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725" r:id="rId3"/>
    <p:sldMasterId id="2147483737" r:id="rId4"/>
    <p:sldMasterId id="2147483757" r:id="rId5"/>
  </p:sldMasterIdLst>
  <p:notesMasterIdLst>
    <p:notesMasterId r:id="rId58"/>
  </p:notesMasterIdLst>
  <p:sldIdLst>
    <p:sldId id="480" r:id="rId6"/>
    <p:sldId id="2031" r:id="rId7"/>
    <p:sldId id="2038" r:id="rId8"/>
    <p:sldId id="266" r:id="rId9"/>
    <p:sldId id="282" r:id="rId10"/>
    <p:sldId id="2032" r:id="rId11"/>
    <p:sldId id="258" r:id="rId12"/>
    <p:sldId id="354" r:id="rId13"/>
    <p:sldId id="270" r:id="rId14"/>
    <p:sldId id="271" r:id="rId15"/>
    <p:sldId id="274" r:id="rId16"/>
    <p:sldId id="289" r:id="rId17"/>
    <p:sldId id="275" r:id="rId18"/>
    <p:sldId id="276" r:id="rId19"/>
    <p:sldId id="474" r:id="rId20"/>
    <p:sldId id="291" r:id="rId21"/>
    <p:sldId id="346" r:id="rId22"/>
    <p:sldId id="342" r:id="rId23"/>
    <p:sldId id="464" r:id="rId24"/>
    <p:sldId id="2040" r:id="rId25"/>
    <p:sldId id="2015" r:id="rId26"/>
    <p:sldId id="450" r:id="rId27"/>
    <p:sldId id="451" r:id="rId28"/>
    <p:sldId id="452" r:id="rId29"/>
    <p:sldId id="431" r:id="rId30"/>
    <p:sldId id="2039" r:id="rId31"/>
    <p:sldId id="424" r:id="rId32"/>
    <p:sldId id="437" r:id="rId33"/>
    <p:sldId id="2014" r:id="rId34"/>
    <p:sldId id="2037" r:id="rId35"/>
    <p:sldId id="2019" r:id="rId36"/>
    <p:sldId id="2030" r:id="rId37"/>
    <p:sldId id="2020" r:id="rId38"/>
    <p:sldId id="2036" r:id="rId39"/>
    <p:sldId id="318" r:id="rId40"/>
    <p:sldId id="2035" r:id="rId41"/>
    <p:sldId id="351" r:id="rId42"/>
    <p:sldId id="284" r:id="rId43"/>
    <p:sldId id="286" r:id="rId44"/>
    <p:sldId id="2034" r:id="rId45"/>
    <p:sldId id="2010" r:id="rId46"/>
    <p:sldId id="2027" r:id="rId47"/>
    <p:sldId id="328" r:id="rId48"/>
    <p:sldId id="355" r:id="rId49"/>
    <p:sldId id="356" r:id="rId50"/>
    <p:sldId id="357" r:id="rId51"/>
    <p:sldId id="358" r:id="rId52"/>
    <p:sldId id="365" r:id="rId53"/>
    <p:sldId id="336" r:id="rId54"/>
    <p:sldId id="344" r:id="rId55"/>
    <p:sldId id="2013" r:id="rId56"/>
    <p:sldId id="368" r:id="rId57"/>
  </p:sldIdLst>
  <p:sldSz cx="10772775" cy="6059488"/>
  <p:notesSz cx="10772775" cy="6059488"/>
  <p:defaultTextStyle>
    <a:defPPr>
      <a:defRPr lang="fr-FR"/>
    </a:defPPr>
    <a:lvl1pPr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1pPr>
    <a:lvl2pPr marL="501650" indent="-44450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2pPr>
    <a:lvl3pPr marL="1004888" indent="-90488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3pPr>
    <a:lvl4pPr marL="1508125" indent="-136525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4pPr>
    <a:lvl5pPr marL="2009775" indent="-180975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5pPr>
    <a:lvl6pPr marL="2286000" algn="l" defTabSz="914400">
      <a:defRPr sz="2000">
        <a:solidFill>
          <a:schemeClr val="tx1"/>
        </a:solidFill>
        <a:latin typeface="Arial"/>
        <a:ea typeface="+mn-ea"/>
        <a:cs typeface="Arial"/>
      </a:defRPr>
    </a:lvl6pPr>
    <a:lvl7pPr marL="2743200" algn="l" defTabSz="914400">
      <a:defRPr sz="2000">
        <a:solidFill>
          <a:schemeClr val="tx1"/>
        </a:solidFill>
        <a:latin typeface="Arial"/>
        <a:ea typeface="+mn-ea"/>
        <a:cs typeface="Arial"/>
      </a:defRPr>
    </a:lvl7pPr>
    <a:lvl8pPr marL="3200400" algn="l" defTabSz="914400">
      <a:defRPr sz="2000">
        <a:solidFill>
          <a:schemeClr val="tx1"/>
        </a:solidFill>
        <a:latin typeface="Arial"/>
        <a:ea typeface="+mn-ea"/>
        <a:cs typeface="Arial"/>
      </a:defRPr>
    </a:lvl8pPr>
    <a:lvl9pPr marL="3657600" algn="l" defTabSz="914400">
      <a:defRPr sz="2000">
        <a:solidFill>
          <a:schemeClr val="tx1"/>
        </a:solidFill>
        <a:latin typeface="Arial"/>
        <a:ea typeface="+mn-ea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FD6C3E-10C6-6259-82F8-0F6DC2B3CB06}">
  <a:tblStyle styleId="{77FD6C3E-10C6-6259-82F8-0F6DC2B3CB06}" styleName="Style clair 3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band2V>
      <a:tcStyle>
        <a:tcBdr/>
        <a:fill>
          <a:solidFill>
            <a:schemeClr val="tx1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tx1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25400">
              <a:solidFill>
                <a:schemeClr val="tx1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3" autoAdjust="0"/>
    <p:restoredTop sz="94660"/>
  </p:normalViewPr>
  <p:slideViewPr>
    <p:cSldViewPr>
      <p:cViewPr varScale="1">
        <p:scale>
          <a:sx n="91" d="100"/>
          <a:sy n="91" d="100"/>
        </p:scale>
        <p:origin x="75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B62-4478-9055-01745A92ACEC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B62-4478-9055-01745A92AC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B62-4478-9055-01745A92AC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B62-4478-9055-01745A92AC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6B62-4478-9055-01745A92ACEC}"/>
              </c:ext>
            </c:extLst>
          </c:dPt>
          <c:dLbls>
            <c:dLbl>
              <c:idx val="0"/>
              <c:layout>
                <c:manualLayout>
                  <c:x val="-2.0388711243253563E-2"/>
                  <c:y val="4.12010261326429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BCF768E-2F92-4970-AB2B-7940CE28B0F7}" type="CATEGORYNAME">
                      <a:rPr lang="en-US">
                        <a:solidFill>
                          <a:srgbClr val="FF0000"/>
                        </a:solidFill>
                      </a:rPr>
                      <a:pPr>
                        <a:defRPr/>
                      </a:pPr>
                      <a:t>[NOM DE CATÉGORIE]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B62-4478-9055-01745A92ACEC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83C012-ECC3-44F8-A34E-A845109C6611}" type="CATEGORYNAME">
                      <a:rPr lang="en-US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B62-4478-9055-01745A92ACEC}"/>
                </c:ext>
              </c:extLst>
            </c:dLbl>
            <c:dLbl>
              <c:idx val="2"/>
              <c:layout>
                <c:manualLayout>
                  <c:x val="0"/>
                  <c:y val="2.57546965520094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89494716299438"/>
                      <c:h val="0.261137456517913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B62-4478-9055-01745A92ACE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FFC000"/>
                        </a:solidFill>
                      </a:rPr>
                      <a:t>GDR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01013468693934"/>
                      <c:h val="0.1826750496156057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6B62-4478-9055-01745A92ACEC}"/>
                </c:ext>
              </c:extLst>
            </c:dLbl>
            <c:dLbl>
              <c:idx val="4"/>
              <c:layout>
                <c:manualLayout>
                  <c:x val="5.7822877598757039E-2"/>
                  <c:y val="2.0276095537717998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25230352457756"/>
                      <c:h val="0.182675049615605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B62-4478-9055-01745A92ACE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Fission</c:v>
                </c:pt>
                <c:pt idx="1">
                  <c:v>Coulex</c:v>
                </c:pt>
                <c:pt idx="2">
                  <c:v>lifetimes (RDM)</c:v>
                </c:pt>
                <c:pt idx="3">
                  <c:v>GDR </c:v>
                </c:pt>
                <c:pt idx="4">
                  <c:v>Structure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6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62-4478-9055-01745A92ACE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68838" cy="303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102350" y="0"/>
            <a:ext cx="4667250" cy="303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76761-659B-403B-B014-C408ECE05247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68700" y="757238"/>
            <a:ext cx="3635375" cy="2044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77913" y="2916238"/>
            <a:ext cx="8616950" cy="2386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5756275"/>
            <a:ext cx="4668838" cy="303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102350" y="5756275"/>
            <a:ext cx="4667250" cy="303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5246C-D906-45D7-A9A5-F6608BCA8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46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535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0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88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046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465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420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5246C-D906-45D7-A9A5-F6608BCA82B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44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6710A-B467-6F48-B321-88C90D2B60E8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23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56" y="0"/>
            <a:ext cx="10772930" cy="6059488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 bwMode="auto">
          <a:xfrm>
            <a:off x="2595260" y="734483"/>
            <a:ext cx="5647545" cy="4937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50"/>
          </a:p>
        </p:txBody>
      </p:sp>
      <p:sp>
        <p:nvSpPr>
          <p:cNvPr id="6" name="Titre 1"/>
          <p:cNvSpPr>
            <a:spLocks noGrp="1"/>
          </p:cNvSpPr>
          <p:nvPr>
            <p:ph type="ctrTitle"/>
          </p:nvPr>
        </p:nvSpPr>
        <p:spPr bwMode="auto"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02986" indent="0" algn="ctr">
              <a:buNone/>
              <a:defRPr sz="1350"/>
            </a:lvl2pPr>
            <a:lvl3pPr marL="605973" indent="0" algn="ctr">
              <a:buNone/>
              <a:defRPr sz="1200"/>
            </a:lvl3pPr>
            <a:lvl4pPr marL="908959" indent="0" algn="ctr">
              <a:buNone/>
              <a:defRPr sz="1050"/>
            </a:lvl4pPr>
            <a:lvl5pPr marL="1211946" indent="0" algn="ctr">
              <a:buNone/>
              <a:defRPr sz="1050"/>
            </a:lvl5pPr>
            <a:lvl6pPr marL="1514932" indent="0" algn="ctr">
              <a:buNone/>
              <a:defRPr sz="1050"/>
            </a:lvl6pPr>
            <a:lvl7pPr marL="1817919" indent="0" algn="ctr">
              <a:buNone/>
              <a:defRPr sz="1050"/>
            </a:lvl7pPr>
            <a:lvl8pPr marL="2120905" indent="0" algn="ctr">
              <a:buNone/>
              <a:defRPr sz="1050"/>
            </a:lvl8pPr>
            <a:lvl9pPr marL="2423892" indent="0" algn="ctr">
              <a:buNone/>
              <a:defRPr sz="105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568482" y="5736076"/>
            <a:ext cx="3635812" cy="322612"/>
          </a:xfrm>
        </p:spPr>
        <p:txBody>
          <a:bodyPr/>
          <a:lstStyle>
            <a:lvl1pPr>
              <a:defRPr sz="1400" b="1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348900" y="5736878"/>
            <a:ext cx="2423874" cy="322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D1A02BF-568E-4C08-A9C3-D0A23196C624}" type="slidenum">
              <a:rPr lang="fr-FR"/>
              <a:t>‹N°›</a:t>
            </a:fld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55" y="5715137"/>
            <a:ext cx="2423874" cy="322612"/>
          </a:xfrm>
        </p:spPr>
        <p:txBody>
          <a:bodyPr/>
          <a:lstStyle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995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fr-FR" sz="1060" kern="1200">
                <a:solidFill>
                  <a:prstClr val="white"/>
                </a:solidFill>
                <a:latin typeface="Calibri" panose="020F0502020204030204"/>
                <a:cs typeface="+mn-cs"/>
              </a:rPr>
              <a:t>05/02/2021</a:t>
            </a:r>
            <a:endParaRPr lang="fr-FR" sz="1060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en-GB" sz="1060" kern="1200">
                <a:solidFill>
                  <a:prstClr val="white"/>
                </a:solidFill>
                <a:latin typeface="Calibri" panose="020F0502020204030204"/>
                <a:cs typeface="+mn-cs"/>
              </a:rPr>
              <a:t>Seminar pole nucleaire</a:t>
            </a:r>
            <a:endParaRPr lang="fr-FR" sz="1060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fld id="{77E71596-5F9D-49C5-9701-16B3CA54319D}" type="slidenum">
              <a:rPr lang="fr-FR" sz="1060" kern="1200" smtClean="0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sz="1060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3484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086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38560" y="1417680"/>
            <a:ext cx="9694800" cy="3513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393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969480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493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473076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506200" y="1417680"/>
            <a:ext cx="473076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440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187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38560" y="241560"/>
            <a:ext cx="9694800" cy="4688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603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506200" y="1417680"/>
            <a:ext cx="473076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38560" y="325296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063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473076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50620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506200" y="325296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78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10772933" cy="6059488"/>
          </a:xfrm>
          <a:prstGeom prst="rect">
            <a:avLst/>
          </a:prstGeom>
        </p:spPr>
      </p:pic>
      <p:sp>
        <p:nvSpPr>
          <p:cNvPr id="5" name="Rectangle 10"/>
          <p:cNvSpPr/>
          <p:nvPr/>
        </p:nvSpPr>
        <p:spPr bwMode="auto">
          <a:xfrm>
            <a:off x="2595260" y="734483"/>
            <a:ext cx="5647545" cy="4937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5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 bwMode="auto">
          <a:xfrm>
            <a:off x="2416179" y="192366"/>
            <a:ext cx="5578760" cy="330868"/>
          </a:xfrm>
        </p:spPr>
        <p:txBody>
          <a:bodyPr>
            <a:noAutofit/>
          </a:bodyPr>
          <a:lstStyle>
            <a:lvl1pPr>
              <a:defRPr sz="1850" b="1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55" y="5715137"/>
            <a:ext cx="2423874" cy="322612"/>
          </a:xfrm>
        </p:spPr>
        <p:txBody>
          <a:bodyPr/>
          <a:lstStyle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348746" y="5736878"/>
            <a:ext cx="2423874" cy="322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424029" y="727979"/>
            <a:ext cx="4678463" cy="41927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2986" indent="0">
              <a:buNone/>
              <a:defRPr sz="1350" b="1"/>
            </a:lvl2pPr>
            <a:lvl3pPr marL="605973" indent="0">
              <a:buNone/>
              <a:defRPr sz="1200" b="1"/>
            </a:lvl3pPr>
            <a:lvl4pPr marL="908959" indent="0">
              <a:buNone/>
              <a:defRPr sz="1050" b="1"/>
            </a:lvl4pPr>
            <a:lvl5pPr marL="1211946" indent="0">
              <a:buNone/>
              <a:defRPr sz="1050" b="1"/>
            </a:lvl5pPr>
            <a:lvl6pPr marL="1514932" indent="0">
              <a:buNone/>
              <a:defRPr sz="1050" b="1"/>
            </a:lvl6pPr>
            <a:lvl7pPr marL="1817919" indent="0">
              <a:buNone/>
              <a:defRPr sz="1050" b="1"/>
            </a:lvl7pPr>
            <a:lvl8pPr marL="2120905" indent="0">
              <a:buNone/>
              <a:defRPr sz="1050" b="1"/>
            </a:lvl8pPr>
            <a:lvl9pPr marL="2423892" indent="0">
              <a:buNone/>
              <a:defRPr sz="105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655064" y="1955309"/>
            <a:ext cx="8732641" cy="28768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568482" y="5736878"/>
            <a:ext cx="3635812" cy="322612"/>
          </a:xfrm>
        </p:spPr>
        <p:txBody>
          <a:bodyPr/>
          <a:lstStyle>
            <a:lvl1pPr>
              <a:defRPr sz="16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50620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38560" y="3252960"/>
            <a:ext cx="969480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52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969480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38560" y="3252960"/>
            <a:ext cx="969480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50620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38560" y="325296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506200" y="325296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071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816720" y="141768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7094520" y="141768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38560" y="325296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816720" y="325296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7094520" y="325296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325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8/03/2021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COPIL ALTO IN2P3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12360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>
              <a:defRPr/>
            </a:pPr>
            <a:r>
              <a:rPr lang="fr-FR" sz="1060">
                <a:solidFill>
                  <a:prstClr val="white"/>
                </a:solidFill>
                <a:latin typeface="Calibri" panose="020F0502020204030204"/>
              </a:rPr>
              <a:t>05/02/2021</a:t>
            </a:r>
            <a:endParaRPr lang="fr-FR" sz="10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 defTabSz="807964">
              <a:defRPr/>
            </a:pPr>
            <a:r>
              <a:rPr lang="en-GB" sz="1060">
                <a:solidFill>
                  <a:prstClr val="white"/>
                </a:solidFill>
                <a:latin typeface="Calibri" panose="020F0502020204030204"/>
              </a:rPr>
              <a:t>Seminar pole nucleaire</a:t>
            </a:r>
            <a:endParaRPr lang="fr-FR" sz="10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defTabSz="807964">
              <a:defRPr/>
            </a:pPr>
            <a:fld id="{77E71596-5F9D-49C5-9701-16B3CA54319D}" type="slidenum">
              <a:rPr lang="fr-FR" sz="1060" smtClean="0">
                <a:solidFill>
                  <a:prstClr val="white"/>
                </a:solidFill>
                <a:latin typeface="Calibri" panose="020F0502020204030204"/>
              </a:rPr>
              <a:pPr algn="r" defTabSz="807964">
                <a:defRPr/>
              </a:pPr>
              <a:t>‹N°›</a:t>
            </a:fld>
            <a:endParaRPr lang="fr-FR" sz="10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6747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56" y="0"/>
            <a:ext cx="10772930" cy="6059488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 bwMode="auto">
          <a:xfrm>
            <a:off x="2595260" y="734483"/>
            <a:ext cx="5647545" cy="4937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50"/>
          </a:p>
        </p:txBody>
      </p:sp>
      <p:sp>
        <p:nvSpPr>
          <p:cNvPr id="6" name="Titre 1"/>
          <p:cNvSpPr>
            <a:spLocks noGrp="1"/>
          </p:cNvSpPr>
          <p:nvPr>
            <p:ph type="ctrTitle"/>
          </p:nvPr>
        </p:nvSpPr>
        <p:spPr bwMode="auto"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02986" indent="0" algn="ctr">
              <a:buNone/>
              <a:defRPr sz="1350"/>
            </a:lvl2pPr>
            <a:lvl3pPr marL="605973" indent="0" algn="ctr">
              <a:buNone/>
              <a:defRPr sz="1200"/>
            </a:lvl3pPr>
            <a:lvl4pPr marL="908959" indent="0" algn="ctr">
              <a:buNone/>
              <a:defRPr sz="1050"/>
            </a:lvl4pPr>
            <a:lvl5pPr marL="1211946" indent="0" algn="ctr">
              <a:buNone/>
              <a:defRPr sz="1050"/>
            </a:lvl5pPr>
            <a:lvl6pPr marL="1514932" indent="0" algn="ctr">
              <a:buNone/>
              <a:defRPr sz="1050"/>
            </a:lvl6pPr>
            <a:lvl7pPr marL="1817919" indent="0" algn="ctr">
              <a:buNone/>
              <a:defRPr sz="1050"/>
            </a:lvl7pPr>
            <a:lvl8pPr marL="2120905" indent="0" algn="ctr">
              <a:buNone/>
              <a:defRPr sz="1050"/>
            </a:lvl8pPr>
            <a:lvl9pPr marL="2423892" indent="0" algn="ctr">
              <a:buNone/>
              <a:defRPr sz="105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568482" y="5736076"/>
            <a:ext cx="3635812" cy="322612"/>
          </a:xfrm>
        </p:spPr>
        <p:txBody>
          <a:bodyPr/>
          <a:lstStyle>
            <a:lvl1pPr>
              <a:defRPr sz="1400" b="1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348900" y="5736878"/>
            <a:ext cx="2423874" cy="322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D1A02BF-568E-4C08-A9C3-D0A23196C624}" type="slidenum">
              <a:rPr lang="fr-FR"/>
              <a:t>‹N°›</a:t>
            </a:fld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55" y="5715137"/>
            <a:ext cx="2423874" cy="322612"/>
          </a:xfrm>
        </p:spPr>
        <p:txBody>
          <a:bodyPr/>
          <a:lstStyle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1172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10772933" cy="6059488"/>
          </a:xfrm>
          <a:prstGeom prst="rect">
            <a:avLst/>
          </a:prstGeom>
        </p:spPr>
      </p:pic>
      <p:sp>
        <p:nvSpPr>
          <p:cNvPr id="5" name="Rectangle 10"/>
          <p:cNvSpPr/>
          <p:nvPr/>
        </p:nvSpPr>
        <p:spPr bwMode="auto">
          <a:xfrm>
            <a:off x="2595260" y="734483"/>
            <a:ext cx="5647545" cy="4937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5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 bwMode="auto">
          <a:xfrm>
            <a:off x="2416179" y="192366"/>
            <a:ext cx="5578760" cy="330868"/>
          </a:xfrm>
        </p:spPr>
        <p:txBody>
          <a:bodyPr>
            <a:noAutofit/>
          </a:bodyPr>
          <a:lstStyle>
            <a:lvl1pPr>
              <a:defRPr sz="1850" b="1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55" y="5715137"/>
            <a:ext cx="2423874" cy="322612"/>
          </a:xfrm>
        </p:spPr>
        <p:txBody>
          <a:bodyPr/>
          <a:lstStyle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348746" y="5736878"/>
            <a:ext cx="2423874" cy="322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424029" y="727979"/>
            <a:ext cx="4678463" cy="41927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2986" indent="0">
              <a:buNone/>
              <a:defRPr sz="1350" b="1"/>
            </a:lvl2pPr>
            <a:lvl3pPr marL="605973" indent="0">
              <a:buNone/>
              <a:defRPr sz="1200" b="1"/>
            </a:lvl3pPr>
            <a:lvl4pPr marL="908959" indent="0">
              <a:buNone/>
              <a:defRPr sz="1050" b="1"/>
            </a:lvl4pPr>
            <a:lvl5pPr marL="1211946" indent="0">
              <a:buNone/>
              <a:defRPr sz="1050" b="1"/>
            </a:lvl5pPr>
            <a:lvl6pPr marL="1514932" indent="0">
              <a:buNone/>
              <a:defRPr sz="1050" b="1"/>
            </a:lvl6pPr>
            <a:lvl7pPr marL="1817919" indent="0">
              <a:buNone/>
              <a:defRPr sz="1050" b="1"/>
            </a:lvl7pPr>
            <a:lvl8pPr marL="2120905" indent="0">
              <a:buNone/>
              <a:defRPr sz="1050" b="1"/>
            </a:lvl8pPr>
            <a:lvl9pPr marL="2423892" indent="0">
              <a:buNone/>
              <a:defRPr sz="105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655064" y="1955309"/>
            <a:ext cx="8732641" cy="28768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568482" y="5736878"/>
            <a:ext cx="3635812" cy="322612"/>
          </a:xfrm>
        </p:spPr>
        <p:txBody>
          <a:bodyPr/>
          <a:lstStyle>
            <a:lvl1pPr>
              <a:defRPr sz="16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6092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-22403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0562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rcRect l="24332" b="90191"/>
          <a:stretch/>
        </p:blipFill>
        <p:spPr bwMode="auto">
          <a:xfrm>
            <a:off x="2621279" y="1"/>
            <a:ext cx="8151315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9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rcRect l="24332" b="90191"/>
          <a:stretch/>
        </p:blipFill>
        <p:spPr bwMode="auto">
          <a:xfrm>
            <a:off x="2621279" y="1"/>
            <a:ext cx="8151315" cy="5943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re seul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 txBox="1"/>
          <p:nvPr userDrawn="1"/>
        </p:nvSpPr>
        <p:spPr bwMode="auto">
          <a:xfrm>
            <a:off x="10099477" y="5743891"/>
            <a:ext cx="673298" cy="2524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fld id="{66A58142-DBD7-45C4-BA44-88DC846B2057}" type="slidenum">
              <a:rPr lang="fr-FR" sz="1050">
                <a:cs typeface="Arial"/>
              </a:rPr>
              <a:t>‹N°›</a:t>
            </a:fld>
            <a:endParaRPr lang="fr-FR" sz="1050"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609012" y="189340"/>
            <a:ext cx="6564706" cy="704120"/>
          </a:xfrm>
        </p:spPr>
        <p:txBody>
          <a:bodyPr>
            <a:noAutofit/>
          </a:bodyPr>
          <a:lstStyle>
            <a:lvl1pPr>
              <a:buFont typeface="Arial"/>
              <a:buNone/>
              <a:defRPr sz="3200" b="1" i="0" cap="all">
                <a:solidFill>
                  <a:srgbClr val="AB757F"/>
                </a:solid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 bwMode="auto">
          <a:xfrm>
            <a:off x="2945664" y="1514864"/>
            <a:ext cx="7238009" cy="1830482"/>
          </a:xfrm>
        </p:spPr>
        <p:txBody>
          <a:bodyPr>
            <a:normAutofit/>
          </a:bodyPr>
          <a:lstStyle>
            <a:lvl1pPr>
              <a:buFontTx/>
              <a:buNone/>
              <a:defRPr sz="1050" b="0" i="0">
                <a:solidFill>
                  <a:srgbClr val="AB757F"/>
                </a:solidFill>
                <a:latin typeface="Arial Bold"/>
              </a:defRPr>
            </a:lvl1pPr>
            <a:lvl2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 bwMode="auto">
          <a:xfrm>
            <a:off x="2945664" y="3660946"/>
            <a:ext cx="7238009" cy="1893603"/>
          </a:xfrm>
        </p:spPr>
        <p:txBody>
          <a:bodyPr rtlCol="0">
            <a:normAutofit/>
          </a:bodyPr>
          <a:lstStyle>
            <a:lvl1pPr>
              <a:buNone/>
              <a:defRPr sz="1400">
                <a:latin typeface="Arial Bold"/>
              </a:defRPr>
            </a:lvl1pPr>
          </a:lstStyle>
          <a:p>
            <a:pPr lvl="0"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 bwMode="auto">
          <a:xfrm>
            <a:off x="589136" y="1444739"/>
            <a:ext cx="2356545" cy="322612"/>
          </a:xfrm>
        </p:spPr>
        <p:txBody>
          <a:bodyPr/>
          <a:lstStyle>
            <a:lvl1pPr>
              <a:defRPr sz="1250" b="0" i="1" u="sng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 bwMode="auto">
          <a:xfrm>
            <a:off x="504974" y="4733976"/>
            <a:ext cx="2019895" cy="1199273"/>
          </a:xfrm>
        </p:spPr>
        <p:txBody>
          <a:bodyPr/>
          <a:lstStyle>
            <a:lvl1pPr algn="l">
              <a:defRPr sz="900" b="1" i="0">
                <a:solidFill>
                  <a:srgbClr val="C3004A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057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ntro-slide-fili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6127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05839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7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0377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8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8617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9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5544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slide-2-smal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669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77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52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8" y="1510665"/>
            <a:ext cx="9291518" cy="2520578"/>
          </a:xfrm>
        </p:spPr>
        <p:txBody>
          <a:bodyPr anchor="b"/>
          <a:lstStyle>
            <a:lvl1pPr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8" y="4055089"/>
            <a:ext cx="9291518" cy="1325513"/>
          </a:xfrm>
        </p:spPr>
        <p:txBody>
          <a:bodyPr/>
          <a:lstStyle>
            <a:lvl1pPr marL="0" indent="0">
              <a:buNone/>
              <a:defRPr sz="2121">
                <a:solidFill>
                  <a:schemeClr val="tx1">
                    <a:tint val="75000"/>
                  </a:schemeClr>
                </a:solidFill>
              </a:defRPr>
            </a:lvl1pPr>
            <a:lvl2pPr marL="403982" indent="0">
              <a:buNone/>
              <a:defRPr sz="1767">
                <a:solidFill>
                  <a:schemeClr val="tx1">
                    <a:tint val="75000"/>
                  </a:schemeClr>
                </a:solidFill>
              </a:defRPr>
            </a:lvl2pPr>
            <a:lvl3pPr marL="807964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3pPr>
            <a:lvl4pPr marL="1211946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4pPr>
            <a:lvl5pPr marL="1615928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5pPr>
            <a:lvl6pPr marL="2019910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6pPr>
            <a:lvl7pPr marL="2423892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7pPr>
            <a:lvl8pPr marL="2827873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8pPr>
            <a:lvl9pPr marL="3231855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97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re seul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 txBox="1"/>
          <p:nvPr userDrawn="1"/>
        </p:nvSpPr>
        <p:spPr bwMode="auto">
          <a:xfrm>
            <a:off x="10099477" y="5743891"/>
            <a:ext cx="673298" cy="2524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fld id="{66A58142-DBD7-45C4-BA44-88DC846B2057}" type="slidenum">
              <a:rPr lang="fr-FR" sz="1050">
                <a:cs typeface="Arial"/>
              </a:rPr>
              <a:t>‹N°›</a:t>
            </a:fld>
            <a:endParaRPr lang="fr-FR" sz="1050"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609012" y="189340"/>
            <a:ext cx="6564706" cy="704120"/>
          </a:xfrm>
        </p:spPr>
        <p:txBody>
          <a:bodyPr>
            <a:noAutofit/>
          </a:bodyPr>
          <a:lstStyle>
            <a:lvl1pPr>
              <a:buFont typeface="Arial"/>
              <a:buNone/>
              <a:defRPr sz="3200" b="1" i="0" cap="all">
                <a:solidFill>
                  <a:srgbClr val="AB757F"/>
                </a:solid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 bwMode="auto">
          <a:xfrm>
            <a:off x="2945664" y="1514864"/>
            <a:ext cx="7238009" cy="1830482"/>
          </a:xfrm>
        </p:spPr>
        <p:txBody>
          <a:bodyPr>
            <a:normAutofit/>
          </a:bodyPr>
          <a:lstStyle>
            <a:lvl1pPr>
              <a:buFontTx/>
              <a:buNone/>
              <a:defRPr sz="1050" b="0" i="0">
                <a:solidFill>
                  <a:srgbClr val="AB757F"/>
                </a:solidFill>
                <a:latin typeface="Arial Bold"/>
              </a:defRPr>
            </a:lvl1pPr>
            <a:lvl2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 bwMode="auto">
          <a:xfrm>
            <a:off x="2945664" y="3660946"/>
            <a:ext cx="7238009" cy="1893603"/>
          </a:xfrm>
        </p:spPr>
        <p:txBody>
          <a:bodyPr rtlCol="0">
            <a:normAutofit/>
          </a:bodyPr>
          <a:lstStyle>
            <a:lvl1pPr>
              <a:buNone/>
              <a:defRPr sz="1400">
                <a:latin typeface="Arial Bold"/>
              </a:defRPr>
            </a:lvl1pPr>
          </a:lstStyle>
          <a:p>
            <a:pPr lvl="0"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 bwMode="auto">
          <a:xfrm>
            <a:off x="589136" y="1444739"/>
            <a:ext cx="2356545" cy="322612"/>
          </a:xfrm>
        </p:spPr>
        <p:txBody>
          <a:bodyPr/>
          <a:lstStyle>
            <a:lvl1pPr>
              <a:defRPr sz="1250" b="0" i="1" u="sng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 bwMode="auto">
          <a:xfrm>
            <a:off x="504974" y="4733976"/>
            <a:ext cx="2019895" cy="1199273"/>
          </a:xfrm>
        </p:spPr>
        <p:txBody>
          <a:bodyPr/>
          <a:lstStyle>
            <a:lvl1pPr algn="l">
              <a:defRPr sz="900" b="1" i="0">
                <a:solidFill>
                  <a:srgbClr val="C3004A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0628" y="1613058"/>
            <a:ext cx="4578429" cy="38446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53718" y="1613058"/>
            <a:ext cx="4578429" cy="38446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630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322612"/>
            <a:ext cx="9291518" cy="117122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2032" y="1485416"/>
            <a:ext cx="4557388" cy="727980"/>
          </a:xfrm>
        </p:spPr>
        <p:txBody>
          <a:bodyPr anchor="b"/>
          <a:lstStyle>
            <a:lvl1pPr marL="0" indent="0">
              <a:buNone/>
              <a:defRPr sz="2121" b="1"/>
            </a:lvl1pPr>
            <a:lvl2pPr marL="403982" indent="0">
              <a:buNone/>
              <a:defRPr sz="1767" b="1"/>
            </a:lvl2pPr>
            <a:lvl3pPr marL="807964" indent="0">
              <a:buNone/>
              <a:defRPr sz="1590" b="1"/>
            </a:lvl3pPr>
            <a:lvl4pPr marL="1211946" indent="0">
              <a:buNone/>
              <a:defRPr sz="1414" b="1"/>
            </a:lvl4pPr>
            <a:lvl5pPr marL="1615928" indent="0">
              <a:buNone/>
              <a:defRPr sz="1414" b="1"/>
            </a:lvl5pPr>
            <a:lvl6pPr marL="2019910" indent="0">
              <a:buNone/>
              <a:defRPr sz="1414" b="1"/>
            </a:lvl6pPr>
            <a:lvl7pPr marL="2423892" indent="0">
              <a:buNone/>
              <a:defRPr sz="1414" b="1"/>
            </a:lvl7pPr>
            <a:lvl8pPr marL="2827873" indent="0">
              <a:buNone/>
              <a:defRPr sz="1414" b="1"/>
            </a:lvl8pPr>
            <a:lvl9pPr marL="3231855" indent="0">
              <a:buNone/>
              <a:defRPr sz="141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2032" y="2213396"/>
            <a:ext cx="4557388" cy="32555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717" y="1485416"/>
            <a:ext cx="4579833" cy="727980"/>
          </a:xfrm>
        </p:spPr>
        <p:txBody>
          <a:bodyPr anchor="b"/>
          <a:lstStyle>
            <a:lvl1pPr marL="0" indent="0">
              <a:buNone/>
              <a:defRPr sz="2121" b="1"/>
            </a:lvl1pPr>
            <a:lvl2pPr marL="403982" indent="0">
              <a:buNone/>
              <a:defRPr sz="1767" b="1"/>
            </a:lvl2pPr>
            <a:lvl3pPr marL="807964" indent="0">
              <a:buNone/>
              <a:defRPr sz="1590" b="1"/>
            </a:lvl3pPr>
            <a:lvl4pPr marL="1211946" indent="0">
              <a:buNone/>
              <a:defRPr sz="1414" b="1"/>
            </a:lvl4pPr>
            <a:lvl5pPr marL="1615928" indent="0">
              <a:buNone/>
              <a:defRPr sz="1414" b="1"/>
            </a:lvl5pPr>
            <a:lvl6pPr marL="2019910" indent="0">
              <a:buNone/>
              <a:defRPr sz="1414" b="1"/>
            </a:lvl6pPr>
            <a:lvl7pPr marL="2423892" indent="0">
              <a:buNone/>
              <a:defRPr sz="1414" b="1"/>
            </a:lvl7pPr>
            <a:lvl8pPr marL="2827873" indent="0">
              <a:buNone/>
              <a:defRPr sz="1414" b="1"/>
            </a:lvl8pPr>
            <a:lvl9pPr marL="3231855" indent="0">
              <a:buNone/>
              <a:defRPr sz="141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717" y="2213396"/>
            <a:ext cx="4579833" cy="32555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215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474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07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403966"/>
            <a:ext cx="3474500" cy="1413881"/>
          </a:xfrm>
        </p:spPr>
        <p:txBody>
          <a:bodyPr anchor="b"/>
          <a:lstStyle>
            <a:lvl1pPr>
              <a:defRPr sz="282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833" y="872454"/>
            <a:ext cx="5453717" cy="4306164"/>
          </a:xfrm>
        </p:spPr>
        <p:txBody>
          <a:bodyPr/>
          <a:lstStyle>
            <a:lvl1pPr>
              <a:defRPr sz="2828"/>
            </a:lvl1pPr>
            <a:lvl2pPr>
              <a:defRPr sz="2474"/>
            </a:lvl2pPr>
            <a:lvl3pPr>
              <a:defRPr sz="2121"/>
            </a:lvl3pPr>
            <a:lvl4pPr>
              <a:defRPr sz="1767"/>
            </a:lvl4pPr>
            <a:lvl5pPr>
              <a:defRPr sz="1767"/>
            </a:lvl5pPr>
            <a:lvl6pPr>
              <a:defRPr sz="1767"/>
            </a:lvl6pPr>
            <a:lvl7pPr>
              <a:defRPr sz="1767"/>
            </a:lvl7pPr>
            <a:lvl8pPr>
              <a:defRPr sz="1767"/>
            </a:lvl8pPr>
            <a:lvl9pPr>
              <a:defRPr sz="1767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2032" y="1817847"/>
            <a:ext cx="3474500" cy="3367785"/>
          </a:xfrm>
        </p:spPr>
        <p:txBody>
          <a:bodyPr/>
          <a:lstStyle>
            <a:lvl1pPr marL="0" indent="0">
              <a:buNone/>
              <a:defRPr sz="1414"/>
            </a:lvl1pPr>
            <a:lvl2pPr marL="403982" indent="0">
              <a:buNone/>
              <a:defRPr sz="1237"/>
            </a:lvl2pPr>
            <a:lvl3pPr marL="807964" indent="0">
              <a:buNone/>
              <a:defRPr sz="1060"/>
            </a:lvl3pPr>
            <a:lvl4pPr marL="1211946" indent="0">
              <a:buNone/>
              <a:defRPr sz="884"/>
            </a:lvl4pPr>
            <a:lvl5pPr marL="1615928" indent="0">
              <a:buNone/>
              <a:defRPr sz="884"/>
            </a:lvl5pPr>
            <a:lvl6pPr marL="2019910" indent="0">
              <a:buNone/>
              <a:defRPr sz="884"/>
            </a:lvl6pPr>
            <a:lvl7pPr marL="2423892" indent="0">
              <a:buNone/>
              <a:defRPr sz="884"/>
            </a:lvl7pPr>
            <a:lvl8pPr marL="2827873" indent="0">
              <a:buNone/>
              <a:defRPr sz="884"/>
            </a:lvl8pPr>
            <a:lvl9pPr marL="3231855" indent="0">
              <a:buNone/>
              <a:defRPr sz="88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436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403966"/>
            <a:ext cx="3474500" cy="1413881"/>
          </a:xfrm>
        </p:spPr>
        <p:txBody>
          <a:bodyPr anchor="b"/>
          <a:lstStyle>
            <a:lvl1pPr>
              <a:defRPr sz="282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833" y="872454"/>
            <a:ext cx="5453717" cy="4306164"/>
          </a:xfrm>
        </p:spPr>
        <p:txBody>
          <a:bodyPr/>
          <a:lstStyle>
            <a:lvl1pPr marL="0" indent="0">
              <a:buNone/>
              <a:defRPr sz="2828"/>
            </a:lvl1pPr>
            <a:lvl2pPr marL="403982" indent="0">
              <a:buNone/>
              <a:defRPr sz="2474"/>
            </a:lvl2pPr>
            <a:lvl3pPr marL="807964" indent="0">
              <a:buNone/>
              <a:defRPr sz="2121"/>
            </a:lvl3pPr>
            <a:lvl4pPr marL="1211946" indent="0">
              <a:buNone/>
              <a:defRPr sz="1767"/>
            </a:lvl4pPr>
            <a:lvl5pPr marL="1615928" indent="0">
              <a:buNone/>
              <a:defRPr sz="1767"/>
            </a:lvl5pPr>
            <a:lvl6pPr marL="2019910" indent="0">
              <a:buNone/>
              <a:defRPr sz="1767"/>
            </a:lvl6pPr>
            <a:lvl7pPr marL="2423892" indent="0">
              <a:buNone/>
              <a:defRPr sz="1767"/>
            </a:lvl7pPr>
            <a:lvl8pPr marL="2827873" indent="0">
              <a:buNone/>
              <a:defRPr sz="1767"/>
            </a:lvl8pPr>
            <a:lvl9pPr marL="3231855" indent="0">
              <a:buNone/>
              <a:defRPr sz="17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2032" y="1817847"/>
            <a:ext cx="3474500" cy="3367785"/>
          </a:xfrm>
        </p:spPr>
        <p:txBody>
          <a:bodyPr/>
          <a:lstStyle>
            <a:lvl1pPr marL="0" indent="0">
              <a:buNone/>
              <a:defRPr sz="1414"/>
            </a:lvl1pPr>
            <a:lvl2pPr marL="403982" indent="0">
              <a:buNone/>
              <a:defRPr sz="1237"/>
            </a:lvl2pPr>
            <a:lvl3pPr marL="807964" indent="0">
              <a:buNone/>
              <a:defRPr sz="1060"/>
            </a:lvl3pPr>
            <a:lvl4pPr marL="1211946" indent="0">
              <a:buNone/>
              <a:defRPr sz="884"/>
            </a:lvl4pPr>
            <a:lvl5pPr marL="1615928" indent="0">
              <a:buNone/>
              <a:defRPr sz="884"/>
            </a:lvl5pPr>
            <a:lvl6pPr marL="2019910" indent="0">
              <a:buNone/>
              <a:defRPr sz="884"/>
            </a:lvl6pPr>
            <a:lvl7pPr marL="2423892" indent="0">
              <a:buNone/>
              <a:defRPr sz="884"/>
            </a:lvl7pPr>
            <a:lvl8pPr marL="2827873" indent="0">
              <a:buNone/>
              <a:defRPr sz="884"/>
            </a:lvl8pPr>
            <a:lvl9pPr marL="3231855" indent="0">
              <a:buNone/>
              <a:defRPr sz="88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619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32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9267" y="322612"/>
            <a:ext cx="2322880" cy="513513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0628" y="322612"/>
            <a:ext cx="6833979" cy="5135136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037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fr-FR" kern="1200">
                <a:solidFill>
                  <a:prstClr val="white"/>
                </a:solidFill>
                <a:latin typeface="Calibri" panose="020F0502020204030204"/>
                <a:cs typeface="+mn-cs"/>
              </a:rPr>
              <a:t>05/02/2021</a:t>
            </a:r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en-GB" kern="1200">
                <a:solidFill>
                  <a:prstClr val="white"/>
                </a:solidFill>
                <a:latin typeface="Calibri" panose="020F0502020204030204"/>
                <a:cs typeface="+mn-cs"/>
              </a:rPr>
              <a:t>Seminar pole nucleaire</a:t>
            </a:r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fld id="{77E71596-5F9D-49C5-9701-16B3CA54319D}" type="slidenum">
              <a:rPr lang="fr-FR" kern="1200" smtClean="0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3451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rcRect l="24332" b="90191"/>
          <a:stretch/>
        </p:blipFill>
        <p:spPr bwMode="auto">
          <a:xfrm>
            <a:off x="2621280" y="1"/>
            <a:ext cx="8151315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14/03/2023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Corentin Hiver | Caphynes 14 05 2023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1" y="797497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29737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7687B-AA46-4995-B477-8F3316DB3AD6}" type="datetime1">
              <a:rPr lang="fr-FR" smtClean="0"/>
              <a:t>26/09/2023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Corentin Hiver | PAC Alto 2023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1" y="797497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51768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fr-FR" kern="1200">
                <a:solidFill>
                  <a:prstClr val="white"/>
                </a:solidFill>
                <a:latin typeface="Calibri" panose="020F0502020204030204"/>
                <a:cs typeface="+mn-cs"/>
              </a:rPr>
              <a:t>05/02/2021</a:t>
            </a:r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en-GB" kern="1200">
                <a:solidFill>
                  <a:prstClr val="white"/>
                </a:solidFill>
                <a:latin typeface="Calibri" panose="020F0502020204030204"/>
                <a:cs typeface="+mn-cs"/>
              </a:rPr>
              <a:t>Seminar pole nucleaire</a:t>
            </a:r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fld id="{77E71596-5F9D-49C5-9701-16B3CA54319D}" type="slidenum">
              <a:rPr lang="fr-FR" kern="1200" smtClean="0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203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334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4207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8" y="1510665"/>
            <a:ext cx="9291518" cy="2520578"/>
          </a:xfrm>
        </p:spPr>
        <p:txBody>
          <a:bodyPr anchor="b"/>
          <a:lstStyle>
            <a:lvl1pPr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8" y="4055089"/>
            <a:ext cx="9291518" cy="1325513"/>
          </a:xfrm>
        </p:spPr>
        <p:txBody>
          <a:bodyPr/>
          <a:lstStyle>
            <a:lvl1pPr marL="0" indent="0">
              <a:buNone/>
              <a:defRPr sz="2121">
                <a:solidFill>
                  <a:schemeClr val="tx1">
                    <a:tint val="75000"/>
                  </a:schemeClr>
                </a:solidFill>
              </a:defRPr>
            </a:lvl1pPr>
            <a:lvl2pPr marL="403982" indent="0">
              <a:buNone/>
              <a:defRPr sz="1767">
                <a:solidFill>
                  <a:schemeClr val="tx1">
                    <a:tint val="75000"/>
                  </a:schemeClr>
                </a:solidFill>
              </a:defRPr>
            </a:lvl2pPr>
            <a:lvl3pPr marL="807964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3pPr>
            <a:lvl4pPr marL="1211946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4pPr>
            <a:lvl5pPr marL="1615928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5pPr>
            <a:lvl6pPr marL="2019910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6pPr>
            <a:lvl7pPr marL="2423892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7pPr>
            <a:lvl8pPr marL="2827873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8pPr>
            <a:lvl9pPr marL="3231855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768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0628" y="1613058"/>
            <a:ext cx="4578429" cy="38446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53718" y="1613058"/>
            <a:ext cx="4578429" cy="38446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4632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322612"/>
            <a:ext cx="9291518" cy="117122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2032" y="1485416"/>
            <a:ext cx="4557388" cy="727980"/>
          </a:xfrm>
        </p:spPr>
        <p:txBody>
          <a:bodyPr anchor="b"/>
          <a:lstStyle>
            <a:lvl1pPr marL="0" indent="0">
              <a:buNone/>
              <a:defRPr sz="2121" b="1"/>
            </a:lvl1pPr>
            <a:lvl2pPr marL="403982" indent="0">
              <a:buNone/>
              <a:defRPr sz="1767" b="1"/>
            </a:lvl2pPr>
            <a:lvl3pPr marL="807964" indent="0">
              <a:buNone/>
              <a:defRPr sz="1590" b="1"/>
            </a:lvl3pPr>
            <a:lvl4pPr marL="1211946" indent="0">
              <a:buNone/>
              <a:defRPr sz="1414" b="1"/>
            </a:lvl4pPr>
            <a:lvl5pPr marL="1615928" indent="0">
              <a:buNone/>
              <a:defRPr sz="1414" b="1"/>
            </a:lvl5pPr>
            <a:lvl6pPr marL="2019910" indent="0">
              <a:buNone/>
              <a:defRPr sz="1414" b="1"/>
            </a:lvl6pPr>
            <a:lvl7pPr marL="2423892" indent="0">
              <a:buNone/>
              <a:defRPr sz="1414" b="1"/>
            </a:lvl7pPr>
            <a:lvl8pPr marL="2827873" indent="0">
              <a:buNone/>
              <a:defRPr sz="1414" b="1"/>
            </a:lvl8pPr>
            <a:lvl9pPr marL="3231855" indent="0">
              <a:buNone/>
              <a:defRPr sz="141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2032" y="2213396"/>
            <a:ext cx="4557388" cy="32555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717" y="1485416"/>
            <a:ext cx="4579833" cy="727980"/>
          </a:xfrm>
        </p:spPr>
        <p:txBody>
          <a:bodyPr anchor="b"/>
          <a:lstStyle>
            <a:lvl1pPr marL="0" indent="0">
              <a:buNone/>
              <a:defRPr sz="2121" b="1"/>
            </a:lvl1pPr>
            <a:lvl2pPr marL="403982" indent="0">
              <a:buNone/>
              <a:defRPr sz="1767" b="1"/>
            </a:lvl2pPr>
            <a:lvl3pPr marL="807964" indent="0">
              <a:buNone/>
              <a:defRPr sz="1590" b="1"/>
            </a:lvl3pPr>
            <a:lvl4pPr marL="1211946" indent="0">
              <a:buNone/>
              <a:defRPr sz="1414" b="1"/>
            </a:lvl4pPr>
            <a:lvl5pPr marL="1615928" indent="0">
              <a:buNone/>
              <a:defRPr sz="1414" b="1"/>
            </a:lvl5pPr>
            <a:lvl6pPr marL="2019910" indent="0">
              <a:buNone/>
              <a:defRPr sz="1414" b="1"/>
            </a:lvl6pPr>
            <a:lvl7pPr marL="2423892" indent="0">
              <a:buNone/>
              <a:defRPr sz="1414" b="1"/>
            </a:lvl7pPr>
            <a:lvl8pPr marL="2827873" indent="0">
              <a:buNone/>
              <a:defRPr sz="1414" b="1"/>
            </a:lvl8pPr>
            <a:lvl9pPr marL="3231855" indent="0">
              <a:buNone/>
              <a:defRPr sz="141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717" y="2213396"/>
            <a:ext cx="4579833" cy="32555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3990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6514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868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403966"/>
            <a:ext cx="3474500" cy="1413881"/>
          </a:xfrm>
        </p:spPr>
        <p:txBody>
          <a:bodyPr anchor="b"/>
          <a:lstStyle>
            <a:lvl1pPr>
              <a:defRPr sz="282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833" y="872454"/>
            <a:ext cx="5453717" cy="4306164"/>
          </a:xfrm>
        </p:spPr>
        <p:txBody>
          <a:bodyPr/>
          <a:lstStyle>
            <a:lvl1pPr>
              <a:defRPr sz="2828"/>
            </a:lvl1pPr>
            <a:lvl2pPr>
              <a:defRPr sz="2474"/>
            </a:lvl2pPr>
            <a:lvl3pPr>
              <a:defRPr sz="2121"/>
            </a:lvl3pPr>
            <a:lvl4pPr>
              <a:defRPr sz="1767"/>
            </a:lvl4pPr>
            <a:lvl5pPr>
              <a:defRPr sz="1767"/>
            </a:lvl5pPr>
            <a:lvl6pPr>
              <a:defRPr sz="1767"/>
            </a:lvl6pPr>
            <a:lvl7pPr>
              <a:defRPr sz="1767"/>
            </a:lvl7pPr>
            <a:lvl8pPr>
              <a:defRPr sz="1767"/>
            </a:lvl8pPr>
            <a:lvl9pPr>
              <a:defRPr sz="1767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2032" y="1817847"/>
            <a:ext cx="3474500" cy="3367785"/>
          </a:xfrm>
        </p:spPr>
        <p:txBody>
          <a:bodyPr/>
          <a:lstStyle>
            <a:lvl1pPr marL="0" indent="0">
              <a:buNone/>
              <a:defRPr sz="1414"/>
            </a:lvl1pPr>
            <a:lvl2pPr marL="403982" indent="0">
              <a:buNone/>
              <a:defRPr sz="1237"/>
            </a:lvl2pPr>
            <a:lvl3pPr marL="807964" indent="0">
              <a:buNone/>
              <a:defRPr sz="1060"/>
            </a:lvl3pPr>
            <a:lvl4pPr marL="1211946" indent="0">
              <a:buNone/>
              <a:defRPr sz="884"/>
            </a:lvl4pPr>
            <a:lvl5pPr marL="1615928" indent="0">
              <a:buNone/>
              <a:defRPr sz="884"/>
            </a:lvl5pPr>
            <a:lvl6pPr marL="2019910" indent="0">
              <a:buNone/>
              <a:defRPr sz="884"/>
            </a:lvl6pPr>
            <a:lvl7pPr marL="2423892" indent="0">
              <a:buNone/>
              <a:defRPr sz="884"/>
            </a:lvl7pPr>
            <a:lvl8pPr marL="2827873" indent="0">
              <a:buNone/>
              <a:defRPr sz="884"/>
            </a:lvl8pPr>
            <a:lvl9pPr marL="3231855" indent="0">
              <a:buNone/>
              <a:defRPr sz="88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83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1657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403966"/>
            <a:ext cx="3474500" cy="1413881"/>
          </a:xfrm>
        </p:spPr>
        <p:txBody>
          <a:bodyPr anchor="b"/>
          <a:lstStyle>
            <a:lvl1pPr>
              <a:defRPr sz="282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833" y="872454"/>
            <a:ext cx="5453717" cy="4306164"/>
          </a:xfrm>
        </p:spPr>
        <p:txBody>
          <a:bodyPr/>
          <a:lstStyle>
            <a:lvl1pPr marL="0" indent="0">
              <a:buNone/>
              <a:defRPr sz="2828"/>
            </a:lvl1pPr>
            <a:lvl2pPr marL="403982" indent="0">
              <a:buNone/>
              <a:defRPr sz="2474"/>
            </a:lvl2pPr>
            <a:lvl3pPr marL="807964" indent="0">
              <a:buNone/>
              <a:defRPr sz="2121"/>
            </a:lvl3pPr>
            <a:lvl4pPr marL="1211946" indent="0">
              <a:buNone/>
              <a:defRPr sz="1767"/>
            </a:lvl4pPr>
            <a:lvl5pPr marL="1615928" indent="0">
              <a:buNone/>
              <a:defRPr sz="1767"/>
            </a:lvl5pPr>
            <a:lvl6pPr marL="2019910" indent="0">
              <a:buNone/>
              <a:defRPr sz="1767"/>
            </a:lvl6pPr>
            <a:lvl7pPr marL="2423892" indent="0">
              <a:buNone/>
              <a:defRPr sz="1767"/>
            </a:lvl7pPr>
            <a:lvl8pPr marL="2827873" indent="0">
              <a:buNone/>
              <a:defRPr sz="1767"/>
            </a:lvl8pPr>
            <a:lvl9pPr marL="3231855" indent="0">
              <a:buNone/>
              <a:defRPr sz="17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2032" y="1817847"/>
            <a:ext cx="3474500" cy="3367785"/>
          </a:xfrm>
        </p:spPr>
        <p:txBody>
          <a:bodyPr/>
          <a:lstStyle>
            <a:lvl1pPr marL="0" indent="0">
              <a:buNone/>
              <a:defRPr sz="1414"/>
            </a:lvl1pPr>
            <a:lvl2pPr marL="403982" indent="0">
              <a:buNone/>
              <a:defRPr sz="1237"/>
            </a:lvl2pPr>
            <a:lvl3pPr marL="807964" indent="0">
              <a:buNone/>
              <a:defRPr sz="1060"/>
            </a:lvl3pPr>
            <a:lvl4pPr marL="1211946" indent="0">
              <a:buNone/>
              <a:defRPr sz="884"/>
            </a:lvl4pPr>
            <a:lvl5pPr marL="1615928" indent="0">
              <a:buNone/>
              <a:defRPr sz="884"/>
            </a:lvl5pPr>
            <a:lvl6pPr marL="2019910" indent="0">
              <a:buNone/>
              <a:defRPr sz="884"/>
            </a:lvl6pPr>
            <a:lvl7pPr marL="2423892" indent="0">
              <a:buNone/>
              <a:defRPr sz="884"/>
            </a:lvl7pPr>
            <a:lvl8pPr marL="2827873" indent="0">
              <a:buNone/>
              <a:defRPr sz="884"/>
            </a:lvl8pPr>
            <a:lvl9pPr marL="3231855" indent="0">
              <a:buNone/>
              <a:defRPr sz="88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2218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750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9267" y="322612"/>
            <a:ext cx="2322880" cy="513513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0628" y="322612"/>
            <a:ext cx="6833979" cy="5135136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1234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402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263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60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491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40629" y="322613"/>
            <a:ext cx="9291518" cy="117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0629" y="1613058"/>
            <a:ext cx="9291518" cy="384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740628" y="5616250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568482" y="5616250"/>
            <a:ext cx="3635812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7608273" y="5616250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9" name="Espace réservé du pied de page 4"/>
          <p:cNvSpPr txBox="1"/>
          <p:nvPr/>
        </p:nvSpPr>
        <p:spPr bwMode="auto">
          <a:xfrm>
            <a:off x="3568482" y="5736878"/>
            <a:ext cx="3635812" cy="32261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 b="1" i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/>
              <a:t>CeMaP@IJCLab.in2p3.fr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76" r:id="rId6"/>
    <p:sldLayoutId id="2147483709" r:id="rId7"/>
    <p:sldLayoutId id="2147483753" r:id="rId8"/>
    <p:sldLayoutId id="2147483754" r:id="rId9"/>
    <p:sldLayoutId id="2147483755" r:id="rId10"/>
    <p:sldLayoutId id="2147483756" r:id="rId11"/>
  </p:sldLayoutIdLst>
  <p:hf hdr="0"/>
  <p:txStyles>
    <p:titleStyle>
      <a:lvl1pPr algn="l" defTabSz="605973">
        <a:lnSpc>
          <a:spcPct val="90000"/>
        </a:lnSpc>
        <a:spcBef>
          <a:spcPts val="0"/>
        </a:spcBef>
        <a:buNone/>
        <a:defRPr sz="2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1493" indent="-151493" algn="l" defTabSz="605973">
        <a:lnSpc>
          <a:spcPct val="90000"/>
        </a:lnSpc>
        <a:spcBef>
          <a:spcPts val="663"/>
        </a:spcBef>
        <a:buFont typeface="Arial"/>
        <a:buChar char="•"/>
        <a:defRPr sz="1850">
          <a:solidFill>
            <a:schemeClr val="tx1"/>
          </a:solidFill>
          <a:latin typeface="+mn-lt"/>
          <a:ea typeface="+mn-ea"/>
          <a:cs typeface="+mn-cs"/>
        </a:defRPr>
      </a:lvl1pPr>
      <a:lvl2pPr marL="454480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757466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60453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363439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666425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969412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272398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575385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302986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2pPr>
      <a:lvl3pPr marL="605973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908959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211946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514932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817919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120905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423892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/>
          <p:cNvPicPr/>
          <p:nvPr/>
        </p:nvPicPr>
        <p:blipFill>
          <a:blip r:embed="rId16"/>
          <a:stretch/>
        </p:blipFill>
        <p:spPr>
          <a:xfrm>
            <a:off x="0" y="0"/>
            <a:ext cx="10770480" cy="605772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969480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333067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40629" y="322613"/>
            <a:ext cx="9291518" cy="117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0629" y="1613058"/>
            <a:ext cx="9291518" cy="384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740628" y="5616250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568482" y="5616250"/>
            <a:ext cx="3635812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7608273" y="5616250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9" name="Espace réservé du pied de page 4"/>
          <p:cNvSpPr txBox="1"/>
          <p:nvPr/>
        </p:nvSpPr>
        <p:spPr bwMode="auto">
          <a:xfrm>
            <a:off x="3568482" y="5736878"/>
            <a:ext cx="3635812" cy="32261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 b="1" i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/>
              <a:t>CeMaP@IJCLab.in2p3.fr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999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/>
  <p:txStyles>
    <p:titleStyle>
      <a:lvl1pPr algn="l" defTabSz="605973">
        <a:lnSpc>
          <a:spcPct val="90000"/>
        </a:lnSpc>
        <a:spcBef>
          <a:spcPts val="0"/>
        </a:spcBef>
        <a:buNone/>
        <a:defRPr sz="2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1493" indent="-151493" algn="l" defTabSz="605973">
        <a:lnSpc>
          <a:spcPct val="90000"/>
        </a:lnSpc>
        <a:spcBef>
          <a:spcPts val="663"/>
        </a:spcBef>
        <a:buFont typeface="Arial"/>
        <a:buChar char="•"/>
        <a:defRPr sz="1850">
          <a:solidFill>
            <a:schemeClr val="tx1"/>
          </a:solidFill>
          <a:latin typeface="+mn-lt"/>
          <a:ea typeface="+mn-ea"/>
          <a:cs typeface="+mn-cs"/>
        </a:defRPr>
      </a:lvl1pPr>
      <a:lvl2pPr marL="454480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757466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60453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363439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666425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969412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272398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575385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302986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2pPr>
      <a:lvl3pPr marL="605973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908959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211946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514932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817919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120905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423892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0629" y="322612"/>
            <a:ext cx="9291518" cy="117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29" y="1613058"/>
            <a:ext cx="9291518" cy="384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0628" y="5616248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482" y="5616248"/>
            <a:ext cx="3635812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273" y="5616248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8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</p:sldLayoutIdLst>
  <p:txStyles>
    <p:titleStyle>
      <a:lvl1pPr algn="l" defTabSz="807964" rtl="0" eaLnBrk="1" latinLnBrk="0" hangingPunct="1">
        <a:lnSpc>
          <a:spcPct val="90000"/>
        </a:lnSpc>
        <a:spcBef>
          <a:spcPct val="0"/>
        </a:spcBef>
        <a:buNone/>
        <a:defRPr sz="38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91" indent="-201991" algn="l" defTabSz="80796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474" kern="1200">
          <a:solidFill>
            <a:schemeClr val="tx1"/>
          </a:solidFill>
          <a:latin typeface="+mn-lt"/>
          <a:ea typeface="+mn-ea"/>
          <a:cs typeface="+mn-cs"/>
        </a:defRPr>
      </a:lvl1pPr>
      <a:lvl2pPr marL="605973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2pPr>
      <a:lvl3pPr marL="1009955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767" kern="1200">
          <a:solidFill>
            <a:schemeClr val="tx1"/>
          </a:solidFill>
          <a:latin typeface="+mn-lt"/>
          <a:ea typeface="+mn-ea"/>
          <a:cs typeface="+mn-cs"/>
        </a:defRPr>
      </a:lvl3pPr>
      <a:lvl4pPr marL="1413937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4pPr>
      <a:lvl5pPr marL="1817919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5pPr>
      <a:lvl6pPr marL="2221901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6pPr>
      <a:lvl7pPr marL="2625882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7pPr>
      <a:lvl8pPr marL="3029864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8pPr>
      <a:lvl9pPr marL="3433846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1pPr>
      <a:lvl2pPr marL="403982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2pPr>
      <a:lvl3pPr marL="807964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3pPr>
      <a:lvl4pPr marL="1211946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4pPr>
      <a:lvl5pPr marL="1615928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5pPr>
      <a:lvl6pPr marL="2019910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6pPr>
      <a:lvl7pPr marL="2423892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7pPr>
      <a:lvl8pPr marL="2827873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8pPr>
      <a:lvl9pPr marL="3231855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0629" y="322612"/>
            <a:ext cx="9291518" cy="117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29" y="1613058"/>
            <a:ext cx="9291518" cy="384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0628" y="5616248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482" y="5616248"/>
            <a:ext cx="3635812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273" y="5616248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28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807964" rtl="0" eaLnBrk="1" latinLnBrk="0" hangingPunct="1">
        <a:lnSpc>
          <a:spcPct val="90000"/>
        </a:lnSpc>
        <a:spcBef>
          <a:spcPct val="0"/>
        </a:spcBef>
        <a:buNone/>
        <a:defRPr sz="38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91" indent="-201991" algn="l" defTabSz="80796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474" kern="1200">
          <a:solidFill>
            <a:schemeClr val="tx1"/>
          </a:solidFill>
          <a:latin typeface="+mn-lt"/>
          <a:ea typeface="+mn-ea"/>
          <a:cs typeface="+mn-cs"/>
        </a:defRPr>
      </a:lvl1pPr>
      <a:lvl2pPr marL="605973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2pPr>
      <a:lvl3pPr marL="1009955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767" kern="1200">
          <a:solidFill>
            <a:schemeClr val="tx1"/>
          </a:solidFill>
          <a:latin typeface="+mn-lt"/>
          <a:ea typeface="+mn-ea"/>
          <a:cs typeface="+mn-cs"/>
        </a:defRPr>
      </a:lvl3pPr>
      <a:lvl4pPr marL="1413937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4pPr>
      <a:lvl5pPr marL="1817919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5pPr>
      <a:lvl6pPr marL="2221901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6pPr>
      <a:lvl7pPr marL="2625882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7pPr>
      <a:lvl8pPr marL="3029864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8pPr>
      <a:lvl9pPr marL="3433846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1pPr>
      <a:lvl2pPr marL="403982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2pPr>
      <a:lvl3pPr marL="807964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3pPr>
      <a:lvl4pPr marL="1211946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4pPr>
      <a:lvl5pPr marL="1615928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5pPr>
      <a:lvl6pPr marL="2019910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6pPr>
      <a:lvl7pPr marL="2423892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7pPr>
      <a:lvl8pPr marL="2827873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8pPr>
      <a:lvl9pPr marL="3231855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470.pn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93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jpg"/><Relationship Id="rId5" Type="http://schemas.openxmlformats.org/officeDocument/2006/relationships/image" Target="../media/image12.jpg"/><Relationship Id="rId4" Type="http://schemas.openxmlformats.org/officeDocument/2006/relationships/image" Target="../media/image10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55" y="2521006"/>
            <a:ext cx="4295914" cy="3193815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573941" y="115899"/>
            <a:ext cx="8204816" cy="43204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121" b="0" dirty="0">
                <a:latin typeface="+mn-lt"/>
              </a:rPr>
              <a:t>Gamma ray spectroscopy of nuclear fission at ALTO and NFS</a:t>
            </a:r>
            <a:endParaRPr lang="fr-FR" sz="2121" dirty="0"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906" y="661909"/>
            <a:ext cx="3285869" cy="207454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17197" y="1181600"/>
            <a:ext cx="2408032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i="1" dirty="0">
                <a:solidFill>
                  <a:schemeClr val="bg1"/>
                </a:solidFill>
              </a:rPr>
              <a:t>J.N. Wilson, IJC Lab </a:t>
            </a:r>
            <a:endParaRPr lang="fr-FR" sz="1767" b="1" i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412319" y="2523011"/>
            <a:ext cx="1082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L. </a:t>
            </a:r>
            <a:r>
              <a:rPr lang="en-GB" sz="900" dirty="0" err="1">
                <a:solidFill>
                  <a:schemeClr val="bg1"/>
                </a:solidFill>
              </a:rPr>
              <a:t>Petizon</a:t>
            </a:r>
            <a:endParaRPr lang="fr-FR" sz="900" dirty="0">
              <a:solidFill>
                <a:schemeClr val="bg1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" y="5184378"/>
            <a:ext cx="2158000" cy="53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1717196" y="788814"/>
            <a:ext cx="2866490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>
                <a:solidFill>
                  <a:schemeClr val="bg1"/>
                </a:solidFill>
              </a:rPr>
              <a:t>Oslo Workshop 10/05/22 </a:t>
            </a:r>
            <a:endParaRPr lang="fr-FR" sz="1767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3186889"/>
            <a:ext cx="3501706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dirty="0"/>
              <a:t>The ALTO facility of IJC Lab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471589" y="644452"/>
            <a:ext cx="3523722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21" i="1" dirty="0"/>
              <a:t>J.N. Wilson, IJC Lab, </a:t>
            </a:r>
            <a:r>
              <a:rPr lang="en-GB" sz="2121" i="1" dirty="0" err="1"/>
              <a:t>Orsay</a:t>
            </a:r>
            <a:endParaRPr lang="en-GB" sz="2121" i="1" dirty="0"/>
          </a:p>
        </p:txBody>
      </p:sp>
      <p:pic>
        <p:nvPicPr>
          <p:cNvPr id="14" name="Picture 8" descr="nu-Ball2 logo">
            <a:extLst>
              <a:ext uri="{FF2B5EF4-FFF2-40B4-BE49-F238E27FC236}">
                <a16:creationId xmlns:a16="http://schemas.microsoft.com/office/drawing/2014/main" id="{CBDE7F34-BBF8-406E-B975-FA4A340C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8" y="3623383"/>
            <a:ext cx="1384817" cy="138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B38CD51-B734-4C52-B8E2-90394F888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915649" y="2677201"/>
            <a:ext cx="4176728" cy="30376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-1083" y="1159662"/>
            <a:ext cx="3285869" cy="1955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4A356AF-729E-4E05-85C8-D092EF07AF38}"/>
              </a:ext>
            </a:extLst>
          </p:cNvPr>
          <p:cNvSpPr txBox="1"/>
          <p:nvPr/>
        </p:nvSpPr>
        <p:spPr>
          <a:xfrm>
            <a:off x="3595612" y="1041271"/>
            <a:ext cx="32880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C. Hiver, G. </a:t>
            </a:r>
            <a:r>
              <a:rPr lang="fr-FR" sz="1600" i="1" dirty="0" err="1"/>
              <a:t>Pasqualato</a:t>
            </a:r>
            <a:endParaRPr lang="fr-FR" sz="1600" i="1" dirty="0"/>
          </a:p>
          <a:p>
            <a:r>
              <a:rPr lang="fr-FR" sz="1600" i="1" dirty="0"/>
              <a:t>G. Charles, I. </a:t>
            </a:r>
            <a:r>
              <a:rPr lang="fr-FR" sz="1600" i="1" dirty="0" err="1"/>
              <a:t>Matea</a:t>
            </a:r>
            <a:r>
              <a:rPr lang="fr-FR" sz="1600" i="1" dirty="0"/>
              <a:t>, J. </a:t>
            </a:r>
            <a:r>
              <a:rPr lang="fr-FR" sz="1600" i="1" dirty="0" err="1"/>
              <a:t>Ljungvall</a:t>
            </a:r>
            <a:r>
              <a:rPr lang="fr-FR" sz="1600" i="1" dirty="0"/>
              <a:t>,</a:t>
            </a:r>
          </a:p>
          <a:p>
            <a:r>
              <a:rPr lang="fr-FR" sz="1600" i="1" dirty="0"/>
              <a:t>A. Lopez-Martens, K. </a:t>
            </a:r>
            <a:r>
              <a:rPr lang="fr-FR" sz="1600" i="1" dirty="0" err="1"/>
              <a:t>Hauschild</a:t>
            </a:r>
            <a:r>
              <a:rPr lang="fr-FR" sz="1600" i="1" dirty="0"/>
              <a:t>,</a:t>
            </a:r>
          </a:p>
          <a:p>
            <a:r>
              <a:rPr lang="fr-FR" sz="1600" i="1" dirty="0"/>
              <a:t>M. </a:t>
            </a:r>
            <a:r>
              <a:rPr lang="fr-FR" sz="1600" i="1" dirty="0" err="1"/>
              <a:t>Lebois</a:t>
            </a:r>
            <a:r>
              <a:rPr lang="fr-FR" sz="1600" i="1" dirty="0"/>
              <a:t>, K. </a:t>
            </a:r>
            <a:r>
              <a:rPr lang="fr-FR" sz="1600" i="1" dirty="0" err="1"/>
              <a:t>Stoyachev</a:t>
            </a:r>
            <a:endParaRPr lang="fr-FR" sz="1600" i="1" dirty="0"/>
          </a:p>
          <a:p>
            <a:r>
              <a:rPr lang="fr-FR" sz="1600" dirty="0">
                <a:solidFill>
                  <a:srgbClr val="002060"/>
                </a:solidFill>
              </a:rPr>
              <a:t>+ the nu-Ball2, FATIMA, PARIS + </a:t>
            </a:r>
          </a:p>
          <a:p>
            <a:r>
              <a:rPr lang="fr-FR" sz="1600" dirty="0" err="1">
                <a:solidFill>
                  <a:srgbClr val="002060"/>
                </a:solidFill>
              </a:rPr>
              <a:t>Warsaw</a:t>
            </a:r>
            <a:r>
              <a:rPr lang="fr-FR" sz="1600" dirty="0">
                <a:solidFill>
                  <a:srgbClr val="002060"/>
                </a:solidFill>
              </a:rPr>
              <a:t> DSSD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246355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465026" y="140449"/>
            <a:ext cx="6694291" cy="432048"/>
          </a:xfrm>
        </p:spPr>
        <p:txBody>
          <a:bodyPr>
            <a:noAutofit/>
          </a:bodyPr>
          <a:lstStyle/>
          <a:p>
            <a:r>
              <a:rPr lang="en-US" sz="2474" dirty="0"/>
              <a:t>The Manchester Spin Method (MSM)</a:t>
            </a:r>
            <a:endParaRPr lang="fr-FR" sz="2474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66" y="841949"/>
            <a:ext cx="6445932" cy="47614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1950818"/>
            <a:ext cx="4557784" cy="36525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0728" y="683956"/>
            <a:ext cx="5035859" cy="364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>
              <a:defRPr/>
            </a:pPr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Y. </a:t>
            </a:r>
            <a:r>
              <a:rPr lang="fr-FR" sz="1767" kern="1200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Abdelrahman</a:t>
            </a:r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 et al. Phys. </a:t>
            </a:r>
            <a:r>
              <a:rPr lang="fr-FR" sz="1767" kern="1200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Lett</a:t>
            </a:r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. B 199 4 504 (1987)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81556" y="4379358"/>
            <a:ext cx="34657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0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41688" y="4260005"/>
            <a:ext cx="34657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2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43152" y="3363323"/>
            <a:ext cx="415498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10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71886" y="2959682"/>
            <a:ext cx="415498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12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082679" y="2656582"/>
            <a:ext cx="415498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14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801820" y="4096840"/>
            <a:ext cx="34657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4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54450" y="3894053"/>
            <a:ext cx="34657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6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745965" y="3613925"/>
            <a:ext cx="34657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8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357" y="-86748"/>
            <a:ext cx="163229" cy="32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793" tIns="40397" rIns="80793" bIns="40397" numCol="1" anchor="ctr" anchorCtr="0" compatLnSpc="1">
            <a:prstTxWarp prst="textNoShape">
              <a:avLst/>
            </a:prstTxWarp>
            <a:spAutoFit/>
          </a:bodyPr>
          <a:lstStyle/>
          <a:p>
            <a:pPr defTabSz="807964" rtl="0">
              <a:defRPr/>
            </a:pPr>
            <a:endParaRPr lang="fr-FR" sz="1590" kern="120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/>
        </p:nvGraphicFramePr>
        <p:xfrm>
          <a:off x="1028766" y="1829718"/>
          <a:ext cx="2198201" cy="624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r:id="rId5" imgW="1206500" imgH="342900" progId="Equation.DSMT4">
                  <p:embed/>
                </p:oleObj>
              </mc:Choice>
              <mc:Fallback>
                <p:oleObj r:id="rId5" imgW="1206500" imgH="342900" progId="Equation.DSMT4">
                  <p:embed/>
                  <p:pic>
                    <p:nvPicPr>
                      <p:cNvPr id="18" name="Obje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66" y="1829718"/>
                        <a:ext cx="2198201" cy="6247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9357" y="270535"/>
            <a:ext cx="220872" cy="21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793" tIns="40397" rIns="80793" bIns="40397" numCol="1" anchor="ctr" anchorCtr="0" compatLnSpc="1">
            <a:prstTxWarp prst="textNoShape">
              <a:avLst/>
            </a:prstTxWarp>
            <a:spAutoFit/>
          </a:bodyPr>
          <a:lstStyle/>
          <a:p>
            <a:pPr defTabSz="807964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fr-FR" sz="884" kern="1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r>
              <a:rPr lang="fr-FR" altLang="fr-FR" sz="707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</a:t>
            </a:r>
            <a:endParaRPr lang="fr-FR" altLang="fr-FR" sz="1590" kern="120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A82E54-A783-4A1B-B32C-234FF6A3E300}"/>
              </a:ext>
            </a:extLst>
          </p:cNvPr>
          <p:cNvSpPr txBox="1"/>
          <p:nvPr/>
        </p:nvSpPr>
        <p:spPr>
          <a:xfrm>
            <a:off x="719599" y="1169323"/>
            <a:ext cx="503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Calculation of nucleus </a:t>
            </a:r>
            <a:r>
              <a:rPr lang="fr-FR" sz="1600" dirty="0" err="1"/>
              <a:t>average</a:t>
            </a:r>
            <a:r>
              <a:rPr lang="fr-FR" sz="1600" dirty="0"/>
              <a:t> spin &lt;I&gt;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intensity</a:t>
            </a:r>
            <a:r>
              <a:rPr lang="fr-FR" sz="1600" dirty="0"/>
              <a:t> balances </a:t>
            </a:r>
            <a:r>
              <a:rPr lang="fr-FR" sz="1600" dirty="0" err="1"/>
              <a:t>across</a:t>
            </a:r>
            <a:r>
              <a:rPr lang="fr-FR" sz="1600" dirty="0"/>
              <a:t> all </a:t>
            </a:r>
            <a:r>
              <a:rPr lang="fr-FR" sz="1600" dirty="0" err="1"/>
              <a:t>observed</a:t>
            </a:r>
            <a:r>
              <a:rPr lang="fr-FR" sz="1600" dirty="0"/>
              <a:t> </a:t>
            </a:r>
            <a:r>
              <a:rPr lang="fr-FR" sz="1600" dirty="0" err="1"/>
              <a:t>discrete</a:t>
            </a:r>
            <a:r>
              <a:rPr lang="fr-FR" sz="1600" dirty="0"/>
              <a:t> </a:t>
            </a:r>
            <a:r>
              <a:rPr lang="fr-FR" sz="1600" dirty="0" err="1"/>
              <a:t>levels</a:t>
            </a:r>
            <a:r>
              <a:rPr lang="fr-FR" sz="1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2159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465026" y="140449"/>
            <a:ext cx="6694291" cy="432048"/>
          </a:xfrm>
        </p:spPr>
        <p:txBody>
          <a:bodyPr>
            <a:noAutofit/>
          </a:bodyPr>
          <a:lstStyle/>
          <a:p>
            <a:r>
              <a:rPr lang="en-US" sz="2474" dirty="0"/>
              <a:t>RESULTS: Average spin &lt;I&gt; vs fragment mass (A)</a:t>
            </a:r>
            <a:endParaRPr lang="fr-FR" sz="2474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67" y="639139"/>
            <a:ext cx="4796925" cy="49832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340794" y="830836"/>
            <a:ext cx="4522841" cy="826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30 even-even nuclei measured for each system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Definitive universal saw-tooth pattern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Slope </a:t>
            </a:r>
            <a:r>
              <a:rPr lang="en-GB" sz="1590" u="sng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and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curvature. Heavy peak has higher spins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79933" y="2247232"/>
            <a:ext cx="4467678" cy="204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No notable dependence of &lt;I&gt; on the partner nucleus. Only dependence on its own mass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e.g. </a:t>
            </a:r>
          </a:p>
          <a:p>
            <a:pPr defTabSz="807964" rtl="0">
              <a:defRPr/>
            </a:pP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Xe + </a:t>
            </a: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90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Kr</a:t>
            </a:r>
          </a:p>
          <a:p>
            <a:pPr defTabSz="807964" rtl="0">
              <a:defRPr/>
            </a:pP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Xe + </a:t>
            </a: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96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Sr</a:t>
            </a:r>
          </a:p>
          <a:p>
            <a:pPr defTabSz="807964" rtl="0">
              <a:defRPr/>
            </a:pP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Xe + </a:t>
            </a: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112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Ru</a:t>
            </a:r>
          </a:p>
          <a:p>
            <a:pPr defTabSz="807964" rtl="0">
              <a:defRPr/>
            </a:pPr>
            <a:endParaRPr lang="en-GB" sz="1590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  <a:p>
            <a:pPr defTabSz="807964" rtl="0"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Each nucleus doesn’t care who it emerged with!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281363" y="4495767"/>
            <a:ext cx="4285789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Certain partners have large asymmetries in &lt;I&gt;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e.g. </a:t>
            </a: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150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Ce has double the &lt;I&gt; of </a:t>
            </a: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86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Se</a:t>
            </a:r>
          </a:p>
          <a:p>
            <a:pPr defTabSz="807964" rtl="0">
              <a:defRPr/>
            </a:pPr>
            <a:endParaRPr lang="en-GB" sz="1590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Highly asymmetric distribution</a:t>
            </a:r>
          </a:p>
          <a:p>
            <a:pPr defTabSz="807964" rtl="0">
              <a:defRPr/>
            </a:pPr>
            <a:endParaRPr lang="fr-FR" sz="1590" u="sng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25925" y="1910217"/>
            <a:ext cx="895694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>
              <a:defRPr/>
            </a:pPr>
            <a:r>
              <a:rPr lang="en-GB" sz="1590" u="sng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Remarks</a:t>
            </a:r>
            <a:endParaRPr lang="fr-FR" sz="1590" u="sng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Accolade fermante 4"/>
          <p:cNvSpPr/>
          <p:nvPr/>
        </p:nvSpPr>
        <p:spPr>
          <a:xfrm>
            <a:off x="7501087" y="3065654"/>
            <a:ext cx="183621" cy="679397"/>
          </a:xfrm>
          <a:prstGeom prst="righ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07964" rtl="0">
              <a:defRPr/>
            </a:pPr>
            <a:endParaRPr lang="fr-FR" sz="159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775468" y="2968506"/>
            <a:ext cx="1016877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25% difference in mass</a:t>
            </a:r>
            <a:endParaRPr lang="fr-FR" sz="1590" kern="1200" dirty="0">
              <a:solidFill>
                <a:srgbClr val="0070C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211" y="5714821"/>
            <a:ext cx="3469219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>
              <a:defRPr/>
            </a:pPr>
            <a:r>
              <a:rPr lang="en-GB" sz="1590" i="1" kern="1200" dirty="0">
                <a:solidFill>
                  <a:prstClr val="white"/>
                </a:solidFill>
                <a:latin typeface="HardingText-Regular"/>
                <a:cs typeface="+mn-cs"/>
              </a:rPr>
              <a:t>J.N. Wilson et al. Nature 590 566 (2021)</a:t>
            </a:r>
            <a:endParaRPr lang="en-GB" sz="1590" i="1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2BFFF1F-E165-4F66-B241-E4AC970570FB}"/>
              </a:ext>
            </a:extLst>
          </p:cNvPr>
          <p:cNvCxnSpPr>
            <a:cxnSpLocks/>
          </p:cNvCxnSpPr>
          <p:nvPr/>
        </p:nvCxnSpPr>
        <p:spPr>
          <a:xfrm flipV="1">
            <a:off x="1233880" y="2108785"/>
            <a:ext cx="1488211" cy="997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C5940C5-2A68-4070-86AA-38D12EB8FFE1}"/>
              </a:ext>
            </a:extLst>
          </p:cNvPr>
          <p:cNvCxnSpPr>
            <a:cxnSpLocks/>
          </p:cNvCxnSpPr>
          <p:nvPr/>
        </p:nvCxnSpPr>
        <p:spPr>
          <a:xfrm>
            <a:off x="1233880" y="3106158"/>
            <a:ext cx="1272187" cy="139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1FEF6FA-1C4B-4536-B7B2-EE78E017735C}"/>
              </a:ext>
            </a:extLst>
          </p:cNvPr>
          <p:cNvCxnSpPr>
            <a:cxnSpLocks/>
          </p:cNvCxnSpPr>
          <p:nvPr/>
        </p:nvCxnSpPr>
        <p:spPr>
          <a:xfrm>
            <a:off x="1233880" y="3106158"/>
            <a:ext cx="1697028" cy="1545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2D47110F-54BA-4C09-9443-CBC99334FF12}"/>
              </a:ext>
            </a:extLst>
          </p:cNvPr>
          <p:cNvSpPr txBox="1"/>
          <p:nvPr/>
        </p:nvSpPr>
        <p:spPr>
          <a:xfrm>
            <a:off x="-30228" y="1856130"/>
            <a:ext cx="1693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Universial</a:t>
            </a:r>
            <a:r>
              <a:rPr lang="fr-FR" sz="1400" dirty="0"/>
              <a:t> </a:t>
            </a:r>
            <a:r>
              <a:rPr lang="fr-FR" sz="1400" dirty="0" err="1"/>
              <a:t>sawtooth</a:t>
            </a:r>
            <a:r>
              <a:rPr lang="fr-FR" sz="1400" dirty="0"/>
              <a:t> </a:t>
            </a:r>
            <a:r>
              <a:rPr lang="fr-FR" sz="1400" dirty="0" err="1"/>
              <a:t>fitted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result</a:t>
            </a:r>
            <a:r>
              <a:rPr lang="fr-FR" sz="1400" dirty="0"/>
              <a:t> </a:t>
            </a:r>
            <a:r>
              <a:rPr lang="fr-FR" sz="1400" dirty="0" err="1"/>
              <a:t>derived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statistical</a:t>
            </a:r>
            <a:r>
              <a:rPr lang="fr-FR" sz="1400" dirty="0"/>
              <a:t> </a:t>
            </a:r>
            <a:r>
              <a:rPr lang="fr-FR" sz="1400" dirty="0" err="1"/>
              <a:t>theory</a:t>
            </a:r>
            <a:endParaRPr lang="fr-FR" sz="1400" dirty="0"/>
          </a:p>
        </p:txBody>
      </p:sp>
      <p:graphicFrame>
        <p:nvGraphicFramePr>
          <p:cNvPr id="29" name="Objet 28">
            <a:extLst>
              <a:ext uri="{FF2B5EF4-FFF2-40B4-BE49-F238E27FC236}">
                <a16:creationId xmlns:a16="http://schemas.microsoft.com/office/drawing/2014/main" id="{61EE76E0-97D0-4625-A017-65463623CD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881741"/>
              </p:ext>
            </p:extLst>
          </p:nvPr>
        </p:nvGraphicFramePr>
        <p:xfrm>
          <a:off x="0" y="1364101"/>
          <a:ext cx="1878109" cy="475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r:id="rId4" imgW="2108200" imgH="533400" progId="Equation.DSMT4">
                  <p:embed/>
                </p:oleObj>
              </mc:Choice>
              <mc:Fallback>
                <p:oleObj r:id="rId4" imgW="2108200" imgH="533400" progId="Equation.DSMT4">
                  <p:embed/>
                  <p:pic>
                    <p:nvPicPr>
                      <p:cNvPr id="2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64101"/>
                        <a:ext cx="1878109" cy="475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 29">
            <a:extLst>
              <a:ext uri="{FF2B5EF4-FFF2-40B4-BE49-F238E27FC236}">
                <a16:creationId xmlns:a16="http://schemas.microsoft.com/office/drawing/2014/main" id="{280DB335-6BD2-4279-923F-D2A26E4AD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803992"/>
              </p:ext>
            </p:extLst>
          </p:nvPr>
        </p:nvGraphicFramePr>
        <p:xfrm>
          <a:off x="0" y="2919375"/>
          <a:ext cx="1119187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" r:id="rId6" imgW="825500" imgH="241300" progId="Equation.DSMT4">
                  <p:embed/>
                </p:oleObj>
              </mc:Choice>
              <mc:Fallback>
                <p:oleObj r:id="rId6" imgW="825500" imgH="241300" progId="Equation.DSMT4">
                  <p:embed/>
                  <p:pic>
                    <p:nvPicPr>
                      <p:cNvPr id="14" name="Obje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19375"/>
                        <a:ext cx="1119187" cy="3270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ZoneTexte 36">
            <a:extLst>
              <a:ext uri="{FF2B5EF4-FFF2-40B4-BE49-F238E27FC236}">
                <a16:creationId xmlns:a16="http://schemas.microsoft.com/office/drawing/2014/main" id="{BB16354E-BCC9-44AA-ACF6-B7B12132FF24}"/>
              </a:ext>
            </a:extLst>
          </p:cNvPr>
          <p:cNvSpPr txBox="1"/>
          <p:nvPr/>
        </p:nvSpPr>
        <p:spPr>
          <a:xfrm>
            <a:off x="23734" y="3909633"/>
            <a:ext cx="18647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Spin and </a:t>
            </a:r>
            <a:r>
              <a:rPr lang="fr-FR" sz="1400" dirty="0" err="1"/>
              <a:t>vbar</a:t>
            </a:r>
            <a:r>
              <a:rPr lang="fr-FR" sz="1400" dirty="0"/>
              <a:t> </a:t>
            </a:r>
            <a:r>
              <a:rPr lang="fr-FR" sz="1400" dirty="0" err="1"/>
              <a:t>sawtooths</a:t>
            </a:r>
            <a:r>
              <a:rPr lang="fr-FR" sz="1400" dirty="0"/>
              <a:t> are </a:t>
            </a:r>
            <a:r>
              <a:rPr lang="fr-FR" sz="1400" dirty="0" err="1"/>
              <a:t>linked</a:t>
            </a:r>
            <a:r>
              <a:rPr lang="fr-FR" sz="1400" dirty="0"/>
              <a:t> and </a:t>
            </a:r>
            <a:r>
              <a:rPr lang="fr-FR" sz="1400" dirty="0" err="1"/>
              <a:t>driven</a:t>
            </a:r>
            <a:r>
              <a:rPr lang="fr-FR" sz="1400" dirty="0"/>
              <a:t> by the </a:t>
            </a:r>
            <a:r>
              <a:rPr lang="fr-FR" sz="1400" i="1" u="sng" dirty="0" err="1"/>
              <a:t>energy</a:t>
            </a:r>
            <a:r>
              <a:rPr lang="fr-FR" sz="1400" i="1" u="sng" dirty="0"/>
              <a:t> partition</a:t>
            </a:r>
            <a:r>
              <a:rPr lang="fr-FR" sz="1400" dirty="0"/>
              <a:t> in fission</a:t>
            </a:r>
          </a:p>
        </p:txBody>
      </p:sp>
    </p:spTree>
    <p:extLst>
      <p:ext uri="{BB962C8B-B14F-4D97-AF65-F5344CB8AC3E}">
        <p14:creationId xmlns:p14="http://schemas.microsoft.com/office/powerpoint/2010/main" val="25308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5" grpId="0" animBg="1"/>
      <p:bldP spid="6" grpId="0"/>
      <p:bldP spid="2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Independent sawtooth behaviour confirmation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072399" y="1379797"/>
            <a:ext cx="4101600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>
              <a:defRPr/>
            </a:pPr>
            <a:r>
              <a:rPr lang="en-US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M. </a:t>
            </a:r>
            <a:r>
              <a:rPr lang="en-US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Travar</a:t>
            </a:r>
            <a:r>
              <a:rPr lang="en-US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et al. </a:t>
            </a:r>
            <a:r>
              <a:rPr lang="fr-FR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Phys. </a:t>
            </a:r>
            <a:r>
              <a:rPr lang="fr-FR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Lett</a:t>
            </a:r>
            <a:r>
              <a:rPr lang="fr-FR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. B 817 136293 (2021)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8" y="1815906"/>
            <a:ext cx="4997141" cy="377023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9" y="1266956"/>
            <a:ext cx="5239085" cy="40483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54073" y="1244831"/>
            <a:ext cx="3828647" cy="5816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Normalization: Literature value of 1.6 </a:t>
            </a:r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hbar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per emitted gamma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174000" y="804657"/>
            <a:ext cx="772969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2474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252</a:t>
            </a:r>
            <a:r>
              <a:rPr lang="en-GB" sz="2474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Cf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6840AF-5930-433B-89AC-94D9B96974AF}"/>
              </a:ext>
            </a:extLst>
          </p:cNvPr>
          <p:cNvSpPr txBox="1"/>
          <p:nvPr/>
        </p:nvSpPr>
        <p:spPr>
          <a:xfrm>
            <a:off x="2074019" y="928656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JRC-Geel data</a:t>
            </a:r>
          </a:p>
        </p:txBody>
      </p:sp>
    </p:spTree>
    <p:extLst>
      <p:ext uri="{BB962C8B-B14F-4D97-AF65-F5344CB8AC3E}">
        <p14:creationId xmlns:p14="http://schemas.microsoft.com/office/powerpoint/2010/main" val="15626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465026" y="140449"/>
            <a:ext cx="6694291" cy="432048"/>
          </a:xfrm>
        </p:spPr>
        <p:txBody>
          <a:bodyPr>
            <a:noAutofit/>
          </a:bodyPr>
          <a:lstStyle/>
          <a:p>
            <a:r>
              <a:rPr lang="en-GB" sz="2474" baseline="30000" dirty="0">
                <a:solidFill>
                  <a:schemeClr val="tx1"/>
                </a:solidFill>
              </a:rPr>
              <a:t>96</a:t>
            </a:r>
            <a:r>
              <a:rPr lang="en-GB" sz="2474" dirty="0">
                <a:solidFill>
                  <a:schemeClr val="tx1"/>
                </a:solidFill>
              </a:rPr>
              <a:t>Sr</a:t>
            </a:r>
            <a:r>
              <a:rPr lang="en-GB" sz="2474" dirty="0"/>
              <a:t> partner </a:t>
            </a:r>
            <a:r>
              <a:rPr lang="el-GR" sz="2474" dirty="0"/>
              <a:t>γ</a:t>
            </a:r>
            <a:r>
              <a:rPr lang="en-GB" sz="2474" dirty="0"/>
              <a:t>’s with increasing </a:t>
            </a:r>
            <a:r>
              <a:rPr lang="en-GB" sz="2474" baseline="30000" dirty="0"/>
              <a:t>140</a:t>
            </a:r>
            <a:r>
              <a:rPr lang="en-GB" sz="2474" dirty="0"/>
              <a:t>Xe spin conditions</a:t>
            </a:r>
            <a:endParaRPr lang="fr-FR" sz="2474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47" y="797496"/>
            <a:ext cx="4790866" cy="4805800"/>
          </a:xfrm>
          <a:prstGeom prst="rect">
            <a:avLst/>
          </a:prstGeom>
        </p:spPr>
      </p:pic>
      <p:sp>
        <p:nvSpPr>
          <p:cNvPr id="3" name="Flèche vers le bas 2"/>
          <p:cNvSpPr/>
          <p:nvPr/>
        </p:nvSpPr>
        <p:spPr>
          <a:xfrm>
            <a:off x="7068573" y="1767571"/>
            <a:ext cx="379118" cy="2744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>
              <a:defRPr/>
            </a:pPr>
            <a:endParaRPr lang="fr-FR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1668" y="847264"/>
            <a:ext cx="2806056" cy="745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rtl="0">
              <a:defRPr/>
            </a:pPr>
            <a:r>
              <a:rPr lang="en-GB" sz="212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Increasing spin demanded in </a:t>
            </a:r>
            <a:r>
              <a:rPr lang="en-GB" sz="2121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212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Xe</a:t>
            </a:r>
            <a:endParaRPr lang="fr-FR" sz="2121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E5FE3A-379E-4634-A0B4-32FE37881DBE}"/>
              </a:ext>
            </a:extLst>
          </p:cNvPr>
          <p:cNvSpPr txBox="1"/>
          <p:nvPr/>
        </p:nvSpPr>
        <p:spPr>
          <a:xfrm>
            <a:off x="6928664" y="4675164"/>
            <a:ext cx="3844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No change in </a:t>
            </a:r>
            <a:r>
              <a:rPr lang="fr-FR" baseline="30000" dirty="0">
                <a:solidFill>
                  <a:srgbClr val="FF0000"/>
                </a:solidFill>
              </a:rPr>
              <a:t>96</a:t>
            </a:r>
            <a:r>
              <a:rPr lang="fr-FR" dirty="0">
                <a:solidFill>
                  <a:srgbClr val="FF0000"/>
                </a:solidFill>
              </a:rPr>
              <a:t>Sr </a:t>
            </a:r>
            <a:r>
              <a:rPr lang="fr-FR" dirty="0" err="1">
                <a:solidFill>
                  <a:srgbClr val="FF0000"/>
                </a:solidFill>
              </a:rPr>
              <a:t>partern</a:t>
            </a:r>
            <a:r>
              <a:rPr lang="fr-FR" dirty="0">
                <a:solidFill>
                  <a:srgbClr val="FF0000"/>
                </a:solidFill>
              </a:rPr>
              <a:t> gamma ray </a:t>
            </a:r>
            <a:r>
              <a:rPr lang="fr-FR" dirty="0" err="1">
                <a:solidFill>
                  <a:srgbClr val="FF0000"/>
                </a:solidFill>
              </a:rPr>
              <a:t>intensity</a:t>
            </a:r>
            <a:r>
              <a:rPr lang="fr-FR" dirty="0">
                <a:solidFill>
                  <a:srgbClr val="FF0000"/>
                </a:solidFill>
              </a:rPr>
              <a:t> pattern!</a:t>
            </a:r>
          </a:p>
        </p:txBody>
      </p:sp>
    </p:spTree>
    <p:extLst>
      <p:ext uri="{BB962C8B-B14F-4D97-AF65-F5344CB8AC3E}">
        <p14:creationId xmlns:p14="http://schemas.microsoft.com/office/powerpoint/2010/main" val="1760143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79" y="646508"/>
            <a:ext cx="5949302" cy="49943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49241" y="910085"/>
            <a:ext cx="1940893" cy="1309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>
              <a:defRPr/>
            </a:pPr>
            <a:endParaRPr lang="fr-FR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77" y="5722473"/>
            <a:ext cx="3469219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>
              <a:defRPr/>
            </a:pPr>
            <a:r>
              <a:rPr lang="en-GB" sz="1590" i="1" kern="1200" dirty="0">
                <a:solidFill>
                  <a:prstClr val="white"/>
                </a:solidFill>
                <a:latin typeface="HardingText-Regular"/>
                <a:cs typeface="+mn-cs"/>
              </a:rPr>
              <a:t>J.N. Wilson et al. Nature 590 566 (2021)</a:t>
            </a:r>
            <a:endParaRPr lang="en-GB" sz="1590" i="1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id="{4030C919-79EA-4546-ACA3-B92983F27D7F}"/>
              </a:ext>
            </a:extLst>
          </p:cNvPr>
          <p:cNvSpPr txBox="1">
            <a:spLocks/>
          </p:cNvSpPr>
          <p:nvPr/>
        </p:nvSpPr>
        <p:spPr bwMode="auto">
          <a:xfrm>
            <a:off x="1353939" y="130818"/>
            <a:ext cx="701770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05973">
              <a:lnSpc>
                <a:spcPct val="90000"/>
              </a:lnSpc>
              <a:spcBef>
                <a:spcPts val="0"/>
              </a:spcBef>
              <a:buNone/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5973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Correlation between fission fragment spin magnitudes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552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353939" y="130818"/>
            <a:ext cx="7017705" cy="432048"/>
          </a:xfrm>
        </p:spPr>
        <p:txBody>
          <a:bodyPr>
            <a:noAutofit/>
          </a:bodyPr>
          <a:lstStyle/>
          <a:p>
            <a:r>
              <a:rPr lang="en-US" dirty="0"/>
              <a:t>Correlation between fission fragment spin magnitudes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79" y="646508"/>
            <a:ext cx="5949302" cy="49943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70323" y="1033224"/>
            <a:ext cx="2669449" cy="33701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Correlated spins (Pre-scission)</a:t>
            </a:r>
            <a:endParaRPr lang="fr-FR" sz="1590" kern="1200" dirty="0">
              <a:solidFill>
                <a:srgbClr val="0070C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370323" y="1620507"/>
            <a:ext cx="1740733" cy="33701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Uncorrelated spins</a:t>
            </a:r>
            <a:endParaRPr lang="fr-FR" sz="1414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7603292" y="2124806"/>
                <a:ext cx="2802813" cy="52181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12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74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2474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74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GB" sz="2474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474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74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2474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74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GB" sz="2474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474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74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2474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74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GB" sz="2474" b="1" i="1"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  <m:r>
                      <a:rPr lang="en-GB" sz="2474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fr-FR" sz="2474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292" y="2124806"/>
                <a:ext cx="2802813" cy="521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81" y="2867051"/>
            <a:ext cx="3062614" cy="229696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E75FD7B-1648-4EFD-AF7F-E5673D013BAF}"/>
              </a:ext>
            </a:extLst>
          </p:cNvPr>
          <p:cNvSpPr txBox="1"/>
          <p:nvPr/>
        </p:nvSpPr>
        <p:spPr>
          <a:xfrm>
            <a:off x="0" y="5722473"/>
            <a:ext cx="5387340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9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dingText-Regular"/>
                <a:ea typeface="+mn-ea"/>
                <a:cs typeface="Arial"/>
              </a:rPr>
              <a:t>J.N. Wilson et al. Nature 590 566 (2021)</a:t>
            </a:r>
            <a:endParaRPr kumimoji="0" lang="en-GB" sz="159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3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Subsequent theoretical works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" y="1795404"/>
            <a:ext cx="3105174" cy="39238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34" y="1795404"/>
            <a:ext cx="2883835" cy="38340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533" y="1750519"/>
            <a:ext cx="3040410" cy="39673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1074" y="1017856"/>
            <a:ext cx="3398193" cy="8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J. </a:t>
            </a:r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Randrup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and R. Vogt, (Berkeley)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Phys. Rev. Lett.127, 062502(2021)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FREYA, Monte-Carlo de-excitation code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23133" y="838785"/>
            <a:ext cx="3788302" cy="8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P. </a:t>
            </a:r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Marevic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et al. (Livermore)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Phys. Rev. C104, L021601 (2021)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Microscopic DFT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97532" y="838785"/>
            <a:ext cx="3255859" cy="8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I. </a:t>
            </a:r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Stetcu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et al. (Los Alamos)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Phys. Rev. Lett. 127, 222502 (2021)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CGMF, Monte-Carlo Hauser </a:t>
            </a:r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Feshbach</a:t>
            </a:r>
            <a:endParaRPr lang="en-GB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586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9392206" cy="54787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92382" y="-105685"/>
            <a:ext cx="1710261" cy="137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>
              <a:defRPr/>
            </a:pPr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708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2308" y="171453"/>
            <a:ext cx="6694291" cy="432048"/>
          </a:xfrm>
        </p:spPr>
        <p:txBody>
          <a:bodyPr>
            <a:normAutofit/>
          </a:bodyPr>
          <a:lstStyle/>
          <a:p>
            <a:r>
              <a:rPr lang="en-GB" dirty="0"/>
              <a:t>Correlation between the fragment spin </a:t>
            </a:r>
            <a:r>
              <a:rPr lang="en-GB" i="1" u="sng" dirty="0"/>
              <a:t>directions?</a:t>
            </a:r>
          </a:p>
        </p:txBody>
      </p:sp>
      <p:sp>
        <p:nvSpPr>
          <p:cNvPr id="7" name="Rectangle 6"/>
          <p:cNvSpPr/>
          <p:nvPr/>
        </p:nvSpPr>
        <p:spPr>
          <a:xfrm>
            <a:off x="4306267" y="756509"/>
            <a:ext cx="4719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0000"/>
                </a:solidFill>
              </a:rPr>
              <a:t>TDDFT, A. </a:t>
            </a:r>
            <a:r>
              <a:rPr lang="en-GB" sz="1600" dirty="0" err="1">
                <a:solidFill>
                  <a:srgbClr val="FF0000"/>
                </a:solidFill>
              </a:rPr>
              <a:t>Bulgac</a:t>
            </a:r>
            <a:r>
              <a:rPr lang="en-GB" sz="1600" dirty="0">
                <a:solidFill>
                  <a:srgbClr val="FF0000"/>
                </a:solidFill>
              </a:rPr>
              <a:t>, I. Abdurrahman, K. </a:t>
            </a:r>
            <a:r>
              <a:rPr lang="en-GB" sz="1600" dirty="0" err="1">
                <a:solidFill>
                  <a:srgbClr val="FF0000"/>
                </a:solidFill>
              </a:rPr>
              <a:t>Godbey</a:t>
            </a:r>
            <a:r>
              <a:rPr lang="en-GB" sz="1600" dirty="0">
                <a:solidFill>
                  <a:srgbClr val="FF0000"/>
                </a:solidFill>
              </a:rPr>
              <a:t>, and I. </a:t>
            </a:r>
            <a:r>
              <a:rPr lang="en-GB" sz="1600" dirty="0" err="1">
                <a:solidFill>
                  <a:srgbClr val="FF0000"/>
                </a:solidFill>
              </a:rPr>
              <a:t>Stetcu</a:t>
            </a:r>
            <a:r>
              <a:rPr lang="en-GB" sz="1600" dirty="0">
                <a:solidFill>
                  <a:srgbClr val="FF0000"/>
                </a:solidFill>
              </a:rPr>
              <a:t>, Phys. Rev. Lett. 128, 022501 (2022)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" y="1368192"/>
            <a:ext cx="5914988" cy="430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33013" y="1926813"/>
            <a:ext cx="2505702" cy="1102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0070C0"/>
                </a:solidFill>
              </a:rPr>
              <a:t>J. </a:t>
            </a:r>
            <a:r>
              <a:rPr lang="en-GB" sz="1600" dirty="0" err="1">
                <a:solidFill>
                  <a:srgbClr val="0070C0"/>
                </a:solidFill>
              </a:rPr>
              <a:t>Randrup</a:t>
            </a:r>
            <a:r>
              <a:rPr lang="en-GB" sz="1600" dirty="0">
                <a:solidFill>
                  <a:srgbClr val="0070C0"/>
                </a:solidFill>
              </a:rPr>
              <a:t> and R. Vogt, Phys. Rev. Lett.127, 062502(2021)</a:t>
            </a:r>
          </a:p>
          <a:p>
            <a:pPr lvl="0">
              <a:defRPr/>
            </a:pPr>
            <a:endParaRPr lang="en-GB" sz="1767" dirty="0">
              <a:solidFill>
                <a:prstClr val="black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22FB04-101A-4830-B73D-EA73DC632819}"/>
              </a:ext>
            </a:extLst>
          </p:cNvPr>
          <p:cNvSpPr txBox="1"/>
          <p:nvPr/>
        </p:nvSpPr>
        <p:spPr>
          <a:xfrm>
            <a:off x="5690346" y="3572935"/>
            <a:ext cx="243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Theoretical</a:t>
            </a:r>
            <a:r>
              <a:rPr lang="fr-FR" sz="1600" dirty="0"/>
              <a:t> </a:t>
            </a:r>
            <a:r>
              <a:rPr lang="fr-FR" sz="1600" dirty="0" err="1"/>
              <a:t>predictions</a:t>
            </a:r>
            <a:r>
              <a:rPr lang="fr-FR" sz="1600" dirty="0"/>
              <a:t> </a:t>
            </a:r>
            <a:r>
              <a:rPr lang="fr-FR" sz="1600" dirty="0" err="1"/>
              <a:t>strongly</a:t>
            </a:r>
            <a:r>
              <a:rPr lang="fr-FR" sz="1600" dirty="0"/>
              <a:t> </a:t>
            </a:r>
            <a:r>
              <a:rPr lang="fr-FR" sz="1600" dirty="0" err="1"/>
              <a:t>disagree</a:t>
            </a:r>
            <a:endParaRPr lang="fr-FR" sz="1600" dirty="0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6F282B2-763D-469B-8F2C-28FD7CA3A7D5}"/>
              </a:ext>
            </a:extLst>
          </p:cNvPr>
          <p:cNvGrpSpPr/>
          <p:nvPr/>
        </p:nvGrpSpPr>
        <p:grpSpPr>
          <a:xfrm>
            <a:off x="7695808" y="2248589"/>
            <a:ext cx="3312933" cy="2277379"/>
            <a:chOff x="2868360" y="1612475"/>
            <a:chExt cx="3844158" cy="2745628"/>
          </a:xfrm>
        </p:grpSpPr>
        <p:pic>
          <p:nvPicPr>
            <p:cNvPr id="34" name="Bildobjekt 43">
              <a:extLst>
                <a:ext uri="{FF2B5EF4-FFF2-40B4-BE49-F238E27FC236}">
                  <a16:creationId xmlns:a16="http://schemas.microsoft.com/office/drawing/2014/main" id="{075C69D7-9C0E-4787-AC06-13E67DB0A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248863" y="2118692"/>
              <a:ext cx="2975619" cy="1263979"/>
            </a:xfrm>
            <a:prstGeom prst="rect">
              <a:avLst/>
            </a:prstGeom>
          </p:spPr>
        </p:pic>
        <p:grpSp>
          <p:nvGrpSpPr>
            <p:cNvPr id="35" name="Grupp 54">
              <a:extLst>
                <a:ext uri="{FF2B5EF4-FFF2-40B4-BE49-F238E27FC236}">
                  <a16:creationId xmlns:a16="http://schemas.microsoft.com/office/drawing/2014/main" id="{75BEC70E-9086-4914-A3C9-7EB84F15F2F9}"/>
                </a:ext>
              </a:extLst>
            </p:cNvPr>
            <p:cNvGrpSpPr/>
            <p:nvPr/>
          </p:nvGrpSpPr>
          <p:grpSpPr>
            <a:xfrm>
              <a:off x="4743920" y="2786701"/>
              <a:ext cx="366694" cy="1571402"/>
              <a:chOff x="3153931" y="2786701"/>
              <a:chExt cx="366694" cy="1571402"/>
            </a:xfrm>
          </p:grpSpPr>
          <p:cxnSp>
            <p:nvCxnSpPr>
              <p:cNvPr id="44" name="Lige pilforbindelse 13">
                <a:extLst>
                  <a:ext uri="{FF2B5EF4-FFF2-40B4-BE49-F238E27FC236}">
                    <a16:creationId xmlns:a16="http://schemas.microsoft.com/office/drawing/2014/main" id="{BED493CE-2432-4B14-BDE8-3035EFED76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3931" y="2786701"/>
                <a:ext cx="0" cy="141503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kstfelt 21">
                <a:extLst>
                  <a:ext uri="{FF2B5EF4-FFF2-40B4-BE49-F238E27FC236}">
                    <a16:creationId xmlns:a16="http://schemas.microsoft.com/office/drawing/2014/main" id="{43E925B1-4D9D-4CCF-A20E-E592CEB1EA29}"/>
                  </a:ext>
                </a:extLst>
              </p:cNvPr>
              <p:cNvSpPr txBox="1"/>
              <p:nvPr/>
            </p:nvSpPr>
            <p:spPr>
              <a:xfrm>
                <a:off x="3166250" y="3942605"/>
                <a:ext cx="35437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da-DK" sz="2100" dirty="0">
                    <a:solidFill>
                      <a:srgbClr val="0070C0"/>
                    </a:solidFill>
                    <a:latin typeface="Calibri"/>
                  </a:rPr>
                  <a:t>L</a:t>
                </a:r>
              </a:p>
            </p:txBody>
          </p:sp>
        </p:grpSp>
        <p:grpSp>
          <p:nvGrpSpPr>
            <p:cNvPr id="36" name="Grupp 65">
              <a:extLst>
                <a:ext uri="{FF2B5EF4-FFF2-40B4-BE49-F238E27FC236}">
                  <a16:creationId xmlns:a16="http://schemas.microsoft.com/office/drawing/2014/main" id="{2810C899-B818-4F2C-B817-D7936B6D104F}"/>
                </a:ext>
              </a:extLst>
            </p:cNvPr>
            <p:cNvGrpSpPr/>
            <p:nvPr/>
          </p:nvGrpSpPr>
          <p:grpSpPr>
            <a:xfrm>
              <a:off x="3701122" y="1725245"/>
              <a:ext cx="605276" cy="921931"/>
              <a:chOff x="2177122" y="1725244"/>
              <a:chExt cx="605276" cy="921931"/>
            </a:xfrm>
          </p:grpSpPr>
          <p:cxnSp>
            <p:nvCxnSpPr>
              <p:cNvPr id="42" name="Lige pilforbindelse 11">
                <a:extLst>
                  <a:ext uri="{FF2B5EF4-FFF2-40B4-BE49-F238E27FC236}">
                    <a16:creationId xmlns:a16="http://schemas.microsoft.com/office/drawing/2014/main" id="{4AD00775-6AE2-4B74-9653-0852829D36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9202" y="2071175"/>
                <a:ext cx="0" cy="57600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kstfelt 23">
                <a:extLst>
                  <a:ext uri="{FF2B5EF4-FFF2-40B4-BE49-F238E27FC236}">
                    <a16:creationId xmlns:a16="http://schemas.microsoft.com/office/drawing/2014/main" id="{2643DE32-2EF2-4CD8-A733-D0D765BD8E36}"/>
                  </a:ext>
                </a:extLst>
              </p:cNvPr>
              <p:cNvSpPr txBox="1"/>
              <p:nvPr/>
            </p:nvSpPr>
            <p:spPr>
              <a:xfrm>
                <a:off x="2177122" y="1725244"/>
                <a:ext cx="6052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da-DK" sz="2400" i="1" dirty="0">
                    <a:solidFill>
                      <a:srgbClr val="0070C0"/>
                    </a:solidFill>
                    <a:latin typeface="Calibri"/>
                  </a:rPr>
                  <a:t>I</a:t>
                </a:r>
                <a:r>
                  <a:rPr lang="da-DK" sz="2400" i="1" baseline="-25000" dirty="0">
                    <a:solidFill>
                      <a:srgbClr val="0070C0"/>
                    </a:solidFill>
                    <a:latin typeface="Calibri"/>
                  </a:rPr>
                  <a:t>L</a:t>
                </a:r>
                <a:endParaRPr lang="da-DK" sz="2400" i="1" dirty="0">
                  <a:solidFill>
                    <a:srgbClr val="0070C0"/>
                  </a:solidFill>
                  <a:latin typeface="Calibri"/>
                </a:endParaRPr>
              </a:p>
            </p:txBody>
          </p:sp>
        </p:grpSp>
        <p:grpSp>
          <p:nvGrpSpPr>
            <p:cNvPr id="37" name="Grupp 67">
              <a:extLst>
                <a:ext uri="{FF2B5EF4-FFF2-40B4-BE49-F238E27FC236}">
                  <a16:creationId xmlns:a16="http://schemas.microsoft.com/office/drawing/2014/main" id="{662B854E-9A2A-48FB-9942-470C7B76D403}"/>
                </a:ext>
              </a:extLst>
            </p:cNvPr>
            <p:cNvGrpSpPr/>
            <p:nvPr/>
          </p:nvGrpSpPr>
          <p:grpSpPr>
            <a:xfrm>
              <a:off x="5643391" y="1612475"/>
              <a:ext cx="605276" cy="1174227"/>
              <a:chOff x="4119391" y="1471069"/>
              <a:chExt cx="605276" cy="1174227"/>
            </a:xfrm>
          </p:grpSpPr>
          <p:cxnSp>
            <p:nvCxnSpPr>
              <p:cNvPr id="40" name="Lige pilforbindelse 8">
                <a:extLst>
                  <a:ext uri="{FF2B5EF4-FFF2-40B4-BE49-F238E27FC236}">
                    <a16:creationId xmlns:a16="http://schemas.microsoft.com/office/drawing/2014/main" id="{74EC3EA3-AA65-44AD-BED8-895C3151D9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6661" y="1583839"/>
                <a:ext cx="0" cy="1061457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kstfelt 23">
                <a:extLst>
                  <a:ext uri="{FF2B5EF4-FFF2-40B4-BE49-F238E27FC236}">
                    <a16:creationId xmlns:a16="http://schemas.microsoft.com/office/drawing/2014/main" id="{8E9F8602-238B-4EC3-AEDF-33C4A9B8A7EC}"/>
                  </a:ext>
                </a:extLst>
              </p:cNvPr>
              <p:cNvSpPr txBox="1"/>
              <p:nvPr/>
            </p:nvSpPr>
            <p:spPr>
              <a:xfrm>
                <a:off x="4119391" y="1471069"/>
                <a:ext cx="6052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da-DK" sz="2400" i="1" dirty="0">
                    <a:solidFill>
                      <a:srgbClr val="0070C0"/>
                    </a:solidFill>
                    <a:latin typeface="Calibri"/>
                  </a:rPr>
                  <a:t>I</a:t>
                </a:r>
                <a:r>
                  <a:rPr lang="da-DK" sz="2400" i="1" baseline="-25000" dirty="0">
                    <a:solidFill>
                      <a:srgbClr val="0070C0"/>
                    </a:solidFill>
                    <a:latin typeface="Calibri"/>
                  </a:rPr>
                  <a:t>H</a:t>
                </a:r>
                <a:endParaRPr lang="da-DK" sz="2400" i="1" dirty="0">
                  <a:solidFill>
                    <a:srgbClr val="0070C0"/>
                  </a:solidFill>
                  <a:latin typeface="Calibri"/>
                </a:endParaRPr>
              </a:p>
            </p:txBody>
          </p:sp>
        </p:grpSp>
        <p:sp>
          <p:nvSpPr>
            <p:cNvPr id="38" name="Tekstfelt 23">
              <a:extLst>
                <a:ext uri="{FF2B5EF4-FFF2-40B4-BE49-F238E27FC236}">
                  <a16:creationId xmlns:a16="http://schemas.microsoft.com/office/drawing/2014/main" id="{2305A355-91A7-480D-80F8-995A47C503AF}"/>
                </a:ext>
              </a:extLst>
            </p:cNvPr>
            <p:cNvSpPr txBox="1"/>
            <p:nvPr/>
          </p:nvSpPr>
          <p:spPr>
            <a:xfrm>
              <a:off x="2868360" y="2008370"/>
              <a:ext cx="874079" cy="55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da-DK" sz="2400" i="1" dirty="0">
                  <a:solidFill>
                    <a:srgbClr val="0070C0"/>
                  </a:solidFill>
                  <a:latin typeface="Calibri"/>
                </a:rPr>
                <a:t>E</a:t>
              </a:r>
              <a:r>
                <a:rPr lang="da-DK" sz="2400" i="1" baseline="-25000" dirty="0">
                  <a:solidFill>
                    <a:srgbClr val="0070C0"/>
                  </a:solidFill>
                  <a:latin typeface="Calibri"/>
                </a:rPr>
                <a:t>L,ex</a:t>
              </a:r>
              <a:endParaRPr lang="da-DK" sz="2400" i="1" dirty="0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39" name="Tekstfelt 23">
              <a:extLst>
                <a:ext uri="{FF2B5EF4-FFF2-40B4-BE49-F238E27FC236}">
                  <a16:creationId xmlns:a16="http://schemas.microsoft.com/office/drawing/2014/main" id="{E79DDC76-F2BC-4732-862C-5DEE12011B54}"/>
                </a:ext>
              </a:extLst>
            </p:cNvPr>
            <p:cNvSpPr txBox="1"/>
            <p:nvPr/>
          </p:nvSpPr>
          <p:spPr>
            <a:xfrm>
              <a:off x="5838439" y="1955666"/>
              <a:ext cx="874079" cy="55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da-DK" sz="2400" i="1" dirty="0">
                  <a:solidFill>
                    <a:srgbClr val="0070C0"/>
                  </a:solidFill>
                  <a:latin typeface="Calibri"/>
                </a:rPr>
                <a:t>E</a:t>
              </a:r>
              <a:r>
                <a:rPr lang="da-DK" sz="2400" i="1" baseline="-25000" dirty="0">
                  <a:solidFill>
                    <a:srgbClr val="0070C0"/>
                  </a:solidFill>
                  <a:latin typeface="Calibri"/>
                </a:rPr>
                <a:t>H,ex</a:t>
              </a:r>
              <a:endParaRPr lang="da-DK" sz="2400" i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1A16113-C533-42D9-B79D-06A83025861C}"/>
              </a:ext>
            </a:extLst>
          </p:cNvPr>
          <p:cNvCxnSpPr/>
          <p:nvPr/>
        </p:nvCxnSpPr>
        <p:spPr>
          <a:xfrm flipH="1">
            <a:off x="5706932" y="2898160"/>
            <a:ext cx="859083" cy="21895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021C97F9-9543-4CD6-8D70-D9F0F33243E0}"/>
              </a:ext>
            </a:extLst>
          </p:cNvPr>
          <p:cNvCxnSpPr>
            <a:cxnSpLocks/>
          </p:cNvCxnSpPr>
          <p:nvPr/>
        </p:nvCxnSpPr>
        <p:spPr>
          <a:xfrm flipH="1">
            <a:off x="4819453" y="1310868"/>
            <a:ext cx="1306129" cy="12801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E5CA07E-7074-46E0-BCAB-211A62BEC038}"/>
              </a:ext>
            </a:extLst>
          </p:cNvPr>
          <p:cNvSpPr txBox="1"/>
          <p:nvPr/>
        </p:nvSpPr>
        <p:spPr>
          <a:xfrm>
            <a:off x="8737420" y="4549749"/>
            <a:ext cx="2047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Image </a:t>
            </a:r>
            <a:r>
              <a:rPr lang="fr-FR" sz="1200" i="1" dirty="0" err="1"/>
              <a:t>courtesy</a:t>
            </a:r>
            <a:r>
              <a:rPr lang="fr-FR" sz="1200" i="1" dirty="0"/>
              <a:t> of S. </a:t>
            </a:r>
            <a:r>
              <a:rPr lang="fr-FR" sz="1200" i="1" dirty="0" err="1"/>
              <a:t>Aberg</a:t>
            </a:r>
            <a:endParaRPr lang="fr-FR" sz="12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4AA1CC-E501-4230-BF19-EAB727E300E4}"/>
              </a:ext>
            </a:extLst>
          </p:cNvPr>
          <p:cNvSpPr txBox="1"/>
          <p:nvPr/>
        </p:nvSpPr>
        <p:spPr>
          <a:xfrm>
            <a:off x="5706932" y="4217715"/>
            <a:ext cx="3193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err="1"/>
              <a:t>However</a:t>
            </a:r>
            <a:r>
              <a:rPr lang="fr-FR" sz="1600" u="sng" dirty="0"/>
              <a:t>, </a:t>
            </a:r>
            <a:r>
              <a:rPr lang="fr-FR" sz="1600" u="sng" dirty="0" err="1"/>
              <a:t>directional</a:t>
            </a:r>
            <a:r>
              <a:rPr lang="fr-FR" sz="1600" u="sng" dirty="0"/>
              <a:t> </a:t>
            </a:r>
            <a:r>
              <a:rPr lang="fr-FR" sz="1600" u="sng" dirty="0" err="1"/>
              <a:t>correlations</a:t>
            </a:r>
            <a:r>
              <a:rPr lang="fr-FR" sz="1600" u="sng" dirty="0"/>
              <a:t> can </a:t>
            </a:r>
            <a:r>
              <a:rPr lang="fr-FR" sz="1600" u="sng" dirty="0" err="1"/>
              <a:t>be</a:t>
            </a:r>
            <a:r>
              <a:rPr lang="fr-FR" sz="1600" u="sng" dirty="0"/>
              <a:t> </a:t>
            </a:r>
            <a:r>
              <a:rPr lang="fr-FR" sz="1600" u="sng" dirty="0" err="1"/>
              <a:t>determined</a:t>
            </a:r>
            <a:r>
              <a:rPr lang="fr-FR" sz="1600" u="sng" dirty="0"/>
              <a:t> by </a:t>
            </a:r>
            <a:r>
              <a:rPr lang="fr-FR" sz="1600" u="sng" dirty="0" err="1"/>
              <a:t>experiment</a:t>
            </a:r>
            <a:r>
              <a:rPr lang="fr-FR" sz="1600" u="sng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452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1081A1-A41F-42B1-95E4-DA93F2842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" y="1013520"/>
            <a:ext cx="3550094" cy="2609433"/>
          </a:xfrm>
          <a:prstGeom prst="rect">
            <a:avLst/>
          </a:prstGeom>
        </p:spPr>
      </p:pic>
      <p:pic>
        <p:nvPicPr>
          <p:cNvPr id="3" name="Picture 4" descr="1-s2.0-S0168900211001744-gr1.jpg">
            <a:extLst>
              <a:ext uri="{FF2B5EF4-FFF2-40B4-BE49-F238E27FC236}">
                <a16:creationId xmlns:a16="http://schemas.microsoft.com/office/drawing/2014/main" id="{235DEB09-0632-4FF9-A9E2-37B803B227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4564" y="855189"/>
            <a:ext cx="2766987" cy="20448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B9060F-3BDE-46CE-B59A-9355F1430F2E}"/>
              </a:ext>
            </a:extLst>
          </p:cNvPr>
          <p:cNvSpPr/>
          <p:nvPr/>
        </p:nvSpPr>
        <p:spPr>
          <a:xfrm>
            <a:off x="1366554" y="107719"/>
            <a:ext cx="7582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fr-FR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GB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-ball2 + 4</a:t>
            </a:r>
            <a:r>
              <a:rPr lang="el-GR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GB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252</a:t>
            </a:r>
            <a:r>
              <a:rPr lang="en-GB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 source + </a:t>
            </a:r>
            <a:r>
              <a:rPr lang="en-GB" u="sng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Segmented</a:t>
            </a:r>
            <a:r>
              <a:rPr lang="en-GB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Ionisation chamber</a:t>
            </a:r>
            <a:endParaRPr lang="fr-FR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8A5C4E-77B4-4FEB-B0CE-067156ACB1D6}"/>
              </a:ext>
            </a:extLst>
          </p:cNvPr>
          <p:cNvSpPr txBox="1"/>
          <p:nvPr/>
        </p:nvSpPr>
        <p:spPr>
          <a:xfrm>
            <a:off x="8691756" y="659577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FROZEN project</a:t>
            </a:r>
          </a:p>
          <a:p>
            <a:r>
              <a:rPr lang="en-GB" dirty="0"/>
              <a:t>M. </a:t>
            </a:r>
            <a:r>
              <a:rPr lang="en-GB" dirty="0" err="1"/>
              <a:t>Lebois</a:t>
            </a:r>
            <a:endParaRPr lang="fr-FR" dirty="0"/>
          </a:p>
        </p:txBody>
      </p:sp>
      <p:pic>
        <p:nvPicPr>
          <p:cNvPr id="11" name="Image 10" descr="Une image contenant personne, intérieur, évier, Équipement médical&#10;&#10;Description générée automatiquement">
            <a:extLst>
              <a:ext uri="{FF2B5EF4-FFF2-40B4-BE49-F238E27FC236}">
                <a16:creationId xmlns:a16="http://schemas.microsoft.com/office/drawing/2014/main" id="{56EA952D-26BD-4317-81F6-C46E0130C4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42" t="38774" r="11092" b="19316"/>
          <a:stretch/>
        </p:blipFill>
        <p:spPr>
          <a:xfrm>
            <a:off x="3867494" y="945417"/>
            <a:ext cx="1813981" cy="1735019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CB21169-5704-4BAD-B981-0F438B33AC0A}"/>
              </a:ext>
            </a:extLst>
          </p:cNvPr>
          <p:cNvCxnSpPr>
            <a:cxnSpLocks/>
          </p:cNvCxnSpPr>
          <p:nvPr/>
        </p:nvCxnSpPr>
        <p:spPr>
          <a:xfrm flipH="1">
            <a:off x="2146027" y="1877616"/>
            <a:ext cx="1736113" cy="57606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AC00472-7B53-4652-904E-1EA03AC0A27A}"/>
              </a:ext>
            </a:extLst>
          </p:cNvPr>
          <p:cNvSpPr txBox="1"/>
          <p:nvPr/>
        </p:nvSpPr>
        <p:spPr>
          <a:xfrm>
            <a:off x="3340234" y="3421443"/>
            <a:ext cx="74325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Simultaneous</a:t>
            </a:r>
            <a:r>
              <a:rPr lang="fr-FR" dirty="0"/>
              <a:t> </a:t>
            </a:r>
            <a:r>
              <a:rPr lang="fr-FR" dirty="0" err="1"/>
              <a:t>event</a:t>
            </a:r>
            <a:r>
              <a:rPr lang="fr-FR" dirty="0"/>
              <a:t>-by-</a:t>
            </a:r>
            <a:r>
              <a:rPr lang="fr-FR" dirty="0" err="1"/>
              <a:t>event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Prompt/</a:t>
            </a:r>
            <a:r>
              <a:rPr lang="fr-FR" dirty="0" err="1"/>
              <a:t>delayed</a:t>
            </a:r>
            <a:r>
              <a:rPr lang="fr-FR" dirty="0"/>
              <a:t> fission gamma rays and neutron(s) (via TOF)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Fragment </a:t>
            </a:r>
            <a:r>
              <a:rPr lang="fr-FR" dirty="0" err="1"/>
              <a:t>Kinetic</a:t>
            </a:r>
            <a:r>
              <a:rPr lang="fr-FR" dirty="0"/>
              <a:t> Energies, Fragment A/Z and </a:t>
            </a:r>
            <a:r>
              <a:rPr lang="fr-FR" dirty="0" err="1"/>
              <a:t>partner</a:t>
            </a:r>
            <a:r>
              <a:rPr lang="fr-FR" dirty="0"/>
              <a:t> A/Z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Fission axis direction and all </a:t>
            </a:r>
            <a:r>
              <a:rPr lang="fr-FR" dirty="0" err="1"/>
              <a:t>directional</a:t>
            </a:r>
            <a:r>
              <a:rPr lang="fr-FR" dirty="0"/>
              <a:t> </a:t>
            </a:r>
            <a:r>
              <a:rPr lang="fr-FR" dirty="0" err="1"/>
              <a:t>correlations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Prompt/</a:t>
            </a:r>
            <a:r>
              <a:rPr lang="fr-FR" dirty="0" err="1"/>
              <a:t>Delayed</a:t>
            </a:r>
            <a:r>
              <a:rPr lang="fr-FR" dirty="0"/>
              <a:t> gamma </a:t>
            </a:r>
            <a:r>
              <a:rPr lang="fr-FR" dirty="0" err="1"/>
              <a:t>sum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and </a:t>
            </a:r>
            <a:r>
              <a:rPr lang="fr-FR" dirty="0" err="1"/>
              <a:t>multiplicity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DCDAB0B-998B-4F8C-8483-84566EDD5318}"/>
              </a:ext>
            </a:extLst>
          </p:cNvPr>
          <p:cNvSpPr txBox="1"/>
          <p:nvPr/>
        </p:nvSpPr>
        <p:spPr>
          <a:xfrm>
            <a:off x="208053" y="3749824"/>
            <a:ext cx="3020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>
                <a:solidFill>
                  <a:srgbClr val="0070C0"/>
                </a:solidFill>
              </a:rPr>
              <a:t>Measurment</a:t>
            </a:r>
            <a:r>
              <a:rPr lang="fr-FR" u="sng" dirty="0">
                <a:solidFill>
                  <a:srgbClr val="0070C0"/>
                </a:solidFill>
              </a:rPr>
              <a:t> of </a:t>
            </a:r>
            <a:r>
              <a:rPr lang="fr-FR" u="sng" dirty="0" err="1">
                <a:solidFill>
                  <a:srgbClr val="0070C0"/>
                </a:solidFill>
              </a:rPr>
              <a:t>correlations</a:t>
            </a:r>
            <a:r>
              <a:rPr lang="fr-FR" u="sng" dirty="0">
                <a:solidFill>
                  <a:srgbClr val="0070C0"/>
                </a:solidFill>
              </a:rPr>
              <a:t> </a:t>
            </a:r>
            <a:r>
              <a:rPr lang="fr-FR" u="sng" dirty="0" err="1">
                <a:solidFill>
                  <a:srgbClr val="0070C0"/>
                </a:solidFill>
              </a:rPr>
              <a:t>between</a:t>
            </a:r>
            <a:r>
              <a:rPr lang="fr-FR" u="sng" dirty="0">
                <a:solidFill>
                  <a:srgbClr val="0070C0"/>
                </a:solidFill>
              </a:rPr>
              <a:t> multiple fission observables are key to </a:t>
            </a:r>
            <a:r>
              <a:rPr lang="fr-FR" u="sng" dirty="0" err="1">
                <a:solidFill>
                  <a:srgbClr val="0070C0"/>
                </a:solidFill>
              </a:rPr>
              <a:t>obtaining</a:t>
            </a:r>
            <a:r>
              <a:rPr lang="fr-FR" u="sng" dirty="0">
                <a:solidFill>
                  <a:srgbClr val="0070C0"/>
                </a:solidFill>
              </a:rPr>
              <a:t> </a:t>
            </a:r>
            <a:r>
              <a:rPr lang="fr-FR" u="sng" dirty="0" err="1">
                <a:solidFill>
                  <a:srgbClr val="0070C0"/>
                </a:solidFill>
              </a:rPr>
              <a:t>interesting</a:t>
            </a:r>
            <a:r>
              <a:rPr lang="fr-FR" u="sng" dirty="0">
                <a:solidFill>
                  <a:srgbClr val="0070C0"/>
                </a:solidFill>
              </a:rPr>
              <a:t> new </a:t>
            </a:r>
            <a:r>
              <a:rPr lang="fr-FR" u="sng" dirty="0" err="1">
                <a:solidFill>
                  <a:srgbClr val="0070C0"/>
                </a:solidFill>
              </a:rPr>
              <a:t>results</a:t>
            </a:r>
            <a:r>
              <a:rPr lang="fr-FR" u="sng" dirty="0">
                <a:solidFill>
                  <a:srgbClr val="0070C0"/>
                </a:solidFill>
              </a:rPr>
              <a:t> (in </a:t>
            </a:r>
            <a:r>
              <a:rPr lang="fr-FR" u="sng" dirty="0" err="1">
                <a:solidFill>
                  <a:srgbClr val="0070C0"/>
                </a:solidFill>
              </a:rPr>
              <a:t>our</a:t>
            </a:r>
            <a:r>
              <a:rPr lang="fr-FR" u="sng" dirty="0">
                <a:solidFill>
                  <a:srgbClr val="0070C0"/>
                </a:solidFill>
              </a:rPr>
              <a:t> opinion)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27C57D-A6CD-47E4-B806-809BAC105FE5}"/>
              </a:ext>
            </a:extLst>
          </p:cNvPr>
          <p:cNvSpPr txBox="1"/>
          <p:nvPr/>
        </p:nvSpPr>
        <p:spPr>
          <a:xfrm>
            <a:off x="8691756" y="2214078"/>
            <a:ext cx="1734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A. </a:t>
            </a:r>
            <a:r>
              <a:rPr lang="fr-FR" dirty="0" err="1"/>
              <a:t>Göök</a:t>
            </a:r>
            <a:r>
              <a:rPr lang="fr-FR" dirty="0"/>
              <a:t> et al.</a:t>
            </a:r>
          </a:p>
          <a:p>
            <a:r>
              <a:rPr lang="fr-FR" dirty="0"/>
              <a:t>JRC-Geel</a:t>
            </a:r>
          </a:p>
        </p:txBody>
      </p:sp>
      <p:sp>
        <p:nvSpPr>
          <p:cNvPr id="13" name="Freeform 41">
            <a:extLst>
              <a:ext uri="{FF2B5EF4-FFF2-40B4-BE49-F238E27FC236}">
                <a16:creationId xmlns:a16="http://schemas.microsoft.com/office/drawing/2014/main" id="{6FDFBB4D-81E2-4962-811A-EA008AD183E7}"/>
              </a:ext>
            </a:extLst>
          </p:cNvPr>
          <p:cNvSpPr>
            <a:spLocks noChangeAspect="1"/>
          </p:cNvSpPr>
          <p:nvPr/>
        </p:nvSpPr>
        <p:spPr bwMode="auto">
          <a:xfrm rot="4156204" flipV="1">
            <a:off x="7082935" y="2402602"/>
            <a:ext cx="1056941" cy="77605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ED89F81-3C32-40DA-8646-9CBBF0C147DE}"/>
              </a:ext>
            </a:extLst>
          </p:cNvPr>
          <p:cNvCxnSpPr/>
          <p:nvPr/>
        </p:nvCxnSpPr>
        <p:spPr>
          <a:xfrm flipH="1">
            <a:off x="6898555" y="1933412"/>
            <a:ext cx="489500" cy="109633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2645A158-2862-4201-83D4-562F11419AA2}"/>
              </a:ext>
            </a:extLst>
          </p:cNvPr>
          <p:cNvSpPr txBox="1"/>
          <p:nvPr/>
        </p:nvSpPr>
        <p:spPr>
          <a:xfrm>
            <a:off x="6686078" y="293177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DEC6754-CA77-4194-8822-9A71861FE094}"/>
              </a:ext>
            </a:extLst>
          </p:cNvPr>
          <p:cNvSpPr/>
          <p:nvPr/>
        </p:nvSpPr>
        <p:spPr>
          <a:xfrm>
            <a:off x="7225889" y="1729556"/>
            <a:ext cx="446701" cy="446932"/>
          </a:xfrm>
          <a:prstGeom prst="arc">
            <a:avLst>
              <a:gd name="adj1" fmla="val 18820159"/>
              <a:gd name="adj2" fmla="val 4246788"/>
            </a:avLst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 Box 30">
            <a:extLst>
              <a:ext uri="{FF2B5EF4-FFF2-40B4-BE49-F238E27FC236}">
                <a16:creationId xmlns:a16="http://schemas.microsoft.com/office/drawing/2014/main" id="{CF61EB2B-8397-43A5-8A4E-F56576E83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144" y="2888398"/>
            <a:ext cx="797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8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γ</a:t>
            </a:r>
            <a:endParaRPr lang="en-US" sz="1800" b="1" dirty="0">
              <a:solidFill>
                <a:srgbClr val="00B05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E82C63-18DC-4919-95A3-7250E100CB95}"/>
              </a:ext>
            </a:extLst>
          </p:cNvPr>
          <p:cNvSpPr txBox="1"/>
          <p:nvPr/>
        </p:nvSpPr>
        <p:spPr>
          <a:xfrm>
            <a:off x="7611405" y="193341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θ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75BC71C-19A6-4AAF-9576-B2A1A60A45CC}"/>
              </a:ext>
            </a:extLst>
          </p:cNvPr>
          <p:cNvSpPr txBox="1"/>
          <p:nvPr/>
        </p:nvSpPr>
        <p:spPr>
          <a:xfrm>
            <a:off x="4624232" y="5152028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ongoing</a:t>
            </a:r>
            <a:endParaRPr lang="fr-FR" dirty="0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DCFCBB8C-A562-4030-BC0D-B6ECC798BCF6}"/>
              </a:ext>
            </a:extLst>
          </p:cNvPr>
          <p:cNvSpPr/>
          <p:nvPr/>
        </p:nvSpPr>
        <p:spPr>
          <a:xfrm>
            <a:off x="3882140" y="5201967"/>
            <a:ext cx="654797" cy="362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41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5F2337D-00D4-4EDD-8EF8-CDFC237C4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10 </a:t>
            </a:r>
            <a:r>
              <a:rPr lang="fr-FR" dirty="0" err="1"/>
              <a:t>years</a:t>
            </a:r>
            <a:r>
              <a:rPr lang="fr-FR" dirty="0"/>
              <a:t> of LICORNE@ALTO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7A8A58-B420-467A-A2F1-0E46ABCA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078" y="653480"/>
            <a:ext cx="1649398" cy="18308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A2BCD1-3321-43F8-AB53-FF74EECC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690" y="3235669"/>
            <a:ext cx="4309330" cy="24239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E8BD9D-8629-447A-BAD2-621697779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426" y="717781"/>
            <a:ext cx="2340122" cy="175509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874FF9-2100-4B75-BBB8-57F116F10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9" y="730060"/>
            <a:ext cx="4064470" cy="228626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C64626-2555-48FF-8D7C-D1FAED6C73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258595" y="3060433"/>
            <a:ext cx="3511264" cy="2633448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5C8F6BB-D7DB-498B-8B0D-F54F4D2ED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5" y="3383894"/>
            <a:ext cx="2639466" cy="2266645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72F73B3-D577-4FFB-8E47-451C7D9A6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554423" y="704028"/>
            <a:ext cx="2441092" cy="18308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E99322-9D3D-44FE-9375-83833AE55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9367" y="4463048"/>
            <a:ext cx="566036" cy="12014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E21B11A-3FEE-431E-B1EF-89F1E0338A44}"/>
              </a:ext>
            </a:extLst>
          </p:cNvPr>
          <p:cNvSpPr txBox="1"/>
          <p:nvPr/>
        </p:nvSpPr>
        <p:spPr>
          <a:xfrm>
            <a:off x="4088309" y="2511808"/>
            <a:ext cx="32399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Study</a:t>
            </a:r>
            <a:r>
              <a:rPr lang="fr-FR" sz="1400" dirty="0"/>
              <a:t> of prompt </a:t>
            </a:r>
            <a:r>
              <a:rPr lang="fr-FR" sz="1400" dirty="0" err="1"/>
              <a:t>emission</a:t>
            </a:r>
            <a:r>
              <a:rPr lang="fr-FR" sz="1400" dirty="0"/>
              <a:t> in fission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Fast neutron </a:t>
            </a:r>
            <a:r>
              <a:rPr lang="fr-FR" sz="1400" dirty="0" err="1"/>
              <a:t>tomography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Dark</a:t>
            </a:r>
            <a:r>
              <a:rPr lang="fr-FR" sz="1400" dirty="0"/>
              <a:t> </a:t>
            </a:r>
            <a:r>
              <a:rPr lang="fr-FR" sz="1400" dirty="0" err="1"/>
              <a:t>matter</a:t>
            </a:r>
            <a:r>
              <a:rPr lang="fr-FR" sz="1400" dirty="0"/>
              <a:t> TPC tests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F58B89-AC1B-4C4F-8213-0719A67E71EC}"/>
              </a:ext>
            </a:extLst>
          </p:cNvPr>
          <p:cNvSpPr txBox="1"/>
          <p:nvPr/>
        </p:nvSpPr>
        <p:spPr>
          <a:xfrm>
            <a:off x="7218633" y="2657401"/>
            <a:ext cx="36608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(33 publications, 8 </a:t>
            </a:r>
            <a:r>
              <a:rPr lang="fr-FR" sz="1400" dirty="0" err="1"/>
              <a:t>Ph.D</a:t>
            </a:r>
            <a:r>
              <a:rPr lang="fr-FR" sz="1400" dirty="0"/>
              <a:t> </a:t>
            </a:r>
            <a:r>
              <a:rPr lang="fr-FR" sz="1400" dirty="0" err="1"/>
              <a:t>theses</a:t>
            </a:r>
            <a:r>
              <a:rPr lang="fr-FR" sz="1400" dirty="0"/>
              <a:t> </a:t>
            </a:r>
            <a:r>
              <a:rPr lang="fr-FR" sz="1400" dirty="0" err="1"/>
              <a:t>since</a:t>
            </a:r>
            <a:r>
              <a:rPr lang="fr-FR" sz="1400" dirty="0"/>
              <a:t> 2013)</a:t>
            </a:r>
          </a:p>
        </p:txBody>
      </p:sp>
    </p:spTree>
    <p:extLst>
      <p:ext uri="{BB962C8B-B14F-4D97-AF65-F5344CB8AC3E}">
        <p14:creationId xmlns:p14="http://schemas.microsoft.com/office/powerpoint/2010/main" val="89030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021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9CB76B9-2E53-45C9-8A45-53FD333BF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determines</a:t>
            </a:r>
            <a:r>
              <a:rPr lang="fr-FR" dirty="0"/>
              <a:t> mass/charge partition in fission?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C7632E5-F717-4D5F-9684-CCA528C46965}"/>
              </a:ext>
            </a:extLst>
          </p:cNvPr>
          <p:cNvSpPr txBox="1"/>
          <p:nvPr/>
        </p:nvSpPr>
        <p:spPr>
          <a:xfrm>
            <a:off x="0" y="5749811"/>
            <a:ext cx="5389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T. Ichikawa et al. Phys. </a:t>
            </a:r>
            <a:r>
              <a:rPr lang="fr-FR" sz="1400" dirty="0" err="1"/>
              <a:t>Rev</a:t>
            </a:r>
            <a:r>
              <a:rPr lang="fr-FR" sz="1400" dirty="0"/>
              <a:t>. C 86, 024610 (2012)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0CBBA9-1B5E-42C1-8455-E1BFF74F7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9" y="704702"/>
            <a:ext cx="6429375" cy="492442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C79C6A9-82C0-4107-8CF0-7499A54F8EBB}"/>
              </a:ext>
            </a:extLst>
          </p:cNvPr>
          <p:cNvSpPr txBox="1"/>
          <p:nvPr/>
        </p:nvSpPr>
        <p:spPr>
          <a:xfrm>
            <a:off x="7042571" y="920145"/>
            <a:ext cx="3599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constrain</a:t>
            </a:r>
            <a:r>
              <a:rPr lang="fr-FR" dirty="0"/>
              <a:t> </a:t>
            </a:r>
            <a:r>
              <a:rPr lang="fr-FR" dirty="0" err="1"/>
              <a:t>theory</a:t>
            </a:r>
            <a:r>
              <a:rPr lang="fr-FR" dirty="0"/>
              <a:t> and the </a:t>
            </a:r>
            <a:r>
              <a:rPr lang="fr-FR" dirty="0" err="1"/>
              <a:t>pathway</a:t>
            </a:r>
            <a:r>
              <a:rPr lang="fr-FR" dirty="0"/>
              <a:t>(s) to fission </a:t>
            </a:r>
            <a:r>
              <a:rPr lang="fr-FR" dirty="0" err="1"/>
              <a:t>through</a:t>
            </a:r>
            <a:r>
              <a:rPr lang="fr-FR" dirty="0"/>
              <a:t> the </a:t>
            </a: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landscape</a:t>
            </a:r>
            <a:r>
              <a:rPr lang="fr-FR" dirty="0"/>
              <a:t> </a:t>
            </a:r>
            <a:r>
              <a:rPr lang="fr-FR" dirty="0" err="1"/>
              <a:t>requires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of fragment </a:t>
            </a:r>
            <a:r>
              <a:rPr lang="fr-FR" dirty="0" err="1"/>
              <a:t>yields</a:t>
            </a:r>
            <a:r>
              <a:rPr lang="fr-FR" dirty="0"/>
              <a:t> as a </a:t>
            </a:r>
            <a:r>
              <a:rPr lang="fr-FR" dirty="0" err="1"/>
              <a:t>function</a:t>
            </a:r>
            <a:r>
              <a:rPr lang="fr-FR" dirty="0"/>
              <a:t> of A,Z, E* and J of </a:t>
            </a:r>
            <a:r>
              <a:rPr lang="fr-FR" dirty="0" err="1"/>
              <a:t>fissioning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721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625711-E486-403B-8903-7DC82E339862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5527834" y="3158367"/>
            <a:ext cx="1562920" cy="35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4648" y="131970"/>
            <a:ext cx="8291890" cy="440735"/>
          </a:xfrm>
        </p:spPr>
        <p:txBody>
          <a:bodyPr>
            <a:noAutofit/>
          </a:bodyPr>
          <a:lstStyle/>
          <a:p>
            <a:r>
              <a:rPr lang="en-GB" sz="2400" dirty="0"/>
              <a:t>Gamma decay of fission shape isomers – </a:t>
            </a:r>
            <a:r>
              <a:rPr lang="en-GB" sz="2400" u="sng" dirty="0" err="1">
                <a:highlight>
                  <a:srgbClr val="FFFF00"/>
                </a:highlight>
              </a:rPr>
              <a:t>Corentin</a:t>
            </a:r>
            <a:r>
              <a:rPr lang="en-GB" sz="2400" u="sng" dirty="0">
                <a:highlight>
                  <a:srgbClr val="FFFF00"/>
                </a:highlight>
              </a:rPr>
              <a:t> Hiver</a:t>
            </a:r>
            <a:r>
              <a:rPr lang="en-GB" sz="2400" dirty="0"/>
              <a:t> </a:t>
            </a:r>
            <a:r>
              <a:rPr lang="en-GB" sz="2400" dirty="0" err="1"/>
              <a:t>Ph.D</a:t>
            </a:r>
            <a:r>
              <a:rPr lang="en-GB" sz="2400" dirty="0"/>
              <a:t> thesis</a:t>
            </a:r>
            <a:endParaRPr lang="fr-FR" sz="24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9B46CC1-C544-4F20-82E5-6BBC812025F7}"/>
              </a:ext>
            </a:extLst>
          </p:cNvPr>
          <p:cNvGrpSpPr/>
          <p:nvPr/>
        </p:nvGrpSpPr>
        <p:grpSpPr>
          <a:xfrm>
            <a:off x="341510" y="912757"/>
            <a:ext cx="10296207" cy="4391864"/>
            <a:chOff x="4844727" y="1446205"/>
            <a:chExt cx="9697128" cy="515385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82B9E2F-0C37-4B59-91BB-469F163756B4}"/>
                </a:ext>
              </a:extLst>
            </p:cNvPr>
            <p:cNvSpPr txBox="1"/>
            <p:nvPr/>
          </p:nvSpPr>
          <p:spPr>
            <a:xfrm>
              <a:off x="4865894" y="1446205"/>
              <a:ext cx="486436" cy="491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121" dirty="0"/>
                <a:t>Ep</a:t>
              </a: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D6B4A9C-5CB9-4B66-A125-D9F941D4BD23}"/>
                </a:ext>
              </a:extLst>
            </p:cNvPr>
            <p:cNvGrpSpPr/>
            <p:nvPr/>
          </p:nvGrpSpPr>
          <p:grpSpPr>
            <a:xfrm>
              <a:off x="4844727" y="1464343"/>
              <a:ext cx="9697128" cy="5135715"/>
              <a:chOff x="4844727" y="1464343"/>
              <a:chExt cx="9697128" cy="5135715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36E9708-53A1-4381-8155-17F17EC4FB6A}"/>
                  </a:ext>
                </a:extLst>
              </p:cNvPr>
              <p:cNvSpPr txBox="1"/>
              <p:nvPr/>
            </p:nvSpPr>
            <p:spPr>
              <a:xfrm>
                <a:off x="12755539" y="6108709"/>
                <a:ext cx="1786316" cy="491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121" dirty="0" err="1"/>
                  <a:t>Deformation</a:t>
                </a:r>
                <a:r>
                  <a:rPr lang="fr-FR" sz="2121" dirty="0"/>
                  <a:t> </a:t>
                </a:r>
                <a:r>
                  <a:rPr lang="el-GR" sz="2121" dirty="0"/>
                  <a:t>β</a:t>
                </a:r>
                <a:endParaRPr lang="fr-FR" sz="2121" dirty="0"/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77A5283B-B22F-41ED-A9A1-6F8413A59CDD}"/>
                  </a:ext>
                </a:extLst>
              </p:cNvPr>
              <p:cNvGrpSpPr/>
              <p:nvPr/>
            </p:nvGrpSpPr>
            <p:grpSpPr>
              <a:xfrm>
                <a:off x="4844727" y="1464343"/>
                <a:ext cx="8110771" cy="4733186"/>
                <a:chOff x="4844727" y="1464343"/>
                <a:chExt cx="8110771" cy="4733186"/>
              </a:xfrm>
            </p:grpSpPr>
            <p:cxnSp>
              <p:nvCxnSpPr>
                <p:cNvPr id="12" name="Connecteur droit avec flèche 11">
                  <a:extLst>
                    <a:ext uri="{FF2B5EF4-FFF2-40B4-BE49-F238E27FC236}">
                      <a16:creationId xmlns:a16="http://schemas.microsoft.com/office/drawing/2014/main" id="{B8B37CE1-F09C-47EB-AD4A-AFCC47CD42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4727" y="6187142"/>
                  <a:ext cx="811077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>
                  <a:extLst>
                    <a:ext uri="{FF2B5EF4-FFF2-40B4-BE49-F238E27FC236}">
                      <a16:creationId xmlns:a16="http://schemas.microsoft.com/office/drawing/2014/main" id="{648EC59C-DCCF-4A66-AC91-71076C78ED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6764" y="1464343"/>
                  <a:ext cx="24327" cy="473318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15010FCE-D681-4917-914A-3CC147EAE9C9}"/>
              </a:ext>
            </a:extLst>
          </p:cNvPr>
          <p:cNvSpPr/>
          <p:nvPr/>
        </p:nvSpPr>
        <p:spPr>
          <a:xfrm>
            <a:off x="1688976" y="5002518"/>
            <a:ext cx="669763" cy="463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7117C7-2716-496C-8162-D5BBF21E0409}"/>
              </a:ext>
            </a:extLst>
          </p:cNvPr>
          <p:cNvSpPr/>
          <p:nvPr/>
        </p:nvSpPr>
        <p:spPr>
          <a:xfrm>
            <a:off x="742300" y="4980535"/>
            <a:ext cx="507567" cy="4433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05C3859-F91B-4B5F-8CCC-8E58A1766208}"/>
              </a:ext>
            </a:extLst>
          </p:cNvPr>
          <p:cNvSpPr/>
          <p:nvPr/>
        </p:nvSpPr>
        <p:spPr>
          <a:xfrm>
            <a:off x="7795779" y="5145541"/>
            <a:ext cx="368810" cy="266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F03534-675E-421D-8B73-1A9523FB0A29}"/>
              </a:ext>
            </a:extLst>
          </p:cNvPr>
          <p:cNvSpPr/>
          <p:nvPr/>
        </p:nvSpPr>
        <p:spPr>
          <a:xfrm>
            <a:off x="8093654" y="5089872"/>
            <a:ext cx="496830" cy="37444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C90C10AD-6528-41F0-A1BA-D81F50652FDB}"/>
              </a:ext>
            </a:extLst>
          </p:cNvPr>
          <p:cNvSpPr/>
          <p:nvPr/>
        </p:nvSpPr>
        <p:spPr>
          <a:xfrm>
            <a:off x="891521" y="1204964"/>
            <a:ext cx="6543420" cy="4110139"/>
          </a:xfrm>
          <a:custGeom>
            <a:avLst/>
            <a:gdLst>
              <a:gd name="connsiteX0" fmla="*/ 0 w 5184843"/>
              <a:gd name="connsiteY0" fmla="*/ 0 h 4278196"/>
              <a:gd name="connsiteX1" fmla="*/ 875490 w 5184843"/>
              <a:gd name="connsiteY1" fmla="*/ 4260714 h 4278196"/>
              <a:gd name="connsiteX2" fmla="*/ 3025302 w 5184843"/>
              <a:gd name="connsiteY2" fmla="*/ 1556425 h 4278196"/>
              <a:gd name="connsiteX3" fmla="*/ 3988341 w 5184843"/>
              <a:gd name="connsiteY3" fmla="*/ 2733472 h 4278196"/>
              <a:gd name="connsiteX4" fmla="*/ 4805464 w 5184843"/>
              <a:gd name="connsiteY4" fmla="*/ 1498059 h 4278196"/>
              <a:gd name="connsiteX5" fmla="*/ 5184843 w 5184843"/>
              <a:gd name="connsiteY5" fmla="*/ 1313234 h 4278196"/>
              <a:gd name="connsiteX0" fmla="*/ 0 w 5184843"/>
              <a:gd name="connsiteY0" fmla="*/ 0 h 4323991"/>
              <a:gd name="connsiteX1" fmla="*/ 875490 w 5184843"/>
              <a:gd name="connsiteY1" fmla="*/ 4260714 h 4323991"/>
              <a:gd name="connsiteX2" fmla="*/ 2282188 w 5184843"/>
              <a:gd name="connsiteY2" fmla="*/ 2485724 h 4323991"/>
              <a:gd name="connsiteX3" fmla="*/ 3025302 w 5184843"/>
              <a:gd name="connsiteY3" fmla="*/ 1556425 h 4323991"/>
              <a:gd name="connsiteX4" fmla="*/ 3988341 w 5184843"/>
              <a:gd name="connsiteY4" fmla="*/ 2733472 h 4323991"/>
              <a:gd name="connsiteX5" fmla="*/ 4805464 w 5184843"/>
              <a:gd name="connsiteY5" fmla="*/ 1498059 h 4323991"/>
              <a:gd name="connsiteX6" fmla="*/ 5184843 w 5184843"/>
              <a:gd name="connsiteY6" fmla="*/ 1313234 h 4323991"/>
              <a:gd name="connsiteX0" fmla="*/ 0 w 5184843"/>
              <a:gd name="connsiteY0" fmla="*/ 0 h 4361108"/>
              <a:gd name="connsiteX1" fmla="*/ 875490 w 5184843"/>
              <a:gd name="connsiteY1" fmla="*/ 4260714 h 4361108"/>
              <a:gd name="connsiteX2" fmla="*/ 2192977 w 5184843"/>
              <a:gd name="connsiteY2" fmla="*/ 2899261 h 4361108"/>
              <a:gd name="connsiteX3" fmla="*/ 3025302 w 5184843"/>
              <a:gd name="connsiteY3" fmla="*/ 1556425 h 4361108"/>
              <a:gd name="connsiteX4" fmla="*/ 3988341 w 5184843"/>
              <a:gd name="connsiteY4" fmla="*/ 2733472 h 4361108"/>
              <a:gd name="connsiteX5" fmla="*/ 4805464 w 5184843"/>
              <a:gd name="connsiteY5" fmla="*/ 1498059 h 4361108"/>
              <a:gd name="connsiteX6" fmla="*/ 5184843 w 5184843"/>
              <a:gd name="connsiteY6" fmla="*/ 1313234 h 4361108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13607 w 6174281"/>
              <a:gd name="connsiteY1" fmla="*/ 4139567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4281" h="4823252">
                <a:moveTo>
                  <a:pt x="0" y="0"/>
                </a:moveTo>
                <a:cubicBezTo>
                  <a:pt x="185636" y="2000655"/>
                  <a:pt x="418229" y="4121633"/>
                  <a:pt x="900901" y="4118498"/>
                </a:cubicBezTo>
                <a:cubicBezTo>
                  <a:pt x="1383573" y="4115363"/>
                  <a:pt x="2012286" y="3363200"/>
                  <a:pt x="2260741" y="2888727"/>
                </a:cubicBezTo>
                <a:cubicBezTo>
                  <a:pt x="2509196" y="2414254"/>
                  <a:pt x="2815226" y="1423947"/>
                  <a:pt x="3103159" y="1398071"/>
                </a:cubicBezTo>
                <a:cubicBezTo>
                  <a:pt x="3391092" y="1372195"/>
                  <a:pt x="3670831" y="2716807"/>
                  <a:pt x="3988341" y="2733472"/>
                </a:cubicBezTo>
                <a:cubicBezTo>
                  <a:pt x="4305851" y="2750137"/>
                  <a:pt x="4670929" y="1422091"/>
                  <a:pt x="5008218" y="1498059"/>
                </a:cubicBezTo>
                <a:cubicBezTo>
                  <a:pt x="5678023" y="1574027"/>
                  <a:pt x="6007100" y="3909212"/>
                  <a:pt x="6174281" y="4823252"/>
                </a:cubicBezTo>
              </a:path>
            </a:pathLst>
          </a:cu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B2347E-D310-47B1-8A1F-C2D0B043D4F5}"/>
              </a:ext>
            </a:extLst>
          </p:cNvPr>
          <p:cNvSpPr txBox="1"/>
          <p:nvPr/>
        </p:nvSpPr>
        <p:spPr>
          <a:xfrm>
            <a:off x="4219145" y="1838245"/>
            <a:ext cx="189186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II states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F020244-EE63-4522-91F2-6C6B034282D7}"/>
              </a:ext>
            </a:extLst>
          </p:cNvPr>
          <p:cNvCxnSpPr>
            <a:cxnSpLocks/>
          </p:cNvCxnSpPr>
          <p:nvPr/>
        </p:nvCxnSpPr>
        <p:spPr>
          <a:xfrm>
            <a:off x="4758557" y="3173664"/>
            <a:ext cx="76927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A05D5AC-923E-4B9D-837E-BC584C120AB0}"/>
              </a:ext>
            </a:extLst>
          </p:cNvPr>
          <p:cNvCxnSpPr>
            <a:cxnSpLocks/>
          </p:cNvCxnSpPr>
          <p:nvPr/>
        </p:nvCxnSpPr>
        <p:spPr>
          <a:xfrm>
            <a:off x="4571723" y="2822231"/>
            <a:ext cx="11986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F14F9F3-8859-456D-9286-C69538F84961}"/>
              </a:ext>
            </a:extLst>
          </p:cNvPr>
          <p:cNvCxnSpPr>
            <a:cxnSpLocks/>
          </p:cNvCxnSpPr>
          <p:nvPr/>
        </p:nvCxnSpPr>
        <p:spPr>
          <a:xfrm>
            <a:off x="4480831" y="2671075"/>
            <a:ext cx="13987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58DA0DC-1A0F-44EB-9868-383556777CD5}"/>
              </a:ext>
            </a:extLst>
          </p:cNvPr>
          <p:cNvCxnSpPr>
            <a:cxnSpLocks/>
          </p:cNvCxnSpPr>
          <p:nvPr/>
        </p:nvCxnSpPr>
        <p:spPr>
          <a:xfrm>
            <a:off x="1543662" y="4474280"/>
            <a:ext cx="9341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49BD8EE-4C17-4049-9037-22B3320A6AE5}"/>
              </a:ext>
            </a:extLst>
          </p:cNvPr>
          <p:cNvCxnSpPr>
            <a:cxnSpLocks/>
          </p:cNvCxnSpPr>
          <p:nvPr/>
        </p:nvCxnSpPr>
        <p:spPr>
          <a:xfrm>
            <a:off x="1444666" y="4287415"/>
            <a:ext cx="12721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D1DA1B5-61A3-4D54-8F90-9D672A04670B}"/>
              </a:ext>
            </a:extLst>
          </p:cNvPr>
          <p:cNvCxnSpPr>
            <a:cxnSpLocks/>
          </p:cNvCxnSpPr>
          <p:nvPr/>
        </p:nvCxnSpPr>
        <p:spPr>
          <a:xfrm>
            <a:off x="1390635" y="4125707"/>
            <a:ext cx="1504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F6FAFB7-4F65-4570-BF79-34FB491178E1}"/>
              </a:ext>
            </a:extLst>
          </p:cNvPr>
          <p:cNvCxnSpPr>
            <a:cxnSpLocks/>
          </p:cNvCxnSpPr>
          <p:nvPr/>
        </p:nvCxnSpPr>
        <p:spPr>
          <a:xfrm>
            <a:off x="1341514" y="3960404"/>
            <a:ext cx="172540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48919BD-D98F-4151-824F-C2E1875FC1F0}"/>
              </a:ext>
            </a:extLst>
          </p:cNvPr>
          <p:cNvCxnSpPr>
            <a:cxnSpLocks/>
          </p:cNvCxnSpPr>
          <p:nvPr/>
        </p:nvCxnSpPr>
        <p:spPr>
          <a:xfrm>
            <a:off x="1287481" y="3769292"/>
            <a:ext cx="193768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4D881B2-D43C-4014-A609-0C7E3020CCCC}"/>
              </a:ext>
            </a:extLst>
          </p:cNvPr>
          <p:cNvCxnSpPr>
            <a:cxnSpLocks/>
          </p:cNvCxnSpPr>
          <p:nvPr/>
        </p:nvCxnSpPr>
        <p:spPr>
          <a:xfrm>
            <a:off x="1249868" y="3582428"/>
            <a:ext cx="208470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27C0453-9E19-49BA-95D4-E18C04E5BF6A}"/>
              </a:ext>
            </a:extLst>
          </p:cNvPr>
          <p:cNvCxnSpPr>
            <a:cxnSpLocks/>
          </p:cNvCxnSpPr>
          <p:nvPr/>
        </p:nvCxnSpPr>
        <p:spPr>
          <a:xfrm>
            <a:off x="1208889" y="3416798"/>
            <a:ext cx="2221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3F8559F-A5C1-473C-8196-11E5000EF100}"/>
              </a:ext>
            </a:extLst>
          </p:cNvPr>
          <p:cNvCxnSpPr>
            <a:cxnSpLocks/>
          </p:cNvCxnSpPr>
          <p:nvPr/>
        </p:nvCxnSpPr>
        <p:spPr>
          <a:xfrm>
            <a:off x="1174504" y="3255416"/>
            <a:ext cx="23401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DE7F733E-0E93-4734-9010-F274ABABAD25}"/>
              </a:ext>
            </a:extLst>
          </p:cNvPr>
          <p:cNvSpPr txBox="1"/>
          <p:nvPr/>
        </p:nvSpPr>
        <p:spPr>
          <a:xfrm>
            <a:off x="1383346" y="2280357"/>
            <a:ext cx="1816524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 states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3F8AC4A-3D48-48D9-92AC-A7566B05AA7E}"/>
              </a:ext>
            </a:extLst>
          </p:cNvPr>
          <p:cNvCxnSpPr>
            <a:cxnSpLocks/>
          </p:cNvCxnSpPr>
          <p:nvPr/>
        </p:nvCxnSpPr>
        <p:spPr>
          <a:xfrm>
            <a:off x="1132753" y="3034593"/>
            <a:ext cx="25081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409612D-D612-40DF-A9BE-CB283F91CE0A}"/>
              </a:ext>
            </a:extLst>
          </p:cNvPr>
          <p:cNvCxnSpPr>
            <a:cxnSpLocks/>
          </p:cNvCxnSpPr>
          <p:nvPr/>
        </p:nvCxnSpPr>
        <p:spPr>
          <a:xfrm>
            <a:off x="1109399" y="2822231"/>
            <a:ext cx="26459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/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blipFill>
                <a:blip r:embed="rId3"/>
                <a:stretch>
                  <a:fillRect l="-2264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/>
              <p:nvPr/>
            </p:nvSpPr>
            <p:spPr>
              <a:xfrm>
                <a:off x="4371522" y="3028763"/>
                <a:ext cx="330475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522" y="3028763"/>
                <a:ext cx="330475" cy="271934"/>
              </a:xfrm>
              <a:prstGeom prst="rect">
                <a:avLst/>
              </a:prstGeom>
              <a:blipFill>
                <a:blip r:embed="rId4"/>
                <a:stretch>
                  <a:fillRect l="-24074" b="-204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DF431412-B269-5B85-48DA-5B247DB5FEEE}"/>
              </a:ext>
            </a:extLst>
          </p:cNvPr>
          <p:cNvSpPr txBox="1"/>
          <p:nvPr/>
        </p:nvSpPr>
        <p:spPr>
          <a:xfrm>
            <a:off x="7090754" y="2984790"/>
            <a:ext cx="2137124" cy="4187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121" dirty="0" err="1"/>
              <a:t>Meta-stable</a:t>
            </a:r>
            <a:r>
              <a:rPr lang="fr-FR" sz="2121" dirty="0"/>
              <a:t> state</a:t>
            </a:r>
          </a:p>
        </p:txBody>
      </p: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269B2A13-9877-4C4F-BCED-81D9532E3CBB}"/>
              </a:ext>
            </a:extLst>
          </p:cNvPr>
          <p:cNvSpPr/>
          <p:nvPr/>
        </p:nvSpPr>
        <p:spPr>
          <a:xfrm>
            <a:off x="863872" y="2231598"/>
            <a:ext cx="6824444" cy="3237220"/>
          </a:xfrm>
          <a:custGeom>
            <a:avLst/>
            <a:gdLst>
              <a:gd name="connsiteX0" fmla="*/ 0 w 7704306"/>
              <a:gd name="connsiteY0" fmla="*/ 3496898 h 4051375"/>
              <a:gd name="connsiteX1" fmla="*/ 1167319 w 7704306"/>
              <a:gd name="connsiteY1" fmla="*/ 3389894 h 4051375"/>
              <a:gd name="connsiteX2" fmla="*/ 3346315 w 7704306"/>
              <a:gd name="connsiteY2" fmla="*/ 1045528 h 4051375"/>
              <a:gd name="connsiteX3" fmla="*/ 4980562 w 7704306"/>
              <a:gd name="connsiteY3" fmla="*/ 82490 h 4051375"/>
              <a:gd name="connsiteX4" fmla="*/ 6605081 w 7704306"/>
              <a:gd name="connsiteY4" fmla="*/ 500779 h 4051375"/>
              <a:gd name="connsiteX5" fmla="*/ 7704306 w 7704306"/>
              <a:gd name="connsiteY5" fmla="*/ 4051375 h 4051375"/>
              <a:gd name="connsiteX6" fmla="*/ 7704306 w 7704306"/>
              <a:gd name="connsiteY6" fmla="*/ 4051375 h 4051375"/>
              <a:gd name="connsiteX7" fmla="*/ 7704306 w 7704306"/>
              <a:gd name="connsiteY7" fmla="*/ 4051375 h 4051375"/>
              <a:gd name="connsiteX8" fmla="*/ 7704306 w 7704306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70452 h 4024929"/>
              <a:gd name="connsiteX1" fmla="*/ 1206230 w 7743217"/>
              <a:gd name="connsiteY1" fmla="*/ 3363448 h 4024929"/>
              <a:gd name="connsiteX2" fmla="*/ 3560324 w 7743217"/>
              <a:gd name="connsiteY2" fmla="*/ 649431 h 4024929"/>
              <a:gd name="connsiteX3" fmla="*/ 5019473 w 7743217"/>
              <a:gd name="connsiteY3" fmla="*/ 56044 h 4024929"/>
              <a:gd name="connsiteX4" fmla="*/ 6643992 w 7743217"/>
              <a:gd name="connsiteY4" fmla="*/ 474333 h 4024929"/>
              <a:gd name="connsiteX5" fmla="*/ 7743217 w 7743217"/>
              <a:gd name="connsiteY5" fmla="*/ 4024929 h 4024929"/>
              <a:gd name="connsiteX6" fmla="*/ 7743217 w 7743217"/>
              <a:gd name="connsiteY6" fmla="*/ 4024929 h 4024929"/>
              <a:gd name="connsiteX7" fmla="*/ 7743217 w 7743217"/>
              <a:gd name="connsiteY7" fmla="*/ 4024929 h 4024929"/>
              <a:gd name="connsiteX8" fmla="*/ 7743217 w 7743217"/>
              <a:gd name="connsiteY8" fmla="*/ 4024929 h 4024929"/>
              <a:gd name="connsiteX0" fmla="*/ 0 w 7743217"/>
              <a:gd name="connsiteY0" fmla="*/ 3466313 h 4020790"/>
              <a:gd name="connsiteX1" fmla="*/ 1206230 w 7743217"/>
              <a:gd name="connsiteY1" fmla="*/ 3359309 h 4020790"/>
              <a:gd name="connsiteX2" fmla="*/ 3560324 w 7743217"/>
              <a:gd name="connsiteY2" fmla="*/ 645292 h 4020790"/>
              <a:gd name="connsiteX3" fmla="*/ 5019473 w 7743217"/>
              <a:gd name="connsiteY3" fmla="*/ 51905 h 4020790"/>
              <a:gd name="connsiteX4" fmla="*/ 6643992 w 7743217"/>
              <a:gd name="connsiteY4" fmla="*/ 470194 h 4020790"/>
              <a:gd name="connsiteX5" fmla="*/ 7743217 w 7743217"/>
              <a:gd name="connsiteY5" fmla="*/ 4020790 h 4020790"/>
              <a:gd name="connsiteX6" fmla="*/ 7743217 w 7743217"/>
              <a:gd name="connsiteY6" fmla="*/ 4020790 h 4020790"/>
              <a:gd name="connsiteX7" fmla="*/ 7743217 w 7743217"/>
              <a:gd name="connsiteY7" fmla="*/ 4020790 h 4020790"/>
              <a:gd name="connsiteX8" fmla="*/ 7743217 w 7743217"/>
              <a:gd name="connsiteY8" fmla="*/ 4020790 h 4020790"/>
              <a:gd name="connsiteX0" fmla="*/ 0 w 7743217"/>
              <a:gd name="connsiteY0" fmla="*/ 3757777 h 4312254"/>
              <a:gd name="connsiteX1" fmla="*/ 1206230 w 7743217"/>
              <a:gd name="connsiteY1" fmla="*/ 3650773 h 4312254"/>
              <a:gd name="connsiteX2" fmla="*/ 3560324 w 7743217"/>
              <a:gd name="connsiteY2" fmla="*/ 936756 h 4312254"/>
              <a:gd name="connsiteX3" fmla="*/ 4990290 w 7743217"/>
              <a:gd name="connsiteY3" fmla="*/ 2901 h 4312254"/>
              <a:gd name="connsiteX4" fmla="*/ 6643992 w 7743217"/>
              <a:gd name="connsiteY4" fmla="*/ 761658 h 4312254"/>
              <a:gd name="connsiteX5" fmla="*/ 7743217 w 7743217"/>
              <a:gd name="connsiteY5" fmla="*/ 4312254 h 4312254"/>
              <a:gd name="connsiteX6" fmla="*/ 7743217 w 7743217"/>
              <a:gd name="connsiteY6" fmla="*/ 4312254 h 4312254"/>
              <a:gd name="connsiteX7" fmla="*/ 7743217 w 7743217"/>
              <a:gd name="connsiteY7" fmla="*/ 4312254 h 4312254"/>
              <a:gd name="connsiteX8" fmla="*/ 7743217 w 7743217"/>
              <a:gd name="connsiteY8" fmla="*/ 4312254 h 4312254"/>
              <a:gd name="connsiteX0" fmla="*/ 0 w 7743217"/>
              <a:gd name="connsiteY0" fmla="*/ 3755142 h 4309619"/>
              <a:gd name="connsiteX1" fmla="*/ 1206230 w 7743217"/>
              <a:gd name="connsiteY1" fmla="*/ 3648138 h 4309619"/>
              <a:gd name="connsiteX2" fmla="*/ 3560324 w 7743217"/>
              <a:gd name="connsiteY2" fmla="*/ 934121 h 4309619"/>
              <a:gd name="connsiteX3" fmla="*/ 4990290 w 7743217"/>
              <a:gd name="connsiteY3" fmla="*/ 266 h 4309619"/>
              <a:gd name="connsiteX4" fmla="*/ 6439711 w 7743217"/>
              <a:gd name="connsiteY4" fmla="*/ 885483 h 4309619"/>
              <a:gd name="connsiteX5" fmla="*/ 7743217 w 7743217"/>
              <a:gd name="connsiteY5" fmla="*/ 4309619 h 4309619"/>
              <a:gd name="connsiteX6" fmla="*/ 7743217 w 7743217"/>
              <a:gd name="connsiteY6" fmla="*/ 4309619 h 4309619"/>
              <a:gd name="connsiteX7" fmla="*/ 7743217 w 7743217"/>
              <a:gd name="connsiteY7" fmla="*/ 4309619 h 4309619"/>
              <a:gd name="connsiteX8" fmla="*/ 7743217 w 7743217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900792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523 h 4309353"/>
              <a:gd name="connsiteX1" fmla="*/ 1653703 w 7519481"/>
              <a:gd name="connsiteY1" fmla="*/ 3190671 h 4309353"/>
              <a:gd name="connsiteX2" fmla="*/ 3560324 w 7519481"/>
              <a:gd name="connsiteY2" fmla="*/ 885217 h 4309353"/>
              <a:gd name="connsiteX3" fmla="*/ 4766554 w 7519481"/>
              <a:gd name="connsiteY3" fmla="*/ 0 h 4309353"/>
              <a:gd name="connsiteX4" fmla="*/ 6215975 w 7519481"/>
              <a:gd name="connsiteY4" fmla="*/ 885217 h 4309353"/>
              <a:gd name="connsiteX5" fmla="*/ 7519481 w 7519481"/>
              <a:gd name="connsiteY5" fmla="*/ 4309353 h 4309353"/>
              <a:gd name="connsiteX6" fmla="*/ 7519481 w 7519481"/>
              <a:gd name="connsiteY6" fmla="*/ 4309353 h 4309353"/>
              <a:gd name="connsiteX7" fmla="*/ 7519481 w 7519481"/>
              <a:gd name="connsiteY7" fmla="*/ 4309353 h 4309353"/>
              <a:gd name="connsiteX8" fmla="*/ 7519481 w 7519481"/>
              <a:gd name="connsiteY8" fmla="*/ 4309353 h 4309353"/>
              <a:gd name="connsiteX0" fmla="*/ 0 w 7519481"/>
              <a:gd name="connsiteY0" fmla="*/ 3510658 h 3802488"/>
              <a:gd name="connsiteX1" fmla="*/ 1653703 w 7519481"/>
              <a:gd name="connsiteY1" fmla="*/ 2683806 h 3802488"/>
              <a:gd name="connsiteX2" fmla="*/ 3560324 w 7519481"/>
              <a:gd name="connsiteY2" fmla="*/ 378352 h 3802488"/>
              <a:gd name="connsiteX3" fmla="*/ 4970835 w 7519481"/>
              <a:gd name="connsiteY3" fmla="*/ 86522 h 3802488"/>
              <a:gd name="connsiteX4" fmla="*/ 6215975 w 7519481"/>
              <a:gd name="connsiteY4" fmla="*/ 378352 h 3802488"/>
              <a:gd name="connsiteX5" fmla="*/ 7519481 w 7519481"/>
              <a:gd name="connsiteY5" fmla="*/ 3802488 h 3802488"/>
              <a:gd name="connsiteX6" fmla="*/ 7519481 w 7519481"/>
              <a:gd name="connsiteY6" fmla="*/ 3802488 h 3802488"/>
              <a:gd name="connsiteX7" fmla="*/ 7519481 w 7519481"/>
              <a:gd name="connsiteY7" fmla="*/ 3802488 h 3802488"/>
              <a:gd name="connsiteX8" fmla="*/ 7519481 w 7519481"/>
              <a:gd name="connsiteY8" fmla="*/ 3802488 h 3802488"/>
              <a:gd name="connsiteX0" fmla="*/ 0 w 7519481"/>
              <a:gd name="connsiteY0" fmla="*/ 3534285 h 3826115"/>
              <a:gd name="connsiteX1" fmla="*/ 1653703 w 7519481"/>
              <a:gd name="connsiteY1" fmla="*/ 2707433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534285 h 3826115"/>
              <a:gd name="connsiteX1" fmla="*/ 1887167 w 7519481"/>
              <a:gd name="connsiteY1" fmla="*/ 2950624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431237 h 3723067"/>
              <a:gd name="connsiteX1" fmla="*/ 1887167 w 7519481"/>
              <a:gd name="connsiteY1" fmla="*/ 2847576 h 3723067"/>
              <a:gd name="connsiteX2" fmla="*/ 3715966 w 7519481"/>
              <a:gd name="connsiteY2" fmla="*/ 678310 h 3723067"/>
              <a:gd name="connsiteX3" fmla="*/ 4970835 w 7519481"/>
              <a:gd name="connsiteY3" fmla="*/ 7101 h 3723067"/>
              <a:gd name="connsiteX4" fmla="*/ 6673175 w 7519481"/>
              <a:gd name="connsiteY4" fmla="*/ 999322 h 3723067"/>
              <a:gd name="connsiteX5" fmla="*/ 7519481 w 7519481"/>
              <a:gd name="connsiteY5" fmla="*/ 3723067 h 3723067"/>
              <a:gd name="connsiteX6" fmla="*/ 7519481 w 7519481"/>
              <a:gd name="connsiteY6" fmla="*/ 3723067 h 3723067"/>
              <a:gd name="connsiteX7" fmla="*/ 7519481 w 7519481"/>
              <a:gd name="connsiteY7" fmla="*/ 3723067 h 3723067"/>
              <a:gd name="connsiteX8" fmla="*/ 7519481 w 7519481"/>
              <a:gd name="connsiteY8" fmla="*/ 3723067 h 3723067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7" fmla="*/ 7519481 w 7519481"/>
              <a:gd name="connsiteY7" fmla="*/ 3490371 h 3490371"/>
              <a:gd name="connsiteX8" fmla="*/ 7519481 w 7519481"/>
              <a:gd name="connsiteY8" fmla="*/ 3490371 h 3490371"/>
              <a:gd name="connsiteX0" fmla="*/ 0 w 7607030"/>
              <a:gd name="connsiteY0" fmla="*/ 3198541 h 3490371"/>
              <a:gd name="connsiteX1" fmla="*/ 1887167 w 7607030"/>
              <a:gd name="connsiteY1" fmla="*/ 2614880 h 3490371"/>
              <a:gd name="connsiteX2" fmla="*/ 3715966 w 7607030"/>
              <a:gd name="connsiteY2" fmla="*/ 445614 h 3490371"/>
              <a:gd name="connsiteX3" fmla="*/ 5116750 w 7607030"/>
              <a:gd name="connsiteY3" fmla="*/ 17597 h 3490371"/>
              <a:gd name="connsiteX4" fmla="*/ 6673175 w 7607030"/>
              <a:gd name="connsiteY4" fmla="*/ 766626 h 3490371"/>
              <a:gd name="connsiteX5" fmla="*/ 7519481 w 7607030"/>
              <a:gd name="connsiteY5" fmla="*/ 3490371 h 3490371"/>
              <a:gd name="connsiteX6" fmla="*/ 7519481 w 7607030"/>
              <a:gd name="connsiteY6" fmla="*/ 3490371 h 3490371"/>
              <a:gd name="connsiteX7" fmla="*/ 7519481 w 7607030"/>
              <a:gd name="connsiteY7" fmla="*/ 3490371 h 3490371"/>
              <a:gd name="connsiteX8" fmla="*/ 7607030 w 7607030"/>
              <a:gd name="connsiteY8" fmla="*/ 3480643 h 3490371"/>
              <a:gd name="connsiteX0" fmla="*/ 0 w 7538937"/>
              <a:gd name="connsiteY0" fmla="*/ 3198541 h 3490371"/>
              <a:gd name="connsiteX1" fmla="*/ 1887167 w 7538937"/>
              <a:gd name="connsiteY1" fmla="*/ 2614880 h 3490371"/>
              <a:gd name="connsiteX2" fmla="*/ 3715966 w 7538937"/>
              <a:gd name="connsiteY2" fmla="*/ 445614 h 3490371"/>
              <a:gd name="connsiteX3" fmla="*/ 5116750 w 7538937"/>
              <a:gd name="connsiteY3" fmla="*/ 17597 h 3490371"/>
              <a:gd name="connsiteX4" fmla="*/ 6673175 w 7538937"/>
              <a:gd name="connsiteY4" fmla="*/ 766626 h 3490371"/>
              <a:gd name="connsiteX5" fmla="*/ 7519481 w 7538937"/>
              <a:gd name="connsiteY5" fmla="*/ 3490371 h 3490371"/>
              <a:gd name="connsiteX6" fmla="*/ 7519481 w 7538937"/>
              <a:gd name="connsiteY6" fmla="*/ 3490371 h 3490371"/>
              <a:gd name="connsiteX7" fmla="*/ 7519481 w 7538937"/>
              <a:gd name="connsiteY7" fmla="*/ 3490371 h 3490371"/>
              <a:gd name="connsiteX8" fmla="*/ 7538937 w 7538937"/>
              <a:gd name="connsiteY8" fmla="*/ 2653792 h 3490371"/>
              <a:gd name="connsiteX0" fmla="*/ 0 w 7636213"/>
              <a:gd name="connsiteY0" fmla="*/ 3198541 h 3490371"/>
              <a:gd name="connsiteX1" fmla="*/ 1887167 w 7636213"/>
              <a:gd name="connsiteY1" fmla="*/ 2614880 h 3490371"/>
              <a:gd name="connsiteX2" fmla="*/ 3715966 w 7636213"/>
              <a:gd name="connsiteY2" fmla="*/ 445614 h 3490371"/>
              <a:gd name="connsiteX3" fmla="*/ 5116750 w 7636213"/>
              <a:gd name="connsiteY3" fmla="*/ 17597 h 3490371"/>
              <a:gd name="connsiteX4" fmla="*/ 6673175 w 7636213"/>
              <a:gd name="connsiteY4" fmla="*/ 766626 h 3490371"/>
              <a:gd name="connsiteX5" fmla="*/ 7519481 w 7636213"/>
              <a:gd name="connsiteY5" fmla="*/ 3490371 h 3490371"/>
              <a:gd name="connsiteX6" fmla="*/ 7519481 w 7636213"/>
              <a:gd name="connsiteY6" fmla="*/ 3490371 h 3490371"/>
              <a:gd name="connsiteX7" fmla="*/ 7636213 w 7636213"/>
              <a:gd name="connsiteY7" fmla="*/ 3490371 h 3490371"/>
              <a:gd name="connsiteX8" fmla="*/ 7538937 w 7636213"/>
              <a:gd name="connsiteY8" fmla="*/ 2653792 h 3490371"/>
              <a:gd name="connsiteX0" fmla="*/ 0 w 8540886"/>
              <a:gd name="connsiteY0" fmla="*/ 3198541 h 3517031"/>
              <a:gd name="connsiteX1" fmla="*/ 1887167 w 8540886"/>
              <a:gd name="connsiteY1" fmla="*/ 2614880 h 3517031"/>
              <a:gd name="connsiteX2" fmla="*/ 3715966 w 8540886"/>
              <a:gd name="connsiteY2" fmla="*/ 445614 h 3517031"/>
              <a:gd name="connsiteX3" fmla="*/ 5116750 w 8540886"/>
              <a:gd name="connsiteY3" fmla="*/ 17597 h 3517031"/>
              <a:gd name="connsiteX4" fmla="*/ 6673175 w 8540886"/>
              <a:gd name="connsiteY4" fmla="*/ 766626 h 3517031"/>
              <a:gd name="connsiteX5" fmla="*/ 7519481 w 8540886"/>
              <a:gd name="connsiteY5" fmla="*/ 3490371 h 3517031"/>
              <a:gd name="connsiteX6" fmla="*/ 7519481 w 8540886"/>
              <a:gd name="connsiteY6" fmla="*/ 3490371 h 3517031"/>
              <a:gd name="connsiteX7" fmla="*/ 7636213 w 8540886"/>
              <a:gd name="connsiteY7" fmla="*/ 3490371 h 3517031"/>
              <a:gd name="connsiteX8" fmla="*/ 8540886 w 8540886"/>
              <a:gd name="connsiteY8" fmla="*/ 3130447 h 3517031"/>
              <a:gd name="connsiteX0" fmla="*/ 0 w 7636213"/>
              <a:gd name="connsiteY0" fmla="*/ 3198541 h 3517031"/>
              <a:gd name="connsiteX1" fmla="*/ 1887167 w 7636213"/>
              <a:gd name="connsiteY1" fmla="*/ 2614880 h 3517031"/>
              <a:gd name="connsiteX2" fmla="*/ 3715966 w 7636213"/>
              <a:gd name="connsiteY2" fmla="*/ 445614 h 3517031"/>
              <a:gd name="connsiteX3" fmla="*/ 5116750 w 7636213"/>
              <a:gd name="connsiteY3" fmla="*/ 17597 h 3517031"/>
              <a:gd name="connsiteX4" fmla="*/ 6673175 w 7636213"/>
              <a:gd name="connsiteY4" fmla="*/ 766626 h 3517031"/>
              <a:gd name="connsiteX5" fmla="*/ 7519481 w 7636213"/>
              <a:gd name="connsiteY5" fmla="*/ 3490371 h 3517031"/>
              <a:gd name="connsiteX6" fmla="*/ 7519481 w 7636213"/>
              <a:gd name="connsiteY6" fmla="*/ 3490371 h 3517031"/>
              <a:gd name="connsiteX7" fmla="*/ 7636213 w 7636213"/>
              <a:gd name="connsiteY7" fmla="*/ 3490371 h 3517031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0" fmla="*/ 0 w 7599659"/>
              <a:gd name="connsiteY0" fmla="*/ 3198541 h 3692130"/>
              <a:gd name="connsiteX1" fmla="*/ 1887167 w 7599659"/>
              <a:gd name="connsiteY1" fmla="*/ 2614880 h 3692130"/>
              <a:gd name="connsiteX2" fmla="*/ 3715966 w 7599659"/>
              <a:gd name="connsiteY2" fmla="*/ 445614 h 3692130"/>
              <a:gd name="connsiteX3" fmla="*/ 5116750 w 7599659"/>
              <a:gd name="connsiteY3" fmla="*/ 17597 h 3692130"/>
              <a:gd name="connsiteX4" fmla="*/ 6673175 w 7599659"/>
              <a:gd name="connsiteY4" fmla="*/ 766626 h 3692130"/>
              <a:gd name="connsiteX5" fmla="*/ 7519481 w 7599659"/>
              <a:gd name="connsiteY5" fmla="*/ 3490371 h 3692130"/>
              <a:gd name="connsiteX6" fmla="*/ 7577847 w 7599659"/>
              <a:gd name="connsiteY6" fmla="*/ 3490371 h 3692130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0" fmla="*/ 0 w 7723762"/>
              <a:gd name="connsiteY0" fmla="*/ 3198541 h 3801656"/>
              <a:gd name="connsiteX1" fmla="*/ 1887167 w 7723762"/>
              <a:gd name="connsiteY1" fmla="*/ 2614880 h 3801656"/>
              <a:gd name="connsiteX2" fmla="*/ 3715966 w 7723762"/>
              <a:gd name="connsiteY2" fmla="*/ 445614 h 3801656"/>
              <a:gd name="connsiteX3" fmla="*/ 5116750 w 7723762"/>
              <a:gd name="connsiteY3" fmla="*/ 17597 h 3801656"/>
              <a:gd name="connsiteX4" fmla="*/ 6673175 w 7723762"/>
              <a:gd name="connsiteY4" fmla="*/ 766626 h 3801656"/>
              <a:gd name="connsiteX5" fmla="*/ 7723762 w 7723762"/>
              <a:gd name="connsiteY5" fmla="*/ 3801656 h 3801656"/>
              <a:gd name="connsiteX0" fmla="*/ 0 w 7723762"/>
              <a:gd name="connsiteY0" fmla="*/ 3345773 h 3948888"/>
              <a:gd name="connsiteX1" fmla="*/ 1887167 w 7723762"/>
              <a:gd name="connsiteY1" fmla="*/ 2762112 h 3948888"/>
              <a:gd name="connsiteX2" fmla="*/ 3715966 w 7723762"/>
              <a:gd name="connsiteY2" fmla="*/ 592846 h 3948888"/>
              <a:gd name="connsiteX3" fmla="*/ 5145933 w 7723762"/>
              <a:gd name="connsiteY3" fmla="*/ 9186 h 3948888"/>
              <a:gd name="connsiteX4" fmla="*/ 6673175 w 7723762"/>
              <a:gd name="connsiteY4" fmla="*/ 913858 h 3948888"/>
              <a:gd name="connsiteX5" fmla="*/ 7723762 w 7723762"/>
              <a:gd name="connsiteY5" fmla="*/ 3948888 h 3948888"/>
              <a:gd name="connsiteX0" fmla="*/ 0 w 7723762"/>
              <a:gd name="connsiteY0" fmla="*/ 3348457 h 3951572"/>
              <a:gd name="connsiteX1" fmla="*/ 1887167 w 7723762"/>
              <a:gd name="connsiteY1" fmla="*/ 2764796 h 3951572"/>
              <a:gd name="connsiteX2" fmla="*/ 3715966 w 7723762"/>
              <a:gd name="connsiteY2" fmla="*/ 595530 h 3951572"/>
              <a:gd name="connsiteX3" fmla="*/ 5145933 w 7723762"/>
              <a:gd name="connsiteY3" fmla="*/ 11870 h 3951572"/>
              <a:gd name="connsiteX4" fmla="*/ 6557428 w 7723762"/>
              <a:gd name="connsiteY4" fmla="*/ 974416 h 3951572"/>
              <a:gd name="connsiteX5" fmla="*/ 7723762 w 7723762"/>
              <a:gd name="connsiteY5" fmla="*/ 3951572 h 3951572"/>
              <a:gd name="connsiteX0" fmla="*/ 0 w 7723762"/>
              <a:gd name="connsiteY0" fmla="*/ 3336591 h 3939706"/>
              <a:gd name="connsiteX1" fmla="*/ 1887167 w 7723762"/>
              <a:gd name="connsiteY1" fmla="*/ 2752930 h 3939706"/>
              <a:gd name="connsiteX2" fmla="*/ 3588644 w 7723762"/>
              <a:gd name="connsiteY2" fmla="*/ 954054 h 3939706"/>
              <a:gd name="connsiteX3" fmla="*/ 5145933 w 7723762"/>
              <a:gd name="connsiteY3" fmla="*/ 4 h 3939706"/>
              <a:gd name="connsiteX4" fmla="*/ 6557428 w 7723762"/>
              <a:gd name="connsiteY4" fmla="*/ 962550 h 3939706"/>
              <a:gd name="connsiteX5" fmla="*/ 7723762 w 7723762"/>
              <a:gd name="connsiteY5" fmla="*/ 3939706 h 3939706"/>
              <a:gd name="connsiteX0" fmla="*/ 0 w 7723762"/>
              <a:gd name="connsiteY0" fmla="*/ 3058801 h 3661916"/>
              <a:gd name="connsiteX1" fmla="*/ 1887167 w 7723762"/>
              <a:gd name="connsiteY1" fmla="*/ 2475140 h 3661916"/>
              <a:gd name="connsiteX2" fmla="*/ 3588644 w 7723762"/>
              <a:gd name="connsiteY2" fmla="*/ 676264 h 3661916"/>
              <a:gd name="connsiteX3" fmla="*/ 4995462 w 7723762"/>
              <a:gd name="connsiteY3" fmla="*/ 6 h 3661916"/>
              <a:gd name="connsiteX4" fmla="*/ 6557428 w 7723762"/>
              <a:gd name="connsiteY4" fmla="*/ 684760 h 3661916"/>
              <a:gd name="connsiteX5" fmla="*/ 7723762 w 7723762"/>
              <a:gd name="connsiteY5" fmla="*/ 3661916 h 3661916"/>
              <a:gd name="connsiteX0" fmla="*/ 0 w 7723762"/>
              <a:gd name="connsiteY0" fmla="*/ 3060702 h 3663817"/>
              <a:gd name="connsiteX1" fmla="*/ 1887167 w 7723762"/>
              <a:gd name="connsiteY1" fmla="*/ 2477041 h 3663817"/>
              <a:gd name="connsiteX2" fmla="*/ 3588644 w 7723762"/>
              <a:gd name="connsiteY2" fmla="*/ 678165 h 3663817"/>
              <a:gd name="connsiteX3" fmla="*/ 4995462 w 7723762"/>
              <a:gd name="connsiteY3" fmla="*/ 1907 h 3663817"/>
              <a:gd name="connsiteX4" fmla="*/ 6476406 w 7723762"/>
              <a:gd name="connsiteY4" fmla="*/ 848707 h 3663817"/>
              <a:gd name="connsiteX5" fmla="*/ 7723762 w 7723762"/>
              <a:gd name="connsiteY5" fmla="*/ 3663817 h 366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3762" h="3663817">
                <a:moveTo>
                  <a:pt x="0" y="3060702"/>
                </a:moveTo>
                <a:cubicBezTo>
                  <a:pt x="421532" y="2919650"/>
                  <a:pt x="1289060" y="2874130"/>
                  <a:pt x="1887167" y="2477041"/>
                </a:cubicBezTo>
                <a:cubicBezTo>
                  <a:pt x="2485274" y="2079952"/>
                  <a:pt x="3070595" y="1090687"/>
                  <a:pt x="3588644" y="678165"/>
                </a:cubicBezTo>
                <a:cubicBezTo>
                  <a:pt x="4106693" y="265643"/>
                  <a:pt x="4514168" y="-26517"/>
                  <a:pt x="4995462" y="1907"/>
                </a:cubicBezTo>
                <a:cubicBezTo>
                  <a:pt x="5476756" y="30331"/>
                  <a:pt x="6021689" y="238389"/>
                  <a:pt x="6476406" y="848707"/>
                </a:cubicBezTo>
                <a:cubicBezTo>
                  <a:pt x="6931123" y="1459025"/>
                  <a:pt x="7572983" y="3209860"/>
                  <a:pt x="7723762" y="3663817"/>
                </a:cubicBezTo>
              </a:path>
            </a:pathLst>
          </a:custGeom>
          <a:noFill/>
          <a:ln>
            <a:solidFill>
              <a:schemeClr val="accent1">
                <a:shade val="50000"/>
                <a:alpha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632A89CC-F4F5-4778-A2FD-7543D15ED392}"/>
              </a:ext>
            </a:extLst>
          </p:cNvPr>
          <p:cNvCxnSpPr>
            <a:cxnSpLocks/>
          </p:cNvCxnSpPr>
          <p:nvPr/>
        </p:nvCxnSpPr>
        <p:spPr>
          <a:xfrm>
            <a:off x="4368057" y="2498077"/>
            <a:ext cx="17050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9C79011-A92E-4FD3-8FEB-D17E4493535F}"/>
              </a:ext>
            </a:extLst>
          </p:cNvPr>
          <p:cNvCxnSpPr>
            <a:cxnSpLocks/>
          </p:cNvCxnSpPr>
          <p:nvPr/>
        </p:nvCxnSpPr>
        <p:spPr>
          <a:xfrm>
            <a:off x="4662014" y="2984790"/>
            <a:ext cx="9835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F154CC9C-878C-4F79-A7AB-F6409512F095}"/>
              </a:ext>
            </a:extLst>
          </p:cNvPr>
          <p:cNvSpPr/>
          <p:nvPr/>
        </p:nvSpPr>
        <p:spPr>
          <a:xfrm>
            <a:off x="4775733" y="5019590"/>
            <a:ext cx="717268" cy="377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0C825D5D-320C-4849-A4AA-4275FE26E890}"/>
              </a:ext>
            </a:extLst>
          </p:cNvPr>
          <p:cNvCxnSpPr>
            <a:cxnSpLocks/>
            <a:stCxn id="45" idx="0"/>
            <a:endCxn id="45" idx="4"/>
          </p:cNvCxnSpPr>
          <p:nvPr/>
        </p:nvCxnSpPr>
        <p:spPr>
          <a:xfrm>
            <a:off x="8331594" y="1348453"/>
            <a:ext cx="0" cy="930357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F380F19-5C3F-4345-BBCA-FCB379A347A7}"/>
              </a:ext>
            </a:extLst>
          </p:cNvPr>
          <p:cNvCxnSpPr>
            <a:cxnSpLocks/>
            <a:stCxn id="45" idx="2"/>
            <a:endCxn id="45" idx="6"/>
          </p:cNvCxnSpPr>
          <p:nvPr/>
        </p:nvCxnSpPr>
        <p:spPr>
          <a:xfrm>
            <a:off x="7447305" y="1813631"/>
            <a:ext cx="1768577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A5A8474-159F-447D-987D-F93E3F82782E}"/>
              </a:ext>
            </a:extLst>
          </p:cNvPr>
          <p:cNvGrpSpPr/>
          <p:nvPr/>
        </p:nvGrpSpPr>
        <p:grpSpPr>
          <a:xfrm>
            <a:off x="7447305" y="1323692"/>
            <a:ext cx="1768577" cy="955118"/>
            <a:chOff x="8199565" y="1570798"/>
            <a:chExt cx="2001638" cy="1080982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B44CF4DF-EC57-43CD-9834-EC8A9DF985EE}"/>
                </a:ext>
              </a:extLst>
            </p:cNvPr>
            <p:cNvSpPr/>
            <p:nvPr/>
          </p:nvSpPr>
          <p:spPr>
            <a:xfrm>
              <a:off x="8199565" y="1598822"/>
              <a:ext cx="2001638" cy="1052958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 dirty="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D6F4B49-C525-435B-B848-DF60CBC526F4}"/>
                </a:ext>
              </a:extLst>
            </p:cNvPr>
            <p:cNvSpPr txBox="1"/>
            <p:nvPr/>
          </p:nvSpPr>
          <p:spPr>
            <a:xfrm>
              <a:off x="9186008" y="1570798"/>
              <a:ext cx="352327" cy="412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767" dirty="0"/>
                <a:t>a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B464FEB-A704-4317-AAA0-DC5A8D6E0C5A}"/>
                </a:ext>
              </a:extLst>
            </p:cNvPr>
            <p:cNvSpPr txBox="1"/>
            <p:nvPr/>
          </p:nvSpPr>
          <p:spPr>
            <a:xfrm>
              <a:off x="9811971" y="2053530"/>
              <a:ext cx="352327" cy="412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767" dirty="0"/>
                <a:t>b</a:t>
              </a:r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01150405-855A-497E-A073-99B535C0E9B9}"/>
              </a:ext>
            </a:extLst>
          </p:cNvPr>
          <p:cNvSpPr txBox="1"/>
          <p:nvPr/>
        </p:nvSpPr>
        <p:spPr>
          <a:xfrm>
            <a:off x="9321698" y="1424181"/>
            <a:ext cx="1556836" cy="908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/>
              <a:t>Axis ratio 2:1 </a:t>
            </a:r>
          </a:p>
          <a:p>
            <a:r>
              <a:rPr lang="fr-FR" sz="1767" dirty="0"/>
              <a:t>a = 1</a:t>
            </a:r>
          </a:p>
          <a:p>
            <a:r>
              <a:rPr lang="fr-FR" sz="1767" dirty="0"/>
              <a:t>b = 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8065F3-0AD0-4980-896C-7F791126AF01}"/>
              </a:ext>
            </a:extLst>
          </p:cNvPr>
          <p:cNvSpPr/>
          <p:nvPr/>
        </p:nvSpPr>
        <p:spPr>
          <a:xfrm>
            <a:off x="1195124" y="5064036"/>
            <a:ext cx="500458" cy="36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767" dirty="0"/>
              <a:t>1:1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7B90A11-9036-4913-838E-541AF2E1FFA3}"/>
              </a:ext>
            </a:extLst>
          </p:cNvPr>
          <p:cNvSpPr/>
          <p:nvPr/>
        </p:nvSpPr>
        <p:spPr>
          <a:xfrm>
            <a:off x="5520649" y="5057313"/>
            <a:ext cx="500458" cy="36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767"/>
              <a:t>2:1</a:t>
            </a:r>
            <a:endParaRPr lang="fr-FR" sz="1767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C278A09-1E23-4BAE-82C6-7AC49B3E338D}"/>
              </a:ext>
            </a:extLst>
          </p:cNvPr>
          <p:cNvSpPr/>
          <p:nvPr/>
        </p:nvSpPr>
        <p:spPr>
          <a:xfrm>
            <a:off x="2419874" y="5105051"/>
            <a:ext cx="689612" cy="36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767" dirty="0"/>
              <a:t>1,3:1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3909F1-932F-4FE9-B5F1-60D7B207C322}"/>
              </a:ext>
            </a:extLst>
          </p:cNvPr>
          <p:cNvSpPr txBox="1"/>
          <p:nvPr/>
        </p:nvSpPr>
        <p:spPr>
          <a:xfrm>
            <a:off x="9311479" y="760999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2182278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625711-E486-403B-8903-7DC82E339862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5527834" y="3158367"/>
            <a:ext cx="1562920" cy="35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Most </a:t>
            </a:r>
            <a:r>
              <a:rPr lang="fr-FR" dirty="0" err="1"/>
              <a:t>isomers</a:t>
            </a:r>
            <a:r>
              <a:rPr lang="fr-FR" dirty="0"/>
              <a:t> </a:t>
            </a:r>
            <a:r>
              <a:rPr lang="fr-FR" dirty="0" err="1"/>
              <a:t>decay</a:t>
            </a:r>
            <a:r>
              <a:rPr lang="fr-FR" dirty="0"/>
              <a:t> by </a:t>
            </a:r>
            <a:r>
              <a:rPr lang="fr-FR" dirty="0" err="1"/>
              <a:t>delayed</a:t>
            </a:r>
            <a:r>
              <a:rPr lang="fr-FR" dirty="0"/>
              <a:t> fission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9B46CC1-C544-4F20-82E5-6BBC812025F7}"/>
              </a:ext>
            </a:extLst>
          </p:cNvPr>
          <p:cNvGrpSpPr/>
          <p:nvPr/>
        </p:nvGrpSpPr>
        <p:grpSpPr>
          <a:xfrm>
            <a:off x="341510" y="912757"/>
            <a:ext cx="10296207" cy="4391864"/>
            <a:chOff x="4844727" y="1446205"/>
            <a:chExt cx="9697128" cy="515385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82B9E2F-0C37-4B59-91BB-469F163756B4}"/>
                </a:ext>
              </a:extLst>
            </p:cNvPr>
            <p:cNvSpPr txBox="1"/>
            <p:nvPr/>
          </p:nvSpPr>
          <p:spPr>
            <a:xfrm>
              <a:off x="4865894" y="1446205"/>
              <a:ext cx="486436" cy="491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121" dirty="0"/>
                <a:t>Ep</a:t>
              </a: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D6B4A9C-5CB9-4B66-A125-D9F941D4BD23}"/>
                </a:ext>
              </a:extLst>
            </p:cNvPr>
            <p:cNvGrpSpPr/>
            <p:nvPr/>
          </p:nvGrpSpPr>
          <p:grpSpPr>
            <a:xfrm>
              <a:off x="4844727" y="1464343"/>
              <a:ext cx="9697128" cy="5135715"/>
              <a:chOff x="4844727" y="1464343"/>
              <a:chExt cx="9697128" cy="5135715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36E9708-53A1-4381-8155-17F17EC4FB6A}"/>
                  </a:ext>
                </a:extLst>
              </p:cNvPr>
              <p:cNvSpPr txBox="1"/>
              <p:nvPr/>
            </p:nvSpPr>
            <p:spPr>
              <a:xfrm>
                <a:off x="12755539" y="6108709"/>
                <a:ext cx="1786316" cy="491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121" dirty="0" err="1"/>
                  <a:t>Deformation</a:t>
                </a:r>
                <a:r>
                  <a:rPr lang="fr-FR" sz="2121" dirty="0"/>
                  <a:t> </a:t>
                </a:r>
                <a:r>
                  <a:rPr lang="el-GR" sz="2121" dirty="0"/>
                  <a:t>β</a:t>
                </a:r>
                <a:endParaRPr lang="fr-FR" sz="2121" dirty="0"/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77A5283B-B22F-41ED-A9A1-6F8413A59CDD}"/>
                  </a:ext>
                </a:extLst>
              </p:cNvPr>
              <p:cNvGrpSpPr/>
              <p:nvPr/>
            </p:nvGrpSpPr>
            <p:grpSpPr>
              <a:xfrm>
                <a:off x="4844727" y="1464343"/>
                <a:ext cx="8110771" cy="4733186"/>
                <a:chOff x="4844727" y="1464343"/>
                <a:chExt cx="8110771" cy="4733186"/>
              </a:xfrm>
            </p:grpSpPr>
            <p:cxnSp>
              <p:nvCxnSpPr>
                <p:cNvPr id="12" name="Connecteur droit avec flèche 11">
                  <a:extLst>
                    <a:ext uri="{FF2B5EF4-FFF2-40B4-BE49-F238E27FC236}">
                      <a16:creationId xmlns:a16="http://schemas.microsoft.com/office/drawing/2014/main" id="{B8B37CE1-F09C-47EB-AD4A-AFCC47CD42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4727" y="6187142"/>
                  <a:ext cx="811077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>
                  <a:extLst>
                    <a:ext uri="{FF2B5EF4-FFF2-40B4-BE49-F238E27FC236}">
                      <a16:creationId xmlns:a16="http://schemas.microsoft.com/office/drawing/2014/main" id="{648EC59C-DCCF-4A66-AC91-71076C78ED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6764" y="1464343"/>
                  <a:ext cx="24327" cy="473318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15010FCE-D681-4917-914A-3CC147EAE9C9}"/>
              </a:ext>
            </a:extLst>
          </p:cNvPr>
          <p:cNvSpPr/>
          <p:nvPr/>
        </p:nvSpPr>
        <p:spPr>
          <a:xfrm>
            <a:off x="1688976" y="5002518"/>
            <a:ext cx="669763" cy="463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7117C7-2716-496C-8162-D5BBF21E0409}"/>
              </a:ext>
            </a:extLst>
          </p:cNvPr>
          <p:cNvSpPr/>
          <p:nvPr/>
        </p:nvSpPr>
        <p:spPr>
          <a:xfrm>
            <a:off x="742300" y="4980535"/>
            <a:ext cx="507567" cy="4433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05C3859-F91B-4B5F-8CCC-8E58A1766208}"/>
              </a:ext>
            </a:extLst>
          </p:cNvPr>
          <p:cNvSpPr/>
          <p:nvPr/>
        </p:nvSpPr>
        <p:spPr>
          <a:xfrm>
            <a:off x="7795779" y="5145541"/>
            <a:ext cx="368810" cy="266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F03534-675E-421D-8B73-1A9523FB0A29}"/>
              </a:ext>
            </a:extLst>
          </p:cNvPr>
          <p:cNvSpPr/>
          <p:nvPr/>
        </p:nvSpPr>
        <p:spPr>
          <a:xfrm>
            <a:off x="8093654" y="5089872"/>
            <a:ext cx="496830" cy="37444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C90C10AD-6528-41F0-A1BA-D81F50652FDB}"/>
              </a:ext>
            </a:extLst>
          </p:cNvPr>
          <p:cNvSpPr/>
          <p:nvPr/>
        </p:nvSpPr>
        <p:spPr>
          <a:xfrm>
            <a:off x="891521" y="1204964"/>
            <a:ext cx="6543420" cy="4110139"/>
          </a:xfrm>
          <a:custGeom>
            <a:avLst/>
            <a:gdLst>
              <a:gd name="connsiteX0" fmla="*/ 0 w 5184843"/>
              <a:gd name="connsiteY0" fmla="*/ 0 h 4278196"/>
              <a:gd name="connsiteX1" fmla="*/ 875490 w 5184843"/>
              <a:gd name="connsiteY1" fmla="*/ 4260714 h 4278196"/>
              <a:gd name="connsiteX2" fmla="*/ 3025302 w 5184843"/>
              <a:gd name="connsiteY2" fmla="*/ 1556425 h 4278196"/>
              <a:gd name="connsiteX3" fmla="*/ 3988341 w 5184843"/>
              <a:gd name="connsiteY3" fmla="*/ 2733472 h 4278196"/>
              <a:gd name="connsiteX4" fmla="*/ 4805464 w 5184843"/>
              <a:gd name="connsiteY4" fmla="*/ 1498059 h 4278196"/>
              <a:gd name="connsiteX5" fmla="*/ 5184843 w 5184843"/>
              <a:gd name="connsiteY5" fmla="*/ 1313234 h 4278196"/>
              <a:gd name="connsiteX0" fmla="*/ 0 w 5184843"/>
              <a:gd name="connsiteY0" fmla="*/ 0 h 4323991"/>
              <a:gd name="connsiteX1" fmla="*/ 875490 w 5184843"/>
              <a:gd name="connsiteY1" fmla="*/ 4260714 h 4323991"/>
              <a:gd name="connsiteX2" fmla="*/ 2282188 w 5184843"/>
              <a:gd name="connsiteY2" fmla="*/ 2485724 h 4323991"/>
              <a:gd name="connsiteX3" fmla="*/ 3025302 w 5184843"/>
              <a:gd name="connsiteY3" fmla="*/ 1556425 h 4323991"/>
              <a:gd name="connsiteX4" fmla="*/ 3988341 w 5184843"/>
              <a:gd name="connsiteY4" fmla="*/ 2733472 h 4323991"/>
              <a:gd name="connsiteX5" fmla="*/ 4805464 w 5184843"/>
              <a:gd name="connsiteY5" fmla="*/ 1498059 h 4323991"/>
              <a:gd name="connsiteX6" fmla="*/ 5184843 w 5184843"/>
              <a:gd name="connsiteY6" fmla="*/ 1313234 h 4323991"/>
              <a:gd name="connsiteX0" fmla="*/ 0 w 5184843"/>
              <a:gd name="connsiteY0" fmla="*/ 0 h 4361108"/>
              <a:gd name="connsiteX1" fmla="*/ 875490 w 5184843"/>
              <a:gd name="connsiteY1" fmla="*/ 4260714 h 4361108"/>
              <a:gd name="connsiteX2" fmla="*/ 2192977 w 5184843"/>
              <a:gd name="connsiteY2" fmla="*/ 2899261 h 4361108"/>
              <a:gd name="connsiteX3" fmla="*/ 3025302 w 5184843"/>
              <a:gd name="connsiteY3" fmla="*/ 1556425 h 4361108"/>
              <a:gd name="connsiteX4" fmla="*/ 3988341 w 5184843"/>
              <a:gd name="connsiteY4" fmla="*/ 2733472 h 4361108"/>
              <a:gd name="connsiteX5" fmla="*/ 4805464 w 5184843"/>
              <a:gd name="connsiteY5" fmla="*/ 1498059 h 4361108"/>
              <a:gd name="connsiteX6" fmla="*/ 5184843 w 5184843"/>
              <a:gd name="connsiteY6" fmla="*/ 1313234 h 4361108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13607 w 6174281"/>
              <a:gd name="connsiteY1" fmla="*/ 4139567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4281" h="4823252">
                <a:moveTo>
                  <a:pt x="0" y="0"/>
                </a:moveTo>
                <a:cubicBezTo>
                  <a:pt x="185636" y="2000655"/>
                  <a:pt x="418229" y="4121633"/>
                  <a:pt x="900901" y="4118498"/>
                </a:cubicBezTo>
                <a:cubicBezTo>
                  <a:pt x="1383573" y="4115363"/>
                  <a:pt x="2012286" y="3363200"/>
                  <a:pt x="2260741" y="2888727"/>
                </a:cubicBezTo>
                <a:cubicBezTo>
                  <a:pt x="2509196" y="2414254"/>
                  <a:pt x="2815226" y="1423947"/>
                  <a:pt x="3103159" y="1398071"/>
                </a:cubicBezTo>
                <a:cubicBezTo>
                  <a:pt x="3391092" y="1372195"/>
                  <a:pt x="3670831" y="2716807"/>
                  <a:pt x="3988341" y="2733472"/>
                </a:cubicBezTo>
                <a:cubicBezTo>
                  <a:pt x="4305851" y="2750137"/>
                  <a:pt x="4670929" y="1422091"/>
                  <a:pt x="5008218" y="1498059"/>
                </a:cubicBezTo>
                <a:cubicBezTo>
                  <a:pt x="5678023" y="1574027"/>
                  <a:pt x="6007100" y="3909212"/>
                  <a:pt x="6174281" y="4823252"/>
                </a:cubicBezTo>
              </a:path>
            </a:pathLst>
          </a:cu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B2347E-D310-47B1-8A1F-C2D0B043D4F5}"/>
              </a:ext>
            </a:extLst>
          </p:cNvPr>
          <p:cNvSpPr txBox="1"/>
          <p:nvPr/>
        </p:nvSpPr>
        <p:spPr>
          <a:xfrm>
            <a:off x="4219145" y="1838245"/>
            <a:ext cx="189186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II states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F020244-EE63-4522-91F2-6C6B034282D7}"/>
              </a:ext>
            </a:extLst>
          </p:cNvPr>
          <p:cNvCxnSpPr>
            <a:cxnSpLocks/>
          </p:cNvCxnSpPr>
          <p:nvPr/>
        </p:nvCxnSpPr>
        <p:spPr>
          <a:xfrm>
            <a:off x="4758557" y="3173664"/>
            <a:ext cx="76927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A05D5AC-923E-4B9D-837E-BC584C120AB0}"/>
              </a:ext>
            </a:extLst>
          </p:cNvPr>
          <p:cNvCxnSpPr>
            <a:cxnSpLocks/>
          </p:cNvCxnSpPr>
          <p:nvPr/>
        </p:nvCxnSpPr>
        <p:spPr>
          <a:xfrm>
            <a:off x="4571723" y="2822231"/>
            <a:ext cx="11986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F14F9F3-8859-456D-9286-C69538F84961}"/>
              </a:ext>
            </a:extLst>
          </p:cNvPr>
          <p:cNvCxnSpPr>
            <a:cxnSpLocks/>
          </p:cNvCxnSpPr>
          <p:nvPr/>
        </p:nvCxnSpPr>
        <p:spPr>
          <a:xfrm>
            <a:off x="4480831" y="2671075"/>
            <a:ext cx="13987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58DA0DC-1A0F-44EB-9868-383556777CD5}"/>
              </a:ext>
            </a:extLst>
          </p:cNvPr>
          <p:cNvCxnSpPr>
            <a:cxnSpLocks/>
          </p:cNvCxnSpPr>
          <p:nvPr/>
        </p:nvCxnSpPr>
        <p:spPr>
          <a:xfrm>
            <a:off x="1543662" y="4474280"/>
            <a:ext cx="9341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49BD8EE-4C17-4049-9037-22B3320A6AE5}"/>
              </a:ext>
            </a:extLst>
          </p:cNvPr>
          <p:cNvCxnSpPr>
            <a:cxnSpLocks/>
          </p:cNvCxnSpPr>
          <p:nvPr/>
        </p:nvCxnSpPr>
        <p:spPr>
          <a:xfrm>
            <a:off x="1444666" y="4287415"/>
            <a:ext cx="12721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D1DA1B5-61A3-4D54-8F90-9D672A04670B}"/>
              </a:ext>
            </a:extLst>
          </p:cNvPr>
          <p:cNvCxnSpPr>
            <a:cxnSpLocks/>
          </p:cNvCxnSpPr>
          <p:nvPr/>
        </p:nvCxnSpPr>
        <p:spPr>
          <a:xfrm>
            <a:off x="1390635" y="4125707"/>
            <a:ext cx="1504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F6FAFB7-4F65-4570-BF79-34FB491178E1}"/>
              </a:ext>
            </a:extLst>
          </p:cNvPr>
          <p:cNvCxnSpPr>
            <a:cxnSpLocks/>
          </p:cNvCxnSpPr>
          <p:nvPr/>
        </p:nvCxnSpPr>
        <p:spPr>
          <a:xfrm>
            <a:off x="1341514" y="3960404"/>
            <a:ext cx="172540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48919BD-D98F-4151-824F-C2E1875FC1F0}"/>
              </a:ext>
            </a:extLst>
          </p:cNvPr>
          <p:cNvCxnSpPr>
            <a:cxnSpLocks/>
          </p:cNvCxnSpPr>
          <p:nvPr/>
        </p:nvCxnSpPr>
        <p:spPr>
          <a:xfrm>
            <a:off x="1287481" y="3769292"/>
            <a:ext cx="193768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4D881B2-D43C-4014-A609-0C7E3020CCCC}"/>
              </a:ext>
            </a:extLst>
          </p:cNvPr>
          <p:cNvCxnSpPr>
            <a:cxnSpLocks/>
          </p:cNvCxnSpPr>
          <p:nvPr/>
        </p:nvCxnSpPr>
        <p:spPr>
          <a:xfrm>
            <a:off x="1249868" y="3582428"/>
            <a:ext cx="208470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27C0453-9E19-49BA-95D4-E18C04E5BF6A}"/>
              </a:ext>
            </a:extLst>
          </p:cNvPr>
          <p:cNvCxnSpPr>
            <a:cxnSpLocks/>
          </p:cNvCxnSpPr>
          <p:nvPr/>
        </p:nvCxnSpPr>
        <p:spPr>
          <a:xfrm>
            <a:off x="1208889" y="3416798"/>
            <a:ext cx="2221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3F8559F-A5C1-473C-8196-11E5000EF100}"/>
              </a:ext>
            </a:extLst>
          </p:cNvPr>
          <p:cNvCxnSpPr>
            <a:cxnSpLocks/>
          </p:cNvCxnSpPr>
          <p:nvPr/>
        </p:nvCxnSpPr>
        <p:spPr>
          <a:xfrm>
            <a:off x="1174504" y="3255416"/>
            <a:ext cx="23401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DE7F733E-0E93-4734-9010-F274ABABAD25}"/>
              </a:ext>
            </a:extLst>
          </p:cNvPr>
          <p:cNvSpPr txBox="1"/>
          <p:nvPr/>
        </p:nvSpPr>
        <p:spPr>
          <a:xfrm>
            <a:off x="1383346" y="2280357"/>
            <a:ext cx="1816524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 states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3F8AC4A-3D48-48D9-92AC-A7566B05AA7E}"/>
              </a:ext>
            </a:extLst>
          </p:cNvPr>
          <p:cNvCxnSpPr>
            <a:cxnSpLocks/>
          </p:cNvCxnSpPr>
          <p:nvPr/>
        </p:nvCxnSpPr>
        <p:spPr>
          <a:xfrm>
            <a:off x="1132753" y="3034593"/>
            <a:ext cx="25081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409612D-D612-40DF-A9BE-CB283F91CE0A}"/>
              </a:ext>
            </a:extLst>
          </p:cNvPr>
          <p:cNvCxnSpPr>
            <a:cxnSpLocks/>
          </p:cNvCxnSpPr>
          <p:nvPr/>
        </p:nvCxnSpPr>
        <p:spPr>
          <a:xfrm>
            <a:off x="1109399" y="2822231"/>
            <a:ext cx="26459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/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blipFill>
                <a:blip r:embed="rId3"/>
                <a:stretch>
                  <a:fillRect l="-2264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/>
              <p:nvPr/>
            </p:nvSpPr>
            <p:spPr>
              <a:xfrm>
                <a:off x="4371522" y="3028763"/>
                <a:ext cx="330475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522" y="3028763"/>
                <a:ext cx="330475" cy="271934"/>
              </a:xfrm>
              <a:prstGeom prst="rect">
                <a:avLst/>
              </a:prstGeom>
              <a:blipFill>
                <a:blip r:embed="rId4"/>
                <a:stretch>
                  <a:fillRect l="-24074" b="-204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4BA291E-C84D-4BE7-9EA4-04EE13273768}"/>
              </a:ext>
            </a:extLst>
          </p:cNvPr>
          <p:cNvCxnSpPr>
            <a:cxnSpLocks/>
          </p:cNvCxnSpPr>
          <p:nvPr/>
        </p:nvCxnSpPr>
        <p:spPr>
          <a:xfrm>
            <a:off x="5261317" y="3204453"/>
            <a:ext cx="3035632" cy="1471131"/>
          </a:xfrm>
          <a:prstGeom prst="straightConnector1">
            <a:avLst/>
          </a:prstGeom>
          <a:ln w="762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4434D87D-8B37-45BD-AB43-13DD69B2967F}"/>
              </a:ext>
            </a:extLst>
          </p:cNvPr>
          <p:cNvSpPr txBox="1"/>
          <p:nvPr/>
        </p:nvSpPr>
        <p:spPr>
          <a:xfrm>
            <a:off x="5225112" y="4029622"/>
            <a:ext cx="2119491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 err="1">
                <a:solidFill>
                  <a:srgbClr val="FF0000"/>
                </a:solidFill>
              </a:rPr>
              <a:t>Delayed</a:t>
            </a:r>
            <a:r>
              <a:rPr lang="fr-FR" sz="2121" dirty="0">
                <a:solidFill>
                  <a:srgbClr val="FF0000"/>
                </a:solidFill>
              </a:rPr>
              <a:t> Fission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431412-B269-5B85-48DA-5B247DB5FEEE}"/>
              </a:ext>
            </a:extLst>
          </p:cNvPr>
          <p:cNvSpPr txBox="1"/>
          <p:nvPr/>
        </p:nvSpPr>
        <p:spPr>
          <a:xfrm>
            <a:off x="7090754" y="2984790"/>
            <a:ext cx="2137124" cy="4187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121" dirty="0" err="1"/>
              <a:t>Meta-stable</a:t>
            </a:r>
            <a:r>
              <a:rPr lang="fr-FR" sz="2121" dirty="0"/>
              <a:t> state</a:t>
            </a:r>
          </a:p>
        </p:txBody>
      </p: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269B2A13-9877-4C4F-BCED-81D9532E3CBB}"/>
              </a:ext>
            </a:extLst>
          </p:cNvPr>
          <p:cNvSpPr/>
          <p:nvPr/>
        </p:nvSpPr>
        <p:spPr>
          <a:xfrm>
            <a:off x="863872" y="2231598"/>
            <a:ext cx="6824444" cy="3237220"/>
          </a:xfrm>
          <a:custGeom>
            <a:avLst/>
            <a:gdLst>
              <a:gd name="connsiteX0" fmla="*/ 0 w 7704306"/>
              <a:gd name="connsiteY0" fmla="*/ 3496898 h 4051375"/>
              <a:gd name="connsiteX1" fmla="*/ 1167319 w 7704306"/>
              <a:gd name="connsiteY1" fmla="*/ 3389894 h 4051375"/>
              <a:gd name="connsiteX2" fmla="*/ 3346315 w 7704306"/>
              <a:gd name="connsiteY2" fmla="*/ 1045528 h 4051375"/>
              <a:gd name="connsiteX3" fmla="*/ 4980562 w 7704306"/>
              <a:gd name="connsiteY3" fmla="*/ 82490 h 4051375"/>
              <a:gd name="connsiteX4" fmla="*/ 6605081 w 7704306"/>
              <a:gd name="connsiteY4" fmla="*/ 500779 h 4051375"/>
              <a:gd name="connsiteX5" fmla="*/ 7704306 w 7704306"/>
              <a:gd name="connsiteY5" fmla="*/ 4051375 h 4051375"/>
              <a:gd name="connsiteX6" fmla="*/ 7704306 w 7704306"/>
              <a:gd name="connsiteY6" fmla="*/ 4051375 h 4051375"/>
              <a:gd name="connsiteX7" fmla="*/ 7704306 w 7704306"/>
              <a:gd name="connsiteY7" fmla="*/ 4051375 h 4051375"/>
              <a:gd name="connsiteX8" fmla="*/ 7704306 w 7704306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70452 h 4024929"/>
              <a:gd name="connsiteX1" fmla="*/ 1206230 w 7743217"/>
              <a:gd name="connsiteY1" fmla="*/ 3363448 h 4024929"/>
              <a:gd name="connsiteX2" fmla="*/ 3560324 w 7743217"/>
              <a:gd name="connsiteY2" fmla="*/ 649431 h 4024929"/>
              <a:gd name="connsiteX3" fmla="*/ 5019473 w 7743217"/>
              <a:gd name="connsiteY3" fmla="*/ 56044 h 4024929"/>
              <a:gd name="connsiteX4" fmla="*/ 6643992 w 7743217"/>
              <a:gd name="connsiteY4" fmla="*/ 474333 h 4024929"/>
              <a:gd name="connsiteX5" fmla="*/ 7743217 w 7743217"/>
              <a:gd name="connsiteY5" fmla="*/ 4024929 h 4024929"/>
              <a:gd name="connsiteX6" fmla="*/ 7743217 w 7743217"/>
              <a:gd name="connsiteY6" fmla="*/ 4024929 h 4024929"/>
              <a:gd name="connsiteX7" fmla="*/ 7743217 w 7743217"/>
              <a:gd name="connsiteY7" fmla="*/ 4024929 h 4024929"/>
              <a:gd name="connsiteX8" fmla="*/ 7743217 w 7743217"/>
              <a:gd name="connsiteY8" fmla="*/ 4024929 h 4024929"/>
              <a:gd name="connsiteX0" fmla="*/ 0 w 7743217"/>
              <a:gd name="connsiteY0" fmla="*/ 3466313 h 4020790"/>
              <a:gd name="connsiteX1" fmla="*/ 1206230 w 7743217"/>
              <a:gd name="connsiteY1" fmla="*/ 3359309 h 4020790"/>
              <a:gd name="connsiteX2" fmla="*/ 3560324 w 7743217"/>
              <a:gd name="connsiteY2" fmla="*/ 645292 h 4020790"/>
              <a:gd name="connsiteX3" fmla="*/ 5019473 w 7743217"/>
              <a:gd name="connsiteY3" fmla="*/ 51905 h 4020790"/>
              <a:gd name="connsiteX4" fmla="*/ 6643992 w 7743217"/>
              <a:gd name="connsiteY4" fmla="*/ 470194 h 4020790"/>
              <a:gd name="connsiteX5" fmla="*/ 7743217 w 7743217"/>
              <a:gd name="connsiteY5" fmla="*/ 4020790 h 4020790"/>
              <a:gd name="connsiteX6" fmla="*/ 7743217 w 7743217"/>
              <a:gd name="connsiteY6" fmla="*/ 4020790 h 4020790"/>
              <a:gd name="connsiteX7" fmla="*/ 7743217 w 7743217"/>
              <a:gd name="connsiteY7" fmla="*/ 4020790 h 4020790"/>
              <a:gd name="connsiteX8" fmla="*/ 7743217 w 7743217"/>
              <a:gd name="connsiteY8" fmla="*/ 4020790 h 4020790"/>
              <a:gd name="connsiteX0" fmla="*/ 0 w 7743217"/>
              <a:gd name="connsiteY0" fmla="*/ 3757777 h 4312254"/>
              <a:gd name="connsiteX1" fmla="*/ 1206230 w 7743217"/>
              <a:gd name="connsiteY1" fmla="*/ 3650773 h 4312254"/>
              <a:gd name="connsiteX2" fmla="*/ 3560324 w 7743217"/>
              <a:gd name="connsiteY2" fmla="*/ 936756 h 4312254"/>
              <a:gd name="connsiteX3" fmla="*/ 4990290 w 7743217"/>
              <a:gd name="connsiteY3" fmla="*/ 2901 h 4312254"/>
              <a:gd name="connsiteX4" fmla="*/ 6643992 w 7743217"/>
              <a:gd name="connsiteY4" fmla="*/ 761658 h 4312254"/>
              <a:gd name="connsiteX5" fmla="*/ 7743217 w 7743217"/>
              <a:gd name="connsiteY5" fmla="*/ 4312254 h 4312254"/>
              <a:gd name="connsiteX6" fmla="*/ 7743217 w 7743217"/>
              <a:gd name="connsiteY6" fmla="*/ 4312254 h 4312254"/>
              <a:gd name="connsiteX7" fmla="*/ 7743217 w 7743217"/>
              <a:gd name="connsiteY7" fmla="*/ 4312254 h 4312254"/>
              <a:gd name="connsiteX8" fmla="*/ 7743217 w 7743217"/>
              <a:gd name="connsiteY8" fmla="*/ 4312254 h 4312254"/>
              <a:gd name="connsiteX0" fmla="*/ 0 w 7743217"/>
              <a:gd name="connsiteY0" fmla="*/ 3755142 h 4309619"/>
              <a:gd name="connsiteX1" fmla="*/ 1206230 w 7743217"/>
              <a:gd name="connsiteY1" fmla="*/ 3648138 h 4309619"/>
              <a:gd name="connsiteX2" fmla="*/ 3560324 w 7743217"/>
              <a:gd name="connsiteY2" fmla="*/ 934121 h 4309619"/>
              <a:gd name="connsiteX3" fmla="*/ 4990290 w 7743217"/>
              <a:gd name="connsiteY3" fmla="*/ 266 h 4309619"/>
              <a:gd name="connsiteX4" fmla="*/ 6439711 w 7743217"/>
              <a:gd name="connsiteY4" fmla="*/ 885483 h 4309619"/>
              <a:gd name="connsiteX5" fmla="*/ 7743217 w 7743217"/>
              <a:gd name="connsiteY5" fmla="*/ 4309619 h 4309619"/>
              <a:gd name="connsiteX6" fmla="*/ 7743217 w 7743217"/>
              <a:gd name="connsiteY6" fmla="*/ 4309619 h 4309619"/>
              <a:gd name="connsiteX7" fmla="*/ 7743217 w 7743217"/>
              <a:gd name="connsiteY7" fmla="*/ 4309619 h 4309619"/>
              <a:gd name="connsiteX8" fmla="*/ 7743217 w 7743217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900792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523 h 4309353"/>
              <a:gd name="connsiteX1" fmla="*/ 1653703 w 7519481"/>
              <a:gd name="connsiteY1" fmla="*/ 3190671 h 4309353"/>
              <a:gd name="connsiteX2" fmla="*/ 3560324 w 7519481"/>
              <a:gd name="connsiteY2" fmla="*/ 885217 h 4309353"/>
              <a:gd name="connsiteX3" fmla="*/ 4766554 w 7519481"/>
              <a:gd name="connsiteY3" fmla="*/ 0 h 4309353"/>
              <a:gd name="connsiteX4" fmla="*/ 6215975 w 7519481"/>
              <a:gd name="connsiteY4" fmla="*/ 885217 h 4309353"/>
              <a:gd name="connsiteX5" fmla="*/ 7519481 w 7519481"/>
              <a:gd name="connsiteY5" fmla="*/ 4309353 h 4309353"/>
              <a:gd name="connsiteX6" fmla="*/ 7519481 w 7519481"/>
              <a:gd name="connsiteY6" fmla="*/ 4309353 h 4309353"/>
              <a:gd name="connsiteX7" fmla="*/ 7519481 w 7519481"/>
              <a:gd name="connsiteY7" fmla="*/ 4309353 h 4309353"/>
              <a:gd name="connsiteX8" fmla="*/ 7519481 w 7519481"/>
              <a:gd name="connsiteY8" fmla="*/ 4309353 h 4309353"/>
              <a:gd name="connsiteX0" fmla="*/ 0 w 7519481"/>
              <a:gd name="connsiteY0" fmla="*/ 3510658 h 3802488"/>
              <a:gd name="connsiteX1" fmla="*/ 1653703 w 7519481"/>
              <a:gd name="connsiteY1" fmla="*/ 2683806 h 3802488"/>
              <a:gd name="connsiteX2" fmla="*/ 3560324 w 7519481"/>
              <a:gd name="connsiteY2" fmla="*/ 378352 h 3802488"/>
              <a:gd name="connsiteX3" fmla="*/ 4970835 w 7519481"/>
              <a:gd name="connsiteY3" fmla="*/ 86522 h 3802488"/>
              <a:gd name="connsiteX4" fmla="*/ 6215975 w 7519481"/>
              <a:gd name="connsiteY4" fmla="*/ 378352 h 3802488"/>
              <a:gd name="connsiteX5" fmla="*/ 7519481 w 7519481"/>
              <a:gd name="connsiteY5" fmla="*/ 3802488 h 3802488"/>
              <a:gd name="connsiteX6" fmla="*/ 7519481 w 7519481"/>
              <a:gd name="connsiteY6" fmla="*/ 3802488 h 3802488"/>
              <a:gd name="connsiteX7" fmla="*/ 7519481 w 7519481"/>
              <a:gd name="connsiteY7" fmla="*/ 3802488 h 3802488"/>
              <a:gd name="connsiteX8" fmla="*/ 7519481 w 7519481"/>
              <a:gd name="connsiteY8" fmla="*/ 3802488 h 3802488"/>
              <a:gd name="connsiteX0" fmla="*/ 0 w 7519481"/>
              <a:gd name="connsiteY0" fmla="*/ 3534285 h 3826115"/>
              <a:gd name="connsiteX1" fmla="*/ 1653703 w 7519481"/>
              <a:gd name="connsiteY1" fmla="*/ 2707433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534285 h 3826115"/>
              <a:gd name="connsiteX1" fmla="*/ 1887167 w 7519481"/>
              <a:gd name="connsiteY1" fmla="*/ 2950624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431237 h 3723067"/>
              <a:gd name="connsiteX1" fmla="*/ 1887167 w 7519481"/>
              <a:gd name="connsiteY1" fmla="*/ 2847576 h 3723067"/>
              <a:gd name="connsiteX2" fmla="*/ 3715966 w 7519481"/>
              <a:gd name="connsiteY2" fmla="*/ 678310 h 3723067"/>
              <a:gd name="connsiteX3" fmla="*/ 4970835 w 7519481"/>
              <a:gd name="connsiteY3" fmla="*/ 7101 h 3723067"/>
              <a:gd name="connsiteX4" fmla="*/ 6673175 w 7519481"/>
              <a:gd name="connsiteY4" fmla="*/ 999322 h 3723067"/>
              <a:gd name="connsiteX5" fmla="*/ 7519481 w 7519481"/>
              <a:gd name="connsiteY5" fmla="*/ 3723067 h 3723067"/>
              <a:gd name="connsiteX6" fmla="*/ 7519481 w 7519481"/>
              <a:gd name="connsiteY6" fmla="*/ 3723067 h 3723067"/>
              <a:gd name="connsiteX7" fmla="*/ 7519481 w 7519481"/>
              <a:gd name="connsiteY7" fmla="*/ 3723067 h 3723067"/>
              <a:gd name="connsiteX8" fmla="*/ 7519481 w 7519481"/>
              <a:gd name="connsiteY8" fmla="*/ 3723067 h 3723067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7" fmla="*/ 7519481 w 7519481"/>
              <a:gd name="connsiteY7" fmla="*/ 3490371 h 3490371"/>
              <a:gd name="connsiteX8" fmla="*/ 7519481 w 7519481"/>
              <a:gd name="connsiteY8" fmla="*/ 3490371 h 3490371"/>
              <a:gd name="connsiteX0" fmla="*/ 0 w 7607030"/>
              <a:gd name="connsiteY0" fmla="*/ 3198541 h 3490371"/>
              <a:gd name="connsiteX1" fmla="*/ 1887167 w 7607030"/>
              <a:gd name="connsiteY1" fmla="*/ 2614880 h 3490371"/>
              <a:gd name="connsiteX2" fmla="*/ 3715966 w 7607030"/>
              <a:gd name="connsiteY2" fmla="*/ 445614 h 3490371"/>
              <a:gd name="connsiteX3" fmla="*/ 5116750 w 7607030"/>
              <a:gd name="connsiteY3" fmla="*/ 17597 h 3490371"/>
              <a:gd name="connsiteX4" fmla="*/ 6673175 w 7607030"/>
              <a:gd name="connsiteY4" fmla="*/ 766626 h 3490371"/>
              <a:gd name="connsiteX5" fmla="*/ 7519481 w 7607030"/>
              <a:gd name="connsiteY5" fmla="*/ 3490371 h 3490371"/>
              <a:gd name="connsiteX6" fmla="*/ 7519481 w 7607030"/>
              <a:gd name="connsiteY6" fmla="*/ 3490371 h 3490371"/>
              <a:gd name="connsiteX7" fmla="*/ 7519481 w 7607030"/>
              <a:gd name="connsiteY7" fmla="*/ 3490371 h 3490371"/>
              <a:gd name="connsiteX8" fmla="*/ 7607030 w 7607030"/>
              <a:gd name="connsiteY8" fmla="*/ 3480643 h 3490371"/>
              <a:gd name="connsiteX0" fmla="*/ 0 w 7538937"/>
              <a:gd name="connsiteY0" fmla="*/ 3198541 h 3490371"/>
              <a:gd name="connsiteX1" fmla="*/ 1887167 w 7538937"/>
              <a:gd name="connsiteY1" fmla="*/ 2614880 h 3490371"/>
              <a:gd name="connsiteX2" fmla="*/ 3715966 w 7538937"/>
              <a:gd name="connsiteY2" fmla="*/ 445614 h 3490371"/>
              <a:gd name="connsiteX3" fmla="*/ 5116750 w 7538937"/>
              <a:gd name="connsiteY3" fmla="*/ 17597 h 3490371"/>
              <a:gd name="connsiteX4" fmla="*/ 6673175 w 7538937"/>
              <a:gd name="connsiteY4" fmla="*/ 766626 h 3490371"/>
              <a:gd name="connsiteX5" fmla="*/ 7519481 w 7538937"/>
              <a:gd name="connsiteY5" fmla="*/ 3490371 h 3490371"/>
              <a:gd name="connsiteX6" fmla="*/ 7519481 w 7538937"/>
              <a:gd name="connsiteY6" fmla="*/ 3490371 h 3490371"/>
              <a:gd name="connsiteX7" fmla="*/ 7519481 w 7538937"/>
              <a:gd name="connsiteY7" fmla="*/ 3490371 h 3490371"/>
              <a:gd name="connsiteX8" fmla="*/ 7538937 w 7538937"/>
              <a:gd name="connsiteY8" fmla="*/ 2653792 h 3490371"/>
              <a:gd name="connsiteX0" fmla="*/ 0 w 7636213"/>
              <a:gd name="connsiteY0" fmla="*/ 3198541 h 3490371"/>
              <a:gd name="connsiteX1" fmla="*/ 1887167 w 7636213"/>
              <a:gd name="connsiteY1" fmla="*/ 2614880 h 3490371"/>
              <a:gd name="connsiteX2" fmla="*/ 3715966 w 7636213"/>
              <a:gd name="connsiteY2" fmla="*/ 445614 h 3490371"/>
              <a:gd name="connsiteX3" fmla="*/ 5116750 w 7636213"/>
              <a:gd name="connsiteY3" fmla="*/ 17597 h 3490371"/>
              <a:gd name="connsiteX4" fmla="*/ 6673175 w 7636213"/>
              <a:gd name="connsiteY4" fmla="*/ 766626 h 3490371"/>
              <a:gd name="connsiteX5" fmla="*/ 7519481 w 7636213"/>
              <a:gd name="connsiteY5" fmla="*/ 3490371 h 3490371"/>
              <a:gd name="connsiteX6" fmla="*/ 7519481 w 7636213"/>
              <a:gd name="connsiteY6" fmla="*/ 3490371 h 3490371"/>
              <a:gd name="connsiteX7" fmla="*/ 7636213 w 7636213"/>
              <a:gd name="connsiteY7" fmla="*/ 3490371 h 3490371"/>
              <a:gd name="connsiteX8" fmla="*/ 7538937 w 7636213"/>
              <a:gd name="connsiteY8" fmla="*/ 2653792 h 3490371"/>
              <a:gd name="connsiteX0" fmla="*/ 0 w 8540886"/>
              <a:gd name="connsiteY0" fmla="*/ 3198541 h 3517031"/>
              <a:gd name="connsiteX1" fmla="*/ 1887167 w 8540886"/>
              <a:gd name="connsiteY1" fmla="*/ 2614880 h 3517031"/>
              <a:gd name="connsiteX2" fmla="*/ 3715966 w 8540886"/>
              <a:gd name="connsiteY2" fmla="*/ 445614 h 3517031"/>
              <a:gd name="connsiteX3" fmla="*/ 5116750 w 8540886"/>
              <a:gd name="connsiteY3" fmla="*/ 17597 h 3517031"/>
              <a:gd name="connsiteX4" fmla="*/ 6673175 w 8540886"/>
              <a:gd name="connsiteY4" fmla="*/ 766626 h 3517031"/>
              <a:gd name="connsiteX5" fmla="*/ 7519481 w 8540886"/>
              <a:gd name="connsiteY5" fmla="*/ 3490371 h 3517031"/>
              <a:gd name="connsiteX6" fmla="*/ 7519481 w 8540886"/>
              <a:gd name="connsiteY6" fmla="*/ 3490371 h 3517031"/>
              <a:gd name="connsiteX7" fmla="*/ 7636213 w 8540886"/>
              <a:gd name="connsiteY7" fmla="*/ 3490371 h 3517031"/>
              <a:gd name="connsiteX8" fmla="*/ 8540886 w 8540886"/>
              <a:gd name="connsiteY8" fmla="*/ 3130447 h 3517031"/>
              <a:gd name="connsiteX0" fmla="*/ 0 w 7636213"/>
              <a:gd name="connsiteY0" fmla="*/ 3198541 h 3517031"/>
              <a:gd name="connsiteX1" fmla="*/ 1887167 w 7636213"/>
              <a:gd name="connsiteY1" fmla="*/ 2614880 h 3517031"/>
              <a:gd name="connsiteX2" fmla="*/ 3715966 w 7636213"/>
              <a:gd name="connsiteY2" fmla="*/ 445614 h 3517031"/>
              <a:gd name="connsiteX3" fmla="*/ 5116750 w 7636213"/>
              <a:gd name="connsiteY3" fmla="*/ 17597 h 3517031"/>
              <a:gd name="connsiteX4" fmla="*/ 6673175 w 7636213"/>
              <a:gd name="connsiteY4" fmla="*/ 766626 h 3517031"/>
              <a:gd name="connsiteX5" fmla="*/ 7519481 w 7636213"/>
              <a:gd name="connsiteY5" fmla="*/ 3490371 h 3517031"/>
              <a:gd name="connsiteX6" fmla="*/ 7519481 w 7636213"/>
              <a:gd name="connsiteY6" fmla="*/ 3490371 h 3517031"/>
              <a:gd name="connsiteX7" fmla="*/ 7636213 w 7636213"/>
              <a:gd name="connsiteY7" fmla="*/ 3490371 h 3517031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0" fmla="*/ 0 w 7599659"/>
              <a:gd name="connsiteY0" fmla="*/ 3198541 h 3692130"/>
              <a:gd name="connsiteX1" fmla="*/ 1887167 w 7599659"/>
              <a:gd name="connsiteY1" fmla="*/ 2614880 h 3692130"/>
              <a:gd name="connsiteX2" fmla="*/ 3715966 w 7599659"/>
              <a:gd name="connsiteY2" fmla="*/ 445614 h 3692130"/>
              <a:gd name="connsiteX3" fmla="*/ 5116750 w 7599659"/>
              <a:gd name="connsiteY3" fmla="*/ 17597 h 3692130"/>
              <a:gd name="connsiteX4" fmla="*/ 6673175 w 7599659"/>
              <a:gd name="connsiteY4" fmla="*/ 766626 h 3692130"/>
              <a:gd name="connsiteX5" fmla="*/ 7519481 w 7599659"/>
              <a:gd name="connsiteY5" fmla="*/ 3490371 h 3692130"/>
              <a:gd name="connsiteX6" fmla="*/ 7577847 w 7599659"/>
              <a:gd name="connsiteY6" fmla="*/ 3490371 h 3692130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0" fmla="*/ 0 w 7723762"/>
              <a:gd name="connsiteY0" fmla="*/ 3198541 h 3801656"/>
              <a:gd name="connsiteX1" fmla="*/ 1887167 w 7723762"/>
              <a:gd name="connsiteY1" fmla="*/ 2614880 h 3801656"/>
              <a:gd name="connsiteX2" fmla="*/ 3715966 w 7723762"/>
              <a:gd name="connsiteY2" fmla="*/ 445614 h 3801656"/>
              <a:gd name="connsiteX3" fmla="*/ 5116750 w 7723762"/>
              <a:gd name="connsiteY3" fmla="*/ 17597 h 3801656"/>
              <a:gd name="connsiteX4" fmla="*/ 6673175 w 7723762"/>
              <a:gd name="connsiteY4" fmla="*/ 766626 h 3801656"/>
              <a:gd name="connsiteX5" fmla="*/ 7723762 w 7723762"/>
              <a:gd name="connsiteY5" fmla="*/ 3801656 h 3801656"/>
              <a:gd name="connsiteX0" fmla="*/ 0 w 7723762"/>
              <a:gd name="connsiteY0" fmla="*/ 3345773 h 3948888"/>
              <a:gd name="connsiteX1" fmla="*/ 1887167 w 7723762"/>
              <a:gd name="connsiteY1" fmla="*/ 2762112 h 3948888"/>
              <a:gd name="connsiteX2" fmla="*/ 3715966 w 7723762"/>
              <a:gd name="connsiteY2" fmla="*/ 592846 h 3948888"/>
              <a:gd name="connsiteX3" fmla="*/ 5145933 w 7723762"/>
              <a:gd name="connsiteY3" fmla="*/ 9186 h 3948888"/>
              <a:gd name="connsiteX4" fmla="*/ 6673175 w 7723762"/>
              <a:gd name="connsiteY4" fmla="*/ 913858 h 3948888"/>
              <a:gd name="connsiteX5" fmla="*/ 7723762 w 7723762"/>
              <a:gd name="connsiteY5" fmla="*/ 3948888 h 3948888"/>
              <a:gd name="connsiteX0" fmla="*/ 0 w 7723762"/>
              <a:gd name="connsiteY0" fmla="*/ 3348457 h 3951572"/>
              <a:gd name="connsiteX1" fmla="*/ 1887167 w 7723762"/>
              <a:gd name="connsiteY1" fmla="*/ 2764796 h 3951572"/>
              <a:gd name="connsiteX2" fmla="*/ 3715966 w 7723762"/>
              <a:gd name="connsiteY2" fmla="*/ 595530 h 3951572"/>
              <a:gd name="connsiteX3" fmla="*/ 5145933 w 7723762"/>
              <a:gd name="connsiteY3" fmla="*/ 11870 h 3951572"/>
              <a:gd name="connsiteX4" fmla="*/ 6557428 w 7723762"/>
              <a:gd name="connsiteY4" fmla="*/ 974416 h 3951572"/>
              <a:gd name="connsiteX5" fmla="*/ 7723762 w 7723762"/>
              <a:gd name="connsiteY5" fmla="*/ 3951572 h 3951572"/>
              <a:gd name="connsiteX0" fmla="*/ 0 w 7723762"/>
              <a:gd name="connsiteY0" fmla="*/ 3336591 h 3939706"/>
              <a:gd name="connsiteX1" fmla="*/ 1887167 w 7723762"/>
              <a:gd name="connsiteY1" fmla="*/ 2752930 h 3939706"/>
              <a:gd name="connsiteX2" fmla="*/ 3588644 w 7723762"/>
              <a:gd name="connsiteY2" fmla="*/ 954054 h 3939706"/>
              <a:gd name="connsiteX3" fmla="*/ 5145933 w 7723762"/>
              <a:gd name="connsiteY3" fmla="*/ 4 h 3939706"/>
              <a:gd name="connsiteX4" fmla="*/ 6557428 w 7723762"/>
              <a:gd name="connsiteY4" fmla="*/ 962550 h 3939706"/>
              <a:gd name="connsiteX5" fmla="*/ 7723762 w 7723762"/>
              <a:gd name="connsiteY5" fmla="*/ 3939706 h 3939706"/>
              <a:gd name="connsiteX0" fmla="*/ 0 w 7723762"/>
              <a:gd name="connsiteY0" fmla="*/ 3058801 h 3661916"/>
              <a:gd name="connsiteX1" fmla="*/ 1887167 w 7723762"/>
              <a:gd name="connsiteY1" fmla="*/ 2475140 h 3661916"/>
              <a:gd name="connsiteX2" fmla="*/ 3588644 w 7723762"/>
              <a:gd name="connsiteY2" fmla="*/ 676264 h 3661916"/>
              <a:gd name="connsiteX3" fmla="*/ 4995462 w 7723762"/>
              <a:gd name="connsiteY3" fmla="*/ 6 h 3661916"/>
              <a:gd name="connsiteX4" fmla="*/ 6557428 w 7723762"/>
              <a:gd name="connsiteY4" fmla="*/ 684760 h 3661916"/>
              <a:gd name="connsiteX5" fmla="*/ 7723762 w 7723762"/>
              <a:gd name="connsiteY5" fmla="*/ 3661916 h 3661916"/>
              <a:gd name="connsiteX0" fmla="*/ 0 w 7723762"/>
              <a:gd name="connsiteY0" fmla="*/ 3060702 h 3663817"/>
              <a:gd name="connsiteX1" fmla="*/ 1887167 w 7723762"/>
              <a:gd name="connsiteY1" fmla="*/ 2477041 h 3663817"/>
              <a:gd name="connsiteX2" fmla="*/ 3588644 w 7723762"/>
              <a:gd name="connsiteY2" fmla="*/ 678165 h 3663817"/>
              <a:gd name="connsiteX3" fmla="*/ 4995462 w 7723762"/>
              <a:gd name="connsiteY3" fmla="*/ 1907 h 3663817"/>
              <a:gd name="connsiteX4" fmla="*/ 6476406 w 7723762"/>
              <a:gd name="connsiteY4" fmla="*/ 848707 h 3663817"/>
              <a:gd name="connsiteX5" fmla="*/ 7723762 w 7723762"/>
              <a:gd name="connsiteY5" fmla="*/ 3663817 h 366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3762" h="3663817">
                <a:moveTo>
                  <a:pt x="0" y="3060702"/>
                </a:moveTo>
                <a:cubicBezTo>
                  <a:pt x="421532" y="2919650"/>
                  <a:pt x="1289060" y="2874130"/>
                  <a:pt x="1887167" y="2477041"/>
                </a:cubicBezTo>
                <a:cubicBezTo>
                  <a:pt x="2485274" y="2079952"/>
                  <a:pt x="3070595" y="1090687"/>
                  <a:pt x="3588644" y="678165"/>
                </a:cubicBezTo>
                <a:cubicBezTo>
                  <a:pt x="4106693" y="265643"/>
                  <a:pt x="4514168" y="-26517"/>
                  <a:pt x="4995462" y="1907"/>
                </a:cubicBezTo>
                <a:cubicBezTo>
                  <a:pt x="5476756" y="30331"/>
                  <a:pt x="6021689" y="238389"/>
                  <a:pt x="6476406" y="848707"/>
                </a:cubicBezTo>
                <a:cubicBezTo>
                  <a:pt x="6931123" y="1459025"/>
                  <a:pt x="7572983" y="3209860"/>
                  <a:pt x="7723762" y="3663817"/>
                </a:cubicBezTo>
              </a:path>
            </a:pathLst>
          </a:custGeom>
          <a:noFill/>
          <a:ln>
            <a:solidFill>
              <a:schemeClr val="accent1">
                <a:shade val="50000"/>
                <a:alpha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632A89CC-F4F5-4778-A2FD-7543D15ED392}"/>
              </a:ext>
            </a:extLst>
          </p:cNvPr>
          <p:cNvCxnSpPr>
            <a:cxnSpLocks/>
          </p:cNvCxnSpPr>
          <p:nvPr/>
        </p:nvCxnSpPr>
        <p:spPr>
          <a:xfrm>
            <a:off x="4368057" y="2498077"/>
            <a:ext cx="17050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9C79011-A92E-4FD3-8FEB-D17E4493535F}"/>
              </a:ext>
            </a:extLst>
          </p:cNvPr>
          <p:cNvCxnSpPr>
            <a:cxnSpLocks/>
          </p:cNvCxnSpPr>
          <p:nvPr/>
        </p:nvCxnSpPr>
        <p:spPr>
          <a:xfrm>
            <a:off x="4662014" y="2984790"/>
            <a:ext cx="9835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F154CC9C-878C-4F79-A7AB-F6409512F095}"/>
              </a:ext>
            </a:extLst>
          </p:cNvPr>
          <p:cNvSpPr/>
          <p:nvPr/>
        </p:nvSpPr>
        <p:spPr>
          <a:xfrm>
            <a:off x="4775733" y="5019590"/>
            <a:ext cx="717268" cy="377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46874C-3B0C-4693-946A-D931120179FB}"/>
              </a:ext>
            </a:extLst>
          </p:cNvPr>
          <p:cNvSpPr txBox="1"/>
          <p:nvPr/>
        </p:nvSpPr>
        <p:spPr>
          <a:xfrm>
            <a:off x="6656073" y="792851"/>
            <a:ext cx="4010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Spontaneous</a:t>
            </a:r>
            <a:r>
              <a:rPr lang="fr-FR" dirty="0"/>
              <a:t> fission </a:t>
            </a:r>
            <a:r>
              <a:rPr lang="fr-FR" dirty="0" err="1"/>
              <a:t>lifetimes</a:t>
            </a:r>
            <a:r>
              <a:rPr lang="fr-FR" dirty="0"/>
              <a:t> (ns to ms) are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orders</a:t>
            </a:r>
            <a:r>
              <a:rPr lang="fr-FR" dirty="0"/>
              <a:t> of magnitude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the G.S.</a:t>
            </a:r>
          </a:p>
        </p:txBody>
      </p:sp>
    </p:spTree>
    <p:extLst>
      <p:ext uri="{BB962C8B-B14F-4D97-AF65-F5344CB8AC3E}">
        <p14:creationId xmlns:p14="http://schemas.microsoft.com/office/powerpoint/2010/main" val="1280138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625711-E486-403B-8903-7DC82E339862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5527834" y="3158367"/>
            <a:ext cx="1562920" cy="35775"/>
          </a:xfrm>
          <a:prstGeom prst="straightConnector1">
            <a:avLst/>
          </a:prstGeom>
          <a:ln w="38100">
            <a:headEnd type="none"/>
            <a:tailEnd type="stealt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Competing</a:t>
            </a:r>
            <a:r>
              <a:rPr lang="fr-FR" dirty="0"/>
              <a:t> gamma back decay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9B46CC1-C544-4F20-82E5-6BBC812025F7}"/>
              </a:ext>
            </a:extLst>
          </p:cNvPr>
          <p:cNvGrpSpPr/>
          <p:nvPr/>
        </p:nvGrpSpPr>
        <p:grpSpPr>
          <a:xfrm>
            <a:off x="341510" y="912757"/>
            <a:ext cx="10296207" cy="4391864"/>
            <a:chOff x="4844727" y="1446205"/>
            <a:chExt cx="9697128" cy="515385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82B9E2F-0C37-4B59-91BB-469F163756B4}"/>
                </a:ext>
              </a:extLst>
            </p:cNvPr>
            <p:cNvSpPr txBox="1"/>
            <p:nvPr/>
          </p:nvSpPr>
          <p:spPr>
            <a:xfrm>
              <a:off x="4865894" y="1446205"/>
              <a:ext cx="486436" cy="491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121" dirty="0"/>
                <a:t>Ep</a:t>
              </a: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D6B4A9C-5CB9-4B66-A125-D9F941D4BD23}"/>
                </a:ext>
              </a:extLst>
            </p:cNvPr>
            <p:cNvGrpSpPr/>
            <p:nvPr/>
          </p:nvGrpSpPr>
          <p:grpSpPr>
            <a:xfrm>
              <a:off x="4844727" y="1464343"/>
              <a:ext cx="9697128" cy="5135715"/>
              <a:chOff x="4844727" y="1464343"/>
              <a:chExt cx="9697128" cy="5135715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36E9708-53A1-4381-8155-17F17EC4FB6A}"/>
                  </a:ext>
                </a:extLst>
              </p:cNvPr>
              <p:cNvSpPr txBox="1"/>
              <p:nvPr/>
            </p:nvSpPr>
            <p:spPr>
              <a:xfrm>
                <a:off x="12755539" y="6108709"/>
                <a:ext cx="1786316" cy="491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121" dirty="0" err="1"/>
                  <a:t>Deformation</a:t>
                </a:r>
                <a:r>
                  <a:rPr lang="fr-FR" sz="2121" dirty="0"/>
                  <a:t> </a:t>
                </a:r>
                <a:r>
                  <a:rPr lang="el-GR" sz="2121" dirty="0"/>
                  <a:t>β</a:t>
                </a:r>
                <a:endParaRPr lang="fr-FR" sz="2121" dirty="0"/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77A5283B-B22F-41ED-A9A1-6F8413A59CDD}"/>
                  </a:ext>
                </a:extLst>
              </p:cNvPr>
              <p:cNvGrpSpPr/>
              <p:nvPr/>
            </p:nvGrpSpPr>
            <p:grpSpPr>
              <a:xfrm>
                <a:off x="4844727" y="1464343"/>
                <a:ext cx="8110771" cy="4733186"/>
                <a:chOff x="4844727" y="1464343"/>
                <a:chExt cx="8110771" cy="4733186"/>
              </a:xfrm>
            </p:grpSpPr>
            <p:cxnSp>
              <p:nvCxnSpPr>
                <p:cNvPr id="12" name="Connecteur droit avec flèche 11">
                  <a:extLst>
                    <a:ext uri="{FF2B5EF4-FFF2-40B4-BE49-F238E27FC236}">
                      <a16:creationId xmlns:a16="http://schemas.microsoft.com/office/drawing/2014/main" id="{B8B37CE1-F09C-47EB-AD4A-AFCC47CD42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4727" y="6187142"/>
                  <a:ext cx="811077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>
                  <a:extLst>
                    <a:ext uri="{FF2B5EF4-FFF2-40B4-BE49-F238E27FC236}">
                      <a16:creationId xmlns:a16="http://schemas.microsoft.com/office/drawing/2014/main" id="{648EC59C-DCCF-4A66-AC91-71076C78ED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6764" y="1464343"/>
                  <a:ext cx="24327" cy="473318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15010FCE-D681-4917-914A-3CC147EAE9C9}"/>
              </a:ext>
            </a:extLst>
          </p:cNvPr>
          <p:cNvSpPr/>
          <p:nvPr/>
        </p:nvSpPr>
        <p:spPr>
          <a:xfrm>
            <a:off x="1688976" y="5002518"/>
            <a:ext cx="669763" cy="463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7117C7-2716-496C-8162-D5BBF21E0409}"/>
              </a:ext>
            </a:extLst>
          </p:cNvPr>
          <p:cNvSpPr/>
          <p:nvPr/>
        </p:nvSpPr>
        <p:spPr>
          <a:xfrm>
            <a:off x="742300" y="4980535"/>
            <a:ext cx="507567" cy="4433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05C3859-F91B-4B5F-8CCC-8E58A1766208}"/>
              </a:ext>
            </a:extLst>
          </p:cNvPr>
          <p:cNvSpPr/>
          <p:nvPr/>
        </p:nvSpPr>
        <p:spPr>
          <a:xfrm>
            <a:off x="7795779" y="5145541"/>
            <a:ext cx="368810" cy="266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F03534-675E-421D-8B73-1A9523FB0A29}"/>
              </a:ext>
            </a:extLst>
          </p:cNvPr>
          <p:cNvSpPr/>
          <p:nvPr/>
        </p:nvSpPr>
        <p:spPr>
          <a:xfrm>
            <a:off x="8093654" y="5089872"/>
            <a:ext cx="496830" cy="37444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C90C10AD-6528-41F0-A1BA-D81F50652FDB}"/>
              </a:ext>
            </a:extLst>
          </p:cNvPr>
          <p:cNvSpPr/>
          <p:nvPr/>
        </p:nvSpPr>
        <p:spPr>
          <a:xfrm>
            <a:off x="891521" y="1204964"/>
            <a:ext cx="6543420" cy="4110139"/>
          </a:xfrm>
          <a:custGeom>
            <a:avLst/>
            <a:gdLst>
              <a:gd name="connsiteX0" fmla="*/ 0 w 5184843"/>
              <a:gd name="connsiteY0" fmla="*/ 0 h 4278196"/>
              <a:gd name="connsiteX1" fmla="*/ 875490 w 5184843"/>
              <a:gd name="connsiteY1" fmla="*/ 4260714 h 4278196"/>
              <a:gd name="connsiteX2" fmla="*/ 3025302 w 5184843"/>
              <a:gd name="connsiteY2" fmla="*/ 1556425 h 4278196"/>
              <a:gd name="connsiteX3" fmla="*/ 3988341 w 5184843"/>
              <a:gd name="connsiteY3" fmla="*/ 2733472 h 4278196"/>
              <a:gd name="connsiteX4" fmla="*/ 4805464 w 5184843"/>
              <a:gd name="connsiteY4" fmla="*/ 1498059 h 4278196"/>
              <a:gd name="connsiteX5" fmla="*/ 5184843 w 5184843"/>
              <a:gd name="connsiteY5" fmla="*/ 1313234 h 4278196"/>
              <a:gd name="connsiteX0" fmla="*/ 0 w 5184843"/>
              <a:gd name="connsiteY0" fmla="*/ 0 h 4323991"/>
              <a:gd name="connsiteX1" fmla="*/ 875490 w 5184843"/>
              <a:gd name="connsiteY1" fmla="*/ 4260714 h 4323991"/>
              <a:gd name="connsiteX2" fmla="*/ 2282188 w 5184843"/>
              <a:gd name="connsiteY2" fmla="*/ 2485724 h 4323991"/>
              <a:gd name="connsiteX3" fmla="*/ 3025302 w 5184843"/>
              <a:gd name="connsiteY3" fmla="*/ 1556425 h 4323991"/>
              <a:gd name="connsiteX4" fmla="*/ 3988341 w 5184843"/>
              <a:gd name="connsiteY4" fmla="*/ 2733472 h 4323991"/>
              <a:gd name="connsiteX5" fmla="*/ 4805464 w 5184843"/>
              <a:gd name="connsiteY5" fmla="*/ 1498059 h 4323991"/>
              <a:gd name="connsiteX6" fmla="*/ 5184843 w 5184843"/>
              <a:gd name="connsiteY6" fmla="*/ 1313234 h 4323991"/>
              <a:gd name="connsiteX0" fmla="*/ 0 w 5184843"/>
              <a:gd name="connsiteY0" fmla="*/ 0 h 4361108"/>
              <a:gd name="connsiteX1" fmla="*/ 875490 w 5184843"/>
              <a:gd name="connsiteY1" fmla="*/ 4260714 h 4361108"/>
              <a:gd name="connsiteX2" fmla="*/ 2192977 w 5184843"/>
              <a:gd name="connsiteY2" fmla="*/ 2899261 h 4361108"/>
              <a:gd name="connsiteX3" fmla="*/ 3025302 w 5184843"/>
              <a:gd name="connsiteY3" fmla="*/ 1556425 h 4361108"/>
              <a:gd name="connsiteX4" fmla="*/ 3988341 w 5184843"/>
              <a:gd name="connsiteY4" fmla="*/ 2733472 h 4361108"/>
              <a:gd name="connsiteX5" fmla="*/ 4805464 w 5184843"/>
              <a:gd name="connsiteY5" fmla="*/ 1498059 h 4361108"/>
              <a:gd name="connsiteX6" fmla="*/ 5184843 w 5184843"/>
              <a:gd name="connsiteY6" fmla="*/ 1313234 h 4361108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13607 w 6174281"/>
              <a:gd name="connsiteY1" fmla="*/ 4139567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4281" h="4823252">
                <a:moveTo>
                  <a:pt x="0" y="0"/>
                </a:moveTo>
                <a:cubicBezTo>
                  <a:pt x="185636" y="2000655"/>
                  <a:pt x="418229" y="4121633"/>
                  <a:pt x="900901" y="4118498"/>
                </a:cubicBezTo>
                <a:cubicBezTo>
                  <a:pt x="1383573" y="4115363"/>
                  <a:pt x="2012286" y="3363200"/>
                  <a:pt x="2260741" y="2888727"/>
                </a:cubicBezTo>
                <a:cubicBezTo>
                  <a:pt x="2509196" y="2414254"/>
                  <a:pt x="2815226" y="1423947"/>
                  <a:pt x="3103159" y="1398071"/>
                </a:cubicBezTo>
                <a:cubicBezTo>
                  <a:pt x="3391092" y="1372195"/>
                  <a:pt x="3670831" y="2716807"/>
                  <a:pt x="3988341" y="2733472"/>
                </a:cubicBezTo>
                <a:cubicBezTo>
                  <a:pt x="4305851" y="2750137"/>
                  <a:pt x="4670929" y="1422091"/>
                  <a:pt x="5008218" y="1498059"/>
                </a:cubicBezTo>
                <a:cubicBezTo>
                  <a:pt x="5678023" y="1574027"/>
                  <a:pt x="6007100" y="3909212"/>
                  <a:pt x="6174281" y="4823252"/>
                </a:cubicBezTo>
              </a:path>
            </a:pathLst>
          </a:cu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B2347E-D310-47B1-8A1F-C2D0B043D4F5}"/>
              </a:ext>
            </a:extLst>
          </p:cNvPr>
          <p:cNvSpPr txBox="1"/>
          <p:nvPr/>
        </p:nvSpPr>
        <p:spPr>
          <a:xfrm>
            <a:off x="4219145" y="1838245"/>
            <a:ext cx="189186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II states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F020244-EE63-4522-91F2-6C6B034282D7}"/>
              </a:ext>
            </a:extLst>
          </p:cNvPr>
          <p:cNvCxnSpPr>
            <a:cxnSpLocks/>
          </p:cNvCxnSpPr>
          <p:nvPr/>
        </p:nvCxnSpPr>
        <p:spPr>
          <a:xfrm>
            <a:off x="4758557" y="3173664"/>
            <a:ext cx="76927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A05D5AC-923E-4B9D-837E-BC584C120AB0}"/>
              </a:ext>
            </a:extLst>
          </p:cNvPr>
          <p:cNvCxnSpPr>
            <a:cxnSpLocks/>
          </p:cNvCxnSpPr>
          <p:nvPr/>
        </p:nvCxnSpPr>
        <p:spPr>
          <a:xfrm>
            <a:off x="4571723" y="2822231"/>
            <a:ext cx="11986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F14F9F3-8859-456D-9286-C69538F84961}"/>
              </a:ext>
            </a:extLst>
          </p:cNvPr>
          <p:cNvCxnSpPr>
            <a:cxnSpLocks/>
          </p:cNvCxnSpPr>
          <p:nvPr/>
        </p:nvCxnSpPr>
        <p:spPr>
          <a:xfrm>
            <a:off x="4480831" y="2671075"/>
            <a:ext cx="13987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58DA0DC-1A0F-44EB-9868-383556777CD5}"/>
              </a:ext>
            </a:extLst>
          </p:cNvPr>
          <p:cNvCxnSpPr>
            <a:cxnSpLocks/>
          </p:cNvCxnSpPr>
          <p:nvPr/>
        </p:nvCxnSpPr>
        <p:spPr>
          <a:xfrm>
            <a:off x="1543662" y="4474280"/>
            <a:ext cx="9341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49BD8EE-4C17-4049-9037-22B3320A6AE5}"/>
              </a:ext>
            </a:extLst>
          </p:cNvPr>
          <p:cNvCxnSpPr>
            <a:cxnSpLocks/>
          </p:cNvCxnSpPr>
          <p:nvPr/>
        </p:nvCxnSpPr>
        <p:spPr>
          <a:xfrm>
            <a:off x="1444666" y="4287415"/>
            <a:ext cx="12721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D1DA1B5-61A3-4D54-8F90-9D672A04670B}"/>
              </a:ext>
            </a:extLst>
          </p:cNvPr>
          <p:cNvCxnSpPr>
            <a:cxnSpLocks/>
          </p:cNvCxnSpPr>
          <p:nvPr/>
        </p:nvCxnSpPr>
        <p:spPr>
          <a:xfrm>
            <a:off x="1390635" y="4125707"/>
            <a:ext cx="1504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F6FAFB7-4F65-4570-BF79-34FB491178E1}"/>
              </a:ext>
            </a:extLst>
          </p:cNvPr>
          <p:cNvCxnSpPr>
            <a:cxnSpLocks/>
          </p:cNvCxnSpPr>
          <p:nvPr/>
        </p:nvCxnSpPr>
        <p:spPr>
          <a:xfrm>
            <a:off x="1341514" y="3960404"/>
            <a:ext cx="172540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48919BD-D98F-4151-824F-C2E1875FC1F0}"/>
              </a:ext>
            </a:extLst>
          </p:cNvPr>
          <p:cNvCxnSpPr>
            <a:cxnSpLocks/>
          </p:cNvCxnSpPr>
          <p:nvPr/>
        </p:nvCxnSpPr>
        <p:spPr>
          <a:xfrm>
            <a:off x="1287481" y="3769292"/>
            <a:ext cx="193768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4D881B2-D43C-4014-A609-0C7E3020CCCC}"/>
              </a:ext>
            </a:extLst>
          </p:cNvPr>
          <p:cNvCxnSpPr>
            <a:cxnSpLocks/>
          </p:cNvCxnSpPr>
          <p:nvPr/>
        </p:nvCxnSpPr>
        <p:spPr>
          <a:xfrm>
            <a:off x="1249868" y="3582428"/>
            <a:ext cx="208470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27C0453-9E19-49BA-95D4-E18C04E5BF6A}"/>
              </a:ext>
            </a:extLst>
          </p:cNvPr>
          <p:cNvCxnSpPr>
            <a:cxnSpLocks/>
          </p:cNvCxnSpPr>
          <p:nvPr/>
        </p:nvCxnSpPr>
        <p:spPr>
          <a:xfrm>
            <a:off x="1208889" y="3416798"/>
            <a:ext cx="2221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3F8559F-A5C1-473C-8196-11E5000EF100}"/>
              </a:ext>
            </a:extLst>
          </p:cNvPr>
          <p:cNvCxnSpPr>
            <a:cxnSpLocks/>
          </p:cNvCxnSpPr>
          <p:nvPr/>
        </p:nvCxnSpPr>
        <p:spPr>
          <a:xfrm>
            <a:off x="1174504" y="3255416"/>
            <a:ext cx="23401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DE7F733E-0E93-4734-9010-F274ABABAD25}"/>
              </a:ext>
            </a:extLst>
          </p:cNvPr>
          <p:cNvSpPr txBox="1"/>
          <p:nvPr/>
        </p:nvSpPr>
        <p:spPr>
          <a:xfrm>
            <a:off x="1383346" y="2280357"/>
            <a:ext cx="1816524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 states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3F8AC4A-3D48-48D9-92AC-A7566B05AA7E}"/>
              </a:ext>
            </a:extLst>
          </p:cNvPr>
          <p:cNvCxnSpPr>
            <a:cxnSpLocks/>
          </p:cNvCxnSpPr>
          <p:nvPr/>
        </p:nvCxnSpPr>
        <p:spPr>
          <a:xfrm>
            <a:off x="1132753" y="3034593"/>
            <a:ext cx="25081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409612D-D612-40DF-A9BE-CB283F91CE0A}"/>
              </a:ext>
            </a:extLst>
          </p:cNvPr>
          <p:cNvCxnSpPr>
            <a:cxnSpLocks/>
          </p:cNvCxnSpPr>
          <p:nvPr/>
        </p:nvCxnSpPr>
        <p:spPr>
          <a:xfrm>
            <a:off x="1109399" y="2822231"/>
            <a:ext cx="26459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/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blipFill>
                <a:blip r:embed="rId3"/>
                <a:stretch>
                  <a:fillRect l="-2264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/>
              <p:nvPr/>
            </p:nvSpPr>
            <p:spPr>
              <a:xfrm>
                <a:off x="4406486" y="2965303"/>
                <a:ext cx="330475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486" y="2965303"/>
                <a:ext cx="330475" cy="271934"/>
              </a:xfrm>
              <a:prstGeom prst="rect">
                <a:avLst/>
              </a:prstGeom>
              <a:blipFill>
                <a:blip r:embed="rId4"/>
                <a:stretch>
                  <a:fillRect l="-24074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9E3924C4-AF5C-4D3E-A5E3-2ECD423E9EAB}"/>
              </a:ext>
            </a:extLst>
          </p:cNvPr>
          <p:cNvCxnSpPr>
            <a:cxnSpLocks/>
          </p:cNvCxnSpPr>
          <p:nvPr/>
        </p:nvCxnSpPr>
        <p:spPr>
          <a:xfrm flipH="1">
            <a:off x="2653665" y="3196124"/>
            <a:ext cx="2352227" cy="755951"/>
          </a:xfrm>
          <a:prstGeom prst="straightConnector1">
            <a:avLst/>
          </a:prstGeom>
          <a:ln w="76200" cap="rnd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6A549C76-7F11-471D-8D1E-67A37875D793}"/>
              </a:ext>
            </a:extLst>
          </p:cNvPr>
          <p:cNvSpPr txBox="1"/>
          <p:nvPr/>
        </p:nvSpPr>
        <p:spPr>
          <a:xfrm>
            <a:off x="2981883" y="3770621"/>
            <a:ext cx="2614818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Gamma-back </a:t>
            </a:r>
            <a:r>
              <a:rPr lang="fr-FR" sz="2121" dirty="0" err="1"/>
              <a:t>decay</a:t>
            </a:r>
            <a:endParaRPr lang="fr-FR" sz="2121" dirty="0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4BA291E-C84D-4BE7-9EA4-04EE13273768}"/>
              </a:ext>
            </a:extLst>
          </p:cNvPr>
          <p:cNvCxnSpPr>
            <a:cxnSpLocks/>
          </p:cNvCxnSpPr>
          <p:nvPr/>
        </p:nvCxnSpPr>
        <p:spPr>
          <a:xfrm>
            <a:off x="5261317" y="3204453"/>
            <a:ext cx="3035632" cy="1471131"/>
          </a:xfrm>
          <a:prstGeom prst="straightConnector1">
            <a:avLst/>
          </a:prstGeom>
          <a:ln w="762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4434D87D-8B37-45BD-AB43-13DD69B2967F}"/>
              </a:ext>
            </a:extLst>
          </p:cNvPr>
          <p:cNvSpPr txBox="1"/>
          <p:nvPr/>
        </p:nvSpPr>
        <p:spPr>
          <a:xfrm>
            <a:off x="5225112" y="4029622"/>
            <a:ext cx="2119491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 err="1">
                <a:solidFill>
                  <a:srgbClr val="FF0000"/>
                </a:solidFill>
              </a:rPr>
              <a:t>Delayed</a:t>
            </a:r>
            <a:r>
              <a:rPr lang="fr-FR" sz="2121" dirty="0">
                <a:solidFill>
                  <a:srgbClr val="FF0000"/>
                </a:solidFill>
              </a:rPr>
              <a:t> Fission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8938E09-451B-4343-A5D9-4AF24A95F5BD}"/>
              </a:ext>
            </a:extLst>
          </p:cNvPr>
          <p:cNvCxnSpPr>
            <a:cxnSpLocks/>
          </p:cNvCxnSpPr>
          <p:nvPr/>
        </p:nvCxnSpPr>
        <p:spPr>
          <a:xfrm>
            <a:off x="2119579" y="3960404"/>
            <a:ext cx="0" cy="32701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7038D5E-D51F-49A2-B8D1-34D195FA291C}"/>
              </a:ext>
            </a:extLst>
          </p:cNvPr>
          <p:cNvCxnSpPr>
            <a:cxnSpLocks/>
          </p:cNvCxnSpPr>
          <p:nvPr/>
        </p:nvCxnSpPr>
        <p:spPr>
          <a:xfrm>
            <a:off x="1962394" y="4297584"/>
            <a:ext cx="0" cy="17669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431412-B269-5B85-48DA-5B247DB5FEEE}"/>
              </a:ext>
            </a:extLst>
          </p:cNvPr>
          <p:cNvSpPr txBox="1"/>
          <p:nvPr/>
        </p:nvSpPr>
        <p:spPr>
          <a:xfrm>
            <a:off x="7090754" y="2984790"/>
            <a:ext cx="2137124" cy="4187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121" dirty="0" err="1"/>
              <a:t>Meta-stable</a:t>
            </a:r>
            <a:r>
              <a:rPr lang="fr-FR" sz="2121" dirty="0"/>
              <a:t> state</a:t>
            </a:r>
          </a:p>
        </p:txBody>
      </p: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269B2A13-9877-4C4F-BCED-81D9532E3CBB}"/>
              </a:ext>
            </a:extLst>
          </p:cNvPr>
          <p:cNvSpPr/>
          <p:nvPr/>
        </p:nvSpPr>
        <p:spPr>
          <a:xfrm>
            <a:off x="863872" y="2231598"/>
            <a:ext cx="6824444" cy="3237220"/>
          </a:xfrm>
          <a:custGeom>
            <a:avLst/>
            <a:gdLst>
              <a:gd name="connsiteX0" fmla="*/ 0 w 7704306"/>
              <a:gd name="connsiteY0" fmla="*/ 3496898 h 4051375"/>
              <a:gd name="connsiteX1" fmla="*/ 1167319 w 7704306"/>
              <a:gd name="connsiteY1" fmla="*/ 3389894 h 4051375"/>
              <a:gd name="connsiteX2" fmla="*/ 3346315 w 7704306"/>
              <a:gd name="connsiteY2" fmla="*/ 1045528 h 4051375"/>
              <a:gd name="connsiteX3" fmla="*/ 4980562 w 7704306"/>
              <a:gd name="connsiteY3" fmla="*/ 82490 h 4051375"/>
              <a:gd name="connsiteX4" fmla="*/ 6605081 w 7704306"/>
              <a:gd name="connsiteY4" fmla="*/ 500779 h 4051375"/>
              <a:gd name="connsiteX5" fmla="*/ 7704306 w 7704306"/>
              <a:gd name="connsiteY5" fmla="*/ 4051375 h 4051375"/>
              <a:gd name="connsiteX6" fmla="*/ 7704306 w 7704306"/>
              <a:gd name="connsiteY6" fmla="*/ 4051375 h 4051375"/>
              <a:gd name="connsiteX7" fmla="*/ 7704306 w 7704306"/>
              <a:gd name="connsiteY7" fmla="*/ 4051375 h 4051375"/>
              <a:gd name="connsiteX8" fmla="*/ 7704306 w 7704306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70452 h 4024929"/>
              <a:gd name="connsiteX1" fmla="*/ 1206230 w 7743217"/>
              <a:gd name="connsiteY1" fmla="*/ 3363448 h 4024929"/>
              <a:gd name="connsiteX2" fmla="*/ 3560324 w 7743217"/>
              <a:gd name="connsiteY2" fmla="*/ 649431 h 4024929"/>
              <a:gd name="connsiteX3" fmla="*/ 5019473 w 7743217"/>
              <a:gd name="connsiteY3" fmla="*/ 56044 h 4024929"/>
              <a:gd name="connsiteX4" fmla="*/ 6643992 w 7743217"/>
              <a:gd name="connsiteY4" fmla="*/ 474333 h 4024929"/>
              <a:gd name="connsiteX5" fmla="*/ 7743217 w 7743217"/>
              <a:gd name="connsiteY5" fmla="*/ 4024929 h 4024929"/>
              <a:gd name="connsiteX6" fmla="*/ 7743217 w 7743217"/>
              <a:gd name="connsiteY6" fmla="*/ 4024929 h 4024929"/>
              <a:gd name="connsiteX7" fmla="*/ 7743217 w 7743217"/>
              <a:gd name="connsiteY7" fmla="*/ 4024929 h 4024929"/>
              <a:gd name="connsiteX8" fmla="*/ 7743217 w 7743217"/>
              <a:gd name="connsiteY8" fmla="*/ 4024929 h 4024929"/>
              <a:gd name="connsiteX0" fmla="*/ 0 w 7743217"/>
              <a:gd name="connsiteY0" fmla="*/ 3466313 h 4020790"/>
              <a:gd name="connsiteX1" fmla="*/ 1206230 w 7743217"/>
              <a:gd name="connsiteY1" fmla="*/ 3359309 h 4020790"/>
              <a:gd name="connsiteX2" fmla="*/ 3560324 w 7743217"/>
              <a:gd name="connsiteY2" fmla="*/ 645292 h 4020790"/>
              <a:gd name="connsiteX3" fmla="*/ 5019473 w 7743217"/>
              <a:gd name="connsiteY3" fmla="*/ 51905 h 4020790"/>
              <a:gd name="connsiteX4" fmla="*/ 6643992 w 7743217"/>
              <a:gd name="connsiteY4" fmla="*/ 470194 h 4020790"/>
              <a:gd name="connsiteX5" fmla="*/ 7743217 w 7743217"/>
              <a:gd name="connsiteY5" fmla="*/ 4020790 h 4020790"/>
              <a:gd name="connsiteX6" fmla="*/ 7743217 w 7743217"/>
              <a:gd name="connsiteY6" fmla="*/ 4020790 h 4020790"/>
              <a:gd name="connsiteX7" fmla="*/ 7743217 w 7743217"/>
              <a:gd name="connsiteY7" fmla="*/ 4020790 h 4020790"/>
              <a:gd name="connsiteX8" fmla="*/ 7743217 w 7743217"/>
              <a:gd name="connsiteY8" fmla="*/ 4020790 h 4020790"/>
              <a:gd name="connsiteX0" fmla="*/ 0 w 7743217"/>
              <a:gd name="connsiteY0" fmla="*/ 3757777 h 4312254"/>
              <a:gd name="connsiteX1" fmla="*/ 1206230 w 7743217"/>
              <a:gd name="connsiteY1" fmla="*/ 3650773 h 4312254"/>
              <a:gd name="connsiteX2" fmla="*/ 3560324 w 7743217"/>
              <a:gd name="connsiteY2" fmla="*/ 936756 h 4312254"/>
              <a:gd name="connsiteX3" fmla="*/ 4990290 w 7743217"/>
              <a:gd name="connsiteY3" fmla="*/ 2901 h 4312254"/>
              <a:gd name="connsiteX4" fmla="*/ 6643992 w 7743217"/>
              <a:gd name="connsiteY4" fmla="*/ 761658 h 4312254"/>
              <a:gd name="connsiteX5" fmla="*/ 7743217 w 7743217"/>
              <a:gd name="connsiteY5" fmla="*/ 4312254 h 4312254"/>
              <a:gd name="connsiteX6" fmla="*/ 7743217 w 7743217"/>
              <a:gd name="connsiteY6" fmla="*/ 4312254 h 4312254"/>
              <a:gd name="connsiteX7" fmla="*/ 7743217 w 7743217"/>
              <a:gd name="connsiteY7" fmla="*/ 4312254 h 4312254"/>
              <a:gd name="connsiteX8" fmla="*/ 7743217 w 7743217"/>
              <a:gd name="connsiteY8" fmla="*/ 4312254 h 4312254"/>
              <a:gd name="connsiteX0" fmla="*/ 0 w 7743217"/>
              <a:gd name="connsiteY0" fmla="*/ 3755142 h 4309619"/>
              <a:gd name="connsiteX1" fmla="*/ 1206230 w 7743217"/>
              <a:gd name="connsiteY1" fmla="*/ 3648138 h 4309619"/>
              <a:gd name="connsiteX2" fmla="*/ 3560324 w 7743217"/>
              <a:gd name="connsiteY2" fmla="*/ 934121 h 4309619"/>
              <a:gd name="connsiteX3" fmla="*/ 4990290 w 7743217"/>
              <a:gd name="connsiteY3" fmla="*/ 266 h 4309619"/>
              <a:gd name="connsiteX4" fmla="*/ 6439711 w 7743217"/>
              <a:gd name="connsiteY4" fmla="*/ 885483 h 4309619"/>
              <a:gd name="connsiteX5" fmla="*/ 7743217 w 7743217"/>
              <a:gd name="connsiteY5" fmla="*/ 4309619 h 4309619"/>
              <a:gd name="connsiteX6" fmla="*/ 7743217 w 7743217"/>
              <a:gd name="connsiteY6" fmla="*/ 4309619 h 4309619"/>
              <a:gd name="connsiteX7" fmla="*/ 7743217 w 7743217"/>
              <a:gd name="connsiteY7" fmla="*/ 4309619 h 4309619"/>
              <a:gd name="connsiteX8" fmla="*/ 7743217 w 7743217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900792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523 h 4309353"/>
              <a:gd name="connsiteX1" fmla="*/ 1653703 w 7519481"/>
              <a:gd name="connsiteY1" fmla="*/ 3190671 h 4309353"/>
              <a:gd name="connsiteX2" fmla="*/ 3560324 w 7519481"/>
              <a:gd name="connsiteY2" fmla="*/ 885217 h 4309353"/>
              <a:gd name="connsiteX3" fmla="*/ 4766554 w 7519481"/>
              <a:gd name="connsiteY3" fmla="*/ 0 h 4309353"/>
              <a:gd name="connsiteX4" fmla="*/ 6215975 w 7519481"/>
              <a:gd name="connsiteY4" fmla="*/ 885217 h 4309353"/>
              <a:gd name="connsiteX5" fmla="*/ 7519481 w 7519481"/>
              <a:gd name="connsiteY5" fmla="*/ 4309353 h 4309353"/>
              <a:gd name="connsiteX6" fmla="*/ 7519481 w 7519481"/>
              <a:gd name="connsiteY6" fmla="*/ 4309353 h 4309353"/>
              <a:gd name="connsiteX7" fmla="*/ 7519481 w 7519481"/>
              <a:gd name="connsiteY7" fmla="*/ 4309353 h 4309353"/>
              <a:gd name="connsiteX8" fmla="*/ 7519481 w 7519481"/>
              <a:gd name="connsiteY8" fmla="*/ 4309353 h 4309353"/>
              <a:gd name="connsiteX0" fmla="*/ 0 w 7519481"/>
              <a:gd name="connsiteY0" fmla="*/ 3510658 h 3802488"/>
              <a:gd name="connsiteX1" fmla="*/ 1653703 w 7519481"/>
              <a:gd name="connsiteY1" fmla="*/ 2683806 h 3802488"/>
              <a:gd name="connsiteX2" fmla="*/ 3560324 w 7519481"/>
              <a:gd name="connsiteY2" fmla="*/ 378352 h 3802488"/>
              <a:gd name="connsiteX3" fmla="*/ 4970835 w 7519481"/>
              <a:gd name="connsiteY3" fmla="*/ 86522 h 3802488"/>
              <a:gd name="connsiteX4" fmla="*/ 6215975 w 7519481"/>
              <a:gd name="connsiteY4" fmla="*/ 378352 h 3802488"/>
              <a:gd name="connsiteX5" fmla="*/ 7519481 w 7519481"/>
              <a:gd name="connsiteY5" fmla="*/ 3802488 h 3802488"/>
              <a:gd name="connsiteX6" fmla="*/ 7519481 w 7519481"/>
              <a:gd name="connsiteY6" fmla="*/ 3802488 h 3802488"/>
              <a:gd name="connsiteX7" fmla="*/ 7519481 w 7519481"/>
              <a:gd name="connsiteY7" fmla="*/ 3802488 h 3802488"/>
              <a:gd name="connsiteX8" fmla="*/ 7519481 w 7519481"/>
              <a:gd name="connsiteY8" fmla="*/ 3802488 h 3802488"/>
              <a:gd name="connsiteX0" fmla="*/ 0 w 7519481"/>
              <a:gd name="connsiteY0" fmla="*/ 3534285 h 3826115"/>
              <a:gd name="connsiteX1" fmla="*/ 1653703 w 7519481"/>
              <a:gd name="connsiteY1" fmla="*/ 2707433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534285 h 3826115"/>
              <a:gd name="connsiteX1" fmla="*/ 1887167 w 7519481"/>
              <a:gd name="connsiteY1" fmla="*/ 2950624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431237 h 3723067"/>
              <a:gd name="connsiteX1" fmla="*/ 1887167 w 7519481"/>
              <a:gd name="connsiteY1" fmla="*/ 2847576 h 3723067"/>
              <a:gd name="connsiteX2" fmla="*/ 3715966 w 7519481"/>
              <a:gd name="connsiteY2" fmla="*/ 678310 h 3723067"/>
              <a:gd name="connsiteX3" fmla="*/ 4970835 w 7519481"/>
              <a:gd name="connsiteY3" fmla="*/ 7101 h 3723067"/>
              <a:gd name="connsiteX4" fmla="*/ 6673175 w 7519481"/>
              <a:gd name="connsiteY4" fmla="*/ 999322 h 3723067"/>
              <a:gd name="connsiteX5" fmla="*/ 7519481 w 7519481"/>
              <a:gd name="connsiteY5" fmla="*/ 3723067 h 3723067"/>
              <a:gd name="connsiteX6" fmla="*/ 7519481 w 7519481"/>
              <a:gd name="connsiteY6" fmla="*/ 3723067 h 3723067"/>
              <a:gd name="connsiteX7" fmla="*/ 7519481 w 7519481"/>
              <a:gd name="connsiteY7" fmla="*/ 3723067 h 3723067"/>
              <a:gd name="connsiteX8" fmla="*/ 7519481 w 7519481"/>
              <a:gd name="connsiteY8" fmla="*/ 3723067 h 3723067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7" fmla="*/ 7519481 w 7519481"/>
              <a:gd name="connsiteY7" fmla="*/ 3490371 h 3490371"/>
              <a:gd name="connsiteX8" fmla="*/ 7519481 w 7519481"/>
              <a:gd name="connsiteY8" fmla="*/ 3490371 h 3490371"/>
              <a:gd name="connsiteX0" fmla="*/ 0 w 7607030"/>
              <a:gd name="connsiteY0" fmla="*/ 3198541 h 3490371"/>
              <a:gd name="connsiteX1" fmla="*/ 1887167 w 7607030"/>
              <a:gd name="connsiteY1" fmla="*/ 2614880 h 3490371"/>
              <a:gd name="connsiteX2" fmla="*/ 3715966 w 7607030"/>
              <a:gd name="connsiteY2" fmla="*/ 445614 h 3490371"/>
              <a:gd name="connsiteX3" fmla="*/ 5116750 w 7607030"/>
              <a:gd name="connsiteY3" fmla="*/ 17597 h 3490371"/>
              <a:gd name="connsiteX4" fmla="*/ 6673175 w 7607030"/>
              <a:gd name="connsiteY4" fmla="*/ 766626 h 3490371"/>
              <a:gd name="connsiteX5" fmla="*/ 7519481 w 7607030"/>
              <a:gd name="connsiteY5" fmla="*/ 3490371 h 3490371"/>
              <a:gd name="connsiteX6" fmla="*/ 7519481 w 7607030"/>
              <a:gd name="connsiteY6" fmla="*/ 3490371 h 3490371"/>
              <a:gd name="connsiteX7" fmla="*/ 7519481 w 7607030"/>
              <a:gd name="connsiteY7" fmla="*/ 3490371 h 3490371"/>
              <a:gd name="connsiteX8" fmla="*/ 7607030 w 7607030"/>
              <a:gd name="connsiteY8" fmla="*/ 3480643 h 3490371"/>
              <a:gd name="connsiteX0" fmla="*/ 0 w 7538937"/>
              <a:gd name="connsiteY0" fmla="*/ 3198541 h 3490371"/>
              <a:gd name="connsiteX1" fmla="*/ 1887167 w 7538937"/>
              <a:gd name="connsiteY1" fmla="*/ 2614880 h 3490371"/>
              <a:gd name="connsiteX2" fmla="*/ 3715966 w 7538937"/>
              <a:gd name="connsiteY2" fmla="*/ 445614 h 3490371"/>
              <a:gd name="connsiteX3" fmla="*/ 5116750 w 7538937"/>
              <a:gd name="connsiteY3" fmla="*/ 17597 h 3490371"/>
              <a:gd name="connsiteX4" fmla="*/ 6673175 w 7538937"/>
              <a:gd name="connsiteY4" fmla="*/ 766626 h 3490371"/>
              <a:gd name="connsiteX5" fmla="*/ 7519481 w 7538937"/>
              <a:gd name="connsiteY5" fmla="*/ 3490371 h 3490371"/>
              <a:gd name="connsiteX6" fmla="*/ 7519481 w 7538937"/>
              <a:gd name="connsiteY6" fmla="*/ 3490371 h 3490371"/>
              <a:gd name="connsiteX7" fmla="*/ 7519481 w 7538937"/>
              <a:gd name="connsiteY7" fmla="*/ 3490371 h 3490371"/>
              <a:gd name="connsiteX8" fmla="*/ 7538937 w 7538937"/>
              <a:gd name="connsiteY8" fmla="*/ 2653792 h 3490371"/>
              <a:gd name="connsiteX0" fmla="*/ 0 w 7636213"/>
              <a:gd name="connsiteY0" fmla="*/ 3198541 h 3490371"/>
              <a:gd name="connsiteX1" fmla="*/ 1887167 w 7636213"/>
              <a:gd name="connsiteY1" fmla="*/ 2614880 h 3490371"/>
              <a:gd name="connsiteX2" fmla="*/ 3715966 w 7636213"/>
              <a:gd name="connsiteY2" fmla="*/ 445614 h 3490371"/>
              <a:gd name="connsiteX3" fmla="*/ 5116750 w 7636213"/>
              <a:gd name="connsiteY3" fmla="*/ 17597 h 3490371"/>
              <a:gd name="connsiteX4" fmla="*/ 6673175 w 7636213"/>
              <a:gd name="connsiteY4" fmla="*/ 766626 h 3490371"/>
              <a:gd name="connsiteX5" fmla="*/ 7519481 w 7636213"/>
              <a:gd name="connsiteY5" fmla="*/ 3490371 h 3490371"/>
              <a:gd name="connsiteX6" fmla="*/ 7519481 w 7636213"/>
              <a:gd name="connsiteY6" fmla="*/ 3490371 h 3490371"/>
              <a:gd name="connsiteX7" fmla="*/ 7636213 w 7636213"/>
              <a:gd name="connsiteY7" fmla="*/ 3490371 h 3490371"/>
              <a:gd name="connsiteX8" fmla="*/ 7538937 w 7636213"/>
              <a:gd name="connsiteY8" fmla="*/ 2653792 h 3490371"/>
              <a:gd name="connsiteX0" fmla="*/ 0 w 8540886"/>
              <a:gd name="connsiteY0" fmla="*/ 3198541 h 3517031"/>
              <a:gd name="connsiteX1" fmla="*/ 1887167 w 8540886"/>
              <a:gd name="connsiteY1" fmla="*/ 2614880 h 3517031"/>
              <a:gd name="connsiteX2" fmla="*/ 3715966 w 8540886"/>
              <a:gd name="connsiteY2" fmla="*/ 445614 h 3517031"/>
              <a:gd name="connsiteX3" fmla="*/ 5116750 w 8540886"/>
              <a:gd name="connsiteY3" fmla="*/ 17597 h 3517031"/>
              <a:gd name="connsiteX4" fmla="*/ 6673175 w 8540886"/>
              <a:gd name="connsiteY4" fmla="*/ 766626 h 3517031"/>
              <a:gd name="connsiteX5" fmla="*/ 7519481 w 8540886"/>
              <a:gd name="connsiteY5" fmla="*/ 3490371 h 3517031"/>
              <a:gd name="connsiteX6" fmla="*/ 7519481 w 8540886"/>
              <a:gd name="connsiteY6" fmla="*/ 3490371 h 3517031"/>
              <a:gd name="connsiteX7" fmla="*/ 7636213 w 8540886"/>
              <a:gd name="connsiteY7" fmla="*/ 3490371 h 3517031"/>
              <a:gd name="connsiteX8" fmla="*/ 8540886 w 8540886"/>
              <a:gd name="connsiteY8" fmla="*/ 3130447 h 3517031"/>
              <a:gd name="connsiteX0" fmla="*/ 0 w 7636213"/>
              <a:gd name="connsiteY0" fmla="*/ 3198541 h 3517031"/>
              <a:gd name="connsiteX1" fmla="*/ 1887167 w 7636213"/>
              <a:gd name="connsiteY1" fmla="*/ 2614880 h 3517031"/>
              <a:gd name="connsiteX2" fmla="*/ 3715966 w 7636213"/>
              <a:gd name="connsiteY2" fmla="*/ 445614 h 3517031"/>
              <a:gd name="connsiteX3" fmla="*/ 5116750 w 7636213"/>
              <a:gd name="connsiteY3" fmla="*/ 17597 h 3517031"/>
              <a:gd name="connsiteX4" fmla="*/ 6673175 w 7636213"/>
              <a:gd name="connsiteY4" fmla="*/ 766626 h 3517031"/>
              <a:gd name="connsiteX5" fmla="*/ 7519481 w 7636213"/>
              <a:gd name="connsiteY5" fmla="*/ 3490371 h 3517031"/>
              <a:gd name="connsiteX6" fmla="*/ 7519481 w 7636213"/>
              <a:gd name="connsiteY6" fmla="*/ 3490371 h 3517031"/>
              <a:gd name="connsiteX7" fmla="*/ 7636213 w 7636213"/>
              <a:gd name="connsiteY7" fmla="*/ 3490371 h 3517031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0" fmla="*/ 0 w 7599659"/>
              <a:gd name="connsiteY0" fmla="*/ 3198541 h 3692130"/>
              <a:gd name="connsiteX1" fmla="*/ 1887167 w 7599659"/>
              <a:gd name="connsiteY1" fmla="*/ 2614880 h 3692130"/>
              <a:gd name="connsiteX2" fmla="*/ 3715966 w 7599659"/>
              <a:gd name="connsiteY2" fmla="*/ 445614 h 3692130"/>
              <a:gd name="connsiteX3" fmla="*/ 5116750 w 7599659"/>
              <a:gd name="connsiteY3" fmla="*/ 17597 h 3692130"/>
              <a:gd name="connsiteX4" fmla="*/ 6673175 w 7599659"/>
              <a:gd name="connsiteY4" fmla="*/ 766626 h 3692130"/>
              <a:gd name="connsiteX5" fmla="*/ 7519481 w 7599659"/>
              <a:gd name="connsiteY5" fmla="*/ 3490371 h 3692130"/>
              <a:gd name="connsiteX6" fmla="*/ 7577847 w 7599659"/>
              <a:gd name="connsiteY6" fmla="*/ 3490371 h 3692130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0" fmla="*/ 0 w 7723762"/>
              <a:gd name="connsiteY0" fmla="*/ 3198541 h 3801656"/>
              <a:gd name="connsiteX1" fmla="*/ 1887167 w 7723762"/>
              <a:gd name="connsiteY1" fmla="*/ 2614880 h 3801656"/>
              <a:gd name="connsiteX2" fmla="*/ 3715966 w 7723762"/>
              <a:gd name="connsiteY2" fmla="*/ 445614 h 3801656"/>
              <a:gd name="connsiteX3" fmla="*/ 5116750 w 7723762"/>
              <a:gd name="connsiteY3" fmla="*/ 17597 h 3801656"/>
              <a:gd name="connsiteX4" fmla="*/ 6673175 w 7723762"/>
              <a:gd name="connsiteY4" fmla="*/ 766626 h 3801656"/>
              <a:gd name="connsiteX5" fmla="*/ 7723762 w 7723762"/>
              <a:gd name="connsiteY5" fmla="*/ 3801656 h 3801656"/>
              <a:gd name="connsiteX0" fmla="*/ 0 w 7723762"/>
              <a:gd name="connsiteY0" fmla="*/ 3345773 h 3948888"/>
              <a:gd name="connsiteX1" fmla="*/ 1887167 w 7723762"/>
              <a:gd name="connsiteY1" fmla="*/ 2762112 h 3948888"/>
              <a:gd name="connsiteX2" fmla="*/ 3715966 w 7723762"/>
              <a:gd name="connsiteY2" fmla="*/ 592846 h 3948888"/>
              <a:gd name="connsiteX3" fmla="*/ 5145933 w 7723762"/>
              <a:gd name="connsiteY3" fmla="*/ 9186 h 3948888"/>
              <a:gd name="connsiteX4" fmla="*/ 6673175 w 7723762"/>
              <a:gd name="connsiteY4" fmla="*/ 913858 h 3948888"/>
              <a:gd name="connsiteX5" fmla="*/ 7723762 w 7723762"/>
              <a:gd name="connsiteY5" fmla="*/ 3948888 h 3948888"/>
              <a:gd name="connsiteX0" fmla="*/ 0 w 7723762"/>
              <a:gd name="connsiteY0" fmla="*/ 3348457 h 3951572"/>
              <a:gd name="connsiteX1" fmla="*/ 1887167 w 7723762"/>
              <a:gd name="connsiteY1" fmla="*/ 2764796 h 3951572"/>
              <a:gd name="connsiteX2" fmla="*/ 3715966 w 7723762"/>
              <a:gd name="connsiteY2" fmla="*/ 595530 h 3951572"/>
              <a:gd name="connsiteX3" fmla="*/ 5145933 w 7723762"/>
              <a:gd name="connsiteY3" fmla="*/ 11870 h 3951572"/>
              <a:gd name="connsiteX4" fmla="*/ 6557428 w 7723762"/>
              <a:gd name="connsiteY4" fmla="*/ 974416 h 3951572"/>
              <a:gd name="connsiteX5" fmla="*/ 7723762 w 7723762"/>
              <a:gd name="connsiteY5" fmla="*/ 3951572 h 3951572"/>
              <a:gd name="connsiteX0" fmla="*/ 0 w 7723762"/>
              <a:gd name="connsiteY0" fmla="*/ 3336591 h 3939706"/>
              <a:gd name="connsiteX1" fmla="*/ 1887167 w 7723762"/>
              <a:gd name="connsiteY1" fmla="*/ 2752930 h 3939706"/>
              <a:gd name="connsiteX2" fmla="*/ 3588644 w 7723762"/>
              <a:gd name="connsiteY2" fmla="*/ 954054 h 3939706"/>
              <a:gd name="connsiteX3" fmla="*/ 5145933 w 7723762"/>
              <a:gd name="connsiteY3" fmla="*/ 4 h 3939706"/>
              <a:gd name="connsiteX4" fmla="*/ 6557428 w 7723762"/>
              <a:gd name="connsiteY4" fmla="*/ 962550 h 3939706"/>
              <a:gd name="connsiteX5" fmla="*/ 7723762 w 7723762"/>
              <a:gd name="connsiteY5" fmla="*/ 3939706 h 3939706"/>
              <a:gd name="connsiteX0" fmla="*/ 0 w 7723762"/>
              <a:gd name="connsiteY0" fmla="*/ 3058801 h 3661916"/>
              <a:gd name="connsiteX1" fmla="*/ 1887167 w 7723762"/>
              <a:gd name="connsiteY1" fmla="*/ 2475140 h 3661916"/>
              <a:gd name="connsiteX2" fmla="*/ 3588644 w 7723762"/>
              <a:gd name="connsiteY2" fmla="*/ 676264 h 3661916"/>
              <a:gd name="connsiteX3" fmla="*/ 4995462 w 7723762"/>
              <a:gd name="connsiteY3" fmla="*/ 6 h 3661916"/>
              <a:gd name="connsiteX4" fmla="*/ 6557428 w 7723762"/>
              <a:gd name="connsiteY4" fmla="*/ 684760 h 3661916"/>
              <a:gd name="connsiteX5" fmla="*/ 7723762 w 7723762"/>
              <a:gd name="connsiteY5" fmla="*/ 3661916 h 3661916"/>
              <a:gd name="connsiteX0" fmla="*/ 0 w 7723762"/>
              <a:gd name="connsiteY0" fmla="*/ 3060702 h 3663817"/>
              <a:gd name="connsiteX1" fmla="*/ 1887167 w 7723762"/>
              <a:gd name="connsiteY1" fmla="*/ 2477041 h 3663817"/>
              <a:gd name="connsiteX2" fmla="*/ 3588644 w 7723762"/>
              <a:gd name="connsiteY2" fmla="*/ 678165 h 3663817"/>
              <a:gd name="connsiteX3" fmla="*/ 4995462 w 7723762"/>
              <a:gd name="connsiteY3" fmla="*/ 1907 h 3663817"/>
              <a:gd name="connsiteX4" fmla="*/ 6476406 w 7723762"/>
              <a:gd name="connsiteY4" fmla="*/ 848707 h 3663817"/>
              <a:gd name="connsiteX5" fmla="*/ 7723762 w 7723762"/>
              <a:gd name="connsiteY5" fmla="*/ 3663817 h 366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3762" h="3663817">
                <a:moveTo>
                  <a:pt x="0" y="3060702"/>
                </a:moveTo>
                <a:cubicBezTo>
                  <a:pt x="421532" y="2919650"/>
                  <a:pt x="1289060" y="2874130"/>
                  <a:pt x="1887167" y="2477041"/>
                </a:cubicBezTo>
                <a:cubicBezTo>
                  <a:pt x="2485274" y="2079952"/>
                  <a:pt x="3070595" y="1090687"/>
                  <a:pt x="3588644" y="678165"/>
                </a:cubicBezTo>
                <a:cubicBezTo>
                  <a:pt x="4106693" y="265643"/>
                  <a:pt x="4514168" y="-26517"/>
                  <a:pt x="4995462" y="1907"/>
                </a:cubicBezTo>
                <a:cubicBezTo>
                  <a:pt x="5476756" y="30331"/>
                  <a:pt x="6021689" y="238389"/>
                  <a:pt x="6476406" y="848707"/>
                </a:cubicBezTo>
                <a:cubicBezTo>
                  <a:pt x="6931123" y="1459025"/>
                  <a:pt x="7572983" y="3209860"/>
                  <a:pt x="7723762" y="3663817"/>
                </a:cubicBezTo>
              </a:path>
            </a:pathLst>
          </a:custGeom>
          <a:noFill/>
          <a:ln>
            <a:solidFill>
              <a:schemeClr val="accent1">
                <a:shade val="50000"/>
                <a:alpha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632A89CC-F4F5-4778-A2FD-7543D15ED392}"/>
              </a:ext>
            </a:extLst>
          </p:cNvPr>
          <p:cNvCxnSpPr>
            <a:cxnSpLocks/>
          </p:cNvCxnSpPr>
          <p:nvPr/>
        </p:nvCxnSpPr>
        <p:spPr>
          <a:xfrm>
            <a:off x="4368057" y="2498077"/>
            <a:ext cx="17050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9C79011-A92E-4FD3-8FEB-D17E4493535F}"/>
              </a:ext>
            </a:extLst>
          </p:cNvPr>
          <p:cNvCxnSpPr>
            <a:cxnSpLocks/>
          </p:cNvCxnSpPr>
          <p:nvPr/>
        </p:nvCxnSpPr>
        <p:spPr>
          <a:xfrm>
            <a:off x="4662014" y="2984790"/>
            <a:ext cx="9835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34D2AE1-CE48-4C9C-A06E-08ABF0A82559}"/>
              </a:ext>
            </a:extLst>
          </p:cNvPr>
          <p:cNvSpPr/>
          <p:nvPr/>
        </p:nvSpPr>
        <p:spPr>
          <a:xfrm>
            <a:off x="4775733" y="5019590"/>
            <a:ext cx="717268" cy="377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</p:spTree>
    <p:extLst>
      <p:ext uri="{BB962C8B-B14F-4D97-AF65-F5344CB8AC3E}">
        <p14:creationId xmlns:p14="http://schemas.microsoft.com/office/powerpoint/2010/main" val="138712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6A574861-BDB3-481A-8310-04EC68853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63" y="976801"/>
            <a:ext cx="7419978" cy="43812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Searching</a:t>
            </a:r>
            <a:r>
              <a:rPr lang="fr-FR" dirty="0"/>
              <a:t> for gamma back </a:t>
            </a:r>
            <a:r>
              <a:rPr lang="fr-FR" dirty="0" err="1"/>
              <a:t>decays</a:t>
            </a:r>
            <a:endParaRPr lang="fr-FR" dirty="0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E9559E5D-104E-47D9-92EB-D6158BEB7ADF}"/>
              </a:ext>
            </a:extLst>
          </p:cNvPr>
          <p:cNvSpPr/>
          <p:nvPr/>
        </p:nvSpPr>
        <p:spPr>
          <a:xfrm>
            <a:off x="2802955" y="813165"/>
            <a:ext cx="4643294" cy="2431789"/>
          </a:xfrm>
          <a:custGeom>
            <a:avLst/>
            <a:gdLst>
              <a:gd name="connsiteX0" fmla="*/ 1778000 w 5242560"/>
              <a:gd name="connsiteY0" fmla="*/ 50800 h 1849120"/>
              <a:gd name="connsiteX1" fmla="*/ 10160 w 5242560"/>
              <a:gd name="connsiteY1" fmla="*/ 1391920 h 1849120"/>
              <a:gd name="connsiteX2" fmla="*/ 0 w 5242560"/>
              <a:gd name="connsiteY2" fmla="*/ 1849120 h 1849120"/>
              <a:gd name="connsiteX3" fmla="*/ 5242560 w 5242560"/>
              <a:gd name="connsiteY3" fmla="*/ 1838960 h 1849120"/>
              <a:gd name="connsiteX4" fmla="*/ 5130800 w 5242560"/>
              <a:gd name="connsiteY4" fmla="*/ 762000 h 1849120"/>
              <a:gd name="connsiteX5" fmla="*/ 3769360 w 5242560"/>
              <a:gd name="connsiteY5" fmla="*/ 0 h 1849120"/>
              <a:gd name="connsiteX6" fmla="*/ 1778000 w 5242560"/>
              <a:gd name="connsiteY6" fmla="*/ 50800 h 1849120"/>
              <a:gd name="connsiteX0" fmla="*/ 1778000 w 5242560"/>
              <a:gd name="connsiteY0" fmla="*/ 0 h 1798320"/>
              <a:gd name="connsiteX1" fmla="*/ 10160 w 5242560"/>
              <a:gd name="connsiteY1" fmla="*/ 1341120 h 1798320"/>
              <a:gd name="connsiteX2" fmla="*/ 0 w 5242560"/>
              <a:gd name="connsiteY2" fmla="*/ 1798320 h 1798320"/>
              <a:gd name="connsiteX3" fmla="*/ 5242560 w 5242560"/>
              <a:gd name="connsiteY3" fmla="*/ 1788160 h 1798320"/>
              <a:gd name="connsiteX4" fmla="*/ 5130800 w 5242560"/>
              <a:gd name="connsiteY4" fmla="*/ 711200 h 1798320"/>
              <a:gd name="connsiteX5" fmla="*/ 3749040 w 5242560"/>
              <a:gd name="connsiteY5" fmla="*/ 30480 h 1798320"/>
              <a:gd name="connsiteX6" fmla="*/ 1778000 w 5242560"/>
              <a:gd name="connsiteY6" fmla="*/ 0 h 1798320"/>
              <a:gd name="connsiteX0" fmla="*/ 1778000 w 5242560"/>
              <a:gd name="connsiteY0" fmla="*/ 0 h 1798320"/>
              <a:gd name="connsiteX1" fmla="*/ 10160 w 5242560"/>
              <a:gd name="connsiteY1" fmla="*/ 1341120 h 1798320"/>
              <a:gd name="connsiteX2" fmla="*/ 0 w 5242560"/>
              <a:gd name="connsiteY2" fmla="*/ 1798320 h 1798320"/>
              <a:gd name="connsiteX3" fmla="*/ 5242560 w 5242560"/>
              <a:gd name="connsiteY3" fmla="*/ 1788160 h 1798320"/>
              <a:gd name="connsiteX4" fmla="*/ 5130800 w 5242560"/>
              <a:gd name="connsiteY4" fmla="*/ 711200 h 1798320"/>
              <a:gd name="connsiteX5" fmla="*/ 3749040 w 5242560"/>
              <a:gd name="connsiteY5" fmla="*/ 30480 h 1798320"/>
              <a:gd name="connsiteX6" fmla="*/ 1778000 w 5242560"/>
              <a:gd name="connsiteY6" fmla="*/ 0 h 1798320"/>
              <a:gd name="connsiteX0" fmla="*/ 1778000 w 5242560"/>
              <a:gd name="connsiteY0" fmla="*/ 0 h 1798320"/>
              <a:gd name="connsiteX1" fmla="*/ 10160 w 5242560"/>
              <a:gd name="connsiteY1" fmla="*/ 1341120 h 1798320"/>
              <a:gd name="connsiteX2" fmla="*/ 0 w 5242560"/>
              <a:gd name="connsiteY2" fmla="*/ 1798320 h 1798320"/>
              <a:gd name="connsiteX3" fmla="*/ 5242560 w 5242560"/>
              <a:gd name="connsiteY3" fmla="*/ 1788160 h 1798320"/>
              <a:gd name="connsiteX4" fmla="*/ 5130800 w 5242560"/>
              <a:gd name="connsiteY4" fmla="*/ 711200 h 1798320"/>
              <a:gd name="connsiteX5" fmla="*/ 3749040 w 5242560"/>
              <a:gd name="connsiteY5" fmla="*/ 30480 h 1798320"/>
              <a:gd name="connsiteX6" fmla="*/ 1778000 w 5242560"/>
              <a:gd name="connsiteY6" fmla="*/ 0 h 1798320"/>
              <a:gd name="connsiteX0" fmla="*/ 1778000 w 5243836"/>
              <a:gd name="connsiteY0" fmla="*/ 0 h 1798320"/>
              <a:gd name="connsiteX1" fmla="*/ 10160 w 5243836"/>
              <a:gd name="connsiteY1" fmla="*/ 1341120 h 1798320"/>
              <a:gd name="connsiteX2" fmla="*/ 0 w 5243836"/>
              <a:gd name="connsiteY2" fmla="*/ 1798320 h 1798320"/>
              <a:gd name="connsiteX3" fmla="*/ 5242560 w 5243836"/>
              <a:gd name="connsiteY3" fmla="*/ 1788160 h 1798320"/>
              <a:gd name="connsiteX4" fmla="*/ 5130800 w 5243836"/>
              <a:gd name="connsiteY4" fmla="*/ 711200 h 1798320"/>
              <a:gd name="connsiteX5" fmla="*/ 3749040 w 5243836"/>
              <a:gd name="connsiteY5" fmla="*/ 30480 h 1798320"/>
              <a:gd name="connsiteX6" fmla="*/ 1778000 w 5243836"/>
              <a:gd name="connsiteY6" fmla="*/ 0 h 1798320"/>
              <a:gd name="connsiteX0" fmla="*/ 1778000 w 5303355"/>
              <a:gd name="connsiteY0" fmla="*/ 0 h 1798320"/>
              <a:gd name="connsiteX1" fmla="*/ 10160 w 5303355"/>
              <a:gd name="connsiteY1" fmla="*/ 1341120 h 1798320"/>
              <a:gd name="connsiteX2" fmla="*/ 0 w 5303355"/>
              <a:gd name="connsiteY2" fmla="*/ 1798320 h 1798320"/>
              <a:gd name="connsiteX3" fmla="*/ 5242560 w 5303355"/>
              <a:gd name="connsiteY3" fmla="*/ 1788160 h 1798320"/>
              <a:gd name="connsiteX4" fmla="*/ 5130800 w 5303355"/>
              <a:gd name="connsiteY4" fmla="*/ 711200 h 1798320"/>
              <a:gd name="connsiteX5" fmla="*/ 3749040 w 5303355"/>
              <a:gd name="connsiteY5" fmla="*/ 30480 h 1798320"/>
              <a:gd name="connsiteX6" fmla="*/ 1778000 w 5303355"/>
              <a:gd name="connsiteY6" fmla="*/ 0 h 1798320"/>
              <a:gd name="connsiteX0" fmla="*/ 1778000 w 5303355"/>
              <a:gd name="connsiteY0" fmla="*/ 0 h 1818785"/>
              <a:gd name="connsiteX1" fmla="*/ 10160 w 5303355"/>
              <a:gd name="connsiteY1" fmla="*/ 1341120 h 1818785"/>
              <a:gd name="connsiteX2" fmla="*/ 0 w 5303355"/>
              <a:gd name="connsiteY2" fmla="*/ 1798320 h 1818785"/>
              <a:gd name="connsiteX3" fmla="*/ 5242560 w 5303355"/>
              <a:gd name="connsiteY3" fmla="*/ 1788160 h 1818785"/>
              <a:gd name="connsiteX4" fmla="*/ 5130800 w 5303355"/>
              <a:gd name="connsiteY4" fmla="*/ 711200 h 1818785"/>
              <a:gd name="connsiteX5" fmla="*/ 3749040 w 5303355"/>
              <a:gd name="connsiteY5" fmla="*/ 30480 h 1818785"/>
              <a:gd name="connsiteX6" fmla="*/ 1778000 w 5303355"/>
              <a:gd name="connsiteY6" fmla="*/ 0 h 1818785"/>
              <a:gd name="connsiteX0" fmla="*/ 1778000 w 5303355"/>
              <a:gd name="connsiteY0" fmla="*/ 0 h 1843166"/>
              <a:gd name="connsiteX1" fmla="*/ 10160 w 5303355"/>
              <a:gd name="connsiteY1" fmla="*/ 1341120 h 1843166"/>
              <a:gd name="connsiteX2" fmla="*/ 0 w 5303355"/>
              <a:gd name="connsiteY2" fmla="*/ 1798320 h 1843166"/>
              <a:gd name="connsiteX3" fmla="*/ 5242560 w 5303355"/>
              <a:gd name="connsiteY3" fmla="*/ 1788160 h 1843166"/>
              <a:gd name="connsiteX4" fmla="*/ 5130800 w 5303355"/>
              <a:gd name="connsiteY4" fmla="*/ 711200 h 1843166"/>
              <a:gd name="connsiteX5" fmla="*/ 3749040 w 5303355"/>
              <a:gd name="connsiteY5" fmla="*/ 30480 h 1843166"/>
              <a:gd name="connsiteX6" fmla="*/ 1778000 w 5303355"/>
              <a:gd name="connsiteY6" fmla="*/ 0 h 1843166"/>
              <a:gd name="connsiteX0" fmla="*/ 1801844 w 5327199"/>
              <a:gd name="connsiteY0" fmla="*/ 0 h 1843166"/>
              <a:gd name="connsiteX1" fmla="*/ 34004 w 5327199"/>
              <a:gd name="connsiteY1" fmla="*/ 1341120 h 1843166"/>
              <a:gd name="connsiteX2" fmla="*/ 23844 w 5327199"/>
              <a:gd name="connsiteY2" fmla="*/ 1798320 h 1843166"/>
              <a:gd name="connsiteX3" fmla="*/ 5266404 w 5327199"/>
              <a:gd name="connsiteY3" fmla="*/ 1788160 h 1843166"/>
              <a:gd name="connsiteX4" fmla="*/ 5154644 w 5327199"/>
              <a:gd name="connsiteY4" fmla="*/ 711200 h 1843166"/>
              <a:gd name="connsiteX5" fmla="*/ 3772884 w 5327199"/>
              <a:gd name="connsiteY5" fmla="*/ 30480 h 1843166"/>
              <a:gd name="connsiteX6" fmla="*/ 1801844 w 5327199"/>
              <a:gd name="connsiteY6" fmla="*/ 0 h 1843166"/>
              <a:gd name="connsiteX0" fmla="*/ 1809061 w 5334416"/>
              <a:gd name="connsiteY0" fmla="*/ 0 h 1843166"/>
              <a:gd name="connsiteX1" fmla="*/ 41221 w 5334416"/>
              <a:gd name="connsiteY1" fmla="*/ 1341120 h 1843166"/>
              <a:gd name="connsiteX2" fmla="*/ 31061 w 5334416"/>
              <a:gd name="connsiteY2" fmla="*/ 1798320 h 1843166"/>
              <a:gd name="connsiteX3" fmla="*/ 5273621 w 5334416"/>
              <a:gd name="connsiteY3" fmla="*/ 1788160 h 1843166"/>
              <a:gd name="connsiteX4" fmla="*/ 5161861 w 5334416"/>
              <a:gd name="connsiteY4" fmla="*/ 711200 h 1843166"/>
              <a:gd name="connsiteX5" fmla="*/ 3780101 w 5334416"/>
              <a:gd name="connsiteY5" fmla="*/ 30480 h 1843166"/>
              <a:gd name="connsiteX6" fmla="*/ 1809061 w 5334416"/>
              <a:gd name="connsiteY6" fmla="*/ 0 h 1843166"/>
              <a:gd name="connsiteX0" fmla="*/ 1809061 w 5334416"/>
              <a:gd name="connsiteY0" fmla="*/ 0 h 1843166"/>
              <a:gd name="connsiteX1" fmla="*/ 41221 w 5334416"/>
              <a:gd name="connsiteY1" fmla="*/ 1341120 h 1843166"/>
              <a:gd name="connsiteX2" fmla="*/ 31061 w 5334416"/>
              <a:gd name="connsiteY2" fmla="*/ 1798320 h 1843166"/>
              <a:gd name="connsiteX3" fmla="*/ 5273621 w 5334416"/>
              <a:gd name="connsiteY3" fmla="*/ 1788160 h 1843166"/>
              <a:gd name="connsiteX4" fmla="*/ 5161861 w 5334416"/>
              <a:gd name="connsiteY4" fmla="*/ 711200 h 1843166"/>
              <a:gd name="connsiteX5" fmla="*/ 3780101 w 5334416"/>
              <a:gd name="connsiteY5" fmla="*/ 30480 h 1843166"/>
              <a:gd name="connsiteX6" fmla="*/ 1809061 w 5334416"/>
              <a:gd name="connsiteY6" fmla="*/ 0 h 1843166"/>
              <a:gd name="connsiteX0" fmla="*/ 1809061 w 5334416"/>
              <a:gd name="connsiteY0" fmla="*/ 0 h 1843166"/>
              <a:gd name="connsiteX1" fmla="*/ 41221 w 5334416"/>
              <a:gd name="connsiteY1" fmla="*/ 1341120 h 1843166"/>
              <a:gd name="connsiteX2" fmla="*/ 31061 w 5334416"/>
              <a:gd name="connsiteY2" fmla="*/ 1798320 h 1843166"/>
              <a:gd name="connsiteX3" fmla="*/ 5273621 w 5334416"/>
              <a:gd name="connsiteY3" fmla="*/ 1788160 h 1843166"/>
              <a:gd name="connsiteX4" fmla="*/ 5161861 w 5334416"/>
              <a:gd name="connsiteY4" fmla="*/ 711200 h 1843166"/>
              <a:gd name="connsiteX5" fmla="*/ 3780101 w 5334416"/>
              <a:gd name="connsiteY5" fmla="*/ 30480 h 1843166"/>
              <a:gd name="connsiteX6" fmla="*/ 1809061 w 5334416"/>
              <a:gd name="connsiteY6" fmla="*/ 0 h 1843166"/>
              <a:gd name="connsiteX0" fmla="*/ 1809061 w 5334416"/>
              <a:gd name="connsiteY0" fmla="*/ 0 h 1843166"/>
              <a:gd name="connsiteX1" fmla="*/ 41221 w 5334416"/>
              <a:gd name="connsiteY1" fmla="*/ 1341120 h 1843166"/>
              <a:gd name="connsiteX2" fmla="*/ 31061 w 5334416"/>
              <a:gd name="connsiteY2" fmla="*/ 1798320 h 1843166"/>
              <a:gd name="connsiteX3" fmla="*/ 5273621 w 5334416"/>
              <a:gd name="connsiteY3" fmla="*/ 1788160 h 1843166"/>
              <a:gd name="connsiteX4" fmla="*/ 5161861 w 5334416"/>
              <a:gd name="connsiteY4" fmla="*/ 711200 h 1843166"/>
              <a:gd name="connsiteX5" fmla="*/ 3780101 w 5334416"/>
              <a:gd name="connsiteY5" fmla="*/ 30480 h 1843166"/>
              <a:gd name="connsiteX6" fmla="*/ 1809061 w 5334416"/>
              <a:gd name="connsiteY6" fmla="*/ 0 h 1843166"/>
              <a:gd name="connsiteX0" fmla="*/ 1809061 w 5334416"/>
              <a:gd name="connsiteY0" fmla="*/ 22470 h 1865636"/>
              <a:gd name="connsiteX1" fmla="*/ 41221 w 5334416"/>
              <a:gd name="connsiteY1" fmla="*/ 1363590 h 1865636"/>
              <a:gd name="connsiteX2" fmla="*/ 31061 w 5334416"/>
              <a:gd name="connsiteY2" fmla="*/ 1820790 h 1865636"/>
              <a:gd name="connsiteX3" fmla="*/ 5273621 w 5334416"/>
              <a:gd name="connsiteY3" fmla="*/ 1810630 h 1865636"/>
              <a:gd name="connsiteX4" fmla="*/ 5161861 w 5334416"/>
              <a:gd name="connsiteY4" fmla="*/ 733670 h 1865636"/>
              <a:gd name="connsiteX5" fmla="*/ 3780101 w 5334416"/>
              <a:gd name="connsiteY5" fmla="*/ 52950 h 1865636"/>
              <a:gd name="connsiteX6" fmla="*/ 1809061 w 5334416"/>
              <a:gd name="connsiteY6" fmla="*/ 22470 h 1865636"/>
              <a:gd name="connsiteX0" fmla="*/ 1809061 w 5334416"/>
              <a:gd name="connsiteY0" fmla="*/ 22470 h 1865636"/>
              <a:gd name="connsiteX1" fmla="*/ 41221 w 5334416"/>
              <a:gd name="connsiteY1" fmla="*/ 1363590 h 1865636"/>
              <a:gd name="connsiteX2" fmla="*/ 31061 w 5334416"/>
              <a:gd name="connsiteY2" fmla="*/ 1820790 h 1865636"/>
              <a:gd name="connsiteX3" fmla="*/ 5273621 w 5334416"/>
              <a:gd name="connsiteY3" fmla="*/ 1810630 h 1865636"/>
              <a:gd name="connsiteX4" fmla="*/ 5161861 w 5334416"/>
              <a:gd name="connsiteY4" fmla="*/ 733670 h 1865636"/>
              <a:gd name="connsiteX5" fmla="*/ 3780101 w 5334416"/>
              <a:gd name="connsiteY5" fmla="*/ 52950 h 1865636"/>
              <a:gd name="connsiteX6" fmla="*/ 1809061 w 5334416"/>
              <a:gd name="connsiteY6" fmla="*/ 22470 h 1865636"/>
              <a:gd name="connsiteX0" fmla="*/ 1809061 w 5334416"/>
              <a:gd name="connsiteY0" fmla="*/ 40175 h 1883341"/>
              <a:gd name="connsiteX1" fmla="*/ 41221 w 5334416"/>
              <a:gd name="connsiteY1" fmla="*/ 1381295 h 1883341"/>
              <a:gd name="connsiteX2" fmla="*/ 31061 w 5334416"/>
              <a:gd name="connsiteY2" fmla="*/ 1838495 h 1883341"/>
              <a:gd name="connsiteX3" fmla="*/ 5273621 w 5334416"/>
              <a:gd name="connsiteY3" fmla="*/ 1828335 h 1883341"/>
              <a:gd name="connsiteX4" fmla="*/ 5161861 w 5334416"/>
              <a:gd name="connsiteY4" fmla="*/ 751375 h 1883341"/>
              <a:gd name="connsiteX5" fmla="*/ 3780101 w 5334416"/>
              <a:gd name="connsiteY5" fmla="*/ 70655 h 1883341"/>
              <a:gd name="connsiteX6" fmla="*/ 1809061 w 5334416"/>
              <a:gd name="connsiteY6" fmla="*/ 40175 h 1883341"/>
              <a:gd name="connsiteX0" fmla="*/ 1809061 w 5334416"/>
              <a:gd name="connsiteY0" fmla="*/ 59539 h 1902705"/>
              <a:gd name="connsiteX1" fmla="*/ 41221 w 5334416"/>
              <a:gd name="connsiteY1" fmla="*/ 1400659 h 1902705"/>
              <a:gd name="connsiteX2" fmla="*/ 31061 w 5334416"/>
              <a:gd name="connsiteY2" fmla="*/ 1857859 h 1902705"/>
              <a:gd name="connsiteX3" fmla="*/ 5273621 w 5334416"/>
              <a:gd name="connsiteY3" fmla="*/ 1847699 h 1902705"/>
              <a:gd name="connsiteX4" fmla="*/ 5161861 w 5334416"/>
              <a:gd name="connsiteY4" fmla="*/ 770739 h 1902705"/>
              <a:gd name="connsiteX5" fmla="*/ 3780101 w 5334416"/>
              <a:gd name="connsiteY5" fmla="*/ 90019 h 1902705"/>
              <a:gd name="connsiteX6" fmla="*/ 1809061 w 5334416"/>
              <a:gd name="connsiteY6" fmla="*/ 59539 h 1902705"/>
              <a:gd name="connsiteX0" fmla="*/ 1809061 w 5334416"/>
              <a:gd name="connsiteY0" fmla="*/ 59539 h 1937325"/>
              <a:gd name="connsiteX1" fmla="*/ 41221 w 5334416"/>
              <a:gd name="connsiteY1" fmla="*/ 1400659 h 1937325"/>
              <a:gd name="connsiteX2" fmla="*/ 31061 w 5334416"/>
              <a:gd name="connsiteY2" fmla="*/ 1857859 h 1937325"/>
              <a:gd name="connsiteX3" fmla="*/ 2851386 w 5334416"/>
              <a:gd name="connsiteY3" fmla="*/ 1876400 h 1937325"/>
              <a:gd name="connsiteX4" fmla="*/ 5273621 w 5334416"/>
              <a:gd name="connsiteY4" fmla="*/ 1847699 h 1937325"/>
              <a:gd name="connsiteX5" fmla="*/ 5161861 w 5334416"/>
              <a:gd name="connsiteY5" fmla="*/ 770739 h 1937325"/>
              <a:gd name="connsiteX6" fmla="*/ 3780101 w 5334416"/>
              <a:gd name="connsiteY6" fmla="*/ 90019 h 1937325"/>
              <a:gd name="connsiteX7" fmla="*/ 1809061 w 5334416"/>
              <a:gd name="connsiteY7" fmla="*/ 59539 h 1937325"/>
              <a:gd name="connsiteX0" fmla="*/ 1809061 w 5334416"/>
              <a:gd name="connsiteY0" fmla="*/ 59539 h 2078084"/>
              <a:gd name="connsiteX1" fmla="*/ 41221 w 5334416"/>
              <a:gd name="connsiteY1" fmla="*/ 1400659 h 2078084"/>
              <a:gd name="connsiteX2" fmla="*/ 31061 w 5334416"/>
              <a:gd name="connsiteY2" fmla="*/ 1857859 h 2078084"/>
              <a:gd name="connsiteX3" fmla="*/ 2831066 w 5334416"/>
              <a:gd name="connsiteY3" fmla="*/ 2078070 h 2078084"/>
              <a:gd name="connsiteX4" fmla="*/ 5273621 w 5334416"/>
              <a:gd name="connsiteY4" fmla="*/ 1847699 h 2078084"/>
              <a:gd name="connsiteX5" fmla="*/ 5161861 w 5334416"/>
              <a:gd name="connsiteY5" fmla="*/ 770739 h 2078084"/>
              <a:gd name="connsiteX6" fmla="*/ 3780101 w 5334416"/>
              <a:gd name="connsiteY6" fmla="*/ 90019 h 2078084"/>
              <a:gd name="connsiteX7" fmla="*/ 1809061 w 5334416"/>
              <a:gd name="connsiteY7" fmla="*/ 59539 h 2078084"/>
              <a:gd name="connsiteX0" fmla="*/ 1809061 w 5334416"/>
              <a:gd name="connsiteY0" fmla="*/ 59539 h 2139458"/>
              <a:gd name="connsiteX1" fmla="*/ 41221 w 5334416"/>
              <a:gd name="connsiteY1" fmla="*/ 1400659 h 2139458"/>
              <a:gd name="connsiteX2" fmla="*/ 31061 w 5334416"/>
              <a:gd name="connsiteY2" fmla="*/ 1857859 h 2139458"/>
              <a:gd name="connsiteX3" fmla="*/ 2820906 w 5334416"/>
              <a:gd name="connsiteY3" fmla="*/ 2139448 h 2139458"/>
              <a:gd name="connsiteX4" fmla="*/ 5273621 w 5334416"/>
              <a:gd name="connsiteY4" fmla="*/ 1847699 h 2139458"/>
              <a:gd name="connsiteX5" fmla="*/ 5161861 w 5334416"/>
              <a:gd name="connsiteY5" fmla="*/ 770739 h 2139458"/>
              <a:gd name="connsiteX6" fmla="*/ 3780101 w 5334416"/>
              <a:gd name="connsiteY6" fmla="*/ 90019 h 2139458"/>
              <a:gd name="connsiteX7" fmla="*/ 1809061 w 5334416"/>
              <a:gd name="connsiteY7" fmla="*/ 59539 h 2139458"/>
              <a:gd name="connsiteX0" fmla="*/ 1809061 w 5287768"/>
              <a:gd name="connsiteY0" fmla="*/ 59539 h 2139458"/>
              <a:gd name="connsiteX1" fmla="*/ 41221 w 5287768"/>
              <a:gd name="connsiteY1" fmla="*/ 1400659 h 2139458"/>
              <a:gd name="connsiteX2" fmla="*/ 31061 w 5287768"/>
              <a:gd name="connsiteY2" fmla="*/ 1857859 h 2139458"/>
              <a:gd name="connsiteX3" fmla="*/ 2820906 w 5287768"/>
              <a:gd name="connsiteY3" fmla="*/ 2139448 h 2139458"/>
              <a:gd name="connsiteX4" fmla="*/ 5192341 w 5287768"/>
              <a:gd name="connsiteY4" fmla="*/ 1742480 h 2139458"/>
              <a:gd name="connsiteX5" fmla="*/ 5161861 w 5287768"/>
              <a:gd name="connsiteY5" fmla="*/ 770739 h 2139458"/>
              <a:gd name="connsiteX6" fmla="*/ 3780101 w 5287768"/>
              <a:gd name="connsiteY6" fmla="*/ 90019 h 2139458"/>
              <a:gd name="connsiteX7" fmla="*/ 1809061 w 5287768"/>
              <a:gd name="connsiteY7" fmla="*/ 59539 h 2139458"/>
              <a:gd name="connsiteX0" fmla="*/ 1809061 w 5287768"/>
              <a:gd name="connsiteY0" fmla="*/ 69654 h 2149573"/>
              <a:gd name="connsiteX1" fmla="*/ 41221 w 5287768"/>
              <a:gd name="connsiteY1" fmla="*/ 1410774 h 2149573"/>
              <a:gd name="connsiteX2" fmla="*/ 31061 w 5287768"/>
              <a:gd name="connsiteY2" fmla="*/ 1867974 h 2149573"/>
              <a:gd name="connsiteX3" fmla="*/ 2820906 w 5287768"/>
              <a:gd name="connsiteY3" fmla="*/ 2149563 h 2149573"/>
              <a:gd name="connsiteX4" fmla="*/ 5192341 w 5287768"/>
              <a:gd name="connsiteY4" fmla="*/ 1752595 h 2149573"/>
              <a:gd name="connsiteX5" fmla="*/ 5161861 w 5287768"/>
              <a:gd name="connsiteY5" fmla="*/ 780854 h 2149573"/>
              <a:gd name="connsiteX6" fmla="*/ 3780101 w 5287768"/>
              <a:gd name="connsiteY6" fmla="*/ 100134 h 2149573"/>
              <a:gd name="connsiteX7" fmla="*/ 1809061 w 5287768"/>
              <a:gd name="connsiteY7" fmla="*/ 69654 h 2149573"/>
              <a:gd name="connsiteX0" fmla="*/ 1809061 w 5287768"/>
              <a:gd name="connsiteY0" fmla="*/ 87259 h 2167178"/>
              <a:gd name="connsiteX1" fmla="*/ 41221 w 5287768"/>
              <a:gd name="connsiteY1" fmla="*/ 1428379 h 2167178"/>
              <a:gd name="connsiteX2" fmla="*/ 31061 w 5287768"/>
              <a:gd name="connsiteY2" fmla="*/ 1885579 h 2167178"/>
              <a:gd name="connsiteX3" fmla="*/ 2820906 w 5287768"/>
              <a:gd name="connsiteY3" fmla="*/ 2167168 h 2167178"/>
              <a:gd name="connsiteX4" fmla="*/ 5192341 w 5287768"/>
              <a:gd name="connsiteY4" fmla="*/ 1770200 h 2167178"/>
              <a:gd name="connsiteX5" fmla="*/ 5161861 w 5287768"/>
              <a:gd name="connsiteY5" fmla="*/ 798459 h 2167178"/>
              <a:gd name="connsiteX6" fmla="*/ 3780101 w 5287768"/>
              <a:gd name="connsiteY6" fmla="*/ 117739 h 2167178"/>
              <a:gd name="connsiteX7" fmla="*/ 1809061 w 5287768"/>
              <a:gd name="connsiteY7" fmla="*/ 87259 h 2167178"/>
              <a:gd name="connsiteX0" fmla="*/ 1809061 w 5334184"/>
              <a:gd name="connsiteY0" fmla="*/ 87259 h 2167178"/>
              <a:gd name="connsiteX1" fmla="*/ 41221 w 5334184"/>
              <a:gd name="connsiteY1" fmla="*/ 1428379 h 2167178"/>
              <a:gd name="connsiteX2" fmla="*/ 31061 w 5334184"/>
              <a:gd name="connsiteY2" fmla="*/ 1885579 h 2167178"/>
              <a:gd name="connsiteX3" fmla="*/ 2820906 w 5334184"/>
              <a:gd name="connsiteY3" fmla="*/ 2167168 h 2167178"/>
              <a:gd name="connsiteX4" fmla="*/ 5192341 w 5334184"/>
              <a:gd name="connsiteY4" fmla="*/ 1770200 h 2167178"/>
              <a:gd name="connsiteX5" fmla="*/ 5161861 w 5334184"/>
              <a:gd name="connsiteY5" fmla="*/ 798459 h 2167178"/>
              <a:gd name="connsiteX6" fmla="*/ 3780101 w 5334184"/>
              <a:gd name="connsiteY6" fmla="*/ 117739 h 2167178"/>
              <a:gd name="connsiteX7" fmla="*/ 1809061 w 5334184"/>
              <a:gd name="connsiteY7" fmla="*/ 87259 h 2167178"/>
              <a:gd name="connsiteX0" fmla="*/ 1809061 w 5393152"/>
              <a:gd name="connsiteY0" fmla="*/ 87259 h 2167178"/>
              <a:gd name="connsiteX1" fmla="*/ 41221 w 5393152"/>
              <a:gd name="connsiteY1" fmla="*/ 1428379 h 2167178"/>
              <a:gd name="connsiteX2" fmla="*/ 31061 w 5393152"/>
              <a:gd name="connsiteY2" fmla="*/ 1885579 h 2167178"/>
              <a:gd name="connsiteX3" fmla="*/ 2820906 w 5393152"/>
              <a:gd name="connsiteY3" fmla="*/ 2167168 h 2167178"/>
              <a:gd name="connsiteX4" fmla="*/ 5192341 w 5393152"/>
              <a:gd name="connsiteY4" fmla="*/ 1770200 h 2167178"/>
              <a:gd name="connsiteX5" fmla="*/ 5161861 w 5393152"/>
              <a:gd name="connsiteY5" fmla="*/ 798459 h 2167178"/>
              <a:gd name="connsiteX6" fmla="*/ 3780101 w 5393152"/>
              <a:gd name="connsiteY6" fmla="*/ 117739 h 2167178"/>
              <a:gd name="connsiteX7" fmla="*/ 1809061 w 5393152"/>
              <a:gd name="connsiteY7" fmla="*/ 87259 h 2167178"/>
              <a:gd name="connsiteX0" fmla="*/ 1809061 w 5251287"/>
              <a:gd name="connsiteY0" fmla="*/ 87259 h 2171182"/>
              <a:gd name="connsiteX1" fmla="*/ 41221 w 5251287"/>
              <a:gd name="connsiteY1" fmla="*/ 1428379 h 2171182"/>
              <a:gd name="connsiteX2" fmla="*/ 31061 w 5251287"/>
              <a:gd name="connsiteY2" fmla="*/ 1885579 h 2171182"/>
              <a:gd name="connsiteX3" fmla="*/ 2820906 w 5251287"/>
              <a:gd name="connsiteY3" fmla="*/ 2167168 h 2171182"/>
              <a:gd name="connsiteX4" fmla="*/ 4940881 w 5251287"/>
              <a:gd name="connsiteY4" fmla="*/ 1658525 h 2171182"/>
              <a:gd name="connsiteX5" fmla="*/ 5161861 w 5251287"/>
              <a:gd name="connsiteY5" fmla="*/ 798459 h 2171182"/>
              <a:gd name="connsiteX6" fmla="*/ 3780101 w 5251287"/>
              <a:gd name="connsiteY6" fmla="*/ 117739 h 2171182"/>
              <a:gd name="connsiteX7" fmla="*/ 1809061 w 5251287"/>
              <a:gd name="connsiteY7" fmla="*/ 87259 h 2171182"/>
              <a:gd name="connsiteX0" fmla="*/ 1809061 w 5251287"/>
              <a:gd name="connsiteY0" fmla="*/ 87259 h 2167846"/>
              <a:gd name="connsiteX1" fmla="*/ 41221 w 5251287"/>
              <a:gd name="connsiteY1" fmla="*/ 1428379 h 2167846"/>
              <a:gd name="connsiteX2" fmla="*/ 31061 w 5251287"/>
              <a:gd name="connsiteY2" fmla="*/ 1885579 h 2167846"/>
              <a:gd name="connsiteX3" fmla="*/ 2820906 w 5251287"/>
              <a:gd name="connsiteY3" fmla="*/ 2167168 h 2167846"/>
              <a:gd name="connsiteX4" fmla="*/ 4940881 w 5251287"/>
              <a:gd name="connsiteY4" fmla="*/ 1658525 h 2167846"/>
              <a:gd name="connsiteX5" fmla="*/ 5161861 w 5251287"/>
              <a:gd name="connsiteY5" fmla="*/ 798459 h 2167846"/>
              <a:gd name="connsiteX6" fmla="*/ 3780101 w 5251287"/>
              <a:gd name="connsiteY6" fmla="*/ 117739 h 2167846"/>
              <a:gd name="connsiteX7" fmla="*/ 1809061 w 5251287"/>
              <a:gd name="connsiteY7" fmla="*/ 87259 h 2167846"/>
              <a:gd name="connsiteX0" fmla="*/ 1767840 w 5210066"/>
              <a:gd name="connsiteY0" fmla="*/ 87259 h 2170659"/>
              <a:gd name="connsiteX1" fmla="*/ 0 w 5210066"/>
              <a:gd name="connsiteY1" fmla="*/ 1428379 h 2170659"/>
              <a:gd name="connsiteX2" fmla="*/ 2779685 w 5210066"/>
              <a:gd name="connsiteY2" fmla="*/ 2167168 h 2170659"/>
              <a:gd name="connsiteX3" fmla="*/ 4899660 w 5210066"/>
              <a:gd name="connsiteY3" fmla="*/ 1658525 h 2170659"/>
              <a:gd name="connsiteX4" fmla="*/ 5120640 w 5210066"/>
              <a:gd name="connsiteY4" fmla="*/ 798459 h 2170659"/>
              <a:gd name="connsiteX5" fmla="*/ 3738880 w 5210066"/>
              <a:gd name="connsiteY5" fmla="*/ 117739 h 2170659"/>
              <a:gd name="connsiteX6" fmla="*/ 1767840 w 5210066"/>
              <a:gd name="connsiteY6" fmla="*/ 87259 h 2170659"/>
              <a:gd name="connsiteX0" fmla="*/ 1767840 w 5210066"/>
              <a:gd name="connsiteY0" fmla="*/ 136529 h 2216968"/>
              <a:gd name="connsiteX1" fmla="*/ 0 w 5210066"/>
              <a:gd name="connsiteY1" fmla="*/ 1624590 h 2216968"/>
              <a:gd name="connsiteX2" fmla="*/ 2779685 w 5210066"/>
              <a:gd name="connsiteY2" fmla="*/ 2216438 h 2216968"/>
              <a:gd name="connsiteX3" fmla="*/ 4899660 w 5210066"/>
              <a:gd name="connsiteY3" fmla="*/ 1707795 h 2216968"/>
              <a:gd name="connsiteX4" fmla="*/ 5120640 w 5210066"/>
              <a:gd name="connsiteY4" fmla="*/ 847729 h 2216968"/>
              <a:gd name="connsiteX5" fmla="*/ 3738880 w 5210066"/>
              <a:gd name="connsiteY5" fmla="*/ 167009 h 2216968"/>
              <a:gd name="connsiteX6" fmla="*/ 1767840 w 5210066"/>
              <a:gd name="connsiteY6" fmla="*/ 136529 h 2216968"/>
              <a:gd name="connsiteX0" fmla="*/ 1767844 w 5210070"/>
              <a:gd name="connsiteY0" fmla="*/ 136529 h 2216968"/>
              <a:gd name="connsiteX1" fmla="*/ 4 w 5210070"/>
              <a:gd name="connsiteY1" fmla="*/ 1624590 h 2216968"/>
              <a:gd name="connsiteX2" fmla="*/ 2779689 w 5210070"/>
              <a:gd name="connsiteY2" fmla="*/ 2216438 h 2216968"/>
              <a:gd name="connsiteX3" fmla="*/ 4899664 w 5210070"/>
              <a:gd name="connsiteY3" fmla="*/ 1707795 h 2216968"/>
              <a:gd name="connsiteX4" fmla="*/ 5120644 w 5210070"/>
              <a:gd name="connsiteY4" fmla="*/ 847729 h 2216968"/>
              <a:gd name="connsiteX5" fmla="*/ 3738884 w 5210070"/>
              <a:gd name="connsiteY5" fmla="*/ 167009 h 2216968"/>
              <a:gd name="connsiteX6" fmla="*/ 1767844 w 5210070"/>
              <a:gd name="connsiteY6" fmla="*/ 136529 h 2216968"/>
              <a:gd name="connsiteX0" fmla="*/ 1294796 w 5255182"/>
              <a:gd name="connsiteY0" fmla="*/ 183551 h 2122927"/>
              <a:gd name="connsiteX1" fmla="*/ 45116 w 5255182"/>
              <a:gd name="connsiteY1" fmla="*/ 1530549 h 2122927"/>
              <a:gd name="connsiteX2" fmla="*/ 2824801 w 5255182"/>
              <a:gd name="connsiteY2" fmla="*/ 2122397 h 2122927"/>
              <a:gd name="connsiteX3" fmla="*/ 4944776 w 5255182"/>
              <a:gd name="connsiteY3" fmla="*/ 1613754 h 2122927"/>
              <a:gd name="connsiteX4" fmla="*/ 5165756 w 5255182"/>
              <a:gd name="connsiteY4" fmla="*/ 753688 h 2122927"/>
              <a:gd name="connsiteX5" fmla="*/ 3783996 w 5255182"/>
              <a:gd name="connsiteY5" fmla="*/ 72968 h 2122927"/>
              <a:gd name="connsiteX6" fmla="*/ 1294796 w 5255182"/>
              <a:gd name="connsiteY6" fmla="*/ 183551 h 212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5182" h="2122927">
                <a:moveTo>
                  <a:pt x="1294796" y="183551"/>
                </a:moveTo>
                <a:cubicBezTo>
                  <a:pt x="671649" y="426481"/>
                  <a:pt x="-209885" y="1207408"/>
                  <a:pt x="45116" y="1530549"/>
                </a:cubicBezTo>
                <a:cubicBezTo>
                  <a:pt x="300117" y="1853690"/>
                  <a:pt x="2008191" y="2108530"/>
                  <a:pt x="2824801" y="2122397"/>
                </a:cubicBezTo>
                <a:cubicBezTo>
                  <a:pt x="3641411" y="2136265"/>
                  <a:pt x="4672149" y="1876012"/>
                  <a:pt x="4944776" y="1613754"/>
                </a:cubicBezTo>
                <a:cubicBezTo>
                  <a:pt x="5217403" y="1351496"/>
                  <a:pt x="5359219" y="1010486"/>
                  <a:pt x="5165756" y="753688"/>
                </a:cubicBezTo>
                <a:cubicBezTo>
                  <a:pt x="4972293" y="496890"/>
                  <a:pt x="4429156" y="167991"/>
                  <a:pt x="3783996" y="72968"/>
                </a:cubicBezTo>
                <a:cubicBezTo>
                  <a:pt x="3138836" y="-22055"/>
                  <a:pt x="1917943" y="-59379"/>
                  <a:pt x="1294796" y="183551"/>
                </a:cubicBezTo>
                <a:close/>
              </a:path>
            </a:pathLst>
          </a:custGeom>
          <a:solidFill>
            <a:schemeClr val="accent6">
              <a:alpha val="11000"/>
            </a:schemeClr>
          </a:solidFill>
          <a:ln>
            <a:solidFill>
              <a:schemeClr val="accent6">
                <a:shade val="50000"/>
                <a:alpha val="36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793" tIns="40397" rIns="80793" bIns="403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767" dirty="0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AB3F3FB-3776-49DA-9AE3-F3851E6C36DA}"/>
              </a:ext>
            </a:extLst>
          </p:cNvPr>
          <p:cNvSpPr/>
          <p:nvPr/>
        </p:nvSpPr>
        <p:spPr>
          <a:xfrm>
            <a:off x="876336" y="2595531"/>
            <a:ext cx="6232060" cy="2524587"/>
          </a:xfrm>
          <a:custGeom>
            <a:avLst/>
            <a:gdLst>
              <a:gd name="connsiteX0" fmla="*/ 6654800 w 7030720"/>
              <a:gd name="connsiteY0" fmla="*/ 81280 h 2092960"/>
              <a:gd name="connsiteX1" fmla="*/ 3017520 w 7030720"/>
              <a:gd name="connsiteY1" fmla="*/ 0 h 2092960"/>
              <a:gd name="connsiteX2" fmla="*/ 0 w 7030720"/>
              <a:gd name="connsiteY2" fmla="*/ 1635760 h 2092960"/>
              <a:gd name="connsiteX3" fmla="*/ 30480 w 7030720"/>
              <a:gd name="connsiteY3" fmla="*/ 2042160 h 2092960"/>
              <a:gd name="connsiteX4" fmla="*/ 3383280 w 7030720"/>
              <a:gd name="connsiteY4" fmla="*/ 2092960 h 2092960"/>
              <a:gd name="connsiteX5" fmla="*/ 7030720 w 7030720"/>
              <a:gd name="connsiteY5" fmla="*/ 10160 h 2092960"/>
              <a:gd name="connsiteX6" fmla="*/ 6654800 w 7030720"/>
              <a:gd name="connsiteY6" fmla="*/ 81280 h 2092960"/>
              <a:gd name="connsiteX0" fmla="*/ 6654800 w 6654800"/>
              <a:gd name="connsiteY0" fmla="*/ 81280 h 2092960"/>
              <a:gd name="connsiteX1" fmla="*/ 3017520 w 6654800"/>
              <a:gd name="connsiteY1" fmla="*/ 0 h 2092960"/>
              <a:gd name="connsiteX2" fmla="*/ 0 w 6654800"/>
              <a:gd name="connsiteY2" fmla="*/ 1635760 h 2092960"/>
              <a:gd name="connsiteX3" fmla="*/ 30480 w 6654800"/>
              <a:gd name="connsiteY3" fmla="*/ 2042160 h 2092960"/>
              <a:gd name="connsiteX4" fmla="*/ 3383280 w 6654800"/>
              <a:gd name="connsiteY4" fmla="*/ 2092960 h 2092960"/>
              <a:gd name="connsiteX5" fmla="*/ 5659120 w 6654800"/>
              <a:gd name="connsiteY5" fmla="*/ 1047212 h 2092960"/>
              <a:gd name="connsiteX6" fmla="*/ 6654800 w 6654800"/>
              <a:gd name="connsiteY6" fmla="*/ 81280 h 2092960"/>
              <a:gd name="connsiteX0" fmla="*/ 6929120 w 6929120"/>
              <a:gd name="connsiteY0" fmla="*/ 0 h 2228518"/>
              <a:gd name="connsiteX1" fmla="*/ 3017520 w 6929120"/>
              <a:gd name="connsiteY1" fmla="*/ 135558 h 2228518"/>
              <a:gd name="connsiteX2" fmla="*/ 0 w 6929120"/>
              <a:gd name="connsiteY2" fmla="*/ 1771318 h 2228518"/>
              <a:gd name="connsiteX3" fmla="*/ 30480 w 6929120"/>
              <a:gd name="connsiteY3" fmla="*/ 2177718 h 2228518"/>
              <a:gd name="connsiteX4" fmla="*/ 3383280 w 6929120"/>
              <a:gd name="connsiteY4" fmla="*/ 2228518 h 2228518"/>
              <a:gd name="connsiteX5" fmla="*/ 5659120 w 6929120"/>
              <a:gd name="connsiteY5" fmla="*/ 1182770 h 2228518"/>
              <a:gd name="connsiteX6" fmla="*/ 6929120 w 6929120"/>
              <a:gd name="connsiteY6" fmla="*/ 0 h 2228518"/>
              <a:gd name="connsiteX0" fmla="*/ 6929120 w 6929120"/>
              <a:gd name="connsiteY0" fmla="*/ 23606 h 2252124"/>
              <a:gd name="connsiteX1" fmla="*/ 3017520 w 6929120"/>
              <a:gd name="connsiteY1" fmla="*/ 159164 h 2252124"/>
              <a:gd name="connsiteX2" fmla="*/ 0 w 6929120"/>
              <a:gd name="connsiteY2" fmla="*/ 1794924 h 2252124"/>
              <a:gd name="connsiteX3" fmla="*/ 30480 w 6929120"/>
              <a:gd name="connsiteY3" fmla="*/ 2201324 h 2252124"/>
              <a:gd name="connsiteX4" fmla="*/ 3383280 w 6929120"/>
              <a:gd name="connsiteY4" fmla="*/ 2252124 h 2252124"/>
              <a:gd name="connsiteX5" fmla="*/ 5659120 w 6929120"/>
              <a:gd name="connsiteY5" fmla="*/ 1206376 h 2252124"/>
              <a:gd name="connsiteX6" fmla="*/ 6929120 w 6929120"/>
              <a:gd name="connsiteY6" fmla="*/ 23606 h 2252124"/>
              <a:gd name="connsiteX0" fmla="*/ 6929120 w 6929120"/>
              <a:gd name="connsiteY0" fmla="*/ 42814 h 2271332"/>
              <a:gd name="connsiteX1" fmla="*/ 3017520 w 6929120"/>
              <a:gd name="connsiteY1" fmla="*/ 178372 h 2271332"/>
              <a:gd name="connsiteX2" fmla="*/ 0 w 6929120"/>
              <a:gd name="connsiteY2" fmla="*/ 1814132 h 2271332"/>
              <a:gd name="connsiteX3" fmla="*/ 30480 w 6929120"/>
              <a:gd name="connsiteY3" fmla="*/ 2220532 h 2271332"/>
              <a:gd name="connsiteX4" fmla="*/ 3383280 w 6929120"/>
              <a:gd name="connsiteY4" fmla="*/ 2271332 h 2271332"/>
              <a:gd name="connsiteX5" fmla="*/ 5659120 w 6929120"/>
              <a:gd name="connsiteY5" fmla="*/ 1225584 h 2271332"/>
              <a:gd name="connsiteX6" fmla="*/ 6929120 w 6929120"/>
              <a:gd name="connsiteY6" fmla="*/ 42814 h 2271332"/>
              <a:gd name="connsiteX0" fmla="*/ 6929120 w 6929120"/>
              <a:gd name="connsiteY0" fmla="*/ 42814 h 2271332"/>
              <a:gd name="connsiteX1" fmla="*/ 3017520 w 6929120"/>
              <a:gd name="connsiteY1" fmla="*/ 178372 h 2271332"/>
              <a:gd name="connsiteX2" fmla="*/ 0 w 6929120"/>
              <a:gd name="connsiteY2" fmla="*/ 1814132 h 2271332"/>
              <a:gd name="connsiteX3" fmla="*/ 30480 w 6929120"/>
              <a:gd name="connsiteY3" fmla="*/ 2220532 h 2271332"/>
              <a:gd name="connsiteX4" fmla="*/ 3383280 w 6929120"/>
              <a:gd name="connsiteY4" fmla="*/ 2271332 h 2271332"/>
              <a:gd name="connsiteX5" fmla="*/ 5659120 w 6929120"/>
              <a:gd name="connsiteY5" fmla="*/ 1225584 h 2271332"/>
              <a:gd name="connsiteX6" fmla="*/ 6929120 w 6929120"/>
              <a:gd name="connsiteY6" fmla="*/ 42814 h 2271332"/>
              <a:gd name="connsiteX0" fmla="*/ 6929120 w 6929120"/>
              <a:gd name="connsiteY0" fmla="*/ 42814 h 2271332"/>
              <a:gd name="connsiteX1" fmla="*/ 3017520 w 6929120"/>
              <a:gd name="connsiteY1" fmla="*/ 178372 h 2271332"/>
              <a:gd name="connsiteX2" fmla="*/ 0 w 6929120"/>
              <a:gd name="connsiteY2" fmla="*/ 1814132 h 2271332"/>
              <a:gd name="connsiteX3" fmla="*/ 30480 w 6929120"/>
              <a:gd name="connsiteY3" fmla="*/ 2220532 h 2271332"/>
              <a:gd name="connsiteX4" fmla="*/ 3383280 w 6929120"/>
              <a:gd name="connsiteY4" fmla="*/ 2271332 h 2271332"/>
              <a:gd name="connsiteX5" fmla="*/ 5659120 w 6929120"/>
              <a:gd name="connsiteY5" fmla="*/ 1225584 h 2271332"/>
              <a:gd name="connsiteX6" fmla="*/ 6929120 w 6929120"/>
              <a:gd name="connsiteY6" fmla="*/ 42814 h 2271332"/>
              <a:gd name="connsiteX0" fmla="*/ 6947233 w 6947233"/>
              <a:gd name="connsiteY0" fmla="*/ 42814 h 2271332"/>
              <a:gd name="connsiteX1" fmla="*/ 3035633 w 6947233"/>
              <a:gd name="connsiteY1" fmla="*/ 178372 h 2271332"/>
              <a:gd name="connsiteX2" fmla="*/ 18113 w 6947233"/>
              <a:gd name="connsiteY2" fmla="*/ 1814132 h 2271332"/>
              <a:gd name="connsiteX3" fmla="*/ 48593 w 6947233"/>
              <a:gd name="connsiteY3" fmla="*/ 2220532 h 2271332"/>
              <a:gd name="connsiteX4" fmla="*/ 3401393 w 6947233"/>
              <a:gd name="connsiteY4" fmla="*/ 2271332 h 2271332"/>
              <a:gd name="connsiteX5" fmla="*/ 5677233 w 6947233"/>
              <a:gd name="connsiteY5" fmla="*/ 1225584 h 2271332"/>
              <a:gd name="connsiteX6" fmla="*/ 6947233 w 6947233"/>
              <a:gd name="connsiteY6" fmla="*/ 42814 h 2271332"/>
              <a:gd name="connsiteX0" fmla="*/ 6955226 w 6955226"/>
              <a:gd name="connsiteY0" fmla="*/ 42814 h 2271332"/>
              <a:gd name="connsiteX1" fmla="*/ 3043626 w 6955226"/>
              <a:gd name="connsiteY1" fmla="*/ 178372 h 2271332"/>
              <a:gd name="connsiteX2" fmla="*/ 26106 w 6955226"/>
              <a:gd name="connsiteY2" fmla="*/ 1814132 h 2271332"/>
              <a:gd name="connsiteX3" fmla="*/ 56586 w 6955226"/>
              <a:gd name="connsiteY3" fmla="*/ 2220532 h 2271332"/>
              <a:gd name="connsiteX4" fmla="*/ 3409386 w 6955226"/>
              <a:gd name="connsiteY4" fmla="*/ 2271332 h 2271332"/>
              <a:gd name="connsiteX5" fmla="*/ 5685226 w 6955226"/>
              <a:gd name="connsiteY5" fmla="*/ 1225584 h 2271332"/>
              <a:gd name="connsiteX6" fmla="*/ 6955226 w 6955226"/>
              <a:gd name="connsiteY6" fmla="*/ 42814 h 2271332"/>
              <a:gd name="connsiteX0" fmla="*/ 6955226 w 6955226"/>
              <a:gd name="connsiteY0" fmla="*/ 42814 h 2274285"/>
              <a:gd name="connsiteX1" fmla="*/ 3043626 w 6955226"/>
              <a:gd name="connsiteY1" fmla="*/ 178372 h 2274285"/>
              <a:gd name="connsiteX2" fmla="*/ 26106 w 6955226"/>
              <a:gd name="connsiteY2" fmla="*/ 1814132 h 2274285"/>
              <a:gd name="connsiteX3" fmla="*/ 56586 w 6955226"/>
              <a:gd name="connsiteY3" fmla="*/ 2220532 h 2274285"/>
              <a:gd name="connsiteX4" fmla="*/ 3409386 w 6955226"/>
              <a:gd name="connsiteY4" fmla="*/ 2271332 h 2274285"/>
              <a:gd name="connsiteX5" fmla="*/ 5685226 w 6955226"/>
              <a:gd name="connsiteY5" fmla="*/ 1225584 h 2274285"/>
              <a:gd name="connsiteX6" fmla="*/ 6955226 w 6955226"/>
              <a:gd name="connsiteY6" fmla="*/ 42814 h 2274285"/>
              <a:gd name="connsiteX0" fmla="*/ 6955226 w 6955226"/>
              <a:gd name="connsiteY0" fmla="*/ 42814 h 2317743"/>
              <a:gd name="connsiteX1" fmla="*/ 3043626 w 6955226"/>
              <a:gd name="connsiteY1" fmla="*/ 178372 h 2317743"/>
              <a:gd name="connsiteX2" fmla="*/ 26106 w 6955226"/>
              <a:gd name="connsiteY2" fmla="*/ 1814132 h 2317743"/>
              <a:gd name="connsiteX3" fmla="*/ 56586 w 6955226"/>
              <a:gd name="connsiteY3" fmla="*/ 2220532 h 2317743"/>
              <a:gd name="connsiteX4" fmla="*/ 3409386 w 6955226"/>
              <a:gd name="connsiteY4" fmla="*/ 2271332 h 2317743"/>
              <a:gd name="connsiteX5" fmla="*/ 5685226 w 6955226"/>
              <a:gd name="connsiteY5" fmla="*/ 1225584 h 2317743"/>
              <a:gd name="connsiteX6" fmla="*/ 6955226 w 6955226"/>
              <a:gd name="connsiteY6" fmla="*/ 42814 h 2317743"/>
              <a:gd name="connsiteX0" fmla="*/ 6955226 w 6955226"/>
              <a:gd name="connsiteY0" fmla="*/ 42814 h 2317743"/>
              <a:gd name="connsiteX1" fmla="*/ 3043626 w 6955226"/>
              <a:gd name="connsiteY1" fmla="*/ 178372 h 2317743"/>
              <a:gd name="connsiteX2" fmla="*/ 26106 w 6955226"/>
              <a:gd name="connsiteY2" fmla="*/ 1814132 h 2317743"/>
              <a:gd name="connsiteX3" fmla="*/ 56586 w 6955226"/>
              <a:gd name="connsiteY3" fmla="*/ 2220532 h 2317743"/>
              <a:gd name="connsiteX4" fmla="*/ 3409386 w 6955226"/>
              <a:gd name="connsiteY4" fmla="*/ 2271332 h 2317743"/>
              <a:gd name="connsiteX5" fmla="*/ 5685226 w 6955226"/>
              <a:gd name="connsiteY5" fmla="*/ 1225584 h 2317743"/>
              <a:gd name="connsiteX6" fmla="*/ 6955226 w 6955226"/>
              <a:gd name="connsiteY6" fmla="*/ 42814 h 2317743"/>
              <a:gd name="connsiteX0" fmla="*/ 6955226 w 6955226"/>
              <a:gd name="connsiteY0" fmla="*/ 42814 h 2317743"/>
              <a:gd name="connsiteX1" fmla="*/ 3043626 w 6955226"/>
              <a:gd name="connsiteY1" fmla="*/ 178372 h 2317743"/>
              <a:gd name="connsiteX2" fmla="*/ 26106 w 6955226"/>
              <a:gd name="connsiteY2" fmla="*/ 1814132 h 2317743"/>
              <a:gd name="connsiteX3" fmla="*/ 56586 w 6955226"/>
              <a:gd name="connsiteY3" fmla="*/ 2220532 h 2317743"/>
              <a:gd name="connsiteX4" fmla="*/ 3409386 w 6955226"/>
              <a:gd name="connsiteY4" fmla="*/ 2271332 h 2317743"/>
              <a:gd name="connsiteX5" fmla="*/ 5685226 w 6955226"/>
              <a:gd name="connsiteY5" fmla="*/ 1225584 h 2317743"/>
              <a:gd name="connsiteX6" fmla="*/ 6955226 w 6955226"/>
              <a:gd name="connsiteY6" fmla="*/ 42814 h 2317743"/>
              <a:gd name="connsiteX0" fmla="*/ 6955226 w 6955226"/>
              <a:gd name="connsiteY0" fmla="*/ 42814 h 2317743"/>
              <a:gd name="connsiteX1" fmla="*/ 3043626 w 6955226"/>
              <a:gd name="connsiteY1" fmla="*/ 178372 h 2317743"/>
              <a:gd name="connsiteX2" fmla="*/ 26106 w 6955226"/>
              <a:gd name="connsiteY2" fmla="*/ 1814132 h 2317743"/>
              <a:gd name="connsiteX3" fmla="*/ 56586 w 6955226"/>
              <a:gd name="connsiteY3" fmla="*/ 2220532 h 2317743"/>
              <a:gd name="connsiteX4" fmla="*/ 3409386 w 6955226"/>
              <a:gd name="connsiteY4" fmla="*/ 2271332 h 2317743"/>
              <a:gd name="connsiteX5" fmla="*/ 5685226 w 6955226"/>
              <a:gd name="connsiteY5" fmla="*/ 1225584 h 2317743"/>
              <a:gd name="connsiteX6" fmla="*/ 6955226 w 6955226"/>
              <a:gd name="connsiteY6" fmla="*/ 42814 h 2317743"/>
              <a:gd name="connsiteX0" fmla="*/ 6955226 w 6955226"/>
              <a:gd name="connsiteY0" fmla="*/ 42814 h 2317743"/>
              <a:gd name="connsiteX1" fmla="*/ 3043626 w 6955226"/>
              <a:gd name="connsiteY1" fmla="*/ 178372 h 2317743"/>
              <a:gd name="connsiteX2" fmla="*/ 26106 w 6955226"/>
              <a:gd name="connsiteY2" fmla="*/ 1814132 h 2317743"/>
              <a:gd name="connsiteX3" fmla="*/ 56586 w 6955226"/>
              <a:gd name="connsiteY3" fmla="*/ 2220532 h 2317743"/>
              <a:gd name="connsiteX4" fmla="*/ 3409386 w 6955226"/>
              <a:gd name="connsiteY4" fmla="*/ 2271332 h 2317743"/>
              <a:gd name="connsiteX5" fmla="*/ 5685226 w 6955226"/>
              <a:gd name="connsiteY5" fmla="*/ 1225584 h 2317743"/>
              <a:gd name="connsiteX6" fmla="*/ 6955226 w 6955226"/>
              <a:gd name="connsiteY6" fmla="*/ 42814 h 2317743"/>
              <a:gd name="connsiteX0" fmla="*/ 6711386 w 6711386"/>
              <a:gd name="connsiteY0" fmla="*/ 144279 h 2221226"/>
              <a:gd name="connsiteX1" fmla="*/ 3043626 w 6711386"/>
              <a:gd name="connsiteY1" fmla="*/ 81855 h 2221226"/>
              <a:gd name="connsiteX2" fmla="*/ 26106 w 6711386"/>
              <a:gd name="connsiteY2" fmla="*/ 1717615 h 2221226"/>
              <a:gd name="connsiteX3" fmla="*/ 56586 w 6711386"/>
              <a:gd name="connsiteY3" fmla="*/ 2124015 h 2221226"/>
              <a:gd name="connsiteX4" fmla="*/ 3409386 w 6711386"/>
              <a:gd name="connsiteY4" fmla="*/ 2174815 h 2221226"/>
              <a:gd name="connsiteX5" fmla="*/ 5685226 w 6711386"/>
              <a:gd name="connsiteY5" fmla="*/ 1129067 h 2221226"/>
              <a:gd name="connsiteX6" fmla="*/ 6711386 w 6711386"/>
              <a:gd name="connsiteY6" fmla="*/ 144279 h 2221226"/>
              <a:gd name="connsiteX0" fmla="*/ 7026346 w 7026346"/>
              <a:gd name="connsiteY0" fmla="*/ 42813 h 2317743"/>
              <a:gd name="connsiteX1" fmla="*/ 3043626 w 7026346"/>
              <a:gd name="connsiteY1" fmla="*/ 178372 h 2317743"/>
              <a:gd name="connsiteX2" fmla="*/ 26106 w 7026346"/>
              <a:gd name="connsiteY2" fmla="*/ 1814132 h 2317743"/>
              <a:gd name="connsiteX3" fmla="*/ 56586 w 7026346"/>
              <a:gd name="connsiteY3" fmla="*/ 2220532 h 2317743"/>
              <a:gd name="connsiteX4" fmla="*/ 3409386 w 7026346"/>
              <a:gd name="connsiteY4" fmla="*/ 2271332 h 2317743"/>
              <a:gd name="connsiteX5" fmla="*/ 5685226 w 7026346"/>
              <a:gd name="connsiteY5" fmla="*/ 1225584 h 2317743"/>
              <a:gd name="connsiteX6" fmla="*/ 7026346 w 7026346"/>
              <a:gd name="connsiteY6" fmla="*/ 42813 h 2317743"/>
              <a:gd name="connsiteX0" fmla="*/ 7026346 w 7026346"/>
              <a:gd name="connsiteY0" fmla="*/ 57490 h 2332420"/>
              <a:gd name="connsiteX1" fmla="*/ 2891226 w 7026346"/>
              <a:gd name="connsiteY1" fmla="*/ 145910 h 2332420"/>
              <a:gd name="connsiteX2" fmla="*/ 26106 w 7026346"/>
              <a:gd name="connsiteY2" fmla="*/ 1828809 h 2332420"/>
              <a:gd name="connsiteX3" fmla="*/ 56586 w 7026346"/>
              <a:gd name="connsiteY3" fmla="*/ 2235209 h 2332420"/>
              <a:gd name="connsiteX4" fmla="*/ 3409386 w 7026346"/>
              <a:gd name="connsiteY4" fmla="*/ 2286009 h 2332420"/>
              <a:gd name="connsiteX5" fmla="*/ 5685226 w 7026346"/>
              <a:gd name="connsiteY5" fmla="*/ 1240261 h 2332420"/>
              <a:gd name="connsiteX6" fmla="*/ 7026346 w 7026346"/>
              <a:gd name="connsiteY6" fmla="*/ 57490 h 2332420"/>
              <a:gd name="connsiteX0" fmla="*/ 7026346 w 7026346"/>
              <a:gd name="connsiteY0" fmla="*/ 234964 h 2509894"/>
              <a:gd name="connsiteX1" fmla="*/ 3744666 w 7026346"/>
              <a:gd name="connsiteY1" fmla="*/ 59631 h 2509894"/>
              <a:gd name="connsiteX2" fmla="*/ 26106 w 7026346"/>
              <a:gd name="connsiteY2" fmla="*/ 2006283 h 2509894"/>
              <a:gd name="connsiteX3" fmla="*/ 56586 w 7026346"/>
              <a:gd name="connsiteY3" fmla="*/ 2412683 h 2509894"/>
              <a:gd name="connsiteX4" fmla="*/ 3409386 w 7026346"/>
              <a:gd name="connsiteY4" fmla="*/ 2463483 h 2509894"/>
              <a:gd name="connsiteX5" fmla="*/ 5685226 w 7026346"/>
              <a:gd name="connsiteY5" fmla="*/ 1417735 h 2509894"/>
              <a:gd name="connsiteX6" fmla="*/ 7026346 w 7026346"/>
              <a:gd name="connsiteY6" fmla="*/ 234964 h 2509894"/>
              <a:gd name="connsiteX0" fmla="*/ 7026346 w 7026346"/>
              <a:gd name="connsiteY0" fmla="*/ 234964 h 2509894"/>
              <a:gd name="connsiteX1" fmla="*/ 3744666 w 7026346"/>
              <a:gd name="connsiteY1" fmla="*/ 59631 h 2509894"/>
              <a:gd name="connsiteX2" fmla="*/ 26106 w 7026346"/>
              <a:gd name="connsiteY2" fmla="*/ 2006283 h 2509894"/>
              <a:gd name="connsiteX3" fmla="*/ 56586 w 7026346"/>
              <a:gd name="connsiteY3" fmla="*/ 2412683 h 2509894"/>
              <a:gd name="connsiteX4" fmla="*/ 3409386 w 7026346"/>
              <a:gd name="connsiteY4" fmla="*/ 2463483 h 2509894"/>
              <a:gd name="connsiteX5" fmla="*/ 5685226 w 7026346"/>
              <a:gd name="connsiteY5" fmla="*/ 1417735 h 2509894"/>
              <a:gd name="connsiteX6" fmla="*/ 7026346 w 7026346"/>
              <a:gd name="connsiteY6" fmla="*/ 234964 h 2509894"/>
              <a:gd name="connsiteX0" fmla="*/ 7026346 w 7026346"/>
              <a:gd name="connsiteY0" fmla="*/ 178852 h 2453782"/>
              <a:gd name="connsiteX1" fmla="*/ 3744666 w 7026346"/>
              <a:gd name="connsiteY1" fmla="*/ 3519 h 2453782"/>
              <a:gd name="connsiteX2" fmla="*/ 26106 w 7026346"/>
              <a:gd name="connsiteY2" fmla="*/ 1950171 h 2453782"/>
              <a:gd name="connsiteX3" fmla="*/ 56586 w 7026346"/>
              <a:gd name="connsiteY3" fmla="*/ 2356571 h 2453782"/>
              <a:gd name="connsiteX4" fmla="*/ 3409386 w 7026346"/>
              <a:gd name="connsiteY4" fmla="*/ 2407371 h 2453782"/>
              <a:gd name="connsiteX5" fmla="*/ 5685226 w 7026346"/>
              <a:gd name="connsiteY5" fmla="*/ 1361623 h 2453782"/>
              <a:gd name="connsiteX6" fmla="*/ 7026346 w 7026346"/>
              <a:gd name="connsiteY6" fmla="*/ 178852 h 2453782"/>
              <a:gd name="connsiteX0" fmla="*/ 7026346 w 7026346"/>
              <a:gd name="connsiteY0" fmla="*/ 191865 h 2466795"/>
              <a:gd name="connsiteX1" fmla="*/ 3744666 w 7026346"/>
              <a:gd name="connsiteY1" fmla="*/ 16532 h 2466795"/>
              <a:gd name="connsiteX2" fmla="*/ 26106 w 7026346"/>
              <a:gd name="connsiteY2" fmla="*/ 1963184 h 2466795"/>
              <a:gd name="connsiteX3" fmla="*/ 56586 w 7026346"/>
              <a:gd name="connsiteY3" fmla="*/ 2369584 h 2466795"/>
              <a:gd name="connsiteX4" fmla="*/ 3409386 w 7026346"/>
              <a:gd name="connsiteY4" fmla="*/ 2420384 h 2466795"/>
              <a:gd name="connsiteX5" fmla="*/ 5685226 w 7026346"/>
              <a:gd name="connsiteY5" fmla="*/ 1374636 h 2466795"/>
              <a:gd name="connsiteX6" fmla="*/ 7026346 w 7026346"/>
              <a:gd name="connsiteY6" fmla="*/ 191865 h 2466795"/>
              <a:gd name="connsiteX0" fmla="*/ 7199066 w 7199066"/>
              <a:gd name="connsiteY0" fmla="*/ 191865 h 2466795"/>
              <a:gd name="connsiteX1" fmla="*/ 3744666 w 7199066"/>
              <a:gd name="connsiteY1" fmla="*/ 16532 h 2466795"/>
              <a:gd name="connsiteX2" fmla="*/ 26106 w 7199066"/>
              <a:gd name="connsiteY2" fmla="*/ 1963184 h 2466795"/>
              <a:gd name="connsiteX3" fmla="*/ 56586 w 7199066"/>
              <a:gd name="connsiteY3" fmla="*/ 2369584 h 2466795"/>
              <a:gd name="connsiteX4" fmla="*/ 3409386 w 7199066"/>
              <a:gd name="connsiteY4" fmla="*/ 2420384 h 2466795"/>
              <a:gd name="connsiteX5" fmla="*/ 5685226 w 7199066"/>
              <a:gd name="connsiteY5" fmla="*/ 1374636 h 2466795"/>
              <a:gd name="connsiteX6" fmla="*/ 7199066 w 7199066"/>
              <a:gd name="connsiteY6" fmla="*/ 191865 h 2466795"/>
              <a:gd name="connsiteX0" fmla="*/ 7199066 w 7199066"/>
              <a:gd name="connsiteY0" fmla="*/ 191865 h 2466795"/>
              <a:gd name="connsiteX1" fmla="*/ 3744666 w 7199066"/>
              <a:gd name="connsiteY1" fmla="*/ 16532 h 2466795"/>
              <a:gd name="connsiteX2" fmla="*/ 26106 w 7199066"/>
              <a:gd name="connsiteY2" fmla="*/ 1963184 h 2466795"/>
              <a:gd name="connsiteX3" fmla="*/ 56586 w 7199066"/>
              <a:gd name="connsiteY3" fmla="*/ 2369584 h 2466795"/>
              <a:gd name="connsiteX4" fmla="*/ 3409386 w 7199066"/>
              <a:gd name="connsiteY4" fmla="*/ 2420384 h 2466795"/>
              <a:gd name="connsiteX5" fmla="*/ 5746186 w 7199066"/>
              <a:gd name="connsiteY5" fmla="*/ 1476080 h 2466795"/>
              <a:gd name="connsiteX6" fmla="*/ 7199066 w 7199066"/>
              <a:gd name="connsiteY6" fmla="*/ 191865 h 2466795"/>
              <a:gd name="connsiteX0" fmla="*/ 7199066 w 7199066"/>
              <a:gd name="connsiteY0" fmla="*/ 191865 h 2466795"/>
              <a:gd name="connsiteX1" fmla="*/ 3744666 w 7199066"/>
              <a:gd name="connsiteY1" fmla="*/ 16532 h 2466795"/>
              <a:gd name="connsiteX2" fmla="*/ 26106 w 7199066"/>
              <a:gd name="connsiteY2" fmla="*/ 1963184 h 2466795"/>
              <a:gd name="connsiteX3" fmla="*/ 56586 w 7199066"/>
              <a:gd name="connsiteY3" fmla="*/ 2369584 h 2466795"/>
              <a:gd name="connsiteX4" fmla="*/ 3409386 w 7199066"/>
              <a:gd name="connsiteY4" fmla="*/ 2420384 h 2466795"/>
              <a:gd name="connsiteX5" fmla="*/ 5746186 w 7199066"/>
              <a:gd name="connsiteY5" fmla="*/ 1476080 h 2466795"/>
              <a:gd name="connsiteX6" fmla="*/ 7199066 w 7199066"/>
              <a:gd name="connsiteY6" fmla="*/ 191865 h 2466795"/>
              <a:gd name="connsiteX0" fmla="*/ 7252591 w 7252591"/>
              <a:gd name="connsiteY0" fmla="*/ 191865 h 2466795"/>
              <a:gd name="connsiteX1" fmla="*/ 3798191 w 7252591"/>
              <a:gd name="connsiteY1" fmla="*/ 16532 h 2466795"/>
              <a:gd name="connsiteX2" fmla="*/ 79631 w 7252591"/>
              <a:gd name="connsiteY2" fmla="*/ 1963184 h 2466795"/>
              <a:gd name="connsiteX3" fmla="*/ 110111 w 7252591"/>
              <a:gd name="connsiteY3" fmla="*/ 2369584 h 2466795"/>
              <a:gd name="connsiteX4" fmla="*/ 3462911 w 7252591"/>
              <a:gd name="connsiteY4" fmla="*/ 2420384 h 2466795"/>
              <a:gd name="connsiteX5" fmla="*/ 5799711 w 7252591"/>
              <a:gd name="connsiteY5" fmla="*/ 1476080 h 2466795"/>
              <a:gd name="connsiteX6" fmla="*/ 7252591 w 7252591"/>
              <a:gd name="connsiteY6" fmla="*/ 191865 h 2466795"/>
              <a:gd name="connsiteX0" fmla="*/ 7252591 w 7252591"/>
              <a:gd name="connsiteY0" fmla="*/ 191865 h 2593692"/>
              <a:gd name="connsiteX1" fmla="*/ 3798191 w 7252591"/>
              <a:gd name="connsiteY1" fmla="*/ 16532 h 2593692"/>
              <a:gd name="connsiteX2" fmla="*/ 79631 w 7252591"/>
              <a:gd name="connsiteY2" fmla="*/ 1963184 h 2593692"/>
              <a:gd name="connsiteX3" fmla="*/ 110111 w 7252591"/>
              <a:gd name="connsiteY3" fmla="*/ 2369584 h 2593692"/>
              <a:gd name="connsiteX4" fmla="*/ 3462911 w 7252591"/>
              <a:gd name="connsiteY4" fmla="*/ 2420384 h 2593692"/>
              <a:gd name="connsiteX5" fmla="*/ 5799711 w 7252591"/>
              <a:gd name="connsiteY5" fmla="*/ 1476080 h 2593692"/>
              <a:gd name="connsiteX6" fmla="*/ 7252591 w 7252591"/>
              <a:gd name="connsiteY6" fmla="*/ 191865 h 2593692"/>
              <a:gd name="connsiteX0" fmla="*/ 7252591 w 7252591"/>
              <a:gd name="connsiteY0" fmla="*/ 191865 h 2637466"/>
              <a:gd name="connsiteX1" fmla="*/ 3798191 w 7252591"/>
              <a:gd name="connsiteY1" fmla="*/ 16532 h 2637466"/>
              <a:gd name="connsiteX2" fmla="*/ 79631 w 7252591"/>
              <a:gd name="connsiteY2" fmla="*/ 1963184 h 2637466"/>
              <a:gd name="connsiteX3" fmla="*/ 110111 w 7252591"/>
              <a:gd name="connsiteY3" fmla="*/ 2369584 h 2637466"/>
              <a:gd name="connsiteX4" fmla="*/ 3462911 w 7252591"/>
              <a:gd name="connsiteY4" fmla="*/ 2420384 h 2637466"/>
              <a:gd name="connsiteX5" fmla="*/ 5799711 w 7252591"/>
              <a:gd name="connsiteY5" fmla="*/ 1476080 h 2637466"/>
              <a:gd name="connsiteX6" fmla="*/ 7252591 w 7252591"/>
              <a:gd name="connsiteY6" fmla="*/ 191865 h 2637466"/>
              <a:gd name="connsiteX0" fmla="*/ 7252591 w 7252591"/>
              <a:gd name="connsiteY0" fmla="*/ 191865 h 2637466"/>
              <a:gd name="connsiteX1" fmla="*/ 3798191 w 7252591"/>
              <a:gd name="connsiteY1" fmla="*/ 16532 h 2637466"/>
              <a:gd name="connsiteX2" fmla="*/ 79631 w 7252591"/>
              <a:gd name="connsiteY2" fmla="*/ 1963184 h 2637466"/>
              <a:gd name="connsiteX3" fmla="*/ 110111 w 7252591"/>
              <a:gd name="connsiteY3" fmla="*/ 2369584 h 2637466"/>
              <a:gd name="connsiteX4" fmla="*/ 3462911 w 7252591"/>
              <a:gd name="connsiteY4" fmla="*/ 2420384 h 2637466"/>
              <a:gd name="connsiteX5" fmla="*/ 5799711 w 7252591"/>
              <a:gd name="connsiteY5" fmla="*/ 1476080 h 2637466"/>
              <a:gd name="connsiteX6" fmla="*/ 7252591 w 7252591"/>
              <a:gd name="connsiteY6" fmla="*/ 191865 h 2637466"/>
              <a:gd name="connsiteX0" fmla="*/ 7173887 w 7173887"/>
              <a:gd name="connsiteY0" fmla="*/ 191865 h 2442690"/>
              <a:gd name="connsiteX1" fmla="*/ 3719487 w 7173887"/>
              <a:gd name="connsiteY1" fmla="*/ 16532 h 2442690"/>
              <a:gd name="connsiteX2" fmla="*/ 927 w 7173887"/>
              <a:gd name="connsiteY2" fmla="*/ 1963184 h 2442690"/>
              <a:gd name="connsiteX3" fmla="*/ 3384207 w 7173887"/>
              <a:gd name="connsiteY3" fmla="*/ 2420384 h 2442690"/>
              <a:gd name="connsiteX4" fmla="*/ 5721007 w 7173887"/>
              <a:gd name="connsiteY4" fmla="*/ 1476080 h 2442690"/>
              <a:gd name="connsiteX5" fmla="*/ 7173887 w 7173887"/>
              <a:gd name="connsiteY5" fmla="*/ 191865 h 2442690"/>
              <a:gd name="connsiteX0" fmla="*/ 7052014 w 7052014"/>
              <a:gd name="connsiteY0" fmla="*/ 331101 h 2642255"/>
              <a:gd name="connsiteX1" fmla="*/ 3597614 w 7052014"/>
              <a:gd name="connsiteY1" fmla="*/ 155768 h 2642255"/>
              <a:gd name="connsiteX2" fmla="*/ 974 w 7052014"/>
              <a:gd name="connsiteY2" fmla="*/ 2361101 h 2642255"/>
              <a:gd name="connsiteX3" fmla="*/ 3262334 w 7052014"/>
              <a:gd name="connsiteY3" fmla="*/ 2559620 h 2642255"/>
              <a:gd name="connsiteX4" fmla="*/ 5599134 w 7052014"/>
              <a:gd name="connsiteY4" fmla="*/ 1615316 h 2642255"/>
              <a:gd name="connsiteX5" fmla="*/ 7052014 w 7052014"/>
              <a:gd name="connsiteY5" fmla="*/ 331101 h 2642255"/>
              <a:gd name="connsiteX0" fmla="*/ 7052329 w 7052329"/>
              <a:gd name="connsiteY0" fmla="*/ 331101 h 2723775"/>
              <a:gd name="connsiteX1" fmla="*/ 3597929 w 7052329"/>
              <a:gd name="connsiteY1" fmla="*/ 155768 h 2723775"/>
              <a:gd name="connsiteX2" fmla="*/ 1289 w 7052329"/>
              <a:gd name="connsiteY2" fmla="*/ 2361101 h 2723775"/>
              <a:gd name="connsiteX3" fmla="*/ 3262649 w 7052329"/>
              <a:gd name="connsiteY3" fmla="*/ 2559620 h 2723775"/>
              <a:gd name="connsiteX4" fmla="*/ 5599449 w 7052329"/>
              <a:gd name="connsiteY4" fmla="*/ 1615316 h 2723775"/>
              <a:gd name="connsiteX5" fmla="*/ 7052329 w 7052329"/>
              <a:gd name="connsiteY5" fmla="*/ 331101 h 2723775"/>
              <a:gd name="connsiteX0" fmla="*/ 7052329 w 7099366"/>
              <a:gd name="connsiteY0" fmla="*/ 361049 h 2753723"/>
              <a:gd name="connsiteX1" fmla="*/ 3597929 w 7099366"/>
              <a:gd name="connsiteY1" fmla="*/ 185716 h 2753723"/>
              <a:gd name="connsiteX2" fmla="*/ 1289 w 7099366"/>
              <a:gd name="connsiteY2" fmla="*/ 2391049 h 2753723"/>
              <a:gd name="connsiteX3" fmla="*/ 3262649 w 7099366"/>
              <a:gd name="connsiteY3" fmla="*/ 2589568 h 2753723"/>
              <a:gd name="connsiteX4" fmla="*/ 5599449 w 7099366"/>
              <a:gd name="connsiteY4" fmla="*/ 1645264 h 2753723"/>
              <a:gd name="connsiteX5" fmla="*/ 7052329 w 7099366"/>
              <a:gd name="connsiteY5" fmla="*/ 361049 h 2753723"/>
              <a:gd name="connsiteX0" fmla="*/ 7052329 w 7086409"/>
              <a:gd name="connsiteY0" fmla="*/ 385224 h 2777898"/>
              <a:gd name="connsiteX1" fmla="*/ 3597929 w 7086409"/>
              <a:gd name="connsiteY1" fmla="*/ 209891 h 2777898"/>
              <a:gd name="connsiteX2" fmla="*/ 1289 w 7086409"/>
              <a:gd name="connsiteY2" fmla="*/ 2415224 h 2777898"/>
              <a:gd name="connsiteX3" fmla="*/ 3262649 w 7086409"/>
              <a:gd name="connsiteY3" fmla="*/ 2613743 h 2777898"/>
              <a:gd name="connsiteX4" fmla="*/ 5599449 w 7086409"/>
              <a:gd name="connsiteY4" fmla="*/ 1669439 h 2777898"/>
              <a:gd name="connsiteX5" fmla="*/ 7052329 w 7086409"/>
              <a:gd name="connsiteY5" fmla="*/ 385224 h 2777898"/>
              <a:gd name="connsiteX0" fmla="*/ 7052329 w 7086409"/>
              <a:gd name="connsiteY0" fmla="*/ 385224 h 2838361"/>
              <a:gd name="connsiteX1" fmla="*/ 3597929 w 7086409"/>
              <a:gd name="connsiteY1" fmla="*/ 209891 h 2838361"/>
              <a:gd name="connsiteX2" fmla="*/ 1289 w 7086409"/>
              <a:gd name="connsiteY2" fmla="*/ 2415224 h 2838361"/>
              <a:gd name="connsiteX3" fmla="*/ 3262649 w 7086409"/>
              <a:gd name="connsiteY3" fmla="*/ 2613743 h 2838361"/>
              <a:gd name="connsiteX4" fmla="*/ 5599449 w 7086409"/>
              <a:gd name="connsiteY4" fmla="*/ 1669439 h 2838361"/>
              <a:gd name="connsiteX5" fmla="*/ 7052329 w 7086409"/>
              <a:gd name="connsiteY5" fmla="*/ 385224 h 2838361"/>
              <a:gd name="connsiteX0" fmla="*/ 7052329 w 7053314"/>
              <a:gd name="connsiteY0" fmla="*/ 375184 h 2828321"/>
              <a:gd name="connsiteX1" fmla="*/ 3597929 w 7053314"/>
              <a:gd name="connsiteY1" fmla="*/ 199851 h 2828321"/>
              <a:gd name="connsiteX2" fmla="*/ 1289 w 7053314"/>
              <a:gd name="connsiteY2" fmla="*/ 2405184 h 2828321"/>
              <a:gd name="connsiteX3" fmla="*/ 3262649 w 7053314"/>
              <a:gd name="connsiteY3" fmla="*/ 2603703 h 2828321"/>
              <a:gd name="connsiteX4" fmla="*/ 7052329 w 7053314"/>
              <a:gd name="connsiteY4" fmla="*/ 375184 h 2828321"/>
              <a:gd name="connsiteX0" fmla="*/ 7052329 w 7053314"/>
              <a:gd name="connsiteY0" fmla="*/ 375184 h 2931582"/>
              <a:gd name="connsiteX1" fmla="*/ 3597929 w 7053314"/>
              <a:gd name="connsiteY1" fmla="*/ 199851 h 2931582"/>
              <a:gd name="connsiteX2" fmla="*/ 1289 w 7053314"/>
              <a:gd name="connsiteY2" fmla="*/ 2405184 h 2931582"/>
              <a:gd name="connsiteX3" fmla="*/ 3262649 w 7053314"/>
              <a:gd name="connsiteY3" fmla="*/ 2603703 h 2931582"/>
              <a:gd name="connsiteX4" fmla="*/ 7052329 w 7053314"/>
              <a:gd name="connsiteY4" fmla="*/ 375184 h 2931582"/>
              <a:gd name="connsiteX0" fmla="*/ 7052329 w 7053314"/>
              <a:gd name="connsiteY0" fmla="*/ 375184 h 2872450"/>
              <a:gd name="connsiteX1" fmla="*/ 3597929 w 7053314"/>
              <a:gd name="connsiteY1" fmla="*/ 199851 h 2872450"/>
              <a:gd name="connsiteX2" fmla="*/ 1289 w 7053314"/>
              <a:gd name="connsiteY2" fmla="*/ 2405184 h 2872450"/>
              <a:gd name="connsiteX3" fmla="*/ 3262649 w 7053314"/>
              <a:gd name="connsiteY3" fmla="*/ 2603703 h 2872450"/>
              <a:gd name="connsiteX4" fmla="*/ 7052329 w 7053314"/>
              <a:gd name="connsiteY4" fmla="*/ 375184 h 2872450"/>
              <a:gd name="connsiteX0" fmla="*/ 7052329 w 7053314"/>
              <a:gd name="connsiteY0" fmla="*/ 355611 h 2852877"/>
              <a:gd name="connsiteX1" fmla="*/ 3597929 w 7053314"/>
              <a:gd name="connsiteY1" fmla="*/ 180278 h 2852877"/>
              <a:gd name="connsiteX2" fmla="*/ 1289 w 7053314"/>
              <a:gd name="connsiteY2" fmla="*/ 2385611 h 2852877"/>
              <a:gd name="connsiteX3" fmla="*/ 3262649 w 7053314"/>
              <a:gd name="connsiteY3" fmla="*/ 2584130 h 2852877"/>
              <a:gd name="connsiteX4" fmla="*/ 7052329 w 7053314"/>
              <a:gd name="connsiteY4" fmla="*/ 355611 h 285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3314" h="2852877">
                <a:moveTo>
                  <a:pt x="7052329" y="355611"/>
                </a:moveTo>
                <a:cubicBezTo>
                  <a:pt x="7108209" y="-45031"/>
                  <a:pt x="4773102" y="-112405"/>
                  <a:pt x="3597929" y="180278"/>
                </a:cubicBezTo>
                <a:cubicBezTo>
                  <a:pt x="2422756" y="472961"/>
                  <a:pt x="-64751" y="1770726"/>
                  <a:pt x="1289" y="2385611"/>
                </a:cubicBezTo>
                <a:cubicBezTo>
                  <a:pt x="67329" y="3000496"/>
                  <a:pt x="1584556" y="2945287"/>
                  <a:pt x="3262649" y="2584130"/>
                </a:cubicBezTo>
                <a:cubicBezTo>
                  <a:pt x="4940742" y="2222973"/>
                  <a:pt x="6996449" y="756253"/>
                  <a:pt x="7052329" y="355611"/>
                </a:cubicBezTo>
                <a:close/>
              </a:path>
            </a:pathLst>
          </a:custGeom>
          <a:solidFill>
            <a:schemeClr val="accent2">
              <a:alpha val="11000"/>
            </a:schemeClr>
          </a:solidFill>
          <a:ln>
            <a:solidFill>
              <a:schemeClr val="accent2">
                <a:alpha val="36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05858CB1-170E-4818-880C-9E043BF3DC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612"/>
          <a:stretch/>
        </p:blipFill>
        <p:spPr>
          <a:xfrm>
            <a:off x="7938852" y="1440604"/>
            <a:ext cx="2078904" cy="1154927"/>
          </a:xfrm>
          <a:prstGeom prst="rect">
            <a:avLst/>
          </a:prstGeom>
        </p:spPr>
      </p:pic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FF89A08B-3189-4F68-8315-B0E157611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921"/>
          <a:stretch/>
        </p:blipFill>
        <p:spPr>
          <a:xfrm>
            <a:off x="7848108" y="4109137"/>
            <a:ext cx="2260391" cy="11633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F5609AB-4A95-4E4C-AAA8-2B82BE1FC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139" y="2666734"/>
            <a:ext cx="2298967" cy="1109205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F97C104-5EB5-46A5-AEFB-A44002F9CF68}"/>
              </a:ext>
            </a:extLst>
          </p:cNvPr>
          <p:cNvCxnSpPr>
            <a:cxnSpLocks/>
          </p:cNvCxnSpPr>
          <p:nvPr/>
        </p:nvCxnSpPr>
        <p:spPr>
          <a:xfrm flipH="1" flipV="1">
            <a:off x="6525325" y="1645432"/>
            <a:ext cx="1381094" cy="130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B68BA38-35B4-485C-87C6-9F8825A4C19B}"/>
              </a:ext>
            </a:extLst>
          </p:cNvPr>
          <p:cNvCxnSpPr>
            <a:cxnSpLocks/>
          </p:cNvCxnSpPr>
          <p:nvPr/>
        </p:nvCxnSpPr>
        <p:spPr>
          <a:xfrm flipH="1" flipV="1">
            <a:off x="5530403" y="3857824"/>
            <a:ext cx="2258824" cy="894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7732812-DCC4-48F9-944B-EC2AE8AA4C1F}"/>
              </a:ext>
            </a:extLst>
          </p:cNvPr>
          <p:cNvCxnSpPr>
            <a:cxnSpLocks/>
          </p:cNvCxnSpPr>
          <p:nvPr/>
        </p:nvCxnSpPr>
        <p:spPr>
          <a:xfrm flipH="1">
            <a:off x="5090609" y="3083606"/>
            <a:ext cx="2743971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61510832-AF9B-4568-A965-0CCA6326DE89}"/>
              </a:ext>
            </a:extLst>
          </p:cNvPr>
          <p:cNvSpPr txBox="1"/>
          <p:nvPr/>
        </p:nvSpPr>
        <p:spPr>
          <a:xfrm>
            <a:off x="8032645" y="1186297"/>
            <a:ext cx="2103461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dirty="0" err="1">
                <a:solidFill>
                  <a:schemeClr val="accent6"/>
                </a:solidFill>
              </a:rPr>
              <a:t>Delayed</a:t>
            </a:r>
            <a:r>
              <a:rPr lang="fr-FR" sz="2121" dirty="0">
                <a:solidFill>
                  <a:schemeClr val="accent6"/>
                </a:solidFill>
              </a:rPr>
              <a:t> fission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E72AA5-2A65-4CE0-AD32-A5BB2C93F83F}"/>
              </a:ext>
            </a:extLst>
          </p:cNvPr>
          <p:cNvSpPr txBox="1"/>
          <p:nvPr/>
        </p:nvSpPr>
        <p:spPr>
          <a:xfrm>
            <a:off x="7983052" y="2542485"/>
            <a:ext cx="2691763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dirty="0" err="1">
                <a:solidFill>
                  <a:schemeClr val="accent4">
                    <a:lumMod val="75000"/>
                  </a:schemeClr>
                </a:solidFill>
              </a:rPr>
              <a:t>Competition</a:t>
            </a:r>
            <a:r>
              <a:rPr lang="fr-FR" sz="2121" dirty="0">
                <a:solidFill>
                  <a:schemeClr val="accent4">
                    <a:lumMod val="75000"/>
                  </a:schemeClr>
                </a:solidFill>
              </a:rPr>
              <a:t> fission/</a:t>
            </a:r>
            <a:r>
              <a:rPr lang="el-GR" sz="2121" dirty="0">
                <a:solidFill>
                  <a:schemeClr val="accent4">
                    <a:lumMod val="75000"/>
                  </a:schemeClr>
                </a:solidFill>
              </a:rPr>
              <a:t>γ</a:t>
            </a:r>
            <a:endParaRPr lang="fr-FR" sz="212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6897920-FF0B-48FC-BA1A-CA9B8AB32E4D}"/>
              </a:ext>
            </a:extLst>
          </p:cNvPr>
          <p:cNvSpPr txBox="1"/>
          <p:nvPr/>
        </p:nvSpPr>
        <p:spPr>
          <a:xfrm>
            <a:off x="7980698" y="3865849"/>
            <a:ext cx="2193229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dirty="0" err="1">
                <a:solidFill>
                  <a:schemeClr val="accent2"/>
                </a:solidFill>
              </a:rPr>
              <a:t>Delayed</a:t>
            </a:r>
            <a:r>
              <a:rPr lang="fr-FR" sz="2121" dirty="0">
                <a:solidFill>
                  <a:schemeClr val="accent2"/>
                </a:solidFill>
              </a:rPr>
              <a:t> </a:t>
            </a:r>
            <a:r>
              <a:rPr lang="el-GR" sz="2121" dirty="0">
                <a:solidFill>
                  <a:schemeClr val="accent2"/>
                </a:solidFill>
              </a:rPr>
              <a:t>γ</a:t>
            </a:r>
            <a:r>
              <a:rPr lang="fr-FR" sz="2121" dirty="0">
                <a:solidFill>
                  <a:schemeClr val="accent2"/>
                </a:solidFill>
              </a:rPr>
              <a:t> </a:t>
            </a:r>
            <a:r>
              <a:rPr lang="fr-FR" sz="2121" dirty="0" err="1">
                <a:solidFill>
                  <a:schemeClr val="accent2"/>
                </a:solidFill>
              </a:rPr>
              <a:t>decay</a:t>
            </a:r>
            <a:endParaRPr lang="fr-FR" sz="2121" dirty="0">
              <a:solidFill>
                <a:schemeClr val="accent2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6457094-0E6C-420F-941B-C776C1525D36}"/>
              </a:ext>
            </a:extLst>
          </p:cNvPr>
          <p:cNvSpPr/>
          <p:nvPr/>
        </p:nvSpPr>
        <p:spPr>
          <a:xfrm>
            <a:off x="4044574" y="2890168"/>
            <a:ext cx="518423" cy="5184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DCA4EE-6A6B-4499-8952-826C7C40B4A8}"/>
              </a:ext>
            </a:extLst>
          </p:cNvPr>
          <p:cNvSpPr txBox="1"/>
          <p:nvPr/>
        </p:nvSpPr>
        <p:spPr>
          <a:xfrm>
            <a:off x="2451048" y="4043035"/>
            <a:ext cx="2300630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74" dirty="0"/>
              <a:t>Terra </a:t>
            </a:r>
            <a:r>
              <a:rPr lang="fr-FR" sz="2474" dirty="0" err="1"/>
              <a:t>incognita</a:t>
            </a:r>
            <a:endParaRPr lang="fr-FR" sz="2474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FB78DBC-B749-4198-B4F1-28904E546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83" y="809827"/>
            <a:ext cx="1333087" cy="7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88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1AC177A-7203-44E4-936F-F56645654581}"/>
              </a:ext>
            </a:extLst>
          </p:cNvPr>
          <p:cNvGrpSpPr/>
          <p:nvPr/>
        </p:nvGrpSpPr>
        <p:grpSpPr>
          <a:xfrm>
            <a:off x="129803" y="941512"/>
            <a:ext cx="8048251" cy="4758498"/>
            <a:chOff x="797212" y="570356"/>
            <a:chExt cx="9177365" cy="5623852"/>
          </a:xfrm>
        </p:grpSpPr>
        <p:pic>
          <p:nvPicPr>
            <p:cNvPr id="8" name="Obraz 3">
              <a:extLst>
                <a:ext uri="{FF2B5EF4-FFF2-40B4-BE49-F238E27FC236}">
                  <a16:creationId xmlns:a16="http://schemas.microsoft.com/office/drawing/2014/main" id="{D609786D-84E8-4F08-AC9B-ED0EFE5AA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212" y="695108"/>
              <a:ext cx="9055100" cy="5499100"/>
            </a:xfrm>
            <a:prstGeom prst="rect">
              <a:avLst/>
            </a:prstGeom>
          </p:spPr>
        </p:pic>
        <p:sp>
          <p:nvSpPr>
            <p:cNvPr id="9" name="Owal 7">
              <a:extLst>
                <a:ext uri="{FF2B5EF4-FFF2-40B4-BE49-F238E27FC236}">
                  <a16:creationId xmlns:a16="http://schemas.microsoft.com/office/drawing/2014/main" id="{90989FDF-E17C-431C-BC3F-A445BDA3A887}"/>
                </a:ext>
              </a:extLst>
            </p:cNvPr>
            <p:cNvSpPr/>
            <p:nvPr/>
          </p:nvSpPr>
          <p:spPr>
            <a:xfrm rot="19565225">
              <a:off x="4685112" y="1581209"/>
              <a:ext cx="4455576" cy="16306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>
                <a:solidFill>
                  <a:srgbClr val="FFFFFF"/>
                </a:solidFill>
              </a:endParaRPr>
            </a:p>
          </p:txBody>
        </p:sp>
        <p:sp>
          <p:nvSpPr>
            <p:cNvPr id="10" name="PoleTekstowe 11">
              <a:extLst>
                <a:ext uri="{FF2B5EF4-FFF2-40B4-BE49-F238E27FC236}">
                  <a16:creationId xmlns:a16="http://schemas.microsoft.com/office/drawing/2014/main" id="{AED26A0F-E385-4081-A697-1DEF3DAD57BD}"/>
                </a:ext>
              </a:extLst>
            </p:cNvPr>
            <p:cNvSpPr txBox="1"/>
            <p:nvPr/>
          </p:nvSpPr>
          <p:spPr>
            <a:xfrm>
              <a:off x="3751185" y="3788593"/>
              <a:ext cx="1857506" cy="691119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actinides</a:t>
              </a:r>
              <a:r>
                <a:rPr lang="pl-PL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pl-PL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with </a:t>
              </a:r>
              <a:r>
                <a:rPr lang="pl-PL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shape</a:t>
              </a:r>
              <a:r>
                <a:rPr lang="pl-PL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isomers</a:t>
              </a:r>
              <a:endParaRPr lang="pl-PL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PoleTekstowe 11">
              <a:extLst>
                <a:ext uri="{FF2B5EF4-FFF2-40B4-BE49-F238E27FC236}">
                  <a16:creationId xmlns:a16="http://schemas.microsoft.com/office/drawing/2014/main" id="{6C6CFBFC-875D-4E98-9E67-7158E9D48B1A}"/>
                </a:ext>
              </a:extLst>
            </p:cNvPr>
            <p:cNvSpPr txBox="1"/>
            <p:nvPr/>
          </p:nvSpPr>
          <p:spPr>
            <a:xfrm>
              <a:off x="5811942" y="2635967"/>
              <a:ext cx="1707619" cy="436497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l-PL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superheavies</a:t>
              </a:r>
              <a:endParaRPr lang="pl-PL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Prostokąt 2">
              <a:extLst>
                <a:ext uri="{FF2B5EF4-FFF2-40B4-BE49-F238E27FC236}">
                  <a16:creationId xmlns:a16="http://schemas.microsoft.com/office/drawing/2014/main" id="{383D3081-EF8D-451B-BBB9-7D45DBF37A96}"/>
                </a:ext>
              </a:extLst>
            </p:cNvPr>
            <p:cNvSpPr/>
            <p:nvPr/>
          </p:nvSpPr>
          <p:spPr>
            <a:xfrm>
              <a:off x="3914971" y="3739896"/>
              <a:ext cx="1549053" cy="10318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3" name="pole tekstowe 22">
              <a:extLst>
                <a:ext uri="{FF2B5EF4-FFF2-40B4-BE49-F238E27FC236}">
                  <a16:creationId xmlns:a16="http://schemas.microsoft.com/office/drawing/2014/main" id="{8997F501-210A-4238-A439-FFF15AADC0A7}"/>
                </a:ext>
              </a:extLst>
            </p:cNvPr>
            <p:cNvSpPr txBox="1"/>
            <p:nvPr/>
          </p:nvSpPr>
          <p:spPr>
            <a:xfrm>
              <a:off x="2704568" y="4021254"/>
              <a:ext cx="437232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94</a:t>
              </a:r>
            </a:p>
          </p:txBody>
        </p:sp>
        <p:sp>
          <p:nvSpPr>
            <p:cNvPr id="14" name="pole tekstowe 23">
              <a:extLst>
                <a:ext uri="{FF2B5EF4-FFF2-40B4-BE49-F238E27FC236}">
                  <a16:creationId xmlns:a16="http://schemas.microsoft.com/office/drawing/2014/main" id="{CDD864C0-686C-4A94-96B1-951EE1F480E2}"/>
                </a:ext>
              </a:extLst>
            </p:cNvPr>
            <p:cNvSpPr txBox="1"/>
            <p:nvPr/>
          </p:nvSpPr>
          <p:spPr>
            <a:xfrm>
              <a:off x="1414394" y="4255797"/>
              <a:ext cx="437232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92</a:t>
              </a:r>
            </a:p>
          </p:txBody>
        </p:sp>
        <p:sp>
          <p:nvSpPr>
            <p:cNvPr id="15" name="pole tekstowe 24">
              <a:extLst>
                <a:ext uri="{FF2B5EF4-FFF2-40B4-BE49-F238E27FC236}">
                  <a16:creationId xmlns:a16="http://schemas.microsoft.com/office/drawing/2014/main" id="{C5D2F78F-EB5F-4308-94B6-5092BBDE27C0}"/>
                </a:ext>
              </a:extLst>
            </p:cNvPr>
            <p:cNvSpPr txBox="1"/>
            <p:nvPr/>
          </p:nvSpPr>
          <p:spPr>
            <a:xfrm>
              <a:off x="4094608" y="3005299"/>
              <a:ext cx="550561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102</a:t>
              </a:r>
            </a:p>
          </p:txBody>
        </p:sp>
        <p:sp>
          <p:nvSpPr>
            <p:cNvPr id="16" name="pole tekstowe 25">
              <a:extLst>
                <a:ext uri="{FF2B5EF4-FFF2-40B4-BE49-F238E27FC236}">
                  <a16:creationId xmlns:a16="http://schemas.microsoft.com/office/drawing/2014/main" id="{641C390D-DE2F-408B-830F-A40694A3DFFC}"/>
                </a:ext>
              </a:extLst>
            </p:cNvPr>
            <p:cNvSpPr txBox="1"/>
            <p:nvPr/>
          </p:nvSpPr>
          <p:spPr>
            <a:xfrm>
              <a:off x="3321550" y="3510365"/>
              <a:ext cx="437232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98</a:t>
              </a:r>
            </a:p>
          </p:txBody>
        </p:sp>
        <p:sp>
          <p:nvSpPr>
            <p:cNvPr id="17" name="pole tekstowe 26">
              <a:extLst>
                <a:ext uri="{FF2B5EF4-FFF2-40B4-BE49-F238E27FC236}">
                  <a16:creationId xmlns:a16="http://schemas.microsoft.com/office/drawing/2014/main" id="{34C0E111-4738-4491-98C1-D172F41254C5}"/>
                </a:ext>
              </a:extLst>
            </p:cNvPr>
            <p:cNvSpPr txBox="1"/>
            <p:nvPr/>
          </p:nvSpPr>
          <p:spPr>
            <a:xfrm>
              <a:off x="4877015" y="2487417"/>
              <a:ext cx="550561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106</a:t>
              </a:r>
            </a:p>
          </p:txBody>
        </p:sp>
        <p:sp>
          <p:nvSpPr>
            <p:cNvPr id="18" name="pole tekstowe 27">
              <a:extLst>
                <a:ext uri="{FF2B5EF4-FFF2-40B4-BE49-F238E27FC236}">
                  <a16:creationId xmlns:a16="http://schemas.microsoft.com/office/drawing/2014/main" id="{3194BBFB-F9B4-4670-BADE-DF277FC5F65F}"/>
                </a:ext>
              </a:extLst>
            </p:cNvPr>
            <p:cNvSpPr txBox="1"/>
            <p:nvPr/>
          </p:nvSpPr>
          <p:spPr>
            <a:xfrm>
              <a:off x="5493333" y="2006457"/>
              <a:ext cx="550561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110</a:t>
              </a:r>
            </a:p>
          </p:txBody>
        </p:sp>
        <p:sp>
          <p:nvSpPr>
            <p:cNvPr id="19" name="pole tekstowe 28">
              <a:extLst>
                <a:ext uri="{FF2B5EF4-FFF2-40B4-BE49-F238E27FC236}">
                  <a16:creationId xmlns:a16="http://schemas.microsoft.com/office/drawing/2014/main" id="{70EC5F20-BA60-47F2-ADFE-FCE489D6DC61}"/>
                </a:ext>
              </a:extLst>
            </p:cNvPr>
            <p:cNvSpPr txBox="1"/>
            <p:nvPr/>
          </p:nvSpPr>
          <p:spPr>
            <a:xfrm>
              <a:off x="7181195" y="1482999"/>
              <a:ext cx="550561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114</a:t>
              </a:r>
            </a:p>
          </p:txBody>
        </p:sp>
        <p:sp>
          <p:nvSpPr>
            <p:cNvPr id="20" name="pole tekstowe 29">
              <a:extLst>
                <a:ext uri="{FF2B5EF4-FFF2-40B4-BE49-F238E27FC236}">
                  <a16:creationId xmlns:a16="http://schemas.microsoft.com/office/drawing/2014/main" id="{14F12A8B-4C5F-4850-924E-FFFA8EDBFF43}"/>
                </a:ext>
              </a:extLst>
            </p:cNvPr>
            <p:cNvSpPr txBox="1"/>
            <p:nvPr/>
          </p:nvSpPr>
          <p:spPr>
            <a:xfrm>
              <a:off x="7812117" y="969321"/>
              <a:ext cx="550561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118</a:t>
              </a:r>
            </a:p>
          </p:txBody>
        </p:sp>
        <p:sp>
          <p:nvSpPr>
            <p:cNvPr id="21" name="Prostokąt 30">
              <a:extLst>
                <a:ext uri="{FF2B5EF4-FFF2-40B4-BE49-F238E27FC236}">
                  <a16:creationId xmlns:a16="http://schemas.microsoft.com/office/drawing/2014/main" id="{A3B050B3-92B4-4806-96B7-F4BFA3AE8FC3}"/>
                </a:ext>
              </a:extLst>
            </p:cNvPr>
            <p:cNvSpPr/>
            <p:nvPr/>
          </p:nvSpPr>
          <p:spPr>
            <a:xfrm>
              <a:off x="8324160" y="1075598"/>
              <a:ext cx="132026" cy="122246"/>
            </a:xfrm>
            <a:prstGeom prst="rect">
              <a:avLst/>
            </a:prstGeom>
            <a:solidFill>
              <a:srgbClr val="FFFF00"/>
            </a:solidFill>
            <a:ln w="28575">
              <a:noFill/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2" name="Dowolny kształt 34">
              <a:extLst>
                <a:ext uri="{FF2B5EF4-FFF2-40B4-BE49-F238E27FC236}">
                  <a16:creationId xmlns:a16="http://schemas.microsoft.com/office/drawing/2014/main" id="{E7736A3A-3BC6-4E3D-B942-0196B629BAA9}"/>
                </a:ext>
              </a:extLst>
            </p:cNvPr>
            <p:cNvSpPr/>
            <p:nvPr/>
          </p:nvSpPr>
          <p:spPr>
            <a:xfrm rot="20845773">
              <a:off x="5559574" y="4323698"/>
              <a:ext cx="634181" cy="412955"/>
            </a:xfrm>
            <a:custGeom>
              <a:avLst/>
              <a:gdLst>
                <a:gd name="connsiteX0" fmla="*/ 634181 w 634181"/>
                <a:gd name="connsiteY0" fmla="*/ 412955 h 412955"/>
                <a:gd name="connsiteX1" fmla="*/ 471949 w 634181"/>
                <a:gd name="connsiteY1" fmla="*/ 221226 h 412955"/>
                <a:gd name="connsiteX2" fmla="*/ 250723 w 634181"/>
                <a:gd name="connsiteY2" fmla="*/ 88491 h 412955"/>
                <a:gd name="connsiteX3" fmla="*/ 0 w 634181"/>
                <a:gd name="connsiteY3" fmla="*/ 0 h 41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181" h="412955">
                  <a:moveTo>
                    <a:pt x="634181" y="412955"/>
                  </a:moveTo>
                  <a:cubicBezTo>
                    <a:pt x="585020" y="344129"/>
                    <a:pt x="535859" y="275303"/>
                    <a:pt x="471949" y="221226"/>
                  </a:cubicBezTo>
                  <a:cubicBezTo>
                    <a:pt x="408039" y="167149"/>
                    <a:pt x="329381" y="125362"/>
                    <a:pt x="250723" y="88491"/>
                  </a:cubicBezTo>
                  <a:cubicBezTo>
                    <a:pt x="172065" y="51620"/>
                    <a:pt x="86032" y="25810"/>
                    <a:pt x="0" y="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3" name="pole tekstowe 35">
              <a:extLst>
                <a:ext uri="{FF2B5EF4-FFF2-40B4-BE49-F238E27FC236}">
                  <a16:creationId xmlns:a16="http://schemas.microsoft.com/office/drawing/2014/main" id="{925565AE-84F4-447D-BEC3-FCDF478DCDC5}"/>
                </a:ext>
              </a:extLst>
            </p:cNvPr>
            <p:cNvSpPr txBox="1"/>
            <p:nvPr/>
          </p:nvSpPr>
          <p:spPr>
            <a:xfrm>
              <a:off x="1283615" y="570356"/>
              <a:ext cx="6055713" cy="1745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800" b="1" u="sng" dirty="0"/>
                <a:t>High-K </a:t>
              </a:r>
              <a:r>
                <a:rPr lang="pl-PL" sz="1800" b="1" u="sng" dirty="0" err="1"/>
                <a:t>shape</a:t>
              </a:r>
              <a:r>
                <a:rPr lang="pl-PL" sz="1800" b="1" u="sng" dirty="0"/>
                <a:t> </a:t>
              </a:r>
              <a:r>
                <a:rPr lang="pl-PL" sz="1800" b="1" u="sng" dirty="0" err="1"/>
                <a:t>isomers</a:t>
              </a:r>
              <a:r>
                <a:rPr lang="pl-PL" sz="1800" dirty="0"/>
                <a:t>, </a:t>
              </a:r>
              <a:r>
                <a:rPr lang="pl-PL" sz="1800" dirty="0" err="1"/>
                <a:t>present</a:t>
              </a:r>
              <a:r>
                <a:rPr lang="pl-PL" sz="1800" dirty="0"/>
                <a:t> in the </a:t>
              </a:r>
              <a:r>
                <a:rPr lang="pl-PL" sz="1800" dirty="0" err="1"/>
                <a:t>secondary</a:t>
              </a:r>
              <a:r>
                <a:rPr lang="pl-PL" sz="1800" dirty="0"/>
                <a:t> PES minimum of </a:t>
              </a:r>
              <a:r>
                <a:rPr lang="pl-PL" sz="1800" dirty="0" err="1"/>
                <a:t>actinides</a:t>
              </a:r>
              <a:r>
                <a:rPr lang="pl-PL" sz="1800" dirty="0"/>
                <a:t>, </a:t>
              </a:r>
              <a:r>
                <a:rPr lang="pl-PL" sz="1800" dirty="0" err="1"/>
                <a:t>may</a:t>
              </a:r>
              <a:r>
                <a:rPr lang="pl-PL" sz="1800" dirty="0"/>
                <a:t> be </a:t>
              </a:r>
              <a:r>
                <a:rPr lang="pl-PL" sz="1800" b="1" u="sng" dirty="0"/>
                <a:t>a </a:t>
              </a:r>
              <a:r>
                <a:rPr lang="pl-PL" sz="1800" b="1" u="sng" dirty="0" err="1"/>
                <a:t>key</a:t>
              </a:r>
              <a:r>
                <a:rPr lang="pl-PL" sz="1800" b="1" u="sng" dirty="0"/>
                <a:t> to </a:t>
              </a:r>
              <a:r>
                <a:rPr lang="pl-PL" sz="1800" b="1" u="sng" dirty="0" err="1"/>
                <a:t>understanding</a:t>
              </a:r>
              <a:r>
                <a:rPr lang="pl-PL" sz="1800" b="1" u="sng" dirty="0"/>
                <a:t> </a:t>
              </a:r>
              <a:r>
                <a:rPr lang="pl-PL" sz="1800" dirty="0"/>
                <a:t>the </a:t>
              </a:r>
              <a:r>
                <a:rPr lang="pl-PL" sz="1800" dirty="0" err="1"/>
                <a:t>existence</a:t>
              </a:r>
              <a:r>
                <a:rPr lang="pl-PL" sz="1800" dirty="0"/>
                <a:t> of </a:t>
              </a:r>
              <a:r>
                <a:rPr lang="pl-PL" sz="1800" b="1" u="sng" dirty="0" err="1"/>
                <a:t>long-lived</a:t>
              </a:r>
              <a:r>
                <a:rPr lang="pl-PL" sz="1800" b="1" u="sng" dirty="0"/>
                <a:t> K </a:t>
              </a:r>
              <a:r>
                <a:rPr lang="pl-PL" sz="1800" b="1" u="sng" dirty="0" err="1"/>
                <a:t>isomers</a:t>
              </a:r>
              <a:r>
                <a:rPr lang="pl-PL" sz="1800" b="1" u="sng" dirty="0"/>
                <a:t> in </a:t>
              </a:r>
              <a:r>
                <a:rPr lang="pl-PL" sz="1800" b="1" u="sng" dirty="0" err="1"/>
                <a:t>superheavies</a:t>
              </a:r>
              <a:r>
                <a:rPr lang="pl-PL" sz="1800" dirty="0"/>
                <a:t>, </a:t>
              </a:r>
            </a:p>
            <a:p>
              <a:r>
                <a:rPr lang="pl-PL" sz="1800" dirty="0"/>
                <a:t>in </a:t>
              </a:r>
              <a:r>
                <a:rPr lang="pl-PL" sz="1800" dirty="0" err="1"/>
                <a:t>particular</a:t>
              </a:r>
              <a:r>
                <a:rPr lang="pl-PL" sz="1800" dirty="0"/>
                <a:t>, </a:t>
              </a:r>
              <a:r>
                <a:rPr lang="pl-PL" sz="1800" dirty="0" err="1"/>
                <a:t>beyond</a:t>
              </a:r>
              <a:r>
                <a:rPr lang="pl-PL" sz="1800" dirty="0"/>
                <a:t> Z=118.</a:t>
              </a:r>
            </a:p>
          </p:txBody>
        </p:sp>
        <p:grpSp>
          <p:nvGrpSpPr>
            <p:cNvPr id="24" name="Grupa 1">
              <a:extLst>
                <a:ext uri="{FF2B5EF4-FFF2-40B4-BE49-F238E27FC236}">
                  <a16:creationId xmlns:a16="http://schemas.microsoft.com/office/drawing/2014/main" id="{75C21448-9E5F-4AA2-8D97-8467EC4DC3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69207" y="3059411"/>
              <a:ext cx="3605370" cy="2815837"/>
              <a:chOff x="4987783" y="2907187"/>
              <a:chExt cx="4813093" cy="3759083"/>
            </a:xfrm>
          </p:grpSpPr>
          <p:grpSp>
            <p:nvGrpSpPr>
              <p:cNvPr id="26" name="Grupa 32">
                <a:extLst>
                  <a:ext uri="{FF2B5EF4-FFF2-40B4-BE49-F238E27FC236}">
                    <a16:creationId xmlns:a16="http://schemas.microsoft.com/office/drawing/2014/main" id="{7B65E873-B079-4FF1-8237-AAC073A4B0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87783" y="2907187"/>
                <a:ext cx="4789679" cy="3759083"/>
                <a:chOff x="1907622" y="1743424"/>
                <a:chExt cx="5066981" cy="3976717"/>
              </a:xfrm>
            </p:grpSpPr>
            <p:sp>
              <p:nvSpPr>
                <p:cNvPr id="30" name="Prostokąt 33">
                  <a:extLst>
                    <a:ext uri="{FF2B5EF4-FFF2-40B4-BE49-F238E27FC236}">
                      <a16:creationId xmlns:a16="http://schemas.microsoft.com/office/drawing/2014/main" id="{0C9BCC7C-95BB-4AA9-AD16-7FFEC6CFF657}"/>
                    </a:ext>
                  </a:extLst>
                </p:cNvPr>
                <p:cNvSpPr/>
                <p:nvPr/>
              </p:nvSpPr>
              <p:spPr>
                <a:xfrm>
                  <a:off x="1907622" y="1743424"/>
                  <a:ext cx="5066981" cy="3976717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8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1" name="Prostokąt 36">
                  <a:extLst>
                    <a:ext uri="{FF2B5EF4-FFF2-40B4-BE49-F238E27FC236}">
                      <a16:creationId xmlns:a16="http://schemas.microsoft.com/office/drawing/2014/main" id="{6D40604F-0584-4AEA-B73D-0B3C3624E321}"/>
                    </a:ext>
                  </a:extLst>
                </p:cNvPr>
                <p:cNvSpPr/>
                <p:nvPr/>
              </p:nvSpPr>
              <p:spPr>
                <a:xfrm>
                  <a:off x="4931957" y="2031455"/>
                  <a:ext cx="1872208" cy="6480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PoleTekstowe 11">
                  <a:extLst>
                    <a:ext uri="{FF2B5EF4-FFF2-40B4-BE49-F238E27FC236}">
                      <a16:creationId xmlns:a16="http://schemas.microsoft.com/office/drawing/2014/main" id="{5CD4AEB3-C55E-42DE-AF58-958C12B58056}"/>
                    </a:ext>
                  </a:extLst>
                </p:cNvPr>
                <p:cNvSpPr txBox="1"/>
                <p:nvPr/>
              </p:nvSpPr>
              <p:spPr>
                <a:xfrm>
                  <a:off x="4768847" y="4086826"/>
                  <a:ext cx="1872087" cy="7576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380"/>
                    </a:lnSpc>
                  </a:pPr>
                  <a:r>
                    <a:rPr lang="pl-PL" sz="14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fission</a:t>
                  </a:r>
                  <a:r>
                    <a:rPr lang="pl-PL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from </a:t>
                  </a:r>
                </a:p>
                <a:p>
                  <a:pPr>
                    <a:lnSpc>
                      <a:spcPts val="1380"/>
                    </a:lnSpc>
                  </a:pPr>
                  <a:r>
                    <a:rPr lang="pl-PL" sz="14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shape</a:t>
                  </a:r>
                  <a:r>
                    <a:rPr lang="pl-PL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pl-PL" sz="14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isomer</a:t>
                  </a:r>
                  <a:endParaRPr lang="pl-PL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3" name="Łącznik prosty ze strzałką 38">
                  <a:extLst>
                    <a:ext uri="{FF2B5EF4-FFF2-40B4-BE49-F238E27FC236}">
                      <a16:creationId xmlns:a16="http://schemas.microsoft.com/office/drawing/2014/main" id="{1822DE10-7BDF-49BE-A10C-4DC35D483784}"/>
                    </a:ext>
                  </a:extLst>
                </p:cNvPr>
                <p:cNvCxnSpPr/>
                <p:nvPr/>
              </p:nvCxnSpPr>
              <p:spPr>
                <a:xfrm flipV="1">
                  <a:off x="2432981" y="1937711"/>
                  <a:ext cx="0" cy="3026664"/>
                </a:xfrm>
                <a:prstGeom prst="straightConnector1">
                  <a:avLst/>
                </a:prstGeom>
                <a:ln w="285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Dowolny kształt 39">
                  <a:extLst>
                    <a:ext uri="{FF2B5EF4-FFF2-40B4-BE49-F238E27FC236}">
                      <a16:creationId xmlns:a16="http://schemas.microsoft.com/office/drawing/2014/main" id="{A6F8DCFE-41BB-47A4-8797-C50860BF6E34}"/>
                    </a:ext>
                  </a:extLst>
                </p:cNvPr>
                <p:cNvSpPr/>
                <p:nvPr/>
              </p:nvSpPr>
              <p:spPr>
                <a:xfrm>
                  <a:off x="2479040" y="2240280"/>
                  <a:ext cx="3825240" cy="2936240"/>
                </a:xfrm>
                <a:custGeom>
                  <a:avLst/>
                  <a:gdLst>
                    <a:gd name="connsiteX0" fmla="*/ 0 w 3825240"/>
                    <a:gd name="connsiteY0" fmla="*/ 0 h 2936240"/>
                    <a:gd name="connsiteX1" fmla="*/ 116840 w 3825240"/>
                    <a:gd name="connsiteY1" fmla="*/ 121920 h 2936240"/>
                    <a:gd name="connsiteX2" fmla="*/ 187960 w 3825240"/>
                    <a:gd name="connsiteY2" fmla="*/ 233680 h 2936240"/>
                    <a:gd name="connsiteX3" fmla="*/ 259080 w 3825240"/>
                    <a:gd name="connsiteY3" fmla="*/ 401320 h 2936240"/>
                    <a:gd name="connsiteX4" fmla="*/ 304800 w 3825240"/>
                    <a:gd name="connsiteY4" fmla="*/ 533400 h 2936240"/>
                    <a:gd name="connsiteX5" fmla="*/ 340360 w 3825240"/>
                    <a:gd name="connsiteY5" fmla="*/ 695960 h 2936240"/>
                    <a:gd name="connsiteX6" fmla="*/ 406400 w 3825240"/>
                    <a:gd name="connsiteY6" fmla="*/ 1107440 h 2936240"/>
                    <a:gd name="connsiteX7" fmla="*/ 518160 w 3825240"/>
                    <a:gd name="connsiteY7" fmla="*/ 1884680 h 2936240"/>
                    <a:gd name="connsiteX8" fmla="*/ 579120 w 3825240"/>
                    <a:gd name="connsiteY8" fmla="*/ 2326640 h 2936240"/>
                    <a:gd name="connsiteX9" fmla="*/ 609600 w 3825240"/>
                    <a:gd name="connsiteY9" fmla="*/ 2524760 h 2936240"/>
                    <a:gd name="connsiteX10" fmla="*/ 635000 w 3825240"/>
                    <a:gd name="connsiteY10" fmla="*/ 2667000 h 2936240"/>
                    <a:gd name="connsiteX11" fmla="*/ 650240 w 3825240"/>
                    <a:gd name="connsiteY11" fmla="*/ 2697480 h 2936240"/>
                    <a:gd name="connsiteX12" fmla="*/ 680720 w 3825240"/>
                    <a:gd name="connsiteY12" fmla="*/ 2743200 h 2936240"/>
                    <a:gd name="connsiteX13" fmla="*/ 726440 w 3825240"/>
                    <a:gd name="connsiteY13" fmla="*/ 2799080 h 2936240"/>
                    <a:gd name="connsiteX14" fmla="*/ 777240 w 3825240"/>
                    <a:gd name="connsiteY14" fmla="*/ 2819400 h 2936240"/>
                    <a:gd name="connsiteX15" fmla="*/ 817880 w 3825240"/>
                    <a:gd name="connsiteY15" fmla="*/ 2819400 h 2936240"/>
                    <a:gd name="connsiteX16" fmla="*/ 843280 w 3825240"/>
                    <a:gd name="connsiteY16" fmla="*/ 2814320 h 2936240"/>
                    <a:gd name="connsiteX17" fmla="*/ 889000 w 3825240"/>
                    <a:gd name="connsiteY17" fmla="*/ 2794000 h 2936240"/>
                    <a:gd name="connsiteX18" fmla="*/ 929640 w 3825240"/>
                    <a:gd name="connsiteY18" fmla="*/ 2748280 h 2936240"/>
                    <a:gd name="connsiteX19" fmla="*/ 975360 w 3825240"/>
                    <a:gd name="connsiteY19" fmla="*/ 2651760 h 2936240"/>
                    <a:gd name="connsiteX20" fmla="*/ 995680 w 3825240"/>
                    <a:gd name="connsiteY20" fmla="*/ 2550160 h 2936240"/>
                    <a:gd name="connsiteX21" fmla="*/ 1021080 w 3825240"/>
                    <a:gd name="connsiteY21" fmla="*/ 2413000 h 2936240"/>
                    <a:gd name="connsiteX22" fmla="*/ 1076960 w 3825240"/>
                    <a:gd name="connsiteY22" fmla="*/ 2143760 h 2936240"/>
                    <a:gd name="connsiteX23" fmla="*/ 1203960 w 3825240"/>
                    <a:gd name="connsiteY23" fmla="*/ 1508760 h 2936240"/>
                    <a:gd name="connsiteX24" fmla="*/ 1285240 w 3825240"/>
                    <a:gd name="connsiteY24" fmla="*/ 1107440 h 2936240"/>
                    <a:gd name="connsiteX25" fmla="*/ 1346200 w 3825240"/>
                    <a:gd name="connsiteY25" fmla="*/ 807720 h 2936240"/>
                    <a:gd name="connsiteX26" fmla="*/ 1391920 w 3825240"/>
                    <a:gd name="connsiteY26" fmla="*/ 640080 h 2936240"/>
                    <a:gd name="connsiteX27" fmla="*/ 1417320 w 3825240"/>
                    <a:gd name="connsiteY27" fmla="*/ 579120 h 2936240"/>
                    <a:gd name="connsiteX28" fmla="*/ 1468120 w 3825240"/>
                    <a:gd name="connsiteY28" fmla="*/ 533400 h 2936240"/>
                    <a:gd name="connsiteX29" fmla="*/ 1503680 w 3825240"/>
                    <a:gd name="connsiteY29" fmla="*/ 518160 h 2936240"/>
                    <a:gd name="connsiteX30" fmla="*/ 1549400 w 3825240"/>
                    <a:gd name="connsiteY30" fmla="*/ 523240 h 2936240"/>
                    <a:gd name="connsiteX31" fmla="*/ 1590040 w 3825240"/>
                    <a:gd name="connsiteY31" fmla="*/ 543560 h 2936240"/>
                    <a:gd name="connsiteX32" fmla="*/ 1625600 w 3825240"/>
                    <a:gd name="connsiteY32" fmla="*/ 589280 h 2936240"/>
                    <a:gd name="connsiteX33" fmla="*/ 1651000 w 3825240"/>
                    <a:gd name="connsiteY33" fmla="*/ 635000 h 2936240"/>
                    <a:gd name="connsiteX34" fmla="*/ 1686560 w 3825240"/>
                    <a:gd name="connsiteY34" fmla="*/ 731520 h 2936240"/>
                    <a:gd name="connsiteX35" fmla="*/ 1742440 w 3825240"/>
                    <a:gd name="connsiteY35" fmla="*/ 939800 h 2936240"/>
                    <a:gd name="connsiteX36" fmla="*/ 1879600 w 3825240"/>
                    <a:gd name="connsiteY36" fmla="*/ 1463040 h 2936240"/>
                    <a:gd name="connsiteX37" fmla="*/ 1971040 w 3825240"/>
                    <a:gd name="connsiteY37" fmla="*/ 1788160 h 2936240"/>
                    <a:gd name="connsiteX38" fmla="*/ 1991360 w 3825240"/>
                    <a:gd name="connsiteY38" fmla="*/ 1864360 h 2936240"/>
                    <a:gd name="connsiteX39" fmla="*/ 2032000 w 3825240"/>
                    <a:gd name="connsiteY39" fmla="*/ 1920240 h 2936240"/>
                    <a:gd name="connsiteX40" fmla="*/ 2072640 w 3825240"/>
                    <a:gd name="connsiteY40" fmla="*/ 1940560 h 2936240"/>
                    <a:gd name="connsiteX41" fmla="*/ 2143760 w 3825240"/>
                    <a:gd name="connsiteY41" fmla="*/ 1950720 h 2936240"/>
                    <a:gd name="connsiteX42" fmla="*/ 2194560 w 3825240"/>
                    <a:gd name="connsiteY42" fmla="*/ 1945640 h 2936240"/>
                    <a:gd name="connsiteX43" fmla="*/ 2270760 w 3825240"/>
                    <a:gd name="connsiteY43" fmla="*/ 1905000 h 2936240"/>
                    <a:gd name="connsiteX44" fmla="*/ 2341880 w 3825240"/>
                    <a:gd name="connsiteY44" fmla="*/ 1813560 h 2936240"/>
                    <a:gd name="connsiteX45" fmla="*/ 2428240 w 3825240"/>
                    <a:gd name="connsiteY45" fmla="*/ 1574800 h 2936240"/>
                    <a:gd name="connsiteX46" fmla="*/ 2484120 w 3825240"/>
                    <a:gd name="connsiteY46" fmla="*/ 1371600 h 2936240"/>
                    <a:gd name="connsiteX47" fmla="*/ 2595880 w 3825240"/>
                    <a:gd name="connsiteY47" fmla="*/ 1010920 h 2936240"/>
                    <a:gd name="connsiteX48" fmla="*/ 2672080 w 3825240"/>
                    <a:gd name="connsiteY48" fmla="*/ 812800 h 2936240"/>
                    <a:gd name="connsiteX49" fmla="*/ 2799080 w 3825240"/>
                    <a:gd name="connsiteY49" fmla="*/ 675640 h 2936240"/>
                    <a:gd name="connsiteX50" fmla="*/ 2824480 w 3825240"/>
                    <a:gd name="connsiteY50" fmla="*/ 675640 h 2936240"/>
                    <a:gd name="connsiteX51" fmla="*/ 2936240 w 3825240"/>
                    <a:gd name="connsiteY51" fmla="*/ 675640 h 2936240"/>
                    <a:gd name="connsiteX52" fmla="*/ 3073400 w 3825240"/>
                    <a:gd name="connsiteY52" fmla="*/ 751840 h 2936240"/>
                    <a:gd name="connsiteX53" fmla="*/ 3139440 w 3825240"/>
                    <a:gd name="connsiteY53" fmla="*/ 853440 h 2936240"/>
                    <a:gd name="connsiteX54" fmla="*/ 3205480 w 3825240"/>
                    <a:gd name="connsiteY54" fmla="*/ 1000760 h 2936240"/>
                    <a:gd name="connsiteX55" fmla="*/ 3337560 w 3825240"/>
                    <a:gd name="connsiteY55" fmla="*/ 1432560 h 2936240"/>
                    <a:gd name="connsiteX56" fmla="*/ 3561080 w 3825240"/>
                    <a:gd name="connsiteY56" fmla="*/ 2128520 h 2936240"/>
                    <a:gd name="connsiteX57" fmla="*/ 3825240 w 3825240"/>
                    <a:gd name="connsiteY57" fmla="*/ 2936240 h 2936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825240" h="2936240">
                      <a:moveTo>
                        <a:pt x="0" y="0"/>
                      </a:moveTo>
                      <a:cubicBezTo>
                        <a:pt x="42756" y="41486"/>
                        <a:pt x="85513" y="82973"/>
                        <a:pt x="116840" y="121920"/>
                      </a:cubicBezTo>
                      <a:cubicBezTo>
                        <a:pt x="148167" y="160867"/>
                        <a:pt x="164253" y="187113"/>
                        <a:pt x="187960" y="233680"/>
                      </a:cubicBezTo>
                      <a:cubicBezTo>
                        <a:pt x="211667" y="280247"/>
                        <a:pt x="239607" y="351367"/>
                        <a:pt x="259080" y="401320"/>
                      </a:cubicBezTo>
                      <a:cubicBezTo>
                        <a:pt x="278553" y="451273"/>
                        <a:pt x="291253" y="484293"/>
                        <a:pt x="304800" y="533400"/>
                      </a:cubicBezTo>
                      <a:cubicBezTo>
                        <a:pt x="318347" y="582507"/>
                        <a:pt x="323427" y="600287"/>
                        <a:pt x="340360" y="695960"/>
                      </a:cubicBezTo>
                      <a:cubicBezTo>
                        <a:pt x="357293" y="791633"/>
                        <a:pt x="376767" y="909320"/>
                        <a:pt x="406400" y="1107440"/>
                      </a:cubicBezTo>
                      <a:cubicBezTo>
                        <a:pt x="436033" y="1305560"/>
                        <a:pt x="489373" y="1681480"/>
                        <a:pt x="518160" y="1884680"/>
                      </a:cubicBezTo>
                      <a:cubicBezTo>
                        <a:pt x="546947" y="2087880"/>
                        <a:pt x="563880" y="2219960"/>
                        <a:pt x="579120" y="2326640"/>
                      </a:cubicBezTo>
                      <a:cubicBezTo>
                        <a:pt x="594360" y="2433320"/>
                        <a:pt x="600287" y="2468033"/>
                        <a:pt x="609600" y="2524760"/>
                      </a:cubicBezTo>
                      <a:cubicBezTo>
                        <a:pt x="618913" y="2581487"/>
                        <a:pt x="628227" y="2638213"/>
                        <a:pt x="635000" y="2667000"/>
                      </a:cubicBezTo>
                      <a:cubicBezTo>
                        <a:pt x="641773" y="2695787"/>
                        <a:pt x="642620" y="2684780"/>
                        <a:pt x="650240" y="2697480"/>
                      </a:cubicBezTo>
                      <a:cubicBezTo>
                        <a:pt x="657860" y="2710180"/>
                        <a:pt x="668020" y="2726267"/>
                        <a:pt x="680720" y="2743200"/>
                      </a:cubicBezTo>
                      <a:cubicBezTo>
                        <a:pt x="693420" y="2760133"/>
                        <a:pt x="710353" y="2786380"/>
                        <a:pt x="726440" y="2799080"/>
                      </a:cubicBezTo>
                      <a:cubicBezTo>
                        <a:pt x="742527" y="2811780"/>
                        <a:pt x="762000" y="2816013"/>
                        <a:pt x="777240" y="2819400"/>
                      </a:cubicBezTo>
                      <a:cubicBezTo>
                        <a:pt x="792480" y="2822787"/>
                        <a:pt x="806873" y="2820247"/>
                        <a:pt x="817880" y="2819400"/>
                      </a:cubicBezTo>
                      <a:cubicBezTo>
                        <a:pt x="828887" y="2818553"/>
                        <a:pt x="831427" y="2818553"/>
                        <a:pt x="843280" y="2814320"/>
                      </a:cubicBezTo>
                      <a:cubicBezTo>
                        <a:pt x="855133" y="2810087"/>
                        <a:pt x="874607" y="2805007"/>
                        <a:pt x="889000" y="2794000"/>
                      </a:cubicBezTo>
                      <a:cubicBezTo>
                        <a:pt x="903393" y="2782993"/>
                        <a:pt x="915247" y="2771987"/>
                        <a:pt x="929640" y="2748280"/>
                      </a:cubicBezTo>
                      <a:cubicBezTo>
                        <a:pt x="944033" y="2724573"/>
                        <a:pt x="964353" y="2684780"/>
                        <a:pt x="975360" y="2651760"/>
                      </a:cubicBezTo>
                      <a:cubicBezTo>
                        <a:pt x="986367" y="2618740"/>
                        <a:pt x="988060" y="2589953"/>
                        <a:pt x="995680" y="2550160"/>
                      </a:cubicBezTo>
                      <a:cubicBezTo>
                        <a:pt x="1003300" y="2510367"/>
                        <a:pt x="1007533" y="2480733"/>
                        <a:pt x="1021080" y="2413000"/>
                      </a:cubicBezTo>
                      <a:cubicBezTo>
                        <a:pt x="1034627" y="2345267"/>
                        <a:pt x="1046480" y="2294467"/>
                        <a:pt x="1076960" y="2143760"/>
                      </a:cubicBezTo>
                      <a:cubicBezTo>
                        <a:pt x="1107440" y="1993053"/>
                        <a:pt x="1169247" y="1681480"/>
                        <a:pt x="1203960" y="1508760"/>
                      </a:cubicBezTo>
                      <a:cubicBezTo>
                        <a:pt x="1238673" y="1336040"/>
                        <a:pt x="1261533" y="1224280"/>
                        <a:pt x="1285240" y="1107440"/>
                      </a:cubicBezTo>
                      <a:cubicBezTo>
                        <a:pt x="1308947" y="990600"/>
                        <a:pt x="1328420" y="885613"/>
                        <a:pt x="1346200" y="807720"/>
                      </a:cubicBezTo>
                      <a:cubicBezTo>
                        <a:pt x="1363980" y="729827"/>
                        <a:pt x="1380067" y="678180"/>
                        <a:pt x="1391920" y="640080"/>
                      </a:cubicBezTo>
                      <a:cubicBezTo>
                        <a:pt x="1403773" y="601980"/>
                        <a:pt x="1404620" y="596900"/>
                        <a:pt x="1417320" y="579120"/>
                      </a:cubicBezTo>
                      <a:cubicBezTo>
                        <a:pt x="1430020" y="561340"/>
                        <a:pt x="1453727" y="543560"/>
                        <a:pt x="1468120" y="533400"/>
                      </a:cubicBezTo>
                      <a:cubicBezTo>
                        <a:pt x="1482513" y="523240"/>
                        <a:pt x="1490133" y="519853"/>
                        <a:pt x="1503680" y="518160"/>
                      </a:cubicBezTo>
                      <a:cubicBezTo>
                        <a:pt x="1517227" y="516467"/>
                        <a:pt x="1535007" y="519007"/>
                        <a:pt x="1549400" y="523240"/>
                      </a:cubicBezTo>
                      <a:cubicBezTo>
                        <a:pt x="1563793" y="527473"/>
                        <a:pt x="1577340" y="532553"/>
                        <a:pt x="1590040" y="543560"/>
                      </a:cubicBezTo>
                      <a:cubicBezTo>
                        <a:pt x="1602740" y="554567"/>
                        <a:pt x="1615440" y="574040"/>
                        <a:pt x="1625600" y="589280"/>
                      </a:cubicBezTo>
                      <a:cubicBezTo>
                        <a:pt x="1635760" y="604520"/>
                        <a:pt x="1640840" y="611293"/>
                        <a:pt x="1651000" y="635000"/>
                      </a:cubicBezTo>
                      <a:cubicBezTo>
                        <a:pt x="1661160" y="658707"/>
                        <a:pt x="1671320" y="680720"/>
                        <a:pt x="1686560" y="731520"/>
                      </a:cubicBezTo>
                      <a:cubicBezTo>
                        <a:pt x="1701800" y="782320"/>
                        <a:pt x="1710267" y="817880"/>
                        <a:pt x="1742440" y="939800"/>
                      </a:cubicBezTo>
                      <a:cubicBezTo>
                        <a:pt x="1774613" y="1061720"/>
                        <a:pt x="1841500" y="1321647"/>
                        <a:pt x="1879600" y="1463040"/>
                      </a:cubicBezTo>
                      <a:cubicBezTo>
                        <a:pt x="1917700" y="1604433"/>
                        <a:pt x="1952413" y="1721273"/>
                        <a:pt x="1971040" y="1788160"/>
                      </a:cubicBezTo>
                      <a:cubicBezTo>
                        <a:pt x="1989667" y="1855047"/>
                        <a:pt x="1981200" y="1842347"/>
                        <a:pt x="1991360" y="1864360"/>
                      </a:cubicBezTo>
                      <a:cubicBezTo>
                        <a:pt x="2001520" y="1886373"/>
                        <a:pt x="2018453" y="1907540"/>
                        <a:pt x="2032000" y="1920240"/>
                      </a:cubicBezTo>
                      <a:cubicBezTo>
                        <a:pt x="2045547" y="1932940"/>
                        <a:pt x="2054013" y="1935480"/>
                        <a:pt x="2072640" y="1940560"/>
                      </a:cubicBezTo>
                      <a:cubicBezTo>
                        <a:pt x="2091267" y="1945640"/>
                        <a:pt x="2123440" y="1949873"/>
                        <a:pt x="2143760" y="1950720"/>
                      </a:cubicBezTo>
                      <a:cubicBezTo>
                        <a:pt x="2164080" y="1951567"/>
                        <a:pt x="2173393" y="1953260"/>
                        <a:pt x="2194560" y="1945640"/>
                      </a:cubicBezTo>
                      <a:cubicBezTo>
                        <a:pt x="2215727" y="1938020"/>
                        <a:pt x="2246207" y="1927013"/>
                        <a:pt x="2270760" y="1905000"/>
                      </a:cubicBezTo>
                      <a:cubicBezTo>
                        <a:pt x="2295313" y="1882987"/>
                        <a:pt x="2315633" y="1868593"/>
                        <a:pt x="2341880" y="1813560"/>
                      </a:cubicBezTo>
                      <a:cubicBezTo>
                        <a:pt x="2368127" y="1758527"/>
                        <a:pt x="2404533" y="1648460"/>
                        <a:pt x="2428240" y="1574800"/>
                      </a:cubicBezTo>
                      <a:cubicBezTo>
                        <a:pt x="2451947" y="1501140"/>
                        <a:pt x="2456180" y="1465580"/>
                        <a:pt x="2484120" y="1371600"/>
                      </a:cubicBezTo>
                      <a:cubicBezTo>
                        <a:pt x="2512060" y="1277620"/>
                        <a:pt x="2564553" y="1104053"/>
                        <a:pt x="2595880" y="1010920"/>
                      </a:cubicBezTo>
                      <a:cubicBezTo>
                        <a:pt x="2627207" y="917787"/>
                        <a:pt x="2638213" y="868680"/>
                        <a:pt x="2672080" y="812800"/>
                      </a:cubicBezTo>
                      <a:cubicBezTo>
                        <a:pt x="2705947" y="756920"/>
                        <a:pt x="2773680" y="698500"/>
                        <a:pt x="2799080" y="675640"/>
                      </a:cubicBezTo>
                      <a:cubicBezTo>
                        <a:pt x="2824480" y="652780"/>
                        <a:pt x="2824480" y="675640"/>
                        <a:pt x="2824480" y="675640"/>
                      </a:cubicBezTo>
                      <a:cubicBezTo>
                        <a:pt x="2847340" y="675640"/>
                        <a:pt x="2894753" y="662940"/>
                        <a:pt x="2936240" y="675640"/>
                      </a:cubicBezTo>
                      <a:cubicBezTo>
                        <a:pt x="2977727" y="688340"/>
                        <a:pt x="3039533" y="722207"/>
                        <a:pt x="3073400" y="751840"/>
                      </a:cubicBezTo>
                      <a:cubicBezTo>
                        <a:pt x="3107267" y="781473"/>
                        <a:pt x="3117427" y="811953"/>
                        <a:pt x="3139440" y="853440"/>
                      </a:cubicBezTo>
                      <a:cubicBezTo>
                        <a:pt x="3161453" y="894927"/>
                        <a:pt x="3172460" y="904240"/>
                        <a:pt x="3205480" y="1000760"/>
                      </a:cubicBezTo>
                      <a:cubicBezTo>
                        <a:pt x="3238500" y="1097280"/>
                        <a:pt x="3278293" y="1244600"/>
                        <a:pt x="3337560" y="1432560"/>
                      </a:cubicBezTo>
                      <a:cubicBezTo>
                        <a:pt x="3396827" y="1620520"/>
                        <a:pt x="3479800" y="1877907"/>
                        <a:pt x="3561080" y="2128520"/>
                      </a:cubicBezTo>
                      <a:cubicBezTo>
                        <a:pt x="3642360" y="2379133"/>
                        <a:pt x="3733800" y="2657686"/>
                        <a:pt x="3825240" y="2936240"/>
                      </a:cubicBezTo>
                    </a:path>
                  </a:pathLst>
                </a:custGeom>
                <a:noFill/>
                <a:ln w="28575" cmpd="sng">
                  <a:solidFill>
                    <a:srgbClr val="4E8F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800" dirty="0"/>
                </a:p>
              </p:txBody>
            </p:sp>
            <p:cxnSp>
              <p:nvCxnSpPr>
                <p:cNvPr id="35" name="Łącznik prosty ze strzałką 40">
                  <a:extLst>
                    <a:ext uri="{FF2B5EF4-FFF2-40B4-BE49-F238E27FC236}">
                      <a16:creationId xmlns:a16="http://schemas.microsoft.com/office/drawing/2014/main" id="{779E01C6-AB7E-495E-9D27-19B68E2A1B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168" y="4964375"/>
                  <a:ext cx="4244637" cy="0"/>
                </a:xfrm>
                <a:prstGeom prst="straightConnector1">
                  <a:avLst/>
                </a:prstGeom>
                <a:ln w="285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Łącznik prosty ze strzałką 41">
                  <a:extLst>
                    <a:ext uri="{FF2B5EF4-FFF2-40B4-BE49-F238E27FC236}">
                      <a16:creationId xmlns:a16="http://schemas.microsoft.com/office/drawing/2014/main" id="{387581E5-EBF6-4E16-A6E0-93B32F11E0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2632" y="4057178"/>
                  <a:ext cx="1561037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Łącznik prosty 42">
                  <a:extLst>
                    <a:ext uri="{FF2B5EF4-FFF2-40B4-BE49-F238E27FC236}">
                      <a16:creationId xmlns:a16="http://schemas.microsoft.com/office/drawing/2014/main" id="{064C712C-0024-43D3-9DB3-A07D82BD98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68000" y="4953153"/>
                  <a:ext cx="216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Łącznik prosty 43">
                  <a:extLst>
                    <a:ext uri="{FF2B5EF4-FFF2-40B4-BE49-F238E27FC236}">
                      <a16:creationId xmlns:a16="http://schemas.microsoft.com/office/drawing/2014/main" id="{CDA424A4-EF95-4067-9A02-1FBA8DB8B2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94361" y="4057178"/>
                  <a:ext cx="2880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9" name="Immagine 3">
                  <a:extLst>
                    <a:ext uri="{FF2B5EF4-FFF2-40B4-BE49-F238E27FC236}">
                      <a16:creationId xmlns:a16="http://schemas.microsoft.com/office/drawing/2014/main" id="{3854B935-DEC9-430E-86BE-172C43D27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 rot="5400000">
                  <a:off x="4408377" y="5041157"/>
                  <a:ext cx="429080" cy="699810"/>
                </a:xfrm>
                <a:prstGeom prst="rect">
                  <a:avLst/>
                </a:prstGeom>
              </p:spPr>
            </p:pic>
            <p:pic>
              <p:nvPicPr>
                <p:cNvPr id="40" name="Immagine 89">
                  <a:extLst>
                    <a:ext uri="{FF2B5EF4-FFF2-40B4-BE49-F238E27FC236}">
                      <a16:creationId xmlns:a16="http://schemas.microsoft.com/office/drawing/2014/main" id="{3218A707-FD3A-4451-92B4-5BDA109C39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rgbClr val="FF26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 rot="5400000">
                  <a:off x="3020365" y="5105073"/>
                  <a:ext cx="527033" cy="570743"/>
                </a:xfrm>
                <a:prstGeom prst="rect">
                  <a:avLst/>
                </a:prstGeom>
              </p:spPr>
            </p:pic>
            <p:sp>
              <p:nvSpPr>
                <p:cNvPr id="41" name="PoleTekstowe 11">
                  <a:extLst>
                    <a:ext uri="{FF2B5EF4-FFF2-40B4-BE49-F238E27FC236}">
                      <a16:creationId xmlns:a16="http://schemas.microsoft.com/office/drawing/2014/main" id="{175A11C4-E795-45D6-9640-3561143DEDFB}"/>
                    </a:ext>
                  </a:extLst>
                </p:cNvPr>
                <p:cNvSpPr txBox="1"/>
                <p:nvPr/>
              </p:nvSpPr>
              <p:spPr>
                <a:xfrm>
                  <a:off x="5015880" y="5017649"/>
                  <a:ext cx="1869506" cy="5137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14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pl-PL" sz="14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deformation</a:t>
                  </a:r>
                  <a:endParaRPr lang="pl-PL" sz="14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PoleTekstowe 11">
                  <a:extLst>
                    <a:ext uri="{FF2B5EF4-FFF2-40B4-BE49-F238E27FC236}">
                      <a16:creationId xmlns:a16="http://schemas.microsoft.com/office/drawing/2014/main" id="{EA2A0335-3E69-4B6E-9FF7-6CAFD956B6C6}"/>
                    </a:ext>
                  </a:extLst>
                </p:cNvPr>
                <p:cNvSpPr txBox="1"/>
                <p:nvPr/>
              </p:nvSpPr>
              <p:spPr>
                <a:xfrm rot="16200000">
                  <a:off x="1425257" y="2961267"/>
                  <a:ext cx="1544952" cy="4956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4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energy</a:t>
                  </a:r>
                  <a:endParaRPr lang="pl-PL" sz="14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3" name="Łącznik prosty 48">
                  <a:extLst>
                    <a:ext uri="{FF2B5EF4-FFF2-40B4-BE49-F238E27FC236}">
                      <a16:creationId xmlns:a16="http://schemas.microsoft.com/office/drawing/2014/main" id="{4E90FFA1-941D-4D7E-A31F-7A7C8AFBD5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6376" y="3518856"/>
                  <a:ext cx="2880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Łącznik prosty ze strzałką 49">
                  <a:extLst>
                    <a:ext uri="{FF2B5EF4-FFF2-40B4-BE49-F238E27FC236}">
                      <a16:creationId xmlns:a16="http://schemas.microsoft.com/office/drawing/2014/main" id="{EC7D1C61-58C4-4E77-BCAD-03A58900E0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0831" y="3522160"/>
                  <a:ext cx="1963334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Dowolny kształt 50">
                <a:extLst>
                  <a:ext uri="{FF2B5EF4-FFF2-40B4-BE49-F238E27FC236}">
                    <a16:creationId xmlns:a16="http://schemas.microsoft.com/office/drawing/2014/main" id="{29A5BD0B-FAE8-44D5-9652-DD58C8D36460}"/>
                  </a:ext>
                </a:extLst>
              </p:cNvPr>
              <p:cNvSpPr/>
              <p:nvPr/>
            </p:nvSpPr>
            <p:spPr>
              <a:xfrm>
                <a:off x="7889358" y="3870251"/>
                <a:ext cx="1823484" cy="2179675"/>
              </a:xfrm>
              <a:custGeom>
                <a:avLst/>
                <a:gdLst>
                  <a:gd name="connsiteX0" fmla="*/ 0 w 1823484"/>
                  <a:gd name="connsiteY0" fmla="*/ 723014 h 2179675"/>
                  <a:gd name="connsiteX1" fmla="*/ 143540 w 1823484"/>
                  <a:gd name="connsiteY1" fmla="*/ 372140 h 2179675"/>
                  <a:gd name="connsiteX2" fmla="*/ 228600 w 1823484"/>
                  <a:gd name="connsiteY2" fmla="*/ 217968 h 2179675"/>
                  <a:gd name="connsiteX3" fmla="*/ 345558 w 1823484"/>
                  <a:gd name="connsiteY3" fmla="*/ 85061 h 2179675"/>
                  <a:gd name="connsiteX4" fmla="*/ 520995 w 1823484"/>
                  <a:gd name="connsiteY4" fmla="*/ 21265 h 2179675"/>
                  <a:gd name="connsiteX5" fmla="*/ 616689 w 1823484"/>
                  <a:gd name="connsiteY5" fmla="*/ 10633 h 2179675"/>
                  <a:gd name="connsiteX6" fmla="*/ 723014 w 1823484"/>
                  <a:gd name="connsiteY6" fmla="*/ 5316 h 2179675"/>
                  <a:gd name="connsiteX7" fmla="*/ 824023 w 1823484"/>
                  <a:gd name="connsiteY7" fmla="*/ 0 h 2179675"/>
                  <a:gd name="connsiteX8" fmla="*/ 877186 w 1823484"/>
                  <a:gd name="connsiteY8" fmla="*/ 5316 h 2179675"/>
                  <a:gd name="connsiteX9" fmla="*/ 972879 w 1823484"/>
                  <a:gd name="connsiteY9" fmla="*/ 15949 h 2179675"/>
                  <a:gd name="connsiteX10" fmla="*/ 1041991 w 1823484"/>
                  <a:gd name="connsiteY10" fmla="*/ 47847 h 2179675"/>
                  <a:gd name="connsiteX11" fmla="*/ 1121735 w 1823484"/>
                  <a:gd name="connsiteY11" fmla="*/ 95693 h 2179675"/>
                  <a:gd name="connsiteX12" fmla="*/ 1190847 w 1823484"/>
                  <a:gd name="connsiteY12" fmla="*/ 170121 h 2179675"/>
                  <a:gd name="connsiteX13" fmla="*/ 1259958 w 1823484"/>
                  <a:gd name="connsiteY13" fmla="*/ 249865 h 2179675"/>
                  <a:gd name="connsiteX14" fmla="*/ 1329070 w 1823484"/>
                  <a:gd name="connsiteY14" fmla="*/ 388089 h 2179675"/>
                  <a:gd name="connsiteX15" fmla="*/ 1456661 w 1823484"/>
                  <a:gd name="connsiteY15" fmla="*/ 680484 h 2179675"/>
                  <a:gd name="connsiteX16" fmla="*/ 1557670 w 1823484"/>
                  <a:gd name="connsiteY16" fmla="*/ 1015409 h 2179675"/>
                  <a:gd name="connsiteX17" fmla="*/ 1674628 w 1823484"/>
                  <a:gd name="connsiteY17" fmla="*/ 1488558 h 2179675"/>
                  <a:gd name="connsiteX18" fmla="*/ 1780954 w 1823484"/>
                  <a:gd name="connsiteY18" fmla="*/ 1956391 h 2179675"/>
                  <a:gd name="connsiteX19" fmla="*/ 1823484 w 1823484"/>
                  <a:gd name="connsiteY19" fmla="*/ 2179675 h 2179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23484" h="2179675">
                    <a:moveTo>
                      <a:pt x="0" y="723014"/>
                    </a:moveTo>
                    <a:cubicBezTo>
                      <a:pt x="52720" y="589664"/>
                      <a:pt x="105440" y="456314"/>
                      <a:pt x="143540" y="372140"/>
                    </a:cubicBezTo>
                    <a:cubicBezTo>
                      <a:pt x="181640" y="287966"/>
                      <a:pt x="194930" y="265815"/>
                      <a:pt x="228600" y="217968"/>
                    </a:cubicBezTo>
                    <a:cubicBezTo>
                      <a:pt x="262270" y="170121"/>
                      <a:pt x="296826" y="117845"/>
                      <a:pt x="345558" y="85061"/>
                    </a:cubicBezTo>
                    <a:cubicBezTo>
                      <a:pt x="394290" y="52277"/>
                      <a:pt x="475807" y="33670"/>
                      <a:pt x="520995" y="21265"/>
                    </a:cubicBezTo>
                    <a:cubicBezTo>
                      <a:pt x="566183" y="8860"/>
                      <a:pt x="583019" y="13291"/>
                      <a:pt x="616689" y="10633"/>
                    </a:cubicBezTo>
                    <a:cubicBezTo>
                      <a:pt x="650359" y="7975"/>
                      <a:pt x="723014" y="5316"/>
                      <a:pt x="723014" y="5316"/>
                    </a:cubicBezTo>
                    <a:cubicBezTo>
                      <a:pt x="757570" y="3544"/>
                      <a:pt x="798328" y="0"/>
                      <a:pt x="824023" y="0"/>
                    </a:cubicBezTo>
                    <a:cubicBezTo>
                      <a:pt x="849718" y="0"/>
                      <a:pt x="877186" y="5316"/>
                      <a:pt x="877186" y="5316"/>
                    </a:cubicBezTo>
                    <a:cubicBezTo>
                      <a:pt x="901995" y="7974"/>
                      <a:pt x="945412" y="8861"/>
                      <a:pt x="972879" y="15949"/>
                    </a:cubicBezTo>
                    <a:cubicBezTo>
                      <a:pt x="1000346" y="23037"/>
                      <a:pt x="1017182" y="34556"/>
                      <a:pt x="1041991" y="47847"/>
                    </a:cubicBezTo>
                    <a:cubicBezTo>
                      <a:pt x="1066800" y="61138"/>
                      <a:pt x="1096926" y="75314"/>
                      <a:pt x="1121735" y="95693"/>
                    </a:cubicBezTo>
                    <a:cubicBezTo>
                      <a:pt x="1146544" y="116072"/>
                      <a:pt x="1167810" y="144426"/>
                      <a:pt x="1190847" y="170121"/>
                    </a:cubicBezTo>
                    <a:cubicBezTo>
                      <a:pt x="1213884" y="195816"/>
                      <a:pt x="1236921" y="213537"/>
                      <a:pt x="1259958" y="249865"/>
                    </a:cubicBezTo>
                    <a:cubicBezTo>
                      <a:pt x="1282995" y="286193"/>
                      <a:pt x="1296286" y="316319"/>
                      <a:pt x="1329070" y="388089"/>
                    </a:cubicBezTo>
                    <a:cubicBezTo>
                      <a:pt x="1361854" y="459859"/>
                      <a:pt x="1418561" y="575931"/>
                      <a:pt x="1456661" y="680484"/>
                    </a:cubicBezTo>
                    <a:cubicBezTo>
                      <a:pt x="1494761" y="785037"/>
                      <a:pt x="1521342" y="880730"/>
                      <a:pt x="1557670" y="1015409"/>
                    </a:cubicBezTo>
                    <a:cubicBezTo>
                      <a:pt x="1593998" y="1150088"/>
                      <a:pt x="1637414" y="1331728"/>
                      <a:pt x="1674628" y="1488558"/>
                    </a:cubicBezTo>
                    <a:cubicBezTo>
                      <a:pt x="1711842" y="1645388"/>
                      <a:pt x="1756145" y="1841205"/>
                      <a:pt x="1780954" y="1956391"/>
                    </a:cubicBezTo>
                    <a:cubicBezTo>
                      <a:pt x="1805763" y="2071577"/>
                      <a:pt x="1814623" y="2125626"/>
                      <a:pt x="1823484" y="2179675"/>
                    </a:cubicBezTo>
                  </a:path>
                </a:pathLst>
              </a:custGeom>
              <a:noFill/>
              <a:ln w="38100">
                <a:solidFill>
                  <a:srgbClr val="92D050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800" dirty="0"/>
              </a:p>
            </p:txBody>
          </p:sp>
          <p:sp>
            <p:nvSpPr>
              <p:cNvPr id="28" name="PoleTekstowe 11">
                <a:extLst>
                  <a:ext uri="{FF2B5EF4-FFF2-40B4-BE49-F238E27FC236}">
                    <a16:creationId xmlns:a16="http://schemas.microsoft.com/office/drawing/2014/main" id="{33C1D0EA-8745-4A3A-8218-B702CDCC7E31}"/>
                  </a:ext>
                </a:extLst>
              </p:cNvPr>
              <p:cNvSpPr txBox="1"/>
              <p:nvPr/>
            </p:nvSpPr>
            <p:spPr>
              <a:xfrm>
                <a:off x="7589566" y="3944240"/>
                <a:ext cx="2211310" cy="7283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pl-PL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l-PL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fission</a:t>
                </a:r>
                <a:r>
                  <a:rPr lang="pl-PL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from</a:t>
                </a:r>
              </a:p>
              <a:p>
                <a:pPr algn="r"/>
                <a:r>
                  <a:rPr lang="pl-PL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high-K </a:t>
                </a:r>
                <a:r>
                  <a:rPr lang="pl-PL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shape</a:t>
                </a:r>
                <a:r>
                  <a:rPr lang="pl-PL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l-PL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isomer</a:t>
                </a:r>
                <a:endParaRPr lang="pl-PL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PoleTekstowe 11">
                <a:extLst>
                  <a:ext uri="{FF2B5EF4-FFF2-40B4-BE49-F238E27FC236}">
                    <a16:creationId xmlns:a16="http://schemas.microsoft.com/office/drawing/2014/main" id="{05CC46F7-0E45-4D09-842E-F962568EA54E}"/>
                  </a:ext>
                </a:extLst>
              </p:cNvPr>
              <p:cNvSpPr txBox="1"/>
              <p:nvPr/>
            </p:nvSpPr>
            <p:spPr>
              <a:xfrm>
                <a:off x="7295715" y="4152422"/>
                <a:ext cx="544652" cy="5827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K</a:t>
                </a:r>
              </a:p>
            </p:txBody>
          </p:sp>
        </p:grpSp>
        <p:sp>
          <p:nvSpPr>
            <p:cNvPr id="25" name="PoleTekstowe 11">
              <a:extLst>
                <a:ext uri="{FF2B5EF4-FFF2-40B4-BE49-F238E27FC236}">
                  <a16:creationId xmlns:a16="http://schemas.microsoft.com/office/drawing/2014/main" id="{CB4EB5FD-BD1D-4F41-A39C-E2ACEB9190CC}"/>
                </a:ext>
              </a:extLst>
            </p:cNvPr>
            <p:cNvSpPr txBox="1"/>
            <p:nvPr/>
          </p:nvSpPr>
          <p:spPr>
            <a:xfrm rot="19355680">
              <a:off x="6149300" y="1244889"/>
              <a:ext cx="3789588" cy="618370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l-PL" sz="2800" b="1" dirty="0" err="1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long</a:t>
              </a:r>
              <a:r>
                <a:rPr lang="pl-PL" sz="2800" b="1" dirty="0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2800" b="1" dirty="0" err="1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lived</a:t>
              </a:r>
              <a:r>
                <a:rPr lang="pl-PL" sz="2800" b="1" dirty="0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K </a:t>
              </a:r>
              <a:r>
                <a:rPr lang="pl-PL" sz="2800" b="1" dirty="0" err="1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isomers</a:t>
              </a:r>
              <a:r>
                <a:rPr lang="pl-PL" sz="2800" b="1" dirty="0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91337F06-FB3E-45EF-9FBC-2557EAD81828}"/>
              </a:ext>
            </a:extLst>
          </p:cNvPr>
          <p:cNvSpPr/>
          <p:nvPr/>
        </p:nvSpPr>
        <p:spPr>
          <a:xfrm>
            <a:off x="768028" y="178815"/>
            <a:ext cx="9424375" cy="473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74" dirty="0"/>
              <a:t>High-K </a:t>
            </a:r>
            <a:r>
              <a:rPr lang="fr-FR" sz="2474" dirty="0" err="1"/>
              <a:t>shape</a:t>
            </a:r>
            <a:r>
              <a:rPr lang="fr-FR" sz="2474" dirty="0"/>
              <a:t> </a:t>
            </a:r>
            <a:r>
              <a:rPr lang="fr-FR" sz="2474" dirty="0" err="1"/>
              <a:t>isomers</a:t>
            </a:r>
            <a:r>
              <a:rPr lang="fr-FR" sz="2474" dirty="0"/>
              <a:t> and </a:t>
            </a:r>
            <a:r>
              <a:rPr lang="fr-FR" sz="2474" dirty="0" err="1"/>
              <a:t>their</a:t>
            </a:r>
            <a:r>
              <a:rPr lang="fr-FR" sz="2474" dirty="0"/>
              <a:t> </a:t>
            </a:r>
            <a:r>
              <a:rPr lang="fr-FR" sz="2474" dirty="0" err="1"/>
              <a:t>survivability</a:t>
            </a:r>
            <a:r>
              <a:rPr lang="fr-FR" sz="2474" dirty="0"/>
              <a:t> in </a:t>
            </a:r>
            <a:r>
              <a:rPr lang="fr-FR" sz="2474" dirty="0" err="1"/>
              <a:t>superheavy</a:t>
            </a:r>
            <a:r>
              <a:rPr lang="fr-FR" sz="2474" dirty="0"/>
              <a:t> </a:t>
            </a:r>
            <a:r>
              <a:rPr lang="fr-FR" sz="2474" dirty="0" err="1"/>
              <a:t>nuclei</a:t>
            </a:r>
            <a:r>
              <a:rPr lang="fr-FR" sz="2474" dirty="0"/>
              <a:t> 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320439D-EBED-40F0-87A6-F4D2097FBBE1}"/>
              </a:ext>
            </a:extLst>
          </p:cNvPr>
          <p:cNvSpPr txBox="1"/>
          <p:nvPr/>
        </p:nvSpPr>
        <p:spPr>
          <a:xfrm>
            <a:off x="7114293" y="1812876"/>
            <a:ext cx="4141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only</a:t>
            </a:r>
            <a:r>
              <a:rPr lang="fr-FR" dirty="0"/>
              <a:t> explore possible k-</a:t>
            </a:r>
            <a:r>
              <a:rPr lang="fr-FR" dirty="0" err="1"/>
              <a:t>isomers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gamma </a:t>
            </a:r>
            <a:r>
              <a:rPr lang="fr-FR" dirty="0" err="1"/>
              <a:t>spectroscopy</a:t>
            </a:r>
            <a:r>
              <a:rPr lang="fr-FR" dirty="0"/>
              <a:t> of </a:t>
            </a:r>
            <a:r>
              <a:rPr lang="fr-FR" dirty="0" err="1"/>
              <a:t>low</a:t>
            </a:r>
            <a:r>
              <a:rPr lang="fr-FR" dirty="0"/>
              <a:t>-Z actinides</a:t>
            </a:r>
          </a:p>
        </p:txBody>
      </p:sp>
    </p:spTree>
    <p:extLst>
      <p:ext uri="{BB962C8B-B14F-4D97-AF65-F5344CB8AC3E}">
        <p14:creationId xmlns:p14="http://schemas.microsoft.com/office/powerpoint/2010/main" val="1283598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6"/>
            <a:ext cx="6840759" cy="432048"/>
          </a:xfrm>
        </p:spPr>
        <p:txBody>
          <a:bodyPr>
            <a:normAutofit/>
          </a:bodyPr>
          <a:lstStyle/>
          <a:p>
            <a:r>
              <a:rPr lang="fr-FR" dirty="0" err="1"/>
              <a:t>Selection</a:t>
            </a:r>
            <a:r>
              <a:rPr lang="fr-FR" dirty="0"/>
              <a:t> of the </a:t>
            </a:r>
            <a:r>
              <a:rPr lang="fr-FR" u="sng" dirty="0"/>
              <a:t>rare</a:t>
            </a:r>
            <a:r>
              <a:rPr lang="fr-FR" dirty="0"/>
              <a:t> back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calorimetry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4C3322D0-71F5-4BBB-AAE0-781F2AEEA185}"/>
              </a:ext>
            </a:extLst>
          </p:cNvPr>
          <p:cNvCxnSpPr/>
          <p:nvPr/>
        </p:nvCxnSpPr>
        <p:spPr>
          <a:xfrm>
            <a:off x="2245965" y="1797013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86EDFB56-88AB-47A5-B68D-02A9FBC7353C}"/>
              </a:ext>
            </a:extLst>
          </p:cNvPr>
          <p:cNvCxnSpPr>
            <a:cxnSpLocks/>
          </p:cNvCxnSpPr>
          <p:nvPr/>
        </p:nvCxnSpPr>
        <p:spPr>
          <a:xfrm>
            <a:off x="2844125" y="1802636"/>
            <a:ext cx="1017504" cy="303143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F8680468-A394-4DFE-AF7E-C99CC41E2A69}"/>
              </a:ext>
            </a:extLst>
          </p:cNvPr>
          <p:cNvSpPr txBox="1"/>
          <p:nvPr/>
        </p:nvSpPr>
        <p:spPr>
          <a:xfrm>
            <a:off x="2965259" y="1757492"/>
            <a:ext cx="480603" cy="47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74" dirty="0">
                <a:solidFill>
                  <a:schemeClr val="accent4"/>
                </a:solidFill>
              </a:rPr>
              <a:t>p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B957F43-D26C-479A-8EC5-689F2BBB9973}"/>
              </a:ext>
            </a:extLst>
          </p:cNvPr>
          <p:cNvSpPr/>
          <p:nvPr/>
        </p:nvSpPr>
        <p:spPr>
          <a:xfrm>
            <a:off x="3914644" y="1791191"/>
            <a:ext cx="598159" cy="13238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C7EC826-817F-4913-AD28-0DD0CE48D55A}"/>
              </a:ext>
            </a:extLst>
          </p:cNvPr>
          <p:cNvSpPr/>
          <p:nvPr/>
        </p:nvSpPr>
        <p:spPr>
          <a:xfrm>
            <a:off x="3914642" y="3069071"/>
            <a:ext cx="598160" cy="178619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 dirty="0"/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5D9FBE62-D2EA-4078-B635-2D9F9F413E8B}"/>
              </a:ext>
            </a:extLst>
          </p:cNvPr>
          <p:cNvCxnSpPr>
            <a:cxnSpLocks/>
          </p:cNvCxnSpPr>
          <p:nvPr/>
        </p:nvCxnSpPr>
        <p:spPr>
          <a:xfrm>
            <a:off x="3914642" y="3902202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8755C46E-688E-43BD-A137-572A6D47DEE6}"/>
              </a:ext>
            </a:extLst>
          </p:cNvPr>
          <p:cNvCxnSpPr>
            <a:cxnSpLocks/>
          </p:cNvCxnSpPr>
          <p:nvPr/>
        </p:nvCxnSpPr>
        <p:spPr>
          <a:xfrm>
            <a:off x="3914642" y="3959168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DF85C15C-5B41-4CC8-85FB-89553792C82A}"/>
              </a:ext>
            </a:extLst>
          </p:cNvPr>
          <p:cNvCxnSpPr>
            <a:cxnSpLocks/>
          </p:cNvCxnSpPr>
          <p:nvPr/>
        </p:nvCxnSpPr>
        <p:spPr>
          <a:xfrm>
            <a:off x="3914642" y="4052390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77F916D3-8F67-4DFB-B693-52EF8CBA44F9}"/>
              </a:ext>
            </a:extLst>
          </p:cNvPr>
          <p:cNvCxnSpPr>
            <a:cxnSpLocks/>
          </p:cNvCxnSpPr>
          <p:nvPr/>
        </p:nvCxnSpPr>
        <p:spPr>
          <a:xfrm>
            <a:off x="3914642" y="4207755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1F1D56CF-E1EA-4FBC-9364-E904E7EA1515}"/>
              </a:ext>
            </a:extLst>
          </p:cNvPr>
          <p:cNvCxnSpPr>
            <a:cxnSpLocks/>
          </p:cNvCxnSpPr>
          <p:nvPr/>
        </p:nvCxnSpPr>
        <p:spPr>
          <a:xfrm>
            <a:off x="3914642" y="4448572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E9AD976B-E457-466A-B946-DBA4F70FABF6}"/>
              </a:ext>
            </a:extLst>
          </p:cNvPr>
          <p:cNvCxnSpPr>
            <a:cxnSpLocks/>
          </p:cNvCxnSpPr>
          <p:nvPr/>
        </p:nvCxnSpPr>
        <p:spPr>
          <a:xfrm>
            <a:off x="3914642" y="4860294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7FA6765A-A2FB-46A3-BFCD-6E9535CF6DF6}"/>
              </a:ext>
            </a:extLst>
          </p:cNvPr>
          <p:cNvCxnSpPr>
            <a:cxnSpLocks/>
          </p:cNvCxnSpPr>
          <p:nvPr/>
        </p:nvCxnSpPr>
        <p:spPr>
          <a:xfrm>
            <a:off x="4017628" y="2928572"/>
            <a:ext cx="0" cy="6292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39A72E34-B01C-4C40-906F-A708A2282EF9}"/>
              </a:ext>
            </a:extLst>
          </p:cNvPr>
          <p:cNvCxnSpPr>
            <a:cxnSpLocks/>
          </p:cNvCxnSpPr>
          <p:nvPr/>
        </p:nvCxnSpPr>
        <p:spPr>
          <a:xfrm>
            <a:off x="4152279" y="3076170"/>
            <a:ext cx="0" cy="6162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2A3623C7-B392-453B-A99D-8F20E5DC9EE2}"/>
              </a:ext>
            </a:extLst>
          </p:cNvPr>
          <p:cNvCxnSpPr>
            <a:cxnSpLocks/>
          </p:cNvCxnSpPr>
          <p:nvPr/>
        </p:nvCxnSpPr>
        <p:spPr>
          <a:xfrm>
            <a:off x="4095311" y="3508608"/>
            <a:ext cx="0" cy="9399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24FA247D-AF70-45F4-87D8-8E06797873B0}"/>
              </a:ext>
            </a:extLst>
          </p:cNvPr>
          <p:cNvCxnSpPr>
            <a:cxnSpLocks/>
          </p:cNvCxnSpPr>
          <p:nvPr/>
        </p:nvCxnSpPr>
        <p:spPr>
          <a:xfrm>
            <a:off x="4196302" y="3679511"/>
            <a:ext cx="0" cy="5282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619A9E5C-BFD6-4F80-A2D1-DD1B1FD1DE54}"/>
              </a:ext>
            </a:extLst>
          </p:cNvPr>
          <p:cNvCxnSpPr>
            <a:cxnSpLocks/>
          </p:cNvCxnSpPr>
          <p:nvPr/>
        </p:nvCxnSpPr>
        <p:spPr>
          <a:xfrm>
            <a:off x="4374972" y="4207757"/>
            <a:ext cx="0" cy="6525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A7CE5F24-32F8-4D37-B34F-DBA3C9D8DBB0}"/>
              </a:ext>
            </a:extLst>
          </p:cNvPr>
          <p:cNvCxnSpPr>
            <a:cxnSpLocks/>
          </p:cNvCxnSpPr>
          <p:nvPr/>
        </p:nvCxnSpPr>
        <p:spPr>
          <a:xfrm>
            <a:off x="4172995" y="4448573"/>
            <a:ext cx="0" cy="4117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B3AF352B-2676-4089-AC22-F0DA147EFCB1}"/>
              </a:ext>
            </a:extLst>
          </p:cNvPr>
          <p:cNvCxnSpPr>
            <a:cxnSpLocks/>
          </p:cNvCxnSpPr>
          <p:nvPr/>
        </p:nvCxnSpPr>
        <p:spPr>
          <a:xfrm>
            <a:off x="4017628" y="4052390"/>
            <a:ext cx="0" cy="8079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F283A420-15BF-42A4-A399-0216D441E958}"/>
              </a:ext>
            </a:extLst>
          </p:cNvPr>
          <p:cNvCxnSpPr>
            <a:cxnSpLocks/>
          </p:cNvCxnSpPr>
          <p:nvPr/>
        </p:nvCxnSpPr>
        <p:spPr>
          <a:xfrm>
            <a:off x="4315413" y="4039443"/>
            <a:ext cx="0" cy="4091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99FC4144-FFF0-4B70-82E8-ED269DDDB6B3}"/>
              </a:ext>
            </a:extLst>
          </p:cNvPr>
          <p:cNvCxnSpPr>
            <a:cxnSpLocks/>
          </p:cNvCxnSpPr>
          <p:nvPr/>
        </p:nvCxnSpPr>
        <p:spPr>
          <a:xfrm>
            <a:off x="4442295" y="3902202"/>
            <a:ext cx="0" cy="3055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15115613-FD6B-4764-A5B5-BEC171FFEEDC}"/>
              </a:ext>
            </a:extLst>
          </p:cNvPr>
          <p:cNvCxnSpPr>
            <a:cxnSpLocks/>
          </p:cNvCxnSpPr>
          <p:nvPr/>
        </p:nvCxnSpPr>
        <p:spPr>
          <a:xfrm>
            <a:off x="4286930" y="3210820"/>
            <a:ext cx="0" cy="4816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751F56C3-4787-40CA-84FB-1B709BA81FF4}"/>
              </a:ext>
            </a:extLst>
          </p:cNvPr>
          <p:cNvCxnSpPr>
            <a:cxnSpLocks/>
          </p:cNvCxnSpPr>
          <p:nvPr/>
        </p:nvCxnSpPr>
        <p:spPr>
          <a:xfrm>
            <a:off x="3973608" y="3285915"/>
            <a:ext cx="0" cy="6162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026725F5-7E34-4B55-B60E-FFA040FB0B6A}"/>
              </a:ext>
            </a:extLst>
          </p:cNvPr>
          <p:cNvCxnSpPr>
            <a:cxnSpLocks/>
          </p:cNvCxnSpPr>
          <p:nvPr/>
        </p:nvCxnSpPr>
        <p:spPr>
          <a:xfrm>
            <a:off x="4362025" y="3506016"/>
            <a:ext cx="0" cy="5334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FF678F70-7F40-4212-8419-527A32CCB4EA}"/>
              </a:ext>
            </a:extLst>
          </p:cNvPr>
          <p:cNvCxnSpPr>
            <a:cxnSpLocks/>
          </p:cNvCxnSpPr>
          <p:nvPr/>
        </p:nvCxnSpPr>
        <p:spPr>
          <a:xfrm>
            <a:off x="4284342" y="3902201"/>
            <a:ext cx="0" cy="1657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E7195F2C-7C56-40FE-A967-EF43A4CA48AF}"/>
              </a:ext>
            </a:extLst>
          </p:cNvPr>
          <p:cNvCxnSpPr>
            <a:cxnSpLocks/>
          </p:cNvCxnSpPr>
          <p:nvPr/>
        </p:nvCxnSpPr>
        <p:spPr>
          <a:xfrm>
            <a:off x="4426760" y="2994273"/>
            <a:ext cx="0" cy="589100"/>
          </a:xfrm>
          <a:prstGeom prst="straightConnector1">
            <a:avLst/>
          </a:prstGeom>
          <a:ln w="19050">
            <a:noFill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2FB00741-FF73-42DF-B57B-D1A4A969A2BC}"/>
              </a:ext>
            </a:extLst>
          </p:cNvPr>
          <p:cNvCxnSpPr>
            <a:cxnSpLocks/>
          </p:cNvCxnSpPr>
          <p:nvPr/>
        </p:nvCxnSpPr>
        <p:spPr>
          <a:xfrm flipV="1">
            <a:off x="4520566" y="3056885"/>
            <a:ext cx="1582187" cy="1739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1CE932CF-0B85-4AAA-91D6-610D03A993AA}"/>
              </a:ext>
            </a:extLst>
          </p:cNvPr>
          <p:cNvSpPr txBox="1"/>
          <p:nvPr/>
        </p:nvSpPr>
        <p:spPr>
          <a:xfrm>
            <a:off x="5026376" y="2735398"/>
            <a:ext cx="878767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 err="1">
                <a:solidFill>
                  <a:srgbClr val="00B0F0"/>
                </a:solidFill>
              </a:rPr>
              <a:t>Isomer</a:t>
            </a:r>
            <a:endParaRPr lang="fr-FR" sz="1767" dirty="0">
              <a:solidFill>
                <a:srgbClr val="00B0F0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9B0428B7-BAED-49AB-82ED-F7B4E8F99FF2}"/>
              </a:ext>
            </a:extLst>
          </p:cNvPr>
          <p:cNvSpPr/>
          <p:nvPr/>
        </p:nvSpPr>
        <p:spPr>
          <a:xfrm>
            <a:off x="3847116" y="5200721"/>
            <a:ext cx="458997" cy="3670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5BE8F704-A4EA-4FB3-86AE-29C6FE69011C}"/>
              </a:ext>
            </a:extLst>
          </p:cNvPr>
          <p:cNvSpPr/>
          <p:nvPr/>
        </p:nvSpPr>
        <p:spPr>
          <a:xfrm>
            <a:off x="3198348" y="5183297"/>
            <a:ext cx="347842" cy="351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/>
          </a:p>
        </p:txBody>
      </p: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4BF6710B-EEAD-4079-9B7A-11D97866C469}"/>
              </a:ext>
            </a:extLst>
          </p:cNvPr>
          <p:cNvGrpSpPr/>
          <p:nvPr/>
        </p:nvGrpSpPr>
        <p:grpSpPr>
          <a:xfrm>
            <a:off x="2906899" y="721386"/>
            <a:ext cx="6477042" cy="4897445"/>
            <a:chOff x="3229231" y="1160739"/>
            <a:chExt cx="6757347" cy="5128544"/>
          </a:xfrm>
        </p:grpSpPr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59E86775-294F-411C-A416-330863E474FC}"/>
                </a:ext>
              </a:extLst>
            </p:cNvPr>
            <p:cNvGrpSpPr/>
            <p:nvPr/>
          </p:nvGrpSpPr>
          <p:grpSpPr>
            <a:xfrm>
              <a:off x="3229231" y="1160739"/>
              <a:ext cx="6757347" cy="5066503"/>
              <a:chOff x="3283371" y="109331"/>
              <a:chExt cx="8204995" cy="6627347"/>
            </a:xfrm>
          </p:grpSpPr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id="{2E1D1985-1B0E-4FF5-BA8D-35E7114EB499}"/>
                  </a:ext>
                </a:extLst>
              </p:cNvPr>
              <p:cNvSpPr txBox="1"/>
              <p:nvPr/>
            </p:nvSpPr>
            <p:spPr>
              <a:xfrm>
                <a:off x="3283371" y="109331"/>
                <a:ext cx="654277" cy="573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121" dirty="0"/>
                  <a:t>Ep</a:t>
                </a:r>
                <a:endParaRPr lang="fr-FR" sz="1590" dirty="0"/>
              </a:p>
            </p:txBody>
          </p:sp>
          <p:grpSp>
            <p:nvGrpSpPr>
              <p:cNvPr id="111" name="Groupe 110">
                <a:extLst>
                  <a:ext uri="{FF2B5EF4-FFF2-40B4-BE49-F238E27FC236}">
                    <a16:creationId xmlns:a16="http://schemas.microsoft.com/office/drawing/2014/main" id="{A1D3F9CC-0805-40B1-AC2A-BB97A6EE5D67}"/>
                  </a:ext>
                </a:extLst>
              </p:cNvPr>
              <p:cNvGrpSpPr/>
              <p:nvPr/>
            </p:nvGrpSpPr>
            <p:grpSpPr>
              <a:xfrm>
                <a:off x="3889483" y="116733"/>
                <a:ext cx="7598883" cy="6619945"/>
                <a:chOff x="3889483" y="116733"/>
                <a:chExt cx="7598883" cy="66199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" name="ZoneTexte 111">
                      <a:extLst>
                        <a:ext uri="{FF2B5EF4-FFF2-40B4-BE49-F238E27FC236}">
                          <a16:creationId xmlns:a16="http://schemas.microsoft.com/office/drawing/2014/main" id="{75D63526-6040-4683-AE41-53C984B05C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7993" y="6275036"/>
                      <a:ext cx="1876406" cy="4616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590" dirty="0" err="1"/>
                        <a:t>Deformation</a:t>
                      </a:r>
                      <a:r>
                        <a:rPr lang="fr-FR" sz="1590" dirty="0"/>
                        <a:t> </a:t>
                      </a:r>
                      <a14:m>
                        <m:oMath xmlns:m="http://schemas.openxmlformats.org/officeDocument/2006/math">
                          <m:r>
                            <a:rPr lang="el-GR" sz="1590" i="1" dirty="0">
                              <a:latin typeface="Cambria Math" panose="02040503050406030204" pitchFamily="18" charset="0"/>
                            </a:rPr>
                            <m:t>𝛽</m:t>
                          </m:r>
                        </m:oMath>
                      </a14:m>
                      <a:endParaRPr lang="fr-FR" sz="1590" dirty="0"/>
                    </a:p>
                  </p:txBody>
                </p:sp>
              </mc:Choice>
              <mc:Fallback xmlns="">
                <p:sp>
                  <p:nvSpPr>
                    <p:cNvPr id="112" name="ZoneTexte 111">
                      <a:extLst>
                        <a:ext uri="{FF2B5EF4-FFF2-40B4-BE49-F238E27FC236}">
                          <a16:creationId xmlns:a16="http://schemas.microsoft.com/office/drawing/2014/main" id="{75D63526-6040-4683-AE41-53C984B05C1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67993" y="6275036"/>
                      <a:ext cx="1876406" cy="46164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2058" t="-5455" b="-2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13" name="Groupe 112">
                  <a:extLst>
                    <a:ext uri="{FF2B5EF4-FFF2-40B4-BE49-F238E27FC236}">
                      <a16:creationId xmlns:a16="http://schemas.microsoft.com/office/drawing/2014/main" id="{C503A327-8069-4A7E-A972-19DBA4A9455D}"/>
                    </a:ext>
                  </a:extLst>
                </p:cNvPr>
                <p:cNvGrpSpPr/>
                <p:nvPr/>
              </p:nvGrpSpPr>
              <p:grpSpPr>
                <a:xfrm>
                  <a:off x="3889483" y="116733"/>
                  <a:ext cx="7598883" cy="6080137"/>
                  <a:chOff x="3889483" y="116733"/>
                  <a:chExt cx="7598883" cy="6080137"/>
                </a:xfrm>
              </p:grpSpPr>
              <p:cxnSp>
                <p:nvCxnSpPr>
                  <p:cNvPr id="114" name="Connecteur droit avec flèche 113">
                    <a:extLst>
                      <a:ext uri="{FF2B5EF4-FFF2-40B4-BE49-F238E27FC236}">
                        <a16:creationId xmlns:a16="http://schemas.microsoft.com/office/drawing/2014/main" id="{B05BE0C8-D8A5-4FDE-9FE8-AACFF0288E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89483" y="6187142"/>
                    <a:ext cx="7598883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Connecteur droit avec flèche 114">
                    <a:extLst>
                      <a:ext uri="{FF2B5EF4-FFF2-40B4-BE49-F238E27FC236}">
                        <a16:creationId xmlns:a16="http://schemas.microsoft.com/office/drawing/2014/main" id="{BC174C91-2960-4DC6-A7F5-7B5E217FE4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97142" y="116733"/>
                    <a:ext cx="31251" cy="608013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E13F4CE8-35E8-4AE3-8B8E-872DCDE3987B}"/>
                </a:ext>
              </a:extLst>
            </p:cNvPr>
            <p:cNvSpPr/>
            <p:nvPr/>
          </p:nvSpPr>
          <p:spPr>
            <a:xfrm>
              <a:off x="3763108" y="4054980"/>
              <a:ext cx="5651285" cy="2234303"/>
            </a:xfrm>
            <a:custGeom>
              <a:avLst/>
              <a:gdLst>
                <a:gd name="connsiteX0" fmla="*/ 0 w 5758961"/>
                <a:gd name="connsiteY0" fmla="*/ 1315473 h 2054027"/>
                <a:gd name="connsiteX1" fmla="*/ 888023 w 5758961"/>
                <a:gd name="connsiteY1" fmla="*/ 1113250 h 2054027"/>
                <a:gd name="connsiteX2" fmla="*/ 1450730 w 5758961"/>
                <a:gd name="connsiteY2" fmla="*/ 691220 h 2054027"/>
                <a:gd name="connsiteX3" fmla="*/ 2382715 w 5758961"/>
                <a:gd name="connsiteY3" fmla="*/ 66966 h 2054027"/>
                <a:gd name="connsiteX4" fmla="*/ 3640015 w 5758961"/>
                <a:gd name="connsiteY4" fmla="*/ 128512 h 2054027"/>
                <a:gd name="connsiteX5" fmla="*/ 5002823 w 5758961"/>
                <a:gd name="connsiteY5" fmla="*/ 1051704 h 2054027"/>
                <a:gd name="connsiteX6" fmla="*/ 5758961 w 5758961"/>
                <a:gd name="connsiteY6" fmla="*/ 2054027 h 2054027"/>
                <a:gd name="connsiteX0" fmla="*/ 0 w 5388052"/>
                <a:gd name="connsiteY0" fmla="*/ 1315473 h 1673664"/>
                <a:gd name="connsiteX1" fmla="*/ 888023 w 5388052"/>
                <a:gd name="connsiteY1" fmla="*/ 1113250 h 1673664"/>
                <a:gd name="connsiteX2" fmla="*/ 1450730 w 5388052"/>
                <a:gd name="connsiteY2" fmla="*/ 691220 h 1673664"/>
                <a:gd name="connsiteX3" fmla="*/ 2382715 w 5388052"/>
                <a:gd name="connsiteY3" fmla="*/ 66966 h 1673664"/>
                <a:gd name="connsiteX4" fmla="*/ 3640015 w 5388052"/>
                <a:gd name="connsiteY4" fmla="*/ 128512 h 1673664"/>
                <a:gd name="connsiteX5" fmla="*/ 5002823 w 5388052"/>
                <a:gd name="connsiteY5" fmla="*/ 1051704 h 1673664"/>
                <a:gd name="connsiteX6" fmla="*/ 5388052 w 5388052"/>
                <a:gd name="connsiteY6" fmla="*/ 1673664 h 1673664"/>
                <a:gd name="connsiteX0" fmla="*/ 0 w 5388052"/>
                <a:gd name="connsiteY0" fmla="*/ 1299996 h 1658187"/>
                <a:gd name="connsiteX1" fmla="*/ 888023 w 5388052"/>
                <a:gd name="connsiteY1" fmla="*/ 1097773 h 1658187"/>
                <a:gd name="connsiteX2" fmla="*/ 1450730 w 5388052"/>
                <a:gd name="connsiteY2" fmla="*/ 675743 h 1658187"/>
                <a:gd name="connsiteX3" fmla="*/ 2382715 w 5388052"/>
                <a:gd name="connsiteY3" fmla="*/ 51489 h 1658187"/>
                <a:gd name="connsiteX4" fmla="*/ 3640015 w 5388052"/>
                <a:gd name="connsiteY4" fmla="*/ 113035 h 1658187"/>
                <a:gd name="connsiteX5" fmla="*/ 4686006 w 5388052"/>
                <a:gd name="connsiteY5" fmla="*/ 728314 h 1658187"/>
                <a:gd name="connsiteX6" fmla="*/ 5388052 w 5388052"/>
                <a:gd name="connsiteY6" fmla="*/ 1658187 h 165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8052" h="1658187">
                  <a:moveTo>
                    <a:pt x="0" y="1299996"/>
                  </a:moveTo>
                  <a:cubicBezTo>
                    <a:pt x="323117" y="1250905"/>
                    <a:pt x="646235" y="1201815"/>
                    <a:pt x="888023" y="1097773"/>
                  </a:cubicBezTo>
                  <a:cubicBezTo>
                    <a:pt x="1129811" y="993731"/>
                    <a:pt x="1201615" y="850124"/>
                    <a:pt x="1450730" y="675743"/>
                  </a:cubicBezTo>
                  <a:cubicBezTo>
                    <a:pt x="1699845" y="501362"/>
                    <a:pt x="2017834" y="145274"/>
                    <a:pt x="2382715" y="51489"/>
                  </a:cubicBezTo>
                  <a:cubicBezTo>
                    <a:pt x="2747596" y="-42296"/>
                    <a:pt x="3256133" y="231"/>
                    <a:pt x="3640015" y="113035"/>
                  </a:cubicBezTo>
                  <a:cubicBezTo>
                    <a:pt x="4023897" y="225839"/>
                    <a:pt x="4332848" y="407395"/>
                    <a:pt x="4686006" y="728314"/>
                  </a:cubicBezTo>
                  <a:cubicBezTo>
                    <a:pt x="5039164" y="1049233"/>
                    <a:pt x="5186562" y="1317485"/>
                    <a:pt x="5388052" y="1658187"/>
                  </a:cubicBezTo>
                </a:path>
              </a:pathLst>
            </a:custGeom>
            <a:noFill/>
            <a:ln w="15875">
              <a:solidFill>
                <a:schemeClr val="accent1">
                  <a:shade val="50000"/>
                  <a:alpha val="2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90" dirty="0"/>
            </a:p>
          </p:txBody>
        </p:sp>
      </p:grp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95FD25E0-A503-450F-8B31-C16AB362E1DC}"/>
              </a:ext>
            </a:extLst>
          </p:cNvPr>
          <p:cNvCxnSpPr>
            <a:cxnSpLocks/>
          </p:cNvCxnSpPr>
          <p:nvPr/>
        </p:nvCxnSpPr>
        <p:spPr>
          <a:xfrm flipH="1">
            <a:off x="4512804" y="3573904"/>
            <a:ext cx="1807767" cy="8615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AC2FF135-FE2C-42BD-951B-B548B355AAAE}"/>
              </a:ext>
            </a:extLst>
          </p:cNvPr>
          <p:cNvCxnSpPr>
            <a:cxnSpLocks/>
          </p:cNvCxnSpPr>
          <p:nvPr/>
        </p:nvCxnSpPr>
        <p:spPr>
          <a:xfrm flipH="1">
            <a:off x="4477506" y="3580534"/>
            <a:ext cx="1836003" cy="12404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2D597F5F-D359-4A77-9D29-F8B2C6B69251}"/>
              </a:ext>
            </a:extLst>
          </p:cNvPr>
          <p:cNvCxnSpPr>
            <a:cxnSpLocks/>
            <a:endCxn id="74" idx="0"/>
          </p:cNvCxnSpPr>
          <p:nvPr/>
        </p:nvCxnSpPr>
        <p:spPr>
          <a:xfrm flipV="1">
            <a:off x="2826691" y="1791191"/>
            <a:ext cx="1387032" cy="434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2" name="Ellipse 131">
            <a:extLst>
              <a:ext uri="{FF2B5EF4-FFF2-40B4-BE49-F238E27FC236}">
                <a16:creationId xmlns:a16="http://schemas.microsoft.com/office/drawing/2014/main" id="{B3DFDD5C-D99A-492B-A6FC-5CADA67B7BE4}"/>
              </a:ext>
            </a:extLst>
          </p:cNvPr>
          <p:cNvSpPr/>
          <p:nvPr/>
        </p:nvSpPr>
        <p:spPr>
          <a:xfrm>
            <a:off x="8714508" y="4834069"/>
            <a:ext cx="252750" cy="21119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B7E7C55D-9416-425C-816E-163335929CE1}"/>
              </a:ext>
            </a:extLst>
          </p:cNvPr>
          <p:cNvSpPr/>
          <p:nvPr/>
        </p:nvSpPr>
        <p:spPr>
          <a:xfrm>
            <a:off x="8918644" y="4789943"/>
            <a:ext cx="340483" cy="29680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AB1005D3-FB6B-4CF9-9C89-33B32AB188E7}"/>
                  </a:ext>
                </a:extLst>
              </p:cNvPr>
              <p:cNvSpPr txBox="1"/>
              <p:nvPr/>
            </p:nvSpPr>
            <p:spPr>
              <a:xfrm>
                <a:off x="5162978" y="4249206"/>
                <a:ext cx="1030206" cy="581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590" i="1" dirty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fr-FR" sz="1590" dirty="0"/>
                  <a:t> retardés</a:t>
                </a:r>
              </a:p>
            </p:txBody>
          </p:sp>
        </mc:Choice>
        <mc:Fallback xmlns=""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AB1005D3-FB6B-4CF9-9C89-33B32AB18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978" y="4249206"/>
                <a:ext cx="1030206" cy="581698"/>
              </a:xfrm>
              <a:prstGeom prst="rect">
                <a:avLst/>
              </a:prstGeom>
              <a:blipFill>
                <a:blip r:embed="rId4"/>
                <a:stretch>
                  <a:fillRect l="-3550" b="-136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Ellipse 105">
            <a:extLst>
              <a:ext uri="{FF2B5EF4-FFF2-40B4-BE49-F238E27FC236}">
                <a16:creationId xmlns:a16="http://schemas.microsoft.com/office/drawing/2014/main" id="{831D8214-E8CF-4CD1-9985-3B0770854BB5}"/>
              </a:ext>
            </a:extLst>
          </p:cNvPr>
          <p:cNvSpPr/>
          <p:nvPr/>
        </p:nvSpPr>
        <p:spPr>
          <a:xfrm>
            <a:off x="6190021" y="4125030"/>
            <a:ext cx="717268" cy="377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DEB4C330-CD50-4051-B261-99D884E37120}"/>
              </a:ext>
            </a:extLst>
          </p:cNvPr>
          <p:cNvCxnSpPr>
            <a:cxnSpLocks/>
          </p:cNvCxnSpPr>
          <p:nvPr/>
        </p:nvCxnSpPr>
        <p:spPr>
          <a:xfrm>
            <a:off x="4095311" y="2115629"/>
            <a:ext cx="0" cy="11702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ED6196AD-F867-41E1-9C34-9B38A3EED238}"/>
              </a:ext>
            </a:extLst>
          </p:cNvPr>
          <p:cNvCxnSpPr>
            <a:cxnSpLocks/>
          </p:cNvCxnSpPr>
          <p:nvPr/>
        </p:nvCxnSpPr>
        <p:spPr>
          <a:xfrm>
            <a:off x="4463438" y="2393911"/>
            <a:ext cx="0" cy="10891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40F9F059-8217-4E00-9CB5-5C36D768FE0B}"/>
              </a:ext>
            </a:extLst>
          </p:cNvPr>
          <p:cNvCxnSpPr/>
          <p:nvPr/>
        </p:nvCxnSpPr>
        <p:spPr>
          <a:xfrm>
            <a:off x="6281321" y="3091741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A4F90C84-356D-44D6-B523-BF362785287A}"/>
              </a:ext>
            </a:extLst>
          </p:cNvPr>
          <p:cNvCxnSpPr/>
          <p:nvPr/>
        </p:nvCxnSpPr>
        <p:spPr>
          <a:xfrm>
            <a:off x="6281321" y="3171151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A9588CE5-005A-485B-94F0-936FB3A90CB9}"/>
              </a:ext>
            </a:extLst>
          </p:cNvPr>
          <p:cNvCxnSpPr/>
          <p:nvPr/>
        </p:nvCxnSpPr>
        <p:spPr>
          <a:xfrm>
            <a:off x="6281321" y="3264370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BCDECF2E-D8BC-4B7C-839C-E1E7CFF3A5AF}"/>
              </a:ext>
            </a:extLst>
          </p:cNvPr>
          <p:cNvCxnSpPr>
            <a:cxnSpLocks/>
          </p:cNvCxnSpPr>
          <p:nvPr/>
        </p:nvCxnSpPr>
        <p:spPr>
          <a:xfrm>
            <a:off x="6651020" y="3102961"/>
            <a:ext cx="0" cy="1657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E1309C14-89B7-4FBB-97EE-48A00D0F43FF}"/>
              </a:ext>
            </a:extLst>
          </p:cNvPr>
          <p:cNvCxnSpPr/>
          <p:nvPr/>
        </p:nvCxnSpPr>
        <p:spPr>
          <a:xfrm>
            <a:off x="6278453" y="3390428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64B64438-D776-4E34-AEA1-4E7AC2C38C18}"/>
              </a:ext>
            </a:extLst>
          </p:cNvPr>
          <p:cNvCxnSpPr/>
          <p:nvPr/>
        </p:nvCxnSpPr>
        <p:spPr>
          <a:xfrm>
            <a:off x="6278453" y="3581003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6DAAE853-560C-4DBD-9478-52BA643DA698}"/>
              </a:ext>
            </a:extLst>
          </p:cNvPr>
          <p:cNvCxnSpPr>
            <a:cxnSpLocks/>
          </p:cNvCxnSpPr>
          <p:nvPr/>
        </p:nvCxnSpPr>
        <p:spPr>
          <a:xfrm>
            <a:off x="6777076" y="3171153"/>
            <a:ext cx="0" cy="2004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7C920D8D-928F-4BE1-AD45-8DCE0C262BBF}"/>
              </a:ext>
            </a:extLst>
          </p:cNvPr>
          <p:cNvCxnSpPr>
            <a:cxnSpLocks/>
          </p:cNvCxnSpPr>
          <p:nvPr/>
        </p:nvCxnSpPr>
        <p:spPr>
          <a:xfrm>
            <a:off x="6312126" y="3105253"/>
            <a:ext cx="0" cy="2851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ZoneTexte 116">
            <a:extLst>
              <a:ext uri="{FF2B5EF4-FFF2-40B4-BE49-F238E27FC236}">
                <a16:creationId xmlns:a16="http://schemas.microsoft.com/office/drawing/2014/main" id="{80289075-CF4B-4277-B487-9631CEA659EB}"/>
              </a:ext>
            </a:extLst>
          </p:cNvPr>
          <p:cNvSpPr txBox="1"/>
          <p:nvPr/>
        </p:nvSpPr>
        <p:spPr>
          <a:xfrm>
            <a:off x="5976257" y="1970646"/>
            <a:ext cx="1295547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74" b="1" dirty="0">
                <a:solidFill>
                  <a:srgbClr val="FF0000"/>
                </a:solidFill>
              </a:rPr>
              <a:t>Fission</a:t>
            </a:r>
          </a:p>
        </p:txBody>
      </p: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C6EDEC6C-CD83-4AAD-94DC-B62C8DD2D520}"/>
              </a:ext>
            </a:extLst>
          </p:cNvPr>
          <p:cNvCxnSpPr>
            <a:cxnSpLocks/>
          </p:cNvCxnSpPr>
          <p:nvPr/>
        </p:nvCxnSpPr>
        <p:spPr>
          <a:xfrm flipV="1">
            <a:off x="4512804" y="2433881"/>
            <a:ext cx="4573910" cy="1"/>
          </a:xfrm>
          <a:prstGeom prst="straightConnector1">
            <a:avLst/>
          </a:prstGeom>
          <a:ln w="76200">
            <a:solidFill>
              <a:srgbClr val="FF0000">
                <a:alpha val="6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B952B37-5870-425F-B86D-FD5ACDFEB06A}"/>
              </a:ext>
            </a:extLst>
          </p:cNvPr>
          <p:cNvCxnSpPr>
            <a:cxnSpLocks/>
          </p:cNvCxnSpPr>
          <p:nvPr/>
        </p:nvCxnSpPr>
        <p:spPr>
          <a:xfrm>
            <a:off x="9271240" y="3088921"/>
            <a:ext cx="0" cy="4916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59CC02-404D-48E2-BD24-8574C7834C15}"/>
              </a:ext>
            </a:extLst>
          </p:cNvPr>
          <p:cNvCxnSpPr>
            <a:cxnSpLocks/>
          </p:cNvCxnSpPr>
          <p:nvPr/>
        </p:nvCxnSpPr>
        <p:spPr>
          <a:xfrm>
            <a:off x="6810507" y="3088921"/>
            <a:ext cx="250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5874938E-1216-48B4-BA2E-59D5A79E05A8}"/>
              </a:ext>
            </a:extLst>
          </p:cNvPr>
          <p:cNvCxnSpPr>
            <a:cxnSpLocks/>
          </p:cNvCxnSpPr>
          <p:nvPr/>
        </p:nvCxnSpPr>
        <p:spPr>
          <a:xfrm>
            <a:off x="6818796" y="3580534"/>
            <a:ext cx="24921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F08E95-6C84-4AA7-908F-9AEF1428BF30}"/>
                  </a:ext>
                </a:extLst>
              </p:cNvPr>
              <p:cNvSpPr/>
              <p:nvPr/>
            </p:nvSpPr>
            <p:spPr>
              <a:xfrm>
                <a:off x="9316656" y="2997374"/>
                <a:ext cx="1369414" cy="750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r-FR" sz="17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767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𝑝𝑟𝑜𝑚𝑝𝑡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F08E95-6C84-4AA7-908F-9AEF1428BF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656" y="2997374"/>
                <a:ext cx="1369414" cy="750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A4ED1AA9-CE4A-408C-BE4B-D6AA8A9E5542}"/>
              </a:ext>
            </a:extLst>
          </p:cNvPr>
          <p:cNvCxnSpPr>
            <a:cxnSpLocks/>
          </p:cNvCxnSpPr>
          <p:nvPr/>
        </p:nvCxnSpPr>
        <p:spPr>
          <a:xfrm>
            <a:off x="4485958" y="1791191"/>
            <a:ext cx="48250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802A3378-A988-4636-B8B3-412C5CC620CF}"/>
              </a:ext>
            </a:extLst>
          </p:cNvPr>
          <p:cNvCxnSpPr>
            <a:cxnSpLocks/>
          </p:cNvCxnSpPr>
          <p:nvPr/>
        </p:nvCxnSpPr>
        <p:spPr>
          <a:xfrm>
            <a:off x="9271240" y="1791191"/>
            <a:ext cx="0" cy="12977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E020405-8CCB-476D-92B0-2F848F67181B}"/>
                  </a:ext>
                </a:extLst>
              </p:cNvPr>
              <p:cNvSpPr/>
              <p:nvPr/>
            </p:nvSpPr>
            <p:spPr>
              <a:xfrm>
                <a:off x="9310987" y="2141157"/>
                <a:ext cx="554061" cy="443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12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21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121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sz="2121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E020405-8CCB-476D-92B0-2F848F671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987" y="2141157"/>
                <a:ext cx="554061" cy="443776"/>
              </a:xfrm>
              <a:prstGeom prst="rect">
                <a:avLst/>
              </a:prstGeom>
              <a:blipFill>
                <a:blip r:embed="rId6"/>
                <a:stretch>
                  <a:fillRect b="-41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DB034297-1AB5-4AA3-9209-C849A678FBB4}"/>
              </a:ext>
            </a:extLst>
          </p:cNvPr>
          <p:cNvCxnSpPr>
            <a:cxnSpLocks/>
          </p:cNvCxnSpPr>
          <p:nvPr/>
        </p:nvCxnSpPr>
        <p:spPr>
          <a:xfrm>
            <a:off x="4530105" y="4861748"/>
            <a:ext cx="47808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1D81161D-71BF-4879-BCFC-D98C0FC6ECC4}"/>
              </a:ext>
            </a:extLst>
          </p:cNvPr>
          <p:cNvCxnSpPr>
            <a:cxnSpLocks/>
          </p:cNvCxnSpPr>
          <p:nvPr/>
        </p:nvCxnSpPr>
        <p:spPr>
          <a:xfrm>
            <a:off x="9271240" y="3579999"/>
            <a:ext cx="0" cy="12817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2D1305B-0C86-4A64-8947-EFC863A77001}"/>
                  </a:ext>
                </a:extLst>
              </p:cNvPr>
              <p:cNvSpPr/>
              <p:nvPr/>
            </p:nvSpPr>
            <p:spPr>
              <a:xfrm>
                <a:off x="9310987" y="3950596"/>
                <a:ext cx="1405513" cy="750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1767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r-FR" sz="17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767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>
                              <m:r>
                                <a:rPr lang="fr-FR" sz="1767" b="0" i="1" smtClean="0">
                                  <a:latin typeface="Cambria Math" panose="02040503050406030204" pitchFamily="18" charset="0"/>
                                </a:rPr>
                                <m:t>𝑑𝑒𝑙𝑎𝑦𝑒𝑑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2D1305B-0C86-4A64-8947-EFC863A770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987" y="3950596"/>
                <a:ext cx="1405513" cy="7505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9FC6EE-A659-429E-B109-3AEBD122DDDB}"/>
                  </a:ext>
                </a:extLst>
              </p:cNvPr>
              <p:cNvSpPr/>
              <p:nvPr/>
            </p:nvSpPr>
            <p:spPr>
              <a:xfrm>
                <a:off x="5773217" y="811637"/>
                <a:ext cx="4470635" cy="750526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767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767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767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fr-FR" sz="1767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sz="1767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r-FR" sz="17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767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𝑝𝑟𝑜𝑚𝑝𝑡</m:t>
                              </m:r>
                            </m:sup>
                          </m:sSubSup>
                        </m:e>
                      </m:nary>
                      <m:r>
                        <a:rPr lang="fr-FR" sz="1767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r-FR" sz="17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767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>
                              <m:r>
                                <a:rPr lang="fr-FR" sz="1767" b="0" i="1" smtClean="0">
                                  <a:latin typeface="Cambria Math" panose="02040503050406030204" pitchFamily="18" charset="0"/>
                                </a:rPr>
                                <m:t>𝑑𝑒𝑙𝑎𝑦𝑒𝑑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9FC6EE-A659-429E-B109-3AEBD122DD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217" y="811637"/>
                <a:ext cx="4470635" cy="7505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F911BE36-EEE6-4BAF-9AE1-2809323E5B47}"/>
              </a:ext>
            </a:extLst>
          </p:cNvPr>
          <p:cNvCxnSpPr>
            <a:cxnSpLocks/>
          </p:cNvCxnSpPr>
          <p:nvPr/>
        </p:nvCxnSpPr>
        <p:spPr>
          <a:xfrm>
            <a:off x="6570806" y="3380382"/>
            <a:ext cx="0" cy="1886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1B421CE1-7455-4F84-8726-1E6EF2C4C8DA}"/>
              </a:ext>
            </a:extLst>
          </p:cNvPr>
          <p:cNvCxnSpPr>
            <a:cxnSpLocks/>
          </p:cNvCxnSpPr>
          <p:nvPr/>
        </p:nvCxnSpPr>
        <p:spPr>
          <a:xfrm>
            <a:off x="6605182" y="3264752"/>
            <a:ext cx="0" cy="1133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B448A48F-BADC-4C3B-A619-C7C9962897C1}"/>
              </a:ext>
            </a:extLst>
          </p:cNvPr>
          <p:cNvSpPr/>
          <p:nvPr/>
        </p:nvSpPr>
        <p:spPr>
          <a:xfrm>
            <a:off x="3919509" y="2927701"/>
            <a:ext cx="598160" cy="309846"/>
          </a:xfrm>
          <a:prstGeom prst="rect">
            <a:avLst/>
          </a:prstGeom>
          <a:solidFill>
            <a:srgbClr val="00B0F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E388363F-1174-4D9A-9987-EF800E3F69CB}"/>
              </a:ext>
            </a:extLst>
          </p:cNvPr>
          <p:cNvSpPr txBox="1"/>
          <p:nvPr/>
        </p:nvSpPr>
        <p:spPr>
          <a:xfrm>
            <a:off x="4573875" y="4743407"/>
            <a:ext cx="75533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/>
              <a:t>236*</a:t>
            </a:r>
            <a:r>
              <a:rPr lang="fr-FR" sz="2121" dirty="0"/>
              <a:t>U</a:t>
            </a:r>
            <a:endParaRPr lang="fr-FR" sz="2121" baseline="30000" dirty="0"/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51061548-1DA6-4F4B-BCCC-58F6DC7348A5}"/>
              </a:ext>
            </a:extLst>
          </p:cNvPr>
          <p:cNvSpPr txBox="1"/>
          <p:nvPr/>
        </p:nvSpPr>
        <p:spPr>
          <a:xfrm>
            <a:off x="3903018" y="1178543"/>
            <a:ext cx="75533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/>
              <a:t>236*</a:t>
            </a:r>
            <a:r>
              <a:rPr lang="fr-FR" sz="2121" dirty="0"/>
              <a:t>U</a:t>
            </a:r>
            <a:endParaRPr lang="fr-FR" sz="2121" baseline="30000" dirty="0"/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FD2C8C95-D599-456B-8A66-8AF5F01FAD21}"/>
              </a:ext>
            </a:extLst>
          </p:cNvPr>
          <p:cNvSpPr txBox="1"/>
          <p:nvPr/>
        </p:nvSpPr>
        <p:spPr>
          <a:xfrm>
            <a:off x="201982" y="1394694"/>
            <a:ext cx="114486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/>
              <a:t>235</a:t>
            </a:r>
            <a:r>
              <a:rPr lang="fr-FR" sz="2121" dirty="0"/>
              <a:t>U + d</a:t>
            </a: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06DCC585-B91B-444C-946D-B83D6A3D2318}"/>
              </a:ext>
            </a:extLst>
          </p:cNvPr>
          <p:cNvSpPr txBox="1"/>
          <p:nvPr/>
        </p:nvSpPr>
        <p:spPr>
          <a:xfrm>
            <a:off x="2110302" y="1394725"/>
            <a:ext cx="906017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/>
              <a:t>237*</a:t>
            </a:r>
            <a:r>
              <a:rPr lang="fr-FR" sz="2121" dirty="0" err="1"/>
              <a:t>Np</a:t>
            </a:r>
            <a:endParaRPr lang="fr-FR" sz="2121" dirty="0"/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2A59043B-33EE-4D09-AEFF-A6DCC2BB54BA}"/>
              </a:ext>
            </a:extLst>
          </p:cNvPr>
          <p:cNvCxnSpPr>
            <a:cxnSpLocks/>
            <a:stCxn id="127" idx="3"/>
            <a:endCxn id="135" idx="1"/>
          </p:cNvCxnSpPr>
          <p:nvPr/>
        </p:nvCxnSpPr>
        <p:spPr>
          <a:xfrm>
            <a:off x="1346847" y="1604046"/>
            <a:ext cx="763455" cy="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ZoneTexte 143">
            <a:extLst>
              <a:ext uri="{FF2B5EF4-FFF2-40B4-BE49-F238E27FC236}">
                <a16:creationId xmlns:a16="http://schemas.microsoft.com/office/drawing/2014/main" id="{57D30FE0-71A7-42A3-A270-1F1727BD4ABA}"/>
              </a:ext>
            </a:extLst>
          </p:cNvPr>
          <p:cNvSpPr txBox="1"/>
          <p:nvPr/>
        </p:nvSpPr>
        <p:spPr>
          <a:xfrm>
            <a:off x="6764085" y="3725185"/>
            <a:ext cx="734496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/>
              <a:t>236f</a:t>
            </a:r>
            <a:r>
              <a:rPr lang="fr-FR" sz="2121" dirty="0"/>
              <a:t>U</a:t>
            </a:r>
          </a:p>
        </p:txBody>
      </p:sp>
      <p:sp>
        <p:nvSpPr>
          <p:cNvPr id="146" name="Forme libre : forme 145">
            <a:extLst>
              <a:ext uri="{FF2B5EF4-FFF2-40B4-BE49-F238E27FC236}">
                <a16:creationId xmlns:a16="http://schemas.microsoft.com/office/drawing/2014/main" id="{392FF52D-7999-45F6-A2E1-636A721EB0C7}"/>
              </a:ext>
            </a:extLst>
          </p:cNvPr>
          <p:cNvSpPr/>
          <p:nvPr/>
        </p:nvSpPr>
        <p:spPr>
          <a:xfrm>
            <a:off x="3522446" y="1219292"/>
            <a:ext cx="4844520" cy="4390429"/>
          </a:xfrm>
          <a:custGeom>
            <a:avLst/>
            <a:gdLst>
              <a:gd name="connsiteX0" fmla="*/ 0 w 5184843"/>
              <a:gd name="connsiteY0" fmla="*/ 0 h 4278196"/>
              <a:gd name="connsiteX1" fmla="*/ 875490 w 5184843"/>
              <a:gd name="connsiteY1" fmla="*/ 4260714 h 4278196"/>
              <a:gd name="connsiteX2" fmla="*/ 3025302 w 5184843"/>
              <a:gd name="connsiteY2" fmla="*/ 1556425 h 4278196"/>
              <a:gd name="connsiteX3" fmla="*/ 3988341 w 5184843"/>
              <a:gd name="connsiteY3" fmla="*/ 2733472 h 4278196"/>
              <a:gd name="connsiteX4" fmla="*/ 4805464 w 5184843"/>
              <a:gd name="connsiteY4" fmla="*/ 1498059 h 4278196"/>
              <a:gd name="connsiteX5" fmla="*/ 5184843 w 5184843"/>
              <a:gd name="connsiteY5" fmla="*/ 1313234 h 4278196"/>
              <a:gd name="connsiteX0" fmla="*/ 0 w 5184843"/>
              <a:gd name="connsiteY0" fmla="*/ 0 h 4345250"/>
              <a:gd name="connsiteX1" fmla="*/ 875490 w 5184843"/>
              <a:gd name="connsiteY1" fmla="*/ 4260714 h 4345250"/>
              <a:gd name="connsiteX2" fmla="*/ 2120502 w 5184843"/>
              <a:gd name="connsiteY2" fmla="*/ 2742620 h 4345250"/>
              <a:gd name="connsiteX3" fmla="*/ 3025302 w 5184843"/>
              <a:gd name="connsiteY3" fmla="*/ 1556425 h 4345250"/>
              <a:gd name="connsiteX4" fmla="*/ 3988341 w 5184843"/>
              <a:gd name="connsiteY4" fmla="*/ 2733472 h 4345250"/>
              <a:gd name="connsiteX5" fmla="*/ 4805464 w 5184843"/>
              <a:gd name="connsiteY5" fmla="*/ 1498059 h 4345250"/>
              <a:gd name="connsiteX6" fmla="*/ 5184843 w 5184843"/>
              <a:gd name="connsiteY6" fmla="*/ 1313234 h 4345250"/>
              <a:gd name="connsiteX0" fmla="*/ 0 w 5184843"/>
              <a:gd name="connsiteY0" fmla="*/ 0 h 4347908"/>
              <a:gd name="connsiteX1" fmla="*/ 875490 w 5184843"/>
              <a:gd name="connsiteY1" fmla="*/ 4260714 h 4347908"/>
              <a:gd name="connsiteX2" fmla="*/ 2341157 w 5184843"/>
              <a:gd name="connsiteY2" fmla="*/ 2770637 h 4347908"/>
              <a:gd name="connsiteX3" fmla="*/ 3025302 w 5184843"/>
              <a:gd name="connsiteY3" fmla="*/ 1556425 h 4347908"/>
              <a:gd name="connsiteX4" fmla="*/ 3988341 w 5184843"/>
              <a:gd name="connsiteY4" fmla="*/ 2733472 h 4347908"/>
              <a:gd name="connsiteX5" fmla="*/ 4805464 w 5184843"/>
              <a:gd name="connsiteY5" fmla="*/ 1498059 h 4347908"/>
              <a:gd name="connsiteX6" fmla="*/ 5184843 w 5184843"/>
              <a:gd name="connsiteY6" fmla="*/ 1313234 h 4347908"/>
              <a:gd name="connsiteX0" fmla="*/ 0 w 5184843"/>
              <a:gd name="connsiteY0" fmla="*/ 0 h 4347908"/>
              <a:gd name="connsiteX1" fmla="*/ 875490 w 5184843"/>
              <a:gd name="connsiteY1" fmla="*/ 4260714 h 4347908"/>
              <a:gd name="connsiteX2" fmla="*/ 2341157 w 5184843"/>
              <a:gd name="connsiteY2" fmla="*/ 2770637 h 4347908"/>
              <a:gd name="connsiteX3" fmla="*/ 3025302 w 5184843"/>
              <a:gd name="connsiteY3" fmla="*/ 1556425 h 4347908"/>
              <a:gd name="connsiteX4" fmla="*/ 3988341 w 5184843"/>
              <a:gd name="connsiteY4" fmla="*/ 2733472 h 4347908"/>
              <a:gd name="connsiteX5" fmla="*/ 4805464 w 5184843"/>
              <a:gd name="connsiteY5" fmla="*/ 1498059 h 4347908"/>
              <a:gd name="connsiteX6" fmla="*/ 5184843 w 5184843"/>
              <a:gd name="connsiteY6" fmla="*/ 1313234 h 4347908"/>
              <a:gd name="connsiteX0" fmla="*/ 0 w 5184843"/>
              <a:gd name="connsiteY0" fmla="*/ 0 h 4267294"/>
              <a:gd name="connsiteX1" fmla="*/ 914429 w 5184843"/>
              <a:gd name="connsiteY1" fmla="*/ 4176661 h 4267294"/>
              <a:gd name="connsiteX2" fmla="*/ 2341157 w 5184843"/>
              <a:gd name="connsiteY2" fmla="*/ 2770637 h 4267294"/>
              <a:gd name="connsiteX3" fmla="*/ 3025302 w 5184843"/>
              <a:gd name="connsiteY3" fmla="*/ 1556425 h 4267294"/>
              <a:gd name="connsiteX4" fmla="*/ 3988341 w 5184843"/>
              <a:gd name="connsiteY4" fmla="*/ 2733472 h 4267294"/>
              <a:gd name="connsiteX5" fmla="*/ 4805464 w 5184843"/>
              <a:gd name="connsiteY5" fmla="*/ 1498059 h 4267294"/>
              <a:gd name="connsiteX6" fmla="*/ 5184843 w 5184843"/>
              <a:gd name="connsiteY6" fmla="*/ 1313234 h 4267294"/>
              <a:gd name="connsiteX0" fmla="*/ 0 w 5184843"/>
              <a:gd name="connsiteY0" fmla="*/ 0 h 4176935"/>
              <a:gd name="connsiteX1" fmla="*/ 914429 w 5184843"/>
              <a:gd name="connsiteY1" fmla="*/ 4176661 h 4176935"/>
              <a:gd name="connsiteX2" fmla="*/ 2341157 w 5184843"/>
              <a:gd name="connsiteY2" fmla="*/ 2770637 h 4176935"/>
              <a:gd name="connsiteX3" fmla="*/ 3025302 w 5184843"/>
              <a:gd name="connsiteY3" fmla="*/ 1556425 h 4176935"/>
              <a:gd name="connsiteX4" fmla="*/ 3988341 w 5184843"/>
              <a:gd name="connsiteY4" fmla="*/ 2733472 h 4176935"/>
              <a:gd name="connsiteX5" fmla="*/ 4805464 w 5184843"/>
              <a:gd name="connsiteY5" fmla="*/ 1498059 h 4176935"/>
              <a:gd name="connsiteX6" fmla="*/ 5184843 w 5184843"/>
              <a:gd name="connsiteY6" fmla="*/ 1313234 h 4176935"/>
              <a:gd name="connsiteX0" fmla="*/ 0 w 5184843"/>
              <a:gd name="connsiteY0" fmla="*/ 0 h 4268724"/>
              <a:gd name="connsiteX1" fmla="*/ 914429 w 5184843"/>
              <a:gd name="connsiteY1" fmla="*/ 4176661 h 4268724"/>
              <a:gd name="connsiteX2" fmla="*/ 2263279 w 5184843"/>
              <a:gd name="connsiteY2" fmla="*/ 2784647 h 4268724"/>
              <a:gd name="connsiteX3" fmla="*/ 3025302 w 5184843"/>
              <a:gd name="connsiteY3" fmla="*/ 1556425 h 4268724"/>
              <a:gd name="connsiteX4" fmla="*/ 3988341 w 5184843"/>
              <a:gd name="connsiteY4" fmla="*/ 2733472 h 4268724"/>
              <a:gd name="connsiteX5" fmla="*/ 4805464 w 5184843"/>
              <a:gd name="connsiteY5" fmla="*/ 1498059 h 4268724"/>
              <a:gd name="connsiteX6" fmla="*/ 5184843 w 5184843"/>
              <a:gd name="connsiteY6" fmla="*/ 1313234 h 4268724"/>
              <a:gd name="connsiteX0" fmla="*/ 0 w 5184843"/>
              <a:gd name="connsiteY0" fmla="*/ 0 h 4177323"/>
              <a:gd name="connsiteX1" fmla="*/ 914429 w 5184843"/>
              <a:gd name="connsiteY1" fmla="*/ 4176661 h 4177323"/>
              <a:gd name="connsiteX2" fmla="*/ 2263279 w 5184843"/>
              <a:gd name="connsiteY2" fmla="*/ 2784647 h 4177323"/>
              <a:gd name="connsiteX3" fmla="*/ 3025302 w 5184843"/>
              <a:gd name="connsiteY3" fmla="*/ 1556425 h 4177323"/>
              <a:gd name="connsiteX4" fmla="*/ 3988341 w 5184843"/>
              <a:gd name="connsiteY4" fmla="*/ 2733472 h 4177323"/>
              <a:gd name="connsiteX5" fmla="*/ 4805464 w 5184843"/>
              <a:gd name="connsiteY5" fmla="*/ 1498059 h 4177323"/>
              <a:gd name="connsiteX6" fmla="*/ 5184843 w 5184843"/>
              <a:gd name="connsiteY6" fmla="*/ 1313234 h 4177323"/>
              <a:gd name="connsiteX0" fmla="*/ 0 w 5184843"/>
              <a:gd name="connsiteY0" fmla="*/ 0 h 4177371"/>
              <a:gd name="connsiteX1" fmla="*/ 914429 w 5184843"/>
              <a:gd name="connsiteY1" fmla="*/ 4176661 h 4177371"/>
              <a:gd name="connsiteX2" fmla="*/ 2263279 w 5184843"/>
              <a:gd name="connsiteY2" fmla="*/ 2784647 h 4177371"/>
              <a:gd name="connsiteX3" fmla="*/ 3025302 w 5184843"/>
              <a:gd name="connsiteY3" fmla="*/ 1556425 h 4177371"/>
              <a:gd name="connsiteX4" fmla="*/ 3988341 w 5184843"/>
              <a:gd name="connsiteY4" fmla="*/ 2733472 h 4177371"/>
              <a:gd name="connsiteX5" fmla="*/ 4805464 w 5184843"/>
              <a:gd name="connsiteY5" fmla="*/ 1498059 h 4177371"/>
              <a:gd name="connsiteX6" fmla="*/ 5184843 w 5184843"/>
              <a:gd name="connsiteY6" fmla="*/ 1313234 h 4177371"/>
              <a:gd name="connsiteX0" fmla="*/ 1548 w 5186391"/>
              <a:gd name="connsiteY0" fmla="*/ 0 h 4177372"/>
              <a:gd name="connsiteX1" fmla="*/ 915977 w 5186391"/>
              <a:gd name="connsiteY1" fmla="*/ 4176661 h 4177372"/>
              <a:gd name="connsiteX2" fmla="*/ 2264827 w 5186391"/>
              <a:gd name="connsiteY2" fmla="*/ 2784647 h 4177372"/>
              <a:gd name="connsiteX3" fmla="*/ 3026850 w 5186391"/>
              <a:gd name="connsiteY3" fmla="*/ 1556425 h 4177372"/>
              <a:gd name="connsiteX4" fmla="*/ 3989889 w 5186391"/>
              <a:gd name="connsiteY4" fmla="*/ 2733472 h 4177372"/>
              <a:gd name="connsiteX5" fmla="*/ 4807012 w 5186391"/>
              <a:gd name="connsiteY5" fmla="*/ 1498059 h 4177372"/>
              <a:gd name="connsiteX6" fmla="*/ 5186391 w 5186391"/>
              <a:gd name="connsiteY6" fmla="*/ 1313234 h 4177372"/>
              <a:gd name="connsiteX0" fmla="*/ 1548 w 5186391"/>
              <a:gd name="connsiteY0" fmla="*/ 0 h 4177372"/>
              <a:gd name="connsiteX1" fmla="*/ 915977 w 5186391"/>
              <a:gd name="connsiteY1" fmla="*/ 4176661 h 4177372"/>
              <a:gd name="connsiteX2" fmla="*/ 2264827 w 5186391"/>
              <a:gd name="connsiteY2" fmla="*/ 2784647 h 4177372"/>
              <a:gd name="connsiteX3" fmla="*/ 3026850 w 5186391"/>
              <a:gd name="connsiteY3" fmla="*/ 1556425 h 4177372"/>
              <a:gd name="connsiteX4" fmla="*/ 3989889 w 5186391"/>
              <a:gd name="connsiteY4" fmla="*/ 2733472 h 4177372"/>
              <a:gd name="connsiteX5" fmla="*/ 4807012 w 5186391"/>
              <a:gd name="connsiteY5" fmla="*/ 1498059 h 4177372"/>
              <a:gd name="connsiteX6" fmla="*/ 5186391 w 5186391"/>
              <a:gd name="connsiteY6" fmla="*/ 1313234 h 41773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026850 w 6302934"/>
              <a:gd name="connsiteY3" fmla="*/ 1556425 h 4879272"/>
              <a:gd name="connsiteX4" fmla="*/ 3989889 w 6302934"/>
              <a:gd name="connsiteY4" fmla="*/ 2733472 h 4879272"/>
              <a:gd name="connsiteX5" fmla="*/ 4807012 w 6302934"/>
              <a:gd name="connsiteY5" fmla="*/ 1498059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026850 w 6302934"/>
              <a:gd name="connsiteY3" fmla="*/ 1556425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026850 w 6302934"/>
              <a:gd name="connsiteY3" fmla="*/ 1556425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026850 w 6302934"/>
              <a:gd name="connsiteY3" fmla="*/ 1556425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5698824 w 6302934"/>
              <a:gd name="connsiteY6" fmla="*/ 2925353 h 4879272"/>
              <a:gd name="connsiteX7" fmla="*/ 6302934 w 6302934"/>
              <a:gd name="connsiteY7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5846938 w 6302934"/>
              <a:gd name="connsiteY6" fmla="*/ 2913056 h 4879272"/>
              <a:gd name="connsiteX7" fmla="*/ 6302934 w 6302934"/>
              <a:gd name="connsiteY7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5846938 w 6302934"/>
              <a:gd name="connsiteY6" fmla="*/ 2913056 h 4879272"/>
              <a:gd name="connsiteX7" fmla="*/ 6302934 w 6302934"/>
              <a:gd name="connsiteY7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5846938 w 6302934"/>
              <a:gd name="connsiteY6" fmla="*/ 2913056 h 4879272"/>
              <a:gd name="connsiteX7" fmla="*/ 6302934 w 6302934"/>
              <a:gd name="connsiteY7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5755792 w 6302934"/>
              <a:gd name="connsiteY6" fmla="*/ 2937650 h 4879272"/>
              <a:gd name="connsiteX7" fmla="*/ 6302934 w 6302934"/>
              <a:gd name="connsiteY7" fmla="*/ 4879272 h 4879272"/>
              <a:gd name="connsiteX0" fmla="*/ 685 w 6250153"/>
              <a:gd name="connsiteY0" fmla="*/ 0 h 6013991"/>
              <a:gd name="connsiteX1" fmla="*/ 863196 w 6250153"/>
              <a:gd name="connsiteY1" fmla="*/ 5311380 h 6013991"/>
              <a:gd name="connsiteX2" fmla="*/ 2212046 w 6250153"/>
              <a:gd name="connsiteY2" fmla="*/ 3919366 h 6013991"/>
              <a:gd name="connsiteX3" fmla="*/ 3076609 w 6250153"/>
              <a:gd name="connsiteY3" fmla="*/ 2629661 h 6013991"/>
              <a:gd name="connsiteX4" fmla="*/ 3937108 w 6250153"/>
              <a:gd name="connsiteY4" fmla="*/ 3868191 h 6013991"/>
              <a:gd name="connsiteX5" fmla="*/ 4947917 w 6250153"/>
              <a:gd name="connsiteY5" fmla="*/ 2558999 h 6013991"/>
              <a:gd name="connsiteX6" fmla="*/ 5703011 w 6250153"/>
              <a:gd name="connsiteY6" fmla="*/ 4072369 h 6013991"/>
              <a:gd name="connsiteX7" fmla="*/ 6250153 w 6250153"/>
              <a:gd name="connsiteY7" fmla="*/ 6013991 h 6013991"/>
              <a:gd name="connsiteX0" fmla="*/ 2130 w 6251598"/>
              <a:gd name="connsiteY0" fmla="*/ 0 h 6013991"/>
              <a:gd name="connsiteX1" fmla="*/ 864641 w 6251598"/>
              <a:gd name="connsiteY1" fmla="*/ 5311380 h 6013991"/>
              <a:gd name="connsiteX2" fmla="*/ 2213491 w 6251598"/>
              <a:gd name="connsiteY2" fmla="*/ 3919366 h 6013991"/>
              <a:gd name="connsiteX3" fmla="*/ 3078054 w 6251598"/>
              <a:gd name="connsiteY3" fmla="*/ 2629661 h 6013991"/>
              <a:gd name="connsiteX4" fmla="*/ 3938553 w 6251598"/>
              <a:gd name="connsiteY4" fmla="*/ 3868191 h 6013991"/>
              <a:gd name="connsiteX5" fmla="*/ 4949362 w 6251598"/>
              <a:gd name="connsiteY5" fmla="*/ 2558999 h 6013991"/>
              <a:gd name="connsiteX6" fmla="*/ 5704456 w 6251598"/>
              <a:gd name="connsiteY6" fmla="*/ 4072369 h 6013991"/>
              <a:gd name="connsiteX7" fmla="*/ 6251598 w 6251598"/>
              <a:gd name="connsiteY7" fmla="*/ 6013991 h 6013991"/>
              <a:gd name="connsiteX0" fmla="*/ 816 w 6146446"/>
              <a:gd name="connsiteY0" fmla="*/ 0 h 6013991"/>
              <a:gd name="connsiteX1" fmla="*/ 759489 w 6146446"/>
              <a:gd name="connsiteY1" fmla="*/ 5311380 h 6013991"/>
              <a:gd name="connsiteX2" fmla="*/ 2108339 w 6146446"/>
              <a:gd name="connsiteY2" fmla="*/ 3919366 h 6013991"/>
              <a:gd name="connsiteX3" fmla="*/ 2972902 w 6146446"/>
              <a:gd name="connsiteY3" fmla="*/ 2629661 h 6013991"/>
              <a:gd name="connsiteX4" fmla="*/ 3833401 w 6146446"/>
              <a:gd name="connsiteY4" fmla="*/ 3868191 h 6013991"/>
              <a:gd name="connsiteX5" fmla="*/ 4844210 w 6146446"/>
              <a:gd name="connsiteY5" fmla="*/ 2558999 h 6013991"/>
              <a:gd name="connsiteX6" fmla="*/ 5599304 w 6146446"/>
              <a:gd name="connsiteY6" fmla="*/ 4072369 h 6013991"/>
              <a:gd name="connsiteX7" fmla="*/ 6146446 w 6146446"/>
              <a:gd name="connsiteY7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46249 w 6148485"/>
              <a:gd name="connsiteY5" fmla="*/ 2558999 h 6013991"/>
              <a:gd name="connsiteX6" fmla="*/ 5601343 w 6148485"/>
              <a:gd name="connsiteY6" fmla="*/ 4072369 h 6013991"/>
              <a:gd name="connsiteX7" fmla="*/ 6148485 w 6148485"/>
              <a:gd name="connsiteY7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5601343 w 6148485"/>
              <a:gd name="connsiteY6" fmla="*/ 4072369 h 6013991"/>
              <a:gd name="connsiteX7" fmla="*/ 6148485 w 6148485"/>
              <a:gd name="connsiteY7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5601343 w 6148485"/>
              <a:gd name="connsiteY6" fmla="*/ 4072369 h 6013991"/>
              <a:gd name="connsiteX7" fmla="*/ 6148485 w 6148485"/>
              <a:gd name="connsiteY7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48735 w 6148485"/>
              <a:gd name="connsiteY5" fmla="*/ 2471133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358016 h 6013991"/>
              <a:gd name="connsiteX4" fmla="*/ 3835440 w 6148485"/>
              <a:gd name="connsiteY4" fmla="*/ 3868191 h 6013991"/>
              <a:gd name="connsiteX5" fmla="*/ 4848735 w 6148485"/>
              <a:gd name="connsiteY5" fmla="*/ 2471133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358016 h 6013991"/>
              <a:gd name="connsiteX4" fmla="*/ 3835440 w 6148485"/>
              <a:gd name="connsiteY4" fmla="*/ 3868191 h 6013991"/>
              <a:gd name="connsiteX5" fmla="*/ 4848735 w 6148485"/>
              <a:gd name="connsiteY5" fmla="*/ 2471133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358016 h 6013991"/>
              <a:gd name="connsiteX4" fmla="*/ 3835440 w 6148485"/>
              <a:gd name="connsiteY4" fmla="*/ 3868191 h 6013991"/>
              <a:gd name="connsiteX5" fmla="*/ 4848735 w 6148485"/>
              <a:gd name="connsiteY5" fmla="*/ 2471133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358016 h 6013991"/>
              <a:gd name="connsiteX4" fmla="*/ 3835440 w 6148485"/>
              <a:gd name="connsiteY4" fmla="*/ 3868191 h 6013991"/>
              <a:gd name="connsiteX5" fmla="*/ 4848735 w 6148485"/>
              <a:gd name="connsiteY5" fmla="*/ 2471133 h 6013991"/>
              <a:gd name="connsiteX6" fmla="*/ 6148485 w 6148485"/>
              <a:gd name="connsiteY6" fmla="*/ 6013991 h 601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48485" h="6013991">
                <a:moveTo>
                  <a:pt x="2855" y="0"/>
                </a:moveTo>
                <a:cubicBezTo>
                  <a:pt x="-19185" y="2490966"/>
                  <a:pt x="72802" y="5288552"/>
                  <a:pt x="761528" y="5311380"/>
                </a:cubicBezTo>
                <a:cubicBezTo>
                  <a:pt x="1450254" y="5334208"/>
                  <a:pt x="1853336" y="4411592"/>
                  <a:pt x="2110378" y="3919366"/>
                </a:cubicBezTo>
                <a:cubicBezTo>
                  <a:pt x="2367420" y="3427140"/>
                  <a:pt x="2584892" y="2354248"/>
                  <a:pt x="2974941" y="2358016"/>
                </a:cubicBezTo>
                <a:cubicBezTo>
                  <a:pt x="3364990" y="2361784"/>
                  <a:pt x="3523141" y="3849338"/>
                  <a:pt x="3835440" y="3868191"/>
                </a:cubicBezTo>
                <a:cubicBezTo>
                  <a:pt x="4147739" y="3887044"/>
                  <a:pt x="4483736" y="2452217"/>
                  <a:pt x="4848735" y="2471133"/>
                </a:cubicBezTo>
                <a:cubicBezTo>
                  <a:pt x="5213734" y="2490049"/>
                  <a:pt x="5875762" y="5131270"/>
                  <a:pt x="6148485" y="6013991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 dirty="0"/>
          </a:p>
        </p:txBody>
      </p:sp>
    </p:spTree>
    <p:extLst>
      <p:ext uri="{BB962C8B-B14F-4D97-AF65-F5344CB8AC3E}">
        <p14:creationId xmlns:p14="http://schemas.microsoft.com/office/powerpoint/2010/main" val="3086710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setup: Data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ongoing</a:t>
            </a:r>
            <a:endParaRPr lang="fr-FR" dirty="0"/>
          </a:p>
        </p:txBody>
      </p:sp>
      <p:pic>
        <p:nvPicPr>
          <p:cNvPr id="97" name="Image 96">
            <a:extLst>
              <a:ext uri="{FF2B5EF4-FFF2-40B4-BE49-F238E27FC236}">
                <a16:creationId xmlns:a16="http://schemas.microsoft.com/office/drawing/2014/main" id="{2AD71510-6DA6-4AF3-8F23-22F4B4D1E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6" y="717162"/>
            <a:ext cx="2998721" cy="2738989"/>
          </a:xfrm>
          <a:prstGeom prst="rect">
            <a:avLst/>
          </a:prstGeom>
        </p:spPr>
      </p:pic>
      <p:pic>
        <p:nvPicPr>
          <p:cNvPr id="116" name="Picture 2" descr="https://ams03pap002files.storage.live.com/y4mVJRHekF2zWuAruqNAk2iL7ry9M3ikqTyuv_iuhd9K52l7DaiQYJlFwrKD2z8V863CAbBTyui-Qw7d55jLSV_2Z5_KQYUz1krH85z_cWBHbYpOm4Nb7bWiNtXgjA7Q9evJfB4xyy2-PctvEirvuEtcbXtqGJobgXeGtUzuD5XpwywfHpKiv2GA5Nb1z8Rs2K3CsHKo-LmoKLsWiHaNBiZntpvA6NfL1xKOdjTrXSpgDI?width=668&amp;height=890&amp;cropmode=center">
            <a:extLst>
              <a:ext uri="{FF2B5EF4-FFF2-40B4-BE49-F238E27FC236}">
                <a16:creationId xmlns:a16="http://schemas.microsoft.com/office/drawing/2014/main" id="{7AAAF39C-93DD-43D4-AC7F-122034EC7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32239" r="10678" b="19836"/>
          <a:stretch/>
        </p:blipFill>
        <p:spPr bwMode="auto">
          <a:xfrm>
            <a:off x="672877" y="3574419"/>
            <a:ext cx="2120272" cy="20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Image 156">
            <a:extLst>
              <a:ext uri="{FF2B5EF4-FFF2-40B4-BE49-F238E27FC236}">
                <a16:creationId xmlns:a16="http://schemas.microsoft.com/office/drawing/2014/main" id="{1A4DA207-C93A-4B8F-B38A-E0C1C661C8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8"/>
          <a:stretch/>
        </p:blipFill>
        <p:spPr>
          <a:xfrm>
            <a:off x="4223863" y="754561"/>
            <a:ext cx="6178543" cy="4827465"/>
          </a:xfrm>
          <a:prstGeom prst="rect">
            <a:avLst/>
          </a:prstGeom>
        </p:spPr>
      </p:pic>
      <p:sp>
        <p:nvSpPr>
          <p:cNvPr id="158" name="ZoneTexte 157">
            <a:extLst>
              <a:ext uri="{FF2B5EF4-FFF2-40B4-BE49-F238E27FC236}">
                <a16:creationId xmlns:a16="http://schemas.microsoft.com/office/drawing/2014/main" id="{9710C5A1-5F9B-46D0-A538-9E76108B6B04}"/>
              </a:ext>
            </a:extLst>
          </p:cNvPr>
          <p:cNvSpPr txBox="1"/>
          <p:nvPr/>
        </p:nvSpPr>
        <p:spPr>
          <a:xfrm>
            <a:off x="6129223" y="3239009"/>
            <a:ext cx="246730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37" dirty="0"/>
              <a:t>p</a:t>
            </a: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F476A081-212B-4D0C-8121-23A61CB283E5}"/>
              </a:ext>
            </a:extLst>
          </p:cNvPr>
          <p:cNvCxnSpPr>
            <a:cxnSpLocks/>
          </p:cNvCxnSpPr>
          <p:nvPr/>
        </p:nvCxnSpPr>
        <p:spPr>
          <a:xfrm flipH="1" flipV="1">
            <a:off x="5834177" y="2185621"/>
            <a:ext cx="474323" cy="1027086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95305B54-109F-4CA5-9DAB-95274EC24D7B}"/>
              </a:ext>
            </a:extLst>
          </p:cNvPr>
          <p:cNvCxnSpPr>
            <a:cxnSpLocks/>
          </p:cNvCxnSpPr>
          <p:nvPr/>
        </p:nvCxnSpPr>
        <p:spPr>
          <a:xfrm flipV="1">
            <a:off x="5834177" y="2084927"/>
            <a:ext cx="150365" cy="100695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B640FDB5-95B1-4DE6-AC97-6A5218F89174}"/>
              </a:ext>
            </a:extLst>
          </p:cNvPr>
          <p:cNvCxnSpPr>
            <a:cxnSpLocks/>
          </p:cNvCxnSpPr>
          <p:nvPr/>
        </p:nvCxnSpPr>
        <p:spPr>
          <a:xfrm flipV="1">
            <a:off x="6308500" y="2840169"/>
            <a:ext cx="1254538" cy="372539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6E7236FF-913B-450C-91B2-66BC37A03C24}"/>
              </a:ext>
            </a:extLst>
          </p:cNvPr>
          <p:cNvCxnSpPr>
            <a:cxnSpLocks/>
          </p:cNvCxnSpPr>
          <p:nvPr/>
        </p:nvCxnSpPr>
        <p:spPr>
          <a:xfrm>
            <a:off x="6308501" y="3212708"/>
            <a:ext cx="381637" cy="951003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ZoneTexte 162">
                <a:extLst>
                  <a:ext uri="{FF2B5EF4-FFF2-40B4-BE49-F238E27FC236}">
                    <a16:creationId xmlns:a16="http://schemas.microsoft.com/office/drawing/2014/main" id="{7C725ACF-5A17-4DFF-BE31-3C17FEC49F21}"/>
                  </a:ext>
                </a:extLst>
              </p:cNvPr>
              <p:cNvSpPr txBox="1"/>
              <p:nvPr/>
            </p:nvSpPr>
            <p:spPr>
              <a:xfrm>
                <a:off x="6934647" y="2807483"/>
                <a:ext cx="123223" cy="190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3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sz="1237" dirty="0"/>
              </a:p>
            </p:txBody>
          </p:sp>
        </mc:Choice>
        <mc:Fallback xmlns="">
          <p:sp>
            <p:nvSpPr>
              <p:cNvPr id="163" name="ZoneTexte 162">
                <a:extLst>
                  <a:ext uri="{FF2B5EF4-FFF2-40B4-BE49-F238E27FC236}">
                    <a16:creationId xmlns:a16="http://schemas.microsoft.com/office/drawing/2014/main" id="{7C725ACF-5A17-4DFF-BE31-3C17FEC49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647" y="2807483"/>
                <a:ext cx="123223" cy="190373"/>
              </a:xfrm>
              <a:prstGeom prst="rect">
                <a:avLst/>
              </a:prstGeom>
              <a:blipFill>
                <a:blip r:embed="rId6"/>
                <a:stretch>
                  <a:fillRect l="-30000" r="-30000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ZoneTexte 163">
                <a:extLst>
                  <a:ext uri="{FF2B5EF4-FFF2-40B4-BE49-F238E27FC236}">
                    <a16:creationId xmlns:a16="http://schemas.microsoft.com/office/drawing/2014/main" id="{EE6418DC-9F95-4039-AC93-A07F4EDE2965}"/>
                  </a:ext>
                </a:extLst>
              </p:cNvPr>
              <p:cNvSpPr txBox="1"/>
              <p:nvPr/>
            </p:nvSpPr>
            <p:spPr>
              <a:xfrm>
                <a:off x="6389326" y="3743667"/>
                <a:ext cx="123223" cy="190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3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sz="1237" dirty="0"/>
              </a:p>
            </p:txBody>
          </p:sp>
        </mc:Choice>
        <mc:Fallback xmlns="">
          <p:sp>
            <p:nvSpPr>
              <p:cNvPr id="164" name="ZoneTexte 163">
                <a:extLst>
                  <a:ext uri="{FF2B5EF4-FFF2-40B4-BE49-F238E27FC236}">
                    <a16:creationId xmlns:a16="http://schemas.microsoft.com/office/drawing/2014/main" id="{EE6418DC-9F95-4039-AC93-A07F4EDE2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326" y="3743667"/>
                <a:ext cx="123223" cy="190373"/>
              </a:xfrm>
              <a:prstGeom prst="rect">
                <a:avLst/>
              </a:prstGeom>
              <a:blipFill>
                <a:blip r:embed="rId6"/>
                <a:stretch>
                  <a:fillRect l="-30000" r="-30000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ZoneTexte 164">
                <a:extLst>
                  <a:ext uri="{FF2B5EF4-FFF2-40B4-BE49-F238E27FC236}">
                    <a16:creationId xmlns:a16="http://schemas.microsoft.com/office/drawing/2014/main" id="{F4A6B6B2-E448-4466-9FEE-2FFD816F3E8C}"/>
                  </a:ext>
                </a:extLst>
              </p:cNvPr>
              <p:cNvSpPr txBox="1"/>
              <p:nvPr/>
            </p:nvSpPr>
            <p:spPr>
              <a:xfrm>
                <a:off x="6002371" y="2333840"/>
                <a:ext cx="123223" cy="190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3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sz="1237" dirty="0"/>
              </a:p>
            </p:txBody>
          </p:sp>
        </mc:Choice>
        <mc:Fallback xmlns="">
          <p:sp>
            <p:nvSpPr>
              <p:cNvPr id="165" name="ZoneTexte 164">
                <a:extLst>
                  <a:ext uri="{FF2B5EF4-FFF2-40B4-BE49-F238E27FC236}">
                    <a16:creationId xmlns:a16="http://schemas.microsoft.com/office/drawing/2014/main" id="{F4A6B6B2-E448-4466-9FEE-2FFD816F3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371" y="2333840"/>
                <a:ext cx="123223" cy="190373"/>
              </a:xfrm>
              <a:prstGeom prst="rect">
                <a:avLst/>
              </a:prstGeom>
              <a:blipFill>
                <a:blip r:embed="rId6"/>
                <a:stretch>
                  <a:fillRect l="-30000" r="-30000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6C482605-51BB-4ACA-B943-FD9E53C188D2}"/>
              </a:ext>
            </a:extLst>
          </p:cNvPr>
          <p:cNvCxnSpPr>
            <a:cxnSpLocks/>
          </p:cNvCxnSpPr>
          <p:nvPr/>
        </p:nvCxnSpPr>
        <p:spPr>
          <a:xfrm>
            <a:off x="6690138" y="4163710"/>
            <a:ext cx="244510" cy="74060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3008CAA0-577B-4049-A698-3131D845D485}"/>
              </a:ext>
            </a:extLst>
          </p:cNvPr>
          <p:cNvCxnSpPr>
            <a:cxnSpLocks/>
          </p:cNvCxnSpPr>
          <p:nvPr/>
        </p:nvCxnSpPr>
        <p:spPr>
          <a:xfrm flipH="1">
            <a:off x="6205434" y="3212707"/>
            <a:ext cx="103066" cy="106075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8F990E25-D11F-4512-B44C-0944DC5CD368}"/>
              </a:ext>
            </a:extLst>
          </p:cNvPr>
          <p:cNvSpPr txBox="1"/>
          <p:nvPr/>
        </p:nvSpPr>
        <p:spPr>
          <a:xfrm>
            <a:off x="2848251" y="4422322"/>
            <a:ext cx="813043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/>
              <a:t>DSSD</a:t>
            </a:r>
          </a:p>
        </p:txBody>
      </p:sp>
    </p:spTree>
    <p:extLst>
      <p:ext uri="{BB962C8B-B14F-4D97-AF65-F5344CB8AC3E}">
        <p14:creationId xmlns:p14="http://schemas.microsoft.com/office/powerpoint/2010/main" val="1047204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07F78-CD2C-4DB7-890F-DB3ACE75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Predicted</a:t>
            </a:r>
            <a:r>
              <a:rPr lang="fr-FR" dirty="0"/>
              <a:t> fission </a:t>
            </a:r>
            <a:r>
              <a:rPr lang="fr-FR" dirty="0" err="1"/>
              <a:t>shape</a:t>
            </a:r>
            <a:r>
              <a:rPr lang="fr-FR" dirty="0"/>
              <a:t> </a:t>
            </a:r>
            <a:r>
              <a:rPr lang="fr-FR" dirty="0" err="1"/>
              <a:t>isomers</a:t>
            </a:r>
            <a:r>
              <a:rPr lang="fr-FR" dirty="0"/>
              <a:t> in the light actinides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898745-4E5F-492A-9C64-1EB58C2B2A88}"/>
              </a:ext>
            </a:extLst>
          </p:cNvPr>
          <p:cNvSpPr txBox="1"/>
          <p:nvPr/>
        </p:nvSpPr>
        <p:spPr>
          <a:xfrm>
            <a:off x="160516" y="792882"/>
            <a:ext cx="6453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/>
              <a:t>S. J.-P. Delaroche, M. Girod, H. Goutte, J. Libert., </a:t>
            </a:r>
            <a:r>
              <a:rPr lang="fr-FR" sz="1200" dirty="0" err="1"/>
              <a:t>Nuclear</a:t>
            </a:r>
            <a:r>
              <a:rPr lang="fr-FR" sz="1200" dirty="0"/>
              <a:t> </a:t>
            </a:r>
            <a:r>
              <a:rPr lang="fr-FR" sz="1200" dirty="0" err="1"/>
              <a:t>Physics</a:t>
            </a:r>
            <a:r>
              <a:rPr lang="fr-FR" sz="1200" dirty="0"/>
              <a:t> A 771 103–168 (2006) </a:t>
            </a:r>
          </a:p>
          <a:p>
            <a:r>
              <a:rPr lang="fr-FR" sz="1200" dirty="0"/>
              <a:t>P. </a:t>
            </a:r>
            <a:r>
              <a:rPr lang="fr-FR" sz="1200" dirty="0" err="1"/>
              <a:t>Jachimowicz</a:t>
            </a:r>
            <a:r>
              <a:rPr lang="fr-FR" sz="1200" dirty="0"/>
              <a:t>, M. </a:t>
            </a:r>
            <a:r>
              <a:rPr lang="fr-FR" sz="1200" dirty="0" err="1"/>
              <a:t>Kowal</a:t>
            </a:r>
            <a:r>
              <a:rPr lang="fr-FR" sz="1200" dirty="0"/>
              <a:t> and J. </a:t>
            </a:r>
            <a:r>
              <a:rPr lang="fr-FR" sz="1200" dirty="0" err="1"/>
              <a:t>Skalski</a:t>
            </a:r>
            <a:r>
              <a:rPr lang="fr-FR" sz="1200" dirty="0"/>
              <a:t>,  Phys. </a:t>
            </a:r>
            <a:r>
              <a:rPr lang="fr-FR" sz="1200" dirty="0" err="1"/>
              <a:t>Rev</a:t>
            </a:r>
            <a:r>
              <a:rPr lang="fr-FR" sz="1200" dirty="0"/>
              <a:t>. C 85, 034305 (2012)</a:t>
            </a:r>
          </a:p>
          <a:p>
            <a:r>
              <a:rPr lang="fr-FR" sz="1200" dirty="0"/>
              <a:t>B. </a:t>
            </a:r>
            <a:r>
              <a:rPr lang="fr-FR" sz="1200" dirty="0" err="1"/>
              <a:t>Nerlo-Pomorska</a:t>
            </a:r>
            <a:r>
              <a:rPr lang="fr-FR" sz="1200" dirty="0"/>
              <a:t>, K. </a:t>
            </a:r>
            <a:r>
              <a:rPr lang="fr-FR" sz="1200" dirty="0" err="1"/>
              <a:t>Pomorski</a:t>
            </a:r>
            <a:r>
              <a:rPr lang="fr-FR" sz="1200" dirty="0"/>
              <a:t>, J. </a:t>
            </a:r>
            <a:r>
              <a:rPr lang="fr-FR" sz="1200" dirty="0" err="1"/>
              <a:t>Bartel</a:t>
            </a:r>
            <a:r>
              <a:rPr lang="fr-FR" sz="1200" dirty="0"/>
              <a:t>, and C. Schmitt, </a:t>
            </a:r>
            <a:r>
              <a:rPr lang="fr-FR" sz="1200" dirty="0" err="1"/>
              <a:t>Eur</a:t>
            </a:r>
            <a:r>
              <a:rPr lang="fr-FR" sz="1200" dirty="0"/>
              <a:t>. Phys. J. A 53:67 (2017)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6C34450-CB42-4BD2-AFB6-A6D0B48DE41E}"/>
              </a:ext>
            </a:extLst>
          </p:cNvPr>
          <p:cNvGrpSpPr/>
          <p:nvPr/>
        </p:nvGrpSpPr>
        <p:grpSpPr>
          <a:xfrm>
            <a:off x="4522291" y="1877616"/>
            <a:ext cx="6034171" cy="3605744"/>
            <a:chOff x="3109098" y="1048402"/>
            <a:chExt cx="7591380" cy="450696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8F179DB-FFD0-4CE6-8C00-EBD9B37AA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9098" y="1048402"/>
              <a:ext cx="7591380" cy="4506966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CD821436-FE82-442E-A183-1D165B6ACC37}"/>
                </a:ext>
              </a:extLst>
            </p:cNvPr>
            <p:cNvSpPr/>
            <p:nvPr/>
          </p:nvSpPr>
          <p:spPr>
            <a:xfrm>
              <a:off x="4450283" y="4829944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2BC1E83-EE4E-4713-A2F8-37043FC6B0B5}"/>
                </a:ext>
              </a:extLst>
            </p:cNvPr>
            <p:cNvSpPr/>
            <p:nvPr/>
          </p:nvSpPr>
          <p:spPr>
            <a:xfrm>
              <a:off x="3154139" y="4829944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958A3DD-1975-452A-9BDD-9AB97F8BFC8E}"/>
                </a:ext>
              </a:extLst>
            </p:cNvPr>
            <p:cNvSpPr/>
            <p:nvPr/>
          </p:nvSpPr>
          <p:spPr>
            <a:xfrm>
              <a:off x="5697623" y="4829944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23C79DA-1B0C-4B8D-89DA-1E0F3E1158EB}"/>
                </a:ext>
              </a:extLst>
            </p:cNvPr>
            <p:cNvSpPr/>
            <p:nvPr/>
          </p:nvSpPr>
          <p:spPr>
            <a:xfrm>
              <a:off x="3154139" y="360580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4BD431C3-23F3-4363-9424-5ACDC83DA0A9}"/>
                </a:ext>
              </a:extLst>
            </p:cNvPr>
            <p:cNvSpPr/>
            <p:nvPr/>
          </p:nvSpPr>
          <p:spPr>
            <a:xfrm>
              <a:off x="4450283" y="360580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0049FF9-5140-44F3-BA1A-AE31B2E6D186}"/>
                </a:ext>
              </a:extLst>
            </p:cNvPr>
            <p:cNvSpPr/>
            <p:nvPr/>
          </p:nvSpPr>
          <p:spPr>
            <a:xfrm>
              <a:off x="5671305" y="360580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637F1349-7A54-473C-8FED-487908C09871}"/>
                </a:ext>
              </a:extLst>
            </p:cNvPr>
            <p:cNvSpPr/>
            <p:nvPr/>
          </p:nvSpPr>
          <p:spPr>
            <a:xfrm>
              <a:off x="6942386" y="360580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511E025-FE51-4F60-A66A-AB06B247A81E}"/>
                </a:ext>
              </a:extLst>
            </p:cNvPr>
            <p:cNvSpPr/>
            <p:nvPr/>
          </p:nvSpPr>
          <p:spPr>
            <a:xfrm>
              <a:off x="8213467" y="360580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762B669-034B-4413-A036-2DEC1C3C745B}"/>
                </a:ext>
              </a:extLst>
            </p:cNvPr>
            <p:cNvSpPr/>
            <p:nvPr/>
          </p:nvSpPr>
          <p:spPr>
            <a:xfrm>
              <a:off x="9418835" y="2309664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A14093E6-6F6C-42FB-831A-1F972E11D713}"/>
                </a:ext>
              </a:extLst>
            </p:cNvPr>
            <p:cNvSpPr/>
            <p:nvPr/>
          </p:nvSpPr>
          <p:spPr>
            <a:xfrm>
              <a:off x="5671304" y="234566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91F52795-A5D7-43D9-AF4E-AEDA14E5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5" y="1445568"/>
            <a:ext cx="3968371" cy="41316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D267E1-77B9-4260-9AC6-94FFF566854B}"/>
              </a:ext>
            </a:extLst>
          </p:cNvPr>
          <p:cNvSpPr/>
          <p:nvPr/>
        </p:nvSpPr>
        <p:spPr>
          <a:xfrm>
            <a:off x="6556594" y="3883936"/>
            <a:ext cx="1008112" cy="530277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0EB921E-6714-4E44-944B-A8F06FF5F2C1}"/>
              </a:ext>
            </a:extLst>
          </p:cNvPr>
          <p:cNvCxnSpPr>
            <a:cxnSpLocks/>
          </p:cNvCxnSpPr>
          <p:nvPr/>
        </p:nvCxnSpPr>
        <p:spPr>
          <a:xfrm flipH="1">
            <a:off x="7402612" y="1636293"/>
            <a:ext cx="1176996" cy="2185539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F94D2CA3-6D60-4C0C-A349-E2EC078D86A7}"/>
              </a:ext>
            </a:extLst>
          </p:cNvPr>
          <p:cNvSpPr txBox="1"/>
          <p:nvPr/>
        </p:nvSpPr>
        <p:spPr>
          <a:xfrm>
            <a:off x="6682531" y="805296"/>
            <a:ext cx="4103348" cy="83099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A second nu-ball2 </a:t>
            </a:r>
            <a:r>
              <a:rPr lang="fr-FR" sz="1600" dirty="0" err="1">
                <a:solidFill>
                  <a:srgbClr val="00B050"/>
                </a:solidFill>
              </a:rPr>
              <a:t>experiment</a:t>
            </a:r>
            <a:r>
              <a:rPr lang="fr-FR" sz="1600" dirty="0">
                <a:solidFill>
                  <a:srgbClr val="00B050"/>
                </a:solidFill>
              </a:rPr>
              <a:t> </a:t>
            </a:r>
            <a:r>
              <a:rPr lang="fr-FR" sz="1600" dirty="0" err="1">
                <a:solidFill>
                  <a:srgbClr val="00B050"/>
                </a:solidFill>
              </a:rPr>
              <a:t>was</a:t>
            </a:r>
            <a:r>
              <a:rPr lang="fr-FR" sz="1600" dirty="0">
                <a:solidFill>
                  <a:srgbClr val="00B050"/>
                </a:solidFill>
              </a:rPr>
              <a:t> </a:t>
            </a:r>
            <a:r>
              <a:rPr lang="fr-FR" sz="1600" dirty="0" err="1">
                <a:solidFill>
                  <a:srgbClr val="00B050"/>
                </a:solidFill>
              </a:rPr>
              <a:t>performed</a:t>
            </a:r>
            <a:r>
              <a:rPr lang="fr-FR" sz="1600" dirty="0">
                <a:solidFill>
                  <a:srgbClr val="00B050"/>
                </a:solidFill>
              </a:rPr>
              <a:t> in May 2023 to </a:t>
            </a:r>
            <a:r>
              <a:rPr lang="fr-FR" sz="1600" dirty="0" err="1">
                <a:solidFill>
                  <a:srgbClr val="00B050"/>
                </a:solidFill>
              </a:rPr>
              <a:t>search</a:t>
            </a:r>
            <a:r>
              <a:rPr lang="fr-FR" sz="1600" dirty="0">
                <a:solidFill>
                  <a:srgbClr val="00B050"/>
                </a:solidFill>
              </a:rPr>
              <a:t> for exclusive </a:t>
            </a:r>
            <a:r>
              <a:rPr lang="fr-FR" sz="1600" dirty="0" err="1">
                <a:solidFill>
                  <a:srgbClr val="00B050"/>
                </a:solidFill>
              </a:rPr>
              <a:t>isomer</a:t>
            </a:r>
            <a:r>
              <a:rPr lang="fr-FR" sz="1600" dirty="0">
                <a:solidFill>
                  <a:srgbClr val="00B050"/>
                </a:solidFill>
              </a:rPr>
              <a:t> gamma </a:t>
            </a:r>
            <a:r>
              <a:rPr lang="fr-FR" sz="1600" dirty="0" err="1">
                <a:solidFill>
                  <a:srgbClr val="00B050"/>
                </a:solidFill>
              </a:rPr>
              <a:t>decay</a:t>
            </a:r>
            <a:r>
              <a:rPr lang="fr-FR" sz="1600" dirty="0">
                <a:solidFill>
                  <a:srgbClr val="00B050"/>
                </a:solidFill>
              </a:rPr>
              <a:t> in </a:t>
            </a:r>
            <a:r>
              <a:rPr lang="fr-FR" sz="1600" baseline="30000" dirty="0">
                <a:solidFill>
                  <a:srgbClr val="00B050"/>
                </a:solidFill>
              </a:rPr>
              <a:t>232,233</a:t>
            </a:r>
            <a:r>
              <a:rPr lang="fr-FR" sz="1600" dirty="0">
                <a:solidFill>
                  <a:srgbClr val="00B050"/>
                </a:solidFill>
              </a:rPr>
              <a:t>Th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06EBC8-1E99-466A-996E-AD8D8D3C1042}"/>
              </a:ext>
            </a:extLst>
          </p:cNvPr>
          <p:cNvSpPr/>
          <p:nvPr/>
        </p:nvSpPr>
        <p:spPr>
          <a:xfrm>
            <a:off x="7553536" y="2893352"/>
            <a:ext cx="489896" cy="530277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31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642894E-03C6-4202-B627-07EA213A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043" y="134572"/>
            <a:ext cx="6372256" cy="432048"/>
          </a:xfrm>
        </p:spPr>
        <p:txBody>
          <a:bodyPr>
            <a:normAutofit/>
          </a:bodyPr>
          <a:lstStyle/>
          <a:p>
            <a:r>
              <a:rPr lang="fr-FR" dirty="0" err="1"/>
              <a:t>Why</a:t>
            </a:r>
            <a:r>
              <a:rPr lang="fr-FR" dirty="0"/>
              <a:t> do </a:t>
            </a:r>
            <a:r>
              <a:rPr lang="fr-FR" dirty="0" err="1"/>
              <a:t>spectroscopy</a:t>
            </a:r>
            <a:r>
              <a:rPr lang="fr-FR" dirty="0"/>
              <a:t> of neutron </a:t>
            </a:r>
            <a:r>
              <a:rPr lang="fr-FR" dirty="0" err="1"/>
              <a:t>induced</a:t>
            </a:r>
            <a:r>
              <a:rPr lang="fr-FR" dirty="0"/>
              <a:t> fission?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EBA4D91-EFC9-4485-B51A-E706C4A1A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71" y="2213065"/>
            <a:ext cx="5173720" cy="3846423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03789A84-9E7C-4779-BC12-3FD4D5548370}"/>
              </a:ext>
            </a:extLst>
          </p:cNvPr>
          <p:cNvGrpSpPr/>
          <p:nvPr/>
        </p:nvGrpSpPr>
        <p:grpSpPr>
          <a:xfrm>
            <a:off x="6051" y="1949624"/>
            <a:ext cx="4743120" cy="4109864"/>
            <a:chOff x="535904" y="392710"/>
            <a:chExt cx="6000751" cy="5666778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08744A2D-5120-4E6D-AA34-D3A0319D0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904" y="392710"/>
              <a:ext cx="6000751" cy="5666778"/>
            </a:xfrm>
            <a:prstGeom prst="rect">
              <a:avLst/>
            </a:prstGeom>
          </p:spPr>
        </p:pic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C0D2C85B-8330-4A7D-94AA-747D8D7EB8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84176" y="1144806"/>
              <a:ext cx="2808312" cy="2736304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tailEnd type="arrow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3EA328CE-58FF-465F-A8B3-69DD165802B1}"/>
                </a:ext>
              </a:extLst>
            </p:cNvPr>
            <p:cNvSpPr txBox="1"/>
            <p:nvPr/>
          </p:nvSpPr>
          <p:spPr>
            <a:xfrm>
              <a:off x="3776264" y="1576853"/>
              <a:ext cx="1650642" cy="387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kern="0" dirty="0" err="1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Exoticity</a:t>
              </a:r>
              <a:endParaRPr lang="fr-FR" sz="1400" b="1" kern="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CF2CA313-F332-4295-86CC-87C6C0C17278}"/>
                </a:ext>
              </a:extLst>
            </p:cNvPr>
            <p:cNvSpPr/>
            <p:nvPr/>
          </p:nvSpPr>
          <p:spPr>
            <a:xfrm rot="19926564">
              <a:off x="3469444" y="2754876"/>
              <a:ext cx="504056" cy="1584176"/>
            </a:xfrm>
            <a:prstGeom prst="ellipse">
              <a:avLst/>
            </a:prstGeom>
            <a:noFill/>
            <a:ln w="28575" cap="rnd" cmpd="sng" algn="ctr">
              <a:solidFill>
                <a:srgbClr val="008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F8ED5A2B-2A52-4907-905C-8892A197BA99}"/>
                </a:ext>
              </a:extLst>
            </p:cNvPr>
            <p:cNvSpPr/>
            <p:nvPr/>
          </p:nvSpPr>
          <p:spPr>
            <a:xfrm rot="14800686">
              <a:off x="2713372" y="2922771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0000FF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FDBAF46F-F040-4437-A6C3-DF523432E198}"/>
                </a:ext>
              </a:extLst>
            </p:cNvPr>
            <p:cNvSpPr/>
            <p:nvPr/>
          </p:nvSpPr>
          <p:spPr>
            <a:xfrm rot="14800686">
              <a:off x="2390887" y="1626625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FF0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67AC618-AED1-470C-B790-95243C3ABE70}"/>
                </a:ext>
              </a:extLst>
            </p:cNvPr>
            <p:cNvSpPr/>
            <p:nvPr/>
          </p:nvSpPr>
          <p:spPr>
            <a:xfrm rot="16200000">
              <a:off x="4945618" y="4270695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7030A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44204396-2CB2-4669-B314-DBAE9AC5289F}"/>
                </a:ext>
              </a:extLst>
            </p:cNvPr>
            <p:cNvSpPr txBox="1"/>
            <p:nvPr/>
          </p:nvSpPr>
          <p:spPr>
            <a:xfrm>
              <a:off x="5039990" y="4177889"/>
              <a:ext cx="968855" cy="4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prstClr val="black"/>
                  </a:solidFill>
                </a:rPr>
                <a:t>Too</a:t>
              </a:r>
              <a:r>
                <a:rPr lang="fr-FR" sz="1200" dirty="0">
                  <a:solidFill>
                    <a:prstClr val="black"/>
                  </a:solidFill>
                </a:rPr>
                <a:t> hot</a:t>
              </a:r>
              <a:r>
                <a:rPr lang="fr-FR" sz="1600" dirty="0">
                  <a:solidFill>
                    <a:prstClr val="black"/>
                  </a:solidFill>
                </a:rPr>
                <a:t>!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2D271A62-E760-4BC4-A88F-FE56F3B2252C}"/>
              </a:ext>
            </a:extLst>
          </p:cNvPr>
          <p:cNvSpPr txBox="1"/>
          <p:nvPr/>
        </p:nvSpPr>
        <p:spPr>
          <a:xfrm>
            <a:off x="1393170" y="756250"/>
            <a:ext cx="98331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neutron </a:t>
            </a:r>
            <a:r>
              <a:rPr lang="fr-FR" dirty="0" err="1"/>
              <a:t>rich</a:t>
            </a:r>
            <a:r>
              <a:rPr lang="fr-FR" dirty="0"/>
              <a:t> production </a:t>
            </a:r>
            <a:r>
              <a:rPr lang="fr-FR" dirty="0" err="1"/>
              <a:t>mechanisms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</a:t>
            </a:r>
            <a:r>
              <a:rPr lang="fr-FR" baseline="30000" dirty="0"/>
              <a:t>232</a:t>
            </a:r>
            <a:r>
              <a:rPr lang="fr-FR" dirty="0"/>
              <a:t>Th(</a:t>
            </a:r>
            <a:r>
              <a:rPr lang="fr-FR" dirty="0" err="1"/>
              <a:t>n,f</a:t>
            </a:r>
            <a:r>
              <a:rPr lang="fr-FR" dirty="0"/>
              <a:t>) and </a:t>
            </a:r>
            <a:r>
              <a:rPr lang="fr-FR" baseline="30000" dirty="0"/>
              <a:t>238</a:t>
            </a:r>
            <a:r>
              <a:rPr lang="fr-FR" dirty="0"/>
              <a:t>U(</a:t>
            </a:r>
            <a:r>
              <a:rPr lang="fr-FR" dirty="0" err="1"/>
              <a:t>n,f</a:t>
            </a:r>
            <a:r>
              <a:rPr lang="fr-FR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Fragments stop in 1-2ps in dense actinide </a:t>
            </a:r>
            <a:r>
              <a:rPr lang="fr-FR" dirty="0" err="1"/>
              <a:t>material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Hence</a:t>
            </a:r>
            <a:r>
              <a:rPr lang="fr-FR" dirty="0"/>
              <a:t> high </a:t>
            </a:r>
            <a:r>
              <a:rPr lang="fr-FR" dirty="0" err="1"/>
              <a:t>resolution</a:t>
            </a:r>
            <a:r>
              <a:rPr lang="fr-FR" dirty="0"/>
              <a:t> gamma ray </a:t>
            </a:r>
            <a:r>
              <a:rPr lang="fr-FR" dirty="0" err="1"/>
              <a:t>spectroscopy</a:t>
            </a:r>
            <a:r>
              <a:rPr lang="fr-FR" dirty="0"/>
              <a:t> in </a:t>
            </a:r>
            <a:r>
              <a:rPr lang="fr-FR" i="1" u="sng" dirty="0"/>
              <a:t>direct </a:t>
            </a:r>
            <a:r>
              <a:rPr lang="fr-FR" i="1" u="sng" dirty="0" err="1"/>
              <a:t>kinematics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v/c = 0 </a:t>
            </a:r>
            <a:r>
              <a:rPr lang="fr-FR" dirty="0" err="1"/>
              <a:t>gives</a:t>
            </a:r>
            <a:r>
              <a:rPr lang="fr-FR" dirty="0"/>
              <a:t> the ultra-high </a:t>
            </a:r>
            <a:r>
              <a:rPr lang="fr-FR" dirty="0" err="1"/>
              <a:t>resolving</a:t>
            </a:r>
            <a:r>
              <a:rPr lang="fr-FR" dirty="0"/>
              <a:t> power of Ge </a:t>
            </a:r>
            <a:r>
              <a:rPr lang="fr-FR" dirty="0" err="1"/>
              <a:t>intrinsic</a:t>
            </a:r>
            <a:r>
              <a:rPr lang="fr-FR" dirty="0"/>
              <a:t> </a:t>
            </a:r>
            <a:r>
              <a:rPr lang="fr-FR" dirty="0" err="1"/>
              <a:t>resolution</a:t>
            </a:r>
            <a:endParaRPr lang="fr-FR" dirty="0"/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CE3F837B-FD9F-4D14-898A-96F71CE656AA}"/>
                  </a:ext>
                </a:extLst>
              </p:cNvPr>
              <p:cNvSpPr txBox="1"/>
              <p:nvPr/>
            </p:nvSpPr>
            <p:spPr>
              <a:xfrm>
                <a:off x="9548591" y="1756010"/>
                <a:ext cx="1119402" cy="474041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nor/>
                      </m:rPr>
                      <a:rPr lang="fr-FR" sz="1600" dirty="0"/>
                      <m:t>∝</m:t>
                    </m:r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fr-FR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l-GR" i="1" dirty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box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CE3F837B-FD9F-4D14-898A-96F71CE65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8591" y="1756010"/>
                <a:ext cx="1119402" cy="474041"/>
              </a:xfrm>
              <a:prstGeom prst="rect">
                <a:avLst/>
              </a:prstGeom>
              <a:blipFill>
                <a:blip r:embed="rId4"/>
                <a:stretch>
                  <a:fillRect b="-5000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ZoneTexte 44">
            <a:extLst>
              <a:ext uri="{FF2B5EF4-FFF2-40B4-BE49-F238E27FC236}">
                <a16:creationId xmlns:a16="http://schemas.microsoft.com/office/drawing/2014/main" id="{FCCA5043-2FE5-407B-B234-4DF63FD7EB22}"/>
              </a:ext>
            </a:extLst>
          </p:cNvPr>
          <p:cNvSpPr txBox="1"/>
          <p:nvPr/>
        </p:nvSpPr>
        <p:spPr>
          <a:xfrm>
            <a:off x="5337376" y="2545027"/>
            <a:ext cx="3119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But all fragments </a:t>
            </a:r>
            <a:r>
              <a:rPr lang="fr-FR" dirty="0" err="1">
                <a:solidFill>
                  <a:srgbClr val="FF0000"/>
                </a:solidFill>
              </a:rPr>
              <a:t>produced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together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9F11976-D2D2-4086-A7E5-2256E5FABC4C}"/>
              </a:ext>
            </a:extLst>
          </p:cNvPr>
          <p:cNvSpPr txBox="1"/>
          <p:nvPr/>
        </p:nvSpPr>
        <p:spPr>
          <a:xfrm>
            <a:off x="7151052" y="4645318"/>
            <a:ext cx="2316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err="1"/>
              <a:t>Complementary</a:t>
            </a:r>
            <a:r>
              <a:rPr lang="fr-FR" dirty="0"/>
              <a:t> technique to inverse </a:t>
            </a:r>
            <a:r>
              <a:rPr lang="fr-FR" dirty="0" err="1"/>
              <a:t>kinematics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426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07660939-58D9-445C-9400-1AD7822D41BC}"/>
              </a:ext>
            </a:extLst>
          </p:cNvPr>
          <p:cNvGrpSpPr/>
          <p:nvPr/>
        </p:nvGrpSpPr>
        <p:grpSpPr>
          <a:xfrm>
            <a:off x="201811" y="797496"/>
            <a:ext cx="5980549" cy="3656439"/>
            <a:chOff x="-55321" y="1805608"/>
            <a:chExt cx="5980549" cy="365643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CC0F7EB-CD25-4F7F-B6AD-034C02DD6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1805608"/>
              <a:ext cx="5925229" cy="3456384"/>
            </a:xfrm>
            <a:prstGeom prst="rect">
              <a:avLst/>
            </a:prstGeom>
          </p:spPr>
        </p:pic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6626ECE0-D993-4A23-92EB-0373E6A37592}"/>
                </a:ext>
              </a:extLst>
            </p:cNvPr>
            <p:cNvSpPr/>
            <p:nvPr/>
          </p:nvSpPr>
          <p:spPr>
            <a:xfrm>
              <a:off x="561851" y="2153731"/>
              <a:ext cx="238249" cy="2760138"/>
            </a:xfrm>
            <a:custGeom>
              <a:avLst/>
              <a:gdLst>
                <a:gd name="connsiteX0" fmla="*/ 185057 w 185057"/>
                <a:gd name="connsiteY0" fmla="*/ 2562709 h 2579038"/>
                <a:gd name="connsiteX1" fmla="*/ 163286 w 185057"/>
                <a:gd name="connsiteY1" fmla="*/ 1675523 h 2579038"/>
                <a:gd name="connsiteX2" fmla="*/ 119743 w 185057"/>
                <a:gd name="connsiteY2" fmla="*/ 358352 h 2579038"/>
                <a:gd name="connsiteX3" fmla="*/ 81643 w 185057"/>
                <a:gd name="connsiteY3" fmla="*/ 31781 h 2579038"/>
                <a:gd name="connsiteX4" fmla="*/ 48986 w 185057"/>
                <a:gd name="connsiteY4" fmla="*/ 973395 h 2579038"/>
                <a:gd name="connsiteX5" fmla="*/ 38100 w 185057"/>
                <a:gd name="connsiteY5" fmla="*/ 1686409 h 2579038"/>
                <a:gd name="connsiteX6" fmla="*/ 0 w 185057"/>
                <a:gd name="connsiteY6" fmla="*/ 2579038 h 2579038"/>
                <a:gd name="connsiteX7" fmla="*/ 0 w 185057"/>
                <a:gd name="connsiteY7" fmla="*/ 2579038 h 2579038"/>
                <a:gd name="connsiteX8" fmla="*/ 0 w 185057"/>
                <a:gd name="connsiteY8" fmla="*/ 2579038 h 257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57" h="2579038">
                  <a:moveTo>
                    <a:pt x="185057" y="2562709"/>
                  </a:moveTo>
                  <a:cubicBezTo>
                    <a:pt x="179614" y="2302812"/>
                    <a:pt x="174172" y="2042916"/>
                    <a:pt x="163286" y="1675523"/>
                  </a:cubicBezTo>
                  <a:cubicBezTo>
                    <a:pt x="152400" y="1308130"/>
                    <a:pt x="133350" y="632309"/>
                    <a:pt x="119743" y="358352"/>
                  </a:cubicBezTo>
                  <a:cubicBezTo>
                    <a:pt x="106136" y="84395"/>
                    <a:pt x="93436" y="-70726"/>
                    <a:pt x="81643" y="31781"/>
                  </a:cubicBezTo>
                  <a:cubicBezTo>
                    <a:pt x="69850" y="134288"/>
                    <a:pt x="56243" y="697624"/>
                    <a:pt x="48986" y="973395"/>
                  </a:cubicBezTo>
                  <a:cubicBezTo>
                    <a:pt x="41729" y="1249166"/>
                    <a:pt x="46264" y="1418802"/>
                    <a:pt x="38100" y="1686409"/>
                  </a:cubicBezTo>
                  <a:cubicBezTo>
                    <a:pt x="29936" y="1954016"/>
                    <a:pt x="0" y="2579038"/>
                    <a:pt x="0" y="2579038"/>
                  </a:cubicBezTo>
                  <a:lnTo>
                    <a:pt x="0" y="2579038"/>
                  </a:lnTo>
                  <a:lnTo>
                    <a:pt x="0" y="2579038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9D60E18-1282-4A4D-8819-B20031BF8C95}"/>
                </a:ext>
              </a:extLst>
            </p:cNvPr>
            <p:cNvSpPr txBox="1"/>
            <p:nvPr/>
          </p:nvSpPr>
          <p:spPr>
            <a:xfrm>
              <a:off x="1665050" y="5061937"/>
              <a:ext cx="27190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Neutron </a:t>
              </a:r>
              <a:r>
                <a:rPr lang="fr-FR" dirty="0" err="1"/>
                <a:t>energy</a:t>
              </a:r>
              <a:r>
                <a:rPr lang="fr-FR" dirty="0"/>
                <a:t> (MeV)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9ABE47F-8E5A-4268-8661-024DF7A088B9}"/>
                </a:ext>
              </a:extLst>
            </p:cNvPr>
            <p:cNvSpPr txBox="1"/>
            <p:nvPr/>
          </p:nvSpPr>
          <p:spPr>
            <a:xfrm>
              <a:off x="4384348" y="2110279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- NFS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B1DE742-DDBC-4FE7-89A9-F6FC3205B6F9}"/>
                </a:ext>
              </a:extLst>
            </p:cNvPr>
            <p:cNvSpPr txBox="1"/>
            <p:nvPr/>
          </p:nvSpPr>
          <p:spPr>
            <a:xfrm>
              <a:off x="4384064" y="2365676"/>
              <a:ext cx="1481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- LICORNE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F5CC208-CFBB-4E2E-9598-E2B18B3E6ACC}"/>
                </a:ext>
              </a:extLst>
            </p:cNvPr>
            <p:cNvSpPr txBox="1"/>
            <p:nvPr/>
          </p:nvSpPr>
          <p:spPr>
            <a:xfrm rot="16200000">
              <a:off x="-638493" y="3333745"/>
              <a:ext cx="15664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Neutron flux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4F51FC6-F16E-463F-8621-6E8D479E6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335" y="941512"/>
            <a:ext cx="4545219" cy="190434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A646F0CB-3CAC-4749-BC06-10DE2452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411" y="149648"/>
            <a:ext cx="8194601" cy="432048"/>
          </a:xfrm>
        </p:spPr>
        <p:txBody>
          <a:bodyPr>
            <a:normAutofit fontScale="90000"/>
          </a:bodyPr>
          <a:lstStyle/>
          <a:p>
            <a:r>
              <a:rPr lang="fr-FR" dirty="0"/>
              <a:t>Gamma ray </a:t>
            </a:r>
            <a:r>
              <a:rPr lang="fr-FR" dirty="0" err="1"/>
              <a:t>spectroscopy</a:t>
            </a:r>
            <a:r>
              <a:rPr lang="fr-FR" dirty="0"/>
              <a:t> of fast neutron-</a:t>
            </a:r>
            <a:r>
              <a:rPr lang="fr-FR" dirty="0" err="1"/>
              <a:t>induced</a:t>
            </a:r>
            <a:r>
              <a:rPr lang="fr-FR" dirty="0"/>
              <a:t> fission </a:t>
            </a:r>
            <a:r>
              <a:rPr lang="fr-FR" dirty="0" err="1"/>
              <a:t>with</a:t>
            </a:r>
            <a:r>
              <a:rPr lang="fr-FR" dirty="0"/>
              <a:t> EXOGAM at NFS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75D097C-D53D-4E76-8BEF-A2C9F861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944" y="2741712"/>
            <a:ext cx="2419350" cy="1895475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798C2C1-4E59-4E27-BF89-6A6063A765F5}"/>
              </a:ext>
            </a:extLst>
          </p:cNvPr>
          <p:cNvCxnSpPr/>
          <p:nvPr/>
        </p:nvCxnSpPr>
        <p:spPr>
          <a:xfrm flipH="1" flipV="1">
            <a:off x="8842771" y="1949624"/>
            <a:ext cx="568242" cy="8962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0E2125D-A114-4B8A-8059-4D92E04E8D81}"/>
              </a:ext>
            </a:extLst>
          </p:cNvPr>
          <p:cNvCxnSpPr>
            <a:cxnSpLocks/>
          </p:cNvCxnSpPr>
          <p:nvPr/>
        </p:nvCxnSpPr>
        <p:spPr>
          <a:xfrm flipV="1">
            <a:off x="7978675" y="2485819"/>
            <a:ext cx="1148217" cy="3600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6D9E063E-DD03-4AC9-B4DE-C9CCA94EB863}"/>
              </a:ext>
            </a:extLst>
          </p:cNvPr>
          <p:cNvSpPr txBox="1"/>
          <p:nvPr/>
        </p:nvSpPr>
        <p:spPr>
          <a:xfrm rot="20542731">
            <a:off x="7532388" y="2820989"/>
            <a:ext cx="1784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10m </a:t>
            </a:r>
            <a:r>
              <a:rPr lang="fr-FR" sz="1600" dirty="0" err="1"/>
              <a:t>from</a:t>
            </a:r>
            <a:r>
              <a:rPr lang="fr-FR" sz="1600" dirty="0"/>
              <a:t> source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A0B917D-8CD7-4843-9BDF-2CDB6FFC3569}"/>
              </a:ext>
            </a:extLst>
          </p:cNvPr>
          <p:cNvSpPr txBox="1"/>
          <p:nvPr/>
        </p:nvSpPr>
        <p:spPr>
          <a:xfrm>
            <a:off x="8143541" y="919725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NFS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19BE2E-E680-4A34-98B9-EB8C280BDADD}"/>
              </a:ext>
            </a:extLst>
          </p:cNvPr>
          <p:cNvSpPr txBox="1"/>
          <p:nvPr/>
        </p:nvSpPr>
        <p:spPr>
          <a:xfrm>
            <a:off x="8986787" y="4589978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EXOGAM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0C89BC3-5F71-47C0-9C08-2428FFBB3F37}"/>
              </a:ext>
            </a:extLst>
          </p:cNvPr>
          <p:cNvSpPr txBox="1"/>
          <p:nvPr/>
        </p:nvSpPr>
        <p:spPr>
          <a:xfrm>
            <a:off x="0" y="4640290"/>
            <a:ext cx="1007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Proposal</a:t>
            </a:r>
            <a:r>
              <a:rPr lang="fr-FR" dirty="0"/>
              <a:t> </a:t>
            </a:r>
            <a:r>
              <a:rPr lang="fr-FR" dirty="0" err="1"/>
              <a:t>submitted</a:t>
            </a:r>
            <a:r>
              <a:rPr lang="fr-FR" dirty="0"/>
              <a:t> </a:t>
            </a:r>
            <a:r>
              <a:rPr lang="fr-FR" dirty="0" err="1"/>
              <a:t>september</a:t>
            </a:r>
            <a:r>
              <a:rPr lang="fr-FR" dirty="0"/>
              <a:t> 2023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baseline="30000" dirty="0">
                <a:highlight>
                  <a:srgbClr val="FFFF00"/>
                </a:highlight>
              </a:rPr>
              <a:t>232</a:t>
            </a:r>
            <a:r>
              <a:rPr lang="fr-FR" dirty="0">
                <a:highlight>
                  <a:srgbClr val="FFFF00"/>
                </a:highlight>
              </a:rPr>
              <a:t>Th(</a:t>
            </a:r>
            <a:r>
              <a:rPr lang="fr-FR" dirty="0" err="1">
                <a:highlight>
                  <a:srgbClr val="FFFF00"/>
                </a:highlight>
              </a:rPr>
              <a:t>n,f</a:t>
            </a:r>
            <a:r>
              <a:rPr lang="fr-FR" dirty="0">
                <a:highlight>
                  <a:srgbClr val="FFFF00"/>
                </a:highlight>
              </a:rPr>
              <a:t>)</a:t>
            </a:r>
            <a:r>
              <a:rPr lang="fr-FR" dirty="0"/>
              <a:t> at NFS: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60 </a:t>
            </a:r>
            <a:r>
              <a:rPr lang="fr-FR" dirty="0" err="1"/>
              <a:t>collaborators</a:t>
            </a:r>
            <a:r>
              <a:rPr lang="fr-FR" dirty="0"/>
              <a:t>, 21 institutions, 8 countries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Requires</a:t>
            </a:r>
            <a:r>
              <a:rPr lang="fr-FR" dirty="0"/>
              <a:t> 8µA, 880 kHz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and EXOGAM@10m </a:t>
            </a:r>
            <a:r>
              <a:rPr lang="fr-FR" dirty="0" err="1"/>
              <a:t>with</a:t>
            </a:r>
            <a:r>
              <a:rPr lang="fr-FR" dirty="0"/>
              <a:t> 8.3g thorium </a:t>
            </a:r>
            <a:r>
              <a:rPr lang="fr-FR" dirty="0" err="1"/>
              <a:t>target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FF8E178-4070-4A7D-B034-40438E5C6A7C}"/>
              </a:ext>
            </a:extLst>
          </p:cNvPr>
          <p:cNvSpPr txBox="1"/>
          <p:nvPr/>
        </p:nvSpPr>
        <p:spPr>
          <a:xfrm>
            <a:off x="3106845" y="1881853"/>
            <a:ext cx="300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Determine</a:t>
            </a:r>
            <a:r>
              <a:rPr lang="fr-FR" sz="1600" dirty="0"/>
              <a:t> incident neutron </a:t>
            </a:r>
            <a:r>
              <a:rPr lang="fr-FR" sz="1600" dirty="0" err="1"/>
              <a:t>energy</a:t>
            </a:r>
            <a:r>
              <a:rPr lang="fr-FR" sz="1600" dirty="0"/>
              <a:t> </a:t>
            </a:r>
            <a:r>
              <a:rPr lang="fr-FR" sz="1600" dirty="0" err="1"/>
              <a:t>through</a:t>
            </a:r>
            <a:r>
              <a:rPr lang="fr-FR" sz="1600" dirty="0"/>
              <a:t> TOF (~10 </a:t>
            </a:r>
            <a:r>
              <a:rPr lang="fr-FR" sz="1600" dirty="0" err="1"/>
              <a:t>bins</a:t>
            </a:r>
            <a:r>
              <a:rPr lang="fr-FR" sz="16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84223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DAD8E-2538-4E24-B726-C9C7EA47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6"/>
            <a:ext cx="6552727" cy="43204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Nuclei</a:t>
            </a:r>
            <a:r>
              <a:rPr lang="fr-FR" dirty="0"/>
              <a:t> accessible via gamma </a:t>
            </a:r>
            <a:r>
              <a:rPr lang="fr-FR" dirty="0" err="1"/>
              <a:t>spectroscopy</a:t>
            </a:r>
            <a:r>
              <a:rPr lang="fr-FR" dirty="0"/>
              <a:t> in direct </a:t>
            </a:r>
            <a:r>
              <a:rPr lang="fr-FR" dirty="0" err="1"/>
              <a:t>kinematics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439A7AC-6EED-408B-947F-AD7B0B5420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430" y="796925"/>
            <a:ext cx="7966464" cy="467201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828218-1922-4CB2-8ACF-1040E9A128BF}"/>
              </a:ext>
            </a:extLst>
          </p:cNvPr>
          <p:cNvSpPr/>
          <p:nvPr/>
        </p:nvSpPr>
        <p:spPr>
          <a:xfrm>
            <a:off x="4378275" y="3758400"/>
            <a:ext cx="417888" cy="38626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182234-EE45-4CE1-B5DE-4B7E2BF29AAB}"/>
              </a:ext>
            </a:extLst>
          </p:cNvPr>
          <p:cNvSpPr/>
          <p:nvPr/>
        </p:nvSpPr>
        <p:spPr>
          <a:xfrm>
            <a:off x="3571200" y="3758400"/>
            <a:ext cx="428400" cy="38626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A90F7-0499-45B4-9947-0E14CEF9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LICORNE/NFS comparaison for </a:t>
            </a:r>
            <a:r>
              <a:rPr lang="fr-FR" baseline="30000" dirty="0"/>
              <a:t>232</a:t>
            </a:r>
            <a:r>
              <a:rPr lang="fr-FR" dirty="0"/>
              <a:t>Th(</a:t>
            </a:r>
            <a:r>
              <a:rPr lang="fr-FR" dirty="0" err="1"/>
              <a:t>n,f</a:t>
            </a:r>
            <a:r>
              <a:rPr lang="fr-FR" dirty="0"/>
              <a:t>)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C5C312C-87E3-497B-94AC-5FED2DF28D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11607" y="796925"/>
            <a:ext cx="7832110" cy="4672013"/>
          </a:xfrm>
          <a:ln w="38100">
            <a:solidFill>
              <a:schemeClr val="accent6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DAEFE0-D991-4D13-81FB-066F39701361}"/>
              </a:ext>
            </a:extLst>
          </p:cNvPr>
          <p:cNvSpPr/>
          <p:nvPr/>
        </p:nvSpPr>
        <p:spPr>
          <a:xfrm>
            <a:off x="1713979" y="2309664"/>
            <a:ext cx="6264697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EE32A-3162-4730-9C5D-52143748C706}"/>
              </a:ext>
            </a:extLst>
          </p:cNvPr>
          <p:cNvSpPr/>
          <p:nvPr/>
        </p:nvSpPr>
        <p:spPr>
          <a:xfrm>
            <a:off x="1731011" y="4829026"/>
            <a:ext cx="6264697" cy="5049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36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DAD8E-2538-4E24-B726-C9C7EA47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47" y="157931"/>
            <a:ext cx="9433048" cy="432048"/>
          </a:xfrm>
        </p:spPr>
        <p:txBody>
          <a:bodyPr>
            <a:normAutofit/>
          </a:bodyPr>
          <a:lstStyle/>
          <a:p>
            <a:r>
              <a:rPr lang="fr-FR" dirty="0"/>
              <a:t>Evolution of fission </a:t>
            </a:r>
            <a:r>
              <a:rPr lang="fr-FR" dirty="0" err="1"/>
              <a:t>yields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incident neutron </a:t>
            </a:r>
            <a:r>
              <a:rPr lang="fr-FR" dirty="0" err="1"/>
              <a:t>energy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27A22E7-831E-40B3-9E2E-66C862867C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492" y="869504"/>
            <a:ext cx="4788130" cy="4672013"/>
          </a:xfr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1F18A75-298F-4B7C-A952-BC65A152A6C1}"/>
              </a:ext>
            </a:extLst>
          </p:cNvPr>
          <p:cNvCxnSpPr>
            <a:cxnSpLocks/>
          </p:cNvCxnSpPr>
          <p:nvPr/>
        </p:nvCxnSpPr>
        <p:spPr>
          <a:xfrm flipH="1">
            <a:off x="3082131" y="2017229"/>
            <a:ext cx="2160240" cy="1660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1714EB4-AFCC-444E-867B-711D2CCF5863}"/>
              </a:ext>
            </a:extLst>
          </p:cNvPr>
          <p:cNvSpPr txBox="1"/>
          <p:nvPr/>
        </p:nvSpPr>
        <p:spPr>
          <a:xfrm>
            <a:off x="5242371" y="1001566"/>
            <a:ext cx="4940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Detailed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of the </a:t>
            </a:r>
            <a:r>
              <a:rPr lang="fr-FR" dirty="0" err="1"/>
              <a:t>ingrowth</a:t>
            </a:r>
            <a:r>
              <a:rPr lang="fr-FR" dirty="0"/>
              <a:t> of the </a:t>
            </a:r>
            <a:r>
              <a:rPr lang="fr-FR" dirty="0" err="1"/>
              <a:t>symmetric</a:t>
            </a:r>
            <a:r>
              <a:rPr lang="fr-FR" dirty="0"/>
              <a:t> fission mode </a:t>
            </a:r>
            <a:r>
              <a:rPr lang="fr-FR" dirty="0" err="1"/>
              <a:t>with</a:t>
            </a:r>
            <a:r>
              <a:rPr lang="fr-FR" dirty="0"/>
              <a:t> incident </a:t>
            </a:r>
            <a:r>
              <a:rPr lang="fr-FR" dirty="0" err="1"/>
              <a:t>energy</a:t>
            </a:r>
            <a:r>
              <a:rPr lang="fr-FR" dirty="0"/>
              <a:t>. Evolution of A/Z distributions.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386CF0-24E5-4A90-B64D-F0C4C0D58934}"/>
              </a:ext>
            </a:extLst>
          </p:cNvPr>
          <p:cNvSpPr txBox="1"/>
          <p:nvPr/>
        </p:nvSpPr>
        <p:spPr>
          <a:xfrm>
            <a:off x="4796663" y="2611099"/>
            <a:ext cx="5472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Yield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determination</a:t>
            </a:r>
            <a:r>
              <a:rPr lang="fr-FR" dirty="0"/>
              <a:t> of the total </a:t>
            </a:r>
            <a:r>
              <a:rPr lang="fr-FR" dirty="0" err="1"/>
              <a:t>intensity</a:t>
            </a:r>
            <a:r>
              <a:rPr lang="fr-FR" dirty="0"/>
              <a:t> of </a:t>
            </a:r>
            <a:r>
              <a:rPr lang="fr-FR" dirty="0" err="1"/>
              <a:t>discrete</a:t>
            </a:r>
            <a:r>
              <a:rPr lang="fr-FR" dirty="0"/>
              <a:t> gamma rays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feed</a:t>
            </a:r>
            <a:r>
              <a:rPr lang="fr-FR" dirty="0"/>
              <a:t> the first </a:t>
            </a:r>
            <a:r>
              <a:rPr lang="fr-FR" dirty="0" err="1"/>
              <a:t>excited</a:t>
            </a:r>
            <a:r>
              <a:rPr lang="fr-FR" dirty="0"/>
              <a:t> states (</a:t>
            </a:r>
            <a:r>
              <a:rPr lang="fr-FR" dirty="0" err="1"/>
              <a:t>even-even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). </a:t>
            </a:r>
            <a:r>
              <a:rPr lang="fr-FR" dirty="0" err="1"/>
              <a:t>Absolute</a:t>
            </a:r>
            <a:r>
              <a:rPr lang="fr-FR" dirty="0"/>
              <a:t> </a:t>
            </a:r>
            <a:r>
              <a:rPr lang="fr-FR" dirty="0" err="1"/>
              <a:t>yields</a:t>
            </a:r>
            <a:r>
              <a:rPr lang="fr-FR" dirty="0"/>
              <a:t> have </a:t>
            </a:r>
            <a:r>
              <a:rPr lang="fr-FR" dirty="0" err="1"/>
              <a:t>currently</a:t>
            </a:r>
            <a:r>
              <a:rPr lang="fr-FR" dirty="0"/>
              <a:t> 20-30% </a:t>
            </a:r>
            <a:r>
              <a:rPr lang="fr-FR" dirty="0" err="1"/>
              <a:t>accuracy</a:t>
            </a:r>
            <a:r>
              <a:rPr lang="fr-FR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Benchmark gamma </a:t>
            </a:r>
            <a:r>
              <a:rPr lang="fr-FR" dirty="0" err="1"/>
              <a:t>coincidence</a:t>
            </a:r>
            <a:r>
              <a:rPr lang="fr-FR" dirty="0"/>
              <a:t> </a:t>
            </a:r>
            <a:r>
              <a:rPr lang="fr-FR" dirty="0" err="1"/>
              <a:t>intensities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252Cf data to </a:t>
            </a: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absolute</a:t>
            </a:r>
            <a:r>
              <a:rPr lang="fr-FR" dirty="0"/>
              <a:t> </a:t>
            </a:r>
            <a:r>
              <a:rPr lang="fr-FR" dirty="0" err="1"/>
              <a:t>accuracy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9821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143F96B-9751-42DD-98B2-06CAF81C0597}"/>
              </a:ext>
            </a:extLst>
          </p:cNvPr>
          <p:cNvSpPr txBox="1"/>
          <p:nvPr/>
        </p:nvSpPr>
        <p:spPr>
          <a:xfrm>
            <a:off x="345827" y="1290806"/>
            <a:ext cx="1028293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does the spin sawtooth pattern change with increasing excitation energy as the symmetric fission mode begins to dominate?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 the intrinsic angular momentum generation mechanism for the symmetric fission mode the same as for the asymmetric?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Does some pre-scission spin feed through to the final fragments or does it go into the relative motion (orbital angular momentum)?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happens to the correlation between partner fragment spins when there is a significant source of pre-scission angular momentum?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42FCDD-4D96-4F51-973D-8A5408C5C341}"/>
              </a:ext>
            </a:extLst>
          </p:cNvPr>
          <p:cNvSpPr txBox="1"/>
          <p:nvPr/>
        </p:nvSpPr>
        <p:spPr>
          <a:xfrm>
            <a:off x="2002011" y="149424"/>
            <a:ext cx="76328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Open questions on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angular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momentum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effects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we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hope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 to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address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215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0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pPr marL="0" marR="0" lvl="0" indent="0" algn="r" defTabSz="8079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0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125101" y="141685"/>
            <a:ext cx="6694291" cy="432048"/>
          </a:xfrm>
        </p:spPr>
        <p:txBody>
          <a:bodyPr>
            <a:noAutofit/>
          </a:bodyPr>
          <a:lstStyle/>
          <a:p>
            <a:r>
              <a:rPr lang="en-GB" b="0" dirty="0"/>
              <a:t>The ν-Ball collaboration</a:t>
            </a:r>
            <a:endParaRPr lang="fr-FR" b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864487"/>
            <a:ext cx="10774461" cy="33367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C6A86A-370C-D54C-A139-49C12B79C0DA}"/>
              </a:ext>
            </a:extLst>
          </p:cNvPr>
          <p:cNvSpPr/>
          <p:nvPr/>
        </p:nvSpPr>
        <p:spPr>
          <a:xfrm>
            <a:off x="666375" y="4225028"/>
            <a:ext cx="1842006" cy="663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IJC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Lab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, CEA DAM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Subatech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, CENBG, IPHC,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GANIL, LPC Caen</a:t>
            </a:r>
          </a:p>
        </p:txBody>
      </p:sp>
      <p:pic>
        <p:nvPicPr>
          <p:cNvPr id="14" name="Picture 5" descr="C:\Users\$wilson\Desktop\fr.png">
            <a:extLst>
              <a:ext uri="{FF2B5EF4-FFF2-40B4-BE49-F238E27FC236}">
                <a16:creationId xmlns:a16="http://schemas.microsoft.com/office/drawing/2014/main" id="{A4DDE6A2-3672-B943-8780-1B838E3B5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15" y="4399089"/>
            <a:ext cx="400505" cy="2670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33F569-085C-5A4A-B150-7EAD51CC1CBF}"/>
              </a:ext>
            </a:extLst>
          </p:cNvPr>
          <p:cNvSpPr/>
          <p:nvPr/>
        </p:nvSpPr>
        <p:spPr>
          <a:xfrm>
            <a:off x="3210401" y="4293886"/>
            <a:ext cx="1896479" cy="47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Surrey, NPL</a:t>
            </a:r>
            <a:endParaRPr kumimoji="0" lang="fr-FR" sz="123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Manchester</a:t>
            </a:r>
          </a:p>
        </p:txBody>
      </p:sp>
      <p:pic>
        <p:nvPicPr>
          <p:cNvPr id="16" name="Picture 3" descr="C:\Users\$wilson\Desktop\gb.png">
            <a:extLst>
              <a:ext uri="{FF2B5EF4-FFF2-40B4-BE49-F238E27FC236}">
                <a16:creationId xmlns:a16="http://schemas.microsoft.com/office/drawing/2014/main" id="{B83EE91C-A541-AB4F-9DB0-550EAFBF6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6604" y="4410222"/>
            <a:ext cx="478852" cy="2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EFC5FA4-B123-694D-9A1C-B9F0B05CD4AF}"/>
              </a:ext>
            </a:extLst>
          </p:cNvPr>
          <p:cNvSpPr txBox="1"/>
          <p:nvPr/>
        </p:nvSpPr>
        <p:spPr>
          <a:xfrm>
            <a:off x="1509388" y="5268010"/>
            <a:ext cx="1077026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TU Darmstadt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IFK-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Koln</a:t>
            </a:r>
            <a:endParaRPr kumimoji="0" lang="fr-FR" sz="12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pic>
        <p:nvPicPr>
          <p:cNvPr id="18" name="Picture 6" descr="C:\Users\$wilson\Desktop\de.png">
            <a:extLst>
              <a:ext uri="{FF2B5EF4-FFF2-40B4-BE49-F238E27FC236}">
                <a16:creationId xmlns:a16="http://schemas.microsoft.com/office/drawing/2014/main" id="{41E6B292-0444-1C4B-8540-B10A7D63C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287" y="4979840"/>
            <a:ext cx="413800" cy="24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61C40A4-72E9-CF44-A049-AD825E2FE871}"/>
              </a:ext>
            </a:extLst>
          </p:cNvPr>
          <p:cNvSpPr txBox="1"/>
          <p:nvPr/>
        </p:nvSpPr>
        <p:spPr>
          <a:xfrm>
            <a:off x="5966156" y="4272329"/>
            <a:ext cx="1549720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IFJ-PAN Krakow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Warsaw</a:t>
            </a:r>
            <a:endParaRPr kumimoji="0" lang="fr-FR" sz="15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pic>
        <p:nvPicPr>
          <p:cNvPr id="20" name="Picture 10" descr="C:\Users\$wilson\Desktop\pl.png">
            <a:extLst>
              <a:ext uri="{FF2B5EF4-FFF2-40B4-BE49-F238E27FC236}">
                <a16:creationId xmlns:a16="http://schemas.microsoft.com/office/drawing/2014/main" id="{E5852EEA-5711-2A4D-8E0B-5A34319D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8818" y="4350706"/>
            <a:ext cx="440082" cy="274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99C59FE-2BAA-3E43-840C-F47A0F53D896}"/>
              </a:ext>
            </a:extLst>
          </p:cNvPr>
          <p:cNvSpPr txBox="1"/>
          <p:nvPr/>
        </p:nvSpPr>
        <p:spPr>
          <a:xfrm>
            <a:off x="4268194" y="5262776"/>
            <a:ext cx="782778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JRC-Geel 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Leuven</a:t>
            </a:r>
          </a:p>
        </p:txBody>
      </p:sp>
      <p:pic>
        <p:nvPicPr>
          <p:cNvPr id="22" name="Picture 11" descr="C:\Users\$wilson\Desktop\be.png">
            <a:extLst>
              <a:ext uri="{FF2B5EF4-FFF2-40B4-BE49-F238E27FC236}">
                <a16:creationId xmlns:a16="http://schemas.microsoft.com/office/drawing/2014/main" id="{D0B35768-5B9D-484D-929C-E2442B64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387" y="4909775"/>
            <a:ext cx="433440" cy="3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44E4DC5-D8E2-3246-A9EA-CB560CF3474E}"/>
              </a:ext>
            </a:extLst>
          </p:cNvPr>
          <p:cNvSpPr txBox="1"/>
          <p:nvPr/>
        </p:nvSpPr>
        <p:spPr>
          <a:xfrm>
            <a:off x="5278908" y="5222128"/>
            <a:ext cx="1506118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Madrid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IFIC Valencia</a:t>
            </a:r>
          </a:p>
        </p:txBody>
      </p:sp>
      <p:pic>
        <p:nvPicPr>
          <p:cNvPr id="26" name="Picture 17" descr="C:\Users\$wilson\Desktop\es.png">
            <a:extLst>
              <a:ext uri="{FF2B5EF4-FFF2-40B4-BE49-F238E27FC236}">
                <a16:creationId xmlns:a16="http://schemas.microsoft.com/office/drawing/2014/main" id="{627C4D57-E466-E349-8AD2-C8F39D38F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776" y="4901134"/>
            <a:ext cx="427937" cy="2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86FA90B-CA62-C14A-8C1D-E9226635E29A}"/>
              </a:ext>
            </a:extLst>
          </p:cNvPr>
          <p:cNvSpPr txBox="1"/>
          <p:nvPr/>
        </p:nvSpPr>
        <p:spPr>
          <a:xfrm>
            <a:off x="2719423" y="5276049"/>
            <a:ext cx="1486882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Milano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INFN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Legnaro</a:t>
            </a:r>
            <a:endParaRPr kumimoji="0" lang="fr-FR" sz="12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pic>
        <p:nvPicPr>
          <p:cNvPr id="28" name="Picture 7" descr="C:\Users\$wilson\Desktop\it.png">
            <a:extLst>
              <a:ext uri="{FF2B5EF4-FFF2-40B4-BE49-F238E27FC236}">
                <a16:creationId xmlns:a16="http://schemas.microsoft.com/office/drawing/2014/main" id="{DFA3A065-D7F5-8947-AD99-4D11CB0A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396" y="4979840"/>
            <a:ext cx="424404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9CBCE41-10C7-5445-A207-DF471CB88AAB}"/>
              </a:ext>
            </a:extLst>
          </p:cNvPr>
          <p:cNvSpPr txBox="1"/>
          <p:nvPr/>
        </p:nvSpPr>
        <p:spPr>
          <a:xfrm>
            <a:off x="8091843" y="5258490"/>
            <a:ext cx="1350626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Sofia</a:t>
            </a:r>
          </a:p>
        </p:txBody>
      </p:sp>
      <p:pic>
        <p:nvPicPr>
          <p:cNvPr id="30" name="Picture 8" descr="C:\Users\$wilson\Desktop\bg.png">
            <a:extLst>
              <a:ext uri="{FF2B5EF4-FFF2-40B4-BE49-F238E27FC236}">
                <a16:creationId xmlns:a16="http://schemas.microsoft.com/office/drawing/2014/main" id="{81281CD7-5DD1-2842-99A1-26B1EA2D2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8908" y="4891680"/>
            <a:ext cx="467223" cy="2803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D366C52-6B45-BD49-9ED4-746F51CB24E8}"/>
              </a:ext>
            </a:extLst>
          </p:cNvPr>
          <p:cNvSpPr txBox="1"/>
          <p:nvPr/>
        </p:nvSpPr>
        <p:spPr>
          <a:xfrm>
            <a:off x="6695007" y="5369256"/>
            <a:ext cx="1334468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ELI-NP,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Bucharest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</a:t>
            </a:r>
          </a:p>
        </p:txBody>
      </p:sp>
      <p:pic>
        <p:nvPicPr>
          <p:cNvPr id="34" name="Picture 18" descr="C:\Users\$wilson\Desktop\ro.png">
            <a:extLst>
              <a:ext uri="{FF2B5EF4-FFF2-40B4-BE49-F238E27FC236}">
                <a16:creationId xmlns:a16="http://schemas.microsoft.com/office/drawing/2014/main" id="{7A5436CB-4619-774C-B42B-CEDE7C4D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6512" y="5084868"/>
            <a:ext cx="411426" cy="2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67077EB7-396C-644A-8197-E81849F98C75}"/>
              </a:ext>
            </a:extLst>
          </p:cNvPr>
          <p:cNvSpPr txBox="1"/>
          <p:nvPr/>
        </p:nvSpPr>
        <p:spPr>
          <a:xfrm>
            <a:off x="70719" y="5372364"/>
            <a:ext cx="1323376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Oslo</a:t>
            </a:r>
          </a:p>
        </p:txBody>
      </p:sp>
      <p:pic>
        <p:nvPicPr>
          <p:cNvPr id="37" name="Picture 14" descr="C:\Users\$wilson\Desktop\no.png">
            <a:extLst>
              <a:ext uri="{FF2B5EF4-FFF2-40B4-BE49-F238E27FC236}">
                <a16:creationId xmlns:a16="http://schemas.microsoft.com/office/drawing/2014/main" id="{A34282FB-7D5A-1549-9313-0376752FA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45" y="5011752"/>
            <a:ext cx="380591" cy="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4B2A186A-F9C5-9B4C-A22B-BD79F3060671}"/>
              </a:ext>
            </a:extLst>
          </p:cNvPr>
          <p:cNvSpPr txBox="1"/>
          <p:nvPr/>
        </p:nvSpPr>
        <p:spPr>
          <a:xfrm>
            <a:off x="9876079" y="5061235"/>
            <a:ext cx="537006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Riken</a:t>
            </a:r>
            <a:endParaRPr kumimoji="0" lang="fr-FR" sz="12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97582CF-84E2-8C4E-938A-47D827353B17}"/>
              </a:ext>
            </a:extLst>
          </p:cNvPr>
          <p:cNvSpPr txBox="1"/>
          <p:nvPr/>
        </p:nvSpPr>
        <p:spPr>
          <a:xfrm>
            <a:off x="8666282" y="4357265"/>
            <a:ext cx="1630446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Novi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Sad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</a:t>
            </a:r>
          </a:p>
        </p:txBody>
      </p:sp>
      <p:pic>
        <p:nvPicPr>
          <p:cNvPr id="42" name="Picture 4" descr="C:\Users\$wilson\Desktop\jp.png">
            <a:extLst>
              <a:ext uri="{FF2B5EF4-FFF2-40B4-BE49-F238E27FC236}">
                <a16:creationId xmlns:a16="http://schemas.microsoft.com/office/drawing/2014/main" id="{DD5F91E7-37E6-D546-84C3-53230690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6079" y="4728802"/>
            <a:ext cx="485613" cy="323742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5" descr="C:\Users\$wilson\Desktop\rs.png">
            <a:extLst>
              <a:ext uri="{FF2B5EF4-FFF2-40B4-BE49-F238E27FC236}">
                <a16:creationId xmlns:a16="http://schemas.microsoft.com/office/drawing/2014/main" id="{C7A6F75D-540A-3347-B077-516198843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9317" y="4364360"/>
            <a:ext cx="456912" cy="304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$wilson\Desktop\nu-ball workshop\nuball.png">
            <a:extLst>
              <a:ext uri="{FF2B5EF4-FFF2-40B4-BE49-F238E27FC236}">
                <a16:creationId xmlns:a16="http://schemas.microsoft.com/office/drawing/2014/main" id="{F00737C0-C11F-8346-A6FE-B37ED5A3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6887" y="3287173"/>
            <a:ext cx="827750" cy="8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space réservé du numéro de diapositive 1">
            <a:extLst>
              <a:ext uri="{FF2B5EF4-FFF2-40B4-BE49-F238E27FC236}">
                <a16:creationId xmlns:a16="http://schemas.microsoft.com/office/drawing/2014/main" id="{47D0C0EE-A816-EA46-93E2-CBAB0DEC11C4}"/>
              </a:ext>
            </a:extLst>
          </p:cNvPr>
          <p:cNvSpPr txBox="1">
            <a:spLocks/>
          </p:cNvSpPr>
          <p:nvPr/>
        </p:nvSpPr>
        <p:spPr>
          <a:xfrm>
            <a:off x="6242405" y="5717305"/>
            <a:ext cx="1885174" cy="322612"/>
          </a:xfrm>
          <a:prstGeom prst="rect">
            <a:avLst/>
          </a:prstGeom>
        </p:spPr>
        <p:txBody>
          <a:bodyPr vert="horz" lIns="80793" tIns="40397" rIns="80793" bIns="40397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DC8C7-6929-0144-B11E-6323FD2FF860}" type="slidenum">
              <a:rPr kumimoji="0" lang="fr-FR" sz="10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pPr marL="0" marR="0" lvl="0" indent="0" algn="r" defTabSz="8079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0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503506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47A668-3E60-4F80-A315-7B0C4C829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23" y="3355296"/>
            <a:ext cx="3446943" cy="27041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9DE297-E2B7-4FFB-AD34-74D98037A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00907" y="813040"/>
            <a:ext cx="3099797" cy="256016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80457E-4C29-48B6-B75E-AE5176FA3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142" y="2784734"/>
            <a:ext cx="4367861" cy="32758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8542F29-345A-4874-9CFE-D06C473D4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917" y="3244842"/>
            <a:ext cx="3680999" cy="281464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A0A85C5-7A63-4870-AB30-C7E6DF633ED6}"/>
              </a:ext>
            </a:extLst>
          </p:cNvPr>
          <p:cNvSpPr txBox="1"/>
          <p:nvPr/>
        </p:nvSpPr>
        <p:spPr>
          <a:xfrm>
            <a:off x="2168463" y="161948"/>
            <a:ext cx="5641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el-GR" dirty="0"/>
              <a:t>ν</a:t>
            </a:r>
            <a:r>
              <a:rPr lang="fr-FR" dirty="0"/>
              <a:t>-Ball2 </a:t>
            </a:r>
            <a:r>
              <a:rPr lang="fr-FR" dirty="0" err="1"/>
              <a:t>campaign</a:t>
            </a:r>
            <a:r>
              <a:rPr lang="fr-FR" dirty="0"/>
              <a:t>: March 2023 – June 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F36870-7A00-4DB4-9EB3-E85ADA4CD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968538" y="813545"/>
            <a:ext cx="4542427" cy="2594337"/>
          </a:xfrm>
          <a:prstGeom prst="rect">
            <a:avLst/>
          </a:prstGeom>
          <a:ln w="12700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613914-5AFF-4405-AC12-A683C630332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 bwMode="auto">
          <a:xfrm>
            <a:off x="-118407" y="797496"/>
            <a:ext cx="4086945" cy="259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3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ACBCC2-EC25-40EE-AB13-F8FDC8854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272" y="2813720"/>
            <a:ext cx="3805707" cy="28272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19" y="654177"/>
            <a:ext cx="2304256" cy="2373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23979" y="3549888"/>
            <a:ext cx="2714205" cy="17239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67" dirty="0">
                <a:solidFill>
                  <a:srgbClr val="3D04CC"/>
                </a:solidFill>
              </a:rPr>
              <a:t>University of Surrey </a:t>
            </a:r>
          </a:p>
          <a:p>
            <a:r>
              <a:rPr lang="en-GB" sz="1767" dirty="0">
                <a:solidFill>
                  <a:srgbClr val="3D04CC"/>
                </a:solidFill>
              </a:rPr>
              <a:t>TU Darmstadt </a:t>
            </a:r>
          </a:p>
          <a:p>
            <a:r>
              <a:rPr lang="en-GB" sz="1767" dirty="0">
                <a:solidFill>
                  <a:srgbClr val="3D04CC"/>
                </a:solidFill>
              </a:rPr>
              <a:t>University of Cologne</a:t>
            </a:r>
          </a:p>
          <a:p>
            <a:r>
              <a:rPr lang="en-GB" sz="1767" dirty="0">
                <a:solidFill>
                  <a:srgbClr val="3D04CC"/>
                </a:solidFill>
              </a:rPr>
              <a:t>University Madrid</a:t>
            </a:r>
          </a:p>
          <a:p>
            <a:r>
              <a:rPr lang="en-GB" sz="1767" dirty="0">
                <a:solidFill>
                  <a:srgbClr val="3D04CC"/>
                </a:solidFill>
              </a:rPr>
              <a:t>University of Warsaw</a:t>
            </a:r>
          </a:p>
          <a:p>
            <a:r>
              <a:rPr lang="en-GB" sz="1767" dirty="0">
                <a:solidFill>
                  <a:srgbClr val="3D04CC"/>
                </a:solidFill>
              </a:rPr>
              <a:t>(&gt; 70 International users)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35829" y="310532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(June to October 2022)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14888" y="84461"/>
            <a:ext cx="771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pl-PL" sz="2400" dirty="0">
                <a:ea typeface="MS PGothic" panose="020B0600070205080204" pitchFamily="34" charset="-128"/>
              </a:rPr>
              <a:t>ν-Ball2/FATIMA – </a:t>
            </a:r>
            <a:r>
              <a:rPr lang="en-GB" altLang="pl-PL" sz="2400" dirty="0" err="1">
                <a:ea typeface="MS PGothic" panose="020B0600070205080204" pitchFamily="34" charset="-128"/>
              </a:rPr>
              <a:t>ps</a:t>
            </a:r>
            <a:r>
              <a:rPr lang="en-GB" altLang="pl-PL" sz="2400" dirty="0">
                <a:ea typeface="MS PGothic" panose="020B0600070205080204" pitchFamily="34" charset="-128"/>
              </a:rPr>
              <a:t> lifetimes in neutron rich fragments</a:t>
            </a:r>
            <a:endParaRPr lang="en-GB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96980" y="2092195"/>
            <a:ext cx="4354670" cy="362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u="sng" dirty="0"/>
              <a:t>Flagship experiment N-SI-120 completed</a:t>
            </a:r>
          </a:p>
          <a:p>
            <a:r>
              <a:rPr lang="en-GB" sz="1767" dirty="0"/>
              <a:t>Fast-timing lifetime measurements in neutron rich fission fragments</a:t>
            </a:r>
          </a:p>
          <a:p>
            <a:r>
              <a:rPr lang="en-GB" sz="1767" dirty="0"/>
              <a:t>3 weeks of beam time</a:t>
            </a:r>
          </a:p>
          <a:p>
            <a:r>
              <a:rPr lang="en-GB" sz="1767" dirty="0"/>
              <a:t>Pulsed neutron beam from LICORNE (400 ns)</a:t>
            </a:r>
          </a:p>
          <a:p>
            <a:r>
              <a:rPr lang="en-GB" sz="1767" b="1" dirty="0">
                <a:solidFill>
                  <a:srgbClr val="FF0000"/>
                </a:solidFill>
              </a:rPr>
              <a:t>2.3 x 10</a:t>
            </a:r>
            <a:r>
              <a:rPr lang="en-GB" sz="1767" b="1" baseline="30000" dirty="0">
                <a:solidFill>
                  <a:srgbClr val="FF0000"/>
                </a:solidFill>
              </a:rPr>
              <a:t>10</a:t>
            </a:r>
            <a:r>
              <a:rPr lang="en-GB" sz="1767" b="1" dirty="0">
                <a:solidFill>
                  <a:srgbClr val="FF0000"/>
                </a:solidFill>
              </a:rPr>
              <a:t> events</a:t>
            </a:r>
          </a:p>
          <a:p>
            <a:endParaRPr lang="en-GB" sz="1767" dirty="0"/>
          </a:p>
          <a:p>
            <a:r>
              <a:rPr lang="en-GB" sz="1767" u="sng" dirty="0"/>
              <a:t>Improvement over nu-Ball1</a:t>
            </a:r>
          </a:p>
          <a:p>
            <a:r>
              <a:rPr lang="en-GB" sz="1767" dirty="0"/>
              <a:t>Significantly reduced backgrounds</a:t>
            </a:r>
          </a:p>
          <a:p>
            <a:r>
              <a:rPr lang="en-GB" sz="1767" b="1" dirty="0">
                <a:solidFill>
                  <a:srgbClr val="FF0000"/>
                </a:solidFill>
              </a:rPr>
              <a:t>× 6.5 </a:t>
            </a:r>
            <a:r>
              <a:rPr lang="en-GB" sz="1767" dirty="0"/>
              <a:t>more events</a:t>
            </a:r>
          </a:p>
          <a:p>
            <a:r>
              <a:rPr lang="en-GB" sz="1767" b="1" dirty="0">
                <a:solidFill>
                  <a:srgbClr val="FF0000"/>
                </a:solidFill>
              </a:rPr>
              <a:t>× 8 </a:t>
            </a:r>
            <a:r>
              <a:rPr lang="en-GB" sz="1767" dirty="0"/>
              <a:t>more </a:t>
            </a:r>
            <a:r>
              <a:rPr lang="en-GB" sz="1767" b="1" dirty="0">
                <a:solidFill>
                  <a:srgbClr val="FF0000"/>
                </a:solidFill>
              </a:rPr>
              <a:t>Ge-Ge</a:t>
            </a:r>
            <a:r>
              <a:rPr lang="en-GB" sz="1767" dirty="0"/>
              <a:t> coincidences</a:t>
            </a:r>
          </a:p>
          <a:p>
            <a:r>
              <a:rPr lang="en-GB" sz="1767" b="1" dirty="0">
                <a:solidFill>
                  <a:srgbClr val="FF0000"/>
                </a:solidFill>
              </a:rPr>
              <a:t>× 50 </a:t>
            </a:r>
            <a:r>
              <a:rPr lang="en-GB" sz="1767" dirty="0"/>
              <a:t>more </a:t>
            </a:r>
            <a:r>
              <a:rPr lang="en-GB" sz="1767" b="1" dirty="0">
                <a:solidFill>
                  <a:srgbClr val="FF0000"/>
                </a:solidFill>
              </a:rPr>
              <a:t>LaBr3-LaBr3-Ge</a:t>
            </a:r>
            <a:r>
              <a:rPr lang="en-GB" sz="1767" dirty="0"/>
              <a:t> coincidences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056636" y="684407"/>
            <a:ext cx="2304256" cy="85363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767" dirty="0">
                <a:solidFill>
                  <a:prstClr val="black"/>
                </a:solidFill>
              </a:rPr>
              <a:t>24 </a:t>
            </a:r>
            <a:r>
              <a:rPr lang="fr-FR" sz="1767" dirty="0" err="1">
                <a:solidFill>
                  <a:prstClr val="black"/>
                </a:solidFill>
              </a:rPr>
              <a:t>Clover</a:t>
            </a:r>
            <a:r>
              <a:rPr lang="fr-FR" sz="1767" dirty="0">
                <a:solidFill>
                  <a:prstClr val="black"/>
                </a:solidFill>
              </a:rPr>
              <a:t> Ge + BGO</a:t>
            </a:r>
          </a:p>
          <a:p>
            <a:pPr>
              <a:defRPr/>
            </a:pPr>
            <a:r>
              <a:rPr lang="fr-FR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20 FATIMA LaBr3 in close </a:t>
            </a:r>
            <a:r>
              <a:rPr lang="fr-FR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packed</a:t>
            </a:r>
            <a:r>
              <a:rPr lang="fr-FR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configuration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9843" y="1538039"/>
            <a:ext cx="2549096" cy="4187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21" b="1" dirty="0"/>
              <a:t>238U(</a:t>
            </a:r>
            <a:r>
              <a:rPr lang="en-GB" sz="2121" b="1" dirty="0" err="1"/>
              <a:t>n,f</a:t>
            </a:r>
            <a:r>
              <a:rPr lang="en-GB" sz="2121" b="1" dirty="0"/>
              <a:t>) @ 2 MeV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79" y="641772"/>
            <a:ext cx="1813066" cy="24174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CE9A14-0E15-4C8A-A4EA-880FBA470A8D}"/>
              </a:ext>
            </a:extLst>
          </p:cNvPr>
          <p:cNvSpPr txBox="1"/>
          <p:nvPr/>
        </p:nvSpPr>
        <p:spPr>
          <a:xfrm>
            <a:off x="4056636" y="1587411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Thanks</a:t>
            </a:r>
            <a:r>
              <a:rPr lang="fr-FR" sz="1800" dirty="0"/>
              <a:t> to S. </a:t>
            </a:r>
            <a:r>
              <a:rPr lang="fr-FR" sz="1800" dirty="0" err="1"/>
              <a:t>Pascu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814481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95651" y="1319283"/>
            <a:ext cx="6075885" cy="34701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7" y="1301446"/>
            <a:ext cx="4602589" cy="259125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 bwMode="auto">
          <a:xfrm>
            <a:off x="4696713" y="844787"/>
            <a:ext cx="28584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100" dirty="0"/>
              <a:t>January – March 2022</a:t>
            </a:r>
            <a:endParaRPr dirty="0"/>
          </a:p>
        </p:txBody>
      </p:sp>
      <p:sp>
        <p:nvSpPr>
          <p:cNvPr id="8" name="Rectangle 7"/>
          <p:cNvSpPr/>
          <p:nvPr/>
        </p:nvSpPr>
        <p:spPr bwMode="auto">
          <a:xfrm>
            <a:off x="2301471" y="85453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>
                <a:latin typeface="Calibri"/>
                <a:ea typeface="MS PGothic"/>
              </a:rPr>
              <a:t>ν-Ball2 Construction and commissioning phase</a:t>
            </a:r>
            <a:endParaRPr lang="en-GB" sz="2400" dirty="0">
              <a:latin typeface="Calibri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43924" y="3934005"/>
            <a:ext cx="2958842" cy="20591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7" y="3934005"/>
            <a:ext cx="1569786" cy="209304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70363" y="2469151"/>
            <a:ext cx="5770078" cy="3245669"/>
          </a:xfrm>
          <a:prstGeom prst="rect">
            <a:avLst/>
          </a:prstGeom>
        </p:spPr>
      </p:pic>
      <p:pic>
        <p:nvPicPr>
          <p:cNvPr id="7" name="Picture 8" descr="nu-Ball2 logo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954" y="1385700"/>
            <a:ext cx="1035195" cy="1035195"/>
          </a:xfrm>
          <a:prstGeom prst="rect">
            <a:avLst/>
          </a:prstGeom>
          <a:noFill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37915" y="1541008"/>
            <a:ext cx="1938933" cy="876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776041" y="148788"/>
            <a:ext cx="6965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ea typeface="MS PGothic"/>
              </a:rPr>
              <a:t>nu-Ball2 successful coupling with PARIS + Warsaw DSSD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71613" y="651054"/>
            <a:ext cx="2499884" cy="18180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0" y="2469151"/>
            <a:ext cx="5770078" cy="324566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886030" y="651054"/>
            <a:ext cx="2201313" cy="181809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 bwMode="auto">
          <a:xfrm>
            <a:off x="8115816" y="744494"/>
            <a:ext cx="27444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/>
              <a:t>Record number of FASTER digital electronics channels</a:t>
            </a:r>
            <a:endParaRPr dirty="0"/>
          </a:p>
          <a:p>
            <a:pPr>
              <a:defRPr/>
            </a:pPr>
            <a:r>
              <a:rPr lang="en-GB" dirty="0"/>
              <a:t>(&gt; 300). Triggerless. </a:t>
            </a:r>
            <a:endParaRPr dirty="0"/>
          </a:p>
          <a:p>
            <a:pPr>
              <a:defRPr/>
            </a:pPr>
            <a:r>
              <a:rPr lang="en-GB" dirty="0"/>
              <a:t>5 synchronised crates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C3A07D-80BB-4924-BE57-93C34DB6C890}"/>
              </a:ext>
            </a:extLst>
          </p:cNvPr>
          <p:cNvSpPr txBox="1"/>
          <p:nvPr/>
        </p:nvSpPr>
        <p:spPr>
          <a:xfrm>
            <a:off x="1418701" y="678027"/>
            <a:ext cx="1895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Thanks</a:t>
            </a:r>
            <a:r>
              <a:rPr lang="fr-FR" sz="1600" dirty="0"/>
              <a:t> to A. Maj</a:t>
            </a:r>
          </a:p>
          <a:p>
            <a:r>
              <a:rPr lang="fr-FR" sz="1600" dirty="0"/>
              <a:t>P. </a:t>
            </a:r>
            <a:r>
              <a:rPr lang="fr-FR" sz="1600" dirty="0" err="1"/>
              <a:t>Napiorkowski</a:t>
            </a:r>
            <a:r>
              <a:rPr lang="fr-FR" sz="1600" dirty="0"/>
              <a:t>, K. </a:t>
            </a:r>
            <a:r>
              <a:rPr lang="fr-FR" sz="1600" dirty="0" err="1"/>
              <a:t>Hadynska-Klek</a:t>
            </a:r>
            <a:endParaRPr lang="fr-FR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465026" y="140449"/>
            <a:ext cx="6694291" cy="432048"/>
          </a:xfrm>
        </p:spPr>
        <p:txBody>
          <a:bodyPr>
            <a:noAutofit/>
          </a:bodyPr>
          <a:lstStyle/>
          <a:p>
            <a:br>
              <a:rPr lang="en-US" sz="2474" dirty="0"/>
            </a:br>
            <a:r>
              <a:rPr lang="en-US" sz="2474" dirty="0"/>
              <a:t>LICORNE/</a:t>
            </a:r>
            <a:r>
              <a:rPr lang="el-GR" sz="2474" dirty="0"/>
              <a:t>ν-</a:t>
            </a:r>
            <a:r>
              <a:rPr lang="en-US" sz="2474" dirty="0"/>
              <a:t>ball coupling principle</a:t>
            </a:r>
            <a:br>
              <a:rPr lang="en-US" sz="2474" dirty="0"/>
            </a:br>
            <a:endParaRPr lang="fr-FR" sz="2474" dirty="0"/>
          </a:p>
        </p:txBody>
      </p:sp>
      <p:pic>
        <p:nvPicPr>
          <p:cNvPr id="10" name="Picture 3" descr="C:\Users\$wilson\Desktop\CS in2p3\Fig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06" y="625546"/>
            <a:ext cx="4801714" cy="360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5827" y="1152543"/>
            <a:ext cx="4389261" cy="24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37702" y="3777921"/>
            <a:ext cx="2104524" cy="90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dirty="0" err="1">
                <a:solidFill>
                  <a:prstClr val="black"/>
                </a:solidFill>
              </a:rPr>
              <a:t>Primary</a:t>
            </a:r>
            <a:r>
              <a:rPr lang="fr-FR" sz="1767" dirty="0">
                <a:solidFill>
                  <a:prstClr val="black"/>
                </a:solidFill>
              </a:rPr>
              <a:t> </a:t>
            </a:r>
            <a:r>
              <a:rPr lang="fr-FR" sz="1767" dirty="0" err="1">
                <a:solidFill>
                  <a:prstClr val="black"/>
                </a:solidFill>
              </a:rPr>
              <a:t>beam</a:t>
            </a:r>
            <a:r>
              <a:rPr lang="fr-FR" sz="1767" dirty="0">
                <a:solidFill>
                  <a:prstClr val="black"/>
                </a:solidFill>
              </a:rPr>
              <a:t> (400ns – </a:t>
            </a:r>
            <a:r>
              <a:rPr lang="fr-FR" sz="1767" dirty="0" err="1">
                <a:solidFill>
                  <a:prstClr val="black"/>
                </a:solidFill>
              </a:rPr>
              <a:t>pulsed</a:t>
            </a:r>
            <a:r>
              <a:rPr lang="fr-FR" sz="1767" dirty="0">
                <a:solidFill>
                  <a:prstClr val="black"/>
                </a:solidFill>
              </a:rPr>
              <a:t>)</a:t>
            </a:r>
          </a:p>
          <a:p>
            <a:r>
              <a:rPr lang="fr-FR" sz="1767" dirty="0">
                <a:solidFill>
                  <a:prstClr val="black"/>
                </a:solidFill>
              </a:rPr>
              <a:t>2 x 10</a:t>
            </a:r>
            <a:r>
              <a:rPr lang="fr-FR" sz="1767" baseline="30000" dirty="0">
                <a:solidFill>
                  <a:prstClr val="black"/>
                </a:solidFill>
              </a:rPr>
              <a:t>11</a:t>
            </a:r>
            <a:r>
              <a:rPr lang="fr-FR" sz="1767" dirty="0">
                <a:solidFill>
                  <a:prstClr val="black"/>
                </a:solidFill>
              </a:rPr>
              <a:t> /s</a:t>
            </a:r>
          </a:p>
        </p:txBody>
      </p:sp>
      <p:sp>
        <p:nvSpPr>
          <p:cNvPr id="14" name="Flèche droite 13"/>
          <p:cNvSpPr/>
          <p:nvPr/>
        </p:nvSpPr>
        <p:spPr>
          <a:xfrm>
            <a:off x="956028" y="4499055"/>
            <a:ext cx="2112383" cy="987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28" b="1" baseline="30000" dirty="0">
                <a:solidFill>
                  <a:prstClr val="white"/>
                </a:solidFill>
              </a:rPr>
              <a:t>7</a:t>
            </a:r>
            <a:r>
              <a:rPr lang="fr-FR" sz="2474" b="1" dirty="0">
                <a:solidFill>
                  <a:prstClr val="white"/>
                </a:solidFill>
              </a:rPr>
              <a:t>Li </a:t>
            </a:r>
            <a:r>
              <a:rPr lang="fr-FR" sz="1767" b="1" dirty="0">
                <a:solidFill>
                  <a:prstClr val="white"/>
                </a:solidFill>
              </a:rPr>
              <a:t>(16 MeV)</a:t>
            </a:r>
            <a:endParaRPr lang="fr-FR" sz="2474" b="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27044" y="4770186"/>
            <a:ext cx="417896" cy="44565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67" b="1" dirty="0">
                <a:solidFill>
                  <a:prstClr val="white"/>
                </a:solidFill>
              </a:rPr>
              <a:t>H</a:t>
            </a:r>
            <a:r>
              <a:rPr lang="fr-FR" sz="1767" b="1" baseline="-250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6" name="Flèche droite 15"/>
          <p:cNvSpPr/>
          <p:nvPr/>
        </p:nvSpPr>
        <p:spPr>
          <a:xfrm>
            <a:off x="4520564" y="4764955"/>
            <a:ext cx="2197140" cy="45611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67" b="1" dirty="0">
                <a:solidFill>
                  <a:prstClr val="white"/>
                </a:solidFill>
              </a:rPr>
              <a:t>1.5 MeV neutrons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92304" y="4796310"/>
            <a:ext cx="459685" cy="3934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>
              <a:solidFill>
                <a:prstClr val="white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771024" y="4107313"/>
            <a:ext cx="1903085" cy="636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 err="1">
                <a:solidFill>
                  <a:prstClr val="black"/>
                </a:solidFill>
              </a:rPr>
              <a:t>Secondary</a:t>
            </a:r>
            <a:r>
              <a:rPr lang="fr-FR" sz="1767" dirty="0">
                <a:solidFill>
                  <a:prstClr val="black"/>
                </a:solidFill>
              </a:rPr>
              <a:t> </a:t>
            </a:r>
            <a:r>
              <a:rPr lang="fr-FR" sz="1767" dirty="0" err="1">
                <a:solidFill>
                  <a:prstClr val="black"/>
                </a:solidFill>
              </a:rPr>
              <a:t>beam</a:t>
            </a:r>
            <a:endParaRPr lang="fr-FR" sz="1767" dirty="0">
              <a:solidFill>
                <a:prstClr val="black"/>
              </a:solidFill>
            </a:endParaRPr>
          </a:p>
          <a:p>
            <a:r>
              <a:rPr lang="fr-FR" sz="1767" dirty="0">
                <a:solidFill>
                  <a:prstClr val="black"/>
                </a:solidFill>
              </a:rPr>
              <a:t>2 x 10</a:t>
            </a:r>
            <a:r>
              <a:rPr lang="fr-FR" sz="1767" baseline="30000" dirty="0">
                <a:solidFill>
                  <a:prstClr val="black"/>
                </a:solidFill>
              </a:rPr>
              <a:t>7</a:t>
            </a:r>
            <a:r>
              <a:rPr lang="fr-FR" sz="1767" dirty="0">
                <a:solidFill>
                  <a:prstClr val="black"/>
                </a:solidFill>
              </a:rPr>
              <a:t> /s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951904" y="5286541"/>
            <a:ext cx="210025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prstClr val="black"/>
                </a:solidFill>
              </a:rPr>
              <a:t>3 x 10</a:t>
            </a:r>
            <a:r>
              <a:rPr lang="fr-FR" sz="1767" baseline="30000" dirty="0">
                <a:solidFill>
                  <a:prstClr val="black"/>
                </a:solidFill>
              </a:rPr>
              <a:t>20</a:t>
            </a:r>
            <a:r>
              <a:rPr lang="fr-FR" sz="1767" dirty="0">
                <a:solidFill>
                  <a:prstClr val="black"/>
                </a:solidFill>
              </a:rPr>
              <a:t> </a:t>
            </a:r>
            <a:r>
              <a:rPr lang="fr-FR" sz="1767" dirty="0" err="1">
                <a:solidFill>
                  <a:prstClr val="black"/>
                </a:solidFill>
              </a:rPr>
              <a:t>atoms</a:t>
            </a:r>
            <a:r>
              <a:rPr lang="fr-FR" sz="1767" dirty="0">
                <a:solidFill>
                  <a:prstClr val="black"/>
                </a:solidFill>
              </a:rPr>
              <a:t>/cm</a:t>
            </a:r>
            <a:r>
              <a:rPr lang="fr-FR" sz="1767" baseline="30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397881" y="4655508"/>
            <a:ext cx="805029" cy="745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>
                <a:solidFill>
                  <a:prstClr val="black"/>
                </a:solidFill>
              </a:rPr>
              <a:t>238</a:t>
            </a:r>
            <a:r>
              <a:rPr lang="fr-FR" sz="2121" dirty="0">
                <a:solidFill>
                  <a:prstClr val="black"/>
                </a:solidFill>
              </a:rPr>
              <a:t>U</a:t>
            </a:r>
          </a:p>
          <a:p>
            <a:r>
              <a:rPr lang="fr-FR" sz="2121" baseline="30000" dirty="0">
                <a:solidFill>
                  <a:prstClr val="black"/>
                </a:solidFill>
              </a:rPr>
              <a:t>232</a:t>
            </a:r>
            <a:r>
              <a:rPr lang="fr-FR" sz="2121" dirty="0">
                <a:solidFill>
                  <a:prstClr val="black"/>
                </a:solidFill>
              </a:rPr>
              <a:t>Th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464613" y="3950353"/>
            <a:ext cx="1067921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 err="1">
                <a:solidFill>
                  <a:prstClr val="black"/>
                </a:solidFill>
              </a:rPr>
              <a:t>Samples</a:t>
            </a:r>
            <a:endParaRPr lang="fr-FR" sz="1414" dirty="0">
              <a:solidFill>
                <a:prstClr val="black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192068" y="4301985"/>
            <a:ext cx="1244251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 err="1">
                <a:solidFill>
                  <a:prstClr val="black"/>
                </a:solidFill>
              </a:rPr>
              <a:t>Gas</a:t>
            </a:r>
            <a:r>
              <a:rPr lang="fr-FR" sz="1767" dirty="0">
                <a:solidFill>
                  <a:prstClr val="black"/>
                </a:solidFill>
              </a:rPr>
              <a:t> </a:t>
            </a:r>
            <a:r>
              <a:rPr lang="fr-FR" sz="1767" dirty="0" err="1">
                <a:solidFill>
                  <a:prstClr val="black"/>
                </a:solidFill>
              </a:rPr>
              <a:t>target</a:t>
            </a:r>
            <a:endParaRPr lang="fr-FR" sz="1767" dirty="0">
              <a:solidFill>
                <a:prstClr val="black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81054" y="4252123"/>
            <a:ext cx="208422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prstClr val="black"/>
                </a:solidFill>
              </a:rPr>
              <a:t>up to 10</a:t>
            </a:r>
            <a:r>
              <a:rPr lang="fr-FR" sz="1767" baseline="30000" dirty="0">
                <a:solidFill>
                  <a:prstClr val="black"/>
                </a:solidFill>
              </a:rPr>
              <a:t>5</a:t>
            </a:r>
            <a:r>
              <a:rPr lang="fr-FR" sz="1767" dirty="0">
                <a:solidFill>
                  <a:prstClr val="black"/>
                </a:solidFill>
              </a:rPr>
              <a:t> fissions/s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969504" y="4863389"/>
            <a:ext cx="886781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prstClr val="black"/>
                </a:solidFill>
              </a:rPr>
              <a:t>~100 g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208678" y="5284450"/>
            <a:ext cx="90441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dirty="0"/>
              <a:t>200 </a:t>
            </a:r>
            <a:r>
              <a:rPr lang="en-GB" sz="1767" dirty="0" err="1"/>
              <a:t>nA</a:t>
            </a:r>
            <a:endParaRPr lang="fr-FR" sz="1767" dirty="0"/>
          </a:p>
        </p:txBody>
      </p:sp>
      <p:sp>
        <p:nvSpPr>
          <p:cNvPr id="3" name="ZoneTexte 2"/>
          <p:cNvSpPr txBox="1"/>
          <p:nvPr/>
        </p:nvSpPr>
        <p:spPr>
          <a:xfrm>
            <a:off x="121921" y="1637046"/>
            <a:ext cx="2513565" cy="172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21" dirty="0">
                <a:solidFill>
                  <a:srgbClr val="FF0000"/>
                </a:solidFill>
              </a:rPr>
              <a:t>LICORNE</a:t>
            </a:r>
            <a:r>
              <a:rPr lang="en-GB" sz="2121" dirty="0"/>
              <a:t>: The unique </a:t>
            </a:r>
            <a:r>
              <a:rPr lang="en-GB" sz="2121" u="sng" dirty="0"/>
              <a:t>inverse kinematics </a:t>
            </a:r>
            <a:r>
              <a:rPr lang="en-GB" sz="2121" dirty="0"/>
              <a:t>neutron source of the ALTO facility</a:t>
            </a:r>
            <a:endParaRPr lang="fr-FR" sz="2121" dirty="0"/>
          </a:p>
        </p:txBody>
      </p:sp>
    </p:spTree>
    <p:extLst>
      <p:ext uri="{BB962C8B-B14F-4D97-AF65-F5344CB8AC3E}">
        <p14:creationId xmlns:p14="http://schemas.microsoft.com/office/powerpoint/2010/main" val="2491019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97C28-4518-4154-929F-FD2028F96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6"/>
            <a:ext cx="7128792" cy="432048"/>
          </a:xfrm>
        </p:spPr>
        <p:txBody>
          <a:bodyPr>
            <a:normAutofit fontScale="90000"/>
          </a:bodyPr>
          <a:lstStyle/>
          <a:p>
            <a:r>
              <a:rPr lang="fr-FR" dirty="0"/>
              <a:t>Fission </a:t>
            </a:r>
            <a:r>
              <a:rPr lang="fr-FR" dirty="0" err="1"/>
              <a:t>yield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gamma-gamma </a:t>
            </a:r>
            <a:r>
              <a:rPr lang="fr-FR" dirty="0" err="1"/>
              <a:t>coincidences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29C4B9-A847-4C02-B2A4-9E695BFAD846}"/>
              </a:ext>
            </a:extLst>
          </p:cNvPr>
          <p:cNvSpPr/>
          <p:nvPr/>
        </p:nvSpPr>
        <p:spPr>
          <a:xfrm>
            <a:off x="491416" y="2498723"/>
            <a:ext cx="742485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Measure the total intensity of gammas feeding the 1</a:t>
            </a:r>
            <a:r>
              <a:rPr lang="en-US" sz="1600" baseline="30000" dirty="0">
                <a:latin typeface="+mn-lt"/>
              </a:rPr>
              <a:t>st</a:t>
            </a:r>
            <a:r>
              <a:rPr lang="en-US" sz="1600" dirty="0">
                <a:latin typeface="+mn-lt"/>
              </a:rPr>
              <a:t> excited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Initially performed for SF sources (</a:t>
            </a:r>
            <a:r>
              <a:rPr lang="en-US" sz="1600" baseline="30000" dirty="0">
                <a:latin typeface="+mn-lt"/>
              </a:rPr>
              <a:t>252</a:t>
            </a:r>
            <a:r>
              <a:rPr lang="en-US" sz="1600" dirty="0">
                <a:latin typeface="+mn-lt"/>
              </a:rPr>
              <a:t>Cf, </a:t>
            </a:r>
            <a:r>
              <a:rPr lang="en-US" sz="1600" baseline="30000" dirty="0">
                <a:latin typeface="+mn-lt"/>
              </a:rPr>
              <a:t>248</a:t>
            </a:r>
            <a:r>
              <a:rPr lang="en-US" sz="1600" dirty="0">
                <a:latin typeface="+mn-lt"/>
              </a:rPr>
              <a:t>Cm ,etc.)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Difficulty of summing all the gamma intensity feeding the first excited state, especially for odd nuclei. Hence confined  for the moment to even-even fragments.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Cannot measure direct ground state feeding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First excited state side-feeding must be determined from partner gating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Corrections needed for:</a:t>
            </a:r>
          </a:p>
          <a:p>
            <a:r>
              <a:rPr lang="en-US" sz="1600" dirty="0">
                <a:latin typeface="+mn-lt"/>
              </a:rPr>
              <a:t>    - missing intensity due to isomeric states </a:t>
            </a:r>
          </a:p>
          <a:p>
            <a:r>
              <a:rPr lang="en-US" sz="1600" dirty="0">
                <a:latin typeface="+mn-lt"/>
              </a:rPr>
              <a:t>    - beta decay feeding of fragments (fission tag, pulsed beam)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Limited precision (20-30%)</a:t>
            </a:r>
          </a:p>
          <a:p>
            <a:endParaRPr lang="en-US" sz="1600" dirty="0">
              <a:latin typeface="+mn-lt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0D61B92-984F-4231-8189-B16C122CA8C2}"/>
              </a:ext>
            </a:extLst>
          </p:cNvPr>
          <p:cNvCxnSpPr/>
          <p:nvPr/>
        </p:nvCxnSpPr>
        <p:spPr>
          <a:xfrm>
            <a:off x="8673226" y="4141621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3EDD10C-DE17-4DDE-B6B0-0ACB25A433F1}"/>
              </a:ext>
            </a:extLst>
          </p:cNvPr>
          <p:cNvCxnSpPr/>
          <p:nvPr/>
        </p:nvCxnSpPr>
        <p:spPr>
          <a:xfrm>
            <a:off x="8673226" y="3164150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570341A-6DBA-4BE9-B65D-AD4E53FF31DE}"/>
              </a:ext>
            </a:extLst>
          </p:cNvPr>
          <p:cNvCxnSpPr/>
          <p:nvPr/>
        </p:nvCxnSpPr>
        <p:spPr>
          <a:xfrm>
            <a:off x="8673226" y="2096328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49DF16A-74FB-4A21-962D-0D3F723BCAA1}"/>
              </a:ext>
            </a:extLst>
          </p:cNvPr>
          <p:cNvCxnSpPr/>
          <p:nvPr/>
        </p:nvCxnSpPr>
        <p:spPr>
          <a:xfrm>
            <a:off x="8673226" y="1520264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B84F74B-40F5-4922-ACD9-AF945B2D7008}"/>
              </a:ext>
            </a:extLst>
          </p:cNvPr>
          <p:cNvCxnSpPr/>
          <p:nvPr/>
        </p:nvCxnSpPr>
        <p:spPr>
          <a:xfrm>
            <a:off x="9105274" y="1520264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B99841B-7484-4D6B-9410-E5B70E95F47A}"/>
              </a:ext>
            </a:extLst>
          </p:cNvPr>
          <p:cNvCxnSpPr/>
          <p:nvPr/>
        </p:nvCxnSpPr>
        <p:spPr>
          <a:xfrm>
            <a:off x="9095108" y="2096328"/>
            <a:ext cx="0" cy="10678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B9D8689-34D8-454A-94D1-5570E54C4232}"/>
              </a:ext>
            </a:extLst>
          </p:cNvPr>
          <p:cNvSpPr txBox="1"/>
          <p:nvPr/>
        </p:nvSpPr>
        <p:spPr>
          <a:xfrm>
            <a:off x="8404562" y="429431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Ground State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1ECF38D-2E12-49C2-AAA8-4EE641DDCBB4}"/>
              </a:ext>
            </a:extLst>
          </p:cNvPr>
          <p:cNvCxnSpPr/>
          <p:nvPr/>
        </p:nvCxnSpPr>
        <p:spPr>
          <a:xfrm flipH="1">
            <a:off x="9297033" y="2312352"/>
            <a:ext cx="480577" cy="866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048DCC8-2A24-4514-B948-2EF4085F77CE}"/>
              </a:ext>
            </a:extLst>
          </p:cNvPr>
          <p:cNvCxnSpPr/>
          <p:nvPr/>
        </p:nvCxnSpPr>
        <p:spPr>
          <a:xfrm flipH="1">
            <a:off x="9537322" y="3275232"/>
            <a:ext cx="480577" cy="866389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E9181CA-F048-4E83-94E1-8561DA25AF6E}"/>
              </a:ext>
            </a:extLst>
          </p:cNvPr>
          <p:cNvSpPr txBox="1"/>
          <p:nvPr/>
        </p:nvSpPr>
        <p:spPr>
          <a:xfrm>
            <a:off x="10000768" y="285266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?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2089D6E-E00A-482C-836B-05DF0C6F318D}"/>
              </a:ext>
            </a:extLst>
          </p:cNvPr>
          <p:cNvCxnSpPr/>
          <p:nvPr/>
        </p:nvCxnSpPr>
        <p:spPr>
          <a:xfrm>
            <a:off x="8396848" y="2456368"/>
            <a:ext cx="448765" cy="676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E4AC867B-B5DA-4E6A-BA1F-EBAA1B3CC416}"/>
              </a:ext>
            </a:extLst>
          </p:cNvPr>
          <p:cNvSpPr/>
          <p:nvPr/>
        </p:nvSpPr>
        <p:spPr>
          <a:xfrm>
            <a:off x="8180824" y="2312352"/>
            <a:ext cx="1837075" cy="7249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reeform 41">
            <a:extLst>
              <a:ext uri="{FF2B5EF4-FFF2-40B4-BE49-F238E27FC236}">
                <a16:creationId xmlns:a16="http://schemas.microsoft.com/office/drawing/2014/main" id="{2FC53E24-0355-4035-98FB-B02464F9625A}"/>
              </a:ext>
            </a:extLst>
          </p:cNvPr>
          <p:cNvSpPr>
            <a:spLocks noChangeAspect="1"/>
          </p:cNvSpPr>
          <p:nvPr/>
        </p:nvSpPr>
        <p:spPr bwMode="auto">
          <a:xfrm rot="19955294" flipH="1">
            <a:off x="1601726" y="1404265"/>
            <a:ext cx="864240" cy="63456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7" name="Freeform 41">
            <a:extLst>
              <a:ext uri="{FF2B5EF4-FFF2-40B4-BE49-F238E27FC236}">
                <a16:creationId xmlns:a16="http://schemas.microsoft.com/office/drawing/2014/main" id="{368B44C9-9504-41DD-9995-49D305D200C1}"/>
              </a:ext>
            </a:extLst>
          </p:cNvPr>
          <p:cNvSpPr>
            <a:spLocks noChangeAspect="1"/>
          </p:cNvSpPr>
          <p:nvPr/>
        </p:nvSpPr>
        <p:spPr bwMode="auto">
          <a:xfrm rot="602961" flipV="1">
            <a:off x="2655138" y="1242952"/>
            <a:ext cx="864240" cy="63456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EF76D473-E1FD-4186-858C-C777AB245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99" y="753996"/>
            <a:ext cx="79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US" sz="24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9" name="Text Box 30">
            <a:extLst>
              <a:ext uri="{FF2B5EF4-FFF2-40B4-BE49-F238E27FC236}">
                <a16:creationId xmlns:a16="http://schemas.microsoft.com/office/drawing/2014/main" id="{D0C7560C-C425-41BA-BFEF-FC3EE4A9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328" y="923937"/>
            <a:ext cx="79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US" sz="24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8DDFAB-109D-4810-9D21-8E8A6AF7BE99}"/>
              </a:ext>
            </a:extLst>
          </p:cNvPr>
          <p:cNvSpPr/>
          <p:nvPr/>
        </p:nvSpPr>
        <p:spPr>
          <a:xfrm rot="768848">
            <a:off x="3630335" y="1274694"/>
            <a:ext cx="504056" cy="365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1824D1-A125-45E6-BBDF-04B6583FDC3B}"/>
              </a:ext>
            </a:extLst>
          </p:cNvPr>
          <p:cNvSpPr/>
          <p:nvPr/>
        </p:nvSpPr>
        <p:spPr>
          <a:xfrm rot="19864469">
            <a:off x="1125442" y="1567645"/>
            <a:ext cx="504056" cy="365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34C28E2-FDE6-4788-9A87-E6E92D8F6DC0}"/>
              </a:ext>
            </a:extLst>
          </p:cNvPr>
          <p:cNvSpPr/>
          <p:nvPr/>
        </p:nvSpPr>
        <p:spPr>
          <a:xfrm>
            <a:off x="2522101" y="113191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bas 1">
            <a:extLst>
              <a:ext uri="{FF2B5EF4-FFF2-40B4-BE49-F238E27FC236}">
                <a16:creationId xmlns:a16="http://schemas.microsoft.com/office/drawing/2014/main" id="{19DB4F7E-199F-486B-8236-C5E394054D23}"/>
              </a:ext>
            </a:extLst>
          </p:cNvPr>
          <p:cNvSpPr/>
          <p:nvPr/>
        </p:nvSpPr>
        <p:spPr>
          <a:xfrm>
            <a:off x="8933047" y="3164150"/>
            <a:ext cx="363986" cy="97747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252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7324383-B166-42A4-BE2D-7974A665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Unexpected</a:t>
            </a:r>
            <a:r>
              <a:rPr lang="fr-FR" dirty="0"/>
              <a:t> </a:t>
            </a:r>
            <a:r>
              <a:rPr lang="fr-FR" dirty="0" err="1"/>
              <a:t>asymmetric</a:t>
            </a:r>
            <a:r>
              <a:rPr lang="fr-FR" dirty="0"/>
              <a:t> fission mode in </a:t>
            </a:r>
            <a:r>
              <a:rPr lang="fr-FR" baseline="30000" dirty="0"/>
              <a:t>215</a:t>
            </a:r>
            <a:r>
              <a:rPr lang="fr-FR" dirty="0"/>
              <a:t>Fr*</a:t>
            </a:r>
          </a:p>
        </p:txBody>
      </p:sp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E6AA5854-5FCA-46EC-9C81-5FC2C8C46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739037"/>
              </p:ext>
            </p:extLst>
          </p:nvPr>
        </p:nvGraphicFramePr>
        <p:xfrm>
          <a:off x="546725" y="1969965"/>
          <a:ext cx="10036176" cy="371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Acrobat Document" r:id="rId3" imgW="10035434" imgH="3718167" progId="Acrobat.Document.DC">
                  <p:embed/>
                </p:oleObj>
              </mc:Choice>
              <mc:Fallback>
                <p:oleObj name="Acrobat Document" r:id="rId3" imgW="10035434" imgH="371816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6725" y="1969965"/>
                        <a:ext cx="10036176" cy="371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077C354-8CC1-4AA2-BE43-977AAF2BEA06}"/>
              </a:ext>
            </a:extLst>
          </p:cNvPr>
          <p:cNvSpPr txBox="1"/>
          <p:nvPr/>
        </p:nvSpPr>
        <p:spPr>
          <a:xfrm>
            <a:off x="208155" y="1373560"/>
            <a:ext cx="4839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K. </a:t>
            </a:r>
            <a:r>
              <a:rPr lang="fr-FR" dirty="0" err="1"/>
              <a:t>Miernik</a:t>
            </a:r>
            <a:r>
              <a:rPr lang="fr-FR" dirty="0"/>
              <a:t> et al. </a:t>
            </a:r>
            <a:r>
              <a:rPr lang="fr-FR" dirty="0" err="1"/>
              <a:t>submitted</a:t>
            </a:r>
            <a:r>
              <a:rPr lang="fr-FR" dirty="0"/>
              <a:t> to PRC (2023)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19E281-FA39-4792-BF68-4D4963C55E9E}"/>
              </a:ext>
            </a:extLst>
          </p:cNvPr>
          <p:cNvSpPr txBox="1"/>
          <p:nvPr/>
        </p:nvSpPr>
        <p:spPr>
          <a:xfrm>
            <a:off x="2146027" y="777462"/>
            <a:ext cx="3858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/>
              <a:t>197</a:t>
            </a:r>
            <a:r>
              <a:rPr lang="fr-FR" dirty="0"/>
              <a:t>Au(</a:t>
            </a:r>
            <a:r>
              <a:rPr lang="fr-FR" baseline="30000" dirty="0"/>
              <a:t>18</a:t>
            </a:r>
            <a:r>
              <a:rPr lang="fr-FR" dirty="0"/>
              <a:t>O,f) → </a:t>
            </a:r>
            <a:r>
              <a:rPr lang="fr-FR" baseline="30000" dirty="0"/>
              <a:t>215</a:t>
            </a:r>
            <a:r>
              <a:rPr lang="fr-FR" dirty="0"/>
              <a:t>Fr* @ 61 MeV </a:t>
            </a:r>
          </a:p>
        </p:txBody>
      </p:sp>
      <p:cxnSp>
        <p:nvCxnSpPr>
          <p:cNvPr id="14" name="Straight Arrow Connector 6">
            <a:extLst>
              <a:ext uri="{FF2B5EF4-FFF2-40B4-BE49-F238E27FC236}">
                <a16:creationId xmlns:a16="http://schemas.microsoft.com/office/drawing/2014/main" id="{41445FD1-D8BC-4653-A8C9-5BA6BDC083F8}"/>
              </a:ext>
            </a:extLst>
          </p:cNvPr>
          <p:cNvCxnSpPr>
            <a:cxnSpLocks/>
          </p:cNvCxnSpPr>
          <p:nvPr/>
        </p:nvCxnSpPr>
        <p:spPr>
          <a:xfrm flipH="1">
            <a:off x="9418835" y="3965848"/>
            <a:ext cx="144016" cy="72008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91A5181-5E20-4B05-BC22-84E73A71763B}"/>
              </a:ext>
            </a:extLst>
          </p:cNvPr>
          <p:cNvSpPr txBox="1"/>
          <p:nvPr/>
        </p:nvSpPr>
        <p:spPr>
          <a:xfrm>
            <a:off x="9130803" y="3542040"/>
            <a:ext cx="1263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Z=54 (14%)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155BC84-3D07-4E87-90C7-6D1919F626DC}"/>
              </a:ext>
            </a:extLst>
          </p:cNvPr>
          <p:cNvSpPr txBox="1"/>
          <p:nvPr/>
        </p:nvSpPr>
        <p:spPr>
          <a:xfrm>
            <a:off x="5542486" y="1383381"/>
            <a:ext cx="4839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Fragment </a:t>
            </a:r>
            <a:r>
              <a:rPr lang="fr-FR" sz="1600" dirty="0" err="1"/>
              <a:t>yields</a:t>
            </a:r>
            <a:r>
              <a:rPr lang="fr-FR" sz="1600" dirty="0"/>
              <a:t> </a:t>
            </a:r>
            <a:r>
              <a:rPr lang="fr-FR" sz="1600" dirty="0" err="1"/>
              <a:t>derived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γ-ray </a:t>
            </a:r>
            <a:r>
              <a:rPr lang="fr-FR" sz="1600" dirty="0" err="1"/>
              <a:t>coincidence</a:t>
            </a:r>
            <a:r>
              <a:rPr lang="fr-FR" sz="1600" dirty="0"/>
              <a:t>  </a:t>
            </a:r>
            <a:r>
              <a:rPr lang="fr-FR" sz="1600" dirty="0" err="1"/>
              <a:t>intensities</a:t>
            </a:r>
            <a:r>
              <a:rPr lang="fr-FR" sz="1600" dirty="0"/>
              <a:t> in </a:t>
            </a:r>
            <a:r>
              <a:rPr lang="fr-FR" sz="1600" dirty="0" err="1"/>
              <a:t>many</a:t>
            </a:r>
            <a:r>
              <a:rPr lang="fr-FR" sz="1600" dirty="0"/>
              <a:t> </a:t>
            </a:r>
            <a:r>
              <a:rPr lang="fr-FR" sz="1600" dirty="0" err="1"/>
              <a:t>even-even</a:t>
            </a:r>
            <a:r>
              <a:rPr lang="fr-FR" sz="1600" dirty="0"/>
              <a:t> </a:t>
            </a:r>
            <a:r>
              <a:rPr lang="fr-FR" sz="1600" dirty="0" err="1"/>
              <a:t>nuclei</a:t>
            </a:r>
            <a:r>
              <a:rPr lang="fr-FR" sz="1600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4308F3-5382-43AE-B2D8-A63F3132680A}"/>
              </a:ext>
            </a:extLst>
          </p:cNvPr>
          <p:cNvSpPr txBox="1"/>
          <p:nvPr/>
        </p:nvSpPr>
        <p:spPr>
          <a:xfrm>
            <a:off x="6004776" y="767948"/>
            <a:ext cx="4060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First nu-Ball2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9311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3CDCAF-8959-4146-8EF5-8280927A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0999195-6937-4B50-8B93-BBBD0F8136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6597" y="1313308"/>
            <a:ext cx="4587743" cy="3367847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7747F3-F031-473C-9DFB-EA47561BA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590" y="1093248"/>
            <a:ext cx="5338172" cy="38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867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95A85485-B74D-E748-B3AE-431B49DC9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7" y="1680112"/>
            <a:ext cx="7211313" cy="368646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7F83336-E365-2D4C-B8A6-F81BBBCD8163}"/>
              </a:ext>
            </a:extLst>
          </p:cNvPr>
          <p:cNvSpPr txBox="1"/>
          <p:nvPr/>
        </p:nvSpPr>
        <p:spPr>
          <a:xfrm>
            <a:off x="267291" y="5437136"/>
            <a:ext cx="10692961" cy="36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Häfner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Lozeva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Phys.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 103, 034317 (2021)</a:t>
            </a:r>
            <a:endParaRPr lang="fr-FR" sz="1767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530DAA-74E7-9749-A0BE-CB9EE3846AFB}"/>
              </a:ext>
            </a:extLst>
          </p:cNvPr>
          <p:cNvSpPr txBox="1"/>
          <p:nvPr/>
        </p:nvSpPr>
        <p:spPr>
          <a:xfrm>
            <a:off x="2362655" y="145197"/>
            <a:ext cx="5572153" cy="1152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2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2297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134,136,138</a:t>
            </a:r>
            <a:r>
              <a:rPr lang="fr-FR" sz="22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isotopes 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implications for the </a:t>
            </a:r>
            <a:r>
              <a:rPr lang="fr-FR" sz="22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 </a:t>
            </a:r>
            <a:r>
              <a:rPr lang="fr-FR" sz="22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beyond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9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fr-FR" sz="22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fr-FR" sz="22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3E70307-54AA-8844-963E-D83D42100EAF}"/>
              </a:ext>
            </a:extLst>
          </p:cNvPr>
          <p:cNvGrpSpPr/>
          <p:nvPr/>
        </p:nvGrpSpPr>
        <p:grpSpPr>
          <a:xfrm>
            <a:off x="194187" y="101719"/>
            <a:ext cx="2000992" cy="1870518"/>
            <a:chOff x="304950" y="130920"/>
            <a:chExt cx="3310590" cy="279100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F5322FF-A291-3F47-A99D-C6FC5A8DC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950" y="130920"/>
              <a:ext cx="3212800" cy="2791008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74D78B2F-DE2A-E046-A310-45E6A0DC568D}"/>
                </a:ext>
              </a:extLst>
            </p:cNvPr>
            <p:cNvSpPr/>
            <p:nvPr/>
          </p:nvSpPr>
          <p:spPr>
            <a:xfrm>
              <a:off x="434042" y="130920"/>
              <a:ext cx="867633" cy="65434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CC7F9DE7-60BD-854A-AC75-E24C5A249030}"/>
                </a:ext>
              </a:extLst>
            </p:cNvPr>
            <p:cNvSpPr/>
            <p:nvPr/>
          </p:nvSpPr>
          <p:spPr>
            <a:xfrm>
              <a:off x="1586903" y="130920"/>
              <a:ext cx="867633" cy="65434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517E5CA-78DF-834F-A6F1-1B02894A58D8}"/>
                </a:ext>
              </a:extLst>
            </p:cNvPr>
            <p:cNvSpPr/>
            <p:nvPr/>
          </p:nvSpPr>
          <p:spPr>
            <a:xfrm>
              <a:off x="2747907" y="130920"/>
              <a:ext cx="867633" cy="65434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6141E51-296F-DC47-8ACC-2E4BF4B6036A}"/>
                </a:ext>
              </a:extLst>
            </p:cNvPr>
            <p:cNvSpPr/>
            <p:nvPr/>
          </p:nvSpPr>
          <p:spPr>
            <a:xfrm>
              <a:off x="425899" y="720723"/>
              <a:ext cx="867633" cy="6543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C494840-4438-974C-9682-5FBE2FBB8C4D}"/>
                </a:ext>
              </a:extLst>
            </p:cNvPr>
            <p:cNvSpPr/>
            <p:nvPr/>
          </p:nvSpPr>
          <p:spPr>
            <a:xfrm>
              <a:off x="1570281" y="709965"/>
              <a:ext cx="867633" cy="6543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C74AD16C-E9B3-E246-A8A9-1D807CD07613}"/>
                </a:ext>
              </a:extLst>
            </p:cNvPr>
            <p:cNvSpPr/>
            <p:nvPr/>
          </p:nvSpPr>
          <p:spPr>
            <a:xfrm>
              <a:off x="2739764" y="709965"/>
              <a:ext cx="867633" cy="6543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BE8C5E6D-62F6-0346-8B78-A698D2150DDD}"/>
              </a:ext>
            </a:extLst>
          </p:cNvPr>
          <p:cNvSpPr txBox="1"/>
          <p:nvPr/>
        </p:nvSpPr>
        <p:spPr>
          <a:xfrm>
            <a:off x="4770109" y="2625668"/>
            <a:ext cx="1938352" cy="636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76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Newly</a:t>
            </a:r>
            <a:r>
              <a:rPr lang="fr-FR" sz="176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6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fr-FR" sz="176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76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lifetimes</a:t>
            </a:r>
            <a:endParaRPr lang="fr-FR" sz="176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AAD84027-1BD9-CA42-B6BE-F0C01C774473}"/>
              </a:ext>
            </a:extLst>
          </p:cNvPr>
          <p:cNvGrpSpPr/>
          <p:nvPr/>
        </p:nvGrpSpPr>
        <p:grpSpPr>
          <a:xfrm>
            <a:off x="6539669" y="988528"/>
            <a:ext cx="4222829" cy="4107797"/>
            <a:chOff x="7978306" y="921326"/>
            <a:chExt cx="4356953" cy="4354354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68F98F8-FACB-2A4D-8A55-01FBCE9EA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78306" y="921326"/>
              <a:ext cx="4213694" cy="2876123"/>
            </a:xfrm>
            <a:prstGeom prst="rect">
              <a:avLst/>
            </a:prstGeom>
          </p:spPr>
        </p:pic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9538BDF-28C2-C943-AA11-44C0B76DD960}"/>
                </a:ext>
              </a:extLst>
            </p:cNvPr>
            <p:cNvSpPr/>
            <p:nvPr/>
          </p:nvSpPr>
          <p:spPr>
            <a:xfrm rot="20458935">
              <a:off x="9186187" y="2505173"/>
              <a:ext cx="2305302" cy="83430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46E0537-BC1D-374D-95DB-9309B787E8F6}"/>
                </a:ext>
              </a:extLst>
            </p:cNvPr>
            <p:cNvSpPr txBox="1"/>
            <p:nvPr/>
          </p:nvSpPr>
          <p:spPr>
            <a:xfrm rot="20345961">
              <a:off x="10369922" y="1574640"/>
              <a:ext cx="842175" cy="386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767" dirty="0" err="1">
                  <a:latin typeface="Arial" panose="020B0604020202020204" pitchFamily="34" charset="0"/>
                  <a:cs typeface="Arial" panose="020B0604020202020204" pitchFamily="34" charset="0"/>
                </a:rPr>
                <a:t>theory</a:t>
              </a:r>
              <a:endParaRPr lang="fr-FR" sz="17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C886564-0BAB-234B-98C1-44116251B833}"/>
                </a:ext>
              </a:extLst>
            </p:cNvPr>
            <p:cNvSpPr txBox="1"/>
            <p:nvPr/>
          </p:nvSpPr>
          <p:spPr>
            <a:xfrm rot="20554479">
              <a:off x="9838810" y="2926033"/>
              <a:ext cx="1349927" cy="386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767" dirty="0" err="1">
                  <a:latin typeface="Arial" panose="020B0604020202020204" pitchFamily="34" charset="0"/>
                  <a:cs typeface="Arial" panose="020B0604020202020204" pitchFamily="34" charset="0"/>
                </a:rPr>
                <a:t>experiment</a:t>
              </a:r>
              <a:endParaRPr lang="fr-FR" sz="17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933E8E8-6E35-864A-8F6E-666BA16DDEDC}"/>
                </a:ext>
              </a:extLst>
            </p:cNvPr>
            <p:cNvSpPr txBox="1"/>
            <p:nvPr/>
          </p:nvSpPr>
          <p:spPr>
            <a:xfrm>
              <a:off x="8699411" y="4024376"/>
              <a:ext cx="3635848" cy="1251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2489" indent="-252489">
                <a:buFont typeface="Arial" panose="020B0604020202020204" pitchFamily="34" charset="0"/>
                <a:buChar char="•"/>
              </a:pP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Evolution of collectivity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beyond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i="1" dirty="0">
                  <a:latin typeface="Arial" panose="020B0604020202020204" pitchFamily="34" charset="0"/>
                  <a:cs typeface="Arial" panose="020B0604020202020204" pitchFamily="34" charset="0"/>
                </a:rPr>
                <a:t>N=82</a:t>
              </a:r>
            </a:p>
            <a:p>
              <a:pPr marL="252489" indent="-252489">
                <a:buFont typeface="Arial" panose="020B0604020202020204" pitchFamily="34" charset="0"/>
                <a:buChar char="•"/>
              </a:pP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Extention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of data on </a:t>
              </a:r>
              <a:r>
                <a:rPr lang="fr-FR" sz="1414" i="1" dirty="0">
                  <a:latin typeface="Arial" panose="020B0604020202020204" pitchFamily="34" charset="0"/>
                  <a:cs typeface="Arial" panose="020B0604020202020204" pitchFamily="34" charset="0"/>
                </a:rPr>
                <a:t>B(E2) 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tr.</a:t>
              </a:r>
              <a:r>
                <a:rPr lang="fr-FR" sz="1414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rates</a:t>
              </a:r>
            </a:p>
            <a:p>
              <a:pPr marL="252489" indent="-252489">
                <a:buFont typeface="Arial" panose="020B0604020202020204" pitchFamily="34" charset="0"/>
                <a:buChar char="•"/>
              </a:pP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Assymetric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behaviour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wr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fr-FR" sz="1414" i="1" dirty="0">
                  <a:latin typeface="Arial" panose="020B0604020202020204" pitchFamily="34" charset="0"/>
                  <a:cs typeface="Arial" panose="020B0604020202020204" pitchFamily="34" charset="0"/>
                </a:rPr>
                <a:t>N=82</a:t>
              </a:r>
            </a:p>
            <a:p>
              <a:pPr marL="252489" indent="-252489">
                <a:buFont typeface="Arial" panose="020B0604020202020204" pitchFamily="34" charset="0"/>
                <a:buChar char="•"/>
              </a:pP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SM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theory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over-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estimates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experiment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52489" indent="-252489">
                <a:buFont typeface="Arial" panose="020B0604020202020204" pitchFamily="34" charset="0"/>
                <a:buChar char="•"/>
              </a:pP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Slowed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-down collectivity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beyond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i="1" dirty="0">
                  <a:latin typeface="Arial" panose="020B0604020202020204" pitchFamily="34" charset="0"/>
                  <a:cs typeface="Arial" panose="020B0604020202020204" pitchFamily="34" charset="0"/>
                </a:rPr>
                <a:t>N=82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67291" y="5718497"/>
            <a:ext cx="5828840" cy="36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Häfner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Lozeva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 104, 014316 (2021)</a:t>
            </a:r>
            <a:endParaRPr lang="fr-FR" sz="17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11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74" dirty="0"/>
              <a:t>Fission fragment decay</a:t>
            </a:r>
            <a:endParaRPr lang="en-GB" sz="2474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59" y="898530"/>
            <a:ext cx="6288917" cy="4361807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 rot="20462451">
            <a:off x="2303205" y="1529380"/>
            <a:ext cx="4656198" cy="630581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7" name="Ellipse 6"/>
          <p:cNvSpPr/>
          <p:nvPr/>
        </p:nvSpPr>
        <p:spPr>
          <a:xfrm rot="20462451">
            <a:off x="2774786" y="1699081"/>
            <a:ext cx="3713033" cy="291180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8" name="Ellipse 7"/>
          <p:cNvSpPr/>
          <p:nvPr/>
        </p:nvSpPr>
        <p:spPr>
          <a:xfrm rot="20462451">
            <a:off x="3458685" y="1866619"/>
            <a:ext cx="1853623" cy="138797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9" name="Ellipse 8"/>
          <p:cNvSpPr/>
          <p:nvPr/>
        </p:nvSpPr>
        <p:spPr>
          <a:xfrm rot="20462451">
            <a:off x="2205696" y="2901008"/>
            <a:ext cx="4656198" cy="630581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10" name="Ellipse 9"/>
          <p:cNvSpPr/>
          <p:nvPr/>
        </p:nvSpPr>
        <p:spPr>
          <a:xfrm rot="20462451">
            <a:off x="2677276" y="3070708"/>
            <a:ext cx="3713033" cy="291180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11" name="Ellipse 10"/>
          <p:cNvSpPr/>
          <p:nvPr/>
        </p:nvSpPr>
        <p:spPr>
          <a:xfrm rot="20462451">
            <a:off x="3361175" y="3238246"/>
            <a:ext cx="1853623" cy="138797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cxnSp>
        <p:nvCxnSpPr>
          <p:cNvPr id="12" name="Connecteur droit 11"/>
          <p:cNvCxnSpPr>
            <a:endCxn id="11" idx="5"/>
          </p:cNvCxnSpPr>
          <p:nvPr/>
        </p:nvCxnSpPr>
        <p:spPr>
          <a:xfrm flipH="1">
            <a:off x="4923731" y="2544850"/>
            <a:ext cx="221879" cy="596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5382085" y="1569267"/>
            <a:ext cx="626502" cy="1502643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5232988" y="1669899"/>
            <a:ext cx="288062" cy="671607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4875917" y="2358160"/>
            <a:ext cx="359904" cy="891093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336524" y="1046934"/>
            <a:ext cx="2491388" cy="636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dirty="0"/>
              <a:t>Primary fragment entry</a:t>
            </a:r>
          </a:p>
          <a:p>
            <a:r>
              <a:rPr lang="en-GB" sz="1767" dirty="0"/>
              <a:t>distribution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27066" y="2736569"/>
            <a:ext cx="5386211" cy="636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767" dirty="0"/>
              <a:t>Secondary fragment entry</a:t>
            </a:r>
          </a:p>
          <a:p>
            <a:r>
              <a:rPr lang="en-GB" sz="1767" dirty="0"/>
              <a:t>distribution</a:t>
            </a:r>
          </a:p>
        </p:txBody>
      </p:sp>
      <p:sp>
        <p:nvSpPr>
          <p:cNvPr id="26" name="Ellipse 25"/>
          <p:cNvSpPr/>
          <p:nvPr/>
        </p:nvSpPr>
        <p:spPr>
          <a:xfrm>
            <a:off x="3950518" y="4627703"/>
            <a:ext cx="245807" cy="2600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7" name="Ellipse 26"/>
          <p:cNvSpPr/>
          <p:nvPr/>
        </p:nvSpPr>
        <p:spPr>
          <a:xfrm>
            <a:off x="4631302" y="4365283"/>
            <a:ext cx="223266" cy="196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8" name="ZoneTexte 27"/>
          <p:cNvSpPr txBox="1"/>
          <p:nvPr/>
        </p:nvSpPr>
        <p:spPr>
          <a:xfrm>
            <a:off x="1015827" y="5165625"/>
            <a:ext cx="3754554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21" dirty="0">
                <a:solidFill>
                  <a:srgbClr val="0070C0"/>
                </a:solidFill>
              </a:rPr>
              <a:t>&lt;M</a:t>
            </a:r>
            <a:r>
              <a:rPr lang="el-GR" sz="2121" baseline="-25000" dirty="0">
                <a:solidFill>
                  <a:srgbClr val="0070C0"/>
                </a:solidFill>
              </a:rPr>
              <a:t>γ</a:t>
            </a:r>
            <a:r>
              <a:rPr lang="en-GB" sz="2121" dirty="0">
                <a:solidFill>
                  <a:srgbClr val="0070C0"/>
                </a:solidFill>
              </a:rPr>
              <a:t>&gt; (one fragment) ~ 3.5 - 4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54569" y="5190072"/>
            <a:ext cx="3347391" cy="4187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21" dirty="0">
                <a:solidFill>
                  <a:srgbClr val="0070C0"/>
                </a:solidFill>
              </a:rPr>
              <a:t>&lt;</a:t>
            </a:r>
            <a:r>
              <a:rPr lang="el-GR" sz="2121" dirty="0">
                <a:solidFill>
                  <a:srgbClr val="0070C0"/>
                </a:solidFill>
              </a:rPr>
              <a:t>ν</a:t>
            </a:r>
            <a:r>
              <a:rPr lang="en-GB" sz="2121" dirty="0">
                <a:solidFill>
                  <a:srgbClr val="0070C0"/>
                </a:solidFill>
              </a:rPr>
              <a:t>&gt; (one fragment) ~ 1 - 2</a:t>
            </a:r>
          </a:p>
        </p:txBody>
      </p:sp>
    </p:spTree>
    <p:extLst>
      <p:ext uri="{BB962C8B-B14F-4D97-AF65-F5344CB8AC3E}">
        <p14:creationId xmlns:p14="http://schemas.microsoft.com/office/powerpoint/2010/main" val="2249972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Fragment decay scheme examples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24" y="1378438"/>
            <a:ext cx="3733682" cy="40606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" y="1265551"/>
            <a:ext cx="2927213" cy="417350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387864" y="1265551"/>
            <a:ext cx="1032655" cy="52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28" baseline="30000" dirty="0"/>
              <a:t>140</a:t>
            </a:r>
            <a:r>
              <a:rPr lang="en-GB" sz="2828" dirty="0"/>
              <a:t>Xe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73940" y="1378439"/>
            <a:ext cx="1011815" cy="52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28" baseline="30000" dirty="0"/>
              <a:t>134</a:t>
            </a:r>
            <a:r>
              <a:rPr lang="en-GB" sz="2828" dirty="0"/>
              <a:t>Te</a:t>
            </a:r>
          </a:p>
        </p:txBody>
      </p:sp>
    </p:spTree>
    <p:extLst>
      <p:ext uri="{BB962C8B-B14F-4D97-AF65-F5344CB8AC3E}">
        <p14:creationId xmlns:p14="http://schemas.microsoft.com/office/powerpoint/2010/main" val="3558192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gamma-gamma coincidence analysis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49" y="783262"/>
            <a:ext cx="5332004" cy="41213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5" y="783262"/>
            <a:ext cx="5538960" cy="42801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011" y="5063367"/>
            <a:ext cx="9136894" cy="63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67" dirty="0"/>
              <a:t>D.C. Radford, ESCL8R and LEVIT8R: software for interactive graphical analysis of </a:t>
            </a:r>
            <a:r>
              <a:rPr lang="en-GB" sz="1767" dirty="0" err="1"/>
              <a:t>HPGe</a:t>
            </a:r>
            <a:r>
              <a:rPr lang="en-GB" sz="1767" dirty="0"/>
              <a:t> coincidence data sets. </a:t>
            </a:r>
            <a:r>
              <a:rPr lang="en-GB" sz="1767" dirty="0" err="1"/>
              <a:t>Nucl</a:t>
            </a:r>
            <a:r>
              <a:rPr lang="en-GB" sz="1767" dirty="0"/>
              <a:t>. </a:t>
            </a:r>
            <a:r>
              <a:rPr lang="en-GB" sz="1767" dirty="0" err="1"/>
              <a:t>Instrum</a:t>
            </a:r>
            <a:r>
              <a:rPr lang="en-GB" sz="1767" dirty="0"/>
              <a:t>. Meth. Phys. Res. A 361, 297−305 (1995)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62248" y="993663"/>
            <a:ext cx="1471878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dirty="0"/>
              <a:t>1D spectrum</a:t>
            </a:r>
          </a:p>
        </p:txBody>
      </p:sp>
    </p:spTree>
    <p:extLst>
      <p:ext uri="{BB962C8B-B14F-4D97-AF65-F5344CB8AC3E}">
        <p14:creationId xmlns:p14="http://schemas.microsoft.com/office/powerpoint/2010/main" val="2127062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Manchester Spin Method (MSM)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117084" y="888285"/>
            <a:ext cx="4601495" cy="2267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b="1" dirty="0"/>
              <a:t>Corrections necessary for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Isomeric decays (long time gates)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2+ feeding (partner gating)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0+ feeding (extrapolation)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Statistical transitions (small model dependency)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Neutron emission (small model dependency)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17084" y="2706836"/>
            <a:ext cx="4902624" cy="1452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/>
              <a:t>Potential systematic errors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Trigger condition (</a:t>
            </a:r>
            <a:r>
              <a:rPr lang="en-GB" sz="1767" dirty="0" err="1"/>
              <a:t>triggerless</a:t>
            </a:r>
            <a:r>
              <a:rPr lang="en-GB" sz="1767" dirty="0"/>
              <a:t> data important)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Missing weak gamma ray branches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Incorrect spin assignments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Incorrect level schemes (e.g. </a:t>
            </a:r>
            <a:r>
              <a:rPr lang="en-GB" sz="1767" baseline="30000" dirty="0"/>
              <a:t>90</a:t>
            </a:r>
            <a:r>
              <a:rPr lang="en-GB" sz="1767" dirty="0"/>
              <a:t>Kr/</a:t>
            </a:r>
            <a:r>
              <a:rPr lang="en-GB" sz="1767" baseline="30000" dirty="0"/>
              <a:t>91</a:t>
            </a:r>
            <a:r>
              <a:rPr lang="en-GB" sz="1767" dirty="0"/>
              <a:t>Kr)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77015" y="4329312"/>
            <a:ext cx="3643946" cy="636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/>
              <a:t>Statistical error analysis</a:t>
            </a:r>
          </a:p>
          <a:p>
            <a:r>
              <a:rPr lang="en-GB" sz="1767" dirty="0"/>
              <a:t>Covariance of side-feedings (</a:t>
            </a:r>
            <a:r>
              <a:rPr lang="en-GB" sz="1767" i="1" dirty="0" err="1"/>
              <a:t>S</a:t>
            </a:r>
            <a:r>
              <a:rPr lang="en-GB" sz="1767" i="1" baseline="-25000" dirty="0" err="1"/>
              <a:t>i</a:t>
            </a:r>
            <a:r>
              <a:rPr lang="en-GB" sz="1767" i="1" dirty="0" err="1"/>
              <a:t>,S</a:t>
            </a:r>
            <a:r>
              <a:rPr lang="en-GB" sz="1767" i="1" baseline="-25000" dirty="0" err="1"/>
              <a:t>j</a:t>
            </a:r>
            <a:r>
              <a:rPr lang="en-GB" sz="1767" dirty="0"/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419001" y="4403604"/>
            <a:ext cx="6093335" cy="90813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1767" b="1" dirty="0"/>
              <a:t>Sensitivity/Accuracy of the method</a:t>
            </a:r>
          </a:p>
          <a:p>
            <a:r>
              <a:rPr lang="en-GB" sz="1767" dirty="0">
                <a:solidFill>
                  <a:srgbClr val="0070C0"/>
                </a:solidFill>
              </a:rPr>
              <a:t>0.3</a:t>
            </a:r>
            <a:r>
              <a:rPr lang="en-GB" sz="1767" i="1" dirty="0">
                <a:solidFill>
                  <a:srgbClr val="0070C0"/>
                </a:solidFill>
              </a:rPr>
              <a:t>ħ</a:t>
            </a:r>
            <a:r>
              <a:rPr lang="en-GB" sz="1767" dirty="0">
                <a:solidFill>
                  <a:srgbClr val="0070C0"/>
                </a:solidFill>
              </a:rPr>
              <a:t>−0.6</a:t>
            </a:r>
            <a:r>
              <a:rPr lang="en-GB" sz="1767" i="1" dirty="0">
                <a:solidFill>
                  <a:srgbClr val="0070C0"/>
                </a:solidFill>
              </a:rPr>
              <a:t>ħ </a:t>
            </a:r>
            <a:r>
              <a:rPr lang="en-GB" sz="1767" i="1" dirty="0"/>
              <a:t>from information incompleteness study</a:t>
            </a:r>
            <a:endParaRPr lang="en-GB" sz="1767" b="1" dirty="0"/>
          </a:p>
          <a:p>
            <a:r>
              <a:rPr lang="en-GB" sz="1767" dirty="0">
                <a:solidFill>
                  <a:srgbClr val="0070C0"/>
                </a:solidFill>
              </a:rPr>
              <a:t>0.4</a:t>
            </a:r>
            <a:r>
              <a:rPr lang="en-GB" sz="1767" i="1" dirty="0">
                <a:solidFill>
                  <a:srgbClr val="0070C0"/>
                </a:solidFill>
              </a:rPr>
              <a:t>ħ</a:t>
            </a:r>
            <a:r>
              <a:rPr lang="en-GB" sz="1767" dirty="0">
                <a:solidFill>
                  <a:srgbClr val="0070C0"/>
                </a:solidFill>
              </a:rPr>
              <a:t>−1.0</a:t>
            </a:r>
            <a:r>
              <a:rPr lang="en-GB" sz="1767" i="1" dirty="0">
                <a:solidFill>
                  <a:srgbClr val="0070C0"/>
                </a:solidFill>
              </a:rPr>
              <a:t>ħ </a:t>
            </a:r>
            <a:r>
              <a:rPr lang="en-GB" sz="1767" i="1" dirty="0"/>
              <a:t>from non-statistical variation about the trend line</a:t>
            </a:r>
            <a:endParaRPr lang="en-GB" sz="1767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53786" y="1192401"/>
            <a:ext cx="4595920" cy="253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b="1" dirty="0"/>
              <a:t>Advantages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00B050"/>
                </a:solidFill>
              </a:rPr>
              <a:t>Measure cumulative intensity flow: discrete gamma decays between states at or near </a:t>
            </a:r>
            <a:r>
              <a:rPr lang="en-GB" sz="1767" dirty="0" err="1">
                <a:solidFill>
                  <a:srgbClr val="00B050"/>
                </a:solidFill>
              </a:rPr>
              <a:t>yrast</a:t>
            </a:r>
            <a:endParaRPr lang="en-GB" sz="1767" dirty="0">
              <a:solidFill>
                <a:srgbClr val="00B050"/>
              </a:solidFill>
            </a:endParaRP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00B050"/>
                </a:solidFill>
              </a:rPr>
              <a:t>Redundancy of the intensity information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00B050"/>
                </a:solidFill>
              </a:rPr>
              <a:t>Allows reconstruction of missing intensity for unresolvable transitions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00B050"/>
                </a:solidFill>
              </a:rPr>
              <a:t>Robustness and insensitivity to imperfections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77015" y="3107349"/>
            <a:ext cx="6537687" cy="1180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/>
              <a:t>Drawbacks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FF0000"/>
                </a:solidFill>
              </a:rPr>
              <a:t>Complex analysis involving 50-100 fragment decay schemes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FF0000"/>
                </a:solidFill>
              </a:rPr>
              <a:t>Complex statistical error analysis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FF0000"/>
                </a:solidFill>
              </a:rPr>
              <a:t>Very hard work!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50" y="5021694"/>
            <a:ext cx="4618473" cy="61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70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11" y="700537"/>
            <a:ext cx="7048155" cy="4959813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Gamma ray spectroscopy of nuclear fission</a:t>
            </a:r>
          </a:p>
        </p:txBody>
      </p:sp>
    </p:spTree>
    <p:extLst>
      <p:ext uri="{BB962C8B-B14F-4D97-AF65-F5344CB8AC3E}">
        <p14:creationId xmlns:p14="http://schemas.microsoft.com/office/powerpoint/2010/main" val="32155613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465026" y="140449"/>
            <a:ext cx="6694291" cy="432048"/>
          </a:xfrm>
        </p:spPr>
        <p:txBody>
          <a:bodyPr>
            <a:noAutofit/>
          </a:bodyPr>
          <a:lstStyle/>
          <a:p>
            <a:r>
              <a:rPr lang="en-US" sz="2474" dirty="0"/>
              <a:t>Theoretical explanations</a:t>
            </a:r>
            <a:endParaRPr lang="fr-FR" sz="2474" dirty="0"/>
          </a:p>
        </p:txBody>
      </p:sp>
      <p:sp>
        <p:nvSpPr>
          <p:cNvPr id="3" name="Rectangle 2"/>
          <p:cNvSpPr/>
          <p:nvPr/>
        </p:nvSpPr>
        <p:spPr>
          <a:xfrm>
            <a:off x="1562177" y="1683263"/>
            <a:ext cx="9210421" cy="389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767" b="1" dirty="0"/>
              <a:t>Rasmussen (1969) </a:t>
            </a:r>
            <a:r>
              <a:rPr lang="fr-FR" sz="1767" dirty="0" err="1"/>
              <a:t>Bending</a:t>
            </a:r>
            <a:r>
              <a:rPr lang="fr-FR" sz="1767" dirty="0"/>
              <a:t>. Di-</a:t>
            </a:r>
            <a:r>
              <a:rPr lang="fr-FR" sz="1767" dirty="0" err="1"/>
              <a:t>nuclear</a:t>
            </a:r>
            <a:r>
              <a:rPr lang="fr-FR" sz="1767" dirty="0"/>
              <a:t> system. Thermal excitations.</a:t>
            </a:r>
          </a:p>
          <a:p>
            <a:r>
              <a:rPr lang="fr-FR" sz="1767" b="1" dirty="0"/>
              <a:t>Moretto (1989) </a:t>
            </a:r>
            <a:r>
              <a:rPr lang="fr-FR" sz="1767" dirty="0" err="1"/>
              <a:t>Bending</a:t>
            </a:r>
            <a:r>
              <a:rPr lang="fr-FR" sz="1767" dirty="0"/>
              <a:t>, </a:t>
            </a:r>
            <a:r>
              <a:rPr lang="fr-FR" sz="1767" dirty="0" err="1"/>
              <a:t>Wriggling</a:t>
            </a:r>
            <a:r>
              <a:rPr lang="fr-FR" sz="1767" dirty="0"/>
              <a:t>, </a:t>
            </a:r>
            <a:r>
              <a:rPr lang="fr-FR" sz="1767" dirty="0" err="1"/>
              <a:t>Twisting</a:t>
            </a:r>
            <a:r>
              <a:rPr lang="fr-FR" sz="1767" dirty="0"/>
              <a:t>, </a:t>
            </a:r>
            <a:r>
              <a:rPr lang="fr-FR" sz="1767" dirty="0" err="1"/>
              <a:t>Tilting</a:t>
            </a:r>
            <a:r>
              <a:rPr lang="fr-FR" sz="1767" dirty="0"/>
              <a:t>. Semi-</a:t>
            </a:r>
            <a:r>
              <a:rPr lang="fr-FR" sz="1767" dirty="0" err="1"/>
              <a:t>classical</a:t>
            </a:r>
            <a:r>
              <a:rPr lang="fr-FR" sz="1767" dirty="0"/>
              <a:t> </a:t>
            </a:r>
            <a:r>
              <a:rPr lang="fr-FR" sz="1767" dirty="0" err="1"/>
              <a:t>theory</a:t>
            </a:r>
            <a:r>
              <a:rPr lang="fr-FR" sz="1767" dirty="0"/>
              <a:t>. Thermal excitations.</a:t>
            </a:r>
          </a:p>
          <a:p>
            <a:r>
              <a:rPr lang="fr-FR" sz="1767" b="1" dirty="0" err="1"/>
              <a:t>Misicu</a:t>
            </a:r>
            <a:r>
              <a:rPr lang="fr-FR" sz="1767" b="1" dirty="0"/>
              <a:t> (1999) </a:t>
            </a:r>
            <a:r>
              <a:rPr lang="fr-FR" sz="1767" dirty="0" err="1"/>
              <a:t>Bending</a:t>
            </a:r>
            <a:r>
              <a:rPr lang="fr-FR" sz="1767" dirty="0"/>
              <a:t>, </a:t>
            </a:r>
            <a:r>
              <a:rPr lang="fr-FR" sz="1767" dirty="0" err="1"/>
              <a:t>Coupled</a:t>
            </a:r>
            <a:r>
              <a:rPr lang="fr-FR" sz="1767" dirty="0"/>
              <a:t> </a:t>
            </a:r>
            <a:r>
              <a:rPr lang="fr-FR" sz="1767" dirty="0" err="1"/>
              <a:t>oscillators</a:t>
            </a:r>
            <a:r>
              <a:rPr lang="fr-FR" sz="1767" dirty="0"/>
              <a:t>. Quantum fluctuations.</a:t>
            </a:r>
          </a:p>
          <a:p>
            <a:r>
              <a:rPr lang="fr-FR" sz="1767" b="1" dirty="0" err="1"/>
              <a:t>Shneidman</a:t>
            </a:r>
            <a:r>
              <a:rPr lang="fr-FR" sz="1767" b="1" dirty="0"/>
              <a:t> (2002) </a:t>
            </a:r>
            <a:r>
              <a:rPr lang="fr-FR" sz="1767" dirty="0" err="1"/>
              <a:t>Bending</a:t>
            </a:r>
            <a:r>
              <a:rPr lang="fr-FR" sz="1767" dirty="0"/>
              <a:t>. Di-</a:t>
            </a:r>
            <a:r>
              <a:rPr lang="fr-FR" sz="1767" dirty="0" err="1"/>
              <a:t>nuclear</a:t>
            </a:r>
            <a:r>
              <a:rPr lang="fr-FR" sz="1767" dirty="0"/>
              <a:t> system. Quantum fluctuations.</a:t>
            </a:r>
          </a:p>
          <a:p>
            <a:r>
              <a:rPr lang="fr-FR" sz="1767" b="1" dirty="0" err="1"/>
              <a:t>Gönnenwein</a:t>
            </a:r>
            <a:r>
              <a:rPr lang="fr-FR" sz="1767" b="1" dirty="0"/>
              <a:t> (2007) </a:t>
            </a:r>
            <a:r>
              <a:rPr lang="fr-FR" sz="1767" dirty="0" err="1"/>
              <a:t>Bending</a:t>
            </a:r>
            <a:r>
              <a:rPr lang="fr-FR" sz="1767" dirty="0"/>
              <a:t>, </a:t>
            </a:r>
            <a:r>
              <a:rPr lang="fr-FR" sz="1767" dirty="0" err="1"/>
              <a:t>Wriggling</a:t>
            </a:r>
            <a:r>
              <a:rPr lang="fr-FR" sz="1767" dirty="0"/>
              <a:t>. Quantum fluctuations.</a:t>
            </a:r>
          </a:p>
          <a:p>
            <a:endParaRPr lang="en-GB" sz="1767" dirty="0"/>
          </a:p>
          <a:p>
            <a:endParaRPr lang="en-GB" sz="1767" dirty="0"/>
          </a:p>
          <a:p>
            <a:endParaRPr lang="fr-FR" sz="1767" b="1" dirty="0"/>
          </a:p>
          <a:p>
            <a:r>
              <a:rPr lang="fr-FR" sz="1767" b="1" dirty="0"/>
              <a:t>Hoffman (1964) </a:t>
            </a:r>
            <a:r>
              <a:rPr lang="fr-FR" sz="1767" dirty="0"/>
              <a:t>Coulomb forces.</a:t>
            </a:r>
          </a:p>
          <a:p>
            <a:r>
              <a:rPr lang="fr-FR" sz="1767" b="1" dirty="0" err="1"/>
              <a:t>Mikhailov</a:t>
            </a:r>
            <a:r>
              <a:rPr lang="fr-FR" sz="1767" b="1" dirty="0"/>
              <a:t> (1999) </a:t>
            </a:r>
            <a:r>
              <a:rPr lang="fr-FR" sz="1767" dirty="0"/>
              <a:t>Orientation </a:t>
            </a:r>
            <a:r>
              <a:rPr lang="fr-FR" sz="1767" dirty="0" err="1"/>
              <a:t>pumping</a:t>
            </a:r>
            <a:r>
              <a:rPr lang="fr-FR" sz="1767" dirty="0"/>
              <a:t>, </a:t>
            </a:r>
            <a:r>
              <a:rPr lang="fr-FR" sz="1767" dirty="0" err="1"/>
              <a:t>coupled</a:t>
            </a:r>
            <a:r>
              <a:rPr lang="fr-FR" sz="1767" dirty="0"/>
              <a:t> </a:t>
            </a:r>
            <a:r>
              <a:rPr lang="fr-FR" sz="1767" dirty="0" err="1"/>
              <a:t>deformed</a:t>
            </a:r>
            <a:r>
              <a:rPr lang="fr-FR" sz="1767" dirty="0"/>
              <a:t> fragments. </a:t>
            </a:r>
            <a:r>
              <a:rPr lang="fr-FR" sz="1767" dirty="0" err="1"/>
              <a:t>Equal</a:t>
            </a:r>
            <a:r>
              <a:rPr lang="fr-FR" sz="1767" dirty="0"/>
              <a:t> spins.</a:t>
            </a:r>
          </a:p>
          <a:p>
            <a:r>
              <a:rPr lang="fr-FR" sz="1767" b="1" dirty="0"/>
              <a:t>Bonneau (2007) </a:t>
            </a:r>
            <a:r>
              <a:rPr lang="fr-FR" sz="1767" dirty="0" err="1"/>
              <a:t>Coupled</a:t>
            </a:r>
            <a:r>
              <a:rPr lang="fr-FR" sz="1767" dirty="0"/>
              <a:t> </a:t>
            </a:r>
            <a:r>
              <a:rPr lang="fr-FR" sz="1767" dirty="0" err="1"/>
              <a:t>deformed</a:t>
            </a:r>
            <a:r>
              <a:rPr lang="fr-FR" sz="1767" dirty="0"/>
              <a:t> fragments. Quantum fluctuations and thermal excitations.</a:t>
            </a:r>
          </a:p>
          <a:p>
            <a:r>
              <a:rPr lang="fr-FR" sz="1767" b="1" dirty="0" err="1"/>
              <a:t>Bertsch</a:t>
            </a:r>
            <a:r>
              <a:rPr lang="fr-FR" sz="1767" b="1" dirty="0"/>
              <a:t> (2019) </a:t>
            </a:r>
            <a:r>
              <a:rPr lang="fr-FR" sz="1767" dirty="0" err="1"/>
              <a:t>Microscopic</a:t>
            </a:r>
            <a:r>
              <a:rPr lang="fr-FR" sz="1767" dirty="0"/>
              <a:t> </a:t>
            </a:r>
            <a:r>
              <a:rPr lang="fr-FR" sz="1767" dirty="0" err="1"/>
              <a:t>theory</a:t>
            </a:r>
            <a:r>
              <a:rPr lang="fr-FR" sz="1767" dirty="0"/>
              <a:t>: </a:t>
            </a:r>
            <a:r>
              <a:rPr lang="fr-FR" sz="1767" dirty="0" err="1"/>
              <a:t>Energy</a:t>
            </a:r>
            <a:r>
              <a:rPr lang="fr-FR" sz="1767" dirty="0"/>
              <a:t> </a:t>
            </a:r>
            <a:r>
              <a:rPr lang="fr-FR" sz="1767" dirty="0" err="1"/>
              <a:t>density</a:t>
            </a:r>
            <a:r>
              <a:rPr lang="fr-FR" sz="1767" dirty="0"/>
              <a:t> </a:t>
            </a:r>
            <a:r>
              <a:rPr lang="fr-FR" sz="1767" dirty="0" err="1"/>
              <a:t>functionals</a:t>
            </a:r>
            <a:r>
              <a:rPr lang="fr-FR" sz="1767" dirty="0"/>
              <a:t> (</a:t>
            </a:r>
            <a:r>
              <a:rPr lang="fr-FR" sz="1767" dirty="0" err="1"/>
              <a:t>Gogny</a:t>
            </a:r>
            <a:r>
              <a:rPr lang="fr-FR" sz="1767" dirty="0"/>
              <a:t> D1S).</a:t>
            </a:r>
          </a:p>
        </p:txBody>
      </p:sp>
      <p:sp>
        <p:nvSpPr>
          <p:cNvPr id="4" name="Accolade ouvrante 3"/>
          <p:cNvSpPr/>
          <p:nvPr/>
        </p:nvSpPr>
        <p:spPr>
          <a:xfrm>
            <a:off x="1185142" y="1683263"/>
            <a:ext cx="279883" cy="14048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0" name="Accolade ouvrante 9"/>
          <p:cNvSpPr/>
          <p:nvPr/>
        </p:nvSpPr>
        <p:spPr>
          <a:xfrm>
            <a:off x="1200917" y="3747511"/>
            <a:ext cx="248334" cy="1307893"/>
          </a:xfrm>
          <a:prstGeom prst="leftBrace">
            <a:avLst>
              <a:gd name="adj1" fmla="val 8333"/>
              <a:gd name="adj2" fmla="val 4907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5" name="ZoneTexte 4"/>
          <p:cNvSpPr txBox="1"/>
          <p:nvPr/>
        </p:nvSpPr>
        <p:spPr>
          <a:xfrm>
            <a:off x="161830" y="1936976"/>
            <a:ext cx="1128835" cy="908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>
                <a:solidFill>
                  <a:srgbClr val="00B050"/>
                </a:solidFill>
              </a:rPr>
              <a:t>Pre</a:t>
            </a:r>
          </a:p>
          <a:p>
            <a:r>
              <a:rPr lang="en-GB" sz="1767" b="1" dirty="0">
                <a:solidFill>
                  <a:srgbClr val="00B050"/>
                </a:solidFill>
              </a:rPr>
              <a:t>Scission</a:t>
            </a:r>
          </a:p>
          <a:p>
            <a:r>
              <a:rPr lang="en-GB" sz="1767" b="1" dirty="0">
                <a:solidFill>
                  <a:srgbClr val="00B050"/>
                </a:solidFill>
              </a:rPr>
              <a:t>Theories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7049" y="3952755"/>
            <a:ext cx="1018094" cy="1452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b="1" dirty="0">
                <a:solidFill>
                  <a:srgbClr val="0070C0"/>
                </a:solidFill>
              </a:rPr>
              <a:t>Post Scission</a:t>
            </a:r>
          </a:p>
          <a:p>
            <a:r>
              <a:rPr lang="en-GB" sz="1767" b="1" dirty="0">
                <a:solidFill>
                  <a:srgbClr val="0070C0"/>
                </a:solidFill>
              </a:rPr>
              <a:t>Theories</a:t>
            </a:r>
            <a:endParaRPr lang="fr-FR" sz="1767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96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The nu-Ball2: Hybrid </a:t>
            </a:r>
            <a:r>
              <a:rPr lang="el-GR" dirty="0"/>
              <a:t>γ</a:t>
            </a:r>
            <a:r>
              <a:rPr lang="en-GB" dirty="0"/>
              <a:t>-ray spectrometer at ALTO </a:t>
            </a:r>
            <a:endParaRPr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795" y="1157536"/>
            <a:ext cx="3554413" cy="266429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 bwMode="auto">
          <a:xfrm>
            <a:off x="57795" y="3857031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nu-Ball2 under construction 03/03/22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643884" y="1457487"/>
            <a:ext cx="45870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Hybrid Spectrometer (Ge/BGO/LaBr3/PARIS)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    high resolution, high efficiency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Different geometries and couplings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Calorimetry for reaction studies/selection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Fully digital, 200 channels, including BGO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Modes Triggered or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Triggerlesss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154438" y="581473"/>
            <a:ext cx="2582576" cy="139688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187944" y="1991049"/>
            <a:ext cx="2515564" cy="186598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ZoneTexte 4"/>
          <p:cNvSpPr txBox="1"/>
          <p:nvPr/>
        </p:nvSpPr>
        <p:spPr bwMode="auto">
          <a:xfrm>
            <a:off x="96819" y="4244748"/>
            <a:ext cx="191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Gamma detectors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6740641" y="3800316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Coupled Devices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7795" y="4583302"/>
            <a:ext cx="4300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28 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Clover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Ge’s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(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GammapoolEU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consortium)</a:t>
            </a:r>
            <a:endParaRPr kumimoji="0" lang="fr-FR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15 Coaxial 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Ge’s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(UK/France 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loan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pool)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36 FATIMA LaBr3 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(FATIMA collaboration)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72 PARIS 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phoswich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(PARIS collaboration)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896643" y="1073413"/>
            <a:ext cx="13356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Innovations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54539" y="4118010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TFGIC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(European Commission, JRC Geel)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DSSD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silicon detectors (HIL Warsaw)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LICORNE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neutron source (ALTO)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sng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CORSET</a:t>
            </a:r>
            <a:r>
              <a:rPr kumimoji="0" lang="fr-FR" sz="1600" b="0" i="0" u="none" strike="sng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FF detector (Dubna)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OUPS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plunger (IJC Lab)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OPSA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charged particle detctor (IJC Lab)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ZoneTexte 17"/>
          <p:cNvSpPr txBox="1"/>
          <p:nvPr/>
        </p:nvSpPr>
        <p:spPr bwMode="auto">
          <a:xfrm>
            <a:off x="1973506" y="728254"/>
            <a:ext cx="6005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Study of: </a:t>
            </a:r>
            <a:r>
              <a:rPr kumimoji="0" lang="en-GB" sz="1400" b="0" i="0" u="sng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nuclear fission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en-GB" sz="1400" b="0" i="0" u="sng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neutron rich isotopes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en-GB" sz="1400" b="0" i="0" u="sng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lifetimes/nuclear moments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0" name="Image 19"/>
          <p:cNvPicPr/>
          <p:nvPr/>
        </p:nvPicPr>
        <p:blipFill>
          <a:blip r:embed="rId5"/>
          <a:stretch/>
        </p:blipFill>
        <p:spPr bwMode="auto">
          <a:xfrm>
            <a:off x="4151320" y="3768501"/>
            <a:ext cx="2589321" cy="1914123"/>
          </a:xfrm>
          <a:prstGeom prst="rect">
            <a:avLst/>
          </a:prstGeom>
          <a:ln>
            <a:noFill/>
          </a:ln>
        </p:spPr>
      </p:pic>
      <p:sp>
        <p:nvSpPr>
          <p:cNvPr id="21" name="ZoneTexte 20"/>
          <p:cNvSpPr txBox="1"/>
          <p:nvPr/>
        </p:nvSpPr>
        <p:spPr bwMode="auto">
          <a:xfrm>
            <a:off x="3896643" y="3114177"/>
            <a:ext cx="408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</a:rPr>
              <a:t>15 approved experiments. 2900 hours beam time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</a:rPr>
              <a:t>march 2022 – </a:t>
            </a:r>
            <a:r>
              <a:rPr lang="en-GB" sz="1400" dirty="0" err="1">
                <a:solidFill>
                  <a:srgbClr val="7030A0"/>
                </a:solidFill>
              </a:rPr>
              <a:t>june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</a:rPr>
              <a:t> 2023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74" dirty="0"/>
              <a:t>Fission fragment decay</a:t>
            </a:r>
            <a:endParaRPr lang="en-GB" sz="2474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59" y="898530"/>
            <a:ext cx="6288917" cy="4361807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 rot="20462451">
            <a:off x="2303205" y="1529380"/>
            <a:ext cx="4656198" cy="630581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Ellipse 6"/>
          <p:cNvSpPr/>
          <p:nvPr/>
        </p:nvSpPr>
        <p:spPr>
          <a:xfrm rot="20462451">
            <a:off x="2774786" y="1699081"/>
            <a:ext cx="3713033" cy="291180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Ellipse 7"/>
          <p:cNvSpPr/>
          <p:nvPr/>
        </p:nvSpPr>
        <p:spPr>
          <a:xfrm rot="20462451">
            <a:off x="3458685" y="1866619"/>
            <a:ext cx="1853623" cy="138797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Ellipse 8"/>
          <p:cNvSpPr/>
          <p:nvPr/>
        </p:nvSpPr>
        <p:spPr>
          <a:xfrm rot="20462451">
            <a:off x="2205696" y="2901008"/>
            <a:ext cx="4656198" cy="630581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Ellipse 9"/>
          <p:cNvSpPr/>
          <p:nvPr/>
        </p:nvSpPr>
        <p:spPr>
          <a:xfrm rot="20462451">
            <a:off x="2677276" y="3070708"/>
            <a:ext cx="3713033" cy="291180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Ellipse 10"/>
          <p:cNvSpPr/>
          <p:nvPr/>
        </p:nvSpPr>
        <p:spPr>
          <a:xfrm rot="20462451">
            <a:off x="3361175" y="3238246"/>
            <a:ext cx="1853623" cy="138797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Connecteur droit 11"/>
          <p:cNvCxnSpPr>
            <a:endCxn id="11" idx="5"/>
          </p:cNvCxnSpPr>
          <p:nvPr/>
        </p:nvCxnSpPr>
        <p:spPr>
          <a:xfrm flipH="1">
            <a:off x="4923731" y="2544850"/>
            <a:ext cx="221879" cy="596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5382085" y="1569267"/>
            <a:ext cx="626502" cy="1502643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5232988" y="1669899"/>
            <a:ext cx="288062" cy="671607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4875917" y="2358160"/>
            <a:ext cx="359904" cy="891093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336524" y="1046933"/>
            <a:ext cx="2127955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Primary fragment entry</a:t>
            </a:r>
          </a:p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distribution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27066" y="2736568"/>
            <a:ext cx="5386211" cy="58169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Secondary fragment entry</a:t>
            </a:r>
          </a:p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distribution</a:t>
            </a:r>
          </a:p>
        </p:txBody>
      </p:sp>
      <p:sp>
        <p:nvSpPr>
          <p:cNvPr id="26" name="Ellipse 25"/>
          <p:cNvSpPr/>
          <p:nvPr/>
        </p:nvSpPr>
        <p:spPr>
          <a:xfrm>
            <a:off x="3950518" y="4627703"/>
            <a:ext cx="245807" cy="2600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4631302" y="4365283"/>
            <a:ext cx="223266" cy="196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015827" y="5165625"/>
            <a:ext cx="3435492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2121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&lt;M</a:t>
            </a:r>
            <a:r>
              <a:rPr lang="el-GR" sz="2121" kern="1200" baseline="-250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γ</a:t>
            </a:r>
            <a:r>
              <a:rPr lang="en-GB" sz="2121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&gt; (one fragment) ~ 3.5 - 4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54568" y="5190072"/>
            <a:ext cx="3046027" cy="4187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/>
            <a:r>
              <a:rPr lang="en-GB" sz="2121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&lt;</a:t>
            </a:r>
            <a:r>
              <a:rPr lang="el-GR" sz="2121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ν</a:t>
            </a:r>
            <a:r>
              <a:rPr lang="en-GB" sz="2121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&gt; (one fragment) ~ 1 - 2</a:t>
            </a:r>
          </a:p>
        </p:txBody>
      </p:sp>
    </p:spTree>
    <p:extLst>
      <p:ext uri="{BB962C8B-B14F-4D97-AF65-F5344CB8AC3E}">
        <p14:creationId xmlns:p14="http://schemas.microsoft.com/office/powerpoint/2010/main" val="30298639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17A5CC5-E966-4FD4-97ED-B848E7E1D4A3}"/>
              </a:ext>
            </a:extLst>
          </p:cNvPr>
          <p:cNvSpPr txBox="1"/>
          <p:nvPr/>
        </p:nvSpPr>
        <p:spPr>
          <a:xfrm>
            <a:off x="111718" y="1613808"/>
            <a:ext cx="45143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/>
              <a:t>Neutron </a:t>
            </a:r>
            <a:r>
              <a:rPr lang="fr-FR" sz="1600" u="sng" dirty="0" err="1"/>
              <a:t>induced</a:t>
            </a:r>
            <a:r>
              <a:rPr lang="fr-FR" sz="1600" u="sng" dirty="0"/>
              <a:t> fission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238U(</a:t>
            </a:r>
            <a:r>
              <a:rPr lang="fr-FR" sz="1600" dirty="0" err="1">
                <a:solidFill>
                  <a:srgbClr val="FF0000"/>
                </a:solidFill>
              </a:rPr>
              <a:t>n,f</a:t>
            </a:r>
            <a:r>
              <a:rPr lang="fr-FR" sz="1600" dirty="0">
                <a:solidFill>
                  <a:srgbClr val="FF0000"/>
                </a:solidFill>
              </a:rPr>
              <a:t>) – S. </a:t>
            </a:r>
            <a:r>
              <a:rPr lang="fr-FR" sz="1600" dirty="0" err="1">
                <a:solidFill>
                  <a:srgbClr val="FF0000"/>
                </a:solidFill>
              </a:rPr>
              <a:t>Pascu</a:t>
            </a:r>
            <a:endParaRPr lang="fr-FR" sz="1600" dirty="0">
              <a:solidFill>
                <a:srgbClr val="FF0000"/>
              </a:solidFill>
            </a:endParaRPr>
          </a:p>
          <a:p>
            <a:endParaRPr lang="fr-FR" sz="1600" dirty="0"/>
          </a:p>
          <a:p>
            <a:r>
              <a:rPr lang="fr-FR" sz="1600" u="sng" dirty="0"/>
              <a:t>Heavy ion </a:t>
            </a:r>
            <a:r>
              <a:rPr lang="fr-FR" sz="1600" u="sng" dirty="0" err="1"/>
              <a:t>induced</a:t>
            </a:r>
            <a:r>
              <a:rPr lang="fr-FR" sz="1600" u="sng" dirty="0"/>
              <a:t> fission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197Au(18O,f) – K. </a:t>
            </a:r>
            <a:r>
              <a:rPr lang="fr-FR" sz="1600" dirty="0" err="1">
                <a:solidFill>
                  <a:srgbClr val="FF0000"/>
                </a:solidFill>
              </a:rPr>
              <a:t>Miernik</a:t>
            </a:r>
            <a:r>
              <a:rPr lang="fr-FR" sz="1600" dirty="0">
                <a:solidFill>
                  <a:srgbClr val="FF0000"/>
                </a:solidFill>
              </a:rPr>
              <a:t>/A. </a:t>
            </a:r>
            <a:r>
              <a:rPr lang="fr-FR" sz="1600" dirty="0" err="1">
                <a:solidFill>
                  <a:srgbClr val="FF0000"/>
                </a:solidFill>
              </a:rPr>
              <a:t>Korgul</a:t>
            </a:r>
            <a:endParaRPr lang="fr-FR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178W(12C,f) – K. </a:t>
            </a:r>
            <a:r>
              <a:rPr lang="fr-FR" sz="1600" dirty="0" err="1">
                <a:solidFill>
                  <a:srgbClr val="FF0000"/>
                </a:solidFill>
              </a:rPr>
              <a:t>Miernik</a:t>
            </a:r>
            <a:r>
              <a:rPr lang="fr-FR" sz="1600" dirty="0">
                <a:solidFill>
                  <a:srgbClr val="FF0000"/>
                </a:solidFill>
              </a:rPr>
              <a:t>/A. </a:t>
            </a:r>
            <a:r>
              <a:rPr lang="fr-FR" sz="1600" dirty="0" err="1">
                <a:solidFill>
                  <a:srgbClr val="FF0000"/>
                </a:solidFill>
              </a:rPr>
              <a:t>Korgul</a:t>
            </a:r>
            <a:endParaRPr lang="fr-FR" sz="1600" dirty="0">
              <a:solidFill>
                <a:srgbClr val="FF0000"/>
              </a:solidFill>
            </a:endParaRPr>
          </a:p>
          <a:p>
            <a:endParaRPr lang="fr-FR" sz="1600" dirty="0"/>
          </a:p>
          <a:p>
            <a:r>
              <a:rPr lang="fr-FR" sz="1600" u="sng" dirty="0"/>
              <a:t>Light ion </a:t>
            </a:r>
            <a:r>
              <a:rPr lang="fr-FR" sz="1600" u="sng" dirty="0" err="1"/>
              <a:t>induced</a:t>
            </a:r>
            <a:r>
              <a:rPr lang="fr-FR" sz="1600" u="sng" dirty="0"/>
              <a:t> fission (fission </a:t>
            </a:r>
            <a:r>
              <a:rPr lang="fr-FR" sz="1600" u="sng" dirty="0" err="1"/>
              <a:t>isomers</a:t>
            </a:r>
            <a:r>
              <a:rPr lang="fr-FR" sz="1600" u="sng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235U(</a:t>
            </a:r>
            <a:r>
              <a:rPr lang="fr-FR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d,f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), 232Th(</a:t>
            </a:r>
            <a:r>
              <a:rPr lang="fr-FR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d,f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) – C. Hiver</a:t>
            </a:r>
            <a:r>
              <a:rPr lang="fr-FR" sz="1600" dirty="0">
                <a:solidFill>
                  <a:srgbClr val="FF0000"/>
                </a:solidFill>
              </a:rPr>
              <a:t>/J. N. Wilson</a:t>
            </a:r>
          </a:p>
          <a:p>
            <a:endParaRPr lang="fr-FR" sz="1600" dirty="0"/>
          </a:p>
          <a:p>
            <a:r>
              <a:rPr lang="fr-FR" sz="1600" u="sng" dirty="0" err="1"/>
              <a:t>Spontaneous</a:t>
            </a:r>
            <a:r>
              <a:rPr lang="fr-FR" sz="1600" u="sng" dirty="0"/>
              <a:t> fission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252Cf(SF) – M. </a:t>
            </a:r>
            <a:r>
              <a:rPr lang="fr-FR" sz="1600" dirty="0" err="1">
                <a:solidFill>
                  <a:srgbClr val="FF0000"/>
                </a:solidFill>
              </a:rPr>
              <a:t>Lebois</a:t>
            </a:r>
            <a:r>
              <a:rPr lang="fr-FR" sz="1600" dirty="0">
                <a:solidFill>
                  <a:srgbClr val="FF0000"/>
                </a:solidFill>
              </a:rPr>
              <a:t>/S. </a:t>
            </a:r>
            <a:r>
              <a:rPr lang="fr-FR" sz="1600" dirty="0" err="1">
                <a:solidFill>
                  <a:srgbClr val="FF0000"/>
                </a:solidFill>
              </a:rPr>
              <a:t>Oberstedt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439125-FBF0-4E4E-BD76-CE0C1D26EB3E}"/>
              </a:ext>
            </a:extLst>
          </p:cNvPr>
          <p:cNvSpPr txBox="1"/>
          <p:nvPr/>
        </p:nvSpPr>
        <p:spPr>
          <a:xfrm>
            <a:off x="2604871" y="174457"/>
            <a:ext cx="61658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</a:rPr>
              <a:t>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u-Ball2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campaign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experiments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at ALTO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D62B8BD-7603-429C-92AB-B7DFA0EAA0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0542274"/>
              </p:ext>
            </p:extLst>
          </p:nvPr>
        </p:nvGraphicFramePr>
        <p:xfrm>
          <a:off x="7330603" y="687770"/>
          <a:ext cx="3514180" cy="2465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BAEC1C4D-5D1C-439F-AE02-87631DF19481}"/>
              </a:ext>
            </a:extLst>
          </p:cNvPr>
          <p:cNvSpPr txBox="1"/>
          <p:nvPr/>
        </p:nvSpPr>
        <p:spPr>
          <a:xfrm>
            <a:off x="4769228" y="1374600"/>
            <a:ext cx="4668266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err="1"/>
              <a:t>Coulex</a:t>
            </a:r>
            <a:r>
              <a:rPr lang="fr-FR" sz="1600" u="sng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B050"/>
                </a:solidFill>
                <a:highlight>
                  <a:srgbClr val="FFFF00"/>
                </a:highlight>
              </a:rPr>
              <a:t>58Fe – G. </a:t>
            </a:r>
            <a:r>
              <a:rPr lang="fr-FR" sz="1600" dirty="0" err="1">
                <a:solidFill>
                  <a:srgbClr val="00B050"/>
                </a:solidFill>
                <a:highlight>
                  <a:srgbClr val="FFFF00"/>
                </a:highlight>
              </a:rPr>
              <a:t>Pasqualato</a:t>
            </a:r>
            <a:endParaRPr lang="fr-FR" sz="1600" dirty="0">
              <a:solidFill>
                <a:srgbClr val="00B050"/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B050"/>
                </a:solidFill>
              </a:rPr>
              <a:t>60Ni – K. </a:t>
            </a:r>
            <a:r>
              <a:rPr lang="fr-FR" sz="1600" dirty="0" err="1">
                <a:solidFill>
                  <a:srgbClr val="00B050"/>
                </a:solidFill>
              </a:rPr>
              <a:t>Hadynska-Klek</a:t>
            </a:r>
            <a:endParaRPr lang="fr-FR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B050"/>
                </a:solidFill>
              </a:rPr>
              <a:t>40Ca – P. </a:t>
            </a:r>
            <a:r>
              <a:rPr lang="fr-FR" sz="1600" dirty="0" err="1">
                <a:solidFill>
                  <a:srgbClr val="00B050"/>
                </a:solidFill>
              </a:rPr>
              <a:t>Napiorkowski</a:t>
            </a:r>
            <a:endParaRPr lang="fr-FR" sz="1600" dirty="0">
              <a:solidFill>
                <a:srgbClr val="00B050"/>
              </a:solidFill>
            </a:endParaRPr>
          </a:p>
          <a:p>
            <a:endParaRPr lang="fr-FR" sz="1600" dirty="0"/>
          </a:p>
          <a:p>
            <a:r>
              <a:rPr lang="fr-FR" sz="1600" u="sng" dirty="0"/>
              <a:t>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44Ti, 42Ca – M. </a:t>
            </a:r>
            <a:r>
              <a:rPr lang="fr-FR" sz="1600" dirty="0" err="1">
                <a:solidFill>
                  <a:srgbClr val="0070C0"/>
                </a:solidFill>
              </a:rPr>
              <a:t>Matejska-Minda</a:t>
            </a:r>
            <a:endParaRPr lang="fr-FR" sz="1600" dirty="0">
              <a:solidFill>
                <a:srgbClr val="0070C0"/>
              </a:solidFill>
            </a:endParaRPr>
          </a:p>
          <a:p>
            <a:endParaRPr lang="fr-FR" sz="1600" dirty="0"/>
          </a:p>
          <a:p>
            <a:r>
              <a:rPr lang="fr-FR" sz="1600" u="sng" dirty="0" err="1"/>
              <a:t>Lifetimes</a:t>
            </a:r>
            <a:r>
              <a:rPr lang="fr-FR" sz="1600" u="sng" dirty="0"/>
              <a:t> (RDM)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60Zn – M.L. Cortes</a:t>
            </a:r>
          </a:p>
          <a:p>
            <a:endParaRPr lang="fr-FR" sz="1600" dirty="0"/>
          </a:p>
          <a:p>
            <a:r>
              <a:rPr lang="fr-FR" sz="1600" u="sng" dirty="0"/>
              <a:t>GDR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C000"/>
                </a:solidFill>
              </a:rPr>
              <a:t>80Sr links </a:t>
            </a:r>
            <a:r>
              <a:rPr lang="fr-FR" sz="1600" dirty="0" err="1">
                <a:solidFill>
                  <a:srgbClr val="FFC000"/>
                </a:solidFill>
              </a:rPr>
              <a:t>residues</a:t>
            </a:r>
            <a:r>
              <a:rPr lang="fr-FR" sz="1600" dirty="0">
                <a:solidFill>
                  <a:srgbClr val="FFC000"/>
                </a:solidFill>
              </a:rPr>
              <a:t> to CN </a:t>
            </a:r>
            <a:r>
              <a:rPr lang="fr-FR" sz="1600" dirty="0" err="1">
                <a:solidFill>
                  <a:srgbClr val="FFC000"/>
                </a:solidFill>
              </a:rPr>
              <a:t>shape</a:t>
            </a:r>
            <a:r>
              <a:rPr lang="fr-FR" sz="1600" dirty="0">
                <a:solidFill>
                  <a:srgbClr val="FFC000"/>
                </a:solidFill>
              </a:rPr>
              <a:t> – M. </a:t>
            </a:r>
            <a:r>
              <a:rPr lang="fr-FR" sz="1600" dirty="0" err="1">
                <a:solidFill>
                  <a:srgbClr val="FFC000"/>
                </a:solidFill>
              </a:rPr>
              <a:t>Ciemala</a:t>
            </a:r>
            <a:endParaRPr lang="fr-FR" sz="1600" dirty="0">
              <a:solidFill>
                <a:srgbClr val="FFC000"/>
              </a:solidFill>
            </a:endParaRPr>
          </a:p>
          <a:p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E590B95-A6C9-43B3-95DF-5A1BBC7291A6}"/>
              </a:ext>
            </a:extLst>
          </p:cNvPr>
          <p:cNvSpPr txBox="1"/>
          <p:nvPr/>
        </p:nvSpPr>
        <p:spPr>
          <a:xfrm>
            <a:off x="4836320" y="4876629"/>
            <a:ext cx="3536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12 </a:t>
            </a:r>
            <a:r>
              <a:rPr lang="fr-FR" dirty="0" err="1"/>
              <a:t>experiments</a:t>
            </a:r>
            <a:r>
              <a:rPr lang="fr-FR" dirty="0"/>
              <a:t> </a:t>
            </a:r>
            <a:r>
              <a:rPr lang="fr-FR" dirty="0" err="1"/>
              <a:t>completed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&gt; 300Tb of data </a:t>
            </a:r>
            <a:r>
              <a:rPr lang="fr-FR" dirty="0" err="1"/>
              <a:t>collected</a:t>
            </a:r>
            <a:r>
              <a:rPr lang="fr-FR" dirty="0"/>
              <a:t>!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7BC50F4-BDA5-4A6E-A7B0-0F19DDC45007}"/>
              </a:ext>
            </a:extLst>
          </p:cNvPr>
          <p:cNvSpPr txBox="1"/>
          <p:nvPr/>
        </p:nvSpPr>
        <p:spPr>
          <a:xfrm>
            <a:off x="3514179" y="745348"/>
            <a:ext cx="299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(April 2022 – June 2023)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91F019-34DE-486F-A313-3C7187FFB971}"/>
              </a:ext>
            </a:extLst>
          </p:cNvPr>
          <p:cNvSpPr/>
          <p:nvPr/>
        </p:nvSpPr>
        <p:spPr>
          <a:xfrm>
            <a:off x="111717" y="1373560"/>
            <a:ext cx="4482581" cy="3600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96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5" y="1375192"/>
            <a:ext cx="6556728" cy="471317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1557" y="1277427"/>
            <a:ext cx="4035198" cy="2513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rtl="0"/>
            <a:r>
              <a:rPr lang="en-GB" sz="1590" b="1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Nuclear structure (neutron rich isotopes)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Single particle levels, residual interactions around shell closures (</a:t>
            </a:r>
            <a:r>
              <a:rPr lang="en-GB" sz="1414" i="1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132</a:t>
            </a: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Sn, </a:t>
            </a:r>
            <a:r>
              <a:rPr lang="en-GB" sz="1414" i="1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78</a:t>
            </a: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Ni, N=50)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Evolution of nuclear shapes: onset of deformation 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shape-coexistence phenomena (</a:t>
            </a:r>
            <a:r>
              <a:rPr lang="en-GB" sz="1414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e.g</a:t>
            </a: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N=60)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Triaxiality</a:t>
            </a:r>
            <a:endParaRPr lang="en-GB" sz="1414" i="1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Higher-order of deformation: </a:t>
            </a:r>
            <a:r>
              <a:rPr lang="en-GB" sz="1414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octupole</a:t>
            </a: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shapes 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isomer spectroscopy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Nuclear astrophysics: nuclei in the r-process path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Fission isomers </a:t>
            </a:r>
          </a:p>
        </p:txBody>
      </p:sp>
      <p:sp>
        <p:nvSpPr>
          <p:cNvPr id="9" name="Rectangle 8"/>
          <p:cNvSpPr/>
          <p:nvPr/>
        </p:nvSpPr>
        <p:spPr>
          <a:xfrm>
            <a:off x="201557" y="4680241"/>
            <a:ext cx="3512613" cy="98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en-GB" sz="1590" b="1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Energy applications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Fission yield data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Gamma-ray heating effects in reactors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Inelastic neutron scattering on actinides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087" y="3617894"/>
            <a:ext cx="3987459" cy="1207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en-GB" sz="1590" b="1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Fission mechanism/fission theory 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Gamma rays as a probe of the fission mechanism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Angular momentum in fission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Correlation of fragment observables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83135" y="1992406"/>
            <a:ext cx="1061509" cy="1071062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defTabSz="807964" rtl="0"/>
            <a:r>
              <a:rPr lang="fr-FR" sz="1590" b="1" kern="1200" baseline="30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135,137,139</a:t>
            </a:r>
            <a:r>
              <a:rPr lang="fr-FR" sz="1590" b="1" kern="12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I</a:t>
            </a:r>
            <a:endParaRPr lang="fr-FR" sz="1590" b="1" kern="1200" baseline="30000" dirty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defTabSz="807964" rtl="0"/>
            <a:r>
              <a:rPr lang="fr-FR" sz="1590" b="1" kern="1200" baseline="30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134,136,138</a:t>
            </a:r>
            <a:r>
              <a:rPr lang="fr-FR" sz="1590" b="1" kern="12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Te</a:t>
            </a:r>
          </a:p>
          <a:p>
            <a:pPr defTabSz="807964" rtl="0"/>
            <a:r>
              <a:rPr lang="fr-FR" sz="1590" b="1" kern="1200" baseline="30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94</a:t>
            </a:r>
            <a:r>
              <a:rPr lang="fr-FR" sz="1590" b="1" kern="12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Kr</a:t>
            </a:r>
          </a:p>
          <a:p>
            <a:pPr defTabSz="807964" rtl="0"/>
            <a:r>
              <a:rPr lang="fr-FR" sz="1590" b="1" kern="1200" baseline="30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82</a:t>
            </a:r>
            <a:r>
              <a:rPr lang="fr-FR" sz="1590" b="1" kern="12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Ge</a:t>
            </a:r>
            <a:endParaRPr lang="en-GB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95" y="4333912"/>
            <a:ext cx="1948778" cy="1232791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1671890" y="104446"/>
            <a:ext cx="9109521" cy="935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807964" rtl="0"/>
            <a:r>
              <a:rPr lang="en-GB" sz="2121" b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Gamma ray spectroscopy of fission fragments with state-of-the art techniques </a:t>
            </a:r>
          </a:p>
          <a:p>
            <a:pPr defTabSz="807964" rtl="0"/>
            <a:r>
              <a:rPr lang="en-GB" sz="1767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S. Leoni, C. </a:t>
            </a:r>
            <a:r>
              <a:rPr lang="en-GB" sz="1767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Michelagnoli</a:t>
            </a:r>
            <a:r>
              <a:rPr lang="en-GB" sz="1767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J.N. Wilson </a:t>
            </a:r>
          </a:p>
          <a:p>
            <a:pPr defTabSz="807964" rtl="0"/>
            <a:r>
              <a:rPr lang="en-GB" sz="1590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La </a:t>
            </a:r>
            <a:r>
              <a:rPr lang="en-GB" sz="1590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Rivista</a:t>
            </a:r>
            <a:r>
              <a:rPr lang="en-GB" sz="1590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del </a:t>
            </a:r>
            <a:r>
              <a:rPr lang="en-GB" sz="1590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Nuovo</a:t>
            </a:r>
            <a:r>
              <a:rPr lang="en-GB" sz="1590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GB" sz="1590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Cimento</a:t>
            </a:r>
            <a:r>
              <a:rPr lang="en-GB" sz="1590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 45, p461–547 (2022)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044644" y="1632884"/>
            <a:ext cx="1374094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l-GR" sz="1590" b="1" u="sng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ν</a:t>
            </a:r>
            <a:r>
              <a:rPr lang="en-GB" sz="1590" b="1" u="sng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-Ball1 results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6148961" y="2212976"/>
            <a:ext cx="1956046" cy="787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202258" y="2433546"/>
            <a:ext cx="1817703" cy="619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5664921" y="2632975"/>
            <a:ext cx="618696" cy="17009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5657636" y="2933631"/>
            <a:ext cx="274696" cy="1620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73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38347D5-7068-4CB9-90BF-0F48D69B65D2}"/>
              </a:ext>
            </a:extLst>
          </p:cNvPr>
          <p:cNvSpPr txBox="1"/>
          <p:nvPr/>
        </p:nvSpPr>
        <p:spPr>
          <a:xfrm>
            <a:off x="129804" y="1301552"/>
            <a:ext cx="10642971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Prompt and delayed spectroscopy of the neutron-rich </a:t>
            </a:r>
            <a:r>
              <a:rPr lang="en-US" sz="1600" b="1" baseline="30000" dirty="0">
                <a:solidFill>
                  <a:srgbClr val="FF0000"/>
                </a:solidFill>
              </a:rPr>
              <a:t>94</a:t>
            </a:r>
            <a:r>
              <a:rPr lang="en-US" sz="1600" b="1" dirty="0">
                <a:solidFill>
                  <a:srgbClr val="FF0000"/>
                </a:solidFill>
              </a:rPr>
              <a:t>Kr</a:t>
            </a:r>
            <a:r>
              <a:rPr lang="en-US" sz="1600" dirty="0"/>
              <a:t> and observation of a new isomer</a:t>
            </a:r>
          </a:p>
          <a:p>
            <a:r>
              <a:rPr lang="en-US" sz="1600" dirty="0"/>
              <a:t>R-B. </a:t>
            </a:r>
            <a:r>
              <a:rPr lang="en-US" sz="1600" dirty="0" err="1"/>
              <a:t>Gerst</a:t>
            </a:r>
            <a:r>
              <a:rPr lang="en-US" sz="1600" dirty="0"/>
              <a:t> et al. Phys. Rev. C 102, 064323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Spectroscopy and Lifetime Measurements in </a:t>
            </a:r>
            <a:r>
              <a:rPr lang="en-US" sz="1600" b="1" baseline="30000" dirty="0">
                <a:solidFill>
                  <a:srgbClr val="FF0000"/>
                </a:solidFill>
              </a:rPr>
              <a:t>134,136,138</a:t>
            </a:r>
            <a:r>
              <a:rPr lang="en-US" sz="1600" b="1" dirty="0">
                <a:solidFill>
                  <a:srgbClr val="FF0000"/>
                </a:solidFill>
              </a:rPr>
              <a:t>Te</a:t>
            </a:r>
            <a:r>
              <a:rPr lang="en-US" sz="1600" dirty="0"/>
              <a:t> Isotopes and Implications for the Nuclear Structure beyond N = 82, G. Hafner, R. </a:t>
            </a:r>
            <a:r>
              <a:rPr lang="en-US" sz="1600" dirty="0" err="1"/>
              <a:t>Lozeva</a:t>
            </a:r>
            <a:r>
              <a:rPr lang="en-US" sz="1600" dirty="0"/>
              <a:t>, et al. Phys. Rev. C103 034317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First lifetime investigations of N&gt;82 iodine isotopes, </a:t>
            </a:r>
            <a:r>
              <a:rPr lang="en-US" sz="1600" b="1" baseline="30000" dirty="0">
                <a:solidFill>
                  <a:srgbClr val="FF0000"/>
                </a:solidFill>
              </a:rPr>
              <a:t>135,137,139</a:t>
            </a:r>
            <a:r>
              <a:rPr lang="en-US" sz="1600" b="1" dirty="0">
                <a:solidFill>
                  <a:srgbClr val="FF0000"/>
                </a:solidFill>
              </a:rPr>
              <a:t>I</a:t>
            </a:r>
            <a:r>
              <a:rPr lang="en-US" sz="1600" dirty="0"/>
              <a:t>: The quest for collectivity</a:t>
            </a:r>
          </a:p>
          <a:p>
            <a:r>
              <a:rPr lang="en-US" sz="1600" dirty="0"/>
              <a:t>G. </a:t>
            </a:r>
            <a:r>
              <a:rPr lang="en-US" sz="1600" dirty="0" err="1"/>
              <a:t>Häfner</a:t>
            </a:r>
            <a:r>
              <a:rPr lang="en-US" sz="1600" dirty="0"/>
              <a:t> et al. Phys. Rev. C 104, 014316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Study of N = 50 gap evolution around Z = 32: new structure information for </a:t>
            </a:r>
            <a:r>
              <a:rPr lang="en-US" sz="1600" b="1" baseline="30000" dirty="0">
                <a:solidFill>
                  <a:srgbClr val="FF0000"/>
                </a:solidFill>
              </a:rPr>
              <a:t>82</a:t>
            </a:r>
            <a:r>
              <a:rPr lang="en-US" sz="1600" b="1" dirty="0">
                <a:solidFill>
                  <a:srgbClr val="FF0000"/>
                </a:solidFill>
              </a:rPr>
              <a:t>Ge </a:t>
            </a:r>
            <a:r>
              <a:rPr lang="en-US" sz="1600" dirty="0" err="1"/>
              <a:t>D.Thisse</a:t>
            </a:r>
            <a:r>
              <a:rPr lang="en-US" sz="1600" dirty="0"/>
              <a:t>, </a:t>
            </a:r>
            <a:r>
              <a:rPr lang="en-US" sz="1600" dirty="0" err="1"/>
              <a:t>M.Lebois</a:t>
            </a:r>
            <a:r>
              <a:rPr lang="en-US" sz="1600" dirty="0"/>
              <a:t>, </a:t>
            </a:r>
            <a:r>
              <a:rPr lang="en-US" sz="1600" dirty="0" err="1"/>
              <a:t>D.Verney</a:t>
            </a:r>
            <a:r>
              <a:rPr lang="en-US" sz="1600" dirty="0"/>
              <a:t>, et al., </a:t>
            </a:r>
            <a:r>
              <a:rPr lang="en-US" sz="1600" dirty="0" err="1"/>
              <a:t>Eur.Phys.J</a:t>
            </a:r>
            <a:r>
              <a:rPr lang="en-US" sz="1600" dirty="0"/>
              <a:t>. A 59, 153 (2023)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Gamma-ray spectroscopy of fission fragments with state-of-the-art techniques</a:t>
            </a:r>
          </a:p>
          <a:p>
            <a:r>
              <a:rPr lang="en-US" sz="1600" dirty="0"/>
              <a:t>S. Leoni, C. </a:t>
            </a:r>
            <a:r>
              <a:rPr lang="en-US" sz="1600" dirty="0" err="1"/>
              <a:t>Michelagnoli</a:t>
            </a:r>
            <a:r>
              <a:rPr lang="en-US" sz="1600" dirty="0"/>
              <a:t>, J. N. Wilson, La </a:t>
            </a:r>
            <a:r>
              <a:rPr lang="en-US" sz="1600" dirty="0" err="1"/>
              <a:t>Rivista</a:t>
            </a:r>
            <a:r>
              <a:rPr lang="en-US" sz="1600" dirty="0"/>
              <a:t> del Nuovo </a:t>
            </a:r>
            <a:r>
              <a:rPr lang="en-US" sz="1600" dirty="0" err="1"/>
              <a:t>Cimento</a:t>
            </a:r>
            <a:r>
              <a:rPr lang="en-US" sz="1600" dirty="0"/>
              <a:t> (2022) 45:461–547</a:t>
            </a:r>
          </a:p>
          <a:p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9CACE5-07F4-445F-91D5-0B3BA333A106}"/>
              </a:ext>
            </a:extLst>
          </p:cNvPr>
          <p:cNvSpPr txBox="1"/>
          <p:nvPr/>
        </p:nvSpPr>
        <p:spPr>
          <a:xfrm>
            <a:off x="1569963" y="149424"/>
            <a:ext cx="900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ea typeface="MS PGothic"/>
              </a:rPr>
              <a:t>Spectroscopy of fission for </a:t>
            </a:r>
            <a:r>
              <a:rPr lang="en-GB" b="1" dirty="0">
                <a:solidFill>
                  <a:prstClr val="black"/>
                </a:solidFill>
                <a:ea typeface="MS PGothic"/>
              </a:rPr>
              <a:t>Nuclear Structure </a:t>
            </a:r>
            <a:r>
              <a:rPr lang="en-GB" dirty="0">
                <a:solidFill>
                  <a:prstClr val="black"/>
                </a:solidFill>
                <a:ea typeface="MS PGothic"/>
              </a:rPr>
              <a:t>studies with nu-Ball1/LICORNE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0DA46-5248-4AC6-B9E2-D932E0524DBA}"/>
              </a:ext>
            </a:extLst>
          </p:cNvPr>
          <p:cNvSpPr txBox="1"/>
          <p:nvPr/>
        </p:nvSpPr>
        <p:spPr>
          <a:xfrm>
            <a:off x="5818435" y="3821832"/>
            <a:ext cx="4824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</a:rPr>
              <a:t>See talk of Damien </a:t>
            </a:r>
            <a:r>
              <a:rPr lang="en-US" sz="20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Thisse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</a:rPr>
              <a:t>, Thursday</a:t>
            </a:r>
          </a:p>
        </p:txBody>
      </p:sp>
    </p:spTree>
    <p:extLst>
      <p:ext uri="{BB962C8B-B14F-4D97-AF65-F5344CB8AC3E}">
        <p14:creationId xmlns:p14="http://schemas.microsoft.com/office/powerpoint/2010/main" val="221955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377729" y="142172"/>
            <a:ext cx="6694291" cy="432048"/>
          </a:xfrm>
        </p:spPr>
        <p:txBody>
          <a:bodyPr>
            <a:noAutofit/>
          </a:bodyPr>
          <a:lstStyle/>
          <a:p>
            <a:r>
              <a:rPr lang="en-US" sz="2474" dirty="0"/>
              <a:t>Fission fragments emerge spinning!</a:t>
            </a:r>
            <a:endParaRPr lang="fr-FR" sz="2474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14" y="689639"/>
            <a:ext cx="4757974" cy="49536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63" y="2432954"/>
            <a:ext cx="3955499" cy="3046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8159317" y="3879078"/>
                <a:ext cx="2603918" cy="337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2489" indent="-252489" defTabSz="807964" rtl="0">
                  <a:buFont typeface="Arial" panose="020B0604020202020204" pitchFamily="34" charset="0"/>
                  <a:buChar char="•"/>
                </a:pPr>
                <a:r>
                  <a:rPr lang="en-GB" sz="1590" kern="1200" dirty="0"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Average spin is 7 </a:t>
                </a:r>
                <a14:m>
                  <m:oMath xmlns:m="http://schemas.openxmlformats.org/officeDocument/2006/math">
                    <m:r>
                      <a:rPr lang="en-GB" sz="1590" b="1" i="1" kern="1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cs"/>
                      </a:rPr>
                      <m:t>±</m:t>
                    </m:r>
                  </m:oMath>
                </a14:m>
                <a:r>
                  <a:rPr lang="en-GB" sz="1590" kern="1200" dirty="0"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 2 </a:t>
                </a:r>
                <a:r>
                  <a:rPr lang="en-GB" sz="1590" kern="1200" dirty="0" err="1"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hbar</a:t>
                </a:r>
                <a:endParaRPr lang="fr-FR" sz="1590" kern="1200" dirty="0">
                  <a:solidFill>
                    <a:srgbClr val="FF0000"/>
                  </a:solidFill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9317" y="3879078"/>
                <a:ext cx="2603918" cy="337015"/>
              </a:xfrm>
              <a:prstGeom prst="rect">
                <a:avLst/>
              </a:prstGeom>
              <a:blipFill>
                <a:blip r:embed="rId4"/>
                <a:stretch>
                  <a:fillRect l="-935" t="-5357" r="-234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/>
          <p:cNvSpPr txBox="1"/>
          <p:nvPr/>
        </p:nvSpPr>
        <p:spPr>
          <a:xfrm>
            <a:off x="566657" y="2080192"/>
            <a:ext cx="1794081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Experimental setup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429" y="935512"/>
            <a:ext cx="4025891" cy="305571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886700" y="665377"/>
            <a:ext cx="1818126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Gamma-ray spectra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59317" y="4250031"/>
            <a:ext cx="2666943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Angular momentum must be oriented in a plane perpendicular to the fission axis</a:t>
            </a:r>
            <a:endParaRPr lang="fr-FR" sz="1590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437276" y="3552749"/>
            <a:ext cx="1170513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u="sng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Conclusions</a:t>
            </a:r>
            <a:endParaRPr lang="fr-FR" sz="1590" u="sng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4727" y="1263346"/>
            <a:ext cx="2686004" cy="63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J.B. Wilhelmy et al. </a:t>
            </a:r>
          </a:p>
          <a:p>
            <a:pPr defTabSz="807964" rtl="0"/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Phys. </a:t>
            </a:r>
            <a:r>
              <a:rPr lang="fr-FR" sz="1767" kern="1200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Rev</a:t>
            </a:r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. C 5 2041 (1972)</a:t>
            </a:r>
          </a:p>
        </p:txBody>
      </p:sp>
      <p:pic>
        <p:nvPicPr>
          <p:cNvPr id="21" name="Bildobjekt 43">
            <a:extLst>
              <a:ext uri="{FF2B5EF4-FFF2-40B4-BE49-F238E27FC236}">
                <a16:creationId xmlns:a16="http://schemas.microsoft.com/office/drawing/2014/main" id="{0AF9554F-FB2B-405A-B0D1-BCDDBD1AA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466713" y="4261364"/>
            <a:ext cx="2191422" cy="9404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99BF61-6E55-44F5-9B8E-4A7E6394DBB7}"/>
              </a:ext>
            </a:extLst>
          </p:cNvPr>
          <p:cNvSpPr txBox="1"/>
          <p:nvPr/>
        </p:nvSpPr>
        <p:spPr>
          <a:xfrm>
            <a:off x="4443367" y="5263902"/>
            <a:ext cx="2238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/>
              <a:t>252</a:t>
            </a:r>
            <a:r>
              <a:rPr lang="fr-FR" dirty="0"/>
              <a:t>Cf(SF) (</a:t>
            </a:r>
            <a:r>
              <a:rPr lang="fr-FR" dirty="0" err="1"/>
              <a:t>g.s</a:t>
            </a:r>
            <a:r>
              <a:rPr lang="fr-FR" dirty="0"/>
              <a:t>. 0+)</a:t>
            </a:r>
          </a:p>
        </p:txBody>
      </p:sp>
    </p:spTree>
    <p:extLst>
      <p:ext uri="{BB962C8B-B14F-4D97-AF65-F5344CB8AC3E}">
        <p14:creationId xmlns:p14="http://schemas.microsoft.com/office/powerpoint/2010/main" val="3562807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569725" y="154756"/>
            <a:ext cx="6694510" cy="432048"/>
          </a:xfrm>
        </p:spPr>
        <p:txBody>
          <a:bodyPr/>
          <a:lstStyle/>
          <a:p>
            <a:r>
              <a:rPr lang="en-GB" dirty="0"/>
              <a:t>How does spin vary with the mass of the fragment?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66" y="1005914"/>
            <a:ext cx="4208247" cy="28682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09" y="3564287"/>
            <a:ext cx="5106743" cy="25247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33" y="1210124"/>
            <a:ext cx="4657886" cy="228075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48714" y="3462135"/>
            <a:ext cx="1808765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u="sng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Physical collimation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73581" y="3788464"/>
            <a:ext cx="2411879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/>
            <a:r>
              <a:rPr lang="en-GB" sz="1590" u="sng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Relativistic headlight effect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807393" y="3341757"/>
            <a:ext cx="1850186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u="sng" kern="1200" dirty="0">
                <a:solidFill>
                  <a:srgbClr val="7030A0"/>
                </a:solidFill>
                <a:latin typeface="Calibri" panose="020F0502020204030204"/>
                <a:cs typeface="+mn-cs"/>
              </a:rPr>
              <a:t>Isomeric yield ratios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9949" y="697472"/>
            <a:ext cx="4254282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en-US" sz="1590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P. </a:t>
            </a:r>
            <a:r>
              <a:rPr lang="en-US" sz="1590" kern="1200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Glassel</a:t>
            </a:r>
            <a:r>
              <a:rPr lang="en-US" sz="1590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 et al. </a:t>
            </a:r>
            <a:r>
              <a:rPr lang="en-US" sz="1590" kern="1200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Nuc</a:t>
            </a:r>
            <a:r>
              <a:rPr lang="en-US" sz="1590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. Phys. A502  315 (1989)</a:t>
            </a:r>
            <a:endParaRPr lang="fr-FR" sz="1590" kern="1200" dirty="0">
              <a:solidFill>
                <a:srgbClr val="0070C0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9678096" y="4680726"/>
            <a:ext cx="3435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8089674" y="4689426"/>
            <a:ext cx="3565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569875" y="4849492"/>
            <a:ext cx="348172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9303068" y="4855151"/>
            <a:ext cx="348172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22" name="Connecteur droit 21"/>
          <p:cNvCxnSpPr/>
          <p:nvPr/>
        </p:nvCxnSpPr>
        <p:spPr>
          <a:xfrm flipV="1">
            <a:off x="9441653" y="4332215"/>
            <a:ext cx="802697" cy="35405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9449406" y="4697591"/>
            <a:ext cx="794944" cy="30927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7910930" y="4286630"/>
            <a:ext cx="802697" cy="35405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7923602" y="4729203"/>
            <a:ext cx="794944" cy="30927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9365232" y="4883840"/>
            <a:ext cx="12432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743472" y="4675575"/>
            <a:ext cx="393056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Y</a:t>
            </a:r>
            <a:r>
              <a:rPr lang="en-GB" sz="1590" kern="1200" baseline="-250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0120055" y="4649597"/>
            <a:ext cx="383695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Y</a:t>
            </a:r>
            <a:r>
              <a:rPr lang="en-GB" sz="1590" kern="1200" baseline="-250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10258099" y="4758346"/>
            <a:ext cx="5467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080938" y="3610397"/>
            <a:ext cx="3697551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/>
            <a:r>
              <a:rPr lang="da-DK" sz="1590" kern="1200" dirty="0">
                <a:solidFill>
                  <a:srgbClr val="7030A0"/>
                </a:solidFill>
                <a:latin typeface="Calibri" panose="020F0502020204030204"/>
                <a:cs typeface="+mn-cs"/>
              </a:rPr>
              <a:t>H. Naik et al. Phys. Rev. C71 014304 (2005)</a:t>
            </a:r>
          </a:p>
        </p:txBody>
      </p:sp>
      <p:sp>
        <p:nvSpPr>
          <p:cNvPr id="2" name="Rectangle 1"/>
          <p:cNvSpPr/>
          <p:nvPr/>
        </p:nvSpPr>
        <p:spPr>
          <a:xfrm>
            <a:off x="1466973" y="675319"/>
            <a:ext cx="3227930" cy="58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de-DE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P. Armbruster et al. Zeitschrift für Naturforschung A26, 512 (1971)</a:t>
            </a:r>
            <a:endParaRPr lang="fr-FR" sz="1590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8715" y="3863113"/>
            <a:ext cx="591301" cy="6005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8715" y="4925472"/>
            <a:ext cx="591301" cy="6005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365" y="4351807"/>
            <a:ext cx="40396" cy="56408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82872" y="4560338"/>
            <a:ext cx="274525" cy="198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fr-FR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1065587" y="4560338"/>
            <a:ext cx="280720" cy="198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fr-FR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1295193" y="4683313"/>
            <a:ext cx="3435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>
            <a:off x="226292" y="4695834"/>
            <a:ext cx="3565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65" descr="gamm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833567">
            <a:off x="1189377" y="3910213"/>
            <a:ext cx="472221" cy="589059"/>
          </a:xfrm>
          <a:prstGeom prst="rect">
            <a:avLst/>
          </a:prstGeom>
          <a:noFill/>
        </p:spPr>
      </p:pic>
      <p:pic>
        <p:nvPicPr>
          <p:cNvPr id="51" name="Picture 65" descr="gamm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347492">
            <a:off x="1176994" y="4855122"/>
            <a:ext cx="472221" cy="589059"/>
          </a:xfrm>
          <a:prstGeom prst="rect">
            <a:avLst/>
          </a:prstGeom>
          <a:noFill/>
        </p:spPr>
      </p:pic>
      <p:pic>
        <p:nvPicPr>
          <p:cNvPr id="52" name="Picture 13" descr="nuc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5563" y="4287306"/>
            <a:ext cx="656230" cy="721132"/>
          </a:xfrm>
          <a:prstGeom prst="rect">
            <a:avLst/>
          </a:prstGeom>
          <a:noFill/>
        </p:spPr>
      </p:pic>
      <p:pic>
        <p:nvPicPr>
          <p:cNvPr id="53" name="Picture 10" descr="nuc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88193" y="4274986"/>
            <a:ext cx="639173" cy="683254"/>
          </a:xfrm>
          <a:prstGeom prst="rect">
            <a:avLst/>
          </a:prstGeom>
          <a:noFill/>
        </p:spPr>
      </p:pic>
      <p:pic>
        <p:nvPicPr>
          <p:cNvPr id="54" name="Picture 13" descr="nuc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04" y="4494866"/>
            <a:ext cx="387491" cy="425815"/>
          </a:xfrm>
          <a:prstGeom prst="rect">
            <a:avLst/>
          </a:prstGeom>
          <a:noFill/>
        </p:spPr>
      </p:pic>
      <p:pic>
        <p:nvPicPr>
          <p:cNvPr id="55" name="Picture 10" descr="nuc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838" y="4494866"/>
            <a:ext cx="389069" cy="415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783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569963" y="197742"/>
            <a:ext cx="8097825" cy="337015"/>
          </a:xfrm>
        </p:spPr>
        <p:txBody>
          <a:bodyPr>
            <a:noAutofit/>
          </a:bodyPr>
          <a:lstStyle/>
          <a:p>
            <a:r>
              <a:rPr lang="en-US" sz="2000" dirty="0"/>
              <a:t>nu-Ball1 results: Gates on the 2</a:t>
            </a:r>
            <a:r>
              <a:rPr lang="en-US" sz="2000" baseline="30000" dirty="0"/>
              <a:t>+</a:t>
            </a:r>
            <a:r>
              <a:rPr lang="en-US" sz="2000" dirty="0"/>
              <a:t> → 0</a:t>
            </a:r>
            <a:r>
              <a:rPr lang="en-US" sz="2000" baseline="30000" dirty="0"/>
              <a:t>+</a:t>
            </a:r>
            <a:r>
              <a:rPr lang="en-US" sz="2000" dirty="0"/>
              <a:t> transition in </a:t>
            </a:r>
            <a:r>
              <a:rPr lang="en-US" sz="2000" baseline="30000" dirty="0"/>
              <a:t>140</a:t>
            </a:r>
            <a:r>
              <a:rPr lang="en-US" sz="2000" dirty="0"/>
              <a:t>Xe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72" y="534757"/>
            <a:ext cx="5435072" cy="515124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56616" y="4537573"/>
            <a:ext cx="3672800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(With ionisation chamber tagging one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Fragment in flight and stopping the other)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562492" y="2057659"/>
            <a:ext cx="342940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(separation with pulsed neutron beam)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62492" y="756072"/>
            <a:ext cx="4296503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rtl="0">
              <a:defRPr/>
            </a:pPr>
            <a:r>
              <a:rPr lang="en-GB" sz="1590" u="sng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Study of 3 different systems with the same device</a:t>
            </a:r>
          </a:p>
          <a:p>
            <a:pPr defTabSz="807964" rtl="0">
              <a:defRPr/>
            </a:pPr>
            <a:r>
              <a:rPr lang="en-GB" sz="1590" u="sng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Prompt decay only</a:t>
            </a:r>
          </a:p>
          <a:p>
            <a:pPr defTabSz="807964" rtl="0">
              <a:defRPr/>
            </a:pPr>
            <a:endParaRPr lang="en-GB" sz="1590" u="sng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807964" rtl="0">
              <a:defRPr/>
            </a:pPr>
            <a:r>
              <a:rPr lang="en-GB" sz="1590" u="sng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Separation of prompt fission decay and beta feeding is essential</a:t>
            </a:r>
            <a:endParaRPr lang="fr-FR" sz="1590" u="sng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0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9" y="1496625"/>
            <a:ext cx="649260" cy="49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2" y="2853233"/>
            <a:ext cx="649260" cy="49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7" y="4277879"/>
            <a:ext cx="649260" cy="49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28" y="1496625"/>
            <a:ext cx="440811" cy="49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80" y="2853233"/>
            <a:ext cx="523215" cy="49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17" y="4277879"/>
            <a:ext cx="629609" cy="483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ZoneTexte 5"/>
          <p:cNvSpPr txBox="1"/>
          <p:nvPr/>
        </p:nvSpPr>
        <p:spPr>
          <a:xfrm>
            <a:off x="119045" y="4769634"/>
            <a:ext cx="59433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Xe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33759" y="3363620"/>
            <a:ext cx="59433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Xe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70067" y="1982172"/>
            <a:ext cx="59433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Xe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09607" y="4769634"/>
            <a:ext cx="609462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110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Ru</a:t>
            </a:r>
          </a:p>
        </p:txBody>
      </p:sp>
      <p:sp>
        <p:nvSpPr>
          <p:cNvPr id="7" name="Rectangle 6"/>
          <p:cNvSpPr/>
          <p:nvPr/>
        </p:nvSpPr>
        <p:spPr>
          <a:xfrm>
            <a:off x="844178" y="3350935"/>
            <a:ext cx="540533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96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Ru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9607" y="1990236"/>
            <a:ext cx="498855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90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Kr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3311896" y="983917"/>
            <a:ext cx="571951" cy="393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3856817" y="1463271"/>
            <a:ext cx="104640" cy="28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4015517" y="1743430"/>
            <a:ext cx="322696" cy="178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404144" y="1922199"/>
            <a:ext cx="467620" cy="68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4977648" y="1990235"/>
            <a:ext cx="319652" cy="163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C73A1782-0891-4421-BC74-8E1783C1E4BC}"/>
              </a:ext>
            </a:extLst>
          </p:cNvPr>
          <p:cNvSpPr txBox="1"/>
          <p:nvPr/>
        </p:nvSpPr>
        <p:spPr>
          <a:xfrm>
            <a:off x="6866977" y="2881656"/>
            <a:ext cx="325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aseline="30000" dirty="0"/>
              <a:t>140</a:t>
            </a:r>
            <a:r>
              <a:rPr lang="fr-FR" sz="1400" dirty="0"/>
              <a:t>Xe shows invariant </a:t>
            </a:r>
            <a:r>
              <a:rPr lang="fr-FR" sz="1400" dirty="0" err="1"/>
              <a:t>intensity</a:t>
            </a:r>
            <a:r>
              <a:rPr lang="fr-FR" sz="1400" dirty="0"/>
              <a:t> pattern </a:t>
            </a:r>
          </a:p>
          <a:p>
            <a:r>
              <a:rPr lang="fr-FR" sz="1400" i="1" dirty="0" err="1"/>
              <a:t>Does</a:t>
            </a:r>
            <a:r>
              <a:rPr lang="fr-FR" sz="1400" i="1" dirty="0"/>
              <a:t> the </a:t>
            </a:r>
            <a:r>
              <a:rPr lang="fr-FR" sz="1400" i="1" dirty="0" err="1"/>
              <a:t>partner</a:t>
            </a:r>
            <a:r>
              <a:rPr lang="fr-FR" sz="1400" i="1" dirty="0"/>
              <a:t> nucleus not </a:t>
            </a:r>
            <a:r>
              <a:rPr lang="fr-FR" sz="1400" i="1" dirty="0" err="1"/>
              <a:t>matter</a:t>
            </a:r>
            <a:r>
              <a:rPr lang="fr-FR" sz="14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55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IJCLAB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JCLAB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</TotalTime>
  <Words>3280</Words>
  <Application>Microsoft Office PowerPoint</Application>
  <DocSecurity>0</DocSecurity>
  <PresentationFormat>Personnalisé</PresentationFormat>
  <Paragraphs>548</Paragraphs>
  <Slides>52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69" baseType="lpstr">
      <vt:lpstr>Arial</vt:lpstr>
      <vt:lpstr>Arial Bold</vt:lpstr>
      <vt:lpstr>Calibri</vt:lpstr>
      <vt:lpstr>Calibri Light</vt:lpstr>
      <vt:lpstr>Cambria Math</vt:lpstr>
      <vt:lpstr>Courier New</vt:lpstr>
      <vt:lpstr>HardingText-Regular</vt:lpstr>
      <vt:lpstr>Symbol</vt:lpstr>
      <vt:lpstr>Times New Roman</vt:lpstr>
      <vt:lpstr>Wingdings</vt:lpstr>
      <vt:lpstr>IJCLAB1</vt:lpstr>
      <vt:lpstr>Office Theme</vt:lpstr>
      <vt:lpstr>1_IJCLAB1</vt:lpstr>
      <vt:lpstr>Thème Office</vt:lpstr>
      <vt:lpstr>1_Thème Office</vt:lpstr>
      <vt:lpstr>Equation.DSMT4</vt:lpstr>
      <vt:lpstr>Acrobat Document</vt:lpstr>
      <vt:lpstr>Gamma ray spectroscopy of nuclear fission at ALTO and NFS</vt:lpstr>
      <vt:lpstr>10 years of LICORNE@ALTO</vt:lpstr>
      <vt:lpstr>Why do spectroscopy of neutron induced fission?</vt:lpstr>
      <vt:lpstr> LICORNE/ν-ball coupling principle </vt:lpstr>
      <vt:lpstr>The nu-Ball2: Hybrid γ-ray spectrometer at ALTO </vt:lpstr>
      <vt:lpstr>Présentation PowerPoint</vt:lpstr>
      <vt:lpstr>Fission fragments emerge spinning!</vt:lpstr>
      <vt:lpstr>How does spin vary with the mass of the fragment?</vt:lpstr>
      <vt:lpstr>nu-Ball1 results: Gates on the 2+ → 0+ transition in 140Xe</vt:lpstr>
      <vt:lpstr>The Manchester Spin Method (MSM)</vt:lpstr>
      <vt:lpstr>RESULTS: Average spin &lt;I&gt; vs fragment mass (A)</vt:lpstr>
      <vt:lpstr>Independent sawtooth behaviour confirmation</vt:lpstr>
      <vt:lpstr>96Sr partner γ’s with increasing 140Xe spin conditions</vt:lpstr>
      <vt:lpstr>Présentation PowerPoint</vt:lpstr>
      <vt:lpstr>Correlation between fission fragment spin magnitudes</vt:lpstr>
      <vt:lpstr>Subsequent theoretical works</vt:lpstr>
      <vt:lpstr>Présentation PowerPoint</vt:lpstr>
      <vt:lpstr>Correlation between the fragment spin directions?</vt:lpstr>
      <vt:lpstr>Présentation PowerPoint</vt:lpstr>
      <vt:lpstr>Présentation PowerPoint</vt:lpstr>
      <vt:lpstr>What determines mass/charge partition in fission?</vt:lpstr>
      <vt:lpstr>Gamma decay of fission shape isomers – Corentin Hiver Ph.D thesis</vt:lpstr>
      <vt:lpstr>Most isomers decay by delayed fission</vt:lpstr>
      <vt:lpstr>Competing gamma back decay</vt:lpstr>
      <vt:lpstr>Searching for gamma back decays</vt:lpstr>
      <vt:lpstr>Présentation PowerPoint</vt:lpstr>
      <vt:lpstr>Selection of the rare back decay events through calorimetry</vt:lpstr>
      <vt:lpstr>Experimental setup: Data analysis ongoing</vt:lpstr>
      <vt:lpstr>Predicted fission shape isomers in the light actinides</vt:lpstr>
      <vt:lpstr>Gamma ray spectroscopy of fast neutron-induced fission with EXOGAM at NFS</vt:lpstr>
      <vt:lpstr>Nuclei accessible via gamma spectroscopy in direct kinematics</vt:lpstr>
      <vt:lpstr>LICORNE/NFS comparaison for 232Th(n,f)</vt:lpstr>
      <vt:lpstr>Evolution of fission yields with incident neutron energy</vt:lpstr>
      <vt:lpstr>Présentation PowerPoint</vt:lpstr>
      <vt:lpstr>The ν-Ball collaboration</vt:lpstr>
      <vt:lpstr>Présentation PowerPoint</vt:lpstr>
      <vt:lpstr>Présentation PowerPoint</vt:lpstr>
      <vt:lpstr>Présentation PowerPoint</vt:lpstr>
      <vt:lpstr>Présentation PowerPoint</vt:lpstr>
      <vt:lpstr>Fission yield measurements using gamma-gamma coincidences</vt:lpstr>
      <vt:lpstr>Unexpected asymmetric fission mode in 215Fr*</vt:lpstr>
      <vt:lpstr>Présentation PowerPoint</vt:lpstr>
      <vt:lpstr>Présentation PowerPoint</vt:lpstr>
      <vt:lpstr>Fission fragment decay</vt:lpstr>
      <vt:lpstr>Fragment decay scheme examples</vt:lpstr>
      <vt:lpstr>2D gamma-gamma coincidence analysis</vt:lpstr>
      <vt:lpstr>The Manchester Spin Method (MSM)</vt:lpstr>
      <vt:lpstr>Gamma ray spectroscopy of nuclear fission</vt:lpstr>
      <vt:lpstr>Theoretical explanations</vt:lpstr>
      <vt:lpstr>Fission fragment decay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Luc Petizon</dc:creator>
  <cp:keywords/>
  <dc:description/>
  <cp:lastModifiedBy>$wilson</cp:lastModifiedBy>
  <cp:revision>2420</cp:revision>
  <dcterms:created xsi:type="dcterms:W3CDTF">2011-03-09T16:37:49Z</dcterms:created>
  <dcterms:modified xsi:type="dcterms:W3CDTF">2023-09-26T06:36:04Z</dcterms:modified>
  <cp:category/>
  <dc:identifier/>
  <cp:contentStatus/>
  <dc:language/>
  <cp:version/>
</cp:coreProperties>
</file>