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handoutMasterIdLst>
    <p:handoutMasterId r:id="rId22"/>
  </p:handoutMasterIdLst>
  <p:sldIdLst>
    <p:sldId id="256" r:id="rId3"/>
    <p:sldId id="294" r:id="rId4"/>
    <p:sldId id="1789" r:id="rId5"/>
    <p:sldId id="508" r:id="rId6"/>
    <p:sldId id="511" r:id="rId7"/>
    <p:sldId id="499" r:id="rId8"/>
    <p:sldId id="417" r:id="rId9"/>
    <p:sldId id="1696" r:id="rId10"/>
    <p:sldId id="1794" r:id="rId11"/>
    <p:sldId id="463" r:id="rId12"/>
    <p:sldId id="501" r:id="rId13"/>
    <p:sldId id="475" r:id="rId14"/>
    <p:sldId id="503" r:id="rId15"/>
    <p:sldId id="1699" r:id="rId16"/>
    <p:sldId id="504" r:id="rId17"/>
    <p:sldId id="327" r:id="rId18"/>
    <p:sldId id="1795" r:id="rId19"/>
    <p:sldId id="482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292"/>
    <a:srgbClr val="1F497D"/>
    <a:srgbClr val="A4CCF0"/>
    <a:srgbClr val="E7E6E6"/>
    <a:srgbClr val="FF00FF"/>
    <a:srgbClr val="FFFFDB"/>
    <a:srgbClr val="890000"/>
    <a:srgbClr val="A43939"/>
    <a:srgbClr val="BA6574"/>
    <a:srgbClr val="A4A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F885042-9FCA-49FA-8E10-367E681FFA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CC85CBC-0835-4614-BA0D-580D63FF9E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B9A81-3642-473C-AB51-682CC323759E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2C7AFD2-8704-4D4E-BBB3-D6AD90BAFA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1C6C42-5D96-4CEE-A53D-CC3C39233C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A419A-8CE8-4FC7-8C50-AF5FE7771D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439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D60F1-4792-44D0-A043-3BFA29FAED09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02FF0-D5C6-4338-9BFA-DB59C6A962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975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EF443-12DB-41B0-B308-B6126E319C9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404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EF443-12DB-41B0-B308-B6126E319C9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798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EF443-12DB-41B0-B308-B6126E319C9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715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3694BE-43E3-4266-98FC-0C9127C56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B1E2FC5-EE8A-4915-A0F3-BE37D0A0A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4AAA5F-5BDE-476D-87CF-EE987D4D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7026"/>
            <a:ext cx="2743200" cy="365125"/>
          </a:xfrm>
        </p:spPr>
        <p:txBody>
          <a:bodyPr/>
          <a:lstStyle/>
          <a:p>
            <a:r>
              <a:rPr lang="fr-FR"/>
              <a:t>July 10-12 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DD1D33-941A-4563-83D3-CB48BD733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7026"/>
            <a:ext cx="4114800" cy="365125"/>
          </a:xfrm>
        </p:spPr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5FC4F0-B4F3-4B59-9D2D-CFD57E960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7026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638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F63C21-EAB0-4EF7-B652-1454CD5A4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C099139-4DD2-4DB1-BF7C-A14B57ACB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13BD4E-85D1-4FDD-B862-D0705523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B365E3-E4A2-4739-AB98-A51A6F2EF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C9C7BB-6A54-4AB2-AF13-D445351B7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43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203FED7-1870-47BF-90DA-B41DE559C5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87AFDE-9998-4A15-9AEC-BCD843FAA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9541DD-9E2A-48F4-A528-66A16B696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E1CD32-CF03-4871-9800-8100D6A4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277D5A-761B-4548-B3CA-F0421BFF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749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2235" y="5121811"/>
            <a:ext cx="12192000" cy="1872296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8947087" y="1386482"/>
            <a:ext cx="3119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800" b="0" dirty="0">
                <a:solidFill>
                  <a:srgbClr val="1B4367"/>
                </a:solidFill>
                <a:latin typeface="Arial Narrow" panose="020B0606020202030204" pitchFamily="34" charset="0"/>
              </a:rPr>
              <a:t>in2p3.cnrs.fr</a:t>
            </a:r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2831637" y="332656"/>
            <a:ext cx="9244608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Institut national de physique nucléaire </a:t>
            </a:r>
          </a:p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et de physique des particules</a:t>
            </a:r>
            <a:endParaRPr lang="fr-FR" sz="3600" dirty="0">
              <a:solidFill>
                <a:srgbClr val="E75112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844829"/>
            <a:ext cx="12209751" cy="33119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34C6856-93C5-E94D-BA77-DE276E3D8D56}"/>
              </a:ext>
            </a:extLst>
          </p:cNvPr>
          <p:cNvSpPr txBox="1"/>
          <p:nvPr userDrawn="1"/>
        </p:nvSpPr>
        <p:spPr>
          <a:xfrm>
            <a:off x="8947088" y="4803805"/>
            <a:ext cx="347772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d’avancement</a:t>
            </a:r>
            <a:endParaRPr lang="fr-FR" sz="20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42082B-C51F-4D4A-9FE8-BE1A1FDA80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1" y="182916"/>
            <a:ext cx="1923311" cy="144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0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980733"/>
            <a:ext cx="10972800" cy="514543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70C0"/>
                </a:solidFill>
              </a:defRPr>
            </a:lvl1pPr>
            <a:lvl2pPr>
              <a:defRPr sz="2000">
                <a:solidFill>
                  <a:srgbClr val="00294B"/>
                </a:solidFill>
              </a:defRPr>
            </a:lvl2pPr>
            <a:lvl3pPr>
              <a:defRPr sz="1800">
                <a:solidFill>
                  <a:srgbClr val="00294B"/>
                </a:solidFill>
              </a:defRPr>
            </a:lvl3pPr>
            <a:lvl4pPr>
              <a:defRPr sz="1800">
                <a:solidFill>
                  <a:srgbClr val="00294B"/>
                </a:solidFill>
              </a:defRPr>
            </a:lvl4pPr>
            <a:lvl5pPr>
              <a:defRPr sz="1800">
                <a:solidFill>
                  <a:srgbClr val="00294B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95733" y="6516000"/>
            <a:ext cx="6912000" cy="360000"/>
          </a:xfrm>
        </p:spPr>
        <p:txBody>
          <a:bodyPr/>
          <a:lstStyle>
            <a:lvl1pPr>
              <a:defRPr sz="1200">
                <a:solidFill>
                  <a:srgbClr val="00294B"/>
                </a:solidFill>
              </a:defRPr>
            </a:lvl1pPr>
          </a:lstStyle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516000"/>
            <a:ext cx="960000" cy="360000"/>
          </a:xfrm>
        </p:spPr>
        <p:txBody>
          <a:bodyPr/>
          <a:lstStyle>
            <a:lvl1pPr>
              <a:defRPr sz="1200">
                <a:solidFill>
                  <a:srgbClr val="00294B"/>
                </a:solidFill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88E2FC32-ED7C-FA4B-94C4-3D0E5B749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7541" y="6516000"/>
            <a:ext cx="1536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94B"/>
                </a:solidFill>
              </a:defRPr>
            </a:lvl1pPr>
          </a:lstStyle>
          <a:p>
            <a:r>
              <a:rPr lang="fr-FR"/>
              <a:t>July 10-12 2023</a:t>
            </a:r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0FE2E31-FA02-3C4D-A384-3B4F60B7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139" y="3"/>
            <a:ext cx="9840416" cy="8203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65510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4941168"/>
            <a:ext cx="12192000" cy="1872296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13" name="Connecteur droit 12"/>
          <p:cNvCxnSpPr/>
          <p:nvPr userDrawn="1"/>
        </p:nvCxnSpPr>
        <p:spPr>
          <a:xfrm flipH="1">
            <a:off x="9313278" y="5750260"/>
            <a:ext cx="2639373" cy="0"/>
          </a:xfrm>
          <a:prstGeom prst="line">
            <a:avLst/>
          </a:prstGeom>
          <a:ln>
            <a:solidFill>
              <a:srgbClr val="62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8928992" y="1340768"/>
            <a:ext cx="3119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800" b="0" dirty="0">
                <a:solidFill>
                  <a:srgbClr val="1B4367"/>
                </a:solidFill>
                <a:latin typeface="Arial Narrow" panose="020B0606020202030204" pitchFamily="34" charset="0"/>
              </a:rPr>
              <a:t>in2p3.cnrs.fr</a:t>
            </a: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583499" y="6516000"/>
            <a:ext cx="902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sz="1200"/>
              <a:t>Workshop GANIL Soustons 25-29 sept. 2023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226339" y="5196832"/>
            <a:ext cx="9840416" cy="464416"/>
          </a:xfrm>
        </p:spPr>
        <p:txBody>
          <a:bodyPr>
            <a:noAutofit/>
          </a:bodyPr>
          <a:lstStyle>
            <a:lvl1pPr algn="r">
              <a:defRPr sz="3000" b="0" i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2190"/>
            <a:ext cx="12209751" cy="49909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ED3377-1CB8-3D4E-AB0C-DBF6CAA41290}"/>
              </a:ext>
            </a:extLst>
          </p:cNvPr>
          <p:cNvSpPr/>
          <p:nvPr userDrawn="1"/>
        </p:nvSpPr>
        <p:spPr>
          <a:xfrm>
            <a:off x="5903979" y="58070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800" i="1" dirty="0">
                <a:solidFill>
                  <a:schemeClr val="bg1"/>
                </a:solidFill>
              </a:rPr>
              <a:t>M.</a:t>
            </a:r>
            <a:r>
              <a:rPr lang="fr-FR" sz="1800" i="1" baseline="0" dirty="0">
                <a:solidFill>
                  <a:schemeClr val="bg1"/>
                </a:solidFill>
              </a:rPr>
              <a:t> ou Mme UNTEL</a:t>
            </a:r>
            <a:r>
              <a:rPr lang="fr-FR" sz="1800" i="1" dirty="0">
                <a:solidFill>
                  <a:schemeClr val="bg1"/>
                </a:solidFill>
              </a:rPr>
              <a:t> – Laboratoire </a:t>
            </a:r>
            <a:r>
              <a:rPr lang="fr-FR" sz="1800" i="1" dirty="0" err="1">
                <a:solidFill>
                  <a:schemeClr val="bg1"/>
                </a:solidFill>
              </a:rPr>
              <a:t>bla</a:t>
            </a:r>
            <a:r>
              <a:rPr lang="fr-FR" sz="1800" i="1" dirty="0">
                <a:solidFill>
                  <a:schemeClr val="bg1"/>
                </a:solidFill>
              </a:rPr>
              <a:t> </a:t>
            </a:r>
            <a:r>
              <a:rPr lang="fr-FR" sz="1800" i="1" dirty="0" err="1">
                <a:solidFill>
                  <a:schemeClr val="bg1"/>
                </a:solidFill>
              </a:rPr>
              <a:t>bla</a:t>
            </a:r>
            <a:br>
              <a:rPr lang="fr-FR" sz="1800" i="1" dirty="0">
                <a:solidFill>
                  <a:schemeClr val="bg1"/>
                </a:solidFill>
              </a:rPr>
            </a:br>
            <a:r>
              <a:rPr lang="fr-FR" sz="1800" i="1" dirty="0">
                <a:solidFill>
                  <a:srgbClr val="FFFF00"/>
                </a:solidFill>
              </a:rPr>
              <a:t>untel@in2p3.fr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34C6856-93C5-E94D-BA77-DE276E3D8D56}"/>
              </a:ext>
            </a:extLst>
          </p:cNvPr>
          <p:cNvSpPr txBox="1"/>
          <p:nvPr userDrawn="1"/>
        </p:nvSpPr>
        <p:spPr>
          <a:xfrm>
            <a:off x="7508576" y="3686307"/>
            <a:ext cx="396402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b="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Entretien Annuel Projet</a:t>
            </a:r>
            <a:endParaRPr lang="fr-FR" sz="2400" b="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6" name="Titre 1"/>
          <p:cNvSpPr txBox="1">
            <a:spLocks/>
          </p:cNvSpPr>
          <p:nvPr userDrawn="1"/>
        </p:nvSpPr>
        <p:spPr>
          <a:xfrm>
            <a:off x="2831637" y="332656"/>
            <a:ext cx="92446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Institut national de physique nucléaire </a:t>
            </a:r>
          </a:p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et de physique des particules</a:t>
            </a:r>
            <a:endParaRPr lang="fr-FR" sz="3600" dirty="0">
              <a:solidFill>
                <a:srgbClr val="E75112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" y="116632"/>
            <a:ext cx="2431444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63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0AFECF-DDE7-4CA4-89DC-DC651A2FA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B565B5-850C-4296-9953-21998D5A2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0D8455-CB4B-4542-AEA4-6EE97D0AF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5A7252-B8C5-414F-8A78-72F6EBB1F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46490D-1883-488B-AFBD-4D519D21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45BE-E1E6-49DE-9B47-C05D0BBBBD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059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9CB6C-7615-4DF2-AE58-281EAC27C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C8DE04-D283-47BA-91FD-F2E13C758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AAC649-F209-4419-8662-925C96F06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0B3E30-387A-45EB-B1F2-EF8BCC666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25EEEC-565B-4409-B61E-C7FAFB74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64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54DD00-6F74-46E8-8CDE-B883FF8F9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33DDC1-5016-4569-AA81-6AB98E0F6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F0002E-8B4A-46A7-B471-FB6BF15E1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A8F106-392A-4075-BC85-216482BFB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37176E-05D8-481D-B25C-F36ABE6C9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89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08BFEE-8973-41C6-B2BF-643ED67AA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83EB17-0D23-45F1-ABCF-6B89AB2394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774075-FC0F-48C9-B01B-C97B26F95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A10415-96EE-46AB-92B0-57EF67F9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99F770-1F14-44E4-863F-3BCE67C3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FEF0D0-4EE4-4FF9-BE25-8406C18E9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470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FA91D3-161F-4FA8-B741-E0FA51A52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76222C-3896-4579-A58E-C7641FB63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AED81F-47B8-4FD5-95E7-6E0770188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99A7B2-931D-4ABF-9745-7FE418195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4109761-692A-4B1E-805F-B739932B16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6A56B6-4D19-426F-916D-ABAE0C52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B139FF5-52DE-466B-A62C-749083501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54E1333-E81E-461F-A771-84C81EB9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1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537AA-3109-4E35-BEC1-AF807404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FEB2415-C86D-4E5D-BE99-B4F2799E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205"/>
            <a:ext cx="2743200" cy="365125"/>
          </a:xfrm>
        </p:spPr>
        <p:txBody>
          <a:bodyPr/>
          <a:lstStyle/>
          <a:p>
            <a:r>
              <a:rPr lang="fr-FR"/>
              <a:t>July 10-12 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BC79DDC-B293-4416-A1F0-6A0C5DC44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9205"/>
            <a:ext cx="4114800" cy="365125"/>
          </a:xfrm>
        </p:spPr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4C2233-27FD-4013-8F5B-E7185650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9205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32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633A3C3-62F0-4BFA-9BF2-F5925BAC7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9F364C4-56C0-42C4-8B5B-9079969B5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3B7002-561F-4CDE-A4FC-65ED4D0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50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B38FDC-2015-430E-80BA-1DB2892A4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5129C9-388B-4595-8D8A-6C86DE0D6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61C91C-600C-43DF-8B78-8F09D4C6D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14018F-1914-4294-A7AD-B8393F61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1C2E20-FBAC-4864-9B3F-EC3E049E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1D3889-C8B2-4574-90CB-25F69C555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95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AF3ADD-9E17-4CF2-96EE-473276118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B56A8C6-1518-4B68-A8C4-1C255B2A88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BA0471-2163-4FCB-801B-797DA5D60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3C718B-67A8-4494-A8E9-BA3447599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23C6B8-8957-4738-88AC-120F8684B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241DCA-BCAB-4C88-8827-6258D4424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33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tif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821296E-F2FC-4BB8-871B-93817C263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F26407-91B9-428F-9DBD-573DF8C7F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AEFFC6-E472-48DD-9B27-E41BA4C7F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July 10-12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5A883B-575C-4120-9918-D0446861C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FBA895-FCFF-485C-9FEA-8D4B9BDF32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23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16633"/>
            <a:ext cx="12192000" cy="637887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695733" y="6516000"/>
            <a:ext cx="691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rgbClr val="00294B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Workshop GANIL Soustons 25-29 sept. 2023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88555" y="6516000"/>
            <a:ext cx="96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294B"/>
                </a:solidFill>
                <a:latin typeface="Arial Narrow" panose="020B0606020202030204" pitchFamily="34" charset="0"/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3969973" y="260648"/>
            <a:ext cx="6350496" cy="346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800" dirty="0"/>
          </a:p>
        </p:txBody>
      </p:sp>
      <p:sp>
        <p:nvSpPr>
          <p:cNvPr id="11" name="Espace réservé du titre 10"/>
          <p:cNvSpPr>
            <a:spLocks noGrp="1"/>
          </p:cNvSpPr>
          <p:nvPr>
            <p:ph type="title"/>
          </p:nvPr>
        </p:nvSpPr>
        <p:spPr>
          <a:xfrm>
            <a:off x="1248139" y="-77258"/>
            <a:ext cx="9840416" cy="1021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7766BF7-7152-8F4D-833A-7A2060F77D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7541" y="6516000"/>
            <a:ext cx="1536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94B"/>
                </a:solidFill>
              </a:defRPr>
            </a:lvl1pPr>
          </a:lstStyle>
          <a:p>
            <a:r>
              <a:rPr lang="fr-FR"/>
              <a:t>July 10-12 2023</a:t>
            </a:r>
            <a:endParaRPr lang="en-GB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993441C-B2E9-4D43-A74F-FFEF6CF4D7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8" y="6286127"/>
            <a:ext cx="612995" cy="4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5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</p:sldLayoutIdLst>
  <p:hf hdr="0" dt="0"/>
  <p:txStyles>
    <p:titleStyle>
      <a:lvl1pPr algn="ctr" defTabSz="6858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6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12" Type="http://schemas.openxmlformats.org/officeDocument/2006/relationships/image" Target="../media/image8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emf"/><Relationship Id="rId11" Type="http://schemas.openxmlformats.org/officeDocument/2006/relationships/image" Target="../media/image53.jpeg"/><Relationship Id="rId5" Type="http://schemas.openxmlformats.org/officeDocument/2006/relationships/image" Target="../media/image63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9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8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6.png"/><Relationship Id="rId4" Type="http://schemas.openxmlformats.org/officeDocument/2006/relationships/image" Target="../media/image92.gif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28.emf"/><Relationship Id="rId18" Type="http://schemas.openxmlformats.org/officeDocument/2006/relationships/image" Target="../media/image110.png"/><Relationship Id="rId3" Type="http://schemas.openxmlformats.org/officeDocument/2006/relationships/image" Target="../media/image12.png"/><Relationship Id="rId7" Type="http://schemas.openxmlformats.org/officeDocument/2006/relationships/image" Target="../media/image103.png"/><Relationship Id="rId12" Type="http://schemas.openxmlformats.org/officeDocument/2006/relationships/image" Target="../media/image27.png"/><Relationship Id="rId17" Type="http://schemas.openxmlformats.org/officeDocument/2006/relationships/image" Target="../media/image109.png"/><Relationship Id="rId2" Type="http://schemas.openxmlformats.org/officeDocument/2006/relationships/image" Target="../media/image99.emf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5.png"/><Relationship Id="rId5" Type="http://schemas.openxmlformats.org/officeDocument/2006/relationships/image" Target="../media/image101.jpeg"/><Relationship Id="rId15" Type="http://schemas.openxmlformats.org/officeDocument/2006/relationships/image" Target="../media/image107.png"/><Relationship Id="rId10" Type="http://schemas.openxmlformats.org/officeDocument/2006/relationships/image" Target="../media/image20.png"/><Relationship Id="rId4" Type="http://schemas.openxmlformats.org/officeDocument/2006/relationships/image" Target="../media/image100.JPG"/><Relationship Id="rId9" Type="http://schemas.openxmlformats.org/officeDocument/2006/relationships/image" Target="../media/image8.png"/><Relationship Id="rId14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112.png"/><Relationship Id="rId7" Type="http://schemas.openxmlformats.org/officeDocument/2006/relationships/image" Target="../media/image10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14.png"/><Relationship Id="rId5" Type="http://schemas.openxmlformats.org/officeDocument/2006/relationships/image" Target="../media/image85.png"/><Relationship Id="rId10" Type="http://schemas.openxmlformats.org/officeDocument/2006/relationships/image" Target="../media/image27.png"/><Relationship Id="rId4" Type="http://schemas.openxmlformats.org/officeDocument/2006/relationships/image" Target="../media/image113.png"/><Relationship Id="rId9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4.png"/><Relationship Id="rId18" Type="http://schemas.openxmlformats.org/officeDocument/2006/relationships/image" Target="../media/image126.png"/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12" Type="http://schemas.openxmlformats.org/officeDocument/2006/relationships/hyperlink" Target="https://doi.org/10.3389/fphy.2021.732730" TargetMode="External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theses.fr/2023GRALY026" TargetMode="External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11" Type="http://schemas.openxmlformats.org/officeDocument/2006/relationships/image" Target="../media/image123.jpeg"/><Relationship Id="rId5" Type="http://schemas.openxmlformats.org/officeDocument/2006/relationships/image" Target="../media/image117.png"/><Relationship Id="rId15" Type="http://schemas.openxmlformats.org/officeDocument/2006/relationships/image" Target="../media/image20.png"/><Relationship Id="rId10" Type="http://schemas.openxmlformats.org/officeDocument/2006/relationships/image" Target="../media/image122.png"/><Relationship Id="rId19" Type="http://schemas.openxmlformats.org/officeDocument/2006/relationships/image" Target="../media/image127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emf"/><Relationship Id="rId18" Type="http://schemas.openxmlformats.org/officeDocument/2006/relationships/image" Target="../media/image14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13.png"/><Relationship Id="rId2" Type="http://schemas.openxmlformats.org/officeDocument/2006/relationships/image" Target="../media/image129.png"/><Relationship Id="rId16" Type="http://schemas.openxmlformats.org/officeDocument/2006/relationships/image" Target="../media/image11.png"/><Relationship Id="rId20" Type="http://schemas.openxmlformats.org/officeDocument/2006/relationships/hyperlink" Target="http://www.nabchelny.ru/go/out/aHR0cDovL2hvdGNvcmUuaW5mby9iYWJraS9kaWFtb25kLWpva2VzLXF1b3Rlcy5odG0=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24" Type="http://schemas.openxmlformats.org/officeDocument/2006/relationships/image" Target="../media/image123.jpeg"/><Relationship Id="rId5" Type="http://schemas.openxmlformats.org/officeDocument/2006/relationships/image" Target="../media/image7.png"/><Relationship Id="rId15" Type="http://schemas.openxmlformats.org/officeDocument/2006/relationships/image" Target="../media/image10.png"/><Relationship Id="rId23" Type="http://schemas.openxmlformats.org/officeDocument/2006/relationships/image" Target="../media/image22.png"/><Relationship Id="rId10" Type="http://schemas.openxmlformats.org/officeDocument/2006/relationships/image" Target="../media/image20.png"/><Relationship Id="rId19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9.jpeg"/><Relationship Id="rId14" Type="http://schemas.openxmlformats.org/officeDocument/2006/relationships/image" Target="../media/image9.png"/><Relationship Id="rId2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1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0.jpeg"/><Relationship Id="rId17" Type="http://schemas.openxmlformats.org/officeDocument/2006/relationships/image" Target="../media/image5.jpeg"/><Relationship Id="rId2" Type="http://schemas.openxmlformats.org/officeDocument/2006/relationships/image" Target="../media/image31.jpe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8.png"/><Relationship Id="rId5" Type="http://schemas.openxmlformats.org/officeDocument/2006/relationships/image" Target="../media/image34.png"/><Relationship Id="rId15" Type="http://schemas.openxmlformats.org/officeDocument/2006/relationships/image" Target="../media/image43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3.jpeg"/><Relationship Id="rId18" Type="http://schemas.openxmlformats.org/officeDocument/2006/relationships/hyperlink" Target="https://doi.org/10.1088/1748-0221/16/04/T04005" TargetMode="External"/><Relationship Id="rId3" Type="http://schemas.openxmlformats.org/officeDocument/2006/relationships/image" Target="../media/image32.jpeg"/><Relationship Id="rId7" Type="http://schemas.openxmlformats.org/officeDocument/2006/relationships/image" Target="../media/image38.jpe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image" Target="../media/image31.jpeg"/><Relationship Id="rId16" Type="http://schemas.openxmlformats.org/officeDocument/2006/relationships/image" Target="../media/image45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41.jpeg"/><Relationship Id="rId5" Type="http://schemas.openxmlformats.org/officeDocument/2006/relationships/image" Target="../media/image36.jpeg"/><Relationship Id="rId15" Type="http://schemas.openxmlformats.org/officeDocument/2006/relationships/image" Target="../media/image5.jpeg"/><Relationship Id="rId10" Type="http://schemas.openxmlformats.org/officeDocument/2006/relationships/image" Target="../media/image40.jpeg"/><Relationship Id="rId19" Type="http://schemas.openxmlformats.org/officeDocument/2006/relationships/image" Target="../media/image47.png"/><Relationship Id="rId4" Type="http://schemas.openxmlformats.org/officeDocument/2006/relationships/image" Target="../media/image33.jpeg"/><Relationship Id="rId9" Type="http://schemas.openxmlformats.org/officeDocument/2006/relationships/image" Target="../media/image8.png"/><Relationship Id="rId1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hyperlink" Target="https://tel.archives-ouvertes.fr/tel-01022652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11" Type="http://schemas.openxmlformats.org/officeDocument/2006/relationships/hyperlink" Target="https://doi.org/10.1016/j.diamond.2020.108236" TargetMode="External"/><Relationship Id="rId5" Type="http://schemas.openxmlformats.org/officeDocument/2006/relationships/image" Target="../media/image51.png"/><Relationship Id="rId10" Type="http://schemas.openxmlformats.org/officeDocument/2006/relationships/image" Target="../media/image55.jpeg"/><Relationship Id="rId4" Type="http://schemas.openxmlformats.org/officeDocument/2006/relationships/image" Target="../media/image50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2.png"/><Relationship Id="rId7" Type="http://schemas.openxmlformats.org/officeDocument/2006/relationships/image" Target="../media/image23.png"/><Relationship Id="rId12" Type="http://schemas.openxmlformats.org/officeDocument/2006/relationships/image" Target="../media/image69.emf"/><Relationship Id="rId17" Type="http://schemas.openxmlformats.org/officeDocument/2006/relationships/image" Target="../media/image74.png"/><Relationship Id="rId2" Type="http://schemas.openxmlformats.org/officeDocument/2006/relationships/image" Target="../media/image61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8.jpeg"/><Relationship Id="rId5" Type="http://schemas.openxmlformats.org/officeDocument/2006/relationships/image" Target="../media/image11.png"/><Relationship Id="rId15" Type="http://schemas.openxmlformats.org/officeDocument/2006/relationships/image" Target="../media/image72.jpe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Relationship Id="rId14" Type="http://schemas.openxmlformats.org/officeDocument/2006/relationships/image" Target="../media/image7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jpeg"/><Relationship Id="rId3" Type="http://schemas.openxmlformats.org/officeDocument/2006/relationships/image" Target="../media/image63.png"/><Relationship Id="rId7" Type="http://schemas.openxmlformats.org/officeDocument/2006/relationships/image" Target="../media/image65.jpe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62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9.emf"/><Relationship Id="rId5" Type="http://schemas.openxmlformats.org/officeDocument/2006/relationships/image" Target="../media/image64.jpeg"/><Relationship Id="rId15" Type="http://schemas.openxmlformats.org/officeDocument/2006/relationships/image" Target="../media/image73.png"/><Relationship Id="rId10" Type="http://schemas.openxmlformats.org/officeDocument/2006/relationships/image" Target="../media/image68.jpeg"/><Relationship Id="rId4" Type="http://schemas.openxmlformats.org/officeDocument/2006/relationships/image" Target="../media/image11.png"/><Relationship Id="rId9" Type="http://schemas.openxmlformats.org/officeDocument/2006/relationships/image" Target="../media/image67.png"/><Relationship Id="rId14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86520" y="817579"/>
            <a:ext cx="12339483" cy="5501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 Gallin-Martel*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 A. André, Y.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Arnoud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A. Bes, JL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Bouly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J.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Collot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D.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Dauvergne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R. Delorme,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F. Di Franco, P.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Everaere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L. Gallin-Martel, O.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Guillaudin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C.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Hoarau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 F.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Lafont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A. Lacoste, E.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Lagorio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C.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Léonhart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J. </a:t>
            </a:r>
            <a:r>
              <a:rPr lang="en-GB">
                <a:latin typeface="Times New Roman" panose="02020603050405020304" pitchFamily="18" charset="0"/>
                <a:ea typeface="Calibri" panose="020F0502020204030204" pitchFamily="34" charset="0"/>
              </a:rPr>
              <a:t>Livingstone </a:t>
            </a:r>
            <a:endParaRPr lang="en-GB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S. 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Marcatili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M.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Marton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R.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Molle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JF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Muraz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N.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Ponchant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F.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Rarbi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M. Reynaud, O. 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Rossetto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J.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Waquet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M.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Yamouni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M. Evin, A. Guertin, F. Haddad, C.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Koumeir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 Métivier, R. Molle, Q. Mouchard, F. Poirier, N.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Servagent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Barberet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 Jouve, S.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Sorieul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Laniece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AM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Leite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Y. Zhu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JF Adam, R.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Serduc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Keshmiri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Vianna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Legros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L.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Abbassi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Crozes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F.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Donatini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E.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Gheeraert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 F. Motte,  J.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Pernot</a:t>
            </a:r>
            <a:endParaRPr lang="en-GB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en-GB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J. Bousquet, </a:t>
            </a:r>
            <a:r>
              <a:rPr lang="it-IT" dirty="0"/>
              <a:t>E. Corne, 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J.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Letellier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it-IT" dirty="0"/>
              <a:t>D. Nusimovici.</a:t>
            </a:r>
            <a:endParaRPr lang="en-GB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en-GB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/>
              <a:t>F. Lafont, TN. </a:t>
            </a:r>
            <a:r>
              <a:rPr lang="fr-FR" dirty="0" err="1"/>
              <a:t>Tran</a:t>
            </a:r>
            <a:r>
              <a:rPr lang="fr-FR" dirty="0"/>
              <a:t> – Thi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J.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Herault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dirty="0"/>
              <a:t>JP. </a:t>
            </a:r>
            <a:r>
              <a:rPr lang="fr-FR" dirty="0" err="1"/>
              <a:t>Hofverberg</a:t>
            </a:r>
            <a:r>
              <a:rPr lang="fr-FR" dirty="0">
                <a:solidFill>
                  <a:schemeClr val="accent3"/>
                </a:solidFill>
              </a:rPr>
              <a:t>, 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D.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Maneval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, R.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Trimaud</a:t>
            </a:r>
            <a:endParaRPr lang="en-GB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endParaRPr lang="en-GB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0" name="Image 1">
            <a:extLst>
              <a:ext uri="{FF2B5EF4-FFF2-40B4-BE49-F238E27FC236}">
                <a16:creationId xmlns:a16="http://schemas.microsoft.com/office/drawing/2014/main" id="{6B95890B-8853-4A62-A98A-AFC9D601C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6" y="683526"/>
            <a:ext cx="678792" cy="44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EB37B6D6-48B1-47F5-9268-0AB2C6A85BF9}"/>
              </a:ext>
            </a:extLst>
          </p:cNvPr>
          <p:cNvSpPr/>
          <p:nvPr/>
        </p:nvSpPr>
        <p:spPr>
          <a:xfrm>
            <a:off x="0" y="6140110"/>
            <a:ext cx="12192000" cy="761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1E858CF-F78C-4720-84C7-6F903ABFB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1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FE6E8E8-DF1D-4E8B-9BC6-B1599E92B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531" y="1862155"/>
            <a:ext cx="625901" cy="379982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06B7EB3-C66C-425C-82B3-F92E6DAFA813}"/>
              </a:ext>
            </a:extLst>
          </p:cNvPr>
          <p:cNvSpPr txBox="1"/>
          <p:nvPr/>
        </p:nvSpPr>
        <p:spPr>
          <a:xfrm>
            <a:off x="4857023" y="6396456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*mlgallin@lpsc.in2p3.fr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29C0CABD-7B67-403F-AFCE-5AB76960C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526" y="1851967"/>
            <a:ext cx="1104333" cy="284828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8634ED34-D995-4207-8F8B-D7A28D757FD9}"/>
              </a:ext>
            </a:extLst>
          </p:cNvPr>
          <p:cNvGrpSpPr/>
          <p:nvPr/>
        </p:nvGrpSpPr>
        <p:grpSpPr>
          <a:xfrm>
            <a:off x="12724" y="35225"/>
            <a:ext cx="12192000" cy="6104885"/>
            <a:chOff x="12551" y="1432967"/>
            <a:chExt cx="11341249" cy="5174919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40CCF95-DC15-4C8A-B308-739E9A2BF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5455" y="5064556"/>
              <a:ext cx="543728" cy="288509"/>
            </a:xfrm>
            <a:prstGeom prst="rect">
              <a:avLst/>
            </a:prstGeom>
          </p:spPr>
        </p:pic>
        <p:sp>
          <p:nvSpPr>
            <p:cNvPr id="22" name="Rectangle à coins arrondis 14">
              <a:extLst>
                <a:ext uri="{FF2B5EF4-FFF2-40B4-BE49-F238E27FC236}">
                  <a16:creationId xmlns:a16="http://schemas.microsoft.com/office/drawing/2014/main" id="{925A6061-1107-4437-8334-A13185C291BC}"/>
                </a:ext>
              </a:extLst>
            </p:cNvPr>
            <p:cNvSpPr/>
            <p:nvPr/>
          </p:nvSpPr>
          <p:spPr>
            <a:xfrm>
              <a:off x="12551" y="1432967"/>
              <a:ext cx="11341249" cy="5174919"/>
            </a:xfrm>
            <a:prstGeom prst="roundRect">
              <a:avLst/>
            </a:prstGeom>
            <a:noFill/>
            <a:ln w="4762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8FFD5EC-85AC-423D-B351-7465D4917D7B}"/>
              </a:ext>
            </a:extLst>
          </p:cNvPr>
          <p:cNvSpPr/>
          <p:nvPr/>
        </p:nvSpPr>
        <p:spPr>
          <a:xfrm>
            <a:off x="598572" y="52507"/>
            <a:ext cx="11213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Design of innovative diamond detectors for beam monitoring in highly radiative environment for applications in nuclear and medical physics</a:t>
            </a:r>
            <a:endParaRPr lang="fr-FR" sz="2400" b="1" dirty="0">
              <a:solidFill>
                <a:srgbClr val="002060"/>
              </a:solidFill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0A76F308-FBE5-4FF9-B636-F7AB8F3E2F7C}"/>
              </a:ext>
            </a:extLst>
          </p:cNvPr>
          <p:cNvGrpSpPr/>
          <p:nvPr/>
        </p:nvGrpSpPr>
        <p:grpSpPr>
          <a:xfrm>
            <a:off x="7290" y="6168749"/>
            <a:ext cx="603205" cy="290991"/>
            <a:chOff x="10519785" y="69254"/>
            <a:chExt cx="1350557" cy="856602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6F2D9E72-B106-4C9B-84F3-314B2B2E2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19"/>
            <a:stretch/>
          </p:blipFill>
          <p:spPr>
            <a:xfrm>
              <a:off x="11184170" y="232464"/>
              <a:ext cx="686172" cy="651767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18C4F61C-B367-44AA-B503-214099BA7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9785" y="69254"/>
              <a:ext cx="856602" cy="856602"/>
            </a:xfrm>
            <a:prstGeom prst="rect">
              <a:avLst/>
            </a:prstGeom>
          </p:spPr>
        </p:pic>
      </p:grpSp>
      <p:pic>
        <p:nvPicPr>
          <p:cNvPr id="48" name="Image 47">
            <a:extLst>
              <a:ext uri="{FF2B5EF4-FFF2-40B4-BE49-F238E27FC236}">
                <a16:creationId xmlns:a16="http://schemas.microsoft.com/office/drawing/2014/main" id="{0C22C1C6-8837-4BBC-8597-2253743C4B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2355" y="6189799"/>
            <a:ext cx="652136" cy="26568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3253B45-50D5-49EB-8C00-F06D9A4943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6857" y="5175590"/>
            <a:ext cx="437780" cy="51517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DF5937-0942-4353-9FD3-8B3E4616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GANIL Soustons 25-29 sept. 2023</a:t>
            </a:r>
            <a:endParaRPr lang="fr-FR" dirty="0"/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9CBED38A-207B-4173-99E4-27A8A74E14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8232" y="6168271"/>
            <a:ext cx="635029" cy="30639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9228BBC9-267B-4058-9ABF-9CEC471863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3935" y="6189799"/>
            <a:ext cx="653596" cy="28101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B2C7C4F-C84C-443E-A95D-1C5C3E71E4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37" y="6210039"/>
            <a:ext cx="934424" cy="22286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E3BA20F-ED0C-493F-B0E1-2C971F051AC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0422" b="13816"/>
          <a:stretch/>
        </p:blipFill>
        <p:spPr>
          <a:xfrm>
            <a:off x="4557536" y="3971621"/>
            <a:ext cx="521486" cy="39314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D399869-6796-41FF-83BC-F50C5AFC650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13" b="3378"/>
          <a:stretch/>
        </p:blipFill>
        <p:spPr>
          <a:xfrm>
            <a:off x="3651517" y="3609727"/>
            <a:ext cx="812165" cy="16602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04D3BF9-C67F-4F45-ACE2-4432342CA6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23657" y="2590750"/>
            <a:ext cx="782801" cy="41993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B610D21-A0AB-4D9A-AF30-F8C6AAA664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44" y="2630845"/>
            <a:ext cx="619002" cy="33974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A6E11B8-A085-4E59-ABA4-117C5CCCF1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166" y="4813603"/>
            <a:ext cx="1145458" cy="3175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BB956C7-4A11-4EFF-A1BC-3F80D221376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6347" b="27901"/>
          <a:stretch/>
        </p:blipFill>
        <p:spPr>
          <a:xfrm>
            <a:off x="3000552" y="2871085"/>
            <a:ext cx="812165" cy="65431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C4B74E8-F8FC-4A13-984D-CA5B8F03876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73" y="5547597"/>
            <a:ext cx="1270901" cy="54009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A8D1BE0-23AC-444D-840B-BB79F70BD5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4236" y="6171648"/>
            <a:ext cx="858451" cy="37544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E40CFC8-CECC-4F31-B96E-ED2CA1C9096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96" y="6167386"/>
            <a:ext cx="508139" cy="34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4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07BADDBA-1F72-473F-A996-052D124C9F98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D46DFC94-93CF-4622-846E-4EE0C40EAABC}"/>
              </a:ext>
            </a:extLst>
          </p:cNvPr>
          <p:cNvSpPr/>
          <p:nvPr/>
        </p:nvSpPr>
        <p:spPr>
          <a:xfrm>
            <a:off x="828227" y="2059324"/>
            <a:ext cx="4068737" cy="3958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0E761BB-7E2B-421D-87C9-3E24745C3E59}"/>
              </a:ext>
            </a:extLst>
          </p:cNvPr>
          <p:cNvGrpSpPr/>
          <p:nvPr/>
        </p:nvGrpSpPr>
        <p:grpSpPr>
          <a:xfrm>
            <a:off x="7819852" y="3954165"/>
            <a:ext cx="3748360" cy="2527950"/>
            <a:chOff x="8295257" y="3862549"/>
            <a:chExt cx="3748360" cy="2527950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44F2470F-3ECE-4702-98D8-1BCDAC8A6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42" r="6895"/>
            <a:stretch/>
          </p:blipFill>
          <p:spPr>
            <a:xfrm>
              <a:off x="8515998" y="3862549"/>
              <a:ext cx="3290508" cy="2380857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E87C96E-82DE-4B1D-9F39-19656BE92D18}"/>
                </a:ext>
              </a:extLst>
            </p:cNvPr>
            <p:cNvSpPr txBox="1"/>
            <p:nvPr/>
          </p:nvSpPr>
          <p:spPr>
            <a:xfrm>
              <a:off x="10704540" y="6113500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Time ( µs)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D1F2BB0-4A39-4366-AD1B-2E3359E7B4E8}"/>
                </a:ext>
              </a:extLst>
            </p:cNvPr>
            <p:cNvSpPr txBox="1"/>
            <p:nvPr/>
          </p:nvSpPr>
          <p:spPr>
            <a:xfrm rot="16200000">
              <a:off x="8227835" y="4080501"/>
              <a:ext cx="4118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A.U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23408" y="115284"/>
            <a:ext cx="12050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Diamond </a:t>
            </a:r>
            <a:r>
              <a:rPr lang="fr-FR" dirty="0" err="1">
                <a:solidFill>
                  <a:schemeClr val="bg1"/>
                </a:solidFill>
              </a:rPr>
              <a:t>beam</a:t>
            </a:r>
            <a:r>
              <a:rPr lang="fr-FR" dirty="0">
                <a:solidFill>
                  <a:schemeClr val="bg1"/>
                </a:solidFill>
              </a:rPr>
              <a:t> monitor for high proton </a:t>
            </a:r>
            <a:r>
              <a:rPr lang="fr-FR" dirty="0" err="1">
                <a:solidFill>
                  <a:schemeClr val="bg1"/>
                </a:solidFill>
              </a:rPr>
              <a:t>beam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intensities</a:t>
            </a:r>
            <a:r>
              <a:rPr lang="fr-FR" dirty="0">
                <a:solidFill>
                  <a:schemeClr val="bg1"/>
                </a:solidFill>
              </a:rPr>
              <a:t> : train </a:t>
            </a:r>
            <a:r>
              <a:rPr lang="fr-FR" dirty="0" err="1">
                <a:solidFill>
                  <a:schemeClr val="bg1"/>
                </a:solidFill>
              </a:rPr>
              <a:t>couting</a:t>
            </a:r>
            <a:r>
              <a:rPr lang="fr-FR" dirty="0">
                <a:solidFill>
                  <a:schemeClr val="bg1"/>
                </a:solidFill>
              </a:rPr>
              <a:t> and time </a:t>
            </a:r>
            <a:r>
              <a:rPr lang="fr-FR" dirty="0" err="1">
                <a:solidFill>
                  <a:schemeClr val="bg1"/>
                </a:solidFill>
              </a:rPr>
              <a:t>stamps</a:t>
            </a:r>
            <a:r>
              <a:rPr lang="fr-FR" dirty="0">
                <a:solidFill>
                  <a:schemeClr val="bg1"/>
                </a:solidFill>
              </a:rPr>
              <a:t>  </a:t>
            </a:r>
            <a:r>
              <a:rPr lang="fr-FR" dirty="0" err="1">
                <a:solidFill>
                  <a:schemeClr val="bg1"/>
                </a:solidFill>
              </a:rPr>
              <a:t>towards</a:t>
            </a:r>
            <a:r>
              <a:rPr lang="fr-FR" dirty="0">
                <a:solidFill>
                  <a:schemeClr val="bg1"/>
                </a:solidFill>
              </a:rPr>
              <a:t> « proton FLASH </a:t>
            </a:r>
            <a:r>
              <a:rPr lang="fr-FR" dirty="0" err="1">
                <a:solidFill>
                  <a:schemeClr val="bg1"/>
                </a:solidFill>
              </a:rPr>
              <a:t>therapies</a:t>
            </a:r>
            <a:r>
              <a:rPr lang="fr-FR" dirty="0">
                <a:solidFill>
                  <a:schemeClr val="bg1"/>
                </a:solidFill>
              </a:rPr>
              <a:t> »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6DB94DB-AE7C-4729-B7CB-9E7EB36B8D14}"/>
              </a:ext>
            </a:extLst>
          </p:cNvPr>
          <p:cNvSpPr txBox="1"/>
          <p:nvPr/>
        </p:nvSpPr>
        <p:spPr>
          <a:xfrm>
            <a:off x="-429391" y="3424376"/>
            <a:ext cx="304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j-lt"/>
                <a:ea typeface="Cambria Math" panose="02040503050406030204" pitchFamily="18" charset="0"/>
              </a:rPr>
              <a:t>I = 10nA, </a:t>
            </a:r>
            <a:r>
              <a:rPr lang="fr-FR" sz="1400" dirty="0" err="1">
                <a:latin typeface="+mj-lt"/>
                <a:ea typeface="Cambria Math" panose="02040503050406030204" pitchFamily="18" charset="0"/>
              </a:rPr>
              <a:t>dt</a:t>
            </a:r>
            <a:r>
              <a:rPr lang="fr-FR" sz="1400" dirty="0">
                <a:latin typeface="+mj-lt"/>
                <a:ea typeface="Cambria Math" panose="02040503050406030204" pitchFamily="18" charset="0"/>
              </a:rPr>
              <a:t> = 10µs, dit = 1s 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91C012B-D097-4698-A72D-058468725B2D}"/>
              </a:ext>
            </a:extLst>
          </p:cNvPr>
          <p:cNvGrpSpPr/>
          <p:nvPr/>
        </p:nvGrpSpPr>
        <p:grpSpPr>
          <a:xfrm>
            <a:off x="4537402" y="4165009"/>
            <a:ext cx="2675632" cy="2166701"/>
            <a:chOff x="6135504" y="1759538"/>
            <a:chExt cx="2675632" cy="2166701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16684F9-3217-442F-8FED-CA673BDBB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71" t="7374" r="5437" b="5327"/>
            <a:stretch/>
          </p:blipFill>
          <p:spPr>
            <a:xfrm>
              <a:off x="6374877" y="2054280"/>
              <a:ext cx="2186872" cy="1589265"/>
            </a:xfrm>
            <a:prstGeom prst="rect">
              <a:avLst/>
            </a:prstGeom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D806DB11-3C76-4573-A50E-6CB02BEFFDE1}"/>
                </a:ext>
              </a:extLst>
            </p:cNvPr>
            <p:cNvSpPr txBox="1"/>
            <p:nvPr/>
          </p:nvSpPr>
          <p:spPr>
            <a:xfrm rot="16200000">
              <a:off x="5604465" y="2290577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Tension(en V)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49D30706-B27C-481D-B768-81D00492E6B2}"/>
                </a:ext>
              </a:extLst>
            </p:cNvPr>
            <p:cNvSpPr txBox="1"/>
            <p:nvPr/>
          </p:nvSpPr>
          <p:spPr>
            <a:xfrm>
              <a:off x="7472059" y="3649240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Temps (µs)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F093FAA-9819-4DFB-BCE7-559E3CFC9D81}"/>
              </a:ext>
            </a:extLst>
          </p:cNvPr>
          <p:cNvGrpSpPr/>
          <p:nvPr/>
        </p:nvGrpSpPr>
        <p:grpSpPr>
          <a:xfrm>
            <a:off x="8075142" y="1368747"/>
            <a:ext cx="3503861" cy="2431509"/>
            <a:chOff x="8075142" y="1368747"/>
            <a:chExt cx="3503861" cy="2431509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15A9B75-E732-4839-98A1-4FF177354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76" t="6730" r="9714" b="6426"/>
            <a:stretch/>
          </p:blipFill>
          <p:spPr>
            <a:xfrm>
              <a:off x="8075142" y="1368747"/>
              <a:ext cx="3219141" cy="2215402"/>
            </a:xfrm>
            <a:prstGeom prst="rect">
              <a:avLst/>
            </a:prstGeom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1E7BD0E5-EB76-47A9-973B-87D7854F0864}"/>
                </a:ext>
              </a:extLst>
            </p:cNvPr>
            <p:cNvSpPr txBox="1"/>
            <p:nvPr/>
          </p:nvSpPr>
          <p:spPr>
            <a:xfrm>
              <a:off x="10239926" y="3523257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Time ( µs)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8BDE7168-9462-4D95-AE8F-738FEB38D282}"/>
              </a:ext>
            </a:extLst>
          </p:cNvPr>
          <p:cNvSpPr txBox="1"/>
          <p:nvPr/>
        </p:nvSpPr>
        <p:spPr>
          <a:xfrm>
            <a:off x="8007915" y="885520"/>
            <a:ext cx="327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Train </a:t>
            </a:r>
            <a:r>
              <a:rPr lang="fr-FR" dirty="0" err="1"/>
              <a:t>integral</a:t>
            </a:r>
            <a:r>
              <a:rPr lang="fr-FR" dirty="0"/>
              <a:t> = </a:t>
            </a:r>
            <a:r>
              <a:rPr lang="fr-FR" dirty="0">
                <a:solidFill>
                  <a:srgbClr val="0070C0"/>
                </a:solidFill>
              </a:rPr>
              <a:t>DSO post </a:t>
            </a:r>
            <a:r>
              <a:rPr lang="fr-FR" dirty="0" err="1">
                <a:solidFill>
                  <a:srgbClr val="0070C0"/>
                </a:solidFill>
              </a:rPr>
              <a:t>analysis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19A3851-5A82-4D0D-81A8-BDCDC7E277A8}"/>
              </a:ext>
            </a:extLst>
          </p:cNvPr>
          <p:cNvSpPr txBox="1"/>
          <p:nvPr/>
        </p:nvSpPr>
        <p:spPr>
          <a:xfrm>
            <a:off x="7106057" y="3628686"/>
            <a:ext cx="515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Train </a:t>
            </a:r>
            <a:r>
              <a:rPr lang="fr-FR" dirty="0" err="1"/>
              <a:t>integral</a:t>
            </a:r>
            <a:r>
              <a:rPr lang="fr-FR" dirty="0"/>
              <a:t> = </a:t>
            </a:r>
            <a:r>
              <a:rPr lang="fr-FR" dirty="0">
                <a:solidFill>
                  <a:srgbClr val="FF0000"/>
                </a:solidFill>
              </a:rPr>
              <a:t>on line </a:t>
            </a:r>
            <a:r>
              <a:rPr lang="fr-FR" dirty="0" err="1">
                <a:solidFill>
                  <a:srgbClr val="FF0000"/>
                </a:solidFill>
              </a:rPr>
              <a:t>measurement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with</a:t>
            </a:r>
            <a:r>
              <a:rPr lang="fr-FR" dirty="0">
                <a:solidFill>
                  <a:srgbClr val="FF0000"/>
                </a:solidFill>
              </a:rPr>
              <a:t>  LPSC QDC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D8FEA89C-E7FB-483F-9BF6-FD137A6F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8286"/>
            <a:ext cx="2743200" cy="365125"/>
          </a:xfrm>
        </p:spPr>
        <p:txBody>
          <a:bodyPr/>
          <a:lstStyle/>
          <a:p>
            <a:fld id="{165ED600-CBB5-4636-930B-71BC0617C952}" type="slidenum">
              <a:rPr lang="fr-FR" smtClean="0"/>
              <a:t>10</a:t>
            </a:fld>
            <a:endParaRPr lang="fr-FR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9C0B59A6-FC7C-4401-B0A8-C0387B4CA1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487"/>
          <a:stretch/>
        </p:blipFill>
        <p:spPr>
          <a:xfrm>
            <a:off x="157342" y="2418056"/>
            <a:ext cx="1982608" cy="806505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77CF0309-4435-49AB-AC58-88E7C7AF0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98" t="9781" r="16962" b="3486"/>
          <a:stretch/>
        </p:blipFill>
        <p:spPr>
          <a:xfrm>
            <a:off x="2640040" y="1608664"/>
            <a:ext cx="1992115" cy="133907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ED0F8F-AD43-4888-B58D-F45CA1D59BD9}"/>
              </a:ext>
            </a:extLst>
          </p:cNvPr>
          <p:cNvSpPr txBox="1"/>
          <p:nvPr/>
        </p:nvSpPr>
        <p:spPr>
          <a:xfrm>
            <a:off x="4758568" y="4092709"/>
            <a:ext cx="226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Train - Diamond signal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38481E-8F5F-47C0-9A1E-F22F7407BECA}"/>
              </a:ext>
            </a:extLst>
          </p:cNvPr>
          <p:cNvSpPr txBox="1"/>
          <p:nvPr/>
        </p:nvSpPr>
        <p:spPr>
          <a:xfrm>
            <a:off x="233129" y="630634"/>
            <a:ext cx="3751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</a:rPr>
              <a:t>Train </a:t>
            </a:r>
            <a:r>
              <a:rPr lang="fr-FR" sz="3200" b="1" dirty="0" err="1">
                <a:solidFill>
                  <a:srgbClr val="002060"/>
                </a:solidFill>
              </a:rPr>
              <a:t>Counting</a:t>
            </a:r>
            <a:r>
              <a:rPr lang="fr-FR" sz="3200" b="1" dirty="0">
                <a:solidFill>
                  <a:srgbClr val="002060"/>
                </a:solidFill>
              </a:rPr>
              <a:t> Mode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5843F8C-E00A-4DF1-A23E-2D80D953DBB6}"/>
              </a:ext>
            </a:extLst>
          </p:cNvPr>
          <p:cNvSpPr txBox="1"/>
          <p:nvPr/>
        </p:nvSpPr>
        <p:spPr>
          <a:xfrm>
            <a:off x="-36319" y="1080620"/>
            <a:ext cx="511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Beam </a:t>
            </a:r>
            <a:r>
              <a:rPr lang="fr-FR" dirty="0" err="1">
                <a:solidFill>
                  <a:srgbClr val="002060"/>
                </a:solidFill>
              </a:rPr>
              <a:t>intensity</a:t>
            </a:r>
            <a:r>
              <a:rPr lang="fr-FR" dirty="0">
                <a:solidFill>
                  <a:srgbClr val="002060"/>
                </a:solidFill>
              </a:rPr>
              <a:t> up to  300 </a:t>
            </a:r>
            <a:r>
              <a:rPr lang="fr-FR" dirty="0" err="1">
                <a:solidFill>
                  <a:srgbClr val="002060"/>
                </a:solidFill>
              </a:rPr>
              <a:t>nA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measured</a:t>
            </a:r>
            <a:r>
              <a:rPr lang="fr-FR" dirty="0">
                <a:solidFill>
                  <a:srgbClr val="002060"/>
                </a:solidFill>
              </a:rPr>
              <a:t> on diamond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F76FA6D-611E-42EC-A48A-F5A3E59D6A07}"/>
              </a:ext>
            </a:extLst>
          </p:cNvPr>
          <p:cNvSpPr txBox="1"/>
          <p:nvPr/>
        </p:nvSpPr>
        <p:spPr>
          <a:xfrm>
            <a:off x="5272301" y="1730376"/>
            <a:ext cx="2148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DSO </a:t>
            </a:r>
            <a:r>
              <a:rPr lang="fr-FR" dirty="0" err="1">
                <a:solidFill>
                  <a:srgbClr val="0070C0"/>
                </a:solidFill>
              </a:rPr>
              <a:t>Lecroy</a:t>
            </a:r>
            <a:r>
              <a:rPr lang="fr-FR" baseline="30000" dirty="0">
                <a:solidFill>
                  <a:srgbClr val="0070C0"/>
                </a:solidFill>
              </a:rPr>
              <a:t> </a:t>
            </a:r>
            <a:endParaRPr lang="fr-FR" dirty="0">
              <a:solidFill>
                <a:srgbClr val="0070C0"/>
              </a:solidFill>
            </a:endParaRPr>
          </a:p>
          <a:p>
            <a:pPr algn="ctr"/>
            <a:r>
              <a:rPr lang="fr-FR" dirty="0">
                <a:solidFill>
                  <a:srgbClr val="0070C0"/>
                </a:solidFill>
              </a:rPr>
              <a:t>2 GHz; 10 or 20 GS/s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E344158-24C7-4298-9B5E-2F1AC2EE6F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2947" y="2498996"/>
            <a:ext cx="2193024" cy="163124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2C36AF2-3144-4DF8-9573-305ADDB76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4905" y="3749980"/>
            <a:ext cx="2696604" cy="2022453"/>
          </a:xfrm>
          <a:prstGeom prst="rect">
            <a:avLst/>
          </a:prstGeom>
        </p:spPr>
      </p:pic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DEAB8E40-7062-4C03-BD15-85E9D9B1C39E}"/>
              </a:ext>
            </a:extLst>
          </p:cNvPr>
          <p:cNvCxnSpPr/>
          <p:nvPr/>
        </p:nvCxnSpPr>
        <p:spPr>
          <a:xfrm>
            <a:off x="4036790" y="2885856"/>
            <a:ext cx="914400" cy="914400"/>
          </a:xfrm>
          <a:prstGeom prst="bentConnector3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 : en angle 42">
            <a:extLst>
              <a:ext uri="{FF2B5EF4-FFF2-40B4-BE49-F238E27FC236}">
                <a16:creationId xmlns:a16="http://schemas.microsoft.com/office/drawing/2014/main" id="{DCFEF921-D034-4C46-AC68-8D305BA2A57A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03921" y="3061424"/>
            <a:ext cx="792401" cy="41233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0938BBD-8AD0-4808-80C2-523DFBBC6192}"/>
              </a:ext>
            </a:extLst>
          </p:cNvPr>
          <p:cNvSpPr/>
          <p:nvPr/>
        </p:nvSpPr>
        <p:spPr>
          <a:xfrm>
            <a:off x="3369685" y="2137071"/>
            <a:ext cx="459683" cy="227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A865B51-1585-493D-A724-AC5C731B4EF5}"/>
              </a:ext>
            </a:extLst>
          </p:cNvPr>
          <p:cNvSpPr txBox="1"/>
          <p:nvPr/>
        </p:nvSpPr>
        <p:spPr>
          <a:xfrm>
            <a:off x="976990" y="2137071"/>
            <a:ext cx="1327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68 MeV Proton beam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6E0F441-59E4-427D-8F31-29D2666EC31C}"/>
              </a:ext>
            </a:extLst>
          </p:cNvPr>
          <p:cNvSpPr txBox="1"/>
          <p:nvPr/>
        </p:nvSpPr>
        <p:spPr>
          <a:xfrm>
            <a:off x="-2820" y="3878394"/>
            <a:ext cx="2051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QDC </a:t>
            </a:r>
            <a:r>
              <a:rPr lang="fr-FR" dirty="0" err="1">
                <a:solidFill>
                  <a:srgbClr val="FF0000"/>
                </a:solidFill>
              </a:rPr>
              <a:t>board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 err="1">
                <a:solidFill>
                  <a:srgbClr val="FF0000"/>
                </a:solidFill>
              </a:rPr>
              <a:t>developped</a:t>
            </a:r>
            <a:r>
              <a:rPr lang="fr-FR" dirty="0">
                <a:solidFill>
                  <a:srgbClr val="FF0000"/>
                </a:solidFill>
              </a:rPr>
              <a:t> @ LPSC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8E75574-300B-41A0-BF6C-07292D9B8079}"/>
              </a:ext>
            </a:extLst>
          </p:cNvPr>
          <p:cNvSpPr txBox="1"/>
          <p:nvPr/>
        </p:nvSpPr>
        <p:spPr>
          <a:xfrm>
            <a:off x="56735" y="5124445"/>
            <a:ext cx="2051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DAQ</a:t>
            </a:r>
          </a:p>
          <a:p>
            <a:r>
              <a:rPr lang="fr-FR" dirty="0" err="1"/>
              <a:t>developped</a:t>
            </a:r>
            <a:r>
              <a:rPr lang="fr-FR" dirty="0"/>
              <a:t> @ LPSC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BF06963E-3678-4463-A6E0-D01E681F09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08" y="1415224"/>
            <a:ext cx="1325497" cy="721847"/>
          </a:xfrm>
          <a:prstGeom prst="rect">
            <a:avLst/>
          </a:prstGeom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5EC52739-92FC-4E93-9323-7CA9584990DC}"/>
              </a:ext>
            </a:extLst>
          </p:cNvPr>
          <p:cNvSpPr/>
          <p:nvPr/>
        </p:nvSpPr>
        <p:spPr>
          <a:xfrm>
            <a:off x="314668" y="1681494"/>
            <a:ext cx="331414" cy="4234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31F6AA-112E-4D19-9B40-3C07B2E39557}"/>
              </a:ext>
            </a:extLst>
          </p:cNvPr>
          <p:cNvSpPr/>
          <p:nvPr/>
        </p:nvSpPr>
        <p:spPr>
          <a:xfrm>
            <a:off x="7925723" y="1210317"/>
            <a:ext cx="211853" cy="46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E547D90-F248-4F29-8945-62FE4E0972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2950" y="1402044"/>
            <a:ext cx="859758" cy="647731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08F2F122-7293-41C3-8344-1E598FBB954F}"/>
              </a:ext>
            </a:extLst>
          </p:cNvPr>
          <p:cNvSpPr txBox="1"/>
          <p:nvPr/>
        </p:nvSpPr>
        <p:spPr>
          <a:xfrm rot="16200000">
            <a:off x="7312842" y="1479864"/>
            <a:ext cx="1339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Volts-seconds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9582694D-FCAC-4A6A-8FDC-F28ED44EFE53}"/>
              </a:ext>
            </a:extLst>
          </p:cNvPr>
          <p:cNvSpPr txBox="1"/>
          <p:nvPr/>
        </p:nvSpPr>
        <p:spPr>
          <a:xfrm>
            <a:off x="5736312" y="6101202"/>
            <a:ext cx="13390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Time ( µs)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98F7162-D003-4E5F-BA71-2C4C20677CDA}"/>
              </a:ext>
            </a:extLst>
          </p:cNvPr>
          <p:cNvSpPr txBox="1"/>
          <p:nvPr/>
        </p:nvSpPr>
        <p:spPr>
          <a:xfrm rot="16200000">
            <a:off x="3964614" y="4832196"/>
            <a:ext cx="13390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Amplitude (V)</a:t>
            </a:r>
          </a:p>
        </p:txBody>
      </p:sp>
      <p:pic>
        <p:nvPicPr>
          <p:cNvPr id="56" name="Image 6">
            <a:extLst>
              <a:ext uri="{FF2B5EF4-FFF2-40B4-BE49-F238E27FC236}">
                <a16:creationId xmlns:a16="http://schemas.microsoft.com/office/drawing/2014/main" id="{A9054792-FF37-496A-996E-3445866CF96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22820" r="2644" b="24358"/>
          <a:stretch/>
        </p:blipFill>
        <p:spPr>
          <a:xfrm>
            <a:off x="2952436" y="2920341"/>
            <a:ext cx="434184" cy="277476"/>
          </a:xfrm>
          <a:prstGeom prst="rect">
            <a:avLst/>
          </a:prstGeom>
        </p:spPr>
      </p:pic>
      <p:pic>
        <p:nvPicPr>
          <p:cNvPr id="57" name="Image 6">
            <a:extLst>
              <a:ext uri="{FF2B5EF4-FFF2-40B4-BE49-F238E27FC236}">
                <a16:creationId xmlns:a16="http://schemas.microsoft.com/office/drawing/2014/main" id="{45C12C7E-EB1B-4293-82EE-5C1197ECE8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22820" r="2644" b="24358"/>
          <a:stretch/>
        </p:blipFill>
        <p:spPr>
          <a:xfrm>
            <a:off x="3829368" y="2922042"/>
            <a:ext cx="434184" cy="277476"/>
          </a:xfrm>
          <a:prstGeom prst="rect">
            <a:avLst/>
          </a:prstGeom>
        </p:spPr>
      </p:pic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ADA8D936-7065-4AB5-AE7F-7CEE053EB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8286"/>
            <a:ext cx="4114800" cy="365125"/>
          </a:xfrm>
        </p:spPr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43F3224B-1772-46A9-9ECE-AA1681C7B0E7}"/>
              </a:ext>
            </a:extLst>
          </p:cNvPr>
          <p:cNvSpPr/>
          <p:nvPr/>
        </p:nvSpPr>
        <p:spPr>
          <a:xfrm>
            <a:off x="10164904" y="4376615"/>
            <a:ext cx="515816" cy="338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07D96D4-23BF-49DF-816B-F50595E27051}"/>
              </a:ext>
            </a:extLst>
          </p:cNvPr>
          <p:cNvSpPr txBox="1"/>
          <p:nvPr/>
        </p:nvSpPr>
        <p:spPr>
          <a:xfrm>
            <a:off x="10741439" y="4128905"/>
            <a:ext cx="110568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FE </a:t>
            </a:r>
            <a:r>
              <a:rPr lang="fr-FR" dirty="0" err="1"/>
              <a:t>elec</a:t>
            </a:r>
            <a:r>
              <a:rPr lang="fr-FR" dirty="0"/>
              <a:t>.</a:t>
            </a:r>
          </a:p>
          <a:p>
            <a:r>
              <a:rPr lang="fr-FR" dirty="0"/>
              <a:t>+ DAQ </a:t>
            </a:r>
          </a:p>
          <a:p>
            <a:r>
              <a:rPr lang="fr-FR" dirty="0"/>
              <a:t>validation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DC26D81D-E076-4E8F-8FAE-13534B4231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5219" y="580446"/>
            <a:ext cx="1121694" cy="1121694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63204671-E615-4A66-9BCA-B64B111292B7}"/>
              </a:ext>
            </a:extLst>
          </p:cNvPr>
          <p:cNvSpPr txBox="1"/>
          <p:nvPr/>
        </p:nvSpPr>
        <p:spPr>
          <a:xfrm>
            <a:off x="6755605" y="561442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ANR - DIAMMONI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0D94D07-2D52-49C3-87CB-7F5DDA6AE9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6382" y="3612384"/>
            <a:ext cx="5158082" cy="279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4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4" grpId="0"/>
      <p:bldP spid="36" grpId="0"/>
      <p:bldP spid="48" grpId="0" animBg="1"/>
      <p:bldP spid="49" grpId="0" animBg="1"/>
      <p:bldP spid="17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e 45">
            <a:extLst>
              <a:ext uri="{FF2B5EF4-FFF2-40B4-BE49-F238E27FC236}">
                <a16:creationId xmlns:a16="http://schemas.microsoft.com/office/drawing/2014/main" id="{D07BD2A6-789F-4484-9F5E-6A744DD26DC0}"/>
              </a:ext>
            </a:extLst>
          </p:cNvPr>
          <p:cNvGrpSpPr/>
          <p:nvPr/>
        </p:nvGrpSpPr>
        <p:grpSpPr>
          <a:xfrm>
            <a:off x="1036323" y="917910"/>
            <a:ext cx="4605725" cy="4633305"/>
            <a:chOff x="1036323" y="917910"/>
            <a:chExt cx="4605725" cy="4633305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D60B7E5-29A5-464F-835E-2EED4580B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3" y="917910"/>
              <a:ext cx="4605725" cy="4633305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A55971EC-1C0D-4625-82A8-756FBC5A5311}"/>
                </a:ext>
              </a:extLst>
            </p:cNvPr>
            <p:cNvSpPr txBox="1"/>
            <p:nvPr/>
          </p:nvSpPr>
          <p:spPr>
            <a:xfrm rot="16200000">
              <a:off x="488650" y="2792613"/>
              <a:ext cx="162736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000" b="1" dirty="0"/>
                <a:t>Charge in a 50 µs-train (µC)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1A02E7D-F1AA-47B4-926B-0BE43B8A3345}"/>
                </a:ext>
              </a:extLst>
            </p:cNvPr>
            <p:cNvSpPr/>
            <p:nvPr/>
          </p:nvSpPr>
          <p:spPr>
            <a:xfrm>
              <a:off x="1596788" y="1270586"/>
              <a:ext cx="225659" cy="89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6931A58-3D29-4329-AF8B-7FA5C8ED04A3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CF7440F-39C1-497D-8423-36B3F032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43918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11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4EB84E5-CCD1-48F7-86EA-2154E944ABDA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E8074F0-A843-4C64-8786-69B253B79088}"/>
              </a:ext>
            </a:extLst>
          </p:cNvPr>
          <p:cNvSpPr txBox="1"/>
          <p:nvPr/>
        </p:nvSpPr>
        <p:spPr>
          <a:xfrm>
            <a:off x="1091587" y="588273"/>
            <a:ext cx="745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Study of linearity as a function of beam intensity: </a:t>
            </a:r>
            <a:r>
              <a:rPr lang="fr-FR" b="1" dirty="0" err="1">
                <a:solidFill>
                  <a:schemeClr val="accent2"/>
                </a:solidFill>
              </a:rPr>
              <a:t>sCVD</a:t>
            </a:r>
            <a:r>
              <a:rPr lang="fr-FR" b="1" dirty="0">
                <a:solidFill>
                  <a:schemeClr val="accent2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versus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pCVD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endParaRPr lang="en-US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766ED625-F705-4EAF-A08F-275945511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3918"/>
            <a:ext cx="4114800" cy="365125"/>
          </a:xfrm>
        </p:spPr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481A02E-E322-4300-8D43-54E327FFC30B}"/>
              </a:ext>
            </a:extLst>
          </p:cNvPr>
          <p:cNvSpPr txBox="1"/>
          <p:nvPr/>
        </p:nvSpPr>
        <p:spPr>
          <a:xfrm>
            <a:off x="6111392" y="1003602"/>
            <a:ext cx="5728183" cy="584775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R. Molle, PhD </a:t>
            </a:r>
            <a:r>
              <a:rPr lang="fr-FR" dirty="0" err="1">
                <a:solidFill>
                  <a:srgbClr val="0070C0"/>
                </a:solidFill>
              </a:rPr>
              <a:t>Thesis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sz="1400" dirty="0">
                <a:solidFill>
                  <a:srgbClr val="0070C0"/>
                </a:solidFill>
              </a:rPr>
              <a:t>LPSC ARRONAX SUBATECH, </a:t>
            </a:r>
            <a:r>
              <a:rPr lang="fr-FR" sz="1400" dirty="0"/>
              <a:t>ANR DIAMMONI</a:t>
            </a:r>
          </a:p>
          <a:p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9E8D60D-961D-433A-9909-668F62208CCF}"/>
              </a:ext>
            </a:extLst>
          </p:cNvPr>
          <p:cNvSpPr txBox="1"/>
          <p:nvPr/>
        </p:nvSpPr>
        <p:spPr>
          <a:xfrm>
            <a:off x="6697005" y="4381693"/>
            <a:ext cx="50972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2"/>
                </a:solidFill>
              </a:rPr>
              <a:t>sCVD</a:t>
            </a:r>
            <a:r>
              <a:rPr lang="fr-FR" dirty="0">
                <a:solidFill>
                  <a:schemeClr val="accent2"/>
                </a:solidFill>
              </a:rPr>
              <a:t>: </a:t>
            </a:r>
            <a:r>
              <a:rPr lang="fr-FR" dirty="0" err="1">
                <a:solidFill>
                  <a:schemeClr val="accent2"/>
                </a:solidFill>
              </a:rPr>
              <a:t>Linear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response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from</a:t>
            </a:r>
            <a:r>
              <a:rPr lang="fr-FR" dirty="0">
                <a:solidFill>
                  <a:schemeClr val="accent2"/>
                </a:solidFill>
              </a:rPr>
              <a:t> 1  Gy/s up to 10</a:t>
            </a:r>
            <a:r>
              <a:rPr lang="fr-FR" baseline="30000" dirty="0">
                <a:solidFill>
                  <a:schemeClr val="accent2"/>
                </a:solidFill>
              </a:rPr>
              <a:t>2 </a:t>
            </a:r>
            <a:r>
              <a:rPr lang="fr-FR" dirty="0" err="1">
                <a:solidFill>
                  <a:schemeClr val="accent2"/>
                </a:solidFill>
              </a:rPr>
              <a:t>kGy</a:t>
            </a:r>
            <a:r>
              <a:rPr lang="fr-FR" dirty="0">
                <a:solidFill>
                  <a:schemeClr val="accent2"/>
                </a:solidFill>
              </a:rPr>
              <a:t>/s</a:t>
            </a:r>
          </a:p>
          <a:p>
            <a:endParaRPr lang="fr-FR" dirty="0"/>
          </a:p>
          <a:p>
            <a:r>
              <a:rPr lang="fr-FR" dirty="0" err="1">
                <a:solidFill>
                  <a:srgbClr val="0070C0"/>
                </a:solidFill>
              </a:rPr>
              <a:t>pCVD</a:t>
            </a:r>
            <a:r>
              <a:rPr lang="fr-FR" dirty="0">
                <a:solidFill>
                  <a:srgbClr val="0070C0"/>
                </a:solidFill>
              </a:rPr>
              <a:t>: </a:t>
            </a:r>
            <a:r>
              <a:rPr lang="fr-FR" dirty="0" err="1">
                <a:solidFill>
                  <a:srgbClr val="0070C0"/>
                </a:solidFill>
              </a:rPr>
              <a:t>Linear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response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from</a:t>
            </a:r>
            <a:r>
              <a:rPr lang="fr-FR" dirty="0">
                <a:solidFill>
                  <a:srgbClr val="0070C0"/>
                </a:solidFill>
              </a:rPr>
              <a:t> 1 Gy/s up to 4 10</a:t>
            </a:r>
            <a:r>
              <a:rPr lang="fr-FR" baseline="30000" dirty="0">
                <a:solidFill>
                  <a:srgbClr val="0070C0"/>
                </a:solidFill>
              </a:rPr>
              <a:t>2</a:t>
            </a:r>
            <a:r>
              <a:rPr lang="fr-FR" baseline="30000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kGy</a:t>
            </a:r>
            <a:r>
              <a:rPr lang="fr-FR" dirty="0">
                <a:solidFill>
                  <a:srgbClr val="0070C0"/>
                </a:solidFill>
              </a:rPr>
              <a:t>/s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6B3E0E-F5AE-451A-98CE-DF4E410D461C}"/>
              </a:ext>
            </a:extLst>
          </p:cNvPr>
          <p:cNvSpPr/>
          <p:nvPr/>
        </p:nvSpPr>
        <p:spPr>
          <a:xfrm>
            <a:off x="6793794" y="5546195"/>
            <a:ext cx="5183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J"/>
            </a:pPr>
            <a:r>
              <a:rPr lang="fr-FR" b="1" dirty="0">
                <a:solidFill>
                  <a:srgbClr val="FF0000"/>
                </a:solidFill>
              </a:rPr>
              <a:t>for monitoring proton </a:t>
            </a:r>
            <a:r>
              <a:rPr lang="fr-FR" b="1" dirty="0" err="1">
                <a:solidFill>
                  <a:srgbClr val="FF0000"/>
                </a:solidFill>
              </a:rPr>
              <a:t>beams</a:t>
            </a:r>
            <a:r>
              <a:rPr lang="fr-FR" b="1" dirty="0">
                <a:solidFill>
                  <a:srgbClr val="FF0000"/>
                </a:solidFill>
              </a:rPr>
              <a:t> in FLASH conditions</a:t>
            </a:r>
          </a:p>
          <a:p>
            <a:r>
              <a:rPr lang="fr-FR" b="1" dirty="0">
                <a:solidFill>
                  <a:srgbClr val="FF0000"/>
                </a:solidFill>
              </a:rPr>
              <a:t>      </a:t>
            </a:r>
            <a:r>
              <a:rPr lang="fr-FR" b="1" dirty="0" err="1">
                <a:solidFill>
                  <a:srgbClr val="FF0000"/>
                </a:solidFill>
              </a:rPr>
              <a:t>with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typical</a:t>
            </a:r>
            <a:r>
              <a:rPr lang="fr-FR" b="1" dirty="0">
                <a:solidFill>
                  <a:srgbClr val="FF0000"/>
                </a:solidFill>
              </a:rPr>
              <a:t> dose rate : ~ 300 Gy/s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C462999-4AC8-43F9-94A1-D123390F1915}"/>
              </a:ext>
            </a:extLst>
          </p:cNvPr>
          <p:cNvSpPr txBox="1"/>
          <p:nvPr/>
        </p:nvSpPr>
        <p:spPr>
          <a:xfrm>
            <a:off x="36652" y="-7988"/>
            <a:ext cx="1214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400" dirty="0">
                <a:solidFill>
                  <a:schemeClr val="bg1"/>
                </a:solidFill>
              </a:rPr>
              <a:t>Diamond </a:t>
            </a:r>
            <a:r>
              <a:rPr lang="fr-FR" sz="2400" dirty="0" err="1">
                <a:solidFill>
                  <a:schemeClr val="bg1"/>
                </a:solidFill>
              </a:rPr>
              <a:t>beam</a:t>
            </a:r>
            <a:r>
              <a:rPr lang="fr-FR" sz="2400" dirty="0">
                <a:solidFill>
                  <a:schemeClr val="bg1"/>
                </a:solidFill>
              </a:rPr>
              <a:t> monitor : the challenge of a </a:t>
            </a:r>
            <a:r>
              <a:rPr lang="fr-FR" sz="2400" dirty="0" err="1">
                <a:solidFill>
                  <a:schemeClr val="bg1"/>
                </a:solidFill>
              </a:rPr>
              <a:t>linear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response</a:t>
            </a:r>
            <a:r>
              <a:rPr lang="fr-FR" sz="2400" dirty="0">
                <a:solidFill>
                  <a:schemeClr val="bg1"/>
                </a:solidFill>
              </a:rPr>
              <a:t> on a </a:t>
            </a:r>
            <a:r>
              <a:rPr lang="fr-FR" sz="2400" dirty="0" err="1">
                <a:solidFill>
                  <a:schemeClr val="bg1"/>
                </a:solidFill>
              </a:rPr>
              <a:t>wide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dynamic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with</a:t>
            </a:r>
            <a:r>
              <a:rPr lang="fr-FR" sz="2400" dirty="0">
                <a:solidFill>
                  <a:schemeClr val="bg1"/>
                </a:solidFill>
              </a:rPr>
              <a:t> ion </a:t>
            </a:r>
            <a:r>
              <a:rPr lang="fr-FR" sz="2400" dirty="0" err="1">
                <a:solidFill>
                  <a:schemeClr val="bg1"/>
                </a:solidFill>
              </a:rPr>
              <a:t>beams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1D3140F-B9BB-4FA0-AA29-F34D18844BD6}"/>
              </a:ext>
            </a:extLst>
          </p:cNvPr>
          <p:cNvSpPr txBox="1"/>
          <p:nvPr/>
        </p:nvSpPr>
        <p:spPr>
          <a:xfrm>
            <a:off x="1091587" y="5731254"/>
            <a:ext cx="5430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/>
              <a:t>Each</a:t>
            </a:r>
            <a:r>
              <a:rPr lang="fr-FR" sz="1400" b="1" dirty="0"/>
              <a:t> point = ACQ on a single train to </a:t>
            </a:r>
            <a:r>
              <a:rPr lang="fr-FR" sz="1400" b="1" dirty="0" err="1"/>
              <a:t>avoid</a:t>
            </a:r>
            <a:r>
              <a:rPr lang="fr-FR" sz="1400" b="1" dirty="0"/>
              <a:t> </a:t>
            </a:r>
            <a:r>
              <a:rPr lang="fr-FR" sz="1400" b="1" dirty="0" err="1"/>
              <a:t>any</a:t>
            </a:r>
            <a:r>
              <a:rPr lang="fr-FR" sz="1400" b="1" dirty="0"/>
              <a:t> influence of the fluence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FA7BB77-8935-4777-A13C-370CCF64D8A3}"/>
              </a:ext>
            </a:extLst>
          </p:cNvPr>
          <p:cNvCxnSpPr>
            <a:cxnSpLocks/>
          </p:cNvCxnSpPr>
          <p:nvPr/>
        </p:nvCxnSpPr>
        <p:spPr>
          <a:xfrm>
            <a:off x="1733446" y="2371725"/>
            <a:ext cx="0" cy="3063497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34EA95B-F9A6-4A38-9D55-245305951F00}"/>
              </a:ext>
            </a:extLst>
          </p:cNvPr>
          <p:cNvSpPr txBox="1"/>
          <p:nvPr/>
        </p:nvSpPr>
        <p:spPr>
          <a:xfrm>
            <a:off x="1190625" y="5454476"/>
            <a:ext cx="112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~300 Gy/s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FCE284A7-A4BE-4BA2-A14C-B227F0CDE45E}"/>
              </a:ext>
            </a:extLst>
          </p:cNvPr>
          <p:cNvGrpSpPr/>
          <p:nvPr/>
        </p:nvGrpSpPr>
        <p:grpSpPr>
          <a:xfrm>
            <a:off x="8789232" y="1425703"/>
            <a:ext cx="3418160" cy="2270847"/>
            <a:chOff x="8789232" y="1425703"/>
            <a:chExt cx="3418160" cy="227084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93C43EA-CDAA-444D-948A-46FCAE72B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17"/>
            <a:stretch/>
          </p:blipFill>
          <p:spPr>
            <a:xfrm>
              <a:off x="8789232" y="1425703"/>
              <a:ext cx="3418160" cy="227084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110930-1F5E-4DCC-BF1F-489D8D37BC39}"/>
                </a:ext>
              </a:extLst>
            </p:cNvPr>
            <p:cNvSpPr/>
            <p:nvPr/>
          </p:nvSpPr>
          <p:spPr>
            <a:xfrm>
              <a:off x="8867775" y="2600679"/>
              <a:ext cx="523875" cy="304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C65D609-930F-49A8-AAD6-EE441F397FFE}"/>
                </a:ext>
              </a:extLst>
            </p:cNvPr>
            <p:cNvSpPr/>
            <p:nvPr/>
          </p:nvSpPr>
          <p:spPr>
            <a:xfrm rot="5400000">
              <a:off x="8891593" y="1927909"/>
              <a:ext cx="691653" cy="304753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809BECAB-0E9B-4021-AB71-B7A594356185}"/>
                </a:ext>
              </a:extLst>
            </p:cNvPr>
            <p:cNvSpPr txBox="1"/>
            <p:nvPr/>
          </p:nvSpPr>
          <p:spPr>
            <a:xfrm rot="16200000">
              <a:off x="8854637" y="1899950"/>
              <a:ext cx="7809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 err="1"/>
                <a:t>sCVD</a:t>
              </a:r>
              <a:r>
                <a:rPr lang="fr-FR" sz="900" dirty="0"/>
                <a:t> / </a:t>
              </a:r>
              <a:r>
                <a:rPr lang="fr-FR" sz="900" dirty="0" err="1"/>
                <a:t>pCVD</a:t>
              </a:r>
              <a:endParaRPr lang="fr-FR" sz="900" dirty="0"/>
            </a:p>
          </p:txBody>
        </p:sp>
      </p:grpSp>
      <p:pic>
        <p:nvPicPr>
          <p:cNvPr id="38" name="Image 37">
            <a:extLst>
              <a:ext uri="{FF2B5EF4-FFF2-40B4-BE49-F238E27FC236}">
                <a16:creationId xmlns:a16="http://schemas.microsoft.com/office/drawing/2014/main" id="{86B52B03-5CAD-4402-8DBA-0EACC4A9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909" y="1380482"/>
            <a:ext cx="1896021" cy="2523963"/>
          </a:xfrm>
          <a:prstGeom prst="rect">
            <a:avLst/>
          </a:prstGeom>
        </p:spPr>
      </p:pic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085C4C54-2651-467B-8A50-AF2D5702632E}"/>
              </a:ext>
            </a:extLst>
          </p:cNvPr>
          <p:cNvCxnSpPr/>
          <p:nvPr/>
        </p:nvCxnSpPr>
        <p:spPr>
          <a:xfrm flipV="1">
            <a:off x="6277004" y="2896429"/>
            <a:ext cx="1309229" cy="77749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5E36B765-D089-46C2-8172-4CD97EA00611}"/>
              </a:ext>
            </a:extLst>
          </p:cNvPr>
          <p:cNvSpPr txBox="1"/>
          <p:nvPr/>
        </p:nvSpPr>
        <p:spPr>
          <a:xfrm>
            <a:off x="5603820" y="3167203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Diamond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34BBBFF5-7AE7-4DE0-A15E-A20DB879D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160" y="3523051"/>
            <a:ext cx="731583" cy="701101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B6B05E11-6886-4E92-83FB-D7D354433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9232" y="3501604"/>
            <a:ext cx="832259" cy="83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91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 210">
            <a:extLst>
              <a:ext uri="{FF2B5EF4-FFF2-40B4-BE49-F238E27FC236}">
                <a16:creationId xmlns:a16="http://schemas.microsoft.com/office/drawing/2014/main" id="{E10B24C2-DBAD-4DBB-BD22-8D2910449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32" t="12365" r="7506" b="4580"/>
          <a:stretch/>
        </p:blipFill>
        <p:spPr>
          <a:xfrm>
            <a:off x="3837043" y="1456064"/>
            <a:ext cx="3084457" cy="1547486"/>
          </a:xfrm>
          <a:prstGeom prst="rect">
            <a:avLst/>
          </a:prstGeom>
        </p:spPr>
      </p:pic>
      <p:pic>
        <p:nvPicPr>
          <p:cNvPr id="212" name="Image 211">
            <a:extLst>
              <a:ext uri="{FF2B5EF4-FFF2-40B4-BE49-F238E27FC236}">
                <a16:creationId xmlns:a16="http://schemas.microsoft.com/office/drawing/2014/main" id="{ADD54EB1-E964-4DCD-BAD7-655B57D71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01" t="12690" r="8225" b="4541"/>
          <a:stretch/>
        </p:blipFill>
        <p:spPr>
          <a:xfrm>
            <a:off x="259559" y="1456064"/>
            <a:ext cx="3016988" cy="1502823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34EB84E5-CCD1-48F7-86EA-2154E944ABDA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AB7486-AFFA-41FE-9B07-55E5FC13124D}"/>
              </a:ext>
            </a:extLst>
          </p:cNvPr>
          <p:cNvSpPr txBox="1"/>
          <p:nvPr/>
        </p:nvSpPr>
        <p:spPr>
          <a:xfrm>
            <a:off x="431259" y="115038"/>
            <a:ext cx="11560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High proton flux : </a:t>
            </a:r>
            <a:r>
              <a:rPr lang="fr-FR" dirty="0" err="1">
                <a:solidFill>
                  <a:schemeClr val="bg1"/>
                </a:solidFill>
              </a:rPr>
              <a:t>diamond</a:t>
            </a:r>
            <a:r>
              <a:rPr lang="fr-FR" dirty="0">
                <a:solidFill>
                  <a:schemeClr val="bg1"/>
                </a:solidFill>
              </a:rPr>
              <a:t> signal </a:t>
            </a:r>
            <a:r>
              <a:rPr lang="fr-FR" dirty="0" err="1">
                <a:solidFill>
                  <a:schemeClr val="bg1"/>
                </a:solidFill>
              </a:rPr>
              <a:t>analysis</a:t>
            </a:r>
            <a:r>
              <a:rPr lang="fr-FR" dirty="0">
                <a:solidFill>
                  <a:schemeClr val="bg1"/>
                </a:solidFill>
              </a:rPr>
              <a:t> and simulation </a:t>
            </a:r>
            <a:r>
              <a:rPr lang="fr-FR" dirty="0" err="1">
                <a:solidFill>
                  <a:schemeClr val="bg1"/>
                </a:solidFill>
              </a:rPr>
              <a:t>towards</a:t>
            </a:r>
            <a:r>
              <a:rPr lang="fr-FR" dirty="0">
                <a:solidFill>
                  <a:schemeClr val="bg1"/>
                </a:solidFill>
              </a:rPr>
              <a:t> a </a:t>
            </a:r>
            <a:r>
              <a:rPr lang="fr-FR" dirty="0" err="1">
                <a:solidFill>
                  <a:schemeClr val="bg1"/>
                </a:solidFill>
              </a:rPr>
              <a:t>better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understanding</a:t>
            </a:r>
            <a:r>
              <a:rPr lang="fr-FR" dirty="0">
                <a:solidFill>
                  <a:schemeClr val="bg1"/>
                </a:solidFill>
              </a:rPr>
              <a:t> of charge collection </a:t>
            </a:r>
            <a:r>
              <a:rPr lang="fr-FR" dirty="0" err="1">
                <a:solidFill>
                  <a:schemeClr val="bg1"/>
                </a:solidFill>
              </a:rPr>
              <a:t>mechanism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931A58-3D29-4329-AF8B-7FA5C8ED04A3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350215C8-C05A-4E6E-9C24-525F357E77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150" y="863985"/>
            <a:ext cx="3604893" cy="2703671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34121B5B-80E2-46DD-9926-380C41A6A5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94" t="6209" r="8559"/>
          <a:stretch/>
        </p:blipFill>
        <p:spPr>
          <a:xfrm>
            <a:off x="99553" y="3758734"/>
            <a:ext cx="3367408" cy="2678144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855CF763-3315-4434-835C-1FBA49EC58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049" r="3866"/>
          <a:stretch/>
        </p:blipFill>
        <p:spPr>
          <a:xfrm>
            <a:off x="3466961" y="3760158"/>
            <a:ext cx="4214907" cy="2676720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5443A203-94FA-491F-91AC-9BC2F178041B}"/>
              </a:ext>
            </a:extLst>
          </p:cNvPr>
          <p:cNvSpPr txBox="1"/>
          <p:nvPr/>
        </p:nvSpPr>
        <p:spPr>
          <a:xfrm>
            <a:off x="268909" y="3285753"/>
            <a:ext cx="757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PyDiam</a:t>
            </a:r>
            <a:r>
              <a:rPr lang="fr-FR" dirty="0">
                <a:solidFill>
                  <a:srgbClr val="0070C0"/>
                </a:solidFill>
              </a:rPr>
              <a:t> simulation package in Python 3 </a:t>
            </a:r>
            <a:r>
              <a:rPr lang="fr-FR" dirty="0">
                <a:solidFill>
                  <a:srgbClr val="002060"/>
                </a:solidFill>
              </a:rPr>
              <a:t>(R. Molle PhD </a:t>
            </a:r>
            <a:r>
              <a:rPr lang="fr-FR" dirty="0" err="1">
                <a:solidFill>
                  <a:srgbClr val="002060"/>
                </a:solidFill>
              </a:rPr>
              <a:t>thesis</a:t>
            </a:r>
            <a:r>
              <a:rPr lang="fr-FR" dirty="0">
                <a:solidFill>
                  <a:srgbClr val="002060"/>
                </a:solidFill>
              </a:rPr>
              <a:t>, ANR DIAMMONI)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12F035-1FDA-424E-A1C1-E38C2775E7A2}"/>
              </a:ext>
            </a:extLst>
          </p:cNvPr>
          <p:cNvSpPr txBox="1"/>
          <p:nvPr/>
        </p:nvSpPr>
        <p:spPr>
          <a:xfrm>
            <a:off x="215598" y="481415"/>
            <a:ext cx="722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sCVD</a:t>
            </a:r>
            <a:r>
              <a:rPr lang="fr-FR" dirty="0"/>
              <a:t> and </a:t>
            </a:r>
            <a:r>
              <a:rPr lang="fr-FR" dirty="0" err="1"/>
              <a:t>pCVD</a:t>
            </a:r>
            <a:r>
              <a:rPr lang="fr-FR" dirty="0"/>
              <a:t> </a:t>
            </a:r>
            <a:r>
              <a:rPr lang="fr-FR" dirty="0" err="1"/>
              <a:t>diamond</a:t>
            </a:r>
            <a:r>
              <a:rPr lang="fr-FR" dirty="0"/>
              <a:t> </a:t>
            </a:r>
            <a:r>
              <a:rPr lang="fr-FR" dirty="0" err="1"/>
              <a:t>signals</a:t>
            </a:r>
            <a:r>
              <a:rPr lang="fr-FR" dirty="0"/>
              <a:t> for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intensities</a:t>
            </a:r>
            <a:r>
              <a:rPr lang="fr-FR" dirty="0"/>
              <a:t> in ARRONAX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187EF3B2-24F3-4970-9EE6-C0ABB6B96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6102"/>
            <a:ext cx="4114800" cy="365125"/>
          </a:xfrm>
        </p:spPr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D872EE5-214A-4257-A33A-1DDE737E55DD}"/>
              </a:ext>
            </a:extLst>
          </p:cNvPr>
          <p:cNvSpPr txBox="1"/>
          <p:nvPr/>
        </p:nvSpPr>
        <p:spPr>
          <a:xfrm>
            <a:off x="7798447" y="628571"/>
            <a:ext cx="3727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Y. </a:t>
            </a:r>
            <a:r>
              <a:rPr lang="fr-FR" sz="1400" dirty="0" err="1">
                <a:solidFill>
                  <a:srgbClr val="0070C0"/>
                </a:solidFill>
              </a:rPr>
              <a:t>Arnoud</a:t>
            </a:r>
            <a:r>
              <a:rPr lang="fr-FR" sz="1400" dirty="0">
                <a:solidFill>
                  <a:srgbClr val="0070C0"/>
                </a:solidFill>
              </a:rPr>
              <a:t> simulation of a </a:t>
            </a:r>
            <a:r>
              <a:rPr lang="fr-FR" sz="1400" dirty="0" err="1">
                <a:solidFill>
                  <a:srgbClr val="0070C0"/>
                </a:solidFill>
              </a:rPr>
              <a:t>gas</a:t>
            </a:r>
            <a:r>
              <a:rPr lang="fr-FR" sz="1400" dirty="0">
                <a:solidFill>
                  <a:srgbClr val="0070C0"/>
                </a:solidFill>
              </a:rPr>
              <a:t> </a:t>
            </a:r>
            <a:r>
              <a:rPr lang="fr-FR" sz="1400" dirty="0" err="1">
                <a:solidFill>
                  <a:srgbClr val="0070C0"/>
                </a:solidFill>
              </a:rPr>
              <a:t>ionization</a:t>
            </a:r>
            <a:r>
              <a:rPr lang="fr-FR" sz="1400" dirty="0">
                <a:solidFill>
                  <a:srgbClr val="0070C0"/>
                </a:solidFill>
              </a:rPr>
              <a:t> </a:t>
            </a:r>
            <a:r>
              <a:rPr lang="fr-FR" sz="1400" dirty="0" err="1">
                <a:solidFill>
                  <a:srgbClr val="0070C0"/>
                </a:solidFill>
              </a:rPr>
              <a:t>chamber</a:t>
            </a:r>
            <a:endParaRPr lang="fr-FR" sz="1400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E7456B4-DE6E-4EE6-A7D2-73913850FE55}"/>
              </a:ext>
            </a:extLst>
          </p:cNvPr>
          <p:cNvSpPr txBox="1"/>
          <p:nvPr/>
        </p:nvSpPr>
        <p:spPr>
          <a:xfrm>
            <a:off x="1410914" y="2856513"/>
            <a:ext cx="7697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Time (µs)</a:t>
            </a:r>
          </a:p>
        </p:txBody>
      </p:sp>
      <p:sp>
        <p:nvSpPr>
          <p:cNvPr id="213" name="ZoneTexte 212">
            <a:extLst>
              <a:ext uri="{FF2B5EF4-FFF2-40B4-BE49-F238E27FC236}">
                <a16:creationId xmlns:a16="http://schemas.microsoft.com/office/drawing/2014/main" id="{0111B651-C381-4033-BCF5-527FEB1C2F13}"/>
              </a:ext>
            </a:extLst>
          </p:cNvPr>
          <p:cNvSpPr txBox="1"/>
          <p:nvPr/>
        </p:nvSpPr>
        <p:spPr>
          <a:xfrm>
            <a:off x="4991850" y="2934385"/>
            <a:ext cx="7697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Time (µs)</a:t>
            </a:r>
          </a:p>
        </p:txBody>
      </p:sp>
      <p:sp>
        <p:nvSpPr>
          <p:cNvPr id="214" name="ZoneTexte 213">
            <a:extLst>
              <a:ext uri="{FF2B5EF4-FFF2-40B4-BE49-F238E27FC236}">
                <a16:creationId xmlns:a16="http://schemas.microsoft.com/office/drawing/2014/main" id="{5173C770-529C-40A2-AE85-00BB7E8393B8}"/>
              </a:ext>
            </a:extLst>
          </p:cNvPr>
          <p:cNvSpPr txBox="1"/>
          <p:nvPr/>
        </p:nvSpPr>
        <p:spPr>
          <a:xfrm rot="16200000">
            <a:off x="3212324" y="2040150"/>
            <a:ext cx="111921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Amplitude (au)</a:t>
            </a:r>
          </a:p>
        </p:txBody>
      </p:sp>
      <p:sp>
        <p:nvSpPr>
          <p:cNvPr id="215" name="ZoneTexte 214">
            <a:extLst>
              <a:ext uri="{FF2B5EF4-FFF2-40B4-BE49-F238E27FC236}">
                <a16:creationId xmlns:a16="http://schemas.microsoft.com/office/drawing/2014/main" id="{C7480CC3-DC89-4AF0-A033-98BA0D81716C}"/>
              </a:ext>
            </a:extLst>
          </p:cNvPr>
          <p:cNvSpPr txBox="1"/>
          <p:nvPr/>
        </p:nvSpPr>
        <p:spPr>
          <a:xfrm rot="16200000">
            <a:off x="-321555" y="1991412"/>
            <a:ext cx="111921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Amplitude (au)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F02D61-AE11-417E-9BBA-413613C7E418}"/>
              </a:ext>
            </a:extLst>
          </p:cNvPr>
          <p:cNvSpPr txBox="1"/>
          <p:nvPr/>
        </p:nvSpPr>
        <p:spPr>
          <a:xfrm>
            <a:off x="3649245" y="2985370"/>
            <a:ext cx="10198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Beam </a:t>
            </a:r>
            <a:r>
              <a:rPr lang="fr-FR" sz="1000" dirty="0" err="1"/>
              <a:t>intensity</a:t>
            </a:r>
            <a:r>
              <a:rPr lang="fr-FR" sz="1000" dirty="0"/>
              <a:t> 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6104BD8-E22E-44BF-B3F0-898958C7986E}"/>
              </a:ext>
            </a:extLst>
          </p:cNvPr>
          <p:cNvSpPr txBox="1"/>
          <p:nvPr/>
        </p:nvSpPr>
        <p:spPr>
          <a:xfrm>
            <a:off x="4288816" y="1707761"/>
            <a:ext cx="4860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00FF"/>
                </a:solidFill>
              </a:rPr>
              <a:t>3,8 µA</a:t>
            </a:r>
          </a:p>
        </p:txBody>
      </p:sp>
      <p:sp>
        <p:nvSpPr>
          <p:cNvPr id="209" name="ZoneTexte 208">
            <a:extLst>
              <a:ext uri="{FF2B5EF4-FFF2-40B4-BE49-F238E27FC236}">
                <a16:creationId xmlns:a16="http://schemas.microsoft.com/office/drawing/2014/main" id="{AC22A4F7-E88B-488B-8B35-90EF0ADE0985}"/>
              </a:ext>
            </a:extLst>
          </p:cNvPr>
          <p:cNvSpPr txBox="1"/>
          <p:nvPr/>
        </p:nvSpPr>
        <p:spPr>
          <a:xfrm>
            <a:off x="3988092" y="2810917"/>
            <a:ext cx="5437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accent1"/>
                </a:solidFill>
              </a:rPr>
              <a:t>0,03 µA</a:t>
            </a:r>
          </a:p>
        </p:txBody>
      </p:sp>
      <p:sp>
        <p:nvSpPr>
          <p:cNvPr id="216" name="ZoneTexte 215">
            <a:extLst>
              <a:ext uri="{FF2B5EF4-FFF2-40B4-BE49-F238E27FC236}">
                <a16:creationId xmlns:a16="http://schemas.microsoft.com/office/drawing/2014/main" id="{D76AED7E-E5A2-469B-A000-F1EBE0A27972}"/>
              </a:ext>
            </a:extLst>
          </p:cNvPr>
          <p:cNvSpPr txBox="1"/>
          <p:nvPr/>
        </p:nvSpPr>
        <p:spPr>
          <a:xfrm>
            <a:off x="284429" y="2835776"/>
            <a:ext cx="10198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Beam </a:t>
            </a:r>
            <a:r>
              <a:rPr lang="fr-FR" sz="1000" dirty="0" err="1"/>
              <a:t>intensity</a:t>
            </a:r>
            <a:r>
              <a:rPr lang="fr-FR" sz="1000" dirty="0"/>
              <a:t>  </a:t>
            </a:r>
          </a:p>
        </p:txBody>
      </p:sp>
      <p:cxnSp>
        <p:nvCxnSpPr>
          <p:cNvPr id="217" name="Connecteur droit avec flèche 216">
            <a:extLst>
              <a:ext uri="{FF2B5EF4-FFF2-40B4-BE49-F238E27FC236}">
                <a16:creationId xmlns:a16="http://schemas.microsoft.com/office/drawing/2014/main" id="{B20BAA72-DE3E-4ABC-BA2B-4789B0011EB2}"/>
              </a:ext>
            </a:extLst>
          </p:cNvPr>
          <p:cNvCxnSpPr>
            <a:cxnSpLocks/>
          </p:cNvCxnSpPr>
          <p:nvPr/>
        </p:nvCxnSpPr>
        <p:spPr>
          <a:xfrm flipV="1">
            <a:off x="829969" y="1947732"/>
            <a:ext cx="91104" cy="6897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ZoneTexte 217">
            <a:extLst>
              <a:ext uri="{FF2B5EF4-FFF2-40B4-BE49-F238E27FC236}">
                <a16:creationId xmlns:a16="http://schemas.microsoft.com/office/drawing/2014/main" id="{74A08DD3-B07F-4ABD-8B4B-1424D96E1B3C}"/>
              </a:ext>
            </a:extLst>
          </p:cNvPr>
          <p:cNvSpPr txBox="1"/>
          <p:nvPr/>
        </p:nvSpPr>
        <p:spPr>
          <a:xfrm>
            <a:off x="924000" y="1834392"/>
            <a:ext cx="4860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00FF"/>
                </a:solidFill>
              </a:rPr>
              <a:t>3,8 µA</a:t>
            </a:r>
          </a:p>
        </p:txBody>
      </p:sp>
      <p:sp>
        <p:nvSpPr>
          <p:cNvPr id="219" name="ZoneTexte 218">
            <a:extLst>
              <a:ext uri="{FF2B5EF4-FFF2-40B4-BE49-F238E27FC236}">
                <a16:creationId xmlns:a16="http://schemas.microsoft.com/office/drawing/2014/main" id="{B8D68B59-E424-4B10-B31B-60573785B86B}"/>
              </a:ext>
            </a:extLst>
          </p:cNvPr>
          <p:cNvSpPr txBox="1"/>
          <p:nvPr/>
        </p:nvSpPr>
        <p:spPr>
          <a:xfrm>
            <a:off x="623276" y="2661323"/>
            <a:ext cx="5437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accent1"/>
                </a:solidFill>
              </a:rPr>
              <a:t>0,03 µA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5FA1237-5395-4369-B8B3-6DC51E8428C5}"/>
              </a:ext>
            </a:extLst>
          </p:cNvPr>
          <p:cNvSpPr/>
          <p:nvPr/>
        </p:nvSpPr>
        <p:spPr>
          <a:xfrm>
            <a:off x="710216" y="1523999"/>
            <a:ext cx="301420" cy="12083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1" name="Connecteur droit avec flèche 220">
            <a:extLst>
              <a:ext uri="{FF2B5EF4-FFF2-40B4-BE49-F238E27FC236}">
                <a16:creationId xmlns:a16="http://schemas.microsoft.com/office/drawing/2014/main" id="{B8264720-FFF3-4BA2-9DBA-FBA33E8B3E76}"/>
              </a:ext>
            </a:extLst>
          </p:cNvPr>
          <p:cNvCxnSpPr>
            <a:cxnSpLocks/>
          </p:cNvCxnSpPr>
          <p:nvPr/>
        </p:nvCxnSpPr>
        <p:spPr>
          <a:xfrm flipV="1">
            <a:off x="4237647" y="1948967"/>
            <a:ext cx="91104" cy="6897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Ellipse 221">
            <a:extLst>
              <a:ext uri="{FF2B5EF4-FFF2-40B4-BE49-F238E27FC236}">
                <a16:creationId xmlns:a16="http://schemas.microsoft.com/office/drawing/2014/main" id="{765062E3-3F4C-402B-B072-DE7AC9DD5589}"/>
              </a:ext>
            </a:extLst>
          </p:cNvPr>
          <p:cNvSpPr/>
          <p:nvPr/>
        </p:nvSpPr>
        <p:spPr>
          <a:xfrm>
            <a:off x="4128341" y="1587134"/>
            <a:ext cx="301420" cy="12083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9315C40-679D-4CA8-883A-7465B5A756D9}"/>
              </a:ext>
            </a:extLst>
          </p:cNvPr>
          <p:cNvSpPr txBox="1"/>
          <p:nvPr/>
        </p:nvSpPr>
        <p:spPr>
          <a:xfrm>
            <a:off x="1410030" y="105362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sCVD</a:t>
            </a:r>
            <a:endParaRPr lang="fr-FR" dirty="0"/>
          </a:p>
        </p:txBody>
      </p:sp>
      <p:sp>
        <p:nvSpPr>
          <p:cNvPr id="223" name="ZoneTexte 222">
            <a:extLst>
              <a:ext uri="{FF2B5EF4-FFF2-40B4-BE49-F238E27FC236}">
                <a16:creationId xmlns:a16="http://schemas.microsoft.com/office/drawing/2014/main" id="{3BB66614-411F-4A2F-AC4E-DC82A93C676C}"/>
              </a:ext>
            </a:extLst>
          </p:cNvPr>
          <p:cNvSpPr txBox="1"/>
          <p:nvPr/>
        </p:nvSpPr>
        <p:spPr>
          <a:xfrm>
            <a:off x="4991850" y="1061439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pCVD</a:t>
            </a:r>
            <a:endParaRPr lang="fr-FR" dirty="0"/>
          </a:p>
        </p:txBody>
      </p:sp>
      <p:pic>
        <p:nvPicPr>
          <p:cNvPr id="224" name="Image 223">
            <a:extLst>
              <a:ext uri="{FF2B5EF4-FFF2-40B4-BE49-F238E27FC236}">
                <a16:creationId xmlns:a16="http://schemas.microsoft.com/office/drawing/2014/main" id="{B6D9615B-7AFD-471D-BFD5-25664DC49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277" y="966402"/>
            <a:ext cx="597705" cy="59770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E0F323A-5738-43CC-AB45-C8033C988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1500" y="3577439"/>
            <a:ext cx="2277503" cy="1799799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1FCFD56-D2A2-4D80-8A3D-012075BD24A3}"/>
              </a:ext>
            </a:extLst>
          </p:cNvPr>
          <p:cNvSpPr txBox="1"/>
          <p:nvPr/>
        </p:nvSpPr>
        <p:spPr>
          <a:xfrm>
            <a:off x="7639744" y="5432770"/>
            <a:ext cx="4351704" cy="738664"/>
          </a:xfrm>
          <a:prstGeom prst="rect">
            <a:avLst/>
          </a:prstGeom>
          <a:solidFill>
            <a:srgbClr val="A4CCF0"/>
          </a:solidFill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DIAMMONI </a:t>
            </a:r>
            <a:r>
              <a:rPr lang="fr-FR" sz="1400" b="1" dirty="0" err="1">
                <a:solidFill>
                  <a:srgbClr val="002060"/>
                </a:solidFill>
              </a:rPr>
              <a:t>needs</a:t>
            </a:r>
            <a:r>
              <a:rPr lang="fr-FR" sz="1400" b="1" dirty="0">
                <a:solidFill>
                  <a:srgbClr val="002060"/>
                </a:solidFill>
              </a:rPr>
              <a:t> to </a:t>
            </a:r>
            <a:r>
              <a:rPr lang="fr-FR" sz="1400" b="1" dirty="0" err="1">
                <a:solidFill>
                  <a:srgbClr val="002060"/>
                </a:solidFill>
              </a:rPr>
              <a:t>be</a:t>
            </a:r>
            <a:endParaRPr lang="fr-FR" sz="14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400" b="1" dirty="0" err="1">
                <a:solidFill>
                  <a:srgbClr val="002060"/>
                </a:solidFill>
              </a:rPr>
              <a:t>Thin</a:t>
            </a:r>
            <a:r>
              <a:rPr lang="fr-FR" sz="1400" b="1" dirty="0">
                <a:solidFill>
                  <a:srgbClr val="002060"/>
                </a:solidFill>
              </a:rPr>
              <a:t>: 50 µm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400" b="1" dirty="0" err="1">
                <a:solidFill>
                  <a:srgbClr val="002060"/>
                </a:solidFill>
              </a:rPr>
              <a:t>Biased</a:t>
            </a:r>
            <a:r>
              <a:rPr lang="fr-FR" sz="1400" b="1" dirty="0">
                <a:solidFill>
                  <a:srgbClr val="002060"/>
                </a:solidFill>
              </a:rPr>
              <a:t> &gt; 1V/µm (= « normal » </a:t>
            </a:r>
            <a:r>
              <a:rPr lang="fr-FR" sz="1400" b="1" dirty="0" err="1">
                <a:solidFill>
                  <a:srgbClr val="002060"/>
                </a:solidFill>
              </a:rPr>
              <a:t>bias</a:t>
            </a:r>
            <a:r>
              <a:rPr lang="fr-FR" sz="1400" b="1" dirty="0">
                <a:solidFill>
                  <a:srgbClr val="002060"/>
                </a:solidFill>
              </a:rPr>
              <a:t>): 200 V = 4 V/µm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54DCFD0-022B-43DB-BBF7-399562806435}"/>
              </a:ext>
            </a:extLst>
          </p:cNvPr>
          <p:cNvSpPr txBox="1"/>
          <p:nvPr/>
        </p:nvSpPr>
        <p:spPr>
          <a:xfrm>
            <a:off x="1333484" y="5761762"/>
            <a:ext cx="205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500 µm </a:t>
            </a:r>
            <a:r>
              <a:rPr lang="fr-FR" sz="1600" dirty="0" err="1"/>
              <a:t>diamond</a:t>
            </a:r>
            <a:r>
              <a:rPr lang="fr-FR" sz="1600" dirty="0"/>
              <a:t> </a:t>
            </a:r>
            <a:r>
              <a:rPr lang="fr-FR" sz="1600" dirty="0" err="1"/>
              <a:t>thick</a:t>
            </a:r>
            <a:endParaRPr lang="fr-FR" sz="16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C8CD8C9-C306-4C4A-AB3A-BA59C564C062}"/>
              </a:ext>
            </a:extLst>
          </p:cNvPr>
          <p:cNvSpPr txBox="1"/>
          <p:nvPr/>
        </p:nvSpPr>
        <p:spPr>
          <a:xfrm>
            <a:off x="2111309" y="3107445"/>
            <a:ext cx="2755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00B0F0"/>
                </a:solidFill>
              </a:rPr>
              <a:t>X µA = </a:t>
            </a:r>
            <a:r>
              <a:rPr lang="fr-FR" sz="1100" dirty="0" err="1">
                <a:solidFill>
                  <a:srgbClr val="00B0F0"/>
                </a:solidFill>
              </a:rPr>
              <a:t>beam</a:t>
            </a:r>
            <a:r>
              <a:rPr lang="fr-FR" sz="1100" dirty="0">
                <a:solidFill>
                  <a:srgbClr val="00B0F0"/>
                </a:solidFill>
              </a:rPr>
              <a:t> </a:t>
            </a:r>
            <a:r>
              <a:rPr lang="fr-FR" sz="1100" dirty="0" err="1">
                <a:solidFill>
                  <a:srgbClr val="00B0F0"/>
                </a:solidFill>
              </a:rPr>
              <a:t>intensity</a:t>
            </a:r>
            <a:r>
              <a:rPr lang="fr-FR" sz="1100" dirty="0">
                <a:solidFill>
                  <a:srgbClr val="00B0F0"/>
                </a:solidFill>
              </a:rPr>
              <a:t> </a:t>
            </a:r>
            <a:r>
              <a:rPr lang="fr-FR" sz="1100" dirty="0" err="1">
                <a:solidFill>
                  <a:srgbClr val="00B0F0"/>
                </a:solidFill>
              </a:rPr>
              <a:t>measured</a:t>
            </a:r>
            <a:r>
              <a:rPr lang="fr-FR" sz="1100" dirty="0">
                <a:solidFill>
                  <a:srgbClr val="00B0F0"/>
                </a:solidFill>
              </a:rPr>
              <a:t> on </a:t>
            </a:r>
            <a:r>
              <a:rPr lang="fr-FR" sz="1100" dirty="0" err="1">
                <a:solidFill>
                  <a:srgbClr val="00B0F0"/>
                </a:solidFill>
              </a:rPr>
              <a:t>diamond</a:t>
            </a:r>
            <a:endParaRPr lang="fr-FR" sz="1100" dirty="0">
              <a:solidFill>
                <a:srgbClr val="00B0F0"/>
              </a:solidFill>
            </a:endParaRPr>
          </a:p>
        </p:txBody>
      </p:sp>
      <p:sp>
        <p:nvSpPr>
          <p:cNvPr id="225" name="Espace réservé du numéro de diapositive 1">
            <a:extLst>
              <a:ext uri="{FF2B5EF4-FFF2-40B4-BE49-F238E27FC236}">
                <a16:creationId xmlns:a16="http://schemas.microsoft.com/office/drawing/2014/main" id="{05F8E5D5-51DF-4CDF-A578-1E196522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43918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12</a:t>
            </a:fld>
            <a:endParaRPr lang="fr-FR" dirty="0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BA11FF5B-CCF5-4C9C-8405-231950898AE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01" t="45373" r="75912" b="23915"/>
          <a:stretch/>
        </p:blipFill>
        <p:spPr>
          <a:xfrm>
            <a:off x="2107768" y="1036705"/>
            <a:ext cx="377887" cy="34353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BE5286D-F1BD-45C4-B0BF-68728A065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850" t="5069" b="5404"/>
          <a:stretch/>
        </p:blipFill>
        <p:spPr>
          <a:xfrm>
            <a:off x="5731088" y="760101"/>
            <a:ext cx="894735" cy="6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8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2" grpId="0"/>
      <p:bldP spid="23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6931A58-3D29-4329-AF8B-7FA5C8ED04A3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CF7440F-39C1-497D-8423-36B3F032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6103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13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4EB84E5-CCD1-48F7-86EA-2154E944ABDA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29D97ED-31DD-424B-9208-C2785F40088C}"/>
              </a:ext>
            </a:extLst>
          </p:cNvPr>
          <p:cNvSpPr txBox="1"/>
          <p:nvPr/>
        </p:nvSpPr>
        <p:spPr>
          <a:xfrm>
            <a:off x="6202292" y="5684355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/>
              <a:t>Targeting</a:t>
            </a:r>
            <a:r>
              <a:rPr lang="fr-FR" sz="1400" b="1" dirty="0"/>
              <a:t> objective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C01560-3EB0-4895-AB8D-DBE9F78E7BA5}"/>
              </a:ext>
            </a:extLst>
          </p:cNvPr>
          <p:cNvSpPr/>
          <p:nvPr/>
        </p:nvSpPr>
        <p:spPr>
          <a:xfrm>
            <a:off x="1339172" y="619600"/>
            <a:ext cx="91026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Objectives of the “aging” experimental set-up: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each area corresponds to a beam intensity (= flux = 𝜑)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Irradiation of each zone until obtaining an identical cumulative fluence (=𝜙) between the zones at the end of the experiment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14C1021-E8EF-4A43-A7E6-9218093B1078}"/>
              </a:ext>
            </a:extLst>
          </p:cNvPr>
          <p:cNvSpPr txBox="1"/>
          <p:nvPr/>
        </p:nvSpPr>
        <p:spPr>
          <a:xfrm>
            <a:off x="2481684" y="5684355"/>
            <a:ext cx="265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XBIC mapping at ESRF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A37DEF7-4E3B-468D-BF96-49F23A80C424}"/>
              </a:ext>
            </a:extLst>
          </p:cNvPr>
          <p:cNvSpPr txBox="1"/>
          <p:nvPr/>
        </p:nvSpPr>
        <p:spPr>
          <a:xfrm>
            <a:off x="836906" y="3257253"/>
            <a:ext cx="1187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Before</a:t>
            </a:r>
            <a:endParaRPr lang="fr-FR" b="1" dirty="0"/>
          </a:p>
          <a:p>
            <a:r>
              <a:rPr lang="fr-FR" b="1" dirty="0"/>
              <a:t>irradiation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6FAEB7C9-99C4-4C9E-8815-8F60A90A6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51" t="36028" r="51048" b="22143"/>
          <a:stretch/>
        </p:blipFill>
        <p:spPr>
          <a:xfrm>
            <a:off x="2203268" y="2967581"/>
            <a:ext cx="3584537" cy="264692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A70FD8A-DD13-4799-A671-4803C7E8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292" y="3116447"/>
            <a:ext cx="2014610" cy="2079077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A3C48EA5-93EB-4070-8C4D-12502268F556}"/>
              </a:ext>
            </a:extLst>
          </p:cNvPr>
          <p:cNvSpPr txBox="1"/>
          <p:nvPr/>
        </p:nvSpPr>
        <p:spPr>
          <a:xfrm>
            <a:off x="217714" y="4398916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sCVD</a:t>
            </a:r>
            <a:r>
              <a:rPr lang="fr-FR" dirty="0">
                <a:solidFill>
                  <a:srgbClr val="0070C0"/>
                </a:solidFill>
              </a:rPr>
              <a:t> 550µm E6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2A0FD8-51F2-447D-9DFC-D421578B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6103"/>
            <a:ext cx="4114800" cy="365125"/>
          </a:xfrm>
        </p:spPr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393E9BC-744F-4A04-8740-FECE31B1D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093" y="4943400"/>
            <a:ext cx="601668" cy="69780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29B7855-3C35-46D0-9028-79CA06F5064E}"/>
              </a:ext>
            </a:extLst>
          </p:cNvPr>
          <p:cNvSpPr txBox="1"/>
          <p:nvPr/>
        </p:nvSpPr>
        <p:spPr>
          <a:xfrm>
            <a:off x="363582" y="78997"/>
            <a:ext cx="10407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High fluences : </a:t>
            </a:r>
            <a:r>
              <a:rPr lang="fr-FR" sz="2400" dirty="0" err="1">
                <a:solidFill>
                  <a:schemeClr val="bg1"/>
                </a:solidFill>
              </a:rPr>
              <a:t>what’s</a:t>
            </a:r>
            <a:r>
              <a:rPr lang="fr-FR" sz="2400" dirty="0">
                <a:solidFill>
                  <a:schemeClr val="bg1"/>
                </a:solidFill>
              </a:rPr>
              <a:t>  the </a:t>
            </a:r>
            <a:r>
              <a:rPr lang="fr-FR" sz="2400" dirty="0" err="1">
                <a:solidFill>
                  <a:schemeClr val="bg1"/>
                </a:solidFill>
              </a:rPr>
              <a:t>limit</a:t>
            </a:r>
            <a:r>
              <a:rPr lang="fr-FR" sz="2400" dirty="0">
                <a:solidFill>
                  <a:schemeClr val="bg1"/>
                </a:solidFill>
              </a:rPr>
              <a:t> for </a:t>
            </a:r>
            <a:r>
              <a:rPr lang="fr-FR" sz="2400" dirty="0" err="1">
                <a:solidFill>
                  <a:schemeClr val="bg1"/>
                </a:solidFill>
              </a:rPr>
              <a:t>diamond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continuous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exposure</a:t>
            </a:r>
            <a:r>
              <a:rPr lang="fr-FR" sz="2400" dirty="0">
                <a:solidFill>
                  <a:schemeClr val="bg1"/>
                </a:solidFill>
              </a:rPr>
              <a:t> in a ion  </a:t>
            </a:r>
            <a:r>
              <a:rPr lang="fr-FR" sz="2400" dirty="0" err="1">
                <a:solidFill>
                  <a:schemeClr val="bg1"/>
                </a:solidFill>
              </a:rPr>
              <a:t>beam</a:t>
            </a:r>
            <a:r>
              <a:rPr lang="fr-FR" sz="2400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DAFEF8-2BEC-48CB-98A4-70CAE895A6CC}"/>
              </a:ext>
            </a:extLst>
          </p:cNvPr>
          <p:cNvSpPr txBox="1"/>
          <p:nvPr/>
        </p:nvSpPr>
        <p:spPr>
          <a:xfrm>
            <a:off x="6755605" y="561442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ANR - DIAMMONI</a:t>
            </a:r>
          </a:p>
        </p:txBody>
      </p:sp>
    </p:spTree>
    <p:extLst>
      <p:ext uri="{BB962C8B-B14F-4D97-AF65-F5344CB8AC3E}">
        <p14:creationId xmlns:p14="http://schemas.microsoft.com/office/powerpoint/2010/main" val="2948339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B4529D7-418D-4DDB-A510-91513016FF14}"/>
              </a:ext>
            </a:extLst>
          </p:cNvPr>
          <p:cNvSpPr/>
          <p:nvPr/>
        </p:nvSpPr>
        <p:spPr>
          <a:xfrm>
            <a:off x="229638" y="5630676"/>
            <a:ext cx="11763508" cy="687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IDFont+F2"/>
                <a:ea typeface="+mn-ea"/>
                <a:cs typeface="+mn-cs"/>
              </a:rPr>
              <a:t>To understand the origin of this degradation,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IDFont+F2"/>
                <a:ea typeface="+mn-ea"/>
                <a:cs typeface="+mn-cs"/>
              </a:rPr>
              <a:t>Bragg diffraction imaging was performed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IDFont+F2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9326C4DE-B1C1-4912-9CA2-74AF5F9EF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5" y="753607"/>
            <a:ext cx="1064871" cy="9144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34EB84E5-CCD1-48F7-86EA-2154E944ABDA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5CC520-C039-4706-883F-7F66A5748B43}"/>
              </a:ext>
            </a:extLst>
          </p:cNvPr>
          <p:cNvSpPr/>
          <p:nvPr/>
        </p:nvSpPr>
        <p:spPr>
          <a:xfrm>
            <a:off x="290762" y="512754"/>
            <a:ext cx="11443062" cy="161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IDFont+F2"/>
                <a:ea typeface="+mn-ea"/>
                <a:cs typeface="+mn-cs"/>
              </a:rPr>
              <a:t>This diamond was irradiated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IDFont+F2"/>
                <a:ea typeface="+mn-ea"/>
                <a:cs typeface="+mn-cs"/>
              </a:rPr>
              <a:t>68-MeV alpha particles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IDFont+F2"/>
                <a:ea typeface="+mn-ea"/>
                <a:cs typeface="+mn-cs"/>
              </a:rPr>
              <a:t>at ARRONAX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IDFont+F2"/>
                <a:ea typeface="+mn-ea"/>
                <a:cs typeface="+mn-cs"/>
              </a:rPr>
              <a:t>with a fluence of approximately 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IDFont+F2"/>
                <a:ea typeface="+mn-ea"/>
                <a:cs typeface="+mn-cs"/>
              </a:rPr>
              <a:t>15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IDFont+F2"/>
                <a:ea typeface="+mn-ea"/>
                <a:cs typeface="+mn-cs"/>
              </a:rPr>
              <a:t> ions/cm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IDFont+F2"/>
                <a:ea typeface="+mn-ea"/>
                <a:cs typeface="+mn-cs"/>
              </a:rPr>
              <a:t>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IDFont+F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IDFont+F2"/>
                <a:ea typeface="+mn-ea"/>
                <a:cs typeface="+mn-cs"/>
              </a:rPr>
              <a:t>The current scales are in relation to the X-beam intensities in the two experiments (before vs after irradiation)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IDFont+F2"/>
                <a:ea typeface="+mn-ea"/>
                <a:cs typeface="+mn-cs"/>
              </a:rPr>
              <a:t>=&gt;  The main observation is that the XBIC is close to the leakage current in the irradiated areas which means that the charges are no longer collected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IDFont+F2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DFont+F2"/>
              <a:ea typeface="+mn-ea"/>
              <a:cs typeface="+mn-cs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D7D50DE-658D-476D-8F54-FA469A2A3013}"/>
              </a:ext>
            </a:extLst>
          </p:cNvPr>
          <p:cNvSpPr txBox="1"/>
          <p:nvPr/>
        </p:nvSpPr>
        <p:spPr>
          <a:xfrm>
            <a:off x="-137445" y="4592138"/>
            <a:ext cx="265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XBIC mapping at ESRF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irradiation 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FA29BB9-F4A9-410C-A584-7919D20994EB}"/>
              </a:ext>
            </a:extLst>
          </p:cNvPr>
          <p:cNvSpPr txBox="1"/>
          <p:nvPr/>
        </p:nvSpPr>
        <p:spPr>
          <a:xfrm>
            <a:off x="6801820" y="4560586"/>
            <a:ext cx="2651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XBIC mapping at ESRF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irradiation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blue the areas of less effective charge collection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32CB447-DD2A-4676-8423-1BD7F9890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8244" y="744673"/>
            <a:ext cx="601668" cy="69780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0960EAE-6C3B-43B7-BC76-72DDFA126619}"/>
              </a:ext>
            </a:extLst>
          </p:cNvPr>
          <p:cNvSpPr txBox="1"/>
          <p:nvPr/>
        </p:nvSpPr>
        <p:spPr>
          <a:xfrm>
            <a:off x="633355" y="-8405"/>
            <a:ext cx="9920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fluences :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diamond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aging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studies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68 MeV alpha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particles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1F834F1-E56E-4E23-9558-85E5E48B28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8" r="18042" b="30330"/>
          <a:stretch/>
        </p:blipFill>
        <p:spPr>
          <a:xfrm rot="16200000" flipH="1">
            <a:off x="2385182" y="2615297"/>
            <a:ext cx="2017309" cy="1756256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FF1BA9F8-1282-49E0-8E11-885AB951B97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r="7997"/>
          <a:stretch/>
        </p:blipFill>
        <p:spPr bwMode="auto">
          <a:xfrm flipH="1">
            <a:off x="4750410" y="2563907"/>
            <a:ext cx="1868104" cy="18057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54DA940-0D25-44D5-8778-88E69AAB37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/>
          <a:stretch/>
        </p:blipFill>
        <p:spPr>
          <a:xfrm>
            <a:off x="9398048" y="2451275"/>
            <a:ext cx="2761906" cy="212984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BDC1A45-688F-470D-9DA6-46BC3648C1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3"/>
          <a:stretch/>
        </p:blipFill>
        <p:spPr>
          <a:xfrm>
            <a:off x="6801820" y="2484771"/>
            <a:ext cx="2551835" cy="214616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811B804-27F5-4DCD-850E-7C41D37777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339"/>
          <a:stretch/>
        </p:blipFill>
        <p:spPr>
          <a:xfrm>
            <a:off x="15391" y="2610679"/>
            <a:ext cx="2374242" cy="19010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CEA39F-D878-4197-8002-45DDED255464}"/>
              </a:ext>
            </a:extLst>
          </p:cNvPr>
          <p:cNvSpPr/>
          <p:nvPr/>
        </p:nvSpPr>
        <p:spPr>
          <a:xfrm>
            <a:off x="2389633" y="4554496"/>
            <a:ext cx="19250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Binocular observation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 traces of irradiation on the PCB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B5C0558-FA8F-4A43-92B9-21A29603E481}"/>
              </a:ext>
            </a:extLst>
          </p:cNvPr>
          <p:cNvSpPr txBox="1"/>
          <p:nvPr/>
        </p:nvSpPr>
        <p:spPr>
          <a:xfrm>
            <a:off x="9329462" y="4497841"/>
            <a:ext cx="26517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XBIC mapping at ESRF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annealing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(1000 °C for 6 hours)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Diamond has recovered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09A209-A223-452E-A49D-0F4D38A59978}"/>
              </a:ext>
            </a:extLst>
          </p:cNvPr>
          <p:cNvSpPr/>
          <p:nvPr/>
        </p:nvSpPr>
        <p:spPr>
          <a:xfrm>
            <a:off x="4493847" y="4497841"/>
            <a:ext cx="24504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diamond is colored in green typical of GR1 type defects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B8F9933A-D8F4-410E-9621-71596B4E38B5}"/>
              </a:ext>
            </a:extLst>
          </p:cNvPr>
          <p:cNvSpPr txBox="1"/>
          <p:nvPr/>
        </p:nvSpPr>
        <p:spPr>
          <a:xfrm>
            <a:off x="375401" y="2813998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sCVD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500µm E6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D25E074-FAB4-4900-9C56-F47987C53B2C}"/>
              </a:ext>
            </a:extLst>
          </p:cNvPr>
          <p:cNvSpPr txBox="1"/>
          <p:nvPr/>
        </p:nvSpPr>
        <p:spPr>
          <a:xfrm>
            <a:off x="38384" y="1946703"/>
            <a:ext cx="3655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F. Laffont, TN ,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Thi XBIC setup BM05 ESRF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47C0978-358B-4404-B88C-733F060F5E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08531" y="4696326"/>
            <a:ext cx="450586" cy="26237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1485D2E-3D63-4FBF-8CBC-389FA5ED4B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407" y="4988984"/>
            <a:ext cx="674292" cy="18694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CBAC3A1-C067-43FF-AF89-D58667812AE3}"/>
              </a:ext>
            </a:extLst>
          </p:cNvPr>
          <p:cNvSpPr txBox="1"/>
          <p:nvPr/>
        </p:nvSpPr>
        <p:spPr>
          <a:xfrm>
            <a:off x="10352397" y="465213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ANR - DIAMMONI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69A6CDD-02A1-400B-95FA-FE19F61805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9782" y="1820592"/>
            <a:ext cx="1494014" cy="11446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22196B-FFC9-4FAE-97E2-F7A71BD3ACCB}"/>
              </a:ext>
            </a:extLst>
          </p:cNvPr>
          <p:cNvSpPr/>
          <p:nvPr/>
        </p:nvSpPr>
        <p:spPr>
          <a:xfrm>
            <a:off x="5605825" y="1904151"/>
            <a:ext cx="22405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Photoluminescence spectra 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73FD9715-0853-499C-AF0C-8868B8EDC6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3505" y="2225460"/>
            <a:ext cx="450586" cy="26237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9A2189B-2525-4909-B7CF-49C8098A3F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3" y="2215832"/>
            <a:ext cx="674292" cy="186947"/>
          </a:xfrm>
          <a:prstGeom prst="rect">
            <a:avLst/>
          </a:prstGeom>
        </p:spPr>
      </p:pic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BB242201-A880-49F9-ACC1-96D152C2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A05D04-525B-4937-AC1B-BFCB89383A7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E5A7AEA-30C6-40B6-957E-E7C58BE14B9E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space réservé du pied de page 7">
            <a:extLst>
              <a:ext uri="{FF2B5EF4-FFF2-40B4-BE49-F238E27FC236}">
                <a16:creationId xmlns:a16="http://schemas.microsoft.com/office/drawing/2014/main" id="{60372A33-9C84-47C1-A106-272AD89B0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3918"/>
            <a:ext cx="4114800" cy="365125"/>
          </a:xfrm>
        </p:spPr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pic>
        <p:nvPicPr>
          <p:cNvPr id="36" name="Espace réservé du contenu 7">
            <a:extLst>
              <a:ext uri="{FF2B5EF4-FFF2-40B4-BE49-F238E27FC236}">
                <a16:creationId xmlns:a16="http://schemas.microsoft.com/office/drawing/2014/main" id="{5A0F57D8-4D2C-4F73-9C25-BF5CD494C4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7748" y="4524964"/>
            <a:ext cx="1884039" cy="1772855"/>
          </a:xfrm>
          <a:prstGeom prst="rect">
            <a:avLst/>
          </a:prstGeom>
        </p:spPr>
      </p:pic>
      <p:pic>
        <p:nvPicPr>
          <p:cNvPr id="37" name="Espace réservé du contenu 8">
            <a:extLst>
              <a:ext uri="{FF2B5EF4-FFF2-40B4-BE49-F238E27FC236}">
                <a16:creationId xmlns:a16="http://schemas.microsoft.com/office/drawing/2014/main" id="{482B1C18-8D85-41E3-AEEC-2FE5651A37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91902" y="4542566"/>
            <a:ext cx="2062525" cy="1802680"/>
          </a:xfrm>
          <a:prstGeom prst="rect">
            <a:avLst/>
          </a:prstGeom>
        </p:spPr>
      </p:pic>
      <p:sp>
        <p:nvSpPr>
          <p:cNvPr id="39" name="Espace réservé du texte 5">
            <a:extLst>
              <a:ext uri="{FF2B5EF4-FFF2-40B4-BE49-F238E27FC236}">
                <a16:creationId xmlns:a16="http://schemas.microsoft.com/office/drawing/2014/main" id="{2009B50B-5F54-45BD-B092-7D7F0E5CDF5D}"/>
              </a:ext>
            </a:extLst>
          </p:cNvPr>
          <p:cNvSpPr txBox="1">
            <a:spLocks/>
          </p:cNvSpPr>
          <p:nvPr/>
        </p:nvSpPr>
        <p:spPr>
          <a:xfrm>
            <a:off x="4213226" y="4301271"/>
            <a:ext cx="6442116" cy="600611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Simplify scheme of trapping (1), re-emission (1’), recombination (2) and generation (3) phenomena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EA0AE04-F8BC-407B-8A55-070DF402C1E4}"/>
              </a:ext>
            </a:extLst>
          </p:cNvPr>
          <p:cNvSpPr txBox="1"/>
          <p:nvPr/>
        </p:nvSpPr>
        <p:spPr>
          <a:xfrm>
            <a:off x="2545591" y="6275749"/>
            <a:ext cx="6095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 Tranchant, PhD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Thesis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2008, INSA Rennes.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70B8109-E7EE-4846-B0F2-4918A10F87F4}"/>
              </a:ext>
            </a:extLst>
          </p:cNvPr>
          <p:cNvSpPr txBox="1"/>
          <p:nvPr/>
        </p:nvSpPr>
        <p:spPr>
          <a:xfrm>
            <a:off x="3704722" y="6291109"/>
            <a:ext cx="6096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Pomorski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PhD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Thesis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2008, Goethe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Frankfurt.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2104BC5-139B-4CE8-BD8F-7F76C0D560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3811"/>
          <a:stretch/>
        </p:blipFill>
        <p:spPr>
          <a:xfrm>
            <a:off x="7147529" y="4554051"/>
            <a:ext cx="2186781" cy="18900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00A9CD-2333-4955-996F-75244CA796D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-1291" t="-441" r="54146" b="441"/>
          <a:stretch/>
        </p:blipFill>
        <p:spPr>
          <a:xfrm>
            <a:off x="-44762" y="4467589"/>
            <a:ext cx="2497714" cy="20179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42D571-0CFB-4DCE-903A-036ACD62DE7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4743"/>
          <a:stretch/>
        </p:blipFill>
        <p:spPr>
          <a:xfrm>
            <a:off x="9536961" y="4426297"/>
            <a:ext cx="2397687" cy="20179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F5BBEB-0A40-40E4-836A-EB7DF1D293EB}"/>
              </a:ext>
            </a:extLst>
          </p:cNvPr>
          <p:cNvSpPr/>
          <p:nvPr/>
        </p:nvSpPr>
        <p:spPr>
          <a:xfrm>
            <a:off x="2483609" y="4446150"/>
            <a:ext cx="7193457" cy="1944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9B11B5B-293D-450E-A2B2-AE82CB6AC0D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5573" b="22673"/>
          <a:stretch/>
        </p:blipFill>
        <p:spPr>
          <a:xfrm>
            <a:off x="3367504" y="4651423"/>
            <a:ext cx="5121084" cy="1780432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17B8CC23-9FBA-4C5C-A75E-7C8DB7A0A5CB}"/>
              </a:ext>
            </a:extLst>
          </p:cNvPr>
          <p:cNvSpPr txBox="1"/>
          <p:nvPr/>
        </p:nvSpPr>
        <p:spPr>
          <a:xfrm>
            <a:off x="2837111" y="4472047"/>
            <a:ext cx="537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3957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F. Lafont et al. Article </a:t>
            </a:r>
            <a:r>
              <a:rPr lang="fr-FR" sz="1400" i="1" dirty="0" err="1">
                <a:solidFill>
                  <a:srgbClr val="395771"/>
                </a:solidFill>
                <a:latin typeface="Calibri"/>
              </a:rPr>
              <a:t>submitted</a:t>
            </a:r>
            <a:r>
              <a:rPr lang="fr-FR" sz="1400" i="1" dirty="0">
                <a:solidFill>
                  <a:srgbClr val="395771"/>
                </a:solidFill>
                <a:latin typeface="Calibri"/>
              </a:rPr>
              <a:t> to Diamond and </a:t>
            </a:r>
            <a:r>
              <a:rPr lang="fr-FR" sz="1400" i="1" dirty="0" err="1">
                <a:solidFill>
                  <a:srgbClr val="395771"/>
                </a:solidFill>
                <a:latin typeface="Calibri"/>
              </a:rPr>
              <a:t>Related</a:t>
            </a:r>
            <a:r>
              <a:rPr lang="fr-FR" sz="1400" i="1" dirty="0">
                <a:solidFill>
                  <a:srgbClr val="395771"/>
                </a:solidFill>
                <a:latin typeface="Calibri"/>
              </a:rPr>
              <a:t> </a:t>
            </a:r>
            <a:r>
              <a:rPr lang="fr-FR" sz="1400" i="1" dirty="0" err="1">
                <a:solidFill>
                  <a:srgbClr val="395771"/>
                </a:solidFill>
                <a:latin typeface="Calibri"/>
              </a:rPr>
              <a:t>Material</a:t>
            </a:r>
            <a:r>
              <a:rPr lang="fr-FR" sz="1400" i="1" dirty="0">
                <a:solidFill>
                  <a:srgbClr val="395771"/>
                </a:solidFill>
                <a:latin typeface="Calibri"/>
              </a:rPr>
              <a:t> 2023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3957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37196B7-264C-497B-9351-EB1A1472A5B3}"/>
              </a:ext>
            </a:extLst>
          </p:cNvPr>
          <p:cNvGrpSpPr/>
          <p:nvPr/>
        </p:nvGrpSpPr>
        <p:grpSpPr>
          <a:xfrm>
            <a:off x="9026784" y="1515028"/>
            <a:ext cx="3080444" cy="1089661"/>
            <a:chOff x="9026784" y="1515028"/>
            <a:chExt cx="3080444" cy="108966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829ECC4-0CFF-46C6-AD99-DF20AC4A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982200" y="1567508"/>
              <a:ext cx="1317771" cy="1037181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2AD2548-3A85-4A84-8AAE-098545C3ADC7}"/>
                </a:ext>
              </a:extLst>
            </p:cNvPr>
            <p:cNvSpPr txBox="1"/>
            <p:nvPr/>
          </p:nvSpPr>
          <p:spPr>
            <a:xfrm>
              <a:off x="9026784" y="1515028"/>
              <a:ext cx="12392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Before</a:t>
              </a:r>
              <a:r>
                <a:rPr lang="fr-FR" sz="1200" dirty="0"/>
                <a:t> </a:t>
              </a:r>
              <a:r>
                <a:rPr lang="fr-FR" sz="1200" dirty="0" err="1"/>
                <a:t>annealing</a:t>
              </a:r>
              <a:endParaRPr lang="fr-FR" sz="1200" dirty="0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2CDF236A-D3A5-4A50-93A6-7C2CABC3A824}"/>
                </a:ext>
              </a:extLst>
            </p:cNvPr>
            <p:cNvSpPr txBox="1"/>
            <p:nvPr/>
          </p:nvSpPr>
          <p:spPr>
            <a:xfrm>
              <a:off x="11315023" y="1547124"/>
              <a:ext cx="7922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After</a:t>
              </a:r>
              <a:endParaRPr lang="fr-FR" sz="1200" dirty="0"/>
            </a:p>
            <a:p>
              <a:r>
                <a:rPr lang="fr-FR" sz="1200" dirty="0" err="1"/>
                <a:t>annealing</a:t>
              </a:r>
              <a:endParaRPr lang="fr-FR" sz="1200" dirty="0"/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F4C54E24-F152-4166-B111-E795A109D47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21129" y="4506732"/>
            <a:ext cx="2605336" cy="1822744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51A478EF-A8BC-452C-8D66-3DA8326954CE}"/>
              </a:ext>
            </a:extLst>
          </p:cNvPr>
          <p:cNvSpPr txBox="1"/>
          <p:nvPr/>
        </p:nvSpPr>
        <p:spPr>
          <a:xfrm>
            <a:off x="5258578" y="4773076"/>
            <a:ext cx="12392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Before</a:t>
            </a:r>
            <a:r>
              <a:rPr lang="fr-FR" sz="1200" dirty="0"/>
              <a:t> </a:t>
            </a:r>
            <a:r>
              <a:rPr lang="fr-FR" sz="1200" dirty="0" err="1"/>
              <a:t>annealing</a:t>
            </a:r>
            <a:endParaRPr lang="fr-FR" sz="1200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30CDD63-1C0C-427C-83F7-89BC9875C88E}"/>
              </a:ext>
            </a:extLst>
          </p:cNvPr>
          <p:cNvSpPr txBox="1"/>
          <p:nvPr/>
        </p:nvSpPr>
        <p:spPr>
          <a:xfrm>
            <a:off x="5436909" y="5262299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After</a:t>
            </a:r>
            <a:endParaRPr lang="fr-FR" sz="1200" dirty="0"/>
          </a:p>
          <a:p>
            <a:r>
              <a:rPr lang="fr-FR" sz="1200" dirty="0" err="1"/>
              <a:t>annealing</a:t>
            </a:r>
            <a:endParaRPr lang="fr-FR" sz="12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B222C80-FBA5-49BC-9A82-8DA94513CC6C}"/>
              </a:ext>
            </a:extLst>
          </p:cNvPr>
          <p:cNvSpPr/>
          <p:nvPr/>
        </p:nvSpPr>
        <p:spPr>
          <a:xfrm>
            <a:off x="2464699" y="4553264"/>
            <a:ext cx="7060338" cy="14260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CIDFont+F2"/>
              </a:rPr>
              <a:t>No irradiation-related structural defects are visible </a:t>
            </a:r>
            <a:r>
              <a:rPr lang="en-US" sz="1600" dirty="0">
                <a:solidFill>
                  <a:srgbClr val="002060"/>
                </a:solidFill>
                <a:latin typeface="CIDFont+F2"/>
              </a:rPr>
              <a:t>=&gt; the vacancies created by the irradiation are too far from one another to induce a significant deformation of the crystalline mesh.</a:t>
            </a:r>
          </a:p>
          <a:p>
            <a:pPr lvl="0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CIDFont+F2"/>
              </a:rPr>
              <a:t>From simple calculations, we estimated the displacements per atom to be of the order of few </a:t>
            </a:r>
            <a:r>
              <a:rPr lang="en-US" sz="1600" dirty="0" err="1">
                <a:solidFill>
                  <a:srgbClr val="FF0000"/>
                </a:solidFill>
                <a:latin typeface="CIDFont+F2"/>
              </a:rPr>
              <a:t>p.p.m</a:t>
            </a:r>
            <a:endParaRPr lang="fr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3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5" grpId="0"/>
      <p:bldP spid="10" grpId="0"/>
      <p:bldP spid="28" grpId="0"/>
      <p:bldP spid="11" grpId="0"/>
      <p:bldP spid="5" grpId="0"/>
      <p:bldP spid="39" grpId="0"/>
      <p:bldP spid="41" grpId="0"/>
      <p:bldP spid="42" grpId="0"/>
      <p:bldP spid="13" grpId="0" animBg="1"/>
      <p:bldP spid="43" grpId="0"/>
      <p:bldP spid="47" grpId="0"/>
      <p:bldP spid="48" grpId="0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C524B0B9-3840-436E-9D57-75262296BA28}"/>
              </a:ext>
            </a:extLst>
          </p:cNvPr>
          <p:cNvSpPr txBox="1">
            <a:spLocks/>
          </p:cNvSpPr>
          <p:nvPr/>
        </p:nvSpPr>
        <p:spPr>
          <a:xfrm>
            <a:off x="-91220" y="4389837"/>
            <a:ext cx="6442116" cy="600611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Simplify scheme of trapping (1), re-emission (1’), recombination (2) and generation (3) phenomena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C56997F-47C1-475A-A68D-1916DBF338D7}"/>
              </a:ext>
            </a:extLst>
          </p:cNvPr>
          <p:cNvGrpSpPr/>
          <p:nvPr/>
        </p:nvGrpSpPr>
        <p:grpSpPr>
          <a:xfrm>
            <a:off x="189989" y="1412079"/>
            <a:ext cx="5464196" cy="2821401"/>
            <a:chOff x="181772" y="2207938"/>
            <a:chExt cx="5464196" cy="2821401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0C5BD4A8-0865-41FE-9D99-753765DCE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" t="11848" r="8356" b="4015"/>
            <a:stretch/>
          </p:blipFill>
          <p:spPr>
            <a:xfrm>
              <a:off x="219300" y="2207938"/>
              <a:ext cx="5426668" cy="2657169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037C749-21FD-4F57-A48C-A8C92B7FFFD8}"/>
                </a:ext>
              </a:extLst>
            </p:cNvPr>
            <p:cNvSpPr txBox="1"/>
            <p:nvPr/>
          </p:nvSpPr>
          <p:spPr>
            <a:xfrm>
              <a:off x="2323147" y="4752340"/>
              <a:ext cx="143866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Fluence (alpha/cm</a:t>
              </a:r>
              <a:r>
                <a:rPr lang="fr-FR" sz="1200" baseline="30000" dirty="0"/>
                <a:t>2</a:t>
              </a:r>
              <a:r>
                <a:rPr lang="fr-FR" sz="1200" dirty="0"/>
                <a:t>)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799A95B-6598-46B9-B1F4-3728F3C5C27F}"/>
                </a:ext>
              </a:extLst>
            </p:cNvPr>
            <p:cNvSpPr txBox="1"/>
            <p:nvPr/>
          </p:nvSpPr>
          <p:spPr>
            <a:xfrm rot="16200000">
              <a:off x="-721071" y="3117422"/>
              <a:ext cx="208268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Charge </a:t>
              </a:r>
              <a:r>
                <a:rPr lang="fr-FR" sz="1200" dirty="0" err="1"/>
                <a:t>collected</a:t>
              </a:r>
              <a:r>
                <a:rPr lang="fr-FR" sz="1200" dirty="0"/>
                <a:t> per alpha (%)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6931A58-3D29-4329-AF8B-7FA5C8ED04A3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CF7440F-39C1-497D-8423-36B3F032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8286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15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4EB84E5-CCD1-48F7-86EA-2154E944ABDA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2D318C2-C24C-46A2-BE6C-1F0498112447}"/>
              </a:ext>
            </a:extLst>
          </p:cNvPr>
          <p:cNvSpPr txBox="1"/>
          <p:nvPr/>
        </p:nvSpPr>
        <p:spPr>
          <a:xfrm>
            <a:off x="584770" y="811706"/>
            <a:ext cx="472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Normalized</a:t>
            </a:r>
            <a:r>
              <a:rPr lang="fr-FR" dirty="0"/>
              <a:t> charge collection per alpha </a:t>
            </a:r>
            <a:r>
              <a:rPr lang="fr-FR" dirty="0" err="1"/>
              <a:t>particle</a:t>
            </a:r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B6D0A12-3A65-475A-BFFA-08E9FBDD288D}"/>
              </a:ext>
            </a:extLst>
          </p:cNvPr>
          <p:cNvSpPr txBox="1"/>
          <p:nvPr/>
        </p:nvSpPr>
        <p:spPr>
          <a:xfrm>
            <a:off x="376226" y="579153"/>
            <a:ext cx="561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Impact of flux on Charge Collection Efficiency (CCE)</a:t>
            </a:r>
            <a:endParaRPr lang="fr-FR" sz="2000" b="1" dirty="0">
              <a:solidFill>
                <a:srgbClr val="002060"/>
              </a:solidFill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1DEEFD2-505D-49B9-BDE3-FFD00B994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929" y="1532753"/>
            <a:ext cx="1176560" cy="117656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99F81F17-E764-49DF-A7AA-91D4EB1A1437}"/>
              </a:ext>
            </a:extLst>
          </p:cNvPr>
          <p:cNvGrpSpPr/>
          <p:nvPr/>
        </p:nvGrpSpPr>
        <p:grpSpPr>
          <a:xfrm>
            <a:off x="2479584" y="1567209"/>
            <a:ext cx="2230368" cy="1536288"/>
            <a:chOff x="2479584" y="1530407"/>
            <a:chExt cx="2230368" cy="1536288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1F233635-9427-4FFA-B117-0E1E1651C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9584" y="1530407"/>
              <a:ext cx="2230368" cy="15362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172932C-45CD-4EBC-BC0C-3E08DE7A7E32}"/>
                </a:ext>
              </a:extLst>
            </p:cNvPr>
            <p:cNvSpPr/>
            <p:nvPr/>
          </p:nvSpPr>
          <p:spPr>
            <a:xfrm>
              <a:off x="3211172" y="2125373"/>
              <a:ext cx="1410236" cy="187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8708A47F-CF23-4D34-953A-166FCC8E1500}"/>
                </a:ext>
              </a:extLst>
            </p:cNvPr>
            <p:cNvSpPr txBox="1"/>
            <p:nvPr/>
          </p:nvSpPr>
          <p:spPr>
            <a:xfrm>
              <a:off x="3336954" y="2024746"/>
              <a:ext cx="8661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unusable</a:t>
              </a:r>
              <a:endParaRPr lang="fr-FR" sz="1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29E44AD-B7ED-413F-9DB1-B95CDC15C494}"/>
              </a:ext>
            </a:extLst>
          </p:cNvPr>
          <p:cNvSpPr/>
          <p:nvPr/>
        </p:nvSpPr>
        <p:spPr>
          <a:xfrm>
            <a:off x="6323865" y="3339928"/>
            <a:ext cx="61051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With increasing flux, charge collection decreases.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The fluence creates damage in the detector</a:t>
            </a:r>
            <a:r>
              <a:rPr lang="en-US" dirty="0">
                <a:solidFill>
                  <a:srgbClr val="002060"/>
                </a:solidFill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It results </a:t>
            </a:r>
            <a:r>
              <a:rPr lang="en-US" dirty="0">
                <a:solidFill>
                  <a:srgbClr val="002060"/>
                </a:solidFill>
              </a:rPr>
              <a:t>in the </a:t>
            </a:r>
            <a:r>
              <a:rPr lang="en-US" b="1" dirty="0">
                <a:solidFill>
                  <a:srgbClr val="002060"/>
                </a:solidFill>
              </a:rPr>
              <a:t>creation of traps that disrupt the collection of charges.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75764FD-FDAA-42AC-96A6-F1347E011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8286"/>
            <a:ext cx="4114800" cy="365125"/>
          </a:xfrm>
        </p:spPr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C96683-5D76-49D1-A98D-C75C2B6E1E90}"/>
              </a:ext>
            </a:extLst>
          </p:cNvPr>
          <p:cNvSpPr txBox="1"/>
          <p:nvPr/>
        </p:nvSpPr>
        <p:spPr>
          <a:xfrm>
            <a:off x="5266475" y="350790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B67B1E8-CAA4-4EE7-BF58-F7F48679294C}"/>
              </a:ext>
            </a:extLst>
          </p:cNvPr>
          <p:cNvSpPr txBox="1"/>
          <p:nvPr/>
        </p:nvSpPr>
        <p:spPr>
          <a:xfrm>
            <a:off x="5282793" y="324518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/>
                </a:solidFill>
              </a:rPr>
              <a:t>C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87A093F-F9C9-437C-8949-A835C9D08883}"/>
              </a:ext>
            </a:extLst>
          </p:cNvPr>
          <p:cNvSpPr txBox="1"/>
          <p:nvPr/>
        </p:nvSpPr>
        <p:spPr>
          <a:xfrm>
            <a:off x="4412102" y="324883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6912FFE-F66C-45DE-8DAD-9FE13A60C9BE}"/>
              </a:ext>
            </a:extLst>
          </p:cNvPr>
          <p:cNvSpPr txBox="1"/>
          <p:nvPr/>
        </p:nvSpPr>
        <p:spPr>
          <a:xfrm>
            <a:off x="4411329" y="3023329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9A5C557-8264-4BFF-B05B-6748724ED2A9}"/>
              </a:ext>
            </a:extLst>
          </p:cNvPr>
          <p:cNvSpPr txBox="1"/>
          <p:nvPr/>
        </p:nvSpPr>
        <p:spPr>
          <a:xfrm>
            <a:off x="633355" y="-8405"/>
            <a:ext cx="10002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High fluences : </a:t>
            </a:r>
            <a:r>
              <a:rPr lang="fr-FR" sz="2800" dirty="0" err="1">
                <a:solidFill>
                  <a:schemeClr val="bg1"/>
                </a:solidFill>
              </a:rPr>
              <a:t>diamond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aging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studies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with</a:t>
            </a:r>
            <a:r>
              <a:rPr lang="fr-FR" sz="2800" dirty="0">
                <a:solidFill>
                  <a:schemeClr val="bg1"/>
                </a:solidFill>
              </a:rPr>
              <a:t> 68 MeV alpha </a:t>
            </a:r>
            <a:r>
              <a:rPr lang="fr-FR" sz="2800" dirty="0" err="1">
                <a:solidFill>
                  <a:schemeClr val="bg1"/>
                </a:solidFill>
              </a:rPr>
              <a:t>particles</a:t>
            </a:r>
            <a:r>
              <a:rPr lang="fr-FR" sz="28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0B6CB92-68EF-4D7E-8779-30481858C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363" y="871856"/>
            <a:ext cx="597705" cy="5977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DAA502-6273-4B2F-A0EC-DD456EECD0EE}"/>
              </a:ext>
            </a:extLst>
          </p:cNvPr>
          <p:cNvSpPr/>
          <p:nvPr/>
        </p:nvSpPr>
        <p:spPr>
          <a:xfrm>
            <a:off x="6837113" y="959932"/>
            <a:ext cx="2499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IDFont+F2"/>
              </a:rPr>
              <a:t>68-MeV alpha particles </a:t>
            </a:r>
            <a:r>
              <a:rPr lang="en-US" dirty="0">
                <a:solidFill>
                  <a:srgbClr val="002060"/>
                </a:solidFill>
                <a:latin typeface="CIDFont+F2"/>
              </a:rPr>
              <a:t> </a:t>
            </a:r>
            <a:endParaRPr lang="fr-FR" dirty="0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86A40F9-1CEF-4DC4-9BE9-DBDE2204B8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487"/>
          <a:stretch/>
        </p:blipFill>
        <p:spPr>
          <a:xfrm>
            <a:off x="9310765" y="1647475"/>
            <a:ext cx="1982608" cy="806505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78F690A7-E823-41EB-9720-96B6ABF4833F}"/>
              </a:ext>
            </a:extLst>
          </p:cNvPr>
          <p:cNvSpPr txBox="1"/>
          <p:nvPr/>
        </p:nvSpPr>
        <p:spPr>
          <a:xfrm>
            <a:off x="9075183" y="2585771"/>
            <a:ext cx="31003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+mj-lt"/>
                <a:ea typeface="Cambria Math" panose="02040503050406030204" pitchFamily="18" charset="0"/>
              </a:rPr>
              <a:t>dt</a:t>
            </a:r>
            <a:r>
              <a:rPr lang="fr-FR" sz="1400" dirty="0">
                <a:latin typeface="+mj-lt"/>
                <a:ea typeface="Cambria Math" panose="02040503050406030204" pitchFamily="18" charset="0"/>
              </a:rPr>
              <a:t> = 50µs</a:t>
            </a:r>
          </a:p>
          <a:p>
            <a:r>
              <a:rPr lang="fr-FR" sz="1400" dirty="0">
                <a:latin typeface="+mj-lt"/>
                <a:ea typeface="Cambria Math" panose="02040503050406030204" pitchFamily="18" charset="0"/>
              </a:rPr>
              <a:t>dit : variable =&gt; &lt;I&gt; = cste</a:t>
            </a:r>
          </a:p>
          <a:p>
            <a:r>
              <a:rPr lang="fr-FR" sz="1400" dirty="0">
                <a:latin typeface="+mj-lt"/>
                <a:ea typeface="Cambria Math" panose="02040503050406030204" pitchFamily="18" charset="0"/>
              </a:rPr>
              <a:t>Duration : ~30 mn for </a:t>
            </a:r>
            <a:r>
              <a:rPr lang="fr-FR" sz="1400" dirty="0" err="1">
                <a:latin typeface="+mj-lt"/>
                <a:ea typeface="Cambria Math" panose="02040503050406030204" pitchFamily="18" charset="0"/>
              </a:rPr>
              <a:t>each</a:t>
            </a:r>
            <a:r>
              <a:rPr lang="fr-FR" sz="1400" dirty="0">
                <a:latin typeface="+mj-lt"/>
                <a:ea typeface="Cambria Math" panose="02040503050406030204" pitchFamily="18" charset="0"/>
              </a:rPr>
              <a:t> A to E  point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BC50569-F804-4BB5-BFD1-04DE6337F47C}"/>
              </a:ext>
            </a:extLst>
          </p:cNvPr>
          <p:cNvSpPr txBox="1"/>
          <p:nvPr/>
        </p:nvSpPr>
        <p:spPr>
          <a:xfrm>
            <a:off x="1194012" y="1491876"/>
            <a:ext cx="13133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ACQ : </a:t>
            </a:r>
            <a:r>
              <a:rPr lang="fr-FR" sz="1000" dirty="0" err="1"/>
              <a:t>every</a:t>
            </a:r>
            <a:r>
              <a:rPr lang="fr-FR" sz="1000" dirty="0"/>
              <a:t> ~3 mn </a:t>
            </a:r>
            <a:r>
              <a:rPr lang="fr-FR" sz="1000" dirty="0" err="1"/>
              <a:t>between</a:t>
            </a:r>
            <a:r>
              <a:rPr lang="fr-FR" sz="1000" dirty="0"/>
              <a:t> </a:t>
            </a:r>
            <a:r>
              <a:rPr lang="fr-FR" sz="1000" dirty="0" err="1"/>
              <a:t>two</a:t>
            </a:r>
            <a:r>
              <a:rPr lang="fr-FR" sz="1000" dirty="0"/>
              <a:t> </a:t>
            </a:r>
            <a:r>
              <a:rPr lang="fr-FR" sz="1000" dirty="0" err="1"/>
              <a:t>consecutive</a:t>
            </a:r>
            <a:r>
              <a:rPr lang="fr-FR" sz="1000" dirty="0"/>
              <a:t> points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AD017461-B0F0-41F1-8B96-1AC507A1DD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3"/>
          <a:stretch/>
        </p:blipFill>
        <p:spPr>
          <a:xfrm>
            <a:off x="7601921" y="1532753"/>
            <a:ext cx="1523030" cy="1280909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B17BED31-76F2-43E5-95EC-921BDA94B16C}"/>
              </a:ext>
            </a:extLst>
          </p:cNvPr>
          <p:cNvSpPr txBox="1"/>
          <p:nvPr/>
        </p:nvSpPr>
        <p:spPr>
          <a:xfrm>
            <a:off x="8464445" y="533458"/>
            <a:ext cx="3752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R. Molle PhD </a:t>
            </a:r>
            <a:r>
              <a:rPr lang="fr-FR" dirty="0" err="1">
                <a:solidFill>
                  <a:schemeClr val="accent1"/>
                </a:solidFill>
              </a:rPr>
              <a:t>thesis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/>
              <a:t>ANR DIAMMONI</a:t>
            </a:r>
          </a:p>
        </p:txBody>
      </p:sp>
      <p:pic>
        <p:nvPicPr>
          <p:cNvPr id="43" name="Espace réservé du contenu 8">
            <a:extLst>
              <a:ext uri="{FF2B5EF4-FFF2-40B4-BE49-F238E27FC236}">
                <a16:creationId xmlns:a16="http://schemas.microsoft.com/office/drawing/2014/main" id="{851C9781-D50B-4AD4-A3B9-A803877004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8514" y="4715235"/>
            <a:ext cx="1929657" cy="1686551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D254329C-E21A-4855-B45F-AF7965C3FC20}"/>
              </a:ext>
            </a:extLst>
          </p:cNvPr>
          <p:cNvSpPr txBox="1"/>
          <p:nvPr/>
        </p:nvSpPr>
        <p:spPr>
          <a:xfrm>
            <a:off x="231078" y="6313017"/>
            <a:ext cx="6096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Pomorski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PhD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Thesis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2008, Goethe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Frankfurt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E12AF9-EE52-4463-B11D-7334EF7DAD99}"/>
              </a:ext>
            </a:extLst>
          </p:cNvPr>
          <p:cNvSpPr/>
          <p:nvPr/>
        </p:nvSpPr>
        <p:spPr>
          <a:xfrm>
            <a:off x="6333064" y="485768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b="1" dirty="0">
                <a:solidFill>
                  <a:srgbClr val="002060"/>
                </a:solidFill>
              </a:rPr>
              <a:t>CCE drops faster with fluence at higher flux. </a:t>
            </a:r>
          </a:p>
          <a:p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13</a:t>
            </a:r>
            <a:r>
              <a:rPr lang="en-US" dirty="0">
                <a:solidFill>
                  <a:srgbClr val="FF0000"/>
                </a:solidFill>
              </a:rPr>
              <a:t> alphas/cm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/s = 0.1 alpha/nm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/s: interplay between vacancy creation and stable electronic defects (charge carrier traps)?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1BBB8767-1726-4B2A-911E-674B731CFB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811"/>
          <a:stretch/>
        </p:blipFill>
        <p:spPr>
          <a:xfrm>
            <a:off x="4157916" y="4744702"/>
            <a:ext cx="1911511" cy="1652138"/>
          </a:xfrm>
          <a:prstGeom prst="rect">
            <a:avLst/>
          </a:prstGeom>
        </p:spPr>
      </p:pic>
      <p:pic>
        <p:nvPicPr>
          <p:cNvPr id="49" name="Espace réservé du contenu 7">
            <a:extLst>
              <a:ext uri="{FF2B5EF4-FFF2-40B4-BE49-F238E27FC236}">
                <a16:creationId xmlns:a16="http://schemas.microsoft.com/office/drawing/2014/main" id="{14A14C3B-3211-4941-8A04-AFB6993B83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437" y="4721963"/>
            <a:ext cx="1727552" cy="1625603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0729A941-69DC-4105-96C2-AF241D0B89D9}"/>
              </a:ext>
            </a:extLst>
          </p:cNvPr>
          <p:cNvSpPr txBox="1"/>
          <p:nvPr/>
        </p:nvSpPr>
        <p:spPr>
          <a:xfrm>
            <a:off x="-1052788" y="6262176"/>
            <a:ext cx="3952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 Tranchant, PhD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Thesis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2008, INSA Rennes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2D869E-CC07-472B-B380-7BFDFCCCD964}"/>
              </a:ext>
            </a:extLst>
          </p:cNvPr>
          <p:cNvSpPr/>
          <p:nvPr/>
        </p:nvSpPr>
        <p:spPr>
          <a:xfrm>
            <a:off x="4739436" y="2238226"/>
            <a:ext cx="768826" cy="81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89A34D-3A5B-472B-83F8-76D75FC6FE40}"/>
              </a:ext>
            </a:extLst>
          </p:cNvPr>
          <p:cNvSpPr txBox="1"/>
          <p:nvPr/>
        </p:nvSpPr>
        <p:spPr>
          <a:xfrm>
            <a:off x="3026074" y="4266483"/>
            <a:ext cx="3387503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Ion </a:t>
            </a:r>
            <a:r>
              <a:rPr lang="fr-FR" b="1" dirty="0" err="1">
                <a:solidFill>
                  <a:srgbClr val="002060"/>
                </a:solidFill>
              </a:rPr>
              <a:t>beam</a:t>
            </a:r>
            <a:r>
              <a:rPr lang="fr-FR" b="1" dirty="0">
                <a:solidFill>
                  <a:srgbClr val="002060"/>
                </a:solidFill>
              </a:rPr>
              <a:t> monitoring: </a:t>
            </a:r>
          </a:p>
          <a:p>
            <a:r>
              <a:rPr lang="fr-FR" sz="1700" dirty="0">
                <a:solidFill>
                  <a:srgbClr val="002060"/>
                </a:solidFill>
              </a:rPr>
              <a:t>It has been </a:t>
            </a:r>
            <a:r>
              <a:rPr lang="fr-FR" sz="1700" dirty="0" err="1">
                <a:solidFill>
                  <a:srgbClr val="002060"/>
                </a:solidFill>
              </a:rPr>
              <a:t>shown</a:t>
            </a:r>
            <a:r>
              <a:rPr lang="fr-FR" sz="1700" dirty="0">
                <a:solidFill>
                  <a:srgbClr val="002060"/>
                </a:solidFill>
              </a:rPr>
              <a:t> </a:t>
            </a:r>
            <a:r>
              <a:rPr lang="fr-FR" sz="1700" dirty="0" err="1">
                <a:solidFill>
                  <a:srgbClr val="002060"/>
                </a:solidFill>
              </a:rPr>
              <a:t>that</a:t>
            </a:r>
            <a:r>
              <a:rPr lang="fr-FR" sz="1700" dirty="0">
                <a:solidFill>
                  <a:srgbClr val="002060"/>
                </a:solidFill>
              </a:rPr>
              <a:t> </a:t>
            </a:r>
          </a:p>
          <a:p>
            <a:r>
              <a:rPr lang="fr-FR" sz="1700" dirty="0" err="1">
                <a:solidFill>
                  <a:srgbClr val="002060"/>
                </a:solidFill>
              </a:rPr>
              <a:t>pCVD</a:t>
            </a:r>
            <a:r>
              <a:rPr lang="fr-FR" sz="1700" dirty="0">
                <a:solidFill>
                  <a:srgbClr val="002060"/>
                </a:solidFill>
              </a:rPr>
              <a:t> </a:t>
            </a:r>
            <a:r>
              <a:rPr lang="fr-FR" sz="1700" dirty="0" err="1">
                <a:solidFill>
                  <a:srgbClr val="002060"/>
                </a:solidFill>
              </a:rPr>
              <a:t>diamond</a:t>
            </a:r>
            <a:r>
              <a:rPr lang="fr-FR" sz="1700" dirty="0">
                <a:solidFill>
                  <a:srgbClr val="002060"/>
                </a:solidFill>
              </a:rPr>
              <a:t> are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700" dirty="0">
                <a:solidFill>
                  <a:srgbClr val="002060"/>
                </a:solidFill>
              </a:rPr>
              <a:t>more radiation </a:t>
            </a:r>
            <a:r>
              <a:rPr lang="fr-FR" sz="1700" dirty="0" err="1">
                <a:solidFill>
                  <a:srgbClr val="002060"/>
                </a:solidFill>
              </a:rPr>
              <a:t>tolerant</a:t>
            </a:r>
            <a:r>
              <a:rPr lang="fr-FR" sz="1700" dirty="0">
                <a:solidFill>
                  <a:srgbClr val="002060"/>
                </a:solidFill>
              </a:rPr>
              <a:t> </a:t>
            </a:r>
            <a:r>
              <a:rPr lang="fr-FR" sz="1700" dirty="0" err="1">
                <a:solidFill>
                  <a:srgbClr val="002060"/>
                </a:solidFill>
              </a:rPr>
              <a:t>than</a:t>
            </a:r>
            <a:r>
              <a:rPr lang="fr-FR" sz="1700" dirty="0">
                <a:solidFill>
                  <a:srgbClr val="002060"/>
                </a:solidFill>
              </a:rPr>
              <a:t> </a:t>
            </a:r>
            <a:r>
              <a:rPr lang="fr-FR" sz="1700" dirty="0" err="1">
                <a:solidFill>
                  <a:srgbClr val="002060"/>
                </a:solidFill>
              </a:rPr>
              <a:t>sCVD</a:t>
            </a:r>
            <a:endParaRPr lang="fr-FR" sz="17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700" dirty="0" err="1">
                <a:solidFill>
                  <a:srgbClr val="002060"/>
                </a:solidFill>
              </a:rPr>
              <a:t>Available</a:t>
            </a:r>
            <a:r>
              <a:rPr lang="fr-FR" sz="1700" dirty="0">
                <a:solidFill>
                  <a:srgbClr val="002060"/>
                </a:solidFill>
              </a:rPr>
              <a:t> </a:t>
            </a:r>
            <a:r>
              <a:rPr lang="fr-FR" sz="1700" dirty="0" err="1">
                <a:solidFill>
                  <a:srgbClr val="002060"/>
                </a:solidFill>
              </a:rPr>
              <a:t>with</a:t>
            </a:r>
            <a:r>
              <a:rPr lang="fr-FR" sz="1700" dirty="0">
                <a:solidFill>
                  <a:srgbClr val="002060"/>
                </a:solidFill>
              </a:rPr>
              <a:t> </a:t>
            </a:r>
            <a:r>
              <a:rPr lang="fr-FR" sz="1700" dirty="0" err="1">
                <a:solidFill>
                  <a:srgbClr val="002060"/>
                </a:solidFill>
              </a:rPr>
              <a:t>larger</a:t>
            </a:r>
            <a:r>
              <a:rPr lang="fr-FR" sz="1700" dirty="0">
                <a:solidFill>
                  <a:srgbClr val="002060"/>
                </a:solidFill>
              </a:rPr>
              <a:t> surfaces:</a:t>
            </a:r>
          </a:p>
          <a:p>
            <a:r>
              <a:rPr lang="fr-FR" sz="1700" dirty="0">
                <a:solidFill>
                  <a:srgbClr val="002060"/>
                </a:solidFill>
              </a:rPr>
              <a:t> 4 in </a:t>
            </a:r>
            <a:r>
              <a:rPr lang="fr-FR" sz="1700" dirty="0" err="1">
                <a:solidFill>
                  <a:srgbClr val="002060"/>
                </a:solidFill>
              </a:rPr>
              <a:t>mosaïc</a:t>
            </a:r>
            <a:r>
              <a:rPr lang="fr-FR" sz="1700" dirty="0">
                <a:solidFill>
                  <a:srgbClr val="002060"/>
                </a:solidFill>
              </a:rPr>
              <a:t> =&gt; 16 cm</a:t>
            </a:r>
            <a:r>
              <a:rPr lang="fr-FR" sz="1700" baseline="30000" dirty="0">
                <a:solidFill>
                  <a:srgbClr val="002060"/>
                </a:solidFill>
              </a:rPr>
              <a:t>2 </a:t>
            </a:r>
            <a:r>
              <a:rPr lang="fr-FR" sz="1700" dirty="0">
                <a:solidFill>
                  <a:srgbClr val="002060"/>
                </a:solidFill>
              </a:rPr>
              <a:t>to </a:t>
            </a:r>
            <a:r>
              <a:rPr lang="fr-FR" sz="1700" dirty="0" err="1">
                <a:solidFill>
                  <a:srgbClr val="002060"/>
                </a:solidFill>
              </a:rPr>
              <a:t>be</a:t>
            </a:r>
            <a:r>
              <a:rPr lang="fr-FR" sz="1700" dirty="0">
                <a:solidFill>
                  <a:srgbClr val="002060"/>
                </a:solidFill>
              </a:rPr>
              <a:t> </a:t>
            </a:r>
            <a:r>
              <a:rPr lang="fr-FR" sz="1700" dirty="0" err="1">
                <a:solidFill>
                  <a:srgbClr val="002060"/>
                </a:solidFill>
              </a:rPr>
              <a:t>covered</a:t>
            </a:r>
            <a:endParaRPr lang="fr-FR" sz="1700" dirty="0">
              <a:solidFill>
                <a:srgbClr val="00206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71F34F0-BD87-4493-A51E-26679E8BA898}"/>
              </a:ext>
            </a:extLst>
          </p:cNvPr>
          <p:cNvSpPr txBox="1"/>
          <p:nvPr/>
        </p:nvSpPr>
        <p:spPr>
          <a:xfrm>
            <a:off x="26812" y="4267171"/>
            <a:ext cx="2959721" cy="1200329"/>
          </a:xfrm>
          <a:prstGeom prst="rect">
            <a:avLst/>
          </a:prstGeom>
          <a:solidFill>
            <a:srgbClr val="FFFFDB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Proton </a:t>
            </a:r>
            <a:r>
              <a:rPr lang="fr-FR" b="1" dirty="0" err="1">
                <a:solidFill>
                  <a:srgbClr val="002060"/>
                </a:solidFill>
              </a:rPr>
              <a:t>therapy</a:t>
            </a:r>
            <a:r>
              <a:rPr lang="fr-FR" b="1" dirty="0">
                <a:solidFill>
                  <a:srgbClr val="002060"/>
                </a:solidFill>
              </a:rPr>
              <a:t>:</a:t>
            </a:r>
          </a:p>
          <a:p>
            <a:r>
              <a:rPr lang="fr-FR" dirty="0">
                <a:solidFill>
                  <a:srgbClr val="002060"/>
                </a:solidFill>
              </a:rPr>
              <a:t>~10</a:t>
            </a:r>
            <a:r>
              <a:rPr lang="fr-FR" baseline="30000" dirty="0">
                <a:solidFill>
                  <a:srgbClr val="002060"/>
                </a:solidFill>
              </a:rPr>
              <a:t>10</a:t>
            </a:r>
            <a:r>
              <a:rPr lang="fr-FR" dirty="0">
                <a:solidFill>
                  <a:srgbClr val="002060"/>
                </a:solidFill>
              </a:rPr>
              <a:t> protons/cm</a:t>
            </a:r>
            <a:r>
              <a:rPr lang="fr-FR" baseline="30000" dirty="0">
                <a:solidFill>
                  <a:srgbClr val="002060"/>
                </a:solidFill>
              </a:rPr>
              <a:t>2</a:t>
            </a:r>
            <a:r>
              <a:rPr lang="fr-FR" dirty="0">
                <a:solidFill>
                  <a:srgbClr val="002060"/>
                </a:solidFill>
              </a:rPr>
              <a:t>/</a:t>
            </a:r>
            <a:r>
              <a:rPr lang="fr-FR" dirty="0" err="1">
                <a:solidFill>
                  <a:srgbClr val="002060"/>
                </a:solidFill>
              </a:rPr>
              <a:t>treatment</a:t>
            </a:r>
            <a:endParaRPr lang="fr-FR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~20 patient/</a:t>
            </a:r>
            <a:r>
              <a:rPr lang="fr-FR" dirty="0" err="1">
                <a:solidFill>
                  <a:srgbClr val="002060"/>
                </a:solidFill>
              </a:rPr>
              <a:t>day</a:t>
            </a:r>
            <a:endParaRPr lang="fr-FR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~10</a:t>
            </a:r>
            <a:r>
              <a:rPr lang="fr-FR" baseline="30000" dirty="0">
                <a:solidFill>
                  <a:srgbClr val="002060"/>
                </a:solidFill>
              </a:rPr>
              <a:t>13</a:t>
            </a:r>
            <a:r>
              <a:rPr lang="fr-FR" dirty="0">
                <a:solidFill>
                  <a:srgbClr val="002060"/>
                </a:solidFill>
              </a:rPr>
              <a:t> proton/cm</a:t>
            </a:r>
            <a:r>
              <a:rPr lang="fr-FR" baseline="30000" dirty="0">
                <a:solidFill>
                  <a:srgbClr val="002060"/>
                </a:solidFill>
              </a:rPr>
              <a:t>2</a:t>
            </a:r>
            <a:r>
              <a:rPr lang="fr-FR" dirty="0">
                <a:solidFill>
                  <a:srgbClr val="002060"/>
                </a:solidFill>
              </a:rPr>
              <a:t>/</a:t>
            </a:r>
            <a:r>
              <a:rPr lang="fr-FR" dirty="0" err="1">
                <a:solidFill>
                  <a:srgbClr val="002060"/>
                </a:solidFill>
              </a:rPr>
              <a:t>year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E77516-379E-48C9-801E-FAF6529814E4}"/>
              </a:ext>
            </a:extLst>
          </p:cNvPr>
          <p:cNvSpPr/>
          <p:nvPr/>
        </p:nvSpPr>
        <p:spPr>
          <a:xfrm>
            <a:off x="41297" y="5497185"/>
            <a:ext cx="2954543" cy="1018802"/>
          </a:xfrm>
          <a:prstGeom prst="rect">
            <a:avLst/>
          </a:prstGeom>
          <a:solidFill>
            <a:srgbClr val="FFC000"/>
          </a:solidFill>
          <a:ln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5BC6B62-9DF9-4271-B69E-40602C2A85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89676" y="5658684"/>
            <a:ext cx="768373" cy="73815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124008B-4FB7-4453-B5D4-27FDCCFB4FA8}"/>
              </a:ext>
            </a:extLst>
          </p:cNvPr>
          <p:cNvSpPr txBox="1"/>
          <p:nvPr/>
        </p:nvSpPr>
        <p:spPr>
          <a:xfrm>
            <a:off x="80756" y="5678203"/>
            <a:ext cx="1839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Why</a:t>
            </a:r>
            <a:r>
              <a:rPr lang="fr-FR" b="1" dirty="0">
                <a:solidFill>
                  <a:srgbClr val="002060"/>
                </a:solidFill>
              </a:rPr>
              <a:t> not </a:t>
            </a:r>
            <a:r>
              <a:rPr lang="fr-FR" b="1" dirty="0" err="1">
                <a:solidFill>
                  <a:srgbClr val="002060"/>
                </a:solidFill>
              </a:rPr>
              <a:t>measure</a:t>
            </a:r>
            <a:r>
              <a:rPr lang="fr-FR" b="1" dirty="0">
                <a:solidFill>
                  <a:srgbClr val="002060"/>
                </a:solidFill>
              </a:rPr>
              <a:t> on the halo ? </a:t>
            </a:r>
          </a:p>
        </p:txBody>
      </p:sp>
    </p:spTree>
    <p:extLst>
      <p:ext uri="{BB962C8B-B14F-4D97-AF65-F5344CB8AC3E}">
        <p14:creationId xmlns:p14="http://schemas.microsoft.com/office/powerpoint/2010/main" val="46770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/>
      <p:bldP spid="46" grpId="0"/>
      <p:bldP spid="11" grpId="0"/>
      <p:bldP spid="50" grpId="0"/>
      <p:bldP spid="5" grpId="0" animBg="1"/>
      <p:bldP spid="32" grpId="0" animBg="1"/>
      <p:bldP spid="18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07AC830-8B3C-44C1-8AC2-E2BE2A97E6F6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9254" y="58074"/>
            <a:ext cx="1159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89254" y="618196"/>
            <a:ext cx="11845571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The development are in connection with collaborations established at IN2P3, CNRS (INP), CAL, IRSN and ESRF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It has been done in the context of interdisciplinary research IN2P3 - INP skills exchanges take place between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characterization: sources (labs) + accelerator beams @ IN2P3  AIFIRA / GIP - ARRONAX, XBIC @ ESRF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Instrumentation (IN2P3 labs, </a:t>
            </a:r>
            <a:r>
              <a:rPr lang="en-US" dirty="0" err="1">
                <a:solidFill>
                  <a:srgbClr val="002060"/>
                </a:solidFill>
              </a:rPr>
              <a:t>Institut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Néel</a:t>
            </a:r>
            <a:r>
              <a:rPr lang="en-US" dirty="0">
                <a:solidFill>
                  <a:srgbClr val="002060"/>
                </a:solidFill>
              </a:rPr>
              <a:t>, etc.)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Diamond beam monitors + FE electronics and DAQ have been developed 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Various specifications (time resolution, continuous or pulsed beams, single particle counting up to  10</a:t>
            </a:r>
            <a:r>
              <a:rPr lang="en-US" baseline="30000" dirty="0">
                <a:solidFill>
                  <a:srgbClr val="002060"/>
                </a:solidFill>
              </a:rPr>
              <a:t>6</a:t>
            </a:r>
            <a:r>
              <a:rPr lang="en-US" dirty="0">
                <a:solidFill>
                  <a:srgbClr val="002060"/>
                </a:solidFill>
              </a:rPr>
              <a:t> particle in a bunch)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Diamond beam monitoring satisfies the FLASH therapy condition (linear response in the range 1 to 4 10</a:t>
            </a:r>
            <a:r>
              <a:rPr lang="en-US" baseline="30000" dirty="0">
                <a:solidFill>
                  <a:srgbClr val="002060"/>
                </a:solidFill>
              </a:rPr>
              <a:t>5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Gy</a:t>
            </a:r>
            <a:r>
              <a:rPr lang="en-US" dirty="0">
                <a:solidFill>
                  <a:srgbClr val="002060"/>
                </a:solidFill>
              </a:rPr>
              <a:t>/s with X-rays and proton beams)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=&gt; the proposed detection systems will bring significant added value to the transfer of high dose rate flash radiotherapy  to clinical trials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Simulation + aging studies are on going for a better understanding of the signal formation and the impact of very high fluences on charge collection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536100"/>
            <a:ext cx="2743200" cy="365125"/>
          </a:xfrm>
        </p:spPr>
        <p:txBody>
          <a:bodyPr/>
          <a:lstStyle/>
          <a:p>
            <a:fld id="{FB7F1212-E49F-42EE-A814-E7B73C61DA89}" type="slidenum">
              <a:rPr lang="fr-FR" smtClean="0"/>
              <a:t>16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86AF69-8F37-4CF5-A5D0-DA292341E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6100"/>
            <a:ext cx="4114800" cy="365125"/>
          </a:xfrm>
        </p:spPr>
        <p:txBody>
          <a:bodyPr/>
          <a:lstStyle/>
          <a:p>
            <a:r>
              <a:rPr lang="en-US"/>
              <a:t>Workshop GANIL Soustons 25-29 sept. 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2076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48">
            <a:extLst>
              <a:ext uri="{FF2B5EF4-FFF2-40B4-BE49-F238E27FC236}">
                <a16:creationId xmlns:a16="http://schemas.microsoft.com/office/drawing/2014/main" id="{BFED9924-A575-4D27-9DF0-245D21A16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445" y="4440524"/>
            <a:ext cx="4401693" cy="2005758"/>
          </a:xfrm>
          <a:prstGeom prst="rect">
            <a:avLst/>
          </a:prstGeom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E4A47885-85AD-4220-AEA1-09C181EDE0F7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7AC830-8B3C-44C1-8AC2-E2BE2A97E6F6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9254" y="58074"/>
            <a:ext cx="1159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Fission Fragment  (FF) </a:t>
            </a:r>
            <a:r>
              <a:rPr lang="fr-FR" sz="2800" b="1" dirty="0" err="1">
                <a:solidFill>
                  <a:schemeClr val="bg1"/>
                </a:solidFill>
              </a:rPr>
              <a:t>detection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with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diamond</a:t>
            </a:r>
            <a:r>
              <a:rPr lang="fr-FR" sz="2800" b="1" dirty="0">
                <a:solidFill>
                  <a:schemeClr val="bg1"/>
                </a:solidFill>
              </a:rPr>
              <a:t> detector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536100"/>
            <a:ext cx="2743200" cy="365125"/>
          </a:xfrm>
        </p:spPr>
        <p:txBody>
          <a:bodyPr/>
          <a:lstStyle/>
          <a:p>
            <a:fld id="{FB7F1212-E49F-42EE-A814-E7B73C61DA89}" type="slidenum">
              <a:rPr lang="fr-FR" smtClean="0"/>
              <a:t>17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86AF69-8F37-4CF5-A5D0-DA292341E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6100"/>
            <a:ext cx="4114800" cy="365125"/>
          </a:xfrm>
        </p:spPr>
        <p:txBody>
          <a:bodyPr/>
          <a:lstStyle/>
          <a:p>
            <a:r>
              <a:rPr lang="en-US"/>
              <a:t>Workshop GANIL Soustons 25-29 sept. 2023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49724B-41AE-4B48-9AE0-103F25360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065" y="2563042"/>
            <a:ext cx="3005588" cy="18899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20E0B0E-A3C7-4B86-A82C-CCE0DF00C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03" y="649946"/>
            <a:ext cx="4701480" cy="22414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BE8E7DD-2044-4407-AF95-7528228A83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187" y="682369"/>
            <a:ext cx="2288869" cy="171665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C4D24DE-58A1-44DE-B421-7BD3E19388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84" y="659725"/>
            <a:ext cx="2276964" cy="170772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7AA0B86B-5415-4836-9A36-5FFFB12AF688}"/>
              </a:ext>
            </a:extLst>
          </p:cNvPr>
          <p:cNvGrpSpPr/>
          <p:nvPr/>
        </p:nvGrpSpPr>
        <p:grpSpPr>
          <a:xfrm>
            <a:off x="5248220" y="2746495"/>
            <a:ext cx="3280982" cy="1599555"/>
            <a:chOff x="4189128" y="3519083"/>
            <a:chExt cx="3280982" cy="1599555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D3A33B7-3A1A-4D74-B098-5B88CB5E3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3257"/>
            <a:stretch/>
          </p:blipFill>
          <p:spPr>
            <a:xfrm>
              <a:off x="4189128" y="3519083"/>
              <a:ext cx="3280982" cy="159955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DF15B0C-536C-4ADE-B6FC-BA9D01B16054}"/>
                </a:ext>
              </a:extLst>
            </p:cNvPr>
            <p:cNvSpPr/>
            <p:nvPr/>
          </p:nvSpPr>
          <p:spPr>
            <a:xfrm>
              <a:off x="4621095" y="3554461"/>
              <a:ext cx="1196698" cy="104389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52638BF-149E-45E2-9C64-896CD271E0B9}"/>
                </a:ext>
              </a:extLst>
            </p:cNvPr>
            <p:cNvSpPr txBox="1"/>
            <p:nvPr/>
          </p:nvSpPr>
          <p:spPr>
            <a:xfrm>
              <a:off x="4627046" y="4066212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σ</a:t>
              </a: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/µ = 1.5%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9C189C8-A5E9-4422-B8EF-12685D155947}"/>
                </a:ext>
              </a:extLst>
            </p:cNvPr>
            <p:cNvSpPr txBox="1"/>
            <p:nvPr/>
          </p:nvSpPr>
          <p:spPr>
            <a:xfrm>
              <a:off x="6249760" y="3632022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σ</a:t>
              </a: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/µ = 1.6%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2809717F-FBEA-4D17-A613-99409023AE54}"/>
              </a:ext>
            </a:extLst>
          </p:cNvPr>
          <p:cNvSpPr txBox="1"/>
          <p:nvPr/>
        </p:nvSpPr>
        <p:spPr>
          <a:xfrm>
            <a:off x="10786816" y="3247609"/>
            <a:ext cx="978601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σ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=9.5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ps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67DA074-B680-4632-B8EA-A74CA3999DD2}"/>
              </a:ext>
            </a:extLst>
          </p:cNvPr>
          <p:cNvSpPr txBox="1"/>
          <p:nvPr/>
        </p:nvSpPr>
        <p:spPr>
          <a:xfrm>
            <a:off x="5579466" y="3718298"/>
            <a:ext cx="1389025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FF A=86, E=86 MeV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0851B45-9807-4A20-8093-3A38F0B1D26C}"/>
              </a:ext>
            </a:extLst>
          </p:cNvPr>
          <p:cNvSpPr txBox="1"/>
          <p:nvPr/>
        </p:nvSpPr>
        <p:spPr>
          <a:xfrm>
            <a:off x="7471423" y="3648908"/>
            <a:ext cx="1583618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FF A=98, E=100 MeV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68772D5-D741-40C7-AD4B-CD37D7A57E4C}"/>
              </a:ext>
            </a:extLst>
          </p:cNvPr>
          <p:cNvSpPr txBox="1"/>
          <p:nvPr/>
        </p:nvSpPr>
        <p:spPr>
          <a:xfrm>
            <a:off x="9286398" y="2738238"/>
            <a:ext cx="1509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FF A=98, E=90 MeV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E3303E-283A-49EE-ADA2-B84430E912CF}"/>
              </a:ext>
            </a:extLst>
          </p:cNvPr>
          <p:cNvSpPr txBox="1"/>
          <p:nvPr/>
        </p:nvSpPr>
        <p:spPr>
          <a:xfrm>
            <a:off x="2413816" y="555984"/>
            <a:ext cx="284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Lohengrin </a:t>
            </a:r>
            <a:r>
              <a:rPr lang="fr-FR" b="1" dirty="0" err="1"/>
              <a:t>experiment</a:t>
            </a:r>
            <a:r>
              <a:rPr lang="fr-FR" b="1" dirty="0"/>
              <a:t> at ILL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B449C87-D3D4-4A90-819E-E415354DD33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5"/>
          <a:stretch/>
        </p:blipFill>
        <p:spPr>
          <a:xfrm>
            <a:off x="28290" y="4628146"/>
            <a:ext cx="3280982" cy="1935468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96B87D02-805E-4C5F-A165-B3B497DE0C8E}"/>
              </a:ext>
            </a:extLst>
          </p:cNvPr>
          <p:cNvSpPr txBox="1"/>
          <p:nvPr/>
        </p:nvSpPr>
        <p:spPr>
          <a:xfrm>
            <a:off x="169027" y="2849754"/>
            <a:ext cx="4701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002060"/>
                </a:solidFill>
              </a:rPr>
              <a:t>sCVD</a:t>
            </a:r>
            <a:r>
              <a:rPr lang="fr-FR" sz="1400" b="1" dirty="0">
                <a:solidFill>
                  <a:srgbClr val="002060"/>
                </a:solidFill>
              </a:rPr>
              <a:t> </a:t>
            </a:r>
            <a:r>
              <a:rPr lang="fr-FR" sz="1400" b="1" dirty="0" err="1">
                <a:solidFill>
                  <a:srgbClr val="002060"/>
                </a:solidFill>
              </a:rPr>
              <a:t>diamond</a:t>
            </a:r>
            <a:r>
              <a:rPr lang="fr-FR" sz="1400" b="1" dirty="0">
                <a:solidFill>
                  <a:srgbClr val="002060"/>
                </a:solidFill>
              </a:rPr>
              <a:t> for fission fragment </a:t>
            </a:r>
            <a:r>
              <a:rPr lang="fr-FR" sz="1400" b="1" dirty="0" err="1">
                <a:solidFill>
                  <a:srgbClr val="002060"/>
                </a:solidFill>
              </a:rPr>
              <a:t>detection</a:t>
            </a:r>
            <a:r>
              <a:rPr lang="fr-FR" sz="1400" b="1" dirty="0">
                <a:solidFill>
                  <a:srgbClr val="002060"/>
                </a:solidFill>
              </a:rPr>
              <a:t>  @ LOHENGRIN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C8A5D5A-059B-4CD0-8EB0-F5DB1280C29A}"/>
              </a:ext>
            </a:extLst>
          </p:cNvPr>
          <p:cNvSpPr txBox="1"/>
          <p:nvPr/>
        </p:nvSpPr>
        <p:spPr>
          <a:xfrm>
            <a:off x="6092677" y="2346652"/>
            <a:ext cx="185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Energy </a:t>
            </a:r>
            <a:r>
              <a:rPr lang="fr-FR" b="1" dirty="0" err="1">
                <a:solidFill>
                  <a:srgbClr val="002060"/>
                </a:solidFill>
              </a:rPr>
              <a:t>resolution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1BD55D0-4514-4C07-B8E9-1E4C9BE7DFD1}"/>
              </a:ext>
            </a:extLst>
          </p:cNvPr>
          <p:cNvSpPr txBox="1"/>
          <p:nvPr/>
        </p:nvSpPr>
        <p:spPr>
          <a:xfrm>
            <a:off x="9544218" y="2286071"/>
            <a:ext cx="173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Time </a:t>
            </a:r>
            <a:r>
              <a:rPr lang="fr-FR" b="1" dirty="0" err="1">
                <a:solidFill>
                  <a:srgbClr val="002060"/>
                </a:solidFill>
              </a:rPr>
              <a:t>resolution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89731987-3333-4231-A722-255D5DE27F0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4067"/>
          <a:stretch/>
        </p:blipFill>
        <p:spPr>
          <a:xfrm>
            <a:off x="3024134" y="4826552"/>
            <a:ext cx="2594494" cy="1665033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0B76BCCA-EE6F-4822-A08C-F18C6F5CA8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61" y="1161180"/>
            <a:ext cx="544236" cy="4733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1" name="ZoneTexte 41">
            <a:extLst>
              <a:ext uri="{FF2B5EF4-FFF2-40B4-BE49-F238E27FC236}">
                <a16:creationId xmlns:a16="http://schemas.microsoft.com/office/drawing/2014/main" id="{DFB2F71A-51C2-4933-8EE2-AB89918C68AF}"/>
              </a:ext>
            </a:extLst>
          </p:cNvPr>
          <p:cNvSpPr txBox="1"/>
          <p:nvPr/>
        </p:nvSpPr>
        <p:spPr>
          <a:xfrm>
            <a:off x="182756" y="3073065"/>
            <a:ext cx="50753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>
                <a:solidFill>
                  <a:srgbClr val="0070C0"/>
                </a:solidFill>
              </a:rPr>
              <a:t>ML Gallin-Martel et al, Front. Phys., 20 </a:t>
            </a:r>
            <a:r>
              <a:rPr lang="fr-FR" sz="900" dirty="0" err="1">
                <a:solidFill>
                  <a:srgbClr val="0070C0"/>
                </a:solidFill>
              </a:rPr>
              <a:t>September</a:t>
            </a:r>
            <a:r>
              <a:rPr lang="fr-FR" sz="900" dirty="0">
                <a:solidFill>
                  <a:srgbClr val="0070C0"/>
                </a:solidFill>
              </a:rPr>
              <a:t> 2021</a:t>
            </a:r>
          </a:p>
          <a:p>
            <a:r>
              <a:rPr lang="en-US" sz="1100" b="1" dirty="0">
                <a:solidFill>
                  <a:srgbClr val="002060"/>
                </a:solidFill>
              </a:rPr>
              <a:t>Characterization of Diamond and Silicon Carbide Detectors With Fission Fragments</a:t>
            </a:r>
          </a:p>
          <a:p>
            <a:r>
              <a:rPr lang="fr-FR" sz="900" dirty="0">
                <a:solidFill>
                  <a:srgbClr val="FF0000"/>
                </a:solidFill>
              </a:rPr>
              <a:t> </a:t>
            </a:r>
            <a:r>
              <a:rPr lang="fr-FR" sz="900" dirty="0">
                <a:hlinkClick r:id="rId12"/>
              </a:rPr>
              <a:t>https://doi.org/10.3389/fphy.2021.732730</a:t>
            </a:r>
            <a:endParaRPr lang="fr-FR" sz="900" dirty="0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7CE1EDE1-4986-4A1D-835D-169C1ABA45D4}"/>
              </a:ext>
            </a:extLst>
          </p:cNvPr>
          <p:cNvCxnSpPr>
            <a:cxnSpLocks/>
          </p:cNvCxnSpPr>
          <p:nvPr/>
        </p:nvCxnSpPr>
        <p:spPr>
          <a:xfrm flipH="1">
            <a:off x="9663547" y="953906"/>
            <a:ext cx="1087075" cy="61046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7D6D6EE2-88D7-4E5C-8C0F-26B2CBF39710}"/>
              </a:ext>
            </a:extLst>
          </p:cNvPr>
          <p:cNvSpPr txBox="1"/>
          <p:nvPr/>
        </p:nvSpPr>
        <p:spPr>
          <a:xfrm>
            <a:off x="10443930" y="630921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Diamond </a:t>
            </a:r>
          </a:p>
          <a:p>
            <a:r>
              <a:rPr lang="fr-FR" b="1" dirty="0">
                <a:solidFill>
                  <a:srgbClr val="002060"/>
                </a:solidFill>
              </a:rPr>
              <a:t>detector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34E66493-8DF0-4242-85D1-B15C32FA6C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5955" y="4872557"/>
            <a:ext cx="1147695" cy="862322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39233021-3DF3-40B1-A208-6032CFFA3AB2}"/>
              </a:ext>
            </a:extLst>
          </p:cNvPr>
          <p:cNvSpPr txBox="1"/>
          <p:nvPr/>
        </p:nvSpPr>
        <p:spPr>
          <a:xfrm>
            <a:off x="236161" y="4441508"/>
            <a:ext cx="362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Monolithic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diamond</a:t>
            </a:r>
            <a:r>
              <a:rPr lang="fr-FR" b="1" dirty="0">
                <a:solidFill>
                  <a:srgbClr val="002060"/>
                </a:solidFill>
              </a:rPr>
              <a:t> ∆E-E </a:t>
            </a:r>
            <a:r>
              <a:rPr lang="fr-FR" b="1" dirty="0" err="1">
                <a:solidFill>
                  <a:srgbClr val="002060"/>
                </a:solidFill>
              </a:rPr>
              <a:t>telescope</a:t>
            </a:r>
            <a:r>
              <a:rPr lang="fr-FR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71081AE8-3A48-442C-B5E2-023F8AC06A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93683" y="4592741"/>
            <a:ext cx="450586" cy="262371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AC907429-9A9E-4ED4-AC03-AB333044DC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842" y="4601566"/>
            <a:ext cx="674292" cy="186947"/>
          </a:xfrm>
          <a:prstGeom prst="rect">
            <a:avLst/>
          </a:prstGeom>
        </p:spPr>
      </p:pic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39C6432D-F7CC-4DCC-A3F2-1FB0E0464EE1}"/>
              </a:ext>
            </a:extLst>
          </p:cNvPr>
          <p:cNvSpPr/>
          <p:nvPr/>
        </p:nvSpPr>
        <p:spPr>
          <a:xfrm>
            <a:off x="58992" y="4469734"/>
            <a:ext cx="12087032" cy="206266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290C47D9-66BD-419C-A155-CC58F523A295}"/>
              </a:ext>
            </a:extLst>
          </p:cNvPr>
          <p:cNvSpPr/>
          <p:nvPr/>
        </p:nvSpPr>
        <p:spPr>
          <a:xfrm>
            <a:off x="49161" y="561108"/>
            <a:ext cx="12087032" cy="387324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FF8C3601-792A-491E-B666-0CAAD25B5616}"/>
              </a:ext>
            </a:extLst>
          </p:cNvPr>
          <p:cNvSpPr txBox="1"/>
          <p:nvPr/>
        </p:nvSpPr>
        <p:spPr>
          <a:xfrm>
            <a:off x="9943967" y="5798047"/>
            <a:ext cx="2523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002060"/>
                </a:solidFill>
              </a:rPr>
              <a:t>A. Portier PhD </a:t>
            </a:r>
            <a:r>
              <a:rPr lang="fr-FR" sz="1000" b="1" dirty="0" err="1">
                <a:solidFill>
                  <a:srgbClr val="002060"/>
                </a:solidFill>
              </a:rPr>
              <a:t>thesis</a:t>
            </a:r>
            <a:r>
              <a:rPr lang="fr-FR" sz="1000" b="1" dirty="0">
                <a:solidFill>
                  <a:srgbClr val="002060"/>
                </a:solidFill>
              </a:rPr>
              <a:t>, LPSC – Néel, Université Grenoble Alpes, March 2023, </a:t>
            </a:r>
            <a:r>
              <a:rPr lang="fr-FR" sz="1000" b="1" dirty="0">
                <a:solidFill>
                  <a:srgbClr val="002060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https://www.theses.fr/2023GRALY026 </a:t>
            </a:r>
            <a:endParaRPr lang="fr-FR" sz="1000" b="1" dirty="0">
              <a:solidFill>
                <a:srgbClr val="002060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632D3854-784B-46A0-B0CD-AB7E52BA2017}"/>
              </a:ext>
            </a:extLst>
          </p:cNvPr>
          <p:cNvSpPr txBox="1"/>
          <p:nvPr/>
        </p:nvSpPr>
        <p:spPr>
          <a:xfrm>
            <a:off x="10047338" y="4461028"/>
            <a:ext cx="1557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1rst prototype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DEFEA9D8-70BA-462C-BE71-85E53B1411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7725" y="3584103"/>
            <a:ext cx="1995238" cy="791215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160D26E8-2F8A-475A-9646-5A08661199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0290" y="3584103"/>
            <a:ext cx="1525357" cy="614596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22EF40D6-C533-430E-88D4-76E176C1CD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0" b="84006"/>
          <a:stretch/>
        </p:blipFill>
        <p:spPr>
          <a:xfrm>
            <a:off x="3071092" y="4730379"/>
            <a:ext cx="2594494" cy="307777"/>
          </a:xfrm>
          <a:prstGeom prst="rect">
            <a:avLst/>
          </a:prstGeom>
        </p:spPr>
      </p:pic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5A3D0D8A-1F13-4AEB-BAFF-22CD149486D1}"/>
              </a:ext>
            </a:extLst>
          </p:cNvPr>
          <p:cNvCxnSpPr>
            <a:cxnSpLocks/>
          </p:cNvCxnSpPr>
          <p:nvPr/>
        </p:nvCxnSpPr>
        <p:spPr>
          <a:xfrm flipH="1">
            <a:off x="6600326" y="925316"/>
            <a:ext cx="3980628" cy="41247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8FB872FA-E8A7-4699-B4F1-2DAA342FBD4B}"/>
              </a:ext>
            </a:extLst>
          </p:cNvPr>
          <p:cNvGrpSpPr/>
          <p:nvPr/>
        </p:nvGrpSpPr>
        <p:grpSpPr>
          <a:xfrm>
            <a:off x="10548814" y="1291080"/>
            <a:ext cx="1382979" cy="1033578"/>
            <a:chOff x="10548814" y="1291080"/>
            <a:chExt cx="1382979" cy="1033578"/>
          </a:xfrm>
        </p:grpSpPr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DC3BD9ED-77D4-4CB6-8CBE-3CA47EA01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548814" y="1291080"/>
              <a:ext cx="1382979" cy="1033578"/>
            </a:xfrm>
            <a:prstGeom prst="rect">
              <a:avLst/>
            </a:prstGeom>
          </p:spPr>
        </p:pic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39CEA9DC-BCE8-4ED4-8C3C-D239ADFD2B5B}"/>
                </a:ext>
              </a:extLst>
            </p:cNvPr>
            <p:cNvSpPr txBox="1"/>
            <p:nvPr/>
          </p:nvSpPr>
          <p:spPr>
            <a:xfrm>
              <a:off x="10679346" y="1340552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FF</a:t>
              </a:r>
            </a:p>
          </p:txBody>
        </p:sp>
        <p:cxnSp>
          <p:nvCxnSpPr>
            <p:cNvPr id="70" name="Connecteur droit avec flèche 69">
              <a:extLst>
                <a:ext uri="{FF2B5EF4-FFF2-40B4-BE49-F238E27FC236}">
                  <a16:creationId xmlns:a16="http://schemas.microsoft.com/office/drawing/2014/main" id="{C8ACBCF5-46C3-4C4B-BB7C-7BA78CE9C1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22870" y="1657287"/>
              <a:ext cx="376661" cy="18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F0F80436-107F-4B95-B10F-B0F3D9422CB1}"/>
              </a:ext>
            </a:extLst>
          </p:cNvPr>
          <p:cNvCxnSpPr>
            <a:endCxn id="66" idx="3"/>
          </p:cNvCxnSpPr>
          <p:nvPr/>
        </p:nvCxnSpPr>
        <p:spPr>
          <a:xfrm flipH="1">
            <a:off x="11075608" y="1178219"/>
            <a:ext cx="55942" cy="346999"/>
          </a:xfrm>
          <a:prstGeom prst="straightConnector1">
            <a:avLst/>
          </a:prstGeom>
          <a:ln w="38100">
            <a:solidFill>
              <a:srgbClr val="9292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4E7F8B64-D7A5-47B0-BCB8-C80E25C31CD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5400000">
            <a:off x="667988" y="5362222"/>
            <a:ext cx="1327640" cy="5417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49E6950-1D96-45C8-A1AD-B7D9EF83557D}"/>
              </a:ext>
            </a:extLst>
          </p:cNvPr>
          <p:cNvSpPr txBox="1"/>
          <p:nvPr/>
        </p:nvSpPr>
        <p:spPr>
          <a:xfrm>
            <a:off x="1121232" y="4649489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FF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D386C0E-2493-420F-87C0-E77130A550B6}"/>
              </a:ext>
            </a:extLst>
          </p:cNvPr>
          <p:cNvSpPr txBox="1"/>
          <p:nvPr/>
        </p:nvSpPr>
        <p:spPr>
          <a:xfrm>
            <a:off x="658899" y="501424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∆E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FCCA23A-60DE-4E04-BC52-1D4339EBFD29}"/>
              </a:ext>
            </a:extLst>
          </p:cNvPr>
          <p:cNvSpPr txBox="1"/>
          <p:nvPr/>
        </p:nvSpPr>
        <p:spPr>
          <a:xfrm>
            <a:off x="764425" y="557414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130409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4B8C8F5-859B-4561-9D4C-6064DE1B7E9F}"/>
              </a:ext>
            </a:extLst>
          </p:cNvPr>
          <p:cNvSpPr/>
          <p:nvPr/>
        </p:nvSpPr>
        <p:spPr>
          <a:xfrm>
            <a:off x="0" y="5230750"/>
            <a:ext cx="12192000" cy="167091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49EFB2-22EB-40EC-804E-364755F4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18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37A1C6C-04A6-457F-A560-379ECFC7F1D0}"/>
              </a:ext>
            </a:extLst>
          </p:cNvPr>
          <p:cNvSpPr txBox="1"/>
          <p:nvPr/>
        </p:nvSpPr>
        <p:spPr>
          <a:xfrm>
            <a:off x="1743075" y="249247"/>
            <a:ext cx="8479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002060"/>
                </a:solidFill>
              </a:rPr>
              <a:t>THANKS FOR YOUR ATTENTION !</a:t>
            </a:r>
          </a:p>
        </p:txBody>
      </p:sp>
      <p:sp>
        <p:nvSpPr>
          <p:cNvPr id="8" name="Rectangle à coins arrondis 14">
            <a:extLst>
              <a:ext uri="{FF2B5EF4-FFF2-40B4-BE49-F238E27FC236}">
                <a16:creationId xmlns:a16="http://schemas.microsoft.com/office/drawing/2014/main" id="{E49BC358-17B9-4998-83CA-4CF3218AB7E7}"/>
              </a:ext>
            </a:extLst>
          </p:cNvPr>
          <p:cNvSpPr/>
          <p:nvPr/>
        </p:nvSpPr>
        <p:spPr>
          <a:xfrm>
            <a:off x="0" y="3175"/>
            <a:ext cx="12192000" cy="5174919"/>
          </a:xfrm>
          <a:prstGeom prst="roundRect">
            <a:avLst/>
          </a:prstGeom>
          <a:noFill/>
          <a:ln w="47625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875A03A-CB45-4A90-A819-356B045C9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E75799-3238-458A-960D-143240C21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72" t="27222" r="6094" b="22222"/>
          <a:stretch/>
        </p:blipFill>
        <p:spPr>
          <a:xfrm>
            <a:off x="4827923" y="1064487"/>
            <a:ext cx="2625924" cy="3648228"/>
          </a:xfrm>
          <a:prstGeom prst="rect">
            <a:avLst/>
          </a:prstGeom>
        </p:spPr>
      </p:pic>
      <p:pic>
        <p:nvPicPr>
          <p:cNvPr id="9" name="Image 1">
            <a:extLst>
              <a:ext uri="{FF2B5EF4-FFF2-40B4-BE49-F238E27FC236}">
                <a16:creationId xmlns:a16="http://schemas.microsoft.com/office/drawing/2014/main" id="{BF444571-EA39-4358-9B2D-5B56A83EE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67" y="1233051"/>
            <a:ext cx="678792" cy="44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31DCFEB-D932-4F17-BE3D-524810A58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713" y="1240566"/>
            <a:ext cx="625901" cy="3799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89EF88A-5177-4D3C-88A3-ACA409BF3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173" y="2830497"/>
            <a:ext cx="1104333" cy="2848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308F52E-2945-4D1F-B3D2-9B5EFF37E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967" y="4008887"/>
            <a:ext cx="584515" cy="32141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37C5C97-0834-458F-AE56-CA5B7E9F0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477" y="4582919"/>
            <a:ext cx="437780" cy="51517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82AAA70-98A8-4CAB-939D-93AEE61EBD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967" y="2025991"/>
            <a:ext cx="782801" cy="41993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BA587E1-1C40-4A04-B9AD-1EA93772C6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34" y="2775585"/>
            <a:ext cx="619002" cy="33974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47559AF-DD10-4713-BA59-886271D640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76" y="4008887"/>
            <a:ext cx="1145458" cy="31757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5FC66B1-BCF5-4943-8171-9D762CC30AB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6347" b="27901"/>
          <a:stretch/>
        </p:blipFill>
        <p:spPr>
          <a:xfrm>
            <a:off x="2437809" y="1691087"/>
            <a:ext cx="812165" cy="65431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7BB4D17-0D66-49B0-B712-F197B4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0422" b="13816"/>
          <a:stretch/>
        </p:blipFill>
        <p:spPr>
          <a:xfrm>
            <a:off x="2452391" y="3365532"/>
            <a:ext cx="521486" cy="39314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71A64AB-7F2C-48D3-85AB-A8697AF5CD2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13" b="3378"/>
          <a:stretch/>
        </p:blipFill>
        <p:spPr>
          <a:xfrm>
            <a:off x="808902" y="3488508"/>
            <a:ext cx="812165" cy="166025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46CB4862-9D85-452A-B35D-B363729FC046}"/>
              </a:ext>
            </a:extLst>
          </p:cNvPr>
          <p:cNvGrpSpPr/>
          <p:nvPr/>
        </p:nvGrpSpPr>
        <p:grpSpPr>
          <a:xfrm>
            <a:off x="8325384" y="1437209"/>
            <a:ext cx="659345" cy="369332"/>
            <a:chOff x="10519785" y="69254"/>
            <a:chExt cx="1350557" cy="856602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08A72DA-B616-4E1A-BD52-D25FF197A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19"/>
            <a:stretch/>
          </p:blipFill>
          <p:spPr>
            <a:xfrm>
              <a:off x="11184170" y="232464"/>
              <a:ext cx="686172" cy="651767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2A446AE1-285A-40F8-A9EF-8CC7A4792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9785" y="69254"/>
              <a:ext cx="856602" cy="856602"/>
            </a:xfrm>
            <a:prstGeom prst="rect">
              <a:avLst/>
            </a:prstGeom>
          </p:spPr>
        </p:pic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09C7D3B5-5AEE-485A-AC0D-1D800B6CBD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4860" y="2165516"/>
            <a:ext cx="652136" cy="26568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22DC451-79DB-4187-BE6B-8EDE97D90A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99718" y="2726710"/>
            <a:ext cx="635029" cy="30639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484236D-8ABC-4FD2-A1FC-9CBFD7C4AF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64302" y="2626224"/>
            <a:ext cx="653596" cy="28101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76151E4-8C4E-434B-A6DB-43DC3C5A23A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571" y="3206139"/>
            <a:ext cx="934424" cy="2228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FB0F91-325B-431D-BCD5-F7A7433C9D31}"/>
              </a:ext>
            </a:extLst>
          </p:cNvPr>
          <p:cNvSpPr/>
          <p:nvPr/>
        </p:nvSpPr>
        <p:spPr>
          <a:xfrm>
            <a:off x="5013122" y="4784820"/>
            <a:ext cx="2365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Diamond Jokes Quotes</a:t>
            </a:r>
            <a:endParaRPr lang="fr-FR" b="1" dirty="0">
              <a:hlinkClick r:id="rId2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D6991AF-9EE7-4CAF-AA08-BED79F8A01F0}"/>
              </a:ext>
            </a:extLst>
          </p:cNvPr>
          <p:cNvSpPr txBox="1"/>
          <p:nvPr/>
        </p:nvSpPr>
        <p:spPr>
          <a:xfrm>
            <a:off x="4806557" y="479425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50FD11C-C4C2-4A03-864A-724F2C0854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26898" y="1414728"/>
            <a:ext cx="1248060" cy="54583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B2A1494-9453-416A-A14F-761719456F8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90" y="1348958"/>
            <a:ext cx="814908" cy="54583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8EF06B5-C911-45E9-A5CB-422910E65E2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93" y="4549191"/>
            <a:ext cx="1270901" cy="54009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42CD2E52-9B9B-4617-8CBE-904E2A6A889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58" y="2584144"/>
            <a:ext cx="830855" cy="7226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7199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77A9A85-09FB-4B39-98D9-6740186B6985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-8106" y="3572914"/>
            <a:ext cx="12244072" cy="2303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2445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2445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 intrinsic qualities of diamond:</a:t>
            </a:r>
          </a:p>
          <a:p>
            <a:pPr marL="969645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speed, low leakage current, excellent SNR, resistance to radiation</a:t>
            </a:r>
          </a:p>
          <a:p>
            <a:pPr marL="683895" lvl="1" algn="just">
              <a:lnSpc>
                <a:spcPct val="115000"/>
              </a:lnSpc>
            </a:pPr>
            <a:r>
              <a:rPr lang="en-US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⇒ an excellent candidate to meet such monitoring requirements over a wide dynamic range from a fraction of </a:t>
            </a:r>
            <a:r>
              <a:rPr lang="en-US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pA</a:t>
            </a:r>
            <a:r>
              <a:rPr lang="en-US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(single particle) up to µA.</a:t>
            </a:r>
            <a:r>
              <a:rPr lang="fr-FR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512445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fr-FR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6695" algn="just">
              <a:lnSpc>
                <a:spcPct val="115000"/>
              </a:lnSpc>
              <a:spcAft>
                <a:spcPts val="0"/>
              </a:spcAft>
            </a:pPr>
            <a:r>
              <a:rPr lang="fr-FR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       	 	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010150" y="313332"/>
            <a:ext cx="1424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2060"/>
                </a:solidFill>
              </a:rPr>
              <a:t>Context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528285"/>
            <a:ext cx="2743200" cy="365125"/>
          </a:xfrm>
        </p:spPr>
        <p:txBody>
          <a:bodyPr/>
          <a:lstStyle/>
          <a:p>
            <a:fld id="{FB7F1212-E49F-42EE-A814-E7B73C61DA89}" type="slidenum">
              <a:rPr lang="fr-FR" smtClean="0"/>
              <a:t>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F40D83-0D3F-4C8F-B44C-F48F36D8B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8285"/>
            <a:ext cx="4114800" cy="365125"/>
          </a:xfrm>
        </p:spPr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ECD90C8-2062-4BE1-941F-B1AB7B5FC920}"/>
                  </a:ext>
                </a:extLst>
              </p:cNvPr>
              <p:cNvSpPr/>
              <p:nvPr/>
            </p:nvSpPr>
            <p:spPr>
              <a:xfrm>
                <a:off x="-1" y="1446713"/>
                <a:ext cx="12075459" cy="1573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2445" lvl="0" indent="-285750" algn="just">
                  <a:lnSpc>
                    <a:spcPct val="115000"/>
                  </a:lnSpc>
                  <a:buFont typeface="Wingdings" panose="05000000000000000000" pitchFamily="2" charset="2"/>
                  <a:buChar char="Ø"/>
                </a:pPr>
                <a:r>
                  <a:rPr lang="en-US" b="1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Development of new generations of ion accelerators: </a:t>
                </a:r>
              </a:p>
              <a:p>
                <a:pPr marL="969645" lvl="1" indent="-285750" algn="just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Nuclear applications: the production of radical species for radiolysis applications</a:t>
                </a:r>
              </a:p>
              <a:p>
                <a:pPr marL="969645" lvl="1" indent="-285750" algn="just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Medical applications: </a:t>
                </a:r>
                <a:r>
                  <a:rPr lang="en-US" dirty="0" err="1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hadrontherapy</a:t>
                </a:r>
                <a:r>
                  <a:rPr lang="en-US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, flash therapies and X-ray or synchrotron radiation therapy</a:t>
                </a:r>
              </a:p>
              <a:p>
                <a:pPr marL="683895" lvl="1" algn="just">
                  <a:lnSpc>
                    <a:spcPct val="115000"/>
                  </a:lnSpc>
                </a:pPr>
                <a:r>
                  <a:rPr lang="en-US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eqArr>
                          <m:eqArr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eqArrPr>
                          <m:e/>
                          <m:e/>
                        </m:eqArr>
                      </m:e>
                    </m:groupChr>
                  </m:oMath>
                </a14:m>
                <a:r>
                  <a:rPr lang="en-US" dirty="0">
                    <a:solidFill>
                      <a:srgbClr val="FF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very precise monitoring of the beam with rapid counting in a highly radiative environment.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ECD90C8-2062-4BE1-941F-B1AB7B5FC9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446713"/>
                <a:ext cx="12075459" cy="1573892"/>
              </a:xfrm>
              <a:prstGeom prst="rect">
                <a:avLst/>
              </a:prstGeom>
              <a:blipFill>
                <a:blip r:embed="rId2"/>
                <a:stretch>
                  <a:fillRect t="-386" b="-50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094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4CABCF1F-A701-4487-9CCB-BB2F86BF6E1D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998C537-ACFF-4F64-995D-26D88A57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1D906-68FB-4FCF-A226-CB4AF2FE620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A45EA41-B5A6-40AD-95BA-E14C6FD2F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32" y="499537"/>
            <a:ext cx="6290399" cy="2162789"/>
          </a:xfrm>
          <a:prstGeom prst="rect">
            <a:avLst/>
          </a:prstGeom>
        </p:spPr>
      </p:pic>
      <p:pic>
        <p:nvPicPr>
          <p:cNvPr id="53" name="Espace réservé du contenu 7">
            <a:extLst>
              <a:ext uri="{FF2B5EF4-FFF2-40B4-BE49-F238E27FC236}">
                <a16:creationId xmlns:a16="http://schemas.microsoft.com/office/drawing/2014/main" id="{6B8B9188-04FC-4190-827C-2EE305B5A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272" y="3552398"/>
            <a:ext cx="2605666" cy="2451896"/>
          </a:xfrm>
          <a:prstGeom prst="rect">
            <a:avLst/>
          </a:prstGeom>
        </p:spPr>
      </p:pic>
      <p:pic>
        <p:nvPicPr>
          <p:cNvPr id="59" name="Espace réservé du contenu 8">
            <a:extLst>
              <a:ext uri="{FF2B5EF4-FFF2-40B4-BE49-F238E27FC236}">
                <a16:creationId xmlns:a16="http://schemas.microsoft.com/office/drawing/2014/main" id="{2D54D61E-79CB-4FFE-AEE7-0BA4FA758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712" y="3598497"/>
            <a:ext cx="2861363" cy="2500877"/>
          </a:xfrm>
          <a:prstGeom prst="rect">
            <a:avLst/>
          </a:prstGeom>
        </p:spPr>
      </p:pic>
      <p:sp>
        <p:nvSpPr>
          <p:cNvPr id="60" name="Espace réservé du texte 4">
            <a:extLst>
              <a:ext uri="{FF2B5EF4-FFF2-40B4-BE49-F238E27FC236}">
                <a16:creationId xmlns:a16="http://schemas.microsoft.com/office/drawing/2014/main" id="{2EC6D38B-259A-43E7-AF7D-96B970FBBFD5}"/>
              </a:ext>
            </a:extLst>
          </p:cNvPr>
          <p:cNvSpPr txBox="1">
            <a:spLocks/>
          </p:cNvSpPr>
          <p:nvPr/>
        </p:nvSpPr>
        <p:spPr>
          <a:xfrm>
            <a:off x="1029929" y="3007627"/>
            <a:ext cx="4188351" cy="33487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Energy levels of defects in diamond</a:t>
            </a:r>
          </a:p>
        </p:txBody>
      </p: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B35EECCA-F976-45A2-8AC5-B7BF82C6929C}"/>
              </a:ext>
            </a:extLst>
          </p:cNvPr>
          <p:cNvSpPr txBox="1">
            <a:spLocks/>
          </p:cNvSpPr>
          <p:nvPr/>
        </p:nvSpPr>
        <p:spPr>
          <a:xfrm>
            <a:off x="5734493" y="2986159"/>
            <a:ext cx="6096000" cy="60061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Simplify scheme of trapping (1), re-emission (1’), recombination (2) and generation (3) phenomena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DBC85A-E00C-46A5-AB8A-4D9949C6A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55" y="4848935"/>
            <a:ext cx="1215322" cy="10127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4D210D0-176F-492A-A7E0-2D8F22CE90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481" y="4036530"/>
            <a:ext cx="998371" cy="799492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DF0DB1EF-4927-4113-A328-5C3D7FF3D25B}"/>
              </a:ext>
            </a:extLst>
          </p:cNvPr>
          <p:cNvSpPr txBox="1"/>
          <p:nvPr/>
        </p:nvSpPr>
        <p:spPr>
          <a:xfrm>
            <a:off x="1" y="6004294"/>
            <a:ext cx="6095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 Tranchant, PhD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Thesis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2008, INSA Rennes.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718C26A0-7B27-48BA-910C-A9909C7224CB}"/>
              </a:ext>
            </a:extLst>
          </p:cNvPr>
          <p:cNvSpPr txBox="1"/>
          <p:nvPr/>
        </p:nvSpPr>
        <p:spPr>
          <a:xfrm>
            <a:off x="5166821" y="6035285"/>
            <a:ext cx="6096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Pomorski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PhD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Thesis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2008, Goethe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Frankfurt.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6A7FE1D-9E57-4627-AE93-7C3CA058ED33}"/>
              </a:ext>
            </a:extLst>
          </p:cNvPr>
          <p:cNvSpPr/>
          <p:nvPr/>
        </p:nvSpPr>
        <p:spPr>
          <a:xfrm>
            <a:off x="2872297" y="-23683"/>
            <a:ext cx="6447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Diamond a </a:t>
            </a:r>
            <a:r>
              <a:rPr lang="fr-FR" sz="2800" b="1" dirty="0" err="1">
                <a:solidFill>
                  <a:srgbClr val="002060"/>
                </a:solidFill>
              </a:rPr>
              <a:t>wide</a:t>
            </a:r>
            <a:r>
              <a:rPr lang="fr-FR" sz="2800" b="1" dirty="0">
                <a:solidFill>
                  <a:srgbClr val="002060"/>
                </a:solidFill>
              </a:rPr>
              <a:t> band gap </a:t>
            </a:r>
            <a:r>
              <a:rPr lang="fr-FR" sz="2800" b="1" dirty="0" err="1">
                <a:solidFill>
                  <a:srgbClr val="002060"/>
                </a:solidFill>
              </a:rPr>
              <a:t>semiconductor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BDFDADED-44C5-4909-BE15-892AE2D94AA4}"/>
              </a:ext>
            </a:extLst>
          </p:cNvPr>
          <p:cNvSpPr txBox="1"/>
          <p:nvPr/>
        </p:nvSpPr>
        <p:spPr>
          <a:xfrm>
            <a:off x="7291522" y="649909"/>
            <a:ext cx="3258538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Diamond Assets :</a:t>
            </a:r>
          </a:p>
          <a:p>
            <a:endParaRPr lang="fr-FR" sz="675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350" dirty="0" err="1">
                <a:solidFill>
                  <a:srgbClr val="002060"/>
                </a:solidFill>
              </a:rPr>
              <a:t>Intrinsic</a:t>
            </a:r>
            <a:r>
              <a:rPr lang="fr-FR" sz="1350" dirty="0">
                <a:solidFill>
                  <a:srgbClr val="002060"/>
                </a:solidFill>
              </a:rPr>
              <a:t> radiation </a:t>
            </a:r>
            <a:r>
              <a:rPr lang="fr-FR" sz="1350" dirty="0" err="1">
                <a:solidFill>
                  <a:srgbClr val="002060"/>
                </a:solidFill>
              </a:rPr>
              <a:t>hardness</a:t>
            </a:r>
            <a:endParaRPr lang="fr-FR" sz="135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350" b="1" dirty="0">
              <a:solidFill>
                <a:prstClr val="black"/>
              </a:solidFill>
            </a:endParaRP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857FD42D-7DB6-482D-9E98-216D01884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0D74AE-90D2-4D47-8880-E15D72D573F3}"/>
              </a:ext>
            </a:extLst>
          </p:cNvPr>
          <p:cNvSpPr/>
          <p:nvPr/>
        </p:nvSpPr>
        <p:spPr>
          <a:xfrm>
            <a:off x="166432" y="1733006"/>
            <a:ext cx="6290399" cy="287383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972B0E3-594B-499C-BCBB-387D25519D7D}"/>
              </a:ext>
            </a:extLst>
          </p:cNvPr>
          <p:cNvSpPr/>
          <p:nvPr/>
        </p:nvSpPr>
        <p:spPr>
          <a:xfrm>
            <a:off x="168110" y="2036127"/>
            <a:ext cx="6290399" cy="287383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D1C7C94-9A2D-4E96-B628-429ADE31265E}"/>
              </a:ext>
            </a:extLst>
          </p:cNvPr>
          <p:cNvSpPr/>
          <p:nvPr/>
        </p:nvSpPr>
        <p:spPr>
          <a:xfrm>
            <a:off x="179836" y="1133454"/>
            <a:ext cx="6290399" cy="287383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F9ED20-5DBB-404B-B02F-4C613400C05D}"/>
              </a:ext>
            </a:extLst>
          </p:cNvPr>
          <p:cNvSpPr/>
          <p:nvPr/>
        </p:nvSpPr>
        <p:spPr>
          <a:xfrm>
            <a:off x="7319907" y="1837118"/>
            <a:ext cx="6096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Issues 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350" dirty="0" err="1">
                <a:solidFill>
                  <a:srgbClr val="002060"/>
                </a:solidFill>
              </a:rPr>
              <a:t>Cost</a:t>
            </a:r>
            <a:endParaRPr lang="fr-FR" sz="135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rgbClr val="002060"/>
                </a:solidFill>
              </a:rPr>
              <a:t>Availability of large area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08ACF6-EC45-4188-8D96-5C7B829E9AF1}"/>
              </a:ext>
            </a:extLst>
          </p:cNvPr>
          <p:cNvSpPr/>
          <p:nvPr/>
        </p:nvSpPr>
        <p:spPr>
          <a:xfrm>
            <a:off x="7291522" y="1177116"/>
            <a:ext cx="6096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rgbClr val="002060"/>
                </a:solidFill>
              </a:rPr>
              <a:t>Fast signal risetime enables timing precision of a few tens of </a:t>
            </a:r>
            <a:r>
              <a:rPr lang="en-US" sz="1350" dirty="0" err="1">
                <a:solidFill>
                  <a:srgbClr val="002060"/>
                </a:solidFill>
              </a:rPr>
              <a:t>ps</a:t>
            </a:r>
            <a:endParaRPr lang="fr-FR" sz="1350" dirty="0">
              <a:solidFill>
                <a:srgbClr val="00206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2D448B-E809-487C-9197-9C201B8E7D9C}"/>
              </a:ext>
            </a:extLst>
          </p:cNvPr>
          <p:cNvSpPr/>
          <p:nvPr/>
        </p:nvSpPr>
        <p:spPr>
          <a:xfrm>
            <a:off x="7300410" y="1403658"/>
            <a:ext cx="6096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350" dirty="0">
                <a:solidFill>
                  <a:srgbClr val="002060"/>
                </a:solidFill>
              </a:rPr>
              <a:t>Low noise</a:t>
            </a:r>
            <a:endParaRPr lang="en-US" sz="135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7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6" grpId="0"/>
      <p:bldP spid="12" grpId="0" animBg="1"/>
      <p:bldP spid="67" grpId="0" animBg="1"/>
      <p:bldP spid="68" grpId="0" animBg="1"/>
      <p:bldP spid="13" grpId="0"/>
      <p:bldP spid="1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895C3501-A5B0-41E8-9D80-82D12DDE8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77" y="3699677"/>
            <a:ext cx="1321819" cy="991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CAD3D156-A4D0-4E60-B93C-A28B86B19AFA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886083" y="435135"/>
            <a:ext cx="3066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Solid state </a:t>
            </a:r>
            <a:r>
              <a:rPr lang="fr-FR" b="1" dirty="0" err="1">
                <a:solidFill>
                  <a:srgbClr val="004973"/>
                </a:solidFill>
              </a:rPr>
              <a:t>ionization</a:t>
            </a:r>
            <a:r>
              <a:rPr lang="fr-FR" b="1" dirty="0">
                <a:solidFill>
                  <a:srgbClr val="004973"/>
                </a:solidFill>
              </a:rPr>
              <a:t> </a:t>
            </a:r>
            <a:r>
              <a:rPr lang="fr-FR" b="1" dirty="0" err="1">
                <a:solidFill>
                  <a:srgbClr val="004973"/>
                </a:solidFill>
              </a:rPr>
              <a:t>chamber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r="11333"/>
          <a:stretch/>
        </p:blipFill>
        <p:spPr>
          <a:xfrm>
            <a:off x="420085" y="3563869"/>
            <a:ext cx="592989" cy="570133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23" y="3519960"/>
            <a:ext cx="592988" cy="614042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710" y="3047813"/>
            <a:ext cx="2840568" cy="1491572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8286162" y="505026"/>
            <a:ext cx="214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Read-out </a:t>
            </a:r>
            <a:r>
              <a:rPr lang="fr-FR" b="1" dirty="0" err="1">
                <a:solidFill>
                  <a:srgbClr val="004973"/>
                </a:solidFill>
              </a:rPr>
              <a:t>electronics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7960495" y="991738"/>
            <a:ext cx="27982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</a:rPr>
              <a:t>Fast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current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preamplifier</a:t>
            </a: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Charge </a:t>
            </a:r>
            <a:r>
              <a:rPr lang="fr-FR" dirty="0" err="1">
                <a:solidFill>
                  <a:srgbClr val="002060"/>
                </a:solidFill>
              </a:rPr>
              <a:t>preamplifier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QDC</a:t>
            </a:r>
          </a:p>
          <a:p>
            <a:endParaRPr lang="fr-FR" dirty="0">
              <a:solidFill>
                <a:srgbClr val="004973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905270" y="-23683"/>
            <a:ext cx="4381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Diamond as beam monitors 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8118158" y="4723876"/>
            <a:ext cx="3366627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Band </a:t>
            </a:r>
            <a:r>
              <a:rPr lang="fr-FR" b="1" dirty="0" err="1">
                <a:solidFill>
                  <a:schemeClr val="tx2"/>
                </a:solidFill>
              </a:rPr>
              <a:t>Width</a:t>
            </a:r>
            <a:r>
              <a:rPr lang="fr-FR" b="1" dirty="0">
                <a:solidFill>
                  <a:schemeClr val="tx2"/>
                </a:solidFill>
              </a:rPr>
              <a:t>:	2 GHz</a:t>
            </a:r>
          </a:p>
          <a:p>
            <a:r>
              <a:rPr lang="fr-FR" b="1" dirty="0">
                <a:solidFill>
                  <a:schemeClr val="tx2"/>
                </a:solidFill>
              </a:rPr>
              <a:t>Gain:		40 dB</a:t>
            </a:r>
          </a:p>
          <a:p>
            <a:r>
              <a:rPr lang="fr-FR" b="1" dirty="0" err="1">
                <a:solidFill>
                  <a:schemeClr val="tx2"/>
                </a:solidFill>
              </a:rPr>
              <a:t>Impedance</a:t>
            </a:r>
            <a:r>
              <a:rPr lang="fr-FR" b="1" dirty="0">
                <a:solidFill>
                  <a:schemeClr val="tx2"/>
                </a:solidFill>
              </a:rPr>
              <a:t>:	50 </a:t>
            </a:r>
            <a:r>
              <a:rPr lang="el-GR" b="1" dirty="0">
                <a:solidFill>
                  <a:schemeClr val="tx2"/>
                </a:solidFill>
              </a:rPr>
              <a:t>Ω</a:t>
            </a:r>
            <a:endParaRPr lang="fr-FR" b="1" dirty="0">
              <a:solidFill>
                <a:schemeClr val="tx2"/>
              </a:solidFill>
            </a:endParaRPr>
          </a:p>
          <a:p>
            <a:r>
              <a:rPr lang="fr-FR" b="1" dirty="0" err="1">
                <a:solidFill>
                  <a:schemeClr val="tx2"/>
                </a:solidFill>
              </a:rPr>
              <a:t>Dynamic</a:t>
            </a:r>
            <a:r>
              <a:rPr lang="fr-FR" b="1" dirty="0">
                <a:solidFill>
                  <a:schemeClr val="tx2"/>
                </a:solidFill>
              </a:rPr>
              <a:t> range:	~ +/- 1 V</a:t>
            </a:r>
          </a:p>
          <a:p>
            <a:r>
              <a:rPr lang="fr-FR" b="1" dirty="0">
                <a:solidFill>
                  <a:schemeClr val="tx2"/>
                </a:solidFill>
              </a:rPr>
              <a:t>Power </a:t>
            </a:r>
            <a:r>
              <a:rPr lang="fr-FR" b="1" dirty="0" err="1">
                <a:solidFill>
                  <a:schemeClr val="tx2"/>
                </a:solidFill>
              </a:rPr>
              <a:t>Supply</a:t>
            </a:r>
            <a:r>
              <a:rPr lang="fr-FR" b="1" dirty="0">
                <a:solidFill>
                  <a:schemeClr val="tx2"/>
                </a:solidFill>
              </a:rPr>
              <a:t>:	12 V / 100 mA</a:t>
            </a:r>
          </a:p>
        </p:txBody>
      </p:sp>
      <p:grpSp>
        <p:nvGrpSpPr>
          <p:cNvPr id="61" name="Groupe 60"/>
          <p:cNvGrpSpPr/>
          <p:nvPr/>
        </p:nvGrpSpPr>
        <p:grpSpPr>
          <a:xfrm>
            <a:off x="2336380" y="1021718"/>
            <a:ext cx="3137780" cy="1750328"/>
            <a:chOff x="1147751" y="4074829"/>
            <a:chExt cx="5054075" cy="2547675"/>
          </a:xfrm>
        </p:grpSpPr>
        <p:sp>
          <p:nvSpPr>
            <p:cNvPr id="62" name="Ellipse 61"/>
            <p:cNvSpPr/>
            <p:nvPr/>
          </p:nvSpPr>
          <p:spPr>
            <a:xfrm>
              <a:off x="5286776" y="6169251"/>
              <a:ext cx="257448" cy="24436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3" name="Image 62"/>
            <p:cNvPicPr>
              <a:picLocks noChangeAspect="1"/>
            </p:cNvPicPr>
            <p:nvPr/>
          </p:nvPicPr>
          <p:blipFill rotWithShape="1">
            <a:blip r:embed="rId6"/>
            <a:srcRect r="21870"/>
            <a:stretch/>
          </p:blipFill>
          <p:spPr>
            <a:xfrm>
              <a:off x="1147751" y="4074829"/>
              <a:ext cx="3882623" cy="2179730"/>
            </a:xfrm>
            <a:prstGeom prst="rect">
              <a:avLst/>
            </a:prstGeom>
          </p:spPr>
        </p:pic>
        <p:grpSp>
          <p:nvGrpSpPr>
            <p:cNvPr id="64" name="Groupe 63"/>
            <p:cNvGrpSpPr/>
            <p:nvPr/>
          </p:nvGrpSpPr>
          <p:grpSpPr>
            <a:xfrm>
              <a:off x="4074092" y="4076767"/>
              <a:ext cx="438746" cy="334061"/>
              <a:chOff x="4074092" y="4076767"/>
              <a:chExt cx="438746" cy="334061"/>
            </a:xfrm>
          </p:grpSpPr>
          <p:cxnSp>
            <p:nvCxnSpPr>
              <p:cNvPr id="89" name="Connecteur droit 88"/>
              <p:cNvCxnSpPr/>
              <p:nvPr/>
            </p:nvCxnSpPr>
            <p:spPr>
              <a:xfrm>
                <a:off x="4255669" y="4227229"/>
                <a:ext cx="0" cy="18359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/>
              <p:cNvCxnSpPr/>
              <p:nvPr/>
            </p:nvCxnSpPr>
            <p:spPr>
              <a:xfrm>
                <a:off x="4074092" y="4227229"/>
                <a:ext cx="363229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/>
              <p:cNvCxnSpPr/>
              <p:nvPr/>
            </p:nvCxnSpPr>
            <p:spPr>
              <a:xfrm flipH="1">
                <a:off x="4080212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/>
              <p:cNvCxnSpPr/>
              <p:nvPr/>
            </p:nvCxnSpPr>
            <p:spPr>
              <a:xfrm flipH="1">
                <a:off x="4185681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92"/>
              <p:cNvCxnSpPr/>
              <p:nvPr/>
            </p:nvCxnSpPr>
            <p:spPr>
              <a:xfrm flipH="1">
                <a:off x="4299585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93"/>
              <p:cNvCxnSpPr/>
              <p:nvPr/>
            </p:nvCxnSpPr>
            <p:spPr>
              <a:xfrm flipH="1">
                <a:off x="4426966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" name="Connecteur droit 64"/>
            <p:cNvCxnSpPr/>
            <p:nvPr/>
          </p:nvCxnSpPr>
          <p:spPr>
            <a:xfrm flipH="1">
              <a:off x="4284275" y="5791200"/>
              <a:ext cx="105171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>
              <a:off x="4296606" y="5698929"/>
              <a:ext cx="0" cy="9525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flipH="1">
              <a:off x="5324459" y="5652170"/>
              <a:ext cx="2" cy="27806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V="1">
              <a:off x="5147733" y="5791202"/>
              <a:ext cx="1" cy="13902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e 68"/>
            <p:cNvGrpSpPr/>
            <p:nvPr/>
          </p:nvGrpSpPr>
          <p:grpSpPr>
            <a:xfrm rot="10800000">
              <a:off x="5471851" y="6288443"/>
              <a:ext cx="438746" cy="334061"/>
              <a:chOff x="4074092" y="4076767"/>
              <a:chExt cx="438746" cy="334061"/>
            </a:xfrm>
          </p:grpSpPr>
          <p:cxnSp>
            <p:nvCxnSpPr>
              <p:cNvPr id="83" name="Connecteur droit 82"/>
              <p:cNvCxnSpPr/>
              <p:nvPr/>
            </p:nvCxnSpPr>
            <p:spPr>
              <a:xfrm>
                <a:off x="4255669" y="4227229"/>
                <a:ext cx="0" cy="18359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83"/>
              <p:cNvCxnSpPr/>
              <p:nvPr/>
            </p:nvCxnSpPr>
            <p:spPr>
              <a:xfrm>
                <a:off x="4074092" y="4227229"/>
                <a:ext cx="363229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84"/>
              <p:cNvCxnSpPr/>
              <p:nvPr/>
            </p:nvCxnSpPr>
            <p:spPr>
              <a:xfrm flipH="1">
                <a:off x="4080212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85"/>
              <p:cNvCxnSpPr/>
              <p:nvPr/>
            </p:nvCxnSpPr>
            <p:spPr>
              <a:xfrm flipH="1">
                <a:off x="4185681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/>
              <p:cNvCxnSpPr/>
              <p:nvPr/>
            </p:nvCxnSpPr>
            <p:spPr>
              <a:xfrm flipH="1">
                <a:off x="4299585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/>
              <p:cNvCxnSpPr/>
              <p:nvPr/>
            </p:nvCxnSpPr>
            <p:spPr>
              <a:xfrm flipH="1">
                <a:off x="4426966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Connecteur droit 69"/>
            <p:cNvCxnSpPr/>
            <p:nvPr/>
          </p:nvCxnSpPr>
          <p:spPr>
            <a:xfrm flipH="1">
              <a:off x="5411644" y="5652170"/>
              <a:ext cx="2" cy="27806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e 70"/>
            <p:cNvGrpSpPr/>
            <p:nvPr/>
          </p:nvGrpSpPr>
          <p:grpSpPr>
            <a:xfrm>
              <a:off x="5101528" y="5902324"/>
              <a:ext cx="89136" cy="278060"/>
              <a:chOff x="5785562" y="5893856"/>
              <a:chExt cx="89136" cy="278060"/>
            </a:xfrm>
          </p:grpSpPr>
          <p:cxnSp>
            <p:nvCxnSpPr>
              <p:cNvPr id="79" name="Connecteur droit 78"/>
              <p:cNvCxnSpPr/>
              <p:nvPr/>
            </p:nvCxnSpPr>
            <p:spPr>
              <a:xfrm flipH="1">
                <a:off x="5797878" y="5893856"/>
                <a:ext cx="2" cy="27806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/>
              <p:cNvCxnSpPr/>
              <p:nvPr/>
            </p:nvCxnSpPr>
            <p:spPr>
              <a:xfrm flipH="1">
                <a:off x="5785562" y="6160783"/>
                <a:ext cx="89136" cy="79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/>
              <p:cNvCxnSpPr/>
              <p:nvPr/>
            </p:nvCxnSpPr>
            <p:spPr>
              <a:xfrm flipH="1">
                <a:off x="5863510" y="5893856"/>
                <a:ext cx="2" cy="27806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81"/>
              <p:cNvCxnSpPr/>
              <p:nvPr/>
            </p:nvCxnSpPr>
            <p:spPr>
              <a:xfrm flipH="1">
                <a:off x="5785562" y="5907573"/>
                <a:ext cx="89136" cy="79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Connecteur droit 71"/>
            <p:cNvCxnSpPr/>
            <p:nvPr/>
          </p:nvCxnSpPr>
          <p:spPr>
            <a:xfrm flipV="1">
              <a:off x="5143899" y="6169251"/>
              <a:ext cx="1" cy="13902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 flipH="1" flipV="1">
              <a:off x="5137741" y="6296283"/>
              <a:ext cx="152400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ZoneTexte 73"/>
            <p:cNvSpPr txBox="1"/>
            <p:nvPr/>
          </p:nvSpPr>
          <p:spPr>
            <a:xfrm>
              <a:off x="5239836" y="6140992"/>
              <a:ext cx="3593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HT</a:t>
              </a:r>
            </a:p>
          </p:txBody>
        </p:sp>
        <p:cxnSp>
          <p:nvCxnSpPr>
            <p:cNvPr id="75" name="Connecteur droit 74"/>
            <p:cNvCxnSpPr/>
            <p:nvPr/>
          </p:nvCxnSpPr>
          <p:spPr>
            <a:xfrm flipH="1" flipV="1">
              <a:off x="5422629" y="5783878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riangle isocèle 75"/>
            <p:cNvSpPr/>
            <p:nvPr/>
          </p:nvSpPr>
          <p:spPr>
            <a:xfrm rot="5400000">
              <a:off x="5604031" y="5606840"/>
              <a:ext cx="451186" cy="368721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7" name="Connecteur droit 76"/>
            <p:cNvCxnSpPr/>
            <p:nvPr/>
          </p:nvCxnSpPr>
          <p:spPr>
            <a:xfrm flipH="1" flipV="1">
              <a:off x="5990174" y="5791200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 flipH="1" flipV="1">
              <a:off x="5531610" y="6288478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Rectangle à coins arrondis 94"/>
          <p:cNvSpPr/>
          <p:nvPr/>
        </p:nvSpPr>
        <p:spPr>
          <a:xfrm>
            <a:off x="89420" y="499537"/>
            <a:ext cx="7415233" cy="2620827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à coins arrondis 95"/>
          <p:cNvSpPr/>
          <p:nvPr/>
        </p:nvSpPr>
        <p:spPr>
          <a:xfrm>
            <a:off x="89420" y="3156273"/>
            <a:ext cx="2530475" cy="326742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à coins arrondis 96"/>
          <p:cNvSpPr/>
          <p:nvPr/>
        </p:nvSpPr>
        <p:spPr>
          <a:xfrm>
            <a:off x="7593340" y="499537"/>
            <a:ext cx="4411353" cy="595451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4</a:t>
            </a:fld>
            <a:endParaRPr lang="fr-FR"/>
          </a:p>
        </p:txBody>
      </p:sp>
      <p:pic>
        <p:nvPicPr>
          <p:cNvPr id="99" name="Image 98">
            <a:extLst>
              <a:ext uri="{FF2B5EF4-FFF2-40B4-BE49-F238E27FC236}">
                <a16:creationId xmlns:a16="http://schemas.microsoft.com/office/drawing/2014/main" id="{CB5E7170-141F-499B-9F97-19BF0AEBAB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26" y="4976811"/>
            <a:ext cx="1404893" cy="1053670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CB4A52CA-18E0-401E-ACCA-22841AC4AC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1060" y="4996236"/>
            <a:ext cx="1504366" cy="1128275"/>
          </a:xfrm>
          <a:prstGeom prst="rect">
            <a:avLst/>
          </a:prstGeom>
        </p:spPr>
      </p:pic>
      <p:pic>
        <p:nvPicPr>
          <p:cNvPr id="102" name="Image 101">
            <a:extLst>
              <a:ext uri="{FF2B5EF4-FFF2-40B4-BE49-F238E27FC236}">
                <a16:creationId xmlns:a16="http://schemas.microsoft.com/office/drawing/2014/main" id="{BCB55EC9-5017-49B0-906F-F4823EECBE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08" y="4816670"/>
            <a:ext cx="1444822" cy="1391851"/>
          </a:xfrm>
          <a:prstGeom prst="rect">
            <a:avLst/>
          </a:prstGeom>
        </p:spPr>
      </p:pic>
      <p:sp>
        <p:nvSpPr>
          <p:cNvPr id="106" name="ZoneTexte 105">
            <a:extLst>
              <a:ext uri="{FF2B5EF4-FFF2-40B4-BE49-F238E27FC236}">
                <a16:creationId xmlns:a16="http://schemas.microsoft.com/office/drawing/2014/main" id="{36FF316B-C2FE-4086-B5A8-7F88D7A3C2F6}"/>
              </a:ext>
            </a:extLst>
          </p:cNvPr>
          <p:cNvSpPr txBox="1"/>
          <p:nvPr/>
        </p:nvSpPr>
        <p:spPr>
          <a:xfrm>
            <a:off x="263844" y="3161129"/>
            <a:ext cx="235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Diamond </a:t>
            </a:r>
            <a:r>
              <a:rPr lang="fr-FR" b="1" dirty="0" err="1">
                <a:solidFill>
                  <a:srgbClr val="004973"/>
                </a:solidFill>
              </a:rPr>
              <a:t>metallisation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108" name="Image 107">
            <a:extLst>
              <a:ext uri="{FF2B5EF4-FFF2-40B4-BE49-F238E27FC236}">
                <a16:creationId xmlns:a16="http://schemas.microsoft.com/office/drawing/2014/main" id="{DEEA85D5-FC4E-4903-9DD0-23FC184117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2074" y="3671858"/>
            <a:ext cx="1195718" cy="1053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3D4760DE-A1DB-4618-8ECF-09EC40B3B6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1177" y="3665188"/>
            <a:ext cx="405672" cy="180211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12575F10-EE30-4D69-AFCC-72561AD72C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95" y="3697199"/>
            <a:ext cx="1253982" cy="940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9C43FE91-4BE0-41BA-BFBE-5374C54CAA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4" y="5130675"/>
            <a:ext cx="1327023" cy="1059184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990A7F80-217A-495D-9BF0-36D8C92539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8" y="4309073"/>
            <a:ext cx="1752570" cy="933155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6EEA75E8-8124-4AED-B7E3-D2BCB6CE6E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05" y="5410785"/>
            <a:ext cx="569092" cy="561359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5807A762-32CD-4982-90F3-B3DB589F60B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21" y="4460828"/>
            <a:ext cx="563823" cy="533394"/>
          </a:xfrm>
          <a:prstGeom prst="rect">
            <a:avLst/>
          </a:prstGeom>
        </p:spPr>
      </p:pic>
      <p:sp>
        <p:nvSpPr>
          <p:cNvPr id="115" name="Rectangle à coins arrondis 95">
            <a:extLst>
              <a:ext uri="{FF2B5EF4-FFF2-40B4-BE49-F238E27FC236}">
                <a16:creationId xmlns:a16="http://schemas.microsoft.com/office/drawing/2014/main" id="{E79B81D9-71CA-4101-BE6D-A694BA512782}"/>
              </a:ext>
            </a:extLst>
          </p:cNvPr>
          <p:cNvSpPr/>
          <p:nvPr/>
        </p:nvSpPr>
        <p:spPr>
          <a:xfrm>
            <a:off x="2720046" y="3182959"/>
            <a:ext cx="4784607" cy="326742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6" name="Image 115">
            <a:extLst>
              <a:ext uri="{FF2B5EF4-FFF2-40B4-BE49-F238E27FC236}">
                <a16:creationId xmlns:a16="http://schemas.microsoft.com/office/drawing/2014/main" id="{EDE74080-C5E6-4EE1-BC51-1BD2792B6A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5809" y="6127981"/>
            <a:ext cx="495169" cy="208279"/>
          </a:xfrm>
          <a:prstGeom prst="rect">
            <a:avLst/>
          </a:prstGeom>
        </p:spPr>
      </p:pic>
      <p:pic>
        <p:nvPicPr>
          <p:cNvPr id="117" name="Image 1">
            <a:extLst>
              <a:ext uri="{FF2B5EF4-FFF2-40B4-BE49-F238E27FC236}">
                <a16:creationId xmlns:a16="http://schemas.microsoft.com/office/drawing/2014/main" id="{E452DDB0-A23E-4DCB-807F-86A533CAAC6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62" y="6035101"/>
            <a:ext cx="565971" cy="37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ZoneTexte 100">
            <a:extLst>
              <a:ext uri="{FF2B5EF4-FFF2-40B4-BE49-F238E27FC236}">
                <a16:creationId xmlns:a16="http://schemas.microsoft.com/office/drawing/2014/main" id="{3C5E9DDD-9F17-49A0-93A8-82CA7338B7EE}"/>
              </a:ext>
            </a:extLst>
          </p:cNvPr>
          <p:cNvSpPr txBox="1"/>
          <p:nvPr/>
        </p:nvSpPr>
        <p:spPr>
          <a:xfrm>
            <a:off x="4044288" y="3184766"/>
            <a:ext cx="195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Detector </a:t>
            </a:r>
            <a:r>
              <a:rPr lang="fr-FR" b="1" dirty="0" err="1">
                <a:solidFill>
                  <a:srgbClr val="004973"/>
                </a:solidFill>
              </a:rPr>
              <a:t>assembly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8F4507-00E6-40DA-997E-6C3968AD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52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/>
      <p:bldP spid="58" grpId="0"/>
      <p:bldP spid="59" grpId="0" animBg="1"/>
      <p:bldP spid="95" grpId="0" animBg="1"/>
      <p:bldP spid="96" grpId="0" animBg="1"/>
      <p:bldP spid="97" grpId="0" animBg="1"/>
      <p:bldP spid="106" grpId="0"/>
      <p:bldP spid="115" grpId="0" animBg="1"/>
      <p:bldP spid="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77D4EEF-5BC9-4065-A08C-060BBBB31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77" y="3699677"/>
            <a:ext cx="1321819" cy="991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CAD3D156-A4D0-4E60-B93C-A28B86B19AFA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886083" y="435135"/>
            <a:ext cx="3066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Solid state </a:t>
            </a:r>
            <a:r>
              <a:rPr lang="fr-FR" b="1" dirty="0" err="1">
                <a:solidFill>
                  <a:srgbClr val="004973"/>
                </a:solidFill>
              </a:rPr>
              <a:t>ionization</a:t>
            </a:r>
            <a:r>
              <a:rPr lang="fr-FR" b="1" dirty="0">
                <a:solidFill>
                  <a:srgbClr val="004973"/>
                </a:solidFill>
              </a:rPr>
              <a:t> </a:t>
            </a:r>
            <a:r>
              <a:rPr lang="fr-FR" b="1" dirty="0" err="1">
                <a:solidFill>
                  <a:srgbClr val="004973"/>
                </a:solidFill>
              </a:rPr>
              <a:t>chamber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r="11333"/>
          <a:stretch/>
        </p:blipFill>
        <p:spPr>
          <a:xfrm>
            <a:off x="420085" y="3563869"/>
            <a:ext cx="592989" cy="570133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23" y="3519960"/>
            <a:ext cx="592988" cy="614042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8286162" y="505026"/>
            <a:ext cx="214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Read-out </a:t>
            </a:r>
            <a:r>
              <a:rPr lang="fr-FR" b="1" dirty="0" err="1">
                <a:solidFill>
                  <a:srgbClr val="004973"/>
                </a:solidFill>
              </a:rPr>
              <a:t>electronics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905270" y="-23683"/>
            <a:ext cx="4381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Diamond as beam monitors </a:t>
            </a:r>
          </a:p>
        </p:txBody>
      </p:sp>
      <p:sp>
        <p:nvSpPr>
          <p:cNvPr id="95" name="Rectangle à coins arrondis 94"/>
          <p:cNvSpPr/>
          <p:nvPr/>
        </p:nvSpPr>
        <p:spPr>
          <a:xfrm>
            <a:off x="89420" y="499537"/>
            <a:ext cx="7415233" cy="2620827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à coins arrondis 95"/>
          <p:cNvSpPr/>
          <p:nvPr/>
        </p:nvSpPr>
        <p:spPr>
          <a:xfrm>
            <a:off x="89420" y="3156273"/>
            <a:ext cx="2530475" cy="326742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à coins arrondis 96"/>
          <p:cNvSpPr/>
          <p:nvPr/>
        </p:nvSpPr>
        <p:spPr>
          <a:xfrm>
            <a:off x="7593340" y="499537"/>
            <a:ext cx="4411353" cy="595451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5</a:t>
            </a:fld>
            <a:endParaRPr lang="fr-FR"/>
          </a:p>
        </p:txBody>
      </p:sp>
      <p:pic>
        <p:nvPicPr>
          <p:cNvPr id="99" name="Image 98">
            <a:extLst>
              <a:ext uri="{FF2B5EF4-FFF2-40B4-BE49-F238E27FC236}">
                <a16:creationId xmlns:a16="http://schemas.microsoft.com/office/drawing/2014/main" id="{CB5E7170-141F-499B-9F97-19BF0AEBAB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26" y="4976811"/>
            <a:ext cx="1404893" cy="1053670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CB4A52CA-18E0-401E-ACCA-22841AC4AC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1060" y="4996236"/>
            <a:ext cx="1504366" cy="1128275"/>
          </a:xfrm>
          <a:prstGeom prst="rect">
            <a:avLst/>
          </a:prstGeom>
        </p:spPr>
      </p:pic>
      <p:pic>
        <p:nvPicPr>
          <p:cNvPr id="102" name="Image 101">
            <a:extLst>
              <a:ext uri="{FF2B5EF4-FFF2-40B4-BE49-F238E27FC236}">
                <a16:creationId xmlns:a16="http://schemas.microsoft.com/office/drawing/2014/main" id="{BCB55EC9-5017-49B0-906F-F4823EECBE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08" y="4816670"/>
            <a:ext cx="1444822" cy="1391851"/>
          </a:xfrm>
          <a:prstGeom prst="rect">
            <a:avLst/>
          </a:prstGeom>
        </p:spPr>
      </p:pic>
      <p:sp>
        <p:nvSpPr>
          <p:cNvPr id="106" name="ZoneTexte 105">
            <a:extLst>
              <a:ext uri="{FF2B5EF4-FFF2-40B4-BE49-F238E27FC236}">
                <a16:creationId xmlns:a16="http://schemas.microsoft.com/office/drawing/2014/main" id="{36FF316B-C2FE-4086-B5A8-7F88D7A3C2F6}"/>
              </a:ext>
            </a:extLst>
          </p:cNvPr>
          <p:cNvSpPr txBox="1"/>
          <p:nvPr/>
        </p:nvSpPr>
        <p:spPr>
          <a:xfrm>
            <a:off x="263844" y="3161129"/>
            <a:ext cx="235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Diamond </a:t>
            </a:r>
            <a:r>
              <a:rPr lang="fr-FR" b="1" dirty="0" err="1">
                <a:solidFill>
                  <a:srgbClr val="004973"/>
                </a:solidFill>
              </a:rPr>
              <a:t>metallisation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108" name="Image 107">
            <a:extLst>
              <a:ext uri="{FF2B5EF4-FFF2-40B4-BE49-F238E27FC236}">
                <a16:creationId xmlns:a16="http://schemas.microsoft.com/office/drawing/2014/main" id="{DEEA85D5-FC4E-4903-9DD0-23FC184117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2074" y="3671858"/>
            <a:ext cx="1195718" cy="1053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3D4760DE-A1DB-4618-8ECF-09EC40B3B6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1177" y="3665188"/>
            <a:ext cx="405672" cy="180211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12575F10-EE30-4D69-AFCC-72561AD72C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95" y="3697199"/>
            <a:ext cx="1253982" cy="940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9C43FE91-4BE0-41BA-BFBE-5374C54CAA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4" y="5130675"/>
            <a:ext cx="1327023" cy="1059184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990A7F80-217A-495D-9BF0-36D8C92539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8" y="4309073"/>
            <a:ext cx="1752570" cy="933155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6EEA75E8-8124-4AED-B7E3-D2BCB6CE6E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05" y="5410785"/>
            <a:ext cx="569092" cy="561359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5807A762-32CD-4982-90F3-B3DB589F60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21" y="4460828"/>
            <a:ext cx="563823" cy="533394"/>
          </a:xfrm>
          <a:prstGeom prst="rect">
            <a:avLst/>
          </a:prstGeom>
        </p:spPr>
      </p:pic>
      <p:sp>
        <p:nvSpPr>
          <p:cNvPr id="115" name="Rectangle à coins arrondis 95">
            <a:extLst>
              <a:ext uri="{FF2B5EF4-FFF2-40B4-BE49-F238E27FC236}">
                <a16:creationId xmlns:a16="http://schemas.microsoft.com/office/drawing/2014/main" id="{E79B81D9-71CA-4101-BE6D-A694BA512782}"/>
              </a:ext>
            </a:extLst>
          </p:cNvPr>
          <p:cNvSpPr/>
          <p:nvPr/>
        </p:nvSpPr>
        <p:spPr>
          <a:xfrm>
            <a:off x="2720046" y="3182959"/>
            <a:ext cx="4784607" cy="326742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6" name="Image 115">
            <a:extLst>
              <a:ext uri="{FF2B5EF4-FFF2-40B4-BE49-F238E27FC236}">
                <a16:creationId xmlns:a16="http://schemas.microsoft.com/office/drawing/2014/main" id="{EDE74080-C5E6-4EE1-BC51-1BD2792B6A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5809" y="6127981"/>
            <a:ext cx="495169" cy="208279"/>
          </a:xfrm>
          <a:prstGeom prst="rect">
            <a:avLst/>
          </a:prstGeom>
        </p:spPr>
      </p:pic>
      <p:pic>
        <p:nvPicPr>
          <p:cNvPr id="117" name="Image 1">
            <a:extLst>
              <a:ext uri="{FF2B5EF4-FFF2-40B4-BE49-F238E27FC236}">
                <a16:creationId xmlns:a16="http://schemas.microsoft.com/office/drawing/2014/main" id="{E452DDB0-A23E-4DCB-807F-86A533CAAC6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62" y="6035101"/>
            <a:ext cx="565971" cy="37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ZoneTexte 100">
            <a:extLst>
              <a:ext uri="{FF2B5EF4-FFF2-40B4-BE49-F238E27FC236}">
                <a16:creationId xmlns:a16="http://schemas.microsoft.com/office/drawing/2014/main" id="{3C5E9DDD-9F17-49A0-93A8-82CA7338B7EE}"/>
              </a:ext>
            </a:extLst>
          </p:cNvPr>
          <p:cNvSpPr txBox="1"/>
          <p:nvPr/>
        </p:nvSpPr>
        <p:spPr>
          <a:xfrm>
            <a:off x="4044288" y="3184766"/>
            <a:ext cx="195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Detector </a:t>
            </a:r>
            <a:r>
              <a:rPr lang="fr-FR" b="1" dirty="0" err="1">
                <a:solidFill>
                  <a:srgbClr val="004973"/>
                </a:solidFill>
              </a:rPr>
              <a:t>assembly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118" name="Image 117">
            <a:extLst>
              <a:ext uri="{FF2B5EF4-FFF2-40B4-BE49-F238E27FC236}">
                <a16:creationId xmlns:a16="http://schemas.microsoft.com/office/drawing/2014/main" id="{951B83CD-6E9A-45EE-9AEA-6FD7928EB42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6314" y="2797502"/>
            <a:ext cx="3084843" cy="1755800"/>
          </a:xfrm>
          <a:prstGeom prst="rect">
            <a:avLst/>
          </a:prstGeom>
        </p:spPr>
      </p:pic>
      <p:sp>
        <p:nvSpPr>
          <p:cNvPr id="119" name="ZoneTexte 118">
            <a:extLst>
              <a:ext uri="{FF2B5EF4-FFF2-40B4-BE49-F238E27FC236}">
                <a16:creationId xmlns:a16="http://schemas.microsoft.com/office/drawing/2014/main" id="{14FAF567-C46F-4414-B362-6211A016F720}"/>
              </a:ext>
            </a:extLst>
          </p:cNvPr>
          <p:cNvSpPr txBox="1"/>
          <p:nvPr/>
        </p:nvSpPr>
        <p:spPr>
          <a:xfrm>
            <a:off x="8656544" y="2438191"/>
            <a:ext cx="289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Read out </a:t>
            </a:r>
            <a:r>
              <a:rPr lang="fr-FR" b="1" dirty="0" err="1">
                <a:solidFill>
                  <a:srgbClr val="002060"/>
                </a:solidFill>
              </a:rPr>
              <a:t>electronics</a:t>
            </a:r>
            <a:r>
              <a:rPr lang="fr-FR" b="1" dirty="0">
                <a:solidFill>
                  <a:srgbClr val="002060"/>
                </a:solidFill>
              </a:rPr>
              <a:t> @ LPSC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40E5FD96-1A22-4131-9FCC-23A42359294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48142" y="4596078"/>
            <a:ext cx="1708810" cy="1176126"/>
          </a:xfrm>
          <a:prstGeom prst="rect">
            <a:avLst/>
          </a:prstGeom>
        </p:spPr>
      </p:pic>
      <p:sp>
        <p:nvSpPr>
          <p:cNvPr id="122" name="ZoneTexte 121">
            <a:extLst>
              <a:ext uri="{FF2B5EF4-FFF2-40B4-BE49-F238E27FC236}">
                <a16:creationId xmlns:a16="http://schemas.microsoft.com/office/drawing/2014/main" id="{C058D20F-1BF4-415D-B8F7-BB9A2B65F70D}"/>
              </a:ext>
            </a:extLst>
          </p:cNvPr>
          <p:cNvSpPr txBox="1"/>
          <p:nvPr/>
        </p:nvSpPr>
        <p:spPr>
          <a:xfrm>
            <a:off x="8516425" y="4238070"/>
            <a:ext cx="83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Discret</a:t>
            </a: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08E87D31-35F4-4CCE-A7AA-610BFBE1B2D1}"/>
              </a:ext>
            </a:extLst>
          </p:cNvPr>
          <p:cNvSpPr txBox="1"/>
          <p:nvPr/>
        </p:nvSpPr>
        <p:spPr>
          <a:xfrm>
            <a:off x="7656161" y="5737569"/>
            <a:ext cx="39024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 </a:t>
            </a:r>
            <a:r>
              <a:rPr lang="fr-FR" sz="1400" dirty="0">
                <a:effectLst/>
              </a:rPr>
              <a:t>C. Hoarau </a:t>
            </a:r>
            <a:r>
              <a:rPr lang="fr-FR" sz="1400" i="1" dirty="0">
                <a:effectLst/>
              </a:rPr>
              <a:t>et al</a:t>
            </a:r>
            <a:r>
              <a:rPr lang="fr-FR" sz="1400" dirty="0">
                <a:effectLst/>
              </a:rPr>
              <a:t> 2021 </a:t>
            </a:r>
            <a:r>
              <a:rPr lang="fr-FR" sz="1400" i="1" dirty="0">
                <a:effectLst/>
              </a:rPr>
              <a:t>JINST</a:t>
            </a:r>
            <a:r>
              <a:rPr lang="fr-FR" sz="1400" dirty="0">
                <a:effectLst/>
              </a:rPr>
              <a:t> </a:t>
            </a:r>
            <a:r>
              <a:rPr lang="fr-FR" sz="1400" b="1" dirty="0">
                <a:effectLst/>
              </a:rPr>
              <a:t>16</a:t>
            </a:r>
            <a:r>
              <a:rPr lang="fr-FR" sz="1400" dirty="0">
                <a:effectLst/>
              </a:rPr>
              <a:t> T04005</a:t>
            </a:r>
          </a:p>
          <a:p>
            <a:r>
              <a:rPr lang="en-US" sz="1400" dirty="0">
                <a:hlinkClick r:id="rId18"/>
              </a:rPr>
              <a:t>https://doi.org/10.1088/1748-0221/16/04/T04005</a:t>
            </a:r>
            <a:endParaRPr lang="fr-FR" sz="1400" dirty="0"/>
          </a:p>
          <a:p>
            <a:endParaRPr lang="fr-FR" sz="1400" dirty="0"/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7EE3A15F-4282-4E48-A649-371F0F5EBC99}"/>
              </a:ext>
            </a:extLst>
          </p:cNvPr>
          <p:cNvSpPr txBox="1"/>
          <p:nvPr/>
        </p:nvSpPr>
        <p:spPr>
          <a:xfrm>
            <a:off x="7960495" y="991738"/>
            <a:ext cx="27982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</a:rPr>
              <a:t>Fast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current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preamplifier</a:t>
            </a: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Charge </a:t>
            </a:r>
            <a:r>
              <a:rPr lang="fr-FR" dirty="0" err="1">
                <a:solidFill>
                  <a:srgbClr val="002060"/>
                </a:solidFill>
              </a:rPr>
              <a:t>preamplifier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QDC</a:t>
            </a:r>
          </a:p>
          <a:p>
            <a:endParaRPr lang="fr-FR" dirty="0">
              <a:solidFill>
                <a:srgbClr val="004973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94F0B0-ED1E-42ED-A11D-A9265669B7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57553" y="4606858"/>
            <a:ext cx="2267466" cy="1178411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315D9BF-DB60-4DC3-B609-33FD39FA7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GANIL Soustons 25-29 sept. 2023</a:t>
            </a:r>
            <a:endParaRPr lang="fr-FR" dirty="0"/>
          </a:p>
        </p:txBody>
      </p: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21B429C9-EFBC-4D5E-99A6-33E641D77F7D}"/>
              </a:ext>
            </a:extLst>
          </p:cNvPr>
          <p:cNvGrpSpPr/>
          <p:nvPr/>
        </p:nvGrpSpPr>
        <p:grpSpPr>
          <a:xfrm>
            <a:off x="2336380" y="1021718"/>
            <a:ext cx="3137780" cy="1750328"/>
            <a:chOff x="1147751" y="4074829"/>
            <a:chExt cx="5054075" cy="2547675"/>
          </a:xfrm>
        </p:grpSpPr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29B6E4DF-F5A7-468B-81E9-6CD3125B21FF}"/>
                </a:ext>
              </a:extLst>
            </p:cNvPr>
            <p:cNvSpPr/>
            <p:nvPr/>
          </p:nvSpPr>
          <p:spPr>
            <a:xfrm>
              <a:off x="5286776" y="6169251"/>
              <a:ext cx="257448" cy="24436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1" name="Image 120">
              <a:extLst>
                <a:ext uri="{FF2B5EF4-FFF2-40B4-BE49-F238E27FC236}">
                  <a16:creationId xmlns:a16="http://schemas.microsoft.com/office/drawing/2014/main" id="{C53DBBFE-7151-47B4-8DA5-9C508F45B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r="21870"/>
            <a:stretch/>
          </p:blipFill>
          <p:spPr>
            <a:xfrm>
              <a:off x="1147751" y="4074829"/>
              <a:ext cx="3882623" cy="2179730"/>
            </a:xfrm>
            <a:prstGeom prst="rect">
              <a:avLst/>
            </a:prstGeom>
          </p:spPr>
        </p:pic>
        <p:grpSp>
          <p:nvGrpSpPr>
            <p:cNvPr id="123" name="Groupe 122">
              <a:extLst>
                <a:ext uri="{FF2B5EF4-FFF2-40B4-BE49-F238E27FC236}">
                  <a16:creationId xmlns:a16="http://schemas.microsoft.com/office/drawing/2014/main" id="{72300D77-769A-479B-B240-965C0BB64B45}"/>
                </a:ext>
              </a:extLst>
            </p:cNvPr>
            <p:cNvGrpSpPr/>
            <p:nvPr/>
          </p:nvGrpSpPr>
          <p:grpSpPr>
            <a:xfrm>
              <a:off x="4074092" y="4076767"/>
              <a:ext cx="438746" cy="334061"/>
              <a:chOff x="4074092" y="4076767"/>
              <a:chExt cx="438746" cy="334061"/>
            </a:xfrm>
          </p:grpSpPr>
          <p:cxnSp>
            <p:nvCxnSpPr>
              <p:cNvPr id="150" name="Connecteur droit 149">
                <a:extLst>
                  <a:ext uri="{FF2B5EF4-FFF2-40B4-BE49-F238E27FC236}">
                    <a16:creationId xmlns:a16="http://schemas.microsoft.com/office/drawing/2014/main" id="{143C57DC-92C9-4F07-9A0D-270E80C65773}"/>
                  </a:ext>
                </a:extLst>
              </p:cNvPr>
              <p:cNvCxnSpPr/>
              <p:nvPr/>
            </p:nvCxnSpPr>
            <p:spPr>
              <a:xfrm>
                <a:off x="4255669" y="4227229"/>
                <a:ext cx="0" cy="18359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>
                <a:extLst>
                  <a:ext uri="{FF2B5EF4-FFF2-40B4-BE49-F238E27FC236}">
                    <a16:creationId xmlns:a16="http://schemas.microsoft.com/office/drawing/2014/main" id="{ACD23CE7-D0AA-47A2-9CAC-0296733C0C9F}"/>
                  </a:ext>
                </a:extLst>
              </p:cNvPr>
              <p:cNvCxnSpPr/>
              <p:nvPr/>
            </p:nvCxnSpPr>
            <p:spPr>
              <a:xfrm>
                <a:off x="4074092" y="4227229"/>
                <a:ext cx="363229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>
                <a:extLst>
                  <a:ext uri="{FF2B5EF4-FFF2-40B4-BE49-F238E27FC236}">
                    <a16:creationId xmlns:a16="http://schemas.microsoft.com/office/drawing/2014/main" id="{DC510A0B-FEC5-48D2-BC09-27E2F2D25372}"/>
                  </a:ext>
                </a:extLst>
              </p:cNvPr>
              <p:cNvCxnSpPr/>
              <p:nvPr/>
            </p:nvCxnSpPr>
            <p:spPr>
              <a:xfrm flipH="1">
                <a:off x="4080212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>
                <a:extLst>
                  <a:ext uri="{FF2B5EF4-FFF2-40B4-BE49-F238E27FC236}">
                    <a16:creationId xmlns:a16="http://schemas.microsoft.com/office/drawing/2014/main" id="{6CDDA73E-D3DC-42AD-9B3D-FE4C1FD0712F}"/>
                  </a:ext>
                </a:extLst>
              </p:cNvPr>
              <p:cNvCxnSpPr/>
              <p:nvPr/>
            </p:nvCxnSpPr>
            <p:spPr>
              <a:xfrm flipH="1">
                <a:off x="4185681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>
                <a:extLst>
                  <a:ext uri="{FF2B5EF4-FFF2-40B4-BE49-F238E27FC236}">
                    <a16:creationId xmlns:a16="http://schemas.microsoft.com/office/drawing/2014/main" id="{43E0A38B-8CFA-437F-B569-22FD24E49A71}"/>
                  </a:ext>
                </a:extLst>
              </p:cNvPr>
              <p:cNvCxnSpPr/>
              <p:nvPr/>
            </p:nvCxnSpPr>
            <p:spPr>
              <a:xfrm flipH="1">
                <a:off x="4299585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>
                <a:extLst>
                  <a:ext uri="{FF2B5EF4-FFF2-40B4-BE49-F238E27FC236}">
                    <a16:creationId xmlns:a16="http://schemas.microsoft.com/office/drawing/2014/main" id="{C6748C07-7DE5-44A0-A5D4-3DA427E78FB0}"/>
                  </a:ext>
                </a:extLst>
              </p:cNvPr>
              <p:cNvCxnSpPr/>
              <p:nvPr/>
            </p:nvCxnSpPr>
            <p:spPr>
              <a:xfrm flipH="1">
                <a:off x="4426966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76C275BA-F1F3-4DD7-A1F2-B204894E81B9}"/>
                </a:ext>
              </a:extLst>
            </p:cNvPr>
            <p:cNvCxnSpPr/>
            <p:nvPr/>
          </p:nvCxnSpPr>
          <p:spPr>
            <a:xfrm flipH="1">
              <a:off x="4284275" y="5791200"/>
              <a:ext cx="105171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>
              <a:extLst>
                <a:ext uri="{FF2B5EF4-FFF2-40B4-BE49-F238E27FC236}">
                  <a16:creationId xmlns:a16="http://schemas.microsoft.com/office/drawing/2014/main" id="{94D21146-6631-4979-AF61-38A3A5486DF3}"/>
                </a:ext>
              </a:extLst>
            </p:cNvPr>
            <p:cNvCxnSpPr/>
            <p:nvPr/>
          </p:nvCxnSpPr>
          <p:spPr>
            <a:xfrm>
              <a:off x="4296606" y="5698929"/>
              <a:ext cx="0" cy="9525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0B41E5F3-1463-4E34-807E-5EC18CD5273C}"/>
                </a:ext>
              </a:extLst>
            </p:cNvPr>
            <p:cNvCxnSpPr/>
            <p:nvPr/>
          </p:nvCxnSpPr>
          <p:spPr>
            <a:xfrm flipH="1">
              <a:off x="5324459" y="5652170"/>
              <a:ext cx="2" cy="27806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128">
              <a:extLst>
                <a:ext uri="{FF2B5EF4-FFF2-40B4-BE49-F238E27FC236}">
                  <a16:creationId xmlns:a16="http://schemas.microsoft.com/office/drawing/2014/main" id="{23493FCF-5E71-440C-AA9A-BE7C245A726C}"/>
                </a:ext>
              </a:extLst>
            </p:cNvPr>
            <p:cNvCxnSpPr/>
            <p:nvPr/>
          </p:nvCxnSpPr>
          <p:spPr>
            <a:xfrm flipV="1">
              <a:off x="5147733" y="5791202"/>
              <a:ext cx="1" cy="13902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oupe 129">
              <a:extLst>
                <a:ext uri="{FF2B5EF4-FFF2-40B4-BE49-F238E27FC236}">
                  <a16:creationId xmlns:a16="http://schemas.microsoft.com/office/drawing/2014/main" id="{3EDD0CF8-EE4F-4329-88B0-3080801AAFCA}"/>
                </a:ext>
              </a:extLst>
            </p:cNvPr>
            <p:cNvGrpSpPr/>
            <p:nvPr/>
          </p:nvGrpSpPr>
          <p:grpSpPr>
            <a:xfrm rot="10800000">
              <a:off x="5471851" y="6288443"/>
              <a:ext cx="438746" cy="334061"/>
              <a:chOff x="4074092" y="4076767"/>
              <a:chExt cx="438746" cy="334061"/>
            </a:xfrm>
          </p:grpSpPr>
          <p:cxnSp>
            <p:nvCxnSpPr>
              <p:cNvPr id="144" name="Connecteur droit 143">
                <a:extLst>
                  <a:ext uri="{FF2B5EF4-FFF2-40B4-BE49-F238E27FC236}">
                    <a16:creationId xmlns:a16="http://schemas.microsoft.com/office/drawing/2014/main" id="{158C0655-356E-4F51-9513-56E1C0953BED}"/>
                  </a:ext>
                </a:extLst>
              </p:cNvPr>
              <p:cNvCxnSpPr/>
              <p:nvPr/>
            </p:nvCxnSpPr>
            <p:spPr>
              <a:xfrm>
                <a:off x="4255669" y="4227229"/>
                <a:ext cx="0" cy="18359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>
                <a:extLst>
                  <a:ext uri="{FF2B5EF4-FFF2-40B4-BE49-F238E27FC236}">
                    <a16:creationId xmlns:a16="http://schemas.microsoft.com/office/drawing/2014/main" id="{BB52B1CC-6976-45BE-990B-D13177C062BF}"/>
                  </a:ext>
                </a:extLst>
              </p:cNvPr>
              <p:cNvCxnSpPr/>
              <p:nvPr/>
            </p:nvCxnSpPr>
            <p:spPr>
              <a:xfrm>
                <a:off x="4074092" y="4227229"/>
                <a:ext cx="363229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>
                <a:extLst>
                  <a:ext uri="{FF2B5EF4-FFF2-40B4-BE49-F238E27FC236}">
                    <a16:creationId xmlns:a16="http://schemas.microsoft.com/office/drawing/2014/main" id="{979F1D48-7FDC-4DCD-959B-A58E912DAB13}"/>
                  </a:ext>
                </a:extLst>
              </p:cNvPr>
              <p:cNvCxnSpPr/>
              <p:nvPr/>
            </p:nvCxnSpPr>
            <p:spPr>
              <a:xfrm flipH="1">
                <a:off x="4080212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>
                <a:extLst>
                  <a:ext uri="{FF2B5EF4-FFF2-40B4-BE49-F238E27FC236}">
                    <a16:creationId xmlns:a16="http://schemas.microsoft.com/office/drawing/2014/main" id="{46AB0BD7-B3F7-4F74-A236-68D1C8F6EEC5}"/>
                  </a:ext>
                </a:extLst>
              </p:cNvPr>
              <p:cNvCxnSpPr/>
              <p:nvPr/>
            </p:nvCxnSpPr>
            <p:spPr>
              <a:xfrm flipH="1">
                <a:off x="4185681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>
                <a:extLst>
                  <a:ext uri="{FF2B5EF4-FFF2-40B4-BE49-F238E27FC236}">
                    <a16:creationId xmlns:a16="http://schemas.microsoft.com/office/drawing/2014/main" id="{B79B4591-3CD5-49A6-B884-F96D3EC93BB2}"/>
                  </a:ext>
                </a:extLst>
              </p:cNvPr>
              <p:cNvCxnSpPr/>
              <p:nvPr/>
            </p:nvCxnSpPr>
            <p:spPr>
              <a:xfrm flipH="1">
                <a:off x="4299585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>
                <a:extLst>
                  <a:ext uri="{FF2B5EF4-FFF2-40B4-BE49-F238E27FC236}">
                    <a16:creationId xmlns:a16="http://schemas.microsoft.com/office/drawing/2014/main" id="{E812DC38-4C2A-4044-8457-B628A08FB041}"/>
                  </a:ext>
                </a:extLst>
              </p:cNvPr>
              <p:cNvCxnSpPr/>
              <p:nvPr/>
            </p:nvCxnSpPr>
            <p:spPr>
              <a:xfrm flipH="1">
                <a:off x="4426966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1" name="Connecteur droit 130">
              <a:extLst>
                <a:ext uri="{FF2B5EF4-FFF2-40B4-BE49-F238E27FC236}">
                  <a16:creationId xmlns:a16="http://schemas.microsoft.com/office/drawing/2014/main" id="{856C5D67-7D59-461E-AA1B-0B7D40AFB8BF}"/>
                </a:ext>
              </a:extLst>
            </p:cNvPr>
            <p:cNvCxnSpPr/>
            <p:nvPr/>
          </p:nvCxnSpPr>
          <p:spPr>
            <a:xfrm flipH="1">
              <a:off x="5411644" y="5652170"/>
              <a:ext cx="2" cy="27806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2" name="Groupe 131">
              <a:extLst>
                <a:ext uri="{FF2B5EF4-FFF2-40B4-BE49-F238E27FC236}">
                  <a16:creationId xmlns:a16="http://schemas.microsoft.com/office/drawing/2014/main" id="{45BCC715-EE72-4207-AD3F-E1547C13FBD8}"/>
                </a:ext>
              </a:extLst>
            </p:cNvPr>
            <p:cNvGrpSpPr/>
            <p:nvPr/>
          </p:nvGrpSpPr>
          <p:grpSpPr>
            <a:xfrm>
              <a:off x="5101528" y="5902324"/>
              <a:ext cx="89136" cy="278060"/>
              <a:chOff x="5785562" y="5893856"/>
              <a:chExt cx="89136" cy="278060"/>
            </a:xfrm>
          </p:grpSpPr>
          <p:cxnSp>
            <p:nvCxnSpPr>
              <p:cNvPr id="140" name="Connecteur droit 139">
                <a:extLst>
                  <a:ext uri="{FF2B5EF4-FFF2-40B4-BE49-F238E27FC236}">
                    <a16:creationId xmlns:a16="http://schemas.microsoft.com/office/drawing/2014/main" id="{5726E189-2FCA-4DB6-9D74-5431D76CB617}"/>
                  </a:ext>
                </a:extLst>
              </p:cNvPr>
              <p:cNvCxnSpPr/>
              <p:nvPr/>
            </p:nvCxnSpPr>
            <p:spPr>
              <a:xfrm flipH="1">
                <a:off x="5797878" y="5893856"/>
                <a:ext cx="2" cy="27806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>
                <a:extLst>
                  <a:ext uri="{FF2B5EF4-FFF2-40B4-BE49-F238E27FC236}">
                    <a16:creationId xmlns:a16="http://schemas.microsoft.com/office/drawing/2014/main" id="{8B1873C8-0005-4C83-B4D0-3817277F3009}"/>
                  </a:ext>
                </a:extLst>
              </p:cNvPr>
              <p:cNvCxnSpPr/>
              <p:nvPr/>
            </p:nvCxnSpPr>
            <p:spPr>
              <a:xfrm flipH="1">
                <a:off x="5785562" y="6160783"/>
                <a:ext cx="89136" cy="79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>
                <a:extLst>
                  <a:ext uri="{FF2B5EF4-FFF2-40B4-BE49-F238E27FC236}">
                    <a16:creationId xmlns:a16="http://schemas.microsoft.com/office/drawing/2014/main" id="{A96EBE53-DD06-4FA4-BCEB-FB6CF6D2584E}"/>
                  </a:ext>
                </a:extLst>
              </p:cNvPr>
              <p:cNvCxnSpPr/>
              <p:nvPr/>
            </p:nvCxnSpPr>
            <p:spPr>
              <a:xfrm flipH="1">
                <a:off x="5863510" y="5893856"/>
                <a:ext cx="2" cy="27806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>
                <a:extLst>
                  <a:ext uri="{FF2B5EF4-FFF2-40B4-BE49-F238E27FC236}">
                    <a16:creationId xmlns:a16="http://schemas.microsoft.com/office/drawing/2014/main" id="{7D7DB790-08D5-4DF8-A0B3-083D67F5A61A}"/>
                  </a:ext>
                </a:extLst>
              </p:cNvPr>
              <p:cNvCxnSpPr/>
              <p:nvPr/>
            </p:nvCxnSpPr>
            <p:spPr>
              <a:xfrm flipH="1">
                <a:off x="5785562" y="5907573"/>
                <a:ext cx="89136" cy="79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Connecteur droit 132">
              <a:extLst>
                <a:ext uri="{FF2B5EF4-FFF2-40B4-BE49-F238E27FC236}">
                  <a16:creationId xmlns:a16="http://schemas.microsoft.com/office/drawing/2014/main" id="{93FC6131-F7A4-415D-81DB-2BCC3EF051DD}"/>
                </a:ext>
              </a:extLst>
            </p:cNvPr>
            <p:cNvCxnSpPr/>
            <p:nvPr/>
          </p:nvCxnSpPr>
          <p:spPr>
            <a:xfrm flipV="1">
              <a:off x="5143899" y="6169251"/>
              <a:ext cx="1" cy="13902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>
              <a:extLst>
                <a:ext uri="{FF2B5EF4-FFF2-40B4-BE49-F238E27FC236}">
                  <a16:creationId xmlns:a16="http://schemas.microsoft.com/office/drawing/2014/main" id="{998399EB-AAD6-4BF1-ADA3-5BC7F6DA24C9}"/>
                </a:ext>
              </a:extLst>
            </p:cNvPr>
            <p:cNvCxnSpPr/>
            <p:nvPr/>
          </p:nvCxnSpPr>
          <p:spPr>
            <a:xfrm flipH="1" flipV="1">
              <a:off x="5137741" y="6296283"/>
              <a:ext cx="152400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ZoneTexte 134">
              <a:extLst>
                <a:ext uri="{FF2B5EF4-FFF2-40B4-BE49-F238E27FC236}">
                  <a16:creationId xmlns:a16="http://schemas.microsoft.com/office/drawing/2014/main" id="{B6EE80E0-EB4E-4E0C-B514-91C94D9C046E}"/>
                </a:ext>
              </a:extLst>
            </p:cNvPr>
            <p:cNvSpPr txBox="1"/>
            <p:nvPr/>
          </p:nvSpPr>
          <p:spPr>
            <a:xfrm>
              <a:off x="5239836" y="6140992"/>
              <a:ext cx="3593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HT</a:t>
              </a:r>
            </a:p>
          </p:txBody>
        </p:sp>
        <p:cxnSp>
          <p:nvCxnSpPr>
            <p:cNvPr id="136" name="Connecteur droit 135">
              <a:extLst>
                <a:ext uri="{FF2B5EF4-FFF2-40B4-BE49-F238E27FC236}">
                  <a16:creationId xmlns:a16="http://schemas.microsoft.com/office/drawing/2014/main" id="{E4C2F40C-7A23-4B4F-8CAC-F8D2D5E8C820}"/>
                </a:ext>
              </a:extLst>
            </p:cNvPr>
            <p:cNvCxnSpPr/>
            <p:nvPr/>
          </p:nvCxnSpPr>
          <p:spPr>
            <a:xfrm flipH="1" flipV="1">
              <a:off x="5422629" y="5783878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riangle isocèle 136">
              <a:extLst>
                <a:ext uri="{FF2B5EF4-FFF2-40B4-BE49-F238E27FC236}">
                  <a16:creationId xmlns:a16="http://schemas.microsoft.com/office/drawing/2014/main" id="{DB0BFD0E-7F54-47E1-84CA-F2B78431C04E}"/>
                </a:ext>
              </a:extLst>
            </p:cNvPr>
            <p:cNvSpPr/>
            <p:nvPr/>
          </p:nvSpPr>
          <p:spPr>
            <a:xfrm rot="5400000">
              <a:off x="5604031" y="5606840"/>
              <a:ext cx="451186" cy="368721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8" name="Connecteur droit 137">
              <a:extLst>
                <a:ext uri="{FF2B5EF4-FFF2-40B4-BE49-F238E27FC236}">
                  <a16:creationId xmlns:a16="http://schemas.microsoft.com/office/drawing/2014/main" id="{D80BF6BF-0B85-4E8F-B047-C781D2A0BC7B}"/>
                </a:ext>
              </a:extLst>
            </p:cNvPr>
            <p:cNvCxnSpPr/>
            <p:nvPr/>
          </p:nvCxnSpPr>
          <p:spPr>
            <a:xfrm flipH="1" flipV="1">
              <a:off x="5990174" y="5791200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138">
              <a:extLst>
                <a:ext uri="{FF2B5EF4-FFF2-40B4-BE49-F238E27FC236}">
                  <a16:creationId xmlns:a16="http://schemas.microsoft.com/office/drawing/2014/main" id="{770A97EC-B177-4E41-AC60-8C62E2183CC6}"/>
                </a:ext>
              </a:extLst>
            </p:cNvPr>
            <p:cNvCxnSpPr/>
            <p:nvPr/>
          </p:nvCxnSpPr>
          <p:spPr>
            <a:xfrm flipH="1" flipV="1">
              <a:off x="5531610" y="6288478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2322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8581524-2176-4CA0-BDB0-B46212ECC833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383" y="5728949"/>
            <a:ext cx="489557" cy="46454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82" y="1968698"/>
            <a:ext cx="1705116" cy="127721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622" y="373739"/>
            <a:ext cx="5150129" cy="294014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704" y="3765932"/>
            <a:ext cx="6602540" cy="20484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88480" y="3519336"/>
            <a:ext cx="3805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@ ESRF (France) : Photons 8.5 keV</a:t>
            </a:r>
            <a:endParaRPr lang="fr-FR" sz="2000" b="1" dirty="0">
              <a:solidFill>
                <a:srgbClr val="0070C0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9" y="1460658"/>
            <a:ext cx="3436424" cy="2576507"/>
          </a:xfrm>
          <a:prstGeom prst="rect">
            <a:avLst/>
          </a:prstGeom>
        </p:spPr>
      </p:pic>
      <p:pic>
        <p:nvPicPr>
          <p:cNvPr id="16" name="Imag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22820" r="2644" b="24358"/>
          <a:stretch/>
        </p:blipFill>
        <p:spPr>
          <a:xfrm>
            <a:off x="2653639" y="4086875"/>
            <a:ext cx="1748237" cy="1117254"/>
          </a:xfrm>
          <a:prstGeom prst="rect">
            <a:avLst/>
          </a:prstGeom>
        </p:spPr>
      </p:pic>
      <p:cxnSp>
        <p:nvCxnSpPr>
          <p:cNvPr id="7" name="Connecteur droit avec flèche 6"/>
          <p:cNvCxnSpPr>
            <a:cxnSpLocks/>
          </p:cNvCxnSpPr>
          <p:nvPr/>
        </p:nvCxnSpPr>
        <p:spPr>
          <a:xfrm flipV="1">
            <a:off x="1189870" y="2934532"/>
            <a:ext cx="1210430" cy="16749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cxnSpLocks/>
          </p:cNvCxnSpPr>
          <p:nvPr/>
        </p:nvCxnSpPr>
        <p:spPr>
          <a:xfrm>
            <a:off x="3270167" y="4678833"/>
            <a:ext cx="1441305" cy="118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2257" y="5430190"/>
            <a:ext cx="1076131" cy="80709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902" y="426773"/>
            <a:ext cx="654726" cy="828267"/>
          </a:xfrm>
          <a:prstGeom prst="rect">
            <a:avLst/>
          </a:prstGeom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6</a:t>
            </a:fld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49B85541-D785-4286-8DCA-8B265C7C67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90" y="4461098"/>
            <a:ext cx="1812259" cy="10388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7C117A-1016-47E4-8F15-7D8A9B2D38E3}"/>
              </a:ext>
            </a:extLst>
          </p:cNvPr>
          <p:cNvSpPr/>
          <p:nvPr/>
        </p:nvSpPr>
        <p:spPr>
          <a:xfrm>
            <a:off x="5112936" y="5722791"/>
            <a:ext cx="22060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>
                <a:hlinkClick r:id="rId11"/>
              </a:rPr>
              <a:t>https://doi.org/10.1016/j.diamond.2020.108236</a:t>
            </a:r>
            <a:endParaRPr lang="fr-FR" sz="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B1B681-5FA2-4B70-921B-30CC5D63E46C}"/>
              </a:ext>
            </a:extLst>
          </p:cNvPr>
          <p:cNvSpPr txBox="1"/>
          <p:nvPr/>
        </p:nvSpPr>
        <p:spPr>
          <a:xfrm>
            <a:off x="3903508" y="3268926"/>
            <a:ext cx="3604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XBIC = X rays Beam </a:t>
            </a:r>
            <a:r>
              <a:rPr lang="fr-FR" b="1" dirty="0" err="1">
                <a:solidFill>
                  <a:srgbClr val="FF0000"/>
                </a:solidFill>
              </a:rPr>
              <a:t>Induced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Current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9919" y="-48869"/>
            <a:ext cx="9395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Diamond detector for beam monitoring: </a:t>
            </a:r>
            <a:r>
              <a:rPr lang="fr-FR" sz="2800" b="1" dirty="0" err="1">
                <a:solidFill>
                  <a:srgbClr val="002060"/>
                </a:solidFill>
              </a:rPr>
              <a:t>sCVD</a:t>
            </a:r>
            <a:r>
              <a:rPr lang="fr-FR" sz="2800" b="1" dirty="0">
                <a:solidFill>
                  <a:srgbClr val="002060"/>
                </a:solidFill>
              </a:rPr>
              <a:t>? </a:t>
            </a:r>
            <a:r>
              <a:rPr lang="fr-FR" sz="2800" b="1" dirty="0" err="1">
                <a:solidFill>
                  <a:srgbClr val="002060"/>
                </a:solidFill>
              </a:rPr>
              <a:t>pCVD</a:t>
            </a:r>
            <a:r>
              <a:rPr lang="fr-FR" sz="2800" b="1" dirty="0">
                <a:solidFill>
                  <a:srgbClr val="002060"/>
                </a:solidFill>
              </a:rPr>
              <a:t>? DOI?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D8CFF-C4F1-40DC-B080-EA987CF17AB7}"/>
              </a:ext>
            </a:extLst>
          </p:cNvPr>
          <p:cNvSpPr/>
          <p:nvPr/>
        </p:nvSpPr>
        <p:spPr>
          <a:xfrm>
            <a:off x="8148296" y="5092890"/>
            <a:ext cx="233704" cy="327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360477-B0C0-4959-8AF8-8621EB15107F}"/>
              </a:ext>
            </a:extLst>
          </p:cNvPr>
          <p:cNvSpPr/>
          <p:nvPr/>
        </p:nvSpPr>
        <p:spPr>
          <a:xfrm>
            <a:off x="8148296" y="3896766"/>
            <a:ext cx="233704" cy="327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84FD96B-0EE4-4DA8-9512-34A931B973C7}"/>
              </a:ext>
            </a:extLst>
          </p:cNvPr>
          <p:cNvSpPr txBox="1"/>
          <p:nvPr/>
        </p:nvSpPr>
        <p:spPr>
          <a:xfrm>
            <a:off x="5929953" y="3130498"/>
            <a:ext cx="34211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N. </a:t>
            </a:r>
            <a:r>
              <a:rPr lang="fr-FR" sz="900" dirty="0" err="1"/>
              <a:t>Vaissiere</a:t>
            </a:r>
            <a:r>
              <a:rPr lang="fr-FR" sz="900" dirty="0"/>
              <a:t> PhD thesis </a:t>
            </a:r>
            <a:r>
              <a:rPr lang="fr-FR" sz="900" dirty="0">
                <a:hlinkClick r:id="rId12"/>
              </a:rPr>
              <a:t>https://tel.archives-ouvertes.fr/tel-01022652  </a:t>
            </a:r>
            <a:endParaRPr lang="fr-FR" sz="90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2781689-4EAA-4D32-9D6D-05480A8B4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GANIL Soustons 25-29 sept. 2023</a:t>
            </a: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50BAFC-C571-46A0-92FA-8D55141DB9C3}"/>
              </a:ext>
            </a:extLst>
          </p:cNvPr>
          <p:cNvSpPr/>
          <p:nvPr/>
        </p:nvSpPr>
        <p:spPr>
          <a:xfrm>
            <a:off x="7566253" y="3513292"/>
            <a:ext cx="4341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=&gt; 2D « </a:t>
            </a:r>
            <a:r>
              <a:rPr lang="fr-FR" b="1" dirty="0" err="1">
                <a:solidFill>
                  <a:srgbClr val="0070C0"/>
                </a:solidFill>
              </a:rPr>
              <a:t>current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maps</a:t>
            </a:r>
            <a:r>
              <a:rPr lang="fr-FR" b="1" dirty="0">
                <a:solidFill>
                  <a:srgbClr val="0070C0"/>
                </a:solidFill>
              </a:rPr>
              <a:t> » </a:t>
            </a:r>
            <a:r>
              <a:rPr lang="fr-FR" b="1" dirty="0" err="1">
                <a:solidFill>
                  <a:srgbClr val="0070C0"/>
                </a:solidFill>
              </a:rPr>
              <a:t>with</a:t>
            </a:r>
            <a:r>
              <a:rPr lang="fr-FR" b="1" dirty="0">
                <a:solidFill>
                  <a:srgbClr val="0070C0"/>
                </a:solidFill>
              </a:rPr>
              <a:t> CVD </a:t>
            </a:r>
            <a:r>
              <a:rPr lang="fr-FR" b="1" dirty="0" err="1">
                <a:solidFill>
                  <a:srgbClr val="0070C0"/>
                </a:solidFill>
              </a:rPr>
              <a:t>diamonds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774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35495E37-9046-4CD4-9984-DF1C7384E67E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7</a:t>
            </a:fld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C1CE65-D3F4-4010-B452-B688A5979C18}"/>
              </a:ext>
            </a:extLst>
          </p:cNvPr>
          <p:cNvSpPr/>
          <p:nvPr/>
        </p:nvSpPr>
        <p:spPr>
          <a:xfrm>
            <a:off x="-457200" y="-60393"/>
            <a:ext cx="1264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4973"/>
                </a:solidFill>
              </a:rPr>
              <a:t>Beam monitors for on-line control of </a:t>
            </a:r>
            <a:r>
              <a:rPr lang="fr-FR" sz="2800" b="1" dirty="0" err="1">
                <a:solidFill>
                  <a:srgbClr val="004973"/>
                </a:solidFill>
              </a:rPr>
              <a:t>radiotherapies</a:t>
            </a:r>
            <a:r>
              <a:rPr lang="fr-FR" sz="2800" b="1" dirty="0">
                <a:solidFill>
                  <a:srgbClr val="004973"/>
                </a:solidFill>
              </a:rPr>
              <a:t> in cancer </a:t>
            </a:r>
            <a:r>
              <a:rPr lang="fr-FR" sz="2800" b="1" dirty="0" err="1">
                <a:solidFill>
                  <a:srgbClr val="004973"/>
                </a:solidFill>
              </a:rPr>
              <a:t>treatment</a:t>
            </a:r>
            <a:r>
              <a:rPr lang="fr-FR" sz="2800" b="1" dirty="0">
                <a:solidFill>
                  <a:srgbClr val="004973"/>
                </a:solidFill>
              </a:rPr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3A5246F-B003-4882-87CE-1C2995BDF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GANIL Soustons 25-29 sept. 2023</a:t>
            </a:r>
            <a:endParaRPr lang="fr-FR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C298707-9F1F-426A-9837-E3CB21679463}"/>
              </a:ext>
            </a:extLst>
          </p:cNvPr>
          <p:cNvSpPr txBox="1"/>
          <p:nvPr/>
        </p:nvSpPr>
        <p:spPr>
          <a:xfrm>
            <a:off x="1714474" y="2401867"/>
            <a:ext cx="8477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Flash </a:t>
            </a:r>
            <a:r>
              <a:rPr lang="fr-FR" sz="2400" b="1" dirty="0" err="1">
                <a:solidFill>
                  <a:srgbClr val="0070C0"/>
                </a:solidFill>
              </a:rPr>
              <a:t>therapy</a:t>
            </a:r>
            <a:r>
              <a:rPr lang="fr-FR" sz="2400" b="1" dirty="0">
                <a:solidFill>
                  <a:srgbClr val="0070C0"/>
                </a:solidFill>
              </a:rPr>
              <a:t> vs </a:t>
            </a:r>
            <a:r>
              <a:rPr lang="fr-FR" sz="2400" b="1" dirty="0" err="1">
                <a:solidFill>
                  <a:srgbClr val="0070C0"/>
                </a:solidFill>
              </a:rPr>
              <a:t>conventionnal</a:t>
            </a:r>
            <a:r>
              <a:rPr lang="fr-FR" sz="2400" b="1" dirty="0">
                <a:solidFill>
                  <a:srgbClr val="0070C0"/>
                </a:solidFill>
              </a:rPr>
              <a:t> =&gt; high doses in a </a:t>
            </a:r>
            <a:r>
              <a:rPr lang="fr-FR" sz="2400" b="1" dirty="0" err="1">
                <a:solidFill>
                  <a:srgbClr val="0070C0"/>
                </a:solidFill>
              </a:rPr>
              <a:t>very</a:t>
            </a:r>
            <a:r>
              <a:rPr lang="fr-FR" sz="2400" b="1" dirty="0">
                <a:solidFill>
                  <a:srgbClr val="0070C0"/>
                </a:solidFill>
              </a:rPr>
              <a:t> short time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A3B41B0-A9D6-4A0B-A146-C2B4B9522843}"/>
              </a:ext>
            </a:extLst>
          </p:cNvPr>
          <p:cNvSpPr txBox="1"/>
          <p:nvPr/>
        </p:nvSpPr>
        <p:spPr>
          <a:xfrm>
            <a:off x="5727722" y="2967335"/>
            <a:ext cx="5932009" cy="923330"/>
          </a:xfrm>
          <a:prstGeom prst="rect">
            <a:avLst/>
          </a:prstGeom>
          <a:solidFill>
            <a:srgbClr val="00B0F0">
              <a:alpha val="14000"/>
            </a:srgb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b="1" dirty="0">
                <a:solidFill>
                  <a:srgbClr val="002060"/>
                </a:solidFill>
              </a:rPr>
              <a:t>Short pulses to </a:t>
            </a:r>
            <a:r>
              <a:rPr lang="fr-FR" b="1" dirty="0" err="1">
                <a:solidFill>
                  <a:srgbClr val="002060"/>
                </a:solidFill>
              </a:rPr>
              <a:t>be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monitored</a:t>
            </a:r>
            <a:r>
              <a:rPr lang="fr-FR" b="1" dirty="0">
                <a:solidFill>
                  <a:srgbClr val="002060"/>
                </a:solidFill>
              </a:rPr>
              <a:t>  </a:t>
            </a:r>
            <a:r>
              <a:rPr lang="fr-FR" dirty="0">
                <a:solidFill>
                  <a:srgbClr val="002060"/>
                </a:solidFill>
              </a:rPr>
              <a:t>at </a:t>
            </a:r>
            <a:r>
              <a:rPr lang="fr-FR" b="1" dirty="0">
                <a:solidFill>
                  <a:srgbClr val="002060"/>
                </a:solidFill>
              </a:rPr>
              <a:t>high beam </a:t>
            </a:r>
            <a:r>
              <a:rPr lang="fr-FR" b="1" dirty="0" err="1">
                <a:solidFill>
                  <a:srgbClr val="002060"/>
                </a:solidFill>
              </a:rPr>
              <a:t>intensity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!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b="1" dirty="0">
                <a:solidFill>
                  <a:srgbClr val="002060"/>
                </a:solidFill>
              </a:rPr>
              <a:t>High </a:t>
            </a:r>
            <a:r>
              <a:rPr lang="fr-FR" b="1" dirty="0" err="1">
                <a:solidFill>
                  <a:srgbClr val="002060"/>
                </a:solidFill>
              </a:rPr>
              <a:t>particle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couting</a:t>
            </a:r>
            <a:r>
              <a:rPr lang="fr-FR" b="1" dirty="0">
                <a:solidFill>
                  <a:srgbClr val="002060"/>
                </a:solidFill>
              </a:rPr>
              <a:t> rate </a:t>
            </a:r>
            <a:r>
              <a:rPr lang="fr-FR" b="1" dirty="0" err="1">
                <a:solidFill>
                  <a:srgbClr val="002060"/>
                </a:solidFill>
              </a:rPr>
              <a:t>capabilities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to </a:t>
            </a:r>
            <a:r>
              <a:rPr lang="fr-FR" dirty="0" err="1">
                <a:solidFill>
                  <a:srgbClr val="002060"/>
                </a:solidFill>
              </a:rPr>
              <a:t>be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demonstrated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b="1" dirty="0" err="1">
                <a:solidFill>
                  <a:srgbClr val="002060"/>
                </a:solidFill>
              </a:rPr>
              <a:t>Bunch</a:t>
            </a:r>
            <a:r>
              <a:rPr lang="fr-FR" b="1" dirty="0">
                <a:solidFill>
                  <a:srgbClr val="002060"/>
                </a:solidFill>
              </a:rPr>
              <a:t> or train of </a:t>
            </a:r>
            <a:r>
              <a:rPr lang="fr-FR" b="1" dirty="0" err="1">
                <a:solidFill>
                  <a:srgbClr val="002060"/>
                </a:solidFill>
              </a:rPr>
              <a:t>bunches</a:t>
            </a:r>
            <a:r>
              <a:rPr lang="fr-FR" b="1" dirty="0">
                <a:solidFill>
                  <a:srgbClr val="002060"/>
                </a:solidFill>
              </a:rPr>
              <a:t>  time </a:t>
            </a:r>
            <a:r>
              <a:rPr lang="fr-FR" b="1" dirty="0" err="1">
                <a:solidFill>
                  <a:srgbClr val="002060"/>
                </a:solidFill>
              </a:rPr>
              <a:t>stamps</a:t>
            </a:r>
            <a:r>
              <a:rPr lang="fr-FR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10D8230-0A9E-4DED-BD95-E683BEC78363}"/>
              </a:ext>
            </a:extLst>
          </p:cNvPr>
          <p:cNvSpPr txBox="1"/>
          <p:nvPr/>
        </p:nvSpPr>
        <p:spPr>
          <a:xfrm>
            <a:off x="1612397" y="2967335"/>
            <a:ext cx="3126433" cy="923330"/>
          </a:xfrm>
          <a:prstGeom prst="rect">
            <a:avLst/>
          </a:prstGeom>
          <a:solidFill>
            <a:srgbClr val="FFFFDB"/>
          </a:solidFill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Conventional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X-rays </a:t>
            </a:r>
          </a:p>
          <a:p>
            <a:r>
              <a:rPr lang="fr-FR" dirty="0">
                <a:solidFill>
                  <a:srgbClr val="002060"/>
                </a:solidFill>
              </a:rPr>
              <a:t>or </a:t>
            </a:r>
            <a:r>
              <a:rPr lang="fr-FR" dirty="0" err="1">
                <a:solidFill>
                  <a:srgbClr val="002060"/>
                </a:solidFill>
              </a:rPr>
              <a:t>hadrontherapy</a:t>
            </a:r>
            <a:r>
              <a:rPr lang="fr-FR" dirty="0">
                <a:solidFill>
                  <a:srgbClr val="002060"/>
                </a:solidFill>
              </a:rPr>
              <a:t>   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fr-FR" b="1" dirty="0">
                <a:solidFill>
                  <a:srgbClr val="002060"/>
                </a:solidFill>
              </a:rPr>
              <a:t>Gy/mn</a:t>
            </a:r>
          </a:p>
          <a:p>
            <a:r>
              <a:rPr lang="fr-FR" b="1" dirty="0">
                <a:solidFill>
                  <a:srgbClr val="002060"/>
                </a:solidFill>
              </a:rPr>
              <a:t>Flash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therapies</a:t>
            </a:r>
            <a:r>
              <a:rPr lang="fr-FR" dirty="0">
                <a:solidFill>
                  <a:srgbClr val="002060"/>
                </a:solidFill>
              </a:rPr>
              <a:t>       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fr-FR" b="1" dirty="0">
                <a:solidFill>
                  <a:srgbClr val="002060"/>
                </a:solidFill>
              </a:rPr>
              <a:t>100 Gy/s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5AF7C9-7262-45EE-809E-CEA3CD557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943" y="807355"/>
            <a:ext cx="2840360" cy="15032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DC59CE-60AA-43F3-9FAD-1207CAB43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696" y="908406"/>
            <a:ext cx="2844504" cy="1584522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8AF3DDEA-89A8-49C7-B2A9-CDAF872D984A}"/>
              </a:ext>
            </a:extLst>
          </p:cNvPr>
          <p:cNvSpPr txBox="1"/>
          <p:nvPr/>
        </p:nvSpPr>
        <p:spPr>
          <a:xfrm>
            <a:off x="940015" y="4027564"/>
            <a:ext cx="10061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Vectorized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Internal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Radiotherapy</a:t>
            </a:r>
            <a:r>
              <a:rPr lang="fr-FR" sz="2400" b="1" dirty="0">
                <a:solidFill>
                  <a:srgbClr val="0070C0"/>
                </a:solidFill>
              </a:rPr>
              <a:t> and </a:t>
            </a:r>
            <a:r>
              <a:rPr lang="fr-FR" sz="2400" b="1" dirty="0" err="1">
                <a:solidFill>
                  <a:srgbClr val="0070C0"/>
                </a:solidFill>
              </a:rPr>
              <a:t>Boron</a:t>
            </a:r>
            <a:r>
              <a:rPr lang="fr-FR" sz="2400" b="1" dirty="0">
                <a:solidFill>
                  <a:srgbClr val="0070C0"/>
                </a:solidFill>
              </a:rPr>
              <a:t> Neutron Capture </a:t>
            </a:r>
            <a:r>
              <a:rPr lang="fr-FR" sz="2400" b="1" dirty="0" err="1">
                <a:solidFill>
                  <a:srgbClr val="0070C0"/>
                </a:solidFill>
              </a:rPr>
              <a:t>Therapy</a:t>
            </a:r>
            <a:r>
              <a:rPr lang="fr-FR" sz="2400" b="1" dirty="0">
                <a:solidFill>
                  <a:srgbClr val="0070C0"/>
                </a:solidFill>
              </a:rPr>
              <a:t> (BNCT)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3BD8D4E-5486-477B-BC04-3C9B9A4AB77A}"/>
              </a:ext>
            </a:extLst>
          </p:cNvPr>
          <p:cNvSpPr txBox="1"/>
          <p:nvPr/>
        </p:nvSpPr>
        <p:spPr>
          <a:xfrm>
            <a:off x="3790048" y="415368"/>
            <a:ext cx="3347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X-rays vs </a:t>
            </a:r>
            <a:r>
              <a:rPr lang="fr-FR" sz="2400" b="1" dirty="0" err="1">
                <a:solidFill>
                  <a:srgbClr val="0070C0"/>
                </a:solidFill>
              </a:rPr>
              <a:t>hadrontherapy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88514BB7-01FF-4328-B2DA-DD18BBC53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660" y="4527886"/>
            <a:ext cx="1345478" cy="10225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8100" dist="63500" dir="8400000">
              <a:srgbClr val="000000">
                <a:alpha val="43000"/>
              </a:srgbClr>
            </a:outerShdw>
          </a:effectLst>
        </p:spPr>
      </p:pic>
      <p:pic>
        <p:nvPicPr>
          <p:cNvPr id="39" name="Google Shape;138;p29">
            <a:extLst>
              <a:ext uri="{FF2B5EF4-FFF2-40B4-BE49-F238E27FC236}">
                <a16:creationId xmlns:a16="http://schemas.microsoft.com/office/drawing/2014/main" id="{182BDAA3-F453-4A79-9A95-355DAC072D8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9903" y="4483093"/>
            <a:ext cx="986814" cy="128933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B000BA-F793-44B1-ACBC-AC5343488F8D}"/>
              </a:ext>
            </a:extLst>
          </p:cNvPr>
          <p:cNvSpPr/>
          <p:nvPr/>
        </p:nvSpPr>
        <p:spPr>
          <a:xfrm>
            <a:off x="1993122" y="4577502"/>
            <a:ext cx="2941797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002060"/>
                </a:solidFill>
              </a:rPr>
              <a:t>Radionuclides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el-GR" dirty="0">
                <a:solidFill>
                  <a:srgbClr val="002060"/>
                </a:solidFill>
              </a:rPr>
              <a:t>α : 223</a:t>
            </a:r>
            <a:r>
              <a:rPr lang="fr-FR" dirty="0">
                <a:solidFill>
                  <a:srgbClr val="002060"/>
                </a:solidFill>
              </a:rPr>
              <a:t>Ra, 225Ac, 212/213Bi, 211At… </a:t>
            </a:r>
          </a:p>
          <a:p>
            <a:r>
              <a:rPr lang="fr-FR" b="1" dirty="0">
                <a:solidFill>
                  <a:srgbClr val="002060"/>
                </a:solidFill>
              </a:rPr>
              <a:t>Energy </a:t>
            </a:r>
            <a:r>
              <a:rPr lang="el-GR" b="1" dirty="0">
                <a:solidFill>
                  <a:srgbClr val="002060"/>
                </a:solidFill>
              </a:rPr>
              <a:t>α : 5 – 9 </a:t>
            </a:r>
            <a:r>
              <a:rPr lang="fr-FR" b="1" dirty="0">
                <a:solidFill>
                  <a:srgbClr val="002060"/>
                </a:solidFill>
              </a:rPr>
              <a:t>MeV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7A1E444E-E42A-4A06-AB15-EED56D21A3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3543" y="4550860"/>
            <a:ext cx="4427061" cy="11129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2FD7B32-B021-4AFC-BBBC-B295AD48E490}"/>
              </a:ext>
            </a:extLst>
          </p:cNvPr>
          <p:cNvSpPr/>
          <p:nvPr/>
        </p:nvSpPr>
        <p:spPr>
          <a:xfrm>
            <a:off x="639790" y="5768293"/>
            <a:ext cx="4295129" cy="646331"/>
          </a:xfrm>
          <a:prstGeom prst="rect">
            <a:avLst/>
          </a:prstGeom>
          <a:solidFill>
            <a:srgbClr val="FFFFDB"/>
          </a:solidFill>
          <a:ln w="28575"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Objectives: improved dose predictions and biological effects for targeted radiotherapy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BDAC9E9-2AFF-4015-A166-9E7B2D31774B}"/>
              </a:ext>
            </a:extLst>
          </p:cNvPr>
          <p:cNvSpPr txBox="1"/>
          <p:nvPr/>
        </p:nvSpPr>
        <p:spPr>
          <a:xfrm>
            <a:off x="5647839" y="5949594"/>
            <a:ext cx="6482765" cy="369332"/>
          </a:xfrm>
          <a:prstGeom prst="rect">
            <a:avLst/>
          </a:prstGeom>
          <a:solidFill>
            <a:srgbClr val="00B0F0">
              <a:alpha val="14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b="1" dirty="0">
                <a:solidFill>
                  <a:srgbClr val="002060"/>
                </a:solidFill>
              </a:rPr>
              <a:t>monitor low-energy ion beams </a:t>
            </a:r>
            <a:r>
              <a:rPr lang="en-US" dirty="0">
                <a:solidFill>
                  <a:srgbClr val="002060"/>
                </a:solidFill>
              </a:rPr>
              <a:t>for radiobiology experiments</a:t>
            </a:r>
            <a:r>
              <a:rPr lang="fr-FR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303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 animBg="1"/>
      <p:bldP spid="21" grpId="0" animBg="1"/>
      <p:bldP spid="36" grpId="0"/>
      <p:bldP spid="37" grpId="0"/>
      <p:bldP spid="12" grpId="0"/>
      <p:bldP spid="1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BA8C1F1B-777C-445C-998B-342DEDB49A70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CB5DC19-BF8C-4C38-9C86-33A6D11A7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036" y="2870936"/>
            <a:ext cx="8810138" cy="40220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9454D5E-1276-4BA1-B8C2-63D1DCE4159F}"/>
              </a:ext>
            </a:extLst>
          </p:cNvPr>
          <p:cNvSpPr txBox="1"/>
          <p:nvPr/>
        </p:nvSpPr>
        <p:spPr>
          <a:xfrm>
            <a:off x="107830" y="2781691"/>
            <a:ext cx="735900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Pulsed</a:t>
            </a:r>
            <a:r>
              <a:rPr lang="fr-FR" b="1" dirty="0">
                <a:solidFill>
                  <a:srgbClr val="FF0000"/>
                </a:solidFill>
              </a:rPr>
              <a:t> proton </a:t>
            </a:r>
            <a:r>
              <a:rPr lang="fr-FR" b="1" dirty="0" err="1">
                <a:solidFill>
                  <a:srgbClr val="FF0000"/>
                </a:solidFill>
              </a:rPr>
              <a:t>beam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monitoring – application to  </a:t>
            </a:r>
            <a:r>
              <a:rPr lang="fr-FR" b="1" dirty="0">
                <a:solidFill>
                  <a:srgbClr val="FF0000"/>
                </a:solidFill>
              </a:rPr>
              <a:t>Flash </a:t>
            </a:r>
            <a:r>
              <a:rPr lang="fr-FR" b="1" dirty="0" err="1">
                <a:solidFill>
                  <a:srgbClr val="FF0000"/>
                </a:solidFill>
              </a:rPr>
              <a:t>Therapy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(ARRONAX) </a:t>
            </a:r>
          </a:p>
          <a:p>
            <a:r>
              <a:rPr lang="fr-FR" sz="1400" b="1" dirty="0">
                <a:solidFill>
                  <a:srgbClr val="0070C0"/>
                </a:solidFill>
              </a:rPr>
              <a:t>R&amp;T DIAMTECH / ANR – DIAMMONI Coll. LPSC SUBATECH ARRONAX (R. Molle PhD </a:t>
            </a:r>
            <a:r>
              <a:rPr lang="fr-FR" sz="1400" b="1" dirty="0" err="1">
                <a:solidFill>
                  <a:srgbClr val="0070C0"/>
                </a:solidFill>
              </a:rPr>
              <a:t>thesis</a:t>
            </a:r>
            <a:r>
              <a:rPr lang="fr-FR" sz="1400" b="1" dirty="0">
                <a:solidFill>
                  <a:srgbClr val="0070C0"/>
                </a:solidFill>
              </a:rPr>
              <a:t>)</a:t>
            </a:r>
            <a:endParaRPr lang="fr-FR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FF0000"/>
                </a:solidFill>
              </a:rPr>
              <a:t>Current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integration</a:t>
            </a:r>
            <a:r>
              <a:rPr lang="fr-FR" sz="1400" dirty="0">
                <a:solidFill>
                  <a:srgbClr val="FF0000"/>
                </a:solidFill>
              </a:rPr>
              <a:t> (</a:t>
            </a:r>
            <a:r>
              <a:rPr lang="fr-FR" sz="1400" dirty="0" err="1">
                <a:solidFill>
                  <a:srgbClr val="FF0000"/>
                </a:solidFill>
              </a:rPr>
              <a:t>dynamic</a:t>
            </a:r>
            <a:r>
              <a:rPr lang="fr-FR" sz="1400" dirty="0">
                <a:solidFill>
                  <a:srgbClr val="FF0000"/>
                </a:solidFill>
              </a:rPr>
              <a:t>=10</a:t>
            </a:r>
            <a:r>
              <a:rPr lang="fr-FR" sz="1400" baseline="30000" dirty="0">
                <a:solidFill>
                  <a:srgbClr val="FF0000"/>
                </a:solidFill>
              </a:rPr>
              <a:t>5</a:t>
            </a:r>
            <a:r>
              <a:rPr lang="fr-FR" sz="1400" dirty="0">
                <a:solidFill>
                  <a:srgbClr val="FF0000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Train </a:t>
            </a:r>
            <a:r>
              <a:rPr lang="fr-FR" sz="1400" dirty="0" err="1">
                <a:solidFill>
                  <a:srgbClr val="FF0000"/>
                </a:solidFill>
              </a:rPr>
              <a:t>Counting</a:t>
            </a:r>
            <a:r>
              <a:rPr lang="fr-FR" sz="1400" dirty="0">
                <a:solidFill>
                  <a:srgbClr val="FF0000"/>
                </a:solidFill>
              </a:rPr>
              <a:t> =&gt; Time </a:t>
            </a:r>
            <a:r>
              <a:rPr lang="fr-FR" sz="1400" dirty="0" err="1">
                <a:solidFill>
                  <a:srgbClr val="FF0000"/>
                </a:solidFill>
              </a:rPr>
              <a:t>stamps</a:t>
            </a:r>
            <a:r>
              <a:rPr lang="fr-FR" sz="1400" dirty="0">
                <a:solidFill>
                  <a:srgbClr val="FF0000"/>
                </a:solidFill>
              </a:rPr>
              <a:t>  ~3 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Bunch</a:t>
            </a:r>
            <a:r>
              <a:rPr lang="fr-FR" sz="1400" dirty="0"/>
              <a:t> </a:t>
            </a:r>
            <a:r>
              <a:rPr lang="fr-FR" sz="1400" dirty="0" err="1"/>
              <a:t>Counting</a:t>
            </a:r>
            <a:r>
              <a:rPr lang="fr-FR" sz="1400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1C4DA9-4CE8-4CE9-99FC-B66F3CAEFC0F}"/>
              </a:ext>
            </a:extLst>
          </p:cNvPr>
          <p:cNvSpPr txBox="1"/>
          <p:nvPr/>
        </p:nvSpPr>
        <p:spPr>
          <a:xfrm>
            <a:off x="222308" y="1852402"/>
            <a:ext cx="8451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Micro-</a:t>
            </a:r>
            <a:r>
              <a:rPr lang="en-US" b="1" dirty="0" err="1">
                <a:solidFill>
                  <a:srgbClr val="FF0000"/>
                </a:solidFill>
              </a:rPr>
              <a:t>Xrays</a:t>
            </a:r>
            <a:r>
              <a:rPr lang="en-US" b="1" dirty="0">
                <a:solidFill>
                  <a:srgbClr val="FF0000"/>
                </a:solidFill>
              </a:rPr>
              <a:t> beam monitoring </a:t>
            </a:r>
            <a:r>
              <a:rPr lang="en-US" b="1" dirty="0"/>
              <a:t>application to  </a:t>
            </a:r>
            <a:r>
              <a:rPr lang="en-US" b="1" dirty="0">
                <a:solidFill>
                  <a:srgbClr val="FF0000"/>
                </a:solidFill>
              </a:rPr>
              <a:t>Microbeam Radiation Therapy </a:t>
            </a:r>
            <a:r>
              <a:rPr lang="en-US" b="1" dirty="0"/>
              <a:t>(ESRF)</a:t>
            </a:r>
            <a:endParaRPr lang="fr-FR" b="1" dirty="0"/>
          </a:p>
          <a:p>
            <a:r>
              <a:rPr lang="fr-FR" sz="1400" b="1" dirty="0">
                <a:solidFill>
                  <a:srgbClr val="0070C0"/>
                </a:solidFill>
              </a:rPr>
              <a:t>R&amp;T DIAMTECH / IDSYNCHRO / PAIR TUMC -  Coll. LPSC – STROBE (INSERM) (N. </a:t>
            </a:r>
            <a:r>
              <a:rPr lang="fr-FR" sz="1400" b="1" dirty="0" err="1">
                <a:solidFill>
                  <a:srgbClr val="0070C0"/>
                </a:solidFill>
              </a:rPr>
              <a:t>Rosuel</a:t>
            </a:r>
            <a:r>
              <a:rPr lang="fr-FR" sz="1400" b="1" dirty="0">
                <a:solidFill>
                  <a:srgbClr val="0070C0"/>
                </a:solidFill>
              </a:rPr>
              <a:t> PhD </a:t>
            </a:r>
            <a:r>
              <a:rPr lang="fr-FR" sz="1400" b="1" dirty="0" err="1">
                <a:solidFill>
                  <a:srgbClr val="0070C0"/>
                </a:solidFill>
              </a:rPr>
              <a:t>thesis</a:t>
            </a:r>
            <a:r>
              <a:rPr lang="fr-FR" sz="1400" b="1" dirty="0">
                <a:solidFill>
                  <a:srgbClr val="0070C0"/>
                </a:solidFill>
              </a:rPr>
              <a:t>)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FF0000"/>
                </a:solidFill>
              </a:rPr>
              <a:t>Current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integration</a:t>
            </a:r>
            <a:r>
              <a:rPr lang="fr-FR" sz="1400" dirty="0">
                <a:solidFill>
                  <a:srgbClr val="FF0000"/>
                </a:solidFill>
              </a:rPr>
              <a:t> (</a:t>
            </a:r>
            <a:r>
              <a:rPr lang="fr-FR" sz="1400" dirty="0" err="1">
                <a:solidFill>
                  <a:srgbClr val="FF0000"/>
                </a:solidFill>
              </a:rPr>
              <a:t>dynamic</a:t>
            </a:r>
            <a:r>
              <a:rPr lang="fr-FR" sz="1400" dirty="0">
                <a:solidFill>
                  <a:srgbClr val="FF0000"/>
                </a:solidFill>
              </a:rPr>
              <a:t>=10</a:t>
            </a:r>
            <a:r>
              <a:rPr lang="fr-FR" sz="1400" baseline="30000" dirty="0">
                <a:solidFill>
                  <a:srgbClr val="FF0000"/>
                </a:solidFill>
              </a:rPr>
              <a:t>6</a:t>
            </a:r>
            <a:r>
              <a:rPr lang="fr-FR" sz="1400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Integration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10 ms up to 100 ms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843A792-68A2-4D04-B336-6AFDA6DC22DC}"/>
              </a:ext>
            </a:extLst>
          </p:cNvPr>
          <p:cNvSpPr txBox="1"/>
          <p:nvPr/>
        </p:nvSpPr>
        <p:spPr>
          <a:xfrm>
            <a:off x="3413522" y="3945386"/>
            <a:ext cx="882868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Micro - ion </a:t>
            </a:r>
            <a:r>
              <a:rPr lang="fr-FR" b="1" dirty="0" err="1">
                <a:solidFill>
                  <a:srgbClr val="FF0000"/>
                </a:solidFill>
              </a:rPr>
              <a:t>beam</a:t>
            </a:r>
            <a:r>
              <a:rPr lang="fr-FR" b="1" dirty="0">
                <a:solidFill>
                  <a:srgbClr val="FF0000"/>
                </a:solidFill>
              </a:rPr>
              <a:t> monitoring </a:t>
            </a:r>
            <a:r>
              <a:rPr lang="fr-FR" b="1" dirty="0"/>
              <a:t>(LP2I Bordeaux/AIFIRA - IRSN/ MIRCOM) </a:t>
            </a:r>
          </a:p>
          <a:p>
            <a:r>
              <a:rPr lang="fr-FR" sz="1400" b="1" dirty="0"/>
              <a:t> </a:t>
            </a:r>
            <a:r>
              <a:rPr lang="fr-FR" sz="1400" b="1" dirty="0">
                <a:solidFill>
                  <a:srgbClr val="0070C0"/>
                </a:solidFill>
              </a:rPr>
              <a:t>Coll. LPSC Institut Néel-Grenoble LP2I-Bordeaux IRSN (C. </a:t>
            </a:r>
            <a:r>
              <a:rPr lang="fr-FR" sz="1400" b="1" dirty="0" err="1">
                <a:solidFill>
                  <a:srgbClr val="0070C0"/>
                </a:solidFill>
              </a:rPr>
              <a:t>Léonhart</a:t>
            </a:r>
            <a:r>
              <a:rPr lang="fr-FR" sz="1400" b="1" dirty="0">
                <a:solidFill>
                  <a:srgbClr val="0070C0"/>
                </a:solidFill>
              </a:rPr>
              <a:t> PhD </a:t>
            </a:r>
            <a:r>
              <a:rPr lang="fr-FR" sz="1400" b="1" dirty="0" err="1">
                <a:solidFill>
                  <a:srgbClr val="0070C0"/>
                </a:solidFill>
              </a:rPr>
              <a:t>thesis</a:t>
            </a:r>
            <a:r>
              <a:rPr lang="fr-FR" sz="1400" b="1" dirty="0">
                <a:solidFill>
                  <a:srgbClr val="0070C0"/>
                </a:solidFill>
              </a:rPr>
              <a:t>)</a:t>
            </a:r>
            <a:endParaRPr lang="fr-FR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To </a:t>
            </a:r>
            <a:r>
              <a:rPr lang="fr-FR" sz="1400" dirty="0" err="1">
                <a:solidFill>
                  <a:srgbClr val="FF0000"/>
                </a:solidFill>
              </a:rPr>
              <a:t>be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crossed</a:t>
            </a:r>
            <a:r>
              <a:rPr lang="fr-FR" sz="1400" dirty="0">
                <a:solidFill>
                  <a:srgbClr val="FF0000"/>
                </a:solidFill>
              </a:rPr>
              <a:t> by protons </a:t>
            </a:r>
            <a:r>
              <a:rPr lang="fr-FR" sz="1400" dirty="0" err="1">
                <a:solidFill>
                  <a:srgbClr val="FF0000"/>
                </a:solidFill>
              </a:rPr>
              <a:t>with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energy</a:t>
            </a:r>
            <a:r>
              <a:rPr lang="fr-FR" sz="1400" dirty="0">
                <a:solidFill>
                  <a:srgbClr val="FF0000"/>
                </a:solidFill>
              </a:rPr>
              <a:t> up to 4 MeV, alpha </a:t>
            </a:r>
            <a:r>
              <a:rPr lang="fr-FR" sz="1400" dirty="0" err="1">
                <a:solidFill>
                  <a:srgbClr val="FF0000"/>
                </a:solidFill>
              </a:rPr>
              <a:t>particles</a:t>
            </a:r>
            <a:r>
              <a:rPr lang="fr-FR" sz="1400" dirty="0">
                <a:solidFill>
                  <a:srgbClr val="FF0000"/>
                </a:solidFill>
              </a:rPr>
              <a:t> up 6 MeV and B, C, O, … ions up to 8  - 10 MeV.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Diamond </a:t>
            </a:r>
            <a:r>
              <a:rPr lang="fr-FR" sz="1400" dirty="0" err="1"/>
              <a:t>deep</a:t>
            </a:r>
            <a:r>
              <a:rPr lang="fr-FR" sz="1400" dirty="0"/>
              <a:t> </a:t>
            </a:r>
            <a:r>
              <a:rPr lang="fr-FR" sz="1400" dirty="0" err="1"/>
              <a:t>etching</a:t>
            </a:r>
            <a:r>
              <a:rPr lang="fr-FR" sz="1400" dirty="0"/>
              <a:t>  =&gt; </a:t>
            </a:r>
            <a:r>
              <a:rPr lang="fr-FR" sz="1400" dirty="0" err="1">
                <a:solidFill>
                  <a:srgbClr val="FF0000"/>
                </a:solidFill>
              </a:rPr>
              <a:t>diamond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menbrane</a:t>
            </a:r>
            <a:r>
              <a:rPr lang="fr-FR" sz="1400" dirty="0">
                <a:solidFill>
                  <a:srgbClr val="FF0000"/>
                </a:solidFill>
              </a:rPr>
              <a:t> of ~1 µm</a:t>
            </a:r>
            <a:r>
              <a:rPr lang="fr-FR" sz="1400" dirty="0"/>
              <a:t>  (Institut Néel)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Integration</a:t>
            </a:r>
            <a:r>
              <a:rPr lang="fr-FR" sz="1400" dirty="0"/>
              <a:t> on the µ </a:t>
            </a:r>
            <a:r>
              <a:rPr lang="fr-FR" sz="1400" dirty="0" err="1"/>
              <a:t>beam</a:t>
            </a:r>
            <a:r>
              <a:rPr lang="fr-FR" sz="1400" dirty="0"/>
              <a:t> line = </a:t>
            </a:r>
            <a:r>
              <a:rPr lang="fr-FR" sz="1400" dirty="0">
                <a:solidFill>
                  <a:srgbClr val="FF0000"/>
                </a:solidFill>
              </a:rPr>
              <a:t>extraction </a:t>
            </a:r>
            <a:r>
              <a:rPr lang="fr-FR" sz="1400" dirty="0" err="1">
                <a:solidFill>
                  <a:srgbClr val="FF0000"/>
                </a:solidFill>
              </a:rPr>
              <a:t>window</a:t>
            </a:r>
            <a:endParaRPr lang="fr-FR" sz="1400" dirty="0">
              <a:solidFill>
                <a:srgbClr val="FF0000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13E58C5-19F7-47B7-8232-0047A09C9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11" y="4050263"/>
            <a:ext cx="2055157" cy="10932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1CFFBC1-F648-4109-B901-0FEA1472E280}"/>
              </a:ext>
            </a:extLst>
          </p:cNvPr>
          <p:cNvSpPr/>
          <p:nvPr/>
        </p:nvSpPr>
        <p:spPr>
          <a:xfrm>
            <a:off x="0" y="0"/>
            <a:ext cx="12192000" cy="5399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DIAMOND – Beam monitoring  @IN2P3 and for </a:t>
            </a:r>
            <a:r>
              <a:rPr lang="fr-FR" sz="2400" dirty="0" err="1"/>
              <a:t>medical</a:t>
            </a:r>
            <a:r>
              <a:rPr lang="fr-FR" sz="2400" dirty="0"/>
              <a:t> application : </a:t>
            </a:r>
            <a:r>
              <a:rPr lang="fr-FR" sz="2400" dirty="0" err="1"/>
              <a:t>various</a:t>
            </a:r>
            <a:r>
              <a:rPr lang="fr-FR" sz="2400" dirty="0"/>
              <a:t> </a:t>
            </a:r>
            <a:r>
              <a:rPr lang="fr-FR" sz="2400" dirty="0" err="1"/>
              <a:t>specification</a:t>
            </a:r>
            <a:r>
              <a:rPr lang="fr-FR" sz="2400" dirty="0"/>
              <a:t> </a:t>
            </a:r>
            <a:r>
              <a:rPr lang="fr-FR" sz="2400" dirty="0" err="1"/>
              <a:t>lists</a:t>
            </a:r>
            <a:r>
              <a:rPr lang="fr-FR" sz="2400" dirty="0"/>
              <a:t>! 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BE2141B-8BB2-46CC-B616-D0330EA263AE}"/>
              </a:ext>
            </a:extLst>
          </p:cNvPr>
          <p:cNvSpPr/>
          <p:nvPr/>
        </p:nvSpPr>
        <p:spPr>
          <a:xfrm>
            <a:off x="89174" y="1933320"/>
            <a:ext cx="12013652" cy="894876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2F0BA19-1A24-41A5-9768-22785D3E3FF4}"/>
              </a:ext>
            </a:extLst>
          </p:cNvPr>
          <p:cNvSpPr/>
          <p:nvPr/>
        </p:nvSpPr>
        <p:spPr>
          <a:xfrm>
            <a:off x="113153" y="2836092"/>
            <a:ext cx="12013652" cy="1170442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1C74C13-8C19-4C8D-8AE2-AC3E8E3086A7}"/>
              </a:ext>
            </a:extLst>
          </p:cNvPr>
          <p:cNvSpPr txBox="1"/>
          <p:nvPr/>
        </p:nvSpPr>
        <p:spPr>
          <a:xfrm>
            <a:off x="8238246" y="1857952"/>
            <a:ext cx="3577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 138 QDC channels : 20 ASIC + 8 Diamonds in 1 </a:t>
            </a:r>
            <a:r>
              <a:rPr lang="fr-FR" sz="1200" b="1" dirty="0" err="1"/>
              <a:t>row</a:t>
            </a:r>
            <a:r>
              <a:rPr lang="fr-FR" sz="1200" b="1" dirty="0"/>
              <a:t>    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CB405503-5336-414A-9A4C-D6B4D4DF3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CN" sz="7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‘</a:t>
            </a:r>
            <a:endParaRPr kumimoji="0" lang="fr-FR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9B96D63B-D1F3-469D-BCC2-AABE3E513E65}"/>
              </a:ext>
            </a:extLst>
          </p:cNvPr>
          <p:cNvSpPr/>
          <p:nvPr/>
        </p:nvSpPr>
        <p:spPr>
          <a:xfrm>
            <a:off x="108224" y="4022557"/>
            <a:ext cx="12013652" cy="1174062"/>
          </a:xfrm>
          <a:prstGeom prst="roundRect">
            <a:avLst>
              <a:gd name="adj" fmla="val 18325"/>
            </a:avLst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CA9F87D6-C889-4F02-85B8-CD63B45F0254}"/>
              </a:ext>
            </a:extLst>
          </p:cNvPr>
          <p:cNvSpPr/>
          <p:nvPr/>
        </p:nvSpPr>
        <p:spPr>
          <a:xfrm>
            <a:off x="108224" y="5220685"/>
            <a:ext cx="12013652" cy="1241655"/>
          </a:xfrm>
          <a:prstGeom prst="roundRect">
            <a:avLst>
              <a:gd name="adj" fmla="val 18325"/>
            </a:avLst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4E2E3BB-27CB-4282-99A5-3490062E576F}"/>
              </a:ext>
            </a:extLst>
          </p:cNvPr>
          <p:cNvSpPr/>
          <p:nvPr/>
        </p:nvSpPr>
        <p:spPr>
          <a:xfrm>
            <a:off x="154111" y="5266265"/>
            <a:ext cx="701317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Monitoring </a:t>
            </a:r>
            <a:r>
              <a:rPr lang="fr-FR" b="1" dirty="0" err="1">
                <a:solidFill>
                  <a:srgbClr val="FF0000"/>
                </a:solidFill>
              </a:rPr>
              <a:t>low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energy</a:t>
            </a:r>
            <a:r>
              <a:rPr lang="fr-FR" b="1" dirty="0">
                <a:solidFill>
                  <a:srgbClr val="FF0000"/>
                </a:solidFill>
              </a:rPr>
              <a:t> ion </a:t>
            </a:r>
            <a:r>
              <a:rPr lang="fr-FR" b="1" dirty="0" err="1">
                <a:solidFill>
                  <a:srgbClr val="FF0000"/>
                </a:solidFill>
              </a:rPr>
              <a:t>beam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(ALTO)</a:t>
            </a:r>
          </a:p>
          <a:p>
            <a:pPr lvl="0"/>
            <a:r>
              <a:rPr lang="fr-FR" b="1" dirty="0">
                <a:solidFill>
                  <a:srgbClr val="0070C0"/>
                </a:solidFill>
              </a:rPr>
              <a:t>Coll. LPSC IP2I Lyon IJC </a:t>
            </a:r>
            <a:r>
              <a:rPr lang="fr-FR" b="1" dirty="0" err="1">
                <a:solidFill>
                  <a:srgbClr val="0070C0"/>
                </a:solidFill>
              </a:rPr>
              <a:t>lab</a:t>
            </a:r>
            <a:r>
              <a:rPr lang="fr-FR" b="1" dirty="0">
                <a:solidFill>
                  <a:srgbClr val="0070C0"/>
                </a:solidFill>
              </a:rPr>
              <a:t> via PICTURE</a:t>
            </a:r>
            <a:r>
              <a:rPr lang="fr-FR" i="1" dirty="0">
                <a:solidFill>
                  <a:srgbClr val="0070C0"/>
                </a:solidFill>
              </a:rPr>
              <a:t> (MP Diamant &amp; </a:t>
            </a:r>
            <a:r>
              <a:rPr lang="fr-FR" i="1" dirty="0" err="1">
                <a:solidFill>
                  <a:srgbClr val="0070C0"/>
                </a:solidFill>
              </a:rPr>
              <a:t>BioALTO</a:t>
            </a:r>
            <a:r>
              <a:rPr lang="fr-FR" i="1" dirty="0">
                <a:solidFill>
                  <a:srgbClr val="0070C0"/>
                </a:solidFill>
              </a:rPr>
              <a:t>)</a:t>
            </a:r>
          </a:p>
          <a:p>
            <a:pPr lvl="0"/>
            <a:endParaRPr lang="fr-FR" sz="900" i="1" dirty="0">
              <a:solidFill>
                <a:srgbClr val="0070C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Counter with 4 diamonds (2x2x0.1mm</a:t>
            </a:r>
            <a:r>
              <a:rPr lang="en-US" sz="1400" baseline="30000" dirty="0">
                <a:solidFill>
                  <a:prstClr val="black"/>
                </a:solidFill>
              </a:rPr>
              <a:t>3</a:t>
            </a:r>
            <a:r>
              <a:rPr lang="en-US" sz="1400" dirty="0">
                <a:solidFill>
                  <a:prstClr val="black"/>
                </a:solidFill>
              </a:rPr>
              <a:t>) placed in the halo of the beam for </a:t>
            </a:r>
            <a:r>
              <a:rPr lang="en-US" sz="1400" dirty="0">
                <a:solidFill>
                  <a:srgbClr val="FF0000"/>
                </a:solidFill>
              </a:rPr>
              <a:t>irradiation monitoring and beam alignment</a:t>
            </a:r>
            <a:r>
              <a:rPr lang="en-US" sz="1400" dirty="0">
                <a:solidFill>
                  <a:prstClr val="black"/>
                </a:solidFill>
              </a:rPr>
              <a:t>.</a:t>
            </a:r>
            <a:endParaRPr lang="fr-FR" sz="1400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D645FF-FC97-4AAF-A5FC-8B0F8A0B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9225"/>
            <a:ext cx="2743200" cy="365125"/>
          </a:xfrm>
        </p:spPr>
        <p:txBody>
          <a:bodyPr/>
          <a:lstStyle/>
          <a:p>
            <a:fld id="{7162BEA6-32E6-4D90-B86D-AE6180734016}" type="slidenum">
              <a:rPr lang="fr-FR" smtClean="0"/>
              <a:t>8</a:t>
            </a:fld>
            <a:endParaRPr lang="fr-FR"/>
          </a:p>
        </p:txBody>
      </p:sp>
      <p:sp>
        <p:nvSpPr>
          <p:cNvPr id="29" name="Espace réservé du pied de page 28">
            <a:extLst>
              <a:ext uri="{FF2B5EF4-FFF2-40B4-BE49-F238E27FC236}">
                <a16:creationId xmlns:a16="http://schemas.microsoft.com/office/drawing/2014/main" id="{D74DB2CF-309A-46B7-B875-6C6992C89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25"/>
            <a:ext cx="4114800" cy="365125"/>
          </a:xfrm>
        </p:spPr>
        <p:txBody>
          <a:bodyPr/>
          <a:lstStyle/>
          <a:p>
            <a:r>
              <a:rPr lang="en-US" dirty="0"/>
              <a:t>Workshop GANIL </a:t>
            </a:r>
            <a:r>
              <a:rPr lang="en-US" dirty="0" err="1"/>
              <a:t>Soustons</a:t>
            </a:r>
            <a:r>
              <a:rPr lang="en-US" dirty="0"/>
              <a:t> 25-29 sept. 2023</a:t>
            </a:r>
            <a:endParaRPr lang="fr-FR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75DF70D5-9E01-4E58-91BE-11A3886643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487"/>
          <a:stretch/>
        </p:blipFill>
        <p:spPr>
          <a:xfrm>
            <a:off x="6616898" y="3294064"/>
            <a:ext cx="1316390" cy="53549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E9E37C84-1278-41A9-B0E9-3F28ACDAF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781" y="3739629"/>
            <a:ext cx="537081" cy="218811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BA08D4C2-F071-49E8-AF8C-A42CD722B10E}"/>
              </a:ext>
            </a:extLst>
          </p:cNvPr>
          <p:cNvSpPr txBox="1"/>
          <p:nvPr/>
        </p:nvSpPr>
        <p:spPr>
          <a:xfrm>
            <a:off x="5331728" y="3656833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DIAMMONI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913B5918-034C-46EC-A53F-C5B7103B51BB}"/>
              </a:ext>
            </a:extLst>
          </p:cNvPr>
          <p:cNvSpPr txBox="1"/>
          <p:nvPr/>
        </p:nvSpPr>
        <p:spPr>
          <a:xfrm>
            <a:off x="9285125" y="4682586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rgbClr val="FF0000"/>
                </a:solidFill>
              </a:rPr>
              <a:t>DéFI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DiaMs</a:t>
            </a:r>
            <a:endParaRPr lang="fr-FR" sz="1600" b="1" dirty="0">
              <a:solidFill>
                <a:srgbClr val="FF0000"/>
              </a:solidFill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ED4406E-987D-4E54-B725-87281A7B41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18887" r="2901" b="22298"/>
          <a:stretch/>
        </p:blipFill>
        <p:spPr>
          <a:xfrm>
            <a:off x="8355297" y="2094765"/>
            <a:ext cx="1626903" cy="715553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B56D941F-BDFB-45D3-9029-35132ABD88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6418" y="4664676"/>
            <a:ext cx="1449474" cy="633922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C05C52BE-CE03-41C4-8EE1-58C1D18C87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381" y="2079724"/>
            <a:ext cx="1086422" cy="724281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173DCDE5-FEC8-45A7-A0C1-3E58C2C4EB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5672"/>
          <a:stretch/>
        </p:blipFill>
        <p:spPr>
          <a:xfrm>
            <a:off x="10704206" y="2853849"/>
            <a:ext cx="1299188" cy="1112527"/>
          </a:xfrm>
          <a:prstGeom prst="rect">
            <a:avLst/>
          </a:prstGeom>
        </p:spPr>
      </p:pic>
      <p:sp>
        <p:nvSpPr>
          <p:cNvPr id="50" name="Ellipse 49">
            <a:extLst>
              <a:ext uri="{FF2B5EF4-FFF2-40B4-BE49-F238E27FC236}">
                <a16:creationId xmlns:a16="http://schemas.microsoft.com/office/drawing/2014/main" id="{6E1BF17B-DD56-4F0A-AAF5-2458E3F4CEA5}"/>
              </a:ext>
            </a:extLst>
          </p:cNvPr>
          <p:cNvSpPr/>
          <p:nvPr/>
        </p:nvSpPr>
        <p:spPr>
          <a:xfrm>
            <a:off x="11136683" y="3743396"/>
            <a:ext cx="241038" cy="219558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9B310FDA-4167-4479-987D-593EF9CC08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3562" y="3058040"/>
            <a:ext cx="730271" cy="702539"/>
          </a:xfrm>
          <a:prstGeom prst="rect">
            <a:avLst/>
          </a:prstGeom>
        </p:spPr>
      </p:pic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53596A83-AEA1-4DB7-BFE0-1240F68247AE}"/>
              </a:ext>
            </a:extLst>
          </p:cNvPr>
          <p:cNvCxnSpPr>
            <a:cxnSpLocks/>
          </p:cNvCxnSpPr>
          <p:nvPr/>
        </p:nvCxnSpPr>
        <p:spPr>
          <a:xfrm>
            <a:off x="10543833" y="3459599"/>
            <a:ext cx="592850" cy="31277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D093B3D8-F617-47D2-B1E8-ABE643190D5C}"/>
              </a:ext>
            </a:extLst>
          </p:cNvPr>
          <p:cNvCxnSpPr>
            <a:cxnSpLocks/>
          </p:cNvCxnSpPr>
          <p:nvPr/>
        </p:nvCxnSpPr>
        <p:spPr>
          <a:xfrm>
            <a:off x="10686508" y="3529834"/>
            <a:ext cx="485474" cy="26031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Image 61">
            <a:extLst>
              <a:ext uri="{FF2B5EF4-FFF2-40B4-BE49-F238E27FC236}">
                <a16:creationId xmlns:a16="http://schemas.microsoft.com/office/drawing/2014/main" id="{54CE41D1-7AB8-4CAC-AF0A-C210EA9EEDC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6937"/>
          <a:stretch/>
        </p:blipFill>
        <p:spPr>
          <a:xfrm rot="5400000">
            <a:off x="7805556" y="3177154"/>
            <a:ext cx="764932" cy="420865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CA5AF574-945C-4622-BF8E-BBB4AEC10A0E}"/>
              </a:ext>
            </a:extLst>
          </p:cNvPr>
          <p:cNvSpPr txBox="1"/>
          <p:nvPr/>
        </p:nvSpPr>
        <p:spPr>
          <a:xfrm>
            <a:off x="7426598" y="2775877"/>
            <a:ext cx="1530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QDC : Train </a:t>
            </a:r>
            <a:r>
              <a:rPr lang="fr-FR" sz="1200" b="1" dirty="0" err="1"/>
              <a:t>counting</a:t>
            </a:r>
            <a:r>
              <a:rPr lang="fr-FR" sz="1200" b="1" dirty="0"/>
              <a:t> </a:t>
            </a:r>
          </a:p>
        </p:txBody>
      </p:sp>
      <p:sp>
        <p:nvSpPr>
          <p:cNvPr id="1024" name="ZoneTexte 1023">
            <a:extLst>
              <a:ext uri="{FF2B5EF4-FFF2-40B4-BE49-F238E27FC236}">
                <a16:creationId xmlns:a16="http://schemas.microsoft.com/office/drawing/2014/main" id="{D25CD675-6B2F-4695-9F56-20908017D82D}"/>
              </a:ext>
            </a:extLst>
          </p:cNvPr>
          <p:cNvSpPr txBox="1"/>
          <p:nvPr/>
        </p:nvSpPr>
        <p:spPr>
          <a:xfrm>
            <a:off x="9168748" y="2767058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1 </a:t>
            </a:r>
            <a:r>
              <a:rPr lang="fr-FR" sz="1200" b="1" dirty="0" err="1"/>
              <a:t>sCVD</a:t>
            </a:r>
            <a:r>
              <a:rPr lang="fr-FR" sz="1200" b="1" dirty="0"/>
              <a:t> / 1 </a:t>
            </a:r>
            <a:r>
              <a:rPr lang="fr-FR" sz="1200" b="1" dirty="0" err="1"/>
              <a:t>pCVD</a:t>
            </a:r>
            <a:r>
              <a:rPr lang="fr-FR" sz="1200" b="1" dirty="0"/>
              <a:t> </a:t>
            </a:r>
            <a:r>
              <a:rPr lang="fr-FR" sz="1200" b="1" dirty="0" err="1"/>
              <a:t>diamond</a:t>
            </a:r>
            <a:endParaRPr lang="fr-FR" sz="1200" b="1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6845F561-14DA-4270-98F2-F83F7DFB1FD1}"/>
              </a:ext>
            </a:extLst>
          </p:cNvPr>
          <p:cNvSpPr txBox="1"/>
          <p:nvPr/>
        </p:nvSpPr>
        <p:spPr>
          <a:xfrm>
            <a:off x="7688992" y="3773264"/>
            <a:ext cx="3133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Fast </a:t>
            </a:r>
            <a:r>
              <a:rPr lang="fr-FR" sz="1200" b="1" dirty="0" err="1"/>
              <a:t>preamp</a:t>
            </a:r>
            <a:r>
              <a:rPr lang="fr-FR" sz="1200" b="1" dirty="0"/>
              <a:t> + 500 MHz ADC : </a:t>
            </a:r>
            <a:r>
              <a:rPr lang="fr-FR" sz="1200" b="1" dirty="0" err="1"/>
              <a:t>Bunch</a:t>
            </a:r>
            <a:r>
              <a:rPr lang="fr-FR" sz="1200" b="1" dirty="0"/>
              <a:t> </a:t>
            </a:r>
            <a:r>
              <a:rPr lang="fr-FR" sz="1200" b="1" dirty="0" err="1"/>
              <a:t>counting</a:t>
            </a:r>
            <a:r>
              <a:rPr lang="fr-FR" sz="1200" b="1" dirty="0"/>
              <a:t> </a:t>
            </a:r>
          </a:p>
        </p:txBody>
      </p:sp>
      <p:pic>
        <p:nvPicPr>
          <p:cNvPr id="1028" name="Image 1027">
            <a:extLst>
              <a:ext uri="{FF2B5EF4-FFF2-40B4-BE49-F238E27FC236}">
                <a16:creationId xmlns:a16="http://schemas.microsoft.com/office/drawing/2014/main" id="{8CD71BD7-D4AA-4300-B869-077730FCDA6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597" t="5738" r="5133" b="1959"/>
          <a:stretch/>
        </p:blipFill>
        <p:spPr>
          <a:xfrm>
            <a:off x="2244306" y="4107785"/>
            <a:ext cx="988102" cy="966352"/>
          </a:xfrm>
          <a:prstGeom prst="rect">
            <a:avLst/>
          </a:prstGeom>
        </p:spPr>
      </p:pic>
      <p:pic>
        <p:nvPicPr>
          <p:cNvPr id="1029" name="Image 1028">
            <a:extLst>
              <a:ext uri="{FF2B5EF4-FFF2-40B4-BE49-F238E27FC236}">
                <a16:creationId xmlns:a16="http://schemas.microsoft.com/office/drawing/2014/main" id="{D11AAEBF-D389-435C-BFB1-8F28B62927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9257" y="5244899"/>
            <a:ext cx="3936185" cy="1219276"/>
          </a:xfrm>
          <a:prstGeom prst="rect">
            <a:avLst/>
          </a:prstGeom>
        </p:spPr>
      </p:pic>
      <p:pic>
        <p:nvPicPr>
          <p:cNvPr id="1031" name="Image 1030">
            <a:extLst>
              <a:ext uri="{FF2B5EF4-FFF2-40B4-BE49-F238E27FC236}">
                <a16:creationId xmlns:a16="http://schemas.microsoft.com/office/drawing/2014/main" id="{3FE53750-6117-40B2-B9C7-0BC5D4E2E10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r="9144"/>
          <a:stretch/>
        </p:blipFill>
        <p:spPr>
          <a:xfrm>
            <a:off x="10929245" y="5288407"/>
            <a:ext cx="1086422" cy="1045249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470621F5-9667-43BF-ACD2-6A866FB29D6C}"/>
              </a:ext>
            </a:extLst>
          </p:cNvPr>
          <p:cNvSpPr txBox="1"/>
          <p:nvPr/>
        </p:nvSpPr>
        <p:spPr>
          <a:xfrm>
            <a:off x="5671320" y="594593"/>
            <a:ext cx="65206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Proton </a:t>
            </a:r>
            <a:r>
              <a:rPr lang="fr-FR" b="1" dirty="0" err="1">
                <a:solidFill>
                  <a:srgbClr val="FF0000"/>
                </a:solidFill>
              </a:rPr>
              <a:t>beam</a:t>
            </a:r>
            <a:r>
              <a:rPr lang="fr-FR" b="1" dirty="0">
                <a:solidFill>
                  <a:srgbClr val="FF0000"/>
                </a:solidFill>
              </a:rPr>
              <a:t> monitoring in </a:t>
            </a:r>
            <a:r>
              <a:rPr lang="fr-FR" b="1" dirty="0" err="1">
                <a:solidFill>
                  <a:srgbClr val="FF0000"/>
                </a:solidFill>
              </a:rPr>
              <a:t>hadrontherapy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(CAL)  </a:t>
            </a:r>
          </a:p>
          <a:p>
            <a:r>
              <a:rPr lang="fr-FR" sz="1400" b="1" dirty="0">
                <a:solidFill>
                  <a:srgbClr val="0070C0"/>
                </a:solidFill>
              </a:rPr>
              <a:t>Coll. </a:t>
            </a:r>
            <a:r>
              <a:rPr lang="fr-FR" sz="1400" b="1" dirty="0" err="1">
                <a:solidFill>
                  <a:srgbClr val="0070C0"/>
                </a:solidFill>
              </a:rPr>
              <a:t>Clarys</a:t>
            </a:r>
            <a:r>
              <a:rPr lang="fr-FR" sz="1400" b="1" dirty="0">
                <a:solidFill>
                  <a:srgbClr val="0070C0"/>
                </a:solidFill>
              </a:rPr>
              <a:t> UFT  / Coll. TIARA  / Coll. </a:t>
            </a:r>
            <a:r>
              <a:rPr lang="fr-FR" sz="1400" b="1" dirty="0" err="1">
                <a:solidFill>
                  <a:srgbClr val="0070C0"/>
                </a:solidFill>
              </a:rPr>
              <a:t>ClaRyS</a:t>
            </a:r>
            <a:r>
              <a:rPr lang="fr-FR" sz="1400" b="1" dirty="0">
                <a:solidFill>
                  <a:srgbClr val="0070C0"/>
                </a:solidFill>
              </a:rPr>
              <a:t> -  </a:t>
            </a:r>
            <a:r>
              <a:rPr lang="fr-FR" sz="1400" b="1" dirty="0" err="1">
                <a:solidFill>
                  <a:srgbClr val="0070C0"/>
                </a:solidFill>
              </a:rPr>
              <a:t>LaBeX</a:t>
            </a:r>
            <a:r>
              <a:rPr lang="fr-FR" sz="1400" b="1" dirty="0">
                <a:solidFill>
                  <a:srgbClr val="0070C0"/>
                </a:solidFill>
              </a:rPr>
              <a:t> PRIMES (P. </a:t>
            </a:r>
            <a:r>
              <a:rPr lang="fr-FR" sz="1400" b="1" dirty="0" err="1">
                <a:solidFill>
                  <a:srgbClr val="0070C0"/>
                </a:solidFill>
              </a:rPr>
              <a:t>Everaere</a:t>
            </a:r>
            <a:r>
              <a:rPr lang="fr-FR" sz="1400" b="1" dirty="0">
                <a:solidFill>
                  <a:srgbClr val="0070C0"/>
                </a:solidFill>
              </a:rPr>
              <a:t> PhD </a:t>
            </a:r>
            <a:r>
              <a:rPr lang="fr-FR" sz="1400" b="1" dirty="0" err="1">
                <a:solidFill>
                  <a:srgbClr val="0070C0"/>
                </a:solidFill>
              </a:rPr>
              <a:t>thesis</a:t>
            </a:r>
            <a:r>
              <a:rPr lang="fr-FR" sz="1400" b="1" dirty="0">
                <a:solidFill>
                  <a:srgbClr val="0070C0"/>
                </a:solidFill>
              </a:rPr>
              <a:t>)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Single </a:t>
            </a:r>
            <a:r>
              <a:rPr lang="fr-FR" sz="1400" dirty="0" err="1">
                <a:solidFill>
                  <a:srgbClr val="FF0000"/>
                </a:solidFill>
              </a:rPr>
              <a:t>particle</a:t>
            </a:r>
            <a:endParaRPr lang="fr-FR" sz="1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XY  spatial </a:t>
            </a:r>
            <a:r>
              <a:rPr lang="fr-FR" sz="1400" dirty="0" err="1"/>
              <a:t>resolution</a:t>
            </a:r>
            <a:r>
              <a:rPr lang="fr-FR" sz="1400" dirty="0"/>
              <a:t>  ~1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Time </a:t>
            </a:r>
            <a:r>
              <a:rPr lang="fr-FR" sz="1400" dirty="0" err="1">
                <a:solidFill>
                  <a:srgbClr val="FF0000"/>
                </a:solidFill>
              </a:rPr>
              <a:t>resolution</a:t>
            </a:r>
            <a:r>
              <a:rPr lang="fr-FR" sz="1400" dirty="0">
                <a:solidFill>
                  <a:srgbClr val="FF0000"/>
                </a:solidFill>
              </a:rPr>
              <a:t> ~100 </a:t>
            </a:r>
            <a:r>
              <a:rPr lang="fr-FR" sz="1400" dirty="0" err="1">
                <a:solidFill>
                  <a:srgbClr val="FF0000"/>
                </a:solidFill>
              </a:rPr>
              <a:t>ps</a:t>
            </a:r>
            <a:endParaRPr lang="fr-FR" sz="1400" dirty="0">
              <a:solidFill>
                <a:srgbClr val="FF0000"/>
              </a:solidFill>
            </a:endParaRP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D7AF983-93E0-4F4F-8AE9-812711EC7DED}"/>
              </a:ext>
            </a:extLst>
          </p:cNvPr>
          <p:cNvGrpSpPr/>
          <p:nvPr/>
        </p:nvGrpSpPr>
        <p:grpSpPr>
          <a:xfrm>
            <a:off x="178309" y="550436"/>
            <a:ext cx="4808881" cy="1306352"/>
            <a:chOff x="552442" y="59638"/>
            <a:chExt cx="4808881" cy="1306352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BABA51D7-B805-467F-9D02-4C8A2D46D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87" t="4009" r="3630" b="2690"/>
            <a:stretch/>
          </p:blipFill>
          <p:spPr>
            <a:xfrm>
              <a:off x="676273" y="361019"/>
              <a:ext cx="1224807" cy="1004971"/>
            </a:xfrm>
            <a:prstGeom prst="rect">
              <a:avLst/>
            </a:prstGeom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90D29B21-A2BE-4D81-9B24-1D35D74C758D}"/>
                </a:ext>
              </a:extLst>
            </p:cNvPr>
            <p:cNvSpPr txBox="1"/>
            <p:nvPr/>
          </p:nvSpPr>
          <p:spPr>
            <a:xfrm>
              <a:off x="552442" y="59638"/>
              <a:ext cx="48088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  40 </a:t>
              </a:r>
              <a:r>
                <a:rPr lang="fr-FR" sz="1200" b="1" dirty="0" err="1"/>
                <a:t>preamps</a:t>
              </a:r>
              <a:r>
                <a:rPr lang="fr-FR" sz="1200" b="1" dirty="0"/>
                <a:t>   + DFC  + TDC               4 </a:t>
              </a:r>
              <a:r>
                <a:rPr lang="fr-FR" sz="1200" b="1" dirty="0" err="1"/>
                <a:t>diamond</a:t>
              </a:r>
              <a:r>
                <a:rPr lang="fr-FR" sz="1200" b="1" dirty="0"/>
                <a:t> </a:t>
              </a:r>
              <a:r>
                <a:rPr lang="fr-FR" sz="1200" b="1" dirty="0" err="1"/>
                <a:t>sCVD</a:t>
              </a:r>
              <a:r>
                <a:rPr lang="fr-FR" sz="1200" b="1" dirty="0"/>
                <a:t> in </a:t>
              </a:r>
              <a:r>
                <a:rPr lang="fr-FR" sz="1200" b="1" dirty="0" err="1"/>
                <a:t>mosaic</a:t>
              </a:r>
              <a:r>
                <a:rPr lang="fr-FR" sz="1200" b="1" dirty="0"/>
                <a:t> or 1 </a:t>
              </a:r>
              <a:r>
                <a:rPr lang="fr-FR" sz="1200" b="1" dirty="0" err="1"/>
                <a:t>pCVD</a:t>
              </a:r>
              <a:endParaRPr lang="fr-FR" sz="1200" b="1" dirty="0"/>
            </a:p>
          </p:txBody>
        </p:sp>
      </p:grp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5694D0A9-1804-42A8-AE11-6F42C8EDCF2A}"/>
              </a:ext>
            </a:extLst>
          </p:cNvPr>
          <p:cNvSpPr/>
          <p:nvPr/>
        </p:nvSpPr>
        <p:spPr>
          <a:xfrm>
            <a:off x="113153" y="542791"/>
            <a:ext cx="12013652" cy="1375410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903AE376-419B-4715-B19D-FB865AB88F5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499" t="8595" r="3649" b="47158"/>
          <a:stretch/>
        </p:blipFill>
        <p:spPr>
          <a:xfrm>
            <a:off x="3902657" y="824780"/>
            <a:ext cx="1336689" cy="952277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C8BC85C9-5551-400E-AF8A-A52B09DB97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209" t="10357" r="9279" b="40998"/>
          <a:stretch/>
        </p:blipFill>
        <p:spPr>
          <a:xfrm>
            <a:off x="2111396" y="796184"/>
            <a:ext cx="1253922" cy="10180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CA9832-21B5-4C83-A372-1A760DDC9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0928" y="3041644"/>
            <a:ext cx="941813" cy="7073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CF940E-E3BF-4222-ACC2-A41CE8D8900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50268" y="1958671"/>
            <a:ext cx="9273238" cy="44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1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8" grpId="0"/>
      <p:bldP spid="9" grpId="0"/>
      <p:bldP spid="16" grpId="0"/>
      <p:bldP spid="24" grpId="0" animBg="1"/>
      <p:bldP spid="26" grpId="0" animBg="1"/>
      <p:bldP spid="28" grpId="0"/>
      <p:bldP spid="27" grpId="0" animBg="1"/>
      <p:bldP spid="43" grpId="0" animBg="1"/>
      <p:bldP spid="45" grpId="0"/>
      <p:bldP spid="29" grpId="0"/>
      <p:bldP spid="32" grpId="0"/>
      <p:bldP spid="46" grpId="0"/>
      <p:bldP spid="50" grpId="0" animBg="1"/>
      <p:bldP spid="63" grpId="0"/>
      <p:bldP spid="1024" grpId="0"/>
      <p:bldP spid="67" grpId="0"/>
      <p:bldP spid="44" grpId="0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2F0BA19-1A24-41A5-9768-22785D3E3FF4}"/>
              </a:ext>
            </a:extLst>
          </p:cNvPr>
          <p:cNvSpPr/>
          <p:nvPr/>
        </p:nvSpPr>
        <p:spPr>
          <a:xfrm>
            <a:off x="113153" y="2836092"/>
            <a:ext cx="12013652" cy="1170442"/>
          </a:xfrm>
          <a:prstGeom prst="roundRect">
            <a:avLst/>
          </a:prstGeom>
          <a:solidFill>
            <a:srgbClr val="FFFF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A8C1F1B-777C-445C-998B-342DEDB49A70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454D5E-1276-4BA1-B8C2-63D1DCE4159F}"/>
              </a:ext>
            </a:extLst>
          </p:cNvPr>
          <p:cNvSpPr txBox="1"/>
          <p:nvPr/>
        </p:nvSpPr>
        <p:spPr>
          <a:xfrm>
            <a:off x="107830" y="2781691"/>
            <a:ext cx="735900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Pulsed</a:t>
            </a:r>
            <a:r>
              <a:rPr lang="fr-FR" b="1" dirty="0">
                <a:solidFill>
                  <a:srgbClr val="FF0000"/>
                </a:solidFill>
              </a:rPr>
              <a:t> proton </a:t>
            </a:r>
            <a:r>
              <a:rPr lang="fr-FR" b="1" dirty="0" err="1">
                <a:solidFill>
                  <a:srgbClr val="FF0000"/>
                </a:solidFill>
              </a:rPr>
              <a:t>beam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monitoring – application to  </a:t>
            </a:r>
            <a:r>
              <a:rPr lang="fr-FR" b="1" dirty="0">
                <a:solidFill>
                  <a:srgbClr val="FF0000"/>
                </a:solidFill>
              </a:rPr>
              <a:t>Flash </a:t>
            </a:r>
            <a:r>
              <a:rPr lang="fr-FR" b="1" dirty="0" err="1">
                <a:solidFill>
                  <a:srgbClr val="FF0000"/>
                </a:solidFill>
              </a:rPr>
              <a:t>Therapy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(ARRONAX) </a:t>
            </a:r>
          </a:p>
          <a:p>
            <a:r>
              <a:rPr lang="fr-FR" sz="1400" b="1" dirty="0">
                <a:solidFill>
                  <a:srgbClr val="0070C0"/>
                </a:solidFill>
              </a:rPr>
              <a:t>R&amp;T DIAMTECH / ANR – DIAMMONI Coll. LPSC SUBATECH ARRONAX (R. Molle PhD </a:t>
            </a:r>
            <a:r>
              <a:rPr lang="fr-FR" sz="1400" b="1" dirty="0" err="1">
                <a:solidFill>
                  <a:srgbClr val="0070C0"/>
                </a:solidFill>
              </a:rPr>
              <a:t>thesis</a:t>
            </a:r>
            <a:r>
              <a:rPr lang="fr-FR" sz="1400" b="1" dirty="0">
                <a:solidFill>
                  <a:srgbClr val="0070C0"/>
                </a:solidFill>
              </a:rPr>
              <a:t>)</a:t>
            </a:r>
            <a:endParaRPr lang="fr-FR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FF0000"/>
                </a:solidFill>
              </a:rPr>
              <a:t>Current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integration</a:t>
            </a:r>
            <a:r>
              <a:rPr lang="fr-FR" sz="1400" dirty="0">
                <a:solidFill>
                  <a:srgbClr val="FF0000"/>
                </a:solidFill>
              </a:rPr>
              <a:t> (</a:t>
            </a:r>
            <a:r>
              <a:rPr lang="fr-FR" sz="1400" dirty="0" err="1">
                <a:solidFill>
                  <a:srgbClr val="FF0000"/>
                </a:solidFill>
              </a:rPr>
              <a:t>dynamic</a:t>
            </a:r>
            <a:r>
              <a:rPr lang="fr-FR" sz="1400" dirty="0">
                <a:solidFill>
                  <a:srgbClr val="FF0000"/>
                </a:solidFill>
              </a:rPr>
              <a:t>=10</a:t>
            </a:r>
            <a:r>
              <a:rPr lang="fr-FR" sz="1400" baseline="30000" dirty="0">
                <a:solidFill>
                  <a:srgbClr val="FF0000"/>
                </a:solidFill>
              </a:rPr>
              <a:t>5</a:t>
            </a:r>
            <a:r>
              <a:rPr lang="fr-FR" sz="1400" dirty="0">
                <a:solidFill>
                  <a:srgbClr val="FF0000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Train </a:t>
            </a:r>
            <a:r>
              <a:rPr lang="fr-FR" sz="1400" dirty="0" err="1">
                <a:solidFill>
                  <a:srgbClr val="FF0000"/>
                </a:solidFill>
              </a:rPr>
              <a:t>Counting</a:t>
            </a:r>
            <a:r>
              <a:rPr lang="fr-FR" sz="1400" dirty="0">
                <a:solidFill>
                  <a:srgbClr val="FF0000"/>
                </a:solidFill>
              </a:rPr>
              <a:t> =&gt; Time </a:t>
            </a:r>
            <a:r>
              <a:rPr lang="fr-FR" sz="1400" dirty="0" err="1">
                <a:solidFill>
                  <a:srgbClr val="FF0000"/>
                </a:solidFill>
              </a:rPr>
              <a:t>stamps</a:t>
            </a:r>
            <a:r>
              <a:rPr lang="fr-FR" sz="1400" dirty="0">
                <a:solidFill>
                  <a:srgbClr val="FF0000"/>
                </a:solidFill>
              </a:rPr>
              <a:t>  ~3 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Bunch</a:t>
            </a:r>
            <a:r>
              <a:rPr lang="fr-FR" sz="1400" dirty="0"/>
              <a:t> </a:t>
            </a:r>
            <a:r>
              <a:rPr lang="fr-FR" sz="1400" dirty="0" err="1"/>
              <a:t>Counting</a:t>
            </a:r>
            <a:r>
              <a:rPr lang="fr-FR" sz="1400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1C4DA9-4CE8-4CE9-99FC-B66F3CAEFC0F}"/>
              </a:ext>
            </a:extLst>
          </p:cNvPr>
          <p:cNvSpPr txBox="1"/>
          <p:nvPr/>
        </p:nvSpPr>
        <p:spPr>
          <a:xfrm>
            <a:off x="222308" y="1852402"/>
            <a:ext cx="8451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Micro-</a:t>
            </a:r>
            <a:r>
              <a:rPr lang="en-US" b="1" dirty="0" err="1">
                <a:solidFill>
                  <a:srgbClr val="FF0000"/>
                </a:solidFill>
              </a:rPr>
              <a:t>Xrays</a:t>
            </a:r>
            <a:r>
              <a:rPr lang="en-US" b="1" dirty="0">
                <a:solidFill>
                  <a:srgbClr val="FF0000"/>
                </a:solidFill>
              </a:rPr>
              <a:t> beam monitoring </a:t>
            </a:r>
            <a:r>
              <a:rPr lang="en-US" b="1" dirty="0"/>
              <a:t>application to  </a:t>
            </a:r>
            <a:r>
              <a:rPr lang="en-US" b="1" dirty="0">
                <a:solidFill>
                  <a:srgbClr val="FF0000"/>
                </a:solidFill>
              </a:rPr>
              <a:t>Microbeam Radiation Therapy </a:t>
            </a:r>
            <a:r>
              <a:rPr lang="en-US" b="1" dirty="0"/>
              <a:t>(ESRF)</a:t>
            </a:r>
            <a:endParaRPr lang="fr-FR" b="1" dirty="0"/>
          </a:p>
          <a:p>
            <a:r>
              <a:rPr lang="fr-FR" sz="1400" b="1" dirty="0">
                <a:solidFill>
                  <a:srgbClr val="0070C0"/>
                </a:solidFill>
              </a:rPr>
              <a:t>R&amp;T DIAMTECH / IDSYNCHRO / PAIR TUMC -  Coll. LPSC – STROBE (INSERM) (N. </a:t>
            </a:r>
            <a:r>
              <a:rPr lang="fr-FR" sz="1400" b="1" dirty="0" err="1">
                <a:solidFill>
                  <a:srgbClr val="0070C0"/>
                </a:solidFill>
              </a:rPr>
              <a:t>Rosuel</a:t>
            </a:r>
            <a:r>
              <a:rPr lang="fr-FR" sz="1400" b="1" dirty="0">
                <a:solidFill>
                  <a:srgbClr val="0070C0"/>
                </a:solidFill>
              </a:rPr>
              <a:t> PhD </a:t>
            </a:r>
            <a:r>
              <a:rPr lang="fr-FR" sz="1400" b="1" dirty="0" err="1">
                <a:solidFill>
                  <a:srgbClr val="0070C0"/>
                </a:solidFill>
              </a:rPr>
              <a:t>thesis</a:t>
            </a:r>
            <a:r>
              <a:rPr lang="fr-FR" sz="1400" b="1" dirty="0">
                <a:solidFill>
                  <a:srgbClr val="0070C0"/>
                </a:solidFill>
              </a:rPr>
              <a:t>)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FF0000"/>
                </a:solidFill>
              </a:rPr>
              <a:t>Current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integration</a:t>
            </a:r>
            <a:r>
              <a:rPr lang="fr-FR" sz="1400" dirty="0">
                <a:solidFill>
                  <a:srgbClr val="FF0000"/>
                </a:solidFill>
              </a:rPr>
              <a:t> (</a:t>
            </a:r>
            <a:r>
              <a:rPr lang="fr-FR" sz="1400" dirty="0" err="1">
                <a:solidFill>
                  <a:srgbClr val="FF0000"/>
                </a:solidFill>
              </a:rPr>
              <a:t>dynamic</a:t>
            </a:r>
            <a:r>
              <a:rPr lang="fr-FR" sz="1400" dirty="0">
                <a:solidFill>
                  <a:srgbClr val="FF0000"/>
                </a:solidFill>
              </a:rPr>
              <a:t>=10</a:t>
            </a:r>
            <a:r>
              <a:rPr lang="fr-FR" sz="1400" baseline="30000" dirty="0">
                <a:solidFill>
                  <a:srgbClr val="FF0000"/>
                </a:solidFill>
              </a:rPr>
              <a:t>6</a:t>
            </a:r>
            <a:r>
              <a:rPr lang="fr-FR" sz="1400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Integration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10 ms up to 100 ms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843A792-68A2-4D04-B336-6AFDA6DC22DC}"/>
              </a:ext>
            </a:extLst>
          </p:cNvPr>
          <p:cNvSpPr txBox="1"/>
          <p:nvPr/>
        </p:nvSpPr>
        <p:spPr>
          <a:xfrm>
            <a:off x="3413522" y="3945386"/>
            <a:ext cx="882868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Micro - ion </a:t>
            </a:r>
            <a:r>
              <a:rPr lang="fr-FR" b="1" dirty="0" err="1">
                <a:solidFill>
                  <a:srgbClr val="FF0000"/>
                </a:solidFill>
              </a:rPr>
              <a:t>beam</a:t>
            </a:r>
            <a:r>
              <a:rPr lang="fr-FR" b="1" dirty="0">
                <a:solidFill>
                  <a:srgbClr val="FF0000"/>
                </a:solidFill>
              </a:rPr>
              <a:t> monitoring </a:t>
            </a:r>
            <a:r>
              <a:rPr lang="fr-FR" b="1" dirty="0"/>
              <a:t>(LP2I Bordeaux/AIFIRA - IRSN/ MIRCOM) </a:t>
            </a:r>
          </a:p>
          <a:p>
            <a:r>
              <a:rPr lang="fr-FR" sz="1400" b="1" dirty="0"/>
              <a:t> </a:t>
            </a:r>
            <a:r>
              <a:rPr lang="fr-FR" sz="1400" b="1" dirty="0">
                <a:solidFill>
                  <a:srgbClr val="0070C0"/>
                </a:solidFill>
              </a:rPr>
              <a:t>Coll. LPSC Institut Néel-Grenoble LP2I-Bordeaux IRSN (C. </a:t>
            </a:r>
            <a:r>
              <a:rPr lang="fr-FR" sz="1400" b="1" dirty="0" err="1">
                <a:solidFill>
                  <a:srgbClr val="0070C0"/>
                </a:solidFill>
              </a:rPr>
              <a:t>Léonhart</a:t>
            </a:r>
            <a:r>
              <a:rPr lang="fr-FR" sz="1400" b="1" dirty="0">
                <a:solidFill>
                  <a:srgbClr val="0070C0"/>
                </a:solidFill>
              </a:rPr>
              <a:t> PhD </a:t>
            </a:r>
            <a:r>
              <a:rPr lang="fr-FR" sz="1400" b="1" dirty="0" err="1">
                <a:solidFill>
                  <a:srgbClr val="0070C0"/>
                </a:solidFill>
              </a:rPr>
              <a:t>thesis</a:t>
            </a:r>
            <a:r>
              <a:rPr lang="fr-FR" sz="1400" b="1" dirty="0">
                <a:solidFill>
                  <a:srgbClr val="0070C0"/>
                </a:solidFill>
              </a:rPr>
              <a:t>)</a:t>
            </a:r>
            <a:endParaRPr lang="fr-FR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To </a:t>
            </a:r>
            <a:r>
              <a:rPr lang="fr-FR" sz="1400" dirty="0" err="1">
                <a:solidFill>
                  <a:srgbClr val="FF0000"/>
                </a:solidFill>
              </a:rPr>
              <a:t>be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crossed</a:t>
            </a:r>
            <a:r>
              <a:rPr lang="fr-FR" sz="1400" dirty="0">
                <a:solidFill>
                  <a:srgbClr val="FF0000"/>
                </a:solidFill>
              </a:rPr>
              <a:t> by protons </a:t>
            </a:r>
            <a:r>
              <a:rPr lang="fr-FR" sz="1400" dirty="0" err="1">
                <a:solidFill>
                  <a:srgbClr val="FF0000"/>
                </a:solidFill>
              </a:rPr>
              <a:t>with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energy</a:t>
            </a:r>
            <a:r>
              <a:rPr lang="fr-FR" sz="1400" dirty="0">
                <a:solidFill>
                  <a:srgbClr val="FF0000"/>
                </a:solidFill>
              </a:rPr>
              <a:t> up to 4 MeV, alpha </a:t>
            </a:r>
            <a:r>
              <a:rPr lang="fr-FR" sz="1400" dirty="0" err="1">
                <a:solidFill>
                  <a:srgbClr val="FF0000"/>
                </a:solidFill>
              </a:rPr>
              <a:t>particles</a:t>
            </a:r>
            <a:r>
              <a:rPr lang="fr-FR" sz="1400" dirty="0">
                <a:solidFill>
                  <a:srgbClr val="FF0000"/>
                </a:solidFill>
              </a:rPr>
              <a:t> up 6 MeV and B, C, O, … ions up to 8  - 10 MeV.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Diamond </a:t>
            </a:r>
            <a:r>
              <a:rPr lang="fr-FR" sz="1400" dirty="0" err="1"/>
              <a:t>deep</a:t>
            </a:r>
            <a:r>
              <a:rPr lang="fr-FR" sz="1400" dirty="0"/>
              <a:t> </a:t>
            </a:r>
            <a:r>
              <a:rPr lang="fr-FR" sz="1400" dirty="0" err="1"/>
              <a:t>etching</a:t>
            </a:r>
            <a:r>
              <a:rPr lang="fr-FR" sz="1400" dirty="0"/>
              <a:t>  =&gt; </a:t>
            </a:r>
            <a:r>
              <a:rPr lang="fr-FR" sz="1400" dirty="0" err="1">
                <a:solidFill>
                  <a:srgbClr val="FF0000"/>
                </a:solidFill>
              </a:rPr>
              <a:t>diamond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menbrane</a:t>
            </a:r>
            <a:r>
              <a:rPr lang="fr-FR" sz="1400" dirty="0">
                <a:solidFill>
                  <a:srgbClr val="FF0000"/>
                </a:solidFill>
              </a:rPr>
              <a:t> of ~1 µm</a:t>
            </a:r>
            <a:r>
              <a:rPr lang="fr-FR" sz="1400" dirty="0"/>
              <a:t>  (Institut Néel)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Integration</a:t>
            </a:r>
            <a:r>
              <a:rPr lang="fr-FR" sz="1400" dirty="0"/>
              <a:t> on the µ </a:t>
            </a:r>
            <a:r>
              <a:rPr lang="fr-FR" sz="1400" dirty="0" err="1"/>
              <a:t>beam</a:t>
            </a:r>
            <a:r>
              <a:rPr lang="fr-FR" sz="1400" dirty="0"/>
              <a:t> line = </a:t>
            </a:r>
            <a:r>
              <a:rPr lang="fr-FR" sz="1400" dirty="0">
                <a:solidFill>
                  <a:srgbClr val="FF0000"/>
                </a:solidFill>
              </a:rPr>
              <a:t>extraction </a:t>
            </a:r>
            <a:r>
              <a:rPr lang="fr-FR" sz="1400" dirty="0" err="1">
                <a:solidFill>
                  <a:srgbClr val="FF0000"/>
                </a:solidFill>
              </a:rPr>
              <a:t>window</a:t>
            </a:r>
            <a:endParaRPr lang="fr-FR" sz="1400" dirty="0">
              <a:solidFill>
                <a:srgbClr val="FF0000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13E58C5-19F7-47B7-8232-0047A09C9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1" y="4050263"/>
            <a:ext cx="2055157" cy="10932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1CFFBC1-F648-4109-B901-0FEA1472E280}"/>
              </a:ext>
            </a:extLst>
          </p:cNvPr>
          <p:cNvSpPr/>
          <p:nvPr/>
        </p:nvSpPr>
        <p:spPr>
          <a:xfrm>
            <a:off x="0" y="0"/>
            <a:ext cx="12192000" cy="5399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DIAMOND – Beam monitoring  @IN2P3 and for </a:t>
            </a:r>
            <a:r>
              <a:rPr lang="fr-FR" sz="2400" dirty="0" err="1"/>
              <a:t>medical</a:t>
            </a:r>
            <a:r>
              <a:rPr lang="fr-FR" sz="2400" dirty="0"/>
              <a:t> application : </a:t>
            </a:r>
            <a:r>
              <a:rPr lang="fr-FR" sz="2400" dirty="0" err="1"/>
              <a:t>various</a:t>
            </a:r>
            <a:r>
              <a:rPr lang="fr-FR" sz="2400" dirty="0"/>
              <a:t> </a:t>
            </a:r>
            <a:r>
              <a:rPr lang="fr-FR" sz="2400" dirty="0" err="1"/>
              <a:t>specification</a:t>
            </a:r>
            <a:r>
              <a:rPr lang="fr-FR" sz="2400" dirty="0"/>
              <a:t> </a:t>
            </a:r>
            <a:r>
              <a:rPr lang="fr-FR" sz="2400" dirty="0" err="1"/>
              <a:t>lists</a:t>
            </a:r>
            <a:r>
              <a:rPr lang="fr-FR" sz="2400" dirty="0"/>
              <a:t>! 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BE2141B-8BB2-46CC-B616-D0330EA263AE}"/>
              </a:ext>
            </a:extLst>
          </p:cNvPr>
          <p:cNvSpPr/>
          <p:nvPr/>
        </p:nvSpPr>
        <p:spPr>
          <a:xfrm>
            <a:off x="89174" y="1933320"/>
            <a:ext cx="12013652" cy="894876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1C74C13-8C19-4C8D-8AE2-AC3E8E3086A7}"/>
              </a:ext>
            </a:extLst>
          </p:cNvPr>
          <p:cNvSpPr txBox="1"/>
          <p:nvPr/>
        </p:nvSpPr>
        <p:spPr>
          <a:xfrm>
            <a:off x="8238246" y="1857952"/>
            <a:ext cx="3577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 138 QDC channels : 20 ASIC + 8 Diamonds in 1 </a:t>
            </a:r>
            <a:r>
              <a:rPr lang="fr-FR" sz="1200" b="1" dirty="0" err="1"/>
              <a:t>row</a:t>
            </a:r>
            <a:r>
              <a:rPr lang="fr-FR" sz="1200" b="1" dirty="0"/>
              <a:t>    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CB405503-5336-414A-9A4C-D6B4D4DF3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CN" sz="7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‘</a:t>
            </a:r>
            <a:endParaRPr kumimoji="0" lang="fr-FR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9B96D63B-D1F3-469D-BCC2-AABE3E513E65}"/>
              </a:ext>
            </a:extLst>
          </p:cNvPr>
          <p:cNvSpPr/>
          <p:nvPr/>
        </p:nvSpPr>
        <p:spPr>
          <a:xfrm>
            <a:off x="108224" y="4022557"/>
            <a:ext cx="12013652" cy="1174062"/>
          </a:xfrm>
          <a:prstGeom prst="roundRect">
            <a:avLst>
              <a:gd name="adj" fmla="val 18325"/>
            </a:avLst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CA9F87D6-C889-4F02-85B8-CD63B45F0254}"/>
              </a:ext>
            </a:extLst>
          </p:cNvPr>
          <p:cNvSpPr/>
          <p:nvPr/>
        </p:nvSpPr>
        <p:spPr>
          <a:xfrm>
            <a:off x="108224" y="5220685"/>
            <a:ext cx="12013652" cy="1241655"/>
          </a:xfrm>
          <a:prstGeom prst="roundRect">
            <a:avLst>
              <a:gd name="adj" fmla="val 18325"/>
            </a:avLst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4E2E3BB-27CB-4282-99A5-3490062E576F}"/>
              </a:ext>
            </a:extLst>
          </p:cNvPr>
          <p:cNvSpPr/>
          <p:nvPr/>
        </p:nvSpPr>
        <p:spPr>
          <a:xfrm>
            <a:off x="154111" y="5266265"/>
            <a:ext cx="701317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Monitoring </a:t>
            </a:r>
            <a:r>
              <a:rPr lang="fr-FR" b="1" dirty="0" err="1">
                <a:solidFill>
                  <a:srgbClr val="FF0000"/>
                </a:solidFill>
              </a:rPr>
              <a:t>low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energy</a:t>
            </a:r>
            <a:r>
              <a:rPr lang="fr-FR" b="1" dirty="0">
                <a:solidFill>
                  <a:srgbClr val="FF0000"/>
                </a:solidFill>
              </a:rPr>
              <a:t> ion </a:t>
            </a:r>
            <a:r>
              <a:rPr lang="fr-FR" b="1" dirty="0" err="1">
                <a:solidFill>
                  <a:srgbClr val="FF0000"/>
                </a:solidFill>
              </a:rPr>
              <a:t>beam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(ALTO)</a:t>
            </a:r>
          </a:p>
          <a:p>
            <a:pPr lvl="0"/>
            <a:r>
              <a:rPr lang="fr-FR" b="1" dirty="0">
                <a:solidFill>
                  <a:srgbClr val="0070C0"/>
                </a:solidFill>
              </a:rPr>
              <a:t>Coll. LPSC IP2I Lyon IJC </a:t>
            </a:r>
            <a:r>
              <a:rPr lang="fr-FR" b="1" dirty="0" err="1">
                <a:solidFill>
                  <a:srgbClr val="0070C0"/>
                </a:solidFill>
              </a:rPr>
              <a:t>lab</a:t>
            </a:r>
            <a:r>
              <a:rPr lang="fr-FR" b="1" dirty="0">
                <a:solidFill>
                  <a:srgbClr val="0070C0"/>
                </a:solidFill>
              </a:rPr>
              <a:t> via PICTURE</a:t>
            </a:r>
            <a:r>
              <a:rPr lang="fr-FR" i="1" dirty="0">
                <a:solidFill>
                  <a:srgbClr val="0070C0"/>
                </a:solidFill>
              </a:rPr>
              <a:t> (MP Diamant &amp; </a:t>
            </a:r>
            <a:r>
              <a:rPr lang="fr-FR" i="1" dirty="0" err="1">
                <a:solidFill>
                  <a:srgbClr val="0070C0"/>
                </a:solidFill>
              </a:rPr>
              <a:t>BioALTO</a:t>
            </a:r>
            <a:r>
              <a:rPr lang="fr-FR" i="1" dirty="0">
                <a:solidFill>
                  <a:srgbClr val="0070C0"/>
                </a:solidFill>
              </a:rPr>
              <a:t>)</a:t>
            </a:r>
          </a:p>
          <a:p>
            <a:pPr lvl="0"/>
            <a:endParaRPr lang="fr-FR" sz="900" i="1" dirty="0">
              <a:solidFill>
                <a:srgbClr val="0070C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Counter with 4 diamonds (2x2x0.1mm</a:t>
            </a:r>
            <a:r>
              <a:rPr lang="en-US" sz="1400" baseline="30000" dirty="0">
                <a:solidFill>
                  <a:prstClr val="black"/>
                </a:solidFill>
              </a:rPr>
              <a:t>3</a:t>
            </a:r>
            <a:r>
              <a:rPr lang="en-US" sz="1400" dirty="0">
                <a:solidFill>
                  <a:prstClr val="black"/>
                </a:solidFill>
              </a:rPr>
              <a:t>) placed in the halo of the beam for </a:t>
            </a:r>
            <a:r>
              <a:rPr lang="en-US" sz="1400" dirty="0">
                <a:solidFill>
                  <a:srgbClr val="FF0000"/>
                </a:solidFill>
              </a:rPr>
              <a:t>irradiation monitoring and beam alignment</a:t>
            </a:r>
            <a:r>
              <a:rPr lang="en-US" sz="1400" dirty="0">
                <a:solidFill>
                  <a:prstClr val="black"/>
                </a:solidFill>
              </a:rPr>
              <a:t>.</a:t>
            </a:r>
            <a:endParaRPr lang="fr-FR" sz="1400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D645FF-FC97-4AAF-A5FC-8B0F8A0B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9225"/>
            <a:ext cx="2743200" cy="365125"/>
          </a:xfrm>
        </p:spPr>
        <p:txBody>
          <a:bodyPr/>
          <a:lstStyle/>
          <a:p>
            <a:fld id="{7162BEA6-32E6-4D90-B86D-AE6180734016}" type="slidenum">
              <a:rPr lang="fr-FR" smtClean="0"/>
              <a:t>9</a:t>
            </a:fld>
            <a:endParaRPr lang="fr-FR"/>
          </a:p>
        </p:txBody>
      </p:sp>
      <p:sp>
        <p:nvSpPr>
          <p:cNvPr id="29" name="Espace réservé du pied de page 28">
            <a:extLst>
              <a:ext uri="{FF2B5EF4-FFF2-40B4-BE49-F238E27FC236}">
                <a16:creationId xmlns:a16="http://schemas.microsoft.com/office/drawing/2014/main" id="{D74DB2CF-309A-46B7-B875-6C6992C89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25"/>
            <a:ext cx="4114800" cy="365125"/>
          </a:xfrm>
        </p:spPr>
        <p:txBody>
          <a:bodyPr/>
          <a:lstStyle/>
          <a:p>
            <a:r>
              <a:rPr lang="en-US"/>
              <a:t>Workshop GANIL Soustons 25-29 sept. 2023</a:t>
            </a:r>
            <a:endParaRPr lang="fr-FR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75DF70D5-9E01-4E58-91BE-11A388664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87"/>
          <a:stretch/>
        </p:blipFill>
        <p:spPr>
          <a:xfrm>
            <a:off x="6616898" y="3294064"/>
            <a:ext cx="1316390" cy="53549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E9E37C84-1278-41A9-B0E9-3F28ACDAF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781" y="3739629"/>
            <a:ext cx="537081" cy="218811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BA08D4C2-F071-49E8-AF8C-A42CD722B10E}"/>
              </a:ext>
            </a:extLst>
          </p:cNvPr>
          <p:cNvSpPr txBox="1"/>
          <p:nvPr/>
        </p:nvSpPr>
        <p:spPr>
          <a:xfrm>
            <a:off x="5331728" y="3656833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DIAMMONI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913B5918-034C-46EC-A53F-C5B7103B51BB}"/>
              </a:ext>
            </a:extLst>
          </p:cNvPr>
          <p:cNvSpPr txBox="1"/>
          <p:nvPr/>
        </p:nvSpPr>
        <p:spPr>
          <a:xfrm>
            <a:off x="9285125" y="4682586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rgbClr val="FF0000"/>
                </a:solidFill>
              </a:rPr>
              <a:t>DéFI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DiaMs</a:t>
            </a:r>
            <a:endParaRPr lang="fr-FR" sz="1600" b="1" dirty="0">
              <a:solidFill>
                <a:srgbClr val="FF0000"/>
              </a:solidFill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ED4406E-987D-4E54-B725-87281A7B41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18887" r="2901" b="22298"/>
          <a:stretch/>
        </p:blipFill>
        <p:spPr>
          <a:xfrm>
            <a:off x="8355297" y="2094765"/>
            <a:ext cx="1626903" cy="715553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B56D941F-BDFB-45D3-9029-35132ABD8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418" y="4664676"/>
            <a:ext cx="1449474" cy="633922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C05C52BE-CE03-41C4-8EE1-58C1D18C87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381" y="2079724"/>
            <a:ext cx="1086422" cy="724281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173DCDE5-FEC8-45A7-A0C1-3E58C2C4EB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5672"/>
          <a:stretch/>
        </p:blipFill>
        <p:spPr>
          <a:xfrm>
            <a:off x="10704206" y="2853849"/>
            <a:ext cx="1299188" cy="1112527"/>
          </a:xfrm>
          <a:prstGeom prst="rect">
            <a:avLst/>
          </a:prstGeom>
        </p:spPr>
      </p:pic>
      <p:sp>
        <p:nvSpPr>
          <p:cNvPr id="50" name="Ellipse 49">
            <a:extLst>
              <a:ext uri="{FF2B5EF4-FFF2-40B4-BE49-F238E27FC236}">
                <a16:creationId xmlns:a16="http://schemas.microsoft.com/office/drawing/2014/main" id="{6E1BF17B-DD56-4F0A-AAF5-2458E3F4CEA5}"/>
              </a:ext>
            </a:extLst>
          </p:cNvPr>
          <p:cNvSpPr/>
          <p:nvPr/>
        </p:nvSpPr>
        <p:spPr>
          <a:xfrm>
            <a:off x="11136683" y="3743396"/>
            <a:ext cx="241038" cy="219558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9B310FDA-4167-4479-987D-593EF9CC08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3562" y="3058040"/>
            <a:ext cx="730271" cy="702539"/>
          </a:xfrm>
          <a:prstGeom prst="rect">
            <a:avLst/>
          </a:prstGeom>
        </p:spPr>
      </p:pic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53596A83-AEA1-4DB7-BFE0-1240F68247AE}"/>
              </a:ext>
            </a:extLst>
          </p:cNvPr>
          <p:cNvCxnSpPr>
            <a:cxnSpLocks/>
          </p:cNvCxnSpPr>
          <p:nvPr/>
        </p:nvCxnSpPr>
        <p:spPr>
          <a:xfrm>
            <a:off x="10543833" y="3459599"/>
            <a:ext cx="592850" cy="31277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D093B3D8-F617-47D2-B1E8-ABE643190D5C}"/>
              </a:ext>
            </a:extLst>
          </p:cNvPr>
          <p:cNvCxnSpPr>
            <a:cxnSpLocks/>
          </p:cNvCxnSpPr>
          <p:nvPr/>
        </p:nvCxnSpPr>
        <p:spPr>
          <a:xfrm>
            <a:off x="10686508" y="3529834"/>
            <a:ext cx="485474" cy="26031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Image 61">
            <a:extLst>
              <a:ext uri="{FF2B5EF4-FFF2-40B4-BE49-F238E27FC236}">
                <a16:creationId xmlns:a16="http://schemas.microsoft.com/office/drawing/2014/main" id="{54CE41D1-7AB8-4CAC-AF0A-C210EA9EED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6937"/>
          <a:stretch/>
        </p:blipFill>
        <p:spPr>
          <a:xfrm rot="5400000">
            <a:off x="7805556" y="3177154"/>
            <a:ext cx="764932" cy="420865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CA5AF574-945C-4622-BF8E-BBB4AEC10A0E}"/>
              </a:ext>
            </a:extLst>
          </p:cNvPr>
          <p:cNvSpPr txBox="1"/>
          <p:nvPr/>
        </p:nvSpPr>
        <p:spPr>
          <a:xfrm>
            <a:off x="7426598" y="2775877"/>
            <a:ext cx="1530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QDC : Train </a:t>
            </a:r>
            <a:r>
              <a:rPr lang="fr-FR" sz="1200" b="1" dirty="0" err="1"/>
              <a:t>counting</a:t>
            </a:r>
            <a:r>
              <a:rPr lang="fr-FR" sz="1200" b="1" dirty="0"/>
              <a:t> </a:t>
            </a:r>
          </a:p>
        </p:txBody>
      </p:sp>
      <p:sp>
        <p:nvSpPr>
          <p:cNvPr id="1024" name="ZoneTexte 1023">
            <a:extLst>
              <a:ext uri="{FF2B5EF4-FFF2-40B4-BE49-F238E27FC236}">
                <a16:creationId xmlns:a16="http://schemas.microsoft.com/office/drawing/2014/main" id="{D25CD675-6B2F-4695-9F56-20908017D82D}"/>
              </a:ext>
            </a:extLst>
          </p:cNvPr>
          <p:cNvSpPr txBox="1"/>
          <p:nvPr/>
        </p:nvSpPr>
        <p:spPr>
          <a:xfrm>
            <a:off x="9168748" y="2767058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1 </a:t>
            </a:r>
            <a:r>
              <a:rPr lang="fr-FR" sz="1200" b="1" dirty="0" err="1"/>
              <a:t>sCVD</a:t>
            </a:r>
            <a:r>
              <a:rPr lang="fr-FR" sz="1200" b="1" dirty="0"/>
              <a:t> / 1 </a:t>
            </a:r>
            <a:r>
              <a:rPr lang="fr-FR" sz="1200" b="1" dirty="0" err="1"/>
              <a:t>pCVD</a:t>
            </a:r>
            <a:r>
              <a:rPr lang="fr-FR" sz="1200" b="1" dirty="0"/>
              <a:t> </a:t>
            </a:r>
            <a:r>
              <a:rPr lang="fr-FR" sz="1200" b="1" dirty="0" err="1"/>
              <a:t>diamond</a:t>
            </a:r>
            <a:endParaRPr lang="fr-FR" sz="1200" b="1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6845F561-14DA-4270-98F2-F83F7DFB1FD1}"/>
              </a:ext>
            </a:extLst>
          </p:cNvPr>
          <p:cNvSpPr txBox="1"/>
          <p:nvPr/>
        </p:nvSpPr>
        <p:spPr>
          <a:xfrm>
            <a:off x="7688992" y="3773264"/>
            <a:ext cx="3133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Fast </a:t>
            </a:r>
            <a:r>
              <a:rPr lang="fr-FR" sz="1200" b="1" dirty="0" err="1"/>
              <a:t>preamp</a:t>
            </a:r>
            <a:r>
              <a:rPr lang="fr-FR" sz="1200" b="1" dirty="0"/>
              <a:t> + 500 MHz ADC : </a:t>
            </a:r>
            <a:r>
              <a:rPr lang="fr-FR" sz="1200" b="1" dirty="0" err="1"/>
              <a:t>Bunch</a:t>
            </a:r>
            <a:r>
              <a:rPr lang="fr-FR" sz="1200" b="1" dirty="0"/>
              <a:t> </a:t>
            </a:r>
            <a:r>
              <a:rPr lang="fr-FR" sz="1200" b="1" dirty="0" err="1"/>
              <a:t>counting</a:t>
            </a:r>
            <a:r>
              <a:rPr lang="fr-FR" sz="1200" b="1" dirty="0"/>
              <a:t> </a:t>
            </a:r>
          </a:p>
        </p:txBody>
      </p:sp>
      <p:pic>
        <p:nvPicPr>
          <p:cNvPr id="1028" name="Image 1027">
            <a:extLst>
              <a:ext uri="{FF2B5EF4-FFF2-40B4-BE49-F238E27FC236}">
                <a16:creationId xmlns:a16="http://schemas.microsoft.com/office/drawing/2014/main" id="{8CD71BD7-D4AA-4300-B869-077730FCDA6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597" t="5738" r="5133" b="1959"/>
          <a:stretch/>
        </p:blipFill>
        <p:spPr>
          <a:xfrm>
            <a:off x="2244306" y="4107785"/>
            <a:ext cx="988102" cy="966352"/>
          </a:xfrm>
          <a:prstGeom prst="rect">
            <a:avLst/>
          </a:prstGeom>
        </p:spPr>
      </p:pic>
      <p:pic>
        <p:nvPicPr>
          <p:cNvPr id="1029" name="Image 1028">
            <a:extLst>
              <a:ext uri="{FF2B5EF4-FFF2-40B4-BE49-F238E27FC236}">
                <a16:creationId xmlns:a16="http://schemas.microsoft.com/office/drawing/2014/main" id="{D11AAEBF-D389-435C-BFB1-8F28B62927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9257" y="5244899"/>
            <a:ext cx="3936185" cy="1219276"/>
          </a:xfrm>
          <a:prstGeom prst="rect">
            <a:avLst/>
          </a:prstGeom>
        </p:spPr>
      </p:pic>
      <p:pic>
        <p:nvPicPr>
          <p:cNvPr id="1031" name="Image 1030">
            <a:extLst>
              <a:ext uri="{FF2B5EF4-FFF2-40B4-BE49-F238E27FC236}">
                <a16:creationId xmlns:a16="http://schemas.microsoft.com/office/drawing/2014/main" id="{3FE53750-6117-40B2-B9C7-0BC5D4E2E1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r="9144"/>
          <a:stretch/>
        </p:blipFill>
        <p:spPr>
          <a:xfrm>
            <a:off x="10929245" y="5288407"/>
            <a:ext cx="1086422" cy="1045249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470621F5-9667-43BF-ACD2-6A866FB29D6C}"/>
              </a:ext>
            </a:extLst>
          </p:cNvPr>
          <p:cNvSpPr txBox="1"/>
          <p:nvPr/>
        </p:nvSpPr>
        <p:spPr>
          <a:xfrm>
            <a:off x="5671320" y="594593"/>
            <a:ext cx="65206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Proton </a:t>
            </a:r>
            <a:r>
              <a:rPr lang="fr-FR" b="1" dirty="0" err="1">
                <a:solidFill>
                  <a:srgbClr val="FF0000"/>
                </a:solidFill>
              </a:rPr>
              <a:t>beam</a:t>
            </a:r>
            <a:r>
              <a:rPr lang="fr-FR" b="1" dirty="0">
                <a:solidFill>
                  <a:srgbClr val="FF0000"/>
                </a:solidFill>
              </a:rPr>
              <a:t> monitoring in </a:t>
            </a:r>
            <a:r>
              <a:rPr lang="fr-FR" b="1" dirty="0" err="1">
                <a:solidFill>
                  <a:srgbClr val="FF0000"/>
                </a:solidFill>
              </a:rPr>
              <a:t>hadrontherapy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(CAL)  </a:t>
            </a:r>
          </a:p>
          <a:p>
            <a:r>
              <a:rPr lang="fr-FR" sz="1400" b="1" dirty="0">
                <a:solidFill>
                  <a:srgbClr val="0070C0"/>
                </a:solidFill>
              </a:rPr>
              <a:t>Coll. </a:t>
            </a:r>
            <a:r>
              <a:rPr lang="fr-FR" sz="1400" b="1" dirty="0" err="1">
                <a:solidFill>
                  <a:srgbClr val="0070C0"/>
                </a:solidFill>
              </a:rPr>
              <a:t>Clarys</a:t>
            </a:r>
            <a:r>
              <a:rPr lang="fr-FR" sz="1400" b="1" dirty="0">
                <a:solidFill>
                  <a:srgbClr val="0070C0"/>
                </a:solidFill>
              </a:rPr>
              <a:t> UFT  / Coll. TIARA  / Coll. </a:t>
            </a:r>
            <a:r>
              <a:rPr lang="fr-FR" sz="1400" b="1" dirty="0" err="1">
                <a:solidFill>
                  <a:srgbClr val="0070C0"/>
                </a:solidFill>
              </a:rPr>
              <a:t>ClaRyS</a:t>
            </a:r>
            <a:r>
              <a:rPr lang="fr-FR" sz="1400" b="1" dirty="0">
                <a:solidFill>
                  <a:srgbClr val="0070C0"/>
                </a:solidFill>
              </a:rPr>
              <a:t> -  </a:t>
            </a:r>
            <a:r>
              <a:rPr lang="fr-FR" sz="1400" b="1" dirty="0" err="1">
                <a:solidFill>
                  <a:srgbClr val="0070C0"/>
                </a:solidFill>
              </a:rPr>
              <a:t>LaBeX</a:t>
            </a:r>
            <a:r>
              <a:rPr lang="fr-FR" sz="1400" b="1" dirty="0">
                <a:solidFill>
                  <a:srgbClr val="0070C0"/>
                </a:solidFill>
              </a:rPr>
              <a:t> PRIMES (P. </a:t>
            </a:r>
            <a:r>
              <a:rPr lang="fr-FR" sz="1400" b="1" dirty="0" err="1">
                <a:solidFill>
                  <a:srgbClr val="0070C0"/>
                </a:solidFill>
              </a:rPr>
              <a:t>Everaere</a:t>
            </a:r>
            <a:r>
              <a:rPr lang="fr-FR" sz="1400" b="1" dirty="0">
                <a:solidFill>
                  <a:srgbClr val="0070C0"/>
                </a:solidFill>
              </a:rPr>
              <a:t> PhD </a:t>
            </a:r>
            <a:r>
              <a:rPr lang="fr-FR" sz="1400" b="1" dirty="0" err="1">
                <a:solidFill>
                  <a:srgbClr val="0070C0"/>
                </a:solidFill>
              </a:rPr>
              <a:t>thesis</a:t>
            </a:r>
            <a:r>
              <a:rPr lang="fr-FR" sz="1400" b="1" dirty="0">
                <a:solidFill>
                  <a:srgbClr val="0070C0"/>
                </a:solidFill>
              </a:rPr>
              <a:t>)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Single </a:t>
            </a:r>
            <a:r>
              <a:rPr lang="fr-FR" sz="1400" dirty="0" err="1">
                <a:solidFill>
                  <a:srgbClr val="FF0000"/>
                </a:solidFill>
              </a:rPr>
              <a:t>particle</a:t>
            </a:r>
            <a:endParaRPr lang="fr-FR" sz="1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XY  spatial </a:t>
            </a:r>
            <a:r>
              <a:rPr lang="fr-FR" sz="1400" dirty="0" err="1"/>
              <a:t>resolution</a:t>
            </a:r>
            <a:r>
              <a:rPr lang="fr-FR" sz="1400" dirty="0"/>
              <a:t>  ~1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Time </a:t>
            </a:r>
            <a:r>
              <a:rPr lang="fr-FR" sz="1400" dirty="0" err="1">
                <a:solidFill>
                  <a:srgbClr val="FF0000"/>
                </a:solidFill>
              </a:rPr>
              <a:t>resolution</a:t>
            </a:r>
            <a:r>
              <a:rPr lang="fr-FR" sz="1400" dirty="0">
                <a:solidFill>
                  <a:srgbClr val="FF0000"/>
                </a:solidFill>
              </a:rPr>
              <a:t> ~100 </a:t>
            </a:r>
            <a:r>
              <a:rPr lang="fr-FR" sz="1400" dirty="0" err="1">
                <a:solidFill>
                  <a:srgbClr val="FF0000"/>
                </a:solidFill>
              </a:rPr>
              <a:t>ps</a:t>
            </a:r>
            <a:endParaRPr lang="fr-FR" sz="1400" dirty="0">
              <a:solidFill>
                <a:srgbClr val="FF0000"/>
              </a:solidFill>
            </a:endParaRP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D7AF983-93E0-4F4F-8AE9-812711EC7DED}"/>
              </a:ext>
            </a:extLst>
          </p:cNvPr>
          <p:cNvGrpSpPr/>
          <p:nvPr/>
        </p:nvGrpSpPr>
        <p:grpSpPr>
          <a:xfrm>
            <a:off x="178309" y="550436"/>
            <a:ext cx="4808881" cy="1306352"/>
            <a:chOff x="552442" y="59638"/>
            <a:chExt cx="4808881" cy="1306352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BABA51D7-B805-467F-9D02-4C8A2D46D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87" t="4009" r="3630" b="2690"/>
            <a:stretch/>
          </p:blipFill>
          <p:spPr>
            <a:xfrm>
              <a:off x="676273" y="361019"/>
              <a:ext cx="1224807" cy="1004971"/>
            </a:xfrm>
            <a:prstGeom prst="rect">
              <a:avLst/>
            </a:prstGeom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90D29B21-A2BE-4D81-9B24-1D35D74C758D}"/>
                </a:ext>
              </a:extLst>
            </p:cNvPr>
            <p:cNvSpPr txBox="1"/>
            <p:nvPr/>
          </p:nvSpPr>
          <p:spPr>
            <a:xfrm>
              <a:off x="552442" y="59638"/>
              <a:ext cx="48088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  40 </a:t>
              </a:r>
              <a:r>
                <a:rPr lang="fr-FR" sz="1200" b="1" dirty="0" err="1"/>
                <a:t>preamps</a:t>
              </a:r>
              <a:r>
                <a:rPr lang="fr-FR" sz="1200" b="1" dirty="0"/>
                <a:t>   + DFC  + TDC               4 </a:t>
              </a:r>
              <a:r>
                <a:rPr lang="fr-FR" sz="1200" b="1" dirty="0" err="1"/>
                <a:t>diamond</a:t>
              </a:r>
              <a:r>
                <a:rPr lang="fr-FR" sz="1200" b="1" dirty="0"/>
                <a:t> </a:t>
              </a:r>
              <a:r>
                <a:rPr lang="fr-FR" sz="1200" b="1" dirty="0" err="1"/>
                <a:t>sCVD</a:t>
              </a:r>
              <a:r>
                <a:rPr lang="fr-FR" sz="1200" b="1" dirty="0"/>
                <a:t> in </a:t>
              </a:r>
              <a:r>
                <a:rPr lang="fr-FR" sz="1200" b="1" dirty="0" err="1"/>
                <a:t>mosaic</a:t>
              </a:r>
              <a:r>
                <a:rPr lang="fr-FR" sz="1200" b="1" dirty="0"/>
                <a:t> or 1 </a:t>
              </a:r>
              <a:r>
                <a:rPr lang="fr-FR" sz="1200" b="1" dirty="0" err="1"/>
                <a:t>pCVD</a:t>
              </a:r>
              <a:endParaRPr lang="fr-FR" sz="1200" b="1" dirty="0"/>
            </a:p>
          </p:txBody>
        </p:sp>
      </p:grp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5694D0A9-1804-42A8-AE11-6F42C8EDCF2A}"/>
              </a:ext>
            </a:extLst>
          </p:cNvPr>
          <p:cNvSpPr/>
          <p:nvPr/>
        </p:nvSpPr>
        <p:spPr>
          <a:xfrm>
            <a:off x="113153" y="542791"/>
            <a:ext cx="12013652" cy="1375410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903AE376-419B-4715-B19D-FB865AB88F5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499" t="8595" r="3649" b="47158"/>
          <a:stretch/>
        </p:blipFill>
        <p:spPr>
          <a:xfrm>
            <a:off x="3902657" y="824780"/>
            <a:ext cx="1336689" cy="952277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C8BC85C9-5551-400E-AF8A-A52B09DB97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209" t="10357" r="9279" b="40998"/>
          <a:stretch/>
        </p:blipFill>
        <p:spPr>
          <a:xfrm>
            <a:off x="2111396" y="796184"/>
            <a:ext cx="1253922" cy="10180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CA9832-21B5-4C83-A372-1A760DDC95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0928" y="3041644"/>
            <a:ext cx="941813" cy="70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8675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dele presentation IN2P3">
  <a:themeElements>
    <a:clrScheme name="Thème IN2P3">
      <a:dk1>
        <a:srgbClr val="00294B"/>
      </a:dk1>
      <a:lt1>
        <a:srgbClr val="FFFFFF"/>
      </a:lt1>
      <a:dk2>
        <a:srgbClr val="456487"/>
      </a:dk2>
      <a:lt2>
        <a:srgbClr val="FFFFFF"/>
      </a:lt2>
      <a:accent1>
        <a:srgbClr val="00294B"/>
      </a:accent1>
      <a:accent2>
        <a:srgbClr val="456487"/>
      </a:accent2>
      <a:accent3>
        <a:srgbClr val="E75112"/>
      </a:accent3>
      <a:accent4>
        <a:srgbClr val="62C4DD"/>
      </a:accent4>
      <a:accent5>
        <a:srgbClr val="000000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_présentation_mensuelle.potx" id="{D023FFDD-4ABF-4755-B0E5-F6665BE189B7}" vid="{FAF66C0A-0EA8-456F-B3AD-965C525E28C9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4433</TotalTime>
  <Words>2893</Words>
  <Application>Microsoft Office PowerPoint</Application>
  <PresentationFormat>Grand écran</PresentationFormat>
  <Paragraphs>396</Paragraphs>
  <Slides>18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31" baseType="lpstr">
      <vt:lpstr>等线</vt:lpstr>
      <vt:lpstr>ＭＳ Ｐゴシック</vt:lpstr>
      <vt:lpstr>Arial</vt:lpstr>
      <vt:lpstr>Arial Narrow</vt:lpstr>
      <vt:lpstr>Calibri</vt:lpstr>
      <vt:lpstr>Calibri Light</vt:lpstr>
      <vt:lpstr>Cambria Math</vt:lpstr>
      <vt:lpstr>CIDFont+F2</vt:lpstr>
      <vt:lpstr>Symbol</vt:lpstr>
      <vt:lpstr>Times New Roman</vt:lpstr>
      <vt:lpstr>Wingdings</vt:lpstr>
      <vt:lpstr>Thème Office</vt:lpstr>
      <vt:lpstr>Modele presentation IN2P3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Marie-Laure Gallin-Martel</dc:creator>
  <cp:lastModifiedBy>Marie-Laure Gallin-Martel</cp:lastModifiedBy>
  <cp:revision>653</cp:revision>
  <dcterms:created xsi:type="dcterms:W3CDTF">2022-02-21T11:02:48Z</dcterms:created>
  <dcterms:modified xsi:type="dcterms:W3CDTF">2023-09-26T13:20:39Z</dcterms:modified>
</cp:coreProperties>
</file>