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63" r:id="rId4"/>
    <p:sldId id="264" r:id="rId5"/>
    <p:sldId id="267" r:id="rId6"/>
    <p:sldId id="268" r:id="rId7"/>
    <p:sldId id="269" r:id="rId8"/>
    <p:sldId id="270" r:id="rId9"/>
    <p:sldId id="647" r:id="rId10"/>
    <p:sldId id="289" r:id="rId11"/>
    <p:sldId id="271" r:id="rId12"/>
    <p:sldId id="258" r:id="rId13"/>
    <p:sldId id="261" r:id="rId14"/>
    <p:sldId id="262" r:id="rId15"/>
    <p:sldId id="272" r:id="rId16"/>
    <p:sldId id="274" r:id="rId17"/>
    <p:sldId id="275" r:id="rId18"/>
    <p:sldId id="276" r:id="rId19"/>
    <p:sldId id="277" r:id="rId20"/>
    <p:sldId id="288" r:id="rId21"/>
    <p:sldId id="283" r:id="rId22"/>
    <p:sldId id="290" r:id="rId23"/>
    <p:sldId id="279" r:id="rId24"/>
    <p:sldId id="280" r:id="rId25"/>
    <p:sldId id="281" r:id="rId26"/>
    <p:sldId id="291" r:id="rId27"/>
    <p:sldId id="643" r:id="rId28"/>
    <p:sldId id="644" r:id="rId29"/>
    <p:sldId id="284" r:id="rId30"/>
    <p:sldId id="285" r:id="rId31"/>
    <p:sldId id="27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Noto Sans Symbols" panose="020B0604020202020204" charset="0"/>
      <p:regular r:id="rId38"/>
      <p:bold r:id="rId39"/>
    </p:embeddedFont>
    <p:embeddedFont>
      <p:font typeface="Trebuchet MS" panose="020B0603020202020204" pitchFamily="34" charset="0"/>
      <p:regular r:id="rId40"/>
      <p:bold r:id="rId41"/>
      <p:italic r:id="rId42"/>
      <p:boldItalic r:id="rId43"/>
    </p:embeddedFont>
    <p:embeddedFont>
      <p:font typeface="Wingdings 3" panose="05040102010807070707" pitchFamily="18" charset="2"/>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pFd7dvrHtFcyc7y43eJDnx5dT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796"/>
    <a:srgbClr val="6C643F"/>
    <a:srgbClr val="929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60"/>
  </p:normalViewPr>
  <p:slideViewPr>
    <p:cSldViewPr snapToGrid="0">
      <p:cViewPr varScale="1">
        <p:scale>
          <a:sx n="82" d="100"/>
          <a:sy n="82" d="100"/>
        </p:scale>
        <p:origin x="81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43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13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64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889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90;p27:notes">
            <a:extLst>
              <a:ext uri="{FF2B5EF4-FFF2-40B4-BE49-F238E27FC236}">
                <a16:creationId xmlns:a16="http://schemas.microsoft.com/office/drawing/2014/main" id="{C15F3EDE-F96A-4EFE-9C18-871E658944C9}"/>
              </a:ext>
            </a:extLst>
          </p:cNvPr>
          <p:cNvSpPr txBox="1">
            <a:spLocks noGrp="1"/>
          </p:cNvSpPr>
          <p:nvPr>
            <p:ph type="body" sz="quarter" idx="1"/>
          </p:nvPr>
        </p:nvSpPr>
        <p:spPr>
          <a:xfrm>
            <a:off x="685800" y="4343400"/>
            <a:ext cx="5486400" cy="4114800"/>
          </a:xfrm>
        </p:spPr>
        <p:txBody>
          <a:bodyPr lIns="91421" tIns="91421" rIns="91421" bIns="91421"/>
          <a:lstStyle/>
          <a:p>
            <a:endParaRPr lang="pl-PL"/>
          </a:p>
        </p:txBody>
      </p:sp>
      <p:sp>
        <p:nvSpPr>
          <p:cNvPr id="3" name="Google Shape;591;p27:notes">
            <a:extLst>
              <a:ext uri="{FF2B5EF4-FFF2-40B4-BE49-F238E27FC236}">
                <a16:creationId xmlns:a16="http://schemas.microsoft.com/office/drawing/2014/main" id="{522C6F62-0B36-4F22-976B-BFA68EB6BD23}"/>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74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782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579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57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8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17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69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614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spTree>
      <p:nvGrpSpPr>
        <p:cNvPr id="1" name="Shape 22"/>
        <p:cNvGrpSpPr/>
        <p:nvPr/>
      </p:nvGrpSpPr>
      <p:grpSpPr>
        <a:xfrm>
          <a:off x="0" y="0"/>
          <a:ext cx="0" cy="0"/>
          <a:chOff x="0" y="0"/>
          <a:chExt cx="0" cy="0"/>
        </a:xfrm>
      </p:grpSpPr>
      <p:grpSp>
        <p:nvGrpSpPr>
          <p:cNvPr id="23" name="Google Shape;23;p32"/>
          <p:cNvGrpSpPr/>
          <p:nvPr/>
        </p:nvGrpSpPr>
        <p:grpSpPr>
          <a:xfrm>
            <a:off x="0" y="-8467"/>
            <a:ext cx="12192000" cy="6866467"/>
            <a:chOff x="0" y="-8467"/>
            <a:chExt cx="12192000" cy="6866467"/>
          </a:xfrm>
        </p:grpSpPr>
        <p:cxnSp>
          <p:nvCxnSpPr>
            <p:cNvPr id="24" name="Google Shape;24;p3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3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3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3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3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3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3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3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podpis">
  <p:cSld name="Tytuł i podpis">
    <p:spTree>
      <p:nvGrpSpPr>
        <p:cNvPr id="1" name="Shape 90"/>
        <p:cNvGrpSpPr/>
        <p:nvPr/>
      </p:nvGrpSpPr>
      <p:grpSpPr>
        <a:xfrm>
          <a:off x="0" y="0"/>
          <a:ext cx="0" cy="0"/>
          <a:chOff x="0" y="0"/>
          <a:chExt cx="0" cy="0"/>
        </a:xfrm>
      </p:grpSpPr>
      <p:sp>
        <p:nvSpPr>
          <p:cNvPr id="91" name="Google Shape;91;p4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ferta z podpisem">
  <p:cSld name="Oferta z podpisem">
    <p:spTree>
      <p:nvGrpSpPr>
        <p:cNvPr id="1" name="Shape 96"/>
        <p:cNvGrpSpPr/>
        <p:nvPr/>
      </p:nvGrpSpPr>
      <p:grpSpPr>
        <a:xfrm>
          <a:off x="0" y="0"/>
          <a:ext cx="0" cy="0"/>
          <a:chOff x="0" y="0"/>
          <a:chExt cx="0" cy="0"/>
        </a:xfrm>
      </p:grpSpPr>
      <p:sp>
        <p:nvSpPr>
          <p:cNvPr id="97" name="Google Shape;97;p4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4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
        <p:nvSpPr>
          <p:cNvPr id="103" name="Google Shape;103;p4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l-PL" sz="8000">
                <a:solidFill>
                  <a:srgbClr val="BFE471"/>
                </a:solidFill>
                <a:latin typeface="Arial"/>
                <a:ea typeface="Arial"/>
                <a:cs typeface="Arial"/>
                <a:sym typeface="Arial"/>
              </a:rPr>
              <a:t>“</a:t>
            </a:r>
            <a:endParaRPr/>
          </a:p>
        </p:txBody>
      </p:sp>
      <p:sp>
        <p:nvSpPr>
          <p:cNvPr id="104" name="Google Shape;104;p4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l-PL"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Karta nazwy">
  <p:cSld name="Karta nazwy">
    <p:spTree>
      <p:nvGrpSpPr>
        <p:cNvPr id="1" name="Shape 105"/>
        <p:cNvGrpSpPr/>
        <p:nvPr/>
      </p:nvGrpSpPr>
      <p:grpSpPr>
        <a:xfrm>
          <a:off x="0" y="0"/>
          <a:ext cx="0" cy="0"/>
          <a:chOff x="0" y="0"/>
          <a:chExt cx="0" cy="0"/>
        </a:xfrm>
      </p:grpSpPr>
      <p:sp>
        <p:nvSpPr>
          <p:cNvPr id="106" name="Google Shape;106;p4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arta nazwy cytatu">
  <p:cSld name="Karta nazwy cytatu">
    <p:spTree>
      <p:nvGrpSpPr>
        <p:cNvPr id="1" name="Shape 111"/>
        <p:cNvGrpSpPr/>
        <p:nvPr/>
      </p:nvGrpSpPr>
      <p:grpSpPr>
        <a:xfrm>
          <a:off x="0" y="0"/>
          <a:ext cx="0" cy="0"/>
          <a:chOff x="0" y="0"/>
          <a:chExt cx="0" cy="0"/>
        </a:xfrm>
      </p:grpSpPr>
      <p:sp>
        <p:nvSpPr>
          <p:cNvPr id="112" name="Google Shape;112;p4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4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
        <p:nvSpPr>
          <p:cNvPr id="118" name="Google Shape;118;p4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l-PL" sz="8000">
                <a:solidFill>
                  <a:srgbClr val="BFE471"/>
                </a:solidFill>
                <a:latin typeface="Arial"/>
                <a:ea typeface="Arial"/>
                <a:cs typeface="Arial"/>
                <a:sym typeface="Arial"/>
              </a:rPr>
              <a:t>“</a:t>
            </a:r>
            <a:endParaRPr/>
          </a:p>
        </p:txBody>
      </p:sp>
      <p:sp>
        <p:nvSpPr>
          <p:cNvPr id="119" name="Google Shape;119;p4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l-PL"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awda lub fałsz">
  <p:cSld name="Prawda lub fałsz">
    <p:spTree>
      <p:nvGrpSpPr>
        <p:cNvPr id="1" name="Shape 120"/>
        <p:cNvGrpSpPr/>
        <p:nvPr/>
      </p:nvGrpSpPr>
      <p:grpSpPr>
        <a:xfrm>
          <a:off x="0" y="0"/>
          <a:ext cx="0" cy="0"/>
          <a:chOff x="0" y="0"/>
          <a:chExt cx="0" cy="0"/>
        </a:xfrm>
      </p:grpSpPr>
      <p:sp>
        <p:nvSpPr>
          <p:cNvPr id="121" name="Google Shape;121;p4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4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33"/>
        <p:cNvGrpSpPr/>
        <p:nvPr/>
      </p:nvGrpSpPr>
      <p:grpSpPr>
        <a:xfrm>
          <a:off x="0" y="0"/>
          <a:ext cx="0" cy="0"/>
          <a:chOff x="0" y="0"/>
          <a:chExt cx="0" cy="0"/>
        </a:xfrm>
      </p:grpSpPr>
      <p:sp>
        <p:nvSpPr>
          <p:cNvPr id="134" name="Google Shape;134;p4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39"/>
        <p:cNvGrpSpPr/>
        <p:nvPr/>
      </p:nvGrpSpPr>
      <p:grpSpPr>
        <a:xfrm>
          <a:off x="0" y="0"/>
          <a:ext cx="0" cy="0"/>
          <a:chOff x="0" y="0"/>
          <a:chExt cx="0" cy="0"/>
        </a:xfrm>
      </p:grpSpPr>
      <p:sp>
        <p:nvSpPr>
          <p:cNvPr id="40" name="Google Shape;40;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51"/>
        <p:cNvGrpSpPr/>
        <p:nvPr/>
      </p:nvGrpSpPr>
      <p:grpSpPr>
        <a:xfrm>
          <a:off x="0" y="0"/>
          <a:ext cx="0" cy="0"/>
          <a:chOff x="0" y="0"/>
          <a:chExt cx="0" cy="0"/>
        </a:xfrm>
      </p:grpSpPr>
      <p:sp>
        <p:nvSpPr>
          <p:cNvPr id="52" name="Google Shape;52;p3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35"/>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3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36"/>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3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67"/>
        <p:cNvGrpSpPr/>
        <p:nvPr/>
      </p:nvGrpSpPr>
      <p:grpSpPr>
        <a:xfrm>
          <a:off x="0" y="0"/>
          <a:ext cx="0" cy="0"/>
          <a:chOff x="0" y="0"/>
          <a:chExt cx="0" cy="0"/>
        </a:xfrm>
      </p:grpSpPr>
      <p:sp>
        <p:nvSpPr>
          <p:cNvPr id="68" name="Google Shape;68;p3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72"/>
        <p:cNvGrpSpPr/>
        <p:nvPr/>
      </p:nvGrpSpPr>
      <p:grpSpPr>
        <a:xfrm>
          <a:off x="0" y="0"/>
          <a:ext cx="0" cy="0"/>
          <a:chOff x="0" y="0"/>
          <a:chExt cx="0" cy="0"/>
        </a:xfrm>
      </p:grpSpPr>
      <p:sp>
        <p:nvSpPr>
          <p:cNvPr id="73" name="Google Shape;73;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3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0"/>
          <p:cNvSpPr>
            <a:spLocks noGrp="1"/>
          </p:cNvSpPr>
          <p:nvPr>
            <p:ph type="pic" idx="2"/>
          </p:nvPr>
        </p:nvSpPr>
        <p:spPr>
          <a:xfrm>
            <a:off x="677334" y="609600"/>
            <a:ext cx="8596668" cy="3845718"/>
          </a:xfrm>
          <a:prstGeom prst="rect">
            <a:avLst/>
          </a:prstGeom>
          <a:noFill/>
          <a:ln>
            <a:noFill/>
          </a:ln>
        </p:spPr>
      </p:sp>
      <p:sp>
        <p:nvSpPr>
          <p:cNvPr id="86" name="Google Shape;86;p4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31"/>
          <p:cNvGrpSpPr/>
          <p:nvPr/>
        </p:nvGrpSpPr>
        <p:grpSpPr>
          <a:xfrm>
            <a:off x="0" y="-8467"/>
            <a:ext cx="12192000" cy="6866467"/>
            <a:chOff x="0" y="-8467"/>
            <a:chExt cx="12192000" cy="6866467"/>
          </a:xfrm>
        </p:grpSpPr>
        <p:cxnSp>
          <p:nvCxnSpPr>
            <p:cNvPr id="7" name="Google Shape;7;p3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3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3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3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3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3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3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3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3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3" Type="http://schemas.openxmlformats.org/officeDocument/2006/relationships/oleObject" Target="../embeddings/oleObject5.bin"/><Relationship Id="rId18" Type="http://schemas.openxmlformats.org/officeDocument/2006/relationships/image" Target="../media/image26.png"/><Relationship Id="rId26" Type="http://schemas.openxmlformats.org/officeDocument/2006/relationships/oleObject" Target="../embeddings/oleObject13.bin"/><Relationship Id="rId39" Type="http://schemas.openxmlformats.org/officeDocument/2006/relationships/image" Target="../media/image34.jpg"/><Relationship Id="rId21" Type="http://schemas.openxmlformats.org/officeDocument/2006/relationships/oleObject" Target="../embeddings/oleObject9.bin"/><Relationship Id="rId34" Type="http://schemas.openxmlformats.org/officeDocument/2006/relationships/oleObject" Target="../embeddings/oleObject21.bin"/><Relationship Id="rId7" Type="http://schemas.openxmlformats.org/officeDocument/2006/relationships/oleObject" Target="../embeddings/oleObject2.bin"/><Relationship Id="rId12" Type="http://schemas.openxmlformats.org/officeDocument/2006/relationships/image" Target="../media/image23.png"/><Relationship Id="rId17" Type="http://schemas.openxmlformats.org/officeDocument/2006/relationships/oleObject" Target="../embeddings/oleObject7.bin"/><Relationship Id="rId25" Type="http://schemas.openxmlformats.org/officeDocument/2006/relationships/oleObject" Target="../embeddings/oleObject12.bin"/><Relationship Id="rId33" Type="http://schemas.openxmlformats.org/officeDocument/2006/relationships/oleObject" Target="../embeddings/oleObject20.bin"/><Relationship Id="rId38" Type="http://schemas.openxmlformats.org/officeDocument/2006/relationships/image" Target="../media/image33.jpg"/><Relationship Id="rId2" Type="http://schemas.openxmlformats.org/officeDocument/2006/relationships/slideLayout" Target="../slideLayouts/slideLayout2.xml"/><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oleObject" Target="../embeddings/oleObject16.bin"/><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oleObject" Target="../embeddings/oleObject4.bin"/><Relationship Id="rId24" Type="http://schemas.openxmlformats.org/officeDocument/2006/relationships/oleObject" Target="../embeddings/oleObject11.bin"/><Relationship Id="rId32" Type="http://schemas.openxmlformats.org/officeDocument/2006/relationships/oleObject" Target="../embeddings/oleObject19.bin"/><Relationship Id="rId37" Type="http://schemas.openxmlformats.org/officeDocument/2006/relationships/image" Target="../media/image32.pn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oleObject" Target="../embeddings/oleObject15.bin"/><Relationship Id="rId36"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oleObject" Target="../embeddings/oleObject8.bin"/><Relationship Id="rId31" Type="http://schemas.openxmlformats.org/officeDocument/2006/relationships/oleObject" Target="../embeddings/oleObject18.bin"/><Relationship Id="rId4" Type="http://schemas.openxmlformats.org/officeDocument/2006/relationships/image" Target="../media/image29.png"/><Relationship Id="rId9" Type="http://schemas.openxmlformats.org/officeDocument/2006/relationships/oleObject" Target="../embeddings/oleObject3.bin"/><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oleObject" Target="../embeddings/oleObject14.bin"/><Relationship Id="rId30" Type="http://schemas.openxmlformats.org/officeDocument/2006/relationships/oleObject" Target="../embeddings/oleObject17.bin"/><Relationship Id="rId35" Type="http://schemas.openxmlformats.org/officeDocument/2006/relationships/image" Target="../media/image30.jpg"/><Relationship Id="rId8" Type="http://schemas.openxmlformats.org/officeDocument/2006/relationships/image" Target="../media/image21.png"/><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5.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3.bin"/><Relationship Id="rId5" Type="http://schemas.openxmlformats.org/officeDocument/2006/relationships/image" Target="../media/image42.png"/><Relationship Id="rId4" Type="http://schemas.openxmlformats.org/officeDocument/2006/relationships/image" Target="../media/image48.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4.jp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3" name="Obraz 2">
            <a:extLst>
              <a:ext uri="{FF2B5EF4-FFF2-40B4-BE49-F238E27FC236}">
                <a16:creationId xmlns:a16="http://schemas.microsoft.com/office/drawing/2014/main" id="{6FE52B8E-91E4-46D1-9449-9FDDF22E6A46}"/>
              </a:ext>
            </a:extLst>
          </p:cNvPr>
          <p:cNvPicPr>
            <a:picLocks noChangeAspect="1"/>
          </p:cNvPicPr>
          <p:nvPr/>
        </p:nvPicPr>
        <p:blipFill>
          <a:blip r:embed="rId3"/>
          <a:stretch>
            <a:fillRect/>
          </a:stretch>
        </p:blipFill>
        <p:spPr>
          <a:xfrm>
            <a:off x="3478240" y="4338735"/>
            <a:ext cx="2903898" cy="1779646"/>
          </a:xfrm>
          <a:prstGeom prst="rect">
            <a:avLst/>
          </a:prstGeom>
        </p:spPr>
      </p:pic>
      <p:sp>
        <p:nvSpPr>
          <p:cNvPr id="143" name="Google Shape;143;p1"/>
          <p:cNvSpPr txBox="1">
            <a:spLocks noGrp="1"/>
          </p:cNvSpPr>
          <p:nvPr>
            <p:ph type="ctrTitle"/>
          </p:nvPr>
        </p:nvSpPr>
        <p:spPr>
          <a:xfrm>
            <a:off x="511387" y="1873920"/>
            <a:ext cx="9423401" cy="1768038"/>
          </a:xfrm>
          <a:prstGeom prst="rect">
            <a:avLst/>
          </a:prstGeom>
          <a:noFill/>
          <a:ln>
            <a:noFill/>
          </a:ln>
        </p:spPr>
        <p:txBody>
          <a:bodyPr spcFirstLastPara="1" wrap="square" lIns="91425" tIns="45700" rIns="91425" bIns="45700" anchor="b" anchorCtr="0">
            <a:noAutofit/>
          </a:bodyPr>
          <a:lstStyle/>
          <a:p>
            <a:pPr lvl="0" algn="ctr">
              <a:buSzPts val="3600"/>
            </a:pPr>
            <a:r>
              <a:rPr lang="pl-PL" sz="3600" dirty="0" err="1"/>
              <a:t>Results</a:t>
            </a:r>
            <a:r>
              <a:rPr lang="pl-PL" sz="3600" dirty="0"/>
              <a:t> from </a:t>
            </a:r>
            <a:r>
              <a:rPr lang="en-US" sz="3600" dirty="0"/>
              <a:t>the PARIS array at the Nuball1 and Nuball2 campaigns in </a:t>
            </a:r>
            <a:r>
              <a:rPr lang="en-US" sz="3600" dirty="0" err="1"/>
              <a:t>IJCLab</a:t>
            </a:r>
            <a:r>
              <a:rPr lang="en-US" sz="3600" dirty="0"/>
              <a:t> </a:t>
            </a:r>
            <a:endParaRPr sz="3600" b="1" dirty="0">
              <a:solidFill>
                <a:srgbClr val="6C643F"/>
              </a:solidFill>
            </a:endParaRPr>
          </a:p>
        </p:txBody>
      </p:sp>
      <p:sp>
        <p:nvSpPr>
          <p:cNvPr id="144" name="Google Shape;144;p1"/>
          <p:cNvSpPr txBox="1"/>
          <p:nvPr/>
        </p:nvSpPr>
        <p:spPr>
          <a:xfrm>
            <a:off x="3260529" y="4338735"/>
            <a:ext cx="364022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0" i="0" u="none" strike="noStrike" cap="none" dirty="0">
                <a:solidFill>
                  <a:schemeClr val="bg1"/>
                </a:solidFill>
                <a:latin typeface="Trebuchet MS"/>
                <a:ea typeface="Trebuchet MS"/>
                <a:cs typeface="Trebuchet MS"/>
                <a:sym typeface="Trebuchet MS"/>
              </a:rPr>
              <a:t>Michał </a:t>
            </a:r>
            <a:r>
              <a:rPr lang="pl-PL" sz="2000" b="0" i="0" u="none" strike="noStrike" cap="none" dirty="0" err="1">
                <a:solidFill>
                  <a:schemeClr val="bg1"/>
                </a:solidFill>
                <a:latin typeface="Trebuchet MS"/>
                <a:ea typeface="Trebuchet MS"/>
                <a:cs typeface="Trebuchet MS"/>
                <a:sym typeface="Trebuchet MS"/>
              </a:rPr>
              <a:t>Ciemała</a:t>
            </a:r>
            <a:endParaRPr sz="2000" b="0" i="0" u="none" strike="noStrike" cap="none" dirty="0">
              <a:solidFill>
                <a:schemeClr val="bg1"/>
              </a:solidFill>
              <a:latin typeface="Trebuchet MS"/>
              <a:ea typeface="Trebuchet MS"/>
              <a:cs typeface="Trebuchet MS"/>
              <a:sym typeface="Trebuchet MS"/>
            </a:endParaRPr>
          </a:p>
          <a:p>
            <a:pPr marL="0" marR="0" lvl="0" indent="0" algn="ctr" rtl="0">
              <a:spcBef>
                <a:spcPts val="0"/>
              </a:spcBef>
              <a:spcAft>
                <a:spcPts val="0"/>
              </a:spcAft>
              <a:buNone/>
            </a:pPr>
            <a:r>
              <a:rPr lang="pl-PL" sz="2000" b="0" i="0" u="none" strike="noStrike" cap="none" dirty="0">
                <a:solidFill>
                  <a:schemeClr val="bg1"/>
                </a:solidFill>
                <a:latin typeface="Trebuchet MS"/>
                <a:ea typeface="Trebuchet MS"/>
                <a:cs typeface="Trebuchet MS"/>
                <a:sym typeface="Trebuchet MS"/>
              </a:rPr>
              <a:t>IFJ PAN Kraków </a:t>
            </a:r>
            <a:endParaRPr dirty="0">
              <a:solidFill>
                <a:schemeClr val="bg1"/>
              </a:solidFill>
            </a:endParaRPr>
          </a:p>
        </p:txBody>
      </p:sp>
      <p:sp>
        <p:nvSpPr>
          <p:cNvPr id="9" name="Google Shape;144;p1">
            <a:extLst>
              <a:ext uri="{FF2B5EF4-FFF2-40B4-BE49-F238E27FC236}">
                <a16:creationId xmlns:a16="http://schemas.microsoft.com/office/drawing/2014/main" id="{4B04215C-E6C3-4E21-8831-A6D4D0668006}"/>
              </a:ext>
            </a:extLst>
          </p:cNvPr>
          <p:cNvSpPr txBox="1"/>
          <p:nvPr/>
        </p:nvSpPr>
        <p:spPr>
          <a:xfrm>
            <a:off x="0" y="6234953"/>
            <a:ext cx="4819782" cy="400069"/>
          </a:xfrm>
          <a:prstGeom prst="rect">
            <a:avLst/>
          </a:prstGeom>
          <a:noFill/>
          <a:ln>
            <a:noFill/>
          </a:ln>
        </p:spPr>
        <p:txBody>
          <a:bodyPr spcFirstLastPara="1" wrap="square" lIns="91425" tIns="45700" rIns="91425" bIns="45700" anchor="t" anchorCtr="0">
            <a:spAutoFit/>
          </a:bodyPr>
          <a:lstStyle/>
          <a:p>
            <a:pPr lvl="0" algn="ctr"/>
            <a:r>
              <a:rPr lang="pl-PL" sz="2000" b="0" i="0" u="none" strike="noStrike" cap="none" dirty="0" err="1">
                <a:solidFill>
                  <a:schemeClr val="dk1"/>
                </a:solidFill>
                <a:latin typeface="Trebuchet MS"/>
                <a:ea typeface="Trebuchet MS"/>
                <a:cs typeface="Trebuchet MS"/>
                <a:sym typeface="Trebuchet MS"/>
              </a:rPr>
              <a:t>Colloque</a:t>
            </a:r>
            <a:r>
              <a:rPr lang="pl-PL" sz="2000" b="0" i="0" u="none" strike="noStrike" cap="none" dirty="0">
                <a:solidFill>
                  <a:schemeClr val="dk1"/>
                </a:solidFill>
                <a:latin typeface="Trebuchet MS"/>
                <a:ea typeface="Trebuchet MS"/>
                <a:cs typeface="Trebuchet MS"/>
                <a:sym typeface="Trebuchet MS"/>
              </a:rPr>
              <a:t> GANIL, 2023, </a:t>
            </a:r>
            <a:r>
              <a:rPr lang="pl-PL" sz="2000" dirty="0" err="1"/>
              <a:t>Soustons</a:t>
            </a:r>
            <a:r>
              <a:rPr lang="pl-PL" sz="2000" b="0" i="0" u="none" strike="noStrike" cap="none" dirty="0">
                <a:solidFill>
                  <a:schemeClr val="dk1"/>
                </a:solidFill>
                <a:latin typeface="Trebuchet MS"/>
                <a:ea typeface="Trebuchet MS"/>
                <a:cs typeface="Trebuchet MS"/>
                <a:sym typeface="Trebuchet MS"/>
              </a:rPr>
              <a:t> </a:t>
            </a:r>
            <a:endParaRPr sz="2000" b="0" i="0" u="none" strike="noStrike" cap="none" dirty="0">
              <a:solidFill>
                <a:schemeClr val="dk1"/>
              </a:solidFill>
              <a:latin typeface="Trebuchet MS"/>
              <a:ea typeface="Trebuchet MS"/>
              <a:cs typeface="Trebuchet MS"/>
              <a:sym typeface="Trebuchet MS"/>
            </a:endParaRPr>
          </a:p>
        </p:txBody>
      </p:sp>
      <p:pic>
        <p:nvPicPr>
          <p:cNvPr id="6" name="Obraz 5">
            <a:extLst>
              <a:ext uri="{FF2B5EF4-FFF2-40B4-BE49-F238E27FC236}">
                <a16:creationId xmlns:a16="http://schemas.microsoft.com/office/drawing/2014/main" id="{9F4FCB77-A0F4-45D0-90D5-9F6962D70889}"/>
              </a:ext>
            </a:extLst>
          </p:cNvPr>
          <p:cNvPicPr>
            <a:picLocks noChangeAspect="1"/>
          </p:cNvPicPr>
          <p:nvPr/>
        </p:nvPicPr>
        <p:blipFill>
          <a:blip r:embed="rId4"/>
          <a:stretch>
            <a:fillRect/>
          </a:stretch>
        </p:blipFill>
        <p:spPr>
          <a:xfrm>
            <a:off x="9424945" y="5958918"/>
            <a:ext cx="2656907" cy="799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1194334" y="2489172"/>
            <a:ext cx="7526154"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rPr>
              <a:t>PARIS </a:t>
            </a:r>
            <a:r>
              <a:rPr lang="pl-PL" sz="3400" b="1" dirty="0" err="1">
                <a:solidFill>
                  <a:srgbClr val="6C643F"/>
                </a:solidFill>
              </a:rPr>
              <a:t>coupled</a:t>
            </a:r>
            <a:r>
              <a:rPr lang="pl-PL" sz="3400" b="1" dirty="0">
                <a:solidFill>
                  <a:srgbClr val="6C643F"/>
                </a:solidFill>
              </a:rPr>
              <a:t> to Nuball1</a:t>
            </a:r>
            <a:endParaRPr sz="3400" b="1" dirty="0">
              <a:solidFill>
                <a:srgbClr val="6C643F"/>
              </a:solidFill>
              <a:latin typeface="Trebuchet MS"/>
              <a:ea typeface="Trebuchet MS"/>
              <a:cs typeface="Trebuchet MS"/>
              <a:sym typeface="Trebuchet MS"/>
            </a:endParaRPr>
          </a:p>
        </p:txBody>
      </p:sp>
    </p:spTree>
    <p:extLst>
      <p:ext uri="{BB962C8B-B14F-4D97-AF65-F5344CB8AC3E}">
        <p14:creationId xmlns:p14="http://schemas.microsoft.com/office/powerpoint/2010/main" val="4026777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6"/>
          <p:cNvSpPr txBox="1">
            <a:spLocks noGrp="1"/>
          </p:cNvSpPr>
          <p:nvPr>
            <p:ph type="title"/>
          </p:nvPr>
        </p:nvSpPr>
        <p:spPr>
          <a:xfrm>
            <a:off x="0" y="167825"/>
            <a:ext cx="8689800" cy="657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6C643F"/>
              </a:buClr>
              <a:buSzPct val="100000"/>
              <a:buFont typeface="Trebuchet MS"/>
              <a:buNone/>
            </a:pPr>
            <a:r>
              <a:rPr lang="pl-PL" sz="3400" b="1" dirty="0">
                <a:solidFill>
                  <a:srgbClr val="6C643F"/>
                </a:solidFill>
                <a:latin typeface="Trebuchet MS"/>
                <a:ea typeface="Trebuchet MS"/>
                <a:cs typeface="Trebuchet MS"/>
                <a:sym typeface="Trebuchet MS"/>
              </a:rPr>
              <a:t>PARIS </a:t>
            </a:r>
            <a:r>
              <a:rPr lang="pl-PL" sz="3400" b="1" dirty="0" err="1">
                <a:solidFill>
                  <a:srgbClr val="6C643F"/>
                </a:solidFill>
                <a:latin typeface="Trebuchet MS"/>
                <a:ea typeface="Trebuchet MS"/>
                <a:cs typeface="Trebuchet MS"/>
                <a:sym typeface="Trebuchet MS"/>
              </a:rPr>
              <a:t>configuration</a:t>
            </a:r>
            <a:r>
              <a:rPr lang="pl-PL" sz="3400" b="1" dirty="0">
                <a:solidFill>
                  <a:srgbClr val="6C643F"/>
                </a:solidFill>
                <a:latin typeface="Trebuchet MS"/>
                <a:ea typeface="Trebuchet MS"/>
                <a:cs typeface="Trebuchet MS"/>
                <a:sym typeface="Trebuchet MS"/>
              </a:rPr>
              <a:t> in IPN/</a:t>
            </a:r>
            <a:r>
              <a:rPr lang="pl-PL" sz="3400" b="1" dirty="0" err="1">
                <a:solidFill>
                  <a:srgbClr val="6C643F"/>
                </a:solidFill>
                <a:latin typeface="Trebuchet MS"/>
                <a:ea typeface="Trebuchet MS"/>
                <a:cs typeface="Trebuchet MS"/>
                <a:sym typeface="Trebuchet MS"/>
              </a:rPr>
              <a:t>IJCLab</a:t>
            </a:r>
            <a:r>
              <a:rPr lang="pl-PL" sz="3400" b="1" dirty="0">
                <a:solidFill>
                  <a:srgbClr val="6C643F"/>
                </a:solidFill>
                <a:latin typeface="Trebuchet MS"/>
                <a:ea typeface="Trebuchet MS"/>
                <a:cs typeface="Trebuchet MS"/>
                <a:sym typeface="Trebuchet MS"/>
              </a:rPr>
              <a:t> </a:t>
            </a:r>
            <a:r>
              <a:rPr lang="pl-PL" sz="3400" b="1" dirty="0" err="1">
                <a:solidFill>
                  <a:srgbClr val="6C643F"/>
                </a:solidFill>
                <a:latin typeface="Trebuchet MS"/>
                <a:ea typeface="Trebuchet MS"/>
                <a:cs typeface="Trebuchet MS"/>
                <a:sym typeface="Trebuchet MS"/>
              </a:rPr>
              <a:t>experiment</a:t>
            </a:r>
            <a:r>
              <a:rPr lang="pl-PL" sz="3400" b="1" dirty="0">
                <a:solidFill>
                  <a:srgbClr val="6C643F"/>
                </a:solidFill>
                <a:latin typeface="Trebuchet MS"/>
                <a:ea typeface="Trebuchet MS"/>
                <a:cs typeface="Trebuchet MS"/>
                <a:sym typeface="Trebuchet MS"/>
              </a:rPr>
              <a:t> </a:t>
            </a:r>
            <a:r>
              <a:rPr lang="pl-PL" sz="2733" b="1" dirty="0">
                <a:solidFill>
                  <a:srgbClr val="6C643F"/>
                </a:solidFill>
                <a:latin typeface="Trebuchet MS"/>
                <a:ea typeface="Trebuchet MS"/>
                <a:cs typeface="Trebuchet MS"/>
                <a:sym typeface="Trebuchet MS"/>
              </a:rPr>
              <a:t>(</a:t>
            </a:r>
            <a:r>
              <a:rPr lang="pl-PL" sz="2733" b="1" dirty="0">
                <a:solidFill>
                  <a:srgbClr val="6C643F"/>
                </a:solidFill>
              </a:rPr>
              <a:t>Nuball1 + PARIS</a:t>
            </a:r>
            <a:r>
              <a:rPr lang="pl-PL" sz="2733" b="1" dirty="0">
                <a:solidFill>
                  <a:srgbClr val="6C643F"/>
                </a:solidFill>
                <a:latin typeface="Trebuchet MS"/>
                <a:ea typeface="Trebuchet MS"/>
                <a:cs typeface="Trebuchet MS"/>
                <a:sym typeface="Trebuchet MS"/>
              </a:rPr>
              <a:t>)</a:t>
            </a:r>
            <a:endParaRPr sz="2733" b="1" dirty="0">
              <a:solidFill>
                <a:srgbClr val="6C643F"/>
              </a:solidFill>
              <a:latin typeface="Trebuchet MS"/>
              <a:ea typeface="Trebuchet MS"/>
              <a:cs typeface="Trebuchet MS"/>
              <a:sym typeface="Trebuchet MS"/>
            </a:endParaRPr>
          </a:p>
        </p:txBody>
      </p:sp>
      <p:pic>
        <p:nvPicPr>
          <p:cNvPr id="387" name="Google Shape;387;p16"/>
          <p:cNvPicPr preferRelativeResize="0">
            <a:picLocks noGrp="1"/>
          </p:cNvPicPr>
          <p:nvPr>
            <p:ph type="body" idx="1"/>
          </p:nvPr>
        </p:nvPicPr>
        <p:blipFill rotWithShape="1">
          <a:blip r:embed="rId3">
            <a:alphaModFix/>
          </a:blip>
          <a:srcRect/>
          <a:stretch/>
        </p:blipFill>
        <p:spPr>
          <a:xfrm>
            <a:off x="1165649" y="3182964"/>
            <a:ext cx="2784300" cy="3713700"/>
          </a:xfrm>
          <a:prstGeom prst="rect">
            <a:avLst/>
          </a:prstGeom>
          <a:noFill/>
          <a:ln>
            <a:noFill/>
          </a:ln>
        </p:spPr>
      </p:pic>
      <p:sp>
        <p:nvSpPr>
          <p:cNvPr id="388" name="Google Shape;388;p16"/>
          <p:cNvSpPr/>
          <p:nvPr/>
        </p:nvSpPr>
        <p:spPr>
          <a:xfrm>
            <a:off x="349352" y="1282304"/>
            <a:ext cx="4416900" cy="132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33 </a:t>
            </a:r>
            <a:r>
              <a:rPr lang="pl-PL" sz="2000" b="1">
                <a:solidFill>
                  <a:srgbClr val="755D0C"/>
                </a:solidFill>
                <a:latin typeface="Trebuchet MS"/>
                <a:ea typeface="Trebuchet MS"/>
                <a:cs typeface="Trebuchet MS"/>
                <a:sym typeface="Trebuchet MS"/>
              </a:rPr>
              <a:t>PARIS</a:t>
            </a:r>
            <a:r>
              <a:rPr lang="pl-PL" sz="2000">
                <a:solidFill>
                  <a:schemeClr val="dk1"/>
                </a:solidFill>
                <a:latin typeface="Trebuchet MS"/>
                <a:ea typeface="Trebuchet MS"/>
                <a:cs typeface="Trebuchet MS"/>
                <a:sym typeface="Trebuchet MS"/>
              </a:rPr>
              <a:t> detectors („wall” configuration </a:t>
            </a:r>
            <a:br>
              <a:rPr lang="pl-PL" sz="2000">
                <a:solidFill>
                  <a:schemeClr val="dk1"/>
                </a:solidFill>
                <a:latin typeface="Trebuchet MS"/>
                <a:ea typeface="Trebuchet MS"/>
                <a:cs typeface="Trebuchet MS"/>
                <a:sym typeface="Trebuchet MS"/>
              </a:rPr>
            </a:br>
            <a:r>
              <a:rPr lang="pl-PL" sz="2000">
                <a:solidFill>
                  <a:schemeClr val="dk1"/>
                </a:solidFill>
                <a:latin typeface="Trebuchet MS"/>
                <a:ea typeface="Trebuchet MS"/>
                <a:cs typeface="Trebuchet MS"/>
                <a:sym typeface="Trebuchet MS"/>
              </a:rPr>
              <a:t>at backward angles at 23 cm):</a:t>
            </a:r>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	11 CeBr</a:t>
            </a:r>
            <a:r>
              <a:rPr lang="pl-PL" sz="2000" baseline="-25000">
                <a:solidFill>
                  <a:schemeClr val="dk1"/>
                </a:solidFill>
                <a:latin typeface="Trebuchet MS"/>
                <a:ea typeface="Trebuchet MS"/>
                <a:cs typeface="Trebuchet MS"/>
                <a:sym typeface="Trebuchet MS"/>
              </a:rPr>
              <a:t>3</a:t>
            </a:r>
            <a:r>
              <a:rPr lang="pl-PL" sz="2000">
                <a:solidFill>
                  <a:schemeClr val="dk1"/>
                </a:solidFill>
                <a:latin typeface="Trebuchet MS"/>
                <a:ea typeface="Trebuchet MS"/>
                <a:cs typeface="Trebuchet MS"/>
                <a:sym typeface="Trebuchet MS"/>
              </a:rPr>
              <a:t>:NaI phoswiches, </a:t>
            </a:r>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	22 LaBr</a:t>
            </a:r>
            <a:r>
              <a:rPr lang="pl-PL" sz="2000" baseline="-25000">
                <a:solidFill>
                  <a:schemeClr val="dk1"/>
                </a:solidFill>
                <a:latin typeface="Trebuchet MS"/>
                <a:ea typeface="Trebuchet MS"/>
                <a:cs typeface="Trebuchet MS"/>
                <a:sym typeface="Trebuchet MS"/>
              </a:rPr>
              <a:t>3</a:t>
            </a:r>
            <a:r>
              <a:rPr lang="pl-PL" sz="2000">
                <a:solidFill>
                  <a:schemeClr val="dk1"/>
                </a:solidFill>
                <a:latin typeface="Trebuchet MS"/>
                <a:ea typeface="Trebuchet MS"/>
                <a:cs typeface="Trebuchet MS"/>
                <a:sym typeface="Trebuchet MS"/>
              </a:rPr>
              <a:t>:NaI phoswiches.</a:t>
            </a:r>
            <a:endParaRPr/>
          </a:p>
        </p:txBody>
      </p:sp>
      <p:pic>
        <p:nvPicPr>
          <p:cNvPr id="389" name="Google Shape;389;p16"/>
          <p:cNvPicPr preferRelativeResize="0"/>
          <p:nvPr/>
        </p:nvPicPr>
        <p:blipFill rotWithShape="1">
          <a:blip r:embed="rId4">
            <a:alphaModFix/>
          </a:blip>
          <a:srcRect/>
          <a:stretch/>
        </p:blipFill>
        <p:spPr>
          <a:xfrm>
            <a:off x="5102653" y="5607720"/>
            <a:ext cx="2330984" cy="1053828"/>
          </a:xfrm>
          <a:prstGeom prst="rect">
            <a:avLst/>
          </a:prstGeom>
          <a:noFill/>
          <a:ln>
            <a:noFill/>
          </a:ln>
        </p:spPr>
      </p:pic>
      <p:pic>
        <p:nvPicPr>
          <p:cNvPr id="390" name="Google Shape;390;p16"/>
          <p:cNvPicPr preferRelativeResize="0"/>
          <p:nvPr/>
        </p:nvPicPr>
        <p:blipFill rotWithShape="1">
          <a:blip r:embed="rId5">
            <a:alphaModFix/>
          </a:blip>
          <a:srcRect/>
          <a:stretch/>
        </p:blipFill>
        <p:spPr>
          <a:xfrm>
            <a:off x="8070086" y="5598620"/>
            <a:ext cx="1032589" cy="1072028"/>
          </a:xfrm>
          <a:prstGeom prst="rect">
            <a:avLst/>
          </a:prstGeom>
          <a:noFill/>
          <a:ln>
            <a:noFill/>
          </a:ln>
        </p:spPr>
      </p:pic>
      <p:pic>
        <p:nvPicPr>
          <p:cNvPr id="391" name="Google Shape;391;p16"/>
          <p:cNvPicPr preferRelativeResize="0"/>
          <p:nvPr/>
        </p:nvPicPr>
        <p:blipFill rotWithShape="1">
          <a:blip r:embed="rId6">
            <a:alphaModFix/>
          </a:blip>
          <a:srcRect/>
          <a:stretch/>
        </p:blipFill>
        <p:spPr>
          <a:xfrm>
            <a:off x="6843562" y="1069545"/>
            <a:ext cx="3950333" cy="2972744"/>
          </a:xfrm>
          <a:prstGeom prst="rect">
            <a:avLst/>
          </a:prstGeom>
          <a:noFill/>
          <a:ln>
            <a:noFill/>
          </a:ln>
        </p:spPr>
      </p:pic>
      <p:pic>
        <p:nvPicPr>
          <p:cNvPr id="392" name="Google Shape;392;p16"/>
          <p:cNvPicPr preferRelativeResize="0"/>
          <p:nvPr/>
        </p:nvPicPr>
        <p:blipFill rotWithShape="1">
          <a:blip r:embed="rId7">
            <a:alphaModFix/>
          </a:blip>
          <a:srcRect/>
          <a:stretch/>
        </p:blipFill>
        <p:spPr>
          <a:xfrm>
            <a:off x="4374321" y="1359994"/>
            <a:ext cx="2467920" cy="2222892"/>
          </a:xfrm>
          <a:prstGeom prst="rect">
            <a:avLst/>
          </a:prstGeom>
          <a:noFill/>
          <a:ln>
            <a:noFill/>
          </a:ln>
        </p:spPr>
      </p:pic>
      <p:sp>
        <p:nvSpPr>
          <p:cNvPr id="393" name="Google Shape;393;p16"/>
          <p:cNvSpPr/>
          <p:nvPr/>
        </p:nvSpPr>
        <p:spPr>
          <a:xfrm>
            <a:off x="8918124" y="2236300"/>
            <a:ext cx="1391700" cy="369300"/>
          </a:xfrm>
          <a:prstGeom prst="rect">
            <a:avLst/>
          </a:prstGeom>
          <a:solidFill>
            <a:srgbClr val="F7F7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rgbClr val="48432A"/>
                </a:solidFill>
                <a:latin typeface="Trebuchet MS"/>
                <a:ea typeface="Trebuchet MS"/>
                <a:cs typeface="Trebuchet MS"/>
                <a:sym typeface="Trebuchet MS"/>
              </a:rPr>
              <a:t>efficiency</a:t>
            </a:r>
            <a:endParaRPr/>
          </a:p>
        </p:txBody>
      </p:sp>
      <p:sp>
        <p:nvSpPr>
          <p:cNvPr id="394" name="Google Shape;394;p16"/>
          <p:cNvSpPr/>
          <p:nvPr/>
        </p:nvSpPr>
        <p:spPr>
          <a:xfrm>
            <a:off x="4374321" y="4324991"/>
            <a:ext cx="927577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Good energy resolution for low and high energy </a:t>
            </a: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pl-PL" sz="1800">
                <a:solidFill>
                  <a:schemeClr val="dk1"/>
                </a:solidFill>
                <a:latin typeface="Noto Sans Symbols"/>
                <a:ea typeface="Noto Sans Symbols"/>
                <a:cs typeface="Noto Sans Symbols"/>
                <a:sym typeface="Noto Sans Symbols"/>
              </a:rPr>
              <a:t>γ</a:t>
            </a:r>
            <a:r>
              <a:rPr lang="pl-PL" sz="1800">
                <a:solidFill>
                  <a:schemeClr val="dk1"/>
                </a:solidFill>
                <a:latin typeface="Trebuchet MS"/>
                <a:ea typeface="Trebuchet MS"/>
                <a:cs typeface="Trebuchet MS"/>
                <a:sym typeface="Trebuchet MS"/>
              </a:rPr>
              <a:t>-rays ~ 35 keV @ 1.332 MeV</a:t>
            </a:r>
            <a:endParaRPr/>
          </a:p>
          <a:p>
            <a:pPr marL="0" marR="0" lvl="0" indent="0" algn="l" rtl="0">
              <a:spcBef>
                <a:spcPts val="0"/>
              </a:spcBef>
              <a:spcAft>
                <a:spcPts val="0"/>
              </a:spcAft>
              <a:buNone/>
            </a:pPr>
            <a:r>
              <a:rPr lang="pl-PL" sz="1800" b="1">
                <a:solidFill>
                  <a:schemeClr val="dk1"/>
                </a:solidFill>
                <a:latin typeface="Trebuchet MS"/>
                <a:ea typeface="Trebuchet MS"/>
                <a:cs typeface="Trebuchet MS"/>
                <a:sym typeface="Trebuchet MS"/>
              </a:rPr>
              <a:t>Excellent Time resolution (below ~ 1 ns)</a:t>
            </a:r>
            <a:endParaRPr/>
          </a:p>
          <a:p>
            <a:pPr marL="0" marR="0" lvl="0" indent="0" algn="l" rtl="0">
              <a:spcBef>
                <a:spcPts val="0"/>
              </a:spcBef>
              <a:spcAft>
                <a:spcPts val="0"/>
              </a:spcAft>
              <a:buNone/>
            </a:pPr>
            <a:r>
              <a:rPr lang="pl-PL" sz="1800" b="1">
                <a:solidFill>
                  <a:schemeClr val="dk1"/>
                </a:solidFill>
                <a:latin typeface="Trebuchet MS"/>
                <a:ea typeface="Trebuchet MS"/>
                <a:cs typeface="Trebuchet MS"/>
                <a:sym typeface="Trebuchet MS"/>
              </a:rPr>
              <a:t>Large efficiency for high energy </a:t>
            </a:r>
            <a:r>
              <a:rPr lang="pl-PL" sz="1800" b="1">
                <a:solidFill>
                  <a:schemeClr val="dk1"/>
                </a:solidFill>
                <a:latin typeface="Noto Sans Symbols"/>
                <a:ea typeface="Noto Sans Symbols"/>
                <a:cs typeface="Noto Sans Symbols"/>
                <a:sym typeface="Noto Sans Symbols"/>
              </a:rPr>
              <a:t>γ</a:t>
            </a:r>
            <a:r>
              <a:rPr lang="pl-PL" sz="1800" b="1">
                <a:solidFill>
                  <a:schemeClr val="dk1"/>
                </a:solidFill>
                <a:latin typeface="Trebuchet MS"/>
                <a:ea typeface="Trebuchet MS"/>
                <a:cs typeface="Trebuchet MS"/>
                <a:sym typeface="Trebuchet MS"/>
              </a:rPr>
              <a:t>-rays </a:t>
            </a:r>
            <a:endParaRPr sz="1800" b="1">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62365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3"/>
          <p:cNvSpPr txBox="1"/>
          <p:nvPr/>
        </p:nvSpPr>
        <p:spPr>
          <a:xfrm>
            <a:off x="6370410" y="3315406"/>
            <a:ext cx="3514295" cy="22467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2060"/>
              </a:buClr>
              <a:buSzPts val="2000"/>
              <a:buFont typeface="Noto Sans Symbols"/>
              <a:buChar char="❑"/>
            </a:pPr>
            <a:r>
              <a:rPr lang="pl-PL" sz="2000" b="0" i="0" u="none" strike="noStrike" cap="none">
                <a:solidFill>
                  <a:srgbClr val="002060"/>
                </a:solidFill>
                <a:latin typeface="Trebuchet MS"/>
                <a:ea typeface="Trebuchet MS"/>
                <a:cs typeface="Trebuchet MS"/>
                <a:sym typeface="Trebuchet MS"/>
              </a:rPr>
              <a:t>GDR high energy gamma rays</a:t>
            </a:r>
            <a:endParaRPr sz="2000" b="0" i="0" u="none" strike="noStrike" cap="none">
              <a:solidFill>
                <a:srgbClr val="002060"/>
              </a:solidFill>
              <a:latin typeface="Trebuchet MS"/>
              <a:ea typeface="Trebuchet MS"/>
              <a:cs typeface="Trebuchet MS"/>
              <a:sym typeface="Trebuchet MS"/>
            </a:endParaRPr>
          </a:p>
          <a:p>
            <a:pPr marL="0" marR="0" lvl="0" indent="0" algn="l" rtl="0">
              <a:spcBef>
                <a:spcPts val="0"/>
              </a:spcBef>
              <a:spcAft>
                <a:spcPts val="0"/>
              </a:spcAft>
              <a:buNone/>
            </a:pPr>
            <a:r>
              <a:rPr lang="pl-PL" sz="2000" b="0" i="0" u="none" strike="noStrike" cap="none">
                <a:solidFill>
                  <a:srgbClr val="002060"/>
                </a:solidFill>
                <a:latin typeface="Trebuchet MS"/>
                <a:ea typeface="Trebuchet MS"/>
                <a:cs typeface="Trebuchet MS"/>
                <a:sym typeface="Trebuchet MS"/>
              </a:rPr>
              <a:t>	- hot nucleus shape </a:t>
            </a:r>
            <a:endParaRPr/>
          </a:p>
          <a:p>
            <a:pPr marL="0" marR="0" lvl="0" indent="0" algn="l" rtl="0">
              <a:spcBef>
                <a:spcPts val="0"/>
              </a:spcBef>
              <a:spcAft>
                <a:spcPts val="0"/>
              </a:spcAft>
              <a:buNone/>
            </a:pPr>
            <a:endParaRPr sz="2000" b="0" i="0" u="none" strike="noStrike" cap="none">
              <a:solidFill>
                <a:srgbClr val="002060"/>
              </a:solidFill>
              <a:latin typeface="Trebuchet MS"/>
              <a:ea typeface="Trebuchet MS"/>
              <a:cs typeface="Trebuchet MS"/>
              <a:sym typeface="Trebuchet MS"/>
            </a:endParaRPr>
          </a:p>
          <a:p>
            <a:pPr marL="0" marR="0" lvl="0" indent="0" algn="l" rtl="0">
              <a:spcBef>
                <a:spcPts val="0"/>
              </a:spcBef>
              <a:spcAft>
                <a:spcPts val="0"/>
              </a:spcAft>
              <a:buNone/>
            </a:pPr>
            <a:endParaRPr sz="2000" b="0" i="0" u="none" strike="noStrike" cap="none">
              <a:solidFill>
                <a:srgbClr val="002060"/>
              </a:solidFill>
              <a:latin typeface="Trebuchet MS"/>
              <a:ea typeface="Trebuchet MS"/>
              <a:cs typeface="Trebuchet MS"/>
              <a:sym typeface="Trebuchet MS"/>
            </a:endParaRPr>
          </a:p>
          <a:p>
            <a:pPr marL="285750" marR="0" lvl="0" indent="-285750" algn="l" rtl="0">
              <a:spcBef>
                <a:spcPts val="0"/>
              </a:spcBef>
              <a:spcAft>
                <a:spcPts val="0"/>
              </a:spcAft>
              <a:buClr>
                <a:srgbClr val="002060"/>
              </a:buClr>
              <a:buSzPts val="2000"/>
              <a:buFont typeface="Noto Sans Symbols"/>
              <a:buChar char="❑"/>
            </a:pPr>
            <a:r>
              <a:rPr lang="pl-PL" sz="2000" b="0" i="0" u="none" strike="noStrike" cap="none">
                <a:solidFill>
                  <a:srgbClr val="002060"/>
                </a:solidFill>
                <a:latin typeface="Trebuchet MS"/>
                <a:ea typeface="Trebuchet MS"/>
                <a:cs typeface="Trebuchet MS"/>
                <a:sym typeface="Trebuchet MS"/>
              </a:rPr>
              <a:t>low energy transitions</a:t>
            </a:r>
            <a:br>
              <a:rPr lang="pl-PL" sz="2000" b="0" i="0" u="none" strike="noStrike" cap="none">
                <a:solidFill>
                  <a:srgbClr val="002060"/>
                </a:solidFill>
                <a:latin typeface="Trebuchet MS"/>
                <a:ea typeface="Trebuchet MS"/>
                <a:cs typeface="Trebuchet MS"/>
                <a:sym typeface="Trebuchet MS"/>
              </a:rPr>
            </a:br>
            <a:r>
              <a:rPr lang="pl-PL" sz="2000" b="0" i="0" u="none" strike="noStrike" cap="none">
                <a:solidFill>
                  <a:srgbClr val="002060"/>
                </a:solidFill>
                <a:latin typeface="Trebuchet MS"/>
                <a:ea typeface="Trebuchet MS"/>
                <a:cs typeface="Trebuchet MS"/>
                <a:sym typeface="Trebuchet MS"/>
              </a:rPr>
              <a:t>	- deformation </a:t>
            </a:r>
            <a:br>
              <a:rPr lang="pl-PL" sz="2000" b="0" i="0" u="none" strike="noStrike" cap="none">
                <a:solidFill>
                  <a:srgbClr val="002060"/>
                </a:solidFill>
                <a:latin typeface="Trebuchet MS"/>
                <a:ea typeface="Trebuchet MS"/>
                <a:cs typeface="Trebuchet MS"/>
                <a:sym typeface="Trebuchet MS"/>
              </a:rPr>
            </a:br>
            <a:r>
              <a:rPr lang="pl-PL" sz="2000" b="0" i="0" u="none" strike="noStrike" cap="none">
                <a:solidFill>
                  <a:srgbClr val="002060"/>
                </a:solidFill>
                <a:latin typeface="Trebuchet MS"/>
                <a:ea typeface="Trebuchet MS"/>
                <a:cs typeface="Trebuchet MS"/>
                <a:sym typeface="Trebuchet MS"/>
              </a:rPr>
              <a:t>	of excited residue</a:t>
            </a:r>
            <a:endParaRPr sz="2000" b="0" i="0" u="none" strike="noStrike" cap="none">
              <a:solidFill>
                <a:srgbClr val="002060"/>
              </a:solidFill>
              <a:latin typeface="Trebuchet MS"/>
              <a:ea typeface="Trebuchet MS"/>
              <a:cs typeface="Trebuchet MS"/>
              <a:sym typeface="Trebuchet MS"/>
            </a:endParaRPr>
          </a:p>
        </p:txBody>
      </p:sp>
      <p:grpSp>
        <p:nvGrpSpPr>
          <p:cNvPr id="158" name="Google Shape;158;p3"/>
          <p:cNvGrpSpPr/>
          <p:nvPr/>
        </p:nvGrpSpPr>
        <p:grpSpPr>
          <a:xfrm>
            <a:off x="715114" y="1640534"/>
            <a:ext cx="5761038" cy="4103687"/>
            <a:chOff x="1231949" y="1700214"/>
            <a:chExt cx="5761038" cy="4103687"/>
          </a:xfrm>
        </p:grpSpPr>
        <p:pic>
          <p:nvPicPr>
            <p:cNvPr id="159" name="Google Shape;159;p3"/>
            <p:cNvPicPr preferRelativeResize="0"/>
            <p:nvPr/>
          </p:nvPicPr>
          <p:blipFill rotWithShape="1">
            <a:blip r:embed="rId4">
              <a:alphaModFix/>
            </a:blip>
            <a:srcRect l="37846" t="38039" r="32784" b="20592"/>
            <a:stretch/>
          </p:blipFill>
          <p:spPr>
            <a:xfrm>
              <a:off x="2465437" y="3965576"/>
              <a:ext cx="3503612" cy="1192213"/>
            </a:xfrm>
            <a:prstGeom prst="rect">
              <a:avLst/>
            </a:prstGeom>
            <a:noFill/>
            <a:ln>
              <a:noFill/>
            </a:ln>
          </p:spPr>
        </p:pic>
        <p:grpSp>
          <p:nvGrpSpPr>
            <p:cNvPr id="160" name="Google Shape;160;p3"/>
            <p:cNvGrpSpPr/>
            <p:nvPr/>
          </p:nvGrpSpPr>
          <p:grpSpPr>
            <a:xfrm>
              <a:off x="1367608" y="1700214"/>
              <a:ext cx="5159375" cy="4103687"/>
              <a:chOff x="1017016" y="1268760"/>
              <a:chExt cx="6291288" cy="5281044"/>
            </a:xfrm>
          </p:grpSpPr>
          <p:grpSp>
            <p:nvGrpSpPr>
              <p:cNvPr id="161" name="Google Shape;161;p3"/>
              <p:cNvGrpSpPr/>
              <p:nvPr/>
            </p:nvGrpSpPr>
            <p:grpSpPr>
              <a:xfrm>
                <a:off x="1017016" y="1268760"/>
                <a:ext cx="6291288" cy="5281044"/>
                <a:chOff x="-9" y="294"/>
                <a:chExt cx="4071" cy="3865"/>
              </a:xfrm>
            </p:grpSpPr>
            <p:graphicFrame>
              <p:nvGraphicFramePr>
                <p:cNvPr id="162" name="Google Shape;162;p3"/>
                <p:cNvGraphicFramePr/>
                <p:nvPr/>
              </p:nvGraphicFramePr>
              <p:xfrm>
                <a:off x="-9" y="294"/>
                <a:ext cx="4071" cy="3865"/>
              </p:xfrm>
              <a:graphic>
                <a:graphicData uri="http://schemas.openxmlformats.org/presentationml/2006/ole">
                  <mc:AlternateContent xmlns:mc="http://schemas.openxmlformats.org/markup-compatibility/2006">
                    <mc:Choice xmlns:v="urn:schemas-microsoft-com:vml" Requires="v">
                      <p:oleObj spid="_x0000_s1971" r:id="rId5" imgW="4071" imgH="3865" progId="Origin50.Graph">
                        <p:embed/>
                      </p:oleObj>
                    </mc:Choice>
                    <mc:Fallback>
                      <p:oleObj r:id="rId5" imgW="4071" imgH="3865" progId="Origin50.Graph">
                        <p:embed/>
                        <p:pic>
                          <p:nvPicPr>
                            <p:cNvPr id="162" name="Google Shape;162;p3"/>
                            <p:cNvPicPr preferRelativeResize="0"/>
                            <p:nvPr/>
                          </p:nvPicPr>
                          <p:blipFill rotWithShape="1">
                            <a:blip r:embed="rId6">
                              <a:alphaModFix/>
                            </a:blip>
                            <a:srcRect l="4282" t="-9639" r="4281" b="5759"/>
                            <a:stretch/>
                          </p:blipFill>
                          <p:spPr>
                            <a:xfrm>
                              <a:off x="-9" y="294"/>
                              <a:ext cx="4071" cy="3865"/>
                            </a:xfrm>
                            <a:prstGeom prst="rect">
                              <a:avLst/>
                            </a:prstGeom>
                            <a:noFill/>
                            <a:ln>
                              <a:noFill/>
                            </a:ln>
                          </p:spPr>
                        </p:pic>
                      </p:oleObj>
                    </mc:Fallback>
                  </mc:AlternateContent>
                </a:graphicData>
              </a:graphic>
            </p:graphicFrame>
            <p:sp>
              <p:nvSpPr>
                <p:cNvPr id="163" name="Google Shape;163;p3"/>
                <p:cNvSpPr/>
                <p:nvPr/>
              </p:nvSpPr>
              <p:spPr>
                <a:xfrm>
                  <a:off x="2992" y="862"/>
                  <a:ext cx="169" cy="9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600"/>
                    <a:buFont typeface="Arial"/>
                    <a:buNone/>
                  </a:pPr>
                  <a:endParaRPr sz="2600" b="0" i="0" u="none" strike="noStrike" cap="none">
                    <a:solidFill>
                      <a:schemeClr val="dk1"/>
                    </a:solidFill>
                    <a:latin typeface="Arial"/>
                    <a:ea typeface="Arial"/>
                    <a:cs typeface="Arial"/>
                    <a:sym typeface="Arial"/>
                  </a:endParaRPr>
                </a:p>
              </p:txBody>
            </p:sp>
          </p:grpSp>
          <p:grpSp>
            <p:nvGrpSpPr>
              <p:cNvPr id="164" name="Google Shape;164;p3"/>
              <p:cNvGrpSpPr/>
              <p:nvPr/>
            </p:nvGrpSpPr>
            <p:grpSpPr>
              <a:xfrm>
                <a:off x="4220612" y="3178954"/>
                <a:ext cx="2080096" cy="1885599"/>
                <a:chOff x="768" y="1548"/>
                <a:chExt cx="1346" cy="1380"/>
              </a:xfrm>
            </p:grpSpPr>
            <p:grpSp>
              <p:nvGrpSpPr>
                <p:cNvPr id="165" name="Google Shape;165;p3"/>
                <p:cNvGrpSpPr/>
                <p:nvPr/>
              </p:nvGrpSpPr>
              <p:grpSpPr>
                <a:xfrm>
                  <a:off x="793" y="2357"/>
                  <a:ext cx="202" cy="453"/>
                  <a:chOff x="2089" y="2261"/>
                  <a:chExt cx="202" cy="453"/>
                </a:xfrm>
              </p:grpSpPr>
              <p:sp>
                <p:nvSpPr>
                  <p:cNvPr id="166" name="Google Shape;166;p3"/>
                  <p:cNvSpPr/>
                  <p:nvPr/>
                </p:nvSpPr>
                <p:spPr>
                  <a:xfrm>
                    <a:off x="2089" y="2261"/>
                    <a:ext cx="202"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Times New Roman"/>
                        <a:ea typeface="Times New Roman"/>
                        <a:cs typeface="Times New Roman"/>
                        <a:sym typeface="Times New Roman"/>
                      </a:rPr>
                      <a:t>n</a:t>
                    </a:r>
                    <a:endParaRPr/>
                  </a:p>
                </p:txBody>
              </p:sp>
              <p:sp>
                <p:nvSpPr>
                  <p:cNvPr id="167" name="Google Shape;167;p3"/>
                  <p:cNvSpPr/>
                  <p:nvPr/>
                </p:nvSpPr>
                <p:spPr>
                  <a:xfrm>
                    <a:off x="2089" y="2481"/>
                    <a:ext cx="202"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Times New Roman"/>
                        <a:ea typeface="Times New Roman"/>
                        <a:cs typeface="Times New Roman"/>
                        <a:sym typeface="Times New Roman"/>
                      </a:rPr>
                      <a:t>n</a:t>
                    </a:r>
                    <a:endParaRPr/>
                  </a:p>
                </p:txBody>
              </p:sp>
            </p:grpSp>
            <p:grpSp>
              <p:nvGrpSpPr>
                <p:cNvPr id="168" name="Google Shape;168;p3"/>
                <p:cNvGrpSpPr/>
                <p:nvPr/>
              </p:nvGrpSpPr>
              <p:grpSpPr>
                <a:xfrm>
                  <a:off x="768" y="1548"/>
                  <a:ext cx="1346" cy="1380"/>
                  <a:chOff x="2112" y="1452"/>
                  <a:chExt cx="1346" cy="1380"/>
                </a:xfrm>
              </p:grpSpPr>
              <p:graphicFrame>
                <p:nvGraphicFramePr>
                  <p:cNvPr id="169" name="Google Shape;169;p3"/>
                  <p:cNvGraphicFramePr/>
                  <p:nvPr/>
                </p:nvGraphicFramePr>
                <p:xfrm>
                  <a:off x="2112" y="1536"/>
                  <a:ext cx="185" cy="1296"/>
                </p:xfrm>
                <a:graphic>
                  <a:graphicData uri="http://schemas.openxmlformats.org/presentationml/2006/ole">
                    <mc:AlternateContent xmlns:mc="http://schemas.openxmlformats.org/markup-compatibility/2006">
                      <mc:Choice xmlns:v="urn:schemas-microsoft-com:vml" Requires="v">
                        <p:oleObj spid="_x0000_s1972" r:id="rId7" imgW="185" imgH="1296" progId="CorelDRAW.Graphic.9">
                          <p:embed/>
                        </p:oleObj>
                      </mc:Choice>
                      <mc:Fallback>
                        <p:oleObj r:id="rId7" imgW="185" imgH="1296" progId="CorelDRAW.Graphic.9">
                          <p:embed/>
                          <p:pic>
                            <p:nvPicPr>
                              <p:cNvPr id="169" name="Google Shape;169;p3"/>
                              <p:cNvPicPr preferRelativeResize="0"/>
                              <p:nvPr/>
                            </p:nvPicPr>
                            <p:blipFill rotWithShape="1">
                              <a:blip r:embed="rId8">
                                <a:alphaModFix/>
                              </a:blip>
                              <a:srcRect/>
                              <a:stretch/>
                            </p:blipFill>
                            <p:spPr>
                              <a:xfrm>
                                <a:off x="2112" y="1536"/>
                                <a:ext cx="185" cy="1296"/>
                              </a:xfrm>
                              <a:prstGeom prst="rect">
                                <a:avLst/>
                              </a:prstGeom>
                              <a:noFill/>
                              <a:ln>
                                <a:noFill/>
                              </a:ln>
                            </p:spPr>
                          </p:pic>
                        </p:oleObj>
                      </mc:Fallback>
                    </mc:AlternateContent>
                  </a:graphicData>
                </a:graphic>
              </p:graphicFrame>
              <p:graphicFrame>
                <p:nvGraphicFramePr>
                  <p:cNvPr id="170" name="Google Shape;170;p3"/>
                  <p:cNvGraphicFramePr/>
                  <p:nvPr/>
                </p:nvGraphicFramePr>
                <p:xfrm>
                  <a:off x="2976" y="1536"/>
                  <a:ext cx="326" cy="960"/>
                </p:xfrm>
                <a:graphic>
                  <a:graphicData uri="http://schemas.openxmlformats.org/presentationml/2006/ole">
                    <mc:AlternateContent xmlns:mc="http://schemas.openxmlformats.org/markup-compatibility/2006">
                      <mc:Choice xmlns:v="urn:schemas-microsoft-com:vml" Requires="v">
                        <p:oleObj spid="_x0000_s1973" r:id="rId9" imgW="326" imgH="960" progId="CorelDRAW.Graphic.9">
                          <p:embed/>
                        </p:oleObj>
                      </mc:Choice>
                      <mc:Fallback>
                        <p:oleObj r:id="rId9" imgW="326" imgH="960" progId="CorelDRAW.Graphic.9">
                          <p:embed/>
                          <p:pic>
                            <p:nvPicPr>
                              <p:cNvPr id="170" name="Google Shape;170;p3"/>
                              <p:cNvPicPr preferRelativeResize="0"/>
                              <p:nvPr/>
                            </p:nvPicPr>
                            <p:blipFill rotWithShape="1">
                              <a:blip r:embed="rId10">
                                <a:alphaModFix/>
                              </a:blip>
                              <a:srcRect/>
                              <a:stretch/>
                            </p:blipFill>
                            <p:spPr>
                              <a:xfrm>
                                <a:off x="2976" y="1536"/>
                                <a:ext cx="326" cy="960"/>
                              </a:xfrm>
                              <a:prstGeom prst="rect">
                                <a:avLst/>
                              </a:prstGeom>
                              <a:noFill/>
                              <a:ln>
                                <a:noFill/>
                              </a:ln>
                            </p:spPr>
                          </p:pic>
                        </p:oleObj>
                      </mc:Fallback>
                    </mc:AlternateContent>
                  </a:graphicData>
                </a:graphic>
              </p:graphicFrame>
              <p:sp>
                <p:nvSpPr>
                  <p:cNvPr id="171" name="Google Shape;171;p3"/>
                  <p:cNvSpPr/>
                  <p:nvPr/>
                </p:nvSpPr>
                <p:spPr>
                  <a:xfrm>
                    <a:off x="3115" y="1812"/>
                    <a:ext cx="211"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Noto Sans Symbols"/>
                        <a:ea typeface="Noto Sans Symbols"/>
                        <a:cs typeface="Noto Sans Symbols"/>
                        <a:sym typeface="Noto Sans Symbols"/>
                      </a:rPr>
                      <a:t>α</a:t>
                    </a:r>
                    <a:endParaRPr/>
                  </a:p>
                </p:txBody>
              </p:sp>
              <p:sp>
                <p:nvSpPr>
                  <p:cNvPr id="172" name="Google Shape;172;p3"/>
                  <p:cNvSpPr/>
                  <p:nvPr/>
                </p:nvSpPr>
                <p:spPr>
                  <a:xfrm>
                    <a:off x="2207" y="1543"/>
                    <a:ext cx="441"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dirty="0">
                        <a:solidFill>
                          <a:schemeClr val="dk1"/>
                        </a:solidFill>
                        <a:latin typeface="Arial"/>
                        <a:ea typeface="Arial"/>
                        <a:cs typeface="Arial"/>
                        <a:sym typeface="Arial"/>
                      </a:rPr>
                      <a:t>GDR </a:t>
                    </a:r>
                    <a:r>
                      <a:rPr lang="pl-PL" sz="1000" b="1" i="0" u="none" strike="noStrike" cap="none" dirty="0">
                        <a:solidFill>
                          <a:schemeClr val="dk1"/>
                        </a:solidFill>
                        <a:latin typeface="Noto Sans Symbols"/>
                        <a:ea typeface="Noto Sans Symbols"/>
                        <a:cs typeface="Noto Sans Symbols"/>
                        <a:sym typeface="Noto Sans Symbols"/>
                      </a:rPr>
                      <a:t>γ</a:t>
                    </a:r>
                    <a:endParaRPr dirty="0"/>
                  </a:p>
                </p:txBody>
              </p:sp>
              <p:sp>
                <p:nvSpPr>
                  <p:cNvPr id="173" name="Google Shape;173;p3"/>
                  <p:cNvSpPr/>
                  <p:nvPr/>
                </p:nvSpPr>
                <p:spPr>
                  <a:xfrm>
                    <a:off x="2577" y="2120"/>
                    <a:ext cx="441"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Arial"/>
                        <a:ea typeface="Arial"/>
                        <a:cs typeface="Arial"/>
                        <a:sym typeface="Arial"/>
                      </a:rPr>
                      <a:t>GDR </a:t>
                    </a:r>
                    <a:r>
                      <a:rPr lang="pl-PL" sz="1000" b="1" i="0" u="none" strike="noStrike" cap="none">
                        <a:solidFill>
                          <a:schemeClr val="dk1"/>
                        </a:solidFill>
                        <a:latin typeface="Noto Sans Symbols"/>
                        <a:ea typeface="Noto Sans Symbols"/>
                        <a:cs typeface="Noto Sans Symbols"/>
                        <a:sym typeface="Noto Sans Symbols"/>
                      </a:rPr>
                      <a:t>γ</a:t>
                    </a:r>
                    <a:endParaRPr/>
                  </a:p>
                </p:txBody>
              </p:sp>
              <p:sp>
                <p:nvSpPr>
                  <p:cNvPr id="174" name="Google Shape;174;p3"/>
                  <p:cNvSpPr/>
                  <p:nvPr/>
                </p:nvSpPr>
                <p:spPr>
                  <a:xfrm>
                    <a:off x="2207" y="1851"/>
                    <a:ext cx="202"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Times New Roman"/>
                        <a:ea typeface="Times New Roman"/>
                        <a:cs typeface="Times New Roman"/>
                        <a:sym typeface="Times New Roman"/>
                      </a:rPr>
                      <a:t>n</a:t>
                    </a:r>
                    <a:endParaRPr/>
                  </a:p>
                </p:txBody>
              </p:sp>
              <p:sp>
                <p:nvSpPr>
                  <p:cNvPr id="175" name="Google Shape;175;p3"/>
                  <p:cNvSpPr/>
                  <p:nvPr/>
                </p:nvSpPr>
                <p:spPr>
                  <a:xfrm>
                    <a:off x="2168" y="2083"/>
                    <a:ext cx="202"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Times New Roman"/>
                        <a:ea typeface="Times New Roman"/>
                        <a:cs typeface="Times New Roman"/>
                        <a:sym typeface="Times New Roman"/>
                      </a:rPr>
                      <a:t>n</a:t>
                    </a:r>
                    <a:endParaRPr/>
                  </a:p>
                </p:txBody>
              </p:sp>
              <p:sp>
                <p:nvSpPr>
                  <p:cNvPr id="176" name="Google Shape;176;p3"/>
                  <p:cNvSpPr/>
                  <p:nvPr/>
                </p:nvSpPr>
                <p:spPr>
                  <a:xfrm>
                    <a:off x="3256" y="1452"/>
                    <a:ext cx="202" cy="233"/>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1000"/>
                      <a:buFont typeface="Arial"/>
                      <a:buNone/>
                    </a:pPr>
                    <a:r>
                      <a:rPr lang="pl-PL" sz="1000" b="1" i="0" u="none" strike="noStrike" cap="none">
                        <a:solidFill>
                          <a:schemeClr val="dk1"/>
                        </a:solidFill>
                        <a:latin typeface="Times New Roman"/>
                        <a:ea typeface="Times New Roman"/>
                        <a:cs typeface="Times New Roman"/>
                        <a:sym typeface="Times New Roman"/>
                      </a:rPr>
                      <a:t>n</a:t>
                    </a:r>
                    <a:endParaRPr/>
                  </a:p>
                </p:txBody>
              </p:sp>
            </p:grpSp>
          </p:grpSp>
          <p:grpSp>
            <p:nvGrpSpPr>
              <p:cNvPr id="177" name="Google Shape;177;p3"/>
              <p:cNvGrpSpPr/>
              <p:nvPr/>
            </p:nvGrpSpPr>
            <p:grpSpPr>
              <a:xfrm>
                <a:off x="2514501" y="4586320"/>
                <a:ext cx="3120144" cy="1199678"/>
                <a:chOff x="1008" y="2482"/>
                <a:chExt cx="2019" cy="878"/>
              </a:xfrm>
            </p:grpSpPr>
            <p:graphicFrame>
              <p:nvGraphicFramePr>
                <p:cNvPr id="178" name="Google Shape;178;p3"/>
                <p:cNvGraphicFramePr/>
                <p:nvPr/>
              </p:nvGraphicFramePr>
              <p:xfrm>
                <a:off x="1536" y="3168"/>
                <a:ext cx="144" cy="48"/>
              </p:xfrm>
              <a:graphic>
                <a:graphicData uri="http://schemas.openxmlformats.org/presentationml/2006/ole">
                  <mc:AlternateContent xmlns:mc="http://schemas.openxmlformats.org/markup-compatibility/2006">
                    <mc:Choice xmlns:v="urn:schemas-microsoft-com:vml" Requires="v">
                      <p:oleObj spid="_x0000_s1974" r:id="rId11" imgW="144" imgH="48" progId="CorelDRAW.Graphic.9">
                        <p:embed/>
                      </p:oleObj>
                    </mc:Choice>
                    <mc:Fallback>
                      <p:oleObj r:id="rId11" imgW="144" imgH="48" progId="CorelDRAW.Graphic.9">
                        <p:embed/>
                        <p:pic>
                          <p:nvPicPr>
                            <p:cNvPr id="178" name="Google Shape;178;p3"/>
                            <p:cNvPicPr preferRelativeResize="0"/>
                            <p:nvPr/>
                          </p:nvPicPr>
                          <p:blipFill rotWithShape="1">
                            <a:blip r:embed="rId12">
                              <a:alphaModFix/>
                            </a:blip>
                            <a:srcRect/>
                            <a:stretch/>
                          </p:blipFill>
                          <p:spPr>
                            <a:xfrm>
                              <a:off x="1536" y="3168"/>
                              <a:ext cx="144" cy="48"/>
                            </a:xfrm>
                            <a:prstGeom prst="rect">
                              <a:avLst/>
                            </a:prstGeom>
                            <a:noFill/>
                            <a:ln>
                              <a:noFill/>
                            </a:ln>
                          </p:spPr>
                        </p:pic>
                      </p:oleObj>
                    </mc:Fallback>
                  </mc:AlternateContent>
                </a:graphicData>
              </a:graphic>
            </p:graphicFrame>
            <p:graphicFrame>
              <p:nvGraphicFramePr>
                <p:cNvPr id="179" name="Google Shape;179;p3"/>
                <p:cNvGraphicFramePr/>
                <p:nvPr/>
              </p:nvGraphicFramePr>
              <p:xfrm>
                <a:off x="1392" y="3216"/>
                <a:ext cx="145" cy="48"/>
              </p:xfrm>
              <a:graphic>
                <a:graphicData uri="http://schemas.openxmlformats.org/presentationml/2006/ole">
                  <mc:AlternateContent xmlns:mc="http://schemas.openxmlformats.org/markup-compatibility/2006">
                    <mc:Choice xmlns:v="urn:schemas-microsoft-com:vml" Requires="v">
                      <p:oleObj spid="_x0000_s1975" r:id="rId13" imgW="145" imgH="48" progId="CorelDRAW.Graphic.9">
                        <p:embed/>
                      </p:oleObj>
                    </mc:Choice>
                    <mc:Fallback>
                      <p:oleObj r:id="rId13" imgW="145" imgH="48" progId="CorelDRAW.Graphic.9">
                        <p:embed/>
                        <p:pic>
                          <p:nvPicPr>
                            <p:cNvPr id="179" name="Google Shape;179;p3"/>
                            <p:cNvPicPr preferRelativeResize="0"/>
                            <p:nvPr/>
                          </p:nvPicPr>
                          <p:blipFill rotWithShape="1">
                            <a:blip r:embed="rId14">
                              <a:alphaModFix/>
                            </a:blip>
                            <a:srcRect/>
                            <a:stretch/>
                          </p:blipFill>
                          <p:spPr>
                            <a:xfrm>
                              <a:off x="1392" y="3216"/>
                              <a:ext cx="145" cy="48"/>
                            </a:xfrm>
                            <a:prstGeom prst="rect">
                              <a:avLst/>
                            </a:prstGeom>
                            <a:noFill/>
                            <a:ln>
                              <a:noFill/>
                            </a:ln>
                          </p:spPr>
                        </p:pic>
                      </p:oleObj>
                    </mc:Fallback>
                  </mc:AlternateContent>
                </a:graphicData>
              </a:graphic>
            </p:graphicFrame>
            <p:graphicFrame>
              <p:nvGraphicFramePr>
                <p:cNvPr id="180" name="Google Shape;180;p3"/>
                <p:cNvGraphicFramePr/>
                <p:nvPr/>
              </p:nvGraphicFramePr>
              <p:xfrm>
                <a:off x="2016" y="2832"/>
                <a:ext cx="144" cy="96"/>
              </p:xfrm>
              <a:graphic>
                <a:graphicData uri="http://schemas.openxmlformats.org/presentationml/2006/ole">
                  <mc:AlternateContent xmlns:mc="http://schemas.openxmlformats.org/markup-compatibility/2006">
                    <mc:Choice xmlns:v="urn:schemas-microsoft-com:vml" Requires="v">
                      <p:oleObj spid="_x0000_s1976" r:id="rId15" imgW="144" imgH="96" progId="CorelDRAW.Graphic.9">
                        <p:embed/>
                      </p:oleObj>
                    </mc:Choice>
                    <mc:Fallback>
                      <p:oleObj r:id="rId15" imgW="144" imgH="96" progId="CorelDRAW.Graphic.9">
                        <p:embed/>
                        <p:pic>
                          <p:nvPicPr>
                            <p:cNvPr id="180" name="Google Shape;180;p3"/>
                            <p:cNvPicPr preferRelativeResize="0"/>
                            <p:nvPr/>
                          </p:nvPicPr>
                          <p:blipFill rotWithShape="1">
                            <a:blip r:embed="rId16">
                              <a:alphaModFix/>
                            </a:blip>
                            <a:srcRect/>
                            <a:stretch/>
                          </p:blipFill>
                          <p:spPr>
                            <a:xfrm>
                              <a:off x="2016" y="2832"/>
                              <a:ext cx="144" cy="96"/>
                            </a:xfrm>
                            <a:prstGeom prst="rect">
                              <a:avLst/>
                            </a:prstGeom>
                            <a:noFill/>
                            <a:ln>
                              <a:noFill/>
                            </a:ln>
                          </p:spPr>
                        </p:pic>
                      </p:oleObj>
                    </mc:Fallback>
                  </mc:AlternateContent>
                </a:graphicData>
              </a:graphic>
            </p:graphicFrame>
            <p:graphicFrame>
              <p:nvGraphicFramePr>
                <p:cNvPr id="181" name="Google Shape;181;p3"/>
                <p:cNvGraphicFramePr/>
                <p:nvPr/>
              </p:nvGraphicFramePr>
              <p:xfrm>
                <a:off x="1632" y="3120"/>
                <a:ext cx="96" cy="79"/>
              </p:xfrm>
              <a:graphic>
                <a:graphicData uri="http://schemas.openxmlformats.org/presentationml/2006/ole">
                  <mc:AlternateContent xmlns:mc="http://schemas.openxmlformats.org/markup-compatibility/2006">
                    <mc:Choice xmlns:v="urn:schemas-microsoft-com:vml" Requires="v">
                      <p:oleObj spid="_x0000_s1977" r:id="rId17" imgW="96" imgH="79" progId="CorelDRAW.Graphic.9">
                        <p:embed/>
                      </p:oleObj>
                    </mc:Choice>
                    <mc:Fallback>
                      <p:oleObj r:id="rId17" imgW="96" imgH="79" progId="CorelDRAW.Graphic.9">
                        <p:embed/>
                        <p:pic>
                          <p:nvPicPr>
                            <p:cNvPr id="181" name="Google Shape;181;p3"/>
                            <p:cNvPicPr preferRelativeResize="0"/>
                            <p:nvPr/>
                          </p:nvPicPr>
                          <p:blipFill rotWithShape="1">
                            <a:blip r:embed="rId18">
                              <a:alphaModFix/>
                            </a:blip>
                            <a:srcRect/>
                            <a:stretch/>
                          </p:blipFill>
                          <p:spPr>
                            <a:xfrm>
                              <a:off x="1632" y="3120"/>
                              <a:ext cx="96" cy="79"/>
                            </a:xfrm>
                            <a:prstGeom prst="rect">
                              <a:avLst/>
                            </a:prstGeom>
                            <a:noFill/>
                            <a:ln>
                              <a:noFill/>
                            </a:ln>
                          </p:spPr>
                        </p:pic>
                      </p:oleObj>
                    </mc:Fallback>
                  </mc:AlternateContent>
                </a:graphicData>
              </a:graphic>
            </p:graphicFrame>
            <p:graphicFrame>
              <p:nvGraphicFramePr>
                <p:cNvPr id="182" name="Google Shape;182;p3"/>
                <p:cNvGraphicFramePr/>
                <p:nvPr/>
              </p:nvGraphicFramePr>
              <p:xfrm>
                <a:off x="2906" y="2482"/>
                <a:ext cx="121" cy="179"/>
              </p:xfrm>
              <a:graphic>
                <a:graphicData uri="http://schemas.openxmlformats.org/presentationml/2006/ole">
                  <mc:AlternateContent xmlns:mc="http://schemas.openxmlformats.org/markup-compatibility/2006">
                    <mc:Choice xmlns:v="urn:schemas-microsoft-com:vml" Requires="v">
                      <p:oleObj spid="_x0000_s1978" r:id="rId19" imgW="121" imgH="179" progId="CorelDRAW.Graphic.9">
                        <p:embed/>
                      </p:oleObj>
                    </mc:Choice>
                    <mc:Fallback>
                      <p:oleObj r:id="rId19" imgW="121" imgH="179" progId="CorelDRAW.Graphic.9">
                        <p:embed/>
                        <p:pic>
                          <p:nvPicPr>
                            <p:cNvPr id="182" name="Google Shape;182;p3"/>
                            <p:cNvPicPr preferRelativeResize="0"/>
                            <p:nvPr/>
                          </p:nvPicPr>
                          <p:blipFill rotWithShape="1">
                            <a:blip r:embed="rId20">
                              <a:alphaModFix/>
                            </a:blip>
                            <a:srcRect/>
                            <a:stretch/>
                          </p:blipFill>
                          <p:spPr>
                            <a:xfrm>
                              <a:off x="2906" y="2482"/>
                              <a:ext cx="121" cy="179"/>
                            </a:xfrm>
                            <a:prstGeom prst="rect">
                              <a:avLst/>
                            </a:prstGeom>
                            <a:noFill/>
                            <a:ln>
                              <a:noFill/>
                            </a:ln>
                          </p:spPr>
                        </p:pic>
                      </p:oleObj>
                    </mc:Fallback>
                  </mc:AlternateContent>
                </a:graphicData>
              </a:graphic>
            </p:graphicFrame>
            <p:graphicFrame>
              <p:nvGraphicFramePr>
                <p:cNvPr id="183" name="Google Shape;183;p3"/>
                <p:cNvGraphicFramePr/>
                <p:nvPr/>
              </p:nvGraphicFramePr>
              <p:xfrm>
                <a:off x="2832" y="2640"/>
                <a:ext cx="121" cy="99"/>
              </p:xfrm>
              <a:graphic>
                <a:graphicData uri="http://schemas.openxmlformats.org/presentationml/2006/ole">
                  <mc:AlternateContent xmlns:mc="http://schemas.openxmlformats.org/markup-compatibility/2006">
                    <mc:Choice xmlns:v="urn:schemas-microsoft-com:vml" Requires="v">
                      <p:oleObj spid="_x0000_s1979" r:id="rId21" imgW="121" imgH="99" progId="CorelDRAW.Graphic.9">
                        <p:embed/>
                      </p:oleObj>
                    </mc:Choice>
                    <mc:Fallback>
                      <p:oleObj r:id="rId21" imgW="121" imgH="99" progId="CorelDRAW.Graphic.9">
                        <p:embed/>
                        <p:pic>
                          <p:nvPicPr>
                            <p:cNvPr id="183" name="Google Shape;183;p3"/>
                            <p:cNvPicPr preferRelativeResize="0"/>
                            <p:nvPr/>
                          </p:nvPicPr>
                          <p:blipFill rotWithShape="1">
                            <a:blip r:embed="rId22">
                              <a:alphaModFix/>
                            </a:blip>
                            <a:srcRect/>
                            <a:stretch/>
                          </p:blipFill>
                          <p:spPr>
                            <a:xfrm>
                              <a:off x="2832" y="2640"/>
                              <a:ext cx="121" cy="99"/>
                            </a:xfrm>
                            <a:prstGeom prst="rect">
                              <a:avLst/>
                            </a:prstGeom>
                            <a:noFill/>
                            <a:ln>
                              <a:noFill/>
                            </a:ln>
                          </p:spPr>
                        </p:pic>
                      </p:oleObj>
                    </mc:Fallback>
                  </mc:AlternateContent>
                </a:graphicData>
              </a:graphic>
            </p:graphicFrame>
            <p:graphicFrame>
              <p:nvGraphicFramePr>
                <p:cNvPr id="184" name="Google Shape;184;p3"/>
                <p:cNvGraphicFramePr/>
                <p:nvPr/>
              </p:nvGraphicFramePr>
              <p:xfrm>
                <a:off x="2736" y="2736"/>
                <a:ext cx="145" cy="48"/>
              </p:xfrm>
              <a:graphic>
                <a:graphicData uri="http://schemas.openxmlformats.org/presentationml/2006/ole">
                  <mc:AlternateContent xmlns:mc="http://schemas.openxmlformats.org/markup-compatibility/2006">
                    <mc:Choice xmlns:v="urn:schemas-microsoft-com:vml" Requires="v">
                      <p:oleObj spid="_x0000_s1980" r:id="rId23" imgW="145" imgH="48" progId="CorelDRAW.Graphic.9">
                        <p:embed/>
                      </p:oleObj>
                    </mc:Choice>
                    <mc:Fallback>
                      <p:oleObj r:id="rId23" imgW="145" imgH="48" progId="CorelDRAW.Graphic.9">
                        <p:embed/>
                        <p:pic>
                          <p:nvPicPr>
                            <p:cNvPr id="184" name="Google Shape;184;p3"/>
                            <p:cNvPicPr preferRelativeResize="0"/>
                            <p:nvPr/>
                          </p:nvPicPr>
                          <p:blipFill rotWithShape="1">
                            <a:blip r:embed="rId14">
                              <a:alphaModFix/>
                            </a:blip>
                            <a:srcRect/>
                            <a:stretch/>
                          </p:blipFill>
                          <p:spPr>
                            <a:xfrm>
                              <a:off x="2736" y="2736"/>
                              <a:ext cx="145" cy="48"/>
                            </a:xfrm>
                            <a:prstGeom prst="rect">
                              <a:avLst/>
                            </a:prstGeom>
                            <a:noFill/>
                            <a:ln>
                              <a:noFill/>
                            </a:ln>
                          </p:spPr>
                        </p:pic>
                      </p:oleObj>
                    </mc:Fallback>
                  </mc:AlternateContent>
                </a:graphicData>
              </a:graphic>
            </p:graphicFrame>
            <p:graphicFrame>
              <p:nvGraphicFramePr>
                <p:cNvPr id="185" name="Google Shape;185;p3"/>
                <p:cNvGraphicFramePr/>
                <p:nvPr/>
              </p:nvGraphicFramePr>
              <p:xfrm>
                <a:off x="2592" y="2784"/>
                <a:ext cx="145" cy="48"/>
              </p:xfrm>
              <a:graphic>
                <a:graphicData uri="http://schemas.openxmlformats.org/presentationml/2006/ole">
                  <mc:AlternateContent xmlns:mc="http://schemas.openxmlformats.org/markup-compatibility/2006">
                    <mc:Choice xmlns:v="urn:schemas-microsoft-com:vml" Requires="v">
                      <p:oleObj spid="_x0000_s1981" r:id="rId24" imgW="145" imgH="48" progId="CorelDRAW.Graphic.9">
                        <p:embed/>
                      </p:oleObj>
                    </mc:Choice>
                    <mc:Fallback>
                      <p:oleObj r:id="rId24" imgW="145" imgH="48" progId="CorelDRAW.Graphic.9">
                        <p:embed/>
                        <p:pic>
                          <p:nvPicPr>
                            <p:cNvPr id="185" name="Google Shape;185;p3"/>
                            <p:cNvPicPr preferRelativeResize="0"/>
                            <p:nvPr/>
                          </p:nvPicPr>
                          <p:blipFill rotWithShape="1">
                            <a:blip r:embed="rId14">
                              <a:alphaModFix/>
                            </a:blip>
                            <a:srcRect/>
                            <a:stretch/>
                          </p:blipFill>
                          <p:spPr>
                            <a:xfrm>
                              <a:off x="2592" y="2784"/>
                              <a:ext cx="145" cy="48"/>
                            </a:xfrm>
                            <a:prstGeom prst="rect">
                              <a:avLst/>
                            </a:prstGeom>
                            <a:noFill/>
                            <a:ln>
                              <a:noFill/>
                            </a:ln>
                          </p:spPr>
                        </p:pic>
                      </p:oleObj>
                    </mc:Fallback>
                  </mc:AlternateContent>
                </a:graphicData>
              </a:graphic>
            </p:graphicFrame>
            <p:graphicFrame>
              <p:nvGraphicFramePr>
                <p:cNvPr id="186" name="Google Shape;186;p3"/>
                <p:cNvGraphicFramePr/>
                <p:nvPr/>
              </p:nvGraphicFramePr>
              <p:xfrm>
                <a:off x="1776" y="3024"/>
                <a:ext cx="96" cy="79"/>
              </p:xfrm>
              <a:graphic>
                <a:graphicData uri="http://schemas.openxmlformats.org/presentationml/2006/ole">
                  <mc:AlternateContent xmlns:mc="http://schemas.openxmlformats.org/markup-compatibility/2006">
                    <mc:Choice xmlns:v="urn:schemas-microsoft-com:vml" Requires="v">
                      <p:oleObj spid="_x0000_s1982" r:id="rId25" imgW="96" imgH="79" progId="CorelDRAW.Graphic.9">
                        <p:embed/>
                      </p:oleObj>
                    </mc:Choice>
                    <mc:Fallback>
                      <p:oleObj r:id="rId25" imgW="96" imgH="79" progId="CorelDRAW.Graphic.9">
                        <p:embed/>
                        <p:pic>
                          <p:nvPicPr>
                            <p:cNvPr id="186" name="Google Shape;186;p3"/>
                            <p:cNvPicPr preferRelativeResize="0"/>
                            <p:nvPr/>
                          </p:nvPicPr>
                          <p:blipFill rotWithShape="1">
                            <a:blip r:embed="rId18">
                              <a:alphaModFix/>
                            </a:blip>
                            <a:srcRect/>
                            <a:stretch/>
                          </p:blipFill>
                          <p:spPr>
                            <a:xfrm>
                              <a:off x="1776" y="3024"/>
                              <a:ext cx="96" cy="79"/>
                            </a:xfrm>
                            <a:prstGeom prst="rect">
                              <a:avLst/>
                            </a:prstGeom>
                            <a:noFill/>
                            <a:ln>
                              <a:noFill/>
                            </a:ln>
                          </p:spPr>
                        </p:pic>
                      </p:oleObj>
                    </mc:Fallback>
                  </mc:AlternateContent>
                </a:graphicData>
              </a:graphic>
            </p:graphicFrame>
            <p:graphicFrame>
              <p:nvGraphicFramePr>
                <p:cNvPr id="187" name="Google Shape;187;p3"/>
                <p:cNvGraphicFramePr/>
                <p:nvPr/>
              </p:nvGraphicFramePr>
              <p:xfrm flipH="1">
                <a:off x="2016" y="2976"/>
                <a:ext cx="144" cy="48"/>
              </p:xfrm>
              <a:graphic>
                <a:graphicData uri="http://schemas.openxmlformats.org/presentationml/2006/ole">
                  <mc:AlternateContent xmlns:mc="http://schemas.openxmlformats.org/markup-compatibility/2006">
                    <mc:Choice xmlns:v="urn:schemas-microsoft-com:vml" Requires="v">
                      <p:oleObj spid="_x0000_s1983" r:id="rId26" imgW="144" imgH="48" progId="CorelDRAW.Graphic.9">
                        <p:embed/>
                      </p:oleObj>
                    </mc:Choice>
                    <mc:Fallback>
                      <p:oleObj r:id="rId26" imgW="144" imgH="48" progId="CorelDRAW.Graphic.9">
                        <p:embed/>
                        <p:pic>
                          <p:nvPicPr>
                            <p:cNvPr id="187" name="Google Shape;187;p3"/>
                            <p:cNvPicPr preferRelativeResize="0"/>
                            <p:nvPr/>
                          </p:nvPicPr>
                          <p:blipFill rotWithShape="1">
                            <a:blip r:embed="rId12">
                              <a:alphaModFix/>
                            </a:blip>
                            <a:srcRect/>
                            <a:stretch/>
                          </p:blipFill>
                          <p:spPr>
                            <a:xfrm flipH="1">
                              <a:off x="2016" y="2976"/>
                              <a:ext cx="144" cy="48"/>
                            </a:xfrm>
                            <a:prstGeom prst="rect">
                              <a:avLst/>
                            </a:prstGeom>
                            <a:noFill/>
                            <a:ln>
                              <a:noFill/>
                            </a:ln>
                          </p:spPr>
                        </p:pic>
                      </p:oleObj>
                    </mc:Fallback>
                  </mc:AlternateContent>
                </a:graphicData>
              </a:graphic>
            </p:graphicFrame>
            <p:graphicFrame>
              <p:nvGraphicFramePr>
                <p:cNvPr id="188" name="Google Shape;188;p3"/>
                <p:cNvGraphicFramePr/>
                <p:nvPr/>
              </p:nvGraphicFramePr>
              <p:xfrm>
                <a:off x="1872" y="2928"/>
                <a:ext cx="144" cy="96"/>
              </p:xfrm>
              <a:graphic>
                <a:graphicData uri="http://schemas.openxmlformats.org/presentationml/2006/ole">
                  <mc:AlternateContent xmlns:mc="http://schemas.openxmlformats.org/markup-compatibility/2006">
                    <mc:Choice xmlns:v="urn:schemas-microsoft-com:vml" Requires="v">
                      <p:oleObj spid="_x0000_s1984" r:id="rId27" imgW="144" imgH="96" progId="CorelDRAW.Graphic.9">
                        <p:embed/>
                      </p:oleObj>
                    </mc:Choice>
                    <mc:Fallback>
                      <p:oleObj r:id="rId27" imgW="144" imgH="96" progId="CorelDRAW.Graphic.9">
                        <p:embed/>
                        <p:pic>
                          <p:nvPicPr>
                            <p:cNvPr id="188" name="Google Shape;188;p3"/>
                            <p:cNvPicPr preferRelativeResize="0"/>
                            <p:nvPr/>
                          </p:nvPicPr>
                          <p:blipFill rotWithShape="1">
                            <a:blip r:embed="rId16">
                              <a:alphaModFix/>
                            </a:blip>
                            <a:srcRect/>
                            <a:stretch/>
                          </p:blipFill>
                          <p:spPr>
                            <a:xfrm>
                              <a:off x="1872" y="2928"/>
                              <a:ext cx="144" cy="96"/>
                            </a:xfrm>
                            <a:prstGeom prst="rect">
                              <a:avLst/>
                            </a:prstGeom>
                            <a:noFill/>
                            <a:ln>
                              <a:noFill/>
                            </a:ln>
                          </p:spPr>
                        </p:pic>
                      </p:oleObj>
                    </mc:Fallback>
                  </mc:AlternateContent>
                </a:graphicData>
              </a:graphic>
            </p:graphicFrame>
            <p:graphicFrame>
              <p:nvGraphicFramePr>
                <p:cNvPr id="189" name="Google Shape;189;p3"/>
                <p:cNvGraphicFramePr/>
                <p:nvPr/>
              </p:nvGraphicFramePr>
              <p:xfrm>
                <a:off x="1728" y="3072"/>
                <a:ext cx="145" cy="48"/>
              </p:xfrm>
              <a:graphic>
                <a:graphicData uri="http://schemas.openxmlformats.org/presentationml/2006/ole">
                  <mc:AlternateContent xmlns:mc="http://schemas.openxmlformats.org/markup-compatibility/2006">
                    <mc:Choice xmlns:v="urn:schemas-microsoft-com:vml" Requires="v">
                      <p:oleObj spid="_x0000_s1985" r:id="rId28" imgW="145" imgH="48" progId="CorelDRAW.Graphic.9">
                        <p:embed/>
                      </p:oleObj>
                    </mc:Choice>
                    <mc:Fallback>
                      <p:oleObj r:id="rId28" imgW="145" imgH="48" progId="CorelDRAW.Graphic.9">
                        <p:embed/>
                        <p:pic>
                          <p:nvPicPr>
                            <p:cNvPr id="189" name="Google Shape;189;p3"/>
                            <p:cNvPicPr preferRelativeResize="0"/>
                            <p:nvPr/>
                          </p:nvPicPr>
                          <p:blipFill rotWithShape="1">
                            <a:blip r:embed="rId14">
                              <a:alphaModFix/>
                            </a:blip>
                            <a:srcRect/>
                            <a:stretch/>
                          </p:blipFill>
                          <p:spPr>
                            <a:xfrm>
                              <a:off x="1728" y="3072"/>
                              <a:ext cx="145" cy="48"/>
                            </a:xfrm>
                            <a:prstGeom prst="rect">
                              <a:avLst/>
                            </a:prstGeom>
                            <a:noFill/>
                            <a:ln>
                              <a:noFill/>
                            </a:ln>
                          </p:spPr>
                        </p:pic>
                      </p:oleObj>
                    </mc:Fallback>
                  </mc:AlternateContent>
                </a:graphicData>
              </a:graphic>
            </p:graphicFrame>
            <p:graphicFrame>
              <p:nvGraphicFramePr>
                <p:cNvPr id="190" name="Google Shape;190;p3"/>
                <p:cNvGraphicFramePr/>
                <p:nvPr/>
              </p:nvGraphicFramePr>
              <p:xfrm>
                <a:off x="2448" y="2832"/>
                <a:ext cx="145" cy="48"/>
              </p:xfrm>
              <a:graphic>
                <a:graphicData uri="http://schemas.openxmlformats.org/presentationml/2006/ole">
                  <mc:AlternateContent xmlns:mc="http://schemas.openxmlformats.org/markup-compatibility/2006">
                    <mc:Choice xmlns:v="urn:schemas-microsoft-com:vml" Requires="v">
                      <p:oleObj spid="_x0000_s1986" r:id="rId29" imgW="145" imgH="48" progId="CorelDRAW.Graphic.9">
                        <p:embed/>
                      </p:oleObj>
                    </mc:Choice>
                    <mc:Fallback>
                      <p:oleObj r:id="rId29" imgW="145" imgH="48" progId="CorelDRAW.Graphic.9">
                        <p:embed/>
                        <p:pic>
                          <p:nvPicPr>
                            <p:cNvPr id="190" name="Google Shape;190;p3"/>
                            <p:cNvPicPr preferRelativeResize="0"/>
                            <p:nvPr/>
                          </p:nvPicPr>
                          <p:blipFill rotWithShape="1">
                            <a:blip r:embed="rId14">
                              <a:alphaModFix/>
                            </a:blip>
                            <a:srcRect/>
                            <a:stretch/>
                          </p:blipFill>
                          <p:spPr>
                            <a:xfrm>
                              <a:off x="2448" y="2832"/>
                              <a:ext cx="145" cy="48"/>
                            </a:xfrm>
                            <a:prstGeom prst="rect">
                              <a:avLst/>
                            </a:prstGeom>
                            <a:noFill/>
                            <a:ln>
                              <a:noFill/>
                            </a:ln>
                          </p:spPr>
                        </p:pic>
                      </p:oleObj>
                    </mc:Fallback>
                  </mc:AlternateContent>
                </a:graphicData>
              </a:graphic>
            </p:graphicFrame>
            <p:graphicFrame>
              <p:nvGraphicFramePr>
                <p:cNvPr id="191" name="Google Shape;191;p3"/>
                <p:cNvGraphicFramePr/>
                <p:nvPr/>
              </p:nvGraphicFramePr>
              <p:xfrm flipH="1">
                <a:off x="2304" y="2880"/>
                <a:ext cx="144" cy="48"/>
              </p:xfrm>
              <a:graphic>
                <a:graphicData uri="http://schemas.openxmlformats.org/presentationml/2006/ole">
                  <mc:AlternateContent xmlns:mc="http://schemas.openxmlformats.org/markup-compatibility/2006">
                    <mc:Choice xmlns:v="urn:schemas-microsoft-com:vml" Requires="v">
                      <p:oleObj spid="_x0000_s1987" r:id="rId30" imgW="144" imgH="48" progId="CorelDRAW.Graphic.9">
                        <p:embed/>
                      </p:oleObj>
                    </mc:Choice>
                    <mc:Fallback>
                      <p:oleObj r:id="rId30" imgW="144" imgH="48" progId="CorelDRAW.Graphic.9">
                        <p:embed/>
                        <p:pic>
                          <p:nvPicPr>
                            <p:cNvPr id="191" name="Google Shape;191;p3"/>
                            <p:cNvPicPr preferRelativeResize="0"/>
                            <p:nvPr/>
                          </p:nvPicPr>
                          <p:blipFill rotWithShape="1">
                            <a:blip r:embed="rId12">
                              <a:alphaModFix/>
                            </a:blip>
                            <a:srcRect/>
                            <a:stretch/>
                          </p:blipFill>
                          <p:spPr>
                            <a:xfrm flipH="1">
                              <a:off x="2304" y="2880"/>
                              <a:ext cx="144" cy="48"/>
                            </a:xfrm>
                            <a:prstGeom prst="rect">
                              <a:avLst/>
                            </a:prstGeom>
                            <a:noFill/>
                            <a:ln>
                              <a:noFill/>
                            </a:ln>
                          </p:spPr>
                        </p:pic>
                      </p:oleObj>
                    </mc:Fallback>
                  </mc:AlternateContent>
                </a:graphicData>
              </a:graphic>
            </p:graphicFrame>
            <p:graphicFrame>
              <p:nvGraphicFramePr>
                <p:cNvPr id="192" name="Google Shape;192;p3"/>
                <p:cNvGraphicFramePr/>
                <p:nvPr/>
              </p:nvGraphicFramePr>
              <p:xfrm flipH="1">
                <a:off x="2160" y="2928"/>
                <a:ext cx="144" cy="48"/>
              </p:xfrm>
              <a:graphic>
                <a:graphicData uri="http://schemas.openxmlformats.org/presentationml/2006/ole">
                  <mc:AlternateContent xmlns:mc="http://schemas.openxmlformats.org/markup-compatibility/2006">
                    <mc:Choice xmlns:v="urn:schemas-microsoft-com:vml" Requires="v">
                      <p:oleObj spid="_x0000_s1988" r:id="rId31" imgW="144" imgH="48" progId="CorelDRAW.Graphic.9">
                        <p:embed/>
                      </p:oleObj>
                    </mc:Choice>
                    <mc:Fallback>
                      <p:oleObj r:id="rId31" imgW="144" imgH="48" progId="CorelDRAW.Graphic.9">
                        <p:embed/>
                        <p:pic>
                          <p:nvPicPr>
                            <p:cNvPr id="192" name="Google Shape;192;p3"/>
                            <p:cNvPicPr preferRelativeResize="0"/>
                            <p:nvPr/>
                          </p:nvPicPr>
                          <p:blipFill rotWithShape="1">
                            <a:blip r:embed="rId12">
                              <a:alphaModFix/>
                            </a:blip>
                            <a:srcRect/>
                            <a:stretch/>
                          </p:blipFill>
                          <p:spPr>
                            <a:xfrm flipH="1">
                              <a:off x="2160" y="2928"/>
                              <a:ext cx="144" cy="48"/>
                            </a:xfrm>
                            <a:prstGeom prst="rect">
                              <a:avLst/>
                            </a:prstGeom>
                            <a:noFill/>
                            <a:ln>
                              <a:noFill/>
                            </a:ln>
                          </p:spPr>
                        </p:pic>
                      </p:oleObj>
                    </mc:Fallback>
                  </mc:AlternateContent>
                </a:graphicData>
              </a:graphic>
            </p:graphicFrame>
            <p:graphicFrame>
              <p:nvGraphicFramePr>
                <p:cNvPr id="193" name="Google Shape;193;p3"/>
                <p:cNvGraphicFramePr/>
                <p:nvPr/>
              </p:nvGraphicFramePr>
              <p:xfrm flipH="1">
                <a:off x="1872" y="3024"/>
                <a:ext cx="144" cy="48"/>
              </p:xfrm>
              <a:graphic>
                <a:graphicData uri="http://schemas.openxmlformats.org/presentationml/2006/ole">
                  <mc:AlternateContent xmlns:mc="http://schemas.openxmlformats.org/markup-compatibility/2006">
                    <mc:Choice xmlns:v="urn:schemas-microsoft-com:vml" Requires="v">
                      <p:oleObj spid="_x0000_s1989" r:id="rId32" imgW="144" imgH="48" progId="CorelDRAW.Graphic.9">
                        <p:embed/>
                      </p:oleObj>
                    </mc:Choice>
                    <mc:Fallback>
                      <p:oleObj r:id="rId32" imgW="144" imgH="48" progId="CorelDRAW.Graphic.9">
                        <p:embed/>
                        <p:pic>
                          <p:nvPicPr>
                            <p:cNvPr id="193" name="Google Shape;193;p3"/>
                            <p:cNvPicPr preferRelativeResize="0"/>
                            <p:nvPr/>
                          </p:nvPicPr>
                          <p:blipFill rotWithShape="1">
                            <a:blip r:embed="rId12">
                              <a:alphaModFix/>
                            </a:blip>
                            <a:srcRect/>
                            <a:stretch/>
                          </p:blipFill>
                          <p:spPr>
                            <a:xfrm flipH="1">
                              <a:off x="1872" y="3024"/>
                              <a:ext cx="144" cy="48"/>
                            </a:xfrm>
                            <a:prstGeom prst="rect">
                              <a:avLst/>
                            </a:prstGeom>
                            <a:noFill/>
                            <a:ln>
                              <a:noFill/>
                            </a:ln>
                          </p:spPr>
                        </p:pic>
                      </p:oleObj>
                    </mc:Fallback>
                  </mc:AlternateContent>
                </a:graphicData>
              </a:graphic>
            </p:graphicFrame>
            <p:graphicFrame>
              <p:nvGraphicFramePr>
                <p:cNvPr id="194" name="Google Shape;194;p3"/>
                <p:cNvGraphicFramePr/>
                <p:nvPr/>
              </p:nvGraphicFramePr>
              <p:xfrm>
                <a:off x="1200" y="3264"/>
                <a:ext cx="145" cy="48"/>
              </p:xfrm>
              <a:graphic>
                <a:graphicData uri="http://schemas.openxmlformats.org/presentationml/2006/ole">
                  <mc:AlternateContent xmlns:mc="http://schemas.openxmlformats.org/markup-compatibility/2006">
                    <mc:Choice xmlns:v="urn:schemas-microsoft-com:vml" Requires="v">
                      <p:oleObj spid="_x0000_s1990" r:id="rId33" imgW="145" imgH="48" progId="CorelDRAW.Graphic.9">
                        <p:embed/>
                      </p:oleObj>
                    </mc:Choice>
                    <mc:Fallback>
                      <p:oleObj r:id="rId33" imgW="145" imgH="48" progId="CorelDRAW.Graphic.9">
                        <p:embed/>
                        <p:pic>
                          <p:nvPicPr>
                            <p:cNvPr id="194" name="Google Shape;194;p3"/>
                            <p:cNvPicPr preferRelativeResize="0"/>
                            <p:nvPr/>
                          </p:nvPicPr>
                          <p:blipFill rotWithShape="1">
                            <a:blip r:embed="rId14">
                              <a:alphaModFix/>
                            </a:blip>
                            <a:srcRect/>
                            <a:stretch/>
                          </p:blipFill>
                          <p:spPr>
                            <a:xfrm>
                              <a:off x="1200" y="3264"/>
                              <a:ext cx="145" cy="48"/>
                            </a:xfrm>
                            <a:prstGeom prst="rect">
                              <a:avLst/>
                            </a:prstGeom>
                            <a:noFill/>
                            <a:ln>
                              <a:noFill/>
                            </a:ln>
                          </p:spPr>
                        </p:pic>
                      </p:oleObj>
                    </mc:Fallback>
                  </mc:AlternateContent>
                </a:graphicData>
              </a:graphic>
            </p:graphicFrame>
            <p:graphicFrame>
              <p:nvGraphicFramePr>
                <p:cNvPr id="195" name="Google Shape;195;p3"/>
                <p:cNvGraphicFramePr/>
                <p:nvPr/>
              </p:nvGraphicFramePr>
              <p:xfrm>
                <a:off x="1008" y="3312"/>
                <a:ext cx="145" cy="48"/>
              </p:xfrm>
              <a:graphic>
                <a:graphicData uri="http://schemas.openxmlformats.org/presentationml/2006/ole">
                  <mc:AlternateContent xmlns:mc="http://schemas.openxmlformats.org/markup-compatibility/2006">
                    <mc:Choice xmlns:v="urn:schemas-microsoft-com:vml" Requires="v">
                      <p:oleObj spid="_x0000_s1991" r:id="rId34" imgW="145" imgH="48" progId="CorelDRAW.Graphic.9">
                        <p:embed/>
                      </p:oleObj>
                    </mc:Choice>
                    <mc:Fallback>
                      <p:oleObj r:id="rId34" imgW="145" imgH="48" progId="CorelDRAW.Graphic.9">
                        <p:embed/>
                        <p:pic>
                          <p:nvPicPr>
                            <p:cNvPr id="195" name="Google Shape;195;p3"/>
                            <p:cNvPicPr preferRelativeResize="0"/>
                            <p:nvPr/>
                          </p:nvPicPr>
                          <p:blipFill rotWithShape="1">
                            <a:blip r:embed="rId14">
                              <a:alphaModFix/>
                            </a:blip>
                            <a:srcRect/>
                            <a:stretch/>
                          </p:blipFill>
                          <p:spPr>
                            <a:xfrm>
                              <a:off x="1008" y="3312"/>
                              <a:ext cx="145" cy="48"/>
                            </a:xfrm>
                            <a:prstGeom prst="rect">
                              <a:avLst/>
                            </a:prstGeom>
                            <a:noFill/>
                            <a:ln>
                              <a:noFill/>
                            </a:ln>
                          </p:spPr>
                        </p:pic>
                      </p:oleObj>
                    </mc:Fallback>
                  </mc:AlternateContent>
                </a:graphicData>
              </a:graphic>
            </p:graphicFrame>
          </p:grpSp>
        </p:grpSp>
        <p:sp>
          <p:nvSpPr>
            <p:cNvPr id="197" name="Google Shape;197;p3"/>
            <p:cNvSpPr/>
            <p:nvPr/>
          </p:nvSpPr>
          <p:spPr>
            <a:xfrm>
              <a:off x="1625650" y="3227388"/>
              <a:ext cx="620713" cy="204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8" name="Google Shape;198;p3"/>
            <p:cNvSpPr txBox="1"/>
            <p:nvPr/>
          </p:nvSpPr>
          <p:spPr>
            <a:xfrm rot="-5400000">
              <a:off x="1193850" y="4062414"/>
              <a:ext cx="1522413" cy="261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pl-PL" sz="1100" b="1" i="0" u="none" strike="noStrike" cap="none">
                  <a:solidFill>
                    <a:schemeClr val="dk1"/>
                  </a:solidFill>
                  <a:latin typeface="Calibri"/>
                  <a:ea typeface="Calibri"/>
                  <a:cs typeface="Calibri"/>
                  <a:sym typeface="Calibri"/>
                </a:rPr>
                <a:t>Excitation</a:t>
              </a:r>
              <a:r>
                <a:rPr lang="pl-PL" sz="1000" b="1" i="0" u="none" strike="noStrike" cap="none">
                  <a:solidFill>
                    <a:schemeClr val="dk1"/>
                  </a:solidFill>
                  <a:latin typeface="Calibri"/>
                  <a:ea typeface="Calibri"/>
                  <a:cs typeface="Calibri"/>
                  <a:sym typeface="Calibri"/>
                </a:rPr>
                <a:t> energy [MeV]</a:t>
              </a:r>
              <a:endParaRPr sz="1000" b="1" i="0" u="none" strike="noStrike" cap="none">
                <a:solidFill>
                  <a:schemeClr val="dk1"/>
                </a:solidFill>
                <a:latin typeface="Calibri"/>
                <a:ea typeface="Calibri"/>
                <a:cs typeface="Calibri"/>
                <a:sym typeface="Calibri"/>
              </a:endParaRPr>
            </a:p>
          </p:txBody>
        </p:sp>
        <p:sp>
          <p:nvSpPr>
            <p:cNvPr id="199" name="Google Shape;199;p3"/>
            <p:cNvSpPr txBox="1"/>
            <p:nvPr/>
          </p:nvSpPr>
          <p:spPr>
            <a:xfrm>
              <a:off x="3576687" y="5443538"/>
              <a:ext cx="1562100" cy="2603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pl-PL" sz="1100" b="1" i="0" u="none" strike="noStrike" cap="none">
                  <a:solidFill>
                    <a:schemeClr val="dk1"/>
                  </a:solidFill>
                  <a:latin typeface="Calibri"/>
                  <a:ea typeface="Calibri"/>
                  <a:cs typeface="Calibri"/>
                  <a:sym typeface="Calibri"/>
                </a:rPr>
                <a:t>Angular momentum [</a:t>
              </a:r>
              <a:r>
                <a:rPr lang="pl-PL" sz="1100" b="1" i="0" u="none" strike="noStrike" cap="none">
                  <a:solidFill>
                    <a:schemeClr val="dk1"/>
                  </a:solidFill>
                  <a:latin typeface="Arial"/>
                  <a:ea typeface="Arial"/>
                  <a:cs typeface="Arial"/>
                  <a:sym typeface="Arial"/>
                </a:rPr>
                <a:t>h</a:t>
              </a:r>
              <a:r>
                <a:rPr lang="pl-PL" sz="1100" b="1" i="0" u="none" strike="noStrike" cap="none">
                  <a:solidFill>
                    <a:schemeClr val="dk1"/>
                  </a:solidFill>
                  <a:latin typeface="Calibri"/>
                  <a:ea typeface="Calibri"/>
                  <a:cs typeface="Calibri"/>
                  <a:sym typeface="Calibri"/>
                </a:rPr>
                <a:t>]</a:t>
              </a:r>
              <a:endParaRPr sz="1100" b="1" i="0" u="none" strike="noStrike" cap="none">
                <a:solidFill>
                  <a:schemeClr val="dk1"/>
                </a:solidFill>
                <a:latin typeface="Calibri"/>
                <a:ea typeface="Calibri"/>
                <a:cs typeface="Calibri"/>
                <a:sym typeface="Calibri"/>
              </a:endParaRPr>
            </a:p>
          </p:txBody>
        </p:sp>
        <p:cxnSp>
          <p:nvCxnSpPr>
            <p:cNvPr id="200" name="Google Shape;200;p3"/>
            <p:cNvCxnSpPr/>
            <p:nvPr/>
          </p:nvCxnSpPr>
          <p:spPr>
            <a:xfrm>
              <a:off x="2246362" y="2647950"/>
              <a:ext cx="0" cy="2554288"/>
            </a:xfrm>
            <a:prstGeom prst="straightConnector1">
              <a:avLst/>
            </a:prstGeom>
            <a:noFill/>
            <a:ln w="12700" cap="rnd" cmpd="sng">
              <a:solidFill>
                <a:schemeClr val="dk1"/>
              </a:solidFill>
              <a:prstDash val="solid"/>
              <a:round/>
              <a:headEnd type="none" w="sm" len="sm"/>
              <a:tailEnd type="none" w="sm" len="sm"/>
            </a:ln>
          </p:spPr>
        </p:cxnSp>
        <p:cxnSp>
          <p:nvCxnSpPr>
            <p:cNvPr id="201" name="Google Shape;201;p3"/>
            <p:cNvCxnSpPr/>
            <p:nvPr/>
          </p:nvCxnSpPr>
          <p:spPr>
            <a:xfrm>
              <a:off x="6200824" y="2687639"/>
              <a:ext cx="0" cy="2555875"/>
            </a:xfrm>
            <a:prstGeom prst="straightConnector1">
              <a:avLst/>
            </a:prstGeom>
            <a:noFill/>
            <a:ln w="12700" cap="rnd" cmpd="sng">
              <a:solidFill>
                <a:schemeClr val="dk1"/>
              </a:solidFill>
              <a:prstDash val="solid"/>
              <a:round/>
              <a:headEnd type="none" w="sm" len="sm"/>
              <a:tailEnd type="none" w="sm" len="sm"/>
            </a:ln>
          </p:spPr>
        </p:cxnSp>
        <p:pic>
          <p:nvPicPr>
            <p:cNvPr id="196" name="Google Shape;196;p3" descr="C:\MARYSIA\hab\rysunki\energia_spin_eng.jpg"/>
            <p:cNvPicPr preferRelativeResize="0"/>
            <p:nvPr/>
          </p:nvPicPr>
          <p:blipFill rotWithShape="1">
            <a:blip r:embed="rId35">
              <a:alphaModFix/>
            </a:blip>
            <a:srcRect b="74240"/>
            <a:stretch/>
          </p:blipFill>
          <p:spPr>
            <a:xfrm>
              <a:off x="1231949" y="2147889"/>
              <a:ext cx="5761038" cy="1081087"/>
            </a:xfrm>
            <a:prstGeom prst="rect">
              <a:avLst/>
            </a:prstGeom>
            <a:noFill/>
            <a:ln>
              <a:noFill/>
            </a:ln>
          </p:spPr>
        </p:pic>
      </p:grpSp>
      <p:sp>
        <p:nvSpPr>
          <p:cNvPr id="202" name="Google Shape;202;p3"/>
          <p:cNvSpPr txBox="1"/>
          <p:nvPr/>
        </p:nvSpPr>
        <p:spPr>
          <a:xfrm>
            <a:off x="634787" y="1221037"/>
            <a:ext cx="686503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1" i="0" u="none" strike="noStrike" cap="none" dirty="0">
                <a:solidFill>
                  <a:srgbClr val="6C911C"/>
                </a:solidFill>
                <a:latin typeface="Trebuchet MS"/>
                <a:ea typeface="Trebuchet MS"/>
                <a:cs typeface="Trebuchet MS"/>
                <a:sym typeface="Trebuchet MS"/>
              </a:rPr>
              <a:t>Link </a:t>
            </a:r>
            <a:r>
              <a:rPr lang="pl-PL" sz="2000" b="1" i="0" u="none" strike="noStrike" cap="none" dirty="0" err="1">
                <a:solidFill>
                  <a:srgbClr val="6C911C"/>
                </a:solidFill>
                <a:latin typeface="Trebuchet MS"/>
                <a:ea typeface="Trebuchet MS"/>
                <a:cs typeface="Trebuchet MS"/>
                <a:sym typeface="Trebuchet MS"/>
              </a:rPr>
              <a:t>between</a:t>
            </a:r>
            <a:r>
              <a:rPr lang="pl-PL" sz="2000" b="1" i="0" u="none" strike="noStrike" cap="none" dirty="0">
                <a:solidFill>
                  <a:srgbClr val="6C911C"/>
                </a:solidFill>
                <a:latin typeface="Trebuchet MS"/>
                <a:ea typeface="Trebuchet MS"/>
                <a:cs typeface="Trebuchet MS"/>
                <a:sym typeface="Trebuchet MS"/>
              </a:rPr>
              <a:t> </a:t>
            </a:r>
            <a:r>
              <a:rPr lang="pl-PL" sz="2000" b="1" i="0" u="none" strike="noStrike" cap="none" dirty="0" err="1">
                <a:solidFill>
                  <a:srgbClr val="6C911C"/>
                </a:solidFill>
                <a:latin typeface="Trebuchet MS"/>
                <a:ea typeface="Trebuchet MS"/>
                <a:cs typeface="Trebuchet MS"/>
                <a:sym typeface="Trebuchet MS"/>
              </a:rPr>
              <a:t>deformation</a:t>
            </a:r>
            <a:r>
              <a:rPr lang="pl-PL" sz="2000" b="1" i="0" u="none" strike="noStrike" cap="none" dirty="0">
                <a:solidFill>
                  <a:srgbClr val="6C911C"/>
                </a:solidFill>
                <a:latin typeface="Trebuchet MS"/>
                <a:ea typeface="Trebuchet MS"/>
                <a:cs typeface="Trebuchet MS"/>
                <a:sym typeface="Trebuchet MS"/>
              </a:rPr>
              <a:t> of hot </a:t>
            </a:r>
            <a:r>
              <a:rPr lang="pl-PL" sz="2000" b="1" i="0" u="none" strike="noStrike" cap="none" dirty="0" err="1">
                <a:solidFill>
                  <a:srgbClr val="6C911C"/>
                </a:solidFill>
                <a:latin typeface="Trebuchet MS"/>
                <a:ea typeface="Trebuchet MS"/>
                <a:cs typeface="Trebuchet MS"/>
                <a:sym typeface="Trebuchet MS"/>
              </a:rPr>
              <a:t>compound</a:t>
            </a:r>
            <a:r>
              <a:rPr lang="pl-PL" sz="2000" b="1" i="0" u="none" strike="noStrike" cap="none" dirty="0">
                <a:solidFill>
                  <a:srgbClr val="6C911C"/>
                </a:solidFill>
                <a:latin typeface="Trebuchet MS"/>
                <a:ea typeface="Trebuchet MS"/>
                <a:cs typeface="Trebuchet MS"/>
                <a:sym typeface="Trebuchet MS"/>
              </a:rPr>
              <a:t> </a:t>
            </a:r>
            <a:r>
              <a:rPr lang="pl-PL" sz="2000" b="1" i="0" u="none" strike="noStrike" cap="none" dirty="0" err="1">
                <a:solidFill>
                  <a:srgbClr val="6C911C"/>
                </a:solidFill>
                <a:latin typeface="Trebuchet MS"/>
                <a:ea typeface="Trebuchet MS"/>
                <a:cs typeface="Trebuchet MS"/>
                <a:sym typeface="Trebuchet MS"/>
              </a:rPr>
              <a:t>nucleus</a:t>
            </a:r>
            <a:r>
              <a:rPr lang="pl-PL" sz="2000" b="1" i="0" u="none" strike="noStrike" cap="none" dirty="0">
                <a:solidFill>
                  <a:srgbClr val="6C911C"/>
                </a:solidFill>
                <a:latin typeface="Trebuchet MS"/>
                <a:ea typeface="Trebuchet MS"/>
                <a:cs typeface="Trebuchet MS"/>
                <a:sym typeface="Trebuchet MS"/>
              </a:rPr>
              <a:t> and </a:t>
            </a:r>
            <a:r>
              <a:rPr lang="pl-PL" sz="2000" b="1" i="0" u="none" strike="noStrike" cap="none" dirty="0" err="1">
                <a:solidFill>
                  <a:srgbClr val="6C911C"/>
                </a:solidFill>
                <a:latin typeface="Trebuchet MS"/>
                <a:ea typeface="Trebuchet MS"/>
                <a:cs typeface="Trebuchet MS"/>
                <a:sym typeface="Trebuchet MS"/>
              </a:rPr>
              <a:t>deformation</a:t>
            </a:r>
            <a:r>
              <a:rPr lang="pl-PL" sz="2000" b="1" i="0" u="none" strike="noStrike" cap="none" dirty="0">
                <a:solidFill>
                  <a:srgbClr val="6C911C"/>
                </a:solidFill>
                <a:latin typeface="Trebuchet MS"/>
                <a:ea typeface="Trebuchet MS"/>
                <a:cs typeface="Trebuchet MS"/>
                <a:sym typeface="Trebuchet MS"/>
              </a:rPr>
              <a:t> of </a:t>
            </a:r>
            <a:r>
              <a:rPr lang="pl-PL" sz="2000" b="1" i="0" u="none" strike="noStrike" cap="none" dirty="0" err="1">
                <a:solidFill>
                  <a:srgbClr val="6C911C"/>
                </a:solidFill>
                <a:latin typeface="Trebuchet MS"/>
                <a:ea typeface="Trebuchet MS"/>
                <a:cs typeface="Trebuchet MS"/>
                <a:sym typeface="Trebuchet MS"/>
              </a:rPr>
              <a:t>cold</a:t>
            </a:r>
            <a:r>
              <a:rPr lang="pl-PL" sz="2000" b="1" i="0" u="none" strike="noStrike" cap="none" dirty="0">
                <a:solidFill>
                  <a:srgbClr val="6C911C"/>
                </a:solidFill>
                <a:latin typeface="Trebuchet MS"/>
                <a:ea typeface="Trebuchet MS"/>
                <a:cs typeface="Trebuchet MS"/>
                <a:sym typeface="Trebuchet MS"/>
              </a:rPr>
              <a:t> </a:t>
            </a:r>
            <a:r>
              <a:rPr lang="pl-PL" sz="2000" b="1" i="0" u="none" strike="noStrike" cap="none" dirty="0" err="1">
                <a:solidFill>
                  <a:srgbClr val="6C911C"/>
                </a:solidFill>
                <a:latin typeface="Trebuchet MS"/>
                <a:ea typeface="Trebuchet MS"/>
                <a:cs typeface="Trebuchet MS"/>
                <a:sym typeface="Trebuchet MS"/>
              </a:rPr>
              <a:t>evaporation</a:t>
            </a:r>
            <a:r>
              <a:rPr lang="pl-PL" sz="2000" b="1" i="0" u="none" strike="noStrike" cap="none" dirty="0">
                <a:solidFill>
                  <a:srgbClr val="6C911C"/>
                </a:solidFill>
                <a:latin typeface="Trebuchet MS"/>
                <a:ea typeface="Trebuchet MS"/>
                <a:cs typeface="Trebuchet MS"/>
                <a:sym typeface="Trebuchet MS"/>
              </a:rPr>
              <a:t> </a:t>
            </a:r>
            <a:r>
              <a:rPr lang="pl-PL" sz="2000" b="1" i="0" u="none" strike="noStrike" cap="none" dirty="0" err="1">
                <a:solidFill>
                  <a:srgbClr val="6C911C"/>
                </a:solidFill>
                <a:latin typeface="Trebuchet MS"/>
                <a:ea typeface="Trebuchet MS"/>
                <a:cs typeface="Trebuchet MS"/>
                <a:sym typeface="Trebuchet MS"/>
              </a:rPr>
              <a:t>residue</a:t>
            </a:r>
            <a:r>
              <a:rPr lang="pl-PL" sz="2000" b="1" i="0" u="none" strike="noStrike" cap="none" dirty="0">
                <a:solidFill>
                  <a:srgbClr val="6C911C"/>
                </a:solidFill>
                <a:latin typeface="Trebuchet MS"/>
                <a:ea typeface="Trebuchet MS"/>
                <a:cs typeface="Trebuchet MS"/>
                <a:sym typeface="Trebuchet MS"/>
              </a:rPr>
              <a:t> </a:t>
            </a:r>
            <a:r>
              <a:rPr lang="pl-PL" sz="2000" b="1" i="0" u="none" strike="noStrike" cap="none" dirty="0">
                <a:solidFill>
                  <a:srgbClr val="6C643F"/>
                </a:solidFill>
                <a:latin typeface="Trebuchet MS"/>
                <a:ea typeface="Trebuchet MS"/>
                <a:cs typeface="Trebuchet MS"/>
                <a:sym typeface="Trebuchet MS"/>
              </a:rPr>
              <a:t>by the </a:t>
            </a:r>
            <a:r>
              <a:rPr lang="pl-PL" sz="2000" b="1" i="0" u="none" strike="noStrike" cap="none" dirty="0" err="1">
                <a:solidFill>
                  <a:srgbClr val="6C643F"/>
                </a:solidFill>
                <a:latin typeface="Trebuchet MS"/>
                <a:ea typeface="Trebuchet MS"/>
                <a:cs typeface="Trebuchet MS"/>
                <a:sym typeface="Trebuchet MS"/>
              </a:rPr>
              <a:t>measurement</a:t>
            </a:r>
            <a:r>
              <a:rPr lang="pl-PL" sz="2000" b="1" i="0" u="none" strike="noStrike" cap="none" dirty="0">
                <a:solidFill>
                  <a:srgbClr val="6C643F"/>
                </a:solidFill>
                <a:latin typeface="Trebuchet MS"/>
                <a:ea typeface="Trebuchet MS"/>
                <a:cs typeface="Trebuchet MS"/>
                <a:sym typeface="Trebuchet MS"/>
              </a:rPr>
              <a:t> of GDR </a:t>
            </a:r>
            <a:r>
              <a:rPr lang="pl-PL" sz="2000" b="1" i="0" u="none" strike="noStrike" cap="none" dirty="0" err="1">
                <a:solidFill>
                  <a:srgbClr val="6C643F"/>
                </a:solidFill>
                <a:latin typeface="Trebuchet MS"/>
                <a:ea typeface="Trebuchet MS"/>
                <a:cs typeface="Trebuchet MS"/>
                <a:sym typeface="Trebuchet MS"/>
              </a:rPr>
              <a:t>decay</a:t>
            </a:r>
            <a:r>
              <a:rPr lang="pl-PL" sz="2000" b="1" i="0" u="none" strike="noStrike" cap="none" dirty="0">
                <a:solidFill>
                  <a:srgbClr val="6C643F"/>
                </a:solidFill>
                <a:latin typeface="Trebuchet MS"/>
                <a:ea typeface="Trebuchet MS"/>
                <a:cs typeface="Trebuchet MS"/>
                <a:sym typeface="Trebuchet MS"/>
              </a:rPr>
              <a:t> of </a:t>
            </a:r>
            <a:r>
              <a:rPr lang="pl-PL" sz="2000" b="1" i="0" u="none" strike="noStrike" cap="none" dirty="0" err="1">
                <a:solidFill>
                  <a:srgbClr val="6C643F"/>
                </a:solidFill>
                <a:latin typeface="Trebuchet MS"/>
                <a:ea typeface="Trebuchet MS"/>
                <a:cs typeface="Trebuchet MS"/>
                <a:sym typeface="Trebuchet MS"/>
              </a:rPr>
              <a:t>compound</a:t>
            </a:r>
            <a:r>
              <a:rPr lang="pl-PL" sz="2000" b="1" i="0" u="none" strike="noStrike" cap="none" dirty="0">
                <a:solidFill>
                  <a:srgbClr val="6C643F"/>
                </a:solidFill>
                <a:latin typeface="Trebuchet MS"/>
                <a:ea typeface="Trebuchet MS"/>
                <a:cs typeface="Trebuchet MS"/>
                <a:sym typeface="Trebuchet MS"/>
              </a:rPr>
              <a:t> </a:t>
            </a:r>
            <a:r>
              <a:rPr lang="pl-PL" sz="2000" b="1" i="0" u="none" strike="noStrike" cap="none" dirty="0" err="1">
                <a:solidFill>
                  <a:srgbClr val="6C643F"/>
                </a:solidFill>
                <a:latin typeface="Trebuchet MS"/>
                <a:ea typeface="Trebuchet MS"/>
                <a:cs typeface="Trebuchet MS"/>
                <a:sym typeface="Trebuchet MS"/>
              </a:rPr>
              <a:t>nucleus</a:t>
            </a:r>
            <a:endParaRPr sz="2000" b="1" i="0" u="none" strike="noStrike" cap="none" dirty="0">
              <a:solidFill>
                <a:srgbClr val="6C643F"/>
              </a:solidFill>
              <a:latin typeface="Trebuchet MS"/>
              <a:ea typeface="Trebuchet MS"/>
              <a:cs typeface="Trebuchet MS"/>
              <a:sym typeface="Trebuchet MS"/>
            </a:endParaRPr>
          </a:p>
        </p:txBody>
      </p:sp>
      <p:pic>
        <p:nvPicPr>
          <p:cNvPr id="203" name="Google Shape;203;p3"/>
          <p:cNvPicPr preferRelativeResize="0"/>
          <p:nvPr/>
        </p:nvPicPr>
        <p:blipFill rotWithShape="1">
          <a:blip r:embed="rId36">
            <a:alphaModFix/>
          </a:blip>
          <a:srcRect l="18959" t="37280" r="14270" b="261"/>
          <a:stretch/>
        </p:blipFill>
        <p:spPr>
          <a:xfrm>
            <a:off x="7111352" y="1461954"/>
            <a:ext cx="2604052" cy="1712864"/>
          </a:xfrm>
          <a:prstGeom prst="rect">
            <a:avLst/>
          </a:prstGeom>
          <a:noFill/>
          <a:ln>
            <a:noFill/>
          </a:ln>
          <a:effectLst>
            <a:outerShdw blurRad="50800" dist="38100" dir="2700000" algn="tl" rotWithShape="0">
              <a:srgbClr val="808080">
                <a:alpha val="39607"/>
              </a:srgbClr>
            </a:outerShdw>
          </a:effectLst>
        </p:spPr>
      </p:pic>
      <p:pic>
        <p:nvPicPr>
          <p:cNvPr id="204" name="Google Shape;204;p3"/>
          <p:cNvPicPr preferRelativeResize="0"/>
          <p:nvPr/>
        </p:nvPicPr>
        <p:blipFill rotWithShape="1">
          <a:blip r:embed="rId37">
            <a:alphaModFix/>
          </a:blip>
          <a:srcRect/>
          <a:stretch/>
        </p:blipFill>
        <p:spPr>
          <a:xfrm>
            <a:off x="7838703" y="5744221"/>
            <a:ext cx="473477" cy="421083"/>
          </a:xfrm>
          <a:prstGeom prst="rect">
            <a:avLst/>
          </a:prstGeom>
          <a:noFill/>
          <a:ln>
            <a:noFill/>
          </a:ln>
        </p:spPr>
      </p:pic>
      <p:pic>
        <p:nvPicPr>
          <p:cNvPr id="205" name="Google Shape;205;p3"/>
          <p:cNvPicPr preferRelativeResize="0"/>
          <p:nvPr/>
        </p:nvPicPr>
        <p:blipFill rotWithShape="1">
          <a:blip r:embed="rId38">
            <a:alphaModFix/>
          </a:blip>
          <a:srcRect/>
          <a:stretch/>
        </p:blipFill>
        <p:spPr>
          <a:xfrm>
            <a:off x="8413378" y="5734696"/>
            <a:ext cx="433843" cy="421083"/>
          </a:xfrm>
          <a:prstGeom prst="rect">
            <a:avLst/>
          </a:prstGeom>
          <a:noFill/>
          <a:ln>
            <a:noFill/>
          </a:ln>
        </p:spPr>
      </p:pic>
      <p:pic>
        <p:nvPicPr>
          <p:cNvPr id="206" name="Google Shape;206;p3"/>
          <p:cNvPicPr preferRelativeResize="0"/>
          <p:nvPr/>
        </p:nvPicPr>
        <p:blipFill rotWithShape="1">
          <a:blip r:embed="rId39">
            <a:alphaModFix/>
          </a:blip>
          <a:srcRect/>
          <a:stretch/>
        </p:blipFill>
        <p:spPr>
          <a:xfrm>
            <a:off x="7320136" y="5763271"/>
            <a:ext cx="365484" cy="402033"/>
          </a:xfrm>
          <a:prstGeom prst="rect">
            <a:avLst/>
          </a:prstGeom>
          <a:noFill/>
          <a:ln>
            <a:noFill/>
          </a:ln>
        </p:spPr>
      </p:pic>
      <p:sp>
        <p:nvSpPr>
          <p:cNvPr id="207" name="Google Shape;207;p3"/>
          <p:cNvSpPr txBox="1"/>
          <p:nvPr/>
        </p:nvSpPr>
        <p:spPr>
          <a:xfrm>
            <a:off x="380050" y="5854218"/>
            <a:ext cx="6787003" cy="646331"/>
          </a:xfrm>
          <a:prstGeom prst="rect">
            <a:avLst/>
          </a:prstGeom>
          <a:solidFill>
            <a:srgbClr val="F3F3F3"/>
          </a:solidFill>
          <a:ln>
            <a:noFill/>
          </a:ln>
          <a:effectLst>
            <a:outerShdw blurRad="50800" dist="38100" dir="2700000" algn="tl" rotWithShape="0">
              <a:srgbClr val="808080">
                <a:alpha val="3960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cap="none">
                <a:solidFill>
                  <a:schemeClr val="dk1"/>
                </a:solidFill>
                <a:latin typeface="Trebuchet MS"/>
                <a:ea typeface="Trebuchet MS"/>
                <a:cs typeface="Trebuchet MS"/>
                <a:sym typeface="Trebuchet MS"/>
              </a:rPr>
              <a:t>Choosing the particular decay path </a:t>
            </a:r>
            <a:endParaRPr/>
          </a:p>
          <a:p>
            <a:pPr marL="0" marR="0" lvl="0" indent="0" algn="l" rtl="0">
              <a:spcBef>
                <a:spcPts val="0"/>
              </a:spcBef>
              <a:spcAft>
                <a:spcPts val="0"/>
              </a:spcAft>
              <a:buNone/>
            </a:pPr>
            <a:r>
              <a:rPr lang="pl-PL" sz="1800" b="0" i="0" u="none" strike="noStrike" cap="none">
                <a:solidFill>
                  <a:schemeClr val="dk1"/>
                </a:solidFill>
                <a:latin typeface="Trebuchet MS"/>
                <a:ea typeface="Trebuchet MS"/>
                <a:cs typeface="Trebuchet MS"/>
                <a:sym typeface="Trebuchet MS"/>
              </a:rPr>
              <a:t>by coincidence measurement of high and low-energy γ rays</a:t>
            </a:r>
            <a:endParaRPr sz="1800" b="0" i="0" u="none" strike="noStrike" cap="none">
              <a:solidFill>
                <a:schemeClr val="dk1"/>
              </a:solidFill>
              <a:latin typeface="Trebuchet MS"/>
              <a:ea typeface="Trebuchet MS"/>
              <a:cs typeface="Trebuchet MS"/>
              <a:sym typeface="Trebuchet MS"/>
            </a:endParaRPr>
          </a:p>
        </p:txBody>
      </p:sp>
      <p:pic>
        <p:nvPicPr>
          <p:cNvPr id="1045" name="Picture 21" descr="rId1">
            <a:extLst>
              <a:ext uri="{FF2B5EF4-FFF2-40B4-BE49-F238E27FC236}">
                <a16:creationId xmlns:a16="http://schemas.microsoft.com/office/drawing/2014/main" id="{EE34C536-E794-43D1-AD5A-64D3D6AFB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44" name="Picture 20" descr="rId2">
            <a:extLst>
              <a:ext uri="{FF2B5EF4-FFF2-40B4-BE49-F238E27FC236}">
                <a16:creationId xmlns:a16="http://schemas.microsoft.com/office/drawing/2014/main" id="{65E6E757-A0EF-4160-9D7A-3068DA2BC5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43" name="Picture 19" descr="rId3">
            <a:extLst>
              <a:ext uri="{FF2B5EF4-FFF2-40B4-BE49-F238E27FC236}">
                <a16:creationId xmlns:a16="http://schemas.microsoft.com/office/drawing/2014/main" id="{99B45064-6465-4929-AB40-BF6E145452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42" name="Picture 18" descr="rId4">
            <a:extLst>
              <a:ext uri="{FF2B5EF4-FFF2-40B4-BE49-F238E27FC236}">
                <a16:creationId xmlns:a16="http://schemas.microsoft.com/office/drawing/2014/main" id="{80A4FED0-258E-4B33-90B1-33973DF07B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41" name="Picture 17" descr="rId5">
            <a:extLst>
              <a:ext uri="{FF2B5EF4-FFF2-40B4-BE49-F238E27FC236}">
                <a16:creationId xmlns:a16="http://schemas.microsoft.com/office/drawing/2014/main" id="{2FCCB9E6-ACEA-46C5-96C2-EAD5EF00E4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40" name="Picture 16" descr="rId6">
            <a:extLst>
              <a:ext uri="{FF2B5EF4-FFF2-40B4-BE49-F238E27FC236}">
                <a16:creationId xmlns:a16="http://schemas.microsoft.com/office/drawing/2014/main" id="{0E8391C6-3DA7-4B3F-9CC2-32CE906B85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9" name="Picture 15" descr="rId7">
            <a:extLst>
              <a:ext uri="{FF2B5EF4-FFF2-40B4-BE49-F238E27FC236}">
                <a16:creationId xmlns:a16="http://schemas.microsoft.com/office/drawing/2014/main" id="{0A6A66DC-55C5-4314-B30B-4E227799ECC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8" name="Picture 14" descr="rId8">
            <a:extLst>
              <a:ext uri="{FF2B5EF4-FFF2-40B4-BE49-F238E27FC236}">
                <a16:creationId xmlns:a16="http://schemas.microsoft.com/office/drawing/2014/main" id="{1711F266-2B34-43C6-B99C-1F07D62E943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7" name="Picture 13" descr="rId9">
            <a:extLst>
              <a:ext uri="{FF2B5EF4-FFF2-40B4-BE49-F238E27FC236}">
                <a16:creationId xmlns:a16="http://schemas.microsoft.com/office/drawing/2014/main" id="{67493F48-B33B-436C-9A30-A7A658EFA60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6" name="Picture 12" descr="rId10">
            <a:extLst>
              <a:ext uri="{FF2B5EF4-FFF2-40B4-BE49-F238E27FC236}">
                <a16:creationId xmlns:a16="http://schemas.microsoft.com/office/drawing/2014/main" id="{DA2723A4-4104-4E06-AD24-69ECBF3DD5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5" name="Picture 11" descr="rId11">
            <a:extLst>
              <a:ext uri="{FF2B5EF4-FFF2-40B4-BE49-F238E27FC236}">
                <a16:creationId xmlns:a16="http://schemas.microsoft.com/office/drawing/2014/main" id="{0EEBC077-EE14-4CBE-9F41-1E203CEF83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4" name="Picture 10" descr="rId12">
            <a:extLst>
              <a:ext uri="{FF2B5EF4-FFF2-40B4-BE49-F238E27FC236}">
                <a16:creationId xmlns:a16="http://schemas.microsoft.com/office/drawing/2014/main" id="{5D43C4BE-3CD1-4778-A101-33F23E6DC5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3" name="Picture 9" descr="rId13">
            <a:extLst>
              <a:ext uri="{FF2B5EF4-FFF2-40B4-BE49-F238E27FC236}">
                <a16:creationId xmlns:a16="http://schemas.microsoft.com/office/drawing/2014/main" id="{AD3F682E-9167-43D3-AEA6-79D57894C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2" name="Picture 8" descr="rId14">
            <a:extLst>
              <a:ext uri="{FF2B5EF4-FFF2-40B4-BE49-F238E27FC236}">
                <a16:creationId xmlns:a16="http://schemas.microsoft.com/office/drawing/2014/main" id="{F7B5DE68-1E85-44D7-875F-F402FA5A2A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1" name="Picture 7" descr="rId15">
            <a:extLst>
              <a:ext uri="{FF2B5EF4-FFF2-40B4-BE49-F238E27FC236}">
                <a16:creationId xmlns:a16="http://schemas.microsoft.com/office/drawing/2014/main" id="{B5A68ED3-F2C4-4626-AC8D-0202ED986A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30" name="Picture 6" descr="rId16">
            <a:extLst>
              <a:ext uri="{FF2B5EF4-FFF2-40B4-BE49-F238E27FC236}">
                <a16:creationId xmlns:a16="http://schemas.microsoft.com/office/drawing/2014/main" id="{E52F8C1F-8F10-4B95-97DC-E14393B34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29" name="Picture 5" descr="rId17">
            <a:extLst>
              <a:ext uri="{FF2B5EF4-FFF2-40B4-BE49-F238E27FC236}">
                <a16:creationId xmlns:a16="http://schemas.microsoft.com/office/drawing/2014/main" id="{4A149B62-4FCA-4D9B-A996-628652452A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28" name="Picture 4" descr="rId18">
            <a:extLst>
              <a:ext uri="{FF2B5EF4-FFF2-40B4-BE49-F238E27FC236}">
                <a16:creationId xmlns:a16="http://schemas.microsoft.com/office/drawing/2014/main" id="{44091995-2AD3-4A24-AACF-241AD872AA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27" name="Picture 3" descr="rId19">
            <a:extLst>
              <a:ext uri="{FF2B5EF4-FFF2-40B4-BE49-F238E27FC236}">
                <a16:creationId xmlns:a16="http://schemas.microsoft.com/office/drawing/2014/main" id="{AE74C8C2-5F10-41D5-8014-4080310F37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26" name="Picture 2" descr="rId20">
            <a:extLst>
              <a:ext uri="{FF2B5EF4-FFF2-40B4-BE49-F238E27FC236}">
                <a16:creationId xmlns:a16="http://schemas.microsoft.com/office/drawing/2014/main" id="{06530227-BEBF-4D82-964B-CA9D0D9CAA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1025" name="Picture 1" descr="rId21">
            <a:extLst>
              <a:ext uri="{FF2B5EF4-FFF2-40B4-BE49-F238E27FC236}">
                <a16:creationId xmlns:a16="http://schemas.microsoft.com/office/drawing/2014/main" id="{1577D687-1658-41F9-AAFD-46EBC188A5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
        <p:nvSpPr>
          <p:cNvPr id="2" name="Prostokąt 1">
            <a:extLst>
              <a:ext uri="{FF2B5EF4-FFF2-40B4-BE49-F238E27FC236}">
                <a16:creationId xmlns:a16="http://schemas.microsoft.com/office/drawing/2014/main" id="{9F2E02BE-C5A0-4EA0-AAB0-42176EAA5E56}"/>
              </a:ext>
            </a:extLst>
          </p:cNvPr>
          <p:cNvSpPr/>
          <p:nvPr/>
        </p:nvSpPr>
        <p:spPr>
          <a:xfrm>
            <a:off x="167951" y="153246"/>
            <a:ext cx="8927549" cy="830997"/>
          </a:xfrm>
          <a:prstGeom prst="rect">
            <a:avLst/>
          </a:prstGeom>
        </p:spPr>
        <p:txBody>
          <a:bodyPr wrap="square">
            <a:spAutoFit/>
          </a:bodyPr>
          <a:lstStyle/>
          <a:p>
            <a:r>
              <a:rPr lang="pl-PL" sz="2400" b="1" dirty="0">
                <a:solidFill>
                  <a:srgbClr val="6C643F"/>
                </a:solidFill>
                <a:latin typeface="Trebuchet MS" panose="020B0603020202020204" pitchFamily="34" charset="0"/>
              </a:rPr>
              <a:t>“</a:t>
            </a:r>
            <a:r>
              <a:rPr lang="pl-PL" sz="2400" b="1" dirty="0" err="1">
                <a:solidFill>
                  <a:srgbClr val="6C643F"/>
                </a:solidFill>
                <a:latin typeface="Trebuchet MS" panose="020B0603020202020204" pitchFamily="34" charset="0"/>
              </a:rPr>
              <a:t>Feeding</a:t>
            </a:r>
            <a:r>
              <a:rPr lang="pl-PL" sz="2400" b="1" dirty="0">
                <a:solidFill>
                  <a:srgbClr val="6C643F"/>
                </a:solidFill>
                <a:latin typeface="Trebuchet MS" panose="020B0603020202020204" pitchFamily="34" charset="0"/>
              </a:rPr>
              <a:t> of </a:t>
            </a:r>
            <a:r>
              <a:rPr lang="pl-PL" sz="2400" b="1" dirty="0" err="1">
                <a:solidFill>
                  <a:srgbClr val="6C643F"/>
                </a:solidFill>
                <a:latin typeface="Trebuchet MS" panose="020B0603020202020204" pitchFamily="34" charset="0"/>
              </a:rPr>
              <a:t>low-energy</a:t>
            </a:r>
            <a:r>
              <a:rPr lang="pl-PL" sz="2400" b="1" dirty="0">
                <a:solidFill>
                  <a:srgbClr val="6C643F"/>
                </a:solidFill>
                <a:latin typeface="Trebuchet MS" panose="020B0603020202020204" pitchFamily="34" charset="0"/>
              </a:rPr>
              <a:t> </a:t>
            </a:r>
            <a:r>
              <a:rPr lang="pl-PL" sz="2400" b="1" dirty="0" err="1">
                <a:solidFill>
                  <a:srgbClr val="6C643F"/>
                </a:solidFill>
                <a:latin typeface="Trebuchet MS" panose="020B0603020202020204" pitchFamily="34" charset="0"/>
              </a:rPr>
              <a:t>structures</a:t>
            </a:r>
            <a:r>
              <a:rPr lang="pl-PL" sz="2400" b="1" dirty="0">
                <a:solidFill>
                  <a:srgbClr val="6C643F"/>
                </a:solidFill>
                <a:latin typeface="Trebuchet MS" panose="020B0603020202020204" pitchFamily="34" charset="0"/>
              </a:rPr>
              <a:t> of </a:t>
            </a:r>
            <a:r>
              <a:rPr lang="pl-PL" sz="2400" b="1" dirty="0" err="1">
                <a:solidFill>
                  <a:srgbClr val="6C643F"/>
                </a:solidFill>
                <a:latin typeface="Trebuchet MS" panose="020B0603020202020204" pitchFamily="34" charset="0"/>
              </a:rPr>
              <a:t>different</a:t>
            </a:r>
            <a:r>
              <a:rPr lang="pl-PL" sz="2400" b="1" dirty="0">
                <a:solidFill>
                  <a:srgbClr val="6C643F"/>
                </a:solidFill>
                <a:latin typeface="Trebuchet MS" panose="020B0603020202020204" pitchFamily="34" charset="0"/>
              </a:rPr>
              <a:t> </a:t>
            </a:r>
            <a:r>
              <a:rPr lang="pl-PL" sz="2400" b="1" dirty="0" err="1">
                <a:solidFill>
                  <a:srgbClr val="6C643F"/>
                </a:solidFill>
                <a:latin typeface="Trebuchet MS" panose="020B0603020202020204" pitchFamily="34" charset="0"/>
              </a:rPr>
              <a:t>deformations</a:t>
            </a:r>
            <a:r>
              <a:rPr lang="pl-PL" sz="2400" b="1" dirty="0">
                <a:solidFill>
                  <a:srgbClr val="6C643F"/>
                </a:solidFill>
                <a:latin typeface="Trebuchet MS" panose="020B0603020202020204" pitchFamily="34" charset="0"/>
              </a:rPr>
              <a:t> by the GDR </a:t>
            </a:r>
            <a:r>
              <a:rPr lang="pl-PL" sz="2400" b="1" dirty="0" err="1">
                <a:solidFill>
                  <a:srgbClr val="6C643F"/>
                </a:solidFill>
                <a:latin typeface="Trebuchet MS" panose="020B0603020202020204" pitchFamily="34" charset="0"/>
              </a:rPr>
              <a:t>decay</a:t>
            </a:r>
            <a:r>
              <a:rPr lang="pl-PL" sz="2400" b="1" dirty="0">
                <a:solidFill>
                  <a:srgbClr val="6C643F"/>
                </a:solidFill>
                <a:latin typeface="Trebuchet MS" panose="020B0603020202020204" pitchFamily="34" charset="0"/>
              </a:rPr>
              <a:t>: the </a:t>
            </a:r>
            <a:r>
              <a:rPr lang="pl-PL" sz="2400" b="1" dirty="0" err="1">
                <a:solidFill>
                  <a:srgbClr val="6C643F"/>
                </a:solidFill>
                <a:latin typeface="Trebuchet MS" panose="020B0603020202020204" pitchFamily="34" charset="0"/>
              </a:rPr>
              <a:t>nuBall</a:t>
            </a:r>
            <a:r>
              <a:rPr lang="pl-PL" sz="2400" b="1" dirty="0">
                <a:solidFill>
                  <a:srgbClr val="6C643F"/>
                </a:solidFill>
                <a:latin typeface="Trebuchet MS" panose="020B0603020202020204" pitchFamily="34" charset="0"/>
              </a:rPr>
              <a:t> </a:t>
            </a:r>
            <a:r>
              <a:rPr lang="pl-PL" sz="2400" b="1" dirty="0" err="1">
                <a:solidFill>
                  <a:srgbClr val="6C643F"/>
                </a:solidFill>
                <a:latin typeface="Trebuchet MS" panose="020B0603020202020204" pitchFamily="34" charset="0"/>
              </a:rPr>
              <a:t>array</a:t>
            </a:r>
            <a:r>
              <a:rPr lang="pl-PL" sz="2400" b="1" dirty="0">
                <a:solidFill>
                  <a:srgbClr val="6C643F"/>
                </a:solidFill>
                <a:latin typeface="Trebuchet MS" panose="020B0603020202020204" pitchFamily="34" charset="0"/>
              </a:rPr>
              <a:t> </a:t>
            </a:r>
            <a:r>
              <a:rPr lang="pl-PL" sz="2400" b="1" dirty="0" err="1">
                <a:solidFill>
                  <a:srgbClr val="6C643F"/>
                </a:solidFill>
                <a:latin typeface="Trebuchet MS" panose="020B0603020202020204" pitchFamily="34" charset="0"/>
              </a:rPr>
              <a:t>coupled</a:t>
            </a:r>
            <a:r>
              <a:rPr lang="pl-PL" sz="2400" b="1" dirty="0">
                <a:solidFill>
                  <a:srgbClr val="6C643F"/>
                </a:solidFill>
                <a:latin typeface="Trebuchet MS" panose="020B0603020202020204" pitchFamily="34" charset="0"/>
              </a:rPr>
              <a:t> to PARIS”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6"/>
          <p:cNvSpPr txBox="1">
            <a:spLocks noGrp="1"/>
          </p:cNvSpPr>
          <p:nvPr>
            <p:ph type="title"/>
          </p:nvPr>
        </p:nvSpPr>
        <p:spPr>
          <a:xfrm>
            <a:off x="838200" y="190306"/>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The </a:t>
            </a:r>
            <a:r>
              <a:rPr lang="pl-PL" sz="3400" b="1" baseline="30000">
                <a:solidFill>
                  <a:srgbClr val="6C643F"/>
                </a:solidFill>
                <a:latin typeface="Trebuchet MS"/>
                <a:ea typeface="Trebuchet MS"/>
                <a:cs typeface="Trebuchet MS"/>
                <a:sym typeface="Trebuchet MS"/>
              </a:rPr>
              <a:t>192</a:t>
            </a:r>
            <a:r>
              <a:rPr lang="pl-PL" sz="3400" b="1">
                <a:solidFill>
                  <a:srgbClr val="6C643F"/>
                </a:solidFill>
                <a:latin typeface="Trebuchet MS"/>
                <a:ea typeface="Trebuchet MS"/>
                <a:cs typeface="Trebuchet MS"/>
                <a:sym typeface="Trebuchet MS"/>
              </a:rPr>
              <a:t>Pt* decay to </a:t>
            </a:r>
            <a:r>
              <a:rPr lang="pl-PL" sz="3400" b="1" baseline="30000">
                <a:solidFill>
                  <a:srgbClr val="6C643F"/>
                </a:solidFill>
                <a:latin typeface="Trebuchet MS"/>
                <a:ea typeface="Trebuchet MS"/>
                <a:cs typeface="Trebuchet MS"/>
                <a:sym typeface="Trebuchet MS"/>
              </a:rPr>
              <a:t>188</a:t>
            </a:r>
            <a:r>
              <a:rPr lang="pl-PL" sz="3400" b="1">
                <a:solidFill>
                  <a:srgbClr val="6C643F"/>
                </a:solidFill>
                <a:latin typeface="Trebuchet MS"/>
                <a:ea typeface="Trebuchet MS"/>
                <a:cs typeface="Trebuchet MS"/>
                <a:sym typeface="Trebuchet MS"/>
              </a:rPr>
              <a:t>Pt residue</a:t>
            </a:r>
            <a:endParaRPr sz="3400" b="1">
              <a:solidFill>
                <a:srgbClr val="6C643F"/>
              </a:solidFill>
              <a:latin typeface="Trebuchet MS"/>
              <a:ea typeface="Trebuchet MS"/>
              <a:cs typeface="Trebuchet MS"/>
              <a:sym typeface="Trebuchet MS"/>
            </a:endParaRPr>
          </a:p>
        </p:txBody>
      </p:sp>
      <p:sp>
        <p:nvSpPr>
          <p:cNvPr id="254" name="Google Shape;254;p6"/>
          <p:cNvSpPr txBox="1">
            <a:spLocks noGrp="1"/>
          </p:cNvSpPr>
          <p:nvPr>
            <p:ph type="body" idx="1"/>
          </p:nvPr>
        </p:nvSpPr>
        <p:spPr>
          <a:xfrm>
            <a:off x="1300499" y="761251"/>
            <a:ext cx="7937100" cy="72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760"/>
              <a:buNone/>
            </a:pPr>
            <a:r>
              <a:rPr lang="pl-PL" sz="2200"/>
              <a:t>High-energy γ rays from </a:t>
            </a:r>
            <a:r>
              <a:rPr lang="pl-PL" sz="2200" b="1" baseline="30000"/>
              <a:t>192</a:t>
            </a:r>
            <a:r>
              <a:rPr lang="pl-PL" sz="2200" b="1"/>
              <a:t>Pt*</a:t>
            </a:r>
            <a:r>
              <a:rPr lang="pl-PL" sz="2200"/>
              <a:t> CN decay in </a:t>
            </a:r>
            <a:r>
              <a:rPr lang="pl-PL" sz="2200" b="1"/>
              <a:t>4n channel </a:t>
            </a:r>
            <a:br>
              <a:rPr lang="pl-PL" sz="2200"/>
            </a:br>
            <a:r>
              <a:rPr lang="pl-PL" sz="2200"/>
              <a:t>in coincidence with low-energy transitions in </a:t>
            </a:r>
            <a:r>
              <a:rPr lang="pl-PL" sz="2200" b="1" baseline="30000"/>
              <a:t>188</a:t>
            </a:r>
            <a:r>
              <a:rPr lang="pl-PL" sz="2200" b="1"/>
              <a:t>Pt</a:t>
            </a:r>
            <a:endParaRPr/>
          </a:p>
          <a:p>
            <a:pPr marL="342900" lvl="0" indent="-231140" algn="l" rtl="0">
              <a:spcBef>
                <a:spcPts val="1000"/>
              </a:spcBef>
              <a:spcAft>
                <a:spcPts val="0"/>
              </a:spcAft>
              <a:buSzPts val="1760"/>
              <a:buNone/>
            </a:pPr>
            <a:endParaRPr sz="2200"/>
          </a:p>
        </p:txBody>
      </p:sp>
      <p:sp>
        <p:nvSpPr>
          <p:cNvPr id="255" name="Google Shape;255;p6"/>
          <p:cNvSpPr txBox="1"/>
          <p:nvPr/>
        </p:nvSpPr>
        <p:spPr>
          <a:xfrm>
            <a:off x="1271475" y="5219348"/>
            <a:ext cx="2360700" cy="708000"/>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Gate on transitions</a:t>
            </a:r>
            <a:endParaRPr/>
          </a:p>
        </p:txBody>
      </p:sp>
      <p:pic>
        <p:nvPicPr>
          <p:cNvPr id="256" name="Google Shape;256;p6"/>
          <p:cNvPicPr preferRelativeResize="0"/>
          <p:nvPr/>
        </p:nvPicPr>
        <p:blipFill rotWithShape="1">
          <a:blip r:embed="rId3">
            <a:alphaModFix/>
          </a:blip>
          <a:srcRect t="27353" r="61224"/>
          <a:stretch/>
        </p:blipFill>
        <p:spPr>
          <a:xfrm>
            <a:off x="3952752" y="2582864"/>
            <a:ext cx="3070225" cy="3424237"/>
          </a:xfrm>
          <a:prstGeom prst="rect">
            <a:avLst/>
          </a:prstGeom>
          <a:noFill/>
          <a:ln>
            <a:noFill/>
          </a:ln>
        </p:spPr>
      </p:pic>
      <p:sp>
        <p:nvSpPr>
          <p:cNvPr id="257" name="Google Shape;257;p6"/>
          <p:cNvSpPr/>
          <p:nvPr/>
        </p:nvSpPr>
        <p:spPr>
          <a:xfrm>
            <a:off x="2941983" y="6093296"/>
            <a:ext cx="4654205" cy="30777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Arial"/>
              <a:buNone/>
            </a:pPr>
            <a:r>
              <a:rPr lang="pl-PL" sz="1400" i="1">
                <a:solidFill>
                  <a:schemeClr val="dk1"/>
                </a:solidFill>
                <a:latin typeface="Trebuchet MS"/>
                <a:ea typeface="Trebuchet MS"/>
                <a:cs typeface="Trebuchet MS"/>
                <a:sym typeface="Trebuchet MS"/>
              </a:rPr>
              <a:t>S. Mukhopadhyay et al., Phys. Lett. B 739, 462 (2014)</a:t>
            </a:r>
            <a:endParaRPr/>
          </a:p>
        </p:txBody>
      </p:sp>
      <p:cxnSp>
        <p:nvCxnSpPr>
          <p:cNvPr id="258" name="Google Shape;258;p6"/>
          <p:cNvCxnSpPr/>
          <p:nvPr/>
        </p:nvCxnSpPr>
        <p:spPr>
          <a:xfrm>
            <a:off x="5752977" y="5980113"/>
            <a:ext cx="574675" cy="0"/>
          </a:xfrm>
          <a:prstGeom prst="straightConnector1">
            <a:avLst/>
          </a:prstGeom>
          <a:noFill/>
          <a:ln w="57150" cap="flat" cmpd="sng">
            <a:solidFill>
              <a:srgbClr val="00B050"/>
            </a:solidFill>
            <a:prstDash val="solid"/>
            <a:round/>
            <a:headEnd type="none" w="sm" len="sm"/>
            <a:tailEnd type="none" w="sm" len="sm"/>
          </a:ln>
        </p:spPr>
      </p:cxnSp>
      <p:cxnSp>
        <p:nvCxnSpPr>
          <p:cNvPr id="259" name="Google Shape;259;p6"/>
          <p:cNvCxnSpPr/>
          <p:nvPr/>
        </p:nvCxnSpPr>
        <p:spPr>
          <a:xfrm>
            <a:off x="4454401" y="4133850"/>
            <a:ext cx="577850" cy="0"/>
          </a:xfrm>
          <a:prstGeom prst="straightConnector1">
            <a:avLst/>
          </a:prstGeom>
          <a:noFill/>
          <a:ln w="57150" cap="flat" cmpd="sng">
            <a:solidFill>
              <a:srgbClr val="C00000"/>
            </a:solidFill>
            <a:prstDash val="solid"/>
            <a:round/>
            <a:headEnd type="none" w="sm" len="sm"/>
            <a:tailEnd type="none" w="sm" len="sm"/>
          </a:ln>
        </p:spPr>
      </p:cxnSp>
      <p:pic>
        <p:nvPicPr>
          <p:cNvPr id="260" name="Google Shape;260;p6"/>
          <p:cNvPicPr preferRelativeResize="0"/>
          <p:nvPr/>
        </p:nvPicPr>
        <p:blipFill rotWithShape="1">
          <a:blip r:embed="rId4">
            <a:alphaModFix/>
          </a:blip>
          <a:srcRect l="16530" t="24084" r="25069" b="1895"/>
          <a:stretch/>
        </p:blipFill>
        <p:spPr>
          <a:xfrm>
            <a:off x="1665633" y="3635175"/>
            <a:ext cx="2020418" cy="1450009"/>
          </a:xfrm>
          <a:prstGeom prst="rect">
            <a:avLst/>
          </a:prstGeom>
          <a:noFill/>
          <a:ln>
            <a:noFill/>
          </a:ln>
        </p:spPr>
      </p:pic>
      <p:pic>
        <p:nvPicPr>
          <p:cNvPr id="261" name="Google Shape;261;p6"/>
          <p:cNvPicPr preferRelativeResize="0"/>
          <p:nvPr/>
        </p:nvPicPr>
        <p:blipFill rotWithShape="1">
          <a:blip r:embed="rId5">
            <a:alphaModFix/>
          </a:blip>
          <a:srcRect l="16518" t="27489" r="24444"/>
          <a:stretch/>
        </p:blipFill>
        <p:spPr>
          <a:xfrm>
            <a:off x="8164514" y="4884740"/>
            <a:ext cx="2430512" cy="1568449"/>
          </a:xfrm>
          <a:prstGeom prst="rect">
            <a:avLst/>
          </a:prstGeom>
          <a:noFill/>
          <a:ln>
            <a:noFill/>
          </a:ln>
        </p:spPr>
      </p:pic>
      <p:sp>
        <p:nvSpPr>
          <p:cNvPr id="262" name="Google Shape;262;p6"/>
          <p:cNvSpPr/>
          <p:nvPr/>
        </p:nvSpPr>
        <p:spPr>
          <a:xfrm>
            <a:off x="5752977" y="4433888"/>
            <a:ext cx="574675" cy="1568450"/>
          </a:xfrm>
          <a:prstGeom prst="rect">
            <a:avLst/>
          </a:prstGeom>
          <a:solidFill>
            <a:srgbClr val="00B05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3" name="Google Shape;263;p6"/>
          <p:cNvSpPr/>
          <p:nvPr/>
        </p:nvSpPr>
        <p:spPr>
          <a:xfrm>
            <a:off x="4219451" y="2344739"/>
            <a:ext cx="876300" cy="1844675"/>
          </a:xfrm>
          <a:prstGeom prst="rect">
            <a:avLst/>
          </a:prstGeom>
          <a:solidFill>
            <a:srgbClr val="C000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264" name="Google Shape;264;p6"/>
          <p:cNvCxnSpPr/>
          <p:nvPr/>
        </p:nvCxnSpPr>
        <p:spPr>
          <a:xfrm>
            <a:off x="2616994" y="3717032"/>
            <a:ext cx="1174750" cy="0"/>
          </a:xfrm>
          <a:prstGeom prst="straightConnector1">
            <a:avLst/>
          </a:prstGeom>
          <a:noFill/>
          <a:ln w="44450" cap="flat" cmpd="sng">
            <a:solidFill>
              <a:srgbClr val="C00000"/>
            </a:solidFill>
            <a:prstDash val="solid"/>
            <a:round/>
            <a:headEnd type="stealth" w="lg" len="lg"/>
            <a:tailEnd type="stealth" w="lg" len="lg"/>
          </a:ln>
        </p:spPr>
      </p:cxnSp>
      <p:cxnSp>
        <p:nvCxnSpPr>
          <p:cNvPr id="265" name="Google Shape;265;p6"/>
          <p:cNvCxnSpPr/>
          <p:nvPr/>
        </p:nvCxnSpPr>
        <p:spPr>
          <a:xfrm>
            <a:off x="7295927" y="5403850"/>
            <a:ext cx="1176337" cy="0"/>
          </a:xfrm>
          <a:prstGeom prst="straightConnector1">
            <a:avLst/>
          </a:prstGeom>
          <a:noFill/>
          <a:ln w="44450" cap="flat" cmpd="sng">
            <a:solidFill>
              <a:srgbClr val="932313"/>
            </a:solidFill>
            <a:prstDash val="solid"/>
            <a:round/>
            <a:headEnd type="stealth" w="lg" len="lg"/>
            <a:tailEnd type="stealth" w="lg" len="lg"/>
          </a:ln>
        </p:spPr>
      </p:cxnSp>
      <p:sp>
        <p:nvSpPr>
          <p:cNvPr id="266" name="Google Shape;266;p6"/>
          <p:cNvSpPr txBox="1"/>
          <p:nvPr/>
        </p:nvSpPr>
        <p:spPr>
          <a:xfrm>
            <a:off x="8241399" y="3686600"/>
            <a:ext cx="3301200" cy="1015800"/>
          </a:xfrm>
          <a:prstGeom prst="rect">
            <a:avLst/>
          </a:prstGeom>
          <a:solidFill>
            <a:srgbClr val="B6E995">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pl-PL" sz="2000">
                <a:solidFill>
                  <a:schemeClr val="dk1"/>
                </a:solidFill>
                <a:latin typeface="Trebuchet MS"/>
                <a:ea typeface="Trebuchet MS"/>
                <a:cs typeface="Trebuchet MS"/>
                <a:sym typeface="Trebuchet MS"/>
              </a:rPr>
              <a:t>GDR strength functions for CN decaying to particular states of </a:t>
            </a:r>
            <a:r>
              <a:rPr lang="pl-PL" sz="2000" baseline="30000">
                <a:solidFill>
                  <a:schemeClr val="dk1"/>
                </a:solidFill>
                <a:latin typeface="Trebuchet MS"/>
                <a:ea typeface="Trebuchet MS"/>
                <a:cs typeface="Trebuchet MS"/>
                <a:sym typeface="Trebuchet MS"/>
              </a:rPr>
              <a:t>188</a:t>
            </a:r>
            <a:r>
              <a:rPr lang="pl-PL" sz="2000">
                <a:solidFill>
                  <a:schemeClr val="dk1"/>
                </a:solidFill>
                <a:latin typeface="Trebuchet MS"/>
                <a:ea typeface="Trebuchet MS"/>
                <a:cs typeface="Trebuchet MS"/>
                <a:sym typeface="Trebuchet MS"/>
              </a:rPr>
              <a:t>Pt</a:t>
            </a:r>
            <a:endParaRPr/>
          </a:p>
        </p:txBody>
      </p:sp>
      <p:sp>
        <p:nvSpPr>
          <p:cNvPr id="267" name="Google Shape;267;p6"/>
          <p:cNvSpPr txBox="1"/>
          <p:nvPr/>
        </p:nvSpPr>
        <p:spPr>
          <a:xfrm>
            <a:off x="1271477" y="1659421"/>
            <a:ext cx="6248400" cy="400200"/>
          </a:xfrm>
          <a:prstGeom prst="rect">
            <a:avLst/>
          </a:prstGeom>
          <a:solidFill>
            <a:srgbClr val="F0D576">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pl-PL" sz="2000">
                <a:solidFill>
                  <a:schemeClr val="dk1"/>
                </a:solidFill>
                <a:latin typeface="Trebuchet MS"/>
                <a:ea typeface="Trebuchet MS"/>
                <a:cs typeface="Trebuchet MS"/>
                <a:sym typeface="Trebuchet MS"/>
              </a:rPr>
              <a:t>How the deformation changes along the decay path?</a:t>
            </a:r>
            <a:endParaRPr/>
          </a:p>
        </p:txBody>
      </p:sp>
      <p:pic>
        <p:nvPicPr>
          <p:cNvPr id="268" name="Google Shape;268;p6"/>
          <p:cNvPicPr preferRelativeResize="0"/>
          <p:nvPr/>
        </p:nvPicPr>
        <p:blipFill rotWithShape="1">
          <a:blip r:embed="rId6">
            <a:alphaModFix/>
          </a:blip>
          <a:srcRect/>
          <a:stretch/>
        </p:blipFill>
        <p:spPr>
          <a:xfrm>
            <a:off x="1374651" y="2871789"/>
            <a:ext cx="1016000" cy="942975"/>
          </a:xfrm>
          <a:prstGeom prst="rect">
            <a:avLst/>
          </a:prstGeom>
          <a:noFill/>
          <a:ln>
            <a:noFill/>
          </a:ln>
        </p:spPr>
      </p:pic>
      <p:sp>
        <p:nvSpPr>
          <p:cNvPr id="269" name="Google Shape;269;p6"/>
          <p:cNvSpPr/>
          <p:nvPr/>
        </p:nvSpPr>
        <p:spPr>
          <a:xfrm rot="1574395">
            <a:off x="2163639" y="3094038"/>
            <a:ext cx="2132013" cy="190500"/>
          </a:xfrm>
          <a:prstGeom prst="rightArrow">
            <a:avLst>
              <a:gd name="adj1" fmla="val 50000"/>
              <a:gd name="adj2" fmla="val 50000"/>
            </a:avLst>
          </a:prstGeom>
          <a:solidFill>
            <a:srgbClr val="C00000">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70" name="Google Shape;270;p6"/>
          <p:cNvSpPr/>
          <p:nvPr/>
        </p:nvSpPr>
        <p:spPr>
          <a:xfrm>
            <a:off x="758449" y="2141872"/>
            <a:ext cx="1970100" cy="6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Arial"/>
              <a:buNone/>
            </a:pPr>
            <a:r>
              <a:rPr lang="pl-PL" sz="1800" b="1">
                <a:solidFill>
                  <a:srgbClr val="C00000"/>
                </a:solidFill>
                <a:latin typeface="Calibri"/>
                <a:ea typeface="Calibri"/>
                <a:cs typeface="Calibri"/>
                <a:sym typeface="Calibri"/>
              </a:rPr>
              <a:t>β=0.16 and γ=−40°</a:t>
            </a:r>
            <a:endParaRPr/>
          </a:p>
          <a:p>
            <a:pPr marL="0" marR="0" lvl="0" indent="0" algn="l" rtl="0">
              <a:spcBef>
                <a:spcPts val="0"/>
              </a:spcBef>
              <a:spcAft>
                <a:spcPts val="0"/>
              </a:spcAft>
              <a:buClr>
                <a:srgbClr val="C00000"/>
              </a:buClr>
              <a:buSzPts val="1800"/>
              <a:buFont typeface="Arial"/>
              <a:buNone/>
            </a:pPr>
            <a:r>
              <a:rPr lang="pl-PL" sz="1800" b="1">
                <a:solidFill>
                  <a:srgbClr val="C00000"/>
                </a:solidFill>
                <a:latin typeface="Calibri"/>
                <a:ea typeface="Calibri"/>
                <a:cs typeface="Calibri"/>
                <a:sym typeface="Calibri"/>
              </a:rPr>
              <a:t>triaxial</a:t>
            </a:r>
            <a:endParaRPr/>
          </a:p>
        </p:txBody>
      </p:sp>
      <p:pic>
        <p:nvPicPr>
          <p:cNvPr id="271" name="Google Shape;271;p6"/>
          <p:cNvPicPr preferRelativeResize="0"/>
          <p:nvPr/>
        </p:nvPicPr>
        <p:blipFill rotWithShape="1">
          <a:blip r:embed="rId7">
            <a:alphaModFix/>
          </a:blip>
          <a:srcRect/>
          <a:stretch/>
        </p:blipFill>
        <p:spPr>
          <a:xfrm>
            <a:off x="9190649" y="1947864"/>
            <a:ext cx="996950" cy="923925"/>
          </a:xfrm>
          <a:prstGeom prst="rect">
            <a:avLst/>
          </a:prstGeom>
          <a:noFill/>
          <a:ln>
            <a:noFill/>
          </a:ln>
        </p:spPr>
      </p:pic>
      <p:sp>
        <p:nvSpPr>
          <p:cNvPr id="272" name="Google Shape;272;p6"/>
          <p:cNvSpPr/>
          <p:nvPr/>
        </p:nvSpPr>
        <p:spPr>
          <a:xfrm>
            <a:off x="8072476" y="1252792"/>
            <a:ext cx="18918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B050"/>
              </a:buClr>
              <a:buSzPts val="1800"/>
              <a:buFont typeface="Arial"/>
              <a:buNone/>
            </a:pPr>
            <a:r>
              <a:rPr lang="pl-PL" sz="1800" b="1">
                <a:solidFill>
                  <a:srgbClr val="00B050"/>
                </a:solidFill>
                <a:latin typeface="Calibri"/>
                <a:ea typeface="Calibri"/>
                <a:cs typeface="Calibri"/>
                <a:sym typeface="Calibri"/>
              </a:rPr>
              <a:t>β =0.18 and γ=−6°</a:t>
            </a:r>
            <a:endParaRPr/>
          </a:p>
          <a:p>
            <a:pPr marL="0" marR="0" lvl="0" indent="0" algn="l" rtl="0">
              <a:spcBef>
                <a:spcPts val="0"/>
              </a:spcBef>
              <a:spcAft>
                <a:spcPts val="0"/>
              </a:spcAft>
              <a:buClr>
                <a:srgbClr val="00B050"/>
              </a:buClr>
              <a:buSzPts val="1800"/>
              <a:buFont typeface="Arial"/>
              <a:buNone/>
            </a:pPr>
            <a:r>
              <a:rPr lang="pl-PL" sz="1800" b="1">
                <a:solidFill>
                  <a:srgbClr val="00B050"/>
                </a:solidFill>
                <a:latin typeface="Calibri"/>
                <a:ea typeface="Calibri"/>
                <a:cs typeface="Calibri"/>
                <a:sym typeface="Calibri"/>
              </a:rPr>
              <a:t>near prolate</a:t>
            </a:r>
            <a:endParaRPr/>
          </a:p>
        </p:txBody>
      </p:sp>
      <p:sp>
        <p:nvSpPr>
          <p:cNvPr id="273" name="Google Shape;273;p6"/>
          <p:cNvSpPr/>
          <p:nvPr/>
        </p:nvSpPr>
        <p:spPr>
          <a:xfrm rot="-3026420" flipH="1">
            <a:off x="5624790" y="3778421"/>
            <a:ext cx="4188535" cy="184106"/>
          </a:xfrm>
          <a:prstGeom prst="rightArrow">
            <a:avLst>
              <a:gd name="adj1" fmla="val 50000"/>
              <a:gd name="adj2" fmla="val 50000"/>
            </a:avLst>
          </a:prstGeom>
          <a:solidFill>
            <a:srgbClr val="00B050">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7"/>
          <p:cNvSpPr txBox="1">
            <a:spLocks noGrp="1"/>
          </p:cNvSpPr>
          <p:nvPr>
            <p:ph type="title"/>
          </p:nvPr>
        </p:nvSpPr>
        <p:spPr>
          <a:xfrm>
            <a:off x="172824" y="145367"/>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The nuBall + PARIS experiment at IPN / IJCLab</a:t>
            </a:r>
            <a:endParaRPr sz="3400" b="1">
              <a:solidFill>
                <a:srgbClr val="6C643F"/>
              </a:solidFill>
              <a:latin typeface="Trebuchet MS"/>
              <a:ea typeface="Trebuchet MS"/>
              <a:cs typeface="Trebuchet MS"/>
              <a:sym typeface="Trebuchet MS"/>
            </a:endParaRPr>
          </a:p>
        </p:txBody>
      </p:sp>
      <p:sp>
        <p:nvSpPr>
          <p:cNvPr id="279" name="Google Shape;279;p7"/>
          <p:cNvSpPr/>
          <p:nvPr/>
        </p:nvSpPr>
        <p:spPr>
          <a:xfrm>
            <a:off x="351950" y="850900"/>
            <a:ext cx="5483400" cy="19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1">
                <a:solidFill>
                  <a:srgbClr val="755D0C"/>
                </a:solidFill>
                <a:latin typeface="Trebuchet MS"/>
                <a:ea typeface="Trebuchet MS"/>
                <a:cs typeface="Trebuchet MS"/>
                <a:sym typeface="Trebuchet MS"/>
              </a:rPr>
              <a:t>ν-ball array</a:t>
            </a:r>
            <a:r>
              <a:rPr lang="pl-PL" sz="2000">
                <a:solidFill>
                  <a:schemeClr val="dk1"/>
                </a:solidFill>
                <a:latin typeface="Trebuchet MS"/>
                <a:ea typeface="Trebuchet MS"/>
                <a:cs typeface="Trebuchet MS"/>
                <a:sym typeface="Trebuchet MS"/>
              </a:rPr>
              <a:t>: 33 Clovers +10 Coaxial HPGe</a:t>
            </a:r>
            <a:endParaRPr sz="20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coupled to 33 </a:t>
            </a:r>
            <a:r>
              <a:rPr lang="pl-PL" sz="2000" b="1">
                <a:solidFill>
                  <a:srgbClr val="755D0C"/>
                </a:solidFill>
                <a:latin typeface="Trebuchet MS"/>
                <a:ea typeface="Trebuchet MS"/>
                <a:cs typeface="Trebuchet MS"/>
                <a:sym typeface="Trebuchet MS"/>
              </a:rPr>
              <a:t>PARIS</a:t>
            </a:r>
            <a:r>
              <a:rPr lang="pl-PL" sz="2000">
                <a:solidFill>
                  <a:schemeClr val="dk1"/>
                </a:solidFill>
                <a:latin typeface="Trebuchet MS"/>
                <a:ea typeface="Trebuchet MS"/>
                <a:cs typeface="Trebuchet MS"/>
                <a:sym typeface="Trebuchet MS"/>
              </a:rPr>
              <a:t> detectors:</a:t>
            </a:r>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	11 CeBr</a:t>
            </a:r>
            <a:r>
              <a:rPr lang="pl-PL" sz="2000" baseline="-25000">
                <a:solidFill>
                  <a:schemeClr val="dk1"/>
                </a:solidFill>
                <a:latin typeface="Trebuchet MS"/>
                <a:ea typeface="Trebuchet MS"/>
                <a:cs typeface="Trebuchet MS"/>
                <a:sym typeface="Trebuchet MS"/>
              </a:rPr>
              <a:t>3</a:t>
            </a:r>
            <a:r>
              <a:rPr lang="pl-PL" sz="2000">
                <a:solidFill>
                  <a:schemeClr val="dk1"/>
                </a:solidFill>
                <a:latin typeface="Trebuchet MS"/>
                <a:ea typeface="Trebuchet MS"/>
                <a:cs typeface="Trebuchet MS"/>
                <a:sym typeface="Trebuchet MS"/>
              </a:rPr>
              <a:t>:NaI phoswiches, </a:t>
            </a:r>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	22 LaBr</a:t>
            </a:r>
            <a:r>
              <a:rPr lang="pl-PL" sz="2000" baseline="-25000">
                <a:solidFill>
                  <a:schemeClr val="dk1"/>
                </a:solidFill>
                <a:latin typeface="Trebuchet MS"/>
                <a:ea typeface="Trebuchet MS"/>
                <a:cs typeface="Trebuchet MS"/>
                <a:sym typeface="Trebuchet MS"/>
              </a:rPr>
              <a:t>3</a:t>
            </a:r>
            <a:r>
              <a:rPr lang="pl-PL" sz="2000">
                <a:solidFill>
                  <a:schemeClr val="dk1"/>
                </a:solidFill>
                <a:latin typeface="Trebuchet MS"/>
                <a:ea typeface="Trebuchet MS"/>
                <a:cs typeface="Trebuchet MS"/>
                <a:sym typeface="Trebuchet MS"/>
              </a:rPr>
              <a:t>:NaI phoswiches.</a:t>
            </a:r>
            <a:endParaRPr/>
          </a:p>
          <a:p>
            <a:pPr marL="0" marR="0" lvl="0" indent="0" algn="l" rtl="0">
              <a:spcBef>
                <a:spcPts val="0"/>
              </a:spcBef>
              <a:spcAft>
                <a:spcPts val="0"/>
              </a:spcAft>
              <a:buNone/>
            </a:pPr>
            <a:endParaRPr sz="20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Triggerless DAQ by FASTER digitizer</a:t>
            </a:r>
            <a:endParaRPr/>
          </a:p>
        </p:txBody>
      </p:sp>
      <p:grpSp>
        <p:nvGrpSpPr>
          <p:cNvPr id="280" name="Google Shape;280;p7"/>
          <p:cNvGrpSpPr/>
          <p:nvPr/>
        </p:nvGrpSpPr>
        <p:grpSpPr>
          <a:xfrm>
            <a:off x="498987" y="2789893"/>
            <a:ext cx="5904588" cy="3881535"/>
            <a:chOff x="546968" y="2569617"/>
            <a:chExt cx="5537200" cy="3595687"/>
          </a:xfrm>
        </p:grpSpPr>
        <p:pic>
          <p:nvPicPr>
            <p:cNvPr id="281" name="Google Shape;281;p7"/>
            <p:cNvPicPr preferRelativeResize="0"/>
            <p:nvPr/>
          </p:nvPicPr>
          <p:blipFill rotWithShape="1">
            <a:blip r:embed="rId3">
              <a:alphaModFix/>
            </a:blip>
            <a:srcRect l="12191" t="15005" b="15546"/>
            <a:stretch/>
          </p:blipFill>
          <p:spPr>
            <a:xfrm>
              <a:off x="546968" y="2569617"/>
              <a:ext cx="5537200" cy="3595687"/>
            </a:xfrm>
            <a:prstGeom prst="rect">
              <a:avLst/>
            </a:prstGeom>
            <a:noFill/>
            <a:ln>
              <a:noFill/>
            </a:ln>
          </p:spPr>
        </p:pic>
        <p:sp>
          <p:nvSpPr>
            <p:cNvPr id="282" name="Google Shape;282;p7"/>
            <p:cNvSpPr txBox="1"/>
            <p:nvPr/>
          </p:nvSpPr>
          <p:spPr>
            <a:xfrm>
              <a:off x="4355380" y="3009354"/>
              <a:ext cx="816374" cy="37064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C643F"/>
                </a:buClr>
                <a:buSzPts val="2000"/>
                <a:buFont typeface="Arial"/>
                <a:buNone/>
              </a:pPr>
              <a:r>
                <a:rPr lang="pl-PL" sz="2000" b="1">
                  <a:solidFill>
                    <a:srgbClr val="6C643F"/>
                  </a:solidFill>
                  <a:latin typeface="Calibri"/>
                  <a:ea typeface="Calibri"/>
                  <a:cs typeface="Calibri"/>
                  <a:sym typeface="Calibri"/>
                </a:rPr>
                <a:t>ν-ball</a:t>
              </a:r>
              <a:endParaRPr/>
            </a:p>
          </p:txBody>
        </p:sp>
        <p:sp>
          <p:nvSpPr>
            <p:cNvPr id="283" name="Google Shape;283;p7"/>
            <p:cNvSpPr txBox="1"/>
            <p:nvPr/>
          </p:nvSpPr>
          <p:spPr>
            <a:xfrm>
              <a:off x="1911350" y="5643563"/>
              <a:ext cx="795338" cy="368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2000"/>
                <a:buFont typeface="Arial"/>
                <a:buNone/>
              </a:pPr>
              <a:r>
                <a:rPr lang="pl-PL" sz="2000" b="1">
                  <a:solidFill>
                    <a:srgbClr val="C00000"/>
                  </a:solidFill>
                  <a:latin typeface="Calibri"/>
                  <a:ea typeface="Calibri"/>
                  <a:cs typeface="Calibri"/>
                  <a:sym typeface="Calibri"/>
                </a:rPr>
                <a:t>PARIS</a:t>
              </a:r>
              <a:endParaRPr sz="2000" b="1">
                <a:solidFill>
                  <a:srgbClr val="C00000"/>
                </a:solidFill>
                <a:latin typeface="Calibri"/>
                <a:ea typeface="Calibri"/>
                <a:cs typeface="Calibri"/>
                <a:sym typeface="Calibri"/>
              </a:endParaRPr>
            </a:p>
          </p:txBody>
        </p:sp>
      </p:grpSp>
      <p:sp>
        <p:nvSpPr>
          <p:cNvPr id="284" name="Google Shape;284;p7"/>
          <p:cNvSpPr txBox="1"/>
          <p:nvPr/>
        </p:nvSpPr>
        <p:spPr>
          <a:xfrm>
            <a:off x="6547338" y="1049571"/>
            <a:ext cx="3565771" cy="45272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55D0C"/>
              </a:buClr>
              <a:buSzPts val="2600"/>
              <a:buFont typeface="Arial"/>
              <a:buNone/>
            </a:pPr>
            <a:r>
              <a:rPr lang="pl-PL" sz="2600" b="1" baseline="30000">
                <a:solidFill>
                  <a:srgbClr val="755D0C"/>
                </a:solidFill>
                <a:latin typeface="Trebuchet MS"/>
                <a:ea typeface="Trebuchet MS"/>
                <a:cs typeface="Trebuchet MS"/>
                <a:sym typeface="Trebuchet MS"/>
              </a:rPr>
              <a:t>18</a:t>
            </a:r>
            <a:r>
              <a:rPr lang="pl-PL" sz="2600" b="1">
                <a:solidFill>
                  <a:srgbClr val="755D0C"/>
                </a:solidFill>
                <a:latin typeface="Trebuchet MS"/>
                <a:ea typeface="Trebuchet MS"/>
                <a:cs typeface="Trebuchet MS"/>
                <a:sym typeface="Trebuchet MS"/>
              </a:rPr>
              <a:t>O + </a:t>
            </a:r>
            <a:r>
              <a:rPr lang="pl-PL" sz="2600" b="1" baseline="30000">
                <a:solidFill>
                  <a:srgbClr val="755D0C"/>
                </a:solidFill>
                <a:latin typeface="Trebuchet MS"/>
                <a:ea typeface="Trebuchet MS"/>
                <a:cs typeface="Trebuchet MS"/>
                <a:sym typeface="Trebuchet MS"/>
              </a:rPr>
              <a:t>174</a:t>
            </a:r>
            <a:r>
              <a:rPr lang="pl-PL" sz="2600" b="1">
                <a:solidFill>
                  <a:srgbClr val="755D0C"/>
                </a:solidFill>
                <a:latin typeface="Trebuchet MS"/>
                <a:ea typeface="Trebuchet MS"/>
                <a:cs typeface="Trebuchet MS"/>
                <a:sym typeface="Trebuchet MS"/>
              </a:rPr>
              <a:t>Yb → </a:t>
            </a:r>
            <a:r>
              <a:rPr lang="pl-PL" sz="2600" b="1" baseline="30000">
                <a:solidFill>
                  <a:srgbClr val="755D0C"/>
                </a:solidFill>
                <a:latin typeface="Trebuchet MS"/>
                <a:ea typeface="Trebuchet MS"/>
                <a:cs typeface="Trebuchet MS"/>
                <a:sym typeface="Trebuchet MS"/>
              </a:rPr>
              <a:t>192</a:t>
            </a:r>
            <a:r>
              <a:rPr lang="pl-PL" sz="2600" b="1">
                <a:solidFill>
                  <a:srgbClr val="755D0C"/>
                </a:solidFill>
                <a:latin typeface="Trebuchet MS"/>
                <a:ea typeface="Trebuchet MS"/>
                <a:cs typeface="Trebuchet MS"/>
                <a:sym typeface="Trebuchet MS"/>
              </a:rPr>
              <a:t>Pt</a:t>
            </a:r>
            <a:endParaRPr/>
          </a:p>
          <a:p>
            <a:pPr marL="342900" marR="0" lvl="0" indent="-342900" algn="l" rtl="0">
              <a:spcBef>
                <a:spcPts val="440"/>
              </a:spcBef>
              <a:spcAft>
                <a:spcPts val="0"/>
              </a:spcAft>
              <a:buClr>
                <a:schemeClr val="dk1"/>
              </a:buClr>
              <a:buSzPts val="2200"/>
              <a:buFont typeface="Arial"/>
              <a:buChar char="•"/>
            </a:pPr>
            <a:r>
              <a:rPr lang="pl-PL" sz="2200">
                <a:solidFill>
                  <a:schemeClr val="dk1"/>
                </a:solidFill>
                <a:latin typeface="Trebuchet MS"/>
                <a:ea typeface="Trebuchet MS"/>
                <a:cs typeface="Trebuchet MS"/>
                <a:sym typeface="Trebuchet MS"/>
              </a:rPr>
              <a:t>Beam energy: 90 MeV</a:t>
            </a:r>
            <a:endParaRPr/>
          </a:p>
          <a:p>
            <a:pPr marL="342900" marR="0" lvl="0" indent="-342900" algn="l" rtl="0">
              <a:spcBef>
                <a:spcPts val="440"/>
              </a:spcBef>
              <a:spcAft>
                <a:spcPts val="0"/>
              </a:spcAft>
              <a:buClr>
                <a:schemeClr val="dk1"/>
              </a:buClr>
              <a:buSzPts val="2200"/>
              <a:buFont typeface="Arial"/>
              <a:buChar char="•"/>
            </a:pPr>
            <a:r>
              <a:rPr lang="pl-PL" sz="2200">
                <a:solidFill>
                  <a:schemeClr val="dk1"/>
                </a:solidFill>
                <a:latin typeface="Trebuchet MS"/>
                <a:ea typeface="Trebuchet MS"/>
                <a:cs typeface="Trebuchet MS"/>
                <a:sym typeface="Trebuchet MS"/>
              </a:rPr>
              <a:t>E* = 59 MeV</a:t>
            </a:r>
            <a:endParaRPr sz="2200">
              <a:solidFill>
                <a:schemeClr val="dk1"/>
              </a:solidFill>
              <a:latin typeface="Trebuchet MS"/>
              <a:ea typeface="Trebuchet MS"/>
              <a:cs typeface="Trebuchet MS"/>
              <a:sym typeface="Trebuchet MS"/>
            </a:endParaRPr>
          </a:p>
          <a:p>
            <a:pPr marL="342900" marR="0" lvl="0" indent="-342900" algn="l" rtl="0">
              <a:spcBef>
                <a:spcPts val="440"/>
              </a:spcBef>
              <a:spcAft>
                <a:spcPts val="0"/>
              </a:spcAft>
              <a:buClr>
                <a:schemeClr val="dk1"/>
              </a:buClr>
              <a:buSzPts val="2200"/>
              <a:buFont typeface="Arial"/>
              <a:buChar char="•"/>
            </a:pPr>
            <a:r>
              <a:rPr lang="pl-PL" sz="2200">
                <a:solidFill>
                  <a:schemeClr val="dk1"/>
                </a:solidFill>
                <a:latin typeface="Trebuchet MS"/>
                <a:ea typeface="Trebuchet MS"/>
                <a:cs typeface="Trebuchet MS"/>
                <a:sym typeface="Trebuchet MS"/>
              </a:rPr>
              <a:t>T = 1.5 MeV</a:t>
            </a:r>
            <a:endParaRPr sz="2200">
              <a:solidFill>
                <a:schemeClr val="dk1"/>
              </a:solidFill>
              <a:latin typeface="Trebuchet MS"/>
              <a:ea typeface="Trebuchet MS"/>
              <a:cs typeface="Trebuchet MS"/>
              <a:sym typeface="Trebuchet MS"/>
            </a:endParaRPr>
          </a:p>
          <a:p>
            <a:pPr marL="342900" marR="0" lvl="0" indent="-342900" algn="l" rtl="0">
              <a:spcBef>
                <a:spcPts val="440"/>
              </a:spcBef>
              <a:spcAft>
                <a:spcPts val="0"/>
              </a:spcAft>
              <a:buClr>
                <a:schemeClr val="dk1"/>
              </a:buClr>
              <a:buSzPts val="2200"/>
              <a:buFont typeface="Arial"/>
              <a:buChar char="•"/>
            </a:pPr>
            <a:r>
              <a:rPr lang="pl-PL" sz="2200">
                <a:solidFill>
                  <a:schemeClr val="dk1"/>
                </a:solidFill>
                <a:latin typeface="Trebuchet MS"/>
                <a:ea typeface="Trebuchet MS"/>
                <a:cs typeface="Trebuchet MS"/>
                <a:sym typeface="Trebuchet MS"/>
              </a:rPr>
              <a:t>L</a:t>
            </a:r>
            <a:r>
              <a:rPr lang="pl-PL" sz="2200" baseline="-25000">
                <a:solidFill>
                  <a:schemeClr val="dk1"/>
                </a:solidFill>
                <a:latin typeface="Trebuchet MS"/>
                <a:ea typeface="Trebuchet MS"/>
                <a:cs typeface="Trebuchet MS"/>
                <a:sym typeface="Trebuchet MS"/>
              </a:rPr>
              <a:t>max</a:t>
            </a:r>
            <a:r>
              <a:rPr lang="pl-PL" sz="2200">
                <a:solidFill>
                  <a:schemeClr val="dk1"/>
                </a:solidFill>
                <a:latin typeface="Trebuchet MS"/>
                <a:ea typeface="Trebuchet MS"/>
                <a:cs typeface="Trebuchet MS"/>
                <a:sym typeface="Trebuchet MS"/>
              </a:rPr>
              <a:t> = 38 ħ </a:t>
            </a:r>
            <a:endParaRPr/>
          </a:p>
          <a:p>
            <a:pPr marL="342900" marR="0" lvl="0" indent="-342900" algn="l" rtl="0">
              <a:spcBef>
                <a:spcPts val="440"/>
              </a:spcBef>
              <a:spcAft>
                <a:spcPts val="0"/>
              </a:spcAft>
              <a:buClr>
                <a:schemeClr val="dk1"/>
              </a:buClr>
              <a:buSzPts val="2200"/>
              <a:buFont typeface="Arial"/>
              <a:buChar char="•"/>
            </a:pPr>
            <a:r>
              <a:rPr lang="pl-PL" sz="2200">
                <a:solidFill>
                  <a:schemeClr val="dk1"/>
                </a:solidFill>
                <a:latin typeface="Trebuchet MS"/>
                <a:ea typeface="Trebuchet MS"/>
                <a:cs typeface="Trebuchet MS"/>
                <a:sym typeface="Trebuchet MS"/>
              </a:rPr>
              <a:t>Target thickness: 1.5 mg/cm</a:t>
            </a:r>
            <a:r>
              <a:rPr lang="pl-PL" sz="2200" baseline="30000">
                <a:solidFill>
                  <a:schemeClr val="dk1"/>
                </a:solidFill>
                <a:latin typeface="Trebuchet MS"/>
                <a:ea typeface="Trebuchet MS"/>
                <a:cs typeface="Trebuchet MS"/>
                <a:sym typeface="Trebuchet MS"/>
              </a:rPr>
              <a:t>2</a:t>
            </a:r>
            <a:r>
              <a:rPr lang="pl-PL" sz="2200">
                <a:solidFill>
                  <a:schemeClr val="dk1"/>
                </a:solidFill>
                <a:latin typeface="Trebuchet MS"/>
                <a:ea typeface="Trebuchet MS"/>
                <a:cs typeface="Trebuchet MS"/>
                <a:sym typeface="Trebuchet MS"/>
              </a:rPr>
              <a:t> </a:t>
            </a:r>
            <a:endParaRPr/>
          </a:p>
          <a:p>
            <a:pPr marL="342900" marR="0" lvl="0" indent="-342900" algn="l" rtl="0">
              <a:spcBef>
                <a:spcPts val="400"/>
              </a:spcBef>
              <a:spcAft>
                <a:spcPts val="0"/>
              </a:spcAft>
              <a:buClr>
                <a:schemeClr val="dk1"/>
              </a:buClr>
              <a:buSzPts val="2000"/>
              <a:buFont typeface="Arial"/>
              <a:buChar char="•"/>
            </a:pPr>
            <a:r>
              <a:rPr lang="pl-PL" sz="2000">
                <a:solidFill>
                  <a:schemeClr val="dk1"/>
                </a:solidFill>
                <a:latin typeface="Trebuchet MS"/>
                <a:ea typeface="Trebuchet MS"/>
                <a:cs typeface="Trebuchet MS"/>
                <a:sym typeface="Trebuchet MS"/>
              </a:rPr>
              <a:t>AmBe+Ni </a:t>
            </a:r>
            <a:br>
              <a:rPr lang="pl-PL" sz="2000">
                <a:solidFill>
                  <a:schemeClr val="dk1"/>
                </a:solidFill>
                <a:latin typeface="Trebuchet MS"/>
                <a:ea typeface="Trebuchet MS"/>
                <a:cs typeface="Trebuchet MS"/>
                <a:sym typeface="Trebuchet MS"/>
              </a:rPr>
            </a:br>
            <a:r>
              <a:rPr lang="pl-PL" sz="2000">
                <a:solidFill>
                  <a:schemeClr val="dk1"/>
                </a:solidFill>
                <a:latin typeface="Trebuchet MS"/>
                <a:ea typeface="Trebuchet MS"/>
                <a:cs typeface="Trebuchet MS"/>
                <a:sym typeface="Trebuchet MS"/>
              </a:rPr>
              <a:t>used for high energy callibration (up to 9 MeV)</a:t>
            </a:r>
            <a:endParaRPr sz="2000">
              <a:solidFill>
                <a:schemeClr val="dk1"/>
              </a:solidFill>
              <a:latin typeface="Trebuchet MS"/>
              <a:ea typeface="Trebuchet MS"/>
              <a:cs typeface="Trebuchet MS"/>
              <a:sym typeface="Trebuchet MS"/>
            </a:endParaRPr>
          </a:p>
        </p:txBody>
      </p:sp>
      <p:pic>
        <p:nvPicPr>
          <p:cNvPr id="285" name="Google Shape;285;p7"/>
          <p:cNvPicPr preferRelativeResize="0"/>
          <p:nvPr/>
        </p:nvPicPr>
        <p:blipFill rotWithShape="1">
          <a:blip r:embed="rId4">
            <a:alphaModFix/>
          </a:blip>
          <a:srcRect/>
          <a:stretch/>
        </p:blipFill>
        <p:spPr>
          <a:xfrm>
            <a:off x="7040760" y="5547777"/>
            <a:ext cx="2330984" cy="1053828"/>
          </a:xfrm>
          <a:prstGeom prst="rect">
            <a:avLst/>
          </a:prstGeom>
          <a:noFill/>
          <a:ln>
            <a:noFill/>
          </a:ln>
        </p:spPr>
      </p:pic>
      <p:pic>
        <p:nvPicPr>
          <p:cNvPr id="286" name="Google Shape;286;p7"/>
          <p:cNvPicPr preferRelativeResize="0"/>
          <p:nvPr/>
        </p:nvPicPr>
        <p:blipFill rotWithShape="1">
          <a:blip r:embed="rId5">
            <a:alphaModFix/>
          </a:blip>
          <a:srcRect/>
          <a:stretch/>
        </p:blipFill>
        <p:spPr>
          <a:xfrm>
            <a:off x="9761306" y="5553074"/>
            <a:ext cx="1032589" cy="10720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7"/>
          <p:cNvSpPr txBox="1">
            <a:spLocks noGrp="1"/>
          </p:cNvSpPr>
          <p:nvPr>
            <p:ph type="title"/>
          </p:nvPr>
        </p:nvSpPr>
        <p:spPr>
          <a:xfrm>
            <a:off x="838200" y="160175"/>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rPr>
              <a:t>γ</a:t>
            </a:r>
            <a:r>
              <a:rPr lang="pl-PL" sz="3400" b="1">
                <a:solidFill>
                  <a:srgbClr val="6C643F"/>
                </a:solidFill>
                <a:latin typeface="Trebuchet MS"/>
                <a:ea typeface="Trebuchet MS"/>
                <a:cs typeface="Trebuchet MS"/>
                <a:sym typeface="Trebuchet MS"/>
              </a:rPr>
              <a:t> – </a:t>
            </a:r>
            <a:r>
              <a:rPr lang="pl-PL" sz="3400" b="1">
                <a:solidFill>
                  <a:srgbClr val="6C643F"/>
                </a:solidFill>
              </a:rPr>
              <a:t>γ</a:t>
            </a:r>
            <a:r>
              <a:rPr lang="pl-PL" sz="3400" b="1">
                <a:solidFill>
                  <a:srgbClr val="6C643F"/>
                </a:solidFill>
                <a:latin typeface="Trebuchet MS"/>
                <a:ea typeface="Trebuchet MS"/>
                <a:cs typeface="Trebuchet MS"/>
                <a:sym typeface="Trebuchet MS"/>
              </a:rPr>
              <a:t> HPGe vs PARIS</a:t>
            </a:r>
            <a:endParaRPr/>
          </a:p>
        </p:txBody>
      </p:sp>
      <p:pic>
        <p:nvPicPr>
          <p:cNvPr id="400" name="Google Shape;400;p17"/>
          <p:cNvPicPr preferRelativeResize="0">
            <a:picLocks noGrp="1"/>
          </p:cNvPicPr>
          <p:nvPr>
            <p:ph type="body" idx="1"/>
          </p:nvPr>
        </p:nvPicPr>
        <p:blipFill rotWithShape="1">
          <a:blip r:embed="rId4">
            <a:alphaModFix/>
          </a:blip>
          <a:srcRect t="6438"/>
          <a:stretch/>
        </p:blipFill>
        <p:spPr>
          <a:xfrm>
            <a:off x="410911" y="908720"/>
            <a:ext cx="4770240" cy="2479977"/>
          </a:xfrm>
          <a:prstGeom prst="rect">
            <a:avLst/>
          </a:prstGeom>
          <a:noFill/>
          <a:ln>
            <a:noFill/>
          </a:ln>
        </p:spPr>
      </p:pic>
      <p:sp>
        <p:nvSpPr>
          <p:cNvPr id="401" name="Google Shape;401;p17"/>
          <p:cNvSpPr/>
          <p:nvPr/>
        </p:nvSpPr>
        <p:spPr>
          <a:xfrm>
            <a:off x="914966" y="2929910"/>
            <a:ext cx="4077271" cy="69970"/>
          </a:xfrm>
          <a:prstGeom prst="rect">
            <a:avLst/>
          </a:prstGeom>
          <a:solidFill>
            <a:srgbClr val="FFC000">
              <a:alpha val="9803"/>
            </a:srgbClr>
          </a:solidFill>
          <a:ln w="190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02" name="Google Shape;402;p17"/>
          <p:cNvSpPr/>
          <p:nvPr/>
        </p:nvSpPr>
        <p:spPr>
          <a:xfrm>
            <a:off x="914966" y="2804497"/>
            <a:ext cx="4077271" cy="72470"/>
          </a:xfrm>
          <a:prstGeom prst="rect">
            <a:avLst/>
          </a:prstGeom>
          <a:solidFill>
            <a:srgbClr val="FFC000">
              <a:alpha val="9803"/>
            </a:srgbClr>
          </a:solidFill>
          <a:ln w="190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03" name="Google Shape;403;p17"/>
          <p:cNvPicPr preferRelativeResize="0"/>
          <p:nvPr/>
        </p:nvPicPr>
        <p:blipFill rotWithShape="1">
          <a:blip r:embed="rId5">
            <a:alphaModFix/>
          </a:blip>
          <a:srcRect t="6958" r="7831"/>
          <a:stretch/>
        </p:blipFill>
        <p:spPr>
          <a:xfrm>
            <a:off x="6186585" y="236580"/>
            <a:ext cx="5760284" cy="3110602"/>
          </a:xfrm>
          <a:prstGeom prst="rect">
            <a:avLst/>
          </a:prstGeom>
          <a:noFill/>
          <a:ln>
            <a:noFill/>
          </a:ln>
          <a:effectLst>
            <a:outerShdw blurRad="50800" dist="38100" dir="2700000" algn="tl" rotWithShape="0">
              <a:srgbClr val="808080">
                <a:alpha val="39607"/>
              </a:srgbClr>
            </a:outerShdw>
          </a:effectLst>
        </p:spPr>
      </p:pic>
      <p:grpSp>
        <p:nvGrpSpPr>
          <p:cNvPr id="404" name="Google Shape;404;p17"/>
          <p:cNvGrpSpPr/>
          <p:nvPr/>
        </p:nvGrpSpPr>
        <p:grpSpPr>
          <a:xfrm>
            <a:off x="6624639" y="3957297"/>
            <a:ext cx="4439913" cy="2686157"/>
            <a:chOff x="6624639" y="4149726"/>
            <a:chExt cx="3432175" cy="2020000"/>
          </a:xfrm>
        </p:grpSpPr>
        <p:grpSp>
          <p:nvGrpSpPr>
            <p:cNvPr id="405" name="Google Shape;405;p17"/>
            <p:cNvGrpSpPr/>
            <p:nvPr/>
          </p:nvGrpSpPr>
          <p:grpSpPr>
            <a:xfrm>
              <a:off x="8413751" y="4176714"/>
              <a:ext cx="1643063" cy="1897472"/>
              <a:chOff x="7120206" y="4176553"/>
              <a:chExt cx="1641914" cy="1897104"/>
            </a:xfrm>
          </p:grpSpPr>
          <p:pic>
            <p:nvPicPr>
              <p:cNvPr id="406" name="Google Shape;406;p17"/>
              <p:cNvPicPr preferRelativeResize="0"/>
              <p:nvPr/>
            </p:nvPicPr>
            <p:blipFill rotWithShape="1">
              <a:blip r:embed="rId6">
                <a:alphaModFix/>
              </a:blip>
              <a:srcRect/>
              <a:stretch/>
            </p:blipFill>
            <p:spPr>
              <a:xfrm>
                <a:off x="7120206" y="4176553"/>
                <a:ext cx="1641914" cy="1758377"/>
              </a:xfrm>
              <a:prstGeom prst="rect">
                <a:avLst/>
              </a:prstGeom>
              <a:noFill/>
              <a:ln>
                <a:noFill/>
              </a:ln>
            </p:spPr>
          </p:pic>
          <p:sp>
            <p:nvSpPr>
              <p:cNvPr id="407" name="Google Shape;407;p17"/>
              <p:cNvSpPr txBox="1"/>
              <p:nvPr/>
            </p:nvSpPr>
            <p:spPr>
              <a:xfrm>
                <a:off x="7604103" y="5795972"/>
                <a:ext cx="483234" cy="2776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b="1" baseline="30000">
                    <a:solidFill>
                      <a:schemeClr val="dk1"/>
                    </a:solidFill>
                    <a:latin typeface="Calibri"/>
                    <a:ea typeface="Calibri"/>
                    <a:cs typeface="Calibri"/>
                    <a:sym typeface="Calibri"/>
                  </a:rPr>
                  <a:t>188</a:t>
                </a:r>
                <a:r>
                  <a:rPr lang="pl-PL" sz="1800" b="1">
                    <a:solidFill>
                      <a:schemeClr val="dk1"/>
                    </a:solidFill>
                    <a:latin typeface="Calibri"/>
                    <a:ea typeface="Calibri"/>
                    <a:cs typeface="Calibri"/>
                    <a:sym typeface="Calibri"/>
                  </a:rPr>
                  <a:t>Pt</a:t>
                </a:r>
                <a:endParaRPr sz="1800" b="1" baseline="30000">
                  <a:solidFill>
                    <a:schemeClr val="dk1"/>
                  </a:solidFill>
                  <a:latin typeface="Calibri"/>
                  <a:ea typeface="Calibri"/>
                  <a:cs typeface="Calibri"/>
                  <a:sym typeface="Calibri"/>
                </a:endParaRPr>
              </a:p>
            </p:txBody>
          </p:sp>
        </p:grpSp>
        <p:grpSp>
          <p:nvGrpSpPr>
            <p:cNvPr id="408" name="Google Shape;408;p17"/>
            <p:cNvGrpSpPr/>
            <p:nvPr/>
          </p:nvGrpSpPr>
          <p:grpSpPr>
            <a:xfrm>
              <a:off x="6624639" y="4149726"/>
              <a:ext cx="1343025" cy="2020000"/>
              <a:chOff x="4833253" y="3980671"/>
              <a:chExt cx="1344043" cy="2021196"/>
            </a:xfrm>
          </p:grpSpPr>
          <p:pic>
            <p:nvPicPr>
              <p:cNvPr id="409" name="Google Shape;409;p17"/>
              <p:cNvPicPr preferRelativeResize="0"/>
              <p:nvPr/>
            </p:nvPicPr>
            <p:blipFill rotWithShape="1">
              <a:blip r:embed="rId7">
                <a:alphaModFix/>
              </a:blip>
              <a:srcRect/>
              <a:stretch/>
            </p:blipFill>
            <p:spPr>
              <a:xfrm>
                <a:off x="4833253" y="3980671"/>
                <a:ext cx="1344043" cy="1752585"/>
              </a:xfrm>
              <a:prstGeom prst="rect">
                <a:avLst/>
              </a:prstGeom>
              <a:noFill/>
              <a:ln>
                <a:noFill/>
              </a:ln>
            </p:spPr>
          </p:pic>
          <p:sp>
            <p:nvSpPr>
              <p:cNvPr id="410" name="Google Shape;410;p17"/>
              <p:cNvSpPr txBox="1"/>
              <p:nvPr/>
            </p:nvSpPr>
            <p:spPr>
              <a:xfrm>
                <a:off x="5178102" y="5723964"/>
                <a:ext cx="483939" cy="277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b="1" baseline="30000">
                    <a:solidFill>
                      <a:schemeClr val="dk1"/>
                    </a:solidFill>
                    <a:latin typeface="Calibri"/>
                    <a:ea typeface="Calibri"/>
                    <a:cs typeface="Calibri"/>
                    <a:sym typeface="Calibri"/>
                  </a:rPr>
                  <a:t>187</a:t>
                </a:r>
                <a:r>
                  <a:rPr lang="pl-PL" sz="1800" b="1">
                    <a:solidFill>
                      <a:schemeClr val="dk1"/>
                    </a:solidFill>
                    <a:latin typeface="Calibri"/>
                    <a:ea typeface="Calibri"/>
                    <a:cs typeface="Calibri"/>
                    <a:sym typeface="Calibri"/>
                  </a:rPr>
                  <a:t>Pt</a:t>
                </a:r>
                <a:endParaRPr sz="1800" b="1" baseline="30000">
                  <a:solidFill>
                    <a:schemeClr val="dk1"/>
                  </a:solidFill>
                  <a:latin typeface="Calibri"/>
                  <a:ea typeface="Calibri"/>
                  <a:cs typeface="Calibri"/>
                  <a:sym typeface="Calibri"/>
                </a:endParaRPr>
              </a:p>
            </p:txBody>
          </p:sp>
        </p:grpSp>
        <p:sp>
          <p:nvSpPr>
            <p:cNvPr id="411" name="Google Shape;411;p17"/>
            <p:cNvSpPr/>
            <p:nvPr/>
          </p:nvSpPr>
          <p:spPr>
            <a:xfrm>
              <a:off x="6999289" y="5295900"/>
              <a:ext cx="593725" cy="509588"/>
            </a:xfrm>
            <a:prstGeom prst="ellipse">
              <a:avLst/>
            </a:prstGeom>
            <a:noFill/>
            <a:ln w="38100" cap="flat" cmpd="sng">
              <a:solidFill>
                <a:srgbClr val="3333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2" name="Google Shape;412;p17"/>
            <p:cNvSpPr/>
            <p:nvPr/>
          </p:nvSpPr>
          <p:spPr>
            <a:xfrm>
              <a:off x="8975725" y="5084764"/>
              <a:ext cx="484188" cy="452437"/>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413" name="Google Shape;413;p17"/>
          <p:cNvSpPr/>
          <p:nvPr/>
        </p:nvSpPr>
        <p:spPr>
          <a:xfrm>
            <a:off x="2427135" y="995542"/>
            <a:ext cx="2304256" cy="2114202"/>
          </a:xfrm>
          <a:prstGeom prst="rect">
            <a:avLst/>
          </a:prstGeom>
          <a:solidFill>
            <a:srgbClr val="FF0000">
              <a:alpha val="14901"/>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4" name="Google Shape;414;p17"/>
          <p:cNvSpPr txBox="1"/>
          <p:nvPr/>
        </p:nvSpPr>
        <p:spPr>
          <a:xfrm>
            <a:off x="5019225" y="2877522"/>
            <a:ext cx="93224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302 keV</a:t>
            </a:r>
            <a:endParaRPr/>
          </a:p>
        </p:txBody>
      </p:sp>
      <p:sp>
        <p:nvSpPr>
          <p:cNvPr id="415" name="Google Shape;415;p17"/>
          <p:cNvSpPr txBox="1"/>
          <p:nvPr/>
        </p:nvSpPr>
        <p:spPr>
          <a:xfrm>
            <a:off x="5023987" y="2507635"/>
            <a:ext cx="93224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405 keV</a:t>
            </a:r>
            <a:endParaRPr/>
          </a:p>
        </p:txBody>
      </p:sp>
      <p:graphicFrame>
        <p:nvGraphicFramePr>
          <p:cNvPr id="416" name="Google Shape;416;p17"/>
          <p:cNvGraphicFramePr/>
          <p:nvPr>
            <p:extLst>
              <p:ext uri="{D42A27DB-BD31-4B8C-83A1-F6EECF244321}">
                <p14:modId xmlns:p14="http://schemas.microsoft.com/office/powerpoint/2010/main" val="2417358283"/>
              </p:ext>
            </p:extLst>
          </p:nvPr>
        </p:nvGraphicFramePr>
        <p:xfrm>
          <a:off x="911425" y="3399937"/>
          <a:ext cx="4653172" cy="3288656"/>
        </p:xfrm>
        <a:graphic>
          <a:graphicData uri="http://schemas.openxmlformats.org/presentationml/2006/ole">
            <mc:AlternateContent xmlns:mc="http://schemas.openxmlformats.org/markup-compatibility/2006">
              <mc:Choice xmlns:v="urn:schemas-microsoft-com:vml" Requires="v">
                <p:oleObj spid="_x0000_s3119" r:id="rId8" imgW="4653172" imgH="3288656" progId="Origin50.Graph">
                  <p:embed/>
                </p:oleObj>
              </mc:Choice>
              <mc:Fallback>
                <p:oleObj r:id="rId8" imgW="4653172" imgH="3288656" progId="Origin50.Graph">
                  <p:embed/>
                  <p:pic>
                    <p:nvPicPr>
                      <p:cNvPr id="416" name="Google Shape;416;p17"/>
                      <p:cNvPicPr preferRelativeResize="0"/>
                      <p:nvPr/>
                    </p:nvPicPr>
                    <p:blipFill rotWithShape="1">
                      <a:blip r:embed="rId9">
                        <a:alphaModFix/>
                      </a:blip>
                      <a:srcRect/>
                      <a:stretch/>
                    </p:blipFill>
                    <p:spPr>
                      <a:xfrm>
                        <a:off x="911425" y="3399937"/>
                        <a:ext cx="4653172" cy="3288656"/>
                      </a:xfrm>
                      <a:prstGeom prst="rect">
                        <a:avLst/>
                      </a:prstGeom>
                      <a:solidFill>
                        <a:schemeClr val="lt1"/>
                      </a:solidFill>
                      <a:ln>
                        <a:noFill/>
                      </a:ln>
                    </p:spPr>
                  </p:pic>
                </p:oleObj>
              </mc:Fallback>
            </mc:AlternateContent>
          </a:graphicData>
        </a:graphic>
      </p:graphicFrame>
      <p:sp>
        <p:nvSpPr>
          <p:cNvPr id="417" name="Google Shape;417;p17"/>
          <p:cNvSpPr/>
          <p:nvPr/>
        </p:nvSpPr>
        <p:spPr>
          <a:xfrm>
            <a:off x="7174701" y="3453069"/>
            <a:ext cx="3679212" cy="430887"/>
          </a:xfrm>
          <a:prstGeom prst="rect">
            <a:avLst/>
          </a:prstGeom>
          <a:solidFill>
            <a:srgbClr val="F7F7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200" b="1">
                <a:solidFill>
                  <a:srgbClr val="755D0C"/>
                </a:solidFill>
                <a:latin typeface="Trebuchet MS"/>
                <a:ea typeface="Trebuchet MS"/>
                <a:cs typeface="Trebuchet MS"/>
                <a:sym typeface="Trebuchet MS"/>
              </a:rPr>
              <a:t>90 MeV </a:t>
            </a:r>
            <a:r>
              <a:rPr lang="pl-PL" sz="2000" b="1" baseline="30000">
                <a:solidFill>
                  <a:srgbClr val="755D0C"/>
                </a:solidFill>
                <a:latin typeface="Trebuchet MS"/>
                <a:ea typeface="Trebuchet MS"/>
                <a:cs typeface="Trebuchet MS"/>
                <a:sym typeface="Trebuchet MS"/>
              </a:rPr>
              <a:t>18</a:t>
            </a:r>
            <a:r>
              <a:rPr lang="pl-PL" sz="2000" b="1">
                <a:solidFill>
                  <a:srgbClr val="755D0C"/>
                </a:solidFill>
                <a:latin typeface="Trebuchet MS"/>
                <a:ea typeface="Trebuchet MS"/>
                <a:cs typeface="Trebuchet MS"/>
                <a:sym typeface="Trebuchet MS"/>
              </a:rPr>
              <a:t>O</a:t>
            </a:r>
            <a:r>
              <a:rPr lang="pl-PL" sz="2200" b="1">
                <a:solidFill>
                  <a:srgbClr val="755D0C"/>
                </a:solidFill>
                <a:latin typeface="Trebuchet MS"/>
                <a:ea typeface="Trebuchet MS"/>
                <a:cs typeface="Trebuchet MS"/>
                <a:sym typeface="Trebuchet MS"/>
              </a:rPr>
              <a:t> + </a:t>
            </a:r>
            <a:r>
              <a:rPr lang="pl-PL" sz="2200" b="1" baseline="30000">
                <a:solidFill>
                  <a:srgbClr val="755D0C"/>
                </a:solidFill>
                <a:latin typeface="Trebuchet MS"/>
                <a:ea typeface="Trebuchet MS"/>
                <a:cs typeface="Trebuchet MS"/>
                <a:sym typeface="Trebuchet MS"/>
              </a:rPr>
              <a:t>174</a:t>
            </a:r>
            <a:r>
              <a:rPr lang="pl-PL" sz="2200" b="1">
                <a:solidFill>
                  <a:srgbClr val="755D0C"/>
                </a:solidFill>
                <a:latin typeface="Trebuchet MS"/>
                <a:ea typeface="Trebuchet MS"/>
                <a:cs typeface="Trebuchet MS"/>
                <a:sym typeface="Trebuchet MS"/>
              </a:rPr>
              <a:t>Yb → </a:t>
            </a:r>
            <a:r>
              <a:rPr lang="pl-PL" sz="2200" b="1" baseline="30000">
                <a:solidFill>
                  <a:srgbClr val="755D0C"/>
                </a:solidFill>
                <a:latin typeface="Trebuchet MS"/>
                <a:ea typeface="Trebuchet MS"/>
                <a:cs typeface="Trebuchet MS"/>
                <a:sym typeface="Trebuchet MS"/>
              </a:rPr>
              <a:t>192</a:t>
            </a:r>
            <a:r>
              <a:rPr lang="pl-PL" sz="2200" b="1">
                <a:solidFill>
                  <a:srgbClr val="755D0C"/>
                </a:solidFill>
                <a:latin typeface="Trebuchet MS"/>
                <a:ea typeface="Trebuchet MS"/>
                <a:cs typeface="Trebuchet MS"/>
                <a:sym typeface="Trebuchet MS"/>
              </a:rPr>
              <a:t>Pt</a:t>
            </a:r>
            <a:endParaRPr/>
          </a:p>
        </p:txBody>
      </p:sp>
      <p:sp>
        <p:nvSpPr>
          <p:cNvPr id="2" name="Prostokąt 1">
            <a:extLst>
              <a:ext uri="{FF2B5EF4-FFF2-40B4-BE49-F238E27FC236}">
                <a16:creationId xmlns:a16="http://schemas.microsoft.com/office/drawing/2014/main" id="{A815661D-73FD-46E3-AB73-1C1FCF1286C9}"/>
              </a:ext>
            </a:extLst>
          </p:cNvPr>
          <p:cNvSpPr/>
          <p:nvPr/>
        </p:nvSpPr>
        <p:spPr>
          <a:xfrm>
            <a:off x="3228391" y="4142793"/>
            <a:ext cx="1493669" cy="289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94000">
              <a:srgbClr val="CDCDCD"/>
            </a:gs>
            <a:gs pos="100000">
              <a:srgbClr val="CDCDCD"/>
            </a:gs>
          </a:gsLst>
          <a:lin ang="5400000" scaled="0"/>
        </a:gradFill>
        <a:effectLst/>
      </p:bgPr>
    </p:bg>
    <p:spTree>
      <p:nvGrpSpPr>
        <p:cNvPr id="1" name="Shape 442"/>
        <p:cNvGrpSpPr/>
        <p:nvPr/>
      </p:nvGrpSpPr>
      <p:grpSpPr>
        <a:xfrm>
          <a:off x="0" y="0"/>
          <a:ext cx="0" cy="0"/>
          <a:chOff x="0" y="0"/>
          <a:chExt cx="0" cy="0"/>
        </a:xfrm>
      </p:grpSpPr>
      <p:pic>
        <p:nvPicPr>
          <p:cNvPr id="443" name="Google Shape;443;p19"/>
          <p:cNvPicPr preferRelativeResize="0"/>
          <p:nvPr/>
        </p:nvPicPr>
        <p:blipFill rotWithShape="1">
          <a:blip r:embed="rId4">
            <a:alphaModFix/>
          </a:blip>
          <a:srcRect t="32382"/>
          <a:stretch/>
        </p:blipFill>
        <p:spPr>
          <a:xfrm>
            <a:off x="7366959" y="287851"/>
            <a:ext cx="3301354" cy="3061585"/>
          </a:xfrm>
          <a:prstGeom prst="rect">
            <a:avLst/>
          </a:prstGeom>
          <a:noFill/>
          <a:ln>
            <a:noFill/>
          </a:ln>
          <a:effectLst>
            <a:outerShdw blurRad="50800" dist="38100" dir="2700000" algn="tl" rotWithShape="0">
              <a:srgbClr val="808080">
                <a:alpha val="39607"/>
              </a:srgbClr>
            </a:outerShdw>
          </a:effectLst>
        </p:spPr>
      </p:pic>
      <p:sp>
        <p:nvSpPr>
          <p:cNvPr id="444" name="Google Shape;444;p19"/>
          <p:cNvSpPr txBox="1">
            <a:spLocks noGrp="1"/>
          </p:cNvSpPr>
          <p:nvPr>
            <p:ph type="title"/>
          </p:nvPr>
        </p:nvSpPr>
        <p:spPr>
          <a:xfrm>
            <a:off x="838200" y="275675"/>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selection prolate / triaxial band</a:t>
            </a:r>
            <a:endParaRPr/>
          </a:p>
        </p:txBody>
      </p:sp>
      <p:pic>
        <p:nvPicPr>
          <p:cNvPr id="445" name="Google Shape;445;p19"/>
          <p:cNvPicPr preferRelativeResize="0"/>
          <p:nvPr/>
        </p:nvPicPr>
        <p:blipFill rotWithShape="1">
          <a:blip r:embed="rId5">
            <a:alphaModFix/>
          </a:blip>
          <a:srcRect t="6436"/>
          <a:stretch/>
        </p:blipFill>
        <p:spPr>
          <a:xfrm>
            <a:off x="424814" y="995343"/>
            <a:ext cx="4502786" cy="2340524"/>
          </a:xfrm>
          <a:prstGeom prst="rect">
            <a:avLst/>
          </a:prstGeom>
          <a:noFill/>
          <a:ln>
            <a:noFill/>
          </a:ln>
        </p:spPr>
      </p:pic>
      <p:sp>
        <p:nvSpPr>
          <p:cNvPr id="446" name="Google Shape;446;p19"/>
          <p:cNvSpPr/>
          <p:nvPr/>
        </p:nvSpPr>
        <p:spPr>
          <a:xfrm>
            <a:off x="866434" y="2507312"/>
            <a:ext cx="3705565" cy="45719"/>
          </a:xfrm>
          <a:prstGeom prst="rect">
            <a:avLst/>
          </a:prstGeom>
          <a:solidFill>
            <a:srgbClr val="FFC000">
              <a:alpha val="9803"/>
            </a:srgbClr>
          </a:solidFill>
          <a:ln w="19050" cap="rnd"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7" name="Google Shape;447;p19"/>
          <p:cNvSpPr txBox="1"/>
          <p:nvPr/>
        </p:nvSpPr>
        <p:spPr>
          <a:xfrm>
            <a:off x="5006602" y="2288470"/>
            <a:ext cx="944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rgbClr val="0070C0"/>
                </a:solidFill>
                <a:latin typeface="Trebuchet MS"/>
                <a:ea typeface="Trebuchet MS"/>
                <a:cs typeface="Trebuchet MS"/>
                <a:sym typeface="Trebuchet MS"/>
              </a:rPr>
              <a:t>655 keV</a:t>
            </a:r>
            <a:endParaRPr sz="1800" b="1">
              <a:solidFill>
                <a:srgbClr val="0070C0"/>
              </a:solidFill>
              <a:latin typeface="Trebuchet MS"/>
              <a:ea typeface="Trebuchet MS"/>
              <a:cs typeface="Trebuchet MS"/>
              <a:sym typeface="Trebuchet MS"/>
            </a:endParaRPr>
          </a:p>
        </p:txBody>
      </p:sp>
      <p:graphicFrame>
        <p:nvGraphicFramePr>
          <p:cNvPr id="448" name="Google Shape;448;p19"/>
          <p:cNvGraphicFramePr/>
          <p:nvPr/>
        </p:nvGraphicFramePr>
        <p:xfrm>
          <a:off x="677333" y="3538216"/>
          <a:ext cx="4956721" cy="3007553"/>
        </p:xfrm>
        <a:graphic>
          <a:graphicData uri="http://schemas.openxmlformats.org/presentationml/2006/ole">
            <mc:AlternateContent xmlns:mc="http://schemas.openxmlformats.org/markup-compatibility/2006">
              <mc:Choice xmlns:v="urn:schemas-microsoft-com:vml" Requires="v">
                <p:oleObj spid="_x0000_s4188" r:id="rId6" imgW="4956721" imgH="3007553" progId="AcroExch.Document.DC">
                  <p:embed/>
                </p:oleObj>
              </mc:Choice>
              <mc:Fallback>
                <p:oleObj r:id="rId6" imgW="4956721" imgH="3007553" progId="AcroExch.Document.DC">
                  <p:embed/>
                  <p:pic>
                    <p:nvPicPr>
                      <p:cNvPr id="448" name="Google Shape;448;p19"/>
                      <p:cNvPicPr preferRelativeResize="0"/>
                      <p:nvPr/>
                    </p:nvPicPr>
                    <p:blipFill rotWithShape="1">
                      <a:blip r:embed="rId7">
                        <a:alphaModFix/>
                      </a:blip>
                      <a:srcRect/>
                      <a:stretch/>
                    </p:blipFill>
                    <p:spPr>
                      <a:xfrm>
                        <a:off x="677333" y="3538216"/>
                        <a:ext cx="4956721" cy="3007553"/>
                      </a:xfrm>
                      <a:prstGeom prst="rect">
                        <a:avLst/>
                      </a:prstGeom>
                      <a:noFill/>
                      <a:ln w="28575" cap="flat" cmpd="sng">
                        <a:solidFill>
                          <a:srgbClr val="0070C0"/>
                        </a:solidFill>
                        <a:prstDash val="solid"/>
                        <a:round/>
                        <a:headEnd type="none" w="sm" len="sm"/>
                        <a:tailEnd type="none" w="sm" len="sm"/>
                      </a:ln>
                    </p:spPr>
                  </p:pic>
                </p:oleObj>
              </mc:Fallback>
            </mc:AlternateContent>
          </a:graphicData>
        </a:graphic>
      </p:graphicFrame>
      <p:sp>
        <p:nvSpPr>
          <p:cNvPr id="449" name="Google Shape;449;p19"/>
          <p:cNvSpPr/>
          <p:nvPr/>
        </p:nvSpPr>
        <p:spPr>
          <a:xfrm>
            <a:off x="9431867" y="1579084"/>
            <a:ext cx="762000" cy="491346"/>
          </a:xfrm>
          <a:prstGeom prst="ellipse">
            <a:avLst/>
          </a:prstGeom>
          <a:noFill/>
          <a:ln w="381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50" name="Google Shape;450;p19"/>
          <p:cNvSpPr txBox="1"/>
          <p:nvPr/>
        </p:nvSpPr>
        <p:spPr>
          <a:xfrm>
            <a:off x="5006601" y="2737481"/>
            <a:ext cx="944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rgbClr val="FF0000"/>
                </a:solidFill>
                <a:latin typeface="Trebuchet MS"/>
                <a:ea typeface="Trebuchet MS"/>
                <a:cs typeface="Trebuchet MS"/>
                <a:sym typeface="Trebuchet MS"/>
              </a:rPr>
              <a:t>329 keV</a:t>
            </a:r>
            <a:endParaRPr sz="1800" b="1">
              <a:solidFill>
                <a:srgbClr val="FF0000"/>
              </a:solidFill>
              <a:latin typeface="Trebuchet MS"/>
              <a:ea typeface="Trebuchet MS"/>
              <a:cs typeface="Trebuchet MS"/>
              <a:sym typeface="Trebuchet MS"/>
            </a:endParaRPr>
          </a:p>
        </p:txBody>
      </p:sp>
      <p:sp>
        <p:nvSpPr>
          <p:cNvPr id="451" name="Google Shape;451;p19"/>
          <p:cNvSpPr txBox="1"/>
          <p:nvPr/>
        </p:nvSpPr>
        <p:spPr>
          <a:xfrm>
            <a:off x="7522743" y="384328"/>
            <a:ext cx="9494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baseline="30000">
                <a:solidFill>
                  <a:srgbClr val="AF8C13"/>
                </a:solidFill>
                <a:latin typeface="Trebuchet MS"/>
                <a:ea typeface="Trebuchet MS"/>
                <a:cs typeface="Trebuchet MS"/>
                <a:sym typeface="Trebuchet MS"/>
              </a:rPr>
              <a:t>188</a:t>
            </a:r>
            <a:r>
              <a:rPr lang="pl-PL" sz="1800" b="1">
                <a:solidFill>
                  <a:srgbClr val="AF8C13"/>
                </a:solidFill>
                <a:latin typeface="Trebuchet MS"/>
                <a:ea typeface="Trebuchet MS"/>
                <a:cs typeface="Trebuchet MS"/>
                <a:sym typeface="Trebuchet MS"/>
              </a:rPr>
              <a:t>Pt</a:t>
            </a:r>
            <a:endParaRPr sz="1800" b="1" baseline="30000">
              <a:solidFill>
                <a:srgbClr val="AF8C13"/>
              </a:solidFill>
              <a:latin typeface="Trebuchet MS"/>
              <a:ea typeface="Trebuchet MS"/>
              <a:cs typeface="Trebuchet MS"/>
              <a:sym typeface="Trebuchet MS"/>
            </a:endParaRPr>
          </a:p>
        </p:txBody>
      </p:sp>
      <p:sp>
        <p:nvSpPr>
          <p:cNvPr id="452" name="Google Shape;452;p19"/>
          <p:cNvSpPr/>
          <p:nvPr/>
        </p:nvSpPr>
        <p:spPr>
          <a:xfrm>
            <a:off x="8119529" y="1100666"/>
            <a:ext cx="613338" cy="33461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Trebuchet MS"/>
              <a:ea typeface="Trebuchet MS"/>
              <a:cs typeface="Trebuchet MS"/>
              <a:sym typeface="Trebuchet MS"/>
            </a:endParaRPr>
          </a:p>
        </p:txBody>
      </p:sp>
      <p:graphicFrame>
        <p:nvGraphicFramePr>
          <p:cNvPr id="453" name="Google Shape;453;p19"/>
          <p:cNvGraphicFramePr/>
          <p:nvPr/>
        </p:nvGraphicFramePr>
        <p:xfrm>
          <a:off x="6180159" y="3539067"/>
          <a:ext cx="5461000" cy="3003550"/>
        </p:xfrm>
        <a:graphic>
          <a:graphicData uri="http://schemas.openxmlformats.org/presentationml/2006/ole">
            <mc:AlternateContent xmlns:mc="http://schemas.openxmlformats.org/markup-compatibility/2006">
              <mc:Choice xmlns:v="urn:schemas-microsoft-com:vml" Requires="v">
                <p:oleObj spid="_x0000_s4189" r:id="rId8" imgW="5461000" imgH="3003550" progId="Acrobat.Document.11">
                  <p:embed/>
                </p:oleObj>
              </mc:Choice>
              <mc:Fallback>
                <p:oleObj r:id="rId8" imgW="5461000" imgH="3003550" progId="Acrobat.Document.11">
                  <p:embed/>
                  <p:pic>
                    <p:nvPicPr>
                      <p:cNvPr id="453" name="Google Shape;453;p19"/>
                      <p:cNvPicPr preferRelativeResize="0"/>
                      <p:nvPr/>
                    </p:nvPicPr>
                    <p:blipFill rotWithShape="1">
                      <a:blip r:embed="rId9">
                        <a:alphaModFix/>
                      </a:blip>
                      <a:srcRect/>
                      <a:stretch/>
                    </p:blipFill>
                    <p:spPr>
                      <a:xfrm>
                        <a:off x="6180159" y="3539067"/>
                        <a:ext cx="5461000" cy="3003550"/>
                      </a:xfrm>
                      <a:prstGeom prst="rect">
                        <a:avLst/>
                      </a:prstGeom>
                      <a:noFill/>
                      <a:ln w="28575" cap="flat" cmpd="sng">
                        <a:solidFill>
                          <a:srgbClr val="FF0000"/>
                        </a:solidFill>
                        <a:prstDash val="solid"/>
                        <a:round/>
                        <a:headEnd type="none" w="sm" len="sm"/>
                        <a:tailEnd type="none" w="sm" len="sm"/>
                      </a:ln>
                    </p:spPr>
                  </p:pic>
                </p:oleObj>
              </mc:Fallback>
            </mc:AlternateContent>
          </a:graphicData>
        </a:graphic>
      </p:graphicFrame>
      <p:sp>
        <p:nvSpPr>
          <p:cNvPr id="454" name="Google Shape;454;p19"/>
          <p:cNvSpPr/>
          <p:nvPr/>
        </p:nvSpPr>
        <p:spPr>
          <a:xfrm>
            <a:off x="866434" y="2740096"/>
            <a:ext cx="3705565" cy="45719"/>
          </a:xfrm>
          <a:prstGeom prst="rect">
            <a:avLst/>
          </a:prstGeom>
          <a:solidFill>
            <a:srgbClr val="FFC000">
              <a:alpha val="9803"/>
            </a:srgbClr>
          </a:solidFill>
          <a:ln w="1905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Trebuchet MS"/>
              <a:ea typeface="Trebuchet MS"/>
              <a:cs typeface="Trebuchet MS"/>
              <a:sym typeface="Trebuchet MS"/>
            </a:endParaRPr>
          </a:p>
        </p:txBody>
      </p:sp>
      <p:sp>
        <p:nvSpPr>
          <p:cNvPr id="455" name="Google Shape;455;p19"/>
          <p:cNvSpPr/>
          <p:nvPr/>
        </p:nvSpPr>
        <p:spPr>
          <a:xfrm>
            <a:off x="4680422" y="3310138"/>
            <a:ext cx="2583980" cy="338554"/>
          </a:xfrm>
          <a:prstGeom prst="rect">
            <a:avLst/>
          </a:prstGeom>
          <a:solidFill>
            <a:srgbClr val="D5CFB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600">
                <a:solidFill>
                  <a:schemeClr val="dk1"/>
                </a:solidFill>
                <a:latin typeface="Trebuchet MS"/>
                <a:ea typeface="Trebuchet MS"/>
                <a:cs typeface="Trebuchet MS"/>
                <a:sym typeface="Trebuchet MS"/>
              </a:rPr>
              <a:t>PARIS low energy spectra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94000">
              <a:srgbClr val="CDCDCD"/>
            </a:gs>
            <a:gs pos="100000">
              <a:srgbClr val="CDCDCD"/>
            </a:gs>
          </a:gsLst>
          <a:lin ang="5400000" scaled="0"/>
        </a:gradFill>
        <a:effectLst/>
      </p:bgPr>
    </p:bg>
    <p:spTree>
      <p:nvGrpSpPr>
        <p:cNvPr id="1" name="Shape 459"/>
        <p:cNvGrpSpPr/>
        <p:nvPr/>
      </p:nvGrpSpPr>
      <p:grpSpPr>
        <a:xfrm>
          <a:off x="0" y="0"/>
          <a:ext cx="0" cy="0"/>
          <a:chOff x="0" y="0"/>
          <a:chExt cx="0" cy="0"/>
        </a:xfrm>
      </p:grpSpPr>
      <p:sp>
        <p:nvSpPr>
          <p:cNvPr id="460" name="Google Shape;460;p20"/>
          <p:cNvSpPr txBox="1">
            <a:spLocks noGrp="1"/>
          </p:cNvSpPr>
          <p:nvPr>
            <p:ph type="title"/>
          </p:nvPr>
        </p:nvSpPr>
        <p:spPr>
          <a:xfrm>
            <a:off x="838200" y="275675"/>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high-energy γ rays</a:t>
            </a:r>
            <a:endParaRPr sz="3400" b="1">
              <a:solidFill>
                <a:srgbClr val="6C643F"/>
              </a:solidFill>
              <a:latin typeface="Trebuchet MS"/>
              <a:ea typeface="Trebuchet MS"/>
              <a:cs typeface="Trebuchet MS"/>
              <a:sym typeface="Trebuchet MS"/>
            </a:endParaRPr>
          </a:p>
        </p:txBody>
      </p:sp>
      <p:pic>
        <p:nvPicPr>
          <p:cNvPr id="461" name="Google Shape;461;p20"/>
          <p:cNvPicPr preferRelativeResize="0"/>
          <p:nvPr/>
        </p:nvPicPr>
        <p:blipFill rotWithShape="1">
          <a:blip r:embed="rId3">
            <a:alphaModFix/>
          </a:blip>
          <a:srcRect t="32382"/>
          <a:stretch/>
        </p:blipFill>
        <p:spPr>
          <a:xfrm>
            <a:off x="7712399" y="958411"/>
            <a:ext cx="3301354" cy="3061585"/>
          </a:xfrm>
          <a:prstGeom prst="rect">
            <a:avLst/>
          </a:prstGeom>
          <a:noFill/>
          <a:ln>
            <a:noFill/>
          </a:ln>
          <a:effectLst>
            <a:outerShdw blurRad="50800" dist="38100" dir="2700000" algn="tl" rotWithShape="0">
              <a:srgbClr val="808080">
                <a:alpha val="39607"/>
              </a:srgbClr>
            </a:outerShdw>
          </a:effectLst>
        </p:spPr>
      </p:pic>
      <p:sp>
        <p:nvSpPr>
          <p:cNvPr id="462" name="Google Shape;462;p20"/>
          <p:cNvSpPr/>
          <p:nvPr/>
        </p:nvSpPr>
        <p:spPr>
          <a:xfrm>
            <a:off x="9777307" y="3296124"/>
            <a:ext cx="762000" cy="491346"/>
          </a:xfrm>
          <a:prstGeom prst="ellipse">
            <a:avLst/>
          </a:prstGeom>
          <a:noFill/>
          <a:ln w="381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63" name="Google Shape;463;p20"/>
          <p:cNvSpPr txBox="1"/>
          <p:nvPr/>
        </p:nvSpPr>
        <p:spPr>
          <a:xfrm>
            <a:off x="7868183" y="1054888"/>
            <a:ext cx="9494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baseline="30000">
                <a:solidFill>
                  <a:srgbClr val="AF8C13"/>
                </a:solidFill>
                <a:latin typeface="Trebuchet MS"/>
                <a:ea typeface="Trebuchet MS"/>
                <a:cs typeface="Trebuchet MS"/>
                <a:sym typeface="Trebuchet MS"/>
              </a:rPr>
              <a:t>188</a:t>
            </a:r>
            <a:r>
              <a:rPr lang="pl-PL" sz="1800" b="1">
                <a:solidFill>
                  <a:srgbClr val="AF8C13"/>
                </a:solidFill>
                <a:latin typeface="Trebuchet MS"/>
                <a:ea typeface="Trebuchet MS"/>
                <a:cs typeface="Trebuchet MS"/>
                <a:sym typeface="Trebuchet MS"/>
              </a:rPr>
              <a:t>Pt</a:t>
            </a:r>
            <a:endParaRPr sz="1800" b="1" baseline="30000">
              <a:solidFill>
                <a:srgbClr val="AF8C13"/>
              </a:solidFill>
              <a:latin typeface="Trebuchet MS"/>
              <a:ea typeface="Trebuchet MS"/>
              <a:cs typeface="Trebuchet MS"/>
              <a:sym typeface="Trebuchet MS"/>
            </a:endParaRPr>
          </a:p>
        </p:txBody>
      </p:sp>
      <p:sp>
        <p:nvSpPr>
          <p:cNvPr id="464" name="Google Shape;464;p20"/>
          <p:cNvSpPr/>
          <p:nvPr/>
        </p:nvSpPr>
        <p:spPr>
          <a:xfrm>
            <a:off x="8464969" y="1771226"/>
            <a:ext cx="613338" cy="33461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Trebuchet MS"/>
              <a:ea typeface="Trebuchet MS"/>
              <a:cs typeface="Trebuchet MS"/>
              <a:sym typeface="Trebuchet MS"/>
            </a:endParaRPr>
          </a:p>
        </p:txBody>
      </p:sp>
      <p:pic>
        <p:nvPicPr>
          <p:cNvPr id="465" name="Google Shape;465;p20"/>
          <p:cNvPicPr preferRelativeResize="0"/>
          <p:nvPr/>
        </p:nvPicPr>
        <p:blipFill rotWithShape="1">
          <a:blip r:embed="rId4">
            <a:alphaModFix/>
          </a:blip>
          <a:srcRect/>
          <a:stretch/>
        </p:blipFill>
        <p:spPr>
          <a:xfrm>
            <a:off x="993632" y="934149"/>
            <a:ext cx="6584731" cy="4407872"/>
          </a:xfrm>
          <a:prstGeom prst="rect">
            <a:avLst/>
          </a:prstGeom>
          <a:noFill/>
          <a:ln>
            <a:noFill/>
          </a:ln>
        </p:spPr>
      </p:pic>
      <p:sp>
        <p:nvSpPr>
          <p:cNvPr id="466" name="Google Shape;466;p20"/>
          <p:cNvSpPr/>
          <p:nvPr/>
        </p:nvSpPr>
        <p:spPr>
          <a:xfrm>
            <a:off x="1344733" y="5421551"/>
            <a:ext cx="2583980" cy="338554"/>
          </a:xfrm>
          <a:prstGeom prst="rect">
            <a:avLst/>
          </a:prstGeom>
          <a:solidFill>
            <a:srgbClr val="D5CFB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600">
                <a:solidFill>
                  <a:schemeClr val="dk1"/>
                </a:solidFill>
                <a:latin typeface="Trebuchet MS"/>
                <a:ea typeface="Trebuchet MS"/>
                <a:cs typeface="Trebuchet MS"/>
                <a:sym typeface="Trebuchet MS"/>
              </a:rPr>
              <a:t>PARIS high energy spectra</a:t>
            </a:r>
            <a:endParaRPr/>
          </a:p>
        </p:txBody>
      </p:sp>
      <p:sp>
        <p:nvSpPr>
          <p:cNvPr id="467" name="Google Shape;467;p20"/>
          <p:cNvSpPr/>
          <p:nvPr/>
        </p:nvSpPr>
        <p:spPr>
          <a:xfrm>
            <a:off x="6847816" y="5270965"/>
            <a:ext cx="4165937" cy="646331"/>
          </a:xfrm>
          <a:prstGeom prst="rect">
            <a:avLst/>
          </a:prstGeom>
          <a:solidFill>
            <a:srgbClr val="F3F3F3"/>
          </a:solidFill>
          <a:ln>
            <a:noFill/>
          </a:ln>
          <a:effectLst>
            <a:outerShdw blurRad="50800" dist="38100" dir="2700000" algn="tl" rotWithShape="0">
              <a:srgbClr val="808080">
                <a:alpha val="3960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GDR spectra from the CN decay to various residual states – very similar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1"/>
          <p:cNvSpPr txBox="1">
            <a:spLocks noGrp="1"/>
          </p:cNvSpPr>
          <p:nvPr>
            <p:ph type="title"/>
          </p:nvPr>
        </p:nvSpPr>
        <p:spPr>
          <a:xfrm>
            <a:off x="838200" y="285614"/>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Analysis – Statistical model – GEMINI++</a:t>
            </a:r>
            <a:endParaRPr/>
          </a:p>
        </p:txBody>
      </p:sp>
      <p:sp>
        <p:nvSpPr>
          <p:cNvPr id="473" name="Google Shape;473;p21"/>
          <p:cNvSpPr/>
          <p:nvPr/>
        </p:nvSpPr>
        <p:spPr>
          <a:xfrm>
            <a:off x="147341" y="893208"/>
            <a:ext cx="1044116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The GEMINI++ Monte Carlo statistical  code by </a:t>
            </a:r>
            <a:r>
              <a:rPr lang="pl-PL" sz="1800" b="1" i="1">
                <a:solidFill>
                  <a:schemeClr val="dk1"/>
                </a:solidFill>
                <a:latin typeface="Trebuchet MS"/>
                <a:ea typeface="Trebuchet MS"/>
                <a:cs typeface="Trebuchet MS"/>
                <a:sym typeface="Trebuchet MS"/>
              </a:rPr>
              <a:t>R.J. Charity, Phys. Rev. C82, 014610 (2010)  </a:t>
            </a:r>
            <a:endParaRPr/>
          </a:p>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with added GDR Decay </a:t>
            </a:r>
            <a:r>
              <a:rPr lang="pl-PL" sz="1800" b="1" i="1">
                <a:solidFill>
                  <a:schemeClr val="dk1"/>
                </a:solidFill>
                <a:latin typeface="Trebuchet MS"/>
                <a:ea typeface="Trebuchet MS"/>
                <a:cs typeface="Trebuchet MS"/>
                <a:sym typeface="Trebuchet MS"/>
              </a:rPr>
              <a:t>M. Ciemała et al. Acta Phys. Pol. B44, 611 (2013) </a:t>
            </a:r>
            <a:endParaRPr/>
          </a:p>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Used in the analysis by example in: </a:t>
            </a:r>
            <a:r>
              <a:rPr lang="pl-PL" sz="1800" b="1" i="1">
                <a:solidFill>
                  <a:schemeClr val="dk1"/>
                </a:solidFill>
                <a:latin typeface="Arial"/>
                <a:ea typeface="Arial"/>
                <a:cs typeface="Arial"/>
                <a:sym typeface="Arial"/>
              </a:rPr>
              <a:t>M. Ciemala et al. Phys. Rev. C91, 054313 (2015)</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74" name="Google Shape;474;p21"/>
          <p:cNvPicPr preferRelativeResize="0"/>
          <p:nvPr/>
        </p:nvPicPr>
        <p:blipFill rotWithShape="1">
          <a:blip r:embed="rId3">
            <a:alphaModFix/>
          </a:blip>
          <a:srcRect/>
          <a:stretch/>
        </p:blipFill>
        <p:spPr>
          <a:xfrm>
            <a:off x="838200" y="2282356"/>
            <a:ext cx="4529721" cy="2639797"/>
          </a:xfrm>
          <a:prstGeom prst="rect">
            <a:avLst/>
          </a:prstGeom>
          <a:noFill/>
          <a:ln>
            <a:noFill/>
          </a:ln>
        </p:spPr>
      </p:pic>
      <p:sp>
        <p:nvSpPr>
          <p:cNvPr id="475" name="Google Shape;475;p21"/>
          <p:cNvSpPr/>
          <p:nvPr/>
        </p:nvSpPr>
        <p:spPr>
          <a:xfrm rot="394892">
            <a:off x="5506552" y="4194176"/>
            <a:ext cx="935038" cy="479425"/>
          </a:xfrm>
          <a:prstGeom prst="rightArrow">
            <a:avLst>
              <a:gd name="adj1" fmla="val 50000"/>
              <a:gd name="adj2" fmla="val 5000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76" name="Google Shape;476;p21"/>
          <p:cNvPicPr preferRelativeResize="0"/>
          <p:nvPr/>
        </p:nvPicPr>
        <p:blipFill rotWithShape="1">
          <a:blip r:embed="rId4">
            <a:alphaModFix/>
          </a:blip>
          <a:srcRect/>
          <a:stretch/>
        </p:blipFill>
        <p:spPr>
          <a:xfrm>
            <a:off x="6651242" y="3169511"/>
            <a:ext cx="4560203" cy="3243353"/>
          </a:xfrm>
          <a:prstGeom prst="rect">
            <a:avLst/>
          </a:prstGeom>
          <a:noFill/>
          <a:ln>
            <a:noFill/>
          </a:ln>
        </p:spPr>
      </p:pic>
      <p:sp>
        <p:nvSpPr>
          <p:cNvPr id="477" name="Google Shape;477;p21"/>
          <p:cNvSpPr/>
          <p:nvPr/>
        </p:nvSpPr>
        <p:spPr>
          <a:xfrm>
            <a:off x="838200" y="5157786"/>
            <a:ext cx="1970087" cy="6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Arial"/>
              <a:buNone/>
            </a:pPr>
            <a:r>
              <a:rPr lang="pl-PL" sz="1800" b="1">
                <a:solidFill>
                  <a:srgbClr val="C00000"/>
                </a:solidFill>
                <a:latin typeface="Calibri"/>
                <a:ea typeface="Calibri"/>
                <a:cs typeface="Calibri"/>
                <a:sym typeface="Calibri"/>
              </a:rPr>
              <a:t>β=0.16 and γ=−40°</a:t>
            </a:r>
            <a:endParaRPr/>
          </a:p>
          <a:p>
            <a:pPr marL="0" marR="0" lvl="0" indent="0" algn="l" rtl="0">
              <a:spcBef>
                <a:spcPts val="0"/>
              </a:spcBef>
              <a:spcAft>
                <a:spcPts val="0"/>
              </a:spcAft>
              <a:buClr>
                <a:srgbClr val="C00000"/>
              </a:buClr>
              <a:buSzPts val="1800"/>
              <a:buFont typeface="Arial"/>
              <a:buNone/>
            </a:pPr>
            <a:r>
              <a:rPr lang="pl-PL" sz="1800" b="1">
                <a:solidFill>
                  <a:srgbClr val="C00000"/>
                </a:solidFill>
                <a:latin typeface="Calibri"/>
                <a:ea typeface="Calibri"/>
                <a:cs typeface="Calibri"/>
                <a:sym typeface="Calibri"/>
              </a:rPr>
              <a:t>triaxial</a:t>
            </a:r>
            <a:endParaRPr/>
          </a:p>
        </p:txBody>
      </p:sp>
      <p:sp>
        <p:nvSpPr>
          <p:cNvPr id="478" name="Google Shape;478;p21"/>
          <p:cNvSpPr/>
          <p:nvPr/>
        </p:nvSpPr>
        <p:spPr>
          <a:xfrm>
            <a:off x="4204135" y="5185278"/>
            <a:ext cx="18918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800"/>
              <a:buFont typeface="Arial"/>
              <a:buNone/>
            </a:pPr>
            <a:r>
              <a:rPr lang="pl-PL" sz="1800" b="1">
                <a:solidFill>
                  <a:srgbClr val="0070C0"/>
                </a:solidFill>
                <a:latin typeface="Calibri"/>
                <a:ea typeface="Calibri"/>
                <a:cs typeface="Calibri"/>
                <a:sym typeface="Calibri"/>
              </a:rPr>
              <a:t>β =0.18 and γ=−6°</a:t>
            </a:r>
            <a:endParaRPr/>
          </a:p>
          <a:p>
            <a:pPr marL="0" marR="0" lvl="0" indent="0" algn="l" rtl="0">
              <a:spcBef>
                <a:spcPts val="0"/>
              </a:spcBef>
              <a:spcAft>
                <a:spcPts val="0"/>
              </a:spcAft>
              <a:buClr>
                <a:srgbClr val="0070C0"/>
              </a:buClr>
              <a:buSzPts val="1800"/>
              <a:buFont typeface="Arial"/>
              <a:buNone/>
            </a:pPr>
            <a:r>
              <a:rPr lang="pl-PL" sz="1800" b="1">
                <a:solidFill>
                  <a:srgbClr val="0070C0"/>
                </a:solidFill>
                <a:latin typeface="Calibri"/>
                <a:ea typeface="Calibri"/>
                <a:cs typeface="Calibri"/>
                <a:sym typeface="Calibri"/>
              </a:rPr>
              <a:t>near prolate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2"/>
          <p:cNvSpPr txBox="1">
            <a:spLocks noGrp="1"/>
          </p:cNvSpPr>
          <p:nvPr>
            <p:ph type="title"/>
          </p:nvPr>
        </p:nvSpPr>
        <p:spPr>
          <a:xfrm>
            <a:off x="838200" y="285614"/>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Comparison to statistical model</a:t>
            </a:r>
            <a:endParaRPr/>
          </a:p>
        </p:txBody>
      </p:sp>
      <p:pic>
        <p:nvPicPr>
          <p:cNvPr id="484" name="Google Shape;484;p22"/>
          <p:cNvPicPr preferRelativeResize="0"/>
          <p:nvPr/>
        </p:nvPicPr>
        <p:blipFill rotWithShape="1">
          <a:blip r:embed="rId3">
            <a:alphaModFix/>
          </a:blip>
          <a:srcRect/>
          <a:stretch/>
        </p:blipFill>
        <p:spPr>
          <a:xfrm>
            <a:off x="838200" y="1103246"/>
            <a:ext cx="7063372" cy="4816952"/>
          </a:xfrm>
          <a:prstGeom prst="rect">
            <a:avLst/>
          </a:prstGeom>
          <a:noFill/>
          <a:ln>
            <a:noFill/>
          </a:ln>
        </p:spPr>
      </p:pic>
      <p:sp>
        <p:nvSpPr>
          <p:cNvPr id="485" name="Google Shape;485;p22"/>
          <p:cNvSpPr txBox="1"/>
          <p:nvPr/>
        </p:nvSpPr>
        <p:spPr>
          <a:xfrm>
            <a:off x="631420" y="6452393"/>
            <a:ext cx="5526900" cy="307800"/>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pl-PL" sz="1400" i="1">
                <a:solidFill>
                  <a:schemeClr val="dk1"/>
                </a:solidFill>
                <a:latin typeface="Trebuchet MS"/>
                <a:ea typeface="Trebuchet MS"/>
                <a:cs typeface="Trebuchet MS"/>
                <a:sym typeface="Trebuchet MS"/>
              </a:rPr>
              <a:t>M. Ciemała et al., Acta Phys. Pol B Proc. Suppl. 16, 4-A3 (2023)</a:t>
            </a:r>
            <a:endParaRPr/>
          </a:p>
        </p:txBody>
      </p:sp>
      <p:sp>
        <p:nvSpPr>
          <p:cNvPr id="486" name="Google Shape;486;p22"/>
          <p:cNvSpPr/>
          <p:nvPr/>
        </p:nvSpPr>
        <p:spPr>
          <a:xfrm>
            <a:off x="7777928" y="1217547"/>
            <a:ext cx="3780900" cy="1200300"/>
          </a:xfrm>
          <a:prstGeom prst="rect">
            <a:avLst/>
          </a:prstGeom>
          <a:solidFill>
            <a:srgbClr val="F3F3F3"/>
          </a:solidFill>
          <a:ln>
            <a:noFill/>
          </a:ln>
          <a:effectLst>
            <a:outerShdw blurRad="50800" dist="38100" dir="2700000" algn="tl" rotWithShape="0">
              <a:srgbClr val="808080">
                <a:alpha val="3960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Better agreement to experimental data is seen for the calculations assuming prolate-like shape </a:t>
            </a:r>
            <a:br>
              <a:rPr lang="pl-PL" sz="1800">
                <a:solidFill>
                  <a:schemeClr val="dk1"/>
                </a:solidFill>
                <a:latin typeface="Trebuchet MS"/>
                <a:ea typeface="Trebuchet MS"/>
                <a:cs typeface="Trebuchet MS"/>
                <a:sym typeface="Trebuchet MS"/>
              </a:rPr>
            </a:br>
            <a:r>
              <a:rPr lang="pl-PL" sz="1800">
                <a:solidFill>
                  <a:schemeClr val="dk1"/>
                </a:solidFill>
                <a:latin typeface="Trebuchet MS"/>
                <a:ea typeface="Trebuchet MS"/>
                <a:cs typeface="Trebuchet MS"/>
                <a:sym typeface="Trebuchet MS"/>
              </a:rPr>
              <a:t>of the nucleus. </a:t>
            </a:r>
            <a:endParaRPr sz="1800">
              <a:solidFill>
                <a:schemeClr val="dk1"/>
              </a:solidFill>
              <a:latin typeface="Trebuchet MS"/>
              <a:ea typeface="Trebuchet MS"/>
              <a:cs typeface="Trebuchet MS"/>
              <a:sym typeface="Trebuchet MS"/>
            </a:endParaRPr>
          </a:p>
        </p:txBody>
      </p:sp>
      <p:sp>
        <p:nvSpPr>
          <p:cNvPr id="487" name="Google Shape;487;p22"/>
          <p:cNvSpPr txBox="1"/>
          <p:nvPr/>
        </p:nvSpPr>
        <p:spPr>
          <a:xfrm>
            <a:off x="7689550" y="3302875"/>
            <a:ext cx="4386300" cy="1847100"/>
          </a:xfrm>
          <a:prstGeom prst="rect">
            <a:avLst/>
          </a:prstGeom>
          <a:solidFill>
            <a:srgbClr val="F3F3F3"/>
          </a:solidFill>
          <a:ln>
            <a:noFill/>
          </a:ln>
          <a:effectLst>
            <a:outerShdw blurRad="50800" dist="38100" dir="2700000" algn="tl" rotWithShape="0">
              <a:srgbClr val="808080">
                <a:alpha val="3961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Font typeface="Arial"/>
              <a:buNone/>
            </a:pPr>
            <a:r>
              <a:rPr lang="pl-PL" sz="1800">
                <a:solidFill>
                  <a:schemeClr val="dk1"/>
                </a:solidFill>
                <a:latin typeface="Trebuchet MS"/>
                <a:ea typeface="Trebuchet MS"/>
                <a:cs typeface="Trebuchet MS"/>
                <a:sym typeface="Trebuchet MS"/>
              </a:rPr>
              <a:t>Suggestion that either:</a:t>
            </a:r>
            <a:endParaRPr sz="18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pl-PL" sz="1800">
                <a:solidFill>
                  <a:srgbClr val="FF0000"/>
                </a:solidFill>
                <a:latin typeface="Trebuchet MS"/>
                <a:ea typeface="Trebuchet MS"/>
                <a:cs typeface="Trebuchet MS"/>
                <a:sym typeface="Trebuchet MS"/>
              </a:rPr>
              <a:t>the assignment of the triaxial deformation for 12+ isomer is wrong</a:t>
            </a:r>
            <a:endParaRPr sz="1800">
              <a:solidFill>
                <a:srgbClr val="FF0000"/>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pl-PL" sz="1800">
                <a:latin typeface="Trebuchet MS"/>
                <a:ea typeface="Trebuchet MS"/>
                <a:cs typeface="Trebuchet MS"/>
                <a:sym typeface="Trebuchet MS"/>
              </a:rPr>
              <a:t>or</a:t>
            </a:r>
            <a:endParaRPr sz="1800">
              <a:latin typeface="Trebuchet MS"/>
              <a:ea typeface="Trebuchet MS"/>
              <a:cs typeface="Trebuchet MS"/>
              <a:sym typeface="Trebuchet MS"/>
            </a:endParaRPr>
          </a:p>
          <a:p>
            <a:pPr marL="0" lvl="0" indent="0" algn="l" rtl="0">
              <a:spcBef>
                <a:spcPts val="0"/>
              </a:spcBef>
              <a:spcAft>
                <a:spcPts val="0"/>
              </a:spcAft>
              <a:buNone/>
            </a:pPr>
            <a:r>
              <a:rPr lang="pl-PL" sz="1800">
                <a:solidFill>
                  <a:srgbClr val="FF0000"/>
                </a:solidFill>
                <a:latin typeface="Trebuchet MS"/>
                <a:ea typeface="Trebuchet MS"/>
                <a:cs typeface="Trebuchet MS"/>
                <a:sym typeface="Trebuchet MS"/>
              </a:rPr>
              <a:t>the nucleus does not preserve the shape during the decay.</a:t>
            </a:r>
            <a:endParaRPr sz="1800">
              <a:solidFill>
                <a:srgbClr val="FF0000"/>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
          <p:cNvSpPr txBox="1">
            <a:spLocks noGrp="1"/>
          </p:cNvSpPr>
          <p:nvPr>
            <p:ph type="title"/>
          </p:nvPr>
        </p:nvSpPr>
        <p:spPr>
          <a:xfrm>
            <a:off x="567266" y="314325"/>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latin typeface="Trebuchet MS"/>
                <a:ea typeface="Trebuchet MS"/>
                <a:cs typeface="Trebuchet MS"/>
                <a:sym typeface="Trebuchet MS"/>
              </a:rPr>
              <a:t>Presentation plan</a:t>
            </a:r>
            <a:endParaRPr sz="3400" b="1" dirty="0">
              <a:solidFill>
                <a:srgbClr val="6C643F"/>
              </a:solidFill>
              <a:latin typeface="Trebuchet MS"/>
              <a:ea typeface="Trebuchet MS"/>
              <a:cs typeface="Trebuchet MS"/>
              <a:sym typeface="Trebuchet MS"/>
            </a:endParaRPr>
          </a:p>
        </p:txBody>
      </p:sp>
      <p:sp>
        <p:nvSpPr>
          <p:cNvPr id="151" name="Google Shape;151;p2"/>
          <p:cNvSpPr txBox="1">
            <a:spLocks noGrp="1"/>
          </p:cNvSpPr>
          <p:nvPr>
            <p:ph type="body" idx="1"/>
          </p:nvPr>
        </p:nvSpPr>
        <p:spPr>
          <a:xfrm>
            <a:off x="457199" y="981075"/>
            <a:ext cx="9237217" cy="530965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endParaRPr sz="2000" dirty="0"/>
          </a:p>
          <a:p>
            <a:pPr marL="0" lvl="0" indent="0">
              <a:buSzPts val="1600"/>
              <a:buNone/>
            </a:pPr>
            <a:r>
              <a:rPr lang="pl-PL" sz="2000" b="1" dirty="0">
                <a:solidFill>
                  <a:schemeClr val="accent2">
                    <a:lumMod val="50000"/>
                  </a:schemeClr>
                </a:solidFill>
                <a:latin typeface="+mj-lt"/>
              </a:rPr>
              <a:t>PARIS </a:t>
            </a:r>
            <a:r>
              <a:rPr lang="pl-PL" sz="2000" b="1" dirty="0" err="1">
                <a:solidFill>
                  <a:schemeClr val="accent2">
                    <a:lumMod val="50000"/>
                  </a:schemeClr>
                </a:solidFill>
                <a:latin typeface="+mj-lt"/>
              </a:rPr>
              <a:t>project</a:t>
            </a:r>
            <a:r>
              <a:rPr lang="pl-PL" sz="2000" b="1" dirty="0">
                <a:solidFill>
                  <a:schemeClr val="accent2">
                    <a:lumMod val="50000"/>
                  </a:schemeClr>
                </a:solidFill>
                <a:latin typeface="+mj-lt"/>
              </a:rPr>
              <a:t> – </a:t>
            </a:r>
            <a:r>
              <a:rPr lang="pl-PL" sz="2000" b="1" dirty="0" err="1">
                <a:solidFill>
                  <a:schemeClr val="accent2">
                    <a:lumMod val="50000"/>
                  </a:schemeClr>
                </a:solidFill>
                <a:latin typeface="+mj-lt"/>
              </a:rPr>
              <a:t>short</a:t>
            </a:r>
            <a:r>
              <a:rPr lang="pl-PL" sz="2000" b="1" dirty="0">
                <a:solidFill>
                  <a:schemeClr val="accent2">
                    <a:lumMod val="50000"/>
                  </a:schemeClr>
                </a:solidFill>
                <a:latin typeface="+mj-lt"/>
              </a:rPr>
              <a:t> </a:t>
            </a:r>
            <a:r>
              <a:rPr lang="pl-PL" sz="2000" b="1" dirty="0" err="1">
                <a:solidFill>
                  <a:schemeClr val="accent2">
                    <a:lumMod val="50000"/>
                  </a:schemeClr>
                </a:solidFill>
                <a:latin typeface="+mj-lt"/>
              </a:rPr>
              <a:t>information</a:t>
            </a:r>
            <a:endParaRPr lang="pl-PL" sz="2000" b="1" dirty="0">
              <a:solidFill>
                <a:schemeClr val="accent2">
                  <a:lumMod val="50000"/>
                </a:schemeClr>
              </a:solidFill>
              <a:latin typeface="+mj-lt"/>
            </a:endParaRPr>
          </a:p>
          <a:p>
            <a:pPr marL="0" lvl="0" indent="0">
              <a:buSzPts val="1600"/>
              <a:buNone/>
            </a:pPr>
            <a:endParaRPr lang="pl-PL" sz="2000" b="1" dirty="0">
              <a:solidFill>
                <a:schemeClr val="accent2">
                  <a:lumMod val="50000"/>
                </a:schemeClr>
              </a:solidFill>
              <a:latin typeface="+mj-lt"/>
            </a:endParaRPr>
          </a:p>
          <a:p>
            <a:pPr marL="0" lvl="0" indent="0">
              <a:buSzPts val="1600"/>
              <a:buNone/>
            </a:pPr>
            <a:r>
              <a:rPr lang="pl-PL" sz="2000" b="1" dirty="0">
                <a:solidFill>
                  <a:schemeClr val="accent2">
                    <a:lumMod val="50000"/>
                  </a:schemeClr>
                </a:solidFill>
                <a:latin typeface="+mj-lt"/>
              </a:rPr>
              <a:t>PARIS </a:t>
            </a:r>
            <a:r>
              <a:rPr lang="pl-PL" sz="2000" b="1" dirty="0" err="1">
                <a:solidFill>
                  <a:schemeClr val="accent2">
                    <a:lumMod val="50000"/>
                  </a:schemeClr>
                </a:solidFill>
                <a:latin typeface="+mj-lt"/>
              </a:rPr>
              <a:t>coupled</a:t>
            </a:r>
            <a:r>
              <a:rPr lang="pl-PL" sz="2000" b="1" dirty="0">
                <a:solidFill>
                  <a:schemeClr val="accent2">
                    <a:lumMod val="50000"/>
                  </a:schemeClr>
                </a:solidFill>
                <a:latin typeface="+mj-lt"/>
              </a:rPr>
              <a:t> to Nuball1</a:t>
            </a:r>
          </a:p>
          <a:p>
            <a:pPr marL="0" indent="0">
              <a:buSzPts val="1600"/>
              <a:buNone/>
            </a:pPr>
            <a:endParaRPr lang="pl-PL" sz="2000" b="1" dirty="0">
              <a:solidFill>
                <a:schemeClr val="accent2">
                  <a:lumMod val="50000"/>
                </a:schemeClr>
              </a:solidFill>
              <a:latin typeface="+mj-lt"/>
            </a:endParaRPr>
          </a:p>
          <a:p>
            <a:pPr marL="0" indent="0">
              <a:buSzPts val="1600"/>
              <a:buNone/>
            </a:pPr>
            <a:r>
              <a:rPr lang="pl-PL" sz="2000" b="1" dirty="0">
                <a:solidFill>
                  <a:schemeClr val="accent2">
                    <a:lumMod val="50000"/>
                  </a:schemeClr>
                </a:solidFill>
                <a:latin typeface="+mj-lt"/>
              </a:rPr>
              <a:t>PARIS </a:t>
            </a:r>
            <a:r>
              <a:rPr lang="pl-PL" sz="2000" b="1" dirty="0" err="1">
                <a:solidFill>
                  <a:schemeClr val="accent2">
                    <a:lumMod val="50000"/>
                  </a:schemeClr>
                </a:solidFill>
                <a:latin typeface="+mj-lt"/>
              </a:rPr>
              <a:t>coupled</a:t>
            </a:r>
            <a:r>
              <a:rPr lang="pl-PL" sz="2000" b="1" dirty="0">
                <a:solidFill>
                  <a:schemeClr val="accent2">
                    <a:lumMod val="50000"/>
                  </a:schemeClr>
                </a:solidFill>
                <a:latin typeface="+mj-lt"/>
              </a:rPr>
              <a:t> to Nuball2</a:t>
            </a:r>
          </a:p>
          <a:p>
            <a:pPr marL="0" indent="0">
              <a:buSzPts val="1600"/>
              <a:buNone/>
            </a:pPr>
            <a:endParaRPr lang="pl-PL" sz="2000" b="1" dirty="0">
              <a:solidFill>
                <a:schemeClr val="accent2">
                  <a:lumMod val="50000"/>
                </a:schemeClr>
              </a:solidFill>
              <a:latin typeface="+mj-lt"/>
            </a:endParaRPr>
          </a:p>
          <a:p>
            <a:pPr marL="0" indent="0">
              <a:buSzPts val="1600"/>
              <a:buNone/>
            </a:pPr>
            <a:r>
              <a:rPr lang="pl-PL" sz="2000" b="1" dirty="0" err="1">
                <a:solidFill>
                  <a:schemeClr val="accent2">
                    <a:lumMod val="50000"/>
                  </a:schemeClr>
                </a:solidFill>
                <a:latin typeface="+mj-lt"/>
              </a:rPr>
              <a:t>Summary</a:t>
            </a:r>
            <a:r>
              <a:rPr lang="pl-PL" sz="2000" b="1" dirty="0">
                <a:solidFill>
                  <a:schemeClr val="accent2">
                    <a:lumMod val="50000"/>
                  </a:schemeClr>
                </a:solidFill>
                <a:latin typeface="+mj-lt"/>
              </a:rPr>
              <a:t> </a:t>
            </a:r>
          </a:p>
          <a:p>
            <a:pPr marL="342900" lvl="0" indent="-241300" algn="l" rtl="0">
              <a:spcBef>
                <a:spcPts val="1000"/>
              </a:spcBef>
              <a:spcAft>
                <a:spcPts val="0"/>
              </a:spcAft>
              <a:buSzPts val="1600"/>
              <a:buNone/>
            </a:pPr>
            <a:endParaRPr lang="pl-PL" sz="2000" dirty="0">
              <a:solidFill>
                <a:srgbClr val="244583"/>
              </a:solidFill>
            </a:endParaRPr>
          </a:p>
          <a:p>
            <a:pPr marL="342900" lvl="0" indent="-241300" algn="l" rtl="0">
              <a:spcBef>
                <a:spcPts val="1000"/>
              </a:spcBef>
              <a:spcAft>
                <a:spcPts val="0"/>
              </a:spcAft>
              <a:buSzPts val="1600"/>
              <a:buNone/>
            </a:pPr>
            <a:endParaRPr sz="2000" dirty="0">
              <a:solidFill>
                <a:srgbClr val="244583"/>
              </a:solidFill>
            </a:endParaRPr>
          </a:p>
          <a:p>
            <a:pPr marL="342900" lvl="0" indent="-241300" algn="l" rtl="0">
              <a:spcBef>
                <a:spcPts val="1000"/>
              </a:spcBef>
              <a:spcAft>
                <a:spcPts val="0"/>
              </a:spcAft>
              <a:buSzPts val="1600"/>
              <a:buNone/>
            </a:pPr>
            <a:endParaRPr sz="2000" dirty="0">
              <a:solidFill>
                <a:srgbClr val="244583"/>
              </a:solidFill>
            </a:endParaRPr>
          </a:p>
          <a:p>
            <a:pPr marL="342900" lvl="0" indent="-241300" algn="l" rtl="0">
              <a:spcBef>
                <a:spcPts val="1000"/>
              </a:spcBef>
              <a:spcAft>
                <a:spcPts val="0"/>
              </a:spcAft>
              <a:buSzPts val="1600"/>
              <a:buNone/>
            </a:pPr>
            <a:endParaRPr sz="2000" dirty="0">
              <a:solidFill>
                <a:srgbClr val="24458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1194334" y="2489172"/>
            <a:ext cx="7526154"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rPr>
              <a:t>PARIS </a:t>
            </a:r>
            <a:r>
              <a:rPr lang="pl-PL" sz="3400" b="1" dirty="0" err="1">
                <a:solidFill>
                  <a:srgbClr val="6C643F"/>
                </a:solidFill>
              </a:rPr>
              <a:t>coupled</a:t>
            </a:r>
            <a:r>
              <a:rPr lang="pl-PL" sz="3400" b="1" dirty="0">
                <a:solidFill>
                  <a:srgbClr val="6C643F"/>
                </a:solidFill>
              </a:rPr>
              <a:t> to Nuball2</a:t>
            </a:r>
            <a:endParaRPr sz="3400" b="1" dirty="0">
              <a:solidFill>
                <a:srgbClr val="6C643F"/>
              </a:solidFill>
              <a:latin typeface="Trebuchet MS"/>
              <a:ea typeface="Trebuchet MS"/>
              <a:cs typeface="Trebuchet MS"/>
              <a:sym typeface="Trebuchet MS"/>
            </a:endParaRPr>
          </a:p>
        </p:txBody>
      </p:sp>
    </p:spTree>
    <p:extLst>
      <p:ext uri="{BB962C8B-B14F-4D97-AF65-F5344CB8AC3E}">
        <p14:creationId xmlns:p14="http://schemas.microsoft.com/office/powerpoint/2010/main" val="171670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838200" y="161264"/>
            <a:ext cx="10515600" cy="65691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6C643F"/>
              </a:buClr>
              <a:buSzPct val="100000"/>
              <a:buFont typeface="Trebuchet MS"/>
              <a:buNone/>
            </a:pPr>
            <a:r>
              <a:rPr lang="pl-PL" sz="3400" b="1" dirty="0">
                <a:solidFill>
                  <a:srgbClr val="6C643F"/>
                </a:solidFill>
                <a:latin typeface="Trebuchet MS"/>
                <a:ea typeface="Trebuchet MS"/>
                <a:cs typeface="Trebuchet MS"/>
                <a:sym typeface="Trebuchet MS"/>
              </a:rPr>
              <a:t>The </a:t>
            </a:r>
            <a:r>
              <a:rPr lang="pl-PL" sz="3400" b="1" dirty="0">
                <a:solidFill>
                  <a:srgbClr val="6D6440"/>
                </a:solidFill>
                <a:latin typeface="Trebuchet MS"/>
                <a:ea typeface="Trebuchet MS"/>
                <a:cs typeface="Trebuchet MS"/>
                <a:sym typeface="Trebuchet MS"/>
              </a:rPr>
              <a:t>PARIS</a:t>
            </a:r>
            <a:r>
              <a:rPr lang="pl-PL" sz="3400" b="1" dirty="0">
                <a:solidFill>
                  <a:srgbClr val="6C643F"/>
                </a:solidFill>
                <a:latin typeface="Trebuchet MS"/>
                <a:ea typeface="Trebuchet MS"/>
                <a:cs typeface="Trebuchet MS"/>
                <a:sym typeface="Trebuchet MS"/>
              </a:rPr>
              <a:t> + NuBall2 </a:t>
            </a:r>
            <a:r>
              <a:rPr lang="pl-PL" sz="3400" b="1" dirty="0" err="1">
                <a:solidFill>
                  <a:srgbClr val="6C643F"/>
                </a:solidFill>
                <a:latin typeface="Trebuchet MS"/>
                <a:ea typeface="Trebuchet MS"/>
                <a:cs typeface="Trebuchet MS"/>
                <a:sym typeface="Trebuchet MS"/>
              </a:rPr>
              <a:t>experiments</a:t>
            </a:r>
            <a:endParaRPr sz="3400" b="1" dirty="0">
              <a:solidFill>
                <a:srgbClr val="6C643F"/>
              </a:solidFill>
              <a:latin typeface="Trebuchet MS"/>
              <a:ea typeface="Trebuchet MS"/>
              <a:cs typeface="Trebuchet MS"/>
              <a:sym typeface="Trebuchet MS"/>
            </a:endParaRPr>
          </a:p>
          <a:p>
            <a:pPr marL="0" lvl="0" indent="0" algn="l" rtl="0">
              <a:spcBef>
                <a:spcPts val="0"/>
              </a:spcBef>
              <a:spcAft>
                <a:spcPts val="0"/>
              </a:spcAft>
              <a:buClr>
                <a:srgbClr val="6C643F"/>
              </a:buClr>
              <a:buSzPct val="124390"/>
              <a:buFont typeface="Trebuchet MS"/>
              <a:buNone/>
            </a:pPr>
            <a:r>
              <a:rPr lang="pl-PL" sz="2733" b="1" dirty="0">
                <a:solidFill>
                  <a:srgbClr val="6C643F"/>
                </a:solidFill>
              </a:rPr>
              <a:t>from </a:t>
            </a:r>
            <a:r>
              <a:rPr lang="pl-PL" sz="2733" b="1" dirty="0" err="1">
                <a:solidFill>
                  <a:srgbClr val="6C643F"/>
                </a:solidFill>
              </a:rPr>
              <a:t>November</a:t>
            </a:r>
            <a:r>
              <a:rPr lang="pl-PL" sz="2733" b="1" dirty="0">
                <a:solidFill>
                  <a:srgbClr val="6C643F"/>
                </a:solidFill>
              </a:rPr>
              <a:t> 2022 to </a:t>
            </a:r>
            <a:r>
              <a:rPr lang="pl-PL" sz="2733" b="1" dirty="0" err="1">
                <a:solidFill>
                  <a:srgbClr val="6C643F"/>
                </a:solidFill>
              </a:rPr>
              <a:t>June</a:t>
            </a:r>
            <a:r>
              <a:rPr lang="pl-PL" sz="2733" b="1" dirty="0">
                <a:solidFill>
                  <a:srgbClr val="6C643F"/>
                </a:solidFill>
              </a:rPr>
              <a:t> 2023</a:t>
            </a:r>
            <a:br>
              <a:rPr lang="pl-PL" sz="2733" b="1" dirty="0">
                <a:solidFill>
                  <a:srgbClr val="6C643F"/>
                </a:solidFill>
              </a:rPr>
            </a:br>
            <a:endParaRPr sz="2733" b="1" dirty="0">
              <a:solidFill>
                <a:srgbClr val="6C643F"/>
              </a:solidFill>
            </a:endParaRPr>
          </a:p>
        </p:txBody>
      </p:sp>
      <p:pic>
        <p:nvPicPr>
          <p:cNvPr id="606" name="Google Shape;606;p28"/>
          <p:cNvPicPr preferRelativeResize="0"/>
          <p:nvPr/>
        </p:nvPicPr>
        <p:blipFill rotWithShape="1">
          <a:blip r:embed="rId3">
            <a:alphaModFix/>
          </a:blip>
          <a:srcRect/>
          <a:stretch/>
        </p:blipFill>
        <p:spPr>
          <a:xfrm>
            <a:off x="9241735" y="314375"/>
            <a:ext cx="2330984" cy="1053828"/>
          </a:xfrm>
          <a:prstGeom prst="rect">
            <a:avLst/>
          </a:prstGeom>
          <a:noFill/>
          <a:ln>
            <a:noFill/>
          </a:ln>
        </p:spPr>
      </p:pic>
      <p:pic>
        <p:nvPicPr>
          <p:cNvPr id="607" name="Google Shape;607;p28"/>
          <p:cNvPicPr preferRelativeResize="0"/>
          <p:nvPr/>
        </p:nvPicPr>
        <p:blipFill rotWithShape="1">
          <a:blip r:embed="rId4">
            <a:alphaModFix/>
          </a:blip>
          <a:srcRect/>
          <a:stretch/>
        </p:blipFill>
        <p:spPr>
          <a:xfrm>
            <a:off x="7682947" y="185168"/>
            <a:ext cx="1207131" cy="1156616"/>
          </a:xfrm>
          <a:prstGeom prst="rect">
            <a:avLst/>
          </a:prstGeom>
          <a:noFill/>
          <a:ln>
            <a:noFill/>
          </a:ln>
        </p:spPr>
      </p:pic>
      <p:pic>
        <p:nvPicPr>
          <p:cNvPr id="608" name="Google Shape;608;p28"/>
          <p:cNvPicPr preferRelativeResize="0"/>
          <p:nvPr/>
        </p:nvPicPr>
        <p:blipFill rotWithShape="1">
          <a:blip r:embed="rId5">
            <a:alphaModFix/>
          </a:blip>
          <a:srcRect/>
          <a:stretch/>
        </p:blipFill>
        <p:spPr>
          <a:xfrm>
            <a:off x="1192694" y="1521314"/>
            <a:ext cx="8711009" cy="4899942"/>
          </a:xfrm>
          <a:prstGeom prst="rect">
            <a:avLst/>
          </a:prstGeom>
          <a:noFill/>
          <a:ln>
            <a:noFill/>
          </a:ln>
        </p:spPr>
      </p:pic>
    </p:spTree>
    <p:extLst>
      <p:ext uri="{BB962C8B-B14F-4D97-AF65-F5344CB8AC3E}">
        <p14:creationId xmlns:p14="http://schemas.microsoft.com/office/powerpoint/2010/main" val="345579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D6FF90-76EB-47CA-B6CD-85E67A9C121F}"/>
              </a:ext>
            </a:extLst>
          </p:cNvPr>
          <p:cNvSpPr>
            <a:spLocks noGrp="1"/>
          </p:cNvSpPr>
          <p:nvPr>
            <p:ph type="title"/>
          </p:nvPr>
        </p:nvSpPr>
        <p:spPr>
          <a:xfrm>
            <a:off x="677334" y="609600"/>
            <a:ext cx="7804193" cy="594049"/>
          </a:xfrm>
        </p:spPr>
        <p:txBody>
          <a:bodyPr>
            <a:normAutofit fontScale="90000"/>
          </a:bodyPr>
          <a:lstStyle/>
          <a:p>
            <a:r>
              <a:rPr lang="pl-PL" b="1" dirty="0">
                <a:solidFill>
                  <a:srgbClr val="6D6440"/>
                </a:solidFill>
              </a:rPr>
              <a:t>PARIS</a:t>
            </a:r>
            <a:r>
              <a:rPr lang="pl-PL" b="1" dirty="0">
                <a:solidFill>
                  <a:srgbClr val="6C643F"/>
                </a:solidFill>
              </a:rPr>
              <a:t> + NuBall2 </a:t>
            </a:r>
            <a:r>
              <a:rPr lang="pl-PL" b="1" dirty="0" err="1">
                <a:solidFill>
                  <a:srgbClr val="6C643F"/>
                </a:solidFill>
              </a:rPr>
              <a:t>experiments</a:t>
            </a:r>
            <a:endParaRPr lang="pl-PL" dirty="0"/>
          </a:p>
        </p:txBody>
      </p:sp>
      <p:sp>
        <p:nvSpPr>
          <p:cNvPr id="3" name="Symbol zastępczy tekstu 2">
            <a:extLst>
              <a:ext uri="{FF2B5EF4-FFF2-40B4-BE49-F238E27FC236}">
                <a16:creationId xmlns:a16="http://schemas.microsoft.com/office/drawing/2014/main" id="{E33B3AE9-EC50-4E19-BFEE-2A22E48CFB25}"/>
              </a:ext>
            </a:extLst>
          </p:cNvPr>
          <p:cNvSpPr>
            <a:spLocks noGrp="1"/>
          </p:cNvSpPr>
          <p:nvPr>
            <p:ph type="body" idx="1"/>
          </p:nvPr>
        </p:nvSpPr>
        <p:spPr>
          <a:xfrm>
            <a:off x="416078" y="1376818"/>
            <a:ext cx="9306421" cy="4622766"/>
          </a:xfrm>
        </p:spPr>
        <p:txBody>
          <a:bodyPr>
            <a:normAutofit fontScale="85000" lnSpcReduction="20000"/>
          </a:bodyPr>
          <a:lstStyle/>
          <a:p>
            <a:r>
              <a:rPr lang="en-US" dirty="0">
                <a:latin typeface="+mn-lt"/>
              </a:rPr>
              <a:t>2022 List of experiments:</a:t>
            </a:r>
            <a:endParaRPr lang="pl-PL" dirty="0">
              <a:latin typeface="+mn-lt"/>
            </a:endParaRPr>
          </a:p>
          <a:p>
            <a:pPr marL="137160" lvl="0" indent="0">
              <a:buNone/>
            </a:pPr>
            <a:r>
              <a:rPr lang="en-US" dirty="0">
                <a:latin typeface="+mn-lt"/>
              </a:rPr>
              <a:t>N-SI-122, November 2022: M. </a:t>
            </a:r>
            <a:r>
              <a:rPr lang="en-US" dirty="0" err="1">
                <a:latin typeface="+mn-lt"/>
              </a:rPr>
              <a:t>Ciemała</a:t>
            </a:r>
            <a:r>
              <a:rPr lang="en-US" dirty="0">
                <a:latin typeface="+mn-lt"/>
              </a:rPr>
              <a:t> et al. “Links between </a:t>
            </a:r>
            <a:r>
              <a:rPr lang="en-US" baseline="30000" dirty="0">
                <a:latin typeface="+mn-lt"/>
              </a:rPr>
              <a:t>80</a:t>
            </a:r>
            <a:r>
              <a:rPr lang="en-US" dirty="0">
                <a:latin typeface="+mn-lt"/>
              </a:rPr>
              <a:t>Sr compound nucleus’ shape and its residue’s deformation studied with the GDR”</a:t>
            </a:r>
            <a:endParaRPr lang="pl-PL" dirty="0">
              <a:latin typeface="+mn-lt"/>
            </a:endParaRPr>
          </a:p>
          <a:p>
            <a:pPr marL="137160" indent="0">
              <a:buNone/>
            </a:pPr>
            <a:endParaRPr lang="pl-PL" dirty="0">
              <a:latin typeface="+mn-lt"/>
            </a:endParaRPr>
          </a:p>
          <a:p>
            <a:r>
              <a:rPr lang="en-US" dirty="0">
                <a:latin typeface="+mn-lt"/>
              </a:rPr>
              <a:t>2023 List of experiments:</a:t>
            </a:r>
            <a:endParaRPr lang="pl-PL" dirty="0">
              <a:latin typeface="+mn-lt"/>
            </a:endParaRPr>
          </a:p>
          <a:p>
            <a:pPr marL="137160" lvl="0" indent="0">
              <a:buNone/>
            </a:pPr>
            <a:r>
              <a:rPr lang="en-US" dirty="0">
                <a:latin typeface="+mn-lt"/>
              </a:rPr>
              <a:t>N-SI-129, January 2023: J. Wilson et al. “Detailed spectroscopy of fission isomers in Uranium isotopes”</a:t>
            </a:r>
            <a:endParaRPr lang="pl-PL" dirty="0">
              <a:latin typeface="+mn-lt"/>
            </a:endParaRPr>
          </a:p>
          <a:p>
            <a:pPr marL="137160" lvl="0" indent="0">
              <a:buNone/>
            </a:pPr>
            <a:r>
              <a:rPr lang="en-US" dirty="0">
                <a:latin typeface="+mn-lt"/>
              </a:rPr>
              <a:t>N-SI-131, January 2023: G. </a:t>
            </a:r>
            <a:r>
              <a:rPr lang="en-US" dirty="0" err="1">
                <a:latin typeface="+mn-lt"/>
              </a:rPr>
              <a:t>Pasqualato</a:t>
            </a:r>
            <a:r>
              <a:rPr lang="en-US" dirty="0">
                <a:latin typeface="+mn-lt"/>
              </a:rPr>
              <a:t> et al., “Evidence for enhanced collectivity in </a:t>
            </a:r>
            <a:r>
              <a:rPr lang="en-US" baseline="30000" dirty="0">
                <a:latin typeface="+mn-lt"/>
              </a:rPr>
              <a:t>58</a:t>
            </a:r>
            <a:r>
              <a:rPr lang="en-US" dirty="0">
                <a:latin typeface="+mn-lt"/>
              </a:rPr>
              <a:t>Fe examined through Coulomb excitation”</a:t>
            </a:r>
            <a:endParaRPr lang="pl-PL" dirty="0">
              <a:latin typeface="+mn-lt"/>
            </a:endParaRPr>
          </a:p>
          <a:p>
            <a:pPr marL="137160" lvl="0" indent="0">
              <a:buNone/>
            </a:pPr>
            <a:r>
              <a:rPr lang="en-US" dirty="0">
                <a:latin typeface="+mn-lt"/>
              </a:rPr>
              <a:t>N-SI-85, March/April 2023: P.J. </a:t>
            </a:r>
            <a:r>
              <a:rPr lang="en-US" dirty="0" err="1">
                <a:latin typeface="+mn-lt"/>
              </a:rPr>
              <a:t>Napiorkowski</a:t>
            </a:r>
            <a:r>
              <a:rPr lang="en-US" dirty="0">
                <a:latin typeface="+mn-lt"/>
              </a:rPr>
              <a:t> et al., „Coulomb excitation of super-deformed band in </a:t>
            </a:r>
            <a:r>
              <a:rPr lang="en-US" baseline="30000" dirty="0">
                <a:latin typeface="+mn-lt"/>
              </a:rPr>
              <a:t>40</a:t>
            </a:r>
            <a:r>
              <a:rPr lang="en-US" dirty="0">
                <a:latin typeface="+mn-lt"/>
              </a:rPr>
              <a:t>Ca” </a:t>
            </a:r>
            <a:endParaRPr lang="pl-PL" dirty="0">
              <a:latin typeface="+mn-lt"/>
            </a:endParaRPr>
          </a:p>
          <a:p>
            <a:pPr marL="137160" lvl="0" indent="0">
              <a:buNone/>
            </a:pPr>
            <a:r>
              <a:rPr lang="en-US" dirty="0">
                <a:latin typeface="+mn-lt"/>
              </a:rPr>
              <a:t>N-SI-125, March 2023: M. </a:t>
            </a:r>
            <a:r>
              <a:rPr lang="en-US" dirty="0" err="1">
                <a:latin typeface="+mn-lt"/>
              </a:rPr>
              <a:t>Lebois</a:t>
            </a:r>
            <a:r>
              <a:rPr lang="en-US" dirty="0">
                <a:latin typeface="+mn-lt"/>
              </a:rPr>
              <a:t> et al., “Neutron-gamma de-excitation of fission fragments level lifetimes in exotic neutron-rich nuclei “ </a:t>
            </a:r>
            <a:endParaRPr lang="pl-PL" dirty="0">
              <a:latin typeface="+mn-lt"/>
            </a:endParaRPr>
          </a:p>
          <a:p>
            <a:pPr marL="137160" lvl="0" indent="0">
              <a:buNone/>
            </a:pPr>
            <a:r>
              <a:rPr lang="en-US" dirty="0">
                <a:latin typeface="+mn-lt"/>
              </a:rPr>
              <a:t>N-SI-136, May 2023: J. Wilson et al. “Search for the fission shape isomer in </a:t>
            </a:r>
            <a:r>
              <a:rPr lang="en-US" baseline="30000" dirty="0">
                <a:latin typeface="+mn-lt"/>
              </a:rPr>
              <a:t>232</a:t>
            </a:r>
            <a:r>
              <a:rPr lang="en-US" dirty="0">
                <a:latin typeface="+mn-lt"/>
              </a:rPr>
              <a:t>Th”</a:t>
            </a:r>
            <a:endParaRPr lang="pl-PL" dirty="0">
              <a:latin typeface="+mn-lt"/>
            </a:endParaRPr>
          </a:p>
          <a:p>
            <a:pPr marL="137160" lvl="0" indent="0">
              <a:buNone/>
            </a:pPr>
            <a:r>
              <a:rPr lang="pl-PL" dirty="0">
                <a:latin typeface="+mn-lt"/>
              </a:rPr>
              <a:t>N-SI-128, </a:t>
            </a:r>
            <a:r>
              <a:rPr lang="pl-PL" dirty="0" err="1">
                <a:latin typeface="+mn-lt"/>
              </a:rPr>
              <a:t>June</a:t>
            </a:r>
            <a:r>
              <a:rPr lang="pl-PL" dirty="0">
                <a:latin typeface="+mn-lt"/>
              </a:rPr>
              <a:t> 2023: M. </a:t>
            </a:r>
            <a:r>
              <a:rPr lang="pl-PL" dirty="0" err="1">
                <a:latin typeface="+mn-lt"/>
              </a:rPr>
              <a:t>Matejska-Minda</a:t>
            </a:r>
            <a:r>
              <a:rPr lang="pl-PL" dirty="0">
                <a:latin typeface="+mn-lt"/>
              </a:rPr>
              <a:t> et al. </a:t>
            </a:r>
            <a:r>
              <a:rPr lang="en-US" dirty="0">
                <a:latin typeface="+mn-lt"/>
              </a:rPr>
              <a:t>„Investigation of high spin structures in </a:t>
            </a:r>
            <a:r>
              <a:rPr lang="en-US" baseline="30000" dirty="0">
                <a:latin typeface="+mn-lt"/>
              </a:rPr>
              <a:t>44</a:t>
            </a:r>
            <a:r>
              <a:rPr lang="en-US" dirty="0">
                <a:latin typeface="+mn-lt"/>
              </a:rPr>
              <a:t>Ti and </a:t>
            </a:r>
            <a:r>
              <a:rPr lang="en-US" baseline="30000" dirty="0">
                <a:latin typeface="+mn-lt"/>
              </a:rPr>
              <a:t>42</a:t>
            </a:r>
            <a:r>
              <a:rPr lang="en-US" dirty="0">
                <a:latin typeface="+mn-lt"/>
              </a:rPr>
              <a:t>Ca via discrete and continuum gamma spectroscopy”</a:t>
            </a:r>
            <a:endParaRPr lang="pl-PL" dirty="0">
              <a:latin typeface="+mn-lt"/>
            </a:endParaRPr>
          </a:p>
          <a:p>
            <a:pPr marL="137160" lvl="0" indent="0">
              <a:buNone/>
            </a:pPr>
            <a:r>
              <a:rPr lang="en-US" dirty="0">
                <a:latin typeface="+mn-lt"/>
              </a:rPr>
              <a:t>N-SI-137, June 2023: K. </a:t>
            </a:r>
            <a:r>
              <a:rPr lang="en-US" dirty="0" err="1">
                <a:latin typeface="+mn-lt"/>
              </a:rPr>
              <a:t>Hadyńska-Klęk</a:t>
            </a:r>
            <a:r>
              <a:rPr lang="en-US" dirty="0">
                <a:latin typeface="+mn-lt"/>
              </a:rPr>
              <a:t> et al, “- Emergence of the collectivity near magic nuclei: Coulomb excitation of </a:t>
            </a:r>
            <a:r>
              <a:rPr lang="en-US" baseline="30000" dirty="0">
                <a:latin typeface="+mn-lt"/>
              </a:rPr>
              <a:t>62</a:t>
            </a:r>
            <a:r>
              <a:rPr lang="en-US" dirty="0">
                <a:latin typeface="+mn-lt"/>
              </a:rPr>
              <a:t>Ni”</a:t>
            </a:r>
            <a:endParaRPr lang="pl-PL" dirty="0">
              <a:latin typeface="+mn-lt"/>
            </a:endParaRPr>
          </a:p>
        </p:txBody>
      </p:sp>
      <p:sp>
        <p:nvSpPr>
          <p:cNvPr id="4" name="Prostokąt 3">
            <a:extLst>
              <a:ext uri="{FF2B5EF4-FFF2-40B4-BE49-F238E27FC236}">
                <a16:creationId xmlns:a16="http://schemas.microsoft.com/office/drawing/2014/main" id="{B51F30C1-1D76-4916-B2C4-38E6DDDEBFEE}"/>
              </a:ext>
            </a:extLst>
          </p:cNvPr>
          <p:cNvSpPr/>
          <p:nvPr/>
        </p:nvSpPr>
        <p:spPr>
          <a:xfrm>
            <a:off x="335901" y="1763486"/>
            <a:ext cx="9106679" cy="51318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AC3CFD01-3C5B-4A46-9945-3566C6DA2559}"/>
              </a:ext>
            </a:extLst>
          </p:cNvPr>
          <p:cNvSpPr/>
          <p:nvPr/>
        </p:nvSpPr>
        <p:spPr>
          <a:xfrm>
            <a:off x="416078" y="4808376"/>
            <a:ext cx="9106679" cy="51318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9960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24"/>
          <p:cNvSpPr txBox="1">
            <a:spLocks noGrp="1"/>
          </p:cNvSpPr>
          <p:nvPr>
            <p:ph type="body" idx="1"/>
          </p:nvPr>
        </p:nvSpPr>
        <p:spPr>
          <a:xfrm>
            <a:off x="884095" y="1244665"/>
            <a:ext cx="8373793" cy="3880773"/>
          </a:xfrm>
          <a:prstGeom prst="rect">
            <a:avLst/>
          </a:prstGeom>
          <a:noFill/>
          <a:ln>
            <a:noFill/>
          </a:ln>
        </p:spPr>
        <p:txBody>
          <a:bodyPr spcFirstLastPara="1" wrap="square" lIns="91425" tIns="45700" rIns="91425" bIns="45700" anchor="t" anchorCtr="0">
            <a:normAutofit/>
          </a:bodyPr>
          <a:lstStyle/>
          <a:p>
            <a:pPr marL="114300" lvl="0" indent="0" algn="l" rtl="0">
              <a:spcBef>
                <a:spcPts val="0"/>
              </a:spcBef>
              <a:spcAft>
                <a:spcPts val="0"/>
              </a:spcAft>
              <a:buSzPts val="1440"/>
              <a:buNone/>
            </a:pPr>
            <a:r>
              <a:rPr lang="pl-PL" b="1" dirty="0" err="1">
                <a:solidFill>
                  <a:srgbClr val="0070C0"/>
                </a:solidFill>
                <a:latin typeface="Arial"/>
                <a:ea typeface="Arial"/>
                <a:cs typeface="Arial"/>
                <a:sym typeface="Arial"/>
              </a:rPr>
              <a:t>Study</a:t>
            </a:r>
            <a:r>
              <a:rPr lang="pl-PL" b="1" dirty="0">
                <a:solidFill>
                  <a:srgbClr val="0070C0"/>
                </a:solidFill>
                <a:latin typeface="Arial"/>
                <a:ea typeface="Arial"/>
                <a:cs typeface="Arial"/>
                <a:sym typeface="Arial"/>
              </a:rPr>
              <a:t>:</a:t>
            </a:r>
            <a:endParaRPr dirty="0"/>
          </a:p>
          <a:p>
            <a:pPr marL="342900" lvl="0" indent="-342900" algn="l" rtl="0">
              <a:spcBef>
                <a:spcPts val="1000"/>
              </a:spcBef>
              <a:spcAft>
                <a:spcPts val="0"/>
              </a:spcAft>
              <a:buSzPts val="1440"/>
              <a:buChar char="►"/>
            </a:pPr>
            <a:r>
              <a:rPr lang="pl-PL" dirty="0" err="1">
                <a:latin typeface="Arial"/>
                <a:ea typeface="Arial"/>
                <a:cs typeface="Arial"/>
                <a:sym typeface="Arial"/>
              </a:rPr>
              <a:t>links</a:t>
            </a:r>
            <a:r>
              <a:rPr lang="pl-PL" dirty="0">
                <a:latin typeface="Arial"/>
                <a:ea typeface="Arial"/>
                <a:cs typeface="Arial"/>
                <a:sym typeface="Arial"/>
              </a:rPr>
              <a:t> </a:t>
            </a:r>
            <a:r>
              <a:rPr lang="pl-PL" dirty="0" err="1">
                <a:latin typeface="Arial"/>
                <a:ea typeface="Arial"/>
                <a:cs typeface="Arial"/>
                <a:sym typeface="Arial"/>
              </a:rPr>
              <a:t>between</a:t>
            </a:r>
            <a:r>
              <a:rPr lang="pl-PL" dirty="0">
                <a:latin typeface="Arial"/>
                <a:ea typeface="Arial"/>
                <a:cs typeface="Arial"/>
                <a:sym typeface="Arial"/>
              </a:rPr>
              <a:t> </a:t>
            </a:r>
            <a:r>
              <a:rPr lang="pl-PL" dirty="0" err="1">
                <a:latin typeface="Arial"/>
                <a:ea typeface="Arial"/>
                <a:cs typeface="Arial"/>
                <a:sym typeface="Arial"/>
              </a:rPr>
              <a:t>deformation</a:t>
            </a:r>
            <a:r>
              <a:rPr lang="pl-PL" dirty="0">
                <a:latin typeface="Arial"/>
                <a:ea typeface="Arial"/>
                <a:cs typeface="Arial"/>
                <a:sym typeface="Arial"/>
              </a:rPr>
              <a:t> of </a:t>
            </a:r>
            <a:r>
              <a:rPr lang="pl-PL" dirty="0">
                <a:solidFill>
                  <a:srgbClr val="0070C0"/>
                </a:solidFill>
                <a:latin typeface="Arial"/>
                <a:ea typeface="Arial"/>
                <a:cs typeface="Arial"/>
                <a:sym typeface="Arial"/>
              </a:rPr>
              <a:t>hot </a:t>
            </a:r>
            <a:r>
              <a:rPr lang="pl-PL" dirty="0" err="1">
                <a:solidFill>
                  <a:srgbClr val="0070C0"/>
                </a:solidFill>
                <a:latin typeface="Arial"/>
                <a:ea typeface="Arial"/>
                <a:cs typeface="Arial"/>
                <a:sym typeface="Arial"/>
              </a:rPr>
              <a:t>compound</a:t>
            </a:r>
            <a:r>
              <a:rPr lang="pl-PL" dirty="0">
                <a:solidFill>
                  <a:srgbClr val="0070C0"/>
                </a:solidFill>
                <a:latin typeface="Arial"/>
                <a:ea typeface="Arial"/>
                <a:cs typeface="Arial"/>
                <a:sym typeface="Arial"/>
              </a:rPr>
              <a:t> </a:t>
            </a:r>
            <a:r>
              <a:rPr lang="pl-PL" dirty="0" err="1">
                <a:solidFill>
                  <a:srgbClr val="0070C0"/>
                </a:solidFill>
                <a:latin typeface="Arial"/>
                <a:ea typeface="Arial"/>
                <a:cs typeface="Arial"/>
                <a:sym typeface="Arial"/>
              </a:rPr>
              <a:t>nucleus</a:t>
            </a:r>
            <a:r>
              <a:rPr lang="pl-PL" dirty="0">
                <a:solidFill>
                  <a:srgbClr val="0070C0"/>
                </a:solidFill>
                <a:latin typeface="Arial"/>
                <a:ea typeface="Arial"/>
                <a:cs typeface="Arial"/>
                <a:sym typeface="Arial"/>
              </a:rPr>
              <a:t> </a:t>
            </a:r>
            <a:r>
              <a:rPr lang="pl-PL" baseline="30000" dirty="0">
                <a:solidFill>
                  <a:srgbClr val="0070C0"/>
                </a:solidFill>
                <a:latin typeface="Arial"/>
                <a:ea typeface="Arial"/>
                <a:cs typeface="Arial"/>
                <a:sym typeface="Arial"/>
              </a:rPr>
              <a:t>80</a:t>
            </a:r>
            <a:r>
              <a:rPr lang="pl-PL" dirty="0">
                <a:solidFill>
                  <a:srgbClr val="0070C0"/>
                </a:solidFill>
                <a:latin typeface="Arial"/>
                <a:ea typeface="Arial"/>
                <a:cs typeface="Arial"/>
                <a:sym typeface="Arial"/>
              </a:rPr>
              <a:t>Sr  </a:t>
            </a:r>
            <a:r>
              <a:rPr lang="pl-PL" dirty="0">
                <a:latin typeface="Arial"/>
                <a:ea typeface="Arial"/>
                <a:cs typeface="Arial"/>
                <a:sym typeface="Arial"/>
              </a:rPr>
              <a:t>and </a:t>
            </a:r>
            <a:r>
              <a:rPr lang="pl-PL" dirty="0" err="1">
                <a:latin typeface="Arial"/>
                <a:ea typeface="Arial"/>
                <a:cs typeface="Arial"/>
                <a:sym typeface="Arial"/>
              </a:rPr>
              <a:t>different</a:t>
            </a:r>
            <a:r>
              <a:rPr lang="pl-PL" dirty="0">
                <a:latin typeface="Arial"/>
                <a:ea typeface="Arial"/>
                <a:cs typeface="Arial"/>
                <a:sym typeface="Arial"/>
              </a:rPr>
              <a:t> </a:t>
            </a:r>
            <a:r>
              <a:rPr lang="pl-PL" dirty="0" err="1">
                <a:latin typeface="Arial"/>
                <a:ea typeface="Arial"/>
                <a:cs typeface="Arial"/>
                <a:sym typeface="Arial"/>
              </a:rPr>
              <a:t>deformation</a:t>
            </a:r>
            <a:r>
              <a:rPr lang="pl-PL" dirty="0">
                <a:latin typeface="Arial"/>
                <a:ea typeface="Arial"/>
                <a:cs typeface="Arial"/>
                <a:sym typeface="Arial"/>
              </a:rPr>
              <a:t> of the </a:t>
            </a:r>
            <a:r>
              <a:rPr lang="pl-PL" dirty="0" err="1">
                <a:latin typeface="Arial"/>
                <a:ea typeface="Arial"/>
                <a:cs typeface="Arial"/>
                <a:sym typeface="Arial"/>
              </a:rPr>
              <a:t>final</a:t>
            </a:r>
            <a:r>
              <a:rPr lang="pl-PL" dirty="0">
                <a:latin typeface="Arial"/>
                <a:ea typeface="Arial"/>
                <a:cs typeface="Arial"/>
                <a:sym typeface="Arial"/>
              </a:rPr>
              <a:t> </a:t>
            </a:r>
            <a:r>
              <a:rPr lang="pl-PL" dirty="0" err="1">
                <a:latin typeface="Arial"/>
                <a:ea typeface="Arial"/>
                <a:cs typeface="Arial"/>
                <a:sym typeface="Arial"/>
              </a:rPr>
              <a:t>state</a:t>
            </a:r>
            <a:r>
              <a:rPr lang="pl-PL" dirty="0">
                <a:latin typeface="Arial"/>
                <a:ea typeface="Arial"/>
                <a:cs typeface="Arial"/>
                <a:sym typeface="Arial"/>
              </a:rPr>
              <a:t> of the </a:t>
            </a:r>
            <a:r>
              <a:rPr lang="pl-PL" baseline="30000" dirty="0">
                <a:solidFill>
                  <a:srgbClr val="0070C0"/>
                </a:solidFill>
                <a:latin typeface="Arial"/>
                <a:ea typeface="Arial"/>
                <a:cs typeface="Arial"/>
                <a:sym typeface="Arial"/>
              </a:rPr>
              <a:t>76</a:t>
            </a:r>
            <a:r>
              <a:rPr lang="pl-PL" dirty="0">
                <a:solidFill>
                  <a:srgbClr val="0070C0"/>
                </a:solidFill>
                <a:latin typeface="Arial"/>
                <a:ea typeface="Arial"/>
                <a:cs typeface="Arial"/>
                <a:sym typeface="Arial"/>
              </a:rPr>
              <a:t>Kr </a:t>
            </a:r>
            <a:r>
              <a:rPr lang="pl-PL" dirty="0" err="1">
                <a:solidFill>
                  <a:srgbClr val="0070C0"/>
                </a:solidFill>
                <a:latin typeface="Arial"/>
                <a:ea typeface="Arial"/>
                <a:cs typeface="Arial"/>
                <a:sym typeface="Arial"/>
              </a:rPr>
              <a:t>residues</a:t>
            </a:r>
            <a:r>
              <a:rPr lang="pl-PL" dirty="0">
                <a:latin typeface="Arial"/>
                <a:ea typeface="Arial"/>
                <a:cs typeface="Arial"/>
                <a:sym typeface="Arial"/>
              </a:rPr>
              <a:t>;</a:t>
            </a:r>
            <a:endParaRPr dirty="0">
              <a:latin typeface="Arial"/>
              <a:ea typeface="Arial"/>
              <a:cs typeface="Arial"/>
              <a:sym typeface="Arial"/>
            </a:endParaRPr>
          </a:p>
          <a:p>
            <a:pPr marL="342900" lvl="0" indent="-342900" algn="l" rtl="0">
              <a:spcBef>
                <a:spcPts val="1000"/>
              </a:spcBef>
              <a:spcAft>
                <a:spcPts val="0"/>
              </a:spcAft>
              <a:buSzPts val="1440"/>
              <a:buChar char="►"/>
            </a:pPr>
            <a:r>
              <a:rPr lang="pl-PL" dirty="0" err="1">
                <a:latin typeface="Arial"/>
                <a:ea typeface="Arial"/>
                <a:cs typeface="Arial"/>
                <a:sym typeface="Arial"/>
              </a:rPr>
              <a:t>population</a:t>
            </a:r>
            <a:r>
              <a:rPr lang="pl-PL" dirty="0">
                <a:latin typeface="Arial"/>
                <a:ea typeface="Arial"/>
                <a:cs typeface="Arial"/>
                <a:sym typeface="Arial"/>
              </a:rPr>
              <a:t> of </a:t>
            </a:r>
            <a:r>
              <a:rPr lang="pl-PL" dirty="0" err="1">
                <a:latin typeface="Arial"/>
                <a:ea typeface="Arial"/>
                <a:cs typeface="Arial"/>
                <a:sym typeface="Arial"/>
              </a:rPr>
              <a:t>states</a:t>
            </a:r>
            <a:r>
              <a:rPr lang="pl-PL" dirty="0">
                <a:latin typeface="Arial"/>
                <a:ea typeface="Arial"/>
                <a:cs typeface="Arial"/>
                <a:sym typeface="Arial"/>
              </a:rPr>
              <a:t> of </a:t>
            </a:r>
            <a:r>
              <a:rPr lang="pl-PL" dirty="0" err="1">
                <a:latin typeface="Arial"/>
                <a:ea typeface="Arial"/>
                <a:cs typeface="Arial"/>
                <a:sym typeface="Arial"/>
              </a:rPr>
              <a:t>different</a:t>
            </a:r>
            <a:r>
              <a:rPr lang="pl-PL" dirty="0">
                <a:latin typeface="Arial"/>
                <a:ea typeface="Arial"/>
                <a:cs typeface="Arial"/>
                <a:sym typeface="Arial"/>
              </a:rPr>
              <a:t> </a:t>
            </a:r>
            <a:r>
              <a:rPr lang="pl-PL" dirty="0" err="1">
                <a:latin typeface="Arial"/>
                <a:ea typeface="Arial"/>
                <a:cs typeface="Arial"/>
                <a:sym typeface="Arial"/>
              </a:rPr>
              <a:t>deformation</a:t>
            </a:r>
            <a:r>
              <a:rPr lang="pl-PL" dirty="0">
                <a:latin typeface="Arial"/>
                <a:ea typeface="Arial"/>
                <a:cs typeface="Arial"/>
                <a:sym typeface="Arial"/>
              </a:rPr>
              <a:t> </a:t>
            </a:r>
            <a:r>
              <a:rPr lang="pl-PL" dirty="0" err="1">
                <a:latin typeface="Arial"/>
                <a:ea typeface="Arial"/>
                <a:cs typeface="Arial"/>
                <a:sym typeface="Arial"/>
              </a:rPr>
              <a:t>fed</a:t>
            </a:r>
            <a:r>
              <a:rPr lang="pl-PL" dirty="0">
                <a:latin typeface="Arial"/>
                <a:ea typeface="Arial"/>
                <a:cs typeface="Arial"/>
                <a:sym typeface="Arial"/>
              </a:rPr>
              <a:t> by high-</a:t>
            </a:r>
            <a:r>
              <a:rPr lang="pl-PL" dirty="0" err="1">
                <a:latin typeface="Arial"/>
                <a:ea typeface="Arial"/>
                <a:cs typeface="Arial"/>
                <a:sym typeface="Arial"/>
              </a:rPr>
              <a:t>energy</a:t>
            </a:r>
            <a:r>
              <a:rPr lang="pl-PL" dirty="0">
                <a:latin typeface="Arial"/>
                <a:ea typeface="Arial"/>
                <a:cs typeface="Arial"/>
                <a:sym typeface="Arial"/>
              </a:rPr>
              <a:t> γ–</a:t>
            </a:r>
            <a:r>
              <a:rPr lang="pl-PL" dirty="0" err="1">
                <a:latin typeface="Arial"/>
                <a:ea typeface="Arial"/>
                <a:cs typeface="Arial"/>
                <a:sym typeface="Arial"/>
              </a:rPr>
              <a:t>rays</a:t>
            </a:r>
            <a:r>
              <a:rPr lang="pl-PL" dirty="0">
                <a:latin typeface="Arial"/>
                <a:ea typeface="Arial"/>
                <a:cs typeface="Arial"/>
                <a:sym typeface="Arial"/>
              </a:rPr>
              <a:t> from GDR </a:t>
            </a:r>
            <a:r>
              <a:rPr lang="pl-PL" dirty="0" err="1">
                <a:latin typeface="Arial"/>
                <a:ea typeface="Arial"/>
                <a:cs typeface="Arial"/>
                <a:sym typeface="Arial"/>
              </a:rPr>
              <a:t>decay</a:t>
            </a:r>
            <a:r>
              <a:rPr lang="pl-PL" dirty="0">
                <a:latin typeface="Arial"/>
                <a:ea typeface="Arial"/>
                <a:cs typeface="Arial"/>
                <a:sym typeface="Arial"/>
              </a:rPr>
              <a:t>.</a:t>
            </a:r>
            <a:endParaRPr dirty="0">
              <a:latin typeface="Arial"/>
              <a:ea typeface="Arial"/>
              <a:cs typeface="Arial"/>
              <a:sym typeface="Arial"/>
            </a:endParaRPr>
          </a:p>
          <a:p>
            <a:pPr marL="114300" lvl="0" indent="0" algn="l" rtl="0">
              <a:spcBef>
                <a:spcPts val="1000"/>
              </a:spcBef>
              <a:spcAft>
                <a:spcPts val="0"/>
              </a:spcAft>
              <a:buSzPts val="1440"/>
              <a:buNone/>
            </a:pPr>
            <a:r>
              <a:rPr lang="pl-PL" b="1" dirty="0">
                <a:solidFill>
                  <a:srgbClr val="0070C0"/>
                </a:solidFill>
                <a:latin typeface="Arial"/>
                <a:ea typeface="Arial"/>
                <a:cs typeface="Arial"/>
                <a:sym typeface="Arial"/>
              </a:rPr>
              <a:t>By </a:t>
            </a:r>
            <a:r>
              <a:rPr lang="pl-PL" b="1" dirty="0" err="1">
                <a:solidFill>
                  <a:srgbClr val="0070C0"/>
                </a:solidFill>
                <a:latin typeface="Arial"/>
                <a:ea typeface="Arial"/>
                <a:cs typeface="Arial"/>
                <a:sym typeface="Arial"/>
              </a:rPr>
              <a:t>measurement</a:t>
            </a:r>
            <a:r>
              <a:rPr lang="pl-PL" b="1" dirty="0">
                <a:solidFill>
                  <a:srgbClr val="0070C0"/>
                </a:solidFill>
                <a:latin typeface="Arial"/>
                <a:ea typeface="Arial"/>
                <a:cs typeface="Arial"/>
                <a:sym typeface="Arial"/>
              </a:rPr>
              <a:t> </a:t>
            </a:r>
            <a:r>
              <a:rPr lang="pl-PL" dirty="0">
                <a:latin typeface="Arial"/>
                <a:ea typeface="Arial"/>
                <a:cs typeface="Arial"/>
                <a:sym typeface="Arial"/>
              </a:rPr>
              <a:t>of high-</a:t>
            </a:r>
            <a:r>
              <a:rPr lang="pl-PL" dirty="0" err="1">
                <a:latin typeface="Arial"/>
                <a:ea typeface="Arial"/>
                <a:cs typeface="Arial"/>
                <a:sym typeface="Arial"/>
              </a:rPr>
              <a:t>energy</a:t>
            </a:r>
            <a:r>
              <a:rPr lang="pl-PL" dirty="0">
                <a:latin typeface="Arial"/>
                <a:ea typeface="Arial"/>
                <a:cs typeface="Arial"/>
                <a:sym typeface="Arial"/>
              </a:rPr>
              <a:t> gamma </a:t>
            </a:r>
            <a:r>
              <a:rPr lang="pl-PL" dirty="0" err="1">
                <a:latin typeface="Arial"/>
                <a:ea typeface="Arial"/>
                <a:cs typeface="Arial"/>
                <a:sym typeface="Arial"/>
              </a:rPr>
              <a:t>rays</a:t>
            </a:r>
            <a:r>
              <a:rPr lang="pl-PL" dirty="0">
                <a:latin typeface="Arial"/>
                <a:ea typeface="Arial"/>
                <a:cs typeface="Arial"/>
                <a:sym typeface="Arial"/>
              </a:rPr>
              <a:t> from the GDR </a:t>
            </a:r>
            <a:r>
              <a:rPr lang="pl-PL" dirty="0" err="1">
                <a:latin typeface="Arial"/>
                <a:ea typeface="Arial"/>
                <a:cs typeface="Arial"/>
                <a:sym typeface="Arial"/>
              </a:rPr>
              <a:t>decay</a:t>
            </a:r>
            <a:r>
              <a:rPr lang="pl-PL" dirty="0">
                <a:latin typeface="Arial"/>
                <a:ea typeface="Arial"/>
                <a:cs typeface="Arial"/>
                <a:sym typeface="Arial"/>
              </a:rPr>
              <a:t> in hot </a:t>
            </a:r>
            <a:r>
              <a:rPr lang="pl-PL" b="1" baseline="30000" dirty="0">
                <a:latin typeface="Arial"/>
                <a:ea typeface="Arial"/>
                <a:cs typeface="Arial"/>
                <a:sym typeface="Arial"/>
              </a:rPr>
              <a:t>80</a:t>
            </a:r>
            <a:r>
              <a:rPr lang="pl-PL" b="1" dirty="0">
                <a:latin typeface="Arial"/>
                <a:ea typeface="Arial"/>
                <a:cs typeface="Arial"/>
                <a:sym typeface="Arial"/>
              </a:rPr>
              <a:t>Sr</a:t>
            </a:r>
            <a:r>
              <a:rPr lang="pl-PL" dirty="0">
                <a:latin typeface="Arial"/>
                <a:ea typeface="Arial"/>
                <a:cs typeface="Arial"/>
                <a:sym typeface="Arial"/>
              </a:rPr>
              <a:t> </a:t>
            </a:r>
            <a:r>
              <a:rPr lang="pl-PL" dirty="0" err="1">
                <a:latin typeface="Arial"/>
                <a:ea typeface="Arial"/>
                <a:cs typeface="Arial"/>
                <a:sym typeface="Arial"/>
              </a:rPr>
              <a:t>compound</a:t>
            </a:r>
            <a:r>
              <a:rPr lang="pl-PL" dirty="0">
                <a:latin typeface="Arial"/>
                <a:ea typeface="Arial"/>
                <a:cs typeface="Arial"/>
                <a:sym typeface="Arial"/>
              </a:rPr>
              <a:t> </a:t>
            </a:r>
            <a:r>
              <a:rPr lang="pl-PL" dirty="0" err="1">
                <a:latin typeface="Arial"/>
                <a:ea typeface="Arial"/>
                <a:cs typeface="Arial"/>
                <a:sym typeface="Arial"/>
              </a:rPr>
              <a:t>nucleus</a:t>
            </a:r>
            <a:r>
              <a:rPr lang="pl-PL" dirty="0">
                <a:latin typeface="Arial"/>
                <a:ea typeface="Arial"/>
                <a:cs typeface="Arial"/>
                <a:sym typeface="Arial"/>
              </a:rPr>
              <a:t> by </a:t>
            </a:r>
            <a:r>
              <a:rPr lang="pl-PL" b="1" dirty="0">
                <a:solidFill>
                  <a:srgbClr val="C00000"/>
                </a:solidFill>
                <a:latin typeface="Arial"/>
                <a:ea typeface="Arial"/>
                <a:cs typeface="Arial"/>
                <a:sym typeface="Arial"/>
              </a:rPr>
              <a:t>PARIS </a:t>
            </a:r>
            <a:r>
              <a:rPr lang="pl-PL" b="1" dirty="0" err="1">
                <a:solidFill>
                  <a:srgbClr val="C00000"/>
                </a:solidFill>
                <a:latin typeface="Arial"/>
                <a:ea typeface="Arial"/>
                <a:cs typeface="Arial"/>
                <a:sym typeface="Arial"/>
              </a:rPr>
              <a:t>array</a:t>
            </a:r>
            <a:r>
              <a:rPr lang="pl-PL" b="1" dirty="0">
                <a:solidFill>
                  <a:srgbClr val="C00000"/>
                </a:solidFill>
                <a:latin typeface="Arial"/>
                <a:ea typeface="Arial"/>
                <a:cs typeface="Arial"/>
                <a:sym typeface="Arial"/>
              </a:rPr>
              <a:t> </a:t>
            </a:r>
            <a:r>
              <a:rPr lang="pl-PL" dirty="0">
                <a:latin typeface="Arial"/>
                <a:ea typeface="Arial"/>
                <a:cs typeface="Arial"/>
                <a:sym typeface="Arial"/>
              </a:rPr>
              <a:t>(in </a:t>
            </a:r>
            <a:r>
              <a:rPr lang="pl-PL" dirty="0" err="1">
                <a:latin typeface="Arial"/>
                <a:ea typeface="Arial"/>
                <a:cs typeface="Arial"/>
                <a:sym typeface="Arial"/>
              </a:rPr>
              <a:t>wall</a:t>
            </a:r>
            <a:r>
              <a:rPr lang="pl-PL" dirty="0">
                <a:latin typeface="Arial"/>
                <a:ea typeface="Arial"/>
                <a:cs typeface="Arial"/>
                <a:sym typeface="Arial"/>
              </a:rPr>
              <a:t> geometry) in </a:t>
            </a:r>
            <a:r>
              <a:rPr lang="pl-PL" dirty="0" err="1">
                <a:latin typeface="Arial"/>
                <a:ea typeface="Arial"/>
                <a:cs typeface="Arial"/>
                <a:sym typeface="Arial"/>
              </a:rPr>
              <a:t>coincidence</a:t>
            </a:r>
            <a:r>
              <a:rPr lang="pl-PL" dirty="0">
                <a:latin typeface="Arial"/>
                <a:ea typeface="Arial"/>
                <a:cs typeface="Arial"/>
                <a:sym typeface="Arial"/>
              </a:rPr>
              <a:t> with </a:t>
            </a:r>
            <a:r>
              <a:rPr lang="pl-PL" dirty="0" err="1">
                <a:latin typeface="Arial"/>
                <a:ea typeface="Arial"/>
                <a:cs typeface="Arial"/>
                <a:sym typeface="Arial"/>
              </a:rPr>
              <a:t>discrete</a:t>
            </a:r>
            <a:r>
              <a:rPr lang="pl-PL" dirty="0">
                <a:latin typeface="Arial"/>
                <a:ea typeface="Arial"/>
                <a:cs typeface="Arial"/>
                <a:sym typeface="Arial"/>
              </a:rPr>
              <a:t>  gamma </a:t>
            </a:r>
            <a:r>
              <a:rPr lang="pl-PL" dirty="0" err="1">
                <a:latin typeface="Arial"/>
                <a:ea typeface="Arial"/>
                <a:cs typeface="Arial"/>
                <a:sym typeface="Arial"/>
              </a:rPr>
              <a:t>transitions</a:t>
            </a:r>
            <a:r>
              <a:rPr lang="pl-PL" dirty="0">
                <a:latin typeface="Arial"/>
                <a:ea typeface="Arial"/>
                <a:cs typeface="Arial"/>
                <a:sym typeface="Arial"/>
              </a:rPr>
              <a:t> in </a:t>
            </a:r>
            <a:r>
              <a:rPr lang="pl-PL" b="1" baseline="30000" dirty="0">
                <a:latin typeface="Arial"/>
                <a:ea typeface="Arial"/>
                <a:cs typeface="Arial"/>
                <a:sym typeface="Arial"/>
              </a:rPr>
              <a:t>76</a:t>
            </a:r>
            <a:r>
              <a:rPr lang="pl-PL" b="1" dirty="0">
                <a:latin typeface="Arial"/>
                <a:ea typeface="Arial"/>
                <a:cs typeface="Arial"/>
                <a:sym typeface="Arial"/>
              </a:rPr>
              <a:t>Kr</a:t>
            </a:r>
            <a:r>
              <a:rPr lang="pl-PL" dirty="0">
                <a:latin typeface="Arial"/>
                <a:ea typeface="Arial"/>
                <a:cs typeface="Arial"/>
                <a:sym typeface="Arial"/>
              </a:rPr>
              <a:t> </a:t>
            </a:r>
            <a:r>
              <a:rPr lang="pl-PL" dirty="0" err="1">
                <a:latin typeface="Arial"/>
                <a:ea typeface="Arial"/>
                <a:cs typeface="Arial"/>
                <a:sym typeface="Arial"/>
              </a:rPr>
              <a:t>evaporation</a:t>
            </a:r>
            <a:r>
              <a:rPr lang="pl-PL" dirty="0">
                <a:latin typeface="Arial"/>
                <a:ea typeface="Arial"/>
                <a:cs typeface="Arial"/>
                <a:sym typeface="Arial"/>
              </a:rPr>
              <a:t> </a:t>
            </a:r>
            <a:r>
              <a:rPr lang="pl-PL" dirty="0" err="1">
                <a:latin typeface="Arial"/>
                <a:ea typeface="Arial"/>
                <a:cs typeface="Arial"/>
                <a:sym typeface="Arial"/>
              </a:rPr>
              <a:t>residue</a:t>
            </a:r>
            <a:r>
              <a:rPr lang="pl-PL" dirty="0">
                <a:latin typeface="Arial"/>
                <a:ea typeface="Arial"/>
                <a:cs typeface="Arial"/>
                <a:sym typeface="Arial"/>
              </a:rPr>
              <a:t> by </a:t>
            </a:r>
            <a:r>
              <a:rPr lang="pl-PL" b="1" dirty="0">
                <a:solidFill>
                  <a:srgbClr val="C00000"/>
                </a:solidFill>
                <a:latin typeface="Arial"/>
                <a:ea typeface="Arial"/>
                <a:cs typeface="Arial"/>
                <a:sym typeface="Arial"/>
              </a:rPr>
              <a:t>nu-Ball2 </a:t>
            </a:r>
            <a:r>
              <a:rPr lang="pl-PL" b="1" dirty="0" err="1">
                <a:solidFill>
                  <a:srgbClr val="C00000"/>
                </a:solidFill>
                <a:latin typeface="Arial"/>
                <a:ea typeface="Arial"/>
                <a:cs typeface="Arial"/>
                <a:sym typeface="Arial"/>
              </a:rPr>
              <a:t>array</a:t>
            </a:r>
            <a:r>
              <a:rPr lang="pl-PL" b="1" i="1" dirty="0">
                <a:solidFill>
                  <a:srgbClr val="C00000"/>
                </a:solidFill>
                <a:latin typeface="Arial"/>
                <a:ea typeface="Arial"/>
                <a:cs typeface="Arial"/>
                <a:sym typeface="Arial"/>
              </a:rPr>
              <a:t>.</a:t>
            </a:r>
            <a:endParaRPr dirty="0"/>
          </a:p>
        </p:txBody>
      </p:sp>
      <p:pic>
        <p:nvPicPr>
          <p:cNvPr id="520" name="Google Shape;520;p24"/>
          <p:cNvPicPr preferRelativeResize="0"/>
          <p:nvPr/>
        </p:nvPicPr>
        <p:blipFill rotWithShape="1">
          <a:blip r:embed="rId3">
            <a:alphaModFix/>
          </a:blip>
          <a:srcRect/>
          <a:stretch/>
        </p:blipFill>
        <p:spPr>
          <a:xfrm>
            <a:off x="6575960" y="3947146"/>
            <a:ext cx="3286087" cy="2423896"/>
          </a:xfrm>
          <a:prstGeom prst="rect">
            <a:avLst/>
          </a:prstGeom>
          <a:noFill/>
          <a:ln>
            <a:noFill/>
          </a:ln>
        </p:spPr>
      </p:pic>
      <p:pic>
        <p:nvPicPr>
          <p:cNvPr id="521" name="Google Shape;521;p24"/>
          <p:cNvPicPr preferRelativeResize="0"/>
          <p:nvPr/>
        </p:nvPicPr>
        <p:blipFill rotWithShape="1">
          <a:blip r:embed="rId4">
            <a:alphaModFix/>
          </a:blip>
          <a:srcRect/>
          <a:stretch/>
        </p:blipFill>
        <p:spPr>
          <a:xfrm>
            <a:off x="3159748" y="3947146"/>
            <a:ext cx="1820182" cy="2427775"/>
          </a:xfrm>
          <a:prstGeom prst="rect">
            <a:avLst/>
          </a:prstGeom>
          <a:noFill/>
          <a:ln>
            <a:noFill/>
          </a:ln>
        </p:spPr>
      </p:pic>
      <p:sp>
        <p:nvSpPr>
          <p:cNvPr id="522" name="Google Shape;522;p24"/>
          <p:cNvSpPr txBox="1"/>
          <p:nvPr/>
        </p:nvSpPr>
        <p:spPr>
          <a:xfrm>
            <a:off x="3127801" y="6374921"/>
            <a:ext cx="23291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PARIS@Nu-Ball</a:t>
            </a:r>
            <a:endParaRPr sz="1800">
              <a:solidFill>
                <a:schemeClr val="dk1"/>
              </a:solidFill>
              <a:latin typeface="Arial"/>
              <a:ea typeface="Arial"/>
              <a:cs typeface="Arial"/>
              <a:sym typeface="Arial"/>
            </a:endParaRPr>
          </a:p>
        </p:txBody>
      </p:sp>
      <p:sp>
        <p:nvSpPr>
          <p:cNvPr id="523" name="Google Shape;523;p24"/>
          <p:cNvSpPr/>
          <p:nvPr/>
        </p:nvSpPr>
        <p:spPr>
          <a:xfrm>
            <a:off x="7131375" y="6400800"/>
            <a:ext cx="19789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PARIS@Nu-Ball2</a:t>
            </a:r>
            <a:endParaRPr sz="1800">
              <a:solidFill>
                <a:schemeClr val="dk1"/>
              </a:solidFill>
              <a:latin typeface="Arial"/>
              <a:ea typeface="Arial"/>
              <a:cs typeface="Arial"/>
              <a:sym typeface="Arial"/>
            </a:endParaRPr>
          </a:p>
        </p:txBody>
      </p:sp>
      <p:sp>
        <p:nvSpPr>
          <p:cNvPr id="2" name="Prostokąt 1">
            <a:extLst>
              <a:ext uri="{FF2B5EF4-FFF2-40B4-BE49-F238E27FC236}">
                <a16:creationId xmlns:a16="http://schemas.microsoft.com/office/drawing/2014/main" id="{0D752476-A8D3-453A-917B-5E10ED5FE945}"/>
              </a:ext>
            </a:extLst>
          </p:cNvPr>
          <p:cNvSpPr/>
          <p:nvPr/>
        </p:nvSpPr>
        <p:spPr>
          <a:xfrm>
            <a:off x="-171673" y="141914"/>
            <a:ext cx="10033720" cy="830997"/>
          </a:xfrm>
          <a:prstGeom prst="rect">
            <a:avLst/>
          </a:prstGeom>
        </p:spPr>
        <p:txBody>
          <a:bodyPr wrap="square">
            <a:spAutoFit/>
          </a:bodyPr>
          <a:lstStyle/>
          <a:p>
            <a:pPr lvl="0" algn="ctr">
              <a:buClr>
                <a:srgbClr val="007BB9"/>
              </a:buClr>
              <a:defRPr/>
            </a:pPr>
            <a:r>
              <a:rPr lang="en-US" sz="2400" b="1" dirty="0">
                <a:solidFill>
                  <a:srgbClr val="FF0000"/>
                </a:solidFill>
              </a:rPr>
              <a:t>N-SI-12</a:t>
            </a:r>
            <a:r>
              <a:rPr lang="pl-PL" sz="2400" b="1" dirty="0">
                <a:solidFill>
                  <a:srgbClr val="FF0000"/>
                </a:solidFill>
              </a:rPr>
              <a:t>2</a:t>
            </a:r>
            <a:r>
              <a:rPr lang="en-US" sz="2400" b="1" dirty="0"/>
              <a:t>: </a:t>
            </a:r>
            <a:r>
              <a:rPr lang="en-US" sz="2400" b="1" dirty="0">
                <a:solidFill>
                  <a:srgbClr val="3A7796"/>
                </a:solidFill>
              </a:rPr>
              <a:t>Links between </a:t>
            </a:r>
            <a:r>
              <a:rPr lang="en-US" sz="2400" b="1" baseline="30000" dirty="0">
                <a:solidFill>
                  <a:srgbClr val="3A7796"/>
                </a:solidFill>
              </a:rPr>
              <a:t>80</a:t>
            </a:r>
            <a:r>
              <a:rPr lang="en-US" sz="2400" b="1" dirty="0">
                <a:solidFill>
                  <a:srgbClr val="3A7796"/>
                </a:solidFill>
              </a:rPr>
              <a:t>Sr compound nucleus’ shape and its residue’s deformation studied with the GDR </a:t>
            </a:r>
            <a:r>
              <a:rPr lang="en-US" sz="2400" b="1" kern="1200" dirty="0">
                <a:solidFill>
                  <a:srgbClr val="3A7796"/>
                </a:solidFill>
              </a:rPr>
              <a:t>using Nu-Ball2+PARIS</a:t>
            </a:r>
            <a:endParaRPr lang="en-US" sz="2400" b="1" dirty="0">
              <a:solidFill>
                <a:srgbClr val="3A7796"/>
              </a:solidFill>
            </a:endParaRPr>
          </a:p>
        </p:txBody>
      </p:sp>
      <p:sp>
        <p:nvSpPr>
          <p:cNvPr id="11" name="pole tekstowe 10">
            <a:extLst>
              <a:ext uri="{FF2B5EF4-FFF2-40B4-BE49-F238E27FC236}">
                <a16:creationId xmlns:a16="http://schemas.microsoft.com/office/drawing/2014/main" id="{ADAA3509-7CB4-4181-B1E3-B3678FC6B292}"/>
              </a:ext>
            </a:extLst>
          </p:cNvPr>
          <p:cNvSpPr txBox="1"/>
          <p:nvPr/>
        </p:nvSpPr>
        <p:spPr>
          <a:xfrm>
            <a:off x="7156746" y="952332"/>
            <a:ext cx="2403222" cy="45653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Spokesperson: </a:t>
            </a:r>
            <a:r>
              <a:rPr kumimoji="0" lang="pl-PL" sz="1800" b="1" i="0" u="none" strike="noStrike" kern="1200" cap="none" spc="0" normalizeH="0" baseline="0" noProof="0" dirty="0">
                <a:ln>
                  <a:noFill/>
                </a:ln>
                <a:solidFill>
                  <a:srgbClr val="FFFFFF"/>
                </a:solidFill>
                <a:effectLst/>
                <a:uLnTx/>
                <a:uFillTx/>
                <a:latin typeface="Arial"/>
                <a:ea typeface="+mn-ea"/>
                <a:cs typeface="+mn-cs"/>
              </a:rPr>
              <a:t>M.C.</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5"/>
          <p:cNvSpPr txBox="1">
            <a:spLocks noGrp="1"/>
          </p:cNvSpPr>
          <p:nvPr>
            <p:ph type="title"/>
          </p:nvPr>
        </p:nvSpPr>
        <p:spPr>
          <a:xfrm>
            <a:off x="-22785" y="1049233"/>
            <a:ext cx="5147235" cy="8509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6D6440"/>
              </a:buClr>
              <a:buSzPct val="100000"/>
              <a:buFont typeface="Trebuchet MS"/>
              <a:buNone/>
            </a:pPr>
            <a:r>
              <a:rPr lang="pl-PL" b="1">
                <a:solidFill>
                  <a:srgbClr val="6D6440"/>
                </a:solidFill>
              </a:rPr>
              <a:t>Shape coexistence </a:t>
            </a:r>
            <a:r>
              <a:rPr lang="pl-PL" b="1" baseline="30000">
                <a:solidFill>
                  <a:srgbClr val="6D6440"/>
                </a:solidFill>
              </a:rPr>
              <a:t>72-78</a:t>
            </a:r>
            <a:r>
              <a:rPr lang="pl-PL" b="1">
                <a:solidFill>
                  <a:srgbClr val="6D6440"/>
                </a:solidFill>
              </a:rPr>
              <a:t>Kr</a:t>
            </a:r>
            <a:r>
              <a:rPr lang="pl-PL" sz="3200" b="1">
                <a:solidFill>
                  <a:srgbClr val="6D6440"/>
                </a:solidFill>
              </a:rPr>
              <a:t> </a:t>
            </a:r>
            <a:br>
              <a:rPr lang="pl-PL" sz="3200" b="1">
                <a:solidFill>
                  <a:srgbClr val="6D6440"/>
                </a:solidFill>
              </a:rPr>
            </a:br>
            <a:endParaRPr b="1">
              <a:solidFill>
                <a:srgbClr val="6D6440"/>
              </a:solidFill>
            </a:endParaRPr>
          </a:p>
        </p:txBody>
      </p:sp>
      <p:grpSp>
        <p:nvGrpSpPr>
          <p:cNvPr id="529" name="Google Shape;529;p25"/>
          <p:cNvGrpSpPr/>
          <p:nvPr/>
        </p:nvGrpSpPr>
        <p:grpSpPr>
          <a:xfrm>
            <a:off x="5232400" y="260351"/>
            <a:ext cx="4032250" cy="3114675"/>
            <a:chOff x="4743187" y="188640"/>
            <a:chExt cx="4032847" cy="3084819"/>
          </a:xfrm>
        </p:grpSpPr>
        <p:sp>
          <p:nvSpPr>
            <p:cNvPr id="530" name="Google Shape;530;p25"/>
            <p:cNvSpPr/>
            <p:nvPr/>
          </p:nvSpPr>
          <p:spPr>
            <a:xfrm>
              <a:off x="4959119" y="188640"/>
              <a:ext cx="3816915" cy="30848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531" name="Google Shape;531;p25"/>
            <p:cNvGrpSpPr/>
            <p:nvPr/>
          </p:nvGrpSpPr>
          <p:grpSpPr>
            <a:xfrm>
              <a:off x="4743187" y="188640"/>
              <a:ext cx="4005277" cy="3078633"/>
              <a:chOff x="5175235" y="320675"/>
              <a:chExt cx="4005277" cy="3078633"/>
            </a:xfrm>
          </p:grpSpPr>
          <p:pic>
            <p:nvPicPr>
              <p:cNvPr id="532" name="Google Shape;532;p25"/>
              <p:cNvPicPr preferRelativeResize="0"/>
              <p:nvPr/>
            </p:nvPicPr>
            <p:blipFill rotWithShape="1">
              <a:blip r:embed="rId3">
                <a:alphaModFix/>
              </a:blip>
              <a:srcRect t="10224"/>
              <a:stretch/>
            </p:blipFill>
            <p:spPr>
              <a:xfrm>
                <a:off x="5175235" y="582613"/>
                <a:ext cx="4005277" cy="2816695"/>
              </a:xfrm>
              <a:prstGeom prst="rect">
                <a:avLst/>
              </a:prstGeom>
              <a:noFill/>
              <a:ln>
                <a:noFill/>
              </a:ln>
            </p:spPr>
          </p:pic>
          <p:sp>
            <p:nvSpPr>
              <p:cNvPr id="533" name="Google Shape;533;p25"/>
              <p:cNvSpPr/>
              <p:nvPr/>
            </p:nvSpPr>
            <p:spPr>
              <a:xfrm>
                <a:off x="5546724" y="320675"/>
                <a:ext cx="3633788" cy="261938"/>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pl-PL" sz="1100" b="1">
                    <a:solidFill>
                      <a:srgbClr val="6D91A0"/>
                    </a:solidFill>
                    <a:latin typeface="Arial"/>
                    <a:ea typeface="Arial"/>
                    <a:cs typeface="Arial"/>
                    <a:sym typeface="Arial"/>
                  </a:rPr>
                  <a:t>P. Möller et al., Phys. Rev. Lett. 103, 212501 (2009)</a:t>
                </a:r>
                <a:endParaRPr/>
              </a:p>
            </p:txBody>
          </p:sp>
        </p:grpSp>
      </p:grpSp>
      <p:sp>
        <p:nvSpPr>
          <p:cNvPr id="534" name="Google Shape;534;p25"/>
          <p:cNvSpPr/>
          <p:nvPr/>
        </p:nvSpPr>
        <p:spPr>
          <a:xfrm>
            <a:off x="513780" y="3368780"/>
            <a:ext cx="8856662" cy="32099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535" name="Google Shape;535;p25"/>
          <p:cNvGrpSpPr/>
          <p:nvPr/>
        </p:nvGrpSpPr>
        <p:grpSpPr>
          <a:xfrm>
            <a:off x="513780" y="3343380"/>
            <a:ext cx="2087562" cy="3159125"/>
            <a:chOff x="63500" y="2060848"/>
            <a:chExt cx="2047534" cy="2952328"/>
          </a:xfrm>
        </p:grpSpPr>
        <p:pic>
          <p:nvPicPr>
            <p:cNvPr id="536" name="Google Shape;536;p25"/>
            <p:cNvPicPr preferRelativeResize="0"/>
            <p:nvPr/>
          </p:nvPicPr>
          <p:blipFill rotWithShape="1">
            <a:blip r:embed="rId4">
              <a:alphaModFix/>
            </a:blip>
            <a:srcRect l="-2" t="9" r="74831" b="-9"/>
            <a:stretch/>
          </p:blipFill>
          <p:spPr>
            <a:xfrm>
              <a:off x="755576" y="2060848"/>
              <a:ext cx="1138412" cy="2906713"/>
            </a:xfrm>
            <a:prstGeom prst="rect">
              <a:avLst/>
            </a:prstGeom>
            <a:noFill/>
            <a:ln>
              <a:noFill/>
            </a:ln>
          </p:spPr>
        </p:pic>
        <p:sp>
          <p:nvSpPr>
            <p:cNvPr id="537" name="Google Shape;537;p25"/>
            <p:cNvSpPr txBox="1"/>
            <p:nvPr/>
          </p:nvSpPr>
          <p:spPr>
            <a:xfrm>
              <a:off x="63500" y="3068638"/>
              <a:ext cx="839591" cy="3451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prolate</a:t>
              </a:r>
              <a:endParaRPr sz="1800">
                <a:solidFill>
                  <a:schemeClr val="dk1"/>
                </a:solidFill>
                <a:latin typeface="Calibri"/>
                <a:ea typeface="Calibri"/>
                <a:cs typeface="Calibri"/>
                <a:sym typeface="Calibri"/>
              </a:endParaRPr>
            </a:p>
          </p:txBody>
        </p:sp>
        <p:sp>
          <p:nvSpPr>
            <p:cNvPr id="538" name="Google Shape;538;p25"/>
            <p:cNvSpPr txBox="1"/>
            <p:nvPr/>
          </p:nvSpPr>
          <p:spPr>
            <a:xfrm>
              <a:off x="215900" y="4333726"/>
              <a:ext cx="764624" cy="3451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oblate</a:t>
              </a:r>
              <a:endParaRPr sz="1800">
                <a:solidFill>
                  <a:schemeClr val="dk1"/>
                </a:solidFill>
                <a:latin typeface="Calibri"/>
                <a:ea typeface="Calibri"/>
                <a:cs typeface="Calibri"/>
                <a:sym typeface="Calibri"/>
              </a:endParaRPr>
            </a:p>
          </p:txBody>
        </p:sp>
        <p:cxnSp>
          <p:nvCxnSpPr>
            <p:cNvPr id="539" name="Google Shape;539;p25"/>
            <p:cNvCxnSpPr/>
            <p:nvPr/>
          </p:nvCxnSpPr>
          <p:spPr>
            <a:xfrm>
              <a:off x="606914" y="3369367"/>
              <a:ext cx="0" cy="995483"/>
            </a:xfrm>
            <a:prstGeom prst="straightConnector1">
              <a:avLst/>
            </a:prstGeom>
            <a:noFill/>
            <a:ln w="12700" cap="rnd" cmpd="sng">
              <a:solidFill>
                <a:schemeClr val="dk1"/>
              </a:solidFill>
              <a:prstDash val="solid"/>
              <a:round/>
              <a:headEnd type="triangle" w="med" len="med"/>
              <a:tailEnd type="triangle" w="med" len="med"/>
            </a:ln>
          </p:spPr>
        </p:cxnSp>
        <p:sp>
          <p:nvSpPr>
            <p:cNvPr id="540" name="Google Shape;540;p25"/>
            <p:cNvSpPr txBox="1"/>
            <p:nvPr/>
          </p:nvSpPr>
          <p:spPr>
            <a:xfrm rot="-5400000">
              <a:off x="-25707" y="3733351"/>
              <a:ext cx="822740" cy="3018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pl-PL" sz="1400">
                  <a:solidFill>
                    <a:schemeClr val="dk1"/>
                  </a:solidFill>
                  <a:latin typeface="Calibri"/>
                  <a:ea typeface="Calibri"/>
                  <a:cs typeface="Calibri"/>
                  <a:sym typeface="Calibri"/>
                </a:rPr>
                <a:t>β=0.3-0.4</a:t>
              </a:r>
              <a:endParaRPr sz="1400">
                <a:solidFill>
                  <a:schemeClr val="dk1"/>
                </a:solidFill>
                <a:latin typeface="Calibri"/>
                <a:ea typeface="Calibri"/>
                <a:cs typeface="Calibri"/>
                <a:sym typeface="Calibri"/>
              </a:endParaRPr>
            </a:p>
          </p:txBody>
        </p:sp>
        <p:pic>
          <p:nvPicPr>
            <p:cNvPr id="541" name="Google Shape;541;p25"/>
            <p:cNvPicPr preferRelativeResize="0"/>
            <p:nvPr/>
          </p:nvPicPr>
          <p:blipFill rotWithShape="1">
            <a:blip r:embed="rId5">
              <a:alphaModFix/>
            </a:blip>
            <a:srcRect/>
            <a:stretch/>
          </p:blipFill>
          <p:spPr>
            <a:xfrm>
              <a:off x="398463" y="4640114"/>
              <a:ext cx="357187" cy="373062"/>
            </a:xfrm>
            <a:prstGeom prst="rect">
              <a:avLst/>
            </a:prstGeom>
            <a:noFill/>
            <a:ln>
              <a:noFill/>
            </a:ln>
          </p:spPr>
        </p:pic>
        <p:pic>
          <p:nvPicPr>
            <p:cNvPr id="542" name="Google Shape;542;p25"/>
            <p:cNvPicPr preferRelativeResize="0"/>
            <p:nvPr/>
          </p:nvPicPr>
          <p:blipFill rotWithShape="1">
            <a:blip r:embed="rId6">
              <a:alphaModFix/>
            </a:blip>
            <a:srcRect/>
            <a:stretch/>
          </p:blipFill>
          <p:spPr>
            <a:xfrm>
              <a:off x="347663" y="2769493"/>
              <a:ext cx="401637" cy="371475"/>
            </a:xfrm>
            <a:prstGeom prst="rect">
              <a:avLst/>
            </a:prstGeom>
            <a:noFill/>
            <a:ln>
              <a:noFill/>
            </a:ln>
          </p:spPr>
        </p:pic>
        <p:sp>
          <p:nvSpPr>
            <p:cNvPr id="543" name="Google Shape;543;p25"/>
            <p:cNvSpPr txBox="1"/>
            <p:nvPr/>
          </p:nvSpPr>
          <p:spPr>
            <a:xfrm>
              <a:off x="1441103" y="3140968"/>
              <a:ext cx="669931" cy="34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38 ns</a:t>
              </a:r>
              <a:endParaRPr sz="1800">
                <a:solidFill>
                  <a:schemeClr val="dk1"/>
                </a:solidFill>
                <a:latin typeface="Calibri"/>
                <a:ea typeface="Calibri"/>
                <a:cs typeface="Calibri"/>
                <a:sym typeface="Calibri"/>
              </a:endParaRPr>
            </a:p>
          </p:txBody>
        </p:sp>
      </p:grpSp>
      <p:grpSp>
        <p:nvGrpSpPr>
          <p:cNvPr id="544" name="Google Shape;544;p25"/>
          <p:cNvGrpSpPr/>
          <p:nvPr/>
        </p:nvGrpSpPr>
        <p:grpSpPr>
          <a:xfrm>
            <a:off x="2610844" y="3314804"/>
            <a:ext cx="2503487" cy="3109912"/>
            <a:chOff x="2564210" y="2051492"/>
            <a:chExt cx="2454461" cy="2906713"/>
          </a:xfrm>
        </p:grpSpPr>
        <p:pic>
          <p:nvPicPr>
            <p:cNvPr id="545" name="Google Shape;545;p25"/>
            <p:cNvPicPr preferRelativeResize="0"/>
            <p:nvPr/>
          </p:nvPicPr>
          <p:blipFill rotWithShape="1">
            <a:blip r:embed="rId4">
              <a:alphaModFix/>
            </a:blip>
            <a:srcRect l="25475" t="-322" r="50643" b="321"/>
            <a:stretch/>
          </p:blipFill>
          <p:spPr>
            <a:xfrm>
              <a:off x="3203848" y="2051492"/>
              <a:ext cx="1080120" cy="2906713"/>
            </a:xfrm>
            <a:prstGeom prst="rect">
              <a:avLst/>
            </a:prstGeom>
            <a:noFill/>
            <a:ln>
              <a:noFill/>
            </a:ln>
          </p:spPr>
        </p:pic>
        <p:pic>
          <p:nvPicPr>
            <p:cNvPr id="546" name="Google Shape;546;p25"/>
            <p:cNvPicPr preferRelativeResize="0"/>
            <p:nvPr/>
          </p:nvPicPr>
          <p:blipFill rotWithShape="1">
            <a:blip r:embed="rId5">
              <a:alphaModFix/>
            </a:blip>
            <a:srcRect/>
            <a:stretch/>
          </p:blipFill>
          <p:spPr>
            <a:xfrm>
              <a:off x="4214813" y="3068960"/>
              <a:ext cx="357187" cy="373062"/>
            </a:xfrm>
            <a:prstGeom prst="rect">
              <a:avLst/>
            </a:prstGeom>
            <a:noFill/>
            <a:ln>
              <a:noFill/>
            </a:ln>
          </p:spPr>
        </p:pic>
        <p:sp>
          <p:nvSpPr>
            <p:cNvPr id="547" name="Google Shape;547;p25"/>
            <p:cNvSpPr txBox="1"/>
            <p:nvPr/>
          </p:nvSpPr>
          <p:spPr>
            <a:xfrm>
              <a:off x="4139952" y="2708920"/>
              <a:ext cx="764306" cy="34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oblate</a:t>
              </a:r>
              <a:endParaRPr sz="1800">
                <a:solidFill>
                  <a:schemeClr val="dk1"/>
                </a:solidFill>
                <a:latin typeface="Calibri"/>
                <a:ea typeface="Calibri"/>
                <a:cs typeface="Calibri"/>
                <a:sym typeface="Calibri"/>
              </a:endParaRPr>
            </a:p>
          </p:txBody>
        </p:sp>
        <p:sp>
          <p:nvSpPr>
            <p:cNvPr id="548" name="Google Shape;548;p25"/>
            <p:cNvSpPr txBox="1"/>
            <p:nvPr/>
          </p:nvSpPr>
          <p:spPr>
            <a:xfrm>
              <a:off x="4177407" y="3429000"/>
              <a:ext cx="841264" cy="34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18.8 ns</a:t>
              </a:r>
              <a:endParaRPr sz="1800">
                <a:solidFill>
                  <a:schemeClr val="dk1"/>
                </a:solidFill>
                <a:latin typeface="Calibri"/>
                <a:ea typeface="Calibri"/>
                <a:cs typeface="Calibri"/>
                <a:sym typeface="Calibri"/>
              </a:endParaRPr>
            </a:p>
          </p:txBody>
        </p:sp>
        <p:sp>
          <p:nvSpPr>
            <p:cNvPr id="549" name="Google Shape;549;p25"/>
            <p:cNvSpPr txBox="1"/>
            <p:nvPr/>
          </p:nvSpPr>
          <p:spPr>
            <a:xfrm>
              <a:off x="2564210" y="4526157"/>
              <a:ext cx="839241" cy="34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prolate</a:t>
              </a:r>
              <a:endParaRPr sz="1800">
                <a:solidFill>
                  <a:schemeClr val="dk1"/>
                </a:solidFill>
                <a:latin typeface="Calibri"/>
                <a:ea typeface="Calibri"/>
                <a:cs typeface="Calibri"/>
                <a:sym typeface="Calibri"/>
              </a:endParaRPr>
            </a:p>
          </p:txBody>
        </p:sp>
        <p:pic>
          <p:nvPicPr>
            <p:cNvPr id="550" name="Google Shape;550;p25"/>
            <p:cNvPicPr preferRelativeResize="0"/>
            <p:nvPr/>
          </p:nvPicPr>
          <p:blipFill rotWithShape="1">
            <a:blip r:embed="rId6">
              <a:alphaModFix/>
            </a:blip>
            <a:srcRect/>
            <a:stretch/>
          </p:blipFill>
          <p:spPr>
            <a:xfrm>
              <a:off x="2738637" y="4238125"/>
              <a:ext cx="401637" cy="371475"/>
            </a:xfrm>
            <a:prstGeom prst="rect">
              <a:avLst/>
            </a:prstGeom>
            <a:noFill/>
            <a:ln>
              <a:noFill/>
            </a:ln>
          </p:spPr>
        </p:pic>
      </p:grpSp>
      <p:grpSp>
        <p:nvGrpSpPr>
          <p:cNvPr id="551" name="Google Shape;551;p25"/>
          <p:cNvGrpSpPr/>
          <p:nvPr/>
        </p:nvGrpSpPr>
        <p:grpSpPr>
          <a:xfrm>
            <a:off x="4817491" y="3314804"/>
            <a:ext cx="2473540" cy="3109912"/>
            <a:chOff x="4436418" y="3445303"/>
            <a:chExt cx="2424489" cy="2906713"/>
          </a:xfrm>
        </p:grpSpPr>
        <p:pic>
          <p:nvPicPr>
            <p:cNvPr id="552" name="Google Shape;552;p25"/>
            <p:cNvPicPr preferRelativeResize="0"/>
            <p:nvPr/>
          </p:nvPicPr>
          <p:blipFill rotWithShape="1">
            <a:blip r:embed="rId4">
              <a:alphaModFix/>
            </a:blip>
            <a:srcRect l="47508" r="27019"/>
            <a:stretch/>
          </p:blipFill>
          <p:spPr>
            <a:xfrm>
              <a:off x="5004048" y="3445303"/>
              <a:ext cx="1152129" cy="2906713"/>
            </a:xfrm>
            <a:prstGeom prst="rect">
              <a:avLst/>
            </a:prstGeom>
            <a:noFill/>
            <a:ln>
              <a:noFill/>
            </a:ln>
          </p:spPr>
        </p:pic>
        <p:pic>
          <p:nvPicPr>
            <p:cNvPr id="553" name="Google Shape;553;p25"/>
            <p:cNvPicPr preferRelativeResize="0"/>
            <p:nvPr/>
          </p:nvPicPr>
          <p:blipFill rotWithShape="1">
            <a:blip r:embed="rId5">
              <a:alphaModFix/>
            </a:blip>
            <a:srcRect/>
            <a:stretch/>
          </p:blipFill>
          <p:spPr>
            <a:xfrm>
              <a:off x="6171655" y="4365104"/>
              <a:ext cx="357187" cy="373062"/>
            </a:xfrm>
            <a:prstGeom prst="rect">
              <a:avLst/>
            </a:prstGeom>
            <a:noFill/>
            <a:ln>
              <a:noFill/>
            </a:ln>
          </p:spPr>
        </p:pic>
        <p:sp>
          <p:nvSpPr>
            <p:cNvPr id="554" name="Google Shape;554;p25"/>
            <p:cNvSpPr txBox="1"/>
            <p:nvPr/>
          </p:nvSpPr>
          <p:spPr>
            <a:xfrm>
              <a:off x="6096794" y="4005064"/>
              <a:ext cx="764113" cy="34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oblate</a:t>
              </a:r>
              <a:endParaRPr sz="1800">
                <a:solidFill>
                  <a:schemeClr val="dk1"/>
                </a:solidFill>
                <a:latin typeface="Calibri"/>
                <a:ea typeface="Calibri"/>
                <a:cs typeface="Calibri"/>
                <a:sym typeface="Calibri"/>
              </a:endParaRPr>
            </a:p>
          </p:txBody>
        </p:sp>
        <p:sp>
          <p:nvSpPr>
            <p:cNvPr id="555" name="Google Shape;555;p25"/>
            <p:cNvSpPr txBox="1"/>
            <p:nvPr/>
          </p:nvSpPr>
          <p:spPr>
            <a:xfrm>
              <a:off x="4436418" y="5919968"/>
              <a:ext cx="839029" cy="34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prolate</a:t>
              </a:r>
              <a:endParaRPr sz="1800">
                <a:solidFill>
                  <a:schemeClr val="dk1"/>
                </a:solidFill>
                <a:latin typeface="Calibri"/>
                <a:ea typeface="Calibri"/>
                <a:cs typeface="Calibri"/>
                <a:sym typeface="Calibri"/>
              </a:endParaRPr>
            </a:p>
          </p:txBody>
        </p:sp>
        <p:pic>
          <p:nvPicPr>
            <p:cNvPr id="556" name="Google Shape;556;p25"/>
            <p:cNvPicPr preferRelativeResize="0"/>
            <p:nvPr/>
          </p:nvPicPr>
          <p:blipFill rotWithShape="1">
            <a:blip r:embed="rId6">
              <a:alphaModFix/>
            </a:blip>
            <a:srcRect/>
            <a:stretch/>
          </p:blipFill>
          <p:spPr>
            <a:xfrm>
              <a:off x="4610845" y="5631936"/>
              <a:ext cx="401637" cy="371475"/>
            </a:xfrm>
            <a:prstGeom prst="rect">
              <a:avLst/>
            </a:prstGeom>
            <a:noFill/>
            <a:ln>
              <a:noFill/>
            </a:ln>
          </p:spPr>
        </p:pic>
      </p:grpSp>
      <p:grpSp>
        <p:nvGrpSpPr>
          <p:cNvPr id="557" name="Google Shape;557;p25"/>
          <p:cNvGrpSpPr/>
          <p:nvPr/>
        </p:nvGrpSpPr>
        <p:grpSpPr>
          <a:xfrm>
            <a:off x="6984718" y="3266609"/>
            <a:ext cx="2370841" cy="3109507"/>
            <a:chOff x="6552654" y="3356992"/>
            <a:chExt cx="2324795" cy="2906713"/>
          </a:xfrm>
        </p:grpSpPr>
        <p:pic>
          <p:nvPicPr>
            <p:cNvPr id="558" name="Google Shape;558;p25"/>
            <p:cNvPicPr preferRelativeResize="0"/>
            <p:nvPr/>
          </p:nvPicPr>
          <p:blipFill rotWithShape="1">
            <a:blip r:embed="rId4">
              <a:alphaModFix/>
            </a:blip>
            <a:srcRect l="74068"/>
            <a:stretch/>
          </p:blipFill>
          <p:spPr>
            <a:xfrm>
              <a:off x="7138141" y="3356992"/>
              <a:ext cx="1172866" cy="2906713"/>
            </a:xfrm>
            <a:prstGeom prst="rect">
              <a:avLst/>
            </a:prstGeom>
            <a:noFill/>
            <a:ln>
              <a:noFill/>
            </a:ln>
          </p:spPr>
        </p:pic>
        <p:sp>
          <p:nvSpPr>
            <p:cNvPr id="559" name="Google Shape;559;p25"/>
            <p:cNvSpPr txBox="1"/>
            <p:nvPr/>
          </p:nvSpPr>
          <p:spPr>
            <a:xfrm>
              <a:off x="6552654" y="5869012"/>
              <a:ext cx="839379" cy="34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Calibri"/>
                  <a:ea typeface="Calibri"/>
                  <a:cs typeface="Calibri"/>
                  <a:sym typeface="Calibri"/>
                </a:rPr>
                <a:t>prolate</a:t>
              </a:r>
              <a:endParaRPr sz="1800">
                <a:solidFill>
                  <a:schemeClr val="dk1"/>
                </a:solidFill>
                <a:latin typeface="Calibri"/>
                <a:ea typeface="Calibri"/>
                <a:cs typeface="Calibri"/>
                <a:sym typeface="Calibri"/>
              </a:endParaRPr>
            </a:p>
          </p:txBody>
        </p:sp>
        <p:pic>
          <p:nvPicPr>
            <p:cNvPr id="560" name="Google Shape;560;p25"/>
            <p:cNvPicPr preferRelativeResize="0"/>
            <p:nvPr/>
          </p:nvPicPr>
          <p:blipFill rotWithShape="1">
            <a:blip r:embed="rId6">
              <a:alphaModFix/>
            </a:blip>
            <a:srcRect/>
            <a:stretch/>
          </p:blipFill>
          <p:spPr>
            <a:xfrm>
              <a:off x="6727081" y="5580980"/>
              <a:ext cx="401637" cy="371475"/>
            </a:xfrm>
            <a:prstGeom prst="rect">
              <a:avLst/>
            </a:prstGeom>
            <a:noFill/>
            <a:ln>
              <a:noFill/>
            </a:ln>
          </p:spPr>
        </p:pic>
        <p:pic>
          <p:nvPicPr>
            <p:cNvPr id="561" name="Google Shape;561;p25"/>
            <p:cNvPicPr preferRelativeResize="0"/>
            <p:nvPr/>
          </p:nvPicPr>
          <p:blipFill rotWithShape="1">
            <a:blip r:embed="rId5">
              <a:alphaModFix/>
            </a:blip>
            <a:srcRect/>
            <a:stretch/>
          </p:blipFill>
          <p:spPr>
            <a:xfrm>
              <a:off x="8187879" y="3933056"/>
              <a:ext cx="357187" cy="373062"/>
            </a:xfrm>
            <a:prstGeom prst="rect">
              <a:avLst/>
            </a:prstGeom>
            <a:noFill/>
            <a:ln>
              <a:noFill/>
            </a:ln>
          </p:spPr>
        </p:pic>
        <p:sp>
          <p:nvSpPr>
            <p:cNvPr id="562" name="Google Shape;562;p25"/>
            <p:cNvSpPr txBox="1"/>
            <p:nvPr/>
          </p:nvSpPr>
          <p:spPr>
            <a:xfrm>
              <a:off x="8113018" y="3573016"/>
              <a:ext cx="764431" cy="34524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Calibri"/>
                  <a:ea typeface="Calibri"/>
                  <a:cs typeface="Calibri"/>
                  <a:sym typeface="Calibri"/>
                </a:rPr>
                <a:t>oblate</a:t>
              </a:r>
              <a:endParaRPr sz="1800">
                <a:solidFill>
                  <a:schemeClr val="dk1"/>
                </a:solidFill>
                <a:latin typeface="Calibri"/>
                <a:ea typeface="Calibri"/>
                <a:cs typeface="Calibri"/>
                <a:sym typeface="Calibri"/>
              </a:endParaRPr>
            </a:p>
          </p:txBody>
        </p:sp>
      </p:grpSp>
      <p:sp>
        <p:nvSpPr>
          <p:cNvPr id="563" name="Google Shape;563;p25"/>
          <p:cNvSpPr/>
          <p:nvPr/>
        </p:nvSpPr>
        <p:spPr>
          <a:xfrm>
            <a:off x="2434656" y="3448154"/>
            <a:ext cx="3705225" cy="261610"/>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pl-PL" sz="1100" b="1">
                <a:solidFill>
                  <a:srgbClr val="6D91A0"/>
                </a:solidFill>
                <a:latin typeface="Arial"/>
                <a:ea typeface="Arial"/>
                <a:cs typeface="Arial"/>
                <a:sym typeface="Arial"/>
              </a:rPr>
              <a:t>E. Bouchez et al., Phys. Rev. Lett. 90, 082502 (2003)</a:t>
            </a:r>
            <a:endParaRPr/>
          </a:p>
        </p:txBody>
      </p:sp>
      <p:sp>
        <p:nvSpPr>
          <p:cNvPr id="564" name="Google Shape;564;p25"/>
          <p:cNvSpPr txBox="1"/>
          <p:nvPr/>
        </p:nvSpPr>
        <p:spPr>
          <a:xfrm>
            <a:off x="5808093" y="4192691"/>
            <a:ext cx="6826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61 ps</a:t>
            </a:r>
            <a:endParaRPr sz="1800">
              <a:solidFill>
                <a:schemeClr val="dk1"/>
              </a:solidFill>
              <a:latin typeface="Calibri"/>
              <a:ea typeface="Calibri"/>
              <a:cs typeface="Calibri"/>
              <a:sym typeface="Calibri"/>
            </a:endParaRPr>
          </a:p>
        </p:txBody>
      </p:sp>
      <p:sp>
        <p:nvSpPr>
          <p:cNvPr id="565" name="Google Shape;565;p25"/>
          <p:cNvSpPr txBox="1"/>
          <p:nvPr/>
        </p:nvSpPr>
        <p:spPr>
          <a:xfrm>
            <a:off x="8002018" y="3625955"/>
            <a:ext cx="6826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Calibri"/>
                <a:ea typeface="Calibri"/>
                <a:cs typeface="Calibri"/>
                <a:sym typeface="Calibri"/>
              </a:rPr>
              <a:t>11 ps</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6"/>
          <p:cNvSpPr txBox="1">
            <a:spLocks noGrp="1"/>
          </p:cNvSpPr>
          <p:nvPr>
            <p:ph type="title"/>
          </p:nvPr>
        </p:nvSpPr>
        <p:spPr>
          <a:xfrm>
            <a:off x="838200" y="194058"/>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The GDR excited in </a:t>
            </a:r>
            <a:r>
              <a:rPr lang="pl-PL" sz="3400" b="1" baseline="30000">
                <a:solidFill>
                  <a:srgbClr val="6C643F"/>
                </a:solidFill>
                <a:latin typeface="Trebuchet MS"/>
                <a:ea typeface="Trebuchet MS"/>
                <a:cs typeface="Trebuchet MS"/>
                <a:sym typeface="Trebuchet MS"/>
              </a:rPr>
              <a:t>80</a:t>
            </a:r>
            <a:r>
              <a:rPr lang="pl-PL" sz="3400" b="1">
                <a:solidFill>
                  <a:srgbClr val="6C643F"/>
                </a:solidFill>
                <a:latin typeface="Trebuchet MS"/>
                <a:ea typeface="Trebuchet MS"/>
                <a:cs typeface="Trebuchet MS"/>
                <a:sym typeface="Trebuchet MS"/>
              </a:rPr>
              <a:t>Sr CN</a:t>
            </a:r>
            <a:endParaRPr sz="3400" b="1">
              <a:solidFill>
                <a:srgbClr val="6C643F"/>
              </a:solidFill>
              <a:latin typeface="Trebuchet MS"/>
              <a:ea typeface="Trebuchet MS"/>
              <a:cs typeface="Trebuchet MS"/>
              <a:sym typeface="Trebuchet MS"/>
            </a:endParaRPr>
          </a:p>
        </p:txBody>
      </p:sp>
      <p:pic>
        <p:nvPicPr>
          <p:cNvPr id="571" name="Google Shape;571;p26"/>
          <p:cNvPicPr preferRelativeResize="0"/>
          <p:nvPr/>
        </p:nvPicPr>
        <p:blipFill rotWithShape="1">
          <a:blip r:embed="rId3">
            <a:alphaModFix/>
          </a:blip>
          <a:srcRect t="11540"/>
          <a:stretch/>
        </p:blipFill>
        <p:spPr>
          <a:xfrm>
            <a:off x="2063552" y="2160586"/>
            <a:ext cx="2568575" cy="3565528"/>
          </a:xfrm>
          <a:prstGeom prst="rect">
            <a:avLst/>
          </a:prstGeom>
          <a:noFill/>
          <a:ln>
            <a:noFill/>
          </a:ln>
        </p:spPr>
      </p:pic>
      <p:sp>
        <p:nvSpPr>
          <p:cNvPr id="572" name="Google Shape;572;p26"/>
          <p:cNvSpPr/>
          <p:nvPr/>
        </p:nvSpPr>
        <p:spPr>
          <a:xfrm>
            <a:off x="450107" y="1936769"/>
            <a:ext cx="4320480" cy="276999"/>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pl-PL" sz="1200" b="1">
                <a:solidFill>
                  <a:srgbClr val="6D91A0"/>
                </a:solidFill>
                <a:latin typeface="Trebuchet MS"/>
                <a:ea typeface="Trebuchet MS"/>
                <a:cs typeface="Trebuchet MS"/>
                <a:sym typeface="Trebuchet MS"/>
              </a:rPr>
              <a:t>E. Clement et al., Phys. Rev. C 75, 054313 (2007)</a:t>
            </a:r>
            <a:endParaRPr/>
          </a:p>
        </p:txBody>
      </p:sp>
      <p:pic>
        <p:nvPicPr>
          <p:cNvPr id="573" name="Google Shape;573;p26"/>
          <p:cNvPicPr preferRelativeResize="0"/>
          <p:nvPr/>
        </p:nvPicPr>
        <p:blipFill rotWithShape="1">
          <a:blip r:embed="rId4">
            <a:alphaModFix/>
          </a:blip>
          <a:srcRect t="31137" r="24478"/>
          <a:stretch/>
        </p:blipFill>
        <p:spPr>
          <a:xfrm>
            <a:off x="6451588" y="4437064"/>
            <a:ext cx="3244812" cy="2081215"/>
          </a:xfrm>
          <a:prstGeom prst="rect">
            <a:avLst/>
          </a:prstGeom>
          <a:noFill/>
          <a:ln w="9525" cap="flat" cmpd="sng">
            <a:solidFill>
              <a:schemeClr val="accent1"/>
            </a:solidFill>
            <a:prstDash val="solid"/>
            <a:miter lim="800000"/>
            <a:headEnd type="none" w="sm" len="sm"/>
            <a:tailEnd type="none" w="sm" len="sm"/>
          </a:ln>
        </p:spPr>
      </p:pic>
      <p:pic>
        <p:nvPicPr>
          <p:cNvPr id="574" name="Google Shape;574;p26"/>
          <p:cNvPicPr preferRelativeResize="0"/>
          <p:nvPr/>
        </p:nvPicPr>
        <p:blipFill rotWithShape="1">
          <a:blip r:embed="rId5">
            <a:alphaModFix/>
          </a:blip>
          <a:srcRect t="31137" r="24478"/>
          <a:stretch/>
        </p:blipFill>
        <p:spPr>
          <a:xfrm>
            <a:off x="6451588" y="2160586"/>
            <a:ext cx="3244812" cy="2081215"/>
          </a:xfrm>
          <a:prstGeom prst="rect">
            <a:avLst/>
          </a:prstGeom>
          <a:noFill/>
          <a:ln w="9525" cap="flat" cmpd="sng">
            <a:solidFill>
              <a:schemeClr val="accent1"/>
            </a:solidFill>
            <a:prstDash val="solid"/>
            <a:miter lim="800000"/>
            <a:headEnd type="none" w="sm" len="sm"/>
            <a:tailEnd type="none" w="sm" len="sm"/>
          </a:ln>
        </p:spPr>
      </p:pic>
      <p:pic>
        <p:nvPicPr>
          <p:cNvPr id="575" name="Google Shape;575;p26"/>
          <p:cNvPicPr preferRelativeResize="0"/>
          <p:nvPr/>
        </p:nvPicPr>
        <p:blipFill rotWithShape="1">
          <a:blip r:embed="rId6">
            <a:alphaModFix/>
          </a:blip>
          <a:srcRect/>
          <a:stretch/>
        </p:blipFill>
        <p:spPr>
          <a:xfrm>
            <a:off x="4588025" y="4606850"/>
            <a:ext cx="365125" cy="398463"/>
          </a:xfrm>
          <a:prstGeom prst="rect">
            <a:avLst/>
          </a:prstGeom>
          <a:noFill/>
          <a:ln>
            <a:noFill/>
          </a:ln>
        </p:spPr>
      </p:pic>
      <p:sp>
        <p:nvSpPr>
          <p:cNvPr id="576" name="Google Shape;576;p26"/>
          <p:cNvSpPr txBox="1"/>
          <p:nvPr/>
        </p:nvSpPr>
        <p:spPr>
          <a:xfrm>
            <a:off x="4511824" y="4221088"/>
            <a:ext cx="1133196"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dirty="0" err="1">
                <a:solidFill>
                  <a:schemeClr val="dk1"/>
                </a:solidFill>
                <a:latin typeface="Trebuchet MS"/>
                <a:ea typeface="Trebuchet MS"/>
                <a:cs typeface="Trebuchet MS"/>
                <a:sym typeface="Trebuchet MS"/>
              </a:rPr>
              <a:t>oblate</a:t>
            </a:r>
            <a:endParaRPr sz="1800" dirty="0">
              <a:solidFill>
                <a:schemeClr val="dk1"/>
              </a:solidFill>
              <a:latin typeface="Trebuchet MS"/>
              <a:ea typeface="Trebuchet MS"/>
              <a:cs typeface="Trebuchet MS"/>
              <a:sym typeface="Trebuchet MS"/>
            </a:endParaRPr>
          </a:p>
        </p:txBody>
      </p:sp>
      <p:sp>
        <p:nvSpPr>
          <p:cNvPr id="577" name="Google Shape;577;p26"/>
          <p:cNvSpPr txBox="1"/>
          <p:nvPr/>
        </p:nvSpPr>
        <p:spPr>
          <a:xfrm>
            <a:off x="3647728" y="5651401"/>
            <a:ext cx="1195524"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a:solidFill>
                  <a:schemeClr val="dk1"/>
                </a:solidFill>
                <a:latin typeface="Trebuchet MS"/>
                <a:ea typeface="Trebuchet MS"/>
                <a:cs typeface="Trebuchet MS"/>
                <a:sym typeface="Trebuchet MS"/>
              </a:rPr>
              <a:t>prolate</a:t>
            </a:r>
            <a:endParaRPr sz="1800">
              <a:solidFill>
                <a:schemeClr val="dk1"/>
              </a:solidFill>
              <a:latin typeface="Trebuchet MS"/>
              <a:ea typeface="Trebuchet MS"/>
              <a:cs typeface="Trebuchet MS"/>
              <a:sym typeface="Trebuchet MS"/>
            </a:endParaRPr>
          </a:p>
        </p:txBody>
      </p:sp>
      <p:pic>
        <p:nvPicPr>
          <p:cNvPr id="578" name="Google Shape;578;p26"/>
          <p:cNvPicPr preferRelativeResize="0"/>
          <p:nvPr/>
        </p:nvPicPr>
        <p:blipFill rotWithShape="1">
          <a:blip r:embed="rId7">
            <a:alphaModFix/>
          </a:blip>
          <a:srcRect/>
          <a:stretch/>
        </p:blipFill>
        <p:spPr>
          <a:xfrm>
            <a:off x="3825529" y="5343426"/>
            <a:ext cx="409575" cy="396875"/>
          </a:xfrm>
          <a:prstGeom prst="rect">
            <a:avLst/>
          </a:prstGeom>
          <a:noFill/>
          <a:ln>
            <a:noFill/>
          </a:ln>
        </p:spPr>
      </p:pic>
      <p:pic>
        <p:nvPicPr>
          <p:cNvPr id="579" name="Google Shape;579;p26"/>
          <p:cNvPicPr preferRelativeResize="0"/>
          <p:nvPr/>
        </p:nvPicPr>
        <p:blipFill rotWithShape="1">
          <a:blip r:embed="rId7">
            <a:alphaModFix/>
          </a:blip>
          <a:srcRect/>
          <a:stretch/>
        </p:blipFill>
        <p:spPr>
          <a:xfrm>
            <a:off x="7126585" y="4759326"/>
            <a:ext cx="409575" cy="396875"/>
          </a:xfrm>
          <a:prstGeom prst="rect">
            <a:avLst/>
          </a:prstGeom>
          <a:noFill/>
          <a:ln>
            <a:noFill/>
          </a:ln>
        </p:spPr>
      </p:pic>
      <p:pic>
        <p:nvPicPr>
          <p:cNvPr id="580" name="Google Shape;580;p26"/>
          <p:cNvPicPr preferRelativeResize="0"/>
          <p:nvPr/>
        </p:nvPicPr>
        <p:blipFill rotWithShape="1">
          <a:blip r:embed="rId6">
            <a:alphaModFix/>
          </a:blip>
          <a:srcRect/>
          <a:stretch/>
        </p:blipFill>
        <p:spPr>
          <a:xfrm>
            <a:off x="7104360" y="2708275"/>
            <a:ext cx="365125" cy="400050"/>
          </a:xfrm>
          <a:prstGeom prst="rect">
            <a:avLst/>
          </a:prstGeom>
          <a:noFill/>
          <a:ln>
            <a:noFill/>
          </a:ln>
        </p:spPr>
      </p:pic>
      <p:sp>
        <p:nvSpPr>
          <p:cNvPr id="581" name="Google Shape;581;p26"/>
          <p:cNvSpPr/>
          <p:nvPr/>
        </p:nvSpPr>
        <p:spPr>
          <a:xfrm>
            <a:off x="4079676" y="3968750"/>
            <a:ext cx="204788" cy="1189038"/>
          </a:xfrm>
          <a:prstGeom prst="rect">
            <a:avLst/>
          </a:prstGeom>
          <a:solidFill>
            <a:srgbClr val="0070C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82" name="Google Shape;582;p26"/>
          <p:cNvSpPr txBox="1"/>
          <p:nvPr/>
        </p:nvSpPr>
        <p:spPr>
          <a:xfrm>
            <a:off x="1127450" y="6166475"/>
            <a:ext cx="5018400" cy="400200"/>
          </a:xfrm>
          <a:prstGeom prst="rect">
            <a:avLst/>
          </a:prstGeom>
          <a:solidFill>
            <a:srgbClr val="D9F4C9"/>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1">
                <a:solidFill>
                  <a:schemeClr val="dk1"/>
                </a:solidFill>
                <a:latin typeface="Trebuchet MS"/>
                <a:ea typeface="Trebuchet MS"/>
                <a:cs typeface="Trebuchet MS"/>
                <a:sym typeface="Trebuchet MS"/>
              </a:rPr>
              <a:t>result: GDR strength → nuclear shape</a:t>
            </a:r>
            <a:endParaRPr sz="2000" b="1">
              <a:solidFill>
                <a:schemeClr val="dk1"/>
              </a:solidFill>
              <a:latin typeface="Trebuchet MS"/>
              <a:ea typeface="Trebuchet MS"/>
              <a:cs typeface="Trebuchet MS"/>
              <a:sym typeface="Trebuchet MS"/>
            </a:endParaRPr>
          </a:p>
        </p:txBody>
      </p:sp>
      <p:cxnSp>
        <p:nvCxnSpPr>
          <p:cNvPr id="583" name="Google Shape;583;p26"/>
          <p:cNvCxnSpPr/>
          <p:nvPr/>
        </p:nvCxnSpPr>
        <p:spPr>
          <a:xfrm rot="10800000" flipH="1">
            <a:off x="4451674" y="3644902"/>
            <a:ext cx="1788789" cy="713856"/>
          </a:xfrm>
          <a:prstGeom prst="straightConnector1">
            <a:avLst/>
          </a:prstGeom>
          <a:noFill/>
          <a:ln w="28575" cap="flat" cmpd="sng">
            <a:solidFill>
              <a:srgbClr val="0070C0"/>
            </a:solidFill>
            <a:prstDash val="solid"/>
            <a:round/>
            <a:headEnd type="none" w="sm" len="sm"/>
            <a:tailEnd type="stealth" w="med" len="med"/>
          </a:ln>
        </p:spPr>
      </p:cxnSp>
      <p:cxnSp>
        <p:nvCxnSpPr>
          <p:cNvPr id="584" name="Google Shape;584;p26"/>
          <p:cNvCxnSpPr/>
          <p:nvPr/>
        </p:nvCxnSpPr>
        <p:spPr>
          <a:xfrm>
            <a:off x="3600178" y="4799109"/>
            <a:ext cx="2640285" cy="822230"/>
          </a:xfrm>
          <a:prstGeom prst="straightConnector1">
            <a:avLst/>
          </a:prstGeom>
          <a:noFill/>
          <a:ln w="28575" cap="flat" cmpd="sng">
            <a:solidFill>
              <a:srgbClr val="00B050"/>
            </a:solidFill>
            <a:prstDash val="solid"/>
            <a:round/>
            <a:headEnd type="none" w="sm" len="sm"/>
            <a:tailEnd type="stealth" w="med" len="med"/>
          </a:ln>
        </p:spPr>
      </p:cxnSp>
      <p:sp>
        <p:nvSpPr>
          <p:cNvPr id="585" name="Google Shape;585;p26"/>
          <p:cNvSpPr txBox="1"/>
          <p:nvPr/>
        </p:nvSpPr>
        <p:spPr>
          <a:xfrm>
            <a:off x="7267563" y="1700808"/>
            <a:ext cx="18838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a:solidFill>
                  <a:srgbClr val="6C911C"/>
                </a:solidFill>
                <a:latin typeface="Trebuchet MS"/>
                <a:ea typeface="Trebuchet MS"/>
                <a:cs typeface="Trebuchet MS"/>
                <a:sym typeface="Trebuchet MS"/>
              </a:rPr>
              <a:t>GDR line-shapes</a:t>
            </a:r>
            <a:endParaRPr sz="2000">
              <a:solidFill>
                <a:srgbClr val="6C911C"/>
              </a:solidFill>
              <a:latin typeface="Trebuchet MS"/>
              <a:ea typeface="Trebuchet MS"/>
              <a:cs typeface="Trebuchet MS"/>
              <a:sym typeface="Trebuchet MS"/>
            </a:endParaRPr>
          </a:p>
        </p:txBody>
      </p:sp>
      <p:sp>
        <p:nvSpPr>
          <p:cNvPr id="586" name="Google Shape;586;p26"/>
          <p:cNvSpPr/>
          <p:nvPr/>
        </p:nvSpPr>
        <p:spPr>
          <a:xfrm>
            <a:off x="2279576" y="2266950"/>
            <a:ext cx="547688" cy="3698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pl-PL" sz="1800" b="1" baseline="30000">
                <a:solidFill>
                  <a:schemeClr val="dk1"/>
                </a:solidFill>
                <a:latin typeface="Calibri"/>
                <a:ea typeface="Calibri"/>
                <a:cs typeface="Calibri"/>
                <a:sym typeface="Calibri"/>
              </a:rPr>
              <a:t>76</a:t>
            </a:r>
            <a:r>
              <a:rPr lang="pl-PL" sz="1800" b="1">
                <a:solidFill>
                  <a:schemeClr val="dk1"/>
                </a:solidFill>
                <a:latin typeface="Calibri"/>
                <a:ea typeface="Calibri"/>
                <a:cs typeface="Calibri"/>
                <a:sym typeface="Calibri"/>
              </a:rPr>
              <a:t>Kr</a:t>
            </a:r>
            <a:endParaRPr sz="1800" b="1">
              <a:solidFill>
                <a:schemeClr val="dk1"/>
              </a:solidFill>
              <a:latin typeface="Calibri"/>
              <a:ea typeface="Calibri"/>
              <a:cs typeface="Calibri"/>
              <a:sym typeface="Calibri"/>
            </a:endParaRPr>
          </a:p>
        </p:txBody>
      </p:sp>
      <p:sp>
        <p:nvSpPr>
          <p:cNvPr id="587" name="Google Shape;587;p26"/>
          <p:cNvSpPr/>
          <p:nvPr/>
        </p:nvSpPr>
        <p:spPr>
          <a:xfrm>
            <a:off x="158687" y="760705"/>
            <a:ext cx="102651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a:solidFill>
                  <a:schemeClr val="dk1"/>
                </a:solidFill>
                <a:latin typeface="Trebuchet MS"/>
                <a:ea typeface="Trebuchet MS"/>
                <a:cs typeface="Trebuchet MS"/>
                <a:sym typeface="Trebuchet MS"/>
              </a:rPr>
              <a:t>High-energy gamma rays from the GDR decay in hot </a:t>
            </a:r>
            <a:r>
              <a:rPr lang="pl-PL" sz="2000" b="1" baseline="30000">
                <a:solidFill>
                  <a:srgbClr val="6C911C"/>
                </a:solidFill>
                <a:latin typeface="Trebuchet MS"/>
                <a:ea typeface="Trebuchet MS"/>
                <a:cs typeface="Trebuchet MS"/>
                <a:sym typeface="Trebuchet MS"/>
              </a:rPr>
              <a:t>80</a:t>
            </a:r>
            <a:r>
              <a:rPr lang="pl-PL" sz="2000" b="1">
                <a:solidFill>
                  <a:srgbClr val="6C911C"/>
                </a:solidFill>
                <a:latin typeface="Trebuchet MS"/>
                <a:ea typeface="Trebuchet MS"/>
                <a:cs typeface="Trebuchet MS"/>
                <a:sym typeface="Trebuchet MS"/>
              </a:rPr>
              <a:t>Sr</a:t>
            </a:r>
            <a:r>
              <a:rPr lang="pl-PL" sz="2000">
                <a:solidFill>
                  <a:schemeClr val="dk1"/>
                </a:solidFill>
                <a:latin typeface="Trebuchet MS"/>
                <a:ea typeface="Trebuchet MS"/>
                <a:cs typeface="Trebuchet MS"/>
                <a:sym typeface="Trebuchet MS"/>
              </a:rPr>
              <a:t> compound nucleus </a:t>
            </a:r>
            <a:br>
              <a:rPr lang="pl-PL" sz="2000">
                <a:solidFill>
                  <a:schemeClr val="dk1"/>
                </a:solidFill>
                <a:latin typeface="Trebuchet MS"/>
                <a:ea typeface="Trebuchet MS"/>
                <a:cs typeface="Trebuchet MS"/>
                <a:sym typeface="Trebuchet MS"/>
              </a:rPr>
            </a:br>
            <a:r>
              <a:rPr lang="pl-PL" sz="2000">
                <a:solidFill>
                  <a:schemeClr val="dk1"/>
                </a:solidFill>
                <a:latin typeface="Trebuchet MS"/>
                <a:ea typeface="Trebuchet MS"/>
                <a:cs typeface="Trebuchet MS"/>
                <a:sym typeface="Trebuchet MS"/>
              </a:rPr>
              <a:t>measured in coincidence with discrete  gamma transitions in </a:t>
            </a:r>
            <a:r>
              <a:rPr lang="pl-PL" sz="2000" b="1" baseline="30000">
                <a:solidFill>
                  <a:srgbClr val="6C911C"/>
                </a:solidFill>
                <a:latin typeface="Trebuchet MS"/>
                <a:ea typeface="Trebuchet MS"/>
                <a:cs typeface="Trebuchet MS"/>
                <a:sym typeface="Trebuchet MS"/>
              </a:rPr>
              <a:t>76</a:t>
            </a:r>
            <a:r>
              <a:rPr lang="pl-PL" sz="2000" b="1">
                <a:solidFill>
                  <a:srgbClr val="6C911C"/>
                </a:solidFill>
                <a:latin typeface="Trebuchet MS"/>
                <a:ea typeface="Trebuchet MS"/>
                <a:cs typeface="Trebuchet MS"/>
                <a:sym typeface="Trebuchet MS"/>
              </a:rPr>
              <a:t>Kr</a:t>
            </a:r>
            <a:r>
              <a:rPr lang="pl-PL" sz="2000">
                <a:solidFill>
                  <a:schemeClr val="dk1"/>
                </a:solidFill>
                <a:latin typeface="Trebuchet MS"/>
                <a:ea typeface="Trebuchet MS"/>
                <a:cs typeface="Trebuchet MS"/>
                <a:sym typeface="Trebuchet MS"/>
              </a:rPr>
              <a:t> evaporation residue</a:t>
            </a:r>
            <a:endParaRPr/>
          </a:p>
        </p:txBody>
      </p:sp>
      <p:sp>
        <p:nvSpPr>
          <p:cNvPr id="588" name="Google Shape;588;p26"/>
          <p:cNvSpPr/>
          <p:nvPr/>
        </p:nvSpPr>
        <p:spPr>
          <a:xfrm>
            <a:off x="3307736" y="2941983"/>
            <a:ext cx="204788" cy="2258876"/>
          </a:xfrm>
          <a:prstGeom prst="rect">
            <a:avLst/>
          </a:prstGeom>
          <a:solidFill>
            <a:srgbClr val="00B05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3;p27">
            <a:extLst>
              <a:ext uri="{FF2B5EF4-FFF2-40B4-BE49-F238E27FC236}">
                <a16:creationId xmlns:a16="http://schemas.microsoft.com/office/drawing/2014/main" id="{12E16E63-37B0-40C9-B0FC-C1CC781EAF22}"/>
              </a:ext>
            </a:extLst>
          </p:cNvPr>
          <p:cNvSpPr txBox="1">
            <a:spLocks noGrp="1"/>
          </p:cNvSpPr>
          <p:nvPr>
            <p:ph type="title"/>
          </p:nvPr>
        </p:nvSpPr>
        <p:spPr>
          <a:xfrm>
            <a:off x="110415" y="11973"/>
            <a:ext cx="10515600" cy="656914"/>
          </a:xfrm>
        </p:spPr>
        <p:txBody>
          <a:bodyPr lIns="91421" tIns="45701" rIns="91421" bIns="45701"/>
          <a:lstStyle/>
          <a:p>
            <a:pPr lvl="0"/>
            <a:r>
              <a:rPr lang="pl-PL" sz="3400" b="1" dirty="0">
                <a:solidFill>
                  <a:srgbClr val="6C643F"/>
                </a:solidFill>
              </a:rPr>
              <a:t>The PARIS + NuBall2 </a:t>
            </a:r>
            <a:r>
              <a:rPr lang="pl-PL" sz="3400" b="1" dirty="0" err="1">
                <a:solidFill>
                  <a:srgbClr val="6C643F"/>
                </a:solidFill>
              </a:rPr>
              <a:t>experiment</a:t>
            </a:r>
            <a:endParaRPr lang="pl-PL" sz="3400" b="1" dirty="0">
              <a:solidFill>
                <a:srgbClr val="6C643F"/>
              </a:solidFill>
            </a:endParaRPr>
          </a:p>
        </p:txBody>
      </p:sp>
      <p:sp>
        <p:nvSpPr>
          <p:cNvPr id="3" name="Google Shape;594;p27">
            <a:extLst>
              <a:ext uri="{FF2B5EF4-FFF2-40B4-BE49-F238E27FC236}">
                <a16:creationId xmlns:a16="http://schemas.microsoft.com/office/drawing/2014/main" id="{78439B82-4E01-40A1-BF68-3E1FD4173C50}"/>
              </a:ext>
            </a:extLst>
          </p:cNvPr>
          <p:cNvSpPr txBox="1">
            <a:spLocks noGrp="1"/>
          </p:cNvSpPr>
          <p:nvPr>
            <p:ph idx="1"/>
          </p:nvPr>
        </p:nvSpPr>
        <p:spPr>
          <a:xfrm>
            <a:off x="407365" y="916329"/>
            <a:ext cx="6599489" cy="5697132"/>
          </a:xfrm>
        </p:spPr>
        <p:txBody>
          <a:bodyPr lIns="91421" tIns="45701" rIns="91421" bIns="45701">
            <a:noAutofit/>
          </a:bodyPr>
          <a:lstStyle/>
          <a:p>
            <a:pPr marL="0" lvl="0" indent="0">
              <a:spcBef>
                <a:spcPts val="0"/>
              </a:spcBef>
              <a:buNone/>
            </a:pPr>
            <a:r>
              <a:rPr lang="pl-PL" sz="2000" dirty="0" err="1"/>
              <a:t>Reaction</a:t>
            </a:r>
            <a:r>
              <a:rPr lang="pl-PL" sz="2000" dirty="0"/>
              <a:t>:</a:t>
            </a:r>
            <a:endParaRPr lang="pl-PL" dirty="0"/>
          </a:p>
          <a:p>
            <a:pPr marL="0" lvl="0" indent="0">
              <a:buNone/>
            </a:pPr>
            <a:endParaRPr lang="pl-PL" sz="2400" dirty="0"/>
          </a:p>
          <a:p>
            <a:pPr marL="0" lvl="0" indent="0">
              <a:buNone/>
            </a:pPr>
            <a:r>
              <a:rPr lang="pl-PL" sz="2000" dirty="0"/>
              <a:t>Setup:</a:t>
            </a:r>
            <a:endParaRPr lang="pl-PL" dirty="0"/>
          </a:p>
          <a:p>
            <a:pPr lvl="0">
              <a:buClr>
                <a:srgbClr val="000000"/>
              </a:buClr>
              <a:buSzPts val="1600"/>
              <a:buFont typeface="Noto Sans Symbols"/>
              <a:buChar char="⮚"/>
            </a:pPr>
            <a:r>
              <a:rPr lang="pl-PL" sz="2000" b="1" dirty="0">
                <a:solidFill>
                  <a:srgbClr val="6C643F"/>
                </a:solidFill>
              </a:rPr>
              <a:t>nu-Ball2 </a:t>
            </a:r>
            <a:r>
              <a:rPr lang="pl-PL" sz="2000" b="1" dirty="0" err="1">
                <a:solidFill>
                  <a:srgbClr val="6C643F"/>
                </a:solidFill>
              </a:rPr>
              <a:t>array</a:t>
            </a:r>
            <a:r>
              <a:rPr lang="pl-PL" sz="2000" dirty="0">
                <a:solidFill>
                  <a:srgbClr val="6C643F"/>
                </a:solidFill>
              </a:rPr>
              <a:t>: </a:t>
            </a:r>
            <a:r>
              <a:rPr lang="pl-PL" sz="2000" dirty="0"/>
              <a:t>Ge </a:t>
            </a:r>
            <a:r>
              <a:rPr lang="pl-PL" sz="2000" dirty="0" err="1"/>
              <a:t>detectors</a:t>
            </a:r>
            <a:r>
              <a:rPr lang="pl-PL" sz="2000" dirty="0"/>
              <a:t> </a:t>
            </a:r>
            <a:r>
              <a:rPr lang="pl-PL" sz="2000" dirty="0" err="1"/>
              <a:t>around</a:t>
            </a:r>
            <a:r>
              <a:rPr lang="pl-PL" sz="2000" dirty="0"/>
              <a:t> 90 </a:t>
            </a:r>
            <a:r>
              <a:rPr lang="pl-PL" sz="2000" dirty="0" err="1"/>
              <a:t>degrees</a:t>
            </a:r>
            <a:r>
              <a:rPr lang="pl-PL" sz="2000" dirty="0"/>
              <a:t>,</a:t>
            </a:r>
            <a:br>
              <a:rPr lang="pl-PL" sz="2000" dirty="0"/>
            </a:br>
            <a:r>
              <a:rPr lang="pl-PL" sz="2000" dirty="0"/>
              <a:t>                             ~4.5% </a:t>
            </a:r>
            <a:r>
              <a:rPr lang="pl-PL" sz="2000" dirty="0" err="1"/>
              <a:t>efficiency</a:t>
            </a:r>
            <a:r>
              <a:rPr lang="pl-PL" sz="2000" dirty="0"/>
              <a:t> </a:t>
            </a:r>
            <a:r>
              <a:rPr lang="pl-PL" sz="2000" dirty="0" err="1"/>
              <a:t>at</a:t>
            </a:r>
            <a:r>
              <a:rPr lang="pl-PL" sz="2000" dirty="0"/>
              <a:t> 1MeV</a:t>
            </a:r>
            <a:endParaRPr lang="pl-PL" dirty="0"/>
          </a:p>
          <a:p>
            <a:pPr lvl="0">
              <a:buClr>
                <a:srgbClr val="000000"/>
              </a:buClr>
              <a:buSzPts val="1600"/>
              <a:buFont typeface="Noto Sans Symbols"/>
              <a:buChar char="⮚"/>
            </a:pPr>
            <a:r>
              <a:rPr lang="pl-PL" sz="2000" b="1" dirty="0">
                <a:solidFill>
                  <a:srgbClr val="6C643F"/>
                </a:solidFill>
              </a:rPr>
              <a:t>2 × 36 PARIS </a:t>
            </a:r>
            <a:r>
              <a:rPr lang="pl-PL" sz="2000" b="1" dirty="0" err="1">
                <a:solidFill>
                  <a:srgbClr val="6C643F"/>
                </a:solidFill>
              </a:rPr>
              <a:t>phoswiches</a:t>
            </a:r>
            <a:r>
              <a:rPr lang="pl-PL" sz="2000" dirty="0">
                <a:solidFill>
                  <a:srgbClr val="6C643F"/>
                </a:solidFill>
              </a:rPr>
              <a:t> </a:t>
            </a:r>
            <a:br>
              <a:rPr lang="pl-PL" sz="2000" dirty="0"/>
            </a:br>
            <a:r>
              <a:rPr lang="pl-PL" sz="2000" dirty="0"/>
              <a:t>3% (</a:t>
            </a:r>
            <a:r>
              <a:rPr lang="pl-PL" sz="2000" dirty="0" err="1"/>
              <a:t>at</a:t>
            </a:r>
            <a:r>
              <a:rPr lang="pl-PL" sz="2000" dirty="0"/>
              <a:t> 23 cm) </a:t>
            </a:r>
            <a:r>
              <a:rPr lang="pl-PL" sz="2000" dirty="0" err="1"/>
              <a:t>efficiency</a:t>
            </a:r>
            <a:r>
              <a:rPr lang="pl-PL" sz="2000" dirty="0"/>
              <a:t> for 15 </a:t>
            </a:r>
            <a:r>
              <a:rPr lang="pl-PL" sz="2000" dirty="0" err="1"/>
              <a:t>MeV</a:t>
            </a:r>
            <a:r>
              <a:rPr lang="pl-PL" sz="2000" dirty="0"/>
              <a:t> gamma </a:t>
            </a:r>
            <a:r>
              <a:rPr lang="pl-PL" sz="2000" dirty="0" err="1"/>
              <a:t>rays</a:t>
            </a:r>
            <a:endParaRPr lang="pl-PL" sz="2000" dirty="0"/>
          </a:p>
          <a:p>
            <a:pPr marL="0" lvl="0" indent="0">
              <a:buNone/>
            </a:pPr>
            <a:r>
              <a:rPr lang="pl-PL" sz="2000" dirty="0" err="1"/>
              <a:t>Measurement</a:t>
            </a:r>
            <a:r>
              <a:rPr lang="pl-PL" sz="2000" dirty="0"/>
              <a:t>:</a:t>
            </a:r>
            <a:endParaRPr lang="pl-PL" dirty="0"/>
          </a:p>
          <a:p>
            <a:pPr lvl="0">
              <a:buSzPts val="1600"/>
              <a:buFont typeface="Noto Sans Symbols"/>
              <a:buChar char="⮚"/>
            </a:pPr>
            <a:r>
              <a:rPr lang="pl-PL" sz="2000" dirty="0"/>
              <a:t>high-</a:t>
            </a:r>
            <a:r>
              <a:rPr lang="pl-PL" sz="2000" dirty="0" err="1"/>
              <a:t>energy</a:t>
            </a:r>
            <a:r>
              <a:rPr lang="pl-PL" sz="2000" dirty="0"/>
              <a:t> gamma </a:t>
            </a:r>
            <a:r>
              <a:rPr lang="pl-PL" sz="2000" dirty="0" err="1"/>
              <a:t>rays</a:t>
            </a:r>
            <a:r>
              <a:rPr lang="pl-PL" sz="2000" dirty="0"/>
              <a:t> from the GDR Decay</a:t>
            </a:r>
            <a:br>
              <a:rPr lang="pl-PL" sz="2000" dirty="0"/>
            </a:br>
            <a:r>
              <a:rPr lang="pl-PL" sz="2000" dirty="0"/>
              <a:t>in hot </a:t>
            </a:r>
            <a:r>
              <a:rPr lang="pl-PL" sz="2000" b="1" baseline="30000" dirty="0"/>
              <a:t>80</a:t>
            </a:r>
            <a:r>
              <a:rPr lang="pl-PL" sz="2000" b="1" dirty="0"/>
              <a:t>Sr</a:t>
            </a:r>
            <a:r>
              <a:rPr lang="pl-PL" sz="2000" dirty="0"/>
              <a:t> </a:t>
            </a:r>
            <a:r>
              <a:rPr lang="pl-PL" sz="2000" dirty="0" err="1"/>
              <a:t>compound</a:t>
            </a:r>
            <a:r>
              <a:rPr lang="pl-PL" sz="2000" dirty="0"/>
              <a:t> </a:t>
            </a:r>
            <a:r>
              <a:rPr lang="pl-PL" sz="2000" dirty="0" err="1"/>
              <a:t>nucleus</a:t>
            </a:r>
            <a:r>
              <a:rPr lang="pl-PL" sz="2000" dirty="0"/>
              <a:t> </a:t>
            </a:r>
            <a:br>
              <a:rPr lang="pl-PL" sz="2000" dirty="0"/>
            </a:br>
            <a:r>
              <a:rPr lang="pl-PL" sz="2000" dirty="0"/>
              <a:t>by PARIS </a:t>
            </a:r>
            <a:r>
              <a:rPr lang="pl-PL" sz="2000" dirty="0" err="1"/>
              <a:t>array</a:t>
            </a:r>
            <a:r>
              <a:rPr lang="pl-PL" sz="2000" dirty="0"/>
              <a:t> (in </a:t>
            </a:r>
            <a:r>
              <a:rPr lang="pl-PL" sz="2000" dirty="0" err="1"/>
              <a:t>wall</a:t>
            </a:r>
            <a:r>
              <a:rPr lang="pl-PL" sz="2000" dirty="0"/>
              <a:t> geometry)</a:t>
            </a:r>
          </a:p>
          <a:p>
            <a:pPr lvl="0">
              <a:buSzPts val="1600"/>
              <a:buFont typeface="Noto Sans Symbols"/>
              <a:buChar char="⮚"/>
            </a:pPr>
            <a:r>
              <a:rPr lang="pl-PL" sz="2000" dirty="0" err="1"/>
              <a:t>discrete</a:t>
            </a:r>
            <a:r>
              <a:rPr lang="pl-PL" sz="2000" dirty="0"/>
              <a:t> gamma </a:t>
            </a:r>
            <a:r>
              <a:rPr lang="pl-PL" sz="2000" dirty="0" err="1"/>
              <a:t>transitions</a:t>
            </a:r>
            <a:r>
              <a:rPr lang="pl-PL" sz="2000" dirty="0"/>
              <a:t> </a:t>
            </a:r>
            <a:br>
              <a:rPr lang="pl-PL" sz="2000" dirty="0"/>
            </a:br>
            <a:r>
              <a:rPr lang="pl-PL" sz="2000" dirty="0"/>
              <a:t>in </a:t>
            </a:r>
            <a:r>
              <a:rPr lang="pl-PL" sz="2000" b="1" baseline="30000" dirty="0"/>
              <a:t>76</a:t>
            </a:r>
            <a:r>
              <a:rPr lang="pl-PL" sz="2000" b="1" dirty="0"/>
              <a:t>Kr</a:t>
            </a:r>
            <a:r>
              <a:rPr lang="pl-PL" sz="2000" dirty="0"/>
              <a:t> </a:t>
            </a:r>
            <a:r>
              <a:rPr lang="pl-PL" sz="2000" dirty="0" err="1"/>
              <a:t>evaporation</a:t>
            </a:r>
            <a:r>
              <a:rPr lang="pl-PL" sz="2000" dirty="0"/>
              <a:t> </a:t>
            </a:r>
            <a:r>
              <a:rPr lang="pl-PL" sz="2000" dirty="0" err="1"/>
              <a:t>residue</a:t>
            </a:r>
            <a:r>
              <a:rPr lang="pl-PL" sz="2000" dirty="0"/>
              <a:t> by nu-Ball2 </a:t>
            </a:r>
            <a:r>
              <a:rPr lang="pl-PL" sz="2000" dirty="0" err="1"/>
              <a:t>array</a:t>
            </a:r>
            <a:r>
              <a:rPr lang="pl-PL" sz="2000" dirty="0"/>
              <a:t>,</a:t>
            </a:r>
            <a:endParaRPr lang="pl-PL" dirty="0"/>
          </a:p>
          <a:p>
            <a:pPr lvl="0">
              <a:buSzPts val="1600"/>
              <a:buFont typeface="Noto Sans Symbols"/>
              <a:buChar char="⮚"/>
            </a:pPr>
            <a:r>
              <a:rPr lang="pl-PL" sz="2000" dirty="0"/>
              <a:t>Event-by-event FOLD – (PARIS and nu-Ball2)</a:t>
            </a:r>
            <a:endParaRPr lang="pl-PL" dirty="0"/>
          </a:p>
          <a:p>
            <a:pPr lvl="0" indent="-302264">
              <a:buNone/>
            </a:pPr>
            <a:endParaRPr lang="pl-PL" sz="800" dirty="0"/>
          </a:p>
        </p:txBody>
      </p:sp>
      <p:sp>
        <p:nvSpPr>
          <p:cNvPr id="4" name="Google Shape;595;p27">
            <a:extLst>
              <a:ext uri="{FF2B5EF4-FFF2-40B4-BE49-F238E27FC236}">
                <a16:creationId xmlns:a16="http://schemas.microsoft.com/office/drawing/2014/main" id="{1606441B-0335-4A05-8A2B-A88F8FFA33DE}"/>
              </a:ext>
            </a:extLst>
          </p:cNvPr>
          <p:cNvSpPr txBox="1"/>
          <p:nvPr/>
        </p:nvSpPr>
        <p:spPr>
          <a:xfrm>
            <a:off x="1784771" y="1304629"/>
            <a:ext cx="4680520" cy="400114"/>
          </a:xfrm>
          <a:prstGeom prst="rect">
            <a:avLst/>
          </a:prstGeom>
          <a:solidFill>
            <a:srgbClr val="D9F4C9"/>
          </a:solidFill>
          <a:ln cap="flat">
            <a:noFill/>
          </a:ln>
          <a:effectLst>
            <a:outerShdw dist="38096" dir="2700000" algn="tl">
              <a:srgbClr val="808080">
                <a:alpha val="39607"/>
              </a:srgbClr>
            </a:outerShdw>
          </a:effectLst>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2000" b="1" i="0" u="none" strike="noStrike" kern="1200" cap="none" spc="0" baseline="30000">
                <a:solidFill>
                  <a:srgbClr val="6C911C"/>
                </a:solidFill>
                <a:uFillTx/>
                <a:latin typeface="Trebuchet MS"/>
                <a:ea typeface="Trebuchet MS"/>
                <a:cs typeface="Trebuchet MS"/>
              </a:rPr>
              <a:t>16</a:t>
            </a:r>
            <a:r>
              <a:rPr lang="pt-BR" sz="2000" b="1" i="0" u="none" strike="noStrike" kern="1200" cap="none" spc="0" baseline="0">
                <a:solidFill>
                  <a:srgbClr val="6C911C"/>
                </a:solidFill>
                <a:uFillTx/>
                <a:latin typeface="Trebuchet MS"/>
                <a:ea typeface="Trebuchet MS"/>
                <a:cs typeface="Trebuchet MS"/>
              </a:rPr>
              <a:t>O @ 95 MeV on </a:t>
            </a:r>
            <a:r>
              <a:rPr lang="pt-BR" sz="2000" b="1" i="0" u="none" strike="noStrike" kern="1200" cap="none" spc="0" baseline="30000">
                <a:solidFill>
                  <a:srgbClr val="6C911C"/>
                </a:solidFill>
                <a:uFillTx/>
                <a:latin typeface="Trebuchet MS"/>
                <a:ea typeface="Trebuchet MS"/>
                <a:cs typeface="Trebuchet MS"/>
              </a:rPr>
              <a:t>64</a:t>
            </a:r>
            <a:r>
              <a:rPr lang="pt-BR" sz="2000" b="1" i="0" u="none" strike="noStrike" kern="1200" cap="none" spc="0" baseline="0">
                <a:solidFill>
                  <a:srgbClr val="6C911C"/>
                </a:solidFill>
                <a:uFillTx/>
                <a:latin typeface="Trebuchet MS"/>
                <a:ea typeface="Trebuchet MS"/>
                <a:cs typeface="Trebuchet MS"/>
              </a:rPr>
              <a:t>Zn → </a:t>
            </a:r>
            <a:r>
              <a:rPr lang="pt-BR" sz="2000" b="1" i="0" u="none" strike="noStrike" kern="1200" cap="none" spc="0" baseline="30000">
                <a:solidFill>
                  <a:srgbClr val="6C911C"/>
                </a:solidFill>
                <a:uFillTx/>
                <a:latin typeface="Trebuchet MS"/>
                <a:ea typeface="Trebuchet MS"/>
                <a:cs typeface="Trebuchet MS"/>
              </a:rPr>
              <a:t>80</a:t>
            </a:r>
            <a:r>
              <a:rPr lang="pt-BR" sz="2000" b="1" i="0" u="none" strike="noStrike" kern="1200" cap="none" spc="0" baseline="0">
                <a:solidFill>
                  <a:srgbClr val="6C911C"/>
                </a:solidFill>
                <a:uFillTx/>
                <a:latin typeface="Trebuchet MS"/>
                <a:ea typeface="Trebuchet MS"/>
                <a:cs typeface="Trebuchet MS"/>
              </a:rPr>
              <a:t>Sr*  → </a:t>
            </a:r>
            <a:r>
              <a:rPr lang="pt-BR" sz="2000" b="1" i="0" u="none" strike="noStrike" kern="1200" cap="none" spc="0" baseline="30000">
                <a:solidFill>
                  <a:srgbClr val="6C911C"/>
                </a:solidFill>
                <a:uFillTx/>
                <a:latin typeface="Trebuchet MS"/>
                <a:ea typeface="Trebuchet MS"/>
                <a:cs typeface="Trebuchet MS"/>
              </a:rPr>
              <a:t>76</a:t>
            </a:r>
            <a:r>
              <a:rPr lang="pt-BR" sz="2000" b="1" i="0" u="none" strike="noStrike" kern="1200" cap="none" spc="0" baseline="0">
                <a:solidFill>
                  <a:srgbClr val="6C911C"/>
                </a:solidFill>
                <a:uFillTx/>
                <a:latin typeface="Trebuchet MS"/>
                <a:ea typeface="Trebuchet MS"/>
                <a:cs typeface="Trebuchet MS"/>
              </a:rPr>
              <a:t>Kr</a:t>
            </a:r>
          </a:p>
        </p:txBody>
      </p:sp>
      <p:pic>
        <p:nvPicPr>
          <p:cNvPr id="5" name="Google Shape;597;p27">
            <a:extLst>
              <a:ext uri="{FF2B5EF4-FFF2-40B4-BE49-F238E27FC236}">
                <a16:creationId xmlns:a16="http://schemas.microsoft.com/office/drawing/2014/main" id="{4246E430-E530-4191-A9BC-A3A1B944A87A}"/>
              </a:ext>
            </a:extLst>
          </p:cNvPr>
          <p:cNvPicPr>
            <a:picLocks noChangeAspect="1"/>
          </p:cNvPicPr>
          <p:nvPr/>
        </p:nvPicPr>
        <p:blipFill>
          <a:blip r:embed="rId3">
            <a:alphaModFix/>
          </a:blip>
          <a:srcRect/>
          <a:stretch>
            <a:fillRect/>
          </a:stretch>
        </p:blipFill>
        <p:spPr>
          <a:xfrm>
            <a:off x="9778547" y="1504681"/>
            <a:ext cx="1575255" cy="2100340"/>
          </a:xfrm>
          <a:prstGeom prst="rect">
            <a:avLst/>
          </a:prstGeom>
          <a:noFill/>
          <a:ln cap="flat">
            <a:noFill/>
          </a:ln>
        </p:spPr>
      </p:pic>
      <p:pic>
        <p:nvPicPr>
          <p:cNvPr id="6" name="Google Shape;598;p27">
            <a:extLst>
              <a:ext uri="{FF2B5EF4-FFF2-40B4-BE49-F238E27FC236}">
                <a16:creationId xmlns:a16="http://schemas.microsoft.com/office/drawing/2014/main" id="{C8906691-89B1-45B6-A9CD-A12004455184}"/>
              </a:ext>
            </a:extLst>
          </p:cNvPr>
          <p:cNvPicPr>
            <a:picLocks noChangeAspect="1"/>
          </p:cNvPicPr>
          <p:nvPr/>
        </p:nvPicPr>
        <p:blipFill>
          <a:blip r:embed="rId4">
            <a:alphaModFix/>
          </a:blip>
          <a:srcRect/>
          <a:stretch>
            <a:fillRect/>
          </a:stretch>
        </p:blipFill>
        <p:spPr>
          <a:xfrm>
            <a:off x="7596634" y="1504681"/>
            <a:ext cx="1575255" cy="2100340"/>
          </a:xfrm>
          <a:prstGeom prst="rect">
            <a:avLst/>
          </a:prstGeom>
          <a:noFill/>
          <a:ln cap="flat">
            <a:noFill/>
          </a:ln>
        </p:spPr>
      </p:pic>
      <p:pic>
        <p:nvPicPr>
          <p:cNvPr id="7" name="Google Shape;599;p27">
            <a:extLst>
              <a:ext uri="{FF2B5EF4-FFF2-40B4-BE49-F238E27FC236}">
                <a16:creationId xmlns:a16="http://schemas.microsoft.com/office/drawing/2014/main" id="{9626056C-E352-4172-AE56-027F3FB95735}"/>
              </a:ext>
            </a:extLst>
          </p:cNvPr>
          <p:cNvPicPr>
            <a:picLocks noChangeAspect="1"/>
          </p:cNvPicPr>
          <p:nvPr/>
        </p:nvPicPr>
        <p:blipFill>
          <a:blip r:embed="rId5">
            <a:alphaModFix/>
          </a:blip>
          <a:srcRect/>
          <a:stretch>
            <a:fillRect/>
          </a:stretch>
        </p:blipFill>
        <p:spPr>
          <a:xfrm>
            <a:off x="9241731" y="314370"/>
            <a:ext cx="2330988" cy="1053827"/>
          </a:xfrm>
          <a:prstGeom prst="rect">
            <a:avLst/>
          </a:prstGeom>
          <a:noFill/>
          <a:ln cap="flat">
            <a:noFill/>
          </a:ln>
        </p:spPr>
      </p:pic>
      <p:pic>
        <p:nvPicPr>
          <p:cNvPr id="8" name="Google Shape;600;p27">
            <a:extLst>
              <a:ext uri="{FF2B5EF4-FFF2-40B4-BE49-F238E27FC236}">
                <a16:creationId xmlns:a16="http://schemas.microsoft.com/office/drawing/2014/main" id="{BAC9A275-EB80-415A-9993-26B1E4F1E78E}"/>
              </a:ext>
            </a:extLst>
          </p:cNvPr>
          <p:cNvPicPr>
            <a:picLocks noChangeAspect="1"/>
          </p:cNvPicPr>
          <p:nvPr/>
        </p:nvPicPr>
        <p:blipFill>
          <a:blip r:embed="rId6">
            <a:alphaModFix/>
          </a:blip>
          <a:srcRect/>
          <a:stretch>
            <a:fillRect/>
          </a:stretch>
        </p:blipFill>
        <p:spPr>
          <a:xfrm>
            <a:off x="7682944" y="185166"/>
            <a:ext cx="1207126" cy="1156615"/>
          </a:xfrm>
          <a:prstGeom prst="rect">
            <a:avLst/>
          </a:prstGeom>
          <a:noFill/>
          <a:ln cap="flat">
            <a:noFill/>
          </a:ln>
        </p:spPr>
      </p:pic>
      <p:pic>
        <p:nvPicPr>
          <p:cNvPr id="9" name="Obraz 9">
            <a:extLst>
              <a:ext uri="{FF2B5EF4-FFF2-40B4-BE49-F238E27FC236}">
                <a16:creationId xmlns:a16="http://schemas.microsoft.com/office/drawing/2014/main" id="{A50ED9E2-8E68-44A7-BA91-39CF1D7D831E}"/>
              </a:ext>
            </a:extLst>
          </p:cNvPr>
          <p:cNvPicPr>
            <a:picLocks noChangeAspect="1"/>
          </p:cNvPicPr>
          <p:nvPr/>
        </p:nvPicPr>
        <p:blipFill>
          <a:blip r:embed="rId7"/>
          <a:stretch>
            <a:fillRect/>
          </a:stretch>
        </p:blipFill>
        <p:spPr>
          <a:xfrm>
            <a:off x="6032113" y="3673126"/>
            <a:ext cx="6279550" cy="3184873"/>
          </a:xfrm>
          <a:prstGeom prst="rect">
            <a:avLst/>
          </a:prstGeom>
          <a:noFill/>
          <a:ln cap="flat">
            <a:noFill/>
          </a:ln>
        </p:spPr>
      </p:pic>
      <p:sp>
        <p:nvSpPr>
          <p:cNvPr id="10" name="pole tekstowe 9">
            <a:extLst>
              <a:ext uri="{FF2B5EF4-FFF2-40B4-BE49-F238E27FC236}">
                <a16:creationId xmlns:a16="http://schemas.microsoft.com/office/drawing/2014/main" id="{80C84CFC-89A7-4F45-933E-383F479FFDAE}"/>
              </a:ext>
            </a:extLst>
          </p:cNvPr>
          <p:cNvSpPr txBox="1"/>
          <p:nvPr/>
        </p:nvSpPr>
        <p:spPr>
          <a:xfrm>
            <a:off x="5745879" y="540587"/>
            <a:ext cx="1955727" cy="707886"/>
          </a:xfrm>
          <a:prstGeom prst="rect">
            <a:avLst/>
          </a:prstGeom>
          <a:solidFill>
            <a:srgbClr val="ED671B"/>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Performed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err="1">
                <a:ln>
                  <a:noFill/>
                </a:ln>
                <a:solidFill>
                  <a:srgbClr val="FFFFFF"/>
                </a:solidFill>
                <a:effectLst/>
                <a:uLnTx/>
                <a:uFillTx/>
                <a:latin typeface="Arial"/>
                <a:ea typeface="+mn-ea"/>
                <a:cs typeface="+mn-cs"/>
              </a:rPr>
              <a:t>Nov</a:t>
            </a:r>
            <a:r>
              <a:rPr kumimoji="0" lang="en-US" sz="2000" b="1" i="0" u="none" strike="noStrike" kern="1200" cap="none" spc="0" normalizeH="0" baseline="0" noProof="0" dirty="0">
                <a:ln>
                  <a:noFill/>
                </a:ln>
                <a:solidFill>
                  <a:srgbClr val="FFFFFF"/>
                </a:solidFill>
                <a:effectLst/>
                <a:uLnTx/>
                <a:uFillTx/>
                <a:latin typeface="Arial"/>
                <a:ea typeface="+mn-ea"/>
                <a:cs typeface="+mn-cs"/>
              </a:rPr>
              <a:t> 202</a:t>
            </a:r>
            <a:r>
              <a:rPr kumimoji="0" lang="pl-PL" sz="2000" b="1" i="0" u="none" strike="noStrike" kern="1200" cap="none" spc="0" normalizeH="0" baseline="0" noProof="0" dirty="0">
                <a:ln>
                  <a:noFill/>
                </a:ln>
                <a:solidFill>
                  <a:srgbClr val="FFFFFF"/>
                </a:solidFill>
                <a:effectLst/>
                <a:uLnTx/>
                <a:uFillTx/>
                <a:latin typeface="Arial"/>
                <a:ea typeface="+mn-ea"/>
                <a:cs typeface="+mn-cs"/>
              </a:rPr>
              <a:t>2</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482D9C01-2EF0-4807-9BCC-A4B0539E9D5D}"/>
              </a:ext>
            </a:extLst>
          </p:cNvPr>
          <p:cNvSpPr txBox="1"/>
          <p:nvPr/>
        </p:nvSpPr>
        <p:spPr>
          <a:xfrm>
            <a:off x="3171463" y="537065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F50"/>
              </a:solidFill>
              <a:effectLst/>
              <a:uLnTx/>
              <a:uFillTx/>
              <a:latin typeface="Arial"/>
              <a:ea typeface="+mn-ea"/>
              <a:cs typeface="+mn-cs"/>
            </a:endParaRPr>
          </a:p>
        </p:txBody>
      </p:sp>
      <p:sp>
        <p:nvSpPr>
          <p:cNvPr id="10" name="Symbol zastępczy numeru slajdu 1">
            <a:extLst>
              <a:ext uri="{FF2B5EF4-FFF2-40B4-BE49-F238E27FC236}">
                <a16:creationId xmlns:a16="http://schemas.microsoft.com/office/drawing/2014/main" id="{1AFE7EDF-8E11-4B09-A3AD-19B82E3FAED6}"/>
              </a:ext>
            </a:extLst>
          </p:cNvPr>
          <p:cNvSpPr>
            <a:spLocks noGrp="1"/>
          </p:cNvSpPr>
          <p:nvPr>
            <p:ph type="sldNum" idx="12"/>
          </p:nvPr>
        </p:nvSpPr>
        <p:spPr>
          <a:xfrm>
            <a:off x="11532035" y="6182333"/>
            <a:ext cx="609200" cy="6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FFFFFF"/>
                </a:solidFill>
                <a:effectLst/>
                <a:uLnTx/>
                <a:uFillTx/>
                <a:latin typeface="Barlow Light"/>
                <a:sym typeface="Barlow Ligh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 sz="1600" b="0" i="0" u="none" strike="noStrike" kern="1200" cap="none" spc="0" normalizeH="0" baseline="0" noProof="0" dirty="0">
              <a:ln>
                <a:noFill/>
              </a:ln>
              <a:solidFill>
                <a:srgbClr val="FFFFFF"/>
              </a:solidFill>
              <a:effectLst/>
              <a:uLnTx/>
              <a:uFillTx/>
              <a:latin typeface="Barlow Light"/>
              <a:sym typeface="Barlow Light"/>
            </a:endParaRPr>
          </a:p>
        </p:txBody>
      </p:sp>
      <p:sp>
        <p:nvSpPr>
          <p:cNvPr id="12" name="Tytuł 15">
            <a:extLst>
              <a:ext uri="{FF2B5EF4-FFF2-40B4-BE49-F238E27FC236}">
                <a16:creationId xmlns:a16="http://schemas.microsoft.com/office/drawing/2014/main" id="{9CE2F744-920B-467D-8517-CB1B27267A31}"/>
              </a:ext>
            </a:extLst>
          </p:cNvPr>
          <p:cNvSpPr txBox="1">
            <a:spLocks/>
          </p:cNvSpPr>
          <p:nvPr/>
        </p:nvSpPr>
        <p:spPr>
          <a:xfrm>
            <a:off x="47699" y="49361"/>
            <a:ext cx="9349574" cy="122302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1pPr>
            <a:lvl2pPr marR="0" lvl="1"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2pPr>
            <a:lvl3pPr marR="0" lvl="2"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3pPr>
            <a:lvl4pPr marR="0" lvl="3"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4pPr>
            <a:lvl5pPr marR="0" lvl="4"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5pPr>
            <a:lvl6pPr marR="0" lvl="5"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6pPr>
            <a:lvl7pPr marR="0" lvl="6"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7pPr>
            <a:lvl8pPr marR="0" lvl="7"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8pPr>
            <a:lvl9pPr marR="0" lvl="8"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9pPr>
          </a:lstStyle>
          <a:p>
            <a:pPr lvl="0" algn="ctr">
              <a:lnSpc>
                <a:spcPct val="100000"/>
              </a:lnSpc>
              <a:buClr>
                <a:srgbClr val="007BB9"/>
              </a:buClr>
              <a:defRPr/>
            </a:pPr>
            <a:r>
              <a:rPr lang="en-US" sz="2400" b="1" dirty="0">
                <a:solidFill>
                  <a:srgbClr val="FF0000"/>
                </a:solidFill>
              </a:rPr>
              <a:t>N-SI-128</a:t>
            </a:r>
            <a:r>
              <a:rPr lang="en-US" sz="2400" b="1" dirty="0"/>
              <a:t>:</a:t>
            </a:r>
            <a:r>
              <a:rPr lang="en-US" sz="2400" dirty="0"/>
              <a:t> </a:t>
            </a:r>
            <a:r>
              <a:rPr lang="en-US" sz="2400" b="1" kern="1200" dirty="0">
                <a:solidFill>
                  <a:srgbClr val="007BB9"/>
                </a:solidFill>
                <a:latin typeface="Arial"/>
              </a:rPr>
              <a:t>Investigation of high spin structures in </a:t>
            </a:r>
            <a:r>
              <a:rPr lang="en-US" sz="2400" b="1" kern="1200" baseline="30000" dirty="0">
                <a:solidFill>
                  <a:srgbClr val="007BB9"/>
                </a:solidFill>
                <a:latin typeface="Arial"/>
              </a:rPr>
              <a:t>44</a:t>
            </a:r>
            <a:r>
              <a:rPr lang="en-US" sz="2400" b="1" kern="1200" dirty="0">
                <a:solidFill>
                  <a:srgbClr val="007BB9"/>
                </a:solidFill>
                <a:latin typeface="Arial"/>
              </a:rPr>
              <a:t>Ti and </a:t>
            </a:r>
            <a:r>
              <a:rPr lang="en-US" sz="2400" b="1" kern="1200" baseline="30000" dirty="0">
                <a:solidFill>
                  <a:srgbClr val="007BB9"/>
                </a:solidFill>
                <a:latin typeface="Arial"/>
              </a:rPr>
              <a:t>42</a:t>
            </a:r>
            <a:r>
              <a:rPr lang="en-US" sz="2400" b="1" kern="1200" dirty="0">
                <a:solidFill>
                  <a:srgbClr val="007BB9"/>
                </a:solidFill>
                <a:latin typeface="Arial"/>
              </a:rPr>
              <a:t>Ca </a:t>
            </a:r>
          </a:p>
          <a:p>
            <a:pPr lvl="0" algn="ctr">
              <a:lnSpc>
                <a:spcPct val="100000"/>
              </a:lnSpc>
              <a:buClr>
                <a:srgbClr val="007BB9"/>
              </a:buClr>
              <a:defRPr/>
            </a:pPr>
            <a:r>
              <a:rPr lang="en-US" sz="2400" b="1" kern="1200" dirty="0">
                <a:solidFill>
                  <a:srgbClr val="007BB9"/>
                </a:solidFill>
                <a:latin typeface="Arial"/>
              </a:rPr>
              <a:t>via discrete and continuum gamma spectroscopy </a:t>
            </a:r>
          </a:p>
          <a:p>
            <a:pPr lvl="0" algn="ctr">
              <a:lnSpc>
                <a:spcPct val="100000"/>
              </a:lnSpc>
              <a:buClr>
                <a:srgbClr val="007BB9"/>
              </a:buClr>
              <a:defRPr/>
            </a:pPr>
            <a:r>
              <a:rPr lang="en-US" sz="2400" b="1" kern="1200" dirty="0">
                <a:solidFill>
                  <a:srgbClr val="007BB9"/>
                </a:solidFill>
                <a:latin typeface="Arial"/>
              </a:rPr>
              <a:t>using </a:t>
            </a:r>
            <a:r>
              <a:rPr lang="en-US" sz="2400" b="1" kern="1200" dirty="0">
                <a:solidFill>
                  <a:srgbClr val="3A7796"/>
                </a:solidFill>
                <a:latin typeface="Arial"/>
              </a:rPr>
              <a:t>Nu-Ball2+PARIS+Warsaw DSSD </a:t>
            </a:r>
            <a:endParaRPr lang="en-US" sz="2400" b="1" dirty="0">
              <a:solidFill>
                <a:srgbClr val="3A7796"/>
              </a:solidFill>
              <a:latin typeface="Arial"/>
            </a:endParaRPr>
          </a:p>
        </p:txBody>
      </p:sp>
      <p:sp>
        <p:nvSpPr>
          <p:cNvPr id="17" name="pole tekstowe 16">
            <a:extLst>
              <a:ext uri="{FF2B5EF4-FFF2-40B4-BE49-F238E27FC236}">
                <a16:creationId xmlns:a16="http://schemas.microsoft.com/office/drawing/2014/main" id="{44B4164F-A05D-41E9-B3F0-97AAD4FF3AC8}"/>
              </a:ext>
            </a:extLst>
          </p:cNvPr>
          <p:cNvSpPr txBox="1"/>
          <p:nvPr/>
        </p:nvSpPr>
        <p:spPr>
          <a:xfrm>
            <a:off x="2974793" y="1268242"/>
            <a:ext cx="4891083" cy="45653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Spokesperson: Magdalena </a:t>
            </a:r>
            <a:r>
              <a:rPr kumimoji="0" lang="en-US" sz="1800" b="1" i="0" u="none" strike="noStrike" kern="1200" cap="none" spc="0" normalizeH="0" baseline="0" noProof="0" dirty="0" err="1">
                <a:ln>
                  <a:noFill/>
                </a:ln>
                <a:solidFill>
                  <a:srgbClr val="FFFFFF"/>
                </a:solidFill>
                <a:effectLst/>
                <a:uLnTx/>
                <a:uFillTx/>
                <a:latin typeface="Arial"/>
                <a:ea typeface="+mn-ea"/>
                <a:cs typeface="+mn-cs"/>
              </a:rPr>
              <a:t>Matejska-Minda</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Obraz 17">
            <a:extLst>
              <a:ext uri="{FF2B5EF4-FFF2-40B4-BE49-F238E27FC236}">
                <a16:creationId xmlns:a16="http://schemas.microsoft.com/office/drawing/2014/main" id="{A7D49E4F-0E3E-492B-B43D-FEB6483164FE}"/>
              </a:ext>
            </a:extLst>
          </p:cNvPr>
          <p:cNvPicPr>
            <a:picLocks noChangeAspect="1"/>
          </p:cNvPicPr>
          <p:nvPr/>
        </p:nvPicPr>
        <p:blipFill rotWithShape="1">
          <a:blip r:embed="rId2"/>
          <a:srcRect r="29773"/>
          <a:stretch/>
        </p:blipFill>
        <p:spPr>
          <a:xfrm>
            <a:off x="9397273" y="1185309"/>
            <a:ext cx="2791661" cy="2981402"/>
          </a:xfrm>
          <a:prstGeom prst="rect">
            <a:avLst/>
          </a:prstGeom>
        </p:spPr>
      </p:pic>
      <p:sp>
        <p:nvSpPr>
          <p:cNvPr id="19" name="Content Placeholder 2">
            <a:extLst>
              <a:ext uri="{FF2B5EF4-FFF2-40B4-BE49-F238E27FC236}">
                <a16:creationId xmlns:a16="http://schemas.microsoft.com/office/drawing/2014/main" id="{D378FCAA-0AB5-4311-B3FD-9A9A62EF5D85}"/>
              </a:ext>
            </a:extLst>
          </p:cNvPr>
          <p:cNvSpPr txBox="1">
            <a:spLocks/>
          </p:cNvSpPr>
          <p:nvPr/>
        </p:nvSpPr>
        <p:spPr>
          <a:xfrm>
            <a:off x="5872071" y="4216173"/>
            <a:ext cx="5861050" cy="2637499"/>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00B5DD"/>
              </a:buClr>
              <a:buSzPct val="80000"/>
              <a:buFont typeface="Wingdings 3" charset="2"/>
              <a:buNone/>
              <a:tabLst/>
              <a:defRPr/>
            </a:pP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The aim of the measurement:</a:t>
            </a:r>
          </a:p>
          <a:p>
            <a:pPr marL="342900" marR="0" lvl="0" indent="-342900" algn="l" defTabSz="457200" rtl="0" eaLnBrk="1" fontAlgn="auto" latinLnBrk="0" hangingPunct="1">
              <a:lnSpc>
                <a:spcPct val="100000"/>
              </a:lnSpc>
              <a:spcBef>
                <a:spcPts val="1000"/>
              </a:spcBef>
              <a:spcAft>
                <a:spcPts val="0"/>
              </a:spcAft>
              <a:buClr>
                <a:srgbClr val="00B5DD"/>
              </a:buClr>
              <a:buSzPct val="80000"/>
              <a:buFont typeface="Wingdings 3" charset="2"/>
              <a:buChar char=""/>
              <a:tabLst/>
              <a:defRPr/>
            </a:pP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Re-examine at high spins </a:t>
            </a:r>
            <a:r>
              <a:rPr kumimoji="0" lang="en-US" sz="1800" b="0" i="0" u="none" strike="noStrike" kern="1200" cap="none" spc="0" normalizeH="0" baseline="3000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42</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Ca and </a:t>
            </a:r>
            <a:r>
              <a:rPr kumimoji="0" lang="en-US" sz="1800" b="0" i="0" u="none" strike="noStrike" kern="1200" cap="none" spc="0" normalizeH="0" baseline="3000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44</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Ti, in order to </a:t>
            </a:r>
            <a:r>
              <a:rPr kumimoji="0" lang="en-US" sz="1800" b="1"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extend the known and unknown structures</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 up to or beyond the terminating states.</a:t>
            </a:r>
          </a:p>
          <a:p>
            <a:pPr marL="342900" marR="0" lvl="0" indent="-342900" algn="l" defTabSz="457200" rtl="0" eaLnBrk="1" fontAlgn="auto" latinLnBrk="0" hangingPunct="1">
              <a:lnSpc>
                <a:spcPct val="100000"/>
              </a:lnSpc>
              <a:spcBef>
                <a:spcPts val="1000"/>
              </a:spcBef>
              <a:spcAft>
                <a:spcPts val="0"/>
              </a:spcAft>
              <a:buClr>
                <a:srgbClr val="00B5DD"/>
              </a:buClr>
              <a:buSzPct val="80000"/>
              <a:buFont typeface="Wingdings 3" charset="2"/>
              <a:buChar char=""/>
              <a:tabLst/>
              <a:defRPr/>
            </a:pP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Investigating discrete and high energy gamma rays – link between deformed states (resonances) in a hot</a:t>
            </a:r>
            <a:r>
              <a:rPr kumimoji="0" lang="pl-PL"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 CN</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 and </a:t>
            </a:r>
            <a:r>
              <a:rPr kumimoji="0" lang="en-US" sz="1800" b="0" i="0" u="none" strike="noStrike" kern="1200" cap="none" spc="0" normalizeH="0" baseline="0" noProof="0" dirty="0" err="1">
                <a:ln>
                  <a:noFill/>
                </a:ln>
                <a:solidFill>
                  <a:srgbClr val="3A3F50"/>
                </a:solidFill>
                <a:effectLst/>
                <a:uLnTx/>
                <a:uFillTx/>
                <a:latin typeface="Times New Roman" panose="02020603050405020304" pitchFamily="18" charset="0"/>
                <a:ea typeface="+mn-ea"/>
                <a:cs typeface="Times New Roman" panose="02020603050405020304" pitchFamily="18" charset="0"/>
              </a:rPr>
              <a:t>yrast</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 SD in a cold ER </a:t>
            </a:r>
            <a:r>
              <a:rPr kumimoji="0" lang="en-US" sz="1800" b="1"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by</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coincident measurement of continuum and discrete gamma-rays</a:t>
            </a:r>
            <a:r>
              <a:rPr kumimoji="0" lang="en-US" sz="1800" b="0" i="0" u="none" strike="noStrike" kern="1200" cap="none" spc="0" normalizeH="0" baseline="0" noProof="0" dirty="0">
                <a:ln>
                  <a:noFill/>
                </a:ln>
                <a:solidFill>
                  <a:srgbClr val="3A3F50"/>
                </a:solidFill>
                <a:effectLst/>
                <a:uLnTx/>
                <a:uFillTx/>
                <a:latin typeface="Times New Roman" panose="02020603050405020304" pitchFamily="18" charset="0"/>
                <a:ea typeface="+mn-ea"/>
                <a:cs typeface="Times New Roman" panose="02020603050405020304" pitchFamily="18" charset="0"/>
              </a:rPr>
              <a:t>.</a:t>
            </a:r>
          </a:p>
        </p:txBody>
      </p:sp>
      <p:pic>
        <p:nvPicPr>
          <p:cNvPr id="20" name="Obraz 19">
            <a:extLst>
              <a:ext uri="{FF2B5EF4-FFF2-40B4-BE49-F238E27FC236}">
                <a16:creationId xmlns:a16="http://schemas.microsoft.com/office/drawing/2014/main" id="{D2A83C9C-7C90-457A-B970-28050B15D2A3}"/>
              </a:ext>
            </a:extLst>
          </p:cNvPr>
          <p:cNvPicPr>
            <a:picLocks noChangeAspect="1"/>
          </p:cNvPicPr>
          <p:nvPr/>
        </p:nvPicPr>
        <p:blipFill>
          <a:blip r:embed="rId3"/>
          <a:stretch>
            <a:fillRect/>
          </a:stretch>
        </p:blipFill>
        <p:spPr>
          <a:xfrm>
            <a:off x="-74374" y="2242963"/>
            <a:ext cx="2791661" cy="4610709"/>
          </a:xfrm>
          <a:prstGeom prst="rect">
            <a:avLst/>
          </a:prstGeom>
        </p:spPr>
      </p:pic>
      <p:pic>
        <p:nvPicPr>
          <p:cNvPr id="21" name="Obraz 20">
            <a:extLst>
              <a:ext uri="{FF2B5EF4-FFF2-40B4-BE49-F238E27FC236}">
                <a16:creationId xmlns:a16="http://schemas.microsoft.com/office/drawing/2014/main" id="{0B58A700-873B-4FB4-B2F1-CB79490F19CC}"/>
              </a:ext>
            </a:extLst>
          </p:cNvPr>
          <p:cNvPicPr>
            <a:picLocks noChangeAspect="1"/>
          </p:cNvPicPr>
          <p:nvPr/>
        </p:nvPicPr>
        <p:blipFill>
          <a:blip r:embed="rId4"/>
          <a:stretch>
            <a:fillRect/>
          </a:stretch>
        </p:blipFill>
        <p:spPr>
          <a:xfrm>
            <a:off x="2767742" y="2847974"/>
            <a:ext cx="3104329" cy="3885221"/>
          </a:xfrm>
          <a:prstGeom prst="rect">
            <a:avLst/>
          </a:prstGeom>
        </p:spPr>
      </p:pic>
      <p:pic>
        <p:nvPicPr>
          <p:cNvPr id="22" name="Picture 2" descr="http://www.old.slcj.uw.edu.pl:8090/N-SI-128/230611_091844/run29R2_upto2500.png">
            <a:extLst>
              <a:ext uri="{FF2B5EF4-FFF2-40B4-BE49-F238E27FC236}">
                <a16:creationId xmlns:a16="http://schemas.microsoft.com/office/drawing/2014/main" id="{FBF675BF-08A6-4CE9-9150-FA900C0531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4" t="8770" r="8011" b="5424"/>
          <a:stretch/>
        </p:blipFill>
        <p:spPr bwMode="auto">
          <a:xfrm>
            <a:off x="5376476" y="2148506"/>
            <a:ext cx="3657600" cy="2124143"/>
          </a:xfrm>
          <a:prstGeom prst="rect">
            <a:avLst/>
          </a:prstGeom>
          <a:noFill/>
          <a:extLst>
            <a:ext uri="{909E8E84-426E-40DD-AFC4-6F175D3DCCD1}">
              <a14:hiddenFill xmlns:a14="http://schemas.microsoft.com/office/drawing/2010/main">
                <a:solidFill>
                  <a:srgbClr val="FFFFFF"/>
                </a:solidFill>
              </a14:hiddenFill>
            </a:ext>
          </a:extLst>
        </p:spPr>
      </p:pic>
      <p:sp>
        <p:nvSpPr>
          <p:cNvPr id="23" name="pole tekstowe 22">
            <a:extLst>
              <a:ext uri="{FF2B5EF4-FFF2-40B4-BE49-F238E27FC236}">
                <a16:creationId xmlns:a16="http://schemas.microsoft.com/office/drawing/2014/main" id="{128C182F-7C64-4E8C-ADD6-A2EFF6B125F6}"/>
              </a:ext>
            </a:extLst>
          </p:cNvPr>
          <p:cNvSpPr txBox="1"/>
          <p:nvPr/>
        </p:nvSpPr>
        <p:spPr>
          <a:xfrm>
            <a:off x="7247268" y="2142732"/>
            <a:ext cx="1969940" cy="707886"/>
          </a:xfrm>
          <a:prstGeom prst="rect">
            <a:avLst/>
          </a:prstGeom>
          <a:solidFill>
            <a:srgbClr val="ED671B"/>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Performed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June 2023</a:t>
            </a:r>
          </a:p>
        </p:txBody>
      </p:sp>
      <p:pic>
        <p:nvPicPr>
          <p:cNvPr id="24" name="Picture 4" descr="https://wpphysique.ijclab.in2p3.fr/alto/wp-content/uploads/sites/45/2021/01/logo-ijclab-alto-bandeau-250px-arrondi.png">
            <a:extLst>
              <a:ext uri="{FF2B5EF4-FFF2-40B4-BE49-F238E27FC236}">
                <a16:creationId xmlns:a16="http://schemas.microsoft.com/office/drawing/2014/main" id="{93CB20D2-B5C1-4D26-80E1-E3151FD23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5493" y="2950361"/>
            <a:ext cx="1248105" cy="124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29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482D9C01-2EF0-4807-9BCC-A4B0539E9D5D}"/>
              </a:ext>
            </a:extLst>
          </p:cNvPr>
          <p:cNvSpPr txBox="1"/>
          <p:nvPr/>
        </p:nvSpPr>
        <p:spPr>
          <a:xfrm>
            <a:off x="3171463" y="537065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F50"/>
              </a:solidFill>
              <a:effectLst/>
              <a:uLnTx/>
              <a:uFillTx/>
              <a:latin typeface="Arial"/>
              <a:ea typeface="+mn-ea"/>
              <a:cs typeface="+mn-cs"/>
            </a:endParaRPr>
          </a:p>
        </p:txBody>
      </p:sp>
      <p:sp>
        <p:nvSpPr>
          <p:cNvPr id="10" name="Symbol zastępczy numeru slajdu 1">
            <a:extLst>
              <a:ext uri="{FF2B5EF4-FFF2-40B4-BE49-F238E27FC236}">
                <a16:creationId xmlns:a16="http://schemas.microsoft.com/office/drawing/2014/main" id="{1AFE7EDF-8E11-4B09-A3AD-19B82E3FAED6}"/>
              </a:ext>
            </a:extLst>
          </p:cNvPr>
          <p:cNvSpPr>
            <a:spLocks noGrp="1"/>
          </p:cNvSpPr>
          <p:nvPr>
            <p:ph type="sldNum" idx="12"/>
          </p:nvPr>
        </p:nvSpPr>
        <p:spPr>
          <a:xfrm>
            <a:off x="11532035" y="6182333"/>
            <a:ext cx="609200" cy="6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FFFFFF"/>
                </a:solidFill>
                <a:effectLst/>
                <a:uLnTx/>
                <a:uFillTx/>
                <a:latin typeface="Barlow Light"/>
                <a:sym typeface="Barlow Light"/>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 sz="1600" b="0" i="0" u="none" strike="noStrike" kern="1200" cap="none" spc="0" normalizeH="0" baseline="0" noProof="0" dirty="0">
              <a:ln>
                <a:noFill/>
              </a:ln>
              <a:solidFill>
                <a:srgbClr val="FFFFFF"/>
              </a:solidFill>
              <a:effectLst/>
              <a:uLnTx/>
              <a:uFillTx/>
              <a:latin typeface="Barlow Light"/>
              <a:sym typeface="Barlow Light"/>
            </a:endParaRPr>
          </a:p>
        </p:txBody>
      </p:sp>
      <p:sp>
        <p:nvSpPr>
          <p:cNvPr id="72" name="Content Placeholder 4">
            <a:extLst>
              <a:ext uri="{FF2B5EF4-FFF2-40B4-BE49-F238E27FC236}">
                <a16:creationId xmlns:a16="http://schemas.microsoft.com/office/drawing/2014/main" id="{A0887608-5CD6-4ADF-9087-55AB818FCF9B}"/>
              </a:ext>
            </a:extLst>
          </p:cNvPr>
          <p:cNvSpPr txBox="1">
            <a:spLocks/>
          </p:cNvSpPr>
          <p:nvPr/>
        </p:nvSpPr>
        <p:spPr>
          <a:xfrm>
            <a:off x="554408" y="2719526"/>
            <a:ext cx="4454951" cy="3582592"/>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indent="-285750">
              <a:lnSpc>
                <a:spcPct val="90000"/>
              </a:lnSpc>
              <a:buFont typeface="Wingdings" panose="05000000000000000000" pitchFamily="2" charset="2"/>
              <a:buChar char="§"/>
            </a:pPr>
            <a:endParaRPr lang="en-US" sz="1600" kern="0" dirty="0">
              <a:solidFill>
                <a:schemeClr val="tx1">
                  <a:lumMod val="50000"/>
                </a:schemeClr>
              </a:solidFill>
            </a:endParaRPr>
          </a:p>
          <a:p>
            <a:pPr marL="285750" indent="-285750">
              <a:lnSpc>
                <a:spcPct val="90000"/>
              </a:lnSpc>
              <a:buFont typeface="Wingdings" panose="05000000000000000000" pitchFamily="2" charset="2"/>
              <a:buChar char="§"/>
            </a:pPr>
            <a:r>
              <a:rPr lang="en-US" sz="1600" kern="0" dirty="0">
                <a:solidFill>
                  <a:schemeClr val="tx1">
                    <a:lumMod val="50000"/>
                  </a:schemeClr>
                </a:solidFill>
              </a:rPr>
              <a:t>The low energy GDR component ~10MeV seems to feed preferentially the highly-deformed band in </a:t>
            </a:r>
            <a:r>
              <a:rPr lang="en-US" sz="1600" kern="0" baseline="30000" dirty="0">
                <a:solidFill>
                  <a:schemeClr val="tx1">
                    <a:lumMod val="50000"/>
                  </a:schemeClr>
                </a:solidFill>
              </a:rPr>
              <a:t>42</a:t>
            </a:r>
            <a:r>
              <a:rPr lang="en-US" sz="1600" kern="0" dirty="0">
                <a:solidFill>
                  <a:schemeClr val="tx1">
                    <a:lumMod val="50000"/>
                  </a:schemeClr>
                </a:solidFill>
              </a:rPr>
              <a:t>Ca</a:t>
            </a:r>
          </a:p>
          <a:p>
            <a:pPr marL="285750" indent="-285750">
              <a:lnSpc>
                <a:spcPct val="90000"/>
              </a:lnSpc>
              <a:buFont typeface="Wingdings" panose="05000000000000000000" pitchFamily="2" charset="2"/>
              <a:buChar char="§"/>
            </a:pPr>
            <a:endParaRPr lang="en-US" sz="1600" kern="0" dirty="0">
              <a:solidFill>
                <a:schemeClr val="tx1">
                  <a:lumMod val="50000"/>
                </a:schemeClr>
              </a:solidFill>
            </a:endParaRPr>
          </a:p>
          <a:p>
            <a:pPr marL="285750" indent="-285750">
              <a:lnSpc>
                <a:spcPct val="90000"/>
              </a:lnSpc>
              <a:buFont typeface="Wingdings" panose="05000000000000000000" pitchFamily="2" charset="2"/>
              <a:buChar char="§"/>
            </a:pPr>
            <a:r>
              <a:rPr lang="en-US" sz="1600" kern="0" dirty="0">
                <a:solidFill>
                  <a:schemeClr val="tx1">
                    <a:lumMod val="50000"/>
                  </a:schemeClr>
                </a:solidFill>
              </a:rPr>
              <a:t>This suggest that very deformed shape of hot CN persist in the entire evaporation process</a:t>
            </a:r>
          </a:p>
          <a:p>
            <a:pPr marL="285750" indent="-285750">
              <a:lnSpc>
                <a:spcPct val="90000"/>
              </a:lnSpc>
              <a:buFont typeface="Wingdings" panose="05000000000000000000" pitchFamily="2" charset="2"/>
              <a:buChar char="§"/>
            </a:pPr>
            <a:endParaRPr lang="pl-PL" sz="1600" kern="0" dirty="0">
              <a:solidFill>
                <a:schemeClr val="tx1">
                  <a:lumMod val="50000"/>
                </a:schemeClr>
              </a:solidFill>
            </a:endParaRPr>
          </a:p>
          <a:p>
            <a:pPr marL="285750" indent="-285750">
              <a:lnSpc>
                <a:spcPct val="90000"/>
              </a:lnSpc>
              <a:buFont typeface="Wingdings" panose="05000000000000000000" pitchFamily="2" charset="2"/>
              <a:buChar char="§"/>
            </a:pPr>
            <a:r>
              <a:rPr lang="en-US" sz="1600" kern="0" dirty="0">
                <a:solidFill>
                  <a:schemeClr val="tx1">
                    <a:lumMod val="50000"/>
                  </a:schemeClr>
                </a:solidFill>
              </a:rPr>
              <a:t>Investigating discrete and high energy gamma rays – link between deformed states (resonances) in a hot</a:t>
            </a:r>
            <a:r>
              <a:rPr lang="pl-PL" sz="1600" kern="0" dirty="0">
                <a:solidFill>
                  <a:schemeClr val="tx1">
                    <a:lumMod val="50000"/>
                  </a:schemeClr>
                </a:solidFill>
              </a:rPr>
              <a:t> CN</a:t>
            </a:r>
            <a:r>
              <a:rPr lang="en-US" sz="1600" kern="0" dirty="0">
                <a:solidFill>
                  <a:schemeClr val="tx1">
                    <a:lumMod val="50000"/>
                  </a:schemeClr>
                </a:solidFill>
              </a:rPr>
              <a:t> and </a:t>
            </a:r>
            <a:r>
              <a:rPr lang="en-US" sz="1600" kern="0" dirty="0" err="1">
                <a:solidFill>
                  <a:schemeClr val="tx1">
                    <a:lumMod val="50000"/>
                  </a:schemeClr>
                </a:solidFill>
              </a:rPr>
              <a:t>yrast</a:t>
            </a:r>
            <a:r>
              <a:rPr lang="en-US" sz="1600" kern="0" dirty="0">
                <a:solidFill>
                  <a:schemeClr val="tx1">
                    <a:lumMod val="50000"/>
                  </a:schemeClr>
                </a:solidFill>
              </a:rPr>
              <a:t> SD in a cold ER </a:t>
            </a:r>
            <a:endParaRPr lang="pl-PL" sz="1600" kern="0" dirty="0">
              <a:solidFill>
                <a:schemeClr val="tx1">
                  <a:lumMod val="50000"/>
                </a:schemeClr>
              </a:solidFill>
            </a:endParaRPr>
          </a:p>
          <a:p>
            <a:pPr marL="285750" indent="-285750">
              <a:lnSpc>
                <a:spcPct val="90000"/>
              </a:lnSpc>
              <a:buFont typeface="Wingdings" panose="05000000000000000000" pitchFamily="2" charset="2"/>
              <a:buChar char="§"/>
            </a:pPr>
            <a:endParaRPr lang="en-US" sz="1600" kern="0" dirty="0">
              <a:solidFill>
                <a:schemeClr val="tx1">
                  <a:lumMod val="50000"/>
                </a:schemeClr>
              </a:solidFill>
            </a:endParaRPr>
          </a:p>
          <a:p>
            <a:pPr marL="285750" indent="-285750">
              <a:lnSpc>
                <a:spcPct val="90000"/>
              </a:lnSpc>
              <a:buFont typeface="Wingdings" panose="05000000000000000000" pitchFamily="2" charset="2"/>
              <a:buChar char="§"/>
            </a:pPr>
            <a:endParaRPr lang="en-US" sz="1600" kern="0" dirty="0">
              <a:solidFill>
                <a:schemeClr val="tx1">
                  <a:lumMod val="50000"/>
                </a:schemeClr>
              </a:solidFill>
            </a:endParaRPr>
          </a:p>
        </p:txBody>
      </p:sp>
      <p:sp>
        <p:nvSpPr>
          <p:cNvPr id="73" name="Title 3">
            <a:extLst>
              <a:ext uri="{FF2B5EF4-FFF2-40B4-BE49-F238E27FC236}">
                <a16:creationId xmlns:a16="http://schemas.microsoft.com/office/drawing/2014/main" id="{461C1380-5C39-40BA-BC7F-F96FEF8E1D95}"/>
              </a:ext>
            </a:extLst>
          </p:cNvPr>
          <p:cNvSpPr txBox="1">
            <a:spLocks/>
          </p:cNvSpPr>
          <p:nvPr/>
        </p:nvSpPr>
        <p:spPr>
          <a:xfrm>
            <a:off x="554408" y="2195997"/>
            <a:ext cx="6243223" cy="1047058"/>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b="1" kern="0" dirty="0">
                <a:solidFill>
                  <a:schemeClr val="tx1">
                    <a:lumMod val="50000"/>
                  </a:schemeClr>
                </a:solidFill>
              </a:rPr>
              <a:t>Survival of large deformation </a:t>
            </a:r>
            <a:r>
              <a:rPr lang="pl-PL" sz="2400" b="1" kern="0" dirty="0">
                <a:solidFill>
                  <a:schemeClr val="tx1">
                    <a:lumMod val="50000"/>
                  </a:schemeClr>
                </a:solidFill>
              </a:rPr>
              <a:t>of</a:t>
            </a:r>
            <a:r>
              <a:rPr lang="en-US" sz="2400" b="1" kern="0" dirty="0">
                <a:solidFill>
                  <a:schemeClr val="tx1">
                    <a:lumMod val="50000"/>
                  </a:schemeClr>
                </a:solidFill>
              </a:rPr>
              <a:t> </a:t>
            </a:r>
            <a:r>
              <a:rPr lang="en-US" sz="2400" b="1" kern="0" baseline="30000" dirty="0">
                <a:solidFill>
                  <a:schemeClr val="tx1">
                    <a:lumMod val="50000"/>
                  </a:schemeClr>
                </a:solidFill>
              </a:rPr>
              <a:t>46</a:t>
            </a:r>
            <a:r>
              <a:rPr lang="en-US" sz="2400" b="1" kern="0" dirty="0">
                <a:solidFill>
                  <a:schemeClr val="tx1">
                    <a:lumMod val="50000"/>
                  </a:schemeClr>
                </a:solidFill>
              </a:rPr>
              <a:t>Ti</a:t>
            </a:r>
          </a:p>
        </p:txBody>
      </p:sp>
      <p:pic>
        <p:nvPicPr>
          <p:cNvPr id="2" name="Obraz 1">
            <a:extLst>
              <a:ext uri="{FF2B5EF4-FFF2-40B4-BE49-F238E27FC236}">
                <a16:creationId xmlns:a16="http://schemas.microsoft.com/office/drawing/2014/main" id="{3E0D4946-0DB3-4BB9-ABC4-941567218EC4}"/>
              </a:ext>
            </a:extLst>
          </p:cNvPr>
          <p:cNvPicPr>
            <a:picLocks noChangeAspect="1"/>
          </p:cNvPicPr>
          <p:nvPr/>
        </p:nvPicPr>
        <p:blipFill>
          <a:blip r:embed="rId2"/>
          <a:stretch>
            <a:fillRect/>
          </a:stretch>
        </p:blipFill>
        <p:spPr>
          <a:xfrm>
            <a:off x="5852341" y="2348206"/>
            <a:ext cx="5785251" cy="4319157"/>
          </a:xfrm>
          <a:prstGeom prst="rect">
            <a:avLst/>
          </a:prstGeom>
        </p:spPr>
      </p:pic>
      <p:sp>
        <p:nvSpPr>
          <p:cNvPr id="74" name="Tytuł 15">
            <a:extLst>
              <a:ext uri="{FF2B5EF4-FFF2-40B4-BE49-F238E27FC236}">
                <a16:creationId xmlns:a16="http://schemas.microsoft.com/office/drawing/2014/main" id="{AE610728-D685-4A7C-AA61-23B7C32729E3}"/>
              </a:ext>
            </a:extLst>
          </p:cNvPr>
          <p:cNvSpPr txBox="1">
            <a:spLocks/>
          </p:cNvSpPr>
          <p:nvPr/>
        </p:nvSpPr>
        <p:spPr>
          <a:xfrm>
            <a:off x="-73273" y="99240"/>
            <a:ext cx="9349574" cy="122302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1pPr>
            <a:lvl2pPr marR="0" lvl="1"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2pPr>
            <a:lvl3pPr marR="0" lvl="2"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3pPr>
            <a:lvl4pPr marR="0" lvl="3"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4pPr>
            <a:lvl5pPr marR="0" lvl="4"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5pPr>
            <a:lvl6pPr marR="0" lvl="5"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6pPr>
            <a:lvl7pPr marR="0" lvl="6"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7pPr>
            <a:lvl8pPr marR="0" lvl="7"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8pPr>
            <a:lvl9pPr marR="0" lvl="8" algn="l" rtl="0">
              <a:lnSpc>
                <a:spcPct val="80000"/>
              </a:lnSpc>
              <a:spcBef>
                <a:spcPts val="0"/>
              </a:spcBef>
              <a:spcAft>
                <a:spcPts val="0"/>
              </a:spcAft>
              <a:buClr>
                <a:schemeClr val="accent2"/>
              </a:buClr>
              <a:buSzPts val="4800"/>
              <a:buFont typeface="Raleway Thin"/>
              <a:buNone/>
              <a:defRPr sz="4800" b="0" i="0" u="none" strike="noStrike" cap="none">
                <a:solidFill>
                  <a:schemeClr val="accent2"/>
                </a:solidFill>
                <a:latin typeface="Raleway Thin"/>
                <a:ea typeface="Raleway Thin"/>
                <a:cs typeface="Raleway Thin"/>
                <a:sym typeface="Raleway Thin"/>
              </a:defRPr>
            </a:lvl9pPr>
          </a:lstStyle>
          <a:p>
            <a:pPr lvl="0" algn="ctr">
              <a:lnSpc>
                <a:spcPct val="100000"/>
              </a:lnSpc>
              <a:buClr>
                <a:srgbClr val="007BB9"/>
              </a:buClr>
              <a:defRPr/>
            </a:pPr>
            <a:r>
              <a:rPr lang="en-US" sz="2400" b="1" dirty="0">
                <a:solidFill>
                  <a:srgbClr val="FF0000"/>
                </a:solidFill>
              </a:rPr>
              <a:t>N-SI-128</a:t>
            </a:r>
            <a:r>
              <a:rPr lang="en-US" sz="2400" b="1" dirty="0"/>
              <a:t>:</a:t>
            </a:r>
            <a:r>
              <a:rPr lang="en-US" sz="2400" dirty="0"/>
              <a:t> </a:t>
            </a:r>
            <a:r>
              <a:rPr kumimoji="0" lang="en-US" sz="2400" b="1" i="0" u="none" strike="noStrike" kern="1200" cap="none" spc="0" normalizeH="0" baseline="0" noProof="0" dirty="0">
                <a:ln>
                  <a:noFill/>
                </a:ln>
                <a:solidFill>
                  <a:srgbClr val="007BB9"/>
                </a:solidFill>
                <a:effectLst/>
                <a:uLnTx/>
                <a:uFillTx/>
                <a:latin typeface="Arial"/>
                <a:sym typeface="Raleway Thin"/>
              </a:rPr>
              <a:t>Investigation of high spin structures in </a:t>
            </a:r>
            <a:r>
              <a:rPr kumimoji="0" lang="en-US" sz="2400" b="1" i="0" u="none" strike="noStrike" kern="1200" cap="none" spc="0" normalizeH="0" baseline="30000" noProof="0" dirty="0">
                <a:ln>
                  <a:noFill/>
                </a:ln>
                <a:solidFill>
                  <a:srgbClr val="007BB9"/>
                </a:solidFill>
                <a:effectLst/>
                <a:uLnTx/>
                <a:uFillTx/>
                <a:latin typeface="Arial"/>
                <a:sym typeface="Raleway Thin"/>
              </a:rPr>
              <a:t>44</a:t>
            </a:r>
            <a:r>
              <a:rPr kumimoji="0" lang="en-US" sz="2400" b="1" i="0" u="none" strike="noStrike" kern="1200" cap="none" spc="0" normalizeH="0" baseline="0" noProof="0" dirty="0">
                <a:ln>
                  <a:noFill/>
                </a:ln>
                <a:solidFill>
                  <a:srgbClr val="007BB9"/>
                </a:solidFill>
                <a:effectLst/>
                <a:uLnTx/>
                <a:uFillTx/>
                <a:latin typeface="Arial"/>
                <a:sym typeface="Raleway Thin"/>
              </a:rPr>
              <a:t>Ti and </a:t>
            </a:r>
            <a:r>
              <a:rPr kumimoji="0" lang="en-US" sz="2400" b="1" i="0" u="none" strike="noStrike" kern="1200" cap="none" spc="0" normalizeH="0" baseline="30000" noProof="0" dirty="0">
                <a:ln>
                  <a:noFill/>
                </a:ln>
                <a:solidFill>
                  <a:srgbClr val="007BB9"/>
                </a:solidFill>
                <a:effectLst/>
                <a:uLnTx/>
                <a:uFillTx/>
                <a:latin typeface="Arial"/>
                <a:sym typeface="Raleway Thin"/>
              </a:rPr>
              <a:t>42</a:t>
            </a:r>
            <a:r>
              <a:rPr kumimoji="0" lang="en-US" sz="2400" b="1" i="0" u="none" strike="noStrike" kern="1200" cap="none" spc="0" normalizeH="0" baseline="0" noProof="0" dirty="0">
                <a:ln>
                  <a:noFill/>
                </a:ln>
                <a:solidFill>
                  <a:srgbClr val="007BB9"/>
                </a:solidFill>
                <a:effectLst/>
                <a:uLnTx/>
                <a:uFillTx/>
                <a:latin typeface="Arial"/>
                <a:sym typeface="Raleway Thin"/>
              </a:rPr>
              <a:t>Ca </a:t>
            </a:r>
          </a:p>
          <a:p>
            <a:pPr marL="0" marR="0" lvl="0" indent="0" algn="ctr" defTabSz="914400" rtl="0" eaLnBrk="1" fontAlgn="auto" latinLnBrk="0" hangingPunct="1">
              <a:lnSpc>
                <a:spcPct val="100000"/>
              </a:lnSpc>
              <a:spcBef>
                <a:spcPts val="0"/>
              </a:spcBef>
              <a:spcAft>
                <a:spcPts val="0"/>
              </a:spcAft>
              <a:buClr>
                <a:srgbClr val="007BB9"/>
              </a:buClr>
              <a:buSzPts val="4800"/>
              <a:buFont typeface="Raleway Thin"/>
              <a:buNone/>
              <a:tabLst/>
              <a:defRPr/>
            </a:pPr>
            <a:r>
              <a:rPr kumimoji="0" lang="en-US" sz="2400" b="1" i="0" u="none" strike="noStrike" kern="1200" cap="none" spc="0" normalizeH="0" baseline="0" noProof="0" dirty="0">
                <a:ln>
                  <a:noFill/>
                </a:ln>
                <a:solidFill>
                  <a:srgbClr val="007BB9"/>
                </a:solidFill>
                <a:effectLst/>
                <a:uLnTx/>
                <a:uFillTx/>
                <a:latin typeface="Arial"/>
                <a:sym typeface="Raleway Thin"/>
              </a:rPr>
              <a:t>via discrete and continuum gamma spectroscopy </a:t>
            </a:r>
          </a:p>
          <a:p>
            <a:pPr marL="0" marR="0" lvl="0" indent="0" algn="ctr" defTabSz="914400" rtl="0" eaLnBrk="1" fontAlgn="auto" latinLnBrk="0" hangingPunct="1">
              <a:lnSpc>
                <a:spcPct val="100000"/>
              </a:lnSpc>
              <a:spcBef>
                <a:spcPts val="0"/>
              </a:spcBef>
              <a:spcAft>
                <a:spcPts val="0"/>
              </a:spcAft>
              <a:buClr>
                <a:srgbClr val="007BB9"/>
              </a:buClr>
              <a:buSzPts val="4800"/>
              <a:buFont typeface="Raleway Thin"/>
              <a:buNone/>
              <a:tabLst/>
              <a:defRPr/>
            </a:pPr>
            <a:r>
              <a:rPr kumimoji="0" lang="en-US" sz="2400" b="1" i="0" u="none" strike="noStrike" kern="1200" cap="none" spc="0" normalizeH="0" baseline="0" noProof="0" dirty="0">
                <a:ln>
                  <a:noFill/>
                </a:ln>
                <a:solidFill>
                  <a:srgbClr val="007BB9"/>
                </a:solidFill>
                <a:effectLst/>
                <a:uLnTx/>
                <a:uFillTx/>
                <a:latin typeface="Arial"/>
                <a:sym typeface="Raleway Thin"/>
              </a:rPr>
              <a:t>using Nu-Ball2+PARIS+Warsaw DSSD </a:t>
            </a:r>
            <a:endParaRPr kumimoji="0" lang="en-US" sz="2400" b="1" i="0" u="none" strike="noStrike" kern="0" cap="none" spc="0" normalizeH="0" baseline="0" noProof="0" dirty="0">
              <a:ln>
                <a:noFill/>
              </a:ln>
              <a:solidFill>
                <a:srgbClr val="007BB9"/>
              </a:solidFill>
              <a:effectLst/>
              <a:uLnTx/>
              <a:uFillTx/>
              <a:latin typeface="Arial"/>
              <a:sym typeface="Raleway Thin"/>
            </a:endParaRPr>
          </a:p>
        </p:txBody>
      </p:sp>
    </p:spTree>
    <p:extLst>
      <p:ext uri="{BB962C8B-B14F-4D97-AF65-F5344CB8AC3E}">
        <p14:creationId xmlns:p14="http://schemas.microsoft.com/office/powerpoint/2010/main" val="162797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29"/>
          <p:cNvSpPr txBox="1">
            <a:spLocks noGrp="1"/>
          </p:cNvSpPr>
          <p:nvPr>
            <p:ph type="title"/>
          </p:nvPr>
        </p:nvSpPr>
        <p:spPr>
          <a:xfrm>
            <a:off x="838200" y="152475"/>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Summary</a:t>
            </a:r>
            <a:endParaRPr/>
          </a:p>
        </p:txBody>
      </p:sp>
      <p:sp>
        <p:nvSpPr>
          <p:cNvPr id="614" name="Google Shape;614;p29"/>
          <p:cNvSpPr txBox="1">
            <a:spLocks noGrp="1"/>
          </p:cNvSpPr>
          <p:nvPr>
            <p:ph type="body" idx="1"/>
          </p:nvPr>
        </p:nvSpPr>
        <p:spPr>
          <a:xfrm>
            <a:off x="267018" y="800021"/>
            <a:ext cx="9542807" cy="5600777"/>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600"/>
              <a:buFont typeface="Noto Sans Symbols"/>
              <a:buChar char="❑"/>
            </a:pPr>
            <a:r>
              <a:rPr lang="en-US" sz="2000" dirty="0">
                <a:solidFill>
                  <a:srgbClr val="244583"/>
                </a:solidFill>
              </a:rPr>
              <a:t>Travelling detector PARIS was coupled to Nuball1 (</a:t>
            </a:r>
            <a:r>
              <a:rPr lang="en-US" sz="2000" dirty="0">
                <a:solidFill>
                  <a:srgbClr val="C00000"/>
                </a:solidFill>
              </a:rPr>
              <a:t>one experiment</a:t>
            </a:r>
            <a:r>
              <a:rPr lang="en-US" sz="2000" dirty="0">
                <a:solidFill>
                  <a:srgbClr val="244583"/>
                </a:solidFill>
              </a:rPr>
              <a:t>), and for longer campaign with Nuball2  </a:t>
            </a:r>
            <a:r>
              <a:rPr lang="en-US" sz="2000" dirty="0">
                <a:solidFill>
                  <a:srgbClr val="C00000"/>
                </a:solidFill>
              </a:rPr>
              <a:t>eight experiments </a:t>
            </a:r>
            <a:r>
              <a:rPr lang="en-US" sz="2000" dirty="0">
                <a:solidFill>
                  <a:srgbClr val="244583"/>
                </a:solidFill>
              </a:rPr>
              <a:t> all at </a:t>
            </a:r>
            <a:r>
              <a:rPr lang="en-US" sz="2000" dirty="0" err="1">
                <a:solidFill>
                  <a:srgbClr val="244583"/>
                </a:solidFill>
              </a:rPr>
              <a:t>IJCLab</a:t>
            </a:r>
            <a:r>
              <a:rPr lang="en-US" sz="2000" dirty="0">
                <a:solidFill>
                  <a:srgbClr val="244583"/>
                </a:solidFill>
              </a:rPr>
              <a:t>.  </a:t>
            </a:r>
          </a:p>
          <a:p>
            <a:pPr marL="342900" lvl="0" indent="-342900" algn="just" rtl="0">
              <a:spcBef>
                <a:spcPts val="0"/>
              </a:spcBef>
              <a:spcAft>
                <a:spcPts val="0"/>
              </a:spcAft>
              <a:buSzPts val="1600"/>
              <a:buFont typeface="Noto Sans Symbols"/>
              <a:buChar char="❑"/>
            </a:pPr>
            <a:endParaRPr lang="en-US" sz="2000" dirty="0">
              <a:solidFill>
                <a:srgbClr val="244583"/>
              </a:solidFill>
            </a:endParaRPr>
          </a:p>
          <a:p>
            <a:pPr marL="342900" lvl="0" indent="-342900" algn="just" rtl="0">
              <a:spcBef>
                <a:spcPts val="0"/>
              </a:spcBef>
              <a:spcAft>
                <a:spcPts val="0"/>
              </a:spcAft>
              <a:buSzPts val="1600"/>
              <a:buFont typeface="Noto Sans Symbols"/>
              <a:buChar char="❑"/>
            </a:pPr>
            <a:r>
              <a:rPr lang="en-US" sz="2000" dirty="0">
                <a:solidFill>
                  <a:srgbClr val="244583"/>
                </a:solidFill>
              </a:rPr>
              <a:t>The PARIS + </a:t>
            </a:r>
            <a:r>
              <a:rPr lang="en-US" sz="2000" dirty="0" err="1">
                <a:solidFill>
                  <a:srgbClr val="244583"/>
                </a:solidFill>
              </a:rPr>
              <a:t>nuBall</a:t>
            </a:r>
            <a:r>
              <a:rPr lang="en-US" sz="2000" dirty="0">
                <a:solidFill>
                  <a:srgbClr val="244583"/>
                </a:solidFill>
              </a:rPr>
              <a:t> experiment aiming to measure γ-decay of GDR from hot CN (</a:t>
            </a:r>
            <a:r>
              <a:rPr lang="en-US" sz="2000" baseline="30000" dirty="0">
                <a:solidFill>
                  <a:srgbClr val="244583"/>
                </a:solidFill>
              </a:rPr>
              <a:t>192</a:t>
            </a:r>
            <a:r>
              <a:rPr lang="en-US" sz="2000" dirty="0">
                <a:solidFill>
                  <a:srgbClr val="244583"/>
                </a:solidFill>
              </a:rPr>
              <a:t>Pt) in coincidence with discrete transitions from residues (</a:t>
            </a:r>
            <a:r>
              <a:rPr lang="en-US" sz="2000" baseline="30000" dirty="0">
                <a:solidFill>
                  <a:srgbClr val="244583"/>
                </a:solidFill>
              </a:rPr>
              <a:t>188</a:t>
            </a:r>
            <a:r>
              <a:rPr lang="en-US" sz="2000" dirty="0">
                <a:solidFill>
                  <a:srgbClr val="244583"/>
                </a:solidFill>
              </a:rPr>
              <a:t>Pt).</a:t>
            </a:r>
            <a:r>
              <a:rPr lang="en-US" dirty="0"/>
              <a:t> </a:t>
            </a:r>
          </a:p>
          <a:p>
            <a:pPr marL="342900" lvl="0" indent="-342900" algn="just" rtl="0">
              <a:spcBef>
                <a:spcPts val="0"/>
              </a:spcBef>
              <a:spcAft>
                <a:spcPts val="0"/>
              </a:spcAft>
              <a:buSzPts val="1600"/>
              <a:buFont typeface="Noto Sans Symbols"/>
              <a:buChar char="❑"/>
            </a:pPr>
            <a:r>
              <a:rPr lang="en-US" sz="2000" dirty="0">
                <a:solidFill>
                  <a:srgbClr val="244583"/>
                </a:solidFill>
              </a:rPr>
              <a:t>Both data sets: of GDR measured in coincidence with residues characterized by near prolate and  triaxial show very similar behavior. Data analyzed using statistical model GEMINI++ code show better agreement for the calculations assuming prolate-like shape of the nucleus. This might suggest either that shape of the nucleus is not always preserved during the decay, or wrong experimental assignment of the tri axial deformation of the 12+ isomer.</a:t>
            </a:r>
          </a:p>
          <a:p>
            <a:pPr marL="342900" lvl="0" indent="-342900" algn="just">
              <a:buSzPts val="1600"/>
              <a:buFont typeface="Noto Sans Symbols"/>
              <a:buChar char="❑"/>
            </a:pPr>
            <a:r>
              <a:rPr lang="en-US" sz="2000" dirty="0">
                <a:solidFill>
                  <a:srgbClr val="244583"/>
                </a:solidFill>
              </a:rPr>
              <a:t>During Nuball2+PARIS campaign two related experiments were conducted.  Study of shape evolution from hot  </a:t>
            </a:r>
            <a:r>
              <a:rPr lang="en-US" sz="2000" baseline="30000" dirty="0">
                <a:solidFill>
                  <a:srgbClr val="244583"/>
                </a:solidFill>
              </a:rPr>
              <a:t>80</a:t>
            </a:r>
            <a:r>
              <a:rPr lang="en-US" sz="2000" dirty="0">
                <a:solidFill>
                  <a:srgbClr val="244583"/>
                </a:solidFill>
              </a:rPr>
              <a:t>Sr compound nucleus to states of various deformation in </a:t>
            </a:r>
            <a:r>
              <a:rPr lang="en-US" sz="2000" baseline="30000" dirty="0">
                <a:solidFill>
                  <a:srgbClr val="244583"/>
                </a:solidFill>
              </a:rPr>
              <a:t>76</a:t>
            </a:r>
            <a:r>
              <a:rPr lang="en-US" sz="2000" dirty="0">
                <a:solidFill>
                  <a:srgbClr val="244583"/>
                </a:solidFill>
              </a:rPr>
              <a:t>Kr evaporation residue and investigation of high spin structures in </a:t>
            </a:r>
            <a:r>
              <a:rPr lang="en-US" sz="2000" baseline="30000" dirty="0">
                <a:solidFill>
                  <a:srgbClr val="244583"/>
                </a:solidFill>
              </a:rPr>
              <a:t>44</a:t>
            </a:r>
            <a:r>
              <a:rPr lang="en-US" sz="2000" dirty="0">
                <a:solidFill>
                  <a:srgbClr val="244583"/>
                </a:solidFill>
              </a:rPr>
              <a:t>Ti and </a:t>
            </a:r>
            <a:r>
              <a:rPr lang="en-US" sz="2000" baseline="30000" dirty="0">
                <a:solidFill>
                  <a:srgbClr val="244583"/>
                </a:solidFill>
              </a:rPr>
              <a:t>42</a:t>
            </a:r>
            <a:r>
              <a:rPr lang="en-US" sz="2000" dirty="0">
                <a:solidFill>
                  <a:srgbClr val="244583"/>
                </a:solidFill>
              </a:rPr>
              <a:t>Ca via discrete and continuum gamma spectroscopy. Both providing datasets collected with more efficient experimental setup nuBall2+PARIS (with 72 PARIS detectors).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1194334" y="2489172"/>
            <a:ext cx="7526154"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latin typeface="Trebuchet MS"/>
                <a:ea typeface="Trebuchet MS"/>
                <a:cs typeface="Trebuchet MS"/>
                <a:sym typeface="Trebuchet MS"/>
              </a:rPr>
              <a:t>PARIS </a:t>
            </a:r>
            <a:r>
              <a:rPr lang="pl-PL" sz="3400" b="1" dirty="0" err="1">
                <a:solidFill>
                  <a:srgbClr val="6C643F"/>
                </a:solidFill>
                <a:latin typeface="Trebuchet MS"/>
                <a:ea typeface="Trebuchet MS"/>
                <a:cs typeface="Trebuchet MS"/>
                <a:sym typeface="Trebuchet MS"/>
              </a:rPr>
              <a:t>project</a:t>
            </a:r>
            <a:r>
              <a:rPr lang="pl-PL" sz="3400" b="1" dirty="0">
                <a:solidFill>
                  <a:srgbClr val="6C643F"/>
                </a:solidFill>
                <a:latin typeface="Trebuchet MS"/>
                <a:ea typeface="Trebuchet MS"/>
                <a:cs typeface="Trebuchet MS"/>
                <a:sym typeface="Trebuchet MS"/>
              </a:rPr>
              <a:t> – </a:t>
            </a:r>
            <a:r>
              <a:rPr lang="pl-PL" sz="3400" b="1" dirty="0" err="1">
                <a:solidFill>
                  <a:srgbClr val="6C643F"/>
                </a:solidFill>
                <a:latin typeface="Trebuchet MS"/>
                <a:ea typeface="Trebuchet MS"/>
                <a:cs typeface="Trebuchet MS"/>
                <a:sym typeface="Trebuchet MS"/>
              </a:rPr>
              <a:t>short</a:t>
            </a:r>
            <a:r>
              <a:rPr lang="pl-PL" sz="3400" b="1" dirty="0">
                <a:solidFill>
                  <a:srgbClr val="6C643F"/>
                </a:solidFill>
                <a:latin typeface="Trebuchet MS"/>
                <a:ea typeface="Trebuchet MS"/>
                <a:cs typeface="Trebuchet MS"/>
                <a:sym typeface="Trebuchet MS"/>
              </a:rPr>
              <a:t> </a:t>
            </a:r>
            <a:r>
              <a:rPr lang="pl-PL" sz="3400" b="1" dirty="0" err="1">
                <a:solidFill>
                  <a:srgbClr val="6C643F"/>
                </a:solidFill>
                <a:latin typeface="Trebuchet MS"/>
                <a:ea typeface="Trebuchet MS"/>
                <a:cs typeface="Trebuchet MS"/>
                <a:sym typeface="Trebuchet MS"/>
              </a:rPr>
              <a:t>information</a:t>
            </a:r>
            <a:endParaRPr sz="3400" b="1" dirty="0">
              <a:solidFill>
                <a:srgbClr val="6C643F"/>
              </a:solidFill>
              <a:latin typeface="Trebuchet MS"/>
              <a:ea typeface="Trebuchet MS"/>
              <a:cs typeface="Trebuchet MS"/>
              <a:sym typeface="Trebuchet MS"/>
            </a:endParaRPr>
          </a:p>
        </p:txBody>
      </p:sp>
    </p:spTree>
    <p:extLst>
      <p:ext uri="{BB962C8B-B14F-4D97-AF65-F5344CB8AC3E}">
        <p14:creationId xmlns:p14="http://schemas.microsoft.com/office/powerpoint/2010/main" val="3985642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0"/>
          <p:cNvSpPr txBox="1">
            <a:spLocks noGrp="1"/>
          </p:cNvSpPr>
          <p:nvPr>
            <p:ph type="title"/>
          </p:nvPr>
        </p:nvSpPr>
        <p:spPr>
          <a:xfrm>
            <a:off x="838200" y="205631"/>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Acknowledgements</a:t>
            </a:r>
            <a:endParaRPr sz="3400" b="1">
              <a:solidFill>
                <a:srgbClr val="6C643F"/>
              </a:solidFill>
              <a:latin typeface="Trebuchet MS"/>
              <a:ea typeface="Trebuchet MS"/>
              <a:cs typeface="Trebuchet MS"/>
              <a:sym typeface="Trebuchet MS"/>
            </a:endParaRPr>
          </a:p>
        </p:txBody>
      </p:sp>
      <p:sp>
        <p:nvSpPr>
          <p:cNvPr id="620" name="Google Shape;620;p30"/>
          <p:cNvSpPr txBox="1">
            <a:spLocks noGrp="1"/>
          </p:cNvSpPr>
          <p:nvPr>
            <p:ph type="body" idx="1"/>
          </p:nvPr>
        </p:nvSpPr>
        <p:spPr>
          <a:xfrm>
            <a:off x="178172" y="778435"/>
            <a:ext cx="10515600" cy="5936751"/>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SzPct val="79999"/>
              <a:buFont typeface="Noto Sans Symbols"/>
              <a:buChar char="▪"/>
            </a:pPr>
            <a:r>
              <a:rPr lang="pl-PL" sz="2600" b="1" dirty="0">
                <a:solidFill>
                  <a:srgbClr val="486112"/>
                </a:solidFill>
              </a:rPr>
              <a:t>A. Maj</a:t>
            </a:r>
            <a:r>
              <a:rPr lang="pl-PL" sz="2600" dirty="0">
                <a:solidFill>
                  <a:srgbClr val="486112"/>
                </a:solidFill>
              </a:rPr>
              <a:t>, </a:t>
            </a:r>
            <a:r>
              <a:rPr lang="pl-PL" sz="2600" b="1" dirty="0">
                <a:solidFill>
                  <a:srgbClr val="486112"/>
                </a:solidFill>
              </a:rPr>
              <a:t>M. Kmiecik</a:t>
            </a:r>
            <a:r>
              <a:rPr lang="pl-PL" sz="2600" dirty="0">
                <a:solidFill>
                  <a:srgbClr val="486112"/>
                </a:solidFill>
              </a:rPr>
              <a:t>, B. Fornal, P. Bednarczyk, N. </a:t>
            </a:r>
            <a:r>
              <a:rPr lang="pl-PL" sz="2600" dirty="0" err="1">
                <a:solidFill>
                  <a:srgbClr val="486112"/>
                </a:solidFill>
              </a:rPr>
              <a:t>Cieplicka-Oryńczak</a:t>
            </a:r>
            <a:r>
              <a:rPr lang="pl-PL" sz="2600" dirty="0">
                <a:solidFill>
                  <a:srgbClr val="486112"/>
                </a:solidFill>
              </a:rPr>
              <a:t>, I. </a:t>
            </a:r>
            <a:r>
              <a:rPr lang="pl-PL" sz="2600" dirty="0" err="1">
                <a:solidFill>
                  <a:srgbClr val="486112"/>
                </a:solidFill>
              </a:rPr>
              <a:t>Dedes</a:t>
            </a:r>
            <a:r>
              <a:rPr lang="pl-PL" sz="2600" dirty="0">
                <a:solidFill>
                  <a:srgbClr val="486112"/>
                </a:solidFill>
              </a:rPr>
              <a:t>, </a:t>
            </a:r>
            <a:br>
              <a:rPr lang="pl-PL" sz="2600" dirty="0">
                <a:solidFill>
                  <a:srgbClr val="486112"/>
                </a:solidFill>
              </a:rPr>
            </a:br>
            <a:r>
              <a:rPr lang="pl-PL" sz="2600" dirty="0">
                <a:solidFill>
                  <a:srgbClr val="486112"/>
                </a:solidFill>
              </a:rPr>
              <a:t>Ł.W. Iskra, M. </a:t>
            </a:r>
            <a:r>
              <a:rPr lang="pl-PL" sz="2600" dirty="0" err="1">
                <a:solidFill>
                  <a:srgbClr val="486112"/>
                </a:solidFill>
              </a:rPr>
              <a:t>Matejska-Minda</a:t>
            </a:r>
            <a:r>
              <a:rPr lang="pl-PL" sz="2600" dirty="0">
                <a:solidFill>
                  <a:srgbClr val="486112"/>
                </a:solidFill>
              </a:rPr>
              <a:t>, K. Mazurek, B. Wasilewska, M. Ziębliński; </a:t>
            </a:r>
            <a:r>
              <a:rPr lang="pl-PL" sz="2600" i="1" dirty="0">
                <a:solidFill>
                  <a:srgbClr val="486112"/>
                </a:solidFill>
              </a:rPr>
              <a:t>IFJ PAN, </a:t>
            </a:r>
            <a:r>
              <a:rPr lang="pl-PL" sz="2600" i="1" dirty="0" err="1">
                <a:solidFill>
                  <a:srgbClr val="486112"/>
                </a:solidFill>
              </a:rPr>
              <a:t>Krakow</a:t>
            </a:r>
            <a:r>
              <a:rPr lang="pl-PL" sz="2600" i="1" dirty="0">
                <a:solidFill>
                  <a:srgbClr val="486112"/>
                </a:solidFill>
              </a:rPr>
              <a:t>, Poland</a:t>
            </a:r>
            <a:r>
              <a:rPr lang="pl-PL" i="1" dirty="0">
                <a:solidFill>
                  <a:srgbClr val="486112"/>
                </a:solidFill>
              </a:rPr>
              <a:t>;</a:t>
            </a:r>
            <a:endParaRPr i="1"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J. Wilson, I. </a:t>
            </a:r>
            <a:r>
              <a:rPr lang="pl-PL" sz="2600" dirty="0" err="1">
                <a:solidFill>
                  <a:srgbClr val="486112"/>
                </a:solidFill>
              </a:rPr>
              <a:t>Matea</a:t>
            </a:r>
            <a:r>
              <a:rPr lang="pl-PL" sz="2600" dirty="0">
                <a:solidFill>
                  <a:srgbClr val="486112"/>
                </a:solidFill>
              </a:rPr>
              <a:t>, M. </a:t>
            </a:r>
            <a:r>
              <a:rPr lang="pl-PL" sz="2600" dirty="0" err="1">
                <a:solidFill>
                  <a:srgbClr val="486112"/>
                </a:solidFill>
              </a:rPr>
              <a:t>Lebois</a:t>
            </a:r>
            <a:r>
              <a:rPr lang="pl-PL" sz="2600" dirty="0">
                <a:solidFill>
                  <a:srgbClr val="486112"/>
                </a:solidFill>
              </a:rPr>
              <a:t>, C. </a:t>
            </a:r>
            <a:r>
              <a:rPr lang="pl-PL" sz="2600" dirty="0" err="1">
                <a:solidFill>
                  <a:srgbClr val="486112"/>
                </a:solidFill>
              </a:rPr>
              <a:t>Hiver</a:t>
            </a:r>
            <a:r>
              <a:rPr lang="pl-PL" sz="2600" dirty="0">
                <a:solidFill>
                  <a:srgbClr val="486112"/>
                </a:solidFill>
              </a:rPr>
              <a:t>, G. </a:t>
            </a:r>
            <a:r>
              <a:rPr lang="pl-PL" sz="2600" dirty="0" err="1">
                <a:solidFill>
                  <a:srgbClr val="486112"/>
                </a:solidFill>
              </a:rPr>
              <a:t>Pasqualato</a:t>
            </a:r>
            <a:r>
              <a:rPr lang="pl-PL" sz="2600" dirty="0">
                <a:solidFill>
                  <a:srgbClr val="486112"/>
                </a:solidFill>
              </a:rPr>
              <a:t>; </a:t>
            </a:r>
            <a:r>
              <a:rPr lang="pl-PL" sz="2600" i="1" dirty="0" err="1">
                <a:solidFill>
                  <a:srgbClr val="486112"/>
                </a:solidFill>
              </a:rPr>
              <a:t>IJCLab</a:t>
            </a:r>
            <a:r>
              <a:rPr lang="pl-PL" sz="2600" i="1" dirty="0">
                <a:solidFill>
                  <a:srgbClr val="486112"/>
                </a:solidFill>
              </a:rPr>
              <a:t> Orsay, France</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F.C.L. </a:t>
            </a:r>
            <a:r>
              <a:rPr lang="pl-PL" sz="2600" dirty="0" err="1">
                <a:solidFill>
                  <a:srgbClr val="486112"/>
                </a:solidFill>
              </a:rPr>
              <a:t>Crespi</a:t>
            </a:r>
            <a:r>
              <a:rPr lang="pl-PL" sz="2600" dirty="0">
                <a:solidFill>
                  <a:srgbClr val="486112"/>
                </a:solidFill>
              </a:rPr>
              <a:t>, A. </a:t>
            </a:r>
            <a:r>
              <a:rPr lang="pl-PL" sz="2600" dirty="0" err="1">
                <a:solidFill>
                  <a:srgbClr val="486112"/>
                </a:solidFill>
              </a:rPr>
              <a:t>Bracco</a:t>
            </a:r>
            <a:r>
              <a:rPr lang="pl-PL" sz="2600" dirty="0">
                <a:solidFill>
                  <a:srgbClr val="486112"/>
                </a:solidFill>
              </a:rPr>
              <a:t>, F. </a:t>
            </a:r>
            <a:r>
              <a:rPr lang="pl-PL" sz="2600" dirty="0" err="1">
                <a:solidFill>
                  <a:srgbClr val="486112"/>
                </a:solidFill>
              </a:rPr>
              <a:t>Camera</a:t>
            </a:r>
            <a:r>
              <a:rPr lang="pl-PL" sz="2600" dirty="0">
                <a:solidFill>
                  <a:srgbClr val="486112"/>
                </a:solidFill>
              </a:rPr>
              <a:t>, S. Leoni, B. </a:t>
            </a:r>
            <a:r>
              <a:rPr lang="pl-PL" sz="2600" dirty="0" err="1">
                <a:solidFill>
                  <a:srgbClr val="486112"/>
                </a:solidFill>
              </a:rPr>
              <a:t>Million</a:t>
            </a:r>
            <a:r>
              <a:rPr lang="pl-PL" sz="2600" dirty="0">
                <a:solidFill>
                  <a:srgbClr val="486112"/>
                </a:solidFill>
              </a:rPr>
              <a:t>, O. Wieland, S. </a:t>
            </a:r>
            <a:r>
              <a:rPr lang="pl-PL" sz="2600" dirty="0" err="1">
                <a:solidFill>
                  <a:srgbClr val="486112"/>
                </a:solidFill>
              </a:rPr>
              <a:t>Brambilla</a:t>
            </a:r>
            <a:r>
              <a:rPr lang="pl-PL" sz="2600" dirty="0">
                <a:solidFill>
                  <a:srgbClr val="486112"/>
                </a:solidFill>
              </a:rPr>
              <a:t>; </a:t>
            </a:r>
            <a:r>
              <a:rPr lang="pl-PL" sz="2600" i="1" dirty="0">
                <a:solidFill>
                  <a:srgbClr val="486112"/>
                </a:solidFill>
              </a:rPr>
              <a:t>INFN </a:t>
            </a:r>
            <a:r>
              <a:rPr lang="pl-PL" sz="2600" i="1" dirty="0" err="1">
                <a:solidFill>
                  <a:srgbClr val="486112"/>
                </a:solidFill>
              </a:rPr>
              <a:t>Milano</a:t>
            </a:r>
            <a:r>
              <a:rPr lang="pl-PL" sz="2600" i="1" dirty="0">
                <a:solidFill>
                  <a:srgbClr val="486112"/>
                </a:solidFill>
              </a:rPr>
              <a:t>                  and </a:t>
            </a:r>
            <a:r>
              <a:rPr lang="pl-PL" sz="2600" i="1" dirty="0" err="1">
                <a:solidFill>
                  <a:srgbClr val="486112"/>
                </a:solidFill>
              </a:rPr>
              <a:t>Milano</a:t>
            </a:r>
            <a:r>
              <a:rPr lang="pl-PL" sz="2600" i="1" dirty="0">
                <a:solidFill>
                  <a:srgbClr val="486112"/>
                </a:solidFill>
              </a:rPr>
              <a:t> University, </a:t>
            </a:r>
            <a:r>
              <a:rPr lang="pl-PL" sz="2600" i="1" dirty="0" err="1">
                <a:solidFill>
                  <a:srgbClr val="486112"/>
                </a:solidFill>
              </a:rPr>
              <a:t>Italy</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P.J. </a:t>
            </a:r>
            <a:r>
              <a:rPr lang="pl-PL" sz="2600" dirty="0" err="1">
                <a:solidFill>
                  <a:srgbClr val="486112"/>
                </a:solidFill>
              </a:rPr>
              <a:t>Napiorkowski</a:t>
            </a:r>
            <a:r>
              <a:rPr lang="pl-PL" sz="2600" dirty="0">
                <a:solidFill>
                  <a:srgbClr val="486112"/>
                </a:solidFill>
              </a:rPr>
              <a:t>, K. Hadyńska-Klęk, M. Kicińska-</a:t>
            </a:r>
            <a:r>
              <a:rPr lang="pl-PL" sz="2600" dirty="0" err="1">
                <a:solidFill>
                  <a:srgbClr val="486112"/>
                </a:solidFill>
              </a:rPr>
              <a:t>Habior</a:t>
            </a:r>
            <a:r>
              <a:rPr lang="pl-PL" sz="2600" dirty="0">
                <a:solidFill>
                  <a:srgbClr val="486112"/>
                </a:solidFill>
              </a:rPr>
              <a:t>; </a:t>
            </a:r>
            <a:r>
              <a:rPr lang="pl-PL" sz="2600" i="1" dirty="0" err="1">
                <a:solidFill>
                  <a:srgbClr val="486112"/>
                </a:solidFill>
              </a:rPr>
              <a:t>Warsaw</a:t>
            </a:r>
            <a:r>
              <a:rPr lang="pl-PL" sz="2600" i="1" dirty="0">
                <a:solidFill>
                  <a:srgbClr val="486112"/>
                </a:solidFill>
              </a:rPr>
              <a:t> University, Poland</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O. </a:t>
            </a:r>
            <a:r>
              <a:rPr lang="pl-PL" sz="2600" dirty="0" err="1">
                <a:solidFill>
                  <a:srgbClr val="486112"/>
                </a:solidFill>
              </a:rPr>
              <a:t>Stezowski</a:t>
            </a:r>
            <a:r>
              <a:rPr lang="pl-PL" sz="2600" dirty="0">
                <a:solidFill>
                  <a:srgbClr val="486112"/>
                </a:solidFill>
              </a:rPr>
              <a:t>; </a:t>
            </a:r>
            <a:r>
              <a:rPr lang="pl-PL" sz="2600" i="1" dirty="0">
                <a:solidFill>
                  <a:srgbClr val="486112"/>
                </a:solidFill>
              </a:rPr>
              <a:t>IP2I Lyon, France</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M. </a:t>
            </a:r>
            <a:r>
              <a:rPr lang="pl-PL" sz="2600" dirty="0" err="1">
                <a:solidFill>
                  <a:srgbClr val="486112"/>
                </a:solidFill>
              </a:rPr>
              <a:t>Lewitowicz</a:t>
            </a:r>
            <a:r>
              <a:rPr lang="pl-PL" sz="2600" dirty="0">
                <a:solidFill>
                  <a:srgbClr val="486112"/>
                </a:solidFill>
              </a:rPr>
              <a:t>; </a:t>
            </a:r>
            <a:r>
              <a:rPr lang="pl-PL" sz="2600" i="1" dirty="0">
                <a:solidFill>
                  <a:srgbClr val="486112"/>
                </a:solidFill>
              </a:rPr>
              <a:t>GANIL, France</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O. </a:t>
            </a:r>
            <a:r>
              <a:rPr lang="pl-PL" sz="2600" dirty="0" err="1">
                <a:solidFill>
                  <a:srgbClr val="486112"/>
                </a:solidFill>
              </a:rPr>
              <a:t>Dorvaux</a:t>
            </a:r>
            <a:r>
              <a:rPr lang="pl-PL" sz="2600" dirty="0">
                <a:solidFill>
                  <a:srgbClr val="486112"/>
                </a:solidFill>
              </a:rPr>
              <a:t>, Ch. Schmitt, J. Dudek, S. </a:t>
            </a:r>
            <a:r>
              <a:rPr lang="pl-PL" sz="2600" dirty="0" err="1">
                <a:solidFill>
                  <a:srgbClr val="486112"/>
                </a:solidFill>
              </a:rPr>
              <a:t>Kihel</a:t>
            </a:r>
            <a:r>
              <a:rPr lang="pl-PL" sz="2600" i="1" dirty="0">
                <a:solidFill>
                  <a:srgbClr val="486112"/>
                </a:solidFill>
              </a:rPr>
              <a:t>; IPHC Strasbourg, France</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D. Jenkins; </a:t>
            </a:r>
            <a:r>
              <a:rPr lang="pl-PL" sz="2600" i="1" dirty="0">
                <a:solidFill>
                  <a:srgbClr val="486112"/>
                </a:solidFill>
              </a:rPr>
              <a:t>University of York, UK</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W. </a:t>
            </a:r>
            <a:r>
              <a:rPr lang="pl-PL" sz="2600" dirty="0" err="1">
                <a:solidFill>
                  <a:srgbClr val="486112"/>
                </a:solidFill>
              </a:rPr>
              <a:t>Catford</a:t>
            </a:r>
            <a:r>
              <a:rPr lang="pl-PL" sz="2600" dirty="0">
                <a:solidFill>
                  <a:srgbClr val="486112"/>
                </a:solidFill>
              </a:rPr>
              <a:t>; </a:t>
            </a:r>
            <a:r>
              <a:rPr lang="pl-PL" sz="2600" i="1" dirty="0">
                <a:solidFill>
                  <a:srgbClr val="486112"/>
                </a:solidFill>
              </a:rPr>
              <a:t>University of </a:t>
            </a:r>
            <a:r>
              <a:rPr lang="pl-PL" sz="2600" i="1" dirty="0" err="1">
                <a:solidFill>
                  <a:srgbClr val="486112"/>
                </a:solidFill>
              </a:rPr>
              <a:t>Surrey</a:t>
            </a:r>
            <a:r>
              <a:rPr lang="pl-PL" sz="2600" i="1" dirty="0">
                <a:solidFill>
                  <a:srgbClr val="486112"/>
                </a:solidFill>
              </a:rPr>
              <a:t>, UK</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M. </a:t>
            </a:r>
            <a:r>
              <a:rPr lang="pl-PL" sz="2600" dirty="0" err="1">
                <a:solidFill>
                  <a:srgbClr val="486112"/>
                </a:solidFill>
              </a:rPr>
              <a:t>Stanoiu</a:t>
            </a:r>
            <a:r>
              <a:rPr lang="pl-PL" sz="2600" dirty="0">
                <a:solidFill>
                  <a:srgbClr val="486112"/>
                </a:solidFill>
              </a:rPr>
              <a:t>, S. </a:t>
            </a:r>
            <a:r>
              <a:rPr lang="pl-PL" sz="2600" dirty="0" err="1">
                <a:solidFill>
                  <a:srgbClr val="486112"/>
                </a:solidFill>
              </a:rPr>
              <a:t>Calinescu</a:t>
            </a:r>
            <a:r>
              <a:rPr lang="pl-PL" sz="2600" dirty="0">
                <a:solidFill>
                  <a:srgbClr val="486112"/>
                </a:solidFill>
              </a:rPr>
              <a:t>, C. </a:t>
            </a:r>
            <a:r>
              <a:rPr lang="pl-PL" sz="2600" dirty="0" err="1">
                <a:solidFill>
                  <a:srgbClr val="486112"/>
                </a:solidFill>
              </a:rPr>
              <a:t>Petrone</a:t>
            </a:r>
            <a:r>
              <a:rPr lang="pl-PL" sz="2600" dirty="0">
                <a:solidFill>
                  <a:srgbClr val="486112"/>
                </a:solidFill>
              </a:rPr>
              <a:t>, F. </a:t>
            </a:r>
            <a:r>
              <a:rPr lang="pl-PL" sz="2600" dirty="0" err="1">
                <a:solidFill>
                  <a:srgbClr val="486112"/>
                </a:solidFill>
              </a:rPr>
              <a:t>Rotaru</a:t>
            </a:r>
            <a:r>
              <a:rPr lang="pl-PL" sz="2600" dirty="0">
                <a:solidFill>
                  <a:srgbClr val="486112"/>
                </a:solidFill>
              </a:rPr>
              <a:t>; </a:t>
            </a:r>
            <a:r>
              <a:rPr lang="pl-PL" sz="2600" i="1" dirty="0">
                <a:solidFill>
                  <a:srgbClr val="486112"/>
                </a:solidFill>
              </a:rPr>
              <a:t>IFIN-HH, </a:t>
            </a:r>
            <a:r>
              <a:rPr lang="pl-PL" sz="2600" i="1" dirty="0" err="1">
                <a:solidFill>
                  <a:srgbClr val="486112"/>
                </a:solidFill>
              </a:rPr>
              <a:t>Bucharest</a:t>
            </a:r>
            <a:r>
              <a:rPr lang="pl-PL" sz="2600" i="1" dirty="0">
                <a:solidFill>
                  <a:srgbClr val="486112"/>
                </a:solidFill>
              </a:rPr>
              <a:t>, Romania</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S. </a:t>
            </a:r>
            <a:r>
              <a:rPr lang="pl-PL" sz="2600" dirty="0" err="1">
                <a:solidFill>
                  <a:srgbClr val="486112"/>
                </a:solidFill>
              </a:rPr>
              <a:t>Erturk</a:t>
            </a:r>
            <a:r>
              <a:rPr lang="pl-PL" sz="2600" dirty="0">
                <a:solidFill>
                  <a:srgbClr val="486112"/>
                </a:solidFill>
              </a:rPr>
              <a:t>; </a:t>
            </a:r>
            <a:r>
              <a:rPr lang="pl-PL" sz="2600" i="1" dirty="0">
                <a:solidFill>
                  <a:srgbClr val="486112"/>
                </a:solidFill>
              </a:rPr>
              <a:t>Nigde University, Turkey</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J. </a:t>
            </a:r>
            <a:r>
              <a:rPr lang="pl-PL" sz="2600" dirty="0" err="1">
                <a:solidFill>
                  <a:srgbClr val="486112"/>
                </a:solidFill>
              </a:rPr>
              <a:t>Gerl</a:t>
            </a:r>
            <a:r>
              <a:rPr lang="pl-PL" sz="2600" dirty="0">
                <a:solidFill>
                  <a:srgbClr val="486112"/>
                </a:solidFill>
              </a:rPr>
              <a:t>; </a:t>
            </a:r>
            <a:r>
              <a:rPr lang="pl-PL" sz="2600" i="1" dirty="0">
                <a:solidFill>
                  <a:srgbClr val="486112"/>
                </a:solidFill>
              </a:rPr>
              <a:t>GSI Darmstadt, Germany</a:t>
            </a:r>
            <a:r>
              <a:rPr lang="pl-PL" sz="2600" dirty="0">
                <a:solidFill>
                  <a:srgbClr val="486112"/>
                </a:solidFill>
              </a:rPr>
              <a:t>;</a:t>
            </a:r>
            <a:endParaRPr sz="2600" dirty="0">
              <a:solidFill>
                <a:srgbClr val="486112"/>
              </a:solidFill>
            </a:endParaRPr>
          </a:p>
          <a:p>
            <a:pPr marL="342900" lvl="0" indent="-342900" algn="l" rtl="0">
              <a:spcBef>
                <a:spcPts val="1000"/>
              </a:spcBef>
              <a:spcAft>
                <a:spcPts val="0"/>
              </a:spcAft>
              <a:buSzPct val="79999"/>
              <a:buFont typeface="Noto Sans Symbols"/>
              <a:buChar char="▪"/>
            </a:pPr>
            <a:r>
              <a:rPr lang="pl-PL" sz="2600" dirty="0">
                <a:solidFill>
                  <a:srgbClr val="486112"/>
                </a:solidFill>
              </a:rPr>
              <a:t>I. </a:t>
            </a:r>
            <a:r>
              <a:rPr lang="pl-PL" sz="2600" dirty="0" err="1">
                <a:solidFill>
                  <a:srgbClr val="486112"/>
                </a:solidFill>
              </a:rPr>
              <a:t>Mazumdar</a:t>
            </a:r>
            <a:r>
              <a:rPr lang="pl-PL" sz="2600" dirty="0">
                <a:solidFill>
                  <a:srgbClr val="486112"/>
                </a:solidFill>
              </a:rPr>
              <a:t>, V. </a:t>
            </a:r>
            <a:r>
              <a:rPr lang="pl-PL" sz="2600" dirty="0" err="1">
                <a:solidFill>
                  <a:srgbClr val="486112"/>
                </a:solidFill>
              </a:rPr>
              <a:t>Nanal</a:t>
            </a:r>
            <a:r>
              <a:rPr lang="pl-PL" sz="2600" dirty="0">
                <a:solidFill>
                  <a:srgbClr val="486112"/>
                </a:solidFill>
              </a:rPr>
              <a:t>; </a:t>
            </a:r>
            <a:r>
              <a:rPr lang="pl-PL" sz="2600" i="1" dirty="0">
                <a:solidFill>
                  <a:srgbClr val="486112"/>
                </a:solidFill>
              </a:rPr>
              <a:t>TIFR </a:t>
            </a:r>
            <a:r>
              <a:rPr lang="pl-PL" sz="2600" i="1" dirty="0" err="1">
                <a:solidFill>
                  <a:srgbClr val="486112"/>
                </a:solidFill>
              </a:rPr>
              <a:t>Mumbai</a:t>
            </a:r>
            <a:r>
              <a:rPr lang="pl-PL" sz="2600" i="1" dirty="0">
                <a:solidFill>
                  <a:srgbClr val="486112"/>
                </a:solidFill>
              </a:rPr>
              <a:t>, </a:t>
            </a:r>
            <a:r>
              <a:rPr lang="pl-PL" sz="2600" i="1" dirty="0" err="1">
                <a:solidFill>
                  <a:srgbClr val="486112"/>
                </a:solidFill>
              </a:rPr>
              <a:t>India</a:t>
            </a:r>
            <a:r>
              <a:rPr lang="pl-PL" sz="2600" dirty="0">
                <a:solidFill>
                  <a:srgbClr val="486112"/>
                </a:solidFill>
              </a:rPr>
              <a:t>;</a:t>
            </a:r>
            <a:endParaRPr sz="2600" dirty="0">
              <a:solidFill>
                <a:srgbClr val="486112"/>
              </a:solidFill>
            </a:endParaRPr>
          </a:p>
          <a:p>
            <a:pPr marL="0" lvl="0" indent="0" algn="l" rtl="0">
              <a:spcBef>
                <a:spcPts val="1000"/>
              </a:spcBef>
              <a:spcAft>
                <a:spcPts val="0"/>
              </a:spcAft>
              <a:buSzPct val="79999"/>
              <a:buNone/>
            </a:pPr>
            <a:r>
              <a:rPr lang="pl-PL" sz="3800" i="1" dirty="0">
                <a:solidFill>
                  <a:srgbClr val="486112"/>
                </a:solidFill>
              </a:rPr>
              <a:t> The Nuabll1/Nuabll2 and PARIS </a:t>
            </a:r>
            <a:r>
              <a:rPr lang="pl-PL" sz="3800" i="1" dirty="0" err="1">
                <a:solidFill>
                  <a:srgbClr val="486112"/>
                </a:solidFill>
              </a:rPr>
              <a:t>collaboration</a:t>
            </a:r>
            <a:endParaRPr sz="3800" i="1" dirty="0">
              <a:solidFill>
                <a:srgbClr val="486112"/>
              </a:solidFill>
            </a:endParaRPr>
          </a:p>
          <a:p>
            <a:pPr marL="0" lvl="0" indent="0" algn="l" rtl="0">
              <a:spcBef>
                <a:spcPts val="1000"/>
              </a:spcBef>
              <a:spcAft>
                <a:spcPts val="0"/>
              </a:spcAft>
              <a:buSzPct val="79999"/>
              <a:buNone/>
            </a:pPr>
            <a:endParaRPr sz="2600" i="1" dirty="0">
              <a:solidFill>
                <a:srgbClr val="486112"/>
              </a:solidFill>
            </a:endParaRPr>
          </a:p>
          <a:p>
            <a:pPr marL="0" lvl="0" indent="0" algn="l" rtl="0">
              <a:spcBef>
                <a:spcPts val="1000"/>
              </a:spcBef>
              <a:spcAft>
                <a:spcPts val="0"/>
              </a:spcAft>
              <a:buSzPct val="79999"/>
              <a:buNone/>
            </a:pPr>
            <a:r>
              <a:rPr lang="pl-PL" sz="2600" b="1" i="1" dirty="0" err="1">
                <a:solidFill>
                  <a:srgbClr val="2A5010"/>
                </a:solidFill>
              </a:rPr>
              <a:t>Partial</a:t>
            </a:r>
            <a:r>
              <a:rPr lang="pl-PL" sz="2600" b="1" i="1" dirty="0">
                <a:solidFill>
                  <a:srgbClr val="2A5010"/>
                </a:solidFill>
              </a:rPr>
              <a:t> </a:t>
            </a:r>
            <a:r>
              <a:rPr lang="pl-PL" sz="2600" b="1" i="1" dirty="0" err="1">
                <a:solidFill>
                  <a:srgbClr val="2A5010"/>
                </a:solidFill>
              </a:rPr>
              <a:t>financial</a:t>
            </a:r>
            <a:r>
              <a:rPr lang="pl-PL" sz="2600" b="1" i="1" dirty="0">
                <a:solidFill>
                  <a:srgbClr val="2A5010"/>
                </a:solidFill>
              </a:rPr>
              <a:t> </a:t>
            </a:r>
            <a:r>
              <a:rPr lang="pl-PL" sz="2600" b="1" i="1" dirty="0" err="1">
                <a:solidFill>
                  <a:srgbClr val="2A5010"/>
                </a:solidFill>
              </a:rPr>
              <a:t>support</a:t>
            </a:r>
            <a:r>
              <a:rPr lang="pl-PL" sz="2600" b="1" i="1" dirty="0">
                <a:solidFill>
                  <a:srgbClr val="2A5010"/>
                </a:solidFill>
              </a:rPr>
              <a:t> by EURO-LABS, COPIGAL, COPIN-In2P3 and EURO-LABS </a:t>
            </a:r>
            <a:r>
              <a:rPr lang="pl-PL" sz="2600" b="1" i="1" dirty="0" err="1">
                <a:solidFill>
                  <a:srgbClr val="2A5010"/>
                </a:solidFill>
              </a:rPr>
              <a:t>is</a:t>
            </a:r>
            <a:r>
              <a:rPr lang="pl-PL" sz="2600" b="1" i="1" dirty="0">
                <a:solidFill>
                  <a:srgbClr val="2A5010"/>
                </a:solidFill>
              </a:rPr>
              <a:t> </a:t>
            </a:r>
            <a:r>
              <a:rPr lang="pl-PL" sz="2600" b="1" i="1" dirty="0" err="1">
                <a:solidFill>
                  <a:srgbClr val="2A5010"/>
                </a:solidFill>
              </a:rPr>
              <a:t>acknowledged</a:t>
            </a:r>
            <a:r>
              <a:rPr lang="pl-PL" sz="2600" b="1" i="1" dirty="0">
                <a:solidFill>
                  <a:srgbClr val="2A5010"/>
                </a:solidFill>
              </a:rPr>
              <a:t>.</a:t>
            </a:r>
            <a:endParaRPr sz="2600" b="1" i="1" dirty="0">
              <a:solidFill>
                <a:srgbClr val="2A501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18"/>
          <p:cNvPicPr preferRelativeResize="0"/>
          <p:nvPr/>
        </p:nvPicPr>
        <p:blipFill rotWithShape="1">
          <a:blip r:embed="rId3">
            <a:alphaModFix/>
          </a:blip>
          <a:srcRect/>
          <a:stretch/>
        </p:blipFill>
        <p:spPr>
          <a:xfrm>
            <a:off x="1813970" y="1518339"/>
            <a:ext cx="5194741" cy="4563285"/>
          </a:xfrm>
          <a:prstGeom prst="rect">
            <a:avLst/>
          </a:prstGeom>
          <a:noFill/>
          <a:ln>
            <a:noFill/>
          </a:ln>
        </p:spPr>
      </p:pic>
      <p:sp>
        <p:nvSpPr>
          <p:cNvPr id="423" name="Google Shape;423;p18"/>
          <p:cNvSpPr txBox="1">
            <a:spLocks noGrp="1"/>
          </p:cNvSpPr>
          <p:nvPr>
            <p:ph type="title"/>
          </p:nvPr>
        </p:nvSpPr>
        <p:spPr>
          <a:xfrm>
            <a:off x="2685690" y="224885"/>
            <a:ext cx="7878794" cy="70041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pl-PL" baseline="30000"/>
              <a:t>188</a:t>
            </a:r>
            <a:r>
              <a:rPr lang="pl-PL"/>
              <a:t>Pt possible transitions for gating</a:t>
            </a:r>
            <a:br>
              <a:rPr lang="pl-PL"/>
            </a:br>
            <a:br>
              <a:rPr lang="pl-PL"/>
            </a:br>
            <a:r>
              <a:rPr lang="pl-PL" baseline="30000">
                <a:solidFill>
                  <a:srgbClr val="FF0000"/>
                </a:solidFill>
              </a:rPr>
              <a:t>188</a:t>
            </a:r>
            <a:r>
              <a:rPr lang="pl-PL">
                <a:solidFill>
                  <a:srgbClr val="FF0000"/>
                </a:solidFill>
              </a:rPr>
              <a:t>Pt not possible transitions for gating</a:t>
            </a:r>
            <a:br>
              <a:rPr lang="pl-PL"/>
            </a:br>
            <a:endParaRPr/>
          </a:p>
        </p:txBody>
      </p:sp>
      <p:cxnSp>
        <p:nvCxnSpPr>
          <p:cNvPr id="424" name="Google Shape;424;p18"/>
          <p:cNvCxnSpPr/>
          <p:nvPr/>
        </p:nvCxnSpPr>
        <p:spPr>
          <a:xfrm rot="10800000">
            <a:off x="3970149" y="5639056"/>
            <a:ext cx="2522666" cy="621102"/>
          </a:xfrm>
          <a:prstGeom prst="straightConnector1">
            <a:avLst/>
          </a:prstGeom>
          <a:noFill/>
          <a:ln w="28575" cap="flat" cmpd="sng">
            <a:solidFill>
              <a:srgbClr val="00B050"/>
            </a:solidFill>
            <a:prstDash val="solid"/>
            <a:round/>
            <a:headEnd type="none" w="sm" len="sm"/>
            <a:tailEnd type="triangle" w="med" len="med"/>
          </a:ln>
        </p:spPr>
      </p:cxnSp>
      <p:cxnSp>
        <p:nvCxnSpPr>
          <p:cNvPr id="425" name="Google Shape;425;p18"/>
          <p:cNvCxnSpPr/>
          <p:nvPr/>
        </p:nvCxnSpPr>
        <p:spPr>
          <a:xfrm rot="10800000">
            <a:off x="3970149" y="5345759"/>
            <a:ext cx="2522666" cy="897147"/>
          </a:xfrm>
          <a:prstGeom prst="straightConnector1">
            <a:avLst/>
          </a:prstGeom>
          <a:noFill/>
          <a:ln w="28575" cap="flat" cmpd="sng">
            <a:solidFill>
              <a:srgbClr val="00B050"/>
            </a:solidFill>
            <a:prstDash val="dash"/>
            <a:round/>
            <a:headEnd type="none" w="sm" len="sm"/>
            <a:tailEnd type="triangle" w="med" len="med"/>
          </a:ln>
        </p:spPr>
      </p:cxnSp>
      <p:cxnSp>
        <p:nvCxnSpPr>
          <p:cNvPr id="426" name="Google Shape;426;p18"/>
          <p:cNvCxnSpPr/>
          <p:nvPr/>
        </p:nvCxnSpPr>
        <p:spPr>
          <a:xfrm rot="10800000">
            <a:off x="3970149" y="4569380"/>
            <a:ext cx="2522666" cy="1690778"/>
          </a:xfrm>
          <a:prstGeom prst="straightConnector1">
            <a:avLst/>
          </a:prstGeom>
          <a:noFill/>
          <a:ln w="28575" cap="flat" cmpd="sng">
            <a:solidFill>
              <a:srgbClr val="00B050"/>
            </a:solidFill>
            <a:prstDash val="solid"/>
            <a:round/>
            <a:headEnd type="none" w="sm" len="sm"/>
            <a:tailEnd type="triangle" w="med" len="med"/>
          </a:ln>
        </p:spPr>
      </p:cxnSp>
      <p:sp>
        <p:nvSpPr>
          <p:cNvPr id="427" name="Google Shape;427;p18"/>
          <p:cNvSpPr txBox="1"/>
          <p:nvPr/>
        </p:nvSpPr>
        <p:spPr>
          <a:xfrm>
            <a:off x="5906218" y="6212713"/>
            <a:ext cx="1362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Trebuchet MS"/>
                <a:ea typeface="Trebuchet MS"/>
                <a:cs typeface="Trebuchet MS"/>
                <a:sym typeface="Trebuchet MS"/>
              </a:rPr>
              <a:t>Clean </a:t>
            </a:r>
            <a:r>
              <a:rPr lang="pl-PL" sz="1800" baseline="30000">
                <a:solidFill>
                  <a:schemeClr val="dk1"/>
                </a:solidFill>
                <a:latin typeface="Trebuchet MS"/>
                <a:ea typeface="Trebuchet MS"/>
                <a:cs typeface="Trebuchet MS"/>
                <a:sym typeface="Trebuchet MS"/>
              </a:rPr>
              <a:t>188</a:t>
            </a:r>
            <a:r>
              <a:rPr lang="pl-PL" sz="1800">
                <a:solidFill>
                  <a:schemeClr val="dk1"/>
                </a:solidFill>
                <a:latin typeface="Trebuchet MS"/>
                <a:ea typeface="Trebuchet MS"/>
                <a:cs typeface="Trebuchet MS"/>
                <a:sym typeface="Trebuchet MS"/>
              </a:rPr>
              <a:t>Pt </a:t>
            </a:r>
            <a:endParaRPr sz="1800">
              <a:solidFill>
                <a:schemeClr val="dk1"/>
              </a:solidFill>
              <a:latin typeface="Trebuchet MS"/>
              <a:ea typeface="Trebuchet MS"/>
              <a:cs typeface="Trebuchet MS"/>
              <a:sym typeface="Trebuchet MS"/>
            </a:endParaRPr>
          </a:p>
        </p:txBody>
      </p:sp>
      <p:cxnSp>
        <p:nvCxnSpPr>
          <p:cNvPr id="428" name="Google Shape;428;p18"/>
          <p:cNvCxnSpPr/>
          <p:nvPr/>
        </p:nvCxnSpPr>
        <p:spPr>
          <a:xfrm flipH="1">
            <a:off x="3970151" y="5889222"/>
            <a:ext cx="3480197" cy="5026"/>
          </a:xfrm>
          <a:prstGeom prst="straightConnector1">
            <a:avLst/>
          </a:prstGeom>
          <a:noFill/>
          <a:ln w="28575" cap="flat" cmpd="sng">
            <a:solidFill>
              <a:srgbClr val="FF0000"/>
            </a:solidFill>
            <a:prstDash val="solid"/>
            <a:round/>
            <a:headEnd type="none" w="sm" len="sm"/>
            <a:tailEnd type="triangle" w="med" len="med"/>
          </a:ln>
        </p:spPr>
      </p:cxnSp>
      <p:cxnSp>
        <p:nvCxnSpPr>
          <p:cNvPr id="429" name="Google Shape;429;p18"/>
          <p:cNvCxnSpPr/>
          <p:nvPr/>
        </p:nvCxnSpPr>
        <p:spPr>
          <a:xfrm rot="10800000">
            <a:off x="3970149" y="5009328"/>
            <a:ext cx="3480198" cy="879894"/>
          </a:xfrm>
          <a:prstGeom prst="straightConnector1">
            <a:avLst/>
          </a:prstGeom>
          <a:noFill/>
          <a:ln w="28575" cap="flat" cmpd="sng">
            <a:solidFill>
              <a:srgbClr val="FF0000"/>
            </a:solidFill>
            <a:prstDash val="solid"/>
            <a:round/>
            <a:headEnd type="none" w="sm" len="sm"/>
            <a:tailEnd type="triangle" w="med" len="med"/>
          </a:ln>
        </p:spPr>
      </p:cxnSp>
      <p:sp>
        <p:nvSpPr>
          <p:cNvPr id="430" name="Google Shape;430;p18"/>
          <p:cNvSpPr txBox="1"/>
          <p:nvPr/>
        </p:nvSpPr>
        <p:spPr>
          <a:xfrm>
            <a:off x="7347613" y="5700955"/>
            <a:ext cx="22878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rgbClr val="161E21"/>
                </a:solidFill>
                <a:latin typeface="Trebuchet MS"/>
                <a:ea typeface="Trebuchet MS"/>
                <a:cs typeface="Trebuchet MS"/>
                <a:sym typeface="Trebuchet MS"/>
              </a:rPr>
              <a:t>Mixed </a:t>
            </a:r>
            <a:r>
              <a:rPr lang="pl-PL" sz="1800" baseline="30000">
                <a:solidFill>
                  <a:srgbClr val="161E21"/>
                </a:solidFill>
                <a:latin typeface="Trebuchet MS"/>
                <a:ea typeface="Trebuchet MS"/>
                <a:cs typeface="Trebuchet MS"/>
                <a:sym typeface="Trebuchet MS"/>
              </a:rPr>
              <a:t>187</a:t>
            </a:r>
            <a:r>
              <a:rPr lang="pl-PL" sz="1800">
                <a:solidFill>
                  <a:srgbClr val="161E21"/>
                </a:solidFill>
                <a:latin typeface="Trebuchet MS"/>
                <a:ea typeface="Trebuchet MS"/>
                <a:cs typeface="Trebuchet MS"/>
                <a:sym typeface="Trebuchet MS"/>
              </a:rPr>
              <a:t>Pt and </a:t>
            </a:r>
            <a:r>
              <a:rPr lang="pl-PL" sz="1800" baseline="30000">
                <a:solidFill>
                  <a:srgbClr val="161E21"/>
                </a:solidFill>
                <a:latin typeface="Trebuchet MS"/>
                <a:ea typeface="Trebuchet MS"/>
                <a:cs typeface="Trebuchet MS"/>
                <a:sym typeface="Trebuchet MS"/>
              </a:rPr>
              <a:t>188</a:t>
            </a:r>
            <a:r>
              <a:rPr lang="pl-PL" sz="1800">
                <a:solidFill>
                  <a:srgbClr val="161E21"/>
                </a:solidFill>
                <a:latin typeface="Trebuchet MS"/>
                <a:ea typeface="Trebuchet MS"/>
                <a:cs typeface="Trebuchet MS"/>
                <a:sym typeface="Trebuchet MS"/>
              </a:rPr>
              <a:t>Pt</a:t>
            </a:r>
            <a:endParaRPr sz="1800">
              <a:solidFill>
                <a:srgbClr val="161E21"/>
              </a:solidFill>
              <a:latin typeface="Trebuchet MS"/>
              <a:ea typeface="Trebuchet MS"/>
              <a:cs typeface="Trebuchet MS"/>
              <a:sym typeface="Trebuchet MS"/>
            </a:endParaRPr>
          </a:p>
        </p:txBody>
      </p:sp>
      <p:sp>
        <p:nvSpPr>
          <p:cNvPr id="431" name="Google Shape;431;p18"/>
          <p:cNvSpPr/>
          <p:nvPr/>
        </p:nvSpPr>
        <p:spPr>
          <a:xfrm>
            <a:off x="2490158" y="4011284"/>
            <a:ext cx="362310" cy="232914"/>
          </a:xfrm>
          <a:prstGeom prst="ellipse">
            <a:avLst/>
          </a:prstGeom>
          <a:noFill/>
          <a:ln w="28575" cap="flat"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2" name="Google Shape;432;p18"/>
          <p:cNvSpPr/>
          <p:nvPr/>
        </p:nvSpPr>
        <p:spPr>
          <a:xfrm>
            <a:off x="2294626" y="4184661"/>
            <a:ext cx="391065" cy="250164"/>
          </a:xfrm>
          <a:prstGeom prst="ellipse">
            <a:avLst/>
          </a:prstGeom>
          <a:noFill/>
          <a:ln w="28575" cap="flat"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3" name="Google Shape;433;p18"/>
          <p:cNvSpPr/>
          <p:nvPr/>
        </p:nvSpPr>
        <p:spPr>
          <a:xfrm>
            <a:off x="2490157" y="3763737"/>
            <a:ext cx="362310" cy="232914"/>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434" name="Google Shape;434;p18"/>
          <p:cNvCxnSpPr/>
          <p:nvPr/>
        </p:nvCxnSpPr>
        <p:spPr>
          <a:xfrm flipH="1">
            <a:off x="2852469" y="2812212"/>
            <a:ext cx="4195905" cy="1037791"/>
          </a:xfrm>
          <a:prstGeom prst="straightConnector1">
            <a:avLst/>
          </a:prstGeom>
          <a:noFill/>
          <a:ln w="28575" cap="flat" cmpd="sng">
            <a:solidFill>
              <a:srgbClr val="FF0000"/>
            </a:solidFill>
            <a:prstDash val="solid"/>
            <a:round/>
            <a:headEnd type="none" w="sm" len="sm"/>
            <a:tailEnd type="triangle" w="med" len="med"/>
          </a:ln>
        </p:spPr>
      </p:cxnSp>
      <p:sp>
        <p:nvSpPr>
          <p:cNvPr id="435" name="Google Shape;435;p18"/>
          <p:cNvSpPr txBox="1"/>
          <p:nvPr/>
        </p:nvSpPr>
        <p:spPr>
          <a:xfrm>
            <a:off x="7153419" y="2627545"/>
            <a:ext cx="27510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rgbClr val="161E21"/>
                </a:solidFill>
                <a:latin typeface="Trebuchet MS"/>
                <a:ea typeface="Trebuchet MS"/>
                <a:cs typeface="Trebuchet MS"/>
                <a:sym typeface="Trebuchet MS"/>
              </a:rPr>
              <a:t>Also 488 keV from Seq IV</a:t>
            </a:r>
            <a:endParaRPr sz="1800">
              <a:solidFill>
                <a:srgbClr val="161E21"/>
              </a:solidFill>
              <a:latin typeface="Trebuchet MS"/>
              <a:ea typeface="Trebuchet MS"/>
              <a:cs typeface="Trebuchet MS"/>
              <a:sym typeface="Trebuchet MS"/>
            </a:endParaRPr>
          </a:p>
        </p:txBody>
      </p:sp>
      <p:cxnSp>
        <p:nvCxnSpPr>
          <p:cNvPr id="436" name="Google Shape;436;p18"/>
          <p:cNvCxnSpPr>
            <a:endCxn id="431" idx="6"/>
          </p:cNvCxnSpPr>
          <p:nvPr/>
        </p:nvCxnSpPr>
        <p:spPr>
          <a:xfrm flipH="1">
            <a:off x="2852468" y="4082741"/>
            <a:ext cx="5262000" cy="45000"/>
          </a:xfrm>
          <a:prstGeom prst="straightConnector1">
            <a:avLst/>
          </a:prstGeom>
          <a:noFill/>
          <a:ln w="38100" cap="flat" cmpd="sng">
            <a:solidFill>
              <a:schemeClr val="accent1"/>
            </a:solidFill>
            <a:prstDash val="solid"/>
            <a:round/>
            <a:headEnd type="none" w="sm" len="sm"/>
            <a:tailEnd type="triangle" w="med" len="med"/>
          </a:ln>
        </p:spPr>
      </p:cxnSp>
      <p:cxnSp>
        <p:nvCxnSpPr>
          <p:cNvPr id="437" name="Google Shape;437;p18"/>
          <p:cNvCxnSpPr>
            <a:endCxn id="432" idx="6"/>
          </p:cNvCxnSpPr>
          <p:nvPr/>
        </p:nvCxnSpPr>
        <p:spPr>
          <a:xfrm flipH="1">
            <a:off x="2685691" y="4100043"/>
            <a:ext cx="5497800" cy="209700"/>
          </a:xfrm>
          <a:prstGeom prst="straightConnector1">
            <a:avLst/>
          </a:prstGeom>
          <a:noFill/>
          <a:ln w="38100" cap="flat" cmpd="sng">
            <a:solidFill>
              <a:schemeClr val="accent1"/>
            </a:solidFill>
            <a:prstDash val="solid"/>
            <a:round/>
            <a:headEnd type="none" w="sm" len="sm"/>
            <a:tailEnd type="triangle" w="med" len="med"/>
          </a:ln>
        </p:spPr>
      </p:cxnSp>
      <p:sp>
        <p:nvSpPr>
          <p:cNvPr id="438" name="Google Shape;438;p18"/>
          <p:cNvSpPr txBox="1"/>
          <p:nvPr/>
        </p:nvSpPr>
        <p:spPr>
          <a:xfrm>
            <a:off x="7719511" y="4113489"/>
            <a:ext cx="19014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rgbClr val="161E21"/>
                </a:solidFill>
                <a:latin typeface="Trebuchet MS"/>
                <a:ea typeface="Trebuchet MS"/>
                <a:cs typeface="Trebuchet MS"/>
                <a:sym typeface="Trebuchet MS"/>
              </a:rPr>
              <a:t>Good candidates</a:t>
            </a:r>
            <a:endParaRPr sz="1800">
              <a:solidFill>
                <a:srgbClr val="161E21"/>
              </a:solidFill>
              <a:latin typeface="Trebuchet MS"/>
              <a:ea typeface="Trebuchet MS"/>
              <a:cs typeface="Trebuchet MS"/>
              <a:sym typeface="Trebuchet MS"/>
            </a:endParaRPr>
          </a:p>
        </p:txBody>
      </p:sp>
    </p:spTree>
    <p:extLst>
      <p:ext uri="{BB962C8B-B14F-4D97-AF65-F5344CB8AC3E}">
        <p14:creationId xmlns:p14="http://schemas.microsoft.com/office/powerpoint/2010/main" val="2665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 calcmode="lin" valueType="num">
                                      <p:cBhvr additive="base">
                                        <p:cTn id="15" dur="500"/>
                                        <p:tgtEl>
                                          <p:spTgt spid="424"/>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 calcmode="lin" valueType="num">
                                      <p:cBhvr additive="base">
                                        <p:cTn id="18" dur="500"/>
                                        <p:tgtEl>
                                          <p:spTgt spid="42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6"/>
                                        </p:tgtEl>
                                        <p:attrNameLst>
                                          <p:attrName>style.visibility</p:attrName>
                                        </p:attrNameLst>
                                      </p:cBhvr>
                                      <p:to>
                                        <p:strVal val="visible"/>
                                      </p:to>
                                    </p:set>
                                    <p:anim calcmode="lin" valueType="num">
                                      <p:cBhvr additive="base">
                                        <p:cTn id="21" dur="500"/>
                                        <p:tgtEl>
                                          <p:spTgt spid="42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27"/>
                                        </p:tgtEl>
                                        <p:attrNameLst>
                                          <p:attrName>style.visibility</p:attrName>
                                        </p:attrNameLst>
                                      </p:cBhvr>
                                      <p:to>
                                        <p:strVal val="visible"/>
                                      </p:to>
                                    </p:set>
                                    <p:anim calcmode="lin" valueType="num">
                                      <p:cBhvr additive="base">
                                        <p:cTn id="24" dur="500"/>
                                        <p:tgtEl>
                                          <p:spTgt spid="4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35"/>
                                        </p:tgtEl>
                                        <p:attrNameLst>
                                          <p:attrName>style.visibility</p:attrName>
                                        </p:attrNameLst>
                                      </p:cBhvr>
                                      <p:to>
                                        <p:strVal val="visible"/>
                                      </p:to>
                                    </p:set>
                                    <p:anim calcmode="lin" valueType="num">
                                      <p:cBhvr additive="base">
                                        <p:cTn id="29" dur="500"/>
                                        <p:tgtEl>
                                          <p:spTgt spid="4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38"/>
                                        </p:tgtEl>
                                        <p:attrNameLst>
                                          <p:attrName>style.visibility</p:attrName>
                                        </p:attrNameLst>
                                      </p:cBhvr>
                                      <p:to>
                                        <p:strVal val="visible"/>
                                      </p:to>
                                    </p:set>
                                    <p:anim calcmode="lin" valueType="num">
                                      <p:cBhvr additive="base">
                                        <p:cTn id="34" dur="500"/>
                                        <p:tgtEl>
                                          <p:spTgt spid="438"/>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3"/>
                                        </p:tgtEl>
                                        <p:attrNameLst>
                                          <p:attrName>style.visibility</p:attrName>
                                        </p:attrNameLst>
                                      </p:cBhvr>
                                      <p:to>
                                        <p:strVal val="visible"/>
                                      </p:to>
                                    </p:set>
                                    <p:anim calcmode="lin" valueType="num">
                                      <p:cBhvr additive="base">
                                        <p:cTn id="37" dur="500"/>
                                        <p:tgtEl>
                                          <p:spTgt spid="43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34"/>
                                        </p:tgtEl>
                                        <p:attrNameLst>
                                          <p:attrName>style.visibility</p:attrName>
                                        </p:attrNameLst>
                                      </p:cBhvr>
                                      <p:to>
                                        <p:strVal val="visible"/>
                                      </p:to>
                                    </p:set>
                                    <p:anim calcmode="lin" valueType="num">
                                      <p:cBhvr additive="base">
                                        <p:cTn id="40" dur="500"/>
                                        <p:tgtEl>
                                          <p:spTgt spid="434"/>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32"/>
                                        </p:tgtEl>
                                        <p:attrNameLst>
                                          <p:attrName>style.visibility</p:attrName>
                                        </p:attrNameLst>
                                      </p:cBhvr>
                                      <p:to>
                                        <p:strVal val="visible"/>
                                      </p:to>
                                    </p:set>
                                    <p:anim calcmode="lin" valueType="num">
                                      <p:cBhvr additive="base">
                                        <p:cTn id="43" dur="500"/>
                                        <p:tgtEl>
                                          <p:spTgt spid="432"/>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31"/>
                                        </p:tgtEl>
                                        <p:attrNameLst>
                                          <p:attrName>style.visibility</p:attrName>
                                        </p:attrNameLst>
                                      </p:cBhvr>
                                      <p:to>
                                        <p:strVal val="visible"/>
                                      </p:to>
                                    </p:set>
                                    <p:anim calcmode="lin" valueType="num">
                                      <p:cBhvr additive="base">
                                        <p:cTn id="46" dur="500"/>
                                        <p:tgtEl>
                                          <p:spTgt spid="431"/>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36"/>
                                        </p:tgtEl>
                                        <p:attrNameLst>
                                          <p:attrName>style.visibility</p:attrName>
                                        </p:attrNameLst>
                                      </p:cBhvr>
                                      <p:to>
                                        <p:strVal val="visible"/>
                                      </p:to>
                                    </p:set>
                                    <p:anim calcmode="lin" valueType="num">
                                      <p:cBhvr additive="base">
                                        <p:cTn id="49" dur="500"/>
                                        <p:tgtEl>
                                          <p:spTgt spid="436"/>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37"/>
                                        </p:tgtEl>
                                        <p:attrNameLst>
                                          <p:attrName>style.visibility</p:attrName>
                                        </p:attrNameLst>
                                      </p:cBhvr>
                                      <p:to>
                                        <p:strVal val="visible"/>
                                      </p:to>
                                    </p:set>
                                    <p:anim calcmode="lin" valueType="num">
                                      <p:cBhvr additive="base">
                                        <p:cTn id="52" dur="500"/>
                                        <p:tgtEl>
                                          <p:spTgt spid="4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9"/>
          <p:cNvSpPr txBox="1">
            <a:spLocks noGrp="1"/>
          </p:cNvSpPr>
          <p:nvPr>
            <p:ph type="title"/>
          </p:nvPr>
        </p:nvSpPr>
        <p:spPr>
          <a:xfrm>
            <a:off x="838200" y="179111"/>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PARIS project </a:t>
            </a:r>
            <a:endParaRPr/>
          </a:p>
        </p:txBody>
      </p:sp>
      <p:pic>
        <p:nvPicPr>
          <p:cNvPr id="297" name="Google Shape;297;p9"/>
          <p:cNvPicPr preferRelativeResize="0"/>
          <p:nvPr/>
        </p:nvPicPr>
        <p:blipFill rotWithShape="1">
          <a:blip r:embed="rId3">
            <a:alphaModFix/>
          </a:blip>
          <a:srcRect/>
          <a:stretch/>
        </p:blipFill>
        <p:spPr>
          <a:xfrm>
            <a:off x="0" y="991405"/>
            <a:ext cx="12192000" cy="859880"/>
          </a:xfrm>
          <a:prstGeom prst="rect">
            <a:avLst/>
          </a:prstGeom>
          <a:noFill/>
          <a:ln>
            <a:noFill/>
          </a:ln>
        </p:spPr>
      </p:pic>
      <p:pic>
        <p:nvPicPr>
          <p:cNvPr id="298" name="Google Shape;298;p9"/>
          <p:cNvPicPr preferRelativeResize="0"/>
          <p:nvPr/>
        </p:nvPicPr>
        <p:blipFill rotWithShape="1">
          <a:blip r:embed="rId4">
            <a:alphaModFix/>
          </a:blip>
          <a:srcRect b="8924"/>
          <a:stretch/>
        </p:blipFill>
        <p:spPr>
          <a:xfrm>
            <a:off x="1270533" y="4079369"/>
            <a:ext cx="6766561" cy="2624876"/>
          </a:xfrm>
          <a:prstGeom prst="rect">
            <a:avLst/>
          </a:prstGeom>
          <a:noFill/>
          <a:ln>
            <a:noFill/>
          </a:ln>
        </p:spPr>
      </p:pic>
      <p:pic>
        <p:nvPicPr>
          <p:cNvPr id="299" name="Google Shape;299;p9"/>
          <p:cNvPicPr preferRelativeResize="0"/>
          <p:nvPr/>
        </p:nvPicPr>
        <p:blipFill rotWithShape="1">
          <a:blip r:embed="rId5">
            <a:alphaModFix/>
          </a:blip>
          <a:srcRect/>
          <a:stretch/>
        </p:blipFill>
        <p:spPr>
          <a:xfrm>
            <a:off x="612643" y="3419239"/>
            <a:ext cx="7559205" cy="825500"/>
          </a:xfrm>
          <a:prstGeom prst="rect">
            <a:avLst/>
          </a:prstGeom>
          <a:noFill/>
          <a:ln>
            <a:noFill/>
          </a:ln>
        </p:spPr>
      </p:pic>
      <p:sp>
        <p:nvSpPr>
          <p:cNvPr id="300" name="Google Shape;300;p9"/>
          <p:cNvSpPr txBox="1"/>
          <p:nvPr/>
        </p:nvSpPr>
        <p:spPr>
          <a:xfrm>
            <a:off x="7857522" y="4453039"/>
            <a:ext cx="2066491" cy="825500"/>
          </a:xfrm>
          <a:prstGeom prst="rect">
            <a:avLst/>
          </a:prstGeom>
          <a:solidFill>
            <a:srgbClr val="48611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600" b="1">
                <a:solidFill>
                  <a:srgbClr val="FFFF00"/>
                </a:solidFill>
                <a:latin typeface="Arial"/>
                <a:ea typeface="Arial"/>
                <a:cs typeface="Arial"/>
                <a:sym typeface="Arial"/>
              </a:rPr>
              <a:t>GANIL</a:t>
            </a:r>
            <a:endParaRPr/>
          </a:p>
          <a:p>
            <a:pPr marL="0" marR="0" lvl="0" indent="0" algn="l" rtl="0">
              <a:spcBef>
                <a:spcPts val="0"/>
              </a:spcBef>
              <a:spcAft>
                <a:spcPts val="0"/>
              </a:spcAft>
              <a:buNone/>
            </a:pPr>
            <a:r>
              <a:rPr lang="pl-PL" sz="1600" b="1">
                <a:solidFill>
                  <a:srgbClr val="FFFF00"/>
                </a:solidFill>
                <a:latin typeface="Arial"/>
                <a:ea typeface="Arial"/>
                <a:cs typeface="Arial"/>
                <a:sym typeface="Arial"/>
              </a:rPr>
              <a:t>SAC open session</a:t>
            </a:r>
            <a:endParaRPr sz="1600" b="1">
              <a:solidFill>
                <a:srgbClr val="FFFF00"/>
              </a:solidFill>
              <a:latin typeface="Arial"/>
              <a:ea typeface="Arial"/>
              <a:cs typeface="Arial"/>
              <a:sym typeface="Arial"/>
            </a:endParaRPr>
          </a:p>
          <a:p>
            <a:pPr marL="0" marR="0" lvl="0" indent="0" algn="l" rtl="0">
              <a:spcBef>
                <a:spcPts val="0"/>
              </a:spcBef>
              <a:spcAft>
                <a:spcPts val="0"/>
              </a:spcAft>
              <a:buNone/>
            </a:pPr>
            <a:r>
              <a:rPr lang="pl-PL" sz="1600" b="1">
                <a:solidFill>
                  <a:srgbClr val="FFFF00"/>
                </a:solidFill>
                <a:latin typeface="Arial"/>
                <a:ea typeface="Arial"/>
                <a:cs typeface="Arial"/>
                <a:sym typeface="Arial"/>
              </a:rPr>
              <a:t>October 19th, 2006</a:t>
            </a:r>
            <a:endParaRPr sz="1600" b="1">
              <a:solidFill>
                <a:srgbClr val="FFFF00"/>
              </a:solidFill>
              <a:latin typeface="Arial"/>
              <a:ea typeface="Arial"/>
              <a:cs typeface="Arial"/>
              <a:sym typeface="Arial"/>
            </a:endParaRPr>
          </a:p>
        </p:txBody>
      </p:sp>
      <p:sp>
        <p:nvSpPr>
          <p:cNvPr id="301" name="Google Shape;301;p9"/>
          <p:cNvSpPr/>
          <p:nvPr/>
        </p:nvSpPr>
        <p:spPr>
          <a:xfrm>
            <a:off x="108715" y="1869523"/>
            <a:ext cx="8624738" cy="1631175"/>
          </a:xfrm>
          <a:prstGeom prst="rect">
            <a:avLst/>
          </a:prstGeom>
          <a:solidFill>
            <a:srgbClr val="755D0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600" b="1" dirty="0">
                <a:solidFill>
                  <a:schemeClr val="lt1"/>
                </a:solidFill>
                <a:latin typeface="Trebuchet MS"/>
                <a:ea typeface="Trebuchet MS"/>
                <a:cs typeface="Trebuchet MS"/>
                <a:sym typeface="Trebuchet MS"/>
              </a:rPr>
              <a:t>4-5-6th </a:t>
            </a:r>
            <a:r>
              <a:rPr lang="pl-PL" sz="1600" b="1" dirty="0" err="1">
                <a:solidFill>
                  <a:schemeClr val="lt1"/>
                </a:solidFill>
                <a:latin typeface="Trebuchet MS"/>
                <a:ea typeface="Trebuchet MS"/>
                <a:cs typeface="Trebuchet MS"/>
                <a:sym typeface="Trebuchet MS"/>
              </a:rPr>
              <a:t>October</a:t>
            </a:r>
            <a:r>
              <a:rPr lang="pl-PL" sz="1600" b="1" dirty="0">
                <a:solidFill>
                  <a:schemeClr val="lt1"/>
                </a:solidFill>
                <a:latin typeface="Trebuchet MS"/>
                <a:ea typeface="Trebuchet MS"/>
                <a:cs typeface="Trebuchet MS"/>
                <a:sym typeface="Trebuchet MS"/>
              </a:rPr>
              <a:t>, </a:t>
            </a:r>
            <a:r>
              <a:rPr lang="pl-PL" sz="1600" b="1" dirty="0">
                <a:solidFill>
                  <a:srgbClr val="FFFF00"/>
                </a:solidFill>
                <a:latin typeface="Trebuchet MS"/>
                <a:ea typeface="Trebuchet MS"/>
                <a:cs typeface="Trebuchet MS"/>
                <a:sym typeface="Trebuchet MS"/>
              </a:rPr>
              <a:t>2005</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Future</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prospects</a:t>
            </a:r>
            <a:r>
              <a:rPr lang="pl-PL" sz="1600" b="1" dirty="0">
                <a:solidFill>
                  <a:schemeClr val="lt1"/>
                </a:solidFill>
                <a:latin typeface="Trebuchet MS"/>
                <a:ea typeface="Trebuchet MS"/>
                <a:cs typeface="Trebuchet MS"/>
                <a:sym typeface="Trebuchet MS"/>
              </a:rPr>
              <a:t> for high resolution gamma </a:t>
            </a:r>
            <a:r>
              <a:rPr lang="pl-PL" sz="1600" b="1" dirty="0" err="1">
                <a:solidFill>
                  <a:schemeClr val="lt1"/>
                </a:solidFill>
                <a:latin typeface="Trebuchet MS"/>
                <a:ea typeface="Trebuchet MS"/>
                <a:cs typeface="Trebuchet MS"/>
                <a:sym typeface="Trebuchet MS"/>
              </a:rPr>
              <a:t>spectroscopy</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at</a:t>
            </a:r>
            <a:r>
              <a:rPr lang="pl-PL" sz="1600" b="1" dirty="0">
                <a:solidFill>
                  <a:schemeClr val="lt1"/>
                </a:solidFill>
                <a:latin typeface="Trebuchet MS"/>
                <a:ea typeface="Trebuchet MS"/>
                <a:cs typeface="Trebuchet MS"/>
                <a:sym typeface="Trebuchet MS"/>
              </a:rPr>
              <a:t> GANIL” </a:t>
            </a:r>
            <a:endParaRPr dirty="0"/>
          </a:p>
          <a:p>
            <a:pPr marL="0" marR="0" lvl="0" indent="0" algn="l" rtl="0">
              <a:spcBef>
                <a:spcPts val="800"/>
              </a:spcBef>
              <a:spcAft>
                <a:spcPts val="0"/>
              </a:spcAft>
              <a:buNone/>
            </a:pPr>
            <a:r>
              <a:rPr lang="pl-PL" sz="1600" b="1" dirty="0" err="1">
                <a:solidFill>
                  <a:schemeClr val="lt1"/>
                </a:solidFill>
                <a:latin typeface="Trebuchet MS"/>
                <a:ea typeface="Trebuchet MS"/>
                <a:cs typeface="Trebuchet MS"/>
                <a:sym typeface="Trebuchet MS"/>
              </a:rPr>
              <a:t>Convenors</a:t>
            </a:r>
            <a:r>
              <a:rPr lang="pl-PL" sz="1600" b="1" dirty="0">
                <a:solidFill>
                  <a:schemeClr val="lt1"/>
                </a:solidFill>
                <a:latin typeface="Trebuchet MS"/>
                <a:ea typeface="Trebuchet MS"/>
                <a:cs typeface="Trebuchet MS"/>
                <a:sym typeface="Trebuchet MS"/>
              </a:rPr>
              <a:t> : Bob </a:t>
            </a:r>
            <a:r>
              <a:rPr lang="pl-PL" sz="1600" b="1" dirty="0" err="1">
                <a:solidFill>
                  <a:schemeClr val="lt1"/>
                </a:solidFill>
                <a:latin typeface="Trebuchet MS"/>
                <a:ea typeface="Trebuchet MS"/>
                <a:cs typeface="Trebuchet MS"/>
                <a:sym typeface="Trebuchet MS"/>
              </a:rPr>
              <a:t>Wadsworth</a:t>
            </a:r>
            <a:r>
              <a:rPr lang="pl-PL" sz="1600" b="1" dirty="0">
                <a:solidFill>
                  <a:schemeClr val="lt1"/>
                </a:solidFill>
                <a:latin typeface="Trebuchet MS"/>
                <a:ea typeface="Trebuchet MS"/>
                <a:cs typeface="Trebuchet MS"/>
                <a:sym typeface="Trebuchet MS"/>
              </a:rPr>
              <a:t> and Wolfram </a:t>
            </a:r>
            <a:r>
              <a:rPr lang="pl-PL" sz="1600" b="1" dirty="0" err="1">
                <a:solidFill>
                  <a:schemeClr val="lt1"/>
                </a:solidFill>
                <a:latin typeface="Trebuchet MS"/>
                <a:ea typeface="Trebuchet MS"/>
                <a:cs typeface="Trebuchet MS"/>
                <a:sym typeface="Trebuchet MS"/>
              </a:rPr>
              <a:t>Korten</a:t>
            </a:r>
            <a:endParaRPr sz="1600" b="1" dirty="0">
              <a:solidFill>
                <a:schemeClr val="lt1"/>
              </a:solidFill>
              <a:latin typeface="Trebuchet MS"/>
              <a:ea typeface="Trebuchet MS"/>
              <a:cs typeface="Trebuchet MS"/>
              <a:sym typeface="Trebuchet MS"/>
            </a:endParaRPr>
          </a:p>
          <a:p>
            <a:pPr marL="0" marR="0" lvl="0" indent="0" algn="l" rtl="0">
              <a:spcBef>
                <a:spcPts val="800"/>
              </a:spcBef>
              <a:spcAft>
                <a:spcPts val="0"/>
              </a:spcAft>
              <a:buNone/>
            </a:pPr>
            <a:r>
              <a:rPr lang="pl-PL" sz="1600" b="1" dirty="0">
                <a:solidFill>
                  <a:schemeClr val="lt1"/>
                </a:solidFill>
                <a:latin typeface="Trebuchet MS"/>
                <a:ea typeface="Trebuchet MS"/>
                <a:cs typeface="Trebuchet MS"/>
                <a:sym typeface="Trebuchet MS"/>
              </a:rPr>
              <a:t>WG „</a:t>
            </a:r>
            <a:r>
              <a:rPr lang="pl-PL" sz="1600" b="1" dirty="0" err="1">
                <a:solidFill>
                  <a:schemeClr val="lt1"/>
                </a:solidFill>
                <a:latin typeface="Trebuchet MS"/>
                <a:ea typeface="Trebuchet MS"/>
                <a:cs typeface="Trebuchet MS"/>
                <a:sym typeface="Trebuchet MS"/>
              </a:rPr>
              <a:t>Collective</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modes</a:t>
            </a:r>
            <a:r>
              <a:rPr lang="pl-PL" sz="1600" b="1" dirty="0">
                <a:solidFill>
                  <a:schemeClr val="lt1"/>
                </a:solidFill>
                <a:latin typeface="Trebuchet MS"/>
                <a:ea typeface="Trebuchet MS"/>
                <a:cs typeface="Trebuchet MS"/>
                <a:sym typeface="Trebuchet MS"/>
              </a:rPr>
              <a:t> in continuum” – </a:t>
            </a:r>
            <a:r>
              <a:rPr lang="pl-PL" sz="1600" b="1" dirty="0" err="1">
                <a:solidFill>
                  <a:schemeClr val="lt1"/>
                </a:solidFill>
                <a:latin typeface="Trebuchet MS"/>
                <a:ea typeface="Trebuchet MS"/>
                <a:cs typeface="Trebuchet MS"/>
                <a:sym typeface="Trebuchet MS"/>
              </a:rPr>
              <a:t>convenors</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Silvia</a:t>
            </a:r>
            <a:r>
              <a:rPr lang="pl-PL" sz="1600" b="1" dirty="0">
                <a:solidFill>
                  <a:schemeClr val="lt1"/>
                </a:solidFill>
                <a:latin typeface="Trebuchet MS"/>
                <a:ea typeface="Trebuchet MS"/>
                <a:cs typeface="Trebuchet MS"/>
                <a:sym typeface="Trebuchet MS"/>
              </a:rPr>
              <a:t> Leoni and Adam Maj;           </a:t>
            </a:r>
            <a:endParaRPr dirty="0"/>
          </a:p>
          <a:p>
            <a:pPr marL="0" marR="0" lvl="0" indent="0" algn="l" rtl="0">
              <a:spcBef>
                <a:spcPts val="800"/>
              </a:spcBef>
              <a:spcAft>
                <a:spcPts val="0"/>
              </a:spcAft>
              <a:buNone/>
            </a:pPr>
            <a:r>
              <a:rPr lang="pl-PL" sz="1600" b="1" dirty="0">
                <a:solidFill>
                  <a:schemeClr val="lt1"/>
                </a:solidFill>
                <a:latin typeface="Trebuchet MS"/>
                <a:ea typeface="Trebuchet MS"/>
                <a:cs typeface="Trebuchet MS"/>
                <a:sym typeface="Trebuchet MS"/>
              </a:rPr>
              <a:t>M. Kmiecik: talk on </a:t>
            </a:r>
            <a:r>
              <a:rPr lang="pl-PL" sz="1600" b="1" dirty="0" err="1">
                <a:solidFill>
                  <a:schemeClr val="lt1"/>
                </a:solidFill>
                <a:latin typeface="Trebuchet MS"/>
                <a:ea typeface="Trebuchet MS"/>
                <a:cs typeface="Trebuchet MS"/>
                <a:sym typeface="Trebuchet MS"/>
              </a:rPr>
              <a:t>possible</a:t>
            </a:r>
            <a:r>
              <a:rPr lang="pl-PL" sz="1600" b="1" dirty="0">
                <a:solidFill>
                  <a:schemeClr val="lt1"/>
                </a:solidFill>
                <a:latin typeface="Trebuchet MS"/>
                <a:ea typeface="Trebuchet MS"/>
                <a:cs typeface="Trebuchet MS"/>
                <a:sym typeface="Trebuchet MS"/>
              </a:rPr>
              <a:t> Jacobi </a:t>
            </a:r>
            <a:r>
              <a:rPr lang="pl-PL" sz="1600" b="1" dirty="0" err="1">
                <a:solidFill>
                  <a:schemeClr val="lt1"/>
                </a:solidFill>
                <a:latin typeface="Trebuchet MS"/>
                <a:ea typeface="Trebuchet MS"/>
                <a:cs typeface="Trebuchet MS"/>
                <a:sym typeface="Trebuchet MS"/>
              </a:rPr>
              <a:t>shapes</a:t>
            </a:r>
            <a:r>
              <a:rPr lang="pl-PL" sz="1600" b="1" dirty="0">
                <a:solidFill>
                  <a:schemeClr val="lt1"/>
                </a:solidFill>
                <a:latin typeface="Trebuchet MS"/>
                <a:ea typeface="Trebuchet MS"/>
                <a:cs typeface="Trebuchet MS"/>
                <a:sym typeface="Trebuchet MS"/>
              </a:rPr>
              <a:t> in </a:t>
            </a:r>
            <a:r>
              <a:rPr lang="pl-PL" sz="1600" b="1" dirty="0" err="1">
                <a:solidFill>
                  <a:schemeClr val="lt1"/>
                </a:solidFill>
                <a:latin typeface="Trebuchet MS"/>
                <a:ea typeface="Trebuchet MS"/>
                <a:cs typeface="Trebuchet MS"/>
                <a:sym typeface="Trebuchet MS"/>
              </a:rPr>
              <a:t>exotic</a:t>
            </a:r>
            <a:r>
              <a:rPr lang="pl-PL" sz="1600" b="1" dirty="0">
                <a:solidFill>
                  <a:schemeClr val="lt1"/>
                </a:solidFill>
                <a:latin typeface="Trebuchet MS"/>
                <a:ea typeface="Trebuchet MS"/>
                <a:cs typeface="Trebuchet MS"/>
                <a:sym typeface="Trebuchet MS"/>
              </a:rPr>
              <a:t> </a:t>
            </a:r>
            <a:r>
              <a:rPr lang="pl-PL" sz="1600" b="1" dirty="0" err="1">
                <a:solidFill>
                  <a:schemeClr val="lt1"/>
                </a:solidFill>
                <a:latin typeface="Trebuchet MS"/>
                <a:ea typeface="Trebuchet MS"/>
                <a:cs typeface="Trebuchet MS"/>
                <a:sym typeface="Trebuchet MS"/>
              </a:rPr>
              <a:t>nuclei</a:t>
            </a:r>
            <a:endParaRPr sz="1600" b="1" dirty="0">
              <a:solidFill>
                <a:schemeClr val="lt1"/>
              </a:solidFill>
              <a:latin typeface="Trebuchet MS"/>
              <a:ea typeface="Trebuchet MS"/>
              <a:cs typeface="Trebuchet MS"/>
              <a:sym typeface="Trebuchet MS"/>
            </a:endParaRPr>
          </a:p>
        </p:txBody>
      </p:sp>
      <p:sp>
        <p:nvSpPr>
          <p:cNvPr id="302" name="Google Shape;302;p9"/>
          <p:cNvSpPr/>
          <p:nvPr/>
        </p:nvSpPr>
        <p:spPr>
          <a:xfrm>
            <a:off x="5467383" y="3291563"/>
            <a:ext cx="428120" cy="412194"/>
          </a:xfrm>
          <a:prstGeom prst="downArrow">
            <a:avLst>
              <a:gd name="adj1" fmla="val 50000"/>
              <a:gd name="adj2" fmla="val 25000"/>
            </a:avLst>
          </a:prstGeom>
          <a:solidFill>
            <a:srgbClr val="FFFF00"/>
          </a:solidFill>
          <a:ln w="9525" cap="flat" cmpd="sng">
            <a:solidFill>
              <a:srgbClr val="CC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8271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2"/>
          <p:cNvSpPr txBox="1">
            <a:spLocks noGrp="1"/>
          </p:cNvSpPr>
          <p:nvPr>
            <p:ph type="title"/>
          </p:nvPr>
        </p:nvSpPr>
        <p:spPr>
          <a:xfrm>
            <a:off x="118102" y="54668"/>
            <a:ext cx="9194574" cy="1325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D6440"/>
              </a:buClr>
              <a:buSzPts val="3200"/>
              <a:buFont typeface="Arial"/>
              <a:buNone/>
            </a:pPr>
            <a:r>
              <a:rPr lang="pl-PL" sz="3200">
                <a:solidFill>
                  <a:srgbClr val="6D6440"/>
                </a:solidFill>
                <a:latin typeface="Arial"/>
                <a:ea typeface="Arial"/>
                <a:cs typeface="Arial"/>
                <a:sym typeface="Arial"/>
              </a:rPr>
              <a:t>Photon Array for studies with Radioactive Ion and Stable Beam  - PARIS</a:t>
            </a:r>
            <a:endParaRPr/>
          </a:p>
        </p:txBody>
      </p:sp>
      <p:pic>
        <p:nvPicPr>
          <p:cNvPr id="333" name="Google Shape;333;p12"/>
          <p:cNvPicPr preferRelativeResize="0"/>
          <p:nvPr/>
        </p:nvPicPr>
        <p:blipFill rotWithShape="1">
          <a:blip r:embed="rId3">
            <a:alphaModFix/>
          </a:blip>
          <a:srcRect r="22799"/>
          <a:stretch/>
        </p:blipFill>
        <p:spPr>
          <a:xfrm>
            <a:off x="114473" y="1072655"/>
            <a:ext cx="6439598" cy="5739015"/>
          </a:xfrm>
          <a:prstGeom prst="rect">
            <a:avLst/>
          </a:prstGeom>
          <a:noFill/>
          <a:ln>
            <a:noFill/>
          </a:ln>
        </p:spPr>
      </p:pic>
      <p:sp>
        <p:nvSpPr>
          <p:cNvPr id="334" name="Google Shape;334;p12"/>
          <p:cNvSpPr txBox="1"/>
          <p:nvPr/>
        </p:nvSpPr>
        <p:spPr>
          <a:xfrm>
            <a:off x="348196" y="2258357"/>
            <a:ext cx="1346200" cy="276999"/>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00">
                <a:solidFill>
                  <a:srgbClr val="FF0000"/>
                </a:solidFill>
                <a:latin typeface="Trebuchet MS"/>
                <a:ea typeface="Trebuchet MS"/>
                <a:cs typeface="Trebuchet MS"/>
                <a:sym typeface="Trebuchet MS"/>
              </a:rPr>
              <a:t>   PARIS cluster </a:t>
            </a:r>
            <a:endParaRPr/>
          </a:p>
        </p:txBody>
      </p:sp>
      <p:sp>
        <p:nvSpPr>
          <p:cNvPr id="335" name="Google Shape;335;p12"/>
          <p:cNvSpPr txBox="1"/>
          <p:nvPr/>
        </p:nvSpPr>
        <p:spPr>
          <a:xfrm>
            <a:off x="684741" y="4013661"/>
            <a:ext cx="745936" cy="307777"/>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a:solidFill>
                  <a:schemeClr val="dk1"/>
                </a:solidFill>
                <a:latin typeface="Trebuchet MS"/>
                <a:ea typeface="Trebuchet MS"/>
                <a:cs typeface="Trebuchet MS"/>
                <a:sym typeface="Trebuchet MS"/>
              </a:rPr>
              <a:t>2025?</a:t>
            </a:r>
            <a:endParaRPr/>
          </a:p>
        </p:txBody>
      </p:sp>
      <p:sp>
        <p:nvSpPr>
          <p:cNvPr id="336" name="Google Shape;336;p12"/>
          <p:cNvSpPr txBox="1"/>
          <p:nvPr/>
        </p:nvSpPr>
        <p:spPr>
          <a:xfrm>
            <a:off x="1816301" y="2790942"/>
            <a:ext cx="1334454" cy="523220"/>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dk1"/>
                </a:solidFill>
                <a:latin typeface="Trebuchet MS"/>
                <a:ea typeface="Trebuchet MS"/>
                <a:cs typeface="Trebuchet MS"/>
                <a:sym typeface="Trebuchet MS"/>
              </a:rPr>
              <a:t>8 clusters</a:t>
            </a:r>
            <a:endParaRPr sz="14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pl-PL" sz="1400">
                <a:solidFill>
                  <a:schemeClr val="dk1"/>
                </a:solidFill>
                <a:latin typeface="Trebuchet MS"/>
                <a:ea typeface="Trebuchet MS"/>
                <a:cs typeface="Trebuchet MS"/>
                <a:sym typeface="Trebuchet MS"/>
              </a:rPr>
              <a:t>72 phoswiches</a:t>
            </a:r>
            <a:endParaRPr/>
          </a:p>
        </p:txBody>
      </p:sp>
      <p:sp>
        <p:nvSpPr>
          <p:cNvPr id="337" name="Google Shape;337;p12"/>
          <p:cNvSpPr txBox="1"/>
          <p:nvPr/>
        </p:nvSpPr>
        <p:spPr>
          <a:xfrm>
            <a:off x="721063" y="3062771"/>
            <a:ext cx="658718" cy="307777"/>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a:solidFill>
                  <a:schemeClr val="dk1"/>
                </a:solidFill>
                <a:latin typeface="Trebuchet MS"/>
                <a:ea typeface="Trebuchet MS"/>
                <a:cs typeface="Trebuchet MS"/>
                <a:sym typeface="Trebuchet MS"/>
              </a:rPr>
              <a:t>2021</a:t>
            </a:r>
            <a:endParaRPr/>
          </a:p>
        </p:txBody>
      </p:sp>
      <p:sp>
        <p:nvSpPr>
          <p:cNvPr id="338" name="Google Shape;338;p12"/>
          <p:cNvSpPr txBox="1"/>
          <p:nvPr/>
        </p:nvSpPr>
        <p:spPr>
          <a:xfrm>
            <a:off x="684741" y="3992879"/>
            <a:ext cx="745936" cy="307777"/>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dirty="0">
                <a:solidFill>
                  <a:schemeClr val="dk1"/>
                </a:solidFill>
                <a:latin typeface="Trebuchet MS"/>
                <a:ea typeface="Trebuchet MS"/>
                <a:cs typeface="Trebuchet MS"/>
                <a:sym typeface="Trebuchet MS"/>
              </a:rPr>
              <a:t>2025?</a:t>
            </a:r>
            <a:endParaRPr dirty="0"/>
          </a:p>
        </p:txBody>
      </p:sp>
      <p:sp>
        <p:nvSpPr>
          <p:cNvPr id="339" name="Google Shape;339;p12"/>
          <p:cNvSpPr txBox="1"/>
          <p:nvPr/>
        </p:nvSpPr>
        <p:spPr>
          <a:xfrm>
            <a:off x="556692" y="5495296"/>
            <a:ext cx="929209" cy="307777"/>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a:solidFill>
                  <a:schemeClr val="dk1"/>
                </a:solidFill>
                <a:latin typeface="Trebuchet MS"/>
                <a:ea typeface="Trebuchet MS"/>
                <a:cs typeface="Trebuchet MS"/>
                <a:sym typeface="Trebuchet MS"/>
              </a:rPr>
              <a:t>after2025</a:t>
            </a:r>
            <a:endParaRPr/>
          </a:p>
        </p:txBody>
      </p:sp>
      <p:sp>
        <p:nvSpPr>
          <p:cNvPr id="340" name="Google Shape;340;p12"/>
          <p:cNvSpPr txBox="1"/>
          <p:nvPr/>
        </p:nvSpPr>
        <p:spPr>
          <a:xfrm>
            <a:off x="608646" y="5516078"/>
            <a:ext cx="1141087" cy="307736"/>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dirty="0">
                <a:solidFill>
                  <a:schemeClr val="dk1"/>
                </a:solidFill>
                <a:latin typeface="Trebuchet MS"/>
                <a:ea typeface="Trebuchet MS"/>
                <a:cs typeface="Trebuchet MS"/>
                <a:sym typeface="Trebuchet MS"/>
              </a:rPr>
              <a:t>after2025</a:t>
            </a:r>
            <a:endParaRPr dirty="0"/>
          </a:p>
        </p:txBody>
      </p:sp>
      <p:sp>
        <p:nvSpPr>
          <p:cNvPr id="341" name="Google Shape;341;p12"/>
          <p:cNvSpPr/>
          <p:nvPr/>
        </p:nvSpPr>
        <p:spPr>
          <a:xfrm>
            <a:off x="295142" y="2756980"/>
            <a:ext cx="6549875" cy="1172051"/>
          </a:xfrm>
          <a:prstGeom prst="rect">
            <a:avLst/>
          </a:prstGeom>
          <a:solidFill>
            <a:srgbClr val="FFFF00">
              <a:alpha val="32549"/>
            </a:srgbClr>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42" name="Google Shape;342;p12"/>
          <p:cNvGrpSpPr/>
          <p:nvPr/>
        </p:nvGrpSpPr>
        <p:grpSpPr>
          <a:xfrm>
            <a:off x="6806157" y="3957308"/>
            <a:ext cx="4964546" cy="2731650"/>
            <a:chOff x="6691745" y="3748586"/>
            <a:chExt cx="5309755" cy="3050427"/>
          </a:xfrm>
        </p:grpSpPr>
        <p:sp>
          <p:nvSpPr>
            <p:cNvPr id="343" name="Google Shape;343;p12"/>
            <p:cNvSpPr/>
            <p:nvPr/>
          </p:nvSpPr>
          <p:spPr>
            <a:xfrm>
              <a:off x="6691745" y="3804058"/>
              <a:ext cx="5309755" cy="2939485"/>
            </a:xfrm>
            <a:prstGeom prst="rect">
              <a:avLst/>
            </a:prstGeom>
            <a:solidFill>
              <a:srgbClr val="00B0F0"/>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44" name="Google Shape;344;p12"/>
            <p:cNvPicPr preferRelativeResize="0"/>
            <p:nvPr/>
          </p:nvPicPr>
          <p:blipFill rotWithShape="1">
            <a:blip r:embed="rId4">
              <a:alphaModFix/>
            </a:blip>
            <a:srcRect l="16020" t="23664" r="24356" b="34023"/>
            <a:stretch/>
          </p:blipFill>
          <p:spPr>
            <a:xfrm>
              <a:off x="8119717" y="3748586"/>
              <a:ext cx="3329032" cy="3050427"/>
            </a:xfrm>
            <a:prstGeom prst="rect">
              <a:avLst/>
            </a:prstGeom>
            <a:noFill/>
            <a:ln>
              <a:noFill/>
            </a:ln>
          </p:spPr>
        </p:pic>
        <p:sp>
          <p:nvSpPr>
            <p:cNvPr id="345" name="Google Shape;345;p12"/>
            <p:cNvSpPr txBox="1"/>
            <p:nvPr/>
          </p:nvSpPr>
          <p:spPr>
            <a:xfrm>
              <a:off x="6733307" y="3804058"/>
              <a:ext cx="486294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1">
                  <a:solidFill>
                    <a:schemeClr val="lt1"/>
                  </a:solidFill>
                  <a:latin typeface="Trebuchet MS"/>
                  <a:ea typeface="Trebuchet MS"/>
                  <a:cs typeface="Trebuchet MS"/>
                  <a:sym typeface="Trebuchet MS"/>
                </a:rPr>
                <a:t>Goal of the new MoU</a:t>
              </a: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pl-PL" sz="2400" b="1">
                  <a:solidFill>
                    <a:srgbClr val="FFFF00"/>
                  </a:solidFill>
                  <a:latin typeface="Trebuchet MS"/>
                  <a:ea typeface="Trebuchet MS"/>
                  <a:cs typeface="Trebuchet MS"/>
                  <a:sym typeface="Trebuchet MS"/>
                </a:rPr>
                <a:t>4</a:t>
              </a:r>
              <a:r>
                <a:rPr lang="pl-PL" sz="2400" b="1">
                  <a:solidFill>
                    <a:srgbClr val="FFFF00"/>
                  </a:solidFill>
                  <a:latin typeface="Noto Sans Symbols"/>
                  <a:ea typeface="Noto Sans Symbols"/>
                  <a:cs typeface="Noto Sans Symbols"/>
                  <a:sym typeface="Noto Sans Symbols"/>
                </a:rPr>
                <a:t>π</a:t>
              </a:r>
              <a:r>
                <a:rPr lang="pl-PL" sz="2400" b="1">
                  <a:solidFill>
                    <a:srgbClr val="FFFF00"/>
                  </a:solidFill>
                  <a:latin typeface="Trebuchet MS"/>
                  <a:ea typeface="Trebuchet MS"/>
                  <a:cs typeface="Trebuchet MS"/>
                  <a:sym typeface="Trebuchet MS"/>
                </a:rPr>
                <a:t> mini-cube </a:t>
              </a:r>
              <a:endParaRPr/>
            </a:p>
            <a:p>
              <a:pPr marL="0" marR="0" lvl="0" indent="0" algn="l" rtl="0">
                <a:spcBef>
                  <a:spcPts val="0"/>
                </a:spcBef>
                <a:spcAft>
                  <a:spcPts val="0"/>
                </a:spcAft>
                <a:buNone/>
              </a:pPr>
              <a:r>
                <a:rPr lang="pl-PL" sz="2000" b="1">
                  <a:solidFill>
                    <a:schemeClr val="lt1"/>
                  </a:solidFill>
                  <a:latin typeface="Trebuchet MS"/>
                  <a:ea typeface="Trebuchet MS"/>
                  <a:cs typeface="Trebuchet MS"/>
                  <a:sym typeface="Trebuchet MS"/>
                </a:rPr>
                <a:t>(150 phoswiches</a:t>
              </a:r>
              <a:r>
                <a:rPr lang="pl-PL" sz="2000">
                  <a:solidFill>
                    <a:schemeClr val="lt1"/>
                  </a:solidFill>
                  <a:latin typeface="Trebuchet MS"/>
                  <a:ea typeface="Trebuchet MS"/>
                  <a:cs typeface="Trebuchet MS"/>
                  <a:sym typeface="Trebuchet MS"/>
                </a:rPr>
                <a:t>)</a:t>
              </a:r>
              <a:endParaRPr/>
            </a:p>
          </p:txBody>
        </p:sp>
      </p:grpSp>
      <p:sp>
        <p:nvSpPr>
          <p:cNvPr id="346" name="Google Shape;346;p12"/>
          <p:cNvSpPr txBox="1"/>
          <p:nvPr/>
        </p:nvSpPr>
        <p:spPr>
          <a:xfrm rot="-1076722">
            <a:off x="373378" y="5051946"/>
            <a:ext cx="6449429" cy="369332"/>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lt1"/>
                </a:solidFill>
                <a:latin typeface="Trebuchet MS"/>
                <a:ea typeface="Trebuchet MS"/>
                <a:cs typeface="Trebuchet MS"/>
                <a:sym typeface="Trebuchet MS"/>
              </a:rPr>
              <a:t>Today  we have ~ 10 clusters (90 detectors)</a:t>
            </a:r>
            <a:endParaRPr/>
          </a:p>
        </p:txBody>
      </p:sp>
      <p:sp>
        <p:nvSpPr>
          <p:cNvPr id="347" name="Google Shape;347;p12"/>
          <p:cNvSpPr/>
          <p:nvPr/>
        </p:nvSpPr>
        <p:spPr>
          <a:xfrm>
            <a:off x="6554070" y="1617833"/>
            <a:ext cx="5576890" cy="1169551"/>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l-PL" sz="1400" b="1" i="1">
                <a:solidFill>
                  <a:schemeClr val="dk1"/>
                </a:solidFill>
                <a:latin typeface="Arial"/>
                <a:ea typeface="Arial"/>
                <a:cs typeface="Arial"/>
                <a:sym typeface="Arial"/>
              </a:rPr>
              <a:t>PARIS is made of clusters:</a:t>
            </a:r>
            <a:endParaRPr/>
          </a:p>
          <a:p>
            <a:pPr marL="0" marR="0" lvl="0" indent="0" algn="just" rtl="0">
              <a:spcBef>
                <a:spcPts val="0"/>
              </a:spcBef>
              <a:spcAft>
                <a:spcPts val="0"/>
              </a:spcAft>
              <a:buNone/>
            </a:pPr>
            <a:r>
              <a:rPr lang="pl-PL" sz="1400" b="1">
                <a:solidFill>
                  <a:schemeClr val="dk1"/>
                </a:solidFill>
                <a:latin typeface="Arial"/>
                <a:ea typeface="Arial"/>
                <a:cs typeface="Arial"/>
                <a:sym typeface="Arial"/>
              </a:rPr>
              <a:t>Cluster = 9 phoswiches of LaBr</a:t>
            </a:r>
            <a:r>
              <a:rPr lang="pl-PL" sz="1400" b="1" baseline="-25000">
                <a:solidFill>
                  <a:schemeClr val="dk1"/>
                </a:solidFill>
                <a:latin typeface="Arial"/>
                <a:ea typeface="Arial"/>
                <a:cs typeface="Arial"/>
                <a:sym typeface="Arial"/>
              </a:rPr>
              <a:t>3</a:t>
            </a:r>
            <a:r>
              <a:rPr lang="pl-PL" sz="1400" b="1">
                <a:solidFill>
                  <a:schemeClr val="dk1"/>
                </a:solidFill>
                <a:latin typeface="Arial"/>
                <a:ea typeface="Arial"/>
                <a:cs typeface="Arial"/>
                <a:sym typeface="Arial"/>
              </a:rPr>
              <a:t>:NaI or CeBr</a:t>
            </a:r>
            <a:r>
              <a:rPr lang="pl-PL" sz="1400" b="1" baseline="-25000">
                <a:solidFill>
                  <a:schemeClr val="dk1"/>
                </a:solidFill>
                <a:latin typeface="Arial"/>
                <a:ea typeface="Arial"/>
                <a:cs typeface="Arial"/>
                <a:sym typeface="Arial"/>
              </a:rPr>
              <a:t>3</a:t>
            </a:r>
            <a:r>
              <a:rPr lang="pl-PL" sz="1400" b="1">
                <a:solidFill>
                  <a:schemeClr val="dk1"/>
                </a:solidFill>
                <a:latin typeface="Arial"/>
                <a:ea typeface="Arial"/>
                <a:cs typeface="Arial"/>
                <a:sym typeface="Arial"/>
              </a:rPr>
              <a:t>:NaI</a:t>
            </a:r>
            <a:endParaRPr/>
          </a:p>
          <a:p>
            <a:pPr marL="0" marR="0" lvl="0" indent="0" algn="just" rtl="0">
              <a:spcBef>
                <a:spcPts val="0"/>
              </a:spcBef>
              <a:spcAft>
                <a:spcPts val="0"/>
              </a:spcAft>
              <a:buNone/>
            </a:pPr>
            <a:r>
              <a:rPr lang="pl-PL" sz="1400" b="1">
                <a:solidFill>
                  <a:schemeClr val="dk1"/>
                </a:solidFill>
                <a:latin typeface="Arial"/>
                <a:ea typeface="Arial"/>
                <a:cs typeface="Arial"/>
                <a:sym typeface="Arial"/>
              </a:rPr>
              <a:t>Digital electronic basing on V1730 digitizer, which can be coupled to NUMEXO2 boards. Also other electronic used, by example FASTER digitizers (NFS exp. and @IJCLab)</a:t>
            </a:r>
            <a:endParaRPr/>
          </a:p>
        </p:txBody>
      </p:sp>
      <p:sp>
        <p:nvSpPr>
          <p:cNvPr id="348" name="Google Shape;348;p12"/>
          <p:cNvSpPr/>
          <p:nvPr/>
        </p:nvSpPr>
        <p:spPr>
          <a:xfrm>
            <a:off x="1749733" y="1161459"/>
            <a:ext cx="4804337" cy="461153"/>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372433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3"/>
          <p:cNvSpPr txBox="1">
            <a:spLocks noGrp="1"/>
          </p:cNvSpPr>
          <p:nvPr>
            <p:ph type="title"/>
          </p:nvPr>
        </p:nvSpPr>
        <p:spPr>
          <a:xfrm>
            <a:off x="838200" y="150236"/>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a:solidFill>
                  <a:srgbClr val="6C643F"/>
                </a:solidFill>
                <a:latin typeface="Trebuchet MS"/>
                <a:ea typeface="Trebuchet MS"/>
                <a:cs typeface="Trebuchet MS"/>
                <a:sym typeface="Trebuchet MS"/>
              </a:rPr>
              <a:t>PARIS design </a:t>
            </a:r>
            <a:endParaRPr/>
          </a:p>
        </p:txBody>
      </p:sp>
      <p:sp>
        <p:nvSpPr>
          <p:cNvPr id="354" name="Google Shape;354;p13"/>
          <p:cNvSpPr txBox="1"/>
          <p:nvPr/>
        </p:nvSpPr>
        <p:spPr>
          <a:xfrm>
            <a:off x="198784" y="86627"/>
            <a:ext cx="9333936" cy="1569660"/>
          </a:xfrm>
          <a:prstGeom prst="rect">
            <a:avLst/>
          </a:prstGeom>
          <a:solidFill>
            <a:srgbClr val="C00000"/>
          </a:solidFill>
          <a:ln w="19050" cap="rnd"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400" b="1">
                <a:solidFill>
                  <a:schemeClr val="lt1"/>
                </a:solidFill>
                <a:latin typeface="Trebuchet MS"/>
                <a:ea typeface="Trebuchet MS"/>
                <a:cs typeface="Trebuchet MS"/>
                <a:sym typeface="Trebuchet MS"/>
              </a:rPr>
              <a:t>PARIS is made of  rectangular phoswiches (LaBr</a:t>
            </a:r>
            <a:r>
              <a:rPr lang="pl-PL" sz="2400" b="1" baseline="-25000">
                <a:solidFill>
                  <a:schemeClr val="lt1"/>
                </a:solidFill>
                <a:latin typeface="Trebuchet MS"/>
                <a:ea typeface="Trebuchet MS"/>
                <a:cs typeface="Trebuchet MS"/>
                <a:sym typeface="Trebuchet MS"/>
              </a:rPr>
              <a:t>3</a:t>
            </a:r>
            <a:r>
              <a:rPr lang="pl-PL" sz="2400" b="1">
                <a:solidFill>
                  <a:schemeClr val="lt1"/>
                </a:solidFill>
                <a:latin typeface="Trebuchet MS"/>
                <a:ea typeface="Trebuchet MS"/>
                <a:cs typeface="Trebuchet MS"/>
                <a:sym typeface="Trebuchet MS"/>
              </a:rPr>
              <a:t>/CeBr</a:t>
            </a:r>
            <a:r>
              <a:rPr lang="pl-PL" sz="2400" b="1" baseline="-25000">
                <a:solidFill>
                  <a:schemeClr val="lt1"/>
                </a:solidFill>
                <a:latin typeface="Trebuchet MS"/>
                <a:ea typeface="Trebuchet MS"/>
                <a:cs typeface="Trebuchet MS"/>
                <a:sym typeface="Trebuchet MS"/>
              </a:rPr>
              <a:t>3</a:t>
            </a:r>
            <a:r>
              <a:rPr lang="pl-PL" sz="2400" b="1">
                <a:solidFill>
                  <a:schemeClr val="lt1"/>
                </a:solidFill>
                <a:latin typeface="Trebuchet MS"/>
                <a:ea typeface="Trebuchet MS"/>
                <a:cs typeface="Trebuchet MS"/>
                <a:sym typeface="Trebuchet MS"/>
              </a:rPr>
              <a:t>+NaI) </a:t>
            </a:r>
            <a:br>
              <a:rPr lang="pl-PL" sz="2400" b="1">
                <a:solidFill>
                  <a:schemeClr val="lt1"/>
                </a:solidFill>
                <a:latin typeface="Trebuchet MS"/>
                <a:ea typeface="Trebuchet MS"/>
                <a:cs typeface="Trebuchet MS"/>
                <a:sym typeface="Trebuchet MS"/>
              </a:rPr>
            </a:br>
            <a:r>
              <a:rPr lang="pl-PL" sz="2400" b="1">
                <a:solidFill>
                  <a:schemeClr val="lt1"/>
                </a:solidFill>
                <a:latin typeface="Trebuchet MS"/>
                <a:ea typeface="Trebuchet MS"/>
                <a:cs typeface="Trebuchet MS"/>
                <a:sym typeface="Trebuchet MS"/>
              </a:rPr>
              <a:t>arranged in clusters</a:t>
            </a:r>
            <a:r>
              <a:rPr lang="pl-PL" sz="2400" b="1" i="1">
                <a:solidFill>
                  <a:schemeClr val="lt1"/>
                </a:solidFill>
                <a:latin typeface="Trebuchet MS"/>
                <a:ea typeface="Trebuchet MS"/>
                <a:cs typeface="Trebuchet MS"/>
                <a:sym typeface="Trebuchet MS"/>
              </a:rPr>
              <a:t> </a:t>
            </a:r>
            <a:endParaRPr/>
          </a:p>
          <a:p>
            <a:pPr marL="0" marR="0" lvl="0" indent="0" algn="ctr" rtl="0">
              <a:spcBef>
                <a:spcPts val="0"/>
              </a:spcBef>
              <a:spcAft>
                <a:spcPts val="0"/>
              </a:spcAft>
              <a:buNone/>
            </a:pPr>
            <a:r>
              <a:rPr lang="pl-PL" sz="2400" b="1" i="1">
                <a:solidFill>
                  <a:schemeClr val="lt1"/>
                </a:solidFill>
                <a:latin typeface="Trebuchet MS"/>
                <a:ea typeface="Trebuchet MS"/>
                <a:cs typeface="Trebuchet MS"/>
                <a:sym typeface="Trebuchet MS"/>
              </a:rPr>
              <a:t>(9 phoswiches each) - t</a:t>
            </a:r>
            <a:r>
              <a:rPr lang="pl-PL" sz="2400" b="1">
                <a:solidFill>
                  <a:schemeClr val="lt1"/>
                </a:solidFill>
                <a:latin typeface="Trebuchet MS"/>
                <a:ea typeface="Trebuchet MS"/>
                <a:cs typeface="Trebuchet MS"/>
                <a:sym typeface="Trebuchet MS"/>
              </a:rPr>
              <a:t>his allows </a:t>
            </a:r>
            <a:r>
              <a:rPr lang="pl-PL" sz="2400" b="1" i="1">
                <a:solidFill>
                  <a:schemeClr val="lt1"/>
                </a:solidFill>
                <a:latin typeface="Trebuchet MS"/>
                <a:ea typeface="Trebuchet MS"/>
                <a:cs typeface="Trebuchet MS"/>
                <a:sym typeface="Trebuchet MS"/>
              </a:rPr>
              <a:t>cubic, wall </a:t>
            </a:r>
            <a:r>
              <a:rPr lang="pl-PL" sz="2400" b="1">
                <a:solidFill>
                  <a:schemeClr val="lt1"/>
                </a:solidFill>
                <a:latin typeface="Trebuchet MS"/>
                <a:ea typeface="Trebuchet MS"/>
                <a:cs typeface="Trebuchet MS"/>
                <a:sym typeface="Trebuchet MS"/>
              </a:rPr>
              <a:t>or </a:t>
            </a:r>
            <a:r>
              <a:rPr lang="pl-PL" sz="2400" b="1" i="1">
                <a:solidFill>
                  <a:schemeClr val="lt1"/>
                </a:solidFill>
                <a:latin typeface="Trebuchet MS"/>
                <a:ea typeface="Trebuchet MS"/>
                <a:cs typeface="Trebuchet MS"/>
                <a:sym typeface="Trebuchet MS"/>
              </a:rPr>
              <a:t>semi-spherical </a:t>
            </a:r>
            <a:r>
              <a:rPr lang="pl-PL" sz="2400" b="1">
                <a:solidFill>
                  <a:schemeClr val="lt1"/>
                </a:solidFill>
                <a:latin typeface="Trebuchet MS"/>
                <a:ea typeface="Trebuchet MS"/>
                <a:cs typeface="Trebuchet MS"/>
                <a:sym typeface="Trebuchet MS"/>
              </a:rPr>
              <a:t>geometry </a:t>
            </a:r>
            <a:endParaRPr/>
          </a:p>
        </p:txBody>
      </p:sp>
      <p:pic>
        <p:nvPicPr>
          <p:cNvPr id="355" name="Google Shape;355;p13"/>
          <p:cNvPicPr preferRelativeResize="0"/>
          <p:nvPr/>
        </p:nvPicPr>
        <p:blipFill rotWithShape="1">
          <a:blip r:embed="rId3">
            <a:alphaModFix/>
          </a:blip>
          <a:srcRect/>
          <a:stretch/>
        </p:blipFill>
        <p:spPr>
          <a:xfrm>
            <a:off x="74889" y="1387235"/>
            <a:ext cx="3145390" cy="2567275"/>
          </a:xfrm>
          <a:prstGeom prst="rect">
            <a:avLst/>
          </a:prstGeom>
          <a:solidFill>
            <a:srgbClr val="FFC000">
              <a:alpha val="47843"/>
            </a:srgbClr>
          </a:solidFill>
          <a:ln w="38100" cap="flat" cmpd="sng">
            <a:solidFill>
              <a:srgbClr val="C00000"/>
            </a:solidFill>
            <a:prstDash val="solid"/>
            <a:round/>
            <a:headEnd type="none" w="sm" len="sm"/>
            <a:tailEnd type="none" w="sm" len="sm"/>
          </a:ln>
        </p:spPr>
      </p:pic>
      <p:pic>
        <p:nvPicPr>
          <p:cNvPr id="356" name="Google Shape;356;p13"/>
          <p:cNvPicPr preferRelativeResize="0"/>
          <p:nvPr/>
        </p:nvPicPr>
        <p:blipFill rotWithShape="1">
          <a:blip r:embed="rId4">
            <a:alphaModFix/>
          </a:blip>
          <a:srcRect l="17851" t="18120" r="12721" b="22147"/>
          <a:stretch/>
        </p:blipFill>
        <p:spPr>
          <a:xfrm>
            <a:off x="8834362" y="4056303"/>
            <a:ext cx="3187592" cy="2701864"/>
          </a:xfrm>
          <a:prstGeom prst="rect">
            <a:avLst/>
          </a:prstGeom>
          <a:noFill/>
          <a:ln>
            <a:noFill/>
          </a:ln>
        </p:spPr>
      </p:pic>
      <p:pic>
        <p:nvPicPr>
          <p:cNvPr id="357" name="Google Shape;357;p13"/>
          <p:cNvPicPr preferRelativeResize="0"/>
          <p:nvPr/>
        </p:nvPicPr>
        <p:blipFill rotWithShape="1">
          <a:blip r:embed="rId5">
            <a:alphaModFix/>
          </a:blip>
          <a:srcRect l="16020" t="23664" r="24356" b="34023"/>
          <a:stretch/>
        </p:blipFill>
        <p:spPr>
          <a:xfrm>
            <a:off x="2036476" y="3991551"/>
            <a:ext cx="2733472" cy="2587314"/>
          </a:xfrm>
          <a:prstGeom prst="rect">
            <a:avLst/>
          </a:prstGeom>
          <a:noFill/>
          <a:ln>
            <a:noFill/>
          </a:ln>
        </p:spPr>
      </p:pic>
      <p:pic>
        <p:nvPicPr>
          <p:cNvPr id="358" name="Google Shape;358;p13"/>
          <p:cNvPicPr preferRelativeResize="0"/>
          <p:nvPr/>
        </p:nvPicPr>
        <p:blipFill rotWithShape="1">
          <a:blip r:embed="rId6">
            <a:alphaModFix/>
          </a:blip>
          <a:srcRect/>
          <a:stretch/>
        </p:blipFill>
        <p:spPr>
          <a:xfrm>
            <a:off x="5406360" y="4056304"/>
            <a:ext cx="3015745" cy="2701864"/>
          </a:xfrm>
          <a:prstGeom prst="rect">
            <a:avLst/>
          </a:prstGeom>
          <a:noFill/>
          <a:ln>
            <a:noFill/>
          </a:ln>
        </p:spPr>
      </p:pic>
      <p:pic>
        <p:nvPicPr>
          <p:cNvPr id="359" name="Google Shape;359;p13"/>
          <p:cNvPicPr preferRelativeResize="0"/>
          <p:nvPr/>
        </p:nvPicPr>
        <p:blipFill rotWithShape="1">
          <a:blip r:embed="rId7">
            <a:alphaModFix/>
          </a:blip>
          <a:srcRect/>
          <a:stretch/>
        </p:blipFill>
        <p:spPr>
          <a:xfrm>
            <a:off x="6615668" y="1357749"/>
            <a:ext cx="2788619" cy="2596762"/>
          </a:xfrm>
          <a:prstGeom prst="rect">
            <a:avLst/>
          </a:prstGeom>
          <a:noFill/>
          <a:ln>
            <a:noFill/>
          </a:ln>
        </p:spPr>
      </p:pic>
      <p:pic>
        <p:nvPicPr>
          <p:cNvPr id="360" name="Google Shape;360;p13"/>
          <p:cNvPicPr preferRelativeResize="0"/>
          <p:nvPr/>
        </p:nvPicPr>
        <p:blipFill rotWithShape="1">
          <a:blip r:embed="rId8">
            <a:alphaModFix/>
          </a:blip>
          <a:srcRect/>
          <a:stretch/>
        </p:blipFill>
        <p:spPr>
          <a:xfrm rot="10800000">
            <a:off x="9613552" y="1357748"/>
            <a:ext cx="2025169" cy="2596761"/>
          </a:xfrm>
          <a:prstGeom prst="rect">
            <a:avLst/>
          </a:prstGeom>
          <a:noFill/>
          <a:ln>
            <a:noFill/>
          </a:ln>
        </p:spPr>
      </p:pic>
      <p:pic>
        <p:nvPicPr>
          <p:cNvPr id="361" name="Google Shape;361;p13"/>
          <p:cNvPicPr preferRelativeResize="0"/>
          <p:nvPr/>
        </p:nvPicPr>
        <p:blipFill rotWithShape="1">
          <a:blip r:embed="rId9">
            <a:alphaModFix/>
          </a:blip>
          <a:srcRect/>
          <a:stretch/>
        </p:blipFill>
        <p:spPr>
          <a:xfrm>
            <a:off x="10125777" y="78183"/>
            <a:ext cx="1821080" cy="823303"/>
          </a:xfrm>
          <a:prstGeom prst="rect">
            <a:avLst/>
          </a:prstGeom>
          <a:noFill/>
          <a:ln>
            <a:noFill/>
          </a:ln>
        </p:spPr>
      </p:pic>
      <p:pic>
        <p:nvPicPr>
          <p:cNvPr id="362" name="Google Shape;362;p13"/>
          <p:cNvPicPr preferRelativeResize="0"/>
          <p:nvPr/>
        </p:nvPicPr>
        <p:blipFill rotWithShape="1">
          <a:blip r:embed="rId10">
            <a:alphaModFix/>
          </a:blip>
          <a:srcRect/>
          <a:stretch/>
        </p:blipFill>
        <p:spPr>
          <a:xfrm>
            <a:off x="3289553" y="1297624"/>
            <a:ext cx="3116850" cy="2758679"/>
          </a:xfrm>
          <a:prstGeom prst="rect">
            <a:avLst/>
          </a:prstGeom>
          <a:noFill/>
          <a:ln>
            <a:noFill/>
          </a:ln>
        </p:spPr>
      </p:pic>
    </p:spTree>
    <p:extLst>
      <p:ext uri="{BB962C8B-B14F-4D97-AF65-F5344CB8AC3E}">
        <p14:creationId xmlns:p14="http://schemas.microsoft.com/office/powerpoint/2010/main" val="318806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4"/>
          <p:cNvSpPr txBox="1">
            <a:spLocks noGrp="1"/>
          </p:cNvSpPr>
          <p:nvPr>
            <p:ph type="title"/>
          </p:nvPr>
        </p:nvSpPr>
        <p:spPr>
          <a:xfrm>
            <a:off x="838200" y="121361"/>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latin typeface="Trebuchet MS"/>
                <a:ea typeface="Trebuchet MS"/>
                <a:cs typeface="Trebuchet MS"/>
                <a:sym typeface="Trebuchet MS"/>
              </a:rPr>
              <a:t>PARIS </a:t>
            </a:r>
            <a:r>
              <a:rPr lang="pl-PL" sz="3400" b="1" dirty="0" err="1">
                <a:solidFill>
                  <a:srgbClr val="6C643F"/>
                </a:solidFill>
                <a:latin typeface="Trebuchet MS"/>
                <a:ea typeface="Trebuchet MS"/>
                <a:cs typeface="Trebuchet MS"/>
                <a:sym typeface="Trebuchet MS"/>
              </a:rPr>
              <a:t>organization</a:t>
            </a:r>
            <a:r>
              <a:rPr lang="pl-PL" sz="3400" b="1" dirty="0">
                <a:solidFill>
                  <a:srgbClr val="6C643F"/>
                </a:solidFill>
                <a:latin typeface="Trebuchet MS"/>
                <a:ea typeface="Trebuchet MS"/>
                <a:cs typeface="Trebuchet MS"/>
                <a:sym typeface="Trebuchet MS"/>
              </a:rPr>
              <a:t> </a:t>
            </a:r>
            <a:endParaRPr dirty="0"/>
          </a:p>
        </p:txBody>
      </p:sp>
      <p:sp>
        <p:nvSpPr>
          <p:cNvPr id="368" name="Google Shape;368;p14"/>
          <p:cNvSpPr txBox="1"/>
          <p:nvPr/>
        </p:nvSpPr>
        <p:spPr>
          <a:xfrm>
            <a:off x="139929" y="1919173"/>
            <a:ext cx="5262981" cy="2616101"/>
          </a:xfrm>
          <a:prstGeom prst="rect">
            <a:avLst/>
          </a:prstGeom>
          <a:solidFill>
            <a:srgbClr val="EAE6D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1">
                <a:solidFill>
                  <a:srgbClr val="FF0000"/>
                </a:solidFill>
                <a:latin typeface="Arial"/>
                <a:ea typeface="Arial"/>
                <a:cs typeface="Arial"/>
                <a:sym typeface="Arial"/>
              </a:rPr>
              <a:t>PARIS Steering Committee  </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Angela Bracco (INFN, Italy)</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Wilton Catford (UK)</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Oliver Dorvaux (IN2P3, France)</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Sefa Ertuerk (Turkey)</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Bogdan Fornal (COPIN, Poland) - Vice-Chair</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Juergen Gerl (GSI/FAIR, Germany)</a:t>
            </a:r>
            <a:endParaRPr/>
          </a:p>
          <a:p>
            <a:pPr marL="285750" marR="0" lvl="0" indent="-285750" algn="l" rtl="0">
              <a:spcBef>
                <a:spcPts val="0"/>
              </a:spcBef>
              <a:spcAft>
                <a:spcPts val="0"/>
              </a:spcAft>
              <a:buClr>
                <a:srgbClr val="FF0000"/>
              </a:buClr>
              <a:buSzPts val="1600"/>
              <a:buFont typeface="Arial"/>
              <a:buChar char="•"/>
            </a:pPr>
            <a:r>
              <a:rPr lang="pl-PL" sz="1600" b="1">
                <a:solidFill>
                  <a:srgbClr val="FF0000"/>
                </a:solidFill>
                <a:latin typeface="Arial"/>
                <a:ea typeface="Arial"/>
                <a:cs typeface="Arial"/>
                <a:sym typeface="Arial"/>
              </a:rPr>
              <a:t>Marek Lewitowicz (GANIL, France) - Chair</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Vandana Nanal (India)</a:t>
            </a:r>
            <a:endParaRPr/>
          </a:p>
          <a:p>
            <a:pPr marL="285750" marR="0" lvl="0" indent="-285750" algn="l" rtl="0">
              <a:spcBef>
                <a:spcPts val="0"/>
              </a:spcBef>
              <a:spcAft>
                <a:spcPts val="0"/>
              </a:spcAft>
              <a:buClr>
                <a:schemeClr val="dk1"/>
              </a:buClr>
              <a:buSzPts val="1600"/>
              <a:buFont typeface="Arial"/>
              <a:buChar char="•"/>
            </a:pPr>
            <a:r>
              <a:rPr lang="pl-PL" sz="1600" b="1">
                <a:solidFill>
                  <a:schemeClr val="dk1"/>
                </a:solidFill>
                <a:latin typeface="Arial"/>
                <a:ea typeface="Arial"/>
                <a:cs typeface="Arial"/>
                <a:sym typeface="Arial"/>
              </a:rPr>
              <a:t>Mihai Stanoiu (Romania)</a:t>
            </a:r>
            <a:endParaRPr/>
          </a:p>
        </p:txBody>
      </p:sp>
      <p:sp>
        <p:nvSpPr>
          <p:cNvPr id="369" name="Google Shape;369;p14"/>
          <p:cNvSpPr txBox="1"/>
          <p:nvPr/>
        </p:nvSpPr>
        <p:spPr>
          <a:xfrm>
            <a:off x="5895819" y="1886420"/>
            <a:ext cx="5262981" cy="646331"/>
          </a:xfrm>
          <a:prstGeom prst="rect">
            <a:avLst/>
          </a:prstGeom>
          <a:solidFill>
            <a:srgbClr val="C00000"/>
          </a:soli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pl-PL" sz="2000" b="1">
                <a:solidFill>
                  <a:srgbClr val="FFFF00"/>
                </a:solidFill>
                <a:latin typeface="Arial"/>
                <a:ea typeface="Arial"/>
                <a:cs typeface="Arial"/>
                <a:sym typeface="Arial"/>
              </a:rPr>
              <a:t>PARIS Project Manager</a:t>
            </a:r>
            <a:endParaRPr/>
          </a:p>
          <a:p>
            <a:pPr marL="0" marR="0" lvl="0" indent="0" algn="ctr" rtl="0">
              <a:spcBef>
                <a:spcPts val="0"/>
              </a:spcBef>
              <a:spcAft>
                <a:spcPts val="0"/>
              </a:spcAft>
              <a:buNone/>
            </a:pPr>
            <a:r>
              <a:rPr lang="pl-PL" sz="1600" b="1">
                <a:solidFill>
                  <a:schemeClr val="lt1"/>
                </a:solidFill>
                <a:latin typeface="Arial"/>
                <a:ea typeface="Arial"/>
                <a:cs typeface="Arial"/>
                <a:sym typeface="Arial"/>
              </a:rPr>
              <a:t>Adam Maj (Krakow) </a:t>
            </a:r>
            <a:endParaRPr/>
          </a:p>
        </p:txBody>
      </p:sp>
      <p:sp>
        <p:nvSpPr>
          <p:cNvPr id="370" name="Google Shape;370;p14"/>
          <p:cNvSpPr/>
          <p:nvPr/>
        </p:nvSpPr>
        <p:spPr>
          <a:xfrm>
            <a:off x="5719314" y="2715400"/>
            <a:ext cx="6251760" cy="2123658"/>
          </a:xfrm>
          <a:prstGeom prst="rect">
            <a:avLst/>
          </a:prstGeom>
          <a:solidFill>
            <a:srgbClr val="62170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1">
                <a:solidFill>
                  <a:srgbClr val="FFFF00"/>
                </a:solidFill>
                <a:latin typeface="Arial"/>
                <a:ea typeface="Arial"/>
                <a:cs typeface="Arial"/>
                <a:sym typeface="Arial"/>
              </a:rPr>
              <a:t>Working Groups and their Coordinators</a:t>
            </a:r>
            <a:endParaRPr sz="2000" b="1">
              <a:solidFill>
                <a:srgbClr val="FFFF00"/>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Piotr Bednarczyk </a:t>
            </a:r>
            <a:r>
              <a:rPr lang="pl-PL" sz="1600">
                <a:solidFill>
                  <a:schemeClr val="lt1"/>
                </a:solidFill>
                <a:latin typeface="Arial"/>
                <a:ea typeface="Arial"/>
                <a:cs typeface="Arial"/>
                <a:sym typeface="Arial"/>
              </a:rPr>
              <a:t>(Krakow) - Online user interface integration </a:t>
            </a:r>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Sergio Brambilla </a:t>
            </a:r>
            <a:r>
              <a:rPr lang="pl-PL" sz="1600">
                <a:solidFill>
                  <a:schemeClr val="lt1"/>
                </a:solidFill>
                <a:latin typeface="Arial"/>
                <a:ea typeface="Arial"/>
                <a:cs typeface="Arial"/>
                <a:sym typeface="Arial"/>
              </a:rPr>
              <a:t>(Milano) - Electronic and DAQ integration</a:t>
            </a: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Michał Ciemała </a:t>
            </a:r>
            <a:r>
              <a:rPr lang="pl-PL" sz="1600">
                <a:solidFill>
                  <a:schemeClr val="lt1"/>
                </a:solidFill>
                <a:latin typeface="Arial"/>
                <a:ea typeface="Arial"/>
                <a:cs typeface="Arial"/>
                <a:sym typeface="Arial"/>
              </a:rPr>
              <a:t>(Krakow) - Physics event generators, off-line data analysis and data management  </a:t>
            </a:r>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Oliver Dorvaux </a:t>
            </a:r>
            <a:r>
              <a:rPr lang="pl-PL" sz="1600">
                <a:solidFill>
                  <a:schemeClr val="lt1"/>
                </a:solidFill>
                <a:latin typeface="Arial"/>
                <a:ea typeface="Arial"/>
                <a:cs typeface="Arial"/>
                <a:sym typeface="Arial"/>
              </a:rPr>
              <a:t>(Strasbourg) - Detectors</a:t>
            </a: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Iolanda Matea </a:t>
            </a:r>
            <a:r>
              <a:rPr lang="pl-PL" sz="1600">
                <a:solidFill>
                  <a:schemeClr val="lt1"/>
                </a:solidFill>
                <a:latin typeface="Arial"/>
                <a:ea typeface="Arial"/>
                <a:cs typeface="Arial"/>
                <a:sym typeface="Arial"/>
              </a:rPr>
              <a:t>(Orsay) - Mechanical integrations</a:t>
            </a: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pl-PL" sz="1600" b="1">
                <a:solidFill>
                  <a:schemeClr val="lt1"/>
                </a:solidFill>
                <a:latin typeface="Arial"/>
                <a:ea typeface="Arial"/>
                <a:cs typeface="Arial"/>
                <a:sym typeface="Arial"/>
              </a:rPr>
              <a:t>Oliver Stezowski </a:t>
            </a:r>
            <a:r>
              <a:rPr lang="pl-PL" sz="1600">
                <a:solidFill>
                  <a:schemeClr val="lt1"/>
                </a:solidFill>
                <a:latin typeface="Arial"/>
                <a:ea typeface="Arial"/>
                <a:cs typeface="Arial"/>
                <a:sym typeface="Arial"/>
              </a:rPr>
              <a:t>(Lyon) - Simulations and characterization</a:t>
            </a:r>
            <a:endParaRPr sz="1600">
              <a:solidFill>
                <a:schemeClr val="lt1"/>
              </a:solidFill>
              <a:latin typeface="Arial"/>
              <a:ea typeface="Arial"/>
              <a:cs typeface="Arial"/>
              <a:sym typeface="Arial"/>
            </a:endParaRPr>
          </a:p>
        </p:txBody>
      </p:sp>
      <p:sp>
        <p:nvSpPr>
          <p:cNvPr id="371" name="Google Shape;371;p14"/>
          <p:cNvSpPr txBox="1"/>
          <p:nvPr/>
        </p:nvSpPr>
        <p:spPr>
          <a:xfrm>
            <a:off x="139929" y="780441"/>
            <a:ext cx="11622143" cy="923330"/>
          </a:xfrm>
          <a:prstGeom prst="rect">
            <a:avLst/>
          </a:prstGeom>
          <a:solidFill>
            <a:srgbClr val="48432A"/>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rgbClr val="FFFF00"/>
                </a:solidFill>
                <a:latin typeface="Arial"/>
                <a:ea typeface="Arial"/>
                <a:cs typeface="Arial"/>
                <a:sym typeface="Arial"/>
              </a:rPr>
              <a:t>10 PARTNERS:</a:t>
            </a:r>
            <a:endParaRPr/>
          </a:p>
          <a:p>
            <a:pPr marL="0" marR="0" lvl="0" indent="0" algn="l" rtl="0">
              <a:spcBef>
                <a:spcPts val="0"/>
              </a:spcBef>
              <a:spcAft>
                <a:spcPts val="0"/>
              </a:spcAft>
              <a:buNone/>
            </a:pPr>
            <a:r>
              <a:rPr lang="pl-PL" sz="1800" b="1">
                <a:solidFill>
                  <a:srgbClr val="FFFF00"/>
                </a:solidFill>
                <a:latin typeface="Arial"/>
                <a:ea typeface="Arial"/>
                <a:cs typeface="Arial"/>
                <a:sym typeface="Arial"/>
              </a:rPr>
              <a:t>IN2P3 (France), COPIN (Poland), GANIL/SPIRAL2 (France), TIFR/BARC/VECC (India), IFIN HH (Romania), </a:t>
            </a:r>
            <a:endParaRPr/>
          </a:p>
          <a:p>
            <a:pPr marL="0" marR="0" lvl="0" indent="0" algn="l" rtl="0">
              <a:spcBef>
                <a:spcPts val="0"/>
              </a:spcBef>
              <a:spcAft>
                <a:spcPts val="0"/>
              </a:spcAft>
              <a:buNone/>
            </a:pPr>
            <a:r>
              <a:rPr lang="pl-PL" sz="1800" b="1">
                <a:solidFill>
                  <a:srgbClr val="FFFF00"/>
                </a:solidFill>
                <a:latin typeface="Arial"/>
                <a:ea typeface="Arial"/>
                <a:cs typeface="Arial"/>
                <a:sym typeface="Arial"/>
              </a:rPr>
              <a:t>INFN (Italy), UK, Turkey, GSI/FAIR Darmstadt</a:t>
            </a:r>
            <a:endParaRPr sz="1800" b="1">
              <a:solidFill>
                <a:srgbClr val="FFFF00"/>
              </a:solidFill>
              <a:latin typeface="Arial"/>
              <a:ea typeface="Arial"/>
              <a:cs typeface="Arial"/>
              <a:sym typeface="Arial"/>
            </a:endParaRPr>
          </a:p>
        </p:txBody>
      </p:sp>
      <p:sp>
        <p:nvSpPr>
          <p:cNvPr id="372" name="Google Shape;372;p14"/>
          <p:cNvSpPr txBox="1"/>
          <p:nvPr/>
        </p:nvSpPr>
        <p:spPr>
          <a:xfrm>
            <a:off x="139929" y="4839058"/>
            <a:ext cx="11850787" cy="1877437"/>
          </a:xfrm>
          <a:prstGeom prst="rect">
            <a:avLst/>
          </a:prstGeom>
          <a:solidFill>
            <a:srgbClr val="FADFC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1">
                <a:solidFill>
                  <a:srgbClr val="757575"/>
                </a:solidFill>
                <a:latin typeface="Arial"/>
                <a:ea typeface="Arial"/>
                <a:cs typeface="Arial"/>
                <a:sym typeface="Arial"/>
              </a:rPr>
              <a:t>PARIS Collaboration Council (21 institutions)</a:t>
            </a:r>
            <a:endParaRPr/>
          </a:p>
          <a:p>
            <a:pPr marL="0" marR="0" lvl="0" indent="0" algn="l" rtl="0">
              <a:spcBef>
                <a:spcPts val="0"/>
              </a:spcBef>
              <a:spcAft>
                <a:spcPts val="0"/>
              </a:spcAft>
              <a:buNone/>
            </a:pPr>
            <a:r>
              <a:rPr lang="pl-PL" sz="1600" b="1">
                <a:solidFill>
                  <a:srgbClr val="FF0000"/>
                </a:solidFill>
                <a:latin typeface="Arial"/>
                <a:ea typeface="Arial"/>
                <a:cs typeface="Arial"/>
                <a:sym typeface="Arial"/>
              </a:rPr>
              <a:t>F. Camera (INFN and U. Milano) - chair and PARIS spokesman</a:t>
            </a:r>
            <a:endParaRPr/>
          </a:p>
          <a:p>
            <a:pPr marL="0" marR="0" lvl="0" indent="0" algn="l" rtl="0">
              <a:spcBef>
                <a:spcPts val="0"/>
              </a:spcBef>
              <a:spcAft>
                <a:spcPts val="0"/>
              </a:spcAft>
              <a:buNone/>
            </a:pPr>
            <a:r>
              <a:rPr lang="pl-PL" sz="1600" b="1">
                <a:solidFill>
                  <a:schemeClr val="dk1"/>
                </a:solidFill>
                <a:latin typeface="Arial"/>
                <a:ea typeface="Arial"/>
                <a:cs typeface="Arial"/>
                <a:sym typeface="Arial"/>
              </a:rPr>
              <a:t>C. Bhattacharya (VECC Kolkata), W. Catford (U. Surrey), M. Cinausero (LNL Legnaro), S. Courtin (IPHC Strasbourg), </a:t>
            </a:r>
            <a:endParaRPr/>
          </a:p>
          <a:p>
            <a:pPr marL="0" marR="0" lvl="0" indent="0" algn="l" rtl="0">
              <a:spcBef>
                <a:spcPts val="0"/>
              </a:spcBef>
              <a:spcAft>
                <a:spcPts val="0"/>
              </a:spcAft>
              <a:buNone/>
            </a:pPr>
            <a:r>
              <a:rPr lang="pl-PL" sz="1600" b="1">
                <a:solidFill>
                  <a:schemeClr val="dk1"/>
                </a:solidFill>
                <a:latin typeface="Arial"/>
                <a:ea typeface="Arial"/>
                <a:cs typeface="Arial"/>
                <a:sym typeface="Arial"/>
              </a:rPr>
              <a:t>Zs. Dombradi (ATOMKI Debrecen), C. Ducoin (IPN Lyon), S. Ertuerk  (U. Nigde), N. Gelli (U. Florence), J. Gerl (GSI), </a:t>
            </a:r>
            <a:endParaRPr/>
          </a:p>
          <a:p>
            <a:pPr marL="0" marR="0" lvl="0" indent="0" algn="l" rtl="0">
              <a:spcBef>
                <a:spcPts val="0"/>
              </a:spcBef>
              <a:spcAft>
                <a:spcPts val="0"/>
              </a:spcAft>
              <a:buNone/>
            </a:pPr>
            <a:r>
              <a:rPr lang="pl-PL" sz="1600" b="1">
                <a:solidFill>
                  <a:schemeClr val="dk1"/>
                </a:solidFill>
                <a:latin typeface="Arial"/>
                <a:ea typeface="Arial"/>
                <a:cs typeface="Arial"/>
                <a:sym typeface="Arial"/>
              </a:rPr>
              <a:t>A.K. Gourishetty (IIT Roorkee), D. Jenkins (U. York), M. Kmiecik (IFJ PAN Krakow), </a:t>
            </a:r>
            <a:endParaRPr/>
          </a:p>
          <a:p>
            <a:pPr marL="0" marR="0" lvl="0" indent="0" algn="l" rtl="0">
              <a:spcBef>
                <a:spcPts val="0"/>
              </a:spcBef>
              <a:spcAft>
                <a:spcPts val="0"/>
              </a:spcAft>
              <a:buNone/>
            </a:pPr>
            <a:r>
              <a:rPr lang="pl-PL" sz="1600" b="1">
                <a:solidFill>
                  <a:schemeClr val="dk1"/>
                </a:solidFill>
                <a:latin typeface="Arial"/>
                <a:ea typeface="Arial"/>
                <a:cs typeface="Arial"/>
                <a:sym typeface="Arial"/>
              </a:rPr>
              <a:t>B. Kumar Nayak (BARC Mumbai), M. Labiche (STFC Daresbury), V. Nanal (TIFR Mumbai), P. Napiorkowski (HIL Warsaw), M. Ploszajczak (GANIL), M. Stanoiu (IFIN-HH Bucharest), J. Wilson (IPN Orsay)</a:t>
            </a:r>
            <a:endParaRPr/>
          </a:p>
        </p:txBody>
      </p:sp>
      <p:pic>
        <p:nvPicPr>
          <p:cNvPr id="373" name="Google Shape;373;p14"/>
          <p:cNvPicPr preferRelativeResize="0"/>
          <p:nvPr/>
        </p:nvPicPr>
        <p:blipFill rotWithShape="1">
          <a:blip r:embed="rId3">
            <a:alphaModFix/>
          </a:blip>
          <a:srcRect/>
          <a:stretch/>
        </p:blipFill>
        <p:spPr>
          <a:xfrm>
            <a:off x="10125777" y="78183"/>
            <a:ext cx="1821080" cy="823303"/>
          </a:xfrm>
          <a:prstGeom prst="rect">
            <a:avLst/>
          </a:prstGeom>
          <a:noFill/>
          <a:ln>
            <a:noFill/>
          </a:ln>
        </p:spPr>
      </p:pic>
    </p:spTree>
    <p:extLst>
      <p:ext uri="{BB962C8B-B14F-4D97-AF65-F5344CB8AC3E}">
        <p14:creationId xmlns:p14="http://schemas.microsoft.com/office/powerpoint/2010/main" val="141150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5"/>
          <p:cNvSpPr txBox="1">
            <a:spLocks noGrp="1"/>
          </p:cNvSpPr>
          <p:nvPr>
            <p:ph type="title"/>
          </p:nvPr>
        </p:nvSpPr>
        <p:spPr>
          <a:xfrm>
            <a:off x="838200" y="150236"/>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latin typeface="Trebuchet MS"/>
                <a:ea typeface="Trebuchet MS"/>
                <a:cs typeface="Trebuchet MS"/>
                <a:sym typeface="Trebuchet MS"/>
              </a:rPr>
              <a:t>PARIS </a:t>
            </a:r>
            <a:r>
              <a:rPr lang="pl-PL" sz="3400" b="1" dirty="0" err="1">
                <a:solidFill>
                  <a:srgbClr val="6C643F"/>
                </a:solidFill>
                <a:latin typeface="Trebuchet MS"/>
                <a:ea typeface="Trebuchet MS"/>
                <a:cs typeface="Trebuchet MS"/>
                <a:sym typeface="Trebuchet MS"/>
              </a:rPr>
              <a:t>detectors</a:t>
            </a:r>
            <a:r>
              <a:rPr lang="pl-PL" sz="3400" b="1" dirty="0">
                <a:solidFill>
                  <a:srgbClr val="6C643F"/>
                </a:solidFill>
                <a:latin typeface="Trebuchet MS"/>
                <a:ea typeface="Trebuchet MS"/>
                <a:cs typeface="Trebuchet MS"/>
                <a:sym typeface="Trebuchet MS"/>
              </a:rPr>
              <a:t> in </a:t>
            </a:r>
            <a:r>
              <a:rPr lang="pl-PL" sz="3400" b="1" dirty="0" err="1">
                <a:solidFill>
                  <a:srgbClr val="6C643F"/>
                </a:solidFill>
                <a:latin typeface="Trebuchet MS"/>
                <a:ea typeface="Trebuchet MS"/>
                <a:cs typeface="Trebuchet MS"/>
                <a:sym typeface="Trebuchet MS"/>
              </a:rPr>
              <a:t>experiments</a:t>
            </a:r>
            <a:r>
              <a:rPr lang="pl-PL" sz="3400" b="1" dirty="0">
                <a:solidFill>
                  <a:srgbClr val="6C643F"/>
                </a:solidFill>
                <a:latin typeface="Trebuchet MS"/>
                <a:ea typeface="Trebuchet MS"/>
                <a:cs typeface="Trebuchet MS"/>
                <a:sym typeface="Trebuchet MS"/>
              </a:rPr>
              <a:t> </a:t>
            </a:r>
            <a:endParaRPr dirty="0"/>
          </a:p>
        </p:txBody>
      </p:sp>
      <p:sp>
        <p:nvSpPr>
          <p:cNvPr id="379" name="Google Shape;379;p15"/>
          <p:cNvSpPr txBox="1"/>
          <p:nvPr/>
        </p:nvSpPr>
        <p:spPr>
          <a:xfrm>
            <a:off x="159524" y="815908"/>
            <a:ext cx="11969709" cy="5109051"/>
          </a:xfrm>
          <a:prstGeom prst="rect">
            <a:avLst/>
          </a:prstGeom>
          <a:solidFill>
            <a:srgbClr val="D9F4C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dirty="0" err="1">
                <a:solidFill>
                  <a:srgbClr val="C00000"/>
                </a:solidFill>
                <a:latin typeface="Trebuchet MS"/>
                <a:ea typeface="Trebuchet MS"/>
                <a:cs typeface="Trebuchet MS"/>
                <a:sym typeface="Trebuchet MS"/>
              </a:rPr>
              <a:t>So</a:t>
            </a:r>
            <a:r>
              <a:rPr lang="pl-PL" sz="2800" b="1" dirty="0">
                <a:solidFill>
                  <a:srgbClr val="C00000"/>
                </a:solidFill>
                <a:latin typeface="Trebuchet MS"/>
                <a:ea typeface="Trebuchet MS"/>
                <a:cs typeface="Trebuchet MS"/>
                <a:sym typeface="Trebuchet MS"/>
              </a:rPr>
              <a:t> far PARIS was </a:t>
            </a:r>
            <a:r>
              <a:rPr lang="pl-PL" sz="2800" b="1" dirty="0" err="1">
                <a:solidFill>
                  <a:srgbClr val="C00000"/>
                </a:solidFill>
                <a:latin typeface="Trebuchet MS"/>
                <a:ea typeface="Trebuchet MS"/>
                <a:cs typeface="Trebuchet MS"/>
                <a:sym typeface="Trebuchet MS"/>
              </a:rPr>
              <a:t>used</a:t>
            </a:r>
            <a:r>
              <a:rPr lang="pl-PL" sz="2800" b="1" dirty="0">
                <a:solidFill>
                  <a:srgbClr val="C00000"/>
                </a:solidFill>
                <a:latin typeface="Trebuchet MS"/>
                <a:ea typeface="Trebuchet MS"/>
                <a:cs typeface="Trebuchet MS"/>
                <a:sym typeface="Trebuchet MS"/>
              </a:rPr>
              <a:t>  in a </a:t>
            </a:r>
            <a:r>
              <a:rPr lang="pl-PL" sz="2800" b="1" dirty="0" err="1">
                <a:solidFill>
                  <a:srgbClr val="C00000"/>
                </a:solidFill>
                <a:latin typeface="Trebuchet MS"/>
                <a:ea typeface="Trebuchet MS"/>
                <a:cs typeface="Trebuchet MS"/>
                <a:sym typeface="Trebuchet MS"/>
              </a:rPr>
              <a:t>number</a:t>
            </a:r>
            <a:r>
              <a:rPr lang="pl-PL" sz="2800" b="1" dirty="0">
                <a:solidFill>
                  <a:srgbClr val="C00000"/>
                </a:solidFill>
                <a:latin typeface="Trebuchet MS"/>
                <a:ea typeface="Trebuchet MS"/>
                <a:cs typeface="Trebuchet MS"/>
                <a:sym typeface="Trebuchet MS"/>
              </a:rPr>
              <a:t> of </a:t>
            </a:r>
            <a:r>
              <a:rPr lang="pl-PL" sz="2800" b="1" dirty="0" err="1">
                <a:solidFill>
                  <a:srgbClr val="C00000"/>
                </a:solidFill>
                <a:latin typeface="Trebuchet MS"/>
                <a:ea typeface="Trebuchet MS"/>
                <a:cs typeface="Trebuchet MS"/>
                <a:sym typeface="Trebuchet MS"/>
              </a:rPr>
              <a:t>experiments</a:t>
            </a:r>
            <a:r>
              <a:rPr lang="pl-PL" sz="2800" b="1" dirty="0">
                <a:solidFill>
                  <a:srgbClr val="C00000"/>
                </a:solidFill>
                <a:latin typeface="Trebuchet MS"/>
                <a:ea typeface="Trebuchet MS"/>
                <a:cs typeface="Trebuchet MS"/>
                <a:sym typeface="Trebuchet MS"/>
              </a:rPr>
              <a:t> </a:t>
            </a:r>
            <a:r>
              <a:rPr lang="pl-PL" sz="2800" b="1" dirty="0" err="1">
                <a:solidFill>
                  <a:srgbClr val="C00000"/>
                </a:solidFill>
                <a:latin typeface="Trebuchet MS"/>
                <a:ea typeface="Trebuchet MS"/>
                <a:cs typeface="Trebuchet MS"/>
                <a:sym typeface="Trebuchet MS"/>
              </a:rPr>
              <a:t>performed</a:t>
            </a:r>
            <a:r>
              <a:rPr lang="pl-PL" sz="2800" b="1" dirty="0">
                <a:solidFill>
                  <a:srgbClr val="C00000"/>
                </a:solidFill>
                <a:latin typeface="Trebuchet MS"/>
                <a:ea typeface="Trebuchet MS"/>
                <a:cs typeface="Trebuchet MS"/>
                <a:sym typeface="Trebuchet MS"/>
              </a:rPr>
              <a:t> </a:t>
            </a:r>
            <a:r>
              <a:rPr lang="pl-PL" sz="2800" b="1" dirty="0" err="1">
                <a:solidFill>
                  <a:srgbClr val="C00000"/>
                </a:solidFill>
                <a:latin typeface="Trebuchet MS"/>
                <a:ea typeface="Trebuchet MS"/>
                <a:cs typeface="Trebuchet MS"/>
                <a:sym typeface="Trebuchet MS"/>
              </a:rPr>
              <a:t>at</a:t>
            </a:r>
            <a:endParaRPr dirty="0"/>
          </a:p>
          <a:p>
            <a:pPr marL="457200" marR="0" lvl="0" indent="-457200" algn="l" rtl="0">
              <a:spcBef>
                <a:spcPts val="0"/>
              </a:spcBef>
              <a:spcAft>
                <a:spcPts val="0"/>
              </a:spcAft>
              <a:buClr>
                <a:srgbClr val="0070C0"/>
              </a:buClr>
              <a:buSzPts val="2000"/>
              <a:buFont typeface="Trebuchet MS"/>
              <a:buAutoNum type="alphaLcParenR"/>
            </a:pPr>
            <a:r>
              <a:rPr lang="pl-PL" sz="2000" dirty="0">
                <a:solidFill>
                  <a:srgbClr val="0070C0"/>
                </a:solidFill>
                <a:latin typeface="Trebuchet MS"/>
                <a:ea typeface="Trebuchet MS"/>
                <a:cs typeface="Trebuchet MS"/>
                <a:sym typeface="Trebuchet MS"/>
              </a:rPr>
              <a:t>GANIL 2017:</a:t>
            </a:r>
          </a:p>
          <a:p>
            <a:pPr>
              <a:buClr>
                <a:srgbClr val="0070C0"/>
              </a:buClr>
              <a:buSzPts val="2000"/>
            </a:pPr>
            <a:r>
              <a:rPr lang="pl-PL" sz="2000" b="1" dirty="0">
                <a:latin typeface="+mn-lt"/>
              </a:rPr>
              <a:t>@</a:t>
            </a:r>
            <a:r>
              <a:rPr lang="en-US" sz="2000" b="1" dirty="0">
                <a:latin typeface="+mn-lt"/>
              </a:rPr>
              <a:t>VAMOS</a:t>
            </a:r>
            <a:r>
              <a:rPr lang="pl-PL" sz="2000" b="1" dirty="0">
                <a:latin typeface="+mn-lt"/>
              </a:rPr>
              <a:t>,AGATA</a:t>
            </a:r>
            <a:r>
              <a:rPr lang="en-US" sz="2000" b="1" dirty="0">
                <a:latin typeface="+mn-lt"/>
              </a:rPr>
              <a:t>:</a:t>
            </a:r>
            <a:r>
              <a:rPr lang="pl-PL" sz="2000" b="1" dirty="0">
                <a:latin typeface="+mn-lt"/>
              </a:rPr>
              <a:t> </a:t>
            </a:r>
            <a:r>
              <a:rPr lang="en-US" sz="2000" b="1" dirty="0">
                <a:latin typeface="+mn-lt"/>
                <a:cs typeface="Arial" panose="020B0604020202020204" pitchFamily="34" charset="0"/>
              </a:rPr>
              <a:t>Lifetime measurements of excited states in neutron-rich C and O isotopes : a stringent test of the three body forces</a:t>
            </a:r>
            <a:r>
              <a:rPr lang="en-US" sz="2000" b="1" dirty="0">
                <a:latin typeface="Arial" panose="020B0604020202020204" pitchFamily="34" charset="0"/>
                <a:cs typeface="Arial" panose="020B0604020202020204" pitchFamily="34" charset="0"/>
              </a:rPr>
              <a:t>, </a:t>
            </a:r>
            <a:r>
              <a:rPr lang="pl-PL" sz="1800" i="1" dirty="0">
                <a:latin typeface="Arial" panose="020B0604020202020204" pitchFamily="34" charset="0"/>
                <a:cs typeface="Arial" panose="020B0604020202020204" pitchFamily="34" charset="0"/>
              </a:rPr>
              <a:t>S. Leoni</a:t>
            </a:r>
            <a:r>
              <a:rPr lang="en-US" sz="1800" i="1" dirty="0">
                <a:latin typeface="Arial" panose="020B0604020202020204" pitchFamily="34" charset="0"/>
                <a:cs typeface="Arial" panose="020B0604020202020204" pitchFamily="34" charset="0"/>
              </a:rPr>
              <a:t>, </a:t>
            </a:r>
            <a:r>
              <a:rPr lang="pl-PL" sz="1800" i="1" dirty="0">
                <a:latin typeface="Arial" panose="020B0604020202020204" pitchFamily="34" charset="0"/>
                <a:cs typeface="Arial" panose="020B0604020202020204" pitchFamily="34" charset="0"/>
              </a:rPr>
              <a:t>B. Fornal,</a:t>
            </a:r>
            <a:r>
              <a:rPr lang="en-US" sz="1800" i="1" dirty="0">
                <a:latin typeface="Arial" panose="020B0604020202020204" pitchFamily="34" charset="0"/>
                <a:cs typeface="Arial" panose="020B0604020202020204" pitchFamily="34" charset="0"/>
              </a:rPr>
              <a:t> M. </a:t>
            </a:r>
            <a:r>
              <a:rPr lang="en-US" sz="1800" i="1" dirty="0" err="1">
                <a:latin typeface="Arial" panose="020B0604020202020204" pitchFamily="34" charset="0"/>
                <a:cs typeface="Arial" panose="020B0604020202020204" pitchFamily="34" charset="0"/>
              </a:rPr>
              <a:t>Cieamła</a:t>
            </a:r>
            <a:r>
              <a:rPr lang="en-US" sz="1800" i="1" dirty="0">
                <a:latin typeface="Arial" panose="020B0604020202020204" pitchFamily="34" charset="0"/>
                <a:cs typeface="Arial" panose="020B0604020202020204" pitchFamily="34" charset="0"/>
              </a:rPr>
              <a:t> et al.</a:t>
            </a:r>
            <a:endParaRPr lang="pl-PL" sz="1800" i="1" dirty="0">
              <a:latin typeface="Arial" panose="020B0604020202020204" pitchFamily="34" charset="0"/>
              <a:cs typeface="Arial" panose="020B0604020202020204" pitchFamily="34" charset="0"/>
            </a:endParaRPr>
          </a:p>
          <a:p>
            <a:pPr>
              <a:buClr>
                <a:srgbClr val="0070C0"/>
              </a:buClr>
              <a:buSzPts val="2000"/>
            </a:pPr>
            <a:endParaRPr lang="pl-PL" sz="2000" dirty="0">
              <a:solidFill>
                <a:srgbClr val="0070C0"/>
              </a:solidFill>
              <a:latin typeface="Trebuchet MS"/>
              <a:ea typeface="Trebuchet MS"/>
              <a:cs typeface="Trebuchet MS"/>
              <a:sym typeface="Trebuchet MS"/>
            </a:endParaRPr>
          </a:p>
          <a:p>
            <a:pPr marR="0" lvl="0" algn="l" rtl="0">
              <a:spcBef>
                <a:spcPts val="0"/>
              </a:spcBef>
              <a:spcAft>
                <a:spcPts val="0"/>
              </a:spcAft>
              <a:buClr>
                <a:srgbClr val="0070C0"/>
              </a:buClr>
              <a:buSzPts val="2000"/>
            </a:pPr>
            <a:r>
              <a:rPr lang="pl-PL" sz="2000" dirty="0">
                <a:solidFill>
                  <a:srgbClr val="0070C0"/>
                </a:solidFill>
                <a:latin typeface="Trebuchet MS"/>
                <a:ea typeface="Trebuchet MS"/>
                <a:cs typeface="Trebuchet MS"/>
                <a:sym typeface="Trebuchet MS"/>
              </a:rPr>
              <a:t>b)   GANIL 2022:</a:t>
            </a:r>
          </a:p>
          <a:p>
            <a:r>
              <a:rPr lang="pl-PL" sz="2000" b="1" dirty="0">
                <a:latin typeface="+mn-lt"/>
              </a:rPr>
              <a:t>@</a:t>
            </a:r>
            <a:r>
              <a:rPr lang="en-US" sz="2000" b="1" dirty="0">
                <a:latin typeface="+mn-lt"/>
              </a:rPr>
              <a:t>VAMOS:</a:t>
            </a:r>
            <a:r>
              <a:rPr lang="pl-PL" sz="2000" b="1" dirty="0">
                <a:latin typeface="+mn-lt"/>
              </a:rPr>
              <a:t> </a:t>
            </a:r>
            <a:r>
              <a:rPr lang="en-US" sz="2000" b="1" dirty="0">
                <a:latin typeface="+mn-lt"/>
                <a:cs typeface="Arial" panose="020B0604020202020204" pitchFamily="34" charset="0"/>
              </a:rPr>
              <a:t>Insight into fission from the gamma probe: Going beyond current status with PARIS@VAMOS, </a:t>
            </a:r>
            <a:r>
              <a:rPr lang="en-US" sz="1800" i="1" dirty="0">
                <a:latin typeface="Arial" panose="020B0604020202020204" pitchFamily="34" charset="0"/>
                <a:cs typeface="Arial" panose="020B0604020202020204" pitchFamily="34" charset="0"/>
              </a:rPr>
              <a:t>Ch. Schmitt, A. </a:t>
            </a:r>
            <a:r>
              <a:rPr lang="en-US" sz="1800" i="1" dirty="0" err="1">
                <a:latin typeface="Arial" panose="020B0604020202020204" pitchFamily="34" charset="0"/>
                <a:cs typeface="Arial" panose="020B0604020202020204" pitchFamily="34" charset="0"/>
              </a:rPr>
              <a:t>Lemassson</a:t>
            </a:r>
            <a:r>
              <a:rPr lang="en-US" sz="1800" i="1" dirty="0">
                <a:latin typeface="Arial" panose="020B0604020202020204" pitchFamily="34" charset="0"/>
                <a:cs typeface="Arial" panose="020B0604020202020204" pitchFamily="34" charset="0"/>
              </a:rPr>
              <a:t>, M. </a:t>
            </a:r>
            <a:r>
              <a:rPr lang="en-US" sz="1800" i="1" dirty="0" err="1">
                <a:latin typeface="Arial" panose="020B0604020202020204" pitchFamily="34" charset="0"/>
                <a:cs typeface="Arial" panose="020B0604020202020204" pitchFamily="34" charset="0"/>
              </a:rPr>
              <a:t>Cieamła</a:t>
            </a:r>
            <a:r>
              <a:rPr lang="en-US" sz="1800" i="1" dirty="0">
                <a:latin typeface="Arial" panose="020B0604020202020204" pitchFamily="34" charset="0"/>
                <a:cs typeface="Arial" panose="020B0604020202020204" pitchFamily="34" charset="0"/>
              </a:rPr>
              <a:t> et al.</a:t>
            </a:r>
            <a:r>
              <a:rPr lang="pl-PL" sz="1800" i="1" dirty="0">
                <a:latin typeface="Arial" panose="020B0604020202020204" pitchFamily="34" charset="0"/>
                <a:cs typeface="Arial" panose="020B0604020202020204" pitchFamily="34" charset="0"/>
              </a:rPr>
              <a:t>,</a:t>
            </a:r>
            <a:r>
              <a:rPr lang="pl-PL" sz="1800" i="1" dirty="0">
                <a:solidFill>
                  <a:srgbClr val="FF0000"/>
                </a:solidFill>
                <a:latin typeface="Arial" panose="020B0604020202020204" pitchFamily="34" charset="0"/>
                <a:cs typeface="Arial" panose="020B0604020202020204" pitchFamily="34" charset="0"/>
              </a:rPr>
              <a:t> talk on </a:t>
            </a:r>
            <a:r>
              <a:rPr lang="pl-PL" sz="1800" i="1" dirty="0" err="1">
                <a:solidFill>
                  <a:srgbClr val="FF0000"/>
                </a:solidFill>
                <a:latin typeface="Arial" panose="020B0604020202020204" pitchFamily="34" charset="0"/>
                <a:cs typeface="Arial" panose="020B0604020202020204" pitchFamily="34" charset="0"/>
              </a:rPr>
              <a:t>Wednesday</a:t>
            </a:r>
            <a:r>
              <a:rPr lang="pl-PL" sz="1800" i="1" dirty="0">
                <a:solidFill>
                  <a:srgbClr val="FF0000"/>
                </a:solidFill>
                <a:latin typeface="Arial" panose="020B0604020202020204" pitchFamily="34" charset="0"/>
                <a:cs typeface="Arial" panose="020B0604020202020204" pitchFamily="34" charset="0"/>
              </a:rPr>
              <a:t> by </a:t>
            </a:r>
            <a:r>
              <a:rPr lang="pl-PL" sz="1800" i="1" dirty="0" err="1">
                <a:solidFill>
                  <a:srgbClr val="FF0000"/>
                </a:solidFill>
                <a:latin typeface="Arial" panose="020B0604020202020204" pitchFamily="34" charset="0"/>
                <a:cs typeface="Arial" panose="020B0604020202020204" pitchFamily="34" charset="0"/>
              </a:rPr>
              <a:t>Christelle</a:t>
            </a:r>
            <a:r>
              <a:rPr lang="pl-PL" sz="1800" i="1" dirty="0">
                <a:solidFill>
                  <a:srgbClr val="FF0000"/>
                </a:solidFill>
                <a:latin typeface="Arial" panose="020B0604020202020204" pitchFamily="34" charset="0"/>
                <a:cs typeface="Arial" panose="020B0604020202020204" pitchFamily="34" charset="0"/>
              </a:rPr>
              <a:t> Schmitt</a:t>
            </a:r>
          </a:p>
          <a:p>
            <a:endParaRPr lang="en-US" sz="2000" b="1" dirty="0">
              <a:solidFill>
                <a:srgbClr val="FF0000"/>
              </a:solidFill>
              <a:latin typeface="Calibri" panose="020F0502020204030204" pitchFamily="34" charset="0"/>
            </a:endParaRPr>
          </a:p>
          <a:p>
            <a:r>
              <a:rPr lang="pl-PL" sz="2000" b="1" dirty="0">
                <a:latin typeface="+mn-lt"/>
              </a:rPr>
              <a:t>@</a:t>
            </a:r>
            <a:r>
              <a:rPr lang="en-US" sz="2000" b="1" dirty="0">
                <a:latin typeface="+mn-lt"/>
              </a:rPr>
              <a:t>LISE:</a:t>
            </a:r>
            <a:r>
              <a:rPr lang="pl-PL" sz="2000" b="1" dirty="0">
                <a:latin typeface="+mn-lt"/>
              </a:rPr>
              <a:t> </a:t>
            </a:r>
            <a:r>
              <a:rPr lang="en-US" sz="2000" b="1" dirty="0">
                <a:latin typeface="+mn-lt"/>
                <a:cs typeface="Arial" panose="020B0604020202020204" pitchFamily="34" charset="0"/>
              </a:rPr>
              <a:t>Study of deformed and spherical 2</a:t>
            </a:r>
            <a:r>
              <a:rPr lang="en-US" sz="2000" b="1" baseline="30000" dirty="0">
                <a:latin typeface="+mn-lt"/>
                <a:cs typeface="Arial" panose="020B0604020202020204" pitchFamily="34" charset="0"/>
              </a:rPr>
              <a:t>+</a:t>
            </a:r>
            <a:r>
              <a:rPr lang="en-US" sz="2000" b="1" dirty="0">
                <a:latin typeface="+mn-lt"/>
                <a:cs typeface="Arial" panose="020B0604020202020204" pitchFamily="34" charset="0"/>
              </a:rPr>
              <a:t> states via Coulomb excitation and first time measurement of PDR in </a:t>
            </a:r>
            <a:r>
              <a:rPr lang="en-US" sz="2000" b="1" baseline="30000" dirty="0">
                <a:latin typeface="+mn-lt"/>
                <a:cs typeface="Arial" panose="020B0604020202020204" pitchFamily="34" charset="0"/>
              </a:rPr>
              <a:t>34</a:t>
            </a:r>
            <a:r>
              <a:rPr lang="en-US" sz="2000" b="1" dirty="0">
                <a:latin typeface="+mn-lt"/>
                <a:cs typeface="Arial" panose="020B0604020202020204" pitchFamily="34" charset="0"/>
              </a:rPr>
              <a:t>Si</a:t>
            </a:r>
            <a:r>
              <a:rPr lang="en-US" sz="2000" b="1" dirty="0">
                <a:latin typeface="+mn-lt"/>
              </a:rPr>
              <a:t>, </a:t>
            </a:r>
            <a:r>
              <a:rPr lang="en-US" sz="1800" i="1" dirty="0">
                <a:latin typeface="+mn-lt"/>
                <a:cs typeface="Arial" panose="020B0604020202020204" pitchFamily="34" charset="0"/>
              </a:rPr>
              <a:t>R. </a:t>
            </a:r>
            <a:r>
              <a:rPr lang="en-US" sz="1800" i="1" dirty="0" err="1">
                <a:latin typeface="+mn-lt"/>
                <a:cs typeface="Arial" panose="020B0604020202020204" pitchFamily="34" charset="0"/>
              </a:rPr>
              <a:t>Lica</a:t>
            </a:r>
            <a:r>
              <a:rPr lang="en-US" sz="1800" i="1" dirty="0">
                <a:latin typeface="+mn-lt"/>
                <a:cs typeface="Arial" panose="020B0604020202020204" pitchFamily="34" charset="0"/>
              </a:rPr>
              <a:t>, S. </a:t>
            </a:r>
            <a:r>
              <a:rPr lang="en-US" sz="1800" i="1" dirty="0" err="1">
                <a:latin typeface="+mn-lt"/>
                <a:cs typeface="Arial" panose="020B0604020202020204" pitchFamily="34" charset="0"/>
              </a:rPr>
              <a:t>Calinescu</a:t>
            </a:r>
            <a:r>
              <a:rPr lang="en-US" sz="1800" i="1" dirty="0">
                <a:latin typeface="+mn-lt"/>
                <a:cs typeface="Arial" panose="020B0604020202020204" pitchFamily="34" charset="0"/>
              </a:rPr>
              <a:t>, O. </a:t>
            </a:r>
            <a:r>
              <a:rPr lang="en-US" sz="1800" i="1" dirty="0" err="1">
                <a:latin typeface="+mn-lt"/>
                <a:cs typeface="Arial" panose="020B0604020202020204" pitchFamily="34" charset="0"/>
              </a:rPr>
              <a:t>Sorlin</a:t>
            </a:r>
            <a:r>
              <a:rPr lang="en-US" sz="1800" i="1" dirty="0">
                <a:latin typeface="+mn-lt"/>
                <a:cs typeface="Arial" panose="020B0604020202020204" pitchFamily="34" charset="0"/>
              </a:rPr>
              <a:t>, et al</a:t>
            </a:r>
            <a:r>
              <a:rPr lang="pl-PL" sz="1800" i="1" dirty="0">
                <a:latin typeface="+mn-lt"/>
                <a:cs typeface="Arial" panose="020B0604020202020204" pitchFamily="34" charset="0"/>
              </a:rPr>
              <a:t>.</a:t>
            </a:r>
            <a:r>
              <a:rPr lang="en-US" sz="1800" i="1" dirty="0">
                <a:latin typeface="+mn-lt"/>
                <a:cs typeface="Arial" panose="020B0604020202020204" pitchFamily="34" charset="0"/>
              </a:rPr>
              <a:t> </a:t>
            </a:r>
          </a:p>
          <a:p>
            <a:r>
              <a:rPr lang="en-US" sz="2000" b="1" dirty="0">
                <a:latin typeface="+mn-lt"/>
                <a:cs typeface="Arial" panose="020B0604020202020204" pitchFamily="34" charset="0"/>
              </a:rPr>
              <a:t>Study of Proton/Neutron contribution along </a:t>
            </a:r>
            <a:r>
              <a:rPr lang="en-US" sz="2000" b="1" dirty="0" err="1">
                <a:latin typeface="+mn-lt"/>
                <a:cs typeface="Arial" panose="020B0604020202020204" pitchFamily="34" charset="0"/>
              </a:rPr>
              <a:t>Silicium</a:t>
            </a:r>
            <a:r>
              <a:rPr lang="en-US" sz="2000" b="1" dirty="0">
                <a:latin typeface="+mn-lt"/>
                <a:cs typeface="Arial" panose="020B0604020202020204" pitchFamily="34" charset="0"/>
              </a:rPr>
              <a:t> isotopic chain, </a:t>
            </a:r>
            <a:r>
              <a:rPr lang="en-US" sz="1800" dirty="0">
                <a:latin typeface="+mn-lt"/>
                <a:cs typeface="Arial" panose="020B0604020202020204" pitchFamily="34" charset="0"/>
              </a:rPr>
              <a:t>S.</a:t>
            </a:r>
            <a:r>
              <a:rPr lang="en-US" sz="1800" b="1" dirty="0">
                <a:latin typeface="+mn-lt"/>
                <a:cs typeface="Arial" panose="020B0604020202020204" pitchFamily="34" charset="0"/>
              </a:rPr>
              <a:t> </a:t>
            </a:r>
            <a:r>
              <a:rPr lang="en-US" sz="1800" dirty="0" err="1">
                <a:latin typeface="+mn-lt"/>
                <a:cs typeface="Arial" panose="020B0604020202020204" pitchFamily="34" charset="0"/>
              </a:rPr>
              <a:t>Grévy</a:t>
            </a:r>
            <a:r>
              <a:rPr lang="en-US" sz="1800" dirty="0">
                <a:latin typeface="+mn-lt"/>
                <a:cs typeface="Arial" panose="020B0604020202020204" pitchFamily="34" charset="0"/>
              </a:rPr>
              <a:t>, R. Thomas, O. </a:t>
            </a:r>
            <a:r>
              <a:rPr lang="en-US" sz="1800" dirty="0" err="1">
                <a:latin typeface="+mn-lt"/>
                <a:cs typeface="Arial" panose="020B0604020202020204" pitchFamily="34" charset="0"/>
              </a:rPr>
              <a:t>Sorlin</a:t>
            </a:r>
            <a:r>
              <a:rPr lang="pl-PL" sz="1800" dirty="0">
                <a:latin typeface="+mn-lt"/>
                <a:cs typeface="Arial" panose="020B0604020202020204" pitchFamily="34" charset="0"/>
              </a:rPr>
              <a:t>, et al.</a:t>
            </a:r>
            <a:r>
              <a:rPr lang="en-US" sz="1800" dirty="0">
                <a:latin typeface="+mn-lt"/>
                <a:cs typeface="Arial" panose="020B0604020202020204" pitchFamily="34" charset="0"/>
              </a:rPr>
              <a:t> </a:t>
            </a:r>
            <a:endParaRPr lang="en-US" sz="1800" b="1" dirty="0">
              <a:latin typeface="+mn-lt"/>
              <a:cs typeface="Arial" panose="020B0604020202020204" pitchFamily="34" charset="0"/>
            </a:endParaRPr>
          </a:p>
          <a:p>
            <a:r>
              <a:rPr lang="pl-PL" sz="2000" b="1" dirty="0">
                <a:latin typeface="+mn-lt"/>
              </a:rPr>
              <a:t>@</a:t>
            </a:r>
            <a:r>
              <a:rPr lang="en-US" sz="2000" b="1" dirty="0" err="1">
                <a:latin typeface="+mn-lt"/>
              </a:rPr>
              <a:t>NFS:Nuclear</a:t>
            </a:r>
            <a:r>
              <a:rPr lang="en-US" sz="2000" b="1" dirty="0">
                <a:latin typeface="+mn-lt"/>
              </a:rPr>
              <a:t> structure studies using neutron inelastic scattering reactions, example of the pygmy resonance in </a:t>
            </a:r>
            <a:r>
              <a:rPr lang="en-US" sz="2000" b="1" baseline="30000" dirty="0">
                <a:latin typeface="+mn-lt"/>
              </a:rPr>
              <a:t>140</a:t>
            </a:r>
            <a:r>
              <a:rPr lang="en-US" sz="2000" b="1" dirty="0">
                <a:latin typeface="+mn-lt"/>
              </a:rPr>
              <a:t>Ce</a:t>
            </a:r>
            <a:r>
              <a:rPr lang="en-US" sz="2000" dirty="0">
                <a:latin typeface="+mn-lt"/>
              </a:rPr>
              <a:t>,</a:t>
            </a:r>
            <a:r>
              <a:rPr lang="pl-PL" sz="2000" dirty="0">
                <a:latin typeface="+mn-lt"/>
              </a:rPr>
              <a:t> </a:t>
            </a:r>
            <a:r>
              <a:rPr lang="en-US" sz="1800" i="1" dirty="0">
                <a:latin typeface="+mn-lt"/>
                <a:cs typeface="Arial" panose="020B0604020202020204" pitchFamily="34" charset="0"/>
              </a:rPr>
              <a:t>M. </a:t>
            </a:r>
            <a:r>
              <a:rPr lang="en-US" sz="1800" i="1" dirty="0" err="1">
                <a:latin typeface="+mn-lt"/>
                <a:cs typeface="Arial" panose="020B0604020202020204" pitchFamily="34" charset="0"/>
              </a:rPr>
              <a:t>Vandebrouck</a:t>
            </a:r>
            <a:r>
              <a:rPr lang="en-US" sz="1800" i="1" dirty="0">
                <a:latin typeface="+mn-lt"/>
                <a:cs typeface="Arial" panose="020B0604020202020204" pitchFamily="34" charset="0"/>
              </a:rPr>
              <a:t>, I. </a:t>
            </a:r>
            <a:r>
              <a:rPr lang="en-US" sz="1800" i="1" dirty="0" err="1">
                <a:latin typeface="+mn-lt"/>
                <a:cs typeface="Arial" panose="020B0604020202020204" pitchFamily="34" charset="0"/>
              </a:rPr>
              <a:t>Matea</a:t>
            </a:r>
            <a:r>
              <a:rPr lang="en-US" sz="1800" i="1" dirty="0">
                <a:latin typeface="+mn-lt"/>
                <a:cs typeface="Arial" panose="020B0604020202020204" pitchFamily="34" charset="0"/>
              </a:rPr>
              <a:t>  et al., </a:t>
            </a:r>
            <a:r>
              <a:rPr lang="pl-PL" sz="2000" dirty="0" err="1">
                <a:solidFill>
                  <a:srgbClr val="FF0000"/>
                </a:solidFill>
                <a:latin typeface="+mn-lt"/>
              </a:rPr>
              <a:t>previous</a:t>
            </a:r>
            <a:r>
              <a:rPr lang="pl-PL" sz="2000" dirty="0">
                <a:solidFill>
                  <a:srgbClr val="FF0000"/>
                </a:solidFill>
                <a:latin typeface="+mn-lt"/>
              </a:rPr>
              <a:t> talk by Marine </a:t>
            </a:r>
            <a:r>
              <a:rPr lang="pl-PL" sz="2000" dirty="0" err="1">
                <a:solidFill>
                  <a:srgbClr val="FF0000"/>
                </a:solidFill>
                <a:latin typeface="+mn-lt"/>
              </a:rPr>
              <a:t>Vandebrouck</a:t>
            </a:r>
            <a:endParaRPr lang="en-US" sz="2000" dirty="0">
              <a:solidFill>
                <a:srgbClr val="FF0000"/>
              </a:solidFill>
              <a:latin typeface="+mn-lt"/>
            </a:endParaRPr>
          </a:p>
          <a:p>
            <a:pPr marR="0" lvl="0" algn="l" rtl="0">
              <a:spcBef>
                <a:spcPts val="0"/>
              </a:spcBef>
              <a:spcAft>
                <a:spcPts val="0"/>
              </a:spcAft>
              <a:buClr>
                <a:srgbClr val="0070C0"/>
              </a:buClr>
              <a:buSzPts val="2000"/>
            </a:pPr>
            <a:r>
              <a:rPr lang="pl-PL" sz="2000" dirty="0">
                <a:solidFill>
                  <a:srgbClr val="0070C0"/>
                </a:solidFill>
                <a:latin typeface="Trebuchet MS"/>
                <a:ea typeface="Trebuchet MS"/>
                <a:cs typeface="Trebuchet MS"/>
                <a:sym typeface="Trebuchet MS"/>
              </a:rPr>
              <a:t>  </a:t>
            </a:r>
            <a:endParaRPr dirty="0"/>
          </a:p>
        </p:txBody>
      </p:sp>
      <p:pic>
        <p:nvPicPr>
          <p:cNvPr id="381" name="Google Shape;381;p15"/>
          <p:cNvPicPr preferRelativeResize="0"/>
          <p:nvPr/>
        </p:nvPicPr>
        <p:blipFill rotWithShape="1">
          <a:blip r:embed="rId3">
            <a:alphaModFix/>
          </a:blip>
          <a:srcRect/>
          <a:stretch/>
        </p:blipFill>
        <p:spPr>
          <a:xfrm>
            <a:off x="10125777" y="78183"/>
            <a:ext cx="1821080" cy="823303"/>
          </a:xfrm>
          <a:prstGeom prst="rect">
            <a:avLst/>
          </a:prstGeom>
          <a:noFill/>
          <a:ln>
            <a:noFill/>
          </a:ln>
        </p:spPr>
      </p:pic>
    </p:spTree>
    <p:extLst>
      <p:ext uri="{BB962C8B-B14F-4D97-AF65-F5344CB8AC3E}">
        <p14:creationId xmlns:p14="http://schemas.microsoft.com/office/powerpoint/2010/main" val="312792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5"/>
          <p:cNvSpPr txBox="1">
            <a:spLocks noGrp="1"/>
          </p:cNvSpPr>
          <p:nvPr>
            <p:ph type="title"/>
          </p:nvPr>
        </p:nvSpPr>
        <p:spPr>
          <a:xfrm>
            <a:off x="838200" y="150236"/>
            <a:ext cx="10515600" cy="6569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6C643F"/>
              </a:buClr>
              <a:buSzPts val="3400"/>
              <a:buFont typeface="Trebuchet MS"/>
              <a:buNone/>
            </a:pPr>
            <a:r>
              <a:rPr lang="pl-PL" sz="3400" b="1" dirty="0">
                <a:solidFill>
                  <a:srgbClr val="6C643F"/>
                </a:solidFill>
                <a:latin typeface="Trebuchet MS"/>
                <a:ea typeface="Trebuchet MS"/>
                <a:cs typeface="Trebuchet MS"/>
                <a:sym typeface="Trebuchet MS"/>
              </a:rPr>
              <a:t>PARIS </a:t>
            </a:r>
            <a:r>
              <a:rPr lang="pl-PL" sz="3400" b="1" dirty="0" err="1">
                <a:solidFill>
                  <a:srgbClr val="6C643F"/>
                </a:solidFill>
                <a:latin typeface="Trebuchet MS"/>
                <a:ea typeface="Trebuchet MS"/>
                <a:cs typeface="Trebuchet MS"/>
                <a:sym typeface="Trebuchet MS"/>
              </a:rPr>
              <a:t>detectors</a:t>
            </a:r>
            <a:r>
              <a:rPr lang="pl-PL" sz="3400" b="1" dirty="0">
                <a:solidFill>
                  <a:srgbClr val="6C643F"/>
                </a:solidFill>
                <a:latin typeface="Trebuchet MS"/>
                <a:ea typeface="Trebuchet MS"/>
                <a:cs typeface="Trebuchet MS"/>
                <a:sym typeface="Trebuchet MS"/>
              </a:rPr>
              <a:t> in </a:t>
            </a:r>
            <a:r>
              <a:rPr lang="pl-PL" sz="3400" b="1" dirty="0" err="1">
                <a:solidFill>
                  <a:srgbClr val="6C643F"/>
                </a:solidFill>
                <a:latin typeface="Trebuchet MS"/>
                <a:ea typeface="Trebuchet MS"/>
                <a:cs typeface="Trebuchet MS"/>
                <a:sym typeface="Trebuchet MS"/>
              </a:rPr>
              <a:t>experiments</a:t>
            </a:r>
            <a:r>
              <a:rPr lang="pl-PL" sz="3400" b="1" dirty="0">
                <a:solidFill>
                  <a:srgbClr val="6C643F"/>
                </a:solidFill>
                <a:latin typeface="Trebuchet MS"/>
                <a:ea typeface="Trebuchet MS"/>
                <a:cs typeface="Trebuchet MS"/>
                <a:sym typeface="Trebuchet MS"/>
              </a:rPr>
              <a:t> </a:t>
            </a:r>
            <a:endParaRPr dirty="0"/>
          </a:p>
        </p:txBody>
      </p:sp>
      <p:sp>
        <p:nvSpPr>
          <p:cNvPr id="379" name="Google Shape;379;p15"/>
          <p:cNvSpPr txBox="1"/>
          <p:nvPr/>
        </p:nvSpPr>
        <p:spPr>
          <a:xfrm>
            <a:off x="111145" y="1217124"/>
            <a:ext cx="11468145" cy="1969730"/>
          </a:xfrm>
          <a:prstGeom prst="rect">
            <a:avLst/>
          </a:prstGeom>
          <a:solidFill>
            <a:srgbClr val="D9F4C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dirty="0" err="1">
                <a:solidFill>
                  <a:srgbClr val="C00000"/>
                </a:solidFill>
                <a:latin typeface="Trebuchet MS"/>
                <a:ea typeface="Trebuchet MS"/>
                <a:cs typeface="Trebuchet MS"/>
                <a:sym typeface="Trebuchet MS"/>
              </a:rPr>
              <a:t>So</a:t>
            </a:r>
            <a:r>
              <a:rPr lang="pl-PL" sz="2800" b="1" dirty="0">
                <a:solidFill>
                  <a:srgbClr val="C00000"/>
                </a:solidFill>
                <a:latin typeface="Trebuchet MS"/>
                <a:ea typeface="Trebuchet MS"/>
                <a:cs typeface="Trebuchet MS"/>
                <a:sym typeface="Trebuchet MS"/>
              </a:rPr>
              <a:t> far PARIS was </a:t>
            </a:r>
            <a:r>
              <a:rPr lang="pl-PL" sz="2800" b="1" dirty="0" err="1">
                <a:solidFill>
                  <a:srgbClr val="C00000"/>
                </a:solidFill>
                <a:latin typeface="Trebuchet MS"/>
                <a:ea typeface="Trebuchet MS"/>
                <a:cs typeface="Trebuchet MS"/>
                <a:sym typeface="Trebuchet MS"/>
              </a:rPr>
              <a:t>used</a:t>
            </a:r>
            <a:r>
              <a:rPr lang="pl-PL" sz="2800" b="1" dirty="0">
                <a:solidFill>
                  <a:srgbClr val="C00000"/>
                </a:solidFill>
                <a:latin typeface="Trebuchet MS"/>
                <a:ea typeface="Trebuchet MS"/>
                <a:cs typeface="Trebuchet MS"/>
                <a:sym typeface="Trebuchet MS"/>
              </a:rPr>
              <a:t>  in a </a:t>
            </a:r>
            <a:r>
              <a:rPr lang="pl-PL" sz="2800" b="1" dirty="0" err="1">
                <a:solidFill>
                  <a:srgbClr val="C00000"/>
                </a:solidFill>
                <a:latin typeface="Trebuchet MS"/>
                <a:ea typeface="Trebuchet MS"/>
                <a:cs typeface="Trebuchet MS"/>
                <a:sym typeface="Trebuchet MS"/>
              </a:rPr>
              <a:t>number</a:t>
            </a:r>
            <a:r>
              <a:rPr lang="pl-PL" sz="2800" b="1" dirty="0">
                <a:solidFill>
                  <a:srgbClr val="C00000"/>
                </a:solidFill>
                <a:latin typeface="Trebuchet MS"/>
                <a:ea typeface="Trebuchet MS"/>
                <a:cs typeface="Trebuchet MS"/>
                <a:sym typeface="Trebuchet MS"/>
              </a:rPr>
              <a:t> of </a:t>
            </a:r>
            <a:r>
              <a:rPr lang="pl-PL" sz="2800" b="1" dirty="0" err="1">
                <a:solidFill>
                  <a:srgbClr val="C00000"/>
                </a:solidFill>
                <a:latin typeface="Trebuchet MS"/>
                <a:ea typeface="Trebuchet MS"/>
                <a:cs typeface="Trebuchet MS"/>
                <a:sym typeface="Trebuchet MS"/>
              </a:rPr>
              <a:t>experiments</a:t>
            </a:r>
            <a:r>
              <a:rPr lang="pl-PL" sz="2800" b="1" dirty="0">
                <a:solidFill>
                  <a:srgbClr val="C00000"/>
                </a:solidFill>
                <a:latin typeface="Trebuchet MS"/>
                <a:ea typeface="Trebuchet MS"/>
                <a:cs typeface="Trebuchet MS"/>
                <a:sym typeface="Trebuchet MS"/>
              </a:rPr>
              <a:t> </a:t>
            </a:r>
            <a:r>
              <a:rPr lang="pl-PL" sz="2800" b="1" dirty="0" err="1">
                <a:solidFill>
                  <a:srgbClr val="C00000"/>
                </a:solidFill>
                <a:latin typeface="Trebuchet MS"/>
                <a:ea typeface="Trebuchet MS"/>
                <a:cs typeface="Trebuchet MS"/>
                <a:sym typeface="Trebuchet MS"/>
              </a:rPr>
              <a:t>performed</a:t>
            </a:r>
            <a:endParaRPr dirty="0"/>
          </a:p>
          <a:p>
            <a:pPr marR="0" lvl="0" algn="l" rtl="0">
              <a:spcBef>
                <a:spcPts val="0"/>
              </a:spcBef>
              <a:spcAft>
                <a:spcPts val="0"/>
              </a:spcAft>
              <a:buClr>
                <a:srgbClr val="FF0000"/>
              </a:buClr>
              <a:buSzPts val="2000"/>
            </a:pPr>
            <a:r>
              <a:rPr lang="pl-PL" sz="2000" dirty="0">
                <a:solidFill>
                  <a:schemeClr val="tx1"/>
                </a:solidFill>
                <a:latin typeface="Trebuchet MS"/>
                <a:ea typeface="Trebuchet MS"/>
                <a:cs typeface="Trebuchet MS"/>
                <a:sym typeface="Trebuchet MS"/>
              </a:rPr>
              <a:t>b) 3 </a:t>
            </a:r>
            <a:r>
              <a:rPr lang="pl-PL" sz="2000" dirty="0" err="1">
                <a:solidFill>
                  <a:schemeClr val="tx1"/>
                </a:solidFill>
                <a:latin typeface="Trebuchet MS"/>
                <a:ea typeface="Trebuchet MS"/>
                <a:cs typeface="Trebuchet MS"/>
                <a:sym typeface="Trebuchet MS"/>
              </a:rPr>
              <a:t>exp</a:t>
            </a:r>
            <a:r>
              <a:rPr lang="pl-PL" sz="2000" dirty="0">
                <a:solidFill>
                  <a:schemeClr val="tx1"/>
                </a:solidFill>
                <a:latin typeface="Trebuchet MS"/>
                <a:ea typeface="Trebuchet MS"/>
                <a:cs typeface="Trebuchet MS"/>
                <a:sym typeface="Trebuchet MS"/>
              </a:rPr>
              <a:t> </a:t>
            </a:r>
            <a:r>
              <a:rPr lang="pl-PL" sz="2000" dirty="0" err="1">
                <a:solidFill>
                  <a:schemeClr val="tx1"/>
                </a:solidFill>
                <a:latin typeface="Trebuchet MS"/>
                <a:ea typeface="Trebuchet MS"/>
                <a:cs typeface="Trebuchet MS"/>
                <a:sym typeface="Trebuchet MS"/>
              </a:rPr>
              <a:t>at</a:t>
            </a:r>
            <a:r>
              <a:rPr lang="pl-PL" sz="2000" dirty="0">
                <a:solidFill>
                  <a:schemeClr val="tx1"/>
                </a:solidFill>
                <a:latin typeface="Trebuchet MS"/>
                <a:ea typeface="Trebuchet MS"/>
                <a:cs typeface="Trebuchet MS"/>
                <a:sym typeface="Trebuchet MS"/>
              </a:rPr>
              <a:t> CCB in IFJ PAN </a:t>
            </a:r>
            <a:r>
              <a:rPr lang="pl-PL" sz="2000" dirty="0" err="1">
                <a:solidFill>
                  <a:schemeClr val="tx1"/>
                </a:solidFill>
                <a:latin typeface="Trebuchet MS"/>
                <a:ea typeface="Trebuchet MS"/>
                <a:cs typeface="Trebuchet MS"/>
                <a:sym typeface="Trebuchet MS"/>
              </a:rPr>
              <a:t>Krakow</a:t>
            </a:r>
            <a:r>
              <a:rPr lang="pl-PL" sz="2000" dirty="0">
                <a:solidFill>
                  <a:schemeClr val="tx1"/>
                </a:solidFill>
                <a:latin typeface="Trebuchet MS"/>
                <a:ea typeface="Trebuchet MS"/>
                <a:cs typeface="Trebuchet MS"/>
                <a:sym typeface="Trebuchet MS"/>
              </a:rPr>
              <a:t> (2 </a:t>
            </a:r>
            <a:r>
              <a:rPr lang="pl-PL" sz="2000" dirty="0" err="1">
                <a:solidFill>
                  <a:schemeClr val="tx1"/>
                </a:solidFill>
                <a:latin typeface="Trebuchet MS"/>
                <a:ea typeface="Trebuchet MS"/>
                <a:cs typeface="Trebuchet MS"/>
                <a:sym typeface="Trebuchet MS"/>
              </a:rPr>
              <a:t>clusters</a:t>
            </a:r>
            <a:r>
              <a:rPr lang="pl-PL" sz="2000" dirty="0">
                <a:solidFill>
                  <a:schemeClr val="tx1"/>
                </a:solidFill>
                <a:latin typeface="Trebuchet MS"/>
                <a:ea typeface="Trebuchet MS"/>
                <a:cs typeface="Trebuchet MS"/>
                <a:sym typeface="Trebuchet MS"/>
              </a:rPr>
              <a:t> + 4 </a:t>
            </a:r>
            <a:r>
              <a:rPr lang="pl-PL" sz="2000" dirty="0" err="1">
                <a:solidFill>
                  <a:schemeClr val="tx1"/>
                </a:solidFill>
                <a:latin typeface="Trebuchet MS"/>
                <a:ea typeface="Trebuchet MS"/>
                <a:cs typeface="Trebuchet MS"/>
                <a:sym typeface="Trebuchet MS"/>
              </a:rPr>
              <a:t>Large</a:t>
            </a:r>
            <a:r>
              <a:rPr lang="pl-PL" sz="2000" dirty="0">
                <a:solidFill>
                  <a:schemeClr val="tx1"/>
                </a:solidFill>
                <a:latin typeface="Trebuchet MS"/>
                <a:ea typeface="Trebuchet MS"/>
                <a:cs typeface="Trebuchet MS"/>
                <a:sym typeface="Trebuchet MS"/>
              </a:rPr>
              <a:t> LaBr3 + KRATTA + DSSSD) 2016-2021</a:t>
            </a:r>
          </a:p>
          <a:p>
            <a:pPr marR="0" lvl="0" algn="l" rtl="0">
              <a:spcBef>
                <a:spcPts val="0"/>
              </a:spcBef>
              <a:spcAft>
                <a:spcPts val="0"/>
              </a:spcAft>
              <a:buClr>
                <a:srgbClr val="FF0000"/>
              </a:buClr>
              <a:buSzPts val="2000"/>
            </a:pPr>
            <a:r>
              <a:rPr lang="pl-PL" sz="2000" dirty="0" err="1">
                <a:solidFill>
                  <a:srgbClr val="FF0000"/>
                </a:solidFill>
                <a:latin typeface="Trebuchet MS"/>
                <a:ea typeface="Trebuchet MS"/>
                <a:cs typeface="Trebuchet MS"/>
                <a:sym typeface="Trebuchet MS"/>
              </a:rPr>
              <a:t>next</a:t>
            </a:r>
            <a:r>
              <a:rPr lang="pl-PL" sz="2000" dirty="0">
                <a:solidFill>
                  <a:srgbClr val="FF0000"/>
                </a:solidFill>
                <a:latin typeface="Trebuchet MS"/>
                <a:ea typeface="Trebuchet MS"/>
                <a:cs typeface="Trebuchet MS"/>
                <a:sym typeface="Trebuchet MS"/>
              </a:rPr>
              <a:t> talk by Maria Kmiecik</a:t>
            </a:r>
          </a:p>
          <a:p>
            <a:pPr marR="0" lvl="0" algn="l" rtl="0">
              <a:spcBef>
                <a:spcPts val="0"/>
              </a:spcBef>
              <a:spcAft>
                <a:spcPts val="0"/>
              </a:spcAft>
              <a:buClr>
                <a:srgbClr val="FF0000"/>
              </a:buClr>
              <a:buSzPts val="2000"/>
            </a:pPr>
            <a:endParaRPr lang="pl-PL" dirty="0">
              <a:solidFill>
                <a:schemeClr val="tx1"/>
              </a:solidFill>
              <a:ea typeface="Trebuchet MS"/>
            </a:endParaRPr>
          </a:p>
          <a:p>
            <a:pPr marR="0" lvl="0" algn="l" rtl="0">
              <a:spcBef>
                <a:spcPts val="0"/>
              </a:spcBef>
              <a:spcAft>
                <a:spcPts val="0"/>
              </a:spcAft>
              <a:buClr>
                <a:srgbClr val="FF0000"/>
              </a:buClr>
              <a:buSzPts val="2000"/>
            </a:pPr>
            <a:r>
              <a:rPr lang="pl-PL" sz="2000" dirty="0">
                <a:solidFill>
                  <a:schemeClr val="tx1"/>
                </a:solidFill>
                <a:latin typeface="Trebuchet MS"/>
                <a:ea typeface="Trebuchet MS"/>
                <a:cs typeface="Trebuchet MS"/>
                <a:sym typeface="Trebuchet MS"/>
              </a:rPr>
              <a:t>c) 13 </a:t>
            </a:r>
            <a:r>
              <a:rPr lang="pl-PL" sz="2000" dirty="0" err="1">
                <a:solidFill>
                  <a:schemeClr val="tx1"/>
                </a:solidFill>
                <a:latin typeface="Trebuchet MS"/>
                <a:ea typeface="Trebuchet MS"/>
                <a:cs typeface="Trebuchet MS"/>
                <a:sym typeface="Trebuchet MS"/>
              </a:rPr>
              <a:t>exp</a:t>
            </a:r>
            <a:r>
              <a:rPr lang="pl-PL" sz="2000" dirty="0">
                <a:solidFill>
                  <a:schemeClr val="tx1"/>
                </a:solidFill>
                <a:latin typeface="Trebuchet MS"/>
                <a:ea typeface="Trebuchet MS"/>
                <a:cs typeface="Trebuchet MS"/>
                <a:sym typeface="Trebuchet MS"/>
              </a:rPr>
              <a:t>  </a:t>
            </a:r>
            <a:r>
              <a:rPr lang="pl-PL" sz="2000" dirty="0" err="1">
                <a:solidFill>
                  <a:schemeClr val="tx1"/>
                </a:solidFill>
                <a:latin typeface="Trebuchet MS"/>
                <a:ea typeface="Trebuchet MS"/>
                <a:cs typeface="Trebuchet MS"/>
                <a:sym typeface="Trebuchet MS"/>
              </a:rPr>
              <a:t>at</a:t>
            </a:r>
            <a:r>
              <a:rPr lang="pl-PL" sz="2000" dirty="0">
                <a:solidFill>
                  <a:schemeClr val="tx1"/>
                </a:solidFill>
                <a:latin typeface="Trebuchet MS"/>
                <a:ea typeface="Trebuchet MS"/>
                <a:cs typeface="Trebuchet MS"/>
                <a:sym typeface="Trebuchet MS"/>
              </a:rPr>
              <a:t> IPN / </a:t>
            </a:r>
            <a:r>
              <a:rPr lang="pl-PL" sz="2000" dirty="0" err="1">
                <a:solidFill>
                  <a:schemeClr val="tx1"/>
                </a:solidFill>
                <a:latin typeface="Trebuchet MS"/>
                <a:ea typeface="Trebuchet MS"/>
                <a:cs typeface="Trebuchet MS"/>
                <a:sym typeface="Trebuchet MS"/>
              </a:rPr>
              <a:t>IJCLab</a:t>
            </a:r>
            <a:r>
              <a:rPr lang="pl-PL" sz="2000" dirty="0">
                <a:solidFill>
                  <a:schemeClr val="tx1"/>
                </a:solidFill>
                <a:latin typeface="Trebuchet MS"/>
                <a:ea typeface="Trebuchet MS"/>
                <a:cs typeface="Trebuchet MS"/>
                <a:sym typeface="Trebuchet MS"/>
              </a:rPr>
              <a:t> Orsay (1-8 </a:t>
            </a:r>
            <a:r>
              <a:rPr lang="pl-PL" sz="2000" dirty="0" err="1">
                <a:solidFill>
                  <a:schemeClr val="tx1"/>
                </a:solidFill>
                <a:latin typeface="Trebuchet MS"/>
                <a:ea typeface="Trebuchet MS"/>
                <a:cs typeface="Trebuchet MS"/>
                <a:sym typeface="Trebuchet MS"/>
              </a:rPr>
              <a:t>clusters</a:t>
            </a:r>
            <a:r>
              <a:rPr lang="pl-PL" sz="2000" dirty="0">
                <a:solidFill>
                  <a:schemeClr val="tx1"/>
                </a:solidFill>
                <a:latin typeface="Trebuchet MS"/>
                <a:ea typeface="Trebuchet MS"/>
                <a:cs typeface="Trebuchet MS"/>
                <a:sym typeface="Trebuchet MS"/>
              </a:rPr>
              <a:t>, </a:t>
            </a:r>
            <a:r>
              <a:rPr lang="pl-PL" sz="2000" dirty="0" err="1">
                <a:solidFill>
                  <a:schemeClr val="tx1"/>
                </a:solidFill>
                <a:latin typeface="Trebuchet MS"/>
                <a:ea typeface="Trebuchet MS"/>
                <a:cs typeface="Trebuchet MS"/>
                <a:sym typeface="Trebuchet MS"/>
              </a:rPr>
              <a:t>standalone</a:t>
            </a:r>
            <a:r>
              <a:rPr lang="pl-PL" sz="2000" dirty="0">
                <a:solidFill>
                  <a:schemeClr val="tx1"/>
                </a:solidFill>
                <a:latin typeface="Trebuchet MS"/>
                <a:ea typeface="Trebuchet MS"/>
                <a:cs typeface="Trebuchet MS"/>
                <a:sym typeface="Trebuchet MS"/>
              </a:rPr>
              <a:t> and with </a:t>
            </a:r>
            <a:r>
              <a:rPr lang="pl-PL" sz="2000" dirty="0" err="1">
                <a:solidFill>
                  <a:schemeClr val="tx1"/>
                </a:solidFill>
                <a:latin typeface="Trebuchet MS"/>
                <a:ea typeface="Trebuchet MS"/>
                <a:cs typeface="Trebuchet MS"/>
                <a:sym typeface="Trebuchet MS"/>
              </a:rPr>
              <a:t>nuBall</a:t>
            </a:r>
            <a:r>
              <a:rPr lang="pl-PL" sz="2000" dirty="0">
                <a:solidFill>
                  <a:schemeClr val="tx1"/>
                </a:solidFill>
                <a:latin typeface="Trebuchet MS"/>
                <a:ea typeface="Trebuchet MS"/>
                <a:cs typeface="Trebuchet MS"/>
                <a:sym typeface="Trebuchet MS"/>
              </a:rPr>
              <a:t> and nuBall2, BEDO, </a:t>
            </a:r>
            <a:r>
              <a:rPr lang="pl-PL" sz="2000" dirty="0" err="1">
                <a:solidFill>
                  <a:schemeClr val="tx1"/>
                </a:solidFill>
                <a:latin typeface="Trebuchet MS"/>
                <a:ea typeface="Trebuchet MS"/>
                <a:cs typeface="Trebuchet MS"/>
                <a:sym typeface="Trebuchet MS"/>
              </a:rPr>
              <a:t>Corset</a:t>
            </a:r>
            <a:r>
              <a:rPr lang="pl-PL" sz="2000" dirty="0">
                <a:solidFill>
                  <a:schemeClr val="tx1"/>
                </a:solidFill>
                <a:latin typeface="Trebuchet MS"/>
                <a:ea typeface="Trebuchet MS"/>
                <a:cs typeface="Trebuchet MS"/>
                <a:sym typeface="Trebuchet MS"/>
              </a:rPr>
              <a:t>, …) (2016-2023)</a:t>
            </a:r>
            <a:endParaRPr dirty="0">
              <a:solidFill>
                <a:schemeClr val="tx1"/>
              </a:solidFill>
            </a:endParaRPr>
          </a:p>
        </p:txBody>
      </p:sp>
      <p:sp>
        <p:nvSpPr>
          <p:cNvPr id="380" name="Google Shape;380;p15"/>
          <p:cNvSpPr txBox="1"/>
          <p:nvPr/>
        </p:nvSpPr>
        <p:spPr>
          <a:xfrm>
            <a:off x="472843" y="3718704"/>
            <a:ext cx="10250100" cy="1754286"/>
          </a:xfrm>
          <a:prstGeom prst="rect">
            <a:avLst/>
          </a:prstGeom>
          <a:solidFill>
            <a:srgbClr val="F7F7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dirty="0" err="1">
                <a:solidFill>
                  <a:schemeClr val="dk1"/>
                </a:solidFill>
                <a:latin typeface="Trebuchet MS"/>
                <a:ea typeface="Trebuchet MS"/>
                <a:cs typeface="Trebuchet MS"/>
                <a:sym typeface="Trebuchet MS"/>
              </a:rPr>
              <a:t>Plans</a:t>
            </a:r>
            <a:r>
              <a:rPr lang="pl-PL" sz="1800" b="1" dirty="0">
                <a:solidFill>
                  <a:schemeClr val="dk1"/>
                </a:solidFill>
                <a:latin typeface="Trebuchet MS"/>
                <a:ea typeface="Trebuchet MS"/>
                <a:cs typeface="Trebuchet MS"/>
                <a:sym typeface="Trebuchet MS"/>
              </a:rPr>
              <a:t> for PARIS </a:t>
            </a:r>
            <a:r>
              <a:rPr lang="pl-PL" sz="1800" b="1" dirty="0" err="1">
                <a:solidFill>
                  <a:schemeClr val="dk1"/>
                </a:solidFill>
                <a:latin typeface="Trebuchet MS"/>
                <a:ea typeface="Trebuchet MS"/>
                <a:cs typeface="Trebuchet MS"/>
                <a:sym typeface="Trebuchet MS"/>
              </a:rPr>
              <a:t>campaigns</a:t>
            </a:r>
            <a:r>
              <a:rPr lang="pl-PL" sz="1800" dirty="0">
                <a:solidFill>
                  <a:schemeClr val="dk1"/>
                </a:solidFill>
                <a:latin typeface="Trebuchet MS"/>
                <a:ea typeface="Trebuchet MS"/>
                <a:cs typeface="Trebuchet MS"/>
                <a:sym typeface="Trebuchet MS"/>
              </a:rPr>
              <a:t>:</a:t>
            </a:r>
            <a:endParaRPr dirty="0"/>
          </a:p>
          <a:p>
            <a:pPr marL="0" marR="0" lvl="0" indent="0" algn="l" rtl="0">
              <a:spcBef>
                <a:spcPts val="0"/>
              </a:spcBef>
              <a:spcAft>
                <a:spcPts val="0"/>
              </a:spcAft>
              <a:buNone/>
            </a:pPr>
            <a:r>
              <a:rPr lang="pl-PL" sz="1800" dirty="0" err="1">
                <a:solidFill>
                  <a:schemeClr val="dk1"/>
                </a:solidFill>
                <a:latin typeface="Trebuchet MS"/>
                <a:ea typeface="Trebuchet MS"/>
                <a:cs typeface="Trebuchet MS"/>
                <a:sym typeface="Trebuchet MS"/>
              </a:rPr>
              <a:t>June</a:t>
            </a:r>
            <a:r>
              <a:rPr lang="pl-PL" sz="1800" dirty="0">
                <a:solidFill>
                  <a:schemeClr val="dk1"/>
                </a:solidFill>
                <a:latin typeface="Trebuchet MS"/>
                <a:ea typeface="Trebuchet MS"/>
                <a:cs typeface="Trebuchet MS"/>
                <a:sym typeface="Trebuchet MS"/>
              </a:rPr>
              <a:t> 2023 - end of 2024:  2 </a:t>
            </a:r>
            <a:r>
              <a:rPr lang="pl-PL" sz="1800" dirty="0" err="1">
                <a:solidFill>
                  <a:schemeClr val="dk1"/>
                </a:solidFill>
                <a:latin typeface="Trebuchet MS"/>
                <a:ea typeface="Trebuchet MS"/>
                <a:cs typeface="Trebuchet MS"/>
                <a:sym typeface="Trebuchet MS"/>
              </a:rPr>
              <a:t>clusters</a:t>
            </a:r>
            <a:r>
              <a:rPr lang="pl-PL" sz="1800" dirty="0">
                <a:solidFill>
                  <a:schemeClr val="dk1"/>
                </a:solidFill>
                <a:latin typeface="Trebuchet MS"/>
                <a:ea typeface="Trebuchet MS"/>
                <a:cs typeface="Trebuchet MS"/>
                <a:sym typeface="Trebuchet MS"/>
              </a:rPr>
              <a:t> in </a:t>
            </a:r>
            <a:r>
              <a:rPr lang="pl-PL" sz="1800" dirty="0" err="1">
                <a:solidFill>
                  <a:schemeClr val="dk1"/>
                </a:solidFill>
                <a:latin typeface="Trebuchet MS"/>
                <a:ea typeface="Trebuchet MS"/>
                <a:cs typeface="Trebuchet MS"/>
                <a:sym typeface="Trebuchet MS"/>
              </a:rPr>
              <a:t>Mumbai</a:t>
            </a:r>
            <a:endParaRPr dirty="0"/>
          </a:p>
          <a:p>
            <a:pPr marL="0" marR="0" lvl="0" indent="0" algn="l" rtl="0">
              <a:spcBef>
                <a:spcPts val="0"/>
              </a:spcBef>
              <a:spcAft>
                <a:spcPts val="0"/>
              </a:spcAft>
              <a:buNone/>
            </a:pPr>
            <a:r>
              <a:rPr lang="pl-PL" sz="1800" dirty="0" err="1">
                <a:solidFill>
                  <a:schemeClr val="dk1"/>
                </a:solidFill>
                <a:latin typeface="Trebuchet MS"/>
                <a:ea typeface="Trebuchet MS"/>
                <a:cs typeface="Trebuchet MS"/>
                <a:sym typeface="Trebuchet MS"/>
              </a:rPr>
              <a:t>October</a:t>
            </a:r>
            <a:r>
              <a:rPr lang="pl-PL" sz="1800" dirty="0">
                <a:solidFill>
                  <a:schemeClr val="dk1"/>
                </a:solidFill>
                <a:latin typeface="Trebuchet MS"/>
                <a:ea typeface="Trebuchet MS"/>
                <a:cs typeface="Trebuchet MS"/>
                <a:sym typeface="Trebuchet MS"/>
              </a:rPr>
              <a:t> 2023 – 2024:  3 </a:t>
            </a:r>
            <a:r>
              <a:rPr lang="pl-PL" sz="1800" dirty="0" err="1">
                <a:solidFill>
                  <a:schemeClr val="dk1"/>
                </a:solidFill>
                <a:latin typeface="Trebuchet MS"/>
                <a:ea typeface="Trebuchet MS"/>
                <a:cs typeface="Trebuchet MS"/>
                <a:sym typeface="Trebuchet MS"/>
              </a:rPr>
              <a:t>clusters</a:t>
            </a:r>
            <a:r>
              <a:rPr lang="pl-PL" sz="1800" dirty="0">
                <a:solidFill>
                  <a:schemeClr val="dk1"/>
                </a:solidFill>
                <a:latin typeface="Trebuchet MS"/>
                <a:ea typeface="Trebuchet MS"/>
                <a:cs typeface="Trebuchet MS"/>
                <a:sym typeface="Trebuchet MS"/>
              </a:rPr>
              <a:t> in </a:t>
            </a:r>
            <a:r>
              <a:rPr lang="pl-PL" sz="1800" dirty="0" err="1">
                <a:solidFill>
                  <a:schemeClr val="dk1"/>
                </a:solidFill>
                <a:latin typeface="Trebuchet MS"/>
                <a:ea typeface="Trebuchet MS"/>
                <a:cs typeface="Trebuchet MS"/>
                <a:sym typeface="Trebuchet MS"/>
              </a:rPr>
              <a:t>Krakow</a:t>
            </a:r>
            <a:endParaRPr dirty="0"/>
          </a:p>
          <a:p>
            <a:pPr marL="0" marR="0" lvl="0" indent="0" algn="l" rtl="0">
              <a:spcBef>
                <a:spcPts val="0"/>
              </a:spcBef>
              <a:spcAft>
                <a:spcPts val="0"/>
              </a:spcAft>
              <a:buNone/>
            </a:pPr>
            <a:r>
              <a:rPr lang="pl-PL" sz="1800" dirty="0">
                <a:solidFill>
                  <a:schemeClr val="dk1"/>
                </a:solidFill>
                <a:latin typeface="Trebuchet MS"/>
                <a:ea typeface="Trebuchet MS"/>
                <a:cs typeface="Trebuchet MS"/>
                <a:sym typeface="Trebuchet MS"/>
              </a:rPr>
              <a:t>from January 2025 - </a:t>
            </a:r>
            <a:r>
              <a:rPr lang="pl-PL" sz="1800" dirty="0" err="1">
                <a:solidFill>
                  <a:schemeClr val="dk1"/>
                </a:solidFill>
                <a:latin typeface="Trebuchet MS"/>
                <a:ea typeface="Trebuchet MS"/>
                <a:cs typeface="Trebuchet MS"/>
                <a:sym typeface="Trebuchet MS"/>
              </a:rPr>
              <a:t>possible</a:t>
            </a:r>
            <a:r>
              <a:rPr lang="pl-PL" sz="1800" dirty="0">
                <a:solidFill>
                  <a:schemeClr val="dk1"/>
                </a:solidFill>
                <a:latin typeface="Trebuchet MS"/>
                <a:ea typeface="Trebuchet MS"/>
                <a:cs typeface="Trebuchet MS"/>
                <a:sym typeface="Trebuchet MS"/>
              </a:rPr>
              <a:t> PARIS-AGATA </a:t>
            </a:r>
            <a:r>
              <a:rPr lang="pl-PL" sz="1800" dirty="0" err="1">
                <a:solidFill>
                  <a:schemeClr val="dk1"/>
                </a:solidFill>
                <a:latin typeface="Trebuchet MS"/>
                <a:ea typeface="Trebuchet MS"/>
                <a:cs typeface="Trebuchet MS"/>
                <a:sym typeface="Trebuchet MS"/>
              </a:rPr>
              <a:t>campaign</a:t>
            </a:r>
            <a:r>
              <a:rPr lang="pl-PL" sz="1800" dirty="0">
                <a:solidFill>
                  <a:schemeClr val="dk1"/>
                </a:solidFill>
                <a:latin typeface="Trebuchet MS"/>
                <a:ea typeface="Trebuchet MS"/>
                <a:cs typeface="Trebuchet MS"/>
                <a:sym typeface="Trebuchet MS"/>
              </a:rPr>
              <a:t> </a:t>
            </a:r>
            <a:r>
              <a:rPr lang="pl-PL" sz="1800" dirty="0" err="1">
                <a:solidFill>
                  <a:schemeClr val="dk1"/>
                </a:solidFill>
                <a:latin typeface="Trebuchet MS"/>
                <a:ea typeface="Trebuchet MS"/>
                <a:cs typeface="Trebuchet MS"/>
                <a:sym typeface="Trebuchet MS"/>
              </a:rPr>
              <a:t>at</a:t>
            </a:r>
            <a:r>
              <a:rPr lang="pl-PL" sz="1800" dirty="0">
                <a:solidFill>
                  <a:schemeClr val="dk1"/>
                </a:solidFill>
                <a:latin typeface="Trebuchet MS"/>
                <a:ea typeface="Trebuchet MS"/>
                <a:cs typeface="Trebuchet MS"/>
                <a:sym typeface="Trebuchet MS"/>
              </a:rPr>
              <a:t> LNL </a:t>
            </a:r>
            <a:r>
              <a:rPr lang="pl-PL" sz="1800" dirty="0" err="1">
                <a:solidFill>
                  <a:schemeClr val="dk1"/>
                </a:solidFill>
                <a:latin typeface="Trebuchet MS"/>
                <a:ea typeface="Trebuchet MS"/>
                <a:cs typeface="Trebuchet MS"/>
                <a:sym typeface="Trebuchet MS"/>
              </a:rPr>
              <a:t>Legnaro</a:t>
            </a:r>
            <a:endParaRPr lang="pl-PL" sz="1800" dirty="0">
              <a:solidFill>
                <a:schemeClr val="dk1"/>
              </a:solidFill>
              <a:latin typeface="Trebuchet MS"/>
              <a:ea typeface="Trebuchet MS"/>
              <a:cs typeface="Trebuchet MS"/>
              <a:sym typeface="Trebuchet MS"/>
            </a:endParaRPr>
          </a:p>
          <a:p>
            <a:r>
              <a:rPr lang="pl-PL" sz="1800" dirty="0" err="1">
                <a:solidFill>
                  <a:schemeClr val="dk1"/>
                </a:solidFill>
                <a:latin typeface="Trebuchet MS"/>
                <a:ea typeface="Trebuchet MS"/>
                <a:cs typeface="Trebuchet MS"/>
                <a:sym typeface="Trebuchet MS"/>
              </a:rPr>
              <a:t>after</a:t>
            </a:r>
            <a:r>
              <a:rPr lang="pl-PL" sz="1800" dirty="0">
                <a:solidFill>
                  <a:schemeClr val="dk1"/>
                </a:solidFill>
                <a:latin typeface="Trebuchet MS"/>
                <a:ea typeface="Trebuchet MS"/>
                <a:cs typeface="Trebuchet MS"/>
                <a:sym typeface="Trebuchet MS"/>
              </a:rPr>
              <a:t> </a:t>
            </a:r>
            <a:r>
              <a:rPr lang="en-US" sz="1800" dirty="0">
                <a:solidFill>
                  <a:schemeClr val="dk1"/>
                </a:solidFill>
                <a:latin typeface="Trebuchet MS"/>
                <a:ea typeface="Trebuchet MS"/>
                <a:cs typeface="Trebuchet MS"/>
                <a:sym typeface="Trebuchet MS"/>
              </a:rPr>
              <a:t>202</a:t>
            </a:r>
            <a:r>
              <a:rPr lang="pl-PL" sz="1800" dirty="0">
                <a:solidFill>
                  <a:schemeClr val="dk1"/>
                </a:solidFill>
                <a:latin typeface="Trebuchet MS"/>
                <a:ea typeface="Trebuchet MS"/>
                <a:cs typeface="Trebuchet MS"/>
                <a:sym typeface="Trebuchet MS"/>
              </a:rPr>
              <a:t>6</a:t>
            </a:r>
            <a:r>
              <a:rPr lang="en-US" sz="1800" dirty="0">
                <a:solidFill>
                  <a:schemeClr val="dk1"/>
                </a:solidFill>
                <a:latin typeface="Trebuchet MS"/>
                <a:ea typeface="Trebuchet MS"/>
                <a:cs typeface="Trebuchet MS"/>
                <a:sym typeface="Trebuchet MS"/>
              </a:rPr>
              <a:t>: possible new campaign at GANIL</a:t>
            </a:r>
            <a:endParaRPr lang="en-US" sz="1800" dirty="0"/>
          </a:p>
          <a:p>
            <a:pPr marL="0" marR="0" lvl="0" indent="0" algn="l" rtl="0">
              <a:spcBef>
                <a:spcPts val="0"/>
              </a:spcBef>
              <a:spcAft>
                <a:spcPts val="0"/>
              </a:spcAft>
              <a:buNone/>
            </a:pPr>
            <a:endParaRPr sz="1800" dirty="0">
              <a:solidFill>
                <a:schemeClr val="dk1"/>
              </a:solidFill>
              <a:latin typeface="Trebuchet MS"/>
              <a:ea typeface="Trebuchet MS"/>
              <a:cs typeface="Trebuchet MS"/>
              <a:sym typeface="Trebuchet MS"/>
            </a:endParaRPr>
          </a:p>
        </p:txBody>
      </p:sp>
      <p:pic>
        <p:nvPicPr>
          <p:cNvPr id="381" name="Google Shape;381;p15"/>
          <p:cNvPicPr preferRelativeResize="0"/>
          <p:nvPr/>
        </p:nvPicPr>
        <p:blipFill rotWithShape="1">
          <a:blip r:embed="rId3">
            <a:alphaModFix/>
          </a:blip>
          <a:srcRect/>
          <a:stretch/>
        </p:blipFill>
        <p:spPr>
          <a:xfrm>
            <a:off x="10125777" y="78183"/>
            <a:ext cx="1821080" cy="823303"/>
          </a:xfrm>
          <a:prstGeom prst="rect">
            <a:avLst/>
          </a:prstGeom>
          <a:noFill/>
          <a:ln>
            <a:noFill/>
          </a:ln>
        </p:spPr>
      </p:pic>
    </p:spTree>
    <p:extLst>
      <p:ext uri="{BB962C8B-B14F-4D97-AF65-F5344CB8AC3E}">
        <p14:creationId xmlns:p14="http://schemas.microsoft.com/office/powerpoint/2010/main" val="2714285897"/>
      </p:ext>
    </p:extLst>
  </p:cSld>
  <p:clrMapOvr>
    <a:masterClrMapping/>
  </p:clrMapOvr>
</p:sld>
</file>

<file path=ppt/theme/theme1.xml><?xml version="1.0" encoding="utf-8"?>
<a:theme xmlns:a="http://schemas.openxmlformats.org/drawingml/2006/main" name="Faseta">
  <a:themeElements>
    <a:clrScheme name="Faseta">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2702</Words>
  <Application>Microsoft Office PowerPoint</Application>
  <PresentationFormat>Panoramiczny</PresentationFormat>
  <Paragraphs>289</Paragraphs>
  <Slides>31</Slides>
  <Notes>28</Notes>
  <HiddenSlides>0</HiddenSlides>
  <MMClips>0</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4</vt:i4>
      </vt:variant>
      <vt:variant>
        <vt:lpstr>Tytuły slajdów</vt:lpstr>
      </vt:variant>
      <vt:variant>
        <vt:i4>31</vt:i4>
      </vt:variant>
    </vt:vector>
  </HeadingPairs>
  <TitlesOfParts>
    <vt:vector size="45" baseType="lpstr">
      <vt:lpstr>Wingdings 3</vt:lpstr>
      <vt:lpstr>Noto Sans Symbols</vt:lpstr>
      <vt:lpstr>Raleway Thin</vt:lpstr>
      <vt:lpstr>Times New Roman</vt:lpstr>
      <vt:lpstr>Wingdings</vt:lpstr>
      <vt:lpstr>Barlow Light</vt:lpstr>
      <vt:lpstr>Arial</vt:lpstr>
      <vt:lpstr>Calibri</vt:lpstr>
      <vt:lpstr>Trebuchet MS</vt:lpstr>
      <vt:lpstr>Faseta</vt:lpstr>
      <vt:lpstr>Origin Graph</vt:lpstr>
      <vt:lpstr>CorelDRAW.Graphic.9</vt:lpstr>
      <vt:lpstr>AcroExch.Document.DC</vt:lpstr>
      <vt:lpstr>Acrobat.Document.11</vt:lpstr>
      <vt:lpstr>Results from the PARIS array at the Nuball1 and Nuball2 campaigns in IJCLab </vt:lpstr>
      <vt:lpstr>Presentation plan</vt:lpstr>
      <vt:lpstr>PARIS project – short information</vt:lpstr>
      <vt:lpstr>PARIS project </vt:lpstr>
      <vt:lpstr>Photon Array for studies with Radioactive Ion and Stable Beam  - PARIS</vt:lpstr>
      <vt:lpstr>PARIS design </vt:lpstr>
      <vt:lpstr>PARIS organization </vt:lpstr>
      <vt:lpstr>PARIS detectors in experiments </vt:lpstr>
      <vt:lpstr>PARIS detectors in experiments </vt:lpstr>
      <vt:lpstr>PARIS coupled to Nuball1</vt:lpstr>
      <vt:lpstr>PARIS configuration in IPN/IJCLab experiment (Nuball1 + PARIS)</vt:lpstr>
      <vt:lpstr>Prezentacja programu PowerPoint</vt:lpstr>
      <vt:lpstr>The 192Pt* decay to 188Pt residue</vt:lpstr>
      <vt:lpstr>The nuBall + PARIS experiment at IPN / IJCLab</vt:lpstr>
      <vt:lpstr>γ – γ HPGe vs PARIS</vt:lpstr>
      <vt:lpstr>selection prolate / triaxial band</vt:lpstr>
      <vt:lpstr>high-energy γ rays</vt:lpstr>
      <vt:lpstr>Analysis – Statistical model – GEMINI++</vt:lpstr>
      <vt:lpstr>Comparison to statistical model</vt:lpstr>
      <vt:lpstr>PARIS coupled to Nuball2</vt:lpstr>
      <vt:lpstr>The PARIS + NuBall2 experiments from November 2022 to June 2023 </vt:lpstr>
      <vt:lpstr>PARIS + NuBall2 experiments</vt:lpstr>
      <vt:lpstr>Prezentacja programu PowerPoint</vt:lpstr>
      <vt:lpstr>Shape coexistence 72-78Kr  </vt:lpstr>
      <vt:lpstr>The GDR excited in 80Sr CN</vt:lpstr>
      <vt:lpstr>The PARIS + NuBall2 experiment</vt:lpstr>
      <vt:lpstr>Prezentacja programu PowerPoint</vt:lpstr>
      <vt:lpstr>Prezentacja programu PowerPoint</vt:lpstr>
      <vt:lpstr>Summary</vt:lpstr>
      <vt:lpstr>Acknowledgements</vt:lpstr>
      <vt:lpstr>188Pt possible transitions for gating  188Pt not possible transitions for gating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Feeding of the residual states with GDR gamma decay studied by nuBall coupled to PARIS</dc:title>
  <dc:creator>Marysia</dc:creator>
  <cp:lastModifiedBy>User</cp:lastModifiedBy>
  <cp:revision>40</cp:revision>
  <dcterms:created xsi:type="dcterms:W3CDTF">2022-11-08T12:54:46Z</dcterms:created>
  <dcterms:modified xsi:type="dcterms:W3CDTF">2023-09-25T11:59:34Z</dcterms:modified>
</cp:coreProperties>
</file>