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75" r:id="rId4"/>
    <p:sldId id="258" r:id="rId5"/>
    <p:sldId id="281" r:id="rId6"/>
    <p:sldId id="260" r:id="rId7"/>
    <p:sldId id="297" r:id="rId8"/>
    <p:sldId id="296" r:id="rId9"/>
    <p:sldId id="298" r:id="rId10"/>
    <p:sldId id="273" r:id="rId11"/>
    <p:sldId id="277" r:id="rId12"/>
    <p:sldId id="291" r:id="rId13"/>
    <p:sldId id="299" r:id="rId14"/>
    <p:sldId id="266" r:id="rId15"/>
    <p:sldId id="268" r:id="rId16"/>
    <p:sldId id="294" r:id="rId17"/>
    <p:sldId id="300" r:id="rId18"/>
    <p:sldId id="271" r:id="rId19"/>
    <p:sldId id="284" r:id="rId20"/>
    <p:sldId id="292" r:id="rId21"/>
    <p:sldId id="293" r:id="rId22"/>
    <p:sldId id="287" r:id="rId23"/>
    <p:sldId id="276" r:id="rId24"/>
    <p:sldId id="290" r:id="rId25"/>
    <p:sldId id="259" r:id="rId26"/>
    <p:sldId id="279" r:id="rId27"/>
    <p:sldId id="282" r:id="rId28"/>
    <p:sldId id="295" r:id="rId29"/>
    <p:sldId id="2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91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0668E0-D030-E177-5A4D-386AA81DEB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633796-2040-E545-586E-8D6DC2F0C5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0ECDB-2B50-4C46-B294-A4206E5583DA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A057E3-65A2-D4E0-EA0B-FBEFE77BDE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E28977-7879-58F8-58F6-0C439CC976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9A3BF-7A0C-46C4-9466-A8B69AA6C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283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EFBAB-62A2-456F-94AF-56B63814677F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4F72A-951C-46EA-8ED7-CDE5244B7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813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0C749-059B-46AC-AF0B-F88932969F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76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0C749-059B-46AC-AF0B-F88932969F8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2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0C749-059B-46AC-AF0B-F88932969F8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0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F7FCE-FEBF-0A96-5AC7-5C3959194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0E24B5-9F8E-5368-704B-7878D5DED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92D9D-231E-91BD-FD4D-6A3E3558A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7A4E-8513-4D6D-BFF9-B9D3BB5523A8}" type="datetime1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5B155-F866-1FE6-1191-46B1AD361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3077E-BA13-8086-B1A7-0CBF2190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10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A92BC-CF02-AECB-5307-B0E82C677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5AC9DA-8324-F9FA-D4A3-6D4989CD1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35F06-90F6-33E2-DF76-BDB27BF59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9C18D-AB01-4AE2-834D-0C55916D4B25}" type="datetime1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36FCE-4F94-3FFC-D40A-B63B00F18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A453B-DB7F-9445-3DDC-1FEA386A7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72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24DB80-4724-07D4-811A-3B3A0E9DA6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FF1E97-088F-8B00-99BC-458CB4ED0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0A5BD-9BF6-F32B-F93C-CE856F8FD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DD81-4E63-406A-AB9F-98B0DCF0848D}" type="datetime1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E5F1F-DB74-CF0C-7E01-D9041A35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E1E47-23D5-9D50-DB8B-CEB4E6B9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4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5E249-24AD-913F-1DDE-FA7886FE5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81777-D9A4-DACC-C7FE-273AF3A05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1231F-45B8-7656-2EF4-0F39FFC3B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399F-BFA9-416C-B19B-303B718715C5}" type="datetime1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4E7FE-3BEC-DB55-9ABD-E57C527AC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6595F-F6CF-B7CD-6E5C-7B14B0BB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57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D270-FC06-DA87-9D67-D3CDA4769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76287-68B9-0951-3B90-DA38696AF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2CCA2-CCE8-7A40-10D9-1E6F2F8F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2F3D-5DCA-4404-AF0E-C2E4DE902325}" type="datetime1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EBA18-51D9-B342-B8AA-5B94F86FD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735D3-ED3B-934A-563D-E75C1D12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7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E44B5-88C6-774F-C915-9C2AA84E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F349E-A95A-2A4B-CDF4-323C0FAE6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9F3FF-A39F-0288-707D-55ED1C508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F5560D-146C-AF78-07A2-F0223E5ED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5997-04F5-4ABB-933C-8F3C7EE683A0}" type="datetime1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8E4897-21AC-1F8D-E5B2-99A3E10BC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6A91D-E690-4458-6395-791263AD6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72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DBBAE-E138-E5F7-3CCC-1F6B602F4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DD8E5-6AD3-748B-6658-4B7419311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0A37B7-81B0-C6BC-4D1D-002287362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FB436E-8EDF-11FB-B0F9-5E4B207C40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20B86B-4C5A-F51C-A34D-2C76BDBBBD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CC8B8D-3259-2527-57A2-529969CA5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5E209-CBE2-408C-9B58-D3DED4ED9237}" type="datetime1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02D56F-06A0-FA2F-2EE6-FD0105E54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AEDAFA-7022-F713-29F5-3D1D3880F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84880-682E-5CB4-3A53-90EB53E1D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420CC7-820A-C680-C3CE-D7845A78A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53543-C480-421F-ADB7-DDAA01439C72}" type="datetime1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E4FB0B-7A2F-B316-5198-4A92D9B94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D1BFE-DAA5-1EAC-8CC4-4005FFF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88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6E6648-B48B-68DE-232E-F0CC9043E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B011-8FAD-4F40-B3FA-0832A1D2C630}" type="datetime1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B4B524-C3BB-BE8E-7A1A-DBD39C332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74030-8343-161F-F40C-D7AE3FBFF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5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A8358-FD73-334E-D4A7-4BEE4DDD2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977ED-E2CB-9791-8595-A3B783428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40D1C-DE71-05A1-5CD0-CCAB4117A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F36B4-631D-8678-77B7-84942F658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FA794-D468-4575-A98E-2E19E0D893D3}" type="datetime1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E99BF-5E3E-1EAF-A737-0737A6143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60BC6E-5333-5340-9AD9-12DCDF0BD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58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F5F1B-3191-6459-F490-8BEB04905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04DED5-2EC7-04EE-11ED-962BA4C184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96510-8D47-0620-05DE-9F9EE55408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25BC-F2FF-10D4-EF32-07AC7C2A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67067-D990-49C1-8EAA-B3ADB51F00A0}" type="datetime1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67625-F5AF-0B3F-0305-3631CAA09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6A9B3-DDB6-546B-4EA2-D6C99CBE5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32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DA432B-F974-C4B3-A67C-5DE8B2B04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15FCC-AAB4-9602-549A-3644AA9BB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F8B57-1BEA-E1E5-DDAA-6DB82BAD1E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EE8F3-CC4B-44A6-B9A6-74B8FA826E87}" type="datetime1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68B5D-A3A3-3198-E22B-9AF711FE8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2D198-E362-AF42-3477-E1FF2DEF7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A6EFA-20E9-41DF-BE39-8EBED76CC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3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ocisek@jh-inst.cas.cz" TargetMode="External"/><Relationship Id="rId2" Type="http://schemas.openxmlformats.org/officeDocument/2006/relationships/hyperlink" Target="mailto:*leo.sala@jh-inst.cas.cz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10" Type="http://schemas.openxmlformats.org/officeDocument/2006/relationships/image" Target="../media/image13.png"/><Relationship Id="rId4" Type="http://schemas.openxmlformats.org/officeDocument/2006/relationships/image" Target="../media/image37.jp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5" Type="http://schemas.openxmlformats.org/officeDocument/2006/relationships/image" Target="../media/image440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6.wdp"/><Relationship Id="rId18" Type="http://schemas.openxmlformats.org/officeDocument/2006/relationships/image" Target="../media/image64.jp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17" Type="http://schemas.microsoft.com/office/2007/relationships/hdphoto" Target="../media/hdphoto8.wdp"/><Relationship Id="rId2" Type="http://schemas.openxmlformats.org/officeDocument/2006/relationships/image" Target="../media/image55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57.png"/><Relationship Id="rId15" Type="http://schemas.microsoft.com/office/2007/relationships/hdphoto" Target="../media/hdphoto7.wdp"/><Relationship Id="rId10" Type="http://schemas.openxmlformats.org/officeDocument/2006/relationships/image" Target="../media/image60.png"/><Relationship Id="rId19" Type="http://schemas.openxmlformats.org/officeDocument/2006/relationships/image" Target="../media/image65.png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emf"/><Relationship Id="rId9" Type="http://schemas.openxmlformats.org/officeDocument/2006/relationships/image" Target="../media/image8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jpeg"/><Relationship Id="rId5" Type="http://schemas.openxmlformats.org/officeDocument/2006/relationships/image" Target="../media/image79.sv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jpg"/><Relationship Id="rId4" Type="http://schemas.openxmlformats.org/officeDocument/2006/relationships/image" Target="../media/image8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microsoft.com/office/2007/relationships/hdphoto" Target="../media/hdphoto1.wdp"/><Relationship Id="rId7" Type="http://schemas.openxmlformats.org/officeDocument/2006/relationships/image" Target="../media/image16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302E43-A925-C212-79AC-70BE3F349AD6}"/>
              </a:ext>
            </a:extLst>
          </p:cNvPr>
          <p:cNvSpPr/>
          <p:nvPr/>
        </p:nvSpPr>
        <p:spPr>
          <a:xfrm>
            <a:off x="6461612" y="3661099"/>
            <a:ext cx="4436534" cy="20244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E9F0B4-CAD3-70AC-C0EF-341A17281269}"/>
              </a:ext>
            </a:extLst>
          </p:cNvPr>
          <p:cNvSpPr/>
          <p:nvPr/>
        </p:nvSpPr>
        <p:spPr>
          <a:xfrm>
            <a:off x="2280415" y="1792421"/>
            <a:ext cx="4436534" cy="20244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6D78D-B805-B376-ED45-1389F1737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7954"/>
            <a:ext cx="9144000" cy="2661919"/>
          </a:xfrm>
        </p:spPr>
        <p:txBody>
          <a:bodyPr>
            <a:normAutofit fontScale="85000" lnSpcReduction="20000"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Leo Sala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Jaroslav Kočišek</a:t>
            </a:r>
          </a:p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J. Heyrovsky Institute of Physical Chemistry</a:t>
            </a:r>
          </a:p>
          <a:p>
            <a:pPr algn="l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of the Czech Academy of Sciences</a:t>
            </a:r>
          </a:p>
          <a:p>
            <a:pPr algn="l"/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Dolejškova 2155/3, 182 23 Prague 8, Czech Republic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*leo.sala@jh-inst.cas.cz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kocisek@jh-inst.cas.cz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0BDDC-233C-57C1-C9D7-A759AF5B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z="150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F379D7F0-3C4D-82DB-6352-67349D505A0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879" y="321556"/>
            <a:ext cx="3078733" cy="990601"/>
          </a:xfrm>
          <a:prstGeom prst="rect">
            <a:avLst/>
          </a:prstGeom>
        </p:spPr>
      </p:pic>
      <p:pic>
        <p:nvPicPr>
          <p:cNvPr id="6" name="Picture 5" descr="A picture containing bread&#10;&#10;Description automatically generated">
            <a:extLst>
              <a:ext uri="{FF2B5EF4-FFF2-40B4-BE49-F238E27FC236}">
                <a16:creationId xmlns:a16="http://schemas.microsoft.com/office/drawing/2014/main" id="{0446988C-F159-1F3C-2FF7-3992D354147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213" y="2367431"/>
            <a:ext cx="2332511" cy="246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A7B9C5-1774-CAC0-01E6-A77F0C2AAFC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8" y="448127"/>
            <a:ext cx="2332511" cy="2688588"/>
          </a:xfrm>
          <a:prstGeom prst="ellipse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8C0D07E-5FA3-65D3-7DC1-44FEEA962A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i="0" dirty="0">
                <a:solidFill>
                  <a:srgbClr val="CB6D0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Ion Collisions with </a:t>
            </a:r>
            <a:br>
              <a:rPr lang="en-US" sz="4400" b="1" i="0" dirty="0">
                <a:solidFill>
                  <a:srgbClr val="CB6D0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i="0" dirty="0">
                <a:solidFill>
                  <a:srgbClr val="CB6D0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DNA Origami Nanostructures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631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73D3E-B621-2442-AFF5-493A5FABE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z="150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8FD1B7-6F18-028F-A4AE-8E5E678FE3D3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Summary: irradiation on dry DNA origami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A08F971-D4FF-A1F8-CAA8-B70CFDD25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91844"/>
            <a:ext cx="3872667" cy="58296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23E359-3D5B-44C1-C2E9-9DDAB1A6A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462" y="1006375"/>
            <a:ext cx="4563130" cy="32132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82B20A-6A4D-7CC5-AA36-06CE542BDFAC}"/>
              </a:ext>
            </a:extLst>
          </p:cNvPr>
          <p:cNvSpPr txBox="1"/>
          <p:nvPr/>
        </p:nvSpPr>
        <p:spPr>
          <a:xfrm>
            <a:off x="4710867" y="2822603"/>
            <a:ext cx="138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Crater 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6BAF1D-E9D9-C12A-AED3-581FCBBF0051}"/>
              </a:ext>
            </a:extLst>
          </p:cNvPr>
          <p:cNvSpPr txBox="1"/>
          <p:nvPr/>
        </p:nvSpPr>
        <p:spPr>
          <a:xfrm>
            <a:off x="4710867" y="4287610"/>
            <a:ext cx="138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Height reduction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F61AA-012A-E019-B55A-CD772A3358C1}"/>
              </a:ext>
            </a:extLst>
          </p:cNvPr>
          <p:cNvSpPr txBox="1"/>
          <p:nvPr/>
        </p:nvSpPr>
        <p:spPr>
          <a:xfrm>
            <a:off x="4710866" y="5892581"/>
            <a:ext cx="1616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Height enhancement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3C07F0-25AC-AC97-6BA7-7D749FDB0AFE}"/>
              </a:ext>
            </a:extLst>
          </p:cNvPr>
          <p:cNvSpPr txBox="1"/>
          <p:nvPr/>
        </p:nvSpPr>
        <p:spPr>
          <a:xfrm>
            <a:off x="6910850" y="4463758"/>
            <a:ext cx="48223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dry state, DNA origami nanostructures maintain their overall structure after high energy ion beam processing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Implications: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substrates for ion beam nanolithography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3E0895-660B-0F9F-CF35-CEB7DA110FAD}"/>
              </a:ext>
            </a:extLst>
          </p:cNvPr>
          <p:cNvSpPr txBox="1"/>
          <p:nvPr/>
        </p:nvSpPr>
        <p:spPr>
          <a:xfrm>
            <a:off x="6896890" y="1007471"/>
            <a:ext cx="2198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FIB-etched DNA-origami-deposited 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Si substrate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A8D84E-2077-EE55-C265-69DF222998E9}"/>
              </a:ext>
            </a:extLst>
          </p:cNvPr>
          <p:cNvSpPr/>
          <p:nvPr/>
        </p:nvSpPr>
        <p:spPr>
          <a:xfrm>
            <a:off x="6750996" y="891844"/>
            <a:ext cx="4996168" cy="3442290"/>
          </a:xfrm>
          <a:prstGeom prst="roundRect">
            <a:avLst>
              <a:gd name="adj" fmla="val 4547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C1FA3E-AE4C-CE29-AE43-58ABE16D8F95}"/>
              </a:ext>
            </a:extLst>
          </p:cNvPr>
          <p:cNvSpPr/>
          <p:nvPr/>
        </p:nvSpPr>
        <p:spPr>
          <a:xfrm>
            <a:off x="729574" y="762000"/>
            <a:ext cx="4996168" cy="1582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1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8CFDD580-BDEC-D66F-F372-DEC1A3EA6C6D}"/>
              </a:ext>
            </a:extLst>
          </p:cNvPr>
          <p:cNvSpPr txBox="1"/>
          <p:nvPr/>
        </p:nvSpPr>
        <p:spPr>
          <a:xfrm>
            <a:off x="8481329" y="1303138"/>
            <a:ext cx="3024467" cy="2125860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A9D212-D551-1BE3-723B-83A695B908E5}"/>
              </a:ext>
            </a:extLst>
          </p:cNvPr>
          <p:cNvSpPr txBox="1"/>
          <p:nvPr/>
        </p:nvSpPr>
        <p:spPr>
          <a:xfrm>
            <a:off x="4671507" y="1303138"/>
            <a:ext cx="3024467" cy="2125860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38F61C-CFCD-D510-29F6-87CC8D17AF86}"/>
              </a:ext>
            </a:extLst>
          </p:cNvPr>
          <p:cNvSpPr txBox="1"/>
          <p:nvPr/>
        </p:nvSpPr>
        <p:spPr>
          <a:xfrm>
            <a:off x="861684" y="1303139"/>
            <a:ext cx="3024467" cy="2125860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150B97-1911-1DE3-8A06-D55E05309354}"/>
              </a:ext>
            </a:extLst>
          </p:cNvPr>
          <p:cNvSpPr txBox="1"/>
          <p:nvPr/>
        </p:nvSpPr>
        <p:spPr>
          <a:xfrm>
            <a:off x="861684" y="1303138"/>
            <a:ext cx="3024467" cy="212586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pattern, motif, maroon, rug&#10;&#10;Description automatically generated">
            <a:extLst>
              <a:ext uri="{FF2B5EF4-FFF2-40B4-BE49-F238E27FC236}">
                <a16:creationId xmlns:a16="http://schemas.microsoft.com/office/drawing/2014/main" id="{BBA2C5E8-F05D-B8FF-0862-9665ED268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329" y="1559268"/>
            <a:ext cx="1440000" cy="1440000"/>
          </a:xfrm>
          <a:prstGeom prst="ellipse">
            <a:avLst/>
          </a:prstGeom>
        </p:spPr>
      </p:pic>
      <p:pic>
        <p:nvPicPr>
          <p:cNvPr id="10" name="Picture 9" descr="A close-up of a red carpet&#10;&#10;Description automatically generated with low confidence">
            <a:extLst>
              <a:ext uri="{FF2B5EF4-FFF2-40B4-BE49-F238E27FC236}">
                <a16:creationId xmlns:a16="http://schemas.microsoft.com/office/drawing/2014/main" id="{FD915A59-2110-8FC2-02AC-71BAEC307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796" y="1559268"/>
            <a:ext cx="1440000" cy="1440000"/>
          </a:xfrm>
          <a:prstGeom prst="ellipse">
            <a:avLst/>
          </a:prstGeom>
        </p:spPr>
      </p:pic>
      <p:pic>
        <p:nvPicPr>
          <p:cNvPr id="12" name="Picture 11" descr="A picture containing pattern, art, brown, motif&#10;&#10;Description automatically generated">
            <a:extLst>
              <a:ext uri="{FF2B5EF4-FFF2-40B4-BE49-F238E27FC236}">
                <a16:creationId xmlns:a16="http://schemas.microsoft.com/office/drawing/2014/main" id="{80F4116F-3BE5-225B-1492-D6D80A3BF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85" y="1559268"/>
            <a:ext cx="1440000" cy="1440000"/>
          </a:xfrm>
          <a:prstGeom prst="ellipse">
            <a:avLst/>
          </a:prstGeom>
        </p:spPr>
      </p:pic>
      <p:pic>
        <p:nvPicPr>
          <p:cNvPr id="16" name="Picture 15" descr="A picture containing pattern, clothing, motif, fabric&#10;&#10;Description automatically generated">
            <a:extLst>
              <a:ext uri="{FF2B5EF4-FFF2-40B4-BE49-F238E27FC236}">
                <a16:creationId xmlns:a16="http://schemas.microsoft.com/office/drawing/2014/main" id="{A7DDF201-B435-3413-73D6-F19EEF5DB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152" y="1559268"/>
            <a:ext cx="1440000" cy="1440000"/>
          </a:xfrm>
          <a:prstGeom prst="ellipse">
            <a:avLst/>
          </a:prstGeom>
        </p:spPr>
      </p:pic>
      <p:pic>
        <p:nvPicPr>
          <p:cNvPr id="20" name="Picture 19" descr="A picture containing pattern, screenshot, art, brown&#10;&#10;Description automatically generated">
            <a:extLst>
              <a:ext uri="{FF2B5EF4-FFF2-40B4-BE49-F238E27FC236}">
                <a16:creationId xmlns:a16="http://schemas.microsoft.com/office/drawing/2014/main" id="{29A2ECE9-A16A-61D2-58D4-929A3528D2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75" y="1559268"/>
            <a:ext cx="1440000" cy="1440000"/>
          </a:xfrm>
          <a:prstGeom prst="ellipse">
            <a:avLst/>
          </a:prstGeom>
        </p:spPr>
      </p:pic>
      <p:pic>
        <p:nvPicPr>
          <p:cNvPr id="22" name="Picture 21" descr="A picture containing pattern, motif, brown, symmetry&#10;&#10;Description automatically generated">
            <a:extLst>
              <a:ext uri="{FF2B5EF4-FFF2-40B4-BE49-F238E27FC236}">
                <a16:creationId xmlns:a16="http://schemas.microsoft.com/office/drawing/2014/main" id="{DCF67079-0146-96ED-8E07-99F58A2E2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08" y="1559268"/>
            <a:ext cx="1440000" cy="1440000"/>
          </a:xfrm>
          <a:prstGeom prst="ellipse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D4FA85-C3A1-9938-6AAC-C4392307F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z="150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CFB3BA-132C-25E0-D753-2366D1B63877}"/>
              </a:ext>
            </a:extLst>
          </p:cNvPr>
          <p:cNvSpPr/>
          <p:nvPr/>
        </p:nvSpPr>
        <p:spPr>
          <a:xfrm>
            <a:off x="-2000" y="-6263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AFM images of irradiated DNA origami nanostructures in 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2631A4-7148-775F-30BE-DF51663BAC1D}"/>
              </a:ext>
            </a:extLst>
          </p:cNvPr>
          <p:cNvSpPr txBox="1"/>
          <p:nvPr/>
        </p:nvSpPr>
        <p:spPr>
          <a:xfrm>
            <a:off x="861685" y="3105835"/>
            <a:ext cx="1439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0 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DC3F2D-6C88-A2FC-48FB-287B3E07A229}"/>
              </a:ext>
            </a:extLst>
          </p:cNvPr>
          <p:cNvSpPr txBox="1"/>
          <p:nvPr/>
        </p:nvSpPr>
        <p:spPr>
          <a:xfrm>
            <a:off x="2446152" y="3105834"/>
            <a:ext cx="1439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200 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1F672E-39F9-FC3A-584B-F09A9F53E6D4}"/>
              </a:ext>
            </a:extLst>
          </p:cNvPr>
          <p:cNvSpPr txBox="1"/>
          <p:nvPr/>
        </p:nvSpPr>
        <p:spPr>
          <a:xfrm>
            <a:off x="861684" y="903767"/>
            <a:ext cx="302446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 (1.2 MeV)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1F719F-4362-D66F-F811-6D564A76EBAF}"/>
              </a:ext>
            </a:extLst>
          </p:cNvPr>
          <p:cNvSpPr txBox="1"/>
          <p:nvPr/>
        </p:nvSpPr>
        <p:spPr>
          <a:xfrm>
            <a:off x="861684" y="903768"/>
            <a:ext cx="302446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 (1.2 MeV)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739ABE-DCCA-83F7-84E3-33AE37680847}"/>
              </a:ext>
            </a:extLst>
          </p:cNvPr>
          <p:cNvSpPr txBox="1"/>
          <p:nvPr/>
        </p:nvSpPr>
        <p:spPr>
          <a:xfrm>
            <a:off x="4671508" y="3105835"/>
            <a:ext cx="1439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0 Gy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E47F32-12F3-0397-9938-12F2BF7B9EC0}"/>
              </a:ext>
            </a:extLst>
          </p:cNvPr>
          <p:cNvSpPr txBox="1"/>
          <p:nvPr/>
        </p:nvSpPr>
        <p:spPr>
          <a:xfrm>
            <a:off x="6255975" y="3105834"/>
            <a:ext cx="1439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200 Gy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093CB0-28C6-EA41-E0EA-F1B94CDC09F5}"/>
              </a:ext>
            </a:extLst>
          </p:cNvPr>
          <p:cNvSpPr txBox="1"/>
          <p:nvPr/>
        </p:nvSpPr>
        <p:spPr>
          <a:xfrm>
            <a:off x="4671507" y="903768"/>
            <a:ext cx="302446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p+ (30 MeV)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5B0089-34E7-BBC6-55C2-3E57FD9329F3}"/>
              </a:ext>
            </a:extLst>
          </p:cNvPr>
          <p:cNvSpPr txBox="1"/>
          <p:nvPr/>
        </p:nvSpPr>
        <p:spPr>
          <a:xfrm>
            <a:off x="8481330" y="3105835"/>
            <a:ext cx="1439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0 Gy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55BA27-BADE-9BCB-0563-E1510FFB52E7}"/>
              </a:ext>
            </a:extLst>
          </p:cNvPr>
          <p:cNvSpPr txBox="1"/>
          <p:nvPr/>
        </p:nvSpPr>
        <p:spPr>
          <a:xfrm>
            <a:off x="10065797" y="3105834"/>
            <a:ext cx="1439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200 Gy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EB6FC5-2BD5-0877-2D7D-006C01BE0D3B}"/>
              </a:ext>
            </a:extLst>
          </p:cNvPr>
          <p:cNvSpPr txBox="1"/>
          <p:nvPr/>
        </p:nvSpPr>
        <p:spPr>
          <a:xfrm>
            <a:off x="8481329" y="903768"/>
            <a:ext cx="302446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25+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(60 MeV/u)</a:t>
            </a: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CD0437F4-9E92-2488-35CC-9A9848D50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3"/>
          <a:stretch/>
        </p:blipFill>
        <p:spPr bwMode="auto">
          <a:xfrm rot="2700000">
            <a:off x="7104562" y="4018385"/>
            <a:ext cx="1139347" cy="114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A9C09B4-88E1-403E-FA7D-05C636F4F2E1}"/>
              </a:ext>
            </a:extLst>
          </p:cNvPr>
          <p:cNvCxnSpPr/>
          <p:nvPr/>
        </p:nvCxnSpPr>
        <p:spPr>
          <a:xfrm flipH="1">
            <a:off x="6949371" y="3786440"/>
            <a:ext cx="541867" cy="844692"/>
          </a:xfrm>
          <a:prstGeom prst="line">
            <a:avLst/>
          </a:prstGeom>
          <a:ln>
            <a:headEnd type="diamond"/>
            <a:tailEnd type="diamon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2F09F95-941C-D141-F4EA-0FE0F0AFCB5F}"/>
              </a:ext>
            </a:extLst>
          </p:cNvPr>
          <p:cNvSpPr txBox="1"/>
          <p:nvPr/>
        </p:nvSpPr>
        <p:spPr>
          <a:xfrm rot="18180000">
            <a:off x="6706580" y="3976766"/>
            <a:ext cx="7825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nm</a:t>
            </a:r>
          </a:p>
        </p:txBody>
      </p:sp>
      <p:pic>
        <p:nvPicPr>
          <p:cNvPr id="49" name="Picture 4">
            <a:extLst>
              <a:ext uri="{FF2B5EF4-FFF2-40B4-BE49-F238E27FC236}">
                <a16:creationId xmlns:a16="http://schemas.microsoft.com/office/drawing/2014/main" id="{03ED6E83-49B5-02A2-0541-3DE79C2D6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8" t="63558" r="63234" b="-5020"/>
          <a:stretch/>
        </p:blipFill>
        <p:spPr bwMode="auto">
          <a:xfrm>
            <a:off x="3200976" y="3832459"/>
            <a:ext cx="2863151" cy="27363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A51C269D-FB87-BC0D-5018-89AB75E1BF5F}"/>
              </a:ext>
            </a:extLst>
          </p:cNvPr>
          <p:cNvSpPr/>
          <p:nvPr/>
        </p:nvSpPr>
        <p:spPr>
          <a:xfrm>
            <a:off x="7022170" y="4466097"/>
            <a:ext cx="482023" cy="4820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BE76BB9-E46D-29B5-1E1B-2B1052DD8B89}"/>
              </a:ext>
            </a:extLst>
          </p:cNvPr>
          <p:cNvCxnSpPr>
            <a:cxnSpLocks/>
            <a:stCxn id="50" idx="5"/>
            <a:endCxn id="49" idx="5"/>
          </p:cNvCxnSpPr>
          <p:nvPr/>
        </p:nvCxnSpPr>
        <p:spPr>
          <a:xfrm flipH="1">
            <a:off x="5644828" y="4877529"/>
            <a:ext cx="1788774" cy="12905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BE4BA13-E54A-E582-22D7-DCD4BC30193C}"/>
              </a:ext>
            </a:extLst>
          </p:cNvPr>
          <p:cNvCxnSpPr>
            <a:cxnSpLocks/>
            <a:stCxn id="50" idx="0"/>
          </p:cNvCxnSpPr>
          <p:nvPr/>
        </p:nvCxnSpPr>
        <p:spPr>
          <a:xfrm flipH="1" flipV="1">
            <a:off x="5354907" y="4017006"/>
            <a:ext cx="1908275" cy="4490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036CF03-0C32-00E1-F809-46B8E1ED40F7}"/>
              </a:ext>
            </a:extLst>
          </p:cNvPr>
          <p:cNvCxnSpPr>
            <a:cxnSpLocks/>
          </p:cNvCxnSpPr>
          <p:nvPr/>
        </p:nvCxnSpPr>
        <p:spPr>
          <a:xfrm>
            <a:off x="3553428" y="5543286"/>
            <a:ext cx="185195" cy="3250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94F7C1F-8B8E-ECD9-83D2-B990FD6E90B0}"/>
              </a:ext>
            </a:extLst>
          </p:cNvPr>
          <p:cNvCxnSpPr>
            <a:cxnSpLocks/>
          </p:cNvCxnSpPr>
          <p:nvPr/>
        </p:nvCxnSpPr>
        <p:spPr>
          <a:xfrm>
            <a:off x="4123591" y="5234670"/>
            <a:ext cx="180000" cy="28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8EEEA26-A65A-8DB3-672C-0234576AC256}"/>
              </a:ext>
            </a:extLst>
          </p:cNvPr>
          <p:cNvCxnSpPr>
            <a:cxnSpLocks/>
          </p:cNvCxnSpPr>
          <p:nvPr/>
        </p:nvCxnSpPr>
        <p:spPr>
          <a:xfrm>
            <a:off x="4743344" y="4959695"/>
            <a:ext cx="144000" cy="21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117235B9-E983-B906-3EE8-4342152B10E3}"/>
              </a:ext>
            </a:extLst>
          </p:cNvPr>
          <p:cNvSpPr txBox="1"/>
          <p:nvPr/>
        </p:nvSpPr>
        <p:spPr>
          <a:xfrm>
            <a:off x="763929" y="3901342"/>
            <a:ext cx="20184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Single-stranded poly-T corner extensions are more susceptible to damage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579755B-DEF2-0E69-909F-7179BB3D4B6A}"/>
              </a:ext>
            </a:extLst>
          </p:cNvPr>
          <p:cNvSpPr txBox="1"/>
          <p:nvPr/>
        </p:nvSpPr>
        <p:spPr>
          <a:xfrm>
            <a:off x="8481329" y="3901342"/>
            <a:ext cx="30244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Fragmentation of nanostructures can occur with high energy ion beams (probably those along or at the vicinity of the particle track)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AFAC4DF-0B46-16C4-77FD-E51CB96B71BE}"/>
              </a:ext>
            </a:extLst>
          </p:cNvPr>
          <p:cNvCxnSpPr>
            <a:cxnSpLocks/>
          </p:cNvCxnSpPr>
          <p:nvPr/>
        </p:nvCxnSpPr>
        <p:spPr>
          <a:xfrm>
            <a:off x="11583672" y="1583029"/>
            <a:ext cx="0" cy="1416239"/>
          </a:xfrm>
          <a:prstGeom prst="line">
            <a:avLst/>
          </a:prstGeom>
          <a:ln>
            <a:headEnd type="diamond"/>
            <a:tailEnd type="diamon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67C4BC89-9C99-3EE5-AE3B-39A6891333C0}"/>
              </a:ext>
            </a:extLst>
          </p:cNvPr>
          <p:cNvSpPr txBox="1"/>
          <p:nvPr/>
        </p:nvSpPr>
        <p:spPr>
          <a:xfrm>
            <a:off x="11547114" y="2110708"/>
            <a:ext cx="60235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l-GR" sz="13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14384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  <p:bldP spid="17" grpId="0" animBg="1"/>
      <p:bldP spid="15" grpId="0" animBg="1"/>
      <p:bldP spid="5" grpId="0"/>
      <p:bldP spid="6" grpId="0"/>
      <p:bldP spid="14" grpId="0" animBg="1"/>
      <p:bldP spid="18" grpId="0" animBg="1"/>
      <p:bldP spid="25" grpId="0"/>
      <p:bldP spid="26" grpId="0"/>
      <p:bldP spid="27" grpId="0" animBg="1"/>
      <p:bldP spid="29" grpId="0"/>
      <p:bldP spid="30" grpId="0"/>
      <p:bldP spid="31" grpId="0" animBg="1"/>
      <p:bldP spid="46" grpId="0"/>
      <p:bldP spid="50" grpId="0" animBg="1"/>
      <p:bldP spid="64" grpId="0"/>
      <p:bldP spid="65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F4BFD221-8758-9AA0-E4E3-E374427648EB}"/>
              </a:ext>
            </a:extLst>
          </p:cNvPr>
          <p:cNvGrpSpPr/>
          <p:nvPr/>
        </p:nvGrpSpPr>
        <p:grpSpPr>
          <a:xfrm>
            <a:off x="4545541" y="844467"/>
            <a:ext cx="7508807" cy="5859719"/>
            <a:chOff x="4545541" y="844467"/>
            <a:chExt cx="7508807" cy="585971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32F930-455C-49AD-927D-9CE584D95A39}"/>
                </a:ext>
              </a:extLst>
            </p:cNvPr>
            <p:cNvSpPr/>
            <p:nvPr/>
          </p:nvSpPr>
          <p:spPr>
            <a:xfrm>
              <a:off x="4545541" y="1226131"/>
              <a:ext cx="7506928" cy="5478055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5FFF69-E1D6-4CB7-A40C-DC4FA6884E5D}"/>
                </a:ext>
              </a:extLst>
            </p:cNvPr>
            <p:cNvSpPr txBox="1"/>
            <p:nvPr/>
          </p:nvSpPr>
          <p:spPr>
            <a:xfrm>
              <a:off x="4547420" y="844467"/>
              <a:ext cx="7506928" cy="38166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Strand break analysis by gel electrophoresis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EF68D9-F3FB-4EF4-B90A-A37C1D14EBBE}"/>
                </a:ext>
              </a:extLst>
            </p:cNvPr>
            <p:cNvSpPr txBox="1"/>
            <p:nvPr/>
          </p:nvSpPr>
          <p:spPr>
            <a:xfrm>
              <a:off x="4619381" y="4501205"/>
              <a:ext cx="390910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Free scaffold DNA is more sensitive to OH radicals compared to DNA origami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dsDNA M13mp18 in H</a:t>
              </a:r>
              <a:r>
                <a:rPr lang="en-US" sz="15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O: </a:t>
              </a:r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0.38</a:t>
              </a: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 SB Gy</a:t>
              </a:r>
              <a:r>
                <a:rPr lang="en-US" sz="15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 molecule</a:t>
              </a:r>
              <a:r>
                <a:rPr lang="en-US" sz="15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 &gt; 10x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Folding of the scaffold → protective effect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Protective effect → accessibility to OH radicals in the folded structure (?)</a:t>
              </a:r>
            </a:p>
          </p:txBody>
        </p:sp>
        <p:pic>
          <p:nvPicPr>
            <p:cNvPr id="7" name="Picture 6" descr="Chart&#10;&#10;Description automatically generated">
              <a:extLst>
                <a:ext uri="{FF2B5EF4-FFF2-40B4-BE49-F238E27FC236}">
                  <a16:creationId xmlns:a16="http://schemas.microsoft.com/office/drawing/2014/main" id="{36F2D19D-3EC4-4707-BEC4-6D9B3C6B5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97" t="8507" b="2205"/>
            <a:stretch/>
          </p:blipFill>
          <p:spPr>
            <a:xfrm>
              <a:off x="8610600" y="1384647"/>
              <a:ext cx="3315622" cy="4871925"/>
            </a:xfrm>
            <a:prstGeom prst="rect">
              <a:avLst/>
            </a:prstGeom>
          </p:spPr>
        </p:pic>
        <p:pic>
          <p:nvPicPr>
            <p:cNvPr id="14" name="Picture 13" descr="A picture containing timeline&#10;&#10;Description automatically generated">
              <a:extLst>
                <a:ext uri="{FF2B5EF4-FFF2-40B4-BE49-F238E27FC236}">
                  <a16:creationId xmlns:a16="http://schemas.microsoft.com/office/drawing/2014/main" id="{FE12F8AB-7284-4767-826E-ED965567F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887"/>
            <a:stretch/>
          </p:blipFill>
          <p:spPr>
            <a:xfrm>
              <a:off x="4748646" y="1384647"/>
              <a:ext cx="3676584" cy="15968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48CD410-C646-40D7-8E09-7B5844E70505}"/>
                    </a:ext>
                  </a:extLst>
                </p:cNvPr>
                <p:cNvSpPr txBox="1"/>
                <p:nvPr/>
              </p:nvSpPr>
              <p:spPr>
                <a:xfrm>
                  <a:off x="5930082" y="3140052"/>
                  <a:ext cx="1496811" cy="5009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3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1300" i="0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en-US" sz="1300" i="1">
                                <a:latin typeface="Cambria Math" panose="02040503050406030204" pitchFamily="18" charset="0"/>
                              </a:rPr>
                              <m:t>𝑁𝑜𝑟𝑚</m:t>
                            </m:r>
                          </m:sub>
                        </m:sSub>
                        <m:r>
                          <a:rPr lang="en-US" sz="13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3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3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3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3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3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3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3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lang="en-US" sz="13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3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3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300" i="1">
                                    <a:latin typeface="Cambria Math" panose="02040503050406030204" pitchFamily="18" charset="0"/>
                                  </a:rPr>
                                  <m:t>𝑆𝐹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3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48CD410-C646-40D7-8E09-7B5844E705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0082" y="3140052"/>
                  <a:ext cx="1496811" cy="50090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AC83473-219D-4E40-9046-9645EF484B23}"/>
                    </a:ext>
                  </a:extLst>
                </p:cNvPr>
                <p:cNvSpPr txBox="1"/>
                <p:nvPr/>
              </p:nvSpPr>
              <p:spPr>
                <a:xfrm>
                  <a:off x="5363171" y="3745771"/>
                  <a:ext cx="2703292" cy="3053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3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1300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300" i="1">
                                <a:latin typeface="Cambria Math" panose="02040503050406030204" pitchFamily="18" charset="0"/>
                              </a:rPr>
                              <m:t>𝑁𝑜𝑟𝑚</m:t>
                            </m:r>
                          </m:sub>
                        </m:sSub>
                        <m:r>
                          <a:rPr lang="en-US" sz="1300" i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3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3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13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3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3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3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3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300" i="1">
                                    <a:latin typeface="Cambria Math" panose="02040503050406030204" pitchFamily="18" charset="0"/>
                                  </a:rPr>
                                  <m:t>𝑆𝐵</m:t>
                                </m:r>
                              </m:sub>
                            </m:sSub>
                            <m:r>
                              <a:rPr lang="en-US" sz="13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p>
                        </m:sSup>
                      </m:oMath>
                    </m:oMathPara>
                  </a14:m>
                  <a:endParaRPr lang="en-US" sz="13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AC83473-219D-4E40-9046-9645EF484B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3171" y="3745771"/>
                  <a:ext cx="2703292" cy="30534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8A4610C-DA70-47A6-9753-8B65E9E7753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Results: radiation damage to DNA origami nanostructures in 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D58998-7195-4865-9A33-913A12FFC6A2}"/>
              </a:ext>
            </a:extLst>
          </p:cNvPr>
          <p:cNvSpPr txBox="1"/>
          <p:nvPr/>
        </p:nvSpPr>
        <p:spPr>
          <a:xfrm>
            <a:off x="10096508" y="3432152"/>
            <a:ext cx="1271412" cy="323493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free scaffold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99AD0-55C4-40DF-870D-0EE2D365A080}"/>
              </a:ext>
            </a:extLst>
          </p:cNvPr>
          <p:cNvSpPr txBox="1"/>
          <p:nvPr/>
        </p:nvSpPr>
        <p:spPr>
          <a:xfrm>
            <a:off x="9712190" y="5137931"/>
            <a:ext cx="1099348" cy="32349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▲ origami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80A4927-CD63-4C47-854C-3CAE17528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4119B-4C6A-4ABD-941D-27F5C62DEC50}" type="slidenum">
              <a:rPr lang="en-US" sz="150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9E06A-453D-9FCA-F18C-E1BDC33B1B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5" t="42849" r="3031" b="2553"/>
          <a:stretch/>
        </p:blipFill>
        <p:spPr>
          <a:xfrm>
            <a:off x="107149" y="1265883"/>
            <a:ext cx="4166323" cy="24798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DD4BA9-6DBB-C30A-0E11-AA2BA0CBC635}"/>
              </a:ext>
            </a:extLst>
          </p:cNvPr>
          <p:cNvSpPr txBox="1"/>
          <p:nvPr/>
        </p:nvSpPr>
        <p:spPr>
          <a:xfrm>
            <a:off x="265778" y="6168778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Sala et al.,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Nanoscale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13, 2021.</a:t>
            </a:r>
          </a:p>
        </p:txBody>
      </p:sp>
    </p:spTree>
    <p:extLst>
      <p:ext uri="{BB962C8B-B14F-4D97-AF65-F5344CB8AC3E}">
        <p14:creationId xmlns:p14="http://schemas.microsoft.com/office/powerpoint/2010/main" val="299610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6FADE-A24C-7C1B-F866-2B72232D9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488BE-BF9B-A35E-37C1-B757628F8130}"/>
              </a:ext>
            </a:extLst>
          </p:cNvPr>
          <p:cNvSpPr/>
          <p:nvPr/>
        </p:nvSpPr>
        <p:spPr>
          <a:xfrm>
            <a:off x="-2000" y="-6263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Electrophoresis of Fe beam irradiated DNA origami in solution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03EC96-1012-2A81-D15E-15A4AAE74DA2}"/>
              </a:ext>
            </a:extLst>
          </p:cNvPr>
          <p:cNvSpPr/>
          <p:nvPr/>
        </p:nvSpPr>
        <p:spPr>
          <a:xfrm>
            <a:off x="3983876" y="1695294"/>
            <a:ext cx="3622547" cy="3665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862128-294C-69C3-0C39-20D8F8DABB48}"/>
              </a:ext>
            </a:extLst>
          </p:cNvPr>
          <p:cNvSpPr/>
          <p:nvPr/>
        </p:nvSpPr>
        <p:spPr>
          <a:xfrm>
            <a:off x="4028698" y="1718840"/>
            <a:ext cx="1087297" cy="495378"/>
          </a:xfrm>
          <a:prstGeom prst="rect">
            <a:avLst/>
          </a:pr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0FB207-2C5B-7F31-8B17-B8EEC0F108C1}"/>
              </a:ext>
            </a:extLst>
          </p:cNvPr>
          <p:cNvSpPr/>
          <p:nvPr/>
        </p:nvSpPr>
        <p:spPr>
          <a:xfrm>
            <a:off x="4028698" y="2252246"/>
            <a:ext cx="1087297" cy="369411"/>
          </a:xfrm>
          <a:prstGeom prst="rect">
            <a:avLst/>
          </a:pr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Gy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Picture 6" descr="A picture containing black and white, monochrome, black, monochrome photography&#10;&#10;Description automatically generated">
            <a:extLst>
              <a:ext uri="{FF2B5EF4-FFF2-40B4-BE49-F238E27FC236}">
                <a16:creationId xmlns:a16="http://schemas.microsoft.com/office/drawing/2014/main" id="{350E8863-B3E3-0DA0-54D1-D3CD2D5711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3"/>
          <a:stretch/>
        </p:blipFill>
        <p:spPr>
          <a:xfrm>
            <a:off x="5141361" y="2612191"/>
            <a:ext cx="2380646" cy="266796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F30FA4-B357-39C9-AC16-828F40AF44E2}"/>
              </a:ext>
            </a:extLst>
          </p:cNvPr>
          <p:cNvSpPr/>
          <p:nvPr/>
        </p:nvSpPr>
        <p:spPr>
          <a:xfrm>
            <a:off x="5160817" y="1721857"/>
            <a:ext cx="2380646" cy="495378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25+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(60 MeV/u)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3740F8-26DD-6385-B481-80DA1C1BEFF8}"/>
              </a:ext>
            </a:extLst>
          </p:cNvPr>
          <p:cNvSpPr txBox="1"/>
          <p:nvPr/>
        </p:nvSpPr>
        <p:spPr>
          <a:xfrm>
            <a:off x="5160817" y="2243750"/>
            <a:ext cx="2380646" cy="368441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500" dirty="0"/>
              <a:t>   0     10     50    100  200  </a:t>
            </a:r>
          </a:p>
        </p:txBody>
      </p:sp>
      <p:pic>
        <p:nvPicPr>
          <p:cNvPr id="10" name="Picture 9" descr="A close-up of a red carpet&#10;&#10;Description automatically generated with low confidence">
            <a:extLst>
              <a:ext uri="{FF2B5EF4-FFF2-40B4-BE49-F238E27FC236}">
                <a16:creationId xmlns:a16="http://schemas.microsoft.com/office/drawing/2014/main" id="{8C25CEFF-5BAD-87B8-8F55-139F7827A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94" y="2315555"/>
            <a:ext cx="2073476" cy="20734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D1236C-4DC9-DC72-4230-5F52D2333B02}"/>
              </a:ext>
            </a:extLst>
          </p:cNvPr>
          <p:cNvSpPr txBox="1"/>
          <p:nvPr/>
        </p:nvSpPr>
        <p:spPr>
          <a:xfrm>
            <a:off x="8059694" y="1966529"/>
            <a:ext cx="20734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200 Gy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0AAE49-0980-2DB5-A8AC-006333DC4E11}"/>
              </a:ext>
            </a:extLst>
          </p:cNvPr>
          <p:cNvCxnSpPr>
            <a:cxnSpLocks/>
          </p:cNvCxnSpPr>
          <p:nvPr/>
        </p:nvCxnSpPr>
        <p:spPr>
          <a:xfrm>
            <a:off x="8059694" y="4534946"/>
            <a:ext cx="2085174" cy="0"/>
          </a:xfrm>
          <a:prstGeom prst="line">
            <a:avLst/>
          </a:prstGeom>
          <a:ln>
            <a:headEnd type="diamond"/>
            <a:tailEnd type="diamon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8DD64CC-47C6-E39B-E686-3A832F9514EF}"/>
              </a:ext>
            </a:extLst>
          </p:cNvPr>
          <p:cNvSpPr txBox="1"/>
          <p:nvPr/>
        </p:nvSpPr>
        <p:spPr>
          <a:xfrm>
            <a:off x="8059694" y="4542071"/>
            <a:ext cx="20734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l-GR" sz="13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D78291-39DC-8540-E3F1-D40FA54BA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042" y="2621657"/>
            <a:ext cx="2328874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45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172861-1E75-A686-D39B-20A8A74C93D4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DNA frames: platforms to study radiosensitization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DB50EE-BAF3-0F27-E659-E54B09A166FD}"/>
              </a:ext>
            </a:extLst>
          </p:cNvPr>
          <p:cNvGrpSpPr/>
          <p:nvPr/>
        </p:nvGrpSpPr>
        <p:grpSpPr>
          <a:xfrm>
            <a:off x="7673569" y="1294951"/>
            <a:ext cx="4430174" cy="4572000"/>
            <a:chOff x="194330" y="983048"/>
            <a:chExt cx="4029410" cy="4197927"/>
          </a:xfrm>
        </p:grpSpPr>
        <p:pic>
          <p:nvPicPr>
            <p:cNvPr id="8" name="Picture 7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A7F96B8-89E2-E88B-EF85-CCBF9512AD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70" r="45961"/>
            <a:stretch/>
          </p:blipFill>
          <p:spPr>
            <a:xfrm>
              <a:off x="194330" y="2229957"/>
              <a:ext cx="4029410" cy="2951018"/>
            </a:xfrm>
            <a:prstGeom prst="rect">
              <a:avLst/>
            </a:prstGeom>
          </p:spPr>
        </p:pic>
        <p:pic>
          <p:nvPicPr>
            <p:cNvPr id="9" name="Picture 8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0C562236-55FC-2A98-DDF7-75C698ECA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93" t="56970" b="24848"/>
            <a:stretch/>
          </p:blipFill>
          <p:spPr>
            <a:xfrm>
              <a:off x="316659" y="983048"/>
              <a:ext cx="3497602" cy="1246909"/>
            </a:xfrm>
            <a:prstGeom prst="rect">
              <a:avLst/>
            </a:prstGeom>
          </p:spPr>
        </p:pic>
      </p:grp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84E0B90B-CECC-B6FD-04A8-607C0F1CC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14119B-4C6A-4ABD-941D-27F5C62DEC50}" type="slidenum">
              <a:rPr lang="en-US" sz="150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8AFF8C-544C-7688-5F54-EBE193A4F588}"/>
              </a:ext>
            </a:extLst>
          </p:cNvPr>
          <p:cNvGrpSpPr/>
          <p:nvPr/>
        </p:nvGrpSpPr>
        <p:grpSpPr>
          <a:xfrm>
            <a:off x="217171" y="1300121"/>
            <a:ext cx="7456398" cy="5062040"/>
            <a:chOff x="217171" y="1300121"/>
            <a:chExt cx="7456398" cy="5062040"/>
          </a:xfrm>
        </p:grpSpPr>
        <p:pic>
          <p:nvPicPr>
            <p:cNvPr id="6" name="Picture 5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FB3DD2C2-1243-8B8A-4AE9-292F198702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46"/>
            <a:stretch/>
          </p:blipFill>
          <p:spPr>
            <a:xfrm>
              <a:off x="217171" y="1300121"/>
              <a:ext cx="7456398" cy="370012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FD02871-31E9-391E-2AC2-11F5DA044318}"/>
                </a:ext>
              </a:extLst>
            </p:cNvPr>
            <p:cNvSpPr txBox="1"/>
            <p:nvPr/>
          </p:nvSpPr>
          <p:spPr>
            <a:xfrm>
              <a:off x="757145" y="5161832"/>
              <a:ext cx="624662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RT-PCR:</a:t>
              </a:r>
            </a:p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Institute of Molecular </a:t>
              </a:r>
            </a:p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Genetics (Prague)</a:t>
              </a:r>
            </a:p>
            <a:p>
              <a:r>
                <a:rPr lang="en-US" sz="1800" i="1" dirty="0">
                  <a:latin typeface="Arial" panose="020B0604020202020204" pitchFamily="34" charset="0"/>
                  <a:cs typeface="Arial" panose="020B0604020202020204" pitchFamily="34" charset="0"/>
                </a:rPr>
                <a:t>Jana </a:t>
              </a:r>
              <a:r>
                <a:rPr lang="en-US" sz="1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Šachová</a:t>
              </a:r>
              <a:endParaRPr lang="en-US" sz="1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C81518-3E7C-4542-215A-16AF16081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1665" y="5580742"/>
              <a:ext cx="1467736" cy="57241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B34AEAC-D5C1-D14E-DC89-EF2D5C9AAB90}"/>
              </a:ext>
            </a:extLst>
          </p:cNvPr>
          <p:cNvSpPr txBox="1"/>
          <p:nvPr/>
        </p:nvSpPr>
        <p:spPr>
          <a:xfrm>
            <a:off x="5007934" y="5000250"/>
            <a:ext cx="24561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Sala et al., 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JPCL 13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231667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35608AF-9FA6-6062-18C4-0398089C3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3" t="56970" b="24848"/>
          <a:stretch/>
        </p:blipFill>
        <p:spPr>
          <a:xfrm>
            <a:off x="8280396" y="758657"/>
            <a:ext cx="3845473" cy="1358020"/>
          </a:xfrm>
          <a:prstGeom prst="rect">
            <a:avLst/>
          </a:prstGeom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A43EBBA5-69DE-98BE-3364-CF6A67087D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" r="27413"/>
          <a:stretch/>
        </p:blipFill>
        <p:spPr>
          <a:xfrm>
            <a:off x="66131" y="750214"/>
            <a:ext cx="2767584" cy="3240000"/>
          </a:xfrm>
          <a:prstGeom prst="rect">
            <a:avLst/>
          </a:prstGeom>
        </p:spPr>
      </p:pic>
      <p:pic>
        <p:nvPicPr>
          <p:cNvPr id="25" name="Picture 24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0CA84E10-A236-8C8D-3F7A-1B35B44D2D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79"/>
          <a:stretch/>
        </p:blipFill>
        <p:spPr>
          <a:xfrm>
            <a:off x="3990566" y="697700"/>
            <a:ext cx="2705332" cy="3240000"/>
          </a:xfrm>
          <a:prstGeom prst="rect">
            <a:avLst/>
          </a:prstGeom>
        </p:spPr>
      </p:pic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D6A288A-692C-D27C-2A06-B8C8F2CD4B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2" t="74545" r="3"/>
          <a:stretch/>
        </p:blipFill>
        <p:spPr>
          <a:xfrm>
            <a:off x="8406319" y="2018326"/>
            <a:ext cx="3593628" cy="184405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2F07A8C-BF92-2B5A-E8B4-C12B4A662315}"/>
              </a:ext>
            </a:extLst>
          </p:cNvPr>
          <p:cNvGrpSpPr/>
          <p:nvPr/>
        </p:nvGrpSpPr>
        <p:grpSpPr>
          <a:xfrm>
            <a:off x="465929" y="3993781"/>
            <a:ext cx="7489222" cy="2160000"/>
            <a:chOff x="4355515" y="2940304"/>
            <a:chExt cx="7489222" cy="216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59A1FC-0C51-1A92-4EDE-3FABB2B02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5515" y="2940304"/>
              <a:ext cx="3593628" cy="2160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B4CB0A-2AB1-C3EF-51EF-44E147C10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51109" y="2940304"/>
              <a:ext cx="3593628" cy="2160000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3E6A29-59B5-1E83-730A-2A559903D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z="150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CB1BC-C2FC-5121-1292-A8BA42D5CED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MeV e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irradiation: effect of DNA sequence, radiosensitizer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BB51EF-78FD-ED95-DC10-52B7B1124E33}"/>
              </a:ext>
            </a:extLst>
          </p:cNvPr>
          <p:cNvSpPr txBox="1"/>
          <p:nvPr/>
        </p:nvSpPr>
        <p:spPr>
          <a:xfrm>
            <a:off x="8132445" y="3959764"/>
            <a:ext cx="38675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Fluorinated sugar: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leads to DSB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Brominated nucleobase: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enhancement to DSB and total strand breaks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More GC or AT: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Undetectable effect</a:t>
            </a:r>
          </a:p>
          <a:p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effects:</a:t>
            </a:r>
          </a:p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damage to unsensitized strand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1735CC-5A58-7121-778F-4907124FE8CE}"/>
              </a:ext>
            </a:extLst>
          </p:cNvPr>
          <p:cNvSpPr txBox="1"/>
          <p:nvPr/>
        </p:nvSpPr>
        <p:spPr>
          <a:xfrm>
            <a:off x="3096587" y="4083565"/>
            <a:ext cx="10220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en-US" sz="1300" baseline="-25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</a:t>
            </a:r>
            <a:r>
              <a:rPr lang="en-US" sz="1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~1.5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F2EBC0-91FF-3733-9168-C3049C1DA354}"/>
              </a:ext>
            </a:extLst>
          </p:cNvPr>
          <p:cNvSpPr txBox="1"/>
          <p:nvPr/>
        </p:nvSpPr>
        <p:spPr>
          <a:xfrm>
            <a:off x="7008726" y="4083565"/>
            <a:ext cx="10220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en-US" sz="1300" baseline="-25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</a:t>
            </a:r>
            <a:r>
              <a:rPr lang="en-US" sz="1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~1.2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8CAA22-D419-FB53-3CAD-01B6B154CB4C}"/>
              </a:ext>
            </a:extLst>
          </p:cNvPr>
          <p:cNvSpPr txBox="1"/>
          <p:nvPr/>
        </p:nvSpPr>
        <p:spPr>
          <a:xfrm>
            <a:off x="6331789" y="4465737"/>
            <a:ext cx="10220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en-US" sz="13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</a:t>
            </a:r>
            <a:r>
              <a:rPr lang="en-US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~1.3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B28A6D-6A1A-CA40-35D6-F7A7B1B01A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8548" y="1734093"/>
            <a:ext cx="1598646" cy="4921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DEC8B1E-7F3B-B56E-076E-970C7D0417A8}"/>
              </a:ext>
            </a:extLst>
          </p:cNvPr>
          <p:cNvSpPr txBox="1"/>
          <p:nvPr/>
        </p:nvSpPr>
        <p:spPr>
          <a:xfrm>
            <a:off x="465929" y="6258814"/>
            <a:ext cx="359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lesions : RT-PCR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B99F6C-9AE2-0347-0E03-6062C1FAD2ED}"/>
              </a:ext>
            </a:extLst>
          </p:cNvPr>
          <p:cNvSpPr txBox="1"/>
          <p:nvPr/>
        </p:nvSpPr>
        <p:spPr>
          <a:xfrm>
            <a:off x="4361523" y="6254607"/>
            <a:ext cx="359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DSB : RT-PCR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B29EB94-94A1-C699-A271-C474A96225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5648" y="1491909"/>
            <a:ext cx="1414393" cy="119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1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9CC65358-5207-F6B7-4A21-E1528BFAA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991" y="882908"/>
            <a:ext cx="5617218" cy="43405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B6019-EFDA-9C51-3569-DEA26C090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z="150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9E75AE-CF7E-C98C-BD96-9B302FDC0F20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GeV Fe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25+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irradiation: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bromoadenine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-sensitized strand</a:t>
            </a:r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E029090-0715-8F6F-2660-7FD031AB0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3" t="74545" r="3"/>
          <a:stretch/>
        </p:blipFill>
        <p:spPr>
          <a:xfrm>
            <a:off x="3273778" y="2776964"/>
            <a:ext cx="2257636" cy="1844052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219EE14-1A04-3BBE-9495-12216B65E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3" t="56970" b="24848"/>
          <a:stretch/>
        </p:blipFill>
        <p:spPr>
          <a:xfrm>
            <a:off x="1811863" y="1517295"/>
            <a:ext cx="3845473" cy="13580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E3B845-86C3-EA3B-256B-87627109390E}"/>
              </a:ext>
            </a:extLst>
          </p:cNvPr>
          <p:cNvSpPr txBox="1"/>
          <p:nvPr/>
        </p:nvSpPr>
        <p:spPr>
          <a:xfrm>
            <a:off x="2250992" y="5173006"/>
            <a:ext cx="7514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Brominated nucleobase: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enhancement to DSB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Proximity effects may be apparent - needs comparison to control sample with unsensitized strands in both positions</a:t>
            </a:r>
          </a:p>
        </p:txBody>
      </p:sp>
    </p:spTree>
    <p:extLst>
      <p:ext uri="{BB962C8B-B14F-4D97-AF65-F5344CB8AC3E}">
        <p14:creationId xmlns:p14="http://schemas.microsoft.com/office/powerpoint/2010/main" val="97696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06EFB-3560-E8D4-19EB-02F36D5D2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CAC616-3B73-3135-2BE1-E0DB246E8436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Summary: irradiation in bulk H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DD03D-4BD2-FBC5-8422-349588D74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631" y="1979186"/>
            <a:ext cx="4030250" cy="31599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2FE1FF-04D1-8FF0-3397-DB5A4E71D2F7}"/>
              </a:ext>
            </a:extLst>
          </p:cNvPr>
          <p:cNvSpPr txBox="1"/>
          <p:nvPr/>
        </p:nvSpPr>
        <p:spPr>
          <a:xfrm>
            <a:off x="792153" y="1123223"/>
            <a:ext cx="482235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 stability of DNA origami nanostructures under ionizing radiation (including ion beam) exposure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promising substrates to study nanoscale ion beam damage and radiation to DNA and allows to study usually inaccessible effects: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DNA secondary structure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DNA sequence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Radiosensitization mechanisms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Ion beam characteristics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53C31AF5-B8BF-1F4C-82DC-788920B44391}"/>
              </a:ext>
            </a:extLst>
          </p:cNvPr>
          <p:cNvSpPr/>
          <p:nvPr/>
        </p:nvSpPr>
        <p:spPr>
          <a:xfrm>
            <a:off x="2639126" y="2290863"/>
            <a:ext cx="1128408" cy="1138137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7B2509-F7E0-5961-B143-5824A6F27EDF}"/>
              </a:ext>
            </a:extLst>
          </p:cNvPr>
          <p:cNvSpPr txBox="1"/>
          <p:nvPr/>
        </p:nvSpPr>
        <p:spPr>
          <a:xfrm>
            <a:off x="7013642" y="5262664"/>
            <a:ext cx="383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Friis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Solov’yov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Phys Rev 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104, 2021.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601F1E-EDA5-8321-E222-F3AB3E1197AC}"/>
              </a:ext>
            </a:extLst>
          </p:cNvPr>
          <p:cNvSpPr txBox="1"/>
          <p:nvPr/>
        </p:nvSpPr>
        <p:spPr>
          <a:xfrm>
            <a:off x="6920631" y="1307051"/>
            <a:ext cx="392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Ion-induced shockwaves</a:t>
            </a:r>
          </a:p>
        </p:txBody>
      </p:sp>
    </p:spTree>
    <p:extLst>
      <p:ext uri="{BB962C8B-B14F-4D97-AF65-F5344CB8AC3E}">
        <p14:creationId xmlns:p14="http://schemas.microsoft.com/office/powerpoint/2010/main" val="1436728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43A600-308A-442D-40C4-27A2EEFFF5A8}"/>
              </a:ext>
            </a:extLst>
          </p:cNvPr>
          <p:cNvSpPr/>
          <p:nvPr/>
        </p:nvSpPr>
        <p:spPr>
          <a:xfrm>
            <a:off x="5994400" y="762000"/>
            <a:ext cx="6197600" cy="2054494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0A67B4-F433-0A05-A6E2-EBF446AE3133}"/>
              </a:ext>
            </a:extLst>
          </p:cNvPr>
          <p:cNvSpPr/>
          <p:nvPr/>
        </p:nvSpPr>
        <p:spPr>
          <a:xfrm>
            <a:off x="5998810" y="2816494"/>
            <a:ext cx="6188780" cy="4041505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1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Bent 5">
            <a:extLst>
              <a:ext uri="{FF2B5EF4-FFF2-40B4-BE49-F238E27FC236}">
                <a16:creationId xmlns:a16="http://schemas.microsoft.com/office/drawing/2014/main" id="{A88F2A78-DC56-B2B4-8133-4588EE353965}"/>
              </a:ext>
            </a:extLst>
          </p:cNvPr>
          <p:cNvSpPr/>
          <p:nvPr/>
        </p:nvSpPr>
        <p:spPr>
          <a:xfrm>
            <a:off x="2442243" y="3765613"/>
            <a:ext cx="3509092" cy="2340526"/>
          </a:xfrm>
          <a:prstGeom prst="ben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400B8C-2927-E85B-BC38-2B72CA8CAD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428" t="38272" r="39749" b="20237"/>
          <a:stretch/>
        </p:blipFill>
        <p:spPr>
          <a:xfrm rot="1628557">
            <a:off x="841883" y="5635963"/>
            <a:ext cx="603250" cy="6153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48BCA3-8815-AC58-4816-3EB89989B0DC}"/>
              </a:ext>
            </a:extLst>
          </p:cNvPr>
          <p:cNvSpPr txBox="1"/>
          <p:nvPr/>
        </p:nvSpPr>
        <p:spPr>
          <a:xfrm>
            <a:off x="117657" y="4156091"/>
            <a:ext cx="2236271" cy="10215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DNA origami carriers for radiosensitizers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6FB6D7-DA3E-1C49-6EB2-045E3DB240BE}"/>
              </a:ext>
            </a:extLst>
          </p:cNvPr>
          <p:cNvSpPr txBox="1"/>
          <p:nvPr/>
        </p:nvSpPr>
        <p:spPr>
          <a:xfrm>
            <a:off x="120320" y="913826"/>
            <a:ext cx="2236271" cy="13280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DNA origami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nanosubstrates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molecular breadboards</a:t>
            </a:r>
          </a:p>
        </p:txBody>
      </p:sp>
      <p:sp>
        <p:nvSpPr>
          <p:cNvPr id="10" name="Arrow: Bent 9">
            <a:extLst>
              <a:ext uri="{FF2B5EF4-FFF2-40B4-BE49-F238E27FC236}">
                <a16:creationId xmlns:a16="http://schemas.microsoft.com/office/drawing/2014/main" id="{A6F5586C-BEFA-C26D-1DC9-B744A33E4F36}"/>
              </a:ext>
            </a:extLst>
          </p:cNvPr>
          <p:cNvSpPr/>
          <p:nvPr/>
        </p:nvSpPr>
        <p:spPr>
          <a:xfrm flipV="1">
            <a:off x="2437372" y="946758"/>
            <a:ext cx="3454638" cy="2443099"/>
          </a:xfrm>
          <a:prstGeom prst="ben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9D6480BB-2028-3000-8F2D-DA61FD2D4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0725" y="2729759"/>
            <a:ext cx="1440000" cy="1440000"/>
          </a:xfrm>
          <a:prstGeom prst="ellipse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C23125-7880-F5F8-FCE3-E016806595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08" t="68428" r="41660" b="7955"/>
          <a:stretch/>
        </p:blipFill>
        <p:spPr>
          <a:xfrm>
            <a:off x="2913014" y="2737084"/>
            <a:ext cx="1440000" cy="1440000"/>
          </a:xfrm>
          <a:prstGeom prst="ellipse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BA4B8FEF-80FC-6A15-F693-DB964B1A57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38" t="31849" r="35404" b="11478"/>
          <a:stretch/>
        </p:blipFill>
        <p:spPr>
          <a:xfrm>
            <a:off x="1124141" y="6166256"/>
            <a:ext cx="428127" cy="403510"/>
          </a:xfrm>
          <a:prstGeom prst="rect">
            <a:avLst/>
          </a:prstGeom>
        </p:spPr>
      </p:pic>
      <p:pic>
        <p:nvPicPr>
          <p:cNvPr id="14" name="Picture 13" descr="A picture containing text, chest of drawers&#10;&#10;Description automatically generated">
            <a:extLst>
              <a:ext uri="{FF2B5EF4-FFF2-40B4-BE49-F238E27FC236}">
                <a16:creationId xmlns:a16="http://schemas.microsoft.com/office/drawing/2014/main" id="{D9BAD118-D22C-80F8-17B4-2F707D7EA6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25" r="3473" b="49999"/>
          <a:stretch/>
        </p:blipFill>
        <p:spPr>
          <a:xfrm>
            <a:off x="2908211" y="4247994"/>
            <a:ext cx="1440000" cy="1440000"/>
          </a:xfrm>
          <a:prstGeom prst="ellipse">
            <a:avLst/>
          </a:prstGeom>
          <a:ln w="254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01C93B-9F68-A7A4-DA9F-7D9EB508A88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9" t="5873" r="16841" b="632"/>
          <a:stretch/>
        </p:blipFill>
        <p:spPr>
          <a:xfrm>
            <a:off x="4430725" y="4242148"/>
            <a:ext cx="1443577" cy="1443574"/>
          </a:xfrm>
          <a:prstGeom prst="ellipse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7BF84B-4069-229D-2F19-F956E639E68B}"/>
              </a:ext>
            </a:extLst>
          </p:cNvPr>
          <p:cNvPicPr>
            <a:picLocks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4" t="5873" r="16978" b="1077"/>
          <a:stretch/>
        </p:blipFill>
        <p:spPr>
          <a:xfrm>
            <a:off x="1549522" y="2109218"/>
            <a:ext cx="1440000" cy="1440000"/>
          </a:xfrm>
          <a:prstGeom prst="ellipse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BA1B0A1-A700-B08C-E7F9-07ACC3630794}"/>
              </a:ext>
            </a:extLst>
          </p:cNvPr>
          <p:cNvCxnSpPr>
            <a:cxnSpLocks/>
          </p:cNvCxnSpPr>
          <p:nvPr/>
        </p:nvCxnSpPr>
        <p:spPr>
          <a:xfrm>
            <a:off x="2302713" y="2817199"/>
            <a:ext cx="679598" cy="0"/>
          </a:xfrm>
          <a:prstGeom prst="straightConnector1">
            <a:avLst/>
          </a:prstGeom>
          <a:ln w="25400" cap="rnd">
            <a:solidFill>
              <a:schemeClr val="bg1"/>
            </a:solidFill>
            <a:round/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4B7222E-837E-7319-4836-6F39F50B7649}"/>
              </a:ext>
            </a:extLst>
          </p:cNvPr>
          <p:cNvSpPr txBox="1"/>
          <p:nvPr/>
        </p:nvSpPr>
        <p:spPr>
          <a:xfrm>
            <a:off x="2372682" y="2870906"/>
            <a:ext cx="673524" cy="1846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nm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6934F6-50B8-4140-482C-5DF307CE9809}"/>
              </a:ext>
            </a:extLst>
          </p:cNvPr>
          <p:cNvSpPr txBox="1"/>
          <p:nvPr/>
        </p:nvSpPr>
        <p:spPr>
          <a:xfrm>
            <a:off x="3073930" y="945199"/>
            <a:ext cx="394728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UV lasers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Excimer (193 nm)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OPO lasers (220 – 1000 nm)</a:t>
            </a:r>
          </a:p>
          <a:p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Michal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Farnik</a:t>
            </a:r>
            <a:endParaRPr lang="en-US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Jozef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Rakovsky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28EE01-A80A-B694-57F3-CEF504C116BC}"/>
              </a:ext>
            </a:extLst>
          </p:cNvPr>
          <p:cNvSpPr txBox="1"/>
          <p:nvPr/>
        </p:nvSpPr>
        <p:spPr>
          <a:xfrm>
            <a:off x="5859895" y="915137"/>
            <a:ext cx="63321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Ionizing radiation sources: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Nuclear Physics Institute (Prague)	    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CIMAP/GANIL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(Caen)</a:t>
            </a:r>
          </a:p>
          <a:p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Marie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Davidková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			     Alicja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Domaracka</a:t>
            </a:r>
            <a:endParaRPr lang="en-US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Chvátil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			     Alain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Mery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1-55 MeV proton beams (Cyclotron U-120M)  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Volaine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 Vizcaino</a:t>
            </a:r>
          </a:p>
          <a:p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Co gamma source			     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H.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Rothard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, P.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Bodouch</a:t>
            </a:r>
            <a:endParaRPr lang="en-US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1-25 MeV electrons (Microtron MT-25) 	     MeV 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96DCE7-44CC-B851-631F-D0FEA1826B8F}"/>
              </a:ext>
            </a:extLst>
          </p:cNvPr>
          <p:cNvSpPr txBox="1"/>
          <p:nvPr/>
        </p:nvSpPr>
        <p:spPr>
          <a:xfrm>
            <a:off x="3548817" y="5680062"/>
            <a:ext cx="466059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Gold nanoparticles and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DNA origami for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plasmonics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Heyrovsky Institute (Prague)</a:t>
            </a:r>
          </a:p>
          <a:p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Vladimira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Petrakova</a:t>
            </a:r>
            <a:endParaRPr lang="en-US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9D1081-16C3-00EB-C547-4F5000EC19B8}"/>
              </a:ext>
            </a:extLst>
          </p:cNvPr>
          <p:cNvSpPr txBox="1"/>
          <p:nvPr/>
        </p:nvSpPr>
        <p:spPr>
          <a:xfrm>
            <a:off x="7544334" y="5239754"/>
            <a:ext cx="1958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TEM with EDX,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Cryo-TEM: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IMG Prague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Microscopy Center</a:t>
            </a:r>
          </a:p>
          <a:p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Vlada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Filimonenko</a:t>
            </a:r>
            <a:endParaRPr lang="en-US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Dominik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Pinkas</a:t>
            </a:r>
            <a:endParaRPr lang="en-US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75B8E1-5766-315C-F3F4-678F53D0D0D0}"/>
              </a:ext>
            </a:extLst>
          </p:cNvPr>
          <p:cNvSpPr txBox="1"/>
          <p:nvPr/>
        </p:nvSpPr>
        <p:spPr>
          <a:xfrm>
            <a:off x="7544334" y="3869651"/>
            <a:ext cx="36728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RT-PCR: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Institute of Molecular 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Genetics (IMG Prague)</a:t>
            </a:r>
          </a:p>
          <a:p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Michal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Kolář</a:t>
            </a:r>
            <a:endParaRPr lang="en-US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Jana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Šachová</a:t>
            </a:r>
            <a:endParaRPr lang="en-US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B62CF0-83F7-5D47-1D09-AD35C641DB45}"/>
              </a:ext>
            </a:extLst>
          </p:cNvPr>
          <p:cNvSpPr txBox="1"/>
          <p:nvPr/>
        </p:nvSpPr>
        <p:spPr>
          <a:xfrm>
            <a:off x="2423125" y="1173025"/>
            <a:ext cx="52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UV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B9171B-CAF7-2CE4-A5F0-B39581BB734A}"/>
              </a:ext>
            </a:extLst>
          </p:cNvPr>
          <p:cNvSpPr txBox="1"/>
          <p:nvPr/>
        </p:nvSpPr>
        <p:spPr>
          <a:xfrm>
            <a:off x="537781" y="5459033"/>
            <a:ext cx="14316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12x12x22 nm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098C4E-B3BC-A231-C697-3529A1FE9918}"/>
              </a:ext>
            </a:extLst>
          </p:cNvPr>
          <p:cNvSpPr txBox="1"/>
          <p:nvPr/>
        </p:nvSpPr>
        <p:spPr>
          <a:xfrm>
            <a:off x="7544334" y="2852301"/>
            <a:ext cx="2299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AFM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Nanocarbon Group</a:t>
            </a:r>
          </a:p>
          <a:p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Otakar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 Frank</a:t>
            </a:r>
          </a:p>
        </p:txBody>
      </p:sp>
      <p:pic>
        <p:nvPicPr>
          <p:cNvPr id="29" name="Picture 2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09CE976-645B-E341-B602-C44A3E596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728" y="5144466"/>
            <a:ext cx="1440000" cy="1440000"/>
          </a:xfrm>
          <a:prstGeom prst="ellipse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2921D52-A1C6-14FB-D427-B6DB28D9C43F}"/>
              </a:ext>
            </a:extLst>
          </p:cNvPr>
          <p:cNvCxnSpPr>
            <a:cxnSpLocks/>
          </p:cNvCxnSpPr>
          <p:nvPr/>
        </p:nvCxnSpPr>
        <p:spPr>
          <a:xfrm>
            <a:off x="1694339" y="5867767"/>
            <a:ext cx="679598" cy="0"/>
          </a:xfrm>
          <a:prstGeom prst="straightConnector1">
            <a:avLst/>
          </a:prstGeom>
          <a:ln w="25400" cap="rnd">
            <a:solidFill>
              <a:schemeClr val="bg1"/>
            </a:solidFill>
            <a:round/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22C2EB5-2B5D-0339-D2F4-D9C5589CFDC4}"/>
              </a:ext>
            </a:extLst>
          </p:cNvPr>
          <p:cNvSpPr txBox="1"/>
          <p:nvPr/>
        </p:nvSpPr>
        <p:spPr>
          <a:xfrm>
            <a:off x="1764308" y="5921474"/>
            <a:ext cx="673524" cy="1846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nm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9581BB-148B-19A8-BC52-EC4467ADAC85}"/>
              </a:ext>
            </a:extLst>
          </p:cNvPr>
          <p:cNvSpPr txBox="1"/>
          <p:nvPr/>
        </p:nvSpPr>
        <p:spPr>
          <a:xfrm>
            <a:off x="4430725" y="4731248"/>
            <a:ext cx="10745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Cisplatin</a:t>
            </a:r>
          </a:p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Cross-linked</a:t>
            </a:r>
          </a:p>
        </p:txBody>
      </p:sp>
      <p:pic>
        <p:nvPicPr>
          <p:cNvPr id="33" name="Picture 32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BB2E32FD-41F1-7538-B23C-F5093830411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63" t="29183" r="12683" b="54172"/>
          <a:stretch/>
        </p:blipFill>
        <p:spPr>
          <a:xfrm>
            <a:off x="5956650" y="4247994"/>
            <a:ext cx="1440833" cy="1440000"/>
          </a:xfrm>
          <a:prstGeom prst="ellipse">
            <a:avLst/>
          </a:prstGeom>
          <a:ln w="25400">
            <a:solidFill>
              <a:schemeClr val="tx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4672A0-8E35-7EAD-0299-0C618F94BE97}"/>
              </a:ext>
            </a:extLst>
          </p:cNvPr>
          <p:cNvSpPr txBox="1"/>
          <p:nvPr/>
        </p:nvSpPr>
        <p:spPr>
          <a:xfrm>
            <a:off x="6039015" y="4745662"/>
            <a:ext cx="10745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</a:t>
            </a:r>
          </a:p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tagged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B998E1-5A0C-FA91-DACD-0FE2F50E8924}"/>
              </a:ext>
            </a:extLst>
          </p:cNvPr>
          <p:cNvSpPr txBox="1"/>
          <p:nvPr/>
        </p:nvSpPr>
        <p:spPr>
          <a:xfrm>
            <a:off x="3332866" y="4713129"/>
            <a:ext cx="10745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</a:p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</a:p>
        </p:txBody>
      </p:sp>
      <p:pic>
        <p:nvPicPr>
          <p:cNvPr id="37" name="Picture 36" descr="A picture containing screenshot, amber, light&#10;&#10;Description automatically generated">
            <a:extLst>
              <a:ext uri="{FF2B5EF4-FFF2-40B4-BE49-F238E27FC236}">
                <a16:creationId xmlns:a16="http://schemas.microsoft.com/office/drawing/2014/main" id="{749E94BA-9155-82C2-259E-A71764EC98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335" y="2752986"/>
            <a:ext cx="1440000" cy="1440000"/>
          </a:xfrm>
          <a:prstGeom prst="ellipse">
            <a:avLst/>
          </a:prstGeom>
          <a:ln w="25400">
            <a:solidFill>
              <a:schemeClr val="tx1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47BBCD8-D753-8736-1D28-D9064A312055}"/>
              </a:ext>
            </a:extLst>
          </p:cNvPr>
          <p:cNvSpPr txBox="1"/>
          <p:nvPr/>
        </p:nvSpPr>
        <p:spPr>
          <a:xfrm>
            <a:off x="2913425" y="3429089"/>
            <a:ext cx="10745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-biotin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B811CB-B221-9FAA-ED2E-2792FEA8CD05}"/>
              </a:ext>
            </a:extLst>
          </p:cNvPr>
          <p:cNvSpPr txBox="1"/>
          <p:nvPr/>
        </p:nvSpPr>
        <p:spPr>
          <a:xfrm>
            <a:off x="6358550" y="3096709"/>
            <a:ext cx="10745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Double-layer</a:t>
            </a:r>
          </a:p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Tiles</a:t>
            </a:r>
          </a:p>
        </p:txBody>
      </p:sp>
      <p:pic>
        <p:nvPicPr>
          <p:cNvPr id="41" name="Picture 40" descr="A picture containing outdoor object, star&#10;&#10;Description automatically generated">
            <a:extLst>
              <a:ext uri="{FF2B5EF4-FFF2-40B4-BE49-F238E27FC236}">
                <a16:creationId xmlns:a16="http://schemas.microsoft.com/office/drawing/2014/main" id="{B83C9BC8-FD27-11FD-B3AC-BEFF9DC3A4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69811" y="3330141"/>
            <a:ext cx="1732930" cy="866465"/>
          </a:xfrm>
          <a:prstGeom prst="ellipse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BB9BCAD-956A-E251-EC66-27871E0EC5D6}"/>
              </a:ext>
            </a:extLst>
          </p:cNvPr>
          <p:cNvSpPr txBox="1"/>
          <p:nvPr/>
        </p:nvSpPr>
        <p:spPr>
          <a:xfrm>
            <a:off x="10450155" y="2829218"/>
            <a:ext cx="174184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Fluorescent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DNA origami for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In vivo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CAPI</a:t>
            </a:r>
          </a:p>
          <a:p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Ludek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Sefc</a:t>
            </a:r>
            <a:endParaRPr lang="en-US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Jan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Pankrac</a:t>
            </a:r>
            <a:endParaRPr lang="en-US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3F09F4-0646-1D5F-0A2A-F2546A704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z="150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FD6866-D39F-BF12-CF2B-6BEA305DCE32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Our DNA origami portfolio and existing collaborations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D7D564-1B4A-4EFF-3668-E70BB5B6BA0B}"/>
              </a:ext>
            </a:extLst>
          </p:cNvPr>
          <p:cNvSpPr txBox="1"/>
          <p:nvPr/>
        </p:nvSpPr>
        <p:spPr>
          <a:xfrm>
            <a:off x="9982200" y="4797189"/>
            <a:ext cx="195870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assays: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Institute of Biophysics (Brno)</a:t>
            </a:r>
          </a:p>
          <a:p>
            <a:r>
              <a:rPr lang="en-US" sz="1600" i="1" kern="0" dirty="0" err="1">
                <a:latin typeface="Arial" panose="020B0604020202020204" pitchFamily="34" charset="0"/>
                <a:cs typeface="Arial" panose="020B0604020202020204" pitchFamily="34" charset="0"/>
              </a:rPr>
              <a:t>Tomáš</a:t>
            </a:r>
            <a:r>
              <a:rPr lang="en-US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kern="0" dirty="0" err="1">
                <a:latin typeface="Arial" panose="020B0604020202020204" pitchFamily="34" charset="0"/>
                <a:cs typeface="Arial" panose="020B0604020202020204" pitchFamily="34" charset="0"/>
              </a:rPr>
              <a:t>Perečko</a:t>
            </a:r>
            <a:endParaRPr lang="en-US" sz="16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kern="0" dirty="0">
                <a:latin typeface="Arial" panose="020B0604020202020204" pitchFamily="34" charset="0"/>
                <a:cs typeface="Arial" panose="020B0604020202020204" pitchFamily="34" charset="0"/>
              </a:rPr>
              <a:t>Martin Falk</a:t>
            </a: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25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45C6DB-9AEB-489E-A488-60F3962C571E}"/>
              </a:ext>
            </a:extLst>
          </p:cNvPr>
          <p:cNvSpPr txBox="1"/>
          <p:nvPr/>
        </p:nvSpPr>
        <p:spPr>
          <a:xfrm>
            <a:off x="1009748" y="1215192"/>
            <a:ext cx="84265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CARAT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Reg. No. CZ.02.1.01/0.0/0.0/16_026/0008382</a:t>
            </a:r>
          </a:p>
          <a:p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Operational </a:t>
            </a:r>
            <a:r>
              <a:rPr lang="en-US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Research, Development and Education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Czech Science Foundation, project no. 19-01159S and 21-26601X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project RADIATE 21002436-ST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J. Heyrovsky Institute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Molecular Dynamics and Clusters Group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Jaroslav Kočišek		Agnes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Zerolová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Juraj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Fedor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Hlib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Lyshchuk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		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Michal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Fárník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Jozef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Rakovský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Miloš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Ranković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Ondřej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Votava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Pamir Nag		and the rest of the group for moral support			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8BC7E0-709E-4530-98EB-F4C1C3F44CF8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F1A7AE41-8D25-4D28-9B4A-716D64CECA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5511"/>
            <a:ext cx="2756675" cy="8869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1CB292-1CC6-4AFA-9219-7154297AEC7F}"/>
              </a:ext>
            </a:extLst>
          </p:cNvPr>
          <p:cNvSpPr txBox="1"/>
          <p:nvPr/>
        </p:nvSpPr>
        <p:spPr>
          <a:xfrm>
            <a:off x="1003938" y="4573253"/>
            <a:ext cx="352860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University of Potsdam – Hybrid Nanostructures Group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Ilko Bald		João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Ameixa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Kenny Ebel</a:t>
            </a:r>
          </a:p>
          <a:p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CAS-DAAD grant no 19-02</a:t>
            </a: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8" name="Picture 10" descr="Logo Hybrid Nanostructures">
            <a:extLst>
              <a:ext uri="{FF2B5EF4-FFF2-40B4-BE49-F238E27FC236}">
                <a16:creationId xmlns:a16="http://schemas.microsoft.com/office/drawing/2014/main" id="{5D328C89-3C23-4068-82B7-4AF1A4DC4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760" y="4846955"/>
            <a:ext cx="1116586" cy="12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5FEFC2E-74CD-4AC9-8290-8C713351B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4119B-4C6A-4ABD-941D-27F5C62DEC50}" type="slidenum">
              <a:rPr lang="en-US" sz="150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1E5951-55E8-45F6-8D37-491A7DCF20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744" y="1187202"/>
            <a:ext cx="1386109" cy="7013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95B4D4-A873-4EA5-BA78-3502F019DA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507" y="1139546"/>
            <a:ext cx="1762718" cy="643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F9CC9-09DB-64C5-C7FD-0C0788C04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7295" y="2152426"/>
            <a:ext cx="3473859" cy="77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10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11173-4174-EA27-5660-0872A24AB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C57A6EFA-20E9-41DF-BE39-8EBED76CCFE5}" type="slidenum"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6086B0-8840-5FF2-560B-70ED1F6F22EB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Motivation: cancer radiotherapy</a:t>
            </a:r>
          </a:p>
        </p:txBody>
      </p:sp>
      <p:pic>
        <p:nvPicPr>
          <p:cNvPr id="12" name="Picture 2" descr="00001">
            <a:extLst>
              <a:ext uri="{FF2B5EF4-FFF2-40B4-BE49-F238E27FC236}">
                <a16:creationId xmlns:a16="http://schemas.microsoft.com/office/drawing/2014/main" id="{4215A055-4A63-B2D9-164A-F7AFC78CA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642" y="962169"/>
            <a:ext cx="4670894" cy="350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">
            <a:extLst>
              <a:ext uri="{FF2B5EF4-FFF2-40B4-BE49-F238E27FC236}">
                <a16:creationId xmlns:a16="http://schemas.microsoft.com/office/drawing/2014/main" id="{99DF809C-6E41-F62E-E4A9-D39539CCBBC3}"/>
              </a:ext>
            </a:extLst>
          </p:cNvPr>
          <p:cNvSpPr txBox="1"/>
          <p:nvPr/>
        </p:nvSpPr>
        <p:spPr>
          <a:xfrm>
            <a:off x="6264608" y="4659899"/>
            <a:ext cx="5680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Štěpán,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Davídková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et al.,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RADAMOL biophysical tool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- 2 MeV alpha particle passing through water sphere cotaining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short DNA oligomer</a:t>
            </a:r>
          </a:p>
        </p:txBody>
      </p:sp>
      <p:sp>
        <p:nvSpPr>
          <p:cNvPr id="14" name="TextovéPole 2">
            <a:extLst>
              <a:ext uri="{FF2B5EF4-FFF2-40B4-BE49-F238E27FC236}">
                <a16:creationId xmlns:a16="http://schemas.microsoft.com/office/drawing/2014/main" id="{87A749F2-2DB0-C46C-52B1-87E9D8E5C091}"/>
              </a:ext>
            </a:extLst>
          </p:cNvPr>
          <p:cNvSpPr txBox="1"/>
          <p:nvPr/>
        </p:nvSpPr>
        <p:spPr>
          <a:xfrm>
            <a:off x="6264608" y="5777788"/>
            <a:ext cx="54176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i="1" dirty="0">
                <a:latin typeface="Arial" panose="020B0604020202020204" pitchFamily="34" charset="0"/>
                <a:cs typeface="Arial" panose="020B0604020202020204" pitchFamily="34" charset="0"/>
              </a:rPr>
              <a:t>Radiat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500" i="1" dirty="0">
                <a:latin typeface="Arial" panose="020B0604020202020204" pitchFamily="34" charset="0"/>
                <a:cs typeface="Arial" panose="020B0604020202020204" pitchFamily="34" charset="0"/>
              </a:rPr>
              <a:t> Phys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500" i="1" dirty="0">
                <a:latin typeface="Arial" panose="020B0604020202020204" pitchFamily="34" charset="0"/>
                <a:cs typeface="Arial" panose="020B0604020202020204" pitchFamily="34" charset="0"/>
              </a:rPr>
              <a:t> Chem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128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500" i="1" dirty="0">
                <a:latin typeface="Arial" panose="020B0604020202020204" pitchFamily="34" charset="0"/>
                <a:cs typeface="Arial" panose="020B0604020202020204" pitchFamily="34" charset="0"/>
              </a:rPr>
              <a:t>Eur. Phys. J. D </a:t>
            </a: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, 2014.</a:t>
            </a:r>
            <a:endParaRPr lang="cs-CZ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C9F6F6-B0FB-5086-ADCE-2A1DB0937A08}"/>
              </a:ext>
            </a:extLst>
          </p:cNvPr>
          <p:cNvSpPr txBox="1"/>
          <p:nvPr/>
        </p:nvSpPr>
        <p:spPr>
          <a:xfrm>
            <a:off x="582227" y="4577459"/>
            <a:ext cx="4679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DNA damage mechanisms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Radiosensitization: exploit damage mechanisms to improve sensitivity to radiation</a:t>
            </a:r>
          </a:p>
        </p:txBody>
      </p:sp>
      <p:pic>
        <p:nvPicPr>
          <p:cNvPr id="1026" name="Picture 2" descr="Beams of heavy ions can target hard-to-reach tumors with great accuracy and with minimal damage to surrounding tissues. (Heidelberg Ion-Beam Therapy Center) ">
            <a:extLst>
              <a:ext uri="{FF2B5EF4-FFF2-40B4-BE49-F238E27FC236}">
                <a16:creationId xmlns:a16="http://schemas.microsoft.com/office/drawing/2014/main" id="{E5EBEC84-D063-B971-4BEC-2615F533E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r="11172"/>
          <a:stretch/>
        </p:blipFill>
        <p:spPr bwMode="auto">
          <a:xfrm>
            <a:off x="489098" y="1713476"/>
            <a:ext cx="4865262" cy="209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9E883E-C781-DB91-C072-D22CE97F8B42}"/>
              </a:ext>
            </a:extLst>
          </p:cNvPr>
          <p:cNvSpPr txBox="1"/>
          <p:nvPr/>
        </p:nvSpPr>
        <p:spPr>
          <a:xfrm>
            <a:off x="582227" y="5861930"/>
            <a:ext cx="455397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Image: https://newscenter.lbl.gov/2010/10/18/ion-beam-therapy/</a:t>
            </a:r>
          </a:p>
        </p:txBody>
      </p:sp>
    </p:spTree>
    <p:extLst>
      <p:ext uri="{BB962C8B-B14F-4D97-AF65-F5344CB8AC3E}">
        <p14:creationId xmlns:p14="http://schemas.microsoft.com/office/powerpoint/2010/main" val="36741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39880-5C1A-D9B2-E197-0EDC9227D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5D069-22A2-F253-E3DB-2589FCE19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4B6DA-456F-3B9E-0421-4378D679D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47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CB2062-71AD-47E9-C6C5-DDDC70862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12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A4610C-DA70-47A6-9753-8B65E9E7753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Results: radiation damage to DNA origami nanostructures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80A4927-CD63-4C47-854C-3CAE17528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4119B-4C6A-4ABD-941D-27F5C62DEC50}" type="slidenum">
              <a:rPr lang="en-US" sz="150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0A2B5F-3C56-428C-942F-2B4BC887FD00}"/>
              </a:ext>
            </a:extLst>
          </p:cNvPr>
          <p:cNvSpPr/>
          <p:nvPr/>
        </p:nvSpPr>
        <p:spPr>
          <a:xfrm>
            <a:off x="5786419" y="1243421"/>
            <a:ext cx="5111430" cy="511242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1647CF-2268-48DB-843D-188CE9BC33BB}"/>
              </a:ext>
            </a:extLst>
          </p:cNvPr>
          <p:cNvSpPr txBox="1"/>
          <p:nvPr/>
        </p:nvSpPr>
        <p:spPr>
          <a:xfrm>
            <a:off x="5786419" y="861248"/>
            <a:ext cx="5111430" cy="381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AFM count of damaged structures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8F50818-90C2-D86B-5858-F107879E5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384" y="1254328"/>
            <a:ext cx="4619500" cy="35730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BE3710-00FE-4080-B473-5344585D2BAF}"/>
              </a:ext>
            </a:extLst>
          </p:cNvPr>
          <p:cNvSpPr txBox="1"/>
          <p:nvPr/>
        </p:nvSpPr>
        <p:spPr>
          <a:xfrm>
            <a:off x="6096000" y="4916021"/>
            <a:ext cx="46194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Structures are more sensitive to higher LET damage (protons):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~2x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more in dry samples;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~1.3x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more in solution</a:t>
            </a: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Dry vs solution: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4-6x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enhancement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D0C97655-21AE-ED86-CE47-469EF6F10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88" y="1038611"/>
            <a:ext cx="4024747" cy="4780777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AABC16BD-8B23-B0A5-7BA1-95B26AC2D1EB}"/>
              </a:ext>
            </a:extLst>
          </p:cNvPr>
          <p:cNvSpPr txBox="1"/>
          <p:nvPr/>
        </p:nvSpPr>
        <p:spPr>
          <a:xfrm>
            <a:off x="741621" y="5996752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Sala et al.,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Nanoscale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13, 2021.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CE4D7C-BBD1-5D87-8807-5840E79781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1" t="35703" r="41206" b="56179"/>
          <a:stretch/>
        </p:blipFill>
        <p:spPr>
          <a:xfrm>
            <a:off x="4706040" y="1231668"/>
            <a:ext cx="630458" cy="6119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5E8E10-BACD-8B9A-4AD7-298AB6B9F3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7" t="58916" r="70041" b="33704"/>
          <a:stretch/>
        </p:blipFill>
        <p:spPr>
          <a:xfrm>
            <a:off x="4047790" y="1231668"/>
            <a:ext cx="556198" cy="61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0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2" grpId="0"/>
      <p:bldP spid="7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645894-1063-32DE-7752-C513FD46A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325" y="1025296"/>
            <a:ext cx="8083350" cy="25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346F7C-EB97-8C9A-4422-CFC43CD0B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325" y="3545296"/>
            <a:ext cx="8073659" cy="2520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5E7602-F776-C1A2-CF15-5FE4E93F1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mtClean="0"/>
              <a:t>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89471A-3A22-53A0-D2BD-4130F7F03AFD}"/>
              </a:ext>
            </a:extLst>
          </p:cNvPr>
          <p:cNvSpPr/>
          <p:nvPr/>
        </p:nvSpPr>
        <p:spPr>
          <a:xfrm>
            <a:off x="0" y="-107005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Irradiation of Dry Samples in Vacuum</a:t>
            </a:r>
          </a:p>
        </p:txBody>
      </p:sp>
    </p:spTree>
    <p:extLst>
      <p:ext uri="{BB962C8B-B14F-4D97-AF65-F5344CB8AC3E}">
        <p14:creationId xmlns:p14="http://schemas.microsoft.com/office/powerpoint/2010/main" val="251802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8A80F62-BF15-3635-6A7F-E3F45ADB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z="150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461AF2-DA89-9CAD-044C-21AA5221BFF0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DNA radiation damage mechanisms: multiscale phenomena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91A86D7-0619-7148-9CD6-612149819B17}"/>
              </a:ext>
            </a:extLst>
          </p:cNvPr>
          <p:cNvGrpSpPr/>
          <p:nvPr/>
        </p:nvGrpSpPr>
        <p:grpSpPr>
          <a:xfrm>
            <a:off x="3619750" y="3968364"/>
            <a:ext cx="4570473" cy="2234236"/>
            <a:chOff x="4070874" y="4395011"/>
            <a:chExt cx="4570473" cy="223423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468EDF8-30CE-AD5F-C64F-A81652BB5621}"/>
                </a:ext>
              </a:extLst>
            </p:cNvPr>
            <p:cNvSpPr/>
            <p:nvPr/>
          </p:nvSpPr>
          <p:spPr>
            <a:xfrm>
              <a:off x="4070874" y="4395011"/>
              <a:ext cx="4570473" cy="2207173"/>
            </a:xfrm>
            <a:prstGeom prst="roundRect">
              <a:avLst/>
            </a:prstGeom>
            <a:gradFill>
              <a:gsLst>
                <a:gs pos="47000">
                  <a:schemeClr val="accent1">
                    <a:lumMod val="5000"/>
                    <a:lumOff val="95000"/>
                  </a:schemeClr>
                </a:gs>
                <a:gs pos="15000">
                  <a:schemeClr val="accent1">
                    <a:lumMod val="45000"/>
                    <a:lumOff val="55000"/>
                  </a:schemeClr>
                </a:gs>
                <a:gs pos="66000">
                  <a:schemeClr val="bg1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E54D7C3-7400-44B3-57DF-CFCF10330F06}"/>
                </a:ext>
              </a:extLst>
            </p:cNvPr>
            <p:cNvGrpSpPr/>
            <p:nvPr/>
          </p:nvGrpSpPr>
          <p:grpSpPr>
            <a:xfrm>
              <a:off x="5418568" y="5027306"/>
              <a:ext cx="1518631" cy="898419"/>
              <a:chOff x="5965694" y="3443456"/>
              <a:chExt cx="1944546" cy="1150389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22DCF70-DB8B-2582-1A37-6955E197BFC8}"/>
                  </a:ext>
                </a:extLst>
              </p:cNvPr>
              <p:cNvSpPr/>
              <p:nvPr/>
            </p:nvSpPr>
            <p:spPr>
              <a:xfrm>
                <a:off x="5965694" y="3581059"/>
                <a:ext cx="1944546" cy="1012786"/>
              </a:xfrm>
              <a:prstGeom prst="rect">
                <a:avLst/>
              </a:prstGeom>
              <a:pattFill prst="smCheck">
                <a:fgClr>
                  <a:schemeClr val="accent1"/>
                </a:fgClr>
                <a:bgClr>
                  <a:schemeClr val="bg1"/>
                </a:bgClr>
              </a:pattFill>
              <a:scene3d>
                <a:camera prst="isometricOffAxis2Top"/>
                <a:lightRig rig="threePt" dir="t"/>
              </a:scene3d>
              <a:sp3d prstMaterial="metal">
                <a:bevelT h="152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814CB5E-F20A-1E04-332D-6A9E6F229D23}"/>
                  </a:ext>
                </a:extLst>
              </p:cNvPr>
              <p:cNvSpPr/>
              <p:nvPr/>
            </p:nvSpPr>
            <p:spPr>
              <a:xfrm>
                <a:off x="6246345" y="3675547"/>
                <a:ext cx="99478" cy="371856"/>
              </a:xfrm>
              <a:custGeom>
                <a:avLst/>
                <a:gdLst>
                  <a:gd name="connsiteX0" fmla="*/ 99478 w 99478"/>
                  <a:gd name="connsiteY0" fmla="*/ 371856 h 371856"/>
                  <a:gd name="connsiteX1" fmla="*/ 1942 w 99478"/>
                  <a:gd name="connsiteY1" fmla="*/ 231648 h 371856"/>
                  <a:gd name="connsiteX2" fmla="*/ 32422 w 99478"/>
                  <a:gd name="connsiteY2" fmla="*/ 97536 h 371856"/>
                  <a:gd name="connsiteX3" fmla="*/ 8038 w 99478"/>
                  <a:gd name="connsiteY3" fmla="*/ 0 h 37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478" h="371856">
                    <a:moveTo>
                      <a:pt x="99478" y="371856"/>
                    </a:moveTo>
                    <a:cubicBezTo>
                      <a:pt x="56298" y="324612"/>
                      <a:pt x="13118" y="277368"/>
                      <a:pt x="1942" y="231648"/>
                    </a:cubicBezTo>
                    <a:cubicBezTo>
                      <a:pt x="-9234" y="185928"/>
                      <a:pt x="31406" y="136144"/>
                      <a:pt x="32422" y="97536"/>
                    </a:cubicBezTo>
                    <a:cubicBezTo>
                      <a:pt x="33438" y="58928"/>
                      <a:pt x="20738" y="29464"/>
                      <a:pt x="8038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74A078F3-09C4-7114-B428-D19D7700338C}"/>
                  </a:ext>
                </a:extLst>
              </p:cNvPr>
              <p:cNvSpPr/>
              <p:nvPr/>
            </p:nvSpPr>
            <p:spPr>
              <a:xfrm>
                <a:off x="6937966" y="3675547"/>
                <a:ext cx="99478" cy="371856"/>
              </a:xfrm>
              <a:custGeom>
                <a:avLst/>
                <a:gdLst>
                  <a:gd name="connsiteX0" fmla="*/ 99478 w 99478"/>
                  <a:gd name="connsiteY0" fmla="*/ 371856 h 371856"/>
                  <a:gd name="connsiteX1" fmla="*/ 1942 w 99478"/>
                  <a:gd name="connsiteY1" fmla="*/ 231648 h 371856"/>
                  <a:gd name="connsiteX2" fmla="*/ 32422 w 99478"/>
                  <a:gd name="connsiteY2" fmla="*/ 97536 h 371856"/>
                  <a:gd name="connsiteX3" fmla="*/ 8038 w 99478"/>
                  <a:gd name="connsiteY3" fmla="*/ 0 h 37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478" h="371856">
                    <a:moveTo>
                      <a:pt x="99478" y="371856"/>
                    </a:moveTo>
                    <a:cubicBezTo>
                      <a:pt x="56298" y="324612"/>
                      <a:pt x="13118" y="277368"/>
                      <a:pt x="1942" y="231648"/>
                    </a:cubicBezTo>
                    <a:cubicBezTo>
                      <a:pt x="-9234" y="185928"/>
                      <a:pt x="31406" y="136144"/>
                      <a:pt x="32422" y="97536"/>
                    </a:cubicBezTo>
                    <a:cubicBezTo>
                      <a:pt x="33438" y="58928"/>
                      <a:pt x="20738" y="29464"/>
                      <a:pt x="8038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5EFE6AA-E369-BDD7-67E4-4CFD281346C9}"/>
                  </a:ext>
                </a:extLst>
              </p:cNvPr>
              <p:cNvSpPr/>
              <p:nvPr/>
            </p:nvSpPr>
            <p:spPr>
              <a:xfrm>
                <a:off x="7458715" y="3840139"/>
                <a:ext cx="99478" cy="371856"/>
              </a:xfrm>
              <a:custGeom>
                <a:avLst/>
                <a:gdLst>
                  <a:gd name="connsiteX0" fmla="*/ 99478 w 99478"/>
                  <a:gd name="connsiteY0" fmla="*/ 371856 h 371856"/>
                  <a:gd name="connsiteX1" fmla="*/ 1942 w 99478"/>
                  <a:gd name="connsiteY1" fmla="*/ 231648 h 371856"/>
                  <a:gd name="connsiteX2" fmla="*/ 32422 w 99478"/>
                  <a:gd name="connsiteY2" fmla="*/ 97536 h 371856"/>
                  <a:gd name="connsiteX3" fmla="*/ 8038 w 99478"/>
                  <a:gd name="connsiteY3" fmla="*/ 0 h 37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478" h="371856">
                    <a:moveTo>
                      <a:pt x="99478" y="371856"/>
                    </a:moveTo>
                    <a:cubicBezTo>
                      <a:pt x="56298" y="324612"/>
                      <a:pt x="13118" y="277368"/>
                      <a:pt x="1942" y="231648"/>
                    </a:cubicBezTo>
                    <a:cubicBezTo>
                      <a:pt x="-9234" y="185928"/>
                      <a:pt x="31406" y="136144"/>
                      <a:pt x="32422" y="97536"/>
                    </a:cubicBezTo>
                    <a:cubicBezTo>
                      <a:pt x="33438" y="58928"/>
                      <a:pt x="20738" y="29464"/>
                      <a:pt x="8038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53" name="3D Model 52" descr="Tetragonal Prism And Pyramid 01 Red">
                    <a:extLst>
                      <a:ext uri="{FF2B5EF4-FFF2-40B4-BE49-F238E27FC236}">
                        <a16:creationId xmlns:a16="http://schemas.microsoft.com/office/drawing/2014/main" id="{56BB89B8-C6D4-2382-4559-0BE55733D00D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 rot="1913411">
                  <a:off x="6175357" y="3443456"/>
                  <a:ext cx="159018" cy="365029"/>
                </p:xfrm>
                <a:graphic>
                  <a:graphicData uri="http://schemas.microsoft.com/office/drawing/2017/model3d">
                    <am3d:model3d r:embed="rId2">
                      <am3d:spPr>
                        <a:xfrm rot="1913411">
                          <a:off x="0" y="0"/>
                          <a:ext cx="159018" cy="365029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51216751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98531" d="1000000"/>
                        <am3d:preTrans dx="0" dy="-18000000" dz="0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-1500209" ay="2917054" az="-1157197"/>
                        <am3d:postTrans dx="0" dy="0" dz="0"/>
                      </am3d:trans>
                      <am3d:raster rName="Office3DRenderer" rVer="16.0.8326">
                        <am3d:blip r:embed="rId3"/>
                      </am3d:raster>
                      <am3d:objViewport viewportSz="296754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53" name="3D Model 52" descr="Tetragonal Prism And Pyramid 01 Red">
                    <a:extLst>
                      <a:ext uri="{FF2B5EF4-FFF2-40B4-BE49-F238E27FC236}">
                        <a16:creationId xmlns:a16="http://schemas.microsoft.com/office/drawing/2014/main" id="{56BB89B8-C6D4-2382-4559-0BE55733D00D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rot="1913411">
                    <a:off x="5131184" y="4600659"/>
                    <a:ext cx="124188" cy="285077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83CD7C7-12FD-5F5A-460D-DD9B64523A68}"/>
                  </a:ext>
                </a:extLst>
              </p:cNvPr>
              <p:cNvSpPr/>
              <p:nvPr/>
            </p:nvSpPr>
            <p:spPr>
              <a:xfrm>
                <a:off x="6916605" y="3637013"/>
                <a:ext cx="99478" cy="371856"/>
              </a:xfrm>
              <a:custGeom>
                <a:avLst/>
                <a:gdLst>
                  <a:gd name="connsiteX0" fmla="*/ 99478 w 99478"/>
                  <a:gd name="connsiteY0" fmla="*/ 371856 h 371856"/>
                  <a:gd name="connsiteX1" fmla="*/ 1942 w 99478"/>
                  <a:gd name="connsiteY1" fmla="*/ 231648 h 371856"/>
                  <a:gd name="connsiteX2" fmla="*/ 32422 w 99478"/>
                  <a:gd name="connsiteY2" fmla="*/ 97536 h 371856"/>
                  <a:gd name="connsiteX3" fmla="*/ 8038 w 99478"/>
                  <a:gd name="connsiteY3" fmla="*/ 0 h 37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478" h="371856">
                    <a:moveTo>
                      <a:pt x="99478" y="371856"/>
                    </a:moveTo>
                    <a:cubicBezTo>
                      <a:pt x="56298" y="324612"/>
                      <a:pt x="13118" y="277368"/>
                      <a:pt x="1942" y="231648"/>
                    </a:cubicBezTo>
                    <a:cubicBezTo>
                      <a:pt x="-9234" y="185928"/>
                      <a:pt x="31406" y="136144"/>
                      <a:pt x="32422" y="97536"/>
                    </a:cubicBezTo>
                    <a:cubicBezTo>
                      <a:pt x="33438" y="58928"/>
                      <a:pt x="20738" y="29464"/>
                      <a:pt x="8038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loud 54">
                <a:extLst>
                  <a:ext uri="{FF2B5EF4-FFF2-40B4-BE49-F238E27FC236}">
                    <a16:creationId xmlns:a16="http://schemas.microsoft.com/office/drawing/2014/main" id="{C363694E-D939-41D9-DF59-02E77AC69F41}"/>
                  </a:ext>
                </a:extLst>
              </p:cNvPr>
              <p:cNvSpPr/>
              <p:nvPr/>
            </p:nvSpPr>
            <p:spPr>
              <a:xfrm>
                <a:off x="7336929" y="3572230"/>
                <a:ext cx="249936" cy="276738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9644C1F-708C-953E-9843-30C4CBEA0BFB}"/>
                  </a:ext>
                </a:extLst>
              </p:cNvPr>
              <p:cNvCxnSpPr>
                <a:stCxn id="54" idx="2"/>
                <a:endCxn id="51" idx="2"/>
              </p:cNvCxnSpPr>
              <p:nvPr/>
            </p:nvCxnSpPr>
            <p:spPr>
              <a:xfrm>
                <a:off x="6949027" y="3734549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BD76A0BD-0B35-A489-6CB2-B0DBCB02B1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7044" y="3806598"/>
                <a:ext cx="21361" cy="3853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53FFDF1A-6481-45F6-EA01-A77E397988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7966" y="3773083"/>
                <a:ext cx="21361" cy="3853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12D2A15C-CB8F-8C55-7A4A-7B4E48E584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1072" y="3740462"/>
                <a:ext cx="21361" cy="3853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76B674A-2E59-8CFF-096C-D4E71F8A10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6363" y="3839219"/>
                <a:ext cx="21361" cy="3853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6D597D9-1891-3B89-CE15-E7F2932D793D}"/>
                </a:ext>
              </a:extLst>
            </p:cNvPr>
            <p:cNvSpPr txBox="1"/>
            <p:nvPr/>
          </p:nvSpPr>
          <p:spPr>
            <a:xfrm>
              <a:off x="5070356" y="5976422"/>
              <a:ext cx="19445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DNA </a:t>
              </a:r>
              <a:r>
                <a:rPr lang="en-US" sz="1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nanosupports</a:t>
              </a:r>
              <a:endParaRPr lang="en-US" sz="1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0B0BC43-7665-A8E6-EDCA-F7506B180E97}"/>
                </a:ext>
              </a:extLst>
            </p:cNvPr>
            <p:cNvSpPr/>
            <p:nvPr/>
          </p:nvSpPr>
          <p:spPr>
            <a:xfrm>
              <a:off x="4393148" y="4613371"/>
              <a:ext cx="995423" cy="592755"/>
            </a:xfrm>
            <a:custGeom>
              <a:avLst/>
              <a:gdLst>
                <a:gd name="connsiteX0" fmla="*/ 0 w 995423"/>
                <a:gd name="connsiteY0" fmla="*/ 71894 h 592755"/>
                <a:gd name="connsiteX1" fmla="*/ 300942 w 995423"/>
                <a:gd name="connsiteY1" fmla="*/ 14020 h 592755"/>
                <a:gd name="connsiteX2" fmla="*/ 300942 w 995423"/>
                <a:gd name="connsiteY2" fmla="*/ 303388 h 592755"/>
                <a:gd name="connsiteX3" fmla="*/ 636608 w 995423"/>
                <a:gd name="connsiteY3" fmla="*/ 176066 h 592755"/>
                <a:gd name="connsiteX4" fmla="*/ 544011 w 995423"/>
                <a:gd name="connsiteY4" fmla="*/ 488582 h 592755"/>
                <a:gd name="connsiteX5" fmla="*/ 879676 w 995423"/>
                <a:gd name="connsiteY5" fmla="*/ 361261 h 592755"/>
                <a:gd name="connsiteX6" fmla="*/ 868102 w 995423"/>
                <a:gd name="connsiteY6" fmla="*/ 511732 h 592755"/>
                <a:gd name="connsiteX7" fmla="*/ 995423 w 995423"/>
                <a:gd name="connsiteY7" fmla="*/ 592755 h 59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95423" h="592755">
                  <a:moveTo>
                    <a:pt x="0" y="71894"/>
                  </a:moveTo>
                  <a:cubicBezTo>
                    <a:pt x="125392" y="23666"/>
                    <a:pt x="250785" y="-24562"/>
                    <a:pt x="300942" y="14020"/>
                  </a:cubicBezTo>
                  <a:cubicBezTo>
                    <a:pt x="351099" y="52602"/>
                    <a:pt x="244998" y="276380"/>
                    <a:pt x="300942" y="303388"/>
                  </a:cubicBezTo>
                  <a:cubicBezTo>
                    <a:pt x="356886" y="330396"/>
                    <a:pt x="596097" y="145200"/>
                    <a:pt x="636608" y="176066"/>
                  </a:cubicBezTo>
                  <a:cubicBezTo>
                    <a:pt x="677119" y="206932"/>
                    <a:pt x="503500" y="457716"/>
                    <a:pt x="544011" y="488582"/>
                  </a:cubicBezTo>
                  <a:cubicBezTo>
                    <a:pt x="584522" y="519448"/>
                    <a:pt x="825661" y="357403"/>
                    <a:pt x="879676" y="361261"/>
                  </a:cubicBezTo>
                  <a:cubicBezTo>
                    <a:pt x="933691" y="365119"/>
                    <a:pt x="848811" y="473150"/>
                    <a:pt x="868102" y="511732"/>
                  </a:cubicBezTo>
                  <a:cubicBezTo>
                    <a:pt x="887393" y="550314"/>
                    <a:pt x="941408" y="571534"/>
                    <a:pt x="995423" y="592755"/>
                  </a:cubicBezTo>
                </a:path>
              </a:pathLst>
            </a:custGeom>
            <a:noFill/>
            <a:ln>
              <a:headEnd type="none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36D1BC-A9CF-2516-FEFF-BC07E0CC5060}"/>
                </a:ext>
              </a:extLst>
            </p:cNvPr>
            <p:cNvSpPr txBox="1"/>
            <p:nvPr/>
          </p:nvSpPr>
          <p:spPr>
            <a:xfrm>
              <a:off x="4109440" y="5015328"/>
              <a:ext cx="1571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Ionizing Radiation/UV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EB696C5-A62D-1CD4-7798-43DE06D1CE46}"/>
                </a:ext>
              </a:extLst>
            </p:cNvPr>
            <p:cNvGrpSpPr/>
            <p:nvPr/>
          </p:nvGrpSpPr>
          <p:grpSpPr>
            <a:xfrm rot="20742410">
              <a:off x="6672055" y="4535512"/>
              <a:ext cx="581679" cy="806253"/>
              <a:chOff x="7723327" y="4034192"/>
              <a:chExt cx="581679" cy="806253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04D7F48-053D-AB49-DDCD-3AC1E7B3ACA5}"/>
                  </a:ext>
                </a:extLst>
              </p:cNvPr>
              <p:cNvSpPr/>
              <p:nvPr/>
            </p:nvSpPr>
            <p:spPr>
              <a:xfrm rot="20091718">
                <a:off x="7871562" y="4311646"/>
                <a:ext cx="45719" cy="19689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Arc 45">
                <a:extLst>
                  <a:ext uri="{FF2B5EF4-FFF2-40B4-BE49-F238E27FC236}">
                    <a16:creationId xmlns:a16="http://schemas.microsoft.com/office/drawing/2014/main" id="{5FCDC1DC-6AF5-4919-9EA4-7FED18EF8E4E}"/>
                  </a:ext>
                </a:extLst>
              </p:cNvPr>
              <p:cNvSpPr/>
              <p:nvPr/>
            </p:nvSpPr>
            <p:spPr>
              <a:xfrm rot="10043583">
                <a:off x="7769868" y="4034192"/>
                <a:ext cx="535138" cy="296425"/>
              </a:xfrm>
              <a:prstGeom prst="arc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Arc 46">
                <a:extLst>
                  <a:ext uri="{FF2B5EF4-FFF2-40B4-BE49-F238E27FC236}">
                    <a16:creationId xmlns:a16="http://schemas.microsoft.com/office/drawing/2014/main" id="{960F0F25-0FDF-4255-FFB8-9DE7831D109C}"/>
                  </a:ext>
                </a:extLst>
              </p:cNvPr>
              <p:cNvSpPr/>
              <p:nvPr/>
            </p:nvSpPr>
            <p:spPr>
              <a:xfrm rot="17127343">
                <a:off x="7808332" y="4424663"/>
                <a:ext cx="535138" cy="296425"/>
              </a:xfrm>
              <a:prstGeom prst="arc">
                <a:avLst>
                  <a:gd name="adj1" fmla="val 15825879"/>
                  <a:gd name="adj2" fmla="val 20529673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Arc 47">
                <a:extLst>
                  <a:ext uri="{FF2B5EF4-FFF2-40B4-BE49-F238E27FC236}">
                    <a16:creationId xmlns:a16="http://schemas.microsoft.com/office/drawing/2014/main" id="{7DEFBE09-BBED-4F17-9B8D-D547862893CD}"/>
                  </a:ext>
                </a:extLst>
              </p:cNvPr>
              <p:cNvSpPr/>
              <p:nvPr/>
            </p:nvSpPr>
            <p:spPr>
              <a:xfrm rot="10043583">
                <a:off x="7723327" y="4034193"/>
                <a:ext cx="535138" cy="296425"/>
              </a:xfrm>
              <a:prstGeom prst="arc">
                <a:avLst>
                  <a:gd name="adj1" fmla="val 17487282"/>
                  <a:gd name="adj2" fmla="val 0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94680E1-042F-A2E4-3ADF-4C39EB696CEC}"/>
                </a:ext>
              </a:extLst>
            </p:cNvPr>
            <p:cNvSpPr txBox="1"/>
            <p:nvPr/>
          </p:nvSpPr>
          <p:spPr>
            <a:xfrm>
              <a:off x="7055666" y="4598671"/>
              <a:ext cx="12463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in situ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spec. or imaging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E2C1917-78CA-12F6-30ED-4A88D37503A2}"/>
                </a:ext>
              </a:extLst>
            </p:cNvPr>
            <p:cNvSpPr txBox="1"/>
            <p:nvPr/>
          </p:nvSpPr>
          <p:spPr>
            <a:xfrm>
              <a:off x="7014902" y="5244252"/>
              <a:ext cx="15186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ex situ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analysis: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AFM, TEM/SEM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AGE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qPCR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UV-Vis</a:t>
              </a:r>
            </a:p>
            <a:p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C0A86CC-6A27-D15C-EB87-11493610D7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5"/>
          <a:stretch/>
        </p:blipFill>
        <p:spPr>
          <a:xfrm>
            <a:off x="3990186" y="754320"/>
            <a:ext cx="3396033" cy="21353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602363-CA02-5825-B7FD-D5A8029E3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01" y="3755730"/>
            <a:ext cx="2242198" cy="1632840"/>
          </a:xfrm>
          <a:prstGeom prst="rect">
            <a:avLst/>
          </a:prstGeom>
        </p:spPr>
      </p:pic>
      <p:pic>
        <p:nvPicPr>
          <p:cNvPr id="33" name="Graphic 32" descr="Arrow: Slight curve outline">
            <a:extLst>
              <a:ext uri="{FF2B5EF4-FFF2-40B4-BE49-F238E27FC236}">
                <a16:creationId xmlns:a16="http://schemas.microsoft.com/office/drawing/2014/main" id="{529202D8-7376-87EE-401E-A4C3F0D8D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563723" flipV="1">
            <a:off x="919998" y="3080610"/>
            <a:ext cx="914400" cy="914400"/>
          </a:xfrm>
          <a:prstGeom prst="rect">
            <a:avLst/>
          </a:prstGeom>
        </p:spPr>
      </p:pic>
      <p:pic>
        <p:nvPicPr>
          <p:cNvPr id="34" name="Graphic 33" descr="Arrow: Slight curve outline">
            <a:extLst>
              <a:ext uri="{FF2B5EF4-FFF2-40B4-BE49-F238E27FC236}">
                <a16:creationId xmlns:a16="http://schemas.microsoft.com/office/drawing/2014/main" id="{3DFA8DA3-17F5-B24D-16F9-E501BC0EC0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085732" flipV="1">
            <a:off x="2896711" y="1377644"/>
            <a:ext cx="914400" cy="914400"/>
          </a:xfrm>
          <a:prstGeom prst="rect">
            <a:avLst/>
          </a:prstGeom>
        </p:spPr>
      </p:pic>
      <p:pic>
        <p:nvPicPr>
          <p:cNvPr id="38" name="Graphic 37" descr="Arrow: Slight curve outline">
            <a:extLst>
              <a:ext uri="{FF2B5EF4-FFF2-40B4-BE49-F238E27FC236}">
                <a16:creationId xmlns:a16="http://schemas.microsoft.com/office/drawing/2014/main" id="{AB524A71-402B-F4C6-BDA0-EC36AF302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73307" flipV="1">
            <a:off x="7414513" y="1261168"/>
            <a:ext cx="914400" cy="914400"/>
          </a:xfrm>
          <a:prstGeom prst="rect">
            <a:avLst/>
          </a:prstGeom>
        </p:spPr>
      </p:pic>
      <p:pic>
        <p:nvPicPr>
          <p:cNvPr id="39" name="Graphic 38" descr="Arrow: Slight curve outline">
            <a:extLst>
              <a:ext uri="{FF2B5EF4-FFF2-40B4-BE49-F238E27FC236}">
                <a16:creationId xmlns:a16="http://schemas.microsoft.com/office/drawing/2014/main" id="{FE83475C-BA09-C75A-119F-EB487458F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018593" flipV="1">
            <a:off x="9590578" y="2895742"/>
            <a:ext cx="914400" cy="914400"/>
          </a:xfrm>
          <a:prstGeom prst="rect">
            <a:avLst/>
          </a:prstGeom>
        </p:spPr>
      </p:pic>
      <p:pic>
        <p:nvPicPr>
          <p:cNvPr id="63" name="Graphic 62" descr="Rat outline">
            <a:extLst>
              <a:ext uri="{FF2B5EF4-FFF2-40B4-BE49-F238E27FC236}">
                <a16:creationId xmlns:a16="http://schemas.microsoft.com/office/drawing/2014/main" id="{32CC83B4-D54B-9C6C-D735-4238A31F9F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7896" y="3447969"/>
            <a:ext cx="1264208" cy="1264208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C9286193-35E1-0BEE-3E41-F24CDD26CC0F}"/>
              </a:ext>
            </a:extLst>
          </p:cNvPr>
          <p:cNvGrpSpPr/>
          <p:nvPr/>
        </p:nvGrpSpPr>
        <p:grpSpPr>
          <a:xfrm>
            <a:off x="8199609" y="2791649"/>
            <a:ext cx="608806" cy="608806"/>
            <a:chOff x="8671782" y="2561507"/>
            <a:chExt cx="608806" cy="608806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307421B-B2CA-E855-CB54-43E88496F6F5}"/>
                </a:ext>
              </a:extLst>
            </p:cNvPr>
            <p:cNvSpPr/>
            <p:nvPr/>
          </p:nvSpPr>
          <p:spPr>
            <a:xfrm>
              <a:off x="8671782" y="2561507"/>
              <a:ext cx="608806" cy="608806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53352B7C-228B-4ACF-4F76-54183CF24E6D}"/>
                </a:ext>
              </a:extLst>
            </p:cNvPr>
            <p:cNvSpPr/>
            <p:nvPr/>
          </p:nvSpPr>
          <p:spPr>
            <a:xfrm>
              <a:off x="8742340" y="2688864"/>
              <a:ext cx="234296" cy="234296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7535098-88A9-5996-1950-535622FF28A7}"/>
              </a:ext>
            </a:extLst>
          </p:cNvPr>
          <p:cNvGrpSpPr/>
          <p:nvPr/>
        </p:nvGrpSpPr>
        <p:grpSpPr>
          <a:xfrm>
            <a:off x="8199609" y="2092042"/>
            <a:ext cx="608806" cy="608806"/>
            <a:chOff x="8672416" y="1719409"/>
            <a:chExt cx="608806" cy="608806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85989721-1B89-7787-D8D3-6C6A745CC842}"/>
                </a:ext>
              </a:extLst>
            </p:cNvPr>
            <p:cNvSpPr/>
            <p:nvPr/>
          </p:nvSpPr>
          <p:spPr>
            <a:xfrm>
              <a:off x="8672416" y="1719409"/>
              <a:ext cx="608806" cy="608806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84730D3E-C67F-EDB5-E059-CCF715A14DBB}"/>
                </a:ext>
              </a:extLst>
            </p:cNvPr>
            <p:cNvSpPr/>
            <p:nvPr/>
          </p:nvSpPr>
          <p:spPr>
            <a:xfrm>
              <a:off x="8976636" y="2010536"/>
              <a:ext cx="234296" cy="234296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8F645A6-B69D-3D00-FA35-2BCAD2102E53}"/>
              </a:ext>
            </a:extLst>
          </p:cNvPr>
          <p:cNvGrpSpPr/>
          <p:nvPr/>
        </p:nvGrpSpPr>
        <p:grpSpPr>
          <a:xfrm>
            <a:off x="8873396" y="2427559"/>
            <a:ext cx="608806" cy="608806"/>
            <a:chOff x="9521055" y="1917439"/>
            <a:chExt cx="608806" cy="608806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1F9B353-C1D1-E77C-7D65-2283B41DD6D8}"/>
                </a:ext>
              </a:extLst>
            </p:cNvPr>
            <p:cNvSpPr/>
            <p:nvPr/>
          </p:nvSpPr>
          <p:spPr>
            <a:xfrm>
              <a:off x="9521055" y="1917439"/>
              <a:ext cx="608806" cy="608806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A4AE040-225A-E7A8-2EC1-9E54CAE1D6FD}"/>
                </a:ext>
              </a:extLst>
            </p:cNvPr>
            <p:cNvSpPr/>
            <p:nvPr/>
          </p:nvSpPr>
          <p:spPr>
            <a:xfrm>
              <a:off x="9585442" y="2047233"/>
              <a:ext cx="234296" cy="234296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3" name="Graphic 72" descr="Skeleton with solid fill">
            <a:extLst>
              <a:ext uri="{FF2B5EF4-FFF2-40B4-BE49-F238E27FC236}">
                <a16:creationId xmlns:a16="http://schemas.microsoft.com/office/drawing/2014/main" id="{F81A458A-42B7-DBF3-CD9E-B3DB0B3114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27918" y="2010742"/>
            <a:ext cx="1740694" cy="1740694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679FBC48-94C0-D3E2-6D40-FA42568CE750}"/>
              </a:ext>
            </a:extLst>
          </p:cNvPr>
          <p:cNvGrpSpPr/>
          <p:nvPr/>
        </p:nvGrpSpPr>
        <p:grpSpPr>
          <a:xfrm>
            <a:off x="1820719" y="2555582"/>
            <a:ext cx="1658181" cy="1068291"/>
            <a:chOff x="1820719" y="2555582"/>
            <a:chExt cx="1658181" cy="1068291"/>
          </a:xfrm>
        </p:grpSpPr>
        <p:pic>
          <p:nvPicPr>
            <p:cNvPr id="75" name="Picture 74" descr="C:\Users\Jari\Desktop\AbstractIcpeac\ICPEACgraphicalAbstract.png">
              <a:extLst>
                <a:ext uri="{FF2B5EF4-FFF2-40B4-BE49-F238E27FC236}">
                  <a16:creationId xmlns:a16="http://schemas.microsoft.com/office/drawing/2014/main" id="{4BC14DE7-4CB3-CF94-52CF-F9CF4E49B9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/>
            <a:srcRect l="37206" t="12933" r="42055" b="55002"/>
            <a:stretch/>
          </p:blipFill>
          <p:spPr bwMode="auto">
            <a:xfrm>
              <a:off x="2512053" y="2555582"/>
              <a:ext cx="966847" cy="1068291"/>
            </a:xfrm>
            <a:prstGeom prst="rect">
              <a:avLst/>
            </a:prstGeom>
            <a:noFill/>
          </p:spPr>
        </p:pic>
        <p:sp>
          <p:nvSpPr>
            <p:cNvPr id="76" name="Arrow: Right 75">
              <a:extLst>
                <a:ext uri="{FF2B5EF4-FFF2-40B4-BE49-F238E27FC236}">
                  <a16:creationId xmlns:a16="http://schemas.microsoft.com/office/drawing/2014/main" id="{A4A696B9-7225-E9B4-EC63-1D66F03A930B}"/>
                </a:ext>
              </a:extLst>
            </p:cNvPr>
            <p:cNvSpPr/>
            <p:nvPr/>
          </p:nvSpPr>
          <p:spPr>
            <a:xfrm>
              <a:off x="1820719" y="2780061"/>
              <a:ext cx="1104491" cy="619335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40000"/>
                  </a:schemeClr>
                </a:gs>
                <a:gs pos="50000">
                  <a:schemeClr val="accent1">
                    <a:tint val="44500"/>
                    <a:satMod val="160000"/>
                    <a:alpha val="40000"/>
                  </a:schemeClr>
                </a:gs>
                <a:gs pos="100000">
                  <a:schemeClr val="accent1">
                    <a:tint val="23500"/>
                    <a:satMod val="160000"/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E801654-95EA-A53F-EED6-D1FBF33278DE}"/>
                </a:ext>
              </a:extLst>
            </p:cNvPr>
            <p:cNvSpPr txBox="1"/>
            <p:nvPr/>
          </p:nvSpPr>
          <p:spPr>
            <a:xfrm>
              <a:off x="1829666" y="2894323"/>
              <a:ext cx="4655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id="{EFF7D66E-0029-F099-B1E3-58378D85F41A}"/>
              </a:ext>
            </a:extLst>
          </p:cNvPr>
          <p:cNvSpPr/>
          <p:nvPr/>
        </p:nvSpPr>
        <p:spPr>
          <a:xfrm>
            <a:off x="6216195" y="4714042"/>
            <a:ext cx="2193208" cy="1461496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3A4246-9C50-AE67-5A8D-06B17225291F}"/>
              </a:ext>
            </a:extLst>
          </p:cNvPr>
          <p:cNvSpPr txBox="1"/>
          <p:nvPr/>
        </p:nvSpPr>
        <p:spPr>
          <a:xfrm>
            <a:off x="8670105" y="1048617"/>
            <a:ext cx="29272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04775"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sequence</a:t>
            </a:r>
          </a:p>
          <a:p>
            <a:pPr marL="285750" indent="-104775"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secondary structure</a:t>
            </a:r>
          </a:p>
          <a:p>
            <a:pPr marL="285750" indent="-104775"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Proteins/enzymes</a:t>
            </a:r>
          </a:p>
          <a:p>
            <a:pPr marL="285750" indent="-104775"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repair mechanisms</a:t>
            </a:r>
          </a:p>
        </p:txBody>
      </p:sp>
    </p:spTree>
    <p:extLst>
      <p:ext uri="{BB962C8B-B14F-4D97-AF65-F5344CB8AC3E}">
        <p14:creationId xmlns:p14="http://schemas.microsoft.com/office/powerpoint/2010/main" val="421795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29C58A65-2945-C02F-85DD-F3B686F39197}"/>
              </a:ext>
            </a:extLst>
          </p:cNvPr>
          <p:cNvSpPr txBox="1"/>
          <p:nvPr/>
        </p:nvSpPr>
        <p:spPr>
          <a:xfrm>
            <a:off x="4062605" y="2982236"/>
            <a:ext cx="3393416" cy="762001"/>
          </a:xfrm>
          <a:prstGeom prst="roundRect">
            <a:avLst/>
          </a:prstGeom>
          <a:gradFill>
            <a:gsLst>
              <a:gs pos="47000">
                <a:schemeClr val="accent1">
                  <a:lumMod val="5000"/>
                  <a:lumOff val="95000"/>
                </a:schemeClr>
              </a:gs>
              <a:gs pos="15000">
                <a:schemeClr val="accent1">
                  <a:lumMod val="45000"/>
                  <a:lumOff val="55000"/>
                </a:schemeClr>
              </a:gs>
              <a:gs pos="6600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Plasmids and low energy electrons</a:t>
            </a:r>
          </a:p>
          <a:p>
            <a:r>
              <a:rPr lang="en-US" sz="1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Boudaiffa</a:t>
            </a: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3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287</a:t>
            </a: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2000.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D2C7035-57BF-CC1E-06B7-4C3EC89EE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5"/>
          <a:stretch/>
        </p:blipFill>
        <p:spPr>
          <a:xfrm>
            <a:off x="3990186" y="754320"/>
            <a:ext cx="3396033" cy="21353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1D37E3-F6FB-6D69-C1C5-AC4F69FC8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1" y="3755730"/>
            <a:ext cx="2242198" cy="163284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D599DC9-7217-5952-686E-01634395EEF1}"/>
              </a:ext>
            </a:extLst>
          </p:cNvPr>
          <p:cNvSpPr txBox="1"/>
          <p:nvPr/>
        </p:nvSpPr>
        <p:spPr>
          <a:xfrm>
            <a:off x="159010" y="5448006"/>
            <a:ext cx="2054142" cy="12939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Nucleotide Analogues:</a:t>
            </a:r>
          </a:p>
          <a:p>
            <a:pPr algn="ctr"/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Phosphodiester bond cleavage by low energy electrons</a:t>
            </a:r>
          </a:p>
          <a:p>
            <a:pPr algn="ct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Kopyra et al, 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PCCP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2012.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6" descr="Arrow: Slight curve outline">
            <a:extLst>
              <a:ext uri="{FF2B5EF4-FFF2-40B4-BE49-F238E27FC236}">
                <a16:creationId xmlns:a16="http://schemas.microsoft.com/office/drawing/2014/main" id="{AF9687F8-315C-E4AC-F6F8-9477574E9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563723" flipV="1">
            <a:off x="919998" y="3080610"/>
            <a:ext cx="914400" cy="914400"/>
          </a:xfrm>
          <a:prstGeom prst="rect">
            <a:avLst/>
          </a:prstGeom>
        </p:spPr>
      </p:pic>
      <p:pic>
        <p:nvPicPr>
          <p:cNvPr id="8" name="Graphic 7" descr="Arrow: Slight curve outline">
            <a:extLst>
              <a:ext uri="{FF2B5EF4-FFF2-40B4-BE49-F238E27FC236}">
                <a16:creationId xmlns:a16="http://schemas.microsoft.com/office/drawing/2014/main" id="{CA6F8D2C-A6F8-A612-F014-A7C160499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85732" flipV="1">
            <a:off x="2896711" y="1377644"/>
            <a:ext cx="914400" cy="914400"/>
          </a:xfrm>
          <a:prstGeom prst="rect">
            <a:avLst/>
          </a:prstGeom>
        </p:spPr>
      </p:pic>
      <p:pic>
        <p:nvPicPr>
          <p:cNvPr id="9" name="Graphic 8" descr="Arrow: Slight curve outline">
            <a:extLst>
              <a:ext uri="{FF2B5EF4-FFF2-40B4-BE49-F238E27FC236}">
                <a16:creationId xmlns:a16="http://schemas.microsoft.com/office/drawing/2014/main" id="{4E6B8050-2D91-3244-3929-05D9389B2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73307" flipV="1">
            <a:off x="7414513" y="1261168"/>
            <a:ext cx="914400" cy="914400"/>
          </a:xfrm>
          <a:prstGeom prst="rect">
            <a:avLst/>
          </a:prstGeom>
        </p:spPr>
      </p:pic>
      <p:pic>
        <p:nvPicPr>
          <p:cNvPr id="10" name="Graphic 9" descr="Arrow: Slight curve outline">
            <a:extLst>
              <a:ext uri="{FF2B5EF4-FFF2-40B4-BE49-F238E27FC236}">
                <a16:creationId xmlns:a16="http://schemas.microsoft.com/office/drawing/2014/main" id="{FF96076F-62CD-AB06-06BD-D44B0FC17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018593" flipV="1">
            <a:off x="9590578" y="2895742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179DEE-53FB-9624-4D0D-978024D5B281}"/>
              </a:ext>
            </a:extLst>
          </p:cNvPr>
          <p:cNvSpPr txBox="1"/>
          <p:nvPr/>
        </p:nvSpPr>
        <p:spPr>
          <a:xfrm>
            <a:off x="8826877" y="2042977"/>
            <a:ext cx="1706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 descr="Rat outline">
            <a:extLst>
              <a:ext uri="{FF2B5EF4-FFF2-40B4-BE49-F238E27FC236}">
                <a16:creationId xmlns:a16="http://schemas.microsoft.com/office/drawing/2014/main" id="{7AFB42E4-B129-2D7F-F333-7DAF632C3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7896" y="3447969"/>
            <a:ext cx="1264208" cy="126420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F6C09B9-4CD5-6361-F0B7-0811E9C91D87}"/>
              </a:ext>
            </a:extLst>
          </p:cNvPr>
          <p:cNvGrpSpPr/>
          <p:nvPr/>
        </p:nvGrpSpPr>
        <p:grpSpPr>
          <a:xfrm>
            <a:off x="8199609" y="2791649"/>
            <a:ext cx="608806" cy="608806"/>
            <a:chOff x="8671782" y="2561507"/>
            <a:chExt cx="608806" cy="60880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16931D4-B2CF-B253-1460-22C0A2C9B68E}"/>
                </a:ext>
              </a:extLst>
            </p:cNvPr>
            <p:cNvSpPr/>
            <p:nvPr/>
          </p:nvSpPr>
          <p:spPr>
            <a:xfrm>
              <a:off x="8671782" y="2561507"/>
              <a:ext cx="608806" cy="608806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85DCA60-AC87-B6F0-CECE-DDCF97DEC9BB}"/>
                </a:ext>
              </a:extLst>
            </p:cNvPr>
            <p:cNvSpPr/>
            <p:nvPr/>
          </p:nvSpPr>
          <p:spPr>
            <a:xfrm>
              <a:off x="8742340" y="2688864"/>
              <a:ext cx="234296" cy="234296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F57BD7-2C77-0F64-ABCC-D47453842F4C}"/>
              </a:ext>
            </a:extLst>
          </p:cNvPr>
          <p:cNvGrpSpPr/>
          <p:nvPr/>
        </p:nvGrpSpPr>
        <p:grpSpPr>
          <a:xfrm>
            <a:off x="8199609" y="2092042"/>
            <a:ext cx="608806" cy="608806"/>
            <a:chOff x="8672416" y="1719409"/>
            <a:chExt cx="608806" cy="60880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9C2D116-1276-183A-CCC5-3A2C4B3E2022}"/>
                </a:ext>
              </a:extLst>
            </p:cNvPr>
            <p:cNvSpPr/>
            <p:nvPr/>
          </p:nvSpPr>
          <p:spPr>
            <a:xfrm>
              <a:off x="8672416" y="1719409"/>
              <a:ext cx="608806" cy="608806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A9F6A29-DF0A-6FA5-B465-2E82B8E81FB7}"/>
                </a:ext>
              </a:extLst>
            </p:cNvPr>
            <p:cNvSpPr/>
            <p:nvPr/>
          </p:nvSpPr>
          <p:spPr>
            <a:xfrm>
              <a:off x="8976636" y="2010536"/>
              <a:ext cx="234296" cy="234296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96551-5EFA-4981-39B8-457DCB39EACB}"/>
              </a:ext>
            </a:extLst>
          </p:cNvPr>
          <p:cNvGrpSpPr/>
          <p:nvPr/>
        </p:nvGrpSpPr>
        <p:grpSpPr>
          <a:xfrm>
            <a:off x="8873396" y="2427559"/>
            <a:ext cx="608806" cy="608806"/>
            <a:chOff x="9521055" y="1917439"/>
            <a:chExt cx="608806" cy="60880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199BDEF-33EC-D03C-7518-63FFD4143565}"/>
                </a:ext>
              </a:extLst>
            </p:cNvPr>
            <p:cNvSpPr/>
            <p:nvPr/>
          </p:nvSpPr>
          <p:spPr>
            <a:xfrm>
              <a:off x="9521055" y="1917439"/>
              <a:ext cx="608806" cy="608806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9B4A28C-5600-D1ED-8E97-CA2419D101D5}"/>
                </a:ext>
              </a:extLst>
            </p:cNvPr>
            <p:cNvSpPr/>
            <p:nvPr/>
          </p:nvSpPr>
          <p:spPr>
            <a:xfrm>
              <a:off x="9585442" y="2047233"/>
              <a:ext cx="234296" cy="234296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Graphic 22" descr="Skeleton with solid fill">
            <a:extLst>
              <a:ext uri="{FF2B5EF4-FFF2-40B4-BE49-F238E27FC236}">
                <a16:creationId xmlns:a16="http://schemas.microsoft.com/office/drawing/2014/main" id="{DA824EDE-74F9-01FF-455E-419FADBD75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27918" y="2010742"/>
            <a:ext cx="1740694" cy="1740694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8A80F62-BF15-3635-6A7F-E3F45ADB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0976" y="6357900"/>
            <a:ext cx="2743200" cy="365125"/>
          </a:xfrm>
        </p:spPr>
        <p:txBody>
          <a:bodyPr/>
          <a:lstStyle/>
          <a:p>
            <a:fld id="{C57A6EFA-20E9-41DF-BE39-8EBED76CCFE5}" type="slidenum">
              <a:rPr lang="en-US" sz="1500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461AF2-DA89-9CAD-044C-21AA5221BFF0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DNA radiation damage mechanisms: multiscale phenomena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DCCE38-0131-48B2-4771-C52BDF75BD98}"/>
              </a:ext>
            </a:extLst>
          </p:cNvPr>
          <p:cNvSpPr txBox="1"/>
          <p:nvPr/>
        </p:nvSpPr>
        <p:spPr>
          <a:xfrm>
            <a:off x="6905143" y="3895147"/>
            <a:ext cx="3431667" cy="1603971"/>
          </a:xfrm>
          <a:prstGeom prst="roundRect">
            <a:avLst>
              <a:gd name="adj" fmla="val 13353"/>
            </a:avLst>
          </a:prstGeom>
          <a:gradFill>
            <a:gsLst>
              <a:gs pos="0">
                <a:schemeClr val="bg1"/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vitro and in vivo assays + radiotherapeutic ion beams</a:t>
            </a:r>
          </a:p>
          <a:p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3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</a:t>
            </a: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gemcitabine + carbon ions against pancreatic tumor)</a:t>
            </a:r>
          </a:p>
          <a:p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et al., </a:t>
            </a:r>
            <a:r>
              <a:rPr lang="en-US" sz="13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Oncotarget</a:t>
            </a: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287</a:t>
            </a: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2000.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 et al. </a:t>
            </a:r>
            <a: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Nanobiotechnol</a:t>
            </a:r>
            <a: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2020</a:t>
            </a:r>
            <a:endPara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60012B-5DFB-A537-3CEE-2BDF1E11A7E5}"/>
              </a:ext>
            </a:extLst>
          </p:cNvPr>
          <p:cNvSpPr txBox="1"/>
          <p:nvPr/>
        </p:nvSpPr>
        <p:spPr>
          <a:xfrm>
            <a:off x="2250873" y="5858427"/>
            <a:ext cx="2095717" cy="8853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5-Nitro-2,4-Dichloropyrimidine: </a:t>
            </a:r>
            <a:r>
              <a:rPr lang="en-US" b="0" dirty="0"/>
              <a:t>Luxford, Kočišek, et al., </a:t>
            </a:r>
            <a:r>
              <a:rPr lang="en-US" b="0" i="1" dirty="0"/>
              <a:t>IJMS</a:t>
            </a:r>
            <a:r>
              <a:rPr lang="en-US" dirty="0"/>
              <a:t> 21, </a:t>
            </a:r>
            <a:r>
              <a:rPr lang="en-US" b="0" dirty="0"/>
              <a:t>2020.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B3EC3F1-3EF0-10EC-95EB-BA9132990C51}"/>
              </a:ext>
            </a:extLst>
          </p:cNvPr>
          <p:cNvGrpSpPr/>
          <p:nvPr/>
        </p:nvGrpSpPr>
        <p:grpSpPr>
          <a:xfrm>
            <a:off x="1820719" y="2555582"/>
            <a:ext cx="1658181" cy="1068291"/>
            <a:chOff x="1820719" y="2555582"/>
            <a:chExt cx="1658181" cy="1068291"/>
          </a:xfrm>
        </p:grpSpPr>
        <p:pic>
          <p:nvPicPr>
            <p:cNvPr id="3" name="Picture 2" descr="C:\Users\Jari\Desktop\AbstractIcpeac\ICPEACgraphicalAbstract.png">
              <a:extLst>
                <a:ext uri="{FF2B5EF4-FFF2-40B4-BE49-F238E27FC236}">
                  <a16:creationId xmlns:a16="http://schemas.microsoft.com/office/drawing/2014/main" id="{F0C00D8C-3BDB-D18D-6759-0FD62C731E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/>
            <a:srcRect l="37206" t="12933" r="42055" b="55002"/>
            <a:stretch/>
          </p:blipFill>
          <p:spPr bwMode="auto">
            <a:xfrm>
              <a:off x="2512053" y="2555582"/>
              <a:ext cx="966847" cy="1068291"/>
            </a:xfrm>
            <a:prstGeom prst="rect">
              <a:avLst/>
            </a:prstGeom>
            <a:noFill/>
          </p:spPr>
        </p:pic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0AB63DE1-88B4-920D-0F8A-6F65181D44B7}"/>
                </a:ext>
              </a:extLst>
            </p:cNvPr>
            <p:cNvSpPr/>
            <p:nvPr/>
          </p:nvSpPr>
          <p:spPr>
            <a:xfrm>
              <a:off x="1820719" y="2780061"/>
              <a:ext cx="1104491" cy="619335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40000"/>
                  </a:schemeClr>
                </a:gs>
                <a:gs pos="50000">
                  <a:schemeClr val="accent1">
                    <a:tint val="44500"/>
                    <a:satMod val="160000"/>
                    <a:alpha val="40000"/>
                  </a:schemeClr>
                </a:gs>
                <a:gs pos="100000">
                  <a:schemeClr val="accent1">
                    <a:tint val="23500"/>
                    <a:satMod val="160000"/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DF5E7F-474C-68CC-1356-83CC6F3247CD}"/>
                </a:ext>
              </a:extLst>
            </p:cNvPr>
            <p:cNvSpPr txBox="1"/>
            <p:nvPr/>
          </p:nvSpPr>
          <p:spPr>
            <a:xfrm>
              <a:off x="1829666" y="2894323"/>
              <a:ext cx="4655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E5485ED-9096-D16B-6449-E610004E4EA8}"/>
              </a:ext>
            </a:extLst>
          </p:cNvPr>
          <p:cNvSpPr txBox="1"/>
          <p:nvPr/>
        </p:nvSpPr>
        <p:spPr>
          <a:xfrm>
            <a:off x="4384311" y="6077965"/>
            <a:ext cx="2095717" cy="6640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Nimorazole: </a:t>
            </a:r>
          </a:p>
          <a:p>
            <a:r>
              <a:rPr lang="en-US" b="0" dirty="0" err="1"/>
              <a:t>Meißner</a:t>
            </a:r>
            <a:r>
              <a:rPr lang="en-US" b="0" dirty="0"/>
              <a:t>, Kočišek, et al., </a:t>
            </a:r>
            <a:r>
              <a:rPr lang="en-US" b="0" i="1" dirty="0"/>
              <a:t>Nat. </a:t>
            </a:r>
            <a:r>
              <a:rPr lang="en-US" b="0" i="1" dirty="0" err="1"/>
              <a:t>Commun</a:t>
            </a:r>
            <a:r>
              <a:rPr lang="en-US" b="0" i="1" dirty="0"/>
              <a:t>. </a:t>
            </a:r>
            <a:r>
              <a:rPr lang="en-US" dirty="0"/>
              <a:t>10, </a:t>
            </a:r>
            <a:r>
              <a:rPr lang="en-US" b="0" dirty="0"/>
              <a:t>2019.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2F398A-F724-87DD-E9AB-A26D1B21E401}"/>
              </a:ext>
            </a:extLst>
          </p:cNvPr>
          <p:cNvSpPr txBox="1"/>
          <p:nvPr/>
        </p:nvSpPr>
        <p:spPr>
          <a:xfrm>
            <a:off x="164967" y="797734"/>
            <a:ext cx="2580445" cy="1923931"/>
          </a:xfrm>
          <a:prstGeom prst="roundRect">
            <a:avLst>
              <a:gd name="adj" fmla="val 106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Environment effects:</a:t>
            </a:r>
          </a:p>
          <a:p>
            <a:pPr algn="ctr"/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molecular fragmentation suppression</a:t>
            </a:r>
          </a:p>
          <a:p>
            <a:pPr algn="ctr"/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add’l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reaction/relaxation pathways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Kocisek et al,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JPCL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2016 (T and U bases)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Kocisek et al,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JPCB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122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2018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dCMP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jms 21 08173 g001 550">
            <a:extLst>
              <a:ext uri="{FF2B5EF4-FFF2-40B4-BE49-F238E27FC236}">
                <a16:creationId xmlns:a16="http://schemas.microsoft.com/office/drawing/2014/main" id="{30E083D6-4597-3B33-B6A1-0F8C86755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60"/>
          <a:stretch/>
        </p:blipFill>
        <p:spPr bwMode="auto">
          <a:xfrm>
            <a:off x="2600426" y="4555680"/>
            <a:ext cx="1631359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976534B-7FD1-F828-5A7A-4774B64B6B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1925" y="4475180"/>
            <a:ext cx="1143000" cy="149066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F0D1682-CF47-221C-B10D-437575B3A0DB}"/>
              </a:ext>
            </a:extLst>
          </p:cNvPr>
          <p:cNvSpPr txBox="1"/>
          <p:nvPr/>
        </p:nvSpPr>
        <p:spPr>
          <a:xfrm>
            <a:off x="2250873" y="4181298"/>
            <a:ext cx="42291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Potential Radiosensitizers:</a:t>
            </a:r>
          </a:p>
        </p:txBody>
      </p:sp>
    </p:spTree>
    <p:extLst>
      <p:ext uri="{BB962C8B-B14F-4D97-AF65-F5344CB8AC3E}">
        <p14:creationId xmlns:p14="http://schemas.microsoft.com/office/powerpoint/2010/main" val="213789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28" grpId="0" animBg="1"/>
      <p:bldP spid="28" grpId="1" animBg="1"/>
      <p:bldP spid="6" grpId="0"/>
      <p:bldP spid="2" grpId="0" animBg="1"/>
      <p:bldP spid="2" grpId="1" animBg="1"/>
      <p:bldP spid="62" grpId="0" animBg="1"/>
      <p:bldP spid="62" grpId="1" animBg="1"/>
      <p:bldP spid="32" grpId="0" animBg="1"/>
      <p:bldP spid="32" grpId="1" animBg="1"/>
      <p:bldP spid="5" grpId="0" animBg="1"/>
      <p:bldP spid="5" grpId="1" animBg="1"/>
      <p:bldP spid="38" grpId="0"/>
      <p:bldP spid="3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4C03A-00EA-F127-82E3-461FCDB62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z="150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A3C635-F320-2E19-1AE2-3C8623D37884}"/>
              </a:ext>
            </a:extLst>
          </p:cNvPr>
          <p:cNvGrpSpPr/>
          <p:nvPr/>
        </p:nvGrpSpPr>
        <p:grpSpPr>
          <a:xfrm>
            <a:off x="535264" y="1258946"/>
            <a:ext cx="2659380" cy="1830834"/>
            <a:chOff x="1113464" y="1851778"/>
            <a:chExt cx="2659380" cy="183083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2DA0BDA-9D36-3AFD-8D62-79E036CE0847}"/>
                </a:ext>
              </a:extLst>
            </p:cNvPr>
            <p:cNvGrpSpPr/>
            <p:nvPr/>
          </p:nvGrpSpPr>
          <p:grpSpPr>
            <a:xfrm>
              <a:off x="1692584" y="1851778"/>
              <a:ext cx="1752600" cy="1457036"/>
              <a:chOff x="2667000" y="2429164"/>
              <a:chExt cx="1752600" cy="1457036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969C9FE-EAEE-0E10-8DFA-7A9F4450078A}"/>
                  </a:ext>
                </a:extLst>
              </p:cNvPr>
              <p:cNvSpPr/>
              <p:nvPr/>
            </p:nvSpPr>
            <p:spPr>
              <a:xfrm>
                <a:off x="2667000" y="2438400"/>
                <a:ext cx="1752600" cy="144780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A26FE5C-ACBC-4967-8EF4-FC405CCC3128}"/>
                  </a:ext>
                </a:extLst>
              </p:cNvPr>
              <p:cNvSpPr/>
              <p:nvPr/>
            </p:nvSpPr>
            <p:spPr>
              <a:xfrm>
                <a:off x="2697770" y="2429164"/>
                <a:ext cx="1691640" cy="9144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A1079B3-BDD5-1B0B-934F-CE509F355D58}"/>
                </a:ext>
              </a:extLst>
            </p:cNvPr>
            <p:cNvGrpSpPr/>
            <p:nvPr/>
          </p:nvGrpSpPr>
          <p:grpSpPr>
            <a:xfrm>
              <a:off x="1997384" y="2653034"/>
              <a:ext cx="88447" cy="390235"/>
              <a:chOff x="2438399" y="3154681"/>
              <a:chExt cx="133351" cy="588354"/>
            </a:xfrm>
          </p:grpSpPr>
          <p:sp>
            <p:nvSpPr>
              <p:cNvPr id="58" name="Pentagon 83">
                <a:extLst>
                  <a:ext uri="{FF2B5EF4-FFF2-40B4-BE49-F238E27FC236}">
                    <a16:creationId xmlns:a16="http://schemas.microsoft.com/office/drawing/2014/main" id="{02F57209-A440-87D3-47C3-52A5AC11B85F}"/>
                  </a:ext>
                </a:extLst>
              </p:cNvPr>
              <p:cNvSpPr/>
              <p:nvPr/>
            </p:nvSpPr>
            <p:spPr>
              <a:xfrm rot="5400000">
                <a:off x="2238375" y="3409660"/>
                <a:ext cx="533400" cy="133350"/>
              </a:xfrm>
              <a:prstGeom prst="homePlat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Pentagon 84">
                <a:extLst>
                  <a:ext uri="{FF2B5EF4-FFF2-40B4-BE49-F238E27FC236}">
                    <a16:creationId xmlns:a16="http://schemas.microsoft.com/office/drawing/2014/main" id="{82C15E04-2251-DEE8-013A-3F06954D268F}"/>
                  </a:ext>
                </a:extLst>
              </p:cNvPr>
              <p:cNvSpPr/>
              <p:nvPr/>
            </p:nvSpPr>
            <p:spPr>
              <a:xfrm rot="5400000">
                <a:off x="2348057" y="3519342"/>
                <a:ext cx="314035" cy="133350"/>
              </a:xfrm>
              <a:prstGeom prst="homePlat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ounded Rectangle 85">
                <a:extLst>
                  <a:ext uri="{FF2B5EF4-FFF2-40B4-BE49-F238E27FC236}">
                    <a16:creationId xmlns:a16="http://schemas.microsoft.com/office/drawing/2014/main" id="{3CC102CD-F7E8-BCB5-FC83-60E75DAA6AE1}"/>
                  </a:ext>
                </a:extLst>
              </p:cNvPr>
              <p:cNvSpPr/>
              <p:nvPr/>
            </p:nvSpPr>
            <p:spPr>
              <a:xfrm>
                <a:off x="2438399" y="3154681"/>
                <a:ext cx="133351" cy="45719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B794660-F931-7FD7-E406-DED188B0688B}"/>
                </a:ext>
              </a:extLst>
            </p:cNvPr>
            <p:cNvSpPr/>
            <p:nvPr/>
          </p:nvSpPr>
          <p:spPr>
            <a:xfrm>
              <a:off x="1311584" y="2111549"/>
              <a:ext cx="368992" cy="12145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0" rIns="0" bIns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1.17</a:t>
              </a:r>
            </a:p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1.33 MeV </a:t>
              </a:r>
              <a:r>
                <a:rPr lang="el-GR" sz="1000" dirty="0">
                  <a:solidFill>
                    <a:schemeClr val="tx1"/>
                  </a:solidFill>
                </a:rPr>
                <a:t>γ</a:t>
              </a:r>
              <a:endParaRPr lang="en-US" sz="1000" dirty="0">
                <a:solidFill>
                  <a:schemeClr val="tx1"/>
                </a:solidFill>
              </a:endParaRPr>
            </a:p>
            <a:p>
              <a:pPr algn="ctr"/>
              <a:endParaRPr lang="en-US" sz="1200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A20D83A-F4FD-061B-5ADD-4F30CB79DC17}"/>
                </a:ext>
              </a:extLst>
            </p:cNvPr>
            <p:cNvCxnSpPr/>
            <p:nvPr/>
          </p:nvCxnSpPr>
          <p:spPr>
            <a:xfrm>
              <a:off x="2041607" y="3423141"/>
              <a:ext cx="0" cy="1828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658422B-DF25-7953-F192-FD63E9980C08}"/>
                </a:ext>
              </a:extLst>
            </p:cNvPr>
            <p:cNvCxnSpPr/>
            <p:nvPr/>
          </p:nvCxnSpPr>
          <p:spPr>
            <a:xfrm>
              <a:off x="1692584" y="3423141"/>
              <a:ext cx="0" cy="1828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ounded Rectangle 77">
              <a:extLst>
                <a:ext uri="{FF2B5EF4-FFF2-40B4-BE49-F238E27FC236}">
                  <a16:creationId xmlns:a16="http://schemas.microsoft.com/office/drawing/2014/main" id="{069B3B20-2B18-C2A2-B721-C10467625E76}"/>
                </a:ext>
              </a:extLst>
            </p:cNvPr>
            <p:cNvSpPr/>
            <p:nvPr/>
          </p:nvSpPr>
          <p:spPr>
            <a:xfrm>
              <a:off x="1113464" y="2111550"/>
              <a:ext cx="198120" cy="121457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300" baseline="30000" dirty="0">
                  <a:solidFill>
                    <a:schemeClr val="tx1"/>
                  </a:solidFill>
                </a:rPr>
                <a:t>60</a:t>
              </a:r>
              <a:r>
                <a:rPr lang="en-US" sz="1300" dirty="0">
                  <a:solidFill>
                    <a:schemeClr val="tx1"/>
                  </a:solidFill>
                </a:rPr>
                <a:t>Co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3CBA027-182E-993E-BED2-715E1BE18AC1}"/>
                </a:ext>
              </a:extLst>
            </p:cNvPr>
            <p:cNvSpPr/>
            <p:nvPr/>
          </p:nvSpPr>
          <p:spPr>
            <a:xfrm>
              <a:off x="1703436" y="2336686"/>
              <a:ext cx="2069408" cy="764306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4EE6819-3A6B-C415-DD93-9963C8DE4152}"/>
                </a:ext>
              </a:extLst>
            </p:cNvPr>
            <p:cNvCxnSpPr/>
            <p:nvPr/>
          </p:nvCxnSpPr>
          <p:spPr>
            <a:xfrm>
              <a:off x="1644092" y="2111550"/>
              <a:ext cx="0" cy="225136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9AAB6F1-3B62-B636-9E89-7C75768ED23B}"/>
                </a:ext>
              </a:extLst>
            </p:cNvPr>
            <p:cNvCxnSpPr/>
            <p:nvPr/>
          </p:nvCxnSpPr>
          <p:spPr>
            <a:xfrm>
              <a:off x="1649185" y="3105754"/>
              <a:ext cx="0" cy="219456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EC99A97-4575-BEC0-9FC3-E20B1EB3C0D4}"/>
                </a:ext>
              </a:extLst>
            </p:cNvPr>
            <p:cNvCxnSpPr/>
            <p:nvPr/>
          </p:nvCxnSpPr>
          <p:spPr>
            <a:xfrm>
              <a:off x="1692584" y="3506741"/>
              <a:ext cx="3490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56CA117-714D-C090-D4BF-7E1DCB4871C4}"/>
                </a:ext>
              </a:extLst>
            </p:cNvPr>
            <p:cNvSpPr txBox="1"/>
            <p:nvPr/>
          </p:nvSpPr>
          <p:spPr>
            <a:xfrm>
              <a:off x="1782804" y="3359447"/>
              <a:ext cx="168584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i="1" dirty="0"/>
                <a:t>d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F08B3B7-6150-3469-8F06-0A08B6F85EAF}"/>
              </a:ext>
            </a:extLst>
          </p:cNvPr>
          <p:cNvSpPr txBox="1"/>
          <p:nvPr/>
        </p:nvSpPr>
        <p:spPr>
          <a:xfrm>
            <a:off x="459064" y="3092473"/>
            <a:ext cx="2620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= 3.35 cm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D/t = 0.045 Gy∙s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651D53-F47C-6E45-3105-DC12ABBF46AC}"/>
              </a:ext>
            </a:extLst>
          </p:cNvPr>
          <p:cNvGrpSpPr/>
          <p:nvPr/>
        </p:nvGrpSpPr>
        <p:grpSpPr>
          <a:xfrm>
            <a:off x="3202264" y="1328649"/>
            <a:ext cx="88447" cy="390235"/>
            <a:chOff x="4571999" y="3845904"/>
            <a:chExt cx="88447" cy="390235"/>
          </a:xfrm>
        </p:grpSpPr>
        <p:sp>
          <p:nvSpPr>
            <p:cNvPr id="44" name="Pentagon 90">
              <a:extLst>
                <a:ext uri="{FF2B5EF4-FFF2-40B4-BE49-F238E27FC236}">
                  <a16:creationId xmlns:a16="http://schemas.microsoft.com/office/drawing/2014/main" id="{D581CB9B-EB33-F106-5A2D-062EEB1794C6}"/>
                </a:ext>
              </a:extLst>
            </p:cNvPr>
            <p:cNvSpPr/>
            <p:nvPr/>
          </p:nvSpPr>
          <p:spPr>
            <a:xfrm rot="5400000">
              <a:off x="4439330" y="4015023"/>
              <a:ext cx="353786" cy="88446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Pentagon 91">
              <a:extLst>
                <a:ext uri="{FF2B5EF4-FFF2-40B4-BE49-F238E27FC236}">
                  <a16:creationId xmlns:a16="http://schemas.microsoft.com/office/drawing/2014/main" id="{10ACA020-339C-ECB3-9179-E83E89976FA4}"/>
                </a:ext>
              </a:extLst>
            </p:cNvPr>
            <p:cNvSpPr/>
            <p:nvPr/>
          </p:nvSpPr>
          <p:spPr>
            <a:xfrm rot="5400000">
              <a:off x="4512078" y="4087771"/>
              <a:ext cx="208289" cy="88446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92">
              <a:extLst>
                <a:ext uri="{FF2B5EF4-FFF2-40B4-BE49-F238E27FC236}">
                  <a16:creationId xmlns:a16="http://schemas.microsoft.com/office/drawing/2014/main" id="{02E8CCAF-4741-CEA2-9190-2954D54144CD}"/>
                </a:ext>
              </a:extLst>
            </p:cNvPr>
            <p:cNvSpPr/>
            <p:nvPr/>
          </p:nvSpPr>
          <p:spPr>
            <a:xfrm>
              <a:off x="4571999" y="3845904"/>
              <a:ext cx="88447" cy="30324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95B7263-1343-C42C-7E96-EE2926FAD930}"/>
              </a:ext>
            </a:extLst>
          </p:cNvPr>
          <p:cNvSpPr txBox="1"/>
          <p:nvPr/>
        </p:nvSpPr>
        <p:spPr>
          <a:xfrm>
            <a:off x="3430864" y="1218349"/>
            <a:ext cx="3048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In solution </a:t>
            </a:r>
          </a:p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(direct + indirect effects)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 = 20-30 ng/µL = 4-6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DNA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V = 60-80 µL</a:t>
            </a:r>
          </a:p>
          <a:p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3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= 12 µL</a:t>
            </a:r>
            <a:r>
              <a:rPr lang="en-US" sz="13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(10 µL for gel electrophoresis, 2 µL for AFM)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639763-E54C-C05A-1E4F-D9A3C8003EF3}"/>
              </a:ext>
            </a:extLst>
          </p:cNvPr>
          <p:cNvGrpSpPr/>
          <p:nvPr/>
        </p:nvGrpSpPr>
        <p:grpSpPr>
          <a:xfrm>
            <a:off x="3202264" y="2508589"/>
            <a:ext cx="88447" cy="390235"/>
            <a:chOff x="5638800" y="3192926"/>
            <a:chExt cx="88447" cy="39023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5A2C328-1A00-39C0-909F-210FA1017ADB}"/>
                </a:ext>
              </a:extLst>
            </p:cNvPr>
            <p:cNvGrpSpPr/>
            <p:nvPr/>
          </p:nvGrpSpPr>
          <p:grpSpPr>
            <a:xfrm>
              <a:off x="5638800" y="3192926"/>
              <a:ext cx="88447" cy="390235"/>
              <a:chOff x="4571999" y="3845904"/>
              <a:chExt cx="88447" cy="390235"/>
            </a:xfrm>
          </p:grpSpPr>
          <p:sp>
            <p:nvSpPr>
              <p:cNvPr id="42" name="Pentagon 97">
                <a:extLst>
                  <a:ext uri="{FF2B5EF4-FFF2-40B4-BE49-F238E27FC236}">
                    <a16:creationId xmlns:a16="http://schemas.microsoft.com/office/drawing/2014/main" id="{4F402CC0-F9FE-950F-38F3-C912DA36B65B}"/>
                  </a:ext>
                </a:extLst>
              </p:cNvPr>
              <p:cNvSpPr/>
              <p:nvPr/>
            </p:nvSpPr>
            <p:spPr>
              <a:xfrm rot="5400000">
                <a:off x="4439330" y="4015023"/>
                <a:ext cx="353786" cy="88446"/>
              </a:xfrm>
              <a:prstGeom prst="homePlat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ounded Rectangle 98">
                <a:extLst>
                  <a:ext uri="{FF2B5EF4-FFF2-40B4-BE49-F238E27FC236}">
                    <a16:creationId xmlns:a16="http://schemas.microsoft.com/office/drawing/2014/main" id="{8D997045-ADE0-3BA8-7FF2-7090117FA423}"/>
                  </a:ext>
                </a:extLst>
              </p:cNvPr>
              <p:cNvSpPr/>
              <p:nvPr/>
            </p:nvSpPr>
            <p:spPr>
              <a:xfrm>
                <a:off x="4571999" y="3845904"/>
                <a:ext cx="88447" cy="30324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8ACF2CD-AAF9-C17C-7E37-38AF109D69DC}"/>
                </a:ext>
              </a:extLst>
            </p:cNvPr>
            <p:cNvCxnSpPr/>
            <p:nvPr/>
          </p:nvCxnSpPr>
          <p:spPr>
            <a:xfrm>
              <a:off x="5684294" y="3360420"/>
              <a:ext cx="0" cy="1828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1C8BE92-8C3A-F676-88A9-DA5907D8814D}"/>
              </a:ext>
            </a:extLst>
          </p:cNvPr>
          <p:cNvSpPr txBox="1"/>
          <p:nvPr/>
        </p:nvSpPr>
        <p:spPr>
          <a:xfrm>
            <a:off x="3430864" y="2424915"/>
            <a:ext cx="318815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Dry </a:t>
            </a:r>
          </a:p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(direct effects)</a:t>
            </a:r>
          </a:p>
          <a:p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3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soln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20-30 ng/µL </a:t>
            </a:r>
          </a:p>
          <a:p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3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= 0.6 cm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3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= ~30-40 triangles µm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0FD674-36F5-EBD8-715B-D7E17149A753}"/>
              </a:ext>
            </a:extLst>
          </p:cNvPr>
          <p:cNvSpPr txBox="1"/>
          <p:nvPr/>
        </p:nvSpPr>
        <p:spPr>
          <a:xfrm>
            <a:off x="1824314" y="1300121"/>
            <a:ext cx="1073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H</a:t>
            </a:r>
            <a:r>
              <a:rPr lang="en-US" sz="1200" baseline="-25000" dirty="0">
                <a:solidFill>
                  <a:schemeClr val="tx2"/>
                </a:solidFill>
              </a:rPr>
              <a:t>2</a:t>
            </a:r>
            <a:r>
              <a:rPr lang="en-US" sz="1200" dirty="0">
                <a:solidFill>
                  <a:schemeClr val="tx2"/>
                </a:solidFill>
              </a:rPr>
              <a:t>O phantom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8F9537-E15A-3E43-2DD3-872A8B67F6EA}"/>
              </a:ext>
            </a:extLst>
          </p:cNvPr>
          <p:cNvCxnSpPr/>
          <p:nvPr/>
        </p:nvCxnSpPr>
        <p:spPr>
          <a:xfrm>
            <a:off x="1350328" y="2180966"/>
            <a:ext cx="2436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3C8476-E582-2C01-BD49-4D1FFA7327B6}"/>
              </a:ext>
            </a:extLst>
          </p:cNvPr>
          <p:cNvCxnSpPr/>
          <p:nvPr/>
        </p:nvCxnSpPr>
        <p:spPr>
          <a:xfrm>
            <a:off x="1353185" y="2180966"/>
            <a:ext cx="0" cy="5350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BDEA1E-8844-6233-A79C-E3FAD7FA0BFC}"/>
              </a:ext>
            </a:extLst>
          </p:cNvPr>
          <p:cNvCxnSpPr/>
          <p:nvPr/>
        </p:nvCxnSpPr>
        <p:spPr>
          <a:xfrm>
            <a:off x="1586076" y="2180966"/>
            <a:ext cx="0" cy="5350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91A19F3-9C85-03A9-DDE2-281A89C6A46C}"/>
              </a:ext>
            </a:extLst>
          </p:cNvPr>
          <p:cNvSpPr txBox="1"/>
          <p:nvPr/>
        </p:nvSpPr>
        <p:spPr>
          <a:xfrm>
            <a:off x="80235" y="747595"/>
            <a:ext cx="5864568" cy="43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 dirty="0"/>
              <a:t>Gamma irradiation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0F728B-90AE-E6B4-3BED-587237DCCAFF}"/>
              </a:ext>
            </a:extLst>
          </p:cNvPr>
          <p:cNvSpPr txBox="1"/>
          <p:nvPr/>
        </p:nvSpPr>
        <p:spPr>
          <a:xfrm>
            <a:off x="6247364" y="747595"/>
            <a:ext cx="5864400" cy="43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 dirty="0"/>
              <a:t>Proton irradiation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108958-58DC-194A-80BA-0B6A60B4C739}"/>
              </a:ext>
            </a:extLst>
          </p:cNvPr>
          <p:cNvSpPr txBox="1"/>
          <p:nvPr/>
        </p:nvSpPr>
        <p:spPr>
          <a:xfrm>
            <a:off x="6247363" y="1258946"/>
            <a:ext cx="41013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U-120M Cyclotron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Marie </a:t>
            </a:r>
            <a:r>
              <a:rPr lang="en-US" alt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Davidkov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Nuclear Physics Institute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Rez, Czechia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DC757B-7F14-84B4-CB45-1E191669D2B4}"/>
              </a:ext>
            </a:extLst>
          </p:cNvPr>
          <p:cNvSpPr txBox="1"/>
          <p:nvPr/>
        </p:nvSpPr>
        <p:spPr>
          <a:xfrm>
            <a:off x="6247363" y="3333398"/>
            <a:ext cx="53948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Vysin et al., </a:t>
            </a:r>
            <a:r>
              <a:rPr lang="en-US" sz="15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Radiat</a:t>
            </a:r>
            <a:r>
              <a:rPr lang="en-US" sz="15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Environ </a:t>
            </a:r>
            <a:r>
              <a:rPr lang="en-US" sz="15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Biophys</a:t>
            </a:r>
            <a:r>
              <a:rPr lang="en-US" sz="15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2015.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556A71-08FA-72E7-FA37-DE5614AB707C}"/>
              </a:ext>
            </a:extLst>
          </p:cNvPr>
          <p:cNvSpPr/>
          <p:nvPr/>
        </p:nvSpPr>
        <p:spPr>
          <a:xfrm>
            <a:off x="6478864" y="2538913"/>
            <a:ext cx="491617" cy="47427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2387B4-737A-2E23-15D0-16653AFAAED6}"/>
              </a:ext>
            </a:extLst>
          </p:cNvPr>
          <p:cNvSpPr/>
          <p:nvPr/>
        </p:nvSpPr>
        <p:spPr>
          <a:xfrm>
            <a:off x="6970481" y="2484117"/>
            <a:ext cx="102453" cy="5787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D89DB10-C034-F2B7-F4F7-BEA799696C1B}"/>
              </a:ext>
            </a:extLst>
          </p:cNvPr>
          <p:cNvGrpSpPr/>
          <p:nvPr/>
        </p:nvGrpSpPr>
        <p:grpSpPr>
          <a:xfrm>
            <a:off x="7855490" y="2607220"/>
            <a:ext cx="56734" cy="250315"/>
            <a:chOff x="4571999" y="3845904"/>
            <a:chExt cx="88447" cy="390235"/>
          </a:xfrm>
        </p:grpSpPr>
        <p:sp>
          <p:nvSpPr>
            <p:cNvPr id="37" name="Pentagon 90">
              <a:extLst>
                <a:ext uri="{FF2B5EF4-FFF2-40B4-BE49-F238E27FC236}">
                  <a16:creationId xmlns:a16="http://schemas.microsoft.com/office/drawing/2014/main" id="{245BD00C-9B43-05DF-80DA-7BC4B8482F08}"/>
                </a:ext>
              </a:extLst>
            </p:cNvPr>
            <p:cNvSpPr/>
            <p:nvPr/>
          </p:nvSpPr>
          <p:spPr>
            <a:xfrm rot="5400000">
              <a:off x="4439330" y="4015023"/>
              <a:ext cx="353786" cy="88446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Pentagon 91">
              <a:extLst>
                <a:ext uri="{FF2B5EF4-FFF2-40B4-BE49-F238E27FC236}">
                  <a16:creationId xmlns:a16="http://schemas.microsoft.com/office/drawing/2014/main" id="{CAC7B1D1-6C25-6B80-0BA0-EDF0F42FC01E}"/>
                </a:ext>
              </a:extLst>
            </p:cNvPr>
            <p:cNvSpPr/>
            <p:nvPr/>
          </p:nvSpPr>
          <p:spPr>
            <a:xfrm rot="5400000">
              <a:off x="4512078" y="4087771"/>
              <a:ext cx="208289" cy="88446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92">
              <a:extLst>
                <a:ext uri="{FF2B5EF4-FFF2-40B4-BE49-F238E27FC236}">
                  <a16:creationId xmlns:a16="http://schemas.microsoft.com/office/drawing/2014/main" id="{E8A1A5B9-F6B3-2F74-76FE-164D5773524D}"/>
                </a:ext>
              </a:extLst>
            </p:cNvPr>
            <p:cNvSpPr/>
            <p:nvPr/>
          </p:nvSpPr>
          <p:spPr>
            <a:xfrm>
              <a:off x="4571999" y="3845904"/>
              <a:ext cx="88447" cy="30324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388EC5D9-6B56-5AF0-2CBD-AC3289742698}"/>
              </a:ext>
            </a:extLst>
          </p:cNvPr>
          <p:cNvSpPr/>
          <p:nvPr/>
        </p:nvSpPr>
        <p:spPr>
          <a:xfrm>
            <a:off x="7851264" y="2898824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CDD7F7-0ED3-4E59-DC56-85DE07D85F4A}"/>
              </a:ext>
            </a:extLst>
          </p:cNvPr>
          <p:cNvCxnSpPr/>
          <p:nvPr/>
        </p:nvCxnSpPr>
        <p:spPr>
          <a:xfrm>
            <a:off x="6619017" y="2756622"/>
            <a:ext cx="6721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3E5C48D-22A9-6A46-7029-E6FB3B25DD10}"/>
              </a:ext>
            </a:extLst>
          </p:cNvPr>
          <p:cNvSpPr txBox="1"/>
          <p:nvPr/>
        </p:nvSpPr>
        <p:spPr>
          <a:xfrm>
            <a:off x="6674444" y="2486879"/>
            <a:ext cx="4519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p+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F8A14B-8319-0F29-7704-FAF73C08B7F1}"/>
              </a:ext>
            </a:extLst>
          </p:cNvPr>
          <p:cNvSpPr txBox="1"/>
          <p:nvPr/>
        </p:nvSpPr>
        <p:spPr>
          <a:xfrm>
            <a:off x="9884791" y="2497394"/>
            <a:ext cx="18524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Dose rates: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0.067 Gy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0.83 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Gy s</a:t>
            </a:r>
            <a:r>
              <a:rPr lang="en-US" sz="1500" baseline="3000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8B31AC-5C52-B63D-9962-0769AE9547B9}"/>
              </a:ext>
            </a:extLst>
          </p:cNvPr>
          <p:cNvCxnSpPr>
            <a:cxnSpLocks/>
          </p:cNvCxnSpPr>
          <p:nvPr/>
        </p:nvCxnSpPr>
        <p:spPr>
          <a:xfrm>
            <a:off x="7103508" y="3093366"/>
            <a:ext cx="757489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335F2F-4A0E-6E3E-C3E8-A6DCB2DE7519}"/>
              </a:ext>
            </a:extLst>
          </p:cNvPr>
          <p:cNvCxnSpPr/>
          <p:nvPr/>
        </p:nvCxnSpPr>
        <p:spPr>
          <a:xfrm flipH="1">
            <a:off x="7072934" y="3013189"/>
            <a:ext cx="53434" cy="1607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85998B6-067B-2678-3BCA-DAD49FD6935B}"/>
              </a:ext>
            </a:extLst>
          </p:cNvPr>
          <p:cNvCxnSpPr/>
          <p:nvPr/>
        </p:nvCxnSpPr>
        <p:spPr>
          <a:xfrm flipH="1">
            <a:off x="7835784" y="3017432"/>
            <a:ext cx="53434" cy="1607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4BCED15-F24A-1A62-5C5C-83D3328821AA}"/>
              </a:ext>
            </a:extLst>
          </p:cNvPr>
          <p:cNvSpPr txBox="1"/>
          <p:nvPr/>
        </p:nvSpPr>
        <p:spPr>
          <a:xfrm>
            <a:off x="7205758" y="3075032"/>
            <a:ext cx="531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~2 m</a:t>
            </a:r>
          </a:p>
        </p:txBody>
      </p:sp>
      <p:pic>
        <p:nvPicPr>
          <p:cNvPr id="31" name="Picture 30" descr="A picture containing indoor&#10;&#10;Description automatically generated">
            <a:extLst>
              <a:ext uri="{FF2B5EF4-FFF2-40B4-BE49-F238E27FC236}">
                <a16:creationId xmlns:a16="http://schemas.microsoft.com/office/drawing/2014/main" id="{857A3987-EA8D-50DF-9D25-966E256A8D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1" b="6680"/>
          <a:stretch/>
        </p:blipFill>
        <p:spPr>
          <a:xfrm>
            <a:off x="10602105" y="1509050"/>
            <a:ext cx="1026843" cy="948423"/>
          </a:xfrm>
          <a:prstGeom prst="rect">
            <a:avLst/>
          </a:prstGeom>
        </p:spPr>
      </p:pic>
      <p:pic>
        <p:nvPicPr>
          <p:cNvPr id="32" name="Picture 31" descr="A close-up of a door handle&#10;&#10;Description automatically generated with low confidence">
            <a:extLst>
              <a:ext uri="{FF2B5EF4-FFF2-40B4-BE49-F238E27FC236}">
                <a16:creationId xmlns:a16="http://schemas.microsoft.com/office/drawing/2014/main" id="{E0AE449A-5A7E-156E-D608-E04DE40BE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3" b="10232"/>
          <a:stretch/>
        </p:blipFill>
        <p:spPr>
          <a:xfrm>
            <a:off x="9426976" y="1516440"/>
            <a:ext cx="1049870" cy="94842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700C71B-912D-361E-F6D3-9EF16B067976}"/>
              </a:ext>
            </a:extLst>
          </p:cNvPr>
          <p:cNvSpPr txBox="1"/>
          <p:nvPr/>
        </p:nvSpPr>
        <p:spPr>
          <a:xfrm>
            <a:off x="9448493" y="1225150"/>
            <a:ext cx="1049870" cy="291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in solution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9FFAA0-F3E9-EB40-E14E-C96523D2AB42}"/>
              </a:ext>
            </a:extLst>
          </p:cNvPr>
          <p:cNvSpPr txBox="1"/>
          <p:nvPr/>
        </p:nvSpPr>
        <p:spPr>
          <a:xfrm>
            <a:off x="10590710" y="1217503"/>
            <a:ext cx="104987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F4563674-3A3C-D41C-6DA5-1FE63CC9E6AA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7912224" y="1836392"/>
            <a:ext cx="2026001" cy="940157"/>
          </a:xfrm>
          <a:prstGeom prst="bentConnector3">
            <a:avLst/>
          </a:prstGeom>
          <a:ln>
            <a:solidFill>
              <a:schemeClr val="accent2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147ABF62-67F7-16A1-82B2-0C5DC66DC9E0}"/>
              </a:ext>
            </a:extLst>
          </p:cNvPr>
          <p:cNvCxnSpPr>
            <a:cxnSpLocks/>
            <a:stCxn id="23" idx="6"/>
          </p:cNvCxnSpPr>
          <p:nvPr/>
        </p:nvCxnSpPr>
        <p:spPr>
          <a:xfrm flipV="1">
            <a:off x="7923264" y="2167098"/>
            <a:ext cx="2026356" cy="767726"/>
          </a:xfrm>
          <a:prstGeom prst="bentConnector3">
            <a:avLst>
              <a:gd name="adj1" fmla="val 66847"/>
            </a:avLst>
          </a:prstGeom>
          <a:ln>
            <a:solidFill>
              <a:schemeClr val="accent2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C1710CEA-8F96-5E3D-1735-C74E90A788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10"/>
          <a:stretch/>
        </p:blipFill>
        <p:spPr>
          <a:xfrm>
            <a:off x="2879695" y="4612533"/>
            <a:ext cx="2843863" cy="2089443"/>
          </a:xfrm>
          <a:prstGeom prst="rect">
            <a:avLst/>
          </a:prstGeom>
        </p:spPr>
      </p:pic>
      <p:pic>
        <p:nvPicPr>
          <p:cNvPr id="66" name="Picture 65" descr="A picture containing indoor, old, equipment, dirty&#10;&#10;Description automatically generated">
            <a:extLst>
              <a:ext uri="{FF2B5EF4-FFF2-40B4-BE49-F238E27FC236}">
                <a16:creationId xmlns:a16="http://schemas.microsoft.com/office/drawing/2014/main" id="{DC297967-D92E-70F5-D566-86F8C37B5E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08" y="4441620"/>
            <a:ext cx="2647329" cy="1985497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AE5F6BBA-6DC9-2876-99AC-E6D3620A9530}"/>
              </a:ext>
            </a:extLst>
          </p:cNvPr>
          <p:cNvSpPr txBox="1"/>
          <p:nvPr/>
        </p:nvSpPr>
        <p:spPr>
          <a:xfrm>
            <a:off x="8043434" y="6105076"/>
            <a:ext cx="41492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Golunova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Biomacromolecules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2015.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95B84C7-7720-5A65-793C-8A7F45228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1099" y="4165419"/>
            <a:ext cx="3831907" cy="196700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F1A06EF-879C-475A-2AF5-70FFF6AEE5E5}"/>
              </a:ext>
            </a:extLst>
          </p:cNvPr>
          <p:cNvSpPr txBox="1"/>
          <p:nvPr/>
        </p:nvSpPr>
        <p:spPr>
          <a:xfrm>
            <a:off x="4183711" y="4161099"/>
            <a:ext cx="21873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Microtron MT25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1-25 MeV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Chvátil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Dispersion: tens of keV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674926F-A0B4-5C29-BF1A-BEFE65089D4E}"/>
              </a:ext>
            </a:extLst>
          </p:cNvPr>
          <p:cNvSpPr txBox="1"/>
          <p:nvPr/>
        </p:nvSpPr>
        <p:spPr>
          <a:xfrm>
            <a:off x="80236" y="3703134"/>
            <a:ext cx="12031528" cy="43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 dirty="0"/>
              <a:t>High energy electron irradiation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D1150C9-C8DC-312A-9E33-4616014E61E2}"/>
              </a:ext>
            </a:extLst>
          </p:cNvPr>
          <p:cNvSpPr txBox="1"/>
          <p:nvPr/>
        </p:nvSpPr>
        <p:spPr>
          <a:xfrm>
            <a:off x="6053712" y="5724480"/>
            <a:ext cx="13590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Dose rate: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~6-15 Gy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9F890B1-BC4D-AD2A-E0D1-ADEC684628A0}"/>
              </a:ext>
            </a:extLst>
          </p:cNvPr>
          <p:cNvSpPr txBox="1"/>
          <p:nvPr/>
        </p:nvSpPr>
        <p:spPr>
          <a:xfrm>
            <a:off x="9871464" y="4616807"/>
            <a:ext cx="31847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Pulsed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3.5 µs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Rep. rate: 423 Hz,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Max. current: 30 µA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5D0FA40F-2E08-7861-4961-B0B3A4BFADBF}"/>
              </a:ext>
            </a:extLst>
          </p:cNvPr>
          <p:cNvSpPr/>
          <p:nvPr/>
        </p:nvSpPr>
        <p:spPr>
          <a:xfrm>
            <a:off x="0" y="-38259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Radiation sources</a:t>
            </a:r>
          </a:p>
        </p:txBody>
      </p:sp>
    </p:spTree>
    <p:extLst>
      <p:ext uri="{BB962C8B-B14F-4D97-AF65-F5344CB8AC3E}">
        <p14:creationId xmlns:p14="http://schemas.microsoft.com/office/powerpoint/2010/main" val="2582756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B9A17-9CA4-6EEF-5A82-591FBE7D3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z="1500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DADCD7-0EC9-7D39-908A-FF62509E1FA9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Radiation sources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1F0E403-E88E-CAFA-C0B6-72B448311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397" y="1385103"/>
            <a:ext cx="3724054" cy="279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C16FD2-D4A9-8CE4-02B3-21D3B2CBD117}"/>
              </a:ext>
            </a:extLst>
          </p:cNvPr>
          <p:cNvSpPr txBox="1"/>
          <p:nvPr/>
        </p:nvSpPr>
        <p:spPr>
          <a:xfrm>
            <a:off x="80236" y="799184"/>
            <a:ext cx="12031528" cy="43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 dirty="0"/>
              <a:t>High Energy Ion Beam Irradiation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6D3F7-1F50-4A78-3CAE-A753553DD9D3}"/>
              </a:ext>
            </a:extLst>
          </p:cNvPr>
          <p:cNvSpPr txBox="1"/>
          <p:nvPr/>
        </p:nvSpPr>
        <p:spPr>
          <a:xfrm>
            <a:off x="7773434" y="1287567"/>
            <a:ext cx="4308888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GANIL</a:t>
            </a:r>
          </a:p>
          <a:p>
            <a:r>
              <a:rPr lang="fr-FR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Grand Accélérateur National d’Ions Lourds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25+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(60 MeV u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Flux: 10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ions cm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LET: 850 MeV mm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(Dose rate: 0.1-8.8 Gy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CIMAP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Alain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Mery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Volaine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Vizcaino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Alicja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Domaracka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https://www.ganil-spiral2.eu/</a:t>
            </a: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FBAFF-603E-3E77-A7E6-3D944286E465}"/>
              </a:ext>
            </a:extLst>
          </p:cNvPr>
          <p:cNvSpPr/>
          <p:nvPr/>
        </p:nvSpPr>
        <p:spPr>
          <a:xfrm>
            <a:off x="6497645" y="2329701"/>
            <a:ext cx="491617" cy="47427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214EE7-6148-8971-3E79-8AC65BAE6464}"/>
              </a:ext>
            </a:extLst>
          </p:cNvPr>
          <p:cNvSpPr/>
          <p:nvPr/>
        </p:nvSpPr>
        <p:spPr>
          <a:xfrm>
            <a:off x="6989262" y="2274905"/>
            <a:ext cx="102453" cy="5787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BA1373-EC24-9E20-36C4-D7C4D4067C4F}"/>
              </a:ext>
            </a:extLst>
          </p:cNvPr>
          <p:cNvGrpSpPr/>
          <p:nvPr/>
        </p:nvGrpSpPr>
        <p:grpSpPr>
          <a:xfrm>
            <a:off x="7469117" y="2427822"/>
            <a:ext cx="56734" cy="250315"/>
            <a:chOff x="4571999" y="3845904"/>
            <a:chExt cx="88447" cy="390235"/>
          </a:xfrm>
        </p:grpSpPr>
        <p:sp>
          <p:nvSpPr>
            <p:cNvPr id="10" name="Pentagon 90">
              <a:extLst>
                <a:ext uri="{FF2B5EF4-FFF2-40B4-BE49-F238E27FC236}">
                  <a16:creationId xmlns:a16="http://schemas.microsoft.com/office/drawing/2014/main" id="{2C8E0BD9-F68D-D63C-2FA9-AEF6FE1FA925}"/>
                </a:ext>
              </a:extLst>
            </p:cNvPr>
            <p:cNvSpPr/>
            <p:nvPr/>
          </p:nvSpPr>
          <p:spPr>
            <a:xfrm rot="5400000">
              <a:off x="4439330" y="4015023"/>
              <a:ext cx="353786" cy="88446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entagon 91">
              <a:extLst>
                <a:ext uri="{FF2B5EF4-FFF2-40B4-BE49-F238E27FC236}">
                  <a16:creationId xmlns:a16="http://schemas.microsoft.com/office/drawing/2014/main" id="{20D99DA3-5E3E-3191-A352-86C46150904C}"/>
                </a:ext>
              </a:extLst>
            </p:cNvPr>
            <p:cNvSpPr/>
            <p:nvPr/>
          </p:nvSpPr>
          <p:spPr>
            <a:xfrm rot="5400000">
              <a:off x="4512078" y="4087771"/>
              <a:ext cx="208289" cy="88446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92">
              <a:extLst>
                <a:ext uri="{FF2B5EF4-FFF2-40B4-BE49-F238E27FC236}">
                  <a16:creationId xmlns:a16="http://schemas.microsoft.com/office/drawing/2014/main" id="{D7831985-94D1-6034-A3E1-9CB832F6EF9A}"/>
                </a:ext>
              </a:extLst>
            </p:cNvPr>
            <p:cNvSpPr/>
            <p:nvPr/>
          </p:nvSpPr>
          <p:spPr>
            <a:xfrm>
              <a:off x="4571999" y="3845904"/>
              <a:ext cx="88447" cy="30324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CDEC108-ED2F-D3BA-8D82-8DC684D577F1}"/>
              </a:ext>
            </a:extLst>
          </p:cNvPr>
          <p:cNvCxnSpPr/>
          <p:nvPr/>
        </p:nvCxnSpPr>
        <p:spPr>
          <a:xfrm>
            <a:off x="6637798" y="2547410"/>
            <a:ext cx="6721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AF3DD91-DE0F-0157-8733-0493868B2139}"/>
              </a:ext>
            </a:extLst>
          </p:cNvPr>
          <p:cNvSpPr txBox="1"/>
          <p:nvPr/>
        </p:nvSpPr>
        <p:spPr>
          <a:xfrm>
            <a:off x="6482190" y="2301079"/>
            <a:ext cx="59306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26+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0ABCF43-9733-57D1-F7DC-EE84690D0272}"/>
              </a:ext>
            </a:extLst>
          </p:cNvPr>
          <p:cNvSpPr/>
          <p:nvPr/>
        </p:nvSpPr>
        <p:spPr>
          <a:xfrm>
            <a:off x="220125" y="1901260"/>
            <a:ext cx="1607351" cy="12865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Cyclotron source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C56E28-80CE-DEE7-5D9A-C59D0D6EBC3F}"/>
              </a:ext>
            </a:extLst>
          </p:cNvPr>
          <p:cNvCxnSpPr/>
          <p:nvPr/>
        </p:nvCxnSpPr>
        <p:spPr>
          <a:xfrm>
            <a:off x="1823486" y="2549174"/>
            <a:ext cx="6721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472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A4610C-DA70-47A6-9753-8B65E9E7753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Irradiation of plain DNA origami nanostructures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80A4927-CD63-4C47-854C-3CAE17528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4119B-4C6A-4ABD-941D-27F5C62DEC50}" type="slidenum">
              <a:rPr lang="en-US" sz="1500" smtClean="0"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D0C97655-21AE-ED86-CE47-469EF6F10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852" y="1038611"/>
            <a:ext cx="4024747" cy="4780777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AABC16BD-8B23-B0A5-7BA1-95B26AC2D1EB}"/>
              </a:ext>
            </a:extLst>
          </p:cNvPr>
          <p:cNvSpPr txBox="1"/>
          <p:nvPr/>
        </p:nvSpPr>
        <p:spPr>
          <a:xfrm>
            <a:off x="3718285" y="5996752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Sala et al.,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Nanoscale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13, 2021.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CE4D7C-BBD1-5D87-8807-5840E79781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1" t="35703" r="41206" b="56179"/>
          <a:stretch/>
        </p:blipFill>
        <p:spPr>
          <a:xfrm>
            <a:off x="7682704" y="1231668"/>
            <a:ext cx="630458" cy="6119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5E8E10-BACD-8B9A-4AD7-298AB6B9F3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7" t="58916" r="70041" b="33704"/>
          <a:stretch/>
        </p:blipFill>
        <p:spPr>
          <a:xfrm>
            <a:off x="7024454" y="1231668"/>
            <a:ext cx="556198" cy="61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0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C43D4D-2F62-4905-A9AE-7253ABD24E7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Proof of concept: DNA origami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nanoframes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for DNA radiosensitization studies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54DDEF-7232-4AAF-8D5B-52855F21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4119B-4C6A-4ABD-941D-27F5C62DEC50}" type="slidenum">
              <a:rPr lang="en-US" sz="1500" smtClean="0"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513F3E-CD58-0D02-B466-75F25AB34F64}"/>
              </a:ext>
            </a:extLst>
          </p:cNvPr>
          <p:cNvGrpSpPr/>
          <p:nvPr/>
        </p:nvGrpSpPr>
        <p:grpSpPr>
          <a:xfrm>
            <a:off x="821521" y="1196622"/>
            <a:ext cx="4462486" cy="4787921"/>
            <a:chOff x="821521" y="1196622"/>
            <a:chExt cx="4462486" cy="4787921"/>
          </a:xfrm>
        </p:grpSpPr>
        <p:pic>
          <p:nvPicPr>
            <p:cNvPr id="14" name="Picture 13" descr="Diagram&#10;&#10;Description automatically generated">
              <a:extLst>
                <a:ext uri="{FF2B5EF4-FFF2-40B4-BE49-F238E27FC236}">
                  <a16:creationId xmlns:a16="http://schemas.microsoft.com/office/drawing/2014/main" id="{C2DAFE24-3C19-4733-A773-AA9E59536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521" y="1196622"/>
              <a:ext cx="4462486" cy="4464756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18536F-5369-3E70-FD43-7DC88689B0B8}"/>
                </a:ext>
              </a:extLst>
            </p:cNvPr>
            <p:cNvSpPr txBox="1"/>
            <p:nvPr/>
          </p:nvSpPr>
          <p:spPr>
            <a:xfrm>
              <a:off x="1315875" y="5661378"/>
              <a:ext cx="347377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Sala et al., </a:t>
              </a:r>
              <a:r>
                <a:rPr lang="en-US" sz="1500" i="1" dirty="0">
                  <a:latin typeface="Arial" panose="020B0604020202020204" pitchFamily="34" charset="0"/>
                  <a:cs typeface="Arial" panose="020B0604020202020204" pitchFamily="34" charset="0"/>
                </a:rPr>
                <a:t>JPCL </a:t>
              </a:r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r>
                <a:rPr lang="en-US" sz="1500" i="1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 2022.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41DC46-B7D0-3974-C844-A89DD101B773}"/>
              </a:ext>
            </a:extLst>
          </p:cNvPr>
          <p:cNvGrpSpPr/>
          <p:nvPr/>
        </p:nvGrpSpPr>
        <p:grpSpPr>
          <a:xfrm>
            <a:off x="6103945" y="958767"/>
            <a:ext cx="5774279" cy="5484656"/>
            <a:chOff x="6103945" y="958767"/>
            <a:chExt cx="5774279" cy="54846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B90769-9F8D-8FD2-7AF9-3C6490078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14106" y="1497133"/>
              <a:ext cx="3143507" cy="167454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4C70A5-3A4B-F451-29CC-1B2E6664776A}"/>
                </a:ext>
              </a:extLst>
            </p:cNvPr>
            <p:cNvSpPr txBox="1"/>
            <p:nvPr/>
          </p:nvSpPr>
          <p:spPr>
            <a:xfrm>
              <a:off x="6693348" y="958767"/>
              <a:ext cx="5184876" cy="9233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Sequence effects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Conformation (secondary structure) effects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2932EA-2870-E22F-92E9-7212F5C261F6}"/>
                </a:ext>
              </a:extLst>
            </p:cNvPr>
            <p:cNvSpPr txBox="1"/>
            <p:nvPr/>
          </p:nvSpPr>
          <p:spPr>
            <a:xfrm>
              <a:off x="7631289" y="3325078"/>
              <a:ext cx="27432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Endo et al., </a:t>
              </a:r>
              <a:r>
                <a:rPr lang="en-US" sz="1500" i="1" dirty="0">
                  <a:latin typeface="Arial" panose="020B0604020202020204" pitchFamily="34" charset="0"/>
                  <a:cs typeface="Arial" panose="020B0604020202020204" pitchFamily="34" charset="0"/>
                </a:rPr>
                <a:t>JACS</a:t>
              </a: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 32, 2010.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00D8761-FA72-A638-5892-1292F5988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3945" y="3741022"/>
              <a:ext cx="3219718" cy="197147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4ECF5CC-D8A6-CC9C-BF11-40CA516B4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37002" y="3691352"/>
              <a:ext cx="2441222" cy="232615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31E44A-2F48-F8E5-9C9D-3B8AB3ADFFBB}"/>
                </a:ext>
              </a:extLst>
            </p:cNvPr>
            <p:cNvSpPr txBox="1"/>
            <p:nvPr/>
          </p:nvSpPr>
          <p:spPr>
            <a:xfrm>
              <a:off x="7631289" y="6120258"/>
              <a:ext cx="27432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Endo et al., </a:t>
              </a:r>
              <a:r>
                <a:rPr lang="en-US" sz="1500" i="1" dirty="0">
                  <a:latin typeface="Arial" panose="020B0604020202020204" pitchFamily="34" charset="0"/>
                  <a:cs typeface="Arial" panose="020B0604020202020204" pitchFamily="34" charset="0"/>
                </a:rPr>
                <a:t>JACS</a:t>
              </a: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 9, 2015.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9960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7E4E8FC-CA1F-F951-9AF2-53447ACE5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81" y="3567665"/>
            <a:ext cx="4057650" cy="2286000"/>
          </a:xfrm>
          <a:prstGeom prst="rect">
            <a:avLst/>
          </a:prstGeom>
          <a:ln w="38100">
            <a:noFill/>
          </a:ln>
        </p:spPr>
      </p:pic>
      <p:pic>
        <p:nvPicPr>
          <p:cNvPr id="5" name="Picture 4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E9E02B27-3E23-2E4B-A6A3-017A970337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21420" r="31603" b="18101"/>
          <a:stretch/>
        </p:blipFill>
        <p:spPr>
          <a:xfrm>
            <a:off x="4555619" y="2722621"/>
            <a:ext cx="3345083" cy="3110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4141A1-85D1-FC33-EC5D-206F5F5210A0}"/>
              </a:ext>
            </a:extLst>
          </p:cNvPr>
          <p:cNvSpPr txBox="1"/>
          <p:nvPr/>
        </p:nvSpPr>
        <p:spPr>
          <a:xfrm>
            <a:off x="397681" y="6038741"/>
            <a:ext cx="42220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Source: S. Douglas, UCSF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DAB8FC-5E89-AF98-C628-7137CA357D03}"/>
              </a:ext>
            </a:extLst>
          </p:cNvPr>
          <p:cNvSpPr txBox="1"/>
          <p:nvPr/>
        </p:nvSpPr>
        <p:spPr>
          <a:xfrm>
            <a:off x="4360599" y="6037662"/>
            <a:ext cx="42220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Source: B. </a:t>
            </a:r>
            <a:r>
              <a:rPr lang="en-US" sz="1500" i="1" dirty="0" err="1">
                <a:latin typeface="Arial" panose="020B0604020202020204" pitchFamily="34" charset="0"/>
                <a:cs typeface="Arial" panose="020B0604020202020204" pitchFamily="34" charset="0"/>
              </a:rPr>
              <a:t>Hogberg</a:t>
            </a:r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, Karolinska Institute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D79DF2-D896-DAAD-73E3-E8A7690B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C57A6EFA-20E9-41DF-BE39-8EBED76CCFE5}" type="slidenum"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BDE232-6F68-B106-FE85-D5997D5D1859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DNA origami nanostructures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BE013C-D331-CBC2-A2B9-E20DD7A5B5AE}"/>
              </a:ext>
            </a:extLst>
          </p:cNvPr>
          <p:cNvGrpSpPr/>
          <p:nvPr/>
        </p:nvGrpSpPr>
        <p:grpSpPr>
          <a:xfrm>
            <a:off x="2036318" y="840071"/>
            <a:ext cx="7791339" cy="2145393"/>
            <a:chOff x="577169" y="4589644"/>
            <a:chExt cx="7791339" cy="214539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BCC5111-B701-3DD3-A66E-F59BD88B5F3C}"/>
                </a:ext>
              </a:extLst>
            </p:cNvPr>
            <p:cNvGrpSpPr/>
            <p:nvPr/>
          </p:nvGrpSpPr>
          <p:grpSpPr>
            <a:xfrm>
              <a:off x="577169" y="4589644"/>
              <a:ext cx="7010400" cy="1925002"/>
              <a:chOff x="434163" y="410093"/>
              <a:chExt cx="7010400" cy="1925002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EF23F3-CA1E-43FF-D67A-2721F032748B}"/>
                  </a:ext>
                </a:extLst>
              </p:cNvPr>
              <p:cNvSpPr txBox="1"/>
              <p:nvPr/>
            </p:nvSpPr>
            <p:spPr>
              <a:xfrm>
                <a:off x="824351" y="1642598"/>
                <a:ext cx="2162512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Single-stranded DNA</a:t>
                </a:r>
              </a:p>
              <a:p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scaffold</a:t>
                </a:r>
              </a:p>
              <a:p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7249 </a:t>
                </a:r>
                <a:r>
                  <a:rPr lang="en-US" sz="13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nt</a:t>
                </a:r>
                <a:endParaRPr lang="en-US" sz="13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4F68CAB-4295-5831-0338-106A476FC895}"/>
                  </a:ext>
                </a:extLst>
              </p:cNvPr>
              <p:cNvSpPr txBox="1"/>
              <p:nvPr/>
            </p:nvSpPr>
            <p:spPr>
              <a:xfrm>
                <a:off x="5082363" y="410093"/>
                <a:ext cx="19050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TAE/Mg</a:t>
                </a:r>
                <a:r>
                  <a:rPr lang="en-US" sz="1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2+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buffer (pH~8)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488FF49-A832-2255-16DA-352A70F65E0E}"/>
                  </a:ext>
                </a:extLst>
              </p:cNvPr>
              <p:cNvCxnSpPr/>
              <p:nvPr/>
            </p:nvCxnSpPr>
            <p:spPr>
              <a:xfrm>
                <a:off x="2072463" y="1296841"/>
                <a:ext cx="12573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05A5124E-6704-98B2-3795-50771FE7060C}"/>
                  </a:ext>
                </a:extLst>
              </p:cNvPr>
              <p:cNvSpPr/>
              <p:nvPr/>
            </p:nvSpPr>
            <p:spPr>
              <a:xfrm>
                <a:off x="2567763" y="1138031"/>
                <a:ext cx="324642" cy="57942"/>
              </a:xfrm>
              <a:custGeom>
                <a:avLst/>
                <a:gdLst>
                  <a:gd name="connsiteX0" fmla="*/ 0 w 190500"/>
                  <a:gd name="connsiteY0" fmla="*/ 63561 h 63561"/>
                  <a:gd name="connsiteX1" fmla="*/ 63500 w 190500"/>
                  <a:gd name="connsiteY1" fmla="*/ 61 h 63561"/>
                  <a:gd name="connsiteX2" fmla="*/ 139700 w 190500"/>
                  <a:gd name="connsiteY2" fmla="*/ 50861 h 63561"/>
                  <a:gd name="connsiteX3" fmla="*/ 190500 w 190500"/>
                  <a:gd name="connsiteY3" fmla="*/ 61 h 63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63561">
                    <a:moveTo>
                      <a:pt x="0" y="63561"/>
                    </a:moveTo>
                    <a:cubicBezTo>
                      <a:pt x="20108" y="32869"/>
                      <a:pt x="40217" y="2178"/>
                      <a:pt x="63500" y="61"/>
                    </a:cubicBezTo>
                    <a:cubicBezTo>
                      <a:pt x="86783" y="-2056"/>
                      <a:pt x="118533" y="50861"/>
                      <a:pt x="139700" y="50861"/>
                    </a:cubicBezTo>
                    <a:cubicBezTo>
                      <a:pt x="160867" y="50861"/>
                      <a:pt x="175683" y="25461"/>
                      <a:pt x="190500" y="61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F76B291-1C0D-A5C3-FA41-7356FC31326E}"/>
                  </a:ext>
                </a:extLst>
              </p:cNvPr>
              <p:cNvSpPr txBox="1"/>
              <p:nvPr/>
            </p:nvSpPr>
            <p:spPr>
              <a:xfrm>
                <a:off x="2004843" y="574357"/>
                <a:ext cx="203375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Oligonucleotide</a:t>
                </a:r>
              </a:p>
              <a:p>
                <a:r>
                  <a:rPr lang="en-US" sz="13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staple ~32 </a:t>
                </a:r>
                <a:r>
                  <a:rPr lang="en-US" sz="13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nt</a:t>
                </a:r>
                <a:endParaRPr lang="en-US" sz="13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A5EDCB11-31CB-14C7-C862-D204C7882B1A}"/>
                  </a:ext>
                </a:extLst>
              </p:cNvPr>
              <p:cNvSpPr/>
              <p:nvPr/>
            </p:nvSpPr>
            <p:spPr>
              <a:xfrm>
                <a:off x="3482163" y="611040"/>
                <a:ext cx="1458615" cy="1305325"/>
              </a:xfrm>
              <a:custGeom>
                <a:avLst/>
                <a:gdLst>
                  <a:gd name="connsiteX0" fmla="*/ 99987 w 1366227"/>
                  <a:gd name="connsiteY0" fmla="*/ 774743 h 1222646"/>
                  <a:gd name="connsiteX1" fmla="*/ 646087 w 1366227"/>
                  <a:gd name="connsiteY1" fmla="*/ 596943 h 1222646"/>
                  <a:gd name="connsiteX2" fmla="*/ 341287 w 1366227"/>
                  <a:gd name="connsiteY2" fmla="*/ 368343 h 1222646"/>
                  <a:gd name="connsiteX3" fmla="*/ 607987 w 1366227"/>
                  <a:gd name="connsiteY3" fmla="*/ 43 h 1222646"/>
                  <a:gd name="connsiteX4" fmla="*/ 912787 w 1366227"/>
                  <a:gd name="connsiteY4" fmla="*/ 342943 h 1222646"/>
                  <a:gd name="connsiteX5" fmla="*/ 1204887 w 1366227"/>
                  <a:gd name="connsiteY5" fmla="*/ 254043 h 1222646"/>
                  <a:gd name="connsiteX6" fmla="*/ 1344587 w 1366227"/>
                  <a:gd name="connsiteY6" fmla="*/ 787443 h 1222646"/>
                  <a:gd name="connsiteX7" fmla="*/ 747687 w 1366227"/>
                  <a:gd name="connsiteY7" fmla="*/ 685843 h 1222646"/>
                  <a:gd name="connsiteX8" fmla="*/ 544487 w 1366227"/>
                  <a:gd name="connsiteY8" fmla="*/ 787443 h 1222646"/>
                  <a:gd name="connsiteX9" fmla="*/ 519087 w 1366227"/>
                  <a:gd name="connsiteY9" fmla="*/ 1219243 h 1222646"/>
                  <a:gd name="connsiteX10" fmla="*/ 36487 w 1366227"/>
                  <a:gd name="connsiteY10" fmla="*/ 977943 h 1222646"/>
                  <a:gd name="connsiteX11" fmla="*/ 99987 w 1366227"/>
                  <a:gd name="connsiteY11" fmla="*/ 774743 h 1222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66227" h="1222646">
                    <a:moveTo>
                      <a:pt x="99987" y="774743"/>
                    </a:moveTo>
                    <a:cubicBezTo>
                      <a:pt x="201587" y="711243"/>
                      <a:pt x="605870" y="664676"/>
                      <a:pt x="646087" y="596943"/>
                    </a:cubicBezTo>
                    <a:cubicBezTo>
                      <a:pt x="686304" y="529210"/>
                      <a:pt x="347637" y="467826"/>
                      <a:pt x="341287" y="368343"/>
                    </a:cubicBezTo>
                    <a:cubicBezTo>
                      <a:pt x="334937" y="268860"/>
                      <a:pt x="512737" y="4276"/>
                      <a:pt x="607987" y="43"/>
                    </a:cubicBezTo>
                    <a:cubicBezTo>
                      <a:pt x="703237" y="-4190"/>
                      <a:pt x="813304" y="300610"/>
                      <a:pt x="912787" y="342943"/>
                    </a:cubicBezTo>
                    <a:cubicBezTo>
                      <a:pt x="1012270" y="385276"/>
                      <a:pt x="1132920" y="179960"/>
                      <a:pt x="1204887" y="254043"/>
                    </a:cubicBezTo>
                    <a:cubicBezTo>
                      <a:pt x="1276854" y="328126"/>
                      <a:pt x="1420787" y="715476"/>
                      <a:pt x="1344587" y="787443"/>
                    </a:cubicBezTo>
                    <a:cubicBezTo>
                      <a:pt x="1268387" y="859410"/>
                      <a:pt x="881037" y="685843"/>
                      <a:pt x="747687" y="685843"/>
                    </a:cubicBezTo>
                    <a:cubicBezTo>
                      <a:pt x="614337" y="685843"/>
                      <a:pt x="582587" y="698543"/>
                      <a:pt x="544487" y="787443"/>
                    </a:cubicBezTo>
                    <a:cubicBezTo>
                      <a:pt x="506387" y="876343"/>
                      <a:pt x="603754" y="1187493"/>
                      <a:pt x="519087" y="1219243"/>
                    </a:cubicBezTo>
                    <a:cubicBezTo>
                      <a:pt x="434420" y="1250993"/>
                      <a:pt x="104220" y="1052026"/>
                      <a:pt x="36487" y="977943"/>
                    </a:cubicBezTo>
                    <a:cubicBezTo>
                      <a:pt x="-31246" y="903860"/>
                      <a:pt x="-1613" y="838243"/>
                      <a:pt x="99987" y="774743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FBF698B1-A955-1809-6BBA-48C35D479DD6}"/>
                  </a:ext>
                </a:extLst>
              </p:cNvPr>
              <p:cNvSpPr/>
              <p:nvPr/>
            </p:nvSpPr>
            <p:spPr>
              <a:xfrm>
                <a:off x="434163" y="513990"/>
                <a:ext cx="1317444" cy="1248140"/>
              </a:xfrm>
              <a:custGeom>
                <a:avLst/>
                <a:gdLst>
                  <a:gd name="connsiteX0" fmla="*/ 105386 w 1317444"/>
                  <a:gd name="connsiteY0" fmla="*/ 787502 h 1248140"/>
                  <a:gd name="connsiteX1" fmla="*/ 727686 w 1317444"/>
                  <a:gd name="connsiteY1" fmla="*/ 558902 h 1248140"/>
                  <a:gd name="connsiteX2" fmla="*/ 257786 w 1317444"/>
                  <a:gd name="connsiteY2" fmla="*/ 368402 h 1248140"/>
                  <a:gd name="connsiteX3" fmla="*/ 600686 w 1317444"/>
                  <a:gd name="connsiteY3" fmla="*/ 102 h 1248140"/>
                  <a:gd name="connsiteX4" fmla="*/ 943586 w 1317444"/>
                  <a:gd name="connsiteY4" fmla="*/ 330302 h 1248140"/>
                  <a:gd name="connsiteX5" fmla="*/ 1197586 w 1317444"/>
                  <a:gd name="connsiteY5" fmla="*/ 279502 h 1248140"/>
                  <a:gd name="connsiteX6" fmla="*/ 1311886 w 1317444"/>
                  <a:gd name="connsiteY6" fmla="*/ 800202 h 1248140"/>
                  <a:gd name="connsiteX7" fmla="*/ 1032486 w 1317444"/>
                  <a:gd name="connsiteY7" fmla="*/ 889102 h 1248140"/>
                  <a:gd name="connsiteX8" fmla="*/ 905486 w 1317444"/>
                  <a:gd name="connsiteY8" fmla="*/ 1117702 h 1248140"/>
                  <a:gd name="connsiteX9" fmla="*/ 486386 w 1317444"/>
                  <a:gd name="connsiteY9" fmla="*/ 1105002 h 1248140"/>
                  <a:gd name="connsiteX10" fmla="*/ 130786 w 1317444"/>
                  <a:gd name="connsiteY10" fmla="*/ 1244702 h 1248140"/>
                  <a:gd name="connsiteX11" fmla="*/ 3786 w 1317444"/>
                  <a:gd name="connsiteY11" fmla="*/ 939902 h 1248140"/>
                  <a:gd name="connsiteX12" fmla="*/ 105386 w 1317444"/>
                  <a:gd name="connsiteY12" fmla="*/ 787502 h 124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17444" h="1248140">
                    <a:moveTo>
                      <a:pt x="105386" y="787502"/>
                    </a:moveTo>
                    <a:cubicBezTo>
                      <a:pt x="226036" y="724002"/>
                      <a:pt x="702286" y="628752"/>
                      <a:pt x="727686" y="558902"/>
                    </a:cubicBezTo>
                    <a:cubicBezTo>
                      <a:pt x="753086" y="489052"/>
                      <a:pt x="278953" y="461535"/>
                      <a:pt x="257786" y="368402"/>
                    </a:cubicBezTo>
                    <a:cubicBezTo>
                      <a:pt x="236619" y="275269"/>
                      <a:pt x="486386" y="6452"/>
                      <a:pt x="600686" y="102"/>
                    </a:cubicBezTo>
                    <a:cubicBezTo>
                      <a:pt x="714986" y="-6248"/>
                      <a:pt x="844103" y="283735"/>
                      <a:pt x="943586" y="330302"/>
                    </a:cubicBezTo>
                    <a:cubicBezTo>
                      <a:pt x="1043069" y="376869"/>
                      <a:pt x="1136203" y="201185"/>
                      <a:pt x="1197586" y="279502"/>
                    </a:cubicBezTo>
                    <a:cubicBezTo>
                      <a:pt x="1258969" y="357819"/>
                      <a:pt x="1339403" y="698602"/>
                      <a:pt x="1311886" y="800202"/>
                    </a:cubicBezTo>
                    <a:cubicBezTo>
                      <a:pt x="1284369" y="901802"/>
                      <a:pt x="1100219" y="836185"/>
                      <a:pt x="1032486" y="889102"/>
                    </a:cubicBezTo>
                    <a:cubicBezTo>
                      <a:pt x="964753" y="942019"/>
                      <a:pt x="996503" y="1081719"/>
                      <a:pt x="905486" y="1117702"/>
                    </a:cubicBezTo>
                    <a:cubicBezTo>
                      <a:pt x="814469" y="1153685"/>
                      <a:pt x="615503" y="1083835"/>
                      <a:pt x="486386" y="1105002"/>
                    </a:cubicBezTo>
                    <a:cubicBezTo>
                      <a:pt x="357269" y="1126169"/>
                      <a:pt x="211219" y="1272219"/>
                      <a:pt x="130786" y="1244702"/>
                    </a:cubicBezTo>
                    <a:cubicBezTo>
                      <a:pt x="50353" y="1217185"/>
                      <a:pt x="10136" y="1016102"/>
                      <a:pt x="3786" y="939902"/>
                    </a:cubicBezTo>
                    <a:cubicBezTo>
                      <a:pt x="-2564" y="863702"/>
                      <a:pt x="-15264" y="851002"/>
                      <a:pt x="105386" y="787502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D78AE456-08B9-1800-744A-6E8C61F87AEB}"/>
                  </a:ext>
                </a:extLst>
              </p:cNvPr>
              <p:cNvSpPr/>
              <p:nvPr/>
            </p:nvSpPr>
            <p:spPr>
              <a:xfrm rot="21308438">
                <a:off x="4085413" y="1265091"/>
                <a:ext cx="151457" cy="95981"/>
              </a:xfrm>
              <a:custGeom>
                <a:avLst/>
                <a:gdLst>
                  <a:gd name="connsiteX0" fmla="*/ 0 w 157838"/>
                  <a:gd name="connsiteY0" fmla="*/ 50826 h 95981"/>
                  <a:gd name="connsiteX1" fmla="*/ 127000 w 157838"/>
                  <a:gd name="connsiteY1" fmla="*/ 26 h 95981"/>
                  <a:gd name="connsiteX2" fmla="*/ 152400 w 157838"/>
                  <a:gd name="connsiteY2" fmla="*/ 44476 h 95981"/>
                  <a:gd name="connsiteX3" fmla="*/ 44450 w 157838"/>
                  <a:gd name="connsiteY3" fmla="*/ 88926 h 95981"/>
                  <a:gd name="connsiteX4" fmla="*/ 38100 w 157838"/>
                  <a:gd name="connsiteY4" fmla="*/ 95276 h 95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838" h="95981">
                    <a:moveTo>
                      <a:pt x="0" y="50826"/>
                    </a:moveTo>
                    <a:cubicBezTo>
                      <a:pt x="50800" y="25955"/>
                      <a:pt x="101600" y="1084"/>
                      <a:pt x="127000" y="26"/>
                    </a:cubicBezTo>
                    <a:cubicBezTo>
                      <a:pt x="152400" y="-1032"/>
                      <a:pt x="166158" y="29659"/>
                      <a:pt x="152400" y="44476"/>
                    </a:cubicBezTo>
                    <a:cubicBezTo>
                      <a:pt x="138642" y="59293"/>
                      <a:pt x="63500" y="80459"/>
                      <a:pt x="44450" y="88926"/>
                    </a:cubicBezTo>
                    <a:cubicBezTo>
                      <a:pt x="25400" y="97393"/>
                      <a:pt x="31750" y="96334"/>
                      <a:pt x="38100" y="95276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709F0C9A-3F35-B4EF-CCFB-A6F164F13E19}"/>
                  </a:ext>
                </a:extLst>
              </p:cNvPr>
              <p:cNvCxnSpPr/>
              <p:nvPr/>
            </p:nvCxnSpPr>
            <p:spPr>
              <a:xfrm>
                <a:off x="5272863" y="1296841"/>
                <a:ext cx="12573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C9231A54-9189-3E25-AE91-218B7200776A}"/>
                  </a:ext>
                </a:extLst>
              </p:cNvPr>
              <p:cNvSpPr/>
              <p:nvPr/>
            </p:nvSpPr>
            <p:spPr>
              <a:xfrm>
                <a:off x="6130113" y="998939"/>
                <a:ext cx="190500" cy="63561"/>
              </a:xfrm>
              <a:custGeom>
                <a:avLst/>
                <a:gdLst>
                  <a:gd name="connsiteX0" fmla="*/ 0 w 190500"/>
                  <a:gd name="connsiteY0" fmla="*/ 63561 h 63561"/>
                  <a:gd name="connsiteX1" fmla="*/ 63500 w 190500"/>
                  <a:gd name="connsiteY1" fmla="*/ 61 h 63561"/>
                  <a:gd name="connsiteX2" fmla="*/ 139700 w 190500"/>
                  <a:gd name="connsiteY2" fmla="*/ 50861 h 63561"/>
                  <a:gd name="connsiteX3" fmla="*/ 190500 w 190500"/>
                  <a:gd name="connsiteY3" fmla="*/ 61 h 63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63561">
                    <a:moveTo>
                      <a:pt x="0" y="63561"/>
                    </a:moveTo>
                    <a:cubicBezTo>
                      <a:pt x="20108" y="32869"/>
                      <a:pt x="40217" y="2178"/>
                      <a:pt x="63500" y="61"/>
                    </a:cubicBezTo>
                    <a:cubicBezTo>
                      <a:pt x="86783" y="-2056"/>
                      <a:pt x="118533" y="50861"/>
                      <a:pt x="139700" y="50861"/>
                    </a:cubicBezTo>
                    <a:cubicBezTo>
                      <a:pt x="160867" y="50861"/>
                      <a:pt x="175683" y="25461"/>
                      <a:pt x="190500" y="61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611A14C-1F02-A1DB-15FC-863BF5E243A9}"/>
                  </a:ext>
                </a:extLst>
              </p:cNvPr>
              <p:cNvSpPr txBox="1"/>
              <p:nvPr/>
            </p:nvSpPr>
            <p:spPr>
              <a:xfrm>
                <a:off x="5082363" y="611041"/>
                <a:ext cx="2362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207 </a:t>
                </a:r>
                <a:r>
                  <a:rPr lang="en-U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oligos</a:t>
                </a:r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(staple strands)</a:t>
                </a:r>
              </a:p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22-43 </a:t>
                </a:r>
                <a:r>
                  <a:rPr lang="en-US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nt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31E50C40-FD0A-5558-FB5A-DC5E85C69F7D}"/>
                  </a:ext>
                </a:extLst>
              </p:cNvPr>
              <p:cNvSpPr/>
              <p:nvPr/>
            </p:nvSpPr>
            <p:spPr>
              <a:xfrm>
                <a:off x="5920563" y="929028"/>
                <a:ext cx="190500" cy="63561"/>
              </a:xfrm>
              <a:custGeom>
                <a:avLst/>
                <a:gdLst>
                  <a:gd name="connsiteX0" fmla="*/ 0 w 190500"/>
                  <a:gd name="connsiteY0" fmla="*/ 63561 h 63561"/>
                  <a:gd name="connsiteX1" fmla="*/ 63500 w 190500"/>
                  <a:gd name="connsiteY1" fmla="*/ 61 h 63561"/>
                  <a:gd name="connsiteX2" fmla="*/ 139700 w 190500"/>
                  <a:gd name="connsiteY2" fmla="*/ 50861 h 63561"/>
                  <a:gd name="connsiteX3" fmla="*/ 190500 w 190500"/>
                  <a:gd name="connsiteY3" fmla="*/ 61 h 63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63561">
                    <a:moveTo>
                      <a:pt x="0" y="63561"/>
                    </a:moveTo>
                    <a:cubicBezTo>
                      <a:pt x="20108" y="32869"/>
                      <a:pt x="40217" y="2178"/>
                      <a:pt x="63500" y="61"/>
                    </a:cubicBezTo>
                    <a:cubicBezTo>
                      <a:pt x="86783" y="-2056"/>
                      <a:pt x="118533" y="50861"/>
                      <a:pt x="139700" y="50861"/>
                    </a:cubicBezTo>
                    <a:cubicBezTo>
                      <a:pt x="160867" y="50861"/>
                      <a:pt x="175683" y="25461"/>
                      <a:pt x="190500" y="61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ABD5BCBE-FF4A-099A-AC22-053681067CAD}"/>
                  </a:ext>
                </a:extLst>
              </p:cNvPr>
              <p:cNvSpPr/>
              <p:nvPr/>
            </p:nvSpPr>
            <p:spPr>
              <a:xfrm>
                <a:off x="5825313" y="1068850"/>
                <a:ext cx="190500" cy="63561"/>
              </a:xfrm>
              <a:custGeom>
                <a:avLst/>
                <a:gdLst>
                  <a:gd name="connsiteX0" fmla="*/ 0 w 190500"/>
                  <a:gd name="connsiteY0" fmla="*/ 63561 h 63561"/>
                  <a:gd name="connsiteX1" fmla="*/ 63500 w 190500"/>
                  <a:gd name="connsiteY1" fmla="*/ 61 h 63561"/>
                  <a:gd name="connsiteX2" fmla="*/ 139700 w 190500"/>
                  <a:gd name="connsiteY2" fmla="*/ 50861 h 63561"/>
                  <a:gd name="connsiteX3" fmla="*/ 190500 w 190500"/>
                  <a:gd name="connsiteY3" fmla="*/ 61 h 63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63561">
                    <a:moveTo>
                      <a:pt x="0" y="63561"/>
                    </a:moveTo>
                    <a:cubicBezTo>
                      <a:pt x="20108" y="32869"/>
                      <a:pt x="40217" y="2178"/>
                      <a:pt x="63500" y="61"/>
                    </a:cubicBezTo>
                    <a:cubicBezTo>
                      <a:pt x="86783" y="-2056"/>
                      <a:pt x="118533" y="50861"/>
                      <a:pt x="139700" y="50861"/>
                    </a:cubicBezTo>
                    <a:cubicBezTo>
                      <a:pt x="160867" y="50861"/>
                      <a:pt x="175683" y="25461"/>
                      <a:pt x="190500" y="61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A7622FAE-156A-8C44-BB77-57A5B6E29289}"/>
                  </a:ext>
                </a:extLst>
              </p:cNvPr>
              <p:cNvSpPr/>
              <p:nvPr/>
            </p:nvSpPr>
            <p:spPr>
              <a:xfrm>
                <a:off x="6130113" y="1132411"/>
                <a:ext cx="190500" cy="63561"/>
              </a:xfrm>
              <a:custGeom>
                <a:avLst/>
                <a:gdLst>
                  <a:gd name="connsiteX0" fmla="*/ 0 w 190500"/>
                  <a:gd name="connsiteY0" fmla="*/ 63561 h 63561"/>
                  <a:gd name="connsiteX1" fmla="*/ 63500 w 190500"/>
                  <a:gd name="connsiteY1" fmla="*/ 61 h 63561"/>
                  <a:gd name="connsiteX2" fmla="*/ 139700 w 190500"/>
                  <a:gd name="connsiteY2" fmla="*/ 50861 h 63561"/>
                  <a:gd name="connsiteX3" fmla="*/ 190500 w 190500"/>
                  <a:gd name="connsiteY3" fmla="*/ 61 h 63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63561">
                    <a:moveTo>
                      <a:pt x="0" y="63561"/>
                    </a:moveTo>
                    <a:cubicBezTo>
                      <a:pt x="20108" y="32869"/>
                      <a:pt x="40217" y="2178"/>
                      <a:pt x="63500" y="61"/>
                    </a:cubicBezTo>
                    <a:cubicBezTo>
                      <a:pt x="86783" y="-2056"/>
                      <a:pt x="118533" y="50861"/>
                      <a:pt x="139700" y="50861"/>
                    </a:cubicBezTo>
                    <a:cubicBezTo>
                      <a:pt x="160867" y="50861"/>
                      <a:pt x="175683" y="25461"/>
                      <a:pt x="190500" y="61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17">
                <a:extLst>
                  <a:ext uri="{FF2B5EF4-FFF2-40B4-BE49-F238E27FC236}">
                    <a16:creationId xmlns:a16="http://schemas.microsoft.com/office/drawing/2014/main" id="{5FEBFE8A-BB08-F775-DB57-6FA270A4A358}"/>
                  </a:ext>
                </a:extLst>
              </p:cNvPr>
              <p:cNvSpPr/>
              <p:nvPr/>
            </p:nvSpPr>
            <p:spPr>
              <a:xfrm>
                <a:off x="6358713" y="1011578"/>
                <a:ext cx="190500" cy="63561"/>
              </a:xfrm>
              <a:custGeom>
                <a:avLst/>
                <a:gdLst>
                  <a:gd name="connsiteX0" fmla="*/ 0 w 190500"/>
                  <a:gd name="connsiteY0" fmla="*/ 63561 h 63561"/>
                  <a:gd name="connsiteX1" fmla="*/ 63500 w 190500"/>
                  <a:gd name="connsiteY1" fmla="*/ 61 h 63561"/>
                  <a:gd name="connsiteX2" fmla="*/ 139700 w 190500"/>
                  <a:gd name="connsiteY2" fmla="*/ 50861 h 63561"/>
                  <a:gd name="connsiteX3" fmla="*/ 190500 w 190500"/>
                  <a:gd name="connsiteY3" fmla="*/ 61 h 63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63561">
                    <a:moveTo>
                      <a:pt x="0" y="63561"/>
                    </a:moveTo>
                    <a:cubicBezTo>
                      <a:pt x="20108" y="32869"/>
                      <a:pt x="40217" y="2178"/>
                      <a:pt x="63500" y="61"/>
                    </a:cubicBezTo>
                    <a:cubicBezTo>
                      <a:pt x="86783" y="-2056"/>
                      <a:pt x="118533" y="50861"/>
                      <a:pt x="139700" y="50861"/>
                    </a:cubicBezTo>
                    <a:cubicBezTo>
                      <a:pt x="160867" y="50861"/>
                      <a:pt x="175683" y="25461"/>
                      <a:pt x="190500" y="61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18">
                <a:extLst>
                  <a:ext uri="{FF2B5EF4-FFF2-40B4-BE49-F238E27FC236}">
                    <a16:creationId xmlns:a16="http://schemas.microsoft.com/office/drawing/2014/main" id="{53CC31A8-1475-D2B1-3587-3AD4979DE125}"/>
                  </a:ext>
                </a:extLst>
              </p:cNvPr>
              <p:cNvSpPr/>
              <p:nvPr/>
            </p:nvSpPr>
            <p:spPr>
              <a:xfrm>
                <a:off x="6263463" y="902892"/>
                <a:ext cx="190500" cy="63561"/>
              </a:xfrm>
              <a:custGeom>
                <a:avLst/>
                <a:gdLst>
                  <a:gd name="connsiteX0" fmla="*/ 0 w 190500"/>
                  <a:gd name="connsiteY0" fmla="*/ 63561 h 63561"/>
                  <a:gd name="connsiteX1" fmla="*/ 63500 w 190500"/>
                  <a:gd name="connsiteY1" fmla="*/ 61 h 63561"/>
                  <a:gd name="connsiteX2" fmla="*/ 139700 w 190500"/>
                  <a:gd name="connsiteY2" fmla="*/ 50861 h 63561"/>
                  <a:gd name="connsiteX3" fmla="*/ 190500 w 190500"/>
                  <a:gd name="connsiteY3" fmla="*/ 61 h 63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63561">
                    <a:moveTo>
                      <a:pt x="0" y="63561"/>
                    </a:moveTo>
                    <a:cubicBezTo>
                      <a:pt x="20108" y="32869"/>
                      <a:pt x="40217" y="2178"/>
                      <a:pt x="63500" y="61"/>
                    </a:cubicBezTo>
                    <a:cubicBezTo>
                      <a:pt x="86783" y="-2056"/>
                      <a:pt x="118533" y="50861"/>
                      <a:pt x="139700" y="50861"/>
                    </a:cubicBezTo>
                    <a:cubicBezTo>
                      <a:pt x="160867" y="50861"/>
                      <a:pt x="175683" y="25461"/>
                      <a:pt x="190500" y="61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B98AA59-005E-27A2-86C6-AA43D8ACC69F}"/>
                  </a:ext>
                </a:extLst>
              </p:cNvPr>
              <p:cNvSpPr txBox="1"/>
              <p:nvPr/>
            </p:nvSpPr>
            <p:spPr>
              <a:xfrm>
                <a:off x="5056963" y="1536890"/>
                <a:ext cx="1854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Heat to 90°C</a:t>
                </a:r>
              </a:p>
              <a:p>
                <a:pPr marL="342900" indent="-342900">
                  <a:buFontTx/>
                  <a:buAutoNum type="arabicPeriod"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Cool down to 10°C (-0.7 °C min</a:t>
                </a:r>
                <a:r>
                  <a:rPr lang="en-US" sz="1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E4E0C21-D411-4D5E-40CC-63C1D47DC642}"/>
                  </a:ext>
                </a:extLst>
              </p:cNvPr>
              <p:cNvCxnSpPr/>
              <p:nvPr/>
            </p:nvCxnSpPr>
            <p:spPr>
              <a:xfrm flipV="1">
                <a:off x="1043763" y="1082418"/>
                <a:ext cx="118086" cy="65168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4CF090B-D0FB-C1A6-1060-928BE2ADCD83}"/>
                  </a:ext>
                </a:extLst>
              </p:cNvPr>
              <p:cNvCxnSpPr/>
              <p:nvPr/>
            </p:nvCxnSpPr>
            <p:spPr>
              <a:xfrm flipV="1">
                <a:off x="1401914" y="1418719"/>
                <a:ext cx="59043" cy="11306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  <a:scene3d>
                <a:camera prst="orthographicFront">
                  <a:rot lat="0" lon="0" rev="6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9C50769-4464-5D58-7D82-AEFAB951E595}"/>
                  </a:ext>
                </a:extLst>
              </p:cNvPr>
              <p:cNvCxnSpPr/>
              <p:nvPr/>
            </p:nvCxnSpPr>
            <p:spPr>
              <a:xfrm flipV="1">
                <a:off x="4057648" y="1231118"/>
                <a:ext cx="118086" cy="65168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F909DC8-9D98-A221-190C-AD86CC55A314}"/>
                  </a:ext>
                </a:extLst>
              </p:cNvPr>
              <p:cNvCxnSpPr/>
              <p:nvPr/>
            </p:nvCxnSpPr>
            <p:spPr>
              <a:xfrm flipV="1">
                <a:off x="4112234" y="1328488"/>
                <a:ext cx="118086" cy="65168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DD0808C0-5220-D037-C88C-1A1012731C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3"/>
            <a:stretch/>
          </p:blipFill>
          <p:spPr bwMode="auto">
            <a:xfrm rot="2700000">
              <a:off x="7144753" y="5083071"/>
              <a:ext cx="1139347" cy="1143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C024B23-0CEF-B490-B72A-02E35B948D23}"/>
                </a:ext>
              </a:extLst>
            </p:cNvPr>
            <p:cNvSpPr txBox="1"/>
            <p:nvPr/>
          </p:nvSpPr>
          <p:spPr>
            <a:xfrm>
              <a:off x="5446154" y="6411872"/>
              <a:ext cx="292235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Rothemund</a:t>
              </a:r>
              <a:r>
                <a:rPr lang="en-US" sz="1500" i="1" dirty="0">
                  <a:latin typeface="Arial" panose="020B0604020202020204" pitchFamily="34" charset="0"/>
                  <a:cs typeface="Arial" panose="020B0604020202020204" pitchFamily="34" charset="0"/>
                </a:rPr>
                <a:t>, Nature </a:t>
              </a:r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440</a:t>
              </a: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en-US" sz="15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2006</a:t>
              </a:r>
            </a:p>
          </p:txBody>
        </p:sp>
      </p:grpSp>
      <p:pic>
        <p:nvPicPr>
          <p:cNvPr id="41" name="Picture 40" descr="A picture containing gold, pattern, fabric, motif&#10;&#10;Description automatically generated">
            <a:extLst>
              <a:ext uri="{FF2B5EF4-FFF2-40B4-BE49-F238E27FC236}">
                <a16:creationId xmlns:a16="http://schemas.microsoft.com/office/drawing/2014/main" id="{65678FA1-82CE-E76A-B70B-CF98F00397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18" y="3989183"/>
            <a:ext cx="2268051" cy="2268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5C6852D-077A-A43C-A5F8-63DC9BB73B44}"/>
              </a:ext>
            </a:extLst>
          </p:cNvPr>
          <p:cNvSpPr txBox="1"/>
          <p:nvPr/>
        </p:nvSpPr>
        <p:spPr>
          <a:xfrm>
            <a:off x="9046718" y="2962659"/>
            <a:ext cx="2520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Facile synthesis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yield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Stable*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0D8C0E-EC54-DA53-69BE-89C459B4DFD9}"/>
              </a:ext>
            </a:extLst>
          </p:cNvPr>
          <p:cNvSpPr txBox="1"/>
          <p:nvPr/>
        </p:nvSpPr>
        <p:spPr>
          <a:xfrm>
            <a:off x="9046718" y="5877111"/>
            <a:ext cx="138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3x3 </a:t>
            </a:r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650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6E9EFF6-E984-7DAA-9155-DF9885F0AB04}"/>
              </a:ext>
            </a:extLst>
          </p:cNvPr>
          <p:cNvSpPr txBox="1"/>
          <p:nvPr/>
        </p:nvSpPr>
        <p:spPr>
          <a:xfrm>
            <a:off x="983737" y="3429000"/>
            <a:ext cx="2715734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Holliday junctions </a:t>
            </a:r>
          </a:p>
          <a:p>
            <a:endParaRPr lang="en-US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i="1" dirty="0">
                <a:latin typeface="Arial" panose="020B0604020202020204" pitchFamily="34" charset="0"/>
                <a:cs typeface="Arial" panose="020B0604020202020204" pitchFamily="34" charset="0"/>
              </a:rPr>
              <a:t>Wang et al., Scientific Reports 6, 2016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8EAA8D-B634-777D-C2A3-E9DB56A71E83}"/>
              </a:ext>
            </a:extLst>
          </p:cNvPr>
          <p:cNvSpPr txBox="1"/>
          <p:nvPr/>
        </p:nvSpPr>
        <p:spPr>
          <a:xfrm>
            <a:off x="983737" y="2247334"/>
            <a:ext cx="2470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Strict base pairing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2F7F58-87F7-63C1-EE8D-D1851847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983737" y="3948351"/>
            <a:ext cx="2207746" cy="16141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D3F27B-6178-392C-2CA3-E09569C8A489}"/>
              </a:ext>
            </a:extLst>
          </p:cNvPr>
          <p:cNvSpPr txBox="1"/>
          <p:nvPr/>
        </p:nvSpPr>
        <p:spPr>
          <a:xfrm>
            <a:off x="739171" y="962442"/>
            <a:ext cx="3428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Nadrian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C. Seeman</a:t>
            </a:r>
          </a:p>
          <a:p>
            <a:r>
              <a:rPr lang="en-US" b="0" i="1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b="0" i="1" dirty="0" err="1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Theor</a:t>
            </a:r>
            <a:r>
              <a:rPr lang="en-US" b="0" i="1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Biol. 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99, 1982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41F9CA-AF24-BF8D-A5C3-D33CAADAF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509" y="2240402"/>
            <a:ext cx="6094434" cy="40418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11C431-7893-5A82-EC01-1DD8140D3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C57A6EFA-20E9-41DF-BE39-8EBED76CCFE5}" type="slidenum"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328F7A-8F33-780F-FB1E-643F444E379C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DNA nanotechnology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F899A1-CCAC-0E77-BDBE-3B5BB31861B5}"/>
              </a:ext>
            </a:extLst>
          </p:cNvPr>
          <p:cNvSpPr txBox="1"/>
          <p:nvPr/>
        </p:nvSpPr>
        <p:spPr>
          <a:xfrm>
            <a:off x="271333" y="2301449"/>
            <a:ext cx="518400" cy="51935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1346A5-AD84-5865-ECCB-1C3103A45D4A}"/>
              </a:ext>
            </a:extLst>
          </p:cNvPr>
          <p:cNvSpPr txBox="1"/>
          <p:nvPr/>
        </p:nvSpPr>
        <p:spPr>
          <a:xfrm>
            <a:off x="271333" y="3429000"/>
            <a:ext cx="518400" cy="51935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F78A11-BCC0-F2ED-5734-5A780275AB74}"/>
              </a:ext>
            </a:extLst>
          </p:cNvPr>
          <p:cNvSpPr txBox="1"/>
          <p:nvPr/>
        </p:nvSpPr>
        <p:spPr>
          <a:xfrm>
            <a:off x="6096000" y="966001"/>
            <a:ext cx="4429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Paul K.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Rothemund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440,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DNA Origami Nanostructures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2C0544-66D9-55A6-9048-8484516DE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092" y="962442"/>
            <a:ext cx="1425115" cy="273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9FCD31-5C35-EF03-BE73-EBE2637569CC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DNA origami nanostructure applications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240DDFC-F06B-AE84-3D7D-0F8BC64B293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14119B-4C6A-4ABD-941D-27F5C62DEC50}" type="slidenum">
              <a:rPr lang="en-US"/>
              <a:pPr/>
              <a:t>5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0265B54-2EEC-6273-89F8-5C18C1FE3F28}"/>
              </a:ext>
            </a:extLst>
          </p:cNvPr>
          <p:cNvGrpSpPr/>
          <p:nvPr/>
        </p:nvGrpSpPr>
        <p:grpSpPr>
          <a:xfrm>
            <a:off x="115789" y="833273"/>
            <a:ext cx="5561027" cy="5470146"/>
            <a:chOff x="115789" y="833273"/>
            <a:chExt cx="5561027" cy="5470146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DFC6091-B542-2562-274C-2CEE841715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3"/>
            <a:stretch/>
          </p:blipFill>
          <p:spPr bwMode="auto">
            <a:xfrm rot="2700000">
              <a:off x="2192425" y="1755601"/>
              <a:ext cx="1139347" cy="1143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257634-CAF5-E7B7-5B5F-7BD4877C01F9}"/>
                </a:ext>
              </a:extLst>
            </p:cNvPr>
            <p:cNvCxnSpPr/>
            <p:nvPr/>
          </p:nvCxnSpPr>
          <p:spPr>
            <a:xfrm flipH="1">
              <a:off x="1988176" y="1489384"/>
              <a:ext cx="541867" cy="844692"/>
            </a:xfrm>
            <a:prstGeom prst="line">
              <a:avLst/>
            </a:prstGeom>
            <a:ln>
              <a:headEnd type="diamond"/>
              <a:tailEnd type="diamon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318F51-24F5-2B98-31D8-F78642896659}"/>
                </a:ext>
              </a:extLst>
            </p:cNvPr>
            <p:cNvSpPr txBox="1"/>
            <p:nvPr/>
          </p:nvSpPr>
          <p:spPr>
            <a:xfrm rot="18180000">
              <a:off x="1745385" y="1679710"/>
              <a:ext cx="78259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120 nm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9C62A71-DBA4-57FB-726F-4291992C56CC}"/>
                </a:ext>
              </a:extLst>
            </p:cNvPr>
            <p:cNvGrpSpPr/>
            <p:nvPr/>
          </p:nvGrpSpPr>
          <p:grpSpPr>
            <a:xfrm>
              <a:off x="809175" y="2231562"/>
              <a:ext cx="2863151" cy="4071857"/>
              <a:chOff x="8336601" y="1855230"/>
              <a:chExt cx="2863151" cy="4071857"/>
            </a:xfrm>
          </p:grpSpPr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5E8EB350-E02D-02F9-4085-E0EFD5A18D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198" t="63558" r="63234" b="-5020"/>
              <a:stretch/>
            </p:blipFill>
            <p:spPr bwMode="auto">
              <a:xfrm>
                <a:off x="8336601" y="3190749"/>
                <a:ext cx="2863151" cy="27363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0D544DB-507A-661C-E791-BDC79C026DEF}"/>
                  </a:ext>
                </a:extLst>
              </p:cNvPr>
              <p:cNvSpPr/>
              <p:nvPr/>
            </p:nvSpPr>
            <p:spPr>
              <a:xfrm>
                <a:off x="9611349" y="1855230"/>
                <a:ext cx="482023" cy="48202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F2EACF3-E29C-5609-EF47-46CBE18D06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01591" y="2100003"/>
                <a:ext cx="908406" cy="178536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0D990CA-8443-3F78-4795-CA0A994E0DA7}"/>
                  </a:ext>
                </a:extLst>
              </p:cNvPr>
              <p:cNvCxnSpPr>
                <a:cxnSpLocks/>
                <a:stCxn id="15" idx="2"/>
              </p:cNvCxnSpPr>
              <p:nvPr/>
            </p:nvCxnSpPr>
            <p:spPr>
              <a:xfrm flipH="1">
                <a:off x="8666614" y="2096242"/>
                <a:ext cx="944735" cy="157604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5F3671-4B12-9D62-CBB9-746616E9A333}"/>
                </a:ext>
              </a:extLst>
            </p:cNvPr>
            <p:cNvSpPr txBox="1"/>
            <p:nvPr/>
          </p:nvSpPr>
          <p:spPr>
            <a:xfrm>
              <a:off x="115789" y="833273"/>
              <a:ext cx="556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Uniquely addressable and </a:t>
              </a:r>
              <a:r>
                <a:rPr lang="en-US" b="1" dirty="0" err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functionalizable</a:t>
              </a:r>
              <a:r>
                <a:rPr lang="en-US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sites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355B187-39E2-D74A-B063-C1B11F284DDA}"/>
              </a:ext>
            </a:extLst>
          </p:cNvPr>
          <p:cNvGrpSpPr/>
          <p:nvPr/>
        </p:nvGrpSpPr>
        <p:grpSpPr>
          <a:xfrm>
            <a:off x="4414391" y="771498"/>
            <a:ext cx="8008600" cy="5822235"/>
            <a:chOff x="4188611" y="786435"/>
            <a:chExt cx="8008600" cy="582223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EEC6E46-4E0A-520C-7F4B-B6FDC91A820F}"/>
                </a:ext>
              </a:extLst>
            </p:cNvPr>
            <p:cNvGrpSpPr/>
            <p:nvPr/>
          </p:nvGrpSpPr>
          <p:grpSpPr>
            <a:xfrm>
              <a:off x="6601004" y="1457984"/>
              <a:ext cx="3174717" cy="2002175"/>
              <a:chOff x="6096000" y="1186615"/>
              <a:chExt cx="3174717" cy="2002175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B37CF4AC-0AE7-9D3D-2495-E28FADA9D7D6}"/>
                  </a:ext>
                </a:extLst>
              </p:cNvPr>
              <p:cNvSpPr/>
              <p:nvPr/>
            </p:nvSpPr>
            <p:spPr>
              <a:xfrm>
                <a:off x="6096000" y="1186615"/>
                <a:ext cx="3174717" cy="2002175"/>
              </a:xfrm>
              <a:prstGeom prst="roundRect">
                <a:avLst>
                  <a:gd name="adj" fmla="val 764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264B158-540C-D145-5E80-5782E1C489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95722" y="1222376"/>
                <a:ext cx="1862923" cy="887362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58CB8FE9-46F5-8FD5-AB1C-758AC828A4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886"/>
              <a:stretch/>
            </p:blipFill>
            <p:spPr>
              <a:xfrm>
                <a:off x="6194768" y="2181001"/>
                <a:ext cx="938592" cy="893700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C941C9D-63CC-7158-F169-196FC02785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3360" y="2254581"/>
                <a:ext cx="1208383" cy="608476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881E3B8-0A1B-0636-38F7-FAE9F6835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58003" y="2066911"/>
                <a:ext cx="704890" cy="1121879"/>
              </a:xfrm>
              <a:prstGeom prst="rect">
                <a:avLst/>
              </a:prstGeom>
            </p:spPr>
          </p:pic>
        </p:grpSp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06B013DF-5DC5-8BD1-1B0B-6751A43C2D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330" y="4063557"/>
              <a:ext cx="2501665" cy="2165419"/>
            </a:xfrm>
            <a:prstGeom prst="roundRect">
              <a:avLst>
                <a:gd name="adj" fmla="val 1375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374266C-A624-FC69-B74C-98AB77032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453" y="4163756"/>
              <a:ext cx="3400619" cy="1900038"/>
            </a:xfrm>
            <a:prstGeom prst="roundRect">
              <a:avLst>
                <a:gd name="adj" fmla="val 5069"/>
              </a:avLst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2B3EF7-6173-82CA-4898-E64434313915}"/>
                </a:ext>
              </a:extLst>
            </p:cNvPr>
            <p:cNvSpPr txBox="1"/>
            <p:nvPr/>
          </p:nvSpPr>
          <p:spPr>
            <a:xfrm>
              <a:off x="5728335" y="786435"/>
              <a:ext cx="4929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Drug delivery for cancer chemo-radiotherapy/diagnostics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2BAA14-11B8-CF93-1B5A-88EE5B52B05B}"/>
                </a:ext>
              </a:extLst>
            </p:cNvPr>
            <p:cNvSpPr txBox="1"/>
            <p:nvPr/>
          </p:nvSpPr>
          <p:spPr>
            <a:xfrm>
              <a:off x="7837714" y="6102047"/>
              <a:ext cx="43594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Sala et al., </a:t>
              </a:r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ACS Appl. Nano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5, 2022.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18CB5F8-47F9-F2BE-7B56-17FE840AA06D}"/>
                </a:ext>
              </a:extLst>
            </p:cNvPr>
            <p:cNvSpPr txBox="1"/>
            <p:nvPr/>
          </p:nvSpPr>
          <p:spPr>
            <a:xfrm>
              <a:off x="4188611" y="6270116"/>
              <a:ext cx="3872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Zhang et al., </a:t>
              </a:r>
              <a:r>
                <a:rPr lang="nl-NL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ACS Nano </a:t>
              </a:r>
              <a:r>
                <a:rPr lang="nl-NL" sz="1600" dirty="0">
                  <a:latin typeface="Arial" panose="020B0604020202020204" pitchFamily="34" charset="0"/>
                  <a:cs typeface="Arial" panose="020B0604020202020204" pitchFamily="34" charset="0"/>
                </a:rPr>
                <a:t>8, 2014.</a:t>
              </a:r>
              <a:endParaRPr lang="it-IT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65AAD0-6E8F-F258-79B2-8986494ED9AB}"/>
                </a:ext>
              </a:extLst>
            </p:cNvPr>
            <p:cNvSpPr txBox="1"/>
            <p:nvPr/>
          </p:nvSpPr>
          <p:spPr>
            <a:xfrm>
              <a:off x="6273962" y="3493856"/>
              <a:ext cx="387282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Dass</a:t>
              </a: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et al., </a:t>
              </a:r>
              <a:r>
                <a:rPr lang="en-US" sz="1600" i="1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J. Phys. Chem. C</a:t>
              </a: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125</a:t>
              </a:r>
              <a:r>
                <a:rPr lang="en-US" sz="16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600" b="1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010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195">
            <a:extLst>
              <a:ext uri="{FF2B5EF4-FFF2-40B4-BE49-F238E27FC236}">
                <a16:creationId xmlns:a16="http://schemas.microsoft.com/office/drawing/2014/main" id="{48ADC923-E8A4-3C4E-2AED-2C88984F8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185" y="805412"/>
            <a:ext cx="7136997" cy="4542335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13F17E47-11ED-53AA-E45C-74B8E5722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8" y="805584"/>
            <a:ext cx="4381260" cy="45421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0620C7-2888-D1F4-D95B-D9B47A423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C57A6EFA-20E9-41DF-BE39-8EBED76CCFE5}" type="slidenum"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F84E86-9AA1-6F6C-18B8-A6B254F1EF45}"/>
              </a:ext>
            </a:extLst>
          </p:cNvPr>
          <p:cNvSpPr/>
          <p:nvPr/>
        </p:nvSpPr>
        <p:spPr>
          <a:xfrm>
            <a:off x="0" y="-68652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of DNA origami nanostructures for studies of radiation damage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EC22E1-9F81-5E8B-FF1B-2F327F0D3980}"/>
              </a:ext>
            </a:extLst>
          </p:cNvPr>
          <p:cNvSpPr txBox="1"/>
          <p:nvPr/>
        </p:nvSpPr>
        <p:spPr>
          <a:xfrm>
            <a:off x="303196" y="5420512"/>
            <a:ext cx="4163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UV: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Fang et al.,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JACS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142, 2020.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Sala et al.,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J. Phys. B: At. Mol. Opt. Phys.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56, 2023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Gamma rays and proton beams: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Sala et al.,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Nanoscale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13, 2021.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0958CD-0C5F-AC9E-A704-2B50FC5A411F}"/>
              </a:ext>
            </a:extLst>
          </p:cNvPr>
          <p:cNvSpPr txBox="1"/>
          <p:nvPr/>
        </p:nvSpPr>
        <p:spPr>
          <a:xfrm>
            <a:off x="4785185" y="5425833"/>
            <a:ext cx="5907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Nanotriangles: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Keller, A., Bald I. et al.,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ACS Nano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6, 2012.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Schürmann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R., Bald I. et al.,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Angew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. Chem.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2017.</a:t>
            </a:r>
          </a:p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Nanoframes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Sala et al.,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JPC Lett.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13, 2022.</a:t>
            </a:r>
          </a:p>
        </p:txBody>
      </p:sp>
    </p:spTree>
    <p:extLst>
      <p:ext uri="{BB962C8B-B14F-4D97-AF65-F5344CB8AC3E}">
        <p14:creationId xmlns:p14="http://schemas.microsoft.com/office/powerpoint/2010/main" val="356429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54FD1-68DC-31C0-FCAF-E4C42A2D0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C5148E-11A8-9DD0-F6D6-FE5D545896AC}"/>
              </a:ext>
            </a:extLst>
          </p:cNvPr>
          <p:cNvSpPr/>
          <p:nvPr/>
        </p:nvSpPr>
        <p:spPr>
          <a:xfrm>
            <a:off x="0" y="-141804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 beam irradiation of DNA origami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9EF95C-9B4D-7B00-34A7-8EEB4507E173}"/>
              </a:ext>
            </a:extLst>
          </p:cNvPr>
          <p:cNvSpPr txBox="1"/>
          <p:nvPr/>
        </p:nvSpPr>
        <p:spPr>
          <a:xfrm>
            <a:off x="5770898" y="897287"/>
            <a:ext cx="4211302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GANIL</a:t>
            </a:r>
          </a:p>
          <a:p>
            <a:r>
              <a:rPr lang="fr-FR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Grand Accélérateur National d’Ions Lourds</a:t>
            </a:r>
          </a:p>
          <a:p>
            <a:r>
              <a:rPr lang="fr-FR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D1-IRABAT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25+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(60 MeV u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Flux: 10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ions cm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Environment: air, solution</a:t>
            </a: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IRRSUD</a:t>
            </a:r>
          </a:p>
          <a:p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10+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(0.7 MeV u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Flux: 10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ions cm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Environment: vacuum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4B2598-C0B6-0CBD-73E0-DD57C4D7E7D0}"/>
              </a:ext>
            </a:extLst>
          </p:cNvPr>
          <p:cNvSpPr txBox="1"/>
          <p:nvPr/>
        </p:nvSpPr>
        <p:spPr>
          <a:xfrm>
            <a:off x="9035483" y="1764723"/>
            <a:ext cx="291334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Alain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Mery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- IRABAT</a:t>
            </a:r>
          </a:p>
          <a:p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Volaine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Vizcaino - IRABAT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Alicja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Domaracka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– IRRSUD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Philippe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Budouch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– IRRSUD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Hermann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Rothard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- IRRSUD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https://www.ganil-spiral2.eu/</a:t>
            </a: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5392DC-3F51-A2EE-1090-F8E75374F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484" y="3383263"/>
            <a:ext cx="2734078" cy="608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657AD6-44CD-2C32-6FA7-A46CC5471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72" y="1596636"/>
            <a:ext cx="9394286" cy="479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75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4C763-B796-26BF-F6AE-08B852DF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121714-0B5A-9C73-8D01-4EA6CA16CEF9}"/>
              </a:ext>
            </a:extLst>
          </p:cNvPr>
          <p:cNvSpPr/>
          <p:nvPr/>
        </p:nvSpPr>
        <p:spPr>
          <a:xfrm>
            <a:off x="617931" y="1403096"/>
            <a:ext cx="5338572" cy="4856480"/>
          </a:xfrm>
          <a:prstGeom prst="roundRect">
            <a:avLst>
              <a:gd name="adj" fmla="val 4547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4E9FE6-9FA4-5009-CFF5-0548BFD54EE2}"/>
              </a:ext>
            </a:extLst>
          </p:cNvPr>
          <p:cNvSpPr/>
          <p:nvPr/>
        </p:nvSpPr>
        <p:spPr>
          <a:xfrm>
            <a:off x="6408592" y="1403096"/>
            <a:ext cx="5338572" cy="4856480"/>
          </a:xfrm>
          <a:prstGeom prst="roundRect">
            <a:avLst>
              <a:gd name="adj" fmla="val 4547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420A8-2A8C-B95A-1374-8AEFB9D8CB43}"/>
              </a:ext>
            </a:extLst>
          </p:cNvPr>
          <p:cNvSpPr txBox="1"/>
          <p:nvPr/>
        </p:nvSpPr>
        <p:spPr>
          <a:xfrm>
            <a:off x="6891602" y="1824477"/>
            <a:ext cx="2311908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Fluence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(x10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ions 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6.6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urple and blue rectangle with triangles&#10;&#10;Description automatically generated">
            <a:extLst>
              <a:ext uri="{FF2B5EF4-FFF2-40B4-BE49-F238E27FC236}">
                <a16:creationId xmlns:a16="http://schemas.microsoft.com/office/drawing/2014/main" id="{B2BFA5B8-7E7F-FA9D-7FA1-B07E729690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28" y="1498388"/>
            <a:ext cx="1741779" cy="2088000"/>
          </a:xfrm>
          <a:prstGeom prst="rect">
            <a:avLst/>
          </a:prstGeom>
        </p:spPr>
      </p:pic>
      <p:pic>
        <p:nvPicPr>
          <p:cNvPr id="11" name="Picture 10" descr="A close-up of a heat map&#10;&#10;Description automatically generated">
            <a:extLst>
              <a:ext uri="{FF2B5EF4-FFF2-40B4-BE49-F238E27FC236}">
                <a16:creationId xmlns:a16="http://schemas.microsoft.com/office/drawing/2014/main" id="{8C2F4AA7-D3B0-46B8-25D6-2B52D9A688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2"/>
          <a:stretch/>
        </p:blipFill>
        <p:spPr>
          <a:xfrm>
            <a:off x="10471777" y="1945749"/>
            <a:ext cx="955988" cy="3771173"/>
          </a:xfrm>
          <a:prstGeom prst="rect">
            <a:avLst/>
          </a:prstGeom>
        </p:spPr>
      </p:pic>
      <p:pic>
        <p:nvPicPr>
          <p:cNvPr id="12" name="Picture 11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A6B379B1-07EA-625F-1A79-4D21469609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418" y="2747347"/>
            <a:ext cx="1741776" cy="2088000"/>
          </a:xfrm>
          <a:prstGeom prst="rect">
            <a:avLst/>
          </a:prstGeom>
        </p:spPr>
      </p:pic>
      <p:pic>
        <p:nvPicPr>
          <p:cNvPr id="13" name="Picture 12" descr="A close-up of a colored image&#10;&#10;Description automatically generated">
            <a:extLst>
              <a:ext uri="{FF2B5EF4-FFF2-40B4-BE49-F238E27FC236}">
                <a16:creationId xmlns:a16="http://schemas.microsoft.com/office/drawing/2014/main" id="{C4989D61-BB38-4594-B996-4C190D7F85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9"/>
          <a:stretch/>
        </p:blipFill>
        <p:spPr>
          <a:xfrm>
            <a:off x="8545982" y="4019456"/>
            <a:ext cx="1741776" cy="1892582"/>
          </a:xfrm>
          <a:prstGeom prst="rect">
            <a:avLst/>
          </a:prstGeom>
        </p:spPr>
      </p:pic>
      <p:graphicFrame>
        <p:nvGraphicFramePr>
          <p:cNvPr id="14" name="Table 20">
            <a:extLst>
              <a:ext uri="{FF2B5EF4-FFF2-40B4-BE49-F238E27FC236}">
                <a16:creationId xmlns:a16="http://schemas.microsoft.com/office/drawing/2014/main" id="{DFAF903E-1DDF-8A33-A2BF-E7883A03FB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983184"/>
              </p:ext>
            </p:extLst>
          </p:nvPr>
        </p:nvGraphicFramePr>
        <p:xfrm>
          <a:off x="803084" y="1487544"/>
          <a:ext cx="4680711" cy="46366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2787">
                  <a:extLst>
                    <a:ext uri="{9D8B030D-6E8A-4147-A177-3AD203B41FA5}">
                      <a16:colId xmlns:a16="http://schemas.microsoft.com/office/drawing/2014/main" val="317239228"/>
                    </a:ext>
                  </a:extLst>
                </a:gridCol>
                <a:gridCol w="2777924">
                  <a:extLst>
                    <a:ext uri="{9D8B030D-6E8A-4147-A177-3AD203B41FA5}">
                      <a16:colId xmlns:a16="http://schemas.microsoft.com/office/drawing/2014/main" val="4062741727"/>
                    </a:ext>
                  </a:extLst>
                </a:gridCol>
              </a:tblGrid>
              <a:tr h="3202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Fluence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2708337"/>
                  </a:ext>
                </a:extLst>
              </a:tr>
              <a:tr h="33549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(x10</a:t>
                      </a:r>
                      <a:r>
                        <a:rPr 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ions cm</a:t>
                      </a:r>
                      <a:r>
                        <a:rPr 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9920676"/>
                  </a:ext>
                </a:extLst>
              </a:tr>
              <a:tr h="96296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0952702"/>
                  </a:ext>
                </a:extLst>
              </a:tr>
              <a:tr h="96296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8267216"/>
                  </a:ext>
                </a:extLst>
              </a:tr>
              <a:tr h="96296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1935470"/>
                  </a:ext>
                </a:extLst>
              </a:tr>
              <a:tr h="101624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2022463"/>
                  </a:ext>
                </a:extLst>
              </a:tr>
            </a:tbl>
          </a:graphicData>
        </a:graphic>
      </p:graphicFrame>
      <p:pic>
        <p:nvPicPr>
          <p:cNvPr id="15" name="Picture 14" descr="A triangle design on a red surface&#10;&#10;Description automatically generated">
            <a:extLst>
              <a:ext uri="{FF2B5EF4-FFF2-40B4-BE49-F238E27FC236}">
                <a16:creationId xmlns:a16="http://schemas.microsoft.com/office/drawing/2014/main" id="{7D3D524E-81F4-C1FF-F1FA-C53F37F335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98" y="3193006"/>
            <a:ext cx="1446000" cy="936000"/>
          </a:xfrm>
          <a:prstGeom prst="rect">
            <a:avLst/>
          </a:prstGeom>
        </p:spPr>
      </p:pic>
      <p:pic>
        <p:nvPicPr>
          <p:cNvPr id="16" name="Picture 15" descr="A close up of a red and yellow background&#10;&#10;Description automatically generated">
            <a:extLst>
              <a:ext uri="{FF2B5EF4-FFF2-40B4-BE49-F238E27FC236}">
                <a16:creationId xmlns:a16="http://schemas.microsoft.com/office/drawing/2014/main" id="{FA39C3E5-064C-47FF-6BB5-06D07E9A13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98" y="4156536"/>
            <a:ext cx="1446000" cy="936000"/>
          </a:xfrm>
          <a:prstGeom prst="rect">
            <a:avLst/>
          </a:prstGeom>
        </p:spPr>
      </p:pic>
      <p:pic>
        <p:nvPicPr>
          <p:cNvPr id="17" name="Picture 16" descr="A close-up of a cloud of smoke&#10;&#10;Description automatically generated">
            <a:extLst>
              <a:ext uri="{FF2B5EF4-FFF2-40B4-BE49-F238E27FC236}">
                <a16:creationId xmlns:a16="http://schemas.microsoft.com/office/drawing/2014/main" id="{ABBF7A8D-3B88-009B-30ED-2234E73AB3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4357462" y="2235559"/>
            <a:ext cx="1109608" cy="2409378"/>
          </a:xfrm>
          <a:prstGeom prst="rect">
            <a:avLst/>
          </a:prstGeom>
        </p:spPr>
      </p:pic>
      <p:pic>
        <p:nvPicPr>
          <p:cNvPr id="18" name="Picture 17" descr="A close-up of a cloud of smoke&#10;&#10;Description automatically generated">
            <a:extLst>
              <a:ext uri="{FF2B5EF4-FFF2-40B4-BE49-F238E27FC236}">
                <a16:creationId xmlns:a16="http://schemas.microsoft.com/office/drawing/2014/main" id="{DFED6364-AB17-7F09-8CCD-2578233625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02"/>
          <a:stretch/>
        </p:blipFill>
        <p:spPr>
          <a:xfrm>
            <a:off x="2722298" y="5116892"/>
            <a:ext cx="1446000" cy="936000"/>
          </a:xfrm>
          <a:prstGeom prst="rect">
            <a:avLst/>
          </a:prstGeom>
        </p:spPr>
      </p:pic>
      <p:pic>
        <p:nvPicPr>
          <p:cNvPr id="19" name="Picture 18" descr="A star shaped object with a triangle in the middle&#10;&#10;Description automatically generated">
            <a:extLst>
              <a:ext uri="{FF2B5EF4-FFF2-40B4-BE49-F238E27FC236}">
                <a16:creationId xmlns:a16="http://schemas.microsoft.com/office/drawing/2014/main" id="{70EA1D9C-E765-D862-3959-F096EACF51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923" y="2231171"/>
            <a:ext cx="1446000" cy="936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681470-2A06-149E-EACC-5A5897635030}"/>
              </a:ext>
            </a:extLst>
          </p:cNvPr>
          <p:cNvSpPr/>
          <p:nvPr/>
        </p:nvSpPr>
        <p:spPr>
          <a:xfrm>
            <a:off x="0" y="-17838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 beam irradiation of dry DNA origami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D5326A-5A22-490D-4C9B-63BED83C7CEE}"/>
              </a:ext>
            </a:extLst>
          </p:cNvPr>
          <p:cNvSpPr txBox="1"/>
          <p:nvPr/>
        </p:nvSpPr>
        <p:spPr>
          <a:xfrm>
            <a:off x="803084" y="707141"/>
            <a:ext cx="3365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10+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0.7 MeV/u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Vacuum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5EF3F3-F38E-F9EF-11FE-C832920E773B}"/>
              </a:ext>
            </a:extLst>
          </p:cNvPr>
          <p:cNvSpPr txBox="1"/>
          <p:nvPr/>
        </p:nvSpPr>
        <p:spPr>
          <a:xfrm>
            <a:off x="6616986" y="707140"/>
            <a:ext cx="3365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25+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60 MeV/u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</a:p>
        </p:txBody>
      </p:sp>
    </p:spTree>
    <p:extLst>
      <p:ext uri="{BB962C8B-B14F-4D97-AF65-F5344CB8AC3E}">
        <p14:creationId xmlns:p14="http://schemas.microsoft.com/office/powerpoint/2010/main" val="375621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D28EE-2EE0-2D36-6F28-A083033A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6EFA-20E9-41DF-BE39-8EBED76CCFE5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FA4736-5FF7-EA27-949E-30006D19854B}"/>
              </a:ext>
            </a:extLst>
          </p:cNvPr>
          <p:cNvSpPr/>
          <p:nvPr/>
        </p:nvSpPr>
        <p:spPr>
          <a:xfrm>
            <a:off x="0" y="-178380"/>
            <a:ext cx="12192000" cy="762000"/>
          </a:xfrm>
          <a:prstGeom prst="rect">
            <a:avLst/>
          </a:pr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Height changes and crater formation of Fe irradiated DNA origami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8379EB-2026-4111-00EB-901C5AF5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125" y="748633"/>
            <a:ext cx="9357750" cy="57902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5D1E65-FB19-6AC5-18D1-6E97D42B2DD2}"/>
              </a:ext>
            </a:extLst>
          </p:cNvPr>
          <p:cNvSpPr/>
          <p:nvPr/>
        </p:nvSpPr>
        <p:spPr>
          <a:xfrm>
            <a:off x="1182624" y="3643772"/>
            <a:ext cx="5023104" cy="3060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5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</TotalTime>
  <Words>1835</Words>
  <Application>Microsoft Office PowerPoint</Application>
  <PresentationFormat>Widescreen</PresentationFormat>
  <Paragraphs>411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Office Theme</vt:lpstr>
      <vt:lpstr>Ion Collisions with  DNA Origami Nanostructures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Probing radiosensitization to DNA using DNA nanotechnology</dc:title>
  <dc:creator>Leo Sala</dc:creator>
  <cp:lastModifiedBy>Leo Sala</cp:lastModifiedBy>
  <cp:revision>110</cp:revision>
  <dcterms:created xsi:type="dcterms:W3CDTF">2023-06-05T07:18:45Z</dcterms:created>
  <dcterms:modified xsi:type="dcterms:W3CDTF">2023-09-26T07:18:13Z</dcterms:modified>
</cp:coreProperties>
</file>