
<file path=[Content_Types].xml><?xml version="1.0" encoding="utf-8"?>
<Types xmlns="http://schemas.openxmlformats.org/package/2006/content-types">
  <Default Extension="tmp" ContentType="image/png"/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8" r:id="rId4"/>
    <p:sldId id="265" r:id="rId5"/>
    <p:sldId id="266" r:id="rId6"/>
    <p:sldId id="261" r:id="rId7"/>
    <p:sldId id="273" r:id="rId8"/>
    <p:sldId id="267" r:id="rId9"/>
    <p:sldId id="268" r:id="rId10"/>
    <p:sldId id="269" r:id="rId11"/>
    <p:sldId id="270" r:id="rId12"/>
    <p:sldId id="271" r:id="rId13"/>
    <p:sldId id="272" r:id="rId1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9" autoAdjust="0"/>
    <p:restoredTop sz="94660"/>
  </p:normalViewPr>
  <p:slideViewPr>
    <p:cSldViewPr snapToGrid="0">
      <p:cViewPr varScale="1">
        <p:scale>
          <a:sx n="89" d="100"/>
          <a:sy n="89" d="100"/>
        </p:scale>
        <p:origin x="384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84348-C9A0-4D95-AAFC-01F86F139C29}" type="datetimeFigureOut">
              <a:rPr lang="fr-FR" smtClean="0"/>
              <a:t>05/10/2022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5A6DF-3548-4CA1-BE99-E2EE0269C2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22413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84348-C9A0-4D95-AAFC-01F86F139C29}" type="datetimeFigureOut">
              <a:rPr lang="fr-FR" smtClean="0"/>
              <a:t>05/10/2022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5A6DF-3548-4CA1-BE99-E2EE0269C2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41913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84348-C9A0-4D95-AAFC-01F86F139C29}" type="datetimeFigureOut">
              <a:rPr lang="fr-FR" smtClean="0"/>
              <a:t>05/10/2022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5A6DF-3548-4CA1-BE99-E2EE0269C2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99532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84348-C9A0-4D95-AAFC-01F86F139C29}" type="datetimeFigureOut">
              <a:rPr lang="fr-FR" smtClean="0"/>
              <a:t>05/10/2022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5A6DF-3548-4CA1-BE99-E2EE0269C2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185487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84348-C9A0-4D95-AAFC-01F86F139C29}" type="datetimeFigureOut">
              <a:rPr lang="fr-FR" smtClean="0"/>
              <a:t>05/10/2022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5A6DF-3548-4CA1-BE99-E2EE0269C2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69707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84348-C9A0-4D95-AAFC-01F86F139C29}" type="datetimeFigureOut">
              <a:rPr lang="fr-FR" smtClean="0"/>
              <a:t>05/10/2022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5A6DF-3548-4CA1-BE99-E2EE0269C2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396235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84348-C9A0-4D95-AAFC-01F86F139C29}" type="datetimeFigureOut">
              <a:rPr lang="fr-FR" smtClean="0"/>
              <a:t>05/10/2022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5A6DF-3548-4CA1-BE99-E2EE0269C2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114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84348-C9A0-4D95-AAFC-01F86F139C29}" type="datetimeFigureOut">
              <a:rPr lang="fr-FR" smtClean="0"/>
              <a:t>05/10/2022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5A6DF-3548-4CA1-BE99-E2EE0269C2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570534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84348-C9A0-4D95-AAFC-01F86F139C29}" type="datetimeFigureOut">
              <a:rPr lang="fr-FR" smtClean="0"/>
              <a:t>05/10/2022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5A6DF-3548-4CA1-BE99-E2EE0269C2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588711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84348-C9A0-4D95-AAFC-01F86F139C29}" type="datetimeFigureOut">
              <a:rPr lang="fr-FR" smtClean="0"/>
              <a:t>05/10/2022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5A6DF-3548-4CA1-BE99-E2EE0269C2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363210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84348-C9A0-4D95-AAFC-01F86F139C29}" type="datetimeFigureOut">
              <a:rPr lang="fr-FR" smtClean="0"/>
              <a:t>05/10/2022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5A6DF-3548-4CA1-BE99-E2EE0269C2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270086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A84348-C9A0-4D95-AAFC-01F86F139C29}" type="datetimeFigureOut">
              <a:rPr lang="fr-FR" smtClean="0"/>
              <a:t>05/10/2022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15A6DF-3548-4CA1-BE99-E2EE0269C2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185064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525135"/>
            <a:ext cx="9144000" cy="2387600"/>
          </a:xfrm>
        </p:spPr>
        <p:txBody>
          <a:bodyPr>
            <a:normAutofit/>
          </a:bodyPr>
          <a:lstStyle/>
          <a:p>
            <a:r>
              <a:rPr lang="fr-FR" dirty="0" smtClean="0"/>
              <a:t>Compte rendu d’activité WP1.2 Technologie 65nm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4298724"/>
            <a:ext cx="9144000" cy="1655762"/>
          </a:xfrm>
        </p:spPr>
        <p:txBody>
          <a:bodyPr/>
          <a:lstStyle/>
          <a:p>
            <a:r>
              <a:rPr lang="fr-FR" dirty="0" err="1" smtClean="0"/>
              <a:t>Thanh</a:t>
            </a:r>
            <a:r>
              <a:rPr lang="fr-FR" dirty="0" smtClean="0"/>
              <a:t> Hung PHAM, Damien THIENPONT</a:t>
            </a:r>
          </a:p>
          <a:p>
            <a:endParaRPr lang="fr-FR" dirty="0"/>
          </a:p>
          <a:p>
            <a:r>
              <a:rPr lang="fr-FR" dirty="0"/>
              <a:t>6</a:t>
            </a:r>
            <a:r>
              <a:rPr lang="fr-FR" dirty="0" smtClean="0"/>
              <a:t> octobre 2022</a:t>
            </a:r>
            <a:endParaRPr lang="fr-FR" dirty="0"/>
          </a:p>
        </p:txBody>
      </p:sp>
      <p:pic>
        <p:nvPicPr>
          <p:cNvPr id="4" name="Picture 4" descr="http://www.cenbg.in2p3.fr/joliot-curie/IMG/logoCNRSIN2P3.jp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3102291" cy="12926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276969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Réunion du 8 avril 2022: Fatah</a:t>
            </a:r>
          </a:p>
        </p:txBody>
      </p:sp>
      <p:pic>
        <p:nvPicPr>
          <p:cNvPr id="4" name="Espace réservé du contenu 3" descr="Capture d’écran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1952" y="1794094"/>
            <a:ext cx="8464771" cy="4351338"/>
          </a:xfrm>
        </p:spPr>
      </p:pic>
    </p:spTree>
    <p:extLst>
      <p:ext uri="{BB962C8B-B14F-4D97-AF65-F5344CB8AC3E}">
        <p14:creationId xmlns:p14="http://schemas.microsoft.com/office/powerpoint/2010/main" val="24266157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Réunion du 8 avril 2022: Fatah</a:t>
            </a:r>
          </a:p>
        </p:txBody>
      </p:sp>
      <p:pic>
        <p:nvPicPr>
          <p:cNvPr id="4" name="Espace réservé du contenu 3" descr="Capture d’écran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4565" y="1546876"/>
            <a:ext cx="7846133" cy="4070445"/>
          </a:xfrm>
        </p:spPr>
      </p:pic>
      <p:sp>
        <p:nvSpPr>
          <p:cNvPr id="5" name="Espace réservé du contenu 2">
            <a:extLst>
              <a:ext uri="{FF2B5EF4-FFF2-40B4-BE49-F238E27FC236}">
                <a16:creationId xmlns="" xmlns:a16="http://schemas.microsoft.com/office/drawing/2014/main" xmlns:lc="http://schemas.openxmlformats.org/drawingml/2006/lockedCanvas" id="{7223816D-A8BD-4C18-BBF8-537C581339D9}"/>
              </a:ext>
            </a:extLst>
          </p:cNvPr>
          <p:cNvSpPr>
            <a:spLocks noGrp="1"/>
          </p:cNvSpPr>
          <p:nvPr/>
        </p:nvSpPr>
        <p:spPr>
          <a:xfrm>
            <a:off x="1957552" y="5806508"/>
            <a:ext cx="7367751" cy="1148484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182875" indent="-182875" algn="l" defTabSz="914377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tx1"/>
              </a:buClr>
              <a:buFont typeface="Wingdings" pitchFamily="2" charset="2"/>
              <a:buChar char="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11470" indent="-182875" algn="l" defTabSz="914377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0064" indent="-182875" algn="l" defTabSz="914377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68658" indent="-182875" algn="l" defTabSz="914377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97253" indent="-182875" algn="l" defTabSz="914377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84568" indent="-228594" algn="l" defTabSz="914377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71763" indent="-228594" algn="l" defTabSz="914377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28959" indent="-228594" algn="l" defTabSz="914377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06155" indent="-228594" algn="l" defTabSz="914377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200" dirty="0"/>
              <a:t>W </a:t>
            </a:r>
            <a:r>
              <a:rPr lang="fr-FR" sz="1200" dirty="0" err="1"/>
              <a:t>Uhring</a:t>
            </a:r>
            <a:r>
              <a:rPr lang="fr-FR" sz="1200" dirty="0"/>
              <a:t>, L Millet, B </a:t>
            </a:r>
            <a:r>
              <a:rPr lang="fr-FR" sz="1200" dirty="0" err="1"/>
              <a:t>Misischi</a:t>
            </a:r>
            <a:r>
              <a:rPr lang="fr-FR" sz="1200" dirty="0"/>
              <a:t>, F Rarbi, F </a:t>
            </a:r>
            <a:r>
              <a:rPr lang="fr-FR" sz="1200" dirty="0" err="1"/>
              <a:t>Guellec</a:t>
            </a:r>
            <a:r>
              <a:rPr lang="fr-FR" sz="1200" dirty="0"/>
              <a:t>, D </a:t>
            </a:r>
            <a:r>
              <a:rPr lang="fr-FR" sz="1200" dirty="0" err="1"/>
              <a:t>Dzahini</a:t>
            </a:r>
            <a:r>
              <a:rPr lang="fr-FR" sz="1200" dirty="0"/>
              <a:t>, ...</a:t>
            </a:r>
            <a:r>
              <a:rPr lang="fr-FR" sz="1200" i="1" dirty="0"/>
              <a:t>‘A Multi Millions Frames per Second CMOS </a:t>
            </a:r>
            <a:r>
              <a:rPr lang="fr-FR" sz="1200" i="1" dirty="0" err="1"/>
              <a:t>Sensor</a:t>
            </a:r>
            <a:r>
              <a:rPr lang="fr-FR" sz="1200" i="1" dirty="0"/>
              <a:t> </a:t>
            </a:r>
            <a:r>
              <a:rPr lang="fr-FR" sz="1200" i="1" dirty="0" err="1"/>
              <a:t>With</a:t>
            </a:r>
            <a:r>
              <a:rPr lang="fr-FR" sz="1200" i="1" dirty="0"/>
              <a:t> Digital Storage’</a:t>
            </a:r>
            <a:r>
              <a:rPr lang="fr-FR" sz="1200" dirty="0"/>
              <a:t>, 13e colloque du GDR SOC² (2018)</a:t>
            </a:r>
          </a:p>
          <a:p>
            <a:r>
              <a:rPr lang="fr-FR" sz="1200" dirty="0"/>
              <a:t>Wilfried </a:t>
            </a:r>
            <a:r>
              <a:rPr lang="fr-FR" sz="1200" dirty="0" err="1"/>
              <a:t>Uhring</a:t>
            </a:r>
            <a:r>
              <a:rPr lang="fr-FR" sz="1200" dirty="0"/>
              <a:t>, Laurent Millet, Bertrand </a:t>
            </a:r>
            <a:r>
              <a:rPr lang="fr-FR" sz="1200" dirty="0" err="1"/>
              <a:t>Misischi</a:t>
            </a:r>
            <a:r>
              <a:rPr lang="fr-FR" sz="1200" dirty="0"/>
              <a:t>, Fatah Rarbi, Fabrice </a:t>
            </a:r>
            <a:r>
              <a:rPr lang="fr-FR" sz="1200" dirty="0" err="1"/>
              <a:t>Guellec</a:t>
            </a:r>
            <a:r>
              <a:rPr lang="fr-FR" sz="1200" dirty="0"/>
              <a:t>, et al.. </a:t>
            </a:r>
            <a:r>
              <a:rPr lang="fr-FR" sz="1200" i="1" dirty="0"/>
              <a:t>‘A Scalable Architecture for Multi Millions Frames per Second CMOS </a:t>
            </a:r>
            <a:r>
              <a:rPr lang="fr-FR" sz="1200" i="1" dirty="0" err="1"/>
              <a:t>Sensor</a:t>
            </a:r>
            <a:r>
              <a:rPr lang="fr-FR" sz="1200" i="1" dirty="0"/>
              <a:t> </a:t>
            </a:r>
            <a:r>
              <a:rPr lang="fr-FR" sz="1200" i="1" dirty="0" err="1"/>
              <a:t>With</a:t>
            </a:r>
            <a:r>
              <a:rPr lang="fr-FR" sz="1200" i="1" dirty="0"/>
              <a:t> Digital Storage’</a:t>
            </a:r>
            <a:r>
              <a:rPr lang="fr-FR" sz="1200" dirty="0"/>
              <a:t>, </a:t>
            </a:r>
            <a:r>
              <a:rPr lang="fr-FR" sz="1200" i="1" dirty="0"/>
              <a:t>2018 16th IEEE International New Circuits and </a:t>
            </a:r>
            <a:r>
              <a:rPr lang="fr-FR" sz="1200" i="1" dirty="0" err="1"/>
              <a:t>Systems</a:t>
            </a:r>
            <a:r>
              <a:rPr lang="fr-FR" sz="1200" i="1" dirty="0"/>
              <a:t> </a:t>
            </a:r>
            <a:r>
              <a:rPr lang="fr-FR" sz="1200" i="1" dirty="0" err="1"/>
              <a:t>Conference</a:t>
            </a:r>
            <a:r>
              <a:rPr lang="fr-FR" sz="1200" i="1" dirty="0"/>
              <a:t> (NEWCAS)</a:t>
            </a:r>
            <a:r>
              <a:rPr lang="fr-FR" sz="1200" dirty="0"/>
              <a:t>, Jun 2018, </a:t>
            </a:r>
            <a:r>
              <a:rPr lang="fr-FR" sz="1200" dirty="0" err="1"/>
              <a:t>Montreal</a:t>
            </a:r>
            <a:r>
              <a:rPr lang="fr-FR" sz="1200" dirty="0"/>
              <a:t>, Canada.</a:t>
            </a:r>
          </a:p>
          <a:p>
            <a:r>
              <a:rPr lang="fr-FR" sz="1200" dirty="0"/>
              <a:t>F Rarbi, D </a:t>
            </a:r>
            <a:r>
              <a:rPr lang="fr-FR" sz="1200" dirty="0" err="1"/>
              <a:t>Dzahini</a:t>
            </a:r>
            <a:r>
              <a:rPr lang="fr-FR" sz="1200" dirty="0"/>
              <a:t>, W </a:t>
            </a:r>
            <a:r>
              <a:rPr lang="fr-FR" sz="1200" dirty="0" err="1"/>
              <a:t>Uhring</a:t>
            </a:r>
            <a:r>
              <a:rPr lang="fr-FR" sz="1200" dirty="0"/>
              <a:t>,</a:t>
            </a:r>
            <a:r>
              <a:rPr lang="fr-FR" sz="1200" i="1" dirty="0"/>
              <a:t> ‘An 8-bit, 100-MSPS </a:t>
            </a:r>
            <a:r>
              <a:rPr lang="fr-FR" sz="1200" i="1" dirty="0" err="1"/>
              <a:t>fully</a:t>
            </a:r>
            <a:r>
              <a:rPr lang="fr-FR" sz="1200" i="1" dirty="0"/>
              <a:t> </a:t>
            </a:r>
            <a:r>
              <a:rPr lang="fr-FR" sz="1200" i="1" dirty="0" err="1"/>
              <a:t>dynamic</a:t>
            </a:r>
            <a:r>
              <a:rPr lang="fr-FR" sz="1200" i="1" dirty="0"/>
              <a:t> SAR ADC for ultra-high speed image </a:t>
            </a:r>
            <a:r>
              <a:rPr lang="fr-FR" sz="1200" i="1" dirty="0" err="1"/>
              <a:t>sensor</a:t>
            </a:r>
            <a:r>
              <a:rPr lang="fr-FR" sz="1200" i="1" dirty="0"/>
              <a:t>’</a:t>
            </a:r>
            <a:r>
              <a:rPr lang="fr-FR" sz="1200" dirty="0"/>
              <a:t>, International Journal of </a:t>
            </a:r>
            <a:r>
              <a:rPr lang="fr-FR" sz="1200" dirty="0" err="1"/>
              <a:t>Electrical</a:t>
            </a:r>
            <a:r>
              <a:rPr lang="fr-FR" sz="1200" dirty="0"/>
              <a:t> and Computer Engineering 12 (2017)</a:t>
            </a:r>
          </a:p>
          <a:p>
            <a:endParaRPr lang="fr-FR" sz="1200" dirty="0"/>
          </a:p>
        </p:txBody>
      </p:sp>
    </p:spTree>
    <p:extLst>
      <p:ext uri="{BB962C8B-B14F-4D97-AF65-F5344CB8AC3E}">
        <p14:creationId xmlns:p14="http://schemas.microsoft.com/office/powerpoint/2010/main" val="15626199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Réunion du 8 avril 2022: </a:t>
            </a:r>
            <a:r>
              <a:rPr lang="fr-FR" dirty="0" smtClean="0"/>
              <a:t>Samuel</a:t>
            </a:r>
            <a:endParaRPr lang="fr-FR" dirty="0"/>
          </a:p>
        </p:txBody>
      </p:sp>
      <p:pic>
        <p:nvPicPr>
          <p:cNvPr id="4" name="Espace réservé du contenu 3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960416" y="2056457"/>
            <a:ext cx="5934667" cy="3886110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7811813" y="1594792"/>
            <a:ext cx="18077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b="1" dirty="0" smtClean="0"/>
              <a:t>Projet ECAL2</a:t>
            </a:r>
            <a:endParaRPr lang="fr-FR" sz="2400" b="1" dirty="0"/>
          </a:p>
        </p:txBody>
      </p:sp>
      <p:sp>
        <p:nvSpPr>
          <p:cNvPr id="6" name="ZoneTexte 5"/>
          <p:cNvSpPr txBox="1"/>
          <p:nvPr/>
        </p:nvSpPr>
        <p:spPr>
          <a:xfrm>
            <a:off x="5546835" y="6027045"/>
            <a:ext cx="664516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Philippe </a:t>
            </a:r>
            <a:r>
              <a:rPr lang="fr-FR" dirty="0" err="1"/>
              <a:t>Vallerand</a:t>
            </a:r>
            <a:r>
              <a:rPr lang="fr-FR" dirty="0"/>
              <a:t>, Dominique Breton, Richard </a:t>
            </a:r>
            <a:r>
              <a:rPr lang="fr-FR" dirty="0" err="1"/>
              <a:t>Vandaele</a:t>
            </a:r>
            <a:r>
              <a:rPr lang="fr-FR" dirty="0"/>
              <a:t>, Nicolas </a:t>
            </a:r>
            <a:r>
              <a:rPr lang="fr-FR" dirty="0" err="1"/>
              <a:t>Arveuf</a:t>
            </a:r>
            <a:r>
              <a:rPr lang="fr-FR" dirty="0"/>
              <a:t>, Hervé </a:t>
            </a:r>
            <a:r>
              <a:rPr lang="fr-FR" dirty="0" err="1"/>
              <a:t>Mathez</a:t>
            </a:r>
            <a:r>
              <a:rPr lang="fr-FR" dirty="0"/>
              <a:t>, Christophe </a:t>
            </a:r>
            <a:r>
              <a:rPr lang="fr-FR" dirty="0" err="1"/>
              <a:t>Beigbeder</a:t>
            </a:r>
            <a:r>
              <a:rPr lang="fr-FR" dirty="0"/>
              <a:t>, Samuel </a:t>
            </a:r>
            <a:r>
              <a:rPr lang="fr-FR" dirty="0" err="1"/>
              <a:t>Manen</a:t>
            </a:r>
            <a:r>
              <a:rPr lang="fr-FR" dirty="0"/>
              <a:t> </a:t>
            </a:r>
          </a:p>
          <a:p>
            <a:endParaRPr lang="fr-FR" dirty="0"/>
          </a:p>
        </p:txBody>
      </p:sp>
      <p:sp>
        <p:nvSpPr>
          <p:cNvPr id="7" name="ZoneTexte 6"/>
          <p:cNvSpPr txBox="1"/>
          <p:nvPr/>
        </p:nvSpPr>
        <p:spPr>
          <a:xfrm>
            <a:off x="838199" y="2159877"/>
            <a:ext cx="4908331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M</a:t>
            </a:r>
            <a:r>
              <a:rPr lang="fr-FR" dirty="0" smtClean="0"/>
              <a:t>esure de la charge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dirty="0" err="1" smtClean="0"/>
              <a:t>Low</a:t>
            </a:r>
            <a:r>
              <a:rPr lang="fr-FR" dirty="0" smtClean="0"/>
              <a:t> et High Gain sur 12 bits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 smtClean="0"/>
              <a:t>Mesure du temps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dirty="0" err="1" smtClean="0"/>
              <a:t>Analog</a:t>
            </a:r>
            <a:r>
              <a:rPr lang="fr-FR" dirty="0" smtClean="0"/>
              <a:t> memory + 10b ADC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dirty="0" smtClean="0"/>
              <a:t>Basé sur le principe d’échantillonnage à haute fréquence de SAMPIC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 smtClean="0"/>
              <a:t>La techno TSMC 65 nm a déjà été choisie</a:t>
            </a:r>
          </a:p>
        </p:txBody>
      </p:sp>
    </p:spTree>
    <p:extLst>
      <p:ext uri="{BB962C8B-B14F-4D97-AF65-F5344CB8AC3E}">
        <p14:creationId xmlns:p14="http://schemas.microsoft.com/office/powerpoint/2010/main" val="16132655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Réunion du 8 avril 2022: Samuel</a:t>
            </a:r>
          </a:p>
        </p:txBody>
      </p:sp>
      <p:pic>
        <p:nvPicPr>
          <p:cNvPr id="4" name="Espace réservé du contenu 3" descr="Capture d’écran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3819" y="1825625"/>
            <a:ext cx="7824362" cy="4351338"/>
          </a:xfrm>
        </p:spPr>
      </p:pic>
    </p:spTree>
    <p:extLst>
      <p:ext uri="{BB962C8B-B14F-4D97-AF65-F5344CB8AC3E}">
        <p14:creationId xmlns:p14="http://schemas.microsoft.com/office/powerpoint/2010/main" val="27747152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La 65 nm à l’IN2P3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/>
              <a:t>L’objectif est de constituer au sein de l’institut une </a:t>
            </a:r>
            <a:r>
              <a:rPr lang="fr-FR" b="1" dirty="0">
                <a:solidFill>
                  <a:srgbClr val="FF0000"/>
                </a:solidFill>
              </a:rPr>
              <a:t>Taskforce 65nm </a:t>
            </a:r>
            <a:r>
              <a:rPr lang="fr-FR" dirty="0"/>
              <a:t>@IN2P3 qui s’appuiera sur </a:t>
            </a:r>
            <a:r>
              <a:rPr lang="fr-FR" b="1" dirty="0">
                <a:solidFill>
                  <a:srgbClr val="0070C0"/>
                </a:solidFill>
              </a:rPr>
              <a:t>les équipes déjà positionnées </a:t>
            </a:r>
            <a:r>
              <a:rPr lang="fr-FR" dirty="0"/>
              <a:t>sur ce nœud technologique </a:t>
            </a:r>
            <a:r>
              <a:rPr lang="fr-FR" dirty="0" smtClean="0"/>
              <a:t>et </a:t>
            </a:r>
            <a:r>
              <a:rPr lang="fr-FR" dirty="0"/>
              <a:t>pour permettre ainsi de favoriser les échanges entre les concepteurs autour de </a:t>
            </a:r>
            <a:r>
              <a:rPr lang="fr-FR" dirty="0" smtClean="0"/>
              <a:t>ces </a:t>
            </a:r>
            <a:r>
              <a:rPr lang="fr-FR" b="1" dirty="0" smtClean="0">
                <a:solidFill>
                  <a:srgbClr val="00B050"/>
                </a:solidFill>
              </a:rPr>
              <a:t>technologies</a:t>
            </a:r>
          </a:p>
          <a:p>
            <a:pPr lvl="1"/>
            <a:r>
              <a:rPr lang="fr-FR" b="1" dirty="0">
                <a:solidFill>
                  <a:srgbClr val="00B050"/>
                </a:solidFill>
              </a:rPr>
              <a:t>65 nm OPTO, 65 nm TSMC (Structuration déjà en place via le CERN</a:t>
            </a:r>
            <a:r>
              <a:rPr lang="fr-FR" b="1" dirty="0" smtClean="0">
                <a:solidFill>
                  <a:srgbClr val="00B050"/>
                </a:solidFill>
              </a:rPr>
              <a:t>)</a:t>
            </a:r>
          </a:p>
          <a:p>
            <a:pPr lvl="2"/>
            <a:r>
              <a:rPr lang="fr-FR" b="1" dirty="0" smtClean="0">
                <a:solidFill>
                  <a:srgbClr val="0070C0"/>
                </a:solidFill>
              </a:rPr>
              <a:t>TSMC: RD53</a:t>
            </a:r>
            <a:r>
              <a:rPr lang="fr-FR" b="1" dirty="0" smtClean="0">
                <a:solidFill>
                  <a:srgbClr val="0070C0"/>
                </a:solidFill>
              </a:rPr>
              <a:t>, </a:t>
            </a:r>
            <a:r>
              <a:rPr lang="fr-FR" b="1" dirty="0" smtClean="0">
                <a:solidFill>
                  <a:srgbClr val="0070C0"/>
                </a:solidFill>
              </a:rPr>
              <a:t>CIC </a:t>
            </a:r>
          </a:p>
          <a:p>
            <a:pPr lvl="3"/>
            <a:r>
              <a:rPr lang="fr-FR" b="1" dirty="0" smtClean="0">
                <a:solidFill>
                  <a:srgbClr val="0070C0"/>
                </a:solidFill>
              </a:rPr>
              <a:t>nouveaux </a:t>
            </a:r>
            <a:r>
              <a:rPr lang="fr-FR" b="1" dirty="0">
                <a:solidFill>
                  <a:srgbClr val="0070C0"/>
                </a:solidFill>
              </a:rPr>
              <a:t>projets: ECAL2, (EIC</a:t>
            </a:r>
            <a:r>
              <a:rPr lang="fr-FR" b="1" dirty="0" smtClean="0">
                <a:solidFill>
                  <a:srgbClr val="0070C0"/>
                </a:solidFill>
              </a:rPr>
              <a:t>)</a:t>
            </a:r>
            <a:endParaRPr lang="fr-FR" b="1" dirty="0" smtClean="0">
              <a:solidFill>
                <a:srgbClr val="0070C0"/>
              </a:solidFill>
            </a:endParaRPr>
          </a:p>
          <a:p>
            <a:pPr lvl="2"/>
            <a:r>
              <a:rPr lang="fr-FR" b="1" dirty="0" smtClean="0">
                <a:solidFill>
                  <a:srgbClr val="0070C0"/>
                </a:solidFill>
              </a:rPr>
              <a:t>TJ: MAPS </a:t>
            </a:r>
            <a:r>
              <a:rPr lang="fr-FR" b="1" dirty="0" smtClean="0">
                <a:solidFill>
                  <a:srgbClr val="0070C0"/>
                </a:solidFill>
              </a:rPr>
              <a:t>(IPHC + CPPM</a:t>
            </a:r>
            <a:r>
              <a:rPr lang="fr-FR" b="1" dirty="0" smtClean="0">
                <a:solidFill>
                  <a:srgbClr val="0070C0"/>
                </a:solidFill>
              </a:rPr>
              <a:t>)</a:t>
            </a:r>
          </a:p>
          <a:p>
            <a:pPr marL="457200" lvl="1" indent="0">
              <a:buNone/>
            </a:pPr>
            <a:endParaRPr lang="fr-FR" dirty="0"/>
          </a:p>
          <a:p>
            <a:pPr marL="457200" lvl="1" indent="0">
              <a:buNone/>
            </a:pPr>
            <a:endParaRPr lang="fr-FR" dirty="0"/>
          </a:p>
        </p:txBody>
      </p:sp>
      <p:pic>
        <p:nvPicPr>
          <p:cNvPr id="4" name="Picture 4" descr="http://www.cenbg.in2p3.fr/joliot-curie/IMG/logoCNRSIN2P3.jp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024254" y="66899"/>
            <a:ext cx="3102291" cy="12926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298392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522893"/>
            <a:ext cx="10515600" cy="473075"/>
          </a:xfrm>
        </p:spPr>
        <p:txBody>
          <a:bodyPr>
            <a:normAutofit fontScale="90000"/>
          </a:bodyPr>
          <a:lstStyle/>
          <a:p>
            <a:r>
              <a:rPr lang="fr-FR" sz="3200" dirty="0" smtClean="0"/>
              <a:t>Constitution  &amp; expertise du groupe</a:t>
            </a:r>
            <a:br>
              <a:rPr lang="fr-FR" sz="3200" dirty="0" smtClean="0"/>
            </a:br>
            <a:r>
              <a:rPr lang="fr-FR" sz="3200" dirty="0" smtClean="0"/>
              <a:t>1</a:t>
            </a:r>
            <a:r>
              <a:rPr lang="fr-FR" sz="3200" baseline="30000" dirty="0" smtClean="0"/>
              <a:t>ère</a:t>
            </a:r>
            <a:r>
              <a:rPr lang="fr-FR" sz="3200" dirty="0" smtClean="0"/>
              <a:t> réunion du </a:t>
            </a:r>
            <a:r>
              <a:rPr lang="fr-FR" sz="3200" dirty="0" smtClean="0"/>
              <a:t>groupe (19 janvier 2021): </a:t>
            </a:r>
            <a:r>
              <a:rPr lang="fr-FR" sz="3200" dirty="0" smtClean="0"/>
              <a:t>inventaire</a:t>
            </a:r>
            <a:endParaRPr 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359520"/>
            <a:ext cx="12222480" cy="1160772"/>
          </a:xfrm>
        </p:spPr>
        <p:txBody>
          <a:bodyPr numCol="2">
            <a:noAutofit/>
          </a:bodyPr>
          <a:lstStyle/>
          <a:p>
            <a:r>
              <a:rPr lang="fr-FR" sz="1600" dirty="0"/>
              <a:t>CPPM	</a:t>
            </a:r>
            <a:r>
              <a:rPr lang="fr-FR" sz="1600" dirty="0" smtClean="0"/>
              <a:t>   : </a:t>
            </a:r>
            <a:r>
              <a:rPr lang="fr-FR" sz="1600" dirty="0"/>
              <a:t>Patrick </a:t>
            </a:r>
            <a:r>
              <a:rPr lang="fr-FR" sz="1600" dirty="0" smtClean="0"/>
              <a:t>PANGAUD </a:t>
            </a:r>
          </a:p>
          <a:p>
            <a:r>
              <a:rPr lang="fr-FR" sz="1600" dirty="0"/>
              <a:t>IP2I	</a:t>
            </a:r>
            <a:r>
              <a:rPr lang="fr-FR" sz="1600" dirty="0" smtClean="0"/>
              <a:t>    : </a:t>
            </a:r>
            <a:r>
              <a:rPr lang="fr-FR" sz="1600" dirty="0"/>
              <a:t>Hervé MATHEZ, Edouard BECHETOILLE, Luigi </a:t>
            </a:r>
            <a:r>
              <a:rPr lang="fr-FR" sz="1600" dirty="0" smtClean="0"/>
              <a:t>CAPONETTO</a:t>
            </a:r>
          </a:p>
          <a:p>
            <a:r>
              <a:rPr lang="fr-FR" sz="1600" dirty="0" smtClean="0"/>
              <a:t>IPHC/C4PI</a:t>
            </a:r>
            <a:r>
              <a:rPr lang="fr-FR" sz="1600" dirty="0"/>
              <a:t> </a:t>
            </a:r>
            <a:r>
              <a:rPr lang="fr-FR" sz="1600" dirty="0" smtClean="0"/>
              <a:t>: </a:t>
            </a:r>
            <a:r>
              <a:rPr lang="fr-FR" sz="1600" dirty="0"/>
              <a:t>Thanh Hung PHAM, Frédéric </a:t>
            </a:r>
            <a:r>
              <a:rPr lang="fr-FR" sz="1600" dirty="0" smtClean="0"/>
              <a:t>MOREL</a:t>
            </a:r>
          </a:p>
          <a:p>
            <a:r>
              <a:rPr lang="fr-FR" sz="1600" dirty="0" smtClean="0"/>
              <a:t>LPC </a:t>
            </a:r>
            <a:r>
              <a:rPr lang="fr-FR" sz="1600" dirty="0"/>
              <a:t>	</a:t>
            </a:r>
            <a:r>
              <a:rPr lang="fr-FR" sz="1600" dirty="0" smtClean="0"/>
              <a:t>: </a:t>
            </a:r>
            <a:r>
              <a:rPr lang="fr-FR" sz="1600" dirty="0"/>
              <a:t>Samuel MANEN</a:t>
            </a:r>
          </a:p>
          <a:p>
            <a:r>
              <a:rPr lang="fr-FR" sz="1600" dirty="0"/>
              <a:t>LPSC	: Fatah </a:t>
            </a:r>
            <a:r>
              <a:rPr lang="fr-FR" sz="1600" dirty="0" err="1"/>
              <a:t>Ellah</a:t>
            </a:r>
            <a:r>
              <a:rPr lang="fr-FR" sz="1600" dirty="0"/>
              <a:t> </a:t>
            </a:r>
            <a:r>
              <a:rPr lang="fr-FR" sz="1600" dirty="0" smtClean="0"/>
              <a:t>RARBI</a:t>
            </a:r>
          </a:p>
          <a:p>
            <a:r>
              <a:rPr lang="fr-FR" sz="1600" dirty="0" smtClean="0"/>
              <a:t>OMEGA	: Damien THIENPONT</a:t>
            </a:r>
          </a:p>
        </p:txBody>
      </p:sp>
      <p:pic>
        <p:nvPicPr>
          <p:cNvPr id="4" name="Picture 4" descr="http://www.cenbg.in2p3.fr/joliot-curie/IMG/logoCNRSIN2P3.jp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024254" y="66899"/>
            <a:ext cx="3102291" cy="12926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3808537"/>
              </p:ext>
            </p:extLst>
          </p:nvPr>
        </p:nvGraphicFramePr>
        <p:xfrm>
          <a:off x="655321" y="2520292"/>
          <a:ext cx="11336749" cy="3952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7759">
                  <a:extLst>
                    <a:ext uri="{9D8B030D-6E8A-4147-A177-3AD203B41FA5}">
                      <a16:colId xmlns:a16="http://schemas.microsoft.com/office/drawing/2014/main" xmlns="" val="4237687219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xmlns="" val="2920713285"/>
                    </a:ext>
                  </a:extLst>
                </a:gridCol>
                <a:gridCol w="1188720">
                  <a:extLst>
                    <a:ext uri="{9D8B030D-6E8A-4147-A177-3AD203B41FA5}">
                      <a16:colId xmlns:a16="http://schemas.microsoft.com/office/drawing/2014/main" xmlns="" val="1069387591"/>
                    </a:ext>
                  </a:extLst>
                </a:gridCol>
                <a:gridCol w="1859280">
                  <a:extLst>
                    <a:ext uri="{9D8B030D-6E8A-4147-A177-3AD203B41FA5}">
                      <a16:colId xmlns:a16="http://schemas.microsoft.com/office/drawing/2014/main" xmlns="" val="3604622248"/>
                    </a:ext>
                  </a:extLst>
                </a:gridCol>
                <a:gridCol w="4145280">
                  <a:extLst>
                    <a:ext uri="{9D8B030D-6E8A-4147-A177-3AD203B41FA5}">
                      <a16:colId xmlns:a16="http://schemas.microsoft.com/office/drawing/2014/main" xmlns="" val="3063218794"/>
                    </a:ext>
                  </a:extLst>
                </a:gridCol>
                <a:gridCol w="1567910">
                  <a:extLst>
                    <a:ext uri="{9D8B030D-6E8A-4147-A177-3AD203B41FA5}">
                      <a16:colId xmlns:a16="http://schemas.microsoft.com/office/drawing/2014/main" xmlns="" val="300111695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Nom Institut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Domaine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Technologie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Expérience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Expertises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Année de</a:t>
                      </a:r>
                      <a:r>
                        <a:rPr lang="fr-FR" sz="1600" baseline="0" dirty="0" smtClean="0"/>
                        <a:t> démarrage</a:t>
                      </a:r>
                      <a:endParaRPr lang="en-GB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9569604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CPPM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Analogue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TSMC</a:t>
                      </a:r>
                    </a:p>
                    <a:p>
                      <a:endParaRPr lang="fr-FR" sz="1600" dirty="0" smtClean="0"/>
                    </a:p>
                    <a:p>
                      <a:endParaRPr lang="fr-FR" sz="1600" dirty="0" smtClean="0"/>
                    </a:p>
                    <a:p>
                      <a:r>
                        <a:rPr lang="fr-FR" sz="1600" dirty="0" smtClean="0"/>
                        <a:t>TJ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RD53</a:t>
                      </a:r>
                    </a:p>
                    <a:p>
                      <a:endParaRPr lang="fr-FR" sz="1600" dirty="0" smtClean="0"/>
                    </a:p>
                    <a:p>
                      <a:endParaRPr lang="fr-FR" sz="1600" dirty="0" smtClean="0"/>
                    </a:p>
                    <a:p>
                      <a:r>
                        <a:rPr lang="fr-FR" sz="1600" dirty="0" smtClean="0"/>
                        <a:t>R&amp;D WP1.2 CERN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Monitor ADC</a:t>
                      </a:r>
                      <a:r>
                        <a:rPr lang="fr-FR" sz="1600" baseline="0" dirty="0" smtClean="0"/>
                        <a:t> SAR 12-bits, Mémoire tolérantes au SEU(TMR, DICE), Irradiation Evaluation, Dosimétrie, Capteur de température</a:t>
                      </a:r>
                      <a:endParaRPr lang="fr-FR" sz="1600" dirty="0" smtClean="0"/>
                    </a:p>
                    <a:p>
                      <a:r>
                        <a:rPr lang="fr-FR" sz="1600" baseline="0" dirty="0" smtClean="0"/>
                        <a:t>Oscillateur (Etude d’Effet Irradiation)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2013/2014</a:t>
                      </a:r>
                    </a:p>
                    <a:p>
                      <a:endParaRPr lang="fr-FR" sz="1600" dirty="0" smtClean="0"/>
                    </a:p>
                    <a:p>
                      <a:endParaRPr lang="fr-FR" sz="1600" dirty="0" smtClean="0"/>
                    </a:p>
                    <a:p>
                      <a:r>
                        <a:rPr lang="fr-FR" sz="1600" dirty="0" smtClean="0"/>
                        <a:t>2020</a:t>
                      </a:r>
                      <a:endParaRPr lang="en-GB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1072098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IP2I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Numérique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TSMC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CMS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CIC (Concentrateur</a:t>
                      </a:r>
                      <a:r>
                        <a:rPr lang="fr-FR" sz="1600" baseline="0" dirty="0" smtClean="0"/>
                        <a:t> de donnée)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2015</a:t>
                      </a:r>
                      <a:endParaRPr lang="en-GB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546381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IPHC/C4PI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Analogue</a:t>
                      </a:r>
                    </a:p>
                    <a:p>
                      <a:r>
                        <a:rPr lang="fr-FR" sz="1600" dirty="0" smtClean="0"/>
                        <a:t>Numérique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TJ</a:t>
                      </a:r>
                      <a:endParaRPr lang="en-GB" sz="1600" dirty="0" smtClean="0"/>
                    </a:p>
                    <a:p>
                      <a:r>
                        <a:rPr lang="fr-FR" sz="1600" dirty="0" smtClean="0"/>
                        <a:t>TJ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R&amp;D</a:t>
                      </a:r>
                      <a:r>
                        <a:rPr lang="fr-FR" sz="1600" baseline="0" dirty="0" smtClean="0"/>
                        <a:t> WP1.2 CERN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/>
                        <a:t>R&amp;D</a:t>
                      </a:r>
                      <a:r>
                        <a:rPr lang="fr-FR" sz="1600" baseline="0" dirty="0" smtClean="0"/>
                        <a:t> WP1.2 CERN</a:t>
                      </a:r>
                      <a:endParaRPr lang="en-GB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Pixels,</a:t>
                      </a:r>
                      <a:r>
                        <a:rPr lang="fr-FR" sz="1600" baseline="0" dirty="0" smtClean="0"/>
                        <a:t> DAC statique 8b – 40nA LSB </a:t>
                      </a:r>
                    </a:p>
                    <a:p>
                      <a:r>
                        <a:rPr lang="fr-FR" sz="1600" baseline="0" dirty="0" smtClean="0"/>
                        <a:t>Priorité Encodeur, Flot numérique, Etude de puissance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2020</a:t>
                      </a:r>
                    </a:p>
                    <a:p>
                      <a:r>
                        <a:rPr lang="fr-FR" sz="1600" dirty="0" smtClean="0"/>
                        <a:t>2020</a:t>
                      </a:r>
                      <a:endParaRPr lang="en-GB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4938010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LPC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Analogue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TSMC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err="1" smtClean="0"/>
                        <a:t>LHCb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Evaluation de</a:t>
                      </a:r>
                      <a:r>
                        <a:rPr lang="fr-FR" sz="1600" baseline="0" dirty="0" smtClean="0"/>
                        <a:t> la technologie 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2022</a:t>
                      </a:r>
                      <a:endParaRPr lang="en-GB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9358275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LPSC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Analogue 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TSMC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FALCON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SAR</a:t>
                      </a:r>
                      <a:r>
                        <a:rPr lang="fr-FR" sz="1600" baseline="0" dirty="0" smtClean="0"/>
                        <a:t> </a:t>
                      </a:r>
                      <a:r>
                        <a:rPr lang="fr-FR" sz="1600" dirty="0" smtClean="0"/>
                        <a:t>ADC 8b</a:t>
                      </a:r>
                      <a:r>
                        <a:rPr lang="fr-FR" sz="1600" baseline="0" dirty="0" smtClean="0"/>
                        <a:t> – 100MSPS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2014</a:t>
                      </a:r>
                      <a:endParaRPr lang="en-GB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9054674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OMEGA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Analogue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TSMC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A venir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Evaluation de la technologie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0384013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26001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7612117" cy="1325563"/>
          </a:xfrm>
        </p:spPr>
        <p:txBody>
          <a:bodyPr>
            <a:normAutofit/>
          </a:bodyPr>
          <a:lstStyle/>
          <a:p>
            <a:r>
              <a:rPr lang="fr-FR" dirty="0"/>
              <a:t>Première réunion de lancement le 19 janvier </a:t>
            </a:r>
            <a:r>
              <a:rPr lang="fr-FR" dirty="0" smtClean="0"/>
              <a:t>2022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Discussion sur les objectifs de ce </a:t>
            </a:r>
            <a:r>
              <a:rPr lang="fr-FR" dirty="0" err="1" smtClean="0"/>
              <a:t>Work</a:t>
            </a:r>
            <a:r>
              <a:rPr lang="fr-FR" dirty="0" smtClean="0"/>
              <a:t> Package</a:t>
            </a:r>
          </a:p>
          <a:p>
            <a:pPr lvl="1"/>
            <a:r>
              <a:rPr lang="fr-FR" dirty="0" smtClean="0"/>
              <a:t>Constat: </a:t>
            </a:r>
            <a:r>
              <a:rPr lang="fr-FR" dirty="0"/>
              <a:t>les groupes travaillant déjà sur une techno 65nm (en particulier Tower pour les imageurs) communiquent déjà entre eux. </a:t>
            </a:r>
            <a:r>
              <a:rPr lang="fr-FR" dirty="0" smtClean="0"/>
              <a:t>IP2I </a:t>
            </a:r>
            <a:r>
              <a:rPr lang="fr-FR" dirty="0"/>
              <a:t>et CPPM ont terminé leurs projets </a:t>
            </a:r>
            <a:r>
              <a:rPr lang="fr-FR" dirty="0" smtClean="0"/>
              <a:t>respectifs (passage au 28nm). </a:t>
            </a:r>
            <a:endParaRPr lang="fr-FR" dirty="0"/>
          </a:p>
          <a:p>
            <a:pPr lvl="1"/>
            <a:r>
              <a:rPr lang="fr-FR" dirty="0"/>
              <a:t>Il serait utile d’avoir une présentation sur les résultats, les architectures et le design des chips ayant été produits. Réunion 1 à 2 fois par an semble raisonnable</a:t>
            </a:r>
            <a:r>
              <a:rPr lang="fr-FR" dirty="0" smtClean="0"/>
              <a:t>.</a:t>
            </a:r>
            <a:r>
              <a:rPr lang="fr-FR" dirty="0" smtClean="0">
                <a:solidFill>
                  <a:srgbClr val="FF0000"/>
                </a:solidFill>
              </a:rPr>
              <a:t> </a:t>
            </a:r>
            <a:r>
              <a:rPr lang="fr-FR" dirty="0" smtClean="0">
                <a:solidFill>
                  <a:srgbClr val="FF0000"/>
                </a:solidFill>
                <a:sym typeface="Wingdings" panose="05000000000000000000" pitchFamily="2" charset="2"/>
              </a:rPr>
              <a:t> réunion du 8 avril </a:t>
            </a:r>
            <a:r>
              <a:rPr lang="fr-FR" dirty="0" smtClean="0">
                <a:solidFill>
                  <a:srgbClr val="FF0000"/>
                </a:solidFill>
                <a:sym typeface="Wingdings" panose="05000000000000000000" pitchFamily="2" charset="2"/>
              </a:rPr>
              <a:t>2022 et 14 octobre (à venir)</a:t>
            </a:r>
            <a:endParaRPr lang="fr-FR" dirty="0">
              <a:solidFill>
                <a:srgbClr val="FF0000"/>
              </a:solidFill>
            </a:endParaRPr>
          </a:p>
          <a:p>
            <a:pPr lvl="1"/>
            <a:r>
              <a:rPr lang="fr-FR" dirty="0"/>
              <a:t>Pour le reste, la 65 nm semble en déphasage aujourd’hui entre des groupes qui passent à la 28nm et d’autres, déjà fortement impliqués sur la 130nm, qui peinent à faire </a:t>
            </a:r>
            <a:r>
              <a:rPr lang="fr-FR" b="1" dirty="0"/>
              <a:t>collectivement</a:t>
            </a:r>
            <a:r>
              <a:rPr lang="fr-FR" dirty="0"/>
              <a:t> la bascule. </a:t>
            </a:r>
          </a:p>
          <a:p>
            <a:pPr lvl="1"/>
            <a:endParaRPr lang="fr-FR" dirty="0"/>
          </a:p>
        </p:txBody>
      </p:sp>
      <p:pic>
        <p:nvPicPr>
          <p:cNvPr id="4" name="Picture 4" descr="http://www.cenbg.in2p3.fr/joliot-curie/IMG/logoCNRSIN2P3.jp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024254" y="66899"/>
            <a:ext cx="3102291" cy="12926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966260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Réunion du 8 avril 2022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Participants </a:t>
            </a:r>
          </a:p>
          <a:p>
            <a:pPr lvl="1"/>
            <a:r>
              <a:rPr lang="fr-FR" dirty="0" smtClean="0"/>
              <a:t>Luigi </a:t>
            </a:r>
            <a:r>
              <a:rPr lang="fr-FR" dirty="0" err="1" smtClean="0"/>
              <a:t>Caponetto</a:t>
            </a:r>
            <a:r>
              <a:rPr lang="fr-FR" dirty="0" smtClean="0"/>
              <a:t>, </a:t>
            </a:r>
            <a:r>
              <a:rPr lang="fr-FR" dirty="0" err="1" smtClean="0"/>
              <a:t>Edouard</a:t>
            </a:r>
            <a:r>
              <a:rPr lang="fr-FR" dirty="0" smtClean="0"/>
              <a:t> Bechetoille, Fréderic Morel, Hervé </a:t>
            </a:r>
            <a:r>
              <a:rPr lang="fr-FR" dirty="0" err="1" smtClean="0"/>
              <a:t>Mathez</a:t>
            </a:r>
            <a:r>
              <a:rPr lang="fr-FR" dirty="0" smtClean="0"/>
              <a:t>, Samuel </a:t>
            </a:r>
            <a:r>
              <a:rPr lang="fr-FR" dirty="0" err="1" smtClean="0"/>
              <a:t>Manen</a:t>
            </a:r>
            <a:r>
              <a:rPr lang="fr-FR" dirty="0" smtClean="0"/>
              <a:t>, Fatah </a:t>
            </a:r>
            <a:r>
              <a:rPr lang="fr-FR" dirty="0" err="1" smtClean="0"/>
              <a:t>Rarbi</a:t>
            </a:r>
            <a:r>
              <a:rPr lang="fr-FR" dirty="0" smtClean="0"/>
              <a:t>, Pham, Thienpont</a:t>
            </a:r>
          </a:p>
          <a:p>
            <a:r>
              <a:rPr lang="fr-FR" dirty="0" smtClean="0"/>
              <a:t>Deux présentations</a:t>
            </a:r>
          </a:p>
          <a:p>
            <a:pPr lvl="1"/>
            <a:r>
              <a:rPr lang="fr-FR" dirty="0" smtClean="0"/>
              <a:t>Fatah: </a:t>
            </a:r>
            <a:r>
              <a:rPr lang="fr-FR" dirty="0" smtClean="0"/>
              <a:t>ADC pour projet FALCON</a:t>
            </a:r>
            <a:endParaRPr lang="fr-FR" dirty="0" smtClean="0"/>
          </a:p>
          <a:p>
            <a:pPr lvl="1"/>
            <a:r>
              <a:rPr lang="fr-FR" dirty="0" smtClean="0"/>
              <a:t>Samuel: Techno TSMC 65 nm, nouvelle activité au </a:t>
            </a:r>
            <a:r>
              <a:rPr lang="fr-FR" dirty="0" smtClean="0"/>
              <a:t>LPC &amp; IJCLAB pour ECAL2 de </a:t>
            </a:r>
            <a:r>
              <a:rPr lang="fr-FR" dirty="0" err="1" smtClean="0"/>
              <a:t>LHCb</a:t>
            </a: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42226323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349905" y="57873"/>
            <a:ext cx="5898266" cy="926242"/>
          </a:xfrm>
        </p:spPr>
        <p:txBody>
          <a:bodyPr/>
          <a:lstStyle/>
          <a:p>
            <a:r>
              <a:rPr lang="fr-FR" dirty="0" smtClean="0"/>
              <a:t>Bilan WP et perspectives</a:t>
            </a:r>
            <a:endParaRPr lang="en-GB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14878" y="863600"/>
            <a:ext cx="11968319" cy="5768307"/>
          </a:xfrm>
        </p:spPr>
        <p:txBody>
          <a:bodyPr>
            <a:normAutofit fontScale="70000" lnSpcReduction="20000"/>
          </a:bodyPr>
          <a:lstStyle/>
          <a:p>
            <a:r>
              <a:rPr lang="fr-FR" dirty="0" smtClean="0"/>
              <a:t>Actions réalisées:</a:t>
            </a:r>
          </a:p>
          <a:p>
            <a:pPr lvl="1"/>
            <a:r>
              <a:rPr lang="fr-FR" dirty="0" smtClean="0"/>
              <a:t>Organisation de discussions et présentation de réalisations </a:t>
            </a:r>
            <a:r>
              <a:rPr lang="fr-FR" dirty="0"/>
              <a:t>TSMC 65nm </a:t>
            </a:r>
          </a:p>
          <a:p>
            <a:pPr lvl="2"/>
            <a:r>
              <a:rPr lang="fr-FR" dirty="0" smtClean="0"/>
              <a:t>ADC 8b </a:t>
            </a:r>
            <a:r>
              <a:rPr lang="fr-FR" dirty="0" err="1" smtClean="0"/>
              <a:t>F.Rarbi</a:t>
            </a:r>
            <a:r>
              <a:rPr lang="fr-FR" dirty="0" smtClean="0"/>
              <a:t> et Evaluation de </a:t>
            </a:r>
            <a:r>
              <a:rPr lang="fr-FR" dirty="0" err="1" smtClean="0"/>
              <a:t>S.Manen</a:t>
            </a:r>
            <a:endParaRPr lang="fr-FR" dirty="0" smtClean="0"/>
          </a:p>
          <a:p>
            <a:r>
              <a:rPr lang="fr-FR" dirty="0" smtClean="0"/>
              <a:t>Situations: </a:t>
            </a:r>
          </a:p>
          <a:p>
            <a:pPr lvl="1"/>
            <a:r>
              <a:rPr lang="fr-FR" dirty="0"/>
              <a:t>D</a:t>
            </a:r>
            <a:r>
              <a:rPr lang="fr-FR" dirty="0" smtClean="0"/>
              <a:t>eux technologies disponibles en 65nm : </a:t>
            </a:r>
            <a:r>
              <a:rPr lang="fr-FR" dirty="0" err="1" smtClean="0"/>
              <a:t>TowerJazz</a:t>
            </a:r>
            <a:r>
              <a:rPr lang="fr-FR" dirty="0" smtClean="0"/>
              <a:t> 65nm (TJ 65nm) et TSMC 65nm </a:t>
            </a:r>
          </a:p>
          <a:p>
            <a:pPr lvl="1"/>
            <a:r>
              <a:rPr lang="fr-FR" dirty="0" smtClean="0"/>
              <a:t>TJ 65nm CIS : C4PI et CPPM travaillent actuellement, IP2I est intéressé. </a:t>
            </a:r>
          </a:p>
          <a:p>
            <a:pPr lvl="2"/>
            <a:r>
              <a:rPr lang="fr-FR" dirty="0" smtClean="0"/>
              <a:t>La technologie va devenir la référence pour les capteurs CMOS au CERN, cf. sa R&amp;D WP1.2 </a:t>
            </a:r>
          </a:p>
          <a:p>
            <a:pPr lvl="1"/>
            <a:r>
              <a:rPr lang="fr-FR" dirty="0" smtClean="0"/>
              <a:t>TSMC 65nm: </a:t>
            </a:r>
          </a:p>
          <a:p>
            <a:pPr lvl="2"/>
            <a:r>
              <a:rPr lang="fr-FR" dirty="0" smtClean="0"/>
              <a:t>IP2I, CPPM et LPSC </a:t>
            </a:r>
            <a:r>
              <a:rPr lang="fr-FR" dirty="0"/>
              <a:t>ont </a:t>
            </a:r>
            <a:r>
              <a:rPr lang="fr-FR" dirty="0" smtClean="0"/>
              <a:t>terminés </a:t>
            </a:r>
            <a:r>
              <a:rPr lang="fr-FR" dirty="0"/>
              <a:t>leurs </a:t>
            </a:r>
            <a:r>
              <a:rPr lang="fr-FR" dirty="0" smtClean="0"/>
              <a:t>projets.</a:t>
            </a:r>
          </a:p>
          <a:p>
            <a:pPr lvl="2"/>
            <a:r>
              <a:rPr lang="fr-FR" dirty="0" smtClean="0"/>
              <a:t>Démarrage du projet ECAL2_LHCb à LPC. </a:t>
            </a:r>
          </a:p>
          <a:p>
            <a:r>
              <a:rPr lang="fr-FR" dirty="0"/>
              <a:t> </a:t>
            </a:r>
            <a:r>
              <a:rPr lang="fr-FR" dirty="0" smtClean="0"/>
              <a:t>Point positif:</a:t>
            </a:r>
          </a:p>
          <a:p>
            <a:pPr lvl="1"/>
            <a:r>
              <a:rPr lang="fr-FR" dirty="0" smtClean="0"/>
              <a:t>Les laboratoires cités disposent des 2 technologies (sauf OMEGA) -&gt; possibilité d’inter-portabilité technologique -&gt; synergie</a:t>
            </a:r>
          </a:p>
          <a:p>
            <a:r>
              <a:rPr lang="fr-FR" dirty="0"/>
              <a:t> </a:t>
            </a:r>
            <a:r>
              <a:rPr lang="fr-FR" dirty="0" smtClean="0"/>
              <a:t>Défi à relever:</a:t>
            </a:r>
          </a:p>
          <a:p>
            <a:pPr lvl="1"/>
            <a:r>
              <a:rPr lang="fr-FR" dirty="0" smtClean="0"/>
              <a:t>Pour l’instant, l’accès à la fonderie du TJ 65nm est limité au cadre du WP1.2 du CERN.</a:t>
            </a:r>
          </a:p>
          <a:p>
            <a:pPr lvl="1"/>
            <a:r>
              <a:rPr lang="fr-FR" dirty="0" smtClean="0"/>
              <a:t>Hésitation pour les groupes fortement impliqués sur 130nm à basculer vers 65nm</a:t>
            </a:r>
          </a:p>
          <a:p>
            <a:pPr lvl="2"/>
            <a:r>
              <a:rPr lang="fr-FR" dirty="0" smtClean="0"/>
              <a:t>Certains groupes envisagent de passer directement vers 28nm pour les futurs développements</a:t>
            </a:r>
          </a:p>
          <a:p>
            <a:r>
              <a:rPr lang="fr-FR" dirty="0" smtClean="0"/>
              <a:t>Actions prochaines:</a:t>
            </a:r>
          </a:p>
          <a:p>
            <a:pPr lvl="1"/>
            <a:r>
              <a:rPr lang="fr-FR" dirty="0" smtClean="0"/>
              <a:t>Présentation des réalisations en TJ 65nm =&gt; </a:t>
            </a:r>
            <a:r>
              <a:rPr lang="fr-FR" dirty="0" smtClean="0">
                <a:solidFill>
                  <a:srgbClr val="FF0000"/>
                </a:solidFill>
              </a:rPr>
              <a:t>Prévu le 14 Oct</a:t>
            </a:r>
            <a:r>
              <a:rPr lang="fr-FR" dirty="0" smtClean="0"/>
              <a:t>.  </a:t>
            </a:r>
          </a:p>
          <a:p>
            <a:pPr lvl="1"/>
            <a:r>
              <a:rPr lang="fr-FR" dirty="0"/>
              <a:t>C</a:t>
            </a:r>
            <a:r>
              <a:rPr lang="fr-FR" dirty="0" smtClean="0"/>
              <a:t>hercher les opportunités de R&amp;T et projets communs.</a:t>
            </a:r>
          </a:p>
          <a:p>
            <a:pPr lvl="1"/>
            <a:r>
              <a:rPr lang="fr-FR" dirty="0" smtClean="0"/>
              <a:t>Identifier/Réaliser les blocs transposables TJ65nm CIS </a:t>
            </a:r>
            <a:r>
              <a:rPr lang="fr-FR" dirty="0" smtClean="0">
                <a:sym typeface="Wingdings" panose="05000000000000000000" pitchFamily="2" charset="2"/>
              </a:rPr>
              <a:t> TSMC 65nm</a:t>
            </a:r>
          </a:p>
          <a:p>
            <a:pPr lvl="2"/>
            <a:r>
              <a:rPr lang="fr-FR" dirty="0" smtClean="0">
                <a:sym typeface="Wingdings" panose="05000000000000000000" pitchFamily="2" charset="2"/>
              </a:rPr>
              <a:t>Sujets de stage Master</a:t>
            </a: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24590327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Backup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52912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Réunion du 8 avril 2022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Participants </a:t>
            </a:r>
          </a:p>
          <a:p>
            <a:pPr lvl="1"/>
            <a:r>
              <a:rPr lang="fr-FR" dirty="0" smtClean="0"/>
              <a:t>Luigi </a:t>
            </a:r>
            <a:r>
              <a:rPr lang="fr-FR" dirty="0" err="1" smtClean="0"/>
              <a:t>Caponetto</a:t>
            </a:r>
            <a:r>
              <a:rPr lang="fr-FR" dirty="0" smtClean="0"/>
              <a:t>, </a:t>
            </a:r>
            <a:r>
              <a:rPr lang="fr-FR" dirty="0" err="1" smtClean="0"/>
              <a:t>Edouard</a:t>
            </a:r>
            <a:r>
              <a:rPr lang="fr-FR" dirty="0" smtClean="0"/>
              <a:t> Bechetoille, Fréderic Morel, Hervé </a:t>
            </a:r>
            <a:r>
              <a:rPr lang="fr-FR" dirty="0" err="1" smtClean="0"/>
              <a:t>Mathez</a:t>
            </a:r>
            <a:r>
              <a:rPr lang="fr-FR" dirty="0" smtClean="0"/>
              <a:t>, Samuel </a:t>
            </a:r>
            <a:r>
              <a:rPr lang="fr-FR" dirty="0" err="1" smtClean="0"/>
              <a:t>Manen</a:t>
            </a:r>
            <a:r>
              <a:rPr lang="fr-FR" dirty="0" smtClean="0"/>
              <a:t>, Fatah </a:t>
            </a:r>
            <a:r>
              <a:rPr lang="fr-FR" dirty="0" err="1" smtClean="0"/>
              <a:t>Rarbi</a:t>
            </a:r>
            <a:r>
              <a:rPr lang="fr-FR" dirty="0" smtClean="0"/>
              <a:t>, Pham, Thienpont</a:t>
            </a:r>
          </a:p>
          <a:p>
            <a:r>
              <a:rPr lang="fr-FR" dirty="0" smtClean="0"/>
              <a:t>Deux présentations</a:t>
            </a:r>
          </a:p>
          <a:p>
            <a:pPr lvl="1"/>
            <a:r>
              <a:rPr lang="fr-FR" dirty="0" smtClean="0"/>
              <a:t>Fatah: ADC</a:t>
            </a:r>
          </a:p>
          <a:p>
            <a:pPr lvl="1"/>
            <a:r>
              <a:rPr lang="fr-FR" dirty="0" smtClean="0"/>
              <a:t>Samuel: Techno TSMC 65 nm, nouvelle activité au LPC</a:t>
            </a:r>
          </a:p>
        </p:txBody>
      </p:sp>
    </p:spTree>
    <p:extLst>
      <p:ext uri="{BB962C8B-B14F-4D97-AF65-F5344CB8AC3E}">
        <p14:creationId xmlns:p14="http://schemas.microsoft.com/office/powerpoint/2010/main" val="41071574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Réunion du 8 avril </a:t>
            </a:r>
            <a:r>
              <a:rPr lang="fr-FR" dirty="0" smtClean="0"/>
              <a:t>2022: Fatah</a:t>
            </a:r>
            <a:endParaRPr lang="fr-FR" dirty="0"/>
          </a:p>
        </p:txBody>
      </p:sp>
      <p:pic>
        <p:nvPicPr>
          <p:cNvPr id="5" name="Image 4" descr="Capture d’écra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9849" y="1354548"/>
            <a:ext cx="9106337" cy="4951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619172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24683</TotalTime>
  <Words>865</Words>
  <Application>Microsoft Office PowerPoint</Application>
  <PresentationFormat>Grand écran</PresentationFormat>
  <Paragraphs>129</Paragraphs>
  <Slides>13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Wingdings</vt:lpstr>
      <vt:lpstr>Thème Office</vt:lpstr>
      <vt:lpstr>Compte rendu d’activité WP1.2 Technologie 65nm</vt:lpstr>
      <vt:lpstr>La 65 nm à l’IN2P3</vt:lpstr>
      <vt:lpstr>Constitution  &amp; expertise du groupe 1ère réunion du groupe (19 janvier 2021): inventaire</vt:lpstr>
      <vt:lpstr>Première réunion de lancement le 19 janvier 2022</vt:lpstr>
      <vt:lpstr>Réunion du 8 avril 2022</vt:lpstr>
      <vt:lpstr>Bilan WP et perspectives</vt:lpstr>
      <vt:lpstr>Backup </vt:lpstr>
      <vt:lpstr>Réunion du 8 avril 2022</vt:lpstr>
      <vt:lpstr>Réunion du 8 avril 2022: Fatah</vt:lpstr>
      <vt:lpstr>Réunion du 8 avril 2022: Fatah</vt:lpstr>
      <vt:lpstr>Réunion du 8 avril 2022: Fatah</vt:lpstr>
      <vt:lpstr>Réunion du 8 avril 2022: Samuel</vt:lpstr>
      <vt:lpstr>Réunion du 8 avril 2022: Samuel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Kick-off MI2I WP 1.2: technologie 65 nm</dc:title>
  <dc:creator>Damien Thienpont</dc:creator>
  <cp:lastModifiedBy>Compte Microsoft</cp:lastModifiedBy>
  <cp:revision>52</cp:revision>
  <dcterms:created xsi:type="dcterms:W3CDTF">2021-11-15T21:02:08Z</dcterms:created>
  <dcterms:modified xsi:type="dcterms:W3CDTF">2022-10-05T21:33:40Z</dcterms:modified>
</cp:coreProperties>
</file>