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1613" r:id="rId2"/>
    <p:sldId id="397" r:id="rId3"/>
    <p:sldId id="1635" r:id="rId4"/>
    <p:sldId id="389" r:id="rId5"/>
    <p:sldId id="1633" r:id="rId6"/>
    <p:sldId id="1362" r:id="rId7"/>
    <p:sldId id="287" r:id="rId8"/>
    <p:sldId id="1487" r:id="rId9"/>
    <p:sldId id="1631" r:id="rId10"/>
    <p:sldId id="267" r:id="rId11"/>
    <p:sldId id="1451" r:id="rId12"/>
  </p:sldIdLst>
  <p:sldSz cx="10668000" cy="7505700"/>
  <p:notesSz cx="7104063" cy="10234613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1pPr>
    <a:lvl2pPr marL="4556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2pPr>
    <a:lvl3pPr marL="9128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3pPr>
    <a:lvl4pPr marL="13700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4pPr>
    <a:lvl5pPr marL="18272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22" userDrawn="1">
          <p15:clr>
            <a:srgbClr val="A4A3A4"/>
          </p15:clr>
        </p15:guide>
        <p15:guide id="2" pos="20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7B29"/>
    <a:srgbClr val="003399"/>
    <a:srgbClr val="FFFFFF"/>
    <a:srgbClr val="FF3300"/>
    <a:srgbClr val="FF33CC"/>
    <a:srgbClr val="AE0271"/>
    <a:srgbClr val="0000FF"/>
    <a:srgbClr val="FF6600"/>
    <a:srgbClr val="C495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2" autoAdjust="0"/>
    <p:restoredTop sz="94441" autoAdjust="0"/>
  </p:normalViewPr>
  <p:slideViewPr>
    <p:cSldViewPr showGuides="1">
      <p:cViewPr varScale="1">
        <p:scale>
          <a:sx n="78" d="100"/>
          <a:sy n="78" d="100"/>
        </p:scale>
        <p:origin x="232" y="48"/>
      </p:cViewPr>
      <p:guideLst>
        <p:guide orient="horz" pos="2069"/>
        <p:guide pos="33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1938" y="96"/>
      </p:cViewPr>
      <p:guideLst>
        <p:guide orient="horz" pos="2722"/>
        <p:guide pos="200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87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313" tIns="43655" rIns="87313" bIns="43655" numCol="1" anchor="t" anchorCtr="0" compatLnSpc="1">
            <a:prstTxWarp prst="textNoShape">
              <a:avLst/>
            </a:prstTxWarp>
          </a:bodyPr>
          <a:lstStyle>
            <a:lvl1pPr defTabSz="873076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542" y="0"/>
            <a:ext cx="307864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313" tIns="43655" rIns="87313" bIns="43655" numCol="1" anchor="t" anchorCtr="0" compatLnSpc="1">
            <a:prstTxWarp prst="textNoShape">
              <a:avLst/>
            </a:prstTxWarp>
          </a:bodyPr>
          <a:lstStyle>
            <a:lvl1pPr algn="r" defTabSz="873076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1217"/>
            <a:ext cx="307387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313" tIns="43655" rIns="87313" bIns="43655" numCol="1" anchor="b" anchorCtr="0" compatLnSpc="1">
            <a:prstTxWarp prst="textNoShape">
              <a:avLst/>
            </a:prstTxWarp>
          </a:bodyPr>
          <a:lstStyle>
            <a:lvl1pPr defTabSz="873076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542" y="9701217"/>
            <a:ext cx="307864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313" tIns="43655" rIns="87313" bIns="43655" numCol="1" anchor="b" anchorCtr="0" compatLnSpc="1">
            <a:prstTxWarp prst="textNoShape">
              <a:avLst/>
            </a:prstTxWarp>
          </a:bodyPr>
          <a:lstStyle>
            <a:lvl1pPr algn="r" defTabSz="873076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8F09766-7067-45DC-B5D5-53D9C24BDCD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6114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71494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069" y="0"/>
            <a:ext cx="309134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71494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95338"/>
            <a:ext cx="544195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791" y="4864099"/>
            <a:ext cx="5215259" cy="46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8204"/>
            <a:ext cx="309611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71494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069" y="9728204"/>
            <a:ext cx="309134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71494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AD16F393-F4CF-4B19-A539-2AADFC821FB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1363" indent="-28416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14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86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58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963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1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3463" y="984250"/>
            <a:ext cx="5029200" cy="3538538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41" y="4865688"/>
            <a:ext cx="4903787" cy="190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7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6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6150" y="830263"/>
            <a:ext cx="5827713" cy="4100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633" y="5192270"/>
            <a:ext cx="6176318" cy="4919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647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4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Placeholder 8"/>
          <p:cNvSpPr>
            <a:spLocks noGrp="1"/>
          </p:cNvSpPr>
          <p:nvPr>
            <p:ph type="ctrTitle"/>
          </p:nvPr>
        </p:nvSpPr>
        <p:spPr>
          <a:xfrm>
            <a:off x="800100" y="1851819"/>
            <a:ext cx="9067800" cy="1671085"/>
          </a:xfrm>
        </p:spPr>
        <p:txBody>
          <a:bodyPr/>
          <a:lstStyle>
            <a:lvl1pPr>
              <a:defRPr sz="4000" smtClean="0">
                <a:latin typeface="+mj-lt"/>
              </a:defRPr>
            </a:lvl1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91491" name="Text Placeholder 29"/>
          <p:cNvSpPr>
            <a:spLocks noGrp="1"/>
          </p:cNvSpPr>
          <p:nvPr>
            <p:ph type="subTitle" idx="1"/>
          </p:nvPr>
        </p:nvSpPr>
        <p:spPr>
          <a:xfrm>
            <a:off x="379798" y="4098011"/>
            <a:ext cx="9908404" cy="2737763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400" smtClean="0"/>
            </a:lvl1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835775"/>
            <a:ext cx="2489200" cy="520700"/>
          </a:xfrm>
        </p:spPr>
        <p:txBody>
          <a:bodyPr/>
          <a:lstStyle>
            <a:lvl1pPr algn="l" eaLnBrk="1" latinLnBrk="0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 kumimoji="0" sz="1400" baseline="0" smtClean="0">
                <a:solidFill>
                  <a:srgbClr val="0066FF"/>
                </a:solidFill>
                <a:latin typeface="Arial" charset="0"/>
              </a:defRPr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44900" y="6835775"/>
            <a:ext cx="3378200" cy="520700"/>
          </a:xfrm>
        </p:spPr>
        <p:txBody>
          <a:bodyPr/>
          <a:lstStyle>
            <a:lvl1pPr>
              <a:defRPr sz="1400" i="0" baseline="0">
                <a:solidFill>
                  <a:srgbClr val="0066FF"/>
                </a:solidFill>
              </a:defRPr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45400" y="6835775"/>
            <a:ext cx="2489200" cy="520700"/>
          </a:xfrm>
        </p:spPr>
        <p:txBody>
          <a:bodyPr/>
          <a:lstStyle>
            <a:lvl1pPr algn="r" eaLnBrk="1" latinLnBrk="0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 kumimoji="0" sz="1400" baseline="0">
                <a:solidFill>
                  <a:srgbClr val="0066FF"/>
                </a:solidFill>
                <a:latin typeface="Arial" charset="0"/>
              </a:defRPr>
            </a:lvl1pPr>
          </a:lstStyle>
          <a:p>
            <a:pPr>
              <a:defRPr/>
            </a:pPr>
            <a:fld id="{1DEC5EB5-7816-4C0B-BF8C-165463C4FF42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91496" name="Line 8"/>
          <p:cNvSpPr>
            <a:spLocks noChangeShapeType="1"/>
          </p:cNvSpPr>
          <p:nvPr userDrawn="1"/>
        </p:nvSpPr>
        <p:spPr bwMode="auto">
          <a:xfrm>
            <a:off x="533400" y="3810457"/>
            <a:ext cx="96012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848" tIns="51924" rIns="103848" bIns="51924"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 userDrawn="1"/>
        </p:nvSpPr>
        <p:spPr bwMode="auto">
          <a:xfrm>
            <a:off x="552450" y="1621391"/>
            <a:ext cx="96012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848" tIns="51924" rIns="103848" bIns="51924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69" y="8396"/>
            <a:ext cx="10426867" cy="6912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69" y="872526"/>
            <a:ext cx="5242237" cy="6106124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5679641" y="4328920"/>
            <a:ext cx="4896596" cy="264992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. Text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69" y="8396"/>
            <a:ext cx="10426867" cy="6912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69" y="872526"/>
            <a:ext cx="5242237" cy="184339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264584" y="5308238"/>
            <a:ext cx="5242237" cy="167060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5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5"/>
            <a:ext cx="9601200" cy="9890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724400" cy="5378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4724400" cy="5378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47A29CB4-61C0-4826-BE2C-2A14F390C55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5"/>
            <a:ext cx="9601200" cy="9890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724400" cy="5378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410200" y="1600200"/>
            <a:ext cx="4724400" cy="26130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410200" y="4365625"/>
            <a:ext cx="4724400" cy="26130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5C522374-10F9-45DF-8A6A-BCFE89ADFB9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601200" cy="1250950"/>
          </a:xfrm>
        </p:spPr>
        <p:txBody>
          <a:bodyPr>
            <a:normAutofit/>
          </a:bodyPr>
          <a:lstStyle>
            <a:lvl1pPr algn="ctr">
              <a:defRPr sz="3600"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01426"/>
            <a:ext cx="4711700" cy="485368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>
              <a:defRPr sz="2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101426"/>
            <a:ext cx="4711700" cy="4853686"/>
          </a:xfrm>
        </p:spPr>
        <p:txBody>
          <a:bodyPr/>
          <a:lstStyle>
            <a:lvl1pPr>
              <a:defRPr sz="2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382DE-9FC6-4A99-A928-77790AFA5EC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95"/>
            <a:ext cx="9601200" cy="1250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030466"/>
            <a:ext cx="4713553" cy="721624"/>
          </a:xfrm>
        </p:spPr>
        <p:txBody>
          <a:bodyPr lIns="51924" tIns="0" rIns="51924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19197" y="2035401"/>
            <a:ext cx="4715404" cy="716689"/>
          </a:xfrm>
        </p:spPr>
        <p:txBody>
          <a:bodyPr lIns="51924" tIns="0" rIns="51924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2752090"/>
            <a:ext cx="4713553" cy="4208927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752090"/>
            <a:ext cx="4715404" cy="4208927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61253-461B-4F97-AADE-1AAB79F52B4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62930"/>
            <a:ext cx="3200400" cy="1271799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00100" y="1834727"/>
            <a:ext cx="3200400" cy="5003800"/>
          </a:xfrm>
        </p:spPr>
        <p:txBody>
          <a:bodyPr lIns="20770" rIns="20770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70892" y="1834727"/>
            <a:ext cx="5963708" cy="50038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E4A04-6961-4188-BB1C-E1D949536C6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22191" y="7151688"/>
            <a:ext cx="1689100" cy="2047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Activités MI2I - WP1.3</a:t>
            </a:r>
            <a:endParaRPr lang="fr-FR" noProof="0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514416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531938" y="66002"/>
            <a:ext cx="7200875" cy="8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33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699679"/>
            <a:ext cx="10484474" cy="6279164"/>
          </a:xfrm>
        </p:spPr>
        <p:txBody>
          <a:bodyPr/>
          <a:lstStyle>
            <a:lvl1pPr marL="432000" indent="-432000">
              <a:lnSpc>
                <a:spcPct val="100000"/>
              </a:lnSpc>
              <a:spcBef>
                <a:spcPts val="1200"/>
              </a:spcBef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600"/>
            </a:lvl2pPr>
            <a:lvl3pPr marL="1038225" indent="-279400">
              <a:buFont typeface="Arial Unicode MS" panose="020B0604020202020204" pitchFamily="34" charset="-128"/>
              <a:buChar char="━"/>
              <a:defRPr sz="16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48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4501741"/>
            <a:ext cx="10484474" cy="2477101"/>
          </a:xfrm>
        </p:spPr>
        <p:txBody>
          <a:bodyPr/>
          <a:lstStyle>
            <a:lvl1pPr marL="432000" indent="-432000">
              <a:lnSpc>
                <a:spcPct val="100000"/>
              </a:lnSpc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600"/>
            </a:lvl2pPr>
            <a:lvl3pPr marL="1038225" indent="-279400">
              <a:buFont typeface="Arial Unicode MS" panose="020B0604020202020204" pitchFamily="34" charset="-128"/>
              <a:buChar char="━"/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699679"/>
            <a:ext cx="10484474" cy="6279164"/>
          </a:xfrm>
        </p:spPr>
        <p:txBody>
          <a:bodyPr/>
          <a:lstStyle>
            <a:lvl1pPr marL="432000" indent="-432000">
              <a:lnSpc>
                <a:spcPct val="100000"/>
              </a:lnSpc>
              <a:spcBef>
                <a:spcPts val="1200"/>
              </a:spcBef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800"/>
            </a:lvl2pPr>
            <a:lvl3pPr marL="1038225" indent="-279400">
              <a:buFont typeface="Arial Unicode MS" panose="020B0604020202020204" pitchFamily="34" charset="-128"/>
              <a:buChar char="━"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70" y="8396"/>
            <a:ext cx="10369260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184630" cy="6048543"/>
          </a:xfrm>
        </p:spPr>
        <p:txBody>
          <a:bodyPr/>
          <a:lstStyle>
            <a:lvl1pPr marL="360000" indent="-360000">
              <a:buFont typeface="Arial Unicode MS" panose="020B0604020202020204" pitchFamily="34" charset="-128"/>
              <a:buChar char="■"/>
              <a:defRPr sz="18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012" y="8396"/>
            <a:ext cx="9639588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0" y="872500"/>
            <a:ext cx="5184630" cy="6106151"/>
          </a:xfrm>
        </p:spPr>
        <p:txBody>
          <a:bodyPr/>
          <a:lstStyle>
            <a:lvl1pPr marL="360000" indent="-360000">
              <a:defRPr sz="18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757502"/>
            <a:ext cx="4858208" cy="622114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757503"/>
            <a:ext cx="5184630" cy="6221148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Arial Unicode MS" panose="020B0604020202020204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5020204"/>
            <a:ext cx="4858208" cy="195844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5020205"/>
            <a:ext cx="5184630" cy="1958446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4501741"/>
            <a:ext cx="10484474" cy="2477101"/>
          </a:xfrm>
        </p:spPr>
        <p:txBody>
          <a:bodyPr/>
          <a:lstStyle>
            <a:lvl1pPr marL="432000" indent="-432000">
              <a:lnSpc>
                <a:spcPct val="100000"/>
              </a:lnSpc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600"/>
            </a:lvl2pPr>
            <a:lvl3pPr marL="1038225" indent="-279400">
              <a:buFont typeface="Arial Unicode MS" panose="020B0604020202020204" pitchFamily="34" charset="-128"/>
              <a:buChar char="━"/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70" y="8396"/>
            <a:ext cx="10369260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083716" cy="6048543"/>
          </a:xfrm>
        </p:spPr>
        <p:txBody>
          <a:bodyPr/>
          <a:lstStyle>
            <a:lvl1pPr marL="360000" indent="-360000">
              <a:buFont typeface="Arial Unicode MS" panose="020B0604020202020204" pitchFamily="34" charset="-128"/>
              <a:buChar char="■"/>
              <a:defRPr sz="1800"/>
            </a:lvl1pPr>
            <a:lvl2pPr>
              <a:defRPr sz="1800"/>
            </a:lvl2pPr>
            <a:lvl3pPr>
              <a:defRPr sz="1800"/>
            </a:lvl3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012" y="8396"/>
            <a:ext cx="9639588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0" y="872500"/>
            <a:ext cx="5184630" cy="6106151"/>
          </a:xfrm>
        </p:spPr>
        <p:txBody>
          <a:bodyPr/>
          <a:lstStyle>
            <a:lvl1pPr marL="360000" indent="-3600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757502"/>
            <a:ext cx="4858208" cy="622114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757503"/>
            <a:ext cx="5184630" cy="6221148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5020204"/>
            <a:ext cx="4858208" cy="195844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5020205"/>
            <a:ext cx="5184630" cy="1958446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9601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Text Placeholder 29"/>
          <p:cNvSpPr>
            <a:spLocks noGrp="1"/>
          </p:cNvSpPr>
          <p:nvPr>
            <p:ph idx="1"/>
          </p:nvPr>
        </p:nvSpPr>
        <p:spPr bwMode="auto">
          <a:xfrm>
            <a:off x="533400" y="1600200"/>
            <a:ext cx="96012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48" tIns="51924" rIns="103848" bIns="51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10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601200" cy="9890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724400" cy="53784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410200" y="1600200"/>
            <a:ext cx="4724400" cy="5378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3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f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8396"/>
            <a:ext cx="9601200" cy="58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9370" y="814893"/>
            <a:ext cx="10369260" cy="61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7151688"/>
            <a:ext cx="1689100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41613" y="7151688"/>
            <a:ext cx="5761037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i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245600" y="7151688"/>
            <a:ext cx="889000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EA2B979C-5126-42D9-A339-F1A1447A43F3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 userDrawn="1"/>
        </p:nvSpPr>
        <p:spPr bwMode="auto">
          <a:xfrm>
            <a:off x="968375" y="6494463"/>
            <a:ext cx="9318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3848" tIns="51924" rIns="103848" bIns="51924">
            <a:spAutoFit/>
          </a:bodyPr>
          <a:lstStyle>
            <a:lvl1pPr marL="725488" indent="-279400">
              <a:defRPr sz="2200">
                <a:solidFill>
                  <a:srgbClr val="000099"/>
                </a:solidFill>
                <a:latin typeface="Comic Sans MS" pitchFamily="66" charset="0"/>
              </a:defRPr>
            </a:lvl1pPr>
            <a:lvl2pPr>
              <a:defRPr sz="2200">
                <a:solidFill>
                  <a:srgbClr val="000099"/>
                </a:solidFill>
                <a:latin typeface="Comic Sans MS" pitchFamily="66" charset="0"/>
              </a:defRPr>
            </a:lvl2pPr>
            <a:lvl3pPr>
              <a:defRPr sz="2200">
                <a:solidFill>
                  <a:srgbClr val="000099"/>
                </a:solidFill>
                <a:latin typeface="Comic Sans MS" pitchFamily="66" charset="0"/>
              </a:defRPr>
            </a:lvl3pPr>
            <a:lvl4pPr>
              <a:defRPr sz="2200">
                <a:solidFill>
                  <a:srgbClr val="000099"/>
                </a:solidFill>
                <a:latin typeface="Comic Sans MS" pitchFamily="66" charset="0"/>
              </a:defRPr>
            </a:lvl4pPr>
            <a:lvl5pPr>
              <a:defRPr sz="2200">
                <a:solidFill>
                  <a:srgbClr val="000099"/>
                </a:solidFill>
                <a:latin typeface="Comic Sans MS" pitchFamily="66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9pPr>
          </a:lstStyle>
          <a:p>
            <a:endParaRPr lang="en-US" sz="12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30C959-DAEB-42CB-9373-8475AA45B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3"/>
          <a:stretch/>
        </p:blipFill>
        <p:spPr>
          <a:xfrm>
            <a:off x="92220" y="0"/>
            <a:ext cx="1071563" cy="819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3" r:id="rId2"/>
    <p:sldLayoutId id="2147483744" r:id="rId3"/>
    <p:sldLayoutId id="2147483738" r:id="rId4"/>
    <p:sldLayoutId id="2147483743" r:id="rId5"/>
    <p:sldLayoutId id="2147483774" r:id="rId6"/>
    <p:sldLayoutId id="2147483791" r:id="rId7"/>
    <p:sldLayoutId id="2147483741" r:id="rId8"/>
    <p:sldLayoutId id="2147483734" r:id="rId9"/>
    <p:sldLayoutId id="2147483742" r:id="rId10"/>
    <p:sldLayoutId id="2147483792" r:id="rId11"/>
    <p:sldLayoutId id="2147483735" r:id="rId12"/>
    <p:sldLayoutId id="2147483736" r:id="rId13"/>
    <p:sldLayoutId id="2147483732" r:id="rId14"/>
    <p:sldLayoutId id="2147483731" r:id="rId15"/>
    <p:sldLayoutId id="2147483728" r:id="rId16"/>
    <p:sldLayoutId id="2147483746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■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83500" indent="-342900" algn="l" rtl="0" eaLnBrk="0" fontAlgn="base" hangingPunct="0"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━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38225" indent="-279400" algn="l" rtl="0" eaLnBrk="0" fontAlgn="base" hangingPunct="0"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━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49375" indent="-238125" algn="l" rtl="0" eaLnBrk="0" fontAlgn="base" hangingPunct="0">
        <a:spcBef>
          <a:spcPct val="50000"/>
        </a:spcBef>
        <a:spcAft>
          <a:spcPct val="0"/>
        </a:spcAft>
        <a:buClr>
          <a:srgbClr val="0000CC"/>
        </a:buClr>
        <a:buChar char="•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660525" indent="-238125" algn="l" rtl="0" eaLnBrk="0" fontAlgn="base" hangingPunct="0">
        <a:spcBef>
          <a:spcPct val="50000"/>
        </a:spcBef>
        <a:spcAft>
          <a:spcPct val="0"/>
        </a:spcAft>
        <a:buClr>
          <a:srgbClr val="0000CC"/>
        </a:buClr>
        <a:buChar char="•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973120" indent="-23885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817" indent="-20769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92362" indent="-207697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03907" indent="-20769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9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8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69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1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34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53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Etat des lieux des activités MI2I</a:t>
            </a:r>
            <a:br>
              <a:rPr lang="fr-FR"/>
            </a:br>
            <a:r>
              <a:rPr lang="fr-FR"/>
              <a:t>WP1.3: Technologie 28nm</a:t>
            </a:r>
            <a:endParaRPr lang="en-US" dirty="0"/>
          </a:p>
        </p:txBody>
      </p:sp>
      <p:sp>
        <p:nvSpPr>
          <p:cNvPr id="14346" name="Rectang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Samuel Mannen (LPC Clermont-Ferrand)</a:t>
            </a:r>
          </a:p>
          <a:p>
            <a:r>
              <a:rPr lang="en-US"/>
              <a:t>Mohsine Menouni (CPPM/IN2P3/Aix-Marseille Université)</a:t>
            </a:r>
          </a:p>
          <a:p>
            <a:endParaRPr lang="en-US"/>
          </a:p>
          <a:p>
            <a:r>
              <a:rPr lang="en-US"/>
              <a:t>ANF Nano-électronique - </a:t>
            </a:r>
            <a:r>
              <a:rPr lang="fr-FR"/>
              <a:t>Centre d'Oléron</a:t>
            </a:r>
          </a:p>
          <a:p>
            <a:r>
              <a:rPr lang="en-US"/>
              <a:t>6  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6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CA712CA-CD89-4146-90B3-49DECE86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3" y="2482703"/>
            <a:ext cx="5043557" cy="25402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300D14-3289-47A6-8DEA-C0FFEE24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957E9B-9572-4521-832E-5CDC2DBBAE3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The test set-up is already prepared for ring oscillators and SET blocs </a:t>
            </a:r>
          </a:p>
          <a:p>
            <a:r>
              <a:rPr lang="en-US" dirty="0"/>
              <a:t>To be prepared for pixel array testing</a:t>
            </a:r>
          </a:p>
          <a:p>
            <a:pPr lvl="1"/>
            <a:r>
              <a:rPr lang="en-US" dirty="0"/>
              <a:t>Functional tests Q1-2023</a:t>
            </a:r>
          </a:p>
          <a:p>
            <a:pPr lvl="1"/>
            <a:r>
              <a:rPr lang="en-US" dirty="0"/>
              <a:t>Irradiation test (TID + SEE) Q2-2024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9C118-2513-47FD-8D41-BDC03456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DE9FF8C-667F-466C-962A-112FBF40CC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70" y="757503"/>
            <a:ext cx="5652682" cy="6221148"/>
          </a:xfrm>
        </p:spPr>
        <p:txBody>
          <a:bodyPr/>
          <a:lstStyle/>
          <a:p>
            <a:r>
              <a:rPr lang="en-US" dirty="0"/>
              <a:t>Different test structures designed and will be tested</a:t>
            </a:r>
          </a:p>
          <a:p>
            <a:pPr lvl="1"/>
            <a:r>
              <a:rPr lang="en-US" dirty="0"/>
              <a:t>SET Testing structures</a:t>
            </a:r>
          </a:p>
          <a:p>
            <a:pPr lvl="1"/>
            <a:r>
              <a:rPr lang="en-US" dirty="0"/>
              <a:t>Ring oscillators for TID tolerance test</a:t>
            </a:r>
          </a:p>
          <a:p>
            <a:pPr lvl="1"/>
            <a:r>
              <a:rPr lang="en-US" dirty="0"/>
              <a:t>Small pixel array  (analog part)</a:t>
            </a:r>
          </a:p>
          <a:p>
            <a:r>
              <a:rPr lang="en-US" dirty="0"/>
              <a:t> </a:t>
            </a:r>
            <a:r>
              <a:rPr lang="en-US" dirty="0" err="1"/>
              <a:t>Mini@sic</a:t>
            </a:r>
            <a:r>
              <a:rPr lang="en-US" dirty="0"/>
              <a:t> of 2 mm x 1 mm</a:t>
            </a:r>
          </a:p>
          <a:p>
            <a:r>
              <a:rPr lang="en-US" dirty="0"/>
              <a:t>Submission expected October 26</a:t>
            </a:r>
          </a:p>
          <a:p>
            <a:r>
              <a:rPr lang="en-US" dirty="0"/>
              <a:t>We are using the basic design kit from IMEC</a:t>
            </a:r>
          </a:p>
          <a:p>
            <a:pPr lvl="1"/>
            <a:r>
              <a:rPr lang="en-US" dirty="0"/>
              <a:t>28 nm HPC+</a:t>
            </a:r>
          </a:p>
          <a:p>
            <a:pPr lvl="1"/>
            <a:r>
              <a:rPr lang="en-US" dirty="0"/>
              <a:t>No difficulties for the analog design at transistor level</a:t>
            </a:r>
          </a:p>
          <a:p>
            <a:pPr lvl="1"/>
            <a:r>
              <a:rPr lang="en-US" dirty="0"/>
              <a:t>Lot of time and efforts to develop a methodology for digital design with using the digital flow</a:t>
            </a:r>
          </a:p>
          <a:p>
            <a:r>
              <a:rPr lang="en-US" dirty="0"/>
              <a:t>So we are looking forward to the access to the CERN 3-way 28nm NDA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04BBA98-4F65-4915-88F8-58AF89F12E32}"/>
              </a:ext>
            </a:extLst>
          </p:cNvPr>
          <p:cNvGrpSpPr/>
          <p:nvPr/>
        </p:nvGrpSpPr>
        <p:grpSpPr>
          <a:xfrm>
            <a:off x="4001852" y="5193366"/>
            <a:ext cx="3232148" cy="1907856"/>
            <a:chOff x="546109" y="4253021"/>
            <a:chExt cx="4166130" cy="245916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BBD44DF-DBA0-4E5C-B637-3A8A50BC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09" y="4253021"/>
              <a:ext cx="4129481" cy="245916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6ECD7C-7356-4480-A85F-4C0C8A38B0F9}"/>
                </a:ext>
              </a:extLst>
            </p:cNvPr>
            <p:cNvSpPr/>
            <p:nvPr/>
          </p:nvSpPr>
          <p:spPr>
            <a:xfrm>
              <a:off x="2741613" y="4685070"/>
              <a:ext cx="720179" cy="158417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5ADECF-C567-4FAC-8D3E-D17B16237771}"/>
                </a:ext>
              </a:extLst>
            </p:cNvPr>
            <p:cNvSpPr/>
            <p:nvPr/>
          </p:nvSpPr>
          <p:spPr>
            <a:xfrm>
              <a:off x="3498441" y="4685070"/>
              <a:ext cx="720179" cy="158417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606FA-5DA6-4754-9E5A-C79AB248DB6F}"/>
                </a:ext>
              </a:extLst>
            </p:cNvPr>
            <p:cNvSpPr/>
            <p:nvPr/>
          </p:nvSpPr>
          <p:spPr>
            <a:xfrm>
              <a:off x="959686" y="4685070"/>
              <a:ext cx="665902" cy="1512167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DFBF10F-1E42-4C7D-8018-4A2910F3132A}"/>
                </a:ext>
              </a:extLst>
            </p:cNvPr>
            <p:cNvSpPr txBox="1"/>
            <p:nvPr/>
          </p:nvSpPr>
          <p:spPr>
            <a:xfrm>
              <a:off x="724035" y="4679882"/>
              <a:ext cx="789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Pixel array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4D3D9C-5DF0-4BF7-B676-39DED524C825}"/>
                </a:ext>
              </a:extLst>
            </p:cNvPr>
            <p:cNvSpPr txBox="1"/>
            <p:nvPr/>
          </p:nvSpPr>
          <p:spPr>
            <a:xfrm>
              <a:off x="2401612" y="4691861"/>
              <a:ext cx="8435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SET design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14EC90A-3263-4DC2-A34C-C563999453D2}"/>
                </a:ext>
              </a:extLst>
            </p:cNvPr>
            <p:cNvSpPr txBox="1"/>
            <p:nvPr/>
          </p:nvSpPr>
          <p:spPr>
            <a:xfrm>
              <a:off x="3540935" y="5873974"/>
              <a:ext cx="1171304" cy="3232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ROsc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design</a:t>
              </a:r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8FD31B7-D0F6-4087-B3A5-910EE9EB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E643901-50E0-409E-B5F6-5156076C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30-E137-4545-8490-5D20CD5165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9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altLang="fr-FR" dirty="0"/>
              <a:t>Thank you for your attention</a:t>
            </a:r>
            <a:br>
              <a:rPr lang="en-US" altLang="fr-FR" dirty="0"/>
            </a:br>
            <a:r>
              <a:rPr lang="en-US" altLang="fr-FR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62716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6AF75-7939-4597-BDF4-B9A061E1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585CA-0D4B-47B8-BF6A-13F0FBBB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3A28-48E2-4CAE-9B10-3100FC5CCB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2492711"/>
            <a:ext cx="10484474" cy="4486132"/>
          </a:xfrm>
        </p:spPr>
        <p:txBody>
          <a:bodyPr/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The context of the 28nm design work</a:t>
            </a:r>
          </a:p>
          <a:p>
            <a:r>
              <a:rPr lang="en-US" altLang="fr-FR" sz="3200" dirty="0"/>
              <a:t>28 nm activity at CPPM  and the design of a first 28 nm prototype chip</a:t>
            </a:r>
          </a:p>
        </p:txBody>
      </p:sp>
    </p:spTree>
    <p:extLst>
      <p:ext uri="{BB962C8B-B14F-4D97-AF65-F5344CB8AC3E}">
        <p14:creationId xmlns:p14="http://schemas.microsoft.com/office/powerpoint/2010/main" val="11473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Introduction : Pixels for the future trackers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Future generation of pixel readout circuits for inner detectors</a:t>
            </a:r>
          </a:p>
          <a:p>
            <a:pPr lvl="1"/>
            <a:r>
              <a:rPr lang="en-US" dirty="0"/>
              <a:t>Higher position accuracy : a few </a:t>
            </a:r>
            <a:r>
              <a:rPr lang="en-US" dirty="0" err="1"/>
              <a:t>μm</a:t>
            </a:r>
            <a:r>
              <a:rPr lang="en-US" dirty="0"/>
              <a:t> </a:t>
            </a:r>
            <a:r>
              <a:rPr lang="en-US" b="1" dirty="0"/>
              <a:t>resolution with smaller pixels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Low power consumption </a:t>
            </a:r>
            <a:r>
              <a:rPr lang="en-US" dirty="0"/>
              <a:t>and low material budget</a:t>
            </a:r>
          </a:p>
          <a:p>
            <a:pPr lvl="1"/>
            <a:r>
              <a:rPr lang="en-US" b="1" dirty="0"/>
              <a:t>High speed </a:t>
            </a:r>
            <a:r>
              <a:rPr lang="en-US" dirty="0"/>
              <a:t>- Tens of Gbps data transfer rates</a:t>
            </a:r>
          </a:p>
          <a:p>
            <a:pPr lvl="1"/>
            <a:r>
              <a:rPr lang="en-US" dirty="0"/>
              <a:t>Increased </a:t>
            </a:r>
            <a:r>
              <a:rPr lang="en-US" b="1" dirty="0"/>
              <a:t>temporal resolution </a:t>
            </a:r>
          </a:p>
          <a:p>
            <a:pPr lvl="1"/>
            <a:r>
              <a:rPr lang="en-US" dirty="0"/>
              <a:t>Ultra-severe radiation levels (</a:t>
            </a:r>
            <a:r>
              <a:rPr lang="en-US" b="1" dirty="0"/>
              <a:t>TID and SEE)</a:t>
            </a:r>
          </a:p>
          <a:p>
            <a:r>
              <a:rPr lang="en-US" dirty="0"/>
              <a:t>Increase of the instantaneous luminosity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Increase of the pile up</a:t>
            </a:r>
          </a:p>
          <a:p>
            <a:pPr lvl="1"/>
            <a:r>
              <a:rPr lang="en-US" dirty="0"/>
              <a:t>Run2 : 40 pile up interactions in ATLAS (per bunch crossing)</a:t>
            </a:r>
          </a:p>
          <a:p>
            <a:pPr lvl="1"/>
            <a:r>
              <a:rPr lang="en-US" dirty="0"/>
              <a:t>HL-LHC : 200 pile up interactions in ATLAS</a:t>
            </a:r>
          </a:p>
          <a:p>
            <a:pPr lvl="1"/>
            <a:r>
              <a:rPr lang="en-US" dirty="0"/>
              <a:t>FCC </a:t>
            </a:r>
            <a:r>
              <a:rPr lang="en-US" dirty="0" err="1"/>
              <a:t>hh</a:t>
            </a:r>
            <a:r>
              <a:rPr lang="en-US" dirty="0"/>
              <a:t>  : 1000 pile up interactions </a:t>
            </a:r>
          </a:p>
          <a:p>
            <a:pPr lvl="1"/>
            <a:r>
              <a:rPr lang="en-US" dirty="0"/>
              <a:t>Accurate time measurement (a few </a:t>
            </a:r>
            <a:r>
              <a:rPr lang="en-US" b="1" dirty="0"/>
              <a:t>tens of </a:t>
            </a:r>
            <a:r>
              <a:rPr lang="en-US" b="1" dirty="0" err="1"/>
              <a:t>ps</a:t>
            </a:r>
            <a:r>
              <a:rPr lang="en-US" dirty="0"/>
              <a:t>) allows for improved </a:t>
            </a:r>
            <a:r>
              <a:rPr lang="en-US" b="1" dirty="0"/>
              <a:t>4-D tracking algorithms  </a:t>
            </a:r>
            <a:r>
              <a:rPr lang="en-US" dirty="0"/>
              <a:t>to separate the peaks of the traces</a:t>
            </a: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Activités MI2I - WP1.3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F993-0C26-42CE-B6CC-A847CA7D06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033DF73-8DEF-4073-9E5D-A7B393B552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679641" y="4004878"/>
            <a:ext cx="4896596" cy="2973964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b="1" dirty="0"/>
              <a:t>28 nm CMOS </a:t>
            </a:r>
            <a:r>
              <a:rPr lang="en-US" dirty="0"/>
              <a:t>process</a:t>
            </a:r>
          </a:p>
          <a:p>
            <a:pPr lvl="1"/>
            <a:r>
              <a:rPr lang="en-US" dirty="0"/>
              <a:t>Good compromise between integration density and tolerance to ionizing radiation</a:t>
            </a:r>
          </a:p>
          <a:p>
            <a:pPr lvl="1"/>
            <a:r>
              <a:rPr lang="en-US" dirty="0"/>
              <a:t>Potential candidate to succeed the 65nm CMOS node for hybrid pixels development</a:t>
            </a:r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30B55EB-673C-43BA-B104-75B6979D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148" y="699680"/>
            <a:ext cx="2873164" cy="2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A6533AC-E378-472E-9AF3-D3FAEEDC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 of the 28nm design work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BEAAF3-2435-4161-BCB3-00E433F3AD6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b="1" dirty="0"/>
              <a:t>CERN</a:t>
            </a:r>
            <a:r>
              <a:rPr lang="fr-FR" dirty="0"/>
              <a:t> EP R&amp;D </a:t>
            </a:r>
            <a:r>
              <a:rPr lang="fr-FR" b="1" dirty="0"/>
              <a:t>WP5: CMOS Technologies</a:t>
            </a:r>
            <a:endParaRPr lang="en-US" b="1" dirty="0"/>
          </a:p>
          <a:p>
            <a:r>
              <a:rPr lang="en-US" dirty="0"/>
              <a:t>Timing group with CERN : R&amp;D towards </a:t>
            </a:r>
            <a:r>
              <a:rPr lang="en-US" b="1" dirty="0"/>
              <a:t>high-time resolution sensor</a:t>
            </a:r>
          </a:p>
          <a:p>
            <a:r>
              <a:rPr lang="en-US" b="1" dirty="0"/>
              <a:t>INFN</a:t>
            </a:r>
            <a:r>
              <a:rPr lang="en-US" dirty="0"/>
              <a:t> : TIMESPOT, </a:t>
            </a:r>
            <a:r>
              <a:rPr lang="en-US" dirty="0" err="1"/>
              <a:t>FaLaPHEL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IGNITE</a:t>
            </a:r>
          </a:p>
          <a:p>
            <a:r>
              <a:rPr lang="en-US" b="1" dirty="0"/>
              <a:t>RD53 collaboration : </a:t>
            </a:r>
            <a:r>
              <a:rPr lang="en-US" dirty="0"/>
              <a:t>A high interest for a future replacement of the inner layers (phase 3) of the HL-LHC detectors (ATLAS and CMS) around 2035</a:t>
            </a:r>
          </a:p>
          <a:p>
            <a:r>
              <a:rPr lang="en-US" b="1" dirty="0" err="1"/>
              <a:t>AIDAinnova</a:t>
            </a:r>
            <a:r>
              <a:rPr lang="en-US" dirty="0"/>
              <a:t> Project (28nm + HVCMOS) accepted, started 2021</a:t>
            </a:r>
          </a:p>
          <a:p>
            <a:r>
              <a:rPr lang="en-US" b="1" dirty="0"/>
              <a:t>Master Project IN2P3 </a:t>
            </a:r>
            <a:r>
              <a:rPr lang="en-US" dirty="0"/>
              <a:t>: </a:t>
            </a:r>
            <a:r>
              <a:rPr lang="en-US" b="1" dirty="0"/>
              <a:t>DICE</a:t>
            </a:r>
            <a:r>
              <a:rPr lang="en-US" dirty="0"/>
              <a:t> « </a:t>
            </a:r>
            <a:r>
              <a:rPr lang="en-US" dirty="0" err="1"/>
              <a:t>Développements</a:t>
            </a:r>
            <a:r>
              <a:rPr lang="en-US" dirty="0"/>
              <a:t> de </a:t>
            </a:r>
            <a:r>
              <a:rPr lang="en-US" dirty="0" err="1"/>
              <a:t>pIxels</a:t>
            </a:r>
            <a:r>
              <a:rPr lang="en-US" dirty="0"/>
              <a:t> pour les </a:t>
            </a:r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Comptage</a:t>
            </a:r>
            <a:r>
              <a:rPr lang="en-US" dirty="0"/>
              <a:t> et </a:t>
            </a:r>
            <a:r>
              <a:rPr lang="en-US" dirty="0" err="1"/>
              <a:t>niveau</a:t>
            </a:r>
            <a:r>
              <a:rPr lang="en-US" dirty="0"/>
              <a:t> de radiations </a:t>
            </a:r>
            <a:r>
              <a:rPr lang="en-US" dirty="0" err="1"/>
              <a:t>Extrêmes</a:t>
            </a:r>
            <a:r>
              <a:rPr lang="en-US" dirty="0"/>
              <a:t> » accepted and started 2021</a:t>
            </a:r>
          </a:p>
          <a:p>
            <a:pPr lvl="1"/>
            <a:r>
              <a:rPr lang="en-US" dirty="0"/>
              <a:t>Hybrid and monolithic pixels</a:t>
            </a:r>
          </a:p>
          <a:p>
            <a:pPr lvl="1"/>
            <a:r>
              <a:rPr lang="en-US" dirty="0"/>
              <a:t>Initiated by Marlon </a:t>
            </a:r>
            <a:r>
              <a:rPr lang="en-US" dirty="0" err="1"/>
              <a:t>Barbero</a:t>
            </a:r>
            <a:r>
              <a:rPr lang="en-US" dirty="0"/>
              <a:t> (CPPM)</a:t>
            </a:r>
          </a:p>
          <a:p>
            <a:pPr lvl="1"/>
            <a:r>
              <a:rPr lang="en-US" dirty="0"/>
              <a:t>Can be </a:t>
            </a:r>
            <a:r>
              <a:rPr lang="en-US" b="1" dirty="0"/>
              <a:t>extended</a:t>
            </a:r>
            <a:r>
              <a:rPr lang="en-US" dirty="0"/>
              <a:t> to other projects involving IN2P3 laboratories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0EF61B-BF80-487F-9D04-63BA9360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56AB161D-5771-4886-96D9-28D26D31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6E6512-2D95-4E70-ACD3-5451B3B4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3A28-48E2-4CAE-9B10-3100FC5CCB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D0EFBA-D433-41AC-BDE9-8DAAB8B9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92" y="656506"/>
            <a:ext cx="3801462" cy="26029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0E6E14-1F51-4528-BBFD-68507ECE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08" y="3908707"/>
            <a:ext cx="3248701" cy="2629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13D38E-E85B-45C6-97A8-D94CBF9FBDA5}"/>
              </a:ext>
            </a:extLst>
          </p:cNvPr>
          <p:cNvSpPr/>
          <p:nvPr/>
        </p:nvSpPr>
        <p:spPr>
          <a:xfrm>
            <a:off x="5334000" y="3212414"/>
            <a:ext cx="533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https://indico.cern.ch/event/1127562/contributions/5026556/attachments/2512967/4320206/2022.09.14_ASIC-Support_news_and_EP-WP5_developments.pdf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0E682-362C-430C-9B2F-CA10384756A4}"/>
              </a:ext>
            </a:extLst>
          </p:cNvPr>
          <p:cNvSpPr/>
          <p:nvPr/>
        </p:nvSpPr>
        <p:spPr>
          <a:xfrm>
            <a:off x="5334000" y="6558865"/>
            <a:ext cx="533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https://indico.cern.ch/event/1127562/contributions/4904915/attachments/2511642/4317255/presentation_28nm.pdf</a:t>
            </a:r>
          </a:p>
        </p:txBody>
      </p:sp>
    </p:spTree>
    <p:extLst>
      <p:ext uri="{BB962C8B-B14F-4D97-AF65-F5344CB8AC3E}">
        <p14:creationId xmlns:p14="http://schemas.microsoft.com/office/powerpoint/2010/main" val="271945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B3BF26BD-A1CC-49FF-B8F7-37E82E16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56AB161D-5771-4886-96D9-28D26D31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Activités MI2I - WP1.3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F993-0C26-42CE-B6CC-A847CA7D06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A6533AC-E378-472E-9AF3-D3FAEEDC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progress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BEAAF3-2435-4161-BCB3-00E433F3AD6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Discussions have been initiated at the IN2P3 institute to identify laboratories potentially interested in CMOS 28 nm design </a:t>
            </a:r>
          </a:p>
          <a:p>
            <a:r>
              <a:rPr lang="en-US" dirty="0"/>
              <a:t>A first zoom meeting organized 24-25 January 2022 (organized by Luigi and Francesco)</a:t>
            </a:r>
          </a:p>
          <a:p>
            <a:pPr lvl="1"/>
            <a:r>
              <a:rPr lang="fr-FR" dirty="0" err="1"/>
              <a:t>Presentations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by  CERN et INFN </a:t>
            </a:r>
          </a:p>
          <a:p>
            <a:pPr lvl="1"/>
            <a:r>
              <a:rPr lang="fr-FR" dirty="0" err="1"/>
              <a:t>Indico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: https://indico.in2p3.fr/event/26030/</a:t>
            </a:r>
          </a:p>
          <a:p>
            <a:pPr lvl="1"/>
            <a:r>
              <a:rPr lang="en-US" dirty="0"/>
              <a:t>Participating labs</a:t>
            </a:r>
          </a:p>
          <a:p>
            <a:pPr lvl="2"/>
            <a:r>
              <a:rPr lang="en-US" dirty="0"/>
              <a:t>CPPM involved in RD53 collaboration interested in 28 nm for the next pixel upgrades</a:t>
            </a:r>
          </a:p>
          <a:p>
            <a:pPr lvl="2"/>
            <a:r>
              <a:rPr lang="en-US" dirty="0"/>
              <a:t>LPC-Clermont: Analog neural networks (PhD Thesis funding from Auvergne region)</a:t>
            </a:r>
          </a:p>
          <a:p>
            <a:pPr lvl="2"/>
            <a:r>
              <a:rPr lang="en-US" dirty="0"/>
              <a:t>LPNHE,  LPSC,  IP2I : are showing a certain interest</a:t>
            </a:r>
          </a:p>
          <a:p>
            <a:r>
              <a:rPr lang="en-US" dirty="0"/>
              <a:t>CERN 3-way 28nm NDA being signed for the whole IN2P3</a:t>
            </a:r>
          </a:p>
          <a:p>
            <a:r>
              <a:rPr lang="en-US" dirty="0"/>
              <a:t>CPPM has signed a first NDA through IMEC</a:t>
            </a:r>
          </a:p>
          <a:p>
            <a:pPr lvl="1"/>
            <a:r>
              <a:rPr lang="en-US" dirty="0"/>
              <a:t>Design kit minimal</a:t>
            </a:r>
          </a:p>
          <a:p>
            <a:pPr lvl="1"/>
            <a:r>
              <a:rPr lang="en-US" dirty="0"/>
              <a:t>Design of a first 28 nm prototype chip</a:t>
            </a:r>
          </a:p>
          <a:p>
            <a:pPr lvl="2"/>
            <a:r>
              <a:rPr lang="en-US" dirty="0"/>
              <a:t>Circuit for SEU/SET testing</a:t>
            </a:r>
          </a:p>
          <a:p>
            <a:pPr lvl="2"/>
            <a:r>
              <a:rPr lang="en-US" dirty="0"/>
              <a:t>Ring Oscillator for TID qualification</a:t>
            </a:r>
          </a:p>
          <a:p>
            <a:pPr lvl="2"/>
            <a:r>
              <a:rPr lang="en-US" dirty="0"/>
              <a:t>Analog block : Fast charge amplifier</a:t>
            </a:r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SEE/SET Testing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083716" cy="6048543"/>
          </a:xfrm>
        </p:spPr>
        <p:txBody>
          <a:bodyPr>
            <a:normAutofit/>
          </a:bodyPr>
          <a:lstStyle/>
          <a:p>
            <a:r>
              <a:rPr lang="en-US" sz="2000" dirty="0"/>
              <a:t>SET sensitivity increases with process advance</a:t>
            </a:r>
          </a:p>
          <a:p>
            <a:pPr lvl="1"/>
            <a:r>
              <a:rPr lang="en-US" sz="2000" dirty="0"/>
              <a:t>Propagation through combinatorial logic and generate SEU in memories</a:t>
            </a:r>
          </a:p>
          <a:p>
            <a:pPr lvl="1"/>
            <a:r>
              <a:rPr lang="en-US" sz="2000" dirty="0"/>
              <a:t>Sensitivity increases with speed</a:t>
            </a:r>
          </a:p>
          <a:p>
            <a:r>
              <a:rPr lang="en-US" sz="2000" dirty="0"/>
              <a:t>These test structures will allow to characterize the 28 nm concerning SET</a:t>
            </a:r>
          </a:p>
          <a:p>
            <a:endParaRPr lang="en-US" sz="2000" dirty="0"/>
          </a:p>
          <a:p>
            <a:r>
              <a:rPr lang="en-US" sz="2000" dirty="0"/>
              <a:t>Objectives :</a:t>
            </a:r>
          </a:p>
          <a:p>
            <a:pPr lvl="1"/>
            <a:r>
              <a:rPr lang="en-US" sz="2000" dirty="0"/>
              <a:t>Measure the SET cross section</a:t>
            </a:r>
          </a:p>
          <a:p>
            <a:pPr lvl="1"/>
            <a:r>
              <a:rPr lang="en-US" sz="2000" dirty="0"/>
              <a:t>Measure the SET pulse with a good </a:t>
            </a:r>
            <a:br>
              <a:rPr lang="en-US" sz="2000" dirty="0"/>
            </a:br>
            <a:r>
              <a:rPr lang="en-US" sz="2000" dirty="0"/>
              <a:t>resolution &lt; 20 </a:t>
            </a:r>
            <a:r>
              <a:rPr lang="en-US" sz="2000" dirty="0" err="1"/>
              <a:t>ps</a:t>
            </a:r>
            <a:endParaRPr lang="en-US" sz="2000" dirty="0"/>
          </a:p>
          <a:p>
            <a:r>
              <a:rPr lang="en-US" sz="2000" dirty="0"/>
              <a:t>Allows as example to define the delay to be imposed </a:t>
            </a:r>
            <a:br>
              <a:rPr lang="en-US" sz="2000" dirty="0"/>
            </a:br>
            <a:r>
              <a:rPr lang="en-US" sz="2000" dirty="0"/>
              <a:t>for the triplication with time mitigation</a:t>
            </a:r>
            <a:endParaRPr lang="fr-FR" sz="2000" dirty="0"/>
          </a:p>
          <a:p>
            <a:endParaRPr lang="fr-FR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B4017-A329-4C66-A9E5-3F8D60E0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9" y="4616946"/>
            <a:ext cx="3431004" cy="2523808"/>
          </a:xfrm>
          <a:prstGeom prst="rect">
            <a:avLst/>
          </a:prstGeom>
        </p:spPr>
      </p:pic>
      <p:pic>
        <p:nvPicPr>
          <p:cNvPr id="8" name="Picture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9"/>
          <a:stretch/>
        </p:blipFill>
        <p:spPr>
          <a:xfrm>
            <a:off x="8277379" y="4962407"/>
            <a:ext cx="2385213" cy="2001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79544" y="4411736"/>
            <a:ext cx="15808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SEU tolerant design with</a:t>
            </a:r>
          </a:p>
          <a:p>
            <a:pPr algn="ctr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temporal Mitigation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308AB34-2C40-44D5-9B16-D5AC23DEE0E5}"/>
              </a:ext>
            </a:extLst>
          </p:cNvPr>
          <p:cNvSpPr/>
          <p:nvPr/>
        </p:nvSpPr>
        <p:spPr>
          <a:xfrm>
            <a:off x="6562852" y="4842684"/>
            <a:ext cx="2160539" cy="1108017"/>
          </a:xfrm>
          <a:custGeom>
            <a:avLst/>
            <a:gdLst>
              <a:gd name="connsiteX0" fmla="*/ 0 w 3328827"/>
              <a:gd name="connsiteY0" fmla="*/ 90375 h 593809"/>
              <a:gd name="connsiteX1" fmla="*/ 1972638 w 3328827"/>
              <a:gd name="connsiteY1" fmla="*/ 39004 h 593809"/>
              <a:gd name="connsiteX2" fmla="*/ 3328827 w 3328827"/>
              <a:gd name="connsiteY2" fmla="*/ 593809 h 59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8827" h="593809">
                <a:moveTo>
                  <a:pt x="0" y="90375"/>
                </a:moveTo>
                <a:cubicBezTo>
                  <a:pt x="708917" y="22736"/>
                  <a:pt x="1417834" y="-44902"/>
                  <a:pt x="1972638" y="39004"/>
                </a:cubicBezTo>
                <a:cubicBezTo>
                  <a:pt x="2527443" y="122910"/>
                  <a:pt x="3215811" y="463670"/>
                  <a:pt x="3328827" y="59380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10BC21A-E833-46EC-9240-E69B2D1D48FB}"/>
              </a:ext>
            </a:extLst>
          </p:cNvPr>
          <p:cNvSpPr/>
          <p:nvPr/>
        </p:nvSpPr>
        <p:spPr>
          <a:xfrm>
            <a:off x="6562853" y="5293854"/>
            <a:ext cx="2131388" cy="1231304"/>
          </a:xfrm>
          <a:custGeom>
            <a:avLst/>
            <a:gdLst>
              <a:gd name="connsiteX0" fmla="*/ 0 w 3328827"/>
              <a:gd name="connsiteY0" fmla="*/ 90375 h 593809"/>
              <a:gd name="connsiteX1" fmla="*/ 1972638 w 3328827"/>
              <a:gd name="connsiteY1" fmla="*/ 39004 h 593809"/>
              <a:gd name="connsiteX2" fmla="*/ 3328827 w 3328827"/>
              <a:gd name="connsiteY2" fmla="*/ 593809 h 59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8827" h="593809">
                <a:moveTo>
                  <a:pt x="0" y="90375"/>
                </a:moveTo>
                <a:cubicBezTo>
                  <a:pt x="708917" y="22736"/>
                  <a:pt x="1417834" y="-44902"/>
                  <a:pt x="1972638" y="39004"/>
                </a:cubicBezTo>
                <a:cubicBezTo>
                  <a:pt x="2527443" y="122910"/>
                  <a:pt x="3215811" y="463670"/>
                  <a:pt x="3328827" y="59380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CC9674-FA56-4A8B-97E7-B834CC131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005" y="856084"/>
            <a:ext cx="3680749" cy="2720196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8A519C4-1030-40A1-8685-90F81315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DA3982A8-F6D1-46E2-B766-B8820238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30-E137-4545-8490-5D20CD5165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0716C-A703-43AD-8F67-E8AD37D1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B6A5FF-F676-4700-A05F-9B866322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Bloc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29BC2-F8CE-4826-9E21-2E64EB59B860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31 SET sub blocs</a:t>
            </a:r>
          </a:p>
          <a:p>
            <a:pPr lvl="1"/>
            <a:r>
              <a:rPr lang="en-US" dirty="0"/>
              <a:t> 24 target cells SVT (7T, 9T, 12T)</a:t>
            </a:r>
          </a:p>
          <a:p>
            <a:pPr lvl="1"/>
            <a:r>
              <a:rPr lang="en-US" dirty="0"/>
              <a:t>7 target cells LVT, HVT </a:t>
            </a:r>
          </a:p>
          <a:p>
            <a:pPr lvl="1"/>
            <a:r>
              <a:rPr lang="en-US" dirty="0"/>
              <a:t>1 MUX 4to1</a:t>
            </a:r>
          </a:p>
          <a:p>
            <a:pPr lvl="1"/>
            <a:r>
              <a:rPr lang="en-US" dirty="0"/>
              <a:t>1 calibration input per sub bloc</a:t>
            </a:r>
          </a:p>
          <a:p>
            <a:pPr lvl="1"/>
            <a:r>
              <a:rPr lang="en-US" dirty="0"/>
              <a:t>96 delay cells (13ps/cell) for measurements</a:t>
            </a:r>
          </a:p>
          <a:p>
            <a:r>
              <a:rPr lang="en-US" dirty="0"/>
              <a:t>6 inputs / 13 outputs</a:t>
            </a:r>
          </a:p>
        </p:txBody>
      </p:sp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8C734281-4469-4BDD-BA7D-9A72BA92670B}"/>
              </a:ext>
            </a:extLst>
          </p:cNvPr>
          <p:cNvGrpSpPr/>
          <p:nvPr/>
        </p:nvGrpSpPr>
        <p:grpSpPr>
          <a:xfrm>
            <a:off x="2701127" y="2821326"/>
            <a:ext cx="7966874" cy="3772943"/>
            <a:chOff x="2701127" y="1620688"/>
            <a:chExt cx="7966874" cy="377294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777A521-7695-4FC1-8BE2-C4B856C58625}"/>
                </a:ext>
              </a:extLst>
            </p:cNvPr>
            <p:cNvGrpSpPr/>
            <p:nvPr/>
          </p:nvGrpSpPr>
          <p:grpSpPr>
            <a:xfrm>
              <a:off x="5800834" y="2682050"/>
              <a:ext cx="468940" cy="458121"/>
              <a:chOff x="5775272" y="2625215"/>
              <a:chExt cx="463295" cy="523567"/>
            </a:xfrm>
          </p:grpSpPr>
          <p:sp>
            <p:nvSpPr>
              <p:cNvPr id="8" name="Triangle isocèle 7">
                <a:extLst>
                  <a:ext uri="{FF2B5EF4-FFF2-40B4-BE49-F238E27FC236}">
                    <a16:creationId xmlns:a16="http://schemas.microsoft.com/office/drawing/2014/main" id="{2CC15B78-BB4C-470C-BC6D-96E332EDC88A}"/>
                  </a:ext>
                </a:extLst>
              </p:cNvPr>
              <p:cNvSpPr/>
              <p:nvPr/>
            </p:nvSpPr>
            <p:spPr>
              <a:xfrm rot="5400000">
                <a:off x="5755558" y="2665773"/>
                <a:ext cx="523567" cy="442451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7660E9E-611A-42CA-AFE2-EC2A92D5080D}"/>
                  </a:ext>
                </a:extLst>
              </p:cNvPr>
              <p:cNvSpPr txBox="1"/>
              <p:nvPr/>
            </p:nvSpPr>
            <p:spPr>
              <a:xfrm>
                <a:off x="5775272" y="2730426"/>
                <a:ext cx="4207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DEL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1083BBC-1BE1-4BDE-8CA3-8AD7913A0768}"/>
                </a:ext>
              </a:extLst>
            </p:cNvPr>
            <p:cNvGrpSpPr/>
            <p:nvPr/>
          </p:nvGrpSpPr>
          <p:grpSpPr>
            <a:xfrm>
              <a:off x="4903434" y="2682050"/>
              <a:ext cx="424802" cy="458121"/>
              <a:chOff x="5753079" y="2625215"/>
              <a:chExt cx="485488" cy="523567"/>
            </a:xfrm>
          </p:grpSpPr>
          <p:sp>
            <p:nvSpPr>
              <p:cNvPr id="11" name="Triangle isocèle 10">
                <a:extLst>
                  <a:ext uri="{FF2B5EF4-FFF2-40B4-BE49-F238E27FC236}">
                    <a16:creationId xmlns:a16="http://schemas.microsoft.com/office/drawing/2014/main" id="{11C9B9A7-6B9B-43EF-836C-7412B5E6E3E1}"/>
                  </a:ext>
                </a:extLst>
              </p:cNvPr>
              <p:cNvSpPr/>
              <p:nvPr/>
            </p:nvSpPr>
            <p:spPr>
              <a:xfrm rot="5400000">
                <a:off x="5755558" y="2665773"/>
                <a:ext cx="523567" cy="442451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F8AEDBA-617C-415C-9D7C-9AC91D4B3C57}"/>
                  </a:ext>
                </a:extLst>
              </p:cNvPr>
              <p:cNvSpPr txBox="1"/>
              <p:nvPr/>
            </p:nvSpPr>
            <p:spPr>
              <a:xfrm>
                <a:off x="5753079" y="2726186"/>
                <a:ext cx="480903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DEL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2DCAFE7-7948-4917-9682-1953F9BA6342}"/>
                </a:ext>
              </a:extLst>
            </p:cNvPr>
            <p:cNvGrpSpPr/>
            <p:nvPr/>
          </p:nvGrpSpPr>
          <p:grpSpPr>
            <a:xfrm>
              <a:off x="6726087" y="2682052"/>
              <a:ext cx="430357" cy="559071"/>
              <a:chOff x="5746730" y="2625215"/>
              <a:chExt cx="491837" cy="638938"/>
            </a:xfrm>
          </p:grpSpPr>
          <p:sp>
            <p:nvSpPr>
              <p:cNvPr id="14" name="Triangle isocèle 13">
                <a:extLst>
                  <a:ext uri="{FF2B5EF4-FFF2-40B4-BE49-F238E27FC236}">
                    <a16:creationId xmlns:a16="http://schemas.microsoft.com/office/drawing/2014/main" id="{3DC3D2A2-E0F9-46C7-AB6D-D4F6674E3464}"/>
                  </a:ext>
                </a:extLst>
              </p:cNvPr>
              <p:cNvSpPr/>
              <p:nvPr/>
            </p:nvSpPr>
            <p:spPr>
              <a:xfrm rot="5400000">
                <a:off x="5755558" y="2665773"/>
                <a:ext cx="523567" cy="442451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418E78B-AE24-464C-BF3B-FB8337F09A16}"/>
                  </a:ext>
                </a:extLst>
              </p:cNvPr>
              <p:cNvSpPr txBox="1"/>
              <p:nvPr/>
            </p:nvSpPr>
            <p:spPr>
              <a:xfrm>
                <a:off x="5746730" y="2727743"/>
                <a:ext cx="458780" cy="53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DEL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4A6B5428-E4F8-4726-B414-49EEFB583A8B}"/>
                </a:ext>
              </a:extLst>
            </p:cNvPr>
            <p:cNvGrpSpPr/>
            <p:nvPr/>
          </p:nvGrpSpPr>
          <p:grpSpPr>
            <a:xfrm>
              <a:off x="7886000" y="2682051"/>
              <a:ext cx="440485" cy="554751"/>
              <a:chOff x="5735156" y="2625215"/>
              <a:chExt cx="503411" cy="634001"/>
            </a:xfrm>
          </p:grpSpPr>
          <p:sp>
            <p:nvSpPr>
              <p:cNvPr id="17" name="Triangle isocèle 16">
                <a:extLst>
                  <a:ext uri="{FF2B5EF4-FFF2-40B4-BE49-F238E27FC236}">
                    <a16:creationId xmlns:a16="http://schemas.microsoft.com/office/drawing/2014/main" id="{6268E9A3-A307-4DE6-8D65-64F5F9F8404F}"/>
                  </a:ext>
                </a:extLst>
              </p:cNvPr>
              <p:cNvSpPr/>
              <p:nvPr/>
            </p:nvSpPr>
            <p:spPr>
              <a:xfrm rot="5400000">
                <a:off x="5755558" y="2665773"/>
                <a:ext cx="523567" cy="442451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DE37A01-6DD8-4AAA-99FD-DC872AD4B402}"/>
                  </a:ext>
                </a:extLst>
              </p:cNvPr>
              <p:cNvSpPr txBox="1"/>
              <p:nvPr/>
            </p:nvSpPr>
            <p:spPr>
              <a:xfrm>
                <a:off x="5735156" y="2722806"/>
                <a:ext cx="458780" cy="53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DEL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C48D2E0-5DE7-4677-824A-F340A7AF3329}"/>
                </a:ext>
              </a:extLst>
            </p:cNvPr>
            <p:cNvGrpSpPr/>
            <p:nvPr/>
          </p:nvGrpSpPr>
          <p:grpSpPr>
            <a:xfrm>
              <a:off x="5470477" y="3405628"/>
              <a:ext cx="477243" cy="557111"/>
              <a:chOff x="7394867" y="3329940"/>
              <a:chExt cx="545421" cy="63669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69BCEF-11D2-43BF-9333-CA4347F626A1}"/>
                  </a:ext>
                </a:extLst>
              </p:cNvPr>
              <p:cNvSpPr/>
              <p:nvPr/>
            </p:nvSpPr>
            <p:spPr>
              <a:xfrm>
                <a:off x="7429500" y="3329940"/>
                <a:ext cx="510788" cy="581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6022EA7-5429-4327-B2BA-5FF2D42EBE8F}"/>
                  </a:ext>
                </a:extLst>
              </p:cNvPr>
              <p:cNvSpPr txBox="1"/>
              <p:nvPr/>
            </p:nvSpPr>
            <p:spPr>
              <a:xfrm>
                <a:off x="7394867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6BDD40B-F695-49C8-9FCD-2425925D426F}"/>
                  </a:ext>
                </a:extLst>
              </p:cNvPr>
              <p:cNvSpPr txBox="1"/>
              <p:nvPr/>
            </p:nvSpPr>
            <p:spPr>
              <a:xfrm>
                <a:off x="7410450" y="3645671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E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4C92377-7CDC-4841-8C98-5D85F68DDEDA}"/>
                  </a:ext>
                </a:extLst>
              </p:cNvPr>
              <p:cNvSpPr txBox="1"/>
              <p:nvPr/>
            </p:nvSpPr>
            <p:spPr>
              <a:xfrm>
                <a:off x="7675369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Q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D8CDBA7-FD2A-489F-A3B3-8569BE2A8E67}"/>
                </a:ext>
              </a:extLst>
            </p:cNvPr>
            <p:cNvCxnSpPr>
              <a:cxnSpLocks/>
            </p:cNvCxnSpPr>
            <p:nvPr/>
          </p:nvCxnSpPr>
          <p:spPr>
            <a:xfrm>
              <a:off x="5331795" y="2908762"/>
              <a:ext cx="486611" cy="3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7AF55D2-FFD0-442C-9EC9-AAB12B1ABDD6}"/>
                </a:ext>
              </a:extLst>
            </p:cNvPr>
            <p:cNvCxnSpPr>
              <a:cxnSpLocks/>
            </p:cNvCxnSpPr>
            <p:nvPr/>
          </p:nvCxnSpPr>
          <p:spPr>
            <a:xfrm>
              <a:off x="6460904" y="2912095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34C79A2-C8D9-496C-B5C5-C3A3E658F8B2}"/>
                </a:ext>
              </a:extLst>
            </p:cNvPr>
            <p:cNvCxnSpPr>
              <a:cxnSpLocks/>
            </p:cNvCxnSpPr>
            <p:nvPr/>
          </p:nvCxnSpPr>
          <p:spPr>
            <a:xfrm>
              <a:off x="7154190" y="2912006"/>
              <a:ext cx="503696" cy="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8A1CDC-249D-4C51-B2C1-2A7792F6394C}"/>
                </a:ext>
              </a:extLst>
            </p:cNvPr>
            <p:cNvCxnSpPr>
              <a:cxnSpLocks/>
            </p:cNvCxnSpPr>
            <p:nvPr/>
          </p:nvCxnSpPr>
          <p:spPr>
            <a:xfrm>
              <a:off x="5400251" y="3528238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6E330316-E9E1-471D-8B25-11AD7585D24C}"/>
                </a:ext>
              </a:extLst>
            </p:cNvPr>
            <p:cNvCxnSpPr>
              <a:cxnSpLocks/>
            </p:cNvCxnSpPr>
            <p:nvPr/>
          </p:nvCxnSpPr>
          <p:spPr>
            <a:xfrm>
              <a:off x="5403584" y="2908762"/>
              <a:ext cx="0" cy="619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0B0D8554-9E98-4A62-A985-4D09E5D9E6DE}"/>
                </a:ext>
              </a:extLst>
            </p:cNvPr>
            <p:cNvGrpSpPr/>
            <p:nvPr/>
          </p:nvGrpSpPr>
          <p:grpSpPr>
            <a:xfrm>
              <a:off x="6437265" y="3409108"/>
              <a:ext cx="477243" cy="557111"/>
              <a:chOff x="7394867" y="3329940"/>
              <a:chExt cx="545421" cy="63669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F08AA8-9A49-42C1-B34C-3AC305A2C3B3}"/>
                  </a:ext>
                </a:extLst>
              </p:cNvPr>
              <p:cNvSpPr/>
              <p:nvPr/>
            </p:nvSpPr>
            <p:spPr>
              <a:xfrm>
                <a:off x="7429500" y="3329940"/>
                <a:ext cx="510788" cy="581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43A2433-BDDE-4A60-8A1E-96617148013E}"/>
                  </a:ext>
                </a:extLst>
              </p:cNvPr>
              <p:cNvSpPr txBox="1"/>
              <p:nvPr/>
            </p:nvSpPr>
            <p:spPr>
              <a:xfrm>
                <a:off x="7394867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3780B76-6FF1-48CD-A023-FBD094EEBB8D}"/>
                  </a:ext>
                </a:extLst>
              </p:cNvPr>
              <p:cNvSpPr txBox="1"/>
              <p:nvPr/>
            </p:nvSpPr>
            <p:spPr>
              <a:xfrm>
                <a:off x="7410450" y="3645671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E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F79F9BC-678B-4FE0-9156-721029CFDD59}"/>
                  </a:ext>
                </a:extLst>
              </p:cNvPr>
              <p:cNvSpPr txBox="1"/>
              <p:nvPr/>
            </p:nvSpPr>
            <p:spPr>
              <a:xfrm>
                <a:off x="7675369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Q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6836836C-5126-44ED-B0B9-A096ADB8580B}"/>
                </a:ext>
              </a:extLst>
            </p:cNvPr>
            <p:cNvCxnSpPr>
              <a:cxnSpLocks/>
            </p:cNvCxnSpPr>
            <p:nvPr/>
          </p:nvCxnSpPr>
          <p:spPr>
            <a:xfrm>
              <a:off x="6367038" y="3531717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ACDFD2F-BC28-4952-9150-D648250C867F}"/>
                </a:ext>
              </a:extLst>
            </p:cNvPr>
            <p:cNvCxnSpPr>
              <a:cxnSpLocks/>
            </p:cNvCxnSpPr>
            <p:nvPr/>
          </p:nvCxnSpPr>
          <p:spPr>
            <a:xfrm>
              <a:off x="6370372" y="2912242"/>
              <a:ext cx="0" cy="619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31701F49-5A54-4F11-9C1A-67B9A46088B3}"/>
                </a:ext>
              </a:extLst>
            </p:cNvPr>
            <p:cNvGrpSpPr/>
            <p:nvPr/>
          </p:nvGrpSpPr>
          <p:grpSpPr>
            <a:xfrm>
              <a:off x="7337160" y="3409303"/>
              <a:ext cx="477243" cy="557111"/>
              <a:chOff x="7394867" y="3329940"/>
              <a:chExt cx="545421" cy="6366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16FD9DB-D9A3-44E9-84C4-13041CE31770}"/>
                  </a:ext>
                </a:extLst>
              </p:cNvPr>
              <p:cNvSpPr/>
              <p:nvPr/>
            </p:nvSpPr>
            <p:spPr>
              <a:xfrm>
                <a:off x="7429500" y="3329940"/>
                <a:ext cx="510788" cy="581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CEB0AB4-04F4-4157-A36E-EB2E6865EF8F}"/>
                  </a:ext>
                </a:extLst>
              </p:cNvPr>
              <p:cNvSpPr txBox="1"/>
              <p:nvPr/>
            </p:nvSpPr>
            <p:spPr>
              <a:xfrm>
                <a:off x="7394867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CF1EE2E-8E7E-42B0-982A-A92B52038C86}"/>
                  </a:ext>
                </a:extLst>
              </p:cNvPr>
              <p:cNvSpPr txBox="1"/>
              <p:nvPr/>
            </p:nvSpPr>
            <p:spPr>
              <a:xfrm>
                <a:off x="7410450" y="3645671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E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B74554E-0785-4EFB-AA27-4477F64A23A9}"/>
                  </a:ext>
                </a:extLst>
              </p:cNvPr>
              <p:cNvSpPr txBox="1"/>
              <p:nvPr/>
            </p:nvSpPr>
            <p:spPr>
              <a:xfrm>
                <a:off x="7675369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Q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AB90FB2-8907-4CD8-8134-0820D4F55E2A}"/>
                </a:ext>
              </a:extLst>
            </p:cNvPr>
            <p:cNvCxnSpPr>
              <a:cxnSpLocks/>
            </p:cNvCxnSpPr>
            <p:nvPr/>
          </p:nvCxnSpPr>
          <p:spPr>
            <a:xfrm>
              <a:off x="7266934" y="3531913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05653D5-A480-46BC-A5BB-EDA8D49EF0F0}"/>
                </a:ext>
              </a:extLst>
            </p:cNvPr>
            <p:cNvCxnSpPr>
              <a:cxnSpLocks/>
            </p:cNvCxnSpPr>
            <p:nvPr/>
          </p:nvCxnSpPr>
          <p:spPr>
            <a:xfrm>
              <a:off x="7270267" y="2912437"/>
              <a:ext cx="0" cy="619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ADCDA3BC-8DDD-4E8B-8C16-8D9F0328C1D8}"/>
                </a:ext>
              </a:extLst>
            </p:cNvPr>
            <p:cNvCxnSpPr>
              <a:cxnSpLocks/>
            </p:cNvCxnSpPr>
            <p:nvPr/>
          </p:nvCxnSpPr>
          <p:spPr>
            <a:xfrm>
              <a:off x="7630944" y="2912929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0A105FC-E58C-478F-94EF-C1C9C8A6BCF7}"/>
                </a:ext>
              </a:extLst>
            </p:cNvPr>
            <p:cNvCxnSpPr>
              <a:cxnSpLocks/>
            </p:cNvCxnSpPr>
            <p:nvPr/>
          </p:nvCxnSpPr>
          <p:spPr>
            <a:xfrm>
              <a:off x="6280019" y="2912006"/>
              <a:ext cx="1805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B0F1BF6-C019-4861-A85C-88E2B53661A5}"/>
                </a:ext>
              </a:extLst>
            </p:cNvPr>
            <p:cNvCxnSpPr>
              <a:cxnSpLocks/>
              <a:stCxn id="70" idx="6"/>
            </p:cNvCxnSpPr>
            <p:nvPr/>
          </p:nvCxnSpPr>
          <p:spPr>
            <a:xfrm>
              <a:off x="5305573" y="4277046"/>
              <a:ext cx="14637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D19B2EF3-71DE-4A4F-A180-7B5BDAF61B85}"/>
                </a:ext>
              </a:extLst>
            </p:cNvPr>
            <p:cNvCxnSpPr>
              <a:cxnSpLocks/>
            </p:cNvCxnSpPr>
            <p:nvPr/>
          </p:nvCxnSpPr>
          <p:spPr>
            <a:xfrm>
              <a:off x="5400251" y="3815882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D86A3862-77F6-407C-920B-3AD720196720}"/>
                </a:ext>
              </a:extLst>
            </p:cNvPr>
            <p:cNvCxnSpPr>
              <a:cxnSpLocks/>
            </p:cNvCxnSpPr>
            <p:nvPr/>
          </p:nvCxnSpPr>
          <p:spPr>
            <a:xfrm>
              <a:off x="6367038" y="3819362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3BC4B9C-E86C-4F42-A827-C96B9ECB09F4}"/>
                </a:ext>
              </a:extLst>
            </p:cNvPr>
            <p:cNvCxnSpPr>
              <a:cxnSpLocks/>
            </p:cNvCxnSpPr>
            <p:nvPr/>
          </p:nvCxnSpPr>
          <p:spPr>
            <a:xfrm>
              <a:off x="7266934" y="3819557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15326D78-591D-4B69-B242-8447AFA0EC82}"/>
                </a:ext>
              </a:extLst>
            </p:cNvPr>
            <p:cNvCxnSpPr>
              <a:cxnSpLocks/>
            </p:cNvCxnSpPr>
            <p:nvPr/>
          </p:nvCxnSpPr>
          <p:spPr>
            <a:xfrm>
              <a:off x="5400251" y="3815882"/>
              <a:ext cx="0" cy="455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0E11143B-BCD0-47A7-9311-DC4B682CD1BE}"/>
                </a:ext>
              </a:extLst>
            </p:cNvPr>
            <p:cNvCxnSpPr>
              <a:cxnSpLocks/>
            </p:cNvCxnSpPr>
            <p:nvPr/>
          </p:nvCxnSpPr>
          <p:spPr>
            <a:xfrm>
              <a:off x="6367038" y="3817966"/>
              <a:ext cx="0" cy="455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B2D07F8-9F6F-4345-A90A-BE42BF46156B}"/>
                </a:ext>
              </a:extLst>
            </p:cNvPr>
            <p:cNvCxnSpPr>
              <a:cxnSpLocks/>
            </p:cNvCxnSpPr>
            <p:nvPr/>
          </p:nvCxnSpPr>
          <p:spPr>
            <a:xfrm>
              <a:off x="7267987" y="3817966"/>
              <a:ext cx="0" cy="455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5DDCAB4F-5145-47A9-92BC-AD7668AA44D7}"/>
                </a:ext>
              </a:extLst>
            </p:cNvPr>
            <p:cNvGrpSpPr/>
            <p:nvPr/>
          </p:nvGrpSpPr>
          <p:grpSpPr>
            <a:xfrm>
              <a:off x="8534643" y="3409108"/>
              <a:ext cx="477243" cy="557111"/>
              <a:chOff x="7394867" y="3329940"/>
              <a:chExt cx="545421" cy="63669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96E8F83-A5AB-4A0B-B36F-405D3FC42CB4}"/>
                  </a:ext>
                </a:extLst>
              </p:cNvPr>
              <p:cNvSpPr/>
              <p:nvPr/>
            </p:nvSpPr>
            <p:spPr>
              <a:xfrm>
                <a:off x="7429500" y="3329940"/>
                <a:ext cx="510788" cy="581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4B9A9A6-BA27-4455-B4D8-263F0A4087B4}"/>
                  </a:ext>
                </a:extLst>
              </p:cNvPr>
              <p:cNvSpPr txBox="1"/>
              <p:nvPr/>
            </p:nvSpPr>
            <p:spPr>
              <a:xfrm>
                <a:off x="7394867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D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1195BDB0-12AB-4911-BACE-F5009512AF31}"/>
                  </a:ext>
                </a:extLst>
              </p:cNvPr>
              <p:cNvSpPr txBox="1"/>
              <p:nvPr/>
            </p:nvSpPr>
            <p:spPr>
              <a:xfrm>
                <a:off x="7410450" y="3645671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E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2AB8229-38DC-4464-BB43-670F3EE3A334}"/>
                  </a:ext>
                </a:extLst>
              </p:cNvPr>
              <p:cNvSpPr txBox="1"/>
              <p:nvPr/>
            </p:nvSpPr>
            <p:spPr>
              <a:xfrm>
                <a:off x="7675369" y="3329940"/>
                <a:ext cx="264919" cy="3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1225" dirty="0">
                    <a:solidFill>
                      <a:prstClr val="black"/>
                    </a:solidFill>
                    <a:latin typeface="Calibri" panose="020F0502020204030204"/>
                  </a:rPr>
                  <a:t>Q</a:t>
                </a:r>
                <a:endParaRPr lang="en-US" sz="15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770B24F-4872-4596-B6EE-D6BA76DBBE6B}"/>
                </a:ext>
              </a:extLst>
            </p:cNvPr>
            <p:cNvCxnSpPr>
              <a:cxnSpLocks/>
            </p:cNvCxnSpPr>
            <p:nvPr/>
          </p:nvCxnSpPr>
          <p:spPr>
            <a:xfrm>
              <a:off x="8464417" y="3531717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B658B99-4768-427B-BD39-295651242BCA}"/>
                </a:ext>
              </a:extLst>
            </p:cNvPr>
            <p:cNvCxnSpPr>
              <a:cxnSpLocks/>
            </p:cNvCxnSpPr>
            <p:nvPr/>
          </p:nvCxnSpPr>
          <p:spPr>
            <a:xfrm>
              <a:off x="8467750" y="2912242"/>
              <a:ext cx="0" cy="619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130A20D2-7A4F-4A4B-98C1-D98E58EDCBB5}"/>
                </a:ext>
              </a:extLst>
            </p:cNvPr>
            <p:cNvCxnSpPr>
              <a:cxnSpLocks/>
            </p:cNvCxnSpPr>
            <p:nvPr/>
          </p:nvCxnSpPr>
          <p:spPr>
            <a:xfrm>
              <a:off x="8464417" y="3819362"/>
              <a:ext cx="105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49039584-290C-4602-9500-7D9F4595FB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4417" y="3815688"/>
              <a:ext cx="0" cy="455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8F7419A-7EF9-495D-9E19-97606B45E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24731" y="2913340"/>
              <a:ext cx="1396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101E5794-3A55-479A-83EC-2BC725CA4B98}"/>
                </a:ext>
              </a:extLst>
            </p:cNvPr>
            <p:cNvCxnSpPr>
              <a:cxnSpLocks/>
            </p:cNvCxnSpPr>
            <p:nvPr/>
          </p:nvCxnSpPr>
          <p:spPr>
            <a:xfrm>
              <a:off x="4627581" y="2902094"/>
              <a:ext cx="3091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rapèze 62">
              <a:extLst>
                <a:ext uri="{FF2B5EF4-FFF2-40B4-BE49-F238E27FC236}">
                  <a16:creationId xmlns:a16="http://schemas.microsoft.com/office/drawing/2014/main" id="{ECD3B6E7-FDFA-4621-B8E1-756216608766}"/>
                </a:ext>
              </a:extLst>
            </p:cNvPr>
            <p:cNvSpPr/>
            <p:nvPr/>
          </p:nvSpPr>
          <p:spPr>
            <a:xfrm rot="5400000">
              <a:off x="3742107" y="2698368"/>
              <a:ext cx="1351257" cy="420789"/>
            </a:xfrm>
            <a:prstGeom prst="trapezoid">
              <a:avLst>
                <a:gd name="adj" fmla="val 4065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A747F49D-69E0-4939-A66C-1F53EC7DE04C}"/>
                </a:ext>
              </a:extLst>
            </p:cNvPr>
            <p:cNvGrpSpPr/>
            <p:nvPr/>
          </p:nvGrpSpPr>
          <p:grpSpPr>
            <a:xfrm>
              <a:off x="4521348" y="4130353"/>
              <a:ext cx="784224" cy="591319"/>
              <a:chOff x="6302357" y="3929687"/>
              <a:chExt cx="896256" cy="675793"/>
            </a:xfrm>
          </p:grpSpPr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42B8B02F-F61B-4A44-B3CD-9A5884F319EE}"/>
                  </a:ext>
                </a:extLst>
              </p:cNvPr>
              <p:cNvGrpSpPr/>
              <p:nvPr/>
            </p:nvGrpSpPr>
            <p:grpSpPr>
              <a:xfrm>
                <a:off x="6538477" y="3929687"/>
                <a:ext cx="660136" cy="675793"/>
                <a:chOff x="6991858" y="4295583"/>
                <a:chExt cx="660136" cy="675793"/>
              </a:xfrm>
            </p:grpSpPr>
            <p:grpSp>
              <p:nvGrpSpPr>
                <p:cNvPr id="69" name="Groupe 68">
                  <a:extLst>
                    <a:ext uri="{FF2B5EF4-FFF2-40B4-BE49-F238E27FC236}">
                      <a16:creationId xmlns:a16="http://schemas.microsoft.com/office/drawing/2014/main" id="{5EFCDCD8-2965-4211-AEFB-DE607C89B495}"/>
                    </a:ext>
                  </a:extLst>
                </p:cNvPr>
                <p:cNvGrpSpPr/>
                <p:nvPr/>
              </p:nvGrpSpPr>
              <p:grpSpPr>
                <a:xfrm>
                  <a:off x="6991858" y="4295583"/>
                  <a:ext cx="652444" cy="675793"/>
                  <a:chOff x="8436860" y="3600068"/>
                  <a:chExt cx="652444" cy="675793"/>
                </a:xfrm>
              </p:grpSpPr>
              <p:grpSp>
                <p:nvGrpSpPr>
                  <p:cNvPr id="71" name="Groupe 70">
                    <a:extLst>
                      <a:ext uri="{FF2B5EF4-FFF2-40B4-BE49-F238E27FC236}">
                        <a16:creationId xmlns:a16="http://schemas.microsoft.com/office/drawing/2014/main" id="{59149497-2B54-44D6-8820-3539785D94B2}"/>
                      </a:ext>
                    </a:extLst>
                  </p:cNvPr>
                  <p:cNvGrpSpPr/>
                  <p:nvPr/>
                </p:nvGrpSpPr>
                <p:grpSpPr>
                  <a:xfrm>
                    <a:off x="8436860" y="3600068"/>
                    <a:ext cx="652444" cy="581882"/>
                    <a:chOff x="7379627" y="3329940"/>
                    <a:chExt cx="652444" cy="581882"/>
                  </a:xfrm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C047BDA8-F17E-4654-9DDC-992DCFEEA3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9500" y="3329940"/>
                      <a:ext cx="510788" cy="58188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8001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endParaRPr lang="en-US" sz="1575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6" name="ZoneTexte 75">
                      <a:extLst>
                        <a:ext uri="{FF2B5EF4-FFF2-40B4-BE49-F238E27FC236}">
                          <a16:creationId xmlns:a16="http://schemas.microsoft.com/office/drawing/2014/main" id="{BA3B1873-3C30-4573-A9C0-261EFF2448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79627" y="3329940"/>
                      <a:ext cx="264919" cy="320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8001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US" sz="1225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D</a:t>
                      </a:r>
                      <a:endParaRPr lang="en-US" sz="1575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7" name="ZoneTexte 76">
                      <a:extLst>
                        <a:ext uri="{FF2B5EF4-FFF2-40B4-BE49-F238E27FC236}">
                          <a16:creationId xmlns:a16="http://schemas.microsoft.com/office/drawing/2014/main" id="{D0C7B8D0-65F9-468B-BDA8-AC4BCDC6BC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10517" y="3329940"/>
                      <a:ext cx="421554" cy="320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8001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US" sz="1225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Q</a:t>
                      </a:r>
                      <a:r>
                        <a:rPr lang="en-US" sz="963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N</a:t>
                      </a:r>
                      <a:endParaRPr lang="en-US" sz="1575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72" name="Triangle isocèle 71">
                    <a:extLst>
                      <a:ext uri="{FF2B5EF4-FFF2-40B4-BE49-F238E27FC236}">
                        <a16:creationId xmlns:a16="http://schemas.microsoft.com/office/drawing/2014/main" id="{C17336BA-DA49-4410-970B-C5B6558C1F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77515" y="4002014"/>
                    <a:ext cx="104202" cy="85767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3" name="Ellipse 72">
                    <a:extLst>
                      <a:ext uri="{FF2B5EF4-FFF2-40B4-BE49-F238E27FC236}">
                        <a16:creationId xmlns:a16="http://schemas.microsoft.com/office/drawing/2014/main" id="{19705726-A9B8-498E-BA9E-5F35C60277D6}"/>
                      </a:ext>
                    </a:extLst>
                  </p:cNvPr>
                  <p:cNvSpPr/>
                  <p:nvPr/>
                </p:nvSpPr>
                <p:spPr>
                  <a:xfrm>
                    <a:off x="8682990" y="4180611"/>
                    <a:ext cx="100381" cy="952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4" name="ZoneTexte 73">
                    <a:extLst>
                      <a:ext uri="{FF2B5EF4-FFF2-40B4-BE49-F238E27FC236}">
                        <a16:creationId xmlns:a16="http://schemas.microsoft.com/office/drawing/2014/main" id="{80834464-8F37-46FC-A397-EF57CD3F5DA3}"/>
                      </a:ext>
                    </a:extLst>
                  </p:cNvPr>
                  <p:cNvSpPr txBox="1"/>
                  <p:nvPr/>
                </p:nvSpPr>
                <p:spPr>
                  <a:xfrm>
                    <a:off x="8529616" y="3974320"/>
                    <a:ext cx="454662" cy="2671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919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CDN</a:t>
                    </a:r>
                    <a:endParaRPr lang="en-US" sz="105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98FF9958-DBB8-4675-A217-2D9912EF808E}"/>
                    </a:ext>
                  </a:extLst>
                </p:cNvPr>
                <p:cNvSpPr/>
                <p:nvPr/>
              </p:nvSpPr>
              <p:spPr>
                <a:xfrm>
                  <a:off x="7551613" y="4415607"/>
                  <a:ext cx="100381" cy="952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01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None/>
                  </a:pPr>
                  <a:endParaRPr lang="en-US" sz="1575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9BD95424-8AFE-4D33-AB30-F20767727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2357" y="3933497"/>
                <a:ext cx="1932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749705BA-7656-446A-9C0E-154E593DB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5148" y="4083575"/>
                <a:ext cx="1932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75762422-BCB5-48CC-99C1-CBA5D6E2A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5148" y="3931152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6D06A1AA-2430-4AB1-8A55-CF2B1E99B43E}"/>
                </a:ext>
              </a:extLst>
            </p:cNvPr>
            <p:cNvCxnSpPr>
              <a:cxnSpLocks/>
            </p:cNvCxnSpPr>
            <p:nvPr/>
          </p:nvCxnSpPr>
          <p:spPr>
            <a:xfrm>
              <a:off x="4557480" y="4855022"/>
              <a:ext cx="430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CFEB3C43-1371-4C99-A48E-0052AAE3E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7233" y="4721672"/>
              <a:ext cx="0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D1FF57D-1983-404C-B6A5-1DDAD8E9770B}"/>
                </a:ext>
              </a:extLst>
            </p:cNvPr>
            <p:cNvSpPr txBox="1"/>
            <p:nvPr/>
          </p:nvSpPr>
          <p:spPr>
            <a:xfrm>
              <a:off x="4005097" y="4722571"/>
              <a:ext cx="4977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 err="1">
                  <a:solidFill>
                    <a:prstClr val="black"/>
                  </a:solidFill>
                  <a:latin typeface="Calibri" panose="020F0502020204030204"/>
                </a:rPr>
                <a:t>RSTb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3C8F2311-A947-4185-AB7E-C80D0CF28749}"/>
                </a:ext>
              </a:extLst>
            </p:cNvPr>
            <p:cNvGrpSpPr/>
            <p:nvPr/>
          </p:nvGrpSpPr>
          <p:grpSpPr>
            <a:xfrm>
              <a:off x="4382654" y="4758763"/>
              <a:ext cx="187730" cy="186016"/>
              <a:chOff x="5280349" y="3408546"/>
              <a:chExt cx="214549" cy="21259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BC1700B-6021-4331-9EE6-D73743E7FD1F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C0F5C53B-8E6D-4947-8734-59A047207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78CF6F2E-92ED-430C-8FA9-CDA8B787B4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D96597B4-1DCD-468F-B2F2-6666D6904E4C}"/>
                </a:ext>
              </a:extLst>
            </p:cNvPr>
            <p:cNvGrpSpPr/>
            <p:nvPr/>
          </p:nvGrpSpPr>
          <p:grpSpPr>
            <a:xfrm>
              <a:off x="10009923" y="4189575"/>
              <a:ext cx="187730" cy="186016"/>
              <a:chOff x="5280349" y="3408546"/>
              <a:chExt cx="214549" cy="21259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AE04330-1263-4B7D-8338-92F3CF014FAC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63CF2BFE-5E5E-4A7F-90FF-2D09E664C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257BFCBF-38AE-4102-9661-9167D824A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4DF2822-89FC-4C54-BCDB-3CE413D56940}"/>
                </a:ext>
              </a:extLst>
            </p:cNvPr>
            <p:cNvSpPr txBox="1"/>
            <p:nvPr/>
          </p:nvSpPr>
          <p:spPr>
            <a:xfrm>
              <a:off x="9911670" y="3963447"/>
              <a:ext cx="7479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TRIGOUT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1D206723-30B1-4E5B-8BC3-5D173122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603116" y="4522927"/>
              <a:ext cx="1690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BC60A6A0-8C5D-47AF-9089-6A2A6895E78B}"/>
                </a:ext>
              </a:extLst>
            </p:cNvPr>
            <p:cNvSpPr txBox="1"/>
            <p:nvPr/>
          </p:nvSpPr>
          <p:spPr>
            <a:xfrm>
              <a:off x="7103145" y="2576971"/>
              <a:ext cx="588253" cy="22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875" dirty="0">
                  <a:solidFill>
                    <a:srgbClr val="FF0000"/>
                  </a:solidFill>
                  <a:latin typeface="Calibri" panose="020F0502020204030204"/>
                </a:rPr>
                <a:t>TRIGGER</a:t>
              </a:r>
              <a:endParaRPr lang="en-US" sz="963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8EE4F14-23BF-43E2-95ED-2D7B56A8D118}"/>
                </a:ext>
              </a:extLst>
            </p:cNvPr>
            <p:cNvSpPr txBox="1"/>
            <p:nvPr/>
          </p:nvSpPr>
          <p:spPr>
            <a:xfrm>
              <a:off x="4284191" y="4343419"/>
              <a:ext cx="588253" cy="22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875" dirty="0">
                  <a:solidFill>
                    <a:srgbClr val="FF0000"/>
                  </a:solidFill>
                  <a:latin typeface="Calibri" panose="020F0502020204030204"/>
                </a:rPr>
                <a:t>TRIGGER</a:t>
              </a:r>
              <a:endParaRPr lang="en-US" sz="963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7948092B-E057-4E91-801A-66BB7E30F58E}"/>
                </a:ext>
              </a:extLst>
            </p:cNvPr>
            <p:cNvGrpSpPr/>
            <p:nvPr/>
          </p:nvGrpSpPr>
          <p:grpSpPr>
            <a:xfrm>
              <a:off x="4324532" y="3749691"/>
              <a:ext cx="187730" cy="186016"/>
              <a:chOff x="5280349" y="3408546"/>
              <a:chExt cx="214549" cy="21259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B8D07BD-E4C6-4EAC-A187-07E5F34FE7BF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E58EF0DB-C8B5-4D38-A60A-E3079FC39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9F7184CE-E7F1-49BD-B672-31BD84CBC5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608DBBB3-0071-4BAF-8007-5F0E4DAFB52D}"/>
                </a:ext>
              </a:extLst>
            </p:cNvPr>
            <p:cNvCxnSpPr>
              <a:cxnSpLocks/>
              <a:stCxn id="63" idx="3"/>
              <a:endCxn id="94" idx="0"/>
            </p:cNvCxnSpPr>
            <p:nvPr/>
          </p:nvCxnSpPr>
          <p:spPr>
            <a:xfrm flipH="1">
              <a:off x="4416496" y="3498856"/>
              <a:ext cx="1239" cy="250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B42D7301-2498-48BF-8C85-33C6EE92794D}"/>
                </a:ext>
              </a:extLst>
            </p:cNvPr>
            <p:cNvSpPr txBox="1"/>
            <p:nvPr/>
          </p:nvSpPr>
          <p:spPr>
            <a:xfrm>
              <a:off x="4100395" y="3911346"/>
              <a:ext cx="6608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 err="1">
                  <a:solidFill>
                    <a:prstClr val="black"/>
                  </a:solidFill>
                  <a:latin typeface="Calibri" panose="020F0502020204030204"/>
                </a:rPr>
                <a:t>Sel</a:t>
              </a: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&lt;2:0&gt;</a:t>
              </a:r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94999D3D-C6DB-4477-AD21-CB7505917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5474" y="3549765"/>
              <a:ext cx="0" cy="1009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09882708-6B30-4E9F-80FC-DB758E29EBAC}"/>
                </a:ext>
              </a:extLst>
            </p:cNvPr>
            <p:cNvGrpSpPr/>
            <p:nvPr/>
          </p:nvGrpSpPr>
          <p:grpSpPr>
            <a:xfrm>
              <a:off x="6045852" y="4481306"/>
              <a:ext cx="884885" cy="509147"/>
              <a:chOff x="7955129" y="5264302"/>
              <a:chExt cx="1011297" cy="581882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id="{EDFA10A5-1678-4F9E-89E5-73EBC96CD5CA}"/>
                  </a:ext>
                </a:extLst>
              </p:cNvPr>
              <p:cNvGrpSpPr/>
              <p:nvPr/>
            </p:nvGrpSpPr>
            <p:grpSpPr>
              <a:xfrm>
                <a:off x="8322836" y="5264302"/>
                <a:ext cx="643590" cy="581882"/>
                <a:chOff x="8436860" y="3600068"/>
                <a:chExt cx="643590" cy="581882"/>
              </a:xfrm>
            </p:grpSpPr>
            <p:grpSp>
              <p:nvGrpSpPr>
                <p:cNvPr id="106" name="Groupe 105">
                  <a:extLst>
                    <a:ext uri="{FF2B5EF4-FFF2-40B4-BE49-F238E27FC236}">
                      <a16:creationId xmlns:a16="http://schemas.microsoft.com/office/drawing/2014/main" id="{DC25B964-81E7-4BC0-AC3E-716E73A08C4F}"/>
                    </a:ext>
                  </a:extLst>
                </p:cNvPr>
                <p:cNvGrpSpPr/>
                <p:nvPr/>
              </p:nvGrpSpPr>
              <p:grpSpPr>
                <a:xfrm>
                  <a:off x="8436860" y="3600068"/>
                  <a:ext cx="643590" cy="581882"/>
                  <a:chOff x="7379627" y="3329940"/>
                  <a:chExt cx="643590" cy="581882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8E624FB7-0798-4AF5-8E06-094251AFE8E1}"/>
                      </a:ext>
                    </a:extLst>
                  </p:cNvPr>
                  <p:cNvSpPr/>
                  <p:nvPr/>
                </p:nvSpPr>
                <p:spPr>
                  <a:xfrm>
                    <a:off x="7429500" y="3329940"/>
                    <a:ext cx="421554" cy="58188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9" name="ZoneTexte 108">
                    <a:extLst>
                      <a:ext uri="{FF2B5EF4-FFF2-40B4-BE49-F238E27FC236}">
                        <a16:creationId xmlns:a16="http://schemas.microsoft.com/office/drawing/2014/main" id="{DB02FB46-B57A-429B-AFF3-3374DEF83D4C}"/>
                      </a:ext>
                    </a:extLst>
                  </p:cNvPr>
                  <p:cNvSpPr txBox="1"/>
                  <p:nvPr/>
                </p:nvSpPr>
                <p:spPr>
                  <a:xfrm>
                    <a:off x="7379627" y="3329940"/>
                    <a:ext cx="264919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10" name="ZoneTexte 109">
                    <a:extLst>
                      <a:ext uri="{FF2B5EF4-FFF2-40B4-BE49-F238E27FC236}">
                        <a16:creationId xmlns:a16="http://schemas.microsoft.com/office/drawing/2014/main" id="{82B534D7-3433-4F0C-BEEC-9045489C50AD}"/>
                      </a:ext>
                    </a:extLst>
                  </p:cNvPr>
                  <p:cNvSpPr txBox="1"/>
                  <p:nvPr/>
                </p:nvSpPr>
                <p:spPr>
                  <a:xfrm>
                    <a:off x="7601663" y="3431612"/>
                    <a:ext cx="421554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07" name="Triangle isocèle 106">
                  <a:extLst>
                    <a:ext uri="{FF2B5EF4-FFF2-40B4-BE49-F238E27FC236}">
                      <a16:creationId xmlns:a16="http://schemas.microsoft.com/office/drawing/2014/main" id="{509F999D-4935-4C63-BC18-B9A88AAFB586}"/>
                    </a:ext>
                  </a:extLst>
                </p:cNvPr>
                <p:cNvSpPr/>
                <p:nvPr/>
              </p:nvSpPr>
              <p:spPr>
                <a:xfrm rot="5400000">
                  <a:off x="8477515" y="4002014"/>
                  <a:ext cx="104202" cy="8576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01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None/>
                  </a:pPr>
                  <a:endParaRPr lang="en-US" sz="1575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2" name="Trapèze 101">
                <a:extLst>
                  <a:ext uri="{FF2B5EF4-FFF2-40B4-BE49-F238E27FC236}">
                    <a16:creationId xmlns:a16="http://schemas.microsoft.com/office/drawing/2014/main" id="{44E221A4-2D6B-4002-AE97-2901B06D323F}"/>
                  </a:ext>
                </a:extLst>
              </p:cNvPr>
              <p:cNvSpPr/>
              <p:nvPr/>
            </p:nvSpPr>
            <p:spPr>
              <a:xfrm rot="5400000">
                <a:off x="8083297" y="5355377"/>
                <a:ext cx="278397" cy="148328"/>
              </a:xfrm>
              <a:prstGeom prst="trapezoid">
                <a:avLst>
                  <a:gd name="adj" fmla="val 4065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BDBEDE2E-FA5F-4E69-9BDC-A7A31BC4A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5129" y="5507322"/>
                <a:ext cx="1932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D2AC14C3-495C-4083-95B0-F2556A1B1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5770" y="535846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209F91F5-3EC0-445A-816B-CFAF65DBC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216" y="543847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A389E84-C32D-440F-93C9-73BEFE911A86}"/>
                </a:ext>
              </a:extLst>
            </p:cNvPr>
            <p:cNvCxnSpPr>
              <a:cxnSpLocks/>
            </p:cNvCxnSpPr>
            <p:nvPr/>
          </p:nvCxnSpPr>
          <p:spPr>
            <a:xfrm>
              <a:off x="5953081" y="3549765"/>
              <a:ext cx="189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12A6E4C0-BC79-496C-9A64-458CE34E24D8}"/>
                </a:ext>
              </a:extLst>
            </p:cNvPr>
            <p:cNvGrpSpPr/>
            <p:nvPr/>
          </p:nvGrpSpPr>
          <p:grpSpPr>
            <a:xfrm>
              <a:off x="6780094" y="4477590"/>
              <a:ext cx="1111124" cy="509147"/>
              <a:chOff x="7696570" y="5264302"/>
              <a:chExt cx="1269856" cy="581882"/>
            </a:xfrm>
          </p:grpSpPr>
          <p:grpSp>
            <p:nvGrpSpPr>
              <p:cNvPr id="113" name="Groupe 112">
                <a:extLst>
                  <a:ext uri="{FF2B5EF4-FFF2-40B4-BE49-F238E27FC236}">
                    <a16:creationId xmlns:a16="http://schemas.microsoft.com/office/drawing/2014/main" id="{45D301A9-91F7-42D6-B466-D245C83B683E}"/>
                  </a:ext>
                </a:extLst>
              </p:cNvPr>
              <p:cNvGrpSpPr/>
              <p:nvPr/>
            </p:nvGrpSpPr>
            <p:grpSpPr>
              <a:xfrm>
                <a:off x="8322836" y="5264302"/>
                <a:ext cx="643590" cy="581882"/>
                <a:chOff x="8436860" y="3600068"/>
                <a:chExt cx="643590" cy="581882"/>
              </a:xfrm>
            </p:grpSpPr>
            <p:grpSp>
              <p:nvGrpSpPr>
                <p:cNvPr id="118" name="Groupe 117">
                  <a:extLst>
                    <a:ext uri="{FF2B5EF4-FFF2-40B4-BE49-F238E27FC236}">
                      <a16:creationId xmlns:a16="http://schemas.microsoft.com/office/drawing/2014/main" id="{258B41EA-77CE-4098-BD12-871CCBCE65B8}"/>
                    </a:ext>
                  </a:extLst>
                </p:cNvPr>
                <p:cNvGrpSpPr/>
                <p:nvPr/>
              </p:nvGrpSpPr>
              <p:grpSpPr>
                <a:xfrm>
                  <a:off x="8436860" y="3600068"/>
                  <a:ext cx="643590" cy="581882"/>
                  <a:chOff x="7379627" y="3329940"/>
                  <a:chExt cx="643590" cy="581882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BBC25701-D665-4180-97B3-91A64BF517FD}"/>
                      </a:ext>
                    </a:extLst>
                  </p:cNvPr>
                  <p:cNvSpPr/>
                  <p:nvPr/>
                </p:nvSpPr>
                <p:spPr>
                  <a:xfrm>
                    <a:off x="7429500" y="3329940"/>
                    <a:ext cx="421554" cy="58188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21" name="ZoneTexte 120">
                    <a:extLst>
                      <a:ext uri="{FF2B5EF4-FFF2-40B4-BE49-F238E27FC236}">
                        <a16:creationId xmlns:a16="http://schemas.microsoft.com/office/drawing/2014/main" id="{DF8F08C2-F05C-4197-B2D7-2FD7B0021C2A}"/>
                      </a:ext>
                    </a:extLst>
                  </p:cNvPr>
                  <p:cNvSpPr txBox="1"/>
                  <p:nvPr/>
                </p:nvSpPr>
                <p:spPr>
                  <a:xfrm>
                    <a:off x="7379627" y="3329940"/>
                    <a:ext cx="264919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22" name="ZoneTexte 121">
                    <a:extLst>
                      <a:ext uri="{FF2B5EF4-FFF2-40B4-BE49-F238E27FC236}">
                        <a16:creationId xmlns:a16="http://schemas.microsoft.com/office/drawing/2014/main" id="{2D8EF50B-A309-4D31-A477-A284E7C89DB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1663" y="3431612"/>
                    <a:ext cx="421554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19" name="Triangle isocèle 118">
                  <a:extLst>
                    <a:ext uri="{FF2B5EF4-FFF2-40B4-BE49-F238E27FC236}">
                      <a16:creationId xmlns:a16="http://schemas.microsoft.com/office/drawing/2014/main" id="{7001B1F6-E4E8-4069-B439-67F8C1D9C303}"/>
                    </a:ext>
                  </a:extLst>
                </p:cNvPr>
                <p:cNvSpPr/>
                <p:nvPr/>
              </p:nvSpPr>
              <p:spPr>
                <a:xfrm rot="5400000">
                  <a:off x="8477515" y="4002014"/>
                  <a:ext cx="104202" cy="8576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01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None/>
                  </a:pPr>
                  <a:endParaRPr lang="en-US" sz="1575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4" name="Trapèze 113">
                <a:extLst>
                  <a:ext uri="{FF2B5EF4-FFF2-40B4-BE49-F238E27FC236}">
                    <a16:creationId xmlns:a16="http://schemas.microsoft.com/office/drawing/2014/main" id="{CB9E6CD0-B476-460A-BBD3-B39CFDCEF028}"/>
                  </a:ext>
                </a:extLst>
              </p:cNvPr>
              <p:cNvSpPr/>
              <p:nvPr/>
            </p:nvSpPr>
            <p:spPr>
              <a:xfrm rot="5400000">
                <a:off x="8083297" y="5355377"/>
                <a:ext cx="278397" cy="148328"/>
              </a:xfrm>
              <a:prstGeom prst="trapezoid">
                <a:avLst>
                  <a:gd name="adj" fmla="val 4065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F260EBCF-DD8E-4D90-A838-A8F045A3A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570" y="5507322"/>
                <a:ext cx="4517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D6E758EF-19CF-4773-BEA1-9CDA05F51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5770" y="535846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E8E3E5DF-E751-4E7B-A487-65160CA7F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216" y="543847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BCF3D33E-5E98-4F19-8412-4D1017E41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144" y="3541879"/>
              <a:ext cx="0" cy="10191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B42FCC6-CA40-4771-BE44-1113632F951D}"/>
                </a:ext>
              </a:extLst>
            </p:cNvPr>
            <p:cNvCxnSpPr>
              <a:cxnSpLocks/>
            </p:cNvCxnSpPr>
            <p:nvPr/>
          </p:nvCxnSpPr>
          <p:spPr>
            <a:xfrm>
              <a:off x="6910751" y="3546046"/>
              <a:ext cx="189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71433EA8-F5F7-432C-B9B0-CF79E31C7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4873" y="3541879"/>
              <a:ext cx="0" cy="10191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D0E91D7B-1B63-429E-ADF0-746D7B6986AB}"/>
                </a:ext>
              </a:extLst>
            </p:cNvPr>
            <p:cNvCxnSpPr>
              <a:cxnSpLocks/>
            </p:cNvCxnSpPr>
            <p:nvPr/>
          </p:nvCxnSpPr>
          <p:spPr>
            <a:xfrm>
              <a:off x="7816648" y="3546046"/>
              <a:ext cx="189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0116CB5B-35E9-46E0-A57E-FE6A6C864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9605" y="3550280"/>
              <a:ext cx="2811" cy="1014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BD5DAC02-33C6-46FF-9AC5-E96D6A5257BA}"/>
                </a:ext>
              </a:extLst>
            </p:cNvPr>
            <p:cNvCxnSpPr>
              <a:cxnSpLocks/>
            </p:cNvCxnSpPr>
            <p:nvPr/>
          </p:nvCxnSpPr>
          <p:spPr>
            <a:xfrm>
              <a:off x="9010023" y="3550280"/>
              <a:ext cx="189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riangle isocèle 128">
              <a:extLst>
                <a:ext uri="{FF2B5EF4-FFF2-40B4-BE49-F238E27FC236}">
                  <a16:creationId xmlns:a16="http://schemas.microsoft.com/office/drawing/2014/main" id="{461E6189-F28C-4AC2-AA1F-19AC373CEA65}"/>
                </a:ext>
              </a:extLst>
            </p:cNvPr>
            <p:cNvSpPr/>
            <p:nvPr/>
          </p:nvSpPr>
          <p:spPr>
            <a:xfrm rot="10800000">
              <a:off x="6000568" y="4765813"/>
              <a:ext cx="91177" cy="7504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8B140B9C-8442-48BA-A139-C2051D04BB55}"/>
                </a:ext>
              </a:extLst>
            </p:cNvPr>
            <p:cNvGrpSpPr/>
            <p:nvPr/>
          </p:nvGrpSpPr>
          <p:grpSpPr>
            <a:xfrm>
              <a:off x="8003676" y="4481056"/>
              <a:ext cx="788074" cy="509147"/>
              <a:chOff x="8065770" y="5264302"/>
              <a:chExt cx="900656" cy="581882"/>
            </a:xfrm>
          </p:grpSpPr>
          <p:grpSp>
            <p:nvGrpSpPr>
              <p:cNvPr id="131" name="Groupe 130">
                <a:extLst>
                  <a:ext uri="{FF2B5EF4-FFF2-40B4-BE49-F238E27FC236}">
                    <a16:creationId xmlns:a16="http://schemas.microsoft.com/office/drawing/2014/main" id="{49B73E14-6217-4D15-B2E9-7B0642FD7396}"/>
                  </a:ext>
                </a:extLst>
              </p:cNvPr>
              <p:cNvGrpSpPr/>
              <p:nvPr/>
            </p:nvGrpSpPr>
            <p:grpSpPr>
              <a:xfrm>
                <a:off x="8322836" y="5264302"/>
                <a:ext cx="643590" cy="581882"/>
                <a:chOff x="8436860" y="3600068"/>
                <a:chExt cx="643590" cy="581882"/>
              </a:xfrm>
            </p:grpSpPr>
            <p:grpSp>
              <p:nvGrpSpPr>
                <p:cNvPr id="136" name="Groupe 135">
                  <a:extLst>
                    <a:ext uri="{FF2B5EF4-FFF2-40B4-BE49-F238E27FC236}">
                      <a16:creationId xmlns:a16="http://schemas.microsoft.com/office/drawing/2014/main" id="{607548B6-510B-4E18-BBAA-98BBC58AFDAF}"/>
                    </a:ext>
                  </a:extLst>
                </p:cNvPr>
                <p:cNvGrpSpPr/>
                <p:nvPr/>
              </p:nvGrpSpPr>
              <p:grpSpPr>
                <a:xfrm>
                  <a:off x="8436860" y="3600068"/>
                  <a:ext cx="643590" cy="581882"/>
                  <a:chOff x="7379627" y="3329940"/>
                  <a:chExt cx="643590" cy="581882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CED6E61-1914-411D-85F2-45F21EF8F55D}"/>
                      </a:ext>
                    </a:extLst>
                  </p:cNvPr>
                  <p:cNvSpPr/>
                  <p:nvPr/>
                </p:nvSpPr>
                <p:spPr>
                  <a:xfrm>
                    <a:off x="7429500" y="3329940"/>
                    <a:ext cx="421554" cy="58188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9" name="ZoneTexte 138">
                    <a:extLst>
                      <a:ext uri="{FF2B5EF4-FFF2-40B4-BE49-F238E27FC236}">
                        <a16:creationId xmlns:a16="http://schemas.microsoft.com/office/drawing/2014/main" id="{0B2A7F78-E933-458D-AC70-749B1AC04545}"/>
                      </a:ext>
                    </a:extLst>
                  </p:cNvPr>
                  <p:cNvSpPr txBox="1"/>
                  <p:nvPr/>
                </p:nvSpPr>
                <p:spPr>
                  <a:xfrm>
                    <a:off x="7379627" y="3329940"/>
                    <a:ext cx="264919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0" name="ZoneTexte 139">
                    <a:extLst>
                      <a:ext uri="{FF2B5EF4-FFF2-40B4-BE49-F238E27FC236}">
                        <a16:creationId xmlns:a16="http://schemas.microsoft.com/office/drawing/2014/main" id="{D88BCD4C-143C-4615-A48D-9A78675F258F}"/>
                      </a:ext>
                    </a:extLst>
                  </p:cNvPr>
                  <p:cNvSpPr txBox="1"/>
                  <p:nvPr/>
                </p:nvSpPr>
                <p:spPr>
                  <a:xfrm>
                    <a:off x="7601663" y="3431612"/>
                    <a:ext cx="421554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37" name="Triangle isocèle 136">
                  <a:extLst>
                    <a:ext uri="{FF2B5EF4-FFF2-40B4-BE49-F238E27FC236}">
                      <a16:creationId xmlns:a16="http://schemas.microsoft.com/office/drawing/2014/main" id="{7C613BAC-B18B-4414-97B0-EAF1B9C07FDC}"/>
                    </a:ext>
                  </a:extLst>
                </p:cNvPr>
                <p:cNvSpPr/>
                <p:nvPr/>
              </p:nvSpPr>
              <p:spPr>
                <a:xfrm rot="5400000">
                  <a:off x="8477515" y="4002014"/>
                  <a:ext cx="104202" cy="8576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01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None/>
                  </a:pPr>
                  <a:endParaRPr lang="en-US" sz="1575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32" name="Trapèze 131">
                <a:extLst>
                  <a:ext uri="{FF2B5EF4-FFF2-40B4-BE49-F238E27FC236}">
                    <a16:creationId xmlns:a16="http://schemas.microsoft.com/office/drawing/2014/main" id="{32E1AB68-BF8E-49D3-B634-9DEDF1852BDC}"/>
                  </a:ext>
                </a:extLst>
              </p:cNvPr>
              <p:cNvSpPr/>
              <p:nvPr/>
            </p:nvSpPr>
            <p:spPr>
              <a:xfrm rot="5400000">
                <a:off x="8083297" y="5355377"/>
                <a:ext cx="278397" cy="148328"/>
              </a:xfrm>
              <a:prstGeom prst="trapezoid">
                <a:avLst>
                  <a:gd name="adj" fmla="val 4065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707835CD-0331-462B-A7F1-E47364C68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5770" y="5507322"/>
                <a:ext cx="825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6A548F81-44AA-4028-9D20-3D2F85661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5770" y="535846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9198B05D-9321-43EC-8402-DA7030048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216" y="543847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85EDB08C-AACE-42B0-A67A-537B4C51411D}"/>
                </a:ext>
              </a:extLst>
            </p:cNvPr>
            <p:cNvCxnSpPr>
              <a:cxnSpLocks/>
            </p:cNvCxnSpPr>
            <p:nvPr/>
          </p:nvCxnSpPr>
          <p:spPr>
            <a:xfrm>
              <a:off x="8664708" y="4693699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8567C7FD-5437-49F0-9780-DF1A36FA1399}"/>
                </a:ext>
              </a:extLst>
            </p:cNvPr>
            <p:cNvCxnSpPr>
              <a:cxnSpLocks/>
            </p:cNvCxnSpPr>
            <p:nvPr/>
          </p:nvCxnSpPr>
          <p:spPr>
            <a:xfrm>
              <a:off x="7753615" y="4693958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73994BF5-4D78-4109-A64F-6EEB5455D9BB}"/>
                </a:ext>
              </a:extLst>
            </p:cNvPr>
            <p:cNvGrpSpPr/>
            <p:nvPr/>
          </p:nvGrpSpPr>
          <p:grpSpPr>
            <a:xfrm>
              <a:off x="8938942" y="4481056"/>
              <a:ext cx="1051174" cy="509147"/>
              <a:chOff x="7765084" y="5264302"/>
              <a:chExt cx="1201342" cy="581882"/>
            </a:xfrm>
          </p:grpSpPr>
          <p:grpSp>
            <p:nvGrpSpPr>
              <p:cNvPr id="144" name="Groupe 143">
                <a:extLst>
                  <a:ext uri="{FF2B5EF4-FFF2-40B4-BE49-F238E27FC236}">
                    <a16:creationId xmlns:a16="http://schemas.microsoft.com/office/drawing/2014/main" id="{3EBB4F86-8C83-46E9-94A3-D5EE39DFE9A8}"/>
                  </a:ext>
                </a:extLst>
              </p:cNvPr>
              <p:cNvGrpSpPr/>
              <p:nvPr/>
            </p:nvGrpSpPr>
            <p:grpSpPr>
              <a:xfrm>
                <a:off x="8322836" y="5264302"/>
                <a:ext cx="643590" cy="581882"/>
                <a:chOff x="8436860" y="3600068"/>
                <a:chExt cx="643590" cy="581882"/>
              </a:xfrm>
            </p:grpSpPr>
            <p:grpSp>
              <p:nvGrpSpPr>
                <p:cNvPr id="149" name="Groupe 148">
                  <a:extLst>
                    <a:ext uri="{FF2B5EF4-FFF2-40B4-BE49-F238E27FC236}">
                      <a16:creationId xmlns:a16="http://schemas.microsoft.com/office/drawing/2014/main" id="{509FED6C-BFE0-4421-A125-2C664F078BA7}"/>
                    </a:ext>
                  </a:extLst>
                </p:cNvPr>
                <p:cNvGrpSpPr/>
                <p:nvPr/>
              </p:nvGrpSpPr>
              <p:grpSpPr>
                <a:xfrm>
                  <a:off x="8436860" y="3600068"/>
                  <a:ext cx="643590" cy="581882"/>
                  <a:chOff x="7379627" y="3329940"/>
                  <a:chExt cx="643590" cy="581882"/>
                </a:xfrm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2B3503E6-40AC-4F9D-B136-047BE6A2EFC2}"/>
                      </a:ext>
                    </a:extLst>
                  </p:cNvPr>
                  <p:cNvSpPr/>
                  <p:nvPr/>
                </p:nvSpPr>
                <p:spPr>
                  <a:xfrm>
                    <a:off x="7429500" y="3329940"/>
                    <a:ext cx="421554" cy="58188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endParaRPr lang="en-US" sz="1575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52" name="ZoneTexte 151">
                    <a:extLst>
                      <a:ext uri="{FF2B5EF4-FFF2-40B4-BE49-F238E27FC236}">
                        <a16:creationId xmlns:a16="http://schemas.microsoft.com/office/drawing/2014/main" id="{672944D1-C6D5-4022-BF80-05D10EC4CF0D}"/>
                      </a:ext>
                    </a:extLst>
                  </p:cNvPr>
                  <p:cNvSpPr txBox="1"/>
                  <p:nvPr/>
                </p:nvSpPr>
                <p:spPr>
                  <a:xfrm>
                    <a:off x="7379627" y="3329940"/>
                    <a:ext cx="264919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53" name="ZoneTexte 152">
                    <a:extLst>
                      <a:ext uri="{FF2B5EF4-FFF2-40B4-BE49-F238E27FC236}">
                        <a16:creationId xmlns:a16="http://schemas.microsoft.com/office/drawing/2014/main" id="{98EFFDA6-3DCA-4E7A-A877-4F855CCCE1FE}"/>
                      </a:ext>
                    </a:extLst>
                  </p:cNvPr>
                  <p:cNvSpPr txBox="1"/>
                  <p:nvPr/>
                </p:nvSpPr>
                <p:spPr>
                  <a:xfrm>
                    <a:off x="7601663" y="3431612"/>
                    <a:ext cx="421554" cy="320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001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None/>
                    </a:pPr>
                    <a:r>
                      <a:rPr lang="en-US" sz="1225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</a:t>
                    </a:r>
                    <a:endParaRPr lang="en-US" sz="1575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50" name="Triangle isocèle 149">
                  <a:extLst>
                    <a:ext uri="{FF2B5EF4-FFF2-40B4-BE49-F238E27FC236}">
                      <a16:creationId xmlns:a16="http://schemas.microsoft.com/office/drawing/2014/main" id="{19DABD97-1094-4F72-BD31-6690BCCEC25C}"/>
                    </a:ext>
                  </a:extLst>
                </p:cNvPr>
                <p:cNvSpPr/>
                <p:nvPr/>
              </p:nvSpPr>
              <p:spPr>
                <a:xfrm rot="5400000">
                  <a:off x="8477515" y="4002014"/>
                  <a:ext cx="104202" cy="8576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01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None/>
                  </a:pPr>
                  <a:endParaRPr lang="en-US" sz="1575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5" name="Trapèze 144">
                <a:extLst>
                  <a:ext uri="{FF2B5EF4-FFF2-40B4-BE49-F238E27FC236}">
                    <a16:creationId xmlns:a16="http://schemas.microsoft.com/office/drawing/2014/main" id="{6D9D9633-9DC2-41B0-9620-08FA5AAC00FE}"/>
                  </a:ext>
                </a:extLst>
              </p:cNvPr>
              <p:cNvSpPr/>
              <p:nvPr/>
            </p:nvSpPr>
            <p:spPr>
              <a:xfrm rot="5400000">
                <a:off x="8083297" y="5355377"/>
                <a:ext cx="278397" cy="148328"/>
              </a:xfrm>
              <a:prstGeom prst="trapezoid">
                <a:avLst>
                  <a:gd name="adj" fmla="val 4065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804007C6-1F6C-4017-805B-F4403B64E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5084" y="5507322"/>
                <a:ext cx="3832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>
                <a:extLst>
                  <a:ext uri="{FF2B5EF4-FFF2-40B4-BE49-F238E27FC236}">
                    <a16:creationId xmlns:a16="http://schemas.microsoft.com/office/drawing/2014/main" id="{3A4FD9B4-C494-499C-9C01-8CDE5942E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5770" y="535846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2733BE52-B973-4F5B-847E-56E2C6F96E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216" y="5438479"/>
                <a:ext cx="825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20397527-D122-4C10-9341-D2262EC267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5852" y="4695233"/>
              <a:ext cx="305" cy="70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0078A37B-97FB-44B6-B6AB-48FB5A501F64}"/>
                </a:ext>
              </a:extLst>
            </p:cNvPr>
            <p:cNvGrpSpPr/>
            <p:nvPr/>
          </p:nvGrpSpPr>
          <p:grpSpPr>
            <a:xfrm>
              <a:off x="10009923" y="4625437"/>
              <a:ext cx="187730" cy="186016"/>
              <a:chOff x="5280349" y="3408546"/>
              <a:chExt cx="214549" cy="212590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70D4C88-BA44-467A-A24A-F6B3983248CB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50724F6B-BCBE-4354-A08C-4139A68C0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9E97E884-8F08-4D48-9CB4-D9184BD3F8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14B3154-25B6-46D0-ABFD-34B92363AEBD}"/>
                </a:ext>
              </a:extLst>
            </p:cNvPr>
            <p:cNvSpPr txBox="1"/>
            <p:nvPr/>
          </p:nvSpPr>
          <p:spPr>
            <a:xfrm>
              <a:off x="9920006" y="4438798"/>
              <a:ext cx="7479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SHIFTOUT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420D48FE-BD2F-48D0-A764-1FA33DC4566A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6" y="5057439"/>
              <a:ext cx="3170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e 160">
              <a:extLst>
                <a:ext uri="{FF2B5EF4-FFF2-40B4-BE49-F238E27FC236}">
                  <a16:creationId xmlns:a16="http://schemas.microsoft.com/office/drawing/2014/main" id="{75B96EC2-2A4F-4443-B482-E2D5B77C77F5}"/>
                </a:ext>
              </a:extLst>
            </p:cNvPr>
            <p:cNvGrpSpPr/>
            <p:nvPr/>
          </p:nvGrpSpPr>
          <p:grpSpPr>
            <a:xfrm>
              <a:off x="4382656" y="5179314"/>
              <a:ext cx="187730" cy="186016"/>
              <a:chOff x="5280349" y="3408546"/>
              <a:chExt cx="214549" cy="21259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C0B067A-DBB9-48CD-9B32-684F06BA5A98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78DC336F-AAF6-4CA7-BE0C-2DB8EE1F9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>
                <a:extLst>
                  <a:ext uri="{FF2B5EF4-FFF2-40B4-BE49-F238E27FC236}">
                    <a16:creationId xmlns:a16="http://schemas.microsoft.com/office/drawing/2014/main" id="{88F7A5AE-A65A-4CAC-8EC6-F859266C21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C0F7ABC1-786C-40AA-9393-9483058C8023}"/>
                </a:ext>
              </a:extLst>
            </p:cNvPr>
            <p:cNvGrpSpPr/>
            <p:nvPr/>
          </p:nvGrpSpPr>
          <p:grpSpPr>
            <a:xfrm>
              <a:off x="4380683" y="4965862"/>
              <a:ext cx="187730" cy="186016"/>
              <a:chOff x="5280349" y="3408546"/>
              <a:chExt cx="214549" cy="212590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9881F50-12C0-4951-94A2-6CAD03F2A6EB}"/>
                  </a:ext>
                </a:extLst>
              </p:cNvPr>
              <p:cNvSpPr/>
              <p:nvPr/>
            </p:nvSpPr>
            <p:spPr>
              <a:xfrm>
                <a:off x="5280349" y="3408546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C0ABF03B-2AC2-4181-8644-95EEB106B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4693" y="3411546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>
                <a:extLst>
                  <a:ext uri="{FF2B5EF4-FFF2-40B4-BE49-F238E27FC236}">
                    <a16:creationId xmlns:a16="http://schemas.microsoft.com/office/drawing/2014/main" id="{A2C346A9-536B-41F7-83AD-E5D1BDEF2E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0479" y="3408546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6E889402-B6AD-440E-9088-90A2565385A1}"/>
                </a:ext>
              </a:extLst>
            </p:cNvPr>
            <p:cNvCxnSpPr>
              <a:cxnSpLocks/>
            </p:cNvCxnSpPr>
            <p:nvPr/>
          </p:nvCxnSpPr>
          <p:spPr>
            <a:xfrm>
              <a:off x="7706788" y="5057439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F6CCA0F2-D4F5-4806-BC1F-122678E79599}"/>
                </a:ext>
              </a:extLst>
            </p:cNvPr>
            <p:cNvCxnSpPr>
              <a:cxnSpLocks/>
            </p:cNvCxnSpPr>
            <p:nvPr/>
          </p:nvCxnSpPr>
          <p:spPr>
            <a:xfrm>
              <a:off x="7989391" y="5057439"/>
              <a:ext cx="651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5155230D-31F7-4C11-AB5B-5043553ACD03}"/>
                </a:ext>
              </a:extLst>
            </p:cNvPr>
            <p:cNvCxnSpPr>
              <a:cxnSpLocks/>
            </p:cNvCxnSpPr>
            <p:nvPr/>
          </p:nvCxnSpPr>
          <p:spPr>
            <a:xfrm>
              <a:off x="8625884" y="5054958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43F8848-39EE-4422-99DB-1AC671EF3464}"/>
                </a:ext>
              </a:extLst>
            </p:cNvPr>
            <p:cNvCxnSpPr>
              <a:cxnSpLocks/>
            </p:cNvCxnSpPr>
            <p:nvPr/>
          </p:nvCxnSpPr>
          <p:spPr>
            <a:xfrm>
              <a:off x="8934695" y="5054958"/>
              <a:ext cx="404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6B0F357A-1050-48E9-846A-8B42046FA6FD}"/>
                </a:ext>
              </a:extLst>
            </p:cNvPr>
            <p:cNvCxnSpPr>
              <a:cxnSpLocks/>
              <a:stCxn id="145" idx="3"/>
            </p:cNvCxnSpPr>
            <p:nvPr/>
          </p:nvCxnSpPr>
          <p:spPr>
            <a:xfrm>
              <a:off x="9339177" y="4721058"/>
              <a:ext cx="0" cy="333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8706DD4E-6FB0-41E7-BECC-8AD5A50860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810" y="4727189"/>
              <a:ext cx="0" cy="333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00402A97-6734-4863-95A3-FA34D4D141FE}"/>
                </a:ext>
              </a:extLst>
            </p:cNvPr>
            <p:cNvCxnSpPr>
              <a:cxnSpLocks/>
            </p:cNvCxnSpPr>
            <p:nvPr/>
          </p:nvCxnSpPr>
          <p:spPr>
            <a:xfrm>
              <a:off x="7240072" y="4727189"/>
              <a:ext cx="0" cy="333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E236CA51-17F2-4B1B-B834-09BB27CDD9D7}"/>
                </a:ext>
              </a:extLst>
            </p:cNvPr>
            <p:cNvCxnSpPr>
              <a:cxnSpLocks/>
            </p:cNvCxnSpPr>
            <p:nvPr/>
          </p:nvCxnSpPr>
          <p:spPr>
            <a:xfrm>
              <a:off x="6279797" y="4721058"/>
              <a:ext cx="0" cy="333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2000C07D-79A3-4385-8165-E5D2B2023D9D}"/>
                </a:ext>
              </a:extLst>
            </p:cNvPr>
            <p:cNvSpPr/>
            <p:nvPr/>
          </p:nvSpPr>
          <p:spPr>
            <a:xfrm>
              <a:off x="6256103" y="5034063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A4B2A653-29BE-4243-8477-8697BB52ADF6}"/>
                </a:ext>
              </a:extLst>
            </p:cNvPr>
            <p:cNvSpPr/>
            <p:nvPr/>
          </p:nvSpPr>
          <p:spPr>
            <a:xfrm>
              <a:off x="7214641" y="5034724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9481BF8E-6842-4A23-873F-6979E2EB3DC4}"/>
                </a:ext>
              </a:extLst>
            </p:cNvPr>
            <p:cNvSpPr/>
            <p:nvPr/>
          </p:nvSpPr>
          <p:spPr>
            <a:xfrm>
              <a:off x="8115270" y="5035413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3C223482-114E-48ED-A28D-969B62CC8DF3}"/>
                </a:ext>
              </a:extLst>
            </p:cNvPr>
            <p:cNvSpPr/>
            <p:nvPr/>
          </p:nvSpPr>
          <p:spPr>
            <a:xfrm>
              <a:off x="8179259" y="5244348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3A2FAF4B-FB9C-4271-8780-AE43CBA48A5D}"/>
                </a:ext>
              </a:extLst>
            </p:cNvPr>
            <p:cNvCxnSpPr>
              <a:cxnSpLocks/>
            </p:cNvCxnSpPr>
            <p:nvPr/>
          </p:nvCxnSpPr>
          <p:spPr>
            <a:xfrm>
              <a:off x="8203885" y="4875295"/>
              <a:ext cx="0" cy="393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39B1ABA-B8FC-4C15-834D-CDE7AD254EDF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6" y="5268816"/>
              <a:ext cx="3170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C979B46E-D60B-4638-B1FB-218F8C5968FB}"/>
                </a:ext>
              </a:extLst>
            </p:cNvPr>
            <p:cNvCxnSpPr>
              <a:cxnSpLocks/>
            </p:cNvCxnSpPr>
            <p:nvPr/>
          </p:nvCxnSpPr>
          <p:spPr>
            <a:xfrm>
              <a:off x="7736923" y="5268816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46A0645E-84B9-49E4-B079-6ABC23531E97}"/>
                </a:ext>
              </a:extLst>
            </p:cNvPr>
            <p:cNvCxnSpPr>
              <a:cxnSpLocks/>
            </p:cNvCxnSpPr>
            <p:nvPr/>
          </p:nvCxnSpPr>
          <p:spPr>
            <a:xfrm>
              <a:off x="8036058" y="5268816"/>
              <a:ext cx="651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A960558D-2AAA-4B3B-9B3E-AE84E6ABA07E}"/>
                </a:ext>
              </a:extLst>
            </p:cNvPr>
            <p:cNvCxnSpPr>
              <a:cxnSpLocks/>
            </p:cNvCxnSpPr>
            <p:nvPr/>
          </p:nvCxnSpPr>
          <p:spPr>
            <a:xfrm>
              <a:off x="8650544" y="5268816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138C848B-56C0-4217-AED5-2AEAF5EEE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4695" y="5267914"/>
              <a:ext cx="457671" cy="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420F81E5-91CA-4FF4-91F4-40631DC4EDB3}"/>
                </a:ext>
              </a:extLst>
            </p:cNvPr>
            <p:cNvCxnSpPr>
              <a:cxnSpLocks/>
            </p:cNvCxnSpPr>
            <p:nvPr/>
          </p:nvCxnSpPr>
          <p:spPr>
            <a:xfrm>
              <a:off x="8202371" y="4875295"/>
              <a:ext cx="72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2F362D86-A60F-4896-B844-85BBF4B9434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433" y="4876562"/>
              <a:ext cx="72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C9F590BA-7FDF-4062-A19B-977D6CB79069}"/>
                </a:ext>
              </a:extLst>
            </p:cNvPr>
            <p:cNvCxnSpPr>
              <a:cxnSpLocks/>
            </p:cNvCxnSpPr>
            <p:nvPr/>
          </p:nvCxnSpPr>
          <p:spPr>
            <a:xfrm>
              <a:off x="9392366" y="4875295"/>
              <a:ext cx="0" cy="393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44E59879-D54A-4591-AB22-2BC0B298DAEB}"/>
                </a:ext>
              </a:extLst>
            </p:cNvPr>
            <p:cNvCxnSpPr>
              <a:cxnSpLocks/>
            </p:cNvCxnSpPr>
            <p:nvPr/>
          </p:nvCxnSpPr>
          <p:spPr>
            <a:xfrm>
              <a:off x="7302448" y="4875295"/>
              <a:ext cx="0" cy="393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AFA1FA-CDBB-46B5-99BC-B8DADD7A6BB4}"/>
                </a:ext>
              </a:extLst>
            </p:cNvPr>
            <p:cNvCxnSpPr>
              <a:cxnSpLocks/>
            </p:cNvCxnSpPr>
            <p:nvPr/>
          </p:nvCxnSpPr>
          <p:spPr>
            <a:xfrm>
              <a:off x="7300935" y="4875295"/>
              <a:ext cx="72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048B62D-588F-4B86-8AC0-72974CB0C008}"/>
                </a:ext>
              </a:extLst>
            </p:cNvPr>
            <p:cNvCxnSpPr>
              <a:cxnSpLocks/>
            </p:cNvCxnSpPr>
            <p:nvPr/>
          </p:nvCxnSpPr>
          <p:spPr>
            <a:xfrm>
              <a:off x="6341678" y="4871122"/>
              <a:ext cx="0" cy="393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416CCC75-AD34-4E14-B7D0-D5761D93A31D}"/>
                </a:ext>
              </a:extLst>
            </p:cNvPr>
            <p:cNvCxnSpPr>
              <a:cxnSpLocks/>
            </p:cNvCxnSpPr>
            <p:nvPr/>
          </p:nvCxnSpPr>
          <p:spPr>
            <a:xfrm>
              <a:off x="6340165" y="4871122"/>
              <a:ext cx="72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FC59D396-588E-48CF-99AE-75BF75C2EFA9}"/>
                </a:ext>
              </a:extLst>
            </p:cNvPr>
            <p:cNvSpPr/>
            <p:nvPr/>
          </p:nvSpPr>
          <p:spPr>
            <a:xfrm>
              <a:off x="7277604" y="5247935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F456DF06-6A32-40C6-807C-03EF5F510F19}"/>
                </a:ext>
              </a:extLst>
            </p:cNvPr>
            <p:cNvSpPr/>
            <p:nvPr/>
          </p:nvSpPr>
          <p:spPr>
            <a:xfrm>
              <a:off x="6318067" y="5247935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C06AB176-1521-4BE5-A638-121CBA7A615D}"/>
                </a:ext>
              </a:extLst>
            </p:cNvPr>
            <p:cNvSpPr txBox="1"/>
            <p:nvPr/>
          </p:nvSpPr>
          <p:spPr>
            <a:xfrm>
              <a:off x="3957998" y="4947705"/>
              <a:ext cx="4977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LOAD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696236C6-C4CA-41BC-867B-C4D77C4C0CE6}"/>
                </a:ext>
              </a:extLst>
            </p:cNvPr>
            <p:cNvSpPr txBox="1"/>
            <p:nvPr/>
          </p:nvSpPr>
          <p:spPr>
            <a:xfrm>
              <a:off x="4107968" y="5139715"/>
              <a:ext cx="4977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CK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87C237BC-0E80-46BD-8D7C-398C1AC7FBCB}"/>
                </a:ext>
              </a:extLst>
            </p:cNvPr>
            <p:cNvCxnSpPr>
              <a:cxnSpLocks/>
              <a:endCxn id="156" idx="1"/>
            </p:cNvCxnSpPr>
            <p:nvPr/>
          </p:nvCxnSpPr>
          <p:spPr>
            <a:xfrm>
              <a:off x="9842253" y="4717059"/>
              <a:ext cx="1676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4FF04069-B6CD-4DB7-A540-F1BFEC58B7D9}"/>
                </a:ext>
              </a:extLst>
            </p:cNvPr>
            <p:cNvSpPr txBox="1"/>
            <p:nvPr/>
          </p:nvSpPr>
          <p:spPr>
            <a:xfrm>
              <a:off x="2795500" y="2181916"/>
              <a:ext cx="1259832" cy="334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575" dirty="0">
                  <a:solidFill>
                    <a:prstClr val="black"/>
                  </a:solidFill>
                  <a:latin typeface="Calibri" panose="020F0502020204030204"/>
                </a:rPr>
                <a:t>Target cell 7T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496B0556-14B3-4EC7-A777-1C3FA6B22329}"/>
                </a:ext>
              </a:extLst>
            </p:cNvPr>
            <p:cNvSpPr txBox="1"/>
            <p:nvPr/>
          </p:nvSpPr>
          <p:spPr>
            <a:xfrm>
              <a:off x="3209616" y="3309640"/>
              <a:ext cx="70724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Cal, pulse</a:t>
              </a:r>
            </a:p>
          </p:txBody>
        </p: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F6E6182E-4C7D-4E48-8AC1-DE0EC6187883}"/>
                </a:ext>
              </a:extLst>
            </p:cNvPr>
            <p:cNvCxnSpPr>
              <a:cxnSpLocks/>
            </p:cNvCxnSpPr>
            <p:nvPr/>
          </p:nvCxnSpPr>
          <p:spPr>
            <a:xfrm>
              <a:off x="4038451" y="2355359"/>
              <a:ext cx="1688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C624C659-BFA2-4CCD-A83E-2AB5C71F096F}"/>
                </a:ext>
              </a:extLst>
            </p:cNvPr>
            <p:cNvCxnSpPr>
              <a:cxnSpLocks/>
            </p:cNvCxnSpPr>
            <p:nvPr/>
          </p:nvCxnSpPr>
          <p:spPr>
            <a:xfrm>
              <a:off x="4038451" y="2725691"/>
              <a:ext cx="1688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96F79748-0F74-4080-8F9E-F31DC01B8AC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01" y="3092117"/>
              <a:ext cx="1688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346FA2F1-6386-4DF5-A4B5-DE54F5E37C68}"/>
                </a:ext>
              </a:extLst>
            </p:cNvPr>
            <p:cNvCxnSpPr>
              <a:cxnSpLocks/>
            </p:cNvCxnSpPr>
            <p:nvPr/>
          </p:nvCxnSpPr>
          <p:spPr>
            <a:xfrm>
              <a:off x="4038451" y="3453665"/>
              <a:ext cx="1688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92F9D484-4351-47A4-AA0D-FF4386864C0E}"/>
                </a:ext>
              </a:extLst>
            </p:cNvPr>
            <p:cNvGrpSpPr/>
            <p:nvPr/>
          </p:nvGrpSpPr>
          <p:grpSpPr>
            <a:xfrm>
              <a:off x="3850834" y="3350131"/>
              <a:ext cx="187617" cy="186016"/>
              <a:chOff x="1275997" y="2239904"/>
              <a:chExt cx="214419" cy="212590"/>
            </a:xfrm>
          </p:grpSpPr>
          <p:cxnSp>
            <p:nvCxnSpPr>
              <p:cNvPr id="206" name="Connecteur droit 205">
                <a:extLst>
                  <a:ext uri="{FF2B5EF4-FFF2-40B4-BE49-F238E27FC236}">
                    <a16:creationId xmlns:a16="http://schemas.microsoft.com/office/drawing/2014/main" id="{FD3E09DB-947D-4894-A947-49A5DD766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211" y="2242904"/>
                <a:ext cx="210205" cy="209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cteur droit 206">
                <a:extLst>
                  <a:ext uri="{FF2B5EF4-FFF2-40B4-BE49-F238E27FC236}">
                    <a16:creationId xmlns:a16="http://schemas.microsoft.com/office/drawing/2014/main" id="{4A4AEACB-1AE2-4310-BC11-D02AEA7850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5997" y="2239904"/>
                <a:ext cx="209807" cy="212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64E70B4-0DC2-4ECB-99FD-377E75B4E9CC}"/>
                  </a:ext>
                </a:extLst>
              </p:cNvPr>
              <p:cNvSpPr/>
              <p:nvPr/>
            </p:nvSpPr>
            <p:spPr>
              <a:xfrm>
                <a:off x="1277319" y="2242904"/>
                <a:ext cx="210205" cy="20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01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sz="157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7CCE5242-7B93-4E7A-9421-A36A89DBD2C8}"/>
                </a:ext>
              </a:extLst>
            </p:cNvPr>
            <p:cNvSpPr txBox="1"/>
            <p:nvPr/>
          </p:nvSpPr>
          <p:spPr>
            <a:xfrm>
              <a:off x="7996711" y="2538848"/>
              <a:ext cx="533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DEL0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4AF5A2E0-3015-41E9-90FA-E69BD49720FC}"/>
                </a:ext>
              </a:extLst>
            </p:cNvPr>
            <p:cNvSpPr txBox="1"/>
            <p:nvPr/>
          </p:nvSpPr>
          <p:spPr>
            <a:xfrm>
              <a:off x="6741716" y="2538848"/>
              <a:ext cx="64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DEL10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12B0E29B-C207-4880-B501-E56704424DAD}"/>
                </a:ext>
              </a:extLst>
            </p:cNvPr>
            <p:cNvSpPr txBox="1"/>
            <p:nvPr/>
          </p:nvSpPr>
          <p:spPr>
            <a:xfrm>
              <a:off x="5818278" y="2538848"/>
              <a:ext cx="64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DEL98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1C2C288E-BAE5-4FC5-8660-ECA9FD4C80B1}"/>
                </a:ext>
              </a:extLst>
            </p:cNvPr>
            <p:cNvSpPr txBox="1"/>
            <p:nvPr/>
          </p:nvSpPr>
          <p:spPr>
            <a:xfrm>
              <a:off x="4954424" y="2538848"/>
              <a:ext cx="64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DEL95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Accolade fermante 212">
              <a:extLst>
                <a:ext uri="{FF2B5EF4-FFF2-40B4-BE49-F238E27FC236}">
                  <a16:creationId xmlns:a16="http://schemas.microsoft.com/office/drawing/2014/main" id="{FB145D60-E61A-470C-9B56-0D6BBD87EDC1}"/>
                </a:ext>
              </a:extLst>
            </p:cNvPr>
            <p:cNvSpPr/>
            <p:nvPr/>
          </p:nvSpPr>
          <p:spPr>
            <a:xfrm rot="16200000">
              <a:off x="6595323" y="720893"/>
              <a:ext cx="258256" cy="3611753"/>
            </a:xfrm>
            <a:prstGeom prst="rightBrace">
              <a:avLst>
                <a:gd name="adj1" fmla="val 8333"/>
                <a:gd name="adj2" fmla="val 4914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978603AB-3C4A-4D7A-868C-64607107B0F2}"/>
                </a:ext>
              </a:extLst>
            </p:cNvPr>
            <p:cNvSpPr txBox="1"/>
            <p:nvPr/>
          </p:nvSpPr>
          <p:spPr>
            <a:xfrm>
              <a:off x="5897698" y="2159571"/>
              <a:ext cx="1734449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225" dirty="0">
                  <a:solidFill>
                    <a:prstClr val="black"/>
                  </a:solidFill>
                  <a:latin typeface="Calibri" panose="020F0502020204030204"/>
                </a:rPr>
                <a:t>SET width measurement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09D3D131-29F6-409C-BA31-C92BE8BEE22B}"/>
                </a:ext>
              </a:extLst>
            </p:cNvPr>
            <p:cNvSpPr txBox="1"/>
            <p:nvPr/>
          </p:nvSpPr>
          <p:spPr>
            <a:xfrm>
              <a:off x="8491018" y="2910613"/>
              <a:ext cx="14178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DEL~13 </a:t>
              </a:r>
              <a:r>
                <a:rPr lang="en-US" sz="1050" dirty="0" err="1">
                  <a:solidFill>
                    <a:prstClr val="black"/>
                  </a:solidFill>
                  <a:latin typeface="Calibri" panose="020F0502020204030204"/>
                </a:rPr>
                <a:t>ps</a:t>
              </a: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 (resolution)</a:t>
              </a:r>
              <a:endParaRPr lang="en-US" sz="15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1BBF6364-3234-492F-82EE-FC0AC6EEF299}"/>
                </a:ext>
              </a:extLst>
            </p:cNvPr>
            <p:cNvSpPr/>
            <p:nvPr/>
          </p:nvSpPr>
          <p:spPr>
            <a:xfrm>
              <a:off x="5382010" y="4255714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EA925C10-8980-43DD-BE0F-6BB99F813449}"/>
                </a:ext>
              </a:extLst>
            </p:cNvPr>
            <p:cNvSpPr/>
            <p:nvPr/>
          </p:nvSpPr>
          <p:spPr>
            <a:xfrm>
              <a:off x="6348981" y="4250477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D836E698-43F2-4F98-B911-ECF07C4E961F}"/>
                </a:ext>
              </a:extLst>
            </p:cNvPr>
            <p:cNvSpPr/>
            <p:nvPr/>
          </p:nvSpPr>
          <p:spPr>
            <a:xfrm>
              <a:off x="7245253" y="4254510"/>
              <a:ext cx="42032" cy="400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243FCD89-F67A-43FF-85E1-9914AE589F12}"/>
                </a:ext>
              </a:extLst>
            </p:cNvPr>
            <p:cNvSpPr/>
            <p:nvPr/>
          </p:nvSpPr>
          <p:spPr>
            <a:xfrm>
              <a:off x="8446156" y="4257796"/>
              <a:ext cx="40004" cy="400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58FF78D6-571D-404D-875E-E39C521FB2FD}"/>
                </a:ext>
              </a:extLst>
            </p:cNvPr>
            <p:cNvSpPr/>
            <p:nvPr/>
          </p:nvSpPr>
          <p:spPr>
            <a:xfrm>
              <a:off x="5389248" y="2885731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31D261B0-75F7-4D81-8022-FDB79A9D99E4}"/>
                </a:ext>
              </a:extLst>
            </p:cNvPr>
            <p:cNvSpPr/>
            <p:nvPr/>
          </p:nvSpPr>
          <p:spPr>
            <a:xfrm>
              <a:off x="6356250" y="2889664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5E8A980C-EB89-4F66-A256-82DA81412C8C}"/>
                </a:ext>
              </a:extLst>
            </p:cNvPr>
            <p:cNvSpPr/>
            <p:nvPr/>
          </p:nvSpPr>
          <p:spPr>
            <a:xfrm>
              <a:off x="7248637" y="2885547"/>
              <a:ext cx="44195" cy="471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endParaRPr lang="en-US" sz="157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058A77A0-51F7-4E82-AD9B-2A49CBF11E85}"/>
                </a:ext>
              </a:extLst>
            </p:cNvPr>
            <p:cNvCxnSpPr>
              <a:cxnSpLocks/>
            </p:cNvCxnSpPr>
            <p:nvPr/>
          </p:nvCxnSpPr>
          <p:spPr>
            <a:xfrm>
              <a:off x="6767350" y="4277936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2F48E30-BE42-4813-B2C2-639CD0B3B48F}"/>
                </a:ext>
              </a:extLst>
            </p:cNvPr>
            <p:cNvCxnSpPr>
              <a:cxnSpLocks/>
            </p:cNvCxnSpPr>
            <p:nvPr/>
          </p:nvCxnSpPr>
          <p:spPr>
            <a:xfrm>
              <a:off x="7072827" y="4277850"/>
              <a:ext cx="651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4C59126A-5173-41A6-92E7-6AAF9389E419}"/>
                </a:ext>
              </a:extLst>
            </p:cNvPr>
            <p:cNvCxnSpPr>
              <a:cxnSpLocks/>
            </p:cNvCxnSpPr>
            <p:nvPr/>
          </p:nvCxnSpPr>
          <p:spPr>
            <a:xfrm>
              <a:off x="7680971" y="4282103"/>
              <a:ext cx="3083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B8C6E62A-D897-4EEA-BA37-ACF5FDB29886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>
              <a:off x="7989367" y="4280369"/>
              <a:ext cx="2020555" cy="8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67AD0629-55C6-4E8F-AB99-E16FBFAE98EE}"/>
                </a:ext>
              </a:extLst>
            </p:cNvPr>
            <p:cNvSpPr txBox="1"/>
            <p:nvPr/>
          </p:nvSpPr>
          <p:spPr>
            <a:xfrm>
              <a:off x="5332927" y="1620688"/>
              <a:ext cx="2224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800" i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SET sub-bloc  synoptic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FE2CE254-1D36-409F-932C-E73EFC99BF74}"/>
                </a:ext>
              </a:extLst>
            </p:cNvPr>
            <p:cNvSpPr txBox="1"/>
            <p:nvPr/>
          </p:nvSpPr>
          <p:spPr>
            <a:xfrm>
              <a:off x="2794901" y="2551260"/>
              <a:ext cx="1259832" cy="334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575" dirty="0">
                  <a:solidFill>
                    <a:prstClr val="black"/>
                  </a:solidFill>
                  <a:latin typeface="Calibri" panose="020F0502020204030204"/>
                </a:rPr>
                <a:t>Target cell 9T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427B3476-E4D4-437B-A8E4-79FD2CBEF1FB}"/>
                </a:ext>
              </a:extLst>
            </p:cNvPr>
            <p:cNvSpPr txBox="1"/>
            <p:nvPr/>
          </p:nvSpPr>
          <p:spPr>
            <a:xfrm>
              <a:off x="2701127" y="2929300"/>
              <a:ext cx="1362424" cy="334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575" dirty="0">
                  <a:solidFill>
                    <a:prstClr val="black"/>
                  </a:solidFill>
                  <a:latin typeface="Calibri" panose="020F0502020204030204"/>
                </a:rPr>
                <a:t>Target cell 12T</a:t>
              </a:r>
            </a:p>
          </p:txBody>
        </p:sp>
      </p:grpSp>
      <p:graphicFrame>
        <p:nvGraphicFramePr>
          <p:cNvPr id="241" name="Espace réservé du contenu 321">
            <a:extLst>
              <a:ext uri="{FF2B5EF4-FFF2-40B4-BE49-F238E27FC236}">
                <a16:creationId xmlns:a16="http://schemas.microsoft.com/office/drawing/2014/main" id="{91A25F3E-7C31-41B2-9F93-9154E8A76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906600"/>
              </p:ext>
            </p:extLst>
          </p:nvPr>
        </p:nvGraphicFramePr>
        <p:xfrm>
          <a:off x="6561877" y="1080479"/>
          <a:ext cx="3211228" cy="14500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96729">
                  <a:extLst>
                    <a:ext uri="{9D8B030D-6E8A-4147-A177-3AD203B41FA5}">
                      <a16:colId xmlns:a16="http://schemas.microsoft.com/office/drawing/2014/main" val="4229318426"/>
                    </a:ext>
                  </a:extLst>
                </a:gridCol>
                <a:gridCol w="482869">
                  <a:extLst>
                    <a:ext uri="{9D8B030D-6E8A-4147-A177-3AD203B41FA5}">
                      <a16:colId xmlns:a16="http://schemas.microsoft.com/office/drawing/2014/main" val="2624279482"/>
                    </a:ext>
                  </a:extLst>
                </a:gridCol>
                <a:gridCol w="1831630">
                  <a:extLst>
                    <a:ext uri="{9D8B030D-6E8A-4147-A177-3AD203B41FA5}">
                      <a16:colId xmlns:a16="http://schemas.microsoft.com/office/drawing/2014/main" val="2959208409"/>
                    </a:ext>
                  </a:extLst>
                </a:gridCol>
              </a:tblGrid>
              <a:tr h="183208">
                <a:tc>
                  <a:txBody>
                    <a:bodyPr/>
                    <a:lstStyle/>
                    <a:p>
                      <a:r>
                        <a:rPr lang="en-US" sz="11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</a:p>
                  </a:txBody>
                  <a:tcPr marL="80010" marR="80010" marT="0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E/S</a:t>
                      </a:r>
                    </a:p>
                  </a:txBody>
                  <a:tcPr marL="80010" marR="800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80010" marR="80010" marT="0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16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100" noProof="0"/>
                        <a:t>RSTb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Initialization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403052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Sel&lt;2:0&gt;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Target cell selection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77181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LOAD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Load data’s in latches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616812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CK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clock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22917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Cal, Pulse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External gene. (50 ps – 1ns)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55899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SHIFTOUT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S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Shift register output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53853"/>
                  </a:ext>
                </a:extLst>
              </a:tr>
              <a:tr h="183208">
                <a:tc>
                  <a:txBody>
                    <a:bodyPr/>
                    <a:lstStyle/>
                    <a:p>
                      <a:r>
                        <a:rPr lang="en-US" sz="1100" noProof="0"/>
                        <a:t>TRIGOUT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/>
                        <a:t>S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Trigger output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436410"/>
                  </a:ext>
                </a:extLst>
              </a:tr>
            </a:tbl>
          </a:graphicData>
        </a:graphic>
      </p:graphicFrame>
      <p:sp>
        <p:nvSpPr>
          <p:cNvPr id="237" name="ZoneTexte 236">
            <a:extLst>
              <a:ext uri="{FF2B5EF4-FFF2-40B4-BE49-F238E27FC236}">
                <a16:creationId xmlns:a16="http://schemas.microsoft.com/office/drawing/2014/main" id="{E2EB4EC5-0BEA-43C6-89B4-F7F1CB4F43DE}"/>
              </a:ext>
            </a:extLst>
          </p:cNvPr>
          <p:cNvSpPr txBox="1"/>
          <p:nvPr/>
        </p:nvSpPr>
        <p:spPr>
          <a:xfrm>
            <a:off x="1533138" y="3696843"/>
            <a:ext cx="10298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001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Target Cells</a:t>
            </a:r>
          </a:p>
        </p:txBody>
      </p:sp>
      <p:cxnSp>
        <p:nvCxnSpPr>
          <p:cNvPr id="235" name="Connecteur droit avec flèche 234">
            <a:extLst>
              <a:ext uri="{FF2B5EF4-FFF2-40B4-BE49-F238E27FC236}">
                <a16:creationId xmlns:a16="http://schemas.microsoft.com/office/drawing/2014/main" id="{B22C6B73-FB15-4BA7-A131-997117222190}"/>
              </a:ext>
            </a:extLst>
          </p:cNvPr>
          <p:cNvCxnSpPr>
            <a:stCxn id="237" idx="3"/>
            <a:endCxn id="199" idx="1"/>
          </p:cNvCxnSpPr>
          <p:nvPr/>
        </p:nvCxnSpPr>
        <p:spPr>
          <a:xfrm flipV="1">
            <a:off x="2562972" y="3549908"/>
            <a:ext cx="232528" cy="3008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avec flèche 237">
            <a:extLst>
              <a:ext uri="{FF2B5EF4-FFF2-40B4-BE49-F238E27FC236}">
                <a16:creationId xmlns:a16="http://schemas.microsoft.com/office/drawing/2014/main" id="{9E13D0ED-A747-4D64-9488-D83FCC1E34AC}"/>
              </a:ext>
            </a:extLst>
          </p:cNvPr>
          <p:cNvCxnSpPr>
            <a:stCxn id="237" idx="3"/>
            <a:endCxn id="239" idx="1"/>
          </p:cNvCxnSpPr>
          <p:nvPr/>
        </p:nvCxnSpPr>
        <p:spPr>
          <a:xfrm>
            <a:off x="2562972" y="3850732"/>
            <a:ext cx="231929" cy="68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avec flèche 242">
            <a:extLst>
              <a:ext uri="{FF2B5EF4-FFF2-40B4-BE49-F238E27FC236}">
                <a16:creationId xmlns:a16="http://schemas.microsoft.com/office/drawing/2014/main" id="{1D4117EB-F738-4DB6-943C-123F64F3C4A2}"/>
              </a:ext>
            </a:extLst>
          </p:cNvPr>
          <p:cNvCxnSpPr>
            <a:stCxn id="237" idx="3"/>
            <a:endCxn id="240" idx="1"/>
          </p:cNvCxnSpPr>
          <p:nvPr/>
        </p:nvCxnSpPr>
        <p:spPr>
          <a:xfrm>
            <a:off x="2562972" y="3850732"/>
            <a:ext cx="138155" cy="4465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e 243">
            <a:extLst>
              <a:ext uri="{FF2B5EF4-FFF2-40B4-BE49-F238E27FC236}">
                <a16:creationId xmlns:a16="http://schemas.microsoft.com/office/drawing/2014/main" id="{7E344190-0B6F-4B34-AE3B-67AC613CAE5C}"/>
              </a:ext>
            </a:extLst>
          </p:cNvPr>
          <p:cNvGrpSpPr/>
          <p:nvPr/>
        </p:nvGrpSpPr>
        <p:grpSpPr>
          <a:xfrm>
            <a:off x="50349" y="4805842"/>
            <a:ext cx="3476675" cy="2150563"/>
            <a:chOff x="6638930" y="2002933"/>
            <a:chExt cx="3696813" cy="2286733"/>
          </a:xfrm>
        </p:grpSpPr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D55944E6-4232-40B6-AA90-0DDD3F5A156E}"/>
                </a:ext>
              </a:extLst>
            </p:cNvPr>
            <p:cNvSpPr txBox="1"/>
            <p:nvPr/>
          </p:nvSpPr>
          <p:spPr>
            <a:xfrm>
              <a:off x="7616753" y="3981889"/>
              <a:ext cx="236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400" i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Layout example for INVD4 cell</a:t>
              </a:r>
            </a:p>
          </p:txBody>
        </p:sp>
        <p:cxnSp>
          <p:nvCxnSpPr>
            <p:cNvPr id="246" name="Connecteur droit avec flèche 245">
              <a:extLst>
                <a:ext uri="{FF2B5EF4-FFF2-40B4-BE49-F238E27FC236}">
                  <a16:creationId xmlns:a16="http://schemas.microsoft.com/office/drawing/2014/main" id="{B6E09D87-4C0A-428E-972F-8DF395E5CA58}"/>
                </a:ext>
              </a:extLst>
            </p:cNvPr>
            <p:cNvCxnSpPr>
              <a:cxnSpLocks/>
            </p:cNvCxnSpPr>
            <p:nvPr/>
          </p:nvCxnSpPr>
          <p:spPr>
            <a:xfrm>
              <a:off x="7061120" y="3941466"/>
              <a:ext cx="32746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3AD8CD52-F4BE-42EB-9A65-43FB5D5E06DA}"/>
                </a:ext>
              </a:extLst>
            </p:cNvPr>
            <p:cNvSpPr txBox="1"/>
            <p:nvPr/>
          </p:nvSpPr>
          <p:spPr>
            <a:xfrm>
              <a:off x="8419743" y="3858704"/>
              <a:ext cx="42159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190 µm</a:t>
              </a:r>
            </a:p>
          </p:txBody>
        </p:sp>
        <p:cxnSp>
          <p:nvCxnSpPr>
            <p:cNvPr id="248" name="Connecteur droit avec flèche 247">
              <a:extLst>
                <a:ext uri="{FF2B5EF4-FFF2-40B4-BE49-F238E27FC236}">
                  <a16:creationId xmlns:a16="http://schemas.microsoft.com/office/drawing/2014/main" id="{E8952604-DA83-4454-BE43-40AAF05ED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6457" y="2002933"/>
              <a:ext cx="0" cy="186156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ZoneTexte 248">
              <a:extLst>
                <a:ext uri="{FF2B5EF4-FFF2-40B4-BE49-F238E27FC236}">
                  <a16:creationId xmlns:a16="http://schemas.microsoft.com/office/drawing/2014/main" id="{123AE839-187F-4B53-9A0B-04D5EBCF28FF}"/>
                </a:ext>
              </a:extLst>
            </p:cNvPr>
            <p:cNvSpPr txBox="1"/>
            <p:nvPr/>
          </p:nvSpPr>
          <p:spPr>
            <a:xfrm>
              <a:off x="6638930" y="2743731"/>
              <a:ext cx="352661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90 µm</a:t>
              </a:r>
            </a:p>
          </p:txBody>
        </p:sp>
        <p:pic>
          <p:nvPicPr>
            <p:cNvPr id="250" name="Image 249">
              <a:extLst>
                <a:ext uri="{FF2B5EF4-FFF2-40B4-BE49-F238E27FC236}">
                  <a16:creationId xmlns:a16="http://schemas.microsoft.com/office/drawing/2014/main" id="{7A2EA59E-C0DB-4A67-953F-3AC6AEC6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1120" y="2002933"/>
              <a:ext cx="3274623" cy="1861565"/>
            </a:xfrm>
            <a:prstGeom prst="rect">
              <a:avLst/>
            </a:prstGeom>
          </p:spPr>
        </p:pic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AD461E68-2937-4420-8990-1B2A2D64D303}"/>
                </a:ext>
              </a:extLst>
            </p:cNvPr>
            <p:cNvSpPr txBox="1"/>
            <p:nvPr/>
          </p:nvSpPr>
          <p:spPr>
            <a:xfrm>
              <a:off x="7112913" y="2394452"/>
              <a:ext cx="679673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TARGET 12T</a:t>
              </a:r>
            </a:p>
          </p:txBody>
        </p:sp>
        <p:sp>
          <p:nvSpPr>
            <p:cNvPr id="252" name="ZoneTexte 251">
              <a:extLst>
                <a:ext uri="{FF2B5EF4-FFF2-40B4-BE49-F238E27FC236}">
                  <a16:creationId xmlns:a16="http://schemas.microsoft.com/office/drawing/2014/main" id="{9ED134FF-19F7-40B2-9C1A-7AF31AA9FFA4}"/>
                </a:ext>
              </a:extLst>
            </p:cNvPr>
            <p:cNvSpPr txBox="1"/>
            <p:nvPr/>
          </p:nvSpPr>
          <p:spPr>
            <a:xfrm>
              <a:off x="7112913" y="3272961"/>
              <a:ext cx="610745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TARGET 7T</a:t>
              </a:r>
            </a:p>
          </p:txBody>
        </p:sp>
        <p:sp>
          <p:nvSpPr>
            <p:cNvPr id="253" name="ZoneTexte 252">
              <a:extLst>
                <a:ext uri="{FF2B5EF4-FFF2-40B4-BE49-F238E27FC236}">
                  <a16:creationId xmlns:a16="http://schemas.microsoft.com/office/drawing/2014/main" id="{DCC8CC9D-806E-4FB9-9F9D-70634EDAB5FB}"/>
                </a:ext>
              </a:extLst>
            </p:cNvPr>
            <p:cNvSpPr txBox="1"/>
            <p:nvPr/>
          </p:nvSpPr>
          <p:spPr>
            <a:xfrm>
              <a:off x="7907679" y="3272961"/>
              <a:ext cx="610745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TARGET 9T</a:t>
              </a:r>
            </a:p>
          </p:txBody>
        </p:sp>
        <p:sp>
          <p:nvSpPr>
            <p:cNvPr id="254" name="ZoneTexte 253">
              <a:extLst>
                <a:ext uri="{FF2B5EF4-FFF2-40B4-BE49-F238E27FC236}">
                  <a16:creationId xmlns:a16="http://schemas.microsoft.com/office/drawing/2014/main" id="{92EA6139-7CB7-4020-8FA9-67EC8AB41609}"/>
                </a:ext>
              </a:extLst>
            </p:cNvPr>
            <p:cNvSpPr txBox="1"/>
            <p:nvPr/>
          </p:nvSpPr>
          <p:spPr>
            <a:xfrm>
              <a:off x="8890456" y="2843730"/>
              <a:ext cx="36067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DELAY</a:t>
              </a:r>
            </a:p>
          </p:txBody>
        </p:sp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1B63A88D-4BCC-4BB2-A18E-D8551C122861}"/>
                </a:ext>
              </a:extLst>
            </p:cNvPr>
            <p:cNvSpPr txBox="1"/>
            <p:nvPr/>
          </p:nvSpPr>
          <p:spPr>
            <a:xfrm>
              <a:off x="8995765" y="3278859"/>
              <a:ext cx="138861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8001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SR</a:t>
              </a:r>
            </a:p>
          </p:txBody>
        </p:sp>
      </p:grpSp>
      <p:sp>
        <p:nvSpPr>
          <p:cNvPr id="256" name="ZoneTexte 255">
            <a:extLst>
              <a:ext uri="{FF2B5EF4-FFF2-40B4-BE49-F238E27FC236}">
                <a16:creationId xmlns:a16="http://schemas.microsoft.com/office/drawing/2014/main" id="{5AC79BDE-C9DE-4C69-82D3-2218D2FCA050}"/>
              </a:ext>
            </a:extLst>
          </p:cNvPr>
          <p:cNvSpPr txBox="1"/>
          <p:nvPr/>
        </p:nvSpPr>
        <p:spPr>
          <a:xfrm>
            <a:off x="7177161" y="6569978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u="sng" dirty="0"/>
              <a:t>Denis </a:t>
            </a:r>
            <a:r>
              <a:rPr lang="en-US" u="sng" dirty="0" err="1"/>
              <a:t>Fougeron</a:t>
            </a:r>
            <a:endParaRPr lang="en-US" u="sng" dirty="0"/>
          </a:p>
        </p:txBody>
      </p:sp>
      <p:sp>
        <p:nvSpPr>
          <p:cNvPr id="228" name="Espace réservé de la date 227">
            <a:extLst>
              <a:ext uri="{FF2B5EF4-FFF2-40B4-BE49-F238E27FC236}">
                <a16:creationId xmlns:a16="http://schemas.microsoft.com/office/drawing/2014/main" id="{2E91029B-C21E-461B-B4AE-F012F12D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229" name="Espace réservé du numéro de diapositive 228">
            <a:extLst>
              <a:ext uri="{FF2B5EF4-FFF2-40B4-BE49-F238E27FC236}">
                <a16:creationId xmlns:a16="http://schemas.microsoft.com/office/drawing/2014/main" id="{56FC686D-7A61-4924-B523-2A9979CB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3A28-48E2-4CAE-9B10-3100FC5CCB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Oscillator Design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F8AA8-AC58-43ED-B21A-1FD06A83817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Study of the effect of TID on the performance of digital standard cells </a:t>
            </a:r>
          </a:p>
          <a:p>
            <a:r>
              <a:rPr lang="en-US" dirty="0"/>
              <a:t>Timing of combinatorial or sequential cells</a:t>
            </a:r>
          </a:p>
          <a:p>
            <a:r>
              <a:rPr lang="en-US" dirty="0"/>
              <a:t>Leakage currents and static power</a:t>
            </a:r>
          </a:p>
          <a:p>
            <a:r>
              <a:rPr lang="en-US" dirty="0"/>
              <a:t>Effects of device size on TID tolerance</a:t>
            </a:r>
          </a:p>
          <a:p>
            <a:r>
              <a:rPr lang="en-US" dirty="0"/>
              <a:t>Design based on the digital flow</a:t>
            </a:r>
          </a:p>
          <a:p>
            <a:r>
              <a:rPr lang="en-US" dirty="0"/>
              <a:t>96 </a:t>
            </a:r>
            <a:r>
              <a:rPr lang="en-US" dirty="0" err="1"/>
              <a:t>Rosc</a:t>
            </a:r>
            <a:r>
              <a:rPr lang="en-US" dirty="0"/>
              <a:t> sub-bloc</a:t>
            </a:r>
          </a:p>
          <a:p>
            <a:pPr lvl="1"/>
            <a:r>
              <a:rPr lang="en-US" dirty="0"/>
              <a:t> Cell size (7T, 9T,12T)</a:t>
            </a:r>
          </a:p>
          <a:p>
            <a:pPr lvl="1"/>
            <a:r>
              <a:rPr lang="en-US" dirty="0"/>
              <a:t>Driving (D0, D2, D4)</a:t>
            </a:r>
          </a:p>
          <a:p>
            <a:pPr lvl="1"/>
            <a:r>
              <a:rPr lang="en-US" dirty="0"/>
              <a:t>SVT, LVT, HVT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en-US" dirty="0"/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A3482DAD-2006-4202-9A0A-772409148F47}"/>
              </a:ext>
            </a:extLst>
          </p:cNvPr>
          <p:cNvGrpSpPr/>
          <p:nvPr/>
        </p:nvGrpSpPr>
        <p:grpSpPr>
          <a:xfrm>
            <a:off x="5334000" y="992408"/>
            <a:ext cx="5148970" cy="2008874"/>
            <a:chOff x="1045736" y="1678998"/>
            <a:chExt cx="6709149" cy="2592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0E4A3B-CD6F-417E-93BB-8D4FCBD17644}"/>
                </a:ext>
              </a:extLst>
            </p:cNvPr>
            <p:cNvSpPr/>
            <p:nvPr/>
          </p:nvSpPr>
          <p:spPr>
            <a:xfrm>
              <a:off x="2283762" y="1794213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9B1C08-3395-4596-8782-128062704084}"/>
                </a:ext>
              </a:extLst>
            </p:cNvPr>
            <p:cNvSpPr/>
            <p:nvPr/>
          </p:nvSpPr>
          <p:spPr>
            <a:xfrm>
              <a:off x="4263840" y="1957508"/>
              <a:ext cx="1991871" cy="5760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6A9FCB-D60A-48A7-9B87-EF069D42A226}"/>
                </a:ext>
              </a:extLst>
            </p:cNvPr>
            <p:cNvSpPr/>
            <p:nvPr/>
          </p:nvSpPr>
          <p:spPr>
            <a:xfrm>
              <a:off x="4263840" y="3176781"/>
              <a:ext cx="1991859" cy="3456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5CFA340-8809-450E-8106-4BE665232D52}"/>
                </a:ext>
              </a:extLst>
            </p:cNvPr>
            <p:cNvSpPr txBox="1"/>
            <p:nvPr/>
          </p:nvSpPr>
          <p:spPr>
            <a:xfrm>
              <a:off x="2272439" y="2096203"/>
              <a:ext cx="925723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Ring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Osc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9931CA1-2B86-4D7B-8E21-141F40E59169}"/>
                </a:ext>
              </a:extLst>
            </p:cNvPr>
            <p:cNvSpPr txBox="1"/>
            <p:nvPr/>
          </p:nvSpPr>
          <p:spPr>
            <a:xfrm>
              <a:off x="4681948" y="2116961"/>
              <a:ext cx="1255741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12-bit counter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9592B1C-C74E-40A7-8B0E-20FDB813A51C}"/>
                </a:ext>
              </a:extLst>
            </p:cNvPr>
            <p:cNvSpPr txBox="1"/>
            <p:nvPr/>
          </p:nvSpPr>
          <p:spPr>
            <a:xfrm>
              <a:off x="4571639" y="3190091"/>
              <a:ext cx="1608737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12-bit shift register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F1B7C9-73E9-417F-8025-A636AF4F8654}"/>
                </a:ext>
              </a:extLst>
            </p:cNvPr>
            <p:cNvSpPr/>
            <p:nvPr/>
          </p:nvSpPr>
          <p:spPr>
            <a:xfrm>
              <a:off x="2050401" y="1678998"/>
              <a:ext cx="4723774" cy="2592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BC1181B-260A-4757-A5E4-42F5DF9C2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296" y="2139855"/>
              <a:ext cx="8641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578BEFA-5C13-4060-8E27-E3AEA04F880B}"/>
                </a:ext>
              </a:extLst>
            </p:cNvPr>
            <p:cNvSpPr txBox="1"/>
            <p:nvPr/>
          </p:nvSpPr>
          <p:spPr>
            <a:xfrm>
              <a:off x="1186295" y="1862856"/>
              <a:ext cx="923635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start/stop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67D537B-B1F5-41A5-B035-FCCF149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252" y="2532068"/>
              <a:ext cx="8641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1734178-84AB-4806-A273-7F0ED2FF2E9D}"/>
                </a:ext>
              </a:extLst>
            </p:cNvPr>
            <p:cNvSpPr txBox="1"/>
            <p:nvPr/>
          </p:nvSpPr>
          <p:spPr>
            <a:xfrm>
              <a:off x="1181251" y="2255069"/>
              <a:ext cx="737738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enable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F08503C-FB70-4EAB-BC03-D394AE43ED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296" y="2935317"/>
              <a:ext cx="8641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009FA91-21A3-4A6C-A4E5-B020F6C3C7DA}"/>
                </a:ext>
              </a:extLst>
            </p:cNvPr>
            <p:cNvSpPr txBox="1"/>
            <p:nvPr/>
          </p:nvSpPr>
          <p:spPr>
            <a:xfrm>
              <a:off x="1290256" y="3095888"/>
              <a:ext cx="620769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clock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0813D85-E4EB-4E23-8FB6-0B4F4BDDB158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1166476" y="3331988"/>
              <a:ext cx="888970" cy="11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6C9DD71-510E-4798-BE98-3904FEB77703}"/>
                </a:ext>
              </a:extLst>
            </p:cNvPr>
            <p:cNvSpPr txBox="1"/>
            <p:nvPr/>
          </p:nvSpPr>
          <p:spPr>
            <a:xfrm>
              <a:off x="1258743" y="2669353"/>
              <a:ext cx="702230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resetb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C14F8ED-CE61-46AC-ABAD-CBF06396DEE9}"/>
                </a:ext>
              </a:extLst>
            </p:cNvPr>
            <p:cNvGrpSpPr/>
            <p:nvPr/>
          </p:nvGrpSpPr>
          <p:grpSpPr>
            <a:xfrm>
              <a:off x="1073645" y="2066987"/>
              <a:ext cx="120740" cy="121703"/>
              <a:chOff x="3245096" y="5344718"/>
              <a:chExt cx="120740" cy="12170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855C7E-B20A-4EB9-AA9C-EFBB4F04DFEE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38D685C8-B67B-40BD-B2E9-391E7FAAFD46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38D0048E-D52D-4706-AD6F-FB8AF4B64F8D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F64B557-42CF-42E1-B8AA-D4AB8B4221DC}"/>
                </a:ext>
              </a:extLst>
            </p:cNvPr>
            <p:cNvGrpSpPr/>
            <p:nvPr/>
          </p:nvGrpSpPr>
          <p:grpSpPr>
            <a:xfrm>
              <a:off x="1057990" y="2471216"/>
              <a:ext cx="120740" cy="121703"/>
              <a:chOff x="3245096" y="5344718"/>
              <a:chExt cx="120740" cy="12170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67D631-4284-45BE-8024-0032A703C6C5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C78902D-7FA9-45B9-A1B5-686682530A2D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8ACF683D-3A45-47A2-AD5C-6B469DFD1974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0EBE317-FB5A-4AF4-ADC0-4E038E7C760C}"/>
                </a:ext>
              </a:extLst>
            </p:cNvPr>
            <p:cNvGrpSpPr/>
            <p:nvPr/>
          </p:nvGrpSpPr>
          <p:grpSpPr>
            <a:xfrm>
              <a:off x="1051863" y="2874465"/>
              <a:ext cx="120740" cy="121703"/>
              <a:chOff x="3245096" y="5344718"/>
              <a:chExt cx="120740" cy="12170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A58A94-CE1B-4C10-8C88-D5D3DA7FEF0A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1F0515A2-83EE-495A-AC32-37F86B22883B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2D6348B7-43CA-49AA-B6F0-C4FE2E436DC9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898751C-E888-41DD-A651-58EB69CB96F7}"/>
                </a:ext>
              </a:extLst>
            </p:cNvPr>
            <p:cNvGrpSpPr/>
            <p:nvPr/>
          </p:nvGrpSpPr>
          <p:grpSpPr>
            <a:xfrm>
              <a:off x="1045736" y="3271136"/>
              <a:ext cx="120740" cy="121703"/>
              <a:chOff x="3245096" y="5344718"/>
              <a:chExt cx="120740" cy="12170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127A90-06B6-427F-9B86-C802FC137B63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98A916EA-FCE8-4FF7-B981-8352128B3DAE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E8B0A1C8-DF3C-431E-BB26-06C1BC273100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7C7F541-4231-4FD5-8DCC-845D0A54DE89}"/>
                </a:ext>
              </a:extLst>
            </p:cNvPr>
            <p:cNvSpPr txBox="1"/>
            <p:nvPr/>
          </p:nvSpPr>
          <p:spPr>
            <a:xfrm>
              <a:off x="1172579" y="3502632"/>
              <a:ext cx="996740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load/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shiftb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3E34038-4738-4824-BA31-93B89E248DEC}"/>
                </a:ext>
              </a:extLst>
            </p:cNvPr>
            <p:cNvCxnSpPr>
              <a:cxnSpLocks/>
              <a:endCxn id="46" idx="3"/>
            </p:cNvCxnSpPr>
            <p:nvPr/>
          </p:nvCxnSpPr>
          <p:spPr>
            <a:xfrm flipH="1" flipV="1">
              <a:off x="1166476" y="3740852"/>
              <a:ext cx="888970" cy="11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ED214CBE-3C93-4133-B633-8101C60ACAEC}"/>
                </a:ext>
              </a:extLst>
            </p:cNvPr>
            <p:cNvGrpSpPr/>
            <p:nvPr/>
          </p:nvGrpSpPr>
          <p:grpSpPr>
            <a:xfrm>
              <a:off x="1045736" y="3680000"/>
              <a:ext cx="120740" cy="121703"/>
              <a:chOff x="3245096" y="5344718"/>
              <a:chExt cx="120740" cy="12170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EE2EAD0-3667-4978-9B2E-43A01170538C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379C7A90-14BC-45EE-9444-2C9CDFB28A4B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B34399E0-894D-438F-9BEB-D0AD83F19A86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316B605C-D520-479F-B89C-31C1F558A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8900" y="3328835"/>
              <a:ext cx="8641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4E214F5-3D93-448C-ABB0-80ADB9F1C19F}"/>
                </a:ext>
              </a:extLst>
            </p:cNvPr>
            <p:cNvSpPr txBox="1"/>
            <p:nvPr/>
          </p:nvSpPr>
          <p:spPr>
            <a:xfrm>
              <a:off x="6889389" y="3064357"/>
              <a:ext cx="700141" cy="31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0DD7316B-7D24-4D37-BAAA-2F9BF95ED66D}"/>
                </a:ext>
              </a:extLst>
            </p:cNvPr>
            <p:cNvGrpSpPr/>
            <p:nvPr/>
          </p:nvGrpSpPr>
          <p:grpSpPr>
            <a:xfrm>
              <a:off x="7634145" y="3260139"/>
              <a:ext cx="120740" cy="121703"/>
              <a:chOff x="3245096" y="5344718"/>
              <a:chExt cx="120740" cy="12170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538EED-DE9A-41A1-B095-401E3C9E3C2E}"/>
                  </a:ext>
                </a:extLst>
              </p:cNvPr>
              <p:cNvSpPr/>
              <p:nvPr/>
            </p:nvSpPr>
            <p:spPr>
              <a:xfrm>
                <a:off x="3245096" y="5344718"/>
                <a:ext cx="120740" cy="1217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D17469BA-ED1E-4B60-AFC7-4388F16AF167}"/>
                  </a:ext>
                </a:extLst>
              </p:cNvPr>
              <p:cNvCxnSpPr/>
              <p:nvPr/>
            </p:nvCxnSpPr>
            <p:spPr>
              <a:xfrm>
                <a:off x="3245096" y="5344718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F2C09AC1-BCB9-4CF4-ABC7-1B827D5ECF98}"/>
                  </a:ext>
                </a:extLst>
              </p:cNvPr>
              <p:cNvCxnSpPr/>
              <p:nvPr/>
            </p:nvCxnSpPr>
            <p:spPr>
              <a:xfrm flipV="1">
                <a:off x="3245096" y="5345681"/>
                <a:ext cx="120740" cy="120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31A845A-ACE4-418D-B7C4-04F09EA0180A}"/>
                </a:ext>
              </a:extLst>
            </p:cNvPr>
            <p:cNvCxnSpPr/>
            <p:nvPr/>
          </p:nvCxnSpPr>
          <p:spPr>
            <a:xfrm>
              <a:off x="2055446" y="3339047"/>
              <a:ext cx="22025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51303178-D91B-4158-917D-74CD48100CEB}"/>
                </a:ext>
              </a:extLst>
            </p:cNvPr>
            <p:cNvGrpSpPr/>
            <p:nvPr/>
          </p:nvGrpSpPr>
          <p:grpSpPr>
            <a:xfrm>
              <a:off x="4412288" y="2532068"/>
              <a:ext cx="1711155" cy="653001"/>
              <a:chOff x="3893825" y="2281493"/>
              <a:chExt cx="1711155" cy="615540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8C5FE6D6-90CD-4B25-A561-BE0C19907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3825" y="2289781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6610E8B9-895B-461F-8A4B-CEC430AD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3176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F6FB90CF-84A3-4A27-A931-69137C13F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2527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BAA44A97-EB95-4F99-ABE9-A400659EE3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1878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916735B0-A9E1-4E66-AF1B-3D9D35CD2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229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19B0039-FD5C-4ABA-B520-F69F6DD93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05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F64B9E1B-6C87-448B-A4E2-654714A35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29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3AA12A0-8C0C-42E7-A2B4-D7D891F1D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53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F0C62FD0-E942-4FF5-A393-68D086469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7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31EF7300-6223-4460-A318-6CB90342AB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01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BF2AF948-35FA-4806-BA2F-7B9A87D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5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F86AC6E4-C5BA-447C-98CF-C4EF3C3AC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4980" y="2281493"/>
                <a:ext cx="0" cy="60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DE62D360-5064-4DC5-9395-3792BC618F46}"/>
                </a:ext>
              </a:extLst>
            </p:cNvPr>
            <p:cNvCxnSpPr>
              <a:cxnSpLocks/>
            </p:cNvCxnSpPr>
            <p:nvPr/>
          </p:nvCxnSpPr>
          <p:spPr>
            <a:xfrm>
              <a:off x="2055446" y="3750136"/>
              <a:ext cx="195359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EF84FFA0-737B-4513-84B2-A48E5E6006AC}"/>
                </a:ext>
              </a:extLst>
            </p:cNvPr>
            <p:cNvCxnSpPr>
              <a:cxnSpLocks/>
            </p:cNvCxnSpPr>
            <p:nvPr/>
          </p:nvCxnSpPr>
          <p:spPr>
            <a:xfrm>
              <a:off x="4011901" y="3467090"/>
              <a:ext cx="0" cy="28304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AFF26E16-0CAE-4B56-84F0-BB6F0786041D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3198162" y="2245543"/>
              <a:ext cx="1065678" cy="58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6E2DA17B-D292-4764-82FE-BBBC0D49A605}"/>
                </a:ext>
              </a:extLst>
            </p:cNvPr>
            <p:cNvCxnSpPr>
              <a:cxnSpLocks/>
            </p:cNvCxnSpPr>
            <p:nvPr/>
          </p:nvCxnSpPr>
          <p:spPr>
            <a:xfrm>
              <a:off x="4009039" y="3455813"/>
              <a:ext cx="2490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86045CAF-C0E6-4A43-AFB5-4E85650DD092}"/>
                </a:ext>
              </a:extLst>
            </p:cNvPr>
            <p:cNvCxnSpPr>
              <a:cxnSpLocks/>
            </p:cNvCxnSpPr>
            <p:nvPr/>
          </p:nvCxnSpPr>
          <p:spPr>
            <a:xfrm>
              <a:off x="2055446" y="2935317"/>
              <a:ext cx="195359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4ABD569E-9CCC-4023-9020-5441E257DB49}"/>
                </a:ext>
              </a:extLst>
            </p:cNvPr>
            <p:cNvCxnSpPr>
              <a:cxnSpLocks/>
            </p:cNvCxnSpPr>
            <p:nvPr/>
          </p:nvCxnSpPr>
          <p:spPr>
            <a:xfrm>
              <a:off x="4009039" y="2393960"/>
              <a:ext cx="0" cy="54135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8E301656-E0F7-4361-A2B3-963D2C05EED9}"/>
                </a:ext>
              </a:extLst>
            </p:cNvPr>
            <p:cNvCxnSpPr/>
            <p:nvPr/>
          </p:nvCxnSpPr>
          <p:spPr>
            <a:xfrm>
              <a:off x="4009039" y="2393960"/>
              <a:ext cx="2490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Image 71">
            <a:extLst>
              <a:ext uri="{FF2B5EF4-FFF2-40B4-BE49-F238E27FC236}">
                <a16:creationId xmlns:a16="http://schemas.microsoft.com/office/drawing/2014/main" id="{BB880F3C-1860-4D3B-B97D-47B82B128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670"/>
          <a:stretch/>
        </p:blipFill>
        <p:spPr>
          <a:xfrm>
            <a:off x="4595030" y="3878557"/>
            <a:ext cx="5761038" cy="969635"/>
          </a:xfrm>
          <a:prstGeom prst="rect">
            <a:avLst/>
          </a:prstGeom>
        </p:spPr>
      </p:pic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id="{C397CEF1-4F82-42A5-808F-D98F79EF1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22954"/>
              </p:ext>
            </p:extLst>
          </p:nvPr>
        </p:nvGraphicFramePr>
        <p:xfrm>
          <a:off x="1355508" y="4814343"/>
          <a:ext cx="2772210" cy="1468075"/>
        </p:xfrm>
        <a:graphic>
          <a:graphicData uri="http://schemas.openxmlformats.org/drawingml/2006/table">
            <a:tbl>
              <a:tblPr firstRow="1" firstCol="1" bandRow="1"/>
              <a:tblGrid>
                <a:gridCol w="1428655">
                  <a:extLst>
                    <a:ext uri="{9D8B030D-6E8A-4147-A177-3AD203B41FA5}">
                      <a16:colId xmlns:a16="http://schemas.microsoft.com/office/drawing/2014/main" val="2523079764"/>
                    </a:ext>
                  </a:extLst>
                </a:gridCol>
                <a:gridCol w="1343555">
                  <a:extLst>
                    <a:ext uri="{9D8B030D-6E8A-4147-A177-3AD203B41FA5}">
                      <a16:colId xmlns:a16="http://schemas.microsoft.com/office/drawing/2014/main" val="3793854286"/>
                    </a:ext>
                  </a:extLst>
                </a:gridCol>
              </a:tblGrid>
              <a:tr h="20972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Basic </a:t>
                      </a: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cells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Frequency (MHz)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257571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INVD0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154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74137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INVD2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222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459692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NAND0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118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018582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NAND2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143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457513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NOR0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111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00453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NOR2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139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911787"/>
                  </a:ext>
                </a:extLst>
              </a:tr>
            </a:tbl>
          </a:graphicData>
        </a:graphic>
      </p:graphicFrame>
      <p:sp>
        <p:nvSpPr>
          <p:cNvPr id="80" name="ZoneTexte 79">
            <a:extLst>
              <a:ext uri="{FF2B5EF4-FFF2-40B4-BE49-F238E27FC236}">
                <a16:creationId xmlns:a16="http://schemas.microsoft.com/office/drawing/2014/main" id="{6D91C7BB-FD50-4400-8841-3CCC5B5E894B}"/>
              </a:ext>
            </a:extLst>
          </p:cNvPr>
          <p:cNvSpPr txBox="1"/>
          <p:nvPr/>
        </p:nvSpPr>
        <p:spPr>
          <a:xfrm>
            <a:off x="2148304" y="6353534"/>
            <a:ext cx="11866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0ACEDC6-AED4-49FA-BD2E-408A3ACD6A9C}"/>
              </a:ext>
            </a:extLst>
          </p:cNvPr>
          <p:cNvGrpSpPr/>
          <p:nvPr/>
        </p:nvGrpSpPr>
        <p:grpSpPr>
          <a:xfrm>
            <a:off x="5492412" y="4964967"/>
            <a:ext cx="4846750" cy="2169451"/>
            <a:chOff x="5470613" y="4566134"/>
            <a:chExt cx="4846750" cy="2169451"/>
          </a:xfrm>
        </p:grpSpPr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0CFF2DC6-5B2B-4C06-98F8-93F5EE78BC7C}"/>
                </a:ext>
              </a:extLst>
            </p:cNvPr>
            <p:cNvCxnSpPr>
              <a:cxnSpLocks/>
            </p:cNvCxnSpPr>
            <p:nvPr/>
          </p:nvCxnSpPr>
          <p:spPr>
            <a:xfrm>
              <a:off x="5874060" y="4796966"/>
              <a:ext cx="444330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8736DDA0-A3D6-41B7-A361-D6F78B018F50}"/>
                </a:ext>
              </a:extLst>
            </p:cNvPr>
            <p:cNvSpPr txBox="1"/>
            <p:nvPr/>
          </p:nvSpPr>
          <p:spPr>
            <a:xfrm>
              <a:off x="7871194" y="4566134"/>
              <a:ext cx="5068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40 µm</a:t>
              </a:r>
            </a:p>
          </p:txBody>
        </p:sp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E2C179C3-4AF6-49DC-9AA5-CBF8B6A30632}"/>
                </a:ext>
              </a:extLst>
            </p:cNvPr>
            <p:cNvCxnSpPr>
              <a:cxnSpLocks/>
            </p:cNvCxnSpPr>
            <p:nvPr/>
          </p:nvCxnSpPr>
          <p:spPr>
            <a:xfrm>
              <a:off x="5730044" y="4904167"/>
              <a:ext cx="0" cy="144097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6E30DDD-C250-4F97-A17A-66B67DDF522B}"/>
                </a:ext>
              </a:extLst>
            </p:cNvPr>
            <p:cNvSpPr txBox="1"/>
            <p:nvPr/>
          </p:nvSpPr>
          <p:spPr>
            <a:xfrm rot="16200000">
              <a:off x="5332594" y="5496409"/>
              <a:ext cx="5068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12 µm</a:t>
              </a: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CC114786-79F8-4762-9625-66F12F915967}"/>
                </a:ext>
              </a:extLst>
            </p:cNvPr>
            <p:cNvGrpSpPr/>
            <p:nvPr/>
          </p:nvGrpSpPr>
          <p:grpSpPr>
            <a:xfrm>
              <a:off x="5874060" y="4904167"/>
              <a:ext cx="4443303" cy="1415316"/>
              <a:chOff x="259126" y="4605066"/>
              <a:chExt cx="4973960" cy="175911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801E02A5-325F-40DC-9B8B-744709801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126" y="4605066"/>
                <a:ext cx="4973960" cy="1759116"/>
              </a:xfrm>
              <a:prstGeom prst="rect">
                <a:avLst/>
              </a:prstGeom>
            </p:spPr>
          </p:pic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BEC23AA8-BA63-44EE-8D14-57246F442A1A}"/>
                  </a:ext>
                </a:extLst>
              </p:cNvPr>
              <p:cNvSpPr txBox="1"/>
              <p:nvPr/>
            </p:nvSpPr>
            <p:spPr>
              <a:xfrm>
                <a:off x="1632686" y="5722291"/>
                <a:ext cx="101662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Ring Oscillator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9B97E050-02A4-4D16-A3FD-838B21901C54}"/>
                  </a:ext>
                </a:extLst>
              </p:cNvPr>
              <p:cNvSpPr txBox="1"/>
              <p:nvPr/>
            </p:nvSpPr>
            <p:spPr>
              <a:xfrm>
                <a:off x="4505810" y="4691078"/>
                <a:ext cx="63831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Counter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F702F330-2150-4545-A2BF-D255A823EF29}"/>
                  </a:ext>
                </a:extLst>
              </p:cNvPr>
              <p:cNvSpPr txBox="1"/>
              <p:nvPr/>
            </p:nvSpPr>
            <p:spPr>
              <a:xfrm>
                <a:off x="4331877" y="5461457"/>
                <a:ext cx="90120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Shift register</a:t>
                </a:r>
              </a:p>
            </p:txBody>
          </p:sp>
        </p:grp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299EE54-680C-449E-8A1B-3F9021CD9A2A}"/>
                </a:ext>
              </a:extLst>
            </p:cNvPr>
            <p:cNvSpPr txBox="1"/>
            <p:nvPr/>
          </p:nvSpPr>
          <p:spPr>
            <a:xfrm>
              <a:off x="6500021" y="6451263"/>
              <a:ext cx="97815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Manual layout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DCE5A2D5-5E7D-470F-8E96-88E91FD83F22}"/>
                </a:ext>
              </a:extLst>
            </p:cNvPr>
            <p:cNvSpPr txBox="1"/>
            <p:nvPr/>
          </p:nvSpPr>
          <p:spPr>
            <a:xfrm>
              <a:off x="8777876" y="6489364"/>
              <a:ext cx="7377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Synthesis</a:t>
              </a:r>
            </a:p>
          </p:txBody>
        </p: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9B76940F-EC34-4733-81D7-3B3BB49E7EA8}"/>
              </a:ext>
            </a:extLst>
          </p:cNvPr>
          <p:cNvSpPr txBox="1"/>
          <p:nvPr/>
        </p:nvSpPr>
        <p:spPr>
          <a:xfrm>
            <a:off x="6772425" y="3118266"/>
            <a:ext cx="235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01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i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ROsc</a:t>
            </a:r>
            <a:r>
              <a:rPr lang="en-US" sz="1800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sub-bloc  synoptic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49402-9C9A-45D9-84E7-C0217E30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0AC24F2-682E-4FED-A8CD-ED95B493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30-E137-4545-8490-5D20CD5165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9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Analog FE pixel</a:t>
            </a:r>
            <a:r>
              <a:rPr lang="en-US" dirty="0"/>
              <a:t> prototype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3B2F8AA8-AC58-43ED-B21A-1FD06A838172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time resolution of the FE is defined by the total jitter of the pixel FE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Minimizing the jitter corresponds to :</a:t>
                </a:r>
              </a:p>
              <a:p>
                <a:pPr lvl="1"/>
                <a:r>
                  <a:rPr lang="en-US" dirty="0"/>
                  <a:t>Low RMS noise of the charge amplifier</a:t>
                </a:r>
              </a:p>
              <a:p>
                <a:pPr lvl="1"/>
                <a:r>
                  <a:rPr lang="en-US" dirty="0"/>
                  <a:t>High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  High bandwidth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goal of this pixel matrix design is to study the limits to time resolution in analog front designed with the 28 nm CMOS process</a:t>
                </a:r>
              </a:p>
              <a:p>
                <a:pPr lvl="1"/>
                <a:r>
                  <a:rPr lang="en-US" dirty="0"/>
                  <a:t>Bandwidth, Noise, Current bias, power supply ….</a:t>
                </a:r>
              </a:p>
              <a:p>
                <a:r>
                  <a:rPr lang="en-US" dirty="0"/>
                  <a:t>Design done for Sensor capacitance of 100 </a:t>
                </a:r>
                <a:r>
                  <a:rPr lang="en-US" dirty="0" err="1"/>
                  <a:t>fF</a:t>
                </a:r>
                <a:r>
                  <a:rPr lang="en-US" dirty="0"/>
                  <a:t> (50µm × 50 µm)</a:t>
                </a:r>
              </a:p>
              <a:p>
                <a:r>
                  <a:rPr lang="en-US" dirty="0"/>
                  <a:t>Only the analog pixel is considered and implemented in a pixel array of 36 × 12 pixels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3B2F8AA8-AC58-43ED-B21A-1FD06A838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200" t="-202" r="-1200" b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Activités MI2I - WP1.3</a:t>
            </a:r>
            <a:endParaRPr lang="en-US" dirty="0"/>
          </a:p>
        </p:txBody>
      </p:sp>
      <p:graphicFrame>
        <p:nvGraphicFramePr>
          <p:cNvPr id="10" name="Espace réservé du contenu 321">
            <a:extLst>
              <a:ext uri="{FF2B5EF4-FFF2-40B4-BE49-F238E27FC236}">
                <a16:creationId xmlns:a16="http://schemas.microsoft.com/office/drawing/2014/main" id="{19BBC60B-91D1-4AFC-AE4E-4BBFC16B1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971915"/>
              </p:ext>
            </p:extLst>
          </p:nvPr>
        </p:nvGraphicFramePr>
        <p:xfrm>
          <a:off x="5339353" y="975503"/>
          <a:ext cx="4975648" cy="282182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93652">
                  <a:extLst>
                    <a:ext uri="{9D8B030D-6E8A-4147-A177-3AD203B41FA5}">
                      <a16:colId xmlns:a16="http://schemas.microsoft.com/office/drawing/2014/main" val="422931842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24279482"/>
                    </a:ext>
                  </a:extLst>
                </a:gridCol>
                <a:gridCol w="1613844">
                  <a:extLst>
                    <a:ext uri="{9D8B030D-6E8A-4147-A177-3AD203B41FA5}">
                      <a16:colId xmlns:a16="http://schemas.microsoft.com/office/drawing/2014/main" val="2959208409"/>
                    </a:ext>
                  </a:extLst>
                </a:gridCol>
              </a:tblGrid>
              <a:tr h="350190">
                <a:tc>
                  <a:txBody>
                    <a:bodyPr/>
                    <a:lstStyle/>
                    <a:p>
                      <a:endParaRPr lang="en-US" sz="1400" b="0" kern="1200" baseline="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010" marR="80010" marT="0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High granularity</a:t>
                      </a:r>
                    </a:p>
                  </a:txBody>
                  <a:tcPr marL="80010" marR="800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Ultra high granularity</a:t>
                      </a:r>
                    </a:p>
                  </a:txBody>
                  <a:tcPr marL="80010" marR="80010" marT="0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169"/>
                  </a:ext>
                </a:extLst>
              </a:tr>
              <a:tr h="271697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Pixel size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50µm × 50 µm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25µm × 25 µm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403052"/>
                  </a:ext>
                </a:extLst>
              </a:tr>
              <a:tr h="271697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Sensor capacitance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sz="1400" b="0" kern="1200" baseline="0" noProof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fF</a:t>
                      </a:r>
                      <a:endParaRPr lang="en-US" sz="1400" b="0" kern="1200" baseline="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US" sz="1400" b="0" kern="1200" baseline="0" noProof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fF</a:t>
                      </a: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??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521142"/>
                  </a:ext>
                </a:extLst>
              </a:tr>
              <a:tr h="367073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Time resolution 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&lt; 50 </a:t>
                      </a:r>
                      <a:r>
                        <a:rPr lang="en-US" sz="1400" baseline="0" noProof="0" dirty="0" err="1">
                          <a:latin typeface="Arial" panose="020B0604020202020204" pitchFamily="34" charset="0"/>
                        </a:rPr>
                        <a:t>ps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 RMS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&lt; 50 </a:t>
                      </a:r>
                      <a:r>
                        <a:rPr lang="en-US" sz="1400" baseline="0" noProof="0" dirty="0" err="1">
                          <a:latin typeface="Arial" panose="020B0604020202020204" pitchFamily="34" charset="0"/>
                        </a:rPr>
                        <a:t>ps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 RMS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77181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Consumption (pixel)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&lt;20 µA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>
                          <a:latin typeface="Arial" panose="020B0604020202020204" pitchFamily="34" charset="0"/>
                        </a:rPr>
                        <a:t>&lt;5 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µA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616812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Threshold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&lt; 600 e-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&lt;600 e-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22917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Hit rate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8 GHz/cm²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8GHz/cm²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55899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Hit rate (pixel)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20 kHz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5 kHz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125337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TID</a:t>
                      </a:r>
                    </a:p>
                  </a:txBody>
                  <a:tcPr marL="80010" marR="8001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2-4 Grad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>
                          <a:latin typeface="Arial" panose="020B0604020202020204" pitchFamily="34" charset="0"/>
                        </a:rPr>
                        <a:t>2-4Grad</a:t>
                      </a:r>
                    </a:p>
                  </a:txBody>
                  <a:tcPr marL="80010" marR="8001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4364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36BB6A-DAE3-4A48-8940-2C990C6B9D5D}"/>
                  </a:ext>
                </a:extLst>
              </p:cNvPr>
              <p:cNvSpPr/>
              <p:nvPr/>
            </p:nvSpPr>
            <p:spPr>
              <a:xfrm>
                <a:off x="533400" y="1664618"/>
                <a:ext cx="4959060" cy="380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fr-FR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80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𝑠𝑒𝑛𝑠𝑜𝑟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𝐿𝑎𝑛𝑑𝑎𝑢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𝐹𝐸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36BB6A-DAE3-4A48-8940-2C990C6B9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64618"/>
                <a:ext cx="4959060" cy="380297"/>
              </a:xfrm>
              <a:prstGeom prst="rect">
                <a:avLst/>
              </a:prstGeom>
              <a:blipFill>
                <a:blip r:embed="rId3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993B52-4EDE-4836-9B07-BA693127A042}"/>
                  </a:ext>
                </a:extLst>
              </p:cNvPr>
              <p:cNvSpPr/>
              <p:nvPr/>
            </p:nvSpPr>
            <p:spPr>
              <a:xfrm>
                <a:off x="1643491" y="2060662"/>
                <a:ext cx="2196244" cy="647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𝐹𝐸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latin typeface="Cambria Math" panose="02040503050406030204" pitchFamily="18" charset="0"/>
                                  </a:rPr>
                                  <m:t>𝑁𝑜𝑖𝑠𝑒</m:t>
                                </m:r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dirty="0">
                                        <a:latin typeface="Cambria Math" panose="02040503050406030204" pitchFamily="18" charset="0"/>
                                      </a:rPr>
                                      <m:t>𝑑𝑉</m:t>
                                    </m:r>
                                  </m:num>
                                  <m:den>
                                    <m:r>
                                      <a:rPr lang="fr-FR" sz="1800" i="1" dirty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993B52-4EDE-4836-9B07-BA693127A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91" y="2060662"/>
                <a:ext cx="2196244" cy="647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CDA7F05-8893-4FDA-86C2-9A6B7F374286}"/>
              </a:ext>
            </a:extLst>
          </p:cNvPr>
          <p:cNvSpPr/>
          <p:nvPr/>
        </p:nvSpPr>
        <p:spPr>
          <a:xfrm>
            <a:off x="7206208" y="836526"/>
            <a:ext cx="1440160" cy="3016215"/>
          </a:xfrm>
          <a:prstGeom prst="rect">
            <a:avLst/>
          </a:prstGeom>
          <a:noFill/>
          <a:ln w="22225">
            <a:solidFill>
              <a:srgbClr val="3E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51B240-FD72-46A3-829C-08C00A91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6 October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BA573E-651A-4DD4-B184-A8236FBB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30-E137-4545-8490-5D20CD5165A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0189BDC-2068-4355-8A8A-062BCAF68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131" y="4148895"/>
            <a:ext cx="4307151" cy="281306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7E67559-C897-4367-BF73-2F8784410DB2}"/>
              </a:ext>
            </a:extLst>
          </p:cNvPr>
          <p:cNvSpPr txBox="1"/>
          <p:nvPr/>
        </p:nvSpPr>
        <p:spPr>
          <a:xfrm>
            <a:off x="7465815" y="513517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Jitter simulations</a:t>
            </a:r>
          </a:p>
        </p:txBody>
      </p:sp>
    </p:spTree>
    <p:extLst>
      <p:ext uri="{BB962C8B-B14F-4D97-AF65-F5344CB8AC3E}">
        <p14:creationId xmlns:p14="http://schemas.microsoft.com/office/powerpoint/2010/main" val="372288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197875</TotalTime>
  <Words>1300</Words>
  <Application>Microsoft Office PowerPoint</Application>
  <PresentationFormat>Personnalisé</PresentationFormat>
  <Paragraphs>291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Cambria Math</vt:lpstr>
      <vt:lpstr>Comic Sans MS</vt:lpstr>
      <vt:lpstr>Constantia</vt:lpstr>
      <vt:lpstr>StarBats</vt:lpstr>
      <vt:lpstr>Symbol</vt:lpstr>
      <vt:lpstr>Times New Roman</vt:lpstr>
      <vt:lpstr>Wingdings</vt:lpstr>
      <vt:lpstr>Wingdings 2</vt:lpstr>
      <vt:lpstr>Flow</vt:lpstr>
      <vt:lpstr>Etat des lieux des activités MI2I WP1.3: Technologie 28nm</vt:lpstr>
      <vt:lpstr>Outline</vt:lpstr>
      <vt:lpstr> Introduction : Pixels for the future trackers</vt:lpstr>
      <vt:lpstr>The context of the 28nm design work</vt:lpstr>
      <vt:lpstr>The progress</vt:lpstr>
      <vt:lpstr>SEE/SET Testing</vt:lpstr>
      <vt:lpstr>SET Bloc</vt:lpstr>
      <vt:lpstr>Ring Oscillator Design</vt:lpstr>
      <vt:lpstr>Analog FE pixel prototype</vt:lpstr>
      <vt:lpstr>Perspectives</vt:lpstr>
      <vt:lpstr>Thank you for your attention 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testIrrad65</dc:title>
  <dc:creator>MM</dc:creator>
  <cp:lastModifiedBy>Mohsine</cp:lastModifiedBy>
  <cp:revision>4837</cp:revision>
  <cp:lastPrinted>2021-05-27T13:14:51Z</cp:lastPrinted>
  <dcterms:created xsi:type="dcterms:W3CDTF">2000-10-31T17:32:11Z</dcterms:created>
  <dcterms:modified xsi:type="dcterms:W3CDTF">2022-10-06T05:46:11Z</dcterms:modified>
</cp:coreProperties>
</file>