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1" r:id="rId2"/>
    <p:sldId id="387" r:id="rId3"/>
    <p:sldId id="381" r:id="rId4"/>
    <p:sldId id="382" r:id="rId5"/>
    <p:sldId id="380" r:id="rId6"/>
    <p:sldId id="383" r:id="rId7"/>
    <p:sldId id="384" r:id="rId8"/>
    <p:sldId id="385" r:id="rId9"/>
    <p:sldId id="386" r:id="rId10"/>
    <p:sldId id="263" r:id="rId11"/>
    <p:sldId id="264" r:id="rId12"/>
    <p:sldId id="262" r:id="rId13"/>
    <p:sldId id="266" r:id="rId14"/>
    <p:sldId id="260" r:id="rId15"/>
    <p:sldId id="256" r:id="rId16"/>
    <p:sldId id="257" r:id="rId17"/>
    <p:sldId id="388" r:id="rId18"/>
    <p:sldId id="258" r:id="rId19"/>
    <p:sldId id="390" r:id="rId20"/>
    <p:sldId id="267" r:id="rId21"/>
    <p:sldId id="275" r:id="rId22"/>
    <p:sldId id="274" r:id="rId23"/>
    <p:sldId id="259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9" autoAdjust="0"/>
    <p:restoredTop sz="94694"/>
  </p:normalViewPr>
  <p:slideViewPr>
    <p:cSldViewPr snapToGrid="0" showGuides="1">
      <p:cViewPr varScale="1">
        <p:scale>
          <a:sx n="121" d="100"/>
          <a:sy n="121" d="100"/>
        </p:scale>
        <p:origin x="29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1853C-4112-FB4E-B1F5-45E88663CFDC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00BC4-340E-7E48-9C52-00C5D85265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85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00BC4-340E-7E48-9C52-00C5D852657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52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00BC4-340E-7E48-9C52-00C5D852657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344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00BC4-340E-7E48-9C52-00C5D852657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6662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ym typeface="Wingdings" pitchFamily="2" charset="2"/>
              </a:rPr>
              <a:t> SNO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ym typeface="Wingdings" pitchFamily="2" charset="2"/>
              </a:rPr>
              <a:t> </a:t>
            </a:r>
            <a:r>
              <a:rPr lang="fr-FR" dirty="0"/>
              <a:t>The AMDA and Propagation Tool services </a:t>
            </a:r>
            <a:r>
              <a:rPr lang="fr-FR" dirty="0" err="1"/>
              <a:t>integrated</a:t>
            </a:r>
            <a:r>
              <a:rPr lang="fr-FR" dirty="0"/>
              <a:t> in the </a:t>
            </a:r>
            <a:r>
              <a:rPr lang="fr-FR" dirty="0" err="1"/>
              <a:t>Heliospheric</a:t>
            </a:r>
            <a:r>
              <a:rPr lang="fr-FR" dirty="0"/>
              <a:t> Expert Service Centre of the ESA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weather</a:t>
            </a:r>
            <a:r>
              <a:rPr lang="fr-FR" dirty="0"/>
              <a:t> initiative, the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Situational</a:t>
            </a:r>
            <a:r>
              <a:rPr lang="fr-FR" dirty="0"/>
              <a:t> </a:t>
            </a:r>
            <a:r>
              <a:rPr lang="fr-FR" dirty="0" err="1"/>
              <a:t>Awareness</a:t>
            </a:r>
            <a:r>
              <a:rPr lang="fr-FR" dirty="0"/>
              <a:t> (SSA) program.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7104-DD0B-8346-87C3-B999688E1FB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601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ym typeface="Wingdings" pitchFamily="2" charset="2"/>
              </a:rPr>
              <a:t> SNO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ym typeface="Wingdings" pitchFamily="2" charset="2"/>
              </a:rPr>
              <a:t> </a:t>
            </a:r>
            <a:r>
              <a:rPr lang="fr-FR" dirty="0"/>
              <a:t>The AMDA and Propagation </a:t>
            </a:r>
            <a:r>
              <a:rPr lang="fr-FR" dirty="0" err="1"/>
              <a:t>Tool</a:t>
            </a:r>
            <a:r>
              <a:rPr lang="fr-FR" dirty="0"/>
              <a:t> services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soon</a:t>
            </a:r>
            <a:r>
              <a:rPr lang="fr-FR" dirty="0"/>
              <a:t> </a:t>
            </a:r>
            <a:r>
              <a:rPr lang="fr-FR" dirty="0" err="1"/>
              <a:t>integrated</a:t>
            </a:r>
            <a:r>
              <a:rPr lang="fr-FR" dirty="0"/>
              <a:t> in the </a:t>
            </a:r>
            <a:r>
              <a:rPr lang="fr-FR" dirty="0" err="1"/>
              <a:t>Heliospheric</a:t>
            </a:r>
            <a:r>
              <a:rPr lang="fr-FR" dirty="0"/>
              <a:t> Expert Service Centre of the ESA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weather</a:t>
            </a:r>
            <a:r>
              <a:rPr lang="fr-FR" dirty="0"/>
              <a:t> initiative, the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Situational</a:t>
            </a:r>
            <a:r>
              <a:rPr lang="fr-FR" dirty="0"/>
              <a:t> </a:t>
            </a:r>
            <a:r>
              <a:rPr lang="fr-FR" dirty="0" err="1"/>
              <a:t>Awareness</a:t>
            </a:r>
            <a:r>
              <a:rPr lang="fr-FR" dirty="0"/>
              <a:t> (SSA) program.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7104-DD0B-8346-87C3-B999688E1FB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535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ym typeface="Wingdings" pitchFamily="2" charset="2"/>
              </a:rPr>
              <a:t> SNO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ym typeface="Wingdings" pitchFamily="2" charset="2"/>
              </a:rPr>
              <a:t> </a:t>
            </a:r>
            <a:r>
              <a:rPr lang="fr-FR" dirty="0"/>
              <a:t>The AMDA and Propagation Tool services have been </a:t>
            </a:r>
            <a:r>
              <a:rPr lang="fr-FR" dirty="0" err="1"/>
              <a:t>integrated</a:t>
            </a:r>
            <a:r>
              <a:rPr lang="fr-FR" dirty="0"/>
              <a:t> in the </a:t>
            </a:r>
            <a:r>
              <a:rPr lang="fr-FR" dirty="0" err="1"/>
              <a:t>Heliospheric</a:t>
            </a:r>
            <a:r>
              <a:rPr lang="fr-FR" dirty="0"/>
              <a:t> Expert Service Centre of the ESA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weather</a:t>
            </a:r>
            <a:r>
              <a:rPr lang="fr-FR" dirty="0"/>
              <a:t> initiative, the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Situational</a:t>
            </a:r>
            <a:r>
              <a:rPr lang="fr-FR" dirty="0"/>
              <a:t> </a:t>
            </a:r>
            <a:r>
              <a:rPr lang="fr-FR" dirty="0" err="1"/>
              <a:t>Awareness</a:t>
            </a:r>
            <a:r>
              <a:rPr lang="fr-FR" dirty="0"/>
              <a:t> (SSA) program.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7104-DD0B-8346-87C3-B999688E1FB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02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84E9-312D-4DE2-A365-A34C73DA6F5E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13824-2B79-4CBF-AD69-6A5F2428F8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1183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84E9-312D-4DE2-A365-A34C73DA6F5E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13824-2B79-4CBF-AD69-6A5F2428F8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11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84E9-312D-4DE2-A365-A34C73DA6F5E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13824-2B79-4CBF-AD69-6A5F2428F8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1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84E9-312D-4DE2-A365-A34C73DA6F5E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13824-2B79-4CBF-AD69-6A5F2428F8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031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84E9-312D-4DE2-A365-A34C73DA6F5E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13824-2B79-4CBF-AD69-6A5F2428F8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22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84E9-312D-4DE2-A365-A34C73DA6F5E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13824-2B79-4CBF-AD69-6A5F2428F8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291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84E9-312D-4DE2-A365-A34C73DA6F5E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13824-2B79-4CBF-AD69-6A5F2428F8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124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84E9-312D-4DE2-A365-A34C73DA6F5E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13824-2B79-4CBF-AD69-6A5F2428F8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201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84E9-312D-4DE2-A365-A34C73DA6F5E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13824-2B79-4CBF-AD69-6A5F2428F8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451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84E9-312D-4DE2-A365-A34C73DA6F5E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13824-2B79-4CBF-AD69-6A5F2428F8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306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C84E9-312D-4DE2-A365-A34C73DA6F5E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13824-2B79-4CBF-AD69-6A5F2428F8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76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C84E9-312D-4DE2-A365-A34C73DA6F5E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13824-2B79-4CBF-AD69-6A5F2428F8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96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://impex.latmos.ipsl.fr/Methods_LATMOS.wsdl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hyperlink" Target="http://impex.latmos.ipsl.fr/tree.x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19.png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://impex.latmos.ipsl.fr/Methods_LATMOS.wsdl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hyperlink" Target="http://impex.latmos.ipsl.fr/tree.x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19.png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impex.latmos.ipsl.fr/LatHyS.htm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://impex.latmos.ipsl.fr/Methods_LATMOS.wsdl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hyperlink" Target="http://impex.latmos.ipsl.fr/tree.x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19.png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emf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581AE-BF00-62DE-39BF-41B58C1B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0302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Modélisation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numérique des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environnements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ionisés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planétaires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hors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équilibre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thermodynamique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support aux missions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d’explorations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spatiales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applications aux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comètes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Mercure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AC0C39-13BB-E5F8-47FC-286C1267D478}"/>
              </a:ext>
            </a:extLst>
          </p:cNvPr>
          <p:cNvSpPr txBox="1"/>
          <p:nvPr/>
        </p:nvSpPr>
        <p:spPr>
          <a:xfrm>
            <a:off x="3917743" y="4005470"/>
            <a:ext cx="43565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Pierre HENRI </a:t>
            </a:r>
          </a:p>
          <a:p>
            <a:pPr algn="ctr"/>
            <a:r>
              <a:rPr lang="en-GB" sz="2400" i="1" dirty="0"/>
              <a:t>and co-workers</a:t>
            </a:r>
          </a:p>
          <a:p>
            <a:pPr algn="ctr"/>
            <a:endParaRPr lang="en-GB" sz="2400" b="1" dirty="0"/>
          </a:p>
          <a:p>
            <a:pPr algn="ctr"/>
            <a:r>
              <a:rPr lang="en-GB" i="1" dirty="0" err="1"/>
              <a:t>Laboratoire</a:t>
            </a:r>
            <a:r>
              <a:rPr lang="en-GB" i="1" dirty="0"/>
              <a:t> Lagrange, OCA, UCA, CNRS, Nice</a:t>
            </a:r>
          </a:p>
          <a:p>
            <a:pPr algn="ctr"/>
            <a:r>
              <a:rPr lang="en-GB" i="1" dirty="0"/>
              <a:t>LPC2E, CNRS, Univ. Orléans, CNES, Orléans</a:t>
            </a:r>
          </a:p>
        </p:txBody>
      </p:sp>
    </p:spTree>
    <p:extLst>
      <p:ext uri="{BB962C8B-B14F-4D97-AF65-F5344CB8AC3E}">
        <p14:creationId xmlns:p14="http://schemas.microsoft.com/office/powerpoint/2010/main" val="563806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09989-F5E0-C432-4630-6487229E5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1"/>
            <a:ext cx="10515600" cy="1325563"/>
          </a:xfrm>
        </p:spPr>
        <p:txBody>
          <a:bodyPr/>
          <a:lstStyle/>
          <a:p>
            <a:r>
              <a:rPr lang="fr-FR" dirty="0"/>
              <a:t>Simulations numériques &amp; </a:t>
            </a:r>
            <a:r>
              <a:rPr lang="fr-FR" b="1" dirty="0"/>
              <a:t>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7D6BC-9C70-EC5C-2361-A90CF990D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3410"/>
            <a:ext cx="10515600" cy="4869465"/>
          </a:xfrm>
        </p:spPr>
        <p:txBody>
          <a:bodyPr>
            <a:normAutofit/>
          </a:bodyPr>
          <a:lstStyle/>
          <a:p>
            <a:r>
              <a:rPr lang="fr-FR" dirty="0"/>
              <a:t>Bases de données observations (e.g. plasma spatiaux / in situ) :</a:t>
            </a:r>
          </a:p>
          <a:p>
            <a:pPr marL="0" indent="0">
              <a:buNone/>
            </a:pPr>
            <a:endParaRPr lang="fr-FR" dirty="0"/>
          </a:p>
          <a:p>
            <a:pPr lvl="1"/>
            <a:r>
              <a:rPr lang="fr-FR" b="1" dirty="0"/>
              <a:t>Formats standardisés</a:t>
            </a:r>
            <a:r>
              <a:rPr lang="fr-FR" dirty="0"/>
              <a:t>, e.g.: PDS3, PDS4 </a:t>
            </a:r>
          </a:p>
          <a:p>
            <a:pPr marL="457200" lvl="1" indent="0">
              <a:buNone/>
            </a:pPr>
            <a:r>
              <a:rPr lang="fr-FR" i="1" dirty="0"/>
              <a:t>The </a:t>
            </a:r>
            <a:r>
              <a:rPr lang="fr-FR" i="1" dirty="0" err="1"/>
              <a:t>Planetary</a:t>
            </a:r>
            <a:r>
              <a:rPr lang="fr-FR" i="1" dirty="0"/>
              <a:t> Data System (PDS) Standard </a:t>
            </a:r>
            <a:r>
              <a:rPr lang="fr-FR" i="1" dirty="0" err="1"/>
              <a:t>provides</a:t>
            </a:r>
            <a:r>
              <a:rPr lang="fr-FR" i="1" dirty="0"/>
              <a:t> guidelines on how a data </a:t>
            </a:r>
            <a:r>
              <a:rPr lang="fr-FR" i="1" dirty="0" err="1"/>
              <a:t>producer</a:t>
            </a:r>
            <a:r>
              <a:rPr lang="fr-FR" i="1" dirty="0"/>
              <a:t> </a:t>
            </a:r>
            <a:r>
              <a:rPr lang="fr-FR" i="1" dirty="0" err="1"/>
              <a:t>should</a:t>
            </a:r>
            <a:r>
              <a:rPr lang="fr-FR" i="1" dirty="0"/>
              <a:t> </a:t>
            </a:r>
            <a:r>
              <a:rPr lang="fr-FR" i="1" dirty="0" err="1"/>
              <a:t>construct</a:t>
            </a:r>
            <a:r>
              <a:rPr lang="fr-FR" i="1" dirty="0"/>
              <a:t> a data set </a:t>
            </a:r>
            <a:r>
              <a:rPr lang="fr-FR" i="1" dirty="0" err="1"/>
              <a:t>suitable</a:t>
            </a:r>
            <a:r>
              <a:rPr lang="fr-FR" i="1" dirty="0"/>
              <a:t> for long-</a:t>
            </a:r>
            <a:r>
              <a:rPr lang="fr-FR" i="1" dirty="0" err="1"/>
              <a:t>term</a:t>
            </a:r>
            <a:r>
              <a:rPr lang="fr-FR" i="1" dirty="0"/>
              <a:t> </a:t>
            </a:r>
            <a:r>
              <a:rPr lang="fr-FR" i="1" dirty="0" err="1"/>
              <a:t>archiving</a:t>
            </a:r>
            <a:r>
              <a:rPr lang="fr-FR" i="1" dirty="0"/>
              <a:t>.</a:t>
            </a:r>
          </a:p>
          <a:p>
            <a:pPr lvl="1"/>
            <a:r>
              <a:rPr lang="fr-FR" b="1" dirty="0"/>
              <a:t>Base de données pérennes, maintenues par les agences spatiales</a:t>
            </a:r>
            <a:r>
              <a:rPr lang="fr-FR" dirty="0"/>
              <a:t> (</a:t>
            </a:r>
            <a:r>
              <a:rPr lang="fr-FR" dirty="0">
                <a:sym typeface="Wingdings" pitchFamily="2" charset="2"/>
              </a:rPr>
              <a:t> avec des RH / financements longs associés…</a:t>
            </a:r>
            <a:r>
              <a:rPr lang="fr-FR" dirty="0"/>
              <a:t>) : </a:t>
            </a:r>
          </a:p>
          <a:p>
            <a:pPr lvl="2"/>
            <a:r>
              <a:rPr lang="fr-FR" dirty="0"/>
              <a:t>ESA: e.g. CAA, PSA</a:t>
            </a:r>
          </a:p>
          <a:p>
            <a:pPr lvl="2"/>
            <a:r>
              <a:rPr lang="fr-FR" dirty="0"/>
              <a:t>CNES: e.g. CDPP</a:t>
            </a:r>
          </a:p>
          <a:p>
            <a:pPr lvl="2"/>
            <a:r>
              <a:rPr lang="fr-FR" dirty="0"/>
              <a:t>NASA: e.g. PDS</a:t>
            </a:r>
          </a:p>
          <a:p>
            <a:pPr lvl="1"/>
            <a:r>
              <a:rPr lang="fr-FR" b="1" dirty="0"/>
              <a:t>Services associés </a:t>
            </a:r>
          </a:p>
          <a:p>
            <a:pPr lvl="2"/>
            <a:r>
              <a:rPr lang="fr-FR" dirty="0"/>
              <a:t>Visualisation, préanalyse, </a:t>
            </a:r>
            <a:r>
              <a:rPr lang="fr-FR" dirty="0" err="1"/>
              <a:t>data-mining</a:t>
            </a:r>
            <a:r>
              <a:rPr lang="fr-FR" dirty="0"/>
              <a:t> : au moins des </a:t>
            </a:r>
            <a:r>
              <a:rPr lang="fr-FR" dirty="0" err="1"/>
              <a:t>QLs</a:t>
            </a:r>
            <a:r>
              <a:rPr lang="fr-FR" dirty="0"/>
              <a:t>, parfois mieux (e.g. CDPP AMDA, 3Dview…)</a:t>
            </a:r>
          </a:p>
        </p:txBody>
      </p:sp>
    </p:spTree>
    <p:extLst>
      <p:ext uri="{BB962C8B-B14F-4D97-AF65-F5344CB8AC3E}">
        <p14:creationId xmlns:p14="http://schemas.microsoft.com/office/powerpoint/2010/main" val="1216646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09989-F5E0-C432-4630-6487229E5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dirty="0"/>
              <a:t>Simulations numériques </a:t>
            </a:r>
            <a:r>
              <a:rPr lang="fr-FR" dirty="0"/>
              <a:t>&amp; 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7D6BC-9C70-EC5C-2361-A90CF990D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Bases de données simulations</a:t>
            </a:r>
          </a:p>
          <a:p>
            <a:pPr marL="0" indent="0">
              <a:buNone/>
            </a:pPr>
            <a:endParaRPr lang="fr-FR" dirty="0"/>
          </a:p>
          <a:p>
            <a:pPr lvl="1"/>
            <a:r>
              <a:rPr lang="fr-FR" dirty="0"/>
              <a:t>Quel format ?</a:t>
            </a:r>
          </a:p>
          <a:p>
            <a:pPr marL="457200" lvl="1" indent="0">
              <a:buNone/>
            </a:pPr>
            <a:r>
              <a:rPr lang="fr-FR" i="1" dirty="0"/>
              <a:t>(</a:t>
            </a:r>
            <a:r>
              <a:rPr lang="fr-FR" i="1" dirty="0" err="1"/>
              <a:t>Which</a:t>
            </a:r>
            <a:r>
              <a:rPr lang="fr-FR" i="1" dirty="0"/>
              <a:t> standard </a:t>
            </a:r>
            <a:r>
              <a:rPr lang="fr-FR" i="1" dirty="0" err="1"/>
              <a:t>is</a:t>
            </a:r>
            <a:r>
              <a:rPr lang="fr-FR" i="1" dirty="0"/>
              <a:t> </a:t>
            </a:r>
            <a:r>
              <a:rPr lang="fr-FR" i="1" dirty="0" err="1"/>
              <a:t>suitable</a:t>
            </a:r>
            <a:r>
              <a:rPr lang="fr-FR" i="1" dirty="0"/>
              <a:t> for long-</a:t>
            </a:r>
            <a:r>
              <a:rPr lang="fr-FR" i="1" dirty="0" err="1"/>
              <a:t>term</a:t>
            </a:r>
            <a:r>
              <a:rPr lang="fr-FR" i="1" dirty="0"/>
              <a:t> </a:t>
            </a:r>
            <a:r>
              <a:rPr lang="fr-FR" i="1" dirty="0" err="1"/>
              <a:t>archiving</a:t>
            </a:r>
            <a:r>
              <a:rPr lang="fr-FR" i="1" dirty="0"/>
              <a:t>?)</a:t>
            </a:r>
          </a:p>
          <a:p>
            <a:pPr marL="457200" lvl="1" indent="0">
              <a:buNone/>
            </a:pPr>
            <a:endParaRPr lang="fr-FR" i="1" dirty="0"/>
          </a:p>
          <a:p>
            <a:pPr lvl="1"/>
            <a:r>
              <a:rPr lang="fr-FR" dirty="0"/>
              <a:t>Base de données pérennes, maintenues par qui ? (</a:t>
            </a:r>
            <a:r>
              <a:rPr lang="fr-FR" dirty="0">
                <a:sym typeface="Wingdings" pitchFamily="2" charset="2"/>
              </a:rPr>
              <a:t> avec des RH / financements longs associés…</a:t>
            </a:r>
            <a:r>
              <a:rPr lang="fr-FR" dirty="0"/>
              <a:t>) : </a:t>
            </a:r>
          </a:p>
          <a:p>
            <a:pPr lvl="2"/>
            <a:r>
              <a:rPr lang="fr-FR" dirty="0"/>
              <a:t>??? </a:t>
            </a:r>
          </a:p>
          <a:p>
            <a:pPr marL="914400" lvl="2" indent="0">
              <a:buNone/>
            </a:pPr>
            <a:endParaRPr lang="fr-FR" dirty="0"/>
          </a:p>
          <a:p>
            <a:pPr lvl="1"/>
            <a:r>
              <a:rPr lang="fr-FR" dirty="0"/>
              <a:t>Quel services associés ???</a:t>
            </a:r>
          </a:p>
          <a:p>
            <a:pPr lvl="2"/>
            <a:r>
              <a:rPr lang="fr-FR" dirty="0"/>
              <a:t>Visualisation (au moins des </a:t>
            </a:r>
            <a:r>
              <a:rPr lang="fr-FR" dirty="0" err="1"/>
              <a:t>QLs</a:t>
            </a:r>
            <a:r>
              <a:rPr lang="fr-FR" dirty="0"/>
              <a:t>), </a:t>
            </a:r>
            <a:r>
              <a:rPr lang="fr-FR" b="1" dirty="0"/>
              <a:t>préanalyse</a:t>
            </a:r>
            <a:r>
              <a:rPr lang="fr-FR" dirty="0"/>
              <a:t> &amp; </a:t>
            </a:r>
            <a:r>
              <a:rPr lang="fr-FR" b="1" dirty="0" err="1"/>
              <a:t>data-mining</a:t>
            </a:r>
            <a:r>
              <a:rPr lang="fr-FR" dirty="0"/>
              <a:t> (idéalement sur server hôte des données pour éviter lourds transferts inutiles) ?</a:t>
            </a:r>
          </a:p>
        </p:txBody>
      </p:sp>
    </p:spTree>
    <p:extLst>
      <p:ext uri="{BB962C8B-B14F-4D97-AF65-F5344CB8AC3E}">
        <p14:creationId xmlns:p14="http://schemas.microsoft.com/office/powerpoint/2010/main" val="3655606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BA29B-23E1-4057-41DF-E1F4E1FA4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0842"/>
            <a:ext cx="10515600" cy="3402232"/>
          </a:xfrm>
        </p:spPr>
        <p:txBody>
          <a:bodyPr/>
          <a:lstStyle/>
          <a:p>
            <a:r>
              <a:rPr lang="fr-FR" dirty="0"/>
              <a:t>Difficultés : </a:t>
            </a:r>
          </a:p>
          <a:p>
            <a:pPr lvl="1"/>
            <a:r>
              <a:rPr lang="fr-FR" dirty="0"/>
              <a:t>Taille des simulations </a:t>
            </a:r>
          </a:p>
          <a:p>
            <a:pPr lvl="2"/>
            <a:r>
              <a:rPr lang="fr-FR" dirty="0"/>
              <a:t>Où héberger nos bases de donnée ? </a:t>
            </a:r>
          </a:p>
          <a:p>
            <a:pPr lvl="2"/>
            <a:r>
              <a:rPr lang="fr-FR" dirty="0"/>
              <a:t>Comment assurer sa maintenance / pérennisation ?</a:t>
            </a:r>
          </a:p>
          <a:p>
            <a:pPr lvl="2"/>
            <a:r>
              <a:rPr lang="fr-FR" dirty="0"/>
              <a:t>Comment rassurer / assurer accès réseau ?</a:t>
            </a:r>
          </a:p>
          <a:p>
            <a:pPr lvl="1"/>
            <a:r>
              <a:rPr lang="fr-FR" dirty="0"/>
              <a:t>Quelle format choisir / quel norme choisir pour les </a:t>
            </a:r>
            <a:r>
              <a:rPr lang="fr-FR" dirty="0" err="1"/>
              <a:t>méta-données</a:t>
            </a:r>
            <a:r>
              <a:rPr lang="fr-FR" dirty="0"/>
              <a:t> ? </a:t>
            </a:r>
          </a:p>
          <a:p>
            <a:pPr lvl="1"/>
            <a:r>
              <a:rPr lang="fr-FR" dirty="0"/>
              <a:t>Quelle outils de visualisation / traitement ? </a:t>
            </a:r>
          </a:p>
          <a:p>
            <a:pPr lvl="1"/>
            <a:endParaRPr lang="fr-FR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A8B2AB-FD71-98F2-757C-CA34AD42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Simulations numériques &amp; </a:t>
            </a:r>
            <a:r>
              <a:rPr lang="fr-FR" b="1" dirty="0"/>
              <a:t>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4240346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2FF0F-CD95-F2B9-B5E1-2C34C6C5B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3304"/>
            <a:ext cx="10515600" cy="50836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Je ne sais pas faire… 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itchFamily="2" charset="2"/>
              <a:buChar char="è"/>
            </a:pPr>
            <a:r>
              <a:rPr lang="fr-FR" dirty="0">
                <a:sym typeface="Wingdings" pitchFamily="2" charset="2"/>
              </a:rPr>
              <a:t>J’invente ?</a:t>
            </a:r>
          </a:p>
          <a:p>
            <a:pPr>
              <a:buFont typeface="Wingdings" pitchFamily="2" charset="2"/>
              <a:buChar char="è"/>
            </a:pPr>
            <a:endParaRPr lang="fr-FR" dirty="0"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endParaRPr lang="fr-FR" dirty="0"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endParaRPr lang="fr-FR" dirty="0"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endParaRPr lang="fr-FR" dirty="0"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endParaRPr lang="fr-FR" dirty="0"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r>
              <a:rPr lang="fr-FR" dirty="0">
                <a:sym typeface="Wingdings" pitchFamily="2" charset="2"/>
              </a:rPr>
              <a:t>Je vais voir les collègues qui savent faire. </a:t>
            </a:r>
          </a:p>
          <a:p>
            <a:pPr marL="0" indent="0">
              <a:buNone/>
            </a:pPr>
            <a:r>
              <a:rPr lang="fr-FR" dirty="0">
                <a:sym typeface="Wingdings" pitchFamily="2" charset="2"/>
              </a:rPr>
              <a:t>					(Vous ?)</a:t>
            </a:r>
          </a:p>
          <a:p>
            <a:pPr marL="457200" lvl="1" indent="0">
              <a:buNone/>
            </a:pPr>
            <a:r>
              <a:rPr lang="fr-FR" dirty="0">
                <a:sym typeface="Wingdings" pitchFamily="2" charset="2"/>
              </a:rPr>
              <a:t> </a:t>
            </a:r>
            <a:endParaRPr lang="fr-FR" dirty="0"/>
          </a:p>
        </p:txBody>
      </p:sp>
      <p:pic>
        <p:nvPicPr>
          <p:cNvPr id="1026" name="Picture 2" descr="Les Shadoks à vélo - Les Shadoks">
            <a:extLst>
              <a:ext uri="{FF2B5EF4-FFF2-40B4-BE49-F238E27FC236}">
                <a16:creationId xmlns:a16="http://schemas.microsoft.com/office/drawing/2014/main" id="{75645A5D-DD4C-4E87-0D07-67E9DBCF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83" y="1547255"/>
            <a:ext cx="4280638" cy="268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620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9FA0D74-71B0-A324-50C6-0E5A88D62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7" y="1181172"/>
            <a:ext cx="11930286" cy="2185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C7B7BD-E495-0173-9B07-FD0877B3AA64}"/>
              </a:ext>
            </a:extLst>
          </p:cNvPr>
          <p:cNvSpPr txBox="1"/>
          <p:nvPr/>
        </p:nvSpPr>
        <p:spPr>
          <a:xfrm>
            <a:off x="3396863" y="4369352"/>
            <a:ext cx="5398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Ronan </a:t>
            </a:r>
            <a:r>
              <a:rPr lang="en-GB" sz="3200" dirty="0" err="1"/>
              <a:t>Modolo</a:t>
            </a:r>
            <a:r>
              <a:rPr lang="en-GB" sz="3200" dirty="0"/>
              <a:t> (LATMOS) et al. </a:t>
            </a:r>
          </a:p>
        </p:txBody>
      </p:sp>
    </p:spTree>
    <p:extLst>
      <p:ext uri="{BB962C8B-B14F-4D97-AF65-F5344CB8AC3E}">
        <p14:creationId xmlns:p14="http://schemas.microsoft.com/office/powerpoint/2010/main" val="2895896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89" y="1166476"/>
            <a:ext cx="480528" cy="48052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99053" y="93306"/>
            <a:ext cx="6489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+mj-lt"/>
              </a:rPr>
              <a:t>Simulation data sharing and </a:t>
            </a:r>
            <a:r>
              <a:rPr lang="fr-FR" sz="2400" dirty="0" err="1">
                <a:latin typeface="+mj-lt"/>
              </a:rPr>
              <a:t>analysis</a:t>
            </a:r>
            <a:r>
              <a:rPr lang="fr-FR" sz="2400" dirty="0">
                <a:latin typeface="+mj-lt"/>
              </a:rPr>
              <a:t> : </a:t>
            </a:r>
          </a:p>
          <a:p>
            <a:r>
              <a:rPr lang="fr-FR" sz="2400" dirty="0" err="1">
                <a:latin typeface="+mj-lt"/>
              </a:rPr>
              <a:t>Towards</a:t>
            </a:r>
            <a:r>
              <a:rPr lang="fr-FR" sz="2400" dirty="0">
                <a:latin typeface="+mj-lt"/>
              </a:rPr>
              <a:t> a </a:t>
            </a:r>
            <a:r>
              <a:rPr lang="fr-FR" sz="2400" b="1" dirty="0" err="1">
                <a:latin typeface="+mj-lt"/>
              </a:rPr>
              <a:t>F</a:t>
            </a:r>
            <a:r>
              <a:rPr lang="fr-FR" sz="2400" baseline="-1000" dirty="0" err="1">
                <a:latin typeface="+mj-lt"/>
              </a:rPr>
              <a:t>indable</a:t>
            </a:r>
            <a:r>
              <a:rPr lang="fr-FR" sz="2400" dirty="0">
                <a:latin typeface="+mj-lt"/>
              </a:rPr>
              <a:t> </a:t>
            </a:r>
            <a:r>
              <a:rPr lang="fr-FR" sz="2400" b="1" dirty="0">
                <a:latin typeface="+mj-lt"/>
              </a:rPr>
              <a:t>A</a:t>
            </a:r>
            <a:r>
              <a:rPr lang="fr-FR" sz="2400" baseline="-1000" dirty="0">
                <a:latin typeface="+mj-lt"/>
              </a:rPr>
              <a:t>ccessible</a:t>
            </a:r>
            <a:r>
              <a:rPr lang="fr-FR" sz="2400" dirty="0">
                <a:latin typeface="+mj-lt"/>
              </a:rPr>
              <a:t> </a:t>
            </a:r>
            <a:r>
              <a:rPr lang="fr-FR" sz="2400" b="1" dirty="0" err="1">
                <a:latin typeface="+mj-lt"/>
              </a:rPr>
              <a:t>I</a:t>
            </a:r>
            <a:r>
              <a:rPr lang="fr-FR" sz="2400" baseline="-1000" dirty="0" err="1">
                <a:latin typeface="+mj-lt"/>
              </a:rPr>
              <a:t>nteroperable</a:t>
            </a:r>
            <a:r>
              <a:rPr lang="fr-FR" sz="2400" dirty="0">
                <a:latin typeface="+mj-lt"/>
              </a:rPr>
              <a:t> </a:t>
            </a:r>
            <a:r>
              <a:rPr lang="fr-FR" sz="2400" b="1" dirty="0" err="1">
                <a:latin typeface="+mj-lt"/>
              </a:rPr>
              <a:t>R</a:t>
            </a:r>
            <a:r>
              <a:rPr lang="fr-FR" sz="2400" baseline="-1000" dirty="0" err="1">
                <a:latin typeface="+mj-lt"/>
              </a:rPr>
              <a:t>eusable</a:t>
            </a:r>
            <a:r>
              <a:rPr lang="fr-FR" sz="2400" baseline="-10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approach</a:t>
            </a:r>
            <a:endParaRPr lang="fr-FR" sz="2400" dirty="0">
              <a:latin typeface="+mj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9053" y="901618"/>
            <a:ext cx="6958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+mj-lt"/>
              </a:rPr>
              <a:t>Goals</a:t>
            </a:r>
            <a:r>
              <a:rPr lang="fr-FR" dirty="0">
                <a:latin typeface="+mj-lt"/>
              </a:rPr>
              <a:t> :    </a:t>
            </a:r>
          </a:p>
          <a:p>
            <a:pPr marL="742950" lvl="1" indent="-285750">
              <a:buFontTx/>
              <a:buChar char="-"/>
            </a:pPr>
            <a:r>
              <a:rPr lang="fr-FR" b="1" dirty="0" err="1">
                <a:latin typeface="+mj-lt"/>
              </a:rPr>
              <a:t>Findable</a:t>
            </a:r>
            <a:r>
              <a:rPr lang="fr-FR" b="1" dirty="0">
                <a:latin typeface="+mj-lt"/>
              </a:rPr>
              <a:t> </a:t>
            </a:r>
            <a:r>
              <a:rPr lang="fr-FR" dirty="0">
                <a:latin typeface="+mj-lt"/>
              </a:rPr>
              <a:t>: </a:t>
            </a:r>
            <a:r>
              <a:rPr lang="fr-FR" dirty="0" err="1">
                <a:latin typeface="+mj-lt"/>
              </a:rPr>
              <a:t>Describe</a:t>
            </a:r>
            <a:r>
              <a:rPr lang="fr-FR" dirty="0">
                <a:latin typeface="+mj-lt"/>
              </a:rPr>
              <a:t> and archive 3D simulation of </a:t>
            </a:r>
            <a:r>
              <a:rPr lang="fr-FR" dirty="0" err="1">
                <a:latin typeface="+mj-lt"/>
              </a:rPr>
              <a:t>planetary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environments</a:t>
            </a:r>
            <a:endParaRPr lang="fr-FR" dirty="0">
              <a:latin typeface="+mj-lt"/>
            </a:endParaRPr>
          </a:p>
          <a:p>
            <a:pPr marL="742950" lvl="1" indent="-285750">
              <a:buFontTx/>
              <a:buChar char="-"/>
            </a:pPr>
            <a:r>
              <a:rPr lang="fr-FR" b="1" dirty="0">
                <a:latin typeface="+mj-lt"/>
              </a:rPr>
              <a:t>Accessible</a:t>
            </a:r>
            <a:r>
              <a:rPr lang="fr-FR" dirty="0">
                <a:latin typeface="+mj-lt"/>
              </a:rPr>
              <a:t> : </a:t>
            </a:r>
            <a:r>
              <a:rPr lang="fr-FR" dirty="0" err="1">
                <a:latin typeface="+mj-lt"/>
              </a:rPr>
              <a:t>Make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available</a:t>
            </a:r>
            <a:r>
              <a:rPr lang="fr-FR" dirty="0">
                <a:latin typeface="+mj-lt"/>
              </a:rPr>
              <a:t>/</a:t>
            </a:r>
            <a:r>
              <a:rPr lang="fr-FR" dirty="0" err="1">
                <a:latin typeface="+mj-lt"/>
              </a:rPr>
              <a:t>access</a:t>
            </a:r>
            <a:r>
              <a:rPr lang="fr-FR" dirty="0">
                <a:latin typeface="+mj-lt"/>
              </a:rPr>
              <a:t> simulation </a:t>
            </a:r>
            <a:r>
              <a:rPr lang="fr-FR" dirty="0" err="1">
                <a:latin typeface="+mj-lt"/>
              </a:rPr>
              <a:t>results</a:t>
            </a:r>
            <a:r>
              <a:rPr lang="fr-FR" dirty="0">
                <a:latin typeface="+mj-lt"/>
              </a:rPr>
              <a:t>. </a:t>
            </a:r>
          </a:p>
          <a:p>
            <a:pPr marL="742950" lvl="1" indent="-285750">
              <a:buFontTx/>
              <a:buChar char="-"/>
            </a:pPr>
            <a:r>
              <a:rPr lang="fr-FR" b="1" dirty="0" err="1">
                <a:latin typeface="+mj-lt"/>
              </a:rPr>
              <a:t>Interoperable</a:t>
            </a:r>
            <a:r>
              <a:rPr lang="fr-FR" dirty="0">
                <a:latin typeface="+mj-lt"/>
              </a:rPr>
              <a:t> : </a:t>
            </a:r>
            <a:r>
              <a:rPr lang="en-US" dirty="0">
                <a:latin typeface="+mj-lt"/>
              </a:rPr>
              <a:t>Connect the visualization tools and the simulation database.</a:t>
            </a:r>
            <a:r>
              <a:rPr lang="fr-FR" dirty="0">
                <a:latin typeface="+mj-lt"/>
              </a:rPr>
              <a:t> </a:t>
            </a:r>
          </a:p>
          <a:p>
            <a:pPr marL="742950" lvl="1" indent="-285750">
              <a:buFontTx/>
              <a:buChar char="-"/>
            </a:pPr>
            <a:r>
              <a:rPr lang="fr-FR" b="1" dirty="0" err="1">
                <a:latin typeface="+mj-lt"/>
              </a:rPr>
              <a:t>Reusable</a:t>
            </a:r>
            <a:r>
              <a:rPr lang="fr-FR" dirty="0">
                <a:latin typeface="+mj-lt"/>
              </a:rPr>
              <a:t> :</a:t>
            </a:r>
            <a:r>
              <a:rPr lang="en-US" dirty="0">
                <a:latin typeface="+mj-lt"/>
              </a:rPr>
              <a:t>Use of a simulation set for different studies and by different teams</a:t>
            </a:r>
            <a:r>
              <a:rPr lang="fr-FR" dirty="0">
                <a:latin typeface="+mj-lt"/>
              </a:rPr>
              <a:t>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967999" y="84045"/>
            <a:ext cx="3632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+mj-lt"/>
              </a:rPr>
              <a:t>Projects</a:t>
            </a:r>
            <a:r>
              <a:rPr lang="fr-FR" dirty="0">
                <a:latin typeface="+mj-lt"/>
              </a:rPr>
              <a:t> : EU FP7 </a:t>
            </a:r>
            <a:r>
              <a:rPr lang="fr-FR" dirty="0" err="1">
                <a:latin typeface="+mj-lt"/>
              </a:rPr>
              <a:t>IMPEx</a:t>
            </a:r>
            <a:r>
              <a:rPr lang="fr-FR" dirty="0">
                <a:latin typeface="+mj-lt"/>
              </a:rPr>
              <a:t> (2011-2015)</a:t>
            </a:r>
          </a:p>
          <a:p>
            <a:r>
              <a:rPr lang="fr-FR" dirty="0">
                <a:latin typeface="+mj-lt"/>
              </a:rPr>
              <a:t>	ANR TEMPETE (2018-2022)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03" y="1647004"/>
            <a:ext cx="430086" cy="43008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t="14723" b="22070"/>
          <a:stretch/>
        </p:blipFill>
        <p:spPr>
          <a:xfrm>
            <a:off x="204694" y="2145783"/>
            <a:ext cx="529123" cy="36016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91" y="2696080"/>
            <a:ext cx="318723" cy="30865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967999" y="988088"/>
            <a:ext cx="4054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+mj-lt"/>
              </a:rPr>
              <a:t>Context</a:t>
            </a:r>
            <a:r>
              <a:rPr lang="fr-FR" b="1" dirty="0">
                <a:latin typeface="+mj-lt"/>
              </a:rPr>
              <a:t>  and </a:t>
            </a:r>
            <a:r>
              <a:rPr lang="fr-FR" b="1" dirty="0" err="1">
                <a:latin typeface="+mj-lt"/>
              </a:rPr>
              <a:t>models</a:t>
            </a:r>
            <a:r>
              <a:rPr lang="fr-FR" dirty="0">
                <a:latin typeface="+mj-lt"/>
              </a:rPr>
              <a:t>: </a:t>
            </a:r>
          </a:p>
          <a:p>
            <a:r>
              <a:rPr lang="fr-FR" dirty="0" err="1">
                <a:latin typeface="+mj-lt"/>
              </a:rPr>
              <a:t>Modelisation</a:t>
            </a:r>
            <a:r>
              <a:rPr lang="fr-FR" dirty="0">
                <a:latin typeface="+mj-lt"/>
              </a:rPr>
              <a:t> and simulation of </a:t>
            </a:r>
            <a:r>
              <a:rPr lang="fr-FR" dirty="0" err="1">
                <a:latin typeface="+mj-lt"/>
              </a:rPr>
              <a:t>planetary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neutral</a:t>
            </a:r>
            <a:r>
              <a:rPr lang="fr-FR" dirty="0">
                <a:latin typeface="+mj-lt"/>
              </a:rPr>
              <a:t> and </a:t>
            </a:r>
            <a:r>
              <a:rPr lang="fr-FR" dirty="0" err="1">
                <a:latin typeface="+mj-lt"/>
              </a:rPr>
              <a:t>ionized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environments</a:t>
            </a:r>
            <a:endParaRPr lang="fr-FR" dirty="0">
              <a:latin typeface="+mj-lt"/>
            </a:endParaRPr>
          </a:p>
          <a:p>
            <a:r>
              <a:rPr lang="fr-FR" dirty="0" err="1">
                <a:latin typeface="+mj-lt"/>
              </a:rPr>
              <a:t>Magnétosphere</a:t>
            </a:r>
            <a:r>
              <a:rPr lang="fr-FR" dirty="0">
                <a:latin typeface="+mj-lt"/>
              </a:rPr>
              <a:t> – </a:t>
            </a:r>
            <a:r>
              <a:rPr lang="fr-FR" dirty="0" err="1">
                <a:latin typeface="+mj-lt"/>
              </a:rPr>
              <a:t>LatHyS</a:t>
            </a:r>
            <a:r>
              <a:rPr lang="fr-FR" dirty="0">
                <a:latin typeface="+mj-lt"/>
              </a:rPr>
              <a:t> Modolo et al, 2016</a:t>
            </a:r>
          </a:p>
          <a:p>
            <a:r>
              <a:rPr lang="fr-FR" dirty="0" err="1">
                <a:latin typeface="+mj-lt"/>
              </a:rPr>
              <a:t>Exosphere</a:t>
            </a:r>
            <a:r>
              <a:rPr lang="fr-FR" dirty="0">
                <a:latin typeface="+mj-lt"/>
              </a:rPr>
              <a:t> – EGM Leblanc et al, 2017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69" y="2101692"/>
            <a:ext cx="658549" cy="65854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69" y="1261184"/>
            <a:ext cx="726160" cy="72616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3" y="3896269"/>
            <a:ext cx="813251" cy="813251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908094" y="3318120"/>
            <a:ext cx="7584265" cy="31393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+mj-lt"/>
              </a:rPr>
              <a:t>Metadata</a:t>
            </a:r>
            <a:r>
              <a:rPr lang="fr-FR" b="1" dirty="0">
                <a:latin typeface="+mj-lt"/>
              </a:rPr>
              <a:t> and data model</a:t>
            </a:r>
          </a:p>
          <a:p>
            <a:r>
              <a:rPr lang="en-US" b="1" dirty="0">
                <a:latin typeface="+mj-lt"/>
              </a:rPr>
              <a:t>Space Physics Archive Search and Extract </a:t>
            </a:r>
            <a:r>
              <a:rPr lang="en-US" dirty="0">
                <a:latin typeface="+mj-lt"/>
              </a:rPr>
              <a:t>(</a:t>
            </a:r>
            <a:r>
              <a:rPr lang="fr-FR" dirty="0">
                <a:latin typeface="+mj-lt"/>
              </a:rPr>
              <a:t>SPASE) data model </a:t>
            </a:r>
            <a:r>
              <a:rPr lang="fr-FR" dirty="0" err="1">
                <a:latin typeface="+mj-lt"/>
              </a:rPr>
              <a:t>consists</a:t>
            </a:r>
            <a:r>
              <a:rPr lang="fr-FR" dirty="0">
                <a:latin typeface="+mj-lt"/>
              </a:rPr>
              <a:t> of an exclusive set of </a:t>
            </a:r>
            <a:r>
              <a:rPr lang="fr-FR" dirty="0" err="1">
                <a:latin typeface="+mj-lt"/>
              </a:rPr>
              <a:t>resource</a:t>
            </a:r>
            <a:r>
              <a:rPr lang="fr-FR" dirty="0">
                <a:latin typeface="+mj-lt"/>
              </a:rPr>
              <a:t> types </a:t>
            </a:r>
            <a:r>
              <a:rPr lang="fr-FR" dirty="0" err="1">
                <a:latin typeface="+mj-lt"/>
              </a:rPr>
              <a:t>which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can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used</a:t>
            </a:r>
            <a:r>
              <a:rPr lang="fr-FR" dirty="0">
                <a:latin typeface="+mj-lt"/>
              </a:rPr>
              <a:t> to </a:t>
            </a:r>
            <a:r>
              <a:rPr lang="fr-FR" dirty="0" err="1">
                <a:latin typeface="+mj-lt"/>
              </a:rPr>
              <a:t>describe</a:t>
            </a:r>
            <a:r>
              <a:rPr lang="fr-FR" dirty="0">
                <a:latin typeface="+mj-lt"/>
              </a:rPr>
              <a:t> data </a:t>
            </a:r>
            <a:r>
              <a:rPr lang="fr-FR" dirty="0" err="1">
                <a:latin typeface="+mj-lt"/>
              </a:rPr>
              <a:t>along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with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its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scientific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context</a:t>
            </a:r>
            <a:r>
              <a:rPr lang="fr-FR" dirty="0">
                <a:latin typeface="+mj-lt"/>
              </a:rPr>
              <a:t>, source, provenance, content and location.</a:t>
            </a:r>
          </a:p>
          <a:p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Use of SPASE data model </a:t>
            </a:r>
            <a:r>
              <a:rPr lang="fr-FR" dirty="0" err="1">
                <a:latin typeface="+mj-lt"/>
              </a:rPr>
              <a:t>along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with</a:t>
            </a:r>
            <a:r>
              <a:rPr lang="fr-FR" dirty="0">
                <a:latin typeface="+mj-lt"/>
              </a:rPr>
              <a:t> the simulation extensions </a:t>
            </a:r>
            <a:r>
              <a:rPr lang="fr-FR" dirty="0" err="1">
                <a:latin typeface="+mj-lt"/>
              </a:rPr>
              <a:t>proposed</a:t>
            </a:r>
            <a:r>
              <a:rPr lang="fr-FR" dirty="0">
                <a:latin typeface="+mj-lt"/>
              </a:rPr>
              <a:t> by </a:t>
            </a:r>
            <a:r>
              <a:rPr lang="fr-FR" dirty="0" err="1">
                <a:latin typeface="+mj-lt"/>
              </a:rPr>
              <a:t>IMPEx</a:t>
            </a:r>
            <a:r>
              <a:rPr lang="fr-FR" dirty="0">
                <a:latin typeface="+mj-lt"/>
              </a:rPr>
              <a:t>, and </a:t>
            </a:r>
            <a:r>
              <a:rPr lang="fr-FR" dirty="0" err="1">
                <a:latin typeface="+mj-lt"/>
              </a:rPr>
              <a:t>now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fully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included</a:t>
            </a:r>
            <a:r>
              <a:rPr lang="fr-FR" dirty="0">
                <a:latin typeface="+mj-lt"/>
              </a:rPr>
              <a:t> in the </a:t>
            </a:r>
            <a:r>
              <a:rPr lang="fr-FR" dirty="0" err="1">
                <a:latin typeface="+mj-lt"/>
              </a:rPr>
              <a:t>current</a:t>
            </a:r>
            <a:r>
              <a:rPr lang="fr-FR" dirty="0">
                <a:latin typeface="+mj-lt"/>
              </a:rPr>
              <a:t> SPASE data model, are a COSPAR </a:t>
            </a:r>
            <a:r>
              <a:rPr lang="fr-FR" dirty="0" err="1">
                <a:latin typeface="+mj-lt"/>
              </a:rPr>
              <a:t>recommendation</a:t>
            </a:r>
            <a:r>
              <a:rPr lang="fr-FR" dirty="0">
                <a:latin typeface="+mj-lt"/>
              </a:rPr>
              <a:t> (COSPAR panel, 2021).</a:t>
            </a:r>
          </a:p>
          <a:p>
            <a:endParaRPr lang="fr-FR" dirty="0">
              <a:latin typeface="+mj-lt"/>
            </a:endParaRPr>
          </a:p>
          <a:p>
            <a:r>
              <a:rPr lang="fr-FR" dirty="0">
                <a:latin typeface="+mj-lt"/>
              </a:rPr>
              <a:t>Major </a:t>
            </a:r>
            <a:r>
              <a:rPr lang="fr-FR" dirty="0" err="1">
                <a:latin typeface="+mj-lt"/>
              </a:rPr>
              <a:t>metadata</a:t>
            </a:r>
            <a:r>
              <a:rPr lang="fr-FR" dirty="0">
                <a:latin typeface="+mj-lt"/>
              </a:rPr>
              <a:t> for simulations : </a:t>
            </a:r>
            <a:r>
              <a:rPr lang="fr-FR" dirty="0" err="1">
                <a:latin typeface="+mj-lt"/>
              </a:rPr>
              <a:t>SimulationModel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SimulationRun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NumericalOutput</a:t>
            </a:r>
            <a:r>
              <a:rPr lang="fr-FR" dirty="0">
                <a:latin typeface="+mj-lt"/>
              </a:rPr>
              <a:t>, Granule,…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9771" y="2742414"/>
            <a:ext cx="3145724" cy="4157506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8757582" y="4063189"/>
            <a:ext cx="1703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Ex: </a:t>
            </a:r>
            <a:r>
              <a:rPr lang="fr-FR" sz="1200" dirty="0" err="1">
                <a:latin typeface="+mj-lt"/>
              </a:rPr>
              <a:t>SimulationModel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element</a:t>
            </a:r>
            <a:r>
              <a:rPr lang="fr-FR" sz="1200" dirty="0">
                <a:latin typeface="+mj-lt"/>
              </a:rPr>
              <a:t> and </a:t>
            </a:r>
            <a:r>
              <a:rPr lang="fr-FR" sz="1200" dirty="0" err="1">
                <a:latin typeface="+mj-lt"/>
              </a:rPr>
              <a:t>its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descriptor</a:t>
            </a:r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EDF696-9845-A657-9C17-EDFBED373334}"/>
              </a:ext>
            </a:extLst>
          </p:cNvPr>
          <p:cNvSpPr txBox="1"/>
          <p:nvPr/>
        </p:nvSpPr>
        <p:spPr>
          <a:xfrm>
            <a:off x="0" y="6519446"/>
            <a:ext cx="278743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Ronan </a:t>
            </a:r>
            <a:r>
              <a:rPr lang="en-GB" sz="1600" dirty="0" err="1"/>
              <a:t>Modolo</a:t>
            </a:r>
            <a:r>
              <a:rPr lang="en-GB" sz="1600" dirty="0"/>
              <a:t> (LATMOS) et al. </a:t>
            </a:r>
          </a:p>
        </p:txBody>
      </p:sp>
    </p:spTree>
    <p:extLst>
      <p:ext uri="{BB962C8B-B14F-4D97-AF65-F5344CB8AC3E}">
        <p14:creationId xmlns:p14="http://schemas.microsoft.com/office/powerpoint/2010/main" val="2842538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095" y="138103"/>
            <a:ext cx="10515600" cy="410538"/>
          </a:xfrm>
        </p:spPr>
        <p:txBody>
          <a:bodyPr>
            <a:normAutofit fontScale="90000"/>
          </a:bodyPr>
          <a:lstStyle/>
          <a:p>
            <a:r>
              <a:rPr lang="fr-FR" sz="2400" b="1" dirty="0"/>
              <a:t>Infrastructure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2" y="2638942"/>
            <a:ext cx="950234" cy="95023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4696" y="3603772"/>
            <a:ext cx="675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User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172636" y="4834149"/>
            <a:ext cx="1000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Century Gothic" panose="020B0502020202020204" pitchFamily="34" charset="0"/>
              </a:rPr>
              <a:t>Topcat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19220" t="20162" r="51523" b="31183"/>
          <a:stretch/>
        </p:blipFill>
        <p:spPr>
          <a:xfrm>
            <a:off x="1451428" y="2551166"/>
            <a:ext cx="945185" cy="104708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553326" y="3603772"/>
            <a:ext cx="893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tools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368" y="1664064"/>
            <a:ext cx="778272" cy="44136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43" y="2247705"/>
            <a:ext cx="886146" cy="38107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68" y="4691877"/>
            <a:ext cx="477979" cy="47797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68" y="4102790"/>
            <a:ext cx="1121194" cy="34981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05" y="3479238"/>
            <a:ext cx="895884" cy="471564"/>
          </a:xfrm>
          <a:prstGeom prst="rect">
            <a:avLst/>
          </a:prstGeom>
        </p:spPr>
      </p:pic>
      <p:sp>
        <p:nvSpPr>
          <p:cNvPr id="18" name="Organigramme : Opération manuelle 17"/>
          <p:cNvSpPr/>
          <p:nvPr/>
        </p:nvSpPr>
        <p:spPr>
          <a:xfrm rot="5400000">
            <a:off x="517908" y="2137876"/>
            <a:ext cx="4502631" cy="2585401"/>
          </a:xfrm>
          <a:prstGeom prst="flowChartManualOperation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36"/>
          <p:cNvCxnSpPr/>
          <p:nvPr/>
        </p:nvCxnSpPr>
        <p:spPr>
          <a:xfrm flipV="1">
            <a:off x="2474391" y="3233121"/>
            <a:ext cx="1845152" cy="68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e 91"/>
          <p:cNvGrpSpPr/>
          <p:nvPr/>
        </p:nvGrpSpPr>
        <p:grpSpPr>
          <a:xfrm>
            <a:off x="4310698" y="758890"/>
            <a:ext cx="4348110" cy="5523722"/>
            <a:chOff x="4310698" y="758890"/>
            <a:chExt cx="4348110" cy="5523722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9"/>
            <a:srcRect b="11130"/>
            <a:stretch/>
          </p:blipFill>
          <p:spPr>
            <a:xfrm>
              <a:off x="4577890" y="4225726"/>
              <a:ext cx="947859" cy="90716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466253" y="758890"/>
              <a:ext cx="4192555" cy="552372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1543" y="903057"/>
              <a:ext cx="658549" cy="658549"/>
            </a:xfrm>
            <a:prstGeom prst="rect">
              <a:avLst/>
            </a:prstGeom>
          </p:spPr>
        </p:pic>
        <p:sp>
          <p:nvSpPr>
            <p:cNvPr id="22" name="Rectangle à coins arrondis 21"/>
            <p:cNvSpPr/>
            <p:nvPr/>
          </p:nvSpPr>
          <p:spPr>
            <a:xfrm>
              <a:off x="5138057" y="5635690"/>
              <a:ext cx="2960914" cy="5411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Tree.xml </a:t>
              </a:r>
              <a:r>
                <a:rPr lang="fr-FR" sz="1400" dirty="0"/>
                <a:t>(= simulation and data </a:t>
              </a:r>
              <a:r>
                <a:rPr lang="fr-FR" sz="1400" dirty="0" err="1"/>
                <a:t>product</a:t>
              </a:r>
              <a:r>
                <a:rPr lang="fr-FR" sz="1400" dirty="0"/>
                <a:t> </a:t>
              </a:r>
              <a:r>
                <a:rPr lang="fr-FR" sz="1400" dirty="0" err="1"/>
                <a:t>catalog</a:t>
              </a:r>
              <a:r>
                <a:rPr lang="fr-FR" sz="1400" dirty="0"/>
                <a:t>)</a:t>
              </a:r>
              <a:endParaRPr lang="fr-FR" dirty="0"/>
            </a:p>
          </p:txBody>
        </p:sp>
        <p:sp>
          <p:nvSpPr>
            <p:cNvPr id="23" name="Rectangle à coins arrondis 22"/>
            <p:cNvSpPr/>
            <p:nvPr/>
          </p:nvSpPr>
          <p:spPr>
            <a:xfrm>
              <a:off x="5184710" y="2780912"/>
              <a:ext cx="2960914" cy="5411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/>
                <a:t>Methods.wsdl</a:t>
              </a:r>
              <a:r>
                <a:rPr lang="fr-FR" dirty="0"/>
                <a:t> </a:t>
              </a:r>
              <a:r>
                <a:rPr lang="fr-FR" sz="1400" dirty="0"/>
                <a:t>(= </a:t>
              </a:r>
              <a:r>
                <a:rPr lang="fr-FR" sz="1400" dirty="0" err="1"/>
                <a:t>webservices</a:t>
              </a:r>
              <a:r>
                <a:rPr lang="fr-FR" sz="1400" dirty="0"/>
                <a:t> : </a:t>
              </a:r>
              <a:r>
                <a:rPr lang="fr-FR" sz="1400" dirty="0" err="1"/>
                <a:t>extract</a:t>
              </a:r>
              <a:r>
                <a:rPr lang="fr-FR" sz="1400" dirty="0"/>
                <a:t>, </a:t>
              </a:r>
              <a:r>
                <a:rPr lang="fr-FR" sz="1400" dirty="0" err="1"/>
                <a:t>interpolate</a:t>
              </a:r>
              <a:r>
                <a:rPr lang="fr-FR" sz="1400" dirty="0"/>
                <a:t>, … )</a:t>
              </a:r>
              <a:endParaRPr lang="fr-FR" dirty="0"/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11"/>
            <a:srcRect t="14723" b="22070"/>
            <a:stretch/>
          </p:blipFill>
          <p:spPr>
            <a:xfrm>
              <a:off x="5518317" y="956649"/>
              <a:ext cx="755483" cy="514250"/>
            </a:xfrm>
            <a:prstGeom prst="rect">
              <a:avLst/>
            </a:prstGeom>
          </p:spPr>
        </p:pic>
        <p:cxnSp>
          <p:nvCxnSpPr>
            <p:cNvPr id="26" name="Connecteur droit avec flèche 25"/>
            <p:cNvCxnSpPr/>
            <p:nvPr/>
          </p:nvCxnSpPr>
          <p:spPr>
            <a:xfrm flipH="1">
              <a:off x="6273800" y="1232331"/>
              <a:ext cx="1360551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5136163" y="1239232"/>
              <a:ext cx="9826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+mj-lt"/>
                </a:rPr>
                <a:t>Post-</a:t>
              </a:r>
              <a:r>
                <a:rPr lang="fr-FR" sz="1400" dirty="0" err="1">
                  <a:latin typeface="+mj-lt"/>
                </a:rPr>
                <a:t>treatment</a:t>
              </a:r>
              <a:endParaRPr lang="fr-FR" sz="1400" dirty="0">
                <a:latin typeface="+mj-lt"/>
              </a:endParaRPr>
            </a:p>
          </p:txBody>
        </p:sp>
        <p:cxnSp>
          <p:nvCxnSpPr>
            <p:cNvPr id="31" name="Connecteur droit avec flèche 30"/>
            <p:cNvCxnSpPr/>
            <p:nvPr/>
          </p:nvCxnSpPr>
          <p:spPr>
            <a:xfrm flipV="1">
              <a:off x="4819392" y="1213774"/>
              <a:ext cx="599229" cy="43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>
              <a:off x="4787511" y="1187401"/>
              <a:ext cx="15343" cy="296027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H="1" flipV="1">
              <a:off x="4318072" y="3051499"/>
              <a:ext cx="1471" cy="28547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4310698" y="3051499"/>
              <a:ext cx="787782" cy="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4318072" y="5906277"/>
              <a:ext cx="787782" cy="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Parchemin vertical 46"/>
            <p:cNvSpPr/>
            <p:nvPr/>
          </p:nvSpPr>
          <p:spPr>
            <a:xfrm>
              <a:off x="7451928" y="4394691"/>
              <a:ext cx="1182996" cy="738199"/>
            </a:xfrm>
            <a:prstGeom prst="verticalScroll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</a:rPr>
                <a:t>Description of the model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7589087" y="1636242"/>
              <a:ext cx="651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+mj-lt"/>
                </a:rPr>
                <a:t>Model</a:t>
              </a:r>
            </a:p>
          </p:txBody>
        </p:sp>
        <p:sp>
          <p:nvSpPr>
            <p:cNvPr id="49" name="Parchemin vertical 48"/>
            <p:cNvSpPr/>
            <p:nvPr/>
          </p:nvSpPr>
          <p:spPr>
            <a:xfrm>
              <a:off x="5853380" y="4003881"/>
              <a:ext cx="1408864" cy="881187"/>
            </a:xfrm>
            <a:prstGeom prst="verticalScroll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050" dirty="0" err="1">
                  <a:solidFill>
                    <a:schemeClr val="tx1"/>
                  </a:solidFill>
                </a:rPr>
                <a:t>Describes</a:t>
              </a:r>
              <a:r>
                <a:rPr lang="fr-FR" sz="1050" dirty="0">
                  <a:solidFill>
                    <a:schemeClr val="tx1"/>
                  </a:solidFill>
                </a:rPr>
                <a:t> :</a:t>
              </a:r>
            </a:p>
            <a:p>
              <a:pPr marL="171450" indent="-171450">
                <a:buFontTx/>
                <a:buChar char="-"/>
              </a:pPr>
              <a:r>
                <a:rPr lang="fr-FR" sz="1050" dirty="0">
                  <a:solidFill>
                    <a:schemeClr val="tx1"/>
                  </a:solidFill>
                </a:rPr>
                <a:t>URL of data</a:t>
              </a:r>
            </a:p>
            <a:p>
              <a:pPr marL="171450" indent="-171450">
                <a:buFontTx/>
                <a:buChar char="-"/>
              </a:pPr>
              <a:r>
                <a:rPr lang="fr-FR" sz="1050" dirty="0">
                  <a:solidFill>
                    <a:schemeClr val="tx1"/>
                  </a:solidFill>
                </a:rPr>
                <a:t>Data </a:t>
              </a:r>
              <a:r>
                <a:rPr lang="fr-FR" sz="1050" dirty="0" err="1">
                  <a:solidFill>
                    <a:schemeClr val="tx1"/>
                  </a:solidFill>
                </a:rPr>
                <a:t>product</a:t>
              </a:r>
              <a:endParaRPr lang="fr-FR" sz="1050" dirty="0">
                <a:solidFill>
                  <a:schemeClr val="tx1"/>
                </a:solidFill>
              </a:endParaRPr>
            </a:p>
            <a:p>
              <a:pPr marL="171450" indent="-171450">
                <a:buFontTx/>
                <a:buChar char="-"/>
              </a:pPr>
              <a:r>
                <a:rPr lang="fr-FR" sz="1050" dirty="0">
                  <a:solidFill>
                    <a:schemeClr val="tx1"/>
                  </a:solidFill>
                </a:rPr>
                <a:t>Inputs of simulation</a:t>
              </a:r>
            </a:p>
          </p:txBody>
        </p:sp>
        <p:cxnSp>
          <p:nvCxnSpPr>
            <p:cNvPr id="50" name="Connecteur droit 49"/>
            <p:cNvCxnSpPr/>
            <p:nvPr/>
          </p:nvCxnSpPr>
          <p:spPr>
            <a:xfrm flipV="1">
              <a:off x="6396963" y="5413668"/>
              <a:ext cx="1768799" cy="68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 flipV="1">
              <a:off x="6396963" y="4895720"/>
              <a:ext cx="0" cy="532696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 flipV="1">
              <a:off x="8165762" y="5203419"/>
              <a:ext cx="0" cy="217093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8145624" y="3073132"/>
              <a:ext cx="216071" cy="1575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flipV="1">
              <a:off x="7306912" y="5440055"/>
              <a:ext cx="1283" cy="1798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V="1">
              <a:off x="8342730" y="1655531"/>
              <a:ext cx="134" cy="2718247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 flipH="1" flipV="1">
              <a:off x="5323031" y="4551218"/>
              <a:ext cx="613642" cy="6927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en angle 81"/>
            <p:cNvCxnSpPr/>
            <p:nvPr/>
          </p:nvCxnSpPr>
          <p:spPr>
            <a:xfrm rot="16200000" flipV="1">
              <a:off x="5822583" y="1811191"/>
              <a:ext cx="1231859" cy="574185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en angle 85"/>
            <p:cNvCxnSpPr/>
            <p:nvPr/>
          </p:nvCxnSpPr>
          <p:spPr>
            <a:xfrm rot="16200000" flipV="1">
              <a:off x="5986829" y="4069329"/>
              <a:ext cx="2051511" cy="588657"/>
            </a:xfrm>
            <a:prstGeom prst="bentConnector3">
              <a:avLst>
                <a:gd name="adj1" fmla="val 74312"/>
              </a:avLst>
            </a:prstGeom>
            <a:ln w="38100"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ZoneTexte 90"/>
            <p:cNvSpPr txBox="1"/>
            <p:nvPr/>
          </p:nvSpPr>
          <p:spPr>
            <a:xfrm>
              <a:off x="6718256" y="3537265"/>
              <a:ext cx="13574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latin typeface="+mj-lt"/>
                </a:rPr>
                <a:t>refer</a:t>
              </a:r>
              <a:r>
                <a:rPr lang="fr-FR" sz="1400" dirty="0">
                  <a:latin typeface="+mj-lt"/>
                </a:rPr>
                <a:t> to</a:t>
              </a:r>
            </a:p>
          </p:txBody>
        </p:sp>
      </p:grpSp>
      <p:sp>
        <p:nvSpPr>
          <p:cNvPr id="93" name="ZoneTexte 92"/>
          <p:cNvSpPr txBox="1"/>
          <p:nvPr/>
        </p:nvSpPr>
        <p:spPr>
          <a:xfrm>
            <a:off x="4387665" y="332632"/>
            <a:ext cx="206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Simulation </a:t>
            </a:r>
            <a:r>
              <a:rPr lang="fr-FR" dirty="0" err="1">
                <a:latin typeface="+mj-lt"/>
              </a:rPr>
              <a:t>database</a:t>
            </a:r>
            <a:endParaRPr lang="fr-FR" dirty="0">
              <a:latin typeface="+mj-lt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8925823" y="637309"/>
            <a:ext cx="313827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+mj-lt"/>
              </a:rPr>
              <a:t>Catalog</a:t>
            </a:r>
            <a:r>
              <a:rPr lang="fr-FR" sz="1600" dirty="0">
                <a:latin typeface="+mj-lt"/>
              </a:rPr>
              <a:t> of simulation </a:t>
            </a:r>
            <a:r>
              <a:rPr lang="fr-FR" sz="1600" dirty="0" err="1">
                <a:latin typeface="+mj-lt"/>
              </a:rPr>
              <a:t>results</a:t>
            </a:r>
            <a:r>
              <a:rPr lang="fr-FR" sz="1600" dirty="0">
                <a:latin typeface="+mj-lt"/>
              </a:rPr>
              <a:t>, </a:t>
            </a:r>
            <a:r>
              <a:rPr lang="fr-FR" sz="1600" dirty="0" err="1">
                <a:latin typeface="+mj-lt"/>
              </a:rPr>
              <a:t>their</a:t>
            </a:r>
            <a:r>
              <a:rPr lang="fr-FR" sz="1600" dirty="0">
                <a:latin typeface="+mj-lt"/>
              </a:rPr>
              <a:t> descriptions </a:t>
            </a:r>
            <a:r>
              <a:rPr lang="fr-FR" sz="1600" dirty="0" err="1">
                <a:latin typeface="+mj-lt"/>
              </a:rPr>
              <a:t>with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metadata</a:t>
            </a:r>
            <a:r>
              <a:rPr lang="fr-FR" sz="1600" dirty="0">
                <a:latin typeface="+mj-lt"/>
              </a:rPr>
              <a:t>, the </a:t>
            </a:r>
            <a:r>
              <a:rPr lang="fr-FR" sz="1600" dirty="0" err="1">
                <a:latin typeface="+mj-lt"/>
              </a:rPr>
              <a:t>different</a:t>
            </a:r>
            <a:r>
              <a:rPr lang="fr-FR" sz="1600" dirty="0">
                <a:latin typeface="+mj-lt"/>
              </a:rPr>
              <a:t> set of data </a:t>
            </a:r>
            <a:r>
              <a:rPr lang="fr-FR" sz="1600" dirty="0" err="1">
                <a:latin typeface="+mj-lt"/>
              </a:rPr>
              <a:t>products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with</a:t>
            </a:r>
            <a:r>
              <a:rPr lang="fr-FR" sz="1600" dirty="0">
                <a:latin typeface="+mj-lt"/>
              </a:rPr>
              <a:t> the URL to the (</a:t>
            </a:r>
            <a:r>
              <a:rPr lang="fr-FR" sz="1600" dirty="0" err="1">
                <a:latin typeface="+mj-lt"/>
              </a:rPr>
              <a:t>pre-computed</a:t>
            </a:r>
            <a:r>
              <a:rPr lang="fr-FR" sz="1600" dirty="0">
                <a:latin typeface="+mj-lt"/>
              </a:rPr>
              <a:t> and </a:t>
            </a:r>
            <a:r>
              <a:rPr lang="fr-FR" sz="1600" dirty="0" err="1">
                <a:latin typeface="+mj-lt"/>
              </a:rPr>
              <a:t>archived</a:t>
            </a:r>
            <a:r>
              <a:rPr lang="fr-FR" sz="1600" dirty="0">
                <a:latin typeface="+mj-lt"/>
              </a:rPr>
              <a:t>) data</a:t>
            </a:r>
          </a:p>
          <a:p>
            <a:r>
              <a:rPr lang="fr-FR" sz="1600" b="1" dirty="0">
                <a:latin typeface="+mj-lt"/>
              </a:rPr>
              <a:t>« tree.xml »</a:t>
            </a:r>
          </a:p>
          <a:p>
            <a:r>
              <a:rPr lang="fr-FR" sz="1600" dirty="0">
                <a:latin typeface="+mj-lt"/>
              </a:rPr>
              <a:t>Ex : </a:t>
            </a:r>
            <a:r>
              <a:rPr lang="fr-FR" sz="1600" dirty="0">
                <a:latin typeface="+mj-lt"/>
                <a:hlinkClick r:id="rId12"/>
              </a:rPr>
              <a:t>http://impex.latmos.ipsl.fr/tree.xml</a:t>
            </a:r>
            <a:endParaRPr lang="fr-FR" sz="1600" dirty="0">
              <a:latin typeface="+mj-lt"/>
            </a:endParaRPr>
          </a:p>
          <a:p>
            <a:endParaRPr lang="fr-FR" dirty="0"/>
          </a:p>
        </p:txBody>
      </p:sp>
      <p:sp>
        <p:nvSpPr>
          <p:cNvPr id="95" name="ZoneTexte 94"/>
          <p:cNvSpPr txBox="1"/>
          <p:nvPr/>
        </p:nvSpPr>
        <p:spPr>
          <a:xfrm>
            <a:off x="8855914" y="3039072"/>
            <a:ext cx="28488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+mj-lt"/>
              </a:rPr>
              <a:t>Webservices</a:t>
            </a:r>
            <a:r>
              <a:rPr lang="fr-FR" sz="1600" dirty="0">
                <a:latin typeface="+mj-lt"/>
              </a:rPr>
              <a:t> : </a:t>
            </a:r>
            <a:r>
              <a:rPr lang="fr-FR" sz="1600" dirty="0" err="1">
                <a:latin typeface="+mj-lt"/>
              </a:rPr>
              <a:t>additional</a:t>
            </a:r>
            <a:r>
              <a:rPr lang="fr-FR" sz="1600" dirty="0">
                <a:latin typeface="+mj-lt"/>
              </a:rPr>
              <a:t> service to </a:t>
            </a:r>
            <a:r>
              <a:rPr lang="fr-FR" sz="1600" dirty="0" err="1">
                <a:latin typeface="+mj-lt"/>
              </a:rPr>
              <a:t>fetch</a:t>
            </a:r>
            <a:r>
              <a:rPr lang="fr-FR" sz="1600" dirty="0">
                <a:latin typeface="+mj-lt"/>
              </a:rPr>
              <a:t>, </a:t>
            </a:r>
            <a:r>
              <a:rPr lang="fr-FR" sz="1600" dirty="0" err="1">
                <a:latin typeface="+mj-lt"/>
              </a:rPr>
              <a:t>extract</a:t>
            </a:r>
            <a:r>
              <a:rPr lang="fr-FR" sz="1600" dirty="0">
                <a:latin typeface="+mj-lt"/>
              </a:rPr>
              <a:t>, </a:t>
            </a:r>
            <a:r>
              <a:rPr lang="fr-FR" sz="1600" dirty="0" err="1">
                <a:latin typeface="+mj-lt"/>
              </a:rPr>
              <a:t>interpolate</a:t>
            </a:r>
            <a:r>
              <a:rPr lang="fr-FR" sz="1600" dirty="0">
                <a:latin typeface="+mj-lt"/>
              </a:rPr>
              <a:t> data </a:t>
            </a:r>
            <a:r>
              <a:rPr lang="fr-FR" sz="1600" dirty="0" err="1">
                <a:latin typeface="+mj-lt"/>
              </a:rPr>
              <a:t>along</a:t>
            </a:r>
            <a:r>
              <a:rPr lang="fr-FR" sz="1600" dirty="0">
                <a:latin typeface="+mj-lt"/>
              </a:rPr>
              <a:t> S/C </a:t>
            </a:r>
            <a:r>
              <a:rPr lang="fr-FR" sz="1600" dirty="0" err="1">
                <a:latin typeface="+mj-lt"/>
              </a:rPr>
              <a:t>trajecory</a:t>
            </a:r>
            <a:r>
              <a:rPr lang="fr-FR" sz="1600" dirty="0">
                <a:latin typeface="+mj-lt"/>
              </a:rPr>
              <a:t>, </a:t>
            </a:r>
            <a:r>
              <a:rPr lang="fr-FR" sz="1600" dirty="0" err="1">
                <a:latin typeface="+mj-lt"/>
              </a:rPr>
              <a:t>construct</a:t>
            </a:r>
            <a:r>
              <a:rPr lang="fr-FR" sz="1600" dirty="0">
                <a:latin typeface="+mj-lt"/>
              </a:rPr>
              <a:t> high </a:t>
            </a:r>
            <a:r>
              <a:rPr lang="fr-FR" sz="1600" dirty="0" err="1">
                <a:latin typeface="+mj-lt"/>
              </a:rPr>
              <a:t>level</a:t>
            </a:r>
            <a:r>
              <a:rPr lang="fr-FR" sz="1600" dirty="0">
                <a:latin typeface="+mj-lt"/>
              </a:rPr>
              <a:t> data (</a:t>
            </a:r>
            <a:r>
              <a:rPr lang="fr-FR" sz="1600" dirty="0" err="1">
                <a:latin typeface="+mj-lt"/>
              </a:rPr>
              <a:t>field</a:t>
            </a:r>
            <a:r>
              <a:rPr lang="fr-FR" sz="1600" dirty="0">
                <a:latin typeface="+mj-lt"/>
              </a:rPr>
              <a:t>/flow </a:t>
            </a:r>
            <a:r>
              <a:rPr lang="fr-FR" sz="1600" dirty="0" err="1">
                <a:latin typeface="+mj-lt"/>
              </a:rPr>
              <a:t>lines</a:t>
            </a:r>
            <a:r>
              <a:rPr lang="fr-FR" sz="1600" dirty="0">
                <a:latin typeface="+mj-lt"/>
              </a:rPr>
              <a:t>,…)</a:t>
            </a:r>
          </a:p>
          <a:p>
            <a:r>
              <a:rPr lang="fr-FR" sz="1600" dirty="0">
                <a:latin typeface="+mj-lt"/>
              </a:rPr>
              <a:t>« </a:t>
            </a:r>
            <a:r>
              <a:rPr lang="fr-FR" sz="1600" b="1" dirty="0" err="1">
                <a:latin typeface="+mj-lt"/>
              </a:rPr>
              <a:t>webservices.wsdl</a:t>
            </a:r>
            <a:r>
              <a:rPr lang="fr-FR" sz="1600" dirty="0">
                <a:latin typeface="+mj-lt"/>
              </a:rPr>
              <a:t> »</a:t>
            </a:r>
          </a:p>
          <a:p>
            <a:r>
              <a:rPr lang="fr-FR" sz="1600" dirty="0">
                <a:latin typeface="+mj-lt"/>
              </a:rPr>
              <a:t>Ex : </a:t>
            </a:r>
            <a:r>
              <a:rPr lang="fr-FR" sz="1600" dirty="0">
                <a:latin typeface="+mj-lt"/>
                <a:hlinkClick r:id="rId13"/>
              </a:rPr>
              <a:t>http://impex.latmos.ipsl.fr/Methods_LATMOS.wsdl</a:t>
            </a:r>
            <a:endParaRPr lang="fr-FR" sz="1600" dirty="0">
              <a:latin typeface="+mj-lt"/>
            </a:endParaRPr>
          </a:p>
          <a:p>
            <a:endParaRPr lang="fr-FR" sz="1600" dirty="0">
              <a:latin typeface="+mj-lt"/>
            </a:endParaRPr>
          </a:p>
          <a:p>
            <a:r>
              <a:rPr lang="fr-FR" sz="1600" i="1" dirty="0" err="1">
                <a:latin typeface="+mj-lt"/>
              </a:rPr>
              <a:t>GetFileURL</a:t>
            </a:r>
            <a:endParaRPr lang="fr-FR" sz="1600" i="1" dirty="0">
              <a:latin typeface="+mj-lt"/>
            </a:endParaRPr>
          </a:p>
          <a:p>
            <a:r>
              <a:rPr lang="fr-FR" sz="1600" i="1" dirty="0" err="1">
                <a:latin typeface="+mj-lt"/>
              </a:rPr>
              <a:t>GetDataPointValue</a:t>
            </a:r>
            <a:endParaRPr lang="fr-FR" sz="1600" i="1" dirty="0">
              <a:latin typeface="+mj-lt"/>
            </a:endParaRPr>
          </a:p>
          <a:p>
            <a:r>
              <a:rPr lang="fr-FR" sz="1600" i="1" dirty="0" err="1">
                <a:latin typeface="+mj-lt"/>
              </a:rPr>
              <a:t>GetFieldLines</a:t>
            </a:r>
            <a:endParaRPr lang="fr-FR" sz="1600" i="1" dirty="0">
              <a:latin typeface="+mj-lt"/>
            </a:endParaRPr>
          </a:p>
          <a:p>
            <a:r>
              <a:rPr lang="fr-FR" sz="1600" i="1" dirty="0" err="1">
                <a:latin typeface="+mj-lt"/>
              </a:rPr>
              <a:t>GetdataPointSpectra</a:t>
            </a:r>
            <a:endParaRPr lang="fr-FR" sz="1600" i="1" dirty="0">
              <a:latin typeface="+mj-lt"/>
            </a:endParaRPr>
          </a:p>
          <a:p>
            <a:r>
              <a:rPr lang="fr-FR" sz="1600" i="1" dirty="0" err="1">
                <a:latin typeface="+mj-lt"/>
              </a:rPr>
              <a:t>GetColumnDensity</a:t>
            </a:r>
            <a:r>
              <a:rPr lang="fr-FR" sz="1600" i="1" dirty="0">
                <a:latin typeface="+mj-lt"/>
              </a:rPr>
              <a:t>,….</a:t>
            </a:r>
          </a:p>
        </p:txBody>
      </p:sp>
      <p:sp>
        <p:nvSpPr>
          <p:cNvPr id="96" name="Flèche droite 95"/>
          <p:cNvSpPr/>
          <p:nvPr/>
        </p:nvSpPr>
        <p:spPr>
          <a:xfrm>
            <a:off x="985644" y="3126208"/>
            <a:ext cx="434022" cy="19587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6B389F-A24E-1FC3-2A27-94F85E56CC1E}"/>
              </a:ext>
            </a:extLst>
          </p:cNvPr>
          <p:cNvSpPr txBox="1"/>
          <p:nvPr/>
        </p:nvSpPr>
        <p:spPr>
          <a:xfrm>
            <a:off x="0" y="6519446"/>
            <a:ext cx="278743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Ronan </a:t>
            </a:r>
            <a:r>
              <a:rPr lang="en-GB" sz="1600" dirty="0" err="1"/>
              <a:t>Modolo</a:t>
            </a:r>
            <a:r>
              <a:rPr lang="en-GB" sz="1600" dirty="0"/>
              <a:t> (LATMOS) et al. </a:t>
            </a:r>
          </a:p>
        </p:txBody>
      </p:sp>
    </p:spTree>
    <p:extLst>
      <p:ext uri="{BB962C8B-B14F-4D97-AF65-F5344CB8AC3E}">
        <p14:creationId xmlns:p14="http://schemas.microsoft.com/office/powerpoint/2010/main" val="1030403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095" y="138103"/>
            <a:ext cx="10515600" cy="410538"/>
          </a:xfrm>
        </p:spPr>
        <p:txBody>
          <a:bodyPr>
            <a:normAutofit fontScale="90000"/>
          </a:bodyPr>
          <a:lstStyle/>
          <a:p>
            <a:r>
              <a:rPr lang="fr-FR" sz="2400" b="1" dirty="0"/>
              <a:t>Infrastructure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2" y="2638942"/>
            <a:ext cx="950234" cy="95023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4696" y="3603772"/>
            <a:ext cx="675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User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172636" y="4834149"/>
            <a:ext cx="1000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Century Gothic" panose="020B0502020202020204" pitchFamily="34" charset="0"/>
              </a:rPr>
              <a:t>Topcat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19220" t="20162" r="51523" b="31183"/>
          <a:stretch/>
        </p:blipFill>
        <p:spPr>
          <a:xfrm>
            <a:off x="1451428" y="2551166"/>
            <a:ext cx="945185" cy="104708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553326" y="3603772"/>
            <a:ext cx="893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tools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368" y="1664064"/>
            <a:ext cx="778272" cy="44136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43" y="2247705"/>
            <a:ext cx="886146" cy="38107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68" y="4691877"/>
            <a:ext cx="477979" cy="47797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68" y="4102790"/>
            <a:ext cx="1121194" cy="34981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05" y="3479238"/>
            <a:ext cx="895884" cy="471564"/>
          </a:xfrm>
          <a:prstGeom prst="rect">
            <a:avLst/>
          </a:prstGeom>
        </p:spPr>
      </p:pic>
      <p:sp>
        <p:nvSpPr>
          <p:cNvPr id="18" name="Organigramme : Opération manuelle 17"/>
          <p:cNvSpPr/>
          <p:nvPr/>
        </p:nvSpPr>
        <p:spPr>
          <a:xfrm rot="5400000">
            <a:off x="517908" y="2137876"/>
            <a:ext cx="4502631" cy="2585401"/>
          </a:xfrm>
          <a:prstGeom prst="flowChartManualOperation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36"/>
          <p:cNvCxnSpPr/>
          <p:nvPr/>
        </p:nvCxnSpPr>
        <p:spPr>
          <a:xfrm flipV="1">
            <a:off x="2474391" y="3233121"/>
            <a:ext cx="1845152" cy="68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e 91"/>
          <p:cNvGrpSpPr/>
          <p:nvPr/>
        </p:nvGrpSpPr>
        <p:grpSpPr>
          <a:xfrm>
            <a:off x="4310698" y="758890"/>
            <a:ext cx="4348110" cy="5523722"/>
            <a:chOff x="4310698" y="758890"/>
            <a:chExt cx="4348110" cy="5523722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9"/>
            <a:srcRect b="11130"/>
            <a:stretch/>
          </p:blipFill>
          <p:spPr>
            <a:xfrm>
              <a:off x="4577890" y="4225726"/>
              <a:ext cx="947859" cy="90716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466253" y="758890"/>
              <a:ext cx="4192555" cy="552372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1543" y="903057"/>
              <a:ext cx="658549" cy="658549"/>
            </a:xfrm>
            <a:prstGeom prst="rect">
              <a:avLst/>
            </a:prstGeom>
          </p:spPr>
        </p:pic>
        <p:sp>
          <p:nvSpPr>
            <p:cNvPr id="22" name="Rectangle à coins arrondis 21"/>
            <p:cNvSpPr/>
            <p:nvPr/>
          </p:nvSpPr>
          <p:spPr>
            <a:xfrm>
              <a:off x="5138057" y="5635690"/>
              <a:ext cx="2960914" cy="5411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Tree.xml </a:t>
              </a:r>
              <a:r>
                <a:rPr lang="fr-FR" sz="1400" dirty="0"/>
                <a:t>(= simulation and data </a:t>
              </a:r>
              <a:r>
                <a:rPr lang="fr-FR" sz="1400" dirty="0" err="1"/>
                <a:t>product</a:t>
              </a:r>
              <a:r>
                <a:rPr lang="fr-FR" sz="1400" dirty="0"/>
                <a:t> </a:t>
              </a:r>
              <a:r>
                <a:rPr lang="fr-FR" sz="1400" dirty="0" err="1"/>
                <a:t>catalog</a:t>
              </a:r>
              <a:r>
                <a:rPr lang="fr-FR" sz="1400" dirty="0"/>
                <a:t>)</a:t>
              </a:r>
              <a:endParaRPr lang="fr-FR" dirty="0"/>
            </a:p>
          </p:txBody>
        </p:sp>
        <p:sp>
          <p:nvSpPr>
            <p:cNvPr id="23" name="Rectangle à coins arrondis 22"/>
            <p:cNvSpPr/>
            <p:nvPr/>
          </p:nvSpPr>
          <p:spPr>
            <a:xfrm>
              <a:off x="5184710" y="2780912"/>
              <a:ext cx="2960914" cy="5411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/>
                <a:t>Methods.wsdl</a:t>
              </a:r>
              <a:r>
                <a:rPr lang="fr-FR" dirty="0"/>
                <a:t> </a:t>
              </a:r>
              <a:r>
                <a:rPr lang="fr-FR" sz="1400" dirty="0"/>
                <a:t>(= </a:t>
              </a:r>
              <a:r>
                <a:rPr lang="fr-FR" sz="1400" dirty="0" err="1"/>
                <a:t>webservices</a:t>
              </a:r>
              <a:r>
                <a:rPr lang="fr-FR" sz="1400" dirty="0"/>
                <a:t> : </a:t>
              </a:r>
              <a:r>
                <a:rPr lang="fr-FR" sz="1400" dirty="0" err="1"/>
                <a:t>extract</a:t>
              </a:r>
              <a:r>
                <a:rPr lang="fr-FR" sz="1400" dirty="0"/>
                <a:t>, </a:t>
              </a:r>
              <a:r>
                <a:rPr lang="fr-FR" sz="1400" dirty="0" err="1"/>
                <a:t>interpolate</a:t>
              </a:r>
              <a:r>
                <a:rPr lang="fr-FR" sz="1400" dirty="0"/>
                <a:t>, … )</a:t>
              </a:r>
              <a:endParaRPr lang="fr-FR" dirty="0"/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11"/>
            <a:srcRect t="14723" b="22070"/>
            <a:stretch/>
          </p:blipFill>
          <p:spPr>
            <a:xfrm>
              <a:off x="5518317" y="956649"/>
              <a:ext cx="755483" cy="514250"/>
            </a:xfrm>
            <a:prstGeom prst="rect">
              <a:avLst/>
            </a:prstGeom>
          </p:spPr>
        </p:pic>
        <p:cxnSp>
          <p:nvCxnSpPr>
            <p:cNvPr id="26" name="Connecteur droit avec flèche 25"/>
            <p:cNvCxnSpPr/>
            <p:nvPr/>
          </p:nvCxnSpPr>
          <p:spPr>
            <a:xfrm flipH="1">
              <a:off x="6273800" y="1232331"/>
              <a:ext cx="1360551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5136163" y="1239232"/>
              <a:ext cx="9826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+mj-lt"/>
                </a:rPr>
                <a:t>Post-</a:t>
              </a:r>
              <a:r>
                <a:rPr lang="fr-FR" sz="1400" dirty="0" err="1">
                  <a:latin typeface="+mj-lt"/>
                </a:rPr>
                <a:t>treatment</a:t>
              </a:r>
              <a:endParaRPr lang="fr-FR" sz="1400" dirty="0">
                <a:latin typeface="+mj-lt"/>
              </a:endParaRPr>
            </a:p>
          </p:txBody>
        </p:sp>
        <p:cxnSp>
          <p:nvCxnSpPr>
            <p:cNvPr id="31" name="Connecteur droit avec flèche 30"/>
            <p:cNvCxnSpPr/>
            <p:nvPr/>
          </p:nvCxnSpPr>
          <p:spPr>
            <a:xfrm flipV="1">
              <a:off x="4819392" y="1213774"/>
              <a:ext cx="599229" cy="43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>
              <a:off x="4787511" y="1187401"/>
              <a:ext cx="15343" cy="296027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H="1" flipV="1">
              <a:off x="4318072" y="3051499"/>
              <a:ext cx="1471" cy="28547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4310698" y="3051499"/>
              <a:ext cx="787782" cy="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4318072" y="5906277"/>
              <a:ext cx="787782" cy="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Parchemin vertical 46"/>
            <p:cNvSpPr/>
            <p:nvPr/>
          </p:nvSpPr>
          <p:spPr>
            <a:xfrm>
              <a:off x="7451928" y="4394691"/>
              <a:ext cx="1182996" cy="738199"/>
            </a:xfrm>
            <a:prstGeom prst="verticalScroll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</a:rPr>
                <a:t>Description of the model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7589087" y="1636242"/>
              <a:ext cx="651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+mj-lt"/>
                </a:rPr>
                <a:t>Model</a:t>
              </a:r>
            </a:p>
          </p:txBody>
        </p:sp>
        <p:sp>
          <p:nvSpPr>
            <p:cNvPr id="49" name="Parchemin vertical 48"/>
            <p:cNvSpPr/>
            <p:nvPr/>
          </p:nvSpPr>
          <p:spPr>
            <a:xfrm>
              <a:off x="5853380" y="4003881"/>
              <a:ext cx="1408864" cy="881187"/>
            </a:xfrm>
            <a:prstGeom prst="verticalScroll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050" dirty="0" err="1">
                  <a:solidFill>
                    <a:schemeClr val="tx1"/>
                  </a:solidFill>
                </a:rPr>
                <a:t>Describes</a:t>
              </a:r>
              <a:r>
                <a:rPr lang="fr-FR" sz="1050" dirty="0">
                  <a:solidFill>
                    <a:schemeClr val="tx1"/>
                  </a:solidFill>
                </a:rPr>
                <a:t> :</a:t>
              </a:r>
            </a:p>
            <a:p>
              <a:pPr marL="171450" indent="-171450">
                <a:buFontTx/>
                <a:buChar char="-"/>
              </a:pPr>
              <a:r>
                <a:rPr lang="fr-FR" sz="1050" dirty="0">
                  <a:solidFill>
                    <a:schemeClr val="tx1"/>
                  </a:solidFill>
                </a:rPr>
                <a:t>URL of data</a:t>
              </a:r>
            </a:p>
            <a:p>
              <a:pPr marL="171450" indent="-171450">
                <a:buFontTx/>
                <a:buChar char="-"/>
              </a:pPr>
              <a:r>
                <a:rPr lang="fr-FR" sz="1050" dirty="0">
                  <a:solidFill>
                    <a:schemeClr val="tx1"/>
                  </a:solidFill>
                </a:rPr>
                <a:t>Data </a:t>
              </a:r>
              <a:r>
                <a:rPr lang="fr-FR" sz="1050" dirty="0" err="1">
                  <a:solidFill>
                    <a:schemeClr val="tx1"/>
                  </a:solidFill>
                </a:rPr>
                <a:t>product</a:t>
              </a:r>
              <a:endParaRPr lang="fr-FR" sz="1050" dirty="0">
                <a:solidFill>
                  <a:schemeClr val="tx1"/>
                </a:solidFill>
              </a:endParaRPr>
            </a:p>
            <a:p>
              <a:pPr marL="171450" indent="-171450">
                <a:buFontTx/>
                <a:buChar char="-"/>
              </a:pPr>
              <a:r>
                <a:rPr lang="fr-FR" sz="1050" dirty="0">
                  <a:solidFill>
                    <a:schemeClr val="tx1"/>
                  </a:solidFill>
                </a:rPr>
                <a:t>Inputs of simulation</a:t>
              </a:r>
            </a:p>
          </p:txBody>
        </p:sp>
        <p:cxnSp>
          <p:nvCxnSpPr>
            <p:cNvPr id="50" name="Connecteur droit 49"/>
            <p:cNvCxnSpPr/>
            <p:nvPr/>
          </p:nvCxnSpPr>
          <p:spPr>
            <a:xfrm flipV="1">
              <a:off x="6396963" y="5413668"/>
              <a:ext cx="1768799" cy="68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 flipV="1">
              <a:off x="6396963" y="4895720"/>
              <a:ext cx="0" cy="532696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 flipV="1">
              <a:off x="8165762" y="5203419"/>
              <a:ext cx="0" cy="217093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8145624" y="3073132"/>
              <a:ext cx="216071" cy="1575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flipV="1">
              <a:off x="7306912" y="5440055"/>
              <a:ext cx="1283" cy="1798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V="1">
              <a:off x="8342730" y="1655531"/>
              <a:ext cx="134" cy="2718247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 flipH="1" flipV="1">
              <a:off x="5323031" y="4551218"/>
              <a:ext cx="613642" cy="6927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en angle 81"/>
            <p:cNvCxnSpPr/>
            <p:nvPr/>
          </p:nvCxnSpPr>
          <p:spPr>
            <a:xfrm rot="16200000" flipV="1">
              <a:off x="5822583" y="1811191"/>
              <a:ext cx="1231859" cy="574185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en angle 85"/>
            <p:cNvCxnSpPr/>
            <p:nvPr/>
          </p:nvCxnSpPr>
          <p:spPr>
            <a:xfrm rot="16200000" flipV="1">
              <a:off x="5986829" y="4069329"/>
              <a:ext cx="2051511" cy="588657"/>
            </a:xfrm>
            <a:prstGeom prst="bentConnector3">
              <a:avLst>
                <a:gd name="adj1" fmla="val 74312"/>
              </a:avLst>
            </a:prstGeom>
            <a:ln w="38100"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ZoneTexte 90"/>
            <p:cNvSpPr txBox="1"/>
            <p:nvPr/>
          </p:nvSpPr>
          <p:spPr>
            <a:xfrm>
              <a:off x="6718256" y="3537265"/>
              <a:ext cx="13574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latin typeface="+mj-lt"/>
                </a:rPr>
                <a:t>refer</a:t>
              </a:r>
              <a:r>
                <a:rPr lang="fr-FR" sz="1400" dirty="0">
                  <a:latin typeface="+mj-lt"/>
                </a:rPr>
                <a:t> to</a:t>
              </a:r>
            </a:p>
          </p:txBody>
        </p:sp>
      </p:grpSp>
      <p:sp>
        <p:nvSpPr>
          <p:cNvPr id="93" name="ZoneTexte 92"/>
          <p:cNvSpPr txBox="1"/>
          <p:nvPr/>
        </p:nvSpPr>
        <p:spPr>
          <a:xfrm>
            <a:off x="4382946" y="121998"/>
            <a:ext cx="3229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database</a:t>
            </a:r>
            <a:endParaRPr lang="fr-FR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8925823" y="637309"/>
            <a:ext cx="313827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+mj-lt"/>
              </a:rPr>
              <a:t>Catalog</a:t>
            </a:r>
            <a:r>
              <a:rPr lang="fr-FR" sz="1600" dirty="0">
                <a:latin typeface="+mj-lt"/>
              </a:rPr>
              <a:t> of simulation </a:t>
            </a:r>
            <a:r>
              <a:rPr lang="fr-FR" sz="1600" dirty="0" err="1">
                <a:latin typeface="+mj-lt"/>
              </a:rPr>
              <a:t>results</a:t>
            </a:r>
            <a:r>
              <a:rPr lang="fr-FR" sz="1600" dirty="0">
                <a:latin typeface="+mj-lt"/>
              </a:rPr>
              <a:t>, </a:t>
            </a:r>
            <a:r>
              <a:rPr lang="fr-FR" sz="1600" dirty="0" err="1">
                <a:latin typeface="+mj-lt"/>
              </a:rPr>
              <a:t>their</a:t>
            </a:r>
            <a:r>
              <a:rPr lang="fr-FR" sz="1600" dirty="0">
                <a:latin typeface="+mj-lt"/>
              </a:rPr>
              <a:t> descriptions </a:t>
            </a:r>
            <a:r>
              <a:rPr lang="fr-FR" sz="1600" dirty="0" err="1">
                <a:latin typeface="+mj-lt"/>
              </a:rPr>
              <a:t>with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metadata</a:t>
            </a:r>
            <a:r>
              <a:rPr lang="fr-FR" sz="1600" dirty="0">
                <a:latin typeface="+mj-lt"/>
              </a:rPr>
              <a:t>, the </a:t>
            </a:r>
            <a:r>
              <a:rPr lang="fr-FR" sz="1600" dirty="0" err="1">
                <a:latin typeface="+mj-lt"/>
              </a:rPr>
              <a:t>different</a:t>
            </a:r>
            <a:r>
              <a:rPr lang="fr-FR" sz="1600" dirty="0">
                <a:latin typeface="+mj-lt"/>
              </a:rPr>
              <a:t> set of data </a:t>
            </a:r>
            <a:r>
              <a:rPr lang="fr-FR" sz="1600" dirty="0" err="1">
                <a:latin typeface="+mj-lt"/>
              </a:rPr>
              <a:t>products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with</a:t>
            </a:r>
            <a:r>
              <a:rPr lang="fr-FR" sz="1600" dirty="0">
                <a:latin typeface="+mj-lt"/>
              </a:rPr>
              <a:t> the URL to the (</a:t>
            </a:r>
            <a:r>
              <a:rPr lang="fr-FR" sz="1600" dirty="0" err="1">
                <a:latin typeface="+mj-lt"/>
              </a:rPr>
              <a:t>pre-computed</a:t>
            </a:r>
            <a:r>
              <a:rPr lang="fr-FR" sz="1600" dirty="0">
                <a:latin typeface="+mj-lt"/>
              </a:rPr>
              <a:t> and </a:t>
            </a:r>
            <a:r>
              <a:rPr lang="fr-FR" sz="1600" dirty="0" err="1">
                <a:latin typeface="+mj-lt"/>
              </a:rPr>
              <a:t>archived</a:t>
            </a:r>
            <a:r>
              <a:rPr lang="fr-FR" sz="1600" dirty="0">
                <a:latin typeface="+mj-lt"/>
              </a:rPr>
              <a:t>) data</a:t>
            </a:r>
          </a:p>
          <a:p>
            <a:r>
              <a:rPr lang="fr-FR" sz="1600" b="1" dirty="0">
                <a:latin typeface="+mj-lt"/>
              </a:rPr>
              <a:t>« tree.xml »</a:t>
            </a:r>
          </a:p>
          <a:p>
            <a:r>
              <a:rPr lang="fr-FR" sz="1600" dirty="0">
                <a:latin typeface="+mj-lt"/>
              </a:rPr>
              <a:t>Ex : </a:t>
            </a:r>
            <a:r>
              <a:rPr lang="fr-FR" sz="1600" dirty="0">
                <a:latin typeface="+mj-lt"/>
                <a:hlinkClick r:id="rId12"/>
              </a:rPr>
              <a:t>http://impex.latmos.ipsl.fr/tree.xml</a:t>
            </a:r>
            <a:endParaRPr lang="fr-FR" sz="1600" dirty="0">
              <a:latin typeface="+mj-lt"/>
            </a:endParaRPr>
          </a:p>
          <a:p>
            <a:endParaRPr lang="fr-FR" dirty="0"/>
          </a:p>
        </p:txBody>
      </p:sp>
      <p:sp>
        <p:nvSpPr>
          <p:cNvPr id="95" name="ZoneTexte 94"/>
          <p:cNvSpPr txBox="1"/>
          <p:nvPr/>
        </p:nvSpPr>
        <p:spPr>
          <a:xfrm>
            <a:off x="8855914" y="3039072"/>
            <a:ext cx="28488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+mj-lt"/>
              </a:rPr>
              <a:t>Webservices</a:t>
            </a:r>
            <a:r>
              <a:rPr lang="fr-FR" sz="1600" dirty="0">
                <a:latin typeface="+mj-lt"/>
              </a:rPr>
              <a:t> : </a:t>
            </a:r>
            <a:r>
              <a:rPr lang="fr-FR" sz="1600" dirty="0" err="1">
                <a:latin typeface="+mj-lt"/>
              </a:rPr>
              <a:t>additional</a:t>
            </a:r>
            <a:r>
              <a:rPr lang="fr-FR" sz="1600" dirty="0">
                <a:latin typeface="+mj-lt"/>
              </a:rPr>
              <a:t> service to </a:t>
            </a:r>
            <a:r>
              <a:rPr lang="fr-FR" sz="1600" dirty="0" err="1">
                <a:latin typeface="+mj-lt"/>
              </a:rPr>
              <a:t>fetch</a:t>
            </a:r>
            <a:r>
              <a:rPr lang="fr-FR" sz="1600" dirty="0">
                <a:latin typeface="+mj-lt"/>
              </a:rPr>
              <a:t>, </a:t>
            </a:r>
            <a:r>
              <a:rPr lang="fr-FR" sz="1600" dirty="0" err="1">
                <a:latin typeface="+mj-lt"/>
              </a:rPr>
              <a:t>extract</a:t>
            </a:r>
            <a:r>
              <a:rPr lang="fr-FR" sz="1600" dirty="0">
                <a:latin typeface="+mj-lt"/>
              </a:rPr>
              <a:t>, </a:t>
            </a:r>
            <a:r>
              <a:rPr lang="fr-FR" sz="1600" dirty="0" err="1">
                <a:latin typeface="+mj-lt"/>
              </a:rPr>
              <a:t>interpolate</a:t>
            </a:r>
            <a:r>
              <a:rPr lang="fr-FR" sz="1600" dirty="0">
                <a:latin typeface="+mj-lt"/>
              </a:rPr>
              <a:t> data </a:t>
            </a:r>
            <a:r>
              <a:rPr lang="fr-FR" sz="1600" dirty="0" err="1">
                <a:latin typeface="+mj-lt"/>
              </a:rPr>
              <a:t>along</a:t>
            </a:r>
            <a:r>
              <a:rPr lang="fr-FR" sz="1600" dirty="0">
                <a:latin typeface="+mj-lt"/>
              </a:rPr>
              <a:t> S/C </a:t>
            </a:r>
            <a:r>
              <a:rPr lang="fr-FR" sz="1600" dirty="0" err="1">
                <a:latin typeface="+mj-lt"/>
              </a:rPr>
              <a:t>trajecory</a:t>
            </a:r>
            <a:r>
              <a:rPr lang="fr-FR" sz="1600" dirty="0">
                <a:latin typeface="+mj-lt"/>
              </a:rPr>
              <a:t>, </a:t>
            </a:r>
            <a:r>
              <a:rPr lang="fr-FR" sz="1600" dirty="0" err="1">
                <a:latin typeface="+mj-lt"/>
              </a:rPr>
              <a:t>construct</a:t>
            </a:r>
            <a:r>
              <a:rPr lang="fr-FR" sz="1600" dirty="0">
                <a:latin typeface="+mj-lt"/>
              </a:rPr>
              <a:t> high </a:t>
            </a:r>
            <a:r>
              <a:rPr lang="fr-FR" sz="1600" dirty="0" err="1">
                <a:latin typeface="+mj-lt"/>
              </a:rPr>
              <a:t>level</a:t>
            </a:r>
            <a:r>
              <a:rPr lang="fr-FR" sz="1600" dirty="0">
                <a:latin typeface="+mj-lt"/>
              </a:rPr>
              <a:t> data (</a:t>
            </a:r>
            <a:r>
              <a:rPr lang="fr-FR" sz="1600" dirty="0" err="1">
                <a:latin typeface="+mj-lt"/>
              </a:rPr>
              <a:t>field</a:t>
            </a:r>
            <a:r>
              <a:rPr lang="fr-FR" sz="1600" dirty="0">
                <a:latin typeface="+mj-lt"/>
              </a:rPr>
              <a:t>/flow </a:t>
            </a:r>
            <a:r>
              <a:rPr lang="fr-FR" sz="1600" dirty="0" err="1">
                <a:latin typeface="+mj-lt"/>
              </a:rPr>
              <a:t>lines</a:t>
            </a:r>
            <a:r>
              <a:rPr lang="fr-FR" sz="1600" dirty="0">
                <a:latin typeface="+mj-lt"/>
              </a:rPr>
              <a:t>,…)</a:t>
            </a:r>
          </a:p>
          <a:p>
            <a:r>
              <a:rPr lang="fr-FR" sz="1600" dirty="0">
                <a:latin typeface="+mj-lt"/>
              </a:rPr>
              <a:t>« </a:t>
            </a:r>
            <a:r>
              <a:rPr lang="fr-FR" sz="1600" b="1" dirty="0" err="1">
                <a:latin typeface="+mj-lt"/>
              </a:rPr>
              <a:t>webservices.wsdl</a:t>
            </a:r>
            <a:r>
              <a:rPr lang="fr-FR" sz="1600" dirty="0">
                <a:latin typeface="+mj-lt"/>
              </a:rPr>
              <a:t> »</a:t>
            </a:r>
          </a:p>
          <a:p>
            <a:r>
              <a:rPr lang="fr-FR" sz="1600" dirty="0">
                <a:latin typeface="+mj-lt"/>
              </a:rPr>
              <a:t>Ex : </a:t>
            </a:r>
            <a:r>
              <a:rPr lang="fr-FR" sz="1600" dirty="0">
                <a:latin typeface="+mj-lt"/>
                <a:hlinkClick r:id="rId13"/>
              </a:rPr>
              <a:t>http://impex.latmos.ipsl.fr/Methods_LATMOS.wsdl</a:t>
            </a:r>
            <a:endParaRPr lang="fr-FR" sz="1600" dirty="0">
              <a:latin typeface="+mj-lt"/>
            </a:endParaRPr>
          </a:p>
          <a:p>
            <a:endParaRPr lang="fr-FR" sz="1600" dirty="0">
              <a:latin typeface="+mj-lt"/>
            </a:endParaRPr>
          </a:p>
          <a:p>
            <a:r>
              <a:rPr lang="fr-FR" sz="1600" i="1" dirty="0" err="1">
                <a:latin typeface="+mj-lt"/>
              </a:rPr>
              <a:t>GetFileURL</a:t>
            </a:r>
            <a:endParaRPr lang="fr-FR" sz="1600" i="1" dirty="0">
              <a:latin typeface="+mj-lt"/>
            </a:endParaRPr>
          </a:p>
          <a:p>
            <a:r>
              <a:rPr lang="fr-FR" sz="1600" i="1" dirty="0" err="1">
                <a:latin typeface="+mj-lt"/>
              </a:rPr>
              <a:t>GetDataPointValue</a:t>
            </a:r>
            <a:endParaRPr lang="fr-FR" sz="1600" i="1" dirty="0">
              <a:latin typeface="+mj-lt"/>
            </a:endParaRPr>
          </a:p>
          <a:p>
            <a:r>
              <a:rPr lang="fr-FR" sz="1600" i="1" dirty="0" err="1">
                <a:latin typeface="+mj-lt"/>
              </a:rPr>
              <a:t>GetFieldLines</a:t>
            </a:r>
            <a:endParaRPr lang="fr-FR" sz="1600" i="1" dirty="0">
              <a:latin typeface="+mj-lt"/>
            </a:endParaRPr>
          </a:p>
          <a:p>
            <a:r>
              <a:rPr lang="fr-FR" sz="1600" i="1" dirty="0" err="1">
                <a:latin typeface="+mj-lt"/>
              </a:rPr>
              <a:t>GetdataPointSpectra</a:t>
            </a:r>
            <a:endParaRPr lang="fr-FR" sz="1600" i="1" dirty="0">
              <a:latin typeface="+mj-lt"/>
            </a:endParaRPr>
          </a:p>
          <a:p>
            <a:r>
              <a:rPr lang="fr-FR" sz="1600" i="1" dirty="0" err="1">
                <a:latin typeface="+mj-lt"/>
              </a:rPr>
              <a:t>GetColumnDensity</a:t>
            </a:r>
            <a:r>
              <a:rPr lang="fr-FR" sz="1600" i="1" dirty="0">
                <a:latin typeface="+mj-lt"/>
              </a:rPr>
              <a:t>,….</a:t>
            </a:r>
          </a:p>
        </p:txBody>
      </p:sp>
      <p:sp>
        <p:nvSpPr>
          <p:cNvPr id="96" name="Flèche droite 95"/>
          <p:cNvSpPr/>
          <p:nvPr/>
        </p:nvSpPr>
        <p:spPr>
          <a:xfrm>
            <a:off x="985644" y="3126208"/>
            <a:ext cx="434022" cy="19587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6B389F-A24E-1FC3-2A27-94F85E56CC1E}"/>
              </a:ext>
            </a:extLst>
          </p:cNvPr>
          <p:cNvSpPr txBox="1"/>
          <p:nvPr/>
        </p:nvSpPr>
        <p:spPr>
          <a:xfrm>
            <a:off x="0" y="6519446"/>
            <a:ext cx="278743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Ronan </a:t>
            </a:r>
            <a:r>
              <a:rPr lang="en-GB" sz="1600" dirty="0" err="1"/>
              <a:t>Modolo</a:t>
            </a:r>
            <a:r>
              <a:rPr lang="en-GB" sz="1600" dirty="0"/>
              <a:t> (LATMOS) et al.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E71495-9E86-AE63-AB8A-0A229F159D26}"/>
              </a:ext>
            </a:extLst>
          </p:cNvPr>
          <p:cNvSpPr/>
          <p:nvPr/>
        </p:nvSpPr>
        <p:spPr>
          <a:xfrm>
            <a:off x="4466253" y="758888"/>
            <a:ext cx="4192555" cy="552372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098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6267" y="186267"/>
            <a:ext cx="6229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Illustration of the </a:t>
            </a:r>
            <a:r>
              <a:rPr lang="fr-FR" dirty="0" err="1">
                <a:latin typeface="+mj-lt"/>
              </a:rPr>
              <a:t>catalog</a:t>
            </a:r>
            <a:r>
              <a:rPr lang="fr-FR" dirty="0">
                <a:latin typeface="+mj-lt"/>
              </a:rPr>
              <a:t> : </a:t>
            </a:r>
            <a:r>
              <a:rPr lang="fr-FR" dirty="0">
                <a:latin typeface="+mj-lt"/>
                <a:hlinkClick r:id="rId2"/>
              </a:rPr>
              <a:t>http://impex.latmos.ipsl.fr/LatHyS.htm</a:t>
            </a:r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r="34007"/>
          <a:stretch/>
        </p:blipFill>
        <p:spPr>
          <a:xfrm>
            <a:off x="956733" y="555599"/>
            <a:ext cx="9821333" cy="6261041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2658533" y="1617133"/>
            <a:ext cx="846667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200400" y="970802"/>
            <a:ext cx="1871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  <a:latin typeface="+mj-lt"/>
              </a:rPr>
              <a:t>Connect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 to SAMP (/</a:t>
            </a:r>
            <a:r>
              <a:rPr lang="fr-FR" dirty="0" err="1">
                <a:solidFill>
                  <a:srgbClr val="FF0000"/>
                </a:solidFill>
                <a:latin typeface="+mj-lt"/>
              </a:rPr>
              <a:t>TopCat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)</a:t>
            </a:r>
          </a:p>
        </p:txBody>
      </p:sp>
      <p:sp>
        <p:nvSpPr>
          <p:cNvPr id="6" name="Accolade ouvrante 5"/>
          <p:cNvSpPr/>
          <p:nvPr/>
        </p:nvSpPr>
        <p:spPr>
          <a:xfrm>
            <a:off x="719667" y="1807633"/>
            <a:ext cx="321733" cy="1693820"/>
          </a:xfrm>
          <a:prstGeom prst="leftBrace">
            <a:avLst>
              <a:gd name="adj1" fmla="val 45175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 rot="16200000">
            <a:off x="-334142" y="2425975"/>
            <a:ext cx="16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Simulation </a:t>
            </a:r>
            <a:r>
              <a:rPr lang="fr-FR" dirty="0" err="1">
                <a:solidFill>
                  <a:schemeClr val="accent1"/>
                </a:solidFill>
              </a:rPr>
              <a:t>Run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956733" y="3606800"/>
            <a:ext cx="3318934" cy="1744133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275667" y="5086948"/>
            <a:ext cx="141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/>
                </a:solidFill>
              </a:rPr>
              <a:t>Data </a:t>
            </a:r>
            <a:r>
              <a:rPr lang="fr-FR" dirty="0" err="1">
                <a:solidFill>
                  <a:schemeClr val="accent6"/>
                </a:solidFill>
              </a:rPr>
              <a:t>product</a:t>
            </a:r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10" name="Accolade ouvrante 9"/>
          <p:cNvSpPr/>
          <p:nvPr/>
        </p:nvSpPr>
        <p:spPr>
          <a:xfrm>
            <a:off x="511952" y="5456280"/>
            <a:ext cx="217499" cy="986854"/>
          </a:xfrm>
          <a:prstGeom prst="leftBrace">
            <a:avLst>
              <a:gd name="adj1" fmla="val 45175"/>
              <a:gd name="adj2" fmla="val 50000"/>
            </a:avLst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-819926" y="5332516"/>
            <a:ext cx="205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4"/>
                </a:solidFill>
              </a:rPr>
              <a:t>Filtering</a:t>
            </a:r>
            <a:r>
              <a:rPr lang="fr-FR" dirty="0">
                <a:solidFill>
                  <a:schemeClr val="accent4"/>
                </a:solidFill>
              </a:rPr>
              <a:t> </a:t>
            </a:r>
            <a:r>
              <a:rPr lang="fr-FR" dirty="0" err="1">
                <a:solidFill>
                  <a:schemeClr val="accent4"/>
                </a:solidFill>
              </a:rPr>
              <a:t>capabilities</a:t>
            </a:r>
            <a:endParaRPr lang="fr-FR" dirty="0">
              <a:solidFill>
                <a:schemeClr val="accent4"/>
              </a:solidFill>
            </a:endParaRPr>
          </a:p>
        </p:txBody>
      </p:sp>
      <p:sp>
        <p:nvSpPr>
          <p:cNvPr id="12" name="Accolade ouvrante 11"/>
          <p:cNvSpPr/>
          <p:nvPr/>
        </p:nvSpPr>
        <p:spPr>
          <a:xfrm rot="10800000">
            <a:off x="10456333" y="1719830"/>
            <a:ext cx="321733" cy="4909570"/>
          </a:xfrm>
          <a:prstGeom prst="leftBrace">
            <a:avLst>
              <a:gd name="adj1" fmla="val 45175"/>
              <a:gd name="adj2" fmla="val 50000"/>
            </a:avLst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0617199" y="4174614"/>
            <a:ext cx="1617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Basic </a:t>
            </a:r>
            <a:r>
              <a:rPr lang="fr-FR" dirty="0" err="1">
                <a:solidFill>
                  <a:srgbClr val="7030A0"/>
                </a:solidFill>
              </a:rPr>
              <a:t>SimulationRun</a:t>
            </a:r>
            <a:r>
              <a:rPr lang="fr-FR" dirty="0">
                <a:solidFill>
                  <a:srgbClr val="7030A0"/>
                </a:solidFill>
              </a:rPr>
              <a:t> description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5071533" y="3501453"/>
            <a:ext cx="1185334" cy="43554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542085" y="3970848"/>
            <a:ext cx="165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2"/>
                </a:solidFill>
              </a:rPr>
              <a:t>Sending</a:t>
            </a:r>
            <a:r>
              <a:rPr lang="fr-FR" dirty="0">
                <a:solidFill>
                  <a:schemeClr val="accent2"/>
                </a:solidFill>
              </a:rPr>
              <a:t> 1D/2D data to </a:t>
            </a:r>
            <a:r>
              <a:rPr lang="fr-FR" dirty="0" err="1">
                <a:solidFill>
                  <a:schemeClr val="accent2"/>
                </a:solidFill>
              </a:rPr>
              <a:t>Topcat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5071533" y="3158067"/>
            <a:ext cx="1343940" cy="448733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407006" y="2960469"/>
            <a:ext cx="1413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5"/>
                </a:solidFill>
                <a:latin typeface="+mj-lt"/>
              </a:rPr>
              <a:t>Downloading</a:t>
            </a:r>
            <a:r>
              <a:rPr lang="fr-FR" dirty="0">
                <a:solidFill>
                  <a:schemeClr val="accent5"/>
                </a:solidFill>
                <a:latin typeface="+mj-lt"/>
              </a:rPr>
              <a:t>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30C3AD-29C8-CB03-E37E-E11B5B9C6661}"/>
              </a:ext>
            </a:extLst>
          </p:cNvPr>
          <p:cNvSpPr txBox="1"/>
          <p:nvPr/>
        </p:nvSpPr>
        <p:spPr>
          <a:xfrm>
            <a:off x="0" y="6519446"/>
            <a:ext cx="278743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Ronan </a:t>
            </a:r>
            <a:r>
              <a:rPr lang="en-GB" sz="1600" dirty="0" err="1"/>
              <a:t>Modolo</a:t>
            </a:r>
            <a:r>
              <a:rPr lang="en-GB" sz="1600" dirty="0"/>
              <a:t> (LATMOS) et al. </a:t>
            </a:r>
          </a:p>
        </p:txBody>
      </p:sp>
      <p:sp>
        <p:nvSpPr>
          <p:cNvPr id="19" name="ZoneTexte 92">
            <a:extLst>
              <a:ext uri="{FF2B5EF4-FFF2-40B4-BE49-F238E27FC236}">
                <a16:creationId xmlns:a16="http://schemas.microsoft.com/office/drawing/2014/main" id="{2B1495B6-20DC-86D7-C604-1D4E0D4B6A6F}"/>
              </a:ext>
            </a:extLst>
          </p:cNvPr>
          <p:cNvSpPr txBox="1"/>
          <p:nvPr/>
        </p:nvSpPr>
        <p:spPr>
          <a:xfrm>
            <a:off x="8962205" y="-75343"/>
            <a:ext cx="3229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database</a:t>
            </a:r>
            <a:endParaRPr lang="fr-FR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587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095" y="138103"/>
            <a:ext cx="10515600" cy="410538"/>
          </a:xfrm>
        </p:spPr>
        <p:txBody>
          <a:bodyPr>
            <a:normAutofit fontScale="90000"/>
          </a:bodyPr>
          <a:lstStyle/>
          <a:p>
            <a:r>
              <a:rPr lang="fr-FR" sz="2400" b="1" dirty="0"/>
              <a:t>Infrastructure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2" y="2638942"/>
            <a:ext cx="950234" cy="95023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4696" y="3603772"/>
            <a:ext cx="675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User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172636" y="4834149"/>
            <a:ext cx="1000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Century Gothic" panose="020B0502020202020204" pitchFamily="34" charset="0"/>
              </a:rPr>
              <a:t>Topcat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19220" t="20162" r="51523" b="31183"/>
          <a:stretch/>
        </p:blipFill>
        <p:spPr>
          <a:xfrm>
            <a:off x="1451428" y="2551166"/>
            <a:ext cx="945185" cy="104708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553325" y="3603772"/>
            <a:ext cx="980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ools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368" y="1664064"/>
            <a:ext cx="778272" cy="44136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43" y="2247705"/>
            <a:ext cx="886146" cy="38107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68" y="4691877"/>
            <a:ext cx="477979" cy="47797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68" y="4102790"/>
            <a:ext cx="1121194" cy="34981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05" y="3479238"/>
            <a:ext cx="895884" cy="471564"/>
          </a:xfrm>
          <a:prstGeom prst="rect">
            <a:avLst/>
          </a:prstGeom>
        </p:spPr>
      </p:pic>
      <p:sp>
        <p:nvSpPr>
          <p:cNvPr id="18" name="Organigramme : Opération manuelle 17"/>
          <p:cNvSpPr/>
          <p:nvPr/>
        </p:nvSpPr>
        <p:spPr>
          <a:xfrm rot="5400000">
            <a:off x="517908" y="2137876"/>
            <a:ext cx="4502631" cy="2585401"/>
          </a:xfrm>
          <a:prstGeom prst="flowChartManualOperation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36"/>
          <p:cNvCxnSpPr/>
          <p:nvPr/>
        </p:nvCxnSpPr>
        <p:spPr>
          <a:xfrm flipV="1">
            <a:off x="2474391" y="3233121"/>
            <a:ext cx="1845152" cy="68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e 91"/>
          <p:cNvGrpSpPr/>
          <p:nvPr/>
        </p:nvGrpSpPr>
        <p:grpSpPr>
          <a:xfrm>
            <a:off x="4310698" y="758890"/>
            <a:ext cx="4348110" cy="5523722"/>
            <a:chOff x="4310698" y="758890"/>
            <a:chExt cx="4348110" cy="5523722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9"/>
            <a:srcRect b="11130"/>
            <a:stretch/>
          </p:blipFill>
          <p:spPr>
            <a:xfrm>
              <a:off x="4577890" y="4225726"/>
              <a:ext cx="947859" cy="90716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466253" y="758890"/>
              <a:ext cx="4192555" cy="552372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1543" y="903057"/>
              <a:ext cx="658549" cy="658549"/>
            </a:xfrm>
            <a:prstGeom prst="rect">
              <a:avLst/>
            </a:prstGeom>
          </p:spPr>
        </p:pic>
        <p:sp>
          <p:nvSpPr>
            <p:cNvPr id="22" name="Rectangle à coins arrondis 21"/>
            <p:cNvSpPr/>
            <p:nvPr/>
          </p:nvSpPr>
          <p:spPr>
            <a:xfrm>
              <a:off x="5138057" y="5635690"/>
              <a:ext cx="2960914" cy="5411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Tree.xml </a:t>
              </a:r>
              <a:r>
                <a:rPr lang="fr-FR" sz="1400" dirty="0"/>
                <a:t>(= simulation and data </a:t>
              </a:r>
              <a:r>
                <a:rPr lang="fr-FR" sz="1400" dirty="0" err="1"/>
                <a:t>product</a:t>
              </a:r>
              <a:r>
                <a:rPr lang="fr-FR" sz="1400" dirty="0"/>
                <a:t> </a:t>
              </a:r>
              <a:r>
                <a:rPr lang="fr-FR" sz="1400" dirty="0" err="1"/>
                <a:t>catalog</a:t>
              </a:r>
              <a:r>
                <a:rPr lang="fr-FR" sz="1400" dirty="0"/>
                <a:t>)</a:t>
              </a:r>
              <a:endParaRPr lang="fr-FR" dirty="0"/>
            </a:p>
          </p:txBody>
        </p:sp>
        <p:sp>
          <p:nvSpPr>
            <p:cNvPr id="23" name="Rectangle à coins arrondis 22"/>
            <p:cNvSpPr/>
            <p:nvPr/>
          </p:nvSpPr>
          <p:spPr>
            <a:xfrm>
              <a:off x="5184710" y="2780912"/>
              <a:ext cx="2960914" cy="5411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/>
                <a:t>Methods.wsdl</a:t>
              </a:r>
              <a:r>
                <a:rPr lang="fr-FR" dirty="0"/>
                <a:t> </a:t>
              </a:r>
              <a:r>
                <a:rPr lang="fr-FR" sz="1400" dirty="0"/>
                <a:t>(= </a:t>
              </a:r>
              <a:r>
                <a:rPr lang="fr-FR" sz="1400" dirty="0" err="1"/>
                <a:t>webservices</a:t>
              </a:r>
              <a:r>
                <a:rPr lang="fr-FR" sz="1400" dirty="0"/>
                <a:t> : </a:t>
              </a:r>
              <a:r>
                <a:rPr lang="fr-FR" sz="1400" dirty="0" err="1"/>
                <a:t>extract</a:t>
              </a:r>
              <a:r>
                <a:rPr lang="fr-FR" sz="1400" dirty="0"/>
                <a:t>, </a:t>
              </a:r>
              <a:r>
                <a:rPr lang="fr-FR" sz="1400" dirty="0" err="1"/>
                <a:t>interpolate</a:t>
              </a:r>
              <a:r>
                <a:rPr lang="fr-FR" sz="1400" dirty="0"/>
                <a:t>, … )</a:t>
              </a:r>
              <a:endParaRPr lang="fr-FR" dirty="0"/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11"/>
            <a:srcRect t="14723" b="22070"/>
            <a:stretch/>
          </p:blipFill>
          <p:spPr>
            <a:xfrm>
              <a:off x="5518317" y="956649"/>
              <a:ext cx="755483" cy="514250"/>
            </a:xfrm>
            <a:prstGeom prst="rect">
              <a:avLst/>
            </a:prstGeom>
          </p:spPr>
        </p:pic>
        <p:cxnSp>
          <p:nvCxnSpPr>
            <p:cNvPr id="26" name="Connecteur droit avec flèche 25"/>
            <p:cNvCxnSpPr/>
            <p:nvPr/>
          </p:nvCxnSpPr>
          <p:spPr>
            <a:xfrm flipH="1">
              <a:off x="6273800" y="1232331"/>
              <a:ext cx="1360551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5136163" y="1239232"/>
              <a:ext cx="9826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+mj-lt"/>
                </a:rPr>
                <a:t>Post-</a:t>
              </a:r>
              <a:r>
                <a:rPr lang="fr-FR" sz="1400" dirty="0" err="1">
                  <a:latin typeface="+mj-lt"/>
                </a:rPr>
                <a:t>treatment</a:t>
              </a:r>
              <a:endParaRPr lang="fr-FR" sz="1400" dirty="0">
                <a:latin typeface="+mj-lt"/>
              </a:endParaRPr>
            </a:p>
          </p:txBody>
        </p:sp>
        <p:cxnSp>
          <p:nvCxnSpPr>
            <p:cNvPr id="31" name="Connecteur droit avec flèche 30"/>
            <p:cNvCxnSpPr/>
            <p:nvPr/>
          </p:nvCxnSpPr>
          <p:spPr>
            <a:xfrm flipV="1">
              <a:off x="4819392" y="1213774"/>
              <a:ext cx="599229" cy="43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>
              <a:off x="4787511" y="1187401"/>
              <a:ext cx="15343" cy="296027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H="1" flipV="1">
              <a:off x="4318072" y="3051499"/>
              <a:ext cx="1471" cy="28547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4310698" y="3051499"/>
              <a:ext cx="787782" cy="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4318072" y="5906277"/>
              <a:ext cx="787782" cy="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Parchemin vertical 46"/>
            <p:cNvSpPr/>
            <p:nvPr/>
          </p:nvSpPr>
          <p:spPr>
            <a:xfrm>
              <a:off x="7451928" y="4394691"/>
              <a:ext cx="1182996" cy="738199"/>
            </a:xfrm>
            <a:prstGeom prst="verticalScroll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</a:rPr>
                <a:t>Description of the model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7589087" y="1636242"/>
              <a:ext cx="651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+mj-lt"/>
                </a:rPr>
                <a:t>Model</a:t>
              </a:r>
            </a:p>
          </p:txBody>
        </p:sp>
        <p:sp>
          <p:nvSpPr>
            <p:cNvPr id="49" name="Parchemin vertical 48"/>
            <p:cNvSpPr/>
            <p:nvPr/>
          </p:nvSpPr>
          <p:spPr>
            <a:xfrm>
              <a:off x="5853380" y="4003881"/>
              <a:ext cx="1408864" cy="881187"/>
            </a:xfrm>
            <a:prstGeom prst="verticalScroll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050" dirty="0" err="1">
                  <a:solidFill>
                    <a:schemeClr val="tx1"/>
                  </a:solidFill>
                </a:rPr>
                <a:t>Describes</a:t>
              </a:r>
              <a:r>
                <a:rPr lang="fr-FR" sz="1050" dirty="0">
                  <a:solidFill>
                    <a:schemeClr val="tx1"/>
                  </a:solidFill>
                </a:rPr>
                <a:t> :</a:t>
              </a:r>
            </a:p>
            <a:p>
              <a:pPr marL="171450" indent="-171450">
                <a:buFontTx/>
                <a:buChar char="-"/>
              </a:pPr>
              <a:r>
                <a:rPr lang="fr-FR" sz="1050" dirty="0">
                  <a:solidFill>
                    <a:schemeClr val="tx1"/>
                  </a:solidFill>
                </a:rPr>
                <a:t>URL of data</a:t>
              </a:r>
            </a:p>
            <a:p>
              <a:pPr marL="171450" indent="-171450">
                <a:buFontTx/>
                <a:buChar char="-"/>
              </a:pPr>
              <a:r>
                <a:rPr lang="fr-FR" sz="1050" dirty="0">
                  <a:solidFill>
                    <a:schemeClr val="tx1"/>
                  </a:solidFill>
                </a:rPr>
                <a:t>Data </a:t>
              </a:r>
              <a:r>
                <a:rPr lang="fr-FR" sz="1050" dirty="0" err="1">
                  <a:solidFill>
                    <a:schemeClr val="tx1"/>
                  </a:solidFill>
                </a:rPr>
                <a:t>product</a:t>
              </a:r>
              <a:endParaRPr lang="fr-FR" sz="1050" dirty="0">
                <a:solidFill>
                  <a:schemeClr val="tx1"/>
                </a:solidFill>
              </a:endParaRPr>
            </a:p>
            <a:p>
              <a:pPr marL="171450" indent="-171450">
                <a:buFontTx/>
                <a:buChar char="-"/>
              </a:pPr>
              <a:r>
                <a:rPr lang="fr-FR" sz="1050" dirty="0">
                  <a:solidFill>
                    <a:schemeClr val="tx1"/>
                  </a:solidFill>
                </a:rPr>
                <a:t>Inputs of simulation</a:t>
              </a:r>
            </a:p>
          </p:txBody>
        </p:sp>
        <p:cxnSp>
          <p:nvCxnSpPr>
            <p:cNvPr id="50" name="Connecteur droit 49"/>
            <p:cNvCxnSpPr/>
            <p:nvPr/>
          </p:nvCxnSpPr>
          <p:spPr>
            <a:xfrm flipV="1">
              <a:off x="6396963" y="5413668"/>
              <a:ext cx="1768799" cy="68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 flipV="1">
              <a:off x="6396963" y="4895720"/>
              <a:ext cx="0" cy="532696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 flipV="1">
              <a:off x="8165762" y="5203419"/>
              <a:ext cx="0" cy="217093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8145624" y="3073132"/>
              <a:ext cx="216071" cy="1575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flipV="1">
              <a:off x="7306912" y="5440055"/>
              <a:ext cx="1283" cy="1798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V="1">
              <a:off x="8342730" y="1655531"/>
              <a:ext cx="134" cy="2718247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 flipH="1" flipV="1">
              <a:off x="5323031" y="4551218"/>
              <a:ext cx="613642" cy="6927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en angle 81"/>
            <p:cNvCxnSpPr/>
            <p:nvPr/>
          </p:nvCxnSpPr>
          <p:spPr>
            <a:xfrm rot="16200000" flipV="1">
              <a:off x="5822583" y="1811191"/>
              <a:ext cx="1231859" cy="574185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en angle 85"/>
            <p:cNvCxnSpPr/>
            <p:nvPr/>
          </p:nvCxnSpPr>
          <p:spPr>
            <a:xfrm rot="16200000" flipV="1">
              <a:off x="5986829" y="4069329"/>
              <a:ext cx="2051511" cy="588657"/>
            </a:xfrm>
            <a:prstGeom prst="bentConnector3">
              <a:avLst>
                <a:gd name="adj1" fmla="val 74312"/>
              </a:avLst>
            </a:prstGeom>
            <a:ln w="38100">
              <a:solidFill>
                <a:schemeClr val="tx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ZoneTexte 90"/>
            <p:cNvSpPr txBox="1"/>
            <p:nvPr/>
          </p:nvSpPr>
          <p:spPr>
            <a:xfrm>
              <a:off x="6718256" y="3537265"/>
              <a:ext cx="13574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latin typeface="+mj-lt"/>
                </a:rPr>
                <a:t>refer</a:t>
              </a:r>
              <a:r>
                <a:rPr lang="fr-FR" sz="1400" dirty="0">
                  <a:latin typeface="+mj-lt"/>
                </a:rPr>
                <a:t> to</a:t>
              </a:r>
            </a:p>
          </p:txBody>
        </p:sp>
      </p:grpSp>
      <p:sp>
        <p:nvSpPr>
          <p:cNvPr id="93" name="ZoneTexte 92"/>
          <p:cNvSpPr txBox="1"/>
          <p:nvPr/>
        </p:nvSpPr>
        <p:spPr>
          <a:xfrm>
            <a:off x="4387665" y="332632"/>
            <a:ext cx="206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Simulation </a:t>
            </a:r>
            <a:r>
              <a:rPr lang="fr-FR" dirty="0" err="1">
                <a:latin typeface="+mj-lt"/>
              </a:rPr>
              <a:t>database</a:t>
            </a:r>
            <a:endParaRPr lang="fr-FR" dirty="0">
              <a:latin typeface="+mj-lt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8925823" y="637309"/>
            <a:ext cx="313827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+mj-lt"/>
              </a:rPr>
              <a:t>Catalog</a:t>
            </a:r>
            <a:r>
              <a:rPr lang="fr-FR" sz="1600" dirty="0">
                <a:latin typeface="+mj-lt"/>
              </a:rPr>
              <a:t> of simulation </a:t>
            </a:r>
            <a:r>
              <a:rPr lang="fr-FR" sz="1600" dirty="0" err="1">
                <a:latin typeface="+mj-lt"/>
              </a:rPr>
              <a:t>results</a:t>
            </a:r>
            <a:r>
              <a:rPr lang="fr-FR" sz="1600" dirty="0">
                <a:latin typeface="+mj-lt"/>
              </a:rPr>
              <a:t>, </a:t>
            </a:r>
            <a:r>
              <a:rPr lang="fr-FR" sz="1600" dirty="0" err="1">
                <a:latin typeface="+mj-lt"/>
              </a:rPr>
              <a:t>their</a:t>
            </a:r>
            <a:r>
              <a:rPr lang="fr-FR" sz="1600" dirty="0">
                <a:latin typeface="+mj-lt"/>
              </a:rPr>
              <a:t> descriptions </a:t>
            </a:r>
            <a:r>
              <a:rPr lang="fr-FR" sz="1600" dirty="0" err="1">
                <a:latin typeface="+mj-lt"/>
              </a:rPr>
              <a:t>with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metadata</a:t>
            </a:r>
            <a:r>
              <a:rPr lang="fr-FR" sz="1600" dirty="0">
                <a:latin typeface="+mj-lt"/>
              </a:rPr>
              <a:t>, the </a:t>
            </a:r>
            <a:r>
              <a:rPr lang="fr-FR" sz="1600" dirty="0" err="1">
                <a:latin typeface="+mj-lt"/>
              </a:rPr>
              <a:t>different</a:t>
            </a:r>
            <a:r>
              <a:rPr lang="fr-FR" sz="1600" dirty="0">
                <a:latin typeface="+mj-lt"/>
              </a:rPr>
              <a:t> set of data </a:t>
            </a:r>
            <a:r>
              <a:rPr lang="fr-FR" sz="1600" dirty="0" err="1">
                <a:latin typeface="+mj-lt"/>
              </a:rPr>
              <a:t>products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with</a:t>
            </a:r>
            <a:r>
              <a:rPr lang="fr-FR" sz="1600" dirty="0">
                <a:latin typeface="+mj-lt"/>
              </a:rPr>
              <a:t> the URL to the (</a:t>
            </a:r>
            <a:r>
              <a:rPr lang="fr-FR" sz="1600" dirty="0" err="1">
                <a:latin typeface="+mj-lt"/>
              </a:rPr>
              <a:t>pre-computed</a:t>
            </a:r>
            <a:r>
              <a:rPr lang="fr-FR" sz="1600" dirty="0">
                <a:latin typeface="+mj-lt"/>
              </a:rPr>
              <a:t> and </a:t>
            </a:r>
            <a:r>
              <a:rPr lang="fr-FR" sz="1600" dirty="0" err="1">
                <a:latin typeface="+mj-lt"/>
              </a:rPr>
              <a:t>archived</a:t>
            </a:r>
            <a:r>
              <a:rPr lang="fr-FR" sz="1600" dirty="0">
                <a:latin typeface="+mj-lt"/>
              </a:rPr>
              <a:t>) data</a:t>
            </a:r>
          </a:p>
          <a:p>
            <a:r>
              <a:rPr lang="fr-FR" sz="1600" b="1" dirty="0">
                <a:latin typeface="+mj-lt"/>
              </a:rPr>
              <a:t>« tree.xml »</a:t>
            </a:r>
          </a:p>
          <a:p>
            <a:r>
              <a:rPr lang="fr-FR" sz="1600" dirty="0">
                <a:latin typeface="+mj-lt"/>
              </a:rPr>
              <a:t>Ex : </a:t>
            </a:r>
            <a:r>
              <a:rPr lang="fr-FR" sz="1600" dirty="0">
                <a:latin typeface="+mj-lt"/>
                <a:hlinkClick r:id="rId12"/>
              </a:rPr>
              <a:t>http://impex.latmos.ipsl.fr/tree.xml</a:t>
            </a:r>
            <a:endParaRPr lang="fr-FR" sz="1600" dirty="0">
              <a:latin typeface="+mj-lt"/>
            </a:endParaRPr>
          </a:p>
          <a:p>
            <a:endParaRPr lang="fr-FR" dirty="0"/>
          </a:p>
        </p:txBody>
      </p:sp>
      <p:sp>
        <p:nvSpPr>
          <p:cNvPr id="95" name="ZoneTexte 94"/>
          <p:cNvSpPr txBox="1"/>
          <p:nvPr/>
        </p:nvSpPr>
        <p:spPr>
          <a:xfrm>
            <a:off x="8855914" y="3039072"/>
            <a:ext cx="28488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+mj-lt"/>
              </a:rPr>
              <a:t>Webservices</a:t>
            </a:r>
            <a:r>
              <a:rPr lang="fr-FR" sz="1600" dirty="0">
                <a:latin typeface="+mj-lt"/>
              </a:rPr>
              <a:t> : </a:t>
            </a:r>
            <a:r>
              <a:rPr lang="fr-FR" sz="1600" dirty="0" err="1">
                <a:latin typeface="+mj-lt"/>
              </a:rPr>
              <a:t>additional</a:t>
            </a:r>
            <a:r>
              <a:rPr lang="fr-FR" sz="1600" dirty="0">
                <a:latin typeface="+mj-lt"/>
              </a:rPr>
              <a:t> service to </a:t>
            </a:r>
            <a:r>
              <a:rPr lang="fr-FR" sz="1600" dirty="0" err="1">
                <a:latin typeface="+mj-lt"/>
              </a:rPr>
              <a:t>fetch</a:t>
            </a:r>
            <a:r>
              <a:rPr lang="fr-FR" sz="1600" dirty="0">
                <a:latin typeface="+mj-lt"/>
              </a:rPr>
              <a:t>, </a:t>
            </a:r>
            <a:r>
              <a:rPr lang="fr-FR" sz="1600" dirty="0" err="1">
                <a:latin typeface="+mj-lt"/>
              </a:rPr>
              <a:t>extract</a:t>
            </a:r>
            <a:r>
              <a:rPr lang="fr-FR" sz="1600" dirty="0">
                <a:latin typeface="+mj-lt"/>
              </a:rPr>
              <a:t>, </a:t>
            </a:r>
            <a:r>
              <a:rPr lang="fr-FR" sz="1600" dirty="0" err="1">
                <a:latin typeface="+mj-lt"/>
              </a:rPr>
              <a:t>interpolate</a:t>
            </a:r>
            <a:r>
              <a:rPr lang="fr-FR" sz="1600" dirty="0">
                <a:latin typeface="+mj-lt"/>
              </a:rPr>
              <a:t> data </a:t>
            </a:r>
            <a:r>
              <a:rPr lang="fr-FR" sz="1600" dirty="0" err="1">
                <a:latin typeface="+mj-lt"/>
              </a:rPr>
              <a:t>along</a:t>
            </a:r>
            <a:r>
              <a:rPr lang="fr-FR" sz="1600" dirty="0">
                <a:latin typeface="+mj-lt"/>
              </a:rPr>
              <a:t> S/C </a:t>
            </a:r>
            <a:r>
              <a:rPr lang="fr-FR" sz="1600" dirty="0" err="1">
                <a:latin typeface="+mj-lt"/>
              </a:rPr>
              <a:t>trajecory</a:t>
            </a:r>
            <a:r>
              <a:rPr lang="fr-FR" sz="1600" dirty="0">
                <a:latin typeface="+mj-lt"/>
              </a:rPr>
              <a:t>, </a:t>
            </a:r>
            <a:r>
              <a:rPr lang="fr-FR" sz="1600" dirty="0" err="1">
                <a:latin typeface="+mj-lt"/>
              </a:rPr>
              <a:t>construct</a:t>
            </a:r>
            <a:r>
              <a:rPr lang="fr-FR" sz="1600" dirty="0">
                <a:latin typeface="+mj-lt"/>
              </a:rPr>
              <a:t> high </a:t>
            </a:r>
            <a:r>
              <a:rPr lang="fr-FR" sz="1600" dirty="0" err="1">
                <a:latin typeface="+mj-lt"/>
              </a:rPr>
              <a:t>level</a:t>
            </a:r>
            <a:r>
              <a:rPr lang="fr-FR" sz="1600" dirty="0">
                <a:latin typeface="+mj-lt"/>
              </a:rPr>
              <a:t> data (</a:t>
            </a:r>
            <a:r>
              <a:rPr lang="fr-FR" sz="1600" dirty="0" err="1">
                <a:latin typeface="+mj-lt"/>
              </a:rPr>
              <a:t>field</a:t>
            </a:r>
            <a:r>
              <a:rPr lang="fr-FR" sz="1600" dirty="0">
                <a:latin typeface="+mj-lt"/>
              </a:rPr>
              <a:t>/flow </a:t>
            </a:r>
            <a:r>
              <a:rPr lang="fr-FR" sz="1600" dirty="0" err="1">
                <a:latin typeface="+mj-lt"/>
              </a:rPr>
              <a:t>lines</a:t>
            </a:r>
            <a:r>
              <a:rPr lang="fr-FR" sz="1600" dirty="0">
                <a:latin typeface="+mj-lt"/>
              </a:rPr>
              <a:t>,…)</a:t>
            </a:r>
          </a:p>
          <a:p>
            <a:r>
              <a:rPr lang="fr-FR" sz="1600" dirty="0">
                <a:latin typeface="+mj-lt"/>
              </a:rPr>
              <a:t>« </a:t>
            </a:r>
            <a:r>
              <a:rPr lang="fr-FR" sz="1600" b="1" dirty="0" err="1">
                <a:latin typeface="+mj-lt"/>
              </a:rPr>
              <a:t>webservices.wsdl</a:t>
            </a:r>
            <a:r>
              <a:rPr lang="fr-FR" sz="1600" dirty="0">
                <a:latin typeface="+mj-lt"/>
              </a:rPr>
              <a:t> »</a:t>
            </a:r>
          </a:p>
          <a:p>
            <a:r>
              <a:rPr lang="fr-FR" sz="1600" dirty="0">
                <a:latin typeface="+mj-lt"/>
              </a:rPr>
              <a:t>Ex : </a:t>
            </a:r>
            <a:r>
              <a:rPr lang="fr-FR" sz="1600" dirty="0">
                <a:latin typeface="+mj-lt"/>
                <a:hlinkClick r:id="rId13"/>
              </a:rPr>
              <a:t>http://impex.latmos.ipsl.fr/Methods_LATMOS.wsdl</a:t>
            </a:r>
            <a:endParaRPr lang="fr-FR" sz="1600" dirty="0">
              <a:latin typeface="+mj-lt"/>
            </a:endParaRPr>
          </a:p>
          <a:p>
            <a:endParaRPr lang="fr-FR" sz="1600" dirty="0">
              <a:latin typeface="+mj-lt"/>
            </a:endParaRPr>
          </a:p>
          <a:p>
            <a:r>
              <a:rPr lang="fr-FR" sz="1600" i="1" dirty="0" err="1">
                <a:latin typeface="+mj-lt"/>
              </a:rPr>
              <a:t>GetFileURL</a:t>
            </a:r>
            <a:endParaRPr lang="fr-FR" sz="1600" i="1" dirty="0">
              <a:latin typeface="+mj-lt"/>
            </a:endParaRPr>
          </a:p>
          <a:p>
            <a:r>
              <a:rPr lang="fr-FR" sz="1600" i="1" dirty="0" err="1">
                <a:latin typeface="+mj-lt"/>
              </a:rPr>
              <a:t>GetDataPointValue</a:t>
            </a:r>
            <a:endParaRPr lang="fr-FR" sz="1600" i="1" dirty="0">
              <a:latin typeface="+mj-lt"/>
            </a:endParaRPr>
          </a:p>
          <a:p>
            <a:r>
              <a:rPr lang="fr-FR" sz="1600" i="1" dirty="0" err="1">
                <a:latin typeface="+mj-lt"/>
              </a:rPr>
              <a:t>GetFieldLines</a:t>
            </a:r>
            <a:endParaRPr lang="fr-FR" sz="1600" i="1" dirty="0">
              <a:latin typeface="+mj-lt"/>
            </a:endParaRPr>
          </a:p>
          <a:p>
            <a:r>
              <a:rPr lang="fr-FR" sz="1600" i="1" dirty="0" err="1">
                <a:latin typeface="+mj-lt"/>
              </a:rPr>
              <a:t>GetdataPointSpectra</a:t>
            </a:r>
            <a:endParaRPr lang="fr-FR" sz="1600" i="1" dirty="0">
              <a:latin typeface="+mj-lt"/>
            </a:endParaRPr>
          </a:p>
          <a:p>
            <a:r>
              <a:rPr lang="fr-FR" sz="1600" i="1" dirty="0" err="1">
                <a:latin typeface="+mj-lt"/>
              </a:rPr>
              <a:t>GetColumnDensity</a:t>
            </a:r>
            <a:r>
              <a:rPr lang="fr-FR" sz="1600" i="1" dirty="0">
                <a:latin typeface="+mj-lt"/>
              </a:rPr>
              <a:t>,….</a:t>
            </a:r>
          </a:p>
        </p:txBody>
      </p:sp>
      <p:sp>
        <p:nvSpPr>
          <p:cNvPr id="96" name="Flèche droite 95"/>
          <p:cNvSpPr/>
          <p:nvPr/>
        </p:nvSpPr>
        <p:spPr>
          <a:xfrm>
            <a:off x="985644" y="3126208"/>
            <a:ext cx="434022" cy="19587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6B389F-A24E-1FC3-2A27-94F85E56CC1E}"/>
              </a:ext>
            </a:extLst>
          </p:cNvPr>
          <p:cNvSpPr txBox="1"/>
          <p:nvPr/>
        </p:nvSpPr>
        <p:spPr>
          <a:xfrm>
            <a:off x="0" y="6519446"/>
            <a:ext cx="278743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Ronan </a:t>
            </a:r>
            <a:r>
              <a:rPr lang="en-GB" sz="1600" dirty="0" err="1"/>
              <a:t>Modolo</a:t>
            </a:r>
            <a:r>
              <a:rPr lang="en-GB" sz="1600" dirty="0"/>
              <a:t> (LATMOS) et al.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47AA92-3D33-1DB9-E732-EB8638554481}"/>
              </a:ext>
            </a:extLst>
          </p:cNvPr>
          <p:cNvSpPr/>
          <p:nvPr/>
        </p:nvSpPr>
        <p:spPr>
          <a:xfrm>
            <a:off x="1451428" y="1137462"/>
            <a:ext cx="2610498" cy="454127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8C5580-4EC5-464E-B60C-5BF1C231EB29}"/>
              </a:ext>
            </a:extLst>
          </p:cNvPr>
          <p:cNvSpPr/>
          <p:nvPr/>
        </p:nvSpPr>
        <p:spPr>
          <a:xfrm>
            <a:off x="2559085" y="1470899"/>
            <a:ext cx="1194976" cy="150551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889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581AE-BF00-62DE-39BF-41B58C1B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0302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Modélisation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numérique des </a:t>
            </a:r>
            <a:r>
              <a:rPr lang="en-GB" sz="36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environnements</a:t>
            </a:r>
            <a:r>
              <a:rPr lang="en-GB" sz="3600" b="1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ionisés</a:t>
            </a:r>
            <a:r>
              <a:rPr lang="en-GB" sz="3600" b="1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planétaires</a:t>
            </a:r>
            <a:r>
              <a:rPr lang="en-GB" sz="3600" b="1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hors </a:t>
            </a:r>
            <a:r>
              <a:rPr lang="en-GB" sz="36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équilibre</a:t>
            </a:r>
            <a:r>
              <a:rPr lang="en-GB" sz="3600" b="1" i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thermodynamique</a:t>
            </a:r>
            <a:r>
              <a:rPr lang="en-GB" sz="3600" b="1" i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support aux missions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d’explorations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spatiales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applications aux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comètes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Mercure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AC0C39-13BB-E5F8-47FC-286C1267D478}"/>
              </a:ext>
            </a:extLst>
          </p:cNvPr>
          <p:cNvSpPr txBox="1"/>
          <p:nvPr/>
        </p:nvSpPr>
        <p:spPr>
          <a:xfrm>
            <a:off x="3917743" y="4005470"/>
            <a:ext cx="43565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Pierre HENRI </a:t>
            </a:r>
          </a:p>
          <a:p>
            <a:pPr algn="ctr"/>
            <a:r>
              <a:rPr lang="en-GB" sz="2400" i="1" dirty="0"/>
              <a:t>and co-workers</a:t>
            </a:r>
          </a:p>
          <a:p>
            <a:pPr algn="ctr"/>
            <a:endParaRPr lang="en-GB" sz="2400" b="1" dirty="0"/>
          </a:p>
          <a:p>
            <a:pPr algn="ctr"/>
            <a:r>
              <a:rPr lang="en-GB" i="1" dirty="0" err="1"/>
              <a:t>Laboratoire</a:t>
            </a:r>
            <a:r>
              <a:rPr lang="en-GB" i="1" dirty="0"/>
              <a:t> Lagrange, OCA, UCA, CNRS, Nice</a:t>
            </a:r>
          </a:p>
          <a:p>
            <a:pPr algn="ctr"/>
            <a:r>
              <a:rPr lang="en-GB" i="1" dirty="0"/>
              <a:t>LPC2E, CNRS, Univ. Orléans, CNES, Orléans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4961FD-1527-50EB-B725-FAF6221606DE}"/>
              </a:ext>
            </a:extLst>
          </p:cNvPr>
          <p:cNvSpPr txBox="1"/>
          <p:nvPr/>
        </p:nvSpPr>
        <p:spPr>
          <a:xfrm>
            <a:off x="8274256" y="0"/>
            <a:ext cx="3972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>
                <a:solidFill>
                  <a:srgbClr val="FF0000"/>
                </a:solidFill>
                <a:highlight>
                  <a:srgbClr val="FFFF00"/>
                </a:highlight>
              </a:rPr>
              <a:t>Plasmas non-collisionnels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D26841B-5AAD-F33D-B7DD-EB9676124D89}"/>
              </a:ext>
            </a:extLst>
          </p:cNvPr>
          <p:cNvCxnSpPr/>
          <p:nvPr/>
        </p:nvCxnSpPr>
        <p:spPr>
          <a:xfrm flipV="1">
            <a:off x="9595945" y="488484"/>
            <a:ext cx="493987" cy="5067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938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59FEB8-EF4C-BE4A-98A3-D024B981B517}"/>
              </a:ext>
            </a:extLst>
          </p:cNvPr>
          <p:cNvSpPr/>
          <p:nvPr/>
        </p:nvSpPr>
        <p:spPr>
          <a:xfrm>
            <a:off x="1386392" y="1101788"/>
            <a:ext cx="2280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http://</a:t>
            </a:r>
            <a:r>
              <a:rPr lang="en-GB" b="1" dirty="0" err="1"/>
              <a:t>www.cdpp.eu</a:t>
            </a:r>
            <a:r>
              <a:rPr lang="en-GB" b="1" dirty="0"/>
              <a:t>/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4C985D-F535-5540-A54D-BAD252DC4FF3}"/>
              </a:ext>
            </a:extLst>
          </p:cNvPr>
          <p:cNvSpPr/>
          <p:nvPr/>
        </p:nvSpPr>
        <p:spPr>
          <a:xfrm>
            <a:off x="312822" y="5637196"/>
            <a:ext cx="5642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ym typeface="Wingdings" pitchFamily="2" charset="2"/>
              </a:rPr>
              <a:t> </a:t>
            </a:r>
            <a:r>
              <a:rPr lang="fr-FR" dirty="0" err="1">
                <a:sym typeface="Wingdings" pitchFamily="2" charset="2"/>
              </a:rPr>
              <a:t>E</a:t>
            </a:r>
            <a:r>
              <a:rPr lang="fr-FR" dirty="0" err="1"/>
              <a:t>xamples</a:t>
            </a:r>
            <a:r>
              <a:rPr lang="fr-FR" dirty="0"/>
              <a:t> of </a:t>
            </a:r>
            <a:r>
              <a:rPr lang="fr-FR" dirty="0" err="1"/>
              <a:t>useful</a:t>
            </a:r>
            <a:r>
              <a:rPr lang="fr-FR" dirty="0"/>
              <a:t> data </a:t>
            </a:r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/>
              <a:t>tools</a:t>
            </a:r>
            <a:r>
              <a:rPr lang="fr-FR" dirty="0"/>
              <a:t> to </a:t>
            </a:r>
            <a:r>
              <a:rPr lang="fr-FR" dirty="0" err="1"/>
              <a:t>access</a:t>
            </a:r>
            <a:r>
              <a:rPr lang="fr-FR" dirty="0"/>
              <a:t> and </a:t>
            </a:r>
            <a:r>
              <a:rPr lang="fr-FR" dirty="0" err="1"/>
              <a:t>manipulate</a:t>
            </a:r>
            <a:r>
              <a:rPr lang="fr-FR" dirty="0"/>
              <a:t> </a:t>
            </a:r>
            <a:r>
              <a:rPr lang="fr-FR" b="1" dirty="0"/>
              <a:t>observations and simulation data: AMDA &amp; 3DView</a:t>
            </a:r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33483C-8CE8-6C46-BB9E-3A8C2BF37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64" y="2242363"/>
            <a:ext cx="4155203" cy="3019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C64DD9-E662-824A-8FCF-8043D9EFE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040" y="0"/>
            <a:ext cx="2483008" cy="1214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C2193A-C136-724B-A187-0EC1DDB2F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974" y="0"/>
            <a:ext cx="4199021" cy="642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7AA0F2-89E7-B142-82C7-9F641E6E8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279" y="0"/>
            <a:ext cx="3449721" cy="5162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7DAC84-ED99-E949-82A4-9F5A1A296780}"/>
              </a:ext>
            </a:extLst>
          </p:cNvPr>
          <p:cNvSpPr txBox="1"/>
          <p:nvPr/>
        </p:nvSpPr>
        <p:spPr>
          <a:xfrm>
            <a:off x="8423953" y="775651"/>
            <a:ext cx="362727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[Vincent </a:t>
            </a:r>
            <a:r>
              <a:rPr lang="en-GB" dirty="0" err="1"/>
              <a:t>Génot</a:t>
            </a:r>
            <a:r>
              <a:rPr lang="en-GB" dirty="0"/>
              <a:t>, Nicolas André, IRAP]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4108186-732E-9A4D-81CF-FB01277998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484" y="4623875"/>
            <a:ext cx="5716382" cy="204945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09317C0-8BFF-BE4A-89DC-956137765504}"/>
              </a:ext>
            </a:extLst>
          </p:cNvPr>
          <p:cNvSpPr/>
          <p:nvPr/>
        </p:nvSpPr>
        <p:spPr>
          <a:xfrm>
            <a:off x="5410640" y="1452945"/>
            <a:ext cx="636094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ym typeface="Wingdings" pitchFamily="2" charset="2"/>
              </a:rPr>
              <a:t></a:t>
            </a:r>
            <a:r>
              <a:rPr lang="fr-FR" b="1" dirty="0"/>
              <a:t> SNO labellisé (SO5 / SO6)</a:t>
            </a:r>
          </a:p>
          <a:p>
            <a:endParaRPr lang="fr-FR" b="1" dirty="0">
              <a:sym typeface="Wingdings" pitchFamily="2" charset="2"/>
            </a:endParaRPr>
          </a:p>
          <a:p>
            <a:endParaRPr lang="fr-FR" b="1" dirty="0">
              <a:sym typeface="Wingdings" pitchFamily="2" charset="2"/>
            </a:endParaRPr>
          </a:p>
          <a:p>
            <a:endParaRPr lang="fr-FR" b="1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FR" b="1" dirty="0"/>
              <a:t>CDPP and ESA/SSA: </a:t>
            </a:r>
            <a:r>
              <a:rPr lang="fr-FR" b="1" dirty="0" err="1"/>
              <a:t>Integrating</a:t>
            </a:r>
            <a:r>
              <a:rPr lang="fr-FR" b="1" dirty="0"/>
              <a:t> the ESA </a:t>
            </a:r>
            <a:r>
              <a:rPr lang="fr-FR" b="1" dirty="0" err="1"/>
              <a:t>space</a:t>
            </a:r>
            <a:r>
              <a:rPr lang="fr-FR" b="1" dirty="0"/>
              <a:t> </a:t>
            </a:r>
            <a:r>
              <a:rPr lang="fr-FR" b="1" dirty="0" err="1"/>
              <a:t>weather</a:t>
            </a:r>
            <a:r>
              <a:rPr lang="fr-FR" b="1" dirty="0"/>
              <a:t> portal</a:t>
            </a:r>
          </a:p>
          <a:p>
            <a:r>
              <a:rPr lang="fr-FR" sz="1600" i="1" dirty="0"/>
              <a:t>The AMDA and Propagation Tool services have been </a:t>
            </a:r>
            <a:r>
              <a:rPr lang="fr-FR" sz="1600" i="1" dirty="0" err="1"/>
              <a:t>integrated</a:t>
            </a:r>
            <a:r>
              <a:rPr lang="fr-FR" sz="1600" i="1" dirty="0"/>
              <a:t> in the </a:t>
            </a:r>
            <a:r>
              <a:rPr lang="fr-FR" sz="1600" i="1" dirty="0" err="1"/>
              <a:t>Heliospheric</a:t>
            </a:r>
            <a:r>
              <a:rPr lang="fr-FR" sz="1600" i="1" dirty="0"/>
              <a:t> Expert Service Centre of the ESA </a:t>
            </a:r>
            <a:r>
              <a:rPr lang="fr-FR" sz="1600" i="1" dirty="0" err="1"/>
              <a:t>space</a:t>
            </a:r>
            <a:r>
              <a:rPr lang="fr-FR" sz="1600" i="1" dirty="0"/>
              <a:t> </a:t>
            </a:r>
            <a:r>
              <a:rPr lang="fr-FR" sz="1600" i="1" dirty="0" err="1"/>
              <a:t>weather</a:t>
            </a:r>
            <a:r>
              <a:rPr lang="fr-FR" sz="1600" i="1" dirty="0"/>
              <a:t> initiative, </a:t>
            </a:r>
          </a:p>
          <a:p>
            <a:r>
              <a:rPr lang="fr-FR" sz="1600" i="1" dirty="0"/>
              <a:t>the </a:t>
            </a:r>
            <a:r>
              <a:rPr lang="fr-FR" sz="1600" i="1" dirty="0" err="1"/>
              <a:t>Space</a:t>
            </a:r>
            <a:r>
              <a:rPr lang="fr-FR" sz="1600" i="1" dirty="0"/>
              <a:t> </a:t>
            </a:r>
            <a:r>
              <a:rPr lang="fr-FR" sz="1600" i="1" dirty="0" err="1"/>
              <a:t>Situational</a:t>
            </a:r>
            <a:r>
              <a:rPr lang="fr-FR" sz="1600" i="1" dirty="0"/>
              <a:t> </a:t>
            </a:r>
            <a:r>
              <a:rPr lang="fr-FR" sz="1600" i="1" dirty="0" err="1"/>
              <a:t>Awareness</a:t>
            </a:r>
            <a:r>
              <a:rPr lang="fr-FR" sz="1600" i="1" dirty="0"/>
              <a:t> (SSA) program</a:t>
            </a:r>
            <a:endParaRPr lang="fr-FR" sz="1600" b="1" i="1" dirty="0"/>
          </a:p>
        </p:txBody>
      </p:sp>
      <p:sp>
        <p:nvSpPr>
          <p:cNvPr id="4" name="ZoneTexte 11">
            <a:extLst>
              <a:ext uri="{FF2B5EF4-FFF2-40B4-BE49-F238E27FC236}">
                <a16:creationId xmlns:a16="http://schemas.microsoft.com/office/drawing/2014/main" id="{11B30C18-8BC3-AF4D-39FB-A89C3806BFBC}"/>
              </a:ext>
            </a:extLst>
          </p:cNvPr>
          <p:cNvSpPr txBox="1"/>
          <p:nvPr/>
        </p:nvSpPr>
        <p:spPr>
          <a:xfrm>
            <a:off x="0" y="0"/>
            <a:ext cx="980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ools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544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59FEB8-EF4C-BE4A-98A3-D024B981B517}"/>
              </a:ext>
            </a:extLst>
          </p:cNvPr>
          <p:cNvSpPr/>
          <p:nvPr/>
        </p:nvSpPr>
        <p:spPr>
          <a:xfrm>
            <a:off x="140772" y="1144983"/>
            <a:ext cx="2280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http://</a:t>
            </a:r>
            <a:r>
              <a:rPr lang="en-GB" b="1" dirty="0" err="1"/>
              <a:t>www.cdpp.eu</a:t>
            </a:r>
            <a:r>
              <a:rPr lang="en-GB" b="1" dirty="0"/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C64DD9-E662-824A-8FCF-8043D9EFE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0" y="43195"/>
            <a:ext cx="2483008" cy="1214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C2193A-C136-724B-A187-0EC1DDB2F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974" y="0"/>
            <a:ext cx="4199021" cy="642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7AA0F2-89E7-B142-82C7-9F641E6E8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279" y="0"/>
            <a:ext cx="3449721" cy="5162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12E7DD-0D5E-9C4E-8653-A55A8D1CA50D}"/>
              </a:ext>
            </a:extLst>
          </p:cNvPr>
          <p:cNvSpPr/>
          <p:nvPr/>
        </p:nvSpPr>
        <p:spPr>
          <a:xfrm>
            <a:off x="6096000" y="2234698"/>
            <a:ext cx="5900866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b="1" i="1" dirty="0">
                <a:sym typeface="Wingdings" pitchFamily="2" charset="2"/>
              </a:rPr>
              <a:t> </a:t>
            </a:r>
            <a:r>
              <a:rPr lang="fr-FR" b="1" i="1" dirty="0"/>
              <a:t>AMDA</a:t>
            </a:r>
            <a:r>
              <a:rPr lang="fr-FR" dirty="0"/>
              <a:t> (</a:t>
            </a:r>
            <a:r>
              <a:rPr lang="fr-FR" dirty="0" err="1"/>
              <a:t>Automated</a:t>
            </a:r>
            <a:r>
              <a:rPr lang="fr-FR" dirty="0"/>
              <a:t> Multi-</a:t>
            </a:r>
            <a:r>
              <a:rPr lang="fr-FR" dirty="0" err="1"/>
              <a:t>Dataset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service): data visualisation, </a:t>
            </a:r>
            <a:r>
              <a:rPr lang="fr-FR" dirty="0" err="1"/>
              <a:t>merging</a:t>
            </a:r>
            <a:r>
              <a:rPr lang="fr-FR" dirty="0"/>
              <a:t>, computation, </a:t>
            </a:r>
            <a:r>
              <a:rPr lang="fr-FR" dirty="0" err="1"/>
              <a:t>search</a:t>
            </a:r>
            <a:r>
              <a:rPr lang="fr-FR" dirty="0"/>
              <a:t> and extraction on data (</a:t>
            </a:r>
            <a:r>
              <a:rPr lang="fr-FR" dirty="0" err="1"/>
              <a:t>among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b="1" dirty="0">
                <a:solidFill>
                  <a:srgbClr val="00B050"/>
                </a:solidFill>
              </a:rPr>
              <a:t>simulation data</a:t>
            </a:r>
            <a:r>
              <a:rPr lang="fr-FR" dirty="0"/>
              <a:t>) content.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8928C3-E7C1-4D41-A8BF-1BCE2EA72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772" y="1770696"/>
            <a:ext cx="5249375" cy="39821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E6DB03-FB54-1F44-9759-75E7FA804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5724" y="1781565"/>
            <a:ext cx="2162292" cy="3971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BC02A2-F745-D24B-9F48-017CF2D5DA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840" y="4750186"/>
            <a:ext cx="5291534" cy="2060062"/>
          </a:xfrm>
          <a:prstGeom prst="rect">
            <a:avLst/>
          </a:prstGeom>
        </p:spPr>
      </p:pic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7EBC26EF-76BB-0641-AD37-B8274FD0827D}"/>
              </a:ext>
            </a:extLst>
          </p:cNvPr>
          <p:cNvCxnSpPr>
            <a:cxnSpLocks/>
          </p:cNvCxnSpPr>
          <p:nvPr/>
        </p:nvCxnSpPr>
        <p:spPr>
          <a:xfrm>
            <a:off x="469232" y="5621961"/>
            <a:ext cx="1411669" cy="472290"/>
          </a:xfrm>
          <a:prstGeom prst="bentConnector3">
            <a:avLst>
              <a:gd name="adj1" fmla="val -28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2FA939E-936E-4E49-96BF-EDF50C1CA3C5}"/>
              </a:ext>
            </a:extLst>
          </p:cNvPr>
          <p:cNvSpPr txBox="1"/>
          <p:nvPr/>
        </p:nvSpPr>
        <p:spPr>
          <a:xfrm>
            <a:off x="140772" y="6127634"/>
            <a:ext cx="2219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Ex. Rosetta - plasma density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B7B78801-A23E-BF42-80C7-1B6AEEBA27A0}"/>
              </a:ext>
            </a:extLst>
          </p:cNvPr>
          <p:cNvSpPr/>
          <p:nvPr/>
        </p:nvSpPr>
        <p:spPr>
          <a:xfrm>
            <a:off x="5221706" y="3180095"/>
            <a:ext cx="276726" cy="431066"/>
          </a:xfrm>
          <a:prstGeom prst="righ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18FF24EF-D066-F34F-840E-669FFD58EC48}"/>
              </a:ext>
            </a:extLst>
          </p:cNvPr>
          <p:cNvCxnSpPr>
            <a:cxnSpLocks/>
          </p:cNvCxnSpPr>
          <p:nvPr/>
        </p:nvCxnSpPr>
        <p:spPr>
          <a:xfrm flipV="1">
            <a:off x="5498432" y="3182092"/>
            <a:ext cx="3548001" cy="222846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E900416-FB8A-2B2F-44F0-C0927BA25C24}"/>
              </a:ext>
            </a:extLst>
          </p:cNvPr>
          <p:cNvSpPr txBox="1"/>
          <p:nvPr/>
        </p:nvSpPr>
        <p:spPr>
          <a:xfrm>
            <a:off x="8292560" y="1045651"/>
            <a:ext cx="362727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[Vincent </a:t>
            </a:r>
            <a:r>
              <a:rPr lang="en-GB" dirty="0" err="1"/>
              <a:t>Génot</a:t>
            </a:r>
            <a:r>
              <a:rPr lang="en-GB" dirty="0"/>
              <a:t>, Nicolas André, IRAP]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6D07EC-B327-71C9-EE65-9608A42087C8}"/>
              </a:ext>
            </a:extLst>
          </p:cNvPr>
          <p:cNvSpPr txBox="1"/>
          <p:nvPr/>
        </p:nvSpPr>
        <p:spPr>
          <a:xfrm>
            <a:off x="7974313" y="3699973"/>
            <a:ext cx="3782522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Données de simulations : 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pas des cubes 3D 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mais </a:t>
            </a:r>
            <a:r>
              <a:rPr lang="fr-FR" b="1" i="1" dirty="0">
                <a:solidFill>
                  <a:srgbClr val="FF0000"/>
                </a:solidFill>
              </a:rPr>
              <a:t>séries temporelles </a:t>
            </a:r>
            <a:r>
              <a:rPr lang="fr-FR" b="1" dirty="0">
                <a:solidFill>
                  <a:srgbClr val="FF0000"/>
                </a:solidFill>
              </a:rPr>
              <a:t>(1D) 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le long d’une trajectoire. </a:t>
            </a:r>
          </a:p>
        </p:txBody>
      </p:sp>
    </p:spTree>
    <p:extLst>
      <p:ext uri="{BB962C8B-B14F-4D97-AF65-F5344CB8AC3E}">
        <p14:creationId xmlns:p14="http://schemas.microsoft.com/office/powerpoint/2010/main" val="1741584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59FEB8-EF4C-BE4A-98A3-D024B981B517}"/>
              </a:ext>
            </a:extLst>
          </p:cNvPr>
          <p:cNvSpPr/>
          <p:nvPr/>
        </p:nvSpPr>
        <p:spPr>
          <a:xfrm>
            <a:off x="140772" y="1144983"/>
            <a:ext cx="2280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http://</a:t>
            </a:r>
            <a:r>
              <a:rPr lang="en-GB" b="1" dirty="0" err="1"/>
              <a:t>www.cdpp.eu</a:t>
            </a:r>
            <a:r>
              <a:rPr lang="en-GB" b="1" dirty="0"/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C64DD9-E662-824A-8FCF-8043D9EFE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0" y="43195"/>
            <a:ext cx="2483008" cy="1214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C2193A-C136-724B-A187-0EC1DDB2F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974" y="0"/>
            <a:ext cx="4199021" cy="642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7AA0F2-89E7-B142-82C7-9F641E6E8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279" y="0"/>
            <a:ext cx="3449721" cy="516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F9C0ED-7445-314C-8F1F-3F6DFC988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772" y="1956937"/>
            <a:ext cx="5900402" cy="47163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6FA3A2-CC98-EF4A-8F81-3B4443E8CB6B}"/>
              </a:ext>
            </a:extLst>
          </p:cNvPr>
          <p:cNvSpPr/>
          <p:nvPr/>
        </p:nvSpPr>
        <p:spPr>
          <a:xfrm>
            <a:off x="6471596" y="1986876"/>
            <a:ext cx="4919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/>
              <a:t>3DView</a:t>
            </a:r>
            <a:r>
              <a:rPr lang="fr-FR" dirty="0"/>
              <a:t>: </a:t>
            </a:r>
          </a:p>
          <a:p>
            <a:r>
              <a:rPr lang="fr-FR" dirty="0" err="1"/>
              <a:t>visualize</a:t>
            </a:r>
            <a:r>
              <a:rPr lang="fr-FR" dirty="0"/>
              <a:t> </a:t>
            </a:r>
            <a:r>
              <a:rPr lang="fr-FR" b="1" dirty="0"/>
              <a:t>data</a:t>
            </a:r>
            <a:r>
              <a:rPr lang="fr-FR" dirty="0"/>
              <a:t> </a:t>
            </a:r>
            <a:r>
              <a:rPr lang="fr-FR" b="1" dirty="0"/>
              <a:t>and </a:t>
            </a:r>
            <a:r>
              <a:rPr lang="fr-FR" b="1" dirty="0" err="1"/>
              <a:t>models</a:t>
            </a:r>
            <a:r>
              <a:rPr lang="fr-FR" b="1" dirty="0"/>
              <a:t> </a:t>
            </a:r>
            <a:r>
              <a:rPr lang="fr-FR" dirty="0"/>
              <a:t>in 3D </a:t>
            </a:r>
            <a:r>
              <a:rPr lang="fr-FR" dirty="0" err="1"/>
              <a:t>planetary</a:t>
            </a:r>
            <a:r>
              <a:rPr lang="fr-FR" dirty="0"/>
              <a:t> </a:t>
            </a:r>
            <a:r>
              <a:rPr lang="fr-FR" dirty="0" err="1"/>
              <a:t>context</a:t>
            </a:r>
            <a:r>
              <a:rPr lang="fr-FR" dirty="0"/>
              <a:t>.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378A50-B8C3-127A-2FD8-02E51C3C2649}"/>
              </a:ext>
            </a:extLst>
          </p:cNvPr>
          <p:cNvSpPr txBox="1"/>
          <p:nvPr/>
        </p:nvSpPr>
        <p:spPr>
          <a:xfrm>
            <a:off x="8292560" y="1045651"/>
            <a:ext cx="362727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[Vincent </a:t>
            </a:r>
            <a:r>
              <a:rPr lang="en-GB" dirty="0" err="1"/>
              <a:t>Génot</a:t>
            </a:r>
            <a:r>
              <a:rPr lang="en-GB" dirty="0"/>
              <a:t>, Nicolas André, IRAP]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67CD9-5E3E-A5FB-257A-5FE36B8566FB}"/>
              </a:ext>
            </a:extLst>
          </p:cNvPr>
          <p:cNvSpPr txBox="1"/>
          <p:nvPr/>
        </p:nvSpPr>
        <p:spPr>
          <a:xfrm>
            <a:off x="7179075" y="2828835"/>
            <a:ext cx="3782522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Données de simulations : 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pas des cubes 3D 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mais </a:t>
            </a:r>
            <a:r>
              <a:rPr lang="fr-FR" dirty="0">
                <a:solidFill>
                  <a:srgbClr val="FF0000"/>
                </a:solidFill>
              </a:rPr>
              <a:t>séries temporelles </a:t>
            </a:r>
            <a:r>
              <a:rPr lang="fr-FR" b="1" dirty="0">
                <a:solidFill>
                  <a:srgbClr val="FF0000"/>
                </a:solidFill>
              </a:rPr>
              <a:t>(1D) </a:t>
            </a:r>
          </a:p>
          <a:p>
            <a:pPr algn="ctr"/>
            <a:r>
              <a:rPr lang="fr-FR" b="1" i="1" dirty="0">
                <a:solidFill>
                  <a:srgbClr val="FF0000"/>
                </a:solidFill>
              </a:rPr>
              <a:t>le long d’une trajectoire.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AB9222-D6B7-11A0-0292-65EA5B13FB5E}"/>
              </a:ext>
            </a:extLst>
          </p:cNvPr>
          <p:cNvSpPr txBox="1"/>
          <p:nvPr/>
        </p:nvSpPr>
        <p:spPr>
          <a:xfrm>
            <a:off x="6471596" y="4066589"/>
            <a:ext cx="54482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ym typeface="Wingdings" pitchFamily="2" charset="2"/>
              </a:rPr>
              <a:t>Avantages : </a:t>
            </a:r>
          </a:p>
          <a:p>
            <a:r>
              <a:rPr lang="fr-FR" dirty="0">
                <a:sym typeface="Wingdings" pitchFamily="2" charset="2"/>
              </a:rPr>
              <a:t> Transfert de données réduit (via outils CDPP qui interrogent base de donnée sur serveur de stockage)</a:t>
            </a:r>
          </a:p>
          <a:p>
            <a:r>
              <a:rPr lang="fr-FR" dirty="0">
                <a:sym typeface="Wingdings" pitchFamily="2" charset="2"/>
              </a:rPr>
              <a:t> Pré-traitement sur serveur de stockage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fr-FR" dirty="0">
                <a:sym typeface="Wingdings" pitchFamily="2" charset="2"/>
              </a:rPr>
              <a:t>Post-traitement sur outils CDPP ou en local en fonction des besoins de l’utilisateur</a:t>
            </a:r>
          </a:p>
          <a:p>
            <a:endParaRPr lang="fr-FR" dirty="0">
              <a:sym typeface="Wingdings" pitchFamily="2" charset="2"/>
            </a:endParaRPr>
          </a:p>
          <a:p>
            <a:r>
              <a:rPr lang="fr-FR" dirty="0" err="1">
                <a:sym typeface="Wingdings" pitchFamily="2" charset="2"/>
              </a:rPr>
              <a:t>Rq</a:t>
            </a:r>
            <a:r>
              <a:rPr lang="fr-FR" dirty="0">
                <a:sym typeface="Wingdings" pitchFamily="2" charset="2"/>
              </a:rPr>
              <a:t>.: convient bien aux observateurs. Ne répond pas forcément à tous les besoins (e.g. pas accès direct au cube de données).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5379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8533" y="135467"/>
            <a:ext cx="12073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scientific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use case :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of simulation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and MAVEN and MEX observations (Modolo et al, 2018)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54286" y="747929"/>
            <a:ext cx="6400717" cy="663089"/>
          </a:xfrm>
          <a:prstGeom prst="rect">
            <a:avLst/>
          </a:prstGeom>
          <a:noFill/>
        </p:spPr>
        <p:txBody>
          <a:bodyPr wrap="square" lIns="108036" tIns="54018" rIns="108036" bIns="54018" rtlCol="0">
            <a:spAutoFit/>
          </a:bodyPr>
          <a:lstStyle/>
          <a:p>
            <a:pPr marL="571500" marR="0" lvl="0" indent="-571500" defTabSz="49831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Determination of the solar wind conditions using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AMDA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and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TOPCAT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and the SAMP application (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Génot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et al, 2014)</a:t>
            </a: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30" b="41477"/>
          <a:stretch/>
        </p:blipFill>
        <p:spPr bwMode="auto">
          <a:xfrm>
            <a:off x="173649" y="1424158"/>
            <a:ext cx="2971717" cy="186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41" y="1685043"/>
            <a:ext cx="3149015" cy="150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èche droite à entaille 7"/>
          <p:cNvSpPr/>
          <p:nvPr/>
        </p:nvSpPr>
        <p:spPr>
          <a:xfrm>
            <a:off x="3145366" y="2438400"/>
            <a:ext cx="478367" cy="348308"/>
          </a:xfrm>
          <a:prstGeom prst="notched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9831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95450" y="592162"/>
            <a:ext cx="54441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49831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Finding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the </a:t>
            </a:r>
            <a:r>
              <a:rPr kumimoji="0" lang="fr-FR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most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relevant simulation the in the </a:t>
            </a:r>
            <a:r>
              <a:rPr kumimoji="0" lang="fr-FR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LatHyS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fr-FR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database</a:t>
            </a: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571500" marR="0" lvl="0" indent="-571500" defTabSz="49831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571500" marR="0" lvl="0" indent="-571500" defTabSz="49831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Using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the </a:t>
            </a:r>
            <a:r>
              <a:rPr kumimoji="0" lang="fr-FR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LatHyS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fr-FR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webservices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fr-FR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through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the AMDA interface</a:t>
            </a:r>
          </a:p>
          <a:p>
            <a:pPr marL="571500" marR="0" lvl="0" indent="-571500" defTabSz="49831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571500" marR="0" lvl="0" indent="-571500" defTabSz="49831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Visualisation 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on AMDA and/or TOPCAT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6619350" y="2756072"/>
            <a:ext cx="806809" cy="622640"/>
            <a:chOff x="4046473" y="5502303"/>
            <a:chExt cx="1407216" cy="908903"/>
          </a:xfrm>
        </p:grpSpPr>
        <p:pic>
          <p:nvPicPr>
            <p:cNvPr id="11" name="Picture 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473" y="5632216"/>
              <a:ext cx="1407216" cy="659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4635610" y="5502303"/>
              <a:ext cx="310101" cy="222636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9831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9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64050" y="6188570"/>
              <a:ext cx="63610" cy="222636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9831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9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1" descr="http://impex.latmos.ipsl.fr/Images/Lathys_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753" y="2775655"/>
            <a:ext cx="1589872" cy="6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230" y="3608987"/>
            <a:ext cx="1001307" cy="10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10242550" y="3909831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9831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TOPCAT</a:t>
            </a:r>
          </a:p>
        </p:txBody>
      </p:sp>
      <p:sp>
        <p:nvSpPr>
          <p:cNvPr id="17" name="Double flèche horizontale 16"/>
          <p:cNvSpPr/>
          <p:nvPr/>
        </p:nvSpPr>
        <p:spPr>
          <a:xfrm>
            <a:off x="8458909" y="2924205"/>
            <a:ext cx="1584176" cy="267552"/>
          </a:xfrm>
          <a:prstGeom prst="left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9831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ouble flèche horizontale 17"/>
          <p:cNvSpPr/>
          <p:nvPr/>
        </p:nvSpPr>
        <p:spPr>
          <a:xfrm rot="18727402">
            <a:off x="9553991" y="3842761"/>
            <a:ext cx="1297514" cy="234785"/>
          </a:xfrm>
          <a:prstGeom prst="left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9831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Double flèche horizontale 18"/>
          <p:cNvSpPr/>
          <p:nvPr/>
        </p:nvSpPr>
        <p:spPr>
          <a:xfrm rot="2583315">
            <a:off x="7456722" y="3759313"/>
            <a:ext cx="1338196" cy="215853"/>
          </a:xfrm>
          <a:prstGeom prst="left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9831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377912" y="3775487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9831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SAMP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306" y="3540065"/>
            <a:ext cx="3234129" cy="2934308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3623734" y="4402897"/>
            <a:ext cx="32681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5 </a:t>
            </a:r>
            <a:r>
              <a:rPr lang="fr-FR" dirty="0" err="1">
                <a:latin typeface="+mj-lt"/>
              </a:rPr>
              <a:t>orbits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comparison</a:t>
            </a:r>
            <a:r>
              <a:rPr lang="fr-FR" dirty="0">
                <a:latin typeface="+mj-lt"/>
              </a:rPr>
              <a:t> of MAVEN observations in black ( n, </a:t>
            </a:r>
            <a:r>
              <a:rPr lang="fr-FR" dirty="0" err="1">
                <a:latin typeface="+mj-lt"/>
              </a:rPr>
              <a:t>Vx,Vy,Vz</a:t>
            </a:r>
            <a:r>
              <a:rPr lang="fr-FR" dirty="0">
                <a:latin typeface="+mj-lt"/>
              </a:rPr>
              <a:t>, |B|) and simulation (</a:t>
            </a:r>
            <a:r>
              <a:rPr lang="fr-FR" dirty="0" err="1">
                <a:latin typeface="+mj-lt"/>
              </a:rPr>
              <a:t>colors</a:t>
            </a:r>
            <a:r>
              <a:rPr lang="fr-FR" dirty="0">
                <a:latin typeface="+mj-lt"/>
              </a:rPr>
              <a:t>) </a:t>
            </a:r>
            <a:r>
              <a:rPr lang="fr-FR" dirty="0" err="1">
                <a:latin typeface="+mj-lt"/>
              </a:rPr>
              <a:t>using</a:t>
            </a:r>
            <a:r>
              <a:rPr lang="fr-FR" dirty="0">
                <a:latin typeface="+mj-lt"/>
              </a:rPr>
              <a:t> TOPCAT (</a:t>
            </a:r>
            <a:r>
              <a:rPr lang="fr-FR" dirty="0" err="1">
                <a:latin typeface="+mj-lt"/>
              </a:rPr>
              <a:t>also</a:t>
            </a:r>
            <a:r>
              <a:rPr lang="fr-FR" dirty="0">
                <a:latin typeface="+mj-lt"/>
              </a:rPr>
              <a:t> possible </a:t>
            </a:r>
            <a:r>
              <a:rPr lang="fr-FR" dirty="0" err="1">
                <a:latin typeface="+mj-lt"/>
              </a:rPr>
              <a:t>with</a:t>
            </a:r>
            <a:r>
              <a:rPr lang="fr-FR" dirty="0">
                <a:latin typeface="+mj-lt"/>
              </a:rPr>
              <a:t> AMDA)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8908" y="4611370"/>
            <a:ext cx="3159567" cy="2236876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827" y="2889645"/>
            <a:ext cx="886146" cy="381073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6261544" y="5656050"/>
            <a:ext cx="2329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+mj-lt"/>
              </a:rPr>
              <a:t>Visualization</a:t>
            </a:r>
            <a:r>
              <a:rPr lang="fr-FR" dirty="0">
                <a:latin typeface="+mj-lt"/>
              </a:rPr>
              <a:t> of simulation </a:t>
            </a:r>
            <a:r>
              <a:rPr lang="fr-FR" dirty="0" err="1">
                <a:latin typeface="+mj-lt"/>
              </a:rPr>
              <a:t>results</a:t>
            </a:r>
            <a:r>
              <a:rPr lang="fr-FR" dirty="0">
                <a:latin typeface="+mj-lt"/>
              </a:rPr>
              <a:t> and observations in a 3D interactive </a:t>
            </a:r>
            <a:r>
              <a:rPr lang="fr-FR" dirty="0" err="1">
                <a:latin typeface="+mj-lt"/>
              </a:rPr>
              <a:t>scene</a:t>
            </a:r>
            <a:endParaRPr lang="fr-FR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ABDF8-6251-8A2C-F7D0-A128C8474F88}"/>
              </a:ext>
            </a:extLst>
          </p:cNvPr>
          <p:cNvSpPr txBox="1"/>
          <p:nvPr/>
        </p:nvSpPr>
        <p:spPr>
          <a:xfrm>
            <a:off x="0" y="6519446"/>
            <a:ext cx="278743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Ronan </a:t>
            </a:r>
            <a:r>
              <a:rPr lang="en-GB" sz="1600" dirty="0" err="1"/>
              <a:t>Modolo</a:t>
            </a:r>
            <a:r>
              <a:rPr lang="en-GB" sz="1600" dirty="0"/>
              <a:t> (LATMOS) et al. </a:t>
            </a:r>
          </a:p>
        </p:txBody>
      </p:sp>
    </p:spTree>
    <p:extLst>
      <p:ext uri="{BB962C8B-B14F-4D97-AF65-F5344CB8AC3E}">
        <p14:creationId xmlns:p14="http://schemas.microsoft.com/office/powerpoint/2010/main" val="1749556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00E8B-9ED9-ED22-C909-5DE7EF145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3890"/>
            <a:ext cx="10515600" cy="5273073"/>
          </a:xfrm>
        </p:spPr>
        <p:txBody>
          <a:bodyPr>
            <a:normAutofit/>
          </a:bodyPr>
          <a:lstStyle/>
          <a:p>
            <a:r>
              <a:rPr lang="fr-FR" b="1" u="sng" dirty="0"/>
              <a:t>Instrumentation / données spatiales</a:t>
            </a:r>
            <a:r>
              <a:rPr lang="fr-FR" u="sng" dirty="0"/>
              <a:t> </a:t>
            </a:r>
            <a:r>
              <a:rPr lang="fr-FR" dirty="0"/>
              <a:t>: mesure in-situ des environnements ionisés planétaires (= plasmas) </a:t>
            </a:r>
          </a:p>
          <a:p>
            <a:pPr lvl="1"/>
            <a:r>
              <a:rPr lang="fr-FR" dirty="0"/>
              <a:t>Rosetta (RPC-MIP)</a:t>
            </a:r>
          </a:p>
          <a:p>
            <a:pPr lvl="1"/>
            <a:r>
              <a:rPr lang="fr-FR" dirty="0"/>
              <a:t>BepiColombo (PWI-AM2P)</a:t>
            </a:r>
          </a:p>
          <a:p>
            <a:pPr lvl="1"/>
            <a:r>
              <a:rPr lang="fr-FR" dirty="0"/>
              <a:t>JUICE (RPWI-MIME)</a:t>
            </a:r>
          </a:p>
          <a:p>
            <a:pPr lvl="1"/>
            <a:r>
              <a:rPr lang="fr-FR" dirty="0"/>
              <a:t>Comet </a:t>
            </a:r>
            <a:r>
              <a:rPr lang="fr-FR" dirty="0" err="1"/>
              <a:t>Interceptor</a:t>
            </a:r>
            <a:r>
              <a:rPr lang="fr-FR" dirty="0"/>
              <a:t> (DFP-COMPLIMENT)</a:t>
            </a:r>
          </a:p>
          <a:p>
            <a:endParaRPr lang="fr-FR" dirty="0"/>
          </a:p>
          <a:p>
            <a:r>
              <a:rPr lang="fr-FR" b="1" u="sng" dirty="0"/>
              <a:t>Simulations numériques </a:t>
            </a:r>
            <a:r>
              <a:rPr lang="fr-FR" dirty="0"/>
              <a:t>: dynamique des plasmas spatiaux </a:t>
            </a:r>
          </a:p>
          <a:p>
            <a:pPr lvl="1"/>
            <a:r>
              <a:rPr lang="fr-FR" dirty="0"/>
              <a:t>Multi-</a:t>
            </a:r>
            <a:r>
              <a:rPr lang="fr-FR" dirty="0" err="1"/>
              <a:t>fluid</a:t>
            </a:r>
            <a:r>
              <a:rPr lang="fr-FR" dirty="0"/>
              <a:t>, Landau-</a:t>
            </a:r>
            <a:r>
              <a:rPr lang="fr-FR" dirty="0" err="1"/>
              <a:t>fluid</a:t>
            </a:r>
            <a:endParaRPr lang="fr-FR" dirty="0"/>
          </a:p>
          <a:p>
            <a:pPr lvl="1"/>
            <a:r>
              <a:rPr lang="fr-FR" dirty="0" err="1"/>
              <a:t>Hybrid</a:t>
            </a:r>
            <a:r>
              <a:rPr lang="fr-FR" dirty="0"/>
              <a:t> PIC</a:t>
            </a:r>
          </a:p>
          <a:p>
            <a:pPr lvl="1"/>
            <a:r>
              <a:rPr lang="fr-FR" dirty="0"/>
              <a:t>Full PIC</a:t>
            </a:r>
          </a:p>
          <a:p>
            <a:pPr lvl="1"/>
            <a:r>
              <a:rPr lang="fr-FR" dirty="0" err="1"/>
              <a:t>Vlasov</a:t>
            </a:r>
            <a:r>
              <a:rPr lang="fr-FR" dirty="0"/>
              <a:t> (-Poisson)</a:t>
            </a:r>
          </a:p>
          <a:p>
            <a:pPr lvl="1"/>
            <a:endParaRPr lang="fr-FR" dirty="0"/>
          </a:p>
        </p:txBody>
      </p:sp>
      <p:pic>
        <p:nvPicPr>
          <p:cNvPr id="2050" name="Picture 2" descr="LPC2E (@Lpc2E) / Twitter">
            <a:extLst>
              <a:ext uri="{FF2B5EF4-FFF2-40B4-BE49-F238E27FC236}">
                <a16:creationId xmlns:a16="http://schemas.microsoft.com/office/drawing/2014/main" id="{B6352ACC-08C1-48A8-393A-CB4D5FE55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474" y="1617910"/>
            <a:ext cx="1349326" cy="134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boratoire J.-L. LAGRANGE Unité Mixte de Recherche 7293">
            <a:extLst>
              <a:ext uri="{FF2B5EF4-FFF2-40B4-BE49-F238E27FC236}">
                <a16:creationId xmlns:a16="http://schemas.microsoft.com/office/drawing/2014/main" id="{EE8B29F6-72FF-BF37-8041-971932DBD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492" y="4637979"/>
            <a:ext cx="2424545" cy="153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998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00E8B-9ED9-ED22-C909-5DE7EF145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3890"/>
            <a:ext cx="10515600" cy="5273073"/>
          </a:xfrm>
        </p:spPr>
        <p:txBody>
          <a:bodyPr>
            <a:normAutofit/>
          </a:bodyPr>
          <a:lstStyle/>
          <a:p>
            <a:r>
              <a:rPr lang="fr-FR" b="1" u="sng" dirty="0"/>
              <a:t>Instrumentation / données spatiales</a:t>
            </a:r>
            <a:r>
              <a:rPr lang="fr-FR" u="sng" dirty="0"/>
              <a:t> </a:t>
            </a:r>
            <a:r>
              <a:rPr lang="fr-FR" dirty="0"/>
              <a:t>: mesure in-situ des environnements ionisés planétaires (= plasmas) </a:t>
            </a:r>
          </a:p>
          <a:p>
            <a:pPr lvl="1"/>
            <a:r>
              <a:rPr lang="fr-FR" dirty="0"/>
              <a:t>Rosetta (RPC-MIP)</a:t>
            </a:r>
          </a:p>
          <a:p>
            <a:pPr lvl="1"/>
            <a:r>
              <a:rPr lang="fr-FR" b="1" dirty="0"/>
              <a:t>BepiColombo (PWI-AM2P)</a:t>
            </a:r>
          </a:p>
          <a:p>
            <a:pPr lvl="1"/>
            <a:r>
              <a:rPr lang="fr-FR" dirty="0"/>
              <a:t>JUICE (RPWI-MIME)</a:t>
            </a:r>
          </a:p>
          <a:p>
            <a:pPr lvl="1"/>
            <a:r>
              <a:rPr lang="fr-FR" b="1" dirty="0"/>
              <a:t>Comet </a:t>
            </a:r>
            <a:r>
              <a:rPr lang="fr-FR" b="1" dirty="0" err="1"/>
              <a:t>Interceptor</a:t>
            </a:r>
            <a:r>
              <a:rPr lang="fr-FR" b="1" dirty="0"/>
              <a:t> (DFP-COMPLIMENT)</a:t>
            </a:r>
          </a:p>
          <a:p>
            <a:endParaRPr lang="fr-FR" dirty="0"/>
          </a:p>
          <a:p>
            <a:r>
              <a:rPr lang="fr-FR" b="1" u="sng" dirty="0"/>
              <a:t>Simulations numériques </a:t>
            </a:r>
            <a:r>
              <a:rPr lang="fr-FR" dirty="0"/>
              <a:t>: dynamique des plasmas spatiaux </a:t>
            </a:r>
          </a:p>
          <a:p>
            <a:pPr lvl="1"/>
            <a:r>
              <a:rPr lang="fr-FR" dirty="0"/>
              <a:t>Multi-</a:t>
            </a:r>
            <a:r>
              <a:rPr lang="fr-FR" dirty="0" err="1"/>
              <a:t>fluid</a:t>
            </a:r>
            <a:r>
              <a:rPr lang="fr-FR" dirty="0"/>
              <a:t>, Landau-</a:t>
            </a:r>
            <a:r>
              <a:rPr lang="fr-FR" dirty="0" err="1"/>
              <a:t>fluid</a:t>
            </a:r>
            <a:endParaRPr lang="fr-FR" dirty="0"/>
          </a:p>
          <a:p>
            <a:pPr lvl="1"/>
            <a:r>
              <a:rPr lang="fr-FR" b="1" dirty="0" err="1"/>
              <a:t>Hybrid</a:t>
            </a:r>
            <a:r>
              <a:rPr lang="fr-FR" b="1" dirty="0"/>
              <a:t> PIC</a:t>
            </a:r>
          </a:p>
          <a:p>
            <a:pPr lvl="1"/>
            <a:r>
              <a:rPr lang="fr-FR" b="1" dirty="0"/>
              <a:t>Full PIC</a:t>
            </a:r>
          </a:p>
          <a:p>
            <a:pPr lvl="1"/>
            <a:r>
              <a:rPr lang="fr-FR" dirty="0" err="1"/>
              <a:t>Vlasov</a:t>
            </a:r>
            <a:r>
              <a:rPr lang="fr-FR" dirty="0"/>
              <a:t> (-Poisson)</a:t>
            </a:r>
          </a:p>
          <a:p>
            <a:pPr lvl="1"/>
            <a:endParaRPr lang="fr-FR" dirty="0"/>
          </a:p>
        </p:txBody>
      </p:sp>
      <p:pic>
        <p:nvPicPr>
          <p:cNvPr id="2050" name="Picture 2" descr="LPC2E (@Lpc2E) / Twitter">
            <a:extLst>
              <a:ext uri="{FF2B5EF4-FFF2-40B4-BE49-F238E27FC236}">
                <a16:creationId xmlns:a16="http://schemas.microsoft.com/office/drawing/2014/main" id="{B6352ACC-08C1-48A8-393A-CB4D5FE55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474" y="1617910"/>
            <a:ext cx="1349326" cy="134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boratoire J.-L. LAGRANGE Unité Mixte de Recherche 7293">
            <a:extLst>
              <a:ext uri="{FF2B5EF4-FFF2-40B4-BE49-F238E27FC236}">
                <a16:creationId xmlns:a16="http://schemas.microsoft.com/office/drawing/2014/main" id="{EE8B29F6-72FF-BF37-8041-971932DBD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492" y="4637979"/>
            <a:ext cx="2424545" cy="153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131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2C4CD6-F6D6-D840-B407-DF969C595F1E}"/>
              </a:ext>
            </a:extLst>
          </p:cNvPr>
          <p:cNvSpPr/>
          <p:nvPr/>
        </p:nvSpPr>
        <p:spPr>
          <a:xfrm flipH="1" flipV="1">
            <a:off x="6148522" y="972635"/>
            <a:ext cx="5884124" cy="57035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51C7E3-CB89-1C43-A25E-730531486809}"/>
              </a:ext>
            </a:extLst>
          </p:cNvPr>
          <p:cNvSpPr/>
          <p:nvPr/>
        </p:nvSpPr>
        <p:spPr>
          <a:xfrm flipH="1" flipV="1">
            <a:off x="158307" y="972641"/>
            <a:ext cx="5884123" cy="57035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26425D-FBEF-EB4F-B09F-150E8DB8634E}"/>
              </a:ext>
            </a:extLst>
          </p:cNvPr>
          <p:cNvSpPr txBox="1"/>
          <p:nvPr/>
        </p:nvSpPr>
        <p:spPr>
          <a:xfrm>
            <a:off x="172920" y="1617548"/>
            <a:ext cx="57731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HPC modelling of (turbulent) solar wind – comet interactions.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i="1" dirty="0">
                <a:solidFill>
                  <a:srgbClr val="FF0000"/>
                </a:solidFill>
              </a:rPr>
              <a:t>Comet Interceptor </a:t>
            </a:r>
            <a:r>
              <a:rPr lang="en-GB" dirty="0"/>
              <a:t>instrumental design and contribution to mission design</a:t>
            </a:r>
          </a:p>
        </p:txBody>
      </p:sp>
      <p:pic>
        <p:nvPicPr>
          <p:cNvPr id="4" name="Picture 2" descr="Home - Comet Interceptor - Cosmos">
            <a:extLst>
              <a:ext uri="{FF2B5EF4-FFF2-40B4-BE49-F238E27FC236}">
                <a16:creationId xmlns:a16="http://schemas.microsoft.com/office/drawing/2014/main" id="{46024CEB-BB29-354B-A547-CEA5327F4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2" y="5450460"/>
            <a:ext cx="1224605" cy="122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73BCD3-7BF3-8342-8D25-C46F00DFBB9F}"/>
              </a:ext>
            </a:extLst>
          </p:cNvPr>
          <p:cNvSpPr txBox="1"/>
          <p:nvPr/>
        </p:nvSpPr>
        <p:spPr>
          <a:xfrm>
            <a:off x="2155121" y="6358954"/>
            <a:ext cx="36175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>
                <a:solidFill>
                  <a:srgbClr val="FF0000"/>
                </a:solidFill>
              </a:rPr>
              <a:t>https://</a:t>
            </a:r>
            <a:r>
              <a:rPr lang="en-GB" sz="1600" b="1" i="1" dirty="0" err="1">
                <a:solidFill>
                  <a:srgbClr val="FF0000"/>
                </a:solidFill>
              </a:rPr>
              <a:t>www.cometinterceptor.space</a:t>
            </a:r>
            <a:r>
              <a:rPr lang="en-GB" sz="1600" b="1" i="1" dirty="0">
                <a:solidFill>
                  <a:srgbClr val="FF0000"/>
                </a:solidFill>
              </a:rPr>
              <a:t>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9223F8-102E-084E-807D-5B3E977D7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4" t="1402" r="1585" b="7201"/>
          <a:stretch/>
        </p:blipFill>
        <p:spPr>
          <a:xfrm>
            <a:off x="2031362" y="4234565"/>
            <a:ext cx="3688252" cy="201177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26" name="Picture 2" descr="ESA - Lancement de BepiColombo vers Mercure">
            <a:extLst>
              <a:ext uri="{FF2B5EF4-FFF2-40B4-BE49-F238E27FC236}">
                <a16:creationId xmlns:a16="http://schemas.microsoft.com/office/drawing/2014/main" id="{59799FE8-094A-9F4B-AFB5-1670F8243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087" y="4432909"/>
            <a:ext cx="3725017" cy="20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A9F3552-10F7-8444-91FC-4226EE1AF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875" y="5450460"/>
            <a:ext cx="1240318" cy="124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276ADA3-543C-CD4E-B369-34D096B5D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31362" y="1979434"/>
            <a:ext cx="3756609" cy="164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3E8A862-1B67-1149-8643-CBB40F2AC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11902" r="7253" b="11927"/>
          <a:stretch/>
        </p:blipFill>
        <p:spPr bwMode="auto">
          <a:xfrm>
            <a:off x="8776139" y="1639614"/>
            <a:ext cx="2921876" cy="235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3058F9-22E5-E04F-AD4E-64985BFF4BE2}"/>
              </a:ext>
            </a:extLst>
          </p:cNvPr>
          <p:cNvSpPr txBox="1"/>
          <p:nvPr/>
        </p:nvSpPr>
        <p:spPr>
          <a:xfrm>
            <a:off x="172920" y="983410"/>
            <a:ext cx="3179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/>
              <a:t>Sun-Comet interactions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AF98E6-51B1-6D4B-BBDC-AFD967D28106}"/>
              </a:ext>
            </a:extLst>
          </p:cNvPr>
          <p:cNvSpPr txBox="1"/>
          <p:nvPr/>
        </p:nvSpPr>
        <p:spPr>
          <a:xfrm>
            <a:off x="6146975" y="983410"/>
            <a:ext cx="3419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/>
              <a:t>Sun-Mercury interactions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93E79F-62D1-8442-8E56-0A8FA46C29BF}"/>
              </a:ext>
            </a:extLst>
          </p:cNvPr>
          <p:cNvSpPr txBox="1"/>
          <p:nvPr/>
        </p:nvSpPr>
        <p:spPr>
          <a:xfrm>
            <a:off x="1320893" y="18534"/>
            <a:ext cx="95481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Space plasmas: solar wind interaction with solar system bodies</a:t>
            </a:r>
          </a:p>
          <a:p>
            <a:pPr algn="ctr"/>
            <a:r>
              <a:rPr lang="en-GB" sz="2800" b="1" dirty="0">
                <a:solidFill>
                  <a:srgbClr val="002060"/>
                </a:solidFill>
              </a:rPr>
              <a:t>and support to planetary exploratory space missions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075358-9784-914F-8CB3-B83493311323}"/>
              </a:ext>
            </a:extLst>
          </p:cNvPr>
          <p:cNvSpPr txBox="1"/>
          <p:nvPr/>
        </p:nvSpPr>
        <p:spPr>
          <a:xfrm>
            <a:off x="6273897" y="1761559"/>
            <a:ext cx="23495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HPC modelling of solar wind-Mercury interactions in support to past Mercury’s flybys observations and future observations by </a:t>
            </a:r>
            <a:r>
              <a:rPr lang="en-GB" b="1" i="1" dirty="0">
                <a:solidFill>
                  <a:srgbClr val="FF0000"/>
                </a:solidFill>
              </a:rPr>
              <a:t>BepiColombo</a:t>
            </a:r>
            <a:r>
              <a:rPr lang="en-GB" dirty="0"/>
              <a:t>.   </a:t>
            </a:r>
          </a:p>
          <a:p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C879A7-01B8-824E-9922-677D0FBC0BE0}"/>
              </a:ext>
            </a:extLst>
          </p:cNvPr>
          <p:cNvSpPr txBox="1"/>
          <p:nvPr/>
        </p:nvSpPr>
        <p:spPr>
          <a:xfrm>
            <a:off x="8774592" y="2253018"/>
            <a:ext cx="65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i="1" dirty="0"/>
              <a:t>Solar </a:t>
            </a:r>
          </a:p>
          <a:p>
            <a:pPr algn="ctr"/>
            <a:r>
              <a:rPr lang="en-GB" sz="1600" i="1" dirty="0"/>
              <a:t>wind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F1DDF6-964A-734B-97FC-111CC6F2E2F4}"/>
              </a:ext>
            </a:extLst>
          </p:cNvPr>
          <p:cNvSpPr txBox="1"/>
          <p:nvPr/>
        </p:nvSpPr>
        <p:spPr>
          <a:xfrm>
            <a:off x="9912415" y="2858708"/>
            <a:ext cx="881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i="1" dirty="0"/>
              <a:t>Mercury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AAC1CC-2DCA-A34F-B523-34A1E30C1846}"/>
              </a:ext>
            </a:extLst>
          </p:cNvPr>
          <p:cNvSpPr txBox="1"/>
          <p:nvPr/>
        </p:nvSpPr>
        <p:spPr>
          <a:xfrm>
            <a:off x="9397905" y="3693445"/>
            <a:ext cx="2016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u="sng" dirty="0"/>
              <a:t>Currents around Mercury</a:t>
            </a:r>
          </a:p>
        </p:txBody>
      </p:sp>
    </p:spTree>
    <p:extLst>
      <p:ext uri="{BB962C8B-B14F-4D97-AF65-F5344CB8AC3E}">
        <p14:creationId xmlns:p14="http://schemas.microsoft.com/office/powerpoint/2010/main" val="1761787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4F9738-AA0B-D072-720A-ED5CA2F9DE71}"/>
              </a:ext>
            </a:extLst>
          </p:cNvPr>
          <p:cNvSpPr txBox="1"/>
          <p:nvPr/>
        </p:nvSpPr>
        <p:spPr>
          <a:xfrm>
            <a:off x="325821" y="189186"/>
            <a:ext cx="6058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Objectif de nos simulations numériques : </a:t>
            </a:r>
          </a:p>
          <a:p>
            <a:pPr marL="342900" indent="-342900">
              <a:buAutoNum type="arabicParenR"/>
            </a:pPr>
            <a:r>
              <a:rPr lang="fr-FR" sz="2000" b="1" dirty="0"/>
              <a:t>Comprendre les processus physiques en jeu</a:t>
            </a:r>
          </a:p>
          <a:p>
            <a:pPr marL="342900" indent="-342900">
              <a:buAutoNum type="arabicParenR"/>
            </a:pPr>
            <a:r>
              <a:rPr lang="fr-FR" sz="2000" dirty="0">
                <a:solidFill>
                  <a:schemeClr val="bg2">
                    <a:lumMod val="90000"/>
                  </a:schemeClr>
                </a:solidFill>
              </a:rPr>
              <a:t>Fournir un support direct aux observations spatiales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3754B777-892F-B2D1-3A37-8EB58D25F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7" y="2177486"/>
            <a:ext cx="5058716" cy="4192732"/>
          </a:xfrm>
          <a:prstGeom prst="rect">
            <a:avLst/>
          </a:prstGeom>
        </p:spPr>
      </p:pic>
      <p:pic>
        <p:nvPicPr>
          <p:cNvPr id="14" name="Picture 13" descr="A picture containing text, tape&#10;&#10;Description automatically generated">
            <a:extLst>
              <a:ext uri="{FF2B5EF4-FFF2-40B4-BE49-F238E27FC236}">
                <a16:creationId xmlns:a16="http://schemas.microsoft.com/office/drawing/2014/main" id="{EB3BF70B-E407-C67C-A70D-91E16EBC1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36" y="172880"/>
            <a:ext cx="3525743" cy="62302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5BA101-125C-0676-B1C9-75C24D56EA9F}"/>
              </a:ext>
            </a:extLst>
          </p:cNvPr>
          <p:cNvSpPr txBox="1"/>
          <p:nvPr/>
        </p:nvSpPr>
        <p:spPr>
          <a:xfrm>
            <a:off x="0" y="6519446"/>
            <a:ext cx="2198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[Deca, Henri et al. 2017]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707744-33E2-6611-E11A-E1B091A32A9B}"/>
              </a:ext>
            </a:extLst>
          </p:cNvPr>
          <p:cNvSpPr txBox="1"/>
          <p:nvPr/>
        </p:nvSpPr>
        <p:spPr>
          <a:xfrm>
            <a:off x="9838727" y="6550223"/>
            <a:ext cx="2353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[</a:t>
            </a:r>
            <a:r>
              <a:rPr lang="fr-FR" sz="1400" i="1" dirty="0" err="1"/>
              <a:t>Lavorenti</a:t>
            </a:r>
            <a:r>
              <a:rPr lang="fr-FR" sz="1400" i="1" dirty="0"/>
              <a:t>, Henri et al, 2022a]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C2D6FB-C5E2-60EF-8392-16C2090212EE}"/>
              </a:ext>
            </a:extLst>
          </p:cNvPr>
          <p:cNvSpPr txBox="1"/>
          <p:nvPr/>
        </p:nvSpPr>
        <p:spPr>
          <a:xfrm>
            <a:off x="5068091" y="3287994"/>
            <a:ext cx="33818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	Écoulements autour :</a:t>
            </a:r>
          </a:p>
          <a:p>
            <a:endParaRPr lang="fr-FR" dirty="0"/>
          </a:p>
          <a:p>
            <a:r>
              <a:rPr lang="fr-FR" dirty="0"/>
              <a:t>d’une comète</a:t>
            </a:r>
          </a:p>
          <a:p>
            <a:r>
              <a:rPr lang="fr-FR" dirty="0"/>
              <a:t>		</a:t>
            </a:r>
          </a:p>
          <a:p>
            <a:r>
              <a:rPr lang="fr-FR" dirty="0"/>
              <a:t>		d’une planète </a:t>
            </a:r>
          </a:p>
          <a:p>
            <a:r>
              <a:rPr lang="fr-FR" dirty="0"/>
              <a:t>		   (Mercure)</a:t>
            </a:r>
          </a:p>
        </p:txBody>
      </p:sp>
    </p:spTree>
    <p:extLst>
      <p:ext uri="{BB962C8B-B14F-4D97-AF65-F5344CB8AC3E}">
        <p14:creationId xmlns:p14="http://schemas.microsoft.com/office/powerpoint/2010/main" val="3634412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F5570DD-D143-A118-FDF9-E918A7DAD8D8}"/>
              </a:ext>
            </a:extLst>
          </p:cNvPr>
          <p:cNvGrpSpPr/>
          <p:nvPr/>
        </p:nvGrpSpPr>
        <p:grpSpPr>
          <a:xfrm>
            <a:off x="5988048" y="142835"/>
            <a:ext cx="6203952" cy="6312595"/>
            <a:chOff x="5988048" y="142835"/>
            <a:chExt cx="6203952" cy="6312595"/>
          </a:xfrm>
        </p:grpSpPr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CBE9FC1E-4FE8-C022-C4E3-CEA5C17A2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463"/>
            <a:stretch/>
          </p:blipFill>
          <p:spPr>
            <a:xfrm>
              <a:off x="5988048" y="142835"/>
              <a:ext cx="6203952" cy="3011215"/>
            </a:xfrm>
            <a:prstGeom prst="rect">
              <a:avLst/>
            </a:prstGeom>
          </p:spPr>
        </p:pic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B5053763-C594-13B9-EB1C-640CF0643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463"/>
            <a:stretch/>
          </p:blipFill>
          <p:spPr>
            <a:xfrm>
              <a:off x="5988048" y="3444214"/>
              <a:ext cx="6203952" cy="3011216"/>
            </a:xfrm>
            <a:prstGeom prst="rect">
              <a:avLst/>
            </a:prstGeom>
          </p:spPr>
        </p:pic>
      </p:grp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5770B2D-C144-B37F-37CC-067238DD5F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6" r="50422"/>
          <a:stretch/>
        </p:blipFill>
        <p:spPr>
          <a:xfrm>
            <a:off x="633649" y="2092036"/>
            <a:ext cx="4409406" cy="37170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2DAA82-C829-B9D3-5DA8-B4D083926C35}"/>
              </a:ext>
            </a:extLst>
          </p:cNvPr>
          <p:cNvSpPr txBox="1"/>
          <p:nvPr/>
        </p:nvSpPr>
        <p:spPr>
          <a:xfrm>
            <a:off x="325821" y="189186"/>
            <a:ext cx="59493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Objectif de nos simulations numériques : </a:t>
            </a:r>
          </a:p>
          <a:p>
            <a:pPr marL="342900" indent="-342900">
              <a:buAutoNum type="arabicParenR"/>
            </a:pPr>
            <a:r>
              <a:rPr lang="fr-FR" sz="2000" dirty="0">
                <a:solidFill>
                  <a:schemeClr val="bg2">
                    <a:lumMod val="90000"/>
                  </a:schemeClr>
                </a:solidFill>
              </a:rPr>
              <a:t>Comprendre les processus physiques en jeu</a:t>
            </a:r>
          </a:p>
          <a:p>
            <a:pPr marL="342900" indent="-342900">
              <a:buAutoNum type="arabicParenR"/>
            </a:pPr>
            <a:r>
              <a:rPr lang="fr-FR" sz="2000" dirty="0"/>
              <a:t>Fournir un support </a:t>
            </a:r>
            <a:r>
              <a:rPr lang="fr-FR" sz="2000" b="1" i="1" u="sng" dirty="0"/>
              <a:t>direct</a:t>
            </a:r>
            <a:r>
              <a:rPr lang="fr-FR" sz="2000" dirty="0"/>
              <a:t> aux observations spatiales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013F20-2506-C9C6-72AE-E1E717206FDC}"/>
              </a:ext>
            </a:extLst>
          </p:cNvPr>
          <p:cNvCxnSpPr/>
          <p:nvPr/>
        </p:nvCxnSpPr>
        <p:spPr>
          <a:xfrm flipV="1">
            <a:off x="4572000" y="2092036"/>
            <a:ext cx="1416048" cy="1336964"/>
          </a:xfrm>
          <a:prstGeom prst="straightConnector1">
            <a:avLst/>
          </a:prstGeom>
          <a:ln w="254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B3BB25-C6DA-10E8-974E-DEDBF556837B}"/>
              </a:ext>
            </a:extLst>
          </p:cNvPr>
          <p:cNvCxnSpPr>
            <a:cxnSpLocks/>
          </p:cNvCxnSpPr>
          <p:nvPr/>
        </p:nvCxnSpPr>
        <p:spPr>
          <a:xfrm>
            <a:off x="4447309" y="4515140"/>
            <a:ext cx="1648691" cy="250824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2432BAB-C28F-FB57-F11A-BF44701C2DE7}"/>
              </a:ext>
            </a:extLst>
          </p:cNvPr>
          <p:cNvSpPr txBox="1"/>
          <p:nvPr/>
        </p:nvSpPr>
        <p:spPr>
          <a:xfrm>
            <a:off x="703989" y="5809099"/>
            <a:ext cx="5005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Satellite virtuel </a:t>
            </a:r>
            <a:endParaRPr lang="fr-FR" i="1" dirty="0">
              <a:sym typeface="Wingdings" pitchFamily="2" charset="2"/>
            </a:endParaRPr>
          </a:p>
          <a:p>
            <a:pPr algn="ctr"/>
            <a:r>
              <a:rPr lang="fr-FR" i="1" dirty="0">
                <a:sym typeface="Wingdings" pitchFamily="2" charset="2"/>
              </a:rPr>
              <a:t> Mesures in situ en unité d’observables mesurées</a:t>
            </a:r>
            <a:endParaRPr lang="fr-FR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0D417D-128C-75B8-85BE-70D4F7FCA5AC}"/>
              </a:ext>
            </a:extLst>
          </p:cNvPr>
          <p:cNvSpPr txBox="1"/>
          <p:nvPr/>
        </p:nvSpPr>
        <p:spPr>
          <a:xfrm>
            <a:off x="9838727" y="6550223"/>
            <a:ext cx="2353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[</a:t>
            </a:r>
            <a:r>
              <a:rPr lang="fr-FR" sz="1400" i="1" dirty="0" err="1"/>
              <a:t>Lavorenti</a:t>
            </a:r>
            <a:r>
              <a:rPr lang="fr-FR" sz="1400" i="1" dirty="0"/>
              <a:t>, Henri et al, 2022a]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B5AEA7-D817-3F5C-B8E4-4ADA408B843B}"/>
              </a:ext>
            </a:extLst>
          </p:cNvPr>
          <p:cNvSpPr txBox="1"/>
          <p:nvPr/>
        </p:nvSpPr>
        <p:spPr>
          <a:xfrm>
            <a:off x="2360536" y="1121473"/>
            <a:ext cx="332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sym typeface="Wingdings" pitchFamily="2" charset="2"/>
              </a:rPr>
              <a:t>2-a) </a:t>
            </a:r>
            <a:r>
              <a:rPr lang="fr-FR" dirty="0">
                <a:solidFill>
                  <a:srgbClr val="FF0000"/>
                </a:solidFill>
              </a:rPr>
              <a:t>Observations spatiales </a:t>
            </a:r>
            <a:r>
              <a:rPr lang="fr-FR" i="1" dirty="0">
                <a:solidFill>
                  <a:srgbClr val="FF0000"/>
                </a:solidFill>
              </a:rPr>
              <a:t>in situ</a:t>
            </a:r>
          </a:p>
        </p:txBody>
      </p:sp>
    </p:spTree>
    <p:extLst>
      <p:ext uri="{BB962C8B-B14F-4D97-AF65-F5344CB8AC3E}">
        <p14:creationId xmlns:p14="http://schemas.microsoft.com/office/powerpoint/2010/main" val="871618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2DAA82-C829-B9D3-5DA8-B4D083926C35}"/>
              </a:ext>
            </a:extLst>
          </p:cNvPr>
          <p:cNvSpPr txBox="1"/>
          <p:nvPr/>
        </p:nvSpPr>
        <p:spPr>
          <a:xfrm>
            <a:off x="325821" y="189186"/>
            <a:ext cx="59493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Objectif de nos simulations numériques : </a:t>
            </a:r>
          </a:p>
          <a:p>
            <a:pPr marL="342900" indent="-342900">
              <a:buAutoNum type="arabicParenR"/>
            </a:pPr>
            <a:r>
              <a:rPr lang="fr-FR" sz="2000" dirty="0">
                <a:solidFill>
                  <a:schemeClr val="bg2">
                    <a:lumMod val="90000"/>
                  </a:schemeClr>
                </a:solidFill>
              </a:rPr>
              <a:t>Comprendre les processus physiques en jeu</a:t>
            </a:r>
          </a:p>
          <a:p>
            <a:pPr marL="342900" indent="-342900">
              <a:buAutoNum type="arabicParenR"/>
            </a:pPr>
            <a:r>
              <a:rPr lang="fr-FR" sz="2000" dirty="0"/>
              <a:t>Fournir un support </a:t>
            </a:r>
            <a:r>
              <a:rPr lang="fr-FR" sz="2000" b="1" i="1" u="sng" dirty="0"/>
              <a:t>direct</a:t>
            </a:r>
            <a:r>
              <a:rPr lang="fr-FR" sz="2000" dirty="0"/>
              <a:t> aux observations spatiales</a:t>
            </a:r>
          </a:p>
        </p:txBody>
      </p:sp>
      <p:pic>
        <p:nvPicPr>
          <p:cNvPr id="6" name="Picture 5" descr="Radar chart&#10;&#10;Description automatically generated">
            <a:extLst>
              <a:ext uri="{FF2B5EF4-FFF2-40B4-BE49-F238E27FC236}">
                <a16:creationId xmlns:a16="http://schemas.microsoft.com/office/drawing/2014/main" id="{B62DD545-D6BF-2DDB-A5AF-7655F059D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454" y="189186"/>
            <a:ext cx="4341725" cy="5574030"/>
          </a:xfrm>
          <a:prstGeom prst="rect">
            <a:avLst/>
          </a:prstGeom>
        </p:spPr>
      </p:pic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853EE68-2BE0-8BAC-E7A3-CA9C35F17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84" y="1970668"/>
            <a:ext cx="6130397" cy="45134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C30F17-3383-8A35-51EA-2C2C94194B43}"/>
              </a:ext>
            </a:extLst>
          </p:cNvPr>
          <p:cNvSpPr txBox="1"/>
          <p:nvPr/>
        </p:nvSpPr>
        <p:spPr>
          <a:xfrm>
            <a:off x="9838727" y="6550223"/>
            <a:ext cx="2353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[</a:t>
            </a:r>
            <a:r>
              <a:rPr lang="fr-FR" sz="1400" i="1" dirty="0" err="1"/>
              <a:t>Lavorenti</a:t>
            </a:r>
            <a:r>
              <a:rPr lang="fr-FR" sz="1400" i="1" dirty="0"/>
              <a:t>, Henri et al, 2022b]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5BD4D5-548A-F17A-47FC-AD3582C05BE2}"/>
              </a:ext>
            </a:extLst>
          </p:cNvPr>
          <p:cNvSpPr txBox="1"/>
          <p:nvPr/>
        </p:nvSpPr>
        <p:spPr>
          <a:xfrm>
            <a:off x="1172712" y="6484148"/>
            <a:ext cx="483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Surface </a:t>
            </a:r>
            <a:r>
              <a:rPr lang="fr-FR" i="1" dirty="0" err="1"/>
              <a:t>map</a:t>
            </a:r>
            <a:r>
              <a:rPr lang="fr-FR" i="1" dirty="0"/>
              <a:t> of high </a:t>
            </a:r>
            <a:r>
              <a:rPr lang="fr-FR" i="1" dirty="0" err="1"/>
              <a:t>energy</a:t>
            </a:r>
            <a:r>
              <a:rPr lang="fr-FR" i="1" dirty="0"/>
              <a:t> </a:t>
            </a:r>
            <a:r>
              <a:rPr lang="fr-FR" i="1" dirty="0" err="1"/>
              <a:t>electron</a:t>
            </a:r>
            <a:r>
              <a:rPr lang="fr-FR" i="1" dirty="0"/>
              <a:t> </a:t>
            </a:r>
            <a:r>
              <a:rPr lang="fr-FR" i="1" dirty="0" err="1"/>
              <a:t>precipitation</a:t>
            </a:r>
            <a:endParaRPr lang="fr-FR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DEE920-5697-A6FF-C87B-6B5EC084EABE}"/>
              </a:ext>
            </a:extLst>
          </p:cNvPr>
          <p:cNvSpPr txBox="1"/>
          <p:nvPr/>
        </p:nvSpPr>
        <p:spPr>
          <a:xfrm>
            <a:off x="8031885" y="5787387"/>
            <a:ext cx="393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Surface </a:t>
            </a:r>
            <a:r>
              <a:rPr lang="fr-FR" dirty="0" err="1"/>
              <a:t>map</a:t>
            </a:r>
            <a:r>
              <a:rPr lang="fr-FR" dirty="0"/>
              <a:t> of Mercury X-ray </a:t>
            </a:r>
            <a:r>
              <a:rPr lang="fr-FR" dirty="0" err="1"/>
              <a:t>emissions</a:t>
            </a:r>
            <a:endParaRPr lang="fr-F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403B80-5A31-BEB5-D7FF-DFD92D12DD45}"/>
              </a:ext>
            </a:extLst>
          </p:cNvPr>
          <p:cNvSpPr txBox="1"/>
          <p:nvPr/>
        </p:nvSpPr>
        <p:spPr>
          <a:xfrm>
            <a:off x="2360536" y="1121473"/>
            <a:ext cx="345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sym typeface="Wingdings" pitchFamily="2" charset="2"/>
              </a:rPr>
              <a:t>2-b) </a:t>
            </a:r>
            <a:r>
              <a:rPr lang="fr-FR" dirty="0">
                <a:solidFill>
                  <a:srgbClr val="FF0000"/>
                </a:solidFill>
              </a:rPr>
              <a:t>Observations spatiales </a:t>
            </a:r>
            <a:r>
              <a:rPr lang="fr-FR" i="1" dirty="0" err="1">
                <a:solidFill>
                  <a:srgbClr val="FF0000"/>
                </a:solidFill>
              </a:rPr>
              <a:t>remote</a:t>
            </a:r>
            <a:endParaRPr lang="fr-FR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02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B7344-4235-D8EC-435A-00539D7F1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/>
              <a:t>Pour le moment : à la demande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Objectif : </a:t>
            </a:r>
            <a:r>
              <a:rPr lang="fr-FR" dirty="0"/>
              <a:t>rendre nos données (plus nombreuses que ce qu’on pourra nous même exploiter) disponibles à la communauté pour exploitation future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Exemple : </a:t>
            </a:r>
            <a:r>
              <a:rPr lang="fr-FR" dirty="0"/>
              <a:t>Exploration de Mercure avec mission spatiale BepiColombo</a:t>
            </a:r>
          </a:p>
          <a:p>
            <a:pPr>
              <a:buFontTx/>
              <a:buChar char="-"/>
            </a:pPr>
            <a:r>
              <a:rPr lang="fr-FR" dirty="0"/>
              <a:t>Financements ESA pour mise en place des simulations </a:t>
            </a:r>
          </a:p>
          <a:p>
            <a:pPr lvl="1">
              <a:buFont typeface="Wingdings" pitchFamily="2" charset="2"/>
              <a:buChar char="à"/>
            </a:pPr>
            <a:r>
              <a:rPr lang="fr-FR" i="1" dirty="0">
                <a:sym typeface="Wingdings" pitchFamily="2" charset="2"/>
              </a:rPr>
              <a:t>Bonne nouvelle !</a:t>
            </a:r>
          </a:p>
          <a:p>
            <a:pPr lvl="1">
              <a:buFont typeface="Wingdings" pitchFamily="2" charset="2"/>
              <a:buChar char="à"/>
            </a:pPr>
            <a:endParaRPr lang="fr-FR" i="1" dirty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fr-FR" dirty="0"/>
              <a:t>Nos données instrumentales seront sur la base de données ESA (PSA) et JAXA (DARTS)</a:t>
            </a:r>
          </a:p>
          <a:p>
            <a:pPr marL="0" indent="0">
              <a:buNone/>
            </a:pPr>
            <a:endParaRPr lang="fr-FR" dirty="0"/>
          </a:p>
          <a:p>
            <a:pPr>
              <a:buFontTx/>
              <a:buChar char="-"/>
            </a:pPr>
            <a:r>
              <a:rPr lang="fr-FR" dirty="0"/>
              <a:t>Mais… pas de place pour données simulations sur bases de données ESA</a:t>
            </a:r>
          </a:p>
          <a:p>
            <a:pPr marL="457200" lvl="1" indent="0">
              <a:buNone/>
            </a:pPr>
            <a:r>
              <a:rPr lang="fr-FR" i="1" dirty="0">
                <a:sym typeface="Wingdings" pitchFamily="2" charset="2"/>
              </a:rPr>
              <a:t> comment vais-je faire ?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2556872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2007</Words>
  <Application>Microsoft Macintosh PowerPoint</Application>
  <PresentationFormat>Widescreen</PresentationFormat>
  <Paragraphs>304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Wingdings</vt:lpstr>
      <vt:lpstr>Thème Office</vt:lpstr>
      <vt:lpstr>Modélisation numérique des environnements ionisés planétaires hors équilibre thermodynamique en support aux missions d’explorations spatiales, applications aux comètes et à Mercure</vt:lpstr>
      <vt:lpstr>Modélisation numérique des environnements ionisés planétaires hors équilibre thermodynamique en support aux missions d’explorations spatiales, applications aux comètes et à Mercure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Simulations numériques &amp; instrumentation</vt:lpstr>
      <vt:lpstr>Simulations numériques &amp; instrumentation</vt:lpstr>
      <vt:lpstr>Simulations numériques &amp; instrumentation</vt:lpstr>
      <vt:lpstr>PowerPoint Presentation</vt:lpstr>
      <vt:lpstr>PowerPoint Presentation</vt:lpstr>
      <vt:lpstr>PowerPoint Presentation</vt:lpstr>
      <vt:lpstr>Infrastructure</vt:lpstr>
      <vt:lpstr>Infrastructure</vt:lpstr>
      <vt:lpstr>PowerPoint Presentation</vt:lpstr>
      <vt:lpstr>Infrastructure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Ronan Modolo</dc:creator>
  <cp:lastModifiedBy>Pierre Henri</cp:lastModifiedBy>
  <cp:revision>44</cp:revision>
  <dcterms:created xsi:type="dcterms:W3CDTF">2022-10-03T09:26:47Z</dcterms:created>
  <dcterms:modified xsi:type="dcterms:W3CDTF">2022-10-06T16:20:08Z</dcterms:modified>
</cp:coreProperties>
</file>