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C9F4AD-155F-4D10-A282-CE80BE0A1442}" type="datetime1">
              <a:rPr lang="ja-JP" altLang="en-US"/>
              <a:pPr/>
              <a:t>2010/2/15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66CF6-AA18-496C-9CC3-6358AEFC9808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E28CDC-9455-4EB4-9F05-90E34506B215}" type="datetime1">
              <a:rPr lang="ja-JP" altLang="en-US"/>
              <a:pPr/>
              <a:t>2010/2/15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BFF5A-B723-48ED-991F-355F277F80D0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938DBC-6E9F-45C4-885C-BC5F9C2CF94A}" type="datetime1">
              <a:rPr lang="ja-JP" altLang="en-US"/>
              <a:pPr/>
              <a:t>2010/2/15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A99E6-1799-4988-BDC3-251255436649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706168-8E72-4C28-B612-BF782DE142F9}" type="datetime1">
              <a:rPr lang="ja-JP" altLang="en-US"/>
              <a:pPr/>
              <a:t>2010/2/15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C9B6E-3956-463A-8794-65FFBE740C90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9C6C4C-1D6D-47C0-9B6B-13DF8D5A1FF3}" type="datetime1">
              <a:rPr lang="ja-JP" altLang="en-US"/>
              <a:pPr/>
              <a:t>2010/2/15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A77F2-FD4A-4D0B-BCEE-EA08A69FCAB9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F67D96-7516-417C-8737-FB7065FA2E7A}" type="datetime1">
              <a:rPr lang="ja-JP" altLang="en-US"/>
              <a:pPr/>
              <a:t>2010/2/15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34062-A0A4-453B-ACA6-A66AA17EB91D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8D99E4-3EEE-4AFA-A090-79CD6E2CBCD0}" type="datetime1">
              <a:rPr lang="ja-JP" altLang="en-US"/>
              <a:pPr/>
              <a:t>2010/2/15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FD9D1-A5D0-46E4-9266-B9002BA55632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C3C70-0FA8-4CE2-B737-5851F112497A}" type="datetime1">
              <a:rPr lang="ja-JP" altLang="en-US"/>
              <a:pPr/>
              <a:t>2010/2/15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2E1D4-29E7-4C4E-8F92-AB4BEF0F2676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4A3A6-5ED4-43BC-9D00-26D242CEF47F}" type="datetime1">
              <a:rPr lang="ja-JP" altLang="en-US"/>
              <a:pPr/>
              <a:t>2010/2/15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5E7CF-5DDE-4F2F-A7EA-F89F6A7B018F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997B99-A417-4748-8508-1904E7818FA1}" type="datetime1">
              <a:rPr lang="ja-JP" altLang="en-US"/>
              <a:pPr/>
              <a:t>2010/2/15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8E4B3-E44B-4FFE-B840-03502A76212E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800F8D-6887-4E83-AA0C-04DBBC14AB7D}" type="datetime1">
              <a:rPr lang="ja-JP" altLang="en-US"/>
              <a:pPr/>
              <a:t>2010/2/15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F964F-881F-4C19-A821-9569B2617618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7FA8291-7261-48EF-A2FC-FF6C1DC342C0}" type="datetime1">
              <a:rPr lang="ja-JP" altLang="en-US"/>
              <a:pPr/>
              <a:t>2010/2/15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193C5C8-61D7-475D-AD0E-3AE35424A1DC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Network between CC-IN2P3 and KEK</a:t>
            </a:r>
            <a:endParaRPr lang="ja-JP" altLang="en-US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altLang="ja-JP" dirty="0" err="1" smtClean="0"/>
              <a:t>Soh</a:t>
            </a:r>
            <a:r>
              <a:rPr lang="en-US" altLang="ja-JP" dirty="0" smtClean="0"/>
              <a:t> Suzuki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Topology</a:t>
            </a:r>
            <a:endParaRPr lang="ja-JP" altLang="en-US" smtClean="0"/>
          </a:p>
        </p:txBody>
      </p:sp>
      <p:sp>
        <p:nvSpPr>
          <p:cNvPr id="4" name="円/楕円 3"/>
          <p:cNvSpPr>
            <a:spLocks noChangeArrowheads="1"/>
          </p:cNvSpPr>
          <p:nvPr/>
        </p:nvSpPr>
        <p:spPr bwMode="auto">
          <a:xfrm>
            <a:off x="401638" y="3506788"/>
            <a:ext cx="1758950" cy="1063625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altLang="ja-JP">
                <a:solidFill>
                  <a:srgbClr val="FFFFFF"/>
                </a:solidFill>
                <a:latin typeface="Calibri" pitchFamily="34" charset="0"/>
              </a:rPr>
              <a:t>KEK</a:t>
            </a:r>
            <a:endParaRPr lang="ja-JP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円/楕円 4"/>
          <p:cNvSpPr>
            <a:spLocks noChangeArrowheads="1"/>
          </p:cNvSpPr>
          <p:nvPr/>
        </p:nvSpPr>
        <p:spPr bwMode="auto">
          <a:xfrm>
            <a:off x="2160588" y="2116138"/>
            <a:ext cx="1758950" cy="1065212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altLang="ja-JP">
                <a:solidFill>
                  <a:srgbClr val="FFFFFF"/>
                </a:solidFill>
                <a:latin typeface="Calibri" pitchFamily="34" charset="0"/>
              </a:rPr>
              <a:t>SINET</a:t>
            </a:r>
            <a:endParaRPr lang="ja-JP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円/楕円 5"/>
          <p:cNvSpPr>
            <a:spLocks noChangeArrowheads="1"/>
          </p:cNvSpPr>
          <p:nvPr/>
        </p:nvSpPr>
        <p:spPr bwMode="auto">
          <a:xfrm>
            <a:off x="4310063" y="2117725"/>
            <a:ext cx="1758950" cy="1065213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altLang="ja-JP">
                <a:solidFill>
                  <a:srgbClr val="FFFFFF"/>
                </a:solidFill>
                <a:latin typeface="Calibri" pitchFamily="34" charset="0"/>
              </a:rPr>
              <a:t>GEANT</a:t>
            </a:r>
            <a:endParaRPr lang="ja-JP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円/楕円 6"/>
          <p:cNvSpPr>
            <a:spLocks noChangeArrowheads="1"/>
          </p:cNvSpPr>
          <p:nvPr/>
        </p:nvSpPr>
        <p:spPr bwMode="auto">
          <a:xfrm>
            <a:off x="6340475" y="2116138"/>
            <a:ext cx="1758950" cy="1065212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altLang="ja-JP">
                <a:solidFill>
                  <a:srgbClr val="FFFFFF"/>
                </a:solidFill>
                <a:latin typeface="Calibri" pitchFamily="34" charset="0"/>
              </a:rPr>
              <a:t>RENATER</a:t>
            </a:r>
            <a:endParaRPr lang="ja-JP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円/楕円 7"/>
          <p:cNvSpPr>
            <a:spLocks noChangeArrowheads="1"/>
          </p:cNvSpPr>
          <p:nvPr/>
        </p:nvSpPr>
        <p:spPr bwMode="auto">
          <a:xfrm>
            <a:off x="109538" y="2116138"/>
            <a:ext cx="1757362" cy="1065212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altLang="ja-JP">
                <a:solidFill>
                  <a:srgbClr val="FFFFFF"/>
                </a:solidFill>
                <a:latin typeface="Calibri" pitchFamily="34" charset="0"/>
              </a:rPr>
              <a:t>U-Tokyo</a:t>
            </a:r>
            <a:endParaRPr lang="ja-JP" altLang="en-US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10" name="直線コネクタ 9"/>
          <p:cNvCxnSpPr>
            <a:cxnSpLocks noChangeShapeType="1"/>
            <a:stCxn id="8" idx="6"/>
            <a:endCxn id="5" idx="2"/>
          </p:cNvCxnSpPr>
          <p:nvPr/>
        </p:nvCxnSpPr>
        <p:spPr bwMode="auto">
          <a:xfrm>
            <a:off x="1866900" y="2649538"/>
            <a:ext cx="293688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" name="直線コネクタ 12"/>
          <p:cNvCxnSpPr>
            <a:cxnSpLocks noChangeShapeType="1"/>
            <a:stCxn id="4" idx="7"/>
            <a:endCxn id="5" idx="3"/>
          </p:cNvCxnSpPr>
          <p:nvPr/>
        </p:nvCxnSpPr>
        <p:spPr bwMode="auto">
          <a:xfrm rot="5400000" flipH="1" flipV="1">
            <a:off x="1841500" y="3086101"/>
            <a:ext cx="638175" cy="5143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2" name="直線コネクタ 21"/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3919538" y="2649538"/>
            <a:ext cx="390525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3" name="円/楕円 22"/>
          <p:cNvSpPr>
            <a:spLocks noChangeArrowheads="1"/>
          </p:cNvSpPr>
          <p:nvPr/>
        </p:nvSpPr>
        <p:spPr bwMode="auto">
          <a:xfrm>
            <a:off x="6340475" y="3662363"/>
            <a:ext cx="1758950" cy="1063625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altLang="ja-JP">
                <a:solidFill>
                  <a:srgbClr val="FFFFFF"/>
                </a:solidFill>
                <a:latin typeface="Calibri" pitchFamily="34" charset="0"/>
              </a:rPr>
              <a:t>IN2P3</a:t>
            </a:r>
            <a:endParaRPr lang="ja-JP" altLang="en-US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25" name="直線コネクタ 24"/>
          <p:cNvCxnSpPr>
            <a:cxnSpLocks noChangeShapeType="1"/>
            <a:stCxn id="6" idx="6"/>
            <a:endCxn id="7" idx="2"/>
          </p:cNvCxnSpPr>
          <p:nvPr/>
        </p:nvCxnSpPr>
        <p:spPr bwMode="auto">
          <a:xfrm flipV="1">
            <a:off x="6069013" y="2649538"/>
            <a:ext cx="271462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7" name="直線コネクタ 26"/>
          <p:cNvCxnSpPr>
            <a:cxnSpLocks noChangeShapeType="1"/>
            <a:stCxn id="7" idx="4"/>
            <a:endCxn id="23" idx="0"/>
          </p:cNvCxnSpPr>
          <p:nvPr/>
        </p:nvCxnSpPr>
        <p:spPr bwMode="auto">
          <a:xfrm rot="5400000">
            <a:off x="6978650" y="3421063"/>
            <a:ext cx="481013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4350" name="テキスト ボックス 28"/>
          <p:cNvSpPr txBox="1">
            <a:spLocks noChangeArrowheads="1"/>
          </p:cNvSpPr>
          <p:nvPr/>
        </p:nvSpPr>
        <p:spPr bwMode="auto">
          <a:xfrm>
            <a:off x="2160588" y="3321050"/>
            <a:ext cx="973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10G (x2)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14351" name="テキスト ボックス 29"/>
          <p:cNvSpPr txBox="1">
            <a:spLocks noChangeArrowheads="1"/>
          </p:cNvSpPr>
          <p:nvPr/>
        </p:nvSpPr>
        <p:spPr bwMode="auto">
          <a:xfrm>
            <a:off x="1585913" y="2214563"/>
            <a:ext cx="973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10G (x2)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14352" name="テキスト ボックス 30"/>
          <p:cNvSpPr txBox="1">
            <a:spLocks noChangeArrowheads="1"/>
          </p:cNvSpPr>
          <p:nvPr/>
        </p:nvSpPr>
        <p:spPr bwMode="auto">
          <a:xfrm>
            <a:off x="3824288" y="2670175"/>
            <a:ext cx="447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7G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14353" name="テキスト ボックス 31"/>
          <p:cNvSpPr txBox="1">
            <a:spLocks noChangeArrowheads="1"/>
          </p:cNvSpPr>
          <p:nvPr/>
        </p:nvSpPr>
        <p:spPr bwMode="auto">
          <a:xfrm>
            <a:off x="682625" y="4725988"/>
            <a:ext cx="7850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Peering of SINET and GEANT is at MANLAN.</a:t>
            </a:r>
          </a:p>
          <a:p>
            <a:r>
              <a:rPr lang="en-US" altLang="ja-JP">
                <a:latin typeface="Calibri" pitchFamily="34" charset="0"/>
              </a:rPr>
              <a:t>The bandwidth from there to JP is shared with traffic for commercial peering (3G).</a:t>
            </a:r>
          </a:p>
          <a:p>
            <a:endParaRPr lang="en-US" altLang="ja-JP">
              <a:latin typeface="Calibri" pitchFamily="34" charset="0"/>
            </a:endParaRPr>
          </a:p>
          <a:p>
            <a:r>
              <a:rPr lang="en-US" altLang="ja-JP">
                <a:latin typeface="Calibri" pitchFamily="34" charset="0"/>
              </a:rPr>
              <a:t>KEK and U-Tokyo has almost same bandwidth to SINET.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SINET4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ja-JP" sz="3000" smtClean="0"/>
              <a:t>NII which manages SINET, has started the preparation of “SINET4”.</a:t>
            </a:r>
          </a:p>
          <a:p>
            <a:pPr>
              <a:lnSpc>
                <a:spcPct val="90000"/>
              </a:lnSpc>
            </a:pPr>
            <a:r>
              <a:rPr lang="en-US" altLang="ja-JP" sz="3000" smtClean="0"/>
              <a:t>When LHC data transmission had started, they realized the fat traffic of HEP experiment.</a:t>
            </a:r>
          </a:p>
          <a:p>
            <a:pPr lvl="1">
              <a:lnSpc>
                <a:spcPct val="90000"/>
              </a:lnSpc>
            </a:pPr>
            <a:r>
              <a:rPr lang="en-US" altLang="ja-JP" sz="2600" smtClean="0"/>
              <a:t>The bandwidth which was allocated to research networks such as ESNET was almost occupied by ATLAS data drill.</a:t>
            </a:r>
          </a:p>
          <a:p>
            <a:pPr>
              <a:lnSpc>
                <a:spcPct val="90000"/>
              </a:lnSpc>
            </a:pPr>
            <a:r>
              <a:rPr lang="en-US" altLang="ja-JP" sz="3000" smtClean="0"/>
              <a:t>Currently they are planning the upgrade the line to the east coast of U.S. to 20G, for the traffic to Europe.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PerfSONAR at KEK</a:t>
            </a:r>
            <a:endParaRPr lang="ja-JP" altLang="en-US" smtClean="0"/>
          </a:p>
        </p:txBody>
      </p:sp>
      <p:sp>
        <p:nvSpPr>
          <p:cNvPr id="1638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Belle 2 collaborator in University Melbourne asked us to configure some network bandwidth test at KEK side.</a:t>
            </a:r>
          </a:p>
          <a:p>
            <a:r>
              <a:rPr lang="en-US" altLang="ja-JP" smtClean="0"/>
              <a:t>Already they are using PerfSONAR and proposed it.</a:t>
            </a:r>
          </a:p>
          <a:p>
            <a:r>
              <a:rPr lang="en-US" altLang="ja-JP" smtClean="0"/>
              <a:t>We configured it as “perfsonar-test1.kek.jp” and it is listed in lhcperf.bnl.gov automatically.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PerfSONAR at KEK (Cont.)</a:t>
            </a:r>
            <a:endParaRPr lang="ja-JP" altLang="en-US" smtClean="0"/>
          </a:p>
        </p:txBody>
      </p:sp>
      <p:sp>
        <p:nvSpPr>
          <p:cNvPr id="1741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Low level test via bwctl by hand seemed to work well, between University Melbourne.</a:t>
            </a:r>
          </a:p>
          <a:p>
            <a:pPr lvl="1"/>
            <a:r>
              <a:rPr lang="en-US" altLang="ja-JP" smtClean="0"/>
              <a:t>But most of functions provided by PS-toolkit are out of use at the end of last year.</a:t>
            </a:r>
          </a:p>
          <a:p>
            <a:pPr lvl="1"/>
            <a:r>
              <a:rPr lang="en-US" altLang="ja-JP" smtClean="0"/>
              <a:t>What versions are preferred for HEP community, it is not clear.</a:t>
            </a:r>
          </a:p>
          <a:p>
            <a:r>
              <a:rPr lang="en-US" altLang="ja-JP" smtClean="0"/>
              <a:t>If this is useful to monitor the bandwidth and network conditions, please let me know the parameters…..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3251</TotalTime>
  <Words>248</Words>
  <Application>Microsoft Office PowerPoint</Application>
  <PresentationFormat>画面に合わせる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Calibri</vt:lpstr>
      <vt:lpstr>ＭＳ Ｐゴシック</vt:lpstr>
      <vt:lpstr>Arial</vt:lpstr>
      <vt:lpstr>Office テーマ</vt:lpstr>
      <vt:lpstr>Network between CC-IN2P3 and KEK</vt:lpstr>
      <vt:lpstr>Topology</vt:lpstr>
      <vt:lpstr>SINET4</vt:lpstr>
      <vt:lpstr>PerfSONAR at KEK</vt:lpstr>
      <vt:lpstr>PerfSONAR at KEK 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.</dc:creator>
  <cp:lastModifiedBy>sasaki</cp:lastModifiedBy>
  <cp:revision>1</cp:revision>
  <dcterms:created xsi:type="dcterms:W3CDTF">2010-02-15T07:13:05Z</dcterms:created>
  <dcterms:modified xsi:type="dcterms:W3CDTF">2010-02-17T14:55:59Z</dcterms:modified>
</cp:coreProperties>
</file>