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259" r:id="rId3"/>
    <p:sldId id="28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0" autoAdjust="0"/>
    <p:restoredTop sz="91453" autoAdjust="0"/>
  </p:normalViewPr>
  <p:slideViewPr>
    <p:cSldViewPr>
      <p:cViewPr varScale="1">
        <p:scale>
          <a:sx n="85" d="100"/>
          <a:sy n="85" d="100"/>
        </p:scale>
        <p:origin x="-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32D8418-F7F9-4CFB-B0E1-38D3528785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1C3-92EA-4D2D-8208-3F997EBDA0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1762-6BA2-4505-AD9E-C9F30C4649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BDA3-1F63-4A62-BE5F-469DA82FE9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7623-193B-431F-84F4-EFF7B93ED8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0E32-6676-471E-93C0-A4D9FCFFDF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16CA-BEED-40A3-96BA-671207E29F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460B6-4BE1-4E84-9A33-BBF084B4C6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3565-37B2-4C72-8FB7-D8C6F13267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9112-1603-4285-A6DB-DAD9EA840D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FC1D-E1F3-485D-8BF7-7DE1875CF0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ABF8-92F3-475E-87A9-B65B684139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F1BAE9-DA24-4E43-9821-13072571A1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3109" y="4214818"/>
            <a:ext cx="7000891" cy="10668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iRODS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CC-IN2P3: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2714612" y="5429264"/>
            <a:ext cx="4419600" cy="54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5791200" cy="609600"/>
          </a:xfrm>
        </p:spPr>
        <p:txBody>
          <a:bodyPr/>
          <a:lstStyle/>
          <a:p>
            <a:r>
              <a:rPr lang="fr-FR" sz="2600" dirty="0" err="1" smtClean="0"/>
              <a:t>iRODS</a:t>
            </a:r>
            <a:r>
              <a:rPr lang="fr-FR" sz="2600" dirty="0" smtClean="0"/>
              <a:t> </a:t>
            </a:r>
            <a:r>
              <a:rPr lang="fr-FR" sz="2600" dirty="0" err="1" smtClean="0"/>
              <a:t>developements</a:t>
            </a:r>
            <a:r>
              <a:rPr lang="fr-FR" sz="2600" dirty="0" smtClean="0"/>
              <a:t>: Resource Monitoring System</a:t>
            </a:r>
            <a:endParaRPr lang="fr-FR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95288" y="3429000"/>
            <a:ext cx="2016125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500">
                <a:effectLst>
                  <a:outerShdw blurRad="38100" dist="38100" dir="2700000" algn="tl">
                    <a:srgbClr val="FFFFFF"/>
                  </a:outerShdw>
                </a:effectLst>
              </a:rPr>
              <a:t>iRODS iCAT server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843213" y="1125538"/>
            <a:ext cx="2592387" cy="979487"/>
            <a:chOff x="1791" y="709"/>
            <a:chExt cx="1633" cy="617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791" y="863"/>
              <a:ext cx="1167" cy="424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191" y="978"/>
              <a:ext cx="233" cy="309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073" y="709"/>
              <a:ext cx="272" cy="347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957" y="902"/>
              <a:ext cx="116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957" y="1171"/>
              <a:ext cx="116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3563938" y="2349500"/>
            <a:ext cx="2592387" cy="1223963"/>
            <a:chOff x="3334" y="1253"/>
            <a:chExt cx="1905" cy="907"/>
          </a:xfrm>
        </p:grpSpPr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334" y="1434"/>
              <a:ext cx="1361" cy="49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4967" y="1570"/>
              <a:ext cx="272" cy="363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>
              <a:off x="4830" y="1253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34"/>
            <p:cNvSpPr>
              <a:spLocks noChangeArrowheads="1"/>
            </p:cNvSpPr>
            <p:nvPr/>
          </p:nvSpPr>
          <p:spPr bwMode="auto">
            <a:xfrm>
              <a:off x="4830" y="1752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4694" y="1480"/>
              <a:ext cx="1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694" y="1797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76600" y="4033838"/>
            <a:ext cx="2592388" cy="979487"/>
            <a:chOff x="2064" y="2541"/>
            <a:chExt cx="1633" cy="617"/>
          </a:xfrm>
        </p:grpSpPr>
        <p:sp>
          <p:nvSpPr>
            <p:cNvPr id="22" name="AutoShape 38"/>
            <p:cNvSpPr>
              <a:spLocks noChangeArrowheads="1"/>
            </p:cNvSpPr>
            <p:nvPr/>
          </p:nvSpPr>
          <p:spPr bwMode="auto">
            <a:xfrm>
              <a:off x="2064" y="2541"/>
              <a:ext cx="1167" cy="424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23" name="AutoShape 39"/>
            <p:cNvSpPr>
              <a:spLocks noChangeArrowheads="1"/>
            </p:cNvSpPr>
            <p:nvPr/>
          </p:nvSpPr>
          <p:spPr bwMode="auto">
            <a:xfrm>
              <a:off x="3464" y="2656"/>
              <a:ext cx="233" cy="309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3346" y="2811"/>
              <a:ext cx="272" cy="347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V="1">
              <a:off x="3230" y="2580"/>
              <a:ext cx="116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3230" y="2849"/>
              <a:ext cx="116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2555875" y="5157788"/>
            <a:ext cx="2592388" cy="1223962"/>
            <a:chOff x="3334" y="1253"/>
            <a:chExt cx="1905" cy="907"/>
          </a:xfrm>
        </p:grpSpPr>
        <p:sp>
          <p:nvSpPr>
            <p:cNvPr id="28" name="AutoShape 45"/>
            <p:cNvSpPr>
              <a:spLocks noChangeArrowheads="1"/>
            </p:cNvSpPr>
            <p:nvPr/>
          </p:nvSpPr>
          <p:spPr bwMode="auto">
            <a:xfrm>
              <a:off x="3334" y="1434"/>
              <a:ext cx="1361" cy="49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>
              <a:off x="4967" y="1570"/>
              <a:ext cx="272" cy="363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47"/>
            <p:cNvSpPr>
              <a:spLocks noChangeArrowheads="1"/>
            </p:cNvSpPr>
            <p:nvPr/>
          </p:nvSpPr>
          <p:spPr bwMode="auto">
            <a:xfrm>
              <a:off x="4830" y="1253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48"/>
            <p:cNvSpPr>
              <a:spLocks noChangeArrowheads="1"/>
            </p:cNvSpPr>
            <p:nvPr/>
          </p:nvSpPr>
          <p:spPr bwMode="auto">
            <a:xfrm>
              <a:off x="4830" y="1752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V="1">
              <a:off x="4694" y="1480"/>
              <a:ext cx="1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694" y="1797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5292725" y="3860800"/>
            <a:ext cx="504825" cy="431800"/>
          </a:xfrm>
          <a:prstGeom prst="flowChartMagneticTape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utoShape 53"/>
          <p:cNvSpPr>
            <a:spLocks noChangeArrowheads="1"/>
          </p:cNvSpPr>
          <p:nvPr/>
        </p:nvSpPr>
        <p:spPr bwMode="auto">
          <a:xfrm>
            <a:off x="4859338" y="1989138"/>
            <a:ext cx="504825" cy="431800"/>
          </a:xfrm>
          <a:prstGeom prst="flowChartMagneticTape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V="1">
            <a:off x="2195513" y="1989138"/>
            <a:ext cx="720725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2411413" y="3141663"/>
            <a:ext cx="11525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>
            <a:off x="2411413" y="4149725"/>
            <a:ext cx="86518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1835150" y="4221163"/>
            <a:ext cx="720725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6227763" y="2060575"/>
            <a:ext cx="2916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Ask each server for its metrics: rule engine cron task (msi).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6227763" y="2997200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fr-FR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Tx/>
              <a:buAutoNum type="arabicPeriod"/>
            </a:pPr>
            <a:endParaRPr lang="fr-FR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6227763" y="2997200"/>
            <a:ext cx="2916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2.     Performance script launched on each server.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AutoShape 64"/>
          <p:cNvSpPr>
            <a:spLocks noChangeArrowheads="1"/>
          </p:cNvSpPr>
          <p:nvPr/>
        </p:nvSpPr>
        <p:spPr bwMode="auto">
          <a:xfrm>
            <a:off x="3419475" y="2060575"/>
            <a:ext cx="647700" cy="2159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" name="Group 68"/>
          <p:cNvGrpSpPr>
            <a:grpSpLocks/>
          </p:cNvGrpSpPr>
          <p:nvPr/>
        </p:nvGrpSpPr>
        <p:grpSpPr bwMode="auto">
          <a:xfrm>
            <a:off x="2268538" y="1125538"/>
            <a:ext cx="936625" cy="576262"/>
            <a:chOff x="418" y="1026"/>
            <a:chExt cx="590" cy="363"/>
          </a:xfrm>
        </p:grpSpPr>
        <p:sp>
          <p:nvSpPr>
            <p:cNvPr id="45" name="Text Box 65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46" name="AutoShape 66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AutoShape 67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8" name="Group 69"/>
          <p:cNvGrpSpPr>
            <a:grpSpLocks/>
          </p:cNvGrpSpPr>
          <p:nvPr/>
        </p:nvGrpSpPr>
        <p:grpSpPr bwMode="auto">
          <a:xfrm>
            <a:off x="3203575" y="2205038"/>
            <a:ext cx="936625" cy="576262"/>
            <a:chOff x="418" y="1026"/>
            <a:chExt cx="590" cy="363"/>
          </a:xfrm>
        </p:grpSpPr>
        <p:sp>
          <p:nvSpPr>
            <p:cNvPr id="49" name="Text Box 70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0" name="AutoShape 71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 73"/>
          <p:cNvGrpSpPr>
            <a:grpSpLocks/>
          </p:cNvGrpSpPr>
          <p:nvPr/>
        </p:nvGrpSpPr>
        <p:grpSpPr bwMode="auto">
          <a:xfrm>
            <a:off x="3059113" y="3644900"/>
            <a:ext cx="936625" cy="576263"/>
            <a:chOff x="418" y="1026"/>
            <a:chExt cx="590" cy="363"/>
          </a:xfrm>
        </p:grpSpPr>
        <p:sp>
          <p:nvSpPr>
            <p:cNvPr id="53" name="Text Box 74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4" name="AutoShape 75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AutoShape 76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2627313" y="5013325"/>
            <a:ext cx="936625" cy="576263"/>
            <a:chOff x="418" y="1026"/>
            <a:chExt cx="590" cy="363"/>
          </a:xfrm>
        </p:grpSpPr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8" name="AutoShape 79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AutoShape 80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" name="Line 82"/>
          <p:cNvSpPr>
            <a:spLocks noChangeShapeType="1"/>
          </p:cNvSpPr>
          <p:nvPr/>
        </p:nvSpPr>
        <p:spPr bwMode="auto">
          <a:xfrm flipH="1" flipV="1">
            <a:off x="1979613" y="4221163"/>
            <a:ext cx="6477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 flipH="1" flipV="1">
            <a:off x="2411413" y="4005263"/>
            <a:ext cx="865187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2" name="Line 84"/>
          <p:cNvSpPr>
            <a:spLocks noChangeShapeType="1"/>
          </p:cNvSpPr>
          <p:nvPr/>
        </p:nvSpPr>
        <p:spPr bwMode="auto">
          <a:xfrm flipH="1">
            <a:off x="2411413" y="2997200"/>
            <a:ext cx="11525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" name="Line 85"/>
          <p:cNvSpPr>
            <a:spLocks noChangeShapeType="1"/>
          </p:cNvSpPr>
          <p:nvPr/>
        </p:nvSpPr>
        <p:spPr bwMode="auto">
          <a:xfrm flipH="1">
            <a:off x="2339975" y="2060575"/>
            <a:ext cx="71913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4" name="Text Box 86"/>
          <p:cNvSpPr txBox="1">
            <a:spLocks noChangeArrowheads="1"/>
          </p:cNvSpPr>
          <p:nvPr/>
        </p:nvSpPr>
        <p:spPr bwMode="auto">
          <a:xfrm>
            <a:off x="6227763" y="3933825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3.     Results sent back to the iCAT.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6227763" y="4652963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4.     Store metrics into iCAT.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6" name="Group 94"/>
          <p:cNvGrpSpPr>
            <a:grpSpLocks/>
          </p:cNvGrpSpPr>
          <p:nvPr/>
        </p:nvGrpSpPr>
        <p:grpSpPr bwMode="auto">
          <a:xfrm>
            <a:off x="1042988" y="2565400"/>
            <a:ext cx="647700" cy="863600"/>
            <a:chOff x="657" y="1616"/>
            <a:chExt cx="408" cy="544"/>
          </a:xfrm>
        </p:grpSpPr>
        <p:sp>
          <p:nvSpPr>
            <p:cNvPr id="67" name="AutoShape 88"/>
            <p:cNvSpPr>
              <a:spLocks noChangeArrowheads="1"/>
            </p:cNvSpPr>
            <p:nvPr/>
          </p:nvSpPr>
          <p:spPr bwMode="auto">
            <a:xfrm>
              <a:off x="748" y="1888"/>
              <a:ext cx="227" cy="272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rgbClr val="FF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657" y="1616"/>
              <a:ext cx="408" cy="272"/>
            </a:xfrm>
            <a:prstGeom prst="flowChartAlternateProcess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DB</a:t>
              </a:r>
            </a:p>
          </p:txBody>
        </p:sp>
      </p:grpSp>
      <p:sp>
        <p:nvSpPr>
          <p:cNvPr id="69" name="Text Box 95"/>
          <p:cNvSpPr txBox="1">
            <a:spLocks noChangeArrowheads="1"/>
          </p:cNvSpPr>
          <p:nvPr/>
        </p:nvSpPr>
        <p:spPr bwMode="auto">
          <a:xfrm>
            <a:off x="6227763" y="5300663"/>
            <a:ext cx="30972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5.     Compute a «quality factor» for each server stored in an other table: r.e. cron task (msi).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1" grpId="0"/>
      <p:bldP spid="42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5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SRB migration to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458200" cy="4114800"/>
          </a:xfrm>
        </p:spPr>
        <p:txBody>
          <a:bodyPr/>
          <a:lstStyle/>
          <a:p>
            <a:r>
              <a:rPr lang="fr-FR" sz="2400" dirty="0" smtClean="0"/>
              <a:t>SRB as of </a:t>
            </a:r>
            <a:r>
              <a:rPr lang="fr-FR" sz="2400" dirty="0" err="1" smtClean="0"/>
              <a:t>today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10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Key component for all of </a:t>
            </a:r>
            <a:r>
              <a:rPr lang="fr-FR" sz="2400" dirty="0" err="1" smtClean="0"/>
              <a:t>them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b="1" dirty="0" smtClean="0"/>
              <a:t>More </a:t>
            </a:r>
            <a:r>
              <a:rPr lang="fr-FR" sz="2400" b="1" dirty="0" err="1" smtClean="0"/>
              <a:t>than</a:t>
            </a:r>
            <a:r>
              <a:rPr lang="fr-FR" sz="2400" b="1" dirty="0" smtClean="0"/>
              <a:t> 2 </a:t>
            </a:r>
            <a:r>
              <a:rPr lang="fr-FR" sz="2400" b="1" dirty="0" err="1" smtClean="0"/>
              <a:t>PBs</a:t>
            </a:r>
            <a:r>
              <a:rPr lang="fr-FR" sz="2400" b="1" dirty="0" smtClean="0"/>
              <a:t> </a:t>
            </a:r>
            <a:r>
              <a:rPr lang="fr-FR" sz="2400" dirty="0" err="1" smtClean="0"/>
              <a:t>handled</a:t>
            </a:r>
            <a:r>
              <a:rPr lang="fr-FR" sz="2400" dirty="0" smtClean="0"/>
              <a:t> by the SRB. </a:t>
            </a:r>
          </a:p>
          <a:p>
            <a:pPr lvl="1"/>
            <a:r>
              <a:rPr lang="fr-FR" sz="2400" dirty="0" smtClean="0"/>
              <a:t>Max network </a:t>
            </a:r>
            <a:r>
              <a:rPr lang="fr-FR" sz="2400" dirty="0" err="1" smtClean="0"/>
              <a:t>traffic</a:t>
            </a:r>
            <a:r>
              <a:rPr lang="fr-FR" sz="2400" dirty="0" smtClean="0"/>
              <a:t> 15 TB / </a:t>
            </a:r>
            <a:r>
              <a:rPr lang="fr-FR" sz="2400" dirty="0" err="1" smtClean="0"/>
              <a:t>day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500,000 connections per </a:t>
            </a:r>
            <a:r>
              <a:rPr lang="fr-FR" sz="2400" dirty="0" err="1" smtClean="0"/>
              <a:t>day</a:t>
            </a:r>
            <a:r>
              <a:rPr lang="fr-FR" sz="2400" dirty="0" smtClean="0"/>
              <a:t>, </a:t>
            </a:r>
            <a:r>
              <a:rPr lang="fr-FR" sz="2400" dirty="0" err="1" smtClean="0"/>
              <a:t>even</a:t>
            </a:r>
            <a:r>
              <a:rPr lang="fr-FR" sz="2400" dirty="0" smtClean="0"/>
              <a:t> more.</a:t>
            </a:r>
          </a:p>
          <a:p>
            <a:pPr lvl="1"/>
            <a:r>
              <a:rPr lang="fr-FR" sz="2400" dirty="0" smtClean="0"/>
              <a:t>OS: Windows, MAC, Linux (SL, </a:t>
            </a:r>
            <a:r>
              <a:rPr lang="fr-FR" sz="2400" dirty="0" err="1" smtClean="0"/>
              <a:t>Debian</a:t>
            </a:r>
            <a:r>
              <a:rPr lang="fr-FR" sz="2400" dirty="0" smtClean="0"/>
              <a:t>, Suse), Solaris, AIX.</a:t>
            </a:r>
          </a:p>
          <a:p>
            <a:pPr lvl="1"/>
            <a:r>
              <a:rPr lang="fr-FR" sz="2400" dirty="0" smtClean="0"/>
              <a:t>Clients: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laptop</a:t>
            </a:r>
            <a:r>
              <a:rPr lang="fr-FR" sz="2400" dirty="0" smtClean="0"/>
              <a:t> to </a:t>
            </a:r>
            <a:r>
              <a:rPr lang="fr-FR" sz="2400" dirty="0" err="1" smtClean="0"/>
              <a:t>supercomputers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Connections as far as </a:t>
            </a:r>
            <a:r>
              <a:rPr lang="fr-FR" sz="2400" dirty="0" err="1" smtClean="0"/>
              <a:t>Australia</a:t>
            </a:r>
            <a:r>
              <a:rPr lang="fr-FR" sz="2400" dirty="0" smtClean="0"/>
              <a:t> and Hawaii.</a:t>
            </a:r>
          </a:p>
          <a:p>
            <a:r>
              <a:rPr lang="fr-FR" sz="2400" dirty="0" err="1" smtClean="0"/>
              <a:t>Still</a:t>
            </a:r>
            <a:r>
              <a:rPr lang="fr-FR" sz="2400" dirty="0" smtClean="0"/>
              <a:t> </a:t>
            </a:r>
            <a:r>
              <a:rPr lang="fr-FR" sz="2400" dirty="0" err="1" smtClean="0"/>
              <a:t>growing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SRB migration to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Tricky</a:t>
            </a:r>
            <a:r>
              <a:rPr lang="fr-FR" dirty="0" smtClean="0"/>
              <a:t> to do </a:t>
            </a:r>
            <a:r>
              <a:rPr lang="fr-FR" dirty="0" err="1" smtClean="0"/>
              <a:t>it</a:t>
            </a:r>
            <a:r>
              <a:rPr lang="fr-FR" dirty="0" smtClean="0"/>
              <a:t> in production:</a:t>
            </a:r>
          </a:p>
          <a:p>
            <a:pPr lvl="1"/>
            <a:r>
              <a:rPr lang="fr-FR" dirty="0" smtClean="0"/>
              <a:t>Java part ok: </a:t>
            </a:r>
            <a:r>
              <a:rPr lang="fr-FR" dirty="0" err="1" smtClean="0"/>
              <a:t>almost</a:t>
            </a:r>
            <a:r>
              <a:rPr lang="fr-FR" dirty="0" smtClean="0"/>
              <a:t> transparent.</a:t>
            </a:r>
          </a:p>
          <a:p>
            <a:pPr lvl="1"/>
            <a:r>
              <a:rPr lang="fr-FR" dirty="0" smtClean="0"/>
              <a:t>Shell </a:t>
            </a:r>
            <a:r>
              <a:rPr lang="fr-FR" dirty="0" err="1" smtClean="0"/>
              <a:t>commands</a:t>
            </a:r>
            <a:r>
              <a:rPr lang="fr-FR" dirty="0" smtClean="0"/>
              <a:t>: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adapt</a:t>
            </a:r>
            <a:r>
              <a:rPr lang="fr-FR" dirty="0" smtClean="0"/>
              <a:t> client </a:t>
            </a:r>
            <a:r>
              <a:rPr lang="fr-FR" dirty="0" err="1" smtClean="0"/>
              <a:t>side</a:t>
            </a:r>
            <a:r>
              <a:rPr lang="fr-FR" dirty="0" smtClean="0"/>
              <a:t> scripts.</a:t>
            </a:r>
          </a:p>
          <a:p>
            <a:r>
              <a:rPr lang="fr-FR" dirty="0" smtClean="0"/>
              <a:t>Will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(2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BioEmergence</a:t>
            </a:r>
            <a:r>
              <a:rPr lang="fr-FR" dirty="0" smtClean="0"/>
              <a:t> (extra 60 </a:t>
            </a:r>
            <a:r>
              <a:rPr lang="fr-FR" dirty="0" err="1" smtClean="0"/>
              <a:t>TBs</a:t>
            </a:r>
            <a:r>
              <a:rPr lang="fr-FR" dirty="0" smtClean="0"/>
              <a:t> in </a:t>
            </a:r>
            <a:r>
              <a:rPr lang="fr-FR" dirty="0" err="1" smtClean="0"/>
              <a:t>iRODS</a:t>
            </a:r>
            <a:r>
              <a:rPr lang="fr-FR" dirty="0" smtClean="0"/>
              <a:t>).</a:t>
            </a:r>
          </a:p>
          <a:p>
            <a:r>
              <a:rPr lang="fr-FR" dirty="0" err="1" smtClean="0"/>
              <a:t>Won’t</a:t>
            </a:r>
            <a:r>
              <a:rPr lang="fr-FR" dirty="0" smtClean="0"/>
              <a:t> do migration for </a:t>
            </a:r>
            <a:r>
              <a:rPr lang="fr-FR" dirty="0" err="1" smtClean="0"/>
              <a:t>BaBar</a:t>
            </a:r>
            <a:r>
              <a:rPr lang="fr-FR" dirty="0" smtClean="0"/>
              <a:t> and </a:t>
            </a:r>
            <a:r>
              <a:rPr lang="fr-FR" dirty="0" err="1" smtClean="0"/>
              <a:t>SNFactory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France:	</a:t>
            </a:r>
          </a:p>
          <a:p>
            <a:pPr lvl="1"/>
            <a:r>
              <a:rPr lang="fr-FR" dirty="0" smtClean="0"/>
              <a:t>Observatoire de Strasbourg: IVOA.</a:t>
            </a:r>
          </a:p>
          <a:p>
            <a:pPr lvl="1"/>
            <a:r>
              <a:rPr lang="fr-FR" dirty="0" smtClean="0"/>
              <a:t>National French Library.</a:t>
            </a:r>
          </a:p>
          <a:p>
            <a:r>
              <a:rPr lang="fr-FR" dirty="0" err="1" smtClean="0"/>
              <a:t>Elsewhere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USA: SLAC, NASA, LSU (</a:t>
            </a:r>
            <a:r>
              <a:rPr lang="fr-FR" dirty="0" err="1" smtClean="0"/>
              <a:t>PetaShare</a:t>
            </a:r>
            <a:r>
              <a:rPr lang="fr-FR" dirty="0" smtClean="0"/>
              <a:t>), UNC….</a:t>
            </a:r>
          </a:p>
          <a:p>
            <a:pPr lvl="1"/>
            <a:r>
              <a:rPr lang="fr-FR" dirty="0" smtClean="0"/>
              <a:t>Canada.</a:t>
            </a:r>
          </a:p>
          <a:p>
            <a:pPr lvl="1"/>
            <a:r>
              <a:rPr lang="fr-FR" dirty="0" err="1" smtClean="0"/>
              <a:t>Australia</a:t>
            </a:r>
            <a:r>
              <a:rPr lang="fr-FR" dirty="0" smtClean="0"/>
              <a:t>: </a:t>
            </a:r>
            <a:r>
              <a:rPr lang="fr-FR" dirty="0" err="1" smtClean="0"/>
              <a:t>australian</a:t>
            </a:r>
            <a:r>
              <a:rPr lang="fr-FR" dirty="0" smtClean="0"/>
              <a:t> data </a:t>
            </a:r>
            <a:r>
              <a:rPr lang="fr-FR" dirty="0" err="1" smtClean="0"/>
              <a:t>grid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assessement</a:t>
            </a:r>
            <a:r>
              <a:rPr lang="fr-FR" smtClean="0"/>
              <a:t> 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643050"/>
            <a:ext cx="8458200" cy="4114800"/>
          </a:xfrm>
        </p:spPr>
        <p:txBody>
          <a:bodyPr/>
          <a:lstStyle/>
          <a:p>
            <a:r>
              <a:rPr lang="fr-FR" sz="2400" dirty="0" err="1" smtClean="0"/>
              <a:t>iRODS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popular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Very</a:t>
            </a:r>
            <a:r>
              <a:rPr lang="fr-FR" sz="2400" dirty="0" smtClean="0"/>
              <a:t> flexible, large </a:t>
            </a:r>
            <a:r>
              <a:rPr lang="fr-FR" sz="2400" dirty="0" err="1" smtClean="0"/>
              <a:t>amount</a:t>
            </a:r>
            <a:r>
              <a:rPr lang="fr-FR" sz="2400" dirty="0" smtClean="0"/>
              <a:t> of </a:t>
            </a:r>
            <a:r>
              <a:rPr lang="fr-FR" sz="2400" dirty="0" err="1" smtClean="0"/>
              <a:t>functionnalities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As SRB,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allows</a:t>
            </a:r>
            <a:r>
              <a:rPr lang="fr-FR" sz="2400" dirty="0" smtClean="0"/>
              <a:t> to go </a:t>
            </a:r>
            <a:r>
              <a:rPr lang="fr-FR" sz="2400" dirty="0" err="1" smtClean="0"/>
              <a:t>way</a:t>
            </a:r>
            <a:r>
              <a:rPr lang="fr-FR" sz="2400" dirty="0" smtClean="0"/>
              <a:t> </a:t>
            </a:r>
            <a:r>
              <a:rPr lang="fr-FR" sz="2400" dirty="0" err="1" smtClean="0"/>
              <a:t>above</a:t>
            </a:r>
            <a:r>
              <a:rPr lang="fr-FR" sz="2400" dirty="0" smtClean="0"/>
              <a:t> simple data </a:t>
            </a:r>
            <a:r>
              <a:rPr lang="fr-FR" sz="2400" dirty="0" err="1" smtClean="0"/>
              <a:t>transfer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Can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interfaced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technologies (no </a:t>
            </a:r>
            <a:r>
              <a:rPr lang="fr-FR" sz="2400" dirty="0" err="1" smtClean="0"/>
              <a:t>limit</a:t>
            </a:r>
            <a:r>
              <a:rPr lang="fr-FR" sz="2400" dirty="0" smtClean="0"/>
              <a:t>):</a:t>
            </a:r>
          </a:p>
          <a:p>
            <a:pPr lvl="1"/>
            <a:r>
              <a:rPr lang="fr-FR" sz="2400" dirty="0" smtClean="0"/>
              <a:t>Cloud, Mass Storage, web services, </a:t>
            </a:r>
            <a:r>
              <a:rPr lang="fr-FR" sz="2400" dirty="0" err="1" smtClean="0"/>
              <a:t>databases</a:t>
            </a:r>
            <a:r>
              <a:rPr lang="fr-FR" sz="2400" dirty="0" smtClean="0"/>
              <a:t>, ….</a:t>
            </a:r>
          </a:p>
          <a:p>
            <a:pPr lvl="1">
              <a:buNone/>
            </a:pPr>
            <a:r>
              <a:rPr lang="fr-FR" sz="2400" dirty="0" smtClean="0">
                <a:sym typeface="Wingdings" pitchFamily="2" charset="2"/>
              </a:rPr>
              <a:t> Able to </a:t>
            </a:r>
            <a:r>
              <a:rPr lang="fr-FR" sz="2400" dirty="0" err="1" smtClean="0">
                <a:sym typeface="Wingdings" pitchFamily="2" charset="2"/>
              </a:rPr>
              <a:t>answer</a:t>
            </a:r>
            <a:r>
              <a:rPr lang="fr-FR" sz="2400" dirty="0" smtClean="0">
                <a:sym typeface="Wingdings" pitchFamily="2" charset="2"/>
              </a:rPr>
              <a:t> a </a:t>
            </a:r>
            <a:r>
              <a:rPr lang="fr-FR" sz="2400" dirty="0" err="1" smtClean="0">
                <a:sym typeface="Wingdings" pitchFamily="2" charset="2"/>
              </a:rPr>
              <a:t>vast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amount</a:t>
            </a:r>
            <a:r>
              <a:rPr lang="fr-FR" sz="2400" dirty="0" smtClean="0">
                <a:sym typeface="Wingdings" pitchFamily="2" charset="2"/>
              </a:rPr>
              <a:t> of </a:t>
            </a:r>
            <a:r>
              <a:rPr lang="fr-FR" sz="2400" dirty="0" err="1" smtClean="0">
                <a:sym typeface="Wingdings" pitchFamily="2" charset="2"/>
              </a:rPr>
              <a:t>needs</a:t>
            </a:r>
            <a:r>
              <a:rPr lang="fr-FR" sz="2400" dirty="0" smtClean="0">
                <a:sym typeface="Wingdings" pitchFamily="2" charset="2"/>
              </a:rPr>
              <a:t>.</a:t>
            </a:r>
            <a:endParaRPr lang="fr-FR" sz="2400" dirty="0" smtClean="0"/>
          </a:p>
          <a:p>
            <a:r>
              <a:rPr lang="fr-FR" sz="2400" dirty="0" smtClean="0"/>
              <a:t>Lot of </a:t>
            </a:r>
            <a:r>
              <a:rPr lang="fr-FR" sz="2400" dirty="0" err="1" smtClean="0"/>
              <a:t>projects</a:t>
            </a:r>
            <a:r>
              <a:rPr lang="fr-FR" sz="2400" dirty="0" smtClean="0"/>
              <a:t> = lot of </a:t>
            </a:r>
            <a:r>
              <a:rPr lang="fr-FR" sz="2400" dirty="0" err="1" smtClean="0"/>
              <a:t>work</a:t>
            </a:r>
            <a:r>
              <a:rPr lang="fr-FR" sz="2400" dirty="0" smtClean="0"/>
              <a:t> for us </a:t>
            </a:r>
            <a:r>
              <a:rPr lang="fr-FR" sz="2400" dirty="0" smtClean="0"/>
              <a:t>! </a:t>
            </a:r>
          </a:p>
          <a:p>
            <a:r>
              <a:rPr lang="fr-FR" sz="2400" dirty="0" smtClean="0"/>
              <a:t>Goal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: ~ x00 TB (</a:t>
            </a:r>
            <a:r>
              <a:rPr lang="fr-FR" sz="2400" dirty="0" err="1" smtClean="0"/>
              <a:t>guess</a:t>
            </a:r>
            <a:r>
              <a:rPr lang="fr-FR" sz="2400" dirty="0" smtClean="0"/>
              <a:t>: &gt; 300 </a:t>
            </a:r>
            <a:r>
              <a:rPr lang="fr-FR" sz="2400" dirty="0" err="1" smtClean="0"/>
              <a:t>TBs</a:t>
            </a:r>
            <a:r>
              <a:rPr lang="fr-FR" sz="2400" dirty="0" smtClean="0"/>
              <a:t>).</a:t>
            </a:r>
          </a:p>
          <a:p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reach</a:t>
            </a:r>
            <a:r>
              <a:rPr lang="fr-FR" sz="2400" dirty="0" smtClean="0"/>
              <a:t> PB </a:t>
            </a:r>
            <a:r>
              <a:rPr lang="fr-FR" sz="2400" dirty="0" err="1" smtClean="0"/>
              <a:t>scale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quickly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to:</a:t>
            </a:r>
          </a:p>
          <a:p>
            <a:pPr lvl="1"/>
            <a:r>
              <a:rPr lang="fr-FR" dirty="0" smtClean="0"/>
              <a:t>Pascal Calvat.</a:t>
            </a:r>
          </a:p>
          <a:p>
            <a:pPr lvl="1"/>
            <a:r>
              <a:rPr lang="fr-FR" dirty="0" err="1" smtClean="0"/>
              <a:t>Yonny</a:t>
            </a:r>
            <a:r>
              <a:rPr lang="fr-FR" dirty="0" smtClean="0"/>
              <a:t> Cardenas.</a:t>
            </a:r>
          </a:p>
          <a:p>
            <a:pPr lvl="1"/>
            <a:r>
              <a:rPr lang="fr-FR" dirty="0" smtClean="0"/>
              <a:t>Rachid </a:t>
            </a:r>
            <a:r>
              <a:rPr lang="fr-FR" dirty="0" err="1" smtClean="0"/>
              <a:t>Lemrani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Thomas </a:t>
            </a:r>
            <a:r>
              <a:rPr lang="fr-FR" dirty="0" err="1" smtClean="0"/>
              <a:t>Kachelhoffer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Pierre-Yves </a:t>
            </a:r>
            <a:r>
              <a:rPr lang="fr-FR" dirty="0" err="1" smtClean="0"/>
              <a:t>Jallud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Talk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in production: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Hardware setup.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Usage.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Prospects.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</a:t>
            </a:r>
            <a:r>
              <a:rPr lang="fr-FR" sz="2200" dirty="0" err="1" smtClean="0"/>
              <a:t>developpements</a:t>
            </a:r>
            <a:r>
              <a:rPr lang="fr-FR" sz="2200" dirty="0" smtClean="0"/>
              <a:t> in Lyon: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Scripts.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Micro-services.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Drivers.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Resource Monitoring System.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iCommand</a:t>
            </a:r>
            <a:r>
              <a:rPr lang="fr-FR" sz="1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fr-FR" sz="2200" dirty="0" smtClean="0"/>
              <a:t>SRB to </a:t>
            </a:r>
            <a:r>
              <a:rPr lang="fr-FR" sz="2200" dirty="0" err="1" smtClean="0"/>
              <a:t>iRODS</a:t>
            </a:r>
            <a:r>
              <a:rPr lang="fr-FR" sz="2200" dirty="0" smtClean="0"/>
              <a:t> migration.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0A89B-B297-4F8E-A608-513A000CDA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081713" cy="6096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iRODS</a:t>
            </a:r>
            <a:r>
              <a:rPr lang="fr-FR" dirty="0" smtClean="0"/>
              <a:t> setup @ CC-IN2P3 </a:t>
            </a:r>
            <a:endParaRPr lang="fr-FR" dirty="0"/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285720" y="1643050"/>
            <a:ext cx="8458200" cy="4114800"/>
          </a:xfrm>
        </p:spPr>
        <p:txBody>
          <a:bodyPr/>
          <a:lstStyle/>
          <a:p>
            <a:r>
              <a:rPr lang="fr-FR" sz="2000" dirty="0" smtClean="0"/>
              <a:t>9 servers:</a:t>
            </a:r>
          </a:p>
          <a:p>
            <a:pPr lvl="1"/>
            <a:r>
              <a:rPr lang="fr-FR" sz="2000" dirty="0" smtClean="0"/>
              <a:t>3 </a:t>
            </a:r>
            <a:r>
              <a:rPr lang="fr-FR" sz="2000" dirty="0" err="1" smtClean="0"/>
              <a:t>iCAT</a:t>
            </a:r>
            <a:r>
              <a:rPr lang="fr-FR" sz="2000" dirty="0" smtClean="0"/>
              <a:t> servers (</a:t>
            </a:r>
            <a:r>
              <a:rPr lang="fr-FR" sz="2000" dirty="0" err="1" smtClean="0"/>
              <a:t>metacatalog</a:t>
            </a:r>
            <a:r>
              <a:rPr lang="fr-FR" sz="2000" dirty="0" smtClean="0"/>
              <a:t>): Linux SL4, Linux SL5</a:t>
            </a:r>
          </a:p>
          <a:p>
            <a:pPr lvl="1"/>
            <a:r>
              <a:rPr lang="fr-FR" sz="2000" dirty="0" smtClean="0"/>
              <a:t>6 data servers (200 TB): Thor x4540, Solaris 10.</a:t>
            </a:r>
          </a:p>
          <a:p>
            <a:r>
              <a:rPr lang="fr-FR" sz="2000" dirty="0" err="1" smtClean="0"/>
              <a:t>Metacatalog</a:t>
            </a:r>
            <a:r>
              <a:rPr lang="fr-FR" sz="2000" dirty="0" smtClean="0"/>
              <a:t> on a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Oracle 11g cluster.</a:t>
            </a:r>
          </a:p>
          <a:p>
            <a:r>
              <a:rPr lang="fr-FR" sz="2000" dirty="0" smtClean="0"/>
              <a:t>HPSS interface: </a:t>
            </a:r>
            <a:r>
              <a:rPr lang="fr-FR" sz="2000" dirty="0" err="1" smtClean="0"/>
              <a:t>rfio</a:t>
            </a:r>
            <a:r>
              <a:rPr lang="fr-FR" sz="2000" dirty="0" smtClean="0"/>
              <a:t> server (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universal</a:t>
            </a:r>
            <a:r>
              <a:rPr lang="fr-FR" sz="2000" dirty="0" smtClean="0"/>
              <a:t> MSS driver</a:t>
            </a:r>
            <a:r>
              <a:rPr lang="fr-FR" sz="2000" dirty="0" smtClean="0"/>
              <a:t>).</a:t>
            </a:r>
          </a:p>
          <a:p>
            <a:r>
              <a:rPr lang="fr-FR" sz="2000" dirty="0" smtClean="0"/>
              <a:t>Use of fuse-</a:t>
            </a:r>
            <a:r>
              <a:rPr lang="fr-FR" sz="2000" dirty="0" err="1" smtClean="0"/>
              <a:t>iRODS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For </a:t>
            </a:r>
            <a:r>
              <a:rPr lang="fr-FR" sz="2000" dirty="0" err="1" smtClean="0"/>
              <a:t>Fedora</a:t>
            </a:r>
            <a:r>
              <a:rPr lang="fr-FR" sz="2000" dirty="0" smtClean="0"/>
              <a:t>-Commons.</a:t>
            </a:r>
          </a:p>
          <a:p>
            <a:pPr lvl="1"/>
            <a:r>
              <a:rPr lang="fr-FR" sz="2000" dirty="0" smtClean="0"/>
              <a:t>For </a:t>
            </a:r>
            <a:r>
              <a:rPr lang="fr-FR" sz="2000" dirty="0" err="1" smtClean="0"/>
              <a:t>legacy</a:t>
            </a:r>
            <a:r>
              <a:rPr lang="fr-FR" sz="2000" dirty="0" smtClean="0"/>
              <a:t> web applications.</a:t>
            </a:r>
            <a:endParaRPr lang="fr-FR" sz="2000" dirty="0" smtClean="0"/>
          </a:p>
          <a:p>
            <a:r>
              <a:rPr lang="fr-FR" sz="2000" dirty="0" smtClean="0"/>
              <a:t>TSM: backup of </a:t>
            </a:r>
            <a:r>
              <a:rPr lang="fr-FR" sz="2000" dirty="0" err="1" smtClean="0"/>
              <a:t>some</a:t>
            </a:r>
            <a:r>
              <a:rPr lang="fr-FR" sz="2000" dirty="0" smtClean="0"/>
              <a:t> </a:t>
            </a:r>
            <a:r>
              <a:rPr lang="fr-FR" sz="2000" dirty="0" err="1" smtClean="0"/>
              <a:t>stored</a:t>
            </a:r>
            <a:r>
              <a:rPr lang="fr-FR" sz="2000" dirty="0" smtClean="0"/>
              <a:t> data.</a:t>
            </a:r>
          </a:p>
          <a:p>
            <a:r>
              <a:rPr lang="fr-FR" sz="2000" dirty="0" smtClean="0"/>
              <a:t>Monitoring and restart of the services </a:t>
            </a:r>
            <a:r>
              <a:rPr lang="fr-FR" sz="2000" dirty="0" err="1" smtClean="0"/>
              <a:t>fully</a:t>
            </a:r>
            <a:r>
              <a:rPr lang="fr-FR" sz="2000" dirty="0" smtClean="0"/>
              <a:t> </a:t>
            </a:r>
            <a:r>
              <a:rPr lang="fr-FR" sz="2000" dirty="0" err="1" smtClean="0"/>
              <a:t>automated</a:t>
            </a:r>
            <a:r>
              <a:rPr lang="fr-FR" sz="2000" dirty="0" smtClean="0"/>
              <a:t> (</a:t>
            </a:r>
            <a:r>
              <a:rPr lang="fr-FR" sz="2000" i="1" dirty="0" err="1" smtClean="0"/>
              <a:t>crontab</a:t>
            </a:r>
            <a:r>
              <a:rPr lang="fr-FR" sz="2000" i="1" dirty="0" smtClean="0"/>
              <a:t> + </a:t>
            </a:r>
            <a:r>
              <a:rPr lang="fr-FR" sz="2000" i="1" dirty="0" err="1" smtClean="0"/>
              <a:t>Nagios</a:t>
            </a:r>
            <a:r>
              <a:rPr lang="fr-FR" sz="2000" i="1" dirty="0" smtClean="0"/>
              <a:t> + SMURF</a:t>
            </a:r>
            <a:r>
              <a:rPr lang="fr-FR" sz="2000" dirty="0" smtClean="0"/>
              <a:t>).</a:t>
            </a:r>
          </a:p>
          <a:p>
            <a:r>
              <a:rPr lang="fr-FR" sz="2000" dirty="0" err="1" smtClean="0"/>
              <a:t>Accounting</a:t>
            </a:r>
            <a:r>
              <a:rPr lang="fr-FR" sz="2000" dirty="0" smtClean="0"/>
              <a:t>: </a:t>
            </a:r>
            <a:r>
              <a:rPr lang="fr-FR" sz="2000" dirty="0" err="1" smtClean="0"/>
              <a:t>daily</a:t>
            </a:r>
            <a:r>
              <a:rPr lang="fr-FR" sz="2000" dirty="0" smtClean="0"/>
              <a:t> report on </a:t>
            </a:r>
            <a:r>
              <a:rPr lang="fr-FR" sz="2000" dirty="0" err="1" smtClean="0"/>
              <a:t>our</a:t>
            </a:r>
            <a:r>
              <a:rPr lang="fr-FR" sz="2000" dirty="0" smtClean="0"/>
              <a:t> web site.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3ABA5-8C5D-4934-9D80-D9BCEA2818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3857620" y="4929198"/>
            <a:ext cx="2071702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3214678" y="3857628"/>
            <a:ext cx="3500462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setup @ CC-IN2P3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857620" y="4071942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iCAT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5000628" y="4071942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iCAT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50029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357186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464343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71500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72198" y="40719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715140" y="20002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</a:t>
            </a:r>
            <a:endParaRPr lang="fr-FR" b="1" dirty="0"/>
          </a:p>
        </p:txBody>
      </p:sp>
      <p:cxnSp>
        <p:nvCxnSpPr>
          <p:cNvPr id="29" name="Connecteur droit avec flèche 28"/>
          <p:cNvCxnSpPr>
            <a:stCxn id="20" idx="2"/>
            <a:endCxn id="17" idx="0"/>
          </p:cNvCxnSpPr>
          <p:nvPr/>
        </p:nvCxnSpPr>
        <p:spPr bwMode="auto">
          <a:xfrm rot="16200000" flipH="1">
            <a:off x="2893207" y="2678901"/>
            <a:ext cx="1428760" cy="1357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Connecteur droit avec flèche 30"/>
          <p:cNvCxnSpPr>
            <a:stCxn id="21" idx="2"/>
            <a:endCxn id="17" idx="0"/>
          </p:cNvCxnSpPr>
          <p:nvPr/>
        </p:nvCxnSpPr>
        <p:spPr bwMode="auto">
          <a:xfrm rot="16200000" flipH="1">
            <a:off x="3428992" y="3214686"/>
            <a:ext cx="1428760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Connecteur droit avec flèche 32"/>
          <p:cNvCxnSpPr>
            <a:stCxn id="17" idx="0"/>
            <a:endCxn id="23" idx="2"/>
          </p:cNvCxnSpPr>
          <p:nvPr/>
        </p:nvCxnSpPr>
        <p:spPr bwMode="auto">
          <a:xfrm rot="5400000" flipH="1" flipV="1">
            <a:off x="3964777" y="2964653"/>
            <a:ext cx="1428760" cy="7858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" name="Connecteur droit avec flèche 34"/>
          <p:cNvCxnSpPr>
            <a:stCxn id="17" idx="0"/>
            <a:endCxn id="24" idx="2"/>
          </p:cNvCxnSpPr>
          <p:nvPr/>
        </p:nvCxnSpPr>
        <p:spPr bwMode="auto">
          <a:xfrm rot="5400000" flipH="1" flipV="1">
            <a:off x="4500562" y="2428868"/>
            <a:ext cx="1428760" cy="1857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Connecteur droit avec flèche 36"/>
          <p:cNvCxnSpPr>
            <a:stCxn id="20" idx="2"/>
            <a:endCxn id="18" idx="0"/>
          </p:cNvCxnSpPr>
          <p:nvPr/>
        </p:nvCxnSpPr>
        <p:spPr bwMode="auto">
          <a:xfrm rot="16200000" flipH="1">
            <a:off x="3464711" y="2107397"/>
            <a:ext cx="1428760" cy="2500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Connecteur droit avec flèche 38"/>
          <p:cNvCxnSpPr>
            <a:stCxn id="21" idx="2"/>
            <a:endCxn id="18" idx="0"/>
          </p:cNvCxnSpPr>
          <p:nvPr/>
        </p:nvCxnSpPr>
        <p:spPr bwMode="auto">
          <a:xfrm rot="16200000" flipH="1">
            <a:off x="4000496" y="2643182"/>
            <a:ext cx="1428760" cy="1428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Connecteur droit avec flèche 42"/>
          <p:cNvCxnSpPr>
            <a:stCxn id="23" idx="2"/>
            <a:endCxn id="18" idx="0"/>
          </p:cNvCxnSpPr>
          <p:nvPr/>
        </p:nvCxnSpPr>
        <p:spPr bwMode="auto">
          <a:xfrm rot="16200000" flipH="1">
            <a:off x="4536281" y="3178967"/>
            <a:ext cx="1428760" cy="3571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Connecteur droit avec flèche 46"/>
          <p:cNvCxnSpPr>
            <a:stCxn id="24" idx="2"/>
            <a:endCxn id="18" idx="0"/>
          </p:cNvCxnSpPr>
          <p:nvPr/>
        </p:nvCxnSpPr>
        <p:spPr bwMode="auto">
          <a:xfrm rot="5400000">
            <a:off x="5072066" y="3000372"/>
            <a:ext cx="1428760" cy="714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ZoneTexte 47"/>
          <p:cNvSpPr txBox="1"/>
          <p:nvPr/>
        </p:nvSpPr>
        <p:spPr>
          <a:xfrm>
            <a:off x="3929058" y="50006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DNS alias: </a:t>
            </a:r>
            <a:r>
              <a:rPr lang="fr-FR" sz="1800" b="1" dirty="0" err="1" smtClean="0"/>
              <a:t>ccirods</a:t>
            </a:r>
            <a:endParaRPr lang="fr-FR" sz="18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0" y="3214686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DNS alias: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load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balanced</a:t>
            </a:r>
            <a:r>
              <a:rPr lang="fr-FR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redundancy</a:t>
            </a:r>
            <a:r>
              <a:rPr lang="fr-FR" sz="2000" b="1" dirty="0"/>
              <a:t> </a:t>
            </a:r>
            <a:r>
              <a:rPr lang="fr-FR" sz="2000" b="1" dirty="0" err="1" smtClean="0"/>
              <a:t>improved</a:t>
            </a:r>
            <a:r>
              <a:rPr lang="fr-FR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scalability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improved</a:t>
            </a:r>
            <a:r>
              <a:rPr lang="fr-FR" sz="2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/>
      <p:bldP spid="26" grpId="0"/>
      <p:bldP spid="4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usage </a:t>
            </a:r>
            <a:r>
              <a:rPr lang="fr-FR" dirty="0" err="1" smtClean="0"/>
              <a:t>at</a:t>
            </a:r>
            <a:r>
              <a:rPr lang="fr-FR" dirty="0" smtClean="0"/>
              <a:t> CC-IN2P3: TIDRA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458200" cy="4114800"/>
          </a:xfrm>
        </p:spPr>
        <p:txBody>
          <a:bodyPr/>
          <a:lstStyle/>
          <a:p>
            <a:r>
              <a:rPr lang="fr-FR" sz="2100" dirty="0" smtClean="0"/>
              <a:t>TIDRA: Rhône-Alpes area data </a:t>
            </a:r>
            <a:r>
              <a:rPr lang="fr-FR" sz="2100" dirty="0" err="1" smtClean="0"/>
              <a:t>grid</a:t>
            </a:r>
            <a:r>
              <a:rPr lang="fr-FR" sz="2100" dirty="0" smtClean="0"/>
              <a:t>.</a:t>
            </a:r>
          </a:p>
          <a:p>
            <a:r>
              <a:rPr lang="fr-FR" sz="2100" dirty="0" err="1" smtClean="0"/>
              <a:t>Used</a:t>
            </a:r>
            <a:r>
              <a:rPr lang="fr-FR" sz="2100" dirty="0" smtClean="0"/>
              <a:t> by:</a:t>
            </a:r>
          </a:p>
          <a:p>
            <a:pPr lvl="1"/>
            <a:r>
              <a:rPr lang="fr-FR" sz="2100" dirty="0" err="1" smtClean="0"/>
              <a:t>Biology</a:t>
            </a:r>
            <a:r>
              <a:rPr lang="fr-FR" sz="2100" dirty="0" smtClean="0"/>
              <a:t>.</a:t>
            </a:r>
          </a:p>
          <a:p>
            <a:pPr lvl="1"/>
            <a:r>
              <a:rPr lang="fr-FR" sz="2100" dirty="0" err="1" smtClean="0"/>
              <a:t>Biomedical</a:t>
            </a:r>
            <a:r>
              <a:rPr lang="fr-FR" sz="2100" dirty="0" smtClean="0"/>
              <a:t> applications:</a:t>
            </a:r>
          </a:p>
          <a:p>
            <a:pPr lvl="2"/>
            <a:r>
              <a:rPr lang="fr-FR" sz="2100" dirty="0" smtClean="0"/>
              <a:t>Animal </a:t>
            </a:r>
            <a:r>
              <a:rPr lang="fr-FR" sz="2100" dirty="0" err="1" smtClean="0"/>
              <a:t>imagery</a:t>
            </a:r>
            <a:r>
              <a:rPr lang="fr-FR" sz="2100" dirty="0" smtClean="0"/>
              <a:t>, </a:t>
            </a:r>
            <a:r>
              <a:rPr lang="fr-FR" sz="2100" dirty="0" err="1" smtClean="0"/>
              <a:t>Human</a:t>
            </a:r>
            <a:r>
              <a:rPr lang="fr-FR" sz="2100" dirty="0" smtClean="0"/>
              <a:t> data.</a:t>
            </a:r>
          </a:p>
          <a:p>
            <a:pPr lvl="2">
              <a:buNone/>
            </a:pPr>
            <a:r>
              <a:rPr lang="fr-FR" sz="2100" dirty="0" smtClean="0">
                <a:sym typeface="Wingdings" pitchFamily="2" charset="2"/>
              </a:rPr>
              <a:t> </a:t>
            </a:r>
            <a:r>
              <a:rPr lang="fr-FR" sz="2100" dirty="0" err="1" smtClean="0">
                <a:sym typeface="Wingdings" pitchFamily="2" charset="2"/>
              </a:rPr>
              <a:t>Automatic</a:t>
            </a:r>
            <a:r>
              <a:rPr lang="fr-FR" sz="2100" dirty="0" smtClean="0">
                <a:sym typeface="Wingdings" pitchFamily="2" charset="2"/>
              </a:rPr>
              <a:t> </a:t>
            </a:r>
            <a:r>
              <a:rPr lang="fr-FR" sz="2100" dirty="0" err="1" smtClean="0">
                <a:sym typeface="Wingdings" pitchFamily="2" charset="2"/>
              </a:rPr>
              <a:t>bulk</a:t>
            </a:r>
            <a:r>
              <a:rPr lang="fr-FR" sz="2100" dirty="0" smtClean="0">
                <a:sym typeface="Wingdings" pitchFamily="2" charset="2"/>
              </a:rPr>
              <a:t> </a:t>
            </a:r>
            <a:r>
              <a:rPr lang="fr-FR" sz="2100" dirty="0" err="1" smtClean="0">
                <a:sym typeface="Wingdings" pitchFamily="2" charset="2"/>
              </a:rPr>
              <a:t>metadata</a:t>
            </a:r>
            <a:r>
              <a:rPr lang="fr-FR" sz="2100" dirty="0" smtClean="0">
                <a:sym typeface="Wingdings" pitchFamily="2" charset="2"/>
              </a:rPr>
              <a:t> registration in </a:t>
            </a:r>
            <a:r>
              <a:rPr lang="fr-FR" sz="2100" dirty="0" err="1" smtClean="0">
                <a:sym typeface="Wingdings" pitchFamily="2" charset="2"/>
              </a:rPr>
              <a:t>iRODS</a:t>
            </a:r>
            <a:r>
              <a:rPr lang="fr-FR" sz="2100" dirty="0" smtClean="0">
                <a:sym typeface="Wingdings" pitchFamily="2" charset="2"/>
              </a:rPr>
              <a:t> </a:t>
            </a:r>
            <a:r>
              <a:rPr lang="fr-FR" sz="2100" dirty="0" err="1" smtClean="0">
                <a:sym typeface="Wingdings" pitchFamily="2" charset="2"/>
              </a:rPr>
              <a:t>based</a:t>
            </a:r>
            <a:r>
              <a:rPr lang="fr-FR" sz="2100" dirty="0" smtClean="0">
                <a:sym typeface="Wingdings" pitchFamily="2" charset="2"/>
              </a:rPr>
              <a:t> on DICOM files content (</a:t>
            </a:r>
            <a:r>
              <a:rPr lang="fr-FR" sz="2100" dirty="0" err="1" smtClean="0">
                <a:sym typeface="Wingdings" pitchFamily="2" charset="2"/>
              </a:rPr>
              <a:t>Yonny</a:t>
            </a:r>
            <a:r>
              <a:rPr lang="fr-FR" sz="2100" dirty="0" smtClean="0">
                <a:sym typeface="Wingdings" pitchFamily="2" charset="2"/>
              </a:rPr>
              <a:t>).</a:t>
            </a:r>
            <a:endParaRPr lang="fr-FR" sz="2100" dirty="0" smtClean="0"/>
          </a:p>
          <a:p>
            <a:pPr lvl="1"/>
            <a:r>
              <a:rPr lang="fr-FR" sz="2100" dirty="0" err="1" smtClean="0"/>
              <a:t>Coming</a:t>
            </a:r>
            <a:r>
              <a:rPr lang="fr-FR" sz="2100" dirty="0" smtClean="0"/>
              <a:t> </a:t>
            </a:r>
            <a:r>
              <a:rPr lang="fr-FR" sz="2100" dirty="0" err="1" smtClean="0"/>
              <a:t>soon</a:t>
            </a:r>
            <a:r>
              <a:rPr lang="fr-FR" sz="2100" dirty="0" smtClean="0"/>
              <a:t>: synchrotron data (ESRF – Grenoble).</a:t>
            </a:r>
          </a:p>
          <a:p>
            <a:r>
              <a:rPr lang="fr-FR" sz="2100" dirty="0" err="1" smtClean="0"/>
              <a:t>Already</a:t>
            </a:r>
            <a:r>
              <a:rPr lang="fr-FR" sz="2100" dirty="0" smtClean="0"/>
              <a:t> 3 millions of files </a:t>
            </a:r>
            <a:r>
              <a:rPr lang="fr-FR" sz="2100" dirty="0" err="1" smtClean="0"/>
              <a:t>registered</a:t>
            </a:r>
            <a:r>
              <a:rPr lang="fr-FR" sz="2100" dirty="0" smtClean="0"/>
              <a:t>.</a:t>
            </a:r>
          </a:p>
          <a:p>
            <a:r>
              <a:rPr lang="fr-FR" sz="2100" dirty="0" smtClean="0"/>
              <a:t>Up to 60000 connections per </a:t>
            </a:r>
            <a:r>
              <a:rPr lang="fr-FR" sz="2100" dirty="0" err="1" smtClean="0"/>
              <a:t>day</a:t>
            </a:r>
            <a:r>
              <a:rPr lang="fr-FR" sz="2100" dirty="0" smtClean="0"/>
              <a:t> on </a:t>
            </a:r>
            <a:r>
              <a:rPr lang="fr-FR" sz="2100" dirty="0" err="1" smtClean="0"/>
              <a:t>iRODS</a:t>
            </a:r>
            <a:r>
              <a:rPr lang="fr-FR" sz="2100" dirty="0" smtClean="0"/>
              <a:t>.</a:t>
            </a:r>
          </a:p>
          <a:p>
            <a:r>
              <a:rPr lang="fr-FR" sz="2100" dirty="0" err="1" smtClean="0"/>
              <a:t>Authentication</a:t>
            </a:r>
            <a:r>
              <a:rPr lang="fr-FR" sz="2100" dirty="0" smtClean="0"/>
              <a:t>: </a:t>
            </a:r>
            <a:r>
              <a:rPr lang="fr-FR" sz="2100" dirty="0" err="1" smtClean="0"/>
              <a:t>using</a:t>
            </a:r>
            <a:r>
              <a:rPr lang="fr-FR" sz="2100" dirty="0" smtClean="0"/>
              <a:t> </a:t>
            </a:r>
            <a:r>
              <a:rPr lang="fr-FR" sz="2100" dirty="0" err="1" smtClean="0"/>
              <a:t>password</a:t>
            </a:r>
            <a:r>
              <a:rPr lang="fr-FR" sz="2100" dirty="0" smtClean="0"/>
              <a:t> or </a:t>
            </a:r>
            <a:r>
              <a:rPr lang="fr-FR" sz="2100" dirty="0" err="1" smtClean="0"/>
              <a:t>grid</a:t>
            </a:r>
            <a:r>
              <a:rPr lang="fr-FR" sz="2100" dirty="0" smtClean="0"/>
              <a:t> </a:t>
            </a:r>
            <a:r>
              <a:rPr lang="fr-FR" sz="2100" dirty="0" err="1" smtClean="0"/>
              <a:t>certificate</a:t>
            </a:r>
            <a:r>
              <a:rPr lang="fr-FR" sz="2100" dirty="0" smtClean="0"/>
              <a:t>.</a:t>
            </a:r>
          </a:p>
          <a:p>
            <a:r>
              <a:rPr lang="fr-FR" sz="2100" dirty="0" err="1" smtClean="0"/>
              <a:t>Expecting</a:t>
            </a:r>
            <a:r>
              <a:rPr lang="fr-FR" sz="2100" dirty="0" smtClean="0"/>
              <a:t> </a:t>
            </a:r>
            <a:r>
              <a:rPr lang="fr-FR" sz="2100" dirty="0" err="1" smtClean="0"/>
              <a:t>growth</a:t>
            </a:r>
            <a:r>
              <a:rPr lang="fr-FR" sz="2100" dirty="0" smtClean="0"/>
              <a:t>: + 20 </a:t>
            </a:r>
            <a:r>
              <a:rPr lang="fr-FR" sz="2100" dirty="0" err="1" smtClean="0"/>
              <a:t>TBs</a:t>
            </a:r>
            <a:r>
              <a:rPr lang="fr-FR" sz="2100" dirty="0" smtClean="0"/>
              <a:t> or more.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usage </a:t>
            </a:r>
            <a:r>
              <a:rPr lang="fr-FR" dirty="0" err="1" smtClean="0"/>
              <a:t>at</a:t>
            </a:r>
            <a:r>
              <a:rPr lang="fr-FR" dirty="0" smtClean="0"/>
              <a:t> CC-IN2P3: Adonis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smtClean="0"/>
              <a:t>Adonis: french </a:t>
            </a:r>
            <a:r>
              <a:rPr lang="fr-FR" sz="2200" dirty="0" err="1" smtClean="0"/>
              <a:t>academic</a:t>
            </a:r>
            <a:r>
              <a:rPr lang="fr-FR" sz="2200" dirty="0" smtClean="0"/>
              <a:t> </a:t>
            </a:r>
            <a:r>
              <a:rPr lang="fr-FR" sz="2200" dirty="0" err="1" smtClean="0"/>
              <a:t>platform</a:t>
            </a:r>
            <a:r>
              <a:rPr lang="fr-FR" sz="2200" dirty="0" smtClean="0"/>
              <a:t> for Arts and </a:t>
            </a:r>
            <a:r>
              <a:rPr lang="fr-FR" sz="2200" dirty="0" err="1" smtClean="0"/>
              <a:t>Humanities</a:t>
            </a:r>
            <a:r>
              <a:rPr lang="fr-FR" sz="2200" dirty="0" smtClean="0"/>
              <a:t>.</a:t>
            </a:r>
          </a:p>
          <a:p>
            <a:r>
              <a:rPr lang="fr-FR" sz="2200" dirty="0" err="1" smtClean="0"/>
              <a:t>Various</a:t>
            </a:r>
            <a:r>
              <a:rPr lang="fr-FR" sz="2200" dirty="0" smtClean="0"/>
              <a:t> </a:t>
            </a:r>
            <a:r>
              <a:rPr lang="fr-FR" sz="2200" dirty="0" err="1" smtClean="0"/>
              <a:t>projects</a:t>
            </a:r>
            <a:r>
              <a:rPr lang="fr-FR" sz="2200" dirty="0" smtClean="0"/>
              <a:t>:</a:t>
            </a:r>
          </a:p>
          <a:p>
            <a:pPr lvl="1"/>
            <a:r>
              <a:rPr lang="fr-FR" sz="2200" dirty="0" smtClean="0"/>
              <a:t>Data archives.</a:t>
            </a:r>
          </a:p>
          <a:p>
            <a:pPr lvl="1"/>
            <a:r>
              <a:rPr lang="fr-FR" sz="2200" dirty="0" smtClean="0"/>
              <a:t>Data online </a:t>
            </a:r>
            <a:r>
              <a:rPr lang="fr-FR" sz="2200" dirty="0" err="1" smtClean="0"/>
              <a:t>access</a:t>
            </a:r>
            <a:r>
              <a:rPr lang="fr-FR" sz="2200" dirty="0" smtClean="0"/>
              <a:t> </a:t>
            </a:r>
            <a:r>
              <a:rPr lang="fr-FR" sz="2200" dirty="0" err="1" smtClean="0"/>
              <a:t>through</a:t>
            </a:r>
            <a:r>
              <a:rPr lang="fr-FR" sz="2200" dirty="0" smtClean="0"/>
              <a:t>:</a:t>
            </a:r>
          </a:p>
          <a:p>
            <a:pPr lvl="2"/>
            <a:r>
              <a:rPr lang="fr-FR" sz="2200" dirty="0" smtClean="0"/>
              <a:t> </a:t>
            </a:r>
            <a:r>
              <a:rPr lang="fr-FR" sz="2200" dirty="0" err="1" smtClean="0"/>
              <a:t>Fedora</a:t>
            </a:r>
            <a:r>
              <a:rPr lang="fr-FR" sz="2200" dirty="0" smtClean="0"/>
              <a:t>-</a:t>
            </a:r>
            <a:r>
              <a:rPr lang="fr-FR" sz="2200" dirty="0" err="1" smtClean="0"/>
              <a:t>commons</a:t>
            </a:r>
            <a:r>
              <a:rPr lang="fr-FR" sz="2200" dirty="0" smtClean="0"/>
              <a:t>.</a:t>
            </a:r>
          </a:p>
          <a:p>
            <a:pPr lvl="2"/>
            <a:r>
              <a:rPr lang="fr-FR" sz="2200" dirty="0" smtClean="0"/>
              <a:t>Web site.</a:t>
            </a:r>
          </a:p>
          <a:p>
            <a:pPr lvl="1"/>
            <a:r>
              <a:rPr lang="fr-FR" sz="2200" dirty="0" smtClean="0"/>
              <a:t>Data </a:t>
            </a:r>
            <a:r>
              <a:rPr lang="fr-FR" sz="2200" dirty="0" err="1" smtClean="0"/>
              <a:t>access</a:t>
            </a:r>
            <a:r>
              <a:rPr lang="fr-FR" sz="2200" dirty="0" smtClean="0"/>
              <a:t> and </a:t>
            </a:r>
            <a:r>
              <a:rPr lang="fr-FR" sz="2200" dirty="0" err="1" smtClean="0"/>
              <a:t>processing</a:t>
            </a:r>
            <a:r>
              <a:rPr lang="fr-FR" sz="2200" dirty="0" smtClean="0"/>
              <a:t> by batch jobs.</a:t>
            </a:r>
          </a:p>
          <a:p>
            <a:r>
              <a:rPr lang="fr-FR" sz="2200" dirty="0" err="1" smtClean="0"/>
              <a:t>iRODS</a:t>
            </a:r>
            <a:r>
              <a:rPr lang="fr-FR" sz="2200" dirty="0" smtClean="0"/>
              <a:t> </a:t>
            </a:r>
            <a:r>
              <a:rPr lang="fr-FR" sz="2200" dirty="0" err="1" smtClean="0"/>
              <a:t>at</a:t>
            </a:r>
            <a:r>
              <a:rPr lang="fr-FR" sz="2200" dirty="0" smtClean="0"/>
              <a:t> the </a:t>
            </a:r>
            <a:r>
              <a:rPr lang="fr-FR" sz="2200" dirty="0" err="1" smtClean="0"/>
              <a:t>heart</a:t>
            </a:r>
            <a:r>
              <a:rPr lang="fr-FR" sz="2200" dirty="0" smtClean="0"/>
              <a:t> of Adonis.</a:t>
            </a:r>
          </a:p>
          <a:p>
            <a:r>
              <a:rPr lang="fr-FR" sz="2200" dirty="0" err="1" smtClean="0"/>
              <a:t>Already</a:t>
            </a:r>
            <a:r>
              <a:rPr lang="fr-FR" sz="2200" dirty="0" smtClean="0"/>
              <a:t> 20 TB of data (2 M files), more </a:t>
            </a:r>
            <a:r>
              <a:rPr lang="fr-FR" sz="2200" dirty="0" err="1" smtClean="0"/>
              <a:t>than</a:t>
            </a:r>
            <a:r>
              <a:rPr lang="fr-FR" sz="2200" dirty="0" smtClean="0"/>
              <a:t> 100 TB </a:t>
            </a:r>
            <a:r>
              <a:rPr lang="fr-FR" sz="2200" dirty="0" err="1" smtClean="0"/>
              <a:t>at</a:t>
            </a:r>
            <a:r>
              <a:rPr lang="fr-FR" sz="2200" dirty="0" smtClean="0"/>
              <a:t> the end of </a:t>
            </a:r>
            <a:r>
              <a:rPr lang="fr-FR" sz="2200" dirty="0" err="1" smtClean="0"/>
              <a:t>this</a:t>
            </a:r>
            <a:r>
              <a:rPr lang="fr-FR" sz="2200" dirty="0" smtClean="0"/>
              <a:t> </a:t>
            </a:r>
            <a:r>
              <a:rPr lang="fr-FR" sz="2200" dirty="0" err="1" smtClean="0"/>
              <a:t>year</a:t>
            </a:r>
            <a:r>
              <a:rPr lang="fr-FR" sz="2200" dirty="0" smtClean="0"/>
              <a:t>.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usage </a:t>
            </a:r>
            <a:r>
              <a:rPr lang="fr-FR" dirty="0" err="1" smtClean="0"/>
              <a:t>at</a:t>
            </a:r>
            <a:r>
              <a:rPr lang="fr-FR" dirty="0" smtClean="0"/>
              <a:t> CC-IN2P3: Adonis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819144"/>
          </a:xfrm>
        </p:spPr>
        <p:txBody>
          <a:bodyPr/>
          <a:lstStyle/>
          <a:p>
            <a:r>
              <a:rPr lang="fr-FR" sz="2600" dirty="0" smtClean="0"/>
              <a:t>Ex: </a:t>
            </a:r>
            <a:r>
              <a:rPr lang="fr-FR" sz="2600" dirty="0" err="1" smtClean="0"/>
              <a:t>archival</a:t>
            </a:r>
            <a:r>
              <a:rPr lang="fr-FR" sz="2600" dirty="0" smtClean="0"/>
              <a:t> and data publication of audio files (CRDO).</a:t>
            </a:r>
            <a:endParaRPr lang="fr-FR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14375" y="2786063"/>
            <a:ext cx="1143000" cy="571500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fr-FR" b="1" dirty="0">
                <a:latin typeface="Times New Roman" charset="0"/>
              </a:rPr>
              <a:t>CRDO</a:t>
            </a:r>
          </a:p>
        </p:txBody>
      </p:sp>
      <p:sp>
        <p:nvSpPr>
          <p:cNvPr id="17" name="Ellipse 8"/>
          <p:cNvSpPr>
            <a:spLocks noChangeArrowheads="1"/>
          </p:cNvSpPr>
          <p:nvPr/>
        </p:nvSpPr>
        <p:spPr bwMode="auto">
          <a:xfrm>
            <a:off x="1071563" y="4500563"/>
            <a:ext cx="1428750" cy="714375"/>
          </a:xfrm>
          <a:prstGeom prst="ellipse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 b="1"/>
              <a:t>CINES</a:t>
            </a:r>
          </a:p>
        </p:txBody>
      </p:sp>
      <p:sp>
        <p:nvSpPr>
          <p:cNvPr id="18" name="Ellipse 10"/>
          <p:cNvSpPr>
            <a:spLocks noChangeArrowheads="1"/>
          </p:cNvSpPr>
          <p:nvPr/>
        </p:nvSpPr>
        <p:spPr bwMode="auto">
          <a:xfrm>
            <a:off x="2571750" y="3286125"/>
            <a:ext cx="1643063" cy="714375"/>
          </a:xfrm>
          <a:prstGeom prst="ellipse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 b="1"/>
              <a:t>CC-IN2P3</a:t>
            </a:r>
          </a:p>
        </p:txBody>
      </p:sp>
      <p:cxnSp>
        <p:nvCxnSpPr>
          <p:cNvPr id="19" name="Connecteur droit avec flèche 18"/>
          <p:cNvCxnSpPr>
            <a:cxnSpLocks noChangeShapeType="1"/>
            <a:stCxn id="16" idx="2"/>
          </p:cNvCxnSpPr>
          <p:nvPr/>
        </p:nvCxnSpPr>
        <p:spPr bwMode="auto">
          <a:xfrm rot="16200000" flipH="1">
            <a:off x="892969" y="3750469"/>
            <a:ext cx="1143000" cy="357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rot="5400000" flipH="1" flipV="1">
            <a:off x="2321719" y="4036219"/>
            <a:ext cx="714375" cy="5000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000625" y="2643188"/>
            <a:ext cx="3714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r>
              <a:rPr lang="fr-FR" dirty="0" smtClean="0"/>
              <a:t>: </a:t>
            </a:r>
            <a:r>
              <a:rPr lang="fr-FR" dirty="0"/>
              <a:t>CRDO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smtClean="0">
                <a:sym typeface="Wingdings" pitchFamily="2" charset="2"/>
              </a:rPr>
              <a:t>CINES (Montpellier).</a:t>
            </a:r>
            <a:endParaRPr lang="fr-FR" dirty="0">
              <a:sym typeface="Wingdings" pitchFamily="2" charset="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Archived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CINES</a:t>
            </a:r>
            <a:r>
              <a:rPr lang="fr-FR" dirty="0">
                <a:sym typeface="Wingdings" pitchFamily="2" charset="2"/>
              </a:rPr>
              <a:t>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iRODS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transfer</a:t>
            </a:r>
            <a:r>
              <a:rPr lang="fr-FR" dirty="0" smtClean="0">
                <a:sym typeface="Wingdings" pitchFamily="2" charset="2"/>
              </a:rPr>
              <a:t> to </a:t>
            </a:r>
            <a:r>
              <a:rPr lang="fr-FR" dirty="0">
                <a:sym typeface="Wingdings" pitchFamily="2" charset="2"/>
              </a:rPr>
              <a:t>CC-IN2P3: </a:t>
            </a:r>
            <a:r>
              <a:rPr lang="fr-FR" b="1" i="1" dirty="0" err="1">
                <a:sym typeface="Wingdings" pitchFamily="2" charset="2"/>
              </a:rPr>
              <a:t>iput</a:t>
            </a:r>
            <a:r>
              <a:rPr lang="fr-FR" b="1" i="1" dirty="0">
                <a:sym typeface="Wingdings" pitchFamily="2" charset="2"/>
              </a:rPr>
              <a:t> file.tar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Automatic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untar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Lyon</a:t>
            </a:r>
            <a:r>
              <a:rPr lang="fr-FR" dirty="0">
                <a:sym typeface="Wingdings" pitchFamily="2" charset="2"/>
              </a:rPr>
              <a:t>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Automatic</a:t>
            </a:r>
            <a:r>
              <a:rPr lang="fr-FR" dirty="0" smtClean="0">
                <a:sym typeface="Wingdings" pitchFamily="2" charset="2"/>
              </a:rPr>
              <a:t> registration in </a:t>
            </a:r>
            <a:r>
              <a:rPr lang="fr-FR" dirty="0" err="1" smtClean="0">
                <a:sym typeface="Wingdings" pitchFamily="2" charset="2"/>
              </a:rPr>
              <a:t>Fedora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commons</a:t>
            </a:r>
            <a:r>
              <a:rPr lang="fr-FR" dirty="0">
                <a:sym typeface="Wingdings" pitchFamily="2" charset="2"/>
              </a:rPr>
              <a:t>.</a:t>
            </a:r>
            <a:endParaRPr lang="fr-FR" dirty="0"/>
          </a:p>
        </p:txBody>
      </p:sp>
      <p:sp>
        <p:nvSpPr>
          <p:cNvPr id="22" name="Flèche vers le bas 21"/>
          <p:cNvSpPr>
            <a:spLocks noChangeArrowheads="1"/>
          </p:cNvSpPr>
          <p:nvPr/>
        </p:nvSpPr>
        <p:spPr bwMode="auto">
          <a:xfrm>
            <a:off x="3357563" y="4000500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00375" y="4429125"/>
            <a:ext cx="1000125" cy="4286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/>
              <a:t> Fedora</a:t>
            </a:r>
          </a:p>
        </p:txBody>
      </p:sp>
      <p:sp>
        <p:nvSpPr>
          <p:cNvPr id="24" name="Flèche vers le bas 23"/>
          <p:cNvSpPr>
            <a:spLocks noChangeArrowheads="1"/>
          </p:cNvSpPr>
          <p:nvPr/>
        </p:nvSpPr>
        <p:spPr bwMode="auto">
          <a:xfrm>
            <a:off x="1643063" y="5214938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85875" y="5643563"/>
            <a:ext cx="1000125" cy="4286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usage: prospects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458200" cy="4114800"/>
          </a:xfrm>
        </p:spPr>
        <p:txBody>
          <a:bodyPr/>
          <a:lstStyle/>
          <a:p>
            <a:r>
              <a:rPr lang="fr-FR" sz="2400" dirty="0" err="1" smtClean="0"/>
              <a:t>Starting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Neuroscience: </a:t>
            </a:r>
            <a:r>
              <a:rPr lang="fr-FR" sz="2400" dirty="0" smtClean="0"/>
              <a:t>~60 </a:t>
            </a:r>
            <a:r>
              <a:rPr lang="fr-FR" sz="2400" dirty="0" smtClean="0"/>
              <a:t>TB.</a:t>
            </a:r>
          </a:p>
          <a:p>
            <a:pPr lvl="1"/>
            <a:r>
              <a:rPr lang="fr-FR" sz="2400" dirty="0" smtClean="0"/>
              <a:t>IMXGAM: ~ 15 TB ( X and gamma ray </a:t>
            </a:r>
            <a:r>
              <a:rPr lang="fr-FR" sz="2400" dirty="0" err="1" smtClean="0"/>
              <a:t>imagery</a:t>
            </a:r>
            <a:r>
              <a:rPr lang="fr-FR" sz="2400" dirty="0" smtClean="0"/>
              <a:t>).</a:t>
            </a:r>
          </a:p>
          <a:p>
            <a:pPr lvl="1"/>
            <a:r>
              <a:rPr lang="fr-FR" sz="2400" dirty="0" err="1" smtClean="0"/>
              <a:t>dChooz</a:t>
            </a:r>
            <a:r>
              <a:rPr lang="fr-FR" sz="2400" dirty="0" smtClean="0"/>
              <a:t> (neutrino </a:t>
            </a:r>
            <a:r>
              <a:rPr lang="fr-FR" sz="2400" dirty="0" err="1" smtClean="0"/>
              <a:t>experiment</a:t>
            </a:r>
            <a:r>
              <a:rPr lang="fr-FR" sz="2400" dirty="0" smtClean="0"/>
              <a:t>): ~ 15 TB.</a:t>
            </a:r>
          </a:p>
          <a:p>
            <a:r>
              <a:rPr lang="fr-FR" sz="2400" dirty="0" err="1" smtClean="0"/>
              <a:t>Coming</a:t>
            </a:r>
            <a:r>
              <a:rPr lang="fr-FR" sz="2400" dirty="0" smtClean="0"/>
              <a:t> </a:t>
            </a:r>
            <a:r>
              <a:rPr lang="fr-FR" sz="2400" dirty="0" err="1" smtClean="0"/>
              <a:t>soon</a:t>
            </a:r>
            <a:r>
              <a:rPr lang="fr-FR" sz="2400" dirty="0" smtClean="0"/>
              <a:t>: LSST (</a:t>
            </a:r>
            <a:r>
              <a:rPr lang="fr-FR" sz="2400" dirty="0" err="1" smtClean="0"/>
              <a:t>astro</a:t>
            </a:r>
            <a:r>
              <a:rPr lang="fr-FR" sz="2400" dirty="0" smtClean="0"/>
              <a:t>):</a:t>
            </a:r>
          </a:p>
          <a:p>
            <a:pPr lvl="1"/>
            <a:r>
              <a:rPr lang="fr-FR" sz="2400" dirty="0" smtClean="0"/>
              <a:t>For the IN2P3 </a:t>
            </a:r>
            <a:r>
              <a:rPr lang="fr-FR" sz="2400" dirty="0" err="1" smtClean="0"/>
              <a:t>electronic</a:t>
            </a:r>
            <a:r>
              <a:rPr lang="fr-FR" sz="2400" dirty="0" smtClean="0"/>
              <a:t> test-</a:t>
            </a:r>
            <a:r>
              <a:rPr lang="fr-FR" sz="2400" dirty="0" err="1" smtClean="0"/>
              <a:t>bed</a:t>
            </a:r>
            <a:r>
              <a:rPr lang="fr-FR" sz="2400" dirty="0" smtClean="0"/>
              <a:t>: ~ 10 TB.</a:t>
            </a:r>
          </a:p>
          <a:p>
            <a:pPr lvl="1"/>
            <a:r>
              <a:rPr lang="fr-FR" sz="2400" dirty="0" smtClean="0"/>
              <a:t>For the DC3b data challenge: ??? TB (DC3b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produce</a:t>
            </a:r>
            <a:r>
              <a:rPr lang="fr-FR" sz="2400" dirty="0" smtClean="0"/>
              <a:t> up to 800 </a:t>
            </a:r>
            <a:r>
              <a:rPr lang="fr-FR" sz="2400" dirty="0" err="1" smtClean="0"/>
              <a:t>TBs</a:t>
            </a:r>
            <a:r>
              <a:rPr lang="fr-FR" sz="2400" dirty="0" smtClean="0"/>
              <a:t>).</a:t>
            </a:r>
          </a:p>
          <a:p>
            <a:r>
              <a:rPr lang="fr-FR" sz="2400" dirty="0" err="1" smtClean="0"/>
              <a:t>Thinking</a:t>
            </a:r>
            <a:r>
              <a:rPr lang="fr-FR" sz="2400" dirty="0" smtClean="0"/>
              <a:t> about a replacement of light </a:t>
            </a:r>
            <a:r>
              <a:rPr lang="fr-FR" sz="2400" dirty="0" err="1" smtClean="0"/>
              <a:t>weight</a:t>
            </a:r>
            <a:r>
              <a:rPr lang="fr-FR" sz="2400" dirty="0" smtClean="0"/>
              <a:t> </a:t>
            </a:r>
            <a:r>
              <a:rPr lang="fr-FR" sz="2400" dirty="0" err="1" smtClean="0"/>
              <a:t>transfer</a:t>
            </a:r>
            <a:r>
              <a:rPr lang="fr-FR" sz="2400" dirty="0" smtClean="0"/>
              <a:t> </a:t>
            </a:r>
            <a:r>
              <a:rPr lang="fr-FR" sz="2400" dirty="0" err="1" smtClean="0"/>
              <a:t>tool</a:t>
            </a:r>
            <a:r>
              <a:rPr lang="fr-FR" sz="2400" dirty="0" smtClean="0"/>
              <a:t> (</a:t>
            </a:r>
            <a:r>
              <a:rPr lang="fr-FR" sz="2400" dirty="0" err="1" smtClean="0"/>
              <a:t>bbftp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</a:t>
            </a:r>
            <a:r>
              <a:rPr lang="fr-FR" dirty="0" err="1" smtClean="0"/>
              <a:t>developements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458200" cy="4114800"/>
          </a:xfrm>
        </p:spPr>
        <p:txBody>
          <a:bodyPr/>
          <a:lstStyle/>
          <a:p>
            <a:r>
              <a:rPr lang="fr-FR" sz="2200" dirty="0" smtClean="0"/>
              <a:t>Scripts:</a:t>
            </a:r>
          </a:p>
          <a:p>
            <a:pPr lvl="1"/>
            <a:r>
              <a:rPr lang="fr-FR" sz="2200" dirty="0" smtClean="0"/>
              <a:t>Test of </a:t>
            </a:r>
            <a:r>
              <a:rPr lang="fr-FR" sz="2200" dirty="0" err="1" smtClean="0"/>
              <a:t>icommands</a:t>
            </a:r>
            <a:r>
              <a:rPr lang="fr-FR" sz="2200" dirty="0" smtClean="0"/>
              <a:t> </a:t>
            </a:r>
            <a:r>
              <a:rPr lang="fr-FR" sz="2200" dirty="0" err="1" smtClean="0"/>
              <a:t>functionnalities</a:t>
            </a:r>
            <a:r>
              <a:rPr lang="fr-FR" sz="2200" dirty="0" smtClean="0"/>
              <a:t>.</a:t>
            </a:r>
          </a:p>
          <a:p>
            <a:r>
              <a:rPr lang="fr-FR" sz="2200" dirty="0" err="1" smtClean="0"/>
              <a:t>icommand</a:t>
            </a:r>
            <a:r>
              <a:rPr lang="fr-FR" sz="2200" dirty="0" smtClean="0"/>
              <a:t>:</a:t>
            </a:r>
          </a:p>
          <a:p>
            <a:pPr lvl="1"/>
            <a:r>
              <a:rPr lang="fr-FR" sz="2200" dirty="0" err="1" smtClean="0"/>
              <a:t>iscan</a:t>
            </a:r>
            <a:r>
              <a:rPr lang="fr-FR" sz="2200" dirty="0" smtClean="0"/>
              <a:t> (</a:t>
            </a:r>
            <a:r>
              <a:rPr lang="fr-FR" sz="2200" dirty="0" err="1" smtClean="0"/>
              <a:t>next</a:t>
            </a:r>
            <a:r>
              <a:rPr lang="fr-FR" sz="2200" dirty="0" smtClean="0"/>
              <a:t> release 2.3): </a:t>
            </a:r>
            <a:r>
              <a:rPr lang="fr-FR" sz="2200" dirty="0" err="1" smtClean="0"/>
              <a:t>admin</a:t>
            </a:r>
            <a:r>
              <a:rPr lang="fr-FR" sz="2200" dirty="0" smtClean="0"/>
              <a:t> command.</a:t>
            </a:r>
          </a:p>
          <a:p>
            <a:r>
              <a:rPr lang="fr-FR" sz="2200" dirty="0" smtClean="0"/>
              <a:t>Micro-services:</a:t>
            </a:r>
          </a:p>
          <a:p>
            <a:pPr lvl="1"/>
            <a:r>
              <a:rPr lang="fr-FR" sz="2200" dirty="0" smtClean="0"/>
              <a:t>Access control: flexible firewall.</a:t>
            </a:r>
          </a:p>
          <a:p>
            <a:pPr lvl="1"/>
            <a:r>
              <a:rPr lang="fr-FR" sz="2200" dirty="0" err="1" smtClean="0"/>
              <a:t>Msi</a:t>
            </a:r>
            <a:r>
              <a:rPr lang="fr-FR" sz="2200" dirty="0" smtClean="0"/>
              <a:t> to tar/</a:t>
            </a:r>
            <a:r>
              <a:rPr lang="fr-FR" sz="2200" dirty="0" err="1" smtClean="0"/>
              <a:t>untar</a:t>
            </a:r>
            <a:r>
              <a:rPr lang="fr-FR" sz="2200" dirty="0" smtClean="0"/>
              <a:t> files and </a:t>
            </a:r>
            <a:r>
              <a:rPr lang="fr-FR" sz="2200" dirty="0" err="1" smtClean="0"/>
              <a:t>register</a:t>
            </a:r>
            <a:r>
              <a:rPr lang="fr-FR" sz="2200" dirty="0" smtClean="0"/>
              <a:t> </a:t>
            </a:r>
            <a:r>
              <a:rPr lang="fr-FR" sz="2200" dirty="0" err="1" smtClean="0"/>
              <a:t>them</a:t>
            </a:r>
            <a:r>
              <a:rPr lang="fr-FR" sz="2200" dirty="0" smtClean="0"/>
              <a:t> in </a:t>
            </a:r>
            <a:r>
              <a:rPr lang="fr-FR" sz="2200" dirty="0" err="1" smtClean="0"/>
              <a:t>iRODS</a:t>
            </a:r>
            <a:r>
              <a:rPr lang="fr-FR" sz="2200" dirty="0" smtClean="0"/>
              <a:t>.</a:t>
            </a:r>
          </a:p>
          <a:p>
            <a:pPr lvl="1"/>
            <a:r>
              <a:rPr lang="fr-FR" sz="2200" dirty="0" err="1" smtClean="0"/>
              <a:t>Msi</a:t>
            </a:r>
            <a:r>
              <a:rPr lang="fr-FR" sz="2200" dirty="0" smtClean="0"/>
              <a:t> to set </a:t>
            </a:r>
            <a:r>
              <a:rPr lang="fr-FR" sz="2200" dirty="0" err="1" smtClean="0"/>
              <a:t>ACLs</a:t>
            </a:r>
            <a:r>
              <a:rPr lang="fr-FR" sz="2200" dirty="0" smtClean="0"/>
              <a:t> on </a:t>
            </a:r>
            <a:r>
              <a:rPr lang="fr-FR" sz="2200" dirty="0" err="1" smtClean="0"/>
              <a:t>objects</a:t>
            </a:r>
            <a:r>
              <a:rPr lang="fr-FR" sz="2200" dirty="0" smtClean="0"/>
              <a:t>/collections.</a:t>
            </a:r>
          </a:p>
          <a:p>
            <a:r>
              <a:rPr lang="fr-FR" sz="2200" dirty="0" err="1" smtClean="0"/>
              <a:t>Universal</a:t>
            </a:r>
            <a:r>
              <a:rPr lang="fr-FR" sz="2200" dirty="0" smtClean="0"/>
              <a:t> Mass Storage driver.</a:t>
            </a:r>
          </a:p>
          <a:p>
            <a:r>
              <a:rPr lang="fr-FR" sz="2200" dirty="0" err="1" smtClean="0"/>
              <a:t>Miscealeneous</a:t>
            </a:r>
            <a:r>
              <a:rPr lang="fr-FR" sz="2200" dirty="0" smtClean="0"/>
              <a:t> (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to the Resource Monitoring System):</a:t>
            </a:r>
          </a:p>
          <a:p>
            <a:pPr lvl="1"/>
            <a:r>
              <a:rPr lang="fr-FR" sz="2200" dirty="0" err="1" smtClean="0"/>
              <a:t>Choose</a:t>
            </a:r>
            <a:r>
              <a:rPr lang="fr-FR" sz="2200" dirty="0" smtClean="0"/>
              <a:t> best </a:t>
            </a:r>
            <a:r>
              <a:rPr lang="fr-FR" sz="2200" dirty="0" err="1" smtClean="0"/>
              <a:t>resource</a:t>
            </a:r>
            <a:r>
              <a:rPr lang="fr-FR" sz="2200" dirty="0" smtClean="0"/>
              <a:t> </a:t>
            </a:r>
            <a:r>
              <a:rPr lang="fr-FR" sz="2200" dirty="0" err="1" smtClean="0"/>
              <a:t>based</a:t>
            </a:r>
            <a:r>
              <a:rPr lang="fr-FR" sz="2200" dirty="0" smtClean="0"/>
              <a:t> on the </a:t>
            </a:r>
            <a:r>
              <a:rPr lang="fr-FR" sz="2200" dirty="0" err="1" smtClean="0"/>
              <a:t>load</a:t>
            </a:r>
            <a:r>
              <a:rPr lang="fr-FR" sz="2200" dirty="0" smtClean="0"/>
              <a:t>.</a:t>
            </a:r>
          </a:p>
          <a:p>
            <a:pPr lvl="1"/>
            <a:r>
              <a:rPr lang="fr-FR" sz="2200" dirty="0" err="1" smtClean="0"/>
              <a:t>Automatic</a:t>
            </a:r>
            <a:r>
              <a:rPr lang="fr-FR" sz="2200" dirty="0" smtClean="0"/>
              <a:t> setup of </a:t>
            </a:r>
            <a:r>
              <a:rPr lang="fr-FR" sz="2200" dirty="0" err="1" smtClean="0"/>
              <a:t>status</a:t>
            </a:r>
            <a:r>
              <a:rPr lang="fr-FR" sz="2200" dirty="0" smtClean="0"/>
              <a:t> for a server (up or down).</a:t>
            </a:r>
          </a:p>
          <a:p>
            <a:pPr lvl="1"/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27/01/10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CC-IN2P3: overview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991</Words>
  <Application>Microsoft Office PowerPoint</Application>
  <PresentationFormat>Affichage à l'écran (4:3)</PresentationFormat>
  <Paragraphs>202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PowerPointCC_110906</vt:lpstr>
      <vt:lpstr>iRODS at CC-IN2P3: overview</vt:lpstr>
      <vt:lpstr>Talk overview</vt:lpstr>
      <vt:lpstr>iRODS setup @ CC-IN2P3 </vt:lpstr>
      <vt:lpstr>iRODS setup @ CC-IN2P3</vt:lpstr>
      <vt:lpstr>iRODS usage at CC-IN2P3: TIDRA</vt:lpstr>
      <vt:lpstr>iRODS usage at CC-IN2P3: Adonis </vt:lpstr>
      <vt:lpstr>iRODS usage at CC-IN2P3: Adonis </vt:lpstr>
      <vt:lpstr>iRODS usage: prospects</vt:lpstr>
      <vt:lpstr>iRODS developements </vt:lpstr>
      <vt:lpstr>iRODS developements: Resource Monitoring System</vt:lpstr>
      <vt:lpstr>SRB migration to iRODS</vt:lpstr>
      <vt:lpstr>SRB migration to iRODS</vt:lpstr>
      <vt:lpstr>iRODS contacts</vt:lpstr>
      <vt:lpstr>iRODS overall assessement </vt:lpstr>
      <vt:lpstr>Acknowledgement 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Jean-Yves NIEF</cp:lastModifiedBy>
  <cp:revision>94</cp:revision>
  <cp:lastPrinted>1904-01-01T00:00:00Z</cp:lastPrinted>
  <dcterms:created xsi:type="dcterms:W3CDTF">2008-11-05T15:14:46Z</dcterms:created>
  <dcterms:modified xsi:type="dcterms:W3CDTF">2010-02-17T10:37:48Z</dcterms:modified>
</cp:coreProperties>
</file>