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360" r:id="rId2"/>
    <p:sldId id="377" r:id="rId3"/>
    <p:sldId id="394" r:id="rId4"/>
    <p:sldId id="408" r:id="rId5"/>
    <p:sldId id="410" r:id="rId6"/>
    <p:sldId id="423" r:id="rId7"/>
    <p:sldId id="421" r:id="rId8"/>
    <p:sldId id="418" r:id="rId9"/>
    <p:sldId id="415" r:id="rId10"/>
    <p:sldId id="416" r:id="rId11"/>
    <p:sldId id="414" r:id="rId12"/>
    <p:sldId id="419" r:id="rId13"/>
    <p:sldId id="422" r:id="rId14"/>
    <p:sldId id="417" r:id="rId15"/>
    <p:sldId id="413" r:id="rId16"/>
    <p:sldId id="425" r:id="rId17"/>
    <p:sldId id="430" r:id="rId18"/>
    <p:sldId id="406" r:id="rId19"/>
    <p:sldId id="376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FF"/>
    <a:srgbClr val="9933FF"/>
    <a:srgbClr val="FFFF00"/>
    <a:srgbClr val="000099"/>
    <a:srgbClr val="006600"/>
    <a:srgbClr val="9966FF"/>
    <a:srgbClr val="FF9900"/>
    <a:srgbClr val="FF66FF"/>
    <a:srgbClr val="66FF33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37" autoAdjust="0"/>
    <p:restoredTop sz="90819" autoAdjust="0"/>
  </p:normalViewPr>
  <p:slideViewPr>
    <p:cSldViewPr>
      <p:cViewPr varScale="1">
        <p:scale>
          <a:sx n="72" d="100"/>
          <a:sy n="72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wai\Desktop\ops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wai\Desktop\ops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wai\Desktop\ops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wai\Desktop\ops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/>
      <c:barChart>
        <c:barDir val="col"/>
        <c:grouping val="stacked"/>
        <c:ser>
          <c:idx val="0"/>
          <c:order val="0"/>
          <c:tx>
            <c:strRef>
              <c:f>SITE_normcpu_VO_DATE!$A$7</c:f>
              <c:strCache>
                <c:ptCount val="1"/>
                <c:pt idx="0">
                  <c:v>belle</c:v>
                </c:pt>
              </c:strCache>
            </c:strRef>
          </c:tx>
          <c:cat>
            <c:strRef>
              <c:f>SITE_normcpu_VO_DATE!$B$6:$M$6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SITE_normcpu_VO_DATE!$B$7:$M$7</c:f>
              <c:numCache>
                <c:formatCode>General</c:formatCode>
                <c:ptCount val="12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</c:v>
                </c:pt>
                <c:pt idx="7">
                  <c:v>203</c:v>
                </c:pt>
                <c:pt idx="8">
                  <c:v>118</c:v>
                </c:pt>
                <c:pt idx="9">
                  <c:v>25</c:v>
                </c:pt>
                <c:pt idx="10">
                  <c:v>42</c:v>
                </c:pt>
                <c:pt idx="11">
                  <c:v>579</c:v>
                </c:pt>
              </c:numCache>
            </c:numRef>
          </c:val>
        </c:ser>
        <c:ser>
          <c:idx val="1"/>
          <c:order val="1"/>
          <c:tx>
            <c:strRef>
              <c:f>SITE_normcpu_VO_DATE!$A$8</c:f>
              <c:strCache>
                <c:ptCount val="1"/>
                <c:pt idx="0">
                  <c:v>calice</c:v>
                </c:pt>
              </c:strCache>
            </c:strRef>
          </c:tx>
          <c:cat>
            <c:strRef>
              <c:f>SITE_normcpu_VO_DATE!$B$6:$M$6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SITE_normcpu_VO_DATE!$B$8:$M$8</c:f>
              <c:numCache>
                <c:formatCode>General</c:formatCode>
                <c:ptCount val="12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20069</c:v>
                </c:pt>
                <c:pt idx="7">
                  <c:v>16</c:v>
                </c:pt>
                <c:pt idx="8">
                  <c:v>9</c:v>
                </c:pt>
                <c:pt idx="9">
                  <c:v>1132</c:v>
                </c:pt>
                <c:pt idx="10">
                  <c:v>4692</c:v>
                </c:pt>
                <c:pt idx="11">
                  <c:v>3</c:v>
                </c:pt>
              </c:numCache>
            </c:numRef>
          </c:val>
        </c:ser>
        <c:ser>
          <c:idx val="2"/>
          <c:order val="2"/>
          <c:tx>
            <c:strRef>
              <c:f>SITE_normcpu_VO_DATE!$A$9</c:f>
              <c:strCache>
                <c:ptCount val="1"/>
                <c:pt idx="0">
                  <c:v>cdfj</c:v>
                </c:pt>
              </c:strCache>
            </c:strRef>
          </c:tx>
          <c:cat>
            <c:strRef>
              <c:f>SITE_normcpu_VO_DATE!$B$6:$M$6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SITE_normcpu_VO_DATE!$B$9:$M$9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tx>
            <c:strRef>
              <c:f>SITE_normcpu_VO_DATE!$A$10</c:f>
              <c:strCache>
                <c:ptCount val="1"/>
                <c:pt idx="0">
                  <c:v>dteam</c:v>
                </c:pt>
              </c:strCache>
            </c:strRef>
          </c:tx>
          <c:cat>
            <c:strRef>
              <c:f>SITE_normcpu_VO_DATE!$B$6:$M$6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SITE_normcpu_VO_DATE!$B$10:$M$10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</c:ser>
        <c:ser>
          <c:idx val="4"/>
          <c:order val="4"/>
          <c:tx>
            <c:strRef>
              <c:f>SITE_normcpu_VO_DATE!$A$11</c:f>
              <c:strCache>
                <c:ptCount val="1"/>
                <c:pt idx="0">
                  <c:v>g4med</c:v>
                </c:pt>
              </c:strCache>
            </c:strRef>
          </c:tx>
          <c:cat>
            <c:strRef>
              <c:f>SITE_normcpu_VO_DATE!$B$6:$M$6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SITE_normcpu_VO_DATE!$B$11:$M$11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5"/>
          <c:order val="5"/>
          <c:tx>
            <c:strRef>
              <c:f>SITE_normcpu_VO_DATE!$A$12</c:f>
              <c:strCache>
                <c:ptCount val="1"/>
                <c:pt idx="0">
                  <c:v>ilc</c:v>
                </c:pt>
              </c:strCache>
            </c:strRef>
          </c:tx>
          <c:cat>
            <c:strRef>
              <c:f>SITE_normcpu_VO_DATE!$B$6:$M$6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SITE_normcpu_VO_DATE!$B$12:$M$12</c:f>
              <c:numCache>
                <c:formatCode>General</c:formatCode>
                <c:ptCount val="12"/>
                <c:pt idx="0">
                  <c:v>63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2367</c:v>
                </c:pt>
                <c:pt idx="8">
                  <c:v>247</c:v>
                </c:pt>
                <c:pt idx="9">
                  <c:v>39037</c:v>
                </c:pt>
                <c:pt idx="10">
                  <c:v>36097</c:v>
                </c:pt>
                <c:pt idx="11">
                  <c:v>232803</c:v>
                </c:pt>
              </c:numCache>
            </c:numRef>
          </c:val>
        </c:ser>
        <c:ser>
          <c:idx val="6"/>
          <c:order val="6"/>
          <c:tx>
            <c:strRef>
              <c:f>SITE_normcpu_VO_DATE!$A$13</c:f>
              <c:strCache>
                <c:ptCount val="1"/>
                <c:pt idx="0">
                  <c:v>naokek</c:v>
                </c:pt>
              </c:strCache>
            </c:strRef>
          </c:tx>
          <c:cat>
            <c:strRef>
              <c:f>SITE_normcpu_VO_DATE!$B$6:$M$6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SITE_normcpu_VO_DATE!$B$13:$M$13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7"/>
          <c:order val="7"/>
          <c:tx>
            <c:strRef>
              <c:f>SITE_normcpu_VO_DATE!$A$14</c:f>
              <c:strCache>
                <c:ptCount val="1"/>
                <c:pt idx="0">
                  <c:v>ops</c:v>
                </c:pt>
              </c:strCache>
            </c:strRef>
          </c:tx>
          <c:cat>
            <c:strRef>
              <c:f>SITE_normcpu_VO_DATE!$B$6:$M$6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SITE_normcpu_VO_DATE!$B$14:$M$14</c:f>
              <c:numCache>
                <c:formatCode>General</c:formatCode>
                <c:ptCount val="12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42</c:v>
                </c:pt>
                <c:pt idx="5">
                  <c:v>41</c:v>
                </c:pt>
                <c:pt idx="6">
                  <c:v>55</c:v>
                </c:pt>
                <c:pt idx="7">
                  <c:v>60</c:v>
                </c:pt>
                <c:pt idx="8">
                  <c:v>149</c:v>
                </c:pt>
                <c:pt idx="9">
                  <c:v>150</c:v>
                </c:pt>
                <c:pt idx="10">
                  <c:v>131</c:v>
                </c:pt>
                <c:pt idx="11">
                  <c:v>219</c:v>
                </c:pt>
              </c:numCache>
            </c:numRef>
          </c:val>
        </c:ser>
        <c:ser>
          <c:idx val="8"/>
          <c:order val="8"/>
          <c:tx>
            <c:strRef>
              <c:f>SITE_normcpu_VO_DATE!$A$15</c:f>
              <c:strCache>
                <c:ptCount val="1"/>
                <c:pt idx="0">
                  <c:v>ppj</c:v>
                </c:pt>
              </c:strCache>
            </c:strRef>
          </c:tx>
          <c:cat>
            <c:strRef>
              <c:f>SITE_normcpu_VO_DATE!$B$6:$M$6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SITE_normcpu_VO_DATE!$B$15:$M$15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overlap val="100"/>
        <c:axId val="58346496"/>
        <c:axId val="58356480"/>
      </c:barChart>
      <c:lineChart>
        <c:grouping val="standard"/>
        <c:ser>
          <c:idx val="9"/>
          <c:order val="9"/>
          <c:tx>
            <c:strRef>
              <c:f>SITE_normcpu_VO_DATE!$A$16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SITE_normcpu_VO_DATE!$B$6:$M$6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SITE_normcpu_VO_DATE!$B$16:$M$16</c:f>
              <c:numCache>
                <c:formatCode>General</c:formatCode>
                <c:ptCount val="12"/>
                <c:pt idx="0">
                  <c:v>82</c:v>
                </c:pt>
                <c:pt idx="1">
                  <c:v>89</c:v>
                </c:pt>
                <c:pt idx="2">
                  <c:v>89</c:v>
                </c:pt>
                <c:pt idx="3">
                  <c:v>100</c:v>
                </c:pt>
                <c:pt idx="4">
                  <c:v>144</c:v>
                </c:pt>
                <c:pt idx="5">
                  <c:v>185</c:v>
                </c:pt>
                <c:pt idx="6">
                  <c:v>20322</c:v>
                </c:pt>
                <c:pt idx="7">
                  <c:v>22969</c:v>
                </c:pt>
                <c:pt idx="8">
                  <c:v>23493</c:v>
                </c:pt>
                <c:pt idx="9">
                  <c:v>63838</c:v>
                </c:pt>
                <c:pt idx="10">
                  <c:v>104802</c:v>
                </c:pt>
                <c:pt idx="11">
                  <c:v>338410</c:v>
                </c:pt>
              </c:numCache>
            </c:numRef>
          </c:val>
        </c:ser>
        <c:marker val="1"/>
        <c:axId val="58368000"/>
        <c:axId val="58358016"/>
      </c:lineChart>
      <c:catAx>
        <c:axId val="58346496"/>
        <c:scaling>
          <c:orientation val="minMax"/>
        </c:scaling>
        <c:axPos val="b"/>
        <c:tickLblPos val="nextTo"/>
        <c:crossAx val="58356480"/>
        <c:crosses val="autoZero"/>
        <c:auto val="1"/>
        <c:lblAlgn val="ctr"/>
        <c:lblOffset val="100"/>
      </c:catAx>
      <c:valAx>
        <c:axId val="58356480"/>
        <c:scaling>
          <c:orientation val="minMax"/>
        </c:scaling>
        <c:axPos val="l"/>
        <c:majorGridlines/>
        <c:numFmt formatCode="General" sourceLinked="1"/>
        <c:tickLblPos val="nextTo"/>
        <c:crossAx val="58346496"/>
        <c:crosses val="autoZero"/>
        <c:crossBetween val="between"/>
      </c:valAx>
      <c:valAx>
        <c:axId val="58358016"/>
        <c:scaling>
          <c:orientation val="minMax"/>
        </c:scaling>
        <c:axPos val="r"/>
        <c:numFmt formatCode="General" sourceLinked="1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ja-JP"/>
          </a:p>
        </c:txPr>
        <c:crossAx val="58368000"/>
        <c:crosses val="max"/>
        <c:crossBetween val="between"/>
      </c:valAx>
      <c:catAx>
        <c:axId val="58368000"/>
        <c:scaling>
          <c:orientation val="minMax"/>
        </c:scaling>
        <c:delete val="1"/>
        <c:axPos val="b"/>
        <c:tickLblPos val="none"/>
        <c:crossAx val="58358016"/>
        <c:crosses val="autoZero"/>
        <c:auto val="1"/>
        <c:lblAlgn val="ctr"/>
        <c:lblOffset val="100"/>
      </c:cat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/>
      <c:barChart>
        <c:barDir val="col"/>
        <c:grouping val="stacked"/>
        <c:ser>
          <c:idx val="0"/>
          <c:order val="0"/>
          <c:tx>
            <c:strRef>
              <c:f>SITE_normcpu_VO_DATE!$A$22</c:f>
              <c:strCache>
                <c:ptCount val="1"/>
                <c:pt idx="0">
                  <c:v>belle</c:v>
                </c:pt>
              </c:strCache>
            </c:strRef>
          </c:tx>
          <c:cat>
            <c:strRef>
              <c:f>SITE_normcpu_VO_DATE!$B$21:$M$21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SITE_normcpu_VO_DATE!$B$22:$M$22</c:f>
              <c:numCache>
                <c:formatCode>General</c:formatCode>
                <c:ptCount val="12"/>
                <c:pt idx="0">
                  <c:v>32</c:v>
                </c:pt>
                <c:pt idx="1">
                  <c:v>194</c:v>
                </c:pt>
                <c:pt idx="2">
                  <c:v>908</c:v>
                </c:pt>
                <c:pt idx="3">
                  <c:v>96</c:v>
                </c:pt>
                <c:pt idx="4">
                  <c:v>34</c:v>
                </c:pt>
                <c:pt idx="5">
                  <c:v>6</c:v>
                </c:pt>
                <c:pt idx="6">
                  <c:v>379</c:v>
                </c:pt>
                <c:pt idx="7">
                  <c:v>758</c:v>
                </c:pt>
                <c:pt idx="8">
                  <c:v>5651</c:v>
                </c:pt>
                <c:pt idx="9">
                  <c:v>3729</c:v>
                </c:pt>
                <c:pt idx="10">
                  <c:v>972</c:v>
                </c:pt>
                <c:pt idx="11">
                  <c:v>89</c:v>
                </c:pt>
              </c:numCache>
            </c:numRef>
          </c:val>
        </c:ser>
        <c:ser>
          <c:idx val="1"/>
          <c:order val="1"/>
          <c:tx>
            <c:strRef>
              <c:f>SITE_normcpu_VO_DATE!$A$23</c:f>
              <c:strCache>
                <c:ptCount val="1"/>
                <c:pt idx="0">
                  <c:v>calice</c:v>
                </c:pt>
              </c:strCache>
            </c:strRef>
          </c:tx>
          <c:cat>
            <c:strRef>
              <c:f>SITE_normcpu_VO_DATE!$B$21:$M$21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SITE_normcpu_VO_DATE!$B$23:$M$23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25</c:v>
                </c:pt>
                <c:pt idx="5">
                  <c:v>7</c:v>
                </c:pt>
                <c:pt idx="6">
                  <c:v>655</c:v>
                </c:pt>
                <c:pt idx="7">
                  <c:v>505</c:v>
                </c:pt>
                <c:pt idx="8">
                  <c:v>33</c:v>
                </c:pt>
                <c:pt idx="9">
                  <c:v>71</c:v>
                </c:pt>
                <c:pt idx="10">
                  <c:v>40</c:v>
                </c:pt>
                <c:pt idx="11">
                  <c:v>62</c:v>
                </c:pt>
              </c:numCache>
            </c:numRef>
          </c:val>
        </c:ser>
        <c:ser>
          <c:idx val="2"/>
          <c:order val="2"/>
          <c:tx>
            <c:strRef>
              <c:f>SITE_normcpu_VO_DATE!$A$24</c:f>
              <c:strCache>
                <c:ptCount val="1"/>
                <c:pt idx="0">
                  <c:v>cdfj</c:v>
                </c:pt>
              </c:strCache>
            </c:strRef>
          </c:tx>
          <c:cat>
            <c:strRef>
              <c:f>SITE_normcpu_VO_DATE!$B$21:$M$21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SITE_normcpu_VO_DATE!$B$24:$M$24</c:f>
              <c:numCache>
                <c:formatCode>General</c:formatCode>
                <c:ptCount val="12"/>
                <c:pt idx="0">
                  <c:v>0</c:v>
                </c:pt>
                <c:pt idx="1">
                  <c:v>11</c:v>
                </c:pt>
                <c:pt idx="2">
                  <c:v>14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62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tx>
            <c:strRef>
              <c:f>SITE_normcpu_VO_DATE!$A$25</c:f>
              <c:strCache>
                <c:ptCount val="1"/>
                <c:pt idx="0">
                  <c:v>dteam</c:v>
                </c:pt>
              </c:strCache>
            </c:strRef>
          </c:tx>
          <c:cat>
            <c:strRef>
              <c:f>SITE_normcpu_VO_DATE!$B$21:$M$21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SITE_normcpu_VO_DATE!$B$25:$M$25</c:f>
              <c:numCache>
                <c:formatCode>General</c:formatCode>
                <c:ptCount val="12"/>
                <c:pt idx="0">
                  <c:v>106</c:v>
                </c:pt>
                <c:pt idx="1">
                  <c:v>0</c:v>
                </c:pt>
                <c:pt idx="2">
                  <c:v>0</c:v>
                </c:pt>
                <c:pt idx="3">
                  <c:v>181</c:v>
                </c:pt>
                <c:pt idx="4">
                  <c:v>522</c:v>
                </c:pt>
                <c:pt idx="5">
                  <c:v>446</c:v>
                </c:pt>
                <c:pt idx="6">
                  <c:v>518</c:v>
                </c:pt>
                <c:pt idx="7">
                  <c:v>333</c:v>
                </c:pt>
                <c:pt idx="8">
                  <c:v>548</c:v>
                </c:pt>
                <c:pt idx="9">
                  <c:v>280</c:v>
                </c:pt>
                <c:pt idx="10">
                  <c:v>454</c:v>
                </c:pt>
                <c:pt idx="11">
                  <c:v>350</c:v>
                </c:pt>
              </c:numCache>
            </c:numRef>
          </c:val>
        </c:ser>
        <c:ser>
          <c:idx val="4"/>
          <c:order val="4"/>
          <c:tx>
            <c:strRef>
              <c:f>SITE_normcpu_VO_DATE!$A$26</c:f>
              <c:strCache>
                <c:ptCount val="1"/>
                <c:pt idx="0">
                  <c:v>g4med</c:v>
                </c:pt>
              </c:strCache>
            </c:strRef>
          </c:tx>
          <c:cat>
            <c:strRef>
              <c:f>SITE_normcpu_VO_DATE!$B$21:$M$21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SITE_normcpu_VO_DATE!$B$26:$M$26</c:f>
              <c:numCache>
                <c:formatCode>General</c:formatCode>
                <c:ptCount val="12"/>
                <c:pt idx="0">
                  <c:v>0</c:v>
                </c:pt>
                <c:pt idx="1">
                  <c:v>17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5"/>
          <c:order val="5"/>
          <c:tx>
            <c:strRef>
              <c:f>SITE_normcpu_VO_DATE!$A$27</c:f>
              <c:strCache>
                <c:ptCount val="1"/>
                <c:pt idx="0">
                  <c:v>ilc</c:v>
                </c:pt>
              </c:strCache>
            </c:strRef>
          </c:tx>
          <c:cat>
            <c:strRef>
              <c:f>SITE_normcpu_VO_DATE!$B$21:$M$21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SITE_normcpu_VO_DATE!$B$27:$M$27</c:f>
              <c:numCache>
                <c:formatCode>General</c:formatCode>
                <c:ptCount val="12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20</c:v>
                </c:pt>
                <c:pt idx="5">
                  <c:v>5</c:v>
                </c:pt>
                <c:pt idx="6">
                  <c:v>20</c:v>
                </c:pt>
                <c:pt idx="7">
                  <c:v>524</c:v>
                </c:pt>
                <c:pt idx="8">
                  <c:v>74</c:v>
                </c:pt>
                <c:pt idx="9">
                  <c:v>975</c:v>
                </c:pt>
                <c:pt idx="10">
                  <c:v>415</c:v>
                </c:pt>
                <c:pt idx="11">
                  <c:v>2366</c:v>
                </c:pt>
              </c:numCache>
            </c:numRef>
          </c:val>
        </c:ser>
        <c:ser>
          <c:idx val="6"/>
          <c:order val="6"/>
          <c:tx>
            <c:strRef>
              <c:f>SITE_normcpu_VO_DATE!$A$28</c:f>
              <c:strCache>
                <c:ptCount val="1"/>
                <c:pt idx="0">
                  <c:v>naokek</c:v>
                </c:pt>
              </c:strCache>
            </c:strRef>
          </c:tx>
          <c:cat>
            <c:strRef>
              <c:f>SITE_normcpu_VO_DATE!$B$21:$M$21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SITE_normcpu_VO_DATE!$B$28:$M$28</c:f>
              <c:numCache>
                <c:formatCode>General</c:formatCode>
                <c:ptCount val="12"/>
                <c:pt idx="0">
                  <c:v>0</c:v>
                </c:pt>
                <c:pt idx="1">
                  <c:v>91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287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7"/>
          <c:order val="7"/>
          <c:tx>
            <c:strRef>
              <c:f>SITE_normcpu_VO_DATE!$A$29</c:f>
              <c:strCache>
                <c:ptCount val="1"/>
                <c:pt idx="0">
                  <c:v>ops</c:v>
                </c:pt>
              </c:strCache>
            </c:strRef>
          </c:tx>
          <c:cat>
            <c:strRef>
              <c:f>SITE_normcpu_VO_DATE!$B$21:$M$21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SITE_normcpu_VO_DATE!$B$29:$M$29</c:f>
              <c:numCache>
                <c:formatCode>General</c:formatCode>
                <c:ptCount val="12"/>
                <c:pt idx="0">
                  <c:v>397</c:v>
                </c:pt>
                <c:pt idx="1">
                  <c:v>0</c:v>
                </c:pt>
                <c:pt idx="2">
                  <c:v>3</c:v>
                </c:pt>
                <c:pt idx="3">
                  <c:v>573</c:v>
                </c:pt>
                <c:pt idx="4">
                  <c:v>2659</c:v>
                </c:pt>
                <c:pt idx="5">
                  <c:v>3502</c:v>
                </c:pt>
                <c:pt idx="6">
                  <c:v>4052</c:v>
                </c:pt>
                <c:pt idx="7">
                  <c:v>2485</c:v>
                </c:pt>
                <c:pt idx="8">
                  <c:v>3352</c:v>
                </c:pt>
                <c:pt idx="9">
                  <c:v>3196</c:v>
                </c:pt>
                <c:pt idx="10">
                  <c:v>4585</c:v>
                </c:pt>
                <c:pt idx="11">
                  <c:v>6296</c:v>
                </c:pt>
              </c:numCache>
            </c:numRef>
          </c:val>
        </c:ser>
        <c:ser>
          <c:idx val="8"/>
          <c:order val="8"/>
          <c:tx>
            <c:strRef>
              <c:f>SITE_normcpu_VO_DATE!$A$30</c:f>
              <c:strCache>
                <c:ptCount val="1"/>
                <c:pt idx="0">
                  <c:v>ppj</c:v>
                </c:pt>
              </c:strCache>
            </c:strRef>
          </c:tx>
          <c:cat>
            <c:strRef>
              <c:f>SITE_normcpu_VO_DATE!$B$21:$M$21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SITE_normcpu_VO_DATE!$B$30:$M$30</c:f>
              <c:numCache>
                <c:formatCode>General</c:formatCode>
                <c:ptCount val="12"/>
                <c:pt idx="0">
                  <c:v>0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overlap val="100"/>
        <c:axId val="58441088"/>
        <c:axId val="58446976"/>
      </c:barChart>
      <c:lineChart>
        <c:grouping val="standard"/>
        <c:ser>
          <c:idx val="9"/>
          <c:order val="9"/>
          <c:tx>
            <c:strRef>
              <c:f>SITE_normcpu_VO_DATE!$A$31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SITE_normcpu_VO_DATE!$B$21:$M$21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SITE_normcpu_VO_DATE!$B$31:$M$31</c:f>
              <c:numCache>
                <c:formatCode>General</c:formatCode>
                <c:ptCount val="12"/>
                <c:pt idx="0">
                  <c:v>563</c:v>
                </c:pt>
                <c:pt idx="1">
                  <c:v>889</c:v>
                </c:pt>
                <c:pt idx="2">
                  <c:v>1820</c:v>
                </c:pt>
                <c:pt idx="3">
                  <c:v>2676</c:v>
                </c:pt>
                <c:pt idx="4">
                  <c:v>5937</c:v>
                </c:pt>
                <c:pt idx="5">
                  <c:v>9903</c:v>
                </c:pt>
                <c:pt idx="6">
                  <c:v>15879</c:v>
                </c:pt>
                <c:pt idx="7">
                  <c:v>20485</c:v>
                </c:pt>
                <c:pt idx="8">
                  <c:v>30144</c:v>
                </c:pt>
                <c:pt idx="9">
                  <c:v>38395</c:v>
                </c:pt>
                <c:pt idx="10">
                  <c:v>44862</c:v>
                </c:pt>
                <c:pt idx="11">
                  <c:v>54025</c:v>
                </c:pt>
              </c:numCache>
            </c:numRef>
          </c:val>
        </c:ser>
        <c:marker val="1"/>
        <c:axId val="58454400"/>
        <c:axId val="58448512"/>
      </c:lineChart>
      <c:catAx>
        <c:axId val="58441088"/>
        <c:scaling>
          <c:orientation val="minMax"/>
        </c:scaling>
        <c:axPos val="b"/>
        <c:tickLblPos val="nextTo"/>
        <c:crossAx val="58446976"/>
        <c:crosses val="autoZero"/>
        <c:auto val="1"/>
        <c:lblAlgn val="ctr"/>
        <c:lblOffset val="100"/>
      </c:catAx>
      <c:valAx>
        <c:axId val="58446976"/>
        <c:scaling>
          <c:orientation val="minMax"/>
        </c:scaling>
        <c:axPos val="l"/>
        <c:majorGridlines/>
        <c:numFmt formatCode="General" sourceLinked="1"/>
        <c:tickLblPos val="nextTo"/>
        <c:crossAx val="58441088"/>
        <c:crosses val="autoZero"/>
        <c:crossBetween val="between"/>
      </c:valAx>
      <c:valAx>
        <c:axId val="58448512"/>
        <c:scaling>
          <c:orientation val="minMax"/>
        </c:scaling>
        <c:axPos val="r"/>
        <c:numFmt formatCode="General" sourceLinked="1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ja-JP"/>
          </a:p>
        </c:txPr>
        <c:crossAx val="58454400"/>
        <c:crosses val="max"/>
        <c:crossBetween val="between"/>
      </c:valAx>
      <c:catAx>
        <c:axId val="58454400"/>
        <c:scaling>
          <c:orientation val="minMax"/>
        </c:scaling>
        <c:delete val="1"/>
        <c:axPos val="b"/>
        <c:tickLblPos val="none"/>
        <c:crossAx val="58448512"/>
        <c:crosses val="autoZero"/>
        <c:auto val="1"/>
        <c:lblAlgn val="ctr"/>
        <c:lblOffset val="100"/>
      </c:cat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/>
      <c:barChart>
        <c:barDir val="col"/>
        <c:grouping val="stacked"/>
        <c:ser>
          <c:idx val="0"/>
          <c:order val="0"/>
          <c:tx>
            <c:strRef>
              <c:f>Read!$A$2</c:f>
              <c:strCache>
                <c:ptCount val="1"/>
                <c:pt idx="0">
                  <c:v>belle </c:v>
                </c:pt>
              </c:strCache>
            </c:strRef>
          </c:tx>
          <c:cat>
            <c:numRef>
              <c:f>Read!$B$1:$I$1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Read!$B$2:$I$2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48</c:v>
                </c:pt>
                <c:pt idx="4">
                  <c:v>3</c:v>
                </c:pt>
                <c:pt idx="5">
                  <c:v>0</c:v>
                </c:pt>
                <c:pt idx="6">
                  <c:v>15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Read!$A$3</c:f>
              <c:strCache>
                <c:ptCount val="1"/>
                <c:pt idx="0">
                  <c:v>calice </c:v>
                </c:pt>
              </c:strCache>
            </c:strRef>
          </c:tx>
          <c:cat>
            <c:numRef>
              <c:f>Read!$B$1:$I$1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Read!$B$3:$I$3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Read!$A$4</c:f>
              <c:strCache>
                <c:ptCount val="1"/>
                <c:pt idx="0">
                  <c:v>cdfj </c:v>
                </c:pt>
              </c:strCache>
            </c:strRef>
          </c:tx>
          <c:cat>
            <c:numRef>
              <c:f>Read!$B$1:$I$1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Read!$B$4:$I$4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Read!$A$5</c:f>
              <c:strCache>
                <c:ptCount val="1"/>
                <c:pt idx="0">
                  <c:v>dteam </c:v>
                </c:pt>
              </c:strCache>
            </c:strRef>
          </c:tx>
          <c:cat>
            <c:numRef>
              <c:f>Read!$B$1:$I$1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Read!$B$5:$I$5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Read!$A$6</c:f>
              <c:strCache>
                <c:ptCount val="1"/>
                <c:pt idx="0">
                  <c:v>g4med </c:v>
                </c:pt>
              </c:strCache>
            </c:strRef>
          </c:tx>
          <c:cat>
            <c:numRef>
              <c:f>Read!$B$1:$I$1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Read!$B$6:$I$6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Read!$A$7</c:f>
              <c:strCache>
                <c:ptCount val="1"/>
                <c:pt idx="0">
                  <c:v>ilc </c:v>
                </c:pt>
              </c:strCache>
            </c:strRef>
          </c:tx>
          <c:cat>
            <c:numRef>
              <c:f>Read!$B$1:$I$1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Read!$B$7:$I$7</c:f>
              <c:numCache>
                <c:formatCode>General</c:formatCode>
                <c:ptCount val="8"/>
                <c:pt idx="0">
                  <c:v>597</c:v>
                </c:pt>
                <c:pt idx="1">
                  <c:v>53</c:v>
                </c:pt>
                <c:pt idx="2">
                  <c:v>139</c:v>
                </c:pt>
                <c:pt idx="3">
                  <c:v>248</c:v>
                </c:pt>
                <c:pt idx="4">
                  <c:v>77</c:v>
                </c:pt>
                <c:pt idx="5">
                  <c:v>93</c:v>
                </c:pt>
                <c:pt idx="6">
                  <c:v>275</c:v>
                </c:pt>
                <c:pt idx="7">
                  <c:v>84</c:v>
                </c:pt>
              </c:numCache>
            </c:numRef>
          </c:val>
        </c:ser>
        <c:ser>
          <c:idx val="6"/>
          <c:order val="6"/>
          <c:tx>
            <c:strRef>
              <c:f>Read!$A$8</c:f>
              <c:strCache>
                <c:ptCount val="1"/>
                <c:pt idx="0">
                  <c:v>naokek </c:v>
                </c:pt>
              </c:strCache>
            </c:strRef>
          </c:tx>
          <c:cat>
            <c:numRef>
              <c:f>Read!$B$1:$I$1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Read!$B$8:$I$8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7"/>
          <c:order val="7"/>
          <c:tx>
            <c:strRef>
              <c:f>Read!$A$9</c:f>
              <c:strCache>
                <c:ptCount val="1"/>
                <c:pt idx="0">
                  <c:v>ops </c:v>
                </c:pt>
              </c:strCache>
            </c:strRef>
          </c:tx>
          <c:cat>
            <c:numRef>
              <c:f>Read!$B$1:$I$1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Read!$B$9:$I$9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8"/>
          <c:order val="8"/>
          <c:tx>
            <c:strRef>
              <c:f>Read!$A$10</c:f>
              <c:strCache>
                <c:ptCount val="1"/>
                <c:pt idx="0">
                  <c:v>ppj </c:v>
                </c:pt>
              </c:strCache>
            </c:strRef>
          </c:tx>
          <c:cat>
            <c:numRef>
              <c:f>Read!$B$1:$I$1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Read!$B$10:$I$10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9"/>
          <c:order val="9"/>
          <c:tx>
            <c:strRef>
              <c:f>Read!$A$11</c:f>
              <c:strCache>
                <c:ptCount val="1"/>
                <c:pt idx="0">
                  <c:v>belle2 </c:v>
                </c:pt>
              </c:strCache>
            </c:strRef>
          </c:tx>
          <c:cat>
            <c:numRef>
              <c:f>Read!$B$1:$I$1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Read!$B$11:$I$11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overlap val="100"/>
        <c:axId val="58849920"/>
        <c:axId val="59007360"/>
      </c:barChart>
      <c:lineChart>
        <c:grouping val="standard"/>
        <c:ser>
          <c:idx val="10"/>
          <c:order val="10"/>
          <c:tx>
            <c:strRef>
              <c:f>Read!$A$12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Read!$B$1:$I$1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Read!$B$12:$I$12</c:f>
              <c:numCache>
                <c:formatCode>General</c:formatCode>
                <c:ptCount val="8"/>
                <c:pt idx="0">
                  <c:v>600</c:v>
                </c:pt>
                <c:pt idx="1">
                  <c:v>654</c:v>
                </c:pt>
                <c:pt idx="2">
                  <c:v>795</c:v>
                </c:pt>
                <c:pt idx="3">
                  <c:v>1112</c:v>
                </c:pt>
                <c:pt idx="4">
                  <c:v>1192</c:v>
                </c:pt>
                <c:pt idx="5">
                  <c:v>1285</c:v>
                </c:pt>
                <c:pt idx="6">
                  <c:v>1575</c:v>
                </c:pt>
                <c:pt idx="7">
                  <c:v>1661</c:v>
                </c:pt>
              </c:numCache>
            </c:numRef>
          </c:val>
        </c:ser>
        <c:marker val="1"/>
        <c:axId val="59010432"/>
        <c:axId val="59008896"/>
      </c:lineChart>
      <c:dateAx>
        <c:axId val="58849920"/>
        <c:scaling>
          <c:orientation val="minMax"/>
        </c:scaling>
        <c:axPos val="b"/>
        <c:numFmt formatCode="mmm\-yy" sourceLinked="1"/>
        <c:tickLblPos val="nextTo"/>
        <c:crossAx val="59007360"/>
        <c:crosses val="autoZero"/>
        <c:auto val="1"/>
        <c:lblOffset val="100"/>
      </c:dateAx>
      <c:valAx>
        <c:axId val="59007360"/>
        <c:scaling>
          <c:orientation val="minMax"/>
        </c:scaling>
        <c:axPos val="l"/>
        <c:majorGridlines/>
        <c:numFmt formatCode="General" sourceLinked="1"/>
        <c:tickLblPos val="nextTo"/>
        <c:crossAx val="58849920"/>
        <c:crosses val="autoZero"/>
        <c:crossBetween val="between"/>
      </c:valAx>
      <c:valAx>
        <c:axId val="59008896"/>
        <c:scaling>
          <c:orientation val="minMax"/>
        </c:scaling>
        <c:axPos val="r"/>
        <c:numFmt formatCode="General" sourceLinked="1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ja-JP"/>
          </a:p>
        </c:txPr>
        <c:crossAx val="59010432"/>
        <c:crosses val="max"/>
        <c:crossBetween val="between"/>
      </c:valAx>
      <c:dateAx>
        <c:axId val="59010432"/>
        <c:scaling>
          <c:orientation val="minMax"/>
        </c:scaling>
        <c:delete val="1"/>
        <c:axPos val="b"/>
        <c:numFmt formatCode="mmm\-yy" sourceLinked="1"/>
        <c:tickLblPos val="none"/>
        <c:crossAx val="59008896"/>
        <c:crosses val="autoZero"/>
        <c:auto val="1"/>
        <c:lblOffset val="100"/>
      </c:date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/>
      <c:barChart>
        <c:barDir val="col"/>
        <c:grouping val="stacked"/>
        <c:ser>
          <c:idx val="0"/>
          <c:order val="0"/>
          <c:tx>
            <c:strRef>
              <c:f>Read!$A$31</c:f>
              <c:strCache>
                <c:ptCount val="1"/>
                <c:pt idx="0">
                  <c:v>belle </c:v>
                </c:pt>
              </c:strCache>
            </c:strRef>
          </c:tx>
          <c:cat>
            <c:numRef>
              <c:f>Read!$B$30:$I$30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Read!$B$31:$I$31</c:f>
              <c:numCache>
                <c:formatCode>General</c:formatCode>
                <c:ptCount val="8"/>
                <c:pt idx="0">
                  <c:v>14</c:v>
                </c:pt>
                <c:pt idx="1">
                  <c:v>10</c:v>
                </c:pt>
                <c:pt idx="2">
                  <c:v>945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Read!$A$32</c:f>
              <c:strCache>
                <c:ptCount val="1"/>
                <c:pt idx="0">
                  <c:v>calice </c:v>
                </c:pt>
              </c:strCache>
            </c:strRef>
          </c:tx>
          <c:cat>
            <c:numRef>
              <c:f>Read!$B$30:$I$30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Read!$B$32:$I$32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Read!$A$33</c:f>
              <c:strCache>
                <c:ptCount val="1"/>
                <c:pt idx="0">
                  <c:v>cdfj </c:v>
                </c:pt>
              </c:strCache>
            </c:strRef>
          </c:tx>
          <c:cat>
            <c:numRef>
              <c:f>Read!$B$30:$I$30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Read!$B$33:$I$33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Read!$A$34</c:f>
              <c:strCache>
                <c:ptCount val="1"/>
                <c:pt idx="0">
                  <c:v>dteam </c:v>
                </c:pt>
              </c:strCache>
            </c:strRef>
          </c:tx>
          <c:cat>
            <c:numRef>
              <c:f>Read!$B$30:$I$30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Read!$B$34:$I$34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Read!$A$35</c:f>
              <c:strCache>
                <c:ptCount val="1"/>
                <c:pt idx="0">
                  <c:v>g4med </c:v>
                </c:pt>
              </c:strCache>
            </c:strRef>
          </c:tx>
          <c:cat>
            <c:numRef>
              <c:f>Read!$B$30:$I$30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Read!$B$35:$I$35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Read!$A$36</c:f>
              <c:strCache>
                <c:ptCount val="1"/>
                <c:pt idx="0">
                  <c:v>ilc </c:v>
                </c:pt>
              </c:strCache>
            </c:strRef>
          </c:tx>
          <c:cat>
            <c:numRef>
              <c:f>Read!$B$30:$I$30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Read!$B$36:$I$36</c:f>
              <c:numCache>
                <c:formatCode>General</c:formatCode>
                <c:ptCount val="8"/>
                <c:pt idx="0" formatCode="#,##0">
                  <c:v>2048</c:v>
                </c:pt>
                <c:pt idx="1">
                  <c:v>2</c:v>
                </c:pt>
                <c:pt idx="2">
                  <c:v>32</c:v>
                </c:pt>
                <c:pt idx="3">
                  <c:v>337</c:v>
                </c:pt>
                <c:pt idx="4">
                  <c:v>286</c:v>
                </c:pt>
                <c:pt idx="5">
                  <c:v>132</c:v>
                </c:pt>
                <c:pt idx="6">
                  <c:v>140</c:v>
                </c:pt>
                <c:pt idx="7">
                  <c:v>111</c:v>
                </c:pt>
              </c:numCache>
            </c:numRef>
          </c:val>
        </c:ser>
        <c:ser>
          <c:idx val="6"/>
          <c:order val="6"/>
          <c:tx>
            <c:strRef>
              <c:f>Read!$A$37</c:f>
              <c:strCache>
                <c:ptCount val="1"/>
                <c:pt idx="0">
                  <c:v>naokek </c:v>
                </c:pt>
              </c:strCache>
            </c:strRef>
          </c:tx>
          <c:cat>
            <c:numRef>
              <c:f>Read!$B$30:$I$30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Read!$B$37:$I$37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7"/>
          <c:order val="7"/>
          <c:tx>
            <c:strRef>
              <c:f>Read!$A$38</c:f>
              <c:strCache>
                <c:ptCount val="1"/>
                <c:pt idx="0">
                  <c:v>ops </c:v>
                </c:pt>
              </c:strCache>
            </c:strRef>
          </c:tx>
          <c:cat>
            <c:numRef>
              <c:f>Read!$B$30:$I$30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Read!$B$38:$I$38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8"/>
          <c:order val="8"/>
          <c:tx>
            <c:strRef>
              <c:f>Read!$A$39</c:f>
              <c:strCache>
                <c:ptCount val="1"/>
                <c:pt idx="0">
                  <c:v>ppj </c:v>
                </c:pt>
              </c:strCache>
            </c:strRef>
          </c:tx>
          <c:cat>
            <c:numRef>
              <c:f>Read!$B$30:$I$30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Read!$B$39:$I$39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9"/>
          <c:order val="9"/>
          <c:tx>
            <c:strRef>
              <c:f>Read!$A$40</c:f>
              <c:strCache>
                <c:ptCount val="1"/>
                <c:pt idx="0">
                  <c:v>belle2 </c:v>
                </c:pt>
              </c:strCache>
            </c:strRef>
          </c:tx>
          <c:cat>
            <c:numRef>
              <c:f>Read!$B$30:$I$30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Read!$B$40:$I$40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overlap val="100"/>
        <c:axId val="59072512"/>
        <c:axId val="59074048"/>
      </c:barChart>
      <c:lineChart>
        <c:grouping val="standard"/>
        <c:ser>
          <c:idx val="10"/>
          <c:order val="10"/>
          <c:tx>
            <c:strRef>
              <c:f>Read!$A$41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Read!$B$30:$I$30</c:f>
              <c:numCache>
                <c:formatCode>mmm\-yy</c:formatCode>
                <c:ptCount val="8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</c:numCache>
            </c:numRef>
          </c:cat>
          <c:val>
            <c:numRef>
              <c:f>Read!$B$41:$I$41</c:f>
              <c:numCache>
                <c:formatCode>General</c:formatCode>
                <c:ptCount val="8"/>
                <c:pt idx="0">
                  <c:v>2064</c:v>
                </c:pt>
                <c:pt idx="1">
                  <c:v>2076</c:v>
                </c:pt>
                <c:pt idx="2">
                  <c:v>3053</c:v>
                </c:pt>
                <c:pt idx="3">
                  <c:v>3412</c:v>
                </c:pt>
                <c:pt idx="4">
                  <c:v>3698</c:v>
                </c:pt>
                <c:pt idx="5">
                  <c:v>3830</c:v>
                </c:pt>
                <c:pt idx="6">
                  <c:v>3974</c:v>
                </c:pt>
                <c:pt idx="7">
                  <c:v>4085</c:v>
                </c:pt>
              </c:numCache>
            </c:numRef>
          </c:val>
        </c:ser>
        <c:marker val="1"/>
        <c:axId val="59081472"/>
        <c:axId val="59075584"/>
      </c:lineChart>
      <c:dateAx>
        <c:axId val="59072512"/>
        <c:scaling>
          <c:orientation val="minMax"/>
        </c:scaling>
        <c:axPos val="b"/>
        <c:numFmt formatCode="mmm\-yy" sourceLinked="1"/>
        <c:tickLblPos val="nextTo"/>
        <c:crossAx val="59074048"/>
        <c:crosses val="autoZero"/>
        <c:auto val="1"/>
        <c:lblOffset val="100"/>
      </c:dateAx>
      <c:valAx>
        <c:axId val="59074048"/>
        <c:scaling>
          <c:orientation val="minMax"/>
        </c:scaling>
        <c:axPos val="l"/>
        <c:majorGridlines/>
        <c:numFmt formatCode="General" sourceLinked="1"/>
        <c:tickLblPos val="nextTo"/>
        <c:crossAx val="59072512"/>
        <c:crosses val="autoZero"/>
        <c:crossBetween val="between"/>
      </c:valAx>
      <c:valAx>
        <c:axId val="59075584"/>
        <c:scaling>
          <c:orientation val="minMax"/>
        </c:scaling>
        <c:axPos val="r"/>
        <c:numFmt formatCode="General" sourceLinked="1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ja-JP"/>
          </a:p>
        </c:txPr>
        <c:crossAx val="59081472"/>
        <c:crosses val="max"/>
        <c:crossBetween val="between"/>
      </c:valAx>
      <c:dateAx>
        <c:axId val="59081472"/>
        <c:scaling>
          <c:orientation val="minMax"/>
        </c:scaling>
        <c:delete val="1"/>
        <c:axPos val="b"/>
        <c:numFmt formatCode="mmm\-yy" sourceLinked="1"/>
        <c:tickLblPos val="none"/>
        <c:crossAx val="59075584"/>
        <c:crosses val="autoZero"/>
        <c:auto val="1"/>
        <c:lblOffset val="100"/>
      </c:date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6B0A-2816-421B-BAEF-B36347665B50}" type="datetimeFigureOut">
              <a:rPr kumimoji="1" lang="ja-JP" altLang="en-US" smtClean="0"/>
              <a:pPr/>
              <a:t>2010/2/17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F2CA7-E742-413C-AFA2-4CE726D1C30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E4000-E4E6-476E-9C1C-E3FE8539BA7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579FA-2322-4AAC-9BF0-3BF6998A8EF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13A2-6996-41FA-9A29-9A0F3D09CD5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322F8-AC61-48EE-884B-1C4ADE8053C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13A2-6996-41FA-9A29-9A0F3D09CD5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13A2-6996-41FA-9A29-9A0F3D09CD5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2CA7-E742-413C-AFA2-4CE726D1C30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2CA7-E742-413C-AFA2-4CE726D1C30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2CA7-E742-413C-AFA2-4CE726D1C30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2CA7-E742-413C-AFA2-4CE726D1C30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27EE-8CF8-4A1A-93C9-A4CBA6A72FD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2CA7-E742-413C-AFA2-4CE726D1C30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2CA7-E742-413C-AFA2-4CE726D1C30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27EE-8CF8-4A1A-93C9-A4CBA6A72FD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27EE-8CF8-4A1A-93C9-A4CBA6A72FD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2CA7-E742-413C-AFA2-4CE726D1C30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13A2-6996-41FA-9A29-9A0F3D09CD5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27EE-8CF8-4A1A-93C9-A4CBA6A72FD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13A2-6996-41FA-9A29-9A0F3D09CD5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281" y="2071678"/>
            <a:ext cx="7929619" cy="2214578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43043" y="4429132"/>
            <a:ext cx="7286676" cy="192882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pic>
        <p:nvPicPr>
          <p:cNvPr id="7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9"/>
            <a:ext cx="1746709" cy="1000132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6858016" y="150892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cap="small" baseline="0" dirty="0" smtClean="0">
                <a:solidFill>
                  <a:srgbClr val="688CC0"/>
                </a:solidFill>
              </a:rPr>
              <a:t>High Energy Accelerator Research Organization</a:t>
            </a:r>
            <a:endParaRPr kumimoji="1" lang="ja-JP" altLang="en-US" sz="1200" cap="small" baseline="0" dirty="0">
              <a:solidFill>
                <a:srgbClr val="688C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86447" y="1000108"/>
            <a:ext cx="1143008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ja-JP" sz="3200" b="1" cap="none" baseline="0" dirty="0" smtClean="0">
                <a:solidFill>
                  <a:srgbClr val="688CC0"/>
                </a:solidFill>
              </a:rPr>
              <a:t>K</a:t>
            </a:r>
            <a:r>
              <a:rPr kumimoji="1" lang="en-US" altLang="ja-JP" sz="3200" b="1" cap="none" baseline="0" dirty="0" smtClean="0">
                <a:solidFill>
                  <a:srgbClr val="253494"/>
                </a:solidFill>
              </a:rPr>
              <a:t>E</a:t>
            </a:r>
            <a:r>
              <a:rPr kumimoji="1" lang="en-US" altLang="ja-JP" sz="3200" b="1" cap="none" baseline="0" dirty="0" smtClean="0">
                <a:solidFill>
                  <a:srgbClr val="688CC0"/>
                </a:solidFill>
              </a:rPr>
              <a:t>K</a:t>
            </a:r>
            <a:r>
              <a:rPr kumimoji="1" lang="en-US" altLang="ja-JP" sz="3200" b="1" cap="none" baseline="0" dirty="0" smtClean="0"/>
              <a:t> </a:t>
            </a:r>
            <a:endParaRPr kumimoji="1" lang="ja-JP" altLang="en-US" sz="3200" b="1" cap="none" baseline="0" dirty="0">
              <a:solidFill>
                <a:srgbClr val="688CC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rot="5400000">
            <a:off x="6035686" y="1107266"/>
            <a:ext cx="1643074" cy="1588"/>
          </a:xfrm>
          <a:prstGeom prst="line">
            <a:avLst/>
          </a:prstGeom>
          <a:ln>
            <a:solidFill>
              <a:srgbClr val="253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0800000">
            <a:off x="5929323" y="1500174"/>
            <a:ext cx="2857520" cy="1588"/>
          </a:xfrm>
          <a:prstGeom prst="line">
            <a:avLst/>
          </a:prstGeom>
          <a:ln>
            <a:solidFill>
              <a:srgbClr val="253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 (Black as BG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 (Black as BG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5008" y="2000240"/>
            <a:ext cx="3428992" cy="2286016"/>
          </a:xfrm>
        </p:spPr>
        <p:txBody>
          <a:bodyPr anchor="b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図プレースホルダ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15008" cy="6858000"/>
          </a:xfrm>
        </p:spPr>
        <p:txBody>
          <a:bodyPr/>
          <a:lstStyle/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quarter" idx="11"/>
          </p:nvPr>
        </p:nvSpPr>
        <p:spPr>
          <a:xfrm>
            <a:off x="5715008" y="4286256"/>
            <a:ext cx="3428992" cy="2571744"/>
          </a:xfrm>
        </p:spPr>
        <p:txBody>
          <a:bodyPr lIns="288000" rIns="288000" anchor="t" anchorCtr="0">
            <a:no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pic>
        <p:nvPicPr>
          <p:cNvPr id="15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9"/>
            <a:ext cx="1746709" cy="1000132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6858016" y="150892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cap="small" baseline="0" dirty="0" smtClean="0">
                <a:solidFill>
                  <a:srgbClr val="688CC0"/>
                </a:solidFill>
              </a:rPr>
              <a:t>High Energy Accelerator Research Organization</a:t>
            </a:r>
            <a:endParaRPr kumimoji="1" lang="ja-JP" altLang="en-US" sz="1200" cap="small" baseline="0" dirty="0">
              <a:solidFill>
                <a:srgbClr val="688CC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86447" y="1000108"/>
            <a:ext cx="1143008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ja-JP" sz="3200" b="1" cap="none" baseline="0" dirty="0" smtClean="0">
                <a:solidFill>
                  <a:srgbClr val="688CC0"/>
                </a:solidFill>
              </a:rPr>
              <a:t>K</a:t>
            </a:r>
            <a:r>
              <a:rPr kumimoji="1" lang="en-US" altLang="ja-JP" sz="3200" b="1" cap="none" baseline="0" dirty="0" smtClean="0">
                <a:solidFill>
                  <a:srgbClr val="253494"/>
                </a:solidFill>
              </a:rPr>
              <a:t>E</a:t>
            </a:r>
            <a:r>
              <a:rPr kumimoji="1" lang="en-US" altLang="ja-JP" sz="3200" b="1" cap="none" baseline="0" dirty="0" smtClean="0">
                <a:solidFill>
                  <a:srgbClr val="688CC0"/>
                </a:solidFill>
              </a:rPr>
              <a:t>K</a:t>
            </a:r>
            <a:r>
              <a:rPr kumimoji="1" lang="en-US" altLang="ja-JP" sz="3200" b="1" cap="none" baseline="0" dirty="0" smtClean="0"/>
              <a:t> </a:t>
            </a:r>
            <a:endParaRPr kumimoji="1" lang="ja-JP" altLang="en-US" sz="3200" b="1" cap="none" baseline="0" dirty="0">
              <a:solidFill>
                <a:srgbClr val="688CC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rot="5400000">
            <a:off x="6035686" y="1107266"/>
            <a:ext cx="1643074" cy="1588"/>
          </a:xfrm>
          <a:prstGeom prst="line">
            <a:avLst/>
          </a:prstGeom>
          <a:ln>
            <a:solidFill>
              <a:srgbClr val="253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10800000">
            <a:off x="5929323" y="1500174"/>
            <a:ext cx="2857520" cy="1588"/>
          </a:xfrm>
          <a:prstGeom prst="line">
            <a:avLst/>
          </a:prstGeom>
          <a:ln>
            <a:solidFill>
              <a:srgbClr val="253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572000" cy="52149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572000" cy="52149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457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0" y="1928802"/>
            <a:ext cx="4572000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572000" y="1285860"/>
            <a:ext cx="457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572000" y="1928802"/>
            <a:ext cx="4572000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 (Black as BG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wai\Desktop\keklogo-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240" y="71415"/>
            <a:ext cx="715355" cy="409598"/>
          </a:xfrm>
          <a:prstGeom prst="rect">
            <a:avLst/>
          </a:prstGeom>
          <a:noFill/>
        </p:spPr>
      </p:pic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285884"/>
          </a:xfrm>
          <a:prstGeom prst="rect">
            <a:avLst/>
          </a:prstGeom>
        </p:spPr>
        <p:txBody>
          <a:bodyPr vert="horz" lIns="180000" tIns="72000" rIns="180000" bIns="7200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0" y="1285861"/>
            <a:ext cx="9144000" cy="5214974"/>
          </a:xfrm>
          <a:prstGeom prst="rect">
            <a:avLst/>
          </a:prstGeom>
        </p:spPr>
        <p:txBody>
          <a:bodyPr vert="horz" lIns="288000" tIns="72000" rIns="288000" bIns="7200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0" y="6492876"/>
            <a:ext cx="192879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928794" y="6492876"/>
            <a:ext cx="528641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215206" y="6492876"/>
            <a:ext cx="192879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Lucida Sans Unicode" pitchFamily="34" charset="0"/>
        <a:buChar char="▸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Lucida Sans Unicode" pitchFamily="34" charset="0"/>
        <a:buChar char="▹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Lucida Sans Unicode" pitchFamily="34" charset="0"/>
        <a:buChar char="▪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Lucida Sans Unicode" pitchFamily="34" charset="0"/>
        <a:buChar char="▫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Lucida Sans Unicode" pitchFamily="34" charset="0"/>
        <a:buChar char="‐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us.fzk.de/ws/ticket_info.php?ticket=45143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gus.fzk.de/ws/ticket_info.php?ticket=482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us.fzk.de/ws/ticket_info.php?ticket=51727" TargetMode="External"/><Relationship Id="rId5" Type="http://schemas.openxmlformats.org/officeDocument/2006/relationships/hyperlink" Target="https://gus.fzk.de/ws/ticket_info.php?ticket=53382" TargetMode="External"/><Relationship Id="rId4" Type="http://schemas.openxmlformats.org/officeDocument/2006/relationships/hyperlink" Target="https://gus.fzk.de/ws/ticket_info.php?ticket=5430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omrs.cc.kek.jp:8443/vo/belle/vom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281" y="2214554"/>
            <a:ext cx="8715437" cy="1643074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gLite</a:t>
            </a:r>
            <a:r>
              <a:rPr lang="en-US" altLang="ja-JP" dirty="0" smtClean="0"/>
              <a:t> deployment and operation toward the KEK Super B factory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2844" y="3643314"/>
            <a:ext cx="7643866" cy="10001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ja-JP" dirty="0" smtClean="0"/>
              <a:t>Updates related on Grid since last meeting in November 2008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2460" y="5650072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Go Iwai, KEK/CRC</a:t>
            </a:r>
          </a:p>
          <a:p>
            <a:pPr algn="ctr"/>
            <a:r>
              <a:rPr lang="en-US" altLang="ja-JP" sz="2000" dirty="0" smtClean="0">
                <a:latin typeface="Consolas" pitchFamily="49" charset="0"/>
              </a:rPr>
              <a:t>go.iwai@kek.jp</a:t>
            </a:r>
            <a:endParaRPr kumimoji="1" lang="ja-JP" altLang="en-US" sz="2000" dirty="0">
              <a:latin typeface="Consolas" pitchFamily="49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714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</a:rPr>
              <a:t>http://indico.in2p3.fr/conferenceDisplay.py?confId=2804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655024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Agenda of last meeting can be found at http://kds.kek.jp/conferenceDisplay.py?confId=2387</a:t>
            </a:r>
            <a:endParaRPr kumimoji="1" lang="ja-JP" altLang="en-US" sz="1400" dirty="0">
              <a:solidFill>
                <a:schemeClr val="bg1">
                  <a:lumMod val="50000"/>
                </a:schemeClr>
              </a:solidFill>
              <a:latin typeface="Consolas" pitchFamily="49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0034"/>
            <a:ext cx="3742253" cy="16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1551197" y="4714885"/>
            <a:ext cx="6021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FJPPL Workshop at CCIN2P3/Lyon</a:t>
            </a:r>
          </a:p>
          <a:p>
            <a:pPr algn="ctr"/>
            <a:r>
              <a:rPr lang="en-US" altLang="ja-JP" sz="2400" dirty="0" smtClean="0"/>
              <a:t>February 17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2010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5429256" cy="1428736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Recent Works</a:t>
            </a:r>
            <a:br>
              <a:rPr lang="en-US" altLang="ja-JP" sz="2800" dirty="0" smtClean="0"/>
            </a:br>
            <a:r>
              <a:rPr lang="en-US" altLang="ja-JP" sz="2800" dirty="0" smtClean="0"/>
              <a:t>Integration of BCS and CIS</a:t>
            </a:r>
            <a:br>
              <a:rPr lang="en-US" altLang="ja-JP" sz="2800" dirty="0" smtClean="0"/>
            </a:br>
            <a:r>
              <a:rPr lang="en-US" altLang="ja-JP" sz="2800" dirty="0" smtClean="0"/>
              <a:t>(Still working in progress!)</a:t>
            </a:r>
            <a:endParaRPr kumimoji="1" lang="ja-JP" altLang="en-US" sz="2800" dirty="0"/>
          </a:p>
        </p:txBody>
      </p:sp>
      <p:sp>
        <p:nvSpPr>
          <p:cNvPr id="285" name="日付プレースホルダ 2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287" name="フッター プレースホルダ 2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286" name="スライド番号プレースホルダ 2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293" name="テキスト ボックス 292"/>
          <p:cNvSpPr txBox="1"/>
          <p:nvPr/>
        </p:nvSpPr>
        <p:spPr>
          <a:xfrm>
            <a:off x="5074958" y="6357958"/>
            <a:ext cx="2854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Existing computing resource</a:t>
            </a:r>
          </a:p>
          <a:p>
            <a:r>
              <a:rPr kumimoji="1" lang="en-US" altLang="ja-JP" sz="1400" dirty="0" smtClean="0"/>
              <a:t>192 nodes ~ 1,536 cores ~ 4.6 MSI2K</a:t>
            </a:r>
            <a:endParaRPr kumimoji="1" lang="ja-JP" altLang="en-US" sz="1400" dirty="0"/>
          </a:p>
        </p:txBody>
      </p:sp>
      <p:sp>
        <p:nvSpPr>
          <p:cNvPr id="294" name="テキスト ボックス 293"/>
          <p:cNvSpPr txBox="1"/>
          <p:nvPr/>
        </p:nvSpPr>
        <p:spPr>
          <a:xfrm>
            <a:off x="6500826" y="206828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Machine Room @ North Bldg. of CRC</a:t>
            </a:r>
            <a:endParaRPr kumimoji="1" lang="ja-JP" altLang="en-US" dirty="0"/>
          </a:p>
        </p:txBody>
      </p:sp>
      <p:cxnSp>
        <p:nvCxnSpPr>
          <p:cNvPr id="296" name="直線コネクタ 295"/>
          <p:cNvCxnSpPr/>
          <p:nvPr/>
        </p:nvCxnSpPr>
        <p:spPr>
          <a:xfrm rot="5400000">
            <a:off x="1963719" y="4106867"/>
            <a:ext cx="5072098" cy="1588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正方形/長方形 313"/>
          <p:cNvSpPr/>
          <p:nvPr/>
        </p:nvSpPr>
        <p:spPr>
          <a:xfrm>
            <a:off x="500034" y="2214554"/>
            <a:ext cx="1357322" cy="278608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312"/>
          <p:cNvGrpSpPr/>
          <p:nvPr/>
        </p:nvGrpSpPr>
        <p:grpSpPr>
          <a:xfrm>
            <a:off x="571472" y="2285992"/>
            <a:ext cx="1214446" cy="642942"/>
            <a:chOff x="714348" y="2500306"/>
            <a:chExt cx="1214446" cy="642942"/>
          </a:xfrm>
        </p:grpSpPr>
        <p:sp>
          <p:nvSpPr>
            <p:cNvPr id="299" name="正方形/長方形 298"/>
            <p:cNvSpPr/>
            <p:nvPr/>
          </p:nvSpPr>
          <p:spPr>
            <a:xfrm>
              <a:off x="714348" y="2500306"/>
              <a:ext cx="1214446" cy="64294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正方形/長方形 300"/>
            <p:cNvSpPr/>
            <p:nvPr/>
          </p:nvSpPr>
          <p:spPr>
            <a:xfrm>
              <a:off x="785786" y="2571744"/>
              <a:ext cx="214314" cy="21431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正方形/長方形 308"/>
            <p:cNvSpPr/>
            <p:nvPr/>
          </p:nvSpPr>
          <p:spPr>
            <a:xfrm>
              <a:off x="1071538" y="2571744"/>
              <a:ext cx="214314" cy="21431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5" name="正方形/長方形 314"/>
          <p:cNvSpPr/>
          <p:nvPr/>
        </p:nvSpPr>
        <p:spPr>
          <a:xfrm>
            <a:off x="571472" y="3143248"/>
            <a:ext cx="1214446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正方形/長方形 315"/>
          <p:cNvSpPr/>
          <p:nvPr/>
        </p:nvSpPr>
        <p:spPr>
          <a:xfrm>
            <a:off x="571472" y="3429000"/>
            <a:ext cx="1214446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正方形/長方形 316"/>
          <p:cNvSpPr/>
          <p:nvPr/>
        </p:nvSpPr>
        <p:spPr>
          <a:xfrm>
            <a:off x="571472" y="3714752"/>
            <a:ext cx="1214446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正方形/長方形 326"/>
          <p:cNvSpPr/>
          <p:nvPr/>
        </p:nvSpPr>
        <p:spPr>
          <a:xfrm>
            <a:off x="5072066" y="2786058"/>
            <a:ext cx="3643338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正方形/長方形 329"/>
          <p:cNvSpPr/>
          <p:nvPr/>
        </p:nvSpPr>
        <p:spPr>
          <a:xfrm>
            <a:off x="8072462" y="2857496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/>
          <p:cNvSpPr/>
          <p:nvPr/>
        </p:nvSpPr>
        <p:spPr>
          <a:xfrm>
            <a:off x="8358214" y="2857496"/>
            <a:ext cx="214314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9" name="カギ線コネクタ 338"/>
          <p:cNvCxnSpPr>
            <a:stCxn id="331" idx="0"/>
            <a:endCxn id="301" idx="0"/>
          </p:cNvCxnSpPr>
          <p:nvPr/>
        </p:nvCxnSpPr>
        <p:spPr>
          <a:xfrm rot="16200000" flipV="1">
            <a:off x="4357686" y="-1250189"/>
            <a:ext cx="500066" cy="7715304"/>
          </a:xfrm>
          <a:prstGeom prst="bentConnector3">
            <a:avLst>
              <a:gd name="adj1" fmla="val 145714"/>
            </a:avLst>
          </a:prstGeom>
          <a:ln w="38100">
            <a:solidFill>
              <a:srgbClr val="9933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4" name="カギ線コネクタ 338"/>
          <p:cNvCxnSpPr>
            <a:stCxn id="330" idx="0"/>
            <a:endCxn id="309" idx="0"/>
          </p:cNvCxnSpPr>
          <p:nvPr/>
        </p:nvCxnSpPr>
        <p:spPr>
          <a:xfrm rot="16200000" flipV="1">
            <a:off x="4357686" y="-964437"/>
            <a:ext cx="500066" cy="7143800"/>
          </a:xfrm>
          <a:prstGeom prst="bentConnector3">
            <a:avLst>
              <a:gd name="adj1" fmla="val 171378"/>
            </a:avLst>
          </a:prstGeom>
          <a:ln w="38100">
            <a:solidFill>
              <a:srgbClr val="9933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6" name="テキスト ボックス 375"/>
          <p:cNvSpPr txBox="1"/>
          <p:nvPr/>
        </p:nvSpPr>
        <p:spPr>
          <a:xfrm>
            <a:off x="285721" y="135729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MT Ops Room @ South Bldg. of CRC</a:t>
            </a:r>
            <a:endParaRPr kumimoji="1" lang="ja-JP" altLang="en-US" dirty="0"/>
          </a:p>
        </p:txBody>
      </p:sp>
      <p:sp>
        <p:nvSpPr>
          <p:cNvPr id="380" name="正方形/長方形 379"/>
          <p:cNvSpPr/>
          <p:nvPr/>
        </p:nvSpPr>
        <p:spPr>
          <a:xfrm>
            <a:off x="571472" y="4000504"/>
            <a:ext cx="1214446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正方形/長方形 380"/>
          <p:cNvSpPr/>
          <p:nvPr/>
        </p:nvSpPr>
        <p:spPr>
          <a:xfrm>
            <a:off x="571472" y="4286256"/>
            <a:ext cx="1214446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369"/>
          <p:cNvGrpSpPr/>
          <p:nvPr/>
        </p:nvGrpSpPr>
        <p:grpSpPr>
          <a:xfrm>
            <a:off x="5072066" y="3714752"/>
            <a:ext cx="857256" cy="2643206"/>
            <a:chOff x="5072066" y="3714752"/>
            <a:chExt cx="857256" cy="2643206"/>
          </a:xfrm>
        </p:grpSpPr>
        <p:sp>
          <p:nvSpPr>
            <p:cNvPr id="114" name="正方形/長方形 113"/>
            <p:cNvSpPr/>
            <p:nvPr/>
          </p:nvSpPr>
          <p:spPr>
            <a:xfrm>
              <a:off x="5072066" y="3714752"/>
              <a:ext cx="857256" cy="26432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296"/>
            <p:cNvGrpSpPr/>
            <p:nvPr/>
          </p:nvGrpSpPr>
          <p:grpSpPr>
            <a:xfrm>
              <a:off x="5143504" y="5500702"/>
              <a:ext cx="714380" cy="785818"/>
              <a:chOff x="6357950" y="4714884"/>
              <a:chExt cx="714380" cy="785818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4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正方形/長方形 26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正方形/長方形 35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正方形/長方形 37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95" name="正方形/長方形 294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297"/>
            <p:cNvGrpSpPr/>
            <p:nvPr/>
          </p:nvGrpSpPr>
          <p:grpSpPr>
            <a:xfrm>
              <a:off x="5143504" y="4643446"/>
              <a:ext cx="714380" cy="785818"/>
              <a:chOff x="6357950" y="4714884"/>
              <a:chExt cx="714380" cy="785818"/>
            </a:xfrm>
          </p:grpSpPr>
          <p:sp>
            <p:nvSpPr>
              <p:cNvPr id="300" name="正方形/長方形 299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307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8" name="正方形/長方形 307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8" name="正方形/長方形 317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0" name="正方形/長方形 319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正方形/長方形 320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2" name="正方形/長方形 321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正方形/長方形 323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正方形/長方形 324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6" name="正方形/長方形 325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6" name="正方形/長方形 335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7" name="正方形/長方形 336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8" name="正方形/長方形 337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0" name="正方形/長方形 339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1" name="正方形/長方形 340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2" name="正方形/長方形 341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正方形/長方形 343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06" name="正方形/長方形 305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344"/>
            <p:cNvGrpSpPr/>
            <p:nvPr/>
          </p:nvGrpSpPr>
          <p:grpSpPr>
            <a:xfrm>
              <a:off x="5143504" y="3786190"/>
              <a:ext cx="714380" cy="785818"/>
              <a:chOff x="6357950" y="4714884"/>
              <a:chExt cx="714380" cy="785818"/>
            </a:xfrm>
          </p:grpSpPr>
          <p:sp>
            <p:nvSpPr>
              <p:cNvPr id="347" name="正方形/長方形 346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350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1" name="正方形/長方形 350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2" name="正方形/長方形 351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3" name="正方形/長方形 352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5" name="正方形/長方形 354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6" name="正方形/長方形 355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7" name="正方形/長方形 356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正方形/長方形 357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正方形/長方形 359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1" name="正方形/長方形 360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3" name="正方形/長方形 362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4" name="正方形/長方形 363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5" name="正方形/長方形 364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6" name="正方形/長方形 365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7" name="正方形/長方形 366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9" name="正方形/長方形 368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49" name="正方形/長方形 348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" name="グループ化 371"/>
          <p:cNvGrpSpPr/>
          <p:nvPr/>
        </p:nvGrpSpPr>
        <p:grpSpPr>
          <a:xfrm>
            <a:off x="6000760" y="3714752"/>
            <a:ext cx="857256" cy="2643206"/>
            <a:chOff x="5072066" y="3714752"/>
            <a:chExt cx="857256" cy="2643206"/>
          </a:xfrm>
        </p:grpSpPr>
        <p:sp>
          <p:nvSpPr>
            <p:cNvPr id="373" name="正方形/長方形 372"/>
            <p:cNvSpPr/>
            <p:nvPr/>
          </p:nvSpPr>
          <p:spPr>
            <a:xfrm>
              <a:off x="5072066" y="3714752"/>
              <a:ext cx="857256" cy="26432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296"/>
            <p:cNvGrpSpPr/>
            <p:nvPr/>
          </p:nvGrpSpPr>
          <p:grpSpPr>
            <a:xfrm>
              <a:off x="5143504" y="5500702"/>
              <a:ext cx="714380" cy="785818"/>
              <a:chOff x="6357950" y="4714884"/>
              <a:chExt cx="714380" cy="785818"/>
            </a:xfrm>
          </p:grpSpPr>
          <p:sp>
            <p:nvSpPr>
              <p:cNvPr id="420" name="正方形/長方形 419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423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正方形/長方形 423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5" name="正方形/長方形 424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6" name="正方形/長方形 425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7" name="正方形/長方形 26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8" name="正方形/長方形 427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9" name="正方形/長方形 428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0" name="正方形/長方形 429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1" name="正方形/長方形 430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2" name="正方形/長方形 431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3" name="正方形/長方形 432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4" name="正方形/長方形 433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5" name="正方形/長方形 434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6" name="正方形/長方形 435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7" name="正方形/長方形 436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正方形/長方形 437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22" name="正方形/長方形 421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297"/>
            <p:cNvGrpSpPr/>
            <p:nvPr/>
          </p:nvGrpSpPr>
          <p:grpSpPr>
            <a:xfrm>
              <a:off x="5143504" y="4643446"/>
              <a:ext cx="714380" cy="785818"/>
              <a:chOff x="6357950" y="4714884"/>
              <a:chExt cx="714380" cy="785818"/>
            </a:xfrm>
          </p:grpSpPr>
          <p:sp>
            <p:nvSpPr>
              <p:cNvPr id="401" name="正方形/長方形 400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404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5" name="正方形/長方形 404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6" name="正方形/長方形 405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7" name="正方形/長方形 406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8" name="正方形/長方形 407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9" name="正方形/長方形 408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0" name="正方形/長方形 409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1" name="正方形/長方形 410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2" name="正方形/長方形 411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正方形/長方形 412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正方形/長方形 413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正方形/長方形 414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" name="正方形/長方形 415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" name="正方形/長方形 416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" name="正方形/長方形 417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" name="正方形/長方形 418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03" name="正方形/長方形 402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344"/>
            <p:cNvGrpSpPr/>
            <p:nvPr/>
          </p:nvGrpSpPr>
          <p:grpSpPr>
            <a:xfrm>
              <a:off x="5143504" y="3786190"/>
              <a:ext cx="714380" cy="785818"/>
              <a:chOff x="6357950" y="4714884"/>
              <a:chExt cx="714380" cy="785818"/>
            </a:xfrm>
          </p:grpSpPr>
          <p:sp>
            <p:nvSpPr>
              <p:cNvPr id="378" name="正方形/長方形 377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8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384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正方形/長方形 384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6" name="正方形/長方形 385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正方形/長方形 386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正方形/長方形 387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正方形/長方形 389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正方形/長方形 390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正方形/長方形 391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正方形/長方形 392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正方形/長方形 393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正方形/長方形 394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正方形/長方形 395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正方形/長方形 396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8" name="正方形/長方形 397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9" name="正方形/長方形 398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0" name="正方形/長方形 399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83" name="正方形/長方形 382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" name="グループ化 438"/>
          <p:cNvGrpSpPr/>
          <p:nvPr/>
        </p:nvGrpSpPr>
        <p:grpSpPr>
          <a:xfrm>
            <a:off x="6929454" y="3714752"/>
            <a:ext cx="857256" cy="2643206"/>
            <a:chOff x="5072066" y="3714752"/>
            <a:chExt cx="857256" cy="2643206"/>
          </a:xfrm>
        </p:grpSpPr>
        <p:sp>
          <p:nvSpPr>
            <p:cNvPr id="440" name="正方形/長方形 439"/>
            <p:cNvSpPr/>
            <p:nvPr/>
          </p:nvSpPr>
          <p:spPr>
            <a:xfrm>
              <a:off x="5072066" y="3714752"/>
              <a:ext cx="857256" cy="26432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296"/>
            <p:cNvGrpSpPr/>
            <p:nvPr/>
          </p:nvGrpSpPr>
          <p:grpSpPr>
            <a:xfrm>
              <a:off x="5143504" y="5500702"/>
              <a:ext cx="714380" cy="785818"/>
              <a:chOff x="6357950" y="4714884"/>
              <a:chExt cx="714380" cy="785818"/>
            </a:xfrm>
          </p:grpSpPr>
          <p:sp>
            <p:nvSpPr>
              <p:cNvPr id="482" name="正方形/長方形 481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1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485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6" name="正方形/長方形 485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7" name="正方形/長方形 486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8" name="正方形/長方形 487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9" name="正方形/長方形 26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0" name="正方形/長方形 489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1" name="正方形/長方形 490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2" name="正方形/長方形 491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3" name="正方形/長方形 492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4" name="正方形/長方形 493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5" name="正方形/長方形 494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6" name="正方形/長方形 495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7" name="正方形/長方形 496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8" name="正方形/長方形 497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9" name="正方形/長方形 498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0" name="正方形/長方形 499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84" name="正方形/長方形 483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97"/>
            <p:cNvGrpSpPr/>
            <p:nvPr/>
          </p:nvGrpSpPr>
          <p:grpSpPr>
            <a:xfrm>
              <a:off x="5143504" y="4643446"/>
              <a:ext cx="714380" cy="785818"/>
              <a:chOff x="6357950" y="4714884"/>
              <a:chExt cx="714380" cy="785818"/>
            </a:xfrm>
          </p:grpSpPr>
          <p:sp>
            <p:nvSpPr>
              <p:cNvPr id="463" name="正方形/長方形 462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466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7" name="正方形/長方形 466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8" name="正方形/長方形 467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9" name="正方形/長方形 468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0" name="正方形/長方形 469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1" name="正方形/長方形 470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2" name="正方形/長方形 471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3" name="正方形/長方形 472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正方形/長方形 473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5" name="正方形/長方形 474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6" name="正方形/長方形 475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7" name="正方形/長方形 476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8" name="正方形/長方形 477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9" name="正方形/長方形 478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0" name="正方形/長方形 479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1" name="正方形/長方形 480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65" name="正方形/長方形 464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9" name="グループ化 344"/>
            <p:cNvGrpSpPr/>
            <p:nvPr/>
          </p:nvGrpSpPr>
          <p:grpSpPr>
            <a:xfrm>
              <a:off x="5143504" y="3786190"/>
              <a:ext cx="714380" cy="785818"/>
              <a:chOff x="6357950" y="4714884"/>
              <a:chExt cx="714380" cy="785818"/>
            </a:xfrm>
          </p:grpSpPr>
          <p:sp>
            <p:nvSpPr>
              <p:cNvPr id="444" name="正方形/長方形 443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0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447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8" name="正方形/長方形 447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9" name="正方形/長方形 448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0" name="正方形/長方形 449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1" name="正方形/長方形 450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正方形/長方形 451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3" name="正方形/長方形 452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4" name="正方形/長方形 453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5" name="正方形/長方形 454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6" name="正方形/長方形 455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7" name="正方形/長方形 456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8" name="正方形/長方形 457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9" name="正方形/長方形 458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0" name="正方形/長方形 459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正方形/長方形 460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2" name="正方形/長方形 461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46" name="正方形/長方形 445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1" name="グループ化 500"/>
          <p:cNvGrpSpPr/>
          <p:nvPr/>
        </p:nvGrpSpPr>
        <p:grpSpPr>
          <a:xfrm>
            <a:off x="7858148" y="3714752"/>
            <a:ext cx="857256" cy="2643206"/>
            <a:chOff x="5072066" y="3714752"/>
            <a:chExt cx="857256" cy="2643206"/>
          </a:xfrm>
        </p:grpSpPr>
        <p:sp>
          <p:nvSpPr>
            <p:cNvPr id="502" name="正方形/長方形 501"/>
            <p:cNvSpPr/>
            <p:nvPr/>
          </p:nvSpPr>
          <p:spPr>
            <a:xfrm>
              <a:off x="5072066" y="3714752"/>
              <a:ext cx="857256" cy="26432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296"/>
            <p:cNvGrpSpPr/>
            <p:nvPr/>
          </p:nvGrpSpPr>
          <p:grpSpPr>
            <a:xfrm>
              <a:off x="5143504" y="5500702"/>
              <a:ext cx="714380" cy="785818"/>
              <a:chOff x="6357950" y="4714884"/>
              <a:chExt cx="714380" cy="785818"/>
            </a:xfrm>
          </p:grpSpPr>
          <p:sp>
            <p:nvSpPr>
              <p:cNvPr id="544" name="正方形/長方形 543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3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547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8" name="正方形/長方形 547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正方形/長方形 548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0" name="正方形/長方形 549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1" name="正方形/長方形 26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2" name="正方形/長方形 551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3" name="正方形/長方形 552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4" name="正方形/長方形 553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5" name="正方形/長方形 554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6" name="正方形/長方形 555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7" name="正方形/長方形 556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正方形/長方形 557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9" name="正方形/長方形 558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正方形/長方形 559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1" name="正方形/長方形 560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正方形/長方形 561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46" name="正方形/長方形 545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297"/>
            <p:cNvGrpSpPr/>
            <p:nvPr/>
          </p:nvGrpSpPr>
          <p:grpSpPr>
            <a:xfrm>
              <a:off x="5143504" y="4643446"/>
              <a:ext cx="714380" cy="785818"/>
              <a:chOff x="6357950" y="4714884"/>
              <a:chExt cx="714380" cy="785818"/>
            </a:xfrm>
          </p:grpSpPr>
          <p:sp>
            <p:nvSpPr>
              <p:cNvPr id="525" name="正方形/長方形 524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5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528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9" name="正方形/長方形 528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0" name="正方形/長方形 529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正方形/長方形 530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正方形/長方形 531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3" name="正方形/長方形 532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4" name="正方形/長方形 533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5" name="正方形/長方形 534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6" name="正方形/長方形 535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7" name="正方形/長方形 536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8" name="正方形/長方形 537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9" name="正方形/長方形 538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0" name="正方形/長方形 539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正方形/長方形 540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正方形/長方形 541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正方形/長方形 542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27" name="正方形/長方形 526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344"/>
            <p:cNvGrpSpPr/>
            <p:nvPr/>
          </p:nvGrpSpPr>
          <p:grpSpPr>
            <a:xfrm>
              <a:off x="5143504" y="3786190"/>
              <a:ext cx="714380" cy="785818"/>
              <a:chOff x="6357950" y="4714884"/>
              <a:chExt cx="714380" cy="785818"/>
            </a:xfrm>
          </p:grpSpPr>
          <p:sp>
            <p:nvSpPr>
              <p:cNvPr id="506" name="正方形/長方形 505"/>
              <p:cNvSpPr/>
              <p:nvPr/>
            </p:nvSpPr>
            <p:spPr>
              <a:xfrm>
                <a:off x="6357950" y="4714884"/>
                <a:ext cx="714380" cy="7858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7" name="グループ化 38"/>
              <p:cNvGrpSpPr/>
              <p:nvPr/>
            </p:nvGrpSpPr>
            <p:grpSpPr>
              <a:xfrm>
                <a:off x="6429388" y="4857760"/>
                <a:ext cx="571504" cy="571504"/>
                <a:chOff x="785786" y="3071810"/>
                <a:chExt cx="571504" cy="571504"/>
              </a:xfrm>
            </p:grpSpPr>
            <p:sp>
              <p:nvSpPr>
                <p:cNvPr id="509" name="正方形/長方形 3"/>
                <p:cNvSpPr/>
                <p:nvPr/>
              </p:nvSpPr>
              <p:spPr>
                <a:xfrm>
                  <a:off x="78578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0" name="正方形/長方形 509"/>
                <p:cNvSpPr/>
                <p:nvPr/>
              </p:nvSpPr>
              <p:spPr>
                <a:xfrm>
                  <a:off x="85722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1" name="正方形/長方形 510"/>
                <p:cNvSpPr/>
                <p:nvPr/>
              </p:nvSpPr>
              <p:spPr>
                <a:xfrm>
                  <a:off x="92866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正方形/長方形 511"/>
                <p:cNvSpPr/>
                <p:nvPr/>
              </p:nvSpPr>
              <p:spPr>
                <a:xfrm>
                  <a:off x="1000100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正方形/長方形 512"/>
                <p:cNvSpPr/>
                <p:nvPr/>
              </p:nvSpPr>
              <p:spPr>
                <a:xfrm>
                  <a:off x="1071538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正方形/長方形 513"/>
                <p:cNvSpPr/>
                <p:nvPr/>
              </p:nvSpPr>
              <p:spPr>
                <a:xfrm>
                  <a:off x="1142976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5" name="正方形/長方形 514"/>
                <p:cNvSpPr/>
                <p:nvPr/>
              </p:nvSpPr>
              <p:spPr>
                <a:xfrm>
                  <a:off x="1214414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6" name="正方形/長方形 515"/>
                <p:cNvSpPr/>
                <p:nvPr/>
              </p:nvSpPr>
              <p:spPr>
                <a:xfrm>
                  <a:off x="1285852" y="3071810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7" name="正方形/長方形 516"/>
                <p:cNvSpPr/>
                <p:nvPr/>
              </p:nvSpPr>
              <p:spPr>
                <a:xfrm>
                  <a:off x="78578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8" name="正方形/長方形 517"/>
                <p:cNvSpPr/>
                <p:nvPr/>
              </p:nvSpPr>
              <p:spPr>
                <a:xfrm>
                  <a:off x="85722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" name="正方形/長方形 518"/>
                <p:cNvSpPr/>
                <p:nvPr/>
              </p:nvSpPr>
              <p:spPr>
                <a:xfrm>
                  <a:off x="92866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" name="正方形/長方形 519"/>
                <p:cNvSpPr/>
                <p:nvPr/>
              </p:nvSpPr>
              <p:spPr>
                <a:xfrm>
                  <a:off x="1000100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正方形/長方形 520"/>
                <p:cNvSpPr/>
                <p:nvPr/>
              </p:nvSpPr>
              <p:spPr>
                <a:xfrm>
                  <a:off x="1071538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正方形/長方形 521"/>
                <p:cNvSpPr/>
                <p:nvPr/>
              </p:nvSpPr>
              <p:spPr>
                <a:xfrm>
                  <a:off x="1142976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正方形/長方形 522"/>
                <p:cNvSpPr/>
                <p:nvPr/>
              </p:nvSpPr>
              <p:spPr>
                <a:xfrm>
                  <a:off x="1214414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正方形/長方形 523"/>
                <p:cNvSpPr/>
                <p:nvPr/>
              </p:nvSpPr>
              <p:spPr>
                <a:xfrm>
                  <a:off x="1285852" y="3357562"/>
                  <a:ext cx="71438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08" name="正方形/長方形 507"/>
              <p:cNvSpPr/>
              <p:nvPr/>
            </p:nvSpPr>
            <p:spPr>
              <a:xfrm>
                <a:off x="6429388" y="4786322"/>
                <a:ext cx="571504" cy="714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71" name="テキスト ボックス 570"/>
          <p:cNvSpPr txBox="1"/>
          <p:nvPr/>
        </p:nvSpPr>
        <p:spPr>
          <a:xfrm>
            <a:off x="3399467" y="164305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10G x 2</a:t>
            </a:r>
          </a:p>
        </p:txBody>
      </p:sp>
      <p:cxnSp>
        <p:nvCxnSpPr>
          <p:cNvPr id="573" name="直線コネクタ 572"/>
          <p:cNvCxnSpPr/>
          <p:nvPr/>
        </p:nvCxnSpPr>
        <p:spPr>
          <a:xfrm rot="5400000" flipH="1" flipV="1">
            <a:off x="5214942" y="3500438"/>
            <a:ext cx="7143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4" name="直線コネクタ 583"/>
          <p:cNvCxnSpPr/>
          <p:nvPr/>
        </p:nvCxnSpPr>
        <p:spPr>
          <a:xfrm rot="5400000" flipH="1" flipV="1">
            <a:off x="4857752" y="3929066"/>
            <a:ext cx="157163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線コネクタ 586"/>
          <p:cNvCxnSpPr/>
          <p:nvPr/>
        </p:nvCxnSpPr>
        <p:spPr>
          <a:xfrm rot="5400000" flipH="1" flipV="1">
            <a:off x="4500562" y="4357694"/>
            <a:ext cx="24288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直線コネクタ 588"/>
          <p:cNvCxnSpPr/>
          <p:nvPr/>
        </p:nvCxnSpPr>
        <p:spPr>
          <a:xfrm rot="5400000" flipH="1" flipV="1">
            <a:off x="6143635" y="3500438"/>
            <a:ext cx="7143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直線コネクタ 589"/>
          <p:cNvCxnSpPr/>
          <p:nvPr/>
        </p:nvCxnSpPr>
        <p:spPr>
          <a:xfrm rot="5400000" flipH="1" flipV="1">
            <a:off x="5786445" y="3929066"/>
            <a:ext cx="157163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1" name="直線コネクタ 590"/>
          <p:cNvCxnSpPr/>
          <p:nvPr/>
        </p:nvCxnSpPr>
        <p:spPr>
          <a:xfrm rot="5400000" flipH="1" flipV="1">
            <a:off x="5429255" y="4357694"/>
            <a:ext cx="24288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2" name="直線コネクタ 591"/>
          <p:cNvCxnSpPr/>
          <p:nvPr/>
        </p:nvCxnSpPr>
        <p:spPr>
          <a:xfrm rot="5400000" flipH="1" flipV="1">
            <a:off x="7072330" y="3500438"/>
            <a:ext cx="7143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3" name="直線コネクタ 592"/>
          <p:cNvCxnSpPr/>
          <p:nvPr/>
        </p:nvCxnSpPr>
        <p:spPr>
          <a:xfrm rot="5400000" flipH="1" flipV="1">
            <a:off x="6715140" y="3929066"/>
            <a:ext cx="157163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4" name="直線コネクタ 593"/>
          <p:cNvCxnSpPr/>
          <p:nvPr/>
        </p:nvCxnSpPr>
        <p:spPr>
          <a:xfrm rot="5400000" flipH="1" flipV="1">
            <a:off x="6357950" y="4357694"/>
            <a:ext cx="24288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5" name="直線コネクタ 594"/>
          <p:cNvCxnSpPr/>
          <p:nvPr/>
        </p:nvCxnSpPr>
        <p:spPr>
          <a:xfrm rot="5400000" flipH="1" flipV="1">
            <a:off x="8001024" y="3500438"/>
            <a:ext cx="7143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6" name="直線コネクタ 595"/>
          <p:cNvCxnSpPr/>
          <p:nvPr/>
        </p:nvCxnSpPr>
        <p:spPr>
          <a:xfrm rot="5400000" flipH="1" flipV="1">
            <a:off x="7643834" y="3929066"/>
            <a:ext cx="157163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直線コネクタ 596"/>
          <p:cNvCxnSpPr/>
          <p:nvPr/>
        </p:nvCxnSpPr>
        <p:spPr>
          <a:xfrm rot="5400000" flipH="1" flipV="1">
            <a:off x="7286644" y="4357694"/>
            <a:ext cx="24288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8" name="テキスト ボックス 597"/>
          <p:cNvSpPr txBox="1"/>
          <p:nvPr/>
        </p:nvSpPr>
        <p:spPr>
          <a:xfrm>
            <a:off x="4714876" y="321468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1Gx12</a:t>
            </a:r>
            <a:endParaRPr kumimoji="1" lang="ja-JP" altLang="en-US" dirty="0"/>
          </a:p>
        </p:txBody>
      </p:sp>
      <p:sp>
        <p:nvSpPr>
          <p:cNvPr id="288" name="円柱 287"/>
          <p:cNvSpPr/>
          <p:nvPr/>
        </p:nvSpPr>
        <p:spPr>
          <a:xfrm>
            <a:off x="2571736" y="5570434"/>
            <a:ext cx="1285884" cy="858962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HSM</a:t>
            </a:r>
            <a:endParaRPr kumimoji="1" lang="ja-JP" altLang="en-US" dirty="0"/>
          </a:p>
        </p:txBody>
      </p:sp>
      <p:sp>
        <p:nvSpPr>
          <p:cNvPr id="289" name="円/楕円 288"/>
          <p:cNvSpPr/>
          <p:nvPr/>
        </p:nvSpPr>
        <p:spPr>
          <a:xfrm>
            <a:off x="4786314" y="3500438"/>
            <a:ext cx="571504" cy="5715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CE</a:t>
            </a:r>
            <a:endParaRPr kumimoji="1" lang="ja-JP" altLang="en-US" dirty="0"/>
          </a:p>
        </p:txBody>
      </p:sp>
      <p:sp>
        <p:nvSpPr>
          <p:cNvPr id="290" name="円/楕円 289"/>
          <p:cNvSpPr/>
          <p:nvPr/>
        </p:nvSpPr>
        <p:spPr>
          <a:xfrm>
            <a:off x="5857884" y="3429000"/>
            <a:ext cx="571504" cy="5715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CE</a:t>
            </a:r>
            <a:endParaRPr kumimoji="1" lang="ja-JP" altLang="en-US" dirty="0"/>
          </a:p>
        </p:txBody>
      </p:sp>
      <p:sp>
        <p:nvSpPr>
          <p:cNvPr id="291" name="円/楕円 290"/>
          <p:cNvSpPr/>
          <p:nvPr/>
        </p:nvSpPr>
        <p:spPr>
          <a:xfrm>
            <a:off x="6786578" y="3429000"/>
            <a:ext cx="571504" cy="5715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CE</a:t>
            </a:r>
            <a:endParaRPr kumimoji="1" lang="ja-JP" altLang="en-US" dirty="0"/>
          </a:p>
        </p:txBody>
      </p:sp>
      <p:sp>
        <p:nvSpPr>
          <p:cNvPr id="292" name="円/楕円 291"/>
          <p:cNvSpPr/>
          <p:nvPr/>
        </p:nvSpPr>
        <p:spPr>
          <a:xfrm>
            <a:off x="7786710" y="3500438"/>
            <a:ext cx="571504" cy="5715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CE</a:t>
            </a:r>
            <a:endParaRPr kumimoji="1" lang="ja-JP" altLang="en-US" dirty="0"/>
          </a:p>
        </p:txBody>
      </p:sp>
      <p:sp>
        <p:nvSpPr>
          <p:cNvPr id="302" name="円柱 301"/>
          <p:cNvSpPr/>
          <p:nvPr/>
        </p:nvSpPr>
        <p:spPr>
          <a:xfrm>
            <a:off x="2571736" y="4856054"/>
            <a:ext cx="1285884" cy="858962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SRB</a:t>
            </a:r>
            <a:endParaRPr kumimoji="1" lang="ja-JP" altLang="en-US" dirty="0"/>
          </a:p>
        </p:txBody>
      </p:sp>
      <p:sp>
        <p:nvSpPr>
          <p:cNvPr id="303" name="円柱 302"/>
          <p:cNvSpPr/>
          <p:nvPr/>
        </p:nvSpPr>
        <p:spPr>
          <a:xfrm>
            <a:off x="2571736" y="4141674"/>
            <a:ext cx="1285884" cy="858962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SRB-DSI</a:t>
            </a:r>
          </a:p>
          <a:p>
            <a:pPr algn="ctr"/>
            <a:r>
              <a:rPr lang="en-US" altLang="ja-JP" dirty="0" smtClean="0"/>
              <a:t>(</a:t>
            </a:r>
            <a:r>
              <a:rPr lang="en-US" altLang="ja-JP" dirty="0" err="1" smtClean="0"/>
              <a:t>GridFTP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04" name="円柱 303"/>
          <p:cNvSpPr/>
          <p:nvPr/>
        </p:nvSpPr>
        <p:spPr>
          <a:xfrm>
            <a:off x="2571736" y="3427294"/>
            <a:ext cx="1285884" cy="858962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SRM-SRB</a:t>
            </a:r>
            <a:endParaRPr kumimoji="1" lang="ja-JP" altLang="en-US" dirty="0"/>
          </a:p>
        </p:txBody>
      </p:sp>
      <p:sp>
        <p:nvSpPr>
          <p:cNvPr id="305" name="テキスト ボックス 304"/>
          <p:cNvSpPr txBox="1"/>
          <p:nvPr/>
        </p:nvSpPr>
        <p:spPr>
          <a:xfrm>
            <a:off x="2143109" y="2130974"/>
            <a:ext cx="300039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(1) Done: BW upgrade </a:t>
            </a:r>
            <a:r>
              <a:rPr lang="en-US" altLang="ja-JP" dirty="0" smtClean="0"/>
              <a:t>construction</a:t>
            </a:r>
            <a:endParaRPr kumimoji="1" lang="ja-JP" altLang="en-US" dirty="0"/>
          </a:p>
        </p:txBody>
      </p:sp>
      <p:sp>
        <p:nvSpPr>
          <p:cNvPr id="311" name="Cloud"/>
          <p:cNvSpPr>
            <a:spLocks noChangeAspect="1" noEditPoints="1" noChangeArrowheads="1"/>
          </p:cNvSpPr>
          <p:nvPr/>
        </p:nvSpPr>
        <p:spPr bwMode="auto">
          <a:xfrm>
            <a:off x="142844" y="5000612"/>
            <a:ext cx="2095515" cy="1857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ja-JP" altLang="en-US" sz="2000" dirty="0"/>
          </a:p>
        </p:txBody>
      </p:sp>
      <p:sp>
        <p:nvSpPr>
          <p:cNvPr id="312" name="正方形/長方形 311"/>
          <p:cNvSpPr/>
          <p:nvPr/>
        </p:nvSpPr>
        <p:spPr>
          <a:xfrm>
            <a:off x="214282" y="5357802"/>
            <a:ext cx="785818" cy="571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KEK-2</a:t>
            </a:r>
          </a:p>
          <a:p>
            <a:pPr algn="ctr"/>
            <a:r>
              <a:rPr kumimoji="1" lang="en-US" altLang="ja-JP" dirty="0" err="1" smtClean="0"/>
              <a:t>gLite</a:t>
            </a:r>
            <a:endParaRPr kumimoji="1" lang="en-US" altLang="ja-JP" dirty="0" smtClean="0"/>
          </a:p>
        </p:txBody>
      </p:sp>
      <p:sp>
        <p:nvSpPr>
          <p:cNvPr id="323" name="Cloud"/>
          <p:cNvSpPr>
            <a:spLocks noChangeAspect="1" noEditPoints="1" noChangeArrowheads="1"/>
          </p:cNvSpPr>
          <p:nvPr/>
        </p:nvSpPr>
        <p:spPr bwMode="auto">
          <a:xfrm>
            <a:off x="6691327" y="214290"/>
            <a:ext cx="2095515" cy="1857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ja-JP" altLang="en-US" sz="2000" dirty="0"/>
          </a:p>
        </p:txBody>
      </p:sp>
      <p:sp>
        <p:nvSpPr>
          <p:cNvPr id="328" name="正方形/長方形 327"/>
          <p:cNvSpPr/>
          <p:nvPr/>
        </p:nvSpPr>
        <p:spPr>
          <a:xfrm>
            <a:off x="6619889" y="642918"/>
            <a:ext cx="135732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BCS</a:t>
            </a:r>
            <a:endParaRPr kumimoji="1" lang="ja-JP" altLang="en-US" sz="2000" dirty="0"/>
          </a:p>
        </p:txBody>
      </p:sp>
      <p:sp>
        <p:nvSpPr>
          <p:cNvPr id="329" name="円/楕円 328"/>
          <p:cNvSpPr/>
          <p:nvPr/>
        </p:nvSpPr>
        <p:spPr>
          <a:xfrm>
            <a:off x="8191525" y="92867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SRB</a:t>
            </a:r>
            <a:endParaRPr kumimoji="1" lang="ja-JP" altLang="en-US" dirty="0"/>
          </a:p>
        </p:txBody>
      </p:sp>
      <p:sp>
        <p:nvSpPr>
          <p:cNvPr id="332" name="フローチャート : 磁気ディスク 331"/>
          <p:cNvSpPr/>
          <p:nvPr/>
        </p:nvSpPr>
        <p:spPr>
          <a:xfrm>
            <a:off x="7048517" y="1357298"/>
            <a:ext cx="571504" cy="4286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HSM</a:t>
            </a:r>
            <a:endParaRPr kumimoji="1" lang="ja-JP" altLang="en-US" dirty="0"/>
          </a:p>
        </p:txBody>
      </p:sp>
      <p:cxnSp>
        <p:nvCxnSpPr>
          <p:cNvPr id="333" name="直線コネクタ 332"/>
          <p:cNvCxnSpPr>
            <a:stCxn id="328" idx="2"/>
            <a:endCxn id="332" idx="1"/>
          </p:cNvCxnSpPr>
          <p:nvPr/>
        </p:nvCxnSpPr>
        <p:spPr>
          <a:xfrm rot="16200000" flipH="1">
            <a:off x="7173533" y="1196562"/>
            <a:ext cx="285752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コネクタ 333"/>
          <p:cNvCxnSpPr>
            <a:stCxn id="332" idx="4"/>
            <a:endCxn id="329" idx="2"/>
          </p:cNvCxnSpPr>
          <p:nvPr/>
        </p:nvCxnSpPr>
        <p:spPr>
          <a:xfrm flipV="1">
            <a:off x="7620021" y="1142984"/>
            <a:ext cx="571504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円/楕円 334"/>
          <p:cNvSpPr/>
          <p:nvPr/>
        </p:nvSpPr>
        <p:spPr>
          <a:xfrm>
            <a:off x="8048649" y="1214422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 smtClean="0"/>
              <a:t>MCAT</a:t>
            </a:r>
            <a:endParaRPr kumimoji="1" lang="ja-JP" altLang="en-US" sz="1400" dirty="0"/>
          </a:p>
        </p:txBody>
      </p:sp>
      <p:sp>
        <p:nvSpPr>
          <p:cNvPr id="362" name="テキスト ボックス 361"/>
          <p:cNvSpPr txBox="1"/>
          <p:nvPr/>
        </p:nvSpPr>
        <p:spPr>
          <a:xfrm>
            <a:off x="2285984" y="3071810"/>
            <a:ext cx="181972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(2) </a:t>
            </a:r>
            <a:r>
              <a:rPr lang="en-US" altLang="ja-JP" dirty="0" smtClean="0"/>
              <a:t>In progress</a:t>
            </a:r>
            <a:endParaRPr kumimoji="1" lang="ja-JP" altLang="en-US" dirty="0"/>
          </a:p>
        </p:txBody>
      </p:sp>
      <p:sp>
        <p:nvSpPr>
          <p:cNvPr id="368" name="テキスト ボックス 367"/>
          <p:cNvSpPr txBox="1"/>
          <p:nvPr/>
        </p:nvSpPr>
        <p:spPr>
          <a:xfrm>
            <a:off x="4352167" y="4071942"/>
            <a:ext cx="144142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(3) </a:t>
            </a:r>
            <a:r>
              <a:rPr lang="en-US" altLang="ja-JP" dirty="0" smtClean="0"/>
              <a:t>Half up!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 Table of CPU Resources</a:t>
            </a:r>
            <a:endParaRPr kumimoji="1" lang="ja-JP" altLang="en-US" dirty="0"/>
          </a:p>
        </p:txBody>
      </p:sp>
      <p:graphicFrame>
        <p:nvGraphicFramePr>
          <p:cNvPr id="43" name="コンテンツ プレースホルダ 4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44856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# of nodes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# of cores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Memory size</a:t>
                      </a:r>
                    </a:p>
                    <a:p>
                      <a:r>
                        <a:rPr kumimoji="1" lang="en-US" altLang="ja-JP" sz="1600" dirty="0" smtClean="0"/>
                        <a:t>(GB/core)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Middle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SPEC</a:t>
                      </a:r>
                    </a:p>
                    <a:p>
                      <a:r>
                        <a:rPr kumimoji="1" lang="en-US" altLang="ja-JP" sz="1600" dirty="0" smtClean="0"/>
                        <a:t>(kSI2K</a:t>
                      </a:r>
                      <a:r>
                        <a:rPr kumimoji="1" lang="en-US" altLang="ja-JP" sz="1600" baseline="0" dirty="0" smtClean="0"/>
                        <a:t> speed)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System A</a:t>
                      </a:r>
                    </a:p>
                    <a:p>
                      <a:r>
                        <a:rPr kumimoji="1" lang="en-US" altLang="ja-JP" sz="1600" dirty="0" smtClean="0"/>
                        <a:t>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2.0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Redhat</a:t>
                      </a:r>
                      <a:r>
                        <a:rPr kumimoji="1" lang="en-US" altLang="ja-JP" sz="1600" dirty="0" smtClean="0"/>
                        <a:t> EL 4.x (x86_64)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gLite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smtClean="0"/>
                        <a:t>3.1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~300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System</a:t>
                      </a:r>
                      <a:r>
                        <a:rPr kumimoji="1" lang="en-US" altLang="ja-JP" sz="1600" baseline="0" dirty="0" smtClean="0"/>
                        <a:t> B</a:t>
                      </a:r>
                    </a:p>
                    <a:p>
                      <a:r>
                        <a:rPr kumimoji="1" lang="en-US" altLang="ja-JP" sz="1600" baseline="0" dirty="0" smtClean="0"/>
                        <a:t>Old BCS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250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Scientific Linux 4.x (x86_64)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gLite</a:t>
                      </a:r>
                      <a:r>
                        <a:rPr kumimoji="1" lang="en-US" altLang="ja-JP" sz="1600" dirty="0" smtClean="0"/>
                        <a:t> 3.1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~800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System</a:t>
                      </a:r>
                      <a:r>
                        <a:rPr kumimoji="1" lang="en-US" altLang="ja-JP" sz="1600" baseline="0" dirty="0" smtClean="0"/>
                        <a:t> C</a:t>
                      </a:r>
                    </a:p>
                    <a:p>
                      <a:r>
                        <a:rPr kumimoji="1" lang="en-US" altLang="ja-JP" sz="1600" dirty="0" smtClean="0"/>
                        <a:t>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96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768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0.5</a:t>
                      </a:r>
                      <a:r>
                        <a:rPr kumimoji="1" lang="ja-JP" altLang="en-US" sz="1600" baseline="0" dirty="0" smtClean="0"/>
                        <a:t> </a:t>
                      </a:r>
                      <a:r>
                        <a:rPr kumimoji="1" lang="en-US" altLang="ja-JP" sz="1600" baseline="0" dirty="0" smtClean="0"/>
                        <a:t>to </a:t>
                      </a:r>
                      <a:r>
                        <a:rPr kumimoji="1" lang="en-US" altLang="ja-JP" sz="1600" dirty="0" smtClean="0"/>
                        <a:t>1.0</a:t>
                      </a:r>
                    </a:p>
                    <a:p>
                      <a:r>
                        <a:rPr kumimoji="1" lang="en-US" altLang="ja-JP" sz="1400" dirty="0" smtClean="0"/>
                        <a:t>Upgrade</a:t>
                      </a:r>
                      <a:r>
                        <a:rPr kumimoji="1" lang="en-US" altLang="ja-JP" sz="1400" baseline="0" dirty="0" smtClean="0"/>
                        <a:t> in plan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/>
                        <a:t>Redhat</a:t>
                      </a:r>
                      <a:r>
                        <a:rPr kumimoji="1" lang="en-US" altLang="ja-JP" sz="1600" dirty="0" smtClean="0"/>
                        <a:t> clone 4.x (x86_64)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gLite</a:t>
                      </a:r>
                      <a:r>
                        <a:rPr kumimoji="1" lang="en-US" altLang="ja-JP" sz="1600" dirty="0" smtClean="0"/>
                        <a:t> 3.1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~2,500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System</a:t>
                      </a:r>
                      <a:r>
                        <a:rPr kumimoji="1" lang="en-US" altLang="ja-JP" sz="1600" baseline="0" dirty="0" smtClean="0"/>
                        <a:t> D</a:t>
                      </a:r>
                    </a:p>
                    <a:p>
                      <a:r>
                        <a:rPr kumimoji="1" lang="en-US" altLang="ja-JP" sz="1600" baseline="0" dirty="0" smtClean="0"/>
                        <a:t>BCS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96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768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/>
                        <a:t>Redhat</a:t>
                      </a:r>
                      <a:r>
                        <a:rPr kumimoji="1" lang="en-US" altLang="ja-JP" sz="1600" dirty="0" smtClean="0"/>
                        <a:t> clone </a:t>
                      </a:r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</a:rPr>
                        <a:t>5.x</a:t>
                      </a:r>
                      <a:r>
                        <a:rPr kumimoji="1" lang="en-US" altLang="ja-JP" sz="1600" dirty="0" smtClean="0"/>
                        <a:t> (x86_64)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gLite</a:t>
                      </a:r>
                      <a:r>
                        <a:rPr kumimoji="1" lang="en-US" altLang="ja-JP" sz="1600" dirty="0" smtClean="0"/>
                        <a:t> </a:t>
                      </a:r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</a:rPr>
                        <a:t>3.2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~2,500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~452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~2,000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~6,000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1228708" y="4429132"/>
            <a:ext cx="342896" cy="342896"/>
            <a:chOff x="1142976" y="4786322"/>
            <a:chExt cx="342896" cy="342896"/>
          </a:xfrm>
        </p:grpSpPr>
        <p:sp>
          <p:nvSpPr>
            <p:cNvPr id="11" name="パイ 10"/>
            <p:cNvSpPr/>
            <p:nvPr/>
          </p:nvSpPr>
          <p:spPr>
            <a:xfrm>
              <a:off x="1142976" y="4786322"/>
              <a:ext cx="342896" cy="342896"/>
            </a:xfrm>
            <a:prstGeom prst="pie">
              <a:avLst>
                <a:gd name="adj1" fmla="val 5456350"/>
                <a:gd name="adj2" fmla="val 1620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パイ 11"/>
            <p:cNvSpPr/>
            <p:nvPr/>
          </p:nvSpPr>
          <p:spPr>
            <a:xfrm flipH="1">
              <a:off x="1142976" y="4786322"/>
              <a:ext cx="342896" cy="342896"/>
            </a:xfrm>
            <a:prstGeom prst="pie">
              <a:avLst>
                <a:gd name="adj1" fmla="val 5456350"/>
                <a:gd name="adj2" fmla="val 16200000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円/楕円 17"/>
          <p:cNvSpPr/>
          <p:nvPr/>
        </p:nvSpPr>
        <p:spPr>
          <a:xfrm>
            <a:off x="1214414" y="2786058"/>
            <a:ext cx="357190" cy="35719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361811" y="1285860"/>
            <a:ext cx="285752" cy="214314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22221" y="12022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Up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2290505" y="1285860"/>
            <a:ext cx="285752" cy="2143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50915" y="1202280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Down or Unseen to LCG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8957" y="1214422"/>
            <a:ext cx="86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Legend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1228708" y="5286388"/>
            <a:ext cx="342896" cy="342896"/>
            <a:chOff x="1142976" y="4786322"/>
            <a:chExt cx="342896" cy="342896"/>
          </a:xfrm>
        </p:grpSpPr>
        <p:sp>
          <p:nvSpPr>
            <p:cNvPr id="27" name="パイ 26"/>
            <p:cNvSpPr/>
            <p:nvPr/>
          </p:nvSpPr>
          <p:spPr>
            <a:xfrm>
              <a:off x="1142976" y="4786322"/>
              <a:ext cx="342896" cy="342896"/>
            </a:xfrm>
            <a:prstGeom prst="pie">
              <a:avLst>
                <a:gd name="adj1" fmla="val 5456350"/>
                <a:gd name="adj2" fmla="val 1620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パイ 27"/>
            <p:cNvSpPr/>
            <p:nvPr/>
          </p:nvSpPr>
          <p:spPr>
            <a:xfrm flipH="1">
              <a:off x="1142976" y="4786322"/>
              <a:ext cx="342896" cy="342896"/>
            </a:xfrm>
            <a:prstGeom prst="pie">
              <a:avLst>
                <a:gd name="adj1" fmla="val 5456350"/>
                <a:gd name="adj2" fmla="val 16200000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円/楕円 28"/>
          <p:cNvSpPr/>
          <p:nvPr/>
        </p:nvSpPr>
        <p:spPr>
          <a:xfrm>
            <a:off x="1214414" y="3643314"/>
            <a:ext cx="357190" cy="35719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Resource Scale – LCG </a:t>
            </a:r>
            <a:r>
              <a:rPr lang="en-US" altLang="ja-JP" dirty="0" smtClean="0"/>
              <a:t>Infrastructure</a:t>
            </a:r>
            <a:endParaRPr kumimoji="1" lang="ja-JP" altLang="en-US" dirty="0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63922" y="6000768"/>
            <a:ext cx="4522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onsolas" pitchFamily="49" charset="0"/>
              </a:rPr>
              <a:t>http://gridmap.cern.ch</a:t>
            </a:r>
            <a:endParaRPr lang="ja-JP" altLang="en-US" sz="2800" dirty="0">
              <a:latin typeface="Consolas" pitchFamily="49" charset="0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72" y="128586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正方形/長方形 15"/>
          <p:cNvSpPr/>
          <p:nvPr/>
        </p:nvSpPr>
        <p:spPr>
          <a:xfrm>
            <a:off x="4786314" y="4643446"/>
            <a:ext cx="714380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endParaRPr kumimoji="1" lang="ja-JP" altLang="en-US" dirty="0" err="1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15008" y="578645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4,740 of 20,941 kSI2K</a:t>
            </a:r>
            <a:endParaRPr lang="en-US" altLang="ja-JP" dirty="0" smtClean="0"/>
          </a:p>
          <a:p>
            <a:r>
              <a:rPr kumimoji="1" lang="en-US" altLang="ja-JP" dirty="0" smtClean="0"/>
              <a:t>2,500kSI2K joins rest of half rack in Feb 2010</a:t>
            </a:r>
          </a:p>
        </p:txBody>
      </p:sp>
      <p:cxnSp>
        <p:nvCxnSpPr>
          <p:cNvPr id="21" name="直線コネクタ 20"/>
          <p:cNvCxnSpPr>
            <a:endCxn id="18" idx="1"/>
          </p:cNvCxnSpPr>
          <p:nvPr/>
        </p:nvCxnSpPr>
        <p:spPr>
          <a:xfrm rot="16200000" flipH="1">
            <a:off x="4805517" y="5338627"/>
            <a:ext cx="1247481" cy="571502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Ongoing works but up soon (1)</a:t>
            </a:r>
            <a:endParaRPr kumimoji="1" lang="ja-JP" altLang="en-US" dirty="0"/>
          </a:p>
        </p:txBody>
      </p:sp>
      <p:graphicFrame>
        <p:nvGraphicFramePr>
          <p:cNvPr id="43" name="コンテンツ プレースホルダ 42"/>
          <p:cNvGraphicFramePr>
            <a:graphicFrameLocks noGrp="1"/>
          </p:cNvGraphicFramePr>
          <p:nvPr>
            <p:ph sz="half" idx="1"/>
          </p:nvPr>
        </p:nvGraphicFramePr>
        <p:xfrm>
          <a:off x="-1" y="1071546"/>
          <a:ext cx="9144002" cy="272076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27949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# of nodes</a:t>
                      </a:r>
                      <a:endParaRPr kumimoji="1" lang="ja-JP" altLang="en-US" sz="1050" dirty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# of cores</a:t>
                      </a:r>
                      <a:endParaRPr kumimoji="1" lang="ja-JP" altLang="en-US" sz="1050" dirty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Memory size</a:t>
                      </a:r>
                    </a:p>
                    <a:p>
                      <a:r>
                        <a:rPr kumimoji="1" lang="en-US" altLang="ja-JP" sz="1050" dirty="0" smtClean="0"/>
                        <a:t>(GB/core)</a:t>
                      </a:r>
                      <a:endParaRPr kumimoji="1" lang="ja-JP" altLang="en-US" sz="1050" dirty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OS</a:t>
                      </a:r>
                      <a:endParaRPr kumimoji="1" lang="ja-JP" altLang="en-US" sz="1050" dirty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Middle</a:t>
                      </a:r>
                      <a:endParaRPr kumimoji="1" lang="ja-JP" altLang="en-US" sz="1050" dirty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SPEC</a:t>
                      </a:r>
                    </a:p>
                    <a:p>
                      <a:r>
                        <a:rPr kumimoji="1" lang="en-US" altLang="ja-JP" sz="1050" dirty="0" smtClean="0"/>
                        <a:t>(kSI2K</a:t>
                      </a:r>
                      <a:r>
                        <a:rPr kumimoji="1" lang="en-US" altLang="ja-JP" sz="1050" baseline="0" dirty="0" smtClean="0"/>
                        <a:t> speed)</a:t>
                      </a:r>
                      <a:endParaRPr kumimoji="1" lang="ja-JP" altLang="en-US" sz="1050" dirty="0"/>
                    </a:p>
                  </a:txBody>
                  <a:tcPr marL="50800" marR="50800"/>
                </a:tc>
              </a:tr>
              <a:tr h="27949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System A</a:t>
                      </a:r>
                    </a:p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CIS</a:t>
                      </a: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80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2.0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Redhat</a:t>
                      </a:r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EL 4.x (x86_64)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gLite</a:t>
                      </a:r>
                      <a:r>
                        <a:rPr kumimoji="1" lang="en-US" altLang="ja-JP" sz="105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3.1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~300</a:t>
                      </a: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98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System</a:t>
                      </a:r>
                      <a:r>
                        <a:rPr kumimoji="1" lang="en-US" altLang="ja-JP" sz="1600" baseline="0" dirty="0" smtClean="0"/>
                        <a:t> B</a:t>
                      </a:r>
                    </a:p>
                    <a:p>
                      <a:r>
                        <a:rPr kumimoji="1" lang="en-US" altLang="ja-JP" sz="1600" baseline="0" dirty="0" smtClean="0"/>
                        <a:t>Old BCS</a:t>
                      </a:r>
                      <a:endParaRPr kumimoji="1" lang="en-US" altLang="ja-JP" sz="1600" dirty="0" smtClean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250</a:t>
                      </a:r>
                      <a:endParaRPr kumimoji="1" lang="ja-JP" altLang="en-US" sz="1600" dirty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500</a:t>
                      </a:r>
                      <a:endParaRPr kumimoji="1" lang="ja-JP" altLang="en-US" sz="1600" dirty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0.5</a:t>
                      </a:r>
                      <a:endParaRPr kumimoji="1" lang="ja-JP" altLang="en-US" sz="1600" dirty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Scientific Linux 4.x (x86_64)</a:t>
                      </a:r>
                      <a:endParaRPr kumimoji="1" lang="ja-JP" altLang="en-US" sz="1600" dirty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gLite</a:t>
                      </a:r>
                      <a:r>
                        <a:rPr kumimoji="1" lang="en-US" altLang="ja-JP" sz="1600" dirty="0" smtClean="0"/>
                        <a:t> 3.1</a:t>
                      </a:r>
                      <a:endParaRPr kumimoji="1" lang="ja-JP" altLang="en-US" sz="1600" dirty="0"/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~800</a:t>
                      </a:r>
                      <a:endParaRPr kumimoji="1" lang="ja-JP" altLang="en-US" sz="1600" dirty="0"/>
                    </a:p>
                  </a:txBody>
                  <a:tcPr marL="50800" marR="50800"/>
                </a:tc>
              </a:tr>
              <a:tr h="27949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System</a:t>
                      </a:r>
                      <a:r>
                        <a:rPr kumimoji="1" lang="en-US" altLang="ja-JP" sz="105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C</a:t>
                      </a:r>
                    </a:p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BCS</a:t>
                      </a: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96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768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0.5</a:t>
                      </a:r>
                      <a:r>
                        <a:rPr kumimoji="1" lang="ja-JP" altLang="en-US" sz="105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05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 </a:t>
                      </a:r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1.0</a:t>
                      </a:r>
                    </a:p>
                    <a:p>
                      <a:r>
                        <a:rPr kumimoji="1" lang="en-US" altLang="ja-JP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Upgrade</a:t>
                      </a:r>
                      <a:r>
                        <a:rPr kumimoji="1" lang="en-US" altLang="ja-JP" sz="1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in plan</a:t>
                      </a:r>
                      <a:endParaRPr kumimoji="1" lang="ja-JP" altLang="en-US" sz="1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Redhat</a:t>
                      </a:r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clone 4.x (x86_64)</a:t>
                      </a:r>
                      <a:endParaRPr kumimoji="1" lang="ja-JP" altLang="en-US" sz="105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gLite</a:t>
                      </a:r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3.1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~2,500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49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System</a:t>
                      </a:r>
                      <a:r>
                        <a:rPr kumimoji="1" lang="en-US" altLang="ja-JP" sz="105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</a:p>
                    <a:p>
                      <a:r>
                        <a:rPr kumimoji="1" lang="en-US" altLang="ja-JP" sz="105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BCS</a:t>
                      </a:r>
                      <a:endParaRPr kumimoji="1" lang="en-US" altLang="ja-JP" sz="105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96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768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0.5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Redhat</a:t>
                      </a:r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clone </a:t>
                      </a:r>
                      <a:r>
                        <a:rPr kumimoji="1" lang="en-US" altLang="ja-JP" sz="105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5.x</a:t>
                      </a:r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(x86_64)</a:t>
                      </a:r>
                      <a:endParaRPr kumimoji="1" lang="ja-JP" altLang="en-US" sz="105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gLite</a:t>
                      </a:r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105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3.2</a:t>
                      </a:r>
                      <a:endParaRPr kumimoji="1" lang="ja-JP" altLang="en-US" sz="105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~2,500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886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Total</a:t>
                      </a: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~452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~2,000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~6,000</a:t>
                      </a:r>
                      <a:endParaRPr kumimoji="1" lang="ja-JP" altLang="en-US" sz="105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50800" marR="508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コンテンツ プレースホルダ 24"/>
          <p:cNvSpPr>
            <a:spLocks noGrp="1"/>
          </p:cNvSpPr>
          <p:nvPr>
            <p:ph sz="half" idx="2"/>
          </p:nvPr>
        </p:nvSpPr>
        <p:spPr>
          <a:xfrm>
            <a:off x="0" y="4000504"/>
            <a:ext cx="9144000" cy="2500329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System B is being retired from LCG and relocated for next activities</a:t>
            </a:r>
          </a:p>
          <a:p>
            <a:pPr lvl="1"/>
            <a:r>
              <a:rPr kumimoji="1" lang="en-US" altLang="ja-JP" dirty="0" smtClean="0"/>
              <a:t>100 of 250 nodes for evaluation of ISF, </a:t>
            </a:r>
            <a:r>
              <a:rPr lang="en-US" altLang="ja-JP" dirty="0" smtClean="0"/>
              <a:t>a product of </a:t>
            </a:r>
            <a:r>
              <a:rPr kumimoji="1" lang="en-US" altLang="ja-JP" dirty="0" smtClean="0"/>
              <a:t>Platform Computing Corporation</a:t>
            </a:r>
          </a:p>
          <a:p>
            <a:pPr lvl="1"/>
            <a:r>
              <a:rPr lang="en-US" altLang="ja-JP" dirty="0" smtClean="0"/>
              <a:t>150 of 250 nodes for evaluation of NAREGI-LSF adaptor</a:t>
            </a:r>
            <a:endParaRPr kumimoji="1" lang="ja-JP" altLang="en-US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Ongoing works but up soon 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To expose HSM to Grid</a:t>
            </a:r>
          </a:p>
          <a:p>
            <a:pPr lvl="1"/>
            <a:r>
              <a:rPr kumimoji="1" lang="en-US" altLang="ja-JP" dirty="0" smtClean="0"/>
              <a:t>SRB-DSI to bridge SRB inside BCS</a:t>
            </a:r>
          </a:p>
          <a:p>
            <a:pPr lvl="2"/>
            <a:r>
              <a:rPr kumimoji="1" lang="en-US" altLang="ja-JP" dirty="0" smtClean="0"/>
              <a:t>Just for </a:t>
            </a:r>
            <a:r>
              <a:rPr kumimoji="1" lang="en-US" altLang="ja-JP" dirty="0" err="1" smtClean="0"/>
              <a:t>GridFTP</a:t>
            </a:r>
            <a:r>
              <a:rPr kumimoji="1" lang="en-US" altLang="ja-JP" dirty="0" smtClean="0"/>
              <a:t> access, not for SRM and LFC</a:t>
            </a:r>
          </a:p>
          <a:p>
            <a:r>
              <a:rPr lang="en-US" altLang="ja-JP" dirty="0" smtClean="0"/>
              <a:t>To enable access with logical file name, e.g. </a:t>
            </a:r>
            <a:r>
              <a:rPr lang="en-US" altLang="ja-JP" dirty="0" err="1" smtClean="0">
                <a:latin typeface="Consolas" pitchFamily="49" charset="0"/>
              </a:rPr>
              <a:t>lcg</a:t>
            </a:r>
            <a:r>
              <a:rPr lang="en-US" altLang="ja-JP" dirty="0" smtClean="0">
                <a:latin typeface="Consolas" pitchFamily="49" charset="0"/>
              </a:rPr>
              <a:t>-xxx lfn://logical-file-name </a:t>
            </a:r>
          </a:p>
          <a:p>
            <a:pPr lvl="1"/>
            <a:r>
              <a:rPr kumimoji="1" lang="en-US" altLang="ja-JP" dirty="0" smtClean="0"/>
              <a:t>SRM-SRB </a:t>
            </a:r>
            <a:r>
              <a:rPr lang="en-US" altLang="ja-JP" dirty="0" smtClean="0"/>
              <a:t>for </a:t>
            </a:r>
            <a:r>
              <a:rPr kumimoji="1" lang="en-US" altLang="ja-JP" dirty="0" smtClean="0"/>
              <a:t>Site URL, e.g. </a:t>
            </a:r>
            <a:r>
              <a:rPr kumimoji="1" lang="en-US" altLang="ja-JP" dirty="0" smtClean="0">
                <a:latin typeface="Consolas" pitchFamily="49" charset="0"/>
              </a:rPr>
              <a:t>srm://srm.kek.jp/</a:t>
            </a:r>
          </a:p>
          <a:p>
            <a:pPr lvl="1"/>
            <a:r>
              <a:rPr lang="en-US" altLang="ja-JP" dirty="0" smtClean="0"/>
              <a:t>SRB-DSI for Transfer URL, e.g. </a:t>
            </a:r>
            <a:r>
              <a:rPr lang="en-US" altLang="ja-JP" dirty="0" smtClean="0">
                <a:latin typeface="Consolas" pitchFamily="49" charset="0"/>
              </a:rPr>
              <a:t>gridftp://disk.kek.jp/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 bit behind of schedule</a:t>
            </a:r>
          </a:p>
          <a:p>
            <a:pPr lvl="2"/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VO Specific Report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Belle</a:t>
            </a:r>
          </a:p>
          <a:p>
            <a:r>
              <a:rPr kumimoji="1" lang="en-US" altLang="ja-JP" dirty="0" smtClean="0"/>
              <a:t>Belle2 (New)</a:t>
            </a:r>
          </a:p>
          <a:p>
            <a:r>
              <a:rPr lang="en-US" altLang="ja-JP" dirty="0" smtClean="0"/>
              <a:t>ILC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294967295"/>
          </p:nvPr>
        </p:nvSpPr>
        <p:spPr>
          <a:xfrm>
            <a:off x="7215188" y="6492875"/>
            <a:ext cx="1928812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pic>
        <p:nvPicPr>
          <p:cNvPr id="13" name="図プレースホルダ 12" descr="20100130144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8750" r="18750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85861"/>
            <a:ext cx="5072066" cy="5214974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dirty="0" smtClean="0"/>
              <a:t>Belle2.org has been recently registered in CIC toward Belle2 experiment</a:t>
            </a:r>
          </a:p>
          <a:p>
            <a:pPr lvl="1"/>
            <a:r>
              <a:rPr lang="en-US" altLang="ja-JP" dirty="0" smtClean="0"/>
              <a:t>Still not launched as an official name though</a:t>
            </a:r>
          </a:p>
          <a:p>
            <a:pPr lvl="1"/>
            <a:r>
              <a:rPr lang="en-US" altLang="ja-JP" dirty="0" smtClean="0"/>
              <a:t>Thanks to Rolf </a:t>
            </a:r>
            <a:r>
              <a:rPr lang="en-US" altLang="ja-JP" dirty="0" err="1" smtClean="0"/>
              <a:t>Rumler</a:t>
            </a:r>
            <a:r>
              <a:rPr lang="en-US" altLang="ja-JP" dirty="0" smtClean="0"/>
              <a:t> for his support</a:t>
            </a:r>
          </a:p>
          <a:p>
            <a:r>
              <a:rPr lang="en-US" altLang="ja-JP" dirty="0" smtClean="0"/>
              <a:t>Current computing model and software in Belle has been established 10 years ago.</a:t>
            </a:r>
          </a:p>
          <a:p>
            <a:pPr lvl="1"/>
            <a:r>
              <a:rPr lang="en-US" altLang="ja-JP" dirty="0" smtClean="0"/>
              <a:t>Users even in outside of KEK traditionally logon PC farm and submitting their jobs.</a:t>
            </a:r>
          </a:p>
          <a:p>
            <a:r>
              <a:rPr lang="en-US" altLang="ja-JP" dirty="0" smtClean="0"/>
              <a:t>Brand-new computing model toward Belle2 is being discussed in collaboration with a view to using Grid (and Cloud </a:t>
            </a:r>
            <a:r>
              <a:rPr lang="en-US" altLang="ja-JP" dirty="0" err="1" smtClean="0"/>
              <a:t>supplementarily</a:t>
            </a:r>
            <a:r>
              <a:rPr lang="en-US" altLang="ja-JP" dirty="0" smtClean="0"/>
              <a:t>) model.</a:t>
            </a:r>
          </a:p>
          <a:p>
            <a:pPr lvl="1"/>
            <a:r>
              <a:rPr lang="en-US" altLang="ja-JP" dirty="0" smtClean="0"/>
              <a:t>Highly possible that m</a:t>
            </a:r>
            <a:r>
              <a:rPr kumimoji="1" lang="en-US" altLang="ja-JP" dirty="0" smtClean="0"/>
              <a:t>ain infrastructures will be LCG.</a:t>
            </a:r>
          </a:p>
          <a:p>
            <a:r>
              <a:rPr lang="en-US" altLang="ja-JP" dirty="0" smtClean="0"/>
              <a:t>Time and </a:t>
            </a:r>
            <a:r>
              <a:rPr lang="en-US" altLang="ja-JP" dirty="0" err="1" smtClean="0"/>
              <a:t>gLite</a:t>
            </a:r>
            <a:r>
              <a:rPr lang="en-US" altLang="ja-JP" dirty="0" smtClean="0"/>
              <a:t>-compatibility is key subject</a:t>
            </a:r>
          </a:p>
          <a:p>
            <a:pPr lvl="1"/>
            <a:r>
              <a:rPr kumimoji="1" lang="en-US" altLang="ja-JP" dirty="0" smtClean="0"/>
              <a:t>Beam commissioning in Q1 of 2013</a:t>
            </a:r>
          </a:p>
          <a:p>
            <a:pPr lvl="1"/>
            <a:r>
              <a:rPr lang="en-US" altLang="ja-JP" dirty="0" smtClean="0"/>
              <a:t>All software must work within Q1 of 2012 earlier</a:t>
            </a:r>
          </a:p>
          <a:p>
            <a:r>
              <a:rPr kumimoji="1" lang="en-US" altLang="ja-JP" dirty="0" smtClean="0"/>
              <a:t>Huge amount of data handling is also a key over the distributin</a:t>
            </a:r>
            <a:r>
              <a:rPr lang="en-US" altLang="ja-JP" dirty="0" smtClean="0"/>
              <a:t>g computing infrastructures 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October 12-15,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SAGA-WG/OGF27 @ Banff, Alberta, Canada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85860"/>
            <a:ext cx="393097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5072066" y="3571876"/>
          <a:ext cx="3948059" cy="2789899"/>
        </p:xfrm>
        <a:graphic>
          <a:graphicData uri="http://schemas.openxmlformats.org/presentationml/2006/ole">
            <p:oleObj spid="_x0000_s160770" name="Acrobat Document" r:id="rId5" imgW="10688040" imgH="7550280" progId="AcroExch.Document.7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Slides and figures are given by T. Hara (Co-chair of comp. modeling group)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Some metrics to estimate B2 computing resources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285720" y="4429132"/>
            <a:ext cx="8643999" cy="192882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kumimoji="1" lang="en-US" altLang="ja-JP" dirty="0" smtClean="0">
                <a:solidFill>
                  <a:srgbClr val="FF0000"/>
                </a:solidFill>
              </a:rPr>
              <a:t>Sorry! A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couple </a:t>
            </a:r>
            <a:r>
              <a:rPr lang="en-US" altLang="ja-JP" dirty="0" smtClean="0">
                <a:solidFill>
                  <a:srgbClr val="FF0000"/>
                </a:solidFill>
              </a:rPr>
              <a:t>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slides, which show metrics to estimate computing resources for T0 of B2, are removed </a:t>
            </a:r>
            <a:r>
              <a:rPr lang="en-US" altLang="ja-JP" dirty="0" smtClean="0">
                <a:solidFill>
                  <a:srgbClr val="FF0000"/>
                </a:solidFill>
              </a:rPr>
              <a:t>because those are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not yet able to be placed on </a:t>
            </a:r>
            <a:r>
              <a:rPr kumimoji="1" lang="en-US" altLang="ja-JP" smtClean="0">
                <a:solidFill>
                  <a:srgbClr val="FF0000"/>
                </a:solidFill>
              </a:rPr>
              <a:t>public </a:t>
            </a:r>
            <a:r>
              <a:rPr kumimoji="1" lang="en-US" altLang="ja-JP" smtClean="0">
                <a:solidFill>
                  <a:srgbClr val="FF0000"/>
                </a:solidFill>
              </a:rPr>
              <a:t>places.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Ops Stats</a:t>
            </a:r>
          </a:p>
          <a:p>
            <a:pPr lvl="1"/>
            <a:r>
              <a:rPr lang="en-US" altLang="ja-JP" dirty="0" smtClean="0"/>
              <a:t>Storage:</a:t>
            </a:r>
          </a:p>
          <a:p>
            <a:pPr lvl="2"/>
            <a:r>
              <a:rPr lang="en-US" altLang="ja-JP" dirty="0" smtClean="0"/>
              <a:t>Read: 2TB in last 7 months</a:t>
            </a:r>
          </a:p>
          <a:p>
            <a:pPr lvl="2"/>
            <a:r>
              <a:rPr lang="en-US" altLang="ja-JP" dirty="0" smtClean="0"/>
              <a:t>Write: 4TB in last 7 months</a:t>
            </a:r>
          </a:p>
          <a:p>
            <a:pPr lvl="1"/>
            <a:r>
              <a:rPr lang="en-US" altLang="ja-JP" dirty="0" smtClean="0"/>
              <a:t>CPU:</a:t>
            </a:r>
          </a:p>
          <a:p>
            <a:pPr lvl="2"/>
            <a:r>
              <a:rPr lang="en-US" altLang="ja-JP" dirty="0" smtClean="0"/>
              <a:t>ILC colleagues are the heaviest consumer in 2009</a:t>
            </a:r>
          </a:p>
          <a:p>
            <a:r>
              <a:rPr lang="en-US" altLang="ja-JP" dirty="0" smtClean="0"/>
              <a:t>Resource upgrade</a:t>
            </a:r>
          </a:p>
          <a:p>
            <a:pPr lvl="1"/>
            <a:r>
              <a:rPr lang="en-US" altLang="ja-JP" dirty="0" smtClean="0"/>
              <a:t>+2.5MSI2K in Dec 2009</a:t>
            </a:r>
          </a:p>
          <a:p>
            <a:pPr lvl="1"/>
            <a:r>
              <a:rPr lang="en-US" altLang="ja-JP" dirty="0" smtClean="0"/>
              <a:t>+2.5MSI2K by Mar 2010</a:t>
            </a:r>
          </a:p>
          <a:p>
            <a:r>
              <a:rPr lang="en-US" altLang="ja-JP" dirty="0" smtClean="0"/>
              <a:t>Storage service</a:t>
            </a:r>
          </a:p>
          <a:p>
            <a:pPr lvl="1"/>
            <a:r>
              <a:rPr lang="en-US" altLang="ja-JP" dirty="0" smtClean="0"/>
              <a:t>Integration with SRM and HSM in BCS</a:t>
            </a:r>
          </a:p>
          <a:p>
            <a:pPr lvl="1"/>
            <a:r>
              <a:rPr lang="en-US" altLang="ja-JP" dirty="0" smtClean="0"/>
              <a:t>In operation by the end of FY2009 (Mar 2010)</a:t>
            </a:r>
          </a:p>
          <a:p>
            <a:r>
              <a:rPr lang="en-US" altLang="ja-JP" dirty="0" smtClean="0"/>
              <a:t>Belle2.org has been launched toward Belle2 experiment</a:t>
            </a:r>
          </a:p>
          <a:p>
            <a:pPr lvl="1"/>
            <a:r>
              <a:rPr lang="en-US" altLang="ja-JP" dirty="0" smtClean="0"/>
              <a:t>Resources estimation, computing model (could be tier structure), and operational model is now being discussed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:\Users\iwai\Desktop\2010-02-17_FJPPL\2008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6482" cy="6858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Thank You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844" y="5925941"/>
            <a:ext cx="893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Taken at “Sun-</a:t>
            </a:r>
            <a:r>
              <a:rPr lang="en-US" altLang="ja-JP" dirty="0" err="1" smtClean="0">
                <a:solidFill>
                  <a:schemeClr val="bg1"/>
                </a:solidFill>
              </a:rPr>
              <a:t>kitchi</a:t>
            </a:r>
            <a:r>
              <a:rPr lang="en-US" altLang="ja-JP" dirty="0" smtClean="0">
                <a:solidFill>
                  <a:schemeClr val="bg1"/>
                </a:solidFill>
              </a:rPr>
              <a:t>” on last meeting held at Tsukuba on </a:t>
            </a:r>
            <a:r>
              <a:rPr kumimoji="1" lang="en-US" altLang="ja-JP" dirty="0" smtClean="0">
                <a:solidFill>
                  <a:schemeClr val="bg1"/>
                </a:solidFill>
              </a:rPr>
              <a:t>28</a:t>
            </a:r>
            <a:r>
              <a:rPr kumimoji="1" lang="en-US" altLang="ja-JP" baseline="30000" dirty="0" smtClean="0">
                <a:solidFill>
                  <a:schemeClr val="bg1"/>
                </a:solidFill>
              </a:rPr>
              <a:t>th</a:t>
            </a:r>
            <a:r>
              <a:rPr kumimoji="1" lang="en-US" altLang="ja-JP" dirty="0" smtClean="0">
                <a:solidFill>
                  <a:schemeClr val="bg1"/>
                </a:solidFill>
              </a:rPr>
              <a:t> November 2008</a:t>
            </a:r>
          </a:p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Gratefully thanks for this memory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 &amp; 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Resource &amp; Ops Stats</a:t>
            </a:r>
          </a:p>
          <a:p>
            <a:pPr lvl="1"/>
            <a:r>
              <a:rPr lang="en-US" altLang="ja-JP" dirty="0" smtClean="0"/>
              <a:t>JP-KEK-CRC-02 has been fully upgraded and certified in March 2009</a:t>
            </a:r>
          </a:p>
          <a:p>
            <a:pPr lvl="2"/>
            <a:r>
              <a:rPr lang="en-US" altLang="ja-JP" dirty="0" smtClean="0"/>
              <a:t>As a part of Central Information Service (CIS)</a:t>
            </a:r>
          </a:p>
          <a:p>
            <a:pPr lvl="3"/>
            <a:r>
              <a:rPr lang="en-US" altLang="ja-JP" dirty="0" smtClean="0"/>
              <a:t>Higher availability &amp; more robustness</a:t>
            </a:r>
          </a:p>
          <a:p>
            <a:pPr lvl="3"/>
            <a:r>
              <a:rPr lang="en-US" altLang="ja-JP" dirty="0" err="1" smtClean="0"/>
              <a:t>Xen</a:t>
            </a:r>
            <a:r>
              <a:rPr lang="en-US" altLang="ja-JP" dirty="0" smtClean="0"/>
              <a:t>-based VM technologies are widely supported in whole site</a:t>
            </a:r>
          </a:p>
          <a:p>
            <a:pPr lvl="2"/>
            <a:r>
              <a:rPr lang="en-US" altLang="ja-JP" dirty="0" smtClean="0"/>
              <a:t>Storage</a:t>
            </a:r>
          </a:p>
          <a:p>
            <a:pPr lvl="3"/>
            <a:r>
              <a:rPr lang="en-US" altLang="ja-JP" dirty="0" smtClean="0"/>
              <a:t>HPSS works as the backend disk of SE</a:t>
            </a:r>
          </a:p>
          <a:p>
            <a:pPr lvl="4"/>
            <a:r>
              <a:rPr lang="en-US" altLang="ja-JP" dirty="0" smtClean="0"/>
              <a:t>Still using DPM</a:t>
            </a:r>
          </a:p>
          <a:p>
            <a:pPr lvl="3"/>
            <a:r>
              <a:rPr lang="en-US" altLang="ja-JP" dirty="0" smtClean="0"/>
              <a:t>~10TB initial capability</a:t>
            </a:r>
          </a:p>
          <a:p>
            <a:pPr lvl="3"/>
            <a:r>
              <a:rPr lang="en-US" altLang="ja-JP" dirty="0" smtClean="0"/>
              <a:t>Should be upgraded on VO-demand basis</a:t>
            </a:r>
          </a:p>
          <a:p>
            <a:pPr lvl="4"/>
            <a:r>
              <a:rPr lang="en-US" altLang="ja-JP" dirty="0" smtClean="0"/>
              <a:t> ~200US$/1TB/tape</a:t>
            </a:r>
          </a:p>
          <a:p>
            <a:pPr lvl="2"/>
            <a:r>
              <a:rPr lang="en-US" altLang="ja-JP" dirty="0" smtClean="0"/>
              <a:t>CPU</a:t>
            </a:r>
          </a:p>
          <a:p>
            <a:pPr lvl="3"/>
            <a:r>
              <a:rPr lang="en-US" altLang="ja-JP" dirty="0" smtClean="0"/>
              <a:t> 300kSI2K:10WNs x 8CPUs x ~4kSI2K</a:t>
            </a:r>
          </a:p>
          <a:p>
            <a:pPr lvl="4"/>
            <a:r>
              <a:rPr lang="en-US" altLang="ja-JP" dirty="0" smtClean="0"/>
              <a:t>~3 times improved than previous site performance</a:t>
            </a:r>
          </a:p>
          <a:p>
            <a:pPr lvl="2"/>
            <a:r>
              <a:rPr lang="en-US" altLang="ja-JP" dirty="0" smtClean="0"/>
              <a:t>Integration with unused resources in Belle Computing System (BCS)</a:t>
            </a:r>
          </a:p>
          <a:p>
            <a:pPr lvl="1"/>
            <a:r>
              <a:rPr lang="en-US" altLang="ja-JP" dirty="0" smtClean="0"/>
              <a:t>JP-KEK-CRC-01</a:t>
            </a:r>
          </a:p>
          <a:p>
            <a:pPr lvl="2"/>
            <a:r>
              <a:rPr lang="en-US" altLang="ja-JP" dirty="0" smtClean="0"/>
              <a:t>CE/RB based on gLite-3.0/SL3X has been decommissioned in Oct 2009.</a:t>
            </a:r>
          </a:p>
          <a:p>
            <a:pPr lvl="3"/>
            <a:r>
              <a:rPr lang="en-US" altLang="ja-JP" dirty="0" smtClean="0"/>
              <a:t>Still not yet deployed news</a:t>
            </a:r>
          </a:p>
          <a:p>
            <a:pPr lvl="3"/>
            <a:r>
              <a:rPr lang="en-US" altLang="ja-JP" dirty="0" smtClean="0"/>
              <a:t>Up in FY2009 hopefully</a:t>
            </a:r>
          </a:p>
          <a:p>
            <a:r>
              <a:rPr kumimoji="1" lang="en-US" altLang="ja-JP" dirty="0" smtClean="0"/>
              <a:t>Central service</a:t>
            </a:r>
          </a:p>
          <a:p>
            <a:pPr lvl="1"/>
            <a:r>
              <a:rPr lang="en-US" altLang="ja-JP" dirty="0" smtClean="0"/>
              <a:t>VOMS.kek.jp has been migrated with newer machine and up on VOMS.cc.kek.jp</a:t>
            </a:r>
            <a:endParaRPr kumimoji="1" lang="en-US" altLang="ja-JP" dirty="0" smtClean="0"/>
          </a:p>
          <a:p>
            <a:r>
              <a:rPr lang="en-US" altLang="ja-JP" dirty="0" smtClean="0"/>
              <a:t>VO specific report</a:t>
            </a:r>
          </a:p>
          <a:p>
            <a:pPr lvl="1"/>
            <a:r>
              <a:rPr kumimoji="1" lang="en-US" altLang="ja-JP" dirty="0" smtClean="0"/>
              <a:t>Belle/Belle2: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Active</a:t>
            </a:r>
          </a:p>
          <a:p>
            <a:pPr lvl="1"/>
            <a:r>
              <a:rPr kumimoji="1" lang="en-US" altLang="ja-JP" dirty="0" smtClean="0"/>
              <a:t>ILC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Resource &amp; Ops Stats at KEK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294967295"/>
          </p:nvPr>
        </p:nvSpPr>
        <p:spPr>
          <a:xfrm>
            <a:off x="7215188" y="6492875"/>
            <a:ext cx="1928812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12" name="図プレースホルダ 11" descr="20091226079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8750" r="18750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94126"/>
            <a:ext cx="4458260" cy="214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SD &amp; Opens Tickets for A Year</a:t>
            </a:r>
            <a:br>
              <a:rPr kumimoji="1" lang="en-US" altLang="ja-JP" dirty="0" smtClean="0"/>
            </a:br>
            <a:r>
              <a:rPr kumimoji="1" lang="en-US" altLang="ja-JP" dirty="0" smtClean="0"/>
              <a:t>Between </a:t>
            </a:r>
            <a:r>
              <a:rPr lang="en-US" altLang="ja-JP" dirty="0" smtClean="0"/>
              <a:t>Jan 2009 and Dec 2009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half" idx="1"/>
          </p:nvPr>
        </p:nvSpPr>
        <p:spPr>
          <a:xfrm>
            <a:off x="0" y="3143248"/>
            <a:ext cx="4572000" cy="3357585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5 tickets were opened, and solved all</a:t>
            </a:r>
            <a:endParaRPr lang="ja-JP" altLang="en-US" dirty="0" smtClean="0"/>
          </a:p>
          <a:p>
            <a:r>
              <a:rPr lang="en-US" altLang="ja-JP" dirty="0" smtClean="0"/>
              <a:t>561 hours in 5 SDs and 6 unscheduled downtimes</a:t>
            </a:r>
          </a:p>
          <a:p>
            <a:pPr lvl="1"/>
            <a:r>
              <a:rPr kumimoji="1" lang="en-US" altLang="ja-JP" dirty="0" smtClean="0"/>
              <a:t>2 months SD for CIS upgrade works is exclusive</a:t>
            </a:r>
            <a:endParaRPr kumimoji="1" lang="ja-JP" altLang="en-US" dirty="0"/>
          </a:p>
        </p:txBody>
      </p:sp>
      <p:graphicFrame>
        <p:nvGraphicFramePr>
          <p:cNvPr id="16" name="コンテンツ プレースホルダ 15"/>
          <p:cNvGraphicFramePr>
            <a:graphicFrameLocks noGrp="1"/>
          </p:cNvGraphicFramePr>
          <p:nvPr>
            <p:ph sz="half" idx="2"/>
          </p:nvPr>
        </p:nvGraphicFramePr>
        <p:xfrm>
          <a:off x="214278" y="1285875"/>
          <a:ext cx="8572563" cy="149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889"/>
                <a:gridCol w="1415889"/>
                <a:gridCol w="1415889"/>
                <a:gridCol w="4324896"/>
              </a:tblGrid>
              <a:tr h="15874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Ticket-ID 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Date 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Last Update </a:t>
                      </a:r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Info </a:t>
                      </a:r>
                      <a:endParaRPr lang="en-US" sz="900"/>
                    </a:p>
                  </a:txBody>
                  <a:tcPr anchor="ctr"/>
                </a:tc>
              </a:tr>
              <a:tr h="25399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>
                          <a:hlinkClick r:id="rId4"/>
                        </a:rPr>
                        <a:t>54305</a:t>
                      </a:r>
                      <a:r>
                        <a:rPr lang="ja-JP" altLang="en-US" sz="90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/>
                        <a:t> </a:t>
                      </a:r>
                      <a:r>
                        <a:rPr lang="en-US" altLang="ja-JP" sz="900" dirty="0"/>
                        <a:t>2009-12-23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/>
                        <a:t>  </a:t>
                      </a:r>
                      <a:r>
                        <a:rPr lang="en-US" altLang="ja-JP" sz="900" dirty="0"/>
                        <a:t>2009-12-23 04:41 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SAM *BDII-check* failed on kek2-bdii.cc.kek.jp@JP...</a:t>
                      </a:r>
                    </a:p>
                  </a:txBody>
                  <a:tcPr anchor="ctr"/>
                </a:tc>
              </a:tr>
              <a:tr h="25399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>
                          <a:hlinkClick r:id="rId5"/>
                        </a:rPr>
                        <a:t>53382</a:t>
                      </a:r>
                      <a:r>
                        <a:rPr lang="ja-JP" altLang="en-US" sz="90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/>
                        <a:t> </a:t>
                      </a:r>
                      <a:r>
                        <a:rPr lang="en-US" altLang="ja-JP" sz="900" dirty="0"/>
                        <a:t>2009-11-18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/>
                        <a:t>  </a:t>
                      </a:r>
                      <a:r>
                        <a:rPr lang="en-US" altLang="ja-JP" sz="900" dirty="0"/>
                        <a:t>2009-11-20 06:59 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SRMv2 problem(s) detected for kek2-se.cc.kek.jp (J...</a:t>
                      </a:r>
                    </a:p>
                  </a:txBody>
                  <a:tcPr anchor="ctr"/>
                </a:tc>
              </a:tr>
              <a:tr h="25399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dirty="0">
                          <a:hlinkClick r:id="rId6"/>
                        </a:rPr>
                        <a:t>51727</a:t>
                      </a:r>
                      <a:r>
                        <a:rPr lang="ja-JP" altLang="en-US" sz="9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/>
                        <a:t> </a:t>
                      </a:r>
                      <a:r>
                        <a:rPr lang="en-US" altLang="ja-JP" sz="900" dirty="0"/>
                        <a:t>2009-09-23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/>
                        <a:t>  </a:t>
                      </a:r>
                      <a:r>
                        <a:rPr lang="en-US" altLang="ja-JP" sz="900" dirty="0"/>
                        <a:t>2009-09-28 04:21 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SRMv2 problem(s) detected for kek2-ce01.cc.kek.jp ...</a:t>
                      </a:r>
                    </a:p>
                  </a:txBody>
                  <a:tcPr anchor="ctr"/>
                </a:tc>
              </a:tr>
              <a:tr h="25399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>
                          <a:hlinkClick r:id="rId7"/>
                        </a:rPr>
                        <a:t>48238</a:t>
                      </a:r>
                      <a:r>
                        <a:rPr lang="ja-JP" altLang="en-US" sz="90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/>
                        <a:t> </a:t>
                      </a:r>
                      <a:r>
                        <a:rPr lang="en-US" altLang="ja-JP" sz="900" dirty="0"/>
                        <a:t>2009-04-28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/>
                        <a:t>  </a:t>
                      </a:r>
                      <a:r>
                        <a:rPr lang="en-US" altLang="ja-JP" sz="900" dirty="0"/>
                        <a:t>2009-05-14 06:52 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CE problem(s) detected for kek2-ce02.cc.kek.jp (JP...</a:t>
                      </a:r>
                    </a:p>
                  </a:txBody>
                  <a:tcPr anchor="ctr"/>
                </a:tc>
              </a:tr>
              <a:tr h="25399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>
                          <a:hlinkClick r:id="rId8"/>
                        </a:rPr>
                        <a:t>45143</a:t>
                      </a:r>
                      <a:r>
                        <a:rPr lang="ja-JP" altLang="en-US" sz="90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/>
                        <a:t> </a:t>
                      </a:r>
                      <a:r>
                        <a:rPr lang="en-US" altLang="ja-JP" sz="900" dirty="0"/>
                        <a:t>2009-01-12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/>
                        <a:t>  </a:t>
                      </a:r>
                      <a:r>
                        <a:rPr lang="en-US" altLang="ja-JP" sz="900" dirty="0"/>
                        <a:t>2009-01-15 09:11 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sBDII</a:t>
                      </a:r>
                      <a:r>
                        <a:rPr lang="en-US" sz="900" dirty="0"/>
                        <a:t> problem(s) detected for rls03.cc.kek.jp (JP-...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FJPPL Workshop @ CCIN2P3/Lyon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57686" y="292893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CIS upgrade works in progress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57884" y="328612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Certification process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rot="5400000">
            <a:off x="5715008" y="4286256"/>
            <a:ext cx="858050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072066" y="4500570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20" idx="2"/>
          </p:cNvCxnSpPr>
          <p:nvPr/>
        </p:nvCxnSpPr>
        <p:spPr>
          <a:xfrm rot="5400000">
            <a:off x="5073761" y="4002198"/>
            <a:ext cx="853867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グラフ 18"/>
          <p:cNvGraphicFramePr/>
          <p:nvPr/>
        </p:nvGraphicFramePr>
        <p:xfrm>
          <a:off x="4572000" y="5429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グラフ 19"/>
          <p:cNvGraphicFramePr/>
          <p:nvPr/>
        </p:nvGraphicFramePr>
        <p:xfrm>
          <a:off x="4572000" y="37861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"/>
            <a:ext cx="4643438" cy="1643074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CPU Stats </a:t>
            </a:r>
            <a:r>
              <a:rPr kumimoji="1" lang="en-US" altLang="ja-JP" sz="3200" dirty="0" smtClean="0"/>
              <a:t>for A Year</a:t>
            </a:r>
            <a:br>
              <a:rPr kumimoji="1" lang="en-US" altLang="ja-JP" sz="3200" dirty="0" smtClean="0"/>
            </a:br>
            <a:r>
              <a:rPr lang="en-US" altLang="ja-JP" sz="3200" dirty="0" smtClean="0"/>
              <a:t>Between Jan 2009 and Dec 2009</a:t>
            </a:r>
            <a:endParaRPr kumimoji="1" lang="ja-JP" altLang="en-US" sz="32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0" y="1868557"/>
            <a:ext cx="4429124" cy="448940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33,410 CPU hours / 54,025 jobs (normalized by 1kSI2K)</a:t>
            </a:r>
          </a:p>
          <a:p>
            <a:pPr lvl="1"/>
            <a:r>
              <a:rPr kumimoji="1" lang="en-US" altLang="ja-JP" dirty="0" smtClean="0"/>
              <a:t>Usually idle state in 2009 due to silent from Belle community</a:t>
            </a:r>
          </a:p>
          <a:p>
            <a:pPr lvl="1"/>
            <a:r>
              <a:rPr lang="en-US" altLang="ja-JP" dirty="0" smtClean="0"/>
              <a:t>ILC is the heaviest consumer for us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43504" y="3500438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54,025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ubmitted (+72%)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43504" y="285728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33,410 CPU </a:t>
            </a:r>
            <a:r>
              <a:rPr lang="en-US" altLang="ja-JP" dirty="0" smtClean="0"/>
              <a:t>hours</a:t>
            </a:r>
            <a:r>
              <a:rPr kumimoji="1" lang="en-US" altLang="ja-JP" dirty="0" smtClean="0"/>
              <a:t> (-63%)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"/>
            <a:ext cx="4500562" cy="2857520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Read/Write from/to Storage Devices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in last 7 months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2857496"/>
            <a:ext cx="4572000" cy="3643339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Also ILC is the heaviest consumer for storage services</a:t>
            </a:r>
          </a:p>
          <a:p>
            <a:r>
              <a:rPr lang="en-US" altLang="ja-JP" dirty="0" smtClean="0"/>
              <a:t>2.0 TB of files has been readout</a:t>
            </a:r>
          </a:p>
          <a:p>
            <a:r>
              <a:rPr lang="en-US" altLang="ja-JP" dirty="0" smtClean="0"/>
              <a:t>4.2 TB of files has been stored</a:t>
            </a:r>
          </a:p>
          <a:p>
            <a:r>
              <a:rPr lang="en-US" altLang="ja-JP" dirty="0" smtClean="0"/>
              <a:t>Also strong </a:t>
            </a:r>
          </a:p>
          <a:p>
            <a:endParaRPr lang="en-US" altLang="ja-JP" dirty="0" smtClean="0"/>
          </a:p>
          <a:p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graphicFrame>
        <p:nvGraphicFramePr>
          <p:cNvPr id="7" name="グラフ 6"/>
          <p:cNvGraphicFramePr/>
          <p:nvPr/>
        </p:nvGraphicFramePr>
        <p:xfrm>
          <a:off x="4572000" y="0"/>
          <a:ext cx="4572000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/>
          <p:cNvGraphicFramePr/>
          <p:nvPr/>
        </p:nvGraphicFramePr>
        <p:xfrm>
          <a:off x="4572000" y="342900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000628" y="14285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Read size in GB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72066" y="3429000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Written size in GB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43702" y="4000504"/>
            <a:ext cx="135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4.2 TB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00892" y="500042"/>
            <a:ext cx="135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2.0 </a:t>
            </a:r>
            <a:r>
              <a:rPr kumimoji="1" lang="en-US" altLang="ja-JP" dirty="0" smtClean="0"/>
              <a:t>TB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Recent Changes in VOMS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0" y="1285861"/>
            <a:ext cx="9144000" cy="2928957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VOMS.kek.jp has been shutdown on 2nd Oct 2009, end of validity of its host certificate.</a:t>
            </a:r>
          </a:p>
          <a:p>
            <a:pPr lvl="1"/>
            <a:r>
              <a:rPr lang="en-US" altLang="ja-JP" dirty="0" smtClean="0"/>
              <a:t>Migrated to voms.cc.kek.jp, which supports </a:t>
            </a:r>
            <a:r>
              <a:rPr lang="en-US" altLang="ja-JP" dirty="0" err="1" smtClean="0"/>
              <a:t>ppj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naokek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cdfj</a:t>
            </a:r>
            <a:r>
              <a:rPr lang="en-US" altLang="ja-JP" dirty="0" smtClean="0"/>
              <a:t>, belle, belle2, and g4med VO</a:t>
            </a:r>
          </a:p>
          <a:p>
            <a:r>
              <a:rPr lang="en-US" altLang="ja-JP" dirty="0" smtClean="0"/>
              <a:t>Validity of proxy cert is extended up to 7days, i.e. 168hours</a:t>
            </a:r>
          </a:p>
          <a:p>
            <a:pPr lvl="1"/>
            <a:r>
              <a:rPr lang="en-US" altLang="ja-JP" dirty="0" err="1" smtClean="0"/>
              <a:t>MyProxy</a:t>
            </a:r>
            <a:r>
              <a:rPr lang="en-US" altLang="ja-JP" dirty="0" smtClean="0"/>
              <a:t> does not work properly without special settings</a:t>
            </a:r>
          </a:p>
          <a:p>
            <a:r>
              <a:rPr lang="en-US" altLang="ja-JP" dirty="0" smtClean="0"/>
              <a:t>User enrollment</a:t>
            </a:r>
          </a:p>
          <a:p>
            <a:pPr lvl="1"/>
            <a:r>
              <a:rPr lang="en-US" altLang="ja-JP" dirty="0" smtClean="0"/>
              <a:t>e.g. </a:t>
            </a:r>
            <a:r>
              <a:rPr lang="en-US" altLang="ja-JP" dirty="0" smtClean="0">
                <a:hlinkClick r:id="rId3"/>
              </a:rPr>
              <a:t>https://vomrs.cc.kek.jp:8443/vo/belle/vomrs</a:t>
            </a:r>
            <a:endParaRPr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Feb 17, 2010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FJPPL Workshop @ CCIN2P3/Lyon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1071570" y="4357694"/>
            <a:ext cx="2095515" cy="1857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ja-JP" altLang="en-US" sz="2000" dirty="0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5500726" y="4357694"/>
            <a:ext cx="2095515" cy="1857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ja-JP" altLang="en-US" sz="2000" dirty="0"/>
          </a:p>
        </p:txBody>
      </p:sp>
      <p:sp>
        <p:nvSpPr>
          <p:cNvPr id="15" name="円/楕円 14"/>
          <p:cNvSpPr/>
          <p:nvPr/>
        </p:nvSpPr>
        <p:spPr>
          <a:xfrm>
            <a:off x="6929486" y="4286256"/>
            <a:ext cx="785818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VOMS</a:t>
            </a:r>
          </a:p>
          <a:p>
            <a:pPr algn="ctr"/>
            <a:r>
              <a:rPr kumimoji="1" lang="en-US" altLang="ja-JP" dirty="0" smtClean="0"/>
              <a:t>VOMRS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596" y="592933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DMZ</a:t>
            </a:r>
            <a:endParaRPr kumimoji="1" lang="ja-JP" altLang="en-US" sz="2400" dirty="0"/>
          </a:p>
        </p:txBody>
      </p:sp>
      <p:sp>
        <p:nvSpPr>
          <p:cNvPr id="18" name="円/楕円 17"/>
          <p:cNvSpPr/>
          <p:nvPr/>
        </p:nvSpPr>
        <p:spPr>
          <a:xfrm>
            <a:off x="2286016" y="4714884"/>
            <a:ext cx="642942" cy="642942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VOMS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143768" y="592933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GRID-LAN</a:t>
            </a:r>
            <a:endParaRPr kumimoji="1" lang="ja-JP" altLang="en-US" sz="2400" dirty="0"/>
          </a:p>
        </p:txBody>
      </p:sp>
      <p:cxnSp>
        <p:nvCxnSpPr>
          <p:cNvPr id="26" name="直線矢印コネクタ 25"/>
          <p:cNvCxnSpPr>
            <a:stCxn id="18" idx="6"/>
            <a:endCxn id="15" idx="2"/>
          </p:cNvCxnSpPr>
          <p:nvPr/>
        </p:nvCxnSpPr>
        <p:spPr>
          <a:xfrm flipV="1">
            <a:off x="2928958" y="4679165"/>
            <a:ext cx="4000528" cy="35719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223728" y="450057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Consolas" pitchFamily="49" charset="0"/>
                <a:cs typeface="Consolas" pitchFamily="49" charset="0"/>
              </a:rPr>
              <a:t>voms.kek.jp</a:t>
            </a:r>
            <a:endParaRPr kumimoji="1" lang="ja-JP" alt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9724" y="498849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Consolas" pitchFamily="49" charset="0"/>
                <a:cs typeface="Consolas" pitchFamily="49" charset="0"/>
              </a:rPr>
              <a:t>voms.</a:t>
            </a:r>
            <a:r>
              <a:rPr kumimoji="1" lang="en-US" altLang="ja-JP" b="1" dirty="0" smtClean="0">
                <a:latin typeface="Consolas" pitchFamily="49" charset="0"/>
                <a:cs typeface="Consolas" pitchFamily="49" charset="0"/>
              </a:rPr>
              <a:t>cc</a:t>
            </a:r>
            <a:r>
              <a:rPr kumimoji="1" lang="en-US" altLang="ja-JP" dirty="0" smtClean="0">
                <a:latin typeface="Consolas" pitchFamily="49" charset="0"/>
                <a:cs typeface="Consolas" pitchFamily="49" charset="0"/>
              </a:rPr>
              <a:t>.kek.jp</a:t>
            </a:r>
            <a:endParaRPr kumimoji="1" lang="ja-JP" altLang="en-US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方形/長方形 79"/>
          <p:cNvSpPr/>
          <p:nvPr/>
        </p:nvSpPr>
        <p:spPr>
          <a:xfrm>
            <a:off x="7286644" y="1571612"/>
            <a:ext cx="1643074" cy="1143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Cloud"/>
          <p:cNvSpPr>
            <a:spLocks noChangeAspect="1" noEditPoints="1" noChangeArrowheads="1"/>
          </p:cNvSpPr>
          <p:nvPr/>
        </p:nvSpPr>
        <p:spPr bwMode="auto">
          <a:xfrm>
            <a:off x="214282" y="4357694"/>
            <a:ext cx="2095515" cy="1857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ja-JP" altLang="en-US" sz="2000" dirty="0"/>
          </a:p>
        </p:txBody>
      </p:sp>
      <p:pic>
        <p:nvPicPr>
          <p:cNvPr id="59" name="Picture 5" descr="CSI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 rot="676727">
            <a:off x="984839" y="-777450"/>
            <a:ext cx="7147533" cy="4932804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52" name="直線コネクタ 51"/>
          <p:cNvCxnSpPr/>
          <p:nvPr/>
        </p:nvCxnSpPr>
        <p:spPr>
          <a:xfrm rot="16200000" flipV="1">
            <a:off x="3595652" y="3168324"/>
            <a:ext cx="1930119" cy="22579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365" name="Cloud"/>
          <p:cNvSpPr>
            <a:spLocks noChangeAspect="1" noEditPoints="1" noChangeArrowheads="1"/>
          </p:cNvSpPr>
          <p:nvPr/>
        </p:nvSpPr>
        <p:spPr bwMode="auto">
          <a:xfrm>
            <a:off x="2928926" y="1500174"/>
            <a:ext cx="3143272" cy="192882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400" u="sng" dirty="0" smtClean="0"/>
              <a:t>SINET</a:t>
            </a:r>
          </a:p>
          <a:p>
            <a:pPr algn="ctr"/>
            <a:r>
              <a:rPr lang="en-US" altLang="ja-JP" sz="2000" dirty="0" smtClean="0"/>
              <a:t>Both for domestic &amp; international institutes</a:t>
            </a:r>
            <a:endParaRPr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Logical Network Connection Focused on Grid</a:t>
            </a:r>
            <a:endParaRPr lang="ja-JP" altLang="en-US" sz="32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Feb 17, 2010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FJPPL Workshop @ CCIN2P3/Lyon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8</a:t>
            </a:fld>
            <a:endParaRPr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71406" y="4131238"/>
            <a:ext cx="8858312" cy="1588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7366" name="Object 6"/>
          <p:cNvGraphicFramePr>
            <a:graphicFrameLocks noChangeAspect="1"/>
          </p:cNvGraphicFramePr>
          <p:nvPr/>
        </p:nvGraphicFramePr>
        <p:xfrm>
          <a:off x="857224" y="3702610"/>
          <a:ext cx="819150" cy="1162050"/>
        </p:xfrm>
        <a:graphic>
          <a:graphicData uri="http://schemas.openxmlformats.org/presentationml/2006/ole">
            <p:oleObj spid="_x0000_s124933" name="Visio" r:id="rId5" imgW="810669" imgH="1163806" progId="Visio.Drawing.11">
              <p:embed/>
            </p:oleObj>
          </a:graphicData>
        </a:graphic>
      </p:graphicFrame>
      <p:sp>
        <p:nvSpPr>
          <p:cNvPr id="35" name="正方形/長方形 34"/>
          <p:cNvSpPr/>
          <p:nvPr/>
        </p:nvSpPr>
        <p:spPr>
          <a:xfrm>
            <a:off x="6143636" y="2214554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</a:p>
          <a:p>
            <a:pPr algn="ctr"/>
            <a:r>
              <a:rPr kumimoji="1" lang="en-US" altLang="ja-JP" sz="1400" dirty="0" smtClean="0"/>
              <a:t>Grid</a:t>
            </a:r>
            <a:endParaRPr kumimoji="1" lang="ja-JP" altLang="en-US" sz="1400" dirty="0" err="1" smtClean="0"/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5967428" y="2285992"/>
          <a:ext cx="319084" cy="452654"/>
        </p:xfrm>
        <a:graphic>
          <a:graphicData uri="http://schemas.openxmlformats.org/presentationml/2006/ole">
            <p:oleObj spid="_x0000_s124934" name="Visio" r:id="rId6" imgW="810669" imgH="1163806" progId="Visio.Drawing.11">
              <p:embed/>
            </p:oleObj>
          </a:graphicData>
        </a:graphic>
      </p:graphicFrame>
      <p:sp>
        <p:nvSpPr>
          <p:cNvPr id="38" name="正方形/長方形 37"/>
          <p:cNvSpPr/>
          <p:nvPr/>
        </p:nvSpPr>
        <p:spPr>
          <a:xfrm>
            <a:off x="5819778" y="1500174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</a:p>
          <a:p>
            <a:pPr algn="ctr"/>
            <a:r>
              <a:rPr kumimoji="1" lang="en-US" altLang="ja-JP" sz="1400" dirty="0" smtClean="0"/>
              <a:t>Grid</a:t>
            </a:r>
            <a:endParaRPr kumimoji="1" lang="ja-JP" altLang="en-US" sz="1400" dirty="0" err="1" smtClean="0"/>
          </a:p>
        </p:txBody>
      </p:sp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5643570" y="1571612"/>
          <a:ext cx="319084" cy="452654"/>
        </p:xfrm>
        <a:graphic>
          <a:graphicData uri="http://schemas.openxmlformats.org/presentationml/2006/ole">
            <p:oleObj spid="_x0000_s124936" name="Visio" r:id="rId7" imgW="810669" imgH="1163806" progId="Visio.Drawing.11">
              <p:embed/>
            </p:oleObj>
          </a:graphicData>
        </a:graphic>
      </p:graphicFrame>
      <p:sp>
        <p:nvSpPr>
          <p:cNvPr id="46" name="正方形/長方形 45"/>
          <p:cNvSpPr/>
          <p:nvPr/>
        </p:nvSpPr>
        <p:spPr>
          <a:xfrm>
            <a:off x="2143108" y="2214554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</a:p>
          <a:p>
            <a:pPr algn="ctr"/>
            <a:r>
              <a:rPr kumimoji="1" lang="en-US" altLang="ja-JP" sz="1400" dirty="0" smtClean="0"/>
              <a:t>Grid</a:t>
            </a:r>
            <a:endParaRPr kumimoji="1" lang="ja-JP" altLang="en-US" sz="1400" dirty="0" err="1" smtClean="0"/>
          </a:p>
        </p:txBody>
      </p:sp>
      <p:graphicFrame>
        <p:nvGraphicFramePr>
          <p:cNvPr id="47" name="Object 5"/>
          <p:cNvGraphicFramePr>
            <a:graphicFrameLocks noChangeAspect="1"/>
          </p:cNvGraphicFramePr>
          <p:nvPr/>
        </p:nvGraphicFramePr>
        <p:xfrm>
          <a:off x="2824156" y="2285992"/>
          <a:ext cx="319084" cy="452654"/>
        </p:xfrm>
        <a:graphic>
          <a:graphicData uri="http://schemas.openxmlformats.org/presentationml/2006/ole">
            <p:oleObj spid="_x0000_s124937" name="Visio" r:id="rId8" imgW="810669" imgH="1163806" progId="Visio.Drawing.11">
              <p:embed/>
            </p:oleObj>
          </a:graphicData>
        </a:graphic>
      </p:graphicFrame>
      <p:sp>
        <p:nvSpPr>
          <p:cNvPr id="48" name="正方形/長方形 47"/>
          <p:cNvSpPr/>
          <p:nvPr/>
        </p:nvSpPr>
        <p:spPr>
          <a:xfrm>
            <a:off x="2571736" y="2857496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</a:p>
          <a:p>
            <a:pPr algn="ctr"/>
            <a:r>
              <a:rPr kumimoji="1" lang="en-US" altLang="ja-JP" sz="1400" dirty="0" smtClean="0"/>
              <a:t>Grid</a:t>
            </a:r>
            <a:endParaRPr kumimoji="1" lang="ja-JP" altLang="en-US" sz="1400" dirty="0" err="1" smtClean="0"/>
          </a:p>
        </p:txBody>
      </p:sp>
      <p:graphicFrame>
        <p:nvGraphicFramePr>
          <p:cNvPr id="49" name="Object 5"/>
          <p:cNvGraphicFramePr>
            <a:graphicFrameLocks noChangeAspect="1"/>
          </p:cNvGraphicFramePr>
          <p:nvPr/>
        </p:nvGraphicFramePr>
        <p:xfrm>
          <a:off x="3252784" y="2928934"/>
          <a:ext cx="319084" cy="452654"/>
        </p:xfrm>
        <a:graphic>
          <a:graphicData uri="http://schemas.openxmlformats.org/presentationml/2006/ole">
            <p:oleObj spid="_x0000_s124938" name="Visio" r:id="rId9" imgW="810669" imgH="1163806" progId="Visio.Drawing.11">
              <p:embed/>
            </p:oleObj>
          </a:graphicData>
        </a:graphic>
      </p:graphicFrame>
      <p:sp>
        <p:nvSpPr>
          <p:cNvPr id="50" name="正方形/長方形 49"/>
          <p:cNvSpPr/>
          <p:nvPr/>
        </p:nvSpPr>
        <p:spPr>
          <a:xfrm>
            <a:off x="2428860" y="1571612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</a:p>
          <a:p>
            <a:pPr algn="ctr"/>
            <a:r>
              <a:rPr kumimoji="1" lang="en-US" altLang="ja-JP" sz="1400" dirty="0" smtClean="0"/>
              <a:t>Grid</a:t>
            </a:r>
            <a:endParaRPr kumimoji="1" lang="ja-JP" altLang="en-US" sz="1400" dirty="0" err="1" smtClean="0"/>
          </a:p>
        </p:txBody>
      </p:sp>
      <p:graphicFrame>
        <p:nvGraphicFramePr>
          <p:cNvPr id="51" name="Object 5"/>
          <p:cNvGraphicFramePr>
            <a:graphicFrameLocks noChangeAspect="1"/>
          </p:cNvGraphicFramePr>
          <p:nvPr/>
        </p:nvGraphicFramePr>
        <p:xfrm>
          <a:off x="3109908" y="1643050"/>
          <a:ext cx="319084" cy="452654"/>
        </p:xfrm>
        <a:graphic>
          <a:graphicData uri="http://schemas.openxmlformats.org/presentationml/2006/ole">
            <p:oleObj spid="_x0000_s124939" name="Visio" r:id="rId10" imgW="810669" imgH="1163806" progId="Visio.Drawing.11">
              <p:embed/>
            </p:oleObj>
          </a:graphicData>
        </a:graphic>
      </p:graphicFrame>
      <p:sp>
        <p:nvSpPr>
          <p:cNvPr id="41" name="正方形/長方形 40"/>
          <p:cNvSpPr/>
          <p:nvPr/>
        </p:nvSpPr>
        <p:spPr>
          <a:xfrm>
            <a:off x="5572132" y="2928934"/>
            <a:ext cx="785818" cy="5715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altLang="ja-JP" sz="1400" dirty="0" smtClean="0"/>
              <a:t>Univ.</a:t>
            </a:r>
          </a:p>
          <a:p>
            <a:pPr algn="ctr"/>
            <a:r>
              <a:rPr kumimoji="1" lang="en-US" altLang="ja-JP" sz="1400" dirty="0" smtClean="0"/>
              <a:t>Grid</a:t>
            </a:r>
            <a:endParaRPr kumimoji="1" lang="ja-JP" altLang="en-US" sz="1400" dirty="0" err="1" smtClean="0"/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5357818" y="2928934"/>
          <a:ext cx="319084" cy="452654"/>
        </p:xfrm>
        <a:graphic>
          <a:graphicData uri="http://schemas.openxmlformats.org/presentationml/2006/ole">
            <p:oleObj spid="_x0000_s124935" name="Visio" r:id="rId11" imgW="810669" imgH="1163806" progId="Visio.Drawing.11">
              <p:embed/>
            </p:oleObj>
          </a:graphicData>
        </a:graphic>
      </p:graphicFrame>
      <p:sp>
        <p:nvSpPr>
          <p:cNvPr id="43" name="Cloud"/>
          <p:cNvSpPr>
            <a:spLocks noChangeAspect="1" noEditPoints="1" noChangeArrowheads="1"/>
          </p:cNvSpPr>
          <p:nvPr/>
        </p:nvSpPr>
        <p:spPr bwMode="auto">
          <a:xfrm>
            <a:off x="2428860" y="4357694"/>
            <a:ext cx="2095515" cy="1857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ja-JP" altLang="en-US" sz="2000" dirty="0"/>
          </a:p>
        </p:txBody>
      </p:sp>
      <p:sp>
        <p:nvSpPr>
          <p:cNvPr id="44" name="Cloud"/>
          <p:cNvSpPr>
            <a:spLocks noChangeAspect="1" noEditPoints="1" noChangeArrowheads="1"/>
          </p:cNvSpPr>
          <p:nvPr/>
        </p:nvSpPr>
        <p:spPr bwMode="auto">
          <a:xfrm>
            <a:off x="4643438" y="4357694"/>
            <a:ext cx="2095515" cy="1857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ja-JP" altLang="en-US" sz="2000" dirty="0"/>
          </a:p>
        </p:txBody>
      </p:sp>
      <p:sp>
        <p:nvSpPr>
          <p:cNvPr id="45" name="Cloud"/>
          <p:cNvSpPr>
            <a:spLocks noChangeAspect="1" noEditPoints="1" noChangeArrowheads="1"/>
          </p:cNvSpPr>
          <p:nvPr/>
        </p:nvSpPr>
        <p:spPr bwMode="auto">
          <a:xfrm>
            <a:off x="6858016" y="4357694"/>
            <a:ext cx="2095515" cy="1857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ja-JP" altLang="en-US" sz="2000" dirty="0"/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3143240" y="3702610"/>
          <a:ext cx="819150" cy="1162050"/>
        </p:xfrm>
        <a:graphic>
          <a:graphicData uri="http://schemas.openxmlformats.org/presentationml/2006/ole">
            <p:oleObj spid="_x0000_s124930" name="Visio" r:id="rId12" imgW="810669" imgH="1163806" progId="Visio.Drawing.11">
              <p:embed/>
            </p:oleObj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5357818" y="3702610"/>
          <a:ext cx="819150" cy="1162050"/>
        </p:xfrm>
        <a:graphic>
          <a:graphicData uri="http://schemas.openxmlformats.org/presentationml/2006/ole">
            <p:oleObj spid="_x0000_s124931" name="Visio" r:id="rId13" imgW="810669" imgH="1163806" progId="Visio.Drawing.11">
              <p:embed/>
            </p:oleObj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7610502" y="3702610"/>
          <a:ext cx="819150" cy="1162050"/>
        </p:xfrm>
        <a:graphic>
          <a:graphicData uri="http://schemas.openxmlformats.org/presentationml/2006/ole">
            <p:oleObj spid="_x0000_s124932" name="Visio" r:id="rId14" imgW="810669" imgH="1163806" progId="Visio.Drawing.11">
              <p:embed/>
            </p:oleObj>
          </a:graphicData>
        </a:graphic>
      </p:graphicFrame>
      <p:sp>
        <p:nvSpPr>
          <p:cNvPr id="53" name="正方形/長方形 52"/>
          <p:cNvSpPr/>
          <p:nvPr/>
        </p:nvSpPr>
        <p:spPr>
          <a:xfrm>
            <a:off x="142844" y="4786322"/>
            <a:ext cx="1357322" cy="428628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BCS</a:t>
            </a:r>
            <a:endParaRPr kumimoji="1" lang="ja-JP" altLang="en-US" sz="2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31919" y="6110607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Intranet</a:t>
            </a:r>
            <a:endParaRPr kumimoji="1" lang="ja-JP" altLang="en-US" sz="2400" dirty="0"/>
          </a:p>
        </p:txBody>
      </p:sp>
      <p:sp>
        <p:nvSpPr>
          <p:cNvPr id="56" name="円/楕円 55"/>
          <p:cNvSpPr/>
          <p:nvPr/>
        </p:nvSpPr>
        <p:spPr>
          <a:xfrm>
            <a:off x="1714480" y="5072074"/>
            <a:ext cx="428628" cy="42862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 smtClean="0"/>
              <a:t>SRB</a:t>
            </a:r>
            <a:endParaRPr kumimoji="1" lang="ja-JP" altLang="en-US" sz="1600" dirty="0"/>
          </a:p>
        </p:txBody>
      </p:sp>
      <p:sp>
        <p:nvSpPr>
          <p:cNvPr id="57" name="フローチャート : 磁気ディスク 56"/>
          <p:cNvSpPr/>
          <p:nvPr/>
        </p:nvSpPr>
        <p:spPr>
          <a:xfrm>
            <a:off x="571472" y="5500702"/>
            <a:ext cx="571504" cy="428628"/>
          </a:xfrm>
          <a:prstGeom prst="flowChartMagneticDisk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HSM</a:t>
            </a:r>
            <a:endParaRPr kumimoji="1" lang="ja-JP" alt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4857752" y="4714884"/>
            <a:ext cx="785818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KEK-1</a:t>
            </a:r>
          </a:p>
          <a:p>
            <a:pPr algn="ctr"/>
            <a:r>
              <a:rPr kumimoji="1" lang="en-US" altLang="ja-JP" dirty="0" err="1" smtClean="0"/>
              <a:t>gLite</a:t>
            </a:r>
            <a:endParaRPr kumimoji="1" lang="en-US" altLang="ja-JP" dirty="0" smtClean="0"/>
          </a:p>
        </p:txBody>
      </p:sp>
      <p:sp>
        <p:nvSpPr>
          <p:cNvPr id="61" name="円/楕円 60"/>
          <p:cNvSpPr/>
          <p:nvPr/>
        </p:nvSpPr>
        <p:spPr>
          <a:xfrm>
            <a:off x="3000364" y="5286388"/>
            <a:ext cx="857256" cy="857256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SRB-DSI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/>
        </p:nvSpPr>
        <p:spPr>
          <a:xfrm>
            <a:off x="5572132" y="5357826"/>
            <a:ext cx="785818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CD-1</a:t>
            </a:r>
          </a:p>
          <a:p>
            <a:pPr algn="ctr"/>
            <a:r>
              <a:rPr lang="en-US" altLang="ja-JP" dirty="0" smtClean="0"/>
              <a:t>NAREGI</a:t>
            </a:r>
            <a:endParaRPr kumimoji="1" lang="en-US" altLang="ja-JP" dirty="0" smtClean="0"/>
          </a:p>
        </p:txBody>
      </p:sp>
      <p:sp>
        <p:nvSpPr>
          <p:cNvPr id="64" name="正方形/長方形 63"/>
          <p:cNvSpPr/>
          <p:nvPr/>
        </p:nvSpPr>
        <p:spPr>
          <a:xfrm>
            <a:off x="6929454" y="4714884"/>
            <a:ext cx="785818" cy="57150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KEK-2</a:t>
            </a:r>
          </a:p>
          <a:p>
            <a:pPr algn="ctr"/>
            <a:r>
              <a:rPr kumimoji="1" lang="en-US" altLang="ja-JP" dirty="0" err="1" smtClean="0"/>
              <a:t>gLite</a:t>
            </a:r>
            <a:endParaRPr kumimoji="1" lang="en-US" altLang="ja-JP" dirty="0" smtClean="0"/>
          </a:p>
        </p:txBody>
      </p:sp>
      <p:sp>
        <p:nvSpPr>
          <p:cNvPr id="65" name="正方形/長方形 64"/>
          <p:cNvSpPr/>
          <p:nvPr/>
        </p:nvSpPr>
        <p:spPr>
          <a:xfrm>
            <a:off x="7072330" y="5572140"/>
            <a:ext cx="785818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CD-2</a:t>
            </a:r>
          </a:p>
          <a:p>
            <a:pPr algn="ctr"/>
            <a:r>
              <a:rPr lang="en-US" altLang="ja-JP" dirty="0" smtClean="0"/>
              <a:t>NAREGI</a:t>
            </a:r>
            <a:endParaRPr kumimoji="1" lang="en-US" altLang="ja-JP" dirty="0" smtClean="0"/>
          </a:p>
        </p:txBody>
      </p:sp>
      <p:sp>
        <p:nvSpPr>
          <p:cNvPr id="66" name="円/楕円 65"/>
          <p:cNvSpPr/>
          <p:nvPr/>
        </p:nvSpPr>
        <p:spPr>
          <a:xfrm>
            <a:off x="8286776" y="4286256"/>
            <a:ext cx="785818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VOMS</a:t>
            </a:r>
          </a:p>
          <a:p>
            <a:pPr algn="ctr"/>
            <a:r>
              <a:rPr kumimoji="1" lang="en-US" altLang="ja-JP" dirty="0" smtClean="0"/>
              <a:t>VOMRS</a:t>
            </a:r>
            <a:endParaRPr kumimoji="1" lang="ja-JP" altLang="en-US" dirty="0"/>
          </a:p>
        </p:txBody>
      </p:sp>
      <p:sp>
        <p:nvSpPr>
          <p:cNvPr id="67" name="円/楕円 66"/>
          <p:cNvSpPr/>
          <p:nvPr/>
        </p:nvSpPr>
        <p:spPr>
          <a:xfrm>
            <a:off x="7786710" y="4867284"/>
            <a:ext cx="642942" cy="6334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LFC</a:t>
            </a:r>
            <a:endParaRPr kumimoji="1" lang="ja-JP" altLang="en-US" dirty="0"/>
          </a:p>
        </p:txBody>
      </p:sp>
      <p:cxnSp>
        <p:nvCxnSpPr>
          <p:cNvPr id="69" name="直線コネクタ 68"/>
          <p:cNvCxnSpPr>
            <a:stCxn id="53" idx="2"/>
            <a:endCxn id="57" idx="1"/>
          </p:cNvCxnSpPr>
          <p:nvPr/>
        </p:nvCxnSpPr>
        <p:spPr>
          <a:xfrm rot="16200000" flipH="1">
            <a:off x="696488" y="5339966"/>
            <a:ext cx="285752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57" idx="4"/>
            <a:endCxn id="56" idx="2"/>
          </p:cNvCxnSpPr>
          <p:nvPr/>
        </p:nvCxnSpPr>
        <p:spPr>
          <a:xfrm flipV="1">
            <a:off x="1142976" y="5286388"/>
            <a:ext cx="571504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2386380" y="607220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DMZ</a:t>
            </a:r>
            <a:endParaRPr kumimoji="1" lang="ja-JP" altLang="en-US" sz="24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358082" y="6182045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GRID-LAN</a:t>
            </a:r>
            <a:endParaRPr kumimoji="1" lang="ja-JP" altLang="en-US" sz="2400" dirty="0"/>
          </a:p>
        </p:txBody>
      </p:sp>
      <p:sp>
        <p:nvSpPr>
          <p:cNvPr id="78" name="円/楕円 77"/>
          <p:cNvSpPr/>
          <p:nvPr/>
        </p:nvSpPr>
        <p:spPr>
          <a:xfrm>
            <a:off x="3643306" y="4714884"/>
            <a:ext cx="642942" cy="642942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VOMS</a:t>
            </a:r>
          </a:p>
        </p:txBody>
      </p:sp>
      <p:sp>
        <p:nvSpPr>
          <p:cNvPr id="62" name="円/楕円 61"/>
          <p:cNvSpPr/>
          <p:nvPr/>
        </p:nvSpPr>
        <p:spPr>
          <a:xfrm>
            <a:off x="2786050" y="4643446"/>
            <a:ext cx="642942" cy="64294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CA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527717" y="3071810"/>
            <a:ext cx="231185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VO-</a:t>
            </a:r>
            <a:r>
              <a:rPr kumimoji="1" lang="en-US" altLang="ja-JP" dirty="0" smtClean="0"/>
              <a:t>Central Service</a:t>
            </a:r>
            <a:endParaRPr kumimoji="1" lang="ja-JP" altLang="en-US" dirty="0"/>
          </a:p>
        </p:txBody>
      </p:sp>
      <p:cxnSp>
        <p:nvCxnSpPr>
          <p:cNvPr id="72" name="直線矢印コネクタ 71"/>
          <p:cNvCxnSpPr/>
          <p:nvPr/>
        </p:nvCxnSpPr>
        <p:spPr>
          <a:xfrm rot="16200000" flipH="1">
            <a:off x="6893735" y="4036223"/>
            <a:ext cx="1714512" cy="5000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3237786" y="6357958"/>
            <a:ext cx="235994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VO-Specific Service</a:t>
            </a:r>
            <a:endParaRPr kumimoji="1" lang="ja-JP" altLang="en-US" dirty="0"/>
          </a:p>
        </p:txBody>
      </p:sp>
      <p:cxnSp>
        <p:nvCxnSpPr>
          <p:cNvPr id="74" name="直線矢印コネクタ 73"/>
          <p:cNvCxnSpPr>
            <a:stCxn id="73" idx="0"/>
          </p:cNvCxnSpPr>
          <p:nvPr/>
        </p:nvCxnSpPr>
        <p:spPr>
          <a:xfrm rot="16200000" flipV="1">
            <a:off x="3816218" y="5756419"/>
            <a:ext cx="357190" cy="8458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56" idx="6"/>
            <a:endCxn id="61" idx="2"/>
          </p:cNvCxnSpPr>
          <p:nvPr/>
        </p:nvCxnSpPr>
        <p:spPr>
          <a:xfrm>
            <a:off x="2143108" y="5286388"/>
            <a:ext cx="857256" cy="4286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円/楕円 84"/>
          <p:cNvSpPr/>
          <p:nvPr/>
        </p:nvSpPr>
        <p:spPr>
          <a:xfrm>
            <a:off x="1571604" y="5357826"/>
            <a:ext cx="428628" cy="42862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 smtClean="0"/>
              <a:t>MCAT</a:t>
            </a:r>
            <a:endParaRPr kumimoji="1" lang="ja-JP" altLang="en-US" sz="11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500167" y="3286124"/>
            <a:ext cx="164307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Generic Service at Grid Level</a:t>
            </a:r>
            <a:endParaRPr kumimoji="1" lang="ja-JP" altLang="en-US" dirty="0"/>
          </a:p>
        </p:txBody>
      </p:sp>
      <p:cxnSp>
        <p:nvCxnSpPr>
          <p:cNvPr id="88" name="直線矢印コネクタ 87"/>
          <p:cNvCxnSpPr>
            <a:stCxn id="86" idx="2"/>
            <a:endCxn id="62" idx="1"/>
          </p:cNvCxnSpPr>
          <p:nvPr/>
        </p:nvCxnSpPr>
        <p:spPr>
          <a:xfrm rot="16200000" flipH="1">
            <a:off x="2336881" y="4194276"/>
            <a:ext cx="528149" cy="5585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>
            <a:stCxn id="86" idx="2"/>
            <a:endCxn id="78" idx="1"/>
          </p:cNvCxnSpPr>
          <p:nvPr/>
        </p:nvCxnSpPr>
        <p:spPr>
          <a:xfrm rot="16200000" flipH="1">
            <a:off x="2729790" y="3801367"/>
            <a:ext cx="599587" cy="14157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>
            <a:stCxn id="86" idx="3"/>
            <a:endCxn id="66" idx="2"/>
          </p:cNvCxnSpPr>
          <p:nvPr/>
        </p:nvCxnSpPr>
        <p:spPr>
          <a:xfrm>
            <a:off x="3143240" y="3747789"/>
            <a:ext cx="5143536" cy="9313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7429520" y="1643050"/>
            <a:ext cx="428628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7429520" y="2285992"/>
            <a:ext cx="357190" cy="3571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929586" y="1571612"/>
            <a:ext cx="832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Facility</a:t>
            </a:r>
          </a:p>
          <a:p>
            <a:r>
              <a:rPr lang="en-US" altLang="ja-JP" dirty="0" smtClean="0"/>
              <a:t>Site</a:t>
            </a:r>
            <a:endParaRPr kumimoji="1" lang="ja-JP" alt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929586" y="2273850"/>
            <a:ext cx="8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Service</a:t>
            </a:r>
            <a:endParaRPr kumimoji="1" lang="en-US" altLang="ja-JP" dirty="0" smtClean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283383" y="6215082"/>
            <a:ext cx="152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CC-GRID</a:t>
            </a:r>
            <a:endParaRPr kumimoji="1" lang="ja-JP" alt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0"/>
            <a:ext cx="397192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Resource Scale</a:t>
            </a:r>
            <a:endParaRPr kumimoji="1" lang="ja-JP" altLang="en-US" dirty="0"/>
          </a:p>
        </p:txBody>
      </p:sp>
      <p:sp>
        <p:nvSpPr>
          <p:cNvPr id="46" name="コンテンツ プレースホルダ 45"/>
          <p:cNvSpPr>
            <a:spLocks noGrp="1"/>
          </p:cNvSpPr>
          <p:nvPr>
            <p:ph idx="1"/>
          </p:nvPr>
        </p:nvSpPr>
        <p:spPr>
          <a:xfrm>
            <a:off x="28572" y="1285860"/>
            <a:ext cx="4829180" cy="2071702"/>
          </a:xfrm>
        </p:spPr>
        <p:txBody>
          <a:bodyPr>
            <a:normAutofit fontScale="47500" lnSpcReduction="20000"/>
          </a:bodyPr>
          <a:lstStyle/>
          <a:p>
            <a:r>
              <a:rPr kumimoji="1" lang="en-US" altLang="ja-JP" dirty="0" smtClean="0"/>
              <a:t>Storage service (DPM)</a:t>
            </a:r>
          </a:p>
          <a:p>
            <a:pPr lvl="1"/>
            <a:r>
              <a:rPr kumimoji="1" lang="en-US" altLang="ja-JP" dirty="0" smtClean="0"/>
              <a:t>~10TB </a:t>
            </a:r>
            <a:r>
              <a:rPr lang="en-US" altLang="ja-JP" dirty="0" smtClean="0"/>
              <a:t>with </a:t>
            </a:r>
            <a:r>
              <a:rPr kumimoji="1" lang="en-US" altLang="ja-JP" dirty="0" smtClean="0"/>
              <a:t>HPSS as backend storage</a:t>
            </a:r>
          </a:p>
          <a:p>
            <a:pPr lvl="1"/>
            <a:r>
              <a:rPr lang="en-US" altLang="ja-JP" dirty="0" smtClean="0"/>
              <a:t>Except for HSM through SRB-DSI</a:t>
            </a:r>
          </a:p>
          <a:p>
            <a:pPr lvl="2"/>
            <a:r>
              <a:rPr lang="en-US" altLang="ja-JP" dirty="0" smtClean="0"/>
              <a:t>Not published information by Glue</a:t>
            </a:r>
          </a:p>
          <a:p>
            <a:r>
              <a:rPr lang="en-US" altLang="ja-JP" dirty="0" smtClean="0"/>
              <a:t>Computing service</a:t>
            </a:r>
          </a:p>
          <a:p>
            <a:pPr lvl="1"/>
            <a:r>
              <a:rPr lang="en-US" altLang="ja-JP" dirty="0" smtClean="0"/>
              <a:t>System A: As a part of Central Information System (CIS)</a:t>
            </a:r>
          </a:p>
          <a:p>
            <a:pPr lvl="1"/>
            <a:r>
              <a:rPr lang="en-US" altLang="ja-JP" dirty="0" smtClean="0"/>
              <a:t>System B: Recycle-use of old blades in Belle Computing System (BCS)</a:t>
            </a:r>
          </a:p>
        </p:txBody>
      </p:sp>
      <p:sp>
        <p:nvSpPr>
          <p:cNvPr id="42" name="日付プレースホルダ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Feb 17, 2010</a:t>
            </a:r>
            <a:endParaRPr kumimoji="1" lang="ja-JP" altLang="en-US"/>
          </a:p>
        </p:txBody>
      </p:sp>
      <p:sp>
        <p:nvSpPr>
          <p:cNvPr id="44" name="フッター プレースホルダ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FJPPL Workshop @ CCIN2P3/Lyon</a:t>
            </a:r>
            <a:endParaRPr kumimoji="1" lang="ja-JP" altLang="en-US"/>
          </a:p>
        </p:txBody>
      </p:sp>
      <p:sp>
        <p:nvSpPr>
          <p:cNvPr id="43" name="スライド番号プレースホル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aphicFrame>
        <p:nvGraphicFramePr>
          <p:cNvPr id="40" name="表 39"/>
          <p:cNvGraphicFramePr>
            <a:graphicFrameLocks noGrp="1"/>
          </p:cNvGraphicFramePr>
          <p:nvPr/>
        </p:nvGraphicFramePr>
        <p:xfrm>
          <a:off x="285720" y="3286124"/>
          <a:ext cx="8572557" cy="3535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198"/>
                <a:gridCol w="949104"/>
                <a:gridCol w="1224651"/>
                <a:gridCol w="1224651"/>
                <a:gridCol w="1224651"/>
                <a:gridCol w="1224651"/>
                <a:gridCol w="1224651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#</a:t>
                      </a:r>
                      <a:r>
                        <a:rPr kumimoji="1" lang="en-US" altLang="ja-JP" baseline="0" dirty="0" smtClean="0"/>
                        <a:t> of n</a:t>
                      </a:r>
                      <a:r>
                        <a:rPr kumimoji="1" lang="en-US" altLang="ja-JP" dirty="0" smtClean="0"/>
                        <a:t>odes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# of cores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Memory size</a:t>
                      </a:r>
                    </a:p>
                    <a:p>
                      <a:r>
                        <a:rPr kumimoji="1" lang="en-US" altLang="ja-JP" dirty="0" smtClean="0"/>
                        <a:t>(GB/core)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Middle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SPEC</a:t>
                      </a:r>
                    </a:p>
                    <a:p>
                      <a:r>
                        <a:rPr kumimoji="1" lang="en-US" altLang="ja-JP" dirty="0" smtClean="0"/>
                        <a:t>(kSI2K</a:t>
                      </a:r>
                      <a:r>
                        <a:rPr kumimoji="1" lang="en-US" altLang="ja-JP" baseline="0" dirty="0" smtClean="0"/>
                        <a:t> speed)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System</a:t>
                      </a:r>
                      <a:r>
                        <a:rPr kumimoji="1" lang="en-US" altLang="ja-JP" baseline="0" dirty="0" smtClean="0"/>
                        <a:t> A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Redhat</a:t>
                      </a:r>
                      <a:r>
                        <a:rPr kumimoji="1" lang="en-US" altLang="ja-JP" dirty="0" smtClean="0"/>
                        <a:t> EL 4.x (x86_64)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gLite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3.1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~300</a:t>
                      </a:r>
                    </a:p>
                    <a:p>
                      <a:r>
                        <a:rPr kumimoji="1" lang="en-US" altLang="ja-JP" sz="1400" dirty="0" smtClean="0"/>
                        <a:t>3 times improved before</a:t>
                      </a:r>
                      <a:r>
                        <a:rPr kumimoji="1" lang="en-US" altLang="ja-JP" sz="1400" baseline="0" dirty="0" smtClean="0"/>
                        <a:t> upgrade in March 2009</a:t>
                      </a:r>
                      <a:endParaRPr kumimoji="1" lang="en-US" altLang="ja-JP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System</a:t>
                      </a:r>
                      <a:r>
                        <a:rPr kumimoji="1" lang="en-US" altLang="ja-JP" baseline="0" dirty="0" smtClean="0"/>
                        <a:t> B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Scientific Linux 4.x (x86_64)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gLite</a:t>
                      </a:r>
                      <a:r>
                        <a:rPr kumimoji="1" lang="en-US" altLang="ja-JP" dirty="0" smtClean="0"/>
                        <a:t> 3.1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~800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Cloud"/>
          <p:cNvSpPr>
            <a:spLocks noChangeAspect="1" noEditPoints="1" noChangeArrowheads="1"/>
          </p:cNvSpPr>
          <p:nvPr/>
        </p:nvSpPr>
        <p:spPr bwMode="auto">
          <a:xfrm>
            <a:off x="6357950" y="714356"/>
            <a:ext cx="2095515" cy="1857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ja-JP" altLang="en-US" sz="2000" dirty="0"/>
          </a:p>
        </p:txBody>
      </p:sp>
      <p:sp>
        <p:nvSpPr>
          <p:cNvPr id="48" name="正方形/長方形 47"/>
          <p:cNvSpPr/>
          <p:nvPr/>
        </p:nvSpPr>
        <p:spPr>
          <a:xfrm>
            <a:off x="6429388" y="1071546"/>
            <a:ext cx="785818" cy="571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KEK-2</a:t>
            </a:r>
          </a:p>
          <a:p>
            <a:pPr algn="ctr"/>
            <a:r>
              <a:rPr kumimoji="1" lang="en-US" altLang="ja-JP" dirty="0" err="1" smtClean="0"/>
              <a:t>gLite</a:t>
            </a:r>
            <a:endParaRPr kumimoji="1" lang="en-US" altLang="ja-JP" dirty="0" smtClean="0"/>
          </a:p>
        </p:txBody>
      </p:sp>
      <p:sp>
        <p:nvSpPr>
          <p:cNvPr id="50" name="円/楕円 49"/>
          <p:cNvSpPr/>
          <p:nvPr/>
        </p:nvSpPr>
        <p:spPr>
          <a:xfrm>
            <a:off x="7786710" y="642918"/>
            <a:ext cx="785818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VOMS</a:t>
            </a:r>
          </a:p>
          <a:p>
            <a:pPr algn="ctr"/>
            <a:r>
              <a:rPr kumimoji="1" lang="en-US" altLang="ja-JP" dirty="0" smtClean="0"/>
              <a:t>VOMRS</a:t>
            </a:r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7286644" y="1223946"/>
            <a:ext cx="642942" cy="6334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/>
              <a:t>LFC</a:t>
            </a:r>
            <a:endParaRPr kumimoji="1" lang="ja-JP" altLang="en-US" dirty="0"/>
          </a:p>
        </p:txBody>
      </p:sp>
      <p:sp>
        <p:nvSpPr>
          <p:cNvPr id="53" name="Cloud"/>
          <p:cNvSpPr>
            <a:spLocks noChangeAspect="1" noEditPoints="1" noChangeArrowheads="1"/>
          </p:cNvSpPr>
          <p:nvPr/>
        </p:nvSpPr>
        <p:spPr bwMode="auto">
          <a:xfrm>
            <a:off x="4214810" y="285728"/>
            <a:ext cx="2095515" cy="1857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ja-JP" altLang="en-US" sz="2000" dirty="0"/>
          </a:p>
        </p:txBody>
      </p:sp>
      <p:sp>
        <p:nvSpPr>
          <p:cNvPr id="54" name="正方形/長方形 53"/>
          <p:cNvSpPr/>
          <p:nvPr/>
        </p:nvSpPr>
        <p:spPr>
          <a:xfrm>
            <a:off x="4143372" y="714356"/>
            <a:ext cx="135732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BCS</a:t>
            </a:r>
            <a:endParaRPr kumimoji="1" lang="ja-JP" altLang="en-US" dirty="0"/>
          </a:p>
        </p:txBody>
      </p:sp>
      <p:sp>
        <p:nvSpPr>
          <p:cNvPr id="55" name="円/楕円 54"/>
          <p:cNvSpPr/>
          <p:nvPr/>
        </p:nvSpPr>
        <p:spPr>
          <a:xfrm>
            <a:off x="5715008" y="1000108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SRB</a:t>
            </a:r>
            <a:endParaRPr kumimoji="1" lang="ja-JP" altLang="en-US" dirty="0"/>
          </a:p>
        </p:txBody>
      </p:sp>
      <p:sp>
        <p:nvSpPr>
          <p:cNvPr id="56" name="フローチャート : 磁気ディスク 55"/>
          <p:cNvSpPr/>
          <p:nvPr/>
        </p:nvSpPr>
        <p:spPr>
          <a:xfrm>
            <a:off x="4572000" y="1428736"/>
            <a:ext cx="571504" cy="4286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HSM</a:t>
            </a:r>
            <a:endParaRPr kumimoji="1" lang="ja-JP" altLang="en-US" dirty="0"/>
          </a:p>
        </p:txBody>
      </p:sp>
      <p:cxnSp>
        <p:nvCxnSpPr>
          <p:cNvPr id="57" name="直線コネクタ 56"/>
          <p:cNvCxnSpPr>
            <a:stCxn id="54" idx="2"/>
            <a:endCxn id="56" idx="1"/>
          </p:cNvCxnSpPr>
          <p:nvPr/>
        </p:nvCxnSpPr>
        <p:spPr>
          <a:xfrm rot="16200000" flipH="1">
            <a:off x="4697016" y="1268000"/>
            <a:ext cx="285752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56" idx="4"/>
            <a:endCxn id="55" idx="2"/>
          </p:cNvCxnSpPr>
          <p:nvPr/>
        </p:nvCxnSpPr>
        <p:spPr>
          <a:xfrm flipV="1">
            <a:off x="5143504" y="1214422"/>
            <a:ext cx="571504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/>
          <p:cNvSpPr/>
          <p:nvPr/>
        </p:nvSpPr>
        <p:spPr>
          <a:xfrm>
            <a:off x="5572132" y="128586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 smtClean="0"/>
              <a:t>MCAT</a:t>
            </a:r>
            <a:endParaRPr kumimoji="1" lang="ja-JP" altLang="en-US" sz="1400" dirty="0"/>
          </a:p>
        </p:txBody>
      </p:sp>
      <p:sp>
        <p:nvSpPr>
          <p:cNvPr id="60" name="角丸四角形 59"/>
          <p:cNvSpPr/>
          <p:nvPr/>
        </p:nvSpPr>
        <p:spPr>
          <a:xfrm>
            <a:off x="6572264" y="2143116"/>
            <a:ext cx="1143008" cy="4286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System A</a:t>
            </a:r>
            <a:endParaRPr kumimoji="1" lang="ja-JP" altLang="en-US" dirty="0"/>
          </a:p>
        </p:txBody>
      </p:sp>
      <p:sp>
        <p:nvSpPr>
          <p:cNvPr id="61" name="角丸四角形 60"/>
          <p:cNvSpPr/>
          <p:nvPr/>
        </p:nvSpPr>
        <p:spPr>
          <a:xfrm>
            <a:off x="4929190" y="2000240"/>
            <a:ext cx="1143008" cy="4286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System B</a:t>
            </a:r>
            <a:endParaRPr kumimoji="1" lang="ja-JP" altLang="en-US" dirty="0"/>
          </a:p>
        </p:txBody>
      </p:sp>
      <p:cxnSp>
        <p:nvCxnSpPr>
          <p:cNvPr id="62" name="直線コネクタ 61"/>
          <p:cNvCxnSpPr>
            <a:endCxn id="61" idx="0"/>
          </p:cNvCxnSpPr>
          <p:nvPr/>
        </p:nvCxnSpPr>
        <p:spPr>
          <a:xfrm rot="16200000" flipH="1">
            <a:off x="5036348" y="1535894"/>
            <a:ext cx="857254" cy="71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48" idx="2"/>
            <a:endCxn id="60" idx="0"/>
          </p:cNvCxnSpPr>
          <p:nvPr/>
        </p:nvCxnSpPr>
        <p:spPr>
          <a:xfrm rot="16200000" flipH="1">
            <a:off x="6732999" y="1732347"/>
            <a:ext cx="500066" cy="3214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_default_K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cida Sans/HGP Gothic">
      <a:majorFont>
        <a:latin typeface="Lucida Sans Unicode"/>
        <a:ea typeface="HGPｺﾞｼｯｸE"/>
        <a:cs typeface=""/>
      </a:majorFont>
      <a:minorFont>
        <a:latin typeface="Lucida Sans Unicod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 anchorCtr="0">
        <a:normAutofit/>
      </a:bodyPr>
      <a:lstStyle>
        <a:defPPr algn="ctr">
          <a:defRPr kumimoji="1" dirty="0" err="1" smtClean="0"/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  <a:tailEnd type="none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15563</TotalTime>
  <Words>1505</Words>
  <Application>Microsoft Office PowerPoint</Application>
  <PresentationFormat>画面に合わせる (4:3)</PresentationFormat>
  <Paragraphs>421</Paragraphs>
  <Slides>19</Slides>
  <Notes>19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22" baseType="lpstr">
      <vt:lpstr>personal_default_KEK</vt:lpstr>
      <vt:lpstr>Visio</vt:lpstr>
      <vt:lpstr>Acrobat Document</vt:lpstr>
      <vt:lpstr>gLite deployment and operation toward the KEK Super B factory</vt:lpstr>
      <vt:lpstr>Outline &amp; Introduction</vt:lpstr>
      <vt:lpstr>Resource &amp; Ops Stats at KEK</vt:lpstr>
      <vt:lpstr>SD &amp; Opens Tickets for A Year Between Jan 2009 and Dec 2009</vt:lpstr>
      <vt:lpstr>CPU Stats for A Year Between Jan 2009 and Dec 2009</vt:lpstr>
      <vt:lpstr>Read/Write from/to Storage Devices in last 7 months</vt:lpstr>
      <vt:lpstr>Recent Changes in VOMS</vt:lpstr>
      <vt:lpstr>Logical Network Connection Focused on Grid</vt:lpstr>
      <vt:lpstr>Resource Scale</vt:lpstr>
      <vt:lpstr>Recent Works Integration of BCS and CIS (Still working in progress!)</vt:lpstr>
      <vt:lpstr>Summary Table of CPU Resources</vt:lpstr>
      <vt:lpstr>Resource Scale – LCG Infrastructure</vt:lpstr>
      <vt:lpstr>Ongoing works but up soon (1)</vt:lpstr>
      <vt:lpstr>Ongoing works but up soon (2)</vt:lpstr>
      <vt:lpstr>VO Specific Report</vt:lpstr>
      <vt:lpstr>News</vt:lpstr>
      <vt:lpstr>Some metrics to estimate B2 computing resources</vt:lpstr>
      <vt:lpstr>Summary</vt:lpstr>
      <vt:lpstr>Thank You</vt:lpstr>
    </vt:vector>
  </TitlesOfParts>
  <Manager>iwai</Manager>
  <Company>KEK/CRC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Update on SAGA-related Activities at KEK</dc:title>
  <dc:creator>Go Iwai</dc:creator>
  <cp:lastModifiedBy>Go Iwai</cp:lastModifiedBy>
  <cp:revision>806</cp:revision>
  <dcterms:created xsi:type="dcterms:W3CDTF">2009-10-01T09:12:45Z</dcterms:created>
  <dcterms:modified xsi:type="dcterms:W3CDTF">2010-02-17T14:36:21Z</dcterms:modified>
</cp:coreProperties>
</file>