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1" r:id="rId6"/>
    <p:sldId id="272" r:id="rId7"/>
    <p:sldId id="276" r:id="rId8"/>
    <p:sldId id="262" r:id="rId9"/>
    <p:sldId id="264" r:id="rId10"/>
    <p:sldId id="268" r:id="rId11"/>
    <p:sldId id="270" r:id="rId12"/>
    <p:sldId id="265" r:id="rId13"/>
    <p:sldId id="273" r:id="rId14"/>
    <p:sldId id="267" r:id="rId15"/>
    <p:sldId id="269" r:id="rId16"/>
    <p:sldId id="266" r:id="rId17"/>
    <p:sldId id="274" r:id="rId18"/>
    <p:sldId id="275" r:id="rId19"/>
    <p:sldId id="260" r:id="rId20"/>
    <p:sldId id="261" r:id="rId21"/>
    <p:sldId id="263" r:id="rId2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990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4B884-F674-4735-9F38-648A4EB90D13}" type="datetimeFigureOut">
              <a:rPr kumimoji="1" lang="ja-JP" altLang="en-US" smtClean="0"/>
              <a:t>2010/2/15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B9CDC-8EFC-4DE8-A045-82A90D4F858F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9DE6AD-FDFB-485C-90CD-22173CD79815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1" lang="ja-JP" altLang="en-US" dirty="0" smtClean="0">
              <a:ea typeface="ＭＳ Ｐゴシック" pitchFamily="50" charset="-128"/>
            </a:endParaRPr>
          </a:p>
        </p:txBody>
      </p:sp>
      <p:sp>
        <p:nvSpPr>
          <p:cNvPr id="2867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BA4E16-055A-4039-9531-CAB217FC1DA2}" type="slidenum">
              <a:rPr kumimoji="1" lang="ja-JP" altLang="en-US" smtClean="0">
                <a:ea typeface="ＭＳ Ｐゴシック" pitchFamily="50" charset="-128"/>
              </a:rPr>
              <a:pPr/>
              <a:t>6</a:t>
            </a:fld>
            <a:endParaRPr kumimoji="1" lang="ja-JP" altLang="en-US" dirty="0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F2CA7-E742-413C-AFA2-4CE726D1C30B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9CDC-8EFC-4DE8-A045-82A90D4F858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4227-D72E-4FCA-A9F4-FB059198AE05}" type="datetimeFigureOut">
              <a:rPr kumimoji="1" lang="ja-JP" altLang="en-US" smtClean="0"/>
              <a:t>2010/2/14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C244-6CD2-468F-98EA-D75A07006247}" type="slidenum">
              <a:rPr kumimoji="1" lang="ja-JP" altLang="en-US" smtClean="0"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4227-D72E-4FCA-A9F4-FB059198AE05}" type="datetimeFigureOut">
              <a:rPr kumimoji="1" lang="ja-JP" altLang="en-US" smtClean="0"/>
              <a:t>2010/2/14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C244-6CD2-468F-98EA-D75A07006247}" type="slidenum">
              <a:rPr kumimoji="1" lang="ja-JP" altLang="en-US" smtClean="0"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4227-D72E-4FCA-A9F4-FB059198AE05}" type="datetimeFigureOut">
              <a:rPr kumimoji="1" lang="ja-JP" altLang="en-US" smtClean="0"/>
              <a:t>2010/2/14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C244-6CD2-468F-98EA-D75A07006247}" type="slidenum">
              <a:rPr kumimoji="1" lang="ja-JP" altLang="en-US" smtClean="0"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April 21, 2009</a:t>
            </a:r>
            <a:endParaRPr lang="en-US" altLang="ja-JP" dirty="0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664D1C-E6E6-4A25-8266-1151F5F23847}" type="slidenum">
              <a:rPr lang="en-US" altLang="ja-JP"/>
              <a:pPr/>
              <a:t>&lt;#&gt;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4227-D72E-4FCA-A9F4-FB059198AE05}" type="datetimeFigureOut">
              <a:rPr kumimoji="1" lang="ja-JP" altLang="en-US" smtClean="0"/>
              <a:t>2010/2/14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C244-6CD2-468F-98EA-D75A07006247}" type="slidenum">
              <a:rPr kumimoji="1" lang="ja-JP" altLang="en-US" smtClean="0"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4227-D72E-4FCA-A9F4-FB059198AE05}" type="datetimeFigureOut">
              <a:rPr kumimoji="1" lang="ja-JP" altLang="en-US" smtClean="0"/>
              <a:t>2010/2/14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C244-6CD2-468F-98EA-D75A07006247}" type="slidenum">
              <a:rPr kumimoji="1" lang="ja-JP" altLang="en-US" smtClean="0"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4227-D72E-4FCA-A9F4-FB059198AE05}" type="datetimeFigureOut">
              <a:rPr kumimoji="1" lang="ja-JP" altLang="en-US" smtClean="0"/>
              <a:t>2010/2/14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C244-6CD2-468F-98EA-D75A07006247}" type="slidenum">
              <a:rPr kumimoji="1" lang="ja-JP" altLang="en-US" smtClean="0"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4227-D72E-4FCA-A9F4-FB059198AE05}" type="datetimeFigureOut">
              <a:rPr kumimoji="1" lang="ja-JP" altLang="en-US" smtClean="0"/>
              <a:t>2010/2/14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C244-6CD2-468F-98EA-D75A07006247}" type="slidenum">
              <a:rPr kumimoji="1" lang="ja-JP" altLang="en-US" smtClean="0"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4227-D72E-4FCA-A9F4-FB059198AE05}" type="datetimeFigureOut">
              <a:rPr kumimoji="1" lang="ja-JP" altLang="en-US" smtClean="0"/>
              <a:t>2010/2/14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C244-6CD2-468F-98EA-D75A07006247}" type="slidenum">
              <a:rPr kumimoji="1" lang="ja-JP" altLang="en-US" smtClean="0"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4227-D72E-4FCA-A9F4-FB059198AE05}" type="datetimeFigureOut">
              <a:rPr kumimoji="1" lang="ja-JP" altLang="en-US" smtClean="0"/>
              <a:t>2010/2/14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C244-6CD2-468F-98EA-D75A07006247}" type="slidenum">
              <a:rPr kumimoji="1" lang="ja-JP" altLang="en-US" smtClean="0"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4227-D72E-4FCA-A9F4-FB059198AE05}" type="datetimeFigureOut">
              <a:rPr kumimoji="1" lang="ja-JP" altLang="en-US" smtClean="0"/>
              <a:t>2010/2/14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C244-6CD2-468F-98EA-D75A07006247}" type="slidenum">
              <a:rPr kumimoji="1" lang="ja-JP" altLang="en-US" smtClean="0"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4227-D72E-4FCA-A9F4-FB059198AE05}" type="datetimeFigureOut">
              <a:rPr kumimoji="1" lang="ja-JP" altLang="en-US" smtClean="0"/>
              <a:t>2010/2/14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C244-6CD2-468F-98EA-D75A07006247}" type="slidenum">
              <a:rPr kumimoji="1" lang="ja-JP" altLang="en-US" smtClean="0"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74227-D72E-4FCA-A9F4-FB059198AE05}" type="datetimeFigureOut">
              <a:rPr kumimoji="1" lang="ja-JP" altLang="en-US" smtClean="0"/>
              <a:t>2010/2/14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3C244-6CD2-468F-98EA-D75A07006247}" type="slidenum">
              <a:rPr kumimoji="1" lang="ja-JP" altLang="en-US" smtClean="0"/>
              <a:t>&lt;#&gt;</a:t>
            </a:fld>
            <a:endParaRPr kumimoji="1" lang="ja-JP" altLang="en-US" dirty="0"/>
          </a:p>
        </p:txBody>
      </p:sp>
      <p:pic>
        <p:nvPicPr>
          <p:cNvPr id="7" name="図 6" descr="keklogo-c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" y="0"/>
            <a:ext cx="1582524" cy="10001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gf.org/documents/GFD.101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10" Type="http://schemas.openxmlformats.org/officeDocument/2006/relationships/image" Target="../media/image8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Grid related activities at KEK	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Takashi Sasaki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Grid interoperability 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Sub-group2 covers  Grid interoperability</a:t>
            </a:r>
          </a:p>
          <a:p>
            <a:pPr lvl="1"/>
            <a:r>
              <a:rPr lang="en-US" altLang="ja-JP" dirty="0" smtClean="0"/>
              <a:t>NAREGI side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GIN to PGI</a:t>
            </a:r>
          </a:p>
          <a:p>
            <a:r>
              <a:rPr lang="en-US" altLang="ja-JP" dirty="0" smtClean="0"/>
              <a:t>Job exchange among the different Grid middleware </a:t>
            </a:r>
            <a:r>
              <a:rPr kumimoji="1" lang="en-US" altLang="ja-JP" dirty="0" smtClean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NAREGI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NAREGI is the Japanese e-Science </a:t>
            </a:r>
            <a:r>
              <a:rPr lang="en-US" altLang="ja-JP" dirty="0" smtClean="0"/>
              <a:t>Infrastructure developed by NII mainly </a:t>
            </a:r>
          </a:p>
          <a:p>
            <a:r>
              <a:rPr kumimoji="1" lang="en-US" altLang="ja-JP" dirty="0" smtClean="0"/>
              <a:t>Small groups at Japanese universities will have the benefit to use NAREGI because they  expect the assistance from their computing centers</a:t>
            </a:r>
          </a:p>
          <a:p>
            <a:pPr lvl="1"/>
            <a:r>
              <a:rPr lang="en-US" altLang="ja-JP" dirty="0" smtClean="0"/>
              <a:t>LCG operation is very cost consuming  in human resource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SAGA</a:t>
            </a:r>
            <a:endParaRPr kumimoji="1" lang="ja-JP" alt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kumimoji="1" lang="en-US" altLang="ja-JP" dirty="0" smtClean="0"/>
              <a:t>Simple API for Grid Applications </a:t>
            </a:r>
          </a:p>
          <a:p>
            <a:pPr lvl="1"/>
            <a:r>
              <a:rPr lang="en-US" altLang="ja-JP" dirty="0" smtClean="0"/>
              <a:t>Job handling and file handling </a:t>
            </a:r>
            <a:endParaRPr kumimoji="1" lang="en-US" altLang="ja-JP" dirty="0" smtClean="0"/>
          </a:p>
          <a:p>
            <a:r>
              <a:rPr lang="en-US" altLang="ja-JP" dirty="0" smtClean="0"/>
              <a:t>Absorbs middleware differences at the API level </a:t>
            </a:r>
          </a:p>
          <a:p>
            <a:pPr lvl="1"/>
            <a:r>
              <a:rPr lang="en-US" altLang="ja-JP" dirty="0" smtClean="0"/>
              <a:t>Grid and also clouds </a:t>
            </a:r>
          </a:p>
          <a:p>
            <a:r>
              <a:rPr kumimoji="1" lang="en-US" altLang="ja-JP" dirty="0" smtClean="0"/>
              <a:t>KEK is working with the C++ implementation while CC-IN2P3 is working with Java implementation </a:t>
            </a:r>
          </a:p>
          <a:p>
            <a:pPr lvl="1"/>
            <a:r>
              <a:rPr lang="en-US" altLang="ja-JP" dirty="0" smtClean="0"/>
              <a:t>Who we can converge? </a:t>
            </a:r>
          </a:p>
          <a:p>
            <a:pPr lvl="1"/>
            <a:r>
              <a:rPr lang="en-US" altLang="ja-JP" dirty="0" smtClean="0"/>
              <a:t>KEK wants Python interface </a:t>
            </a:r>
          </a:p>
        </p:txBody>
      </p:sp>
      <p:pic>
        <p:nvPicPr>
          <p:cNvPr id="7" name="Picture 2" descr="C:\Users\iwai\Desktop\2009-10-07_ASC_2009\asc2009\figs\saga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90369"/>
            <a:ext cx="4038600" cy="2545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Python </a:t>
            </a:r>
            <a:r>
              <a:rPr lang="en-US" altLang="ja-JP" dirty="0" smtClean="0"/>
              <a:t>library </a:t>
            </a:r>
            <a:endParaRPr kumimoji="1" lang="ja-JP" altLang="en-US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We provide command and library in Python </a:t>
            </a:r>
          </a:p>
          <a:p>
            <a:r>
              <a:rPr kumimoji="1" lang="en-US" altLang="ja-JP" dirty="0" smtClean="0"/>
              <a:t>Why we like Python, not Java?</a:t>
            </a:r>
          </a:p>
          <a:p>
            <a:pPr lvl="1"/>
            <a:r>
              <a:rPr lang="en-US" altLang="ja-JP" dirty="0" smtClean="0"/>
              <a:t>We felt the difficulties with Java</a:t>
            </a:r>
          </a:p>
          <a:p>
            <a:pPr lvl="2"/>
            <a:r>
              <a:rPr kumimoji="1" lang="en-US" altLang="ja-JP" dirty="0" smtClean="0"/>
              <a:t>Many VMs are running on the same machine </a:t>
            </a:r>
          </a:p>
          <a:p>
            <a:pPr lvl="3"/>
            <a:r>
              <a:rPr lang="en-US" altLang="ja-JP" dirty="0" smtClean="0"/>
              <a:t>Memory </a:t>
            </a:r>
            <a:r>
              <a:rPr lang="en-US" altLang="ja-JP" dirty="0" err="1" smtClean="0"/>
              <a:t>cunsumption</a:t>
            </a:r>
            <a:r>
              <a:rPr lang="en-US" altLang="ja-JP" dirty="0" smtClean="0"/>
              <a:t> </a:t>
            </a:r>
            <a:endParaRPr kumimoji="1" lang="en-US" altLang="ja-JP" dirty="0" smtClean="0"/>
          </a:p>
          <a:p>
            <a:pPr lvl="2"/>
            <a:r>
              <a:rPr lang="en-US" altLang="ja-JP" dirty="0" smtClean="0"/>
              <a:t>Very sensitive to the version </a:t>
            </a:r>
            <a:endParaRPr kumimoji="1" lang="en-US" altLang="ja-JP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RNS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Remote naming service </a:t>
            </a:r>
          </a:p>
          <a:p>
            <a:pPr lvl="1"/>
            <a:r>
              <a:rPr lang="en-US" altLang="ja-JP" dirty="0" smtClean="0"/>
              <a:t>Middleware independent file catalogue will be provided </a:t>
            </a:r>
          </a:p>
          <a:p>
            <a:pPr lvl="1"/>
            <a:r>
              <a:rPr lang="en-US" altLang="ja-JP" dirty="0" smtClean="0"/>
              <a:t>Developed in the sub-group 2 in the RENKEI project </a:t>
            </a:r>
          </a:p>
          <a:p>
            <a:r>
              <a:rPr lang="en-US" altLang="ja-JP" dirty="0" smtClean="0"/>
              <a:t>Junctions </a:t>
            </a:r>
          </a:p>
          <a:p>
            <a:pPr lvl="1"/>
            <a:r>
              <a:rPr lang="en-US" altLang="ja-JP" dirty="0" smtClean="0"/>
              <a:t>Other RNS servers can connect as  sub-trees </a:t>
            </a:r>
          </a:p>
          <a:p>
            <a:pPr lvl="1"/>
            <a:r>
              <a:rPr lang="en-US" altLang="ja-JP" dirty="0" smtClean="0"/>
              <a:t>Higher availability and performance </a:t>
            </a:r>
          </a:p>
          <a:p>
            <a:r>
              <a:rPr lang="en-US" altLang="ja-JP" dirty="0" smtClean="0"/>
              <a:t>EPR: End Point Reference  </a:t>
            </a:r>
          </a:p>
          <a:p>
            <a:pPr lvl="1"/>
            <a:r>
              <a:rPr lang="en-US" altLang="ja-JP" dirty="0" smtClean="0"/>
              <a:t>Metadata </a:t>
            </a:r>
          </a:p>
          <a:p>
            <a:pPr lvl="1"/>
            <a:r>
              <a:rPr lang="en-US" altLang="ja-JP" dirty="0" smtClean="0"/>
              <a:t>URI of physical file location </a:t>
            </a:r>
          </a:p>
          <a:p>
            <a:pPr lvl="2"/>
            <a:endParaRPr kumimoji="1" lang="ja-JP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RNS: Resource Namespace Service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4357686" y="3714752"/>
            <a:ext cx="4786314" cy="2286016"/>
          </a:xfrm>
        </p:spPr>
        <p:txBody>
          <a:bodyPr>
            <a:normAutofit fontScale="55000" lnSpcReduction="20000"/>
          </a:bodyPr>
          <a:lstStyle/>
          <a:p>
            <a:r>
              <a:rPr lang="en-US" altLang="ja-JP" dirty="0" smtClean="0"/>
              <a:t>Hierarchical namespace management that provides name-to-resource mapping</a:t>
            </a:r>
          </a:p>
          <a:p>
            <a:r>
              <a:rPr lang="en-US" altLang="ja-JP" dirty="0" smtClean="0"/>
              <a:t>Basic Namespace Component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Virtual Directory</a:t>
            </a:r>
          </a:p>
          <a:p>
            <a:pPr lvl="2"/>
            <a:r>
              <a:rPr lang="en-US" altLang="ja-JP" dirty="0" smtClean="0"/>
              <a:t>Non-leaf node in hierarchical namespace tree</a:t>
            </a:r>
          </a:p>
          <a:p>
            <a:pPr lvl="1"/>
            <a:r>
              <a:rPr lang="en-US" altLang="ja-JP" dirty="0" smtClean="0">
                <a:solidFill>
                  <a:srgbClr val="3333FF"/>
                </a:solidFill>
              </a:rPr>
              <a:t>Junction</a:t>
            </a:r>
          </a:p>
          <a:p>
            <a:pPr lvl="2"/>
            <a:r>
              <a:rPr lang="en-US" altLang="ja-JP" dirty="0" smtClean="0"/>
              <a:t>Name-to-resource mapping that interconnects a reference to </a:t>
            </a:r>
            <a:r>
              <a:rPr lang="en-US" altLang="ja-JP" dirty="0" smtClean="0">
                <a:solidFill>
                  <a:srgbClr val="FF0000"/>
                </a:solidFill>
              </a:rPr>
              <a:t>any existing resource </a:t>
            </a:r>
            <a:r>
              <a:rPr lang="en-US" altLang="ja-JP" dirty="0" smtClean="0"/>
              <a:t>into hierarchical namespace</a:t>
            </a:r>
          </a:p>
          <a:p>
            <a:pPr lvl="1"/>
            <a:r>
              <a:rPr lang="en-US" altLang="ja-JP" dirty="0" smtClean="0"/>
              <a:t>EPR: End Point Reference </a:t>
            </a:r>
          </a:p>
        </p:txBody>
      </p:sp>
      <p:sp>
        <p:nvSpPr>
          <p:cNvPr id="6155" name="Text Box 5"/>
          <p:cNvSpPr txBox="1">
            <a:spLocks noChangeArrowheads="1"/>
          </p:cNvSpPr>
          <p:nvPr/>
        </p:nvSpPr>
        <p:spPr bwMode="auto">
          <a:xfrm>
            <a:off x="2601917" y="1357298"/>
            <a:ext cx="7873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latin typeface="Calibri" pitchFamily="34" charset="0"/>
              </a:rPr>
              <a:t>/</a:t>
            </a:r>
            <a:r>
              <a:rPr lang="en-US" altLang="ja-JP" sz="2400" b="1" dirty="0" smtClean="0">
                <a:solidFill>
                  <a:srgbClr val="FF0000"/>
                </a:solidFill>
                <a:latin typeface="Calibri" pitchFamily="34" charset="0"/>
              </a:rPr>
              <a:t>EXP</a:t>
            </a:r>
            <a:endParaRPr lang="en-US" altLang="ja-JP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156" name="Text Box 6"/>
          <p:cNvSpPr txBox="1">
            <a:spLocks noChangeArrowheads="1"/>
          </p:cNvSpPr>
          <p:nvPr/>
        </p:nvSpPr>
        <p:spPr bwMode="auto">
          <a:xfrm>
            <a:off x="1577980" y="2051035"/>
            <a:ext cx="6174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Calibri" pitchFamily="34" charset="0"/>
              </a:rPr>
              <a:t>MC</a:t>
            </a:r>
          </a:p>
        </p:txBody>
      </p:sp>
      <p:sp>
        <p:nvSpPr>
          <p:cNvPr id="6157" name="Text Box 7"/>
          <p:cNvSpPr txBox="1">
            <a:spLocks noChangeArrowheads="1"/>
          </p:cNvSpPr>
          <p:nvPr/>
        </p:nvSpPr>
        <p:spPr bwMode="auto">
          <a:xfrm>
            <a:off x="3844930" y="2051035"/>
            <a:ext cx="8106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  <a:latin typeface="Calibri" pitchFamily="34" charset="0"/>
              </a:rPr>
              <a:t>RAW</a:t>
            </a:r>
            <a:endParaRPr lang="en-US" altLang="ja-JP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158" name="Text Box 8"/>
          <p:cNvSpPr txBox="1">
            <a:spLocks noChangeArrowheads="1"/>
          </p:cNvSpPr>
          <p:nvPr/>
        </p:nvSpPr>
        <p:spPr bwMode="auto">
          <a:xfrm>
            <a:off x="968380" y="2698735"/>
            <a:ext cx="755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>
                <a:solidFill>
                  <a:srgbClr val="3333FF"/>
                </a:solidFill>
                <a:latin typeface="Calibri" pitchFamily="34" charset="0"/>
              </a:rPr>
              <a:t>data</a:t>
            </a:r>
          </a:p>
        </p:txBody>
      </p:sp>
      <p:sp>
        <p:nvSpPr>
          <p:cNvPr id="6159" name="Text Box 9"/>
          <p:cNvSpPr txBox="1">
            <a:spLocks noChangeArrowheads="1"/>
          </p:cNvSpPr>
          <p:nvPr/>
        </p:nvSpPr>
        <p:spPr bwMode="auto">
          <a:xfrm>
            <a:off x="2132017" y="2698735"/>
            <a:ext cx="755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  <a:latin typeface="Calibri" pitchFamily="34" charset="0"/>
              </a:rPr>
              <a:t>data</a:t>
            </a:r>
            <a:endParaRPr lang="en-US" altLang="ja-JP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160" name="Text Box 10"/>
          <p:cNvSpPr txBox="1">
            <a:spLocks noChangeArrowheads="1"/>
          </p:cNvSpPr>
          <p:nvPr/>
        </p:nvSpPr>
        <p:spPr bwMode="auto">
          <a:xfrm>
            <a:off x="1171580" y="3419460"/>
            <a:ext cx="738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>
                <a:solidFill>
                  <a:srgbClr val="3333FF"/>
                </a:solidFill>
                <a:latin typeface="Calibri" pitchFamily="34" charset="0"/>
              </a:rPr>
              <a:t>file1</a:t>
            </a:r>
          </a:p>
        </p:txBody>
      </p:sp>
      <p:sp>
        <p:nvSpPr>
          <p:cNvPr id="6161" name="Text Box 11"/>
          <p:cNvSpPr txBox="1">
            <a:spLocks noChangeArrowheads="1"/>
          </p:cNvSpPr>
          <p:nvPr/>
        </p:nvSpPr>
        <p:spPr bwMode="auto">
          <a:xfrm>
            <a:off x="2979742" y="3417873"/>
            <a:ext cx="738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>
                <a:solidFill>
                  <a:srgbClr val="3333FF"/>
                </a:solidFill>
                <a:latin typeface="Calibri" pitchFamily="34" charset="0"/>
              </a:rPr>
              <a:t>file3</a:t>
            </a:r>
          </a:p>
        </p:txBody>
      </p:sp>
      <p:cxnSp>
        <p:nvCxnSpPr>
          <p:cNvPr id="6162" name="AutoShape 12"/>
          <p:cNvCxnSpPr>
            <a:cxnSpLocks noChangeShapeType="1"/>
            <a:stCxn id="6155" idx="2"/>
            <a:endCxn id="6156" idx="0"/>
          </p:cNvCxnSpPr>
          <p:nvPr/>
        </p:nvCxnSpPr>
        <p:spPr bwMode="auto">
          <a:xfrm rot="5400000">
            <a:off x="2325131" y="1380551"/>
            <a:ext cx="232072" cy="1108896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63" name="AutoShape 13"/>
          <p:cNvCxnSpPr>
            <a:cxnSpLocks noChangeShapeType="1"/>
            <a:stCxn id="6155" idx="2"/>
          </p:cNvCxnSpPr>
          <p:nvPr/>
        </p:nvCxnSpPr>
        <p:spPr bwMode="auto">
          <a:xfrm rot="16200000" flipH="1">
            <a:off x="3186759" y="1627818"/>
            <a:ext cx="408278" cy="79056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64" name="AutoShape 14"/>
          <p:cNvCxnSpPr>
            <a:cxnSpLocks noChangeShapeType="1"/>
            <a:stCxn id="6159" idx="0"/>
            <a:endCxn id="6156" idx="2"/>
          </p:cNvCxnSpPr>
          <p:nvPr/>
        </p:nvCxnSpPr>
        <p:spPr bwMode="auto">
          <a:xfrm rot="16200000" flipV="1">
            <a:off x="2105313" y="2294107"/>
            <a:ext cx="186035" cy="62322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65" name="AutoShape 15"/>
          <p:cNvCxnSpPr>
            <a:cxnSpLocks noChangeShapeType="1"/>
            <a:stCxn id="6158" idx="0"/>
            <a:endCxn id="6156" idx="2"/>
          </p:cNvCxnSpPr>
          <p:nvPr/>
        </p:nvCxnSpPr>
        <p:spPr bwMode="auto">
          <a:xfrm rot="5400000" flipH="1" flipV="1">
            <a:off x="1523445" y="2335461"/>
            <a:ext cx="186035" cy="54051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66" name="AutoShape 16"/>
          <p:cNvCxnSpPr>
            <a:cxnSpLocks noChangeShapeType="1"/>
            <a:stCxn id="6160" idx="0"/>
            <a:endCxn id="6159" idx="2"/>
          </p:cNvCxnSpPr>
          <p:nvPr/>
        </p:nvCxnSpPr>
        <p:spPr bwMode="auto">
          <a:xfrm rot="5400000" flipH="1" flipV="1">
            <a:off x="1895777" y="2805297"/>
            <a:ext cx="259060" cy="96926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67" name="AutoShape 17"/>
          <p:cNvCxnSpPr>
            <a:cxnSpLocks noChangeShapeType="1"/>
            <a:stCxn id="6161" idx="0"/>
            <a:endCxn id="6159" idx="2"/>
          </p:cNvCxnSpPr>
          <p:nvPr/>
        </p:nvCxnSpPr>
        <p:spPr bwMode="auto">
          <a:xfrm rot="16200000" flipV="1">
            <a:off x="2800653" y="2869689"/>
            <a:ext cx="257473" cy="83889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6168" name="Text Box 18"/>
          <p:cNvSpPr txBox="1">
            <a:spLocks noChangeArrowheads="1"/>
          </p:cNvSpPr>
          <p:nvPr/>
        </p:nvSpPr>
        <p:spPr bwMode="auto">
          <a:xfrm>
            <a:off x="2074867" y="3414698"/>
            <a:ext cx="738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>
                <a:solidFill>
                  <a:srgbClr val="3333FF"/>
                </a:solidFill>
                <a:latin typeface="Calibri" pitchFamily="34" charset="0"/>
              </a:rPr>
              <a:t>file2</a:t>
            </a:r>
          </a:p>
        </p:txBody>
      </p:sp>
      <p:cxnSp>
        <p:nvCxnSpPr>
          <p:cNvPr id="6169" name="AutoShape 19"/>
          <p:cNvCxnSpPr>
            <a:cxnSpLocks noChangeShapeType="1"/>
            <a:stCxn id="6168" idx="0"/>
            <a:endCxn id="6159" idx="2"/>
          </p:cNvCxnSpPr>
          <p:nvPr/>
        </p:nvCxnSpPr>
        <p:spPr bwMode="auto">
          <a:xfrm rot="5400000" flipH="1" flipV="1">
            <a:off x="2349802" y="3254559"/>
            <a:ext cx="254298" cy="6598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6172" name="Text Box 22"/>
          <p:cNvSpPr txBox="1">
            <a:spLocks noChangeArrowheads="1"/>
          </p:cNvSpPr>
          <p:nvPr/>
        </p:nvSpPr>
        <p:spPr bwMode="auto">
          <a:xfrm>
            <a:off x="3305180" y="2700323"/>
            <a:ext cx="738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>
                <a:solidFill>
                  <a:srgbClr val="3333FF"/>
                </a:solidFill>
                <a:latin typeface="Calibri" pitchFamily="34" charset="0"/>
              </a:rPr>
              <a:t>file1</a:t>
            </a:r>
          </a:p>
        </p:txBody>
      </p:sp>
      <p:sp>
        <p:nvSpPr>
          <p:cNvPr id="6173" name="Text Box 23"/>
          <p:cNvSpPr txBox="1">
            <a:spLocks noChangeArrowheads="1"/>
          </p:cNvSpPr>
          <p:nvPr/>
        </p:nvSpPr>
        <p:spPr bwMode="auto">
          <a:xfrm>
            <a:off x="4235455" y="2700323"/>
            <a:ext cx="738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3333FF"/>
                </a:solidFill>
                <a:latin typeface="Calibri" pitchFamily="34" charset="0"/>
              </a:rPr>
              <a:t>file2</a:t>
            </a:r>
          </a:p>
        </p:txBody>
      </p:sp>
      <p:cxnSp>
        <p:nvCxnSpPr>
          <p:cNvPr id="6174" name="AutoShape 24"/>
          <p:cNvCxnSpPr>
            <a:cxnSpLocks noChangeShapeType="1"/>
            <a:stCxn id="6173" idx="0"/>
            <a:endCxn id="6157" idx="2"/>
          </p:cNvCxnSpPr>
          <p:nvPr/>
        </p:nvCxnSpPr>
        <p:spPr bwMode="auto">
          <a:xfrm rot="16200000" flipV="1">
            <a:off x="4333581" y="2429354"/>
            <a:ext cx="187623" cy="35431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75" name="AutoShape 25"/>
          <p:cNvCxnSpPr>
            <a:cxnSpLocks noChangeShapeType="1"/>
            <a:stCxn id="6172" idx="0"/>
            <a:endCxn id="6157" idx="2"/>
          </p:cNvCxnSpPr>
          <p:nvPr/>
        </p:nvCxnSpPr>
        <p:spPr bwMode="auto">
          <a:xfrm rot="5400000" flipH="1" flipV="1">
            <a:off x="3868443" y="2318532"/>
            <a:ext cx="187623" cy="57596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6150" name="Text Box 26"/>
          <p:cNvSpPr txBox="1">
            <a:spLocks noChangeArrowheads="1"/>
          </p:cNvSpPr>
          <p:nvPr/>
        </p:nvSpPr>
        <p:spPr bwMode="auto">
          <a:xfrm>
            <a:off x="966792" y="4964098"/>
            <a:ext cx="820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>
                <a:latin typeface="Calibri" pitchFamily="34" charset="0"/>
              </a:rPr>
              <a:t>EPR1</a:t>
            </a:r>
          </a:p>
        </p:txBody>
      </p:sp>
      <p:sp>
        <p:nvSpPr>
          <p:cNvPr id="6151" name="Rectangle 27"/>
          <p:cNvSpPr>
            <a:spLocks noChangeArrowheads="1"/>
          </p:cNvSpPr>
          <p:nvPr/>
        </p:nvSpPr>
        <p:spPr bwMode="auto">
          <a:xfrm>
            <a:off x="2622555" y="4668823"/>
            <a:ext cx="820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>
                <a:latin typeface="Calibri" pitchFamily="34" charset="0"/>
              </a:rPr>
              <a:t>EPR2</a:t>
            </a:r>
          </a:p>
        </p:txBody>
      </p:sp>
      <p:cxnSp>
        <p:nvCxnSpPr>
          <p:cNvPr id="6152" name="AutoShape 28"/>
          <p:cNvCxnSpPr>
            <a:cxnSpLocks noChangeShapeType="1"/>
            <a:stCxn id="6160" idx="2"/>
            <a:endCxn id="6150" idx="0"/>
          </p:cNvCxnSpPr>
          <p:nvPr/>
        </p:nvCxnSpPr>
        <p:spPr bwMode="auto">
          <a:xfrm flipH="1">
            <a:off x="1377955" y="3876660"/>
            <a:ext cx="163512" cy="1087438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</p:spPr>
      </p:cxnSp>
      <p:cxnSp>
        <p:nvCxnSpPr>
          <p:cNvPr id="6153" name="AutoShape 29"/>
          <p:cNvCxnSpPr>
            <a:cxnSpLocks noChangeShapeType="1"/>
            <a:stCxn id="6168" idx="2"/>
            <a:endCxn id="6151" idx="0"/>
          </p:cNvCxnSpPr>
          <p:nvPr/>
        </p:nvCxnSpPr>
        <p:spPr bwMode="auto">
          <a:xfrm>
            <a:off x="2444755" y="3871898"/>
            <a:ext cx="588962" cy="79692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</p:spPr>
      </p:cxnSp>
      <p:sp>
        <p:nvSpPr>
          <p:cNvPr id="6154" name="Rectangle 31"/>
          <p:cNvSpPr>
            <a:spLocks noChangeArrowheads="1"/>
          </p:cNvSpPr>
          <p:nvPr/>
        </p:nvSpPr>
        <p:spPr bwMode="auto">
          <a:xfrm>
            <a:off x="1647825" y="6115072"/>
            <a:ext cx="580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latin typeface="Calibri" pitchFamily="34" charset="0"/>
                <a:hlinkClick r:id="rId2"/>
              </a:rPr>
              <a:t>http://www.ogf.org/documents/GFD.101.pdf</a:t>
            </a:r>
            <a:endParaRPr lang="en-US" altLang="ja-JP" sz="2400">
              <a:latin typeface="Calibri" pitchFamily="34" charset="0"/>
            </a:endParaRPr>
          </a:p>
        </p:txBody>
      </p:sp>
      <p:cxnSp>
        <p:nvCxnSpPr>
          <p:cNvPr id="34" name="AutoShape 13"/>
          <p:cNvCxnSpPr>
            <a:cxnSpLocks noChangeShapeType="1"/>
            <a:stCxn id="6155" idx="2"/>
            <a:endCxn id="39" idx="0"/>
          </p:cNvCxnSpPr>
          <p:nvPr/>
        </p:nvCxnSpPr>
        <p:spPr bwMode="auto">
          <a:xfrm rot="16200000" flipH="1">
            <a:off x="4482786" y="331791"/>
            <a:ext cx="551155" cy="352549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6184225" y="2370118"/>
            <a:ext cx="6737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  <a:latin typeface="Calibri" pitchFamily="34" charset="0"/>
              </a:rPr>
              <a:t>DST</a:t>
            </a:r>
            <a:endParaRPr lang="en-US" altLang="ja-JP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5689620" y="2986369"/>
            <a:ext cx="738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>
                <a:solidFill>
                  <a:srgbClr val="3333FF"/>
                </a:solidFill>
                <a:latin typeface="Calibri" pitchFamily="34" charset="0"/>
              </a:rPr>
              <a:t>file1</a:t>
            </a:r>
          </a:p>
        </p:txBody>
      </p:sp>
      <p:sp>
        <p:nvSpPr>
          <p:cNvPr id="42" name="Text Box 23"/>
          <p:cNvSpPr txBox="1">
            <a:spLocks noChangeArrowheads="1"/>
          </p:cNvSpPr>
          <p:nvPr/>
        </p:nvSpPr>
        <p:spPr bwMode="auto">
          <a:xfrm>
            <a:off x="6619895" y="2986369"/>
            <a:ext cx="738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3333FF"/>
                </a:solidFill>
                <a:latin typeface="Calibri" pitchFamily="34" charset="0"/>
              </a:rPr>
              <a:t>file2</a:t>
            </a:r>
          </a:p>
        </p:txBody>
      </p:sp>
      <p:cxnSp>
        <p:nvCxnSpPr>
          <p:cNvPr id="43" name="AutoShape 24"/>
          <p:cNvCxnSpPr>
            <a:cxnSpLocks noChangeShapeType="1"/>
            <a:stCxn id="42" idx="0"/>
          </p:cNvCxnSpPr>
          <p:nvPr/>
        </p:nvCxnSpPr>
        <p:spPr bwMode="auto">
          <a:xfrm rot="16200000" flipV="1">
            <a:off x="6648899" y="2646279"/>
            <a:ext cx="187623" cy="49255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" name="AutoShape 25"/>
          <p:cNvCxnSpPr>
            <a:cxnSpLocks noChangeShapeType="1"/>
            <a:stCxn id="41" idx="0"/>
          </p:cNvCxnSpPr>
          <p:nvPr/>
        </p:nvCxnSpPr>
        <p:spPr bwMode="auto">
          <a:xfrm rot="5400000" flipH="1" flipV="1">
            <a:off x="6183761" y="2673700"/>
            <a:ext cx="187623" cy="43771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36" name="テキスト ボックス 35"/>
          <p:cNvSpPr txBox="1"/>
          <p:nvPr/>
        </p:nvSpPr>
        <p:spPr>
          <a:xfrm>
            <a:off x="714348" y="5429264"/>
            <a:ext cx="2018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gsi</a:t>
            </a:r>
            <a:r>
              <a:rPr kumimoji="1" lang="en-US" altLang="ja-JP" dirty="0" smtClean="0"/>
              <a:t>ftp</a:t>
            </a:r>
            <a:r>
              <a:rPr lang="en-US" altLang="ja-JP" dirty="0" smtClean="0"/>
              <a:t>:</a:t>
            </a:r>
            <a:r>
              <a:rPr kumimoji="1" lang="en-US" altLang="ja-JP" dirty="0" smtClean="0"/>
              <a:t>//desy.de/…..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643174" y="5072074"/>
            <a:ext cx="2235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gsi</a:t>
            </a:r>
            <a:r>
              <a:rPr kumimoji="1" lang="en-US" altLang="ja-JP" dirty="0" smtClean="0"/>
              <a:t>ftp</a:t>
            </a:r>
            <a:r>
              <a:rPr lang="en-US" altLang="ja-JP" dirty="0" smtClean="0"/>
              <a:t>://cc.in2pr.fr/…..</a:t>
            </a:r>
            <a:endParaRPr kumimoji="1"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Current status 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Following SAGA adaptors are implemented in C++</a:t>
            </a:r>
          </a:p>
          <a:p>
            <a:pPr lvl="1"/>
            <a:r>
              <a:rPr lang="en-US" altLang="ja-JP" dirty="0" smtClean="0"/>
              <a:t>NAREGI adaptor </a:t>
            </a:r>
          </a:p>
          <a:p>
            <a:pPr lvl="2"/>
            <a:r>
              <a:rPr kumimoji="1" lang="en-US" altLang="ja-JP" dirty="0" smtClean="0"/>
              <a:t>Job adaptor + </a:t>
            </a:r>
            <a:r>
              <a:rPr kumimoji="1" lang="en-US" altLang="ja-JP" dirty="0" err="1" smtClean="0"/>
              <a:t>Gfarm</a:t>
            </a:r>
            <a:r>
              <a:rPr kumimoji="1" lang="en-US" altLang="ja-JP" dirty="0" smtClean="0"/>
              <a:t> adaptor has been implemented </a:t>
            </a:r>
          </a:p>
          <a:p>
            <a:pPr lvl="1"/>
            <a:r>
              <a:rPr lang="en-US" altLang="ja-JP" dirty="0" smtClean="0"/>
              <a:t>RNS adaptor </a:t>
            </a:r>
          </a:p>
          <a:p>
            <a:pPr lvl="1"/>
            <a:r>
              <a:rPr kumimoji="1" lang="en-US" altLang="ja-JP" dirty="0" smtClean="0"/>
              <a:t>PBS and torque </a:t>
            </a:r>
          </a:p>
          <a:p>
            <a:r>
              <a:rPr lang="en-US" altLang="ja-JP" dirty="0" smtClean="0"/>
              <a:t>Other adaptors are also developed or under development in C++</a:t>
            </a:r>
          </a:p>
          <a:p>
            <a:pPr lvl="1"/>
            <a:r>
              <a:rPr kumimoji="1" lang="en-US" altLang="ja-JP" dirty="0" err="1" smtClean="0"/>
              <a:t>Globus</a:t>
            </a:r>
            <a:r>
              <a:rPr kumimoji="1" lang="en-US" altLang="ja-JP" dirty="0" smtClean="0"/>
              <a:t> </a:t>
            </a:r>
          </a:p>
          <a:p>
            <a:pPr lvl="1"/>
            <a:r>
              <a:rPr lang="en-US" altLang="ja-JP" dirty="0" smtClean="0"/>
              <a:t>LSF</a:t>
            </a:r>
          </a:p>
          <a:p>
            <a:pPr lvl="1"/>
            <a:r>
              <a:rPr kumimoji="1" lang="en-US" altLang="ja-JP" dirty="0" smtClean="0"/>
              <a:t>Cloud : Amazon EC2, </a:t>
            </a:r>
            <a:r>
              <a:rPr kumimoji="1" lang="en-US" altLang="ja-JP" dirty="0" err="1" smtClean="0"/>
              <a:t>goolge</a:t>
            </a:r>
            <a:endParaRPr lang="en-US" altLang="ja-JP" dirty="0"/>
          </a:p>
          <a:p>
            <a:pPr lvl="1"/>
            <a:r>
              <a:rPr kumimoji="1" lang="en-US" altLang="ja-JP" dirty="0" err="1" smtClean="0"/>
              <a:t>gLite</a:t>
            </a:r>
            <a:endParaRPr kumimoji="1" lang="en-US" altLang="ja-JP" dirty="0" smtClean="0"/>
          </a:p>
          <a:p>
            <a:r>
              <a:rPr lang="en-US" altLang="ja-JP" dirty="0" smtClean="0"/>
              <a:t>Python interface </a:t>
            </a:r>
          </a:p>
          <a:p>
            <a:pPr lvl="1"/>
            <a:r>
              <a:rPr kumimoji="1" lang="en-US" altLang="ja-JP" dirty="0" smtClean="0"/>
              <a:t>Python commands are under design and a proto-type has been implemented </a:t>
            </a:r>
          </a:p>
          <a:p>
            <a:pPr lvl="2"/>
            <a:r>
              <a:rPr lang="en-US" altLang="ja-JP" dirty="0" smtClean="0"/>
              <a:t>Demonstrated at SC2010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方体 5"/>
          <p:cNvSpPr/>
          <p:nvPr/>
        </p:nvSpPr>
        <p:spPr>
          <a:xfrm>
            <a:off x="1571604" y="4643446"/>
            <a:ext cx="1071570" cy="928694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err="1" smtClean="0">
                <a:solidFill>
                  <a:schemeClr val="tx1"/>
                </a:solidFill>
              </a:rPr>
              <a:t>gLite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直方体 6"/>
          <p:cNvSpPr/>
          <p:nvPr/>
        </p:nvSpPr>
        <p:spPr>
          <a:xfrm>
            <a:off x="2428860" y="4643446"/>
            <a:ext cx="1214446" cy="928694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NAREGI</a:t>
            </a:r>
            <a:endParaRPr kumimoji="1" lang="ja-JP" altLang="en-US" dirty="0"/>
          </a:p>
        </p:txBody>
      </p:sp>
      <p:sp>
        <p:nvSpPr>
          <p:cNvPr id="8" name="直方体 7"/>
          <p:cNvSpPr/>
          <p:nvPr/>
        </p:nvSpPr>
        <p:spPr>
          <a:xfrm>
            <a:off x="3428992" y="4643446"/>
            <a:ext cx="1071570" cy="928694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RNS</a:t>
            </a:r>
            <a:endParaRPr kumimoji="1" lang="ja-JP" altLang="en-US" dirty="0"/>
          </a:p>
        </p:txBody>
      </p:sp>
      <p:sp>
        <p:nvSpPr>
          <p:cNvPr id="9" name="直方体 8"/>
          <p:cNvSpPr/>
          <p:nvPr/>
        </p:nvSpPr>
        <p:spPr>
          <a:xfrm>
            <a:off x="4286248" y="4643446"/>
            <a:ext cx="1071570" cy="928694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err="1" smtClean="0">
                <a:solidFill>
                  <a:schemeClr val="tx1"/>
                </a:solidFill>
              </a:rPr>
              <a:t>iRODS</a:t>
            </a:r>
            <a:endParaRPr kumimoji="1" lang="ja-JP" altLang="en-US" dirty="0"/>
          </a:p>
        </p:txBody>
      </p:sp>
      <p:sp>
        <p:nvSpPr>
          <p:cNvPr id="10" name="直方体 9"/>
          <p:cNvSpPr/>
          <p:nvPr/>
        </p:nvSpPr>
        <p:spPr>
          <a:xfrm>
            <a:off x="5072066" y="4643446"/>
            <a:ext cx="1071570" cy="928694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PBS/torque</a:t>
            </a:r>
            <a:endParaRPr kumimoji="1" lang="ja-JP" altLang="en-US" dirty="0"/>
          </a:p>
        </p:txBody>
      </p:sp>
      <p:sp>
        <p:nvSpPr>
          <p:cNvPr id="11" name="直方体 10"/>
          <p:cNvSpPr/>
          <p:nvPr/>
        </p:nvSpPr>
        <p:spPr>
          <a:xfrm>
            <a:off x="5929322" y="4643446"/>
            <a:ext cx="1071570" cy="928694"/>
          </a:xfrm>
          <a:prstGeom prst="cub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LSF</a:t>
            </a:r>
            <a:endParaRPr kumimoji="1" lang="ja-JP" altLang="en-US" dirty="0"/>
          </a:p>
        </p:txBody>
      </p:sp>
      <p:sp>
        <p:nvSpPr>
          <p:cNvPr id="13" name="直方体 12"/>
          <p:cNvSpPr/>
          <p:nvPr/>
        </p:nvSpPr>
        <p:spPr>
          <a:xfrm>
            <a:off x="6786578" y="4643446"/>
            <a:ext cx="1071570" cy="928694"/>
          </a:xfrm>
          <a:prstGeom prst="cub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cloud</a:t>
            </a:r>
            <a:endParaRPr kumimoji="1" lang="ja-JP" altLang="en-US" dirty="0"/>
          </a:p>
        </p:txBody>
      </p:sp>
      <p:sp>
        <p:nvSpPr>
          <p:cNvPr id="14" name="直方体 13"/>
          <p:cNvSpPr/>
          <p:nvPr/>
        </p:nvSpPr>
        <p:spPr>
          <a:xfrm>
            <a:off x="7643834" y="4643446"/>
            <a:ext cx="1071570" cy="928694"/>
          </a:xfrm>
          <a:prstGeom prst="cub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err="1" smtClean="0">
                <a:solidFill>
                  <a:schemeClr val="tx1"/>
                </a:solidFill>
              </a:rPr>
              <a:t>globus</a:t>
            </a:r>
            <a:endParaRPr kumimoji="1" lang="ja-JP" altLang="en-US" dirty="0"/>
          </a:p>
        </p:txBody>
      </p:sp>
      <p:sp>
        <p:nvSpPr>
          <p:cNvPr id="4" name="直方体 3"/>
          <p:cNvSpPr/>
          <p:nvPr/>
        </p:nvSpPr>
        <p:spPr>
          <a:xfrm>
            <a:off x="1571604" y="3786190"/>
            <a:ext cx="7143800" cy="107157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SAGA-C**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直方体 4"/>
          <p:cNvSpPr/>
          <p:nvPr/>
        </p:nvSpPr>
        <p:spPr>
          <a:xfrm>
            <a:off x="1571604" y="2928934"/>
            <a:ext cx="7143800" cy="1071570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Python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0" y="4357694"/>
            <a:ext cx="1466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OGF standard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68346"/>
          </a:xfrm>
        </p:spPr>
        <p:txBody>
          <a:bodyPr/>
          <a:lstStyle/>
          <a:p>
            <a:r>
              <a:rPr lang="en-US" altLang="ja-JP" dirty="0" smtClean="0"/>
              <a:t>Simple Python example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5720" y="846498"/>
            <a:ext cx="8572560" cy="594008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72000" rIns="0" rtlCol="0">
            <a:spAutoFit/>
          </a:bodyPr>
          <a:lstStyle/>
          <a:p>
            <a:r>
              <a:rPr lang="en-US" altLang="ja-JP" sz="2000" dirty="0" smtClean="0">
                <a:latin typeface="Consolas" pitchFamily="49" charset="0"/>
              </a:rPr>
              <a:t> 1: import saga</a:t>
            </a:r>
          </a:p>
          <a:p>
            <a:r>
              <a:rPr lang="en-US" altLang="ja-JP" sz="2000" dirty="0" smtClean="0">
                <a:latin typeface="Consolas" pitchFamily="49" charset="0"/>
              </a:rPr>
              <a:t> 2: import sys</a:t>
            </a:r>
          </a:p>
          <a:p>
            <a:r>
              <a:rPr lang="en-US" altLang="ja-JP" sz="2000" dirty="0" smtClean="0">
                <a:latin typeface="Consolas" pitchFamily="49" charset="0"/>
              </a:rPr>
              <a:t> 3: </a:t>
            </a:r>
            <a:r>
              <a:rPr lang="en-US" altLang="ja-JP" sz="2000" dirty="0" err="1" smtClean="0">
                <a:latin typeface="Consolas" pitchFamily="49" charset="0"/>
              </a:rPr>
              <a:t>argvs</a:t>
            </a:r>
            <a:r>
              <a:rPr lang="en-US" altLang="ja-JP" sz="2000" dirty="0" smtClean="0">
                <a:latin typeface="Consolas" pitchFamily="49" charset="0"/>
              </a:rPr>
              <a:t> = </a:t>
            </a:r>
            <a:r>
              <a:rPr lang="en-US" altLang="ja-JP" sz="2000" dirty="0" err="1" smtClean="0">
                <a:latin typeface="Consolas" pitchFamily="49" charset="0"/>
              </a:rPr>
              <a:t>sys.argv</a:t>
            </a:r>
            <a:endParaRPr lang="en-US" altLang="ja-JP" sz="2000" dirty="0" smtClean="0">
              <a:latin typeface="Consolas" pitchFamily="49" charset="0"/>
            </a:endParaRPr>
          </a:p>
          <a:p>
            <a:r>
              <a:rPr lang="en-US" altLang="ja-JP" sz="2000" dirty="0" smtClean="0">
                <a:latin typeface="Consolas" pitchFamily="49" charset="0"/>
              </a:rPr>
              <a:t> 4: </a:t>
            </a:r>
            <a:r>
              <a:rPr lang="en-US" altLang="ja-JP" sz="2000" dirty="0" err="1" smtClean="0">
                <a:latin typeface="Consolas" pitchFamily="49" charset="0"/>
              </a:rPr>
              <a:t>argc</a:t>
            </a:r>
            <a:r>
              <a:rPr lang="en-US" altLang="ja-JP" sz="2000" dirty="0" smtClean="0">
                <a:latin typeface="Consolas" pitchFamily="49" charset="0"/>
              </a:rPr>
              <a:t> = </a:t>
            </a:r>
            <a:r>
              <a:rPr lang="en-US" altLang="ja-JP" sz="2000" dirty="0" err="1" smtClean="0">
                <a:latin typeface="Consolas" pitchFamily="49" charset="0"/>
              </a:rPr>
              <a:t>len</a:t>
            </a:r>
            <a:r>
              <a:rPr lang="en-US" altLang="ja-JP" sz="2000" dirty="0" smtClean="0">
                <a:latin typeface="Consolas" pitchFamily="49" charset="0"/>
              </a:rPr>
              <a:t>(</a:t>
            </a:r>
            <a:r>
              <a:rPr lang="en-US" altLang="ja-JP" sz="2000" dirty="0" err="1" smtClean="0">
                <a:latin typeface="Consolas" pitchFamily="49" charset="0"/>
              </a:rPr>
              <a:t>argvs</a:t>
            </a:r>
            <a:r>
              <a:rPr lang="en-US" altLang="ja-JP" sz="2000" dirty="0" smtClean="0">
                <a:latin typeface="Consolas" pitchFamily="49" charset="0"/>
              </a:rPr>
              <a:t>)</a:t>
            </a:r>
          </a:p>
          <a:p>
            <a:r>
              <a:rPr lang="en-US" altLang="ja-JP" sz="2000" dirty="0" smtClean="0">
                <a:latin typeface="Consolas" pitchFamily="49" charset="0"/>
              </a:rPr>
              <a:t> 5: try:</a:t>
            </a:r>
          </a:p>
          <a:p>
            <a:r>
              <a:rPr lang="en-US" altLang="ja-JP" sz="2000" dirty="0" smtClean="0">
                <a:latin typeface="Consolas" pitchFamily="49" charset="0"/>
              </a:rPr>
              <a:t> 6:      # Create a Job Description</a:t>
            </a:r>
          </a:p>
          <a:p>
            <a:r>
              <a:rPr lang="en-US" altLang="ja-JP" sz="2000" dirty="0" smtClean="0">
                <a:latin typeface="Consolas" pitchFamily="49" charset="0"/>
              </a:rPr>
              <a:t> 7:      </a:t>
            </a:r>
            <a:r>
              <a:rPr lang="en-US" altLang="ja-JP" sz="2000" dirty="0" err="1" smtClean="0">
                <a:latin typeface="Consolas" pitchFamily="49" charset="0"/>
              </a:rPr>
              <a:t>js</a:t>
            </a:r>
            <a:r>
              <a:rPr lang="en-US" altLang="ja-JP" sz="2000" dirty="0" smtClean="0">
                <a:latin typeface="Consolas" pitchFamily="49" charset="0"/>
              </a:rPr>
              <a:t> </a:t>
            </a:r>
            <a:r>
              <a:rPr lang="en-US" altLang="ja-JP" sz="2000" dirty="0" err="1" smtClean="0">
                <a:latin typeface="Consolas" pitchFamily="49" charset="0"/>
              </a:rPr>
              <a:t>url</a:t>
            </a:r>
            <a:r>
              <a:rPr lang="en-US" altLang="ja-JP" sz="2000" dirty="0" smtClean="0">
                <a:latin typeface="Consolas" pitchFamily="49" charset="0"/>
              </a:rPr>
              <a:t> = saga.url(</a:t>
            </a:r>
            <a:r>
              <a:rPr lang="en-US" altLang="ja-JP" sz="2000" dirty="0" err="1" smtClean="0">
                <a:latin typeface="Consolas" pitchFamily="49" charset="0"/>
              </a:rPr>
              <a:t>argvs</a:t>
            </a:r>
            <a:r>
              <a:rPr lang="en-US" altLang="ja-JP" sz="2000" dirty="0" smtClean="0">
                <a:latin typeface="Consolas" pitchFamily="49" charset="0"/>
              </a:rPr>
              <a:t>[1])</a:t>
            </a:r>
          </a:p>
          <a:p>
            <a:r>
              <a:rPr lang="en-US" altLang="ja-JP" sz="2000" dirty="0" smtClean="0">
                <a:latin typeface="Consolas" pitchFamily="49" charset="0"/>
              </a:rPr>
              <a:t> 8:      job service = </a:t>
            </a:r>
            <a:r>
              <a:rPr lang="en-US" altLang="ja-JP" sz="2000" dirty="0" err="1" smtClean="0">
                <a:latin typeface="Consolas" pitchFamily="49" charset="0"/>
              </a:rPr>
              <a:t>saga.job.service</a:t>
            </a:r>
            <a:r>
              <a:rPr lang="en-US" altLang="ja-JP" sz="2000" dirty="0" smtClean="0">
                <a:latin typeface="Consolas" pitchFamily="49" charset="0"/>
              </a:rPr>
              <a:t>(</a:t>
            </a:r>
            <a:r>
              <a:rPr lang="en-US" altLang="ja-JP" sz="2000" dirty="0" err="1" smtClean="0">
                <a:latin typeface="Consolas" pitchFamily="49" charset="0"/>
              </a:rPr>
              <a:t>js</a:t>
            </a:r>
            <a:r>
              <a:rPr lang="en-US" altLang="ja-JP" sz="2000" dirty="0" smtClean="0">
                <a:latin typeface="Consolas" pitchFamily="49" charset="0"/>
              </a:rPr>
              <a:t> </a:t>
            </a:r>
            <a:r>
              <a:rPr lang="en-US" altLang="ja-JP" sz="2000" dirty="0" err="1" smtClean="0">
                <a:latin typeface="Consolas" pitchFamily="49" charset="0"/>
              </a:rPr>
              <a:t>url</a:t>
            </a:r>
            <a:r>
              <a:rPr lang="en-US" altLang="ja-JP" sz="2000" dirty="0" smtClean="0">
                <a:latin typeface="Consolas" pitchFamily="49" charset="0"/>
              </a:rPr>
              <a:t>)</a:t>
            </a:r>
          </a:p>
          <a:p>
            <a:r>
              <a:rPr lang="en-US" altLang="ja-JP" sz="2000" dirty="0" smtClean="0">
                <a:latin typeface="Consolas" pitchFamily="49" charset="0"/>
              </a:rPr>
              <a:t> 9:      job </a:t>
            </a:r>
            <a:r>
              <a:rPr lang="en-US" altLang="ja-JP" sz="2000" dirty="0" err="1" smtClean="0">
                <a:latin typeface="Consolas" pitchFamily="49" charset="0"/>
              </a:rPr>
              <a:t>desc</a:t>
            </a:r>
            <a:r>
              <a:rPr lang="en-US" altLang="ja-JP" sz="2000" dirty="0" smtClean="0">
                <a:latin typeface="Consolas" pitchFamily="49" charset="0"/>
              </a:rPr>
              <a:t> = </a:t>
            </a:r>
            <a:r>
              <a:rPr lang="en-US" altLang="ja-JP" sz="2000" dirty="0" err="1" smtClean="0">
                <a:latin typeface="Consolas" pitchFamily="49" charset="0"/>
              </a:rPr>
              <a:t>saga.job.description</a:t>
            </a:r>
            <a:r>
              <a:rPr lang="en-US" altLang="ja-JP" sz="2000" dirty="0" smtClean="0">
                <a:latin typeface="Consolas" pitchFamily="49" charset="0"/>
              </a:rPr>
              <a:t>()</a:t>
            </a:r>
          </a:p>
          <a:p>
            <a:r>
              <a:rPr lang="en-US" altLang="ja-JP" sz="2000" dirty="0" smtClean="0">
                <a:latin typeface="Consolas" pitchFamily="49" charset="0"/>
              </a:rPr>
              <a:t>10:      job </a:t>
            </a:r>
            <a:r>
              <a:rPr lang="en-US" altLang="ja-JP" sz="2000" dirty="0" err="1" smtClean="0">
                <a:latin typeface="Consolas" pitchFamily="49" charset="0"/>
              </a:rPr>
              <a:t>desc.executable</a:t>
            </a:r>
            <a:r>
              <a:rPr lang="en-US" altLang="ja-JP" sz="2000" dirty="0" smtClean="0">
                <a:latin typeface="Consolas" pitchFamily="49" charset="0"/>
              </a:rPr>
              <a:t> = ’./test.sh’</a:t>
            </a:r>
          </a:p>
          <a:p>
            <a:r>
              <a:rPr lang="en-US" altLang="ja-JP" sz="2000" dirty="0" smtClean="0">
                <a:latin typeface="Consolas" pitchFamily="49" charset="0"/>
              </a:rPr>
              <a:t>11:      job </a:t>
            </a:r>
            <a:r>
              <a:rPr lang="en-US" altLang="ja-JP" sz="2000" dirty="0" err="1" smtClean="0">
                <a:latin typeface="Consolas" pitchFamily="49" charset="0"/>
              </a:rPr>
              <a:t>desc.working</a:t>
            </a:r>
            <a:r>
              <a:rPr lang="en-US" altLang="ja-JP" sz="2000" dirty="0" smtClean="0">
                <a:latin typeface="Consolas" pitchFamily="49" charset="0"/>
              </a:rPr>
              <a:t> directory = ’$HOME/</a:t>
            </a:r>
            <a:r>
              <a:rPr lang="en-US" altLang="ja-JP" sz="2000" dirty="0" err="1" smtClean="0">
                <a:latin typeface="Consolas" pitchFamily="49" charset="0"/>
              </a:rPr>
              <a:t>workdir</a:t>
            </a:r>
            <a:r>
              <a:rPr lang="en-US" altLang="ja-JP" sz="2000" dirty="0" smtClean="0">
                <a:latin typeface="Consolas" pitchFamily="49" charset="0"/>
              </a:rPr>
              <a:t>’</a:t>
            </a:r>
          </a:p>
          <a:p>
            <a:r>
              <a:rPr lang="en-US" altLang="ja-JP" sz="2000" dirty="0" smtClean="0">
                <a:latin typeface="Consolas" pitchFamily="49" charset="0"/>
              </a:rPr>
              <a:t>12:      job </a:t>
            </a:r>
            <a:r>
              <a:rPr lang="en-US" altLang="ja-JP" sz="2000" dirty="0" err="1" smtClean="0">
                <a:latin typeface="Consolas" pitchFamily="49" charset="0"/>
              </a:rPr>
              <a:t>desc.candidate</a:t>
            </a:r>
            <a:r>
              <a:rPr lang="en-US" altLang="ja-JP" sz="2000" dirty="0" smtClean="0">
                <a:latin typeface="Consolas" pitchFamily="49" charset="0"/>
              </a:rPr>
              <a:t> hosts = (</a:t>
            </a:r>
            <a:r>
              <a:rPr lang="en-US" altLang="ja-JP" sz="2000" dirty="0" err="1" smtClean="0">
                <a:latin typeface="Consolas" pitchFamily="49" charset="0"/>
              </a:rPr>
              <a:t>argvs</a:t>
            </a:r>
            <a:r>
              <a:rPr lang="en-US" altLang="ja-JP" sz="2000" dirty="0" smtClean="0">
                <a:latin typeface="Consolas" pitchFamily="49" charset="0"/>
              </a:rPr>
              <a:t>[2],)</a:t>
            </a:r>
          </a:p>
          <a:p>
            <a:r>
              <a:rPr lang="en-US" altLang="ja-JP" sz="2000" dirty="0" smtClean="0">
                <a:latin typeface="Consolas" pitchFamily="49" charset="0"/>
              </a:rPr>
              <a:t>13:	</a:t>
            </a:r>
          </a:p>
          <a:p>
            <a:r>
              <a:rPr lang="en-US" altLang="ja-JP" sz="2000" dirty="0" smtClean="0">
                <a:latin typeface="Consolas" pitchFamily="49" charset="0"/>
              </a:rPr>
              <a:t>14:      # Submit a job</a:t>
            </a:r>
          </a:p>
          <a:p>
            <a:r>
              <a:rPr lang="en-US" altLang="ja-JP" sz="2000" dirty="0" smtClean="0">
                <a:latin typeface="Consolas" pitchFamily="49" charset="0"/>
              </a:rPr>
              <a:t>15:      my job = job </a:t>
            </a:r>
            <a:r>
              <a:rPr lang="en-US" altLang="ja-JP" sz="2000" dirty="0" err="1" smtClean="0">
                <a:latin typeface="Consolas" pitchFamily="49" charset="0"/>
              </a:rPr>
              <a:t>service.create</a:t>
            </a:r>
            <a:r>
              <a:rPr lang="en-US" altLang="ja-JP" sz="2000" dirty="0" smtClean="0">
                <a:latin typeface="Consolas" pitchFamily="49" charset="0"/>
              </a:rPr>
              <a:t> job(job </a:t>
            </a:r>
            <a:r>
              <a:rPr lang="en-US" altLang="ja-JP" sz="2000" dirty="0" err="1" smtClean="0">
                <a:latin typeface="Consolas" pitchFamily="49" charset="0"/>
              </a:rPr>
              <a:t>desc</a:t>
            </a:r>
            <a:r>
              <a:rPr lang="en-US" altLang="ja-JP" sz="2000" dirty="0" smtClean="0">
                <a:latin typeface="Consolas" pitchFamily="49" charset="0"/>
              </a:rPr>
              <a:t>)</a:t>
            </a:r>
          </a:p>
          <a:p>
            <a:r>
              <a:rPr lang="en-US" altLang="ja-JP" sz="2000" dirty="0" smtClean="0">
                <a:latin typeface="Consolas" pitchFamily="49" charset="0"/>
              </a:rPr>
              <a:t>16:      my </a:t>
            </a:r>
            <a:r>
              <a:rPr lang="en-US" altLang="ja-JP" sz="2000" dirty="0" err="1" smtClean="0">
                <a:latin typeface="Consolas" pitchFamily="49" charset="0"/>
              </a:rPr>
              <a:t>job.run</a:t>
            </a:r>
            <a:r>
              <a:rPr lang="en-US" altLang="ja-JP" sz="2000" dirty="0" smtClean="0">
                <a:latin typeface="Consolas" pitchFamily="49" charset="0"/>
              </a:rPr>
              <a:t>()</a:t>
            </a:r>
          </a:p>
          <a:p>
            <a:r>
              <a:rPr lang="en-US" altLang="ja-JP" sz="2000" dirty="0" smtClean="0">
                <a:latin typeface="Consolas" pitchFamily="49" charset="0"/>
              </a:rPr>
              <a:t>17:	</a:t>
            </a:r>
          </a:p>
          <a:p>
            <a:r>
              <a:rPr lang="en-US" altLang="ja-JP" sz="2000" dirty="0" smtClean="0">
                <a:latin typeface="Consolas" pitchFamily="49" charset="0"/>
              </a:rPr>
              <a:t>18: except </a:t>
            </a:r>
            <a:r>
              <a:rPr lang="en-US" altLang="ja-JP" sz="2000" dirty="0" err="1" smtClean="0">
                <a:latin typeface="Consolas" pitchFamily="49" charset="0"/>
              </a:rPr>
              <a:t>saga.exception</a:t>
            </a:r>
            <a:r>
              <a:rPr lang="en-US" altLang="ja-JP" sz="2000" dirty="0" smtClean="0">
                <a:latin typeface="Consolas" pitchFamily="49" charset="0"/>
              </a:rPr>
              <a:t>, e:</a:t>
            </a:r>
          </a:p>
          <a:p>
            <a:r>
              <a:rPr lang="en-US" altLang="ja-JP" sz="2000" dirty="0" smtClean="0">
                <a:latin typeface="Consolas" pitchFamily="49" charset="0"/>
              </a:rPr>
              <a:t>19: print ”SAGA Error: ”, 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FKPPL+FJPPL possible joint activities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ja-JP" dirty="0" smtClean="0"/>
              <a:t>CC-IN2P3, KISTI and KEK have the mutual relationship between either of two laboratories</a:t>
            </a:r>
          </a:p>
          <a:p>
            <a:r>
              <a:rPr lang="en-US" altLang="ja-JP" dirty="0" smtClean="0"/>
              <a:t>Establishing the three points collaboration will be beneficial for everybody </a:t>
            </a:r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1028" name="Picture 4" descr="C:\Users\sasaki\Pictures\keklogo-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857628"/>
            <a:ext cx="1402939" cy="886616"/>
          </a:xfrm>
          <a:prstGeom prst="rect">
            <a:avLst/>
          </a:prstGeom>
          <a:noFill/>
        </p:spPr>
      </p:pic>
      <p:pic>
        <p:nvPicPr>
          <p:cNvPr id="1032" name="Picture 8" descr="http://cic.in2p3.fr/test/images/logoCCtr7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500174"/>
            <a:ext cx="2143136" cy="857256"/>
          </a:xfrm>
          <a:prstGeom prst="rect">
            <a:avLst/>
          </a:prstGeom>
          <a:noFill/>
        </p:spPr>
      </p:pic>
      <p:pic>
        <p:nvPicPr>
          <p:cNvPr id="1034" name="Picture 10" descr="http://insidehpc.com/images/11182009/KISTI_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3571876"/>
            <a:ext cx="1905000" cy="1133476"/>
          </a:xfrm>
          <a:prstGeom prst="rect">
            <a:avLst/>
          </a:prstGeom>
          <a:noFill/>
        </p:spPr>
      </p:pic>
      <p:cxnSp>
        <p:nvCxnSpPr>
          <p:cNvPr id="12" name="直線矢印コネクタ 11"/>
          <p:cNvCxnSpPr/>
          <p:nvPr/>
        </p:nvCxnSpPr>
        <p:spPr>
          <a:xfrm rot="5400000">
            <a:off x="4822033" y="2750339"/>
            <a:ext cx="1500198" cy="7143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rot="16200000" flipH="1">
            <a:off x="6679421" y="2464587"/>
            <a:ext cx="1428760" cy="10715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6000760" y="4286256"/>
            <a:ext cx="121444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5786446" y="3214686"/>
            <a:ext cx="686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FJPPL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572396" y="2857496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FKPPL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715008" y="4643446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KEK-KISTI  </a:t>
            </a:r>
            <a:r>
              <a:rPr kumimoji="1" lang="en-US" altLang="ja-JP" dirty="0" err="1" smtClean="0"/>
              <a:t>MoU</a:t>
            </a:r>
            <a:r>
              <a:rPr kumimoji="1" lang="en-US" altLang="ja-JP" dirty="0" smtClean="0"/>
              <a:t> (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BelleII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Outline 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Strategy </a:t>
            </a:r>
          </a:p>
          <a:p>
            <a:r>
              <a:rPr kumimoji="1" lang="en-US" altLang="ja-JP" dirty="0" smtClean="0"/>
              <a:t>Grid deployment </a:t>
            </a:r>
          </a:p>
          <a:p>
            <a:pPr lvl="1"/>
            <a:r>
              <a:rPr lang="en-US" altLang="ja-JP" dirty="0" smtClean="0"/>
              <a:t>LCG</a:t>
            </a:r>
          </a:p>
          <a:p>
            <a:pPr lvl="1"/>
            <a:r>
              <a:rPr kumimoji="1" lang="en-US" altLang="ja-JP" dirty="0" smtClean="0"/>
              <a:t>NAREGI</a:t>
            </a:r>
          </a:p>
          <a:p>
            <a:r>
              <a:rPr lang="en-US" altLang="ja-JP" dirty="0" smtClean="0"/>
              <a:t>R&amp;D</a:t>
            </a:r>
          </a:p>
          <a:p>
            <a:pPr lvl="1"/>
            <a:r>
              <a:rPr kumimoji="1" lang="en-US" altLang="ja-JP" dirty="0" smtClean="0"/>
              <a:t>Renkei</a:t>
            </a:r>
            <a:r>
              <a:rPr lang="en-US" altLang="ja-JP" dirty="0" smtClean="0"/>
              <a:t>, e-Science </a:t>
            </a:r>
          </a:p>
          <a:p>
            <a:r>
              <a:rPr kumimoji="1" lang="en-US" altLang="ja-JP" dirty="0" smtClean="0"/>
              <a:t>Future plans 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KISTI-KEK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NAREGI deployment </a:t>
            </a:r>
          </a:p>
          <a:p>
            <a:pPr lvl="1"/>
            <a:r>
              <a:rPr lang="en-US" altLang="ja-JP" dirty="0" smtClean="0"/>
              <a:t>KISTI will introduce a full set of NAREGI soon</a:t>
            </a:r>
          </a:p>
          <a:p>
            <a:r>
              <a:rPr lang="en-US" altLang="ja-JP" dirty="0" smtClean="0"/>
              <a:t>Belle-II</a:t>
            </a:r>
          </a:p>
          <a:p>
            <a:pPr lvl="1"/>
            <a:r>
              <a:rPr kumimoji="1" lang="en-US" altLang="ja-JP" dirty="0" smtClean="0"/>
              <a:t>KISTI will a tier-1 center</a:t>
            </a:r>
          </a:p>
          <a:p>
            <a:pPr lvl="1"/>
            <a:r>
              <a:rPr lang="en-US" altLang="ja-JP" dirty="0" smtClean="0"/>
              <a:t>KISTI has started to make the replica of the current Belle data</a:t>
            </a:r>
          </a:p>
          <a:p>
            <a:r>
              <a:rPr lang="en-US" altLang="ja-JP" dirty="0" smtClean="0"/>
              <a:t>Bio-medical </a:t>
            </a:r>
          </a:p>
          <a:p>
            <a:pPr lvl="1"/>
            <a:r>
              <a:rPr kumimoji="1" lang="en-US" altLang="ja-JP" dirty="0" smtClean="0"/>
              <a:t>Geant4 based simulation </a:t>
            </a:r>
          </a:p>
          <a:p>
            <a:pPr lvl="2"/>
            <a:r>
              <a:rPr lang="en-US" altLang="ja-JP" dirty="0" smtClean="0"/>
              <a:t>Cancer treatment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Future plans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SAGA-Python commands and libraries will be implemented </a:t>
            </a:r>
          </a:p>
          <a:p>
            <a:pPr lvl="1"/>
            <a:r>
              <a:rPr kumimoji="1" lang="en-US" altLang="ja-JP" dirty="0" smtClean="0"/>
              <a:t>Web services </a:t>
            </a:r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Strategy 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kumimoji="1" lang="en-US" altLang="ja-JP" dirty="0" smtClean="0"/>
              <a:t>LCG/</a:t>
            </a:r>
            <a:r>
              <a:rPr kumimoji="1" lang="en-US" altLang="ja-JP" dirty="0" err="1" smtClean="0"/>
              <a:t>gLite</a:t>
            </a:r>
            <a:r>
              <a:rPr kumimoji="1" lang="en-US" altLang="ja-JP" dirty="0" smtClean="0"/>
              <a:t> for the e-Science infrastructure for HEP experiments, e.g. ILC, Belle and </a:t>
            </a:r>
            <a:r>
              <a:rPr kumimoji="1" lang="en-US" altLang="ja-JP" dirty="0" err="1" smtClean="0"/>
              <a:t>BelleII</a:t>
            </a:r>
            <a:endParaRPr kumimoji="1" lang="en-US" altLang="ja-JP" dirty="0" smtClean="0"/>
          </a:p>
          <a:p>
            <a:r>
              <a:rPr lang="en-US" altLang="ja-JP" dirty="0" smtClean="0"/>
              <a:t>NAREGI for groups at universities and super computing </a:t>
            </a:r>
          </a:p>
          <a:p>
            <a:pPr lvl="1"/>
            <a:r>
              <a:rPr lang="en-US" altLang="ja-JP" dirty="0" smtClean="0"/>
              <a:t>NAREGI is the Japanese </a:t>
            </a:r>
            <a:r>
              <a:rPr lang="en-US" altLang="ja-JP" dirty="0"/>
              <a:t>the e-Science infrastructure 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10PFlops super computer at Kobe </a:t>
            </a:r>
          </a:p>
          <a:p>
            <a:pPr lvl="2"/>
            <a:r>
              <a:rPr lang="en-US" altLang="ja-JP" dirty="0" smtClean="0"/>
              <a:t>10 </a:t>
            </a:r>
            <a:r>
              <a:rPr lang="en-US" altLang="ja-JP" dirty="0" err="1" smtClean="0"/>
              <a:t>PFlops</a:t>
            </a:r>
            <a:r>
              <a:rPr lang="en-US" altLang="ja-JP" dirty="0" smtClean="0"/>
              <a:t> will be realized by June 2012</a:t>
            </a:r>
            <a:endParaRPr kumimoji="1" lang="en-US" altLang="ja-JP" dirty="0" smtClean="0"/>
          </a:p>
          <a:p>
            <a:pPr lvl="2"/>
            <a:r>
              <a:rPr lang="en-US" altLang="ja-JP" dirty="0" smtClean="0"/>
              <a:t>Operation in production starting in April 2013 </a:t>
            </a:r>
          </a:p>
          <a:p>
            <a:pPr lvl="2"/>
            <a:r>
              <a:rPr lang="en-US" altLang="ja-JP" dirty="0" smtClean="0"/>
              <a:t>A half year d</a:t>
            </a:r>
            <a:r>
              <a:rPr kumimoji="1" lang="en-US" altLang="ja-JP" dirty="0" smtClean="0"/>
              <a:t>elay</a:t>
            </a:r>
            <a:r>
              <a:rPr lang="en-US" altLang="ja-JP" dirty="0" smtClean="0"/>
              <a:t> due to  the budget cut</a:t>
            </a:r>
          </a:p>
          <a:p>
            <a:pPr lvl="1"/>
            <a:r>
              <a:rPr lang="en-US" altLang="ja-JP" dirty="0" smtClean="0"/>
              <a:t>R&amp;D in the collaboration with people in ICT </a:t>
            </a:r>
          </a:p>
          <a:p>
            <a:r>
              <a:rPr kumimoji="1" lang="en-US" altLang="ja-JP" dirty="0" err="1" smtClean="0"/>
              <a:t>iRODS</a:t>
            </a:r>
            <a:r>
              <a:rPr kumimoji="1" lang="en-US" altLang="ja-JP" dirty="0" smtClean="0"/>
              <a:t> for experiments at J-PARC</a:t>
            </a:r>
          </a:p>
          <a:p>
            <a:pPr lvl="1"/>
            <a:r>
              <a:rPr lang="en-US" altLang="ja-JP" dirty="0" smtClean="0"/>
              <a:t>SRB is still running for Belle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SINET4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Upgrade on the academic network in Japan operated by National Institute of Infor</a:t>
            </a:r>
            <a:r>
              <a:rPr lang="en-US" altLang="ja-JP" dirty="0" smtClean="0"/>
              <a:t>matics  (JFY2011-) </a:t>
            </a:r>
          </a:p>
          <a:p>
            <a:pPr lvl="1"/>
            <a:r>
              <a:rPr kumimoji="1" lang="en-US" altLang="ja-JP" dirty="0" smtClean="0"/>
              <a:t>Backbone will be gradually upgraded from 40Gbps to 120Gbps</a:t>
            </a:r>
          </a:p>
          <a:p>
            <a:pPr lvl="1"/>
            <a:r>
              <a:rPr kumimoji="1" lang="en-US" altLang="ja-JP" dirty="0" err="1" smtClean="0"/>
              <a:t>CWDM+dark</a:t>
            </a:r>
            <a:r>
              <a:rPr kumimoji="1" lang="en-US" altLang="ja-JP" dirty="0" smtClean="0"/>
              <a:t> fibers </a:t>
            </a:r>
          </a:p>
          <a:p>
            <a:pPr lvl="2"/>
            <a:r>
              <a:rPr lang="en-US" altLang="ja-JP" dirty="0" smtClean="0"/>
              <a:t>1-40Gbps connection to the end points</a:t>
            </a:r>
          </a:p>
          <a:p>
            <a:pPr lvl="1"/>
            <a:r>
              <a:rPr lang="en-US" altLang="ja-JP" dirty="0" smtClean="0"/>
              <a:t>International connection</a:t>
            </a:r>
          </a:p>
          <a:p>
            <a:pPr lvl="2"/>
            <a:r>
              <a:rPr lang="en-US" altLang="ja-JP" dirty="0" smtClean="0"/>
              <a:t>Gradually upgraded </a:t>
            </a:r>
          </a:p>
          <a:p>
            <a:pPr lvl="3"/>
            <a:r>
              <a:rPr lang="en-US" altLang="ja-JP" dirty="0" smtClean="0"/>
              <a:t>10Gbos to 20Gbps between NY and TKO</a:t>
            </a:r>
          </a:p>
          <a:p>
            <a:pPr lvl="3"/>
            <a:r>
              <a:rPr lang="en-US" altLang="ja-JP" dirty="0" smtClean="0"/>
              <a:t>622MbpsX2-&gt; 2.4Gbps  for Asian countries    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8E69E-33A8-4111-B3A2-82054DD053C1}" type="datetime1">
              <a:rPr lang="ja-JP" altLang="en-US" smtClean="0"/>
              <a:pPr/>
              <a:t>2010/2/16</a:t>
            </a:fld>
            <a:endParaRPr lang="en-US" altLang="ja-JP" dirty="0"/>
          </a:p>
        </p:txBody>
      </p:sp>
      <p:sp>
        <p:nvSpPr>
          <p:cNvPr id="81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2BADD-362E-4A66-902F-3169506F7406}" type="slidenum">
              <a:rPr lang="en-US" altLang="ja-JP"/>
              <a:pPr/>
              <a:t>5</a:t>
            </a:fld>
            <a:endParaRPr lang="en-US" altLang="ja-JP" dirty="0"/>
          </a:p>
        </p:txBody>
      </p:sp>
      <p:graphicFrame>
        <p:nvGraphicFramePr>
          <p:cNvPr id="93186" name="Object 2"/>
          <p:cNvGraphicFramePr>
            <a:graphicFrameLocks noChangeAspect="1"/>
          </p:cNvGraphicFramePr>
          <p:nvPr>
            <p:ph sz="quarter" idx="2"/>
          </p:nvPr>
        </p:nvGraphicFramePr>
        <p:xfrm>
          <a:off x="1503363" y="625475"/>
          <a:ext cx="7640637" cy="5778500"/>
        </p:xfrm>
        <a:graphic>
          <a:graphicData uri="http://schemas.openxmlformats.org/presentationml/2006/ole">
            <p:oleObj spid="_x0000_s19458" name="CorelDRAW" r:id="rId4" imgW="4145400" imgH="4869720" progId="">
              <p:embed/>
            </p:oleObj>
          </a:graphicData>
        </a:graphic>
      </p:graphicFrame>
      <p:sp>
        <p:nvSpPr>
          <p:cNvPr id="93187" name="Oval 3"/>
          <p:cNvSpPr>
            <a:spLocks noChangeArrowheads="1"/>
          </p:cNvSpPr>
          <p:nvPr/>
        </p:nvSpPr>
        <p:spPr bwMode="auto">
          <a:xfrm>
            <a:off x="7034213" y="4151313"/>
            <a:ext cx="66675" cy="603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8124825" y="4549775"/>
            <a:ext cx="488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b="1" i="1" dirty="0">
                <a:solidFill>
                  <a:srgbClr val="00FF00"/>
                </a:solidFill>
                <a:latin typeface="Times New Roman" pitchFamily="18" charset="0"/>
              </a:rPr>
              <a:t>KEK</a:t>
            </a:r>
          </a:p>
        </p:txBody>
      </p:sp>
      <p:sp>
        <p:nvSpPr>
          <p:cNvPr id="93189" name="Oval 5"/>
          <p:cNvSpPr>
            <a:spLocks noChangeArrowheads="1"/>
          </p:cNvSpPr>
          <p:nvPr/>
        </p:nvSpPr>
        <p:spPr bwMode="auto">
          <a:xfrm>
            <a:off x="7072313" y="4184650"/>
            <a:ext cx="66675" cy="603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93190" name="Oval 6"/>
          <p:cNvSpPr>
            <a:spLocks noChangeArrowheads="1"/>
          </p:cNvSpPr>
          <p:nvPr/>
        </p:nvSpPr>
        <p:spPr bwMode="auto">
          <a:xfrm>
            <a:off x="5443538" y="4597400"/>
            <a:ext cx="66675" cy="603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5473700" y="4510088"/>
            <a:ext cx="803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 b="1" dirty="0">
                <a:solidFill>
                  <a:schemeClr val="accent2"/>
                </a:solidFill>
              </a:rPr>
              <a:t>Nagoya U.</a:t>
            </a:r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auto">
          <a:xfrm>
            <a:off x="7234238" y="3359150"/>
            <a:ext cx="66675" cy="603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93193" name="Oval 9"/>
          <p:cNvSpPr>
            <a:spLocks noChangeArrowheads="1"/>
          </p:cNvSpPr>
          <p:nvPr/>
        </p:nvSpPr>
        <p:spPr bwMode="auto">
          <a:xfrm>
            <a:off x="6792913" y="4346575"/>
            <a:ext cx="66675" cy="603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6110288" y="5241925"/>
            <a:ext cx="719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 b="1" dirty="0">
                <a:solidFill>
                  <a:srgbClr val="00FF00"/>
                </a:solidFill>
              </a:rPr>
              <a:t>U. Tokyo</a:t>
            </a:r>
          </a:p>
        </p:txBody>
      </p:sp>
      <p:sp>
        <p:nvSpPr>
          <p:cNvPr id="93195" name="Oval 11"/>
          <p:cNvSpPr>
            <a:spLocks noChangeArrowheads="1"/>
          </p:cNvSpPr>
          <p:nvPr/>
        </p:nvSpPr>
        <p:spPr bwMode="auto">
          <a:xfrm>
            <a:off x="6746875" y="4346575"/>
            <a:ext cx="66675" cy="603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5464175" y="5454650"/>
            <a:ext cx="13731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 b="1" dirty="0">
                <a:solidFill>
                  <a:srgbClr val="00FF00"/>
                </a:solidFill>
              </a:rPr>
              <a:t>Tokyo Inst. of Tech.</a:t>
            </a:r>
          </a:p>
        </p:txBody>
      </p:sp>
      <p:sp>
        <p:nvSpPr>
          <p:cNvPr id="93197" name="Text Box 13"/>
          <p:cNvSpPr txBox="1">
            <a:spLocks noChangeArrowheads="1"/>
          </p:cNvSpPr>
          <p:nvPr/>
        </p:nvSpPr>
        <p:spPr bwMode="auto">
          <a:xfrm>
            <a:off x="6908800" y="4865688"/>
            <a:ext cx="866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 b="1" dirty="0">
                <a:solidFill>
                  <a:srgbClr val="00FF00"/>
                </a:solidFill>
              </a:rPr>
              <a:t>Tsukuba U.</a:t>
            </a:r>
          </a:p>
        </p:txBody>
      </p:sp>
      <p:sp>
        <p:nvSpPr>
          <p:cNvPr id="93198" name="Oval 14"/>
          <p:cNvSpPr>
            <a:spLocks noChangeArrowheads="1"/>
          </p:cNvSpPr>
          <p:nvPr/>
        </p:nvSpPr>
        <p:spPr bwMode="auto">
          <a:xfrm>
            <a:off x="4765675" y="4730750"/>
            <a:ext cx="66675" cy="603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93199" name="Text Box 15"/>
          <p:cNvSpPr txBox="1">
            <a:spLocks noChangeArrowheads="1"/>
          </p:cNvSpPr>
          <p:nvPr/>
        </p:nvSpPr>
        <p:spPr bwMode="auto">
          <a:xfrm>
            <a:off x="3786188" y="3989388"/>
            <a:ext cx="723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 b="1" dirty="0">
                <a:solidFill>
                  <a:srgbClr val="00FF00"/>
                </a:solidFill>
              </a:rPr>
              <a:t>Osaka U.</a:t>
            </a:r>
          </a:p>
        </p:txBody>
      </p:sp>
      <p:sp>
        <p:nvSpPr>
          <p:cNvPr id="93200" name="Oval 16"/>
          <p:cNvSpPr>
            <a:spLocks noChangeArrowheads="1"/>
          </p:cNvSpPr>
          <p:nvPr/>
        </p:nvSpPr>
        <p:spPr bwMode="auto">
          <a:xfrm>
            <a:off x="6934200" y="4276725"/>
            <a:ext cx="66675" cy="603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93201" name="Text Box 17"/>
          <p:cNvSpPr txBox="1">
            <a:spLocks noChangeArrowheads="1"/>
          </p:cNvSpPr>
          <p:nvPr/>
        </p:nvSpPr>
        <p:spPr bwMode="auto">
          <a:xfrm>
            <a:off x="6559550" y="5067300"/>
            <a:ext cx="9032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 b="1" dirty="0">
                <a:solidFill>
                  <a:srgbClr val="00FF00"/>
                </a:solidFill>
              </a:rPr>
              <a:t>ICRR/</a:t>
            </a:r>
            <a:r>
              <a:rPr lang="en-US" altLang="ja-JP" sz="1000" b="1" dirty="0" err="1">
                <a:solidFill>
                  <a:srgbClr val="00FF00"/>
                </a:solidFill>
              </a:rPr>
              <a:t>Tpkyo</a:t>
            </a:r>
            <a:endParaRPr lang="en-US" altLang="ja-JP" sz="1000" b="1" dirty="0">
              <a:solidFill>
                <a:srgbClr val="00FF00"/>
              </a:solidFill>
            </a:endParaRPr>
          </a:p>
        </p:txBody>
      </p:sp>
      <p:sp>
        <p:nvSpPr>
          <p:cNvPr id="93202" name="Oval 18"/>
          <p:cNvSpPr>
            <a:spLocks noChangeArrowheads="1"/>
          </p:cNvSpPr>
          <p:nvPr/>
        </p:nvSpPr>
        <p:spPr bwMode="auto">
          <a:xfrm>
            <a:off x="4910138" y="4645025"/>
            <a:ext cx="66675" cy="603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203" name="Text Box 19"/>
          <p:cNvSpPr txBox="1">
            <a:spLocks noChangeArrowheads="1"/>
          </p:cNvSpPr>
          <p:nvPr/>
        </p:nvSpPr>
        <p:spPr bwMode="auto">
          <a:xfrm>
            <a:off x="4816475" y="4410075"/>
            <a:ext cx="7064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 b="1">
                <a:solidFill>
                  <a:schemeClr val="accent2"/>
                </a:solidFill>
              </a:rPr>
              <a:t>Kyoto U.</a:t>
            </a:r>
          </a:p>
        </p:txBody>
      </p:sp>
      <p:sp>
        <p:nvSpPr>
          <p:cNvPr id="93204" name="Oval 20"/>
          <p:cNvSpPr>
            <a:spLocks noChangeArrowheads="1"/>
          </p:cNvSpPr>
          <p:nvPr/>
        </p:nvSpPr>
        <p:spPr bwMode="auto">
          <a:xfrm>
            <a:off x="7146925" y="4021138"/>
            <a:ext cx="66675" cy="603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205" name="Text Box 21"/>
          <p:cNvSpPr txBox="1">
            <a:spLocks noChangeArrowheads="1"/>
          </p:cNvSpPr>
          <p:nvPr/>
        </p:nvSpPr>
        <p:spPr bwMode="auto">
          <a:xfrm>
            <a:off x="7980363" y="4243388"/>
            <a:ext cx="8810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 b="1">
                <a:solidFill>
                  <a:srgbClr val="00FF00"/>
                </a:solidFill>
                <a:latin typeface="Times New Roman" pitchFamily="18" charset="0"/>
              </a:rPr>
              <a:t>JAEA</a:t>
            </a:r>
            <a:r>
              <a:rPr lang="en-US" altLang="ja-JP" sz="1000" b="1">
                <a:solidFill>
                  <a:srgbClr val="00FF00"/>
                </a:solidFill>
              </a:rPr>
              <a:t> Tokai</a:t>
            </a:r>
          </a:p>
        </p:txBody>
      </p:sp>
      <p:sp>
        <p:nvSpPr>
          <p:cNvPr id="93206" name="Oval 22"/>
          <p:cNvSpPr>
            <a:spLocks noChangeArrowheads="1"/>
          </p:cNvSpPr>
          <p:nvPr/>
        </p:nvSpPr>
        <p:spPr bwMode="auto">
          <a:xfrm>
            <a:off x="6704013" y="4344988"/>
            <a:ext cx="66675" cy="603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207" name="Text Box 23"/>
          <p:cNvSpPr txBox="1">
            <a:spLocks noChangeArrowheads="1"/>
          </p:cNvSpPr>
          <p:nvPr/>
        </p:nvSpPr>
        <p:spPr bwMode="auto">
          <a:xfrm>
            <a:off x="5121275" y="5219700"/>
            <a:ext cx="8239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 b="1">
                <a:solidFill>
                  <a:srgbClr val="00FF00"/>
                </a:solidFill>
              </a:rPr>
              <a:t>Waseda U.</a:t>
            </a:r>
          </a:p>
        </p:txBody>
      </p:sp>
      <p:sp>
        <p:nvSpPr>
          <p:cNvPr id="93208" name="Oval 24"/>
          <p:cNvSpPr>
            <a:spLocks noChangeArrowheads="1"/>
          </p:cNvSpPr>
          <p:nvPr/>
        </p:nvSpPr>
        <p:spPr bwMode="auto">
          <a:xfrm>
            <a:off x="3468688" y="4845050"/>
            <a:ext cx="66675" cy="603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209" name="Text Box 25"/>
          <p:cNvSpPr txBox="1">
            <a:spLocks noChangeArrowheads="1"/>
          </p:cNvSpPr>
          <p:nvPr/>
        </p:nvSpPr>
        <p:spPr bwMode="auto">
          <a:xfrm>
            <a:off x="3165475" y="4664075"/>
            <a:ext cx="930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 b="1">
                <a:solidFill>
                  <a:schemeClr val="accent2"/>
                </a:solidFill>
              </a:rPr>
              <a:t>Hiroshima U</a:t>
            </a:r>
          </a:p>
        </p:txBody>
      </p:sp>
      <p:sp>
        <p:nvSpPr>
          <p:cNvPr id="93210" name="Oval 26"/>
          <p:cNvSpPr>
            <a:spLocks noChangeArrowheads="1"/>
          </p:cNvSpPr>
          <p:nvPr/>
        </p:nvSpPr>
        <p:spPr bwMode="auto">
          <a:xfrm>
            <a:off x="6313488" y="3625850"/>
            <a:ext cx="66675" cy="60325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211" name="Text Box 27"/>
          <p:cNvSpPr txBox="1">
            <a:spLocks noChangeArrowheads="1"/>
          </p:cNvSpPr>
          <p:nvPr/>
        </p:nvSpPr>
        <p:spPr bwMode="auto">
          <a:xfrm>
            <a:off x="5886450" y="3681413"/>
            <a:ext cx="768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 b="1">
                <a:solidFill>
                  <a:srgbClr val="FF6600"/>
                </a:solidFill>
              </a:rPr>
              <a:t>Niigata U.</a:t>
            </a:r>
          </a:p>
        </p:txBody>
      </p:sp>
      <p:sp>
        <p:nvSpPr>
          <p:cNvPr id="93212" name="Oval 28"/>
          <p:cNvSpPr>
            <a:spLocks noChangeArrowheads="1"/>
          </p:cNvSpPr>
          <p:nvPr/>
        </p:nvSpPr>
        <p:spPr bwMode="auto">
          <a:xfrm>
            <a:off x="4924425" y="4806950"/>
            <a:ext cx="66675" cy="60325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213" name="Text Box 29"/>
          <p:cNvSpPr txBox="1">
            <a:spLocks noChangeArrowheads="1"/>
          </p:cNvSpPr>
          <p:nvPr/>
        </p:nvSpPr>
        <p:spPr bwMode="auto">
          <a:xfrm>
            <a:off x="4903788" y="4841875"/>
            <a:ext cx="1120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 b="1">
                <a:solidFill>
                  <a:srgbClr val="FF6600"/>
                </a:solidFill>
              </a:rPr>
              <a:t>Nara Women U.</a:t>
            </a:r>
          </a:p>
        </p:txBody>
      </p:sp>
      <p:sp>
        <p:nvSpPr>
          <p:cNvPr id="93214" name="Text Box 30"/>
          <p:cNvSpPr txBox="1">
            <a:spLocks noChangeArrowheads="1"/>
          </p:cNvSpPr>
          <p:nvPr/>
        </p:nvSpPr>
        <p:spPr bwMode="auto">
          <a:xfrm>
            <a:off x="4010025" y="5043488"/>
            <a:ext cx="9763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 b="1">
                <a:solidFill>
                  <a:srgbClr val="FF6600"/>
                </a:solidFill>
              </a:rPr>
              <a:t>Osaka city U.</a:t>
            </a:r>
          </a:p>
        </p:txBody>
      </p:sp>
      <p:sp>
        <p:nvSpPr>
          <p:cNvPr id="93215" name="Oval 31"/>
          <p:cNvSpPr>
            <a:spLocks noChangeArrowheads="1"/>
          </p:cNvSpPr>
          <p:nvPr/>
        </p:nvSpPr>
        <p:spPr bwMode="auto">
          <a:xfrm>
            <a:off x="6669088" y="4348163"/>
            <a:ext cx="66675" cy="60325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217" name="Oval 33"/>
          <p:cNvSpPr>
            <a:spLocks noChangeArrowheads="1"/>
          </p:cNvSpPr>
          <p:nvPr/>
        </p:nvSpPr>
        <p:spPr bwMode="auto">
          <a:xfrm>
            <a:off x="5951538" y="4137025"/>
            <a:ext cx="66675" cy="60325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218" name="Text Box 34"/>
          <p:cNvSpPr txBox="1">
            <a:spLocks noChangeArrowheads="1"/>
          </p:cNvSpPr>
          <p:nvPr/>
        </p:nvSpPr>
        <p:spPr bwMode="auto">
          <a:xfrm>
            <a:off x="5891213" y="4148138"/>
            <a:ext cx="846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 b="1">
                <a:solidFill>
                  <a:srgbClr val="FF6600"/>
                </a:solidFill>
              </a:rPr>
              <a:t>Shinshu U.</a:t>
            </a:r>
          </a:p>
        </p:txBody>
      </p:sp>
      <p:sp>
        <p:nvSpPr>
          <p:cNvPr id="93219" name="Oval 35"/>
          <p:cNvSpPr>
            <a:spLocks noChangeArrowheads="1"/>
          </p:cNvSpPr>
          <p:nvPr/>
        </p:nvSpPr>
        <p:spPr bwMode="auto">
          <a:xfrm>
            <a:off x="6624638" y="4351338"/>
            <a:ext cx="66675" cy="60325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220" name="Text Box 36"/>
          <p:cNvSpPr txBox="1">
            <a:spLocks noChangeArrowheads="1"/>
          </p:cNvSpPr>
          <p:nvPr/>
        </p:nvSpPr>
        <p:spPr bwMode="auto">
          <a:xfrm>
            <a:off x="5810250" y="3198813"/>
            <a:ext cx="600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 b="1">
                <a:solidFill>
                  <a:srgbClr val="FF6600"/>
                </a:solidFill>
                <a:latin typeface="Times New Roman" pitchFamily="18" charset="0"/>
              </a:rPr>
              <a:t>RIKEN</a:t>
            </a:r>
          </a:p>
        </p:txBody>
      </p:sp>
      <p:sp>
        <p:nvSpPr>
          <p:cNvPr id="93221" name="Oval 37"/>
          <p:cNvSpPr>
            <a:spLocks noChangeArrowheads="1"/>
          </p:cNvSpPr>
          <p:nvPr/>
        </p:nvSpPr>
        <p:spPr bwMode="auto">
          <a:xfrm>
            <a:off x="4029075" y="4762500"/>
            <a:ext cx="66675" cy="60325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222" name="Text Box 38"/>
          <p:cNvSpPr txBox="1">
            <a:spLocks noChangeArrowheads="1"/>
          </p:cNvSpPr>
          <p:nvPr/>
        </p:nvSpPr>
        <p:spPr bwMode="auto">
          <a:xfrm>
            <a:off x="3467100" y="4383088"/>
            <a:ext cx="9064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 b="1">
                <a:solidFill>
                  <a:srgbClr val="FF6600"/>
                </a:solidFill>
              </a:rPr>
              <a:t>Okayama U.</a:t>
            </a:r>
          </a:p>
        </p:txBody>
      </p:sp>
      <p:sp>
        <p:nvSpPr>
          <p:cNvPr id="93223" name="Oval 39"/>
          <p:cNvSpPr>
            <a:spLocks noChangeArrowheads="1"/>
          </p:cNvSpPr>
          <p:nvPr/>
        </p:nvSpPr>
        <p:spPr bwMode="auto">
          <a:xfrm>
            <a:off x="4583113" y="4741863"/>
            <a:ext cx="66675" cy="60325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224" name="Text Box 40"/>
          <p:cNvSpPr txBox="1">
            <a:spLocks noChangeArrowheads="1"/>
          </p:cNvSpPr>
          <p:nvPr/>
        </p:nvSpPr>
        <p:spPr bwMode="auto">
          <a:xfrm>
            <a:off x="3989388" y="4533900"/>
            <a:ext cx="663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 b="1">
                <a:solidFill>
                  <a:srgbClr val="FF6600"/>
                </a:solidFill>
              </a:rPr>
              <a:t>Kobe U.</a:t>
            </a:r>
          </a:p>
        </p:txBody>
      </p:sp>
      <p:sp>
        <p:nvSpPr>
          <p:cNvPr id="93225" name="Oval 41"/>
          <p:cNvSpPr>
            <a:spLocks noChangeArrowheads="1"/>
          </p:cNvSpPr>
          <p:nvPr/>
        </p:nvSpPr>
        <p:spPr bwMode="auto">
          <a:xfrm>
            <a:off x="5307013" y="4030663"/>
            <a:ext cx="66675" cy="60325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226" name="Text Box 42"/>
          <p:cNvSpPr txBox="1">
            <a:spLocks noChangeArrowheads="1"/>
          </p:cNvSpPr>
          <p:nvPr/>
        </p:nvSpPr>
        <p:spPr bwMode="auto">
          <a:xfrm>
            <a:off x="4573588" y="4029075"/>
            <a:ext cx="9572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 b="1">
                <a:solidFill>
                  <a:srgbClr val="FF6600"/>
                </a:solidFill>
              </a:rPr>
              <a:t>Kanazawa U.</a:t>
            </a:r>
          </a:p>
        </p:txBody>
      </p:sp>
      <p:sp>
        <p:nvSpPr>
          <p:cNvPr id="93227" name="Oval 43"/>
          <p:cNvSpPr>
            <a:spLocks noChangeArrowheads="1"/>
          </p:cNvSpPr>
          <p:nvPr/>
        </p:nvSpPr>
        <p:spPr bwMode="auto">
          <a:xfrm>
            <a:off x="5570538" y="4168775"/>
            <a:ext cx="66675" cy="603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228" name="Text Box 44"/>
          <p:cNvSpPr txBox="1">
            <a:spLocks noChangeArrowheads="1"/>
          </p:cNvSpPr>
          <p:nvPr/>
        </p:nvSpPr>
        <p:spPr bwMode="auto">
          <a:xfrm>
            <a:off x="4824413" y="3165475"/>
            <a:ext cx="711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 b="1">
                <a:solidFill>
                  <a:srgbClr val="00FF00"/>
                </a:solidFill>
              </a:rPr>
              <a:t>Kamioka</a:t>
            </a:r>
          </a:p>
        </p:txBody>
      </p:sp>
      <p:sp>
        <p:nvSpPr>
          <p:cNvPr id="93229" name="Line 45"/>
          <p:cNvSpPr>
            <a:spLocks noChangeShapeType="1"/>
          </p:cNvSpPr>
          <p:nvPr/>
        </p:nvSpPr>
        <p:spPr bwMode="auto">
          <a:xfrm flipH="1" flipV="1">
            <a:off x="7229475" y="4076700"/>
            <a:ext cx="798513" cy="31591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3230" name="Line 46"/>
          <p:cNvSpPr>
            <a:spLocks noChangeShapeType="1"/>
          </p:cNvSpPr>
          <p:nvPr/>
        </p:nvSpPr>
        <p:spPr bwMode="auto">
          <a:xfrm flipH="1" flipV="1">
            <a:off x="7140575" y="4184650"/>
            <a:ext cx="952500" cy="47625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3231" name="Line 47"/>
          <p:cNvSpPr>
            <a:spLocks noChangeShapeType="1"/>
          </p:cNvSpPr>
          <p:nvPr/>
        </p:nvSpPr>
        <p:spPr bwMode="auto">
          <a:xfrm flipH="1" flipV="1">
            <a:off x="7070725" y="4232275"/>
            <a:ext cx="87313" cy="630238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3232" name="Line 48"/>
          <p:cNvSpPr>
            <a:spLocks noChangeShapeType="1"/>
          </p:cNvSpPr>
          <p:nvPr/>
        </p:nvSpPr>
        <p:spPr bwMode="auto">
          <a:xfrm flipV="1">
            <a:off x="6765925" y="4354513"/>
            <a:ext cx="180975" cy="731837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3233" name="Line 49"/>
          <p:cNvSpPr>
            <a:spLocks noChangeShapeType="1"/>
          </p:cNvSpPr>
          <p:nvPr/>
        </p:nvSpPr>
        <p:spPr bwMode="auto">
          <a:xfrm flipV="1">
            <a:off x="6403975" y="4492625"/>
            <a:ext cx="366713" cy="7874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3234" name="Line 50"/>
          <p:cNvSpPr>
            <a:spLocks noChangeShapeType="1"/>
          </p:cNvSpPr>
          <p:nvPr/>
        </p:nvSpPr>
        <p:spPr bwMode="auto">
          <a:xfrm flipV="1">
            <a:off x="5954713" y="4483100"/>
            <a:ext cx="750887" cy="99536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3235" name="Line 51"/>
          <p:cNvSpPr>
            <a:spLocks noChangeShapeType="1"/>
          </p:cNvSpPr>
          <p:nvPr/>
        </p:nvSpPr>
        <p:spPr bwMode="auto">
          <a:xfrm flipV="1">
            <a:off x="5770563" y="4449763"/>
            <a:ext cx="908050" cy="773112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3236" name="Line 52"/>
          <p:cNvSpPr>
            <a:spLocks noChangeShapeType="1"/>
          </p:cNvSpPr>
          <p:nvPr/>
        </p:nvSpPr>
        <p:spPr bwMode="auto">
          <a:xfrm>
            <a:off x="5175250" y="3379788"/>
            <a:ext cx="398463" cy="758825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3237" name="Line 53"/>
          <p:cNvSpPr>
            <a:spLocks noChangeShapeType="1"/>
          </p:cNvSpPr>
          <p:nvPr/>
        </p:nvSpPr>
        <p:spPr bwMode="auto">
          <a:xfrm>
            <a:off x="4360863" y="4232275"/>
            <a:ext cx="365125" cy="4445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3238" name="Line 54"/>
          <p:cNvSpPr>
            <a:spLocks noChangeShapeType="1"/>
          </p:cNvSpPr>
          <p:nvPr/>
        </p:nvSpPr>
        <p:spPr bwMode="auto">
          <a:xfrm>
            <a:off x="3762375" y="4570413"/>
            <a:ext cx="250825" cy="169862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3239" name="Line 55"/>
          <p:cNvSpPr>
            <a:spLocks noChangeShapeType="1"/>
          </p:cNvSpPr>
          <p:nvPr/>
        </p:nvSpPr>
        <p:spPr bwMode="auto">
          <a:xfrm flipV="1">
            <a:off x="4684713" y="4865688"/>
            <a:ext cx="100012" cy="19050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3240" name="Line 56"/>
          <p:cNvSpPr>
            <a:spLocks noChangeShapeType="1"/>
          </p:cNvSpPr>
          <p:nvPr/>
        </p:nvSpPr>
        <p:spPr bwMode="auto">
          <a:xfrm>
            <a:off x="6378575" y="3317875"/>
            <a:ext cx="274638" cy="1004888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3241" name="Line 57"/>
          <p:cNvSpPr>
            <a:spLocks noChangeShapeType="1"/>
          </p:cNvSpPr>
          <p:nvPr/>
        </p:nvSpPr>
        <p:spPr bwMode="auto">
          <a:xfrm>
            <a:off x="6626225" y="3170238"/>
            <a:ext cx="77788" cy="1146175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93242" name="Oval 58"/>
          <p:cNvSpPr>
            <a:spLocks noChangeArrowheads="1"/>
          </p:cNvSpPr>
          <p:nvPr/>
        </p:nvSpPr>
        <p:spPr bwMode="auto">
          <a:xfrm>
            <a:off x="5724525" y="5911850"/>
            <a:ext cx="66675" cy="603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ja-JP">
              <a:solidFill>
                <a:srgbClr val="FF9933"/>
              </a:solidFill>
            </a:endParaRPr>
          </a:p>
        </p:txBody>
      </p:sp>
      <p:sp>
        <p:nvSpPr>
          <p:cNvPr id="93243" name="Text Box 59"/>
          <p:cNvSpPr txBox="1">
            <a:spLocks noChangeArrowheads="1"/>
          </p:cNvSpPr>
          <p:nvPr/>
        </p:nvSpPr>
        <p:spPr bwMode="auto">
          <a:xfrm>
            <a:off x="5930900" y="5849938"/>
            <a:ext cx="1323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 b="1">
                <a:solidFill>
                  <a:srgbClr val="00FF00"/>
                </a:solidFill>
              </a:rPr>
              <a:t>SuperSINET</a:t>
            </a:r>
            <a:r>
              <a:rPr lang="en-US" altLang="ja-JP" sz="1000" b="1">
                <a:solidFill>
                  <a:srgbClr val="00FF00"/>
                </a:solidFill>
                <a:ea typeface="ＭＳ 明朝" pitchFamily="17" charset="-128"/>
              </a:rPr>
              <a:t> nodes</a:t>
            </a:r>
          </a:p>
        </p:txBody>
      </p:sp>
      <p:sp>
        <p:nvSpPr>
          <p:cNvPr id="93244" name="Oval 60"/>
          <p:cNvSpPr>
            <a:spLocks noChangeArrowheads="1"/>
          </p:cNvSpPr>
          <p:nvPr/>
        </p:nvSpPr>
        <p:spPr bwMode="auto">
          <a:xfrm>
            <a:off x="5726113" y="6111875"/>
            <a:ext cx="66675" cy="60325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245" name="Text Box 61"/>
          <p:cNvSpPr txBox="1">
            <a:spLocks noChangeArrowheads="1"/>
          </p:cNvSpPr>
          <p:nvPr/>
        </p:nvSpPr>
        <p:spPr bwMode="auto">
          <a:xfrm>
            <a:off x="5913438" y="6022975"/>
            <a:ext cx="965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 b="1">
                <a:solidFill>
                  <a:srgbClr val="FF6600"/>
                </a:solidFill>
              </a:rPr>
              <a:t>SINET</a:t>
            </a:r>
            <a:r>
              <a:rPr lang="en-US" altLang="ja-JP" sz="1000" b="1">
                <a:solidFill>
                  <a:srgbClr val="FF6600"/>
                </a:solidFill>
                <a:ea typeface="ＭＳ 明朝" pitchFamily="17" charset="-128"/>
              </a:rPr>
              <a:t> nodes</a:t>
            </a:r>
          </a:p>
        </p:txBody>
      </p:sp>
      <p:sp>
        <p:nvSpPr>
          <p:cNvPr id="93246" name="Oval 62"/>
          <p:cNvSpPr>
            <a:spLocks noChangeArrowheads="1"/>
          </p:cNvSpPr>
          <p:nvPr/>
        </p:nvSpPr>
        <p:spPr bwMode="auto">
          <a:xfrm>
            <a:off x="4756150" y="4810125"/>
            <a:ext cx="66675" cy="60325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93247" name="Picture 6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651750" y="4816475"/>
            <a:ext cx="1492250" cy="825500"/>
          </a:xfrm>
          <a:noFill/>
          <a:ln/>
        </p:spPr>
      </p:pic>
      <p:pic>
        <p:nvPicPr>
          <p:cNvPr id="93248" name="Picture 64" descr="KamLand00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2150" y="1644650"/>
            <a:ext cx="123190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3249" name="Object 65"/>
          <p:cNvGraphicFramePr>
            <a:graphicFrameLocks noChangeAspect="1"/>
          </p:cNvGraphicFramePr>
          <p:nvPr/>
        </p:nvGraphicFramePr>
        <p:xfrm>
          <a:off x="3427413" y="1962150"/>
          <a:ext cx="1033462" cy="1246188"/>
        </p:xfrm>
        <a:graphic>
          <a:graphicData uri="http://schemas.openxmlformats.org/presentationml/2006/ole">
            <p:oleObj spid="_x0000_s19459" name="ﾋﾞｯﾄﾏｯﾌﾟ ｲﾒｰｼﾞ" r:id="rId7" imgW="7561905" imgH="9116698" progId="PBrush">
              <p:embed/>
            </p:oleObj>
          </a:graphicData>
        </a:graphic>
      </p:graphicFrame>
      <p:sp>
        <p:nvSpPr>
          <p:cNvPr id="93250" name="AutoShape 66"/>
          <p:cNvSpPr>
            <a:spLocks noChangeArrowheads="1"/>
          </p:cNvSpPr>
          <p:nvPr/>
        </p:nvSpPr>
        <p:spPr bwMode="auto">
          <a:xfrm>
            <a:off x="5397500" y="279400"/>
            <a:ext cx="3746500" cy="2286000"/>
          </a:xfrm>
          <a:prstGeom prst="cloudCallout">
            <a:avLst>
              <a:gd name="adj1" fmla="val -10509"/>
              <a:gd name="adj2" fmla="val 73333"/>
            </a:avLst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ja-JP" altLang="ja-JP"/>
          </a:p>
        </p:txBody>
      </p:sp>
      <p:pic>
        <p:nvPicPr>
          <p:cNvPr id="93251" name="Picture 67" descr="ATLAS_Silver_White_M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59450" y="830263"/>
            <a:ext cx="1622425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52" name="Picture 6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40613" y="858838"/>
            <a:ext cx="1398587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3253" name="Rectangle 69"/>
          <p:cNvSpPr>
            <a:spLocks noGrp="1" noChangeArrowheads="1"/>
          </p:cNvSpPr>
          <p:nvPr>
            <p:ph type="title"/>
          </p:nvPr>
        </p:nvSpPr>
        <p:spPr>
          <a:xfrm>
            <a:off x="1258888" y="333375"/>
            <a:ext cx="5810250" cy="503238"/>
          </a:xfrm>
        </p:spPr>
        <p:txBody>
          <a:bodyPr>
            <a:normAutofit fontScale="90000"/>
          </a:bodyPr>
          <a:lstStyle/>
          <a:p>
            <a:r>
              <a:rPr lang="en-US" altLang="ja-JP" sz="2800" i="1" dirty="0" smtClean="0">
                <a:latin typeface="Times New Roman" pitchFamily="18" charset="0"/>
              </a:rPr>
              <a:t>High </a:t>
            </a:r>
            <a:r>
              <a:rPr lang="en-US" altLang="ja-JP" sz="2800" i="1" dirty="0">
                <a:latin typeface="Times New Roman" pitchFamily="18" charset="0"/>
              </a:rPr>
              <a:t>Energy Physics in Japan</a:t>
            </a:r>
          </a:p>
        </p:txBody>
      </p:sp>
      <p:sp>
        <p:nvSpPr>
          <p:cNvPr id="93254" name="Text Box 70"/>
          <p:cNvSpPr txBox="1">
            <a:spLocks noChangeArrowheads="1"/>
          </p:cNvSpPr>
          <p:nvPr/>
        </p:nvSpPr>
        <p:spPr bwMode="auto">
          <a:xfrm>
            <a:off x="5876925" y="1865313"/>
            <a:ext cx="12239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b="1">
                <a:solidFill>
                  <a:srgbClr val="3366FF"/>
                </a:solidFill>
                <a:latin typeface="Times New Roman" pitchFamily="18" charset="0"/>
              </a:rPr>
              <a:t>ATLAS at LHC</a:t>
            </a:r>
            <a:endParaRPr lang="en-US" altLang="ja-JP" sz="1200" b="1">
              <a:solidFill>
                <a:srgbClr val="3366FF"/>
              </a:solidFill>
            </a:endParaRPr>
          </a:p>
        </p:txBody>
      </p:sp>
      <p:sp>
        <p:nvSpPr>
          <p:cNvPr id="93255" name="Text Box 71"/>
          <p:cNvSpPr txBox="1">
            <a:spLocks noChangeArrowheads="1"/>
          </p:cNvSpPr>
          <p:nvPr/>
        </p:nvSpPr>
        <p:spPr bwMode="auto">
          <a:xfrm>
            <a:off x="7429500" y="1839913"/>
            <a:ext cx="1114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b="1">
                <a:solidFill>
                  <a:srgbClr val="3366FF"/>
                </a:solidFill>
                <a:latin typeface="Times New Roman" pitchFamily="18" charset="0"/>
              </a:rPr>
              <a:t>CDF at FNAL</a:t>
            </a:r>
            <a:endParaRPr lang="en-US" altLang="ja-JP" sz="1200" b="1">
              <a:solidFill>
                <a:srgbClr val="3366FF"/>
              </a:solidFill>
            </a:endParaRPr>
          </a:p>
        </p:txBody>
      </p:sp>
      <p:sp>
        <p:nvSpPr>
          <p:cNvPr id="93256" name="Text Box 72"/>
          <p:cNvSpPr txBox="1">
            <a:spLocks noChangeArrowheads="1"/>
          </p:cNvSpPr>
          <p:nvPr/>
        </p:nvSpPr>
        <p:spPr bwMode="auto">
          <a:xfrm>
            <a:off x="7769225" y="5618163"/>
            <a:ext cx="1069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b="1">
                <a:solidFill>
                  <a:srgbClr val="00FF00"/>
                </a:solidFill>
                <a:latin typeface="Times New Roman" pitchFamily="18" charset="0"/>
              </a:rPr>
              <a:t>KEK BELLE</a:t>
            </a:r>
            <a:endParaRPr lang="en-US" altLang="ja-JP" sz="1200" b="1">
              <a:solidFill>
                <a:srgbClr val="00FF00"/>
              </a:solidFill>
            </a:endParaRPr>
          </a:p>
        </p:txBody>
      </p:sp>
      <p:pic>
        <p:nvPicPr>
          <p:cNvPr id="93257" name="Picture 73" descr="PHOTO_J-PARC北方向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64463" y="2992438"/>
            <a:ext cx="1379537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258" name="Text Box 74"/>
          <p:cNvSpPr txBox="1">
            <a:spLocks noChangeArrowheads="1"/>
          </p:cNvSpPr>
          <p:nvPr/>
        </p:nvSpPr>
        <p:spPr bwMode="auto">
          <a:xfrm>
            <a:off x="8124825" y="4075113"/>
            <a:ext cx="733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b="1">
                <a:solidFill>
                  <a:srgbClr val="00FF00"/>
                </a:solidFill>
                <a:latin typeface="Times New Roman" pitchFamily="18" charset="0"/>
              </a:rPr>
              <a:t>J-PARC</a:t>
            </a:r>
          </a:p>
        </p:txBody>
      </p:sp>
      <p:sp>
        <p:nvSpPr>
          <p:cNvPr id="93259" name="Text Box 75"/>
          <p:cNvSpPr txBox="1">
            <a:spLocks noChangeArrowheads="1"/>
          </p:cNvSpPr>
          <p:nvPr/>
        </p:nvSpPr>
        <p:spPr bwMode="auto">
          <a:xfrm>
            <a:off x="4556125" y="2894013"/>
            <a:ext cx="8524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b="1">
                <a:solidFill>
                  <a:srgbClr val="00FF00"/>
                </a:solidFill>
                <a:latin typeface="Times New Roman" pitchFamily="18" charset="0"/>
              </a:rPr>
              <a:t>KamLand</a:t>
            </a:r>
            <a:endParaRPr lang="en-US" altLang="ja-JP" sz="1200" b="1">
              <a:solidFill>
                <a:srgbClr val="00FF00"/>
              </a:solidFill>
            </a:endParaRPr>
          </a:p>
        </p:txBody>
      </p:sp>
      <p:sp>
        <p:nvSpPr>
          <p:cNvPr id="93260" name="Text Box 76"/>
          <p:cNvSpPr txBox="1">
            <a:spLocks noChangeArrowheads="1"/>
          </p:cNvSpPr>
          <p:nvPr/>
        </p:nvSpPr>
        <p:spPr bwMode="auto">
          <a:xfrm>
            <a:off x="3235325" y="3236913"/>
            <a:ext cx="1411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b="1">
                <a:solidFill>
                  <a:srgbClr val="00FF00"/>
                </a:solidFill>
                <a:latin typeface="Times New Roman" pitchFamily="18" charset="0"/>
              </a:rPr>
              <a:t>SuperKamiokande</a:t>
            </a:r>
          </a:p>
        </p:txBody>
      </p:sp>
      <p:sp>
        <p:nvSpPr>
          <p:cNvPr id="93261" name="Text Box 77"/>
          <p:cNvSpPr txBox="1">
            <a:spLocks noChangeArrowheads="1"/>
          </p:cNvSpPr>
          <p:nvPr/>
        </p:nvSpPr>
        <p:spPr bwMode="auto">
          <a:xfrm>
            <a:off x="7262813" y="3413125"/>
            <a:ext cx="8048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 b="1">
                <a:solidFill>
                  <a:srgbClr val="00FF00"/>
                </a:solidFill>
              </a:rPr>
              <a:t>Tohoku U.</a:t>
            </a:r>
          </a:p>
        </p:txBody>
      </p:sp>
      <p:sp>
        <p:nvSpPr>
          <p:cNvPr id="93216" name="Text Box 32"/>
          <p:cNvSpPr txBox="1">
            <a:spLocks noChangeArrowheads="1"/>
          </p:cNvSpPr>
          <p:nvPr/>
        </p:nvSpPr>
        <p:spPr bwMode="auto">
          <a:xfrm>
            <a:off x="5788025" y="2962275"/>
            <a:ext cx="1516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 b="1">
                <a:solidFill>
                  <a:srgbClr val="FF6600"/>
                </a:solidFill>
              </a:rPr>
              <a:t>Tokyo Metropolitan U.</a:t>
            </a:r>
          </a:p>
        </p:txBody>
      </p:sp>
      <p:sp>
        <p:nvSpPr>
          <p:cNvPr id="93262" name="Rectangle 78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16000"/>
            <a:ext cx="6108700" cy="5145088"/>
          </a:xfrm>
          <a:noFill/>
        </p:spPr>
        <p:txBody>
          <a:bodyPr>
            <a:noAutofit/>
          </a:bodyPr>
          <a:lstStyle/>
          <a:p>
            <a:r>
              <a:rPr lang="en-US" altLang="ja-JP" sz="2000" dirty="0">
                <a:latin typeface="Times New Roman" pitchFamily="18" charset="0"/>
              </a:rPr>
              <a:t>Major High Energy Activities in Japan</a:t>
            </a:r>
          </a:p>
          <a:p>
            <a:pPr lvl="1"/>
            <a:r>
              <a:rPr lang="en-US" altLang="ja-JP" sz="1800" dirty="0" smtClean="0">
                <a:latin typeface="Times New Roman" pitchFamily="18" charset="0"/>
              </a:rPr>
              <a:t>Active </a:t>
            </a:r>
            <a:r>
              <a:rPr lang="en-US" altLang="ja-JP" sz="1800" dirty="0">
                <a:latin typeface="Times New Roman" pitchFamily="18" charset="0"/>
              </a:rPr>
              <a:t>Experiments</a:t>
            </a:r>
          </a:p>
          <a:p>
            <a:pPr lvl="2"/>
            <a:r>
              <a:rPr lang="en-US" altLang="ja-JP" sz="1600" dirty="0">
                <a:latin typeface="Times New Roman" pitchFamily="18" charset="0"/>
              </a:rPr>
              <a:t>Belle Experiment at KEK</a:t>
            </a:r>
          </a:p>
          <a:p>
            <a:pPr lvl="2"/>
            <a:r>
              <a:rPr lang="en-US" altLang="ja-JP" sz="1600" dirty="0" err="1">
                <a:latin typeface="Times New Roman" pitchFamily="18" charset="0"/>
              </a:rPr>
              <a:t>KamLAND</a:t>
            </a:r>
            <a:r>
              <a:rPr lang="en-US" altLang="ja-JP" sz="1600" dirty="0">
                <a:latin typeface="Times New Roman" pitchFamily="18" charset="0"/>
              </a:rPr>
              <a:t> at </a:t>
            </a:r>
            <a:r>
              <a:rPr lang="en-US" altLang="ja-JP" sz="1600" dirty="0" err="1">
                <a:latin typeface="Times New Roman" pitchFamily="18" charset="0"/>
              </a:rPr>
              <a:t>Kamioka</a:t>
            </a:r>
            <a:endParaRPr lang="en-US" altLang="ja-JP" sz="1600" dirty="0">
              <a:latin typeface="Times New Roman" pitchFamily="18" charset="0"/>
            </a:endParaRPr>
          </a:p>
          <a:p>
            <a:pPr lvl="2"/>
            <a:r>
              <a:rPr lang="en-US" altLang="ja-JP" sz="1600" dirty="0">
                <a:latin typeface="Times New Roman" pitchFamily="18" charset="0"/>
              </a:rPr>
              <a:t>CDF at </a:t>
            </a:r>
            <a:r>
              <a:rPr lang="en-US" altLang="ja-JP" sz="1600" dirty="0" err="1" smtClean="0">
                <a:latin typeface="Times New Roman" pitchFamily="18" charset="0"/>
              </a:rPr>
              <a:t>FermiLab</a:t>
            </a:r>
            <a:r>
              <a:rPr lang="en-US" altLang="ja-JP" sz="1600" dirty="0" smtClean="0">
                <a:latin typeface="Times New Roman" pitchFamily="18" charset="0"/>
              </a:rPr>
              <a:t>/USA</a:t>
            </a:r>
          </a:p>
          <a:p>
            <a:pPr lvl="2"/>
            <a:r>
              <a:rPr lang="en-US" altLang="ja-JP" sz="1600" dirty="0" smtClean="0">
                <a:latin typeface="Times New Roman" pitchFamily="18" charset="0"/>
              </a:rPr>
              <a:t>ATLAS and ALICE at LHC</a:t>
            </a:r>
          </a:p>
          <a:p>
            <a:pPr lvl="2"/>
            <a:r>
              <a:rPr lang="en-US" altLang="ja-JP" sz="1600" dirty="0" smtClean="0">
                <a:latin typeface="Times New Roman" pitchFamily="18" charset="0"/>
              </a:rPr>
              <a:t>PHENIX  at BNL</a:t>
            </a:r>
            <a:endParaRPr lang="en-US" altLang="ja-JP" sz="1600" dirty="0">
              <a:latin typeface="Times New Roman" pitchFamily="18" charset="0"/>
            </a:endParaRPr>
          </a:p>
          <a:p>
            <a:pPr lvl="1"/>
            <a:r>
              <a:rPr lang="en-US" altLang="ja-JP" sz="1800" dirty="0">
                <a:latin typeface="Times New Roman" pitchFamily="18" charset="0"/>
              </a:rPr>
              <a:t>Under construction</a:t>
            </a:r>
          </a:p>
          <a:p>
            <a:pPr lvl="2"/>
            <a:r>
              <a:rPr lang="en-US" altLang="ja-JP" sz="1600" dirty="0">
                <a:latin typeface="Times New Roman" pitchFamily="18" charset="0"/>
              </a:rPr>
              <a:t>J-PARC </a:t>
            </a:r>
          </a:p>
          <a:p>
            <a:pPr lvl="3"/>
            <a:r>
              <a:rPr lang="en-US" altLang="ja-JP" sz="1600" dirty="0">
                <a:latin typeface="Times New Roman" pitchFamily="18" charset="0"/>
              </a:rPr>
              <a:t>T2K Experiment at Tokai and </a:t>
            </a:r>
            <a:r>
              <a:rPr lang="en-US" altLang="ja-JP" sz="1600" dirty="0" err="1">
                <a:latin typeface="Times New Roman" pitchFamily="18" charset="0"/>
              </a:rPr>
              <a:t>Kamioka</a:t>
            </a:r>
            <a:endParaRPr lang="en-US" altLang="ja-JP" sz="1600" dirty="0">
              <a:latin typeface="Times New Roman" pitchFamily="18" charset="0"/>
            </a:endParaRPr>
          </a:p>
          <a:p>
            <a:pPr lvl="1"/>
            <a:r>
              <a:rPr lang="en-US" altLang="ja-JP" sz="1800" dirty="0" smtClean="0">
                <a:latin typeface="Times New Roman" pitchFamily="18" charset="0"/>
              </a:rPr>
              <a:t>Future </a:t>
            </a:r>
            <a:r>
              <a:rPr lang="en-US" altLang="ja-JP" sz="1800" dirty="0">
                <a:latin typeface="Times New Roman" pitchFamily="18" charset="0"/>
              </a:rPr>
              <a:t>Plan</a:t>
            </a:r>
          </a:p>
          <a:p>
            <a:pPr lvl="2"/>
            <a:r>
              <a:rPr lang="en-US" altLang="ja-JP" sz="1600" dirty="0" err="1">
                <a:latin typeface="Times New Roman" pitchFamily="18" charset="0"/>
              </a:rPr>
              <a:t>SuperB</a:t>
            </a:r>
            <a:r>
              <a:rPr lang="en-US" altLang="ja-JP" sz="1600" dirty="0">
                <a:latin typeface="Times New Roman" pitchFamily="18" charset="0"/>
              </a:rPr>
              <a:t> Factory</a:t>
            </a:r>
          </a:p>
          <a:p>
            <a:pPr lvl="2"/>
            <a:r>
              <a:rPr lang="en-US" altLang="ja-JP" sz="1600" dirty="0">
                <a:latin typeface="Times New Roman" pitchFamily="18" charset="0"/>
              </a:rPr>
              <a:t>International Linear Collider (</a:t>
            </a:r>
            <a:r>
              <a:rPr lang="en-US" altLang="ja-JP" sz="1600" dirty="0">
                <a:solidFill>
                  <a:srgbClr val="FF9900"/>
                </a:solidFill>
                <a:latin typeface="Times New Roman" pitchFamily="18" charset="0"/>
              </a:rPr>
              <a:t>ILC</a:t>
            </a:r>
            <a:r>
              <a:rPr lang="en-US" altLang="ja-JP" sz="1600" dirty="0" smtClean="0">
                <a:solidFill>
                  <a:srgbClr val="FF9900"/>
                </a:solidFill>
                <a:latin typeface="Times New Roman" pitchFamily="18" charset="0"/>
              </a:rPr>
              <a:t>)</a:t>
            </a:r>
          </a:p>
          <a:p>
            <a:pPr lvl="2"/>
            <a:endParaRPr lang="en-US" altLang="ja-JP" sz="1600" dirty="0">
              <a:solidFill>
                <a:srgbClr val="FF9900"/>
              </a:solidFill>
              <a:latin typeface="Times New Roman" pitchFamily="18" charset="0"/>
            </a:endParaRPr>
          </a:p>
          <a:p>
            <a:r>
              <a:rPr lang="en-US" altLang="ja-JP" sz="2400" dirty="0" err="1">
                <a:latin typeface="Times New Roman" pitchFamily="18" charset="0"/>
              </a:rPr>
              <a:t>HEPnet</a:t>
            </a:r>
            <a:r>
              <a:rPr lang="en-US" altLang="ja-JP" sz="2400" dirty="0">
                <a:latin typeface="Times New Roman" pitchFamily="18" charset="0"/>
              </a:rPr>
              <a:t>-J: </a:t>
            </a:r>
            <a:r>
              <a:rPr lang="en-US" altLang="ja-JP" sz="1800" dirty="0" smtClean="0">
                <a:solidFill>
                  <a:schemeClr val="bg1"/>
                </a:solidFill>
                <a:latin typeface="Times New Roman" pitchFamily="18" charset="0"/>
              </a:rPr>
              <a:t>High </a:t>
            </a:r>
            <a:r>
              <a:rPr lang="en-US" altLang="ja-JP" sz="1800" dirty="0">
                <a:solidFill>
                  <a:schemeClr val="bg1"/>
                </a:solidFill>
                <a:latin typeface="Times New Roman" pitchFamily="18" charset="0"/>
              </a:rPr>
              <a:t>Energy </a:t>
            </a:r>
            <a:r>
              <a:rPr lang="en-US" altLang="ja-JP" sz="1800" dirty="0" err="1" smtClean="0">
                <a:solidFill>
                  <a:schemeClr val="bg1"/>
                </a:solidFill>
                <a:latin typeface="Times New Roman" pitchFamily="18" charset="0"/>
              </a:rPr>
              <a:t>Phy</a:t>
            </a:r>
            <a:endParaRPr lang="en-US" altLang="ja-JP" sz="1800" dirty="0">
              <a:solidFill>
                <a:srgbClr val="000066"/>
              </a:solidFill>
              <a:latin typeface="Times New Roman" pitchFamily="18" charset="0"/>
            </a:endParaRPr>
          </a:p>
          <a:p>
            <a:pPr lvl="1"/>
            <a:r>
              <a:rPr lang="en-US" altLang="ja-JP" sz="1600" dirty="0">
                <a:latin typeface="Times New Roman" pitchFamily="18" charset="0"/>
              </a:rPr>
              <a:t>KEK provides the network facility, </a:t>
            </a:r>
            <a:r>
              <a:rPr lang="en-US" altLang="ja-JP" sz="1600" dirty="0" err="1">
                <a:latin typeface="Times New Roman" pitchFamily="18" charset="0"/>
              </a:rPr>
              <a:t>NEPnet</a:t>
            </a:r>
            <a:r>
              <a:rPr lang="en-US" altLang="ja-JP" sz="1600" dirty="0">
                <a:latin typeface="Times New Roman" pitchFamily="18" charset="0"/>
              </a:rPr>
              <a:t>-J,</a:t>
            </a:r>
          </a:p>
          <a:p>
            <a:pPr lvl="1">
              <a:buFont typeface="Wingdings" pitchFamily="2" charset="2"/>
              <a:buNone/>
            </a:pPr>
            <a:r>
              <a:rPr lang="en-US" altLang="ja-JP" sz="1600" dirty="0">
                <a:latin typeface="Times New Roman" pitchFamily="18" charset="0"/>
              </a:rPr>
              <a:t>          on the </a:t>
            </a:r>
            <a:r>
              <a:rPr lang="en-US" altLang="ja-JP" sz="1600" dirty="0" smtClean="0">
                <a:latin typeface="Times New Roman" pitchFamily="18" charset="0"/>
              </a:rPr>
              <a:t>SINET3 </a:t>
            </a:r>
            <a:r>
              <a:rPr lang="en-US" altLang="ja-JP" sz="1600" dirty="0">
                <a:latin typeface="Times New Roman" pitchFamily="18" charset="0"/>
              </a:rPr>
              <a:t>(NII)</a:t>
            </a:r>
            <a:r>
              <a:rPr lang="ja-JP" altLang="en-US" sz="1600" dirty="0" err="1">
                <a:latin typeface="Times New Roman" pitchFamily="18" charset="0"/>
              </a:rPr>
              <a:t>。</a:t>
            </a:r>
            <a:endParaRPr lang="ja-JP" altLang="en-US" sz="16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6"/>
          <p:cNvGrpSpPr>
            <a:grpSpLocks/>
          </p:cNvGrpSpPr>
          <p:nvPr/>
        </p:nvGrpSpPr>
        <p:grpSpPr bwMode="auto">
          <a:xfrm>
            <a:off x="285721" y="2000241"/>
            <a:ext cx="8732868" cy="4557712"/>
            <a:chOff x="1117245" y="146227"/>
            <a:chExt cx="7141352" cy="3486150"/>
          </a:xfrm>
        </p:grpSpPr>
        <p:pic>
          <p:nvPicPr>
            <p:cNvPr id="8" name="Picture 5" descr="CSI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17245" y="146227"/>
              <a:ext cx="6825868" cy="348615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円/楕円 8"/>
            <p:cNvSpPr/>
            <p:nvPr/>
          </p:nvSpPr>
          <p:spPr>
            <a:xfrm>
              <a:off x="3158019" y="2585690"/>
              <a:ext cx="201219" cy="201568"/>
            </a:xfrm>
            <a:prstGeom prst="ellipse">
              <a:avLst/>
            </a:prstGeom>
            <a:solidFill>
              <a:srgbClr val="FFC000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 dirty="0">
                <a:latin typeface="+mj-lt"/>
              </a:endParaRPr>
            </a:p>
          </p:txBody>
        </p:sp>
        <p:sp>
          <p:nvSpPr>
            <p:cNvPr id="10" name="円/楕円 9"/>
            <p:cNvSpPr/>
            <p:nvPr/>
          </p:nvSpPr>
          <p:spPr>
            <a:xfrm>
              <a:off x="3586421" y="2585690"/>
              <a:ext cx="199921" cy="201568"/>
            </a:xfrm>
            <a:prstGeom prst="ellipse">
              <a:avLst/>
            </a:prstGeom>
            <a:solidFill>
              <a:srgbClr val="7030A0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 dirty="0">
                <a:latin typeface="+mj-lt"/>
              </a:endParaRPr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4357544" y="2657331"/>
              <a:ext cx="201219" cy="200354"/>
            </a:xfrm>
            <a:prstGeom prst="ellipse">
              <a:avLst/>
            </a:prstGeom>
            <a:solidFill>
              <a:srgbClr val="0070C0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 dirty="0">
                <a:latin typeface="+mj-lt"/>
              </a:endParaRPr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5429847" y="2572333"/>
              <a:ext cx="199921" cy="199139"/>
            </a:xfrm>
            <a:prstGeom prst="ellipse">
              <a:avLst/>
            </a:prstGeom>
            <a:solidFill>
              <a:srgbClr val="FF0000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 dirty="0">
                <a:latin typeface="+mj-lt"/>
              </a:endParaRPr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5499949" y="2427836"/>
              <a:ext cx="201219" cy="201568"/>
            </a:xfrm>
            <a:prstGeom prst="ellipse">
              <a:avLst/>
            </a:prstGeom>
            <a:solidFill>
              <a:srgbClr val="00B050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 dirty="0">
                <a:latin typeface="+mj-lt"/>
              </a:endParaRPr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5856951" y="2013771"/>
              <a:ext cx="201219" cy="201568"/>
            </a:xfrm>
            <a:prstGeom prst="ellipse">
              <a:avLst/>
            </a:prstGeom>
            <a:solidFill>
              <a:srgbClr val="FFFF00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 dirty="0">
                <a:latin typeface="+mj-lt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6795540" y="1571780"/>
              <a:ext cx="1141107" cy="235567"/>
            </a:xfrm>
            <a:prstGeom prst="rect">
              <a:avLst/>
            </a:prstGeom>
            <a:noFill/>
            <a:ln w="9525">
              <a:noFill/>
            </a:ln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400" dirty="0">
                  <a:latin typeface="+mj-lt"/>
                  <a:ea typeface="+mn-ea"/>
                </a:rPr>
                <a:t>Tohoku Univ.</a:t>
              </a:r>
              <a:endParaRPr lang="ja-JP" altLang="en-US" sz="1400" dirty="0">
                <a:latin typeface="+mj-lt"/>
                <a:ea typeface="+mn-ea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6878624" y="1928773"/>
              <a:ext cx="422361" cy="235416"/>
            </a:xfrm>
            <a:prstGeom prst="rect">
              <a:avLst/>
            </a:prstGeom>
            <a:noFill/>
            <a:ln w="9525">
              <a:noFill/>
            </a:ln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400" dirty="0">
                  <a:solidFill>
                    <a:srgbClr val="FF0000"/>
                  </a:solidFill>
                  <a:latin typeface="+mj-lt"/>
                  <a:ea typeface="+mn-ea"/>
                </a:rPr>
                <a:t>KEK</a:t>
              </a:r>
              <a:endParaRPr lang="ja-JP" altLang="en-US" sz="1400" dirty="0">
                <a:solidFill>
                  <a:srgbClr val="FF0000"/>
                </a:solidFill>
                <a:latin typeface="+mj-lt"/>
                <a:ea typeface="+mn-ea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6846169" y="2143698"/>
              <a:ext cx="1412428" cy="235567"/>
            </a:xfrm>
            <a:prstGeom prst="rect">
              <a:avLst/>
            </a:prstGeom>
            <a:noFill/>
            <a:ln w="9525">
              <a:noFill/>
            </a:ln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400" dirty="0">
                  <a:latin typeface="+mj-lt"/>
                  <a:ea typeface="+mn-ea"/>
                </a:rPr>
                <a:t>Univ. of Tsukuba</a:t>
              </a:r>
              <a:endParaRPr lang="ja-JP" altLang="en-US" sz="1400" dirty="0">
                <a:latin typeface="+mj-lt"/>
                <a:ea typeface="+mn-ea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652122" y="1512281"/>
              <a:ext cx="926729" cy="235416"/>
            </a:xfrm>
            <a:prstGeom prst="rect">
              <a:avLst/>
            </a:prstGeom>
            <a:noFill/>
            <a:ln w="9525">
              <a:noFill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400" dirty="0">
                  <a:latin typeface="+mj-lt"/>
                  <a:ea typeface="+mn-ea"/>
                </a:rPr>
                <a:t>Nagoya Univ.</a:t>
              </a:r>
              <a:endParaRPr lang="ja-JP" altLang="en-US" sz="1400" dirty="0">
                <a:latin typeface="+mj-lt"/>
                <a:ea typeface="+mn-ea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1732610" y="1894774"/>
              <a:ext cx="993114" cy="235567"/>
            </a:xfrm>
            <a:prstGeom prst="rect">
              <a:avLst/>
            </a:prstGeom>
            <a:noFill/>
            <a:ln w="9525">
              <a:noFill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400" dirty="0">
                  <a:latin typeface="+mj-lt"/>
                  <a:ea typeface="+mn-ea"/>
                </a:rPr>
                <a:t>Kobe Univ.</a:t>
              </a:r>
              <a:endParaRPr lang="ja-JP" altLang="en-US" sz="1400" dirty="0">
                <a:latin typeface="+mj-lt"/>
                <a:ea typeface="+mn-ea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1462587" y="2205625"/>
              <a:ext cx="1135914" cy="235567"/>
            </a:xfrm>
            <a:prstGeom prst="rect">
              <a:avLst/>
            </a:prstGeom>
            <a:noFill/>
            <a:ln w="9525">
              <a:noFill/>
            </a:ln>
            <a:effec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400" dirty="0">
                  <a:latin typeface="+mj-lt"/>
                  <a:ea typeface="+mn-ea"/>
                </a:rPr>
                <a:t>Hiroshima IT</a:t>
              </a:r>
              <a:endParaRPr lang="ja-JP" altLang="en-US" sz="1400" dirty="0">
                <a:latin typeface="+mj-lt"/>
                <a:ea typeface="+mn-ea"/>
              </a:endParaRPr>
            </a:p>
          </p:txBody>
        </p:sp>
        <p:cxnSp>
          <p:nvCxnSpPr>
            <p:cNvPr id="21" name="直線コネクタ 20"/>
            <p:cNvCxnSpPr>
              <a:stCxn id="14" idx="7"/>
              <a:endCxn id="15" idx="1"/>
            </p:cNvCxnSpPr>
            <p:nvPr/>
          </p:nvCxnSpPr>
          <p:spPr>
            <a:xfrm rot="5400000" flipH="1" flipV="1">
              <a:off x="6235292" y="1483880"/>
              <a:ext cx="354565" cy="765930"/>
            </a:xfrm>
            <a:prstGeom prst="line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>
              <a:stCxn id="13" idx="6"/>
              <a:endCxn id="16" idx="1"/>
            </p:cNvCxnSpPr>
            <p:nvPr/>
          </p:nvCxnSpPr>
          <p:spPr>
            <a:xfrm flipV="1">
              <a:off x="5701168" y="2046481"/>
              <a:ext cx="1177456" cy="482139"/>
            </a:xfrm>
            <a:prstGeom prst="line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>
              <a:stCxn id="12" idx="5"/>
              <a:endCxn id="17" idx="1"/>
            </p:cNvCxnSpPr>
            <p:nvPr/>
          </p:nvCxnSpPr>
          <p:spPr>
            <a:xfrm rot="5400000" flipH="1" flipV="1">
              <a:off x="5982615" y="1878776"/>
              <a:ext cx="480848" cy="1246260"/>
            </a:xfrm>
            <a:prstGeom prst="line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>
              <a:stCxn id="18" idx="3"/>
              <a:endCxn id="11" idx="1"/>
            </p:cNvCxnSpPr>
            <p:nvPr/>
          </p:nvCxnSpPr>
          <p:spPr>
            <a:xfrm>
              <a:off x="2578851" y="1629989"/>
              <a:ext cx="1808161" cy="1056683"/>
            </a:xfrm>
            <a:prstGeom prst="line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>
              <a:stCxn id="19" idx="3"/>
              <a:endCxn id="10" idx="1"/>
            </p:cNvCxnSpPr>
            <p:nvPr/>
          </p:nvCxnSpPr>
          <p:spPr>
            <a:xfrm>
              <a:off x="2725723" y="2012558"/>
              <a:ext cx="890556" cy="602275"/>
            </a:xfrm>
            <a:prstGeom prst="line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>
              <a:stCxn id="20" idx="3"/>
              <a:endCxn id="9" idx="2"/>
            </p:cNvCxnSpPr>
            <p:nvPr/>
          </p:nvCxnSpPr>
          <p:spPr>
            <a:xfrm>
              <a:off x="2598501" y="2323409"/>
              <a:ext cx="559518" cy="363064"/>
            </a:xfrm>
            <a:prstGeom prst="line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171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GRID federation of Japanese HEP+</a:t>
            </a:r>
            <a:endParaRPr lang="ja-JP" altLang="en-US" dirty="0" smtClean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71472" y="1214422"/>
            <a:ext cx="6172200" cy="242889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altLang="ja-JP" dirty="0" smtClean="0"/>
              <a:t>LCG/gLite federation </a:t>
            </a:r>
          </a:p>
          <a:p>
            <a:pPr lvl="1">
              <a:defRPr/>
            </a:pPr>
            <a:r>
              <a:rPr lang="en-US" altLang="ja-JP" dirty="0" smtClean="0"/>
              <a:t>Tohoku, Tsukuba, Nagoya, Kobe, Hiroshima-IT and KEK</a:t>
            </a:r>
          </a:p>
          <a:p>
            <a:pPr>
              <a:defRPr/>
            </a:pPr>
            <a:r>
              <a:rPr lang="en-US" altLang="ja-JP" dirty="0" smtClean="0"/>
              <a:t>NAREGI federation</a:t>
            </a:r>
          </a:p>
          <a:p>
            <a:pPr lvl="2">
              <a:defRPr/>
            </a:pPr>
            <a:r>
              <a:rPr lang="en-US" altLang="ja-JP" dirty="0" smtClean="0"/>
              <a:t>NAOJ, Hiroshima-It, NII and </a:t>
            </a:r>
            <a:r>
              <a:rPr lang="en-US" altLang="ja-JP" dirty="0" smtClean="0"/>
              <a:t>KEK</a:t>
            </a:r>
          </a:p>
          <a:p>
            <a:pPr lvl="2">
              <a:defRPr/>
            </a:pPr>
            <a:r>
              <a:rPr lang="en-US" altLang="ja-JP" dirty="0" smtClean="0"/>
              <a:t>JAXA will join soon</a:t>
            </a:r>
            <a:endParaRPr lang="en-US" altLang="ja-JP" dirty="0" smtClean="0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April 21, 2009</a:t>
            </a:r>
            <a:endParaRPr kumimoji="1" lang="ja-JP" altLang="en-US" dirty="0"/>
          </a:p>
        </p:txBody>
      </p:sp>
      <p:sp>
        <p:nvSpPr>
          <p:cNvPr id="30" name="スライド番号プレースホルダ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grpSp>
        <p:nvGrpSpPr>
          <p:cNvPr id="4" name="グループ化 6"/>
          <p:cNvGrpSpPr>
            <a:grpSpLocks/>
          </p:cNvGrpSpPr>
          <p:nvPr/>
        </p:nvGrpSpPr>
        <p:grpSpPr bwMode="auto">
          <a:xfrm>
            <a:off x="357188" y="2014538"/>
            <a:ext cx="8661400" cy="4557712"/>
            <a:chOff x="1175688" y="157163"/>
            <a:chExt cx="7082909" cy="3486150"/>
          </a:xfrm>
        </p:grpSpPr>
        <p:pic>
          <p:nvPicPr>
            <p:cNvPr id="31" name="Picture 5" descr="CSI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75688" y="157163"/>
              <a:ext cx="6825868" cy="348615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2" name="円/楕円 31"/>
            <p:cNvSpPr/>
            <p:nvPr/>
          </p:nvSpPr>
          <p:spPr>
            <a:xfrm>
              <a:off x="3158019" y="2585690"/>
              <a:ext cx="201219" cy="201568"/>
            </a:xfrm>
            <a:prstGeom prst="ellipse">
              <a:avLst/>
            </a:prstGeom>
            <a:solidFill>
              <a:srgbClr val="FFC000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 dirty="0">
                <a:latin typeface="+mj-lt"/>
              </a:endParaRPr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3586421" y="2585690"/>
              <a:ext cx="199921" cy="201568"/>
            </a:xfrm>
            <a:prstGeom prst="ellipse">
              <a:avLst/>
            </a:prstGeom>
            <a:solidFill>
              <a:srgbClr val="7030A0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 dirty="0">
                <a:latin typeface="+mj-lt"/>
              </a:endParaRPr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4357544" y="2657331"/>
              <a:ext cx="201219" cy="200354"/>
            </a:xfrm>
            <a:prstGeom prst="ellipse">
              <a:avLst/>
            </a:prstGeom>
            <a:solidFill>
              <a:srgbClr val="0070C0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 dirty="0">
                <a:latin typeface="+mj-lt"/>
              </a:endParaRPr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5429847" y="2572333"/>
              <a:ext cx="199921" cy="199139"/>
            </a:xfrm>
            <a:prstGeom prst="ellipse">
              <a:avLst/>
            </a:prstGeom>
            <a:solidFill>
              <a:srgbClr val="FF0000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 dirty="0">
                <a:latin typeface="+mj-lt"/>
              </a:endParaRPr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5499949" y="2427836"/>
              <a:ext cx="201219" cy="201568"/>
            </a:xfrm>
            <a:prstGeom prst="ellipse">
              <a:avLst/>
            </a:prstGeom>
            <a:solidFill>
              <a:srgbClr val="00B050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 dirty="0">
                <a:latin typeface="+mj-lt"/>
              </a:endParaRPr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5856951" y="2013771"/>
              <a:ext cx="201219" cy="201568"/>
            </a:xfrm>
            <a:prstGeom prst="ellipse">
              <a:avLst/>
            </a:prstGeom>
            <a:solidFill>
              <a:srgbClr val="FFFF00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 dirty="0">
                <a:latin typeface="+mj-lt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6795540" y="1571780"/>
              <a:ext cx="1141107" cy="235567"/>
            </a:xfrm>
            <a:prstGeom prst="rect">
              <a:avLst/>
            </a:prstGeom>
            <a:noFill/>
            <a:ln w="9525">
              <a:noFill/>
            </a:ln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400" dirty="0">
                  <a:latin typeface="+mj-lt"/>
                  <a:ea typeface="+mn-ea"/>
                </a:rPr>
                <a:t>Tohoku Univ.</a:t>
              </a:r>
              <a:endParaRPr lang="ja-JP" altLang="en-US" sz="1400" dirty="0">
                <a:latin typeface="+mj-lt"/>
                <a:ea typeface="+mn-ea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6878624" y="1928773"/>
              <a:ext cx="422361" cy="235416"/>
            </a:xfrm>
            <a:prstGeom prst="rect">
              <a:avLst/>
            </a:prstGeom>
            <a:noFill/>
            <a:ln w="9525">
              <a:noFill/>
            </a:ln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400" dirty="0">
                  <a:solidFill>
                    <a:srgbClr val="FF0000"/>
                  </a:solidFill>
                  <a:latin typeface="+mj-lt"/>
                  <a:ea typeface="+mn-ea"/>
                </a:rPr>
                <a:t>KEK</a:t>
              </a:r>
              <a:endParaRPr lang="ja-JP" altLang="en-US" sz="1400" dirty="0">
                <a:solidFill>
                  <a:srgbClr val="FF0000"/>
                </a:solidFill>
                <a:latin typeface="+mj-lt"/>
                <a:ea typeface="+mn-ea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6846169" y="2143698"/>
              <a:ext cx="1412428" cy="235567"/>
            </a:xfrm>
            <a:prstGeom prst="rect">
              <a:avLst/>
            </a:prstGeom>
            <a:noFill/>
            <a:ln w="9525">
              <a:noFill/>
            </a:ln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400" dirty="0">
                  <a:latin typeface="+mj-lt"/>
                  <a:ea typeface="+mn-ea"/>
                </a:rPr>
                <a:t>Univ. of Tsukuba</a:t>
              </a:r>
              <a:endParaRPr lang="ja-JP" altLang="en-US" sz="1400" dirty="0">
                <a:latin typeface="+mj-lt"/>
                <a:ea typeface="+mn-ea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1652122" y="1512281"/>
              <a:ext cx="926729" cy="235416"/>
            </a:xfrm>
            <a:prstGeom prst="rect">
              <a:avLst/>
            </a:prstGeom>
            <a:noFill/>
            <a:ln w="9525">
              <a:noFill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400" dirty="0">
                  <a:latin typeface="+mj-lt"/>
                  <a:ea typeface="+mn-ea"/>
                </a:rPr>
                <a:t>Nagoya Univ.</a:t>
              </a:r>
              <a:endParaRPr lang="ja-JP" altLang="en-US" sz="1400" dirty="0">
                <a:latin typeface="+mj-lt"/>
                <a:ea typeface="+mn-ea"/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1732610" y="1894774"/>
              <a:ext cx="993114" cy="235567"/>
            </a:xfrm>
            <a:prstGeom prst="rect">
              <a:avLst/>
            </a:prstGeom>
            <a:noFill/>
            <a:ln w="9525">
              <a:noFill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400" dirty="0">
                  <a:latin typeface="+mj-lt"/>
                  <a:ea typeface="+mn-ea"/>
                </a:rPr>
                <a:t>Kobe Univ.</a:t>
              </a:r>
              <a:endParaRPr lang="ja-JP" altLang="en-US" sz="1400" dirty="0">
                <a:latin typeface="+mj-lt"/>
                <a:ea typeface="+mn-ea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1462587" y="2205625"/>
              <a:ext cx="1135914" cy="235567"/>
            </a:xfrm>
            <a:prstGeom prst="rect">
              <a:avLst/>
            </a:prstGeom>
            <a:noFill/>
            <a:ln w="9525">
              <a:noFill/>
            </a:ln>
            <a:effec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400" dirty="0">
                  <a:latin typeface="+mj-lt"/>
                  <a:ea typeface="+mn-ea"/>
                </a:rPr>
                <a:t>Hiroshima IT</a:t>
              </a:r>
              <a:endParaRPr lang="ja-JP" altLang="en-US" sz="1400" dirty="0">
                <a:latin typeface="+mj-lt"/>
                <a:ea typeface="+mn-ea"/>
              </a:endParaRPr>
            </a:p>
          </p:txBody>
        </p:sp>
        <p:cxnSp>
          <p:nvCxnSpPr>
            <p:cNvPr id="44" name="直線コネクタ 43"/>
            <p:cNvCxnSpPr>
              <a:stCxn id="37" idx="7"/>
              <a:endCxn id="38" idx="1"/>
            </p:cNvCxnSpPr>
            <p:nvPr/>
          </p:nvCxnSpPr>
          <p:spPr>
            <a:xfrm rot="5400000" flipH="1" flipV="1">
              <a:off x="6235292" y="1483880"/>
              <a:ext cx="354565" cy="765930"/>
            </a:xfrm>
            <a:prstGeom prst="line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>
              <a:stCxn id="36" idx="6"/>
              <a:endCxn id="39" idx="1"/>
            </p:cNvCxnSpPr>
            <p:nvPr/>
          </p:nvCxnSpPr>
          <p:spPr>
            <a:xfrm flipV="1">
              <a:off x="5701168" y="2046481"/>
              <a:ext cx="1177456" cy="482139"/>
            </a:xfrm>
            <a:prstGeom prst="line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>
              <a:stCxn id="35" idx="5"/>
              <a:endCxn id="40" idx="1"/>
            </p:cNvCxnSpPr>
            <p:nvPr/>
          </p:nvCxnSpPr>
          <p:spPr>
            <a:xfrm rot="5400000" flipH="1" flipV="1">
              <a:off x="5982615" y="1878776"/>
              <a:ext cx="480848" cy="1246260"/>
            </a:xfrm>
            <a:prstGeom prst="line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>
              <a:stCxn id="41" idx="3"/>
              <a:endCxn id="34" idx="1"/>
            </p:cNvCxnSpPr>
            <p:nvPr/>
          </p:nvCxnSpPr>
          <p:spPr>
            <a:xfrm>
              <a:off x="2578851" y="1629989"/>
              <a:ext cx="1808161" cy="1056683"/>
            </a:xfrm>
            <a:prstGeom prst="line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>
              <a:stCxn id="42" idx="3"/>
              <a:endCxn id="33" idx="1"/>
            </p:cNvCxnSpPr>
            <p:nvPr/>
          </p:nvCxnSpPr>
          <p:spPr>
            <a:xfrm>
              <a:off x="2725723" y="2012558"/>
              <a:ext cx="890556" cy="602275"/>
            </a:xfrm>
            <a:prstGeom prst="line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>
              <a:stCxn id="43" idx="3"/>
              <a:endCxn id="32" idx="2"/>
            </p:cNvCxnSpPr>
            <p:nvPr/>
          </p:nvCxnSpPr>
          <p:spPr>
            <a:xfrm>
              <a:off x="2598501" y="2323409"/>
              <a:ext cx="559518" cy="363064"/>
            </a:xfrm>
            <a:prstGeom prst="line">
              <a:avLst/>
            </a:prstGeom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円/楕円 49"/>
          <p:cNvSpPr/>
          <p:nvPr/>
        </p:nvSpPr>
        <p:spPr bwMode="auto">
          <a:xfrm>
            <a:off x="5214942" y="5214950"/>
            <a:ext cx="246062" cy="2635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 dirty="0">
              <a:latin typeface="+mj-lt"/>
            </a:endParaRPr>
          </a:p>
        </p:txBody>
      </p:sp>
      <p:cxnSp>
        <p:nvCxnSpPr>
          <p:cNvPr id="51" name="直線コネクタ 50"/>
          <p:cNvCxnSpPr>
            <a:stCxn id="50" idx="6"/>
          </p:cNvCxnSpPr>
          <p:nvPr/>
        </p:nvCxnSpPr>
        <p:spPr>
          <a:xfrm flipH="1" flipV="1">
            <a:off x="3857620" y="4000504"/>
            <a:ext cx="1603384" cy="13462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3500430" y="3786190"/>
            <a:ext cx="68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NAOJ</a:t>
            </a:r>
            <a:endParaRPr kumimoji="1" lang="ja-JP" altLang="en-US" dirty="0"/>
          </a:p>
        </p:txBody>
      </p:sp>
      <p:sp>
        <p:nvSpPr>
          <p:cNvPr id="53" name="円/楕円 52"/>
          <p:cNvSpPr/>
          <p:nvPr/>
        </p:nvSpPr>
        <p:spPr bwMode="auto">
          <a:xfrm>
            <a:off x="5367342" y="5367350"/>
            <a:ext cx="246062" cy="26352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 dirty="0">
              <a:latin typeface="+mj-lt"/>
            </a:endParaRPr>
          </a:p>
        </p:txBody>
      </p:sp>
      <p:cxnSp>
        <p:nvCxnSpPr>
          <p:cNvPr id="55" name="直線コネクタ 54"/>
          <p:cNvCxnSpPr>
            <a:stCxn id="53" idx="2"/>
          </p:cNvCxnSpPr>
          <p:nvPr/>
        </p:nvCxnSpPr>
        <p:spPr>
          <a:xfrm rot="10800000" flipH="1" flipV="1">
            <a:off x="5367342" y="5499112"/>
            <a:ext cx="1133484" cy="7874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テキスト ボックス 55"/>
          <p:cNvSpPr txBox="1"/>
          <p:nvPr/>
        </p:nvSpPr>
        <p:spPr>
          <a:xfrm>
            <a:off x="6500826" y="6215082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Tokyo tier-2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57" name="円/楕円 56"/>
          <p:cNvSpPr/>
          <p:nvPr/>
        </p:nvSpPr>
        <p:spPr bwMode="auto">
          <a:xfrm>
            <a:off x="2571736" y="5357826"/>
            <a:ext cx="246062" cy="26352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latin typeface="+mj-lt"/>
            </a:endParaRPr>
          </a:p>
        </p:txBody>
      </p:sp>
      <p:cxnSp>
        <p:nvCxnSpPr>
          <p:cNvPr id="59" name="直線コネクタ 58"/>
          <p:cNvCxnSpPr>
            <a:stCxn id="57" idx="2"/>
          </p:cNvCxnSpPr>
          <p:nvPr/>
        </p:nvCxnSpPr>
        <p:spPr>
          <a:xfrm rot="10800000" flipH="1" flipV="1">
            <a:off x="2571736" y="5489588"/>
            <a:ext cx="500066" cy="10112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3071802" y="6488668"/>
            <a:ext cx="1735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Hiroshima tier-2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059117" y="2285992"/>
            <a:ext cx="3084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SINET3: 20Gbits/sec backbone </a:t>
            </a:r>
            <a:endParaRPr kumimoji="1"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Virtualization of computin</a:t>
            </a:r>
            <a:r>
              <a:rPr lang="en-US" altLang="ja-JP" dirty="0" smtClean="0"/>
              <a:t>g nodes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We have started the evaluation of Platform ISF</a:t>
            </a:r>
          </a:p>
          <a:p>
            <a:r>
              <a:rPr lang="en-US" altLang="ja-JP" dirty="0" smtClean="0"/>
              <a:t>Share the same nodes with </a:t>
            </a:r>
            <a:r>
              <a:rPr lang="en-US" altLang="ja-JP" dirty="0" err="1" smtClean="0"/>
              <a:t>gLite</a:t>
            </a:r>
            <a:r>
              <a:rPr lang="en-US" altLang="ja-JP" dirty="0" smtClean="0"/>
              <a:t> and NAREGI</a:t>
            </a:r>
          </a:p>
          <a:p>
            <a:r>
              <a:rPr lang="en-US" altLang="ja-JP" dirty="0" smtClean="0"/>
              <a:t>Different experiment groups want different software set with different version including Linux kernels </a:t>
            </a:r>
          </a:p>
          <a:p>
            <a:r>
              <a:rPr lang="en-US" altLang="ja-JP" dirty="0" smtClean="0"/>
              <a:t>Licensing costs will be the problem</a:t>
            </a:r>
          </a:p>
          <a:p>
            <a:pPr lvl="1"/>
            <a:r>
              <a:rPr lang="en-US" altLang="ja-JP" dirty="0" smtClean="0"/>
              <a:t>HEP wide negotiation including LSF?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RENKEI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RENKEI: </a:t>
            </a:r>
            <a:r>
              <a:rPr kumimoji="1" lang="en-US" altLang="ja-JP" dirty="0" err="1" smtClean="0"/>
              <a:t>REsource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liNKage</a:t>
            </a:r>
            <a:r>
              <a:rPr kumimoji="1" lang="en-US" altLang="ja-JP" dirty="0" smtClean="0"/>
              <a:t> for E-science </a:t>
            </a:r>
          </a:p>
          <a:p>
            <a:pPr lvl="1"/>
            <a:r>
              <a:rPr lang="en-US" altLang="ja-JP" dirty="0" smtClean="0"/>
              <a:t>Funded by MEXT directly during JFY2008-2011</a:t>
            </a:r>
          </a:p>
          <a:p>
            <a:pPr lvl="1"/>
            <a:r>
              <a:rPr lang="en-US" altLang="ja-JP" dirty="0" smtClean="0"/>
              <a:t>Lead by Prof. Ken Miura at NII</a:t>
            </a:r>
          </a:p>
          <a:p>
            <a:pPr lvl="1"/>
            <a:r>
              <a:rPr lang="en-US" altLang="ja-JP" dirty="0" smtClean="0"/>
              <a:t>NAREGI is the code middleware </a:t>
            </a:r>
          </a:p>
          <a:p>
            <a:pPr lvl="1"/>
            <a:r>
              <a:rPr lang="en-US" altLang="ja-JP" dirty="0" smtClean="0"/>
              <a:t>Develops a necessary technologies to establish an e-Science community based on Grid technologies </a:t>
            </a:r>
          </a:p>
          <a:p>
            <a:pPr lvl="1"/>
            <a:r>
              <a:rPr lang="en-US" altLang="ja-JP" dirty="0" smtClean="0"/>
              <a:t>KEK is developing an API to absorb the differences of Grid middleware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14 Nov 2009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ACGRID-II -- Go Iwai, KEK/CRC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85719" y="214290"/>
          <a:ext cx="8477309" cy="6357982"/>
        </p:xfrm>
        <a:graphic>
          <a:graphicData uri="http://schemas.openxmlformats.org/presentationml/2006/ole">
            <p:oleObj spid="_x0000_s18434" name="Acrobat Document" r:id="rId4" imgW="9139320" imgH="6852600" progId="AcroExch.Document.7">
              <p:embed/>
            </p:oleObj>
          </a:graphicData>
        </a:graphic>
      </p:graphicFrame>
      <p:sp>
        <p:nvSpPr>
          <p:cNvPr id="6" name="角丸四角形 5"/>
          <p:cNvSpPr/>
          <p:nvPr/>
        </p:nvSpPr>
        <p:spPr>
          <a:xfrm>
            <a:off x="5643570" y="1928802"/>
            <a:ext cx="2500330" cy="107157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0">
            <a:normAutofit/>
          </a:bodyPr>
          <a:lstStyle/>
          <a:p>
            <a:r>
              <a:rPr kumimoji="1" lang="en-US" altLang="ja-JP" dirty="0" smtClean="0"/>
              <a:t>(4) APIs for Multi Grid Middles</a:t>
            </a:r>
          </a:p>
          <a:p>
            <a:r>
              <a:rPr lang="en-US" altLang="ja-JP" dirty="0" smtClean="0"/>
              <a:t>e.g. NAREGI, LCG, …</a:t>
            </a:r>
            <a:endParaRPr kumimoji="1" lang="ja-JP" altLang="en-US" dirty="0" err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4037</TotalTime>
  <Words>948</Words>
  <Application>Microsoft Office PowerPoint</Application>
  <PresentationFormat>画面に合わせる (4:3)</PresentationFormat>
  <Paragraphs>249</Paragraphs>
  <Slides>21</Slides>
  <Notes>4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3</vt:i4>
      </vt:variant>
      <vt:variant>
        <vt:lpstr>スライド タイトル</vt:lpstr>
      </vt:variant>
      <vt:variant>
        <vt:i4>21</vt:i4>
      </vt:variant>
    </vt:vector>
  </HeadingPairs>
  <TitlesOfParts>
    <vt:vector size="25" baseType="lpstr">
      <vt:lpstr>Office テーマ</vt:lpstr>
      <vt:lpstr>Acrobat Document</vt:lpstr>
      <vt:lpstr>CorelDRAW</vt:lpstr>
      <vt:lpstr>ﾋﾞｯﾄﾏｯﾌﾟ ｲﾒｰｼﾞ</vt:lpstr>
      <vt:lpstr>Grid related activities at KEK </vt:lpstr>
      <vt:lpstr>Outline </vt:lpstr>
      <vt:lpstr>Strategy </vt:lpstr>
      <vt:lpstr>SINET4</vt:lpstr>
      <vt:lpstr>High Energy Physics in Japan</vt:lpstr>
      <vt:lpstr>GRID federation of Japanese HEP+</vt:lpstr>
      <vt:lpstr>Virtualization of computing nodes</vt:lpstr>
      <vt:lpstr>RENKEI</vt:lpstr>
      <vt:lpstr>スライド 9</vt:lpstr>
      <vt:lpstr>Grid interoperability </vt:lpstr>
      <vt:lpstr>NAREGI</vt:lpstr>
      <vt:lpstr>SAGA</vt:lpstr>
      <vt:lpstr>Python library </vt:lpstr>
      <vt:lpstr>RNS</vt:lpstr>
      <vt:lpstr>RNS: Resource Namespace Service</vt:lpstr>
      <vt:lpstr>Current status </vt:lpstr>
      <vt:lpstr>スライド 17</vt:lpstr>
      <vt:lpstr>Simple Python example</vt:lpstr>
      <vt:lpstr>FKPPL+FJPPL possible joint activities</vt:lpstr>
      <vt:lpstr>KISTI-KEK</vt:lpstr>
      <vt:lpstr>Future plans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sasaki</dc:creator>
  <cp:lastModifiedBy>sasaki</cp:lastModifiedBy>
  <cp:revision>17</cp:revision>
  <dcterms:created xsi:type="dcterms:W3CDTF">2010-02-14T13:41:25Z</dcterms:created>
  <dcterms:modified xsi:type="dcterms:W3CDTF">2010-02-17T08:58:40Z</dcterms:modified>
</cp:coreProperties>
</file>