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7" r:id="rId2"/>
    <p:sldId id="272" r:id="rId3"/>
    <p:sldId id="266" r:id="rId4"/>
    <p:sldId id="267" r:id="rId5"/>
    <p:sldId id="271" r:id="rId6"/>
    <p:sldId id="273" r:id="rId7"/>
    <p:sldId id="274" r:id="rId8"/>
    <p:sldId id="275" r:id="rId9"/>
    <p:sldId id="276" r:id="rId10"/>
    <p:sldId id="278" r:id="rId11"/>
    <p:sldId id="277" r:id="rId1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000"/>
    <a:srgbClr val="F3F3F3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80" autoAdjust="0"/>
    <p:restoredTop sz="91453" autoAdjust="0"/>
  </p:normalViewPr>
  <p:slideViewPr>
    <p:cSldViewPr>
      <p:cViewPr varScale="1">
        <p:scale>
          <a:sx n="79" d="100"/>
          <a:sy n="79" d="100"/>
        </p:scale>
        <p:origin x="-6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64FF74A4-C850-48EE-AE6C-D1DE812124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07B83D4-3A69-43BA-ADA2-523CCFCE40E4}" type="datetime1">
              <a:rPr lang="fr-FR" smtClean="0"/>
              <a:pPr/>
              <a:t>16/02/2010</a:t>
            </a:fld>
            <a:endParaRPr lang="fr-FR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17D4F-B6E3-45EE-9F88-8DB58A6D2111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DEA7-4DDA-4E2D-9850-F716C6DADE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4A387-83A3-4C0D-911B-DC8BABD7CB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2324C-CA3A-40A4-B01F-B06D3901DF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FA13F-CB79-4F73-8708-AD4CE9C6AA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F6C36-BB4F-4CD1-93A7-C1144F2745A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1895-4128-42C9-A956-880E39E294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EA1F0-3DFC-4AC8-A604-B3C1EFF12F9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E50C-C9FD-4FBC-960D-0A66F59407E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75E25-6112-4D1F-84FE-B806A9F8BB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469F-208D-42F5-954F-655E872E3C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7460-524E-41A0-97F2-7FBFADB14E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A22D08E-C7D8-47C3-8712-0BA2E32420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7"/>
          <p:cNvSpPr>
            <a:spLocks noGrp="1" noChangeArrowheads="1"/>
          </p:cNvSpPr>
          <p:nvPr>
            <p:ph type="dt" sz="quarter" idx="10"/>
          </p:nvPr>
        </p:nvSpPr>
        <p:spPr>
          <a:xfrm>
            <a:off x="142844" y="3929066"/>
            <a:ext cx="1905000" cy="457200"/>
          </a:xfrm>
          <a:noFill/>
        </p:spPr>
        <p:txBody>
          <a:bodyPr/>
          <a:lstStyle/>
          <a:p>
            <a:r>
              <a:rPr lang="fr-FR" smtClean="0"/>
              <a:t>February 17th, 2010</a:t>
            </a:r>
            <a:endParaRPr lang="fr-FR" dirty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71934" y="4071942"/>
            <a:ext cx="5429288" cy="92869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/>
              <a:t>News and computing activities at CC-IN2P3</a:t>
            </a:r>
            <a:endParaRPr lang="en-US" sz="2000" dirty="0" smtClean="0"/>
          </a:p>
        </p:txBody>
      </p:sp>
      <p:pic>
        <p:nvPicPr>
          <p:cNvPr id="9" name="Picture 8" descr="CC_retou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4797447"/>
            <a:ext cx="3631336" cy="1989139"/>
          </a:xfrm>
          <a:prstGeom prst="rect">
            <a:avLst/>
          </a:prstGeom>
          <a:noFill/>
        </p:spPr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4081490" y="5214950"/>
            <a:ext cx="4419600" cy="642942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FJPPL Meeting </a:t>
            </a:r>
            <a:r>
              <a:rPr lang="fr-FR" dirty="0" err="1" smtClean="0"/>
              <a:t>at</a:t>
            </a:r>
            <a:r>
              <a:rPr lang="fr-FR" dirty="0" smtClean="0"/>
              <a:t> CC-IN2P3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A13F-CB79-4F73-8708-AD4CE9C6AA2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357158" y="185736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</a:rPr>
              <a:t>Integration of grid and cloud </a:t>
            </a:r>
            <a:r>
              <a:rPr lang="en-US" dirty="0" smtClean="0">
                <a:latin typeface="+mn-lt"/>
              </a:rPr>
              <a:t>framework</a:t>
            </a:r>
            <a:endParaRPr lang="fr-FR" dirty="0" smtClean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5786" y="2643182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</a:rPr>
              <a:t>Well… I still have to figure out what is exactly the cloud model for particle physics </a:t>
            </a:r>
            <a:endParaRPr lang="fr-FR" dirty="0" smtClean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7158" y="4000504"/>
            <a:ext cx="80724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</a:rPr>
              <a:t>Create a France – Asia Virtual Organization / Grid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Support for AIL applications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Training </a:t>
            </a:r>
            <a:endParaRPr lang="fr-FR" dirty="0" smtClean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71802" y="5253351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</a:rPr>
              <a:t>Could support both NAREGI and </a:t>
            </a:r>
            <a:r>
              <a:rPr lang="en-US" dirty="0" err="1" smtClean="0">
                <a:latin typeface="+mn-lt"/>
              </a:rPr>
              <a:t>gLite</a:t>
            </a:r>
            <a:endParaRPr lang="fr-FR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future strategy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A13F-CB79-4F73-8708-AD4CE9C6AA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2" descr="C:\Documents and Settings\Dominique BOUTIGNY\Bureau\ti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4140616" cy="2786082"/>
          </a:xfrm>
          <a:prstGeom prst="rect">
            <a:avLst/>
          </a:prstGeom>
          <a:noFill/>
        </p:spPr>
      </p:pic>
      <p:grpSp>
        <p:nvGrpSpPr>
          <p:cNvPr id="17" name="Groupe 16"/>
          <p:cNvGrpSpPr/>
          <p:nvPr/>
        </p:nvGrpSpPr>
        <p:grpSpPr>
          <a:xfrm>
            <a:off x="4857752" y="2643182"/>
            <a:ext cx="3429024" cy="2071702"/>
            <a:chOff x="4857752" y="2643182"/>
            <a:chExt cx="3429024" cy="2071702"/>
          </a:xfrm>
        </p:grpSpPr>
        <p:sp>
          <p:nvSpPr>
            <p:cNvPr id="7" name="ZoneTexte 6"/>
            <p:cNvSpPr txBox="1"/>
            <p:nvPr/>
          </p:nvSpPr>
          <p:spPr>
            <a:xfrm>
              <a:off x="5500694" y="2928934"/>
              <a:ext cx="1071570" cy="4001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Annecy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786578" y="3357562"/>
              <a:ext cx="1285884" cy="4001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Grenoble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786446" y="3786190"/>
              <a:ext cx="785818" cy="4001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Lyon</a:t>
              </a: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5000628" y="3000372"/>
              <a:ext cx="714380" cy="1357322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5643570" y="4286256"/>
              <a:ext cx="45719" cy="45719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4857752" y="4429132"/>
              <a:ext cx="2428892" cy="285752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4857752" y="2643182"/>
              <a:ext cx="3429024" cy="1928826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4" name="Connecteur en angle 23"/>
            <p:cNvCxnSpPr>
              <a:stCxn id="7" idx="3"/>
              <a:endCxn id="8" idx="0"/>
            </p:cNvCxnSpPr>
            <p:nvPr/>
          </p:nvCxnSpPr>
          <p:spPr bwMode="auto">
            <a:xfrm>
              <a:off x="6572264" y="3128989"/>
              <a:ext cx="857256" cy="228573"/>
            </a:xfrm>
            <a:prstGeom prst="bentConnector2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cteur en angle 32"/>
            <p:cNvCxnSpPr>
              <a:stCxn id="8" idx="2"/>
            </p:cNvCxnSpPr>
            <p:nvPr/>
          </p:nvCxnSpPr>
          <p:spPr bwMode="auto">
            <a:xfrm rot="5400000">
              <a:off x="6879476" y="3450460"/>
              <a:ext cx="242832" cy="857256"/>
            </a:xfrm>
            <a:prstGeom prst="bentConnector2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en angle 15"/>
            <p:cNvCxnSpPr>
              <a:stCxn id="7" idx="2"/>
              <a:endCxn id="9" idx="0"/>
            </p:cNvCxnSpPr>
            <p:nvPr/>
          </p:nvCxnSpPr>
          <p:spPr bwMode="auto">
            <a:xfrm rot="16200000" flipH="1">
              <a:off x="5879344" y="3486179"/>
              <a:ext cx="457146" cy="142876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ZoneTexte 17"/>
          <p:cNvSpPr txBox="1"/>
          <p:nvPr/>
        </p:nvSpPr>
        <p:spPr>
          <a:xfrm>
            <a:off x="4500562" y="157161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TIDRA is a regional grid oriented toward data treatment</a:t>
            </a:r>
            <a:endParaRPr lang="fr-FR" sz="1800" dirty="0" smtClean="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4282" y="435769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Open to any regional scientific application</a:t>
            </a:r>
            <a:endParaRPr lang="fr-FR" sz="1800" dirty="0" smtClean="0"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8596" y="507207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Hope to open it to industrial world</a:t>
            </a:r>
            <a:endParaRPr lang="fr-FR" sz="1800" dirty="0" smtClean="0"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72066" y="4857760"/>
            <a:ext cx="335758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Easy access is crucial…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… and difficult to setup !</a:t>
            </a:r>
            <a:endParaRPr lang="fr-FR" sz="18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214414" y="142852"/>
            <a:ext cx="4795846" cy="909622"/>
          </a:xfrm>
        </p:spPr>
        <p:txBody>
          <a:bodyPr/>
          <a:lstStyle/>
          <a:p>
            <a:r>
              <a:rPr lang="en-US" dirty="0" smtClean="0"/>
              <a:t>The infrastructure issue … … is solved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A13F-CB79-4F73-8708-AD4CE9C6AA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2" descr="D:\Mes documents\CCIN2P3\Infrastructure\Extension\Construction\Vue-ensembl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6440" y="3686444"/>
            <a:ext cx="4572033" cy="2765798"/>
          </a:xfrm>
          <a:prstGeom prst="rect">
            <a:avLst/>
          </a:prstGeom>
          <a:noFill/>
        </p:spPr>
      </p:pic>
      <p:grpSp>
        <p:nvGrpSpPr>
          <p:cNvPr id="10" name="Groupe 9"/>
          <p:cNvGrpSpPr/>
          <p:nvPr/>
        </p:nvGrpSpPr>
        <p:grpSpPr>
          <a:xfrm>
            <a:off x="0" y="1214422"/>
            <a:ext cx="5715040" cy="3071834"/>
            <a:chOff x="-32" y="1214422"/>
            <a:chExt cx="5715040" cy="3071834"/>
          </a:xfrm>
        </p:grpSpPr>
        <p:pic>
          <p:nvPicPr>
            <p:cNvPr id="8" name="Imag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32" t="14068" r="4354" b="10316"/>
            <a:stretch>
              <a:fillRect/>
            </a:stretch>
          </p:blipFill>
          <p:spPr bwMode="auto">
            <a:xfrm>
              <a:off x="-32" y="1214422"/>
              <a:ext cx="5715040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928662" y="1214422"/>
              <a:ext cx="2286016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Slope: 500W / day</a:t>
              </a:r>
              <a:endParaRPr lang="fr-FR" sz="2000" dirty="0" smtClean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5143504" y="214311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building of the new computer room will start very soon</a:t>
            </a:r>
            <a:endParaRPr lang="fr-FR" sz="18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285720" y="4714884"/>
            <a:ext cx="364333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We expect to get it by early 2011</a:t>
            </a:r>
            <a:endParaRPr lang="fr-FR" sz="1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of new computer room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42844" y="1071546"/>
            <a:ext cx="857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We have built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 simple computing model with the following ingredients: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Serve ~40 groups with "standards needs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"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Fulfill LHC computing commitments and provide first class analysis capability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Expect a very significant growth of the Astroparticle community needs (LSST for instance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Add some services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4557797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972" y="3571900"/>
            <a:ext cx="4568027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computer room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85720" y="150017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1800" dirty="0" smtClean="0"/>
              <a:t>Assume Moore law is still valid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 smtClean="0"/>
              <a:t>Extrapolate up to 2019</a:t>
            </a:r>
            <a:endParaRPr lang="fr-FR" sz="18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7072330" y="3071810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On top of the existing computer room (1 MW)</a:t>
            </a:r>
            <a:endParaRPr lang="fr-FR" sz="18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2857488" y="228599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indicated power is for computing only</a:t>
            </a:r>
          </a:p>
          <a:p>
            <a:r>
              <a:rPr lang="en-US" sz="1800" dirty="0" smtClean="0"/>
              <a:t>power for cooling has to be added</a:t>
            </a:r>
            <a:endParaRPr lang="fr-FR" sz="18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142844" y="4143380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Due to budget constraints the new computer room will have to start with a limited power</a:t>
            </a:r>
          </a:p>
          <a:p>
            <a:r>
              <a:rPr lang="en-US" sz="1800" dirty="0" smtClean="0">
                <a:sym typeface="Wingdings" pitchFamily="2" charset="2"/>
              </a:rPr>
              <a:t> Modular design – Easily scalable</a:t>
            </a:r>
            <a:endParaRPr lang="fr-FR" sz="18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214282" y="500063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Chilled water and electricity distribution </a:t>
            </a:r>
            <a:r>
              <a:rPr lang="en-US" sz="1800" dirty="0" smtClean="0"/>
              <a:t>is designed </a:t>
            </a:r>
            <a:r>
              <a:rPr lang="en-US" sz="1800" dirty="0" smtClean="0"/>
              <a:t>for the 2019 target value</a:t>
            </a:r>
            <a:endParaRPr lang="fr-FR" sz="18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4786314" y="5143512"/>
            <a:ext cx="38576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Equipment: transformers, chillers, UPS etc… will be added later  </a:t>
            </a:r>
            <a:endParaRPr lang="fr-FR" sz="1800" dirty="0" smtClean="0"/>
          </a:p>
        </p:txBody>
      </p:sp>
      <p:grpSp>
        <p:nvGrpSpPr>
          <p:cNvPr id="29" name="Groupe 28"/>
          <p:cNvGrpSpPr/>
          <p:nvPr/>
        </p:nvGrpSpPr>
        <p:grpSpPr>
          <a:xfrm>
            <a:off x="214282" y="2285992"/>
            <a:ext cx="6359570" cy="1858976"/>
            <a:chOff x="284926" y="2285992"/>
            <a:chExt cx="6359570" cy="1858976"/>
          </a:xfrm>
        </p:grpSpPr>
        <p:sp>
          <p:nvSpPr>
            <p:cNvPr id="5" name="ZoneTexte 4"/>
            <p:cNvSpPr txBox="1"/>
            <p:nvPr/>
          </p:nvSpPr>
          <p:spPr>
            <a:xfrm>
              <a:off x="428596" y="2428868"/>
              <a:ext cx="157163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End up with:</a:t>
              </a:r>
              <a:endParaRPr lang="fr-FR" sz="1800" dirty="0" smtClean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28596" y="3071810"/>
              <a:ext cx="1143008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2011</a:t>
              </a:r>
            </a:p>
            <a:p>
              <a:r>
                <a:rPr lang="en-US" sz="1800" dirty="0" smtClean="0"/>
                <a:t>50 racks</a:t>
              </a:r>
            </a:p>
            <a:p>
              <a:r>
                <a:rPr lang="en-US" sz="1800" dirty="0" smtClean="0"/>
                <a:t>600 kW</a:t>
              </a:r>
              <a:endParaRPr lang="fr-FR" sz="1800" dirty="0" smtClean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571736" y="3071810"/>
              <a:ext cx="1357322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2015</a:t>
              </a:r>
            </a:p>
            <a:p>
              <a:r>
                <a:rPr lang="en-US" sz="1800" dirty="0" smtClean="0"/>
                <a:t>125 racks</a:t>
              </a:r>
            </a:p>
            <a:p>
              <a:r>
                <a:rPr lang="en-US" sz="1800" dirty="0" smtClean="0"/>
                <a:t>1.5 MW</a:t>
              </a:r>
              <a:endParaRPr lang="fr-FR" sz="1800" dirty="0" smtClean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929190" y="3071810"/>
              <a:ext cx="1428760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2019</a:t>
              </a:r>
            </a:p>
            <a:p>
              <a:r>
                <a:rPr lang="en-US" sz="1800" dirty="0" smtClean="0"/>
                <a:t>216 racks</a:t>
              </a:r>
            </a:p>
            <a:p>
              <a:r>
                <a:rPr lang="en-US" sz="1800" dirty="0" smtClean="0"/>
                <a:t>3.2 MW</a:t>
              </a:r>
              <a:endParaRPr lang="fr-FR" sz="1800" dirty="0" smtClean="0"/>
            </a:p>
          </p:txBody>
        </p:sp>
        <p:cxnSp>
          <p:nvCxnSpPr>
            <p:cNvPr id="18" name="Connecteur en angle 17"/>
            <p:cNvCxnSpPr/>
            <p:nvPr/>
          </p:nvCxnSpPr>
          <p:spPr bwMode="auto">
            <a:xfrm rot="5400000">
              <a:off x="-642974" y="3214686"/>
              <a:ext cx="1857388" cy="158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285720" y="2285992"/>
              <a:ext cx="2000264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/>
            <p:cNvCxnSpPr/>
            <p:nvPr/>
          </p:nvCxnSpPr>
          <p:spPr bwMode="auto">
            <a:xfrm rot="5400000">
              <a:off x="1964513" y="2607463"/>
              <a:ext cx="64294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necteur droit 23"/>
            <p:cNvCxnSpPr/>
            <p:nvPr/>
          </p:nvCxnSpPr>
          <p:spPr bwMode="auto">
            <a:xfrm>
              <a:off x="2285984" y="2928934"/>
              <a:ext cx="4357718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cteur droit 25"/>
            <p:cNvCxnSpPr/>
            <p:nvPr/>
          </p:nvCxnSpPr>
          <p:spPr bwMode="auto">
            <a:xfrm rot="5400000">
              <a:off x="6036479" y="3536157"/>
              <a:ext cx="121444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Connecteur droit 27"/>
            <p:cNvCxnSpPr/>
            <p:nvPr/>
          </p:nvCxnSpPr>
          <p:spPr bwMode="auto">
            <a:xfrm>
              <a:off x="285720" y="4143380"/>
              <a:ext cx="635798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0" y="128586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2 storey building will be devoted to computing equipment (no offices)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 smtClean="0"/>
              <a:t>First storey: Services (UPS, Chillers, etc.) - 900 m</a:t>
            </a:r>
            <a:r>
              <a:rPr lang="en-US" sz="1800" baseline="30000" dirty="0" smtClean="0"/>
              <a:t>2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 smtClean="0"/>
              <a:t>Second Storey: Computer room - 900 m</a:t>
            </a:r>
            <a:r>
              <a:rPr lang="en-US" sz="1800" baseline="30000" dirty="0" smtClean="0"/>
              <a:t>2</a:t>
            </a:r>
            <a:endParaRPr lang="fr-FR" sz="18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42844" y="2571744"/>
            <a:ext cx="821537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We decided to give up with raised floor</a:t>
            </a:r>
          </a:p>
          <a:p>
            <a:r>
              <a:rPr lang="en-US" sz="1800" dirty="0" smtClean="0"/>
              <a:t>Every fluids will come from the top: Chilled water – Power – Network </a:t>
            </a:r>
            <a:endParaRPr lang="fr-FR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4191006" cy="252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643314"/>
            <a:ext cx="43844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17th, 2010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3" descr="D:\Mes documents\CCIN2P3\Infrastructure\Extension\Construction\Vue-ensembl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81"/>
            <a:ext cx="9144001" cy="6866681"/>
          </a:xfrm>
          <a:prstGeom prst="rect">
            <a:avLst/>
          </a:prstGeom>
          <a:noFill/>
        </p:spPr>
      </p:pic>
      <p:pic>
        <p:nvPicPr>
          <p:cNvPr id="6" name="Picture 3" descr="D:\Mes documents\CCIN2P3\Infrastructure\Extension\Construction\Vue-ensembl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8681"/>
            <a:ext cx="9144001" cy="686668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643570" y="428604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Chillers</a:t>
            </a:r>
            <a:r>
              <a:rPr lang="en-US" sz="2000" smtClean="0"/>
              <a:t> on the </a:t>
            </a:r>
            <a:r>
              <a:rPr lang="en-US" sz="2000" smtClean="0"/>
              <a:t>roof</a:t>
            </a:r>
            <a:endParaRPr lang="en-US" sz="2000" smtClean="0"/>
          </a:p>
        </p:txBody>
      </p:sp>
      <p:sp>
        <p:nvSpPr>
          <p:cNvPr id="8" name="ZoneTexte 7"/>
          <p:cNvSpPr txBox="1"/>
          <p:nvPr/>
        </p:nvSpPr>
        <p:spPr>
          <a:xfrm>
            <a:off x="6286512" y="542926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Pumps</a:t>
            </a:r>
            <a:endParaRPr lang="en-US" sz="2000" smtClean="0"/>
          </a:p>
        </p:txBody>
      </p:sp>
      <p:cxnSp>
        <p:nvCxnSpPr>
          <p:cNvPr id="9" name="Connecteur droit avec flèche 8"/>
          <p:cNvCxnSpPr>
            <a:stCxn id="8" idx="0"/>
          </p:cNvCxnSpPr>
          <p:nvPr/>
        </p:nvCxnSpPr>
        <p:spPr bwMode="auto">
          <a:xfrm rot="16200000" flipV="1">
            <a:off x="4000496" y="2643182"/>
            <a:ext cx="2643206" cy="2928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1071538" y="42860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Inverted</a:t>
            </a:r>
            <a:r>
              <a:rPr lang="en-US" sz="2000" smtClean="0"/>
              <a:t> </a:t>
            </a:r>
            <a:r>
              <a:rPr lang="en-US" sz="2000" smtClean="0"/>
              <a:t>beams</a:t>
            </a:r>
            <a:endParaRPr lang="en-US" sz="2000" smtClean="0"/>
          </a:p>
        </p:txBody>
      </p:sp>
      <p:cxnSp>
        <p:nvCxnSpPr>
          <p:cNvPr id="11" name="Connecteur droit avec flèche 10"/>
          <p:cNvCxnSpPr>
            <a:stCxn id="10" idx="2"/>
          </p:cNvCxnSpPr>
          <p:nvPr/>
        </p:nvCxnSpPr>
        <p:spPr bwMode="auto">
          <a:xfrm rot="16200000" flipH="1">
            <a:off x="2914667" y="57155"/>
            <a:ext cx="1814468" cy="33575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2928926" y="592933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Connection</a:t>
            </a:r>
            <a:r>
              <a:rPr lang="en-US" sz="2000" smtClean="0"/>
              <a:t> between old and new computer room + </a:t>
            </a:r>
            <a:r>
              <a:rPr lang="en-US" sz="2000" smtClean="0"/>
              <a:t>elevator</a:t>
            </a:r>
            <a:endParaRPr lang="en-US" sz="2000" smtClean="0"/>
          </a:p>
        </p:txBody>
      </p:sp>
      <p:cxnSp>
        <p:nvCxnSpPr>
          <p:cNvPr id="13" name="Connecteur droit avec flèche 12"/>
          <p:cNvCxnSpPr>
            <a:stCxn id="12" idx="0"/>
          </p:cNvCxnSpPr>
          <p:nvPr/>
        </p:nvCxnSpPr>
        <p:spPr bwMode="auto">
          <a:xfrm rot="16200000" flipV="1">
            <a:off x="2839629" y="4018364"/>
            <a:ext cx="2000264" cy="1821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 rot="5400000">
            <a:off x="5586745" y="1050440"/>
            <a:ext cx="1220941" cy="964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farm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75E25-6112-4D1F-84FE-B806A9F8BB3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42844" y="1214422"/>
            <a:ext cx="678661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We are setting up a prototype analysis farm for LHC experiments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 PROOF based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 I/O intensive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Fast turn around to speed up analysis code development </a:t>
            </a:r>
            <a:endParaRPr lang="fr-FR" sz="1800" dirty="0" smtClean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44" y="2714620"/>
            <a:ext cx="878687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Blade center + 16 DELL blades – 16 Thread / blade – 3 Go / Thread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 2 10 </a:t>
            </a:r>
            <a:r>
              <a:rPr lang="en-US" sz="1800" dirty="0" err="1" smtClean="0">
                <a:latin typeface="+mn-lt"/>
              </a:rPr>
              <a:t>Gb</a:t>
            </a:r>
            <a:r>
              <a:rPr lang="en-US" sz="1800" dirty="0" smtClean="0">
                <a:latin typeface="+mn-lt"/>
              </a:rPr>
              <a:t>/s network cards (blade interconnection and </a:t>
            </a:r>
            <a:r>
              <a:rPr lang="en-US" sz="1800" dirty="0" err="1" smtClean="0">
                <a:latin typeface="+mn-lt"/>
              </a:rPr>
              <a:t>iSCSI</a:t>
            </a:r>
            <a:r>
              <a:rPr lang="en-US" sz="1800" dirty="0" smtClean="0">
                <a:latin typeface="+mn-lt"/>
              </a:rPr>
              <a:t> storage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3 SAN crates </a:t>
            </a:r>
            <a:r>
              <a:rPr lang="en-US" sz="2000" dirty="0" err="1" smtClean="0">
                <a:latin typeface="+mn-lt"/>
              </a:rPr>
              <a:t>iSCSI</a:t>
            </a:r>
            <a:r>
              <a:rPr lang="en-US" sz="2000" dirty="0" smtClean="0">
                <a:latin typeface="+mn-lt"/>
              </a:rPr>
              <a:t> Dell </a:t>
            </a:r>
            <a:r>
              <a:rPr lang="en-US" sz="2000" dirty="0" err="1" smtClean="0">
                <a:latin typeface="+mn-lt"/>
              </a:rPr>
              <a:t>EqualLogic</a:t>
            </a:r>
            <a:r>
              <a:rPr lang="en-US" sz="2000" dirty="0" smtClean="0">
                <a:latin typeface="+mn-lt"/>
              </a:rPr>
              <a:t> PS 6010XV – 20 TB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 16 600 Go 15 000 RPM SAS disks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Connection to </a:t>
            </a:r>
            <a:r>
              <a:rPr lang="en-US" sz="1800" dirty="0" err="1" smtClean="0">
                <a:latin typeface="+mn-lt"/>
              </a:rPr>
              <a:t>xrootd</a:t>
            </a:r>
            <a:r>
              <a:rPr lang="en-US" sz="1800" dirty="0" smtClean="0">
                <a:latin typeface="+mn-lt"/>
              </a:rPr>
              <a:t> server</a:t>
            </a:r>
          </a:p>
          <a:p>
            <a:pPr>
              <a:spcBef>
                <a:spcPts val="600"/>
              </a:spcBef>
            </a:pPr>
            <a:endParaRPr lang="en-US" sz="1800" dirty="0" smtClean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282" y="471488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The idea is to test this setup with different configurations and to compare to other analysis farms – Requires help from experiments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28860" y="5568751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The system will be extended once we have a satisfactory configuration</a:t>
            </a:r>
            <a:endParaRPr lang="fr-FR" sz="18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batch system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4114800"/>
          </a:xfrm>
        </p:spPr>
        <p:txBody>
          <a:bodyPr/>
          <a:lstStyle/>
          <a:p>
            <a:r>
              <a:rPr lang="en-US" sz="2800" dirty="0" smtClean="0"/>
              <a:t>We have decided to stop developing our own batch system (BQS) and to migrate to a new product</a:t>
            </a:r>
          </a:p>
          <a:p>
            <a:r>
              <a:rPr lang="en-US" sz="2800" dirty="0" smtClean="0"/>
              <a:t>A task force is working in order to propose a new batch system. </a:t>
            </a:r>
          </a:p>
          <a:p>
            <a:r>
              <a:rPr lang="en-US" sz="2800" dirty="0" smtClean="0"/>
              <a:t>Extensive comparison work</a:t>
            </a:r>
          </a:p>
          <a:p>
            <a:r>
              <a:rPr lang="en-US" sz="2800" dirty="0" smtClean="0"/>
              <a:t>Review of the systems adopted in other sites</a:t>
            </a:r>
          </a:p>
          <a:p>
            <a:r>
              <a:rPr lang="en-US" sz="2800" dirty="0" smtClean="0"/>
              <a:t>Choice has been restricted to 2 products:</a:t>
            </a:r>
          </a:p>
          <a:p>
            <a:pPr lvl="1"/>
            <a:r>
              <a:rPr lang="en-US" sz="2400" dirty="0" smtClean="0"/>
              <a:t>SGE</a:t>
            </a:r>
          </a:p>
          <a:p>
            <a:pPr lvl="1"/>
            <a:r>
              <a:rPr lang="en-US" sz="2400" dirty="0" smtClean="0"/>
              <a:t>LSF</a:t>
            </a:r>
          </a:p>
          <a:p>
            <a:r>
              <a:rPr lang="en-US" sz="2800" dirty="0" smtClean="0"/>
              <a:t>Then we will proceed to the migration…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2500298" y="5000636"/>
            <a:ext cx="57864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</a:rPr>
              <a:t>The final choice will be done early March</a:t>
            </a:r>
            <a:endParaRPr lang="fr-FR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future strategy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357298"/>
            <a:ext cx="8458200" cy="4510102"/>
          </a:xfrm>
        </p:spPr>
        <p:txBody>
          <a:bodyPr/>
          <a:lstStyle/>
          <a:p>
            <a:r>
              <a:rPr lang="en-US" sz="2400" dirty="0" smtClean="0"/>
              <a:t>EGEE </a:t>
            </a:r>
            <a:r>
              <a:rPr lang="en-US" sz="2400" dirty="0" smtClean="0">
                <a:sym typeface="Wingdings" pitchFamily="2" charset="2"/>
              </a:rPr>
              <a:t> EGI in a couple of months</a:t>
            </a:r>
          </a:p>
          <a:p>
            <a:r>
              <a:rPr lang="en-US" sz="2400" dirty="0" smtClean="0">
                <a:sym typeface="Wingdings" pitchFamily="2" charset="2"/>
              </a:rPr>
              <a:t>NGI : France Grille is being setup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8 partners</a:t>
            </a:r>
          </a:p>
          <a:p>
            <a:r>
              <a:rPr lang="en-US" sz="2800" dirty="0" smtClean="0">
                <a:sym typeface="Wingdings" pitchFamily="2" charset="2"/>
              </a:rPr>
              <a:t>CC-IN2P3 will continue to play a central role in grid operation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At EGI level – Grid operation portal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At NGI level</a:t>
            </a:r>
          </a:p>
          <a:p>
            <a:r>
              <a:rPr lang="en-US" sz="2800" dirty="0" smtClean="0">
                <a:sym typeface="Wingdings" pitchFamily="2" charset="2"/>
              </a:rPr>
              <a:t>We would also like to promote JSAGA work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Leverage JSAGA work to improve grid accessibility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February 17th,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A13F-CB79-4F73-8708-AD4CE9C6AA2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dirty="0" smtClean="0">
            <a:latin typeface="+mn-lt"/>
          </a:defRPr>
        </a:defPPr>
      </a:lstStyle>
    </a:tx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667</Words>
  <Application>Microsoft Office PowerPoint</Application>
  <PresentationFormat>Affichage à l'écran (4:3)</PresentationFormat>
  <Paragraphs>115</Paragraphs>
  <Slides>11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PowerPointCC_110906</vt:lpstr>
      <vt:lpstr>News and computing activities at CC-IN2P3</vt:lpstr>
      <vt:lpstr>The infrastructure issue … … is solved</vt:lpstr>
      <vt:lpstr>Capacity of new computer room</vt:lpstr>
      <vt:lpstr>New computer room</vt:lpstr>
      <vt:lpstr>Design consideration</vt:lpstr>
      <vt:lpstr>Diapositive 6</vt:lpstr>
      <vt:lpstr>Analysis farm</vt:lpstr>
      <vt:lpstr>New batch system</vt:lpstr>
      <vt:lpstr>Grid future strategy</vt:lpstr>
      <vt:lpstr>Ideas…</vt:lpstr>
      <vt:lpstr>Grid future strategy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BOUTIGNY Dominique</cp:lastModifiedBy>
  <cp:revision>125</cp:revision>
  <cp:lastPrinted>1904-01-01T00:00:00Z</cp:lastPrinted>
  <dcterms:created xsi:type="dcterms:W3CDTF">2008-11-05T15:14:46Z</dcterms:created>
  <dcterms:modified xsi:type="dcterms:W3CDTF">2010-02-17T08:53:05Z</dcterms:modified>
</cp:coreProperties>
</file>