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76" r:id="rId2"/>
    <p:sldId id="874" r:id="rId3"/>
    <p:sldId id="872" r:id="rId4"/>
    <p:sldId id="478" r:id="rId5"/>
    <p:sldId id="263" r:id="rId6"/>
    <p:sldId id="265" r:id="rId7"/>
    <p:sldId id="875" r:id="rId8"/>
    <p:sldId id="864" r:id="rId9"/>
    <p:sldId id="283" r:id="rId10"/>
    <p:sldId id="306" r:id="rId11"/>
    <p:sldId id="877" r:id="rId12"/>
    <p:sldId id="8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7C54"/>
    <a:srgbClr val="E1E2D8"/>
    <a:srgbClr val="06518C"/>
    <a:srgbClr val="017BA0"/>
    <a:srgbClr val="007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3" autoAdjust="0"/>
    <p:restoredTop sz="96069"/>
  </p:normalViewPr>
  <p:slideViewPr>
    <p:cSldViewPr snapToGrid="0">
      <p:cViewPr varScale="1">
        <p:scale>
          <a:sx n="97" d="100"/>
          <a:sy n="97" d="100"/>
        </p:scale>
        <p:origin x="23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CCD34-13E3-A248-87C8-302F330CE70F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C9D06-8818-4840-9DE8-DDCE546EA3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81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C9D06-8818-4840-9DE8-DDCE546EA33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73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28650" y="3402328"/>
            <a:ext cx="9220200" cy="901064"/>
          </a:xfrm>
        </p:spPr>
        <p:txBody>
          <a:bodyPr anchor="b">
            <a:noAutofit/>
          </a:bodyPr>
          <a:lstStyle>
            <a:lvl1pPr algn="l">
              <a:defRPr sz="7200" b="1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dirty="0"/>
              <a:t>HEADLINE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28650" y="4013356"/>
            <a:ext cx="5021652" cy="869635"/>
          </a:xfrm>
        </p:spPr>
        <p:txBody>
          <a:bodyPr>
            <a:norm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  <a:latin typeface="Economica" panose="02000506040000020004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PRESENTATION</a:t>
            </a:r>
            <a:endParaRPr lang="en-GB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2343151" y="4448174"/>
            <a:ext cx="448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762001" y="4838696"/>
            <a:ext cx="3571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895610"/>
            <a:ext cx="6829425" cy="4572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pPr lvl="0"/>
            <a:r>
              <a:rPr lang="fr-FR" dirty="0"/>
              <a:t>Cupcake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oat</a:t>
            </a:r>
            <a:r>
              <a:rPr lang="fr-FR" dirty="0"/>
              <a:t> cake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47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4648"/>
            <a:ext cx="12192000" cy="1143352"/>
          </a:xfrm>
          <a:prstGeom prst="rect">
            <a:avLst/>
          </a:prstGeom>
        </p:spPr>
      </p:pic>
      <p:sp>
        <p:nvSpPr>
          <p:cNvPr id="5" name="Titre 13"/>
          <p:cNvSpPr>
            <a:spLocks noGrp="1"/>
          </p:cNvSpPr>
          <p:nvPr>
            <p:ph type="title" hasCustomPrompt="1"/>
          </p:nvPr>
        </p:nvSpPr>
        <p:spPr>
          <a:xfrm>
            <a:off x="2394585" y="6423028"/>
            <a:ext cx="8849148" cy="29209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dirty="0"/>
              <a:t>Titre de la diapositive</a:t>
            </a:r>
            <a:endParaRPr lang="en-GB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2394585" y="5949956"/>
            <a:ext cx="6750050" cy="4572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sz="2800" b="1" dirty="0"/>
              <a:t>Titre de la diapositive</a:t>
            </a:r>
            <a:endParaRPr lang="en-GB" sz="28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70979F-6BB0-2748-ADDE-492F43C92AD8}"/>
              </a:ext>
            </a:extLst>
          </p:cNvPr>
          <p:cNvPicPr/>
          <p:nvPr userDrawn="1"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677" y="145774"/>
            <a:ext cx="8017565" cy="67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3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143352"/>
          </a:xfrm>
          <a:prstGeom prst="rect">
            <a:avLst/>
          </a:prstGeom>
        </p:spPr>
      </p:pic>
      <p:sp>
        <p:nvSpPr>
          <p:cNvPr id="5" name="Titre 13"/>
          <p:cNvSpPr>
            <a:spLocks noGrp="1"/>
          </p:cNvSpPr>
          <p:nvPr>
            <p:ph type="title" hasCustomPrompt="1"/>
          </p:nvPr>
        </p:nvSpPr>
        <p:spPr>
          <a:xfrm>
            <a:off x="2394585" y="708380"/>
            <a:ext cx="8248015" cy="29209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dirty="0"/>
              <a:t>Titre de la diapositive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2394585" y="236292"/>
            <a:ext cx="6750050" cy="457200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sz="2800" b="1" dirty="0"/>
              <a:t>Titre de la diapositive</a:t>
            </a:r>
            <a:endParaRPr lang="en-GB" sz="28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8A7C4F-4B5F-5147-BCB8-9508CC0E2264}"/>
              </a:ext>
            </a:extLst>
          </p:cNvPr>
          <p:cNvPicPr/>
          <p:nvPr userDrawn="1"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905" y="0"/>
            <a:ext cx="8017565" cy="67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8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67007"/>
            <a:ext cx="12192000" cy="2290993"/>
          </a:xfrm>
          <a:prstGeom prst="rect">
            <a:avLst/>
          </a:prstGeom>
        </p:spPr>
      </p:pic>
      <p:sp>
        <p:nvSpPr>
          <p:cNvPr id="6" name="Titre 14"/>
          <p:cNvSpPr>
            <a:spLocks noGrp="1"/>
          </p:cNvSpPr>
          <p:nvPr>
            <p:ph type="title" hasCustomPrompt="1"/>
          </p:nvPr>
        </p:nvSpPr>
        <p:spPr>
          <a:xfrm>
            <a:off x="2873829" y="4905832"/>
            <a:ext cx="7892143" cy="368298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r>
              <a:rPr lang="fr-FR" dirty="0"/>
              <a:t>Modifiez le style du titre </a:t>
            </a:r>
            <a:endParaRPr lang="en-GB" dirty="0"/>
          </a:p>
        </p:txBody>
      </p:sp>
      <p:sp>
        <p:nvSpPr>
          <p:cNvPr id="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2873828" y="5455104"/>
            <a:ext cx="7892143" cy="1087211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Economica" panose="02000506040000020004" pitchFamily="2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2A7681-A05D-924F-BE77-EB9A6DB3AD3C}"/>
              </a:ext>
            </a:extLst>
          </p:cNvPr>
          <p:cNvPicPr/>
          <p:nvPr userDrawn="1"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465" y="603504"/>
            <a:ext cx="6834506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5">
            <a:extLst>
              <a:ext uri="{FF2B5EF4-FFF2-40B4-BE49-F238E27FC236}">
                <a16:creationId xmlns:a16="http://schemas.microsoft.com/office/drawing/2014/main" id="{23490BD1-205F-8944-9D22-0949A3A949B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117" y="6381750"/>
            <a:ext cx="12192000" cy="503238"/>
            <a:chOff x="1063" y="6386079"/>
            <a:chExt cx="9144000" cy="503442"/>
          </a:xfrm>
        </p:grpSpPr>
        <p:pic>
          <p:nvPicPr>
            <p:cNvPr id="5" name="Image 9">
              <a:extLst>
                <a:ext uri="{FF2B5EF4-FFF2-40B4-BE49-F238E27FC236}">
                  <a16:creationId xmlns:a16="http://schemas.microsoft.com/office/drawing/2014/main" id="{6E58AFA7-91B2-B742-8412-AA1F57172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 t="23212" b="20467"/>
            <a:stretch>
              <a:fillRect/>
            </a:stretch>
          </p:blipFill>
          <p:spPr bwMode="auto">
            <a:xfrm>
              <a:off x="1063" y="6394831"/>
              <a:ext cx="9144000" cy="49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31D9D72A-EA5A-1E4A-8428-4FDE17E2A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1" r="3683"/>
            <a:stretch>
              <a:fillRect/>
            </a:stretch>
          </p:blipFill>
          <p:spPr bwMode="auto">
            <a:xfrm>
              <a:off x="323526" y="6386079"/>
              <a:ext cx="4139843" cy="46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13">
            <a:extLst>
              <a:ext uri="{FF2B5EF4-FFF2-40B4-BE49-F238E27FC236}">
                <a16:creationId xmlns:a16="http://schemas.microsoft.com/office/drawing/2014/main" id="{B4B386F0-3D2E-9441-B7BB-6B510EFFF9C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1089217" y="6480176"/>
            <a:ext cx="1056216" cy="37782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BCB25755-89F7-8A4E-93A5-A4F07F568555}" type="slidenum">
              <a:rPr lang="fr-FR" altLang="fr-FR" sz="1400" smtClean="0">
                <a:solidFill>
                  <a:srgbClr val="FFFFFF"/>
                </a:solidFill>
                <a:latin typeface="Helvetica Neue" panose="02000503000000020004" pitchFamily="2" charset="0"/>
              </a:rPr>
              <a:pPr algn="r" eaLnBrk="1" hangingPunct="1">
                <a:defRPr/>
              </a:pPr>
              <a:t>‹N°›</a:t>
            </a:fld>
            <a:endParaRPr lang="fr-FR" altLang="fr-FR" sz="1400">
              <a:solidFill>
                <a:srgbClr val="FFFFFF"/>
              </a:solidFill>
              <a:latin typeface="Helvetica Neue" panose="02000503000000020004" pitchFamily="2" charset="0"/>
            </a:endParaRPr>
          </a:p>
        </p:txBody>
      </p:sp>
      <p:pic>
        <p:nvPicPr>
          <p:cNvPr id="8" name="Picture 7" descr="suite">
            <a:extLst>
              <a:ext uri="{FF2B5EF4-FFF2-40B4-BE49-F238E27FC236}">
                <a16:creationId xmlns:a16="http://schemas.microsoft.com/office/drawing/2014/main" id="{BB2F7927-6FA2-3E4F-81B8-6A915CC144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2" b="67995"/>
          <a:stretch>
            <a:fillRect/>
          </a:stretch>
        </p:blipFill>
        <p:spPr bwMode="auto">
          <a:xfrm>
            <a:off x="1" y="0"/>
            <a:ext cx="2351617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55573" y="1484784"/>
            <a:ext cx="9889099" cy="4536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280357" y="331912"/>
            <a:ext cx="9768305" cy="72082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9" name="Espace réservé du numéro de diapositive 7">
            <a:extLst>
              <a:ext uri="{FF2B5EF4-FFF2-40B4-BE49-F238E27FC236}">
                <a16:creationId xmlns:a16="http://schemas.microsoft.com/office/drawing/2014/main" id="{2F88329D-D0B6-934C-8990-B499D901A7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89217" y="6459539"/>
            <a:ext cx="1056216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EF666-23CA-9E4D-B617-D920DB3F561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1D63F234-2E7D-8446-A22F-CAEADA99ED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40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r>
              <a:rPr lang="fr-FR"/>
              <a:t>09/10/2019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664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11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E165A-4885-7345-96ED-D6EF7DD4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30956-E7D4-C149-AD6F-106C5C92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A237E-360D-4D4A-80E7-2DBB1764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9B5-EE81-A14B-9A7C-75F459282967}" type="datetimeFigureOut">
              <a:rPr lang="en-FR" smtClean="0"/>
              <a:t>11/24/22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A56F6-502F-8B45-BDA1-21CC22F0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3640F-8C34-3940-A0A9-4A5AFDD6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7651-7C81-894E-AA4B-7E44A70BE64A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9459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23714-D26D-4778-A4DE-BAC88BCC8FE1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0E98C-9B90-490D-BB65-B6A681927E6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8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7" r:id="rId5"/>
    <p:sldLayoutId id="2147483668" r:id="rId6"/>
    <p:sldLayoutId id="2147483669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png"/><Relationship Id="rId7" Type="http://schemas.openxmlformats.org/officeDocument/2006/relationships/image" Target="../media/image42.jpeg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72.jpeg"/><Relationship Id="rId5" Type="http://schemas.openxmlformats.org/officeDocument/2006/relationships/image" Target="../media/image69.jpe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https://www.optotech.de/sites/www.optotech.de/files/images/products/mcp_501_cnc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69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tiff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26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5.jpeg"/><Relationship Id="rId21" Type="http://schemas.openxmlformats.org/officeDocument/2006/relationships/image" Target="../media/image62.png"/><Relationship Id="rId7" Type="http://schemas.openxmlformats.org/officeDocument/2006/relationships/image" Target="../media/image17.png"/><Relationship Id="rId12" Type="http://schemas.openxmlformats.org/officeDocument/2006/relationships/image" Target="../media/image53.jpeg"/><Relationship Id="rId17" Type="http://schemas.openxmlformats.org/officeDocument/2006/relationships/image" Target="../media/image58.png"/><Relationship Id="rId25" Type="http://schemas.openxmlformats.org/officeDocument/2006/relationships/image" Target="../media/image18.png"/><Relationship Id="rId2" Type="http://schemas.openxmlformats.org/officeDocument/2006/relationships/image" Target="../media/image44.png"/><Relationship Id="rId16" Type="http://schemas.openxmlformats.org/officeDocument/2006/relationships/image" Target="../media/image57.tiff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7.png"/><Relationship Id="rId15" Type="http://schemas.openxmlformats.org/officeDocument/2006/relationships/image" Target="../media/image56.jpeg"/><Relationship Id="rId23" Type="http://schemas.openxmlformats.org/officeDocument/2006/relationships/image" Target="../media/image64.png"/><Relationship Id="rId10" Type="http://schemas.openxmlformats.org/officeDocument/2006/relationships/image" Target="../media/image51.tiff"/><Relationship Id="rId19" Type="http://schemas.openxmlformats.org/officeDocument/2006/relationships/image" Target="../media/image60.jpe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2887E-19B7-7646-BAD4-2A050BE8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43059B-8FAB-A246-AE6A-50108773A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A. </a:t>
            </a:r>
            <a:r>
              <a:rPr lang="fr-FR" dirty="0" err="1"/>
              <a:t>Ealet</a:t>
            </a:r>
            <a:r>
              <a:rPr lang="fr-FR" dirty="0"/>
              <a:t> - Directrice de l’IP2I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FCA1D0-C557-B445-99B2-000E34DFE7A7}"/>
              </a:ext>
            </a:extLst>
          </p:cNvPr>
          <p:cNvSpPr txBox="1"/>
          <p:nvPr/>
        </p:nvSpPr>
        <p:spPr>
          <a:xfrm rot="19500123">
            <a:off x="7385538" y="3267049"/>
            <a:ext cx="2433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</a:rPr>
              <a:t>@ IP2I </a:t>
            </a:r>
          </a:p>
        </p:txBody>
      </p:sp>
      <p:pic>
        <p:nvPicPr>
          <p:cNvPr id="6" name="Picture 2" descr="ucbl logo ucbl">
            <a:extLst>
              <a:ext uri="{FF2B5EF4-FFF2-40B4-BE49-F238E27FC236}">
                <a16:creationId xmlns:a16="http://schemas.microsoft.com/office/drawing/2014/main" id="{B3470A51-62F8-F3DD-20BB-F9BB07628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722" y="5739197"/>
            <a:ext cx="1350767" cy="9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Accueil">
            <a:extLst>
              <a:ext uri="{FF2B5EF4-FFF2-40B4-BE49-F238E27FC236}">
                <a16:creationId xmlns:a16="http://schemas.microsoft.com/office/drawing/2014/main" id="{6B0EA95A-AD08-C382-37B6-D793FD42FA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961697" cy="9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81C7649-28A5-8DCA-ABD2-C72264D15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2" r="39032" b="4628"/>
          <a:stretch/>
        </p:blipFill>
        <p:spPr bwMode="auto">
          <a:xfrm>
            <a:off x="8771981" y="5739197"/>
            <a:ext cx="961697" cy="11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13AB7FA-9220-0D52-E7B2-35C521F962DA}"/>
              </a:ext>
            </a:extLst>
          </p:cNvPr>
          <p:cNvSpPr txBox="1"/>
          <p:nvPr/>
        </p:nvSpPr>
        <p:spPr>
          <a:xfrm>
            <a:off x="5065986" y="2448910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4295D3-6791-DFCA-681D-16973F23DC03}"/>
              </a:ext>
            </a:extLst>
          </p:cNvPr>
          <p:cNvSpPr txBox="1"/>
          <p:nvPr/>
        </p:nvSpPr>
        <p:spPr>
          <a:xfrm>
            <a:off x="3869761" y="2215441"/>
            <a:ext cx="4552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CONCLUSION </a:t>
            </a:r>
          </a:p>
          <a:p>
            <a:pPr algn="ctr"/>
            <a:r>
              <a:rPr lang="fr-FR" sz="4000" b="1" dirty="0"/>
              <a:t>ET PERSPECTIVES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2E31EF-116A-4808-3F2B-42791419EBE4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65" y="329968"/>
            <a:ext cx="3174290" cy="19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2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313920" y="552060"/>
            <a:ext cx="3777120" cy="3262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kumimoji="0" lang="fr-FR" sz="2400" b="1" i="0" u="none" strike="noStrike" kern="1200" cap="all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Roboto Condensed"/>
              </a:rPr>
              <a:t>2022-2024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400" b="1" cap="all" spc="-1" dirty="0">
              <a:latin typeface="Calibri"/>
              <a:ea typeface="Roboto Condense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all" spc="-1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Roboto Condensed"/>
              </a:rPr>
              <a:t>Preparer</a:t>
            </a:r>
            <a:r>
              <a:rPr kumimoji="0" lang="fr-FR" sz="2400" b="1" i="0" u="none" strike="noStrike" kern="1200" cap="all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Roboto Condensed"/>
              </a:rPr>
              <a:t> Les enjeux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i="0" u="none" strike="noStrike" kern="1200" cap="all" spc="-1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all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Un démonstrateur de la chaine de production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all" spc="-1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De miroirs en saphir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cap="all" spc="-1" dirty="0">
                <a:latin typeface="Calibri"/>
              </a:rPr>
              <a:t>A LYON</a:t>
            </a:r>
            <a:endParaRPr kumimoji="0" lang="fr-FR" sz="1600" b="1" i="0" u="none" strike="noStrike" kern="1200" cap="all" spc="-1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3967740" y="383452"/>
            <a:ext cx="4985640" cy="2491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950" spc="-1" dirty="0">
              <a:solidFill>
                <a:prstClr val="black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48" name="Image 14_2"/>
          <p:cNvPicPr/>
          <p:nvPr/>
        </p:nvPicPr>
        <p:blipFill>
          <a:blip r:embed="rId2"/>
          <a:stretch/>
        </p:blipFill>
        <p:spPr>
          <a:xfrm>
            <a:off x="13843080" y="83520"/>
            <a:ext cx="1896840" cy="937080"/>
          </a:xfrm>
          <a:prstGeom prst="rect">
            <a:avLst/>
          </a:prstGeom>
          <a:ln>
            <a:noFill/>
          </a:ln>
        </p:spPr>
      </p:pic>
      <p:pic>
        <p:nvPicPr>
          <p:cNvPr id="349" name="Image 19_2"/>
          <p:cNvPicPr/>
          <p:nvPr/>
        </p:nvPicPr>
        <p:blipFill>
          <a:blip r:embed="rId2"/>
          <a:stretch/>
        </p:blipFill>
        <p:spPr>
          <a:xfrm>
            <a:off x="14046120" y="236160"/>
            <a:ext cx="1896840" cy="937080"/>
          </a:xfrm>
          <a:prstGeom prst="rect">
            <a:avLst/>
          </a:prstGeom>
          <a:ln>
            <a:noFill/>
          </a:ln>
        </p:spPr>
      </p:pic>
      <p:pic>
        <p:nvPicPr>
          <p:cNvPr id="350" name="Image 20_2"/>
          <p:cNvPicPr/>
          <p:nvPr/>
        </p:nvPicPr>
        <p:blipFill>
          <a:blip r:embed="rId2"/>
          <a:stretch/>
        </p:blipFill>
        <p:spPr>
          <a:xfrm>
            <a:off x="14249880" y="388440"/>
            <a:ext cx="1896840" cy="937080"/>
          </a:xfrm>
          <a:prstGeom prst="rect">
            <a:avLst/>
          </a:prstGeom>
          <a:ln>
            <a:noFill/>
          </a:ln>
        </p:spPr>
      </p:pic>
      <p:pic>
        <p:nvPicPr>
          <p:cNvPr id="351" name="Image 21_2"/>
          <p:cNvPicPr/>
          <p:nvPr/>
        </p:nvPicPr>
        <p:blipFill>
          <a:blip r:embed="rId2"/>
          <a:stretch/>
        </p:blipFill>
        <p:spPr>
          <a:xfrm>
            <a:off x="14452920" y="540720"/>
            <a:ext cx="1896840" cy="937080"/>
          </a:xfrm>
          <a:prstGeom prst="rect">
            <a:avLst/>
          </a:prstGeom>
          <a:ln>
            <a:noFill/>
          </a:ln>
        </p:spPr>
      </p:pic>
      <p:pic>
        <p:nvPicPr>
          <p:cNvPr id="352" name="Image 351"/>
          <p:cNvPicPr/>
          <p:nvPr/>
        </p:nvPicPr>
        <p:blipFill>
          <a:blip r:embed="rId3"/>
          <a:stretch/>
        </p:blipFill>
        <p:spPr>
          <a:xfrm>
            <a:off x="4164246" y="1477800"/>
            <a:ext cx="4592628" cy="1737877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3A5FF5-FC83-A1C7-4497-D89026E23E0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130318" y="4217889"/>
            <a:ext cx="2030481" cy="2068442"/>
          </a:xfrm>
          <a:prstGeom prst="rect">
            <a:avLst/>
          </a:prstGeom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76" y="6294973"/>
            <a:ext cx="539345" cy="539345"/>
          </a:xfrm>
          <a:prstGeom prst="rect">
            <a:avLst/>
          </a:prstGeom>
        </p:spPr>
      </p:pic>
      <p:pic>
        <p:nvPicPr>
          <p:cNvPr id="3" name="Picture 2" descr="ucbl logo ucbl">
            <a:extLst>
              <a:ext uri="{FF2B5EF4-FFF2-40B4-BE49-F238E27FC236}">
                <a16:creationId xmlns:a16="http://schemas.microsoft.com/office/drawing/2014/main" id="{E0C395DC-020B-787D-A450-A05FCAA7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9" y="6040386"/>
            <a:ext cx="1068552" cy="7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9_3" descr="IN2P3Filaire-Q_SignV copie">
            <a:extLst>
              <a:ext uri="{FF2B5EF4-FFF2-40B4-BE49-F238E27FC236}">
                <a16:creationId xmlns:a16="http://schemas.microsoft.com/office/drawing/2014/main" id="{DFD153AE-B408-E0C3-A8FE-8E7A786EA2B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961574" y="6344326"/>
            <a:ext cx="1058040" cy="440640"/>
          </a:xfrm>
          <a:prstGeom prst="rect">
            <a:avLst/>
          </a:prstGeom>
          <a:ln>
            <a:noFill/>
          </a:ln>
        </p:spPr>
      </p:pic>
      <p:pic>
        <p:nvPicPr>
          <p:cNvPr id="5" name="Picture 1" descr="CNC MCP 501">
            <a:extLst>
              <a:ext uri="{FF2B5EF4-FFF2-40B4-BE49-F238E27FC236}">
                <a16:creationId xmlns:a16="http://schemas.microsoft.com/office/drawing/2014/main" id="{3800D8D0-1951-A4AF-CE66-430F5852C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0" t="5060" r="11761" b="2978"/>
          <a:stretch>
            <a:fillRect/>
          </a:stretch>
        </p:blipFill>
        <p:spPr bwMode="auto">
          <a:xfrm>
            <a:off x="3849549" y="3536412"/>
            <a:ext cx="2731164" cy="231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0D9203-C933-8852-1D18-4C8BAA3F046A}"/>
              </a:ext>
            </a:extLst>
          </p:cNvPr>
          <p:cNvSpPr txBox="1"/>
          <p:nvPr/>
        </p:nvSpPr>
        <p:spPr>
          <a:xfrm>
            <a:off x="4091040" y="475058"/>
            <a:ext cx="50368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Narrow"/>
              </a:rPr>
              <a:t>Maîtrise de l’ensemble des éléments de la chaîne de détection autour des miroirs : production, caractérisation, contrôle des bruits </a:t>
            </a: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44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fr-FR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248010-A04A-2C99-A6DF-EDC709E3A1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1556" y="3103218"/>
            <a:ext cx="1615259" cy="214889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CE852A-1B5F-E559-99EA-D3B025A5941D}"/>
              </a:ext>
            </a:extLst>
          </p:cNvPr>
          <p:cNvSpPr txBox="1"/>
          <p:nvPr/>
        </p:nvSpPr>
        <p:spPr>
          <a:xfrm>
            <a:off x="1427860" y="5287200"/>
            <a:ext cx="2280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erif"/>
                <a:ea typeface="DejaVu Sans"/>
              </a:rPr>
              <a:t>Machine de croissance cristalline OSAG -</a:t>
            </a:r>
            <a:r>
              <a:rPr kumimoji="0" lang="fr-FR" sz="1200" b="1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erif"/>
                <a:ea typeface="DejaVu Sans"/>
              </a:rPr>
              <a:t>Haefely</a:t>
            </a:r>
            <a:endParaRPr kumimoji="0" lang="fr-FR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0508E7-7BB6-E64A-0A47-7554C1BEA85A}"/>
              </a:ext>
            </a:extLst>
          </p:cNvPr>
          <p:cNvSpPr txBox="1"/>
          <p:nvPr/>
        </p:nvSpPr>
        <p:spPr>
          <a:xfrm>
            <a:off x="4519448" y="5906814"/>
            <a:ext cx="1531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Machine de polissage</a:t>
            </a:r>
          </a:p>
          <a:p>
            <a:r>
              <a:rPr lang="fr-FR" sz="1200" dirty="0" err="1"/>
              <a:t>Mecanique</a:t>
            </a:r>
            <a:r>
              <a:rPr lang="fr-FR" sz="1200" dirty="0"/>
              <a:t> -</a:t>
            </a:r>
            <a:r>
              <a:rPr lang="fr-FR" sz="1200" dirty="0" err="1"/>
              <a:t>HAefely</a:t>
            </a:r>
            <a:endParaRPr lang="fr-FR" sz="1200" dirty="0"/>
          </a:p>
        </p:txBody>
      </p:sp>
      <p:pic>
        <p:nvPicPr>
          <p:cNvPr id="4098" name="Picture 2" descr="Polissage des Miroirs d Advanced Virgo : un nouveau défi. Les solutions  envisagées - PDF Téléchargement Gratuit">
            <a:extLst>
              <a:ext uri="{FF2B5EF4-FFF2-40B4-BE49-F238E27FC236}">
                <a16:creationId xmlns:a16="http://schemas.microsoft.com/office/drawing/2014/main" id="{31B27DE5-86B3-2A3E-EE23-041F471E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148" y="3728552"/>
            <a:ext cx="2547506" cy="18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66C4E86-D9E6-86AF-C63A-EBF9EECDA403}"/>
              </a:ext>
            </a:extLst>
          </p:cNvPr>
          <p:cNvSpPr txBox="1"/>
          <p:nvPr/>
        </p:nvSpPr>
        <p:spPr>
          <a:xfrm>
            <a:off x="7193181" y="5906814"/>
            <a:ext cx="2190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Polissage ionique- </a:t>
            </a:r>
            <a:r>
              <a:rPr lang="fr-FR" sz="1400" dirty="0" err="1"/>
              <a:t>depot</a:t>
            </a:r>
            <a:r>
              <a:rPr lang="fr-FR" sz="1400" dirty="0"/>
              <a:t>-</a:t>
            </a:r>
          </a:p>
          <a:p>
            <a:r>
              <a:rPr lang="fr-FR" sz="1400" dirty="0" err="1"/>
              <a:t>Caracterisation</a:t>
            </a:r>
            <a:r>
              <a:rPr lang="fr-FR" sz="1400" dirty="0"/>
              <a:t> LMA-VIRGO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32CD4D8-E7C7-1BF2-4FF0-FE43112D55A3}"/>
              </a:ext>
            </a:extLst>
          </p:cNvPr>
          <p:cNvCxnSpPr/>
          <p:nvPr/>
        </p:nvCxnSpPr>
        <p:spPr>
          <a:xfrm>
            <a:off x="3436883" y="4477407"/>
            <a:ext cx="654157" cy="33633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695D393-C29E-5A64-DE24-254DA1A8BCE6}"/>
              </a:ext>
            </a:extLst>
          </p:cNvPr>
          <p:cNvCxnSpPr/>
          <p:nvPr/>
        </p:nvCxnSpPr>
        <p:spPr>
          <a:xfrm>
            <a:off x="6361126" y="5215552"/>
            <a:ext cx="654157" cy="33633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C659A93-E6DE-8696-C161-7F330ACA60B5}"/>
              </a:ext>
            </a:extLst>
          </p:cNvPr>
          <p:cNvCxnSpPr/>
          <p:nvPr/>
        </p:nvCxnSpPr>
        <p:spPr>
          <a:xfrm>
            <a:off x="9803240" y="5518032"/>
            <a:ext cx="654157" cy="33633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DFEB9EF-8C4D-5EBA-6E83-B229363F7184}"/>
              </a:ext>
            </a:extLst>
          </p:cNvPr>
          <p:cNvSpPr txBox="1"/>
          <p:nvPr/>
        </p:nvSpPr>
        <p:spPr>
          <a:xfrm>
            <a:off x="10230426" y="6379979"/>
            <a:ext cx="165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Suspension test</a:t>
            </a:r>
          </a:p>
        </p:txBody>
      </p:sp>
    </p:spTree>
    <p:extLst>
      <p:ext uri="{BB962C8B-B14F-4D97-AF65-F5344CB8AC3E}">
        <p14:creationId xmlns:p14="http://schemas.microsoft.com/office/powerpoint/2010/main" val="375173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 3_3"/>
          <p:cNvPicPr/>
          <p:nvPr/>
        </p:nvPicPr>
        <p:blipFill>
          <a:blip r:embed="rId2"/>
          <a:stretch/>
        </p:blipFill>
        <p:spPr>
          <a:xfrm>
            <a:off x="82193" y="293910"/>
            <a:ext cx="12189960" cy="1141200"/>
          </a:xfrm>
          <a:prstGeom prst="rect">
            <a:avLst/>
          </a:prstGeom>
          <a:ln>
            <a:noFill/>
          </a:ln>
        </p:spPr>
      </p:pic>
      <p:sp>
        <p:nvSpPr>
          <p:cNvPr id="393" name="CustomShape 1"/>
          <p:cNvSpPr/>
          <p:nvPr/>
        </p:nvSpPr>
        <p:spPr>
          <a:xfrm>
            <a:off x="2394720" y="708840"/>
            <a:ext cx="8245800" cy="28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3000" lnSpcReduction="20000"/>
          </a:bodyPr>
          <a:lstStyle/>
          <a:p>
            <a:pPr>
              <a:lnSpc>
                <a:spcPct val="90000"/>
              </a:lnSpc>
            </a:pPr>
            <a:endParaRPr lang="fr-FR" sz="2000" b="0" strike="noStrike" spc="-1" dirty="0"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2394720" y="236520"/>
            <a:ext cx="67478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800" b="0" strike="noStrike" spc="-1" dirty="0">
                <a:solidFill>
                  <a:schemeClr val="bg1"/>
                </a:solidFill>
                <a:latin typeface="Arial"/>
              </a:rPr>
              <a:t>Conclusion</a:t>
            </a:r>
            <a:r>
              <a:rPr lang="fr-FR" sz="2800" b="0" strike="noStrike" spc="-1" dirty="0">
                <a:latin typeface="Arial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5B948B-9BEB-4D7E-206E-A99BC39AF870}"/>
              </a:ext>
            </a:extLst>
          </p:cNvPr>
          <p:cNvSpPr/>
          <p:nvPr/>
        </p:nvSpPr>
        <p:spPr>
          <a:xfrm>
            <a:off x="3900480" y="770558"/>
            <a:ext cx="6740040" cy="29629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Calibri" panose="020F0502020204030204" pitchFamily="34" charset="0"/>
              </a:rPr>
              <a:t>Un pôle scientifique d’excellence émerge à Lyon autour des ondes gravitationnelles :</a:t>
            </a:r>
            <a:endParaRPr lang="fr-FR" dirty="0">
              <a:latin typeface="Calibri" panose="020F0502020204030204" pitchFamily="34" charset="0"/>
            </a:endParaRPr>
          </a:p>
          <a:p>
            <a:pPr marL="285750" indent="-285750">
              <a:lnSpc>
                <a:spcPts val="3400"/>
              </a:lnSpc>
              <a:buFont typeface="Wingdings" pitchFamily="2" charset="2"/>
              <a:buChar char="q"/>
              <a:defRPr/>
            </a:pPr>
            <a:r>
              <a:rPr lang="fr-FR" dirty="0">
                <a:ea typeface="Roboto" panose="02000000000000000000" pitchFamily="2" charset="0"/>
                <a:sym typeface="Wingdings 2" panose="05020102010507070707" pitchFamily="18" charset="2"/>
              </a:rPr>
              <a:t>Une visibilité internationale de premier plan</a:t>
            </a:r>
          </a:p>
          <a:p>
            <a:pPr marL="285750" indent="-285750">
              <a:lnSpc>
                <a:spcPts val="3400"/>
              </a:lnSpc>
              <a:buFont typeface="Wingdings" pitchFamily="2" charset="2"/>
              <a:buChar char="q"/>
              <a:defRPr/>
            </a:pPr>
            <a:r>
              <a:rPr lang="fr-FR" dirty="0">
                <a:ea typeface="Roboto" panose="02000000000000000000" pitchFamily="2" charset="0"/>
                <a:sym typeface="Wingdings 2" panose="05020102010507070707" pitchFamily="18" charset="2"/>
              </a:rPr>
              <a:t>Une dynamique locale impressionnante </a:t>
            </a:r>
          </a:p>
          <a:p>
            <a:pPr marL="285750" indent="-285750">
              <a:lnSpc>
                <a:spcPts val="3400"/>
              </a:lnSpc>
              <a:buFont typeface="Wingdings" pitchFamily="2" charset="2"/>
              <a:buChar char="q"/>
              <a:defRPr/>
            </a:pPr>
            <a:r>
              <a:rPr lang="fr-FR" dirty="0">
                <a:ea typeface="Roboto" panose="02000000000000000000" pitchFamily="2" charset="0"/>
                <a:sym typeface="Wingdings 2" panose="05020102010507070707" pitchFamily="18" charset="2"/>
              </a:rPr>
              <a:t>Un futur en marche dans le cadre du quartier de la physique </a:t>
            </a:r>
          </a:p>
          <a:p>
            <a:pPr marL="742950" lvl="1" indent="-285750">
              <a:lnSpc>
                <a:spcPts val="3400"/>
              </a:lnSpc>
              <a:buFont typeface="Wingdings" pitchFamily="2" charset="2"/>
              <a:buChar char="q"/>
              <a:defRPr/>
            </a:pPr>
            <a:r>
              <a:rPr lang="fr-FR" dirty="0">
                <a:ea typeface="Roboto" panose="02000000000000000000" pitchFamily="2" charset="0"/>
                <a:sym typeface="Wingdings 2" panose="05020102010507070707" pitchFamily="18" charset="2"/>
              </a:rPr>
              <a:t> De nouveaux équipements pour l’IP2I </a:t>
            </a:r>
          </a:p>
          <a:p>
            <a:pPr marL="742950" lvl="1" indent="-285750">
              <a:lnSpc>
                <a:spcPts val="3400"/>
              </a:lnSpc>
              <a:buFont typeface="Wingdings" pitchFamily="2" charset="2"/>
              <a:buChar char="q"/>
              <a:defRPr/>
            </a:pPr>
            <a:r>
              <a:rPr lang="fr-FR" dirty="0">
                <a:ea typeface="Roboto" panose="02000000000000000000" pitchFamily="2" charset="0"/>
                <a:sym typeface="Wingdings 2" panose="05020102010507070707" pitchFamily="18" charset="2"/>
              </a:rPr>
              <a:t>De nouvelles infrastructures par l’extension du bâtiment </a:t>
            </a:r>
            <a:r>
              <a:rPr lang="fr-FR" dirty="0" err="1">
                <a:ea typeface="Roboto" panose="02000000000000000000" pitchFamily="2" charset="0"/>
                <a:sym typeface="Wingdings 2" panose="05020102010507070707" pitchFamily="18" charset="2"/>
              </a:rPr>
              <a:t>Virgo</a:t>
            </a:r>
            <a:r>
              <a:rPr lang="fr-FR" dirty="0">
                <a:ea typeface="Roboto" panose="02000000000000000000" pitchFamily="2" charset="0"/>
                <a:sym typeface="Wingdings 2" panose="05020102010507070707" pitchFamily="18" charset="2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4E1468-924C-CA9E-0162-CB50C2216EA5}"/>
              </a:ext>
            </a:extLst>
          </p:cNvPr>
          <p:cNvSpPr txBox="1"/>
          <p:nvPr/>
        </p:nvSpPr>
        <p:spPr>
          <a:xfrm>
            <a:off x="0" y="4174151"/>
            <a:ext cx="6740040" cy="9230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2000" b="1" dirty="0">
                <a:ea typeface="Roboto" panose="02000000000000000000" pitchFamily="2" charset="0"/>
                <a:sym typeface="Wingdings 2" panose="05020102010507070707" pitchFamily="18" charset="2"/>
              </a:rPr>
              <a:t>Un grand BRAVO à tous les acteurs locaux qui ont participé et participe à cette belle aventure depuis 30 ans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2A662-A7A1-1734-4AC2-1EFE9B734624}"/>
              </a:ext>
            </a:extLst>
          </p:cNvPr>
          <p:cNvSpPr txBox="1"/>
          <p:nvPr/>
        </p:nvSpPr>
        <p:spPr>
          <a:xfrm>
            <a:off x="0" y="6159943"/>
            <a:ext cx="11436626" cy="473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  <a:defRPr/>
            </a:pPr>
            <a:r>
              <a:rPr lang="fr-FR" sz="1600" b="1" dirty="0">
                <a:ea typeface="Roboto" panose="02000000000000000000" pitchFamily="2" charset="0"/>
                <a:sym typeface="Wingdings 2" panose="05020102010507070707" pitchFamily="18" charset="2"/>
              </a:rPr>
              <a:t>Un grand merci à nos tutelles pour le support  pour préparer l’avenir avec nous afin de rester les leaders pour les 30 ans à venir !</a:t>
            </a:r>
          </a:p>
        </p:txBody>
      </p:sp>
      <p:pic>
        <p:nvPicPr>
          <p:cNvPr id="7" name="Picture 2" descr="ucbl logo ucbl">
            <a:extLst>
              <a:ext uri="{FF2B5EF4-FFF2-40B4-BE49-F238E27FC236}">
                <a16:creationId xmlns:a16="http://schemas.microsoft.com/office/drawing/2014/main" id="{6FE08489-6FB7-8996-9652-9A1609D8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9" y="5301608"/>
            <a:ext cx="1068552" cy="77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_3" descr="IN2P3Filaire-Q_SignV copie">
            <a:extLst>
              <a:ext uri="{FF2B5EF4-FFF2-40B4-BE49-F238E27FC236}">
                <a16:creationId xmlns:a16="http://schemas.microsoft.com/office/drawing/2014/main" id="{7DA689A6-93EE-E47A-2642-BA9664C2CC7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027419" y="5503498"/>
            <a:ext cx="1058040" cy="44064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E3D7AED-1296-CB72-40DB-9099C1A24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21" y="5454145"/>
            <a:ext cx="539345" cy="5393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737DB7-5436-0A5E-56F6-1F47AE3B7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3" y="1126182"/>
            <a:ext cx="3900480" cy="25989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72AF6B-75C2-AD76-731B-CF86C33CA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70" y="3733549"/>
            <a:ext cx="3328287" cy="2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8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apeau Anniversaire 30 ans">
            <a:extLst>
              <a:ext uri="{FF2B5EF4-FFF2-40B4-BE49-F238E27FC236}">
                <a16:creationId xmlns:a16="http://schemas.microsoft.com/office/drawing/2014/main" id="{8A3174CA-72C0-C655-DDAD-1A4362C6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39" y="207485"/>
            <a:ext cx="6276561" cy="591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40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AC0A7-3792-5540-BD15-2A3B6D87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C642EC-3F6A-1244-A63C-96C8F7147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870" y="105002"/>
            <a:ext cx="9122501" cy="76418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r-FR" b="1" dirty="0">
                <a:latin typeface="Calibri" charset="0"/>
                <a:ea typeface="Calibri" charset="0"/>
                <a:cs typeface="Calibri" charset="0"/>
              </a:rPr>
              <a:t>La physique d’excellence de l’IN2P3 au cœur de Lyon</a:t>
            </a:r>
          </a:p>
          <a:p>
            <a:pPr algn="ctr"/>
            <a:r>
              <a:rPr lang="fr-FR" b="1" dirty="0"/>
              <a:t>Une vitrine pour la place Lyonnaise</a:t>
            </a:r>
            <a:r>
              <a:rPr lang="fr-FR" b="1" dirty="0">
                <a:latin typeface="Calibri" charset="0"/>
                <a:cs typeface="Calibri" charset="0"/>
              </a:rPr>
              <a:t> </a:t>
            </a:r>
            <a:endParaRPr lang="fr-FR" b="1" dirty="0"/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B10909-1727-1447-82EC-65FF6D97E2CF}"/>
              </a:ext>
            </a:extLst>
          </p:cNvPr>
          <p:cNvSpPr/>
          <p:nvPr/>
        </p:nvSpPr>
        <p:spPr>
          <a:xfrm>
            <a:off x="3626693" y="4162139"/>
            <a:ext cx="7177395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latin typeface="Calibri" charset="0"/>
                <a:ea typeface="Calibri" charset="0"/>
                <a:cs typeface="Calibri" charset="0"/>
              </a:rPr>
              <a:t>Nécessité de regrouper des expertises multiples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Astrophysique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dirty="0">
                <a:latin typeface="Calibri" charset="0"/>
                <a:ea typeface="Calibri" charset="0"/>
                <a:cs typeface="Calibri" charset="0"/>
              </a:rPr>
              <a:t>Cosmologie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 Physique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fondamentale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 et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subatomique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Science des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matériaux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avancés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mr-IN" dirty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Technologies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innovantes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en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optique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et en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détection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ultra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performante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calcul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de pointe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A0169B3E-4E3B-4947-AF6E-C6B0EC6E9CCA}"/>
              </a:ext>
            </a:extLst>
          </p:cNvPr>
          <p:cNvSpPr txBox="1"/>
          <p:nvPr/>
        </p:nvSpPr>
        <p:spPr>
          <a:xfrm>
            <a:off x="787745" y="1221763"/>
            <a:ext cx="8066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L’Univers connu est rempli à </a:t>
            </a:r>
            <a:r>
              <a:rPr lang="fr-FR" dirty="0">
                <a:solidFill>
                  <a:schemeClr val="accent2"/>
                </a:solidFill>
              </a:rPr>
              <a:t>95% de composants de nature inconnue : </a:t>
            </a:r>
          </a:p>
          <a:p>
            <a:pPr algn="just"/>
            <a:r>
              <a:rPr lang="fr-FR" dirty="0"/>
              <a:t>la matière noire qui attire et l’énergie noire qui repousse (noire = inconnue)</a:t>
            </a:r>
          </a:p>
          <a:p>
            <a:pPr algn="just"/>
            <a:endParaRPr lang="fr-FR" dirty="0">
              <a:solidFill>
                <a:srgbClr val="FF0000"/>
              </a:solidFill>
            </a:endParaRPr>
          </a:p>
          <a:p>
            <a:pPr algn="just"/>
            <a:r>
              <a:rPr lang="fr-FR" dirty="0"/>
              <a:t>Ce que nous observons dans l’Univers est donc le résultat de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accent2"/>
                </a:solidFill>
              </a:rPr>
              <a:t>la force de la gravité.</a:t>
            </a:r>
          </a:p>
          <a:p>
            <a:pPr algn="just"/>
            <a:r>
              <a:rPr lang="fr-FR" b="1" dirty="0">
                <a:solidFill>
                  <a:schemeClr val="accent2"/>
                </a:solidFill>
              </a:rPr>
              <a:t>Un grand enjeu futur est de comprendre la gravité dans l’Univers et de relier la physique de l’infiniment petit à celle de l’infiniment grand</a:t>
            </a:r>
            <a:r>
              <a:rPr lang="fr-FR" dirty="0"/>
              <a:t>.</a:t>
            </a: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BF3832A2-81B3-384F-947F-C18E08A950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00" y="3116054"/>
            <a:ext cx="2809705" cy="1845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04C285-AEBA-7B4A-8E5F-2660EFE80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931"/>
          <a:stretch/>
        </p:blipFill>
        <p:spPr>
          <a:xfrm>
            <a:off x="9251721" y="1119166"/>
            <a:ext cx="2059408" cy="159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B87A44-44B9-2842-8BB4-AAF4F99A85D7}"/>
              </a:ext>
            </a:extLst>
          </p:cNvPr>
          <p:cNvSpPr/>
          <p:nvPr/>
        </p:nvSpPr>
        <p:spPr>
          <a:xfrm>
            <a:off x="3482889" y="3020388"/>
            <a:ext cx="767334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>
                <a:latin typeface="Calibri" charset="0"/>
                <a:ea typeface="Calibri" charset="0"/>
                <a:cs typeface="Calibri" charset="0"/>
              </a:rPr>
              <a:t>2015 </a:t>
            </a:r>
            <a:r>
              <a:rPr lang="fr-FR" dirty="0">
                <a:latin typeface="Calibri" charset="0"/>
                <a:ea typeface="Calibri" charset="0"/>
                <a:cs typeface="Calibri" charset="0"/>
              </a:rPr>
              <a:t>: la détection révolutionnaire des ondes gravitationnelles (prix Nobel 2017)</a:t>
            </a:r>
          </a:p>
          <a:p>
            <a:pPr lvl="1"/>
            <a:r>
              <a:rPr lang="fr-FR" dirty="0">
                <a:latin typeface="Calibri" charset="0"/>
                <a:ea typeface="Calibri" charset="0"/>
                <a:cs typeface="Calibri" charset="0"/>
              </a:rPr>
              <a:t>    ☞ permet de révéler la rencontre de trous noirs ou d’étoiles à neutrons </a:t>
            </a:r>
          </a:p>
          <a:p>
            <a:r>
              <a:rPr lang="fr-FR" b="1" dirty="0">
                <a:latin typeface="Calibri" charset="0"/>
                <a:ea typeface="Calibri" charset="0"/>
                <a:cs typeface="Calibri" charset="0"/>
              </a:rPr>
              <a:t>Une ouverture inédite pour comprendre l’Univers </a:t>
            </a:r>
            <a:endParaRPr lang="en-GB" dirty="0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A6913343-9293-074C-BBB7-B35641904B1D}"/>
              </a:ext>
            </a:extLst>
          </p:cNvPr>
          <p:cNvGrpSpPr/>
          <p:nvPr/>
        </p:nvGrpSpPr>
        <p:grpSpPr>
          <a:xfrm>
            <a:off x="124749" y="5511874"/>
            <a:ext cx="11604552" cy="1331084"/>
            <a:chOff x="124749" y="5511874"/>
            <a:chExt cx="11604552" cy="1331084"/>
          </a:xfrm>
        </p:grpSpPr>
        <p:pic>
          <p:nvPicPr>
            <p:cNvPr id="11" name="Image 26">
              <a:extLst>
                <a:ext uri="{FF2B5EF4-FFF2-40B4-BE49-F238E27FC236}">
                  <a16:creationId xmlns:a16="http://schemas.microsoft.com/office/drawing/2014/main" id="{EFBA7C8B-BE1F-4D45-B9DA-18290CEC9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7953" y="5514904"/>
              <a:ext cx="5287438" cy="1327708"/>
            </a:xfrm>
            <a:prstGeom prst="rect">
              <a:avLst/>
            </a:prstGeom>
          </p:spPr>
        </p:pic>
        <p:pic>
          <p:nvPicPr>
            <p:cNvPr id="12" name="Image 27">
              <a:extLst>
                <a:ext uri="{FF2B5EF4-FFF2-40B4-BE49-F238E27FC236}">
                  <a16:creationId xmlns:a16="http://schemas.microsoft.com/office/drawing/2014/main" id="{7BAEEBA6-AE6C-C248-A99A-02C89699A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7200" y="5514904"/>
              <a:ext cx="2322101" cy="1327708"/>
            </a:xfrm>
            <a:prstGeom prst="rect">
              <a:avLst/>
            </a:prstGeom>
          </p:spPr>
        </p:pic>
        <p:pic>
          <p:nvPicPr>
            <p:cNvPr id="13" name="Image 25">
              <a:extLst>
                <a:ext uri="{FF2B5EF4-FFF2-40B4-BE49-F238E27FC236}">
                  <a16:creationId xmlns:a16="http://schemas.microsoft.com/office/drawing/2014/main" id="{64C7F329-88DC-2C40-9CF0-4666F4E1B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49" y="5511874"/>
              <a:ext cx="1943786" cy="1327708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0B05B46-8934-E144-9353-41E16CBEB6D2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7707" y="5517242"/>
              <a:ext cx="2199493" cy="132234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65E080F-884B-414D-974A-E7FEB1D5D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03" b="14424"/>
            <a:stretch/>
          </p:blipFill>
          <p:spPr>
            <a:xfrm>
              <a:off x="2068535" y="5514558"/>
              <a:ext cx="1308641" cy="1328400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1B33A021-44D5-172F-B96F-9B92DECB0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70467" y="4304450"/>
            <a:ext cx="829676" cy="10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C30112-8D1E-7C49-9BBC-75C6DABF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7408D6-8C21-6942-9829-EAED79E1B3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4584" y="236292"/>
            <a:ext cx="7314191" cy="576246"/>
          </a:xfrm>
        </p:spPr>
        <p:txBody>
          <a:bodyPr>
            <a:normAutofit/>
          </a:bodyPr>
          <a:lstStyle/>
          <a:p>
            <a:r>
              <a:rPr lang="fr-FR" sz="3200" b="1" dirty="0"/>
              <a:t>Le grand puzzle 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C76B92-CBB3-224F-B8CC-59434D58CC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45" y="2501014"/>
            <a:ext cx="5510306" cy="43569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3A1C7B-C4C6-4C4A-870C-9BD9DE40A6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24" y="945100"/>
            <a:ext cx="1950606" cy="16542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531686-2848-DE42-883B-435E9D3242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442" y="1078092"/>
            <a:ext cx="1904603" cy="16152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46C131-2C64-8941-85E5-B2CB4487F7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993" y="3006365"/>
            <a:ext cx="4898621" cy="31587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DCC537B-28A3-F148-9459-46B6CAF96E3D}"/>
              </a:ext>
            </a:extLst>
          </p:cNvPr>
          <p:cNvSpPr txBox="1"/>
          <p:nvPr/>
        </p:nvSpPr>
        <p:spPr>
          <a:xfrm>
            <a:off x="7682022" y="2614303"/>
            <a:ext cx="416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L’Univers dans un film = image avec le son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8B16BE-74DC-234D-9C1D-27349F387AEE}"/>
              </a:ext>
            </a:extLst>
          </p:cNvPr>
          <p:cNvSpPr txBox="1"/>
          <p:nvPr/>
        </p:nvSpPr>
        <p:spPr>
          <a:xfrm>
            <a:off x="2696409" y="1656251"/>
            <a:ext cx="156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Mécanique </a:t>
            </a:r>
          </a:p>
          <a:p>
            <a:r>
              <a:rPr lang="fr-FR" b="1" dirty="0"/>
              <a:t>quantique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9C84FA-B6B0-C943-B12E-59200A94DC5D}"/>
              </a:ext>
            </a:extLst>
          </p:cNvPr>
          <p:cNvSpPr txBox="1"/>
          <p:nvPr/>
        </p:nvSpPr>
        <p:spPr>
          <a:xfrm>
            <a:off x="9763521" y="1701031"/>
            <a:ext cx="201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Relativité générale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3D2802-78E2-4948-8D4F-13E1B5C65CCC}"/>
              </a:ext>
            </a:extLst>
          </p:cNvPr>
          <p:cNvSpPr/>
          <p:nvPr/>
        </p:nvSpPr>
        <p:spPr>
          <a:xfrm>
            <a:off x="5748916" y="-216566"/>
            <a:ext cx="1183365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r-FR" sz="3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F90449-A162-5B43-81CF-DEA6F0A9DC85}"/>
              </a:ext>
            </a:extLst>
          </p:cNvPr>
          <p:cNvSpPr/>
          <p:nvPr/>
        </p:nvSpPr>
        <p:spPr>
          <a:xfrm>
            <a:off x="4962908" y="504159"/>
            <a:ext cx="2638864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13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7442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40C17E-4495-924C-95E4-EBF6F2720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4585" y="236292"/>
            <a:ext cx="7584302" cy="765222"/>
          </a:xfrm>
        </p:spPr>
        <p:txBody>
          <a:bodyPr>
            <a:normAutofit fontScale="70000" lnSpcReduction="20000"/>
          </a:bodyPr>
          <a:lstStyle/>
          <a:p>
            <a:r>
              <a:rPr lang="fr-FR" sz="3200" b="1" dirty="0"/>
              <a:t>50 ans de développements techniques </a:t>
            </a:r>
          </a:p>
          <a:p>
            <a:r>
              <a:rPr lang="fr-FR" sz="3200" b="1" dirty="0"/>
              <a:t>30 ans pour découvrir les ondes gravitationnelle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0B09E1-6E8B-B449-ABC9-D7B9CB7C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06" y="4750675"/>
            <a:ext cx="2798568" cy="188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598C6B-0D7C-8346-96F9-0AE17529D772}"/>
              </a:ext>
            </a:extLst>
          </p:cNvPr>
          <p:cNvSpPr/>
          <p:nvPr/>
        </p:nvSpPr>
        <p:spPr>
          <a:xfrm>
            <a:off x="143258" y="1305149"/>
            <a:ext cx="572862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333333"/>
                </a:solidFill>
                <a:latin typeface="SourceSP-SemiBold"/>
              </a:rPr>
              <a:t>1972,</a:t>
            </a:r>
            <a:r>
              <a:rPr lang="fr-FR" dirty="0">
                <a:solidFill>
                  <a:srgbClr val="333333"/>
                </a:solidFill>
                <a:latin typeface="SourceSP-SemiBold"/>
              </a:rPr>
              <a:t> </a:t>
            </a:r>
            <a:r>
              <a:rPr lang="fr-FR" sz="1600" dirty="0">
                <a:solidFill>
                  <a:srgbClr val="333333"/>
                </a:solidFill>
                <a:latin typeface="SourceSP-SemiBold"/>
              </a:rPr>
              <a:t>création du Service des Matériaux Amorphes, SMA, ancêtre du LMA (Laboratoire des Matériaux Avancés) à l’IPNL</a:t>
            </a:r>
            <a:endParaRPr lang="fr-FR" dirty="0">
              <a:solidFill>
                <a:srgbClr val="333333"/>
              </a:solidFill>
              <a:latin typeface="SourceSP-SemiBold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D3C44-4CD8-1749-942A-37217ABACAE5}"/>
              </a:ext>
            </a:extLst>
          </p:cNvPr>
          <p:cNvSpPr/>
          <p:nvPr/>
        </p:nvSpPr>
        <p:spPr>
          <a:xfrm>
            <a:off x="5628934" y="2586511"/>
            <a:ext cx="6096000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333333"/>
                </a:solidFill>
                <a:latin typeface="SourceSP-SemiBold"/>
              </a:rPr>
              <a:t>2001</a:t>
            </a:r>
            <a:r>
              <a:rPr lang="fr-FR" dirty="0">
                <a:solidFill>
                  <a:srgbClr val="333333"/>
                </a:solidFill>
                <a:latin typeface="SourceSP-SemiBold"/>
              </a:rPr>
              <a:t> </a:t>
            </a:r>
            <a:r>
              <a:rPr lang="fr-FR" sz="1600" dirty="0">
                <a:solidFill>
                  <a:srgbClr val="333333"/>
                </a:solidFill>
                <a:latin typeface="SourceSP-SemiBold"/>
              </a:rPr>
              <a:t>Le SMA réalise le premier miroir de la collaboration VIRGO pour la détection d’ondes gravitationnelles</a:t>
            </a:r>
          </a:p>
          <a:p>
            <a:r>
              <a:rPr lang="fr-FR" sz="2000" b="1" dirty="0">
                <a:solidFill>
                  <a:srgbClr val="333333"/>
                </a:solidFill>
                <a:latin typeface="SourceSP-SemiBold"/>
              </a:rPr>
              <a:t>2004 </a:t>
            </a:r>
            <a:r>
              <a:rPr lang="fr-FR" sz="1600" dirty="0">
                <a:solidFill>
                  <a:srgbClr val="333333"/>
                </a:solidFill>
                <a:latin typeface="SourceSP-SemiBold"/>
              </a:rPr>
              <a:t>: Le SMA devient le LMA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EC2CF-6423-534F-8539-1BA3558A7542}"/>
              </a:ext>
            </a:extLst>
          </p:cNvPr>
          <p:cNvSpPr/>
          <p:nvPr/>
        </p:nvSpPr>
        <p:spPr>
          <a:xfrm>
            <a:off x="6096000" y="3750868"/>
            <a:ext cx="6096000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fr-FR" sz="2800" b="1" dirty="0">
                <a:solidFill>
                  <a:srgbClr val="333333"/>
                </a:solidFill>
                <a:latin typeface="Source Sans Pro" panose="020B0503030403020204" pitchFamily="34" charset="0"/>
              </a:rPr>
              <a:t>2015</a:t>
            </a:r>
            <a:r>
              <a:rPr lang="fr-FR" dirty="0">
                <a:solidFill>
                  <a:srgbClr val="333333"/>
                </a:solidFill>
                <a:latin typeface="Source Sans Pro" panose="020B0503030403020204" pitchFamily="34" charset="0"/>
              </a:rPr>
              <a:t> </a:t>
            </a:r>
            <a:r>
              <a:rPr lang="fr-FR" sz="1600" dirty="0">
                <a:solidFill>
                  <a:srgbClr val="333333"/>
                </a:solidFill>
                <a:latin typeface="Source Sans Pro" panose="020B0503030403020204" pitchFamily="34" charset="0"/>
              </a:rPr>
              <a:t>première détection d'ondes gravitationnelles à laquelle le  LMA a apporté une contribution de premier plan grâce à ses miroirs ultra-performants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CDC7D-598C-864B-92B7-D7031CA3BD8C}"/>
              </a:ext>
            </a:extLst>
          </p:cNvPr>
          <p:cNvSpPr/>
          <p:nvPr/>
        </p:nvSpPr>
        <p:spPr>
          <a:xfrm>
            <a:off x="143258" y="2063162"/>
            <a:ext cx="548071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333333"/>
                </a:solidFill>
                <a:latin typeface="Source Sans Pro" panose="020B0503030403020204" pitchFamily="34" charset="0"/>
              </a:rPr>
              <a:t>1992, </a:t>
            </a:r>
            <a:r>
              <a:rPr lang="fr-FR" sz="1600" dirty="0">
                <a:solidFill>
                  <a:srgbClr val="333333"/>
                </a:solidFill>
                <a:latin typeface="Source Sans Pro" panose="020B0503030403020204" pitchFamily="34" charset="0"/>
              </a:rPr>
              <a:t>le SMA intègre VIRGO à l'emplacement de l'ancien synchrocyclotron de l'institut.</a:t>
            </a:r>
            <a:endParaRPr lang="fr-FR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41F928E-62D8-0C47-B7D1-8E6F0CE2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4" y="2869037"/>
            <a:ext cx="3237178" cy="217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D0A8D2-562F-B44B-9A7A-57AA7A25FF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531" y="943028"/>
            <a:ext cx="2241403" cy="1627966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870BF2-1651-ED49-B62A-A444C736A2F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207" y="329969"/>
            <a:ext cx="2928248" cy="18202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FE9D6B-1161-8841-914C-31C73BBAC1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79" y="5163768"/>
            <a:ext cx="2220130" cy="1367836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4E5D8A2-871B-1446-A372-905F34E2FF23}"/>
              </a:ext>
            </a:extLst>
          </p:cNvPr>
          <p:cNvSpPr txBox="1"/>
          <p:nvPr/>
        </p:nvSpPr>
        <p:spPr>
          <a:xfrm>
            <a:off x="696618" y="6602561"/>
            <a:ext cx="16979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Cristal du CNRS.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2A7407-313C-370E-2864-AF9AC5650A28}"/>
              </a:ext>
            </a:extLst>
          </p:cNvPr>
          <p:cNvSpPr/>
          <p:nvPr/>
        </p:nvSpPr>
        <p:spPr>
          <a:xfrm>
            <a:off x="6973174" y="5340782"/>
            <a:ext cx="4751760" cy="12618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333333"/>
                </a:solidFill>
                <a:latin typeface="SourceSP-SemiBold"/>
              </a:rPr>
              <a:t>2019</a:t>
            </a:r>
            <a:r>
              <a:rPr lang="fr-FR" dirty="0">
                <a:solidFill>
                  <a:srgbClr val="333333"/>
                </a:solidFill>
                <a:latin typeface="SourceSP-SemiBold"/>
              </a:rPr>
              <a:t> </a:t>
            </a:r>
            <a:r>
              <a:rPr lang="fr-FR" sz="1600" dirty="0">
                <a:solidFill>
                  <a:srgbClr val="333333"/>
                </a:solidFill>
                <a:latin typeface="SourceSP-SemiBold"/>
              </a:rPr>
              <a:t>le LMA devient plateforme Nationale de l’IP2I </a:t>
            </a:r>
          </a:p>
          <a:p>
            <a:endParaRPr lang="fr-FR" sz="1600" dirty="0">
              <a:solidFill>
                <a:srgbClr val="333333"/>
              </a:solidFill>
              <a:latin typeface="SourceSP-SemiBold"/>
            </a:endParaRPr>
          </a:p>
          <a:p>
            <a:r>
              <a:rPr lang="fr-FR" sz="1600" dirty="0">
                <a:solidFill>
                  <a:srgbClr val="333333"/>
                </a:solidFill>
                <a:latin typeface="SourceSP-SemiBold"/>
              </a:rPr>
              <a:t> </a:t>
            </a:r>
            <a:r>
              <a:rPr lang="fr-FR" dirty="0">
                <a:solidFill>
                  <a:srgbClr val="333333"/>
                </a:solidFill>
                <a:latin typeface="SourceSP-SemiBold"/>
              </a:rPr>
              <a:t>Création d’un groupe de recherche  « Ondes gravitationnelles »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95089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ardrop 35">
            <a:extLst>
              <a:ext uri="{FF2B5EF4-FFF2-40B4-BE49-F238E27FC236}">
                <a16:creationId xmlns:a16="http://schemas.microsoft.com/office/drawing/2014/main" id="{801FEFE7-7C12-6541-A3F4-1F586F49CCA7}"/>
              </a:ext>
            </a:extLst>
          </p:cNvPr>
          <p:cNvSpPr/>
          <p:nvPr/>
        </p:nvSpPr>
        <p:spPr>
          <a:xfrm rot="14350045">
            <a:off x="9440655" y="4014490"/>
            <a:ext cx="2657126" cy="2954069"/>
          </a:xfrm>
          <a:prstGeom prst="teardrop">
            <a:avLst>
              <a:gd name="adj" fmla="val 20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4" name="Teardrop 33">
            <a:extLst>
              <a:ext uri="{FF2B5EF4-FFF2-40B4-BE49-F238E27FC236}">
                <a16:creationId xmlns:a16="http://schemas.microsoft.com/office/drawing/2014/main" id="{E56E6AFE-CC9B-014E-B249-62502487B764}"/>
              </a:ext>
            </a:extLst>
          </p:cNvPr>
          <p:cNvSpPr/>
          <p:nvPr/>
        </p:nvSpPr>
        <p:spPr>
          <a:xfrm rot="11517679">
            <a:off x="9197329" y="952379"/>
            <a:ext cx="2654035" cy="2788296"/>
          </a:xfrm>
          <a:prstGeom prst="teardrop">
            <a:avLst>
              <a:gd name="adj" fmla="val 2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59252782-D13E-F444-9E16-F13DBD871A74}"/>
              </a:ext>
            </a:extLst>
          </p:cNvPr>
          <p:cNvSpPr/>
          <p:nvPr/>
        </p:nvSpPr>
        <p:spPr>
          <a:xfrm rot="10800000">
            <a:off x="7341488" y="1211601"/>
            <a:ext cx="2623257" cy="2480807"/>
          </a:xfrm>
          <a:prstGeom prst="teardrop">
            <a:avLst>
              <a:gd name="adj" fmla="val 20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1ADCE87-DFEC-8F4D-8436-C65C950264ED}"/>
              </a:ext>
            </a:extLst>
          </p:cNvPr>
          <p:cNvSpPr/>
          <p:nvPr/>
        </p:nvSpPr>
        <p:spPr>
          <a:xfrm rot="12864855">
            <a:off x="9324102" y="2624790"/>
            <a:ext cx="2890235" cy="2817147"/>
          </a:xfrm>
          <a:prstGeom prst="teardrop">
            <a:avLst>
              <a:gd name="adj" fmla="val 20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BBB625AF-BCD3-2546-A742-98C9137C0FB1}"/>
              </a:ext>
            </a:extLst>
          </p:cNvPr>
          <p:cNvSpPr/>
          <p:nvPr/>
        </p:nvSpPr>
        <p:spPr>
          <a:xfrm rot="14258420">
            <a:off x="7940677" y="4557339"/>
            <a:ext cx="2420103" cy="2390722"/>
          </a:xfrm>
          <a:prstGeom prst="teardrop">
            <a:avLst>
              <a:gd name="adj" fmla="val 2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CC00F5-BD4E-9E4D-85D7-C4B2250CB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81" y="-8479"/>
            <a:ext cx="11353800" cy="1325563"/>
          </a:xfrm>
        </p:spPr>
        <p:txBody>
          <a:bodyPr/>
          <a:lstStyle/>
          <a:p>
            <a:r>
              <a:rPr lang="en-FR" dirty="0"/>
              <a:t>OG à Lyon – de l’instrumentation à la théorie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618DC-EBC5-0044-9DBA-8CF44A1EF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84" y="2017229"/>
            <a:ext cx="1924463" cy="1323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3943B-709E-BC45-8FA4-D21953BB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065" y="3721530"/>
            <a:ext cx="3005650" cy="1769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807D1-1D52-6945-8A7C-0DAE450A0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047" y="1526672"/>
            <a:ext cx="2413834" cy="1347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BCC4E-2E32-0643-94C4-EF47A5E0E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573" y="5265761"/>
            <a:ext cx="1817891" cy="1227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32ACF-CFD6-1C47-B6CB-0FA05921E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2897" y="3450809"/>
            <a:ext cx="1947865" cy="1289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AEE5FA-89AE-4E4F-A6AE-ABEBF5B1DBC4}"/>
              </a:ext>
            </a:extLst>
          </p:cNvPr>
          <p:cNvSpPr txBox="1"/>
          <p:nvPr/>
        </p:nvSpPr>
        <p:spPr>
          <a:xfrm>
            <a:off x="529450" y="1477371"/>
            <a:ext cx="20279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Miroirs</a:t>
            </a:r>
          </a:p>
          <a:p>
            <a:r>
              <a:rPr lang="en-GB" sz="1200" dirty="0"/>
              <a:t>P</a:t>
            </a:r>
            <a:r>
              <a:rPr lang="en-FR" sz="1200" dirty="0"/>
              <a:t>roduction, métrologie, R&amp;D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0DABA-C1BB-C14F-88F1-01B1137E6B49}"/>
              </a:ext>
            </a:extLst>
          </p:cNvPr>
          <p:cNvSpPr txBox="1"/>
          <p:nvPr/>
        </p:nvSpPr>
        <p:spPr>
          <a:xfrm>
            <a:off x="3547575" y="1202392"/>
            <a:ext cx="2986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Commissioning et </a:t>
            </a:r>
            <a:r>
              <a:rPr lang="en-US" sz="1200" dirty="0" err="1"/>
              <a:t>Characterisation</a:t>
            </a:r>
            <a:r>
              <a:rPr lang="en-US" sz="1200" dirty="0"/>
              <a:t> </a:t>
            </a:r>
            <a:r>
              <a:rPr lang="en-US" sz="1200" dirty="0" err="1"/>
              <a:t>détecteur</a:t>
            </a:r>
            <a:endParaRPr lang="en-FR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1644A-5E6F-9E4C-8A44-3A4257F7ACB1}"/>
              </a:ext>
            </a:extLst>
          </p:cNvPr>
          <p:cNvSpPr txBox="1"/>
          <p:nvPr/>
        </p:nvSpPr>
        <p:spPr>
          <a:xfrm>
            <a:off x="257461" y="6060149"/>
            <a:ext cx="314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Toutes</a:t>
            </a:r>
            <a:r>
              <a:rPr lang="en-US" sz="1200" dirty="0"/>
              <a:t> les detections </a:t>
            </a:r>
            <a:r>
              <a:rPr lang="en-US" sz="1200" dirty="0" err="1"/>
              <a:t>d’OG</a:t>
            </a:r>
            <a:r>
              <a:rPr lang="en-US" sz="1200" dirty="0"/>
              <a:t> </a:t>
            </a:r>
            <a:r>
              <a:rPr lang="en-US" sz="1200" dirty="0" err="1"/>
              <a:t>ont</a:t>
            </a:r>
            <a:r>
              <a:rPr lang="en-US" sz="1200" dirty="0"/>
              <a:t> </a:t>
            </a:r>
            <a:r>
              <a:rPr lang="en-US" sz="1200" dirty="0" err="1"/>
              <a:t>été</a:t>
            </a:r>
            <a:r>
              <a:rPr lang="en-US" sz="1200" dirty="0"/>
              <a:t> </a:t>
            </a:r>
            <a:r>
              <a:rPr lang="en-US" sz="1200" dirty="0" err="1"/>
              <a:t>rendues</a:t>
            </a:r>
            <a:r>
              <a:rPr lang="en-US" sz="1200" dirty="0"/>
              <a:t> possible par des </a:t>
            </a:r>
            <a:r>
              <a:rPr lang="en-US" sz="1200" dirty="0" err="1"/>
              <a:t>miroirs</a:t>
            </a:r>
            <a:r>
              <a:rPr lang="en-US" sz="1200" dirty="0"/>
              <a:t> </a:t>
            </a:r>
            <a:r>
              <a:rPr lang="en-US" sz="1200" dirty="0" err="1"/>
              <a:t>fabriqués</a:t>
            </a:r>
            <a:r>
              <a:rPr lang="en-US" sz="1200" dirty="0"/>
              <a:t> au LMA !</a:t>
            </a:r>
            <a:endParaRPr lang="en-FR" sz="1200" dirty="0"/>
          </a:p>
        </p:txBody>
      </p:sp>
      <p:pic>
        <p:nvPicPr>
          <p:cNvPr id="14" name="Picture 34">
            <a:extLst>
              <a:ext uri="{FF2B5EF4-FFF2-40B4-BE49-F238E27FC236}">
                <a16:creationId xmlns:a16="http://schemas.microsoft.com/office/drawing/2014/main" id="{460F08C9-26F3-F54F-B02E-98F5EA8E503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57461" y="3821266"/>
            <a:ext cx="2723242" cy="2135335"/>
          </a:xfrm>
          <a:prstGeom prst="rect">
            <a:avLst/>
          </a:prstGeom>
          <a:ln>
            <a:noFill/>
          </a:ln>
        </p:spPr>
      </p:pic>
      <p:sp>
        <p:nvSpPr>
          <p:cNvPr id="15" name="CustomShape 10">
            <a:extLst>
              <a:ext uri="{FF2B5EF4-FFF2-40B4-BE49-F238E27FC236}">
                <a16:creationId xmlns:a16="http://schemas.microsoft.com/office/drawing/2014/main" id="{6878CD4E-7083-8F47-B7AF-70E70C83887C}"/>
              </a:ext>
            </a:extLst>
          </p:cNvPr>
          <p:cNvSpPr/>
          <p:nvPr/>
        </p:nvSpPr>
        <p:spPr>
          <a:xfrm>
            <a:off x="1619082" y="4007822"/>
            <a:ext cx="1522254" cy="2631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/>
          <a:lstStyle/>
          <a:p>
            <a:pPr>
              <a:lnSpc>
                <a:spcPct val="100000"/>
              </a:lnSpc>
            </a:pPr>
            <a:r>
              <a:rPr lang="fr-FR" sz="11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LIGO Livingston (USA)</a:t>
            </a:r>
            <a:endParaRPr lang="fr-FR" sz="1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CustomShape 11">
            <a:extLst>
              <a:ext uri="{FF2B5EF4-FFF2-40B4-BE49-F238E27FC236}">
                <a16:creationId xmlns:a16="http://schemas.microsoft.com/office/drawing/2014/main" id="{9ADE8BF3-9DE8-DC48-80F1-9A332C2BCFD3}"/>
              </a:ext>
            </a:extLst>
          </p:cNvPr>
          <p:cNvSpPr/>
          <p:nvPr/>
        </p:nvSpPr>
        <p:spPr>
          <a:xfrm>
            <a:off x="257461" y="4012244"/>
            <a:ext cx="1764881" cy="34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/>
          <a:lstStyle/>
          <a:p>
            <a:pPr>
              <a:lnSpc>
                <a:spcPct val="100000"/>
              </a:lnSpc>
            </a:pPr>
            <a:r>
              <a:rPr lang="fr-FR" sz="11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LIGO </a:t>
            </a:r>
            <a:r>
              <a:rPr lang="fr-FR" sz="11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Hanford</a:t>
            </a:r>
            <a:r>
              <a:rPr lang="fr-FR" sz="11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(USA)</a:t>
            </a:r>
            <a:endParaRPr lang="fr-FR" sz="1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ustomShape 12">
            <a:extLst>
              <a:ext uri="{FF2B5EF4-FFF2-40B4-BE49-F238E27FC236}">
                <a16:creationId xmlns:a16="http://schemas.microsoft.com/office/drawing/2014/main" id="{A11D7871-9903-DE46-A4C7-8B80ECB8A882}"/>
              </a:ext>
            </a:extLst>
          </p:cNvPr>
          <p:cNvSpPr/>
          <p:nvPr/>
        </p:nvSpPr>
        <p:spPr>
          <a:xfrm>
            <a:off x="257461" y="4943678"/>
            <a:ext cx="1527489" cy="344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/>
          <a:lstStyle/>
          <a:p>
            <a:pPr>
              <a:lnSpc>
                <a:spcPct val="100000"/>
              </a:lnSpc>
            </a:pPr>
            <a:r>
              <a:rPr lang="fr-FR" sz="11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Virgo</a:t>
            </a:r>
            <a:r>
              <a:rPr lang="fr-FR" sz="11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(Italie)</a:t>
            </a:r>
            <a:endParaRPr lang="fr-FR" sz="1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13">
            <a:extLst>
              <a:ext uri="{FF2B5EF4-FFF2-40B4-BE49-F238E27FC236}">
                <a16:creationId xmlns:a16="http://schemas.microsoft.com/office/drawing/2014/main" id="{A9AADF0F-80C8-EC48-885A-B26681C9F73F}"/>
              </a:ext>
            </a:extLst>
          </p:cNvPr>
          <p:cNvSpPr/>
          <p:nvPr/>
        </p:nvSpPr>
        <p:spPr>
          <a:xfrm>
            <a:off x="1722657" y="4941692"/>
            <a:ext cx="1237282" cy="344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/>
          <a:lstStyle/>
          <a:p>
            <a:pPr>
              <a:lnSpc>
                <a:spcPct val="100000"/>
              </a:lnSpc>
            </a:pPr>
            <a:r>
              <a:rPr lang="fr-FR" sz="11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KAGRA (Japon)</a:t>
            </a:r>
            <a:endParaRPr lang="fr-FR" sz="1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3178C520-4FEA-C840-A00C-1BB756F44EB9}"/>
              </a:ext>
            </a:extLst>
          </p:cNvPr>
          <p:cNvSpPr/>
          <p:nvPr/>
        </p:nvSpPr>
        <p:spPr>
          <a:xfrm>
            <a:off x="1272209" y="3429000"/>
            <a:ext cx="886832" cy="29253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65D598-8F6B-F343-9E0D-1B383B8225BB}"/>
              </a:ext>
            </a:extLst>
          </p:cNvPr>
          <p:cNvSpPr txBox="1"/>
          <p:nvPr/>
        </p:nvSpPr>
        <p:spPr>
          <a:xfrm>
            <a:off x="3228969" y="3231457"/>
            <a:ext cx="3612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Analyse</a:t>
            </a:r>
            <a:r>
              <a:rPr lang="en-US" sz="1200" dirty="0"/>
              <a:t> </a:t>
            </a:r>
            <a:r>
              <a:rPr lang="en-US" sz="1200" dirty="0" err="1"/>
              <a:t>données</a:t>
            </a:r>
            <a:r>
              <a:rPr lang="en-US" sz="1200" dirty="0"/>
              <a:t>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200" dirty="0" err="1"/>
              <a:t>Détection</a:t>
            </a:r>
            <a:endParaRPr lang="en-US" sz="1200" dirty="0"/>
          </a:p>
          <a:p>
            <a:pPr algn="ctr"/>
            <a:r>
              <a:rPr lang="en-US" sz="1200" dirty="0"/>
              <a:t>coalescences </a:t>
            </a:r>
            <a:r>
              <a:rPr lang="en-US" sz="1200" dirty="0" err="1"/>
              <a:t>trous</a:t>
            </a:r>
            <a:r>
              <a:rPr lang="en-US" sz="1200" dirty="0"/>
              <a:t> noirs/étoiles </a:t>
            </a:r>
            <a:r>
              <a:rPr lang="en-US" sz="1200" dirty="0" err="1"/>
              <a:t>à</a:t>
            </a:r>
            <a:r>
              <a:rPr lang="en-US" sz="1200" dirty="0"/>
              <a:t> neutrons</a:t>
            </a:r>
            <a:endParaRPr lang="en-FR" sz="1200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419E9ED-A284-1140-B219-A29D25E8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67" y="1920350"/>
            <a:ext cx="1954203" cy="134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8F554117-A49D-064C-8C49-D40787B360FF}"/>
              </a:ext>
            </a:extLst>
          </p:cNvPr>
          <p:cNvSpPr/>
          <p:nvPr/>
        </p:nvSpPr>
        <p:spPr>
          <a:xfrm>
            <a:off x="3030628" y="2594213"/>
            <a:ext cx="379255" cy="279960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51B2C-EFA4-3844-B561-EAB50E7AF378}"/>
              </a:ext>
            </a:extLst>
          </p:cNvPr>
          <p:cNvSpPr txBox="1"/>
          <p:nvPr/>
        </p:nvSpPr>
        <p:spPr>
          <a:xfrm>
            <a:off x="7938106" y="1574798"/>
            <a:ext cx="1721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dirty="0"/>
              <a:t>astrophysique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C5A5A6-15A6-244D-AA3C-B6DBB30803EA}"/>
              </a:ext>
            </a:extLst>
          </p:cNvPr>
          <p:cNvSpPr txBox="1"/>
          <p:nvPr/>
        </p:nvSpPr>
        <p:spPr>
          <a:xfrm>
            <a:off x="9772759" y="2835213"/>
            <a:ext cx="21779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M</a:t>
            </a:r>
            <a:r>
              <a:rPr lang="en-FR" sz="1100" dirty="0"/>
              <a:t>ulti-messagers</a:t>
            </a:r>
          </a:p>
          <a:p>
            <a:pPr algn="ctr"/>
            <a:r>
              <a:rPr lang="en-GB" sz="1100" dirty="0"/>
              <a:t>C</a:t>
            </a:r>
            <a:r>
              <a:rPr lang="en-FR" sz="1100" dirty="0"/>
              <a:t>réation éléments lourds</a:t>
            </a:r>
          </a:p>
          <a:p>
            <a:pPr algn="ctr"/>
            <a:r>
              <a:rPr lang="en-GB" sz="1100" dirty="0"/>
              <a:t>P</a:t>
            </a:r>
            <a:r>
              <a:rPr lang="en-FR" sz="1100" dirty="0"/>
              <a:t>hysique nucléaire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15C5A7-26BB-CF4F-A920-53FA3F888AE0}"/>
              </a:ext>
            </a:extLst>
          </p:cNvPr>
          <p:cNvSpPr txBox="1"/>
          <p:nvPr/>
        </p:nvSpPr>
        <p:spPr>
          <a:xfrm>
            <a:off x="7970026" y="4834874"/>
            <a:ext cx="2177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Cosmologie</a:t>
            </a:r>
            <a:endParaRPr lang="en-US" sz="1100" dirty="0"/>
          </a:p>
          <a:p>
            <a:pPr algn="ctr"/>
            <a:r>
              <a:rPr lang="en-US" sz="1100" dirty="0"/>
              <a:t>( </a:t>
            </a:r>
            <a:r>
              <a:rPr lang="en-US" sz="1100" dirty="0" err="1"/>
              <a:t>paramètre</a:t>
            </a:r>
            <a:r>
              <a:rPr lang="en-US" sz="1100" dirty="0"/>
              <a:t> de Hubble )</a:t>
            </a:r>
            <a:endParaRPr lang="en-FR" sz="1100" dirty="0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84AF70F6-7489-1D4E-B26D-C521B5334855}"/>
              </a:ext>
            </a:extLst>
          </p:cNvPr>
          <p:cNvSpPr/>
          <p:nvPr/>
        </p:nvSpPr>
        <p:spPr>
          <a:xfrm>
            <a:off x="4670350" y="2955781"/>
            <a:ext cx="949228" cy="20280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123787C5-00FE-3A43-9F68-EFDA8B2153AE}"/>
              </a:ext>
            </a:extLst>
          </p:cNvPr>
          <p:cNvSpPr/>
          <p:nvPr/>
        </p:nvSpPr>
        <p:spPr>
          <a:xfrm rot="10800000">
            <a:off x="4566420" y="5538473"/>
            <a:ext cx="949228" cy="23369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814CE4-779B-6045-BE39-B9FAFCE2EA7C}"/>
              </a:ext>
            </a:extLst>
          </p:cNvPr>
          <p:cNvSpPr txBox="1"/>
          <p:nvPr/>
        </p:nvSpPr>
        <p:spPr>
          <a:xfrm>
            <a:off x="3791966" y="5783150"/>
            <a:ext cx="2580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Computing</a:t>
            </a:r>
            <a:endParaRPr lang="en-FR" sz="1200" dirty="0"/>
          </a:p>
        </p:txBody>
      </p:sp>
      <p:pic>
        <p:nvPicPr>
          <p:cNvPr id="1026" name="Picture 2" descr="Centre de Calcul de l'IN2P3/CNRS – USR6402">
            <a:extLst>
              <a:ext uri="{FF2B5EF4-FFF2-40B4-BE49-F238E27FC236}">
                <a16:creationId xmlns:a16="http://schemas.microsoft.com/office/drawing/2014/main" id="{DAC5916E-72CE-4E4C-8376-E278CA47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04" y="5805124"/>
            <a:ext cx="3212973" cy="85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CB21EC-3F48-F841-BA17-99D97D4071B0}"/>
              </a:ext>
            </a:extLst>
          </p:cNvPr>
          <p:cNvSpPr txBox="1"/>
          <p:nvPr/>
        </p:nvSpPr>
        <p:spPr>
          <a:xfrm>
            <a:off x="9995199" y="1715443"/>
            <a:ext cx="1603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Matière noire (trous noirs primordiaux..)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2F5ABC-3BF9-A747-A599-54E0AA2881B8}"/>
              </a:ext>
            </a:extLst>
          </p:cNvPr>
          <p:cNvSpPr txBox="1"/>
          <p:nvPr/>
        </p:nvSpPr>
        <p:spPr>
          <a:xfrm>
            <a:off x="10174192" y="5579236"/>
            <a:ext cx="16949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Rélativité</a:t>
            </a:r>
            <a:r>
              <a:rPr lang="en-US" sz="1100" dirty="0"/>
              <a:t> Générale </a:t>
            </a:r>
          </a:p>
          <a:p>
            <a:pPr algn="ctr"/>
            <a:r>
              <a:rPr lang="en-US" sz="1100" dirty="0" err="1"/>
              <a:t>Théories</a:t>
            </a:r>
            <a:r>
              <a:rPr lang="en-US" sz="1100" dirty="0"/>
              <a:t> de </a:t>
            </a:r>
            <a:r>
              <a:rPr lang="en-US" sz="1100" dirty="0" err="1"/>
              <a:t>gravité</a:t>
            </a:r>
            <a:r>
              <a:rPr lang="en-US" sz="1100" dirty="0"/>
              <a:t> </a:t>
            </a:r>
            <a:r>
              <a:rPr lang="en-US" sz="1100" dirty="0" err="1"/>
              <a:t>modifiée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9423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B7C33B-EAEC-B840-9227-93F35BB8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026" y="2622407"/>
            <a:ext cx="5387896" cy="37987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64D7D0-F21D-ED4A-9466-8DA3D700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362"/>
            <a:ext cx="10515600" cy="1325563"/>
          </a:xfrm>
        </p:spPr>
        <p:txBody>
          <a:bodyPr/>
          <a:lstStyle/>
          <a:p>
            <a:r>
              <a:rPr lang="en-FR" dirty="0"/>
              <a:t>Futur : des défis dans tous ces domaines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CFE74-25AA-5A45-912E-DE602F6BD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74" y="2546436"/>
            <a:ext cx="3666323" cy="2072523"/>
          </a:xfrm>
          <a:prstGeom prst="rect">
            <a:avLst/>
          </a:prstGeom>
        </p:spPr>
      </p:pic>
      <p:pic>
        <p:nvPicPr>
          <p:cNvPr id="2050" name="Picture 2" descr="Laser Interferometer Space Antenna - Wikipedia">
            <a:extLst>
              <a:ext uri="{FF2B5EF4-FFF2-40B4-BE49-F238E27FC236}">
                <a16:creationId xmlns:a16="http://schemas.microsoft.com/office/drawing/2014/main" id="{E0A4A331-B29C-4C49-A586-B917F6922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8" y="4733295"/>
            <a:ext cx="2510016" cy="18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E751DA-F049-2D43-9E32-77A7E45D2A56}"/>
              </a:ext>
            </a:extLst>
          </p:cNvPr>
          <p:cNvSpPr txBox="1"/>
          <p:nvPr/>
        </p:nvSpPr>
        <p:spPr>
          <a:xfrm>
            <a:off x="649862" y="1300036"/>
            <a:ext cx="26192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Détecteurs de 3ème génération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Commissioning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Characterisation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Computing</a:t>
            </a:r>
            <a:r>
              <a:rPr lang="fr-FR" sz="1400" dirty="0"/>
              <a:t> </a:t>
            </a:r>
            <a:endParaRPr lang="fr-FR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72DCA-7C8D-E94D-9CB3-492154B153C9}"/>
              </a:ext>
            </a:extLst>
          </p:cNvPr>
          <p:cNvSpPr txBox="1"/>
          <p:nvPr/>
        </p:nvSpPr>
        <p:spPr>
          <a:xfrm>
            <a:off x="2346297" y="4034184"/>
            <a:ext cx="171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/>
                </a:solidFill>
              </a:rPr>
              <a:t>Einstein Telescope</a:t>
            </a:r>
          </a:p>
          <a:p>
            <a:r>
              <a:rPr lang="en-FR" sz="1600" dirty="0">
                <a:solidFill>
                  <a:schemeClr val="bg1"/>
                </a:solidFill>
              </a:rPr>
              <a:t>(Cosmic explorer)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DB880-F201-D246-B531-E75C66B96753}"/>
              </a:ext>
            </a:extLst>
          </p:cNvPr>
          <p:cNvSpPr txBox="1"/>
          <p:nvPr/>
        </p:nvSpPr>
        <p:spPr>
          <a:xfrm>
            <a:off x="686968" y="4961967"/>
            <a:ext cx="1713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LISA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C3B84-61D8-F245-8FF6-399FEBF53769}"/>
              </a:ext>
            </a:extLst>
          </p:cNvPr>
          <p:cNvSpPr txBox="1"/>
          <p:nvPr/>
        </p:nvSpPr>
        <p:spPr>
          <a:xfrm>
            <a:off x="5770829" y="1300036"/>
            <a:ext cx="55829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Sensibilité</a:t>
            </a:r>
            <a:r>
              <a:rPr lang="en-US" sz="1400" dirty="0"/>
              <a:t> accrue</a:t>
            </a:r>
          </a:p>
          <a:p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/>
              <a:t>Beaucoup plus de </a:t>
            </a:r>
            <a:r>
              <a:rPr lang="en-US" sz="1400" dirty="0" err="1"/>
              <a:t>signaux</a:t>
            </a:r>
            <a:r>
              <a:rPr lang="en-US" sz="1400" dirty="0"/>
              <a:t> de coalescences !</a:t>
            </a:r>
          </a:p>
          <a:p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/>
              <a:t>Nouvelles techniques de </a:t>
            </a:r>
            <a:r>
              <a:rPr lang="en-US" sz="1400" dirty="0" err="1"/>
              <a:t>détection</a:t>
            </a:r>
            <a:endParaRPr lang="en-US" sz="1400" dirty="0"/>
          </a:p>
          <a:p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 err="1"/>
              <a:t>Détection</a:t>
            </a:r>
            <a:r>
              <a:rPr lang="en-US" sz="1400" dirty="0"/>
              <a:t> du fond </a:t>
            </a:r>
            <a:r>
              <a:rPr lang="en-US" sz="1400" dirty="0" err="1"/>
              <a:t>stochastique</a:t>
            </a:r>
            <a:r>
              <a:rPr lang="en-US" sz="1400" dirty="0"/>
              <a:t> </a:t>
            </a:r>
            <a:r>
              <a:rPr lang="en-US" sz="1400" dirty="0" err="1"/>
              <a:t>d’ondes</a:t>
            </a:r>
            <a:r>
              <a:rPr lang="en-US" sz="1400" dirty="0"/>
              <a:t> </a:t>
            </a:r>
            <a:r>
              <a:rPr lang="en-US" sz="1400" dirty="0" err="1"/>
              <a:t>gravitationnelles</a:t>
            </a:r>
            <a:r>
              <a:rPr lang="en-US" sz="1400" dirty="0"/>
              <a:t> : OG </a:t>
            </a:r>
            <a:r>
              <a:rPr lang="en-US" sz="1400" dirty="0" err="1"/>
              <a:t>seuls</a:t>
            </a:r>
            <a:r>
              <a:rPr lang="en-US" sz="1400" dirty="0"/>
              <a:t> </a:t>
            </a:r>
            <a:r>
              <a:rPr lang="en-US" sz="1400" dirty="0" err="1"/>
              <a:t>messagers</a:t>
            </a:r>
            <a:r>
              <a:rPr lang="en-US" sz="1400" dirty="0"/>
              <a:t> </a:t>
            </a:r>
            <a:r>
              <a:rPr lang="en-US" sz="1400" dirty="0" err="1"/>
              <a:t>à</a:t>
            </a:r>
            <a:r>
              <a:rPr lang="en-US" sz="1400" dirty="0"/>
              <a:t> nous </a:t>
            </a:r>
            <a:r>
              <a:rPr lang="en-US" sz="1400" dirty="0" err="1"/>
              <a:t>renseigner</a:t>
            </a:r>
            <a:r>
              <a:rPr lang="en-US" sz="1400" dirty="0"/>
              <a:t> sur les </a:t>
            </a:r>
            <a:r>
              <a:rPr lang="en-US" sz="1400" dirty="0" err="1"/>
              <a:t>preiers</a:t>
            </a:r>
            <a:r>
              <a:rPr lang="en-US" sz="1400" dirty="0"/>
              <a:t> instants de </a:t>
            </a:r>
            <a:r>
              <a:rPr lang="en-US" sz="1400" dirty="0" err="1"/>
              <a:t>l’Univers</a:t>
            </a:r>
            <a:r>
              <a:rPr lang="en-US" sz="1400" dirty="0"/>
              <a:t>  </a:t>
            </a:r>
            <a:endParaRPr lang="en-FR" sz="1400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BB5652B-48FA-0F40-A756-9278274F4B6F}"/>
              </a:ext>
            </a:extLst>
          </p:cNvPr>
          <p:cNvSpPr/>
          <p:nvPr/>
        </p:nvSpPr>
        <p:spPr>
          <a:xfrm>
            <a:off x="4525215" y="2609377"/>
            <a:ext cx="723192" cy="322688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7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4CAD1-D4CE-A041-84CC-1558E8E2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40C17E-4495-924C-95E4-EBF6F2720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3200" b="1" dirty="0"/>
              <a:t>L’IP2I et Lyon se préparent pour demain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0B09E1-6E8B-B449-ABC9-D7B9CB7C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42" y="3069131"/>
            <a:ext cx="2798568" cy="188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4EC2CF-6423-534F-8539-1BA3558A7542}"/>
              </a:ext>
            </a:extLst>
          </p:cNvPr>
          <p:cNvSpPr/>
          <p:nvPr/>
        </p:nvSpPr>
        <p:spPr>
          <a:xfrm>
            <a:off x="155133" y="1486898"/>
            <a:ext cx="6096000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fr-FR" sz="2800" b="1" dirty="0">
                <a:solidFill>
                  <a:srgbClr val="333333"/>
                </a:solidFill>
                <a:latin typeface="Source Sans Pro" panose="020B0503030403020204" pitchFamily="34" charset="0"/>
              </a:rPr>
              <a:t>2015</a:t>
            </a:r>
            <a:r>
              <a:rPr lang="fr-FR" dirty="0">
                <a:solidFill>
                  <a:srgbClr val="333333"/>
                </a:solidFill>
                <a:latin typeface="Source Sans Pro" panose="020B0503030403020204" pitchFamily="34" charset="0"/>
              </a:rPr>
              <a:t> </a:t>
            </a:r>
            <a:r>
              <a:rPr lang="fr-FR" sz="1600" dirty="0">
                <a:solidFill>
                  <a:srgbClr val="333333"/>
                </a:solidFill>
                <a:latin typeface="Source Sans Pro" panose="020B0503030403020204" pitchFamily="34" charset="0"/>
              </a:rPr>
              <a:t>première détection d'ondes gravitationnelles à laquelle le  LMA a apporté une contribution de premier plan grâce à ses miroirs ultra-performants</a:t>
            </a:r>
            <a:endParaRPr lang="fr-FR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41F928E-62D8-0C47-B7D1-8E6F0CE2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5" y="2554220"/>
            <a:ext cx="3237178" cy="217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2C4390-CC13-2346-B334-AD02343037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010" y="1486898"/>
            <a:ext cx="2550530" cy="13602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FE9D6B-1161-8841-914C-31C73BBAC1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6" y="4732775"/>
            <a:ext cx="2890154" cy="1780642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4E5D8A2-871B-1446-A372-905F34E2FF23}"/>
              </a:ext>
            </a:extLst>
          </p:cNvPr>
          <p:cNvSpPr txBox="1"/>
          <p:nvPr/>
        </p:nvSpPr>
        <p:spPr>
          <a:xfrm>
            <a:off x="162364" y="6557918"/>
            <a:ext cx="2890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Cristal du CNRS.   2018</a:t>
            </a:r>
          </a:p>
          <a:p>
            <a:endParaRPr lang="fr-FR" sz="11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06DB924-86D5-85C5-DACD-08B0B864DE3B}"/>
              </a:ext>
            </a:extLst>
          </p:cNvPr>
          <p:cNvSpPr txBox="1"/>
          <p:nvPr/>
        </p:nvSpPr>
        <p:spPr>
          <a:xfrm>
            <a:off x="4206289" y="6511751"/>
            <a:ext cx="21139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Cristal collectif du CNRS 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2A7407-313C-370E-2864-AF9AC5650A28}"/>
              </a:ext>
            </a:extLst>
          </p:cNvPr>
          <p:cNvSpPr/>
          <p:nvPr/>
        </p:nvSpPr>
        <p:spPr>
          <a:xfrm>
            <a:off x="6604195" y="2875148"/>
            <a:ext cx="5425440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333333"/>
                </a:solidFill>
                <a:latin typeface="SourceSP-SemiBold"/>
              </a:rPr>
              <a:t>2019</a:t>
            </a:r>
            <a:r>
              <a:rPr lang="fr-FR" dirty="0">
                <a:solidFill>
                  <a:srgbClr val="333333"/>
                </a:solidFill>
                <a:latin typeface="SourceSP-SemiBold"/>
              </a:rPr>
              <a:t> </a:t>
            </a:r>
            <a:r>
              <a:rPr lang="fr-FR" sz="1600" dirty="0">
                <a:solidFill>
                  <a:srgbClr val="333333"/>
                </a:solidFill>
                <a:latin typeface="SourceSP-SemiBold"/>
              </a:rPr>
              <a:t>le LMA devient plateforme Nationale de l’IP2I et Création d’un groupe de recherche  « Ondes gravitationnelles »</a:t>
            </a:r>
            <a:endParaRPr lang="fr-FR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1CFFA5-1B1F-57C6-32C4-A290D4706D95}"/>
              </a:ext>
            </a:extLst>
          </p:cNvPr>
          <p:cNvSpPr/>
          <p:nvPr/>
        </p:nvSpPr>
        <p:spPr>
          <a:xfrm>
            <a:off x="6334100" y="5075042"/>
            <a:ext cx="4784574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333333"/>
                </a:solidFill>
                <a:latin typeface="SourceSP-SemiBold"/>
              </a:rPr>
              <a:t>2022 </a:t>
            </a:r>
            <a:r>
              <a:rPr lang="fr-FR" sz="2400" dirty="0">
                <a:solidFill>
                  <a:srgbClr val="333333"/>
                </a:solidFill>
                <a:latin typeface="SourceSP-SemiBold"/>
              </a:rPr>
              <a:t>Lyon se positionne </a:t>
            </a:r>
          </a:p>
          <a:p>
            <a:r>
              <a:rPr lang="fr-FR" sz="2400" dirty="0">
                <a:solidFill>
                  <a:srgbClr val="333333"/>
                </a:solidFill>
                <a:latin typeface="SourceSP-SemiBold"/>
              </a:rPr>
              <a:t>Sur le futur avec de nouveaux équipements  et un nouveau bâtiment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43901D0-FEA9-0F9C-7F82-867FD11AB7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26"/>
          <a:stretch/>
        </p:blipFill>
        <p:spPr>
          <a:xfrm>
            <a:off x="3530933" y="5073293"/>
            <a:ext cx="2750582" cy="13176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D8019F-CC4F-3443-0CE7-3E34C694E21F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207" y="329969"/>
            <a:ext cx="2928248" cy="18202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2598D0-859E-D3E6-6FFE-89A7BB82C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44" y="3643497"/>
            <a:ext cx="2245691" cy="16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0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DEB987-373D-FA47-A460-310E1777F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4585" y="193248"/>
            <a:ext cx="6750050" cy="4572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L’IP2I de  DEMAIN !!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756971-BF8F-814C-9D00-A478D3347547}"/>
              </a:ext>
            </a:extLst>
          </p:cNvPr>
          <p:cNvSpPr/>
          <p:nvPr/>
        </p:nvSpPr>
        <p:spPr>
          <a:xfrm>
            <a:off x="122190" y="1198447"/>
            <a:ext cx="555087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fr-FR" dirty="0"/>
              <a:t>Doter le site de Lyon d’un équipement de recherche de compétitivité internationale dans le domaine des ondes gravitationnelles</a:t>
            </a:r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5966CC3B-69B5-584D-845B-3B34AB38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E870E-F6FE-BC49-B82E-0D2BF1DB6D2E}"/>
              </a:ext>
            </a:extLst>
          </p:cNvPr>
          <p:cNvSpPr/>
          <p:nvPr/>
        </p:nvSpPr>
        <p:spPr>
          <a:xfrm>
            <a:off x="3547066" y="5948360"/>
            <a:ext cx="5097867" cy="8002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fr-FR" dirty="0"/>
              <a:t>Une priorité et soutien des tutelles CNRS et UCBL </a:t>
            </a:r>
          </a:p>
          <a:p>
            <a:pPr>
              <a:spcBef>
                <a:spcPts val="1200"/>
              </a:spcBef>
              <a:defRPr/>
            </a:pPr>
            <a:r>
              <a:rPr lang="fr-FR" dirty="0"/>
              <a:t>Une opportunité  de financement avec le CPER .</a:t>
            </a:r>
          </a:p>
        </p:txBody>
      </p:sp>
      <p:pic>
        <p:nvPicPr>
          <p:cNvPr id="2" name="Image 7_1">
            <a:extLst>
              <a:ext uri="{FF2B5EF4-FFF2-40B4-BE49-F238E27FC236}">
                <a16:creationId xmlns:a16="http://schemas.microsoft.com/office/drawing/2014/main" id="{1BC1D459-DD10-3352-413D-58D70C2A206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72619" y="2669776"/>
            <a:ext cx="4262864" cy="2350611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ucbl logo ucbl">
            <a:extLst>
              <a:ext uri="{FF2B5EF4-FFF2-40B4-BE49-F238E27FC236}">
                <a16:creationId xmlns:a16="http://schemas.microsoft.com/office/drawing/2014/main" id="{51CCE886-31F9-C131-8014-AF7C1095C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9" y="5869780"/>
            <a:ext cx="987088" cy="71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92CEEF-407F-1BAD-1770-3DD62F347BB3}"/>
              </a:ext>
            </a:extLst>
          </p:cNvPr>
          <p:cNvSpPr txBox="1"/>
          <p:nvPr/>
        </p:nvSpPr>
        <p:spPr>
          <a:xfrm>
            <a:off x="988149" y="5157176"/>
            <a:ext cx="3040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Un nouveau bâtiment </a:t>
            </a:r>
          </a:p>
          <a:p>
            <a:endParaRPr lang="fr-FR" sz="2400" b="1" dirty="0"/>
          </a:p>
        </p:txBody>
      </p:sp>
      <p:pic>
        <p:nvPicPr>
          <p:cNvPr id="9" name="Picture 19_3" descr="IN2P3Filaire-Q_SignV copie">
            <a:extLst>
              <a:ext uri="{FF2B5EF4-FFF2-40B4-BE49-F238E27FC236}">
                <a16:creationId xmlns:a16="http://schemas.microsoft.com/office/drawing/2014/main" id="{46AF42C2-CAC0-D58A-9A5E-2C55EF0E8FD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368609" y="6006045"/>
            <a:ext cx="1058040" cy="440640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531EA7-5AC3-60F3-0644-BD6632A232A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53967" y="2245080"/>
            <a:ext cx="3833412" cy="2857471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BE8A733-091E-BEBA-1C90-B2935E048290}"/>
              </a:ext>
            </a:extLst>
          </p:cNvPr>
          <p:cNvSpPr txBox="1"/>
          <p:nvPr/>
        </p:nvSpPr>
        <p:spPr>
          <a:xfrm>
            <a:off x="6358759" y="5189428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Des nouveaux équipements</a:t>
            </a:r>
            <a:r>
              <a:rPr lang="fr-FR" sz="1800" b="1" dirty="0"/>
              <a:t> </a:t>
            </a:r>
          </a:p>
          <a:p>
            <a:r>
              <a:rPr lang="fr-FR" sz="1800" b="1" dirty="0"/>
              <a:t> machine IBS VELOCE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AB11EE1-AD99-CE80-6D4E-83A0C526B782}"/>
              </a:ext>
            </a:extLst>
          </p:cNvPr>
          <p:cNvSpPr txBox="1"/>
          <p:nvPr/>
        </p:nvSpPr>
        <p:spPr>
          <a:xfrm>
            <a:off x="1261241" y="3888828"/>
            <a:ext cx="173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 illustration </a:t>
            </a:r>
          </a:p>
        </p:txBody>
      </p:sp>
    </p:spTree>
    <p:extLst>
      <p:ext uri="{BB962C8B-B14F-4D97-AF65-F5344CB8AC3E}">
        <p14:creationId xmlns:p14="http://schemas.microsoft.com/office/powerpoint/2010/main" val="157648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7190607" y="311993"/>
            <a:ext cx="3951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Astrophysique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E4D444C-A831-1F87-406B-2C9A0D8FD4D8}"/>
              </a:ext>
            </a:extLst>
          </p:cNvPr>
          <p:cNvGrpSpPr/>
          <p:nvPr/>
        </p:nvGrpSpPr>
        <p:grpSpPr>
          <a:xfrm>
            <a:off x="3133071" y="420096"/>
            <a:ext cx="6082545" cy="3672473"/>
            <a:chOff x="117821" y="-87594"/>
            <a:chExt cx="11544736" cy="685195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09FA78DA-C22B-3C8C-2B86-BBB039428D47}"/>
                </a:ext>
              </a:extLst>
            </p:cNvPr>
            <p:cNvGrpSpPr/>
            <p:nvPr/>
          </p:nvGrpSpPr>
          <p:grpSpPr>
            <a:xfrm>
              <a:off x="323819" y="1106418"/>
              <a:ext cx="4247532" cy="3278241"/>
              <a:chOff x="141962" y="786755"/>
              <a:chExt cx="4247532" cy="3278241"/>
            </a:xfrm>
          </p:grpSpPr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5E62A027-4E1F-2139-9D7E-AB5CACEDCA32}"/>
                  </a:ext>
                </a:extLst>
              </p:cNvPr>
              <p:cNvGrpSpPr/>
              <p:nvPr/>
            </p:nvGrpSpPr>
            <p:grpSpPr>
              <a:xfrm>
                <a:off x="141963" y="1339862"/>
                <a:ext cx="4057113" cy="2725134"/>
                <a:chOff x="294639" y="2039783"/>
                <a:chExt cx="3889540" cy="2508143"/>
              </a:xfrm>
            </p:grpSpPr>
            <p:pic>
              <p:nvPicPr>
                <p:cNvPr id="69" name="Image 68">
                  <a:extLst>
                    <a:ext uri="{FF2B5EF4-FFF2-40B4-BE49-F238E27FC236}">
                      <a16:creationId xmlns:a16="http://schemas.microsoft.com/office/drawing/2014/main" id="{EA8974CF-A507-7D00-305E-B2D2B4760E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99619" y="3287926"/>
                  <a:ext cx="1260000" cy="1260000"/>
                </a:xfrm>
                <a:prstGeom prst="roundRect">
                  <a:avLst/>
                </a:prstGeom>
              </p:spPr>
            </p:pic>
            <p:pic>
              <p:nvPicPr>
                <p:cNvPr id="70" name="Image 69">
                  <a:extLst>
                    <a:ext uri="{FF2B5EF4-FFF2-40B4-BE49-F238E27FC236}">
                      <a16:creationId xmlns:a16="http://schemas.microsoft.com/office/drawing/2014/main" id="{31D1BF76-0124-C785-E3F0-96DA4F7139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181555" y="2039783"/>
                  <a:ext cx="1835224" cy="1366046"/>
                </a:xfrm>
                <a:prstGeom prst="roundRect">
                  <a:avLst/>
                </a:prstGeom>
              </p:spPr>
            </p:pic>
            <p:pic>
              <p:nvPicPr>
                <p:cNvPr id="71" name="Image 70">
                  <a:extLst>
                    <a:ext uri="{FF2B5EF4-FFF2-40B4-BE49-F238E27FC236}">
                      <a16:creationId xmlns:a16="http://schemas.microsoft.com/office/drawing/2014/main" id="{D25A3D49-CDBF-7AD3-CBCB-CA8960AE9C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68842" y="3287926"/>
                  <a:ext cx="1910299" cy="1260000"/>
                </a:xfrm>
                <a:prstGeom prst="roundRect">
                  <a:avLst/>
                </a:prstGeom>
              </p:spPr>
            </p:pic>
            <p:pic>
              <p:nvPicPr>
                <p:cNvPr id="72" name="Image 71">
                  <a:extLst>
                    <a:ext uri="{FF2B5EF4-FFF2-40B4-BE49-F238E27FC236}">
                      <a16:creationId xmlns:a16="http://schemas.microsoft.com/office/drawing/2014/main" id="{33C08AE6-D2C1-5AFD-B5FA-AA3233692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32159" y="2039783"/>
                  <a:ext cx="1252020" cy="1260000"/>
                </a:xfrm>
                <a:prstGeom prst="roundRect">
                  <a:avLst/>
                </a:prstGeom>
              </p:spPr>
            </p:pic>
            <p:pic>
              <p:nvPicPr>
                <p:cNvPr id="73" name="Image 72">
                  <a:extLst>
                    <a:ext uri="{FF2B5EF4-FFF2-40B4-BE49-F238E27FC236}">
                      <a16:creationId xmlns:a16="http://schemas.microsoft.com/office/drawing/2014/main" id="{88435A1E-D632-A50F-46F9-BBA5AA6337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6479" y="3287926"/>
                  <a:ext cx="1099700" cy="1260000"/>
                </a:xfrm>
                <a:prstGeom prst="roundRect">
                  <a:avLst/>
                </a:prstGeom>
              </p:spPr>
            </p:pic>
            <p:pic>
              <p:nvPicPr>
                <p:cNvPr id="74" name="Image 73">
                  <a:extLst>
                    <a:ext uri="{FF2B5EF4-FFF2-40B4-BE49-F238E27FC236}">
                      <a16:creationId xmlns:a16="http://schemas.microsoft.com/office/drawing/2014/main" id="{87D2F98F-5075-AD14-9091-416A44DB4C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4639" y="2039783"/>
                  <a:ext cx="903140" cy="1260000"/>
                </a:xfrm>
                <a:prstGeom prst="roundRect">
                  <a:avLst/>
                </a:prstGeom>
              </p:spPr>
            </p:pic>
          </p:grp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EA8165F2-C663-A114-A724-7F4A27315CFD}"/>
                  </a:ext>
                </a:extLst>
              </p:cNvPr>
              <p:cNvSpPr txBox="1"/>
              <p:nvPr/>
            </p:nvSpPr>
            <p:spPr>
              <a:xfrm>
                <a:off x="1394135" y="2071507"/>
                <a:ext cx="1377784" cy="1063410"/>
              </a:xfrm>
              <a:prstGeom prst="round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dirty="0" err="1">
                    <a:solidFill>
                      <a:schemeClr val="bg1"/>
                    </a:solidFill>
                  </a:rPr>
                  <a:t>iLM</a:t>
                </a:r>
                <a:endParaRPr lang="fr-FR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0">
                <a:extLst>
                  <a:ext uri="{FF2B5EF4-FFF2-40B4-BE49-F238E27FC236}">
                    <a16:creationId xmlns:a16="http://schemas.microsoft.com/office/drawing/2014/main" id="{6B9E7E87-33C6-0CC5-BD27-AF699920B570}"/>
                  </a:ext>
                </a:extLst>
              </p:cNvPr>
              <p:cNvSpPr txBox="1"/>
              <p:nvPr/>
            </p:nvSpPr>
            <p:spPr>
              <a:xfrm>
                <a:off x="141962" y="786755"/>
                <a:ext cx="4247532" cy="698860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Physique multi-échelles</a:t>
                </a:r>
              </a:p>
            </p:txBody>
          </p:sp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E18DE64-4403-FACA-91BF-A0A16CBAB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9439" y="2168825"/>
              <a:ext cx="1219630" cy="1219630"/>
            </a:xfrm>
            <a:prstGeom prst="rect">
              <a:avLst/>
            </a:prstGeom>
          </p:spPr>
        </p:pic>
        <p:grpSp>
          <p:nvGrpSpPr>
            <p:cNvPr id="24" name="Group 55">
              <a:extLst>
                <a:ext uri="{FF2B5EF4-FFF2-40B4-BE49-F238E27FC236}">
                  <a16:creationId xmlns:a16="http://schemas.microsoft.com/office/drawing/2014/main" id="{085A1213-F3C8-D851-7159-12A985D55DB9}"/>
                </a:ext>
              </a:extLst>
            </p:cNvPr>
            <p:cNvGrpSpPr/>
            <p:nvPr/>
          </p:nvGrpSpPr>
          <p:grpSpPr>
            <a:xfrm>
              <a:off x="7684839" y="298089"/>
              <a:ext cx="3957064" cy="2572455"/>
              <a:chOff x="7785350" y="68619"/>
              <a:chExt cx="3957064" cy="2572455"/>
            </a:xfrm>
          </p:grpSpPr>
          <p:pic>
            <p:nvPicPr>
              <p:cNvPr id="60" name="Picture 3">
                <a:extLst>
                  <a:ext uri="{FF2B5EF4-FFF2-40B4-BE49-F238E27FC236}">
                    <a16:creationId xmlns:a16="http://schemas.microsoft.com/office/drawing/2014/main" id="{B643138F-0637-1589-557A-68C9E3C623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73758" y="923453"/>
                <a:ext cx="2468656" cy="1717621"/>
              </a:xfrm>
              <a:prstGeom prst="roundRect">
                <a:avLst/>
              </a:prstGeom>
              <a:noFill/>
              <a:ln>
                <a:noFill/>
              </a:ln>
            </p:spPr>
          </p:pic>
          <p:pic>
            <p:nvPicPr>
              <p:cNvPr id="63" name="Picture 10">
                <a:extLst>
                  <a:ext uri="{FF2B5EF4-FFF2-40B4-BE49-F238E27FC236}">
                    <a16:creationId xmlns:a16="http://schemas.microsoft.com/office/drawing/2014/main" id="{98D41397-8998-A29B-FD42-8B8531F15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01152" y="72070"/>
                <a:ext cx="2035917" cy="1438556"/>
              </a:xfrm>
              <a:prstGeom prst="roundRect">
                <a:avLst/>
              </a:prstGeom>
            </p:spPr>
          </p:pic>
          <p:pic>
            <p:nvPicPr>
              <p:cNvPr id="64" name="Image 24">
                <a:extLst>
                  <a:ext uri="{FF2B5EF4-FFF2-40B4-BE49-F238E27FC236}">
                    <a16:creationId xmlns:a16="http://schemas.microsoft.com/office/drawing/2014/main" id="{6B0040F0-C8A4-0546-010F-6229ADDCF9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652"/>
              <a:stretch/>
            </p:blipFill>
            <p:spPr>
              <a:xfrm>
                <a:off x="7785350" y="68619"/>
                <a:ext cx="1906335" cy="1445457"/>
              </a:xfrm>
              <a:prstGeom prst="roundRect">
                <a:avLst/>
              </a:prstGeom>
            </p:spPr>
          </p:pic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1B3C0890-9F38-1228-8A7A-DD8B2D8F6D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5350" y="1241144"/>
                <a:ext cx="1499215" cy="1396422"/>
              </a:xfrm>
              <a:prstGeom prst="round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FB2CCFE-2756-90BD-3DD6-992637871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9528" y="5238080"/>
              <a:ext cx="2226411" cy="1252356"/>
            </a:xfrm>
            <a:prstGeom prst="round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3790054D-C179-897D-7D4C-328838C4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3104" y="3910372"/>
              <a:ext cx="2489453" cy="1327708"/>
            </a:xfrm>
            <a:prstGeom prst="round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4E5BC8E-F66F-D64F-EF7D-9B7538FAA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9504" y="5070205"/>
              <a:ext cx="2133053" cy="1420231"/>
            </a:xfrm>
            <a:prstGeom prst="round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02CFA75-1E7C-74F1-53F4-3661DD210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9528" y="3910372"/>
              <a:ext cx="1541418" cy="1396154"/>
            </a:xfrm>
            <a:prstGeom prst="round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E4DD02D-4819-33E5-9E7F-54E59FAED72D}"/>
                </a:ext>
              </a:extLst>
            </p:cNvPr>
            <p:cNvSpPr txBox="1"/>
            <p:nvPr/>
          </p:nvSpPr>
          <p:spPr>
            <a:xfrm>
              <a:off x="8861496" y="4657585"/>
              <a:ext cx="1305872" cy="961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</a:rPr>
                <a:t>IP2I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19BC8BC-B959-075A-71A1-66DF1C3C4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1896" y="2497136"/>
              <a:ext cx="1468881" cy="49370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05948D7-E3BF-010A-A8DD-02CAAF77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38" y="3434342"/>
              <a:ext cx="1373030" cy="120464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3438ED-3F73-7499-A2EA-1FC41D9FD23E}"/>
                </a:ext>
              </a:extLst>
            </p:cNvPr>
            <p:cNvSpPr/>
            <p:nvPr/>
          </p:nvSpPr>
          <p:spPr>
            <a:xfrm>
              <a:off x="117821" y="-87594"/>
              <a:ext cx="5989896" cy="106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/>
                <a:t>Un Quartier de la Physique </a:t>
              </a:r>
            </a:p>
            <a:p>
              <a:r>
                <a:rPr lang="en-GB" b="1" dirty="0"/>
                <a:t>Campus </a:t>
              </a:r>
              <a:r>
                <a:rPr lang="en-GB" b="1" dirty="0" err="1"/>
                <a:t>LyonTech</a:t>
              </a:r>
              <a:r>
                <a:rPr lang="en-GB" b="1" dirty="0"/>
                <a:t> La Doua</a:t>
              </a:r>
              <a:endParaRPr lang="fr-FR" dirty="0"/>
            </a:p>
          </p:txBody>
        </p:sp>
        <p:sp>
          <p:nvSpPr>
            <p:cNvPr id="49" name="Donut 52">
              <a:extLst>
                <a:ext uri="{FF2B5EF4-FFF2-40B4-BE49-F238E27FC236}">
                  <a16:creationId xmlns:a16="http://schemas.microsoft.com/office/drawing/2014/main" id="{0DCA1CE0-07D8-91F2-063A-FD65F94F5D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9805" y="782647"/>
              <a:ext cx="5109915" cy="5060709"/>
            </a:xfrm>
            <a:prstGeom prst="donut">
              <a:avLst>
                <a:gd name="adj" fmla="val 3110"/>
              </a:avLst>
            </a:prstGeom>
            <a:solidFill>
              <a:srgbClr val="011893"/>
            </a:solidFill>
            <a:ln>
              <a:solidFill>
                <a:schemeClr val="tx1"/>
              </a:solidFill>
            </a:ln>
            <a:scene3d>
              <a:camera prst="orthographicFront"/>
              <a:lightRig rig="flood" dir="t"/>
            </a:scene3d>
            <a:sp3d prstMaterial="metal"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7FC4A06E-4A8B-7892-EEF3-1F9CFEAF87ED}"/>
                </a:ext>
              </a:extLst>
            </p:cNvPr>
            <p:cNvSpPr txBox="1"/>
            <p:nvPr/>
          </p:nvSpPr>
          <p:spPr>
            <a:xfrm>
              <a:off x="8724489" y="1024340"/>
              <a:ext cx="1666325" cy="961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</a:rPr>
                <a:t>CRAL</a:t>
              </a:r>
            </a:p>
          </p:txBody>
        </p:sp>
        <p:sp>
          <p:nvSpPr>
            <p:cNvPr id="51" name="TextBox 57">
              <a:extLst>
                <a:ext uri="{FF2B5EF4-FFF2-40B4-BE49-F238E27FC236}">
                  <a16:creationId xmlns:a16="http://schemas.microsoft.com/office/drawing/2014/main" id="{4AA1C833-C2E4-6286-47CD-FBE9830F4B86}"/>
                </a:ext>
              </a:extLst>
            </p:cNvPr>
            <p:cNvSpPr txBox="1"/>
            <p:nvPr/>
          </p:nvSpPr>
          <p:spPr>
            <a:xfrm>
              <a:off x="155844" y="5702026"/>
              <a:ext cx="5408102" cy="10623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fr-FR" b="1" dirty="0"/>
                <a:t>Des multi compétences en un lieu unique</a:t>
              </a: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81228C70-13DD-7B5D-CB46-D0605C6FA74E}"/>
                </a:ext>
              </a:extLst>
            </p:cNvPr>
            <p:cNvSpPr txBox="1"/>
            <p:nvPr/>
          </p:nvSpPr>
          <p:spPr>
            <a:xfrm>
              <a:off x="7700205" y="3342662"/>
              <a:ext cx="3161784" cy="689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Cosmologie/OG</a:t>
              </a:r>
            </a:p>
          </p:txBody>
        </p:sp>
        <p:sp>
          <p:nvSpPr>
            <p:cNvPr id="54" name="TextBox 62">
              <a:extLst>
                <a:ext uri="{FF2B5EF4-FFF2-40B4-BE49-F238E27FC236}">
                  <a16:creationId xmlns:a16="http://schemas.microsoft.com/office/drawing/2014/main" id="{6CFD5B6D-5695-E8CB-516B-80984B9312EE}"/>
                </a:ext>
              </a:extLst>
            </p:cNvPr>
            <p:cNvSpPr txBox="1"/>
            <p:nvPr/>
          </p:nvSpPr>
          <p:spPr>
            <a:xfrm>
              <a:off x="10247051" y="2796190"/>
              <a:ext cx="350621" cy="689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75" name="image29.jpeg_0">
            <a:extLst>
              <a:ext uri="{FF2B5EF4-FFF2-40B4-BE49-F238E27FC236}">
                <a16:creationId xmlns:a16="http://schemas.microsoft.com/office/drawing/2014/main" id="{1E524249-D4F4-FA9E-5593-A45780DA4D11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9215616" y="4325427"/>
            <a:ext cx="2045129" cy="1448604"/>
          </a:xfrm>
          <a:prstGeom prst="rect">
            <a:avLst/>
          </a:prstGeom>
          <a:ln>
            <a:noFill/>
          </a:ln>
        </p:spPr>
      </p:pic>
      <p:grpSp>
        <p:nvGrpSpPr>
          <p:cNvPr id="76" name="Groupe 75">
            <a:extLst>
              <a:ext uri="{FF2B5EF4-FFF2-40B4-BE49-F238E27FC236}">
                <a16:creationId xmlns:a16="http://schemas.microsoft.com/office/drawing/2014/main" id="{A48637B3-01BF-C1AB-7572-6B7D7787D18B}"/>
              </a:ext>
            </a:extLst>
          </p:cNvPr>
          <p:cNvGrpSpPr/>
          <p:nvPr/>
        </p:nvGrpSpPr>
        <p:grpSpPr>
          <a:xfrm>
            <a:off x="343785" y="2507702"/>
            <a:ext cx="2597927" cy="1212960"/>
            <a:chOff x="7566724" y="501383"/>
            <a:chExt cx="4337930" cy="1353685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3B1B17E8-39C9-3E1E-2370-CE4D1FF33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566724" y="501383"/>
              <a:ext cx="2114676" cy="1353685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DAC7B716-1C88-A78B-67BC-BB92ADEC4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681399" y="501384"/>
              <a:ext cx="1286080" cy="1340363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E2742941-037E-BACA-E83F-4618309DE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1"/>
            <a:stretch/>
          </p:blipFill>
          <p:spPr>
            <a:xfrm rot="5400000">
              <a:off x="10765885" y="702979"/>
              <a:ext cx="1340362" cy="937176"/>
            </a:xfrm>
            <a:prstGeom prst="rect">
              <a:avLst/>
            </a:prstGeom>
          </p:spPr>
        </p:pic>
      </p:grpSp>
      <p:sp>
        <p:nvSpPr>
          <p:cNvPr id="80" name="ZoneTexte 79">
            <a:extLst>
              <a:ext uri="{FF2B5EF4-FFF2-40B4-BE49-F238E27FC236}">
                <a16:creationId xmlns:a16="http://schemas.microsoft.com/office/drawing/2014/main" id="{CB34324F-F54B-30B0-45BB-40F89AF38794}"/>
              </a:ext>
            </a:extLst>
          </p:cNvPr>
          <p:cNvSpPr txBox="1"/>
          <p:nvPr/>
        </p:nvSpPr>
        <p:spPr>
          <a:xfrm>
            <a:off x="1030014" y="3945753"/>
            <a:ext cx="84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saphirs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106FA65C-7F2F-28D2-B093-9DD40909E05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610" y="4491454"/>
            <a:ext cx="1598251" cy="1060811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5C555BF9-DCD2-AC74-C683-8DD00D95B15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r="70712" b="70985"/>
          <a:stretch/>
        </p:blipFill>
        <p:spPr>
          <a:xfrm>
            <a:off x="2022341" y="4491454"/>
            <a:ext cx="1838741" cy="1072626"/>
          </a:xfrm>
          <a:prstGeom prst="rect">
            <a:avLst/>
          </a:prstGeom>
        </p:spPr>
      </p:pic>
      <p:sp>
        <p:nvSpPr>
          <p:cNvPr id="83" name="ZoneTexte 82">
            <a:extLst>
              <a:ext uri="{FF2B5EF4-FFF2-40B4-BE49-F238E27FC236}">
                <a16:creationId xmlns:a16="http://schemas.microsoft.com/office/drawing/2014/main" id="{FDC4F80A-0BC7-2FFA-1BD9-00F81F789A2E}"/>
              </a:ext>
            </a:extLst>
          </p:cNvPr>
          <p:cNvSpPr txBox="1"/>
          <p:nvPr/>
        </p:nvSpPr>
        <p:spPr>
          <a:xfrm>
            <a:off x="9491247" y="779660"/>
            <a:ext cx="2045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Optique</a:t>
            </a:r>
          </a:p>
          <a:p>
            <a:r>
              <a:rPr lang="fr-FR" dirty="0"/>
              <a:t> grands instruments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1398375A-742A-8F8E-13A5-C4D4BBC0BE86}"/>
              </a:ext>
            </a:extLst>
          </p:cNvPr>
          <p:cNvSpPr txBox="1"/>
          <p:nvPr/>
        </p:nvSpPr>
        <p:spPr>
          <a:xfrm>
            <a:off x="3846975" y="4422347"/>
            <a:ext cx="5354943" cy="19697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spc="-1" dirty="0">
                <a:latin typeface="Arial"/>
                <a:ea typeface="Roboto Condensed"/>
              </a:rPr>
              <a:t>Des voies nouvelles</a:t>
            </a:r>
          </a:p>
          <a:p>
            <a:pPr algn="ctr"/>
            <a:r>
              <a:rPr lang="fr-FR" sz="1800" b="1" spc="-1" dirty="0">
                <a:latin typeface="Arial"/>
                <a:ea typeface="Roboto Condensed"/>
              </a:rPr>
              <a:t>Stratégiques Lyonnaises</a:t>
            </a:r>
          </a:p>
          <a:p>
            <a:pPr algn="ctr"/>
            <a:endParaRPr lang="fr-FR" sz="1800" b="1" spc="-1" dirty="0">
              <a:latin typeface="Arial"/>
              <a:ea typeface="Roboto Condensed"/>
            </a:endParaRPr>
          </a:p>
          <a:p>
            <a:pPr algn="ctr"/>
            <a:endParaRPr lang="fr-FR" sz="1800" b="1" spc="-1" dirty="0">
              <a:latin typeface="Arial"/>
              <a:ea typeface="Roboto Condensed"/>
            </a:endParaRPr>
          </a:p>
          <a:p>
            <a:pPr algn="ctr"/>
            <a:r>
              <a:rPr lang="fr-FR" sz="1800" b="1" spc="-1" dirty="0">
                <a:latin typeface="Arial"/>
                <a:ea typeface="Roboto Condensed"/>
              </a:rPr>
              <a:t>Le SAPHIR</a:t>
            </a:r>
          </a:p>
          <a:p>
            <a:pPr algn="ctr"/>
            <a:r>
              <a:rPr kumimoji="0" lang="fr-FR" sz="1600" b="1" i="0" u="none" strike="noStrike" kern="1200" cap="all" spc="-1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Roboto Condensed"/>
              </a:rPr>
              <a:t>un enjeu de souveraineté nationale</a:t>
            </a:r>
          </a:p>
          <a:p>
            <a:pPr algn="ctr"/>
            <a:r>
              <a:rPr lang="fr-FR" sz="1600" b="1" cap="all" spc="-1" dirty="0">
                <a:latin typeface="Calibri"/>
                <a:ea typeface="Roboto Condensed"/>
              </a:rPr>
              <a:t>UNE OPPORTUNITE LOCALE</a:t>
            </a:r>
            <a:endParaRPr kumimoji="0" lang="fr-FR" sz="1600" b="1" i="0" u="none" strike="noStrike" kern="1200" cap="all" spc="-1" normalizeH="0" noProof="0" dirty="0">
              <a:ln>
                <a:noFill/>
              </a:ln>
              <a:effectLst/>
              <a:uLnTx/>
              <a:uFillTx/>
              <a:latin typeface="Calibri"/>
              <a:ea typeface="Roboto Condensed"/>
            </a:endParaRPr>
          </a:p>
        </p:txBody>
      </p:sp>
      <p:pic>
        <p:nvPicPr>
          <p:cNvPr id="87" name="Picture 4">
            <a:extLst>
              <a:ext uri="{FF2B5EF4-FFF2-40B4-BE49-F238E27FC236}">
                <a16:creationId xmlns:a16="http://schemas.microsoft.com/office/drawing/2014/main" id="{980A25D5-3CE3-6747-2CC7-E3561A7A38C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9142" y="5051285"/>
            <a:ext cx="444685" cy="547213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1DA65E1F-13C0-F12E-38BE-5929418978E3}"/>
              </a:ext>
            </a:extLst>
          </p:cNvPr>
          <p:cNvSpPr/>
          <p:nvPr/>
        </p:nvSpPr>
        <p:spPr>
          <a:xfrm>
            <a:off x="38699" y="311993"/>
            <a:ext cx="3038304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fr-FR" dirty="0"/>
              <a:t>Un intérêt scientifique et technique commun  et grandissant dans le futur pôle des sciences fondamentales de Lyon 1 </a:t>
            </a:r>
          </a:p>
        </p:txBody>
      </p:sp>
    </p:spTree>
    <p:extLst>
      <p:ext uri="{BB962C8B-B14F-4D97-AF65-F5344CB8AC3E}">
        <p14:creationId xmlns:p14="http://schemas.microsoft.com/office/powerpoint/2010/main" val="9272670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7573</TotalTime>
  <Words>790</Words>
  <Application>Microsoft Macintosh PowerPoint</Application>
  <PresentationFormat>Grand écran</PresentationFormat>
  <Paragraphs>134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3" baseType="lpstr">
      <vt:lpstr>Arial</vt:lpstr>
      <vt:lpstr>Arial Narrow</vt:lpstr>
      <vt:lpstr>Calibri</vt:lpstr>
      <vt:lpstr>Cambria</vt:lpstr>
      <vt:lpstr>Economica</vt:lpstr>
      <vt:lpstr>FreeSerif</vt:lpstr>
      <vt:lpstr>Helvetica Neue</vt:lpstr>
      <vt:lpstr>Source Sans Pro</vt:lpstr>
      <vt:lpstr>SourceSP-SemiBold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OG à Lyon – de l’instrumentation à la théorie</vt:lpstr>
      <vt:lpstr>Futur : des défis dans tous ces domaines 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claire mathieu</dc:creator>
  <cp:keywords/>
  <dc:description/>
  <cp:lastModifiedBy>Microsoft Office User</cp:lastModifiedBy>
  <cp:revision>225</cp:revision>
  <dcterms:created xsi:type="dcterms:W3CDTF">2019-07-31T09:30:48Z</dcterms:created>
  <dcterms:modified xsi:type="dcterms:W3CDTF">2022-11-24T13:22:32Z</dcterms:modified>
  <cp:category/>
</cp:coreProperties>
</file>