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71" r:id="rId9"/>
    <p:sldId id="268" r:id="rId10"/>
    <p:sldId id="269" r:id="rId11"/>
    <p:sldId id="270" r:id="rId12"/>
    <p:sldId id="272" r:id="rId13"/>
    <p:sldId id="267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9A46"/>
    <a:srgbClr val="00E6D0"/>
    <a:srgbClr val="990099"/>
    <a:srgbClr val="CC0099"/>
    <a:srgbClr val="FF0000"/>
    <a:srgbClr val="00968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94556" autoAdjust="0"/>
  </p:normalViewPr>
  <p:slideViewPr>
    <p:cSldViewPr snapToGrid="0" showGuides="1">
      <p:cViewPr varScale="1">
        <p:scale>
          <a:sx n="110" d="100"/>
          <a:sy n="110" d="100"/>
        </p:scale>
        <p:origin x="8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22/11/2022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8"/>
          <a:stretch/>
        </p:blipFill>
        <p:spPr>
          <a:xfrm>
            <a:off x="5750456" y="0"/>
            <a:ext cx="3402446" cy="11041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/>
          <a:stretch/>
        </p:blipFill>
        <p:spPr>
          <a:xfrm>
            <a:off x="0" y="5833872"/>
            <a:ext cx="2035886" cy="10241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01" y="6238025"/>
            <a:ext cx="495300" cy="4953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" y="1"/>
            <a:ext cx="9132887" cy="87989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4987476"/>
          </a:xfrm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76970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42" y="6366597"/>
            <a:ext cx="885103" cy="41523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42047" y="887506"/>
            <a:ext cx="8663204" cy="0"/>
          </a:xfrm>
          <a:prstGeom prst="line">
            <a:avLst/>
          </a:prstGeom>
          <a:ln w="57150">
            <a:solidFill>
              <a:srgbClr val="CC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30" y="6366596"/>
            <a:ext cx="1333799" cy="414213"/>
          </a:xfrm>
          <a:prstGeom prst="rect">
            <a:avLst/>
          </a:prstGeom>
        </p:spPr>
      </p:pic>
      <p:sp>
        <p:nvSpPr>
          <p:cNvPr id="2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03851" y="6356350"/>
            <a:ext cx="2152481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30 ans d’OG à Lyon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 smtClean="0"/>
          </a:p>
        </p:txBody>
      </p:sp>
      <p:sp>
        <p:nvSpPr>
          <p:cNvPr id="2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74453" y="6524088"/>
            <a:ext cx="543490" cy="217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8"/>
          <a:stretch/>
        </p:blipFill>
        <p:spPr>
          <a:xfrm>
            <a:off x="5750456" y="0"/>
            <a:ext cx="3402446" cy="11041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/>
          <a:stretch/>
        </p:blipFill>
        <p:spPr>
          <a:xfrm>
            <a:off x="0" y="5833872"/>
            <a:ext cx="2035886" cy="10241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42047" y="887506"/>
            <a:ext cx="8663204" cy="0"/>
          </a:xfrm>
          <a:prstGeom prst="line">
            <a:avLst/>
          </a:prstGeom>
          <a:ln w="57150">
            <a:solidFill>
              <a:srgbClr val="CC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42" y="6366597"/>
            <a:ext cx="885103" cy="4152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30" y="6366596"/>
            <a:ext cx="1333799" cy="414213"/>
          </a:xfrm>
          <a:prstGeom prst="rect">
            <a:avLst/>
          </a:prstGeom>
        </p:spPr>
      </p:pic>
      <p:sp>
        <p:nvSpPr>
          <p:cNvPr id="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03851" y="6356350"/>
            <a:ext cx="2152481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30 ans d’OG à Lyon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 smtClean="0"/>
          </a:p>
        </p:txBody>
      </p:sp>
      <p:sp>
        <p:nvSpPr>
          <p:cNvPr id="20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474453" y="6524088"/>
            <a:ext cx="543490" cy="217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8"/>
          <a:stretch/>
        </p:blipFill>
        <p:spPr>
          <a:xfrm>
            <a:off x="5750456" y="0"/>
            <a:ext cx="3402446" cy="11041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/>
          <a:stretch/>
        </p:blipFill>
        <p:spPr>
          <a:xfrm>
            <a:off x="0" y="5833872"/>
            <a:ext cx="2035886" cy="10241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" y="1"/>
            <a:ext cx="9132887" cy="88750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42047" y="887506"/>
            <a:ext cx="8663204" cy="0"/>
          </a:xfrm>
          <a:prstGeom prst="line">
            <a:avLst/>
          </a:prstGeom>
          <a:ln w="57150">
            <a:solidFill>
              <a:srgbClr val="CC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42" y="6366597"/>
            <a:ext cx="885103" cy="41523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30" y="6366596"/>
            <a:ext cx="1333799" cy="414213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03851" y="6356350"/>
            <a:ext cx="2152481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30 ans d’OG à Lyon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 smtClean="0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74453" y="6524088"/>
            <a:ext cx="543490" cy="217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42" y="6366597"/>
            <a:ext cx="885103" cy="4152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30" y="6366596"/>
            <a:ext cx="1333799" cy="414213"/>
          </a:xfrm>
          <a:prstGeom prst="rect">
            <a:avLst/>
          </a:prstGeom>
        </p:spPr>
      </p:pic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03851" y="6356350"/>
            <a:ext cx="2152481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30 ans d’OG à Lyon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 smtClean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74453" y="6524088"/>
            <a:ext cx="543490" cy="217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7552" y="6356350"/>
            <a:ext cx="699247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03851" y="6356350"/>
            <a:ext cx="2152481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30 ans d’OG à Lyon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 smtClean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74453" y="6524088"/>
            <a:ext cx="543490" cy="217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4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554"/>
            <a:ext cx="9144000" cy="48724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528" y="2156551"/>
            <a:ext cx="8196943" cy="2685415"/>
          </a:xfrm>
        </p:spPr>
        <p:txBody>
          <a:bodyPr/>
          <a:lstStyle/>
          <a:p>
            <a:r>
              <a:rPr lang="fr-FR" sz="2800" dirty="0">
                <a:solidFill>
                  <a:srgbClr val="FFFF00"/>
                </a:solidFill>
              </a:rPr>
              <a:t>Les développements technologiques locaux </a:t>
            </a:r>
            <a:r>
              <a:rPr lang="fr-FR" sz="2800" dirty="0" smtClean="0">
                <a:solidFill>
                  <a:srgbClr val="FFFF00"/>
                </a:solidFill>
              </a:rPr>
              <a:t/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sz="2800" dirty="0" smtClean="0">
                <a:solidFill>
                  <a:srgbClr val="FFFF00"/>
                </a:solidFill>
              </a:rPr>
              <a:t>sur </a:t>
            </a:r>
            <a:r>
              <a:rPr lang="fr-FR" sz="2800" dirty="0">
                <a:solidFill>
                  <a:srgbClr val="FFFF00"/>
                </a:solidFill>
              </a:rPr>
              <a:t>les </a:t>
            </a:r>
            <a:r>
              <a:rPr lang="fr-FR" sz="2800" dirty="0" smtClean="0">
                <a:solidFill>
                  <a:srgbClr val="FFFF00"/>
                </a:solidFill>
              </a:rPr>
              <a:t>miroirs :</a:t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la recherche des nouveaux matériaux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2555"/>
            <a:ext cx="6400800" cy="1077685"/>
          </a:xfrm>
        </p:spPr>
        <p:txBody>
          <a:bodyPr/>
          <a:lstStyle/>
          <a:p>
            <a:r>
              <a:rPr lang="en-GB" dirty="0" err="1" smtClean="0">
                <a:solidFill>
                  <a:srgbClr val="00E6D0"/>
                </a:solidFill>
              </a:rPr>
              <a:t>Gianpietro</a:t>
            </a:r>
            <a:r>
              <a:rPr lang="en-GB" dirty="0" smtClean="0">
                <a:solidFill>
                  <a:srgbClr val="00E6D0"/>
                </a:solidFill>
              </a:rPr>
              <a:t> </a:t>
            </a:r>
            <a:r>
              <a:rPr lang="en-GB" dirty="0" err="1" smtClean="0">
                <a:solidFill>
                  <a:srgbClr val="00E6D0"/>
                </a:solidFill>
              </a:rPr>
              <a:t>Cagnoli</a:t>
            </a:r>
            <a:endParaRPr lang="en-GB" dirty="0" smtClean="0">
              <a:solidFill>
                <a:srgbClr val="00E6D0"/>
              </a:solidFill>
            </a:endParaRPr>
          </a:p>
          <a:p>
            <a:r>
              <a:rPr lang="en-GB" dirty="0" err="1" smtClean="0">
                <a:solidFill>
                  <a:srgbClr val="00E6D0"/>
                </a:solidFill>
              </a:rPr>
              <a:t>iLM</a:t>
            </a:r>
            <a:r>
              <a:rPr lang="en-GB" dirty="0" smtClean="0">
                <a:solidFill>
                  <a:srgbClr val="00E6D0"/>
                </a:solidFill>
              </a:rPr>
              <a:t> - UCBL</a:t>
            </a:r>
            <a:endParaRPr lang="en-GB" dirty="0">
              <a:solidFill>
                <a:srgbClr val="00E6D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523" r="5619"/>
          <a:stretch/>
        </p:blipFill>
        <p:spPr>
          <a:xfrm>
            <a:off x="-3791" y="-1"/>
            <a:ext cx="9147791" cy="22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" y="1"/>
            <a:ext cx="2645001" cy="887506"/>
          </a:xfrm>
        </p:spPr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3" y="121920"/>
            <a:ext cx="2337415" cy="6121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7429" y="104502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990099"/>
                </a:solidFill>
              </a:rPr>
              <a:t>O</a:t>
            </a:r>
            <a:r>
              <a:rPr lang="en-GB" dirty="0" err="1" smtClean="0">
                <a:solidFill>
                  <a:srgbClr val="990099"/>
                </a:solidFill>
              </a:rPr>
              <a:t>ptiques</a:t>
            </a:r>
            <a:r>
              <a:rPr lang="en-GB" dirty="0" smtClean="0">
                <a:solidFill>
                  <a:srgbClr val="990099"/>
                </a:solidFill>
              </a:rPr>
              <a:t> </a:t>
            </a:r>
            <a:r>
              <a:rPr lang="en-GB" dirty="0" err="1" smtClean="0">
                <a:solidFill>
                  <a:srgbClr val="990099"/>
                </a:solidFill>
              </a:rPr>
              <a:t>en</a:t>
            </a:r>
            <a:r>
              <a:rPr lang="en-GB" dirty="0" smtClean="0">
                <a:solidFill>
                  <a:srgbClr val="990099"/>
                </a:solidFill>
              </a:rPr>
              <a:t> </a:t>
            </a:r>
            <a:r>
              <a:rPr lang="en-GB" b="1" dirty="0" err="1" smtClean="0">
                <a:solidFill>
                  <a:srgbClr val="990099"/>
                </a:solidFill>
              </a:rPr>
              <a:t>S</a:t>
            </a:r>
            <a:r>
              <a:rPr lang="en-GB" dirty="0" err="1" smtClean="0">
                <a:solidFill>
                  <a:srgbClr val="990099"/>
                </a:solidFill>
              </a:rPr>
              <a:t>aphir</a:t>
            </a:r>
            <a:r>
              <a:rPr lang="en-GB" dirty="0" smtClean="0">
                <a:solidFill>
                  <a:srgbClr val="990099"/>
                </a:solidFill>
              </a:rPr>
              <a:t/>
            </a:r>
            <a:br>
              <a:rPr lang="en-GB" dirty="0" smtClean="0">
                <a:solidFill>
                  <a:srgbClr val="990099"/>
                </a:solidFill>
              </a:rPr>
            </a:br>
            <a:r>
              <a:rPr lang="en-GB" dirty="0" smtClean="0">
                <a:solidFill>
                  <a:srgbClr val="990099"/>
                </a:solidFill>
              </a:rPr>
              <a:t>pour </a:t>
            </a:r>
            <a:r>
              <a:rPr lang="en-GB" dirty="0" err="1" smtClean="0">
                <a:solidFill>
                  <a:srgbClr val="990099"/>
                </a:solidFill>
              </a:rPr>
              <a:t>l’</a:t>
            </a:r>
            <a:r>
              <a:rPr lang="en-GB" b="1" dirty="0" err="1" smtClean="0">
                <a:solidFill>
                  <a:srgbClr val="990099"/>
                </a:solidFill>
              </a:rPr>
              <a:t>A</a:t>
            </a:r>
            <a:r>
              <a:rPr lang="en-GB" dirty="0" err="1" smtClean="0">
                <a:solidFill>
                  <a:srgbClr val="990099"/>
                </a:solidFill>
              </a:rPr>
              <a:t>stronomie</a:t>
            </a:r>
            <a:r>
              <a:rPr lang="en-GB" dirty="0" smtClean="0">
                <a:solidFill>
                  <a:srgbClr val="990099"/>
                </a:solidFill>
              </a:rPr>
              <a:t> </a:t>
            </a:r>
            <a:r>
              <a:rPr lang="en-GB" b="1" dirty="0" err="1" smtClean="0">
                <a:solidFill>
                  <a:srgbClr val="990099"/>
                </a:solidFill>
              </a:rPr>
              <a:t>G</a:t>
            </a:r>
            <a:r>
              <a:rPr lang="en-GB" dirty="0" err="1" smtClean="0">
                <a:solidFill>
                  <a:srgbClr val="990099"/>
                </a:solidFill>
              </a:rPr>
              <a:t>ravitationnelle</a:t>
            </a:r>
            <a:endParaRPr lang="en-GB" dirty="0">
              <a:solidFill>
                <a:srgbClr val="990099"/>
              </a:solidFill>
            </a:endParaRPr>
          </a:p>
        </p:txBody>
      </p:sp>
      <p:sp>
        <p:nvSpPr>
          <p:cNvPr id="8" name="Espace réservé du contenu 8"/>
          <p:cNvSpPr txBox="1">
            <a:spLocks/>
          </p:cNvSpPr>
          <p:nvPr/>
        </p:nvSpPr>
        <p:spPr>
          <a:xfrm>
            <a:off x="141514" y="1070039"/>
            <a:ext cx="4099559" cy="5261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/>
              <a:t>Project funded by ANR through IDEXLYON</a:t>
            </a:r>
          </a:p>
          <a:p>
            <a:pPr lvl="1"/>
            <a:r>
              <a:rPr lang="en-GB" sz="1600" smtClean="0"/>
              <a:t>1.2 M€, 2020-2021-2022</a:t>
            </a:r>
          </a:p>
          <a:p>
            <a:r>
              <a:rPr lang="en-GB" sz="2000" smtClean="0"/>
              <a:t>Consortium</a:t>
            </a:r>
          </a:p>
          <a:p>
            <a:pPr lvl="1"/>
            <a:r>
              <a:rPr lang="en-GB" sz="1600" smtClean="0"/>
              <a:t>iLM</a:t>
            </a:r>
          </a:p>
          <a:p>
            <a:pPr lvl="1"/>
            <a:r>
              <a:rPr lang="en-GB" sz="1600" smtClean="0"/>
              <a:t>iP2i, LMA</a:t>
            </a:r>
          </a:p>
          <a:p>
            <a:r>
              <a:rPr lang="en-GB" sz="2000" smtClean="0"/>
              <a:t>Objectives</a:t>
            </a:r>
          </a:p>
          <a:p>
            <a:pPr lvl="1"/>
            <a:r>
              <a:rPr lang="en-GB" sz="1600" smtClean="0"/>
              <a:t>Ø45cm, 30cm thick sapphire substrate</a:t>
            </a:r>
          </a:p>
          <a:p>
            <a:pPr lvl="1"/>
            <a:r>
              <a:rPr lang="en-GB" sz="1600" smtClean="0"/>
              <a:t>10 ppm/cm absorption, or less</a:t>
            </a:r>
          </a:p>
          <a:p>
            <a:pPr lvl="1"/>
            <a:r>
              <a:rPr lang="en-GB" sz="1600" smtClean="0"/>
              <a:t>Bubble free</a:t>
            </a:r>
          </a:p>
          <a:p>
            <a:pPr lvl="1"/>
            <a:r>
              <a:rPr lang="en-GB" sz="1600" smtClean="0"/>
              <a:t>Ultra-low optical losses mirrors</a:t>
            </a:r>
          </a:p>
          <a:p>
            <a:pPr lvl="1"/>
            <a:r>
              <a:rPr lang="en-GB" sz="1600" smtClean="0"/>
              <a:t>Sapphire suspensions</a:t>
            </a:r>
          </a:p>
          <a:p>
            <a:r>
              <a:rPr lang="en-GB" sz="2000" smtClean="0"/>
              <a:t>Equipments</a:t>
            </a:r>
          </a:p>
          <a:p>
            <a:pPr lvl="1"/>
            <a:r>
              <a:rPr lang="en-GB" sz="1600" smtClean="0"/>
              <a:t>Oven to grow 500kg sapphire ingot</a:t>
            </a:r>
          </a:p>
          <a:p>
            <a:pPr lvl="1"/>
            <a:r>
              <a:rPr lang="en-GB" sz="1600" smtClean="0"/>
              <a:t>Scanning high-finesse test cavity</a:t>
            </a:r>
            <a:endParaRPr lang="en-GB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0108" t="3927" r="9612" b="5339"/>
          <a:stretch/>
        </p:blipFill>
        <p:spPr>
          <a:xfrm>
            <a:off x="6305214" y="1045030"/>
            <a:ext cx="2507860" cy="37708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85509" y="966651"/>
            <a:ext cx="1445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The oven being assembled at </a:t>
            </a:r>
            <a:br>
              <a:rPr lang="en-GB" sz="1600" dirty="0" smtClean="0"/>
            </a:br>
            <a:r>
              <a:rPr lang="en-GB" sz="1600" dirty="0" smtClean="0"/>
              <a:t>the company</a:t>
            </a:r>
            <a:endParaRPr lang="en-GB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947" b="24892"/>
          <a:stretch/>
        </p:blipFill>
        <p:spPr>
          <a:xfrm>
            <a:off x="4572001" y="5034781"/>
            <a:ext cx="4572000" cy="1823219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4105275" y="5895703"/>
            <a:ext cx="4318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223658" y="2778035"/>
            <a:ext cx="1975284" cy="2031325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Beside OSAG:</a:t>
            </a:r>
          </a:p>
          <a:p>
            <a:r>
              <a:rPr lang="en-GB" sz="1400" dirty="0" smtClean="0"/>
              <a:t>Thesis on optical</a:t>
            </a:r>
            <a:br>
              <a:rPr lang="en-GB" sz="1400" dirty="0" smtClean="0"/>
            </a:br>
            <a:r>
              <a:rPr lang="en-GB" sz="1400" dirty="0" smtClean="0"/>
              <a:t>absorption of sapphire, </a:t>
            </a:r>
          </a:p>
          <a:p>
            <a:r>
              <a:rPr lang="en-GB" sz="1400" dirty="0" err="1" smtClean="0"/>
              <a:t>iLM</a:t>
            </a:r>
            <a:r>
              <a:rPr lang="en-GB" sz="1400" dirty="0" smtClean="0"/>
              <a:t> and LMA</a:t>
            </a:r>
          </a:p>
          <a:p>
            <a:r>
              <a:rPr lang="en-GB" sz="1400" dirty="0" smtClean="0"/>
              <a:t>Student: </a:t>
            </a:r>
            <a:r>
              <a:rPr lang="en-GB" sz="1400" dirty="0" err="1" smtClean="0"/>
              <a:t>Tèo</a:t>
            </a:r>
            <a:r>
              <a:rPr lang="en-GB" sz="1400" dirty="0" smtClean="0"/>
              <a:t> </a:t>
            </a:r>
            <a:r>
              <a:rPr lang="en-GB" sz="1400" dirty="0" err="1" smtClean="0"/>
              <a:t>Aventin</a:t>
            </a:r>
            <a:endParaRPr lang="en-GB" sz="1400" dirty="0" smtClean="0"/>
          </a:p>
          <a:p>
            <a:r>
              <a:rPr lang="en-GB" sz="1400" dirty="0" smtClean="0"/>
              <a:t>Directors: - </a:t>
            </a:r>
            <a:r>
              <a:rPr lang="en-GB" sz="1400" dirty="0" err="1" smtClean="0"/>
              <a:t>Kheirreddine</a:t>
            </a:r>
            <a:endParaRPr lang="en-GB" sz="1400" dirty="0" smtClean="0"/>
          </a:p>
          <a:p>
            <a:r>
              <a:rPr lang="en-GB" sz="1400" dirty="0" smtClean="0"/>
              <a:t>                     </a:t>
            </a:r>
            <a:r>
              <a:rPr lang="en-GB" sz="1400" dirty="0" err="1" smtClean="0"/>
              <a:t>Lebbou</a:t>
            </a:r>
            <a:endParaRPr lang="en-GB" sz="1400" dirty="0" smtClean="0"/>
          </a:p>
          <a:p>
            <a:r>
              <a:rPr lang="fr-FR" sz="1400" dirty="0" smtClean="0"/>
              <a:t>                  - Jérôme</a:t>
            </a:r>
            <a:endParaRPr lang="en-GB" sz="1400" dirty="0"/>
          </a:p>
          <a:p>
            <a:r>
              <a:rPr lang="en-GB" sz="1400" dirty="0" smtClean="0"/>
              <a:t>                     </a:t>
            </a:r>
            <a:r>
              <a:rPr lang="en-GB" sz="1400" dirty="0" err="1" smtClean="0"/>
              <a:t>Degallaix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14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résultat très important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34983" y="1008059"/>
            <a:ext cx="5525588" cy="2536330"/>
          </a:xfrm>
        </p:spPr>
        <p:txBody>
          <a:bodyPr/>
          <a:lstStyle/>
          <a:p>
            <a:r>
              <a:rPr lang="fr-FR" dirty="0" smtClean="0"/>
              <a:t>Avec régularité le saphir produit</a:t>
            </a:r>
            <a:br>
              <a:rPr lang="fr-FR" dirty="0" smtClean="0"/>
            </a:br>
            <a:r>
              <a:rPr lang="fr-FR" dirty="0" smtClean="0"/>
              <a:t>à l’</a:t>
            </a:r>
            <a:r>
              <a:rPr lang="fr-FR" dirty="0" err="1" smtClean="0"/>
              <a:t>iLM</a:t>
            </a:r>
            <a:r>
              <a:rPr lang="fr-FR" dirty="0" smtClean="0"/>
              <a:t> montre des absorption</a:t>
            </a:r>
            <a:br>
              <a:rPr lang="fr-FR" dirty="0" smtClean="0"/>
            </a:br>
            <a:r>
              <a:rPr lang="fr-FR" dirty="0" smtClean="0"/>
              <a:t>autour de 10 ppm/cm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350864" y="3429000"/>
            <a:ext cx="3816908" cy="2155370"/>
            <a:chOff x="5696818" y="1316440"/>
            <a:chExt cx="3741097" cy="2112560"/>
          </a:xfrm>
        </p:grpSpPr>
        <p:grpSp>
          <p:nvGrpSpPr>
            <p:cNvPr id="7" name="Groupe 6"/>
            <p:cNvGrpSpPr/>
            <p:nvPr/>
          </p:nvGrpSpPr>
          <p:grpSpPr>
            <a:xfrm>
              <a:off x="5696818" y="1316440"/>
              <a:ext cx="3741097" cy="2112560"/>
              <a:chOff x="1418732" y="1433234"/>
              <a:chExt cx="7068536" cy="3991532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18732" y="1433234"/>
                <a:ext cx="7068536" cy="399153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869621" y="1559379"/>
                <a:ext cx="6433458" cy="33718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7625" y="1408346"/>
              <a:ext cx="3242422" cy="351987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207" y="2826723"/>
            <a:ext cx="4667794" cy="40312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529" y="2701835"/>
            <a:ext cx="438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Recent results on 1” samples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presented by T. </a:t>
            </a:r>
            <a:r>
              <a:rPr lang="en-GB" dirty="0" err="1" smtClean="0">
                <a:solidFill>
                  <a:srgbClr val="7030A0"/>
                </a:solidFill>
              </a:rPr>
              <a:t>Aventin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at the GWADW 2022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054506" y="1280433"/>
            <a:ext cx="3596919" cy="1288596"/>
            <a:chOff x="3500298" y="209551"/>
            <a:chExt cx="3596919" cy="128859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298" y="559820"/>
              <a:ext cx="3596919" cy="938327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4595794" y="209551"/>
              <a:ext cx="1090631" cy="31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Ingot N. 206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1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347166" cy="4987476"/>
          </a:xfrm>
        </p:spPr>
        <p:txBody>
          <a:bodyPr/>
          <a:lstStyle/>
          <a:p>
            <a:r>
              <a:rPr lang="fr-FR" dirty="0" smtClean="0"/>
              <a:t>Collaboration étroite entre le iP2i et le </a:t>
            </a:r>
            <a:r>
              <a:rPr lang="fr-FR" dirty="0" err="1" smtClean="0"/>
              <a:t>iLM</a:t>
            </a:r>
            <a:endParaRPr lang="fr-FR" dirty="0" smtClean="0"/>
          </a:p>
          <a:p>
            <a:r>
              <a:rPr lang="fr-FR" dirty="0" smtClean="0"/>
              <a:t>Développement des technologie clés</a:t>
            </a:r>
          </a:p>
          <a:p>
            <a:pPr lvl="1"/>
            <a:r>
              <a:rPr lang="fr-FR" dirty="0" smtClean="0"/>
              <a:t>Couches minces amorphes</a:t>
            </a:r>
          </a:p>
          <a:p>
            <a:pPr lvl="1"/>
            <a:r>
              <a:rPr lang="fr-FR" dirty="0" smtClean="0"/>
              <a:t>Polissage</a:t>
            </a:r>
          </a:p>
          <a:p>
            <a:pPr lvl="1"/>
            <a:r>
              <a:rPr lang="fr-FR" dirty="0" smtClean="0"/>
              <a:t>Substrats en saphir</a:t>
            </a:r>
          </a:p>
          <a:p>
            <a:pPr lvl="1"/>
            <a:r>
              <a:rPr lang="fr-FR" dirty="0" smtClean="0"/>
              <a:t>Suspentes en saphir</a:t>
            </a:r>
          </a:p>
          <a:p>
            <a:r>
              <a:rPr lang="fr-FR" dirty="0" smtClean="0"/>
              <a:t>Facteur unique dans le panorama mondiale</a:t>
            </a:r>
          </a:p>
          <a:p>
            <a:pPr lvl="1"/>
            <a:r>
              <a:rPr lang="fr-FR" dirty="0" smtClean="0"/>
              <a:t>Le LMA est le seule laboratoire qui développe les couches pour les OG</a:t>
            </a:r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iLM</a:t>
            </a:r>
            <a:r>
              <a:rPr lang="fr-FR" dirty="0" smtClean="0"/>
              <a:t> est le seule laboratoire qui développe le saphir pour les OG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24" y="1123741"/>
            <a:ext cx="4383739" cy="5076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200" y="1694330"/>
            <a:ext cx="5064131" cy="413468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35860" y="1398494"/>
            <a:ext cx="4939553" cy="4670612"/>
          </a:xfrm>
          <a:prstGeom prst="roundRect">
            <a:avLst>
              <a:gd name="adj" fmla="val 4575"/>
            </a:avLst>
          </a:prstGeom>
          <a:noFill/>
          <a:ln w="25400">
            <a:solidFill>
              <a:srgbClr val="FF99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2330824" y="1210236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T = 300 K</a:t>
            </a:r>
            <a:endParaRPr lang="en-GB" dirty="0">
              <a:solidFill>
                <a:srgbClr val="FF99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264024" y="3119718"/>
            <a:ext cx="2196352" cy="663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864660" y="3056966"/>
            <a:ext cx="1577787" cy="1165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975842" y="4416588"/>
            <a:ext cx="350580" cy="0"/>
          </a:xfrm>
          <a:prstGeom prst="line">
            <a:avLst/>
          </a:prstGeom>
          <a:ln w="444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66178" y="427563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AlGaAs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7424167" y="4087917"/>
            <a:ext cx="350580" cy="0"/>
          </a:xfrm>
          <a:prstGeom prst="line">
            <a:avLst/>
          </a:prstGeom>
          <a:ln w="444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960361" y="392086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AlGaAs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4397828" y="1138688"/>
            <a:ext cx="4746172" cy="498747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système complexe</a:t>
            </a:r>
          </a:p>
          <a:p>
            <a:r>
              <a:rPr lang="fr-FR" sz="2400" dirty="0" smtClean="0"/>
              <a:t>Les facteurs limitants plus importants</a:t>
            </a:r>
          </a:p>
          <a:p>
            <a:pPr lvl="1"/>
            <a:r>
              <a:rPr lang="fr-FR" sz="2000" dirty="0" smtClean="0"/>
              <a:t>Les bruit des photons</a:t>
            </a:r>
          </a:p>
          <a:p>
            <a:pPr lvl="1"/>
            <a:r>
              <a:rPr lang="fr-FR" sz="2000" dirty="0" smtClean="0"/>
              <a:t>Les bruit des miroirs + suspentes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" y="1245974"/>
            <a:ext cx="4932020" cy="459019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21" y="3219995"/>
            <a:ext cx="1834578" cy="30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87085" y="1689463"/>
            <a:ext cx="6876125" cy="4566863"/>
            <a:chOff x="87085" y="1689463"/>
            <a:chExt cx="6876125" cy="456686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193" y="1689463"/>
              <a:ext cx="6754017" cy="44330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2926080" y="5886994"/>
              <a:ext cx="165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Fréquence  [Hz]</a:t>
              </a:r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7085" y="2708365"/>
                  <a:ext cx="467372" cy="52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Hz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5" y="2708365"/>
                  <a:ext cx="467372" cy="5261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Performance des détecteurs des OG</a:t>
            </a:r>
            <a:endParaRPr 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idx="1"/>
          </p:nvPr>
        </p:nvSpPr>
        <p:spPr>
          <a:xfrm>
            <a:off x="605246" y="947100"/>
            <a:ext cx="8229600" cy="803323"/>
          </a:xfrm>
        </p:spPr>
        <p:txBody>
          <a:bodyPr/>
          <a:lstStyle/>
          <a:p>
            <a:r>
              <a:rPr lang="fr-FR" dirty="0" smtClean="0"/>
              <a:t>Une histoire de défis technologiques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2366065" y="2573645"/>
            <a:ext cx="4169534" cy="1467672"/>
          </a:xfrm>
          <a:custGeom>
            <a:avLst/>
            <a:gdLst>
              <a:gd name="connsiteX0" fmla="*/ 0 w 2599699"/>
              <a:gd name="connsiteY0" fmla="*/ 0 h 1154680"/>
              <a:gd name="connsiteX1" fmla="*/ 327048 w 2599699"/>
              <a:gd name="connsiteY1" fmla="*/ 754213 h 1154680"/>
              <a:gd name="connsiteX2" fmla="*/ 497247 w 2599699"/>
              <a:gd name="connsiteY2" fmla="*/ 961121 h 1154680"/>
              <a:gd name="connsiteX3" fmla="*/ 634073 w 2599699"/>
              <a:gd name="connsiteY3" fmla="*/ 1087936 h 1154680"/>
              <a:gd name="connsiteX4" fmla="*/ 764225 w 2599699"/>
              <a:gd name="connsiteY4" fmla="*/ 1144669 h 1154680"/>
              <a:gd name="connsiteX5" fmla="*/ 911063 w 2599699"/>
              <a:gd name="connsiteY5" fmla="*/ 1154680 h 1154680"/>
              <a:gd name="connsiteX6" fmla="*/ 1091273 w 2599699"/>
              <a:gd name="connsiteY6" fmla="*/ 1154680 h 1154680"/>
              <a:gd name="connsiteX7" fmla="*/ 1298181 w 2599699"/>
              <a:gd name="connsiteY7" fmla="*/ 1114633 h 1154680"/>
              <a:gd name="connsiteX8" fmla="*/ 1515101 w 2599699"/>
              <a:gd name="connsiteY8" fmla="*/ 1024528 h 1154680"/>
              <a:gd name="connsiteX9" fmla="*/ 2599699 w 2599699"/>
              <a:gd name="connsiteY9" fmla="*/ 290339 h 1154680"/>
              <a:gd name="connsiteX0" fmla="*/ 0 w 2599699"/>
              <a:gd name="connsiteY0" fmla="*/ 0 h 1154680"/>
              <a:gd name="connsiteX1" fmla="*/ 327048 w 2599699"/>
              <a:gd name="connsiteY1" fmla="*/ 754213 h 1154680"/>
              <a:gd name="connsiteX2" fmla="*/ 497247 w 2599699"/>
              <a:gd name="connsiteY2" fmla="*/ 961121 h 1154680"/>
              <a:gd name="connsiteX3" fmla="*/ 634073 w 2599699"/>
              <a:gd name="connsiteY3" fmla="*/ 1087936 h 1154680"/>
              <a:gd name="connsiteX4" fmla="*/ 764225 w 2599699"/>
              <a:gd name="connsiteY4" fmla="*/ 1144669 h 1154680"/>
              <a:gd name="connsiteX5" fmla="*/ 911063 w 2599699"/>
              <a:gd name="connsiteY5" fmla="*/ 1154680 h 1154680"/>
              <a:gd name="connsiteX6" fmla="*/ 1091273 w 2599699"/>
              <a:gd name="connsiteY6" fmla="*/ 1154680 h 1154680"/>
              <a:gd name="connsiteX7" fmla="*/ 1298181 w 2599699"/>
              <a:gd name="connsiteY7" fmla="*/ 1114633 h 1154680"/>
              <a:gd name="connsiteX8" fmla="*/ 1515101 w 2599699"/>
              <a:gd name="connsiteY8" fmla="*/ 1024528 h 1154680"/>
              <a:gd name="connsiteX9" fmla="*/ 2599699 w 2599699"/>
              <a:gd name="connsiteY9" fmla="*/ 290339 h 1154680"/>
              <a:gd name="connsiteX0" fmla="*/ 0 w 2599699"/>
              <a:gd name="connsiteY0" fmla="*/ 0 h 1154680"/>
              <a:gd name="connsiteX1" fmla="*/ 327048 w 2599699"/>
              <a:gd name="connsiteY1" fmla="*/ 754213 h 1154680"/>
              <a:gd name="connsiteX2" fmla="*/ 497247 w 2599699"/>
              <a:gd name="connsiteY2" fmla="*/ 961121 h 1154680"/>
              <a:gd name="connsiteX3" fmla="*/ 634073 w 2599699"/>
              <a:gd name="connsiteY3" fmla="*/ 1087936 h 1154680"/>
              <a:gd name="connsiteX4" fmla="*/ 764225 w 2599699"/>
              <a:gd name="connsiteY4" fmla="*/ 1144669 h 1154680"/>
              <a:gd name="connsiteX5" fmla="*/ 911063 w 2599699"/>
              <a:gd name="connsiteY5" fmla="*/ 1154680 h 1154680"/>
              <a:gd name="connsiteX6" fmla="*/ 1091273 w 2599699"/>
              <a:gd name="connsiteY6" fmla="*/ 1154680 h 1154680"/>
              <a:gd name="connsiteX7" fmla="*/ 1298181 w 2599699"/>
              <a:gd name="connsiteY7" fmla="*/ 1114633 h 1154680"/>
              <a:gd name="connsiteX8" fmla="*/ 1515101 w 2599699"/>
              <a:gd name="connsiteY8" fmla="*/ 1024528 h 1154680"/>
              <a:gd name="connsiteX9" fmla="*/ 2599699 w 2599699"/>
              <a:gd name="connsiteY9" fmla="*/ 290339 h 1154680"/>
              <a:gd name="connsiteX0" fmla="*/ 0 w 2599699"/>
              <a:gd name="connsiteY0" fmla="*/ 0 h 1154680"/>
              <a:gd name="connsiteX1" fmla="*/ 331655 w 2599699"/>
              <a:gd name="connsiteY1" fmla="*/ 740495 h 1154680"/>
              <a:gd name="connsiteX2" fmla="*/ 497247 w 2599699"/>
              <a:gd name="connsiteY2" fmla="*/ 961121 h 1154680"/>
              <a:gd name="connsiteX3" fmla="*/ 634073 w 2599699"/>
              <a:gd name="connsiteY3" fmla="*/ 1087936 h 1154680"/>
              <a:gd name="connsiteX4" fmla="*/ 764225 w 2599699"/>
              <a:gd name="connsiteY4" fmla="*/ 1144669 h 1154680"/>
              <a:gd name="connsiteX5" fmla="*/ 911063 w 2599699"/>
              <a:gd name="connsiteY5" fmla="*/ 1154680 h 1154680"/>
              <a:gd name="connsiteX6" fmla="*/ 1091273 w 2599699"/>
              <a:gd name="connsiteY6" fmla="*/ 1154680 h 1154680"/>
              <a:gd name="connsiteX7" fmla="*/ 1298181 w 2599699"/>
              <a:gd name="connsiteY7" fmla="*/ 1114633 h 1154680"/>
              <a:gd name="connsiteX8" fmla="*/ 1515101 w 2599699"/>
              <a:gd name="connsiteY8" fmla="*/ 1024528 h 1154680"/>
              <a:gd name="connsiteX9" fmla="*/ 2599699 w 2599699"/>
              <a:gd name="connsiteY9" fmla="*/ 290339 h 1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9699" h="1154680">
                <a:moveTo>
                  <a:pt x="0" y="0"/>
                </a:moveTo>
                <a:cubicBezTo>
                  <a:pt x="109016" y="251404"/>
                  <a:pt x="248780" y="580308"/>
                  <a:pt x="331655" y="740495"/>
                </a:cubicBezTo>
                <a:cubicBezTo>
                  <a:pt x="414530" y="900682"/>
                  <a:pt x="446076" y="905501"/>
                  <a:pt x="497247" y="961121"/>
                </a:cubicBezTo>
                <a:lnTo>
                  <a:pt x="634073" y="1087936"/>
                </a:lnTo>
                <a:lnTo>
                  <a:pt x="764225" y="1144669"/>
                </a:lnTo>
                <a:lnTo>
                  <a:pt x="911063" y="1154680"/>
                </a:lnTo>
                <a:lnTo>
                  <a:pt x="1091273" y="1154680"/>
                </a:lnTo>
                <a:lnTo>
                  <a:pt x="1298181" y="1114633"/>
                </a:lnTo>
                <a:lnTo>
                  <a:pt x="1515101" y="1024528"/>
                </a:lnTo>
                <a:lnTo>
                  <a:pt x="2599699" y="290339"/>
                </a:lnTo>
              </a:path>
            </a:pathLst>
          </a:custGeom>
          <a:noFill/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e 29"/>
          <p:cNvGrpSpPr/>
          <p:nvPr/>
        </p:nvGrpSpPr>
        <p:grpSpPr>
          <a:xfrm>
            <a:off x="1131561" y="2005263"/>
            <a:ext cx="5393543" cy="3438893"/>
            <a:chOff x="1131561" y="2005263"/>
            <a:chExt cx="5393543" cy="3438893"/>
          </a:xfrm>
        </p:grpSpPr>
        <p:sp>
          <p:nvSpPr>
            <p:cNvPr id="10" name="Forme libre 9"/>
            <p:cNvSpPr/>
            <p:nvPr/>
          </p:nvSpPr>
          <p:spPr>
            <a:xfrm>
              <a:off x="1131561" y="2005263"/>
              <a:ext cx="2579526" cy="2923980"/>
            </a:xfrm>
            <a:custGeom>
              <a:avLst/>
              <a:gdLst>
                <a:gd name="connsiteX0" fmla="*/ 0 w 1751830"/>
                <a:gd name="connsiteY0" fmla="*/ 0 h 1410085"/>
                <a:gd name="connsiteX1" fmla="*/ 36945 w 1751830"/>
                <a:gd name="connsiteY1" fmla="*/ 421794 h 1410085"/>
                <a:gd name="connsiteX2" fmla="*/ 52339 w 1751830"/>
                <a:gd name="connsiteY2" fmla="*/ 498764 h 1410085"/>
                <a:gd name="connsiteX3" fmla="*/ 76970 w 1751830"/>
                <a:gd name="connsiteY3" fmla="*/ 544946 h 1410085"/>
                <a:gd name="connsiteX4" fmla="*/ 557261 w 1751830"/>
                <a:gd name="connsiteY4" fmla="*/ 1259225 h 1410085"/>
                <a:gd name="connsiteX5" fmla="*/ 612679 w 1751830"/>
                <a:gd name="connsiteY5" fmla="*/ 1317722 h 1410085"/>
                <a:gd name="connsiteX6" fmla="*/ 665018 w 1751830"/>
                <a:gd name="connsiteY6" fmla="*/ 1348510 h 1410085"/>
                <a:gd name="connsiteX7" fmla="*/ 726594 w 1751830"/>
                <a:gd name="connsiteY7" fmla="*/ 1357746 h 1410085"/>
                <a:gd name="connsiteX8" fmla="*/ 797406 w 1751830"/>
                <a:gd name="connsiteY8" fmla="*/ 1351588 h 1410085"/>
                <a:gd name="connsiteX9" fmla="*/ 868218 w 1751830"/>
                <a:gd name="connsiteY9" fmla="*/ 1357746 h 1410085"/>
                <a:gd name="connsiteX10" fmla="*/ 951345 w 1751830"/>
                <a:gd name="connsiteY10" fmla="*/ 1360825 h 1410085"/>
                <a:gd name="connsiteX11" fmla="*/ 1043709 w 1751830"/>
                <a:gd name="connsiteY11" fmla="*/ 1373140 h 1410085"/>
                <a:gd name="connsiteX12" fmla="*/ 1114521 w 1751830"/>
                <a:gd name="connsiteY12" fmla="*/ 1394691 h 1410085"/>
                <a:gd name="connsiteX13" fmla="*/ 1157624 w 1751830"/>
                <a:gd name="connsiteY13" fmla="*/ 1410085 h 1410085"/>
                <a:gd name="connsiteX14" fmla="*/ 1197648 w 1751830"/>
                <a:gd name="connsiteY14" fmla="*/ 1400849 h 1410085"/>
                <a:gd name="connsiteX15" fmla="*/ 1259224 w 1751830"/>
                <a:gd name="connsiteY15" fmla="*/ 1363903 h 1410085"/>
                <a:gd name="connsiteX16" fmla="*/ 1345430 w 1751830"/>
                <a:gd name="connsiteY16" fmla="*/ 1256146 h 1410085"/>
                <a:gd name="connsiteX17" fmla="*/ 1447030 w 1751830"/>
                <a:gd name="connsiteY17" fmla="*/ 1151467 h 1410085"/>
                <a:gd name="connsiteX18" fmla="*/ 1545551 w 1751830"/>
                <a:gd name="connsiteY18" fmla="*/ 1068340 h 1410085"/>
                <a:gd name="connsiteX19" fmla="*/ 1647151 w 1751830"/>
                <a:gd name="connsiteY19" fmla="*/ 988291 h 1410085"/>
                <a:gd name="connsiteX20" fmla="*/ 1751830 w 1751830"/>
                <a:gd name="connsiteY20" fmla="*/ 899006 h 141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51830" h="1410085">
                  <a:moveTo>
                    <a:pt x="0" y="0"/>
                  </a:moveTo>
                  <a:lnTo>
                    <a:pt x="36945" y="421794"/>
                  </a:lnTo>
                  <a:lnTo>
                    <a:pt x="52339" y="498764"/>
                  </a:lnTo>
                  <a:lnTo>
                    <a:pt x="76970" y="544946"/>
                  </a:lnTo>
                  <a:lnTo>
                    <a:pt x="557261" y="1259225"/>
                  </a:lnTo>
                  <a:lnTo>
                    <a:pt x="612679" y="1317722"/>
                  </a:lnTo>
                  <a:lnTo>
                    <a:pt x="665018" y="1348510"/>
                  </a:lnTo>
                  <a:lnTo>
                    <a:pt x="726594" y="1357746"/>
                  </a:lnTo>
                  <a:lnTo>
                    <a:pt x="797406" y="1351588"/>
                  </a:lnTo>
                  <a:lnTo>
                    <a:pt x="868218" y="1357746"/>
                  </a:lnTo>
                  <a:lnTo>
                    <a:pt x="951345" y="1360825"/>
                  </a:lnTo>
                  <a:lnTo>
                    <a:pt x="1043709" y="1373140"/>
                  </a:lnTo>
                  <a:lnTo>
                    <a:pt x="1114521" y="1394691"/>
                  </a:lnTo>
                  <a:lnTo>
                    <a:pt x="1157624" y="1410085"/>
                  </a:lnTo>
                  <a:lnTo>
                    <a:pt x="1197648" y="1400849"/>
                  </a:lnTo>
                  <a:lnTo>
                    <a:pt x="1259224" y="1363903"/>
                  </a:lnTo>
                  <a:lnTo>
                    <a:pt x="1345430" y="1256146"/>
                  </a:lnTo>
                  <a:lnTo>
                    <a:pt x="1447030" y="1151467"/>
                  </a:lnTo>
                  <a:lnTo>
                    <a:pt x="1545551" y="1068340"/>
                  </a:lnTo>
                  <a:lnTo>
                    <a:pt x="1647151" y="988291"/>
                  </a:lnTo>
                  <a:lnTo>
                    <a:pt x="1751830" y="899006"/>
                  </a:lnTo>
                </a:path>
              </a:pathLst>
            </a:cu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884695" y="3323442"/>
              <a:ext cx="4640409" cy="2120714"/>
            </a:xfrm>
            <a:custGeom>
              <a:avLst/>
              <a:gdLst>
                <a:gd name="connsiteX0" fmla="*/ 0 w 1921362"/>
                <a:gd name="connsiteY0" fmla="*/ 0 h 1018182"/>
                <a:gd name="connsiteX1" fmla="*/ 30854 w 1921362"/>
                <a:gd name="connsiteY1" fmla="*/ 129026 h 1018182"/>
                <a:gd name="connsiteX2" fmla="*/ 50488 w 1921362"/>
                <a:gd name="connsiteY2" fmla="*/ 179514 h 1018182"/>
                <a:gd name="connsiteX3" fmla="*/ 283296 w 1921362"/>
                <a:gd name="connsiteY3" fmla="*/ 524518 h 1018182"/>
                <a:gd name="connsiteX4" fmla="*/ 434761 w 1921362"/>
                <a:gd name="connsiteY4" fmla="*/ 762935 h 1018182"/>
                <a:gd name="connsiteX5" fmla="*/ 510493 w 1921362"/>
                <a:gd name="connsiteY5" fmla="*/ 855497 h 1018182"/>
                <a:gd name="connsiteX6" fmla="*/ 591836 w 1921362"/>
                <a:gd name="connsiteY6" fmla="*/ 928425 h 1018182"/>
                <a:gd name="connsiteX7" fmla="*/ 656349 w 1921362"/>
                <a:gd name="connsiteY7" fmla="*/ 962084 h 1018182"/>
                <a:gd name="connsiteX8" fmla="*/ 788179 w 1921362"/>
                <a:gd name="connsiteY8" fmla="*/ 995742 h 1018182"/>
                <a:gd name="connsiteX9" fmla="*/ 959279 w 1921362"/>
                <a:gd name="connsiteY9" fmla="*/ 1018182 h 1018182"/>
                <a:gd name="connsiteX10" fmla="*/ 1071475 w 1921362"/>
                <a:gd name="connsiteY10" fmla="*/ 1018182 h 1018182"/>
                <a:gd name="connsiteX11" fmla="*/ 1155622 w 1921362"/>
                <a:gd name="connsiteY11" fmla="*/ 1001352 h 1018182"/>
                <a:gd name="connsiteX12" fmla="*/ 1284648 w 1921362"/>
                <a:gd name="connsiteY12" fmla="*/ 959279 h 1018182"/>
                <a:gd name="connsiteX13" fmla="*/ 1416479 w 1921362"/>
                <a:gd name="connsiteY13" fmla="*/ 883546 h 1018182"/>
                <a:gd name="connsiteX14" fmla="*/ 1921362 w 1921362"/>
                <a:gd name="connsiteY14" fmla="*/ 563787 h 101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362" h="1018182">
                  <a:moveTo>
                    <a:pt x="0" y="0"/>
                  </a:moveTo>
                  <a:lnTo>
                    <a:pt x="30854" y="129026"/>
                  </a:lnTo>
                  <a:lnTo>
                    <a:pt x="50488" y="179514"/>
                  </a:lnTo>
                  <a:lnTo>
                    <a:pt x="283296" y="524518"/>
                  </a:lnTo>
                  <a:lnTo>
                    <a:pt x="434761" y="762935"/>
                  </a:lnTo>
                  <a:lnTo>
                    <a:pt x="510493" y="855497"/>
                  </a:lnTo>
                  <a:lnTo>
                    <a:pt x="591836" y="928425"/>
                  </a:lnTo>
                  <a:lnTo>
                    <a:pt x="656349" y="962084"/>
                  </a:lnTo>
                  <a:lnTo>
                    <a:pt x="788179" y="995742"/>
                  </a:lnTo>
                  <a:lnTo>
                    <a:pt x="959279" y="1018182"/>
                  </a:lnTo>
                  <a:lnTo>
                    <a:pt x="1071475" y="1018182"/>
                  </a:lnTo>
                  <a:lnTo>
                    <a:pt x="1155622" y="1001352"/>
                  </a:lnTo>
                  <a:lnTo>
                    <a:pt x="1284648" y="959279"/>
                  </a:lnTo>
                  <a:lnTo>
                    <a:pt x="1416479" y="883546"/>
                  </a:lnTo>
                  <a:lnTo>
                    <a:pt x="1921362" y="563787"/>
                  </a:lnTo>
                </a:path>
              </a:pathLst>
            </a:cu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orme libre 21"/>
          <p:cNvSpPr/>
          <p:nvPr/>
        </p:nvSpPr>
        <p:spPr>
          <a:xfrm>
            <a:off x="2295533" y="2845626"/>
            <a:ext cx="4249740" cy="1909379"/>
          </a:xfrm>
          <a:custGeom>
            <a:avLst/>
            <a:gdLst>
              <a:gd name="connsiteX0" fmla="*/ 0 w 3794760"/>
              <a:gd name="connsiteY0" fmla="*/ 0 h 1430027"/>
              <a:gd name="connsiteX1" fmla="*/ 552450 w 3794760"/>
              <a:gd name="connsiteY1" fmla="*/ 887730 h 1430027"/>
              <a:gd name="connsiteX2" fmla="*/ 681990 w 3794760"/>
              <a:gd name="connsiteY2" fmla="*/ 1078230 h 1430027"/>
              <a:gd name="connsiteX3" fmla="*/ 815340 w 3794760"/>
              <a:gd name="connsiteY3" fmla="*/ 1211580 h 1430027"/>
              <a:gd name="connsiteX4" fmla="*/ 986790 w 3794760"/>
              <a:gd name="connsiteY4" fmla="*/ 1291590 h 1430027"/>
              <a:gd name="connsiteX5" fmla="*/ 1287780 w 3794760"/>
              <a:gd name="connsiteY5" fmla="*/ 1363980 h 1430027"/>
              <a:gd name="connsiteX6" fmla="*/ 1805940 w 3794760"/>
              <a:gd name="connsiteY6" fmla="*/ 1421130 h 1430027"/>
              <a:gd name="connsiteX7" fmla="*/ 2137410 w 3794760"/>
              <a:gd name="connsiteY7" fmla="*/ 1428750 h 1430027"/>
              <a:gd name="connsiteX8" fmla="*/ 2396490 w 3794760"/>
              <a:gd name="connsiteY8" fmla="*/ 1409700 h 1430027"/>
              <a:gd name="connsiteX9" fmla="*/ 2655570 w 3794760"/>
              <a:gd name="connsiteY9" fmla="*/ 1348740 h 1430027"/>
              <a:gd name="connsiteX10" fmla="*/ 3078480 w 3794760"/>
              <a:gd name="connsiteY10" fmla="*/ 1211580 h 1430027"/>
              <a:gd name="connsiteX11" fmla="*/ 3794760 w 3794760"/>
              <a:gd name="connsiteY11" fmla="*/ 922020 h 143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4760" h="1430027">
                <a:moveTo>
                  <a:pt x="0" y="0"/>
                </a:moveTo>
                <a:lnTo>
                  <a:pt x="552450" y="887730"/>
                </a:lnTo>
                <a:cubicBezTo>
                  <a:pt x="666115" y="1067435"/>
                  <a:pt x="638175" y="1024255"/>
                  <a:pt x="681990" y="1078230"/>
                </a:cubicBezTo>
                <a:cubicBezTo>
                  <a:pt x="725805" y="1132205"/>
                  <a:pt x="764540" y="1176020"/>
                  <a:pt x="815340" y="1211580"/>
                </a:cubicBezTo>
                <a:cubicBezTo>
                  <a:pt x="866140" y="1247140"/>
                  <a:pt x="908050" y="1266190"/>
                  <a:pt x="986790" y="1291590"/>
                </a:cubicBezTo>
                <a:cubicBezTo>
                  <a:pt x="1065530" y="1316990"/>
                  <a:pt x="1151255" y="1342390"/>
                  <a:pt x="1287780" y="1363980"/>
                </a:cubicBezTo>
                <a:cubicBezTo>
                  <a:pt x="1424305" y="1385570"/>
                  <a:pt x="1664335" y="1410335"/>
                  <a:pt x="1805940" y="1421130"/>
                </a:cubicBezTo>
                <a:cubicBezTo>
                  <a:pt x="1947545" y="1431925"/>
                  <a:pt x="2038985" y="1430655"/>
                  <a:pt x="2137410" y="1428750"/>
                </a:cubicBezTo>
                <a:cubicBezTo>
                  <a:pt x="2235835" y="1426845"/>
                  <a:pt x="2310130" y="1423035"/>
                  <a:pt x="2396490" y="1409700"/>
                </a:cubicBezTo>
                <a:cubicBezTo>
                  <a:pt x="2482850" y="1396365"/>
                  <a:pt x="2541905" y="1381760"/>
                  <a:pt x="2655570" y="1348740"/>
                </a:cubicBezTo>
                <a:cubicBezTo>
                  <a:pt x="2769235" y="1315720"/>
                  <a:pt x="2888615" y="1282700"/>
                  <a:pt x="3078480" y="1211580"/>
                </a:cubicBezTo>
                <a:cubicBezTo>
                  <a:pt x="3268345" y="1140460"/>
                  <a:pt x="3531552" y="1031240"/>
                  <a:pt x="3794760" y="92202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rme libre 22"/>
          <p:cNvSpPr/>
          <p:nvPr/>
        </p:nvSpPr>
        <p:spPr>
          <a:xfrm>
            <a:off x="2304067" y="4127583"/>
            <a:ext cx="4232673" cy="1074067"/>
          </a:xfrm>
          <a:custGeom>
            <a:avLst/>
            <a:gdLst>
              <a:gd name="connsiteX0" fmla="*/ 0 w 3779520"/>
              <a:gd name="connsiteY0" fmla="*/ 0 h 804421"/>
              <a:gd name="connsiteX1" fmla="*/ 419100 w 3779520"/>
              <a:gd name="connsiteY1" fmla="*/ 373380 h 804421"/>
              <a:gd name="connsiteX2" fmla="*/ 590550 w 3779520"/>
              <a:gd name="connsiteY2" fmla="*/ 495300 h 804421"/>
              <a:gd name="connsiteX3" fmla="*/ 830580 w 3779520"/>
              <a:gd name="connsiteY3" fmla="*/ 605790 h 804421"/>
              <a:gd name="connsiteX4" fmla="*/ 1036320 w 3779520"/>
              <a:gd name="connsiteY4" fmla="*/ 666750 h 804421"/>
              <a:gd name="connsiteX5" fmla="*/ 1398270 w 3779520"/>
              <a:gd name="connsiteY5" fmla="*/ 723900 h 804421"/>
              <a:gd name="connsiteX6" fmla="*/ 1855470 w 3779520"/>
              <a:gd name="connsiteY6" fmla="*/ 777240 h 804421"/>
              <a:gd name="connsiteX7" fmla="*/ 2244090 w 3779520"/>
              <a:gd name="connsiteY7" fmla="*/ 800100 h 804421"/>
              <a:gd name="connsiteX8" fmla="*/ 2617470 w 3779520"/>
              <a:gd name="connsiteY8" fmla="*/ 796290 h 804421"/>
              <a:gd name="connsiteX9" fmla="*/ 3013710 w 3779520"/>
              <a:gd name="connsiteY9" fmla="*/ 720090 h 804421"/>
              <a:gd name="connsiteX10" fmla="*/ 3364230 w 3779520"/>
              <a:gd name="connsiteY10" fmla="*/ 598170 h 804421"/>
              <a:gd name="connsiteX11" fmla="*/ 3779520 w 3779520"/>
              <a:gd name="connsiteY11" fmla="*/ 434340 h 8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9520" h="804421">
                <a:moveTo>
                  <a:pt x="0" y="0"/>
                </a:moveTo>
                <a:cubicBezTo>
                  <a:pt x="160337" y="145415"/>
                  <a:pt x="320675" y="290830"/>
                  <a:pt x="419100" y="373380"/>
                </a:cubicBezTo>
                <a:cubicBezTo>
                  <a:pt x="517525" y="455930"/>
                  <a:pt x="521970" y="456565"/>
                  <a:pt x="590550" y="495300"/>
                </a:cubicBezTo>
                <a:cubicBezTo>
                  <a:pt x="659130" y="534035"/>
                  <a:pt x="756285" y="577215"/>
                  <a:pt x="830580" y="605790"/>
                </a:cubicBezTo>
                <a:cubicBezTo>
                  <a:pt x="904875" y="634365"/>
                  <a:pt x="941705" y="647065"/>
                  <a:pt x="1036320" y="666750"/>
                </a:cubicBezTo>
                <a:cubicBezTo>
                  <a:pt x="1130935" y="686435"/>
                  <a:pt x="1261745" y="705485"/>
                  <a:pt x="1398270" y="723900"/>
                </a:cubicBezTo>
                <a:cubicBezTo>
                  <a:pt x="1534795" y="742315"/>
                  <a:pt x="1714500" y="764540"/>
                  <a:pt x="1855470" y="777240"/>
                </a:cubicBezTo>
                <a:cubicBezTo>
                  <a:pt x="1996440" y="789940"/>
                  <a:pt x="2117090" y="796925"/>
                  <a:pt x="2244090" y="800100"/>
                </a:cubicBezTo>
                <a:cubicBezTo>
                  <a:pt x="2371090" y="803275"/>
                  <a:pt x="2489200" y="809625"/>
                  <a:pt x="2617470" y="796290"/>
                </a:cubicBezTo>
                <a:cubicBezTo>
                  <a:pt x="2745740" y="782955"/>
                  <a:pt x="2889250" y="753110"/>
                  <a:pt x="3013710" y="720090"/>
                </a:cubicBezTo>
                <a:cubicBezTo>
                  <a:pt x="3138170" y="687070"/>
                  <a:pt x="3236595" y="645795"/>
                  <a:pt x="3364230" y="598170"/>
                </a:cubicBezTo>
                <a:cubicBezTo>
                  <a:pt x="3491865" y="550545"/>
                  <a:pt x="3635692" y="492442"/>
                  <a:pt x="3779520" y="434340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6614192" y="1062446"/>
            <a:ext cx="23457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Virgo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- Suspentes en acier</a:t>
            </a:r>
          </a:p>
          <a:p>
            <a:pPr>
              <a:lnSpc>
                <a:spcPts val="1700"/>
              </a:lnSpc>
            </a:pPr>
            <a:endParaRPr lang="fr-FR" dirty="0" smtClean="0"/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C00000"/>
                </a:solidFill>
              </a:rPr>
              <a:t>Advanced </a:t>
            </a:r>
            <a:r>
              <a:rPr lang="fr-FR" dirty="0" err="1" smtClean="0">
                <a:solidFill>
                  <a:srgbClr val="C00000"/>
                </a:solidFill>
              </a:rPr>
              <a:t>Virgo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C00000"/>
                </a:solidFill>
              </a:rPr>
              <a:t>- Couches optiques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 à bas bruit</a:t>
            </a: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C00000"/>
                </a:solidFill>
              </a:rPr>
              <a:t>- Suspentes en silice</a:t>
            </a: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C00000"/>
                </a:solidFill>
              </a:rPr>
              <a:t>- Puissance augmentée</a:t>
            </a:r>
          </a:p>
          <a:p>
            <a:pPr>
              <a:lnSpc>
                <a:spcPts val="1700"/>
              </a:lnSpc>
            </a:pPr>
            <a:endParaRPr lang="fr-FR" dirty="0"/>
          </a:p>
          <a:p>
            <a:pPr>
              <a:lnSpc>
                <a:spcPts val="1700"/>
              </a:lnSpc>
            </a:pPr>
            <a:r>
              <a:rPr lang="fr-FR" dirty="0" err="1" smtClean="0">
                <a:solidFill>
                  <a:srgbClr val="FF0000"/>
                </a:solidFill>
              </a:rPr>
              <a:t>Virgo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n_EXT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smtClean="0">
                <a:solidFill>
                  <a:srgbClr val="FF0000"/>
                </a:solidFill>
              </a:rPr>
              <a:t>Nouveaux matériaux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pour </a:t>
            </a:r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es couches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FF0000"/>
                </a:solidFill>
              </a:rPr>
              <a:t>- Suspentes modifiées</a:t>
            </a: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FF0000"/>
                </a:solidFill>
              </a:rPr>
              <a:t>- Miroirs plus grands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FF0000"/>
                </a:solidFill>
              </a:rPr>
              <a:t>- Puissance augmentée</a:t>
            </a:r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FF0000"/>
                </a:solidFill>
              </a:rPr>
              <a:t>- FD </a:t>
            </a:r>
            <a:r>
              <a:rPr lang="fr-FR" dirty="0" err="1" smtClean="0">
                <a:solidFill>
                  <a:srgbClr val="FF0000"/>
                </a:solidFill>
              </a:rPr>
              <a:t>squeezed</a:t>
            </a:r>
            <a:r>
              <a:rPr lang="fr-FR" dirty="0" smtClean="0">
                <a:solidFill>
                  <a:srgbClr val="FF0000"/>
                </a:solidFill>
              </a:rPr>
              <a:t> light</a:t>
            </a:r>
          </a:p>
          <a:p>
            <a:pPr>
              <a:lnSpc>
                <a:spcPts val="1700"/>
              </a:lnSpc>
            </a:pPr>
            <a:endParaRPr lang="fr-FR" dirty="0" smtClean="0"/>
          </a:p>
          <a:p>
            <a:pPr>
              <a:lnSpc>
                <a:spcPts val="1700"/>
              </a:lnSpc>
            </a:pPr>
            <a:r>
              <a:rPr lang="fr-FR" dirty="0" smtClean="0">
                <a:solidFill>
                  <a:srgbClr val="009A46"/>
                </a:solidFill>
              </a:rPr>
              <a:t>ET</a:t>
            </a: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009A46"/>
                </a:solidFill>
              </a:rPr>
              <a:t>- Nouveaux matériaux</a:t>
            </a:r>
            <a:br>
              <a:rPr lang="fr-FR" dirty="0">
                <a:solidFill>
                  <a:srgbClr val="009A46"/>
                </a:solidFill>
              </a:rPr>
            </a:br>
            <a:r>
              <a:rPr lang="fr-FR" dirty="0">
                <a:solidFill>
                  <a:srgbClr val="009A46"/>
                </a:solidFill>
              </a:rPr>
              <a:t>  pour les couches</a:t>
            </a: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009A46"/>
                </a:solidFill>
              </a:rPr>
              <a:t>- Suspentes modifiées</a:t>
            </a: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009A46"/>
                </a:solidFill>
              </a:rPr>
              <a:t>- Miroirs plus grands</a:t>
            </a: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009A46"/>
                </a:solidFill>
              </a:rPr>
              <a:t>- Puissance augmentée</a:t>
            </a:r>
          </a:p>
          <a:p>
            <a:pPr>
              <a:lnSpc>
                <a:spcPts val="1700"/>
              </a:lnSpc>
            </a:pPr>
            <a:r>
              <a:rPr lang="fr-FR" dirty="0">
                <a:solidFill>
                  <a:srgbClr val="009A46"/>
                </a:solidFill>
              </a:rPr>
              <a:t>- </a:t>
            </a:r>
            <a:r>
              <a:rPr lang="fr-FR" dirty="0" smtClean="0">
                <a:solidFill>
                  <a:srgbClr val="009A46"/>
                </a:solidFill>
              </a:rPr>
              <a:t>Cryogénie</a:t>
            </a:r>
            <a:endParaRPr lang="fr-FR" dirty="0">
              <a:solidFill>
                <a:srgbClr val="009A46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167476" y="2055222"/>
            <a:ext cx="2669687" cy="2833248"/>
            <a:chOff x="1167476" y="2055222"/>
            <a:chExt cx="2669687" cy="2833248"/>
          </a:xfrm>
        </p:grpSpPr>
        <p:sp>
          <p:nvSpPr>
            <p:cNvPr id="31" name="Ellipse 30"/>
            <p:cNvSpPr/>
            <p:nvPr/>
          </p:nvSpPr>
          <p:spPr>
            <a:xfrm rot="3604045">
              <a:off x="851974" y="2458227"/>
              <a:ext cx="2745745" cy="211474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403565" y="2055222"/>
              <a:ext cx="1433598" cy="528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dirty="0" smtClean="0">
                  <a:solidFill>
                    <a:srgbClr val="0000FF"/>
                  </a:solidFill>
                </a:rPr>
                <a:t>Dominés par</a:t>
              </a:r>
              <a:br>
                <a:rPr lang="fr-FR" dirty="0" smtClean="0">
                  <a:solidFill>
                    <a:srgbClr val="0000FF"/>
                  </a:solidFill>
                </a:rPr>
              </a:br>
              <a:r>
                <a:rPr lang="fr-FR" dirty="0" smtClean="0">
                  <a:solidFill>
                    <a:srgbClr val="0000FF"/>
                  </a:solidFill>
                </a:rPr>
                <a:t>les suspentes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930983" y="4114799"/>
            <a:ext cx="3390604" cy="1482013"/>
            <a:chOff x="1930983" y="4114799"/>
            <a:chExt cx="3390604" cy="1482013"/>
          </a:xfrm>
        </p:grpSpPr>
        <p:sp>
          <p:nvSpPr>
            <p:cNvPr id="36" name="Ellipse 35"/>
            <p:cNvSpPr/>
            <p:nvPr/>
          </p:nvSpPr>
          <p:spPr>
            <a:xfrm rot="399214">
              <a:off x="1930983" y="4478522"/>
              <a:ext cx="3390604" cy="111829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760628" y="4114799"/>
              <a:ext cx="1378904" cy="5347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dirty="0" smtClean="0">
                  <a:solidFill>
                    <a:srgbClr val="0000FF"/>
                  </a:solidFill>
                </a:rPr>
                <a:t>Dominés par</a:t>
              </a:r>
              <a:br>
                <a:rPr lang="fr-FR" dirty="0" smtClean="0">
                  <a:solidFill>
                    <a:srgbClr val="0000FF"/>
                  </a:solidFill>
                </a:rPr>
              </a:br>
              <a:r>
                <a:rPr lang="fr-FR" dirty="0" smtClean="0">
                  <a:solidFill>
                    <a:srgbClr val="0000FF"/>
                  </a:solidFill>
                </a:rPr>
                <a:t>les miroirs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4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L’origine du bruit thermique </a:t>
            </a:r>
            <a:br>
              <a:rPr lang="fr-FR" dirty="0" smtClean="0"/>
            </a:br>
            <a:r>
              <a:rPr lang="fr-FR" dirty="0" smtClean="0"/>
              <a:t>dans les couches amorphes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2064" y="1147482"/>
            <a:ext cx="8800015" cy="4978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bruit provient d'un changement aléatoire de la configuration d'équilibre de la structure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r>
              <a:rPr lang="fr-FR" dirty="0"/>
              <a:t>L'échelle de temps de ces fluctuations va de la picoseconde à l'heure</a:t>
            </a:r>
            <a:endParaRPr lang="en-GB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29" y="4292676"/>
            <a:ext cx="3550024" cy="155372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507979" y="4392702"/>
            <a:ext cx="2427527" cy="1524001"/>
            <a:chOff x="2135508" y="2312893"/>
            <a:chExt cx="2427527" cy="15240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08" y="2312893"/>
              <a:ext cx="2427527" cy="152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442153" y="2785180"/>
                  <a:ext cx="43152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153" y="2785180"/>
                  <a:ext cx="431528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612" y="4356844"/>
            <a:ext cx="1378415" cy="69248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606" y="1979522"/>
            <a:ext cx="1880994" cy="173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336" y="1632206"/>
            <a:ext cx="2504311" cy="20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2861550" y="2441395"/>
            <a:ext cx="3151989" cy="177555"/>
            <a:chOff x="589784" y="2776591"/>
            <a:chExt cx="3151989" cy="17755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4" y="2776591"/>
              <a:ext cx="1474787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260" y="2777933"/>
              <a:ext cx="16875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rc 16"/>
          <p:cNvSpPr/>
          <p:nvPr/>
        </p:nvSpPr>
        <p:spPr>
          <a:xfrm>
            <a:off x="2151530" y="4939550"/>
            <a:ext cx="627529" cy="640697"/>
          </a:xfrm>
          <a:prstGeom prst="arc">
            <a:avLst>
              <a:gd name="adj1" fmla="val 13011003"/>
              <a:gd name="adj2" fmla="val 20461774"/>
            </a:avLst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86" y="938088"/>
            <a:ext cx="1571914" cy="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réduire le bruit thermique </a:t>
            </a:r>
            <a:br>
              <a:rPr lang="fr-FR" dirty="0" smtClean="0"/>
            </a:br>
            <a:r>
              <a:rPr lang="fr-FR" dirty="0" smtClean="0"/>
              <a:t>des couches amorphes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479611" y="1151685"/>
            <a:ext cx="4038600" cy="2092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Floppy materials</a:t>
            </a:r>
          </a:p>
          <a:p>
            <a:pPr lvl="1"/>
            <a:r>
              <a:rPr lang="fr-FR" dirty="0"/>
              <a:t>Verres à base de </a:t>
            </a:r>
            <a:r>
              <a:rPr lang="fr-FR" dirty="0" smtClean="0"/>
              <a:t>silice</a:t>
            </a:r>
          </a:p>
          <a:p>
            <a:pPr lvl="1"/>
            <a:r>
              <a:rPr lang="fr-FR" dirty="0"/>
              <a:t>Ces matériaux présentent un bruit important mais au-dessus de 100GHz, ou à faible T</a:t>
            </a:r>
            <a:endParaRPr lang="en-GB" dirty="0"/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4836458" y="1115826"/>
            <a:ext cx="4307542" cy="25280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Rigid materials</a:t>
            </a:r>
          </a:p>
          <a:p>
            <a:pPr lvl="1"/>
            <a:r>
              <a:rPr lang="fr-FR" dirty="0"/>
              <a:t>Matériaux amorphes à haut indice de </a:t>
            </a:r>
            <a:r>
              <a:rPr lang="fr-FR" dirty="0" smtClean="0"/>
              <a:t>coordination</a:t>
            </a:r>
          </a:p>
          <a:p>
            <a:pPr lvl="1"/>
            <a:r>
              <a:rPr lang="en-GB" dirty="0" err="1" smtClean="0"/>
              <a:t>aSi</a:t>
            </a:r>
            <a:r>
              <a:rPr lang="en-GB" dirty="0" smtClean="0"/>
              <a:t>, </a:t>
            </a:r>
            <a:r>
              <a:rPr lang="en-GB" dirty="0" err="1" smtClean="0"/>
              <a:t>SiNx</a:t>
            </a:r>
            <a:r>
              <a:rPr lang="en-GB" dirty="0" smtClean="0"/>
              <a:t>, </a:t>
            </a:r>
            <a:r>
              <a:rPr lang="en-GB" dirty="0" err="1" smtClean="0"/>
              <a:t>GaN</a:t>
            </a:r>
            <a:r>
              <a:rPr lang="en-GB" dirty="0" smtClean="0"/>
              <a:t>, semiconductors…</a:t>
            </a:r>
          </a:p>
          <a:p>
            <a:pPr lvl="1"/>
            <a:r>
              <a:rPr lang="fr-FR" dirty="0"/>
              <a:t>Faible bruit à toute fréquence et à toute température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266"/>
            <a:ext cx="3139156" cy="29749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97212">
            <a:off x="2151530" y="4122419"/>
            <a:ext cx="2635624" cy="1625302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537428" y="3684494"/>
            <a:ext cx="3285031" cy="2470505"/>
            <a:chOff x="5304346" y="3675530"/>
            <a:chExt cx="3285031" cy="247050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4346" y="3675530"/>
              <a:ext cx="3285031" cy="2470505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>
              <a:off x="8073154" y="4601670"/>
              <a:ext cx="0" cy="102499"/>
            </a:xfrm>
            <a:prstGeom prst="line">
              <a:avLst/>
            </a:prstGeom>
            <a:ln w="444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140587" y="4876799"/>
              <a:ext cx="75526" cy="75526"/>
            </a:xfrm>
            <a:prstGeom prst="line">
              <a:avLst/>
            </a:prstGeom>
            <a:ln w="444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7916708" y="4857919"/>
              <a:ext cx="86315" cy="80920"/>
            </a:xfrm>
            <a:prstGeom prst="line">
              <a:avLst/>
            </a:prstGeom>
            <a:ln w="444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8073154" y="4162003"/>
              <a:ext cx="0" cy="134867"/>
            </a:xfrm>
            <a:prstGeom prst="line">
              <a:avLst/>
            </a:prstGeom>
            <a:ln w="44450">
              <a:solidFill>
                <a:srgbClr val="FDCD0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7949076" y="4439830"/>
              <a:ext cx="78223" cy="113289"/>
            </a:xfrm>
            <a:prstGeom prst="line">
              <a:avLst/>
            </a:prstGeom>
            <a:ln w="44450">
              <a:solidFill>
                <a:srgbClr val="CEA70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8140588" y="4439830"/>
              <a:ext cx="94407" cy="91710"/>
            </a:xfrm>
            <a:prstGeom prst="line">
              <a:avLst/>
            </a:prstGeom>
            <a:ln w="44450">
              <a:solidFill>
                <a:srgbClr val="FDCD0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7914010" y="4412857"/>
              <a:ext cx="56645" cy="29671"/>
            </a:xfrm>
            <a:prstGeom prst="line">
              <a:avLst/>
            </a:prstGeom>
            <a:ln w="44450">
              <a:solidFill>
                <a:srgbClr val="A3840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86" y="938088"/>
            <a:ext cx="1571914" cy="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Couches amorphes possibles pour </a:t>
            </a:r>
            <a:r>
              <a:rPr lang="fr-FR" dirty="0" err="1" smtClean="0"/>
              <a:t>Virgo_nEXT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2549" y="1147482"/>
            <a:ext cx="8891451" cy="1398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matériau à faible indice est toujours le </a:t>
            </a:r>
            <a:r>
              <a:rPr lang="fr-FR" dirty="0" smtClean="0"/>
              <a:t>SiO2</a:t>
            </a:r>
          </a:p>
          <a:p>
            <a:pPr marL="539750" lvl="1" indent="-269875"/>
            <a:r>
              <a:rPr lang="fr-FR" dirty="0"/>
              <a:t>Recuit à 900°C, il présente des pertes comparables à celles de </a:t>
            </a:r>
            <a:r>
              <a:rPr lang="fr-FR" dirty="0" smtClean="0"/>
              <a:t>l'</a:t>
            </a:r>
            <a:r>
              <a:rPr lang="fr-FR" dirty="0" err="1" smtClean="0"/>
              <a:t>AlGaAs</a:t>
            </a:r>
            <a:endParaRPr lang="fr-FR" dirty="0" smtClean="0"/>
          </a:p>
          <a:p>
            <a:r>
              <a:rPr lang="en-GB" dirty="0" smtClean="0"/>
              <a:t>High index materials</a:t>
            </a:r>
            <a:endParaRPr lang="en-GB" dirty="0"/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252420" y="2335286"/>
            <a:ext cx="4038600" cy="209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rgbClr val="0000FF"/>
                </a:solidFill>
              </a:rPr>
              <a:t>Floppy</a:t>
            </a:r>
            <a:r>
              <a:rPr lang="fr-FR" dirty="0" smtClean="0">
                <a:solidFill>
                  <a:srgbClr val="0000FF"/>
                </a:solidFill>
              </a:rPr>
              <a:t> structure</a:t>
            </a:r>
          </a:p>
          <a:p>
            <a:pPr marL="627063" lvl="1"/>
            <a:r>
              <a:rPr lang="fr-FR" dirty="0" smtClean="0"/>
              <a:t>Encore des oxydes </a:t>
            </a:r>
            <a:br>
              <a:rPr lang="fr-FR" dirty="0" smtClean="0"/>
            </a:br>
            <a:r>
              <a:rPr lang="fr-FR" dirty="0" smtClean="0"/>
              <a:t>ternaires</a:t>
            </a:r>
          </a:p>
          <a:p>
            <a:pPr marL="627063" lvl="1"/>
            <a:r>
              <a:rPr lang="fr-FR" dirty="0" smtClean="0"/>
              <a:t>La réduction du bruit ça risque d’être marginale</a:t>
            </a:r>
            <a:endParaRPr lang="fr-FR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711388" y="2343991"/>
            <a:ext cx="5432612" cy="7308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FF"/>
                </a:solidFill>
              </a:rPr>
              <a:t>Rigid structure</a:t>
            </a:r>
          </a:p>
          <a:p>
            <a:pPr marL="341313" lvl="1" indent="0">
              <a:buNone/>
            </a:pPr>
            <a:endParaRPr lang="en-GB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7817"/>
              </p:ext>
            </p:extLst>
          </p:nvPr>
        </p:nvGraphicFramePr>
        <p:xfrm>
          <a:off x="3783105" y="2849276"/>
          <a:ext cx="4796118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859">
                  <a:extLst>
                    <a:ext uri="{9D8B030D-6E8A-4147-A177-3AD203B41FA5}">
                      <a16:colId xmlns:a16="http://schemas.microsoft.com/office/drawing/2014/main" val="3612390009"/>
                    </a:ext>
                  </a:extLst>
                </a:gridCol>
                <a:gridCol w="1093695">
                  <a:extLst>
                    <a:ext uri="{9D8B030D-6E8A-4147-A177-3AD203B41FA5}">
                      <a16:colId xmlns:a16="http://schemas.microsoft.com/office/drawing/2014/main" val="756184257"/>
                    </a:ext>
                  </a:extLst>
                </a:gridCol>
                <a:gridCol w="950259">
                  <a:extLst>
                    <a:ext uri="{9D8B030D-6E8A-4147-A177-3AD203B41FA5}">
                      <a16:colId xmlns:a16="http://schemas.microsoft.com/office/drawing/2014/main" val="3734420204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643182815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1656095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Least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Coord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. N.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br>
                        <a:rPr lang="en-GB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gap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2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Si3N4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270 nm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HT annealing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GaN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370 nm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2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GaP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550 nm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3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GaAs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870 nm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61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InP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930 nm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19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CC0099"/>
                          </a:solidFill>
                        </a:rPr>
                        <a:t>Si</a:t>
                      </a:r>
                      <a:endParaRPr lang="en-GB" b="0" dirty="0">
                        <a:solidFill>
                          <a:srgbClr val="CC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CC0099"/>
                          </a:solidFill>
                        </a:rPr>
                        <a:t>4</a:t>
                      </a:r>
                      <a:endParaRPr lang="en-GB" b="0" dirty="0">
                        <a:solidFill>
                          <a:srgbClr val="CC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CC0099"/>
                          </a:solidFill>
                        </a:rPr>
                        <a:t>1110nm</a:t>
                      </a:r>
                      <a:endParaRPr lang="en-GB" b="0" dirty="0">
                        <a:solidFill>
                          <a:srgbClr val="CC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CC0099"/>
                          </a:solidFill>
                        </a:rPr>
                        <a:t>3.5</a:t>
                      </a:r>
                      <a:endParaRPr lang="en-GB" b="0" dirty="0">
                        <a:solidFill>
                          <a:srgbClr val="CC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CC0099"/>
                          </a:solidFill>
                        </a:rPr>
                        <a:t>@ 1550 nm</a:t>
                      </a:r>
                      <a:endParaRPr lang="en-GB" b="0" dirty="0">
                        <a:solidFill>
                          <a:srgbClr val="CC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484107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245326" y="5208487"/>
            <a:ext cx="25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</a:rPr>
              <a:t>À titre de comparaison </a:t>
            </a:r>
            <a:r>
              <a:rPr lang="fr-FR" dirty="0" smtClean="0">
                <a:solidFill>
                  <a:srgbClr val="CC0099"/>
                </a:solidFill>
                <a:sym typeface="Wingdings" panose="05000000000000000000" pitchFamily="2" charset="2"/>
              </a:rPr>
              <a:t>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23243" y="5800166"/>
            <a:ext cx="47154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MATÉRIAUX EXPLOITABLES POUR ET-LF ET ET-HF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86" y="938088"/>
            <a:ext cx="1571914" cy="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86" y="2052785"/>
            <a:ext cx="1571914" cy="6322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limite technologique des </a:t>
            </a:r>
            <a:r>
              <a:rPr lang="fr-FR" dirty="0" smtClean="0"/>
              <a:t>couches </a:t>
            </a:r>
            <a:r>
              <a:rPr lang="fr-FR" dirty="0"/>
              <a:t>amorphes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6187" y="1147482"/>
            <a:ext cx="8937813" cy="50202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4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Nous sommes à la limite des développements </a:t>
            </a:r>
            <a:r>
              <a:rPr lang="fr-FR" dirty="0" smtClean="0"/>
              <a:t>progressifs</a:t>
            </a:r>
          </a:p>
          <a:p>
            <a:pPr marL="627063" lvl="1"/>
            <a:r>
              <a:rPr lang="fr-FR" dirty="0">
                <a:solidFill>
                  <a:srgbClr val="FF0000"/>
                </a:solidFill>
              </a:rPr>
              <a:t>Aucun des matériaux de la structure rigide ne peut être déposé pour le moment</a:t>
            </a:r>
            <a:endParaRPr lang="en-GB" dirty="0" smtClean="0">
              <a:solidFill>
                <a:srgbClr val="FF0000"/>
              </a:solidFill>
            </a:endParaRPr>
          </a:p>
          <a:p>
            <a:pPr marL="896938" lvl="2"/>
            <a:r>
              <a:rPr lang="fr-FR" dirty="0"/>
              <a:t>Aucun contrôle de la stœchiométrie de l'azote</a:t>
            </a:r>
          </a:p>
          <a:p>
            <a:pPr marL="896938" lvl="2"/>
            <a:r>
              <a:rPr lang="fr-FR" dirty="0"/>
              <a:t>Les niveaux de contamination sont beaucoup trop élevés</a:t>
            </a:r>
          </a:p>
          <a:p>
            <a:pPr marL="896938" lvl="2"/>
            <a:r>
              <a:rPr lang="fr-FR" dirty="0"/>
              <a:t>Pas de revêtement de sécurité pour les matières dangereuses As et P</a:t>
            </a:r>
          </a:p>
          <a:p>
            <a:pPr marL="896938" lvl="2"/>
            <a:r>
              <a:rPr lang="fr-FR" dirty="0"/>
              <a:t>Pas de dépôt à haute température pour la désorption de l'Ar (également pertinent pour les oxydes</a:t>
            </a:r>
            <a:r>
              <a:rPr lang="fr-FR" dirty="0" smtClean="0"/>
              <a:t>).</a:t>
            </a:r>
          </a:p>
          <a:p>
            <a:pPr marL="184150"/>
            <a:r>
              <a:rPr lang="en-GB" dirty="0" smtClean="0"/>
              <a:t>New small coaters for material research (phase I)</a:t>
            </a:r>
          </a:p>
          <a:p>
            <a:pPr lvl="1"/>
            <a:r>
              <a:rPr lang="en-GB" dirty="0" smtClean="0"/>
              <a:t>To explore the new materials</a:t>
            </a:r>
          </a:p>
          <a:p>
            <a:pPr lvl="1"/>
            <a:r>
              <a:rPr lang="en-GB" dirty="0" smtClean="0"/>
              <a:t>To reduce the contamination level</a:t>
            </a:r>
          </a:p>
          <a:p>
            <a:pPr lvl="1"/>
            <a:r>
              <a:rPr lang="en-GB" dirty="0" smtClean="0"/>
              <a:t>To select the most promising material and deposition conditions</a:t>
            </a:r>
          </a:p>
          <a:p>
            <a:r>
              <a:rPr lang="en-GB" dirty="0" smtClean="0"/>
              <a:t>Technological upgrade of the large scale deposition (phase II)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85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/>
        </p:nvSpPr>
        <p:spPr>
          <a:xfrm>
            <a:off x="2014471" y="2955933"/>
            <a:ext cx="2364425" cy="736980"/>
          </a:xfrm>
          <a:custGeom>
            <a:avLst/>
            <a:gdLst>
              <a:gd name="connsiteX0" fmla="*/ 0 w 4330890"/>
              <a:gd name="connsiteY0" fmla="*/ 736980 h 736980"/>
              <a:gd name="connsiteX1" fmla="*/ 1078173 w 4330890"/>
              <a:gd name="connsiteY1" fmla="*/ 736980 h 736980"/>
              <a:gd name="connsiteX2" fmla="*/ 1078173 w 4330890"/>
              <a:gd name="connsiteY2" fmla="*/ 0 h 736980"/>
              <a:gd name="connsiteX3" fmla="*/ 3243618 w 4330890"/>
              <a:gd name="connsiteY3" fmla="*/ 0 h 736980"/>
              <a:gd name="connsiteX4" fmla="*/ 3243618 w 4330890"/>
              <a:gd name="connsiteY4" fmla="*/ 727881 h 736980"/>
              <a:gd name="connsiteX5" fmla="*/ 4330890 w 4330890"/>
              <a:gd name="connsiteY5" fmla="*/ 727881 h 7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0890" h="736980">
                <a:moveTo>
                  <a:pt x="0" y="736980"/>
                </a:moveTo>
                <a:lnTo>
                  <a:pt x="1078173" y="736980"/>
                </a:lnTo>
                <a:lnTo>
                  <a:pt x="1078173" y="0"/>
                </a:lnTo>
                <a:lnTo>
                  <a:pt x="3243618" y="0"/>
                </a:lnTo>
                <a:lnTo>
                  <a:pt x="3243618" y="727881"/>
                </a:lnTo>
                <a:lnTo>
                  <a:pt x="4330890" y="727881"/>
                </a:ln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rme libre 6"/>
          <p:cNvSpPr/>
          <p:nvPr/>
        </p:nvSpPr>
        <p:spPr>
          <a:xfrm flipV="1">
            <a:off x="2014471" y="5114554"/>
            <a:ext cx="2364425" cy="736980"/>
          </a:xfrm>
          <a:custGeom>
            <a:avLst/>
            <a:gdLst>
              <a:gd name="connsiteX0" fmla="*/ 0 w 4330890"/>
              <a:gd name="connsiteY0" fmla="*/ 736980 h 736980"/>
              <a:gd name="connsiteX1" fmla="*/ 1078173 w 4330890"/>
              <a:gd name="connsiteY1" fmla="*/ 736980 h 736980"/>
              <a:gd name="connsiteX2" fmla="*/ 1078173 w 4330890"/>
              <a:gd name="connsiteY2" fmla="*/ 0 h 736980"/>
              <a:gd name="connsiteX3" fmla="*/ 3243618 w 4330890"/>
              <a:gd name="connsiteY3" fmla="*/ 0 h 736980"/>
              <a:gd name="connsiteX4" fmla="*/ 3243618 w 4330890"/>
              <a:gd name="connsiteY4" fmla="*/ 727881 h 736980"/>
              <a:gd name="connsiteX5" fmla="*/ 4330890 w 4330890"/>
              <a:gd name="connsiteY5" fmla="*/ 727881 h 7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0890" h="736980">
                <a:moveTo>
                  <a:pt x="0" y="736980"/>
                </a:moveTo>
                <a:lnTo>
                  <a:pt x="1078173" y="736980"/>
                </a:lnTo>
                <a:lnTo>
                  <a:pt x="1078173" y="0"/>
                </a:lnTo>
                <a:lnTo>
                  <a:pt x="3243618" y="0"/>
                </a:lnTo>
                <a:lnTo>
                  <a:pt x="3243618" y="727881"/>
                </a:lnTo>
                <a:lnTo>
                  <a:pt x="4330890" y="727881"/>
                </a:ln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842558" y="3693715"/>
            <a:ext cx="1155039" cy="0"/>
          </a:xfrm>
          <a:prstGeom prst="line">
            <a:avLst/>
          </a:prstGeom>
          <a:ln w="762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842558" y="5110139"/>
            <a:ext cx="1155039" cy="0"/>
          </a:xfrm>
          <a:prstGeom prst="line">
            <a:avLst/>
          </a:prstGeom>
          <a:ln w="762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390876" y="3693715"/>
            <a:ext cx="1155039" cy="0"/>
          </a:xfrm>
          <a:prstGeom prst="line">
            <a:avLst/>
          </a:prstGeom>
          <a:ln w="762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4390876" y="5110139"/>
            <a:ext cx="1155039" cy="0"/>
          </a:xfrm>
          <a:prstGeom prst="line">
            <a:avLst/>
          </a:prstGeom>
          <a:ln w="762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108588" y="4433303"/>
            <a:ext cx="2647779" cy="0"/>
          </a:xfrm>
          <a:prstGeom prst="line">
            <a:avLst/>
          </a:prstGeom>
          <a:ln w="635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1983553" y="2863701"/>
            <a:ext cx="2430943" cy="841513"/>
          </a:xfrm>
          <a:custGeom>
            <a:avLst/>
            <a:gdLst>
              <a:gd name="connsiteX0" fmla="*/ 0 w 4452730"/>
              <a:gd name="connsiteY0" fmla="*/ 841513 h 841513"/>
              <a:gd name="connsiteX1" fmla="*/ 0 w 4452730"/>
              <a:gd name="connsiteY1" fmla="*/ 715617 h 841513"/>
              <a:gd name="connsiteX2" fmla="*/ 1017104 w 4452730"/>
              <a:gd name="connsiteY2" fmla="*/ 715617 h 841513"/>
              <a:gd name="connsiteX3" fmla="*/ 1017104 w 4452730"/>
              <a:gd name="connsiteY3" fmla="*/ 0 h 841513"/>
              <a:gd name="connsiteX4" fmla="*/ 3402496 w 4452730"/>
              <a:gd name="connsiteY4" fmla="*/ 0 h 841513"/>
              <a:gd name="connsiteX5" fmla="*/ 3402496 w 4452730"/>
              <a:gd name="connsiteY5" fmla="*/ 712304 h 841513"/>
              <a:gd name="connsiteX6" fmla="*/ 4452730 w 4452730"/>
              <a:gd name="connsiteY6" fmla="*/ 712304 h 841513"/>
              <a:gd name="connsiteX7" fmla="*/ 4452730 w 4452730"/>
              <a:gd name="connsiteY7" fmla="*/ 831574 h 84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730" h="841513">
                <a:moveTo>
                  <a:pt x="0" y="841513"/>
                </a:moveTo>
                <a:lnTo>
                  <a:pt x="0" y="715617"/>
                </a:lnTo>
                <a:lnTo>
                  <a:pt x="1017104" y="715617"/>
                </a:lnTo>
                <a:lnTo>
                  <a:pt x="1017104" y="0"/>
                </a:lnTo>
                <a:lnTo>
                  <a:pt x="3402496" y="0"/>
                </a:lnTo>
                <a:lnTo>
                  <a:pt x="3402496" y="712304"/>
                </a:lnTo>
                <a:lnTo>
                  <a:pt x="4452730" y="712304"/>
                </a:lnTo>
                <a:lnTo>
                  <a:pt x="4452730" y="831574"/>
                </a:lnTo>
              </a:path>
            </a:pathLst>
          </a:custGeom>
          <a:noFill/>
          <a:ln w="762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orme libre 31"/>
          <p:cNvSpPr/>
          <p:nvPr/>
        </p:nvSpPr>
        <p:spPr>
          <a:xfrm flipV="1">
            <a:off x="1985621" y="5111837"/>
            <a:ext cx="2430943" cy="841513"/>
          </a:xfrm>
          <a:custGeom>
            <a:avLst/>
            <a:gdLst>
              <a:gd name="connsiteX0" fmla="*/ 0 w 4452730"/>
              <a:gd name="connsiteY0" fmla="*/ 841513 h 841513"/>
              <a:gd name="connsiteX1" fmla="*/ 0 w 4452730"/>
              <a:gd name="connsiteY1" fmla="*/ 715617 h 841513"/>
              <a:gd name="connsiteX2" fmla="*/ 1017104 w 4452730"/>
              <a:gd name="connsiteY2" fmla="*/ 715617 h 841513"/>
              <a:gd name="connsiteX3" fmla="*/ 1017104 w 4452730"/>
              <a:gd name="connsiteY3" fmla="*/ 0 h 841513"/>
              <a:gd name="connsiteX4" fmla="*/ 3402496 w 4452730"/>
              <a:gd name="connsiteY4" fmla="*/ 0 h 841513"/>
              <a:gd name="connsiteX5" fmla="*/ 3402496 w 4452730"/>
              <a:gd name="connsiteY5" fmla="*/ 712304 h 841513"/>
              <a:gd name="connsiteX6" fmla="*/ 4452730 w 4452730"/>
              <a:gd name="connsiteY6" fmla="*/ 712304 h 841513"/>
              <a:gd name="connsiteX7" fmla="*/ 4452730 w 4452730"/>
              <a:gd name="connsiteY7" fmla="*/ 831574 h 84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730" h="841513">
                <a:moveTo>
                  <a:pt x="0" y="841513"/>
                </a:moveTo>
                <a:lnTo>
                  <a:pt x="0" y="715617"/>
                </a:lnTo>
                <a:lnTo>
                  <a:pt x="1017104" y="715617"/>
                </a:lnTo>
                <a:lnTo>
                  <a:pt x="1017104" y="0"/>
                </a:lnTo>
                <a:lnTo>
                  <a:pt x="3402496" y="0"/>
                </a:lnTo>
                <a:lnTo>
                  <a:pt x="3402496" y="712304"/>
                </a:lnTo>
                <a:lnTo>
                  <a:pt x="4452730" y="712304"/>
                </a:lnTo>
                <a:lnTo>
                  <a:pt x="4452730" y="831574"/>
                </a:lnTo>
              </a:path>
            </a:pathLst>
          </a:custGeom>
          <a:noFill/>
          <a:ln w="762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enjeux des substrats </a:t>
            </a:r>
            <a:br>
              <a:rPr lang="fr-FR" dirty="0" smtClean="0"/>
            </a:br>
            <a:r>
              <a:rPr lang="fr-FR" dirty="0" smtClean="0"/>
              <a:t>et des suspentes </a:t>
            </a:r>
            <a:r>
              <a:rPr lang="fr-FR" dirty="0" err="1" smtClean="0"/>
              <a:t>cryogeniques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Espace réservé du contenu 4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688"/>
                <a:ext cx="4045131" cy="17612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 smtClean="0"/>
                  <a:t>Charge thermique</a:t>
                </a:r>
              </a:p>
              <a:p>
                <a:pPr lvl="1"/>
                <a:r>
                  <a:rPr lang="fr-FR" dirty="0" smtClean="0"/>
                  <a:t>Quelque décimes de W</a:t>
                </a:r>
              </a:p>
              <a:p>
                <a:r>
                  <a:rPr lang="fr-FR" dirty="0" smtClean="0"/>
                  <a:t>Bruit thermique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fr-FR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Hz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 smtClean="0"/>
                  <a:t>  à </a:t>
                </a:r>
                <a14:m>
                  <m:oMath xmlns:m="http://schemas.openxmlformats.org/officeDocument/2006/math">
                    <m:r>
                      <a:rPr lang="fr-FR" i="0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0" name="Espace réservé du contenu 4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688"/>
                <a:ext cx="4045131" cy="1761266"/>
              </a:xfrm>
              <a:blipFill>
                <a:blip r:embed="rId2"/>
                <a:stretch>
                  <a:fillRect l="-2108" t="-4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1945046" y="2912295"/>
            <a:ext cx="474234" cy="369332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4K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1076404" y="3236515"/>
            <a:ext cx="572846" cy="369332"/>
          </a:xfrm>
          <a:prstGeom prst="rect">
            <a:avLst/>
          </a:prstGeom>
          <a:noFill/>
          <a:ln w="5715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80K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 flipH="1">
            <a:off x="4832359" y="3235747"/>
            <a:ext cx="572846" cy="369332"/>
          </a:xfrm>
          <a:prstGeom prst="rect">
            <a:avLst/>
          </a:prstGeom>
          <a:noFill/>
          <a:ln w="5715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80K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 flipH="1">
            <a:off x="229879" y="3822039"/>
            <a:ext cx="65352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300K</a:t>
            </a:r>
            <a:endParaRPr lang="en-GB" dirty="0"/>
          </a:p>
        </p:txBody>
      </p:sp>
      <p:sp>
        <p:nvSpPr>
          <p:cNvPr id="21" name="Cylindre 20"/>
          <p:cNvSpPr/>
          <p:nvPr/>
        </p:nvSpPr>
        <p:spPr>
          <a:xfrm rot="16200000">
            <a:off x="2781224" y="4236613"/>
            <a:ext cx="831476" cy="387553"/>
          </a:xfrm>
          <a:prstGeom prst="can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937964" y="4011720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18kW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4108399" y="4037076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32W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2036780" y="47331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1ppm</a:t>
            </a:r>
            <a:endParaRPr lang="en-GB" dirty="0"/>
          </a:p>
        </p:txBody>
      </p:sp>
      <p:sp>
        <p:nvSpPr>
          <p:cNvPr id="27" name="Arc 26"/>
          <p:cNvSpPr/>
          <p:nvPr/>
        </p:nvSpPr>
        <p:spPr>
          <a:xfrm flipH="1">
            <a:off x="2413298" y="4571744"/>
            <a:ext cx="1223098" cy="762000"/>
          </a:xfrm>
          <a:prstGeom prst="arc">
            <a:avLst>
              <a:gd name="adj1" fmla="val 15961236"/>
              <a:gd name="adj2" fmla="val 20985725"/>
            </a:avLst>
          </a:prstGeom>
          <a:ln w="127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/>
          <p:cNvSpPr txBox="1"/>
          <p:nvPr/>
        </p:nvSpPr>
        <p:spPr>
          <a:xfrm>
            <a:off x="2556833" y="5323967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10ppm/cm</a:t>
            </a:r>
            <a:endParaRPr lang="en-GB" dirty="0"/>
          </a:p>
        </p:txBody>
      </p:sp>
      <p:sp>
        <p:nvSpPr>
          <p:cNvPr id="29" name="Arc 28"/>
          <p:cNvSpPr/>
          <p:nvPr/>
        </p:nvSpPr>
        <p:spPr>
          <a:xfrm rot="5400000">
            <a:off x="2374109" y="4645767"/>
            <a:ext cx="1223098" cy="762000"/>
          </a:xfrm>
          <a:prstGeom prst="arc">
            <a:avLst>
              <a:gd name="adj1" fmla="val 12810454"/>
              <a:gd name="adj2" fmla="val 19306789"/>
            </a:avLst>
          </a:prstGeom>
          <a:ln w="127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necteur droit avec flèche 32"/>
          <p:cNvCxnSpPr>
            <a:stCxn id="24" idx="1"/>
          </p:cNvCxnSpPr>
          <p:nvPr/>
        </p:nvCxnSpPr>
        <p:spPr>
          <a:xfrm flipH="1" flipV="1">
            <a:off x="3507764" y="4213668"/>
            <a:ext cx="600635" cy="80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108397" y="4485312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32W</a:t>
            </a:r>
            <a:endParaRPr lang="en-GB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507762" y="4661904"/>
            <a:ext cx="600635" cy="80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24475" y="3281540"/>
            <a:ext cx="440140" cy="498143"/>
          </a:xfrm>
          <a:prstGeom prst="rect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necteur droit 41"/>
          <p:cNvCxnSpPr/>
          <p:nvPr/>
        </p:nvCxnSpPr>
        <p:spPr>
          <a:xfrm>
            <a:off x="3287193" y="3643205"/>
            <a:ext cx="0" cy="801806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204169" y="3642067"/>
            <a:ext cx="0" cy="801806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40" idx="0"/>
          </p:cNvCxnSpPr>
          <p:nvPr/>
        </p:nvCxnSpPr>
        <p:spPr>
          <a:xfrm flipV="1">
            <a:off x="3244545" y="2670802"/>
            <a:ext cx="1705" cy="61073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e libre 46"/>
          <p:cNvSpPr/>
          <p:nvPr/>
        </p:nvSpPr>
        <p:spPr>
          <a:xfrm>
            <a:off x="3485086" y="3336131"/>
            <a:ext cx="260235" cy="331385"/>
          </a:xfrm>
          <a:custGeom>
            <a:avLst/>
            <a:gdLst>
              <a:gd name="connsiteX0" fmla="*/ 0 w 260235"/>
              <a:gd name="connsiteY0" fmla="*/ 0 h 331385"/>
              <a:gd name="connsiteX1" fmla="*/ 6824 w 260235"/>
              <a:gd name="connsiteY1" fmla="*/ 64827 h 331385"/>
              <a:gd name="connsiteX2" fmla="*/ 23883 w 260235"/>
              <a:gd name="connsiteY2" fmla="*/ 204716 h 331385"/>
              <a:gd name="connsiteX3" fmla="*/ 58003 w 260235"/>
              <a:gd name="connsiteY3" fmla="*/ 279779 h 331385"/>
              <a:gd name="connsiteX4" fmla="*/ 133065 w 260235"/>
              <a:gd name="connsiteY4" fmla="*/ 330958 h 331385"/>
              <a:gd name="connsiteX5" fmla="*/ 187656 w 260235"/>
              <a:gd name="connsiteY5" fmla="*/ 300251 h 331385"/>
              <a:gd name="connsiteX6" fmla="*/ 225188 w 260235"/>
              <a:gd name="connsiteY6" fmla="*/ 232012 h 331385"/>
              <a:gd name="connsiteX7" fmla="*/ 255895 w 260235"/>
              <a:gd name="connsiteY7" fmla="*/ 139889 h 331385"/>
              <a:gd name="connsiteX8" fmla="*/ 259307 w 260235"/>
              <a:gd name="connsiteY8" fmla="*/ 3412 h 33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235" h="331385">
                <a:moveTo>
                  <a:pt x="0" y="0"/>
                </a:moveTo>
                <a:cubicBezTo>
                  <a:pt x="1422" y="15354"/>
                  <a:pt x="2844" y="30708"/>
                  <a:pt x="6824" y="64827"/>
                </a:cubicBezTo>
                <a:cubicBezTo>
                  <a:pt x="10804" y="98946"/>
                  <a:pt x="15353" y="168891"/>
                  <a:pt x="23883" y="204716"/>
                </a:cubicBezTo>
                <a:cubicBezTo>
                  <a:pt x="32413" y="240541"/>
                  <a:pt x="39806" y="258739"/>
                  <a:pt x="58003" y="279779"/>
                </a:cubicBezTo>
                <a:cubicBezTo>
                  <a:pt x="76200" y="300819"/>
                  <a:pt x="111456" y="327546"/>
                  <a:pt x="133065" y="330958"/>
                </a:cubicBezTo>
                <a:cubicBezTo>
                  <a:pt x="154674" y="334370"/>
                  <a:pt x="172302" y="316742"/>
                  <a:pt x="187656" y="300251"/>
                </a:cubicBezTo>
                <a:cubicBezTo>
                  <a:pt x="203010" y="283760"/>
                  <a:pt x="213815" y="258739"/>
                  <a:pt x="225188" y="232012"/>
                </a:cubicBezTo>
                <a:cubicBezTo>
                  <a:pt x="236561" y="205285"/>
                  <a:pt x="250209" y="177989"/>
                  <a:pt x="255895" y="139889"/>
                </a:cubicBezTo>
                <a:cubicBezTo>
                  <a:pt x="261582" y="101789"/>
                  <a:pt x="260444" y="52600"/>
                  <a:pt x="259307" y="3412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228901" y="4430390"/>
            <a:ext cx="2824181" cy="291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18" y="966114"/>
            <a:ext cx="1694398" cy="279599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087" y="3814354"/>
            <a:ext cx="3386914" cy="304364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flipH="1">
            <a:off x="5118206" y="3865070"/>
            <a:ext cx="65352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300K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technologie du saphir </a:t>
            </a:r>
            <a:br>
              <a:rPr lang="fr-FR" dirty="0" smtClean="0"/>
            </a:br>
            <a:r>
              <a:rPr lang="fr-FR" dirty="0" smtClean="0"/>
              <a:t>pour les détecteurs cryogéniques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156754" y="946685"/>
            <a:ext cx="4415246" cy="332922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Point positives</a:t>
            </a:r>
          </a:p>
          <a:p>
            <a:pPr marL="627063" lvl="1"/>
            <a:r>
              <a:rPr lang="fr-FR" sz="2000" dirty="0" smtClean="0"/>
              <a:t>Transparent même dans le visible</a:t>
            </a:r>
          </a:p>
          <a:p>
            <a:pPr marL="627063" lvl="1"/>
            <a:r>
              <a:rPr lang="fr-FR" sz="2000" dirty="0" smtClean="0"/>
              <a:t>Densité et rigidité élevés </a:t>
            </a:r>
          </a:p>
          <a:p>
            <a:pPr marL="627063" lvl="1"/>
            <a:r>
              <a:rPr lang="fr-FR" sz="2000" dirty="0" smtClean="0"/>
              <a:t>Charge de rupture élevées </a:t>
            </a:r>
          </a:p>
          <a:p>
            <a:pPr marL="627063" lvl="1"/>
            <a:r>
              <a:rPr lang="fr-FR" sz="2000" dirty="0" smtClean="0"/>
              <a:t>Conductivité thermique élevés</a:t>
            </a:r>
          </a:p>
          <a:p>
            <a:pPr marL="627063" lvl="1"/>
            <a:r>
              <a:rPr lang="fr-FR" sz="2000" dirty="0" smtClean="0"/>
              <a:t>Possibilité de la croissance </a:t>
            </a:r>
            <a:r>
              <a:rPr lang="fr-FR" sz="2000" dirty="0" err="1" smtClean="0"/>
              <a:t>multi-forme</a:t>
            </a:r>
            <a:endParaRPr lang="fr-FR" sz="2000" dirty="0" smtClean="0"/>
          </a:p>
          <a:p>
            <a:pPr marL="627063" lvl="1"/>
            <a:r>
              <a:rPr lang="fr-FR" sz="2000" dirty="0" smtClean="0"/>
              <a:t>Pertes mécaniques ultra faibles</a:t>
            </a:r>
            <a:endParaRPr lang="fr-FR" sz="2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724400" y="946685"/>
            <a:ext cx="4419600" cy="332922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Développement nécessaires</a:t>
            </a:r>
          </a:p>
          <a:p>
            <a:pPr marL="627063" lvl="1"/>
            <a:r>
              <a:rPr lang="fr-FR" sz="2000" dirty="0" smtClean="0"/>
              <a:t>Réduction de l’absorption</a:t>
            </a:r>
          </a:p>
          <a:p>
            <a:pPr marL="627063" lvl="1"/>
            <a:r>
              <a:rPr lang="fr-FR" sz="2000" dirty="0" smtClean="0"/>
              <a:t>Contrôle des axes de biréfringence</a:t>
            </a:r>
          </a:p>
          <a:p>
            <a:pPr marL="627063" lvl="1"/>
            <a:r>
              <a:rPr lang="fr-FR" sz="2000" dirty="0" smtClean="0"/>
              <a:t>Soudure iso-cristalline</a:t>
            </a:r>
          </a:p>
          <a:p>
            <a:pPr marL="627063" lvl="1"/>
            <a:r>
              <a:rPr lang="fr-FR" sz="2000" dirty="0" smtClean="0"/>
              <a:t>Polissage </a:t>
            </a:r>
          </a:p>
          <a:p>
            <a:pPr marL="627063" lvl="1"/>
            <a:r>
              <a:rPr lang="fr-FR" sz="2000" dirty="0" smtClean="0"/>
              <a:t>Ressorts à lame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30 ans d’OG à Lyon</a:t>
            </a:r>
          </a:p>
          <a:p>
            <a:r>
              <a:rPr lang="fr-FR" smtClean="0"/>
              <a:t>G. Cagnoli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688" y="3239588"/>
            <a:ext cx="1636312" cy="36184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21592" r="12833" b="24519"/>
          <a:stretch/>
        </p:blipFill>
        <p:spPr>
          <a:xfrm>
            <a:off x="4193513" y="4624250"/>
            <a:ext cx="3316080" cy="2233749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487770" y="4340313"/>
            <a:ext cx="3692344" cy="2517687"/>
            <a:chOff x="7436552" y="934732"/>
            <a:chExt cx="4310246" cy="293901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6552" y="1136404"/>
              <a:ext cx="4310246" cy="2737341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7793836" y="934732"/>
              <a:ext cx="3891967" cy="35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L. </a:t>
              </a:r>
              <a:r>
                <a:rPr lang="en-GB" sz="1400" dirty="0" err="1" smtClean="0"/>
                <a:t>Mereni</a:t>
              </a:r>
              <a:r>
                <a:rPr lang="en-GB" sz="1400" dirty="0" smtClean="0"/>
                <a:t>, L. </a:t>
              </a:r>
              <a:r>
                <a:rPr lang="en-GB" sz="1400" dirty="0" err="1" smtClean="0"/>
                <a:t>Silenzi</a:t>
              </a:r>
              <a:r>
                <a:rPr lang="en-GB" sz="1400" dirty="0" smtClean="0"/>
                <a:t>, J-P </a:t>
              </a:r>
              <a:r>
                <a:rPr lang="en-GB" sz="1400" dirty="0" err="1" smtClean="0"/>
                <a:t>Locquet</a:t>
              </a:r>
              <a:r>
                <a:rPr lang="en-GB" sz="1400" dirty="0" smtClean="0"/>
                <a:t>, G. </a:t>
              </a:r>
              <a:r>
                <a:rPr lang="en-GB" sz="1400" dirty="0" err="1" smtClean="0"/>
                <a:t>Cagnoli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1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33496</TotalTime>
  <Words>698</Words>
  <Application>Microsoft Office PowerPoint</Application>
  <PresentationFormat>Affichage à l'écran (4:3)</PresentationFormat>
  <Paragraphs>225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Wingdings</vt:lpstr>
      <vt:lpstr>Thème Office</vt:lpstr>
      <vt:lpstr>Les développements technologiques locaux  sur les miroirs : la recherche des nouveaux matériaux</vt:lpstr>
      <vt:lpstr>Présentation PowerPoint</vt:lpstr>
      <vt:lpstr>Performance des détecteurs des OG</vt:lpstr>
      <vt:lpstr>L’origine du bruit thermique  dans les couches amorphes</vt:lpstr>
      <vt:lpstr>Comment réduire le bruit thermique  des couches amorphes ?</vt:lpstr>
      <vt:lpstr>Couches amorphes possibles pour Virgo_nEXT</vt:lpstr>
      <vt:lpstr>La limite technologique des couches amorphes</vt:lpstr>
      <vt:lpstr>Les enjeux des substrats  et des suspentes cryogeniques</vt:lpstr>
      <vt:lpstr>La technologie du saphir  pour les détecteurs cryogéniques</vt:lpstr>
      <vt:lpstr>The project</vt:lpstr>
      <vt:lpstr>Un résultat très important</vt:lpstr>
      <vt:lpstr>Conclusion</vt:lpstr>
      <vt:lpstr>Présentation PowerPoint</vt:lpstr>
      <vt:lpstr>Présentation PowerPoint</vt:lpstr>
    </vt:vector>
  </TitlesOfParts>
  <Company>CNRS - LMA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CAGNOLI GIANPIETRO</cp:lastModifiedBy>
  <cp:revision>459</cp:revision>
  <dcterms:created xsi:type="dcterms:W3CDTF">2015-11-30T03:03:09Z</dcterms:created>
  <dcterms:modified xsi:type="dcterms:W3CDTF">2022-11-24T13:12:30Z</dcterms:modified>
</cp:coreProperties>
</file>