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696" r:id="rId3"/>
  </p:sldMasterIdLst>
  <p:notesMasterIdLst>
    <p:notesMasterId r:id="rId14"/>
  </p:notesMasterIdLst>
  <p:handoutMasterIdLst>
    <p:handoutMasterId r:id="rId15"/>
  </p:handoutMasterIdLst>
  <p:sldIdLst>
    <p:sldId id="267" r:id="rId4"/>
    <p:sldId id="279" r:id="rId5"/>
    <p:sldId id="273" r:id="rId6"/>
    <p:sldId id="272" r:id="rId7"/>
    <p:sldId id="275" r:id="rId8"/>
    <p:sldId id="274" r:id="rId9"/>
    <p:sldId id="282" r:id="rId10"/>
    <p:sldId id="276" r:id="rId11"/>
    <p:sldId id="277" r:id="rId12"/>
    <p:sldId id="280" r:id="rId13"/>
  </p:sldIdLst>
  <p:sldSz cx="9144000" cy="6858000" type="screen4x3"/>
  <p:notesSz cx="10234613" cy="71040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0066"/>
    <a:srgbClr val="FFFF00"/>
    <a:srgbClr val="FF9933"/>
    <a:srgbClr val="FFFFFF"/>
    <a:srgbClr val="F8F8F8"/>
    <a:srgbClr val="FF3399"/>
    <a:srgbClr val="FF66CC"/>
    <a:srgbClr val="FFFF99"/>
    <a:srgbClr val="E1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3896" autoAdjust="0"/>
  </p:normalViewPr>
  <p:slideViewPr>
    <p:cSldViewPr>
      <p:cViewPr varScale="1">
        <p:scale>
          <a:sx n="107" d="100"/>
          <a:sy n="107" d="100"/>
        </p:scale>
        <p:origin x="142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2154" y="90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5304" cy="35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1"/>
            <a:ext cx="4435304" cy="35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DEDD6CD3-FB9B-4D20-A278-FE911BFE01A8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748145"/>
            <a:ext cx="4435304" cy="35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8145"/>
            <a:ext cx="4435304" cy="35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90A887D-FE76-4F3A-9CCB-2F4A04D773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34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1" y="1"/>
            <a:ext cx="10234613" cy="71040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defTabSz="487363" eaLnBrk="0" hangingPunct="0"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487363" eaLnBrk="0" hangingPunct="0"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487363" eaLnBrk="0" hangingPunct="0"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487363" eaLnBrk="0" hangingPunct="0"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487363" eaLnBrk="0" hangingPunct="0"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algn="r" defTabSz="48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algn="r" defTabSz="48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algn="r" defTabSz="48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algn="r" defTabSz="4873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fr-FR" sz="19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433016" cy="3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l" defTabSz="487363">
              <a:buClrTx/>
              <a:buSzPct val="100000"/>
              <a:buFontTx/>
              <a:buNone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latin typeface="Arial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021" y="0"/>
            <a:ext cx="4433015" cy="3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buClrTx/>
              <a:buSzPct val="100000"/>
              <a:buFontTx/>
              <a:buNone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latin typeface="Arial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005" y="3374072"/>
            <a:ext cx="8186317" cy="31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6748143"/>
            <a:ext cx="4433016" cy="3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l" defTabSz="487363">
              <a:buClrTx/>
              <a:buSzPct val="100000"/>
              <a:buFontTx/>
              <a:buNone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latin typeface="Arial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021" y="6748143"/>
            <a:ext cx="4433015" cy="3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buClrTx/>
              <a:buSzPct val="100000"/>
              <a:buFontTx/>
              <a:buNone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latin typeface="Arial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F8FCA4E0-265D-4062-B2DA-07CA02B7DD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4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FB99-601E-44CA-9C1B-19BF72912B4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document is LMA property and cannot be reproduced  or communicated without its authorization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C85D-65EC-4BF9-853F-4D0FF5B87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4413" cy="61293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93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BC86-D4BA-46A5-89EC-CBE49A60B3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80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04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00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57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2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7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64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23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80C6-5832-4565-ACFD-7067343801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6632"/>
            <a:ext cx="187325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43D1DB-6E8F-19AC-0B12-222BDDD4AD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43" y="48836"/>
            <a:ext cx="808893" cy="571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3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0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55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09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1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523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1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34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29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5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53EE-C37A-4AA8-8828-4E0FF84127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7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87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0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5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BCC9-9B81-4D4B-AEC1-0BF9172F6C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E8CD-38A1-475A-87C0-6404E8879F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49E2F-F647-4C3C-91A7-4FE44F36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EEB3-74A7-4323-A3C2-9213CB980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F059-6CB6-4676-8F74-A8DF36B2D0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B75B-2D2E-49FF-8061-067885093B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3768" y="6251575"/>
            <a:ext cx="4896544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1" y="6597650"/>
            <a:ext cx="9144000" cy="26035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ts val="938"/>
              </a:spcBef>
              <a:buSzPct val="100000"/>
              <a:defRPr/>
            </a:pP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24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éditer</a:t>
            </a:r>
            <a:r>
              <a:rPr lang="en-GB" dirty="0"/>
              <a:t> le format du </a:t>
            </a:r>
            <a:r>
              <a:rPr lang="en-GB" dirty="0" err="1"/>
              <a:t>texte</a:t>
            </a:r>
            <a:r>
              <a:rPr lang="en-GB" dirty="0"/>
              <a:t>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1989" y="6597650"/>
            <a:ext cx="21320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3C073F21-E35F-428E-A677-00AF61FF7F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/>
              <a:t>Cliquez</a:t>
            </a:r>
            <a:r>
              <a:rPr lang="en-GB" altLang="fr-FR" dirty="0"/>
              <a:t> pour </a:t>
            </a:r>
            <a:r>
              <a:rPr lang="en-GB" altLang="fr-FR" dirty="0" err="1"/>
              <a:t>éditer</a:t>
            </a:r>
            <a:r>
              <a:rPr lang="en-GB" altLang="fr-FR" dirty="0"/>
              <a:t> le format du plan de </a:t>
            </a:r>
            <a:r>
              <a:rPr lang="en-GB" altLang="fr-FR" dirty="0" err="1"/>
              <a:t>texte</a:t>
            </a:r>
            <a:endParaRPr lang="en-GB" altLang="fr-FR" dirty="0"/>
          </a:p>
          <a:p>
            <a:pPr lvl="1"/>
            <a:r>
              <a:rPr lang="en-GB" altLang="fr-FR" dirty="0"/>
              <a:t>Second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2"/>
            <a:r>
              <a:rPr lang="en-GB" altLang="fr-FR" dirty="0" err="1"/>
              <a:t>Troisième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3"/>
            <a:r>
              <a:rPr lang="en-GB" altLang="fr-FR" dirty="0" err="1"/>
              <a:t>Quatrième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4"/>
            <a:r>
              <a:rPr lang="en-GB" altLang="fr-FR" dirty="0" err="1"/>
              <a:t>Cinquième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4"/>
            <a:r>
              <a:rPr lang="en-GB" altLang="fr-FR" dirty="0" err="1"/>
              <a:t>Sixième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4"/>
            <a:r>
              <a:rPr lang="en-GB" altLang="fr-FR" dirty="0" err="1"/>
              <a:t>Septième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4"/>
            <a:r>
              <a:rPr lang="en-GB" altLang="fr-FR" dirty="0" err="1"/>
              <a:t>Huitième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  <a:p>
            <a:pPr lvl="4"/>
            <a:r>
              <a:rPr lang="en-GB" altLang="fr-FR" dirty="0" err="1"/>
              <a:t>Neuvième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r>
              <a:rPr lang="en-GB" altLang="fr-FR" dirty="0"/>
              <a:t> de plan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496" y="6597650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+mn-lt"/>
              </a:rPr>
              <a:t>30 ans d'OG à Lyon -24/11/2022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760439-5E89-EC65-A7CF-F7EDC5198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116632"/>
            <a:ext cx="187325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F3074B-4D60-C8DC-564E-11050B2AF0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79"/>
            <a:ext cx="808893" cy="5718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Arial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106E-C095-4C0E-BD7C-059AFD81C3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document is LMA property and cannot be reproduced  or communicated without its authorization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3A58-2688-49C1-9CAD-C67F4CAB3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2348880"/>
            <a:ext cx="7704856" cy="156966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30 ans d'OG à Lyon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</a:rPr>
              <a:t> 30 ans de développement technologiques au LMA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62282" y="4653136"/>
            <a:ext cx="556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n-lt"/>
              </a:rPr>
              <a:t>C. MICHEL </a:t>
            </a:r>
            <a:r>
              <a:rPr lang="en-US" altLang="fr-FR" sz="16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pour le LMA</a:t>
            </a:r>
          </a:p>
          <a:p>
            <a:pPr algn="ctr"/>
            <a:endParaRPr lang="fr-F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40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BB01C5B-EE8C-0606-D794-094C60CAB73C}"/>
              </a:ext>
            </a:extLst>
          </p:cNvPr>
          <p:cNvSpPr/>
          <p:nvPr/>
        </p:nvSpPr>
        <p:spPr bwMode="auto">
          <a:xfrm>
            <a:off x="398610" y="1853577"/>
            <a:ext cx="8349854" cy="72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C75AB9-3FB6-434E-12F3-D45BBD154617}"/>
              </a:ext>
            </a:extLst>
          </p:cNvPr>
          <p:cNvSpPr txBox="1"/>
          <p:nvPr/>
        </p:nvSpPr>
        <p:spPr>
          <a:xfrm>
            <a:off x="107504" y="26435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1992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86E08-B534-0993-0A5D-75E23C64C541}"/>
              </a:ext>
            </a:extLst>
          </p:cNvPr>
          <p:cNvSpPr txBox="1"/>
          <p:nvPr/>
        </p:nvSpPr>
        <p:spPr>
          <a:xfrm>
            <a:off x="4405513" y="264033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1D33B0-4E67-506A-BEF8-5859F7813A82}"/>
              </a:ext>
            </a:extLst>
          </p:cNvPr>
          <p:cNvSpPr txBox="1"/>
          <p:nvPr/>
        </p:nvSpPr>
        <p:spPr>
          <a:xfrm>
            <a:off x="1265460" y="264246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EB3A34-7173-7683-123E-D1DE5DBDF396}"/>
              </a:ext>
            </a:extLst>
          </p:cNvPr>
          <p:cNvSpPr txBox="1"/>
          <p:nvPr/>
        </p:nvSpPr>
        <p:spPr>
          <a:xfrm>
            <a:off x="3193370" y="264033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8107CD-ED0D-AA5A-FF51-147F62E16CF5}"/>
              </a:ext>
            </a:extLst>
          </p:cNvPr>
          <p:cNvCxnSpPr/>
          <p:nvPr/>
        </p:nvCxnSpPr>
        <p:spPr bwMode="auto">
          <a:xfrm>
            <a:off x="1547664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0EC001-D869-BDF3-E3D0-8839FC4EB1F3}"/>
              </a:ext>
            </a:extLst>
          </p:cNvPr>
          <p:cNvCxnSpPr/>
          <p:nvPr/>
        </p:nvCxnSpPr>
        <p:spPr bwMode="auto">
          <a:xfrm>
            <a:off x="3473686" y="2294650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B0CCACC-3F7C-0BAD-5EA7-4EAF39E55C4A}"/>
              </a:ext>
            </a:extLst>
          </p:cNvPr>
          <p:cNvGrpSpPr/>
          <p:nvPr/>
        </p:nvGrpSpPr>
        <p:grpSpPr>
          <a:xfrm>
            <a:off x="398609" y="1351037"/>
            <a:ext cx="5436433" cy="349771"/>
            <a:chOff x="398609" y="1351037"/>
            <a:chExt cx="5436433" cy="349771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1ACBE8FF-86AA-615D-288A-9E5C0BED9E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05513" y="1700808"/>
              <a:ext cx="1138424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7C32F840-6952-E97C-E51E-92404145AC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8609" y="1700808"/>
              <a:ext cx="1449062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F4C09732-9105-022A-7501-3686CB7A60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3818" y="1700808"/>
              <a:ext cx="557942" cy="0"/>
            </a:xfrm>
            <a:prstGeom prst="straightConnector1">
              <a:avLst/>
            </a:prstGeom>
            <a:ln>
              <a:solidFill>
                <a:srgbClr val="FF0066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3424A0E-15E1-8B46-DCE9-C5A95CA5B1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11760" y="1700808"/>
              <a:ext cx="199375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9DA02E2-A05A-3C5B-E975-0D0F8E3463A0}"/>
                </a:ext>
              </a:extLst>
            </p:cNvPr>
            <p:cNvSpPr txBox="1"/>
            <p:nvPr/>
          </p:nvSpPr>
          <p:spPr>
            <a:xfrm>
              <a:off x="689715" y="1351037"/>
              <a:ext cx="734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VIRGO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54851CB-B754-7ED2-673C-E2D4C630F636}"/>
                </a:ext>
              </a:extLst>
            </p:cNvPr>
            <p:cNvSpPr txBox="1"/>
            <p:nvPr/>
          </p:nvSpPr>
          <p:spPr>
            <a:xfrm>
              <a:off x="1763688" y="1351037"/>
              <a:ext cx="8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VIRGO +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7ED7F8E-9AD8-14B4-DF67-9779A1549CB0}"/>
                </a:ext>
              </a:extLst>
            </p:cNvPr>
            <p:cNvSpPr txBox="1"/>
            <p:nvPr/>
          </p:nvSpPr>
          <p:spPr>
            <a:xfrm>
              <a:off x="2874340" y="1351037"/>
              <a:ext cx="119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AdV.</a:t>
              </a:r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 VIRGO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77278F2-E328-F911-2D40-25798B8F13B6}"/>
                </a:ext>
              </a:extLst>
            </p:cNvPr>
            <p:cNvSpPr txBox="1"/>
            <p:nvPr/>
          </p:nvSpPr>
          <p:spPr>
            <a:xfrm>
              <a:off x="4390345" y="1351037"/>
              <a:ext cx="1444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AdV.</a:t>
              </a:r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 VIRGO +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0DE328-630B-C306-56CC-0995BCD3229E}"/>
              </a:ext>
            </a:extLst>
          </p:cNvPr>
          <p:cNvCxnSpPr/>
          <p:nvPr/>
        </p:nvCxnSpPr>
        <p:spPr bwMode="auto">
          <a:xfrm>
            <a:off x="4644008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4CBD155-4DDE-9C64-A692-8537E0D207C3}"/>
              </a:ext>
            </a:extLst>
          </p:cNvPr>
          <p:cNvCxnSpPr/>
          <p:nvPr/>
        </p:nvCxnSpPr>
        <p:spPr bwMode="auto">
          <a:xfrm>
            <a:off x="5835043" y="2294650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2B37393-F666-AEB3-CC29-40996B71152C}"/>
              </a:ext>
            </a:extLst>
          </p:cNvPr>
          <p:cNvSpPr txBox="1"/>
          <p:nvPr/>
        </p:nvSpPr>
        <p:spPr>
          <a:xfrm>
            <a:off x="5543937" y="26669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D646C9-400E-8F54-214F-33C65A4DDA6D}"/>
              </a:ext>
            </a:extLst>
          </p:cNvPr>
          <p:cNvSpPr txBox="1"/>
          <p:nvPr/>
        </p:nvSpPr>
        <p:spPr>
          <a:xfrm>
            <a:off x="6890257" y="26669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2035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CC4E8CC-4F57-FB9B-38FE-F58049018EF2}"/>
              </a:ext>
            </a:extLst>
          </p:cNvPr>
          <p:cNvCxnSpPr>
            <a:cxnSpLocks/>
          </p:cNvCxnSpPr>
          <p:nvPr/>
        </p:nvCxnSpPr>
        <p:spPr bwMode="auto">
          <a:xfrm>
            <a:off x="5556936" y="1700808"/>
            <a:ext cx="162442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5C2A45F-839C-BD2D-3C7F-7888AF7A3EE6}"/>
              </a:ext>
            </a:extLst>
          </p:cNvPr>
          <p:cNvSpPr txBox="1"/>
          <p:nvPr/>
        </p:nvSpPr>
        <p:spPr>
          <a:xfrm>
            <a:off x="5543937" y="1323132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Next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16506AD-BDD4-43D5-FD25-EA923E1B37A1}"/>
              </a:ext>
            </a:extLst>
          </p:cNvPr>
          <p:cNvCxnSpPr>
            <a:cxnSpLocks/>
          </p:cNvCxnSpPr>
          <p:nvPr/>
        </p:nvCxnSpPr>
        <p:spPr bwMode="auto">
          <a:xfrm>
            <a:off x="7181362" y="1700808"/>
            <a:ext cx="1423086" cy="0"/>
          </a:xfrm>
          <a:prstGeom prst="straightConnector1">
            <a:avLst/>
          </a:prstGeom>
          <a:ln>
            <a:solidFill>
              <a:srgbClr val="66FF99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435443E-6793-6C5F-B4AE-55A337BA7F6F}"/>
              </a:ext>
            </a:extLst>
          </p:cNvPr>
          <p:cNvCxnSpPr/>
          <p:nvPr/>
        </p:nvCxnSpPr>
        <p:spPr bwMode="auto">
          <a:xfrm>
            <a:off x="7181363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D7E4B959-7473-510D-75D1-EDAC287C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36" y="3083622"/>
            <a:ext cx="5287361" cy="344202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9E2A6F1-856F-7F18-2DCD-5A4ABBEA599C}"/>
              </a:ext>
            </a:extLst>
          </p:cNvPr>
          <p:cNvSpPr txBox="1"/>
          <p:nvPr/>
        </p:nvSpPr>
        <p:spPr>
          <a:xfrm>
            <a:off x="6966891" y="1315528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ET/CE</a:t>
            </a:r>
          </a:p>
        </p:txBody>
      </p:sp>
      <p:pic>
        <p:nvPicPr>
          <p:cNvPr id="3" name="Picture 5" descr="http://lmapc35.in2p3.fr/logbook/uploads/7550_20120523233954_lma.jpg">
            <a:extLst>
              <a:ext uri="{FF2B5EF4-FFF2-40B4-BE49-F238E27FC236}">
                <a16:creationId xmlns:a16="http://schemas.microsoft.com/office/drawing/2014/main" id="{4BCB3CBC-C462-AAB1-E240-BFED9067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29" y="3444365"/>
            <a:ext cx="3093441" cy="23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651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E3B6A20-F659-60EF-D1EA-11E29DE886CF}"/>
              </a:ext>
            </a:extLst>
          </p:cNvPr>
          <p:cNvSpPr txBox="1"/>
          <p:nvPr/>
        </p:nvSpPr>
        <p:spPr>
          <a:xfrm>
            <a:off x="5940152" y="6165304"/>
            <a:ext cx="212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+mn-lt"/>
              </a:rPr>
              <a:t>Financement CPER</a:t>
            </a:r>
          </a:p>
        </p:txBody>
      </p:sp>
    </p:spTree>
    <p:extLst>
      <p:ext uri="{BB962C8B-B14F-4D97-AF65-F5344CB8AC3E}">
        <p14:creationId xmlns:p14="http://schemas.microsoft.com/office/powerpoint/2010/main" val="357051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DE88EAFE-FA6A-E98E-9482-AF33F0058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74" y="2797412"/>
            <a:ext cx="3762375" cy="3648075"/>
          </a:xfrm>
          <a:prstGeom prst="rect">
            <a:avLst/>
          </a:prstGeom>
        </p:spPr>
      </p:pic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34A059F-12DB-A0BA-E38B-72288FD5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6" y="4437904"/>
            <a:ext cx="904875" cy="6477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68005B4-A914-0BA4-6703-76C91AC0C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54" y="3671748"/>
            <a:ext cx="2133600" cy="2238375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D812F6A6-2F1A-7D13-340D-285C453FCFB3}"/>
              </a:ext>
            </a:extLst>
          </p:cNvPr>
          <p:cNvGrpSpPr/>
          <p:nvPr/>
        </p:nvGrpSpPr>
        <p:grpSpPr>
          <a:xfrm>
            <a:off x="107504" y="1853577"/>
            <a:ext cx="7707930" cy="1097725"/>
            <a:chOff x="248446" y="1556792"/>
            <a:chExt cx="7707930" cy="1097725"/>
          </a:xfrm>
        </p:grpSpPr>
        <p:sp>
          <p:nvSpPr>
            <p:cNvPr id="2" name="Flèche : droite 1">
              <a:extLst>
                <a:ext uri="{FF2B5EF4-FFF2-40B4-BE49-F238E27FC236}">
                  <a16:creationId xmlns:a16="http://schemas.microsoft.com/office/drawing/2014/main" id="{1BB01C5B-EE8C-0606-D794-094C60CAB73C}"/>
                </a:ext>
              </a:extLst>
            </p:cNvPr>
            <p:cNvSpPr/>
            <p:nvPr/>
          </p:nvSpPr>
          <p:spPr bwMode="auto">
            <a:xfrm>
              <a:off x="539552" y="1556792"/>
              <a:ext cx="7416824" cy="72004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9C75AB9-3FB6-434E-12F3-D45BBD154617}"/>
                </a:ext>
              </a:extLst>
            </p:cNvPr>
            <p:cNvSpPr txBox="1"/>
            <p:nvPr/>
          </p:nvSpPr>
          <p:spPr>
            <a:xfrm>
              <a:off x="248446" y="234674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1992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3486E08-B534-0993-0A5D-75E23C64C541}"/>
                </a:ext>
              </a:extLst>
            </p:cNvPr>
            <p:cNvSpPr txBox="1"/>
            <p:nvPr/>
          </p:nvSpPr>
          <p:spPr>
            <a:xfrm>
              <a:off x="7164288" y="234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2022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61D33B0-4E67-506A-BEF8-5859F7813A82}"/>
                </a:ext>
              </a:extLst>
            </p:cNvPr>
            <p:cNvSpPr txBox="1"/>
            <p:nvPr/>
          </p:nvSpPr>
          <p:spPr>
            <a:xfrm>
              <a:off x="2627784" y="234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2001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6EB3A34-7173-7683-123E-D1DE5DBDF396}"/>
                </a:ext>
              </a:extLst>
            </p:cNvPr>
            <p:cNvSpPr txBox="1"/>
            <p:nvPr/>
          </p:nvSpPr>
          <p:spPr>
            <a:xfrm>
              <a:off x="5508104" y="234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2015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3C8107CD-ED0D-AA5A-FF51-147F62E16CF5}"/>
                </a:ext>
              </a:extLst>
            </p:cNvPr>
            <p:cNvCxnSpPr/>
            <p:nvPr/>
          </p:nvCxnSpPr>
          <p:spPr bwMode="auto">
            <a:xfrm>
              <a:off x="2918889" y="1988840"/>
              <a:ext cx="0" cy="2160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060EC001-D869-BDF3-E3D0-8839FC4EB1F3}"/>
                </a:ext>
              </a:extLst>
            </p:cNvPr>
            <p:cNvCxnSpPr/>
            <p:nvPr/>
          </p:nvCxnSpPr>
          <p:spPr bwMode="auto">
            <a:xfrm>
              <a:off x="5724128" y="1988840"/>
              <a:ext cx="0" cy="2160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ACBE8FF-86AA-615D-288A-9E5C0BED9E47}"/>
              </a:ext>
            </a:extLst>
          </p:cNvPr>
          <p:cNvCxnSpPr>
            <a:cxnSpLocks/>
          </p:cNvCxnSpPr>
          <p:nvPr/>
        </p:nvCxnSpPr>
        <p:spPr bwMode="auto">
          <a:xfrm>
            <a:off x="5556328" y="1700808"/>
            <a:ext cx="211201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32F840-6952-E97C-E51E-92404145AC02}"/>
              </a:ext>
            </a:extLst>
          </p:cNvPr>
          <p:cNvCxnSpPr>
            <a:cxnSpLocks/>
          </p:cNvCxnSpPr>
          <p:nvPr/>
        </p:nvCxnSpPr>
        <p:spPr bwMode="auto">
          <a:xfrm>
            <a:off x="398609" y="1700808"/>
            <a:ext cx="25172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4C09732-9105-022A-7501-3686CB7A6080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700808"/>
            <a:ext cx="1191206" cy="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3424A0E-15E1-8B46-DCE9-C5A95CA5B1C5}"/>
              </a:ext>
            </a:extLst>
          </p:cNvPr>
          <p:cNvCxnSpPr>
            <a:cxnSpLocks/>
          </p:cNvCxnSpPr>
          <p:nvPr/>
        </p:nvCxnSpPr>
        <p:spPr bwMode="auto">
          <a:xfrm>
            <a:off x="4111631" y="1700808"/>
            <a:ext cx="144469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9DA02E2-A05A-3C5B-E975-0D0F8E3463A0}"/>
              </a:ext>
            </a:extLst>
          </p:cNvPr>
          <p:cNvSpPr txBox="1"/>
          <p:nvPr/>
        </p:nvSpPr>
        <p:spPr>
          <a:xfrm>
            <a:off x="1245244" y="1351037"/>
            <a:ext cx="73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4851CB-B754-7ED2-673C-E2D4C630F636}"/>
              </a:ext>
            </a:extLst>
          </p:cNvPr>
          <p:cNvSpPr txBox="1"/>
          <p:nvPr/>
        </p:nvSpPr>
        <p:spPr>
          <a:xfrm>
            <a:off x="3045024" y="1351037"/>
            <a:ext cx="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+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ED7F8E-9AD8-14B4-DF67-9779A1549CB0}"/>
              </a:ext>
            </a:extLst>
          </p:cNvPr>
          <p:cNvSpPr txBox="1"/>
          <p:nvPr/>
        </p:nvSpPr>
        <p:spPr>
          <a:xfrm>
            <a:off x="4175956" y="1351037"/>
            <a:ext cx="1191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7278F2-E328-F911-2D40-25798B8F13B6}"/>
              </a:ext>
            </a:extLst>
          </p:cNvPr>
          <p:cNvSpPr txBox="1"/>
          <p:nvPr/>
        </p:nvSpPr>
        <p:spPr>
          <a:xfrm>
            <a:off x="5835043" y="1351037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 +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42B532-2CD7-D304-F815-6AFC8D3CA83E}"/>
              </a:ext>
            </a:extLst>
          </p:cNvPr>
          <p:cNvSpPr txBox="1"/>
          <p:nvPr/>
        </p:nvSpPr>
        <p:spPr>
          <a:xfrm>
            <a:off x="248446" y="5164868"/>
            <a:ext cx="115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+mn-lt"/>
              </a:rPr>
              <a:t>25 mm </a:t>
            </a:r>
          </a:p>
          <a:p>
            <a:r>
              <a:rPr lang="fr-FR" b="1" dirty="0">
                <a:solidFill>
                  <a:schemeClr val="tx1"/>
                </a:solidFill>
                <a:latin typeface="+mn-lt"/>
              </a:rPr>
              <a:t> 0.007 kg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DB348C-303C-BBF6-8343-994C0A0F60E6}"/>
              </a:ext>
            </a:extLst>
          </p:cNvPr>
          <p:cNvSpPr txBox="1"/>
          <p:nvPr/>
        </p:nvSpPr>
        <p:spPr>
          <a:xfrm>
            <a:off x="2057482" y="608342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+mn-lt"/>
              </a:rPr>
              <a:t>350 mm - 20 kg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7DD1AA-9D26-9496-43A4-FC63A9D10A00}"/>
              </a:ext>
            </a:extLst>
          </p:cNvPr>
          <p:cNvSpPr txBox="1"/>
          <p:nvPr/>
        </p:nvSpPr>
        <p:spPr>
          <a:xfrm>
            <a:off x="7028202" y="6291598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+mn-lt"/>
              </a:rPr>
              <a:t>550 mm – 100 kg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6346540-E942-50CA-1032-675D680ED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3599771"/>
            <a:ext cx="2133600" cy="223837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BB7529D-7B07-1A76-DEC5-D49CB6BFB12F}"/>
              </a:ext>
            </a:extLst>
          </p:cNvPr>
          <p:cNvSpPr txBox="1"/>
          <p:nvPr/>
        </p:nvSpPr>
        <p:spPr>
          <a:xfrm>
            <a:off x="4054746" y="6081299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+mn-lt"/>
              </a:rPr>
              <a:t>350 mm - 40 kg</a:t>
            </a:r>
          </a:p>
        </p:txBody>
      </p:sp>
    </p:spTree>
    <p:extLst>
      <p:ext uri="{BB962C8B-B14F-4D97-AF65-F5344CB8AC3E}">
        <p14:creationId xmlns:p14="http://schemas.microsoft.com/office/powerpoint/2010/main" val="4831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BB01C5B-EE8C-0606-D794-094C60CAB73C}"/>
              </a:ext>
            </a:extLst>
          </p:cNvPr>
          <p:cNvSpPr/>
          <p:nvPr/>
        </p:nvSpPr>
        <p:spPr bwMode="auto">
          <a:xfrm>
            <a:off x="398610" y="1853577"/>
            <a:ext cx="7416824" cy="72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C75AB9-3FB6-434E-12F3-D45BBD154617}"/>
              </a:ext>
            </a:extLst>
          </p:cNvPr>
          <p:cNvSpPr txBox="1"/>
          <p:nvPr/>
        </p:nvSpPr>
        <p:spPr>
          <a:xfrm>
            <a:off x="107504" y="26435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1992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86E08-B534-0993-0A5D-75E23C64C541}"/>
              </a:ext>
            </a:extLst>
          </p:cNvPr>
          <p:cNvSpPr txBox="1"/>
          <p:nvPr/>
        </p:nvSpPr>
        <p:spPr>
          <a:xfrm>
            <a:off x="7023346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1D33B0-4E67-506A-BEF8-5859F7813A82}"/>
              </a:ext>
            </a:extLst>
          </p:cNvPr>
          <p:cNvSpPr txBox="1"/>
          <p:nvPr/>
        </p:nvSpPr>
        <p:spPr>
          <a:xfrm>
            <a:off x="248684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EB3A34-7173-7683-123E-D1DE5DBDF396}"/>
              </a:ext>
            </a:extLst>
          </p:cNvPr>
          <p:cNvSpPr txBox="1"/>
          <p:nvPr/>
        </p:nvSpPr>
        <p:spPr>
          <a:xfrm>
            <a:off x="536716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8107CD-ED0D-AA5A-FF51-147F62E16CF5}"/>
              </a:ext>
            </a:extLst>
          </p:cNvPr>
          <p:cNvCxnSpPr/>
          <p:nvPr/>
        </p:nvCxnSpPr>
        <p:spPr bwMode="auto">
          <a:xfrm>
            <a:off x="2777947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0EC001-D869-BDF3-E3D0-8839FC4EB1F3}"/>
              </a:ext>
            </a:extLst>
          </p:cNvPr>
          <p:cNvCxnSpPr/>
          <p:nvPr/>
        </p:nvCxnSpPr>
        <p:spPr bwMode="auto">
          <a:xfrm>
            <a:off x="5583186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ACBE8FF-86AA-615D-288A-9E5C0BED9E47}"/>
              </a:ext>
            </a:extLst>
          </p:cNvPr>
          <p:cNvCxnSpPr>
            <a:cxnSpLocks/>
          </p:cNvCxnSpPr>
          <p:nvPr/>
        </p:nvCxnSpPr>
        <p:spPr bwMode="auto">
          <a:xfrm>
            <a:off x="5556328" y="1700808"/>
            <a:ext cx="211201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32F840-6952-E97C-E51E-92404145AC02}"/>
              </a:ext>
            </a:extLst>
          </p:cNvPr>
          <p:cNvCxnSpPr>
            <a:cxnSpLocks/>
          </p:cNvCxnSpPr>
          <p:nvPr/>
        </p:nvCxnSpPr>
        <p:spPr bwMode="auto">
          <a:xfrm>
            <a:off x="398609" y="1700808"/>
            <a:ext cx="25172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4C09732-9105-022A-7501-3686CB7A6080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700808"/>
            <a:ext cx="1191206" cy="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3424A0E-15E1-8B46-DCE9-C5A95CA5B1C5}"/>
              </a:ext>
            </a:extLst>
          </p:cNvPr>
          <p:cNvCxnSpPr>
            <a:cxnSpLocks/>
          </p:cNvCxnSpPr>
          <p:nvPr/>
        </p:nvCxnSpPr>
        <p:spPr bwMode="auto">
          <a:xfrm>
            <a:off x="4111631" y="1700808"/>
            <a:ext cx="144469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9DA02E2-A05A-3C5B-E975-0D0F8E3463A0}"/>
              </a:ext>
            </a:extLst>
          </p:cNvPr>
          <p:cNvSpPr txBox="1"/>
          <p:nvPr/>
        </p:nvSpPr>
        <p:spPr>
          <a:xfrm>
            <a:off x="1245244" y="1351037"/>
            <a:ext cx="73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4851CB-B754-7ED2-673C-E2D4C630F636}"/>
              </a:ext>
            </a:extLst>
          </p:cNvPr>
          <p:cNvSpPr txBox="1"/>
          <p:nvPr/>
        </p:nvSpPr>
        <p:spPr>
          <a:xfrm>
            <a:off x="3045024" y="1351037"/>
            <a:ext cx="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+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ED7F8E-9AD8-14B4-DF67-9779A1549CB0}"/>
              </a:ext>
            </a:extLst>
          </p:cNvPr>
          <p:cNvSpPr txBox="1"/>
          <p:nvPr/>
        </p:nvSpPr>
        <p:spPr>
          <a:xfrm>
            <a:off x="4175956" y="1351037"/>
            <a:ext cx="1191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7278F2-E328-F911-2D40-25798B8F13B6}"/>
              </a:ext>
            </a:extLst>
          </p:cNvPr>
          <p:cNvSpPr txBox="1"/>
          <p:nvPr/>
        </p:nvSpPr>
        <p:spPr>
          <a:xfrm>
            <a:off x="5835043" y="1351037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 +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A9B267-2F92-25D4-9DEC-B956C1785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3" t="6636" r="26566" b="4281"/>
          <a:stretch/>
        </p:blipFill>
        <p:spPr>
          <a:xfrm>
            <a:off x="6488398" y="4341599"/>
            <a:ext cx="2054556" cy="13787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B189BF7-3E5F-79EE-F993-2D151F153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12"/>
          <a:stretch/>
        </p:blipFill>
        <p:spPr>
          <a:xfrm>
            <a:off x="6490957" y="3046805"/>
            <a:ext cx="2051997" cy="1214733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46A49B7E-B48C-1A6F-0C8D-970EBF629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8"/>
          <a:stretch/>
        </p:blipFill>
        <p:spPr bwMode="auto">
          <a:xfrm>
            <a:off x="2214942" y="3031512"/>
            <a:ext cx="3922028" cy="261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217BB61-4374-1C00-5D38-32CADCF33AA2}"/>
              </a:ext>
            </a:extLst>
          </p:cNvPr>
          <p:cNvSpPr txBox="1"/>
          <p:nvPr/>
        </p:nvSpPr>
        <p:spPr>
          <a:xfrm>
            <a:off x="2680373" y="3740100"/>
            <a:ext cx="729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35 cm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78A536D-6F2B-07E6-F523-047F776DDB03}"/>
              </a:ext>
            </a:extLst>
          </p:cNvPr>
          <p:cNvSpPr txBox="1"/>
          <p:nvPr/>
        </p:nvSpPr>
        <p:spPr>
          <a:xfrm>
            <a:off x="4380001" y="354004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55 cm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28ECE80-E4E2-5CAE-653E-425363C20A8D}"/>
              </a:ext>
            </a:extLst>
          </p:cNvPr>
          <p:cNvSpPr txBox="1"/>
          <p:nvPr/>
        </p:nvSpPr>
        <p:spPr>
          <a:xfrm>
            <a:off x="3926543" y="5692222"/>
            <a:ext cx="2829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chemeClr val="tx1"/>
                </a:solidFill>
                <a:latin typeface="+mn-lt"/>
              </a:rPr>
              <a:t>Δ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T&lt; 0.01% pour T=1.4%</a:t>
            </a: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Uniformité&lt;0.1% sur Ø 150 mm </a:t>
            </a: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A&lt; 1 ppm; R&lt; 100 ppm</a:t>
            </a:r>
          </a:p>
          <a:p>
            <a:r>
              <a:rPr lang="el-GR" sz="1200" b="1" dirty="0">
                <a:solidFill>
                  <a:schemeClr val="tx1"/>
                </a:solidFill>
                <a:latin typeface="+mn-lt"/>
              </a:rPr>
              <a:t>Φ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/2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593A814-F8AC-7E0D-AF63-49EE75AF7C96}"/>
              </a:ext>
            </a:extLst>
          </p:cNvPr>
          <p:cNvSpPr txBox="1"/>
          <p:nvPr/>
        </p:nvSpPr>
        <p:spPr>
          <a:xfrm>
            <a:off x="6724544" y="5734878"/>
            <a:ext cx="17620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Uniformité&lt;0.1% sur Ø 235 mm</a:t>
            </a:r>
          </a:p>
          <a:p>
            <a:r>
              <a:rPr lang="el-GR" sz="1200" b="1" dirty="0">
                <a:solidFill>
                  <a:schemeClr val="tx1"/>
                </a:solidFill>
                <a:latin typeface="+mn-lt"/>
              </a:rPr>
              <a:t>Φ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/4</a:t>
            </a:r>
          </a:p>
          <a:p>
            <a:r>
              <a:rPr lang="fr-FR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EA1BC3E-0C38-8D03-5127-462971C4E43E}"/>
              </a:ext>
            </a:extLst>
          </p:cNvPr>
          <p:cNvSpPr txBox="1"/>
          <p:nvPr/>
        </p:nvSpPr>
        <p:spPr>
          <a:xfrm>
            <a:off x="2187974" y="5707248"/>
            <a:ext cx="1762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A&lt; 5 ppm</a:t>
            </a: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S&lt; 10 ppm</a:t>
            </a: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Ø = 330 mm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7F3813-7E8C-5B8A-774E-4D6902394C88}"/>
              </a:ext>
            </a:extLst>
          </p:cNvPr>
          <p:cNvSpPr txBox="1"/>
          <p:nvPr/>
        </p:nvSpPr>
        <p:spPr>
          <a:xfrm>
            <a:off x="89258" y="5030956"/>
            <a:ext cx="1762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A&lt; 10 ppm</a:t>
            </a: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S&lt; 20 ppm</a:t>
            </a:r>
          </a:p>
          <a:p>
            <a:r>
              <a:rPr lang="fr-FR" sz="1200" b="1" dirty="0">
                <a:solidFill>
                  <a:schemeClr val="tx1"/>
                </a:solidFill>
                <a:latin typeface="+mn-lt"/>
              </a:rPr>
              <a:t>Ø = 20 mm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656C07E-245E-CFE4-D36E-8A6EAE41F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" y="3361800"/>
            <a:ext cx="1372154" cy="1372154"/>
          </a:xfrm>
          <a:prstGeom prst="rect">
            <a:avLst/>
          </a:prstGeom>
        </p:spPr>
      </p:pic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0131EC2-64CD-2B4C-7B55-1ADD95DC3D16}"/>
              </a:ext>
            </a:extLst>
          </p:cNvPr>
          <p:cNvCxnSpPr/>
          <p:nvPr/>
        </p:nvCxnSpPr>
        <p:spPr bwMode="auto">
          <a:xfrm>
            <a:off x="467544" y="3031512"/>
            <a:ext cx="360040" cy="70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78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DIBS1 12-11-2003">
            <a:extLst>
              <a:ext uri="{FF2B5EF4-FFF2-40B4-BE49-F238E27FC236}">
                <a16:creationId xmlns:a16="http://schemas.microsoft.com/office/drawing/2014/main" id="{40C67CC8-EDA2-12C0-482D-9E4EB76E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" y="3046197"/>
            <a:ext cx="1326670" cy="176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Gc9- 2004">
            <a:extLst>
              <a:ext uri="{FF2B5EF4-FFF2-40B4-BE49-F238E27FC236}">
                <a16:creationId xmlns:a16="http://schemas.microsoft.com/office/drawing/2014/main" id="{07269ED3-22CC-819F-CDEC-8F80626E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2" y="3046197"/>
            <a:ext cx="2558288" cy="17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3FB0573-F5D7-9445-A73E-0C205B422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37" y="3046197"/>
            <a:ext cx="2649981" cy="1764244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DC66E3B4-519F-7936-1451-F4756BB8DF7A}"/>
              </a:ext>
            </a:extLst>
          </p:cNvPr>
          <p:cNvGrpSpPr/>
          <p:nvPr/>
        </p:nvGrpSpPr>
        <p:grpSpPr>
          <a:xfrm>
            <a:off x="107504" y="1853577"/>
            <a:ext cx="7707930" cy="1097725"/>
            <a:chOff x="248446" y="1556792"/>
            <a:chExt cx="7707930" cy="1097725"/>
          </a:xfrm>
        </p:grpSpPr>
        <p:sp>
          <p:nvSpPr>
            <p:cNvPr id="43" name="Flèche : droite 42">
              <a:extLst>
                <a:ext uri="{FF2B5EF4-FFF2-40B4-BE49-F238E27FC236}">
                  <a16:creationId xmlns:a16="http://schemas.microsoft.com/office/drawing/2014/main" id="{E10516C1-C7DA-6D8F-F79B-E3F5D153153E}"/>
                </a:ext>
              </a:extLst>
            </p:cNvPr>
            <p:cNvSpPr/>
            <p:nvPr/>
          </p:nvSpPr>
          <p:spPr bwMode="auto">
            <a:xfrm>
              <a:off x="539552" y="1556792"/>
              <a:ext cx="7416824" cy="720049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EC876376-4C87-F2C6-AD21-63559AB43882}"/>
                </a:ext>
              </a:extLst>
            </p:cNvPr>
            <p:cNvSpPr txBox="1"/>
            <p:nvPr/>
          </p:nvSpPr>
          <p:spPr>
            <a:xfrm>
              <a:off x="248446" y="234674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1992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17C9C7E-75BC-FD88-7C56-BDDAD496A1E7}"/>
                </a:ext>
              </a:extLst>
            </p:cNvPr>
            <p:cNvSpPr txBox="1"/>
            <p:nvPr/>
          </p:nvSpPr>
          <p:spPr>
            <a:xfrm>
              <a:off x="7164288" y="234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2022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6577C5C-D448-3652-A35A-2F31C6EE4492}"/>
                </a:ext>
              </a:extLst>
            </p:cNvPr>
            <p:cNvSpPr txBox="1"/>
            <p:nvPr/>
          </p:nvSpPr>
          <p:spPr>
            <a:xfrm>
              <a:off x="2627784" y="234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2001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02ED52F9-F499-4BD9-6667-67F2C7D02139}"/>
                </a:ext>
              </a:extLst>
            </p:cNvPr>
            <p:cNvSpPr txBox="1"/>
            <p:nvPr/>
          </p:nvSpPr>
          <p:spPr>
            <a:xfrm>
              <a:off x="5508104" y="234673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</a:rPr>
                <a:t>2015</a:t>
              </a: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BF9E06E1-982E-20A1-4B56-F93387F80106}"/>
                </a:ext>
              </a:extLst>
            </p:cNvPr>
            <p:cNvCxnSpPr/>
            <p:nvPr/>
          </p:nvCxnSpPr>
          <p:spPr bwMode="auto">
            <a:xfrm>
              <a:off x="2918889" y="1988840"/>
              <a:ext cx="0" cy="2160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FF5A262-0961-8C1B-CD9B-7A87CE29F413}"/>
                </a:ext>
              </a:extLst>
            </p:cNvPr>
            <p:cNvCxnSpPr/>
            <p:nvPr/>
          </p:nvCxnSpPr>
          <p:spPr bwMode="auto">
            <a:xfrm>
              <a:off x="5724128" y="1988840"/>
              <a:ext cx="0" cy="21602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2228268-B218-4AFE-56FA-78E8F514D8DA}"/>
              </a:ext>
            </a:extLst>
          </p:cNvPr>
          <p:cNvCxnSpPr>
            <a:cxnSpLocks/>
          </p:cNvCxnSpPr>
          <p:nvPr/>
        </p:nvCxnSpPr>
        <p:spPr bwMode="auto">
          <a:xfrm>
            <a:off x="398609" y="1700808"/>
            <a:ext cx="25172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E964D19-1658-239C-3696-CF114B68B787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700808"/>
            <a:ext cx="1191206" cy="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0B6C531-30D2-DCE6-C0E1-B13BC7DC2A37}"/>
              </a:ext>
            </a:extLst>
          </p:cNvPr>
          <p:cNvCxnSpPr>
            <a:cxnSpLocks/>
          </p:cNvCxnSpPr>
          <p:nvPr/>
        </p:nvCxnSpPr>
        <p:spPr bwMode="auto">
          <a:xfrm>
            <a:off x="4111631" y="1700808"/>
            <a:ext cx="144469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D8592B0-C41B-5B17-3CB4-D55B2D7857EE}"/>
              </a:ext>
            </a:extLst>
          </p:cNvPr>
          <p:cNvSpPr txBox="1"/>
          <p:nvPr/>
        </p:nvSpPr>
        <p:spPr>
          <a:xfrm>
            <a:off x="1245244" y="1351037"/>
            <a:ext cx="73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D2F9A8-AEFA-6B56-ED53-6D4D1C13B15F}"/>
              </a:ext>
            </a:extLst>
          </p:cNvPr>
          <p:cNvSpPr txBox="1"/>
          <p:nvPr/>
        </p:nvSpPr>
        <p:spPr>
          <a:xfrm>
            <a:off x="3045024" y="1351037"/>
            <a:ext cx="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+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6F6C41D-0C9B-6C07-72C7-BF6B93A88FA5}"/>
              </a:ext>
            </a:extLst>
          </p:cNvPr>
          <p:cNvSpPr txBox="1"/>
          <p:nvPr/>
        </p:nvSpPr>
        <p:spPr>
          <a:xfrm>
            <a:off x="4175956" y="1351037"/>
            <a:ext cx="1191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BD95E87-571F-CC6C-F329-BA383D536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22" y="4904627"/>
            <a:ext cx="2131780" cy="1598835"/>
          </a:xfrm>
          <a:prstGeom prst="rect">
            <a:avLst/>
          </a:prstGeom>
        </p:spPr>
      </p:pic>
      <p:pic>
        <p:nvPicPr>
          <p:cNvPr id="54" name="Picture 5">
            <a:extLst>
              <a:ext uri="{FF2B5EF4-FFF2-40B4-BE49-F238E27FC236}">
                <a16:creationId xmlns:a16="http://schemas.microsoft.com/office/drawing/2014/main" id="{F3CE8B79-2169-EE5A-B4C6-4FCB6E37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4709" y="4638038"/>
            <a:ext cx="1598834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E10516C1-C7DA-6D8F-F79B-E3F5D153153E}"/>
              </a:ext>
            </a:extLst>
          </p:cNvPr>
          <p:cNvSpPr/>
          <p:nvPr/>
        </p:nvSpPr>
        <p:spPr bwMode="auto">
          <a:xfrm>
            <a:off x="398610" y="1853577"/>
            <a:ext cx="7416824" cy="72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C876376-4C87-F2C6-AD21-63559AB43882}"/>
              </a:ext>
            </a:extLst>
          </p:cNvPr>
          <p:cNvSpPr txBox="1"/>
          <p:nvPr/>
        </p:nvSpPr>
        <p:spPr>
          <a:xfrm>
            <a:off x="107504" y="26435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1992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17C9C7E-75BC-FD88-7C56-BDDAD496A1E7}"/>
              </a:ext>
            </a:extLst>
          </p:cNvPr>
          <p:cNvSpPr txBox="1"/>
          <p:nvPr/>
        </p:nvSpPr>
        <p:spPr>
          <a:xfrm>
            <a:off x="7023346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6577C5C-D448-3652-A35A-2F31C6EE4492}"/>
              </a:ext>
            </a:extLst>
          </p:cNvPr>
          <p:cNvSpPr txBox="1"/>
          <p:nvPr/>
        </p:nvSpPr>
        <p:spPr>
          <a:xfrm>
            <a:off x="248684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2ED52F9-F499-4BD9-6667-67F2C7D02139}"/>
              </a:ext>
            </a:extLst>
          </p:cNvPr>
          <p:cNvSpPr txBox="1"/>
          <p:nvPr/>
        </p:nvSpPr>
        <p:spPr>
          <a:xfrm>
            <a:off x="536716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F9E06E1-982E-20A1-4B56-F93387F80106}"/>
              </a:ext>
            </a:extLst>
          </p:cNvPr>
          <p:cNvCxnSpPr/>
          <p:nvPr/>
        </p:nvCxnSpPr>
        <p:spPr bwMode="auto">
          <a:xfrm>
            <a:off x="2777947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FF5A262-0961-8C1B-CD9B-7A87CE29F413}"/>
              </a:ext>
            </a:extLst>
          </p:cNvPr>
          <p:cNvCxnSpPr/>
          <p:nvPr/>
        </p:nvCxnSpPr>
        <p:spPr bwMode="auto">
          <a:xfrm>
            <a:off x="5583186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9BB3350-FB43-1EAE-0D71-89F3E71AA26F}"/>
              </a:ext>
            </a:extLst>
          </p:cNvPr>
          <p:cNvCxnSpPr>
            <a:cxnSpLocks/>
          </p:cNvCxnSpPr>
          <p:nvPr/>
        </p:nvCxnSpPr>
        <p:spPr bwMode="auto">
          <a:xfrm>
            <a:off x="5556328" y="1700808"/>
            <a:ext cx="211201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2228268-B218-4AFE-56FA-78E8F514D8DA}"/>
              </a:ext>
            </a:extLst>
          </p:cNvPr>
          <p:cNvCxnSpPr>
            <a:cxnSpLocks/>
          </p:cNvCxnSpPr>
          <p:nvPr/>
        </p:nvCxnSpPr>
        <p:spPr bwMode="auto">
          <a:xfrm>
            <a:off x="398609" y="1700808"/>
            <a:ext cx="25172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E964D19-1658-239C-3696-CF114B68B787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700808"/>
            <a:ext cx="1191206" cy="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0B6C531-30D2-DCE6-C0E1-B13BC7DC2A37}"/>
              </a:ext>
            </a:extLst>
          </p:cNvPr>
          <p:cNvCxnSpPr>
            <a:cxnSpLocks/>
          </p:cNvCxnSpPr>
          <p:nvPr/>
        </p:nvCxnSpPr>
        <p:spPr bwMode="auto">
          <a:xfrm>
            <a:off x="4111631" y="1700808"/>
            <a:ext cx="144469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D8592B0-C41B-5B17-3CB4-D55B2D7857EE}"/>
              </a:ext>
            </a:extLst>
          </p:cNvPr>
          <p:cNvSpPr txBox="1"/>
          <p:nvPr/>
        </p:nvSpPr>
        <p:spPr>
          <a:xfrm>
            <a:off x="1245244" y="1351037"/>
            <a:ext cx="73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6D2F9A8-AEFA-6B56-ED53-6D4D1C13B15F}"/>
              </a:ext>
            </a:extLst>
          </p:cNvPr>
          <p:cNvSpPr txBox="1"/>
          <p:nvPr/>
        </p:nvSpPr>
        <p:spPr>
          <a:xfrm>
            <a:off x="3045024" y="1351037"/>
            <a:ext cx="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+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6F6C41D-0C9B-6C07-72C7-BF6B93A88FA5}"/>
              </a:ext>
            </a:extLst>
          </p:cNvPr>
          <p:cNvSpPr txBox="1"/>
          <p:nvPr/>
        </p:nvSpPr>
        <p:spPr>
          <a:xfrm>
            <a:off x="4175956" y="1351037"/>
            <a:ext cx="1191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7BD719E-54AC-5397-81A7-BA51893165E5}"/>
              </a:ext>
            </a:extLst>
          </p:cNvPr>
          <p:cNvSpPr txBox="1"/>
          <p:nvPr/>
        </p:nvSpPr>
        <p:spPr>
          <a:xfrm>
            <a:off x="5835043" y="1351037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 +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BFB2DF-7410-C224-2587-7C51C2585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54" y="4611533"/>
            <a:ext cx="2201145" cy="14650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6E44149-C9F6-D8A5-5C1D-4CD68DF87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72" y="2920448"/>
            <a:ext cx="2136137" cy="14217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18DBA4C-985D-CB73-A5B1-A14FF9F1E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7" y="4484232"/>
            <a:ext cx="1202169" cy="18061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62F999-B9B5-5672-CDD8-B41067CEE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262" y="2915544"/>
            <a:ext cx="1838220" cy="13786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13E534B-CD95-B88C-4E6F-073C4223C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8" y="2915544"/>
            <a:ext cx="956536" cy="127538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3B6928E-3E1A-0D8A-1138-5552B960D8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9" y="4518064"/>
            <a:ext cx="1042464" cy="13899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4257601-5154-4CDB-9200-B8F4F6F846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5" y="4484232"/>
            <a:ext cx="1354640" cy="18061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7014DB7-51EB-7587-CB42-269D055EA0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2" y="2915544"/>
            <a:ext cx="1902245" cy="14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BB01C5B-EE8C-0606-D794-094C60CAB73C}"/>
              </a:ext>
            </a:extLst>
          </p:cNvPr>
          <p:cNvSpPr/>
          <p:nvPr/>
        </p:nvSpPr>
        <p:spPr bwMode="auto">
          <a:xfrm>
            <a:off x="398610" y="1853577"/>
            <a:ext cx="7416824" cy="72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C75AB9-3FB6-434E-12F3-D45BBD154617}"/>
              </a:ext>
            </a:extLst>
          </p:cNvPr>
          <p:cNvSpPr txBox="1"/>
          <p:nvPr/>
        </p:nvSpPr>
        <p:spPr>
          <a:xfrm>
            <a:off x="107504" y="26435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1992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86E08-B534-0993-0A5D-75E23C64C541}"/>
              </a:ext>
            </a:extLst>
          </p:cNvPr>
          <p:cNvSpPr txBox="1"/>
          <p:nvPr/>
        </p:nvSpPr>
        <p:spPr>
          <a:xfrm>
            <a:off x="7023346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1D33B0-4E67-506A-BEF8-5859F7813A82}"/>
              </a:ext>
            </a:extLst>
          </p:cNvPr>
          <p:cNvSpPr txBox="1"/>
          <p:nvPr/>
        </p:nvSpPr>
        <p:spPr>
          <a:xfrm>
            <a:off x="248684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EB3A34-7173-7683-123E-D1DE5DBDF396}"/>
              </a:ext>
            </a:extLst>
          </p:cNvPr>
          <p:cNvSpPr txBox="1"/>
          <p:nvPr/>
        </p:nvSpPr>
        <p:spPr>
          <a:xfrm>
            <a:off x="536716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8107CD-ED0D-AA5A-FF51-147F62E16CF5}"/>
              </a:ext>
            </a:extLst>
          </p:cNvPr>
          <p:cNvCxnSpPr/>
          <p:nvPr/>
        </p:nvCxnSpPr>
        <p:spPr bwMode="auto">
          <a:xfrm>
            <a:off x="2777947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0EC001-D869-BDF3-E3D0-8839FC4EB1F3}"/>
              </a:ext>
            </a:extLst>
          </p:cNvPr>
          <p:cNvCxnSpPr/>
          <p:nvPr/>
        </p:nvCxnSpPr>
        <p:spPr bwMode="auto">
          <a:xfrm>
            <a:off x="5583186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32F840-6952-E97C-E51E-92404145AC02}"/>
              </a:ext>
            </a:extLst>
          </p:cNvPr>
          <p:cNvCxnSpPr>
            <a:cxnSpLocks/>
          </p:cNvCxnSpPr>
          <p:nvPr/>
        </p:nvCxnSpPr>
        <p:spPr bwMode="auto">
          <a:xfrm>
            <a:off x="398609" y="1700808"/>
            <a:ext cx="25172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4C09732-9105-022A-7501-3686CB7A6080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700808"/>
            <a:ext cx="1191206" cy="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3424A0E-15E1-8B46-DCE9-C5A95CA5B1C5}"/>
              </a:ext>
            </a:extLst>
          </p:cNvPr>
          <p:cNvCxnSpPr>
            <a:cxnSpLocks/>
          </p:cNvCxnSpPr>
          <p:nvPr/>
        </p:nvCxnSpPr>
        <p:spPr bwMode="auto">
          <a:xfrm>
            <a:off x="4111631" y="1700808"/>
            <a:ext cx="144469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9DA02E2-A05A-3C5B-E975-0D0F8E3463A0}"/>
              </a:ext>
            </a:extLst>
          </p:cNvPr>
          <p:cNvSpPr txBox="1"/>
          <p:nvPr/>
        </p:nvSpPr>
        <p:spPr>
          <a:xfrm>
            <a:off x="1245244" y="1351037"/>
            <a:ext cx="73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4851CB-B754-7ED2-673C-E2D4C630F636}"/>
              </a:ext>
            </a:extLst>
          </p:cNvPr>
          <p:cNvSpPr txBox="1"/>
          <p:nvPr/>
        </p:nvSpPr>
        <p:spPr>
          <a:xfrm>
            <a:off x="3045024" y="1351037"/>
            <a:ext cx="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+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ED7F8E-9AD8-14B4-DF67-9779A1549CB0}"/>
              </a:ext>
            </a:extLst>
          </p:cNvPr>
          <p:cNvSpPr txBox="1"/>
          <p:nvPr/>
        </p:nvSpPr>
        <p:spPr>
          <a:xfrm>
            <a:off x="4175956" y="1351037"/>
            <a:ext cx="1191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C0E34CA-0AB2-C032-A0F0-73488168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345" y="3147872"/>
            <a:ext cx="3127647" cy="300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altLang="fr-FR" sz="1200" b="1" u="sng" dirty="0">
                <a:solidFill>
                  <a:srgbClr val="000000"/>
                </a:solidFill>
                <a:latin typeface="+mn-lt"/>
              </a:rPr>
              <a:t>VIRGO End MIRROR #1</a:t>
            </a:r>
          </a:p>
          <a:p>
            <a:pPr>
              <a:lnSpc>
                <a:spcPct val="140000"/>
              </a:lnSpc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          Ø 350 mm * 96 mm</a:t>
            </a:r>
          </a:p>
          <a:p>
            <a:pPr>
              <a:lnSpc>
                <a:spcPct val="140000"/>
              </a:lnSpc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                  </a:t>
            </a:r>
            <a:r>
              <a:rPr lang="fr-FR" altLang="fr-FR" sz="1200" b="1" u="sng" dirty="0" err="1">
                <a:solidFill>
                  <a:srgbClr val="000000"/>
                </a:solidFill>
                <a:latin typeface="+mn-lt"/>
              </a:rPr>
              <a:t>Coating</a:t>
            </a:r>
            <a:r>
              <a:rPr lang="fr-FR" altLang="fr-FR" sz="1200" b="1" u="sng" dirty="0">
                <a:solidFill>
                  <a:srgbClr val="000000"/>
                </a:solidFill>
                <a:latin typeface="+mn-lt"/>
              </a:rPr>
              <a:t>:</a:t>
            </a:r>
            <a:endParaRPr lang="fr-FR" altLang="fr-FR" sz="1200" b="1" dirty="0">
              <a:solidFill>
                <a:srgbClr val="FF0000"/>
              </a:solidFill>
              <a:latin typeface="+mn-lt"/>
            </a:endParaRPr>
          </a:p>
          <a:p>
            <a:pPr algn="l">
              <a:lnSpc>
                <a:spcPct val="140000"/>
              </a:lnSpc>
            </a:pPr>
            <a:r>
              <a:rPr lang="fr-FR" altLang="fr-FR" sz="1200" b="1" u="sng" dirty="0">
                <a:solidFill>
                  <a:srgbClr val="FF0000"/>
                </a:solidFill>
                <a:latin typeface="+mn-lt"/>
              </a:rPr>
              <a:t>Mesures     </a:t>
            </a:r>
            <a:r>
              <a:rPr lang="fr-FR" altLang="fr-FR" sz="1200" b="1" dirty="0">
                <a:solidFill>
                  <a:srgbClr val="0000FF"/>
                </a:solidFill>
                <a:latin typeface="+mn-lt"/>
              </a:rPr>
              <a:t>/</a:t>
            </a:r>
            <a:r>
              <a:rPr lang="fr-FR" altLang="fr-FR" sz="1200" b="1" u="sng" dirty="0">
                <a:solidFill>
                  <a:srgbClr val="0000FF"/>
                </a:solidFill>
                <a:latin typeface="+mn-lt"/>
              </a:rPr>
              <a:t>spécifications @ 1064 nm</a:t>
            </a:r>
            <a:endParaRPr lang="fr-FR" altLang="fr-FR" sz="1200" b="1" dirty="0">
              <a:solidFill>
                <a:srgbClr val="0066FF"/>
              </a:solidFill>
              <a:latin typeface="+mn-lt"/>
            </a:endParaRPr>
          </a:p>
          <a:p>
            <a:pPr algn="l">
              <a:lnSpc>
                <a:spcPct val="200000"/>
              </a:lnSpc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</a:t>
            </a:r>
            <a:r>
              <a:rPr lang="fr-FR" altLang="fr-FR" sz="12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R = 0.99995</a:t>
            </a:r>
            <a:r>
              <a:rPr lang="fr-FR" altLang="fr-FR" sz="12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          </a:t>
            </a:r>
            <a:r>
              <a:rPr lang="fr-FR" altLang="fr-FR" sz="1200" b="1" dirty="0">
                <a:solidFill>
                  <a:srgbClr val="0000FF"/>
                </a:solidFill>
                <a:latin typeface="+mn-lt"/>
                <a:sym typeface="Wingdings" pitchFamily="2" charset="2"/>
              </a:rPr>
              <a:t>/    R = 0.99995</a:t>
            </a:r>
          </a:p>
          <a:p>
            <a:pPr algn="l">
              <a:lnSpc>
                <a:spcPct val="190000"/>
              </a:lnSpc>
            </a:pPr>
            <a:r>
              <a:rPr lang="fr-FR" altLang="fr-FR" sz="12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</a:t>
            </a: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>
                <a:solidFill>
                  <a:srgbClr val="FF0000"/>
                </a:solidFill>
                <a:latin typeface="+mn-lt"/>
              </a:rPr>
              <a:t>A = 0.63 ppm</a:t>
            </a:r>
            <a:r>
              <a:rPr lang="fr-FR" altLang="fr-FR" sz="120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fr-FR" altLang="fr-FR" sz="1200" b="1" dirty="0">
                <a:solidFill>
                  <a:srgbClr val="0000FF"/>
                </a:solidFill>
                <a:latin typeface="+mn-lt"/>
              </a:rPr>
              <a:t>/A &lt; 1 ppm</a:t>
            </a:r>
            <a:endParaRPr lang="fr-FR" altLang="fr-FR" sz="12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altLang="fr-FR" sz="1200" b="1" dirty="0">
                <a:solidFill>
                  <a:srgbClr val="FF0000"/>
                </a:solidFill>
                <a:latin typeface="+mn-lt"/>
              </a:rPr>
              <a:t>S = 4 ppm</a:t>
            </a:r>
            <a:r>
              <a:rPr lang="fr-FR" altLang="fr-FR" sz="1200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fr-FR" altLang="fr-FR" sz="1200" b="1" dirty="0">
                <a:solidFill>
                  <a:schemeClr val="accent2"/>
                </a:solidFill>
                <a:latin typeface="+mn-lt"/>
              </a:rPr>
              <a:t>/     </a:t>
            </a:r>
            <a:r>
              <a:rPr lang="fr-FR" altLang="fr-FR" sz="1200" b="1" dirty="0">
                <a:solidFill>
                  <a:srgbClr val="0000FF"/>
                </a:solidFill>
                <a:latin typeface="+mn-lt"/>
              </a:rPr>
              <a:t>D &lt; 5 ppm</a:t>
            </a:r>
          </a:p>
          <a:p>
            <a:pPr>
              <a:lnSpc>
                <a:spcPct val="220000"/>
              </a:lnSpc>
              <a:buClr>
                <a:srgbClr val="FF3300"/>
              </a:buClr>
            </a:pPr>
            <a:r>
              <a:rPr lang="fr-FR" altLang="fr-FR" sz="1200" b="1" dirty="0">
                <a:solidFill>
                  <a:srgbClr val="FF0000"/>
                </a:solidFill>
                <a:latin typeface="+mn-lt"/>
              </a:rPr>
              <a:t> R = 200 ppm</a:t>
            </a:r>
            <a:r>
              <a:rPr lang="fr-FR" altLang="fr-FR" sz="1200" dirty="0">
                <a:solidFill>
                  <a:srgbClr val="000000"/>
                </a:solidFill>
                <a:latin typeface="+mn-lt"/>
              </a:rPr>
              <a:t>    </a:t>
            </a:r>
            <a:r>
              <a:rPr lang="fr-FR" altLang="fr-FR" sz="1200" b="1" dirty="0">
                <a:solidFill>
                  <a:schemeClr val="accent2"/>
                </a:solidFill>
                <a:latin typeface="+mn-lt"/>
              </a:rPr>
              <a:t>/     </a:t>
            </a:r>
            <a:r>
              <a:rPr lang="fr-FR" altLang="fr-FR" sz="1200" b="1" dirty="0">
                <a:solidFill>
                  <a:srgbClr val="0000FF"/>
                </a:solidFill>
                <a:latin typeface="+mn-lt"/>
              </a:rPr>
              <a:t>R &lt; 500 ppm</a:t>
            </a:r>
          </a:p>
          <a:p>
            <a:pPr algn="l">
              <a:lnSpc>
                <a:spcPct val="2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fr-FR" altLang="fr-FR" sz="1200" b="1" dirty="0" err="1">
                <a:solidFill>
                  <a:srgbClr val="FF0000"/>
                </a:solidFill>
                <a:latin typeface="+mn-lt"/>
                <a:sym typeface="Wingdings" pitchFamily="2" charset="2"/>
              </a:rPr>
              <a:t>Flatness</a:t>
            </a:r>
            <a:r>
              <a:rPr lang="fr-FR" altLang="fr-FR" sz="12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= 3.8 nm RMS</a:t>
            </a:r>
            <a:r>
              <a:rPr lang="fr-FR" altLang="fr-FR" sz="1200" b="1" dirty="0">
                <a:solidFill>
                  <a:srgbClr val="0000FF"/>
                </a:solidFill>
                <a:latin typeface="+mn-lt"/>
              </a:rPr>
              <a:t>/&lt; 8 nm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DC9B432-9BAB-C474-4D5B-45E9E5E2E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82" y="3005674"/>
            <a:ext cx="2652594" cy="258356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8FE7B7B-DD87-6924-C256-ACEF8F400831}"/>
              </a:ext>
            </a:extLst>
          </p:cNvPr>
          <p:cNvSpPr txBox="1"/>
          <p:nvPr/>
        </p:nvSpPr>
        <p:spPr>
          <a:xfrm>
            <a:off x="-5629" y="3861048"/>
            <a:ext cx="152955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/>
                </a:solidFill>
                <a:latin typeface="+mn-lt"/>
              </a:rPr>
              <a:t>@ 633 nm</a:t>
            </a:r>
          </a:p>
          <a:p>
            <a:r>
              <a:rPr lang="fr-FR" sz="1100" b="1" dirty="0">
                <a:solidFill>
                  <a:schemeClr val="tx1"/>
                </a:solidFill>
                <a:latin typeface="+mn-lt"/>
              </a:rPr>
              <a:t>A&lt; 5 ppm</a:t>
            </a:r>
          </a:p>
          <a:p>
            <a:r>
              <a:rPr lang="fr-FR" sz="1100" b="1" dirty="0">
                <a:solidFill>
                  <a:schemeClr val="tx1"/>
                </a:solidFill>
                <a:latin typeface="+mn-lt"/>
              </a:rPr>
              <a:t>S&lt; 10 ppm </a:t>
            </a:r>
          </a:p>
          <a:p>
            <a:r>
              <a:rPr lang="fr-FR" sz="1100" b="1" dirty="0">
                <a:solidFill>
                  <a:schemeClr val="tx1"/>
                </a:solidFill>
                <a:latin typeface="+mn-lt"/>
              </a:rPr>
              <a:t>Uniformité:</a:t>
            </a:r>
          </a:p>
          <a:p>
            <a:r>
              <a:rPr lang="fr-FR" sz="1100" b="1" dirty="0">
                <a:solidFill>
                  <a:schemeClr val="tx1"/>
                </a:solidFill>
                <a:latin typeface="+mn-lt"/>
              </a:rPr>
              <a:t> 1 % on Ø 50 mm</a:t>
            </a: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249032-111F-EFB8-24FB-F017E0F87090}"/>
              </a:ext>
            </a:extLst>
          </p:cNvPr>
          <p:cNvSpPr txBox="1"/>
          <p:nvPr/>
        </p:nvSpPr>
        <p:spPr>
          <a:xfrm>
            <a:off x="7279740" y="3743818"/>
            <a:ext cx="17741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+mn-lt"/>
              </a:rPr>
              <a:t>@ 1064 nm</a:t>
            </a:r>
          </a:p>
          <a:p>
            <a:r>
              <a:rPr lang="fr-FR" b="1" dirty="0">
                <a:solidFill>
                  <a:schemeClr val="tx1"/>
                </a:solidFill>
                <a:latin typeface="+mn-lt"/>
              </a:rPr>
              <a:t>A&lt; 0.3 ppm</a:t>
            </a:r>
          </a:p>
          <a:p>
            <a:r>
              <a:rPr lang="fr-FR" b="1" dirty="0">
                <a:solidFill>
                  <a:schemeClr val="tx1"/>
                </a:solidFill>
                <a:latin typeface="+mn-lt"/>
              </a:rPr>
              <a:t>S&lt; 5 ppm </a:t>
            </a:r>
          </a:p>
          <a:p>
            <a:r>
              <a:rPr lang="fr-FR" b="1" dirty="0">
                <a:solidFill>
                  <a:schemeClr val="tx1"/>
                </a:solidFill>
                <a:latin typeface="+mn-lt"/>
              </a:rPr>
              <a:t>R=13 ppm</a:t>
            </a:r>
          </a:p>
          <a:p>
            <a:r>
              <a:rPr lang="el-GR" b="1" dirty="0">
                <a:solidFill>
                  <a:schemeClr val="tx1"/>
                </a:solidFill>
                <a:latin typeface="+mn-lt"/>
              </a:rPr>
              <a:t>Δ</a:t>
            </a:r>
            <a:r>
              <a:rPr lang="fr-FR" b="1" dirty="0">
                <a:solidFill>
                  <a:schemeClr val="tx1"/>
                </a:solidFill>
                <a:latin typeface="+mn-lt"/>
              </a:rPr>
              <a:t>T=0.002% pour T=1.4%</a:t>
            </a:r>
          </a:p>
          <a:p>
            <a:r>
              <a:rPr lang="fr-FR" b="1" dirty="0" err="1">
                <a:solidFill>
                  <a:schemeClr val="tx1"/>
                </a:solidFill>
                <a:latin typeface="+mn-lt"/>
              </a:rPr>
              <a:t>Flatness</a:t>
            </a:r>
            <a:r>
              <a:rPr lang="fr-FR" b="1" dirty="0">
                <a:solidFill>
                  <a:schemeClr val="tx1"/>
                </a:solidFill>
                <a:latin typeface="+mn-lt"/>
              </a:rPr>
              <a:t>&lt;0.5 nm</a:t>
            </a:r>
          </a:p>
          <a:p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  <a:latin typeface="+mn-lt"/>
              </a:rPr>
              <a:t>Φ</a:t>
            </a:r>
            <a:r>
              <a:rPr lang="fr-FR" b="1" dirty="0">
                <a:solidFill>
                  <a:schemeClr val="tx1"/>
                </a:solidFill>
                <a:latin typeface="+mn-lt"/>
              </a:rPr>
              <a:t>: gain de 30%</a:t>
            </a:r>
          </a:p>
        </p:txBody>
      </p:sp>
    </p:spTree>
    <p:extLst>
      <p:ext uri="{BB962C8B-B14F-4D97-AF65-F5344CB8AC3E}">
        <p14:creationId xmlns:p14="http://schemas.microsoft.com/office/powerpoint/2010/main" val="21604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>
          <a:xfrm>
            <a:off x="6852366" y="6601505"/>
            <a:ext cx="2132012" cy="260350"/>
          </a:xfrm>
        </p:spPr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BB01C5B-EE8C-0606-D794-094C60CAB73C}"/>
              </a:ext>
            </a:extLst>
          </p:cNvPr>
          <p:cNvSpPr/>
          <p:nvPr/>
        </p:nvSpPr>
        <p:spPr bwMode="auto">
          <a:xfrm>
            <a:off x="398610" y="1853577"/>
            <a:ext cx="7416824" cy="72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C75AB9-3FB6-434E-12F3-D45BBD154617}"/>
              </a:ext>
            </a:extLst>
          </p:cNvPr>
          <p:cNvSpPr txBox="1"/>
          <p:nvPr/>
        </p:nvSpPr>
        <p:spPr>
          <a:xfrm>
            <a:off x="107504" y="26435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1992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86E08-B534-0993-0A5D-75E23C64C541}"/>
              </a:ext>
            </a:extLst>
          </p:cNvPr>
          <p:cNvSpPr txBox="1"/>
          <p:nvPr/>
        </p:nvSpPr>
        <p:spPr>
          <a:xfrm>
            <a:off x="7023346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1D33B0-4E67-506A-BEF8-5859F7813A82}"/>
              </a:ext>
            </a:extLst>
          </p:cNvPr>
          <p:cNvSpPr txBox="1"/>
          <p:nvPr/>
        </p:nvSpPr>
        <p:spPr>
          <a:xfrm>
            <a:off x="248684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EB3A34-7173-7683-123E-D1DE5DBDF396}"/>
              </a:ext>
            </a:extLst>
          </p:cNvPr>
          <p:cNvSpPr txBox="1"/>
          <p:nvPr/>
        </p:nvSpPr>
        <p:spPr>
          <a:xfrm>
            <a:off x="5367162" y="2643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8107CD-ED0D-AA5A-FF51-147F62E16CF5}"/>
              </a:ext>
            </a:extLst>
          </p:cNvPr>
          <p:cNvCxnSpPr/>
          <p:nvPr/>
        </p:nvCxnSpPr>
        <p:spPr bwMode="auto">
          <a:xfrm>
            <a:off x="2777947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0EC001-D869-BDF3-E3D0-8839FC4EB1F3}"/>
              </a:ext>
            </a:extLst>
          </p:cNvPr>
          <p:cNvCxnSpPr/>
          <p:nvPr/>
        </p:nvCxnSpPr>
        <p:spPr bwMode="auto">
          <a:xfrm>
            <a:off x="5583186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32F840-6952-E97C-E51E-92404145AC02}"/>
              </a:ext>
            </a:extLst>
          </p:cNvPr>
          <p:cNvCxnSpPr>
            <a:cxnSpLocks/>
          </p:cNvCxnSpPr>
          <p:nvPr/>
        </p:nvCxnSpPr>
        <p:spPr bwMode="auto">
          <a:xfrm>
            <a:off x="398609" y="1700808"/>
            <a:ext cx="251720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4C09732-9105-022A-7501-3686CB7A6080}"/>
              </a:ext>
            </a:extLst>
          </p:cNvPr>
          <p:cNvCxnSpPr>
            <a:cxnSpLocks/>
          </p:cNvCxnSpPr>
          <p:nvPr/>
        </p:nvCxnSpPr>
        <p:spPr bwMode="auto">
          <a:xfrm>
            <a:off x="2915816" y="1700808"/>
            <a:ext cx="1191206" cy="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3424A0E-15E1-8B46-DCE9-C5A95CA5B1C5}"/>
              </a:ext>
            </a:extLst>
          </p:cNvPr>
          <p:cNvCxnSpPr>
            <a:cxnSpLocks/>
          </p:cNvCxnSpPr>
          <p:nvPr/>
        </p:nvCxnSpPr>
        <p:spPr bwMode="auto">
          <a:xfrm>
            <a:off x="4111631" y="1700808"/>
            <a:ext cx="144469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C9DA02E2-A05A-3C5B-E975-0D0F8E3463A0}"/>
              </a:ext>
            </a:extLst>
          </p:cNvPr>
          <p:cNvSpPr txBox="1"/>
          <p:nvPr/>
        </p:nvSpPr>
        <p:spPr>
          <a:xfrm>
            <a:off x="1245244" y="1351037"/>
            <a:ext cx="73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4851CB-B754-7ED2-673C-E2D4C630F636}"/>
              </a:ext>
            </a:extLst>
          </p:cNvPr>
          <p:cNvSpPr txBox="1"/>
          <p:nvPr/>
        </p:nvSpPr>
        <p:spPr>
          <a:xfrm>
            <a:off x="3045024" y="1351037"/>
            <a:ext cx="8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+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ED7F8E-9AD8-14B4-DF67-9779A1549CB0}"/>
              </a:ext>
            </a:extLst>
          </p:cNvPr>
          <p:cNvSpPr txBox="1"/>
          <p:nvPr/>
        </p:nvSpPr>
        <p:spPr>
          <a:xfrm>
            <a:off x="4175956" y="1351037"/>
            <a:ext cx="1191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AdV.</a:t>
            </a:r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 VIRGO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9094B19C-CE27-CD08-CA43-6B77AB58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10" y="6608586"/>
            <a:ext cx="9118" cy="4103"/>
          </a:xfrm>
          <a:prstGeom prst="rect">
            <a:avLst/>
          </a:prstGeom>
          <a:noFill/>
          <a:ln>
            <a:noFill/>
          </a:ln>
          <a:effectLst>
            <a:outerShdw blurRad="127000" dist="1651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A5244F72-68FC-3A1F-979C-A8E977AF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0999" r="10767" b="6660"/>
          <a:stretch>
            <a:fillRect/>
          </a:stretch>
        </p:blipFill>
        <p:spPr bwMode="auto">
          <a:xfrm>
            <a:off x="3880690" y="2959272"/>
            <a:ext cx="3743840" cy="355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4" t="10999" r="10767" b="66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AutoShape 13">
            <a:extLst>
              <a:ext uri="{FF2B5EF4-FFF2-40B4-BE49-F238E27FC236}">
                <a16:creationId xmlns:a16="http://schemas.microsoft.com/office/drawing/2014/main" id="{30321173-0F9D-8FE3-E1AC-57AC214BD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030" y="3396416"/>
            <a:ext cx="2946239" cy="2792181"/>
          </a:xfrm>
          <a:custGeom>
            <a:avLst/>
            <a:gdLst>
              <a:gd name="G0" fmla="*/ 3998 1 2"/>
              <a:gd name="G1" fmla="*/ 1 48365 11520"/>
              <a:gd name="G2" fmla="*/ G1 13024 1"/>
              <a:gd name="G3" fmla="*/ G2 1 52096"/>
              <a:gd name="G4" fmla="cos G0 G3"/>
              <a:gd name="G5" fmla="*/ 4007 1 2"/>
              <a:gd name="G6" fmla="*/ 1 48365 11520"/>
              <a:gd name="G7" fmla="*/ G6 13024 1"/>
              <a:gd name="G8" fmla="*/ G7 1 52096"/>
              <a:gd name="G9" fmla="sin G5 G8"/>
              <a:gd name="G10" fmla="*/ 3998 1 2"/>
              <a:gd name="G11" fmla="+- G10 0 G4"/>
              <a:gd name="G12" fmla="+- G10 G4 0"/>
              <a:gd name="G13" fmla="+- G12 0 0"/>
              <a:gd name="G14" fmla="*/ 4007 1 2"/>
              <a:gd name="G15" fmla="+- G14 0 G9"/>
              <a:gd name="G16" fmla="+- G14 G9 0"/>
              <a:gd name="G17" fmla="+- G16 0 0"/>
              <a:gd name="G18" fmla="+- 4007 0 0"/>
              <a:gd name="G19" fmla="+- 3998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004"/>
                </a:moveTo>
                <a:lnTo>
                  <a:pt x="1999" y="2004"/>
                </a:lnTo>
                <a:lnTo>
                  <a:pt x="180" y="90"/>
                </a:lnTo>
                <a:lnTo>
                  <a:pt x="1999" y="2004"/>
                </a:lnTo>
                <a:lnTo>
                  <a:pt x="270" y="90"/>
                </a:lnTo>
                <a:close/>
              </a:path>
            </a:pathLst>
          </a:custGeom>
          <a:noFill/>
          <a:ln w="91440" cap="flat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5">
            <a:extLst>
              <a:ext uri="{FF2B5EF4-FFF2-40B4-BE49-F238E27FC236}">
                <a16:creationId xmlns:a16="http://schemas.microsoft.com/office/drawing/2014/main" id="{7467E4A0-0EB2-E2E8-615C-758FA399BF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3426" y="3397699"/>
            <a:ext cx="2603821" cy="2796445"/>
          </a:xfrm>
          <a:prstGeom prst="ellipse">
            <a:avLst/>
          </a:prstGeom>
          <a:noFill/>
          <a:ln w="91440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DE935693-A575-3D33-CA66-7CDC0223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73" y="4949931"/>
            <a:ext cx="2917808" cy="1312885"/>
          </a:xfrm>
          <a:prstGeom prst="rect">
            <a:avLst/>
          </a:prstGeom>
          <a:noFill/>
          <a:ln>
            <a:noFill/>
          </a:ln>
          <a:effectLst>
            <a:outerShdw blurRad="127000" dist="1651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50A8641-03D0-428F-FBCF-67C1C8880FC7}"/>
              </a:ext>
            </a:extLst>
          </p:cNvPr>
          <p:cNvSpPr txBox="1"/>
          <p:nvPr/>
        </p:nvSpPr>
        <p:spPr>
          <a:xfrm>
            <a:off x="617554" y="3566004"/>
            <a:ext cx="24738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0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Recouvrir tout le Grand Lyon sous 60 cm de sable </a:t>
            </a:r>
            <a:br>
              <a:rPr lang="fr-FR" altLang="fr-FR" sz="20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20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 grain près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90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88727C2-3CE5-6AEF-C197-3648762BF769}"/>
              </a:ext>
            </a:extLst>
          </p:cNvPr>
          <p:cNvGrpSpPr/>
          <p:nvPr/>
        </p:nvGrpSpPr>
        <p:grpSpPr>
          <a:xfrm>
            <a:off x="107504" y="1351037"/>
            <a:ext cx="7707930" cy="1600265"/>
            <a:chOff x="107504" y="1351037"/>
            <a:chExt cx="7707930" cy="1600265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D812F6A6-2F1A-7D13-340D-285C453FCFB3}"/>
                </a:ext>
              </a:extLst>
            </p:cNvPr>
            <p:cNvGrpSpPr/>
            <p:nvPr/>
          </p:nvGrpSpPr>
          <p:grpSpPr>
            <a:xfrm>
              <a:off x="107504" y="1853577"/>
              <a:ext cx="7707930" cy="1097725"/>
              <a:chOff x="248446" y="1556792"/>
              <a:chExt cx="7707930" cy="1097725"/>
            </a:xfrm>
          </p:grpSpPr>
          <p:sp>
            <p:nvSpPr>
              <p:cNvPr id="2" name="Flèche : droite 1">
                <a:extLst>
                  <a:ext uri="{FF2B5EF4-FFF2-40B4-BE49-F238E27FC236}">
                    <a16:creationId xmlns:a16="http://schemas.microsoft.com/office/drawing/2014/main" id="{1BB01C5B-EE8C-0606-D794-094C60CAB73C}"/>
                  </a:ext>
                </a:extLst>
              </p:cNvPr>
              <p:cNvSpPr/>
              <p:nvPr/>
            </p:nvSpPr>
            <p:spPr bwMode="auto">
              <a:xfrm>
                <a:off x="539552" y="1556792"/>
                <a:ext cx="7416824" cy="720049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9C75AB9-3FB6-434E-12F3-D45BBD154617}"/>
                  </a:ext>
                </a:extLst>
              </p:cNvPr>
              <p:cNvSpPr txBox="1"/>
              <p:nvPr/>
            </p:nvSpPr>
            <p:spPr>
              <a:xfrm>
                <a:off x="248446" y="234674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1992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3486E08-B534-0993-0A5D-75E23C64C541}"/>
                  </a:ext>
                </a:extLst>
              </p:cNvPr>
              <p:cNvSpPr txBox="1"/>
              <p:nvPr/>
            </p:nvSpPr>
            <p:spPr>
              <a:xfrm>
                <a:off x="7164288" y="234673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2022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61D33B0-4E67-506A-BEF8-5859F7813A82}"/>
                  </a:ext>
                </a:extLst>
              </p:cNvPr>
              <p:cNvSpPr txBox="1"/>
              <p:nvPr/>
            </p:nvSpPr>
            <p:spPr>
              <a:xfrm>
                <a:off x="2627784" y="234673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2001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6EB3A34-7173-7683-123E-D1DE5DBDF396}"/>
                  </a:ext>
                </a:extLst>
              </p:cNvPr>
              <p:cNvSpPr txBox="1"/>
              <p:nvPr/>
            </p:nvSpPr>
            <p:spPr>
              <a:xfrm>
                <a:off x="5508104" y="234673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2015</a:t>
                </a:r>
              </a:p>
            </p:txBody>
          </p: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3C8107CD-ED0D-AA5A-FF51-147F62E16CF5}"/>
                  </a:ext>
                </a:extLst>
              </p:cNvPr>
              <p:cNvCxnSpPr/>
              <p:nvPr/>
            </p:nvCxnSpPr>
            <p:spPr bwMode="auto">
              <a:xfrm>
                <a:off x="2918889" y="1988840"/>
                <a:ext cx="0" cy="21602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060EC001-D869-BDF3-E3D0-8839FC4EB1F3}"/>
                  </a:ext>
                </a:extLst>
              </p:cNvPr>
              <p:cNvCxnSpPr/>
              <p:nvPr/>
            </p:nvCxnSpPr>
            <p:spPr bwMode="auto">
              <a:xfrm>
                <a:off x="5724128" y="1988840"/>
                <a:ext cx="0" cy="21602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2B0CCACC-3F7C-0BAD-5EA7-4EAF39E55C4A}"/>
                </a:ext>
              </a:extLst>
            </p:cNvPr>
            <p:cNvGrpSpPr/>
            <p:nvPr/>
          </p:nvGrpSpPr>
          <p:grpSpPr>
            <a:xfrm>
              <a:off x="398609" y="1351037"/>
              <a:ext cx="7269735" cy="349771"/>
              <a:chOff x="398609" y="1351037"/>
              <a:chExt cx="7269735" cy="349771"/>
            </a:xfrm>
          </p:grpSpPr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1ACBE8FF-86AA-615D-288A-9E5C0BED9E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56328" y="1700808"/>
                <a:ext cx="2112016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7C32F840-6952-E97C-E51E-92404145AC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8609" y="1700808"/>
                <a:ext cx="2517207" cy="0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id="{F4C09732-9105-022A-7501-3686CB7A60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15816" y="1700808"/>
                <a:ext cx="1191206" cy="0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03424A0E-15E1-8B46-DCE9-C5A95CA5B1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11631" y="1700808"/>
                <a:ext cx="1444697" cy="0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9DA02E2-A05A-3C5B-E975-0D0F8E3463A0}"/>
                  </a:ext>
                </a:extLst>
              </p:cNvPr>
              <p:cNvSpPr txBox="1"/>
              <p:nvPr/>
            </p:nvSpPr>
            <p:spPr>
              <a:xfrm>
                <a:off x="1245244" y="1351037"/>
                <a:ext cx="7344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  <a:latin typeface="Bernard MT Condensed" panose="02050806060905020404" pitchFamily="18" charset="0"/>
                  </a:rPr>
                  <a:t>VIRGO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54851CB-B754-7ED2-673C-E2D4C630F636}"/>
                  </a:ext>
                </a:extLst>
              </p:cNvPr>
              <p:cNvSpPr txBox="1"/>
              <p:nvPr/>
            </p:nvSpPr>
            <p:spPr>
              <a:xfrm>
                <a:off x="3045024" y="1351037"/>
                <a:ext cx="878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  <a:latin typeface="Bernard MT Condensed" panose="02050806060905020404" pitchFamily="18" charset="0"/>
                  </a:rPr>
                  <a:t>VIRGO +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7ED7F8E-9AD8-14B4-DF67-9779A1549CB0}"/>
                  </a:ext>
                </a:extLst>
              </p:cNvPr>
              <p:cNvSpPr txBox="1"/>
              <p:nvPr/>
            </p:nvSpPr>
            <p:spPr>
              <a:xfrm>
                <a:off x="4175956" y="1351037"/>
                <a:ext cx="11912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>
                    <a:solidFill>
                      <a:schemeClr val="tx1"/>
                    </a:solidFill>
                    <a:latin typeface="Bernard MT Condensed" panose="02050806060905020404" pitchFamily="18" charset="0"/>
                  </a:rPr>
                  <a:t>AdV.</a:t>
                </a:r>
                <a:r>
                  <a:rPr lang="fr-FR" dirty="0">
                    <a:solidFill>
                      <a:schemeClr val="tx1"/>
                    </a:solidFill>
                    <a:latin typeface="Bernard MT Condensed" panose="02050806060905020404" pitchFamily="18" charset="0"/>
                  </a:rPr>
                  <a:t> VIRGO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277278F2-E328-F911-2D40-25798B8F13B6}"/>
                  </a:ext>
                </a:extLst>
              </p:cNvPr>
              <p:cNvSpPr txBox="1"/>
              <p:nvPr/>
            </p:nvSpPr>
            <p:spPr>
              <a:xfrm>
                <a:off x="5835043" y="1351037"/>
                <a:ext cx="14446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>
                    <a:solidFill>
                      <a:schemeClr val="tx1"/>
                    </a:solidFill>
                    <a:latin typeface="Bernard MT Condensed" panose="02050806060905020404" pitchFamily="18" charset="0"/>
                  </a:rPr>
                  <a:t>AdV.</a:t>
                </a:r>
                <a:r>
                  <a:rPr lang="fr-FR" dirty="0">
                    <a:solidFill>
                      <a:schemeClr val="tx1"/>
                    </a:solidFill>
                    <a:latin typeface="Bernard MT Condensed" panose="02050806060905020404" pitchFamily="18" charset="0"/>
                  </a:rPr>
                  <a:t> VIRGO +</a:t>
                </a:r>
              </a:p>
            </p:txBody>
          </p:sp>
        </p:grp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7F00E1E1-1B9C-521C-9DAC-D83BFDD02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16441"/>
            <a:ext cx="2094518" cy="15208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AB27B40-D508-38FE-528F-24BD8D356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10" y="4316441"/>
            <a:ext cx="2604636" cy="151704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3C2978C-071E-5797-2CDA-D39A22300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65" y="4320295"/>
            <a:ext cx="2147033" cy="1478218"/>
          </a:xfrm>
          <a:prstGeom prst="rect">
            <a:avLst/>
          </a:prstGeom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D3C7510-3533-23B4-AE70-49765B9526C6}"/>
              </a:ext>
            </a:extLst>
          </p:cNvPr>
          <p:cNvCxnSpPr>
            <a:cxnSpLocks/>
          </p:cNvCxnSpPr>
          <p:nvPr/>
        </p:nvCxnSpPr>
        <p:spPr bwMode="auto">
          <a:xfrm>
            <a:off x="2801606" y="2951301"/>
            <a:ext cx="0" cy="9154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650DD3C1-5907-28A3-53F7-1E47F716CCAB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5658268" y="2951301"/>
            <a:ext cx="27392" cy="98746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7154375-F223-3AFC-0BE0-31E891A6FE4F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7314452" y="2951301"/>
            <a:ext cx="0" cy="98746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393D80B0-E7CA-A09E-4D60-027CC95AC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97852" y="4039213"/>
            <a:ext cx="1344807" cy="1899262"/>
          </a:xfrm>
          <a:prstGeom prst="rect">
            <a:avLst/>
          </a:prstGeom>
        </p:spPr>
      </p:pic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1EABA17D-F924-2BFD-8B43-577A1F74AD92}"/>
              </a:ext>
            </a:extLst>
          </p:cNvPr>
          <p:cNvCxnSpPr>
            <a:cxnSpLocks/>
          </p:cNvCxnSpPr>
          <p:nvPr/>
        </p:nvCxnSpPr>
        <p:spPr bwMode="auto">
          <a:xfrm>
            <a:off x="467544" y="2951301"/>
            <a:ext cx="0" cy="9154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69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" y="620688"/>
            <a:ext cx="9144000" cy="0"/>
          </a:xfrm>
          <a:prstGeom prst="line">
            <a:avLst/>
          </a:prstGeom>
          <a:noFill/>
          <a:ln w="5724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" y="692696"/>
            <a:ext cx="9174087" cy="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B5A80C6-5832-4565-ACFD-70673438019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2413" cy="547688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             </a:t>
            </a:r>
            <a:r>
              <a:rPr lang="fr-FR" sz="1800" dirty="0">
                <a:solidFill>
                  <a:schemeClr val="tx1"/>
                </a:solidFill>
              </a:rPr>
              <a:t>30 ans d'OG à Lyon</a:t>
            </a:r>
            <a:br>
              <a:rPr lang="fr-FR" sz="1800" dirty="0">
                <a:solidFill>
                  <a:schemeClr val="tx1"/>
                </a:solidFill>
              </a:rPr>
            </a:br>
            <a:r>
              <a:rPr lang="fr-FR" sz="1800" dirty="0">
                <a:solidFill>
                  <a:schemeClr val="tx1"/>
                </a:solidFill>
              </a:rPr>
              <a:t> 30 ans de développement technologiques au LMA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BB01C5B-EE8C-0606-D794-094C60CAB73C}"/>
              </a:ext>
            </a:extLst>
          </p:cNvPr>
          <p:cNvSpPr/>
          <p:nvPr/>
        </p:nvSpPr>
        <p:spPr bwMode="auto">
          <a:xfrm>
            <a:off x="398610" y="1853577"/>
            <a:ext cx="8349854" cy="72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C75AB9-3FB6-434E-12F3-D45BBD154617}"/>
              </a:ext>
            </a:extLst>
          </p:cNvPr>
          <p:cNvSpPr txBox="1"/>
          <p:nvPr/>
        </p:nvSpPr>
        <p:spPr>
          <a:xfrm>
            <a:off x="107504" y="26435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1992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486E08-B534-0993-0A5D-75E23C64C541}"/>
              </a:ext>
            </a:extLst>
          </p:cNvPr>
          <p:cNvSpPr txBox="1"/>
          <p:nvPr/>
        </p:nvSpPr>
        <p:spPr>
          <a:xfrm>
            <a:off x="4405513" y="264033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1D33B0-4E67-506A-BEF8-5859F7813A82}"/>
              </a:ext>
            </a:extLst>
          </p:cNvPr>
          <p:cNvSpPr txBox="1"/>
          <p:nvPr/>
        </p:nvSpPr>
        <p:spPr>
          <a:xfrm>
            <a:off x="1265460" y="264246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EB3A34-7173-7683-123E-D1DE5DBDF396}"/>
              </a:ext>
            </a:extLst>
          </p:cNvPr>
          <p:cNvSpPr txBox="1"/>
          <p:nvPr/>
        </p:nvSpPr>
        <p:spPr>
          <a:xfrm>
            <a:off x="3193370" y="264033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2015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C8107CD-ED0D-AA5A-FF51-147F62E16CF5}"/>
              </a:ext>
            </a:extLst>
          </p:cNvPr>
          <p:cNvCxnSpPr/>
          <p:nvPr/>
        </p:nvCxnSpPr>
        <p:spPr bwMode="auto">
          <a:xfrm>
            <a:off x="1547664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0EC001-D869-BDF3-E3D0-8839FC4EB1F3}"/>
              </a:ext>
            </a:extLst>
          </p:cNvPr>
          <p:cNvCxnSpPr/>
          <p:nvPr/>
        </p:nvCxnSpPr>
        <p:spPr bwMode="auto">
          <a:xfrm>
            <a:off x="3473686" y="2294650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B0CCACC-3F7C-0BAD-5EA7-4EAF39E55C4A}"/>
              </a:ext>
            </a:extLst>
          </p:cNvPr>
          <p:cNvGrpSpPr/>
          <p:nvPr/>
        </p:nvGrpSpPr>
        <p:grpSpPr>
          <a:xfrm>
            <a:off x="398609" y="1351037"/>
            <a:ext cx="5436433" cy="349771"/>
            <a:chOff x="398609" y="1351037"/>
            <a:chExt cx="5436433" cy="349771"/>
          </a:xfrm>
        </p:grpSpPr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1ACBE8FF-86AA-615D-288A-9E5C0BED9E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05513" y="1700808"/>
              <a:ext cx="1138424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7C32F840-6952-E97C-E51E-92404145AC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8609" y="1700808"/>
              <a:ext cx="1449062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F4C09732-9105-022A-7501-3686CB7A60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53818" y="1700808"/>
              <a:ext cx="557942" cy="0"/>
            </a:xfrm>
            <a:prstGeom prst="straightConnector1">
              <a:avLst/>
            </a:prstGeom>
            <a:ln>
              <a:solidFill>
                <a:srgbClr val="FF0066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3424A0E-15E1-8B46-DCE9-C5A95CA5B1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11760" y="1700808"/>
              <a:ext cx="1993753" cy="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9DA02E2-A05A-3C5B-E975-0D0F8E3463A0}"/>
                </a:ext>
              </a:extLst>
            </p:cNvPr>
            <p:cNvSpPr txBox="1"/>
            <p:nvPr/>
          </p:nvSpPr>
          <p:spPr>
            <a:xfrm>
              <a:off x="689715" y="1351037"/>
              <a:ext cx="734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VIRGO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54851CB-B754-7ED2-673C-E2D4C630F636}"/>
                </a:ext>
              </a:extLst>
            </p:cNvPr>
            <p:cNvSpPr txBox="1"/>
            <p:nvPr/>
          </p:nvSpPr>
          <p:spPr>
            <a:xfrm>
              <a:off x="1763688" y="1351037"/>
              <a:ext cx="8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VIRGO +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7ED7F8E-9AD8-14B4-DF67-9779A1549CB0}"/>
                </a:ext>
              </a:extLst>
            </p:cNvPr>
            <p:cNvSpPr txBox="1"/>
            <p:nvPr/>
          </p:nvSpPr>
          <p:spPr>
            <a:xfrm>
              <a:off x="2874340" y="1351037"/>
              <a:ext cx="1191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AdV.</a:t>
              </a:r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 VIRGO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77278F2-E328-F911-2D40-25798B8F13B6}"/>
                </a:ext>
              </a:extLst>
            </p:cNvPr>
            <p:cNvSpPr txBox="1"/>
            <p:nvPr/>
          </p:nvSpPr>
          <p:spPr>
            <a:xfrm>
              <a:off x="4390345" y="1351037"/>
              <a:ext cx="1444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chemeClr val="tx1"/>
                  </a:solidFill>
                  <a:latin typeface="Bernard MT Condensed" panose="02050806060905020404" pitchFamily="18" charset="0"/>
                </a:rPr>
                <a:t>AdV.</a:t>
              </a:r>
              <a:r>
                <a:rPr lang="fr-FR" dirty="0">
                  <a:solidFill>
                    <a:schemeClr val="tx1"/>
                  </a:solidFill>
                  <a:latin typeface="Bernard MT Condensed" panose="02050806060905020404" pitchFamily="18" charset="0"/>
                </a:rPr>
                <a:t> VIRGO +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0DE328-630B-C306-56CC-0995BCD3229E}"/>
              </a:ext>
            </a:extLst>
          </p:cNvPr>
          <p:cNvCxnSpPr/>
          <p:nvPr/>
        </p:nvCxnSpPr>
        <p:spPr bwMode="auto">
          <a:xfrm>
            <a:off x="4644008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4CBD155-4DDE-9C64-A692-8537E0D207C3}"/>
              </a:ext>
            </a:extLst>
          </p:cNvPr>
          <p:cNvCxnSpPr/>
          <p:nvPr/>
        </p:nvCxnSpPr>
        <p:spPr bwMode="auto">
          <a:xfrm>
            <a:off x="5835043" y="2294650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2B37393-F666-AEB3-CC29-40996B71152C}"/>
              </a:ext>
            </a:extLst>
          </p:cNvPr>
          <p:cNvSpPr txBox="1"/>
          <p:nvPr/>
        </p:nvSpPr>
        <p:spPr>
          <a:xfrm>
            <a:off x="5543937" y="266692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D646C9-400E-8F54-214F-33C65A4DDA6D}"/>
              </a:ext>
            </a:extLst>
          </p:cNvPr>
          <p:cNvSpPr txBox="1"/>
          <p:nvPr/>
        </p:nvSpPr>
        <p:spPr>
          <a:xfrm>
            <a:off x="6890257" y="26669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2035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CC4E8CC-4F57-FB9B-38FE-F58049018EF2}"/>
              </a:ext>
            </a:extLst>
          </p:cNvPr>
          <p:cNvCxnSpPr>
            <a:cxnSpLocks/>
          </p:cNvCxnSpPr>
          <p:nvPr/>
        </p:nvCxnSpPr>
        <p:spPr bwMode="auto">
          <a:xfrm>
            <a:off x="5556936" y="1700808"/>
            <a:ext cx="1624426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F5C2A45F-839C-BD2D-3C7F-7888AF7A3EE6}"/>
              </a:ext>
            </a:extLst>
          </p:cNvPr>
          <p:cNvSpPr txBox="1"/>
          <p:nvPr/>
        </p:nvSpPr>
        <p:spPr>
          <a:xfrm>
            <a:off x="5543937" y="1323132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VIRGO Next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16506AD-BDD4-43D5-FD25-EA923E1B37A1}"/>
              </a:ext>
            </a:extLst>
          </p:cNvPr>
          <p:cNvCxnSpPr>
            <a:cxnSpLocks/>
          </p:cNvCxnSpPr>
          <p:nvPr/>
        </p:nvCxnSpPr>
        <p:spPr bwMode="auto">
          <a:xfrm>
            <a:off x="7181362" y="1700808"/>
            <a:ext cx="1423086" cy="0"/>
          </a:xfrm>
          <a:prstGeom prst="straightConnector1">
            <a:avLst/>
          </a:prstGeom>
          <a:ln>
            <a:solidFill>
              <a:srgbClr val="66FF99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435443E-6793-6C5F-B4AE-55A337BA7F6F}"/>
              </a:ext>
            </a:extLst>
          </p:cNvPr>
          <p:cNvCxnSpPr/>
          <p:nvPr/>
        </p:nvCxnSpPr>
        <p:spPr bwMode="auto">
          <a:xfrm>
            <a:off x="7181363" y="2285625"/>
            <a:ext cx="0" cy="216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06F7E60B-2DFE-171F-9246-8F79E8D7A150}"/>
              </a:ext>
            </a:extLst>
          </p:cNvPr>
          <p:cNvSpPr txBox="1"/>
          <p:nvPr/>
        </p:nvSpPr>
        <p:spPr>
          <a:xfrm>
            <a:off x="6966891" y="1315528"/>
            <a:ext cx="144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Bernard MT Condensed" panose="02050806060905020404" pitchFamily="18" charset="0"/>
              </a:rPr>
              <a:t>ET/CE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310FC3-2EAE-3AE7-9B01-70EAA738ACF1}"/>
              </a:ext>
            </a:extLst>
          </p:cNvPr>
          <p:cNvSpPr txBox="1"/>
          <p:nvPr/>
        </p:nvSpPr>
        <p:spPr>
          <a:xfrm>
            <a:off x="398609" y="3181330"/>
            <a:ext cx="833112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u="sng" dirty="0">
                <a:solidFill>
                  <a:schemeClr val="tx1"/>
                </a:solidFill>
                <a:latin typeface="+mn-lt"/>
              </a:rPr>
              <a:t>Nouveaux défis:</a:t>
            </a:r>
          </a:p>
          <a:p>
            <a:endParaRPr lang="fr-FR" sz="1800" b="1" u="sng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Optiques de plusieurs centaines de kg, jusqu’à 800 mm de diamètre</a:t>
            </a:r>
          </a:p>
          <a:p>
            <a:pPr marL="285750" indent="-285750">
              <a:buFontTx/>
              <a:buChar char="-"/>
            </a:pPr>
            <a:endParaRPr lang="fr-FR" sz="10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Pertes mécaniques: </a:t>
            </a:r>
            <a:r>
              <a:rPr lang="el-GR" sz="1800" b="1" dirty="0">
                <a:solidFill>
                  <a:schemeClr val="tx1"/>
                </a:solidFill>
                <a:latin typeface="+mn-lt"/>
              </a:rPr>
              <a:t>Φ</a:t>
            </a:r>
            <a:r>
              <a:rPr lang="fr-FR" sz="1800" b="1" dirty="0">
                <a:solidFill>
                  <a:schemeClr val="tx1"/>
                </a:solidFill>
                <a:latin typeface="+mn-lt"/>
              </a:rPr>
              <a:t> qq 10-5</a:t>
            </a:r>
          </a:p>
          <a:p>
            <a:pPr marL="285750" indent="-285750">
              <a:buFontTx/>
              <a:buChar char="-"/>
            </a:pPr>
            <a:endParaRPr lang="fr-FR" sz="10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Utilisation à température cryogénique: </a:t>
            </a:r>
          </a:p>
          <a:p>
            <a:pPr marL="1028700" lvl="1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nouveaux matériaux</a:t>
            </a:r>
          </a:p>
          <a:p>
            <a:pPr marL="1028700" lvl="1">
              <a:buFontTx/>
              <a:buChar char="-"/>
            </a:pPr>
            <a:endParaRPr lang="fr-FR" sz="1000" b="1" dirty="0">
              <a:solidFill>
                <a:schemeClr val="tx1"/>
              </a:solidFill>
              <a:latin typeface="+mn-lt"/>
            </a:endParaRPr>
          </a:p>
          <a:p>
            <a:pPr marL="1028700" lvl="1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Saphir ou silicium pour remplacer silice</a:t>
            </a:r>
          </a:p>
          <a:p>
            <a:pPr marL="1028700" lvl="1">
              <a:buFontTx/>
              <a:buChar char="-"/>
            </a:pPr>
            <a:endParaRPr lang="fr-FR" sz="1000" b="1" dirty="0">
              <a:solidFill>
                <a:schemeClr val="tx1"/>
              </a:solidFill>
              <a:latin typeface="+mn-lt"/>
            </a:endParaRPr>
          </a:p>
          <a:p>
            <a:pPr marL="1028700" lvl="1">
              <a:buFontTx/>
              <a:buChar char="-"/>
            </a:pPr>
            <a:r>
              <a:rPr lang="fr-FR" sz="1800" b="1" dirty="0">
                <a:solidFill>
                  <a:schemeClr val="tx1"/>
                </a:solidFill>
                <a:latin typeface="+mn-lt"/>
              </a:rPr>
              <a:t>Polissage du saphir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3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Microsoft YaHei"/>
        <a:cs typeface="Microsoft YaHei"/>
      </a:majorFont>
      <a:minorFont>
        <a:latin typeface="Tahoma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8F8F8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32777</TotalTime>
  <Words>575</Words>
  <Application>Microsoft Office PowerPoint</Application>
  <PresentationFormat>Affichage à l'écran (4:3)</PresentationFormat>
  <Paragraphs>157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Bernard MT Condensed</vt:lpstr>
      <vt:lpstr>Calibri</vt:lpstr>
      <vt:lpstr>Comic Sans MS</vt:lpstr>
      <vt:lpstr>Tahoma</vt:lpstr>
      <vt:lpstr>Times New Roman</vt:lpstr>
      <vt:lpstr>Wingdings</vt:lpstr>
      <vt:lpstr>Thème Office</vt:lpstr>
      <vt:lpstr>Conception personnalisée</vt:lpstr>
      <vt:lpstr>1_Conception personnalisée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  <vt:lpstr>             30 ans d'OG à Lyon  30 ans de développement technologiques au 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SASSOLAS</dc:creator>
  <cp:lastModifiedBy>Christophe MICHEL</cp:lastModifiedBy>
  <cp:revision>644</cp:revision>
  <cp:lastPrinted>1601-01-01T00:00:00Z</cp:lastPrinted>
  <dcterms:created xsi:type="dcterms:W3CDTF">2008-12-11T11:28:19Z</dcterms:created>
  <dcterms:modified xsi:type="dcterms:W3CDTF">2022-11-24T08:42:22Z</dcterms:modified>
</cp:coreProperties>
</file>