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91" r:id="rId2"/>
    <p:sldId id="392" r:id="rId3"/>
    <p:sldId id="395" r:id="rId4"/>
    <p:sldId id="408" r:id="rId5"/>
    <p:sldId id="397" r:id="rId6"/>
    <p:sldId id="396" r:id="rId7"/>
    <p:sldId id="398" r:id="rId8"/>
    <p:sldId id="399" r:id="rId9"/>
    <p:sldId id="400" r:id="rId10"/>
    <p:sldId id="401" r:id="rId11"/>
    <p:sldId id="402" r:id="rId12"/>
    <p:sldId id="407" r:id="rId13"/>
    <p:sldId id="406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FF6600"/>
    <a:srgbClr val="FF9900"/>
    <a:srgbClr val="FF00FF"/>
    <a:srgbClr val="FF3300"/>
    <a:srgbClr val="FF66FF"/>
    <a:srgbClr val="FF6699"/>
    <a:srgbClr val="00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7" autoAdjust="0"/>
    <p:restoredTop sz="94654" autoAdjust="0"/>
  </p:normalViewPr>
  <p:slideViewPr>
    <p:cSldViewPr snapToGrid="0">
      <p:cViewPr>
        <p:scale>
          <a:sx n="110" d="100"/>
          <a:sy n="110" d="100"/>
        </p:scale>
        <p:origin x="15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CD42B-608E-4425-9D06-7EBFC140021E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3C7EE-288D-48A8-9256-BA3E98B6F1C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1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1288-E859-494E-88FB-0F11EC28DBB5}" type="datetime1">
              <a:rPr lang="fr-FR" smtClean="0"/>
              <a:pPr/>
              <a:t>23/11/2022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5562"/>
            <a:ext cx="2132856" cy="462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 userDrawn="1"/>
        </p:nvSpPr>
        <p:spPr>
          <a:xfrm>
            <a:off x="2132856" y="6379740"/>
            <a:ext cx="4521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latin typeface="+mn-lt"/>
              </a:rPr>
              <a:t>IP2I – 24 novembre 2022</a:t>
            </a:r>
          </a:p>
        </p:txBody>
      </p:sp>
      <p:cxnSp>
        <p:nvCxnSpPr>
          <p:cNvPr id="9" name="Connecteur droit 8"/>
          <p:cNvCxnSpPr>
            <a:cxnSpLocks/>
          </p:cNvCxnSpPr>
          <p:nvPr userDrawn="1"/>
        </p:nvCxnSpPr>
        <p:spPr>
          <a:xfrm>
            <a:off x="0" y="6379740"/>
            <a:ext cx="9144000" cy="15822"/>
          </a:xfrm>
          <a:prstGeom prst="line">
            <a:avLst/>
          </a:prstGeom>
          <a:ln w="63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35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0000"/>
          </a:xfrm>
        </p:spPr>
        <p:txBody>
          <a:bodyPr>
            <a:normAutofit/>
          </a:bodyPr>
          <a:lstStyle>
            <a:lvl1pPr algn="l">
              <a:defRPr sz="3500">
                <a:latin typeface="+mj-lt"/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B073-29AA-4195-8CFB-E5EFDE5D98F5}" type="datetime1">
              <a:rPr lang="fr-FR" smtClean="0"/>
              <a:pPr/>
              <a:t>23/11/2022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7170" name="Picture 2" descr="C:\Users\eleonore\AppData\Local\Temp\Ba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588"/>
            <a:ext cx="509352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424F0B2-43E3-CC25-AFEF-FF3AD2E21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5562"/>
            <a:ext cx="2132856" cy="462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26B24AC-F766-455D-77D2-BC44B403B33F}"/>
              </a:ext>
            </a:extLst>
          </p:cNvPr>
          <p:cNvSpPr txBox="1"/>
          <p:nvPr userDrawn="1"/>
        </p:nvSpPr>
        <p:spPr>
          <a:xfrm>
            <a:off x="2136666" y="6459750"/>
            <a:ext cx="4521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latin typeface="+mn-lt"/>
              </a:rPr>
              <a:t>IP2I – 24 novembre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BC5E54A-4CFF-5BBB-54AA-D07E2A931FB2}"/>
              </a:ext>
            </a:extLst>
          </p:cNvPr>
          <p:cNvCxnSpPr>
            <a:cxnSpLocks/>
          </p:cNvCxnSpPr>
          <p:nvPr userDrawn="1"/>
        </p:nvCxnSpPr>
        <p:spPr>
          <a:xfrm>
            <a:off x="0" y="6379740"/>
            <a:ext cx="9144000" cy="15822"/>
          </a:xfrm>
          <a:prstGeom prst="line">
            <a:avLst/>
          </a:prstGeom>
          <a:ln w="63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35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B2E6-633F-4B9D-9EA7-2CC59BCB6A44}" type="datetime1">
              <a:rPr lang="fr-FR" smtClean="0"/>
              <a:pPr/>
              <a:t>23/11/2022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11838"/>
            <a:ext cx="1137731" cy="246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cxnSp>
        <p:nvCxnSpPr>
          <p:cNvPr id="6" name="Connecteur droit 5"/>
          <p:cNvCxnSpPr/>
          <p:nvPr userDrawn="1"/>
        </p:nvCxnSpPr>
        <p:spPr>
          <a:xfrm>
            <a:off x="0" y="6595764"/>
            <a:ext cx="8448675" cy="0"/>
          </a:xfrm>
          <a:prstGeom prst="line">
            <a:avLst/>
          </a:prstGeom>
          <a:ln w="3175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35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1137731" y="6611779"/>
            <a:ext cx="75490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IPNL – 26 novembre 2018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DCC1F-2E1F-49F5-B91C-7FCBF2E99122}" type="datetime1">
              <a:rPr lang="fr-FR" smtClean="0"/>
              <a:pPr/>
              <a:t>23/11/2022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3743" y="4035048"/>
            <a:ext cx="7772400" cy="1470025"/>
          </a:xfrm>
        </p:spPr>
        <p:txBody>
          <a:bodyPr/>
          <a:lstStyle/>
          <a:p>
            <a:r>
              <a:rPr lang="fr-FR" dirty="0"/>
              <a:t>Historique LMA et les Ondes Gravitationnelles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5600387"/>
            <a:ext cx="6400800" cy="825726"/>
          </a:xfrm>
        </p:spPr>
        <p:txBody>
          <a:bodyPr>
            <a:normAutofit/>
          </a:bodyPr>
          <a:lstStyle/>
          <a:p>
            <a:r>
              <a:rPr lang="fr-FR" sz="2000" dirty="0"/>
              <a:t>L. PINARD</a:t>
            </a:r>
          </a:p>
          <a:p>
            <a:r>
              <a:rPr lang="fr-FR" sz="2000" dirty="0"/>
              <a:t>Directeur LMA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09" y="145370"/>
            <a:ext cx="4178281" cy="26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723363-30B3-92AC-BE2F-7F537050F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0" y="145370"/>
            <a:ext cx="3904415" cy="14363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F3F672-2BED-3D63-22A0-23D00E88C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65" y="1677054"/>
            <a:ext cx="2382303" cy="23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1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0000"/>
          </a:xfrm>
        </p:spPr>
        <p:txBody>
          <a:bodyPr/>
          <a:lstStyle/>
          <a:p>
            <a:r>
              <a:rPr lang="fr-FR" dirty="0"/>
              <a:t>Histoire du LMA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7173" y="6046232"/>
            <a:ext cx="251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EM </a:t>
            </a:r>
            <a:r>
              <a:rPr lang="fr-FR" dirty="0" err="1"/>
              <a:t>Virgo</a:t>
            </a:r>
            <a:r>
              <a:rPr lang="fr-FR" dirty="0"/>
              <a:t> : Déc. 2001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48674" y="4715621"/>
            <a:ext cx="4822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F. Dupont (DAT IN2P3), D. </a:t>
            </a:r>
            <a:r>
              <a:rPr lang="fr-FR" sz="2000" dirty="0" err="1"/>
              <a:t>Enard</a:t>
            </a:r>
            <a:r>
              <a:rPr lang="fr-FR" dirty="0"/>
              <a:t> (</a:t>
            </a:r>
            <a:r>
              <a:rPr lang="fr-FR" dirty="0" err="1"/>
              <a:t>Dir</a:t>
            </a:r>
            <a:r>
              <a:rPr lang="fr-FR" dirty="0"/>
              <a:t> Tech </a:t>
            </a:r>
            <a:r>
              <a:rPr lang="fr-FR" dirty="0" err="1"/>
              <a:t>Virgo</a:t>
            </a:r>
            <a:r>
              <a:rPr lang="fr-FR" dirty="0"/>
              <a:t>),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0" y="1939706"/>
            <a:ext cx="5791991" cy="277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r="11907"/>
          <a:stretch/>
        </p:blipFill>
        <p:spPr bwMode="auto">
          <a:xfrm>
            <a:off x="39999" y="984766"/>
            <a:ext cx="3182166" cy="50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601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0" y="990666"/>
            <a:ext cx="89872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Après la 1</a:t>
            </a:r>
            <a:r>
              <a:rPr lang="fr-FR" altLang="fr-FR" sz="2000" baseline="30000" dirty="0"/>
              <a:t>ère</a:t>
            </a:r>
            <a:r>
              <a:rPr lang="fr-FR" altLang="fr-FR" sz="2000" dirty="0"/>
              <a:t> génération de miroirs </a:t>
            </a:r>
            <a:r>
              <a:rPr lang="fr-FR" altLang="fr-FR" sz="2000" dirty="0" err="1"/>
              <a:t>Virgo</a:t>
            </a:r>
            <a:r>
              <a:rPr lang="fr-FR" altLang="fr-FR" sz="2000" dirty="0"/>
              <a:t> : grosse activité de R&amp;D pour améliorer les matériaux </a:t>
            </a:r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Premiers contacts avec LIGO (Caltech) en 2005, R&amp;D financées grâce à ces contrats: 1ères mesures de bruit thermique. </a:t>
            </a:r>
          </a:p>
          <a:p>
            <a:pPr indent="-180000" algn="just">
              <a:lnSpc>
                <a:spcPct val="150000"/>
              </a:lnSpc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Nouveau matériau :  </a:t>
            </a:r>
            <a:r>
              <a:rPr lang="fr-FR" altLang="fr-FR" sz="2000" b="1" dirty="0"/>
              <a:t>Ti </a:t>
            </a:r>
            <a:r>
              <a:rPr lang="fr-FR" altLang="fr-FR" sz="2000" b="1" dirty="0" err="1"/>
              <a:t>doped</a:t>
            </a:r>
            <a:r>
              <a:rPr lang="fr-FR" altLang="fr-FR" sz="2000" b="1" dirty="0"/>
              <a:t> Ta2O5 Formula 5**   ©LMA</a:t>
            </a:r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Contrat avec Advanced LIGO pour produire leurs 20 Test Tass de 2</a:t>
            </a:r>
            <a:r>
              <a:rPr lang="fr-FR" altLang="fr-FR" sz="2000" baseline="30000" dirty="0"/>
              <a:t>ème</a:t>
            </a:r>
            <a:r>
              <a:rPr lang="fr-FR" altLang="fr-FR" sz="2000" dirty="0"/>
              <a:t> génération (2009-2015)</a:t>
            </a:r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0000"/>
          </a:xfrm>
        </p:spPr>
        <p:txBody>
          <a:bodyPr/>
          <a:lstStyle/>
          <a:p>
            <a:r>
              <a:rPr lang="fr-FR" dirty="0"/>
              <a:t>Histoire du LMA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A4A2E7A-D304-9675-4FF8-C2C75CF16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/>
          <a:stretch/>
        </p:blipFill>
        <p:spPr bwMode="auto">
          <a:xfrm>
            <a:off x="2351315" y="3033335"/>
            <a:ext cx="4868092" cy="37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93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52251" y="2230890"/>
            <a:ext cx="90394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Création du LMA en 2004 comme unité propre CNRS </a:t>
            </a:r>
          </a:p>
          <a:p>
            <a:pPr algn="just">
              <a:buClr>
                <a:schemeClr val="tx2"/>
              </a:buClr>
              <a:buSzPct val="60000"/>
            </a:pPr>
            <a:r>
              <a:rPr lang="fr-FR" altLang="fr-FR" sz="2000" dirty="0"/>
              <a:t>   Volonté conjointe de J.M. </a:t>
            </a:r>
            <a:r>
              <a:rPr lang="fr-FR" altLang="fr-FR" sz="2000" dirty="0" err="1"/>
              <a:t>Mackowski</a:t>
            </a:r>
            <a:r>
              <a:rPr lang="fr-FR" altLang="fr-FR" sz="2000" dirty="0"/>
              <a:t> et  M. Spiro </a:t>
            </a:r>
            <a:r>
              <a:rPr lang="fr-FR" altLang="fr-FR" sz="2000"/>
              <a:t>(Directeur </a:t>
            </a:r>
            <a:r>
              <a:rPr lang="fr-FR" altLang="fr-FR" sz="2000" dirty="0"/>
              <a:t>IN2P3)</a:t>
            </a:r>
          </a:p>
          <a:p>
            <a:pPr algn="just">
              <a:buClr>
                <a:schemeClr val="tx2"/>
              </a:buClr>
              <a:buSzPct val="60000"/>
            </a:pPr>
            <a:endParaRPr lang="fr-FR" altLang="fr-FR" sz="2000" dirty="0"/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D’abord UPS, puis USR en 2008, puis ZRR </a:t>
            </a:r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 Mais….en 2019 : Rapprochement LMA-IPNL – Plateforme Nationale de Recherche IN2P3</a:t>
            </a:r>
          </a:p>
          <a:p>
            <a:pPr marL="542925" lvl="1" indent="-266700" algn="just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dirty="0"/>
              <a:t> MAIS : Les Conditions sont différentes</a:t>
            </a:r>
          </a:p>
          <a:p>
            <a:pPr marL="542925" lvl="1" indent="-266700" algn="just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dirty="0"/>
              <a:t> LMA : labo incontournable dans le domaines des détecteurs d’OG </a:t>
            </a:r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   (</a:t>
            </a:r>
            <a:r>
              <a:rPr lang="fr-FR" altLang="fr-FR" sz="2000" dirty="0" err="1"/>
              <a:t>Virgo</a:t>
            </a:r>
            <a:r>
              <a:rPr lang="fr-FR" altLang="fr-FR" sz="2000" dirty="0"/>
              <a:t>, LIGO (US), KAGRA (Japon))</a:t>
            </a:r>
          </a:p>
          <a:p>
            <a:pPr marL="620100" lvl="1" indent="-342900" algn="just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dirty="0"/>
              <a:t>Pas seulement une plateforme de «services»: Plateforme de Recherche   activité FORTE R&amp;D (matériaux, procédés) </a:t>
            </a:r>
          </a:p>
          <a:p>
            <a:pPr marL="620100" lvl="1" indent="-342900" algn="just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endParaRPr lang="fr-FR" altLang="fr-FR" sz="2000" dirty="0"/>
          </a:p>
          <a:p>
            <a:pPr marL="734400" lvl="2" algn="just">
              <a:buClr>
                <a:schemeClr val="tx2"/>
              </a:buClr>
              <a:buSzPct val="60000"/>
            </a:pPr>
            <a:endParaRPr lang="fr-FR" altLang="fr-FR" sz="2000" dirty="0"/>
          </a:p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0000"/>
          </a:xfrm>
        </p:spPr>
        <p:txBody>
          <a:bodyPr/>
          <a:lstStyle/>
          <a:p>
            <a:r>
              <a:rPr lang="fr-FR" dirty="0"/>
              <a:t>Histoire du LMA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31B1E8-135A-E0EE-0BA4-215026AE8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55" y="87086"/>
            <a:ext cx="3245393" cy="2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8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55843" y="305814"/>
            <a:ext cx="8032311" cy="235409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fr-FR" sz="2800" b="1" kern="0" dirty="0"/>
              <a:t>Merci de votre attention</a:t>
            </a:r>
          </a:p>
        </p:txBody>
      </p:sp>
      <p:pic>
        <p:nvPicPr>
          <p:cNvPr id="9" name="Picture 5" descr="http://lmapc35.in2p3.fr/logbook/uploads/7550_20120523233954_l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344" y="1403311"/>
            <a:ext cx="5895975" cy="442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884002" y="4097716"/>
            <a:ext cx="3259998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tx1"/>
                </a:solidFill>
                <a:latin typeface="+mn-lt"/>
              </a:rPr>
              <a:t>« Ecrit » sur une substrat de silice </a:t>
            </a:r>
          </a:p>
          <a:p>
            <a:pPr algn="ctr"/>
            <a:r>
              <a:rPr lang="fr-FR" sz="1400" b="1" i="1" dirty="0">
                <a:solidFill>
                  <a:schemeClr val="tx1"/>
                </a:solidFill>
                <a:latin typeface="+mn-lt"/>
              </a:rPr>
              <a:t>par traitement correctif</a:t>
            </a:r>
          </a:p>
          <a:p>
            <a:pPr algn="ctr"/>
            <a:r>
              <a:rPr lang="fr-FR" sz="1400" b="1" i="1" dirty="0">
                <a:latin typeface="+mn-lt"/>
              </a:rPr>
              <a:t>Mesure expérimentale</a:t>
            </a:r>
            <a:endParaRPr lang="fr-FR" sz="1400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725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du LMA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0" y="926718"/>
            <a:ext cx="90416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0000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A l’origine (~70) , service de l’IPNL dirigé par J.M. </a:t>
            </a:r>
            <a:r>
              <a:rPr lang="fr-FR" altLang="fr-FR" sz="2000" dirty="0" err="1"/>
              <a:t>Mackowski</a:t>
            </a:r>
            <a:r>
              <a:rPr lang="fr-FR" altLang="fr-FR" sz="2000" dirty="0"/>
              <a:t> (SMA)</a:t>
            </a:r>
          </a:p>
          <a:p>
            <a:pPr indent="-180000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  <a:p>
            <a:pPr indent="-180000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Application de couches minces amorphes (semi-conducteurs, or..)  pour détecteurs </a:t>
            </a:r>
          </a:p>
          <a:p>
            <a:pPr>
              <a:buClr>
                <a:schemeClr val="tx2"/>
              </a:buClr>
              <a:buSzPct val="60000"/>
            </a:pPr>
            <a:r>
              <a:rPr lang="fr-FR" altLang="fr-FR" sz="2000" dirty="0"/>
              <a:t>   pour physique nucléaire (J. </a:t>
            </a:r>
            <a:r>
              <a:rPr lang="fr-FR" altLang="fr-FR" sz="2000" dirty="0" err="1"/>
              <a:t>Tousset</a:t>
            </a:r>
            <a:r>
              <a:rPr lang="fr-FR" altLang="fr-FR" sz="2000" dirty="0"/>
              <a:t>, JP Thomas, M. </a:t>
            </a:r>
            <a:r>
              <a:rPr lang="fr-FR" altLang="fr-FR" sz="2000" dirty="0" err="1"/>
              <a:t>Fallavier</a:t>
            </a:r>
            <a:r>
              <a:rPr lang="fr-FR" altLang="fr-FR" sz="2000" dirty="0"/>
              <a:t>) </a:t>
            </a:r>
          </a:p>
          <a:p>
            <a:pPr indent="-180000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  <a:p>
            <a:pPr indent="-180000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Virage vers l’optique au début des années 80 sous l’impulsion de SAGEM, la DGA</a:t>
            </a:r>
          </a:p>
          <a:p>
            <a:pPr lvl="1" indent="-180000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Construction d’une salle blanche (2</a:t>
            </a:r>
            <a:r>
              <a:rPr lang="fr-FR" altLang="fr-FR" sz="2000" baseline="30000" dirty="0"/>
              <a:t>ème</a:t>
            </a:r>
            <a:r>
              <a:rPr lang="fr-FR" altLang="fr-FR" sz="2000" dirty="0"/>
              <a:t> étage Dirac) – Financement « Marine »</a:t>
            </a:r>
          </a:p>
          <a:p>
            <a:pPr lvl="1" indent="-180000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1 machine de dépôt RF magnétron LEYBOLD</a:t>
            </a:r>
          </a:p>
          <a:p>
            <a:pPr lvl="1" indent="-180000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1 machine IBS « faites maison » : 1</a:t>
            </a:r>
            <a:r>
              <a:rPr lang="fr-FR" altLang="fr-FR" sz="2000" baseline="30000" dirty="0"/>
              <a:t>ère</a:t>
            </a:r>
            <a:r>
              <a:rPr lang="fr-FR" altLang="fr-FR" sz="2000" dirty="0"/>
              <a:t> machine de ce type en Europe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8739"/>
            <a:ext cx="4536504" cy="313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86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du LMA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240030" y="1015568"/>
            <a:ext cx="87439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Applications visible ou proche IR (633 nm, 1064 nm)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R&amp;D pour améliorer la tenue aux UV des dépôts « Faibles pertes » optiques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Miroirs de Ø 25 mm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Miroirs Gyrolaser (SAGEM) – 1</a:t>
            </a:r>
            <a:r>
              <a:rPr lang="fr-FR" sz="2000" baseline="30000" dirty="0"/>
              <a:t>er</a:t>
            </a:r>
            <a:r>
              <a:rPr lang="fr-FR" sz="2000" dirty="0"/>
              <a:t> gyro dans Ariane fait au LMA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« Guerre des étoiles » (US) : défense anti  missile (~1985)</a:t>
            </a:r>
          </a:p>
        </p:txBody>
      </p:sp>
      <p:pic>
        <p:nvPicPr>
          <p:cNvPr id="10" name="Picture 2" descr="http://vince.guillin.free.fr/Images/Gyrolas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364" y="2737684"/>
            <a:ext cx="3215554" cy="27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35" y="3279075"/>
            <a:ext cx="3535295" cy="28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7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du LMA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240030" y="1015568"/>
            <a:ext cx="8743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Applications IR 8-12 µm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Développement DLC (Diamond Like Carbon) pour traitement </a:t>
            </a:r>
          </a:p>
          <a:p>
            <a:pPr marL="742950" lvl="1" indent="-285750">
              <a:buFontTx/>
              <a:buChar char="-"/>
            </a:pPr>
            <a:r>
              <a:rPr lang="fr-FR" sz="2000" dirty="0"/>
              <a:t>Hublot Ge des sous-marins SNLE français </a:t>
            </a:r>
          </a:p>
          <a:p>
            <a:pPr marL="742950" lvl="1" indent="-285750">
              <a:buFontTx/>
              <a:buChar char="-"/>
            </a:pPr>
            <a:r>
              <a:rPr lang="fr-FR" sz="2000" dirty="0"/>
              <a:t>Optique secteur frontale du Rafale</a:t>
            </a:r>
          </a:p>
          <a:p>
            <a:pPr marL="742950" lvl="1" indent="-285750">
              <a:buFontTx/>
              <a:buChar char="-"/>
            </a:pPr>
            <a:r>
              <a:rPr lang="fr-FR" sz="2000" dirty="0"/>
              <a:t>Résistance à la </a:t>
            </a:r>
            <a:r>
              <a:rPr lang="fr-FR" sz="2000" dirty="0" err="1"/>
              <a:t>pluvio</a:t>
            </a:r>
            <a:r>
              <a:rPr lang="fr-FR" sz="2000" dirty="0"/>
              <a:t>-érosion et à la corrosion saline</a:t>
            </a:r>
          </a:p>
          <a:p>
            <a:pPr marL="742950" lvl="1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36AB73-707C-2186-720E-7B132C178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4" t="14177" r="27714" b="25164"/>
          <a:stretch/>
        </p:blipFill>
        <p:spPr>
          <a:xfrm>
            <a:off x="4446582" y="2951006"/>
            <a:ext cx="4584208" cy="3088969"/>
          </a:xfrm>
          <a:prstGeom prst="rect">
            <a:avLst/>
          </a:prstGeom>
        </p:spPr>
      </p:pic>
      <p:pic>
        <p:nvPicPr>
          <p:cNvPr id="6" name="Picture 8" descr="DSC02644">
            <a:extLst>
              <a:ext uri="{FF2B5EF4-FFF2-40B4-BE49-F238E27FC236}">
                <a16:creationId xmlns:a16="http://schemas.microsoft.com/office/drawing/2014/main" id="{F194F341-7C78-FA48-2C8C-BC73C7930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" y="2951007"/>
            <a:ext cx="3898174" cy="308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75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du LMA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0" y="926718"/>
            <a:ext cx="9032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Développement métrologie optiques et construction de 2 salles propres dans le bâtiment DIRAC </a:t>
            </a:r>
          </a:p>
          <a:p>
            <a:pPr marL="734400" lvl="2">
              <a:buClr>
                <a:schemeClr val="tx2"/>
              </a:buClr>
              <a:buSzPct val="60000"/>
            </a:pPr>
            <a:r>
              <a:rPr lang="fr-FR" altLang="fr-FR" sz="2000" dirty="0"/>
              <a:t>                                                           </a:t>
            </a:r>
            <a:r>
              <a:rPr lang="fr-FR" altLang="fr-FR" sz="2000" i="1" dirty="0"/>
              <a:t>Banc d’absorption (ESPCI), Diffusomètre</a:t>
            </a:r>
          </a:p>
          <a:p>
            <a:pPr indent="-180000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02393" y="1837263"/>
            <a:ext cx="3707606" cy="439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4" y="2100262"/>
            <a:ext cx="5156199" cy="386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4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du LMA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0" y="1228397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r>
              <a:rPr lang="fr-FR" altLang="fr-FR" sz="2000" dirty="0"/>
              <a:t>Couches minces «  faibles pertes optiques » développées pour les </a:t>
            </a:r>
            <a:r>
              <a:rPr lang="fr-FR" altLang="fr-FR" sz="2000" dirty="0" err="1"/>
              <a:t>gyro</a:t>
            </a:r>
            <a:r>
              <a:rPr lang="fr-FR" altLang="fr-FR" sz="2000" dirty="0"/>
              <a:t> : </a:t>
            </a:r>
          </a:p>
          <a:p>
            <a:pPr marL="447675" lvl="1" indent="-161925" algn="just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b="1" dirty="0"/>
              <a:t>Alain </a:t>
            </a:r>
            <a:r>
              <a:rPr lang="fr-FR" altLang="fr-FR" sz="2000" b="1" dirty="0" err="1"/>
              <a:t>Brillet</a:t>
            </a:r>
            <a:r>
              <a:rPr lang="fr-FR" altLang="fr-FR" sz="2000" b="1" dirty="0"/>
              <a:t> </a:t>
            </a:r>
            <a:r>
              <a:rPr lang="fr-FR" altLang="fr-FR" sz="2000" dirty="0"/>
              <a:t>(« Chef » du projet </a:t>
            </a:r>
            <a:r>
              <a:rPr lang="fr-FR" altLang="fr-FR" sz="2000" dirty="0" err="1"/>
              <a:t>Virgo</a:t>
            </a:r>
            <a:r>
              <a:rPr lang="fr-FR" altLang="fr-FR" sz="2000" dirty="0"/>
              <a:t>) vient nous voir en 1992 et croit en nous.</a:t>
            </a:r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 Pari osé pour une équipe de 5 personnes :  faire la même chose à 1064 nm au lieu </a:t>
            </a:r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 de 633 nm sur des composants de Ø35 cm  pesant 20 kg au lieu de Ø25 mm </a:t>
            </a:r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 pesant 50 g !!!!</a:t>
            </a:r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 Depuis ce temps là : groupe de la collaboration </a:t>
            </a:r>
            <a:r>
              <a:rPr lang="fr-FR" altLang="fr-FR" sz="2000" dirty="0" err="1"/>
              <a:t>Virgo</a:t>
            </a:r>
            <a:endParaRPr lang="fr-FR" altLang="fr-FR" sz="2000" dirty="0"/>
          </a:p>
          <a:p>
            <a:pPr lvl="1"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  <a:p>
            <a:pPr marL="542925" lvl="1" indent="-266700" algn="just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dirty="0"/>
              <a:t>R&amp;D commence : performances au RDV (absorption&lt; 2 ppm, Diffusion&lt; 5 ppm)</a:t>
            </a:r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 sur petits miroirs – Validation du </a:t>
            </a:r>
            <a:r>
              <a:rPr lang="fr-FR" altLang="fr-FR" sz="2000" dirty="0" err="1"/>
              <a:t>process</a:t>
            </a:r>
            <a:endParaRPr lang="fr-FR" altLang="fr-FR" sz="2000" dirty="0"/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</a:t>
            </a:r>
          </a:p>
          <a:p>
            <a:pPr marL="542925" lvl="1" indent="-266700" algn="just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dirty="0"/>
              <a:t>Etape d’après : </a:t>
            </a:r>
          </a:p>
          <a:p>
            <a:pPr marL="734400" lvl="2" algn="just">
              <a:buClr>
                <a:schemeClr val="tx2"/>
              </a:buClr>
              <a:buSzPct val="60000"/>
            </a:pPr>
            <a:r>
              <a:rPr lang="fr-FR" altLang="fr-FR" sz="2000" dirty="0"/>
              <a:t>Construire une nouvelle machine de grande dimension et par voie</a:t>
            </a:r>
          </a:p>
          <a:p>
            <a:pPr marL="277200" lvl="1" algn="just">
              <a:buClr>
                <a:schemeClr val="tx2"/>
              </a:buClr>
              <a:buSzPct val="60000"/>
            </a:pPr>
            <a:r>
              <a:rPr lang="fr-FR" altLang="fr-FR" sz="2000" dirty="0"/>
              <a:t>        de conséquence une nouveau bâtiment et une salle blanche : 1998-2000</a:t>
            </a:r>
          </a:p>
          <a:p>
            <a:pPr lvl="1" indent="-180000" algn="just">
              <a:buClr>
                <a:schemeClr val="tx2"/>
              </a:buClr>
              <a:buSzPct val="60000"/>
              <a:buBlip>
                <a:blip r:embed="rId2"/>
              </a:buBlip>
            </a:pPr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305989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b="11887"/>
          <a:stretch/>
        </p:blipFill>
        <p:spPr bwMode="auto">
          <a:xfrm>
            <a:off x="4901089" y="1053992"/>
            <a:ext cx="4242912" cy="265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0"/>
          <a:stretch/>
        </p:blipFill>
        <p:spPr bwMode="auto">
          <a:xfrm>
            <a:off x="4901088" y="3720658"/>
            <a:ext cx="4242911" cy="286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155185" y="3402883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79595" y="6218432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2018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du LMA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-19050" y="1543811"/>
            <a:ext cx="497522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Clr>
                <a:schemeClr val="tx2"/>
              </a:buClr>
              <a:buSzPct val="60000"/>
              <a:buBlip>
                <a:blip r:embed="rId4"/>
              </a:buBlip>
            </a:pPr>
            <a:r>
              <a:rPr lang="fr-FR" altLang="fr-FR" sz="2000" kern="0" dirty="0"/>
              <a:t>Nouvelle Infrastructure grâce au TGIR </a:t>
            </a:r>
            <a:r>
              <a:rPr lang="fr-FR" altLang="fr-FR" sz="2000" kern="0" dirty="0" err="1"/>
              <a:t>Virgo</a:t>
            </a:r>
            <a:endParaRPr lang="fr-FR" altLang="fr-FR" sz="2000" kern="0" dirty="0"/>
          </a:p>
          <a:p>
            <a:pPr>
              <a:buClr>
                <a:schemeClr val="tx2"/>
              </a:buClr>
              <a:buSzPct val="60000"/>
            </a:pPr>
            <a:r>
              <a:rPr lang="fr-FR" altLang="fr-FR" sz="2000" kern="0" dirty="0"/>
              <a:t>   (12-13 M€ investi : bâtiment, bâti de dépôt,</a:t>
            </a:r>
          </a:p>
          <a:p>
            <a:pPr>
              <a:buClr>
                <a:schemeClr val="tx2"/>
              </a:buClr>
              <a:buSzPct val="60000"/>
            </a:pPr>
            <a:r>
              <a:rPr lang="fr-FR" altLang="fr-FR" sz="2000" kern="0" dirty="0"/>
              <a:t>   outils métrologie)</a:t>
            </a:r>
          </a:p>
          <a:p>
            <a:pPr>
              <a:buClr>
                <a:schemeClr val="tx2"/>
              </a:buClr>
              <a:buSzPct val="60000"/>
            </a:pPr>
            <a:endParaRPr lang="fr-FR" altLang="fr-FR" sz="2000" kern="0" dirty="0"/>
          </a:p>
          <a:p>
            <a:pPr marL="620100" lvl="1" indent="-342900">
              <a:buClr>
                <a:srgbClr val="7030A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kern="0" dirty="0"/>
              <a:t>Réhabilitation ancien Synchrocyclotron </a:t>
            </a:r>
          </a:p>
          <a:p>
            <a:pPr marL="277200" lvl="1">
              <a:buClr>
                <a:schemeClr val="tx2"/>
              </a:buClr>
              <a:buSzPct val="60000"/>
            </a:pPr>
            <a:r>
              <a:rPr lang="fr-FR" altLang="fr-FR" sz="2000" kern="0" dirty="0"/>
              <a:t>      IPNL – Réhabilitation 1998-2000.</a:t>
            </a:r>
          </a:p>
          <a:p>
            <a:pPr marL="277200" lvl="1">
              <a:buClr>
                <a:schemeClr val="tx2"/>
              </a:buClr>
              <a:buSzPct val="60000"/>
            </a:pPr>
            <a:endParaRPr lang="fr-FR" altLang="fr-FR" sz="2000" kern="0" dirty="0"/>
          </a:p>
          <a:p>
            <a:pPr marL="620100" lvl="1" indent="-342900">
              <a:buClr>
                <a:schemeClr val="tx2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altLang="fr-FR" sz="2000" kern="0" dirty="0"/>
              <a:t>Bâtiment (2400 m</a:t>
            </a:r>
            <a:r>
              <a:rPr lang="fr-FR" altLang="fr-FR" sz="2000" kern="0" baseline="30000" dirty="0"/>
              <a:t>2</a:t>
            </a:r>
            <a:r>
              <a:rPr lang="fr-FR" altLang="fr-FR" sz="2000" kern="0" dirty="0"/>
              <a:t>) sur 3 niveaux et terrain appartenant au CNRS</a:t>
            </a:r>
          </a:p>
          <a:p>
            <a:pPr lvl="1">
              <a:lnSpc>
                <a:spcPct val="90000"/>
              </a:lnSpc>
            </a:pPr>
            <a:r>
              <a:rPr lang="fr-FR" altLang="fr-FR" sz="2000" kern="0" dirty="0"/>
              <a:t>   500m</a:t>
            </a:r>
            <a:r>
              <a:rPr lang="fr-FR" altLang="fr-FR" sz="2000" kern="0" baseline="30000" dirty="0"/>
              <a:t>2</a:t>
            </a:r>
            <a:r>
              <a:rPr lang="fr-FR" altLang="fr-FR" sz="2000" kern="0" dirty="0"/>
              <a:t> de salles blanches dont 200 m</a:t>
            </a:r>
            <a:r>
              <a:rPr lang="fr-FR" altLang="fr-FR" sz="2000" kern="0" baseline="30000" dirty="0"/>
              <a:t>2</a:t>
            </a:r>
            <a:r>
              <a:rPr lang="fr-FR" altLang="fr-FR" sz="2000" kern="0" dirty="0"/>
              <a:t> </a:t>
            </a:r>
          </a:p>
          <a:p>
            <a:pPr lvl="1">
              <a:lnSpc>
                <a:spcPct val="90000"/>
              </a:lnSpc>
            </a:pPr>
            <a:r>
              <a:rPr lang="fr-FR" altLang="fr-FR" sz="2000" kern="0" dirty="0"/>
              <a:t>   en classe 1 (ISO 3)</a:t>
            </a:r>
          </a:p>
          <a:p>
            <a:pPr indent="-180000">
              <a:buClr>
                <a:schemeClr val="tx2"/>
              </a:buClr>
              <a:buSzPct val="60000"/>
              <a:buBlip>
                <a:blip r:embed="rId4"/>
              </a:buBlip>
            </a:pPr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2957892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" y="1096564"/>
            <a:ext cx="4783927" cy="319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0000"/>
          </a:xfrm>
        </p:spPr>
        <p:txBody>
          <a:bodyPr/>
          <a:lstStyle/>
          <a:p>
            <a:r>
              <a:rPr lang="fr-FR" dirty="0"/>
              <a:t>Histoire du LMA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21845"/>
            <a:ext cx="4714875" cy="35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35535" y="3679107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AVANT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33938" y="6401701"/>
            <a:ext cx="7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APRES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0C363F-F3C8-7D1A-E93E-476579732DEF}"/>
              </a:ext>
            </a:extLst>
          </p:cNvPr>
          <p:cNvSpPr txBox="1"/>
          <p:nvPr/>
        </p:nvSpPr>
        <p:spPr>
          <a:xfrm>
            <a:off x="5738949" y="2325189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La salle Blanche</a:t>
            </a:r>
          </a:p>
        </p:txBody>
      </p:sp>
    </p:spTree>
    <p:extLst>
      <p:ext uri="{BB962C8B-B14F-4D97-AF65-F5344CB8AC3E}">
        <p14:creationId xmlns:p14="http://schemas.microsoft.com/office/powerpoint/2010/main" val="314261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0000"/>
          </a:xfrm>
        </p:spPr>
        <p:txBody>
          <a:bodyPr/>
          <a:lstStyle/>
          <a:p>
            <a:r>
              <a:rPr lang="fr-FR" dirty="0"/>
              <a:t>Histoire du LMA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4002" b="9309"/>
          <a:stretch/>
        </p:blipFill>
        <p:spPr bwMode="auto">
          <a:xfrm>
            <a:off x="37469" y="951932"/>
            <a:ext cx="4108434" cy="30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2060" y="2705558"/>
            <a:ext cx="109808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66017"/>
            <a:ext cx="3029086" cy="404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/>
          <a:stretch/>
        </p:blipFill>
        <p:spPr bwMode="auto">
          <a:xfrm>
            <a:off x="2517369" y="4133850"/>
            <a:ext cx="420116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-2" y="4933950"/>
            <a:ext cx="2517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« LE GRAND COATER »</a:t>
            </a:r>
          </a:p>
          <a:p>
            <a:pPr algn="ctr"/>
            <a:r>
              <a:rPr lang="fr-FR" sz="2000" b="1" dirty="0"/>
              <a:t>Installation en 2000</a:t>
            </a:r>
          </a:p>
        </p:txBody>
      </p:sp>
    </p:spTree>
    <p:extLst>
      <p:ext uri="{BB962C8B-B14F-4D97-AF65-F5344CB8AC3E}">
        <p14:creationId xmlns:p14="http://schemas.microsoft.com/office/powerpoint/2010/main" val="15828134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17920</TotalTime>
  <Words>692</Words>
  <Application>Microsoft Office PowerPoint</Application>
  <PresentationFormat>Affichage à l'écran (4:3)</PresentationFormat>
  <Paragraphs>99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Thème Office</vt:lpstr>
      <vt:lpstr>Historique LMA et les Ondes Gravitationnelles</vt:lpstr>
      <vt:lpstr>Histoire du LMA</vt:lpstr>
      <vt:lpstr>Histoire du LMA</vt:lpstr>
      <vt:lpstr>Histoire du LMA</vt:lpstr>
      <vt:lpstr>Histoire du LMA</vt:lpstr>
      <vt:lpstr>Histoire du LMA</vt:lpstr>
      <vt:lpstr>Histoire du LMA</vt:lpstr>
      <vt:lpstr>Histoire du LMA</vt:lpstr>
      <vt:lpstr>Histoire du LMA</vt:lpstr>
      <vt:lpstr>Histoire du LMA</vt:lpstr>
      <vt:lpstr>Histoire du LMA</vt:lpstr>
      <vt:lpstr>Histoire du LMA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Massimo Granata</dc:creator>
  <cp:lastModifiedBy>Laurent Pinard</cp:lastModifiedBy>
  <cp:revision>799</cp:revision>
  <dcterms:created xsi:type="dcterms:W3CDTF">2015-04-16T09:26:25Z</dcterms:created>
  <dcterms:modified xsi:type="dcterms:W3CDTF">2022-11-24T08:44:36Z</dcterms:modified>
</cp:coreProperties>
</file>