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1" r:id="rId8"/>
    <p:sldId id="268" r:id="rId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56AA3DD6-AE6E-4D5F-9DA0-DFCED9EE0128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1E24F8B3-4125-48CF-B0DC-CE417EEC3D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536139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2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20F93D51-061B-49C2-8C47-B339F1F01569}" type="datetimeFigureOut">
              <a:rPr lang="fr-FR" smtClean="0"/>
              <a:t>27/09/2022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2" y="9428584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D25023C5-B2A8-4562-9C98-9B28910C5A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38959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 1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884784" cy="1310240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0" y="4478092"/>
            <a:ext cx="12192000" cy="23988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492222"/>
            <a:ext cx="12126097" cy="1339411"/>
          </a:xfrm>
        </p:spPr>
        <p:txBody>
          <a:bodyPr anchor="b">
            <a:normAutofit/>
          </a:bodyPr>
          <a:lstStyle>
            <a:lvl1pPr algn="r">
              <a:lnSpc>
                <a:spcPct val="85000"/>
              </a:lnSpc>
              <a:defRPr sz="3200" spc="-5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Rectangle 2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2049" name="Image 35" descr="flag_yellow_low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25" y="6140319"/>
            <a:ext cx="1035697" cy="638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2" name="Rectangle 8"/>
          <p:cNvSpPr>
            <a:spLocks noChangeArrowheads="1"/>
          </p:cNvSpPr>
          <p:nvPr userDrawn="1"/>
        </p:nvSpPr>
        <p:spPr bwMode="auto">
          <a:xfrm>
            <a:off x="304800" y="3048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1082350" y="6256030"/>
            <a:ext cx="1013013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This project has received funding from the European Union</a:t>
            </a:r>
            <a:r>
              <a:rPr kumimoji="0" lang="en-US" altLang="fr-FR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kumimoji="0" lang="en-US" altLang="fr-FR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 Horizon 2020 research and innovation </a:t>
            </a:r>
            <a:r>
              <a:rPr kumimoji="0" lang="en-US" altLang="fr-FR" sz="1400" b="1" i="1" u="none" strike="noStrike" cap="none" normalizeH="0" baseline="0" dirty="0" err="1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programme</a:t>
            </a:r>
            <a:r>
              <a:rPr kumimoji="0" lang="en-US" altLang="fr-FR" sz="1400" b="1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under grant agreement No 824093</a:t>
            </a:r>
            <a:endParaRPr kumimoji="0" lang="en-US" altLang="fr-FR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353" y="-605970"/>
            <a:ext cx="9062893" cy="508406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58" y="0"/>
            <a:ext cx="1785393" cy="12411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816861"/>
            <a:ext cx="10058400" cy="953589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79" y="1878824"/>
            <a:ext cx="10058400" cy="4023360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  <a:lvl2pPr>
              <a:defRPr>
                <a:latin typeface="Arial Narrow" panose="020B0606020202030204" pitchFamily="34" charset="0"/>
              </a:defRPr>
            </a:lvl2pPr>
            <a:lvl3pPr>
              <a:defRPr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0457" y="6492875"/>
            <a:ext cx="1312025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fld id="{4CE482DC-2269-4F26-9D2A-7E44B1A4CD8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93306" y="6423355"/>
            <a:ext cx="57383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STRONG-2020 Project 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Review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, 28 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September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 2022</a:t>
            </a:r>
          </a:p>
          <a:p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713470" cy="1191148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  <a:lvl2pPr>
              <a:defRPr>
                <a:latin typeface="Arial Narrow" panose="020B0606020202030204" pitchFamily="34" charset="0"/>
              </a:defRPr>
            </a:lvl2pPr>
            <a:lvl3pPr>
              <a:defRPr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  <a:lvl2pPr>
              <a:defRPr>
                <a:latin typeface="Arial Narrow" panose="020B0606020202030204" pitchFamily="34" charset="0"/>
              </a:defRPr>
            </a:lvl2pPr>
            <a:lvl3pPr>
              <a:defRPr>
                <a:latin typeface="Arial Narrow" panose="020B0606020202030204" pitchFamily="34" charset="0"/>
              </a:defRPr>
            </a:lvl3pPr>
            <a:lvl4pPr>
              <a:defRPr>
                <a:latin typeface="Arial Narrow" panose="020B0606020202030204" pitchFamily="34" charset="0"/>
              </a:defRPr>
            </a:lvl4pPr>
            <a:lvl5pPr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33461" y="6459785"/>
            <a:ext cx="4375528" cy="365125"/>
          </a:xfrm>
        </p:spPr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 Narrow" panose="020B0606020202030204" pitchFamily="34" charset="0"/>
              </a:defRPr>
            </a:lvl1pPr>
          </a:lstStyle>
          <a:p>
            <a:fld id="{4FAB73BC-B049-4115-A692-8D63A059BFB8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93306" y="6423355"/>
            <a:ext cx="57383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STRONG-2020 Project Review, 28 September 2022</a:t>
            </a:r>
          </a:p>
          <a:p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10720" y="2702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Arial Narrow" panose="020B0606020202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063240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Arial Narrow" panose="020B060602020203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" y="-1"/>
            <a:ext cx="1713454" cy="1191138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67929" y="6180682"/>
            <a:ext cx="38934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STRONG-2020 Project Review, 28 September 2022</a:t>
            </a:r>
          </a:p>
          <a:p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09603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STRONG-2020 Project Review, 28 September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2" r:id="rId3"/>
    <p:sldLayoutId id="2147483656" r:id="rId4"/>
  </p:sldLayoutIdLst>
  <p:hf sldNum="0"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4641851"/>
            <a:ext cx="11951855" cy="1339411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STRONG-2020: Project </a:t>
            </a:r>
            <a:r>
              <a:rPr lang="fr-FR" b="1" dirty="0" err="1" smtClean="0">
                <a:solidFill>
                  <a:schemeClr val="bg1"/>
                </a:solidFill>
              </a:rPr>
              <a:t>Review</a:t>
            </a:r>
            <a:r>
              <a:rPr lang="fr-FR" b="1" dirty="0" smtClean="0">
                <a:solidFill>
                  <a:schemeClr val="bg1"/>
                </a:solidFill>
              </a:rPr>
              <a:t/>
            </a:r>
            <a:br>
              <a:rPr lang="fr-FR" b="1" dirty="0" smtClean="0">
                <a:solidFill>
                  <a:schemeClr val="bg1"/>
                </a:solidFill>
              </a:rPr>
            </a:br>
            <a:r>
              <a:rPr lang="fr-FR" b="1" dirty="0" smtClean="0">
                <a:solidFill>
                  <a:schemeClr val="bg1"/>
                </a:solidFill>
              </a:rPr>
              <a:t>28 </a:t>
            </a:r>
            <a:r>
              <a:rPr lang="fr-FR" b="1" dirty="0" err="1" smtClean="0">
                <a:solidFill>
                  <a:schemeClr val="bg1"/>
                </a:solidFill>
              </a:rPr>
              <a:t>September</a:t>
            </a:r>
            <a:r>
              <a:rPr lang="fr-FR" b="1" dirty="0" smtClean="0">
                <a:solidFill>
                  <a:schemeClr val="bg1"/>
                </a:solidFill>
              </a:rPr>
              <a:t> 2022</a:t>
            </a:r>
            <a:br>
              <a:rPr lang="fr-FR" b="1" dirty="0" smtClean="0">
                <a:solidFill>
                  <a:schemeClr val="bg1"/>
                </a:solidFill>
              </a:rPr>
            </a:br>
            <a:r>
              <a:rPr lang="en-US" b="1" dirty="0">
                <a:solidFill>
                  <a:schemeClr val="bg1"/>
                </a:solidFill>
              </a:rPr>
              <a:t>COVID -19 impact on the Project 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64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79" y="268221"/>
            <a:ext cx="10058400" cy="953589"/>
          </a:xfrm>
        </p:spPr>
        <p:txBody>
          <a:bodyPr>
            <a:normAutofit/>
          </a:bodyPr>
          <a:lstStyle/>
          <a:p>
            <a:pPr algn="r"/>
            <a:r>
              <a:rPr lang="en-US" sz="3600" dirty="0"/>
              <a:t>COVID -19 </a:t>
            </a:r>
            <a:r>
              <a:rPr lang="en-US" sz="3600" dirty="0" smtClean="0"/>
              <a:t>impact</a:t>
            </a:r>
            <a:endParaRPr lang="en-US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3702" y="1346663"/>
            <a:ext cx="10989425" cy="483800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US" sz="2400" dirty="0" smtClean="0"/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smtClean="0"/>
              <a:t>Activity </a:t>
            </a:r>
            <a:r>
              <a:rPr lang="en-US" sz="2400" dirty="0"/>
              <a:t>of most of </a:t>
            </a:r>
            <a:r>
              <a:rPr lang="en-US" sz="2400" b="1" dirty="0"/>
              <a:t>Transnational Access </a:t>
            </a:r>
            <a:r>
              <a:rPr lang="en-US" sz="2400" b="1" dirty="0" smtClean="0"/>
              <a:t>Infrastructures </a:t>
            </a:r>
            <a:r>
              <a:rPr lang="en-US" sz="2400" dirty="0" smtClean="0"/>
              <a:t>was </a:t>
            </a:r>
            <a:r>
              <a:rPr lang="en-US" sz="2400" dirty="0"/>
              <a:t>severely limited. </a:t>
            </a:r>
            <a:r>
              <a:rPr lang="en-US" sz="2400" dirty="0" smtClean="0"/>
              <a:t>Consequently, many TAs </a:t>
            </a:r>
            <a:r>
              <a:rPr lang="en-US" sz="2400" dirty="0"/>
              <a:t>could deliver only a limited amount of </a:t>
            </a:r>
            <a:r>
              <a:rPr lang="en-US" sz="2400" dirty="0" smtClean="0"/>
              <a:t>access, </a:t>
            </a:r>
          </a:p>
          <a:p>
            <a:pPr marL="0" indent="0" algn="just">
              <a:buNone/>
            </a:pPr>
            <a:r>
              <a:rPr lang="en-US" sz="2400" dirty="0"/>
              <a:t> </a:t>
            </a:r>
            <a:r>
              <a:rPr lang="en-US" sz="2400" dirty="0" smtClean="0"/>
              <a:t> especially </a:t>
            </a:r>
            <a:r>
              <a:rPr lang="en-US" sz="2400" dirty="0"/>
              <a:t>in the first </a:t>
            </a:r>
            <a:r>
              <a:rPr lang="en-US" sz="2400" dirty="0" smtClean="0"/>
              <a:t>Reporting Period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en-US" sz="2400" dirty="0" smtClean="0"/>
              <a:t>   </a:t>
            </a:r>
            <a:r>
              <a:rPr lang="en-US" sz="2400" dirty="0" smtClean="0"/>
              <a:t>Several </a:t>
            </a:r>
            <a:r>
              <a:rPr lang="en-US" sz="2400" dirty="0"/>
              <a:t>WPs have been </a:t>
            </a:r>
            <a:r>
              <a:rPr lang="en-US" sz="2400" dirty="0" smtClean="0"/>
              <a:t>affected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smtClean="0"/>
              <a:t>realization </a:t>
            </a:r>
            <a:r>
              <a:rPr lang="en-US" sz="2400" dirty="0"/>
              <a:t>of certain tasks was </a:t>
            </a:r>
            <a:r>
              <a:rPr lang="en-US" sz="2400" dirty="0" smtClean="0"/>
              <a:t>delayed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  </a:t>
            </a:r>
            <a:r>
              <a:rPr lang="en-US" sz="2400" dirty="0" smtClean="0"/>
              <a:t>resulted </a:t>
            </a:r>
            <a:r>
              <a:rPr lang="en-US" sz="2400" dirty="0"/>
              <a:t>in the delay of submission for a number of deliverables and in the achievement </a:t>
            </a:r>
            <a:endParaRPr lang="en-US" sz="2400" dirty="0" smtClean="0"/>
          </a:p>
          <a:p>
            <a:pPr marL="0" indent="0" algn="just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of </a:t>
            </a:r>
            <a:r>
              <a:rPr lang="en-US" sz="2400" dirty="0"/>
              <a:t>some </a:t>
            </a:r>
            <a:r>
              <a:rPr lang="en-US" sz="2400" dirty="0" smtClean="0"/>
              <a:t>milestones</a:t>
            </a:r>
            <a:endParaRPr lang="en-US" sz="2400" dirty="0"/>
          </a:p>
          <a:p>
            <a:pPr marL="0" indent="0" algn="just">
              <a:buNone/>
            </a:pPr>
            <a:endParaRPr lang="en-US" sz="2400" dirty="0" smtClean="0"/>
          </a:p>
          <a:p>
            <a:pPr algn="ctr"/>
            <a:r>
              <a:rPr lang="en-US" sz="2400" b="1" i="1" dirty="0" smtClean="0">
                <a:solidFill>
                  <a:srgbClr val="FF0000"/>
                </a:solidFill>
              </a:rPr>
              <a:t>The </a:t>
            </a:r>
            <a:r>
              <a:rPr lang="en-US" sz="2400" b="1" i="1" dirty="0">
                <a:solidFill>
                  <a:srgbClr val="FF0000"/>
                </a:solidFill>
              </a:rPr>
              <a:t>accumulated delays </a:t>
            </a:r>
            <a:r>
              <a:rPr lang="en-US" sz="2400" b="1" i="1" dirty="0" smtClean="0">
                <a:solidFill>
                  <a:srgbClr val="FF0000"/>
                </a:solidFill>
              </a:rPr>
              <a:t>led to the </a:t>
            </a:r>
            <a:r>
              <a:rPr lang="en-US" sz="2400" b="1" i="1" dirty="0">
                <a:solidFill>
                  <a:srgbClr val="FF0000"/>
                </a:solidFill>
              </a:rPr>
              <a:t>request </a:t>
            </a:r>
            <a:r>
              <a:rPr lang="en-US" sz="2400" b="1" i="1" dirty="0" smtClean="0">
                <a:solidFill>
                  <a:srgbClr val="FF0000"/>
                </a:solidFill>
              </a:rPr>
              <a:t>of a six-months extension </a:t>
            </a:r>
            <a:r>
              <a:rPr lang="en-US" sz="2400" b="1" i="1" dirty="0">
                <a:solidFill>
                  <a:srgbClr val="FF0000"/>
                </a:solidFill>
              </a:rPr>
              <a:t>of the project </a:t>
            </a:r>
            <a:r>
              <a:rPr lang="en-US" sz="2400" b="1" i="1" dirty="0" smtClean="0">
                <a:solidFill>
                  <a:srgbClr val="FF0000"/>
                </a:solidFill>
              </a:rPr>
              <a:t>(</a:t>
            </a:r>
            <a:r>
              <a:rPr lang="en-US" sz="2400" b="1" i="1" dirty="0">
                <a:solidFill>
                  <a:srgbClr val="FF0000"/>
                </a:solidFill>
              </a:rPr>
              <a:t>accepted with the second </a:t>
            </a:r>
            <a:r>
              <a:rPr lang="en-US" sz="2400" b="1" i="1" dirty="0" smtClean="0">
                <a:solidFill>
                  <a:srgbClr val="FF0000"/>
                </a:solidFill>
              </a:rPr>
              <a:t>Amendment</a:t>
            </a:r>
            <a:r>
              <a:rPr lang="en-US" sz="2400" b="1" i="1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112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79" y="1753984"/>
            <a:ext cx="10058400" cy="450533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1) TA2: Transnational Access to MAMI</a:t>
            </a:r>
          </a:p>
          <a:p>
            <a:r>
              <a:rPr lang="en-US" dirty="0"/>
              <a:t>Min. quantity of access to be provided in Annex I (Unit </a:t>
            </a:r>
            <a:r>
              <a:rPr lang="en-US" dirty="0" smtClean="0"/>
              <a:t>of access: Beam hour): 1 750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Access </a:t>
            </a:r>
            <a:r>
              <a:rPr lang="en-US" dirty="0">
                <a:solidFill>
                  <a:srgbClr val="FF0000"/>
                </a:solidFill>
              </a:rPr>
              <a:t>provided in RP1: </a:t>
            </a:r>
            <a:r>
              <a:rPr lang="en-US" dirty="0" smtClean="0">
                <a:solidFill>
                  <a:srgbClr val="FF0000"/>
                </a:solidFill>
              </a:rPr>
              <a:t>178</a:t>
            </a:r>
          </a:p>
          <a:p>
            <a:r>
              <a:rPr lang="en-US" dirty="0">
                <a:solidFill>
                  <a:srgbClr val="FF0000"/>
                </a:solidFill>
              </a:rPr>
              <a:t>Access provided in </a:t>
            </a:r>
            <a:r>
              <a:rPr lang="en-US" dirty="0" smtClean="0">
                <a:solidFill>
                  <a:srgbClr val="FF0000"/>
                </a:solidFill>
              </a:rPr>
              <a:t>RP2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smtClean="0">
                <a:solidFill>
                  <a:srgbClr val="FF0000"/>
                </a:solidFill>
              </a:rPr>
              <a:t>152</a:t>
            </a:r>
          </a:p>
          <a:p>
            <a:r>
              <a:rPr lang="en-US" dirty="0" smtClean="0"/>
              <a:t>Difference (to </a:t>
            </a:r>
            <a:r>
              <a:rPr lang="en-US" dirty="0"/>
              <a:t>be provided): </a:t>
            </a:r>
            <a:r>
              <a:rPr lang="en-US" dirty="0" smtClean="0"/>
              <a:t>1 420</a:t>
            </a:r>
          </a:p>
          <a:p>
            <a:endParaRPr lang="en-US" dirty="0"/>
          </a:p>
          <a:p>
            <a:r>
              <a:rPr lang="en-US" dirty="0"/>
              <a:t>2) TA3: Transnational Access to LNF</a:t>
            </a:r>
          </a:p>
          <a:p>
            <a:r>
              <a:rPr lang="en-US" dirty="0"/>
              <a:t>Min. quantity of access to be provided in Annex </a:t>
            </a:r>
            <a:r>
              <a:rPr lang="en-US" dirty="0" smtClean="0"/>
              <a:t>I (</a:t>
            </a:r>
            <a:r>
              <a:rPr lang="en-US" dirty="0"/>
              <a:t>Unit of access: Beam hour): </a:t>
            </a:r>
            <a:r>
              <a:rPr lang="en-US" dirty="0" smtClean="0"/>
              <a:t>2 500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Access </a:t>
            </a:r>
            <a:r>
              <a:rPr lang="en-US" dirty="0">
                <a:solidFill>
                  <a:srgbClr val="FF0000"/>
                </a:solidFill>
              </a:rPr>
              <a:t>provided in RP1: </a:t>
            </a:r>
            <a:r>
              <a:rPr lang="en-US" dirty="0" smtClean="0">
                <a:solidFill>
                  <a:srgbClr val="FF0000"/>
                </a:solidFill>
              </a:rPr>
              <a:t>820</a:t>
            </a:r>
          </a:p>
          <a:p>
            <a:r>
              <a:rPr lang="en-US" dirty="0"/>
              <a:t>Access provided in RP2: </a:t>
            </a:r>
            <a:r>
              <a:rPr lang="en-US" dirty="0" smtClean="0"/>
              <a:t>1 170</a:t>
            </a:r>
            <a:endParaRPr lang="en-US" dirty="0"/>
          </a:p>
          <a:p>
            <a:r>
              <a:rPr lang="en-US" dirty="0"/>
              <a:t>Difference (to be provided): 510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097279" y="268221"/>
            <a:ext cx="10058400" cy="953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 smtClean="0"/>
              <a:t>COVID -19 impact: TAs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43320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79" y="1878823"/>
            <a:ext cx="10058400" cy="458016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3) TA4</a:t>
            </a:r>
            <a:r>
              <a:rPr lang="en-US" dirty="0"/>
              <a:t>: Transnational Access to FTD/ELSA</a:t>
            </a:r>
          </a:p>
          <a:p>
            <a:r>
              <a:rPr lang="en-US" dirty="0"/>
              <a:t>Min. quantity of access to be provided in Annex </a:t>
            </a:r>
            <a:r>
              <a:rPr lang="en-US" dirty="0" smtClean="0"/>
              <a:t>I (</a:t>
            </a:r>
            <a:r>
              <a:rPr lang="en-US" dirty="0"/>
              <a:t>Unit of access</a:t>
            </a:r>
            <a:r>
              <a:rPr lang="en-US" dirty="0" smtClean="0"/>
              <a:t>: 1 AU) </a:t>
            </a:r>
            <a:r>
              <a:rPr lang="en-US" dirty="0"/>
              <a:t>: </a:t>
            </a:r>
            <a:r>
              <a:rPr lang="en-US" dirty="0" smtClean="0"/>
              <a:t>1 400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Access provided in RP1: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US" dirty="0"/>
              <a:t>Access provided in RP2: </a:t>
            </a:r>
            <a:r>
              <a:rPr lang="en-US" dirty="0" smtClean="0"/>
              <a:t>677</a:t>
            </a:r>
          </a:p>
          <a:p>
            <a:r>
              <a:rPr lang="en-US" dirty="0" smtClean="0"/>
              <a:t>Difference </a:t>
            </a:r>
            <a:r>
              <a:rPr lang="en-US" dirty="0"/>
              <a:t>(to be provided): </a:t>
            </a:r>
            <a:r>
              <a:rPr lang="en-US" dirty="0" smtClean="0"/>
              <a:t>723</a:t>
            </a:r>
          </a:p>
          <a:p>
            <a:endParaRPr lang="en-US" dirty="0" smtClean="0"/>
          </a:p>
          <a:p>
            <a:r>
              <a:rPr lang="en-US" dirty="0"/>
              <a:t>4) TA5: Transnational Access to GSI</a:t>
            </a:r>
          </a:p>
          <a:p>
            <a:r>
              <a:rPr lang="en-US" dirty="0"/>
              <a:t>Min. quantity of access to be provided in Annex </a:t>
            </a:r>
            <a:r>
              <a:rPr lang="en-US" dirty="0" smtClean="0"/>
              <a:t>I (</a:t>
            </a:r>
            <a:r>
              <a:rPr lang="en-US" dirty="0"/>
              <a:t>Unit of access: Beam hour</a:t>
            </a:r>
            <a:r>
              <a:rPr lang="en-US" dirty="0" smtClean="0"/>
              <a:t>): 1 450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Access </a:t>
            </a:r>
            <a:r>
              <a:rPr lang="en-US" dirty="0">
                <a:solidFill>
                  <a:srgbClr val="FF0000"/>
                </a:solidFill>
              </a:rPr>
              <a:t>provided in RP1: </a:t>
            </a:r>
            <a:r>
              <a:rPr lang="en-US" dirty="0" smtClean="0">
                <a:solidFill>
                  <a:srgbClr val="FF0000"/>
                </a:solidFill>
              </a:rPr>
              <a:t>0</a:t>
            </a:r>
          </a:p>
          <a:p>
            <a:r>
              <a:rPr lang="en-US" dirty="0"/>
              <a:t>Access provided in RP2: </a:t>
            </a:r>
            <a:r>
              <a:rPr lang="en-US" dirty="0" smtClean="0"/>
              <a:t>860</a:t>
            </a:r>
          </a:p>
          <a:p>
            <a:r>
              <a:rPr lang="en-US" dirty="0" smtClean="0"/>
              <a:t>Difference </a:t>
            </a:r>
            <a:r>
              <a:rPr lang="en-US" dirty="0"/>
              <a:t>(to be provided): 590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097279" y="268221"/>
            <a:ext cx="10058400" cy="953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 smtClean="0"/>
              <a:t>COVID -19 impact: TAs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291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97279" y="1878823"/>
            <a:ext cx="10058400" cy="44970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5) TA6: Transnational Access to ECT*</a:t>
            </a:r>
          </a:p>
          <a:p>
            <a:r>
              <a:rPr lang="en-US" dirty="0"/>
              <a:t>Min. quantity of access to be provided in Annex </a:t>
            </a:r>
            <a:r>
              <a:rPr lang="en-US" dirty="0" smtClean="0"/>
              <a:t>I (</a:t>
            </a:r>
            <a:r>
              <a:rPr lang="en-US" dirty="0"/>
              <a:t>Unit of access: </a:t>
            </a:r>
            <a:r>
              <a:rPr lang="en-US" dirty="0" smtClean="0"/>
              <a:t>Access-day): 1 900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Access </a:t>
            </a:r>
            <a:r>
              <a:rPr lang="en-US" dirty="0">
                <a:solidFill>
                  <a:srgbClr val="FF0000"/>
                </a:solidFill>
              </a:rPr>
              <a:t>provided in RP1: </a:t>
            </a:r>
            <a:r>
              <a:rPr lang="en-US" dirty="0" smtClean="0">
                <a:solidFill>
                  <a:srgbClr val="FF0000"/>
                </a:solidFill>
              </a:rPr>
              <a:t>253</a:t>
            </a:r>
          </a:p>
          <a:p>
            <a:r>
              <a:rPr lang="en-US" dirty="0"/>
              <a:t>Access provided in RP2: </a:t>
            </a:r>
            <a:r>
              <a:rPr lang="en-US" dirty="0" smtClean="0"/>
              <a:t>611</a:t>
            </a:r>
            <a:endParaRPr lang="en-US" dirty="0"/>
          </a:p>
          <a:p>
            <a:r>
              <a:rPr lang="en-US" dirty="0"/>
              <a:t>Difference (to be provided): </a:t>
            </a:r>
            <a:r>
              <a:rPr lang="en-US" dirty="0" smtClean="0"/>
              <a:t>1 036</a:t>
            </a:r>
          </a:p>
          <a:p>
            <a:endParaRPr lang="en-US" dirty="0" smtClean="0"/>
          </a:p>
          <a:p>
            <a:r>
              <a:rPr lang="en-US" dirty="0" smtClean="0"/>
              <a:t>6</a:t>
            </a:r>
            <a:r>
              <a:rPr lang="en-US" dirty="0"/>
              <a:t>) TA7: Transnational Access to CERN</a:t>
            </a:r>
          </a:p>
          <a:p>
            <a:r>
              <a:rPr lang="en-US" dirty="0"/>
              <a:t>Min. quantity of access to be provided in Annex I (Unit of access: </a:t>
            </a:r>
            <a:r>
              <a:rPr lang="en-US" dirty="0" smtClean="0"/>
              <a:t>1h): 3 000</a:t>
            </a:r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Access provided in RP1: </a:t>
            </a:r>
            <a:r>
              <a:rPr lang="en-US" dirty="0" smtClean="0">
                <a:solidFill>
                  <a:srgbClr val="FF0000"/>
                </a:solidFill>
              </a:rPr>
              <a:t>235</a:t>
            </a:r>
          </a:p>
          <a:p>
            <a:r>
              <a:rPr lang="en-US" dirty="0"/>
              <a:t>Access provided in RP2: </a:t>
            </a:r>
            <a:r>
              <a:rPr lang="en-US" dirty="0" smtClean="0"/>
              <a:t>672</a:t>
            </a:r>
            <a:endParaRPr lang="en-US" dirty="0"/>
          </a:p>
          <a:p>
            <a:r>
              <a:rPr lang="en-US" dirty="0"/>
              <a:t>Difference (to be provided): </a:t>
            </a:r>
            <a:r>
              <a:rPr lang="en-US" dirty="0" smtClean="0"/>
              <a:t>2 093</a:t>
            </a:r>
            <a:endParaRPr lang="en-US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097279" y="268221"/>
            <a:ext cx="10058400" cy="953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US" sz="3600" dirty="0" smtClean="0"/>
              <a:t>COVID -19 impact: TAs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22431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3703" y="1745673"/>
            <a:ext cx="11114116" cy="57077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sz="2100" dirty="0" smtClean="0"/>
              <a:t>  Inaccessibility </a:t>
            </a:r>
            <a:r>
              <a:rPr lang="en-US" sz="2100" dirty="0"/>
              <a:t>or very limited access to Transnational Infrastructures had as a consequence: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 smtClean="0"/>
              <a:t> TAs </a:t>
            </a:r>
            <a:r>
              <a:rPr lang="en-US" sz="2100" dirty="0"/>
              <a:t>of the project could not fulfill their tasks and provide the amount of access foreseen in the GA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100" dirty="0" smtClean="0"/>
              <a:t> </a:t>
            </a:r>
            <a:r>
              <a:rPr lang="en-US" sz="2100" dirty="0" smtClean="0"/>
              <a:t> several </a:t>
            </a:r>
            <a:r>
              <a:rPr lang="en-US" sz="2100" dirty="0"/>
              <a:t>JRA and NA members were unable to access the facilities necessary for the tasks described in the </a:t>
            </a:r>
            <a:r>
              <a:rPr lang="en-US" sz="2100" dirty="0" smtClean="0"/>
              <a:t>GA</a:t>
            </a:r>
            <a:endParaRPr lang="en-US" sz="2100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sz="2100" dirty="0" smtClean="0"/>
              <a:t> Postponement of a number of Deliverables as a result of COVID-19 restrictions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dirty="0" smtClean="0"/>
              <a:t> Rescheduling </a:t>
            </a:r>
            <a:r>
              <a:rPr lang="en-US" sz="2100" dirty="0"/>
              <a:t>of the due dates for a number of </a:t>
            </a:r>
            <a:r>
              <a:rPr lang="en-US" sz="2100" dirty="0" smtClean="0"/>
              <a:t>milestones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dirty="0" smtClean="0"/>
              <a:t>  Impossibility </a:t>
            </a:r>
            <a:r>
              <a:rPr lang="en-US" sz="2100" dirty="0"/>
              <a:t>of </a:t>
            </a:r>
            <a:r>
              <a:rPr lang="en-US" sz="2100" dirty="0" smtClean="0"/>
              <a:t>organizing in-person </a:t>
            </a:r>
            <a:r>
              <a:rPr lang="en-US" sz="2100" dirty="0"/>
              <a:t>meetings and exchange of </a:t>
            </a:r>
            <a:r>
              <a:rPr lang="en-US" sz="2100" dirty="0" smtClean="0"/>
              <a:t>experience </a:t>
            </a:r>
          </a:p>
          <a:p>
            <a:pPr marL="0" indent="0">
              <a:buNone/>
            </a:pPr>
            <a:r>
              <a:rPr lang="en-US" sz="2100" dirty="0"/>
              <a:t> </a:t>
            </a:r>
            <a:r>
              <a:rPr lang="en-US" sz="2100" dirty="0" smtClean="0"/>
              <a:t>     especially important for   NAs but also JRAs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dirty="0" smtClean="0"/>
              <a:t> Deviations in the use of budget (more Personnel costs spending and very limited Travel costs use)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2100" dirty="0" smtClean="0"/>
              <a:t> Human </a:t>
            </a:r>
            <a:r>
              <a:rPr lang="en-US" sz="2100" dirty="0"/>
              <a:t>effort revisions and budget transfers for a number of WPs following Work Plan modifications 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097279" y="268221"/>
            <a:ext cx="10058400" cy="9535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en-US" sz="4000" dirty="0" smtClean="0"/>
              <a:t>Consequences for the project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6046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97279" y="144491"/>
            <a:ext cx="10058400" cy="1043433"/>
          </a:xfrm>
        </p:spPr>
        <p:txBody>
          <a:bodyPr/>
          <a:lstStyle/>
          <a:p>
            <a:pPr algn="r"/>
            <a:r>
              <a:rPr lang="fr-FR" dirty="0" smtClean="0"/>
              <a:t> </a:t>
            </a:r>
            <a:r>
              <a:rPr lang="fr-FR" sz="3600" dirty="0" smtClean="0"/>
              <a:t>Perspectives</a:t>
            </a:r>
            <a:endParaRPr lang="fr-FR" sz="3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07324" y="1237800"/>
            <a:ext cx="11413374" cy="5154687"/>
          </a:xfrm>
        </p:spPr>
        <p:txBody>
          <a:bodyPr>
            <a:normAutofit lnSpcReduction="10000"/>
          </a:bodyPr>
          <a:lstStyle/>
          <a:p>
            <a:r>
              <a:rPr lang="fr-FR" sz="2800" b="1" dirty="0" smtClean="0">
                <a:solidFill>
                  <a:srgbClr val="0070C0"/>
                </a:solidFill>
              </a:rPr>
              <a:t> </a:t>
            </a:r>
            <a:r>
              <a:rPr lang="fr-FR" sz="2800" b="1" dirty="0" err="1" smtClean="0">
                <a:solidFill>
                  <a:srgbClr val="0070C0"/>
                </a:solidFill>
              </a:rPr>
              <a:t>Possibility</a:t>
            </a:r>
            <a:r>
              <a:rPr lang="fr-FR" sz="2800" b="1" dirty="0" smtClean="0">
                <a:solidFill>
                  <a:srgbClr val="0070C0"/>
                </a:solidFill>
              </a:rPr>
              <a:t> of a second extension:</a:t>
            </a:r>
          </a:p>
          <a:p>
            <a:r>
              <a:rPr lang="fr-FR" sz="2400" b="1" i="1" dirty="0" smtClean="0">
                <a:solidFill>
                  <a:srgbClr val="FF0000"/>
                </a:solidFill>
              </a:rPr>
              <a:t>Arguments for: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 smtClean="0"/>
              <a:t>For </a:t>
            </a:r>
            <a:r>
              <a:rPr lang="en-US" sz="2400" b="1" dirty="0" smtClean="0"/>
              <a:t>TAs</a:t>
            </a:r>
            <a:r>
              <a:rPr lang="en-US" sz="2400" b="1" dirty="0" smtClean="0"/>
              <a:t>: </a:t>
            </a:r>
            <a:r>
              <a:rPr lang="en-US" sz="2400" dirty="0" smtClean="0"/>
              <a:t>carry </a:t>
            </a:r>
            <a:r>
              <a:rPr lang="en-US" sz="2400" dirty="0"/>
              <a:t>out </a:t>
            </a:r>
            <a:r>
              <a:rPr lang="en-US" sz="2400" dirty="0" smtClean="0"/>
              <a:t>the work plan and </a:t>
            </a:r>
            <a:r>
              <a:rPr lang="en-US" sz="2400" dirty="0"/>
              <a:t>fulfill the obligations set out in the GA</a:t>
            </a:r>
            <a:endParaRPr lang="fr-FR" sz="2400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fr-FR" sz="2400" b="1" dirty="0" smtClean="0"/>
              <a:t>For </a:t>
            </a:r>
            <a:r>
              <a:rPr lang="fr-FR" sz="2400" b="1" dirty="0" err="1" smtClean="0"/>
              <a:t>VAs</a:t>
            </a:r>
            <a:r>
              <a:rPr lang="fr-FR" sz="2400" b="1" dirty="0" smtClean="0"/>
              <a:t>: </a:t>
            </a:r>
            <a:r>
              <a:rPr lang="en-US" sz="2400" dirty="0"/>
              <a:t>ensure the follow-up and maintenance of </a:t>
            </a:r>
            <a:r>
              <a:rPr lang="en-US" sz="2400" dirty="0" smtClean="0"/>
              <a:t>services/databases </a:t>
            </a:r>
            <a:r>
              <a:rPr lang="en-US" sz="2400" dirty="0"/>
              <a:t>created during the </a:t>
            </a:r>
            <a:r>
              <a:rPr lang="en-US" sz="2400" dirty="0" smtClean="0"/>
              <a:t>project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/>
              <a:t>Other WPs: </a:t>
            </a:r>
            <a:r>
              <a:rPr lang="en-US" sz="2400" dirty="0" smtClean="0"/>
              <a:t>some WP </a:t>
            </a:r>
            <a:r>
              <a:rPr lang="en-US" sz="2400" dirty="0"/>
              <a:t>leaders have expressed </a:t>
            </a:r>
            <a:r>
              <a:rPr lang="en-US" sz="2400" dirty="0" smtClean="0"/>
              <a:t>their </a:t>
            </a:r>
            <a:r>
              <a:rPr lang="en-US" sz="2400" dirty="0"/>
              <a:t>desire to have another extension to finish delayed (due to </a:t>
            </a:r>
            <a:r>
              <a:rPr lang="en-US" sz="2400" dirty="0" smtClean="0"/>
              <a:t>COVID-19) tasks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 smtClean="0"/>
              <a:t>For the whole Consortium</a:t>
            </a:r>
            <a:r>
              <a:rPr lang="en-US" sz="2400" b="1" dirty="0"/>
              <a:t>: </a:t>
            </a:r>
            <a:r>
              <a:rPr lang="en-US" sz="2400" dirty="0"/>
              <a:t>maintain the network in the perspective of the construction of a </a:t>
            </a:r>
            <a:r>
              <a:rPr lang="en-US" sz="2400" dirty="0" smtClean="0"/>
              <a:t>project </a:t>
            </a:r>
            <a:r>
              <a:rPr lang="en-US" sz="2400" dirty="0"/>
              <a:t>corresponding better to the new directives/priorities of Horizon </a:t>
            </a:r>
            <a:r>
              <a:rPr lang="en-US" sz="2400" dirty="0" smtClean="0"/>
              <a:t>Europe</a:t>
            </a:r>
          </a:p>
          <a:p>
            <a:pPr algn="just"/>
            <a:r>
              <a:rPr lang="fr-FR" sz="2400" b="1" i="1" dirty="0" err="1" smtClean="0">
                <a:solidFill>
                  <a:srgbClr val="FF0000"/>
                </a:solidFill>
              </a:rPr>
              <a:t>Potential</a:t>
            </a:r>
            <a:r>
              <a:rPr lang="fr-FR" sz="2400" b="1" i="1" dirty="0" smtClean="0">
                <a:solidFill>
                  <a:srgbClr val="FF0000"/>
                </a:solidFill>
              </a:rPr>
              <a:t> </a:t>
            </a:r>
            <a:r>
              <a:rPr lang="fr-FR" sz="2400" b="1" i="1" dirty="0" err="1" smtClean="0">
                <a:solidFill>
                  <a:srgbClr val="FF0000"/>
                </a:solidFill>
              </a:rPr>
              <a:t>difficulties</a:t>
            </a:r>
            <a:r>
              <a:rPr lang="fr-FR" sz="2400" b="1" i="1" dirty="0" smtClean="0">
                <a:solidFill>
                  <a:srgbClr val="FF0000"/>
                </a:solidFill>
              </a:rPr>
              <a:t>: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dirty="0"/>
              <a:t> </a:t>
            </a:r>
            <a:r>
              <a:rPr lang="en-US" sz="2400" dirty="0" smtClean="0"/>
              <a:t>A</a:t>
            </a:r>
            <a:r>
              <a:rPr lang="en-US" sz="2400" dirty="0" smtClean="0"/>
              <a:t>ccomplishment </a:t>
            </a:r>
            <a:r>
              <a:rPr lang="en-US" sz="2400" dirty="0"/>
              <a:t>of tasks for some WPs less impacted by the </a:t>
            </a:r>
            <a:r>
              <a:rPr lang="en-US" sz="2400" dirty="0" smtClean="0"/>
              <a:t>pandemic (budget expended)</a:t>
            </a:r>
            <a:endParaRPr lang="fr-FR" sz="2400" dirty="0"/>
          </a:p>
          <a:p>
            <a:pPr marL="0" indent="0" algn="just">
              <a:buNone/>
            </a:pPr>
            <a:r>
              <a:rPr lang="fr-FR" sz="2400" b="1" dirty="0" smtClean="0">
                <a:solidFill>
                  <a:srgbClr val="0070C0"/>
                </a:solidFill>
              </a:rPr>
              <a:t> </a:t>
            </a:r>
            <a:r>
              <a:rPr lang="fr-FR" sz="2400" b="1" dirty="0" smtClean="0">
                <a:solidFill>
                  <a:srgbClr val="0070C0"/>
                </a:solidFill>
              </a:rPr>
              <a:t>   </a:t>
            </a:r>
            <a:r>
              <a:rPr lang="fr-FR" sz="2600" b="1" dirty="0" smtClean="0">
                <a:solidFill>
                  <a:srgbClr val="0070C0"/>
                </a:solidFill>
              </a:rPr>
              <a:t>Discussions </a:t>
            </a:r>
            <a:r>
              <a:rPr lang="fr-FR" sz="2600" b="1" dirty="0" err="1" smtClean="0">
                <a:solidFill>
                  <a:srgbClr val="0070C0"/>
                </a:solidFill>
              </a:rPr>
              <a:t>with</a:t>
            </a:r>
            <a:r>
              <a:rPr lang="fr-FR" sz="2600" b="1" dirty="0" smtClean="0">
                <a:solidFill>
                  <a:srgbClr val="0070C0"/>
                </a:solidFill>
              </a:rPr>
              <a:t> WP leaders </a:t>
            </a:r>
            <a:r>
              <a:rPr lang="fr-FR" sz="2600" b="1" dirty="0" err="1" smtClean="0">
                <a:solidFill>
                  <a:srgbClr val="0070C0"/>
                </a:solidFill>
              </a:rPr>
              <a:t>is</a:t>
            </a:r>
            <a:r>
              <a:rPr lang="fr-FR" sz="2600" b="1" dirty="0" smtClean="0">
                <a:solidFill>
                  <a:srgbClr val="0070C0"/>
                </a:solidFill>
              </a:rPr>
              <a:t> </a:t>
            </a:r>
            <a:r>
              <a:rPr lang="fr-FR" sz="2600" b="1" dirty="0" err="1" smtClean="0">
                <a:solidFill>
                  <a:srgbClr val="0070C0"/>
                </a:solidFill>
              </a:rPr>
              <a:t>planned</a:t>
            </a:r>
            <a:r>
              <a:rPr lang="fr-FR" sz="2600" b="1" dirty="0" smtClean="0">
                <a:solidFill>
                  <a:srgbClr val="0070C0"/>
                </a:solidFill>
              </a:rPr>
              <a:t> for the </a:t>
            </a:r>
            <a:r>
              <a:rPr lang="fr-FR" sz="2600" b="1" dirty="0" err="1" smtClean="0">
                <a:solidFill>
                  <a:srgbClr val="0070C0"/>
                </a:solidFill>
              </a:rPr>
              <a:t>Annual</a:t>
            </a:r>
            <a:r>
              <a:rPr lang="fr-FR" sz="2600" b="1" dirty="0" smtClean="0">
                <a:solidFill>
                  <a:srgbClr val="0070C0"/>
                </a:solidFill>
              </a:rPr>
              <a:t> Meeting on 18-19 </a:t>
            </a:r>
            <a:r>
              <a:rPr lang="fr-FR" sz="2600" b="1" dirty="0" err="1" smtClean="0">
                <a:solidFill>
                  <a:srgbClr val="0070C0"/>
                </a:solidFill>
              </a:rPr>
              <a:t>October</a:t>
            </a:r>
            <a:endParaRPr lang="fr-FR" sz="2600" b="1" dirty="0">
              <a:solidFill>
                <a:srgbClr val="0070C0"/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4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95208" y="2743200"/>
            <a:ext cx="5848004" cy="889461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fr-FR" sz="4000" b="1" dirty="0" err="1" smtClean="0">
                <a:latin typeface="Arial Narrow" panose="020B0606020202030204" pitchFamily="34" charset="0"/>
              </a:rPr>
              <a:t>We</a:t>
            </a:r>
            <a:r>
              <a:rPr lang="fr-FR" sz="4000" b="1" dirty="0" smtClean="0">
                <a:latin typeface="Arial Narrow" panose="020B0606020202030204" pitchFamily="34" charset="0"/>
              </a:rPr>
              <a:t> </a:t>
            </a:r>
            <a:r>
              <a:rPr lang="fr-FR" sz="4000" b="1" dirty="0" err="1" smtClean="0">
                <a:latin typeface="Arial Narrow" panose="020B0606020202030204" pitchFamily="34" charset="0"/>
              </a:rPr>
              <a:t>thank</a:t>
            </a:r>
            <a:r>
              <a:rPr lang="fr-FR" sz="4000" b="1" dirty="0" smtClean="0">
                <a:latin typeface="Arial Narrow" panose="020B0606020202030204" pitchFamily="34" charset="0"/>
              </a:rPr>
              <a:t> </a:t>
            </a:r>
            <a:r>
              <a:rPr lang="fr-FR" sz="4000" b="1" dirty="0" err="1">
                <a:latin typeface="Arial Narrow" panose="020B0606020202030204" pitchFamily="34" charset="0"/>
              </a:rPr>
              <a:t>you</a:t>
            </a:r>
            <a:r>
              <a:rPr lang="fr-FR" sz="4000" b="1" dirty="0">
                <a:latin typeface="Arial Narrow" panose="020B0606020202030204" pitchFamily="34" charset="0"/>
              </a:rPr>
              <a:t> for </a:t>
            </a:r>
            <a:r>
              <a:rPr lang="fr-FR" sz="4000" b="1" dirty="0" err="1">
                <a:latin typeface="Arial Narrow" panose="020B0606020202030204" pitchFamily="34" charset="0"/>
              </a:rPr>
              <a:t>your</a:t>
            </a:r>
            <a:r>
              <a:rPr lang="fr-FR" sz="4000" b="1" dirty="0">
                <a:latin typeface="Arial Narrow" panose="020B0606020202030204" pitchFamily="34" charset="0"/>
              </a:rPr>
              <a:t> attention</a:t>
            </a:r>
          </a:p>
          <a:p>
            <a:pPr algn="ctr"/>
            <a:endParaRPr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47419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>
    <a:spDef>
      <a:spPr>
        <a:solidFill>
          <a:schemeClr val="accent2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ésentation 1.2" id="{4E0FD8FD-E0E1-4D9F-B889-63C9A23E5C40}" vid="{B7FEBF15-FC2F-49A4-86B9-37B23115C33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Présentation 1.2</Template>
  <TotalTime>1326</TotalTime>
  <Words>682</Words>
  <Application>Microsoft Office PowerPoint</Application>
  <PresentationFormat>Grand écran</PresentationFormat>
  <Paragraphs>68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Calibri</vt:lpstr>
      <vt:lpstr>Calibri Light</vt:lpstr>
      <vt:lpstr>Times New Roman</vt:lpstr>
      <vt:lpstr>Wingdings</vt:lpstr>
      <vt:lpstr>Rétrospective</vt:lpstr>
      <vt:lpstr>STRONG-2020: Project Review 28 September 2022 COVID -19 impact on the Project </vt:lpstr>
      <vt:lpstr>COVID -19 impact</vt:lpstr>
      <vt:lpstr>Présentation PowerPoint</vt:lpstr>
      <vt:lpstr>Présentation PowerPoint</vt:lpstr>
      <vt:lpstr>Présentation PowerPoint</vt:lpstr>
      <vt:lpstr>Présentation PowerPoint</vt:lpstr>
      <vt:lpstr> Perspectives</vt:lpstr>
      <vt:lpstr>Présentation PowerPoint</vt:lpstr>
    </vt:vector>
  </TitlesOfParts>
  <Company>SUBATECH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Emine AMETSHAEVA</dc:creator>
  <cp:lastModifiedBy>Barbara ERAZMUS</cp:lastModifiedBy>
  <cp:revision>33</cp:revision>
  <cp:lastPrinted>2022-09-27T14:42:28Z</cp:lastPrinted>
  <dcterms:created xsi:type="dcterms:W3CDTF">2022-09-09T10:48:00Z</dcterms:created>
  <dcterms:modified xsi:type="dcterms:W3CDTF">2022-09-27T15:52:08Z</dcterms:modified>
</cp:coreProperties>
</file>