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autoCompressPictures="0">
  <p:sldMasterIdLst>
    <p:sldMasterId id="2147483648" r:id="rId1"/>
  </p:sldMasterIdLst>
  <p:notesMasterIdLst>
    <p:notesMasterId r:id="rId12"/>
  </p:notesMasterIdLst>
  <p:handoutMasterIdLst>
    <p:handoutMasterId r:id="rId13"/>
  </p:handoutMasterIdLst>
  <p:sldIdLst>
    <p:sldId id="263" r:id="rId2"/>
    <p:sldId id="272" r:id="rId3"/>
    <p:sldId id="264" r:id="rId4"/>
    <p:sldId id="265" r:id="rId5"/>
    <p:sldId id="266" r:id="rId6"/>
    <p:sldId id="267" r:id="rId7"/>
    <p:sldId id="268" r:id="rId8"/>
    <p:sldId id="270" r:id="rId9"/>
    <p:sldId id="269" r:id="rId10"/>
    <p:sldId id="271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369" autoAdjust="0"/>
    <p:restoredTop sz="94660"/>
  </p:normalViewPr>
  <p:slideViewPr>
    <p:cSldViewPr snapToGrid="0">
      <p:cViewPr varScale="1">
        <p:scale>
          <a:sx n="86" d="100"/>
          <a:sy n="86" d="100"/>
        </p:scale>
        <p:origin x="240" y="7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AA3DD6-AE6E-4D5F-9DA0-DFCED9EE0128}" type="datetimeFigureOut">
              <a:rPr lang="fr-FR" smtClean="0"/>
              <a:t>22/09/2022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24F8B3-4125-48CF-B0DC-CE417EEC3D40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15361392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F93D51-061B-49C2-8C47-B339F1F01569}" type="datetimeFigureOut">
              <a:rPr lang="fr-FR" smtClean="0"/>
              <a:t>22/09/2022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5023C5-B2A8-4562-9C98-9B28910C5A2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08389594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84784" cy="1310240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0" y="4478092"/>
            <a:ext cx="12192000" cy="239886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492222"/>
            <a:ext cx="12126097" cy="1339411"/>
          </a:xfrm>
        </p:spPr>
        <p:txBody>
          <a:bodyPr anchor="b">
            <a:normAutofit/>
          </a:bodyPr>
          <a:lstStyle>
            <a:lvl1pPr algn="r">
              <a:lnSpc>
                <a:spcPct val="85000"/>
              </a:lnSpc>
              <a:defRPr sz="3200" spc="-5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 Narrow" panose="020B0606020202030204" pitchFamily="34" charset="0"/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7" name="Rectangle 2"/>
          <p:cNvSpPr>
            <a:spLocks noChangeArrowheads="1"/>
          </p:cNvSpPr>
          <p:nvPr userDrawn="1"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pic>
        <p:nvPicPr>
          <p:cNvPr id="2049" name="Image 35" descr="flag_yellow_low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525" y="6140319"/>
            <a:ext cx="1035697" cy="638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5"/>
          <p:cNvSpPr>
            <a:spLocks noChangeArrowheads="1"/>
          </p:cNvSpPr>
          <p:nvPr userDrawn="1"/>
        </p:nvSpPr>
        <p:spPr bwMode="auto">
          <a:xfrm>
            <a:off x="152400" y="1524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304800" y="3048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1082350" y="6256030"/>
            <a:ext cx="1013013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fr-FR" sz="1400" b="1" i="1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This project has received funding from the European Union</a:t>
            </a:r>
            <a:r>
              <a:rPr kumimoji="0" lang="en-US" altLang="fr-FR" sz="1400" b="1" i="1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’</a:t>
            </a:r>
            <a:r>
              <a:rPr kumimoji="0" lang="en-US" altLang="fr-FR" sz="1400" b="1" i="1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 Horizon 2020 research and innovation </a:t>
            </a:r>
            <a:r>
              <a:rPr kumimoji="0" lang="en-US" altLang="fr-FR" sz="1400" b="1" i="1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programme</a:t>
            </a:r>
            <a:r>
              <a:rPr kumimoji="0" lang="en-US" altLang="fr-FR" sz="1400" b="1" i="1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under grant agreement No 824093</a:t>
            </a:r>
            <a:endParaRPr kumimoji="0" lang="en-US" altLang="fr-FR" sz="2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" name="Espace réservé du pied de page 1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9" name="Espace réservé du numéro de diapositive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Image 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9353" y="-605970"/>
            <a:ext cx="9062893" cy="508406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58" y="0"/>
            <a:ext cx="1785393" cy="124114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79" y="816861"/>
            <a:ext cx="10058400" cy="953589"/>
          </a:xfrm>
        </p:spPr>
        <p:txBody>
          <a:bodyPr/>
          <a:lstStyle>
            <a:lvl1pPr>
              <a:defRPr>
                <a:latin typeface="Arial Narrow" panose="020B0606020202030204" pitchFamily="34" charset="0"/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79" y="1878824"/>
            <a:ext cx="10058400" cy="4023360"/>
          </a:xfrm>
        </p:spPr>
        <p:txBody>
          <a:bodyPr/>
          <a:lstStyle>
            <a:lvl1pPr>
              <a:defRPr>
                <a:latin typeface="Arial Narrow" panose="020B0606020202030204" pitchFamily="34" charset="0"/>
              </a:defRPr>
            </a:lvl1pPr>
            <a:lvl2pPr>
              <a:defRPr>
                <a:latin typeface="Arial Narrow" panose="020B0606020202030204" pitchFamily="34" charset="0"/>
              </a:defRPr>
            </a:lvl2pPr>
            <a:lvl3pPr>
              <a:defRPr>
                <a:latin typeface="Arial Narrow" panose="020B0606020202030204" pitchFamily="34" charset="0"/>
              </a:defRPr>
            </a:lvl3pPr>
            <a:lvl4pPr>
              <a:defRPr>
                <a:latin typeface="Arial Narrow" panose="020B0606020202030204" pitchFamily="34" charset="0"/>
              </a:defRPr>
            </a:lvl4pPr>
            <a:lvl5pPr>
              <a:defRPr>
                <a:latin typeface="Arial Narrow" panose="020B0606020202030204" pitchFamily="34" charset="0"/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00457" y="6492875"/>
            <a:ext cx="1312025" cy="365125"/>
          </a:xfrm>
        </p:spPr>
        <p:txBody>
          <a:bodyPr/>
          <a:lstStyle>
            <a:lvl1pPr>
              <a:defRPr>
                <a:latin typeface="Arial Narrow" panose="020B0606020202030204" pitchFamily="34" charset="0"/>
              </a:defRPr>
            </a:lvl1pPr>
          </a:lstStyle>
          <a:p>
            <a:fld id="{4CE482DC-2269-4F26-9D2A-7E44B1A4CD8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93306" y="6423355"/>
            <a:ext cx="573832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STRONG-2020 Project </a:t>
            </a:r>
            <a:r>
              <a:rPr kumimoji="0" lang="fr-FR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Review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, 28 </a:t>
            </a:r>
            <a:r>
              <a:rPr kumimoji="0" lang="fr-FR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September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2022</a:t>
            </a:r>
          </a:p>
          <a:p>
            <a:endParaRPr lang="fr-FR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713470" cy="1191148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>
            <a:lvl1pPr>
              <a:defRPr>
                <a:latin typeface="Arial Narrow" panose="020B0606020202030204" pitchFamily="34" charset="0"/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45734"/>
            <a:ext cx="4937760" cy="4023359"/>
          </a:xfrm>
        </p:spPr>
        <p:txBody>
          <a:bodyPr/>
          <a:lstStyle>
            <a:lvl1pPr>
              <a:defRPr>
                <a:latin typeface="Arial Narrow" panose="020B0606020202030204" pitchFamily="34" charset="0"/>
              </a:defRPr>
            </a:lvl1pPr>
            <a:lvl2pPr>
              <a:defRPr>
                <a:latin typeface="Arial Narrow" panose="020B0606020202030204" pitchFamily="34" charset="0"/>
              </a:defRPr>
            </a:lvl2pPr>
            <a:lvl3pPr>
              <a:defRPr>
                <a:latin typeface="Arial Narrow" panose="020B0606020202030204" pitchFamily="34" charset="0"/>
              </a:defRPr>
            </a:lvl3pPr>
            <a:lvl4pPr>
              <a:defRPr>
                <a:latin typeface="Arial Narrow" panose="020B0606020202030204" pitchFamily="34" charset="0"/>
              </a:defRPr>
            </a:lvl4pPr>
            <a:lvl5pPr>
              <a:defRPr>
                <a:latin typeface="Arial Narrow" panose="020B0606020202030204" pitchFamily="34" charset="0"/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>
            <a:lvl1pPr>
              <a:defRPr>
                <a:latin typeface="Arial Narrow" panose="020B0606020202030204" pitchFamily="34" charset="0"/>
              </a:defRPr>
            </a:lvl1pPr>
            <a:lvl2pPr>
              <a:defRPr>
                <a:latin typeface="Arial Narrow" panose="020B0606020202030204" pitchFamily="34" charset="0"/>
              </a:defRPr>
            </a:lvl2pPr>
            <a:lvl3pPr>
              <a:defRPr>
                <a:latin typeface="Arial Narrow" panose="020B0606020202030204" pitchFamily="34" charset="0"/>
              </a:defRPr>
            </a:lvl3pPr>
            <a:lvl4pPr>
              <a:defRPr>
                <a:latin typeface="Arial Narrow" panose="020B0606020202030204" pitchFamily="34" charset="0"/>
              </a:defRPr>
            </a:lvl4pPr>
            <a:lvl5pPr>
              <a:defRPr>
                <a:latin typeface="Arial Narrow" panose="020B0606020202030204" pitchFamily="34" charset="0"/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33461" y="6459785"/>
            <a:ext cx="4375528" cy="365125"/>
          </a:xfrm>
        </p:spPr>
        <p:txBody>
          <a:bodyPr/>
          <a:lstStyle>
            <a:lvl1pPr>
              <a:defRPr>
                <a:latin typeface="Arial Narrow" panose="020B060602020203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 Narrow" panose="020B0606020202030204" pitchFamily="34" charset="0"/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93306" y="6423355"/>
            <a:ext cx="573832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STRONG-2020 Project Review, 28 September 2022</a:t>
            </a:r>
          </a:p>
          <a:p>
            <a:endParaRPr lang="fr-FR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-10720" y="2702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063240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  <a:latin typeface="Arial Narrow" panose="020B060602020203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" y="-1"/>
            <a:ext cx="1713454" cy="1191138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67929" y="6180682"/>
            <a:ext cx="389349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STRONG-2020 Project Review, 28 September 2022</a:t>
            </a:r>
          </a:p>
          <a:p>
            <a:endParaRPr lang="fr-FR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09603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STRONG-2020 Project Review, 28 September 2022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2" r:id="rId3"/>
    <p:sldLayoutId id="2147483656" r:id="rId4"/>
  </p:sldLayoutIdLst>
  <p:hf sldNum="0" hd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D627A8-5611-19B7-651D-51EF1A5F7A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INSTRUMENTATION JRAs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FA8A8F-54E6-FC5D-8C26-DFF775645D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79" y="1878823"/>
            <a:ext cx="10058400" cy="4475677"/>
          </a:xfrm>
        </p:spPr>
        <p:txBody>
          <a:bodyPr>
            <a:normAutofit/>
          </a:bodyPr>
          <a:lstStyle/>
          <a:p>
            <a:r>
              <a:rPr lang="fr-FR" sz="2200" dirty="0">
                <a:latin typeface="Arial" panose="020B0604020202020204" pitchFamily="34" charset="0"/>
                <a:cs typeface="Arial" panose="020B0604020202020204" pitchFamily="34" charset="0"/>
              </a:rPr>
              <a:t>Direct </a:t>
            </a:r>
            <a:r>
              <a:rPr lang="fr-FR" sz="2200" dirty="0" err="1">
                <a:latin typeface="Arial" panose="020B0604020202020204" pitchFamily="34" charset="0"/>
                <a:cs typeface="Arial" panose="020B0604020202020204" pitchFamily="34" charset="0"/>
              </a:rPr>
              <a:t>link</a:t>
            </a:r>
            <a:r>
              <a:rPr lang="fr-FR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200" dirty="0" err="1">
                <a:latin typeface="Arial" panose="020B0604020202020204" pitchFamily="34" charset="0"/>
                <a:cs typeface="Arial" panose="020B0604020202020204" pitchFamily="34" charset="0"/>
              </a:rPr>
              <a:t>between</a:t>
            </a:r>
            <a:r>
              <a:rPr lang="fr-FR" sz="2200" dirty="0">
                <a:latin typeface="Arial" panose="020B0604020202020204" pitchFamily="34" charset="0"/>
                <a:cs typeface="Arial" panose="020B0604020202020204" pitchFamily="34" charset="0"/>
              </a:rPr>
              <a:t> the </a:t>
            </a:r>
            <a:r>
              <a:rPr lang="fr-FR" sz="2200" dirty="0" err="1">
                <a:latin typeface="Arial" panose="020B0604020202020204" pitchFamily="34" charset="0"/>
                <a:cs typeface="Arial" panose="020B0604020202020204" pitchFamily="34" charset="0"/>
              </a:rPr>
              <a:t>theoretical</a:t>
            </a:r>
            <a:r>
              <a:rPr lang="fr-FR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200" dirty="0" err="1">
                <a:latin typeface="Arial" panose="020B0604020202020204" pitchFamily="34" charset="0"/>
                <a:cs typeface="Arial" panose="020B0604020202020204" pitchFamily="34" charset="0"/>
              </a:rPr>
              <a:t>WPs</a:t>
            </a:r>
            <a:r>
              <a:rPr lang="fr-FR" sz="22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fr-FR" sz="2200" dirty="0" err="1">
                <a:latin typeface="Arial" panose="020B0604020202020204" pitchFamily="34" charset="0"/>
                <a:cs typeface="Arial" panose="020B0604020202020204" pitchFamily="34" charset="0"/>
              </a:rPr>
              <a:t>activities</a:t>
            </a:r>
            <a:r>
              <a:rPr lang="fr-FR" sz="2200" dirty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fr-FR" sz="2200" dirty="0" err="1">
                <a:latin typeface="Arial" panose="020B0604020202020204" pitchFamily="34" charset="0"/>
                <a:cs typeface="Arial" panose="020B0604020202020204" pitchFamily="34" charset="0"/>
              </a:rPr>
              <a:t>core</a:t>
            </a:r>
            <a:r>
              <a:rPr lang="fr-FR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200" dirty="0" err="1">
                <a:latin typeface="Arial" panose="020B0604020202020204" pitchFamily="34" charset="0"/>
                <a:cs typeface="Arial" panose="020B0604020202020204" pitchFamily="34" charset="0"/>
              </a:rPr>
              <a:t>facilities</a:t>
            </a:r>
            <a:r>
              <a:rPr lang="fr-FR" sz="2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r>
              <a:rPr lang="fr-FR" sz="2200" b="1" dirty="0" err="1">
                <a:latin typeface="Arial" panose="020B0604020202020204" pitchFamily="34" charset="0"/>
                <a:cs typeface="Arial" panose="020B0604020202020204" pitchFamily="34" charset="0"/>
              </a:rPr>
              <a:t>Two</a:t>
            </a:r>
            <a:r>
              <a:rPr lang="fr-FR" sz="2200" b="1" dirty="0">
                <a:latin typeface="Arial" panose="020B0604020202020204" pitchFamily="34" charset="0"/>
                <a:cs typeface="Arial" panose="020B0604020202020204" pitchFamily="34" charset="0"/>
              </a:rPr>
              <a:t> main goals:</a:t>
            </a:r>
          </a:p>
          <a:p>
            <a:pPr lvl="1"/>
            <a:r>
              <a:rPr lang="fr-FR" sz="2200" dirty="0" err="1">
                <a:latin typeface="Arial" panose="020B0604020202020204" pitchFamily="34" charset="0"/>
                <a:cs typeface="Arial" panose="020B0604020202020204" pitchFamily="34" charset="0"/>
              </a:rPr>
              <a:t>Develop</a:t>
            </a:r>
            <a:r>
              <a:rPr lang="fr-FR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200" dirty="0" err="1">
                <a:latin typeface="Arial" panose="020B0604020202020204" pitchFamily="34" charset="0"/>
                <a:cs typeface="Arial" panose="020B0604020202020204" pitchFamily="34" charset="0"/>
              </a:rPr>
              <a:t>higher</a:t>
            </a:r>
            <a:r>
              <a:rPr lang="fr-FR" sz="2200" dirty="0">
                <a:latin typeface="Arial" panose="020B0604020202020204" pitchFamily="34" charset="0"/>
                <a:cs typeface="Arial" panose="020B0604020202020204" pitchFamily="34" charset="0"/>
              </a:rPr>
              <a:t> performance radiation detectors and hardware</a:t>
            </a:r>
          </a:p>
          <a:p>
            <a:pPr lvl="1"/>
            <a:r>
              <a:rPr lang="fr-FR" sz="2200" dirty="0">
                <a:latin typeface="Arial" panose="020B0604020202020204" pitchFamily="34" charset="0"/>
                <a:cs typeface="Arial" panose="020B0604020202020204" pitchFamily="34" charset="0"/>
              </a:rPr>
              <a:t>Applications, </a:t>
            </a:r>
            <a:r>
              <a:rPr lang="fr-FR" sz="2200" dirty="0" err="1">
                <a:latin typeface="Arial" panose="020B0604020202020204" pitchFamily="34" charset="0"/>
                <a:cs typeface="Arial" panose="020B0604020202020204" pitchFamily="34" charset="0"/>
              </a:rPr>
              <a:t>technological</a:t>
            </a:r>
            <a:r>
              <a:rPr lang="fr-FR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200" dirty="0" err="1">
                <a:latin typeface="Arial" panose="020B0604020202020204" pitchFamily="34" charset="0"/>
                <a:cs typeface="Arial" panose="020B0604020202020204" pitchFamily="34" charset="0"/>
              </a:rPr>
              <a:t>advances</a:t>
            </a:r>
            <a:r>
              <a:rPr lang="fr-FR" sz="22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fr-FR" sz="2200" dirty="0" err="1">
                <a:latin typeface="Arial" panose="020B0604020202020204" pitchFamily="34" charset="0"/>
                <a:cs typeface="Arial" panose="020B0604020202020204" pitchFamily="34" charset="0"/>
              </a:rPr>
              <a:t>SMEs</a:t>
            </a:r>
            <a:r>
              <a:rPr lang="fr-FR" sz="2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01168" lvl="1" indent="0">
              <a:buNone/>
            </a:pPr>
            <a:endParaRPr lang="fr-FR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01168" lvl="1" indent="0">
              <a:buNone/>
            </a:pPr>
            <a:r>
              <a:rPr lang="fr-FR" sz="2200" b="1" dirty="0">
                <a:latin typeface="Arial" panose="020B0604020202020204" pitchFamily="34" charset="0"/>
                <a:cs typeface="Arial" panose="020B0604020202020204" pitchFamily="34" charset="0"/>
              </a:rPr>
              <a:t>Structure:</a:t>
            </a:r>
          </a:p>
          <a:p>
            <a:pPr lvl="1"/>
            <a:r>
              <a:rPr lang="fr-FR" sz="2200" dirty="0">
                <a:latin typeface="Arial" panose="020B0604020202020204" pitchFamily="34" charset="0"/>
                <a:cs typeface="Arial" panose="020B0604020202020204" pitchFamily="34" charset="0"/>
              </a:rPr>
              <a:t>Detector performances: </a:t>
            </a:r>
            <a:r>
              <a:rPr lang="fr-FR" sz="2200" b="1" dirty="0">
                <a:latin typeface="Arial" panose="020B0604020202020204" pitchFamily="34" charset="0"/>
                <a:cs typeface="Arial" panose="020B0604020202020204" pitchFamily="34" charset="0"/>
              </a:rPr>
              <a:t>ASTRA</a:t>
            </a:r>
            <a:r>
              <a:rPr lang="fr-FR" sz="2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2200" b="1" dirty="0">
                <a:latin typeface="Arial" panose="020B0604020202020204" pitchFamily="34" charset="0"/>
                <a:cs typeface="Arial" panose="020B0604020202020204" pitchFamily="34" charset="0"/>
              </a:rPr>
              <a:t>TIIMM</a:t>
            </a:r>
            <a:r>
              <a:rPr lang="fr-FR" sz="2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2200" b="1" dirty="0">
                <a:latin typeface="Arial" panose="020B0604020202020204" pitchFamily="34" charset="0"/>
                <a:cs typeface="Arial" panose="020B0604020202020204" pitchFamily="34" charset="0"/>
              </a:rPr>
              <a:t>MPGD_HP</a:t>
            </a:r>
          </a:p>
          <a:p>
            <a:pPr lvl="1"/>
            <a:r>
              <a:rPr lang="fr-FR" sz="2200" dirty="0">
                <a:latin typeface="Arial" panose="020B0604020202020204" pitchFamily="34" charset="0"/>
                <a:cs typeface="Arial" panose="020B0604020202020204" pitchFamily="34" charset="0"/>
              </a:rPr>
              <a:t>High-</a:t>
            </a:r>
            <a:r>
              <a:rPr lang="fr-FR" sz="2200" dirty="0" err="1">
                <a:latin typeface="Arial" panose="020B0604020202020204" pitchFamily="34" charset="0"/>
                <a:cs typeface="Arial" panose="020B0604020202020204" pitchFamily="34" charset="0"/>
              </a:rPr>
              <a:t>quality</a:t>
            </a:r>
            <a:r>
              <a:rPr lang="fr-FR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200" dirty="0" err="1">
                <a:latin typeface="Arial" panose="020B0604020202020204" pitchFamily="34" charset="0"/>
                <a:cs typeface="Arial" panose="020B0604020202020204" pitchFamily="34" charset="0"/>
              </a:rPr>
              <a:t>targets</a:t>
            </a:r>
            <a:r>
              <a:rPr lang="fr-FR" sz="22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fr-FR" sz="2200" b="1" dirty="0">
                <a:latin typeface="Arial" panose="020B0604020202020204" pitchFamily="34" charset="0"/>
                <a:cs typeface="Arial" panose="020B0604020202020204" pitchFamily="34" charset="0"/>
              </a:rPr>
              <a:t>CRYOJET</a:t>
            </a:r>
            <a:r>
              <a:rPr lang="fr-FR" sz="2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2200" b="1" dirty="0">
                <a:latin typeface="Arial" panose="020B0604020202020204" pitchFamily="34" charset="0"/>
                <a:cs typeface="Arial" panose="020B0604020202020204" pitchFamily="34" charset="0"/>
              </a:rPr>
              <a:t>CRYPTA</a:t>
            </a:r>
          </a:p>
          <a:p>
            <a:pPr lvl="1"/>
            <a:r>
              <a:rPr lang="fr-FR" sz="2200" dirty="0" err="1">
                <a:latin typeface="Arial" panose="020B0604020202020204" pitchFamily="34" charset="0"/>
                <a:cs typeface="Arial" panose="020B0604020202020204" pitchFamily="34" charset="0"/>
              </a:rPr>
              <a:t>Polarized</a:t>
            </a:r>
            <a:r>
              <a:rPr lang="fr-FR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200" dirty="0" err="1">
                <a:latin typeface="Arial" panose="020B0604020202020204" pitchFamily="34" charset="0"/>
                <a:cs typeface="Arial" panose="020B0604020202020204" pitchFamily="34" charset="0"/>
              </a:rPr>
              <a:t>beams</a:t>
            </a:r>
            <a:r>
              <a:rPr lang="fr-FR" sz="22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fr-FR" sz="2200" b="1" dirty="0">
                <a:latin typeface="Arial" panose="020B0604020202020204" pitchFamily="34" charset="0"/>
                <a:cs typeface="Arial" panose="020B0604020202020204" pitchFamily="34" charset="0"/>
              </a:rPr>
              <a:t>P3E</a:t>
            </a:r>
            <a:r>
              <a:rPr lang="fr-FR" sz="2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2200" b="1" dirty="0">
                <a:latin typeface="Arial" panose="020B0604020202020204" pitchFamily="34" charset="0"/>
                <a:cs typeface="Arial" panose="020B0604020202020204" pitchFamily="34" charset="0"/>
              </a:rPr>
              <a:t>SPINFORFAIR</a:t>
            </a:r>
          </a:p>
          <a:p>
            <a:pPr lvl="1"/>
            <a:endParaRPr lang="fr-FR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01168" lvl="1" indent="0">
              <a:buNone/>
            </a:pPr>
            <a:endParaRPr lang="fr-FR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fr-FR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1608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CC44AF-9D7A-3E85-3D7D-157DF024EF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COVID-19 and risk mitigation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CDBA2C-2B04-11EE-D628-CBC9650CB9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79" y="1770450"/>
            <a:ext cx="10058400" cy="4131734"/>
          </a:xfrm>
        </p:spPr>
        <p:txBody>
          <a:bodyPr>
            <a:normAutofit/>
          </a:bodyPr>
          <a:lstStyle/>
          <a:p>
            <a:r>
              <a:rPr lang="en-US" sz="2200" dirty="0"/>
              <a:t>All Instrumentation JRAs performed extremely well, despite the COVID-19 delay.</a:t>
            </a:r>
          </a:p>
          <a:p>
            <a:r>
              <a:rPr lang="en-US" sz="2200" dirty="0"/>
              <a:t>Most delays relate to the production of components, experimental campaign, hiring of personnel.</a:t>
            </a:r>
          </a:p>
          <a:p>
            <a:r>
              <a:rPr lang="en-US" sz="2200" dirty="0"/>
              <a:t>So far delays have been very contained.</a:t>
            </a:r>
          </a:p>
          <a:p>
            <a:r>
              <a:rPr lang="en-US" sz="2200" dirty="0"/>
              <a:t>Several risks have materialized, but they were all mitigated.</a:t>
            </a:r>
          </a:p>
          <a:p>
            <a:endParaRPr lang="en-US" sz="2200" dirty="0"/>
          </a:p>
          <a:p>
            <a:r>
              <a:rPr lang="en-US" sz="2200" dirty="0"/>
              <a:t>Overall, the work done within Instrumentation JRAs have been excellent!!!</a:t>
            </a:r>
          </a:p>
        </p:txBody>
      </p:sp>
    </p:spTree>
    <p:extLst>
      <p:ext uri="{BB962C8B-B14F-4D97-AF65-F5344CB8AC3E}">
        <p14:creationId xmlns:p14="http://schemas.microsoft.com/office/powerpoint/2010/main" val="28559721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DD2986-FDD2-BFA7-878F-EF6500681B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IMPACT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EBFD05-679C-C62D-AF19-E0B9B7933E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728924"/>
            <a:ext cx="12191999" cy="4776806"/>
          </a:xfrm>
        </p:spPr>
        <p:txBody>
          <a:bodyPr>
            <a:noAutofit/>
          </a:bodyPr>
          <a:lstStyle/>
          <a:p>
            <a:pPr>
              <a:buFont typeface="Courier New" panose="02070309020205020404" pitchFamily="49" charset="0"/>
              <a:buChar char="o"/>
            </a:pPr>
            <a:r>
              <a:rPr lang="fr-FR" sz="2200" dirty="0">
                <a:latin typeface="Arial" panose="020B0604020202020204" pitchFamily="34" charset="0"/>
                <a:cs typeface="Arial" panose="020B0604020202020204" pitchFamily="34" charset="0"/>
              </a:rPr>
              <a:t> New </a:t>
            </a:r>
            <a:r>
              <a:rPr lang="fr-FR" sz="2200" dirty="0" err="1">
                <a:latin typeface="Arial" panose="020B0604020202020204" pitchFamily="34" charset="0"/>
                <a:cs typeface="Arial" panose="020B0604020202020204" pitchFamily="34" charset="0"/>
              </a:rPr>
              <a:t>tools</a:t>
            </a:r>
            <a:r>
              <a:rPr lang="fr-FR" sz="2200" dirty="0">
                <a:latin typeface="Arial" panose="020B0604020202020204" pitchFamily="34" charset="0"/>
                <a:cs typeface="Arial" panose="020B0604020202020204" pitchFamily="34" charset="0"/>
              </a:rPr>
              <a:t> for </a:t>
            </a:r>
            <a:r>
              <a:rPr lang="fr-FR" sz="2200" dirty="0" err="1">
                <a:latin typeface="Arial" panose="020B0604020202020204" pitchFamily="34" charset="0"/>
                <a:cs typeface="Arial" panose="020B0604020202020204" pitchFamily="34" charset="0"/>
              </a:rPr>
              <a:t>breaking</a:t>
            </a:r>
            <a:r>
              <a:rPr lang="fr-FR" sz="2200" dirty="0">
                <a:latin typeface="Arial" panose="020B0604020202020204" pitchFamily="34" charset="0"/>
                <a:cs typeface="Arial" panose="020B0604020202020204" pitchFamily="34" charset="0"/>
              </a:rPr>
              <a:t> limitations in hadron </a:t>
            </a:r>
            <a:r>
              <a:rPr lang="fr-FR" sz="2200" dirty="0" err="1">
                <a:latin typeface="Arial" panose="020B0604020202020204" pitchFamily="34" charset="0"/>
                <a:cs typeface="Arial" panose="020B0604020202020204" pitchFamily="34" charset="0"/>
              </a:rPr>
              <a:t>physics</a:t>
            </a:r>
            <a:r>
              <a:rPr lang="fr-FR" sz="2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fr-FR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200" dirty="0" err="1">
                <a:latin typeface="Arial" panose="020B0604020202020204" pitchFamily="34" charset="0"/>
                <a:cs typeface="Arial" panose="020B0604020202020204" pitchFamily="34" charset="0"/>
              </a:rPr>
              <a:t>Improve</a:t>
            </a:r>
            <a:r>
              <a:rPr lang="fr-FR" sz="2200" dirty="0">
                <a:latin typeface="Arial" panose="020B0604020202020204" pitchFamily="34" charset="0"/>
                <a:cs typeface="Arial" panose="020B0604020202020204" pitchFamily="34" charset="0"/>
              </a:rPr>
              <a:t> infrastructures of </a:t>
            </a:r>
            <a:r>
              <a:rPr lang="fr-FR" sz="2200" dirty="0" err="1">
                <a:latin typeface="Arial" panose="020B0604020202020204" pitchFamily="34" charset="0"/>
                <a:cs typeface="Arial" panose="020B0604020202020204" pitchFamily="34" charset="0"/>
              </a:rPr>
              <a:t>facilities</a:t>
            </a:r>
            <a:r>
              <a:rPr lang="fr-FR" sz="2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fr-FR" sz="2200" dirty="0">
                <a:latin typeface="Arial" panose="020B0604020202020204" pitchFamily="34" charset="0"/>
                <a:cs typeface="Arial" panose="020B0604020202020204" pitchFamily="34" charset="0"/>
              </a:rPr>
              <a:t> Broad applications to </a:t>
            </a:r>
            <a:r>
              <a:rPr lang="fr-FR" sz="2200" dirty="0" err="1">
                <a:latin typeface="Arial" panose="020B0604020202020204" pitchFamily="34" charset="0"/>
                <a:cs typeface="Arial" panose="020B0604020202020204" pitchFamily="34" charset="0"/>
              </a:rPr>
              <a:t>neighbouring</a:t>
            </a:r>
            <a:r>
              <a:rPr lang="fr-FR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200" dirty="0" err="1">
                <a:latin typeface="Arial" panose="020B0604020202020204" pitchFamily="34" charset="0"/>
                <a:cs typeface="Arial" panose="020B0604020202020204" pitchFamily="34" charset="0"/>
              </a:rPr>
              <a:t>fields</a:t>
            </a:r>
            <a:r>
              <a:rPr lang="fr-FR" sz="2200" dirty="0">
                <a:latin typeface="Arial" panose="020B0604020202020204" pitchFamily="34" charset="0"/>
                <a:cs typeface="Arial" panose="020B0604020202020204" pitchFamily="34" charset="0"/>
              </a:rPr>
              <a:t>, as </a:t>
            </a:r>
            <a:r>
              <a:rPr lang="fr-FR" sz="2200" dirty="0" err="1">
                <a:latin typeface="Arial" panose="020B0604020202020204" pitchFamily="34" charset="0"/>
                <a:cs typeface="Arial" panose="020B0604020202020204" pitchFamily="34" charset="0"/>
              </a:rPr>
              <a:t>well</a:t>
            </a:r>
            <a:r>
              <a:rPr lang="fr-FR" sz="2200" dirty="0">
                <a:latin typeface="Arial" panose="020B0604020202020204" pitchFamily="34" charset="0"/>
                <a:cs typeface="Arial" panose="020B0604020202020204" pitchFamily="34" charset="0"/>
              </a:rPr>
              <a:t> as </a:t>
            </a:r>
            <a:r>
              <a:rPr lang="fr-FR" sz="2200" dirty="0" err="1">
                <a:latin typeface="Arial" panose="020B0604020202020204" pitchFamily="34" charset="0"/>
                <a:cs typeface="Arial" panose="020B0604020202020204" pitchFamily="34" charset="0"/>
              </a:rPr>
              <a:t>applied</a:t>
            </a:r>
            <a:r>
              <a:rPr lang="fr-FR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200" dirty="0" err="1">
                <a:latin typeface="Arial" panose="020B0604020202020204" pitchFamily="34" charset="0"/>
                <a:cs typeface="Arial" panose="020B0604020202020204" pitchFamily="34" charset="0"/>
              </a:rPr>
              <a:t>physics</a:t>
            </a:r>
            <a:r>
              <a:rPr lang="fr-FR" sz="22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fr-FR" sz="2200" dirty="0" err="1">
                <a:latin typeface="Arial" panose="020B0604020202020204" pitchFamily="34" charset="0"/>
                <a:cs typeface="Arial" panose="020B0604020202020204" pitchFamily="34" charset="0"/>
              </a:rPr>
              <a:t>technology</a:t>
            </a:r>
            <a:r>
              <a:rPr lang="fr-FR" sz="2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fr-FR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2200" dirty="0" err="1">
                <a:latin typeface="Arial" panose="020B0604020202020204" pitchFamily="34" charset="0"/>
                <a:cs typeface="Arial" panose="020B0604020202020204" pitchFamily="34" charset="0"/>
              </a:rPr>
              <a:t>Examples</a:t>
            </a:r>
            <a:r>
              <a:rPr lang="fr-FR" sz="2200" dirty="0">
                <a:latin typeface="Arial" panose="020B0604020202020204" pitchFamily="34" charset="0"/>
                <a:cs typeface="Arial" panose="020B0604020202020204" pitchFamily="34" charset="0"/>
              </a:rPr>
              <a:t> of innovations:</a:t>
            </a:r>
            <a:endParaRPr lang="en-US" sz="2200" dirty="0">
              <a:effectLst/>
              <a:latin typeface="Times New Roman" panose="02020603050405020304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en-US" sz="22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Diagnostic tools in medicine (PET) from </a:t>
            </a:r>
            <a:r>
              <a:rPr lang="en-US" sz="22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ASTRA </a:t>
            </a:r>
            <a:endParaRPr lang="en-US" sz="22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en-US" sz="22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Hadrontherapy</a:t>
            </a:r>
            <a:r>
              <a:rPr lang="en-US" sz="22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for tumor treatment from </a:t>
            </a:r>
            <a:r>
              <a:rPr lang="en-US" sz="22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TIIMM </a:t>
            </a:r>
            <a:endParaRPr lang="en-US" sz="22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en-US" sz="22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Line-scan cameras technology from </a:t>
            </a:r>
            <a:r>
              <a:rPr lang="en-US" sz="22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CRYOJET </a:t>
            </a:r>
            <a:endParaRPr lang="en-US" sz="22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en-US" sz="22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3D-magnets technology from </a:t>
            </a:r>
            <a:r>
              <a:rPr lang="en-US" sz="2200" b="1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CryPTA</a:t>
            </a:r>
            <a:r>
              <a:rPr lang="en-US" sz="22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en-US" sz="22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409819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C38EB5-92D9-C487-8B05-E1073F751E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ASTRA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F8D071-00C7-8061-9147-D61FB643BE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763073"/>
            <a:ext cx="12192000" cy="4162315"/>
          </a:xfrm>
        </p:spPr>
        <p:txBody>
          <a:bodyPr>
            <a:noAutofit/>
          </a:bodyPr>
          <a:lstStyle/>
          <a:p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Goal: </a:t>
            </a:r>
            <a:r>
              <a:rPr lang="en-US" sz="22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Development of beyond state-of-art X-ray (10-100 keV) and gamma-ray (10 keV-MeV) photons detectors based on semiconductors.</a:t>
            </a:r>
          </a:p>
          <a:p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Achievements in second year: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22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First detector prototypes made of </a:t>
            </a:r>
            <a:r>
              <a:rPr lang="en-US" sz="22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CdZnTe</a:t>
            </a:r>
            <a:r>
              <a:rPr lang="en-US" sz="22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built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Read-out systems developed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Detector tested at SMI-Vienna</a:t>
            </a:r>
            <a:endParaRPr lang="en-US" sz="22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Courier New" panose="02070309020205020404" pitchFamily="49" charset="0"/>
              <a:buChar char="o"/>
            </a:pPr>
            <a:r>
              <a:rPr lang="en-US" sz="22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Long-term stability and temperature dependence of the energy resolution ongoing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22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Installation at DAFNE to perform first test measurements under beam condition and to study kaonic atoms</a:t>
            </a:r>
          </a:p>
          <a:p>
            <a:r>
              <a:rPr lang="en-US" sz="2200" u="sng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Deliverable D26.1, D26.3 Milestone MS57, MS59</a:t>
            </a:r>
          </a:p>
        </p:txBody>
      </p:sp>
    </p:spTree>
    <p:extLst>
      <p:ext uri="{BB962C8B-B14F-4D97-AF65-F5344CB8AC3E}">
        <p14:creationId xmlns:p14="http://schemas.microsoft.com/office/powerpoint/2010/main" val="3133602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3BAD02-DCD6-1DCD-1331-235E189B3B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7857" y="816861"/>
            <a:ext cx="9627821" cy="953589"/>
          </a:xfrm>
        </p:spPr>
        <p:txBody>
          <a:bodyPr>
            <a:no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TIIMM - </a:t>
            </a:r>
            <a:r>
              <a:rPr lang="en-US" sz="36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Tracking and Ions Identifications with Minimal Material budget 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151BFE-821B-7EDF-6A09-4F1CB73C0C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878824"/>
            <a:ext cx="11155679" cy="4023360"/>
          </a:xfrm>
        </p:spPr>
        <p:txBody>
          <a:bodyPr>
            <a:normAutofit/>
          </a:bodyPr>
          <a:lstStyle/>
          <a:p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Goal: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Si-</a:t>
            </a:r>
            <a:r>
              <a:rPr lang="en-US" sz="22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detectors based on Monolithic Active Pixel Sensors (MAPS) for high precision tracking, and energy loss measurement for advanced particle identification.</a:t>
            </a:r>
          </a:p>
          <a:p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Achievements in second year: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22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Fabrication of 4 prototypes in progress, based on first prototype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First prototype tested </a:t>
            </a:r>
            <a:r>
              <a:rPr lang="en-US" sz="22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 laboratory (control functionalities and front-end electronics)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Data acquisition system under development (PCB)</a:t>
            </a:r>
            <a:endParaRPr lang="en-US" sz="22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Courier New" panose="02070309020205020404" pitchFamily="49" charset="0"/>
              <a:buChar char="o"/>
            </a:pPr>
            <a:endParaRPr lang="en-US" sz="22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200" u="sng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Deliverable D27.1, Milestone MS61</a:t>
            </a:r>
          </a:p>
          <a:p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E112A50C-BA6A-25F1-4D18-7DFC02A1B9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90497" y="2082149"/>
            <a:ext cx="6013853" cy="183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025" name="Immagine 3">
            <a:extLst>
              <a:ext uri="{FF2B5EF4-FFF2-40B4-BE49-F238E27FC236}">
                <a16:creationId xmlns:a16="http://schemas.microsoft.com/office/drawing/2014/main" id="{071B6877-1618-8854-A681-6232EDC2EC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42" t="17537" r="4037" b="24690"/>
          <a:stretch>
            <a:fillRect/>
          </a:stretch>
        </p:blipFill>
        <p:spPr bwMode="auto">
          <a:xfrm>
            <a:off x="9086127" y="2545511"/>
            <a:ext cx="2978552" cy="1097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3">
            <a:extLst>
              <a:ext uri="{FF2B5EF4-FFF2-40B4-BE49-F238E27FC236}">
                <a16:creationId xmlns:a16="http://schemas.microsoft.com/office/drawing/2014/main" id="{F5368021-72ED-50BC-51F1-84B851047C63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12890497" y="4332200"/>
            <a:ext cx="6013853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8" name="Immagine 4">
            <a:extLst>
              <a:ext uri="{FF2B5EF4-FFF2-40B4-BE49-F238E27FC236}">
                <a16:creationId xmlns:a16="http://schemas.microsoft.com/office/drawing/2014/main" id="{E9C33708-EB33-CA75-FD79-1E2C6D525DA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7" t="5416" r="3893" b="15919"/>
          <a:stretch/>
        </p:blipFill>
        <p:spPr bwMode="auto">
          <a:xfrm>
            <a:off x="7627717" y="4097226"/>
            <a:ext cx="4564284" cy="21647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586009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3BAD02-DCD6-1DCD-1331-235E189B3B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7857" y="816861"/>
            <a:ext cx="9627821" cy="953589"/>
          </a:xfrm>
        </p:spPr>
        <p:txBody>
          <a:bodyPr>
            <a:no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MPGD_HP – </a:t>
            </a:r>
            <a:r>
              <a:rPr lang="en-US" sz="36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Micropattern Gaseous Detectors for Hadron Physics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151BFE-821B-7EDF-6A09-4F1CB73C0C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878823"/>
            <a:ext cx="12192000" cy="4389241"/>
          </a:xfrm>
        </p:spPr>
        <p:txBody>
          <a:bodyPr>
            <a:noAutofit/>
          </a:bodyPr>
          <a:lstStyle/>
          <a:p>
            <a:pPr algn="just"/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Goal: </a:t>
            </a:r>
            <a:r>
              <a:rPr lang="en-US" sz="22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new gas detectors for particle tracking and identification, photon detection, timing in the picosecond region, operating under very high beam intensity conditions.</a:t>
            </a:r>
          </a:p>
          <a:p>
            <a:pPr algn="just"/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Achievements in second year:</a:t>
            </a:r>
          </a:p>
          <a:p>
            <a:pPr algn="just">
              <a:buFont typeface="Courier New" panose="02070309020205020404" pitchFamily="49" charset="0"/>
              <a:buChar char="o"/>
            </a:pPr>
            <a:r>
              <a:rPr lang="en-US" sz="22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Larger-scale GEM-TPC without gating grid and high rate (50 kHz) upgrade for ALICE</a:t>
            </a:r>
          </a:p>
          <a:p>
            <a:pPr algn="just">
              <a:buFont typeface="Courier New" panose="02070309020205020404" pitchFamily="49" charset="0"/>
              <a:buChar char="o"/>
            </a:pPr>
            <a:r>
              <a:rPr lang="en-US" sz="22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Other applications Crystal Barrel experiment (ELSA) and DIS (Jefferson Lab)</a:t>
            </a:r>
          </a:p>
          <a:p>
            <a:pPr algn="just">
              <a:buFont typeface="Courier New" panose="02070309020205020404" pitchFamily="49" charset="0"/>
              <a:buChar char="o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Active-target TPC without charge amplification for proton charge radius measurements (AMBER experiment)</a:t>
            </a:r>
          </a:p>
          <a:p>
            <a:pPr algn="just">
              <a:buFont typeface="Courier New" panose="02070309020205020404" pitchFamily="49" charset="0"/>
              <a:buChar char="o"/>
            </a:pPr>
            <a:r>
              <a:rPr lang="en-US" sz="22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A modular hybrid (</a:t>
            </a:r>
            <a:r>
              <a:rPr lang="en-US" sz="22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Micromegas+THGEM</a:t>
            </a:r>
            <a:r>
              <a:rPr lang="en-US" sz="22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) Photon Detector prototype built</a:t>
            </a:r>
          </a:p>
          <a:p>
            <a:pPr marL="0" indent="0" algn="just">
              <a:buNone/>
            </a:pPr>
            <a:endParaRPr lang="en-US" sz="22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200" u="sng" dirty="0">
                <a:latin typeface="Arial" panose="020B0604020202020204" pitchFamily="34" charset="0"/>
                <a:cs typeface="Arial" panose="020B0604020202020204" pitchFamily="34" charset="0"/>
              </a:rPr>
              <a:t>Deliverable </a:t>
            </a:r>
            <a:r>
              <a:rPr lang="en-US" sz="2200" u="sng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D32.1 and milestones MS80, MS81, MS82</a:t>
            </a:r>
          </a:p>
          <a:p>
            <a:pPr marL="0" indent="0" algn="just">
              <a:buNone/>
            </a:pPr>
            <a:endParaRPr lang="en-US" sz="22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buFont typeface="Courier New" panose="02070309020205020404" pitchFamily="49" charset="0"/>
              <a:buChar char="o"/>
            </a:pPr>
            <a:endParaRPr lang="en-US" sz="22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buFont typeface="Courier New" panose="02070309020205020404" pitchFamily="49" charset="0"/>
              <a:buChar char="o"/>
            </a:pPr>
            <a:endParaRPr lang="en-US" sz="22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n-US" sz="22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0929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3BAD02-DCD6-1DCD-1331-235E189B3B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7857" y="816861"/>
            <a:ext cx="9627821" cy="953589"/>
          </a:xfrm>
        </p:spPr>
        <p:txBody>
          <a:bodyPr>
            <a:no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CRYPTA – Cryogenic Polarized Target Applications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151BFE-821B-7EDF-6A09-4F1CB73C0C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788883"/>
            <a:ext cx="12192000" cy="4671878"/>
          </a:xfrm>
        </p:spPr>
        <p:txBody>
          <a:bodyPr>
            <a:noAutofit/>
          </a:bodyPr>
          <a:lstStyle/>
          <a:p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Goal: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22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olarized nucleon targets using solid state materials combined with superconducting high field magnets and the Dynamic Nuclear Polarization method.</a:t>
            </a:r>
          </a:p>
          <a:p>
            <a:pPr algn="just"/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Achievements in second year:</a:t>
            </a:r>
          </a:p>
          <a:p>
            <a:pPr algn="just">
              <a:buFont typeface="Courier New" panose="02070309020205020404" pitchFamily="49" charset="0"/>
              <a:buChar char="o"/>
            </a:pPr>
            <a:r>
              <a:rPr lang="en-US" sz="22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22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ew "internal holding coil" designed for new dilution cryostat (solenoid coupled with dipole coil)</a:t>
            </a:r>
          </a:p>
          <a:p>
            <a:pPr algn="just">
              <a:buFont typeface="Courier New" panose="02070309020205020404" pitchFamily="49" charset="0"/>
              <a:buChar char="o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Optimized winding core designed to achieve a more uniform adhesive distribution in the coil</a:t>
            </a:r>
          </a:p>
          <a:p>
            <a:r>
              <a:rPr lang="en-US" sz="22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Package. Applied to produce a satisfactory test magnet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C</a:t>
            </a:r>
            <a:r>
              <a:rPr lang="en-US" sz="22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onstruction of a new 4He evaporation refrigerator for testing coils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22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Shielding behavior of the high-temperature superconductors in a cylindrical geometry</a:t>
            </a:r>
          </a:p>
          <a:p>
            <a:pPr>
              <a:buFont typeface="Courier New" panose="02070309020205020404" pitchFamily="49" charset="0"/>
              <a:buChar char="o"/>
            </a:pP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200" u="sng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Milestones MS64, MS65, MS66</a:t>
            </a:r>
          </a:p>
          <a:p>
            <a:pPr algn="just">
              <a:buFont typeface="Courier New" panose="02070309020205020404" pitchFamily="49" charset="0"/>
              <a:buChar char="o"/>
            </a:pPr>
            <a:endParaRPr lang="en-US" sz="22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buFont typeface="Courier New" panose="02070309020205020404" pitchFamily="49" charset="0"/>
              <a:buChar char="o"/>
            </a:pPr>
            <a:endParaRPr lang="en-US" sz="22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n-US" sz="22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4484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3BAD02-DCD6-1DCD-1331-235E189B3B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3889" y="374755"/>
            <a:ext cx="10239610" cy="1395696"/>
          </a:xfrm>
        </p:spPr>
        <p:txBody>
          <a:bodyPr>
            <a:no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CRYOJET– </a:t>
            </a:r>
            <a:r>
              <a:rPr lang="en-US" sz="36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Cryogenically cooled particle streams from nano- to </a:t>
            </a:r>
            <a:r>
              <a:rPr lang="en-US" sz="3600" b="1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micrometersize</a:t>
            </a:r>
            <a:r>
              <a:rPr lang="en-US" sz="36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for internal targets at accelerators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151BFE-821B-7EDF-6A09-4F1CB73C0C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770451"/>
            <a:ext cx="12192000" cy="4497614"/>
          </a:xfrm>
        </p:spPr>
        <p:txBody>
          <a:bodyPr>
            <a:noAutofit/>
          </a:bodyPr>
          <a:lstStyle/>
          <a:p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Goal: </a:t>
            </a:r>
            <a:r>
              <a:rPr lang="en-US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cryogenically-cooled cluster/pellet/microjet sources as targets in a variety of collision setups (storage ring experiments, electron accelerators, or laser-driven hadron accelerators).</a:t>
            </a:r>
            <a:endParaRPr lang="en-US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Achievements in second year: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Production technique for monolithic copper cluster nozzles, manufactured industrially for the first time with the full required nozzle length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Numerical simulations on the cluster evaporation in vacuum developed and compared with experiment, leading to a good understanding of the vacuum situation for experiments using cluster/pellet target beams.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Shadowgraphy</a:t>
            </a:r>
            <a:r>
              <a:rPr lang="en-US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measurements of hydrogen clusters performed, to determine the maximum size of</a:t>
            </a:r>
          </a:p>
          <a:p>
            <a:r>
              <a:rPr lang="en-US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clusters at different stagnation conditions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New diagnostic tools for the investigation of droplet beam properties</a:t>
            </a:r>
          </a:p>
          <a:p>
            <a:pPr marL="0" indent="0">
              <a:buNone/>
            </a:pPr>
            <a:r>
              <a:rPr lang="en-US" u="sng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Milestones MS67, MS69</a:t>
            </a:r>
            <a:endParaRPr lang="en-US" sz="22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buFont typeface="Courier New" panose="02070309020205020404" pitchFamily="49" charset="0"/>
              <a:buChar char="o"/>
            </a:pPr>
            <a:endParaRPr lang="en-US" sz="22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n-US" sz="22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5800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3BAD02-DCD6-1DCD-1331-235E189B3B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7857" y="816861"/>
            <a:ext cx="10405642" cy="953589"/>
          </a:xfrm>
        </p:spPr>
        <p:txBody>
          <a:bodyPr>
            <a:no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SPINFORFAIR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151BFE-821B-7EDF-6A09-4F1CB73C0C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751498"/>
            <a:ext cx="12192000" cy="4604332"/>
          </a:xfrm>
        </p:spPr>
        <p:txBody>
          <a:bodyPr>
            <a:no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Goal: </a:t>
            </a:r>
            <a:r>
              <a:rPr lang="en-US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Optimization of the polarization of protons and antiprotons beams and targets for the GSI/FAIR storage ring.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Achievements in second year: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Progress in </a:t>
            </a:r>
            <a:r>
              <a:rPr lang="en-US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understanding the complex beam dynamics due to the presence of a high magnetic field for commissioning of the Siberian Snake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Installation of skewed quadrupole magnets in the COSY beam line, in order to compensate the tune shift caused by the solenoidal field is being investigated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M</a:t>
            </a:r>
            <a:r>
              <a:rPr lang="en-US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issing two quadrants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of the detector </a:t>
            </a:r>
            <a:r>
              <a:rPr lang="en-US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assembled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E</a:t>
            </a:r>
            <a:r>
              <a:rPr lang="en-US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lectronics, the cooling system and data acquisition adapted to the full detector scheme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R</a:t>
            </a:r>
            <a:r>
              <a:rPr lang="en-US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est bench set up in the IKP-2 Pax laboratory for cosmic ray acquisition</a:t>
            </a:r>
          </a:p>
          <a:p>
            <a:r>
              <a:rPr lang="en-US" u="sng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Deliverable D30.2, Milestone MS73</a:t>
            </a:r>
            <a:endParaRPr lang="en-US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buFont typeface="Courier New" panose="02070309020205020404" pitchFamily="49" charset="0"/>
              <a:buChar char="o"/>
            </a:pPr>
            <a:endParaRPr lang="en-US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n-US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3789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3BAD02-DCD6-1DCD-1331-235E189B3B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7856" y="816861"/>
            <a:ext cx="10664143" cy="953589"/>
          </a:xfrm>
        </p:spPr>
        <p:txBody>
          <a:bodyPr>
            <a:no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P3E - </a:t>
            </a:r>
            <a:r>
              <a:rPr lang="en-US" sz="36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Polarized Electrons, Positrons and Polarimetry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151BFE-821B-7EDF-6A09-4F1CB73C0C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751498"/>
            <a:ext cx="12192000" cy="4389241"/>
          </a:xfrm>
        </p:spPr>
        <p:txBody>
          <a:bodyPr>
            <a:no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Goal: </a:t>
            </a:r>
            <a:r>
              <a:rPr lang="en-US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high intensity polarized electron and positron beam sources, and full design of the Hydro-</a:t>
            </a:r>
            <a:r>
              <a:rPr lang="en-US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Møller</a:t>
            </a:r>
            <a:r>
              <a:rPr lang="en-US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polarimeter detector with high-voltage monolithic active pixel sensors (HV-MAPS).</a:t>
            </a:r>
          </a:p>
          <a:p>
            <a:pPr marL="0" indent="0">
              <a:buNone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Achievements in second year: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positron production fully characterized and optimized for initial electron beam energies of interest at </a:t>
            </a:r>
            <a:r>
              <a:rPr lang="en-US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JLab</a:t>
            </a:r>
            <a:r>
              <a:rPr lang="en-US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(10 MeV, 100 MeV, 1000 MeV)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Positron source conception design elaborated and implemented into the General Particle Tracer (GPT)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ANSYS simulations to evaluate the reliability of a design based on a rotating target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Hydro-</a:t>
            </a:r>
            <a:r>
              <a:rPr lang="en-US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Møller</a:t>
            </a:r>
            <a:r>
              <a:rPr lang="en-US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simulation used to optimize magnetic chicane fo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 </a:t>
            </a:r>
            <a:r>
              <a:rPr lang="en-US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high signal-to-background ratio for the detection of </a:t>
            </a:r>
            <a:r>
              <a:rPr lang="en-US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Møller</a:t>
            </a:r>
            <a:r>
              <a:rPr lang="en-US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electron pairs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MuPix11 submitted to the, beam tests at MAMI in the fall</a:t>
            </a:r>
          </a:p>
          <a:p>
            <a:r>
              <a:rPr lang="en-US" u="sng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Milestone MS75</a:t>
            </a:r>
          </a:p>
          <a:p>
            <a:pPr>
              <a:buFont typeface="Courier New" panose="02070309020205020404" pitchFamily="49" charset="0"/>
              <a:buChar char="o"/>
            </a:pPr>
            <a:endParaRPr lang="en-US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Courier New" panose="02070309020205020404" pitchFamily="49" charset="0"/>
              <a:buChar char="o"/>
            </a:pPr>
            <a:endParaRPr lang="en-US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Courier New" panose="02070309020205020404" pitchFamily="49" charset="0"/>
              <a:buChar char="o"/>
            </a:pPr>
            <a:endParaRPr lang="en-US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Milestones MS64, MS65, MS66.</a:t>
            </a:r>
          </a:p>
          <a:p>
            <a:pPr algn="just">
              <a:buFont typeface="Courier New" panose="02070309020205020404" pitchFamily="49" charset="0"/>
              <a:buChar char="o"/>
            </a:pPr>
            <a:endParaRPr lang="en-US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buFont typeface="Courier New" panose="02070309020205020404" pitchFamily="49" charset="0"/>
              <a:buChar char="o"/>
            </a:pPr>
            <a:endParaRPr lang="en-US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n-US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6032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Rétrospective">
  <a:themeElements>
    <a:clrScheme name="Retrospect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1CADE4"/>
      </a:accent1>
      <a:accent2>
        <a:srgbClr val="2683C6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</a:spPr>
      <a:bodyPr/>
      <a:lstStyle/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résentation 1.2" id="{4E0FD8FD-E0E1-4D9F-B889-63C9A23E5C40}" vid="{B7FEBF15-FC2F-49A4-86B9-37B23115C339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Présentation 1.2</Template>
  <TotalTime>7706</TotalTime>
  <Words>956</Words>
  <Application>Microsoft Macintosh PowerPoint</Application>
  <PresentationFormat>Widescreen</PresentationFormat>
  <Paragraphs>105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8" baseType="lpstr">
      <vt:lpstr>Arial</vt:lpstr>
      <vt:lpstr>Arial Narrow</vt:lpstr>
      <vt:lpstr>Calibri</vt:lpstr>
      <vt:lpstr>Calibri Light</vt:lpstr>
      <vt:lpstr>Courier New</vt:lpstr>
      <vt:lpstr>Times New Roman</vt:lpstr>
      <vt:lpstr>Wingdings</vt:lpstr>
      <vt:lpstr>Rétrospective</vt:lpstr>
      <vt:lpstr>INSTRUMENTATION JRAs</vt:lpstr>
      <vt:lpstr>IMPACT </vt:lpstr>
      <vt:lpstr>ASTRA</vt:lpstr>
      <vt:lpstr>TIIMM - Tracking and Ions Identifications with Minimal Material budget </vt:lpstr>
      <vt:lpstr>MPGD_HP – Micropattern Gaseous Detectors for Hadron Physics</vt:lpstr>
      <vt:lpstr>CRYPTA – Cryogenic Polarized Target Applications</vt:lpstr>
      <vt:lpstr>CRYOJET– Cryogenically cooled particle streams from nano- to micrometersize for internal targets at accelerators</vt:lpstr>
      <vt:lpstr>SPINFORFAIR</vt:lpstr>
      <vt:lpstr>P3E - Polarized Electrons, Positrons and Polarimetry</vt:lpstr>
      <vt:lpstr>COVID-19 and risk mitigation</vt:lpstr>
    </vt:vector>
  </TitlesOfParts>
  <Company>SUBATECH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Emine AMETSHAEVA</dc:creator>
  <cp:lastModifiedBy>Chiara La Tessa</cp:lastModifiedBy>
  <cp:revision>24</cp:revision>
  <dcterms:created xsi:type="dcterms:W3CDTF">2022-09-09T10:48:00Z</dcterms:created>
  <dcterms:modified xsi:type="dcterms:W3CDTF">2022-09-27T20:00:14Z</dcterms:modified>
</cp:coreProperties>
</file>