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3" r:id="rId3"/>
    <p:sldId id="272" r:id="rId4"/>
    <p:sldId id="264" r:id="rId5"/>
    <p:sldId id="273" r:id="rId6"/>
    <p:sldId id="265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A3DD6-AE6E-4D5F-9DA0-DFCED9EE0128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F8B3-4125-48CF-B0DC-CE417EEC3D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613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3D51-061B-49C2-8C47-B339F1F01569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23C5-B2A8-4562-9C98-9B28910C5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89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4784" cy="13102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478092"/>
            <a:ext cx="12192000" cy="2398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2222"/>
            <a:ext cx="12126097" cy="1339411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3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35" descr="flag_yellow_l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5" y="6140319"/>
            <a:ext cx="1035697" cy="6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082350" y="6256030"/>
            <a:ext cx="10130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</a:t>
            </a: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Horizon 2020 research and innovation </a:t>
            </a:r>
            <a:r>
              <a:rPr kumimoji="0" lang="en-US" altLang="fr-FR" sz="14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824093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0" y="23140"/>
            <a:ext cx="7966625" cy="44690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0"/>
            <a:ext cx="1785393" cy="1241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816861"/>
            <a:ext cx="10058400" cy="95358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78824"/>
            <a:ext cx="10058400" cy="402336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7" y="6492875"/>
            <a:ext cx="1312025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CE482DC-2269-4F26-9D2A-7E44B1A4CD8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3306" y="6423355"/>
            <a:ext cx="573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Project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Review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28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September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2022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13470" cy="11911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33461" y="6459785"/>
            <a:ext cx="4375528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3306" y="6423355"/>
            <a:ext cx="573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Project Review, 28 September 2022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720" y="2702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06324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-1"/>
            <a:ext cx="1713454" cy="11911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7929" y="6180682"/>
            <a:ext cx="3893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Project Review, 28 September 2022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09603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STRONG-2020 Project Review, 28 September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6" r:id="rId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492222"/>
            <a:ext cx="11951855" cy="1339411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STRONG-2020: Project </a:t>
            </a:r>
            <a:r>
              <a:rPr lang="fr-FR" b="1" dirty="0" err="1" smtClean="0">
                <a:solidFill>
                  <a:schemeClr val="bg1"/>
                </a:solidFill>
              </a:rPr>
              <a:t>Review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Virtual Access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de-DE" sz="2400" dirty="0" smtClean="0">
                <a:solidFill>
                  <a:schemeClr val="bg1"/>
                </a:solidFill>
              </a:rPr>
              <a:t>Frank </a:t>
            </a:r>
            <a:r>
              <a:rPr lang="de-DE" sz="2400" dirty="0">
                <a:solidFill>
                  <a:schemeClr val="bg1"/>
                </a:solidFill>
              </a:rPr>
              <a:t>Maas </a:t>
            </a:r>
            <a:r>
              <a:rPr lang="de-DE" sz="2400" dirty="0" smtClean="0">
                <a:solidFill>
                  <a:schemeClr val="bg1"/>
                </a:solidFill>
              </a:rPr>
              <a:t>(Johannes </a:t>
            </a:r>
            <a:r>
              <a:rPr lang="de-DE" sz="2400" dirty="0">
                <a:solidFill>
                  <a:schemeClr val="bg1"/>
                </a:solidFill>
              </a:rPr>
              <a:t>Gutenberg Universität </a:t>
            </a:r>
            <a:r>
              <a:rPr lang="de-DE" sz="2400" dirty="0" smtClean="0">
                <a:solidFill>
                  <a:schemeClr val="bg1"/>
                </a:solidFill>
              </a:rPr>
              <a:t>Mainz</a:t>
            </a:r>
            <a:r>
              <a:rPr lang="fr-FR" sz="2400" dirty="0" smtClean="0">
                <a:solidFill>
                  <a:schemeClr val="bg1"/>
                </a:solidFill>
              </a:rPr>
              <a:t>)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7A8-5611-19B7-651D-51EF1A5F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8A8F-54E6-FC5D-8C26-DFF77564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878823"/>
            <a:ext cx="10742022" cy="4475677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hadron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Access to software for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hadron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correction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Access for a large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Open-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computer codes</a:t>
            </a: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multiplication by and for a large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International Assessment Board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7A8-5611-19B7-651D-51EF1A5F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8A8F-54E6-FC5D-8C26-DFF77564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78823"/>
            <a:ext cx="10058400" cy="4475677"/>
          </a:xfrm>
        </p:spPr>
        <p:txBody>
          <a:bodyPr>
            <a:normAutofit lnSpcReduction="10000"/>
          </a:bodyPr>
          <a:lstStyle/>
          <a:p>
            <a:pPr lvl="1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Heavy Ion collisions: VA1-NLOAccess (WP10)</a:t>
            </a:r>
          </a:p>
          <a:p>
            <a:pPr lvl="1"/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structure:     VA2-3DPartons   (WP11)</a:t>
            </a: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Support for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packages in STRONG2020</a:t>
            </a:r>
          </a:p>
          <a:p>
            <a:pPr lvl="1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IMPACT: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600" dirty="0" err="1">
                <a:effectLst/>
                <a:latin typeface="Helvetica" pitchFamily="2" charset="0"/>
              </a:rPr>
              <a:t>Fits</a:t>
            </a:r>
            <a:r>
              <a:rPr lang="de-DE" sz="2600" dirty="0">
                <a:effectLst/>
                <a:latin typeface="Helvetica" pitchFamily="2" charset="0"/>
              </a:rPr>
              <a:t> </a:t>
            </a:r>
            <a:r>
              <a:rPr lang="de-DE" sz="2600" dirty="0" err="1">
                <a:effectLst/>
                <a:latin typeface="Helvetica" pitchFamily="2" charset="0"/>
              </a:rPr>
              <a:t>to</a:t>
            </a:r>
            <a:r>
              <a:rPr lang="de-DE" sz="2600" dirty="0">
                <a:effectLst/>
                <a:latin typeface="Helvetica" pitchFamily="2" charset="0"/>
              </a:rPr>
              <a:t> experimental </a:t>
            </a:r>
            <a:r>
              <a:rPr lang="de-DE" sz="2600" dirty="0" err="1">
                <a:effectLst/>
                <a:latin typeface="Helvetica" pitchFamily="2" charset="0"/>
              </a:rPr>
              <a:t>data</a:t>
            </a:r>
            <a:r>
              <a:rPr lang="de-DE" sz="2600" dirty="0">
                <a:effectLst/>
                <a:latin typeface="Helvetica" pitchFamily="2" charset="0"/>
              </a:rPr>
              <a:t>: CERN, BNL, </a:t>
            </a:r>
            <a:r>
              <a:rPr lang="de-DE" sz="2600" dirty="0" err="1">
                <a:effectLst/>
                <a:latin typeface="Helvetica" pitchFamily="2" charset="0"/>
              </a:rPr>
              <a:t>Jlab</a:t>
            </a:r>
            <a:r>
              <a:rPr lang="de-DE" sz="2600" dirty="0">
                <a:effectLst/>
                <a:latin typeface="Helvetica" pitchFamily="2" charset="0"/>
              </a:rPr>
              <a:t>, </a:t>
            </a:r>
            <a:endParaRPr lang="de-DE" sz="2600" dirty="0">
              <a:latin typeface="Helvetica" pitchFamily="2" charset="0"/>
            </a:endParaRPr>
          </a:p>
          <a:p>
            <a:pPr lvl="2"/>
            <a:r>
              <a:rPr lang="de-DE" sz="2600" dirty="0">
                <a:effectLst/>
                <a:latin typeface="Helvetica" pitchFamily="2" charset="0"/>
              </a:rPr>
              <a:t>Design </a:t>
            </a:r>
            <a:r>
              <a:rPr lang="de-DE" sz="2600" dirty="0" err="1">
                <a:latin typeface="Helvetica" pitchFamily="2" charset="0"/>
              </a:rPr>
              <a:t>of</a:t>
            </a:r>
            <a:r>
              <a:rPr lang="de-DE" sz="2600" dirty="0">
                <a:latin typeface="Helvetica" pitchFamily="2" charset="0"/>
              </a:rPr>
              <a:t> </a:t>
            </a:r>
            <a:r>
              <a:rPr lang="de-DE" sz="2600" dirty="0" err="1">
                <a:latin typeface="Helvetica" pitchFamily="2" charset="0"/>
              </a:rPr>
              <a:t>new</a:t>
            </a:r>
            <a:r>
              <a:rPr lang="de-DE" sz="2600" dirty="0">
                <a:latin typeface="Helvetica" pitchFamily="2" charset="0"/>
              </a:rPr>
              <a:t> </a:t>
            </a:r>
            <a:r>
              <a:rPr lang="de-DE" sz="2600" dirty="0" err="1">
                <a:latin typeface="Helvetica" pitchFamily="2" charset="0"/>
              </a:rPr>
              <a:t>e</a:t>
            </a:r>
            <a:r>
              <a:rPr lang="de-DE" sz="2600" dirty="0" err="1">
                <a:effectLst/>
                <a:latin typeface="Helvetica" pitchFamily="2" charset="0"/>
              </a:rPr>
              <a:t>xperiment</a:t>
            </a:r>
            <a:r>
              <a:rPr lang="de-DE" sz="2600" dirty="0" err="1">
                <a:latin typeface="Helvetica" pitchFamily="2" charset="0"/>
              </a:rPr>
              <a:t>s</a:t>
            </a:r>
            <a:r>
              <a:rPr lang="de-DE" sz="2600" dirty="0">
                <a:latin typeface="Helvetica" pitchFamily="2" charset="0"/>
              </a:rPr>
              <a:t>: </a:t>
            </a:r>
            <a:r>
              <a:rPr lang="de-DE" sz="2600" dirty="0" err="1">
                <a:latin typeface="Helvetica" pitchFamily="2" charset="0"/>
              </a:rPr>
              <a:t>Electron</a:t>
            </a:r>
            <a:r>
              <a:rPr lang="de-DE" sz="2600" dirty="0">
                <a:latin typeface="Helvetica" pitchFamily="2" charset="0"/>
              </a:rPr>
              <a:t> Ion Collider in US and China</a:t>
            </a:r>
          </a:p>
          <a:p>
            <a:pPr lvl="2"/>
            <a:r>
              <a:rPr lang="de-DE" sz="2600" dirty="0">
                <a:effectLst/>
                <a:latin typeface="Helvetica" pitchFamily="2" charset="0"/>
              </a:rPr>
              <a:t>Study </a:t>
            </a:r>
            <a:r>
              <a:rPr lang="de-DE" sz="2600" dirty="0" err="1">
                <a:effectLst/>
                <a:latin typeface="Helvetica" pitchFamily="2" charset="0"/>
              </a:rPr>
              <a:t>of</a:t>
            </a:r>
            <a:r>
              <a:rPr lang="de-DE" sz="2600" dirty="0">
                <a:effectLst/>
                <a:latin typeface="Helvetica" pitchFamily="2" charset="0"/>
              </a:rPr>
              <a:t> </a:t>
            </a:r>
            <a:r>
              <a:rPr lang="de-DE" sz="2600" dirty="0" err="1">
                <a:effectLst/>
                <a:latin typeface="Helvetica" pitchFamily="2" charset="0"/>
              </a:rPr>
              <a:t>phenomenological</a:t>
            </a:r>
            <a:r>
              <a:rPr lang="de-DE" sz="2600" dirty="0">
                <a:effectLst/>
                <a:latin typeface="Helvetica" pitchFamily="2" charset="0"/>
              </a:rPr>
              <a:t> </a:t>
            </a:r>
            <a:r>
              <a:rPr lang="de-DE" sz="2600" dirty="0" err="1">
                <a:effectLst/>
                <a:latin typeface="Helvetica" pitchFamily="2" charset="0"/>
              </a:rPr>
              <a:t>sensitivity</a:t>
            </a:r>
            <a:r>
              <a:rPr lang="de-DE" sz="2600" dirty="0">
                <a:effectLst/>
                <a:latin typeface="Helvetica" pitchFamily="2" charset="0"/>
              </a:rPr>
              <a:t> </a:t>
            </a:r>
            <a:r>
              <a:rPr lang="de-DE" sz="2600" dirty="0" err="1">
                <a:effectLst/>
                <a:latin typeface="Helvetica" pitchFamily="2" charset="0"/>
              </a:rPr>
              <a:t>for</a:t>
            </a:r>
            <a:r>
              <a:rPr lang="de-DE" sz="2600" dirty="0">
                <a:effectLst/>
                <a:latin typeface="Helvetica" pitchFamily="2" charset="0"/>
              </a:rPr>
              <a:t> </a:t>
            </a:r>
            <a:r>
              <a:rPr lang="de-DE" sz="2600" dirty="0" err="1">
                <a:effectLst/>
                <a:latin typeface="Helvetica" pitchFamily="2" charset="0"/>
              </a:rPr>
              <a:t>new</a:t>
            </a:r>
            <a:r>
              <a:rPr lang="de-DE" sz="2600" dirty="0">
                <a:effectLst/>
                <a:latin typeface="Helvetica" pitchFamily="2" charset="0"/>
              </a:rPr>
              <a:t> </a:t>
            </a:r>
            <a:r>
              <a:rPr lang="de-DE" sz="2600" dirty="0" err="1">
                <a:effectLst/>
                <a:latin typeface="Helvetica" pitchFamily="2" charset="0"/>
              </a:rPr>
              <a:t>ideas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0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8EB5-92D9-C487-8B05-E1073F75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VA1-NLOAccess (WP10)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D071-00C7-8061-9147-D61FB643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3073"/>
            <a:ext cx="12192000" cy="4162315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based access to automated tools to evaluate heavy ion collisions observables: production rates or kinematical properties - of scatterings involving hadrons.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Achievements in second year: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Update of IT resources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Usage of modern programming languages and compilers like PYTHON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Continuous development and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main program codes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Monte Carlo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collider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MADGRAPH5aMC@NLO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Amplitude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heavy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quarks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HELAC-ONIA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Feynman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diagramm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FDC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Steady Access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deliverable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D10.1 and D10.2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C49AC6-B9DD-AA9A-884B-520859C45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>
          <a:xfrm>
            <a:off x="10046062" y="180812"/>
            <a:ext cx="2097318" cy="150360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547593B-7A59-1862-C81A-3F96BE76F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13809" r="32574" b="16591"/>
          <a:stretch/>
        </p:blipFill>
        <p:spPr>
          <a:xfrm>
            <a:off x="9200732" y="126670"/>
            <a:ext cx="1128319" cy="1611884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3224BE6-D9FB-1B8B-4302-2A6CDA7C1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13808" r="33893" b="20072"/>
          <a:stretch/>
        </p:blipFill>
        <p:spPr>
          <a:xfrm>
            <a:off x="7809944" y="166967"/>
            <a:ext cx="1128319" cy="15312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98F1A0B-5AFB-E34D-0AB2-A20A7E947B8D}"/>
              </a:ext>
            </a:extLst>
          </p:cNvPr>
          <p:cNvSpPr txBox="1"/>
          <p:nvPr/>
        </p:nvSpPr>
        <p:spPr>
          <a:xfrm>
            <a:off x="7677879" y="2392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Relativistic heavy ion collisions</a:t>
            </a:r>
          </a:p>
        </p:txBody>
      </p:sp>
    </p:spTree>
    <p:extLst>
      <p:ext uri="{BB962C8B-B14F-4D97-AF65-F5344CB8AC3E}">
        <p14:creationId xmlns:p14="http://schemas.microsoft.com/office/powerpoint/2010/main" val="313360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8EB5-92D9-C487-8B05-E1073F75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VA1-NLOAccess (WP10)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D071-00C7-8061-9147-D61FB643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3073"/>
            <a:ext cx="12192000" cy="4162315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based access to automated tools to evaluate heavy ion collisions observables: production rates or kinematical properties - of scatterings involving hadrons.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Achievements in second year: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Increase of registered users to about 250 users world wide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substantial participation of Master-       and PhD-students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More than 40 i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nternational oral presentations, tutorials, master classes and hands-on training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everal published review articles based on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NLOAccess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Regular meetings of the International Assessment board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than 3000 runs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cloud services provided by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NLOAccess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Users fro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e-DE" sz="2000" dirty="0">
                <a:effectLst/>
                <a:latin typeface="Helvetica" pitchFamily="2" charset="0"/>
              </a:rPr>
              <a:t>Europe: 56,68%; Asia: 20.65%; North </a:t>
            </a:r>
            <a:r>
              <a:rPr lang="de-DE" sz="2000" dirty="0" err="1">
                <a:effectLst/>
                <a:latin typeface="Helvetica" pitchFamily="2" charset="0"/>
              </a:rPr>
              <a:t>America</a:t>
            </a:r>
            <a:r>
              <a:rPr lang="de-DE" sz="2000" dirty="0">
                <a:effectLst/>
                <a:latin typeface="Helvetica" pitchFamily="2" charset="0"/>
              </a:rPr>
              <a:t>: 18.62%; </a:t>
            </a:r>
            <a:r>
              <a:rPr lang="de-DE" sz="2000" dirty="0" err="1">
                <a:effectLst/>
                <a:latin typeface="Helvetica" pitchFamily="2" charset="0"/>
              </a:rPr>
              <a:t>Africa</a:t>
            </a:r>
            <a:r>
              <a:rPr lang="de-DE" dirty="0">
                <a:latin typeface="Helvetica" pitchFamily="2" charset="0"/>
              </a:rPr>
              <a:t>;</a:t>
            </a:r>
            <a:r>
              <a:rPr lang="de-DE" sz="2000" dirty="0">
                <a:effectLst/>
                <a:latin typeface="Helvetica" pitchFamily="2" charset="0"/>
              </a:rPr>
              <a:t> South </a:t>
            </a:r>
            <a:r>
              <a:rPr lang="de-DE" sz="2000" dirty="0" err="1">
                <a:effectLst/>
                <a:latin typeface="Helvetica" pitchFamily="2" charset="0"/>
              </a:rPr>
              <a:t>America</a:t>
            </a:r>
            <a:r>
              <a:rPr lang="de-DE" sz="2000" dirty="0">
                <a:effectLst/>
                <a:latin typeface="Helvetica" pitchFamily="2" charset="0"/>
              </a:rPr>
              <a:t>; and Oceania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BC9330-F89A-B38A-758B-8FF50892A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>
          <a:xfrm>
            <a:off x="10046062" y="180812"/>
            <a:ext cx="2097318" cy="150360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5AD70F1-7C2A-6E05-5A6E-7E3BA418F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13809" r="32574" b="16591"/>
          <a:stretch/>
        </p:blipFill>
        <p:spPr>
          <a:xfrm>
            <a:off x="9200732" y="126670"/>
            <a:ext cx="1128319" cy="1611884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68C90FF0-E3FE-572E-AF6A-BA729D04E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13808" r="33893" b="20072"/>
          <a:stretch/>
        </p:blipFill>
        <p:spPr>
          <a:xfrm>
            <a:off x="7809944" y="166967"/>
            <a:ext cx="1128319" cy="15312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57275C7-A6D7-3348-856A-2DFA3E3A2DF7}"/>
              </a:ext>
            </a:extLst>
          </p:cNvPr>
          <p:cNvSpPr txBox="1"/>
          <p:nvPr/>
        </p:nvSpPr>
        <p:spPr>
          <a:xfrm>
            <a:off x="7677879" y="2392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Relativistic heavy ion collisions</a:t>
            </a:r>
          </a:p>
        </p:txBody>
      </p:sp>
    </p:spTree>
    <p:extLst>
      <p:ext uri="{BB962C8B-B14F-4D97-AF65-F5344CB8AC3E}">
        <p14:creationId xmlns:p14="http://schemas.microsoft.com/office/powerpoint/2010/main" val="34329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AD02-DCD6-1DCD-1331-235E189B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57" y="816861"/>
            <a:ext cx="9627821" cy="95358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VA2-3DPartons (WP11)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51BFE-821B-7EDF-6A09-4F1CB73C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8824"/>
            <a:ext cx="11155679" cy="402336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(GPDs)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(TMDs)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twist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-p and p-p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Achievements in second year: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Update of PARTONS web page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Usage of modern programming languages and compilers like PYTHON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Extension of fitting procedures for experimental data and observables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Steady Access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deliverable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de-DE" sz="2200">
                <a:latin typeface="Arial" panose="020B0604020202020204" pitchFamily="34" charset="0"/>
                <a:cs typeface="Arial" panose="020B0604020202020204" pitchFamily="34" charset="0"/>
              </a:rPr>
              <a:t> D11.1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and D11.2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12A50C-BA6A-25F1-4D18-7DFC02A1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497" y="2082149"/>
            <a:ext cx="6013853" cy="1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5368021-72ED-50BC-51F1-84B851047C6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890497" y="4332200"/>
            <a:ext cx="6013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BEAE13-516A-158E-B8E9-B1378758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76" y="323555"/>
            <a:ext cx="3380892" cy="13911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05A3528-3423-0349-2BDB-1B5D10D98F3C}"/>
              </a:ext>
            </a:extLst>
          </p:cNvPr>
          <p:cNvSpPr txBox="1"/>
          <p:nvPr/>
        </p:nvSpPr>
        <p:spPr>
          <a:xfrm>
            <a:off x="7677879" y="2392"/>
            <a:ext cx="392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Spatial structure of proton and neutron </a:t>
            </a:r>
          </a:p>
        </p:txBody>
      </p:sp>
    </p:spTree>
    <p:extLst>
      <p:ext uri="{BB962C8B-B14F-4D97-AF65-F5344CB8AC3E}">
        <p14:creationId xmlns:p14="http://schemas.microsoft.com/office/powerpoint/2010/main" val="158600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AD02-DCD6-1DCD-1331-235E189B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57" y="816861"/>
            <a:ext cx="9627821" cy="95358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VA2-3DPartons (WP11)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51BFE-821B-7EDF-6A09-4F1CB73C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8824"/>
            <a:ext cx="11155679" cy="402336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(GPDs)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(TMDs)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twist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-p and p-p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Achievements in second year: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Access from Europe, US and China: Ab out 800 registered users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VA2 is vital for the development of the next generation large scale projects like the EIC in the US and the EICC in China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Many presentations and publications based on 3DPartons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12A50C-BA6A-25F1-4D18-7DFC02A1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497" y="2082149"/>
            <a:ext cx="6013853" cy="1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5368021-72ED-50BC-51F1-84B851047C6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890497" y="4332200"/>
            <a:ext cx="6013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BEAE13-516A-158E-B8E9-B1378758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76" y="323555"/>
            <a:ext cx="3380892" cy="139114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05A3528-3423-0349-2BDB-1B5D10D98F3C}"/>
              </a:ext>
            </a:extLst>
          </p:cNvPr>
          <p:cNvSpPr txBox="1"/>
          <p:nvPr/>
        </p:nvSpPr>
        <p:spPr>
          <a:xfrm>
            <a:off x="7677879" y="2392"/>
            <a:ext cx="392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Spatial structure of proton and neutron </a:t>
            </a:r>
          </a:p>
        </p:txBody>
      </p:sp>
    </p:spTree>
    <p:extLst>
      <p:ext uri="{BB962C8B-B14F-4D97-AF65-F5344CB8AC3E}">
        <p14:creationId xmlns:p14="http://schemas.microsoft.com/office/powerpoint/2010/main" val="3895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7A8-5611-19B7-651D-51EF1A5F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A8A8F-54E6-FC5D-8C26-DFF77564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78823"/>
            <a:ext cx="10058400" cy="4475677"/>
          </a:xfrm>
        </p:spPr>
        <p:txBody>
          <a:bodyPr>
            <a:normAutofit/>
          </a:bodyPr>
          <a:lstStyle/>
          <a:p>
            <a:pPr lvl="1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Virtual Access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as a new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hadron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Vital for 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Substantial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important contribution for the design and exploration of new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sustained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47140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 1.2" id="{4E0FD8FD-E0E1-4D9F-B889-63C9A23E5C40}" vid="{B7FEBF15-FC2F-49A4-86B9-37B23115C3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1.2</Template>
  <TotalTime>2</TotalTime>
  <Words>606</Words>
  <Application>Microsoft Office PowerPoint</Application>
  <PresentationFormat>Grand écran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Courier New</vt:lpstr>
      <vt:lpstr>Helvetica</vt:lpstr>
      <vt:lpstr>Times New Roman</vt:lpstr>
      <vt:lpstr>Rétrospective</vt:lpstr>
      <vt:lpstr>STRONG-2020: Project Review Virtual Access Frank Maas (Johannes Gutenberg Universität Mainz) </vt:lpstr>
      <vt:lpstr>Virtual Access</vt:lpstr>
      <vt:lpstr>Virtual Access</vt:lpstr>
      <vt:lpstr>VA1-NLOAccess (WP10)</vt:lpstr>
      <vt:lpstr>VA1-NLOAccess (WP10)</vt:lpstr>
      <vt:lpstr>VA2-3DPartons (WP11)</vt:lpstr>
      <vt:lpstr>VA2-3DPartons (WP11)</vt:lpstr>
      <vt:lpstr>Virtual Access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Emine AMETSHAEVA</dc:creator>
  <cp:lastModifiedBy>Emine AMETSHAEVA</cp:lastModifiedBy>
  <cp:revision>32</cp:revision>
  <dcterms:created xsi:type="dcterms:W3CDTF">2022-09-09T10:48:00Z</dcterms:created>
  <dcterms:modified xsi:type="dcterms:W3CDTF">2022-09-27T15:36:22Z</dcterms:modified>
</cp:coreProperties>
</file>