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47"/>
  </p:notesMasterIdLst>
  <p:handoutMasterIdLst>
    <p:handoutMasterId r:id="rId48"/>
  </p:handoutMasterIdLst>
  <p:sldIdLst>
    <p:sldId id="262" r:id="rId2"/>
    <p:sldId id="263" r:id="rId3"/>
    <p:sldId id="284" r:id="rId4"/>
    <p:sldId id="316" r:id="rId5"/>
    <p:sldId id="285" r:id="rId6"/>
    <p:sldId id="258" r:id="rId7"/>
    <p:sldId id="286" r:id="rId8"/>
    <p:sldId id="288" r:id="rId9"/>
    <p:sldId id="271" r:id="rId10"/>
    <p:sldId id="289" r:id="rId11"/>
    <p:sldId id="290" r:id="rId12"/>
    <p:sldId id="292" r:id="rId13"/>
    <p:sldId id="272" r:id="rId14"/>
    <p:sldId id="293" r:id="rId15"/>
    <p:sldId id="294" r:id="rId16"/>
    <p:sldId id="295" r:id="rId17"/>
    <p:sldId id="297" r:id="rId18"/>
    <p:sldId id="273" r:id="rId19"/>
    <p:sldId id="301" r:id="rId20"/>
    <p:sldId id="298" r:id="rId21"/>
    <p:sldId id="300" r:id="rId22"/>
    <p:sldId id="274" r:id="rId23"/>
    <p:sldId id="302" r:id="rId24"/>
    <p:sldId id="304" r:id="rId25"/>
    <p:sldId id="306" r:id="rId26"/>
    <p:sldId id="309" r:id="rId27"/>
    <p:sldId id="276" r:id="rId28"/>
    <p:sldId id="308" r:id="rId29"/>
    <p:sldId id="315" r:id="rId30"/>
    <p:sldId id="310" r:id="rId31"/>
    <p:sldId id="275" r:id="rId32"/>
    <p:sldId id="311" r:id="rId33"/>
    <p:sldId id="312" r:id="rId34"/>
    <p:sldId id="314" r:id="rId35"/>
    <p:sldId id="317" r:id="rId36"/>
    <p:sldId id="319" r:id="rId37"/>
    <p:sldId id="320" r:id="rId38"/>
    <p:sldId id="259" r:id="rId39"/>
    <p:sldId id="321" r:id="rId40"/>
    <p:sldId id="322" r:id="rId41"/>
    <p:sldId id="323" r:id="rId42"/>
    <p:sldId id="324" r:id="rId43"/>
    <p:sldId id="325" r:id="rId44"/>
    <p:sldId id="326" r:id="rId45"/>
    <p:sldId id="327" r:id="rId46"/>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82" autoAdjust="0"/>
    <p:restoredTop sz="94660"/>
  </p:normalViewPr>
  <p:slideViewPr>
    <p:cSldViewPr snapToGrid="0">
      <p:cViewPr varScale="1">
        <p:scale>
          <a:sx n="115" d="100"/>
          <a:sy n="115" d="100"/>
        </p:scale>
        <p:origin x="78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1F7C9B-47FC-4F28-9C57-FF9AB7ABA926}" type="doc">
      <dgm:prSet loTypeId="urn:microsoft.com/office/officeart/2008/layout/VerticalCurvedList" loCatId="list" qsTypeId="urn:microsoft.com/office/officeart/2005/8/quickstyle/3d1" qsCatId="3D" csTypeId="urn:microsoft.com/office/officeart/2005/8/colors/colorful1" csCatId="colorful" phldr="1"/>
      <dgm:spPr/>
      <dgm:t>
        <a:bodyPr/>
        <a:lstStyle/>
        <a:p>
          <a:endParaRPr lang="en-US"/>
        </a:p>
      </dgm:t>
    </dgm:pt>
    <dgm:pt modelId="{26A93851-4917-426D-8859-BC02ED7609EB}">
      <dgm:prSet phldrT="[Testo]"/>
      <dgm:spPr/>
      <dgm:t>
        <a:bodyPr/>
        <a:lstStyle/>
        <a:p>
          <a:r>
            <a:rPr lang="fr-FR" b="1" dirty="0">
              <a:latin typeface="Arial Narrow" panose="020B0606020202030204" pitchFamily="34" charset="0"/>
            </a:rPr>
            <a:t>TA1 – Transnational Access to COSY</a:t>
          </a:r>
          <a:endParaRPr lang="en-US" dirty="0"/>
        </a:p>
      </dgm:t>
    </dgm:pt>
    <dgm:pt modelId="{0EAE20EC-4048-4A92-955B-30F47461E3F9}" type="parTrans" cxnId="{716B31DD-4098-43BA-B4D7-53B5CA574C53}">
      <dgm:prSet/>
      <dgm:spPr/>
      <dgm:t>
        <a:bodyPr/>
        <a:lstStyle/>
        <a:p>
          <a:endParaRPr lang="en-US"/>
        </a:p>
      </dgm:t>
    </dgm:pt>
    <dgm:pt modelId="{42DAA824-735A-42E1-A706-6E4DD59B58A6}" type="sibTrans" cxnId="{716B31DD-4098-43BA-B4D7-53B5CA574C53}">
      <dgm:prSet/>
      <dgm:spPr/>
      <dgm:t>
        <a:bodyPr/>
        <a:lstStyle/>
        <a:p>
          <a:endParaRPr lang="en-US"/>
        </a:p>
      </dgm:t>
    </dgm:pt>
    <dgm:pt modelId="{54BD98F8-B34E-4708-83A4-29B779B33099}">
      <dgm:prSet phldrT="[Testo]"/>
      <dgm:spPr/>
      <dgm:t>
        <a:bodyPr/>
        <a:lstStyle/>
        <a:p>
          <a:r>
            <a:rPr lang="fr-FR" b="1" dirty="0">
              <a:latin typeface="Arial Narrow" panose="020B0606020202030204" pitchFamily="34" charset="0"/>
            </a:rPr>
            <a:t>TA4– Transnational Access to FTD-ELSA</a:t>
          </a:r>
          <a:endParaRPr lang="en-US" dirty="0"/>
        </a:p>
      </dgm:t>
    </dgm:pt>
    <dgm:pt modelId="{F39578EC-458A-4FE0-9376-211EB54D0C71}" type="parTrans" cxnId="{44B45A56-2241-4B47-B92C-04524B033D53}">
      <dgm:prSet/>
      <dgm:spPr/>
      <dgm:t>
        <a:bodyPr/>
        <a:lstStyle/>
        <a:p>
          <a:endParaRPr lang="en-US"/>
        </a:p>
      </dgm:t>
    </dgm:pt>
    <dgm:pt modelId="{D06E840F-D849-413C-8186-ACD5E596ABC4}" type="sibTrans" cxnId="{44B45A56-2241-4B47-B92C-04524B033D53}">
      <dgm:prSet/>
      <dgm:spPr/>
      <dgm:t>
        <a:bodyPr/>
        <a:lstStyle/>
        <a:p>
          <a:endParaRPr lang="en-US"/>
        </a:p>
      </dgm:t>
    </dgm:pt>
    <dgm:pt modelId="{2DD02A9A-32F4-4D0F-A366-022C225FC76C}">
      <dgm:prSet phldrT="[Testo]"/>
      <dgm:spPr/>
      <dgm:t>
        <a:bodyPr/>
        <a:lstStyle/>
        <a:p>
          <a:r>
            <a:rPr lang="fr-FR" b="1" dirty="0">
              <a:latin typeface="Arial Narrow" panose="020B0606020202030204" pitchFamily="34" charset="0"/>
            </a:rPr>
            <a:t>TA5 – Transnational Access to GSI</a:t>
          </a:r>
          <a:endParaRPr lang="en-US" dirty="0"/>
        </a:p>
      </dgm:t>
    </dgm:pt>
    <dgm:pt modelId="{3ACA2340-1312-4479-856E-366C27C4E0AE}" type="parTrans" cxnId="{109DF2FB-0A51-4572-9021-6694A02EC404}">
      <dgm:prSet/>
      <dgm:spPr/>
      <dgm:t>
        <a:bodyPr/>
        <a:lstStyle/>
        <a:p>
          <a:endParaRPr lang="en-US"/>
        </a:p>
      </dgm:t>
    </dgm:pt>
    <dgm:pt modelId="{D6E80872-33E1-4C89-A2F2-A66066B0EC5E}" type="sibTrans" cxnId="{109DF2FB-0A51-4572-9021-6694A02EC404}">
      <dgm:prSet/>
      <dgm:spPr/>
      <dgm:t>
        <a:bodyPr/>
        <a:lstStyle/>
        <a:p>
          <a:endParaRPr lang="en-US"/>
        </a:p>
      </dgm:t>
    </dgm:pt>
    <dgm:pt modelId="{40861130-AE0D-48D4-AAC3-875B7A00141D}">
      <dgm:prSet/>
      <dgm:spPr/>
      <dgm:t>
        <a:bodyPr/>
        <a:lstStyle/>
        <a:p>
          <a:endParaRPr lang="en-US"/>
        </a:p>
      </dgm:t>
    </dgm:pt>
    <dgm:pt modelId="{915D14E1-C507-42B9-9BEA-F905CE98A3AD}" type="parTrans" cxnId="{50C9AD14-EA75-4E84-AE1E-3EC897A3B242}">
      <dgm:prSet/>
      <dgm:spPr/>
      <dgm:t>
        <a:bodyPr/>
        <a:lstStyle/>
        <a:p>
          <a:endParaRPr lang="en-US"/>
        </a:p>
      </dgm:t>
    </dgm:pt>
    <dgm:pt modelId="{685CC1F4-621E-4D08-A8F3-96E25716E5FA}" type="sibTrans" cxnId="{50C9AD14-EA75-4E84-AE1E-3EC897A3B242}">
      <dgm:prSet/>
      <dgm:spPr/>
      <dgm:t>
        <a:bodyPr/>
        <a:lstStyle/>
        <a:p>
          <a:endParaRPr lang="en-US"/>
        </a:p>
      </dgm:t>
    </dgm:pt>
    <dgm:pt modelId="{C518F8DE-6A16-436C-81EE-A0F66E3870BC}">
      <dgm:prSet/>
      <dgm:spPr/>
      <dgm:t>
        <a:bodyPr/>
        <a:lstStyle/>
        <a:p>
          <a:endParaRPr lang="en-US"/>
        </a:p>
      </dgm:t>
    </dgm:pt>
    <dgm:pt modelId="{2F1074C9-3D8E-49BF-B539-3B2070E58DA1}" type="parTrans" cxnId="{C484A69F-3D90-4731-A297-A1A66AD77946}">
      <dgm:prSet/>
      <dgm:spPr/>
      <dgm:t>
        <a:bodyPr/>
        <a:lstStyle/>
        <a:p>
          <a:endParaRPr lang="en-US"/>
        </a:p>
      </dgm:t>
    </dgm:pt>
    <dgm:pt modelId="{ED0C7A9A-6443-48B9-9A4C-C26AAB869A0E}" type="sibTrans" cxnId="{C484A69F-3D90-4731-A297-A1A66AD77946}">
      <dgm:prSet/>
      <dgm:spPr/>
      <dgm:t>
        <a:bodyPr/>
        <a:lstStyle/>
        <a:p>
          <a:endParaRPr lang="en-US"/>
        </a:p>
      </dgm:t>
    </dgm:pt>
    <dgm:pt modelId="{B62896C9-BC80-4F4D-A66E-E4EC422EF5AB}">
      <dgm:prSet/>
      <dgm:spPr/>
      <dgm:t>
        <a:bodyPr/>
        <a:lstStyle/>
        <a:p>
          <a:r>
            <a:rPr lang="fr-FR" b="1" dirty="0">
              <a:latin typeface="Arial Narrow" panose="020B0606020202030204" pitchFamily="34" charset="0"/>
            </a:rPr>
            <a:t>TA6 – Transnational Access to ECT*</a:t>
          </a:r>
          <a:endParaRPr lang="en-US" dirty="0"/>
        </a:p>
      </dgm:t>
    </dgm:pt>
    <dgm:pt modelId="{19C8A2DA-1AC8-4BB2-AAFA-E448762BE853}" type="parTrans" cxnId="{ECD73AD0-116F-4AE0-A87A-BBE52EFE42C4}">
      <dgm:prSet/>
      <dgm:spPr/>
      <dgm:t>
        <a:bodyPr/>
        <a:lstStyle/>
        <a:p>
          <a:endParaRPr lang="en-US"/>
        </a:p>
      </dgm:t>
    </dgm:pt>
    <dgm:pt modelId="{420E3CF6-4DA8-4886-B146-B31AA5028603}" type="sibTrans" cxnId="{ECD73AD0-116F-4AE0-A87A-BBE52EFE42C4}">
      <dgm:prSet/>
      <dgm:spPr/>
      <dgm:t>
        <a:bodyPr/>
        <a:lstStyle/>
        <a:p>
          <a:endParaRPr lang="en-US"/>
        </a:p>
      </dgm:t>
    </dgm:pt>
    <dgm:pt modelId="{80E0E699-AFAC-4193-970A-36FD25D8135F}">
      <dgm:prSet/>
      <dgm:spPr/>
      <dgm:t>
        <a:bodyPr/>
        <a:lstStyle/>
        <a:p>
          <a:r>
            <a:rPr lang="fr-FR" b="1" dirty="0">
              <a:latin typeface="Arial Narrow" panose="020B0606020202030204" pitchFamily="34" charset="0"/>
            </a:rPr>
            <a:t>TA2 – Transnational Access to MAMI</a:t>
          </a:r>
          <a:endParaRPr lang="en-US" dirty="0"/>
        </a:p>
      </dgm:t>
    </dgm:pt>
    <dgm:pt modelId="{7C7BDBB6-0C77-42E2-B607-A3EAF825C3AD}" type="parTrans" cxnId="{A3E35AEA-6E08-45B4-B866-DF444717D62E}">
      <dgm:prSet/>
      <dgm:spPr/>
      <dgm:t>
        <a:bodyPr/>
        <a:lstStyle/>
        <a:p>
          <a:endParaRPr lang="en-US"/>
        </a:p>
      </dgm:t>
    </dgm:pt>
    <dgm:pt modelId="{861C65C4-BBA7-47F9-99A3-DCA2780E8AB7}" type="sibTrans" cxnId="{A3E35AEA-6E08-45B4-B866-DF444717D62E}">
      <dgm:prSet/>
      <dgm:spPr/>
      <dgm:t>
        <a:bodyPr/>
        <a:lstStyle/>
        <a:p>
          <a:endParaRPr lang="en-US"/>
        </a:p>
      </dgm:t>
    </dgm:pt>
    <dgm:pt modelId="{D9354870-5146-4932-A934-66856F62344C}">
      <dgm:prSet/>
      <dgm:spPr/>
      <dgm:t>
        <a:bodyPr/>
        <a:lstStyle/>
        <a:p>
          <a:r>
            <a:rPr lang="fr-FR" b="1" dirty="0">
              <a:latin typeface="Arial Narrow" panose="020B0606020202030204" pitchFamily="34" charset="0"/>
            </a:rPr>
            <a:t>TA3 – Transnational Access to LNF</a:t>
          </a:r>
          <a:endParaRPr lang="en-US" dirty="0"/>
        </a:p>
      </dgm:t>
    </dgm:pt>
    <dgm:pt modelId="{411F7CD9-757C-45BC-BC5F-7FBA56CD4AFB}" type="parTrans" cxnId="{D79E3B5E-78DA-4F71-8BD8-B3D9A76E6004}">
      <dgm:prSet/>
      <dgm:spPr/>
      <dgm:t>
        <a:bodyPr/>
        <a:lstStyle/>
        <a:p>
          <a:endParaRPr lang="en-US"/>
        </a:p>
      </dgm:t>
    </dgm:pt>
    <dgm:pt modelId="{4C3402E2-8F8D-482A-8928-4FAF5F00C3FE}" type="sibTrans" cxnId="{D79E3B5E-78DA-4F71-8BD8-B3D9A76E6004}">
      <dgm:prSet/>
      <dgm:spPr/>
      <dgm:t>
        <a:bodyPr/>
        <a:lstStyle/>
        <a:p>
          <a:endParaRPr lang="en-US"/>
        </a:p>
      </dgm:t>
    </dgm:pt>
    <dgm:pt modelId="{76D3CB5B-3B04-4F53-A689-BD8E0E5132B7}">
      <dgm:prSet/>
      <dgm:spPr>
        <a:solidFill>
          <a:srgbClr val="FF0000"/>
        </a:solidFill>
      </dgm:spPr>
      <dgm:t>
        <a:bodyPr/>
        <a:lstStyle/>
        <a:p>
          <a:r>
            <a:rPr lang="fr-FR" b="1" dirty="0">
              <a:latin typeface="Arial Narrow" panose="020B0606020202030204" pitchFamily="34" charset="0"/>
            </a:rPr>
            <a:t>TA7 – Transnational Access to CERN</a:t>
          </a:r>
          <a:endParaRPr lang="en-US" dirty="0"/>
        </a:p>
      </dgm:t>
    </dgm:pt>
    <dgm:pt modelId="{06838008-7AB4-426D-AD4A-37FF77D9E6E3}" type="parTrans" cxnId="{33A530DB-D2BA-4ECD-84FB-726933267E5C}">
      <dgm:prSet/>
      <dgm:spPr/>
      <dgm:t>
        <a:bodyPr/>
        <a:lstStyle/>
        <a:p>
          <a:endParaRPr lang="en-US"/>
        </a:p>
      </dgm:t>
    </dgm:pt>
    <dgm:pt modelId="{3BD801BA-609F-461F-BA97-2310623149DE}" type="sibTrans" cxnId="{33A530DB-D2BA-4ECD-84FB-726933267E5C}">
      <dgm:prSet/>
      <dgm:spPr/>
      <dgm:t>
        <a:bodyPr/>
        <a:lstStyle/>
        <a:p>
          <a:endParaRPr lang="en-US"/>
        </a:p>
      </dgm:t>
    </dgm:pt>
    <dgm:pt modelId="{E17AAADF-3E76-4AEC-93B5-2275C8D2A383}" type="pres">
      <dgm:prSet presAssocID="{521F7C9B-47FC-4F28-9C57-FF9AB7ABA926}" presName="Name0" presStyleCnt="0">
        <dgm:presLayoutVars>
          <dgm:chMax val="7"/>
          <dgm:chPref val="7"/>
          <dgm:dir/>
        </dgm:presLayoutVars>
      </dgm:prSet>
      <dgm:spPr/>
      <dgm:t>
        <a:bodyPr/>
        <a:lstStyle/>
        <a:p>
          <a:endParaRPr lang="fr-FR"/>
        </a:p>
      </dgm:t>
    </dgm:pt>
    <dgm:pt modelId="{2CBA4DC1-2B2F-4E22-A5CD-0901A334AB52}" type="pres">
      <dgm:prSet presAssocID="{521F7C9B-47FC-4F28-9C57-FF9AB7ABA926}" presName="Name1" presStyleCnt="0"/>
      <dgm:spPr/>
    </dgm:pt>
    <dgm:pt modelId="{613F779A-C4D6-4051-B832-CB3EF6832D92}" type="pres">
      <dgm:prSet presAssocID="{521F7C9B-47FC-4F28-9C57-FF9AB7ABA926}" presName="cycle" presStyleCnt="0"/>
      <dgm:spPr/>
    </dgm:pt>
    <dgm:pt modelId="{08A726BA-6781-4EDA-9D4A-5D547E0BF2C7}" type="pres">
      <dgm:prSet presAssocID="{521F7C9B-47FC-4F28-9C57-FF9AB7ABA926}" presName="srcNode" presStyleLbl="node1" presStyleIdx="0" presStyleCnt="7"/>
      <dgm:spPr/>
    </dgm:pt>
    <dgm:pt modelId="{CF5B2E6B-FA8B-4805-BCA1-446526F75321}" type="pres">
      <dgm:prSet presAssocID="{521F7C9B-47FC-4F28-9C57-FF9AB7ABA926}" presName="conn" presStyleLbl="parChTrans1D2" presStyleIdx="0" presStyleCnt="1"/>
      <dgm:spPr/>
      <dgm:t>
        <a:bodyPr/>
        <a:lstStyle/>
        <a:p>
          <a:endParaRPr lang="fr-FR"/>
        </a:p>
      </dgm:t>
    </dgm:pt>
    <dgm:pt modelId="{CCCF96E7-F751-4927-9384-19988176AAC4}" type="pres">
      <dgm:prSet presAssocID="{521F7C9B-47FC-4F28-9C57-FF9AB7ABA926}" presName="extraNode" presStyleLbl="node1" presStyleIdx="0" presStyleCnt="7"/>
      <dgm:spPr/>
    </dgm:pt>
    <dgm:pt modelId="{7D7CE476-AF29-4CEA-8ED5-8B62FCBC7DD2}" type="pres">
      <dgm:prSet presAssocID="{521F7C9B-47FC-4F28-9C57-FF9AB7ABA926}" presName="dstNode" presStyleLbl="node1" presStyleIdx="0" presStyleCnt="7"/>
      <dgm:spPr/>
    </dgm:pt>
    <dgm:pt modelId="{E9C05876-987B-414C-B5C6-B50C13934614}" type="pres">
      <dgm:prSet presAssocID="{26A93851-4917-426D-8859-BC02ED7609EB}" presName="text_1" presStyleLbl="node1" presStyleIdx="0" presStyleCnt="7">
        <dgm:presLayoutVars>
          <dgm:bulletEnabled val="1"/>
        </dgm:presLayoutVars>
      </dgm:prSet>
      <dgm:spPr/>
      <dgm:t>
        <a:bodyPr/>
        <a:lstStyle/>
        <a:p>
          <a:endParaRPr lang="fr-FR"/>
        </a:p>
      </dgm:t>
    </dgm:pt>
    <dgm:pt modelId="{FCF2E58E-CF5B-418C-9719-353D1FDC7B23}" type="pres">
      <dgm:prSet presAssocID="{26A93851-4917-426D-8859-BC02ED7609EB}" presName="accent_1" presStyleCnt="0"/>
      <dgm:spPr/>
    </dgm:pt>
    <dgm:pt modelId="{EB85F1D4-1DF3-4534-B081-222229F33B8B}" type="pres">
      <dgm:prSet presAssocID="{26A93851-4917-426D-8859-BC02ED7609EB}" presName="accentRepeatNode" presStyleLbl="solidFgAcc1" presStyleIdx="0" presStyleCnt="7"/>
      <dgm:spPr/>
    </dgm:pt>
    <dgm:pt modelId="{330E381D-B3AC-480C-9BCC-39BB8AA6C6FA}" type="pres">
      <dgm:prSet presAssocID="{80E0E699-AFAC-4193-970A-36FD25D8135F}" presName="text_2" presStyleLbl="node1" presStyleIdx="1" presStyleCnt="7" custLinFactNeighborX="391" custLinFactNeighborY="-1914">
        <dgm:presLayoutVars>
          <dgm:bulletEnabled val="1"/>
        </dgm:presLayoutVars>
      </dgm:prSet>
      <dgm:spPr/>
      <dgm:t>
        <a:bodyPr/>
        <a:lstStyle/>
        <a:p>
          <a:endParaRPr lang="fr-FR"/>
        </a:p>
      </dgm:t>
    </dgm:pt>
    <dgm:pt modelId="{39E7A9A4-4168-446B-8886-DB03C52ED99B}" type="pres">
      <dgm:prSet presAssocID="{80E0E699-AFAC-4193-970A-36FD25D8135F}" presName="accent_2" presStyleCnt="0"/>
      <dgm:spPr/>
    </dgm:pt>
    <dgm:pt modelId="{20AB747A-2DD6-43EB-9D9E-7092F3F7C648}" type="pres">
      <dgm:prSet presAssocID="{80E0E699-AFAC-4193-970A-36FD25D8135F}" presName="accentRepeatNode" presStyleLbl="solidFgAcc1" presStyleIdx="1" presStyleCnt="7"/>
      <dgm:spPr/>
    </dgm:pt>
    <dgm:pt modelId="{149D8932-36CF-4A21-9752-564FA9E1915E}" type="pres">
      <dgm:prSet presAssocID="{D9354870-5146-4932-A934-66856F62344C}" presName="text_3" presStyleLbl="node1" presStyleIdx="2" presStyleCnt="7">
        <dgm:presLayoutVars>
          <dgm:bulletEnabled val="1"/>
        </dgm:presLayoutVars>
      </dgm:prSet>
      <dgm:spPr/>
      <dgm:t>
        <a:bodyPr/>
        <a:lstStyle/>
        <a:p>
          <a:endParaRPr lang="fr-FR"/>
        </a:p>
      </dgm:t>
    </dgm:pt>
    <dgm:pt modelId="{00C534C5-36CC-4510-A1ED-F64FBC65A8F3}" type="pres">
      <dgm:prSet presAssocID="{D9354870-5146-4932-A934-66856F62344C}" presName="accent_3" presStyleCnt="0"/>
      <dgm:spPr/>
    </dgm:pt>
    <dgm:pt modelId="{04F0825E-739E-4F1B-BB99-20159165DD2F}" type="pres">
      <dgm:prSet presAssocID="{D9354870-5146-4932-A934-66856F62344C}" presName="accentRepeatNode" presStyleLbl="solidFgAcc1" presStyleIdx="2" presStyleCnt="7"/>
      <dgm:spPr/>
    </dgm:pt>
    <dgm:pt modelId="{5FFA3AF8-DA63-48AF-91A0-210951A1A605}" type="pres">
      <dgm:prSet presAssocID="{54BD98F8-B34E-4708-83A4-29B779B33099}" presName="text_4" presStyleLbl="node1" presStyleIdx="3" presStyleCnt="7">
        <dgm:presLayoutVars>
          <dgm:bulletEnabled val="1"/>
        </dgm:presLayoutVars>
      </dgm:prSet>
      <dgm:spPr/>
      <dgm:t>
        <a:bodyPr/>
        <a:lstStyle/>
        <a:p>
          <a:endParaRPr lang="fr-FR"/>
        </a:p>
      </dgm:t>
    </dgm:pt>
    <dgm:pt modelId="{B8EC3622-DB20-4430-8F43-E50A369940BA}" type="pres">
      <dgm:prSet presAssocID="{54BD98F8-B34E-4708-83A4-29B779B33099}" presName="accent_4" presStyleCnt="0"/>
      <dgm:spPr/>
    </dgm:pt>
    <dgm:pt modelId="{1EA82192-AFA6-445E-85ED-3EA06DD76CF6}" type="pres">
      <dgm:prSet presAssocID="{54BD98F8-B34E-4708-83A4-29B779B33099}" presName="accentRepeatNode" presStyleLbl="solidFgAcc1" presStyleIdx="3" presStyleCnt="7"/>
      <dgm:spPr/>
    </dgm:pt>
    <dgm:pt modelId="{41116B17-FEB6-487F-86F3-497A32208B53}" type="pres">
      <dgm:prSet presAssocID="{2DD02A9A-32F4-4D0F-A366-022C225FC76C}" presName="text_5" presStyleLbl="node1" presStyleIdx="4" presStyleCnt="7">
        <dgm:presLayoutVars>
          <dgm:bulletEnabled val="1"/>
        </dgm:presLayoutVars>
      </dgm:prSet>
      <dgm:spPr/>
      <dgm:t>
        <a:bodyPr/>
        <a:lstStyle/>
        <a:p>
          <a:endParaRPr lang="fr-FR"/>
        </a:p>
      </dgm:t>
    </dgm:pt>
    <dgm:pt modelId="{A912CF4A-027B-48F0-BEB4-BDCF022F90FB}" type="pres">
      <dgm:prSet presAssocID="{2DD02A9A-32F4-4D0F-A366-022C225FC76C}" presName="accent_5" presStyleCnt="0"/>
      <dgm:spPr/>
    </dgm:pt>
    <dgm:pt modelId="{55AB8B93-4400-4EBB-B392-609D472CD5A9}" type="pres">
      <dgm:prSet presAssocID="{2DD02A9A-32F4-4D0F-A366-022C225FC76C}" presName="accentRepeatNode" presStyleLbl="solidFgAcc1" presStyleIdx="4" presStyleCnt="7"/>
      <dgm:spPr/>
    </dgm:pt>
    <dgm:pt modelId="{A97D758B-B6DF-48B0-BC05-3049410D02E9}" type="pres">
      <dgm:prSet presAssocID="{B62896C9-BC80-4F4D-A66E-E4EC422EF5AB}" presName="text_6" presStyleLbl="node1" presStyleIdx="5" presStyleCnt="7" custLinFactNeighborX="740" custLinFactNeighborY="9571">
        <dgm:presLayoutVars>
          <dgm:bulletEnabled val="1"/>
        </dgm:presLayoutVars>
      </dgm:prSet>
      <dgm:spPr/>
      <dgm:t>
        <a:bodyPr/>
        <a:lstStyle/>
        <a:p>
          <a:endParaRPr lang="fr-FR"/>
        </a:p>
      </dgm:t>
    </dgm:pt>
    <dgm:pt modelId="{20546A63-010C-4EA8-8D8F-A08B7038F314}" type="pres">
      <dgm:prSet presAssocID="{B62896C9-BC80-4F4D-A66E-E4EC422EF5AB}" presName="accent_6" presStyleCnt="0"/>
      <dgm:spPr/>
    </dgm:pt>
    <dgm:pt modelId="{33E51640-379D-42CF-952A-E53EB865C2E2}" type="pres">
      <dgm:prSet presAssocID="{B62896C9-BC80-4F4D-A66E-E4EC422EF5AB}" presName="accentRepeatNode" presStyleLbl="solidFgAcc1" presStyleIdx="5" presStyleCnt="7"/>
      <dgm:spPr/>
    </dgm:pt>
    <dgm:pt modelId="{D17EBDF9-EF9B-4E14-9D55-A6524C0CFC38}" type="pres">
      <dgm:prSet presAssocID="{76D3CB5B-3B04-4F53-A689-BD8E0E5132B7}" presName="text_7" presStyleLbl="node1" presStyleIdx="6" presStyleCnt="7">
        <dgm:presLayoutVars>
          <dgm:bulletEnabled val="1"/>
        </dgm:presLayoutVars>
      </dgm:prSet>
      <dgm:spPr/>
      <dgm:t>
        <a:bodyPr/>
        <a:lstStyle/>
        <a:p>
          <a:endParaRPr lang="fr-FR"/>
        </a:p>
      </dgm:t>
    </dgm:pt>
    <dgm:pt modelId="{9AE41C1D-F989-4BCA-9B44-ED42A92912AB}" type="pres">
      <dgm:prSet presAssocID="{76D3CB5B-3B04-4F53-A689-BD8E0E5132B7}" presName="accent_7" presStyleCnt="0"/>
      <dgm:spPr/>
    </dgm:pt>
    <dgm:pt modelId="{62A62C0C-9AFA-4D64-8EC1-76F1B5109E6E}" type="pres">
      <dgm:prSet presAssocID="{76D3CB5B-3B04-4F53-A689-BD8E0E5132B7}" presName="accentRepeatNode" presStyleLbl="solidFgAcc1" presStyleIdx="6" presStyleCnt="7"/>
      <dgm:spPr>
        <a:ln w="28575">
          <a:solidFill>
            <a:srgbClr val="FF0000"/>
          </a:solidFill>
        </a:ln>
      </dgm:spPr>
    </dgm:pt>
  </dgm:ptLst>
  <dgm:cxnLst>
    <dgm:cxn modelId="{CA2E2D86-2F67-4D39-9C70-BF937F1F9282}" type="presOf" srcId="{42DAA824-735A-42E1-A706-6E4DD59B58A6}" destId="{CF5B2E6B-FA8B-4805-BCA1-446526F75321}" srcOrd="0" destOrd="0" presId="urn:microsoft.com/office/officeart/2008/layout/VerticalCurvedList"/>
    <dgm:cxn modelId="{86CEB561-88E4-462E-B354-5D51C65AD59F}" type="presOf" srcId="{D9354870-5146-4932-A934-66856F62344C}" destId="{149D8932-36CF-4A21-9752-564FA9E1915E}" srcOrd="0" destOrd="0" presId="urn:microsoft.com/office/officeart/2008/layout/VerticalCurvedList"/>
    <dgm:cxn modelId="{D79E3B5E-78DA-4F71-8BD8-B3D9A76E6004}" srcId="{521F7C9B-47FC-4F28-9C57-FF9AB7ABA926}" destId="{D9354870-5146-4932-A934-66856F62344C}" srcOrd="2" destOrd="0" parTransId="{411F7CD9-757C-45BC-BC5F-7FBA56CD4AFB}" sibTransId="{4C3402E2-8F8D-482A-8928-4FAF5F00C3FE}"/>
    <dgm:cxn modelId="{C6791082-9134-4C4E-9138-10326C5E3D13}" type="presOf" srcId="{76D3CB5B-3B04-4F53-A689-BD8E0E5132B7}" destId="{D17EBDF9-EF9B-4E14-9D55-A6524C0CFC38}" srcOrd="0" destOrd="0" presId="urn:microsoft.com/office/officeart/2008/layout/VerticalCurvedList"/>
    <dgm:cxn modelId="{C484A69F-3D90-4731-A297-A1A66AD77946}" srcId="{521F7C9B-47FC-4F28-9C57-FF9AB7ABA926}" destId="{C518F8DE-6A16-436C-81EE-A0F66E3870BC}" srcOrd="8" destOrd="0" parTransId="{2F1074C9-3D8E-49BF-B539-3B2070E58DA1}" sibTransId="{ED0C7A9A-6443-48B9-9A4C-C26AAB869A0E}"/>
    <dgm:cxn modelId="{A3E35AEA-6E08-45B4-B866-DF444717D62E}" srcId="{521F7C9B-47FC-4F28-9C57-FF9AB7ABA926}" destId="{80E0E699-AFAC-4193-970A-36FD25D8135F}" srcOrd="1" destOrd="0" parTransId="{7C7BDBB6-0C77-42E2-B607-A3EAF825C3AD}" sibTransId="{861C65C4-BBA7-47F9-99A3-DCA2780E8AB7}"/>
    <dgm:cxn modelId="{18415726-A03F-4DA0-8243-8CC9FA5BCFC7}" type="presOf" srcId="{26A93851-4917-426D-8859-BC02ED7609EB}" destId="{E9C05876-987B-414C-B5C6-B50C13934614}" srcOrd="0" destOrd="0" presId="urn:microsoft.com/office/officeart/2008/layout/VerticalCurvedList"/>
    <dgm:cxn modelId="{716B31DD-4098-43BA-B4D7-53B5CA574C53}" srcId="{521F7C9B-47FC-4F28-9C57-FF9AB7ABA926}" destId="{26A93851-4917-426D-8859-BC02ED7609EB}" srcOrd="0" destOrd="0" parTransId="{0EAE20EC-4048-4A92-955B-30F47461E3F9}" sibTransId="{42DAA824-735A-42E1-A706-6E4DD59B58A6}"/>
    <dgm:cxn modelId="{F5E5FAAF-986A-487F-A652-F02DB9ED92CB}" type="presOf" srcId="{2DD02A9A-32F4-4D0F-A366-022C225FC76C}" destId="{41116B17-FEB6-487F-86F3-497A32208B53}" srcOrd="0" destOrd="0" presId="urn:microsoft.com/office/officeart/2008/layout/VerticalCurvedList"/>
    <dgm:cxn modelId="{12153C39-D9DE-4326-BBA9-83EB389C33AB}" type="presOf" srcId="{54BD98F8-B34E-4708-83A4-29B779B33099}" destId="{5FFA3AF8-DA63-48AF-91A0-210951A1A605}" srcOrd="0" destOrd="0" presId="urn:microsoft.com/office/officeart/2008/layout/VerticalCurvedList"/>
    <dgm:cxn modelId="{33A530DB-D2BA-4ECD-84FB-726933267E5C}" srcId="{521F7C9B-47FC-4F28-9C57-FF9AB7ABA926}" destId="{76D3CB5B-3B04-4F53-A689-BD8E0E5132B7}" srcOrd="6" destOrd="0" parTransId="{06838008-7AB4-426D-AD4A-37FF77D9E6E3}" sibTransId="{3BD801BA-609F-461F-BA97-2310623149DE}"/>
    <dgm:cxn modelId="{109DF2FB-0A51-4572-9021-6694A02EC404}" srcId="{521F7C9B-47FC-4F28-9C57-FF9AB7ABA926}" destId="{2DD02A9A-32F4-4D0F-A366-022C225FC76C}" srcOrd="4" destOrd="0" parTransId="{3ACA2340-1312-4479-856E-366C27C4E0AE}" sibTransId="{D6E80872-33E1-4C89-A2F2-A66066B0EC5E}"/>
    <dgm:cxn modelId="{44B45A56-2241-4B47-B92C-04524B033D53}" srcId="{521F7C9B-47FC-4F28-9C57-FF9AB7ABA926}" destId="{54BD98F8-B34E-4708-83A4-29B779B33099}" srcOrd="3" destOrd="0" parTransId="{F39578EC-458A-4FE0-9376-211EB54D0C71}" sibTransId="{D06E840F-D849-413C-8186-ACD5E596ABC4}"/>
    <dgm:cxn modelId="{50C9AD14-EA75-4E84-AE1E-3EC897A3B242}" srcId="{521F7C9B-47FC-4F28-9C57-FF9AB7ABA926}" destId="{40861130-AE0D-48D4-AAC3-875B7A00141D}" srcOrd="7" destOrd="0" parTransId="{915D14E1-C507-42B9-9BEA-F905CE98A3AD}" sibTransId="{685CC1F4-621E-4D08-A8F3-96E25716E5FA}"/>
    <dgm:cxn modelId="{ECD73AD0-116F-4AE0-A87A-BBE52EFE42C4}" srcId="{521F7C9B-47FC-4F28-9C57-FF9AB7ABA926}" destId="{B62896C9-BC80-4F4D-A66E-E4EC422EF5AB}" srcOrd="5" destOrd="0" parTransId="{19C8A2DA-1AC8-4BB2-AAFA-E448762BE853}" sibTransId="{420E3CF6-4DA8-4886-B146-B31AA5028603}"/>
    <dgm:cxn modelId="{6D82A06A-437F-4664-9E46-B8133F5D4A32}" type="presOf" srcId="{80E0E699-AFAC-4193-970A-36FD25D8135F}" destId="{330E381D-B3AC-480C-9BCC-39BB8AA6C6FA}" srcOrd="0" destOrd="0" presId="urn:microsoft.com/office/officeart/2008/layout/VerticalCurvedList"/>
    <dgm:cxn modelId="{8DFE540B-FDF1-4087-8237-30AC16A6E127}" type="presOf" srcId="{521F7C9B-47FC-4F28-9C57-FF9AB7ABA926}" destId="{E17AAADF-3E76-4AEC-93B5-2275C8D2A383}" srcOrd="0" destOrd="0" presId="urn:microsoft.com/office/officeart/2008/layout/VerticalCurvedList"/>
    <dgm:cxn modelId="{B2B979B0-54F5-455A-8E02-24FEA8E30479}" type="presOf" srcId="{B62896C9-BC80-4F4D-A66E-E4EC422EF5AB}" destId="{A97D758B-B6DF-48B0-BC05-3049410D02E9}" srcOrd="0" destOrd="0" presId="urn:microsoft.com/office/officeart/2008/layout/VerticalCurvedList"/>
    <dgm:cxn modelId="{9D1B27D0-CFED-4AEB-AB12-EFDEE37B0B50}" type="presParOf" srcId="{E17AAADF-3E76-4AEC-93B5-2275C8D2A383}" destId="{2CBA4DC1-2B2F-4E22-A5CD-0901A334AB52}" srcOrd="0" destOrd="0" presId="urn:microsoft.com/office/officeart/2008/layout/VerticalCurvedList"/>
    <dgm:cxn modelId="{06963410-E831-4A53-880E-9762BED070A7}" type="presParOf" srcId="{2CBA4DC1-2B2F-4E22-A5CD-0901A334AB52}" destId="{613F779A-C4D6-4051-B832-CB3EF6832D92}" srcOrd="0" destOrd="0" presId="urn:microsoft.com/office/officeart/2008/layout/VerticalCurvedList"/>
    <dgm:cxn modelId="{78F652CF-A808-4FF5-BE38-84ACB47A50B5}" type="presParOf" srcId="{613F779A-C4D6-4051-B832-CB3EF6832D92}" destId="{08A726BA-6781-4EDA-9D4A-5D547E0BF2C7}" srcOrd="0" destOrd="0" presId="urn:microsoft.com/office/officeart/2008/layout/VerticalCurvedList"/>
    <dgm:cxn modelId="{DC4CC268-3F51-4CD3-9A90-3320E54CEC65}" type="presParOf" srcId="{613F779A-C4D6-4051-B832-CB3EF6832D92}" destId="{CF5B2E6B-FA8B-4805-BCA1-446526F75321}" srcOrd="1" destOrd="0" presId="urn:microsoft.com/office/officeart/2008/layout/VerticalCurvedList"/>
    <dgm:cxn modelId="{EF658F8F-8904-4383-8440-9260AAE560AF}" type="presParOf" srcId="{613F779A-C4D6-4051-B832-CB3EF6832D92}" destId="{CCCF96E7-F751-4927-9384-19988176AAC4}" srcOrd="2" destOrd="0" presId="urn:microsoft.com/office/officeart/2008/layout/VerticalCurvedList"/>
    <dgm:cxn modelId="{D6A0CBC3-7C67-4248-9D22-6D0FE93BB987}" type="presParOf" srcId="{613F779A-C4D6-4051-B832-CB3EF6832D92}" destId="{7D7CE476-AF29-4CEA-8ED5-8B62FCBC7DD2}" srcOrd="3" destOrd="0" presId="urn:microsoft.com/office/officeart/2008/layout/VerticalCurvedList"/>
    <dgm:cxn modelId="{F03ED426-C34E-4679-AD58-63DE9E883A99}" type="presParOf" srcId="{2CBA4DC1-2B2F-4E22-A5CD-0901A334AB52}" destId="{E9C05876-987B-414C-B5C6-B50C13934614}" srcOrd="1" destOrd="0" presId="urn:microsoft.com/office/officeart/2008/layout/VerticalCurvedList"/>
    <dgm:cxn modelId="{ACA80D19-A5CE-4EFE-AA7A-FB5F1232627A}" type="presParOf" srcId="{2CBA4DC1-2B2F-4E22-A5CD-0901A334AB52}" destId="{FCF2E58E-CF5B-418C-9719-353D1FDC7B23}" srcOrd="2" destOrd="0" presId="urn:microsoft.com/office/officeart/2008/layout/VerticalCurvedList"/>
    <dgm:cxn modelId="{E5DBCEED-4639-41EE-9CCA-5924AA4F4881}" type="presParOf" srcId="{FCF2E58E-CF5B-418C-9719-353D1FDC7B23}" destId="{EB85F1D4-1DF3-4534-B081-222229F33B8B}" srcOrd="0" destOrd="0" presId="urn:microsoft.com/office/officeart/2008/layout/VerticalCurvedList"/>
    <dgm:cxn modelId="{6A4597D4-33B2-4957-9D8E-05FBD2183035}" type="presParOf" srcId="{2CBA4DC1-2B2F-4E22-A5CD-0901A334AB52}" destId="{330E381D-B3AC-480C-9BCC-39BB8AA6C6FA}" srcOrd="3" destOrd="0" presId="urn:microsoft.com/office/officeart/2008/layout/VerticalCurvedList"/>
    <dgm:cxn modelId="{A031B6DB-78A1-4E02-8CC8-6C7CC187371B}" type="presParOf" srcId="{2CBA4DC1-2B2F-4E22-A5CD-0901A334AB52}" destId="{39E7A9A4-4168-446B-8886-DB03C52ED99B}" srcOrd="4" destOrd="0" presId="urn:microsoft.com/office/officeart/2008/layout/VerticalCurvedList"/>
    <dgm:cxn modelId="{7CDE669D-9855-4C6A-9471-A6DA64A9390E}" type="presParOf" srcId="{39E7A9A4-4168-446B-8886-DB03C52ED99B}" destId="{20AB747A-2DD6-43EB-9D9E-7092F3F7C648}" srcOrd="0" destOrd="0" presId="urn:microsoft.com/office/officeart/2008/layout/VerticalCurvedList"/>
    <dgm:cxn modelId="{B6E2AA61-87B1-42F0-AC58-BB58AA2368CC}" type="presParOf" srcId="{2CBA4DC1-2B2F-4E22-A5CD-0901A334AB52}" destId="{149D8932-36CF-4A21-9752-564FA9E1915E}" srcOrd="5" destOrd="0" presId="urn:microsoft.com/office/officeart/2008/layout/VerticalCurvedList"/>
    <dgm:cxn modelId="{68B044D6-0107-4BF0-95F0-422D0A19B83C}" type="presParOf" srcId="{2CBA4DC1-2B2F-4E22-A5CD-0901A334AB52}" destId="{00C534C5-36CC-4510-A1ED-F64FBC65A8F3}" srcOrd="6" destOrd="0" presId="urn:microsoft.com/office/officeart/2008/layout/VerticalCurvedList"/>
    <dgm:cxn modelId="{939B5383-EB4F-4B17-A03A-ED05ABCFE628}" type="presParOf" srcId="{00C534C5-36CC-4510-A1ED-F64FBC65A8F3}" destId="{04F0825E-739E-4F1B-BB99-20159165DD2F}" srcOrd="0" destOrd="0" presId="urn:microsoft.com/office/officeart/2008/layout/VerticalCurvedList"/>
    <dgm:cxn modelId="{20933D30-B9AE-42C3-876C-78F3F5605015}" type="presParOf" srcId="{2CBA4DC1-2B2F-4E22-A5CD-0901A334AB52}" destId="{5FFA3AF8-DA63-48AF-91A0-210951A1A605}" srcOrd="7" destOrd="0" presId="urn:microsoft.com/office/officeart/2008/layout/VerticalCurvedList"/>
    <dgm:cxn modelId="{9D100C4B-2551-4B02-B499-E82541C4F426}" type="presParOf" srcId="{2CBA4DC1-2B2F-4E22-A5CD-0901A334AB52}" destId="{B8EC3622-DB20-4430-8F43-E50A369940BA}" srcOrd="8" destOrd="0" presId="urn:microsoft.com/office/officeart/2008/layout/VerticalCurvedList"/>
    <dgm:cxn modelId="{75D1135A-5401-410C-AAE5-58153B959D85}" type="presParOf" srcId="{B8EC3622-DB20-4430-8F43-E50A369940BA}" destId="{1EA82192-AFA6-445E-85ED-3EA06DD76CF6}" srcOrd="0" destOrd="0" presId="urn:microsoft.com/office/officeart/2008/layout/VerticalCurvedList"/>
    <dgm:cxn modelId="{288B6D97-4812-457A-9E12-E602131FBF64}" type="presParOf" srcId="{2CBA4DC1-2B2F-4E22-A5CD-0901A334AB52}" destId="{41116B17-FEB6-487F-86F3-497A32208B53}" srcOrd="9" destOrd="0" presId="urn:microsoft.com/office/officeart/2008/layout/VerticalCurvedList"/>
    <dgm:cxn modelId="{FBE688BC-4E52-4DE5-BF3E-4A902DA5EA59}" type="presParOf" srcId="{2CBA4DC1-2B2F-4E22-A5CD-0901A334AB52}" destId="{A912CF4A-027B-48F0-BEB4-BDCF022F90FB}" srcOrd="10" destOrd="0" presId="urn:microsoft.com/office/officeart/2008/layout/VerticalCurvedList"/>
    <dgm:cxn modelId="{89214895-1A30-47DA-B500-A39CC4121035}" type="presParOf" srcId="{A912CF4A-027B-48F0-BEB4-BDCF022F90FB}" destId="{55AB8B93-4400-4EBB-B392-609D472CD5A9}" srcOrd="0" destOrd="0" presId="urn:microsoft.com/office/officeart/2008/layout/VerticalCurvedList"/>
    <dgm:cxn modelId="{C38A0377-52A4-4D2A-94A9-D8B27FDB0D09}" type="presParOf" srcId="{2CBA4DC1-2B2F-4E22-A5CD-0901A334AB52}" destId="{A97D758B-B6DF-48B0-BC05-3049410D02E9}" srcOrd="11" destOrd="0" presId="urn:microsoft.com/office/officeart/2008/layout/VerticalCurvedList"/>
    <dgm:cxn modelId="{B31FC306-B00B-4E9D-BF60-36EF12DEE638}" type="presParOf" srcId="{2CBA4DC1-2B2F-4E22-A5CD-0901A334AB52}" destId="{20546A63-010C-4EA8-8D8F-A08B7038F314}" srcOrd="12" destOrd="0" presId="urn:microsoft.com/office/officeart/2008/layout/VerticalCurvedList"/>
    <dgm:cxn modelId="{15782619-A946-4628-A022-B8EF2D23EBBC}" type="presParOf" srcId="{20546A63-010C-4EA8-8D8F-A08B7038F314}" destId="{33E51640-379D-42CF-952A-E53EB865C2E2}" srcOrd="0" destOrd="0" presId="urn:microsoft.com/office/officeart/2008/layout/VerticalCurvedList"/>
    <dgm:cxn modelId="{FB1AA44A-D5E8-4267-8D47-421DC7A20908}" type="presParOf" srcId="{2CBA4DC1-2B2F-4E22-A5CD-0901A334AB52}" destId="{D17EBDF9-EF9B-4E14-9D55-A6524C0CFC38}" srcOrd="13" destOrd="0" presId="urn:microsoft.com/office/officeart/2008/layout/VerticalCurvedList"/>
    <dgm:cxn modelId="{6B6A4628-1C2A-4910-9035-B0466F191008}" type="presParOf" srcId="{2CBA4DC1-2B2F-4E22-A5CD-0901A334AB52}" destId="{9AE41C1D-F989-4BCA-9B44-ED42A92912AB}" srcOrd="14" destOrd="0" presId="urn:microsoft.com/office/officeart/2008/layout/VerticalCurvedList"/>
    <dgm:cxn modelId="{0B20AE0D-91A0-45BE-B45C-87325019E3EB}" type="presParOf" srcId="{9AE41C1D-F989-4BCA-9B44-ED42A92912AB}" destId="{62A62C0C-9AFA-4D64-8EC1-76F1B5109E6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5B2E6B-FA8B-4805-BCA1-446526F75321}">
      <dsp:nvSpPr>
        <dsp:cNvPr id="0" name=""/>
        <dsp:cNvSpPr/>
      </dsp:nvSpPr>
      <dsp:spPr>
        <a:xfrm>
          <a:off x="-6122738" y="-937410"/>
          <a:ext cx="7293488" cy="7293488"/>
        </a:xfrm>
        <a:prstGeom prst="blockArc">
          <a:avLst>
            <a:gd name="adj1" fmla="val 18900000"/>
            <a:gd name="adj2" fmla="val 2700000"/>
            <a:gd name="adj3" fmla="val 296"/>
          </a:avLst>
        </a:prstGeom>
        <a:noFill/>
        <a:ln w="15875" cap="flat"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9C05876-987B-414C-B5C6-B50C13934614}">
      <dsp:nvSpPr>
        <dsp:cNvPr id="0" name=""/>
        <dsp:cNvSpPr/>
      </dsp:nvSpPr>
      <dsp:spPr>
        <a:xfrm>
          <a:off x="380119" y="246332"/>
          <a:ext cx="6998905" cy="492448"/>
        </a:xfrm>
        <a:prstGeom prst="rect">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0881" tIns="63500" rIns="63500" bIns="63500"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TA1 – Transnational Access to COSY</a:t>
          </a:r>
          <a:endParaRPr lang="en-US" sz="2500" kern="1200" dirty="0"/>
        </a:p>
      </dsp:txBody>
      <dsp:txXfrm>
        <a:off x="380119" y="246332"/>
        <a:ext cx="6998905" cy="492448"/>
      </dsp:txXfrm>
    </dsp:sp>
    <dsp:sp modelId="{EB85F1D4-1DF3-4534-B081-222229F33B8B}">
      <dsp:nvSpPr>
        <dsp:cNvPr id="0" name=""/>
        <dsp:cNvSpPr/>
      </dsp:nvSpPr>
      <dsp:spPr>
        <a:xfrm>
          <a:off x="72339" y="184776"/>
          <a:ext cx="615560" cy="615560"/>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330E381D-B3AC-480C-9BCC-39BB8AA6C6FA}">
      <dsp:nvSpPr>
        <dsp:cNvPr id="0" name=""/>
        <dsp:cNvSpPr/>
      </dsp:nvSpPr>
      <dsp:spPr>
        <a:xfrm>
          <a:off x="851697" y="976013"/>
          <a:ext cx="6552949" cy="492448"/>
        </a:xfrm>
        <a:prstGeom prst="rect">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0881" tIns="63500" rIns="63500" bIns="63500"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TA2 – Transnational Access to MAMI</a:t>
          </a:r>
          <a:endParaRPr lang="en-US" sz="2500" kern="1200" dirty="0"/>
        </a:p>
      </dsp:txBody>
      <dsp:txXfrm>
        <a:off x="851697" y="976013"/>
        <a:ext cx="6552949" cy="492448"/>
      </dsp:txXfrm>
    </dsp:sp>
    <dsp:sp modelId="{20AB747A-2DD6-43EB-9D9E-7092F3F7C648}">
      <dsp:nvSpPr>
        <dsp:cNvPr id="0" name=""/>
        <dsp:cNvSpPr/>
      </dsp:nvSpPr>
      <dsp:spPr>
        <a:xfrm>
          <a:off x="518295" y="923882"/>
          <a:ext cx="615560" cy="615560"/>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49D8932-36CF-4A21-9752-564FA9E1915E}">
      <dsp:nvSpPr>
        <dsp:cNvPr id="0" name=""/>
        <dsp:cNvSpPr/>
      </dsp:nvSpPr>
      <dsp:spPr>
        <a:xfrm>
          <a:off x="1070457" y="1724003"/>
          <a:ext cx="6308567" cy="492448"/>
        </a:xfrm>
        <a:prstGeom prst="rect">
          <a:avLst/>
        </a:prstGeom>
        <a:gradFill rotWithShape="0">
          <a:gsLst>
            <a:gs pos="0">
              <a:schemeClr val="accent4">
                <a:hueOff val="0"/>
                <a:satOff val="0"/>
                <a:lumOff val="0"/>
                <a:alphaOff val="0"/>
                <a:shade val="85000"/>
                <a:satMod val="130000"/>
              </a:schemeClr>
            </a:gs>
            <a:gs pos="34000">
              <a:schemeClr val="accent4">
                <a:hueOff val="0"/>
                <a:satOff val="0"/>
                <a:lumOff val="0"/>
                <a:alphaOff val="0"/>
                <a:shade val="87000"/>
                <a:satMod val="125000"/>
              </a:schemeClr>
            </a:gs>
            <a:gs pos="70000">
              <a:schemeClr val="accent4">
                <a:hueOff val="0"/>
                <a:satOff val="0"/>
                <a:lumOff val="0"/>
                <a:alphaOff val="0"/>
                <a:tint val="100000"/>
                <a:shade val="90000"/>
                <a:satMod val="130000"/>
              </a:schemeClr>
            </a:gs>
            <a:gs pos="100000">
              <a:schemeClr val="accent4">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0881" tIns="63500" rIns="63500" bIns="63500"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TA3 – Transnational Access to LNF</a:t>
          </a:r>
          <a:endParaRPr lang="en-US" sz="2500" kern="1200" dirty="0"/>
        </a:p>
      </dsp:txBody>
      <dsp:txXfrm>
        <a:off x="1070457" y="1724003"/>
        <a:ext cx="6308567" cy="492448"/>
      </dsp:txXfrm>
    </dsp:sp>
    <dsp:sp modelId="{04F0825E-739E-4F1B-BB99-20159165DD2F}">
      <dsp:nvSpPr>
        <dsp:cNvPr id="0" name=""/>
        <dsp:cNvSpPr/>
      </dsp:nvSpPr>
      <dsp:spPr>
        <a:xfrm>
          <a:off x="762677" y="1662447"/>
          <a:ext cx="615560" cy="615560"/>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FFA3AF8-DA63-48AF-91A0-210951A1A605}">
      <dsp:nvSpPr>
        <dsp:cNvPr id="0" name=""/>
        <dsp:cNvSpPr/>
      </dsp:nvSpPr>
      <dsp:spPr>
        <a:xfrm>
          <a:off x="1148486" y="2463109"/>
          <a:ext cx="6230538" cy="492448"/>
        </a:xfrm>
        <a:prstGeom prst="rect">
          <a:avLst/>
        </a:prstGeom>
        <a:gradFill rotWithShape="0">
          <a:gsLst>
            <a:gs pos="0">
              <a:schemeClr val="accent5">
                <a:hueOff val="0"/>
                <a:satOff val="0"/>
                <a:lumOff val="0"/>
                <a:alphaOff val="0"/>
                <a:shade val="85000"/>
                <a:satMod val="130000"/>
              </a:schemeClr>
            </a:gs>
            <a:gs pos="34000">
              <a:schemeClr val="accent5">
                <a:hueOff val="0"/>
                <a:satOff val="0"/>
                <a:lumOff val="0"/>
                <a:alphaOff val="0"/>
                <a:shade val="87000"/>
                <a:satMod val="125000"/>
              </a:schemeClr>
            </a:gs>
            <a:gs pos="70000">
              <a:schemeClr val="accent5">
                <a:hueOff val="0"/>
                <a:satOff val="0"/>
                <a:lumOff val="0"/>
                <a:alphaOff val="0"/>
                <a:tint val="100000"/>
                <a:shade val="90000"/>
                <a:satMod val="130000"/>
              </a:schemeClr>
            </a:gs>
            <a:gs pos="100000">
              <a:schemeClr val="accent5">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0881" tIns="63500" rIns="63500" bIns="63500"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TA4– Transnational Access to FTD-ELSA</a:t>
          </a:r>
          <a:endParaRPr lang="en-US" sz="2500" kern="1200" dirty="0"/>
        </a:p>
      </dsp:txBody>
      <dsp:txXfrm>
        <a:off x="1148486" y="2463109"/>
        <a:ext cx="6230538" cy="492448"/>
      </dsp:txXfrm>
    </dsp:sp>
    <dsp:sp modelId="{1EA82192-AFA6-445E-85ED-3EA06DD76CF6}">
      <dsp:nvSpPr>
        <dsp:cNvPr id="0" name=""/>
        <dsp:cNvSpPr/>
      </dsp:nvSpPr>
      <dsp:spPr>
        <a:xfrm>
          <a:off x="840706" y="2401553"/>
          <a:ext cx="615560" cy="615560"/>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41116B17-FEB6-487F-86F3-497A32208B53}">
      <dsp:nvSpPr>
        <dsp:cNvPr id="0" name=""/>
        <dsp:cNvSpPr/>
      </dsp:nvSpPr>
      <dsp:spPr>
        <a:xfrm>
          <a:off x="1070457" y="3202215"/>
          <a:ext cx="6308567" cy="492448"/>
        </a:xfrm>
        <a:prstGeom prst="rect">
          <a:avLst/>
        </a:prstGeom>
        <a:gradFill rotWithShape="0">
          <a:gsLst>
            <a:gs pos="0">
              <a:schemeClr val="accent6">
                <a:hueOff val="0"/>
                <a:satOff val="0"/>
                <a:lumOff val="0"/>
                <a:alphaOff val="0"/>
                <a:shade val="85000"/>
                <a:satMod val="130000"/>
              </a:schemeClr>
            </a:gs>
            <a:gs pos="34000">
              <a:schemeClr val="accent6">
                <a:hueOff val="0"/>
                <a:satOff val="0"/>
                <a:lumOff val="0"/>
                <a:alphaOff val="0"/>
                <a:shade val="87000"/>
                <a:satMod val="125000"/>
              </a:schemeClr>
            </a:gs>
            <a:gs pos="70000">
              <a:schemeClr val="accent6">
                <a:hueOff val="0"/>
                <a:satOff val="0"/>
                <a:lumOff val="0"/>
                <a:alphaOff val="0"/>
                <a:tint val="100000"/>
                <a:shade val="90000"/>
                <a:satMod val="130000"/>
              </a:schemeClr>
            </a:gs>
            <a:gs pos="100000">
              <a:schemeClr val="accent6">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0881" tIns="63500" rIns="63500" bIns="63500"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TA5 – Transnational Access to GSI</a:t>
          </a:r>
          <a:endParaRPr lang="en-US" sz="2500" kern="1200" dirty="0"/>
        </a:p>
      </dsp:txBody>
      <dsp:txXfrm>
        <a:off x="1070457" y="3202215"/>
        <a:ext cx="6308567" cy="492448"/>
      </dsp:txXfrm>
    </dsp:sp>
    <dsp:sp modelId="{55AB8B93-4400-4EBB-B392-609D472CD5A9}">
      <dsp:nvSpPr>
        <dsp:cNvPr id="0" name=""/>
        <dsp:cNvSpPr/>
      </dsp:nvSpPr>
      <dsp:spPr>
        <a:xfrm>
          <a:off x="762677" y="3140659"/>
          <a:ext cx="615560" cy="615560"/>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A97D758B-B6DF-48B0-BC05-3049410D02E9}">
      <dsp:nvSpPr>
        <dsp:cNvPr id="0" name=""/>
        <dsp:cNvSpPr/>
      </dsp:nvSpPr>
      <dsp:spPr>
        <a:xfrm>
          <a:off x="874567" y="3987912"/>
          <a:ext cx="6552949" cy="492448"/>
        </a:xfrm>
        <a:prstGeom prst="rect">
          <a:avLst/>
        </a:prstGeom>
        <a:gradFill rotWithShape="0">
          <a:gsLst>
            <a:gs pos="0">
              <a:schemeClr val="accent2">
                <a:hueOff val="0"/>
                <a:satOff val="0"/>
                <a:lumOff val="0"/>
                <a:alphaOff val="0"/>
                <a:shade val="85000"/>
                <a:satMod val="130000"/>
              </a:schemeClr>
            </a:gs>
            <a:gs pos="34000">
              <a:schemeClr val="accent2">
                <a:hueOff val="0"/>
                <a:satOff val="0"/>
                <a:lumOff val="0"/>
                <a:alphaOff val="0"/>
                <a:shade val="87000"/>
                <a:satMod val="125000"/>
              </a:schemeClr>
            </a:gs>
            <a:gs pos="70000">
              <a:schemeClr val="accent2">
                <a:hueOff val="0"/>
                <a:satOff val="0"/>
                <a:lumOff val="0"/>
                <a:alphaOff val="0"/>
                <a:tint val="100000"/>
                <a:shade val="90000"/>
                <a:satMod val="130000"/>
              </a:schemeClr>
            </a:gs>
            <a:gs pos="100000">
              <a:schemeClr val="accent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0881" tIns="63500" rIns="63500" bIns="63500"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TA6 – Transnational Access to ECT*</a:t>
          </a:r>
          <a:endParaRPr lang="en-US" sz="2500" kern="1200" dirty="0"/>
        </a:p>
      </dsp:txBody>
      <dsp:txXfrm>
        <a:off x="874567" y="3987912"/>
        <a:ext cx="6552949" cy="492448"/>
      </dsp:txXfrm>
    </dsp:sp>
    <dsp:sp modelId="{33E51640-379D-42CF-952A-E53EB865C2E2}">
      <dsp:nvSpPr>
        <dsp:cNvPr id="0" name=""/>
        <dsp:cNvSpPr/>
      </dsp:nvSpPr>
      <dsp:spPr>
        <a:xfrm>
          <a:off x="518295" y="3879223"/>
          <a:ext cx="615560" cy="615560"/>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17EBDF9-EF9B-4E14-9D55-A6524C0CFC38}">
      <dsp:nvSpPr>
        <dsp:cNvPr id="0" name=""/>
        <dsp:cNvSpPr/>
      </dsp:nvSpPr>
      <dsp:spPr>
        <a:xfrm>
          <a:off x="380119" y="4679885"/>
          <a:ext cx="6998905" cy="492448"/>
        </a:xfrm>
        <a:prstGeom prst="rect">
          <a:avLst/>
        </a:prstGeom>
        <a:solidFill>
          <a:srgbClr val="FF0000"/>
        </a:soli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0881" tIns="63500" rIns="63500" bIns="63500"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TA7 – Transnational Access to CERN</a:t>
          </a:r>
          <a:endParaRPr lang="en-US" sz="2500" kern="1200" dirty="0"/>
        </a:p>
      </dsp:txBody>
      <dsp:txXfrm>
        <a:off x="380119" y="4679885"/>
        <a:ext cx="6998905" cy="492448"/>
      </dsp:txXfrm>
    </dsp:sp>
    <dsp:sp modelId="{62A62C0C-9AFA-4D64-8EC1-76F1B5109E6E}">
      <dsp:nvSpPr>
        <dsp:cNvPr id="0" name=""/>
        <dsp:cNvSpPr/>
      </dsp:nvSpPr>
      <dsp:spPr>
        <a:xfrm>
          <a:off x="72339" y="4618329"/>
          <a:ext cx="615560" cy="615560"/>
        </a:xfrm>
        <a:prstGeom prst="ellipse">
          <a:avLst/>
        </a:prstGeom>
        <a:solidFill>
          <a:schemeClr val="lt1">
            <a:hueOff val="0"/>
            <a:satOff val="0"/>
            <a:lumOff val="0"/>
            <a:alphaOff val="0"/>
          </a:schemeClr>
        </a:solidFill>
        <a:ln w="28575" cap="flat" cmpd="sng" algn="ctr">
          <a:solidFill>
            <a:srgbClr val="FF0000"/>
          </a:solidFill>
          <a:prstDash val="solid"/>
        </a:ln>
        <a:effectLst>
          <a:outerShdw blurRad="38100" dist="25400" dir="2700000" algn="br" rotWithShape="0">
            <a:srgbClr val="000000">
              <a:alpha val="6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5348"/>
          </a:xfrm>
          <a:prstGeom prst="rect">
            <a:avLst/>
          </a:prstGeom>
        </p:spPr>
        <p:txBody>
          <a:bodyPr vert="horz" lIns="91440" tIns="45720" rIns="91440" bIns="45720" rtlCol="0"/>
          <a:lstStyle>
            <a:lvl1pPr algn="r">
              <a:defRPr sz="1200"/>
            </a:lvl1pPr>
          </a:lstStyle>
          <a:p>
            <a:fld id="{56AA3DD6-AE6E-4D5F-9DA0-DFCED9EE0128}" type="datetimeFigureOut">
              <a:rPr lang="fr-FR" smtClean="0"/>
              <a:t>27/09/2022</a:t>
            </a:fld>
            <a:endParaRPr lang="fr-FR"/>
          </a:p>
        </p:txBody>
      </p:sp>
      <p:sp>
        <p:nvSpPr>
          <p:cNvPr id="4" name="Espace réservé du pied de page 3"/>
          <p:cNvSpPr>
            <a:spLocks noGrp="1"/>
          </p:cNvSpPr>
          <p:nvPr>
            <p:ph type="ftr" sz="quarter" idx="2"/>
          </p:nvPr>
        </p:nvSpPr>
        <p:spPr>
          <a:xfrm>
            <a:off x="0" y="9377317"/>
            <a:ext cx="2945659" cy="49534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377317"/>
            <a:ext cx="2945659" cy="495347"/>
          </a:xfrm>
          <a:prstGeom prst="rect">
            <a:avLst/>
          </a:prstGeom>
        </p:spPr>
        <p:txBody>
          <a:bodyPr vert="horz" lIns="91440" tIns="45720" rIns="91440" bIns="45720" rtlCol="0" anchor="b"/>
          <a:lstStyle>
            <a:lvl1pPr algn="r">
              <a:defRPr sz="1200"/>
            </a:lvl1pPr>
          </a:lstStyle>
          <a:p>
            <a:fld id="{1E24F8B3-4125-48CF-B0DC-CE417EEC3D40}" type="slidenum">
              <a:rPr lang="fr-FR" smtClean="0"/>
              <a:t>‹N°›</a:t>
            </a:fld>
            <a:endParaRPr lang="fr-FR"/>
          </a:p>
        </p:txBody>
      </p:sp>
    </p:spTree>
    <p:extLst>
      <p:ext uri="{BB962C8B-B14F-4D97-AF65-F5344CB8AC3E}">
        <p14:creationId xmlns:p14="http://schemas.microsoft.com/office/powerpoint/2010/main" val="131536139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20F93D51-061B-49C2-8C47-B339F1F01569}" type="datetimeFigureOut">
              <a:rPr lang="fr-FR" smtClean="0"/>
              <a:t>27/09/2022</a:t>
            </a:fld>
            <a:endParaRPr lang="fr-FR"/>
          </a:p>
        </p:txBody>
      </p:sp>
      <p:sp>
        <p:nvSpPr>
          <p:cNvPr id="4" name="Espace réservé de l'image des diapositives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D25023C5-B2A8-4562-9C98-9B28910C5A22}" type="slidenum">
              <a:rPr lang="fr-FR" smtClean="0"/>
              <a:t>‹N°›</a:t>
            </a:fld>
            <a:endParaRPr lang="fr-FR"/>
          </a:p>
        </p:txBody>
      </p:sp>
    </p:spTree>
    <p:extLst>
      <p:ext uri="{BB962C8B-B14F-4D97-AF65-F5344CB8AC3E}">
        <p14:creationId xmlns:p14="http://schemas.microsoft.com/office/powerpoint/2010/main" val="290838959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2</a:t>
            </a:fld>
            <a:endParaRPr lang="fr-FR"/>
          </a:p>
        </p:txBody>
      </p:sp>
    </p:spTree>
    <p:extLst>
      <p:ext uri="{BB962C8B-B14F-4D97-AF65-F5344CB8AC3E}">
        <p14:creationId xmlns:p14="http://schemas.microsoft.com/office/powerpoint/2010/main" val="509673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14</a:t>
            </a:fld>
            <a:endParaRPr lang="fr-FR"/>
          </a:p>
        </p:txBody>
      </p:sp>
    </p:spTree>
    <p:extLst>
      <p:ext uri="{BB962C8B-B14F-4D97-AF65-F5344CB8AC3E}">
        <p14:creationId xmlns:p14="http://schemas.microsoft.com/office/powerpoint/2010/main" val="3624179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15</a:t>
            </a:fld>
            <a:endParaRPr lang="fr-FR"/>
          </a:p>
        </p:txBody>
      </p:sp>
    </p:spTree>
    <p:extLst>
      <p:ext uri="{BB962C8B-B14F-4D97-AF65-F5344CB8AC3E}">
        <p14:creationId xmlns:p14="http://schemas.microsoft.com/office/powerpoint/2010/main" val="2463971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16</a:t>
            </a:fld>
            <a:endParaRPr lang="fr-FR"/>
          </a:p>
        </p:txBody>
      </p:sp>
    </p:spTree>
    <p:extLst>
      <p:ext uri="{BB962C8B-B14F-4D97-AF65-F5344CB8AC3E}">
        <p14:creationId xmlns:p14="http://schemas.microsoft.com/office/powerpoint/2010/main" val="2510248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17</a:t>
            </a:fld>
            <a:endParaRPr lang="fr-FR"/>
          </a:p>
        </p:txBody>
      </p:sp>
    </p:spTree>
    <p:extLst>
      <p:ext uri="{BB962C8B-B14F-4D97-AF65-F5344CB8AC3E}">
        <p14:creationId xmlns:p14="http://schemas.microsoft.com/office/powerpoint/2010/main" val="2507578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18</a:t>
            </a:fld>
            <a:endParaRPr lang="fr-FR"/>
          </a:p>
        </p:txBody>
      </p:sp>
    </p:spTree>
    <p:extLst>
      <p:ext uri="{BB962C8B-B14F-4D97-AF65-F5344CB8AC3E}">
        <p14:creationId xmlns:p14="http://schemas.microsoft.com/office/powerpoint/2010/main" val="178429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19</a:t>
            </a:fld>
            <a:endParaRPr lang="fr-FR"/>
          </a:p>
        </p:txBody>
      </p:sp>
    </p:spTree>
    <p:extLst>
      <p:ext uri="{BB962C8B-B14F-4D97-AF65-F5344CB8AC3E}">
        <p14:creationId xmlns:p14="http://schemas.microsoft.com/office/powerpoint/2010/main" val="2073967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20</a:t>
            </a:fld>
            <a:endParaRPr lang="fr-FR"/>
          </a:p>
        </p:txBody>
      </p:sp>
    </p:spTree>
    <p:extLst>
      <p:ext uri="{BB962C8B-B14F-4D97-AF65-F5344CB8AC3E}">
        <p14:creationId xmlns:p14="http://schemas.microsoft.com/office/powerpoint/2010/main" val="24738112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21</a:t>
            </a:fld>
            <a:endParaRPr lang="fr-FR"/>
          </a:p>
        </p:txBody>
      </p:sp>
    </p:spTree>
    <p:extLst>
      <p:ext uri="{BB962C8B-B14F-4D97-AF65-F5344CB8AC3E}">
        <p14:creationId xmlns:p14="http://schemas.microsoft.com/office/powerpoint/2010/main" val="1342752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22</a:t>
            </a:fld>
            <a:endParaRPr lang="fr-FR"/>
          </a:p>
        </p:txBody>
      </p:sp>
    </p:spTree>
    <p:extLst>
      <p:ext uri="{BB962C8B-B14F-4D97-AF65-F5344CB8AC3E}">
        <p14:creationId xmlns:p14="http://schemas.microsoft.com/office/powerpoint/2010/main" val="393152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23</a:t>
            </a:fld>
            <a:endParaRPr lang="fr-FR"/>
          </a:p>
        </p:txBody>
      </p:sp>
    </p:spTree>
    <p:extLst>
      <p:ext uri="{BB962C8B-B14F-4D97-AF65-F5344CB8AC3E}">
        <p14:creationId xmlns:p14="http://schemas.microsoft.com/office/powerpoint/2010/main" val="1203665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3</a:t>
            </a:fld>
            <a:endParaRPr lang="fr-FR"/>
          </a:p>
        </p:txBody>
      </p:sp>
    </p:spTree>
    <p:extLst>
      <p:ext uri="{BB962C8B-B14F-4D97-AF65-F5344CB8AC3E}">
        <p14:creationId xmlns:p14="http://schemas.microsoft.com/office/powerpoint/2010/main" val="3396288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24</a:t>
            </a:fld>
            <a:endParaRPr lang="fr-FR"/>
          </a:p>
        </p:txBody>
      </p:sp>
    </p:spTree>
    <p:extLst>
      <p:ext uri="{BB962C8B-B14F-4D97-AF65-F5344CB8AC3E}">
        <p14:creationId xmlns:p14="http://schemas.microsoft.com/office/powerpoint/2010/main" val="30391746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25</a:t>
            </a:fld>
            <a:endParaRPr lang="fr-FR"/>
          </a:p>
        </p:txBody>
      </p:sp>
    </p:spTree>
    <p:extLst>
      <p:ext uri="{BB962C8B-B14F-4D97-AF65-F5344CB8AC3E}">
        <p14:creationId xmlns:p14="http://schemas.microsoft.com/office/powerpoint/2010/main" val="33666169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26</a:t>
            </a:fld>
            <a:endParaRPr lang="fr-FR"/>
          </a:p>
        </p:txBody>
      </p:sp>
    </p:spTree>
    <p:extLst>
      <p:ext uri="{BB962C8B-B14F-4D97-AF65-F5344CB8AC3E}">
        <p14:creationId xmlns:p14="http://schemas.microsoft.com/office/powerpoint/2010/main" val="27049274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27</a:t>
            </a:fld>
            <a:endParaRPr lang="fr-FR"/>
          </a:p>
        </p:txBody>
      </p:sp>
    </p:spTree>
    <p:extLst>
      <p:ext uri="{BB962C8B-B14F-4D97-AF65-F5344CB8AC3E}">
        <p14:creationId xmlns:p14="http://schemas.microsoft.com/office/powerpoint/2010/main" val="27049274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28</a:t>
            </a:fld>
            <a:endParaRPr lang="fr-FR"/>
          </a:p>
        </p:txBody>
      </p:sp>
    </p:spTree>
    <p:extLst>
      <p:ext uri="{BB962C8B-B14F-4D97-AF65-F5344CB8AC3E}">
        <p14:creationId xmlns:p14="http://schemas.microsoft.com/office/powerpoint/2010/main" val="22473105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29</a:t>
            </a:fld>
            <a:endParaRPr lang="fr-FR"/>
          </a:p>
        </p:txBody>
      </p:sp>
    </p:spTree>
    <p:extLst>
      <p:ext uri="{BB962C8B-B14F-4D97-AF65-F5344CB8AC3E}">
        <p14:creationId xmlns:p14="http://schemas.microsoft.com/office/powerpoint/2010/main" val="24562080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30</a:t>
            </a:fld>
            <a:endParaRPr lang="fr-FR"/>
          </a:p>
        </p:txBody>
      </p:sp>
    </p:spTree>
    <p:extLst>
      <p:ext uri="{BB962C8B-B14F-4D97-AF65-F5344CB8AC3E}">
        <p14:creationId xmlns:p14="http://schemas.microsoft.com/office/powerpoint/2010/main" val="34692295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31</a:t>
            </a:fld>
            <a:endParaRPr lang="fr-FR"/>
          </a:p>
        </p:txBody>
      </p:sp>
    </p:spTree>
    <p:extLst>
      <p:ext uri="{BB962C8B-B14F-4D97-AF65-F5344CB8AC3E}">
        <p14:creationId xmlns:p14="http://schemas.microsoft.com/office/powerpoint/2010/main" val="20144959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32</a:t>
            </a:fld>
            <a:endParaRPr lang="fr-FR"/>
          </a:p>
        </p:txBody>
      </p:sp>
    </p:spTree>
    <p:extLst>
      <p:ext uri="{BB962C8B-B14F-4D97-AF65-F5344CB8AC3E}">
        <p14:creationId xmlns:p14="http://schemas.microsoft.com/office/powerpoint/2010/main" val="39603196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33</a:t>
            </a:fld>
            <a:endParaRPr lang="fr-FR"/>
          </a:p>
        </p:txBody>
      </p:sp>
    </p:spTree>
    <p:extLst>
      <p:ext uri="{BB962C8B-B14F-4D97-AF65-F5344CB8AC3E}">
        <p14:creationId xmlns:p14="http://schemas.microsoft.com/office/powerpoint/2010/main" val="1946394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4</a:t>
            </a:fld>
            <a:endParaRPr lang="fr-FR"/>
          </a:p>
        </p:txBody>
      </p:sp>
    </p:spTree>
    <p:extLst>
      <p:ext uri="{BB962C8B-B14F-4D97-AF65-F5344CB8AC3E}">
        <p14:creationId xmlns:p14="http://schemas.microsoft.com/office/powerpoint/2010/main" val="1940038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34</a:t>
            </a:fld>
            <a:endParaRPr lang="fr-FR"/>
          </a:p>
        </p:txBody>
      </p:sp>
    </p:spTree>
    <p:extLst>
      <p:ext uri="{BB962C8B-B14F-4D97-AF65-F5344CB8AC3E}">
        <p14:creationId xmlns:p14="http://schemas.microsoft.com/office/powerpoint/2010/main" val="3165286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35</a:t>
            </a:fld>
            <a:endParaRPr lang="fr-FR"/>
          </a:p>
        </p:txBody>
      </p:sp>
    </p:spTree>
    <p:extLst>
      <p:ext uri="{BB962C8B-B14F-4D97-AF65-F5344CB8AC3E}">
        <p14:creationId xmlns:p14="http://schemas.microsoft.com/office/powerpoint/2010/main" val="948373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36</a:t>
            </a:fld>
            <a:endParaRPr lang="fr-FR"/>
          </a:p>
        </p:txBody>
      </p:sp>
    </p:spTree>
    <p:extLst>
      <p:ext uri="{BB962C8B-B14F-4D97-AF65-F5344CB8AC3E}">
        <p14:creationId xmlns:p14="http://schemas.microsoft.com/office/powerpoint/2010/main" val="6271420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37</a:t>
            </a:fld>
            <a:endParaRPr lang="fr-FR"/>
          </a:p>
        </p:txBody>
      </p:sp>
    </p:spTree>
    <p:extLst>
      <p:ext uri="{BB962C8B-B14F-4D97-AF65-F5344CB8AC3E}">
        <p14:creationId xmlns:p14="http://schemas.microsoft.com/office/powerpoint/2010/main" val="42941311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40</a:t>
            </a:fld>
            <a:endParaRPr lang="fr-FR"/>
          </a:p>
        </p:txBody>
      </p:sp>
    </p:spTree>
    <p:extLst>
      <p:ext uri="{BB962C8B-B14F-4D97-AF65-F5344CB8AC3E}">
        <p14:creationId xmlns:p14="http://schemas.microsoft.com/office/powerpoint/2010/main" val="22048825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41</a:t>
            </a:fld>
            <a:endParaRPr lang="fr-FR"/>
          </a:p>
        </p:txBody>
      </p:sp>
    </p:spTree>
    <p:extLst>
      <p:ext uri="{BB962C8B-B14F-4D97-AF65-F5344CB8AC3E}">
        <p14:creationId xmlns:p14="http://schemas.microsoft.com/office/powerpoint/2010/main" val="32930000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42</a:t>
            </a:fld>
            <a:endParaRPr lang="fr-FR"/>
          </a:p>
        </p:txBody>
      </p:sp>
    </p:spTree>
    <p:extLst>
      <p:ext uri="{BB962C8B-B14F-4D97-AF65-F5344CB8AC3E}">
        <p14:creationId xmlns:p14="http://schemas.microsoft.com/office/powerpoint/2010/main" val="4931826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43</a:t>
            </a:fld>
            <a:endParaRPr lang="fr-FR"/>
          </a:p>
        </p:txBody>
      </p:sp>
    </p:spTree>
    <p:extLst>
      <p:ext uri="{BB962C8B-B14F-4D97-AF65-F5344CB8AC3E}">
        <p14:creationId xmlns:p14="http://schemas.microsoft.com/office/powerpoint/2010/main" val="5685579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44</a:t>
            </a:fld>
            <a:endParaRPr lang="fr-FR"/>
          </a:p>
        </p:txBody>
      </p:sp>
    </p:spTree>
    <p:extLst>
      <p:ext uri="{BB962C8B-B14F-4D97-AF65-F5344CB8AC3E}">
        <p14:creationId xmlns:p14="http://schemas.microsoft.com/office/powerpoint/2010/main" val="126566692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45</a:t>
            </a:fld>
            <a:endParaRPr lang="fr-FR"/>
          </a:p>
        </p:txBody>
      </p:sp>
    </p:spTree>
    <p:extLst>
      <p:ext uri="{BB962C8B-B14F-4D97-AF65-F5344CB8AC3E}">
        <p14:creationId xmlns:p14="http://schemas.microsoft.com/office/powerpoint/2010/main" val="4090537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5</a:t>
            </a:fld>
            <a:endParaRPr lang="fr-FR"/>
          </a:p>
        </p:txBody>
      </p:sp>
    </p:spTree>
    <p:extLst>
      <p:ext uri="{BB962C8B-B14F-4D97-AF65-F5344CB8AC3E}">
        <p14:creationId xmlns:p14="http://schemas.microsoft.com/office/powerpoint/2010/main" val="3198316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9</a:t>
            </a:fld>
            <a:endParaRPr lang="fr-FR"/>
          </a:p>
        </p:txBody>
      </p:sp>
    </p:spTree>
    <p:extLst>
      <p:ext uri="{BB962C8B-B14F-4D97-AF65-F5344CB8AC3E}">
        <p14:creationId xmlns:p14="http://schemas.microsoft.com/office/powerpoint/2010/main" val="3499362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10</a:t>
            </a:fld>
            <a:endParaRPr lang="fr-FR"/>
          </a:p>
        </p:txBody>
      </p:sp>
    </p:spTree>
    <p:extLst>
      <p:ext uri="{BB962C8B-B14F-4D97-AF65-F5344CB8AC3E}">
        <p14:creationId xmlns:p14="http://schemas.microsoft.com/office/powerpoint/2010/main" val="4201880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11</a:t>
            </a:fld>
            <a:endParaRPr lang="fr-FR"/>
          </a:p>
        </p:txBody>
      </p:sp>
    </p:spTree>
    <p:extLst>
      <p:ext uri="{BB962C8B-B14F-4D97-AF65-F5344CB8AC3E}">
        <p14:creationId xmlns:p14="http://schemas.microsoft.com/office/powerpoint/2010/main" val="3247393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12</a:t>
            </a:fld>
            <a:endParaRPr lang="fr-FR"/>
          </a:p>
        </p:txBody>
      </p:sp>
    </p:spTree>
    <p:extLst>
      <p:ext uri="{BB962C8B-B14F-4D97-AF65-F5344CB8AC3E}">
        <p14:creationId xmlns:p14="http://schemas.microsoft.com/office/powerpoint/2010/main" val="3693039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US"/>
          </a:p>
        </p:txBody>
      </p:sp>
      <p:sp>
        <p:nvSpPr>
          <p:cNvPr id="4" name="Segnaposto piè di pagina 3"/>
          <p:cNvSpPr>
            <a:spLocks noGrp="1"/>
          </p:cNvSpPr>
          <p:nvPr>
            <p:ph type="ftr" sz="quarter" idx="4"/>
          </p:nvPr>
        </p:nvSpPr>
        <p:spPr/>
        <p:txBody>
          <a:bodyPr/>
          <a:lstStyle/>
          <a:p>
            <a:endParaRPr lang="fr-FR"/>
          </a:p>
        </p:txBody>
      </p:sp>
      <p:sp>
        <p:nvSpPr>
          <p:cNvPr id="5" name="Segnaposto numero diapositiva 4"/>
          <p:cNvSpPr>
            <a:spLocks noGrp="1"/>
          </p:cNvSpPr>
          <p:nvPr>
            <p:ph type="sldNum" sz="quarter" idx="5"/>
          </p:nvPr>
        </p:nvSpPr>
        <p:spPr/>
        <p:txBody>
          <a:bodyPr/>
          <a:lstStyle/>
          <a:p>
            <a:fld id="{D25023C5-B2A8-4562-9C98-9B28910C5A22}" type="slidenum">
              <a:rPr lang="fr-FR" smtClean="0"/>
              <a:t>13</a:t>
            </a:fld>
            <a:endParaRPr lang="fr-FR"/>
          </a:p>
        </p:txBody>
      </p:sp>
    </p:spTree>
    <p:extLst>
      <p:ext uri="{BB962C8B-B14F-4D97-AF65-F5344CB8AC3E}">
        <p14:creationId xmlns:p14="http://schemas.microsoft.com/office/powerpoint/2010/main" val="1828797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pic>
        <p:nvPicPr>
          <p:cNvPr id="15" name="Imag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884784" cy="1310240"/>
          </a:xfrm>
          <a:prstGeom prst="rect">
            <a:avLst/>
          </a:prstGeom>
        </p:spPr>
      </p:pic>
      <p:sp>
        <p:nvSpPr>
          <p:cNvPr id="14" name="Rectangle 13"/>
          <p:cNvSpPr/>
          <p:nvPr userDrawn="1"/>
        </p:nvSpPr>
        <p:spPr>
          <a:xfrm>
            <a:off x="0" y="4478092"/>
            <a:ext cx="12192000" cy="23988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0" y="4492222"/>
            <a:ext cx="12126097" cy="1339411"/>
          </a:xfrm>
        </p:spPr>
        <p:txBody>
          <a:bodyPr anchor="b">
            <a:normAutofit/>
          </a:bodyPr>
          <a:lstStyle>
            <a:lvl1pPr algn="r">
              <a:lnSpc>
                <a:spcPct val="85000"/>
              </a:lnSpc>
              <a:defRPr sz="3200" spc="-50" baseline="0">
                <a:solidFill>
                  <a:schemeClr val="tx1">
                    <a:lumMod val="85000"/>
                    <a:lumOff val="15000"/>
                  </a:schemeClr>
                </a:solidFill>
                <a:latin typeface="Arial Narrow" panose="020B0606020202030204" pitchFamily="34" charset="0"/>
              </a:defRPr>
            </a:lvl1pPr>
          </a:lstStyle>
          <a:p>
            <a:r>
              <a:rPr lang="fr-FR"/>
              <a:t>Modifiez le style du titre</a:t>
            </a:r>
            <a:endParaRPr lang="en-US" dirty="0"/>
          </a:p>
        </p:txBody>
      </p:sp>
      <p:sp>
        <p:nvSpPr>
          <p:cNvPr id="7" name="Rectangle 2"/>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2049" name="Image 35" descr="flag_yellow_low"/>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9525" y="6140319"/>
            <a:ext cx="1035697" cy="63893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5"/>
          <p:cNvSpPr>
            <a:spLocks noChangeArrowheads="1"/>
          </p:cNvSpPr>
          <p:nvPr userDrawn="1"/>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2" name="Rectangle 8"/>
          <p:cNvSpPr>
            <a:spLocks noChangeArrowheads="1"/>
          </p:cNvSpPr>
          <p:nvPr userDrawn="1"/>
        </p:nvSpPr>
        <p:spPr bwMode="auto">
          <a:xfrm>
            <a:off x="304800" y="304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3" name="Rectangle 9"/>
          <p:cNvSpPr>
            <a:spLocks noChangeArrowheads="1"/>
          </p:cNvSpPr>
          <p:nvPr userDrawn="1"/>
        </p:nvSpPr>
        <p:spPr bwMode="auto">
          <a:xfrm>
            <a:off x="1082350" y="6256030"/>
            <a:ext cx="1013013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400" b="1" i="1"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This project has received funding from the European Union</a:t>
            </a:r>
            <a:r>
              <a:rPr kumimoji="0" lang="en-US" altLang="fr-FR" sz="1400" b="1" i="1"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n-US" altLang="fr-FR" sz="1400" b="1" i="1"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 Horizon 2020 research and innovation </a:t>
            </a:r>
            <a:r>
              <a:rPr kumimoji="0" lang="en-US" altLang="fr-FR" sz="1400" b="1" i="1" u="none" strike="noStrike" cap="none" normalizeH="0" baseline="0" dirty="0" err="1">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programme</a:t>
            </a:r>
            <a:r>
              <a:rPr kumimoji="0" lang="en-US" altLang="fr-FR" sz="1400" b="1" i="1"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under grant agreement No 824093</a:t>
            </a:r>
            <a:endParaRPr kumimoji="0" lang="en-US" altLang="fr-FR" sz="2000" b="1" i="0" u="none" strike="noStrike" cap="none" normalizeH="0" baseline="0" dirty="0">
              <a:ln>
                <a:noFill/>
              </a:ln>
              <a:solidFill>
                <a:schemeClr val="bg1"/>
              </a:solidFill>
              <a:effectLst/>
              <a:latin typeface="Arial" panose="020B0604020202020204" pitchFamily="34" charset="0"/>
            </a:endParaRPr>
          </a:p>
        </p:txBody>
      </p:sp>
      <p:sp>
        <p:nvSpPr>
          <p:cNvPr id="18" name="Espace réservé du pied de page 17"/>
          <p:cNvSpPr>
            <a:spLocks noGrp="1"/>
          </p:cNvSpPr>
          <p:nvPr>
            <p:ph type="ftr" sz="quarter" idx="11"/>
          </p:nvPr>
        </p:nvSpPr>
        <p:spPr/>
        <p:txBody>
          <a:bodyPr/>
          <a:lstStyle/>
          <a:p>
            <a:endParaRPr lang="en-US" dirty="0"/>
          </a:p>
        </p:txBody>
      </p:sp>
      <p:sp>
        <p:nvSpPr>
          <p:cNvPr id="19" name="Espace réservé du numéro de diapositive 18"/>
          <p:cNvSpPr>
            <a:spLocks noGrp="1"/>
          </p:cNvSpPr>
          <p:nvPr>
            <p:ph type="sldNum" sz="quarter" idx="12"/>
          </p:nvPr>
        </p:nvSpPr>
        <p:spPr/>
        <p:txBody>
          <a:bodyPr/>
          <a:lstStyle/>
          <a:p>
            <a:fld id="{4FAB73BC-B049-4115-A692-8D63A059BFB8}" type="slidenum">
              <a:rPr lang="en-US" smtClean="0"/>
              <a:pPr/>
              <a:t>‹N°›</a:t>
            </a:fld>
            <a:endParaRPr lang="en-US" dirty="0"/>
          </a:p>
        </p:txBody>
      </p:sp>
      <p:pic>
        <p:nvPicPr>
          <p:cNvPr id="4" name="Image 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69353" y="-605970"/>
            <a:ext cx="9062893" cy="508406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258" y="0"/>
            <a:ext cx="1785393" cy="1241147"/>
          </a:xfrm>
          <a:prstGeom prst="rect">
            <a:avLst/>
          </a:prstGeom>
        </p:spPr>
      </p:pic>
      <p:sp>
        <p:nvSpPr>
          <p:cNvPr id="2" name="Title 1"/>
          <p:cNvSpPr>
            <a:spLocks noGrp="1"/>
          </p:cNvSpPr>
          <p:nvPr>
            <p:ph type="title"/>
          </p:nvPr>
        </p:nvSpPr>
        <p:spPr>
          <a:xfrm>
            <a:off x="1097279" y="816861"/>
            <a:ext cx="10058400" cy="953589"/>
          </a:xfrm>
        </p:spPr>
        <p:txBody>
          <a:bodyPr/>
          <a:lstStyle>
            <a:lvl1pPr>
              <a:defRPr>
                <a:latin typeface="Arial Narrow" panose="020B0606020202030204" pitchFamily="34" charset="0"/>
              </a:defRPr>
            </a:lvl1pPr>
          </a:lstStyle>
          <a:p>
            <a:r>
              <a:rPr lang="fr-FR"/>
              <a:t>Modifiez le style du titre</a:t>
            </a:r>
            <a:endParaRPr lang="en-US" dirty="0"/>
          </a:p>
        </p:txBody>
      </p:sp>
      <p:sp>
        <p:nvSpPr>
          <p:cNvPr id="3" name="Content Placeholder 2"/>
          <p:cNvSpPr>
            <a:spLocks noGrp="1"/>
          </p:cNvSpPr>
          <p:nvPr>
            <p:ph idx="1"/>
          </p:nvPr>
        </p:nvSpPr>
        <p:spPr>
          <a:xfrm>
            <a:off x="1097279" y="1878824"/>
            <a:ext cx="10058400" cy="4023360"/>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Slide Number Placeholder 5"/>
          <p:cNvSpPr>
            <a:spLocks noGrp="1"/>
          </p:cNvSpPr>
          <p:nvPr>
            <p:ph type="sldNum" sz="quarter" idx="12"/>
          </p:nvPr>
        </p:nvSpPr>
        <p:spPr>
          <a:xfrm>
            <a:off x="9900457" y="6492875"/>
            <a:ext cx="1312025" cy="365125"/>
          </a:xfrm>
        </p:spPr>
        <p:txBody>
          <a:bodyPr/>
          <a:lstStyle>
            <a:lvl1pPr>
              <a:defRPr>
                <a:latin typeface="Arial Narrow" panose="020B0606020202030204" pitchFamily="34" charset="0"/>
              </a:defRPr>
            </a:lvl1pPr>
          </a:lstStyle>
          <a:p>
            <a:fld id="{4CE482DC-2269-4F26-9D2A-7E44B1A4CD85}" type="slidenum">
              <a:rPr lang="en-US" smtClean="0"/>
              <a:pPr/>
              <a:t>‹N°›</a:t>
            </a:fld>
            <a:endParaRPr lang="en-US" dirty="0"/>
          </a:p>
        </p:txBody>
      </p:sp>
      <p:sp>
        <p:nvSpPr>
          <p:cNvPr id="7" name="Rectangle 6"/>
          <p:cNvSpPr/>
          <p:nvPr userDrawn="1"/>
        </p:nvSpPr>
        <p:spPr>
          <a:xfrm>
            <a:off x="93306" y="6423355"/>
            <a:ext cx="5738327" cy="646331"/>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mn-cs"/>
              </a:rPr>
              <a:t>STRONG-2020 Project </a:t>
            </a:r>
            <a:r>
              <a:rPr kumimoji="0" lang="fr-FR" sz="1800" b="1" i="0" u="none" strike="noStrike" kern="1200" cap="none" spc="0" normalizeH="0" baseline="0" noProof="0" dirty="0" err="1">
                <a:ln>
                  <a:noFill/>
                </a:ln>
                <a:solidFill>
                  <a:prstClr val="white"/>
                </a:solidFill>
                <a:effectLst/>
                <a:uLnTx/>
                <a:uFillTx/>
                <a:latin typeface="Arial Narrow" panose="020B0606020202030204" pitchFamily="34" charset="0"/>
                <a:ea typeface="+mn-ea"/>
                <a:cs typeface="+mn-cs"/>
              </a:rPr>
              <a:t>Review</a:t>
            </a:r>
            <a:r>
              <a:rPr kumimoji="0" lang="fr-FR" sz="18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mn-cs"/>
              </a:rPr>
              <a:t>, 28 </a:t>
            </a:r>
            <a:r>
              <a:rPr kumimoji="0" lang="fr-FR" sz="1800" b="1" i="0" u="none" strike="noStrike" kern="1200" cap="none" spc="0" normalizeH="0" baseline="0" noProof="0" dirty="0" err="1">
                <a:ln>
                  <a:noFill/>
                </a:ln>
                <a:solidFill>
                  <a:prstClr val="white"/>
                </a:solidFill>
                <a:effectLst/>
                <a:uLnTx/>
                <a:uFillTx/>
                <a:latin typeface="Arial Narrow" panose="020B0606020202030204" pitchFamily="34" charset="0"/>
                <a:ea typeface="+mn-ea"/>
                <a:cs typeface="+mn-cs"/>
              </a:rPr>
              <a:t>September</a:t>
            </a:r>
            <a:r>
              <a:rPr kumimoji="0" lang="fr-FR" sz="18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mn-cs"/>
              </a:rPr>
              <a:t> 2022</a:t>
            </a:r>
          </a:p>
          <a:p>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713470" cy="1191148"/>
          </a:xfrm>
          <a:prstGeom prst="rect">
            <a:avLst/>
          </a:prstGeom>
        </p:spPr>
      </p:pic>
      <p:sp>
        <p:nvSpPr>
          <p:cNvPr id="8" name="Title 7"/>
          <p:cNvSpPr>
            <a:spLocks noGrp="1"/>
          </p:cNvSpPr>
          <p:nvPr>
            <p:ph type="title"/>
          </p:nvPr>
        </p:nvSpPr>
        <p:spPr>
          <a:xfrm>
            <a:off x="1097280" y="286603"/>
            <a:ext cx="10058400" cy="1450757"/>
          </a:xfrm>
        </p:spPr>
        <p:txBody>
          <a:bodyPr/>
          <a:lstStyle>
            <a:lvl1pPr>
              <a:defRPr>
                <a:latin typeface="Arial Narrow" panose="020B0606020202030204" pitchFamily="34" charset="0"/>
              </a:defRPr>
            </a:lvl1pPr>
          </a:lstStyle>
          <a:p>
            <a:r>
              <a:rPr lang="fr-FR"/>
              <a:t>Modifiez le style du titre</a:t>
            </a:r>
            <a:endParaRPr lang="en-US" dirty="0"/>
          </a:p>
        </p:txBody>
      </p:sp>
      <p:sp>
        <p:nvSpPr>
          <p:cNvPr id="3" name="Content Placeholder 2"/>
          <p:cNvSpPr>
            <a:spLocks noGrp="1"/>
          </p:cNvSpPr>
          <p:nvPr>
            <p:ph sz="half" idx="1"/>
          </p:nvPr>
        </p:nvSpPr>
        <p:spPr>
          <a:xfrm>
            <a:off x="1097280" y="1845734"/>
            <a:ext cx="4937760" cy="4023359"/>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lvl1pPr>
              <a:defRPr>
                <a:latin typeface="Arial Narrow" panose="020B0606020202030204" pitchFamily="34" charset="0"/>
              </a:defRPr>
            </a:lvl1pPr>
            <a:lvl2pPr>
              <a:defRPr>
                <a:latin typeface="Arial Narrow" panose="020B0606020202030204" pitchFamily="34" charset="0"/>
              </a:defRPr>
            </a:lvl2pPr>
            <a:lvl3pPr>
              <a:defRPr>
                <a:latin typeface="Arial Narrow" panose="020B0606020202030204" pitchFamily="34" charset="0"/>
              </a:defRPr>
            </a:lvl3pPr>
            <a:lvl4pPr>
              <a:defRPr>
                <a:latin typeface="Arial Narrow" panose="020B0606020202030204" pitchFamily="34" charset="0"/>
              </a:defRPr>
            </a:lvl4pPr>
            <a:lvl5pPr>
              <a:defRPr>
                <a:latin typeface="Arial Narrow" panose="020B0606020202030204" pitchFamily="34" charset="0"/>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Footer Placeholder 5"/>
          <p:cNvSpPr>
            <a:spLocks noGrp="1"/>
          </p:cNvSpPr>
          <p:nvPr>
            <p:ph type="ftr" sz="quarter" idx="11"/>
          </p:nvPr>
        </p:nvSpPr>
        <p:spPr>
          <a:xfrm>
            <a:off x="4133461" y="6459785"/>
            <a:ext cx="4375528" cy="365125"/>
          </a:xfrm>
        </p:spPr>
        <p:txBody>
          <a:bodyPr/>
          <a:lstStyle>
            <a:lvl1pPr>
              <a:defRPr>
                <a:latin typeface="Arial Narrow" panose="020B060602020203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Narrow" panose="020B0606020202030204" pitchFamily="34" charset="0"/>
              </a:defRPr>
            </a:lvl1pPr>
          </a:lstStyle>
          <a:p>
            <a:fld id="{4FAB73BC-B049-4115-A692-8D63A059BFB8}" type="slidenum">
              <a:rPr lang="en-US" smtClean="0"/>
              <a:pPr/>
              <a:t>‹N°›</a:t>
            </a:fld>
            <a:endParaRPr lang="en-US" dirty="0"/>
          </a:p>
        </p:txBody>
      </p:sp>
      <p:sp>
        <p:nvSpPr>
          <p:cNvPr id="10" name="Rectangle 9"/>
          <p:cNvSpPr/>
          <p:nvPr userDrawn="1"/>
        </p:nvSpPr>
        <p:spPr>
          <a:xfrm>
            <a:off x="93306" y="6423355"/>
            <a:ext cx="5738327" cy="646331"/>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mn-cs"/>
              </a:rPr>
              <a:t>STRONG-2020 Project Review, 28 September 2022</a:t>
            </a:r>
          </a:p>
          <a:p>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0720" y="2702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Arial Narrow" panose="020B0606020202030204" pitchFamily="34" charset="0"/>
              </a:defRPr>
            </a:lvl1pPr>
          </a:lstStyle>
          <a:p>
            <a:r>
              <a:rPr lang="fr-FR"/>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0" y="2926080"/>
            <a:ext cx="3200400" cy="3063240"/>
          </a:xfrm>
        </p:spPr>
        <p:txBody>
          <a:bodyPr lIns="91440" rIns="91440">
            <a:normAutofit/>
          </a:bodyPr>
          <a:lstStyle>
            <a:lvl1pPr marL="0" indent="0">
              <a:buNone/>
              <a:defRPr sz="1500">
                <a:solidFill>
                  <a:srgbClr val="FFFFFF"/>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pic>
        <p:nvPicPr>
          <p:cNvPr id="10" name="Imag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 y="-1"/>
            <a:ext cx="1713454" cy="1191138"/>
          </a:xfrm>
          <a:prstGeom prst="rect">
            <a:avLst/>
          </a:prstGeom>
        </p:spPr>
      </p:pic>
      <p:sp>
        <p:nvSpPr>
          <p:cNvPr id="12" name="Rectangle 11"/>
          <p:cNvSpPr/>
          <p:nvPr userDrawn="1"/>
        </p:nvSpPr>
        <p:spPr>
          <a:xfrm>
            <a:off x="67929" y="6180682"/>
            <a:ext cx="3893493" cy="92333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mn-cs"/>
              </a:rPr>
              <a:t>STRONG-2020 Project Review, 28 September 2022</a:t>
            </a:r>
          </a:p>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09603"/>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2" r:id="rId3"/>
    <p:sldLayoutId id="2147483656" r:id="rId4"/>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641851"/>
            <a:ext cx="11951855" cy="1339411"/>
          </a:xfrm>
        </p:spPr>
        <p:txBody>
          <a:bodyPr/>
          <a:lstStyle/>
          <a:p>
            <a:r>
              <a:rPr lang="fr-FR" b="1" dirty="0">
                <a:solidFill>
                  <a:schemeClr val="bg1"/>
                </a:solidFill>
              </a:rPr>
              <a:t>STRONG-2020: Project </a:t>
            </a:r>
            <a:r>
              <a:rPr lang="fr-FR" b="1" dirty="0" err="1">
                <a:solidFill>
                  <a:schemeClr val="bg1"/>
                </a:solidFill>
              </a:rPr>
              <a:t>Review</a:t>
            </a:r>
            <a:r>
              <a:rPr lang="fr-FR" b="1" dirty="0">
                <a:solidFill>
                  <a:schemeClr val="bg1"/>
                </a:solidFill>
              </a:rPr>
              <a:t/>
            </a:r>
            <a:br>
              <a:rPr lang="fr-FR" b="1" dirty="0">
                <a:solidFill>
                  <a:schemeClr val="bg1"/>
                </a:solidFill>
              </a:rPr>
            </a:br>
            <a:r>
              <a:rPr lang="fr-FR" b="1" dirty="0">
                <a:solidFill>
                  <a:schemeClr val="bg1"/>
                </a:solidFill>
              </a:rPr>
              <a:t>28 </a:t>
            </a:r>
            <a:r>
              <a:rPr lang="fr-FR" b="1" dirty="0" err="1">
                <a:solidFill>
                  <a:schemeClr val="bg1"/>
                </a:solidFill>
              </a:rPr>
              <a:t>September</a:t>
            </a:r>
            <a:r>
              <a:rPr lang="fr-FR" b="1" dirty="0">
                <a:solidFill>
                  <a:schemeClr val="bg1"/>
                </a:solidFill>
              </a:rPr>
              <a:t> 2022</a:t>
            </a:r>
            <a:br>
              <a:rPr lang="fr-FR" b="1" dirty="0">
                <a:solidFill>
                  <a:schemeClr val="bg1"/>
                </a:solidFill>
              </a:rPr>
            </a:br>
            <a:endParaRPr lang="fr-FR" b="1" dirty="0">
              <a:solidFill>
                <a:schemeClr val="bg1"/>
              </a:solidFill>
            </a:endParaRPr>
          </a:p>
        </p:txBody>
      </p:sp>
    </p:spTree>
    <p:extLst>
      <p:ext uri="{BB962C8B-B14F-4D97-AF65-F5344CB8AC3E}">
        <p14:creationId xmlns:p14="http://schemas.microsoft.com/office/powerpoint/2010/main" val="4236456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TA2 – Transnational Access to MAMI		 </a:t>
            </a:r>
            <a:r>
              <a:rPr lang="fr-FR" sz="2500" b="1" dirty="0">
                <a:latin typeface="Arial Narrow" panose="020B0606020202030204" pitchFamily="34" charset="0"/>
              </a:rPr>
              <a:t>(Mainz – Germany)</a:t>
            </a:r>
            <a:endParaRPr lang="fr-FR" sz="2500" b="1" kern="1200" dirty="0">
              <a:latin typeface="Arial Narrow" panose="020B0606020202030204" pitchFamily="34" charset="0"/>
            </a:endParaRPr>
          </a:p>
        </p:txBody>
      </p:sp>
      <p:sp>
        <p:nvSpPr>
          <p:cNvPr id="7" name="CasellaDiTesto 6">
            <a:extLst>
              <a:ext uri="{FF2B5EF4-FFF2-40B4-BE49-F238E27FC236}">
                <a16:creationId xmlns:a16="http://schemas.microsoft.com/office/drawing/2014/main" id="{E2025E6D-DE1A-4B80-96AD-567BDBCAA71D}"/>
              </a:ext>
            </a:extLst>
          </p:cNvPr>
          <p:cNvSpPr txBox="1"/>
          <p:nvPr/>
        </p:nvSpPr>
        <p:spPr>
          <a:xfrm>
            <a:off x="598173" y="2413906"/>
            <a:ext cx="10770962" cy="3416320"/>
          </a:xfrm>
          <a:prstGeom prst="rect">
            <a:avLst/>
          </a:prstGeom>
          <a:noFill/>
        </p:spPr>
        <p:txBody>
          <a:bodyPr wrap="square">
            <a:spAutoFit/>
          </a:bodyPr>
          <a:lstStyle/>
          <a:p>
            <a:r>
              <a:rPr lang="en-US" sz="2000" b="1" dirty="0">
                <a:latin typeface="Arial Narrow" panose="020B0606020202030204" pitchFamily="34" charset="0"/>
              </a:rPr>
              <a:t>Both reporting periods RP1 and RP2 have been heavily  affected by the Covid-19 pandemic. </a:t>
            </a:r>
          </a:p>
          <a:p>
            <a:endParaRPr lang="en-US" dirty="0">
              <a:latin typeface="Arial Narrow" panose="020B0606020202030204" pitchFamily="34" charset="0"/>
            </a:endParaRPr>
          </a:p>
          <a:p>
            <a:pPr marL="285750" indent="-285750">
              <a:buFont typeface="Wingdings" panose="05000000000000000000" pitchFamily="2" charset="2"/>
              <a:buChar char="q"/>
            </a:pPr>
            <a:r>
              <a:rPr lang="en-US" b="1" dirty="0">
                <a:latin typeface="Arial Narrow" panose="020B0606020202030204" pitchFamily="34" charset="0"/>
              </a:rPr>
              <a:t>RP1  1 June 2019 - 30 November 2020 </a:t>
            </a:r>
            <a:r>
              <a:rPr lang="en-US" dirty="0">
                <a:latin typeface="Arial Narrow" panose="020B0606020202030204" pitchFamily="34" charset="0"/>
              </a:rPr>
              <a:t/>
            </a:r>
            <a:br>
              <a:rPr lang="en-US" dirty="0">
                <a:latin typeface="Arial Narrow" panose="020B0606020202030204" pitchFamily="34" charset="0"/>
              </a:rPr>
            </a:br>
            <a:r>
              <a:rPr lang="en-US" dirty="0">
                <a:latin typeface="Arial Narrow" panose="020B0606020202030204" pitchFamily="34" charset="0"/>
              </a:rPr>
              <a:t>2019  	start access to STRONG-2020 users in September </a:t>
            </a:r>
            <a:br>
              <a:rPr lang="en-US" dirty="0">
                <a:latin typeface="Arial Narrow" panose="020B0606020202030204" pitchFamily="34" charset="0"/>
              </a:rPr>
            </a:br>
            <a:r>
              <a:rPr lang="en-US" dirty="0">
                <a:latin typeface="Arial Narrow" panose="020B0606020202030204" pitchFamily="34" charset="0"/>
              </a:rPr>
              <a:t>          	stop December-January (technical reasons) </a:t>
            </a:r>
            <a:br>
              <a:rPr lang="en-US" dirty="0">
                <a:latin typeface="Arial Narrow" panose="020B0606020202030204" pitchFamily="34" charset="0"/>
              </a:rPr>
            </a:br>
            <a:r>
              <a:rPr lang="en-US" dirty="0">
                <a:latin typeface="Arial Narrow" panose="020B0606020202030204" pitchFamily="34" charset="0"/>
              </a:rPr>
              <a:t>2020    stop March-September (Covid) </a:t>
            </a:r>
            <a:br>
              <a:rPr lang="en-US" dirty="0">
                <a:latin typeface="Arial Narrow" panose="020B0606020202030204" pitchFamily="34" charset="0"/>
              </a:rPr>
            </a:br>
            <a:r>
              <a:rPr lang="en-US" dirty="0">
                <a:latin typeface="Arial Narrow" panose="020B0606020202030204" pitchFamily="34" charset="0"/>
              </a:rPr>
              <a:t>Overall, the total amount of </a:t>
            </a:r>
            <a:r>
              <a:rPr lang="en-US" b="1" dirty="0">
                <a:latin typeface="Arial Narrow" panose="020B0606020202030204" pitchFamily="34" charset="0"/>
              </a:rPr>
              <a:t>beam*hours delivered </a:t>
            </a:r>
            <a:r>
              <a:rPr lang="en-US" dirty="0">
                <a:latin typeface="Arial Narrow" panose="020B0606020202030204" pitchFamily="34" charset="0"/>
              </a:rPr>
              <a:t>to users in the period was </a:t>
            </a:r>
            <a:r>
              <a:rPr lang="en-US" b="1" dirty="0">
                <a:latin typeface="Arial Narrow" panose="020B0606020202030204" pitchFamily="34" charset="0"/>
              </a:rPr>
              <a:t>27% of what declared in the GA</a:t>
            </a:r>
            <a:r>
              <a:rPr lang="en-US" dirty="0">
                <a:latin typeface="Arial Narrow" panose="020B0606020202030204" pitchFamily="34" charset="0"/>
              </a:rPr>
              <a:t>. </a:t>
            </a:r>
            <a:br>
              <a:rPr lang="en-US" dirty="0">
                <a:latin typeface="Arial Narrow" panose="020B0606020202030204" pitchFamily="34" charset="0"/>
              </a:rPr>
            </a:br>
            <a:r>
              <a:rPr lang="en-US" dirty="0">
                <a:latin typeface="Arial Narrow" panose="020B0606020202030204" pitchFamily="34" charset="0"/>
              </a:rPr>
              <a:t/>
            </a:r>
            <a:br>
              <a:rPr lang="en-US" dirty="0">
                <a:latin typeface="Arial Narrow" panose="020B0606020202030204" pitchFamily="34" charset="0"/>
              </a:rPr>
            </a:br>
            <a:r>
              <a:rPr lang="en-US" dirty="0">
                <a:latin typeface="Arial Narrow" panose="020B0606020202030204" pitchFamily="34" charset="0"/>
              </a:rPr>
              <a:t>Only two projects, with few external users, funded within  STRONG-2020, could be carried out: </a:t>
            </a:r>
          </a:p>
          <a:p>
            <a:pPr marL="176213" indent="184150">
              <a:buFont typeface="Wingdings" panose="05000000000000000000" pitchFamily="2" charset="2"/>
              <a:buChar char="ü"/>
              <a:tabLst>
                <a:tab pos="449263" algn="l"/>
              </a:tabLst>
            </a:pPr>
            <a:r>
              <a:rPr lang="en-US" dirty="0">
                <a:latin typeface="Arial Narrow" panose="020B0606020202030204" pitchFamily="34" charset="0"/>
              </a:rPr>
              <a:t> </a:t>
            </a:r>
            <a:r>
              <a:rPr lang="en-US" b="1" dirty="0">
                <a:latin typeface="Arial Narrow" panose="020B0606020202030204" pitchFamily="34" charset="0"/>
              </a:rPr>
              <a:t>MAMI_A2_MESON</a:t>
            </a:r>
            <a:r>
              <a:rPr lang="en-US" dirty="0">
                <a:latin typeface="Arial Narrow" panose="020B0606020202030204" pitchFamily="34" charset="0"/>
              </a:rPr>
              <a:t>, aiming to perform a high statistics measurement  of the </a:t>
            </a:r>
            <a:r>
              <a:rPr lang="el-GR" b="1" dirty="0">
                <a:latin typeface="Arial Narrow" panose="020B0606020202030204" pitchFamily="34" charset="0"/>
                <a:sym typeface="Symbol" panose="05050102010706020507" pitchFamily="18" charset="2"/>
              </a:rPr>
              <a:t></a:t>
            </a:r>
            <a:r>
              <a:rPr lang="en-US" b="1" dirty="0">
                <a:latin typeface="Arial Narrow" panose="020B0606020202030204" pitchFamily="34" charset="0"/>
                <a:sym typeface="Symbol" panose="05050102010706020507" pitchFamily="18" charset="2"/>
              </a:rPr>
              <a:t></a:t>
            </a:r>
            <a:r>
              <a:rPr lang="en-US" b="1" baseline="30000" dirty="0">
                <a:latin typeface="Arial Narrow" panose="020B0606020202030204" pitchFamily="34" charset="0"/>
                <a:sym typeface="Symbol" panose="05050102010706020507" pitchFamily="18" charset="2"/>
              </a:rPr>
              <a:t>0</a:t>
            </a:r>
            <a:r>
              <a:rPr lang="en-US" b="1" dirty="0">
                <a:latin typeface="Arial Narrow" panose="020B0606020202030204" pitchFamily="34" charset="0"/>
              </a:rPr>
              <a:t> e</a:t>
            </a:r>
            <a:r>
              <a:rPr lang="en-US" b="1" baseline="30000" dirty="0">
                <a:latin typeface="Arial Narrow" panose="020B0606020202030204" pitchFamily="34" charset="0"/>
              </a:rPr>
              <a:t>+</a:t>
            </a:r>
            <a:r>
              <a:rPr lang="en-US" b="1" dirty="0">
                <a:latin typeface="Arial Narrow" panose="020B0606020202030204" pitchFamily="34" charset="0"/>
              </a:rPr>
              <a:t> e</a:t>
            </a:r>
            <a:r>
              <a:rPr lang="en-US" b="1" baseline="30000" dirty="0">
                <a:latin typeface="Arial Narrow" panose="020B0606020202030204" pitchFamily="34" charset="0"/>
              </a:rPr>
              <a:t>-</a:t>
            </a:r>
            <a:r>
              <a:rPr lang="en-US" b="1" dirty="0">
                <a:latin typeface="Arial Narrow" panose="020B0606020202030204" pitchFamily="34" charset="0"/>
              </a:rPr>
              <a:t> Transition Form Factor  (TFF) </a:t>
            </a:r>
          </a:p>
          <a:p>
            <a:pPr marL="176213" indent="88900">
              <a:buFont typeface="Wingdings" panose="05000000000000000000" pitchFamily="2" charset="2"/>
              <a:buChar char="ü"/>
            </a:pPr>
            <a:r>
              <a:rPr lang="en-US" dirty="0">
                <a:latin typeface="Arial Narrow" panose="020B0606020202030204" pitchFamily="34" charset="0"/>
              </a:rPr>
              <a:t> </a:t>
            </a:r>
            <a:r>
              <a:rPr lang="en-US" b="1" dirty="0">
                <a:latin typeface="Arial Narrow" panose="020B0606020202030204" pitchFamily="34" charset="0"/>
              </a:rPr>
              <a:t>MAMI_DET_TEST</a:t>
            </a:r>
            <a:r>
              <a:rPr lang="en-US" dirty="0">
                <a:latin typeface="Arial Narrow" panose="020B0606020202030204" pitchFamily="34" charset="0"/>
              </a:rPr>
              <a:t>, aiming to test a prototype of a </a:t>
            </a:r>
            <a:r>
              <a:rPr lang="en-US" b="1" dirty="0">
                <a:latin typeface="Arial Narrow" panose="020B0606020202030204" pitchFamily="34" charset="0"/>
              </a:rPr>
              <a:t>pair polarimeter </a:t>
            </a:r>
            <a:r>
              <a:rPr lang="en-US" dirty="0">
                <a:latin typeface="Arial Narrow" panose="020B0606020202030204" pitchFamily="34" charset="0"/>
              </a:rPr>
              <a:t>for measuring the polarization of the linearly polarized photon  beam </a:t>
            </a:r>
          </a:p>
        </p:txBody>
      </p:sp>
      <p:sp>
        <p:nvSpPr>
          <p:cNvPr id="9" name="CasellaDiTesto 8">
            <a:extLst>
              <a:ext uri="{FF2B5EF4-FFF2-40B4-BE49-F238E27FC236}">
                <a16:creationId xmlns:a16="http://schemas.microsoft.com/office/drawing/2014/main" id="{1BF2FCD9-C146-7B84-2FD5-EA3F6F6A2471}"/>
              </a:ext>
            </a:extLst>
          </p:cNvPr>
          <p:cNvSpPr txBox="1"/>
          <p:nvPr/>
        </p:nvSpPr>
        <p:spPr>
          <a:xfrm>
            <a:off x="2428875" y="1739384"/>
            <a:ext cx="6096000" cy="461665"/>
          </a:xfrm>
          <a:prstGeom prst="rect">
            <a:avLst/>
          </a:prstGeom>
          <a:noFill/>
        </p:spPr>
        <p:txBody>
          <a:bodyPr wrap="square">
            <a:spAutoFit/>
          </a:bodyPr>
          <a:lstStyle/>
          <a:p>
            <a:pPr algn="ctr"/>
            <a:r>
              <a:rPr lang="de-DE" sz="2400" b="1" dirty="0">
                <a:latin typeface="Arial Narrow" panose="020B0606020202030204" pitchFamily="34" charset="0"/>
                <a:ea typeface="Arial Unicode MS"/>
              </a:rPr>
              <a:t>MAMI</a:t>
            </a:r>
            <a:r>
              <a:rPr lang="de-DE" sz="2400" b="1" dirty="0">
                <a:ln>
                  <a:noFill/>
                </a:ln>
                <a:effectLst/>
                <a:latin typeface="Arial Narrow" panose="020B0606020202030204" pitchFamily="34" charset="0"/>
                <a:ea typeface="Arial Unicode MS"/>
              </a:rPr>
              <a:t> </a:t>
            </a:r>
            <a:r>
              <a:rPr lang="de-DE" sz="2400" b="1" dirty="0" err="1">
                <a:ln>
                  <a:noFill/>
                </a:ln>
                <a:effectLst/>
                <a:latin typeface="Arial Narrow" panose="020B0606020202030204" pitchFamily="34" charset="0"/>
                <a:ea typeface="Arial Unicode MS"/>
              </a:rPr>
              <a:t>Activity</a:t>
            </a:r>
            <a:r>
              <a:rPr lang="de-DE" sz="2400" b="1" dirty="0">
                <a:ln>
                  <a:noFill/>
                </a:ln>
                <a:effectLst/>
                <a:latin typeface="Arial Narrow" panose="020B0606020202030204" pitchFamily="34" charset="0"/>
                <a:ea typeface="Arial Unicode MS"/>
              </a:rPr>
              <a:t> in RP1 and RP2 </a:t>
            </a:r>
          </a:p>
        </p:txBody>
      </p:sp>
      <p:sp>
        <p:nvSpPr>
          <p:cNvPr id="2" name="Segnaposto numero diapositiva 1">
            <a:extLst>
              <a:ext uri="{FF2B5EF4-FFF2-40B4-BE49-F238E27FC236}">
                <a16:creationId xmlns:a16="http://schemas.microsoft.com/office/drawing/2014/main" id="{82998900-609C-CEAB-5271-8F611197202A}"/>
              </a:ext>
            </a:extLst>
          </p:cNvPr>
          <p:cNvSpPr>
            <a:spLocks noGrp="1"/>
          </p:cNvSpPr>
          <p:nvPr>
            <p:ph type="sldNum" sz="quarter" idx="12"/>
          </p:nvPr>
        </p:nvSpPr>
        <p:spPr/>
        <p:txBody>
          <a:bodyPr/>
          <a:lstStyle/>
          <a:p>
            <a:fld id="{4CE482DC-2269-4F26-9D2A-7E44B1A4CD85}" type="slidenum">
              <a:rPr lang="en-US" smtClean="0"/>
              <a:pPr/>
              <a:t>10</a:t>
            </a:fld>
            <a:endParaRPr lang="en-US" dirty="0"/>
          </a:p>
        </p:txBody>
      </p:sp>
    </p:spTree>
    <p:extLst>
      <p:ext uri="{BB962C8B-B14F-4D97-AF65-F5344CB8AC3E}">
        <p14:creationId xmlns:p14="http://schemas.microsoft.com/office/powerpoint/2010/main" val="666056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TA2 – Transnational Access to MAMI		 </a:t>
            </a:r>
            <a:r>
              <a:rPr lang="fr-FR" sz="2500" b="1" dirty="0">
                <a:latin typeface="Arial Narrow" panose="020B0606020202030204" pitchFamily="34" charset="0"/>
              </a:rPr>
              <a:t>(Mainz – Germany)</a:t>
            </a:r>
            <a:endParaRPr lang="fr-FR" sz="2500" b="1" kern="1200" dirty="0">
              <a:latin typeface="Arial Narrow" panose="020B0606020202030204" pitchFamily="34" charset="0"/>
            </a:endParaRPr>
          </a:p>
        </p:txBody>
      </p:sp>
      <p:sp>
        <p:nvSpPr>
          <p:cNvPr id="7" name="CasellaDiTesto 6">
            <a:extLst>
              <a:ext uri="{FF2B5EF4-FFF2-40B4-BE49-F238E27FC236}">
                <a16:creationId xmlns:a16="http://schemas.microsoft.com/office/drawing/2014/main" id="{E2025E6D-DE1A-4B80-96AD-567BDBCAA71D}"/>
              </a:ext>
            </a:extLst>
          </p:cNvPr>
          <p:cNvSpPr txBox="1"/>
          <p:nvPr/>
        </p:nvSpPr>
        <p:spPr>
          <a:xfrm>
            <a:off x="169927" y="1457718"/>
            <a:ext cx="11852145" cy="5632311"/>
          </a:xfrm>
          <a:prstGeom prst="rect">
            <a:avLst/>
          </a:prstGeom>
          <a:noFill/>
        </p:spPr>
        <p:txBody>
          <a:bodyPr wrap="square">
            <a:spAutoFit/>
          </a:bodyPr>
          <a:lstStyle/>
          <a:p>
            <a:endParaRPr lang="en-US" dirty="0">
              <a:latin typeface="Arial Narrow" panose="020B0606020202030204" pitchFamily="34" charset="0"/>
            </a:endParaRPr>
          </a:p>
          <a:p>
            <a:pPr marL="285750" indent="-285750">
              <a:buFont typeface="Wingdings" panose="05000000000000000000" pitchFamily="2" charset="2"/>
              <a:buChar char="q"/>
            </a:pPr>
            <a:r>
              <a:rPr lang="en-US" b="1" dirty="0">
                <a:latin typeface="Arial Narrow" panose="020B0606020202030204" pitchFamily="34" charset="0"/>
              </a:rPr>
              <a:t>RP2     1 December 2020 - 30 May 2022 </a:t>
            </a:r>
            <a:r>
              <a:rPr lang="en-US" dirty="0">
                <a:latin typeface="Arial Narrow" panose="020B0606020202030204" pitchFamily="34" charset="0"/>
              </a:rPr>
              <a:t/>
            </a:r>
            <a:br>
              <a:rPr lang="en-US" dirty="0">
                <a:latin typeface="Arial Narrow" panose="020B0606020202030204" pitchFamily="34" charset="0"/>
              </a:rPr>
            </a:br>
            <a:r>
              <a:rPr lang="en-US" dirty="0">
                <a:latin typeface="Arial Narrow" panose="020B0606020202030204" pitchFamily="34" charset="0"/>
              </a:rPr>
              <a:t>2020	stop December (Covid) </a:t>
            </a:r>
            <a:br>
              <a:rPr lang="en-US" dirty="0">
                <a:latin typeface="Arial Narrow" panose="020B0606020202030204" pitchFamily="34" charset="0"/>
              </a:rPr>
            </a:br>
            <a:r>
              <a:rPr lang="en-US" dirty="0">
                <a:latin typeface="Arial Narrow" panose="020B0606020202030204" pitchFamily="34" charset="0"/>
              </a:rPr>
              <a:t>2021	stop January-September (Covid) </a:t>
            </a:r>
            <a:br>
              <a:rPr lang="en-US" dirty="0">
                <a:latin typeface="Arial Narrow" panose="020B0606020202030204" pitchFamily="34" charset="0"/>
              </a:rPr>
            </a:br>
            <a:r>
              <a:rPr lang="en-US" dirty="0">
                <a:latin typeface="Arial Narrow" panose="020B0606020202030204" pitchFamily="34" charset="0"/>
              </a:rPr>
              <a:t>2022	first beam time of A2 Collaboration, traditionally  the main focus of STRONG-2020 users groups, only in May 2022. </a:t>
            </a:r>
            <a:br>
              <a:rPr lang="en-US" dirty="0">
                <a:latin typeface="Arial Narrow" panose="020B0606020202030204" pitchFamily="34" charset="0"/>
              </a:rPr>
            </a:br>
            <a:endParaRPr lang="en-US" sz="1050" dirty="0">
              <a:latin typeface="Arial Narrow" panose="020B0606020202030204" pitchFamily="34" charset="0"/>
            </a:endParaRPr>
          </a:p>
          <a:p>
            <a:r>
              <a:rPr lang="en-US" dirty="0">
                <a:latin typeface="Arial Narrow" panose="020B0606020202030204" pitchFamily="34" charset="0"/>
              </a:rPr>
              <a:t>As a result of all this, the integral number of </a:t>
            </a:r>
            <a:r>
              <a:rPr lang="en-US" b="1" dirty="0">
                <a:latin typeface="Arial Narrow" panose="020B0606020202030204" pitchFamily="34" charset="0"/>
              </a:rPr>
              <a:t>beam*hours  in 2021 </a:t>
            </a:r>
            <a:r>
              <a:rPr lang="en-US" dirty="0">
                <a:latin typeface="Arial Narrow" panose="020B0606020202030204" pitchFamily="34" charset="0"/>
              </a:rPr>
              <a:t>of MAMI amounted to only </a:t>
            </a:r>
            <a:r>
              <a:rPr lang="en-US" b="1" dirty="0">
                <a:latin typeface="Arial Narrow" panose="020B0606020202030204" pitchFamily="34" charset="0"/>
              </a:rPr>
              <a:t>1630 hours</a:t>
            </a:r>
            <a:r>
              <a:rPr lang="en-US" dirty="0">
                <a:latin typeface="Arial Narrow" panose="020B0606020202030204" pitchFamily="34" charset="0"/>
              </a:rPr>
              <a:t>, to be compared to the typical </a:t>
            </a:r>
            <a:r>
              <a:rPr lang="en-US" b="1" dirty="0">
                <a:latin typeface="Arial Narrow" panose="020B0606020202030204" pitchFamily="34" charset="0"/>
              </a:rPr>
              <a:t>7000 hours </a:t>
            </a:r>
            <a:r>
              <a:rPr lang="en-US" dirty="0">
                <a:latin typeface="Arial Narrow" panose="020B0606020202030204" pitchFamily="34" charset="0"/>
              </a:rPr>
              <a:t>of operation in pre-Covid years. </a:t>
            </a:r>
            <a:br>
              <a:rPr lang="en-US" dirty="0">
                <a:latin typeface="Arial Narrow" panose="020B0606020202030204" pitchFamily="34" charset="0"/>
              </a:rPr>
            </a:br>
            <a:r>
              <a:rPr lang="en-US" dirty="0">
                <a:latin typeface="Arial Narrow" panose="020B0606020202030204" pitchFamily="34" charset="0"/>
              </a:rPr>
              <a:t>As far as the STRONG-2020 projects are concerned, overall, the total amount of </a:t>
            </a:r>
            <a:r>
              <a:rPr lang="en-US" b="1" dirty="0">
                <a:latin typeface="Arial Narrow" panose="020B0606020202030204" pitchFamily="34" charset="0"/>
              </a:rPr>
              <a:t>beam*hours </a:t>
            </a:r>
            <a:r>
              <a:rPr lang="en-US" dirty="0">
                <a:latin typeface="Arial Narrow" panose="020B0606020202030204" pitchFamily="34" charset="0"/>
              </a:rPr>
              <a:t>delivered to users in the period has been </a:t>
            </a:r>
            <a:r>
              <a:rPr lang="en-US" b="1" dirty="0">
                <a:latin typeface="Arial Narrow" panose="020B0606020202030204" pitchFamily="34" charset="0"/>
              </a:rPr>
              <a:t>23% of what declared in the GA</a:t>
            </a:r>
            <a:r>
              <a:rPr lang="en-US" dirty="0">
                <a:latin typeface="Arial Narrow" panose="020B0606020202030204" pitchFamily="34" charset="0"/>
              </a:rPr>
              <a:t>. </a:t>
            </a:r>
            <a:br>
              <a:rPr lang="en-US" dirty="0">
                <a:latin typeface="Arial Narrow" panose="020B0606020202030204" pitchFamily="34" charset="0"/>
              </a:rPr>
            </a:br>
            <a:r>
              <a:rPr lang="en-US" sz="1400" dirty="0">
                <a:latin typeface="Arial Narrow" panose="020B0606020202030204" pitchFamily="34" charset="0"/>
              </a:rPr>
              <a:t/>
            </a:r>
            <a:br>
              <a:rPr lang="en-US" sz="1400" dirty="0">
                <a:latin typeface="Arial Narrow" panose="020B0606020202030204" pitchFamily="34" charset="0"/>
              </a:rPr>
            </a:br>
            <a:r>
              <a:rPr lang="en-US" dirty="0">
                <a:latin typeface="Arial Narrow" panose="020B0606020202030204" pitchFamily="34" charset="0"/>
              </a:rPr>
              <a:t>Within the STRONG-2020 transnational access funds, only two  projects, with few external users, could take data: </a:t>
            </a:r>
          </a:p>
          <a:p>
            <a:pPr marL="285750" indent="-285750">
              <a:buFont typeface="Wingdings" panose="05000000000000000000" pitchFamily="2" charset="2"/>
              <a:buChar char="ü"/>
            </a:pPr>
            <a:r>
              <a:rPr lang="en-US" b="1" dirty="0">
                <a:latin typeface="Arial Narrow" panose="020B0606020202030204" pitchFamily="34" charset="0"/>
              </a:rPr>
              <a:t>MAMI_A1A2_FORMFACT </a:t>
            </a:r>
            <a:r>
              <a:rPr lang="en-US" dirty="0">
                <a:latin typeface="Arial Narrow" panose="020B0606020202030204" pitchFamily="34" charset="0"/>
              </a:rPr>
              <a:t>in measurements of </a:t>
            </a:r>
            <a:r>
              <a:rPr lang="en-US" b="1" dirty="0">
                <a:latin typeface="Arial Narrow" panose="020B0606020202030204" pitchFamily="34" charset="0"/>
              </a:rPr>
              <a:t>inclusive and  exclusive cross sections </a:t>
            </a:r>
            <a:r>
              <a:rPr lang="en-US" dirty="0">
                <a:latin typeface="Arial Narrow" panose="020B0606020202030204" pitchFamily="34" charset="0"/>
              </a:rPr>
              <a:t>for the next generation of </a:t>
            </a:r>
            <a:r>
              <a:rPr lang="en-US" b="1" dirty="0">
                <a:latin typeface="Arial Narrow" panose="020B0606020202030204" pitchFamily="34" charset="0"/>
              </a:rPr>
              <a:t>neutrino experiments</a:t>
            </a:r>
            <a:r>
              <a:rPr lang="en-US" dirty="0">
                <a:latin typeface="Arial Narrow" panose="020B0606020202030204" pitchFamily="34" charset="0"/>
              </a:rPr>
              <a:t>, which aim to measure neutrino oscillation. This requires a detailed knowledge of the neutrino-nucleus cross sections, a challenging job. A complementary approach is the use of </a:t>
            </a:r>
            <a:r>
              <a:rPr lang="en-US" b="1" dirty="0">
                <a:latin typeface="Arial Narrow" panose="020B0606020202030204" pitchFamily="34" charset="0"/>
              </a:rPr>
              <a:t>electron scattering on targets relevant for neutrino experiments</a:t>
            </a:r>
            <a:r>
              <a:rPr lang="en-US" dirty="0">
                <a:latin typeface="Arial Narrow" panose="020B0606020202030204" pitchFamily="34" charset="0"/>
              </a:rPr>
              <a:t>, at MAMI and MESA. </a:t>
            </a:r>
          </a:p>
          <a:p>
            <a:pPr marL="285750" indent="-285750">
              <a:buFont typeface="Wingdings" panose="05000000000000000000" pitchFamily="2" charset="2"/>
              <a:buChar char="ü"/>
            </a:pPr>
            <a:r>
              <a:rPr lang="en-US" dirty="0">
                <a:latin typeface="Arial Narrow" panose="020B0606020202030204" pitchFamily="34" charset="0"/>
              </a:rPr>
              <a:t> </a:t>
            </a:r>
            <a:r>
              <a:rPr lang="en-US" b="1" dirty="0">
                <a:latin typeface="Arial Narrow" panose="020B0606020202030204" pitchFamily="34" charset="0"/>
              </a:rPr>
              <a:t>MAMI_DET_TEST </a:t>
            </a:r>
            <a:r>
              <a:rPr lang="en-US" dirty="0">
                <a:latin typeface="Arial Narrow" panose="020B0606020202030204" pitchFamily="34" charset="0"/>
              </a:rPr>
              <a:t>has performed a </a:t>
            </a:r>
            <a:r>
              <a:rPr lang="en-US" b="1" dirty="0">
                <a:latin typeface="Arial Narrow" panose="020B0606020202030204" pitchFamily="34" charset="0"/>
              </a:rPr>
              <a:t>test beam of the A2 setup</a:t>
            </a:r>
            <a:r>
              <a:rPr lang="en-US" dirty="0">
                <a:latin typeface="Arial Narrow" panose="020B0606020202030204" pitchFamily="34" charset="0"/>
              </a:rPr>
              <a:t>, testing the complete DAQ system of the </a:t>
            </a:r>
            <a:r>
              <a:rPr lang="en-US" dirty="0" err="1">
                <a:latin typeface="Arial Narrow" panose="020B0606020202030204" pitchFamily="34" charset="0"/>
              </a:rPr>
              <a:t>Crystall</a:t>
            </a:r>
            <a:r>
              <a:rPr lang="en-US" dirty="0">
                <a:latin typeface="Arial Narrow" panose="020B0606020202030204" pitchFamily="34" charset="0"/>
              </a:rPr>
              <a:t> Ball  detector and the renewed TAPS calorimeter. </a:t>
            </a:r>
            <a:br>
              <a:rPr lang="en-US" dirty="0">
                <a:latin typeface="Arial Narrow" panose="020B0606020202030204" pitchFamily="34" charset="0"/>
              </a:rPr>
            </a:br>
            <a:r>
              <a:rPr lang="en-US" dirty="0">
                <a:latin typeface="Arial Narrow" panose="020B0606020202030204" pitchFamily="34" charset="0"/>
              </a:rPr>
              <a:t/>
            </a:r>
            <a:br>
              <a:rPr lang="en-US" dirty="0">
                <a:latin typeface="Arial Narrow" panose="020B0606020202030204" pitchFamily="34" charset="0"/>
              </a:rPr>
            </a:br>
            <a:endParaRPr lang="en-US" dirty="0">
              <a:latin typeface="Arial Narrow" panose="020B0606020202030204" pitchFamily="34" charset="0"/>
            </a:endParaRPr>
          </a:p>
        </p:txBody>
      </p:sp>
      <p:sp>
        <p:nvSpPr>
          <p:cNvPr id="2" name="Segnaposto numero diapositiva 1">
            <a:extLst>
              <a:ext uri="{FF2B5EF4-FFF2-40B4-BE49-F238E27FC236}">
                <a16:creationId xmlns:a16="http://schemas.microsoft.com/office/drawing/2014/main" id="{035AB9DE-E73B-D648-DCEF-F9D58486C5B4}"/>
              </a:ext>
            </a:extLst>
          </p:cNvPr>
          <p:cNvSpPr>
            <a:spLocks noGrp="1"/>
          </p:cNvSpPr>
          <p:nvPr>
            <p:ph type="sldNum" sz="quarter" idx="12"/>
          </p:nvPr>
        </p:nvSpPr>
        <p:spPr/>
        <p:txBody>
          <a:bodyPr/>
          <a:lstStyle/>
          <a:p>
            <a:fld id="{4CE482DC-2269-4F26-9D2A-7E44B1A4CD85}" type="slidenum">
              <a:rPr lang="en-US" smtClean="0"/>
              <a:pPr/>
              <a:t>11</a:t>
            </a:fld>
            <a:endParaRPr lang="en-US" dirty="0"/>
          </a:p>
        </p:txBody>
      </p:sp>
    </p:spTree>
    <p:extLst>
      <p:ext uri="{BB962C8B-B14F-4D97-AF65-F5344CB8AC3E}">
        <p14:creationId xmlns:p14="http://schemas.microsoft.com/office/powerpoint/2010/main" val="3408051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TA2 – Transnational Access to MAMI		 </a:t>
            </a:r>
            <a:r>
              <a:rPr lang="fr-FR" sz="2500" b="1" dirty="0">
                <a:latin typeface="Arial Narrow" panose="020B0606020202030204" pitchFamily="34" charset="0"/>
              </a:rPr>
              <a:t>(Mainz – Germany)</a:t>
            </a:r>
            <a:endParaRPr lang="fr-FR" sz="2500" b="1" kern="1200" dirty="0">
              <a:latin typeface="Arial Narrow" panose="020B0606020202030204" pitchFamily="34" charset="0"/>
            </a:endParaRPr>
          </a:p>
        </p:txBody>
      </p:sp>
      <p:sp>
        <p:nvSpPr>
          <p:cNvPr id="3" name="CasellaDiTesto 2">
            <a:extLst>
              <a:ext uri="{FF2B5EF4-FFF2-40B4-BE49-F238E27FC236}">
                <a16:creationId xmlns:a16="http://schemas.microsoft.com/office/drawing/2014/main" id="{0DA45E6B-BC42-3280-4B90-02B1EA0078A5}"/>
              </a:ext>
            </a:extLst>
          </p:cNvPr>
          <p:cNvSpPr txBox="1"/>
          <p:nvPr/>
        </p:nvSpPr>
        <p:spPr>
          <a:xfrm>
            <a:off x="3189717" y="1777141"/>
            <a:ext cx="6097424" cy="492699"/>
          </a:xfrm>
          <a:prstGeom prst="rect">
            <a:avLst/>
          </a:prstGeom>
          <a:noFill/>
        </p:spPr>
        <p:txBody>
          <a:bodyPr wrap="square">
            <a:sp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latin typeface="Arial Narrow" panose="020B0606020202030204" pitchFamily="34" charset="0"/>
                <a:ea typeface="Arial Unicode MS"/>
              </a:rPr>
              <a:t>Access </a:t>
            </a:r>
            <a:r>
              <a:rPr lang="de-DE" sz="2400" b="1" dirty="0" err="1">
                <a:ln>
                  <a:noFill/>
                </a:ln>
                <a:effectLst/>
                <a:latin typeface="Arial Narrow" panose="020B0606020202030204" pitchFamily="34" charset="0"/>
                <a:ea typeface="Arial Unicode MS"/>
              </a:rPr>
              <a:t>to</a:t>
            </a:r>
            <a:r>
              <a:rPr lang="de-DE" sz="2400" b="1" dirty="0">
                <a:ln>
                  <a:noFill/>
                </a:ln>
                <a:effectLst/>
                <a:latin typeface="Arial Narrow" panose="020B0606020202030204" pitchFamily="34" charset="0"/>
                <a:ea typeface="Arial Unicode MS"/>
              </a:rPr>
              <a:t> </a:t>
            </a:r>
            <a:r>
              <a:rPr lang="de-DE" sz="2400" b="1" dirty="0">
                <a:latin typeface="Arial Narrow" panose="020B0606020202030204" pitchFamily="34" charset="0"/>
                <a:ea typeface="Arial Unicode MS"/>
              </a:rPr>
              <a:t>MAMI</a:t>
            </a:r>
            <a:r>
              <a:rPr lang="de-DE" sz="2400" b="1" dirty="0">
                <a:ln>
                  <a:noFill/>
                </a:ln>
                <a:effectLst/>
                <a:latin typeface="Arial Narrow" panose="020B0606020202030204" pitchFamily="34" charset="0"/>
                <a:ea typeface="Arial Unicode MS"/>
              </a:rPr>
              <a:t> in RP2</a:t>
            </a:r>
          </a:p>
        </p:txBody>
      </p:sp>
      <p:graphicFrame>
        <p:nvGraphicFramePr>
          <p:cNvPr id="6" name="Tabella 5">
            <a:extLst>
              <a:ext uri="{FF2B5EF4-FFF2-40B4-BE49-F238E27FC236}">
                <a16:creationId xmlns:a16="http://schemas.microsoft.com/office/drawing/2014/main" id="{D17A29AD-7E7B-6A8C-041F-102E0558CE56}"/>
              </a:ext>
            </a:extLst>
          </p:cNvPr>
          <p:cNvGraphicFramePr>
            <a:graphicFrameLocks noGrp="1"/>
          </p:cNvGraphicFramePr>
          <p:nvPr>
            <p:extLst>
              <p:ext uri="{D42A27DB-BD31-4B8C-83A1-F6EECF244321}">
                <p14:modId xmlns:p14="http://schemas.microsoft.com/office/powerpoint/2010/main" val="2025408969"/>
              </p:ext>
            </p:extLst>
          </p:nvPr>
        </p:nvGraphicFramePr>
        <p:xfrm>
          <a:off x="7368474" y="2860961"/>
          <a:ext cx="4823526" cy="1727200"/>
        </p:xfrm>
        <a:graphic>
          <a:graphicData uri="http://schemas.openxmlformats.org/drawingml/2006/table">
            <a:tbl>
              <a:tblPr firstRow="1" firstCol="1" bandRow="1">
                <a:tableStyleId>{5C22544A-7EE6-4342-B048-85BDC9FD1C3A}</a:tableStyleId>
              </a:tblPr>
              <a:tblGrid>
                <a:gridCol w="1730681">
                  <a:extLst>
                    <a:ext uri="{9D8B030D-6E8A-4147-A177-3AD203B41FA5}">
                      <a16:colId xmlns:a16="http://schemas.microsoft.com/office/drawing/2014/main" val="729822181"/>
                    </a:ext>
                  </a:extLst>
                </a:gridCol>
                <a:gridCol w="1608164">
                  <a:extLst>
                    <a:ext uri="{9D8B030D-6E8A-4147-A177-3AD203B41FA5}">
                      <a16:colId xmlns:a16="http://schemas.microsoft.com/office/drawing/2014/main" val="401632671"/>
                    </a:ext>
                  </a:extLst>
                </a:gridCol>
                <a:gridCol w="1484681">
                  <a:extLst>
                    <a:ext uri="{9D8B030D-6E8A-4147-A177-3AD203B41FA5}">
                      <a16:colId xmlns:a16="http://schemas.microsoft.com/office/drawing/2014/main" val="609677314"/>
                    </a:ext>
                  </a:extLst>
                </a:gridCol>
              </a:tblGrid>
              <a:tr h="1031154">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RP2</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a:effectLst/>
                          <a:uFill>
                            <a:solidFill>
                              <a:srgbClr val="000000"/>
                            </a:solidFill>
                          </a:uFill>
                        </a:rPr>
                        <a:t>Beam hour</a:t>
                      </a:r>
                      <a:endParaRPr lang="en-US" sz="200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effectLst/>
                          <a:uFill>
                            <a:solidFill>
                              <a:srgbClr val="000000"/>
                            </a:solidFill>
                          </a:uFill>
                        </a:rPr>
                        <a:t>630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152</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graphicFrame>
        <p:nvGraphicFramePr>
          <p:cNvPr id="2" name="Tabella 1">
            <a:extLst>
              <a:ext uri="{FF2B5EF4-FFF2-40B4-BE49-F238E27FC236}">
                <a16:creationId xmlns:a16="http://schemas.microsoft.com/office/drawing/2014/main" id="{3810258F-133C-30AB-F2EF-AF23A6988EFB}"/>
              </a:ext>
            </a:extLst>
          </p:cNvPr>
          <p:cNvGraphicFramePr>
            <a:graphicFrameLocks noGrp="1"/>
          </p:cNvGraphicFramePr>
          <p:nvPr>
            <p:extLst>
              <p:ext uri="{D42A27DB-BD31-4B8C-83A1-F6EECF244321}">
                <p14:modId xmlns:p14="http://schemas.microsoft.com/office/powerpoint/2010/main" val="837616237"/>
              </p:ext>
            </p:extLst>
          </p:nvPr>
        </p:nvGraphicFramePr>
        <p:xfrm>
          <a:off x="211137" y="2520454"/>
          <a:ext cx="6865937" cy="2839556"/>
        </p:xfrm>
        <a:graphic>
          <a:graphicData uri="http://schemas.openxmlformats.org/drawingml/2006/table">
            <a:tbl>
              <a:tblPr firstRow="1" firstCol="1" bandRow="1">
                <a:tableStyleId>{5C22544A-7EE6-4342-B048-85BDC9FD1C3A}</a:tableStyleId>
              </a:tblPr>
              <a:tblGrid>
                <a:gridCol w="730535">
                  <a:extLst>
                    <a:ext uri="{9D8B030D-6E8A-4147-A177-3AD203B41FA5}">
                      <a16:colId xmlns:a16="http://schemas.microsoft.com/office/drawing/2014/main" val="3089441313"/>
                    </a:ext>
                  </a:extLst>
                </a:gridCol>
                <a:gridCol w="1981509">
                  <a:extLst>
                    <a:ext uri="{9D8B030D-6E8A-4147-A177-3AD203B41FA5}">
                      <a16:colId xmlns:a16="http://schemas.microsoft.com/office/drawing/2014/main" val="242349400"/>
                    </a:ext>
                  </a:extLst>
                </a:gridCol>
                <a:gridCol w="2117456">
                  <a:extLst>
                    <a:ext uri="{9D8B030D-6E8A-4147-A177-3AD203B41FA5}">
                      <a16:colId xmlns:a16="http://schemas.microsoft.com/office/drawing/2014/main" val="3948727084"/>
                    </a:ext>
                  </a:extLst>
                </a:gridCol>
                <a:gridCol w="2036437">
                  <a:extLst>
                    <a:ext uri="{9D8B030D-6E8A-4147-A177-3AD203B41FA5}">
                      <a16:colId xmlns:a16="http://schemas.microsoft.com/office/drawing/2014/main" val="3053515601"/>
                    </a:ext>
                  </a:extLst>
                </a:gridCol>
              </a:tblGrid>
              <a:tr h="954822">
                <a:tc>
                  <a:txBody>
                    <a:bodyPr/>
                    <a:lstStyle/>
                    <a:p>
                      <a:pPr algn="ctr">
                        <a:lnSpc>
                          <a:spcPct val="106000"/>
                        </a:lnSpc>
                      </a:pPr>
                      <a:r>
                        <a:rPr lang="en-US" sz="2000" dirty="0">
                          <a:effectLst/>
                        </a:rPr>
                        <a:t>Project No.</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6000"/>
                        </a:lnSpc>
                      </a:pPr>
                      <a:r>
                        <a:rPr lang="en-US" sz="2000" dirty="0">
                          <a:effectLst/>
                        </a:rPr>
                        <a:t>User-project acronym</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6000"/>
                        </a:lnSpc>
                      </a:pPr>
                      <a:r>
                        <a:rPr lang="en-US" sz="2000" dirty="0">
                          <a:effectLst/>
                        </a:rPr>
                        <a:t>Number of users</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6000"/>
                        </a:lnSpc>
                      </a:pPr>
                      <a:r>
                        <a:rPr lang="en-US" sz="2000">
                          <a:effectLst/>
                        </a:rPr>
                        <a:t>Number of man/days spent</a:t>
                      </a:r>
                      <a:br>
                        <a:rPr lang="en-US" sz="2000">
                          <a:effectLst/>
                        </a:rPr>
                      </a:br>
                      <a:r>
                        <a:rPr lang="en-US" sz="2000">
                          <a:effectLst/>
                        </a:rPr>
                        <a:t>at the infrastructure</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900769063"/>
                  </a:ext>
                </a:extLst>
              </a:tr>
              <a:tr h="465881">
                <a:tc>
                  <a:txBody>
                    <a:bodyPr/>
                    <a:lstStyle/>
                    <a:p>
                      <a:pPr algn="ctr">
                        <a:lnSpc>
                          <a:spcPct val="106000"/>
                        </a:lnSpc>
                      </a:pPr>
                      <a:r>
                        <a:rPr lang="en-US" sz="2000">
                          <a:effectLst/>
                        </a:rPr>
                        <a:t>1</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6000"/>
                        </a:lnSpc>
                      </a:pPr>
                      <a:r>
                        <a:rPr lang="en-US" sz="2000">
                          <a:effectLst/>
                        </a:rPr>
                        <a:t>MAMI_A1A2-FORMFACT</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6000"/>
                        </a:lnSpc>
                      </a:pPr>
                      <a:r>
                        <a:rPr lang="en-US" sz="2000" dirty="0">
                          <a:effectLst/>
                        </a:rPr>
                        <a:t>2</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6000"/>
                        </a:lnSpc>
                      </a:pPr>
                      <a:r>
                        <a:rPr lang="en-US" sz="2000" dirty="0">
                          <a:effectLst/>
                        </a:rPr>
                        <a:t>17</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025852380"/>
                  </a:ext>
                </a:extLst>
              </a:tr>
              <a:tr h="465881">
                <a:tc>
                  <a:txBody>
                    <a:bodyPr/>
                    <a:lstStyle/>
                    <a:p>
                      <a:pPr algn="ctr">
                        <a:lnSpc>
                          <a:spcPct val="106000"/>
                        </a:lnSpc>
                      </a:pPr>
                      <a:r>
                        <a:rPr lang="en-US" sz="2000">
                          <a:effectLst/>
                        </a:rPr>
                        <a:t>2</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6000"/>
                        </a:lnSpc>
                      </a:pPr>
                      <a:r>
                        <a:rPr lang="en-US" sz="2000">
                          <a:effectLst/>
                        </a:rPr>
                        <a:t>MAMI_DET-TEST</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6000"/>
                        </a:lnSpc>
                      </a:pPr>
                      <a:r>
                        <a:rPr lang="en-US" sz="2000">
                          <a:effectLst/>
                        </a:rPr>
                        <a:t>1</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6000"/>
                        </a:lnSpc>
                      </a:pPr>
                      <a:r>
                        <a:rPr lang="en-US" sz="2000" dirty="0">
                          <a:effectLst/>
                        </a:rPr>
                        <a:t>5</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440640476"/>
                  </a:ext>
                </a:extLst>
              </a:tr>
              <a:tr h="465881">
                <a:tc>
                  <a:txBody>
                    <a:bodyPr/>
                    <a:lstStyle/>
                    <a:p>
                      <a:pPr>
                        <a:lnSpc>
                          <a:spcPct val="107000"/>
                        </a:lnSpc>
                      </a:pPr>
                      <a:endParaRPr lang="en-US" sz="2000">
                        <a:effectLst/>
                        <a:latin typeface="Calibri" panose="020F0502020204030204" pitchFamily="34" charset="0"/>
                        <a:cs typeface="Arial" panose="020B0604020202020204" pitchFamily="34" charset="0"/>
                      </a:endParaRPr>
                    </a:p>
                  </a:txBody>
                  <a:tcPr marL="68580" marR="68580" marT="0" marB="0"/>
                </a:tc>
                <a:tc>
                  <a:txBody>
                    <a:bodyPr/>
                    <a:lstStyle/>
                    <a:p>
                      <a:pPr>
                        <a:lnSpc>
                          <a:spcPct val="106000"/>
                        </a:lnSpc>
                      </a:pPr>
                      <a:r>
                        <a:rPr lang="en-US" sz="2000" b="1" dirty="0">
                          <a:effectLst/>
                        </a:rPr>
                        <a:t>TOTAL</a:t>
                      </a:r>
                      <a:endParaRPr lang="en-US" sz="2000" b="1"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6000"/>
                        </a:lnSpc>
                      </a:pPr>
                      <a:r>
                        <a:rPr lang="en-US" sz="2000" b="1" dirty="0">
                          <a:effectLst/>
                        </a:rPr>
                        <a:t>3</a:t>
                      </a:r>
                      <a:endParaRPr lang="en-US" sz="2000" b="1"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6000"/>
                        </a:lnSpc>
                      </a:pPr>
                      <a:r>
                        <a:rPr lang="en-US" sz="2000" b="1" dirty="0">
                          <a:effectLst/>
                        </a:rPr>
                        <a:t>22</a:t>
                      </a:r>
                      <a:endParaRPr lang="en-US" sz="2000" b="1" dirty="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439281869"/>
                  </a:ext>
                </a:extLst>
              </a:tr>
            </a:tbl>
          </a:graphicData>
        </a:graphic>
      </p:graphicFrame>
      <p:sp>
        <p:nvSpPr>
          <p:cNvPr id="5" name="Segnaposto numero diapositiva 4">
            <a:extLst>
              <a:ext uri="{FF2B5EF4-FFF2-40B4-BE49-F238E27FC236}">
                <a16:creationId xmlns:a16="http://schemas.microsoft.com/office/drawing/2014/main" id="{CF28C887-0649-B8DA-6E1D-798FF0060789}"/>
              </a:ext>
            </a:extLst>
          </p:cNvPr>
          <p:cNvSpPr>
            <a:spLocks noGrp="1"/>
          </p:cNvSpPr>
          <p:nvPr>
            <p:ph type="sldNum" sz="quarter" idx="12"/>
          </p:nvPr>
        </p:nvSpPr>
        <p:spPr/>
        <p:txBody>
          <a:bodyPr/>
          <a:lstStyle/>
          <a:p>
            <a:fld id="{4CE482DC-2269-4F26-9D2A-7E44B1A4CD85}" type="slidenum">
              <a:rPr lang="en-US" smtClean="0"/>
              <a:pPr/>
              <a:t>12</a:t>
            </a:fld>
            <a:endParaRPr lang="en-US" dirty="0"/>
          </a:p>
        </p:txBody>
      </p:sp>
    </p:spTree>
    <p:extLst>
      <p:ext uri="{BB962C8B-B14F-4D97-AF65-F5344CB8AC3E}">
        <p14:creationId xmlns:p14="http://schemas.microsoft.com/office/powerpoint/2010/main" val="4164366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97278" y="1878824"/>
            <a:ext cx="10580059" cy="4023360"/>
          </a:xfrm>
        </p:spPr>
        <p:txBody>
          <a:bodyPr>
            <a:normAutofit/>
          </a:bodyPr>
          <a:lstStyle/>
          <a:p>
            <a:pPr marL="0" indent="0">
              <a:buNone/>
            </a:pPr>
            <a:endParaRPr lang="en-US" sz="2400" b="1" dirty="0"/>
          </a:p>
          <a:p>
            <a:pPr marL="0" indent="0" algn="ctr">
              <a:buNone/>
            </a:pPr>
            <a:r>
              <a:rPr lang="en-US" sz="2500" b="1" dirty="0"/>
              <a:t>Beam(s) delivered</a:t>
            </a:r>
          </a:p>
          <a:p>
            <a:pPr>
              <a:buFont typeface="Arial" panose="020B0604020202020204" pitchFamily="34" charset="0"/>
              <a:buChar char="•"/>
            </a:pPr>
            <a:r>
              <a:rPr lang="en-US" dirty="0">
                <a:cs typeface="Times New Roman" panose="02020603050405020304" pitchFamily="18" charset="0"/>
              </a:rPr>
              <a:t> </a:t>
            </a:r>
            <a:r>
              <a:rPr lang="en-US" b="1" dirty="0">
                <a:cs typeface="Times New Roman" panose="02020603050405020304" pitchFamily="18" charset="0"/>
              </a:rPr>
              <a:t>DA</a:t>
            </a:r>
            <a:r>
              <a:rPr lang="en-US" b="1" dirty="0">
                <a:cs typeface="Times New Roman" panose="02020603050405020304" pitchFamily="18" charset="0"/>
                <a:sym typeface="Symbol" panose="05050102010706020507" pitchFamily="18" charset="2"/>
              </a:rPr>
              <a:t></a:t>
            </a:r>
            <a:r>
              <a:rPr lang="en-US" b="1" dirty="0">
                <a:cs typeface="Times New Roman" panose="02020603050405020304" pitchFamily="18" charset="0"/>
              </a:rPr>
              <a:t>NE,</a:t>
            </a:r>
            <a:r>
              <a:rPr lang="en-US" dirty="0">
                <a:cs typeface="Times New Roman" panose="02020603050405020304" pitchFamily="18" charset="0"/>
              </a:rPr>
              <a:t> </a:t>
            </a:r>
            <a:r>
              <a:rPr lang="en-US" b="1" dirty="0">
                <a:cs typeface="Times New Roman" panose="02020603050405020304" pitchFamily="18" charset="0"/>
              </a:rPr>
              <a:t>double ring collider of electrons and positrons </a:t>
            </a:r>
            <a:r>
              <a:rPr lang="en-US" dirty="0">
                <a:cs typeface="Times New Roman" panose="02020603050405020304" pitchFamily="18" charset="0"/>
              </a:rPr>
              <a:t>at 1GeV </a:t>
            </a:r>
            <a:r>
              <a:rPr lang="en-US" dirty="0" err="1">
                <a:cs typeface="Times New Roman" panose="02020603050405020304" pitchFamily="18" charset="0"/>
              </a:rPr>
              <a:t>c.m.</a:t>
            </a:r>
            <a:r>
              <a:rPr lang="en-US" dirty="0">
                <a:cs typeface="Times New Roman" panose="02020603050405020304" pitchFamily="18" charset="0"/>
              </a:rPr>
              <a:t> energy (</a:t>
            </a:r>
            <a:r>
              <a:rPr lang="el-GR" b="1" dirty="0">
                <a:cs typeface="Times New Roman" panose="02020603050405020304" pitchFamily="18" charset="0"/>
              </a:rPr>
              <a:t>φ</a:t>
            </a:r>
            <a:r>
              <a:rPr lang="en-US" b="1" dirty="0">
                <a:cs typeface="Times New Roman" panose="02020603050405020304" pitchFamily="18" charset="0"/>
              </a:rPr>
              <a:t> </a:t>
            </a:r>
            <a:r>
              <a:rPr lang="en-US" b="1" dirty="0"/>
              <a:t>– factory</a:t>
            </a:r>
            <a:r>
              <a:rPr lang="en-US" dirty="0"/>
              <a:t>)</a:t>
            </a:r>
          </a:p>
          <a:p>
            <a:pPr>
              <a:buFont typeface="Arial" panose="020B0604020202020204" pitchFamily="34" charset="0"/>
              <a:buChar char="•"/>
            </a:pPr>
            <a:r>
              <a:rPr lang="en-US" dirty="0"/>
              <a:t> </a:t>
            </a:r>
            <a:r>
              <a:rPr lang="en-US" b="1" dirty="0" err="1"/>
              <a:t>Linac</a:t>
            </a:r>
            <a:r>
              <a:rPr lang="en-US" b="1" dirty="0"/>
              <a:t> Beam Test facility (BTF) </a:t>
            </a:r>
            <a:r>
              <a:rPr lang="en-US" dirty="0"/>
              <a:t>delivering electrons and positrons to </a:t>
            </a:r>
            <a:r>
              <a:rPr lang="en-US" dirty="0">
                <a:cs typeface="Times New Roman" panose="02020603050405020304" pitchFamily="18" charset="0"/>
              </a:rPr>
              <a:t>DA</a:t>
            </a:r>
            <a:r>
              <a:rPr lang="en-US" dirty="0">
                <a:cs typeface="Times New Roman" panose="02020603050405020304" pitchFamily="18" charset="0"/>
                <a:sym typeface="Symbol" panose="05050102010706020507" pitchFamily="18" charset="2"/>
              </a:rPr>
              <a:t></a:t>
            </a:r>
            <a:r>
              <a:rPr lang="en-US" dirty="0">
                <a:cs typeface="Times New Roman" panose="02020603050405020304" pitchFamily="18" charset="0"/>
              </a:rPr>
              <a:t>NE</a:t>
            </a:r>
            <a:endParaRPr lang="en-US" dirty="0"/>
          </a:p>
          <a:p>
            <a:pPr>
              <a:buFont typeface="Arial" panose="020B0604020202020204" pitchFamily="34" charset="0"/>
              <a:buChar char="•"/>
            </a:pPr>
            <a:r>
              <a:rPr lang="en-US" dirty="0"/>
              <a:t>  </a:t>
            </a:r>
            <a:r>
              <a:rPr lang="en-US" b="1" dirty="0"/>
              <a:t>K</a:t>
            </a:r>
            <a:r>
              <a:rPr lang="en-US" b="1" baseline="30000" dirty="0"/>
              <a:t>-</a:t>
            </a:r>
            <a:r>
              <a:rPr lang="en-US" b="1" dirty="0"/>
              <a:t> beam  background free </a:t>
            </a:r>
            <a:r>
              <a:rPr lang="en-US" dirty="0"/>
              <a:t>from</a:t>
            </a:r>
            <a:r>
              <a:rPr lang="el-GR" dirty="0">
                <a:cs typeface="Times New Roman" panose="02020603050405020304" pitchFamily="18" charset="0"/>
              </a:rPr>
              <a:t> φ</a:t>
            </a:r>
            <a:r>
              <a:rPr lang="en-US" dirty="0">
                <a:cs typeface="Times New Roman" panose="02020603050405020304" pitchFamily="18" charset="0"/>
              </a:rPr>
              <a:t>-decay</a:t>
            </a:r>
            <a:endParaRPr lang="en-US" dirty="0"/>
          </a:p>
          <a:p>
            <a:pPr>
              <a:buFont typeface="Arial" panose="020B0604020202020204" pitchFamily="34" charset="0"/>
              <a:buChar char="•"/>
            </a:pPr>
            <a:r>
              <a:rPr lang="en-US" dirty="0"/>
              <a:t>  </a:t>
            </a:r>
            <a:r>
              <a:rPr lang="en-US" b="1" dirty="0"/>
              <a:t>Low momentum </a:t>
            </a:r>
            <a:r>
              <a:rPr lang="en-US" dirty="0"/>
              <a:t>127 MeV/c.   </a:t>
            </a:r>
            <a:r>
              <a:rPr lang="en-US" b="1" dirty="0"/>
              <a:t>Unique facility for stopped K</a:t>
            </a:r>
            <a:r>
              <a:rPr lang="en-US" b="1" baseline="30000" dirty="0"/>
              <a:t>- </a:t>
            </a:r>
            <a:r>
              <a:rPr lang="en-US" b="1" dirty="0"/>
              <a:t>- experiments</a:t>
            </a:r>
            <a:r>
              <a:rPr lang="en-US" dirty="0"/>
              <a:t>, paralleled only by the J-PARC facility in Japan for K</a:t>
            </a:r>
            <a:r>
              <a:rPr lang="en-US" baseline="30000" dirty="0"/>
              <a:t>-</a:t>
            </a:r>
            <a:r>
              <a:rPr lang="en-US" dirty="0"/>
              <a:t> in-flight reaction studies</a:t>
            </a:r>
            <a:r>
              <a:rPr lang="en-US" baseline="30000" dirty="0"/>
              <a:t> </a:t>
            </a:r>
            <a:endParaRPr lang="en-US" dirty="0"/>
          </a:p>
        </p:txBody>
      </p:sp>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TA3 – Transnational Access to LNF		 </a:t>
            </a:r>
            <a:r>
              <a:rPr lang="fr-FR" sz="2500" b="1" dirty="0">
                <a:latin typeface="Arial Narrow" panose="020B0606020202030204" pitchFamily="34" charset="0"/>
              </a:rPr>
              <a:t>(Frascati – </a:t>
            </a:r>
            <a:r>
              <a:rPr lang="fr-FR" sz="2500" b="1" dirty="0" err="1">
                <a:latin typeface="Arial Narrow" panose="020B0606020202030204" pitchFamily="34" charset="0"/>
              </a:rPr>
              <a:t>Italy</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sp>
        <p:nvSpPr>
          <p:cNvPr id="2" name="Segnaposto numero diapositiva 1">
            <a:extLst>
              <a:ext uri="{FF2B5EF4-FFF2-40B4-BE49-F238E27FC236}">
                <a16:creationId xmlns:a16="http://schemas.microsoft.com/office/drawing/2014/main" id="{C2FF5182-8C31-251C-2F49-DD9D45969225}"/>
              </a:ext>
            </a:extLst>
          </p:cNvPr>
          <p:cNvSpPr>
            <a:spLocks noGrp="1"/>
          </p:cNvSpPr>
          <p:nvPr>
            <p:ph type="sldNum" sz="quarter" idx="12"/>
          </p:nvPr>
        </p:nvSpPr>
        <p:spPr/>
        <p:txBody>
          <a:bodyPr/>
          <a:lstStyle/>
          <a:p>
            <a:fld id="{4CE482DC-2269-4F26-9D2A-7E44B1A4CD85}" type="slidenum">
              <a:rPr lang="en-US" smtClean="0"/>
              <a:pPr/>
              <a:t>13</a:t>
            </a:fld>
            <a:endParaRPr lang="en-US" dirty="0"/>
          </a:p>
        </p:txBody>
      </p:sp>
    </p:spTree>
    <p:extLst>
      <p:ext uri="{BB962C8B-B14F-4D97-AF65-F5344CB8AC3E}">
        <p14:creationId xmlns:p14="http://schemas.microsoft.com/office/powerpoint/2010/main" val="1531588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69338" y="69739"/>
            <a:ext cx="9422594" cy="109949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TA3 – Transnational Access to LNF		 </a:t>
            </a:r>
            <a:r>
              <a:rPr lang="fr-FR" sz="2500" b="1" dirty="0">
                <a:latin typeface="Arial Narrow" panose="020B0606020202030204" pitchFamily="34" charset="0"/>
              </a:rPr>
              <a:t>(Frascati – </a:t>
            </a:r>
            <a:r>
              <a:rPr lang="fr-FR" sz="2500" b="1" dirty="0" err="1">
                <a:latin typeface="Arial Narrow" panose="020B0606020202030204" pitchFamily="34" charset="0"/>
              </a:rPr>
              <a:t>Italy</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sp>
        <p:nvSpPr>
          <p:cNvPr id="7" name="CasellaDiTesto 6">
            <a:extLst>
              <a:ext uri="{FF2B5EF4-FFF2-40B4-BE49-F238E27FC236}">
                <a16:creationId xmlns:a16="http://schemas.microsoft.com/office/drawing/2014/main" id="{43A8AA90-0BCD-5CBD-D78F-65BA886890CD}"/>
              </a:ext>
            </a:extLst>
          </p:cNvPr>
          <p:cNvSpPr txBox="1"/>
          <p:nvPr/>
        </p:nvSpPr>
        <p:spPr>
          <a:xfrm>
            <a:off x="538709" y="1652064"/>
            <a:ext cx="11653291" cy="4555093"/>
          </a:xfrm>
          <a:prstGeom prst="rect">
            <a:avLst/>
          </a:prstGeom>
          <a:noFill/>
        </p:spPr>
        <p:txBody>
          <a:bodyPr wrap="square">
            <a:spAutoFit/>
          </a:bodyPr>
          <a:lstStyle/>
          <a:p>
            <a:r>
              <a:rPr lang="en-US" sz="2000" b="1" dirty="0">
                <a:latin typeface="Arial Narrow" panose="020B0606020202030204" pitchFamily="34" charset="0"/>
              </a:rPr>
              <a:t>Both periods RP1 and RP2 have been heavily affected  by Covid-19 pandemic.</a:t>
            </a:r>
          </a:p>
          <a:p>
            <a:endParaRPr lang="en-US" dirty="0">
              <a:latin typeface="Arial Narrow" panose="020B0606020202030204" pitchFamily="34" charset="0"/>
            </a:endParaRPr>
          </a:p>
          <a:p>
            <a:pPr marL="285750" indent="-285750">
              <a:buFont typeface="Wingdings" panose="05000000000000000000" pitchFamily="2" charset="2"/>
              <a:buChar char="q"/>
            </a:pPr>
            <a:r>
              <a:rPr lang="en-US" b="1" dirty="0">
                <a:latin typeface="Arial Narrow" panose="020B0606020202030204" pitchFamily="34" charset="0"/>
              </a:rPr>
              <a:t> RP1   1 June 2019 - 30 November 2020 </a:t>
            </a:r>
            <a:r>
              <a:rPr lang="en-US" dirty="0">
                <a:latin typeface="Arial Narrow" panose="020B0606020202030204" pitchFamily="34" charset="0"/>
              </a:rPr>
              <a:t/>
            </a:r>
            <a:br>
              <a:rPr lang="en-US" dirty="0">
                <a:latin typeface="Arial Narrow" panose="020B0606020202030204" pitchFamily="34" charset="0"/>
              </a:rPr>
            </a:br>
            <a:r>
              <a:rPr lang="en-US" b="1" dirty="0">
                <a:latin typeface="Arial Narrow" panose="020B0606020202030204" pitchFamily="34" charset="0"/>
              </a:rPr>
              <a:t>Only one Call could be launched</a:t>
            </a:r>
            <a:r>
              <a:rPr lang="en-US" dirty="0">
                <a:latin typeface="Arial Narrow" panose="020B0606020202030204" pitchFamily="34" charset="0"/>
              </a:rPr>
              <a:t>, not all the assigned  days and projects could be fulfilled as planned. </a:t>
            </a:r>
          </a:p>
          <a:p>
            <a:r>
              <a:rPr lang="en-US" b="1" dirty="0">
                <a:latin typeface="Arial Narrow" panose="020B0606020202030204" pitchFamily="34" charset="0"/>
              </a:rPr>
              <a:t>     The two scientific lines of </a:t>
            </a:r>
            <a:r>
              <a:rPr lang="en-US" b="1" dirty="0">
                <a:latin typeface="Arial Narrow" panose="020B0606020202030204" pitchFamily="34" charset="0"/>
                <a:cs typeface="Times New Roman" panose="02020603050405020304" pitchFamily="18" charset="0"/>
              </a:rPr>
              <a:t>DA</a:t>
            </a:r>
            <a:r>
              <a:rPr lang="en-US" b="1" dirty="0">
                <a:latin typeface="Arial Narrow" panose="020B0606020202030204" pitchFamily="34" charset="0"/>
                <a:cs typeface="Times New Roman" panose="02020603050405020304" pitchFamily="18" charset="0"/>
                <a:sym typeface="Symbol" panose="05050102010706020507" pitchFamily="18" charset="2"/>
              </a:rPr>
              <a:t></a:t>
            </a:r>
            <a:r>
              <a:rPr lang="en-US" b="1" dirty="0">
                <a:latin typeface="Arial Narrow" panose="020B0606020202030204" pitchFamily="34" charset="0"/>
                <a:cs typeface="Times New Roman" panose="02020603050405020304" pitchFamily="18" charset="0"/>
              </a:rPr>
              <a:t>NE</a:t>
            </a:r>
            <a:r>
              <a:rPr lang="en-US" b="1" dirty="0">
                <a:latin typeface="Arial Narrow" panose="020B0606020202030204" pitchFamily="34" charset="0"/>
              </a:rPr>
              <a:t> </a:t>
            </a:r>
            <a:r>
              <a:rPr lang="en-US" dirty="0">
                <a:latin typeface="Arial Narrow" panose="020B0606020202030204" pitchFamily="34" charset="0"/>
              </a:rPr>
              <a:t>- </a:t>
            </a:r>
            <a:r>
              <a:rPr lang="en-US" b="1" dirty="0">
                <a:latin typeface="Arial Narrow" panose="020B0606020202030204" pitchFamily="34" charset="0"/>
              </a:rPr>
              <a:t>PADME</a:t>
            </a:r>
            <a:r>
              <a:rPr lang="en-US" dirty="0">
                <a:latin typeface="Arial Narrow" panose="020B0606020202030204" pitchFamily="34" charset="0"/>
              </a:rPr>
              <a:t>, aiming to  search the dark photon and </a:t>
            </a:r>
            <a:r>
              <a:rPr lang="en-US" b="1" dirty="0">
                <a:latin typeface="Arial Narrow" panose="020B0606020202030204" pitchFamily="34" charset="0"/>
              </a:rPr>
              <a:t>SIDDHARTA-2</a:t>
            </a:r>
            <a:r>
              <a:rPr lang="en-US" dirty="0">
                <a:latin typeface="Arial Narrow" panose="020B0606020202030204" pitchFamily="34" charset="0"/>
              </a:rPr>
              <a:t>,aiming to measure kaonic   </a:t>
            </a:r>
            <a:br>
              <a:rPr lang="en-US" dirty="0">
                <a:latin typeface="Arial Narrow" panose="020B0606020202030204" pitchFamily="34" charset="0"/>
              </a:rPr>
            </a:br>
            <a:r>
              <a:rPr lang="en-US" dirty="0">
                <a:latin typeface="Arial Narrow" panose="020B0606020202030204" pitchFamily="34" charset="0"/>
              </a:rPr>
              <a:t>     deuterium - could deliver beam only to </a:t>
            </a:r>
            <a:r>
              <a:rPr lang="en-US" b="1" dirty="0">
                <a:latin typeface="Arial Narrow" panose="020B0606020202030204" pitchFamily="34" charset="0"/>
              </a:rPr>
              <a:t>two user-projects  each</a:t>
            </a:r>
            <a:r>
              <a:rPr lang="en-US" dirty="0">
                <a:latin typeface="Arial Narrow" panose="020B0606020202030204" pitchFamily="34" charset="0"/>
              </a:rPr>
              <a:t>, with a limited number of external users, implemented  by a</a:t>
            </a:r>
          </a:p>
          <a:p>
            <a:r>
              <a:rPr lang="en-US" dirty="0">
                <a:latin typeface="Arial Narrow" panose="020B0606020202030204" pitchFamily="34" charset="0"/>
              </a:rPr>
              <a:t>     strong effort by the respective local staff. </a:t>
            </a:r>
          </a:p>
          <a:p>
            <a:endParaRPr lang="en-US" dirty="0">
              <a:latin typeface="Arial Narrow" panose="020B0606020202030204" pitchFamily="34" charset="0"/>
            </a:endParaRPr>
          </a:p>
          <a:p>
            <a:pPr marL="552450" indent="-285750">
              <a:buFont typeface="Wingdings" panose="05000000000000000000" pitchFamily="2" charset="2"/>
              <a:buChar char="v"/>
              <a:tabLst>
                <a:tab pos="542925" algn="l"/>
              </a:tabLst>
            </a:pPr>
            <a:r>
              <a:rPr lang="en-US" b="1" i="1" dirty="0">
                <a:latin typeface="Arial Narrow" panose="020B0606020202030204" pitchFamily="34" charset="0"/>
              </a:rPr>
              <a:t> </a:t>
            </a:r>
            <a:r>
              <a:rPr lang="en-US" b="1" i="1" dirty="0">
                <a:effectLst>
                  <a:outerShdw blurRad="38100" dist="38100" dir="2700000" algn="tl">
                    <a:srgbClr val="000000">
                      <a:alpha val="43137"/>
                    </a:srgbClr>
                  </a:outerShdw>
                </a:effectLst>
                <a:latin typeface="Arial Narrow" panose="020B0606020202030204" pitchFamily="34" charset="0"/>
              </a:rPr>
              <a:t>PADME project</a:t>
            </a:r>
          </a:p>
          <a:p>
            <a:pPr marL="552450" indent="-285750">
              <a:buFont typeface="Wingdings" panose="05000000000000000000" pitchFamily="2" charset="2"/>
              <a:buChar char="ü"/>
              <a:tabLst>
                <a:tab pos="542925" algn="l"/>
              </a:tabLst>
            </a:pPr>
            <a:r>
              <a:rPr lang="en-US" b="1" dirty="0">
                <a:latin typeface="Arial Narrow" panose="020B0606020202030204" pitchFamily="34" charset="0"/>
              </a:rPr>
              <a:t>UCL_DP  </a:t>
            </a:r>
            <a:r>
              <a:rPr lang="en-US" dirty="0">
                <a:latin typeface="Arial Narrow" panose="020B0606020202030204" pitchFamily="34" charset="0"/>
              </a:rPr>
              <a:t>working on time and energy resolution of the  calorimeter </a:t>
            </a:r>
          </a:p>
          <a:p>
            <a:pPr marL="552450" indent="-285750">
              <a:buFont typeface="Wingdings" panose="05000000000000000000" pitchFamily="2" charset="2"/>
              <a:buChar char="ü"/>
              <a:tabLst>
                <a:tab pos="542925" algn="l"/>
              </a:tabLst>
            </a:pPr>
            <a:r>
              <a:rPr lang="en-US" dirty="0">
                <a:latin typeface="Arial Narrow" panose="020B0606020202030204" pitchFamily="34" charset="0"/>
              </a:rPr>
              <a:t> </a:t>
            </a:r>
            <a:r>
              <a:rPr lang="en-US" b="1" dirty="0" err="1">
                <a:latin typeface="Arial Narrow" panose="020B0606020202030204" pitchFamily="34" charset="0"/>
              </a:rPr>
              <a:t>DarkAndRare</a:t>
            </a:r>
            <a:r>
              <a:rPr lang="en-US" b="1" dirty="0">
                <a:latin typeface="Arial Narrow" panose="020B0606020202030204" pitchFamily="34" charset="0"/>
              </a:rPr>
              <a:t> </a:t>
            </a:r>
            <a:r>
              <a:rPr lang="en-US" dirty="0">
                <a:latin typeface="Arial Narrow" panose="020B0606020202030204" pitchFamily="34" charset="0"/>
              </a:rPr>
              <a:t> working on calibration and monitoring of the charged particles veto and on the control system </a:t>
            </a:r>
            <a:br>
              <a:rPr lang="en-US" dirty="0">
                <a:latin typeface="Arial Narrow" panose="020B0606020202030204" pitchFamily="34" charset="0"/>
              </a:rPr>
            </a:br>
            <a:endParaRPr lang="en-US" dirty="0">
              <a:latin typeface="Arial Narrow" panose="020B0606020202030204" pitchFamily="34" charset="0"/>
            </a:endParaRPr>
          </a:p>
          <a:p>
            <a:pPr marL="552450" indent="-285750">
              <a:buFont typeface="Wingdings" panose="05000000000000000000" pitchFamily="2" charset="2"/>
              <a:buChar char="v"/>
              <a:tabLst>
                <a:tab pos="542925" algn="l"/>
              </a:tabLst>
            </a:pPr>
            <a:r>
              <a:rPr lang="en-US" b="1" i="1" dirty="0">
                <a:effectLst>
                  <a:outerShdw blurRad="38100" dist="38100" dir="2700000" algn="tl">
                    <a:srgbClr val="000000">
                      <a:alpha val="43137"/>
                    </a:srgbClr>
                  </a:outerShdw>
                </a:effectLst>
                <a:latin typeface="Arial Narrow" panose="020B0606020202030204" pitchFamily="34" charset="0"/>
              </a:rPr>
              <a:t>SIDDHARTA-2 project</a:t>
            </a:r>
          </a:p>
          <a:p>
            <a:pPr marL="552450" indent="-285750">
              <a:buFont typeface="Wingdings" panose="05000000000000000000" pitchFamily="2" charset="2"/>
              <a:buChar char="ü"/>
              <a:tabLst>
                <a:tab pos="542925" algn="l"/>
              </a:tabLst>
            </a:pPr>
            <a:r>
              <a:rPr lang="en-US" b="1" dirty="0">
                <a:latin typeface="Arial Narrow" panose="020B0606020202030204" pitchFamily="34" charset="0"/>
              </a:rPr>
              <a:t>SIDDHARTA-2 </a:t>
            </a:r>
            <a:r>
              <a:rPr lang="en-US" dirty="0">
                <a:latin typeface="Arial Narrow" panose="020B0606020202030204" pitchFamily="34" charset="0"/>
              </a:rPr>
              <a:t>installing, debugging and data taking with a reduced experimental setup, SIDDHARTINO, calibrating </a:t>
            </a:r>
            <a:br>
              <a:rPr lang="en-US" dirty="0">
                <a:latin typeface="Arial Narrow" panose="020B0606020202030204" pitchFamily="34" charset="0"/>
              </a:rPr>
            </a:br>
            <a:r>
              <a:rPr lang="en-US" dirty="0">
                <a:latin typeface="Arial Narrow" panose="020B0606020202030204" pitchFamily="34" charset="0"/>
              </a:rPr>
              <a:t>the VETO-2 system</a:t>
            </a:r>
          </a:p>
          <a:p>
            <a:pPr marL="552450" indent="-285750">
              <a:buFont typeface="Wingdings" panose="05000000000000000000" pitchFamily="2" charset="2"/>
              <a:buChar char="ü"/>
              <a:tabLst>
                <a:tab pos="542925" algn="l"/>
              </a:tabLst>
            </a:pPr>
            <a:r>
              <a:rPr lang="en-US" dirty="0">
                <a:latin typeface="Arial Narrow" panose="020B0606020202030204" pitchFamily="34" charset="0"/>
              </a:rPr>
              <a:t> </a:t>
            </a:r>
            <a:r>
              <a:rPr lang="en-US" b="1" dirty="0">
                <a:latin typeface="Arial Narrow" panose="020B0606020202030204" pitchFamily="34" charset="0"/>
              </a:rPr>
              <a:t>KRAKOW@SIDDHARTA-2  </a:t>
            </a:r>
            <a:r>
              <a:rPr lang="en-US" dirty="0">
                <a:latin typeface="Arial Narrow" panose="020B0606020202030204" pitchFamily="34" charset="0"/>
              </a:rPr>
              <a:t>installing and debugging the luminosity detector </a:t>
            </a:r>
          </a:p>
        </p:txBody>
      </p:sp>
      <p:sp>
        <p:nvSpPr>
          <p:cNvPr id="9" name="CasellaDiTesto 8">
            <a:extLst>
              <a:ext uri="{FF2B5EF4-FFF2-40B4-BE49-F238E27FC236}">
                <a16:creationId xmlns:a16="http://schemas.microsoft.com/office/drawing/2014/main" id="{BFBDA867-3930-46EC-1B95-AA37522354C1}"/>
              </a:ext>
            </a:extLst>
          </p:cNvPr>
          <p:cNvSpPr txBox="1"/>
          <p:nvPr/>
        </p:nvSpPr>
        <p:spPr>
          <a:xfrm>
            <a:off x="2668406" y="1078681"/>
            <a:ext cx="6096000" cy="461665"/>
          </a:xfrm>
          <a:prstGeom prst="rect">
            <a:avLst/>
          </a:prstGeom>
          <a:noFill/>
        </p:spPr>
        <p:txBody>
          <a:bodyPr wrap="square">
            <a:spAutoFit/>
          </a:bodyPr>
          <a:lstStyle/>
          <a:p>
            <a:pPr algn="ctr"/>
            <a:r>
              <a:rPr lang="de-DE" sz="2400" b="1" dirty="0">
                <a:latin typeface="Arial Narrow" panose="020B0606020202030204" pitchFamily="34" charset="0"/>
                <a:ea typeface="Arial Unicode MS"/>
              </a:rPr>
              <a:t>LNF</a:t>
            </a:r>
            <a:r>
              <a:rPr lang="de-DE" sz="2400" b="1" dirty="0">
                <a:ln>
                  <a:noFill/>
                </a:ln>
                <a:effectLst/>
                <a:latin typeface="Arial Narrow" panose="020B0606020202030204" pitchFamily="34" charset="0"/>
                <a:ea typeface="Arial Unicode MS"/>
              </a:rPr>
              <a:t> </a:t>
            </a:r>
            <a:r>
              <a:rPr lang="de-DE" sz="2400" b="1" dirty="0" err="1">
                <a:ln>
                  <a:noFill/>
                </a:ln>
                <a:effectLst/>
                <a:latin typeface="Arial Narrow" panose="020B0606020202030204" pitchFamily="34" charset="0"/>
                <a:ea typeface="Arial Unicode MS"/>
              </a:rPr>
              <a:t>Activity</a:t>
            </a:r>
            <a:r>
              <a:rPr lang="de-DE" sz="2400" b="1" dirty="0">
                <a:ln>
                  <a:noFill/>
                </a:ln>
                <a:effectLst/>
                <a:latin typeface="Arial Narrow" panose="020B0606020202030204" pitchFamily="34" charset="0"/>
                <a:ea typeface="Arial Unicode MS"/>
              </a:rPr>
              <a:t> in RP1 and RP2 </a:t>
            </a:r>
          </a:p>
        </p:txBody>
      </p:sp>
      <p:sp>
        <p:nvSpPr>
          <p:cNvPr id="2" name="Segnaposto numero diapositiva 1">
            <a:extLst>
              <a:ext uri="{FF2B5EF4-FFF2-40B4-BE49-F238E27FC236}">
                <a16:creationId xmlns:a16="http://schemas.microsoft.com/office/drawing/2014/main" id="{5D3DD2A9-DDC2-B92A-1DE2-9D995121E4D1}"/>
              </a:ext>
            </a:extLst>
          </p:cNvPr>
          <p:cNvSpPr>
            <a:spLocks noGrp="1"/>
          </p:cNvSpPr>
          <p:nvPr>
            <p:ph type="sldNum" sz="quarter" idx="12"/>
          </p:nvPr>
        </p:nvSpPr>
        <p:spPr/>
        <p:txBody>
          <a:bodyPr/>
          <a:lstStyle/>
          <a:p>
            <a:fld id="{4CE482DC-2269-4F26-9D2A-7E44B1A4CD85}" type="slidenum">
              <a:rPr lang="en-US" smtClean="0"/>
              <a:pPr/>
              <a:t>14</a:t>
            </a:fld>
            <a:endParaRPr lang="en-US" dirty="0"/>
          </a:p>
        </p:txBody>
      </p:sp>
    </p:spTree>
    <p:extLst>
      <p:ext uri="{BB962C8B-B14F-4D97-AF65-F5344CB8AC3E}">
        <p14:creationId xmlns:p14="http://schemas.microsoft.com/office/powerpoint/2010/main" val="581812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69338" y="69739"/>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TA3 – Transnational Access to LNF		 </a:t>
            </a:r>
            <a:r>
              <a:rPr lang="fr-FR" sz="2500" b="1" dirty="0">
                <a:latin typeface="Arial Narrow" panose="020B0606020202030204" pitchFamily="34" charset="0"/>
              </a:rPr>
              <a:t>(Frascati – </a:t>
            </a:r>
            <a:r>
              <a:rPr lang="fr-FR" sz="2500" b="1" dirty="0" err="1">
                <a:latin typeface="Arial Narrow" panose="020B0606020202030204" pitchFamily="34" charset="0"/>
              </a:rPr>
              <a:t>Italy</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mc:AlternateContent xmlns:mc="http://schemas.openxmlformats.org/markup-compatibility/2006" xmlns:a14="http://schemas.microsoft.com/office/drawing/2010/main">
        <mc:Choice Requires="a14">
          <p:sp>
            <p:nvSpPr>
              <p:cNvPr id="3" name="CasellaDiTesto 2">
                <a:extLst>
                  <a:ext uri="{FF2B5EF4-FFF2-40B4-BE49-F238E27FC236}">
                    <a16:creationId xmlns:a16="http://schemas.microsoft.com/office/drawing/2014/main" id="{34F7E8BE-14FB-6680-4543-AD14BA1FB90B}"/>
                  </a:ext>
                </a:extLst>
              </p:cNvPr>
              <p:cNvSpPr txBox="1"/>
              <p:nvPr/>
            </p:nvSpPr>
            <p:spPr>
              <a:xfrm>
                <a:off x="519113" y="2192711"/>
                <a:ext cx="11153774" cy="2882969"/>
              </a:xfrm>
              <a:prstGeom prst="rect">
                <a:avLst/>
              </a:prstGeom>
              <a:noFill/>
            </p:spPr>
            <p:txBody>
              <a:bodyPr wrap="square">
                <a:spAutoFit/>
              </a:bodyPr>
              <a:lstStyle/>
              <a:p>
                <a:pPr marL="285750" indent="-285750">
                  <a:buFont typeface="Wingdings" panose="05000000000000000000" pitchFamily="2" charset="2"/>
                  <a:buChar char="q"/>
                </a:pPr>
                <a:r>
                  <a:rPr lang="en-US" b="1" dirty="0">
                    <a:latin typeface="Arial Narrow" panose="020B0606020202030204" pitchFamily="34" charset="0"/>
                  </a:rPr>
                  <a:t>RP2  1 December 2020 - 30 May 2022 </a:t>
                </a:r>
                <a:r>
                  <a:rPr lang="en-US" dirty="0">
                    <a:latin typeface="Arial Narrow" panose="020B0606020202030204" pitchFamily="34" charset="0"/>
                  </a:rPr>
                  <a:t/>
                </a:r>
                <a:br>
                  <a:rPr lang="en-US" dirty="0">
                    <a:latin typeface="Arial Narrow" panose="020B0606020202030204" pitchFamily="34" charset="0"/>
                  </a:rPr>
                </a:br>
                <a:r>
                  <a:rPr lang="en-US" dirty="0">
                    <a:latin typeface="Arial Narrow" panose="020B0606020202030204" pitchFamily="34" charset="0"/>
                  </a:rPr>
                  <a:t>The </a:t>
                </a:r>
                <a:r>
                  <a:rPr lang="en-US" b="1" dirty="0">
                    <a:latin typeface="Arial Narrow" panose="020B0606020202030204" pitchFamily="34" charset="0"/>
                  </a:rPr>
                  <a:t>pandemic situation did not allow users </a:t>
                </a:r>
                <a:r>
                  <a:rPr lang="en-US" dirty="0">
                    <a:latin typeface="Arial Narrow" panose="020B0606020202030204" pitchFamily="34" charset="0"/>
                  </a:rPr>
                  <a:t>to travel to Frascati for an extended period of time. </a:t>
                </a:r>
                <a:br>
                  <a:rPr lang="en-US" dirty="0">
                    <a:latin typeface="Arial Narrow" panose="020B0606020202030204" pitchFamily="34" charset="0"/>
                  </a:rPr>
                </a:br>
                <a:r>
                  <a:rPr lang="en-US" dirty="0">
                    <a:latin typeface="Arial Narrow" panose="020B0606020202030204" pitchFamily="34" charset="0"/>
                  </a:rPr>
                  <a:t>Lockdown condition and severe restrictions hindered the  running of the machine complex </a:t>
                </a:r>
                <a:r>
                  <a:rPr lang="en-US" b="1" dirty="0">
                    <a:latin typeface="Arial Narrow" panose="020B0606020202030204" pitchFamily="34" charset="0"/>
                  </a:rPr>
                  <a:t>until September 2021</a:t>
                </a:r>
                <a:r>
                  <a:rPr lang="en-US" dirty="0">
                    <a:latin typeface="Arial Narrow" panose="020B0606020202030204" pitchFamily="34" charset="0"/>
                  </a:rPr>
                  <a:t>.</a:t>
                </a:r>
              </a:p>
              <a:p>
                <a:endParaRPr lang="en-US" dirty="0">
                  <a:latin typeface="Arial Narrow" panose="020B0606020202030204" pitchFamily="34" charset="0"/>
                </a:endParaRPr>
              </a:p>
              <a:p>
                <a:pPr marL="285750" indent="-285750">
                  <a:buFont typeface="Wingdings" panose="05000000000000000000" pitchFamily="2" charset="2"/>
                  <a:buChar char="v"/>
                </a:pPr>
                <a:r>
                  <a:rPr lang="en-US" dirty="0">
                    <a:latin typeface="Arial Narrow" panose="020B0606020202030204" pitchFamily="34" charset="0"/>
                  </a:rPr>
                  <a:t> </a:t>
                </a:r>
                <a:r>
                  <a:rPr lang="en-US" b="1" i="1" dirty="0">
                    <a:effectLst>
                      <a:outerShdw blurRad="38100" dist="38100" dir="2700000" algn="tl">
                        <a:srgbClr val="000000">
                          <a:alpha val="43137"/>
                        </a:srgbClr>
                      </a:outerShdw>
                    </a:effectLst>
                    <a:latin typeface="Arial Narrow" panose="020B0606020202030204" pitchFamily="34" charset="0"/>
                  </a:rPr>
                  <a:t>PADME projects </a:t>
                </a:r>
              </a:p>
              <a:p>
                <a:pPr marL="285750" indent="-285750">
                  <a:buFont typeface="Wingdings" panose="05000000000000000000" pitchFamily="2" charset="2"/>
                  <a:buChar char="ü"/>
                </a:pPr>
                <a:r>
                  <a:rPr lang="en-US" b="1" dirty="0">
                    <a:latin typeface="Arial Narrow" panose="020B0606020202030204" pitchFamily="34" charset="0"/>
                  </a:rPr>
                  <a:t>Dark And Rare, </a:t>
                </a:r>
                <a:r>
                  <a:rPr lang="en-US" dirty="0">
                    <a:latin typeface="Arial Narrow" panose="020B0606020202030204" pitchFamily="34" charset="0"/>
                  </a:rPr>
                  <a:t>In RP2 no data-taking was foreseen for the experiment. </a:t>
                </a:r>
                <a:r>
                  <a:rPr lang="en-US" b="1" dirty="0">
                    <a:latin typeface="Arial Narrow" panose="020B0606020202030204" pitchFamily="34" charset="0"/>
                  </a:rPr>
                  <a:t>None of the users was able to come to LNF</a:t>
                </a:r>
                <a:r>
                  <a:rPr lang="en-US" dirty="0">
                    <a:latin typeface="Arial Narrow" panose="020B0606020202030204" pitchFamily="34" charset="0"/>
                  </a:rPr>
                  <a:t>, also due to the specific restrictions from Bulgaria, to which the components of the group do belong. However, the group kept on operating on the Detector Control System and contributing to the analysis of data collected in the run of September 2020.</a:t>
                </a:r>
              </a:p>
              <a:p>
                <a:r>
                  <a:rPr lang="en-US" dirty="0">
                    <a:latin typeface="Arial Narrow" panose="020B0606020202030204" pitchFamily="34" charset="0"/>
                  </a:rPr>
                  <a:t>     The </a:t>
                </a:r>
                <a:r>
                  <a:rPr lang="en-US" b="1" dirty="0">
                    <a:latin typeface="Arial Narrow" panose="020B0606020202030204" pitchFamily="34" charset="0"/>
                  </a:rPr>
                  <a:t>first scientific result of PADME </a:t>
                </a:r>
                <a:r>
                  <a:rPr lang="en-US" dirty="0">
                    <a:latin typeface="Arial Narrow" panose="020B0606020202030204" pitchFamily="34" charset="0"/>
                  </a:rPr>
                  <a:t>has been the </a:t>
                </a:r>
                <a:r>
                  <a:rPr lang="en-US" b="1" dirty="0">
                    <a:latin typeface="Arial Narrow" panose="020B0606020202030204" pitchFamily="34" charset="0"/>
                  </a:rPr>
                  <a:t>cross-section of the process e</a:t>
                </a:r>
                <a:r>
                  <a:rPr lang="en-US" b="1" baseline="30000" dirty="0">
                    <a:latin typeface="Arial Narrow" panose="020B0606020202030204" pitchFamily="34" charset="0"/>
                  </a:rPr>
                  <a:t>+</a:t>
                </a:r>
                <a:r>
                  <a:rPr lang="en-US" b="1" dirty="0">
                    <a:latin typeface="Arial Narrow" panose="020B0606020202030204" pitchFamily="34" charset="0"/>
                  </a:rPr>
                  <a:t> e</a:t>
                </a:r>
                <a:r>
                  <a:rPr lang="en-US" b="1" baseline="30000" dirty="0">
                    <a:latin typeface="Arial Narrow" panose="020B0606020202030204" pitchFamily="34" charset="0"/>
                  </a:rPr>
                  <a:t>-</a:t>
                </a:r>
                <a:r>
                  <a:rPr lang="en-US" b="1" dirty="0">
                    <a:latin typeface="Arial Narrow" panose="020B0606020202030204" pitchFamily="34" charset="0"/>
                    <a:sym typeface="Symbol" panose="05050102010706020507" pitchFamily="18" charset="2"/>
                  </a:rPr>
                  <a:t></a:t>
                </a:r>
                <a:r>
                  <a:rPr lang="en-US" b="1" dirty="0">
                    <a:latin typeface="Arial Narrow" panose="020B0606020202030204" pitchFamily="34" charset="0"/>
                  </a:rPr>
                  <a:t>  </a:t>
                </a:r>
                <a:r>
                  <a:rPr lang="en-US" b="1" dirty="0">
                    <a:latin typeface="Arial Narrow" panose="020B0606020202030204" pitchFamily="34" charset="0"/>
                    <a:sym typeface="Symbol" panose="05050102010706020507" pitchFamily="18" charset="2"/>
                  </a:rPr>
                  <a:t></a:t>
                </a:r>
                <a:r>
                  <a:rPr lang="en-US" dirty="0">
                    <a:latin typeface="Arial Narrow" panose="020B0606020202030204" pitchFamily="34" charset="0"/>
                    <a:sym typeface="Symbol" panose="05050102010706020507" pitchFamily="18" charset="2"/>
                  </a:rPr>
                  <a:t> </a:t>
                </a:r>
                <a:r>
                  <a:rPr lang="en-US" dirty="0">
                    <a:latin typeface="Arial Narrow" panose="020B0606020202030204" pitchFamily="34" charset="0"/>
                  </a:rPr>
                  <a:t>with a </a:t>
                </a:r>
                <a:r>
                  <a:rPr lang="en-US" b="1" dirty="0">
                    <a:latin typeface="Arial Narrow" panose="020B0606020202030204" pitchFamily="34" charset="0"/>
                  </a:rPr>
                  <a:t>precision measurement</a:t>
                </a:r>
              </a:p>
              <a:p>
                <a:r>
                  <a:rPr lang="en-US" b="1" dirty="0">
                    <a:latin typeface="Arial Narrow" panose="020B0606020202030204" pitchFamily="34" charset="0"/>
                  </a:rPr>
                  <a:t>     </a:t>
                </a:r>
                <a:r>
                  <a:rPr lang="en-US" dirty="0">
                    <a:latin typeface="Arial Narrow" panose="020B0606020202030204" pitchFamily="34" charset="0"/>
                  </a:rPr>
                  <a:t>at</a:t>
                </a:r>
                <a:r>
                  <a:rPr lang="en-US" dirty="0">
                    <a:ea typeface="Cambria Math" panose="02040503050406030204" pitchFamily="18" charset="0"/>
                  </a:rPr>
                  <a:t>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latin typeface="Arial Narrow" panose="020B0606020202030204" pitchFamily="34" charset="0"/>
                  </a:rPr>
                  <a:t>21 MeV, presented to the </a:t>
                </a:r>
                <a:r>
                  <a:rPr lang="en-US" dirty="0" err="1">
                    <a:latin typeface="Arial Narrow" panose="020B0606020202030204" pitchFamily="34" charset="0"/>
                  </a:rPr>
                  <a:t>Moriond</a:t>
                </a:r>
                <a:r>
                  <a:rPr lang="en-US" dirty="0">
                    <a:latin typeface="Arial Narrow" panose="020B0606020202030204" pitchFamily="34" charset="0"/>
                  </a:rPr>
                  <a:t> conference (March 2022). </a:t>
                </a:r>
              </a:p>
            </p:txBody>
          </p:sp>
        </mc:Choice>
        <mc:Fallback xmlns="">
          <p:sp>
            <p:nvSpPr>
              <p:cNvPr id="3" name="CasellaDiTesto 2">
                <a:extLst>
                  <a:ext uri="{FF2B5EF4-FFF2-40B4-BE49-F238E27FC236}">
                    <a16:creationId xmlns:a16="http://schemas.microsoft.com/office/drawing/2014/main" id="{34F7E8BE-14FB-6680-4543-AD14BA1FB90B}"/>
                  </a:ext>
                </a:extLst>
              </p:cNvPr>
              <p:cNvSpPr txBox="1">
                <a:spLocks noRot="1" noChangeAspect="1" noMove="1" noResize="1" noEditPoints="1" noAdjustHandles="1" noChangeArrowheads="1" noChangeShapeType="1" noTextEdit="1"/>
              </p:cNvSpPr>
              <p:nvPr/>
            </p:nvSpPr>
            <p:spPr>
              <a:xfrm>
                <a:off x="519113" y="2192711"/>
                <a:ext cx="11153774" cy="2882969"/>
              </a:xfrm>
              <a:prstGeom prst="rect">
                <a:avLst/>
              </a:prstGeom>
              <a:blipFill>
                <a:blip r:embed="rId3"/>
                <a:stretch>
                  <a:fillRect l="-328" t="-1057" b="-2326"/>
                </a:stretch>
              </a:blipFill>
            </p:spPr>
            <p:txBody>
              <a:bodyPr/>
              <a:lstStyle/>
              <a:p>
                <a:r>
                  <a:rPr lang="en-US">
                    <a:noFill/>
                  </a:rPr>
                  <a:t> </a:t>
                </a:r>
              </a:p>
            </p:txBody>
          </p:sp>
        </mc:Fallback>
      </mc:AlternateContent>
      <p:sp>
        <p:nvSpPr>
          <p:cNvPr id="2" name="Segnaposto numero diapositiva 1">
            <a:extLst>
              <a:ext uri="{FF2B5EF4-FFF2-40B4-BE49-F238E27FC236}">
                <a16:creationId xmlns:a16="http://schemas.microsoft.com/office/drawing/2014/main" id="{D91A3F4A-4F85-1CCF-D689-1F84EC846DE2}"/>
              </a:ext>
            </a:extLst>
          </p:cNvPr>
          <p:cNvSpPr>
            <a:spLocks noGrp="1"/>
          </p:cNvSpPr>
          <p:nvPr>
            <p:ph type="sldNum" sz="quarter" idx="12"/>
          </p:nvPr>
        </p:nvSpPr>
        <p:spPr/>
        <p:txBody>
          <a:bodyPr/>
          <a:lstStyle/>
          <a:p>
            <a:fld id="{4CE482DC-2269-4F26-9D2A-7E44B1A4CD85}" type="slidenum">
              <a:rPr lang="en-US" smtClean="0"/>
              <a:pPr/>
              <a:t>15</a:t>
            </a:fld>
            <a:endParaRPr lang="en-US" dirty="0"/>
          </a:p>
        </p:txBody>
      </p:sp>
    </p:spTree>
    <p:extLst>
      <p:ext uri="{BB962C8B-B14F-4D97-AF65-F5344CB8AC3E}">
        <p14:creationId xmlns:p14="http://schemas.microsoft.com/office/powerpoint/2010/main" val="55610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69338" y="69739"/>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TA3 – Transnational Access to LNF		 </a:t>
            </a:r>
            <a:r>
              <a:rPr lang="fr-FR" sz="2500" b="1" dirty="0">
                <a:latin typeface="Arial Narrow" panose="020B0606020202030204" pitchFamily="34" charset="0"/>
              </a:rPr>
              <a:t>(Frascati – </a:t>
            </a:r>
            <a:r>
              <a:rPr lang="fr-FR" sz="2500" b="1" dirty="0" err="1">
                <a:latin typeface="Arial Narrow" panose="020B0606020202030204" pitchFamily="34" charset="0"/>
              </a:rPr>
              <a:t>Italy</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sp>
        <p:nvSpPr>
          <p:cNvPr id="3" name="CasellaDiTesto 2">
            <a:extLst>
              <a:ext uri="{FF2B5EF4-FFF2-40B4-BE49-F238E27FC236}">
                <a16:creationId xmlns:a16="http://schemas.microsoft.com/office/drawing/2014/main" id="{34F7E8BE-14FB-6680-4543-AD14BA1FB90B}"/>
              </a:ext>
            </a:extLst>
          </p:cNvPr>
          <p:cNvSpPr txBox="1"/>
          <p:nvPr/>
        </p:nvSpPr>
        <p:spPr>
          <a:xfrm>
            <a:off x="262328" y="1840100"/>
            <a:ext cx="11804754" cy="3970318"/>
          </a:xfrm>
          <a:prstGeom prst="rect">
            <a:avLst/>
          </a:prstGeom>
          <a:noFill/>
        </p:spPr>
        <p:txBody>
          <a:bodyPr wrap="square">
            <a:spAutoFit/>
          </a:bodyPr>
          <a:lstStyle/>
          <a:p>
            <a:endParaRPr lang="en-US" dirty="0">
              <a:latin typeface="Arial Narrow" panose="020B0606020202030204" pitchFamily="34" charset="0"/>
            </a:endParaRPr>
          </a:p>
          <a:p>
            <a:pPr marL="285750" indent="-285750">
              <a:buFont typeface="Wingdings" panose="05000000000000000000" pitchFamily="2" charset="2"/>
              <a:buChar char="v"/>
            </a:pPr>
            <a:r>
              <a:rPr lang="en-US" b="1" i="1" dirty="0">
                <a:effectLst>
                  <a:outerShdw blurRad="38100" dist="38100" dir="2700000" algn="tl">
                    <a:srgbClr val="000000">
                      <a:alpha val="43137"/>
                    </a:srgbClr>
                  </a:outerShdw>
                </a:effectLst>
                <a:latin typeface="Arial Narrow" panose="020B0606020202030204" pitchFamily="34" charset="0"/>
              </a:rPr>
              <a:t>SIDDHARTA-2 projects </a:t>
            </a:r>
            <a:r>
              <a:rPr lang="en-US" dirty="0">
                <a:latin typeface="Arial Narrow" panose="020B0606020202030204" pitchFamily="34" charset="0"/>
              </a:rPr>
              <a:t/>
            </a:r>
            <a:br>
              <a:rPr lang="en-US" dirty="0">
                <a:latin typeface="Arial Narrow" panose="020B0606020202030204" pitchFamily="34" charset="0"/>
              </a:rPr>
            </a:br>
            <a:r>
              <a:rPr lang="en-US" dirty="0">
                <a:latin typeface="Arial Narrow" panose="020B0606020202030204" pitchFamily="34" charset="0"/>
              </a:rPr>
              <a:t>Five projects contributed to the various stages of the experiment in preparation of the kaonic deuterium measurement, with strong support of the LNF group </a:t>
            </a:r>
          </a:p>
          <a:p>
            <a:pPr marL="285750" indent="-285750">
              <a:buFont typeface="Wingdings" panose="05000000000000000000" pitchFamily="2" charset="2"/>
              <a:buChar char="ü"/>
            </a:pPr>
            <a:r>
              <a:rPr lang="en-US" b="1" dirty="0">
                <a:latin typeface="Arial Narrow" panose="020B0606020202030204" pitchFamily="34" charset="0"/>
              </a:rPr>
              <a:t>SIDDHARTA-2,</a:t>
            </a:r>
            <a:r>
              <a:rPr lang="en-US" dirty="0">
                <a:latin typeface="Arial Narrow" panose="020B0606020202030204" pitchFamily="34" charset="0"/>
              </a:rPr>
              <a:t>  working on final setup assembly, on installation and calibration of the VETO-2 system, making beam time shifts and  data analysis </a:t>
            </a:r>
          </a:p>
          <a:p>
            <a:pPr marL="285750" indent="-285750">
              <a:buFont typeface="Wingdings" panose="05000000000000000000" pitchFamily="2" charset="2"/>
              <a:buChar char="ü"/>
            </a:pPr>
            <a:r>
              <a:rPr lang="en-US" b="1" dirty="0">
                <a:latin typeface="Arial Narrow" panose="020B0606020202030204" pitchFamily="34" charset="0"/>
              </a:rPr>
              <a:t> KRAKOW@SIDDHARTA-2</a:t>
            </a:r>
            <a:r>
              <a:rPr lang="en-US" dirty="0">
                <a:latin typeface="Arial Narrow" panose="020B0606020202030204" pitchFamily="34" charset="0"/>
              </a:rPr>
              <a:t>,</a:t>
            </a:r>
            <a:r>
              <a:rPr lang="en-US" b="1" dirty="0">
                <a:latin typeface="Arial Narrow" panose="020B0606020202030204" pitchFamily="34" charset="0"/>
              </a:rPr>
              <a:t>  </a:t>
            </a:r>
            <a:r>
              <a:rPr lang="en-US" dirty="0">
                <a:latin typeface="Arial Narrow" panose="020B0606020202030204" pitchFamily="34" charset="0"/>
              </a:rPr>
              <a:t>working on calibration of the luminometer with the DA</a:t>
            </a:r>
            <a:r>
              <a:rPr lang="en-US" dirty="0">
                <a:latin typeface="Arial Narrow" panose="020B0606020202030204" pitchFamily="34" charset="0"/>
                <a:sym typeface="Symbol" panose="05050102010706020507" pitchFamily="18" charset="2"/>
              </a:rPr>
              <a:t></a:t>
            </a:r>
            <a:r>
              <a:rPr lang="en-US" dirty="0">
                <a:latin typeface="Arial Narrow" panose="020B0606020202030204" pitchFamily="34" charset="0"/>
              </a:rPr>
              <a:t>NE luminometer and with the kaon monitor of the experiment </a:t>
            </a:r>
          </a:p>
          <a:p>
            <a:pPr marL="285750" indent="-285750">
              <a:buFont typeface="Wingdings" panose="05000000000000000000" pitchFamily="2" charset="2"/>
              <a:buChar char="ü"/>
            </a:pPr>
            <a:r>
              <a:rPr lang="en-US" b="1" dirty="0">
                <a:latin typeface="Arial Narrow" panose="020B0606020202030204" pitchFamily="34" charset="0"/>
              </a:rPr>
              <a:t>SIDDHARTA-2 &amp; </a:t>
            </a:r>
            <a:r>
              <a:rPr lang="en-US" b="1" dirty="0" err="1">
                <a:latin typeface="Arial Narrow" panose="020B0606020202030204" pitchFamily="34" charset="0"/>
              </a:rPr>
              <a:t>HPGEtest</a:t>
            </a:r>
            <a:r>
              <a:rPr lang="en-US" dirty="0">
                <a:latin typeface="Arial Narrow" panose="020B0606020202030204" pitchFamily="34" charset="0"/>
              </a:rPr>
              <a:t>,</a:t>
            </a:r>
            <a:r>
              <a:rPr lang="en-US" b="1" dirty="0">
                <a:latin typeface="Arial Narrow" panose="020B0606020202030204" pitchFamily="34" charset="0"/>
              </a:rPr>
              <a:t>  </a:t>
            </a:r>
            <a:r>
              <a:rPr lang="en-US" dirty="0">
                <a:latin typeface="Arial Narrow" panose="020B0606020202030204" pitchFamily="34" charset="0"/>
              </a:rPr>
              <a:t>working on the installation of the Ge detector and its debugging </a:t>
            </a:r>
          </a:p>
          <a:p>
            <a:pPr marL="285750" indent="-285750">
              <a:buFont typeface="Wingdings" panose="05000000000000000000" pitchFamily="2" charset="2"/>
              <a:buChar char="ü"/>
            </a:pPr>
            <a:r>
              <a:rPr lang="en-US" b="1" dirty="0">
                <a:latin typeface="Arial Narrow" panose="020B0606020202030204" pitchFamily="34" charset="0"/>
              </a:rPr>
              <a:t>ANTIKD,</a:t>
            </a:r>
            <a:r>
              <a:rPr lang="en-US" dirty="0">
                <a:latin typeface="Arial Narrow" panose="020B0606020202030204" pitchFamily="34" charset="0"/>
              </a:rPr>
              <a:t>  participating to SIDDHARTINO beam time shifts and to data analysis </a:t>
            </a:r>
          </a:p>
          <a:p>
            <a:pPr marL="285750" indent="-285750">
              <a:buFont typeface="Wingdings" panose="05000000000000000000" pitchFamily="2" charset="2"/>
              <a:buChar char="ü"/>
            </a:pPr>
            <a:r>
              <a:rPr lang="en-US" b="1" dirty="0">
                <a:latin typeface="Arial Narrow" panose="020B0606020202030204" pitchFamily="34" charset="0"/>
              </a:rPr>
              <a:t>EARS-2</a:t>
            </a:r>
            <a:r>
              <a:rPr lang="en-US" dirty="0">
                <a:latin typeface="Arial Narrow" panose="020B0606020202030204" pitchFamily="34" charset="0"/>
              </a:rPr>
              <a:t>, working on a new interface Lab View for the Detector Control System.</a:t>
            </a:r>
          </a:p>
          <a:p>
            <a:r>
              <a:rPr lang="en-US" dirty="0">
                <a:latin typeface="Arial Narrow" panose="020B0606020202030204" pitchFamily="34" charset="0"/>
              </a:rPr>
              <a:t> </a:t>
            </a:r>
            <a:br>
              <a:rPr lang="en-US" dirty="0">
                <a:latin typeface="Arial Narrow" panose="020B0606020202030204" pitchFamily="34" charset="0"/>
              </a:rPr>
            </a:br>
            <a:r>
              <a:rPr lang="en-US" b="1" dirty="0">
                <a:latin typeface="Arial Narrow" panose="020B0606020202030204" pitchFamily="34" charset="0"/>
              </a:rPr>
              <a:t>All the projects </a:t>
            </a:r>
            <a:r>
              <a:rPr lang="en-US" dirty="0">
                <a:latin typeface="Arial Narrow" panose="020B0606020202030204" pitchFamily="34" charset="0"/>
              </a:rPr>
              <a:t>have contributed to the scientific results  obtained in the period: in particular</a:t>
            </a:r>
            <a:r>
              <a:rPr lang="en-US" b="1" dirty="0">
                <a:latin typeface="Arial Narrow" panose="020B0606020202030204" pitchFamily="34" charset="0"/>
              </a:rPr>
              <a:t>, the most precise  measurement of the transitions to the 2p level in kaonic helium  </a:t>
            </a:r>
            <a:r>
              <a:rPr lang="en-US" dirty="0">
                <a:latin typeface="Arial Narrow" panose="020B0606020202030204" pitchFamily="34" charset="0"/>
              </a:rPr>
              <a:t>and the measurement of the </a:t>
            </a:r>
            <a:r>
              <a:rPr lang="en-US" b="1" dirty="0">
                <a:latin typeface="Arial Narrow" panose="020B0606020202030204" pitchFamily="34" charset="0"/>
              </a:rPr>
              <a:t>transition yields in kaonic helium  </a:t>
            </a:r>
            <a:r>
              <a:rPr lang="en-US" dirty="0">
                <a:latin typeface="Arial Narrow" panose="020B0606020202030204" pitchFamily="34" charset="0"/>
              </a:rPr>
              <a:t>at different gas densities. </a:t>
            </a:r>
          </a:p>
        </p:txBody>
      </p:sp>
      <p:sp>
        <p:nvSpPr>
          <p:cNvPr id="2" name="Segnaposto numero diapositiva 1">
            <a:extLst>
              <a:ext uri="{FF2B5EF4-FFF2-40B4-BE49-F238E27FC236}">
                <a16:creationId xmlns:a16="http://schemas.microsoft.com/office/drawing/2014/main" id="{13541318-734C-BA94-C3C9-CC5FC70D67E7}"/>
              </a:ext>
            </a:extLst>
          </p:cNvPr>
          <p:cNvSpPr>
            <a:spLocks noGrp="1"/>
          </p:cNvSpPr>
          <p:nvPr>
            <p:ph type="sldNum" sz="quarter" idx="12"/>
          </p:nvPr>
        </p:nvSpPr>
        <p:spPr/>
        <p:txBody>
          <a:bodyPr/>
          <a:lstStyle/>
          <a:p>
            <a:fld id="{4CE482DC-2269-4F26-9D2A-7E44B1A4CD85}" type="slidenum">
              <a:rPr lang="en-US" smtClean="0"/>
              <a:pPr/>
              <a:t>16</a:t>
            </a:fld>
            <a:endParaRPr lang="en-US" dirty="0"/>
          </a:p>
        </p:txBody>
      </p:sp>
    </p:spTree>
    <p:extLst>
      <p:ext uri="{BB962C8B-B14F-4D97-AF65-F5344CB8AC3E}">
        <p14:creationId xmlns:p14="http://schemas.microsoft.com/office/powerpoint/2010/main" val="334713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69338" y="69739"/>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TA3 – Transnational Access to LNF		 </a:t>
            </a:r>
            <a:r>
              <a:rPr lang="fr-FR" sz="2500" b="1" dirty="0">
                <a:latin typeface="Arial Narrow" panose="020B0606020202030204" pitchFamily="34" charset="0"/>
              </a:rPr>
              <a:t>(Frascati – </a:t>
            </a:r>
            <a:r>
              <a:rPr lang="fr-FR" sz="2500" b="1" dirty="0" err="1">
                <a:latin typeface="Arial Narrow" panose="020B0606020202030204" pitchFamily="34" charset="0"/>
              </a:rPr>
              <a:t>Italy</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sp>
        <p:nvSpPr>
          <p:cNvPr id="5" name="CasellaDiTesto 4">
            <a:extLst>
              <a:ext uri="{FF2B5EF4-FFF2-40B4-BE49-F238E27FC236}">
                <a16:creationId xmlns:a16="http://schemas.microsoft.com/office/drawing/2014/main" id="{2439B9D2-EC17-5656-CAAC-05434AA1E9BF}"/>
              </a:ext>
            </a:extLst>
          </p:cNvPr>
          <p:cNvSpPr txBox="1"/>
          <p:nvPr/>
        </p:nvSpPr>
        <p:spPr>
          <a:xfrm>
            <a:off x="3189717" y="1777141"/>
            <a:ext cx="6097424" cy="492699"/>
          </a:xfrm>
          <a:prstGeom prst="rect">
            <a:avLst/>
          </a:prstGeom>
          <a:noFill/>
        </p:spPr>
        <p:txBody>
          <a:bodyPr wrap="square">
            <a:sp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latin typeface="Arial Narrow" panose="020B0606020202030204" pitchFamily="34" charset="0"/>
                <a:ea typeface="Arial Unicode MS"/>
              </a:rPr>
              <a:t>Access </a:t>
            </a:r>
            <a:r>
              <a:rPr lang="de-DE" sz="2400" b="1" dirty="0" err="1">
                <a:ln>
                  <a:noFill/>
                </a:ln>
                <a:effectLst/>
                <a:latin typeface="Arial Narrow" panose="020B0606020202030204" pitchFamily="34" charset="0"/>
                <a:ea typeface="Arial Unicode MS"/>
              </a:rPr>
              <a:t>to</a:t>
            </a:r>
            <a:r>
              <a:rPr lang="de-DE" sz="2400" b="1" dirty="0">
                <a:ln>
                  <a:noFill/>
                </a:ln>
                <a:effectLst/>
                <a:latin typeface="Arial Narrow" panose="020B0606020202030204" pitchFamily="34" charset="0"/>
                <a:ea typeface="Arial Unicode MS"/>
              </a:rPr>
              <a:t> LNF in RP2</a:t>
            </a:r>
          </a:p>
        </p:txBody>
      </p:sp>
      <p:graphicFrame>
        <p:nvGraphicFramePr>
          <p:cNvPr id="6" name="Tabella 5">
            <a:extLst>
              <a:ext uri="{FF2B5EF4-FFF2-40B4-BE49-F238E27FC236}">
                <a16:creationId xmlns:a16="http://schemas.microsoft.com/office/drawing/2014/main" id="{F2533B28-02D3-CA8B-E627-48E032C64503}"/>
              </a:ext>
            </a:extLst>
          </p:cNvPr>
          <p:cNvGraphicFramePr>
            <a:graphicFrameLocks noGrp="1"/>
          </p:cNvGraphicFramePr>
          <p:nvPr>
            <p:extLst>
              <p:ext uri="{D42A27DB-BD31-4B8C-83A1-F6EECF244321}">
                <p14:modId xmlns:p14="http://schemas.microsoft.com/office/powerpoint/2010/main" val="2955748033"/>
              </p:ext>
            </p:extLst>
          </p:nvPr>
        </p:nvGraphicFramePr>
        <p:xfrm>
          <a:off x="7308653" y="2860961"/>
          <a:ext cx="4823526" cy="1727200"/>
        </p:xfrm>
        <a:graphic>
          <a:graphicData uri="http://schemas.openxmlformats.org/drawingml/2006/table">
            <a:tbl>
              <a:tblPr firstRow="1" firstCol="1" bandRow="1">
                <a:tableStyleId>{5C22544A-7EE6-4342-B048-85BDC9FD1C3A}</a:tableStyleId>
              </a:tblPr>
              <a:tblGrid>
                <a:gridCol w="1730681">
                  <a:extLst>
                    <a:ext uri="{9D8B030D-6E8A-4147-A177-3AD203B41FA5}">
                      <a16:colId xmlns:a16="http://schemas.microsoft.com/office/drawing/2014/main" val="729822181"/>
                    </a:ext>
                  </a:extLst>
                </a:gridCol>
                <a:gridCol w="1608164">
                  <a:extLst>
                    <a:ext uri="{9D8B030D-6E8A-4147-A177-3AD203B41FA5}">
                      <a16:colId xmlns:a16="http://schemas.microsoft.com/office/drawing/2014/main" val="401632671"/>
                    </a:ext>
                  </a:extLst>
                </a:gridCol>
                <a:gridCol w="1484681">
                  <a:extLst>
                    <a:ext uri="{9D8B030D-6E8A-4147-A177-3AD203B41FA5}">
                      <a16:colId xmlns:a16="http://schemas.microsoft.com/office/drawing/2014/main" val="609677314"/>
                    </a:ext>
                  </a:extLst>
                </a:gridCol>
              </a:tblGrid>
              <a:tr h="1031154">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RP2</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dirty="0">
                          <a:effectLst/>
                          <a:uFill>
                            <a:solidFill>
                              <a:srgbClr val="000000"/>
                            </a:solidFill>
                          </a:uFill>
                        </a:rPr>
                        <a:t>Beam </a:t>
                      </a:r>
                      <a:r>
                        <a:rPr lang="de-DE" sz="2000" dirty="0" err="1">
                          <a:effectLst/>
                          <a:uFill>
                            <a:solidFill>
                              <a:srgbClr val="000000"/>
                            </a:solidFill>
                          </a:uFill>
                        </a:rPr>
                        <a:t>hour</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effectLst/>
                          <a:uFill>
                            <a:solidFill>
                              <a:srgbClr val="000000"/>
                            </a:solidFill>
                          </a:uFill>
                        </a:rPr>
                        <a:t>937,5</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1170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graphicFrame>
        <p:nvGraphicFramePr>
          <p:cNvPr id="3" name="Tabella 2">
            <a:extLst>
              <a:ext uri="{FF2B5EF4-FFF2-40B4-BE49-F238E27FC236}">
                <a16:creationId xmlns:a16="http://schemas.microsoft.com/office/drawing/2014/main" id="{A71CECC5-DB26-1AA7-B6C9-B883BD468EC7}"/>
              </a:ext>
            </a:extLst>
          </p:cNvPr>
          <p:cNvGraphicFramePr>
            <a:graphicFrameLocks noGrp="1"/>
          </p:cNvGraphicFramePr>
          <p:nvPr>
            <p:extLst>
              <p:ext uri="{D42A27DB-BD31-4B8C-83A1-F6EECF244321}">
                <p14:modId xmlns:p14="http://schemas.microsoft.com/office/powerpoint/2010/main" val="1447954596"/>
              </p:ext>
            </p:extLst>
          </p:nvPr>
        </p:nvGraphicFramePr>
        <p:xfrm>
          <a:off x="59821" y="2697768"/>
          <a:ext cx="7180743" cy="2822321"/>
        </p:xfrm>
        <a:graphic>
          <a:graphicData uri="http://schemas.openxmlformats.org/drawingml/2006/table">
            <a:tbl>
              <a:tblPr firstRow="1" firstCol="1" bandRow="1">
                <a:tableStyleId>{5C22544A-7EE6-4342-B048-85BDC9FD1C3A}</a:tableStyleId>
              </a:tblPr>
              <a:tblGrid>
                <a:gridCol w="753978">
                  <a:extLst>
                    <a:ext uri="{9D8B030D-6E8A-4147-A177-3AD203B41FA5}">
                      <a16:colId xmlns:a16="http://schemas.microsoft.com/office/drawing/2014/main" val="2742642218"/>
                    </a:ext>
                  </a:extLst>
                </a:gridCol>
                <a:gridCol w="2811320">
                  <a:extLst>
                    <a:ext uri="{9D8B030D-6E8A-4147-A177-3AD203B41FA5}">
                      <a16:colId xmlns:a16="http://schemas.microsoft.com/office/drawing/2014/main" val="3077377653"/>
                    </a:ext>
                  </a:extLst>
                </a:gridCol>
                <a:gridCol w="1327743">
                  <a:extLst>
                    <a:ext uri="{9D8B030D-6E8A-4147-A177-3AD203B41FA5}">
                      <a16:colId xmlns:a16="http://schemas.microsoft.com/office/drawing/2014/main" val="1570223525"/>
                    </a:ext>
                  </a:extLst>
                </a:gridCol>
                <a:gridCol w="2287702">
                  <a:extLst>
                    <a:ext uri="{9D8B030D-6E8A-4147-A177-3AD203B41FA5}">
                      <a16:colId xmlns:a16="http://schemas.microsoft.com/office/drawing/2014/main" val="44578101"/>
                    </a:ext>
                  </a:extLst>
                </a:gridCol>
              </a:tblGrid>
              <a:tr h="432554">
                <a:tc>
                  <a:txBody>
                    <a:bodyPr/>
                    <a:lstStyle/>
                    <a:p>
                      <a:pPr algn="ctr">
                        <a:lnSpc>
                          <a:spcPct val="107000"/>
                        </a:lnSpc>
                      </a:pPr>
                      <a:r>
                        <a:rPr lang="en-US" sz="2000" dirty="0">
                          <a:effectLst/>
                        </a:rPr>
                        <a:t>Project No.</a:t>
                      </a:r>
                      <a:endParaRPr lang="en-US" sz="2000" dirty="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dirty="0">
                          <a:effectLst/>
                        </a:rPr>
                        <a:t>User-project acronym</a:t>
                      </a:r>
                      <a:endParaRPr lang="en-US" sz="2000" dirty="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a:effectLst/>
                        </a:rPr>
                        <a:t>Number of users</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dirty="0">
                          <a:effectLst/>
                        </a:rPr>
                        <a:t>Number of days spent</a:t>
                      </a:r>
                      <a:br>
                        <a:rPr lang="en-US" sz="2000" dirty="0">
                          <a:effectLst/>
                        </a:rPr>
                      </a:br>
                      <a:r>
                        <a:rPr lang="en-US" sz="2000" dirty="0">
                          <a:effectLst/>
                        </a:rPr>
                        <a:t>at the infrastructure</a:t>
                      </a:r>
                      <a:endParaRPr lang="en-US" sz="2000" dirty="0">
                        <a:effectLst/>
                        <a:latin typeface="Times New Roman" panose="02020603050405020304" pitchFamily="18" charset="0"/>
                        <a:ea typeface="Arial Unicode MS"/>
                        <a:cs typeface="Arial" panose="020B0604020202020204" pitchFamily="34" charset="0"/>
                      </a:endParaRPr>
                    </a:p>
                  </a:txBody>
                  <a:tcPr marL="67633" marR="67633" marT="0" marB="0"/>
                </a:tc>
                <a:extLst>
                  <a:ext uri="{0D108BD9-81ED-4DB2-BD59-A6C34878D82A}">
                    <a16:rowId xmlns:a16="http://schemas.microsoft.com/office/drawing/2014/main" val="2237844036"/>
                  </a:ext>
                </a:extLst>
              </a:tr>
              <a:tr h="210846">
                <a:tc>
                  <a:txBody>
                    <a:bodyPr/>
                    <a:lstStyle/>
                    <a:p>
                      <a:pPr algn="ctr">
                        <a:lnSpc>
                          <a:spcPct val="107000"/>
                        </a:lnSpc>
                      </a:pPr>
                      <a:r>
                        <a:rPr lang="en-US" sz="2000">
                          <a:effectLst/>
                        </a:rPr>
                        <a:t>1</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nSpc>
                          <a:spcPct val="107000"/>
                        </a:lnSpc>
                      </a:pPr>
                      <a:r>
                        <a:rPr lang="en-US" sz="2000" dirty="0">
                          <a:effectLst/>
                        </a:rPr>
                        <a:t>KRAKOW@SIDDHARTA-2</a:t>
                      </a:r>
                      <a:endParaRPr lang="en-US" sz="2000" dirty="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a:effectLst/>
                        </a:rPr>
                        <a:t>5</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tabLst>
                          <a:tab pos="338455" algn="l"/>
                        </a:tabLst>
                      </a:pPr>
                      <a:r>
                        <a:rPr lang="en-US" sz="2000">
                          <a:effectLst/>
                        </a:rPr>
                        <a:t>69</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extLst>
                  <a:ext uri="{0D108BD9-81ED-4DB2-BD59-A6C34878D82A}">
                    <a16:rowId xmlns:a16="http://schemas.microsoft.com/office/drawing/2014/main" val="943564803"/>
                  </a:ext>
                </a:extLst>
              </a:tr>
              <a:tr h="210846">
                <a:tc>
                  <a:txBody>
                    <a:bodyPr/>
                    <a:lstStyle/>
                    <a:p>
                      <a:pPr algn="ctr">
                        <a:lnSpc>
                          <a:spcPct val="107000"/>
                        </a:lnSpc>
                      </a:pPr>
                      <a:r>
                        <a:rPr lang="en-US" sz="2000">
                          <a:effectLst/>
                        </a:rPr>
                        <a:t>2</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nSpc>
                          <a:spcPct val="107000"/>
                        </a:lnSpc>
                      </a:pPr>
                      <a:r>
                        <a:rPr lang="en-US" sz="2000">
                          <a:effectLst/>
                        </a:rPr>
                        <a:t>AntiKD</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a:effectLst/>
                        </a:rPr>
                        <a:t>2</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a:effectLst/>
                        </a:rPr>
                        <a:t>23</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extLst>
                  <a:ext uri="{0D108BD9-81ED-4DB2-BD59-A6C34878D82A}">
                    <a16:rowId xmlns:a16="http://schemas.microsoft.com/office/drawing/2014/main" val="1831024906"/>
                  </a:ext>
                </a:extLst>
              </a:tr>
              <a:tr h="210846">
                <a:tc>
                  <a:txBody>
                    <a:bodyPr/>
                    <a:lstStyle/>
                    <a:p>
                      <a:pPr algn="ctr">
                        <a:lnSpc>
                          <a:spcPct val="107000"/>
                        </a:lnSpc>
                      </a:pPr>
                      <a:r>
                        <a:rPr lang="en-US" sz="2000">
                          <a:effectLst/>
                        </a:rPr>
                        <a:t>3</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nSpc>
                          <a:spcPct val="107000"/>
                        </a:lnSpc>
                      </a:pPr>
                      <a:r>
                        <a:rPr lang="en-US" sz="2000">
                          <a:effectLst/>
                        </a:rPr>
                        <a:t>EARS-2</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dirty="0">
                          <a:effectLst/>
                        </a:rPr>
                        <a:t>1</a:t>
                      </a:r>
                      <a:endParaRPr lang="en-US" sz="2000" dirty="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a:effectLst/>
                        </a:rPr>
                        <a:t>5</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extLst>
                  <a:ext uri="{0D108BD9-81ED-4DB2-BD59-A6C34878D82A}">
                    <a16:rowId xmlns:a16="http://schemas.microsoft.com/office/drawing/2014/main" val="2781117521"/>
                  </a:ext>
                </a:extLst>
              </a:tr>
              <a:tr h="210846">
                <a:tc>
                  <a:txBody>
                    <a:bodyPr/>
                    <a:lstStyle/>
                    <a:p>
                      <a:pPr algn="ctr">
                        <a:lnSpc>
                          <a:spcPct val="107000"/>
                        </a:lnSpc>
                      </a:pPr>
                      <a:r>
                        <a:rPr lang="en-US" sz="2000">
                          <a:effectLst/>
                        </a:rPr>
                        <a:t>4</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nSpc>
                          <a:spcPct val="107000"/>
                        </a:lnSpc>
                      </a:pPr>
                      <a:r>
                        <a:rPr lang="en-US" sz="2000">
                          <a:effectLst/>
                        </a:rPr>
                        <a:t>SIDDHARTA&amp;HPGetest</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a:effectLst/>
                        </a:rPr>
                        <a:t>3</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dirty="0">
                          <a:effectLst/>
                        </a:rPr>
                        <a:t>35</a:t>
                      </a:r>
                      <a:endParaRPr lang="en-US" sz="2000" dirty="0">
                        <a:effectLst/>
                        <a:latin typeface="Times New Roman" panose="02020603050405020304" pitchFamily="18" charset="0"/>
                        <a:ea typeface="Arial Unicode MS"/>
                        <a:cs typeface="Arial" panose="020B0604020202020204" pitchFamily="34" charset="0"/>
                      </a:endParaRPr>
                    </a:p>
                  </a:txBody>
                  <a:tcPr marL="67633" marR="67633" marT="0" marB="0"/>
                </a:tc>
                <a:extLst>
                  <a:ext uri="{0D108BD9-81ED-4DB2-BD59-A6C34878D82A}">
                    <a16:rowId xmlns:a16="http://schemas.microsoft.com/office/drawing/2014/main" val="2632273044"/>
                  </a:ext>
                </a:extLst>
              </a:tr>
              <a:tr h="210846">
                <a:tc>
                  <a:txBody>
                    <a:bodyPr/>
                    <a:lstStyle/>
                    <a:p>
                      <a:pPr algn="ctr">
                        <a:lnSpc>
                          <a:spcPct val="107000"/>
                        </a:lnSpc>
                      </a:pPr>
                      <a:r>
                        <a:rPr lang="en-US" sz="2000">
                          <a:effectLst/>
                        </a:rPr>
                        <a:t>5</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indent="34925">
                        <a:lnSpc>
                          <a:spcPct val="107000"/>
                        </a:lnSpc>
                      </a:pPr>
                      <a:r>
                        <a:rPr lang="en-US" sz="2000">
                          <a:effectLst/>
                        </a:rPr>
                        <a:t>SIDDHARTA-2</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a:effectLst/>
                        </a:rPr>
                        <a:t>4</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dirty="0">
                          <a:effectLst/>
                        </a:rPr>
                        <a:t>67</a:t>
                      </a:r>
                      <a:endParaRPr lang="en-US" sz="2000" dirty="0">
                        <a:effectLst/>
                        <a:latin typeface="Times New Roman" panose="02020603050405020304" pitchFamily="18" charset="0"/>
                        <a:ea typeface="Arial Unicode MS"/>
                        <a:cs typeface="Arial" panose="020B0604020202020204" pitchFamily="34" charset="0"/>
                      </a:endParaRPr>
                    </a:p>
                  </a:txBody>
                  <a:tcPr marL="67633" marR="67633" marT="0" marB="0"/>
                </a:tc>
                <a:extLst>
                  <a:ext uri="{0D108BD9-81ED-4DB2-BD59-A6C34878D82A}">
                    <a16:rowId xmlns:a16="http://schemas.microsoft.com/office/drawing/2014/main" val="2298710402"/>
                  </a:ext>
                </a:extLst>
              </a:tr>
              <a:tr h="210846">
                <a:tc>
                  <a:txBody>
                    <a:bodyPr/>
                    <a:lstStyle/>
                    <a:p>
                      <a:pPr algn="ctr">
                        <a:lnSpc>
                          <a:spcPct val="107000"/>
                        </a:lnSpc>
                      </a:pPr>
                      <a:r>
                        <a:rPr lang="en-US" sz="2000">
                          <a:effectLst/>
                        </a:rPr>
                        <a:t> </a:t>
                      </a:r>
                      <a:endParaRPr lang="en-US" sz="200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nSpc>
                          <a:spcPct val="107000"/>
                        </a:lnSpc>
                      </a:pPr>
                      <a:r>
                        <a:rPr lang="en-US" sz="2000" b="1" dirty="0">
                          <a:effectLst/>
                        </a:rPr>
                        <a:t>TOTAL</a:t>
                      </a:r>
                      <a:endParaRPr lang="en-US" sz="2000" b="1" dirty="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b="1" dirty="0">
                          <a:effectLst/>
                        </a:rPr>
                        <a:t>15</a:t>
                      </a:r>
                      <a:endParaRPr lang="en-US" sz="2000" b="1" dirty="0">
                        <a:effectLst/>
                        <a:latin typeface="Times New Roman" panose="02020603050405020304" pitchFamily="18" charset="0"/>
                        <a:ea typeface="Arial Unicode MS"/>
                        <a:cs typeface="Arial" panose="020B0604020202020204" pitchFamily="34" charset="0"/>
                      </a:endParaRPr>
                    </a:p>
                  </a:txBody>
                  <a:tcPr marL="67633" marR="67633" marT="0" marB="0"/>
                </a:tc>
                <a:tc>
                  <a:txBody>
                    <a:bodyPr/>
                    <a:lstStyle/>
                    <a:p>
                      <a:pPr algn="ctr">
                        <a:lnSpc>
                          <a:spcPct val="107000"/>
                        </a:lnSpc>
                      </a:pPr>
                      <a:r>
                        <a:rPr lang="en-US" sz="2000" b="1" dirty="0">
                          <a:effectLst/>
                        </a:rPr>
                        <a:t>199</a:t>
                      </a:r>
                      <a:endParaRPr lang="en-US" sz="2000" b="1" dirty="0">
                        <a:effectLst/>
                        <a:latin typeface="Times New Roman" panose="02020603050405020304" pitchFamily="18" charset="0"/>
                        <a:ea typeface="Arial Unicode MS"/>
                        <a:cs typeface="Arial" panose="020B0604020202020204" pitchFamily="34" charset="0"/>
                      </a:endParaRPr>
                    </a:p>
                  </a:txBody>
                  <a:tcPr marL="67633" marR="67633" marT="0" marB="0"/>
                </a:tc>
                <a:extLst>
                  <a:ext uri="{0D108BD9-81ED-4DB2-BD59-A6C34878D82A}">
                    <a16:rowId xmlns:a16="http://schemas.microsoft.com/office/drawing/2014/main" val="3251948930"/>
                  </a:ext>
                </a:extLst>
              </a:tr>
            </a:tbl>
          </a:graphicData>
        </a:graphic>
      </p:graphicFrame>
      <p:sp>
        <p:nvSpPr>
          <p:cNvPr id="2" name="Segnaposto numero diapositiva 1">
            <a:extLst>
              <a:ext uri="{FF2B5EF4-FFF2-40B4-BE49-F238E27FC236}">
                <a16:creationId xmlns:a16="http://schemas.microsoft.com/office/drawing/2014/main" id="{55A405A6-07B8-BAD5-2CCB-C487AB4C4D79}"/>
              </a:ext>
            </a:extLst>
          </p:cNvPr>
          <p:cNvSpPr>
            <a:spLocks noGrp="1"/>
          </p:cNvSpPr>
          <p:nvPr>
            <p:ph type="sldNum" sz="quarter" idx="12"/>
          </p:nvPr>
        </p:nvSpPr>
        <p:spPr/>
        <p:txBody>
          <a:bodyPr/>
          <a:lstStyle/>
          <a:p>
            <a:fld id="{4CE482DC-2269-4F26-9D2A-7E44B1A4CD85}" type="slidenum">
              <a:rPr lang="en-US" smtClean="0"/>
              <a:pPr/>
              <a:t>17</a:t>
            </a:fld>
            <a:endParaRPr lang="en-US" dirty="0"/>
          </a:p>
        </p:txBody>
      </p:sp>
    </p:spTree>
    <p:extLst>
      <p:ext uri="{BB962C8B-B14F-4D97-AF65-F5344CB8AC3E}">
        <p14:creationId xmlns:p14="http://schemas.microsoft.com/office/powerpoint/2010/main" val="2166458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en-US" sz="2400" b="1" dirty="0"/>
          </a:p>
          <a:p>
            <a:pPr marL="0" indent="0" algn="ctr">
              <a:buNone/>
            </a:pPr>
            <a:r>
              <a:rPr lang="en-US" sz="2500" b="1" dirty="0"/>
              <a:t>Beam(s) delivered</a:t>
            </a:r>
          </a:p>
          <a:p>
            <a:pPr>
              <a:buFont typeface="Arial" panose="020B0604020202020204" pitchFamily="34" charset="0"/>
              <a:buChar char="•"/>
            </a:pPr>
            <a:r>
              <a:rPr lang="en-US" dirty="0"/>
              <a:t> </a:t>
            </a:r>
            <a:r>
              <a:rPr lang="en-US" b="1" dirty="0"/>
              <a:t> FTD</a:t>
            </a:r>
            <a:r>
              <a:rPr lang="en-US" dirty="0"/>
              <a:t>: Research and Technology Centre for Detector Physics</a:t>
            </a:r>
          </a:p>
          <a:p>
            <a:pPr>
              <a:buFont typeface="Arial" panose="020B0604020202020204" pitchFamily="34" charset="0"/>
              <a:buChar char="•"/>
            </a:pPr>
            <a:r>
              <a:rPr lang="en-US" dirty="0"/>
              <a:t> </a:t>
            </a:r>
            <a:r>
              <a:rPr lang="en-US" b="1" dirty="0"/>
              <a:t> ELSA</a:t>
            </a:r>
            <a:r>
              <a:rPr lang="en-US" dirty="0"/>
              <a:t>:</a:t>
            </a:r>
            <a:r>
              <a:rPr lang="en-US" b="1" dirty="0"/>
              <a:t> </a:t>
            </a:r>
            <a:r>
              <a:rPr lang="en-US" dirty="0"/>
              <a:t>electron</a:t>
            </a:r>
            <a:r>
              <a:rPr lang="en-US" b="1" dirty="0"/>
              <a:t> stretcher ring </a:t>
            </a:r>
            <a:r>
              <a:rPr lang="en-US" dirty="0"/>
              <a:t/>
            </a:r>
            <a:br>
              <a:rPr lang="en-US" dirty="0"/>
            </a:br>
            <a:r>
              <a:rPr lang="en-US" dirty="0"/>
              <a:t>              </a:t>
            </a:r>
            <a:r>
              <a:rPr lang="en-US" dirty="0" err="1"/>
              <a:t>linac</a:t>
            </a:r>
            <a:r>
              <a:rPr lang="en-US" dirty="0"/>
              <a:t> + synchrotron  + stretcher ring</a:t>
            </a:r>
          </a:p>
          <a:p>
            <a:pPr>
              <a:buFont typeface="Arial" panose="020B0604020202020204" pitchFamily="34" charset="0"/>
              <a:buChar char="•"/>
            </a:pPr>
            <a:r>
              <a:rPr lang="en-US" dirty="0"/>
              <a:t>  Macroscropic </a:t>
            </a:r>
            <a:r>
              <a:rPr lang="en-US" b="1" dirty="0"/>
              <a:t>duty factor: 80%.</a:t>
            </a:r>
          </a:p>
          <a:p>
            <a:pPr>
              <a:buFont typeface="Arial" panose="020B0604020202020204" pitchFamily="34" charset="0"/>
              <a:buChar char="•"/>
            </a:pPr>
            <a:r>
              <a:rPr lang="en-US" b="1" dirty="0"/>
              <a:t> </a:t>
            </a:r>
            <a:r>
              <a:rPr lang="en-US" dirty="0"/>
              <a:t> Energy up to 3,2 GeV.  </a:t>
            </a:r>
          </a:p>
          <a:p>
            <a:pPr>
              <a:buFont typeface="Arial" panose="020B0604020202020204" pitchFamily="34" charset="0"/>
              <a:buChar char="•"/>
            </a:pPr>
            <a:r>
              <a:rPr lang="en-US" dirty="0"/>
              <a:t>  Two beam lines for </a:t>
            </a:r>
            <a:r>
              <a:rPr lang="en-US" b="1" dirty="0"/>
              <a:t>two tagged photon beams</a:t>
            </a:r>
            <a:r>
              <a:rPr lang="en-US" dirty="0"/>
              <a:t>.</a:t>
            </a:r>
          </a:p>
        </p:txBody>
      </p:sp>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TA4 – Transnational Access to FTD-ELSA		 </a:t>
            </a:r>
            <a:r>
              <a:rPr lang="fr-FR" sz="2500" b="1" dirty="0">
                <a:latin typeface="Arial Narrow" panose="020B0606020202030204" pitchFamily="34" charset="0"/>
              </a:rPr>
              <a:t>(Bonn – Germany)</a:t>
            </a:r>
            <a:endParaRPr lang="fr-FR" sz="2500" b="1" kern="1200" dirty="0">
              <a:latin typeface="Arial Narrow" panose="020B0606020202030204" pitchFamily="34" charset="0"/>
            </a:endParaRPr>
          </a:p>
        </p:txBody>
      </p:sp>
      <p:sp>
        <p:nvSpPr>
          <p:cNvPr id="2" name="Segnaposto numero diapositiva 1">
            <a:extLst>
              <a:ext uri="{FF2B5EF4-FFF2-40B4-BE49-F238E27FC236}">
                <a16:creationId xmlns:a16="http://schemas.microsoft.com/office/drawing/2014/main" id="{1564BC5D-6249-00EE-9DB1-5EBCA9155982}"/>
              </a:ext>
            </a:extLst>
          </p:cNvPr>
          <p:cNvSpPr>
            <a:spLocks noGrp="1"/>
          </p:cNvSpPr>
          <p:nvPr>
            <p:ph type="sldNum" sz="quarter" idx="12"/>
          </p:nvPr>
        </p:nvSpPr>
        <p:spPr/>
        <p:txBody>
          <a:bodyPr/>
          <a:lstStyle/>
          <a:p>
            <a:fld id="{4CE482DC-2269-4F26-9D2A-7E44B1A4CD85}" type="slidenum">
              <a:rPr lang="en-US" smtClean="0"/>
              <a:pPr/>
              <a:t>18</a:t>
            </a:fld>
            <a:endParaRPr lang="en-US" dirty="0"/>
          </a:p>
        </p:txBody>
      </p:sp>
    </p:spTree>
    <p:extLst>
      <p:ext uri="{BB962C8B-B14F-4D97-AF65-F5344CB8AC3E}">
        <p14:creationId xmlns:p14="http://schemas.microsoft.com/office/powerpoint/2010/main" val="3767474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TA4 – Transnational Access to FTD-ELSA		 </a:t>
            </a:r>
            <a:r>
              <a:rPr lang="fr-FR" sz="2500" b="1" dirty="0">
                <a:latin typeface="Arial Narrow" panose="020B0606020202030204" pitchFamily="34" charset="0"/>
              </a:rPr>
              <a:t>(Bonn – Germany)</a:t>
            </a:r>
            <a:endParaRPr lang="fr-FR" sz="2500" b="1" kern="1200" dirty="0">
              <a:latin typeface="Arial Narrow" panose="020B0606020202030204" pitchFamily="34" charset="0"/>
            </a:endParaRPr>
          </a:p>
        </p:txBody>
      </p:sp>
      <p:sp>
        <p:nvSpPr>
          <p:cNvPr id="7" name="CasellaDiTesto 6">
            <a:extLst>
              <a:ext uri="{FF2B5EF4-FFF2-40B4-BE49-F238E27FC236}">
                <a16:creationId xmlns:a16="http://schemas.microsoft.com/office/drawing/2014/main" id="{B534D140-ED29-FBD6-6B08-EAB9FB8697EA}"/>
              </a:ext>
            </a:extLst>
          </p:cNvPr>
          <p:cNvSpPr txBox="1"/>
          <p:nvPr/>
        </p:nvSpPr>
        <p:spPr>
          <a:xfrm>
            <a:off x="732802" y="2492098"/>
            <a:ext cx="11068940" cy="2062103"/>
          </a:xfrm>
          <a:prstGeom prst="rect">
            <a:avLst/>
          </a:prstGeom>
          <a:noFill/>
        </p:spPr>
        <p:txBody>
          <a:bodyPr wrap="square">
            <a:spAutoFit/>
          </a:bodyPr>
          <a:lstStyle/>
          <a:p>
            <a:pPr marL="285750" indent="-285750">
              <a:buFont typeface="Wingdings" panose="05000000000000000000" pitchFamily="2" charset="2"/>
              <a:buChar char="q"/>
            </a:pPr>
            <a:r>
              <a:rPr lang="en-US" dirty="0">
                <a:latin typeface="Arial Narrow" panose="020B0606020202030204" pitchFamily="34" charset="0"/>
              </a:rPr>
              <a:t> </a:t>
            </a:r>
            <a:r>
              <a:rPr lang="en-US" b="1" dirty="0">
                <a:latin typeface="Arial Narrow" panose="020B0606020202030204" pitchFamily="34" charset="0"/>
              </a:rPr>
              <a:t>RP1   1 June - 30 November </a:t>
            </a:r>
            <a:r>
              <a:rPr lang="en-US" dirty="0">
                <a:latin typeface="Arial Narrow" panose="020B0606020202030204" pitchFamily="34" charset="0"/>
              </a:rPr>
              <a:t/>
            </a:r>
            <a:br>
              <a:rPr lang="en-US" dirty="0">
                <a:latin typeface="Arial Narrow" panose="020B0606020202030204" pitchFamily="34" charset="0"/>
              </a:rPr>
            </a:br>
            <a:r>
              <a:rPr lang="en-US" sz="2000" b="1" dirty="0">
                <a:latin typeface="Arial Narrow" panose="020B0606020202030204" pitchFamily="34" charset="0"/>
              </a:rPr>
              <a:t>Due to Covid-19 pandemic the access activity during  the reporting period was completely prohibited</a:t>
            </a:r>
            <a:r>
              <a:rPr lang="en-US" dirty="0">
                <a:latin typeface="Arial Narrow" panose="020B0606020202030204" pitchFamily="34" charset="0"/>
              </a:rPr>
              <a:t>.</a:t>
            </a:r>
          </a:p>
          <a:p>
            <a:r>
              <a:rPr lang="en-US" dirty="0">
                <a:latin typeface="Arial Narrow" panose="020B0606020202030204" pitchFamily="34" charset="0"/>
              </a:rPr>
              <a:t> </a:t>
            </a:r>
            <a:br>
              <a:rPr lang="en-US" dirty="0">
                <a:latin typeface="Arial Narrow" panose="020B0606020202030204" pitchFamily="34" charset="0"/>
              </a:rPr>
            </a:br>
            <a:r>
              <a:rPr lang="en-US" dirty="0">
                <a:latin typeface="Arial Narrow" panose="020B0606020202030204" pitchFamily="34" charset="0"/>
              </a:rPr>
              <a:t>Only essential internal work was allowed, with no access for outside users. Best use of this time  was made by focusing on maintenance work on the machine, for the analysis of preexisting data and publication work associated with the approved projects. </a:t>
            </a:r>
            <a:br>
              <a:rPr lang="en-US" dirty="0">
                <a:latin typeface="Arial Narrow" panose="020B0606020202030204" pitchFamily="34" charset="0"/>
              </a:rPr>
            </a:br>
            <a:r>
              <a:rPr lang="en-US" dirty="0">
                <a:latin typeface="Arial Narrow" panose="020B0606020202030204" pitchFamily="34" charset="0"/>
              </a:rPr>
              <a:t>All submitted projects requesting EU support via STRONG-2020 were selected, but </a:t>
            </a:r>
            <a:r>
              <a:rPr lang="en-US" b="1" dirty="0">
                <a:latin typeface="Arial Narrow" panose="020B0606020202030204" pitchFamily="34" charset="0"/>
              </a:rPr>
              <a:t>no beam time </a:t>
            </a:r>
            <a:r>
              <a:rPr lang="en-US" dirty="0">
                <a:latin typeface="Arial Narrow" panose="020B0606020202030204" pitchFamily="34" charset="0"/>
              </a:rPr>
              <a:t>could be delivered to them.</a:t>
            </a:r>
          </a:p>
          <a:p>
            <a:endParaRPr lang="en-US" dirty="0">
              <a:latin typeface="Arial Narrow" panose="020B0606020202030204" pitchFamily="34" charset="0"/>
            </a:endParaRPr>
          </a:p>
        </p:txBody>
      </p:sp>
      <p:sp>
        <p:nvSpPr>
          <p:cNvPr id="8" name="CasellaDiTesto 7">
            <a:extLst>
              <a:ext uri="{FF2B5EF4-FFF2-40B4-BE49-F238E27FC236}">
                <a16:creationId xmlns:a16="http://schemas.microsoft.com/office/drawing/2014/main" id="{63BCAEED-2326-6B39-F6E3-9C3F789EC7BF}"/>
              </a:ext>
            </a:extLst>
          </p:cNvPr>
          <p:cNvSpPr txBox="1"/>
          <p:nvPr/>
        </p:nvSpPr>
        <p:spPr>
          <a:xfrm>
            <a:off x="2877707" y="1921781"/>
            <a:ext cx="6096000" cy="461665"/>
          </a:xfrm>
          <a:prstGeom prst="rect">
            <a:avLst/>
          </a:prstGeom>
          <a:noFill/>
        </p:spPr>
        <p:txBody>
          <a:bodyPr wrap="square">
            <a:spAutoFit/>
          </a:bodyPr>
          <a:lstStyle/>
          <a:p>
            <a:pPr algn="ctr"/>
            <a:r>
              <a:rPr lang="de-DE" sz="2400" b="1" dirty="0">
                <a:latin typeface="Arial Narrow" panose="020B0606020202030204" pitchFamily="34" charset="0"/>
                <a:ea typeface="Arial Unicode MS"/>
              </a:rPr>
              <a:t>FTD-ELSA </a:t>
            </a:r>
            <a:r>
              <a:rPr lang="de-DE" sz="2400" b="1" dirty="0">
                <a:ln>
                  <a:noFill/>
                </a:ln>
                <a:effectLst/>
                <a:latin typeface="Arial Narrow" panose="020B0606020202030204" pitchFamily="34" charset="0"/>
                <a:ea typeface="Arial Unicode MS"/>
              </a:rPr>
              <a:t> </a:t>
            </a:r>
            <a:r>
              <a:rPr lang="de-DE" sz="2400" b="1" dirty="0" err="1">
                <a:ln>
                  <a:noFill/>
                </a:ln>
                <a:effectLst/>
                <a:latin typeface="Arial Narrow" panose="020B0606020202030204" pitchFamily="34" charset="0"/>
                <a:ea typeface="Arial Unicode MS"/>
              </a:rPr>
              <a:t>Activity</a:t>
            </a:r>
            <a:r>
              <a:rPr lang="de-DE" sz="2400" b="1" dirty="0">
                <a:ln>
                  <a:noFill/>
                </a:ln>
                <a:effectLst/>
                <a:latin typeface="Arial Narrow" panose="020B0606020202030204" pitchFamily="34" charset="0"/>
                <a:ea typeface="Arial Unicode MS"/>
              </a:rPr>
              <a:t> in RP1 and RP2 </a:t>
            </a:r>
          </a:p>
        </p:txBody>
      </p:sp>
      <p:sp>
        <p:nvSpPr>
          <p:cNvPr id="2" name="Segnaposto numero diapositiva 1">
            <a:extLst>
              <a:ext uri="{FF2B5EF4-FFF2-40B4-BE49-F238E27FC236}">
                <a16:creationId xmlns:a16="http://schemas.microsoft.com/office/drawing/2014/main" id="{7064739B-41C5-23D0-0376-6613FB672428}"/>
              </a:ext>
            </a:extLst>
          </p:cNvPr>
          <p:cNvSpPr>
            <a:spLocks noGrp="1"/>
          </p:cNvSpPr>
          <p:nvPr>
            <p:ph type="sldNum" sz="quarter" idx="12"/>
          </p:nvPr>
        </p:nvSpPr>
        <p:spPr/>
        <p:txBody>
          <a:bodyPr/>
          <a:lstStyle/>
          <a:p>
            <a:fld id="{4CE482DC-2269-4F26-9D2A-7E44B1A4CD85}" type="slidenum">
              <a:rPr lang="en-US" smtClean="0"/>
              <a:pPr/>
              <a:t>19</a:t>
            </a:fld>
            <a:endParaRPr lang="en-US" dirty="0"/>
          </a:p>
        </p:txBody>
      </p:sp>
    </p:spTree>
    <p:extLst>
      <p:ext uri="{BB962C8B-B14F-4D97-AF65-F5344CB8AC3E}">
        <p14:creationId xmlns:p14="http://schemas.microsoft.com/office/powerpoint/2010/main" val="2926741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6240" y="4503420"/>
            <a:ext cx="12126097" cy="1524947"/>
          </a:xfrm>
        </p:spPr>
        <p:txBody>
          <a:bodyPr>
            <a:normAutofit fontScale="90000"/>
          </a:bodyPr>
          <a:lstStyle/>
          <a:p>
            <a:r>
              <a:rPr lang="en-US" b="1" i="1" dirty="0">
                <a:solidFill>
                  <a:schemeClr val="bg1"/>
                </a:solidFill>
              </a:rPr>
              <a:t>Transnational Access</a:t>
            </a:r>
            <a:br>
              <a:rPr lang="en-US" b="1" i="1" dirty="0">
                <a:solidFill>
                  <a:schemeClr val="bg1"/>
                </a:solidFill>
              </a:rPr>
            </a:br>
            <a:r>
              <a:rPr lang="en-US" b="1" i="1" dirty="0"/>
              <a:t>Presented by</a:t>
            </a:r>
            <a:r>
              <a:rPr lang="fr-FR" b="1" i="1" dirty="0"/>
              <a:t>:</a:t>
            </a:r>
            <a:br>
              <a:rPr lang="fr-FR" b="1" i="1" dirty="0"/>
            </a:br>
            <a:r>
              <a:rPr lang="fr-FR" b="1" i="1" dirty="0"/>
              <a:t>Carlo </a:t>
            </a:r>
            <a:r>
              <a:rPr lang="fr-FR" b="1" i="1" dirty="0" err="1"/>
              <a:t>Guaraldo</a:t>
            </a:r>
            <a:r>
              <a:rPr lang="fr-FR" b="1" i="1" dirty="0"/>
              <a:t/>
            </a:r>
            <a:br>
              <a:rPr lang="fr-FR" b="1" i="1" dirty="0"/>
            </a:br>
            <a:r>
              <a:rPr lang="fr-FR" b="1" i="1" dirty="0"/>
              <a:t>LNF-INFN (</a:t>
            </a:r>
            <a:r>
              <a:rPr lang="fr-FR" b="1" i="1" dirty="0" err="1"/>
              <a:t>Italy</a:t>
            </a:r>
            <a:r>
              <a:rPr lang="fr-FR" i="1" dirty="0"/>
              <a:t>)</a:t>
            </a:r>
          </a:p>
        </p:txBody>
      </p:sp>
    </p:spTree>
    <p:extLst>
      <p:ext uri="{BB962C8B-B14F-4D97-AF65-F5344CB8AC3E}">
        <p14:creationId xmlns:p14="http://schemas.microsoft.com/office/powerpoint/2010/main" val="1301816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TA4 – Transnational Access to FTD-ELSA		 </a:t>
            </a:r>
            <a:r>
              <a:rPr lang="fr-FR" sz="2500" b="1" dirty="0">
                <a:latin typeface="Arial Narrow" panose="020B0606020202030204" pitchFamily="34" charset="0"/>
              </a:rPr>
              <a:t>(Bonn – Germany)</a:t>
            </a:r>
            <a:endParaRPr lang="fr-FR" sz="2500" b="1" kern="1200" dirty="0">
              <a:latin typeface="Arial Narrow" panose="020B0606020202030204" pitchFamily="34" charset="0"/>
            </a:endParaRPr>
          </a:p>
        </p:txBody>
      </p:sp>
      <p:sp>
        <p:nvSpPr>
          <p:cNvPr id="7" name="CasellaDiTesto 6">
            <a:extLst>
              <a:ext uri="{FF2B5EF4-FFF2-40B4-BE49-F238E27FC236}">
                <a16:creationId xmlns:a16="http://schemas.microsoft.com/office/drawing/2014/main" id="{B534D140-ED29-FBD6-6B08-EAB9FB8697EA}"/>
              </a:ext>
            </a:extLst>
          </p:cNvPr>
          <p:cNvSpPr txBox="1"/>
          <p:nvPr/>
        </p:nvSpPr>
        <p:spPr>
          <a:xfrm>
            <a:off x="732802" y="2492098"/>
            <a:ext cx="11068940" cy="3416320"/>
          </a:xfrm>
          <a:prstGeom prst="rect">
            <a:avLst/>
          </a:prstGeom>
          <a:noFill/>
        </p:spPr>
        <p:txBody>
          <a:bodyPr wrap="square">
            <a:spAutoFit/>
          </a:bodyPr>
          <a:lstStyle/>
          <a:p>
            <a:endParaRPr lang="en-US" dirty="0">
              <a:latin typeface="Arial Narrow" panose="020B0606020202030204" pitchFamily="34" charset="0"/>
            </a:endParaRPr>
          </a:p>
          <a:p>
            <a:pPr marL="285750" indent="-285750">
              <a:buFont typeface="Wingdings" panose="05000000000000000000" pitchFamily="2" charset="2"/>
              <a:buChar char="q"/>
            </a:pPr>
            <a:r>
              <a:rPr lang="en-US" dirty="0">
                <a:latin typeface="Arial Narrow" panose="020B0606020202030204" pitchFamily="34" charset="0"/>
              </a:rPr>
              <a:t> </a:t>
            </a:r>
            <a:r>
              <a:rPr lang="en-US" b="1" dirty="0">
                <a:latin typeface="Arial Narrow" panose="020B0606020202030204" pitchFamily="34" charset="0"/>
              </a:rPr>
              <a:t>RP2  1 December 2020 - 30 May 2022 </a:t>
            </a:r>
            <a:r>
              <a:rPr lang="en-US" dirty="0">
                <a:latin typeface="Arial Narrow" panose="020B0606020202030204" pitchFamily="34" charset="0"/>
              </a:rPr>
              <a:t/>
            </a:r>
            <a:br>
              <a:rPr lang="en-US" dirty="0">
                <a:latin typeface="Arial Narrow" panose="020B0606020202030204" pitchFamily="34" charset="0"/>
              </a:rPr>
            </a:br>
            <a:r>
              <a:rPr lang="en-US" dirty="0">
                <a:latin typeface="Arial Narrow" panose="020B0606020202030204" pitchFamily="34" charset="0"/>
              </a:rPr>
              <a:t>This has been the first reporting period when access to the infrastructures using funds of STRONG-2020 was permitted to a relaxation of the rules against Covid and the corresponding travel restrictions.</a:t>
            </a:r>
          </a:p>
          <a:p>
            <a:r>
              <a:rPr lang="en-US" dirty="0">
                <a:latin typeface="Arial Narrow" panose="020B0606020202030204" pitchFamily="34" charset="0"/>
              </a:rPr>
              <a:t> </a:t>
            </a:r>
            <a:br>
              <a:rPr lang="en-US" dirty="0">
                <a:latin typeface="Arial Narrow" panose="020B0606020202030204" pitchFamily="34" charset="0"/>
              </a:rPr>
            </a:br>
            <a:r>
              <a:rPr lang="en-US" dirty="0">
                <a:latin typeface="Arial Narrow" panose="020B0606020202030204" pitchFamily="34" charset="0"/>
              </a:rPr>
              <a:t>     Four projects could take data with the BGO-OD facility:</a:t>
            </a:r>
          </a:p>
          <a:p>
            <a:pPr marL="285750" indent="-285750">
              <a:buFont typeface="Wingdings" panose="05000000000000000000" pitchFamily="2" charset="2"/>
              <a:buChar char="ü"/>
            </a:pPr>
            <a:r>
              <a:rPr lang="en-US" b="1" dirty="0">
                <a:latin typeface="Arial Narrow" panose="020B0606020202030204" pitchFamily="34" charset="0"/>
              </a:rPr>
              <a:t>EPBA project</a:t>
            </a:r>
            <a:r>
              <a:rPr lang="en-US" dirty="0">
                <a:latin typeface="Arial Narrow" panose="020B0606020202030204" pitchFamily="34" charset="0"/>
              </a:rPr>
              <a:t>, Eta beam asymmetry close to the threshold</a:t>
            </a:r>
          </a:p>
          <a:p>
            <a:pPr marL="285750" indent="-285750">
              <a:buFont typeface="Wingdings" panose="05000000000000000000" pitchFamily="2" charset="2"/>
              <a:buChar char="ü"/>
            </a:pPr>
            <a:r>
              <a:rPr lang="en-US" b="1" dirty="0">
                <a:latin typeface="Arial Narrow" panose="020B0606020202030204" pitchFamily="34" charset="0"/>
              </a:rPr>
              <a:t>MQS project</a:t>
            </a:r>
            <a:r>
              <a:rPr lang="en-US" dirty="0">
                <a:latin typeface="Arial Narrow" panose="020B0606020202030204" pitchFamily="34" charset="0"/>
              </a:rPr>
              <a:t>,</a:t>
            </a:r>
            <a:r>
              <a:rPr lang="en-US" b="1" dirty="0">
                <a:latin typeface="Arial Narrow" panose="020B0606020202030204" pitchFamily="34" charset="0"/>
              </a:rPr>
              <a:t> </a:t>
            </a:r>
            <a:r>
              <a:rPr lang="en-US" dirty="0">
                <a:latin typeface="Arial Narrow" panose="020B0606020202030204" pitchFamily="34" charset="0"/>
              </a:rPr>
              <a:t>Multiquark states</a:t>
            </a:r>
          </a:p>
          <a:p>
            <a:pPr marL="285750" indent="-285750">
              <a:buFont typeface="Wingdings" panose="05000000000000000000" pitchFamily="2" charset="2"/>
              <a:buChar char="ü"/>
            </a:pPr>
            <a:r>
              <a:rPr lang="en-US" b="1" dirty="0">
                <a:latin typeface="Arial Narrow" panose="020B0606020202030204" pitchFamily="34" charset="0"/>
              </a:rPr>
              <a:t>KS project</a:t>
            </a:r>
            <a:r>
              <a:rPr lang="en-US" dirty="0">
                <a:latin typeface="Arial Narrow" panose="020B0606020202030204" pitchFamily="34" charset="0"/>
              </a:rPr>
              <a:t>, K* Photoproduction and drift chamber </a:t>
            </a:r>
          </a:p>
          <a:p>
            <a:pPr marL="285750" indent="-285750">
              <a:buFont typeface="Wingdings" panose="05000000000000000000" pitchFamily="2" charset="2"/>
              <a:buChar char="ü"/>
            </a:pPr>
            <a:r>
              <a:rPr lang="en-US" b="1" dirty="0" err="1">
                <a:latin typeface="Arial Narrow" panose="020B0606020202030204" pitchFamily="34" charset="0"/>
              </a:rPr>
              <a:t>PiN</a:t>
            </a:r>
            <a:r>
              <a:rPr lang="en-US" b="1" dirty="0">
                <a:latin typeface="Arial Narrow" panose="020B0606020202030204" pitchFamily="34" charset="0"/>
              </a:rPr>
              <a:t> project</a:t>
            </a:r>
            <a:r>
              <a:rPr lang="en-US" dirty="0">
                <a:latin typeface="Arial Narrow" panose="020B0606020202030204" pitchFamily="34" charset="0"/>
              </a:rPr>
              <a:t>, </a:t>
            </a:r>
            <a:r>
              <a:rPr lang="en-US" dirty="0">
                <a:latin typeface="Arial Narrow" panose="020B0606020202030204" pitchFamily="34" charset="0"/>
                <a:sym typeface="Symbol" panose="05050102010706020507" pitchFamily="18" charset="2"/>
              </a:rPr>
              <a:t></a:t>
            </a:r>
            <a:r>
              <a:rPr lang="en-US" baseline="30000" dirty="0">
                <a:latin typeface="Arial Narrow" panose="020B0606020202030204" pitchFamily="34" charset="0"/>
                <a:sym typeface="Symbol" panose="05050102010706020507" pitchFamily="18" charset="2"/>
              </a:rPr>
              <a:t>0</a:t>
            </a:r>
            <a:r>
              <a:rPr lang="en-US" dirty="0">
                <a:latin typeface="Arial Narrow" panose="020B0606020202030204" pitchFamily="34" charset="0"/>
                <a:sym typeface="Symbol" panose="05050102010706020507" pitchFamily="18" charset="2"/>
              </a:rPr>
              <a:t> off neutron with polarized target</a:t>
            </a:r>
            <a:endParaRPr lang="en-US" dirty="0">
              <a:latin typeface="Arial Narrow" panose="020B0606020202030204" pitchFamily="34" charset="0"/>
            </a:endParaRPr>
          </a:p>
          <a:p>
            <a:endParaRPr lang="en-US" dirty="0">
              <a:latin typeface="Arial Narrow" panose="020B0606020202030204" pitchFamily="34" charset="0"/>
            </a:endParaRPr>
          </a:p>
          <a:p>
            <a:endParaRPr lang="en-US" dirty="0">
              <a:latin typeface="Arial Narrow" panose="020B0606020202030204" pitchFamily="34" charset="0"/>
            </a:endParaRPr>
          </a:p>
        </p:txBody>
      </p:sp>
      <p:sp>
        <p:nvSpPr>
          <p:cNvPr id="8" name="CasellaDiTesto 7">
            <a:extLst>
              <a:ext uri="{FF2B5EF4-FFF2-40B4-BE49-F238E27FC236}">
                <a16:creationId xmlns:a16="http://schemas.microsoft.com/office/drawing/2014/main" id="{63BCAEED-2326-6B39-F6E3-9C3F789EC7BF}"/>
              </a:ext>
            </a:extLst>
          </p:cNvPr>
          <p:cNvSpPr txBox="1"/>
          <p:nvPr/>
        </p:nvSpPr>
        <p:spPr>
          <a:xfrm>
            <a:off x="2900192" y="1921781"/>
            <a:ext cx="6096000" cy="461665"/>
          </a:xfrm>
          <a:prstGeom prst="rect">
            <a:avLst/>
          </a:prstGeom>
          <a:noFill/>
        </p:spPr>
        <p:txBody>
          <a:bodyPr wrap="square">
            <a:spAutoFit/>
          </a:bodyPr>
          <a:lstStyle/>
          <a:p>
            <a:pPr algn="ctr"/>
            <a:r>
              <a:rPr lang="de-DE" sz="2400" b="1" dirty="0">
                <a:latin typeface="Arial Narrow" panose="020B0606020202030204" pitchFamily="34" charset="0"/>
                <a:ea typeface="Arial Unicode MS"/>
              </a:rPr>
              <a:t>FTD-ELSA </a:t>
            </a:r>
            <a:r>
              <a:rPr lang="de-DE" sz="2400" b="1" dirty="0">
                <a:ln>
                  <a:noFill/>
                </a:ln>
                <a:effectLst/>
                <a:latin typeface="Arial Narrow" panose="020B0606020202030204" pitchFamily="34" charset="0"/>
                <a:ea typeface="Arial Unicode MS"/>
              </a:rPr>
              <a:t> </a:t>
            </a:r>
            <a:r>
              <a:rPr lang="de-DE" sz="2400" b="1" dirty="0" err="1">
                <a:ln>
                  <a:noFill/>
                </a:ln>
                <a:effectLst/>
                <a:latin typeface="Arial Narrow" panose="020B0606020202030204" pitchFamily="34" charset="0"/>
                <a:ea typeface="Arial Unicode MS"/>
              </a:rPr>
              <a:t>Activity</a:t>
            </a:r>
            <a:r>
              <a:rPr lang="de-DE" sz="2400" b="1" dirty="0">
                <a:ln>
                  <a:noFill/>
                </a:ln>
                <a:effectLst/>
                <a:latin typeface="Arial Narrow" panose="020B0606020202030204" pitchFamily="34" charset="0"/>
                <a:ea typeface="Arial Unicode MS"/>
              </a:rPr>
              <a:t> in RP1 and RP2 </a:t>
            </a:r>
          </a:p>
        </p:txBody>
      </p:sp>
      <p:sp>
        <p:nvSpPr>
          <p:cNvPr id="2" name="Segnaposto numero diapositiva 1">
            <a:extLst>
              <a:ext uri="{FF2B5EF4-FFF2-40B4-BE49-F238E27FC236}">
                <a16:creationId xmlns:a16="http://schemas.microsoft.com/office/drawing/2014/main" id="{F42B0F87-4794-4E1A-A212-B283A7C1B5AE}"/>
              </a:ext>
            </a:extLst>
          </p:cNvPr>
          <p:cNvSpPr>
            <a:spLocks noGrp="1"/>
          </p:cNvSpPr>
          <p:nvPr>
            <p:ph type="sldNum" sz="quarter" idx="12"/>
          </p:nvPr>
        </p:nvSpPr>
        <p:spPr/>
        <p:txBody>
          <a:bodyPr/>
          <a:lstStyle/>
          <a:p>
            <a:fld id="{4CE482DC-2269-4F26-9D2A-7E44B1A4CD85}" type="slidenum">
              <a:rPr lang="en-US" smtClean="0"/>
              <a:pPr/>
              <a:t>20</a:t>
            </a:fld>
            <a:endParaRPr lang="en-US" dirty="0"/>
          </a:p>
        </p:txBody>
      </p:sp>
    </p:spTree>
    <p:extLst>
      <p:ext uri="{BB962C8B-B14F-4D97-AF65-F5344CB8AC3E}">
        <p14:creationId xmlns:p14="http://schemas.microsoft.com/office/powerpoint/2010/main" val="2629743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TA4 – Transnational Access to FTD-ELSA		 </a:t>
            </a:r>
            <a:r>
              <a:rPr lang="fr-FR" sz="2500" b="1" dirty="0">
                <a:latin typeface="Arial Narrow" panose="020B0606020202030204" pitchFamily="34" charset="0"/>
              </a:rPr>
              <a:t>(Bonn – Germany)</a:t>
            </a:r>
            <a:endParaRPr lang="fr-FR" sz="2500" b="1" kern="1200" dirty="0">
              <a:latin typeface="Arial Narrow" panose="020B0606020202030204" pitchFamily="34" charset="0"/>
            </a:endParaRPr>
          </a:p>
        </p:txBody>
      </p:sp>
      <p:graphicFrame>
        <p:nvGraphicFramePr>
          <p:cNvPr id="6" name="Tabella 5">
            <a:extLst>
              <a:ext uri="{FF2B5EF4-FFF2-40B4-BE49-F238E27FC236}">
                <a16:creationId xmlns:a16="http://schemas.microsoft.com/office/drawing/2014/main" id="{426641A7-326A-47DB-F2A1-768058BCBF0E}"/>
              </a:ext>
            </a:extLst>
          </p:cNvPr>
          <p:cNvGraphicFramePr>
            <a:graphicFrameLocks noGrp="1"/>
          </p:cNvGraphicFramePr>
          <p:nvPr>
            <p:extLst>
              <p:ext uri="{D42A27DB-BD31-4B8C-83A1-F6EECF244321}">
                <p14:modId xmlns:p14="http://schemas.microsoft.com/office/powerpoint/2010/main" val="2815483501"/>
              </p:ext>
            </p:extLst>
          </p:nvPr>
        </p:nvGraphicFramePr>
        <p:xfrm>
          <a:off x="7308653" y="2860961"/>
          <a:ext cx="4823526" cy="1727200"/>
        </p:xfrm>
        <a:graphic>
          <a:graphicData uri="http://schemas.openxmlformats.org/drawingml/2006/table">
            <a:tbl>
              <a:tblPr firstRow="1" firstCol="1" bandRow="1">
                <a:tableStyleId>{5C22544A-7EE6-4342-B048-85BDC9FD1C3A}</a:tableStyleId>
              </a:tblPr>
              <a:tblGrid>
                <a:gridCol w="1730681">
                  <a:extLst>
                    <a:ext uri="{9D8B030D-6E8A-4147-A177-3AD203B41FA5}">
                      <a16:colId xmlns:a16="http://schemas.microsoft.com/office/drawing/2014/main" val="729822181"/>
                    </a:ext>
                  </a:extLst>
                </a:gridCol>
                <a:gridCol w="1608164">
                  <a:extLst>
                    <a:ext uri="{9D8B030D-6E8A-4147-A177-3AD203B41FA5}">
                      <a16:colId xmlns:a16="http://schemas.microsoft.com/office/drawing/2014/main" val="401632671"/>
                    </a:ext>
                  </a:extLst>
                </a:gridCol>
                <a:gridCol w="1484681">
                  <a:extLst>
                    <a:ext uri="{9D8B030D-6E8A-4147-A177-3AD203B41FA5}">
                      <a16:colId xmlns:a16="http://schemas.microsoft.com/office/drawing/2014/main" val="609677314"/>
                    </a:ext>
                  </a:extLst>
                </a:gridCol>
              </a:tblGrid>
              <a:tr h="1031154">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RP2</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dirty="0">
                          <a:effectLst/>
                          <a:uFill>
                            <a:solidFill>
                              <a:srgbClr val="000000"/>
                            </a:solidFill>
                          </a:uFill>
                        </a:rPr>
                        <a:t>AU</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effectLst/>
                          <a:uFill>
                            <a:solidFill>
                              <a:srgbClr val="000000"/>
                            </a:solidFill>
                          </a:uFill>
                        </a:rPr>
                        <a:t>525</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smtClean="0">
                          <a:solidFill>
                            <a:schemeClr val="tx1"/>
                          </a:solidFill>
                          <a:effectLst/>
                          <a:uFill>
                            <a:solidFill>
                              <a:srgbClr val="000000"/>
                            </a:solidFill>
                          </a:uFill>
                          <a:latin typeface="Times New Roman" panose="02020603050405020304" pitchFamily="18" charset="0"/>
                          <a:ea typeface="Arial Unicode MS"/>
                          <a:cs typeface="Arial Unicode MS"/>
                        </a:rPr>
                        <a:t>677</a:t>
                      </a:r>
                      <a:endParaRPr lang="en-US" sz="2000" dirty="0">
                        <a:solidFill>
                          <a:schemeClr val="tx1"/>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sp>
        <p:nvSpPr>
          <p:cNvPr id="9" name="CasellaDiTesto 8">
            <a:extLst>
              <a:ext uri="{FF2B5EF4-FFF2-40B4-BE49-F238E27FC236}">
                <a16:creationId xmlns:a16="http://schemas.microsoft.com/office/drawing/2014/main" id="{BBE0EA21-FA8B-4C13-4531-44BE017F083C}"/>
              </a:ext>
            </a:extLst>
          </p:cNvPr>
          <p:cNvSpPr txBox="1"/>
          <p:nvPr/>
        </p:nvSpPr>
        <p:spPr>
          <a:xfrm>
            <a:off x="3172626" y="1781070"/>
            <a:ext cx="6097424" cy="492699"/>
          </a:xfrm>
          <a:prstGeom prst="rect">
            <a:avLst/>
          </a:prstGeom>
          <a:noFill/>
        </p:spPr>
        <p:txBody>
          <a:bodyPr wrap="square">
            <a:sp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latin typeface="Arial Narrow" panose="020B0606020202030204" pitchFamily="34" charset="0"/>
                <a:ea typeface="Arial Unicode MS"/>
              </a:rPr>
              <a:t>Access </a:t>
            </a:r>
            <a:r>
              <a:rPr lang="de-DE" sz="2400" b="1" dirty="0" err="1">
                <a:ln>
                  <a:noFill/>
                </a:ln>
                <a:effectLst/>
                <a:latin typeface="Arial Narrow" panose="020B0606020202030204" pitchFamily="34" charset="0"/>
                <a:ea typeface="Arial Unicode MS"/>
              </a:rPr>
              <a:t>to</a:t>
            </a:r>
            <a:r>
              <a:rPr lang="de-DE" sz="2400" b="1" dirty="0">
                <a:ln>
                  <a:noFill/>
                </a:ln>
                <a:effectLst/>
                <a:latin typeface="Arial Narrow" panose="020B0606020202030204" pitchFamily="34" charset="0"/>
                <a:ea typeface="Arial Unicode MS"/>
              </a:rPr>
              <a:t> </a:t>
            </a:r>
            <a:r>
              <a:rPr lang="de-DE" sz="2400" b="1" dirty="0">
                <a:latin typeface="Arial Narrow" panose="020B0606020202030204" pitchFamily="34" charset="0"/>
                <a:ea typeface="Arial Unicode MS"/>
              </a:rPr>
              <a:t>FTD-ELSA</a:t>
            </a:r>
            <a:r>
              <a:rPr lang="de-DE" sz="2400" b="1" dirty="0">
                <a:ln>
                  <a:noFill/>
                </a:ln>
                <a:effectLst/>
                <a:latin typeface="Arial Narrow" panose="020B0606020202030204" pitchFamily="34" charset="0"/>
                <a:ea typeface="Arial Unicode MS"/>
              </a:rPr>
              <a:t> in RP2</a:t>
            </a:r>
          </a:p>
        </p:txBody>
      </p:sp>
      <p:graphicFrame>
        <p:nvGraphicFramePr>
          <p:cNvPr id="2" name="Tabella 1">
            <a:extLst>
              <a:ext uri="{FF2B5EF4-FFF2-40B4-BE49-F238E27FC236}">
                <a16:creationId xmlns:a16="http://schemas.microsoft.com/office/drawing/2014/main" id="{56E38765-1694-9B2A-DFD8-1EC4C1F5E01A}"/>
              </a:ext>
            </a:extLst>
          </p:cNvPr>
          <p:cNvGraphicFramePr>
            <a:graphicFrameLocks noGrp="1"/>
          </p:cNvGraphicFramePr>
          <p:nvPr>
            <p:extLst>
              <p:ext uri="{D42A27DB-BD31-4B8C-83A1-F6EECF244321}">
                <p14:modId xmlns:p14="http://schemas.microsoft.com/office/powerpoint/2010/main" val="2110085499"/>
              </p:ext>
            </p:extLst>
          </p:nvPr>
        </p:nvGraphicFramePr>
        <p:xfrm>
          <a:off x="189075" y="2596041"/>
          <a:ext cx="6570649" cy="3155442"/>
        </p:xfrm>
        <a:graphic>
          <a:graphicData uri="http://schemas.openxmlformats.org/drawingml/2006/table">
            <a:tbl>
              <a:tblPr firstRow="1" firstCol="1" bandRow="1">
                <a:tableStyleId>{5C22544A-7EE6-4342-B048-85BDC9FD1C3A}</a:tableStyleId>
              </a:tblPr>
              <a:tblGrid>
                <a:gridCol w="698789">
                  <a:extLst>
                    <a:ext uri="{9D8B030D-6E8A-4147-A177-3AD203B41FA5}">
                      <a16:colId xmlns:a16="http://schemas.microsoft.com/office/drawing/2014/main" val="3342221100"/>
                    </a:ext>
                  </a:extLst>
                </a:gridCol>
                <a:gridCol w="2919240">
                  <a:extLst>
                    <a:ext uri="{9D8B030D-6E8A-4147-A177-3AD203B41FA5}">
                      <a16:colId xmlns:a16="http://schemas.microsoft.com/office/drawing/2014/main" val="2314048503"/>
                    </a:ext>
                  </a:extLst>
                </a:gridCol>
                <a:gridCol w="1003557">
                  <a:extLst>
                    <a:ext uri="{9D8B030D-6E8A-4147-A177-3AD203B41FA5}">
                      <a16:colId xmlns:a16="http://schemas.microsoft.com/office/drawing/2014/main" val="3125728200"/>
                    </a:ext>
                  </a:extLst>
                </a:gridCol>
                <a:gridCol w="1949063">
                  <a:extLst>
                    <a:ext uri="{9D8B030D-6E8A-4147-A177-3AD203B41FA5}">
                      <a16:colId xmlns:a16="http://schemas.microsoft.com/office/drawing/2014/main" val="2908145463"/>
                    </a:ext>
                  </a:extLst>
                </a:gridCol>
              </a:tblGrid>
              <a:tr h="571500">
                <a:tc>
                  <a:txBody>
                    <a:bodyPr/>
                    <a:lstStyle/>
                    <a:p>
                      <a:pPr algn="ctr">
                        <a:lnSpc>
                          <a:spcPct val="106000"/>
                        </a:lnSpc>
                        <a:spcAft>
                          <a:spcPts val="800"/>
                        </a:spcAft>
                      </a:pPr>
                      <a:r>
                        <a:rPr lang="en-US" sz="1800">
                          <a:ln>
                            <a:noFill/>
                          </a:ln>
                          <a:effectLst/>
                          <a:uFill>
                            <a:solidFill>
                              <a:srgbClr val="000000"/>
                            </a:solidFill>
                          </a:uFill>
                        </a:rPr>
                        <a:t>Project No.</a:t>
                      </a:r>
                      <a:endParaRPr lang="en-US" sz="16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gn="ctr">
                        <a:lnSpc>
                          <a:spcPct val="106000"/>
                        </a:lnSpc>
                        <a:spcAft>
                          <a:spcPts val="800"/>
                        </a:spcAft>
                      </a:pPr>
                      <a:r>
                        <a:rPr lang="en-US" sz="1800">
                          <a:ln>
                            <a:noFill/>
                          </a:ln>
                          <a:effectLst/>
                          <a:uFill>
                            <a:solidFill>
                              <a:srgbClr val="000000"/>
                            </a:solidFill>
                          </a:uFill>
                        </a:rPr>
                        <a:t>User-project acronym</a:t>
                      </a:r>
                      <a:endParaRPr lang="en-US" sz="16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gn="ctr">
                        <a:lnSpc>
                          <a:spcPct val="106000"/>
                        </a:lnSpc>
                        <a:spcAft>
                          <a:spcPts val="800"/>
                        </a:spcAft>
                      </a:pPr>
                      <a:r>
                        <a:rPr lang="en-US" sz="1800">
                          <a:ln>
                            <a:noFill/>
                          </a:ln>
                          <a:effectLst/>
                          <a:uFill>
                            <a:solidFill>
                              <a:srgbClr val="000000"/>
                            </a:solidFill>
                          </a:uFill>
                        </a:rPr>
                        <a:t>Number of users</a:t>
                      </a:r>
                      <a:endParaRPr lang="en-US" sz="16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gn="ctr">
                        <a:lnSpc>
                          <a:spcPct val="106000"/>
                        </a:lnSpc>
                        <a:spcAft>
                          <a:spcPts val="800"/>
                        </a:spcAft>
                      </a:pPr>
                      <a:r>
                        <a:rPr lang="en-US" sz="1800" dirty="0">
                          <a:ln>
                            <a:noFill/>
                          </a:ln>
                          <a:effectLst/>
                          <a:uFill>
                            <a:solidFill>
                              <a:srgbClr val="000000"/>
                            </a:solidFill>
                          </a:uFill>
                        </a:rPr>
                        <a:t>Number of man/days spent</a:t>
                      </a:r>
                      <a:br>
                        <a:rPr lang="en-US" sz="1800" dirty="0">
                          <a:ln>
                            <a:noFill/>
                          </a:ln>
                          <a:effectLst/>
                          <a:uFill>
                            <a:solidFill>
                              <a:srgbClr val="000000"/>
                            </a:solidFill>
                          </a:uFill>
                        </a:rPr>
                      </a:br>
                      <a:r>
                        <a:rPr lang="en-US" sz="1800" dirty="0">
                          <a:ln>
                            <a:noFill/>
                          </a:ln>
                          <a:effectLst/>
                          <a:uFill>
                            <a:solidFill>
                              <a:srgbClr val="000000"/>
                            </a:solidFill>
                          </a:uFill>
                        </a:rPr>
                        <a:t>at the infrastructure</a:t>
                      </a:r>
                      <a:endParaRPr lang="en-US" sz="16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extLst>
                  <a:ext uri="{0D108BD9-81ED-4DB2-BD59-A6C34878D82A}">
                    <a16:rowId xmlns:a16="http://schemas.microsoft.com/office/drawing/2014/main" val="2615899113"/>
                  </a:ext>
                </a:extLst>
              </a:tr>
              <a:tr h="190500">
                <a:tc>
                  <a:txBody>
                    <a:bodyPr/>
                    <a:lstStyle/>
                    <a:p>
                      <a:pPr algn="ctr">
                        <a:lnSpc>
                          <a:spcPct val="106000"/>
                        </a:lnSpc>
                        <a:spcAft>
                          <a:spcPts val="800"/>
                        </a:spcAft>
                      </a:pPr>
                      <a:r>
                        <a:rPr lang="en-US" sz="1800">
                          <a:ln>
                            <a:noFill/>
                          </a:ln>
                          <a:effectLst/>
                          <a:uFill>
                            <a:solidFill>
                              <a:srgbClr val="000000"/>
                            </a:solidFill>
                          </a:uFill>
                        </a:rPr>
                        <a:t>TA4-1</a:t>
                      </a:r>
                      <a:endParaRPr lang="en-US" sz="16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nSpc>
                          <a:spcPct val="107000"/>
                        </a:lnSpc>
                      </a:pPr>
                      <a:r>
                        <a:rPr lang="en-US" sz="1800" dirty="0">
                          <a:ln>
                            <a:noFill/>
                          </a:ln>
                          <a:effectLst/>
                        </a:rPr>
                        <a:t>EPBA</a:t>
                      </a:r>
                      <a:endParaRPr lang="en-US" sz="1800" dirty="0">
                        <a:effectLst/>
                        <a:latin typeface="Times New Roman" panose="02020603050405020304" pitchFamily="18" charset="0"/>
                        <a:ea typeface="Arial Unicode MS"/>
                        <a:cs typeface="Arial" panose="020B0604020202020204" pitchFamily="34" charset="0"/>
                      </a:endParaRPr>
                    </a:p>
                  </a:txBody>
                  <a:tcPr marL="50800" marR="50800" marT="50800" marB="50800"/>
                </a:tc>
                <a:tc>
                  <a:txBody>
                    <a:bodyPr/>
                    <a:lstStyle/>
                    <a:p>
                      <a:pPr algn="ctr">
                        <a:lnSpc>
                          <a:spcPct val="107000"/>
                        </a:lnSpc>
                      </a:pPr>
                      <a:r>
                        <a:rPr lang="en-US" sz="1800">
                          <a:ln>
                            <a:noFill/>
                          </a:ln>
                          <a:effectLst/>
                        </a:rPr>
                        <a:t>8</a:t>
                      </a:r>
                      <a:endParaRPr lang="en-US" sz="1800">
                        <a:effectLst/>
                        <a:latin typeface="Times New Roman" panose="02020603050405020304" pitchFamily="18" charset="0"/>
                        <a:ea typeface="Arial Unicode MS"/>
                        <a:cs typeface="Arial" panose="020B0604020202020204" pitchFamily="34" charset="0"/>
                      </a:endParaRPr>
                    </a:p>
                  </a:txBody>
                  <a:tcPr marL="50800" marR="50800" marT="50800" marB="50800"/>
                </a:tc>
                <a:tc>
                  <a:txBody>
                    <a:bodyPr/>
                    <a:lstStyle/>
                    <a:p>
                      <a:pPr algn="ctr">
                        <a:lnSpc>
                          <a:spcPct val="107000"/>
                        </a:lnSpc>
                      </a:pPr>
                      <a:r>
                        <a:rPr lang="en-US" sz="1800">
                          <a:ln>
                            <a:noFill/>
                          </a:ln>
                          <a:effectLst/>
                        </a:rPr>
                        <a:t>58</a:t>
                      </a:r>
                      <a:endParaRPr lang="en-US" sz="1800">
                        <a:effectLst/>
                        <a:latin typeface="Times New Roman" panose="02020603050405020304" pitchFamily="18" charset="0"/>
                        <a:ea typeface="Arial Unicode MS"/>
                        <a:cs typeface="Arial" panose="020B0604020202020204" pitchFamily="34" charset="0"/>
                      </a:endParaRPr>
                    </a:p>
                  </a:txBody>
                  <a:tcPr marL="50800" marR="50800" marT="50800" marB="50800"/>
                </a:tc>
                <a:extLst>
                  <a:ext uri="{0D108BD9-81ED-4DB2-BD59-A6C34878D82A}">
                    <a16:rowId xmlns:a16="http://schemas.microsoft.com/office/drawing/2014/main" val="2487583510"/>
                  </a:ext>
                </a:extLst>
              </a:tr>
              <a:tr h="190500">
                <a:tc>
                  <a:txBody>
                    <a:bodyPr/>
                    <a:lstStyle/>
                    <a:p>
                      <a:pPr algn="ctr">
                        <a:lnSpc>
                          <a:spcPct val="106000"/>
                        </a:lnSpc>
                        <a:spcAft>
                          <a:spcPts val="800"/>
                        </a:spcAft>
                      </a:pPr>
                      <a:r>
                        <a:rPr lang="en-US" sz="1800">
                          <a:ln>
                            <a:noFill/>
                          </a:ln>
                          <a:effectLst/>
                          <a:uFill>
                            <a:solidFill>
                              <a:srgbClr val="000000"/>
                            </a:solidFill>
                          </a:uFill>
                        </a:rPr>
                        <a:t>TA4-3</a:t>
                      </a:r>
                      <a:endParaRPr lang="en-US" sz="16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nSpc>
                          <a:spcPct val="107000"/>
                        </a:lnSpc>
                      </a:pPr>
                      <a:r>
                        <a:rPr lang="en-US" sz="1800" dirty="0">
                          <a:ln>
                            <a:noFill/>
                          </a:ln>
                          <a:effectLst/>
                        </a:rPr>
                        <a:t>MQS</a:t>
                      </a:r>
                      <a:endParaRPr lang="en-US" sz="1800" dirty="0">
                        <a:effectLst/>
                        <a:latin typeface="Times New Roman" panose="02020603050405020304" pitchFamily="18" charset="0"/>
                        <a:ea typeface="Arial Unicode MS"/>
                        <a:cs typeface="Arial" panose="020B0604020202020204" pitchFamily="34" charset="0"/>
                      </a:endParaRPr>
                    </a:p>
                  </a:txBody>
                  <a:tcPr marL="50800" marR="50800" marT="50800" marB="50800"/>
                </a:tc>
                <a:tc>
                  <a:txBody>
                    <a:bodyPr/>
                    <a:lstStyle/>
                    <a:p>
                      <a:pPr algn="ctr">
                        <a:lnSpc>
                          <a:spcPct val="107000"/>
                        </a:lnSpc>
                      </a:pPr>
                      <a:r>
                        <a:rPr lang="en-US" sz="1800">
                          <a:ln>
                            <a:noFill/>
                          </a:ln>
                          <a:effectLst/>
                        </a:rPr>
                        <a:t>7</a:t>
                      </a:r>
                      <a:endParaRPr lang="en-US" sz="1800">
                        <a:effectLst/>
                        <a:latin typeface="Times New Roman" panose="02020603050405020304" pitchFamily="18" charset="0"/>
                        <a:ea typeface="Arial Unicode MS"/>
                        <a:cs typeface="Arial" panose="020B0604020202020204" pitchFamily="34" charset="0"/>
                      </a:endParaRPr>
                    </a:p>
                  </a:txBody>
                  <a:tcPr marL="50800" marR="50800" marT="50800" marB="50800"/>
                </a:tc>
                <a:tc>
                  <a:txBody>
                    <a:bodyPr/>
                    <a:lstStyle/>
                    <a:p>
                      <a:pPr algn="ctr">
                        <a:lnSpc>
                          <a:spcPct val="107000"/>
                        </a:lnSpc>
                      </a:pPr>
                      <a:r>
                        <a:rPr lang="en-US" sz="1800">
                          <a:ln>
                            <a:noFill/>
                          </a:ln>
                          <a:effectLst/>
                        </a:rPr>
                        <a:t>45</a:t>
                      </a:r>
                      <a:endParaRPr lang="en-US" sz="1800">
                        <a:effectLst/>
                        <a:latin typeface="Times New Roman" panose="02020603050405020304" pitchFamily="18" charset="0"/>
                        <a:ea typeface="Arial Unicode MS"/>
                        <a:cs typeface="Arial" panose="020B0604020202020204" pitchFamily="34" charset="0"/>
                      </a:endParaRPr>
                    </a:p>
                  </a:txBody>
                  <a:tcPr marL="50800" marR="50800" marT="50800" marB="50800"/>
                </a:tc>
                <a:extLst>
                  <a:ext uri="{0D108BD9-81ED-4DB2-BD59-A6C34878D82A}">
                    <a16:rowId xmlns:a16="http://schemas.microsoft.com/office/drawing/2014/main" val="1141370375"/>
                  </a:ext>
                </a:extLst>
              </a:tr>
              <a:tr h="190500">
                <a:tc>
                  <a:txBody>
                    <a:bodyPr/>
                    <a:lstStyle/>
                    <a:p>
                      <a:pPr algn="ctr">
                        <a:lnSpc>
                          <a:spcPct val="106000"/>
                        </a:lnSpc>
                        <a:spcAft>
                          <a:spcPts val="800"/>
                        </a:spcAft>
                      </a:pPr>
                      <a:r>
                        <a:rPr lang="en-US" sz="1800">
                          <a:ln>
                            <a:noFill/>
                          </a:ln>
                          <a:effectLst/>
                          <a:uFill>
                            <a:solidFill>
                              <a:srgbClr val="000000"/>
                            </a:solidFill>
                          </a:uFill>
                        </a:rPr>
                        <a:t>TA4-4</a:t>
                      </a:r>
                      <a:endParaRPr lang="en-US" sz="16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nSpc>
                          <a:spcPct val="107000"/>
                        </a:lnSpc>
                      </a:pPr>
                      <a:r>
                        <a:rPr lang="en-US" sz="1800" dirty="0">
                          <a:ln>
                            <a:noFill/>
                          </a:ln>
                          <a:effectLst/>
                        </a:rPr>
                        <a:t>KS</a:t>
                      </a:r>
                      <a:endParaRPr lang="en-US" sz="1800" dirty="0">
                        <a:effectLst/>
                        <a:latin typeface="Times New Roman" panose="02020603050405020304" pitchFamily="18" charset="0"/>
                        <a:ea typeface="Arial Unicode MS"/>
                        <a:cs typeface="Arial" panose="020B0604020202020204" pitchFamily="34" charset="0"/>
                      </a:endParaRPr>
                    </a:p>
                  </a:txBody>
                  <a:tcPr marL="50800" marR="50800" marT="50800" marB="50800"/>
                </a:tc>
                <a:tc>
                  <a:txBody>
                    <a:bodyPr/>
                    <a:lstStyle/>
                    <a:p>
                      <a:pPr algn="ctr">
                        <a:lnSpc>
                          <a:spcPct val="107000"/>
                        </a:lnSpc>
                      </a:pPr>
                      <a:r>
                        <a:rPr lang="en-US" sz="1800">
                          <a:ln>
                            <a:noFill/>
                          </a:ln>
                          <a:effectLst/>
                        </a:rPr>
                        <a:t>4</a:t>
                      </a:r>
                      <a:endParaRPr lang="en-US" sz="1800">
                        <a:effectLst/>
                        <a:latin typeface="Times New Roman" panose="02020603050405020304" pitchFamily="18" charset="0"/>
                        <a:ea typeface="Arial Unicode MS"/>
                        <a:cs typeface="Arial" panose="020B0604020202020204" pitchFamily="34" charset="0"/>
                      </a:endParaRPr>
                    </a:p>
                  </a:txBody>
                  <a:tcPr marL="50800" marR="50800" marT="50800" marB="50800"/>
                </a:tc>
                <a:tc>
                  <a:txBody>
                    <a:bodyPr/>
                    <a:lstStyle/>
                    <a:p>
                      <a:pPr algn="ctr">
                        <a:lnSpc>
                          <a:spcPct val="107000"/>
                        </a:lnSpc>
                      </a:pPr>
                      <a:r>
                        <a:rPr lang="en-US" sz="1800">
                          <a:ln>
                            <a:noFill/>
                          </a:ln>
                          <a:effectLst/>
                        </a:rPr>
                        <a:t>21</a:t>
                      </a:r>
                      <a:endParaRPr lang="en-US" sz="1800">
                        <a:effectLst/>
                        <a:latin typeface="Times New Roman" panose="02020603050405020304" pitchFamily="18" charset="0"/>
                        <a:ea typeface="Arial Unicode MS"/>
                        <a:cs typeface="Arial" panose="020B0604020202020204" pitchFamily="34" charset="0"/>
                      </a:endParaRPr>
                    </a:p>
                  </a:txBody>
                  <a:tcPr marL="50800" marR="50800" marT="50800" marB="50800"/>
                </a:tc>
                <a:extLst>
                  <a:ext uri="{0D108BD9-81ED-4DB2-BD59-A6C34878D82A}">
                    <a16:rowId xmlns:a16="http://schemas.microsoft.com/office/drawing/2014/main" val="815558815"/>
                  </a:ext>
                </a:extLst>
              </a:tr>
              <a:tr h="190500">
                <a:tc>
                  <a:txBody>
                    <a:bodyPr/>
                    <a:lstStyle/>
                    <a:p>
                      <a:pPr algn="ctr">
                        <a:lnSpc>
                          <a:spcPct val="107000"/>
                        </a:lnSpc>
                      </a:pPr>
                      <a:r>
                        <a:rPr lang="en-US" sz="1800">
                          <a:ln>
                            <a:noFill/>
                          </a:ln>
                          <a:effectLst/>
                        </a:rPr>
                        <a:t>TA4-7</a:t>
                      </a:r>
                      <a:endParaRPr lang="en-US" sz="1800">
                        <a:effectLst/>
                        <a:latin typeface="Times New Roman" panose="02020603050405020304" pitchFamily="18" charset="0"/>
                        <a:ea typeface="Arial Unicode MS"/>
                        <a:cs typeface="Arial" panose="020B0604020202020204" pitchFamily="34" charset="0"/>
                      </a:endParaRPr>
                    </a:p>
                  </a:txBody>
                  <a:tcPr marL="50800" marR="50800" marT="50800" marB="50800"/>
                </a:tc>
                <a:tc>
                  <a:txBody>
                    <a:bodyPr/>
                    <a:lstStyle/>
                    <a:p>
                      <a:pPr>
                        <a:lnSpc>
                          <a:spcPct val="107000"/>
                        </a:lnSpc>
                      </a:pPr>
                      <a:r>
                        <a:rPr lang="en-US" sz="1800" dirty="0" err="1">
                          <a:ln>
                            <a:noFill/>
                          </a:ln>
                          <a:effectLst/>
                        </a:rPr>
                        <a:t>PiN</a:t>
                      </a:r>
                      <a:endParaRPr lang="en-US" sz="1800" dirty="0">
                        <a:effectLst/>
                        <a:latin typeface="Times New Roman" panose="02020603050405020304" pitchFamily="18" charset="0"/>
                        <a:ea typeface="Arial Unicode MS"/>
                        <a:cs typeface="Arial" panose="020B0604020202020204" pitchFamily="34" charset="0"/>
                      </a:endParaRPr>
                    </a:p>
                  </a:txBody>
                  <a:tcPr marL="50800" marR="50800" marT="50800" marB="50800"/>
                </a:tc>
                <a:tc>
                  <a:txBody>
                    <a:bodyPr/>
                    <a:lstStyle/>
                    <a:p>
                      <a:pPr algn="ctr">
                        <a:lnSpc>
                          <a:spcPct val="107000"/>
                        </a:lnSpc>
                      </a:pPr>
                      <a:r>
                        <a:rPr lang="en-US" sz="1800">
                          <a:ln>
                            <a:noFill/>
                          </a:ln>
                          <a:effectLst/>
                        </a:rPr>
                        <a:t>6</a:t>
                      </a:r>
                      <a:endParaRPr lang="en-US" sz="1800">
                        <a:effectLst/>
                        <a:latin typeface="Times New Roman" panose="02020603050405020304" pitchFamily="18" charset="0"/>
                        <a:ea typeface="Arial Unicode MS"/>
                        <a:cs typeface="Arial" panose="020B0604020202020204" pitchFamily="34" charset="0"/>
                      </a:endParaRPr>
                    </a:p>
                  </a:txBody>
                  <a:tcPr marL="50800" marR="50800" marT="50800" marB="50800"/>
                </a:tc>
                <a:tc>
                  <a:txBody>
                    <a:bodyPr/>
                    <a:lstStyle/>
                    <a:p>
                      <a:pPr algn="ctr">
                        <a:lnSpc>
                          <a:spcPct val="107000"/>
                        </a:lnSpc>
                      </a:pPr>
                      <a:r>
                        <a:rPr lang="en-US" sz="1800">
                          <a:ln>
                            <a:noFill/>
                          </a:ln>
                          <a:effectLst/>
                        </a:rPr>
                        <a:t>225</a:t>
                      </a:r>
                      <a:endParaRPr lang="en-US" sz="1800">
                        <a:effectLst/>
                        <a:latin typeface="Times New Roman" panose="02020603050405020304" pitchFamily="18" charset="0"/>
                        <a:ea typeface="Arial Unicode MS"/>
                        <a:cs typeface="Arial" panose="020B0604020202020204" pitchFamily="34" charset="0"/>
                      </a:endParaRPr>
                    </a:p>
                  </a:txBody>
                  <a:tcPr marL="50800" marR="50800" marT="50800" marB="50800"/>
                </a:tc>
                <a:extLst>
                  <a:ext uri="{0D108BD9-81ED-4DB2-BD59-A6C34878D82A}">
                    <a16:rowId xmlns:a16="http://schemas.microsoft.com/office/drawing/2014/main" val="785006162"/>
                  </a:ext>
                </a:extLst>
              </a:tr>
              <a:tr h="190500">
                <a:tc>
                  <a:txBody>
                    <a:bodyPr/>
                    <a:lstStyle/>
                    <a:p>
                      <a:pPr algn="ctr">
                        <a:lnSpc>
                          <a:spcPct val="107000"/>
                        </a:lnSpc>
                      </a:pPr>
                      <a:r>
                        <a:rPr lang="en-US" sz="1800">
                          <a:ln>
                            <a:noFill/>
                          </a:ln>
                          <a:effectLst/>
                        </a:rPr>
                        <a:t> </a:t>
                      </a:r>
                      <a:endParaRPr lang="en-US" sz="1800">
                        <a:effectLst/>
                        <a:latin typeface="Times New Roman" panose="02020603050405020304" pitchFamily="18" charset="0"/>
                        <a:ea typeface="Arial Unicode MS"/>
                        <a:cs typeface="Arial" panose="020B0604020202020204" pitchFamily="34" charset="0"/>
                      </a:endParaRPr>
                    </a:p>
                  </a:txBody>
                  <a:tcPr marL="50800" marR="50800" marT="50800" marB="50800"/>
                </a:tc>
                <a:tc>
                  <a:txBody>
                    <a:bodyPr/>
                    <a:lstStyle/>
                    <a:p>
                      <a:pPr algn="ctr">
                        <a:lnSpc>
                          <a:spcPct val="107000"/>
                        </a:lnSpc>
                      </a:pPr>
                      <a:r>
                        <a:rPr lang="en-US" sz="1800" b="1" dirty="0">
                          <a:ln>
                            <a:noFill/>
                          </a:ln>
                          <a:effectLst/>
                        </a:rPr>
                        <a:t> TOTAL</a:t>
                      </a:r>
                      <a:endParaRPr lang="en-US" sz="1800" b="1" dirty="0">
                        <a:effectLst/>
                        <a:latin typeface="Times New Roman" panose="02020603050405020304" pitchFamily="18" charset="0"/>
                        <a:ea typeface="Arial Unicode MS"/>
                        <a:cs typeface="Arial" panose="020B0604020202020204" pitchFamily="34" charset="0"/>
                      </a:endParaRPr>
                    </a:p>
                  </a:txBody>
                  <a:tcPr marL="50800" marR="50800" marT="50800" marB="50800"/>
                </a:tc>
                <a:tc>
                  <a:txBody>
                    <a:bodyPr/>
                    <a:lstStyle/>
                    <a:p>
                      <a:pPr algn="ctr">
                        <a:lnSpc>
                          <a:spcPct val="107000"/>
                        </a:lnSpc>
                      </a:pPr>
                      <a:r>
                        <a:rPr lang="en-US" sz="1800" b="1" dirty="0">
                          <a:ln>
                            <a:noFill/>
                          </a:ln>
                          <a:effectLst/>
                        </a:rPr>
                        <a:t>25</a:t>
                      </a:r>
                      <a:endParaRPr lang="en-US" sz="1800" b="1" dirty="0">
                        <a:effectLst/>
                        <a:latin typeface="Times New Roman" panose="02020603050405020304" pitchFamily="18" charset="0"/>
                        <a:ea typeface="Arial Unicode MS"/>
                        <a:cs typeface="Arial" panose="020B0604020202020204" pitchFamily="34" charset="0"/>
                      </a:endParaRPr>
                    </a:p>
                  </a:txBody>
                  <a:tcPr marL="50800" marR="50800" marT="50800" marB="50800"/>
                </a:tc>
                <a:tc>
                  <a:txBody>
                    <a:bodyPr/>
                    <a:lstStyle/>
                    <a:p>
                      <a:pPr algn="ctr">
                        <a:lnSpc>
                          <a:spcPct val="107000"/>
                        </a:lnSpc>
                      </a:pPr>
                      <a:r>
                        <a:rPr lang="en-US" sz="1800" b="1" dirty="0">
                          <a:ln>
                            <a:noFill/>
                          </a:ln>
                          <a:effectLst/>
                        </a:rPr>
                        <a:t>349</a:t>
                      </a:r>
                      <a:endParaRPr lang="en-US" sz="1800" b="1" dirty="0">
                        <a:effectLst/>
                        <a:latin typeface="Times New Roman" panose="02020603050405020304" pitchFamily="18" charset="0"/>
                        <a:ea typeface="Arial Unicode MS"/>
                        <a:cs typeface="Arial" panose="020B0604020202020204" pitchFamily="34" charset="0"/>
                      </a:endParaRPr>
                    </a:p>
                  </a:txBody>
                  <a:tcPr marL="50800" marR="50800" marT="50800" marB="50800"/>
                </a:tc>
                <a:extLst>
                  <a:ext uri="{0D108BD9-81ED-4DB2-BD59-A6C34878D82A}">
                    <a16:rowId xmlns:a16="http://schemas.microsoft.com/office/drawing/2014/main" val="1115680588"/>
                  </a:ext>
                </a:extLst>
              </a:tr>
            </a:tbl>
          </a:graphicData>
        </a:graphic>
      </p:graphicFrame>
      <p:sp>
        <p:nvSpPr>
          <p:cNvPr id="3" name="Segnaposto numero diapositiva 2">
            <a:extLst>
              <a:ext uri="{FF2B5EF4-FFF2-40B4-BE49-F238E27FC236}">
                <a16:creationId xmlns:a16="http://schemas.microsoft.com/office/drawing/2014/main" id="{D8A59217-8E7F-0B42-B5C1-7EFDA2914CD7}"/>
              </a:ext>
            </a:extLst>
          </p:cNvPr>
          <p:cNvSpPr>
            <a:spLocks noGrp="1"/>
          </p:cNvSpPr>
          <p:nvPr>
            <p:ph type="sldNum" sz="quarter" idx="12"/>
          </p:nvPr>
        </p:nvSpPr>
        <p:spPr/>
        <p:txBody>
          <a:bodyPr/>
          <a:lstStyle/>
          <a:p>
            <a:fld id="{4CE482DC-2269-4F26-9D2A-7E44B1A4CD85}" type="slidenum">
              <a:rPr lang="en-US" smtClean="0"/>
              <a:pPr/>
              <a:t>21</a:t>
            </a:fld>
            <a:endParaRPr lang="en-US" dirty="0"/>
          </a:p>
        </p:txBody>
      </p:sp>
    </p:spTree>
    <p:extLst>
      <p:ext uri="{BB962C8B-B14F-4D97-AF65-F5344CB8AC3E}">
        <p14:creationId xmlns:p14="http://schemas.microsoft.com/office/powerpoint/2010/main" val="3026407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en-US" sz="2400" b="1" dirty="0"/>
          </a:p>
          <a:p>
            <a:pPr marL="0" indent="0" algn="ctr">
              <a:buNone/>
            </a:pPr>
            <a:r>
              <a:rPr lang="en-US" sz="2500" b="1" dirty="0"/>
              <a:t>Beam(s) delivered</a:t>
            </a:r>
          </a:p>
          <a:p>
            <a:pPr>
              <a:buFont typeface="Arial" panose="020B0604020202020204" pitchFamily="34" charset="0"/>
              <a:buChar char="•"/>
            </a:pPr>
            <a:r>
              <a:rPr lang="en-US" dirty="0"/>
              <a:t>  Heavy-ion </a:t>
            </a:r>
            <a:r>
              <a:rPr lang="en-US" b="1" dirty="0"/>
              <a:t>synchrotron</a:t>
            </a:r>
            <a:r>
              <a:rPr lang="en-US" dirty="0"/>
              <a:t> </a:t>
            </a:r>
            <a:r>
              <a:rPr lang="en-US" b="1" dirty="0"/>
              <a:t>SIS18</a:t>
            </a:r>
            <a:r>
              <a:rPr lang="en-US" dirty="0"/>
              <a:t> delivering </a:t>
            </a:r>
            <a:r>
              <a:rPr lang="en-US" b="1" dirty="0"/>
              <a:t>ion</a:t>
            </a:r>
            <a:r>
              <a:rPr lang="en-US" dirty="0"/>
              <a:t> </a:t>
            </a:r>
            <a:r>
              <a:rPr lang="en-US" b="1" dirty="0"/>
              <a:t>beams</a:t>
            </a:r>
            <a:r>
              <a:rPr lang="en-US" dirty="0"/>
              <a:t> of all stable elements </a:t>
            </a:r>
            <a:r>
              <a:rPr lang="en-US" b="1" dirty="0"/>
              <a:t>from proton up to Uranium</a:t>
            </a:r>
            <a:r>
              <a:rPr lang="en-US" dirty="0"/>
              <a:t>.</a:t>
            </a:r>
          </a:p>
          <a:p>
            <a:pPr>
              <a:buFont typeface="Arial" panose="020B0604020202020204" pitchFamily="34" charset="0"/>
              <a:buChar char="•"/>
            </a:pPr>
            <a:r>
              <a:rPr lang="en-US" dirty="0"/>
              <a:t>  Energy from the Coulomb barrier up to 2A GeV.</a:t>
            </a:r>
          </a:p>
          <a:p>
            <a:pPr>
              <a:buFont typeface="Arial" panose="020B0604020202020204" pitchFamily="34" charset="0"/>
              <a:buChar char="•"/>
            </a:pPr>
            <a:r>
              <a:rPr lang="en-US" dirty="0"/>
              <a:t>  </a:t>
            </a:r>
            <a:r>
              <a:rPr lang="en-US" b="1" dirty="0"/>
              <a:t>Secondary pion beams </a:t>
            </a:r>
            <a:r>
              <a:rPr lang="en-US" dirty="0"/>
              <a:t>produced by proton and </a:t>
            </a:r>
            <a:r>
              <a:rPr lang="en-US" baseline="30000" dirty="0"/>
              <a:t>12</a:t>
            </a:r>
            <a:r>
              <a:rPr lang="en-US" dirty="0"/>
              <a:t>C ions on a Be target</a:t>
            </a:r>
          </a:p>
          <a:p>
            <a:pPr>
              <a:buFont typeface="Arial" panose="020B0604020202020204" pitchFamily="34" charset="0"/>
              <a:buChar char="•"/>
            </a:pPr>
            <a:r>
              <a:rPr lang="en-US" dirty="0"/>
              <a:t>  Momentum range: 0,5 GeV/c to 2,5 GeV/c</a:t>
            </a:r>
            <a:br>
              <a:rPr lang="en-US" dirty="0"/>
            </a:br>
            <a:r>
              <a:rPr lang="en-US" dirty="0"/>
              <a:t>.</a:t>
            </a:r>
          </a:p>
          <a:p>
            <a:pPr marL="0" indent="0">
              <a:buNone/>
            </a:pPr>
            <a:endParaRPr lang="en-US" dirty="0"/>
          </a:p>
        </p:txBody>
      </p:sp>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TA5 – Transnational Access to GSI		 </a:t>
            </a:r>
            <a:r>
              <a:rPr lang="fr-FR" sz="2500" b="1" dirty="0">
                <a:latin typeface="Arial Narrow" panose="020B0606020202030204" pitchFamily="34" charset="0"/>
              </a:rPr>
              <a:t>(Darmstadt – Germany)</a:t>
            </a:r>
            <a:endParaRPr lang="fr-FR" sz="2500" b="1" kern="1200" dirty="0">
              <a:latin typeface="Arial Narrow" panose="020B0606020202030204" pitchFamily="34" charset="0"/>
            </a:endParaRPr>
          </a:p>
        </p:txBody>
      </p:sp>
      <p:sp>
        <p:nvSpPr>
          <p:cNvPr id="2" name="Segnaposto numero diapositiva 1">
            <a:extLst>
              <a:ext uri="{FF2B5EF4-FFF2-40B4-BE49-F238E27FC236}">
                <a16:creationId xmlns:a16="http://schemas.microsoft.com/office/drawing/2014/main" id="{9E4C12BB-2995-C639-7C92-20B23D04D303}"/>
              </a:ext>
            </a:extLst>
          </p:cNvPr>
          <p:cNvSpPr>
            <a:spLocks noGrp="1"/>
          </p:cNvSpPr>
          <p:nvPr>
            <p:ph type="sldNum" sz="quarter" idx="12"/>
          </p:nvPr>
        </p:nvSpPr>
        <p:spPr/>
        <p:txBody>
          <a:bodyPr/>
          <a:lstStyle/>
          <a:p>
            <a:fld id="{4CE482DC-2269-4F26-9D2A-7E44B1A4CD85}" type="slidenum">
              <a:rPr lang="en-US" smtClean="0"/>
              <a:pPr/>
              <a:t>22</a:t>
            </a:fld>
            <a:endParaRPr lang="en-US" dirty="0"/>
          </a:p>
        </p:txBody>
      </p:sp>
    </p:spTree>
    <p:extLst>
      <p:ext uri="{BB962C8B-B14F-4D97-AF65-F5344CB8AC3E}">
        <p14:creationId xmlns:p14="http://schemas.microsoft.com/office/powerpoint/2010/main" val="3274924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78239" y="52458"/>
            <a:ext cx="9422594" cy="1072081"/>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TA5 – Transnational Access to GSI		 </a:t>
            </a:r>
            <a:r>
              <a:rPr lang="fr-FR" sz="2500" b="1" dirty="0">
                <a:latin typeface="Arial Narrow" panose="020B0606020202030204" pitchFamily="34" charset="0"/>
              </a:rPr>
              <a:t>(Darmstadt – Germany)</a:t>
            </a:r>
            <a:endParaRPr lang="fr-FR" sz="2500" b="1" kern="1200" dirty="0">
              <a:latin typeface="Arial Narrow" panose="020B0606020202030204" pitchFamily="34" charset="0"/>
            </a:endParaRPr>
          </a:p>
        </p:txBody>
      </p:sp>
      <p:sp>
        <p:nvSpPr>
          <p:cNvPr id="6" name="CasellaDiTesto 5">
            <a:extLst>
              <a:ext uri="{FF2B5EF4-FFF2-40B4-BE49-F238E27FC236}">
                <a16:creationId xmlns:a16="http://schemas.microsoft.com/office/drawing/2014/main" id="{E869D488-DB66-A3C7-1596-0A0995088018}"/>
              </a:ext>
            </a:extLst>
          </p:cNvPr>
          <p:cNvSpPr txBox="1"/>
          <p:nvPr/>
        </p:nvSpPr>
        <p:spPr>
          <a:xfrm>
            <a:off x="2960153" y="1124539"/>
            <a:ext cx="6096000" cy="461665"/>
          </a:xfrm>
          <a:prstGeom prst="rect">
            <a:avLst/>
          </a:prstGeom>
          <a:noFill/>
        </p:spPr>
        <p:txBody>
          <a:bodyPr wrap="square">
            <a:spAutoFit/>
          </a:bodyPr>
          <a:lstStyle/>
          <a:p>
            <a:pPr algn="ctr"/>
            <a:r>
              <a:rPr lang="de-DE" sz="2400" b="1" dirty="0">
                <a:latin typeface="Arial Narrow" panose="020B0606020202030204" pitchFamily="34" charset="0"/>
                <a:ea typeface="Arial Unicode MS"/>
              </a:rPr>
              <a:t>GSI </a:t>
            </a:r>
            <a:r>
              <a:rPr lang="de-DE" sz="2400" b="1" dirty="0">
                <a:ln>
                  <a:noFill/>
                </a:ln>
                <a:effectLst/>
                <a:latin typeface="Arial Narrow" panose="020B0606020202030204" pitchFamily="34" charset="0"/>
                <a:ea typeface="Arial Unicode MS"/>
              </a:rPr>
              <a:t> </a:t>
            </a:r>
            <a:r>
              <a:rPr lang="de-DE" sz="2400" b="1" dirty="0" err="1">
                <a:ln>
                  <a:noFill/>
                </a:ln>
                <a:effectLst/>
                <a:latin typeface="Arial Narrow" panose="020B0606020202030204" pitchFamily="34" charset="0"/>
                <a:ea typeface="Arial Unicode MS"/>
              </a:rPr>
              <a:t>Activity</a:t>
            </a:r>
            <a:r>
              <a:rPr lang="de-DE" sz="2400" b="1" dirty="0">
                <a:ln>
                  <a:noFill/>
                </a:ln>
                <a:effectLst/>
                <a:latin typeface="Arial Narrow" panose="020B0606020202030204" pitchFamily="34" charset="0"/>
                <a:ea typeface="Arial Unicode MS"/>
              </a:rPr>
              <a:t> in RP1 and RP2 </a:t>
            </a:r>
          </a:p>
        </p:txBody>
      </p:sp>
      <p:sp>
        <p:nvSpPr>
          <p:cNvPr id="8" name="CasellaDiTesto 7">
            <a:extLst>
              <a:ext uri="{FF2B5EF4-FFF2-40B4-BE49-F238E27FC236}">
                <a16:creationId xmlns:a16="http://schemas.microsoft.com/office/drawing/2014/main" id="{0A26FAB0-4625-B7C6-6625-407B4727865E}"/>
              </a:ext>
            </a:extLst>
          </p:cNvPr>
          <p:cNvSpPr txBox="1"/>
          <p:nvPr/>
        </p:nvSpPr>
        <p:spPr>
          <a:xfrm>
            <a:off x="476621" y="1758583"/>
            <a:ext cx="10735861" cy="5604996"/>
          </a:xfrm>
          <a:prstGeom prst="rect">
            <a:avLst/>
          </a:prstGeom>
          <a:noFill/>
        </p:spPr>
        <p:txBody>
          <a:bodyPr wrap="square">
            <a:spAutoFit/>
          </a:bodyPr>
          <a:lstStyle/>
          <a:p>
            <a:pPr>
              <a:lnSpc>
                <a:spcPct val="107000"/>
              </a:lnSpc>
              <a:spcAft>
                <a:spcPts val="800"/>
              </a:spcAft>
            </a:pPr>
            <a:r>
              <a:rPr lang="en-US" sz="1800" b="1" dirty="0">
                <a:effectLst/>
                <a:latin typeface="Arial Narrow" panose="020B0606020202030204" pitchFamily="34" charset="0"/>
                <a:ea typeface="Calibri" panose="020F0502020204030204" pitchFamily="34" charset="0"/>
                <a:cs typeface="Times New Roman" panose="02020603050405020304" pitchFamily="18" charset="0"/>
              </a:rPr>
              <a:t>Two major activities </a:t>
            </a:r>
            <a:r>
              <a:rPr lang="en-US" sz="1800" dirty="0">
                <a:effectLst/>
                <a:latin typeface="Arial Narrow" panose="020B0606020202030204" pitchFamily="34" charset="0"/>
                <a:ea typeface="Calibri" panose="020F0502020204030204" pitchFamily="34" charset="0"/>
                <a:cs typeface="Times New Roman" panose="02020603050405020304" pitchFamily="18" charset="0"/>
              </a:rPr>
              <a:t>received support from Transnational Access within STRONG-2020: </a:t>
            </a:r>
            <a:endParaRPr lang="en-US" dirty="0">
              <a:latin typeface="Arial Narrow" panose="020B0606020202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US" sz="1800" dirty="0">
                <a:effectLst/>
                <a:latin typeface="Arial Narrow" panose="020B0606020202030204" pitchFamily="34" charset="0"/>
                <a:ea typeface="Calibri" panose="020F0502020204030204" pitchFamily="34" charset="0"/>
                <a:cs typeface="Times New Roman" panose="02020603050405020304" pitchFamily="18" charset="0"/>
              </a:rPr>
              <a:t>The </a:t>
            </a:r>
            <a:r>
              <a:rPr lang="en-US" sz="1800" b="1" dirty="0">
                <a:effectLst/>
                <a:latin typeface="Arial Narrow" panose="020B0606020202030204" pitchFamily="34" charset="0"/>
                <a:ea typeface="Calibri" panose="020F0502020204030204" pitchFamily="34" charset="0"/>
                <a:cs typeface="Times New Roman" panose="02020603050405020304" pitchFamily="18" charset="0"/>
              </a:rPr>
              <a:t>WASA detector</a:t>
            </a:r>
            <a:r>
              <a:rPr lang="en-US" sz="1800" dirty="0">
                <a:effectLst/>
                <a:latin typeface="Arial Narrow" panose="020B0606020202030204" pitchFamily="34" charset="0"/>
                <a:ea typeface="Calibri" panose="020F0502020204030204" pitchFamily="34" charset="0"/>
                <a:cs typeface="Times New Roman" panose="02020603050405020304" pitchFamily="18" charset="0"/>
              </a:rPr>
              <a:t>, a wide acceptance device to detect </a:t>
            </a:r>
            <a:r>
              <a:rPr lang="en-US" sz="1800" b="1" dirty="0">
                <a:effectLst/>
                <a:latin typeface="Arial Narrow" panose="020B0606020202030204" pitchFamily="34" charset="0"/>
                <a:ea typeface="Calibri" panose="020F0502020204030204" pitchFamily="34" charset="0"/>
                <a:cs typeface="Times New Roman" panose="02020603050405020304" pitchFamily="18" charset="0"/>
              </a:rPr>
              <a:t>charged and neutral particles </a:t>
            </a:r>
            <a:r>
              <a:rPr lang="en-US" sz="1800" dirty="0">
                <a:effectLst/>
                <a:latin typeface="Arial Narrow" panose="020B0606020202030204" pitchFamily="34" charset="0"/>
                <a:ea typeface="Calibri" panose="020F0502020204030204" pitchFamily="34" charset="0"/>
                <a:cs typeface="Times New Roman" panose="02020603050405020304" pitchFamily="18" charset="0"/>
              </a:rPr>
              <a:t>emitted in collisions of nuclei. </a:t>
            </a:r>
          </a:p>
          <a:p>
            <a:pPr marL="285750" indent="-285750">
              <a:lnSpc>
                <a:spcPct val="107000"/>
              </a:lnSpc>
              <a:spcAft>
                <a:spcPts val="800"/>
              </a:spcAft>
              <a:buFont typeface="Arial" panose="020B0604020202020204" pitchFamily="34" charset="0"/>
              <a:buChar char="•"/>
            </a:pPr>
            <a:r>
              <a:rPr lang="en-US" sz="1800" b="1" dirty="0">
                <a:effectLst/>
                <a:latin typeface="Arial Narrow" panose="020B0606020202030204" pitchFamily="34" charset="0"/>
                <a:ea typeface="Calibri" panose="020F0502020204030204" pitchFamily="34" charset="0"/>
                <a:cs typeface="Times New Roman" panose="02020603050405020304" pitchFamily="18" charset="0"/>
              </a:rPr>
              <a:t>HADES</a:t>
            </a:r>
            <a:r>
              <a:rPr lang="en-US" sz="1800" dirty="0">
                <a:effectLst/>
                <a:latin typeface="Arial Narrow" panose="020B0606020202030204" pitchFamily="34" charset="0"/>
                <a:ea typeface="Calibri" panose="020F0502020204030204" pitchFamily="34" charset="0"/>
                <a:cs typeface="Times New Roman" panose="02020603050405020304" pitchFamily="18" charset="0"/>
              </a:rPr>
              <a:t> is a set-up to detect </a:t>
            </a:r>
            <a:r>
              <a:rPr lang="en-US" sz="1800" b="1" dirty="0">
                <a:effectLst/>
                <a:latin typeface="Arial Narrow" panose="020B0606020202030204" pitchFamily="34" charset="0"/>
                <a:ea typeface="Calibri" panose="020F0502020204030204" pitchFamily="34" charset="0"/>
                <a:cs typeface="Times New Roman" panose="02020603050405020304" pitchFamily="18" charset="0"/>
              </a:rPr>
              <a:t>lepton pairs </a:t>
            </a:r>
            <a:r>
              <a:rPr lang="en-US" sz="1800" dirty="0">
                <a:effectLst/>
                <a:latin typeface="Arial Narrow" panose="020B0606020202030204" pitchFamily="34" charset="0"/>
                <a:ea typeface="Calibri" panose="020F0502020204030204" pitchFamily="34" charset="0"/>
                <a:cs typeface="Times New Roman" panose="02020603050405020304" pitchFamily="18" charset="0"/>
              </a:rPr>
              <a:t>originating from decays of mesonic and baryonic resonances produced in heavy ion collisions or elementary reactions.</a:t>
            </a:r>
          </a:p>
          <a:p>
            <a:pPr>
              <a:lnSpc>
                <a:spcPct val="107000"/>
              </a:lnSpc>
              <a:spcAft>
                <a:spcPts val="800"/>
              </a:spcAft>
            </a:pPr>
            <a:endParaRPr lang="en-US" sz="100" dirty="0">
              <a:effectLst/>
              <a:latin typeface="Arial Narrow" panose="020B0606020202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q"/>
            </a:pPr>
            <a:r>
              <a:rPr lang="en-US" dirty="0">
                <a:latin typeface="Arial Narrow" panose="020B0606020202030204" pitchFamily="34" charset="0"/>
              </a:rPr>
              <a:t> </a:t>
            </a:r>
            <a:r>
              <a:rPr lang="en-US" b="1" dirty="0">
                <a:latin typeface="Arial Narrow" panose="020B0606020202030204" pitchFamily="34" charset="0"/>
              </a:rPr>
              <a:t>RP1   1 June - 30 November </a:t>
            </a:r>
            <a:r>
              <a:rPr lang="en-US" dirty="0">
                <a:latin typeface="Arial Narrow" panose="020B0606020202030204" pitchFamily="34" charset="0"/>
              </a:rPr>
              <a:t/>
            </a:r>
            <a:br>
              <a:rPr lang="en-US" dirty="0">
                <a:latin typeface="Arial Narrow" panose="020B0606020202030204" pitchFamily="34" charset="0"/>
              </a:rPr>
            </a:br>
            <a:r>
              <a:rPr lang="en-US" sz="1800" dirty="0">
                <a:effectLst/>
                <a:latin typeface="Arial Narrow" panose="020B0606020202030204" pitchFamily="34" charset="0"/>
                <a:ea typeface="Calibri" panose="020F0502020204030204" pitchFamily="34" charset="0"/>
              </a:rPr>
              <a:t>GSI, has taken over the </a:t>
            </a:r>
            <a:r>
              <a:rPr lang="en-US" sz="1800" b="1" dirty="0">
                <a:effectLst/>
                <a:latin typeface="Arial Narrow" panose="020B0606020202030204" pitchFamily="34" charset="0"/>
                <a:ea typeface="Calibri" panose="020F0502020204030204" pitchFamily="34" charset="0"/>
              </a:rPr>
              <a:t>responsibility of  the construction of </a:t>
            </a:r>
            <a:r>
              <a:rPr lang="en-US" sz="1800" dirty="0">
                <a:effectLst/>
                <a:latin typeface="Arial Narrow" panose="020B0606020202030204" pitchFamily="34" charset="0"/>
                <a:ea typeface="Calibri" panose="020F0502020204030204" pitchFamily="34" charset="0"/>
              </a:rPr>
              <a:t>a new large accelerator and research complex: The Facility for Antiproton and Ion Research (</a:t>
            </a:r>
            <a:r>
              <a:rPr lang="en-US" sz="1800" b="1" dirty="0">
                <a:effectLst/>
                <a:latin typeface="Arial Narrow" panose="020B0606020202030204" pitchFamily="34" charset="0"/>
                <a:ea typeface="Calibri" panose="020F0502020204030204" pitchFamily="34" charset="0"/>
              </a:rPr>
              <a:t>FAIR</a:t>
            </a:r>
            <a:r>
              <a:rPr lang="en-US" sz="1800" dirty="0">
                <a:effectLst/>
                <a:latin typeface="Arial Narrow" panose="020B0606020202030204" pitchFamily="34" charset="0"/>
                <a:ea typeface="Calibri" panose="020F0502020204030204" pitchFamily="34" charset="0"/>
              </a:rPr>
              <a:t>). Approximately three months of beam time per year are available to the scientific community until FAIR is operational. Due to organizational reasons, beam time takes place in the first half of each year. Therefore</a:t>
            </a:r>
            <a:r>
              <a:rPr lang="en-US" sz="1800" b="1" dirty="0">
                <a:effectLst/>
                <a:latin typeface="Arial Narrow" panose="020B0606020202030204" pitchFamily="34" charset="0"/>
                <a:ea typeface="Calibri" panose="020F0502020204030204" pitchFamily="34" charset="0"/>
              </a:rPr>
              <a:t>, no beam time took place in 2019</a:t>
            </a:r>
            <a:r>
              <a:rPr lang="en-US" sz="1800" dirty="0">
                <a:effectLst/>
                <a:latin typeface="Arial Narrow" panose="020B0606020202030204" pitchFamily="34" charset="0"/>
                <a:ea typeface="Calibri" panose="020F0502020204030204" pitchFamily="34" charset="0"/>
              </a:rPr>
              <a:t>.  </a:t>
            </a:r>
            <a:br>
              <a:rPr lang="en-US" sz="1800" dirty="0">
                <a:effectLst/>
                <a:latin typeface="Arial Narrow" panose="020B0606020202030204" pitchFamily="34" charset="0"/>
                <a:ea typeface="Calibri" panose="020F0502020204030204" pitchFamily="34" charset="0"/>
              </a:rPr>
            </a:br>
            <a:r>
              <a:rPr lang="en-US" sz="1800" b="1" dirty="0">
                <a:effectLst/>
                <a:latin typeface="Arial Narrow" panose="020B0606020202030204" pitchFamily="34" charset="0"/>
                <a:ea typeface="Calibri" panose="020F0502020204030204" pitchFamily="34" charset="0"/>
              </a:rPr>
              <a:t>In 2020, the beam time was </a:t>
            </a:r>
            <a:r>
              <a:rPr lang="en-GB" sz="1800" b="1" dirty="0">
                <a:effectLst/>
                <a:latin typeface="Arial Narrow" panose="020B0606020202030204" pitchFamily="34" charset="0"/>
                <a:ea typeface="Calibri" panose="020F0502020204030204" pitchFamily="34" charset="0"/>
              </a:rPr>
              <a:t>restricted by the outbreak of COVID-19</a:t>
            </a:r>
            <a:r>
              <a:rPr lang="en-GB" sz="1800" dirty="0">
                <a:effectLst/>
                <a:latin typeface="Arial Narrow" panose="020B0606020202030204" pitchFamily="34" charset="0"/>
                <a:ea typeface="Calibri" panose="020F0502020204030204" pitchFamily="34" charset="0"/>
              </a:rPr>
              <a:t>. </a:t>
            </a:r>
            <a:r>
              <a:rPr lang="en-GB" dirty="0">
                <a:latin typeface="Arial Narrow" panose="020B0606020202030204" pitchFamily="34" charset="0"/>
                <a:ea typeface="Calibri" panose="020F0502020204030204" pitchFamily="34" charset="0"/>
              </a:rPr>
              <a:t/>
            </a:r>
            <a:br>
              <a:rPr lang="en-GB" dirty="0">
                <a:latin typeface="Arial Narrow" panose="020B0606020202030204" pitchFamily="34" charset="0"/>
                <a:ea typeface="Calibri" panose="020F0502020204030204" pitchFamily="34" charset="0"/>
              </a:rPr>
            </a:br>
            <a:r>
              <a:rPr lang="en-GB" sz="1800" dirty="0">
                <a:effectLst/>
                <a:latin typeface="Arial Narrow" panose="020B0606020202030204" pitchFamily="34" charset="0"/>
                <a:ea typeface="Calibri" panose="020F0502020204030204" pitchFamily="34" charset="0"/>
              </a:rPr>
              <a:t>These restrictions prevented external collaborators to travel to GSI. Moreover, during the scheduling of the 2020 beam time, experiments from the nuclear physics community got priority. As a consequence of both circumstances, </a:t>
            </a:r>
            <a:r>
              <a:rPr lang="en-GB" sz="1800" b="1" dirty="0">
                <a:effectLst/>
                <a:latin typeface="Arial Narrow" panose="020B0606020202030204" pitchFamily="34" charset="0"/>
                <a:ea typeface="Calibri" panose="020F0502020204030204" pitchFamily="34" charset="0"/>
              </a:rPr>
              <a:t>no beam time was given to STRONG-2020experiments in RP1. </a:t>
            </a:r>
          </a:p>
          <a:p>
            <a:pPr marL="285750" indent="-285750">
              <a:lnSpc>
                <a:spcPct val="107000"/>
              </a:lnSpc>
              <a:spcAft>
                <a:spcPts val="800"/>
              </a:spcAft>
              <a:buFont typeface="Wingdings" panose="05000000000000000000" pitchFamily="2" charset="2"/>
              <a:buChar char="q"/>
            </a:pPr>
            <a:endParaRPr lang="en-US" sz="1800" dirty="0">
              <a:effectLst/>
              <a:latin typeface="Times New Roman" panose="02020603050405020304" pitchFamily="18" charset="0"/>
              <a:ea typeface="Calibri" panose="020F0502020204030204" pitchFamily="34" charset="0"/>
            </a:endParaRPr>
          </a:p>
          <a:p>
            <a:pPr marL="285750" indent="-285750">
              <a:lnSpc>
                <a:spcPct val="107000"/>
              </a:lnSpc>
              <a:spcAft>
                <a:spcPts val="800"/>
              </a:spcAft>
              <a:buFont typeface="Wingdings" panose="05000000000000000000" pitchFamily="2" charset="2"/>
              <a:buChar char="q"/>
            </a:pPr>
            <a:endParaRPr lang="en-US" sz="1800" dirty="0">
              <a:effectLst/>
              <a:latin typeface="Times New Roman" panose="02020603050405020304" pitchFamily="18" charset="0"/>
              <a:ea typeface="Calibri" panose="020F0502020204030204" pitchFamily="34" charset="0"/>
            </a:endParaRPr>
          </a:p>
          <a:p>
            <a:pPr>
              <a:lnSpc>
                <a:spcPct val="107000"/>
              </a:lnSpc>
              <a:spcAft>
                <a:spcPts val="800"/>
              </a:spcAft>
            </a:pPr>
            <a:endParaRPr lang="en-US" dirty="0"/>
          </a:p>
        </p:txBody>
      </p:sp>
      <p:sp>
        <p:nvSpPr>
          <p:cNvPr id="2" name="Segnaposto numero diapositiva 1">
            <a:extLst>
              <a:ext uri="{FF2B5EF4-FFF2-40B4-BE49-F238E27FC236}">
                <a16:creationId xmlns:a16="http://schemas.microsoft.com/office/drawing/2014/main" id="{7D8E9E2A-2A2B-D041-BB58-B372C452B12F}"/>
              </a:ext>
            </a:extLst>
          </p:cNvPr>
          <p:cNvSpPr>
            <a:spLocks noGrp="1"/>
          </p:cNvSpPr>
          <p:nvPr>
            <p:ph type="sldNum" sz="quarter" idx="12"/>
          </p:nvPr>
        </p:nvSpPr>
        <p:spPr/>
        <p:txBody>
          <a:bodyPr/>
          <a:lstStyle/>
          <a:p>
            <a:fld id="{4CE482DC-2269-4F26-9D2A-7E44B1A4CD85}" type="slidenum">
              <a:rPr lang="en-US" smtClean="0"/>
              <a:pPr/>
              <a:t>23</a:t>
            </a:fld>
            <a:endParaRPr lang="en-US" dirty="0"/>
          </a:p>
        </p:txBody>
      </p:sp>
    </p:spTree>
    <p:extLst>
      <p:ext uri="{BB962C8B-B14F-4D97-AF65-F5344CB8AC3E}">
        <p14:creationId xmlns:p14="http://schemas.microsoft.com/office/powerpoint/2010/main" val="3213942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78239" y="52458"/>
            <a:ext cx="9422594" cy="1072081"/>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TA5 – Transnational Access to GSI		 </a:t>
            </a:r>
            <a:r>
              <a:rPr lang="fr-FR" sz="2500" b="1" dirty="0">
                <a:latin typeface="Arial Narrow" panose="020B0606020202030204" pitchFamily="34" charset="0"/>
              </a:rPr>
              <a:t>(Darmstadt – Germany)</a:t>
            </a:r>
            <a:endParaRPr lang="fr-FR" sz="2500" b="1" kern="1200" dirty="0">
              <a:latin typeface="Arial Narrow" panose="020B0606020202030204" pitchFamily="34" charset="0"/>
            </a:endParaRPr>
          </a:p>
        </p:txBody>
      </p:sp>
      <p:sp>
        <p:nvSpPr>
          <p:cNvPr id="8" name="CasellaDiTesto 7">
            <a:extLst>
              <a:ext uri="{FF2B5EF4-FFF2-40B4-BE49-F238E27FC236}">
                <a16:creationId xmlns:a16="http://schemas.microsoft.com/office/drawing/2014/main" id="{0A26FAB0-4625-B7C6-6625-407B4727865E}"/>
              </a:ext>
            </a:extLst>
          </p:cNvPr>
          <p:cNvSpPr txBox="1"/>
          <p:nvPr/>
        </p:nvSpPr>
        <p:spPr>
          <a:xfrm>
            <a:off x="521752" y="1938465"/>
            <a:ext cx="11560320" cy="3760966"/>
          </a:xfrm>
          <a:prstGeom prst="rect">
            <a:avLst/>
          </a:prstGeom>
          <a:noFill/>
        </p:spPr>
        <p:txBody>
          <a:bodyPr wrap="square">
            <a:spAutoFit/>
          </a:bodyPr>
          <a:lstStyle/>
          <a:p>
            <a:pPr>
              <a:lnSpc>
                <a:spcPct val="107000"/>
              </a:lnSpc>
              <a:spcAft>
                <a:spcPts val="800"/>
              </a:spcAft>
            </a:pPr>
            <a:endParaRPr lang="en-US" sz="1800" dirty="0">
              <a:effectLst/>
              <a:latin typeface="Arial Narrow" panose="020B0606020202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q"/>
            </a:pPr>
            <a:r>
              <a:rPr lang="en-US" dirty="0">
                <a:latin typeface="Arial Narrow" panose="020B0606020202030204" pitchFamily="34" charset="0"/>
              </a:rPr>
              <a:t> </a:t>
            </a:r>
            <a:r>
              <a:rPr lang="en-US" b="1" dirty="0">
                <a:latin typeface="Arial Narrow" panose="020B0606020202030204" pitchFamily="34" charset="0"/>
              </a:rPr>
              <a:t>RP2   1 December 2020 - 30 May 2022 </a:t>
            </a:r>
            <a:r>
              <a:rPr lang="en-US" dirty="0">
                <a:latin typeface="Arial Narrow" panose="020B0606020202030204" pitchFamily="34" charset="0"/>
              </a:rPr>
              <a:t/>
            </a:r>
            <a:br>
              <a:rPr lang="en-US" dirty="0">
                <a:latin typeface="Arial Narrow" panose="020B0606020202030204" pitchFamily="34" charset="0"/>
              </a:rPr>
            </a:br>
            <a:r>
              <a:rPr lang="en-GB" sz="1800" dirty="0">
                <a:effectLst/>
                <a:latin typeface="Arial Narrow" panose="020B0606020202030204" pitchFamily="34" charset="0"/>
                <a:ea typeface="Calibri" panose="020F0502020204030204" pitchFamily="34" charset="0"/>
                <a:cs typeface="Times New Roman" panose="02020603050405020304" pitchFamily="18" charset="0"/>
              </a:rPr>
              <a:t>The following projects received funding and beam time in RP2:</a:t>
            </a:r>
          </a:p>
          <a:p>
            <a:pPr marL="285750" indent="-285750">
              <a:lnSpc>
                <a:spcPct val="107000"/>
              </a:lnSpc>
              <a:spcAft>
                <a:spcPts val="800"/>
              </a:spcAft>
              <a:buFont typeface="Wingdings" panose="05000000000000000000" pitchFamily="2" charset="2"/>
              <a:buChar char="ü"/>
            </a:pPr>
            <a:r>
              <a:rPr lang="en-US" sz="1800" b="1" dirty="0">
                <a:effectLst/>
                <a:latin typeface="Arial Narrow" panose="020B0606020202030204" pitchFamily="34" charset="0"/>
                <a:ea typeface="Calibri" panose="020F0502020204030204" pitchFamily="34" charset="0"/>
                <a:cs typeface="Times New Roman" panose="02020603050405020304" pitchFamily="18" charset="0"/>
              </a:rPr>
              <a:t>WASA/KAL</a:t>
            </a:r>
            <a:r>
              <a:rPr lang="en-US" sz="1800" dirty="0">
                <a:effectLst/>
                <a:latin typeface="Arial Narrow" panose="020B0606020202030204" pitchFamily="34" charset="0"/>
                <a:ea typeface="Calibri" panose="020F0502020204030204" pitchFamily="34" charset="0"/>
                <a:cs typeface="Times New Roman" panose="02020603050405020304" pitchFamily="18" charset="0"/>
              </a:rPr>
              <a:t>, investigating characteristics of light </a:t>
            </a:r>
            <a:r>
              <a:rPr lang="en-US" sz="1800" dirty="0" err="1">
                <a:effectLst/>
                <a:latin typeface="Arial Narrow" panose="020B0606020202030204" pitchFamily="34" charset="0"/>
                <a:ea typeface="Calibri" panose="020F0502020204030204" pitchFamily="34" charset="0"/>
                <a:cs typeface="Times New Roman" panose="02020603050405020304" pitchFamily="18" charset="0"/>
              </a:rPr>
              <a:t>hypernuclei</a:t>
            </a:r>
            <a:endParaRPr lang="en-US" sz="1800" dirty="0">
              <a:effectLst/>
              <a:latin typeface="Arial Narrow" panose="020B0606020202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Wingdings" panose="05000000000000000000" pitchFamily="2" charset="2"/>
              <a:buChar char="ü"/>
            </a:pPr>
            <a:r>
              <a:rPr lang="en-US" sz="1800" b="1" dirty="0">
                <a:effectLst/>
                <a:latin typeface="Arial Narrow" panose="020B0606020202030204" pitchFamily="34" charset="0"/>
                <a:ea typeface="Calibri" panose="020F0502020204030204" pitchFamily="34" charset="0"/>
                <a:cs typeface="Times New Roman" panose="02020603050405020304" pitchFamily="18" charset="0"/>
              </a:rPr>
              <a:t>WASA/SKUR</a:t>
            </a:r>
            <a:r>
              <a:rPr lang="en-US" sz="1800" dirty="0">
                <a:effectLst/>
                <a:latin typeface="Arial Narrow" panose="020B0606020202030204" pitchFamily="34" charset="0"/>
                <a:ea typeface="Calibri" panose="020F0502020204030204" pitchFamily="34" charset="0"/>
                <a:cs typeface="Times New Roman" panose="02020603050405020304" pitchFamily="18" charset="0"/>
              </a:rPr>
              <a:t>, aiming to perform an experimental search for bound systems of an η′ -meson and a nucleus using </a:t>
            </a:r>
            <a:r>
              <a:rPr lang="en-US" sz="1800" baseline="30000" dirty="0">
                <a:effectLst/>
                <a:latin typeface="Arial Narrow" panose="020B0606020202030204" pitchFamily="34" charset="0"/>
                <a:ea typeface="Calibri" panose="020F0502020204030204" pitchFamily="34" charset="0"/>
                <a:cs typeface="Times New Roman" panose="02020603050405020304" pitchFamily="18" charset="0"/>
              </a:rPr>
              <a:t>12</a:t>
            </a:r>
            <a:r>
              <a:rPr lang="en-US" sz="1800" dirty="0">
                <a:effectLst/>
                <a:latin typeface="Arial Narrow" panose="020B0606020202030204" pitchFamily="34" charset="0"/>
                <a:ea typeface="Calibri" panose="020F0502020204030204" pitchFamily="34" charset="0"/>
                <a:cs typeface="Times New Roman" panose="02020603050405020304" pitchFamily="18" charset="0"/>
              </a:rPr>
              <a:t>C(</a:t>
            </a:r>
            <a:r>
              <a:rPr lang="en-US" sz="1800" dirty="0" err="1">
                <a:effectLst/>
                <a:latin typeface="Arial Narrow" panose="020B0606020202030204" pitchFamily="34" charset="0"/>
                <a:ea typeface="Calibri" panose="020F0502020204030204" pitchFamily="34" charset="0"/>
                <a:cs typeface="Times New Roman" panose="02020603050405020304" pitchFamily="18" charset="0"/>
              </a:rPr>
              <a:t>p,dp</a:t>
            </a:r>
            <a:r>
              <a:rPr lang="en-US" sz="1800" dirty="0">
                <a:effectLst/>
                <a:latin typeface="Arial Narrow" panose="020B0606020202030204" pitchFamily="34" charset="0"/>
                <a:ea typeface="Calibri" panose="020F0502020204030204" pitchFamily="34" charset="0"/>
                <a:cs typeface="Times New Roman" panose="02020603050405020304" pitchFamily="18" charset="0"/>
              </a:rPr>
              <a:t>) reactions</a:t>
            </a:r>
          </a:p>
          <a:p>
            <a:pPr marL="285750" indent="-285750">
              <a:lnSpc>
                <a:spcPct val="107000"/>
              </a:lnSpc>
              <a:spcAft>
                <a:spcPts val="800"/>
              </a:spcAft>
              <a:buFont typeface="Wingdings" panose="05000000000000000000" pitchFamily="2" charset="2"/>
              <a:buChar char="ü"/>
            </a:pPr>
            <a:r>
              <a:rPr lang="en-US" sz="1800" b="1" dirty="0">
                <a:effectLst/>
                <a:latin typeface="Arial Narrow" panose="020B0606020202030204" pitchFamily="34" charset="0"/>
                <a:ea typeface="Calibri" panose="020F0502020204030204" pitchFamily="34" charset="0"/>
                <a:cs typeface="Times New Roman" panose="02020603050405020304" pitchFamily="18" charset="0"/>
              </a:rPr>
              <a:t>WASA/BEN</a:t>
            </a:r>
            <a:r>
              <a:rPr lang="en-US" dirty="0">
                <a:latin typeface="Arial Narrow" panose="020B0606020202030204" pitchFamily="34" charset="0"/>
                <a:ea typeface="Calibri" panose="020F0502020204030204" pitchFamily="34" charset="0"/>
                <a:cs typeface="Times New Roman" panose="02020603050405020304" pitchFamily="18" charset="0"/>
              </a:rPr>
              <a:t>, t</a:t>
            </a:r>
            <a:r>
              <a:rPr lang="fr-FR" sz="1800" dirty="0" err="1">
                <a:effectLst/>
                <a:latin typeface="Arial Narrow" panose="020B0606020202030204" pitchFamily="34" charset="0"/>
                <a:ea typeface="Calibri" panose="020F0502020204030204" pitchFamily="34" charset="0"/>
                <a:cs typeface="Times New Roman" panose="02020603050405020304" pitchFamily="18" charset="0"/>
              </a:rPr>
              <a:t>he</a:t>
            </a:r>
            <a:r>
              <a:rPr lang="fr-FR" sz="1800" dirty="0">
                <a:effectLst/>
                <a:latin typeface="Arial Narrow" panose="020B0606020202030204" pitchFamily="34" charset="0"/>
                <a:ea typeface="Calibri" panose="020F0502020204030204" pitchFamily="34" charset="0"/>
                <a:cs typeface="Times New Roman" panose="02020603050405020304" pitchFamily="18" charset="0"/>
              </a:rPr>
              <a:t> goal of the </a:t>
            </a:r>
            <a:r>
              <a:rPr lang="fr-FR" sz="1800" dirty="0" err="1">
                <a:effectLst/>
                <a:latin typeface="Arial Narrow" panose="020B0606020202030204" pitchFamily="34" charset="0"/>
                <a:ea typeface="Calibri" panose="020F0502020204030204" pitchFamily="34" charset="0"/>
                <a:cs typeface="Times New Roman" panose="02020603050405020304" pitchFamily="18" charset="0"/>
              </a:rPr>
              <a:t>project</a:t>
            </a:r>
            <a:r>
              <a:rPr lang="fr-FR" sz="1800" dirty="0">
                <a:effectLst/>
                <a:latin typeface="Arial Narrow" panose="020B0606020202030204" pitchFamily="34" charset="0"/>
                <a:ea typeface="Calibri" panose="020F0502020204030204" pitchFamily="34" charset="0"/>
                <a:cs typeface="Times New Roman" panose="02020603050405020304" pitchFamily="18" charset="0"/>
              </a:rPr>
              <a:t> </a:t>
            </a:r>
            <a:r>
              <a:rPr lang="fr-FR" sz="1800" dirty="0" err="1">
                <a:effectLst/>
                <a:latin typeface="Arial Narrow" panose="020B0606020202030204" pitchFamily="34" charset="0"/>
                <a:ea typeface="Calibri" panose="020F0502020204030204" pitchFamily="34" charset="0"/>
                <a:cs typeface="Times New Roman" panose="02020603050405020304" pitchFamily="18" charset="0"/>
              </a:rPr>
              <a:t>is</a:t>
            </a:r>
            <a:r>
              <a:rPr lang="fr-FR" sz="1800" dirty="0">
                <a:effectLst/>
                <a:latin typeface="Arial Narrow" panose="020B0606020202030204" pitchFamily="34" charset="0"/>
                <a:ea typeface="Calibri" panose="020F0502020204030204" pitchFamily="34" charset="0"/>
                <a:cs typeface="Times New Roman" panose="02020603050405020304" pitchFamily="18" charset="0"/>
              </a:rPr>
              <a:t> to </a:t>
            </a:r>
            <a:r>
              <a:rPr lang="fr-FR" sz="1800" dirty="0" err="1">
                <a:effectLst/>
                <a:latin typeface="Arial Narrow" panose="020B0606020202030204" pitchFamily="34" charset="0"/>
                <a:ea typeface="Calibri" panose="020F0502020204030204" pitchFamily="34" charset="0"/>
                <a:cs typeface="Times New Roman" panose="02020603050405020304" pitchFamily="18" charset="0"/>
              </a:rPr>
              <a:t>investigate</a:t>
            </a:r>
            <a:r>
              <a:rPr lang="fr-FR" sz="1800" dirty="0">
                <a:effectLst/>
                <a:latin typeface="Arial Narrow" panose="020B0606020202030204" pitchFamily="34" charset="0"/>
                <a:ea typeface="Calibri" panose="020F0502020204030204" pitchFamily="34" charset="0"/>
                <a:cs typeface="Times New Roman" panose="02020603050405020304" pitchFamily="18" charset="0"/>
              </a:rPr>
              <a:t> the </a:t>
            </a:r>
            <a:r>
              <a:rPr lang="en-US" sz="1800" dirty="0">
                <a:effectLst/>
                <a:latin typeface="Arial Narrow" panose="020B0606020202030204" pitchFamily="34" charset="0"/>
                <a:ea typeface="Calibri" panose="020F0502020204030204" pitchFamily="34" charset="0"/>
                <a:cs typeface="Times New Roman" panose="02020603050405020304" pitchFamily="18" charset="0"/>
              </a:rPr>
              <a:t>properties of low-lying baryon resonances, namely the Δ(1232) and Roper(1440)</a:t>
            </a:r>
          </a:p>
          <a:p>
            <a:pPr marL="285750" indent="-285750">
              <a:lnSpc>
                <a:spcPct val="107000"/>
              </a:lnSpc>
              <a:spcAft>
                <a:spcPts val="800"/>
              </a:spcAft>
              <a:buFont typeface="Wingdings" panose="05000000000000000000" pitchFamily="2" charset="2"/>
              <a:buChar char="ü"/>
            </a:pPr>
            <a:r>
              <a:rPr lang="en-US" sz="1800" b="1" dirty="0">
                <a:effectLst/>
                <a:latin typeface="Arial Narrow" panose="020B0606020202030204" pitchFamily="34" charset="0"/>
                <a:ea typeface="Calibri" panose="020F0502020204030204" pitchFamily="34" charset="0"/>
                <a:cs typeface="Times New Roman" panose="02020603050405020304" pitchFamily="18" charset="0"/>
              </a:rPr>
              <a:t>HAD/TLU</a:t>
            </a:r>
            <a:r>
              <a:rPr lang="en-US" sz="1800" dirty="0">
                <a:effectLst/>
                <a:latin typeface="Arial Narrow" panose="020B0606020202030204" pitchFamily="34" charset="0"/>
                <a:ea typeface="Calibri" panose="020F0502020204030204" pitchFamily="34" charset="0"/>
                <a:cs typeface="Times New Roman" panose="02020603050405020304" pitchFamily="18" charset="0"/>
              </a:rPr>
              <a:t>, participating to  the upgrade of the HADES detector in the forward direction</a:t>
            </a:r>
            <a:endParaRPr lang="en-US" sz="1800" dirty="0">
              <a:effectLst/>
              <a:latin typeface="Arial Narrow" panose="020B0606020202030204" pitchFamily="34" charset="0"/>
              <a:ea typeface="Calibri" panose="020F0502020204030204" pitchFamily="34" charset="0"/>
            </a:endParaRPr>
          </a:p>
          <a:p>
            <a:pPr marL="285750" indent="-285750">
              <a:lnSpc>
                <a:spcPct val="107000"/>
              </a:lnSpc>
              <a:spcAft>
                <a:spcPts val="800"/>
              </a:spcAft>
              <a:buFont typeface="Wingdings" panose="05000000000000000000" pitchFamily="2" charset="2"/>
              <a:buChar char="q"/>
            </a:pPr>
            <a:endParaRPr lang="en-US" sz="1800" dirty="0">
              <a:effectLst/>
              <a:latin typeface="Times New Roman" panose="02020603050405020304" pitchFamily="18" charset="0"/>
              <a:ea typeface="Calibri" panose="020F0502020204030204" pitchFamily="34" charset="0"/>
            </a:endParaRPr>
          </a:p>
          <a:p>
            <a:pPr>
              <a:lnSpc>
                <a:spcPct val="107000"/>
              </a:lnSpc>
              <a:spcAft>
                <a:spcPts val="800"/>
              </a:spcAft>
            </a:pPr>
            <a:endParaRPr lang="en-US" dirty="0"/>
          </a:p>
        </p:txBody>
      </p:sp>
      <p:sp>
        <p:nvSpPr>
          <p:cNvPr id="2" name="Segnaposto numero diapositiva 1">
            <a:extLst>
              <a:ext uri="{FF2B5EF4-FFF2-40B4-BE49-F238E27FC236}">
                <a16:creationId xmlns:a16="http://schemas.microsoft.com/office/drawing/2014/main" id="{84945127-B438-B2AC-A7FA-BE83F0DF89F3}"/>
              </a:ext>
            </a:extLst>
          </p:cNvPr>
          <p:cNvSpPr>
            <a:spLocks noGrp="1"/>
          </p:cNvSpPr>
          <p:nvPr>
            <p:ph type="sldNum" sz="quarter" idx="12"/>
          </p:nvPr>
        </p:nvSpPr>
        <p:spPr/>
        <p:txBody>
          <a:bodyPr/>
          <a:lstStyle/>
          <a:p>
            <a:fld id="{4CE482DC-2269-4F26-9D2A-7E44B1A4CD85}" type="slidenum">
              <a:rPr lang="en-US" smtClean="0"/>
              <a:pPr/>
              <a:t>24</a:t>
            </a:fld>
            <a:endParaRPr lang="en-US" dirty="0"/>
          </a:p>
        </p:txBody>
      </p:sp>
    </p:spTree>
    <p:extLst>
      <p:ext uri="{BB962C8B-B14F-4D97-AF65-F5344CB8AC3E}">
        <p14:creationId xmlns:p14="http://schemas.microsoft.com/office/powerpoint/2010/main" val="72520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78239" y="52458"/>
            <a:ext cx="9422594" cy="1072081"/>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TA5 – Transnational Access to GSI		 </a:t>
            </a:r>
            <a:r>
              <a:rPr lang="fr-FR" sz="2500" b="1" dirty="0">
                <a:latin typeface="Arial Narrow" panose="020B0606020202030204" pitchFamily="34" charset="0"/>
              </a:rPr>
              <a:t>(Darmstadt – Germany)</a:t>
            </a:r>
            <a:endParaRPr lang="fr-FR" sz="2500" b="1" kern="1200" dirty="0">
              <a:latin typeface="Arial Narrow" panose="020B0606020202030204" pitchFamily="34" charset="0"/>
            </a:endParaRPr>
          </a:p>
        </p:txBody>
      </p:sp>
      <p:graphicFrame>
        <p:nvGraphicFramePr>
          <p:cNvPr id="2" name="Tabella 1">
            <a:extLst>
              <a:ext uri="{FF2B5EF4-FFF2-40B4-BE49-F238E27FC236}">
                <a16:creationId xmlns:a16="http://schemas.microsoft.com/office/drawing/2014/main" id="{6DDB14D9-B58E-100C-51E2-3F40CC269149}"/>
              </a:ext>
            </a:extLst>
          </p:cNvPr>
          <p:cNvGraphicFramePr>
            <a:graphicFrameLocks noGrp="1"/>
          </p:cNvGraphicFramePr>
          <p:nvPr>
            <p:extLst>
              <p:ext uri="{D42A27DB-BD31-4B8C-83A1-F6EECF244321}">
                <p14:modId xmlns:p14="http://schemas.microsoft.com/office/powerpoint/2010/main" val="2590666394"/>
              </p:ext>
            </p:extLst>
          </p:nvPr>
        </p:nvGraphicFramePr>
        <p:xfrm>
          <a:off x="7308653" y="2860961"/>
          <a:ext cx="4823526" cy="1727200"/>
        </p:xfrm>
        <a:graphic>
          <a:graphicData uri="http://schemas.openxmlformats.org/drawingml/2006/table">
            <a:tbl>
              <a:tblPr firstRow="1" firstCol="1" bandRow="1">
                <a:tableStyleId>{5C22544A-7EE6-4342-B048-85BDC9FD1C3A}</a:tableStyleId>
              </a:tblPr>
              <a:tblGrid>
                <a:gridCol w="1730681">
                  <a:extLst>
                    <a:ext uri="{9D8B030D-6E8A-4147-A177-3AD203B41FA5}">
                      <a16:colId xmlns:a16="http://schemas.microsoft.com/office/drawing/2014/main" val="729822181"/>
                    </a:ext>
                  </a:extLst>
                </a:gridCol>
                <a:gridCol w="1608164">
                  <a:extLst>
                    <a:ext uri="{9D8B030D-6E8A-4147-A177-3AD203B41FA5}">
                      <a16:colId xmlns:a16="http://schemas.microsoft.com/office/drawing/2014/main" val="401632671"/>
                    </a:ext>
                  </a:extLst>
                </a:gridCol>
                <a:gridCol w="1484681">
                  <a:extLst>
                    <a:ext uri="{9D8B030D-6E8A-4147-A177-3AD203B41FA5}">
                      <a16:colId xmlns:a16="http://schemas.microsoft.com/office/drawing/2014/main" val="609677314"/>
                    </a:ext>
                  </a:extLst>
                </a:gridCol>
              </a:tblGrid>
              <a:tr h="1031154">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RP2</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dirty="0">
                          <a:effectLst/>
                          <a:uFill>
                            <a:solidFill>
                              <a:srgbClr val="000000"/>
                            </a:solidFill>
                          </a:uFill>
                        </a:rPr>
                        <a:t>Beam </a:t>
                      </a:r>
                      <a:r>
                        <a:rPr lang="de-DE" sz="2000" dirty="0" err="1">
                          <a:effectLst/>
                          <a:uFill>
                            <a:solidFill>
                              <a:srgbClr val="000000"/>
                            </a:solidFill>
                          </a:uFill>
                        </a:rPr>
                        <a:t>hour</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600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860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sp>
        <p:nvSpPr>
          <p:cNvPr id="3" name="CasellaDiTesto 2">
            <a:extLst>
              <a:ext uri="{FF2B5EF4-FFF2-40B4-BE49-F238E27FC236}">
                <a16:creationId xmlns:a16="http://schemas.microsoft.com/office/drawing/2014/main" id="{609D6A37-744F-9192-3640-FF957AE18378}"/>
              </a:ext>
            </a:extLst>
          </p:cNvPr>
          <p:cNvSpPr txBox="1"/>
          <p:nvPr/>
        </p:nvSpPr>
        <p:spPr>
          <a:xfrm>
            <a:off x="3198263" y="1618700"/>
            <a:ext cx="6097424" cy="492699"/>
          </a:xfrm>
          <a:prstGeom prst="rect">
            <a:avLst/>
          </a:prstGeom>
          <a:noFill/>
        </p:spPr>
        <p:txBody>
          <a:bodyPr wrap="square">
            <a:sp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latin typeface="Arial Narrow" panose="020B0606020202030204" pitchFamily="34" charset="0"/>
                <a:ea typeface="Arial Unicode MS"/>
              </a:rPr>
              <a:t>Access </a:t>
            </a:r>
            <a:r>
              <a:rPr lang="de-DE" sz="2400" b="1" dirty="0" err="1">
                <a:ln>
                  <a:noFill/>
                </a:ln>
                <a:effectLst/>
                <a:latin typeface="Arial Narrow" panose="020B0606020202030204" pitchFamily="34" charset="0"/>
                <a:ea typeface="Arial Unicode MS"/>
              </a:rPr>
              <a:t>to</a:t>
            </a:r>
            <a:r>
              <a:rPr lang="de-DE" sz="2400" b="1" dirty="0">
                <a:ln>
                  <a:noFill/>
                </a:ln>
                <a:effectLst/>
                <a:latin typeface="Arial Narrow" panose="020B0606020202030204" pitchFamily="34" charset="0"/>
                <a:ea typeface="Arial Unicode MS"/>
              </a:rPr>
              <a:t> GSI in RP2</a:t>
            </a:r>
          </a:p>
        </p:txBody>
      </p:sp>
      <p:graphicFrame>
        <p:nvGraphicFramePr>
          <p:cNvPr id="5" name="Tabella 4">
            <a:extLst>
              <a:ext uri="{FF2B5EF4-FFF2-40B4-BE49-F238E27FC236}">
                <a16:creationId xmlns:a16="http://schemas.microsoft.com/office/drawing/2014/main" id="{BBFE436D-7F8D-BC06-7D99-215C3233B9BD}"/>
              </a:ext>
            </a:extLst>
          </p:cNvPr>
          <p:cNvGraphicFramePr>
            <a:graphicFrameLocks noGrp="1"/>
          </p:cNvGraphicFramePr>
          <p:nvPr/>
        </p:nvGraphicFramePr>
        <p:xfrm>
          <a:off x="59821" y="2726986"/>
          <a:ext cx="7045377" cy="2528443"/>
        </p:xfrm>
        <a:graphic>
          <a:graphicData uri="http://schemas.openxmlformats.org/drawingml/2006/table">
            <a:tbl>
              <a:tblPr firstRow="1" firstCol="1" bandRow="1">
                <a:tableStyleId>{5C22544A-7EE6-4342-B048-85BDC9FD1C3A}</a:tableStyleId>
              </a:tblPr>
              <a:tblGrid>
                <a:gridCol w="1064441">
                  <a:extLst>
                    <a:ext uri="{9D8B030D-6E8A-4147-A177-3AD203B41FA5}">
                      <a16:colId xmlns:a16="http://schemas.microsoft.com/office/drawing/2014/main" val="978822687"/>
                    </a:ext>
                  </a:extLst>
                </a:gridCol>
                <a:gridCol w="1708879">
                  <a:extLst>
                    <a:ext uri="{9D8B030D-6E8A-4147-A177-3AD203B41FA5}">
                      <a16:colId xmlns:a16="http://schemas.microsoft.com/office/drawing/2014/main" val="940529010"/>
                    </a:ext>
                  </a:extLst>
                </a:gridCol>
                <a:gridCol w="1246101">
                  <a:extLst>
                    <a:ext uri="{9D8B030D-6E8A-4147-A177-3AD203B41FA5}">
                      <a16:colId xmlns:a16="http://schemas.microsoft.com/office/drawing/2014/main" val="1800637100"/>
                    </a:ext>
                  </a:extLst>
                </a:gridCol>
                <a:gridCol w="3025956">
                  <a:extLst>
                    <a:ext uri="{9D8B030D-6E8A-4147-A177-3AD203B41FA5}">
                      <a16:colId xmlns:a16="http://schemas.microsoft.com/office/drawing/2014/main" val="3250882703"/>
                    </a:ext>
                  </a:extLst>
                </a:gridCol>
              </a:tblGrid>
              <a:tr h="465957">
                <a:tc>
                  <a:txBody>
                    <a:bodyPr/>
                    <a:lstStyle/>
                    <a:p>
                      <a:pPr algn="ctr">
                        <a:lnSpc>
                          <a:spcPct val="107000"/>
                        </a:lnSpc>
                      </a:pPr>
                      <a:r>
                        <a:rPr lang="en-US" sz="2000">
                          <a:effectLst/>
                        </a:rPr>
                        <a:t>Project No.</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User-project acronym</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Number of users</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Number of person-days spent</a:t>
                      </a:r>
                      <a:br>
                        <a:rPr lang="en-US" sz="2000">
                          <a:effectLst/>
                        </a:rPr>
                      </a:br>
                      <a:r>
                        <a:rPr lang="en-US" sz="2000">
                          <a:effectLst/>
                        </a:rPr>
                        <a:t>at the infrastructure</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312803860"/>
                  </a:ext>
                </a:extLst>
              </a:tr>
              <a:tr h="227128">
                <a:tc>
                  <a:txBody>
                    <a:bodyPr/>
                    <a:lstStyle/>
                    <a:p>
                      <a:pPr algn="ctr">
                        <a:lnSpc>
                          <a:spcPct val="107000"/>
                        </a:lnSpc>
                      </a:pPr>
                      <a:r>
                        <a:rPr lang="en-US" sz="2000">
                          <a:effectLst/>
                        </a:rPr>
                        <a:t>1</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7000"/>
                        </a:lnSpc>
                      </a:pPr>
                      <a:r>
                        <a:rPr lang="en-US" sz="2000">
                          <a:effectLst/>
                        </a:rPr>
                        <a:t>WASA/KAL</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2</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35</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2757291057"/>
                  </a:ext>
                </a:extLst>
              </a:tr>
              <a:tr h="227128">
                <a:tc>
                  <a:txBody>
                    <a:bodyPr/>
                    <a:lstStyle/>
                    <a:p>
                      <a:pPr algn="ctr">
                        <a:lnSpc>
                          <a:spcPct val="107000"/>
                        </a:lnSpc>
                      </a:pPr>
                      <a:r>
                        <a:rPr lang="en-US" sz="2000">
                          <a:effectLst/>
                        </a:rPr>
                        <a:t>2</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7000"/>
                        </a:lnSpc>
                      </a:pPr>
                      <a:r>
                        <a:rPr lang="en-US" sz="2000">
                          <a:effectLst/>
                        </a:rPr>
                        <a:t>WASA/SKUR</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2</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14</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656587574"/>
                  </a:ext>
                </a:extLst>
              </a:tr>
              <a:tr h="227128">
                <a:tc>
                  <a:txBody>
                    <a:bodyPr/>
                    <a:lstStyle/>
                    <a:p>
                      <a:pPr algn="ctr">
                        <a:lnSpc>
                          <a:spcPct val="107000"/>
                        </a:lnSpc>
                      </a:pPr>
                      <a:r>
                        <a:rPr lang="en-US" sz="2000">
                          <a:effectLst/>
                        </a:rPr>
                        <a:t>3</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7000"/>
                        </a:lnSpc>
                      </a:pPr>
                      <a:r>
                        <a:rPr lang="en-US" sz="2000">
                          <a:effectLst/>
                        </a:rPr>
                        <a:t>WASA/BEN</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6</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176</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2251027420"/>
                  </a:ext>
                </a:extLst>
              </a:tr>
              <a:tr h="227128">
                <a:tc>
                  <a:txBody>
                    <a:bodyPr/>
                    <a:lstStyle/>
                    <a:p>
                      <a:pPr algn="ctr">
                        <a:lnSpc>
                          <a:spcPct val="107000"/>
                        </a:lnSpc>
                      </a:pPr>
                      <a:r>
                        <a:rPr lang="en-US" sz="2000">
                          <a:effectLst/>
                        </a:rPr>
                        <a:t>4</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7000"/>
                        </a:lnSpc>
                      </a:pPr>
                      <a:r>
                        <a:rPr lang="en-US" sz="2000">
                          <a:effectLst/>
                        </a:rPr>
                        <a:t>HAD/TLU</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18</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dirty="0">
                          <a:effectLst/>
                        </a:rPr>
                        <a:t>277</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2294308605"/>
                  </a:ext>
                </a:extLst>
              </a:tr>
              <a:tr h="227128">
                <a:tc>
                  <a:txBody>
                    <a:bodyPr/>
                    <a:lstStyle/>
                    <a:p>
                      <a:pPr algn="ctr">
                        <a:lnSpc>
                          <a:spcPct val="107000"/>
                        </a:lnSpc>
                      </a:pP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7000"/>
                        </a:lnSpc>
                      </a:pPr>
                      <a:r>
                        <a:rPr lang="en-US" sz="2000" b="1" dirty="0">
                          <a:effectLst/>
                        </a:rPr>
                        <a:t> TOTAL</a:t>
                      </a:r>
                      <a:endParaRPr lang="en-US" sz="2000" b="1"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b="1" dirty="0">
                          <a:effectLst/>
                        </a:rPr>
                        <a:t>28 </a:t>
                      </a:r>
                      <a:endParaRPr lang="en-US" sz="2000" b="1"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b="1" dirty="0">
                          <a:effectLst/>
                        </a:rPr>
                        <a:t> 502</a:t>
                      </a:r>
                      <a:endParaRPr lang="en-US" sz="2000" b="1" dirty="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201694567"/>
                  </a:ext>
                </a:extLst>
              </a:tr>
            </a:tbl>
          </a:graphicData>
        </a:graphic>
      </p:graphicFrame>
      <p:sp>
        <p:nvSpPr>
          <p:cNvPr id="6" name="Segnaposto numero diapositiva 5">
            <a:extLst>
              <a:ext uri="{FF2B5EF4-FFF2-40B4-BE49-F238E27FC236}">
                <a16:creationId xmlns:a16="http://schemas.microsoft.com/office/drawing/2014/main" id="{16E7A09E-EC88-4C73-FBED-CB6D635E8D7E}"/>
              </a:ext>
            </a:extLst>
          </p:cNvPr>
          <p:cNvSpPr>
            <a:spLocks noGrp="1"/>
          </p:cNvSpPr>
          <p:nvPr>
            <p:ph type="sldNum" sz="quarter" idx="12"/>
          </p:nvPr>
        </p:nvSpPr>
        <p:spPr/>
        <p:txBody>
          <a:bodyPr/>
          <a:lstStyle/>
          <a:p>
            <a:fld id="{4CE482DC-2269-4F26-9D2A-7E44B1A4CD85}" type="slidenum">
              <a:rPr lang="en-US" smtClean="0"/>
              <a:pPr/>
              <a:t>25</a:t>
            </a:fld>
            <a:endParaRPr lang="en-US" dirty="0"/>
          </a:p>
        </p:txBody>
      </p:sp>
    </p:spTree>
    <p:extLst>
      <p:ext uri="{BB962C8B-B14F-4D97-AF65-F5344CB8AC3E}">
        <p14:creationId xmlns:p14="http://schemas.microsoft.com/office/powerpoint/2010/main" val="10936934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99843" y="1848843"/>
            <a:ext cx="10932328" cy="4023360"/>
          </a:xfrm>
        </p:spPr>
        <p:txBody>
          <a:bodyPr>
            <a:normAutofit/>
          </a:bodyPr>
          <a:lstStyle/>
          <a:p>
            <a:pPr marL="0" indent="0">
              <a:buNone/>
            </a:pPr>
            <a:endParaRPr lang="en-US" sz="2400" b="1" dirty="0"/>
          </a:p>
          <a:p>
            <a:pPr marL="0" indent="0" algn="ctr">
              <a:buNone/>
            </a:pPr>
            <a:r>
              <a:rPr lang="en-US" sz="2500" b="1" dirty="0"/>
              <a:t>Beam(s) delivered</a:t>
            </a:r>
          </a:p>
          <a:p>
            <a:pPr marL="0" indent="0">
              <a:buNone/>
            </a:pPr>
            <a:r>
              <a:rPr lang="en-US" b="1" dirty="0"/>
              <a:t>ECT*: The European Centre for Theoretical Studies in Nuclear Physics and Related Areas:</a:t>
            </a:r>
          </a:p>
          <a:p>
            <a:pPr>
              <a:buFont typeface="Arial" panose="020B0604020202020204" pitchFamily="34" charset="0"/>
              <a:buChar char="•"/>
            </a:pPr>
            <a:r>
              <a:rPr lang="en-US" dirty="0"/>
              <a:t>  research in </a:t>
            </a:r>
            <a:r>
              <a:rPr lang="en-US" b="1" dirty="0"/>
              <a:t>theoretical nuclear </a:t>
            </a:r>
            <a:r>
              <a:rPr lang="en-US" dirty="0"/>
              <a:t>and </a:t>
            </a:r>
            <a:r>
              <a:rPr lang="en-US" b="1" dirty="0"/>
              <a:t>hadron physics</a:t>
            </a:r>
          </a:p>
          <a:p>
            <a:pPr>
              <a:buFont typeface="Arial" panose="020B0604020202020204" pitchFamily="34" charset="0"/>
              <a:buChar char="•"/>
            </a:pPr>
            <a:r>
              <a:rPr lang="en-US" dirty="0"/>
              <a:t>  </a:t>
            </a:r>
            <a:r>
              <a:rPr lang="en-US" b="1" dirty="0"/>
              <a:t>interdisciplinar</a:t>
            </a:r>
            <a:r>
              <a:rPr lang="en-US" dirty="0"/>
              <a:t>y exchange with </a:t>
            </a:r>
            <a:r>
              <a:rPr lang="en-US" b="1" dirty="0"/>
              <a:t>particle physics, astrophysics, condensed matter physics and quantum</a:t>
            </a:r>
            <a:br>
              <a:rPr lang="en-US" b="1" dirty="0"/>
            </a:br>
            <a:r>
              <a:rPr lang="en-US" b="1" dirty="0"/>
              <a:t>  physics</a:t>
            </a:r>
            <a:r>
              <a:rPr lang="en-US" dirty="0"/>
              <a:t> of small systems</a:t>
            </a:r>
          </a:p>
          <a:p>
            <a:pPr>
              <a:buFont typeface="Arial" panose="020B0604020202020204" pitchFamily="34" charset="0"/>
              <a:buChar char="•"/>
            </a:pPr>
            <a:r>
              <a:rPr lang="en-US" dirty="0"/>
              <a:t> </a:t>
            </a:r>
            <a:r>
              <a:rPr lang="en-US" b="1" dirty="0"/>
              <a:t>interaction</a:t>
            </a:r>
            <a:r>
              <a:rPr lang="en-US" dirty="0"/>
              <a:t> between </a:t>
            </a:r>
            <a:r>
              <a:rPr lang="en-US" b="1" dirty="0"/>
              <a:t>experimentalists </a:t>
            </a:r>
            <a:r>
              <a:rPr lang="en-US" dirty="0"/>
              <a:t>and </a:t>
            </a:r>
            <a:r>
              <a:rPr lang="en-US" b="1" dirty="0"/>
              <a:t>theoreticians </a:t>
            </a:r>
          </a:p>
          <a:p>
            <a:pPr>
              <a:buFont typeface="Arial" panose="020B0604020202020204" pitchFamily="34" charset="0"/>
              <a:buChar char="•"/>
            </a:pPr>
            <a:endParaRPr lang="en-US" dirty="0"/>
          </a:p>
          <a:p>
            <a:pPr marL="0" indent="0">
              <a:buNone/>
            </a:pPr>
            <a:endParaRPr lang="en-US" dirty="0"/>
          </a:p>
        </p:txBody>
      </p:sp>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TA6 – Transnational Access to ECT*		 </a:t>
            </a:r>
            <a:r>
              <a:rPr lang="fr-FR" sz="2500" b="1" dirty="0">
                <a:latin typeface="Arial Narrow" panose="020B0606020202030204" pitchFamily="34" charset="0"/>
              </a:rPr>
              <a:t>(Trento – </a:t>
            </a:r>
            <a:r>
              <a:rPr lang="fr-FR" sz="2500" b="1" dirty="0" err="1">
                <a:latin typeface="Arial Narrow" panose="020B0606020202030204" pitchFamily="34" charset="0"/>
              </a:rPr>
              <a:t>Italy</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sp>
        <p:nvSpPr>
          <p:cNvPr id="2" name="Segnaposto numero diapositiva 1">
            <a:extLst>
              <a:ext uri="{FF2B5EF4-FFF2-40B4-BE49-F238E27FC236}">
                <a16:creationId xmlns:a16="http://schemas.microsoft.com/office/drawing/2014/main" id="{780FC52B-B8CC-ECBB-3883-90C15B4EB279}"/>
              </a:ext>
            </a:extLst>
          </p:cNvPr>
          <p:cNvSpPr>
            <a:spLocks noGrp="1"/>
          </p:cNvSpPr>
          <p:nvPr>
            <p:ph type="sldNum" sz="quarter" idx="12"/>
          </p:nvPr>
        </p:nvSpPr>
        <p:spPr/>
        <p:txBody>
          <a:bodyPr/>
          <a:lstStyle/>
          <a:p>
            <a:fld id="{4CE482DC-2269-4F26-9D2A-7E44B1A4CD85}" type="slidenum">
              <a:rPr lang="en-US" smtClean="0"/>
              <a:pPr/>
              <a:t>26</a:t>
            </a:fld>
            <a:endParaRPr lang="en-US" dirty="0"/>
          </a:p>
        </p:txBody>
      </p:sp>
    </p:spTree>
    <p:extLst>
      <p:ext uri="{BB962C8B-B14F-4D97-AF65-F5344CB8AC3E}">
        <p14:creationId xmlns:p14="http://schemas.microsoft.com/office/powerpoint/2010/main" val="18578912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94103" y="104647"/>
            <a:ext cx="9422594" cy="952160"/>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TA6 – Transnational Access to ECT*		 </a:t>
            </a:r>
            <a:r>
              <a:rPr lang="fr-FR" sz="2500" b="1" dirty="0">
                <a:latin typeface="Arial Narrow" panose="020B0606020202030204" pitchFamily="34" charset="0"/>
              </a:rPr>
              <a:t>(Trento – </a:t>
            </a:r>
            <a:r>
              <a:rPr lang="fr-FR" sz="2500" b="1" dirty="0" err="1">
                <a:latin typeface="Arial Narrow" panose="020B0606020202030204" pitchFamily="34" charset="0"/>
              </a:rPr>
              <a:t>Italy</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sp>
        <p:nvSpPr>
          <p:cNvPr id="6" name="CasellaDiTesto 5">
            <a:extLst>
              <a:ext uri="{FF2B5EF4-FFF2-40B4-BE49-F238E27FC236}">
                <a16:creationId xmlns:a16="http://schemas.microsoft.com/office/drawing/2014/main" id="{07540068-EC5D-A0F5-9E8A-AA5A988DC6B5}"/>
              </a:ext>
            </a:extLst>
          </p:cNvPr>
          <p:cNvSpPr txBox="1"/>
          <p:nvPr/>
        </p:nvSpPr>
        <p:spPr>
          <a:xfrm>
            <a:off x="2840231" y="1102428"/>
            <a:ext cx="6096000" cy="461665"/>
          </a:xfrm>
          <a:prstGeom prst="rect">
            <a:avLst/>
          </a:prstGeom>
          <a:noFill/>
        </p:spPr>
        <p:txBody>
          <a:bodyPr wrap="square">
            <a:spAutoFit/>
          </a:bodyPr>
          <a:lstStyle/>
          <a:p>
            <a:pPr algn="ctr"/>
            <a:r>
              <a:rPr lang="de-DE" sz="2400" b="1" dirty="0">
                <a:latin typeface="Arial Narrow" panose="020B0606020202030204" pitchFamily="34" charset="0"/>
                <a:ea typeface="Arial Unicode MS"/>
              </a:rPr>
              <a:t>ECT* </a:t>
            </a:r>
            <a:r>
              <a:rPr lang="de-DE" sz="2400" b="1" dirty="0">
                <a:ln>
                  <a:noFill/>
                </a:ln>
                <a:effectLst/>
                <a:latin typeface="Arial Narrow" panose="020B0606020202030204" pitchFamily="34" charset="0"/>
                <a:ea typeface="Arial Unicode MS"/>
              </a:rPr>
              <a:t> </a:t>
            </a:r>
            <a:r>
              <a:rPr lang="de-DE" sz="2400" b="1" dirty="0" err="1">
                <a:ln>
                  <a:noFill/>
                </a:ln>
                <a:effectLst/>
                <a:latin typeface="Arial Narrow" panose="020B0606020202030204" pitchFamily="34" charset="0"/>
                <a:ea typeface="Arial Unicode MS"/>
              </a:rPr>
              <a:t>Activity</a:t>
            </a:r>
            <a:r>
              <a:rPr lang="de-DE" sz="2400" b="1" dirty="0">
                <a:ln>
                  <a:noFill/>
                </a:ln>
                <a:effectLst/>
                <a:latin typeface="Arial Narrow" panose="020B0606020202030204" pitchFamily="34" charset="0"/>
                <a:ea typeface="Arial Unicode MS"/>
              </a:rPr>
              <a:t> in RP1 and RP2 </a:t>
            </a:r>
          </a:p>
        </p:txBody>
      </p:sp>
      <p:sp>
        <p:nvSpPr>
          <p:cNvPr id="8" name="CasellaDiTesto 7">
            <a:extLst>
              <a:ext uri="{FF2B5EF4-FFF2-40B4-BE49-F238E27FC236}">
                <a16:creationId xmlns:a16="http://schemas.microsoft.com/office/drawing/2014/main" id="{612AA37E-B22F-C47E-2AD1-B8C9B342D554}"/>
              </a:ext>
            </a:extLst>
          </p:cNvPr>
          <p:cNvSpPr txBox="1"/>
          <p:nvPr/>
        </p:nvSpPr>
        <p:spPr>
          <a:xfrm>
            <a:off x="686583" y="1827843"/>
            <a:ext cx="11238092" cy="6062044"/>
          </a:xfrm>
          <a:prstGeom prst="rect">
            <a:avLst/>
          </a:prstGeom>
          <a:noFill/>
        </p:spPr>
        <p:txBody>
          <a:bodyPr wrap="square">
            <a:spAutoFit/>
          </a:bodyPr>
          <a:lstStyle/>
          <a:p>
            <a:r>
              <a:rPr lang="en-US" sz="2000" b="1" dirty="0">
                <a:latin typeface="Arial Narrow" panose="020B0606020202030204" pitchFamily="34" charset="0"/>
              </a:rPr>
              <a:t>Projects carried out at ECT* can be dedicated workshops and associated  meetings.</a:t>
            </a:r>
          </a:p>
          <a:p>
            <a:r>
              <a:rPr lang="en-US" dirty="0">
                <a:latin typeface="Arial Narrow" panose="020B0606020202030204" pitchFamily="34" charset="0"/>
              </a:rPr>
              <a:t> </a:t>
            </a:r>
          </a:p>
          <a:p>
            <a:pPr marL="285750" indent="-285750">
              <a:buFont typeface="Wingdings" panose="05000000000000000000" pitchFamily="2" charset="2"/>
              <a:buChar char="q"/>
            </a:pPr>
            <a:r>
              <a:rPr lang="en-US" b="1" dirty="0">
                <a:latin typeface="Arial Narrow" panose="020B0606020202030204" pitchFamily="34" charset="0"/>
              </a:rPr>
              <a:t>RP1  1 June 2019 - 30 November 2020 </a:t>
            </a:r>
            <a:r>
              <a:rPr lang="en-US" dirty="0">
                <a:latin typeface="Arial Narrow" panose="020B0606020202030204" pitchFamily="34" charset="0"/>
              </a:rPr>
              <a:t/>
            </a:r>
            <a:br>
              <a:rPr lang="en-US" dirty="0">
                <a:latin typeface="Arial Narrow" panose="020B0606020202030204" pitchFamily="34" charset="0"/>
              </a:rPr>
            </a:br>
            <a:r>
              <a:rPr lang="en-US" dirty="0">
                <a:latin typeface="Arial Narrow" panose="020B0606020202030204" pitchFamily="34" charset="0"/>
              </a:rPr>
              <a:t>In 2019 six projects have been supported under STRONG-2020 funds. </a:t>
            </a:r>
            <a:br>
              <a:rPr lang="en-US" dirty="0">
                <a:latin typeface="Arial Narrow" panose="020B0606020202030204" pitchFamily="34" charset="0"/>
              </a:rPr>
            </a:br>
            <a:r>
              <a:rPr lang="en-US" dirty="0">
                <a:latin typeface="Arial Narrow" panose="020B0606020202030204" pitchFamily="34" charset="0"/>
              </a:rPr>
              <a:t>Due to Covid-19 pandemic all projects scheduled in 2020 have been postponed to 2021. </a:t>
            </a:r>
            <a:br>
              <a:rPr lang="en-US" dirty="0">
                <a:latin typeface="Arial Narrow" panose="020B0606020202030204" pitchFamily="34" charset="0"/>
              </a:rPr>
            </a:br>
            <a:endParaRPr lang="en-US" dirty="0">
              <a:latin typeface="Arial Narrow" panose="020B0606020202030204" pitchFamily="34" charset="0"/>
            </a:endParaRPr>
          </a:p>
          <a:p>
            <a:r>
              <a:rPr lang="en-US" dirty="0">
                <a:latin typeface="Arial Narrow" panose="020B0606020202030204" pitchFamily="34" charset="0"/>
              </a:rPr>
              <a:t>      The funded projects in RP1 are: </a:t>
            </a:r>
          </a:p>
          <a:p>
            <a:pPr marL="285750" indent="-285750">
              <a:buFont typeface="Wingdings" panose="05000000000000000000" pitchFamily="2" charset="2"/>
              <a:buChar char="ü"/>
            </a:pPr>
            <a:r>
              <a:rPr lang="fr-FR" sz="1800" b="1" dirty="0">
                <a:effectLst/>
                <a:latin typeface="Arial Narrow" panose="020B0606020202030204" pitchFamily="34" charset="0"/>
                <a:ea typeface="Calibri" panose="020F0502020204030204" pitchFamily="34" charset="0"/>
              </a:rPr>
              <a:t>16ROEPKE19</a:t>
            </a:r>
            <a:r>
              <a:rPr lang="fr-FR" sz="1800" dirty="0">
                <a:effectLst/>
                <a:latin typeface="Arial Narrow" panose="020B0606020202030204" pitchFamily="34" charset="0"/>
                <a:ea typeface="Calibri" panose="020F0502020204030204" pitchFamily="34" charset="0"/>
              </a:rPr>
              <a:t>, Light clusters in </a:t>
            </a:r>
            <a:r>
              <a:rPr lang="fr-FR" sz="1800" dirty="0" err="1">
                <a:effectLst/>
                <a:latin typeface="Arial Narrow" panose="020B0606020202030204" pitchFamily="34" charset="0"/>
                <a:ea typeface="Calibri" panose="020F0502020204030204" pitchFamily="34" charset="0"/>
              </a:rPr>
              <a:t>nuclei</a:t>
            </a:r>
            <a:r>
              <a:rPr lang="fr-FR" sz="1800" dirty="0">
                <a:effectLst/>
                <a:latin typeface="Arial Narrow" panose="020B0606020202030204" pitchFamily="34" charset="0"/>
                <a:ea typeface="Calibri" panose="020F0502020204030204" pitchFamily="34" charset="0"/>
              </a:rPr>
              <a:t> and </a:t>
            </a:r>
            <a:r>
              <a:rPr lang="fr-FR" sz="1800" dirty="0" err="1">
                <a:effectLst/>
                <a:latin typeface="Arial Narrow" panose="020B0606020202030204" pitchFamily="34" charset="0"/>
                <a:ea typeface="Calibri" panose="020F0502020204030204" pitchFamily="34" charset="0"/>
              </a:rPr>
              <a:t>nuclear</a:t>
            </a:r>
            <a:r>
              <a:rPr lang="fr-FR" sz="1800" dirty="0">
                <a:effectLst/>
                <a:latin typeface="Arial Narrow" panose="020B0606020202030204" pitchFamily="34" charset="0"/>
                <a:ea typeface="Calibri" panose="020F0502020204030204" pitchFamily="34" charset="0"/>
              </a:rPr>
              <a:t> </a:t>
            </a:r>
            <a:r>
              <a:rPr lang="fr-FR" sz="1800" dirty="0" err="1">
                <a:effectLst/>
                <a:latin typeface="Arial Narrow" panose="020B0606020202030204" pitchFamily="34" charset="0"/>
                <a:ea typeface="Calibri" panose="020F0502020204030204" pitchFamily="34" charset="0"/>
              </a:rPr>
              <a:t>matter</a:t>
            </a:r>
            <a:r>
              <a:rPr lang="fr-FR" sz="1800" dirty="0">
                <a:effectLst/>
                <a:latin typeface="Arial Narrow" panose="020B0606020202030204" pitchFamily="34" charset="0"/>
                <a:ea typeface="Calibri" panose="020F0502020204030204" pitchFamily="34" charset="0"/>
              </a:rPr>
              <a:t>: </a:t>
            </a:r>
            <a:r>
              <a:rPr lang="fr-FR" sz="1800" dirty="0" err="1">
                <a:effectLst/>
                <a:latin typeface="Arial Narrow" panose="020B0606020202030204" pitchFamily="34" charset="0"/>
                <a:ea typeface="Calibri" panose="020F0502020204030204" pitchFamily="34" charset="0"/>
              </a:rPr>
              <a:t>Nuclear</a:t>
            </a:r>
            <a:r>
              <a:rPr lang="fr-FR" sz="1800" dirty="0">
                <a:effectLst/>
                <a:latin typeface="Arial Narrow" panose="020B0606020202030204" pitchFamily="34" charset="0"/>
                <a:ea typeface="Calibri" panose="020F0502020204030204" pitchFamily="34" charset="0"/>
              </a:rPr>
              <a:t> structure and </a:t>
            </a:r>
            <a:r>
              <a:rPr lang="fr-FR" sz="1800" dirty="0" err="1">
                <a:effectLst/>
                <a:latin typeface="Arial Narrow" panose="020B0606020202030204" pitchFamily="34" charset="0"/>
                <a:ea typeface="Calibri" panose="020F0502020204030204" pitchFamily="34" charset="0"/>
              </a:rPr>
              <a:t>decay</a:t>
            </a:r>
            <a:r>
              <a:rPr lang="fr-FR" sz="1800" dirty="0">
                <a:effectLst/>
                <a:latin typeface="Arial Narrow" panose="020B0606020202030204" pitchFamily="34" charset="0"/>
                <a:ea typeface="Calibri" panose="020F0502020204030204" pitchFamily="34" charset="0"/>
              </a:rPr>
              <a:t>, </a:t>
            </a:r>
            <a:r>
              <a:rPr lang="fr-FR" sz="1800" dirty="0" err="1">
                <a:effectLst/>
                <a:latin typeface="Arial Narrow" panose="020B0606020202030204" pitchFamily="34" charset="0"/>
                <a:ea typeface="Calibri" panose="020F0502020204030204" pitchFamily="34" charset="0"/>
              </a:rPr>
              <a:t>heavy</a:t>
            </a:r>
            <a:r>
              <a:rPr lang="fr-FR" sz="1800" dirty="0">
                <a:effectLst/>
                <a:latin typeface="Arial Narrow" panose="020B0606020202030204" pitchFamily="34" charset="0"/>
                <a:ea typeface="Calibri" panose="020F0502020204030204" pitchFamily="34" charset="0"/>
              </a:rPr>
              <a:t> ion collisions, and </a:t>
            </a:r>
            <a:r>
              <a:rPr lang="fr-FR" sz="1800" dirty="0" err="1">
                <a:effectLst/>
                <a:latin typeface="Arial Narrow" panose="020B0606020202030204" pitchFamily="34" charset="0"/>
                <a:ea typeface="Calibri" panose="020F0502020204030204" pitchFamily="34" charset="0"/>
              </a:rPr>
              <a:t>astrophysics</a:t>
            </a:r>
            <a:r>
              <a:rPr lang="fr-FR" sz="1800" dirty="0">
                <a:effectLst/>
                <a:latin typeface="Arial Narrow" panose="020B0606020202030204" pitchFamily="34" charset="0"/>
                <a:ea typeface="Calibri" panose="020F0502020204030204" pitchFamily="34" charset="0"/>
              </a:rPr>
              <a:t>.</a:t>
            </a:r>
          </a:p>
          <a:p>
            <a:pPr marL="285750" indent="-285750">
              <a:buFont typeface="Wingdings" panose="05000000000000000000" pitchFamily="2" charset="2"/>
              <a:buChar char="ü"/>
            </a:pPr>
            <a:r>
              <a:rPr lang="fr-FR" sz="1800" b="1" dirty="0">
                <a:effectLst/>
                <a:latin typeface="Arial Narrow" panose="020B0606020202030204" pitchFamily="34" charset="0"/>
              </a:rPr>
              <a:t>17CORCELLA19</a:t>
            </a:r>
            <a:r>
              <a:rPr lang="en-US" dirty="0">
                <a:latin typeface="Arial Narrow" panose="020B0606020202030204" pitchFamily="34" charset="0"/>
              </a:rPr>
              <a:t>, </a:t>
            </a:r>
            <a:r>
              <a:rPr lang="fr-FR" sz="1800" dirty="0">
                <a:effectLst/>
                <a:latin typeface="Arial Narrow" panose="020B0606020202030204" pitchFamily="34" charset="0"/>
              </a:rPr>
              <a:t>LFC19: Strong </a:t>
            </a:r>
            <a:r>
              <a:rPr lang="fr-FR" sz="1800" dirty="0" err="1">
                <a:effectLst/>
                <a:latin typeface="Arial Narrow" panose="020B0606020202030204" pitchFamily="34" charset="0"/>
              </a:rPr>
              <a:t>dynamics</a:t>
            </a:r>
            <a:r>
              <a:rPr lang="fr-FR" sz="1800" dirty="0">
                <a:effectLst/>
                <a:latin typeface="Arial Narrow" panose="020B0606020202030204" pitchFamily="34" charset="0"/>
              </a:rPr>
              <a:t> for </a:t>
            </a:r>
            <a:r>
              <a:rPr lang="fr-FR" sz="1800" dirty="0" err="1">
                <a:effectLst/>
                <a:latin typeface="Arial Narrow" panose="020B0606020202030204" pitchFamily="34" charset="0"/>
              </a:rPr>
              <a:t>physics</a:t>
            </a:r>
            <a:r>
              <a:rPr lang="fr-FR" sz="1800" dirty="0">
                <a:effectLst/>
                <a:latin typeface="Arial Narrow" panose="020B0606020202030204" pitchFamily="34" charset="0"/>
              </a:rPr>
              <a:t> </a:t>
            </a:r>
            <a:r>
              <a:rPr lang="fr-FR" sz="1800" dirty="0" err="1">
                <a:effectLst/>
                <a:latin typeface="Arial Narrow" panose="020B0606020202030204" pitchFamily="34" charset="0"/>
              </a:rPr>
              <a:t>within</a:t>
            </a:r>
            <a:r>
              <a:rPr lang="fr-FR" sz="1800" dirty="0">
                <a:effectLst/>
                <a:latin typeface="Arial Narrow" panose="020B0606020202030204" pitchFamily="34" charset="0"/>
              </a:rPr>
              <a:t> and </a:t>
            </a:r>
            <a:r>
              <a:rPr lang="fr-FR" sz="1800" dirty="0" err="1">
                <a:effectLst/>
                <a:latin typeface="Arial Narrow" panose="020B0606020202030204" pitchFamily="34" charset="0"/>
              </a:rPr>
              <a:t>beyond</a:t>
            </a:r>
            <a:r>
              <a:rPr lang="fr-FR" sz="1800" dirty="0">
                <a:effectLst/>
                <a:latin typeface="Arial Narrow" panose="020B0606020202030204" pitchFamily="34" charset="0"/>
              </a:rPr>
              <a:t> the Standard Model at LHC and Future </a:t>
            </a:r>
            <a:r>
              <a:rPr lang="fr-FR" sz="1800" dirty="0" err="1">
                <a:effectLst/>
                <a:latin typeface="Arial Narrow" panose="020B0606020202030204" pitchFamily="34" charset="0"/>
              </a:rPr>
              <a:t>Colliders</a:t>
            </a:r>
            <a:endParaRPr lang="fr-FR" dirty="0">
              <a:latin typeface="Arial Narrow" panose="020B0606020202030204" pitchFamily="34" charset="0"/>
            </a:endParaRPr>
          </a:p>
          <a:p>
            <a:pPr marL="285750" indent="-285750">
              <a:buFont typeface="Wingdings" panose="05000000000000000000" pitchFamily="2" charset="2"/>
              <a:buChar char="ü"/>
            </a:pPr>
            <a:r>
              <a:rPr lang="fr-FR" sz="1800" b="1" dirty="0">
                <a:effectLst/>
                <a:latin typeface="Arial Narrow" panose="020B0606020202030204" pitchFamily="34" charset="0"/>
              </a:rPr>
              <a:t>19SEGOVIA19</a:t>
            </a:r>
            <a:r>
              <a:rPr lang="en-US" dirty="0">
                <a:latin typeface="Arial Narrow" panose="020B0606020202030204" pitchFamily="34" charset="0"/>
              </a:rPr>
              <a:t>, </a:t>
            </a:r>
            <a:r>
              <a:rPr lang="fr-FR" sz="1800" dirty="0">
                <a:effectLst/>
                <a:latin typeface="Arial Narrow" panose="020B0606020202030204" pitchFamily="34" charset="0"/>
              </a:rPr>
              <a:t>Diquark </a:t>
            </a:r>
            <a:r>
              <a:rPr lang="fr-FR" sz="1800" dirty="0" err="1">
                <a:effectLst/>
                <a:latin typeface="Arial Narrow" panose="020B0606020202030204" pitchFamily="34" charset="0"/>
              </a:rPr>
              <a:t>Correlations</a:t>
            </a:r>
            <a:r>
              <a:rPr lang="fr-FR" sz="1800" dirty="0">
                <a:effectLst/>
                <a:latin typeface="Arial Narrow" panose="020B0606020202030204" pitchFamily="34" charset="0"/>
              </a:rPr>
              <a:t> in Hadron </a:t>
            </a:r>
            <a:r>
              <a:rPr lang="fr-FR" sz="1800" dirty="0" err="1">
                <a:effectLst/>
                <a:latin typeface="Arial Narrow" panose="020B0606020202030204" pitchFamily="34" charset="0"/>
              </a:rPr>
              <a:t>Physics</a:t>
            </a:r>
            <a:r>
              <a:rPr lang="fr-FR" sz="1800" dirty="0">
                <a:effectLst/>
                <a:latin typeface="Arial Narrow" panose="020B0606020202030204" pitchFamily="34" charset="0"/>
              </a:rPr>
              <a:t>: Origin, Impact and Evidence</a:t>
            </a:r>
          </a:p>
          <a:p>
            <a:pPr marL="285750" indent="-285750">
              <a:buFont typeface="Wingdings" panose="05000000000000000000" pitchFamily="2" charset="2"/>
              <a:buChar char="ü"/>
            </a:pPr>
            <a:r>
              <a:rPr lang="fr-FR" sz="1800" b="1" dirty="0">
                <a:effectLst/>
                <a:latin typeface="Arial Narrow" panose="020B0606020202030204" pitchFamily="34" charset="0"/>
              </a:rPr>
              <a:t>20OKA19</a:t>
            </a:r>
            <a:r>
              <a:rPr lang="en-US" dirty="0">
                <a:latin typeface="Arial Narrow" panose="020B0606020202030204" pitchFamily="34" charset="0"/>
              </a:rPr>
              <a:t>, </a:t>
            </a:r>
            <a:r>
              <a:rPr lang="fr-FR" sz="1800" dirty="0">
                <a:effectLst/>
                <a:latin typeface="Arial Narrow" panose="020B0606020202030204" pitchFamily="34" charset="0"/>
              </a:rPr>
              <a:t>Universal </a:t>
            </a:r>
            <a:r>
              <a:rPr lang="fr-FR" sz="1800" dirty="0" err="1">
                <a:effectLst/>
                <a:latin typeface="Arial Narrow" panose="020B0606020202030204" pitchFamily="34" charset="0"/>
              </a:rPr>
              <a:t>physics</a:t>
            </a:r>
            <a:r>
              <a:rPr lang="fr-FR" sz="1800" dirty="0">
                <a:effectLst/>
                <a:latin typeface="Arial Narrow" panose="020B0606020202030204" pitchFamily="34" charset="0"/>
              </a:rPr>
              <a:t> in </a:t>
            </a:r>
            <a:r>
              <a:rPr lang="fr-FR" sz="1800" dirty="0" err="1">
                <a:effectLst/>
                <a:latin typeface="Arial Narrow" panose="020B0606020202030204" pitchFamily="34" charset="0"/>
              </a:rPr>
              <a:t>Many</a:t>
            </a:r>
            <a:r>
              <a:rPr lang="fr-FR" sz="1800" dirty="0">
                <a:effectLst/>
                <a:latin typeface="Arial Narrow" panose="020B0606020202030204" pitchFamily="34" charset="0"/>
              </a:rPr>
              <a:t>-Body Quantum </a:t>
            </a:r>
            <a:r>
              <a:rPr lang="fr-FR" sz="1800" dirty="0" err="1">
                <a:effectLst/>
                <a:latin typeface="Arial Narrow" panose="020B0606020202030204" pitchFamily="34" charset="0"/>
              </a:rPr>
              <a:t>Systems</a:t>
            </a:r>
            <a:r>
              <a:rPr lang="fr-FR" sz="1800" dirty="0">
                <a:effectLst/>
                <a:latin typeface="Arial Narrow" panose="020B0606020202030204" pitchFamily="34" charset="0"/>
              </a:rPr>
              <a:t> – </a:t>
            </a:r>
            <a:r>
              <a:rPr lang="fr-FR" sz="1800" dirty="0" err="1">
                <a:effectLst/>
                <a:latin typeface="Arial Narrow" panose="020B0606020202030204" pitchFamily="34" charset="0"/>
              </a:rPr>
              <a:t>From</a:t>
            </a:r>
            <a:r>
              <a:rPr lang="fr-FR" sz="1800" dirty="0">
                <a:effectLst/>
                <a:latin typeface="Arial Narrow" panose="020B0606020202030204" pitchFamily="34" charset="0"/>
              </a:rPr>
              <a:t> </a:t>
            </a:r>
            <a:r>
              <a:rPr lang="fr-FR" sz="1800" dirty="0" err="1">
                <a:effectLst/>
                <a:latin typeface="Arial Narrow" panose="020B0606020202030204" pitchFamily="34" charset="0"/>
              </a:rPr>
              <a:t>Atoms</a:t>
            </a:r>
            <a:r>
              <a:rPr lang="fr-FR" sz="1800" dirty="0">
                <a:effectLst/>
                <a:latin typeface="Arial Narrow" panose="020B0606020202030204" pitchFamily="34" charset="0"/>
              </a:rPr>
              <a:t> to Quarks</a:t>
            </a:r>
          </a:p>
          <a:p>
            <a:pPr marL="285750" indent="-285750">
              <a:buFont typeface="Wingdings" panose="05000000000000000000" pitchFamily="2" charset="2"/>
              <a:buChar char="ü"/>
            </a:pPr>
            <a:r>
              <a:rPr lang="fr-FR" sz="1800" b="1" dirty="0">
                <a:effectLst/>
                <a:latin typeface="Arial Narrow" panose="020B0606020202030204" pitchFamily="34" charset="0"/>
              </a:rPr>
              <a:t>22CURCEANU19</a:t>
            </a:r>
            <a:r>
              <a:rPr lang="fr-FR" sz="1800" dirty="0">
                <a:effectLst/>
                <a:latin typeface="Arial Narrow" panose="020B0606020202030204" pitchFamily="34" charset="0"/>
              </a:rPr>
              <a:t>, </a:t>
            </a:r>
            <a:r>
              <a:rPr lang="fr-FR" sz="1800" dirty="0">
                <a:effectLst/>
                <a:latin typeface="Arial Narrow" panose="020B0606020202030204" pitchFamily="34" charset="0"/>
                <a:ea typeface="Calibri" panose="020F0502020204030204" pitchFamily="34" charset="0"/>
              </a:rPr>
              <a:t>STRANEX: </a:t>
            </a:r>
            <a:r>
              <a:rPr lang="fr-FR" sz="1800" dirty="0" err="1">
                <a:effectLst/>
                <a:latin typeface="Arial Narrow" panose="020B0606020202030204" pitchFamily="34" charset="0"/>
                <a:ea typeface="Calibri" panose="020F0502020204030204" pitchFamily="34" charset="0"/>
              </a:rPr>
              <a:t>Recent</a:t>
            </a:r>
            <a:r>
              <a:rPr lang="fr-FR" sz="1800" dirty="0">
                <a:effectLst/>
                <a:latin typeface="Arial Narrow" panose="020B0606020202030204" pitchFamily="34" charset="0"/>
                <a:ea typeface="Calibri" panose="020F0502020204030204" pitchFamily="34" charset="0"/>
              </a:rPr>
              <a:t> </a:t>
            </a:r>
            <a:r>
              <a:rPr lang="fr-FR" sz="1800" dirty="0" err="1">
                <a:effectLst/>
                <a:latin typeface="Arial Narrow" panose="020B0606020202030204" pitchFamily="34" charset="0"/>
                <a:ea typeface="Calibri" panose="020F0502020204030204" pitchFamily="34" charset="0"/>
              </a:rPr>
              <a:t>progress</a:t>
            </a:r>
            <a:r>
              <a:rPr lang="fr-FR" sz="1800" dirty="0">
                <a:effectLst/>
                <a:latin typeface="Arial Narrow" panose="020B0606020202030204" pitchFamily="34" charset="0"/>
                <a:ea typeface="Calibri" panose="020F0502020204030204" pitchFamily="34" charset="0"/>
              </a:rPr>
              <a:t> and perspectives in </a:t>
            </a:r>
            <a:r>
              <a:rPr lang="fr-FR" sz="1800" dirty="0" err="1">
                <a:effectLst/>
                <a:latin typeface="Arial Narrow" panose="020B0606020202030204" pitchFamily="34" charset="0"/>
                <a:ea typeface="Calibri" panose="020F0502020204030204" pitchFamily="34" charset="0"/>
              </a:rPr>
              <a:t>STRANge</a:t>
            </a:r>
            <a:r>
              <a:rPr lang="fr-FR" sz="1800" dirty="0">
                <a:effectLst/>
                <a:latin typeface="Arial Narrow" panose="020B0606020202030204" pitchFamily="34" charset="0"/>
                <a:ea typeface="Calibri" panose="020F0502020204030204" pitchFamily="34" charset="0"/>
              </a:rPr>
              <a:t> </a:t>
            </a:r>
            <a:r>
              <a:rPr lang="fr-FR" sz="1800" dirty="0" err="1">
                <a:effectLst/>
                <a:latin typeface="Arial Narrow" panose="020B0606020202030204" pitchFamily="34" charset="0"/>
                <a:ea typeface="Calibri" panose="020F0502020204030204" pitchFamily="34" charset="0"/>
              </a:rPr>
              <a:t>EXotic</a:t>
            </a:r>
            <a:r>
              <a:rPr lang="fr-FR" sz="1800" dirty="0">
                <a:effectLst/>
                <a:latin typeface="Arial Narrow" panose="020B0606020202030204" pitchFamily="34" charset="0"/>
                <a:ea typeface="Calibri" panose="020F0502020204030204" pitchFamily="34" charset="0"/>
              </a:rPr>
              <a:t> </a:t>
            </a:r>
            <a:r>
              <a:rPr lang="fr-FR" sz="1800" dirty="0" err="1">
                <a:effectLst/>
                <a:latin typeface="Arial Narrow" panose="020B0606020202030204" pitchFamily="34" charset="0"/>
                <a:ea typeface="Calibri" panose="020F0502020204030204" pitchFamily="34" charset="0"/>
              </a:rPr>
              <a:t>atoms</a:t>
            </a:r>
            <a:r>
              <a:rPr lang="fr-FR" sz="1800" dirty="0">
                <a:effectLst/>
                <a:latin typeface="Arial Narrow" panose="020B0606020202030204" pitchFamily="34" charset="0"/>
                <a:ea typeface="Calibri" panose="020F0502020204030204" pitchFamily="34" charset="0"/>
              </a:rPr>
              <a:t> </a:t>
            </a:r>
            <a:r>
              <a:rPr lang="fr-FR" sz="1800" dirty="0" err="1">
                <a:effectLst/>
                <a:latin typeface="Arial Narrow" panose="020B0606020202030204" pitchFamily="34" charset="0"/>
                <a:ea typeface="Calibri" panose="020F0502020204030204" pitchFamily="34" charset="0"/>
              </a:rPr>
              <a:t>studies</a:t>
            </a:r>
            <a:r>
              <a:rPr lang="fr-FR" sz="1800" dirty="0">
                <a:effectLst/>
                <a:latin typeface="Arial Narrow" panose="020B0606020202030204" pitchFamily="34" charset="0"/>
                <a:ea typeface="Calibri" panose="020F0502020204030204" pitchFamily="34" charset="0"/>
              </a:rPr>
              <a:t> and </a:t>
            </a:r>
            <a:r>
              <a:rPr lang="fr-FR" sz="1800" dirty="0" err="1">
                <a:effectLst/>
                <a:latin typeface="Arial Narrow" panose="020B0606020202030204" pitchFamily="34" charset="0"/>
                <a:ea typeface="Calibri" panose="020F0502020204030204" pitchFamily="34" charset="0"/>
              </a:rPr>
              <a:t>related</a:t>
            </a:r>
            <a:r>
              <a:rPr lang="fr-FR" sz="1800" dirty="0">
                <a:effectLst/>
                <a:latin typeface="Arial Narrow" panose="020B0606020202030204" pitchFamily="34" charset="0"/>
                <a:ea typeface="Calibri" panose="020F0502020204030204" pitchFamily="34" charset="0"/>
              </a:rPr>
              <a:t> topics</a:t>
            </a:r>
          </a:p>
          <a:p>
            <a:pPr marL="285750" indent="-285750">
              <a:buFont typeface="Wingdings" panose="05000000000000000000" pitchFamily="2" charset="2"/>
              <a:buChar char="ü"/>
            </a:pPr>
            <a:r>
              <a:rPr lang="fr-FR" sz="1800" b="1" dirty="0">
                <a:effectLst/>
                <a:latin typeface="Arial Narrow" panose="020B0606020202030204" pitchFamily="34" charset="0"/>
                <a:ea typeface="Calibri" panose="020F0502020204030204" pitchFamily="34" charset="0"/>
              </a:rPr>
              <a:t>25PILLONI19</a:t>
            </a:r>
            <a:r>
              <a:rPr lang="fr-FR" dirty="0">
                <a:latin typeface="Arial Narrow" panose="020B0606020202030204" pitchFamily="34" charset="0"/>
                <a:ea typeface="Calibri" panose="020F0502020204030204" pitchFamily="34" charset="0"/>
              </a:rPr>
              <a:t>, </a:t>
            </a:r>
            <a:r>
              <a:rPr lang="fr-FR" sz="1800" dirty="0">
                <a:effectLst/>
                <a:latin typeface="Arial Narrow" panose="020B0606020202030204" pitchFamily="34" charset="0"/>
                <a:ea typeface="Calibri" panose="020F0502020204030204" pitchFamily="34" charset="0"/>
              </a:rPr>
              <a:t>JPAC Collaboration Meeting.</a:t>
            </a:r>
          </a:p>
          <a:p>
            <a:pPr marL="285750" indent="-285750">
              <a:buFont typeface="Wingdings" panose="05000000000000000000" pitchFamily="2" charset="2"/>
              <a:buChar char="ü"/>
            </a:pPr>
            <a:endParaRPr lang="fr-FR" sz="1800" dirty="0">
              <a:effectLst/>
              <a:latin typeface="Calibri" panose="020F0502020204030204" pitchFamily="34" charset="0"/>
              <a:ea typeface="Calibri" panose="020F0502020204030204" pitchFamily="34" charset="0"/>
            </a:endParaRPr>
          </a:p>
          <a:p>
            <a:pPr marL="285750" indent="-285750">
              <a:buFont typeface="Wingdings" panose="05000000000000000000" pitchFamily="2" charset="2"/>
              <a:buChar char="ü"/>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ü"/>
            </a:pPr>
            <a:endParaRPr lang="fr-FR" sz="1800" dirty="0">
              <a:effectLst/>
              <a:latin typeface="Calibri" panose="020F0502020204030204" pitchFamily="34" charset="0"/>
              <a:ea typeface="Calibri" panose="020F0502020204030204" pitchFamily="34" charset="0"/>
            </a:endParaRPr>
          </a:p>
          <a:p>
            <a:pPr marL="285750" indent="-285750">
              <a:buFont typeface="Wingdings" panose="05000000000000000000" pitchFamily="2" charset="2"/>
              <a:buChar char="ü"/>
            </a:pPr>
            <a:endParaRPr lang="fr-FR" sz="1800" dirty="0">
              <a:effectLst/>
              <a:latin typeface="Calibri" panose="020F0502020204030204" pitchFamily="34" charset="0"/>
              <a:ea typeface="Calibri" panose="020F0502020204030204" pitchFamily="34" charset="0"/>
            </a:endParaRPr>
          </a:p>
          <a:p>
            <a:pPr algn="l">
              <a:lnSpc>
                <a:spcPct val="107000"/>
              </a:lnSpc>
              <a:spcAft>
                <a:spcPts val="800"/>
              </a:spcAft>
            </a:pPr>
            <a:endParaRPr lang="en-US" sz="1800" dirty="0">
              <a:effectLst/>
            </a:endParaRPr>
          </a:p>
          <a:p>
            <a:pPr marL="285750" indent="-285750">
              <a:buFont typeface="Wingdings" panose="05000000000000000000" pitchFamily="2" charset="2"/>
              <a:buChar char="ü"/>
            </a:pPr>
            <a:endParaRPr lang="fr-FR" sz="1800" dirty="0">
              <a:effectLst/>
              <a:latin typeface="Calibri" panose="020F0502020204030204" pitchFamily="34" charset="0"/>
              <a:ea typeface="Calibri" panose="020F0502020204030204" pitchFamily="34" charset="0"/>
            </a:endParaRPr>
          </a:p>
          <a:p>
            <a:pPr marL="285750" indent="-285750">
              <a:buFont typeface="Wingdings" panose="05000000000000000000" pitchFamily="2" charset="2"/>
              <a:buChar char="ü"/>
            </a:pPr>
            <a:endParaRPr lang="fr-FR" sz="1800" dirty="0">
              <a:effectLst/>
              <a:latin typeface="Calibri" panose="020F0502020204030204" pitchFamily="34" charset="0"/>
              <a:ea typeface="Calibri" panose="020F0502020204030204" pitchFamily="34" charset="0"/>
            </a:endParaRPr>
          </a:p>
          <a:p>
            <a:pPr marL="285750" indent="-285750">
              <a:buFont typeface="Wingdings" panose="05000000000000000000" pitchFamily="2" charset="2"/>
              <a:buChar char="ü"/>
            </a:pPr>
            <a:endParaRPr lang="en-US" dirty="0">
              <a:latin typeface="Arial Narrow" panose="020B0606020202030204" pitchFamily="34" charset="0"/>
            </a:endParaRPr>
          </a:p>
        </p:txBody>
      </p:sp>
      <p:sp>
        <p:nvSpPr>
          <p:cNvPr id="14" name="Segnaposto numero diapositiva 13">
            <a:extLst>
              <a:ext uri="{FF2B5EF4-FFF2-40B4-BE49-F238E27FC236}">
                <a16:creationId xmlns:a16="http://schemas.microsoft.com/office/drawing/2014/main" id="{E0E58C14-3C0A-CF24-0C4B-20FA00250ACA}"/>
              </a:ext>
            </a:extLst>
          </p:cNvPr>
          <p:cNvSpPr>
            <a:spLocks noGrp="1"/>
          </p:cNvSpPr>
          <p:nvPr>
            <p:ph type="sldNum" sz="quarter" idx="12"/>
          </p:nvPr>
        </p:nvSpPr>
        <p:spPr/>
        <p:txBody>
          <a:bodyPr/>
          <a:lstStyle/>
          <a:p>
            <a:fld id="{4CE482DC-2269-4F26-9D2A-7E44B1A4CD85}" type="slidenum">
              <a:rPr lang="en-US" smtClean="0"/>
              <a:pPr/>
              <a:t>27</a:t>
            </a:fld>
            <a:endParaRPr lang="en-US" dirty="0"/>
          </a:p>
        </p:txBody>
      </p:sp>
    </p:spTree>
    <p:extLst>
      <p:ext uri="{BB962C8B-B14F-4D97-AF65-F5344CB8AC3E}">
        <p14:creationId xmlns:p14="http://schemas.microsoft.com/office/powerpoint/2010/main" val="4782135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TA6 – Transnational Access to ECT*		 </a:t>
            </a:r>
            <a:r>
              <a:rPr lang="fr-FR" sz="2500" b="1" dirty="0">
                <a:latin typeface="Arial Narrow" panose="020B0606020202030204" pitchFamily="34" charset="0"/>
              </a:rPr>
              <a:t>(Trento – </a:t>
            </a:r>
            <a:r>
              <a:rPr lang="fr-FR" sz="2500" b="1" dirty="0" err="1">
                <a:latin typeface="Arial Narrow" panose="020B0606020202030204" pitchFamily="34" charset="0"/>
              </a:rPr>
              <a:t>Italy</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sp>
        <p:nvSpPr>
          <p:cNvPr id="3" name="CasellaDiTesto 2">
            <a:extLst>
              <a:ext uri="{FF2B5EF4-FFF2-40B4-BE49-F238E27FC236}">
                <a16:creationId xmlns:a16="http://schemas.microsoft.com/office/drawing/2014/main" id="{B7B9E3F2-CA01-CD02-BD42-700AA2FD9C92}"/>
              </a:ext>
            </a:extLst>
          </p:cNvPr>
          <p:cNvSpPr txBox="1"/>
          <p:nvPr/>
        </p:nvSpPr>
        <p:spPr>
          <a:xfrm>
            <a:off x="607102" y="1922570"/>
            <a:ext cx="11205147" cy="3693319"/>
          </a:xfrm>
          <a:prstGeom prst="rect">
            <a:avLst/>
          </a:prstGeom>
          <a:noFill/>
        </p:spPr>
        <p:txBody>
          <a:bodyPr wrap="square">
            <a:spAutoFit/>
          </a:bodyPr>
          <a:lstStyle/>
          <a:p>
            <a:pPr marL="285750" indent="-285750">
              <a:buFont typeface="Wingdings" panose="05000000000000000000" pitchFamily="2" charset="2"/>
              <a:buChar char="q"/>
            </a:pPr>
            <a:r>
              <a:rPr lang="en-US" b="1" dirty="0">
                <a:latin typeface="Arial Narrow" panose="020B0606020202030204" pitchFamily="34" charset="0"/>
              </a:rPr>
              <a:t>RP2  1 December 2020 - 30 May 2022 </a:t>
            </a:r>
            <a:r>
              <a:rPr lang="en-US" dirty="0">
                <a:latin typeface="Arial Narrow" panose="020B0606020202030204" pitchFamily="34" charset="0"/>
              </a:rPr>
              <a:t/>
            </a:r>
            <a:br>
              <a:rPr lang="en-US" dirty="0">
                <a:latin typeface="Arial Narrow" panose="020B0606020202030204" pitchFamily="34" charset="0"/>
              </a:rPr>
            </a:br>
            <a:r>
              <a:rPr lang="en-US" dirty="0">
                <a:latin typeface="Arial Narrow" panose="020B0606020202030204" pitchFamily="34" charset="0"/>
              </a:rPr>
              <a:t>Fourteen projects have been held in RP2. </a:t>
            </a:r>
            <a:br>
              <a:rPr lang="en-US" dirty="0">
                <a:latin typeface="Arial Narrow" panose="020B0606020202030204" pitchFamily="34" charset="0"/>
              </a:rPr>
            </a:br>
            <a:r>
              <a:rPr lang="en-US" dirty="0">
                <a:latin typeface="Arial Narrow" panose="020B0606020202030204" pitchFamily="34" charset="0"/>
              </a:rPr>
              <a:t>Due to the pandemic </a:t>
            </a:r>
            <a:r>
              <a:rPr lang="en-US" b="1" dirty="0">
                <a:latin typeface="Arial Narrow" panose="020B0606020202030204" pitchFamily="34" charset="0"/>
              </a:rPr>
              <a:t>all meetings until September 2021 took place on-line</a:t>
            </a:r>
            <a:r>
              <a:rPr lang="en-US" dirty="0">
                <a:latin typeface="Arial Narrow" panose="020B0606020202030204" pitchFamily="34" charset="0"/>
              </a:rPr>
              <a:t>. </a:t>
            </a:r>
            <a:r>
              <a:rPr lang="en-US" b="1" dirty="0">
                <a:latin typeface="Arial Narrow" panose="020B0606020202030204" pitchFamily="34" charset="0"/>
              </a:rPr>
              <a:t>The other meetings in RP2 have been held in hybrid mode. </a:t>
            </a:r>
            <a:r>
              <a:rPr lang="en-US" dirty="0">
                <a:latin typeface="Arial Narrow" panose="020B0606020202030204" pitchFamily="34" charset="0"/>
              </a:rPr>
              <a:t>In the on-line workshops the number of users has been selected on the basis of ECT* criteria among the total of participants. In the hybrid workshops the number of selected users is based on  in-person participants: </a:t>
            </a:r>
            <a:br>
              <a:rPr lang="en-US" dirty="0">
                <a:latin typeface="Arial Narrow" panose="020B0606020202030204" pitchFamily="34" charset="0"/>
              </a:rPr>
            </a:br>
            <a:endParaRPr lang="en-US" dirty="0">
              <a:latin typeface="Arial Narrow" panose="020B0606020202030204" pitchFamily="34" charset="0"/>
            </a:endParaRPr>
          </a:p>
          <a:p>
            <a:r>
              <a:rPr lang="en-US" dirty="0">
                <a:latin typeface="Arial Narrow" panose="020B0606020202030204" pitchFamily="34" charset="0"/>
              </a:rPr>
              <a:t>     The funded projects are:</a:t>
            </a:r>
          </a:p>
          <a:p>
            <a:pPr marL="285750" indent="-285750">
              <a:buFont typeface="Wingdings" panose="05000000000000000000" pitchFamily="2" charset="2"/>
              <a:buChar char="ü"/>
            </a:pPr>
            <a:r>
              <a:rPr lang="en-GB" sz="1800" b="1" dirty="0">
                <a:effectLst/>
                <a:latin typeface="Arial Narrow" panose="020B0606020202030204" pitchFamily="34" charset="0"/>
                <a:ea typeface="Calibri" panose="020F0502020204030204" pitchFamily="34" charset="0"/>
              </a:rPr>
              <a:t>01BINOSI21</a:t>
            </a:r>
            <a:r>
              <a:rPr lang="en-GB" sz="1800" dirty="0">
                <a:effectLst/>
                <a:latin typeface="Arial Narrow" panose="020B0606020202030204" pitchFamily="34" charset="0"/>
                <a:ea typeface="Calibri" panose="020F0502020204030204" pitchFamily="34" charset="0"/>
              </a:rPr>
              <a:t>, </a:t>
            </a:r>
            <a:r>
              <a:rPr lang="fr-FR" sz="1800" dirty="0">
                <a:effectLst/>
                <a:latin typeface="Arial Narrow" panose="020B0606020202030204" pitchFamily="34" charset="0"/>
                <a:ea typeface="Calibri" panose="020F0502020204030204" pitchFamily="34" charset="0"/>
              </a:rPr>
              <a:t>Mass in the Standard Model and </a:t>
            </a:r>
            <a:r>
              <a:rPr lang="fr-FR" sz="1800" dirty="0" err="1">
                <a:effectLst/>
                <a:latin typeface="Arial Narrow" panose="020B0606020202030204" pitchFamily="34" charset="0"/>
                <a:ea typeface="Calibri" panose="020F0502020204030204" pitchFamily="34" charset="0"/>
              </a:rPr>
              <a:t>Consequences</a:t>
            </a:r>
            <a:r>
              <a:rPr lang="fr-FR" sz="1800" dirty="0">
                <a:effectLst/>
                <a:latin typeface="Arial Narrow" panose="020B0606020202030204" pitchFamily="34" charset="0"/>
                <a:ea typeface="Calibri" panose="020F0502020204030204" pitchFamily="34" charset="0"/>
              </a:rPr>
              <a:t> of </a:t>
            </a:r>
            <a:r>
              <a:rPr lang="fr-FR" sz="1800" dirty="0" err="1">
                <a:effectLst/>
                <a:latin typeface="Arial Narrow" panose="020B0606020202030204" pitchFamily="34" charset="0"/>
                <a:ea typeface="Calibri" panose="020F0502020204030204" pitchFamily="34" charset="0"/>
              </a:rPr>
              <a:t>its</a:t>
            </a:r>
            <a:r>
              <a:rPr lang="fr-FR" sz="1800" dirty="0">
                <a:effectLst/>
                <a:latin typeface="Arial Narrow" panose="020B0606020202030204" pitchFamily="34" charset="0"/>
                <a:ea typeface="Calibri" panose="020F0502020204030204" pitchFamily="34" charset="0"/>
              </a:rPr>
              <a:t> Emergence</a:t>
            </a:r>
          </a:p>
          <a:p>
            <a:pPr marL="285750" indent="-285750">
              <a:buFont typeface="Wingdings" panose="05000000000000000000" pitchFamily="2" charset="2"/>
              <a:buChar char="ü"/>
            </a:pPr>
            <a:r>
              <a:rPr lang="en-US" b="1" dirty="0">
                <a:latin typeface="Arial Narrow" panose="020B0606020202030204" pitchFamily="34" charset="0"/>
              </a:rPr>
              <a:t>02RAPP21</a:t>
            </a:r>
            <a:r>
              <a:rPr lang="en-US" dirty="0">
                <a:latin typeface="Arial Narrow" panose="020B0606020202030204" pitchFamily="34" charset="0"/>
              </a:rPr>
              <a:t>, Heavy-flavor Transport I QCD matter</a:t>
            </a:r>
          </a:p>
          <a:p>
            <a:pPr marL="285750" indent="-285750">
              <a:buFont typeface="Wingdings" panose="05000000000000000000" pitchFamily="2" charset="2"/>
              <a:buChar char="ü"/>
            </a:pPr>
            <a:r>
              <a:rPr lang="en-US" b="1" dirty="0">
                <a:latin typeface="Arial Narrow" panose="020B0606020202030204" pitchFamily="34" charset="0"/>
              </a:rPr>
              <a:t>03DREWES21</a:t>
            </a:r>
            <a:r>
              <a:rPr lang="en-US" dirty="0">
                <a:latin typeface="Arial Narrow" panose="020B0606020202030204" pitchFamily="34" charset="0"/>
              </a:rPr>
              <a:t>, Heavy Ions and New </a:t>
            </a:r>
            <a:r>
              <a:rPr lang="en-US" dirty="0" err="1">
                <a:latin typeface="Arial Narrow" panose="020B0606020202030204" pitchFamily="34" charset="0"/>
              </a:rPr>
              <a:t>Phisycs</a:t>
            </a:r>
            <a:endParaRPr lang="en-US" dirty="0">
              <a:latin typeface="Arial Narrow" panose="020B0606020202030204" pitchFamily="34" charset="0"/>
            </a:endParaRPr>
          </a:p>
          <a:p>
            <a:pPr marL="285750" indent="-285750">
              <a:buFont typeface="Wingdings" panose="05000000000000000000" pitchFamily="2" charset="2"/>
              <a:buChar char="ü"/>
            </a:pPr>
            <a:r>
              <a:rPr lang="en-US" b="1" dirty="0">
                <a:latin typeface="Arial Narrow" panose="020B0606020202030204" pitchFamily="34" charset="0"/>
              </a:rPr>
              <a:t>04PISCICCHIA21</a:t>
            </a:r>
            <a:r>
              <a:rPr lang="en-US" dirty="0">
                <a:latin typeface="Arial Narrow" panose="020B0606020202030204" pitchFamily="34" charset="0"/>
              </a:rPr>
              <a:t>, STRANU: hot topics in </a:t>
            </a:r>
            <a:r>
              <a:rPr lang="en-US" dirty="0" err="1">
                <a:latin typeface="Arial Narrow" panose="020B0606020202030204" pitchFamily="34" charset="0"/>
              </a:rPr>
              <a:t>STRAngeness</a:t>
            </a:r>
            <a:r>
              <a:rPr lang="en-US" dirty="0">
                <a:latin typeface="Arial Narrow" panose="020B0606020202030204" pitchFamily="34" charset="0"/>
              </a:rPr>
              <a:t> </a:t>
            </a:r>
            <a:r>
              <a:rPr lang="en-US" dirty="0" err="1">
                <a:latin typeface="Arial Narrow" panose="020B0606020202030204" pitchFamily="34" charset="0"/>
              </a:rPr>
              <a:t>NUclear</a:t>
            </a:r>
            <a:r>
              <a:rPr lang="en-US" dirty="0">
                <a:latin typeface="Arial Narrow" panose="020B0606020202030204" pitchFamily="34" charset="0"/>
              </a:rPr>
              <a:t> and atomic physics</a:t>
            </a:r>
          </a:p>
          <a:p>
            <a:pPr marL="285750" indent="-285750">
              <a:buFont typeface="Wingdings" panose="05000000000000000000" pitchFamily="2" charset="2"/>
              <a:buChar char="ü"/>
            </a:pPr>
            <a:r>
              <a:rPr lang="en-US" b="1" dirty="0">
                <a:latin typeface="Arial Narrow" panose="020B0606020202030204" pitchFamily="34" charset="0"/>
              </a:rPr>
              <a:t>05TEWS21</a:t>
            </a:r>
            <a:r>
              <a:rPr lang="en-US" dirty="0">
                <a:latin typeface="Arial Narrow" panose="020B0606020202030204" pitchFamily="34" charset="0"/>
              </a:rPr>
              <a:t>, Neutron stars as multi-messenger laboratories for dense matter</a:t>
            </a:r>
          </a:p>
          <a:p>
            <a:pPr marL="285750" indent="-285750">
              <a:buFont typeface="Wingdings" panose="05000000000000000000" pitchFamily="2" charset="2"/>
              <a:buChar char="ü"/>
            </a:pPr>
            <a:endParaRPr lang="en-US" dirty="0">
              <a:latin typeface="Arial Narrow" panose="020B0606020202030204" pitchFamily="34" charset="0"/>
            </a:endParaRPr>
          </a:p>
        </p:txBody>
      </p:sp>
      <p:sp>
        <p:nvSpPr>
          <p:cNvPr id="11" name="Segnaposto numero diapositiva 10">
            <a:extLst>
              <a:ext uri="{FF2B5EF4-FFF2-40B4-BE49-F238E27FC236}">
                <a16:creationId xmlns:a16="http://schemas.microsoft.com/office/drawing/2014/main" id="{5DBE28B5-022C-3DF1-7BAE-01FCA4992102}"/>
              </a:ext>
            </a:extLst>
          </p:cNvPr>
          <p:cNvSpPr>
            <a:spLocks noGrp="1"/>
          </p:cNvSpPr>
          <p:nvPr>
            <p:ph type="sldNum" sz="quarter" idx="12"/>
          </p:nvPr>
        </p:nvSpPr>
        <p:spPr/>
        <p:txBody>
          <a:bodyPr/>
          <a:lstStyle/>
          <a:p>
            <a:fld id="{4CE482DC-2269-4F26-9D2A-7E44B1A4CD85}" type="slidenum">
              <a:rPr lang="en-US" smtClean="0"/>
              <a:pPr/>
              <a:t>28</a:t>
            </a:fld>
            <a:endParaRPr lang="en-US" dirty="0"/>
          </a:p>
        </p:txBody>
      </p:sp>
    </p:spTree>
    <p:extLst>
      <p:ext uri="{BB962C8B-B14F-4D97-AF65-F5344CB8AC3E}">
        <p14:creationId xmlns:p14="http://schemas.microsoft.com/office/powerpoint/2010/main" val="31429750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TA6 – Transnational Access to ECT*		 </a:t>
            </a:r>
            <a:r>
              <a:rPr lang="fr-FR" sz="2500" b="1" dirty="0">
                <a:latin typeface="Arial Narrow" panose="020B0606020202030204" pitchFamily="34" charset="0"/>
              </a:rPr>
              <a:t>(Trento – </a:t>
            </a:r>
            <a:r>
              <a:rPr lang="fr-FR" sz="2500" b="1" dirty="0" err="1">
                <a:latin typeface="Arial Narrow" panose="020B0606020202030204" pitchFamily="34" charset="0"/>
              </a:rPr>
              <a:t>Italy</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sp>
        <p:nvSpPr>
          <p:cNvPr id="3" name="CasellaDiTesto 2">
            <a:extLst>
              <a:ext uri="{FF2B5EF4-FFF2-40B4-BE49-F238E27FC236}">
                <a16:creationId xmlns:a16="http://schemas.microsoft.com/office/drawing/2014/main" id="{B7B9E3F2-CA01-CD02-BD42-700AA2FD9C92}"/>
              </a:ext>
            </a:extLst>
          </p:cNvPr>
          <p:cNvSpPr txBox="1"/>
          <p:nvPr/>
        </p:nvSpPr>
        <p:spPr>
          <a:xfrm>
            <a:off x="644578" y="2079966"/>
            <a:ext cx="11077730" cy="3416320"/>
          </a:xfrm>
          <a:prstGeom prst="rect">
            <a:avLst/>
          </a:prstGeom>
          <a:noFill/>
        </p:spPr>
        <p:txBody>
          <a:bodyPr wrap="square">
            <a:spAutoFit/>
          </a:bodyPr>
          <a:lstStyle/>
          <a:p>
            <a:pPr marL="285750" indent="-285750">
              <a:buFont typeface="Wingdings" panose="05000000000000000000" pitchFamily="2" charset="2"/>
              <a:buChar char="ü"/>
            </a:pPr>
            <a:r>
              <a:rPr lang="en-US" b="1" dirty="0">
                <a:latin typeface="Arial Narrow" panose="020B0606020202030204" pitchFamily="34" charset="0"/>
              </a:rPr>
              <a:t>08ROYON21</a:t>
            </a:r>
            <a:r>
              <a:rPr lang="en-US" dirty="0">
                <a:latin typeface="Arial Narrow" panose="020B0606020202030204" pitchFamily="34" charset="0"/>
              </a:rPr>
              <a:t>, Saturation and Diffraction at the LCG and the EIC</a:t>
            </a:r>
          </a:p>
          <a:p>
            <a:pPr marL="285750" indent="-285750">
              <a:buFont typeface="Wingdings" panose="05000000000000000000" pitchFamily="2" charset="2"/>
              <a:buChar char="ü"/>
            </a:pPr>
            <a:r>
              <a:rPr lang="en-US" b="1" dirty="0">
                <a:latin typeface="Arial Narrow" panose="020B0606020202030204" pitchFamily="34" charset="0"/>
              </a:rPr>
              <a:t>09HANDS21</a:t>
            </a:r>
            <a:r>
              <a:rPr lang="en-US" dirty="0">
                <a:latin typeface="Arial Narrow" panose="020B0606020202030204" pitchFamily="34" charset="0"/>
              </a:rPr>
              <a:t>, Relativistic Fermions in Flatland: Theory and Application</a:t>
            </a:r>
          </a:p>
          <a:p>
            <a:pPr marL="285750" indent="-285750">
              <a:buFont typeface="Wingdings" panose="05000000000000000000" pitchFamily="2" charset="2"/>
              <a:buChar char="ü"/>
            </a:pPr>
            <a:r>
              <a:rPr lang="en-US" b="1" dirty="0">
                <a:latin typeface="Arial Narrow" panose="020B0606020202030204" pitchFamily="34" charset="0"/>
              </a:rPr>
              <a:t>13CORCELLA21</a:t>
            </a:r>
            <a:r>
              <a:rPr lang="en-US" dirty="0">
                <a:latin typeface="Arial Narrow" panose="020B0606020202030204" pitchFamily="34" charset="0"/>
              </a:rPr>
              <a:t>, LFC21: Strong Interactions from QCD to new Strong Dynamics at LHC and Future Colliders</a:t>
            </a:r>
          </a:p>
          <a:p>
            <a:pPr marL="285750" indent="-285750">
              <a:buFont typeface="Wingdings" panose="05000000000000000000" pitchFamily="2" charset="2"/>
              <a:buChar char="ü"/>
            </a:pPr>
            <a:r>
              <a:rPr lang="en-US" b="1" dirty="0">
                <a:latin typeface="Arial Narrow" panose="020B0606020202030204" pitchFamily="34" charset="0"/>
              </a:rPr>
              <a:t>14RYAN21</a:t>
            </a:r>
            <a:r>
              <a:rPr lang="en-US" dirty="0">
                <a:latin typeface="Arial Narrow" panose="020B0606020202030204" pitchFamily="34" charset="0"/>
              </a:rPr>
              <a:t>, Tackling the real-time challenge in Strongly Correlated Systems: Spectral properties from Euclidean Path Integrals</a:t>
            </a:r>
          </a:p>
          <a:p>
            <a:pPr marL="285750" indent="-285750">
              <a:buFont typeface="Wingdings" panose="05000000000000000000" pitchFamily="2" charset="2"/>
              <a:buChar char="ü"/>
            </a:pPr>
            <a:r>
              <a:rPr lang="en-US" b="1" dirty="0">
                <a:latin typeface="Arial Narrow" panose="020B0606020202030204" pitchFamily="34" charset="0"/>
              </a:rPr>
              <a:t>16ATHENODOROU21</a:t>
            </a:r>
            <a:r>
              <a:rPr lang="en-US" dirty="0">
                <a:latin typeface="Arial Narrow" panose="020B0606020202030204" pitchFamily="34" charset="0"/>
              </a:rPr>
              <a:t>, Machine Learning for High Energy Physics, on and off the Lattice</a:t>
            </a:r>
          </a:p>
          <a:p>
            <a:pPr marL="285750" indent="-285750">
              <a:buFont typeface="Wingdings" panose="05000000000000000000" pitchFamily="2" charset="2"/>
              <a:buChar char="ü"/>
            </a:pPr>
            <a:r>
              <a:rPr lang="en-US" b="1" dirty="0">
                <a:latin typeface="Arial Narrow" panose="020B0606020202030204" pitchFamily="34" charset="0"/>
              </a:rPr>
              <a:t>17SCOMPARIN21, </a:t>
            </a:r>
            <a:r>
              <a:rPr lang="en-US" dirty="0">
                <a:latin typeface="Arial Narrow" panose="020B0606020202030204" pitchFamily="34" charset="0"/>
              </a:rPr>
              <a:t>Exploring </a:t>
            </a:r>
            <a:r>
              <a:rPr lang="en-US" dirty="0" err="1">
                <a:latin typeface="Arial Narrow" panose="020B0606020202030204" pitchFamily="34" charset="0"/>
              </a:rPr>
              <a:t>High_MuB</a:t>
            </a:r>
            <a:r>
              <a:rPr lang="en-US" dirty="0">
                <a:latin typeface="Arial Narrow" panose="020B0606020202030204" pitchFamily="34" charset="0"/>
              </a:rPr>
              <a:t> matter with rare probes</a:t>
            </a:r>
          </a:p>
          <a:p>
            <a:pPr marL="285750" indent="-285750">
              <a:buFont typeface="Wingdings" panose="05000000000000000000" pitchFamily="2" charset="2"/>
              <a:buChar char="ü"/>
            </a:pPr>
            <a:r>
              <a:rPr lang="en-US" b="1" dirty="0">
                <a:latin typeface="Arial Narrow" panose="020B0606020202030204" pitchFamily="34" charset="0"/>
              </a:rPr>
              <a:t>19BRUNO21</a:t>
            </a:r>
            <a:r>
              <a:rPr lang="en-US" dirty="0">
                <a:latin typeface="Arial Narrow" panose="020B0606020202030204" pitchFamily="34" charset="0"/>
              </a:rPr>
              <a:t>, Quark-gluon Plasma characterization with Heavy </a:t>
            </a:r>
            <a:r>
              <a:rPr lang="en-US" dirty="0" err="1">
                <a:latin typeface="Arial Narrow" panose="020B0606020202030204" pitchFamily="34" charset="0"/>
              </a:rPr>
              <a:t>Flavour</a:t>
            </a:r>
            <a:r>
              <a:rPr lang="en-US" dirty="0">
                <a:latin typeface="Arial Narrow" panose="020B0606020202030204" pitchFamily="34" charset="0"/>
              </a:rPr>
              <a:t> Probes</a:t>
            </a:r>
          </a:p>
          <a:p>
            <a:pPr marL="285750" indent="-285750">
              <a:buFont typeface="Wingdings" panose="05000000000000000000" pitchFamily="2" charset="2"/>
              <a:buChar char="ü"/>
            </a:pPr>
            <a:r>
              <a:rPr lang="en-US" b="1" dirty="0">
                <a:latin typeface="Arial Narrow" panose="020B0606020202030204" pitchFamily="34" charset="0"/>
              </a:rPr>
              <a:t>DTP-2022</a:t>
            </a:r>
            <a:r>
              <a:rPr lang="en-US" dirty="0">
                <a:latin typeface="Arial Narrow" panose="020B0606020202030204" pitchFamily="34" charset="0"/>
              </a:rPr>
              <a:t>, Hadron Physics with Functional Methods</a:t>
            </a:r>
          </a:p>
          <a:p>
            <a:pPr marL="285750" indent="-285750">
              <a:buFont typeface="Wingdings" panose="05000000000000000000" pitchFamily="2" charset="2"/>
              <a:buChar char="ü"/>
            </a:pPr>
            <a:r>
              <a:rPr lang="en-US" b="1" dirty="0">
                <a:latin typeface="Arial Narrow" panose="020B0606020202030204" pitchFamily="34" charset="0"/>
              </a:rPr>
              <a:t>03SHURYAK22</a:t>
            </a:r>
            <a:r>
              <a:rPr lang="en-US" dirty="0">
                <a:latin typeface="Arial Narrow" panose="020B0606020202030204" pitchFamily="34" charset="0"/>
              </a:rPr>
              <a:t>, Gauge Topology, Flux Tubes And Holographic Models: The Intricate Dynamics of QCD in vacuum and extreme environments</a:t>
            </a:r>
          </a:p>
          <a:p>
            <a:pPr marL="285750" indent="-285750">
              <a:buFont typeface="Wingdings" panose="05000000000000000000" pitchFamily="2" charset="2"/>
              <a:buChar char="ü"/>
            </a:pPr>
            <a:endParaRPr lang="en-US" dirty="0">
              <a:latin typeface="Arial Narrow" panose="020B0606020202030204" pitchFamily="34" charset="0"/>
            </a:endParaRPr>
          </a:p>
          <a:p>
            <a:endParaRPr lang="en-US" dirty="0">
              <a:latin typeface="Arial Narrow" panose="020B0606020202030204" pitchFamily="34" charset="0"/>
            </a:endParaRPr>
          </a:p>
        </p:txBody>
      </p:sp>
      <p:sp>
        <p:nvSpPr>
          <p:cNvPr id="2" name="Segnaposto numero diapositiva 1">
            <a:extLst>
              <a:ext uri="{FF2B5EF4-FFF2-40B4-BE49-F238E27FC236}">
                <a16:creationId xmlns:a16="http://schemas.microsoft.com/office/drawing/2014/main" id="{49A6C8B7-ADAC-2AEC-1177-A8B344EEA848}"/>
              </a:ext>
            </a:extLst>
          </p:cNvPr>
          <p:cNvSpPr>
            <a:spLocks noGrp="1"/>
          </p:cNvSpPr>
          <p:nvPr>
            <p:ph type="sldNum" sz="quarter" idx="12"/>
          </p:nvPr>
        </p:nvSpPr>
        <p:spPr/>
        <p:txBody>
          <a:bodyPr/>
          <a:lstStyle/>
          <a:p>
            <a:fld id="{4CE482DC-2269-4F26-9D2A-7E44B1A4CD85}" type="slidenum">
              <a:rPr lang="en-US" smtClean="0"/>
              <a:pPr/>
              <a:t>29</a:t>
            </a:fld>
            <a:endParaRPr lang="en-US" dirty="0"/>
          </a:p>
        </p:txBody>
      </p:sp>
    </p:spTree>
    <p:extLst>
      <p:ext uri="{BB962C8B-B14F-4D97-AF65-F5344CB8AC3E}">
        <p14:creationId xmlns:p14="http://schemas.microsoft.com/office/powerpoint/2010/main" val="2222164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Diagramma 15">
            <a:extLst>
              <a:ext uri="{FF2B5EF4-FFF2-40B4-BE49-F238E27FC236}">
                <a16:creationId xmlns:a16="http://schemas.microsoft.com/office/drawing/2014/main" id="{A72729F9-BF6A-44F5-9CD3-8A5BA287306B}"/>
              </a:ext>
            </a:extLst>
          </p:cNvPr>
          <p:cNvGraphicFramePr/>
          <p:nvPr>
            <p:extLst>
              <p:ext uri="{D42A27DB-BD31-4B8C-83A1-F6EECF244321}">
                <p14:modId xmlns:p14="http://schemas.microsoft.com/office/powerpoint/2010/main" val="393109342"/>
              </p:ext>
            </p:extLst>
          </p:nvPr>
        </p:nvGraphicFramePr>
        <p:xfrm>
          <a:off x="919638" y="936482"/>
          <a:ext cx="7451364"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Rettangolo 16">
            <a:extLst>
              <a:ext uri="{FF2B5EF4-FFF2-40B4-BE49-F238E27FC236}">
                <a16:creationId xmlns:a16="http://schemas.microsoft.com/office/drawing/2014/main" id="{CD241177-0ACD-4888-964D-41F990CE86E5}"/>
              </a:ext>
            </a:extLst>
          </p:cNvPr>
          <p:cNvSpPr/>
          <p:nvPr/>
        </p:nvSpPr>
        <p:spPr>
          <a:xfrm>
            <a:off x="8239408" y="996883"/>
            <a:ext cx="3823284" cy="5297863"/>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53975">
            <a:solidFill>
              <a:schemeClr val="accent1">
                <a:hueOff val="0"/>
                <a:satOff val="0"/>
                <a:lumOff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asellaDiTesto 17">
            <a:extLst>
              <a:ext uri="{FF2B5EF4-FFF2-40B4-BE49-F238E27FC236}">
                <a16:creationId xmlns:a16="http://schemas.microsoft.com/office/drawing/2014/main" id="{77798A44-F99C-44E5-97AC-4F123B1CDF57}"/>
              </a:ext>
            </a:extLst>
          </p:cNvPr>
          <p:cNvSpPr txBox="1"/>
          <p:nvPr/>
        </p:nvSpPr>
        <p:spPr>
          <a:xfrm>
            <a:off x="8508988" y="1890117"/>
            <a:ext cx="3433629" cy="3877985"/>
          </a:xfrm>
          <a:prstGeom prst="rect">
            <a:avLst/>
          </a:prstGeom>
          <a:noFill/>
        </p:spPr>
        <p:txBody>
          <a:bodyPr wrap="square" rtlCol="0">
            <a:spAutoFit/>
          </a:bodyPr>
          <a:lstStyle/>
          <a:p>
            <a:endParaRPr lang="en-US" dirty="0"/>
          </a:p>
          <a:p>
            <a:endParaRPr lang="en-US" dirty="0"/>
          </a:p>
          <a:p>
            <a:endParaRPr lang="en-US" dirty="0"/>
          </a:p>
          <a:p>
            <a:pPr algn="ctr"/>
            <a:endParaRPr lang="en-US" sz="3200" b="1" dirty="0"/>
          </a:p>
          <a:p>
            <a:pPr algn="ctr"/>
            <a:r>
              <a:rPr lang="en-US" sz="3200" b="1" dirty="0"/>
              <a:t>RESEARCH INFRASTRUCTURES</a:t>
            </a:r>
          </a:p>
          <a:p>
            <a:pPr algn="ctr"/>
            <a:r>
              <a:rPr lang="en-US" sz="3200" b="1" dirty="0"/>
              <a:t>OFFERING </a:t>
            </a:r>
          </a:p>
          <a:p>
            <a:pPr algn="ctr"/>
            <a:r>
              <a:rPr lang="en-US" sz="3200" b="1" dirty="0"/>
              <a:t>TRANSNATIONAL ACCESS </a:t>
            </a:r>
          </a:p>
        </p:txBody>
      </p:sp>
      <p:pic>
        <p:nvPicPr>
          <p:cNvPr id="20" name="Immagine 19">
            <a:extLst>
              <a:ext uri="{FF2B5EF4-FFF2-40B4-BE49-F238E27FC236}">
                <a16:creationId xmlns:a16="http://schemas.microsoft.com/office/drawing/2014/main" id="{45EF3A96-FF31-4CED-8EBD-F34E6E3196FC}"/>
              </a:ext>
            </a:extLst>
          </p:cNvPr>
          <p:cNvPicPr>
            <a:picLocks noChangeAspect="1"/>
          </p:cNvPicPr>
          <p:nvPr/>
        </p:nvPicPr>
        <p:blipFill>
          <a:blip r:embed="rId8"/>
          <a:stretch>
            <a:fillRect/>
          </a:stretch>
        </p:blipFill>
        <p:spPr>
          <a:xfrm>
            <a:off x="9200281" y="1314720"/>
            <a:ext cx="2160446" cy="1321549"/>
          </a:xfrm>
          <a:prstGeom prst="rect">
            <a:avLst/>
          </a:prstGeom>
        </p:spPr>
      </p:pic>
      <p:sp>
        <p:nvSpPr>
          <p:cNvPr id="2" name="Segnaposto numero diapositiva 1">
            <a:extLst>
              <a:ext uri="{FF2B5EF4-FFF2-40B4-BE49-F238E27FC236}">
                <a16:creationId xmlns:a16="http://schemas.microsoft.com/office/drawing/2014/main" id="{11BA0F2A-DB93-621B-9520-1BB29C39E143}"/>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31224737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952992" y="0"/>
            <a:ext cx="9422594" cy="1042101"/>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TA6 – Transnational Access to ECT*		 </a:t>
            </a:r>
            <a:r>
              <a:rPr lang="fr-FR" sz="2500" b="1" dirty="0">
                <a:latin typeface="Arial Narrow" panose="020B0606020202030204" pitchFamily="34" charset="0"/>
              </a:rPr>
              <a:t>(Trento – </a:t>
            </a:r>
            <a:r>
              <a:rPr lang="fr-FR" sz="2500" b="1" dirty="0" err="1">
                <a:latin typeface="Arial Narrow" panose="020B0606020202030204" pitchFamily="34" charset="0"/>
              </a:rPr>
              <a:t>Italy</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graphicFrame>
        <p:nvGraphicFramePr>
          <p:cNvPr id="7" name="Tabella 6">
            <a:extLst>
              <a:ext uri="{FF2B5EF4-FFF2-40B4-BE49-F238E27FC236}">
                <a16:creationId xmlns:a16="http://schemas.microsoft.com/office/drawing/2014/main" id="{A2785375-63D2-DD77-5E72-3E34AA3BEAE1}"/>
              </a:ext>
            </a:extLst>
          </p:cNvPr>
          <p:cNvGraphicFramePr>
            <a:graphicFrameLocks noGrp="1"/>
          </p:cNvGraphicFramePr>
          <p:nvPr>
            <p:extLst>
              <p:ext uri="{D42A27DB-BD31-4B8C-83A1-F6EECF244321}">
                <p14:modId xmlns:p14="http://schemas.microsoft.com/office/powerpoint/2010/main" val="607062322"/>
              </p:ext>
            </p:extLst>
          </p:nvPr>
        </p:nvGraphicFramePr>
        <p:xfrm>
          <a:off x="7257974" y="2837974"/>
          <a:ext cx="4823526" cy="1727200"/>
        </p:xfrm>
        <a:graphic>
          <a:graphicData uri="http://schemas.openxmlformats.org/drawingml/2006/table">
            <a:tbl>
              <a:tblPr firstRow="1" firstCol="1" bandRow="1">
                <a:tableStyleId>{5C22544A-7EE6-4342-B048-85BDC9FD1C3A}</a:tableStyleId>
              </a:tblPr>
              <a:tblGrid>
                <a:gridCol w="1730681">
                  <a:extLst>
                    <a:ext uri="{9D8B030D-6E8A-4147-A177-3AD203B41FA5}">
                      <a16:colId xmlns:a16="http://schemas.microsoft.com/office/drawing/2014/main" val="729822181"/>
                    </a:ext>
                  </a:extLst>
                </a:gridCol>
                <a:gridCol w="1608164">
                  <a:extLst>
                    <a:ext uri="{9D8B030D-6E8A-4147-A177-3AD203B41FA5}">
                      <a16:colId xmlns:a16="http://schemas.microsoft.com/office/drawing/2014/main" val="401632671"/>
                    </a:ext>
                  </a:extLst>
                </a:gridCol>
                <a:gridCol w="1484681">
                  <a:extLst>
                    <a:ext uri="{9D8B030D-6E8A-4147-A177-3AD203B41FA5}">
                      <a16:colId xmlns:a16="http://schemas.microsoft.com/office/drawing/2014/main" val="609677314"/>
                    </a:ext>
                  </a:extLst>
                </a:gridCol>
              </a:tblGrid>
              <a:tr h="1006089">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RP2</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dirty="0">
                          <a:effectLst/>
                          <a:uFill>
                            <a:solidFill>
                              <a:srgbClr val="000000"/>
                            </a:solidFill>
                          </a:uFill>
                        </a:rPr>
                        <a:t>Access-</a:t>
                      </a:r>
                      <a:r>
                        <a:rPr lang="de-DE" sz="2000" dirty="0" err="1">
                          <a:effectLst/>
                          <a:uFill>
                            <a:solidFill>
                              <a:srgbClr val="000000"/>
                            </a:solidFill>
                          </a:uFill>
                        </a:rPr>
                        <a:t>day</a:t>
                      </a:r>
                      <a:r>
                        <a:rPr lang="de-DE"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712,50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smtClean="0">
                          <a:solidFill>
                            <a:schemeClr val="tx1"/>
                          </a:solidFill>
                          <a:effectLst/>
                          <a:uFill>
                            <a:solidFill>
                              <a:srgbClr val="000000"/>
                            </a:solidFill>
                          </a:uFill>
                          <a:latin typeface="Times New Roman" panose="02020603050405020304" pitchFamily="18" charset="0"/>
                          <a:ea typeface="Arial Unicode MS"/>
                          <a:cs typeface="Arial Unicode MS"/>
                        </a:rPr>
                        <a:t>611</a:t>
                      </a:r>
                      <a:endParaRPr lang="en-US" sz="2000" dirty="0">
                        <a:solidFill>
                          <a:schemeClr val="tx1"/>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sp>
        <p:nvSpPr>
          <p:cNvPr id="8" name="CasellaDiTesto 7">
            <a:extLst>
              <a:ext uri="{FF2B5EF4-FFF2-40B4-BE49-F238E27FC236}">
                <a16:creationId xmlns:a16="http://schemas.microsoft.com/office/drawing/2014/main" id="{BF16741A-A14A-2310-1F34-1D92303F2619}"/>
              </a:ext>
            </a:extLst>
          </p:cNvPr>
          <p:cNvSpPr txBox="1"/>
          <p:nvPr/>
        </p:nvSpPr>
        <p:spPr>
          <a:xfrm>
            <a:off x="3276568" y="1231010"/>
            <a:ext cx="6097424" cy="492699"/>
          </a:xfrm>
          <a:prstGeom prst="rect">
            <a:avLst/>
          </a:prstGeom>
          <a:noFill/>
        </p:spPr>
        <p:txBody>
          <a:bodyPr wrap="square">
            <a:sp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latin typeface="Arial Narrow" panose="020B0606020202030204" pitchFamily="34" charset="0"/>
                <a:ea typeface="Arial Unicode MS"/>
              </a:rPr>
              <a:t>Access </a:t>
            </a:r>
            <a:r>
              <a:rPr lang="de-DE" sz="2400" b="1" dirty="0" err="1">
                <a:ln>
                  <a:noFill/>
                </a:ln>
                <a:effectLst/>
                <a:latin typeface="Arial Narrow" panose="020B0606020202030204" pitchFamily="34" charset="0"/>
                <a:ea typeface="Arial Unicode MS"/>
              </a:rPr>
              <a:t>to</a:t>
            </a:r>
            <a:r>
              <a:rPr lang="de-DE" sz="2400" b="1" dirty="0">
                <a:ln>
                  <a:noFill/>
                </a:ln>
                <a:effectLst/>
                <a:latin typeface="Arial Narrow" panose="020B0606020202030204" pitchFamily="34" charset="0"/>
                <a:ea typeface="Arial Unicode MS"/>
              </a:rPr>
              <a:t> </a:t>
            </a:r>
            <a:r>
              <a:rPr lang="de-DE" sz="2400" b="1" dirty="0">
                <a:latin typeface="Arial Narrow" panose="020B0606020202030204" pitchFamily="34" charset="0"/>
                <a:ea typeface="Arial Unicode MS"/>
              </a:rPr>
              <a:t>ECT*</a:t>
            </a:r>
            <a:r>
              <a:rPr lang="de-DE" sz="2400" b="1" dirty="0">
                <a:ln>
                  <a:noFill/>
                </a:ln>
                <a:effectLst/>
                <a:latin typeface="Arial Narrow" panose="020B0606020202030204" pitchFamily="34" charset="0"/>
                <a:ea typeface="Arial Unicode MS"/>
              </a:rPr>
              <a:t> in RP2</a:t>
            </a:r>
          </a:p>
        </p:txBody>
      </p:sp>
      <p:graphicFrame>
        <p:nvGraphicFramePr>
          <p:cNvPr id="2" name="Tabella 1">
            <a:extLst>
              <a:ext uri="{FF2B5EF4-FFF2-40B4-BE49-F238E27FC236}">
                <a16:creationId xmlns:a16="http://schemas.microsoft.com/office/drawing/2014/main" id="{C617D944-CB7F-381C-CFC1-1FEEE8C9EEE9}"/>
              </a:ext>
            </a:extLst>
          </p:cNvPr>
          <p:cNvGraphicFramePr>
            <a:graphicFrameLocks noGrp="1"/>
          </p:cNvGraphicFramePr>
          <p:nvPr>
            <p:extLst>
              <p:ext uri="{D42A27DB-BD31-4B8C-83A1-F6EECF244321}">
                <p14:modId xmlns:p14="http://schemas.microsoft.com/office/powerpoint/2010/main" val="1447046864"/>
              </p:ext>
            </p:extLst>
          </p:nvPr>
        </p:nvGraphicFramePr>
        <p:xfrm>
          <a:off x="207936" y="1791841"/>
          <a:ext cx="6919886" cy="4696595"/>
        </p:xfrm>
        <a:graphic>
          <a:graphicData uri="http://schemas.openxmlformats.org/drawingml/2006/table">
            <a:tbl>
              <a:tblPr firstRow="1" firstCol="1" bandRow="1">
                <a:tableStyleId>{5C22544A-7EE6-4342-B048-85BDC9FD1C3A}</a:tableStyleId>
              </a:tblPr>
              <a:tblGrid>
                <a:gridCol w="736275">
                  <a:extLst>
                    <a:ext uri="{9D8B030D-6E8A-4147-A177-3AD203B41FA5}">
                      <a16:colId xmlns:a16="http://schemas.microsoft.com/office/drawing/2014/main" val="1117218426"/>
                    </a:ext>
                  </a:extLst>
                </a:gridCol>
                <a:gridCol w="1997079">
                  <a:extLst>
                    <a:ext uri="{9D8B030D-6E8A-4147-A177-3AD203B41FA5}">
                      <a16:colId xmlns:a16="http://schemas.microsoft.com/office/drawing/2014/main" val="3338136990"/>
                    </a:ext>
                  </a:extLst>
                </a:gridCol>
                <a:gridCol w="2134094">
                  <a:extLst>
                    <a:ext uri="{9D8B030D-6E8A-4147-A177-3AD203B41FA5}">
                      <a16:colId xmlns:a16="http://schemas.microsoft.com/office/drawing/2014/main" val="853239991"/>
                    </a:ext>
                  </a:extLst>
                </a:gridCol>
                <a:gridCol w="2052438">
                  <a:extLst>
                    <a:ext uri="{9D8B030D-6E8A-4147-A177-3AD203B41FA5}">
                      <a16:colId xmlns:a16="http://schemas.microsoft.com/office/drawing/2014/main" val="2529470836"/>
                    </a:ext>
                  </a:extLst>
                </a:gridCol>
              </a:tblGrid>
              <a:tr h="350600">
                <a:tc>
                  <a:txBody>
                    <a:bodyPr/>
                    <a:lstStyle/>
                    <a:p>
                      <a:pPr algn="ctr">
                        <a:lnSpc>
                          <a:spcPct val="107000"/>
                        </a:lnSpc>
                        <a:spcAft>
                          <a:spcPts val="800"/>
                        </a:spcAft>
                      </a:pPr>
                      <a:r>
                        <a:rPr lang="en-US" sz="1600" dirty="0">
                          <a:effectLst/>
                        </a:rPr>
                        <a:t>Project No.</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User-project acronym</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Number of users</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a:effectLst/>
                        </a:rPr>
                        <a:t>Number of man/days spent</a:t>
                      </a:r>
                      <a:br>
                        <a:rPr lang="en-US" sz="1600">
                          <a:effectLst/>
                        </a:rPr>
                      </a:br>
                      <a:r>
                        <a:rPr lang="en-US" sz="1600">
                          <a:effectLst/>
                        </a:rPr>
                        <a:t>at the infrastructure</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4994988"/>
                  </a:ext>
                </a:extLst>
              </a:tr>
              <a:tr h="171345">
                <a:tc>
                  <a:txBody>
                    <a:bodyPr/>
                    <a:lstStyle/>
                    <a:p>
                      <a:pPr algn="ctr">
                        <a:lnSpc>
                          <a:spcPct val="107000"/>
                        </a:lnSpc>
                        <a:spcAft>
                          <a:spcPts val="800"/>
                        </a:spcAft>
                      </a:pPr>
                      <a:r>
                        <a:rPr lang="en-US" sz="1600">
                          <a:effectLst/>
                        </a:rPr>
                        <a:t>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01BINOSI21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dirty="0">
                          <a:effectLst/>
                        </a:rPr>
                        <a:t>8</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a:effectLst/>
                        </a:rPr>
                        <a:t>40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686590913"/>
                  </a:ext>
                </a:extLst>
              </a:tr>
              <a:tr h="171345">
                <a:tc>
                  <a:txBody>
                    <a:bodyPr/>
                    <a:lstStyle/>
                    <a:p>
                      <a:pPr algn="ctr">
                        <a:lnSpc>
                          <a:spcPct val="107000"/>
                        </a:lnSpc>
                        <a:spcAft>
                          <a:spcPts val="800"/>
                        </a:spcAft>
                      </a:pPr>
                      <a:r>
                        <a:rPr lang="en-US" sz="1600">
                          <a:effectLst/>
                        </a:rPr>
                        <a:t>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02RAPP21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dirty="0">
                          <a:effectLst/>
                        </a:rPr>
                        <a:t>9</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a:effectLst/>
                        </a:rPr>
                        <a:t>45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63938523"/>
                  </a:ext>
                </a:extLst>
              </a:tr>
              <a:tr h="171345">
                <a:tc>
                  <a:txBody>
                    <a:bodyPr/>
                    <a:lstStyle/>
                    <a:p>
                      <a:pPr algn="ctr">
                        <a:lnSpc>
                          <a:spcPct val="107000"/>
                        </a:lnSpc>
                        <a:spcAft>
                          <a:spcPts val="800"/>
                        </a:spcAft>
                      </a:pPr>
                      <a:r>
                        <a:rPr lang="en-US" sz="1600">
                          <a:effectLst/>
                        </a:rPr>
                        <a:t>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03DREWES21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dirty="0">
                          <a:effectLst/>
                        </a:rPr>
                        <a:t>15</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a:effectLst/>
                        </a:rPr>
                        <a:t>30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6877056"/>
                  </a:ext>
                </a:extLst>
              </a:tr>
              <a:tr h="171345">
                <a:tc>
                  <a:txBody>
                    <a:bodyPr/>
                    <a:lstStyle/>
                    <a:p>
                      <a:pPr algn="ctr">
                        <a:lnSpc>
                          <a:spcPct val="107000"/>
                        </a:lnSpc>
                        <a:spcAft>
                          <a:spcPts val="800"/>
                        </a:spcAft>
                      </a:pPr>
                      <a:r>
                        <a:rPr lang="en-US" sz="16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04PISCICCHIA21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dirty="0">
                          <a:effectLst/>
                        </a:rPr>
                        <a:t>10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50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64945655"/>
                  </a:ext>
                </a:extLst>
              </a:tr>
              <a:tr h="171345">
                <a:tc>
                  <a:txBody>
                    <a:bodyPr/>
                    <a:lstStyle/>
                    <a:p>
                      <a:pPr algn="ctr">
                        <a:lnSpc>
                          <a:spcPct val="107000"/>
                        </a:lnSpc>
                        <a:spcAft>
                          <a:spcPts val="800"/>
                        </a:spcAft>
                      </a:pPr>
                      <a:r>
                        <a:rPr lang="en-US" sz="1600">
                          <a:effectLst/>
                        </a:rPr>
                        <a:t>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05TEWS21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a:effectLst/>
                        </a:rPr>
                        <a:t>15</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60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36528254"/>
                  </a:ext>
                </a:extLst>
              </a:tr>
              <a:tr h="171345">
                <a:tc>
                  <a:txBody>
                    <a:bodyPr/>
                    <a:lstStyle/>
                    <a:p>
                      <a:pPr algn="ctr">
                        <a:lnSpc>
                          <a:spcPct val="107000"/>
                        </a:lnSpc>
                        <a:spcAft>
                          <a:spcPts val="800"/>
                        </a:spcAft>
                      </a:pPr>
                      <a:r>
                        <a:rPr lang="en-US" sz="1600">
                          <a:effectLst/>
                        </a:rPr>
                        <a:t>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08ROYON21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a:effectLst/>
                        </a:rPr>
                        <a:t>10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30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23923742"/>
                  </a:ext>
                </a:extLst>
              </a:tr>
              <a:tr h="171345">
                <a:tc>
                  <a:txBody>
                    <a:bodyPr/>
                    <a:lstStyle/>
                    <a:p>
                      <a:pPr algn="ctr">
                        <a:lnSpc>
                          <a:spcPct val="107000"/>
                        </a:lnSpc>
                        <a:spcAft>
                          <a:spcPts val="800"/>
                        </a:spcAft>
                      </a:pPr>
                      <a:r>
                        <a:rPr lang="en-US" sz="1600">
                          <a:effectLst/>
                        </a:rPr>
                        <a:t>7</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09HANDS21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a:effectLst/>
                        </a:rPr>
                        <a:t>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45</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84930019"/>
                  </a:ext>
                </a:extLst>
              </a:tr>
              <a:tr h="171345">
                <a:tc>
                  <a:txBody>
                    <a:bodyPr/>
                    <a:lstStyle/>
                    <a:p>
                      <a:pPr algn="ctr">
                        <a:lnSpc>
                          <a:spcPct val="107000"/>
                        </a:lnSpc>
                        <a:spcAft>
                          <a:spcPts val="800"/>
                        </a:spcAft>
                      </a:pPr>
                      <a:r>
                        <a:rPr lang="en-US" sz="1600">
                          <a:effectLst/>
                        </a:rPr>
                        <a:t>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13CORCELLA21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a:effectLst/>
                        </a:rPr>
                        <a:t>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40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04287670"/>
                  </a:ext>
                </a:extLst>
              </a:tr>
              <a:tr h="171345">
                <a:tc>
                  <a:txBody>
                    <a:bodyPr/>
                    <a:lstStyle/>
                    <a:p>
                      <a:pPr algn="ctr">
                        <a:lnSpc>
                          <a:spcPct val="107000"/>
                        </a:lnSpc>
                        <a:spcAft>
                          <a:spcPts val="800"/>
                        </a:spcAft>
                      </a:pPr>
                      <a:r>
                        <a:rPr lang="en-US" sz="1600">
                          <a:effectLst/>
                        </a:rPr>
                        <a:t>9</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14RYAN21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a:effectLst/>
                        </a:rPr>
                        <a:t>11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50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31994263"/>
                  </a:ext>
                </a:extLst>
              </a:tr>
              <a:tr h="171345">
                <a:tc>
                  <a:txBody>
                    <a:bodyPr/>
                    <a:lstStyle/>
                    <a:p>
                      <a:pPr>
                        <a:lnSpc>
                          <a:spcPct val="107000"/>
                        </a:lnSpc>
                        <a:spcAft>
                          <a:spcPts val="800"/>
                        </a:spcAft>
                        <a:tabLst>
                          <a:tab pos="236855" algn="ctr"/>
                        </a:tabLst>
                      </a:pPr>
                      <a:r>
                        <a:rPr lang="en-US" sz="1600">
                          <a:effectLst/>
                        </a:rPr>
                        <a:t>	10</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16ATHENODOROU21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a:effectLst/>
                        </a:rPr>
                        <a:t>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30</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13474142"/>
                  </a:ext>
                </a:extLst>
              </a:tr>
              <a:tr h="171345">
                <a:tc>
                  <a:txBody>
                    <a:bodyPr/>
                    <a:lstStyle/>
                    <a:p>
                      <a:pPr algn="ctr">
                        <a:lnSpc>
                          <a:spcPct val="107000"/>
                        </a:lnSpc>
                        <a:spcAft>
                          <a:spcPts val="800"/>
                        </a:spcAft>
                        <a:tabLst>
                          <a:tab pos="236855" algn="ctr"/>
                        </a:tabLst>
                      </a:pPr>
                      <a:r>
                        <a:rPr lang="en-US" sz="1600">
                          <a:effectLst/>
                        </a:rPr>
                        <a:t>11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17SCOMPARIN21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a:effectLst/>
                        </a:rPr>
                        <a:t>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22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719037862"/>
                  </a:ext>
                </a:extLst>
              </a:tr>
              <a:tr h="171345">
                <a:tc>
                  <a:txBody>
                    <a:bodyPr/>
                    <a:lstStyle/>
                    <a:p>
                      <a:pPr algn="ctr">
                        <a:lnSpc>
                          <a:spcPct val="107000"/>
                        </a:lnSpc>
                        <a:spcAft>
                          <a:spcPts val="800"/>
                        </a:spcAft>
                        <a:tabLst>
                          <a:tab pos="236855" algn="ctr"/>
                        </a:tabLst>
                      </a:pPr>
                      <a:r>
                        <a:rPr lang="en-US" sz="1600">
                          <a:effectLst/>
                        </a:rPr>
                        <a:t>12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19BRUNO21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a:effectLst/>
                        </a:rPr>
                        <a:t>8</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35</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86789133"/>
                  </a:ext>
                </a:extLst>
              </a:tr>
              <a:tr h="171345">
                <a:tc>
                  <a:txBody>
                    <a:bodyPr/>
                    <a:lstStyle/>
                    <a:p>
                      <a:pPr algn="ctr">
                        <a:lnSpc>
                          <a:spcPct val="107000"/>
                        </a:lnSpc>
                        <a:spcAft>
                          <a:spcPts val="800"/>
                        </a:spcAft>
                        <a:tabLst>
                          <a:tab pos="236855" algn="ctr"/>
                        </a:tabLst>
                      </a:pPr>
                      <a:r>
                        <a:rPr lang="en-US" sz="1600">
                          <a:effectLst/>
                        </a:rPr>
                        <a:t>13</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DTP-2022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GB" sz="1600">
                          <a:effectLst/>
                        </a:rPr>
                        <a:t>11</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147</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20324421"/>
                  </a:ext>
                </a:extLst>
              </a:tr>
              <a:tr h="171345">
                <a:tc>
                  <a:txBody>
                    <a:bodyPr/>
                    <a:lstStyle/>
                    <a:p>
                      <a:pPr algn="ctr">
                        <a:lnSpc>
                          <a:spcPct val="107000"/>
                        </a:lnSpc>
                        <a:spcAft>
                          <a:spcPts val="800"/>
                        </a:spcAft>
                        <a:tabLst>
                          <a:tab pos="236855" algn="ctr"/>
                        </a:tabLst>
                      </a:pPr>
                      <a:r>
                        <a:rPr lang="en-US" sz="1600">
                          <a:effectLst/>
                        </a:rPr>
                        <a:t>14</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a:effectLst/>
                        </a:rPr>
                        <a:t>03SHURYAK22</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a:effectLst/>
                        </a:rPr>
                        <a:t>6</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dirty="0">
                          <a:effectLst/>
                        </a:rPr>
                        <a:t>32</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41282754"/>
                  </a:ext>
                </a:extLst>
              </a:tr>
              <a:tr h="171345">
                <a:tc>
                  <a:txBody>
                    <a:bodyPr/>
                    <a:lstStyle/>
                    <a:p>
                      <a:pPr algn="ctr">
                        <a:lnSpc>
                          <a:spcPct val="107000"/>
                        </a:lnSpc>
                        <a:spcAft>
                          <a:spcPts val="800"/>
                        </a:spcAft>
                        <a:tabLst>
                          <a:tab pos="236855" algn="ctr"/>
                        </a:tabLst>
                      </a:pPr>
                      <a:r>
                        <a:rPr lang="en-US" sz="1600">
                          <a:effectLst/>
                        </a:rPr>
                        <a:t> </a:t>
                      </a:r>
                      <a:endParaRPr lang="en-US" sz="1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b="1" dirty="0">
                          <a:effectLst/>
                        </a:rPr>
                        <a:t>TOTAL</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b="1" dirty="0">
                          <a:effectLst/>
                        </a:rPr>
                        <a:t>130</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1600" b="1" dirty="0">
                          <a:effectLst/>
                        </a:rPr>
                        <a:t>656</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12411803"/>
                  </a:ext>
                </a:extLst>
              </a:tr>
            </a:tbl>
          </a:graphicData>
        </a:graphic>
      </p:graphicFrame>
      <p:sp>
        <p:nvSpPr>
          <p:cNvPr id="3" name="Segnaposto numero diapositiva 2">
            <a:extLst>
              <a:ext uri="{FF2B5EF4-FFF2-40B4-BE49-F238E27FC236}">
                <a16:creationId xmlns:a16="http://schemas.microsoft.com/office/drawing/2014/main" id="{50DC4AE2-E7BB-97F7-687F-C9F46D168764}"/>
              </a:ext>
            </a:extLst>
          </p:cNvPr>
          <p:cNvSpPr>
            <a:spLocks noGrp="1"/>
          </p:cNvSpPr>
          <p:nvPr>
            <p:ph type="sldNum" sz="quarter" idx="12"/>
          </p:nvPr>
        </p:nvSpPr>
        <p:spPr/>
        <p:txBody>
          <a:bodyPr/>
          <a:lstStyle/>
          <a:p>
            <a:fld id="{4CE482DC-2269-4F26-9D2A-7E44B1A4CD85}" type="slidenum">
              <a:rPr lang="en-US" smtClean="0"/>
              <a:pPr/>
              <a:t>30</a:t>
            </a:fld>
            <a:endParaRPr lang="en-US" dirty="0"/>
          </a:p>
        </p:txBody>
      </p:sp>
    </p:spTree>
    <p:extLst>
      <p:ext uri="{BB962C8B-B14F-4D97-AF65-F5344CB8AC3E}">
        <p14:creationId xmlns:p14="http://schemas.microsoft.com/office/powerpoint/2010/main" val="3748972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en-US" sz="2400" b="1" dirty="0"/>
          </a:p>
          <a:p>
            <a:pPr marL="0" indent="0" algn="ctr">
              <a:buNone/>
            </a:pPr>
            <a:r>
              <a:rPr lang="en-US" sz="2500" b="1" dirty="0"/>
              <a:t>Beam(s) delivered</a:t>
            </a:r>
          </a:p>
          <a:p>
            <a:pPr>
              <a:buFont typeface="Arial" panose="020B0604020202020204" pitchFamily="34" charset="0"/>
              <a:buChar char="•"/>
            </a:pPr>
            <a:r>
              <a:rPr lang="en-US" dirty="0"/>
              <a:t>  </a:t>
            </a:r>
            <a:r>
              <a:rPr lang="en-US" b="1" dirty="0"/>
              <a:t>LHC (pp, </a:t>
            </a:r>
            <a:r>
              <a:rPr lang="en-US" b="1" dirty="0" err="1"/>
              <a:t>pA</a:t>
            </a:r>
            <a:r>
              <a:rPr lang="en-US" b="1" dirty="0"/>
              <a:t>, AA)    </a:t>
            </a:r>
            <a:r>
              <a:rPr lang="en-US" dirty="0"/>
              <a:t>4 experiments in multi-</a:t>
            </a:r>
            <a:r>
              <a:rPr lang="en-US" dirty="0" err="1"/>
              <a:t>TeV</a:t>
            </a:r>
            <a:r>
              <a:rPr lang="en-US" dirty="0"/>
              <a:t> regime</a:t>
            </a:r>
          </a:p>
          <a:p>
            <a:pPr>
              <a:buFont typeface="Arial" panose="020B0604020202020204" pitchFamily="34" charset="0"/>
              <a:buChar char="•"/>
            </a:pPr>
            <a:r>
              <a:rPr lang="en-US" dirty="0"/>
              <a:t>  </a:t>
            </a:r>
            <a:r>
              <a:rPr lang="en-US" b="1" dirty="0"/>
              <a:t>2 fixed-target experiments </a:t>
            </a:r>
            <a:r>
              <a:rPr lang="en-US" dirty="0"/>
              <a:t>(SPS and LHC).</a:t>
            </a:r>
          </a:p>
          <a:p>
            <a:pPr>
              <a:buFont typeface="Arial" panose="020B0604020202020204" pitchFamily="34" charset="0"/>
              <a:buChar char="•"/>
            </a:pPr>
            <a:r>
              <a:rPr lang="en-US" dirty="0"/>
              <a:t>  Beam lines and </a:t>
            </a:r>
            <a:r>
              <a:rPr lang="en-US" b="1" dirty="0"/>
              <a:t>irradiation facility </a:t>
            </a:r>
            <a:r>
              <a:rPr lang="en-US" dirty="0"/>
              <a:t>(PS and SPS).</a:t>
            </a:r>
          </a:p>
          <a:p>
            <a:pPr marL="0" indent="0">
              <a:buNone/>
            </a:pPr>
            <a:endParaRPr lang="en-US" dirty="0"/>
          </a:p>
        </p:txBody>
      </p:sp>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TA7 – Transnational Access to CERN	</a:t>
            </a:r>
            <a:r>
              <a:rPr lang="fr-FR" sz="2500" b="1" dirty="0">
                <a:latin typeface="Arial Narrow" panose="020B0606020202030204" pitchFamily="34" charset="0"/>
              </a:rPr>
              <a:t>(Geneva – </a:t>
            </a:r>
            <a:r>
              <a:rPr lang="fr-FR" sz="2500" b="1" dirty="0" err="1">
                <a:latin typeface="Arial Narrow" panose="020B0606020202030204" pitchFamily="34" charset="0"/>
              </a:rPr>
              <a:t>Switzerland</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sp>
        <p:nvSpPr>
          <p:cNvPr id="2" name="Segnaposto numero diapositiva 1">
            <a:extLst>
              <a:ext uri="{FF2B5EF4-FFF2-40B4-BE49-F238E27FC236}">
                <a16:creationId xmlns:a16="http://schemas.microsoft.com/office/drawing/2014/main" id="{DC03BC89-82A8-A41F-0BFB-82C1DA1795FA}"/>
              </a:ext>
            </a:extLst>
          </p:cNvPr>
          <p:cNvSpPr>
            <a:spLocks noGrp="1"/>
          </p:cNvSpPr>
          <p:nvPr>
            <p:ph type="sldNum" sz="quarter" idx="12"/>
          </p:nvPr>
        </p:nvSpPr>
        <p:spPr/>
        <p:txBody>
          <a:bodyPr/>
          <a:lstStyle/>
          <a:p>
            <a:fld id="{4CE482DC-2269-4F26-9D2A-7E44B1A4CD85}" type="slidenum">
              <a:rPr lang="en-US" smtClean="0"/>
              <a:pPr/>
              <a:t>31</a:t>
            </a:fld>
            <a:endParaRPr lang="en-US" dirty="0"/>
          </a:p>
        </p:txBody>
      </p:sp>
    </p:spTree>
    <p:extLst>
      <p:ext uri="{BB962C8B-B14F-4D97-AF65-F5344CB8AC3E}">
        <p14:creationId xmlns:p14="http://schemas.microsoft.com/office/powerpoint/2010/main" val="9439855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TA7 – Transnational Access to CERN	</a:t>
            </a:r>
            <a:r>
              <a:rPr lang="fr-FR" sz="2500" b="1" dirty="0">
                <a:latin typeface="Arial Narrow" panose="020B0606020202030204" pitchFamily="34" charset="0"/>
              </a:rPr>
              <a:t>(Geneva – </a:t>
            </a:r>
            <a:r>
              <a:rPr lang="fr-FR" sz="2500" b="1" dirty="0" err="1">
                <a:latin typeface="Arial Narrow" panose="020B0606020202030204" pitchFamily="34" charset="0"/>
              </a:rPr>
              <a:t>Switzerland</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sp>
        <p:nvSpPr>
          <p:cNvPr id="6" name="CasellaDiTesto 5">
            <a:extLst>
              <a:ext uri="{FF2B5EF4-FFF2-40B4-BE49-F238E27FC236}">
                <a16:creationId xmlns:a16="http://schemas.microsoft.com/office/drawing/2014/main" id="{E72F1EFC-83C7-1339-29D8-2625933C60E3}"/>
              </a:ext>
            </a:extLst>
          </p:cNvPr>
          <p:cNvSpPr txBox="1"/>
          <p:nvPr/>
        </p:nvSpPr>
        <p:spPr>
          <a:xfrm>
            <a:off x="2802756" y="1733438"/>
            <a:ext cx="6096000" cy="461665"/>
          </a:xfrm>
          <a:prstGeom prst="rect">
            <a:avLst/>
          </a:prstGeom>
          <a:noFill/>
        </p:spPr>
        <p:txBody>
          <a:bodyPr wrap="square">
            <a:spAutoFit/>
          </a:bodyPr>
          <a:lstStyle/>
          <a:p>
            <a:pPr algn="ctr"/>
            <a:r>
              <a:rPr lang="de-DE" sz="2400" b="1" dirty="0">
                <a:latin typeface="Arial Narrow" panose="020B0606020202030204" pitchFamily="34" charset="0"/>
                <a:ea typeface="Arial Unicode MS"/>
              </a:rPr>
              <a:t>CERN </a:t>
            </a:r>
            <a:r>
              <a:rPr lang="de-DE" sz="2400" b="1" dirty="0" err="1">
                <a:ln>
                  <a:noFill/>
                </a:ln>
                <a:effectLst/>
                <a:latin typeface="Arial Narrow" panose="020B0606020202030204" pitchFamily="34" charset="0"/>
                <a:ea typeface="Arial Unicode MS"/>
              </a:rPr>
              <a:t>Activity</a:t>
            </a:r>
            <a:r>
              <a:rPr lang="de-DE" sz="2400" b="1" dirty="0">
                <a:ln>
                  <a:noFill/>
                </a:ln>
                <a:effectLst/>
                <a:latin typeface="Arial Narrow" panose="020B0606020202030204" pitchFamily="34" charset="0"/>
                <a:ea typeface="Arial Unicode MS"/>
              </a:rPr>
              <a:t> in RP1 and RP2 </a:t>
            </a:r>
          </a:p>
        </p:txBody>
      </p:sp>
      <p:sp>
        <p:nvSpPr>
          <p:cNvPr id="8" name="CasellaDiTesto 7">
            <a:extLst>
              <a:ext uri="{FF2B5EF4-FFF2-40B4-BE49-F238E27FC236}">
                <a16:creationId xmlns:a16="http://schemas.microsoft.com/office/drawing/2014/main" id="{9C1C170A-BEC3-5C85-4186-1ACC42E51154}"/>
              </a:ext>
            </a:extLst>
          </p:cNvPr>
          <p:cNvSpPr txBox="1"/>
          <p:nvPr/>
        </p:nvSpPr>
        <p:spPr>
          <a:xfrm>
            <a:off x="884420" y="2505670"/>
            <a:ext cx="10463134" cy="4308872"/>
          </a:xfrm>
          <a:prstGeom prst="rect">
            <a:avLst/>
          </a:prstGeom>
          <a:noFill/>
        </p:spPr>
        <p:txBody>
          <a:bodyPr wrap="square">
            <a:spAutoFit/>
          </a:bodyPr>
          <a:lstStyle/>
          <a:p>
            <a:r>
              <a:rPr lang="en-US" sz="2000" b="1" dirty="0">
                <a:solidFill>
                  <a:srgbClr val="00000A"/>
                </a:solidFill>
                <a:effectLst/>
                <a:latin typeface="Arial Narrow" panose="020B0606020202030204" pitchFamily="34" charset="0"/>
                <a:ea typeface="Calibri" panose="020F0502020204030204" pitchFamily="34" charset="0"/>
              </a:rPr>
              <a:t>CERN-based activities during the reporting periods are WPs’ meetings, international conferences, and beam detector tests and installation</a:t>
            </a:r>
            <a:r>
              <a:rPr lang="en-US" sz="1800" dirty="0">
                <a:solidFill>
                  <a:srgbClr val="00000A"/>
                </a:solidFill>
                <a:effectLst/>
                <a:latin typeface="Arial Narrow" panose="020B0606020202030204" pitchFamily="34" charset="0"/>
                <a:ea typeface="Calibri" panose="020F0502020204030204" pitchFamily="34" charset="0"/>
              </a:rPr>
              <a:t>.</a:t>
            </a:r>
          </a:p>
          <a:p>
            <a:endParaRPr lang="en-US" sz="1800" dirty="0">
              <a:solidFill>
                <a:srgbClr val="00000A"/>
              </a:solidFill>
              <a:effectLst/>
              <a:latin typeface="Arial Narrow" panose="020B0606020202030204" pitchFamily="34" charset="0"/>
              <a:ea typeface="Calibri" panose="020F0502020204030204" pitchFamily="34" charset="0"/>
            </a:endParaRPr>
          </a:p>
          <a:p>
            <a:pPr marL="285750" indent="-285750">
              <a:buFont typeface="Wingdings" panose="05000000000000000000" pitchFamily="2" charset="2"/>
              <a:buChar char="q"/>
            </a:pPr>
            <a:r>
              <a:rPr lang="en-US" b="1" dirty="0">
                <a:latin typeface="Arial Narrow" panose="020B0606020202030204" pitchFamily="34" charset="0"/>
              </a:rPr>
              <a:t>RP1  1 June 2019 - 30 November 2020</a:t>
            </a:r>
          </a:p>
          <a:p>
            <a:endParaRPr lang="en-US" b="1" dirty="0">
              <a:latin typeface="Arial Narrow" panose="020B0606020202030204" pitchFamily="34" charset="0"/>
            </a:endParaRPr>
          </a:p>
          <a:p>
            <a:r>
              <a:rPr lang="en-US" dirty="0">
                <a:latin typeface="Arial Narrow" panose="020B0606020202030204" pitchFamily="34" charset="0"/>
              </a:rPr>
              <a:t>     The following projects took advantage of the CERN access:</a:t>
            </a:r>
          </a:p>
          <a:p>
            <a:pPr marL="285750" indent="-285750">
              <a:buFont typeface="Wingdings" panose="05000000000000000000" pitchFamily="2" charset="2"/>
              <a:buChar char="ü"/>
            </a:pPr>
            <a:r>
              <a:rPr lang="en-US" sz="1800" b="1" dirty="0">
                <a:solidFill>
                  <a:srgbClr val="00000A"/>
                </a:solidFill>
                <a:effectLst/>
                <a:latin typeface="Arial Narrow" panose="020B0606020202030204" pitchFamily="34" charset="0"/>
                <a:ea typeface="Times New Roman" panose="02020603050405020304" pitchFamily="18" charset="0"/>
              </a:rPr>
              <a:t>VA1-NLOAccess</a:t>
            </a:r>
            <a:r>
              <a:rPr lang="en-US" b="1" dirty="0">
                <a:solidFill>
                  <a:srgbClr val="00000A"/>
                </a:solidFill>
                <a:latin typeface="Arial Narrow" panose="020B0606020202030204" pitchFamily="34" charset="0"/>
                <a:ea typeface="Times New Roman" panose="02020603050405020304" pitchFamily="18" charset="0"/>
              </a:rPr>
              <a:t> </a:t>
            </a:r>
            <a:r>
              <a:rPr lang="en-US" dirty="0">
                <a:solidFill>
                  <a:srgbClr val="00000A"/>
                </a:solidFill>
                <a:latin typeface="Arial Narrow" panose="020B0606020202030204" pitchFamily="34" charset="0"/>
                <a:ea typeface="Times New Roman" panose="02020603050405020304" pitchFamily="18" charset="0"/>
              </a:rPr>
              <a:t>(</a:t>
            </a:r>
            <a:r>
              <a:rPr lang="en-US" dirty="0">
                <a:effectLst/>
                <a:latin typeface="Arial Narrow" panose="020B0606020202030204" pitchFamily="34" charset="0"/>
              </a:rPr>
              <a:t>Automated perturbative NLO calculations for heavy ions and </a:t>
            </a:r>
            <a:r>
              <a:rPr lang="en-US" dirty="0" err="1">
                <a:effectLst/>
                <a:latin typeface="Arial Narrow" panose="020B0606020202030204" pitchFamily="34" charset="0"/>
              </a:rPr>
              <a:t>quarkonia</a:t>
            </a:r>
            <a:r>
              <a:rPr lang="en-US" dirty="0">
                <a:effectLst/>
                <a:latin typeface="Arial Narrow" panose="020B0606020202030204" pitchFamily="34" charset="0"/>
              </a:rPr>
              <a:t> (</a:t>
            </a:r>
            <a:r>
              <a:rPr lang="en-US" dirty="0" err="1">
                <a:effectLst/>
                <a:latin typeface="Arial Narrow" panose="020B0606020202030204" pitchFamily="34" charset="0"/>
              </a:rPr>
              <a:t>NLOAccess</a:t>
            </a:r>
            <a:r>
              <a:rPr lang="en-US" dirty="0">
                <a:effectLst/>
                <a:latin typeface="Arial Narrow" panose="020B0606020202030204" pitchFamily="34" charset="0"/>
              </a:rPr>
              <a:t>))</a:t>
            </a:r>
            <a:r>
              <a:rPr lang="en-US" i="1" dirty="0">
                <a:effectLst/>
                <a:latin typeface="Arial Narrow" panose="020B0606020202030204" pitchFamily="34" charset="0"/>
              </a:rPr>
              <a:t>. </a:t>
            </a:r>
            <a:r>
              <a:rPr lang="en-US" b="0" i="0" dirty="0">
                <a:solidFill>
                  <a:srgbClr val="00000A"/>
                </a:solidFill>
                <a:latin typeface="Arial Narrow" panose="020B0606020202030204" pitchFamily="34" charset="0"/>
              </a:rPr>
              <a:t>K</a:t>
            </a:r>
            <a:r>
              <a:rPr lang="en-US" sz="1800" dirty="0">
                <a:solidFill>
                  <a:srgbClr val="00000A"/>
                </a:solidFill>
                <a:effectLst/>
                <a:latin typeface="Arial Narrow" panose="020B0606020202030204" pitchFamily="34" charset="0"/>
                <a:ea typeface="Times New Roman" panose="02020603050405020304" pitchFamily="18" charset="0"/>
              </a:rPr>
              <a:t>ick-off meeting</a:t>
            </a:r>
          </a:p>
          <a:p>
            <a:pPr marL="285750" indent="-285750">
              <a:buFont typeface="Wingdings" panose="05000000000000000000" pitchFamily="2" charset="2"/>
              <a:buChar char="ü"/>
            </a:pPr>
            <a:r>
              <a:rPr lang="en-US" sz="1800" b="1" dirty="0">
                <a:solidFill>
                  <a:srgbClr val="00000A"/>
                </a:solidFill>
                <a:effectLst/>
                <a:latin typeface="Arial Narrow" panose="020B0606020202030204" pitchFamily="34" charset="0"/>
                <a:ea typeface="Times New Roman" panose="02020603050405020304" pitchFamily="18" charset="0"/>
              </a:rPr>
              <a:t>JRA4-TMD-next</a:t>
            </a:r>
            <a:r>
              <a:rPr lang="en-US" b="1" dirty="0">
                <a:solidFill>
                  <a:srgbClr val="00000A"/>
                </a:solidFill>
                <a:latin typeface="Arial Narrow" panose="020B0606020202030204" pitchFamily="34" charset="0"/>
                <a:ea typeface="Times New Roman" panose="02020603050405020304" pitchFamily="18" charset="0"/>
              </a:rPr>
              <a:t> </a:t>
            </a:r>
            <a:r>
              <a:rPr lang="en-US" dirty="0">
                <a:latin typeface="Arial Narrow" panose="020B0606020202030204" pitchFamily="34" charset="0"/>
                <a:ea typeface="Times New Roman" panose="02020603050405020304" pitchFamily="18" charset="0"/>
              </a:rPr>
              <a:t>(</a:t>
            </a:r>
            <a:r>
              <a:rPr lang="en-US" i="0" dirty="0">
                <a:effectLst/>
                <a:latin typeface="Arial Narrow" panose="020B0606020202030204" pitchFamily="34" charset="0"/>
              </a:rPr>
              <a:t>3D structure of the nucleon in momentum space), </a:t>
            </a:r>
            <a:r>
              <a:rPr lang="en-US" sz="1800" dirty="0">
                <a:solidFill>
                  <a:srgbClr val="00000A"/>
                </a:solidFill>
                <a:effectLst/>
                <a:latin typeface="Arial Narrow" panose="020B0606020202030204" pitchFamily="34" charset="0"/>
                <a:ea typeface="Times New Roman" panose="02020603050405020304" pitchFamily="18" charset="0"/>
              </a:rPr>
              <a:t>The CERN TA support was used to organize, and/or give talks at the CPHI conference</a:t>
            </a:r>
          </a:p>
          <a:p>
            <a:pPr marL="285750" indent="-285750">
              <a:buFont typeface="Wingdings" panose="05000000000000000000" pitchFamily="2" charset="2"/>
              <a:buChar char="ü"/>
            </a:pPr>
            <a:r>
              <a:rPr lang="en-US" sz="1800" b="1" dirty="0">
                <a:solidFill>
                  <a:srgbClr val="00000A"/>
                </a:solidFill>
                <a:effectLst/>
                <a:latin typeface="Arial Narrow" panose="020B0606020202030204" pitchFamily="34" charset="0"/>
                <a:ea typeface="Times New Roman" panose="02020603050405020304" pitchFamily="18" charset="0"/>
              </a:rPr>
              <a:t>NA7-HeavyFlavour</a:t>
            </a:r>
            <a:r>
              <a:rPr lang="en-US" b="1" dirty="0">
                <a:solidFill>
                  <a:srgbClr val="00000A"/>
                </a:solidFill>
                <a:latin typeface="Arial Narrow" panose="020B0606020202030204" pitchFamily="34" charset="0"/>
                <a:ea typeface="Times New Roman" panose="02020603050405020304" pitchFamily="18" charset="0"/>
              </a:rPr>
              <a:t> </a:t>
            </a:r>
            <a:r>
              <a:rPr lang="en-US" dirty="0">
                <a:solidFill>
                  <a:srgbClr val="00000A"/>
                </a:solidFill>
                <a:latin typeface="Arial Narrow" panose="020B0606020202030204" pitchFamily="34" charset="0"/>
                <a:ea typeface="Times New Roman" panose="02020603050405020304" pitchFamily="18" charset="0"/>
              </a:rPr>
              <a:t>(</a:t>
            </a:r>
            <a:r>
              <a:rPr lang="en-US" strike="noStrike" dirty="0">
                <a:effectLst/>
                <a:latin typeface="Arial Narrow" panose="020B0606020202030204" pitchFamily="34" charset="0"/>
              </a:rPr>
              <a:t>Quark-Gluon Plasma </a:t>
            </a:r>
            <a:r>
              <a:rPr lang="en-US" strike="noStrike" dirty="0" err="1">
                <a:effectLst/>
                <a:latin typeface="Arial Narrow" panose="020B0606020202030204" pitchFamily="34" charset="0"/>
              </a:rPr>
              <a:t>characterisation</a:t>
            </a:r>
            <a:r>
              <a:rPr lang="en-US" strike="noStrike" dirty="0">
                <a:effectLst/>
                <a:latin typeface="Arial Narrow" panose="020B0606020202030204" pitchFamily="34" charset="0"/>
              </a:rPr>
              <a:t> with heavy </a:t>
            </a:r>
            <a:r>
              <a:rPr lang="en-US" strike="noStrike" dirty="0" err="1">
                <a:effectLst/>
                <a:latin typeface="Arial Narrow" panose="020B0606020202030204" pitchFamily="34" charset="0"/>
              </a:rPr>
              <a:t>flavour</a:t>
            </a:r>
            <a:r>
              <a:rPr lang="en-US" strike="noStrike" dirty="0">
                <a:effectLst/>
                <a:latin typeface="Arial Narrow" panose="020B0606020202030204" pitchFamily="34" charset="0"/>
              </a:rPr>
              <a:t> probes),</a:t>
            </a:r>
            <a:r>
              <a:rPr lang="en-GB" sz="1800" dirty="0">
                <a:solidFill>
                  <a:srgbClr val="00000A"/>
                </a:solidFill>
                <a:effectLst/>
                <a:latin typeface="Arial Narrow" panose="020B0606020202030204" pitchFamily="34" charset="0"/>
                <a:ea typeface="Times New Roman" panose="02020603050405020304" pitchFamily="18" charset="0"/>
              </a:rPr>
              <a:t>Workshop entitled “</a:t>
            </a:r>
            <a:r>
              <a:rPr lang="en-GB" sz="1800" i="1" dirty="0">
                <a:solidFill>
                  <a:srgbClr val="00000A"/>
                </a:solidFill>
                <a:effectLst/>
                <a:latin typeface="Arial Narrow" panose="020B0606020202030204" pitchFamily="34" charset="0"/>
                <a:ea typeface="Times New Roman" panose="02020603050405020304" pitchFamily="18" charset="0"/>
              </a:rPr>
              <a:t>Heavy-flavour hadronization in pp and heavy ion collisions at the LHC</a:t>
            </a:r>
            <a:r>
              <a:rPr lang="en-GB" sz="1800" dirty="0">
                <a:solidFill>
                  <a:srgbClr val="00000A"/>
                </a:solidFill>
                <a:effectLst/>
                <a:latin typeface="Arial Narrow" panose="020B0606020202030204" pitchFamily="34" charset="0"/>
                <a:ea typeface="Times New Roman" panose="02020603050405020304" pitchFamily="18" charset="0"/>
              </a:rPr>
              <a:t>”.</a:t>
            </a:r>
            <a:endParaRPr lang="en-US" dirty="0">
              <a:latin typeface="Arial Narrow" panose="020B0606020202030204" pitchFamily="34" charset="0"/>
            </a:endParaRPr>
          </a:p>
          <a:p>
            <a:endParaRPr lang="en-US" dirty="0">
              <a:latin typeface="Arial Narrow" panose="020B0606020202030204" pitchFamily="34" charset="0"/>
            </a:endParaRPr>
          </a:p>
          <a:p>
            <a:endParaRPr lang="en-US" sz="1800" dirty="0">
              <a:solidFill>
                <a:srgbClr val="00000A"/>
              </a:solidFill>
              <a:effectLst/>
              <a:latin typeface="Times New Roman" panose="02020603050405020304" pitchFamily="18" charset="0"/>
              <a:ea typeface="Calibri" panose="020F0502020204030204" pitchFamily="34" charset="0"/>
            </a:endParaRPr>
          </a:p>
          <a:p>
            <a:endParaRPr lang="en-US" dirty="0"/>
          </a:p>
        </p:txBody>
      </p:sp>
      <p:sp>
        <p:nvSpPr>
          <p:cNvPr id="9" name="Segnaposto numero diapositiva 8">
            <a:extLst>
              <a:ext uri="{FF2B5EF4-FFF2-40B4-BE49-F238E27FC236}">
                <a16:creationId xmlns:a16="http://schemas.microsoft.com/office/drawing/2014/main" id="{79EADEBF-0467-5758-2D3E-02646E4E144B}"/>
              </a:ext>
            </a:extLst>
          </p:cNvPr>
          <p:cNvSpPr>
            <a:spLocks noGrp="1"/>
          </p:cNvSpPr>
          <p:nvPr>
            <p:ph type="sldNum" sz="quarter" idx="12"/>
          </p:nvPr>
        </p:nvSpPr>
        <p:spPr/>
        <p:txBody>
          <a:bodyPr/>
          <a:lstStyle/>
          <a:p>
            <a:fld id="{4CE482DC-2269-4F26-9D2A-7E44B1A4CD85}" type="slidenum">
              <a:rPr lang="en-US" smtClean="0"/>
              <a:pPr/>
              <a:t>32</a:t>
            </a:fld>
            <a:endParaRPr lang="en-US" dirty="0"/>
          </a:p>
        </p:txBody>
      </p:sp>
    </p:spTree>
    <p:extLst>
      <p:ext uri="{BB962C8B-B14F-4D97-AF65-F5344CB8AC3E}">
        <p14:creationId xmlns:p14="http://schemas.microsoft.com/office/powerpoint/2010/main" val="3095600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TA7 – Transnational Access to CERN	</a:t>
            </a:r>
            <a:r>
              <a:rPr lang="fr-FR" sz="2500" b="1" dirty="0">
                <a:latin typeface="Arial Narrow" panose="020B0606020202030204" pitchFamily="34" charset="0"/>
              </a:rPr>
              <a:t>(Geneva – </a:t>
            </a:r>
            <a:r>
              <a:rPr lang="fr-FR" sz="2500" b="1" dirty="0" err="1">
                <a:latin typeface="Arial Narrow" panose="020B0606020202030204" pitchFamily="34" charset="0"/>
              </a:rPr>
              <a:t>Switzerland</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sp>
        <p:nvSpPr>
          <p:cNvPr id="6" name="CasellaDiTesto 5">
            <a:extLst>
              <a:ext uri="{FF2B5EF4-FFF2-40B4-BE49-F238E27FC236}">
                <a16:creationId xmlns:a16="http://schemas.microsoft.com/office/drawing/2014/main" id="{E72F1EFC-83C7-1339-29D8-2625933C60E3}"/>
              </a:ext>
            </a:extLst>
          </p:cNvPr>
          <p:cNvSpPr txBox="1"/>
          <p:nvPr/>
        </p:nvSpPr>
        <p:spPr>
          <a:xfrm>
            <a:off x="2802756" y="1733438"/>
            <a:ext cx="6096000" cy="461665"/>
          </a:xfrm>
          <a:prstGeom prst="rect">
            <a:avLst/>
          </a:prstGeom>
          <a:noFill/>
        </p:spPr>
        <p:txBody>
          <a:bodyPr wrap="square">
            <a:spAutoFit/>
          </a:bodyPr>
          <a:lstStyle/>
          <a:p>
            <a:pPr algn="ctr"/>
            <a:r>
              <a:rPr lang="de-DE" sz="2400" b="1" dirty="0">
                <a:latin typeface="Arial Narrow" panose="020B0606020202030204" pitchFamily="34" charset="0"/>
                <a:ea typeface="Arial Unicode MS"/>
              </a:rPr>
              <a:t>CERN </a:t>
            </a:r>
            <a:r>
              <a:rPr lang="de-DE" sz="2400" b="1" dirty="0" err="1">
                <a:ln>
                  <a:noFill/>
                </a:ln>
                <a:effectLst/>
                <a:latin typeface="Arial Narrow" panose="020B0606020202030204" pitchFamily="34" charset="0"/>
                <a:ea typeface="Arial Unicode MS"/>
              </a:rPr>
              <a:t>Activity</a:t>
            </a:r>
            <a:r>
              <a:rPr lang="de-DE" sz="2400" b="1" dirty="0">
                <a:ln>
                  <a:noFill/>
                </a:ln>
                <a:effectLst/>
                <a:latin typeface="Arial Narrow" panose="020B0606020202030204" pitchFamily="34" charset="0"/>
                <a:ea typeface="Arial Unicode MS"/>
              </a:rPr>
              <a:t> in RP1 and RP2 </a:t>
            </a:r>
          </a:p>
        </p:txBody>
      </p:sp>
      <p:sp>
        <p:nvSpPr>
          <p:cNvPr id="8" name="CasellaDiTesto 7">
            <a:extLst>
              <a:ext uri="{FF2B5EF4-FFF2-40B4-BE49-F238E27FC236}">
                <a16:creationId xmlns:a16="http://schemas.microsoft.com/office/drawing/2014/main" id="{9C1C170A-BEC3-5C85-4186-1ACC42E51154}"/>
              </a:ext>
            </a:extLst>
          </p:cNvPr>
          <p:cNvSpPr txBox="1"/>
          <p:nvPr/>
        </p:nvSpPr>
        <p:spPr>
          <a:xfrm>
            <a:off x="921895" y="2297083"/>
            <a:ext cx="10095277" cy="4001095"/>
          </a:xfrm>
          <a:prstGeom prst="rect">
            <a:avLst/>
          </a:prstGeom>
          <a:noFill/>
        </p:spPr>
        <p:txBody>
          <a:bodyPr wrap="square">
            <a:spAutoFit/>
          </a:bodyPr>
          <a:lstStyle/>
          <a:p>
            <a:endParaRPr lang="en-US" sz="1800" dirty="0">
              <a:solidFill>
                <a:srgbClr val="00000A"/>
              </a:solidFill>
              <a:effectLst/>
              <a:latin typeface="Arial Narrow" panose="020B0606020202030204" pitchFamily="34" charset="0"/>
              <a:ea typeface="Calibri" panose="020F0502020204030204" pitchFamily="34" charset="0"/>
            </a:endParaRPr>
          </a:p>
          <a:p>
            <a:pPr marL="285750" indent="-285750">
              <a:buFont typeface="Wingdings" panose="05000000000000000000" pitchFamily="2" charset="2"/>
              <a:buChar char="q"/>
            </a:pPr>
            <a:r>
              <a:rPr lang="en-US" b="1" dirty="0">
                <a:latin typeface="Arial Narrow" panose="020B0606020202030204" pitchFamily="34" charset="0"/>
              </a:rPr>
              <a:t>RP2  1 December 2020- 30 May 2022</a:t>
            </a:r>
          </a:p>
          <a:p>
            <a:endParaRPr lang="en-US" b="1" dirty="0">
              <a:latin typeface="Arial Narrow" panose="020B0606020202030204" pitchFamily="34" charset="0"/>
            </a:endParaRPr>
          </a:p>
          <a:p>
            <a:r>
              <a:rPr lang="en-US" dirty="0">
                <a:latin typeface="Arial Narrow" panose="020B0606020202030204" pitchFamily="34" charset="0"/>
              </a:rPr>
              <a:t>     The following projects took advantage of the CERN access:</a:t>
            </a:r>
          </a:p>
          <a:p>
            <a:pPr marL="285750" indent="-285750" algn="just">
              <a:spcAft>
                <a:spcPts val="800"/>
              </a:spcAft>
              <a:buFont typeface="Wingdings" panose="05000000000000000000" pitchFamily="2" charset="2"/>
              <a:buChar char="ü"/>
            </a:pPr>
            <a:r>
              <a:rPr lang="en-US" sz="1800" b="1" dirty="0">
                <a:effectLst/>
                <a:latin typeface="Arial Narrow" panose="020B0606020202030204" pitchFamily="34" charset="0"/>
                <a:ea typeface="Times New Roman" panose="02020603050405020304" pitchFamily="18" charset="0"/>
                <a:cs typeface="Times New Roman" panose="02020603050405020304" pitchFamily="18" charset="0"/>
              </a:rPr>
              <a:t>JRA2 FT@LHC (WP20) </a:t>
            </a:r>
            <a:r>
              <a:rPr lang="en-US" sz="1800" dirty="0">
                <a:effectLst/>
                <a:latin typeface="Arial Narrow" panose="020B0606020202030204" pitchFamily="34" charset="0"/>
                <a:ea typeface="Times New Roman" panose="02020603050405020304" pitchFamily="18" charset="0"/>
                <a:cs typeface="Times New Roman" panose="02020603050405020304" pitchFamily="18" charset="0"/>
              </a:rPr>
              <a:t>(</a:t>
            </a:r>
            <a:r>
              <a:rPr lang="en-US" i="0" dirty="0">
                <a:effectLst/>
                <a:latin typeface="Arial Narrow" panose="020B0606020202030204" pitchFamily="34" charset="0"/>
              </a:rPr>
              <a:t>Fixed Target Experiments at the LHC), </a:t>
            </a:r>
            <a:r>
              <a:rPr lang="en-US" sz="1800" dirty="0">
                <a:effectLst/>
                <a:latin typeface="Arial Narrow" panose="020B0606020202030204" pitchFamily="34" charset="0"/>
                <a:ea typeface="Times New Roman" panose="02020603050405020304" pitchFamily="18" charset="0"/>
                <a:cs typeface="Times New Roman" panose="02020603050405020304" pitchFamily="18" charset="0"/>
              </a:rPr>
              <a:t>CERN access was used to participate in the installation of the SMOG2 Gas Feed System for the fixed-target system of the </a:t>
            </a:r>
            <a:r>
              <a:rPr lang="en-US" sz="1800" dirty="0" err="1">
                <a:effectLst/>
                <a:latin typeface="Arial Narrow" panose="020B0606020202030204" pitchFamily="34" charset="0"/>
                <a:ea typeface="Times New Roman" panose="02020603050405020304" pitchFamily="18" charset="0"/>
                <a:cs typeface="Times New Roman" panose="02020603050405020304" pitchFamily="18" charset="0"/>
              </a:rPr>
              <a:t>LHCb</a:t>
            </a:r>
            <a:r>
              <a:rPr lang="en-US" sz="1800" dirty="0">
                <a:effectLst/>
                <a:latin typeface="Arial Narrow" panose="020B0606020202030204" pitchFamily="34" charset="0"/>
                <a:ea typeface="Times New Roman" panose="02020603050405020304" pitchFamily="18" charset="0"/>
                <a:cs typeface="Times New Roman" panose="02020603050405020304" pitchFamily="18" charset="0"/>
              </a:rPr>
              <a:t> experiment.</a:t>
            </a:r>
          </a:p>
          <a:p>
            <a:pPr marL="285750" indent="-285750" algn="just">
              <a:spcAft>
                <a:spcPts val="800"/>
              </a:spcAft>
              <a:buFont typeface="Wingdings" panose="05000000000000000000" pitchFamily="2" charset="2"/>
              <a:buChar char="ü"/>
            </a:pPr>
            <a:r>
              <a:rPr lang="en-US" sz="1800" b="1" dirty="0">
                <a:effectLst/>
                <a:latin typeface="Arial Narrow" panose="020B0606020202030204" pitchFamily="34" charset="0"/>
                <a:ea typeface="Times New Roman" panose="02020603050405020304" pitchFamily="18" charset="0"/>
                <a:cs typeface="Times New Roman" panose="02020603050405020304" pitchFamily="18" charset="0"/>
              </a:rPr>
              <a:t>JRA3-PrecisionSM (WP21) </a:t>
            </a:r>
            <a:r>
              <a:rPr lang="en-US" sz="1800" dirty="0">
                <a:effectLst/>
                <a:latin typeface="Arial Narrow" panose="020B0606020202030204" pitchFamily="34" charset="0"/>
                <a:ea typeface="Times New Roman" panose="02020603050405020304" pitchFamily="18" charset="0"/>
                <a:cs typeface="Times New Roman" panose="02020603050405020304" pitchFamily="18" charset="0"/>
              </a:rPr>
              <a:t>(</a:t>
            </a:r>
            <a:r>
              <a:rPr lang="en-US" i="0" dirty="0">
                <a:effectLst/>
                <a:latin typeface="Arial Narrow" panose="020B0606020202030204" pitchFamily="34" charset="0"/>
              </a:rPr>
              <a:t>Precision Tests of the Standard Model),</a:t>
            </a:r>
            <a:r>
              <a:rPr lang="en-US" sz="1800" dirty="0">
                <a:effectLst/>
                <a:latin typeface="Arial Narrow" panose="020B0606020202030204" pitchFamily="34" charset="0"/>
                <a:ea typeface="Times New Roman" panose="02020603050405020304" pitchFamily="18" charset="0"/>
                <a:cs typeface="Times New Roman" panose="02020603050405020304" pitchFamily="18" charset="0"/>
              </a:rPr>
              <a:t> Access was used to participate in the test run of the </a:t>
            </a:r>
            <a:r>
              <a:rPr lang="en-US" sz="1800" dirty="0" err="1">
                <a:effectLst/>
                <a:latin typeface="Arial Narrow" panose="020B0606020202030204" pitchFamily="34" charset="0"/>
                <a:ea typeface="Times New Roman" panose="02020603050405020304" pitchFamily="18" charset="0"/>
                <a:cs typeface="Times New Roman" panose="02020603050405020304" pitchFamily="18" charset="0"/>
              </a:rPr>
              <a:t>MuOnE</a:t>
            </a:r>
            <a:r>
              <a:rPr lang="en-US" sz="1800" dirty="0">
                <a:effectLst/>
                <a:latin typeface="Arial Narrow" panose="020B0606020202030204" pitchFamily="34" charset="0"/>
                <a:ea typeface="Times New Roman" panose="02020603050405020304" pitchFamily="18" charset="0"/>
                <a:cs typeface="Times New Roman" panose="02020603050405020304" pitchFamily="18" charset="0"/>
              </a:rPr>
              <a:t> experiment</a:t>
            </a:r>
            <a:endParaRPr lang="en-US" dirty="0">
              <a:latin typeface="Arial Narrow" panose="020B0606020202030204" pitchFamily="34" charset="0"/>
              <a:ea typeface="Times New Roman" panose="02020603050405020304" pitchFamily="18" charset="0"/>
              <a:cs typeface="Calibri" panose="020F0502020204030204" pitchFamily="34" charset="0"/>
            </a:endParaRPr>
          </a:p>
          <a:p>
            <a:pPr marL="285750" indent="-285750" algn="just">
              <a:spcAft>
                <a:spcPts val="800"/>
              </a:spcAft>
              <a:buFont typeface="Wingdings" panose="05000000000000000000" pitchFamily="2" charset="2"/>
              <a:buChar char="ü"/>
            </a:pPr>
            <a:r>
              <a:rPr lang="en-US" sz="1800" b="1" dirty="0">
                <a:effectLst/>
                <a:latin typeface="Arial Narrow" panose="020B0606020202030204" pitchFamily="34" charset="0"/>
                <a:ea typeface="Times New Roman" panose="02020603050405020304" pitchFamily="18" charset="0"/>
                <a:cs typeface="Times New Roman" panose="02020603050405020304" pitchFamily="18" charset="0"/>
              </a:rPr>
              <a:t>JRA4-TMD-neXt (WP22) </a:t>
            </a:r>
            <a:r>
              <a:rPr lang="en-US" sz="1800" dirty="0">
                <a:effectLst/>
                <a:latin typeface="Arial Narrow" panose="020B0606020202030204" pitchFamily="34" charset="0"/>
                <a:ea typeface="Times New Roman" panose="02020603050405020304" pitchFamily="18" charset="0"/>
                <a:cs typeface="Times New Roman" panose="02020603050405020304" pitchFamily="18" charset="0"/>
              </a:rPr>
              <a:t>(</a:t>
            </a:r>
            <a:r>
              <a:rPr lang="en-US" i="0" dirty="0">
                <a:effectLst/>
                <a:latin typeface="Arial Narrow" panose="020B0606020202030204" pitchFamily="34" charset="0"/>
              </a:rPr>
              <a:t>3D structure of the nucleon in momentum space),</a:t>
            </a:r>
            <a:r>
              <a:rPr lang="en-US" sz="1800" dirty="0">
                <a:effectLst/>
                <a:latin typeface="Arial Narrow" panose="020B0606020202030204" pitchFamily="34" charset="0"/>
                <a:ea typeface="Times New Roman" panose="02020603050405020304" pitchFamily="18" charset="0"/>
                <a:cs typeface="Times New Roman" panose="02020603050405020304" pitchFamily="18" charset="0"/>
              </a:rPr>
              <a:t>The CERN TA support was used to carry out hardware work on the DC4 Large Drift Chamber of the COMPASS experiment.</a:t>
            </a:r>
            <a:endParaRPr lang="en-US" sz="1800" dirty="0">
              <a:effectLst/>
              <a:latin typeface="Arial Narrow" panose="020B0606020202030204" pitchFamily="34" charset="0"/>
              <a:ea typeface="Calibri" panose="020F0502020204030204" pitchFamily="34" charset="0"/>
              <a:cs typeface="Calibri" panose="020F0502020204030204" pitchFamily="34" charset="0"/>
            </a:endParaRPr>
          </a:p>
          <a:p>
            <a:endParaRPr lang="en-US" dirty="0">
              <a:latin typeface="Arial Narrow" panose="020B0606020202030204" pitchFamily="34" charset="0"/>
            </a:endParaRPr>
          </a:p>
          <a:p>
            <a:endParaRPr lang="en-US" sz="1800" dirty="0">
              <a:solidFill>
                <a:srgbClr val="00000A"/>
              </a:solidFill>
              <a:effectLst/>
              <a:latin typeface="Times New Roman" panose="02020603050405020304" pitchFamily="18" charset="0"/>
              <a:ea typeface="Calibri" panose="020F0502020204030204" pitchFamily="34" charset="0"/>
            </a:endParaRPr>
          </a:p>
          <a:p>
            <a:endParaRPr lang="en-US" dirty="0"/>
          </a:p>
        </p:txBody>
      </p:sp>
      <p:sp>
        <p:nvSpPr>
          <p:cNvPr id="2" name="Segnaposto numero diapositiva 1">
            <a:extLst>
              <a:ext uri="{FF2B5EF4-FFF2-40B4-BE49-F238E27FC236}">
                <a16:creationId xmlns:a16="http://schemas.microsoft.com/office/drawing/2014/main" id="{647FCBC0-26F3-7795-C232-E598B95B2C13}"/>
              </a:ext>
            </a:extLst>
          </p:cNvPr>
          <p:cNvSpPr>
            <a:spLocks noGrp="1"/>
          </p:cNvSpPr>
          <p:nvPr>
            <p:ph type="sldNum" sz="quarter" idx="12"/>
          </p:nvPr>
        </p:nvSpPr>
        <p:spPr/>
        <p:txBody>
          <a:bodyPr/>
          <a:lstStyle/>
          <a:p>
            <a:fld id="{4CE482DC-2269-4F26-9D2A-7E44B1A4CD85}" type="slidenum">
              <a:rPr lang="en-US" smtClean="0"/>
              <a:pPr/>
              <a:t>33</a:t>
            </a:fld>
            <a:endParaRPr lang="en-US" dirty="0"/>
          </a:p>
        </p:txBody>
      </p:sp>
    </p:spTree>
    <p:extLst>
      <p:ext uri="{BB962C8B-B14F-4D97-AF65-F5344CB8AC3E}">
        <p14:creationId xmlns:p14="http://schemas.microsoft.com/office/powerpoint/2010/main" val="14924998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TA7 – Transnational Access to CERN	</a:t>
            </a:r>
            <a:r>
              <a:rPr lang="fr-FR" sz="2500" b="1" dirty="0">
                <a:latin typeface="Arial Narrow" panose="020B0606020202030204" pitchFamily="34" charset="0"/>
              </a:rPr>
              <a:t>(Geneva – </a:t>
            </a:r>
            <a:r>
              <a:rPr lang="fr-FR" sz="2500" b="1" dirty="0" err="1">
                <a:latin typeface="Arial Narrow" panose="020B0606020202030204" pitchFamily="34" charset="0"/>
              </a:rPr>
              <a:t>Switzerland</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graphicFrame>
        <p:nvGraphicFramePr>
          <p:cNvPr id="2" name="Tabella 1">
            <a:extLst>
              <a:ext uri="{FF2B5EF4-FFF2-40B4-BE49-F238E27FC236}">
                <a16:creationId xmlns:a16="http://schemas.microsoft.com/office/drawing/2014/main" id="{EF431BDB-F66C-B0E9-D9C8-38601675470D}"/>
              </a:ext>
            </a:extLst>
          </p:cNvPr>
          <p:cNvGraphicFramePr>
            <a:graphicFrameLocks noGrp="1"/>
          </p:cNvGraphicFramePr>
          <p:nvPr>
            <p:extLst>
              <p:ext uri="{D42A27DB-BD31-4B8C-83A1-F6EECF244321}">
                <p14:modId xmlns:p14="http://schemas.microsoft.com/office/powerpoint/2010/main" val="1957508536"/>
              </p:ext>
            </p:extLst>
          </p:nvPr>
        </p:nvGraphicFramePr>
        <p:xfrm>
          <a:off x="7293413" y="2838101"/>
          <a:ext cx="4823526" cy="1727200"/>
        </p:xfrm>
        <a:graphic>
          <a:graphicData uri="http://schemas.openxmlformats.org/drawingml/2006/table">
            <a:tbl>
              <a:tblPr firstRow="1" firstCol="1" bandRow="1">
                <a:tableStyleId>{5C22544A-7EE6-4342-B048-85BDC9FD1C3A}</a:tableStyleId>
              </a:tblPr>
              <a:tblGrid>
                <a:gridCol w="1730681">
                  <a:extLst>
                    <a:ext uri="{9D8B030D-6E8A-4147-A177-3AD203B41FA5}">
                      <a16:colId xmlns:a16="http://schemas.microsoft.com/office/drawing/2014/main" val="729822181"/>
                    </a:ext>
                  </a:extLst>
                </a:gridCol>
                <a:gridCol w="1608164">
                  <a:extLst>
                    <a:ext uri="{9D8B030D-6E8A-4147-A177-3AD203B41FA5}">
                      <a16:colId xmlns:a16="http://schemas.microsoft.com/office/drawing/2014/main" val="401632671"/>
                    </a:ext>
                  </a:extLst>
                </a:gridCol>
                <a:gridCol w="1484681">
                  <a:extLst>
                    <a:ext uri="{9D8B030D-6E8A-4147-A177-3AD203B41FA5}">
                      <a16:colId xmlns:a16="http://schemas.microsoft.com/office/drawing/2014/main" val="609677314"/>
                    </a:ext>
                  </a:extLst>
                </a:gridCol>
              </a:tblGrid>
              <a:tr h="1031154">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RP2</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dirty="0">
                          <a:effectLst/>
                          <a:uFill>
                            <a:solidFill>
                              <a:srgbClr val="000000"/>
                            </a:solidFill>
                          </a:uFill>
                        </a:rPr>
                        <a:t>1 </a:t>
                      </a:r>
                      <a:r>
                        <a:rPr lang="de-DE" sz="2000" dirty="0" err="1">
                          <a:effectLst/>
                          <a:uFill>
                            <a:solidFill>
                              <a:srgbClr val="000000"/>
                            </a:solidFill>
                          </a:uFill>
                        </a:rPr>
                        <a:t>hour</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1150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672</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sp>
        <p:nvSpPr>
          <p:cNvPr id="3" name="CasellaDiTesto 2">
            <a:extLst>
              <a:ext uri="{FF2B5EF4-FFF2-40B4-BE49-F238E27FC236}">
                <a16:creationId xmlns:a16="http://schemas.microsoft.com/office/drawing/2014/main" id="{A4605DC8-67E5-75C5-4156-5220D989D5E3}"/>
              </a:ext>
            </a:extLst>
          </p:cNvPr>
          <p:cNvSpPr txBox="1"/>
          <p:nvPr/>
        </p:nvSpPr>
        <p:spPr>
          <a:xfrm>
            <a:off x="3198263" y="1618700"/>
            <a:ext cx="6097424" cy="492699"/>
          </a:xfrm>
          <a:prstGeom prst="rect">
            <a:avLst/>
          </a:prstGeom>
          <a:noFill/>
        </p:spPr>
        <p:txBody>
          <a:bodyPr wrap="square">
            <a:sp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latin typeface="Arial Narrow" panose="020B0606020202030204" pitchFamily="34" charset="0"/>
                <a:ea typeface="Arial Unicode MS"/>
              </a:rPr>
              <a:t>Access </a:t>
            </a:r>
            <a:r>
              <a:rPr lang="de-DE" sz="2400" b="1" dirty="0" err="1">
                <a:ln>
                  <a:noFill/>
                </a:ln>
                <a:effectLst/>
                <a:latin typeface="Arial Narrow" panose="020B0606020202030204" pitchFamily="34" charset="0"/>
                <a:ea typeface="Arial Unicode MS"/>
              </a:rPr>
              <a:t>to</a:t>
            </a:r>
            <a:r>
              <a:rPr lang="de-DE" sz="2400" b="1" dirty="0">
                <a:ln>
                  <a:noFill/>
                </a:ln>
                <a:effectLst/>
                <a:latin typeface="Arial Narrow" panose="020B0606020202030204" pitchFamily="34" charset="0"/>
                <a:ea typeface="Arial Unicode MS"/>
              </a:rPr>
              <a:t> </a:t>
            </a:r>
            <a:r>
              <a:rPr lang="de-DE" sz="2400" b="1" dirty="0">
                <a:latin typeface="Arial Narrow" panose="020B0606020202030204" pitchFamily="34" charset="0"/>
                <a:ea typeface="Arial Unicode MS"/>
              </a:rPr>
              <a:t>CERN</a:t>
            </a:r>
            <a:r>
              <a:rPr lang="de-DE" sz="2400" b="1" dirty="0">
                <a:ln>
                  <a:noFill/>
                </a:ln>
                <a:effectLst/>
                <a:latin typeface="Arial Narrow" panose="020B0606020202030204" pitchFamily="34" charset="0"/>
                <a:ea typeface="Arial Unicode MS"/>
              </a:rPr>
              <a:t> in RP2</a:t>
            </a:r>
          </a:p>
        </p:txBody>
      </p:sp>
      <p:graphicFrame>
        <p:nvGraphicFramePr>
          <p:cNvPr id="6" name="Tabella 5">
            <a:extLst>
              <a:ext uri="{FF2B5EF4-FFF2-40B4-BE49-F238E27FC236}">
                <a16:creationId xmlns:a16="http://schemas.microsoft.com/office/drawing/2014/main" id="{20CF79DD-8C1F-CCAE-B8D0-22C006D74F02}"/>
              </a:ext>
            </a:extLst>
          </p:cNvPr>
          <p:cNvGraphicFramePr>
            <a:graphicFrameLocks noGrp="1"/>
          </p:cNvGraphicFramePr>
          <p:nvPr>
            <p:extLst>
              <p:ext uri="{D42A27DB-BD31-4B8C-83A1-F6EECF244321}">
                <p14:modId xmlns:p14="http://schemas.microsoft.com/office/powerpoint/2010/main" val="3113785341"/>
              </p:ext>
            </p:extLst>
          </p:nvPr>
        </p:nvGraphicFramePr>
        <p:xfrm>
          <a:off x="213360" y="2702602"/>
          <a:ext cx="6995161" cy="2536698"/>
        </p:xfrm>
        <a:graphic>
          <a:graphicData uri="http://schemas.openxmlformats.org/drawingml/2006/table">
            <a:tbl>
              <a:tblPr firstRow="1" firstCol="1" bandRow="1">
                <a:tableStyleId>{5C22544A-7EE6-4342-B048-85BDC9FD1C3A}</a:tableStyleId>
              </a:tblPr>
              <a:tblGrid>
                <a:gridCol w="840265">
                  <a:extLst>
                    <a:ext uri="{9D8B030D-6E8A-4147-A177-3AD203B41FA5}">
                      <a16:colId xmlns:a16="http://schemas.microsoft.com/office/drawing/2014/main" val="906124651"/>
                    </a:ext>
                  </a:extLst>
                </a:gridCol>
                <a:gridCol w="2963092">
                  <a:extLst>
                    <a:ext uri="{9D8B030D-6E8A-4147-A177-3AD203B41FA5}">
                      <a16:colId xmlns:a16="http://schemas.microsoft.com/office/drawing/2014/main" val="2339010339"/>
                    </a:ext>
                  </a:extLst>
                </a:gridCol>
                <a:gridCol w="1034054">
                  <a:extLst>
                    <a:ext uri="{9D8B030D-6E8A-4147-A177-3AD203B41FA5}">
                      <a16:colId xmlns:a16="http://schemas.microsoft.com/office/drawing/2014/main" val="2685840559"/>
                    </a:ext>
                  </a:extLst>
                </a:gridCol>
                <a:gridCol w="2157750">
                  <a:extLst>
                    <a:ext uri="{9D8B030D-6E8A-4147-A177-3AD203B41FA5}">
                      <a16:colId xmlns:a16="http://schemas.microsoft.com/office/drawing/2014/main" val="3124514883"/>
                    </a:ext>
                  </a:extLst>
                </a:gridCol>
              </a:tblGrid>
              <a:tr h="584000">
                <a:tc>
                  <a:txBody>
                    <a:bodyPr/>
                    <a:lstStyle/>
                    <a:p>
                      <a:pPr algn="ctr">
                        <a:lnSpc>
                          <a:spcPct val="107000"/>
                        </a:lnSpc>
                        <a:spcAft>
                          <a:spcPts val="800"/>
                        </a:spcAft>
                      </a:pPr>
                      <a:r>
                        <a:rPr lang="en-US" sz="2000">
                          <a:effectLst/>
                        </a:rPr>
                        <a:t>Project No.</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dirty="0">
                          <a:effectLst/>
                        </a:rPr>
                        <a:t>User-project acronym</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Number of users</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dirty="0">
                          <a:effectLst/>
                        </a:rPr>
                        <a:t>Number of man/days spent</a:t>
                      </a:r>
                      <a:br>
                        <a:rPr lang="en-US" sz="2000" dirty="0">
                          <a:effectLst/>
                        </a:rPr>
                      </a:br>
                      <a:r>
                        <a:rPr lang="en-US" sz="2000" dirty="0">
                          <a:effectLst/>
                        </a:rPr>
                        <a:t>at the infrastructure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64415579"/>
                  </a:ext>
                </a:extLst>
              </a:tr>
              <a:tr h="285800">
                <a:tc>
                  <a:txBody>
                    <a:bodyPr/>
                    <a:lstStyle/>
                    <a:p>
                      <a:pPr algn="ctr">
                        <a:lnSpc>
                          <a:spcPct val="107000"/>
                        </a:lnSpc>
                        <a:spcAft>
                          <a:spcPts val="800"/>
                        </a:spcAft>
                      </a:pPr>
                      <a:r>
                        <a:rPr lang="en-US" sz="2000">
                          <a:effectLst/>
                        </a:rPr>
                        <a:t>1</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US" sz="2000">
                          <a:effectLst/>
                        </a:rPr>
                        <a:t>JRA2 FT@LHC</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1</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6</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20280075"/>
                  </a:ext>
                </a:extLst>
              </a:tr>
              <a:tr h="285800">
                <a:tc>
                  <a:txBody>
                    <a:bodyPr/>
                    <a:lstStyle/>
                    <a:p>
                      <a:pPr algn="ctr">
                        <a:lnSpc>
                          <a:spcPct val="107000"/>
                        </a:lnSpc>
                        <a:spcAft>
                          <a:spcPts val="800"/>
                        </a:spcAft>
                      </a:pPr>
                      <a:r>
                        <a:rPr lang="en-US" sz="2000">
                          <a:effectLst/>
                        </a:rPr>
                        <a:t>2</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US" sz="2000">
                          <a:effectLst/>
                        </a:rPr>
                        <a:t>JRA3-PrecisionSM (WP21)</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2</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12</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70876628"/>
                  </a:ext>
                </a:extLst>
              </a:tr>
              <a:tr h="285800">
                <a:tc>
                  <a:txBody>
                    <a:bodyPr/>
                    <a:lstStyle/>
                    <a:p>
                      <a:pPr algn="ctr">
                        <a:lnSpc>
                          <a:spcPct val="107000"/>
                        </a:lnSpc>
                        <a:spcAft>
                          <a:spcPts val="800"/>
                        </a:spcAft>
                      </a:pPr>
                      <a:r>
                        <a:rPr lang="en-US" sz="2000">
                          <a:effectLst/>
                        </a:rPr>
                        <a:t>3</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US" sz="2000">
                          <a:effectLst/>
                        </a:rPr>
                        <a:t>JRA4 TMD-Next</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2</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10</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17120370"/>
                  </a:ext>
                </a:extLst>
              </a:tr>
              <a:tr h="285800">
                <a:tc>
                  <a:txBody>
                    <a:bodyPr/>
                    <a:lstStyle/>
                    <a:p>
                      <a:pPr algn="ctr">
                        <a:lnSpc>
                          <a:spcPct val="107000"/>
                        </a:lnSpc>
                        <a:spcAft>
                          <a:spcPts val="800"/>
                        </a:spcAft>
                      </a:pPr>
                      <a:r>
                        <a:rPr lang="en-US" sz="2000">
                          <a:effectLst/>
                        </a:rPr>
                        <a:t>4</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b="1" dirty="0">
                          <a:effectLst/>
                        </a:rPr>
                        <a:t>TOTAL</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b="1" dirty="0">
                          <a:effectLst/>
                        </a:rPr>
                        <a:t>5</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b="1" dirty="0">
                          <a:effectLst/>
                        </a:rPr>
                        <a:t>28</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863844"/>
                  </a:ext>
                </a:extLst>
              </a:tr>
            </a:tbl>
          </a:graphicData>
        </a:graphic>
      </p:graphicFrame>
      <p:sp>
        <p:nvSpPr>
          <p:cNvPr id="7" name="Segnaposto numero diapositiva 6">
            <a:extLst>
              <a:ext uri="{FF2B5EF4-FFF2-40B4-BE49-F238E27FC236}">
                <a16:creationId xmlns:a16="http://schemas.microsoft.com/office/drawing/2014/main" id="{93D551B2-AA0A-6FD0-85AC-F226EFF47568}"/>
              </a:ext>
            </a:extLst>
          </p:cNvPr>
          <p:cNvSpPr>
            <a:spLocks noGrp="1"/>
          </p:cNvSpPr>
          <p:nvPr>
            <p:ph type="sldNum" sz="quarter" idx="12"/>
          </p:nvPr>
        </p:nvSpPr>
        <p:spPr/>
        <p:txBody>
          <a:bodyPr/>
          <a:lstStyle/>
          <a:p>
            <a:fld id="{4CE482DC-2269-4F26-9D2A-7E44B1A4CD85}" type="slidenum">
              <a:rPr lang="en-US" smtClean="0"/>
              <a:pPr/>
              <a:t>34</a:t>
            </a:fld>
            <a:endParaRPr lang="en-US" dirty="0"/>
          </a:p>
        </p:txBody>
      </p:sp>
    </p:spTree>
    <p:extLst>
      <p:ext uri="{BB962C8B-B14F-4D97-AF65-F5344CB8AC3E}">
        <p14:creationId xmlns:p14="http://schemas.microsoft.com/office/powerpoint/2010/main" val="28206001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54082" y="1796378"/>
            <a:ext cx="10058400" cy="4023360"/>
          </a:xfrm>
        </p:spPr>
        <p:txBody>
          <a:bodyPr>
            <a:normAutofit/>
          </a:bodyPr>
          <a:lstStyle/>
          <a:p>
            <a:pPr marL="0" indent="0">
              <a:buNone/>
            </a:pPr>
            <a:endParaRPr lang="en-US" sz="2400" b="1" dirty="0"/>
          </a:p>
          <a:p>
            <a:pPr marL="0" indent="0" algn="ctr">
              <a:buNone/>
            </a:pPr>
            <a:r>
              <a:rPr lang="en-US" sz="2500" b="1" dirty="0"/>
              <a:t>Progress of TAs at the end of RP2</a:t>
            </a:r>
          </a:p>
          <a:p>
            <a:pPr marL="0" indent="0" algn="ctr">
              <a:buNone/>
            </a:pPr>
            <a:endParaRPr lang="en-US" sz="2500" b="1" dirty="0"/>
          </a:p>
          <a:p>
            <a:pPr marL="0" indent="0">
              <a:buNone/>
            </a:pPr>
            <a:r>
              <a:rPr lang="en-US" sz="2800" b="1" dirty="0">
                <a:solidFill>
                  <a:srgbClr val="FF0000"/>
                </a:solidFill>
              </a:rPr>
              <a:t>Three parameters </a:t>
            </a:r>
            <a:r>
              <a:rPr lang="en-US" sz="2800" dirty="0">
                <a:solidFill>
                  <a:schemeClr val="tx1"/>
                </a:solidFill>
              </a:rPr>
              <a:t>define the progress of TAs:</a:t>
            </a:r>
          </a:p>
          <a:p>
            <a:pPr>
              <a:buFontTx/>
              <a:buChar char="-"/>
            </a:pPr>
            <a:r>
              <a:rPr lang="en-US" sz="2800" dirty="0"/>
              <a:t> </a:t>
            </a:r>
            <a:r>
              <a:rPr lang="en-US" sz="2800" dirty="0">
                <a:solidFill>
                  <a:srgbClr val="FF0000"/>
                </a:solidFill>
              </a:rPr>
              <a:t>the beam time delivered </a:t>
            </a:r>
            <a:r>
              <a:rPr lang="en-US" sz="2800" dirty="0"/>
              <a:t>from the RI</a:t>
            </a:r>
          </a:p>
          <a:p>
            <a:pPr>
              <a:buFontTx/>
              <a:buChar char="-"/>
            </a:pPr>
            <a:r>
              <a:rPr lang="en-US" sz="2800" dirty="0"/>
              <a:t> </a:t>
            </a:r>
            <a:r>
              <a:rPr lang="en-US" sz="2800" dirty="0">
                <a:solidFill>
                  <a:srgbClr val="FF0000"/>
                </a:solidFill>
              </a:rPr>
              <a:t>the number of users </a:t>
            </a:r>
            <a:r>
              <a:rPr lang="en-US" sz="2800" dirty="0"/>
              <a:t>of the RI</a:t>
            </a:r>
          </a:p>
          <a:p>
            <a:pPr>
              <a:buFontTx/>
              <a:buChar char="-"/>
            </a:pPr>
            <a:r>
              <a:rPr lang="en-US" sz="2800" dirty="0"/>
              <a:t> </a:t>
            </a:r>
            <a:r>
              <a:rPr lang="en-US" sz="2800" dirty="0">
                <a:solidFill>
                  <a:srgbClr val="FF0000"/>
                </a:solidFill>
              </a:rPr>
              <a:t>the days spent </a:t>
            </a:r>
            <a:r>
              <a:rPr lang="en-US" sz="2800" dirty="0"/>
              <a:t>at the RI</a:t>
            </a:r>
          </a:p>
        </p:txBody>
      </p:sp>
      <p:sp>
        <p:nvSpPr>
          <p:cNvPr id="4" name="Forme libre 2">
            <a:extLst>
              <a:ext uri="{FF2B5EF4-FFF2-40B4-BE49-F238E27FC236}">
                <a16:creationId xmlns:a16="http://schemas.microsoft.com/office/drawing/2014/main" id="{52C0107A-E18B-4FCF-A53C-05DF64642119}"/>
              </a:ext>
            </a:extLst>
          </p:cNvPr>
          <p:cNvSpPr/>
          <p:nvPr/>
        </p:nvSpPr>
        <p:spPr>
          <a:xfrm>
            <a:off x="1900724" y="97152"/>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ctr" defTabSz="1111250">
              <a:lnSpc>
                <a:spcPct val="90000"/>
              </a:lnSpc>
              <a:spcBef>
                <a:spcPct val="0"/>
              </a:spcBef>
              <a:spcAft>
                <a:spcPct val="35000"/>
              </a:spcAft>
            </a:pPr>
            <a:r>
              <a:rPr lang="fr-FR" sz="2500" b="1" kern="1200" dirty="0">
                <a:latin typeface="Arial Narrow" panose="020B0606020202030204" pitchFamily="34" charset="0"/>
              </a:rPr>
              <a:t>TA Transnational Access to </a:t>
            </a:r>
            <a:r>
              <a:rPr lang="fr-FR" sz="2500" b="1" dirty="0" err="1">
                <a:latin typeface="Arial Narrow" panose="020B0606020202030204" pitchFamily="34" charset="0"/>
              </a:rPr>
              <a:t>R</a:t>
            </a:r>
            <a:r>
              <a:rPr lang="fr-FR" sz="2500" b="1" kern="1200" dirty="0" err="1">
                <a:latin typeface="Arial Narrow" panose="020B0606020202030204" pitchFamily="34" charset="0"/>
              </a:rPr>
              <a:t>esearch</a:t>
            </a:r>
            <a:r>
              <a:rPr lang="fr-FR" sz="2500" b="1" kern="1200" dirty="0">
                <a:latin typeface="Arial Narrow" panose="020B0606020202030204" pitchFamily="34" charset="0"/>
              </a:rPr>
              <a:t> Infrastructures (RI)</a:t>
            </a:r>
          </a:p>
          <a:p>
            <a:pPr lvl="0" algn="ctr" defTabSz="1111250">
              <a:lnSpc>
                <a:spcPct val="90000"/>
              </a:lnSpc>
              <a:spcBef>
                <a:spcPct val="0"/>
              </a:spcBef>
              <a:spcAft>
                <a:spcPct val="35000"/>
              </a:spcAft>
            </a:pPr>
            <a:r>
              <a:rPr lang="fr-FR" sz="2500" b="1" dirty="0">
                <a:latin typeface="Arial Narrow" panose="020B0606020202030204" pitchFamily="34" charset="0"/>
              </a:rPr>
              <a:t>COSY MAMI LNF ELSA GSI ECT* CERN</a:t>
            </a:r>
            <a:r>
              <a:rPr lang="fr-FR" sz="2500" b="1" kern="1200" dirty="0">
                <a:latin typeface="Arial Narrow" panose="020B0606020202030204" pitchFamily="34" charset="0"/>
              </a:rPr>
              <a:t> </a:t>
            </a:r>
          </a:p>
        </p:txBody>
      </p:sp>
      <p:sp>
        <p:nvSpPr>
          <p:cNvPr id="2" name="Segnaposto numero diapositiva 1">
            <a:extLst>
              <a:ext uri="{FF2B5EF4-FFF2-40B4-BE49-F238E27FC236}">
                <a16:creationId xmlns:a16="http://schemas.microsoft.com/office/drawing/2014/main" id="{DC03BC89-82A8-A41F-0BFB-82C1DA1795FA}"/>
              </a:ext>
            </a:extLst>
          </p:cNvPr>
          <p:cNvSpPr>
            <a:spLocks noGrp="1"/>
          </p:cNvSpPr>
          <p:nvPr>
            <p:ph type="sldNum" sz="quarter" idx="12"/>
          </p:nvPr>
        </p:nvSpPr>
        <p:spPr/>
        <p:txBody>
          <a:bodyPr/>
          <a:lstStyle/>
          <a:p>
            <a:fld id="{4CE482DC-2269-4F26-9D2A-7E44B1A4CD85}" type="slidenum">
              <a:rPr lang="en-US" smtClean="0"/>
              <a:pPr/>
              <a:t>35</a:t>
            </a:fld>
            <a:endParaRPr lang="en-US" dirty="0"/>
          </a:p>
        </p:txBody>
      </p:sp>
    </p:spTree>
    <p:extLst>
      <p:ext uri="{BB962C8B-B14F-4D97-AF65-F5344CB8AC3E}">
        <p14:creationId xmlns:p14="http://schemas.microsoft.com/office/powerpoint/2010/main" val="19382871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97291" y="1856339"/>
            <a:ext cx="10797417" cy="4023360"/>
          </a:xfrm>
        </p:spPr>
        <p:txBody>
          <a:bodyPr>
            <a:normAutofit/>
          </a:bodyPr>
          <a:lstStyle/>
          <a:p>
            <a:pPr>
              <a:buFont typeface="Wingdings" panose="05000000000000000000" pitchFamily="2" charset="2"/>
              <a:buChar char="Ø"/>
            </a:pPr>
            <a:r>
              <a:rPr lang="en-US" sz="2400" b="1" dirty="0"/>
              <a:t>  </a:t>
            </a:r>
            <a:r>
              <a:rPr lang="en-US" sz="2400" b="1" dirty="0">
                <a:solidFill>
                  <a:srgbClr val="FF0000"/>
                </a:solidFill>
              </a:rPr>
              <a:t>All Research Infrastructures </a:t>
            </a:r>
            <a:r>
              <a:rPr lang="en-US" sz="2400" b="1" dirty="0"/>
              <a:t>have been </a:t>
            </a:r>
            <a:r>
              <a:rPr lang="en-US" sz="2400" b="1" dirty="0">
                <a:solidFill>
                  <a:srgbClr val="FF0000"/>
                </a:solidFill>
              </a:rPr>
              <a:t>heavily hit </a:t>
            </a:r>
            <a:r>
              <a:rPr lang="en-US" sz="2400" b="1" dirty="0"/>
              <a:t>by the Covid-19 pandemic</a:t>
            </a:r>
          </a:p>
          <a:p>
            <a:pPr marL="360363" indent="-360363">
              <a:buFont typeface="Wingdings" panose="05000000000000000000" pitchFamily="2" charset="2"/>
              <a:buChar char="Ø"/>
            </a:pPr>
            <a:r>
              <a:rPr lang="en-US" sz="2400" b="1" dirty="0"/>
              <a:t>The </a:t>
            </a:r>
            <a:r>
              <a:rPr lang="en-US" sz="2400" b="1" dirty="0">
                <a:solidFill>
                  <a:srgbClr val="FF0000"/>
                </a:solidFill>
              </a:rPr>
              <a:t>machine accelerators COSY, MAMI, LNF, ELSA, GSI, CERN </a:t>
            </a:r>
            <a:r>
              <a:rPr lang="en-US" sz="2400" b="1" dirty="0"/>
              <a:t>characterized by the access of </a:t>
            </a:r>
            <a:r>
              <a:rPr lang="en-US" sz="2400" b="1" dirty="0">
                <a:solidFill>
                  <a:srgbClr val="FF0000"/>
                </a:solidFill>
              </a:rPr>
              <a:t>external users </a:t>
            </a:r>
            <a:r>
              <a:rPr lang="en-US" sz="2400" b="1" dirty="0"/>
              <a:t>have been particularly damaged by pandemic, due to </a:t>
            </a:r>
            <a:r>
              <a:rPr lang="en-US" sz="2400" b="1" dirty="0">
                <a:solidFill>
                  <a:srgbClr val="FF0000"/>
                </a:solidFill>
              </a:rPr>
              <a:t>travel and hygienic restrictions:</a:t>
            </a:r>
          </a:p>
          <a:p>
            <a:pPr marL="360363" indent="0">
              <a:buFont typeface="Arial" panose="020B0604020202020204" pitchFamily="34" charset="0"/>
              <a:buChar char="•"/>
            </a:pPr>
            <a:r>
              <a:rPr lang="en-US" sz="2400" b="1" dirty="0"/>
              <a:t> only about </a:t>
            </a:r>
            <a:r>
              <a:rPr lang="en-US" sz="2400" b="1" dirty="0">
                <a:solidFill>
                  <a:srgbClr val="FF0000"/>
                </a:solidFill>
              </a:rPr>
              <a:t>¼ of the expected users </a:t>
            </a:r>
            <a:r>
              <a:rPr lang="en-US" sz="2400" b="1" dirty="0"/>
              <a:t>could have access with about </a:t>
            </a:r>
            <a:r>
              <a:rPr lang="en-US" sz="2400" b="1" dirty="0">
                <a:solidFill>
                  <a:srgbClr val="FF0000"/>
                </a:solidFill>
              </a:rPr>
              <a:t>40% of the planned</a:t>
            </a:r>
            <a:br>
              <a:rPr lang="en-US" sz="2400" b="1" dirty="0">
                <a:solidFill>
                  <a:srgbClr val="FF0000"/>
                </a:solidFill>
              </a:rPr>
            </a:br>
            <a:r>
              <a:rPr lang="en-US" sz="2400" b="1" dirty="0">
                <a:solidFill>
                  <a:srgbClr val="FF0000"/>
                </a:solidFill>
              </a:rPr>
              <a:t>     presences</a:t>
            </a:r>
          </a:p>
          <a:p>
            <a:pPr marL="360363" indent="0">
              <a:buFont typeface="Arial" panose="020B0604020202020204" pitchFamily="34" charset="0"/>
              <a:buChar char="•"/>
            </a:pPr>
            <a:r>
              <a:rPr lang="en-US" sz="2400" b="1" dirty="0"/>
              <a:t> the accelerators could run at about </a:t>
            </a:r>
            <a:r>
              <a:rPr lang="en-US" sz="2400" b="1" dirty="0">
                <a:solidFill>
                  <a:srgbClr val="FF0000"/>
                </a:solidFill>
              </a:rPr>
              <a:t>70% of their plans </a:t>
            </a:r>
            <a:r>
              <a:rPr lang="en-US" sz="2400" b="1" dirty="0"/>
              <a:t>thank to the strong contribution</a:t>
            </a:r>
            <a:br>
              <a:rPr lang="en-US" sz="2400" b="1" dirty="0"/>
            </a:br>
            <a:r>
              <a:rPr lang="en-US" sz="2400" b="1" dirty="0"/>
              <a:t>   of the </a:t>
            </a:r>
            <a:r>
              <a:rPr lang="en-US" sz="2400" b="1" dirty="0">
                <a:solidFill>
                  <a:srgbClr val="FF0000"/>
                </a:solidFill>
              </a:rPr>
              <a:t>local components </a:t>
            </a:r>
            <a:r>
              <a:rPr lang="en-US" sz="2400" b="1" dirty="0"/>
              <a:t>of the experimental groups</a:t>
            </a:r>
          </a:p>
        </p:txBody>
      </p:sp>
      <p:sp>
        <p:nvSpPr>
          <p:cNvPr id="4" name="Forme libre 2">
            <a:extLst>
              <a:ext uri="{FF2B5EF4-FFF2-40B4-BE49-F238E27FC236}">
                <a16:creationId xmlns:a16="http://schemas.microsoft.com/office/drawing/2014/main" id="{52C0107A-E18B-4FCF-A53C-05DF64642119}"/>
              </a:ext>
            </a:extLst>
          </p:cNvPr>
          <p:cNvSpPr/>
          <p:nvPr/>
        </p:nvSpPr>
        <p:spPr>
          <a:xfrm>
            <a:off x="1870743" y="119637"/>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ctr" defTabSz="1111250">
              <a:lnSpc>
                <a:spcPct val="90000"/>
              </a:lnSpc>
              <a:spcBef>
                <a:spcPct val="0"/>
              </a:spcBef>
              <a:spcAft>
                <a:spcPct val="35000"/>
              </a:spcAft>
            </a:pPr>
            <a:r>
              <a:rPr lang="fr-FR" sz="2800" b="1" kern="1200" dirty="0">
                <a:latin typeface="Arial Narrow" panose="020B0606020202030204" pitchFamily="34" charset="0"/>
              </a:rPr>
              <a:t>Conclusions</a:t>
            </a:r>
          </a:p>
        </p:txBody>
      </p:sp>
      <p:sp>
        <p:nvSpPr>
          <p:cNvPr id="2" name="Segnaposto numero diapositiva 1">
            <a:extLst>
              <a:ext uri="{FF2B5EF4-FFF2-40B4-BE49-F238E27FC236}">
                <a16:creationId xmlns:a16="http://schemas.microsoft.com/office/drawing/2014/main" id="{DC03BC89-82A8-A41F-0BFB-82C1DA1795FA}"/>
              </a:ext>
            </a:extLst>
          </p:cNvPr>
          <p:cNvSpPr>
            <a:spLocks noGrp="1"/>
          </p:cNvSpPr>
          <p:nvPr>
            <p:ph type="sldNum" sz="quarter" idx="12"/>
          </p:nvPr>
        </p:nvSpPr>
        <p:spPr/>
        <p:txBody>
          <a:bodyPr/>
          <a:lstStyle/>
          <a:p>
            <a:fld id="{4CE482DC-2269-4F26-9D2A-7E44B1A4CD85}" type="slidenum">
              <a:rPr lang="en-US" smtClean="0"/>
              <a:pPr/>
              <a:t>36</a:t>
            </a:fld>
            <a:endParaRPr lang="en-US" dirty="0"/>
          </a:p>
        </p:txBody>
      </p:sp>
    </p:spTree>
    <p:extLst>
      <p:ext uri="{BB962C8B-B14F-4D97-AF65-F5344CB8AC3E}">
        <p14:creationId xmlns:p14="http://schemas.microsoft.com/office/powerpoint/2010/main" val="27329659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32387" y="2126161"/>
            <a:ext cx="10058400" cy="2895544"/>
          </a:xfrm>
        </p:spPr>
        <p:txBody>
          <a:bodyPr>
            <a:normAutofit/>
          </a:bodyPr>
          <a:lstStyle/>
          <a:p>
            <a:pPr>
              <a:buFont typeface="Wingdings" panose="05000000000000000000" pitchFamily="2" charset="2"/>
              <a:buChar char="Ø"/>
            </a:pPr>
            <a:r>
              <a:rPr lang="en-US" sz="2400" b="1" dirty="0"/>
              <a:t> </a:t>
            </a:r>
            <a:r>
              <a:rPr lang="en-US" sz="2400" b="1" dirty="0">
                <a:solidFill>
                  <a:srgbClr val="FF0000"/>
                </a:solidFill>
              </a:rPr>
              <a:t>Less penalized </a:t>
            </a:r>
            <a:r>
              <a:rPr lang="en-US" sz="2400" b="1" dirty="0"/>
              <a:t>was the situation at </a:t>
            </a:r>
            <a:r>
              <a:rPr lang="en-US" sz="2400" b="1" dirty="0">
                <a:solidFill>
                  <a:srgbClr val="FF0000"/>
                </a:solidFill>
              </a:rPr>
              <a:t>ECT*, </a:t>
            </a:r>
            <a:r>
              <a:rPr lang="en-US" sz="2400" b="1" dirty="0"/>
              <a:t>which could take advantage:</a:t>
            </a:r>
          </a:p>
          <a:p>
            <a:pPr marL="539750" indent="-269875">
              <a:buFont typeface="Arial" panose="020B0604020202020204" pitchFamily="34" charset="0"/>
              <a:buChar char="•"/>
            </a:pPr>
            <a:r>
              <a:rPr lang="en-US" sz="2400" b="1" dirty="0"/>
              <a:t> until September 2021 - of the tool of </a:t>
            </a:r>
            <a:r>
              <a:rPr lang="en-US" sz="2400" b="1" dirty="0">
                <a:solidFill>
                  <a:srgbClr val="FF0000"/>
                </a:solidFill>
              </a:rPr>
              <a:t>video conferences</a:t>
            </a:r>
            <a:r>
              <a:rPr lang="en-US" sz="2400" b="1" dirty="0"/>
              <a:t>, then turned in </a:t>
            </a:r>
            <a:r>
              <a:rPr lang="en-US" sz="2400" b="1" dirty="0">
                <a:solidFill>
                  <a:srgbClr val="FF0000"/>
                </a:solidFill>
              </a:rPr>
              <a:t>hybrid mode</a:t>
            </a:r>
            <a:r>
              <a:rPr lang="en-US" sz="2400" b="1" dirty="0"/>
              <a:t>: video and in-person</a:t>
            </a:r>
          </a:p>
          <a:p>
            <a:pPr marL="539750" indent="-269875">
              <a:buFont typeface="Arial" panose="020B0604020202020204" pitchFamily="34" charset="0"/>
              <a:buChar char="•"/>
            </a:pPr>
            <a:r>
              <a:rPr lang="en-US" sz="2400" b="1" dirty="0"/>
              <a:t>Consequently, about </a:t>
            </a:r>
            <a:r>
              <a:rPr lang="en-US" sz="2400" b="1" dirty="0">
                <a:solidFill>
                  <a:srgbClr val="FF0000"/>
                </a:solidFill>
              </a:rPr>
              <a:t>60%</a:t>
            </a:r>
            <a:r>
              <a:rPr lang="en-US" sz="2400" b="1" dirty="0"/>
              <a:t>, with respect to what expected, in terms of </a:t>
            </a:r>
            <a:r>
              <a:rPr lang="en-US" sz="2400" b="1" dirty="0">
                <a:solidFill>
                  <a:srgbClr val="FF0000"/>
                </a:solidFill>
              </a:rPr>
              <a:t>access*days</a:t>
            </a:r>
            <a:r>
              <a:rPr lang="en-US" sz="2400" b="1" dirty="0"/>
              <a:t>, </a:t>
            </a:r>
            <a:r>
              <a:rPr lang="en-US" sz="2400" b="1" dirty="0">
                <a:solidFill>
                  <a:srgbClr val="FF0000"/>
                </a:solidFill>
              </a:rPr>
              <a:t>users</a:t>
            </a:r>
            <a:r>
              <a:rPr lang="en-US" sz="2400" b="1" dirty="0"/>
              <a:t> and </a:t>
            </a:r>
            <a:r>
              <a:rPr lang="en-US" sz="2400" b="1" dirty="0">
                <a:solidFill>
                  <a:srgbClr val="FF0000"/>
                </a:solidFill>
              </a:rPr>
              <a:t>days spent </a:t>
            </a:r>
            <a:r>
              <a:rPr lang="en-US" sz="2400" b="1" dirty="0"/>
              <a:t>at ECT* could be reached</a:t>
            </a:r>
          </a:p>
        </p:txBody>
      </p:sp>
      <p:sp>
        <p:nvSpPr>
          <p:cNvPr id="4" name="Forme libre 2">
            <a:extLst>
              <a:ext uri="{FF2B5EF4-FFF2-40B4-BE49-F238E27FC236}">
                <a16:creationId xmlns:a16="http://schemas.microsoft.com/office/drawing/2014/main" id="{52C0107A-E18B-4FCF-A53C-05DF64642119}"/>
              </a:ext>
            </a:extLst>
          </p:cNvPr>
          <p:cNvSpPr/>
          <p:nvPr/>
        </p:nvSpPr>
        <p:spPr>
          <a:xfrm>
            <a:off x="1870743" y="119637"/>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ctr" defTabSz="1111250">
              <a:lnSpc>
                <a:spcPct val="90000"/>
              </a:lnSpc>
              <a:spcBef>
                <a:spcPct val="0"/>
              </a:spcBef>
              <a:spcAft>
                <a:spcPct val="35000"/>
              </a:spcAft>
            </a:pPr>
            <a:r>
              <a:rPr lang="fr-FR" sz="2800" b="1" kern="1200" dirty="0">
                <a:latin typeface="Arial Narrow" panose="020B0606020202030204" pitchFamily="34" charset="0"/>
              </a:rPr>
              <a:t>Conclusions</a:t>
            </a:r>
          </a:p>
        </p:txBody>
      </p:sp>
      <p:sp>
        <p:nvSpPr>
          <p:cNvPr id="2" name="Segnaposto numero diapositiva 1">
            <a:extLst>
              <a:ext uri="{FF2B5EF4-FFF2-40B4-BE49-F238E27FC236}">
                <a16:creationId xmlns:a16="http://schemas.microsoft.com/office/drawing/2014/main" id="{DC03BC89-82A8-A41F-0BFB-82C1DA1795FA}"/>
              </a:ext>
            </a:extLst>
          </p:cNvPr>
          <p:cNvSpPr>
            <a:spLocks noGrp="1"/>
          </p:cNvSpPr>
          <p:nvPr>
            <p:ph type="sldNum" sz="quarter" idx="12"/>
          </p:nvPr>
        </p:nvSpPr>
        <p:spPr/>
        <p:txBody>
          <a:bodyPr/>
          <a:lstStyle/>
          <a:p>
            <a:fld id="{4CE482DC-2269-4F26-9D2A-7E44B1A4CD85}" type="slidenum">
              <a:rPr lang="en-US" smtClean="0"/>
              <a:pPr/>
              <a:t>37</a:t>
            </a:fld>
            <a:endParaRPr lang="en-US" dirty="0"/>
          </a:p>
        </p:txBody>
      </p:sp>
    </p:spTree>
    <p:extLst>
      <p:ext uri="{BB962C8B-B14F-4D97-AF65-F5344CB8AC3E}">
        <p14:creationId xmlns:p14="http://schemas.microsoft.com/office/powerpoint/2010/main" val="31261503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800599" y="731520"/>
            <a:ext cx="7176541" cy="5257800"/>
          </a:xfrm>
        </p:spPr>
        <p:txBody>
          <a:bodyPr>
            <a:normAutofit/>
          </a:bodyPr>
          <a:lstStyle/>
          <a:p>
            <a:endParaRPr lang="fr-FR" sz="3600" b="1" dirty="0"/>
          </a:p>
          <a:p>
            <a:endParaRPr lang="fr-FR" sz="3600" b="1" dirty="0"/>
          </a:p>
          <a:p>
            <a:endParaRPr lang="fr-FR" sz="3600" b="1" dirty="0"/>
          </a:p>
          <a:p>
            <a:r>
              <a:rPr lang="fr-FR" sz="3600" b="1" dirty="0">
                <a:solidFill>
                  <a:srgbClr val="FF0000"/>
                </a:solidFill>
              </a:rPr>
              <a:t>THANK YOU FOR YOUR ATTENTION!</a:t>
            </a:r>
          </a:p>
        </p:txBody>
      </p:sp>
      <p:sp>
        <p:nvSpPr>
          <p:cNvPr id="6" name="Segnaposto numero diapositiva 5">
            <a:extLst>
              <a:ext uri="{FF2B5EF4-FFF2-40B4-BE49-F238E27FC236}">
                <a16:creationId xmlns:a16="http://schemas.microsoft.com/office/drawing/2014/main" id="{AB1717E9-71C3-B231-D5B4-361EEB1134F0}"/>
              </a:ext>
            </a:extLst>
          </p:cNvPr>
          <p:cNvSpPr>
            <a:spLocks noGrp="1"/>
          </p:cNvSpPr>
          <p:nvPr>
            <p:ph type="sldNum" sz="quarter" idx="12"/>
          </p:nvPr>
        </p:nvSpPr>
        <p:spPr/>
        <p:txBody>
          <a:bodyPr/>
          <a:lstStyle/>
          <a:p>
            <a:fld id="{4FAB73BC-B049-4115-A692-8D63A059BFB8}" type="slidenum">
              <a:rPr lang="en-US" smtClean="0"/>
              <a:pPr/>
              <a:t>38</a:t>
            </a:fld>
            <a:endParaRPr lang="en-US" dirty="0"/>
          </a:p>
        </p:txBody>
      </p:sp>
    </p:spTree>
    <p:extLst>
      <p:ext uri="{BB962C8B-B14F-4D97-AF65-F5344CB8AC3E}">
        <p14:creationId xmlns:p14="http://schemas.microsoft.com/office/powerpoint/2010/main" val="18856646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61448" y="1792247"/>
            <a:ext cx="10058400" cy="4023360"/>
          </a:xfrm>
        </p:spPr>
        <p:txBody>
          <a:bodyPr>
            <a:norm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ea typeface="Arial Unicode MS"/>
              </a:rPr>
              <a:t>Access </a:t>
            </a:r>
            <a:r>
              <a:rPr lang="de-DE" sz="2400" b="1" dirty="0" err="1">
                <a:ln>
                  <a:noFill/>
                </a:ln>
                <a:effectLst/>
                <a:ea typeface="Arial Unicode MS"/>
              </a:rPr>
              <a:t>to</a:t>
            </a:r>
            <a:r>
              <a:rPr lang="de-DE" sz="2400" b="1" dirty="0">
                <a:ln>
                  <a:noFill/>
                </a:ln>
                <a:effectLst/>
                <a:ea typeface="Arial Unicode MS"/>
              </a:rPr>
              <a:t> COSY in RP1</a:t>
            </a:r>
          </a:p>
          <a:p>
            <a:pPr marL="0" indent="0">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de-DE" sz="1800" b="1" dirty="0">
              <a:ln>
                <a:noFill/>
              </a:ln>
              <a:effectLst/>
              <a:ea typeface="Arial Unicode MS"/>
            </a:endParaRPr>
          </a:p>
          <a:p>
            <a:pPr marL="0" indent="0">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1800" dirty="0">
              <a:effectLst/>
              <a:latin typeface="Times New Roman" panose="02020603050405020304" pitchFamily="18" charset="0"/>
              <a:ea typeface="Arial Unicode MS"/>
            </a:endParaRPr>
          </a:p>
          <a:p>
            <a:pPr marL="0" indent="0">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1800" b="1" dirty="0">
              <a:solidFill>
                <a:srgbClr val="000000"/>
              </a:solidFill>
              <a:effectLst/>
              <a:uFill>
                <a:solidFill>
                  <a:srgbClr val="000000"/>
                </a:solidFill>
              </a:uFill>
              <a:latin typeface="Times New Roman" panose="02020603050405020304" pitchFamily="18" charset="0"/>
              <a:cs typeface="Arial Unicode MS"/>
            </a:endParaRPr>
          </a:p>
          <a:p>
            <a:pPr>
              <a:lnSpc>
                <a:spcPct val="120000"/>
              </a:lnSpc>
              <a:spcBef>
                <a:spcPts val="800"/>
              </a:spcBef>
              <a:spcAft>
                <a:spcPts val="1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1800" b="1" dirty="0">
              <a:solidFill>
                <a:srgbClr val="000000"/>
              </a:solidFill>
              <a:effectLst/>
              <a:uFill>
                <a:solidFill>
                  <a:srgbClr val="000000"/>
                </a:solidFill>
              </a:uFill>
              <a:latin typeface="Times New Roman" panose="02020603050405020304" pitchFamily="18" charset="0"/>
              <a:cs typeface="Arial Unicode MS"/>
            </a:endParaRPr>
          </a:p>
          <a:p>
            <a:endParaRPr lang="fr-FR" dirty="0"/>
          </a:p>
        </p:txBody>
      </p:sp>
      <p:sp>
        <p:nvSpPr>
          <p:cNvPr id="5" name="Forme libre 2">
            <a:extLst>
              <a:ext uri="{FF2B5EF4-FFF2-40B4-BE49-F238E27FC236}">
                <a16:creationId xmlns:a16="http://schemas.microsoft.com/office/drawing/2014/main" id="{B2101100-822E-D3F7-D74E-63B96D271F3A}"/>
              </a:ext>
            </a:extLst>
          </p:cNvPr>
          <p:cNvSpPr/>
          <p:nvPr/>
        </p:nvSpPr>
        <p:spPr>
          <a:xfrm>
            <a:off x="1733085" y="316079"/>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TA1 – Transnational Access to COSY		 </a:t>
            </a:r>
            <a:r>
              <a:rPr lang="fr-FR" sz="2500" b="1" dirty="0">
                <a:latin typeface="Arial Narrow" panose="020B0606020202030204" pitchFamily="34" charset="0"/>
              </a:rPr>
              <a:t>(</a:t>
            </a:r>
            <a:r>
              <a:rPr lang="fr-FR" sz="2500" b="1" dirty="0" err="1">
                <a:latin typeface="Arial Narrow" panose="020B0606020202030204" pitchFamily="34" charset="0"/>
              </a:rPr>
              <a:t>Jülich</a:t>
            </a:r>
            <a:r>
              <a:rPr lang="fr-FR" sz="2500" b="1" dirty="0">
                <a:latin typeface="Arial Narrow" panose="020B0606020202030204" pitchFamily="34" charset="0"/>
              </a:rPr>
              <a:t> – Germany)</a:t>
            </a:r>
            <a:endParaRPr lang="fr-FR" sz="2500" b="1" kern="1200" dirty="0">
              <a:latin typeface="Arial Narrow" panose="020B0606020202030204" pitchFamily="34" charset="0"/>
            </a:endParaRPr>
          </a:p>
        </p:txBody>
      </p:sp>
      <p:graphicFrame>
        <p:nvGraphicFramePr>
          <p:cNvPr id="8" name="Tabella 7">
            <a:extLst>
              <a:ext uri="{FF2B5EF4-FFF2-40B4-BE49-F238E27FC236}">
                <a16:creationId xmlns:a16="http://schemas.microsoft.com/office/drawing/2014/main" id="{2F53BFB7-C4FE-1140-604D-B7BDC4F9F137}"/>
              </a:ext>
            </a:extLst>
          </p:cNvPr>
          <p:cNvGraphicFramePr>
            <a:graphicFrameLocks noGrp="1"/>
          </p:cNvGraphicFramePr>
          <p:nvPr>
            <p:extLst/>
          </p:nvPr>
        </p:nvGraphicFramePr>
        <p:xfrm>
          <a:off x="160422" y="2755730"/>
          <a:ext cx="6537157" cy="2803494"/>
        </p:xfrm>
        <a:graphic>
          <a:graphicData uri="http://schemas.openxmlformats.org/drawingml/2006/table">
            <a:tbl>
              <a:tblPr firstRow="1" firstCol="1" bandRow="1">
                <a:tableStyleId>{5C22544A-7EE6-4342-B048-85BDC9FD1C3A}</a:tableStyleId>
              </a:tblPr>
              <a:tblGrid>
                <a:gridCol w="948850">
                  <a:extLst>
                    <a:ext uri="{9D8B030D-6E8A-4147-A177-3AD203B41FA5}">
                      <a16:colId xmlns:a16="http://schemas.microsoft.com/office/drawing/2014/main" val="4215344225"/>
                    </a:ext>
                  </a:extLst>
                </a:gridCol>
                <a:gridCol w="1632975">
                  <a:extLst>
                    <a:ext uri="{9D8B030D-6E8A-4147-A177-3AD203B41FA5}">
                      <a16:colId xmlns:a16="http://schemas.microsoft.com/office/drawing/2014/main" val="3105883522"/>
                    </a:ext>
                  </a:extLst>
                </a:gridCol>
                <a:gridCol w="1442125">
                  <a:extLst>
                    <a:ext uri="{9D8B030D-6E8A-4147-A177-3AD203B41FA5}">
                      <a16:colId xmlns:a16="http://schemas.microsoft.com/office/drawing/2014/main" val="436811277"/>
                    </a:ext>
                  </a:extLst>
                </a:gridCol>
                <a:gridCol w="2513207">
                  <a:extLst>
                    <a:ext uri="{9D8B030D-6E8A-4147-A177-3AD203B41FA5}">
                      <a16:colId xmlns:a16="http://schemas.microsoft.com/office/drawing/2014/main" val="2489926533"/>
                    </a:ext>
                  </a:extLst>
                </a:gridCol>
              </a:tblGrid>
              <a:tr h="1003787">
                <a:tc>
                  <a:txBody>
                    <a:bodyPr/>
                    <a:lstStyle/>
                    <a:p>
                      <a:pPr algn="ctr">
                        <a:lnSpc>
                          <a:spcPct val="107000"/>
                        </a:lnSpc>
                        <a:spcAft>
                          <a:spcPts val="800"/>
                        </a:spcAft>
                      </a:pPr>
                      <a:r>
                        <a:rPr lang="fr-FR" sz="2000" dirty="0">
                          <a:ln>
                            <a:noFill/>
                          </a:ln>
                          <a:effectLst/>
                          <a:uFill>
                            <a:solidFill>
                              <a:srgbClr val="000000"/>
                            </a:solidFill>
                          </a:uFill>
                        </a:rPr>
                        <a:t>Project No.</a:t>
                      </a:r>
                      <a:endParaRPr lang="en-US" sz="20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gn="ctr">
                        <a:lnSpc>
                          <a:spcPct val="107000"/>
                        </a:lnSpc>
                        <a:spcAft>
                          <a:spcPts val="800"/>
                        </a:spcAft>
                      </a:pPr>
                      <a:r>
                        <a:rPr lang="fr-FR" sz="2000" dirty="0">
                          <a:ln>
                            <a:noFill/>
                          </a:ln>
                          <a:effectLst/>
                          <a:uFill>
                            <a:solidFill>
                              <a:srgbClr val="000000"/>
                            </a:solidFill>
                          </a:uFill>
                        </a:rPr>
                        <a:t>User-</a:t>
                      </a:r>
                      <a:r>
                        <a:rPr lang="fr-FR" sz="2000" dirty="0" err="1">
                          <a:ln>
                            <a:noFill/>
                          </a:ln>
                          <a:effectLst/>
                          <a:uFill>
                            <a:solidFill>
                              <a:srgbClr val="000000"/>
                            </a:solidFill>
                          </a:uFill>
                        </a:rPr>
                        <a:t>project</a:t>
                      </a:r>
                      <a:r>
                        <a:rPr lang="fr-FR" sz="2000" dirty="0">
                          <a:ln>
                            <a:noFill/>
                          </a:ln>
                          <a:effectLst/>
                          <a:uFill>
                            <a:solidFill>
                              <a:srgbClr val="000000"/>
                            </a:solidFill>
                          </a:uFill>
                        </a:rPr>
                        <a:t> </a:t>
                      </a:r>
                      <a:r>
                        <a:rPr lang="fr-FR" sz="2000" dirty="0" err="1">
                          <a:ln>
                            <a:noFill/>
                          </a:ln>
                          <a:effectLst/>
                          <a:uFill>
                            <a:solidFill>
                              <a:srgbClr val="000000"/>
                            </a:solidFill>
                          </a:uFill>
                        </a:rPr>
                        <a:t>acronym</a:t>
                      </a:r>
                      <a:endParaRPr lang="en-US" sz="20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gn="ctr">
                        <a:lnSpc>
                          <a:spcPct val="107000"/>
                        </a:lnSpc>
                        <a:spcAft>
                          <a:spcPts val="800"/>
                        </a:spcAft>
                      </a:pPr>
                      <a:r>
                        <a:rPr lang="fr-FR" sz="2000" dirty="0" err="1">
                          <a:ln>
                            <a:noFill/>
                          </a:ln>
                          <a:effectLst/>
                          <a:uFill>
                            <a:solidFill>
                              <a:srgbClr val="000000"/>
                            </a:solidFill>
                          </a:uFill>
                        </a:rPr>
                        <a:t>Number</a:t>
                      </a:r>
                      <a:r>
                        <a:rPr lang="fr-FR" sz="2000" dirty="0">
                          <a:ln>
                            <a:noFill/>
                          </a:ln>
                          <a:effectLst/>
                          <a:uFill>
                            <a:solidFill>
                              <a:srgbClr val="000000"/>
                            </a:solidFill>
                          </a:uFill>
                        </a:rPr>
                        <a:t> of </a:t>
                      </a:r>
                      <a:r>
                        <a:rPr lang="fr-FR" sz="2000" dirty="0" err="1">
                          <a:ln>
                            <a:noFill/>
                          </a:ln>
                          <a:effectLst/>
                          <a:uFill>
                            <a:solidFill>
                              <a:srgbClr val="000000"/>
                            </a:solidFill>
                          </a:uFill>
                        </a:rPr>
                        <a:t>users</a:t>
                      </a:r>
                      <a:endParaRPr lang="en-US" sz="20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gn="ctr">
                        <a:lnSpc>
                          <a:spcPct val="107000"/>
                        </a:lnSpc>
                        <a:spcAft>
                          <a:spcPts val="800"/>
                        </a:spcAft>
                      </a:pPr>
                      <a:r>
                        <a:rPr lang="fr-FR" sz="2000" dirty="0" err="1">
                          <a:ln>
                            <a:noFill/>
                          </a:ln>
                          <a:effectLst/>
                          <a:uFill>
                            <a:solidFill>
                              <a:srgbClr val="000000"/>
                            </a:solidFill>
                          </a:uFill>
                        </a:rPr>
                        <a:t>Number</a:t>
                      </a:r>
                      <a:r>
                        <a:rPr lang="fr-FR" sz="2000" dirty="0">
                          <a:ln>
                            <a:noFill/>
                          </a:ln>
                          <a:effectLst/>
                          <a:uFill>
                            <a:solidFill>
                              <a:srgbClr val="000000"/>
                            </a:solidFill>
                          </a:uFill>
                        </a:rPr>
                        <a:t> of man/</a:t>
                      </a:r>
                      <a:r>
                        <a:rPr lang="fr-FR" sz="2000" dirty="0" err="1">
                          <a:ln>
                            <a:noFill/>
                          </a:ln>
                          <a:effectLst/>
                          <a:uFill>
                            <a:solidFill>
                              <a:srgbClr val="000000"/>
                            </a:solidFill>
                          </a:uFill>
                        </a:rPr>
                        <a:t>days</a:t>
                      </a:r>
                      <a:r>
                        <a:rPr lang="fr-FR" sz="2000" dirty="0">
                          <a:ln>
                            <a:noFill/>
                          </a:ln>
                          <a:effectLst/>
                          <a:uFill>
                            <a:solidFill>
                              <a:srgbClr val="000000"/>
                            </a:solidFill>
                          </a:uFill>
                        </a:rPr>
                        <a:t> </a:t>
                      </a:r>
                      <a:r>
                        <a:rPr lang="fr-FR" sz="2000" dirty="0" err="1">
                          <a:ln>
                            <a:noFill/>
                          </a:ln>
                          <a:effectLst/>
                          <a:uFill>
                            <a:solidFill>
                              <a:srgbClr val="000000"/>
                            </a:solidFill>
                          </a:uFill>
                        </a:rPr>
                        <a:t>spent</a:t>
                      </a:r>
                      <a:r>
                        <a:rPr lang="fr-FR" sz="2000" dirty="0">
                          <a:ln>
                            <a:noFill/>
                          </a:ln>
                          <a:effectLst/>
                          <a:uFill>
                            <a:solidFill>
                              <a:srgbClr val="000000"/>
                            </a:solidFill>
                          </a:uFill>
                        </a:rPr>
                        <a:t/>
                      </a:r>
                      <a:br>
                        <a:rPr lang="fr-FR" sz="2000" dirty="0">
                          <a:ln>
                            <a:noFill/>
                          </a:ln>
                          <a:effectLst/>
                          <a:uFill>
                            <a:solidFill>
                              <a:srgbClr val="000000"/>
                            </a:solidFill>
                          </a:uFill>
                        </a:rPr>
                      </a:br>
                      <a:r>
                        <a:rPr lang="fr-FR" sz="2000" dirty="0">
                          <a:ln>
                            <a:noFill/>
                          </a:ln>
                          <a:effectLst/>
                          <a:uFill>
                            <a:solidFill>
                              <a:srgbClr val="000000"/>
                            </a:solidFill>
                          </a:uFill>
                        </a:rPr>
                        <a:t>at the infrastructure</a:t>
                      </a:r>
                      <a:endParaRPr lang="en-US" sz="20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extLst>
                  <a:ext uri="{0D108BD9-81ED-4DB2-BD59-A6C34878D82A}">
                    <a16:rowId xmlns:a16="http://schemas.microsoft.com/office/drawing/2014/main" val="533319629"/>
                  </a:ext>
                </a:extLst>
              </a:tr>
              <a:tr h="389311">
                <a:tc>
                  <a:txBody>
                    <a:bodyPr/>
                    <a:lstStyle/>
                    <a:p>
                      <a:pPr algn="ctr">
                        <a:lnSpc>
                          <a:spcPct val="107000"/>
                        </a:lnSpc>
                        <a:spcAft>
                          <a:spcPts val="800"/>
                        </a:spcAft>
                      </a:pPr>
                      <a:r>
                        <a:rPr lang="fr-FR" sz="2000">
                          <a:ln>
                            <a:noFill/>
                          </a:ln>
                          <a:effectLst/>
                          <a:uFill>
                            <a:solidFill>
                              <a:srgbClr val="000000"/>
                            </a:solidFill>
                          </a:uFill>
                        </a:rPr>
                        <a:t>1</a:t>
                      </a:r>
                      <a:endParaRPr lang="en-US" sz="20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fr-FR" sz="2000">
                          <a:ln>
                            <a:noFill/>
                          </a:ln>
                          <a:effectLst/>
                        </a:rPr>
                        <a:t>BBA</a:t>
                      </a:r>
                      <a:endParaRPr lang="en-US" sz="2000">
                        <a:effectLst/>
                        <a:latin typeface="Times New Roman" panose="02020603050405020304" pitchFamily="18" charset="0"/>
                        <a:ea typeface="Arial Unicode MS"/>
                      </a:endParaRPr>
                    </a:p>
                  </a:txBody>
                  <a:tcPr marL="50800" marR="50800" marT="50800" marB="50800"/>
                </a:tc>
                <a:tc>
                  <a:txBody>
                    <a:bodyPr/>
                    <a:lstStyle/>
                    <a:p>
                      <a:pPr algn="ctr"/>
                      <a:r>
                        <a:rPr lang="fr-FR" sz="2000" dirty="0">
                          <a:ln>
                            <a:noFill/>
                          </a:ln>
                          <a:effectLst/>
                        </a:rPr>
                        <a:t>13</a:t>
                      </a:r>
                      <a:endParaRPr lang="en-US" sz="2000" dirty="0">
                        <a:effectLst/>
                        <a:latin typeface="Times New Roman" panose="02020603050405020304" pitchFamily="18" charset="0"/>
                        <a:ea typeface="Arial Unicode MS"/>
                      </a:endParaRPr>
                    </a:p>
                  </a:txBody>
                  <a:tcPr marL="50800" marR="50800" marT="50800" marB="50800"/>
                </a:tc>
                <a:tc>
                  <a:txBody>
                    <a:bodyPr/>
                    <a:lstStyle/>
                    <a:p>
                      <a:pPr algn="ctr"/>
                      <a:r>
                        <a:rPr lang="fr-FR" sz="2000">
                          <a:ln>
                            <a:noFill/>
                          </a:ln>
                          <a:effectLst/>
                        </a:rPr>
                        <a:t>222</a:t>
                      </a:r>
                      <a:endParaRPr lang="en-US" sz="200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3495560913"/>
                  </a:ext>
                </a:extLst>
              </a:tr>
              <a:tr h="389311">
                <a:tc>
                  <a:txBody>
                    <a:bodyPr/>
                    <a:lstStyle/>
                    <a:p>
                      <a:pPr algn="ctr">
                        <a:lnSpc>
                          <a:spcPct val="107000"/>
                        </a:lnSpc>
                        <a:spcAft>
                          <a:spcPts val="800"/>
                        </a:spcAft>
                      </a:pPr>
                      <a:r>
                        <a:rPr lang="fr-FR" sz="2000">
                          <a:ln>
                            <a:noFill/>
                          </a:ln>
                          <a:effectLst/>
                          <a:uFill>
                            <a:solidFill>
                              <a:srgbClr val="000000"/>
                            </a:solidFill>
                          </a:uFill>
                        </a:rPr>
                        <a:t>2</a:t>
                      </a:r>
                      <a:endParaRPr lang="en-US" sz="20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fr-FR" sz="2000">
                          <a:ln>
                            <a:noFill/>
                          </a:ln>
                          <a:effectLst/>
                        </a:rPr>
                        <a:t>JEPO</a:t>
                      </a:r>
                      <a:endParaRPr lang="en-US" sz="2000">
                        <a:effectLst/>
                        <a:latin typeface="Times New Roman" panose="02020603050405020304" pitchFamily="18" charset="0"/>
                        <a:ea typeface="Arial Unicode MS"/>
                      </a:endParaRPr>
                    </a:p>
                  </a:txBody>
                  <a:tcPr marL="50800" marR="50800" marT="50800" marB="50800"/>
                </a:tc>
                <a:tc>
                  <a:txBody>
                    <a:bodyPr/>
                    <a:lstStyle/>
                    <a:p>
                      <a:pPr algn="ctr"/>
                      <a:r>
                        <a:rPr lang="fr-FR" sz="2000" dirty="0">
                          <a:ln>
                            <a:noFill/>
                          </a:ln>
                          <a:effectLst/>
                        </a:rPr>
                        <a:t>15</a:t>
                      </a:r>
                      <a:endParaRPr lang="en-US" sz="2000" dirty="0">
                        <a:effectLst/>
                        <a:latin typeface="Times New Roman" panose="02020603050405020304" pitchFamily="18" charset="0"/>
                        <a:ea typeface="Arial Unicode MS"/>
                      </a:endParaRPr>
                    </a:p>
                  </a:txBody>
                  <a:tcPr marL="50800" marR="50800" marT="50800" marB="50800"/>
                </a:tc>
                <a:tc>
                  <a:txBody>
                    <a:bodyPr/>
                    <a:lstStyle/>
                    <a:p>
                      <a:pPr algn="ctr"/>
                      <a:r>
                        <a:rPr lang="fr-FR" sz="2000" dirty="0">
                          <a:ln>
                            <a:noFill/>
                          </a:ln>
                          <a:effectLst/>
                        </a:rPr>
                        <a:t>316</a:t>
                      </a:r>
                      <a:endParaRPr lang="en-US" sz="2000"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3559448185"/>
                  </a:ext>
                </a:extLst>
              </a:tr>
              <a:tr h="389311">
                <a:tc>
                  <a:txBody>
                    <a:bodyPr/>
                    <a:lstStyle/>
                    <a:p>
                      <a:pPr algn="ctr">
                        <a:lnSpc>
                          <a:spcPct val="107000"/>
                        </a:lnSpc>
                        <a:spcAft>
                          <a:spcPts val="800"/>
                        </a:spcAft>
                      </a:pPr>
                      <a:r>
                        <a:rPr lang="fr-FR" sz="2000">
                          <a:ln>
                            <a:noFill/>
                          </a:ln>
                          <a:effectLst/>
                          <a:uFill>
                            <a:solidFill>
                              <a:srgbClr val="000000"/>
                            </a:solidFill>
                          </a:uFill>
                        </a:rPr>
                        <a:t>3</a:t>
                      </a:r>
                      <a:endParaRPr lang="en-US" sz="20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fr-FR" sz="2000">
                          <a:ln>
                            <a:noFill/>
                          </a:ln>
                          <a:effectLst/>
                        </a:rPr>
                        <a:t>SCT</a:t>
                      </a:r>
                      <a:endParaRPr lang="en-US" sz="2000">
                        <a:effectLst/>
                        <a:latin typeface="Times New Roman" panose="02020603050405020304" pitchFamily="18" charset="0"/>
                        <a:ea typeface="Arial Unicode MS"/>
                      </a:endParaRPr>
                    </a:p>
                  </a:txBody>
                  <a:tcPr marL="50800" marR="50800" marT="50800" marB="50800"/>
                </a:tc>
                <a:tc>
                  <a:txBody>
                    <a:bodyPr/>
                    <a:lstStyle/>
                    <a:p>
                      <a:pPr algn="ctr"/>
                      <a:r>
                        <a:rPr lang="fr-FR" sz="2000">
                          <a:ln>
                            <a:noFill/>
                          </a:ln>
                          <a:effectLst/>
                        </a:rPr>
                        <a:t>8</a:t>
                      </a:r>
                      <a:endParaRPr lang="en-US" sz="2000">
                        <a:effectLst/>
                        <a:latin typeface="Times New Roman" panose="02020603050405020304" pitchFamily="18" charset="0"/>
                        <a:ea typeface="Arial Unicode MS"/>
                      </a:endParaRPr>
                    </a:p>
                  </a:txBody>
                  <a:tcPr marL="50800" marR="50800" marT="50800" marB="50800"/>
                </a:tc>
                <a:tc>
                  <a:txBody>
                    <a:bodyPr/>
                    <a:lstStyle/>
                    <a:p>
                      <a:pPr algn="ctr"/>
                      <a:r>
                        <a:rPr lang="fr-FR" sz="2000" dirty="0">
                          <a:ln>
                            <a:noFill/>
                          </a:ln>
                          <a:effectLst/>
                        </a:rPr>
                        <a:t>188</a:t>
                      </a:r>
                      <a:endParaRPr lang="en-US" sz="2000"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628642133"/>
                  </a:ext>
                </a:extLst>
              </a:tr>
              <a:tr h="440278">
                <a:tc>
                  <a:txBody>
                    <a:bodyPr/>
                    <a:lstStyle/>
                    <a:p>
                      <a:pPr algn="ctr">
                        <a:lnSpc>
                          <a:spcPct val="107000"/>
                        </a:lnSpc>
                        <a:spcAft>
                          <a:spcPts val="800"/>
                        </a:spcAft>
                      </a:pPr>
                      <a:r>
                        <a:rPr lang="fr-FR" sz="2000">
                          <a:ln>
                            <a:noFill/>
                          </a:ln>
                          <a:effectLst/>
                          <a:uFill>
                            <a:solidFill>
                              <a:srgbClr val="000000"/>
                            </a:solidFill>
                          </a:uFill>
                        </a:rPr>
                        <a:t> </a:t>
                      </a:r>
                      <a:endParaRPr lang="en-US" sz="20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fr-FR" sz="2000" b="1" dirty="0">
                          <a:ln>
                            <a:noFill/>
                          </a:ln>
                          <a:effectLst/>
                        </a:rPr>
                        <a:t>TOTAL</a:t>
                      </a:r>
                      <a:endParaRPr lang="en-US" sz="2000" b="1" dirty="0">
                        <a:effectLst/>
                        <a:latin typeface="Times New Roman" panose="02020603050405020304" pitchFamily="18" charset="0"/>
                        <a:ea typeface="Arial Unicode MS"/>
                      </a:endParaRPr>
                    </a:p>
                  </a:txBody>
                  <a:tcPr marL="50800" marR="50800" marT="50800" marB="50800"/>
                </a:tc>
                <a:tc>
                  <a:txBody>
                    <a:bodyPr/>
                    <a:lstStyle/>
                    <a:p>
                      <a:pPr algn="ctr"/>
                      <a:r>
                        <a:rPr lang="fr-FR" sz="2000" b="1" dirty="0">
                          <a:ln>
                            <a:noFill/>
                          </a:ln>
                          <a:effectLst/>
                        </a:rPr>
                        <a:t>36</a:t>
                      </a:r>
                      <a:endParaRPr lang="en-US" sz="2000" b="1" dirty="0">
                        <a:effectLst/>
                        <a:latin typeface="Times New Roman" panose="02020603050405020304" pitchFamily="18" charset="0"/>
                        <a:ea typeface="Arial Unicode MS"/>
                      </a:endParaRPr>
                    </a:p>
                  </a:txBody>
                  <a:tcPr marL="50800" marR="50800" marT="50800" marB="50800"/>
                </a:tc>
                <a:tc>
                  <a:txBody>
                    <a:bodyPr/>
                    <a:lstStyle/>
                    <a:p>
                      <a:pPr algn="ctr"/>
                      <a:r>
                        <a:rPr lang="fr-FR" sz="2000" b="1" dirty="0">
                          <a:ln>
                            <a:noFill/>
                          </a:ln>
                          <a:effectLst/>
                        </a:rPr>
                        <a:t>726</a:t>
                      </a:r>
                      <a:endParaRPr lang="en-US" sz="2000" b="1"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666615396"/>
                  </a:ext>
                </a:extLst>
              </a:tr>
            </a:tbl>
          </a:graphicData>
        </a:graphic>
      </p:graphicFrame>
      <p:graphicFrame>
        <p:nvGraphicFramePr>
          <p:cNvPr id="9" name="Tabella 8">
            <a:extLst>
              <a:ext uri="{FF2B5EF4-FFF2-40B4-BE49-F238E27FC236}">
                <a16:creationId xmlns:a16="http://schemas.microsoft.com/office/drawing/2014/main" id="{65AC8455-96B7-26FA-9FDC-47EB5557D0F1}"/>
              </a:ext>
            </a:extLst>
          </p:cNvPr>
          <p:cNvGraphicFramePr>
            <a:graphicFrameLocks noGrp="1"/>
          </p:cNvGraphicFramePr>
          <p:nvPr>
            <p:extLst/>
          </p:nvPr>
        </p:nvGraphicFramePr>
        <p:xfrm>
          <a:off x="6947215" y="3429000"/>
          <a:ext cx="5084363" cy="1727200"/>
        </p:xfrm>
        <a:graphic>
          <a:graphicData uri="http://schemas.openxmlformats.org/drawingml/2006/table">
            <a:tbl>
              <a:tblPr firstRow="1" firstCol="1" bandRow="1">
                <a:tableStyleId>{5C22544A-7EE6-4342-B048-85BDC9FD1C3A}</a:tableStyleId>
              </a:tblPr>
              <a:tblGrid>
                <a:gridCol w="1824269">
                  <a:extLst>
                    <a:ext uri="{9D8B030D-6E8A-4147-A177-3AD203B41FA5}">
                      <a16:colId xmlns:a16="http://schemas.microsoft.com/office/drawing/2014/main" val="729822181"/>
                    </a:ext>
                  </a:extLst>
                </a:gridCol>
                <a:gridCol w="1695127">
                  <a:extLst>
                    <a:ext uri="{9D8B030D-6E8A-4147-A177-3AD203B41FA5}">
                      <a16:colId xmlns:a16="http://schemas.microsoft.com/office/drawing/2014/main" val="401632671"/>
                    </a:ext>
                  </a:extLst>
                </a:gridCol>
                <a:gridCol w="1564967">
                  <a:extLst>
                    <a:ext uri="{9D8B030D-6E8A-4147-A177-3AD203B41FA5}">
                      <a16:colId xmlns:a16="http://schemas.microsoft.com/office/drawing/2014/main" val="609677314"/>
                    </a:ext>
                  </a:extLst>
                </a:gridCol>
              </a:tblGrid>
              <a:tr h="850679">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RP1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a:effectLst/>
                          <a:uFill>
                            <a:solidFill>
                              <a:srgbClr val="000000"/>
                            </a:solidFill>
                          </a:uFill>
                        </a:rPr>
                        <a:t>Beam hour</a:t>
                      </a:r>
                      <a:endParaRPr lang="en-US" sz="200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effectLst/>
                          <a:uFill>
                            <a:solidFill>
                              <a:srgbClr val="000000"/>
                            </a:solidFill>
                          </a:uFill>
                        </a:rPr>
                        <a:t>600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effectLst/>
                          <a:uFill>
                            <a:solidFill>
                              <a:srgbClr val="000000"/>
                            </a:solidFill>
                          </a:uFill>
                        </a:rPr>
                        <a:t>648</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sp>
        <p:nvSpPr>
          <p:cNvPr id="2" name="Segnaposto numero diapositiva 1">
            <a:extLst>
              <a:ext uri="{FF2B5EF4-FFF2-40B4-BE49-F238E27FC236}">
                <a16:creationId xmlns:a16="http://schemas.microsoft.com/office/drawing/2014/main" id="{52CB56D1-9B6C-7CBC-118D-C38AB37119DF}"/>
              </a:ext>
            </a:extLst>
          </p:cNvPr>
          <p:cNvSpPr>
            <a:spLocks noGrp="1"/>
          </p:cNvSpPr>
          <p:nvPr>
            <p:ph type="sldNum" sz="quarter" idx="12"/>
          </p:nvPr>
        </p:nvSpPr>
        <p:spPr/>
        <p:txBody>
          <a:bodyPr/>
          <a:lstStyle/>
          <a:p>
            <a:fld id="{4CE482DC-2269-4F26-9D2A-7E44B1A4CD85}" type="slidenum">
              <a:rPr lang="en-US" smtClean="0"/>
              <a:pPr/>
              <a:t>39</a:t>
            </a:fld>
            <a:endParaRPr lang="en-US" dirty="0"/>
          </a:p>
        </p:txBody>
      </p:sp>
    </p:spTree>
    <p:extLst>
      <p:ext uri="{BB962C8B-B14F-4D97-AF65-F5344CB8AC3E}">
        <p14:creationId xmlns:p14="http://schemas.microsoft.com/office/powerpoint/2010/main" val="3039831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2368" y="1878824"/>
            <a:ext cx="11422504" cy="4023360"/>
          </a:xfrm>
        </p:spPr>
        <p:txBody>
          <a:bodyPr>
            <a:normAutofit/>
          </a:bodyPr>
          <a:lstStyle/>
          <a:p>
            <a:pPr marL="0" indent="0">
              <a:buNone/>
            </a:pPr>
            <a:endParaRPr lang="en-US" b="1" dirty="0"/>
          </a:p>
          <a:p>
            <a:pPr>
              <a:buFont typeface="Wingdings" panose="05000000000000000000" pitchFamily="2" charset="2"/>
              <a:buChar char="q"/>
            </a:pPr>
            <a:r>
              <a:rPr lang="en-US" sz="2800" b="1" dirty="0"/>
              <a:t> I shall describe the </a:t>
            </a:r>
            <a:r>
              <a:rPr lang="en-US" sz="2800" b="1" dirty="0">
                <a:solidFill>
                  <a:srgbClr val="FF0000"/>
                </a:solidFill>
              </a:rPr>
              <a:t>transnational access activities </a:t>
            </a:r>
            <a:r>
              <a:rPr lang="en-US" sz="2800" b="1" dirty="0"/>
              <a:t>with reference to the </a:t>
            </a:r>
            <a:r>
              <a:rPr lang="en-US" sz="2800" b="1" dirty="0">
                <a:solidFill>
                  <a:srgbClr val="FF0000"/>
                </a:solidFill>
              </a:rPr>
              <a:t>second</a:t>
            </a:r>
            <a:br>
              <a:rPr lang="en-US" sz="2800" b="1" dirty="0">
                <a:solidFill>
                  <a:srgbClr val="FF0000"/>
                </a:solidFill>
              </a:rPr>
            </a:br>
            <a:r>
              <a:rPr lang="en-US" sz="2800" b="1" dirty="0">
                <a:solidFill>
                  <a:srgbClr val="FF0000"/>
                </a:solidFill>
              </a:rPr>
              <a:t>    periodic report </a:t>
            </a:r>
            <a:r>
              <a:rPr lang="en-US" sz="2800" b="1" dirty="0"/>
              <a:t>(RP2: 01/12/2020-30/05/2022)</a:t>
            </a:r>
          </a:p>
          <a:p>
            <a:pPr marL="0" indent="0">
              <a:buNone/>
            </a:pPr>
            <a:endParaRPr lang="en-US" sz="2800" b="1" dirty="0"/>
          </a:p>
          <a:p>
            <a:pPr>
              <a:buFont typeface="Wingdings" panose="05000000000000000000" pitchFamily="2" charset="2"/>
              <a:buChar char="q"/>
            </a:pPr>
            <a:r>
              <a:rPr lang="en-US" sz="2800" b="1" dirty="0"/>
              <a:t> I must however briefly also mention what occurred in </a:t>
            </a:r>
            <a:r>
              <a:rPr lang="en-US" sz="2800" b="1" dirty="0">
                <a:solidFill>
                  <a:srgbClr val="FF0000"/>
                </a:solidFill>
              </a:rPr>
              <a:t>RP1</a:t>
            </a:r>
            <a:r>
              <a:rPr lang="en-US" sz="2800" b="1" dirty="0"/>
              <a:t> in order to describe</a:t>
            </a:r>
            <a:br>
              <a:rPr lang="en-US" sz="2800" b="1" dirty="0"/>
            </a:br>
            <a:r>
              <a:rPr lang="en-US" sz="2800" b="1" dirty="0"/>
              <a:t>    the </a:t>
            </a:r>
            <a:r>
              <a:rPr lang="en-US" sz="2800" b="1" dirty="0">
                <a:solidFill>
                  <a:srgbClr val="FF0000"/>
                </a:solidFill>
              </a:rPr>
              <a:t>state of the art of the progress </a:t>
            </a:r>
            <a:r>
              <a:rPr lang="en-US" sz="2800" b="1" dirty="0"/>
              <a:t>of this fundamental activity of the project</a:t>
            </a:r>
            <a:br>
              <a:rPr lang="en-US" sz="2800" b="1" dirty="0"/>
            </a:br>
            <a:r>
              <a:rPr lang="en-US" sz="2800" b="1" dirty="0"/>
              <a:t>    STRONG-2020 and draw my </a:t>
            </a:r>
            <a:r>
              <a:rPr lang="en-US" sz="2800" b="1" dirty="0">
                <a:solidFill>
                  <a:srgbClr val="FF0000"/>
                </a:solidFill>
              </a:rPr>
              <a:t>Conclusions</a:t>
            </a:r>
            <a:r>
              <a:rPr lang="en-US" sz="2800" b="1" dirty="0"/>
              <a:t>. </a:t>
            </a:r>
          </a:p>
        </p:txBody>
      </p:sp>
      <p:sp>
        <p:nvSpPr>
          <p:cNvPr id="4" name="Forme libre 2">
            <a:extLst>
              <a:ext uri="{FF2B5EF4-FFF2-40B4-BE49-F238E27FC236}">
                <a16:creationId xmlns:a16="http://schemas.microsoft.com/office/drawing/2014/main" id="{52C0107A-E18B-4FCF-A53C-05DF64642119}"/>
              </a:ext>
            </a:extLst>
          </p:cNvPr>
          <p:cNvSpPr/>
          <p:nvPr/>
        </p:nvSpPr>
        <p:spPr>
          <a:xfrm>
            <a:off x="2050625" y="316079"/>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ctr" defTabSz="1111250">
              <a:lnSpc>
                <a:spcPct val="90000"/>
              </a:lnSpc>
              <a:spcBef>
                <a:spcPct val="0"/>
              </a:spcBef>
              <a:spcAft>
                <a:spcPct val="35000"/>
              </a:spcAft>
            </a:pPr>
            <a:r>
              <a:rPr lang="fr-FR" sz="3200" b="1" dirty="0">
                <a:latin typeface="Arial Narrow" panose="020B0606020202030204" pitchFamily="34" charset="0"/>
              </a:rPr>
              <a:t>FOREWORD</a:t>
            </a:r>
            <a:endParaRPr lang="fr-FR" sz="3200" b="1" kern="1200" dirty="0">
              <a:latin typeface="Arial Narrow" panose="020B0606020202030204" pitchFamily="34" charset="0"/>
            </a:endParaRPr>
          </a:p>
        </p:txBody>
      </p:sp>
      <p:sp>
        <p:nvSpPr>
          <p:cNvPr id="2" name="Segnaposto numero diapositiva 1">
            <a:extLst>
              <a:ext uri="{FF2B5EF4-FFF2-40B4-BE49-F238E27FC236}">
                <a16:creationId xmlns:a16="http://schemas.microsoft.com/office/drawing/2014/main" id="{182979E7-C4DB-2DAA-AFB4-1F8CE7A8B9F4}"/>
              </a:ext>
            </a:extLst>
          </p:cNvPr>
          <p:cNvSpPr>
            <a:spLocks noGrp="1"/>
          </p:cNvSpPr>
          <p:nvPr>
            <p:ph type="sldNum" sz="quarter" idx="12"/>
          </p:nvPr>
        </p:nvSpPr>
        <p:spPr/>
        <p:txBody>
          <a:bodyPr/>
          <a:lstStyle/>
          <a:p>
            <a:fld id="{4CE482DC-2269-4F26-9D2A-7E44B1A4CD85}" type="slidenum">
              <a:rPr lang="en-US" smtClean="0"/>
              <a:pPr/>
              <a:t>4</a:t>
            </a:fld>
            <a:endParaRPr lang="en-US" dirty="0"/>
          </a:p>
        </p:txBody>
      </p:sp>
    </p:spTree>
    <p:extLst>
      <p:ext uri="{BB962C8B-B14F-4D97-AF65-F5344CB8AC3E}">
        <p14:creationId xmlns:p14="http://schemas.microsoft.com/office/powerpoint/2010/main" val="7492974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TA2 – Transnational Access to MAMI		 </a:t>
            </a:r>
            <a:r>
              <a:rPr lang="fr-FR" sz="2500" b="1" dirty="0">
                <a:latin typeface="Arial Narrow" panose="020B0606020202030204" pitchFamily="34" charset="0"/>
              </a:rPr>
              <a:t>(Mainz – Germany)</a:t>
            </a:r>
            <a:endParaRPr lang="fr-FR" sz="2500" b="1" kern="1200" dirty="0">
              <a:latin typeface="Arial Narrow" panose="020B0606020202030204" pitchFamily="34" charset="0"/>
            </a:endParaRPr>
          </a:p>
        </p:txBody>
      </p:sp>
      <p:sp>
        <p:nvSpPr>
          <p:cNvPr id="3" name="CasellaDiTesto 2">
            <a:extLst>
              <a:ext uri="{FF2B5EF4-FFF2-40B4-BE49-F238E27FC236}">
                <a16:creationId xmlns:a16="http://schemas.microsoft.com/office/drawing/2014/main" id="{0DA45E6B-BC42-3280-4B90-02B1EA0078A5}"/>
              </a:ext>
            </a:extLst>
          </p:cNvPr>
          <p:cNvSpPr txBox="1"/>
          <p:nvPr/>
        </p:nvSpPr>
        <p:spPr>
          <a:xfrm>
            <a:off x="3189717" y="1777141"/>
            <a:ext cx="6097424" cy="492699"/>
          </a:xfrm>
          <a:prstGeom prst="rect">
            <a:avLst/>
          </a:prstGeom>
          <a:noFill/>
        </p:spPr>
        <p:txBody>
          <a:bodyPr wrap="square">
            <a:sp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latin typeface="Arial Narrow" panose="020B0606020202030204" pitchFamily="34" charset="0"/>
                <a:ea typeface="Arial Unicode MS"/>
              </a:rPr>
              <a:t>Access </a:t>
            </a:r>
            <a:r>
              <a:rPr lang="de-DE" sz="2400" b="1" dirty="0" err="1">
                <a:ln>
                  <a:noFill/>
                </a:ln>
                <a:effectLst/>
                <a:latin typeface="Arial Narrow" panose="020B0606020202030204" pitchFamily="34" charset="0"/>
                <a:ea typeface="Arial Unicode MS"/>
              </a:rPr>
              <a:t>to</a:t>
            </a:r>
            <a:r>
              <a:rPr lang="de-DE" sz="2400" b="1" dirty="0">
                <a:ln>
                  <a:noFill/>
                </a:ln>
                <a:effectLst/>
                <a:latin typeface="Arial Narrow" panose="020B0606020202030204" pitchFamily="34" charset="0"/>
                <a:ea typeface="Arial Unicode MS"/>
              </a:rPr>
              <a:t> </a:t>
            </a:r>
            <a:r>
              <a:rPr lang="de-DE" sz="2400" b="1" dirty="0">
                <a:latin typeface="Arial Narrow" panose="020B0606020202030204" pitchFamily="34" charset="0"/>
                <a:ea typeface="Arial Unicode MS"/>
              </a:rPr>
              <a:t>MAMI</a:t>
            </a:r>
            <a:r>
              <a:rPr lang="de-DE" sz="2400" b="1" dirty="0">
                <a:ln>
                  <a:noFill/>
                </a:ln>
                <a:effectLst/>
                <a:latin typeface="Arial Narrow" panose="020B0606020202030204" pitchFamily="34" charset="0"/>
                <a:ea typeface="Arial Unicode MS"/>
              </a:rPr>
              <a:t> in RP1</a:t>
            </a:r>
          </a:p>
        </p:txBody>
      </p:sp>
      <p:graphicFrame>
        <p:nvGraphicFramePr>
          <p:cNvPr id="5" name="Tabella 4">
            <a:extLst>
              <a:ext uri="{FF2B5EF4-FFF2-40B4-BE49-F238E27FC236}">
                <a16:creationId xmlns:a16="http://schemas.microsoft.com/office/drawing/2014/main" id="{7C1605CA-2B62-D784-8C46-0F7DD9E90727}"/>
              </a:ext>
            </a:extLst>
          </p:cNvPr>
          <p:cNvGraphicFramePr>
            <a:graphicFrameLocks noGrp="1"/>
          </p:cNvGraphicFramePr>
          <p:nvPr>
            <p:extLst/>
          </p:nvPr>
        </p:nvGraphicFramePr>
        <p:xfrm>
          <a:off x="68367" y="2601134"/>
          <a:ext cx="7110099" cy="2779216"/>
        </p:xfrm>
        <a:graphic>
          <a:graphicData uri="http://schemas.openxmlformats.org/drawingml/2006/table">
            <a:tbl>
              <a:tblPr firstRow="1" firstCol="1" bandRow="1">
                <a:tableStyleId>{5C22544A-7EE6-4342-B048-85BDC9FD1C3A}</a:tableStyleId>
              </a:tblPr>
              <a:tblGrid>
                <a:gridCol w="972661">
                  <a:extLst>
                    <a:ext uri="{9D8B030D-6E8A-4147-A177-3AD203B41FA5}">
                      <a16:colId xmlns:a16="http://schemas.microsoft.com/office/drawing/2014/main" val="3592217897"/>
                    </a:ext>
                  </a:extLst>
                </a:gridCol>
                <a:gridCol w="2480018">
                  <a:extLst>
                    <a:ext uri="{9D8B030D-6E8A-4147-A177-3AD203B41FA5}">
                      <a16:colId xmlns:a16="http://schemas.microsoft.com/office/drawing/2014/main" val="508968342"/>
                    </a:ext>
                  </a:extLst>
                </a:gridCol>
                <a:gridCol w="1690767">
                  <a:extLst>
                    <a:ext uri="{9D8B030D-6E8A-4147-A177-3AD203B41FA5}">
                      <a16:colId xmlns:a16="http://schemas.microsoft.com/office/drawing/2014/main" val="1134787545"/>
                    </a:ext>
                  </a:extLst>
                </a:gridCol>
                <a:gridCol w="1966653">
                  <a:extLst>
                    <a:ext uri="{9D8B030D-6E8A-4147-A177-3AD203B41FA5}">
                      <a16:colId xmlns:a16="http://schemas.microsoft.com/office/drawing/2014/main" val="3777478340"/>
                    </a:ext>
                  </a:extLst>
                </a:gridCol>
              </a:tblGrid>
              <a:tr h="674102">
                <a:tc>
                  <a:txBody>
                    <a:bodyPr/>
                    <a:lstStyle/>
                    <a:p>
                      <a:pPr algn="ctr">
                        <a:lnSpc>
                          <a:spcPct val="115000"/>
                        </a:lnSpc>
                      </a:pPr>
                      <a:r>
                        <a:rPr lang="en-US" sz="2000" dirty="0">
                          <a:effectLst/>
                        </a:rPr>
                        <a:t>Project No.</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15000"/>
                        </a:lnSpc>
                      </a:pPr>
                      <a:r>
                        <a:rPr lang="en-US" sz="2000" dirty="0">
                          <a:effectLst/>
                        </a:rPr>
                        <a:t>User-project acronym</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15000"/>
                        </a:lnSpc>
                      </a:pPr>
                      <a:r>
                        <a:rPr lang="en-US" sz="2000" dirty="0">
                          <a:effectLst/>
                        </a:rPr>
                        <a:t>Number of users</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15000"/>
                        </a:lnSpc>
                      </a:pPr>
                      <a:r>
                        <a:rPr lang="en-US" sz="2000" dirty="0">
                          <a:effectLst/>
                        </a:rPr>
                        <a:t>Number of man/days spent</a:t>
                      </a:r>
                      <a:br>
                        <a:rPr lang="en-US" sz="2000" dirty="0">
                          <a:effectLst/>
                        </a:rPr>
                      </a:br>
                      <a:r>
                        <a:rPr lang="en-US" sz="2000" dirty="0">
                          <a:effectLst/>
                        </a:rPr>
                        <a:t>at the infrastructure</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591210173"/>
                  </a:ext>
                </a:extLst>
              </a:tr>
              <a:tr h="384874">
                <a:tc>
                  <a:txBody>
                    <a:bodyPr/>
                    <a:lstStyle/>
                    <a:p>
                      <a:pPr algn="ctr">
                        <a:lnSpc>
                          <a:spcPct val="115000"/>
                        </a:lnSpc>
                      </a:pPr>
                      <a:r>
                        <a:rPr lang="en-US" sz="2000">
                          <a:effectLst/>
                        </a:rPr>
                        <a:t>1</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15000"/>
                        </a:lnSpc>
                      </a:pPr>
                      <a:r>
                        <a:rPr lang="en-US" sz="2000">
                          <a:effectLst/>
                        </a:rPr>
                        <a:t>MAMI_A2_MESON</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15000"/>
                        </a:lnSpc>
                      </a:pPr>
                      <a:r>
                        <a:rPr lang="en-US" sz="2000" dirty="0">
                          <a:effectLst/>
                        </a:rPr>
                        <a:t>1</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15000"/>
                        </a:lnSpc>
                      </a:pPr>
                      <a:r>
                        <a:rPr lang="en-US" sz="2000" dirty="0">
                          <a:effectLst/>
                        </a:rPr>
                        <a:t>13</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2650082300"/>
                  </a:ext>
                </a:extLst>
              </a:tr>
              <a:tr h="496131">
                <a:tc>
                  <a:txBody>
                    <a:bodyPr/>
                    <a:lstStyle/>
                    <a:p>
                      <a:pPr algn="ctr">
                        <a:lnSpc>
                          <a:spcPct val="115000"/>
                        </a:lnSpc>
                      </a:pPr>
                      <a:r>
                        <a:rPr lang="en-US" sz="2000">
                          <a:effectLst/>
                        </a:rPr>
                        <a:t>2</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15000"/>
                        </a:lnSpc>
                      </a:pPr>
                      <a:r>
                        <a:rPr lang="en-US" sz="2000">
                          <a:effectLst/>
                        </a:rPr>
                        <a:t>MAMI_DET_TEST</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15000"/>
                        </a:lnSpc>
                      </a:pPr>
                      <a:r>
                        <a:rPr lang="en-US" sz="2000">
                          <a:effectLst/>
                        </a:rPr>
                        <a:t>3</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15000"/>
                        </a:lnSpc>
                      </a:pPr>
                      <a:r>
                        <a:rPr lang="en-US" sz="2000" dirty="0">
                          <a:effectLst/>
                        </a:rPr>
                        <a:t>21</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2066293063"/>
                  </a:ext>
                </a:extLst>
              </a:tr>
              <a:tr h="496131">
                <a:tc>
                  <a:txBody>
                    <a:bodyPr/>
                    <a:lstStyle/>
                    <a:p>
                      <a:pPr algn="ctr">
                        <a:lnSpc>
                          <a:spcPct val="115000"/>
                        </a:lnSpc>
                      </a:pPr>
                      <a:r>
                        <a:rPr lang="en-US" sz="2000">
                          <a:effectLst/>
                        </a:rPr>
                        <a:t> </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15000"/>
                        </a:lnSpc>
                      </a:pPr>
                      <a:r>
                        <a:rPr lang="en-US" sz="2400" b="1" dirty="0">
                          <a:effectLst/>
                        </a:rPr>
                        <a:t>TOTAL</a:t>
                      </a:r>
                      <a:endParaRPr lang="en-US" sz="2400" b="1"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15000"/>
                        </a:lnSpc>
                      </a:pPr>
                      <a:r>
                        <a:rPr lang="en-US" sz="2400" b="1" dirty="0">
                          <a:effectLst/>
                        </a:rPr>
                        <a:t>4</a:t>
                      </a:r>
                      <a:endParaRPr lang="en-US" sz="2400" b="1"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15000"/>
                        </a:lnSpc>
                      </a:pPr>
                      <a:r>
                        <a:rPr lang="en-US" sz="2400" b="1" dirty="0">
                          <a:effectLst/>
                        </a:rPr>
                        <a:t>34</a:t>
                      </a:r>
                      <a:endParaRPr lang="en-US" sz="2400" b="1" dirty="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892363055"/>
                  </a:ext>
                </a:extLst>
              </a:tr>
            </a:tbl>
          </a:graphicData>
        </a:graphic>
      </p:graphicFrame>
      <p:graphicFrame>
        <p:nvGraphicFramePr>
          <p:cNvPr id="6" name="Tabella 5">
            <a:extLst>
              <a:ext uri="{FF2B5EF4-FFF2-40B4-BE49-F238E27FC236}">
                <a16:creationId xmlns:a16="http://schemas.microsoft.com/office/drawing/2014/main" id="{D17A29AD-7E7B-6A8C-041F-102E0558CE56}"/>
              </a:ext>
            </a:extLst>
          </p:cNvPr>
          <p:cNvGraphicFramePr>
            <a:graphicFrameLocks noGrp="1"/>
          </p:cNvGraphicFramePr>
          <p:nvPr>
            <p:extLst/>
          </p:nvPr>
        </p:nvGraphicFramePr>
        <p:xfrm>
          <a:off x="7300107" y="2681814"/>
          <a:ext cx="4823526" cy="1727200"/>
        </p:xfrm>
        <a:graphic>
          <a:graphicData uri="http://schemas.openxmlformats.org/drawingml/2006/table">
            <a:tbl>
              <a:tblPr firstRow="1" firstCol="1" bandRow="1">
                <a:tableStyleId>{5C22544A-7EE6-4342-B048-85BDC9FD1C3A}</a:tableStyleId>
              </a:tblPr>
              <a:tblGrid>
                <a:gridCol w="1730681">
                  <a:extLst>
                    <a:ext uri="{9D8B030D-6E8A-4147-A177-3AD203B41FA5}">
                      <a16:colId xmlns:a16="http://schemas.microsoft.com/office/drawing/2014/main" val="729822181"/>
                    </a:ext>
                  </a:extLst>
                </a:gridCol>
                <a:gridCol w="1608164">
                  <a:extLst>
                    <a:ext uri="{9D8B030D-6E8A-4147-A177-3AD203B41FA5}">
                      <a16:colId xmlns:a16="http://schemas.microsoft.com/office/drawing/2014/main" val="401632671"/>
                    </a:ext>
                  </a:extLst>
                </a:gridCol>
                <a:gridCol w="1484681">
                  <a:extLst>
                    <a:ext uri="{9D8B030D-6E8A-4147-A177-3AD203B41FA5}">
                      <a16:colId xmlns:a16="http://schemas.microsoft.com/office/drawing/2014/main" val="609677314"/>
                    </a:ext>
                  </a:extLst>
                </a:gridCol>
              </a:tblGrid>
              <a:tr h="1031154">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RP1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a:effectLst/>
                          <a:uFill>
                            <a:solidFill>
                              <a:srgbClr val="000000"/>
                            </a:solidFill>
                          </a:uFill>
                        </a:rPr>
                        <a:t>Beam hour</a:t>
                      </a:r>
                      <a:endParaRPr lang="en-US" sz="200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effectLst/>
                          <a:uFill>
                            <a:solidFill>
                              <a:srgbClr val="000000"/>
                            </a:solidFill>
                          </a:uFill>
                        </a:rPr>
                        <a:t>630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178</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sp>
        <p:nvSpPr>
          <p:cNvPr id="2" name="Segnaposto numero diapositiva 1">
            <a:extLst>
              <a:ext uri="{FF2B5EF4-FFF2-40B4-BE49-F238E27FC236}">
                <a16:creationId xmlns:a16="http://schemas.microsoft.com/office/drawing/2014/main" id="{F0AFC8D3-F002-8497-7E3D-5F9518D68BC0}"/>
              </a:ext>
            </a:extLst>
          </p:cNvPr>
          <p:cNvSpPr>
            <a:spLocks noGrp="1"/>
          </p:cNvSpPr>
          <p:nvPr>
            <p:ph type="sldNum" sz="quarter" idx="12"/>
          </p:nvPr>
        </p:nvSpPr>
        <p:spPr/>
        <p:txBody>
          <a:bodyPr/>
          <a:lstStyle/>
          <a:p>
            <a:fld id="{4CE482DC-2269-4F26-9D2A-7E44B1A4CD85}" type="slidenum">
              <a:rPr lang="en-US" smtClean="0"/>
              <a:pPr/>
              <a:t>40</a:t>
            </a:fld>
            <a:endParaRPr lang="en-US" dirty="0"/>
          </a:p>
        </p:txBody>
      </p:sp>
    </p:spTree>
    <p:extLst>
      <p:ext uri="{BB962C8B-B14F-4D97-AF65-F5344CB8AC3E}">
        <p14:creationId xmlns:p14="http://schemas.microsoft.com/office/powerpoint/2010/main" val="17138440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69338" y="69739"/>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TA3 – Transnational Access to LNF		 </a:t>
            </a:r>
            <a:r>
              <a:rPr lang="fr-FR" sz="2500" b="1" dirty="0">
                <a:latin typeface="Arial Narrow" panose="020B0606020202030204" pitchFamily="34" charset="0"/>
              </a:rPr>
              <a:t>(Frascati – </a:t>
            </a:r>
            <a:r>
              <a:rPr lang="fr-FR" sz="2500" b="1" dirty="0" err="1">
                <a:latin typeface="Arial Narrow" panose="020B0606020202030204" pitchFamily="34" charset="0"/>
              </a:rPr>
              <a:t>Italy</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graphicFrame>
        <p:nvGraphicFramePr>
          <p:cNvPr id="2" name="Tabella 1">
            <a:extLst>
              <a:ext uri="{FF2B5EF4-FFF2-40B4-BE49-F238E27FC236}">
                <a16:creationId xmlns:a16="http://schemas.microsoft.com/office/drawing/2014/main" id="{DD5F3513-6FAB-ECC2-56DB-F13B1E8D3DA8}"/>
              </a:ext>
            </a:extLst>
          </p:cNvPr>
          <p:cNvGraphicFramePr>
            <a:graphicFrameLocks noGrp="1"/>
          </p:cNvGraphicFramePr>
          <p:nvPr>
            <p:extLst/>
          </p:nvPr>
        </p:nvGraphicFramePr>
        <p:xfrm>
          <a:off x="129229" y="2486259"/>
          <a:ext cx="7011851" cy="3000439"/>
        </p:xfrm>
        <a:graphic>
          <a:graphicData uri="http://schemas.openxmlformats.org/drawingml/2006/table">
            <a:tbl>
              <a:tblPr firstRow="1" firstCol="1" bandRow="1">
                <a:tableStyleId>{5C22544A-7EE6-4342-B048-85BDC9FD1C3A}</a:tableStyleId>
              </a:tblPr>
              <a:tblGrid>
                <a:gridCol w="746062">
                  <a:extLst>
                    <a:ext uri="{9D8B030D-6E8A-4147-A177-3AD203B41FA5}">
                      <a16:colId xmlns:a16="http://schemas.microsoft.com/office/drawing/2014/main" val="3463241066"/>
                    </a:ext>
                  </a:extLst>
                </a:gridCol>
                <a:gridCol w="2790855">
                  <a:extLst>
                    <a:ext uri="{9D8B030D-6E8A-4147-A177-3AD203B41FA5}">
                      <a16:colId xmlns:a16="http://schemas.microsoft.com/office/drawing/2014/main" val="3553157960"/>
                    </a:ext>
                  </a:extLst>
                </a:gridCol>
                <a:gridCol w="1395219">
                  <a:extLst>
                    <a:ext uri="{9D8B030D-6E8A-4147-A177-3AD203B41FA5}">
                      <a16:colId xmlns:a16="http://schemas.microsoft.com/office/drawing/2014/main" val="2565864411"/>
                    </a:ext>
                  </a:extLst>
                </a:gridCol>
                <a:gridCol w="2079715">
                  <a:extLst>
                    <a:ext uri="{9D8B030D-6E8A-4147-A177-3AD203B41FA5}">
                      <a16:colId xmlns:a16="http://schemas.microsoft.com/office/drawing/2014/main" val="3583206821"/>
                    </a:ext>
                  </a:extLst>
                </a:gridCol>
              </a:tblGrid>
              <a:tr h="562564">
                <a:tc>
                  <a:txBody>
                    <a:bodyPr/>
                    <a:lstStyle/>
                    <a:p>
                      <a:pPr algn="ctr">
                        <a:lnSpc>
                          <a:spcPct val="107000"/>
                        </a:lnSpc>
                      </a:pPr>
                      <a:r>
                        <a:rPr lang="en-US" sz="2000">
                          <a:effectLst/>
                        </a:rPr>
                        <a:t>Project No.</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dirty="0">
                          <a:effectLst/>
                        </a:rPr>
                        <a:t>User-project acronym</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Number of users</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Number of man/days spent</a:t>
                      </a:r>
                      <a:br>
                        <a:rPr lang="en-US" sz="2000">
                          <a:effectLst/>
                        </a:rPr>
                      </a:br>
                      <a:r>
                        <a:rPr lang="en-US" sz="2000">
                          <a:effectLst/>
                        </a:rPr>
                        <a:t>at the infrastructure</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329672129"/>
                  </a:ext>
                </a:extLst>
              </a:tr>
              <a:tr h="274219">
                <a:tc>
                  <a:txBody>
                    <a:bodyPr/>
                    <a:lstStyle/>
                    <a:p>
                      <a:pPr algn="ctr">
                        <a:lnSpc>
                          <a:spcPct val="107000"/>
                        </a:lnSpc>
                      </a:pPr>
                      <a:r>
                        <a:rPr lang="en-US" sz="2000">
                          <a:effectLst/>
                        </a:rPr>
                        <a:t>1</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7000"/>
                        </a:lnSpc>
                      </a:pPr>
                      <a:r>
                        <a:rPr lang="en-US" sz="2000">
                          <a:effectLst/>
                        </a:rPr>
                        <a:t>UCL_DP</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1</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30</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264287687"/>
                  </a:ext>
                </a:extLst>
              </a:tr>
              <a:tr h="274219">
                <a:tc>
                  <a:txBody>
                    <a:bodyPr/>
                    <a:lstStyle/>
                    <a:p>
                      <a:pPr algn="ctr">
                        <a:lnSpc>
                          <a:spcPct val="107000"/>
                        </a:lnSpc>
                      </a:pPr>
                      <a:r>
                        <a:rPr lang="en-US" sz="2000">
                          <a:effectLst/>
                        </a:rPr>
                        <a:t>2</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7000"/>
                        </a:lnSpc>
                      </a:pPr>
                      <a:r>
                        <a:rPr lang="en-US" sz="2000">
                          <a:effectLst/>
                        </a:rPr>
                        <a:t>DarkAndRare</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2</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32</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851919420"/>
                  </a:ext>
                </a:extLst>
              </a:tr>
              <a:tr h="274219">
                <a:tc>
                  <a:txBody>
                    <a:bodyPr/>
                    <a:lstStyle/>
                    <a:p>
                      <a:pPr algn="ctr">
                        <a:lnSpc>
                          <a:spcPct val="107000"/>
                        </a:lnSpc>
                      </a:pPr>
                      <a:r>
                        <a:rPr lang="en-US" sz="2000">
                          <a:effectLst/>
                        </a:rPr>
                        <a:t>3</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7000"/>
                        </a:lnSpc>
                      </a:pPr>
                      <a:r>
                        <a:rPr lang="en-US" sz="2000" dirty="0">
                          <a:effectLst/>
                        </a:rPr>
                        <a:t>SIDDHARTA-2</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3</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23</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4092641067"/>
                  </a:ext>
                </a:extLst>
              </a:tr>
              <a:tr h="274219">
                <a:tc>
                  <a:txBody>
                    <a:bodyPr/>
                    <a:lstStyle/>
                    <a:p>
                      <a:pPr algn="ctr">
                        <a:lnSpc>
                          <a:spcPct val="107000"/>
                        </a:lnSpc>
                      </a:pPr>
                      <a:r>
                        <a:rPr lang="en-US" sz="2000">
                          <a:effectLst/>
                        </a:rPr>
                        <a:t>4</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7000"/>
                        </a:lnSpc>
                      </a:pPr>
                      <a:r>
                        <a:rPr lang="en-US" sz="2000" dirty="0">
                          <a:effectLst/>
                        </a:rPr>
                        <a:t>KRAKOW@SIDDHARTA-2</a:t>
                      </a: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1</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15</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3060442204"/>
                  </a:ext>
                </a:extLst>
              </a:tr>
              <a:tr h="274219">
                <a:tc>
                  <a:txBody>
                    <a:bodyPr/>
                    <a:lstStyle/>
                    <a:p>
                      <a:pPr algn="ctr">
                        <a:lnSpc>
                          <a:spcPct val="107000"/>
                        </a:lnSpc>
                      </a:pPr>
                      <a:r>
                        <a:rPr lang="en-US" sz="2000">
                          <a:effectLst/>
                        </a:rPr>
                        <a:t> </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7000"/>
                        </a:lnSpc>
                      </a:pPr>
                      <a:r>
                        <a:rPr lang="en-US" sz="2400" b="1" dirty="0">
                          <a:effectLst/>
                        </a:rPr>
                        <a:t>TOTAL</a:t>
                      </a:r>
                      <a:endParaRPr lang="en-US" sz="2400" b="1"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400" b="1" dirty="0">
                          <a:effectLst/>
                        </a:rPr>
                        <a:t>7</a:t>
                      </a:r>
                      <a:endParaRPr lang="en-US" sz="2400" b="1"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400" b="1" dirty="0">
                          <a:effectLst/>
                        </a:rPr>
                        <a:t>100</a:t>
                      </a:r>
                      <a:endParaRPr lang="en-US" sz="2400" b="1" dirty="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2239807579"/>
                  </a:ext>
                </a:extLst>
              </a:tr>
            </a:tbl>
          </a:graphicData>
        </a:graphic>
      </p:graphicFrame>
      <p:sp>
        <p:nvSpPr>
          <p:cNvPr id="5" name="CasellaDiTesto 4">
            <a:extLst>
              <a:ext uri="{FF2B5EF4-FFF2-40B4-BE49-F238E27FC236}">
                <a16:creationId xmlns:a16="http://schemas.microsoft.com/office/drawing/2014/main" id="{2439B9D2-EC17-5656-CAAC-05434AA1E9BF}"/>
              </a:ext>
            </a:extLst>
          </p:cNvPr>
          <p:cNvSpPr txBox="1"/>
          <p:nvPr/>
        </p:nvSpPr>
        <p:spPr>
          <a:xfrm>
            <a:off x="3189717" y="1777141"/>
            <a:ext cx="6097424" cy="492699"/>
          </a:xfrm>
          <a:prstGeom prst="rect">
            <a:avLst/>
          </a:prstGeom>
          <a:noFill/>
        </p:spPr>
        <p:txBody>
          <a:bodyPr wrap="square">
            <a:sp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latin typeface="Arial Narrow" panose="020B0606020202030204" pitchFamily="34" charset="0"/>
                <a:ea typeface="Arial Unicode MS"/>
              </a:rPr>
              <a:t>Access </a:t>
            </a:r>
            <a:r>
              <a:rPr lang="de-DE" sz="2400" b="1" dirty="0" err="1">
                <a:ln>
                  <a:noFill/>
                </a:ln>
                <a:effectLst/>
                <a:latin typeface="Arial Narrow" panose="020B0606020202030204" pitchFamily="34" charset="0"/>
                <a:ea typeface="Arial Unicode MS"/>
              </a:rPr>
              <a:t>to</a:t>
            </a:r>
            <a:r>
              <a:rPr lang="de-DE" sz="2400" b="1" dirty="0">
                <a:ln>
                  <a:noFill/>
                </a:ln>
                <a:effectLst/>
                <a:latin typeface="Arial Narrow" panose="020B0606020202030204" pitchFamily="34" charset="0"/>
                <a:ea typeface="Arial Unicode MS"/>
              </a:rPr>
              <a:t> LNF in RP1</a:t>
            </a:r>
          </a:p>
        </p:txBody>
      </p:sp>
      <p:graphicFrame>
        <p:nvGraphicFramePr>
          <p:cNvPr id="6" name="Tabella 5">
            <a:extLst>
              <a:ext uri="{FF2B5EF4-FFF2-40B4-BE49-F238E27FC236}">
                <a16:creationId xmlns:a16="http://schemas.microsoft.com/office/drawing/2014/main" id="{F2533B28-02D3-CA8B-E627-48E032C64503}"/>
              </a:ext>
            </a:extLst>
          </p:cNvPr>
          <p:cNvGraphicFramePr>
            <a:graphicFrameLocks noGrp="1"/>
          </p:cNvGraphicFramePr>
          <p:nvPr>
            <p:extLst/>
          </p:nvPr>
        </p:nvGraphicFramePr>
        <p:xfrm>
          <a:off x="7308653" y="2860961"/>
          <a:ext cx="4823526" cy="1727200"/>
        </p:xfrm>
        <a:graphic>
          <a:graphicData uri="http://schemas.openxmlformats.org/drawingml/2006/table">
            <a:tbl>
              <a:tblPr firstRow="1" firstCol="1" bandRow="1">
                <a:tableStyleId>{5C22544A-7EE6-4342-B048-85BDC9FD1C3A}</a:tableStyleId>
              </a:tblPr>
              <a:tblGrid>
                <a:gridCol w="1730681">
                  <a:extLst>
                    <a:ext uri="{9D8B030D-6E8A-4147-A177-3AD203B41FA5}">
                      <a16:colId xmlns:a16="http://schemas.microsoft.com/office/drawing/2014/main" val="729822181"/>
                    </a:ext>
                  </a:extLst>
                </a:gridCol>
                <a:gridCol w="1608164">
                  <a:extLst>
                    <a:ext uri="{9D8B030D-6E8A-4147-A177-3AD203B41FA5}">
                      <a16:colId xmlns:a16="http://schemas.microsoft.com/office/drawing/2014/main" val="401632671"/>
                    </a:ext>
                  </a:extLst>
                </a:gridCol>
                <a:gridCol w="1484681">
                  <a:extLst>
                    <a:ext uri="{9D8B030D-6E8A-4147-A177-3AD203B41FA5}">
                      <a16:colId xmlns:a16="http://schemas.microsoft.com/office/drawing/2014/main" val="609677314"/>
                    </a:ext>
                  </a:extLst>
                </a:gridCol>
              </a:tblGrid>
              <a:tr h="1031154">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RP1</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dirty="0">
                          <a:effectLst/>
                          <a:uFill>
                            <a:solidFill>
                              <a:srgbClr val="000000"/>
                            </a:solidFill>
                          </a:uFill>
                        </a:rPr>
                        <a:t>Beam </a:t>
                      </a:r>
                      <a:r>
                        <a:rPr lang="de-DE" sz="2000" dirty="0" err="1">
                          <a:effectLst/>
                          <a:uFill>
                            <a:solidFill>
                              <a:srgbClr val="000000"/>
                            </a:solidFill>
                          </a:uFill>
                        </a:rPr>
                        <a:t>hour</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effectLst/>
                          <a:uFill>
                            <a:solidFill>
                              <a:srgbClr val="000000"/>
                            </a:solidFill>
                          </a:uFill>
                        </a:rPr>
                        <a:t>937,5</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820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sp>
        <p:nvSpPr>
          <p:cNvPr id="3" name="Segnaposto numero diapositiva 2">
            <a:extLst>
              <a:ext uri="{FF2B5EF4-FFF2-40B4-BE49-F238E27FC236}">
                <a16:creationId xmlns:a16="http://schemas.microsoft.com/office/drawing/2014/main" id="{E662E3E1-9134-8218-C663-C45521464A4D}"/>
              </a:ext>
            </a:extLst>
          </p:cNvPr>
          <p:cNvSpPr>
            <a:spLocks noGrp="1"/>
          </p:cNvSpPr>
          <p:nvPr>
            <p:ph type="sldNum" sz="quarter" idx="12"/>
          </p:nvPr>
        </p:nvSpPr>
        <p:spPr/>
        <p:txBody>
          <a:bodyPr/>
          <a:lstStyle/>
          <a:p>
            <a:fld id="{4CE482DC-2269-4F26-9D2A-7E44B1A4CD85}" type="slidenum">
              <a:rPr lang="en-US" smtClean="0"/>
              <a:pPr/>
              <a:t>41</a:t>
            </a:fld>
            <a:endParaRPr lang="en-US" dirty="0"/>
          </a:p>
        </p:txBody>
      </p:sp>
    </p:spTree>
    <p:extLst>
      <p:ext uri="{BB962C8B-B14F-4D97-AF65-F5344CB8AC3E}">
        <p14:creationId xmlns:p14="http://schemas.microsoft.com/office/powerpoint/2010/main" val="27111633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TA4 – Transnational Access to FTD-ELSA		 </a:t>
            </a:r>
            <a:r>
              <a:rPr lang="fr-FR" sz="2500" b="1" dirty="0">
                <a:latin typeface="Arial Narrow" panose="020B0606020202030204" pitchFamily="34" charset="0"/>
              </a:rPr>
              <a:t>(Bonn – Germany)</a:t>
            </a:r>
            <a:endParaRPr lang="fr-FR" sz="2500" b="1" kern="1200" dirty="0">
              <a:latin typeface="Arial Narrow" panose="020B0606020202030204" pitchFamily="34" charset="0"/>
            </a:endParaRPr>
          </a:p>
        </p:txBody>
      </p:sp>
      <p:graphicFrame>
        <p:nvGraphicFramePr>
          <p:cNvPr id="6" name="Tabella 5">
            <a:extLst>
              <a:ext uri="{FF2B5EF4-FFF2-40B4-BE49-F238E27FC236}">
                <a16:creationId xmlns:a16="http://schemas.microsoft.com/office/drawing/2014/main" id="{426641A7-326A-47DB-F2A1-768058BCBF0E}"/>
              </a:ext>
            </a:extLst>
          </p:cNvPr>
          <p:cNvGraphicFramePr>
            <a:graphicFrameLocks noGrp="1"/>
          </p:cNvGraphicFramePr>
          <p:nvPr>
            <p:extLst/>
          </p:nvPr>
        </p:nvGraphicFramePr>
        <p:xfrm>
          <a:off x="7308653" y="2860961"/>
          <a:ext cx="4823526" cy="1727200"/>
        </p:xfrm>
        <a:graphic>
          <a:graphicData uri="http://schemas.openxmlformats.org/drawingml/2006/table">
            <a:tbl>
              <a:tblPr firstRow="1" firstCol="1" bandRow="1">
                <a:tableStyleId>{5C22544A-7EE6-4342-B048-85BDC9FD1C3A}</a:tableStyleId>
              </a:tblPr>
              <a:tblGrid>
                <a:gridCol w="1730681">
                  <a:extLst>
                    <a:ext uri="{9D8B030D-6E8A-4147-A177-3AD203B41FA5}">
                      <a16:colId xmlns:a16="http://schemas.microsoft.com/office/drawing/2014/main" val="729822181"/>
                    </a:ext>
                  </a:extLst>
                </a:gridCol>
                <a:gridCol w="1608164">
                  <a:extLst>
                    <a:ext uri="{9D8B030D-6E8A-4147-A177-3AD203B41FA5}">
                      <a16:colId xmlns:a16="http://schemas.microsoft.com/office/drawing/2014/main" val="401632671"/>
                    </a:ext>
                  </a:extLst>
                </a:gridCol>
                <a:gridCol w="1484681">
                  <a:extLst>
                    <a:ext uri="{9D8B030D-6E8A-4147-A177-3AD203B41FA5}">
                      <a16:colId xmlns:a16="http://schemas.microsoft.com/office/drawing/2014/main" val="609677314"/>
                    </a:ext>
                  </a:extLst>
                </a:gridCol>
              </a:tblGrid>
              <a:tr h="1031154">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RP1</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dirty="0">
                          <a:effectLst/>
                          <a:uFill>
                            <a:solidFill>
                              <a:srgbClr val="000000"/>
                            </a:solidFill>
                          </a:uFill>
                        </a:rPr>
                        <a:t>AU</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effectLst/>
                          <a:uFill>
                            <a:solidFill>
                              <a:srgbClr val="000000"/>
                            </a:solidFill>
                          </a:uFill>
                        </a:rPr>
                        <a:t>525</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sp>
        <p:nvSpPr>
          <p:cNvPr id="9" name="CasellaDiTesto 8">
            <a:extLst>
              <a:ext uri="{FF2B5EF4-FFF2-40B4-BE49-F238E27FC236}">
                <a16:creationId xmlns:a16="http://schemas.microsoft.com/office/drawing/2014/main" id="{BBE0EA21-FA8B-4C13-4531-44BE017F083C}"/>
              </a:ext>
            </a:extLst>
          </p:cNvPr>
          <p:cNvSpPr txBox="1"/>
          <p:nvPr/>
        </p:nvSpPr>
        <p:spPr>
          <a:xfrm>
            <a:off x="3198263" y="1618700"/>
            <a:ext cx="6097424" cy="492699"/>
          </a:xfrm>
          <a:prstGeom prst="rect">
            <a:avLst/>
          </a:prstGeom>
          <a:noFill/>
        </p:spPr>
        <p:txBody>
          <a:bodyPr wrap="square">
            <a:sp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latin typeface="Arial Narrow" panose="020B0606020202030204" pitchFamily="34" charset="0"/>
                <a:ea typeface="Arial Unicode MS"/>
              </a:rPr>
              <a:t>Access </a:t>
            </a:r>
            <a:r>
              <a:rPr lang="de-DE" sz="2400" b="1" dirty="0" err="1">
                <a:ln>
                  <a:noFill/>
                </a:ln>
                <a:effectLst/>
                <a:latin typeface="Arial Narrow" panose="020B0606020202030204" pitchFamily="34" charset="0"/>
                <a:ea typeface="Arial Unicode MS"/>
              </a:rPr>
              <a:t>to</a:t>
            </a:r>
            <a:r>
              <a:rPr lang="de-DE" sz="2400" b="1" dirty="0">
                <a:ln>
                  <a:noFill/>
                </a:ln>
                <a:effectLst/>
                <a:latin typeface="Arial Narrow" panose="020B0606020202030204" pitchFamily="34" charset="0"/>
                <a:ea typeface="Arial Unicode MS"/>
              </a:rPr>
              <a:t> </a:t>
            </a:r>
            <a:r>
              <a:rPr lang="de-DE" sz="2400" b="1" dirty="0">
                <a:latin typeface="Arial Narrow" panose="020B0606020202030204" pitchFamily="34" charset="0"/>
                <a:ea typeface="Arial Unicode MS"/>
              </a:rPr>
              <a:t>FTD-ELSA</a:t>
            </a:r>
            <a:r>
              <a:rPr lang="de-DE" sz="2400" b="1" dirty="0">
                <a:ln>
                  <a:noFill/>
                </a:ln>
                <a:effectLst/>
                <a:latin typeface="Arial Narrow" panose="020B0606020202030204" pitchFamily="34" charset="0"/>
                <a:ea typeface="Arial Unicode MS"/>
              </a:rPr>
              <a:t> in RP1</a:t>
            </a:r>
          </a:p>
        </p:txBody>
      </p:sp>
      <p:graphicFrame>
        <p:nvGraphicFramePr>
          <p:cNvPr id="10" name="Tabella 9">
            <a:extLst>
              <a:ext uri="{FF2B5EF4-FFF2-40B4-BE49-F238E27FC236}">
                <a16:creationId xmlns:a16="http://schemas.microsoft.com/office/drawing/2014/main" id="{B0AEC2FE-284E-F9FC-8D57-310667BCA5C5}"/>
              </a:ext>
            </a:extLst>
          </p:cNvPr>
          <p:cNvGraphicFramePr>
            <a:graphicFrameLocks noGrp="1"/>
          </p:cNvGraphicFramePr>
          <p:nvPr>
            <p:extLst/>
          </p:nvPr>
        </p:nvGraphicFramePr>
        <p:xfrm>
          <a:off x="59821" y="2111399"/>
          <a:ext cx="7001208" cy="4055172"/>
        </p:xfrm>
        <a:graphic>
          <a:graphicData uri="http://schemas.openxmlformats.org/drawingml/2006/table">
            <a:tbl>
              <a:tblPr firstRow="1" firstCol="1" bandRow="1">
                <a:tableStyleId>{5C22544A-7EE6-4342-B048-85BDC9FD1C3A}</a:tableStyleId>
              </a:tblPr>
              <a:tblGrid>
                <a:gridCol w="1027628">
                  <a:extLst>
                    <a:ext uri="{9D8B030D-6E8A-4147-A177-3AD203B41FA5}">
                      <a16:colId xmlns:a16="http://schemas.microsoft.com/office/drawing/2014/main" val="804170369"/>
                    </a:ext>
                  </a:extLst>
                </a:gridCol>
                <a:gridCol w="1873770">
                  <a:extLst>
                    <a:ext uri="{9D8B030D-6E8A-4147-A177-3AD203B41FA5}">
                      <a16:colId xmlns:a16="http://schemas.microsoft.com/office/drawing/2014/main" val="2694709753"/>
                    </a:ext>
                  </a:extLst>
                </a:gridCol>
                <a:gridCol w="1618938">
                  <a:extLst>
                    <a:ext uri="{9D8B030D-6E8A-4147-A177-3AD203B41FA5}">
                      <a16:colId xmlns:a16="http://schemas.microsoft.com/office/drawing/2014/main" val="1840823365"/>
                    </a:ext>
                  </a:extLst>
                </a:gridCol>
                <a:gridCol w="2480872">
                  <a:extLst>
                    <a:ext uri="{9D8B030D-6E8A-4147-A177-3AD203B41FA5}">
                      <a16:colId xmlns:a16="http://schemas.microsoft.com/office/drawing/2014/main" val="4246422285"/>
                    </a:ext>
                  </a:extLst>
                </a:gridCol>
              </a:tblGrid>
              <a:tr h="906374">
                <a:tc>
                  <a:txBody>
                    <a:bodyPr/>
                    <a:lstStyle/>
                    <a:p>
                      <a:pPr algn="ctr">
                        <a:lnSpc>
                          <a:spcPct val="106000"/>
                        </a:lnSpc>
                        <a:spcAft>
                          <a:spcPts val="800"/>
                        </a:spcAft>
                      </a:pPr>
                      <a:r>
                        <a:rPr lang="en-US" sz="1600" dirty="0">
                          <a:ln>
                            <a:noFill/>
                          </a:ln>
                          <a:effectLst/>
                          <a:uFill>
                            <a:solidFill>
                              <a:srgbClr val="000000"/>
                            </a:solidFill>
                          </a:uFill>
                        </a:rPr>
                        <a:t>Project No.</a:t>
                      </a:r>
                      <a:endParaRPr lang="en-US" sz="14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gn="ctr">
                        <a:lnSpc>
                          <a:spcPct val="106000"/>
                        </a:lnSpc>
                        <a:spcAft>
                          <a:spcPts val="800"/>
                        </a:spcAft>
                      </a:pPr>
                      <a:r>
                        <a:rPr lang="en-US" sz="1600" dirty="0">
                          <a:ln>
                            <a:noFill/>
                          </a:ln>
                          <a:effectLst/>
                          <a:uFill>
                            <a:solidFill>
                              <a:srgbClr val="000000"/>
                            </a:solidFill>
                          </a:uFill>
                        </a:rPr>
                        <a:t>User-project acronym</a:t>
                      </a:r>
                      <a:endParaRPr lang="en-US" sz="14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gn="ctr">
                        <a:lnSpc>
                          <a:spcPct val="106000"/>
                        </a:lnSpc>
                        <a:spcAft>
                          <a:spcPts val="800"/>
                        </a:spcAft>
                      </a:pPr>
                      <a:r>
                        <a:rPr lang="en-US" sz="1600" dirty="0">
                          <a:ln>
                            <a:noFill/>
                          </a:ln>
                          <a:effectLst/>
                          <a:uFill>
                            <a:solidFill>
                              <a:srgbClr val="000000"/>
                            </a:solidFill>
                          </a:uFill>
                        </a:rPr>
                        <a:t>Number of users</a:t>
                      </a:r>
                      <a:endParaRPr lang="en-US" sz="14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gn="ctr">
                        <a:lnSpc>
                          <a:spcPct val="106000"/>
                        </a:lnSpc>
                        <a:spcAft>
                          <a:spcPts val="800"/>
                        </a:spcAft>
                      </a:pPr>
                      <a:r>
                        <a:rPr lang="en-US" sz="1600" dirty="0">
                          <a:ln>
                            <a:noFill/>
                          </a:ln>
                          <a:effectLst/>
                          <a:uFill>
                            <a:solidFill>
                              <a:srgbClr val="000000"/>
                            </a:solidFill>
                          </a:uFill>
                        </a:rPr>
                        <a:t>Number of man/days spent</a:t>
                      </a:r>
                      <a:r>
                        <a:rPr lang="de-DE" sz="1600" dirty="0">
                          <a:ln>
                            <a:noFill/>
                          </a:ln>
                          <a:effectLst/>
                          <a:uFill>
                            <a:solidFill>
                              <a:srgbClr val="000000"/>
                            </a:solidFill>
                          </a:uFill>
                        </a:rPr>
                        <a:t/>
                      </a:r>
                      <a:br>
                        <a:rPr lang="de-DE" sz="1600" dirty="0">
                          <a:ln>
                            <a:noFill/>
                          </a:ln>
                          <a:effectLst/>
                          <a:uFill>
                            <a:solidFill>
                              <a:srgbClr val="000000"/>
                            </a:solidFill>
                          </a:uFill>
                        </a:rPr>
                      </a:br>
                      <a:r>
                        <a:rPr lang="en-US" sz="1600" dirty="0">
                          <a:ln>
                            <a:noFill/>
                          </a:ln>
                          <a:effectLst/>
                          <a:uFill>
                            <a:solidFill>
                              <a:srgbClr val="000000"/>
                            </a:solidFill>
                          </a:uFill>
                        </a:rPr>
                        <a:t>at the infrastructure</a:t>
                      </a:r>
                      <a:endParaRPr lang="en-US" sz="14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extLst>
                  <a:ext uri="{0D108BD9-81ED-4DB2-BD59-A6C34878D82A}">
                    <a16:rowId xmlns:a16="http://schemas.microsoft.com/office/drawing/2014/main" val="1517347409"/>
                  </a:ext>
                </a:extLst>
              </a:tr>
              <a:tr h="612908">
                <a:tc>
                  <a:txBody>
                    <a:bodyPr/>
                    <a:lstStyle/>
                    <a:p>
                      <a:pPr algn="ctr">
                        <a:lnSpc>
                          <a:spcPct val="106000"/>
                        </a:lnSpc>
                        <a:spcAft>
                          <a:spcPts val="800"/>
                        </a:spcAft>
                      </a:pPr>
                      <a:r>
                        <a:rPr lang="de-DE" sz="1400">
                          <a:ln>
                            <a:noFill/>
                          </a:ln>
                          <a:effectLst/>
                          <a:uFill>
                            <a:solidFill>
                              <a:srgbClr val="000000"/>
                            </a:solidFill>
                          </a:uFill>
                        </a:rPr>
                        <a:t>TA4-</a:t>
                      </a:r>
                      <a:r>
                        <a:rPr lang="en-US" sz="1400">
                          <a:ln>
                            <a:noFill/>
                          </a:ln>
                          <a:effectLst/>
                          <a:uFill>
                            <a:solidFill>
                              <a:srgbClr val="000000"/>
                            </a:solidFill>
                          </a:uFill>
                        </a:rPr>
                        <a:t>1</a:t>
                      </a:r>
                      <a:endParaRPr lang="en-US" sz="12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de-DE" sz="1400" dirty="0">
                          <a:ln>
                            <a:noFill/>
                          </a:ln>
                          <a:effectLst/>
                        </a:rPr>
                        <a:t>Eta beam </a:t>
                      </a:r>
                      <a:r>
                        <a:rPr lang="de-DE" sz="1400" dirty="0" err="1">
                          <a:ln>
                            <a:noFill/>
                          </a:ln>
                          <a:effectLst/>
                        </a:rPr>
                        <a:t>asymmetry</a:t>
                      </a:r>
                      <a:endParaRPr lang="en-US" sz="1400" dirty="0">
                        <a:effectLst/>
                        <a:latin typeface="Times New Roman" panose="02020603050405020304" pitchFamily="18" charset="0"/>
                        <a:ea typeface="Arial Unicode MS"/>
                      </a:endParaRPr>
                    </a:p>
                  </a:txBody>
                  <a:tcPr marL="50800" marR="50800" marT="50800" marB="50800"/>
                </a:tc>
                <a:tc>
                  <a:txBody>
                    <a:bodyPr/>
                    <a:lstStyle/>
                    <a:p>
                      <a:pPr algn="ctr"/>
                      <a:r>
                        <a:rPr lang="de-DE" sz="1400" dirty="0">
                          <a:ln>
                            <a:noFill/>
                          </a:ln>
                          <a:effectLst/>
                        </a:rPr>
                        <a:t>0</a:t>
                      </a:r>
                      <a:endParaRPr lang="en-US" sz="1400" dirty="0">
                        <a:effectLst/>
                        <a:latin typeface="Times New Roman" panose="02020603050405020304" pitchFamily="18" charset="0"/>
                        <a:ea typeface="Arial Unicode MS"/>
                      </a:endParaRPr>
                    </a:p>
                  </a:txBody>
                  <a:tcPr marL="50800" marR="50800" marT="50800" marB="50800"/>
                </a:tc>
                <a:tc>
                  <a:txBody>
                    <a:bodyPr/>
                    <a:lstStyle/>
                    <a:p>
                      <a:pPr algn="ctr"/>
                      <a:r>
                        <a:rPr lang="de-DE" sz="1400">
                          <a:ln>
                            <a:noFill/>
                          </a:ln>
                          <a:effectLst/>
                        </a:rPr>
                        <a:t>0</a:t>
                      </a:r>
                      <a:endParaRPr lang="en-US" sz="140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1083209924"/>
                  </a:ext>
                </a:extLst>
              </a:tr>
              <a:tr h="363411">
                <a:tc>
                  <a:txBody>
                    <a:bodyPr/>
                    <a:lstStyle/>
                    <a:p>
                      <a:pPr algn="ctr">
                        <a:lnSpc>
                          <a:spcPct val="106000"/>
                        </a:lnSpc>
                        <a:spcAft>
                          <a:spcPts val="800"/>
                        </a:spcAft>
                      </a:pPr>
                      <a:r>
                        <a:rPr lang="de-DE" sz="1400">
                          <a:ln>
                            <a:noFill/>
                          </a:ln>
                          <a:effectLst/>
                          <a:uFill>
                            <a:solidFill>
                              <a:srgbClr val="000000"/>
                            </a:solidFill>
                          </a:uFill>
                        </a:rPr>
                        <a:t>TA4-</a:t>
                      </a:r>
                      <a:r>
                        <a:rPr lang="en-US" sz="1400">
                          <a:ln>
                            <a:noFill/>
                          </a:ln>
                          <a:effectLst/>
                          <a:uFill>
                            <a:solidFill>
                              <a:srgbClr val="000000"/>
                            </a:solidFill>
                          </a:uFill>
                        </a:rPr>
                        <a:t>2</a:t>
                      </a:r>
                      <a:endParaRPr lang="en-US" sz="12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de-DE" sz="1400">
                          <a:ln>
                            <a:noFill/>
                          </a:ln>
                          <a:effectLst/>
                        </a:rPr>
                        <a:t>Eta prime beam asym.</a:t>
                      </a:r>
                      <a:endParaRPr lang="en-US" sz="1400">
                        <a:effectLst/>
                        <a:latin typeface="Times New Roman" panose="02020603050405020304" pitchFamily="18" charset="0"/>
                        <a:ea typeface="Arial Unicode MS"/>
                      </a:endParaRPr>
                    </a:p>
                  </a:txBody>
                  <a:tcPr marL="50800" marR="50800" marT="50800" marB="50800"/>
                </a:tc>
                <a:tc>
                  <a:txBody>
                    <a:bodyPr/>
                    <a:lstStyle/>
                    <a:p>
                      <a:pPr algn="ctr"/>
                      <a:r>
                        <a:rPr lang="de-DE" sz="1400" dirty="0">
                          <a:ln>
                            <a:noFill/>
                          </a:ln>
                          <a:effectLst/>
                        </a:rPr>
                        <a:t>0</a:t>
                      </a:r>
                      <a:endParaRPr lang="en-US" sz="1400" dirty="0">
                        <a:effectLst/>
                        <a:latin typeface="Times New Roman" panose="02020603050405020304" pitchFamily="18" charset="0"/>
                        <a:ea typeface="Arial Unicode MS"/>
                      </a:endParaRPr>
                    </a:p>
                  </a:txBody>
                  <a:tcPr marL="50800" marR="50800" marT="50800" marB="50800"/>
                </a:tc>
                <a:tc>
                  <a:txBody>
                    <a:bodyPr/>
                    <a:lstStyle/>
                    <a:p>
                      <a:pPr algn="ctr"/>
                      <a:r>
                        <a:rPr lang="de-DE" sz="1400" dirty="0">
                          <a:ln>
                            <a:noFill/>
                          </a:ln>
                          <a:effectLst/>
                        </a:rPr>
                        <a:t>0</a:t>
                      </a:r>
                      <a:endParaRPr lang="en-US" sz="1400"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1286164247"/>
                  </a:ext>
                </a:extLst>
              </a:tr>
              <a:tr h="358228">
                <a:tc>
                  <a:txBody>
                    <a:bodyPr/>
                    <a:lstStyle/>
                    <a:p>
                      <a:pPr algn="ctr">
                        <a:lnSpc>
                          <a:spcPct val="106000"/>
                        </a:lnSpc>
                        <a:spcAft>
                          <a:spcPts val="800"/>
                        </a:spcAft>
                      </a:pPr>
                      <a:r>
                        <a:rPr lang="de-DE" sz="1400">
                          <a:ln>
                            <a:noFill/>
                          </a:ln>
                          <a:effectLst/>
                          <a:uFill>
                            <a:solidFill>
                              <a:srgbClr val="000000"/>
                            </a:solidFill>
                          </a:uFill>
                        </a:rPr>
                        <a:t>TA4-</a:t>
                      </a:r>
                      <a:r>
                        <a:rPr lang="en-US" sz="1400">
                          <a:ln>
                            <a:noFill/>
                          </a:ln>
                          <a:effectLst/>
                          <a:uFill>
                            <a:solidFill>
                              <a:srgbClr val="000000"/>
                            </a:solidFill>
                          </a:uFill>
                        </a:rPr>
                        <a:t>3</a:t>
                      </a:r>
                      <a:endParaRPr lang="en-US" sz="12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de-DE" sz="1400">
                          <a:ln>
                            <a:noFill/>
                          </a:ln>
                          <a:effectLst/>
                        </a:rPr>
                        <a:t>Multiquark states</a:t>
                      </a:r>
                      <a:endParaRPr lang="en-US" sz="1400">
                        <a:effectLst/>
                        <a:latin typeface="Times New Roman" panose="02020603050405020304" pitchFamily="18" charset="0"/>
                        <a:ea typeface="Arial Unicode MS"/>
                      </a:endParaRPr>
                    </a:p>
                  </a:txBody>
                  <a:tcPr marL="50800" marR="50800" marT="50800" marB="50800"/>
                </a:tc>
                <a:tc>
                  <a:txBody>
                    <a:bodyPr/>
                    <a:lstStyle/>
                    <a:p>
                      <a:pPr algn="ctr"/>
                      <a:r>
                        <a:rPr lang="de-DE" sz="1400" dirty="0">
                          <a:ln>
                            <a:noFill/>
                          </a:ln>
                          <a:effectLst/>
                        </a:rPr>
                        <a:t>0</a:t>
                      </a:r>
                      <a:endParaRPr lang="en-US" sz="1400" dirty="0">
                        <a:effectLst/>
                        <a:latin typeface="Times New Roman" panose="02020603050405020304" pitchFamily="18" charset="0"/>
                        <a:ea typeface="Arial Unicode MS"/>
                      </a:endParaRPr>
                    </a:p>
                  </a:txBody>
                  <a:tcPr marL="50800" marR="50800" marT="50800" marB="50800"/>
                </a:tc>
                <a:tc>
                  <a:txBody>
                    <a:bodyPr/>
                    <a:lstStyle/>
                    <a:p>
                      <a:pPr algn="ctr"/>
                      <a:r>
                        <a:rPr lang="de-DE" sz="1400" dirty="0">
                          <a:ln>
                            <a:noFill/>
                          </a:ln>
                          <a:effectLst/>
                        </a:rPr>
                        <a:t>0</a:t>
                      </a:r>
                      <a:endParaRPr lang="en-US" sz="1400"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3791940076"/>
                  </a:ext>
                </a:extLst>
              </a:tr>
              <a:tr h="389121">
                <a:tc>
                  <a:txBody>
                    <a:bodyPr/>
                    <a:lstStyle/>
                    <a:p>
                      <a:pPr algn="ctr">
                        <a:lnSpc>
                          <a:spcPct val="106000"/>
                        </a:lnSpc>
                        <a:spcAft>
                          <a:spcPts val="800"/>
                        </a:spcAft>
                      </a:pPr>
                      <a:r>
                        <a:rPr lang="de-DE" sz="1400">
                          <a:ln>
                            <a:noFill/>
                          </a:ln>
                          <a:effectLst/>
                          <a:uFill>
                            <a:solidFill>
                              <a:srgbClr val="000000"/>
                            </a:solidFill>
                          </a:uFill>
                        </a:rPr>
                        <a:t>TA4-</a:t>
                      </a:r>
                      <a:r>
                        <a:rPr lang="en-US" sz="1400">
                          <a:ln>
                            <a:noFill/>
                          </a:ln>
                          <a:effectLst/>
                          <a:uFill>
                            <a:solidFill>
                              <a:srgbClr val="000000"/>
                            </a:solidFill>
                          </a:uFill>
                        </a:rPr>
                        <a:t>4</a:t>
                      </a:r>
                      <a:endParaRPr lang="en-US" sz="12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de-DE" sz="1400">
                          <a:ln>
                            <a:noFill/>
                          </a:ln>
                          <a:effectLst/>
                        </a:rPr>
                        <a:t>K* photoproduction</a:t>
                      </a:r>
                      <a:endParaRPr lang="en-US" sz="1400">
                        <a:effectLst/>
                        <a:latin typeface="Times New Roman" panose="02020603050405020304" pitchFamily="18" charset="0"/>
                        <a:ea typeface="Arial Unicode MS"/>
                      </a:endParaRPr>
                    </a:p>
                  </a:txBody>
                  <a:tcPr marL="50800" marR="50800" marT="50800" marB="50800"/>
                </a:tc>
                <a:tc>
                  <a:txBody>
                    <a:bodyPr/>
                    <a:lstStyle/>
                    <a:p>
                      <a:pPr algn="ctr"/>
                      <a:r>
                        <a:rPr lang="de-DE" sz="1400">
                          <a:ln>
                            <a:noFill/>
                          </a:ln>
                          <a:effectLst/>
                        </a:rPr>
                        <a:t>0</a:t>
                      </a:r>
                      <a:endParaRPr lang="en-US" sz="1400">
                        <a:effectLst/>
                        <a:latin typeface="Times New Roman" panose="02020603050405020304" pitchFamily="18" charset="0"/>
                        <a:ea typeface="Arial Unicode MS"/>
                      </a:endParaRPr>
                    </a:p>
                  </a:txBody>
                  <a:tcPr marL="50800" marR="50800" marT="50800" marB="50800"/>
                </a:tc>
                <a:tc>
                  <a:txBody>
                    <a:bodyPr/>
                    <a:lstStyle/>
                    <a:p>
                      <a:pPr algn="ctr"/>
                      <a:r>
                        <a:rPr lang="de-DE" sz="1400" dirty="0">
                          <a:ln>
                            <a:noFill/>
                          </a:ln>
                          <a:effectLst/>
                        </a:rPr>
                        <a:t>0</a:t>
                      </a:r>
                      <a:endParaRPr lang="en-US" sz="1400"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3465244436"/>
                  </a:ext>
                </a:extLst>
              </a:tr>
              <a:tr h="358228">
                <a:tc>
                  <a:txBody>
                    <a:bodyPr/>
                    <a:lstStyle/>
                    <a:p>
                      <a:pPr algn="ctr">
                        <a:lnSpc>
                          <a:spcPct val="106000"/>
                        </a:lnSpc>
                        <a:spcAft>
                          <a:spcPts val="800"/>
                        </a:spcAft>
                      </a:pPr>
                      <a:r>
                        <a:rPr lang="de-DE" sz="1400">
                          <a:ln>
                            <a:noFill/>
                          </a:ln>
                          <a:effectLst/>
                          <a:uFill>
                            <a:solidFill>
                              <a:srgbClr val="000000"/>
                            </a:solidFill>
                          </a:uFill>
                        </a:rPr>
                        <a:t>TA4-</a:t>
                      </a:r>
                      <a:r>
                        <a:rPr lang="en-US" sz="1400">
                          <a:ln>
                            <a:noFill/>
                          </a:ln>
                          <a:effectLst/>
                          <a:uFill>
                            <a:solidFill>
                              <a:srgbClr val="000000"/>
                            </a:solidFill>
                          </a:uFill>
                        </a:rPr>
                        <a:t>5</a:t>
                      </a:r>
                      <a:endParaRPr lang="en-US" sz="12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de-DE" sz="1400">
                          <a:ln>
                            <a:noFill/>
                          </a:ln>
                          <a:effectLst/>
                        </a:rPr>
                        <a:t>Aerogel detector</a:t>
                      </a:r>
                      <a:endParaRPr lang="en-US" sz="1400">
                        <a:effectLst/>
                        <a:latin typeface="Times New Roman" panose="02020603050405020304" pitchFamily="18" charset="0"/>
                        <a:ea typeface="Arial Unicode MS"/>
                      </a:endParaRPr>
                    </a:p>
                  </a:txBody>
                  <a:tcPr marL="50800" marR="50800" marT="50800" marB="50800"/>
                </a:tc>
                <a:tc>
                  <a:txBody>
                    <a:bodyPr/>
                    <a:lstStyle/>
                    <a:p>
                      <a:pPr algn="ctr"/>
                      <a:r>
                        <a:rPr lang="de-DE" sz="1400">
                          <a:ln>
                            <a:noFill/>
                          </a:ln>
                          <a:effectLst/>
                        </a:rPr>
                        <a:t>0</a:t>
                      </a:r>
                      <a:endParaRPr lang="en-US" sz="1400">
                        <a:effectLst/>
                        <a:latin typeface="Times New Roman" panose="02020603050405020304" pitchFamily="18" charset="0"/>
                        <a:ea typeface="Arial Unicode MS"/>
                      </a:endParaRPr>
                    </a:p>
                  </a:txBody>
                  <a:tcPr marL="50800" marR="50800" marT="50800" marB="50800"/>
                </a:tc>
                <a:tc>
                  <a:txBody>
                    <a:bodyPr/>
                    <a:lstStyle/>
                    <a:p>
                      <a:pPr algn="ctr"/>
                      <a:r>
                        <a:rPr lang="de-DE" sz="1400" dirty="0">
                          <a:ln>
                            <a:noFill/>
                          </a:ln>
                          <a:effectLst/>
                        </a:rPr>
                        <a:t>0</a:t>
                      </a:r>
                      <a:endParaRPr lang="en-US" sz="1400"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3075925704"/>
                  </a:ext>
                </a:extLst>
              </a:tr>
              <a:tr h="358228">
                <a:tc>
                  <a:txBody>
                    <a:bodyPr/>
                    <a:lstStyle/>
                    <a:p>
                      <a:pPr algn="ctr">
                        <a:lnSpc>
                          <a:spcPct val="106000"/>
                        </a:lnSpc>
                        <a:spcAft>
                          <a:spcPts val="800"/>
                        </a:spcAft>
                      </a:pPr>
                      <a:r>
                        <a:rPr lang="de-DE" sz="1400">
                          <a:ln>
                            <a:noFill/>
                          </a:ln>
                          <a:effectLst/>
                          <a:uFill>
                            <a:solidFill>
                              <a:srgbClr val="000000"/>
                            </a:solidFill>
                          </a:uFill>
                        </a:rPr>
                        <a:t>TA4-</a:t>
                      </a:r>
                      <a:r>
                        <a:rPr lang="en-US" sz="1400">
                          <a:ln>
                            <a:noFill/>
                          </a:ln>
                          <a:effectLst/>
                          <a:uFill>
                            <a:solidFill>
                              <a:srgbClr val="000000"/>
                            </a:solidFill>
                          </a:uFill>
                        </a:rPr>
                        <a:t>6</a:t>
                      </a:r>
                      <a:endParaRPr lang="en-US" sz="12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de-DE" sz="1400">
                          <a:ln>
                            <a:noFill/>
                          </a:ln>
                          <a:effectLst/>
                        </a:rPr>
                        <a:t>MWPC upgrade</a:t>
                      </a:r>
                      <a:endParaRPr lang="en-US" sz="1400">
                        <a:effectLst/>
                        <a:latin typeface="Times New Roman" panose="02020603050405020304" pitchFamily="18" charset="0"/>
                        <a:ea typeface="Arial Unicode MS"/>
                      </a:endParaRPr>
                    </a:p>
                  </a:txBody>
                  <a:tcPr marL="50800" marR="50800" marT="50800" marB="50800"/>
                </a:tc>
                <a:tc>
                  <a:txBody>
                    <a:bodyPr/>
                    <a:lstStyle/>
                    <a:p>
                      <a:pPr algn="ctr"/>
                      <a:r>
                        <a:rPr lang="de-DE" sz="1400">
                          <a:ln>
                            <a:noFill/>
                          </a:ln>
                          <a:effectLst/>
                        </a:rPr>
                        <a:t>0</a:t>
                      </a:r>
                      <a:endParaRPr lang="en-US" sz="1400">
                        <a:effectLst/>
                        <a:latin typeface="Times New Roman" panose="02020603050405020304" pitchFamily="18" charset="0"/>
                        <a:ea typeface="Arial Unicode MS"/>
                      </a:endParaRPr>
                    </a:p>
                  </a:txBody>
                  <a:tcPr marL="50800" marR="50800" marT="50800" marB="50800"/>
                </a:tc>
                <a:tc>
                  <a:txBody>
                    <a:bodyPr/>
                    <a:lstStyle/>
                    <a:p>
                      <a:pPr algn="ctr"/>
                      <a:r>
                        <a:rPr lang="de-DE" sz="1400" dirty="0">
                          <a:ln>
                            <a:noFill/>
                          </a:ln>
                          <a:effectLst/>
                        </a:rPr>
                        <a:t>0</a:t>
                      </a:r>
                      <a:endParaRPr lang="en-US" sz="1400"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541861698"/>
                  </a:ext>
                </a:extLst>
              </a:tr>
              <a:tr h="354337">
                <a:tc>
                  <a:txBody>
                    <a:bodyPr/>
                    <a:lstStyle/>
                    <a:p>
                      <a:pPr algn="ctr"/>
                      <a:r>
                        <a:rPr lang="de-DE" sz="1400">
                          <a:ln>
                            <a:noFill/>
                          </a:ln>
                          <a:effectLst/>
                        </a:rPr>
                        <a:t>TA4-7</a:t>
                      </a:r>
                      <a:endParaRPr lang="en-US" sz="1400">
                        <a:effectLst/>
                        <a:latin typeface="Times New Roman" panose="02020603050405020304" pitchFamily="18" charset="0"/>
                        <a:ea typeface="Arial Unicode MS"/>
                      </a:endParaRPr>
                    </a:p>
                  </a:txBody>
                  <a:tcPr marL="50800" marR="50800" marT="50800" marB="50800"/>
                </a:tc>
                <a:tc>
                  <a:txBody>
                    <a:bodyPr/>
                    <a:lstStyle/>
                    <a:p>
                      <a:r>
                        <a:rPr lang="de-DE" sz="1400">
                          <a:ln>
                            <a:noFill/>
                          </a:ln>
                          <a:effectLst/>
                        </a:rPr>
                        <a:t>Polarised target</a:t>
                      </a:r>
                      <a:endParaRPr lang="en-US" sz="1400">
                        <a:effectLst/>
                        <a:latin typeface="Times New Roman" panose="02020603050405020304" pitchFamily="18" charset="0"/>
                        <a:ea typeface="Arial Unicode MS"/>
                      </a:endParaRPr>
                    </a:p>
                  </a:txBody>
                  <a:tcPr marL="50800" marR="50800" marT="50800" marB="50800"/>
                </a:tc>
                <a:tc>
                  <a:txBody>
                    <a:bodyPr/>
                    <a:lstStyle/>
                    <a:p>
                      <a:pPr algn="ctr"/>
                      <a:r>
                        <a:rPr lang="de-DE" sz="1400">
                          <a:ln>
                            <a:noFill/>
                          </a:ln>
                          <a:effectLst/>
                        </a:rPr>
                        <a:t>0</a:t>
                      </a:r>
                      <a:endParaRPr lang="en-US" sz="1400">
                        <a:effectLst/>
                        <a:latin typeface="Times New Roman" panose="02020603050405020304" pitchFamily="18" charset="0"/>
                        <a:ea typeface="Arial Unicode MS"/>
                      </a:endParaRPr>
                    </a:p>
                  </a:txBody>
                  <a:tcPr marL="50800" marR="50800" marT="50800" marB="50800"/>
                </a:tc>
                <a:tc>
                  <a:txBody>
                    <a:bodyPr/>
                    <a:lstStyle/>
                    <a:p>
                      <a:pPr algn="ctr"/>
                      <a:r>
                        <a:rPr lang="de-DE" sz="1400" dirty="0">
                          <a:ln>
                            <a:noFill/>
                          </a:ln>
                          <a:effectLst/>
                        </a:rPr>
                        <a:t>0</a:t>
                      </a:r>
                      <a:endParaRPr lang="en-US" sz="1400"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4041639183"/>
                  </a:ext>
                </a:extLst>
              </a:tr>
              <a:tr h="354337">
                <a:tc>
                  <a:txBody>
                    <a:bodyPr/>
                    <a:lstStyle/>
                    <a:p>
                      <a:pPr algn="ctr"/>
                      <a:r>
                        <a:rPr lang="de-DE" sz="1400">
                          <a:ln>
                            <a:noFill/>
                          </a:ln>
                          <a:effectLst/>
                        </a:rPr>
                        <a:t> </a:t>
                      </a:r>
                      <a:endParaRPr lang="en-US" sz="1400">
                        <a:effectLst/>
                        <a:latin typeface="Times New Roman" panose="02020603050405020304" pitchFamily="18" charset="0"/>
                        <a:ea typeface="Arial Unicode MS"/>
                      </a:endParaRPr>
                    </a:p>
                  </a:txBody>
                  <a:tcPr marL="50800" marR="50800" marT="50800" marB="50800"/>
                </a:tc>
                <a:tc>
                  <a:txBody>
                    <a:bodyPr/>
                    <a:lstStyle/>
                    <a:p>
                      <a:r>
                        <a:rPr lang="de-DE" sz="1400" b="1" dirty="0">
                          <a:ln>
                            <a:noFill/>
                          </a:ln>
                          <a:effectLst/>
                        </a:rPr>
                        <a:t>TOTAL</a:t>
                      </a:r>
                      <a:endParaRPr lang="en-US" sz="1400" b="1" dirty="0">
                        <a:effectLst/>
                        <a:latin typeface="Times New Roman" panose="02020603050405020304" pitchFamily="18" charset="0"/>
                        <a:ea typeface="Arial Unicode MS"/>
                      </a:endParaRPr>
                    </a:p>
                  </a:txBody>
                  <a:tcPr marL="50800" marR="50800" marT="50800" marB="50800"/>
                </a:tc>
                <a:tc>
                  <a:txBody>
                    <a:bodyPr/>
                    <a:lstStyle/>
                    <a:p>
                      <a:pPr algn="ctr"/>
                      <a:r>
                        <a:rPr lang="de-DE" sz="1400" b="1" dirty="0">
                          <a:ln>
                            <a:noFill/>
                          </a:ln>
                          <a:effectLst/>
                        </a:rPr>
                        <a:t>0</a:t>
                      </a:r>
                      <a:endParaRPr lang="en-US" sz="1400" b="1" dirty="0">
                        <a:effectLst/>
                        <a:latin typeface="Times New Roman" panose="02020603050405020304" pitchFamily="18" charset="0"/>
                        <a:ea typeface="Arial Unicode MS"/>
                      </a:endParaRPr>
                    </a:p>
                  </a:txBody>
                  <a:tcPr marL="50800" marR="50800" marT="50800" marB="50800"/>
                </a:tc>
                <a:tc>
                  <a:txBody>
                    <a:bodyPr/>
                    <a:lstStyle/>
                    <a:p>
                      <a:pPr algn="ctr"/>
                      <a:r>
                        <a:rPr lang="de-DE" sz="1400" b="1" dirty="0">
                          <a:ln>
                            <a:noFill/>
                          </a:ln>
                          <a:effectLst/>
                        </a:rPr>
                        <a:t>0</a:t>
                      </a:r>
                      <a:endParaRPr lang="en-US" sz="1400" b="1"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4234565362"/>
                  </a:ext>
                </a:extLst>
              </a:tr>
            </a:tbl>
          </a:graphicData>
        </a:graphic>
      </p:graphicFrame>
      <p:sp>
        <p:nvSpPr>
          <p:cNvPr id="2" name="Segnaposto numero diapositiva 1">
            <a:extLst>
              <a:ext uri="{FF2B5EF4-FFF2-40B4-BE49-F238E27FC236}">
                <a16:creationId xmlns:a16="http://schemas.microsoft.com/office/drawing/2014/main" id="{D68CCBBE-7AF1-1BF2-27CD-F66013A7B9AC}"/>
              </a:ext>
            </a:extLst>
          </p:cNvPr>
          <p:cNvSpPr>
            <a:spLocks noGrp="1"/>
          </p:cNvSpPr>
          <p:nvPr>
            <p:ph type="sldNum" sz="quarter" idx="12"/>
          </p:nvPr>
        </p:nvSpPr>
        <p:spPr/>
        <p:txBody>
          <a:bodyPr/>
          <a:lstStyle/>
          <a:p>
            <a:fld id="{4CE482DC-2269-4F26-9D2A-7E44B1A4CD85}" type="slidenum">
              <a:rPr lang="en-US" smtClean="0"/>
              <a:pPr/>
              <a:t>42</a:t>
            </a:fld>
            <a:endParaRPr lang="en-US" dirty="0"/>
          </a:p>
        </p:txBody>
      </p:sp>
    </p:spTree>
    <p:extLst>
      <p:ext uri="{BB962C8B-B14F-4D97-AF65-F5344CB8AC3E}">
        <p14:creationId xmlns:p14="http://schemas.microsoft.com/office/powerpoint/2010/main" val="24359793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78239" y="52458"/>
            <a:ext cx="9422594" cy="1072081"/>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TA5 – Transnational Access to GSI		 </a:t>
            </a:r>
            <a:r>
              <a:rPr lang="fr-FR" sz="2500" b="1" dirty="0">
                <a:latin typeface="Arial Narrow" panose="020B0606020202030204" pitchFamily="34" charset="0"/>
              </a:rPr>
              <a:t>(Darmstadt – Germany)</a:t>
            </a:r>
            <a:endParaRPr lang="fr-FR" sz="2500" b="1" kern="1200" dirty="0">
              <a:latin typeface="Arial Narrow" panose="020B0606020202030204" pitchFamily="34" charset="0"/>
            </a:endParaRPr>
          </a:p>
        </p:txBody>
      </p:sp>
      <p:graphicFrame>
        <p:nvGraphicFramePr>
          <p:cNvPr id="2" name="Tabella 1">
            <a:extLst>
              <a:ext uri="{FF2B5EF4-FFF2-40B4-BE49-F238E27FC236}">
                <a16:creationId xmlns:a16="http://schemas.microsoft.com/office/drawing/2014/main" id="{6DDB14D9-B58E-100C-51E2-3F40CC269149}"/>
              </a:ext>
            </a:extLst>
          </p:cNvPr>
          <p:cNvGraphicFramePr>
            <a:graphicFrameLocks noGrp="1"/>
          </p:cNvGraphicFramePr>
          <p:nvPr>
            <p:extLst/>
          </p:nvPr>
        </p:nvGraphicFramePr>
        <p:xfrm>
          <a:off x="7308653" y="2860961"/>
          <a:ext cx="4823526" cy="1727200"/>
        </p:xfrm>
        <a:graphic>
          <a:graphicData uri="http://schemas.openxmlformats.org/drawingml/2006/table">
            <a:tbl>
              <a:tblPr firstRow="1" firstCol="1" bandRow="1">
                <a:tableStyleId>{5C22544A-7EE6-4342-B048-85BDC9FD1C3A}</a:tableStyleId>
              </a:tblPr>
              <a:tblGrid>
                <a:gridCol w="1730681">
                  <a:extLst>
                    <a:ext uri="{9D8B030D-6E8A-4147-A177-3AD203B41FA5}">
                      <a16:colId xmlns:a16="http://schemas.microsoft.com/office/drawing/2014/main" val="729822181"/>
                    </a:ext>
                  </a:extLst>
                </a:gridCol>
                <a:gridCol w="1608164">
                  <a:extLst>
                    <a:ext uri="{9D8B030D-6E8A-4147-A177-3AD203B41FA5}">
                      <a16:colId xmlns:a16="http://schemas.microsoft.com/office/drawing/2014/main" val="401632671"/>
                    </a:ext>
                  </a:extLst>
                </a:gridCol>
                <a:gridCol w="1484681">
                  <a:extLst>
                    <a:ext uri="{9D8B030D-6E8A-4147-A177-3AD203B41FA5}">
                      <a16:colId xmlns:a16="http://schemas.microsoft.com/office/drawing/2014/main" val="609677314"/>
                    </a:ext>
                  </a:extLst>
                </a:gridCol>
              </a:tblGrid>
              <a:tr h="1031154">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RP1</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dirty="0">
                          <a:effectLst/>
                          <a:uFill>
                            <a:solidFill>
                              <a:srgbClr val="000000"/>
                            </a:solidFill>
                          </a:uFill>
                        </a:rPr>
                        <a:t>Beam </a:t>
                      </a:r>
                      <a:r>
                        <a:rPr lang="de-DE" sz="2000" dirty="0" err="1">
                          <a:effectLst/>
                          <a:uFill>
                            <a:solidFill>
                              <a:srgbClr val="000000"/>
                            </a:solidFill>
                          </a:uFill>
                        </a:rPr>
                        <a:t>hour</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500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sp>
        <p:nvSpPr>
          <p:cNvPr id="3" name="CasellaDiTesto 2">
            <a:extLst>
              <a:ext uri="{FF2B5EF4-FFF2-40B4-BE49-F238E27FC236}">
                <a16:creationId xmlns:a16="http://schemas.microsoft.com/office/drawing/2014/main" id="{609D6A37-744F-9192-3640-FF957AE18378}"/>
              </a:ext>
            </a:extLst>
          </p:cNvPr>
          <p:cNvSpPr txBox="1"/>
          <p:nvPr/>
        </p:nvSpPr>
        <p:spPr>
          <a:xfrm>
            <a:off x="3198263" y="1618700"/>
            <a:ext cx="6097424" cy="492699"/>
          </a:xfrm>
          <a:prstGeom prst="rect">
            <a:avLst/>
          </a:prstGeom>
          <a:noFill/>
        </p:spPr>
        <p:txBody>
          <a:bodyPr wrap="square">
            <a:sp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latin typeface="Arial Narrow" panose="020B0606020202030204" pitchFamily="34" charset="0"/>
                <a:ea typeface="Arial Unicode MS"/>
              </a:rPr>
              <a:t>Access </a:t>
            </a:r>
            <a:r>
              <a:rPr lang="de-DE" sz="2400" b="1" dirty="0" err="1">
                <a:ln>
                  <a:noFill/>
                </a:ln>
                <a:effectLst/>
                <a:latin typeface="Arial Narrow" panose="020B0606020202030204" pitchFamily="34" charset="0"/>
                <a:ea typeface="Arial Unicode MS"/>
              </a:rPr>
              <a:t>to</a:t>
            </a:r>
            <a:r>
              <a:rPr lang="de-DE" sz="2400" b="1" dirty="0">
                <a:ln>
                  <a:noFill/>
                </a:ln>
                <a:effectLst/>
                <a:latin typeface="Arial Narrow" panose="020B0606020202030204" pitchFamily="34" charset="0"/>
                <a:ea typeface="Arial Unicode MS"/>
              </a:rPr>
              <a:t> GSI in RP1</a:t>
            </a:r>
          </a:p>
        </p:txBody>
      </p:sp>
      <p:graphicFrame>
        <p:nvGraphicFramePr>
          <p:cNvPr id="5" name="Tabella 4">
            <a:extLst>
              <a:ext uri="{FF2B5EF4-FFF2-40B4-BE49-F238E27FC236}">
                <a16:creationId xmlns:a16="http://schemas.microsoft.com/office/drawing/2014/main" id="{BBFE436D-7F8D-BC06-7D99-215C3233B9BD}"/>
              </a:ext>
            </a:extLst>
          </p:cNvPr>
          <p:cNvGraphicFramePr>
            <a:graphicFrameLocks noGrp="1"/>
          </p:cNvGraphicFramePr>
          <p:nvPr>
            <p:extLst/>
          </p:nvPr>
        </p:nvGraphicFramePr>
        <p:xfrm>
          <a:off x="59821" y="2726986"/>
          <a:ext cx="7045377" cy="1304544"/>
        </p:xfrm>
        <a:graphic>
          <a:graphicData uri="http://schemas.openxmlformats.org/drawingml/2006/table">
            <a:tbl>
              <a:tblPr firstRow="1" firstCol="1" bandRow="1">
                <a:tableStyleId>{5C22544A-7EE6-4342-B048-85BDC9FD1C3A}</a:tableStyleId>
              </a:tblPr>
              <a:tblGrid>
                <a:gridCol w="1064441">
                  <a:extLst>
                    <a:ext uri="{9D8B030D-6E8A-4147-A177-3AD203B41FA5}">
                      <a16:colId xmlns:a16="http://schemas.microsoft.com/office/drawing/2014/main" val="978822687"/>
                    </a:ext>
                  </a:extLst>
                </a:gridCol>
                <a:gridCol w="1708879">
                  <a:extLst>
                    <a:ext uri="{9D8B030D-6E8A-4147-A177-3AD203B41FA5}">
                      <a16:colId xmlns:a16="http://schemas.microsoft.com/office/drawing/2014/main" val="940529010"/>
                    </a:ext>
                  </a:extLst>
                </a:gridCol>
                <a:gridCol w="1246101">
                  <a:extLst>
                    <a:ext uri="{9D8B030D-6E8A-4147-A177-3AD203B41FA5}">
                      <a16:colId xmlns:a16="http://schemas.microsoft.com/office/drawing/2014/main" val="1800637100"/>
                    </a:ext>
                  </a:extLst>
                </a:gridCol>
                <a:gridCol w="3025956">
                  <a:extLst>
                    <a:ext uri="{9D8B030D-6E8A-4147-A177-3AD203B41FA5}">
                      <a16:colId xmlns:a16="http://schemas.microsoft.com/office/drawing/2014/main" val="3250882703"/>
                    </a:ext>
                  </a:extLst>
                </a:gridCol>
              </a:tblGrid>
              <a:tr h="465957">
                <a:tc>
                  <a:txBody>
                    <a:bodyPr/>
                    <a:lstStyle/>
                    <a:p>
                      <a:pPr algn="ctr">
                        <a:lnSpc>
                          <a:spcPct val="107000"/>
                        </a:lnSpc>
                      </a:pPr>
                      <a:r>
                        <a:rPr lang="en-US" sz="2000">
                          <a:effectLst/>
                        </a:rPr>
                        <a:t>Project No.</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User-project acronym</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Number of users</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a:effectLst/>
                        </a:rPr>
                        <a:t>Number of person-days spent</a:t>
                      </a:r>
                      <a:br>
                        <a:rPr lang="en-US" sz="2000">
                          <a:effectLst/>
                        </a:rPr>
                      </a:br>
                      <a:r>
                        <a:rPr lang="en-US" sz="2000">
                          <a:effectLst/>
                        </a:rPr>
                        <a:t>at the infrastructure</a:t>
                      </a:r>
                      <a:endParaRPr lang="en-US" sz="200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312803860"/>
                  </a:ext>
                </a:extLst>
              </a:tr>
              <a:tr h="227128">
                <a:tc>
                  <a:txBody>
                    <a:bodyPr/>
                    <a:lstStyle/>
                    <a:p>
                      <a:pPr algn="ctr">
                        <a:lnSpc>
                          <a:spcPct val="107000"/>
                        </a:lnSpc>
                      </a:pPr>
                      <a:endParaRPr lang="en-US" sz="2000"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nSpc>
                          <a:spcPct val="107000"/>
                        </a:lnSpc>
                      </a:pPr>
                      <a:r>
                        <a:rPr lang="en-US" sz="2000" b="1" dirty="0">
                          <a:effectLst/>
                        </a:rPr>
                        <a:t> TOTAL</a:t>
                      </a:r>
                      <a:endParaRPr lang="en-US" sz="2000" b="1"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b="1" dirty="0">
                          <a:effectLst/>
                        </a:rPr>
                        <a:t>0 </a:t>
                      </a:r>
                      <a:endParaRPr lang="en-US" sz="2000" b="1" dirty="0">
                        <a:effectLst/>
                        <a:latin typeface="Times New Roman" panose="02020603050405020304" pitchFamily="18" charset="0"/>
                        <a:ea typeface="Arial Unicode MS"/>
                        <a:cs typeface="Arial" panose="020B0604020202020204" pitchFamily="34" charset="0"/>
                      </a:endParaRPr>
                    </a:p>
                  </a:txBody>
                  <a:tcPr marL="68580" marR="68580" marT="0" marB="0"/>
                </a:tc>
                <a:tc>
                  <a:txBody>
                    <a:bodyPr/>
                    <a:lstStyle/>
                    <a:p>
                      <a:pPr algn="ctr">
                        <a:lnSpc>
                          <a:spcPct val="107000"/>
                        </a:lnSpc>
                      </a:pPr>
                      <a:r>
                        <a:rPr lang="en-US" sz="2000" b="1" dirty="0">
                          <a:effectLst/>
                        </a:rPr>
                        <a:t>0</a:t>
                      </a:r>
                      <a:endParaRPr lang="en-US" sz="2000" b="1" dirty="0">
                        <a:effectLst/>
                        <a:latin typeface="Times New Roman" panose="02020603050405020304" pitchFamily="18" charset="0"/>
                        <a:ea typeface="Arial Unicode MS"/>
                        <a:cs typeface="Arial" panose="020B0604020202020204" pitchFamily="34" charset="0"/>
                      </a:endParaRPr>
                    </a:p>
                  </a:txBody>
                  <a:tcPr marL="68580" marR="68580" marT="0" marB="0"/>
                </a:tc>
                <a:extLst>
                  <a:ext uri="{0D108BD9-81ED-4DB2-BD59-A6C34878D82A}">
                    <a16:rowId xmlns:a16="http://schemas.microsoft.com/office/drawing/2014/main" val="1201694567"/>
                  </a:ext>
                </a:extLst>
              </a:tr>
            </a:tbl>
          </a:graphicData>
        </a:graphic>
      </p:graphicFrame>
      <p:sp>
        <p:nvSpPr>
          <p:cNvPr id="6" name="Segnaposto numero diapositiva 5">
            <a:extLst>
              <a:ext uri="{FF2B5EF4-FFF2-40B4-BE49-F238E27FC236}">
                <a16:creationId xmlns:a16="http://schemas.microsoft.com/office/drawing/2014/main" id="{338BE3D6-B896-996A-11B8-422A54F768CD}"/>
              </a:ext>
            </a:extLst>
          </p:cNvPr>
          <p:cNvSpPr>
            <a:spLocks noGrp="1"/>
          </p:cNvSpPr>
          <p:nvPr>
            <p:ph type="sldNum" sz="quarter" idx="12"/>
          </p:nvPr>
        </p:nvSpPr>
        <p:spPr/>
        <p:txBody>
          <a:bodyPr/>
          <a:lstStyle/>
          <a:p>
            <a:fld id="{4CE482DC-2269-4F26-9D2A-7E44B1A4CD85}" type="slidenum">
              <a:rPr lang="en-US" smtClean="0"/>
              <a:pPr/>
              <a:t>43</a:t>
            </a:fld>
            <a:endParaRPr lang="en-US" dirty="0"/>
          </a:p>
        </p:txBody>
      </p:sp>
    </p:spTree>
    <p:extLst>
      <p:ext uri="{BB962C8B-B14F-4D97-AF65-F5344CB8AC3E}">
        <p14:creationId xmlns:p14="http://schemas.microsoft.com/office/powerpoint/2010/main" val="36564788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TA6 – Transnational Access to ECT*		 </a:t>
            </a:r>
            <a:r>
              <a:rPr lang="fr-FR" sz="2500" b="1" dirty="0">
                <a:latin typeface="Arial Narrow" panose="020B0606020202030204" pitchFamily="34" charset="0"/>
              </a:rPr>
              <a:t>(Trento – </a:t>
            </a:r>
            <a:r>
              <a:rPr lang="fr-FR" sz="2500" b="1" dirty="0" err="1">
                <a:latin typeface="Arial Narrow" panose="020B0606020202030204" pitchFamily="34" charset="0"/>
              </a:rPr>
              <a:t>Italy</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graphicFrame>
        <p:nvGraphicFramePr>
          <p:cNvPr id="6" name="Tabella 5">
            <a:extLst>
              <a:ext uri="{FF2B5EF4-FFF2-40B4-BE49-F238E27FC236}">
                <a16:creationId xmlns:a16="http://schemas.microsoft.com/office/drawing/2014/main" id="{36670F6D-7D38-96DC-4E7D-C00F946A280A}"/>
              </a:ext>
            </a:extLst>
          </p:cNvPr>
          <p:cNvGraphicFramePr>
            <a:graphicFrameLocks noGrp="1"/>
          </p:cNvGraphicFramePr>
          <p:nvPr>
            <p:extLst/>
          </p:nvPr>
        </p:nvGraphicFramePr>
        <p:xfrm>
          <a:off x="110500" y="2492068"/>
          <a:ext cx="6927382" cy="3261360"/>
        </p:xfrm>
        <a:graphic>
          <a:graphicData uri="http://schemas.openxmlformats.org/drawingml/2006/table">
            <a:tbl>
              <a:tblPr firstRow="1" firstCol="1" bandRow="1">
                <a:tableStyleId>{5C22544A-7EE6-4342-B048-85BDC9FD1C3A}</a:tableStyleId>
              </a:tblPr>
              <a:tblGrid>
                <a:gridCol w="905690">
                  <a:extLst>
                    <a:ext uri="{9D8B030D-6E8A-4147-A177-3AD203B41FA5}">
                      <a16:colId xmlns:a16="http://schemas.microsoft.com/office/drawing/2014/main" val="2462800609"/>
                    </a:ext>
                  </a:extLst>
                </a:gridCol>
                <a:gridCol w="1908136">
                  <a:extLst>
                    <a:ext uri="{9D8B030D-6E8A-4147-A177-3AD203B41FA5}">
                      <a16:colId xmlns:a16="http://schemas.microsoft.com/office/drawing/2014/main" val="2324549991"/>
                    </a:ext>
                  </a:extLst>
                </a:gridCol>
                <a:gridCol w="1700140">
                  <a:extLst>
                    <a:ext uri="{9D8B030D-6E8A-4147-A177-3AD203B41FA5}">
                      <a16:colId xmlns:a16="http://schemas.microsoft.com/office/drawing/2014/main" val="969069861"/>
                    </a:ext>
                  </a:extLst>
                </a:gridCol>
                <a:gridCol w="2413416">
                  <a:extLst>
                    <a:ext uri="{9D8B030D-6E8A-4147-A177-3AD203B41FA5}">
                      <a16:colId xmlns:a16="http://schemas.microsoft.com/office/drawing/2014/main" val="181451887"/>
                    </a:ext>
                  </a:extLst>
                </a:gridCol>
              </a:tblGrid>
              <a:tr h="379690">
                <a:tc>
                  <a:txBody>
                    <a:bodyPr/>
                    <a:lstStyle/>
                    <a:p>
                      <a:pPr algn="ctr">
                        <a:lnSpc>
                          <a:spcPct val="107000"/>
                        </a:lnSpc>
                        <a:spcAft>
                          <a:spcPts val="800"/>
                        </a:spcAft>
                      </a:pPr>
                      <a:r>
                        <a:rPr lang="en-US" sz="2000">
                          <a:effectLst/>
                        </a:rPr>
                        <a:t>Project No.</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User-project acronym</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dirty="0">
                          <a:effectLst/>
                        </a:rPr>
                        <a:t>Number of users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Number of man/days spent</a:t>
                      </a:r>
                      <a:br>
                        <a:rPr lang="en-US" sz="2000">
                          <a:effectLst/>
                        </a:rPr>
                      </a:br>
                      <a:r>
                        <a:rPr lang="en-US" sz="2000">
                          <a:effectLst/>
                        </a:rPr>
                        <a:t>at the infrastructure</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581641441"/>
                  </a:ext>
                </a:extLst>
              </a:tr>
              <a:tr h="185562">
                <a:tc>
                  <a:txBody>
                    <a:bodyPr/>
                    <a:lstStyle/>
                    <a:p>
                      <a:pPr algn="ctr">
                        <a:lnSpc>
                          <a:spcPct val="107000"/>
                        </a:lnSpc>
                        <a:spcAft>
                          <a:spcPts val="800"/>
                        </a:spcAft>
                      </a:pPr>
                      <a:r>
                        <a:rPr lang="en-US" sz="2000">
                          <a:effectLst/>
                        </a:rPr>
                        <a:t>1</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fr-FR" sz="2000">
                          <a:effectLst/>
                        </a:rPr>
                        <a:t>16ROEPKE19</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15</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75</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4563166"/>
                  </a:ext>
                </a:extLst>
              </a:tr>
              <a:tr h="185562">
                <a:tc>
                  <a:txBody>
                    <a:bodyPr/>
                    <a:lstStyle/>
                    <a:p>
                      <a:pPr algn="ctr">
                        <a:lnSpc>
                          <a:spcPct val="107000"/>
                        </a:lnSpc>
                        <a:spcAft>
                          <a:spcPts val="800"/>
                        </a:spcAft>
                      </a:pPr>
                      <a:r>
                        <a:rPr lang="en-US" sz="2000">
                          <a:effectLst/>
                        </a:rPr>
                        <a:t>2</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fr-FR" sz="2000">
                          <a:effectLst/>
                        </a:rPr>
                        <a:t>17CORCELLA19</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9</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35</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48523984"/>
                  </a:ext>
                </a:extLst>
              </a:tr>
              <a:tr h="185562">
                <a:tc>
                  <a:txBody>
                    <a:bodyPr/>
                    <a:lstStyle/>
                    <a:p>
                      <a:pPr algn="ctr">
                        <a:lnSpc>
                          <a:spcPct val="107000"/>
                        </a:lnSpc>
                        <a:spcAft>
                          <a:spcPts val="800"/>
                        </a:spcAft>
                      </a:pPr>
                      <a:r>
                        <a:rPr lang="en-US" sz="2000">
                          <a:effectLst/>
                        </a:rPr>
                        <a:t>3</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fr-FR" sz="2000">
                          <a:effectLst/>
                        </a:rPr>
                        <a:t>19SEGOVIA19</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7</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29</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03024784"/>
                  </a:ext>
                </a:extLst>
              </a:tr>
              <a:tr h="185562">
                <a:tc>
                  <a:txBody>
                    <a:bodyPr/>
                    <a:lstStyle/>
                    <a:p>
                      <a:pPr algn="ctr">
                        <a:lnSpc>
                          <a:spcPct val="107000"/>
                        </a:lnSpc>
                        <a:spcAft>
                          <a:spcPts val="800"/>
                        </a:spcAft>
                      </a:pPr>
                      <a:r>
                        <a:rPr lang="en-US" sz="2000">
                          <a:effectLst/>
                        </a:rPr>
                        <a:t>4</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fr-FR" sz="2000">
                          <a:effectLst/>
                        </a:rPr>
                        <a:t>20OKA19</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10</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45</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131381612"/>
                  </a:ext>
                </a:extLst>
              </a:tr>
              <a:tr h="185562">
                <a:tc>
                  <a:txBody>
                    <a:bodyPr/>
                    <a:lstStyle/>
                    <a:p>
                      <a:pPr algn="ctr">
                        <a:lnSpc>
                          <a:spcPct val="107000"/>
                        </a:lnSpc>
                        <a:spcAft>
                          <a:spcPts val="800"/>
                        </a:spcAft>
                      </a:pPr>
                      <a:r>
                        <a:rPr lang="en-US" sz="2000">
                          <a:effectLst/>
                        </a:rPr>
                        <a:t>5</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fr-FR" sz="2000">
                          <a:effectLst/>
                        </a:rPr>
                        <a:t>22CURCEANU19</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10</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48</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32518746"/>
                  </a:ext>
                </a:extLst>
              </a:tr>
              <a:tr h="185562">
                <a:tc>
                  <a:txBody>
                    <a:bodyPr/>
                    <a:lstStyle/>
                    <a:p>
                      <a:pPr algn="ctr">
                        <a:lnSpc>
                          <a:spcPct val="107000"/>
                        </a:lnSpc>
                        <a:spcAft>
                          <a:spcPts val="800"/>
                        </a:spcAft>
                      </a:pPr>
                      <a:r>
                        <a:rPr lang="en-US" sz="2000">
                          <a:effectLst/>
                        </a:rPr>
                        <a:t>6</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fr-FR" sz="2000">
                          <a:effectLst/>
                        </a:rPr>
                        <a:t>25PILLONI19</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5</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a:effectLst/>
                        </a:rPr>
                        <a:t>14</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07789108"/>
                  </a:ext>
                </a:extLst>
              </a:tr>
              <a:tr h="185562">
                <a:tc>
                  <a:txBody>
                    <a:bodyPr/>
                    <a:lstStyle/>
                    <a:p>
                      <a:pPr algn="ctr">
                        <a:lnSpc>
                          <a:spcPct val="107000"/>
                        </a:lnSpc>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fr-FR" sz="2000" b="1" dirty="0">
                          <a:effectLst/>
                        </a:rPr>
                        <a:t>TOTAL</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b="1" dirty="0">
                          <a:effectLst/>
                        </a:rPr>
                        <a:t>56</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800"/>
                        </a:spcAft>
                      </a:pPr>
                      <a:r>
                        <a:rPr lang="en-US" sz="2000" b="1" dirty="0">
                          <a:effectLst/>
                        </a:rPr>
                        <a:t>246</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3709235"/>
                  </a:ext>
                </a:extLst>
              </a:tr>
            </a:tbl>
          </a:graphicData>
        </a:graphic>
      </p:graphicFrame>
      <p:graphicFrame>
        <p:nvGraphicFramePr>
          <p:cNvPr id="7" name="Tabella 6">
            <a:extLst>
              <a:ext uri="{FF2B5EF4-FFF2-40B4-BE49-F238E27FC236}">
                <a16:creationId xmlns:a16="http://schemas.microsoft.com/office/drawing/2014/main" id="{A2785375-63D2-DD77-5E72-3E34AA3BEAE1}"/>
              </a:ext>
            </a:extLst>
          </p:cNvPr>
          <p:cNvGraphicFramePr>
            <a:graphicFrameLocks noGrp="1"/>
          </p:cNvGraphicFramePr>
          <p:nvPr>
            <p:extLst/>
          </p:nvPr>
        </p:nvGraphicFramePr>
        <p:xfrm>
          <a:off x="7257974" y="2898017"/>
          <a:ext cx="4823526" cy="1727200"/>
        </p:xfrm>
        <a:graphic>
          <a:graphicData uri="http://schemas.openxmlformats.org/drawingml/2006/table">
            <a:tbl>
              <a:tblPr firstRow="1" firstCol="1" bandRow="1">
                <a:tableStyleId>{5C22544A-7EE6-4342-B048-85BDC9FD1C3A}</a:tableStyleId>
              </a:tblPr>
              <a:tblGrid>
                <a:gridCol w="1730681">
                  <a:extLst>
                    <a:ext uri="{9D8B030D-6E8A-4147-A177-3AD203B41FA5}">
                      <a16:colId xmlns:a16="http://schemas.microsoft.com/office/drawing/2014/main" val="729822181"/>
                    </a:ext>
                  </a:extLst>
                </a:gridCol>
                <a:gridCol w="1608164">
                  <a:extLst>
                    <a:ext uri="{9D8B030D-6E8A-4147-A177-3AD203B41FA5}">
                      <a16:colId xmlns:a16="http://schemas.microsoft.com/office/drawing/2014/main" val="401632671"/>
                    </a:ext>
                  </a:extLst>
                </a:gridCol>
                <a:gridCol w="1484681">
                  <a:extLst>
                    <a:ext uri="{9D8B030D-6E8A-4147-A177-3AD203B41FA5}">
                      <a16:colId xmlns:a16="http://schemas.microsoft.com/office/drawing/2014/main" val="609677314"/>
                    </a:ext>
                  </a:extLst>
                </a:gridCol>
              </a:tblGrid>
              <a:tr h="1031154">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RP1</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dirty="0">
                          <a:effectLst/>
                          <a:uFill>
                            <a:solidFill>
                              <a:srgbClr val="000000"/>
                            </a:solidFill>
                          </a:uFill>
                        </a:rPr>
                        <a:t>Access-</a:t>
                      </a:r>
                      <a:r>
                        <a:rPr lang="de-DE" sz="2000" dirty="0" err="1">
                          <a:effectLst/>
                          <a:uFill>
                            <a:solidFill>
                              <a:srgbClr val="000000"/>
                            </a:solidFill>
                          </a:uFill>
                        </a:rPr>
                        <a:t>day</a:t>
                      </a:r>
                      <a:r>
                        <a:rPr lang="de-DE"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712,50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smtClean="0">
                          <a:solidFill>
                            <a:schemeClr val="tx1"/>
                          </a:solidFill>
                          <a:effectLst/>
                          <a:uFill>
                            <a:solidFill>
                              <a:srgbClr val="000000"/>
                            </a:solidFill>
                          </a:uFill>
                          <a:latin typeface="Times New Roman" panose="02020603050405020304" pitchFamily="18" charset="0"/>
                          <a:ea typeface="Arial Unicode MS"/>
                          <a:cs typeface="Arial Unicode MS"/>
                        </a:rPr>
                        <a:t>253</a:t>
                      </a:r>
                      <a:endParaRPr lang="en-US" sz="2000" dirty="0">
                        <a:solidFill>
                          <a:schemeClr val="tx1"/>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sp>
        <p:nvSpPr>
          <p:cNvPr id="8" name="CasellaDiTesto 7">
            <a:extLst>
              <a:ext uri="{FF2B5EF4-FFF2-40B4-BE49-F238E27FC236}">
                <a16:creationId xmlns:a16="http://schemas.microsoft.com/office/drawing/2014/main" id="{BF16741A-A14A-2310-1F34-1D92303F2619}"/>
              </a:ext>
            </a:extLst>
          </p:cNvPr>
          <p:cNvSpPr txBox="1"/>
          <p:nvPr/>
        </p:nvSpPr>
        <p:spPr>
          <a:xfrm>
            <a:off x="3179132" y="1666401"/>
            <a:ext cx="6097424" cy="492699"/>
          </a:xfrm>
          <a:prstGeom prst="rect">
            <a:avLst/>
          </a:prstGeom>
          <a:noFill/>
        </p:spPr>
        <p:txBody>
          <a:bodyPr wrap="square">
            <a:sp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latin typeface="Arial Narrow" panose="020B0606020202030204" pitchFamily="34" charset="0"/>
                <a:ea typeface="Arial Unicode MS"/>
              </a:rPr>
              <a:t>Access </a:t>
            </a:r>
            <a:r>
              <a:rPr lang="de-DE" sz="2400" b="1" dirty="0" err="1">
                <a:ln>
                  <a:noFill/>
                </a:ln>
                <a:effectLst/>
                <a:latin typeface="Arial Narrow" panose="020B0606020202030204" pitchFamily="34" charset="0"/>
                <a:ea typeface="Arial Unicode MS"/>
              </a:rPr>
              <a:t>to</a:t>
            </a:r>
            <a:r>
              <a:rPr lang="de-DE" sz="2400" b="1" dirty="0">
                <a:ln>
                  <a:noFill/>
                </a:ln>
                <a:effectLst/>
                <a:latin typeface="Arial Narrow" panose="020B0606020202030204" pitchFamily="34" charset="0"/>
                <a:ea typeface="Arial Unicode MS"/>
              </a:rPr>
              <a:t> </a:t>
            </a:r>
            <a:r>
              <a:rPr lang="de-DE" sz="2400" b="1" dirty="0">
                <a:latin typeface="Arial Narrow" panose="020B0606020202030204" pitchFamily="34" charset="0"/>
                <a:ea typeface="Arial Unicode MS"/>
              </a:rPr>
              <a:t>ECT*</a:t>
            </a:r>
            <a:r>
              <a:rPr lang="de-DE" sz="2400" b="1" dirty="0">
                <a:ln>
                  <a:noFill/>
                </a:ln>
                <a:effectLst/>
                <a:latin typeface="Arial Narrow" panose="020B0606020202030204" pitchFamily="34" charset="0"/>
                <a:ea typeface="Arial Unicode MS"/>
              </a:rPr>
              <a:t> in RP1</a:t>
            </a:r>
          </a:p>
        </p:txBody>
      </p:sp>
      <p:sp>
        <p:nvSpPr>
          <p:cNvPr id="9" name="Segnaposto numero diapositiva 8">
            <a:extLst>
              <a:ext uri="{FF2B5EF4-FFF2-40B4-BE49-F238E27FC236}">
                <a16:creationId xmlns:a16="http://schemas.microsoft.com/office/drawing/2014/main" id="{1FC7DACC-25BA-AF00-EF62-080EE385E206}"/>
              </a:ext>
            </a:extLst>
          </p:cNvPr>
          <p:cNvSpPr>
            <a:spLocks noGrp="1"/>
          </p:cNvSpPr>
          <p:nvPr>
            <p:ph type="sldNum" sz="quarter" idx="12"/>
          </p:nvPr>
        </p:nvSpPr>
        <p:spPr/>
        <p:txBody>
          <a:bodyPr/>
          <a:lstStyle/>
          <a:p>
            <a:fld id="{4CE482DC-2269-4F26-9D2A-7E44B1A4CD85}" type="slidenum">
              <a:rPr lang="en-US" smtClean="0"/>
              <a:pPr/>
              <a:t>44</a:t>
            </a:fld>
            <a:endParaRPr lang="en-US" dirty="0"/>
          </a:p>
        </p:txBody>
      </p:sp>
    </p:spTree>
    <p:extLst>
      <p:ext uri="{BB962C8B-B14F-4D97-AF65-F5344CB8AC3E}">
        <p14:creationId xmlns:p14="http://schemas.microsoft.com/office/powerpoint/2010/main" val="20244522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TA7 – Transnational Access to CERN	</a:t>
            </a:r>
            <a:r>
              <a:rPr lang="fr-FR" sz="2500" b="1" dirty="0">
                <a:latin typeface="Arial Narrow" panose="020B0606020202030204" pitchFamily="34" charset="0"/>
              </a:rPr>
              <a:t>(Geneva – </a:t>
            </a:r>
            <a:r>
              <a:rPr lang="fr-FR" sz="2500" b="1" dirty="0" err="1">
                <a:latin typeface="Arial Narrow" panose="020B0606020202030204" pitchFamily="34" charset="0"/>
              </a:rPr>
              <a:t>Switzerland</a:t>
            </a:r>
            <a:r>
              <a:rPr lang="fr-FR" sz="2500" b="1" dirty="0">
                <a:latin typeface="Arial Narrow" panose="020B0606020202030204" pitchFamily="34" charset="0"/>
              </a:rPr>
              <a:t>)</a:t>
            </a:r>
            <a:endParaRPr lang="fr-FR" sz="2500" b="1" kern="1200" dirty="0">
              <a:latin typeface="Arial Narrow" panose="020B0606020202030204" pitchFamily="34" charset="0"/>
            </a:endParaRPr>
          </a:p>
        </p:txBody>
      </p:sp>
      <p:graphicFrame>
        <p:nvGraphicFramePr>
          <p:cNvPr id="2" name="Tabella 1">
            <a:extLst>
              <a:ext uri="{FF2B5EF4-FFF2-40B4-BE49-F238E27FC236}">
                <a16:creationId xmlns:a16="http://schemas.microsoft.com/office/drawing/2014/main" id="{EF431BDB-F66C-B0E9-D9C8-38601675470D}"/>
              </a:ext>
            </a:extLst>
          </p:cNvPr>
          <p:cNvGraphicFramePr>
            <a:graphicFrameLocks noGrp="1"/>
          </p:cNvGraphicFramePr>
          <p:nvPr>
            <p:extLst/>
          </p:nvPr>
        </p:nvGraphicFramePr>
        <p:xfrm>
          <a:off x="7308653" y="2860961"/>
          <a:ext cx="4823526" cy="1727200"/>
        </p:xfrm>
        <a:graphic>
          <a:graphicData uri="http://schemas.openxmlformats.org/drawingml/2006/table">
            <a:tbl>
              <a:tblPr firstRow="1" firstCol="1" bandRow="1">
                <a:tableStyleId>{5C22544A-7EE6-4342-B048-85BDC9FD1C3A}</a:tableStyleId>
              </a:tblPr>
              <a:tblGrid>
                <a:gridCol w="1730681">
                  <a:extLst>
                    <a:ext uri="{9D8B030D-6E8A-4147-A177-3AD203B41FA5}">
                      <a16:colId xmlns:a16="http://schemas.microsoft.com/office/drawing/2014/main" val="729822181"/>
                    </a:ext>
                  </a:extLst>
                </a:gridCol>
                <a:gridCol w="1608164">
                  <a:extLst>
                    <a:ext uri="{9D8B030D-6E8A-4147-A177-3AD203B41FA5}">
                      <a16:colId xmlns:a16="http://schemas.microsoft.com/office/drawing/2014/main" val="401632671"/>
                    </a:ext>
                  </a:extLst>
                </a:gridCol>
                <a:gridCol w="1484681">
                  <a:extLst>
                    <a:ext uri="{9D8B030D-6E8A-4147-A177-3AD203B41FA5}">
                      <a16:colId xmlns:a16="http://schemas.microsoft.com/office/drawing/2014/main" val="609677314"/>
                    </a:ext>
                  </a:extLst>
                </a:gridCol>
              </a:tblGrid>
              <a:tr h="1031154">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RP1</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dirty="0">
                          <a:effectLst/>
                          <a:uFill>
                            <a:solidFill>
                              <a:srgbClr val="000000"/>
                            </a:solidFill>
                          </a:uFill>
                        </a:rPr>
                        <a:t>1 </a:t>
                      </a:r>
                      <a:r>
                        <a:rPr lang="de-DE" sz="2000" dirty="0" err="1">
                          <a:effectLst/>
                          <a:uFill>
                            <a:solidFill>
                              <a:srgbClr val="000000"/>
                            </a:solidFill>
                          </a:uFill>
                        </a:rPr>
                        <a:t>hour</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1150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235</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sp>
        <p:nvSpPr>
          <p:cNvPr id="3" name="CasellaDiTesto 2">
            <a:extLst>
              <a:ext uri="{FF2B5EF4-FFF2-40B4-BE49-F238E27FC236}">
                <a16:creationId xmlns:a16="http://schemas.microsoft.com/office/drawing/2014/main" id="{A4605DC8-67E5-75C5-4156-5220D989D5E3}"/>
              </a:ext>
            </a:extLst>
          </p:cNvPr>
          <p:cNvSpPr txBox="1"/>
          <p:nvPr/>
        </p:nvSpPr>
        <p:spPr>
          <a:xfrm>
            <a:off x="3198263" y="1618700"/>
            <a:ext cx="6097424" cy="492699"/>
          </a:xfrm>
          <a:prstGeom prst="rect">
            <a:avLst/>
          </a:prstGeom>
          <a:noFill/>
        </p:spPr>
        <p:txBody>
          <a:bodyPr wrap="square">
            <a:sp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latin typeface="Arial Narrow" panose="020B0606020202030204" pitchFamily="34" charset="0"/>
                <a:ea typeface="Arial Unicode MS"/>
              </a:rPr>
              <a:t>Access </a:t>
            </a:r>
            <a:r>
              <a:rPr lang="de-DE" sz="2400" b="1" dirty="0" err="1">
                <a:ln>
                  <a:noFill/>
                </a:ln>
                <a:effectLst/>
                <a:latin typeface="Arial Narrow" panose="020B0606020202030204" pitchFamily="34" charset="0"/>
                <a:ea typeface="Arial Unicode MS"/>
              </a:rPr>
              <a:t>to</a:t>
            </a:r>
            <a:r>
              <a:rPr lang="de-DE" sz="2400" b="1" dirty="0">
                <a:ln>
                  <a:noFill/>
                </a:ln>
                <a:effectLst/>
                <a:latin typeface="Arial Narrow" panose="020B0606020202030204" pitchFamily="34" charset="0"/>
                <a:ea typeface="Arial Unicode MS"/>
              </a:rPr>
              <a:t> </a:t>
            </a:r>
            <a:r>
              <a:rPr lang="de-DE" sz="2400" b="1" dirty="0">
                <a:latin typeface="Arial Narrow" panose="020B0606020202030204" pitchFamily="34" charset="0"/>
                <a:ea typeface="Arial Unicode MS"/>
              </a:rPr>
              <a:t>CERN</a:t>
            </a:r>
            <a:r>
              <a:rPr lang="de-DE" sz="2400" b="1" dirty="0">
                <a:ln>
                  <a:noFill/>
                </a:ln>
                <a:effectLst/>
                <a:latin typeface="Arial Narrow" panose="020B0606020202030204" pitchFamily="34" charset="0"/>
                <a:ea typeface="Arial Unicode MS"/>
              </a:rPr>
              <a:t> in RP1</a:t>
            </a:r>
          </a:p>
        </p:txBody>
      </p:sp>
      <p:graphicFrame>
        <p:nvGraphicFramePr>
          <p:cNvPr id="5" name="Tabella 4">
            <a:extLst>
              <a:ext uri="{FF2B5EF4-FFF2-40B4-BE49-F238E27FC236}">
                <a16:creationId xmlns:a16="http://schemas.microsoft.com/office/drawing/2014/main" id="{2B23B043-C72B-7481-5022-C19F7E28D322}"/>
              </a:ext>
            </a:extLst>
          </p:cNvPr>
          <p:cNvGraphicFramePr>
            <a:graphicFrameLocks noGrp="1"/>
          </p:cNvGraphicFramePr>
          <p:nvPr>
            <p:extLst/>
          </p:nvPr>
        </p:nvGraphicFramePr>
        <p:xfrm>
          <a:off x="138484" y="2755684"/>
          <a:ext cx="7056795" cy="2603241"/>
        </p:xfrm>
        <a:graphic>
          <a:graphicData uri="http://schemas.openxmlformats.org/drawingml/2006/table">
            <a:tbl>
              <a:tblPr firstRow="1" firstCol="1" bandRow="1">
                <a:tableStyleId>{5C22544A-7EE6-4342-B048-85BDC9FD1C3A}</a:tableStyleId>
              </a:tblPr>
              <a:tblGrid>
                <a:gridCol w="993273">
                  <a:extLst>
                    <a:ext uri="{9D8B030D-6E8A-4147-A177-3AD203B41FA5}">
                      <a16:colId xmlns:a16="http://schemas.microsoft.com/office/drawing/2014/main" val="190501740"/>
                    </a:ext>
                  </a:extLst>
                </a:gridCol>
                <a:gridCol w="2353456">
                  <a:extLst>
                    <a:ext uri="{9D8B030D-6E8A-4147-A177-3AD203B41FA5}">
                      <a16:colId xmlns:a16="http://schemas.microsoft.com/office/drawing/2014/main" val="3804503887"/>
                    </a:ext>
                  </a:extLst>
                </a:gridCol>
                <a:gridCol w="1437614">
                  <a:extLst>
                    <a:ext uri="{9D8B030D-6E8A-4147-A177-3AD203B41FA5}">
                      <a16:colId xmlns:a16="http://schemas.microsoft.com/office/drawing/2014/main" val="2814182876"/>
                    </a:ext>
                  </a:extLst>
                </a:gridCol>
                <a:gridCol w="2272452">
                  <a:extLst>
                    <a:ext uri="{9D8B030D-6E8A-4147-A177-3AD203B41FA5}">
                      <a16:colId xmlns:a16="http://schemas.microsoft.com/office/drawing/2014/main" val="176722689"/>
                    </a:ext>
                  </a:extLst>
                </a:gridCol>
              </a:tblGrid>
              <a:tr h="438821">
                <a:tc>
                  <a:txBody>
                    <a:bodyPr/>
                    <a:lstStyle/>
                    <a:p>
                      <a:pPr algn="ctr">
                        <a:lnSpc>
                          <a:spcPct val="107000"/>
                        </a:lnSpc>
                        <a:spcAft>
                          <a:spcPts val="800"/>
                        </a:spcAft>
                      </a:pPr>
                      <a:r>
                        <a:rPr lang="en-US" sz="2000">
                          <a:effectLst/>
                        </a:rPr>
                        <a:t>Project No.</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gn="ctr">
                        <a:lnSpc>
                          <a:spcPct val="107000"/>
                        </a:lnSpc>
                        <a:spcAft>
                          <a:spcPts val="800"/>
                        </a:spcAft>
                      </a:pPr>
                      <a:r>
                        <a:rPr lang="en-US" sz="2000">
                          <a:effectLst/>
                        </a:rPr>
                        <a:t>User-project acronym</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gn="ctr">
                        <a:lnSpc>
                          <a:spcPct val="107000"/>
                        </a:lnSpc>
                        <a:spcAft>
                          <a:spcPts val="800"/>
                        </a:spcAft>
                      </a:pPr>
                      <a:r>
                        <a:rPr lang="en-US" sz="2000">
                          <a:effectLst/>
                        </a:rPr>
                        <a:t>Number of users</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gn="ctr">
                        <a:lnSpc>
                          <a:spcPct val="107000"/>
                        </a:lnSpc>
                        <a:spcAft>
                          <a:spcPts val="800"/>
                        </a:spcAft>
                      </a:pPr>
                      <a:r>
                        <a:rPr lang="en-US" sz="2000">
                          <a:effectLst/>
                        </a:rPr>
                        <a:t>Number of person-days spent at the infrastructure</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extLst>
                  <a:ext uri="{0D108BD9-81ED-4DB2-BD59-A6C34878D82A}">
                    <a16:rowId xmlns:a16="http://schemas.microsoft.com/office/drawing/2014/main" val="184889621"/>
                  </a:ext>
                </a:extLst>
              </a:tr>
              <a:tr h="384369">
                <a:tc>
                  <a:txBody>
                    <a:bodyPr/>
                    <a:lstStyle/>
                    <a:p>
                      <a:pPr algn="ctr">
                        <a:lnSpc>
                          <a:spcPct val="107000"/>
                        </a:lnSpc>
                        <a:spcAft>
                          <a:spcPts val="800"/>
                        </a:spcAft>
                      </a:pPr>
                      <a:r>
                        <a:rPr lang="en-US" sz="2000">
                          <a:effectLst/>
                        </a:rPr>
                        <a:t>1</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nSpc>
                          <a:spcPct val="107000"/>
                        </a:lnSpc>
                        <a:spcAft>
                          <a:spcPts val="800"/>
                        </a:spcAft>
                      </a:pPr>
                      <a:r>
                        <a:rPr lang="en-US" sz="2000">
                          <a:effectLst/>
                        </a:rPr>
                        <a:t>VA1-NLOAccess</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gn="ctr">
                        <a:lnSpc>
                          <a:spcPct val="107000"/>
                        </a:lnSpc>
                        <a:spcAft>
                          <a:spcPts val="800"/>
                        </a:spcAft>
                      </a:pPr>
                      <a:r>
                        <a:rPr lang="en-US" sz="2000">
                          <a:effectLst/>
                        </a:rPr>
                        <a:t>8</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gn="ctr">
                        <a:lnSpc>
                          <a:spcPct val="107000"/>
                        </a:lnSpc>
                        <a:spcAft>
                          <a:spcPts val="800"/>
                        </a:spcAft>
                      </a:pPr>
                      <a:r>
                        <a:rPr lang="en-US" sz="2000">
                          <a:effectLst/>
                        </a:rPr>
                        <a:t>16</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extLst>
                  <a:ext uri="{0D108BD9-81ED-4DB2-BD59-A6C34878D82A}">
                    <a16:rowId xmlns:a16="http://schemas.microsoft.com/office/drawing/2014/main" val="4040789267"/>
                  </a:ext>
                </a:extLst>
              </a:tr>
              <a:tr h="416400">
                <a:tc>
                  <a:txBody>
                    <a:bodyPr/>
                    <a:lstStyle/>
                    <a:p>
                      <a:pPr algn="ctr">
                        <a:lnSpc>
                          <a:spcPct val="107000"/>
                        </a:lnSpc>
                        <a:spcAft>
                          <a:spcPts val="800"/>
                        </a:spcAft>
                      </a:pPr>
                      <a:r>
                        <a:rPr lang="en-US" sz="2000">
                          <a:effectLst/>
                        </a:rPr>
                        <a:t>2</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nSpc>
                          <a:spcPct val="107000"/>
                        </a:lnSpc>
                        <a:spcAft>
                          <a:spcPts val="800"/>
                        </a:spcAft>
                      </a:pPr>
                      <a:r>
                        <a:rPr lang="en-US" sz="2000">
                          <a:effectLst/>
                        </a:rPr>
                        <a:t>JRA4-TMD-neXt</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gn="ctr">
                        <a:lnSpc>
                          <a:spcPct val="107000"/>
                        </a:lnSpc>
                        <a:spcAft>
                          <a:spcPts val="800"/>
                        </a:spcAft>
                      </a:pPr>
                      <a:r>
                        <a:rPr lang="en-US" sz="2000">
                          <a:effectLst/>
                        </a:rPr>
                        <a:t>10</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gn="ctr">
                        <a:lnSpc>
                          <a:spcPct val="107000"/>
                        </a:lnSpc>
                        <a:spcAft>
                          <a:spcPts val="800"/>
                        </a:spcAft>
                      </a:pPr>
                      <a:r>
                        <a:rPr lang="en-US" sz="2000">
                          <a:effectLst/>
                        </a:rPr>
                        <a:t>72</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extLst>
                  <a:ext uri="{0D108BD9-81ED-4DB2-BD59-A6C34878D82A}">
                    <a16:rowId xmlns:a16="http://schemas.microsoft.com/office/drawing/2014/main" val="3299527924"/>
                  </a:ext>
                </a:extLst>
              </a:tr>
              <a:tr h="412032">
                <a:tc>
                  <a:txBody>
                    <a:bodyPr/>
                    <a:lstStyle/>
                    <a:p>
                      <a:pPr algn="ctr">
                        <a:lnSpc>
                          <a:spcPct val="107000"/>
                        </a:lnSpc>
                        <a:spcAft>
                          <a:spcPts val="800"/>
                        </a:spcAft>
                      </a:pPr>
                      <a:r>
                        <a:rPr lang="en-US" sz="2000">
                          <a:effectLst/>
                        </a:rPr>
                        <a:t>3</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nSpc>
                          <a:spcPct val="107000"/>
                        </a:lnSpc>
                        <a:spcAft>
                          <a:spcPts val="800"/>
                        </a:spcAft>
                      </a:pPr>
                      <a:r>
                        <a:rPr lang="en-US" sz="2000">
                          <a:effectLst/>
                        </a:rPr>
                        <a:t>NA7-HeavyFlavour</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gn="ctr">
                        <a:lnSpc>
                          <a:spcPct val="107000"/>
                        </a:lnSpc>
                        <a:spcAft>
                          <a:spcPts val="800"/>
                        </a:spcAft>
                      </a:pPr>
                      <a:r>
                        <a:rPr lang="en-US" sz="2000">
                          <a:effectLst/>
                        </a:rPr>
                        <a:t>5</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gn="ctr">
                        <a:lnSpc>
                          <a:spcPct val="107000"/>
                        </a:lnSpc>
                        <a:spcAft>
                          <a:spcPts val="800"/>
                        </a:spcAft>
                      </a:pPr>
                      <a:r>
                        <a:rPr lang="en-US" sz="2000">
                          <a:effectLst/>
                        </a:rPr>
                        <a:t>14</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extLst>
                  <a:ext uri="{0D108BD9-81ED-4DB2-BD59-A6C34878D82A}">
                    <a16:rowId xmlns:a16="http://schemas.microsoft.com/office/drawing/2014/main" val="2731619727"/>
                  </a:ext>
                </a:extLst>
              </a:tr>
              <a:tr h="412032">
                <a:tc>
                  <a:txBody>
                    <a:bodyPr/>
                    <a:lstStyle/>
                    <a:p>
                      <a:pPr algn="ctr">
                        <a:lnSpc>
                          <a:spcPct val="107000"/>
                        </a:lnSpc>
                        <a:spcAft>
                          <a:spcPts val="800"/>
                        </a:spcAft>
                      </a:pPr>
                      <a:r>
                        <a:rPr lang="en-US" sz="2000">
                          <a:effectLst/>
                        </a:rPr>
                        <a:t> </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nSpc>
                          <a:spcPct val="107000"/>
                        </a:lnSpc>
                        <a:spcAft>
                          <a:spcPts val="800"/>
                        </a:spcAft>
                      </a:pPr>
                      <a:r>
                        <a:rPr lang="en-US" sz="2000" b="1" dirty="0">
                          <a:effectLst/>
                        </a:rPr>
                        <a:t>TOTAL </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gn="ctr">
                        <a:lnSpc>
                          <a:spcPct val="107000"/>
                        </a:lnSpc>
                        <a:spcAft>
                          <a:spcPts val="800"/>
                        </a:spcAft>
                      </a:pPr>
                      <a:r>
                        <a:rPr lang="en-US" sz="2000" b="1" dirty="0">
                          <a:effectLst/>
                        </a:rPr>
                        <a:t>23</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tc>
                  <a:txBody>
                    <a:bodyPr/>
                    <a:lstStyle/>
                    <a:p>
                      <a:pPr algn="ctr">
                        <a:lnSpc>
                          <a:spcPct val="107000"/>
                        </a:lnSpc>
                        <a:spcAft>
                          <a:spcPts val="800"/>
                        </a:spcAft>
                      </a:pPr>
                      <a:r>
                        <a:rPr lang="en-US" sz="2000" b="1" dirty="0">
                          <a:effectLst/>
                        </a:rPr>
                        <a:t>102</a:t>
                      </a:r>
                      <a:endParaRPr lang="en-US" sz="1800" b="1" dirty="0">
                        <a:effectLst/>
                        <a:latin typeface="Calibri" panose="020F0502020204030204" pitchFamily="34" charset="0"/>
                        <a:ea typeface="Calibri" panose="020F0502020204030204" pitchFamily="34" charset="0"/>
                        <a:cs typeface="Arial" panose="020B0604020202020204" pitchFamily="34" charset="0"/>
                      </a:endParaRPr>
                    </a:p>
                  </a:txBody>
                  <a:tcPr marL="49530" marR="68580" marT="0" marB="0"/>
                </a:tc>
                <a:extLst>
                  <a:ext uri="{0D108BD9-81ED-4DB2-BD59-A6C34878D82A}">
                    <a16:rowId xmlns:a16="http://schemas.microsoft.com/office/drawing/2014/main" val="3129702190"/>
                  </a:ext>
                </a:extLst>
              </a:tr>
            </a:tbl>
          </a:graphicData>
        </a:graphic>
      </p:graphicFrame>
      <p:sp>
        <p:nvSpPr>
          <p:cNvPr id="7" name="Segnaposto numero diapositiva 6">
            <a:extLst>
              <a:ext uri="{FF2B5EF4-FFF2-40B4-BE49-F238E27FC236}">
                <a16:creationId xmlns:a16="http://schemas.microsoft.com/office/drawing/2014/main" id="{A9E808AB-E327-8D94-37BB-F58EC4CF32E0}"/>
              </a:ext>
            </a:extLst>
          </p:cNvPr>
          <p:cNvSpPr>
            <a:spLocks noGrp="1"/>
          </p:cNvSpPr>
          <p:nvPr>
            <p:ph type="sldNum" sz="quarter" idx="12"/>
          </p:nvPr>
        </p:nvSpPr>
        <p:spPr/>
        <p:txBody>
          <a:bodyPr/>
          <a:lstStyle/>
          <a:p>
            <a:fld id="{4CE482DC-2269-4F26-9D2A-7E44B1A4CD85}" type="slidenum">
              <a:rPr lang="en-US" smtClean="0"/>
              <a:pPr/>
              <a:t>45</a:t>
            </a:fld>
            <a:endParaRPr lang="en-US" dirty="0"/>
          </a:p>
        </p:txBody>
      </p:sp>
    </p:spTree>
    <p:extLst>
      <p:ext uri="{BB962C8B-B14F-4D97-AF65-F5344CB8AC3E}">
        <p14:creationId xmlns:p14="http://schemas.microsoft.com/office/powerpoint/2010/main" val="3166899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endParaRPr lang="en-US" sz="2400" b="1" dirty="0"/>
          </a:p>
          <a:p>
            <a:pPr marL="0" indent="0" algn="ctr">
              <a:buNone/>
            </a:pPr>
            <a:r>
              <a:rPr lang="en-US" sz="2500" b="1" dirty="0"/>
              <a:t>COSY accelerator</a:t>
            </a:r>
          </a:p>
          <a:p>
            <a:pPr>
              <a:buFont typeface="Arial" panose="020B0604020202020204" pitchFamily="34" charset="0"/>
              <a:buChar char="•"/>
            </a:pPr>
            <a:r>
              <a:rPr lang="en-US" dirty="0"/>
              <a:t> </a:t>
            </a:r>
            <a:r>
              <a:rPr lang="en-US" b="1" dirty="0"/>
              <a:t>Cooler synchrotron </a:t>
            </a:r>
            <a:r>
              <a:rPr lang="en-US" dirty="0"/>
              <a:t>and </a:t>
            </a:r>
            <a:r>
              <a:rPr lang="en-US" b="1" dirty="0"/>
              <a:t>storage ring</a:t>
            </a:r>
          </a:p>
          <a:p>
            <a:pPr>
              <a:buFont typeface="Arial" panose="020B0604020202020204" pitchFamily="34" charset="0"/>
              <a:buChar char="•"/>
            </a:pPr>
            <a:r>
              <a:rPr lang="en-US" dirty="0"/>
              <a:t> Machine designed for high </a:t>
            </a:r>
            <a:r>
              <a:rPr lang="en-US" dirty="0" err="1"/>
              <a:t>precison</a:t>
            </a:r>
            <a:r>
              <a:rPr lang="en-US" dirty="0"/>
              <a:t> beams </a:t>
            </a:r>
            <a:r>
              <a:rPr lang="en-US" dirty="0">
                <a:sym typeface="Wingdings" panose="05000000000000000000" pitchFamily="2" charset="2"/>
              </a:rPr>
              <a:t> very stable operation </a:t>
            </a:r>
          </a:p>
          <a:p>
            <a:pPr>
              <a:buFont typeface="Arial" panose="020B0604020202020204" pitchFamily="34" charset="0"/>
              <a:buChar char="•"/>
            </a:pPr>
            <a:r>
              <a:rPr lang="en-US" dirty="0">
                <a:sym typeface="Wingdings" panose="05000000000000000000" pitchFamily="2" charset="2"/>
              </a:rPr>
              <a:t> </a:t>
            </a:r>
            <a:r>
              <a:rPr lang="en-US" b="1" dirty="0"/>
              <a:t>Polarized </a:t>
            </a:r>
            <a:r>
              <a:rPr lang="en-US" dirty="0"/>
              <a:t>and </a:t>
            </a:r>
            <a:r>
              <a:rPr lang="en-US" b="1" dirty="0"/>
              <a:t>unpolarized proton</a:t>
            </a:r>
            <a:r>
              <a:rPr lang="en-US" dirty="0"/>
              <a:t> and </a:t>
            </a:r>
            <a:r>
              <a:rPr lang="en-US" b="1" dirty="0"/>
              <a:t>deuteron</a:t>
            </a:r>
            <a:r>
              <a:rPr lang="en-US" dirty="0"/>
              <a:t> beams </a:t>
            </a:r>
          </a:p>
          <a:p>
            <a:pPr>
              <a:buFont typeface="Arial" panose="020B0604020202020204" pitchFamily="34" charset="0"/>
              <a:buChar char="•"/>
            </a:pPr>
            <a:r>
              <a:rPr lang="en-US" dirty="0"/>
              <a:t> Momentum range: 300 MeV/c - 3.7 GeV/c</a:t>
            </a:r>
          </a:p>
          <a:p>
            <a:pPr>
              <a:buFont typeface="Arial" panose="020B0604020202020204" pitchFamily="34" charset="0"/>
              <a:buChar char="•"/>
            </a:pPr>
            <a:r>
              <a:rPr lang="en-US" dirty="0"/>
              <a:t> 4 internal targets  3 external targets</a:t>
            </a:r>
          </a:p>
        </p:txBody>
      </p:sp>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TA1 – Transnational Access to COSY		 </a:t>
            </a:r>
            <a:r>
              <a:rPr lang="fr-FR" sz="2500" b="1" dirty="0">
                <a:latin typeface="Arial Narrow" panose="020B0606020202030204" pitchFamily="34" charset="0"/>
              </a:rPr>
              <a:t>(</a:t>
            </a:r>
            <a:r>
              <a:rPr lang="fr-FR" sz="2500" b="1" dirty="0" err="1">
                <a:latin typeface="Arial Narrow" panose="020B0606020202030204" pitchFamily="34" charset="0"/>
              </a:rPr>
              <a:t>Jülich</a:t>
            </a:r>
            <a:r>
              <a:rPr lang="fr-FR" sz="2500" b="1" dirty="0">
                <a:latin typeface="Arial Narrow" panose="020B0606020202030204" pitchFamily="34" charset="0"/>
              </a:rPr>
              <a:t> – Germany)</a:t>
            </a:r>
            <a:endParaRPr lang="fr-FR" sz="2500" b="1" kern="1200" dirty="0">
              <a:latin typeface="Arial Narrow" panose="020B0606020202030204" pitchFamily="34" charset="0"/>
            </a:endParaRPr>
          </a:p>
        </p:txBody>
      </p:sp>
      <p:sp>
        <p:nvSpPr>
          <p:cNvPr id="2" name="Segnaposto numero diapositiva 1">
            <a:extLst>
              <a:ext uri="{FF2B5EF4-FFF2-40B4-BE49-F238E27FC236}">
                <a16:creationId xmlns:a16="http://schemas.microsoft.com/office/drawing/2014/main" id="{182979E7-C4DB-2DAA-AFB4-1F8CE7A8B9F4}"/>
              </a:ext>
            </a:extLst>
          </p:cNvPr>
          <p:cNvSpPr>
            <a:spLocks noGrp="1"/>
          </p:cNvSpPr>
          <p:nvPr>
            <p:ph type="sldNum" sz="quarter" idx="12"/>
          </p:nvPr>
        </p:nvSpPr>
        <p:spPr/>
        <p:txBody>
          <a:bodyPr/>
          <a:lstStyle/>
          <a:p>
            <a:fld id="{4CE482DC-2269-4F26-9D2A-7E44B1A4CD85}" type="slidenum">
              <a:rPr lang="en-US" smtClean="0"/>
              <a:pPr/>
              <a:t>5</a:t>
            </a:fld>
            <a:endParaRPr lang="en-US" dirty="0"/>
          </a:p>
        </p:txBody>
      </p:sp>
    </p:spTree>
    <p:extLst>
      <p:ext uri="{BB962C8B-B14F-4D97-AF65-F5344CB8AC3E}">
        <p14:creationId xmlns:p14="http://schemas.microsoft.com/office/powerpoint/2010/main" val="4216144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5642" y="1878823"/>
            <a:ext cx="11211826" cy="4023360"/>
          </a:xfrm>
        </p:spPr>
        <p:txBody>
          <a:bodyPr>
            <a:normAutofit/>
          </a:bodyPr>
          <a:lstStyle/>
          <a:p>
            <a:pPr algn="ctr"/>
            <a:r>
              <a:rPr lang="de-DE" sz="2400" b="1" dirty="0">
                <a:ln>
                  <a:noFill/>
                </a:ln>
                <a:effectLst/>
                <a:ea typeface="Arial Unicode MS"/>
              </a:rPr>
              <a:t>COSY </a:t>
            </a:r>
            <a:r>
              <a:rPr lang="de-DE" sz="2400" b="1" dirty="0" err="1">
                <a:ln>
                  <a:noFill/>
                </a:ln>
                <a:effectLst/>
                <a:ea typeface="Arial Unicode MS"/>
              </a:rPr>
              <a:t>Activity</a:t>
            </a:r>
            <a:r>
              <a:rPr lang="de-DE" sz="2400" b="1" dirty="0">
                <a:ln>
                  <a:noFill/>
                </a:ln>
                <a:effectLst/>
                <a:ea typeface="Arial Unicode MS"/>
              </a:rPr>
              <a:t> in RP1 and RP2 </a:t>
            </a:r>
          </a:p>
          <a:p>
            <a:pPr marL="0" indent="0">
              <a:buNone/>
            </a:pPr>
            <a:r>
              <a:rPr lang="de-DE" b="1" dirty="0">
                <a:ln>
                  <a:noFill/>
                </a:ln>
                <a:effectLst/>
                <a:ea typeface="Arial Unicode MS"/>
              </a:rPr>
              <a:t>In </a:t>
            </a:r>
            <a:r>
              <a:rPr lang="de-DE" b="1" dirty="0" err="1">
                <a:ln>
                  <a:noFill/>
                </a:ln>
                <a:effectLst/>
                <a:ea typeface="Arial Unicode MS"/>
              </a:rPr>
              <a:t>spite</a:t>
            </a:r>
            <a:r>
              <a:rPr lang="de-DE" b="1" dirty="0">
                <a:ln>
                  <a:noFill/>
                </a:ln>
                <a:effectLst/>
                <a:ea typeface="Arial Unicode MS"/>
              </a:rPr>
              <a:t> </a:t>
            </a:r>
            <a:r>
              <a:rPr lang="de-DE" b="1" dirty="0" err="1">
                <a:ln>
                  <a:noFill/>
                </a:ln>
                <a:effectLst/>
                <a:ea typeface="Arial Unicode MS"/>
              </a:rPr>
              <a:t>of</a:t>
            </a:r>
            <a:r>
              <a:rPr lang="de-DE" b="1" dirty="0">
                <a:ln>
                  <a:noFill/>
                </a:ln>
                <a:effectLst/>
                <a:ea typeface="Arial Unicode MS"/>
              </a:rPr>
              <a:t> </a:t>
            </a:r>
            <a:r>
              <a:rPr lang="de-DE" b="1" dirty="0" err="1">
                <a:ln>
                  <a:noFill/>
                </a:ln>
                <a:effectLst/>
                <a:ea typeface="Arial Unicode MS"/>
              </a:rPr>
              <a:t>the</a:t>
            </a:r>
            <a:r>
              <a:rPr lang="de-DE" b="1" dirty="0">
                <a:ln>
                  <a:noFill/>
                </a:ln>
                <a:effectLst/>
                <a:ea typeface="Arial Unicode MS"/>
              </a:rPr>
              <a:t> </a:t>
            </a:r>
            <a:r>
              <a:rPr lang="de-DE" b="1" dirty="0" err="1">
                <a:ln>
                  <a:noFill/>
                </a:ln>
                <a:effectLst/>
                <a:ea typeface="Arial Unicode MS"/>
              </a:rPr>
              <a:t>difficult</a:t>
            </a:r>
            <a:r>
              <a:rPr lang="de-DE" b="1" dirty="0">
                <a:ln>
                  <a:noFill/>
                </a:ln>
                <a:effectLst/>
                <a:ea typeface="Arial Unicode MS"/>
              </a:rPr>
              <a:t> </a:t>
            </a:r>
            <a:r>
              <a:rPr lang="de-DE" b="1" dirty="0" err="1">
                <a:ln>
                  <a:noFill/>
                </a:ln>
                <a:effectLst/>
                <a:ea typeface="Arial Unicode MS"/>
              </a:rPr>
              <a:t>situation</a:t>
            </a:r>
            <a:r>
              <a:rPr lang="de-DE" b="1" dirty="0">
                <a:ln>
                  <a:noFill/>
                </a:ln>
                <a:effectLst/>
                <a:ea typeface="Arial Unicode MS"/>
              </a:rPr>
              <a:t> due </a:t>
            </a:r>
            <a:r>
              <a:rPr lang="de-DE" b="1" dirty="0" err="1">
                <a:ln>
                  <a:noFill/>
                </a:ln>
                <a:effectLst/>
                <a:ea typeface="Arial Unicode MS"/>
              </a:rPr>
              <a:t>the</a:t>
            </a:r>
            <a:r>
              <a:rPr lang="de-DE" b="1" dirty="0">
                <a:ln>
                  <a:noFill/>
                </a:ln>
                <a:effectLst/>
                <a:ea typeface="Arial Unicode MS"/>
              </a:rPr>
              <a:t> COVID-19 </a:t>
            </a:r>
            <a:r>
              <a:rPr lang="de-DE" b="1" dirty="0" err="1">
                <a:ln>
                  <a:noFill/>
                </a:ln>
                <a:effectLst/>
                <a:ea typeface="Arial Unicode MS"/>
              </a:rPr>
              <a:t>pandemic</a:t>
            </a:r>
            <a:r>
              <a:rPr lang="de-DE" b="1" dirty="0">
                <a:ln>
                  <a:noFill/>
                </a:ln>
                <a:effectLst/>
                <a:ea typeface="Arial Unicode MS"/>
              </a:rPr>
              <a:t> COSY was in </a:t>
            </a:r>
            <a:r>
              <a:rPr lang="de-DE" b="1" dirty="0" err="1">
                <a:ln>
                  <a:noFill/>
                </a:ln>
                <a:effectLst/>
                <a:ea typeface="Arial Unicode MS"/>
              </a:rPr>
              <a:t>operation</a:t>
            </a:r>
            <a:r>
              <a:rPr lang="de-DE" b="1" dirty="0">
                <a:ln>
                  <a:noFill/>
                </a:ln>
                <a:effectLst/>
                <a:ea typeface="Arial Unicode MS"/>
              </a:rPr>
              <a:t> </a:t>
            </a:r>
            <a:r>
              <a:rPr lang="de-DE" b="1" dirty="0" err="1">
                <a:ln>
                  <a:noFill/>
                </a:ln>
                <a:effectLst/>
                <a:ea typeface="Arial Unicode MS"/>
              </a:rPr>
              <a:t>under</a:t>
            </a:r>
            <a:r>
              <a:rPr lang="de-DE" b="1" dirty="0">
                <a:ln>
                  <a:noFill/>
                </a:ln>
                <a:effectLst/>
                <a:ea typeface="Arial Unicode MS"/>
              </a:rPr>
              <a:t> </a:t>
            </a:r>
            <a:r>
              <a:rPr lang="de-DE" b="1" dirty="0" err="1">
                <a:ln>
                  <a:noFill/>
                </a:ln>
                <a:effectLst/>
                <a:ea typeface="Arial Unicode MS"/>
              </a:rPr>
              <a:t>more</a:t>
            </a:r>
            <a:r>
              <a:rPr lang="de-DE" b="1" dirty="0">
                <a:ln>
                  <a:noFill/>
                </a:ln>
                <a:effectLst/>
                <a:ea typeface="Arial Unicode MS"/>
              </a:rPr>
              <a:t> </a:t>
            </a:r>
            <a:r>
              <a:rPr lang="de-DE" b="1" dirty="0" err="1">
                <a:ln>
                  <a:noFill/>
                </a:ln>
                <a:effectLst/>
                <a:ea typeface="Arial Unicode MS"/>
              </a:rPr>
              <a:t>or</a:t>
            </a:r>
            <a:r>
              <a:rPr lang="de-DE" b="1" dirty="0">
                <a:ln>
                  <a:noFill/>
                </a:ln>
                <a:effectLst/>
                <a:ea typeface="Arial Unicode MS"/>
              </a:rPr>
              <a:t> </a:t>
            </a:r>
            <a:r>
              <a:rPr lang="de-DE" b="1" dirty="0" err="1">
                <a:ln>
                  <a:noFill/>
                </a:ln>
                <a:effectLst/>
                <a:ea typeface="Arial Unicode MS"/>
              </a:rPr>
              <a:t>less</a:t>
            </a:r>
            <a:r>
              <a:rPr lang="de-DE" b="1" dirty="0">
                <a:ln>
                  <a:noFill/>
                </a:ln>
                <a:effectLst/>
                <a:ea typeface="Arial Unicode MS"/>
              </a:rPr>
              <a:t> normal </a:t>
            </a:r>
            <a:r>
              <a:rPr lang="de-DE" b="1" dirty="0" err="1">
                <a:ln>
                  <a:noFill/>
                </a:ln>
                <a:effectLst/>
                <a:ea typeface="Arial Unicode MS"/>
              </a:rPr>
              <a:t>conditions</a:t>
            </a:r>
            <a:r>
              <a:rPr lang="de-DE" b="1" dirty="0">
                <a:ln>
                  <a:noFill/>
                </a:ln>
                <a:effectLst/>
                <a:ea typeface="Arial Unicode MS"/>
              </a:rPr>
              <a:t> and </a:t>
            </a:r>
            <a:r>
              <a:rPr lang="de-DE" b="1" dirty="0" err="1">
                <a:ln>
                  <a:noFill/>
                </a:ln>
                <a:effectLst/>
                <a:ea typeface="Arial Unicode MS"/>
              </a:rPr>
              <a:t>delivered</a:t>
            </a:r>
            <a:r>
              <a:rPr lang="de-DE" b="1" dirty="0">
                <a:ln>
                  <a:noFill/>
                </a:ln>
                <a:effectLst/>
                <a:ea typeface="Arial Unicode MS"/>
              </a:rPr>
              <a:t> in RP1 and RP2 beam time </a:t>
            </a:r>
            <a:r>
              <a:rPr lang="de-DE" b="1" dirty="0" err="1">
                <a:ln>
                  <a:noFill/>
                </a:ln>
                <a:effectLst/>
                <a:ea typeface="Arial Unicode MS"/>
              </a:rPr>
              <a:t>even</a:t>
            </a:r>
            <a:r>
              <a:rPr lang="de-DE" b="1" dirty="0">
                <a:ln>
                  <a:noFill/>
                </a:ln>
                <a:effectLst/>
                <a:ea typeface="Arial Unicode MS"/>
              </a:rPr>
              <a:t> in </a:t>
            </a:r>
            <a:r>
              <a:rPr lang="de-DE" b="1" dirty="0" err="1">
                <a:ln>
                  <a:noFill/>
                </a:ln>
                <a:effectLst/>
                <a:ea typeface="Arial Unicode MS"/>
              </a:rPr>
              <a:t>excess</a:t>
            </a:r>
            <a:r>
              <a:rPr lang="de-DE" b="1" dirty="0">
                <a:ln>
                  <a:noFill/>
                </a:ln>
                <a:effectLst/>
                <a:ea typeface="Arial Unicode MS"/>
              </a:rPr>
              <a:t> </a:t>
            </a:r>
            <a:r>
              <a:rPr lang="de-DE" b="1" dirty="0" err="1">
                <a:ln>
                  <a:noFill/>
                </a:ln>
                <a:effectLst/>
                <a:ea typeface="Arial Unicode MS"/>
              </a:rPr>
              <a:t>with</a:t>
            </a:r>
            <a:r>
              <a:rPr lang="de-DE" b="1" dirty="0">
                <a:ln>
                  <a:noFill/>
                </a:ln>
                <a:effectLst/>
                <a:ea typeface="Arial Unicode MS"/>
              </a:rPr>
              <a:t> </a:t>
            </a:r>
            <a:r>
              <a:rPr lang="de-DE" b="1" dirty="0" err="1">
                <a:ln>
                  <a:noFill/>
                </a:ln>
                <a:effectLst/>
                <a:ea typeface="Arial Unicode MS"/>
              </a:rPr>
              <a:t>respect</a:t>
            </a:r>
            <a:r>
              <a:rPr lang="de-DE" b="1" dirty="0">
                <a:ln>
                  <a:noFill/>
                </a:ln>
                <a:effectLst/>
                <a:ea typeface="Arial Unicode MS"/>
              </a:rPr>
              <a:t> </a:t>
            </a:r>
            <a:r>
              <a:rPr lang="de-DE" b="1" dirty="0" err="1">
                <a:ln>
                  <a:noFill/>
                </a:ln>
                <a:effectLst/>
                <a:ea typeface="Arial Unicode MS"/>
              </a:rPr>
              <a:t>to</a:t>
            </a:r>
            <a:r>
              <a:rPr lang="de-DE" b="1" dirty="0">
                <a:ln>
                  <a:noFill/>
                </a:ln>
                <a:effectLst/>
                <a:ea typeface="Arial Unicode MS"/>
              </a:rPr>
              <a:t> </a:t>
            </a:r>
            <a:r>
              <a:rPr lang="de-DE" b="1" dirty="0" err="1">
                <a:ln>
                  <a:noFill/>
                </a:ln>
                <a:effectLst/>
                <a:ea typeface="Arial Unicode MS"/>
              </a:rPr>
              <a:t>what</a:t>
            </a:r>
            <a:r>
              <a:rPr lang="de-DE" b="1" dirty="0">
                <a:ln>
                  <a:noFill/>
                </a:ln>
                <a:effectLst/>
                <a:ea typeface="Arial Unicode MS"/>
              </a:rPr>
              <a:t> </a:t>
            </a:r>
            <a:r>
              <a:rPr lang="de-DE" b="1" dirty="0" err="1">
                <a:ln>
                  <a:noFill/>
                </a:ln>
                <a:effectLst/>
                <a:ea typeface="Arial Unicode MS"/>
              </a:rPr>
              <a:t>declared</a:t>
            </a:r>
            <a:r>
              <a:rPr lang="de-DE" b="1" dirty="0">
                <a:ln>
                  <a:noFill/>
                </a:ln>
                <a:effectLst/>
                <a:ea typeface="Arial Unicode MS"/>
              </a:rPr>
              <a:t> in GA. </a:t>
            </a:r>
            <a:endParaRPr lang="en-US" b="1" dirty="0">
              <a:ln>
                <a:noFill/>
              </a:ln>
              <a:effectLst/>
              <a:ea typeface="Arial Unicode MS"/>
            </a:endParaRPr>
          </a:p>
          <a:p>
            <a:pPr marL="0" indent="0">
              <a:buNone/>
            </a:pPr>
            <a:r>
              <a:rPr lang="de-DE" sz="1800" dirty="0">
                <a:ln>
                  <a:noFill/>
                </a:ln>
                <a:effectLst/>
                <a:ea typeface="Arial Unicode MS"/>
              </a:rPr>
              <a:t>The </a:t>
            </a:r>
            <a:r>
              <a:rPr lang="de-DE" sz="1800" dirty="0" err="1">
                <a:ln>
                  <a:noFill/>
                </a:ln>
                <a:effectLst/>
                <a:ea typeface="Arial Unicode MS"/>
              </a:rPr>
              <a:t>selected</a:t>
            </a:r>
            <a:r>
              <a:rPr lang="de-DE" sz="1800" dirty="0">
                <a:ln>
                  <a:noFill/>
                </a:ln>
                <a:effectLst/>
                <a:ea typeface="Arial Unicode MS"/>
              </a:rPr>
              <a:t> </a:t>
            </a:r>
            <a:r>
              <a:rPr lang="de-DE" sz="1800" dirty="0" err="1">
                <a:ln>
                  <a:noFill/>
                </a:ln>
                <a:effectLst/>
                <a:ea typeface="Arial Unicode MS"/>
              </a:rPr>
              <a:t>projects</a:t>
            </a:r>
            <a:r>
              <a:rPr lang="de-DE" sz="1800" dirty="0">
                <a:ln>
                  <a:noFill/>
                </a:ln>
                <a:effectLst/>
                <a:ea typeface="Arial Unicode MS"/>
              </a:rPr>
              <a:t> </a:t>
            </a:r>
            <a:r>
              <a:rPr lang="de-DE" sz="1800" dirty="0" err="1">
                <a:ln>
                  <a:noFill/>
                </a:ln>
                <a:effectLst/>
                <a:ea typeface="Arial Unicode MS"/>
              </a:rPr>
              <a:t>were</a:t>
            </a:r>
            <a:r>
              <a:rPr lang="de-DE" sz="1800" dirty="0">
                <a:ln>
                  <a:noFill/>
                </a:ln>
                <a:effectLst/>
                <a:ea typeface="Arial Unicode MS"/>
              </a:rPr>
              <a:t> </a:t>
            </a:r>
            <a:r>
              <a:rPr lang="de-DE" sz="1800" dirty="0" err="1">
                <a:ln>
                  <a:noFill/>
                </a:ln>
                <a:effectLst/>
                <a:ea typeface="Arial Unicode MS"/>
              </a:rPr>
              <a:t>mainly</a:t>
            </a:r>
            <a:r>
              <a:rPr lang="de-DE" sz="1800" dirty="0">
                <a:ln>
                  <a:noFill/>
                </a:ln>
                <a:effectLst/>
                <a:ea typeface="Arial Unicode MS"/>
              </a:rPr>
              <a:t> </a:t>
            </a:r>
            <a:r>
              <a:rPr lang="de-DE" sz="1800" dirty="0" err="1">
                <a:ln>
                  <a:noFill/>
                </a:ln>
                <a:effectLst/>
                <a:ea typeface="Arial Unicode MS"/>
              </a:rPr>
              <a:t>related</a:t>
            </a:r>
            <a:r>
              <a:rPr lang="de-DE" sz="1800" dirty="0">
                <a:ln>
                  <a:noFill/>
                </a:ln>
                <a:effectLst/>
                <a:ea typeface="Arial Unicode MS"/>
              </a:rPr>
              <a:t> </a:t>
            </a:r>
            <a:r>
              <a:rPr lang="de-DE" sz="1800" dirty="0" err="1">
                <a:ln>
                  <a:noFill/>
                </a:ln>
                <a:effectLst/>
                <a:ea typeface="Arial Unicode MS"/>
              </a:rPr>
              <a:t>to</a:t>
            </a:r>
            <a:r>
              <a:rPr lang="de-DE" sz="1800" dirty="0">
                <a:ln>
                  <a:noFill/>
                </a:ln>
                <a:effectLst/>
                <a:ea typeface="Arial Unicode MS"/>
              </a:rPr>
              <a:t> </a:t>
            </a:r>
            <a:r>
              <a:rPr lang="de-DE" sz="1800" dirty="0" err="1">
                <a:ln>
                  <a:noFill/>
                </a:ln>
                <a:effectLst/>
                <a:ea typeface="Arial Unicode MS"/>
              </a:rPr>
              <a:t>investigations</a:t>
            </a:r>
            <a:r>
              <a:rPr lang="de-DE" sz="1800" dirty="0">
                <a:ln>
                  <a:noFill/>
                </a:ln>
                <a:effectLst/>
                <a:ea typeface="Arial Unicode MS"/>
              </a:rPr>
              <a:t> </a:t>
            </a:r>
            <a:r>
              <a:rPr lang="de-DE" sz="1800" dirty="0" err="1">
                <a:ln>
                  <a:noFill/>
                </a:ln>
                <a:effectLst/>
                <a:ea typeface="Arial Unicode MS"/>
              </a:rPr>
              <a:t>for</a:t>
            </a:r>
            <a:r>
              <a:rPr lang="de-DE" sz="1800" dirty="0">
                <a:ln>
                  <a:noFill/>
                </a:ln>
                <a:effectLst/>
                <a:ea typeface="Arial Unicode MS"/>
              </a:rPr>
              <a:t> a </a:t>
            </a:r>
            <a:r>
              <a:rPr lang="de-DE" sz="1800" b="1" dirty="0" err="1">
                <a:ln>
                  <a:noFill/>
                </a:ln>
                <a:effectLst/>
                <a:ea typeface="Arial Unicode MS"/>
              </a:rPr>
              <a:t>measurement</a:t>
            </a:r>
            <a:r>
              <a:rPr lang="de-DE" sz="1800" b="1" dirty="0">
                <a:ln>
                  <a:noFill/>
                </a:ln>
                <a:effectLst/>
                <a:ea typeface="Arial Unicode MS"/>
              </a:rPr>
              <a:t> </a:t>
            </a:r>
            <a:r>
              <a:rPr lang="de-DE" sz="1800" b="1" dirty="0" err="1">
                <a:ln>
                  <a:noFill/>
                </a:ln>
                <a:effectLst/>
                <a:ea typeface="Arial Unicode MS"/>
              </a:rPr>
              <a:t>of</a:t>
            </a:r>
            <a:r>
              <a:rPr lang="de-DE" sz="1800" b="1" dirty="0">
                <a:ln>
                  <a:noFill/>
                </a:ln>
                <a:effectLst/>
                <a:ea typeface="Arial Unicode MS"/>
              </a:rPr>
              <a:t> permanent </a:t>
            </a:r>
            <a:r>
              <a:rPr lang="de-DE" sz="1800" b="1" dirty="0" err="1">
                <a:ln>
                  <a:noFill/>
                </a:ln>
                <a:effectLst/>
                <a:ea typeface="Arial Unicode MS"/>
              </a:rPr>
              <a:t>electric</a:t>
            </a:r>
            <a:r>
              <a:rPr lang="de-DE" sz="1800" b="1" dirty="0">
                <a:ln>
                  <a:noFill/>
                </a:ln>
                <a:effectLst/>
                <a:ea typeface="Arial Unicode MS"/>
              </a:rPr>
              <a:t> </a:t>
            </a:r>
            <a:r>
              <a:rPr lang="de-DE" sz="1800" b="1" dirty="0" err="1">
                <a:ln>
                  <a:noFill/>
                </a:ln>
                <a:effectLst/>
                <a:ea typeface="Arial Unicode MS"/>
              </a:rPr>
              <a:t>dipole</a:t>
            </a:r>
            <a:r>
              <a:rPr lang="de-DE" sz="1800" b="1" dirty="0">
                <a:ln>
                  <a:noFill/>
                </a:ln>
                <a:effectLst/>
                <a:ea typeface="Arial Unicode MS"/>
              </a:rPr>
              <a:t> </a:t>
            </a:r>
            <a:r>
              <a:rPr lang="de-DE" sz="1800" b="1" dirty="0" err="1">
                <a:ln>
                  <a:noFill/>
                </a:ln>
                <a:effectLst/>
                <a:ea typeface="Arial Unicode MS"/>
              </a:rPr>
              <a:t>moments</a:t>
            </a:r>
            <a:r>
              <a:rPr lang="de-DE" sz="1800" b="1" dirty="0">
                <a:ln>
                  <a:noFill/>
                </a:ln>
                <a:effectLst/>
                <a:ea typeface="Arial Unicode MS"/>
              </a:rPr>
              <a:t> (EDM) </a:t>
            </a:r>
            <a:r>
              <a:rPr lang="de-DE" sz="1800" b="1" dirty="0" err="1">
                <a:ln>
                  <a:noFill/>
                </a:ln>
                <a:effectLst/>
                <a:ea typeface="Arial Unicode MS"/>
              </a:rPr>
              <a:t>of</a:t>
            </a:r>
            <a:r>
              <a:rPr lang="de-DE" sz="1800" b="1" dirty="0">
                <a:ln>
                  <a:noFill/>
                </a:ln>
                <a:effectLst/>
                <a:ea typeface="Arial Unicode MS"/>
              </a:rPr>
              <a:t> </a:t>
            </a:r>
            <a:r>
              <a:rPr lang="de-DE" sz="1800" b="1" dirty="0" err="1">
                <a:ln>
                  <a:noFill/>
                </a:ln>
                <a:effectLst/>
                <a:ea typeface="Arial Unicode MS"/>
              </a:rPr>
              <a:t>elementary</a:t>
            </a:r>
            <a:r>
              <a:rPr lang="de-DE" sz="1800" b="1" dirty="0">
                <a:ln>
                  <a:noFill/>
                </a:ln>
                <a:effectLst/>
                <a:ea typeface="Arial Unicode MS"/>
              </a:rPr>
              <a:t> </a:t>
            </a:r>
            <a:r>
              <a:rPr lang="de-DE" sz="1800" b="1" dirty="0" err="1">
                <a:ln>
                  <a:noFill/>
                </a:ln>
                <a:effectLst/>
                <a:ea typeface="Arial Unicode MS"/>
              </a:rPr>
              <a:t>particles</a:t>
            </a:r>
            <a:r>
              <a:rPr lang="de-DE" sz="1800" b="1" dirty="0">
                <a:ln>
                  <a:noFill/>
                </a:ln>
                <a:effectLst/>
                <a:ea typeface="Arial Unicode MS"/>
              </a:rPr>
              <a:t> </a:t>
            </a:r>
            <a:r>
              <a:rPr lang="de-DE" sz="1800" dirty="0">
                <a:ln>
                  <a:noFill/>
                </a:ln>
                <a:effectLst/>
                <a:ea typeface="Arial Unicode MS"/>
              </a:rPr>
              <a:t>in </a:t>
            </a:r>
            <a:r>
              <a:rPr lang="de-DE" sz="1800" dirty="0" err="1">
                <a:ln>
                  <a:noFill/>
                </a:ln>
                <a:effectLst/>
                <a:ea typeface="Arial Unicode MS"/>
              </a:rPr>
              <a:t>storage</a:t>
            </a:r>
            <a:r>
              <a:rPr lang="de-DE" sz="1800" dirty="0">
                <a:ln>
                  <a:noFill/>
                </a:ln>
                <a:effectLst/>
                <a:ea typeface="Arial Unicode MS"/>
              </a:rPr>
              <a:t> rings. </a:t>
            </a:r>
          </a:p>
          <a:p>
            <a:pPr marL="265113" indent="-265113">
              <a:buFont typeface="Arial" panose="020B0604020202020204" pitchFamily="34" charset="0"/>
              <a:buChar char="•"/>
            </a:pPr>
            <a:r>
              <a:rPr lang="de-DE" sz="1800" b="1" dirty="0">
                <a:ln>
                  <a:noFill/>
                </a:ln>
                <a:solidFill>
                  <a:srgbClr val="000000"/>
                </a:solidFill>
                <a:effectLst/>
                <a:uFill>
                  <a:solidFill>
                    <a:srgbClr val="000000"/>
                  </a:solidFill>
                </a:uFill>
                <a:cs typeface="Arial Unicode MS"/>
              </a:rPr>
              <a:t>The </a:t>
            </a:r>
            <a:r>
              <a:rPr lang="de-DE" sz="1800" b="1" dirty="0" err="1">
                <a:ln>
                  <a:noFill/>
                </a:ln>
                <a:solidFill>
                  <a:srgbClr val="000000"/>
                </a:solidFill>
                <a:effectLst/>
                <a:uFill>
                  <a:solidFill>
                    <a:srgbClr val="000000"/>
                  </a:solidFill>
                </a:uFill>
                <a:cs typeface="Arial Unicode MS"/>
              </a:rPr>
              <a:t>project</a:t>
            </a:r>
            <a:r>
              <a:rPr lang="de-DE" sz="1800" b="1" dirty="0">
                <a:ln>
                  <a:noFill/>
                </a:ln>
                <a:solidFill>
                  <a:srgbClr val="000000"/>
                </a:solidFill>
                <a:effectLst/>
                <a:uFill>
                  <a:solidFill>
                    <a:srgbClr val="000000"/>
                  </a:solidFill>
                </a:uFill>
                <a:cs typeface="Arial Unicode MS"/>
              </a:rPr>
              <a:t> D-EDM </a:t>
            </a:r>
            <a:r>
              <a:rPr lang="de-DE" sz="1800" b="0" dirty="0" err="1">
                <a:ln>
                  <a:noFill/>
                </a:ln>
                <a:solidFill>
                  <a:srgbClr val="000000"/>
                </a:solidFill>
                <a:effectLst/>
                <a:uFill>
                  <a:solidFill>
                    <a:srgbClr val="000000"/>
                  </a:solidFill>
                </a:uFill>
                <a:cs typeface="Arial Unicode MS"/>
              </a:rPr>
              <a:t>is</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devoted</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to</a:t>
            </a:r>
            <a:r>
              <a:rPr lang="de-DE" sz="1800" b="0" dirty="0">
                <a:ln>
                  <a:noFill/>
                </a:ln>
                <a:solidFill>
                  <a:srgbClr val="000000"/>
                </a:solidFill>
                <a:effectLst/>
                <a:uFill>
                  <a:solidFill>
                    <a:srgbClr val="000000"/>
                  </a:solidFill>
                </a:uFill>
                <a:cs typeface="Arial Unicode MS"/>
              </a:rPr>
              <a:t> a </a:t>
            </a:r>
            <a:r>
              <a:rPr lang="de-DE" sz="1800" b="0" dirty="0" err="1">
                <a:ln>
                  <a:noFill/>
                </a:ln>
                <a:solidFill>
                  <a:srgbClr val="000000"/>
                </a:solidFill>
                <a:effectLst/>
                <a:uFill>
                  <a:solidFill>
                    <a:srgbClr val="000000"/>
                  </a:solidFill>
                </a:uFill>
                <a:cs typeface="Arial Unicode MS"/>
              </a:rPr>
              <a:t>direct</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measurement</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of</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the</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deuteron</a:t>
            </a:r>
            <a:r>
              <a:rPr lang="de-DE" sz="1800" b="0" dirty="0">
                <a:ln>
                  <a:noFill/>
                </a:ln>
                <a:solidFill>
                  <a:srgbClr val="000000"/>
                </a:solidFill>
                <a:effectLst/>
                <a:uFill>
                  <a:solidFill>
                    <a:srgbClr val="000000"/>
                  </a:solidFill>
                </a:uFill>
                <a:cs typeface="Arial Unicode MS"/>
              </a:rPr>
              <a:t> EDM. Beam </a:t>
            </a:r>
            <a:r>
              <a:rPr lang="de-DE" sz="1800" b="0" dirty="0" err="1">
                <a:ln>
                  <a:noFill/>
                </a:ln>
                <a:solidFill>
                  <a:srgbClr val="000000"/>
                </a:solidFill>
                <a:effectLst/>
                <a:uFill>
                  <a:solidFill>
                    <a:srgbClr val="000000"/>
                  </a:solidFill>
                </a:uFill>
                <a:cs typeface="Arial Unicode MS"/>
              </a:rPr>
              <a:t>based</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alignment</a:t>
            </a:r>
            <a:r>
              <a:rPr lang="de-DE" sz="1800" b="0" dirty="0">
                <a:ln>
                  <a:noFill/>
                </a:ln>
                <a:solidFill>
                  <a:srgbClr val="000000"/>
                </a:solidFill>
                <a:effectLst/>
                <a:uFill>
                  <a:solidFill>
                    <a:srgbClr val="000000"/>
                  </a:solidFill>
                </a:uFill>
                <a:cs typeface="Arial Unicode MS"/>
              </a:rPr>
              <a:t> was </a:t>
            </a:r>
            <a:r>
              <a:rPr lang="de-DE" sz="1800" b="0" dirty="0" err="1">
                <a:ln>
                  <a:noFill/>
                </a:ln>
                <a:solidFill>
                  <a:srgbClr val="000000"/>
                </a:solidFill>
                <a:effectLst/>
                <a:uFill>
                  <a:solidFill>
                    <a:srgbClr val="000000"/>
                  </a:solidFill>
                </a:uFill>
                <a:cs typeface="Arial Unicode MS"/>
              </a:rPr>
              <a:t>performed</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with</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the</a:t>
            </a:r>
            <a:r>
              <a:rPr lang="de-DE" sz="1800" b="0" dirty="0">
                <a:ln>
                  <a:noFill/>
                </a:ln>
                <a:solidFill>
                  <a:srgbClr val="000000"/>
                </a:solidFill>
                <a:effectLst/>
                <a:uFill>
                  <a:solidFill>
                    <a:srgbClr val="000000"/>
                  </a:solidFill>
                </a:uFill>
                <a:cs typeface="Arial Unicode MS"/>
              </a:rPr>
              <a:t> </a:t>
            </a:r>
            <a:r>
              <a:rPr lang="de-DE" sz="1800" b="1" dirty="0" err="1">
                <a:ln>
                  <a:noFill/>
                </a:ln>
                <a:solidFill>
                  <a:srgbClr val="000000"/>
                </a:solidFill>
                <a:effectLst/>
                <a:uFill>
                  <a:solidFill>
                    <a:srgbClr val="000000"/>
                  </a:solidFill>
                </a:uFill>
                <a:cs typeface="Arial Unicode MS"/>
              </a:rPr>
              <a:t>project</a:t>
            </a:r>
            <a:r>
              <a:rPr lang="de-DE" sz="1800" b="1" dirty="0">
                <a:ln>
                  <a:noFill/>
                </a:ln>
                <a:solidFill>
                  <a:srgbClr val="000000"/>
                </a:solidFill>
                <a:effectLst/>
                <a:uFill>
                  <a:solidFill>
                    <a:srgbClr val="000000"/>
                  </a:solidFill>
                </a:uFill>
                <a:cs typeface="Arial Unicode MS"/>
              </a:rPr>
              <a:t> BBA. </a:t>
            </a:r>
            <a:r>
              <a:rPr lang="de-DE" sz="1800" b="0" dirty="0">
                <a:ln>
                  <a:noFill/>
                </a:ln>
                <a:solidFill>
                  <a:srgbClr val="000000"/>
                </a:solidFill>
                <a:effectLst/>
                <a:uFill>
                  <a:solidFill>
                    <a:srgbClr val="000000"/>
                  </a:solidFill>
                </a:uFill>
                <a:cs typeface="Arial Unicode MS"/>
              </a:rPr>
              <a:t>A </a:t>
            </a:r>
            <a:r>
              <a:rPr lang="de-DE" sz="1800" b="0" dirty="0" err="1">
                <a:ln>
                  <a:noFill/>
                </a:ln>
                <a:solidFill>
                  <a:srgbClr val="000000"/>
                </a:solidFill>
                <a:effectLst/>
                <a:uFill>
                  <a:solidFill>
                    <a:srgbClr val="000000"/>
                  </a:solidFill>
                </a:uFill>
                <a:cs typeface="Arial Unicode MS"/>
              </a:rPr>
              <a:t>detailed</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understanding</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of</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systematic</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effects</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is</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required</a:t>
            </a:r>
            <a:r>
              <a:rPr lang="de-DE" sz="1800" b="0" dirty="0">
                <a:ln>
                  <a:noFill/>
                </a:ln>
                <a:solidFill>
                  <a:srgbClr val="000000"/>
                </a:solidFill>
                <a:effectLst/>
                <a:uFill>
                  <a:solidFill>
                    <a:srgbClr val="000000"/>
                  </a:solidFill>
                </a:uFill>
                <a:cs typeface="Arial Unicode MS"/>
              </a:rPr>
              <a:t>.</a:t>
            </a:r>
          </a:p>
          <a:p>
            <a:pPr marL="265113" indent="-265113">
              <a:buFont typeface="Arial" panose="020B0604020202020204" pitchFamily="34" charset="0"/>
              <a:buChar char="•"/>
            </a:pPr>
            <a:r>
              <a:rPr lang="de-DE" sz="1800" b="1" dirty="0">
                <a:ea typeface="Arial Unicode MS"/>
              </a:rPr>
              <a:t>T</a:t>
            </a:r>
            <a:r>
              <a:rPr lang="de-DE" sz="1800" b="1" dirty="0">
                <a:ln>
                  <a:noFill/>
                </a:ln>
                <a:effectLst/>
                <a:ea typeface="Arial Unicode MS"/>
              </a:rPr>
              <a:t>he </a:t>
            </a:r>
            <a:r>
              <a:rPr lang="de-DE" sz="1800" b="1" dirty="0" err="1">
                <a:ln>
                  <a:noFill/>
                </a:ln>
                <a:effectLst/>
                <a:ea typeface="Arial Unicode MS"/>
              </a:rPr>
              <a:t>projects</a:t>
            </a:r>
            <a:r>
              <a:rPr lang="de-DE" sz="1800" b="1" dirty="0">
                <a:ln>
                  <a:noFill/>
                </a:ln>
                <a:effectLst/>
                <a:ea typeface="Arial Unicode MS"/>
              </a:rPr>
              <a:t> SCT and PSCT </a:t>
            </a:r>
            <a:r>
              <a:rPr lang="de-DE" sz="1800" dirty="0" err="1">
                <a:ln>
                  <a:noFill/>
                </a:ln>
                <a:effectLst/>
                <a:ea typeface="Arial Unicode MS"/>
              </a:rPr>
              <a:t>investigate</a:t>
            </a:r>
            <a:r>
              <a:rPr lang="de-DE" sz="1800" dirty="0">
                <a:ln>
                  <a:noFill/>
                </a:ln>
                <a:effectLst/>
                <a:ea typeface="Arial Unicode MS"/>
              </a:rPr>
              <a:t> </a:t>
            </a:r>
            <a:r>
              <a:rPr lang="de-DE" sz="1800" dirty="0" err="1">
                <a:ln>
                  <a:noFill/>
                </a:ln>
                <a:effectLst/>
                <a:ea typeface="Arial Unicode MS"/>
              </a:rPr>
              <a:t>the</a:t>
            </a:r>
            <a:r>
              <a:rPr lang="de-DE" sz="1800" dirty="0">
                <a:ln>
                  <a:noFill/>
                </a:ln>
                <a:effectLst/>
                <a:ea typeface="Arial Unicode MS"/>
              </a:rPr>
              <a:t> </a:t>
            </a:r>
            <a:r>
              <a:rPr lang="de-DE" sz="1800" dirty="0" err="1">
                <a:ln>
                  <a:noFill/>
                </a:ln>
                <a:effectLst/>
                <a:ea typeface="Arial Unicode MS"/>
              </a:rPr>
              <a:t>spin</a:t>
            </a:r>
            <a:r>
              <a:rPr lang="de-DE" sz="1800" dirty="0">
                <a:ln>
                  <a:noFill/>
                </a:ln>
                <a:effectLst/>
                <a:ea typeface="Arial Unicode MS"/>
              </a:rPr>
              <a:t> </a:t>
            </a:r>
            <a:r>
              <a:rPr lang="de-DE" sz="1800" dirty="0" err="1">
                <a:ln>
                  <a:noFill/>
                </a:ln>
                <a:effectLst/>
                <a:ea typeface="Arial Unicode MS"/>
              </a:rPr>
              <a:t>coherence</a:t>
            </a:r>
            <a:r>
              <a:rPr lang="de-DE" sz="1800" dirty="0">
                <a:ln>
                  <a:noFill/>
                </a:ln>
                <a:effectLst/>
                <a:ea typeface="Arial Unicode MS"/>
              </a:rPr>
              <a:t> time (SCT) </a:t>
            </a:r>
            <a:r>
              <a:rPr lang="de-DE" sz="1800" dirty="0" err="1">
                <a:ln>
                  <a:noFill/>
                </a:ln>
                <a:effectLst/>
                <a:ea typeface="Arial Unicode MS"/>
              </a:rPr>
              <a:t>for</a:t>
            </a:r>
            <a:r>
              <a:rPr lang="de-DE" sz="1800" dirty="0">
                <a:ln>
                  <a:noFill/>
                </a:ln>
                <a:effectLst/>
                <a:ea typeface="Arial Unicode MS"/>
              </a:rPr>
              <a:t> </a:t>
            </a:r>
            <a:r>
              <a:rPr lang="de-DE" sz="1800" dirty="0" err="1">
                <a:ln>
                  <a:noFill/>
                </a:ln>
                <a:effectLst/>
                <a:ea typeface="Arial Unicode MS"/>
              </a:rPr>
              <a:t>protons</a:t>
            </a:r>
            <a:r>
              <a:rPr lang="de-DE" sz="1800" dirty="0">
                <a:ln>
                  <a:noFill/>
                </a:ln>
                <a:effectLst/>
                <a:ea typeface="Arial Unicode MS"/>
              </a:rPr>
              <a:t>.  A </a:t>
            </a:r>
            <a:r>
              <a:rPr lang="de-DE" sz="1800" dirty="0" err="1">
                <a:ln>
                  <a:noFill/>
                </a:ln>
                <a:effectLst/>
                <a:ea typeface="Arial Unicode MS"/>
              </a:rPr>
              <a:t>long</a:t>
            </a:r>
            <a:r>
              <a:rPr lang="de-DE" sz="1800" dirty="0">
                <a:ln>
                  <a:noFill/>
                </a:ln>
                <a:effectLst/>
                <a:ea typeface="Arial Unicode MS"/>
              </a:rPr>
              <a:t> </a:t>
            </a:r>
            <a:r>
              <a:rPr lang="de-DE" sz="1800" dirty="0" err="1">
                <a:ln>
                  <a:noFill/>
                </a:ln>
                <a:effectLst/>
                <a:ea typeface="Arial Unicode MS"/>
              </a:rPr>
              <a:t>spin</a:t>
            </a:r>
            <a:r>
              <a:rPr lang="de-DE" sz="1800" dirty="0">
                <a:ln>
                  <a:noFill/>
                </a:ln>
                <a:effectLst/>
                <a:ea typeface="Arial Unicode MS"/>
              </a:rPr>
              <a:t> </a:t>
            </a:r>
            <a:r>
              <a:rPr lang="de-DE" sz="1800" dirty="0" err="1">
                <a:ln>
                  <a:noFill/>
                </a:ln>
                <a:effectLst/>
                <a:ea typeface="Arial Unicode MS"/>
              </a:rPr>
              <a:t>coherence</a:t>
            </a:r>
            <a:r>
              <a:rPr lang="de-DE" sz="1800" dirty="0">
                <a:ln>
                  <a:noFill/>
                </a:ln>
                <a:effectLst/>
                <a:ea typeface="Arial Unicode MS"/>
              </a:rPr>
              <a:t> time in </a:t>
            </a:r>
            <a:r>
              <a:rPr lang="de-DE" sz="1800" dirty="0" err="1">
                <a:ln>
                  <a:noFill/>
                </a:ln>
                <a:effectLst/>
                <a:ea typeface="Arial Unicode MS"/>
              </a:rPr>
              <a:t>the</a:t>
            </a:r>
            <a:r>
              <a:rPr lang="de-DE" sz="1800" dirty="0">
                <a:ln>
                  <a:noFill/>
                </a:ln>
                <a:effectLst/>
                <a:ea typeface="Arial Unicode MS"/>
              </a:rPr>
              <a:t> </a:t>
            </a:r>
            <a:r>
              <a:rPr lang="de-DE" sz="1800" dirty="0" err="1">
                <a:ln>
                  <a:noFill/>
                </a:ln>
                <a:effectLst/>
                <a:ea typeface="Arial Unicode MS"/>
              </a:rPr>
              <a:t>order</a:t>
            </a:r>
            <a:r>
              <a:rPr lang="de-DE" sz="1800" dirty="0">
                <a:ln>
                  <a:noFill/>
                </a:ln>
                <a:effectLst/>
                <a:ea typeface="Arial Unicode MS"/>
              </a:rPr>
              <a:t> </a:t>
            </a:r>
            <a:r>
              <a:rPr lang="de-DE" sz="1800" dirty="0" err="1">
                <a:ln>
                  <a:noFill/>
                </a:ln>
                <a:effectLst/>
                <a:ea typeface="Arial Unicode MS"/>
              </a:rPr>
              <a:t>of</a:t>
            </a:r>
            <a:r>
              <a:rPr lang="de-DE" sz="1800" dirty="0">
                <a:ln>
                  <a:noFill/>
                </a:ln>
                <a:effectLst/>
                <a:ea typeface="Arial Unicode MS"/>
              </a:rPr>
              <a:t> 1000 s </a:t>
            </a:r>
            <a:r>
              <a:rPr lang="de-DE" sz="1800" dirty="0" err="1">
                <a:ln>
                  <a:noFill/>
                </a:ln>
                <a:effectLst/>
                <a:ea typeface="Arial Unicode MS"/>
              </a:rPr>
              <a:t>is</a:t>
            </a:r>
            <a:r>
              <a:rPr lang="de-DE" sz="1800" dirty="0">
                <a:ln>
                  <a:noFill/>
                </a:ln>
                <a:effectLst/>
                <a:ea typeface="Arial Unicode MS"/>
              </a:rPr>
              <a:t> a </a:t>
            </a:r>
            <a:r>
              <a:rPr lang="de-DE" sz="1800" dirty="0" err="1">
                <a:ln>
                  <a:noFill/>
                </a:ln>
                <a:effectLst/>
                <a:ea typeface="Arial Unicode MS"/>
              </a:rPr>
              <a:t>prerequisite</a:t>
            </a:r>
            <a:r>
              <a:rPr lang="de-DE" sz="1800" dirty="0">
                <a:ln>
                  <a:noFill/>
                </a:ln>
                <a:effectLst/>
                <a:ea typeface="Arial Unicode MS"/>
              </a:rPr>
              <a:t> </a:t>
            </a:r>
            <a:r>
              <a:rPr lang="de-DE" sz="1800" dirty="0" err="1">
                <a:ln>
                  <a:noFill/>
                </a:ln>
                <a:effectLst/>
                <a:ea typeface="Arial Unicode MS"/>
              </a:rPr>
              <a:t>for</a:t>
            </a:r>
            <a:r>
              <a:rPr lang="de-DE" sz="1800" dirty="0">
                <a:ln>
                  <a:noFill/>
                </a:ln>
                <a:effectLst/>
                <a:ea typeface="Arial Unicode MS"/>
              </a:rPr>
              <a:t> EDM-</a:t>
            </a:r>
            <a:r>
              <a:rPr lang="de-DE" sz="1800" dirty="0" err="1">
                <a:ln>
                  <a:noFill/>
                </a:ln>
                <a:effectLst/>
                <a:ea typeface="Arial Unicode MS"/>
              </a:rPr>
              <a:t>studies</a:t>
            </a:r>
            <a:r>
              <a:rPr lang="de-DE" sz="1800" dirty="0">
                <a:ln>
                  <a:noFill/>
                </a:ln>
                <a:effectLst/>
                <a:ea typeface="Arial Unicode MS"/>
              </a:rPr>
              <a:t> in a </a:t>
            </a:r>
            <a:r>
              <a:rPr lang="de-DE" sz="1800" dirty="0" err="1">
                <a:ln>
                  <a:noFill/>
                </a:ln>
                <a:effectLst/>
                <a:ea typeface="Arial Unicode MS"/>
              </a:rPr>
              <a:t>storage</a:t>
            </a:r>
            <a:r>
              <a:rPr lang="de-DE" sz="1800" dirty="0">
                <a:ln>
                  <a:noFill/>
                </a:ln>
                <a:effectLst/>
                <a:ea typeface="Arial Unicode MS"/>
              </a:rPr>
              <a:t> ring.</a:t>
            </a:r>
          </a:p>
          <a:p>
            <a:pPr marL="0" indent="0">
              <a:buNone/>
            </a:pPr>
            <a:endParaRPr lang="en-US" sz="1800" b="1" dirty="0">
              <a:solidFill>
                <a:srgbClr val="000000"/>
              </a:solidFill>
              <a:effectLst/>
              <a:uFill>
                <a:solidFill>
                  <a:srgbClr val="000000"/>
                </a:solidFill>
              </a:uFill>
              <a:latin typeface="Times New Roman" panose="02020603050405020304" pitchFamily="18" charset="0"/>
              <a:cs typeface="Arial Unicode MS"/>
            </a:endParaRPr>
          </a:p>
          <a:p>
            <a:endParaRPr lang="fr-FR" dirty="0"/>
          </a:p>
        </p:txBody>
      </p:sp>
      <p:sp>
        <p:nvSpPr>
          <p:cNvPr id="5" name="Forme libre 2">
            <a:extLst>
              <a:ext uri="{FF2B5EF4-FFF2-40B4-BE49-F238E27FC236}">
                <a16:creationId xmlns:a16="http://schemas.microsoft.com/office/drawing/2014/main" id="{B2101100-822E-D3F7-D74E-63B96D271F3A}"/>
              </a:ext>
            </a:extLst>
          </p:cNvPr>
          <p:cNvSpPr/>
          <p:nvPr/>
        </p:nvSpPr>
        <p:spPr>
          <a:xfrm>
            <a:off x="1733085" y="316079"/>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TA1 – Transnational Access to COSY		 </a:t>
            </a:r>
            <a:r>
              <a:rPr lang="fr-FR" sz="2500" b="1" dirty="0">
                <a:latin typeface="Arial Narrow" panose="020B0606020202030204" pitchFamily="34" charset="0"/>
              </a:rPr>
              <a:t>(</a:t>
            </a:r>
            <a:r>
              <a:rPr lang="fr-FR" sz="2500" b="1" dirty="0" err="1">
                <a:latin typeface="Arial Narrow" panose="020B0606020202030204" pitchFamily="34" charset="0"/>
              </a:rPr>
              <a:t>Jülich</a:t>
            </a:r>
            <a:r>
              <a:rPr lang="fr-FR" sz="2500" b="1" dirty="0">
                <a:latin typeface="Arial Narrow" panose="020B0606020202030204" pitchFamily="34" charset="0"/>
              </a:rPr>
              <a:t> – Germany)</a:t>
            </a:r>
            <a:endParaRPr lang="fr-FR" sz="2500" b="1" kern="1200" dirty="0">
              <a:latin typeface="Arial Narrow" panose="020B0606020202030204" pitchFamily="34" charset="0"/>
            </a:endParaRPr>
          </a:p>
        </p:txBody>
      </p:sp>
      <p:sp>
        <p:nvSpPr>
          <p:cNvPr id="2" name="Segnaposto numero diapositiva 1">
            <a:extLst>
              <a:ext uri="{FF2B5EF4-FFF2-40B4-BE49-F238E27FC236}">
                <a16:creationId xmlns:a16="http://schemas.microsoft.com/office/drawing/2014/main" id="{DB40CA8B-A677-2D46-2458-9CA5229BFD8B}"/>
              </a:ext>
            </a:extLst>
          </p:cNvPr>
          <p:cNvSpPr>
            <a:spLocks noGrp="1"/>
          </p:cNvSpPr>
          <p:nvPr>
            <p:ph type="sldNum" sz="quarter" idx="12"/>
          </p:nvPr>
        </p:nvSpPr>
        <p:spPr/>
        <p:txBody>
          <a:bodyPr/>
          <a:lstStyle/>
          <a:p>
            <a:fld id="{4CE482DC-2269-4F26-9D2A-7E44B1A4CD85}" type="slidenum">
              <a:rPr lang="en-US" smtClean="0"/>
              <a:pPr/>
              <a:t>6</a:t>
            </a:fld>
            <a:endParaRPr lang="en-US" dirty="0"/>
          </a:p>
        </p:txBody>
      </p:sp>
    </p:spTree>
    <p:extLst>
      <p:ext uri="{BB962C8B-B14F-4D97-AF65-F5344CB8AC3E}">
        <p14:creationId xmlns:p14="http://schemas.microsoft.com/office/powerpoint/2010/main" val="1732940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19961" y="1968765"/>
            <a:ext cx="10932328" cy="4023360"/>
          </a:xfrm>
        </p:spPr>
        <p:txBody>
          <a:bodyPr>
            <a:normAutofit/>
          </a:bodyPr>
          <a:lstStyle/>
          <a:p>
            <a:pPr marL="360363" indent="-360363">
              <a:lnSpc>
                <a:spcPct val="120000"/>
              </a:lnSpc>
              <a:spcBef>
                <a:spcPts val="800"/>
              </a:spcBef>
              <a:spcAft>
                <a:spcPts val="160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en-US" sz="1800" dirty="0">
                <a:effectLst/>
                <a:ea typeface="Arial Unicode MS"/>
              </a:rPr>
              <a:t>The EDM-studies rely on </a:t>
            </a:r>
            <a:r>
              <a:rPr lang="en-US" sz="1800" b="1" dirty="0">
                <a:effectLst/>
                <a:ea typeface="Arial Unicode MS"/>
              </a:rPr>
              <a:t>precise measurements of the polarization </a:t>
            </a:r>
            <a:r>
              <a:rPr lang="en-US" sz="1800" dirty="0">
                <a:effectLst/>
                <a:ea typeface="Arial Unicode MS"/>
              </a:rPr>
              <a:t>which is delivered by the LYSO-crystal based JEDI polarimeter (</a:t>
            </a:r>
            <a:r>
              <a:rPr lang="en-US" sz="1800" b="1" dirty="0">
                <a:effectLst/>
                <a:ea typeface="Arial Unicode MS"/>
              </a:rPr>
              <a:t>project JEPO</a:t>
            </a:r>
            <a:r>
              <a:rPr lang="en-US" sz="1800" dirty="0">
                <a:effectLst/>
                <a:ea typeface="Arial Unicode MS"/>
              </a:rPr>
              <a:t>). The commissioning of the system was successfully performed within the </a:t>
            </a:r>
            <a:r>
              <a:rPr lang="en-US" sz="1800" b="1" dirty="0">
                <a:effectLst/>
                <a:ea typeface="Arial Unicode MS"/>
              </a:rPr>
              <a:t>project JEPO2.</a:t>
            </a:r>
          </a:p>
          <a:p>
            <a:pPr marL="360363" indent="-360363">
              <a:lnSpc>
                <a:spcPct val="120000"/>
              </a:lnSpc>
              <a:spcBef>
                <a:spcPts val="800"/>
              </a:spcBef>
              <a:spcAft>
                <a:spcPts val="160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1800" b="1" dirty="0" err="1">
                <a:ln>
                  <a:noFill/>
                </a:ln>
                <a:solidFill>
                  <a:srgbClr val="000000"/>
                </a:solidFill>
                <a:effectLst/>
                <a:ea typeface="Arial Unicode MS"/>
                <a:cs typeface="Arial Unicode MS"/>
              </a:rPr>
              <a:t>Detector</a:t>
            </a:r>
            <a:r>
              <a:rPr lang="de-DE" sz="1800" b="1" dirty="0">
                <a:ln>
                  <a:noFill/>
                </a:ln>
                <a:solidFill>
                  <a:srgbClr val="000000"/>
                </a:solidFill>
                <a:effectLst/>
                <a:ea typeface="Arial Unicode MS"/>
                <a:cs typeface="Arial Unicode MS"/>
              </a:rPr>
              <a:t> </a:t>
            </a:r>
            <a:r>
              <a:rPr lang="de-DE" sz="1800" b="1" dirty="0" err="1">
                <a:ln>
                  <a:noFill/>
                </a:ln>
                <a:solidFill>
                  <a:srgbClr val="000000"/>
                </a:solidFill>
                <a:effectLst/>
                <a:ea typeface="Arial Unicode MS"/>
                <a:cs typeface="Arial Unicode MS"/>
              </a:rPr>
              <a:t>tests</a:t>
            </a:r>
            <a:r>
              <a:rPr lang="de-DE" sz="1800" b="1" dirty="0">
                <a:ln>
                  <a:noFill/>
                </a:ln>
                <a:solidFill>
                  <a:srgbClr val="000000"/>
                </a:solidFill>
                <a:effectLst/>
                <a:ea typeface="Arial Unicode MS"/>
                <a:cs typeface="Arial Unicode MS"/>
              </a:rPr>
              <a:t> </a:t>
            </a:r>
            <a:r>
              <a:rPr lang="de-DE" sz="1800" dirty="0" err="1">
                <a:ln>
                  <a:noFill/>
                </a:ln>
                <a:solidFill>
                  <a:srgbClr val="000000"/>
                </a:solidFill>
                <a:effectLst/>
                <a:ea typeface="Arial Unicode MS"/>
                <a:cs typeface="Arial Unicode MS"/>
              </a:rPr>
              <a:t>for</a:t>
            </a:r>
            <a:r>
              <a:rPr lang="de-DE" sz="1800" dirty="0">
                <a:ln>
                  <a:noFill/>
                </a:ln>
                <a:solidFill>
                  <a:srgbClr val="000000"/>
                </a:solidFill>
                <a:effectLst/>
                <a:ea typeface="Arial Unicode MS"/>
                <a:cs typeface="Arial Unicode MS"/>
              </a:rPr>
              <a:t> </a:t>
            </a:r>
            <a:r>
              <a:rPr lang="de-DE" sz="1800" dirty="0" err="1">
                <a:ln>
                  <a:noFill/>
                </a:ln>
                <a:solidFill>
                  <a:srgbClr val="000000"/>
                </a:solidFill>
                <a:effectLst/>
                <a:ea typeface="Arial Unicode MS"/>
                <a:cs typeface="Arial Unicode MS"/>
              </a:rPr>
              <a:t>future</a:t>
            </a:r>
            <a:r>
              <a:rPr lang="de-DE" sz="1800" dirty="0">
                <a:ln>
                  <a:noFill/>
                </a:ln>
                <a:solidFill>
                  <a:srgbClr val="000000"/>
                </a:solidFill>
                <a:effectLst/>
                <a:ea typeface="Arial Unicode MS"/>
                <a:cs typeface="Arial Unicode MS"/>
              </a:rPr>
              <a:t> </a:t>
            </a:r>
            <a:r>
              <a:rPr lang="de-DE" sz="1800" dirty="0" err="1">
                <a:ln>
                  <a:noFill/>
                </a:ln>
                <a:solidFill>
                  <a:srgbClr val="000000"/>
                </a:solidFill>
                <a:effectLst/>
                <a:ea typeface="Arial Unicode MS"/>
                <a:cs typeface="Arial Unicode MS"/>
              </a:rPr>
              <a:t>experiments</a:t>
            </a:r>
            <a:r>
              <a:rPr lang="de-DE" sz="1800" dirty="0">
                <a:ln>
                  <a:noFill/>
                </a:ln>
                <a:solidFill>
                  <a:srgbClr val="000000"/>
                </a:solidFill>
                <a:effectLst/>
                <a:ea typeface="Arial Unicode MS"/>
                <a:cs typeface="Arial Unicode MS"/>
              </a:rPr>
              <a:t>. The </a:t>
            </a:r>
            <a:r>
              <a:rPr lang="de-DE" sz="1800" b="1" dirty="0">
                <a:ln>
                  <a:noFill/>
                </a:ln>
                <a:solidFill>
                  <a:srgbClr val="000000"/>
                </a:solidFill>
                <a:effectLst/>
                <a:ea typeface="Arial Unicode MS"/>
                <a:cs typeface="Arial Unicode MS"/>
              </a:rPr>
              <a:t>ITOF </a:t>
            </a:r>
            <a:r>
              <a:rPr lang="de-DE" sz="1800" b="1" dirty="0" err="1">
                <a:ln>
                  <a:noFill/>
                </a:ln>
                <a:solidFill>
                  <a:srgbClr val="000000"/>
                </a:solidFill>
                <a:effectLst/>
                <a:ea typeface="Arial Unicode MS"/>
                <a:cs typeface="Arial Unicode MS"/>
              </a:rPr>
              <a:t>project</a:t>
            </a:r>
            <a:r>
              <a:rPr lang="en-US" sz="1800" dirty="0">
                <a:ln>
                  <a:noFill/>
                </a:ln>
                <a:solidFill>
                  <a:srgbClr val="000000"/>
                </a:solidFill>
                <a:effectLst/>
                <a:ea typeface="Arial Unicode MS"/>
                <a:cs typeface="Arial Unicode MS"/>
              </a:rPr>
              <a:t>:</a:t>
            </a:r>
            <a:r>
              <a:rPr lang="de-DE" sz="1800" dirty="0">
                <a:ln>
                  <a:noFill/>
                </a:ln>
                <a:solidFill>
                  <a:srgbClr val="000000"/>
                </a:solidFill>
                <a:effectLst/>
                <a:ea typeface="Arial Unicode MS"/>
                <a:cs typeface="Arial Unicode MS"/>
              </a:rPr>
              <a:t> </a:t>
            </a:r>
            <a:r>
              <a:rPr lang="de-DE" sz="1800" dirty="0" err="1">
                <a:ln>
                  <a:noFill/>
                </a:ln>
                <a:solidFill>
                  <a:srgbClr val="000000"/>
                </a:solidFill>
                <a:effectLst/>
                <a:ea typeface="Arial Unicode MS"/>
                <a:cs typeface="Arial Unicode MS"/>
              </a:rPr>
              <a:t>scintillator</a:t>
            </a:r>
            <a:r>
              <a:rPr lang="de-DE" sz="1800" dirty="0">
                <a:ln>
                  <a:noFill/>
                </a:ln>
                <a:solidFill>
                  <a:srgbClr val="000000"/>
                </a:solidFill>
                <a:effectLst/>
                <a:ea typeface="Arial Unicode MS"/>
                <a:cs typeface="Arial Unicode MS"/>
              </a:rPr>
              <a:t> </a:t>
            </a:r>
            <a:r>
              <a:rPr lang="de-DE" sz="1800" dirty="0" err="1">
                <a:ln>
                  <a:noFill/>
                </a:ln>
                <a:solidFill>
                  <a:srgbClr val="000000"/>
                </a:solidFill>
                <a:effectLst/>
                <a:ea typeface="Arial Unicode MS"/>
                <a:cs typeface="Arial Unicode MS"/>
              </a:rPr>
              <a:t>modules</a:t>
            </a:r>
            <a:r>
              <a:rPr lang="de-DE" sz="1800" dirty="0">
                <a:ln>
                  <a:noFill/>
                </a:ln>
                <a:solidFill>
                  <a:srgbClr val="000000"/>
                </a:solidFill>
                <a:effectLst/>
                <a:ea typeface="Arial Unicode MS"/>
                <a:cs typeface="Arial Unicode MS"/>
              </a:rPr>
              <a:t> </a:t>
            </a:r>
            <a:r>
              <a:rPr lang="de-DE" sz="1800" dirty="0" err="1">
                <a:ln>
                  <a:noFill/>
                </a:ln>
                <a:solidFill>
                  <a:srgbClr val="000000"/>
                </a:solidFill>
                <a:effectLst/>
                <a:ea typeface="Arial Unicode MS"/>
                <a:cs typeface="Arial Unicode MS"/>
              </a:rPr>
              <a:t>to</a:t>
            </a:r>
            <a:r>
              <a:rPr lang="de-DE" sz="1800" dirty="0">
                <a:ln>
                  <a:noFill/>
                </a:ln>
                <a:solidFill>
                  <a:srgbClr val="000000"/>
                </a:solidFill>
                <a:effectLst/>
                <a:ea typeface="Arial Unicode MS"/>
                <a:cs typeface="Arial Unicode MS"/>
              </a:rPr>
              <a:t> </a:t>
            </a:r>
            <a:r>
              <a:rPr lang="de-DE" sz="1800" dirty="0" err="1">
                <a:ln>
                  <a:noFill/>
                </a:ln>
                <a:solidFill>
                  <a:srgbClr val="000000"/>
                </a:solidFill>
                <a:effectLst/>
                <a:ea typeface="Arial Unicode MS"/>
                <a:cs typeface="Arial Unicode MS"/>
              </a:rPr>
              <a:t>be</a:t>
            </a:r>
            <a:r>
              <a:rPr lang="de-DE" sz="1800" dirty="0">
                <a:ln>
                  <a:noFill/>
                </a:ln>
                <a:solidFill>
                  <a:srgbClr val="000000"/>
                </a:solidFill>
                <a:effectLst/>
                <a:ea typeface="Arial Unicode MS"/>
                <a:cs typeface="Arial Unicode MS"/>
              </a:rPr>
              <a:t> </a:t>
            </a:r>
            <a:r>
              <a:rPr lang="de-DE" sz="1800" dirty="0" err="1">
                <a:ln>
                  <a:noFill/>
                </a:ln>
                <a:solidFill>
                  <a:srgbClr val="000000"/>
                </a:solidFill>
                <a:effectLst/>
                <a:ea typeface="Arial Unicode MS"/>
                <a:cs typeface="Arial Unicode MS"/>
              </a:rPr>
              <a:t>used</a:t>
            </a:r>
            <a:r>
              <a:rPr lang="de-DE" sz="1800" dirty="0">
                <a:ln>
                  <a:noFill/>
                </a:ln>
                <a:solidFill>
                  <a:srgbClr val="000000"/>
                </a:solidFill>
                <a:effectLst/>
                <a:ea typeface="Arial Unicode MS"/>
                <a:cs typeface="Arial Unicode MS"/>
              </a:rPr>
              <a:t> </a:t>
            </a:r>
            <a:r>
              <a:rPr lang="de-DE" sz="1800" dirty="0" err="1">
                <a:ln>
                  <a:noFill/>
                </a:ln>
                <a:solidFill>
                  <a:srgbClr val="000000"/>
                </a:solidFill>
                <a:effectLst/>
                <a:ea typeface="Arial Unicode MS"/>
                <a:cs typeface="Arial Unicode MS"/>
              </a:rPr>
              <a:t>as</a:t>
            </a:r>
            <a:r>
              <a:rPr lang="de-DE" sz="1800" dirty="0">
                <a:ln>
                  <a:noFill/>
                </a:ln>
                <a:solidFill>
                  <a:srgbClr val="000000"/>
                </a:solidFill>
                <a:effectLst/>
                <a:ea typeface="Arial Unicode MS"/>
                <a:cs typeface="Arial Unicode MS"/>
              </a:rPr>
              <a:t> </a:t>
            </a:r>
            <a:r>
              <a:rPr lang="de-DE" sz="1800" dirty="0" err="1">
                <a:ln>
                  <a:noFill/>
                </a:ln>
                <a:solidFill>
                  <a:srgbClr val="000000"/>
                </a:solidFill>
                <a:effectLst/>
                <a:ea typeface="Arial Unicode MS"/>
                <a:cs typeface="Arial Unicode MS"/>
              </a:rPr>
              <a:t>trigger</a:t>
            </a:r>
            <a:r>
              <a:rPr lang="de-DE" sz="1800" dirty="0">
                <a:ln>
                  <a:noFill/>
                </a:ln>
                <a:solidFill>
                  <a:srgbClr val="000000"/>
                </a:solidFill>
                <a:effectLst/>
                <a:ea typeface="Arial Unicode MS"/>
                <a:cs typeface="Arial Unicode MS"/>
              </a:rPr>
              <a:t> </a:t>
            </a:r>
            <a:r>
              <a:rPr lang="de-DE" sz="1800" dirty="0" err="1">
                <a:ln>
                  <a:noFill/>
                </a:ln>
                <a:solidFill>
                  <a:srgbClr val="000000"/>
                </a:solidFill>
                <a:effectLst/>
                <a:ea typeface="Arial Unicode MS"/>
                <a:cs typeface="Arial Unicode MS"/>
              </a:rPr>
              <a:t>scintillators</a:t>
            </a:r>
            <a:r>
              <a:rPr lang="de-DE" sz="1800" dirty="0">
                <a:ln>
                  <a:noFill/>
                </a:ln>
                <a:solidFill>
                  <a:srgbClr val="000000"/>
                </a:solidFill>
                <a:effectLst/>
                <a:ea typeface="Arial Unicode MS"/>
                <a:cs typeface="Arial Unicode MS"/>
              </a:rPr>
              <a:t> in </a:t>
            </a:r>
            <a:r>
              <a:rPr lang="de-DE" sz="1800" dirty="0" err="1">
                <a:ln>
                  <a:noFill/>
                </a:ln>
                <a:solidFill>
                  <a:srgbClr val="000000"/>
                </a:solidFill>
                <a:effectLst/>
                <a:ea typeface="Arial Unicode MS"/>
                <a:cs typeface="Arial Unicode MS"/>
              </a:rPr>
              <a:t>the</a:t>
            </a:r>
            <a:r>
              <a:rPr lang="de-DE" sz="1800" dirty="0">
                <a:ln>
                  <a:noFill/>
                </a:ln>
                <a:solidFill>
                  <a:srgbClr val="000000"/>
                </a:solidFill>
                <a:effectLst/>
                <a:ea typeface="Arial Unicode MS"/>
                <a:cs typeface="Arial Unicode MS"/>
              </a:rPr>
              <a:t> HADES </a:t>
            </a:r>
            <a:r>
              <a:rPr lang="de-DE" sz="1800" dirty="0" err="1">
                <a:ln>
                  <a:noFill/>
                </a:ln>
                <a:solidFill>
                  <a:srgbClr val="000000"/>
                </a:solidFill>
                <a:effectLst/>
                <a:ea typeface="Arial Unicode MS"/>
                <a:cs typeface="Arial Unicode MS"/>
              </a:rPr>
              <a:t>experiment</a:t>
            </a:r>
            <a:r>
              <a:rPr lang="de-DE" sz="1800" dirty="0">
                <a:ln>
                  <a:noFill/>
                </a:ln>
                <a:solidFill>
                  <a:srgbClr val="000000"/>
                </a:solidFill>
                <a:effectLst/>
                <a:ea typeface="Arial Unicode MS"/>
                <a:cs typeface="Arial Unicode MS"/>
              </a:rPr>
              <a:t> at GSI.</a:t>
            </a:r>
          </a:p>
          <a:p>
            <a:pPr marL="360363" indent="-360363">
              <a:lnSpc>
                <a:spcPct val="120000"/>
              </a:lnSpc>
              <a:spcBef>
                <a:spcPts val="800"/>
              </a:spcBef>
              <a:spcAft>
                <a:spcPts val="160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1800" b="1" dirty="0">
                <a:ln>
                  <a:noFill/>
                </a:ln>
                <a:solidFill>
                  <a:srgbClr val="000000"/>
                </a:solidFill>
                <a:effectLst/>
                <a:uFill>
                  <a:solidFill>
                    <a:srgbClr val="000000"/>
                  </a:solidFill>
                </a:uFill>
                <a:cs typeface="Arial Unicode MS"/>
              </a:rPr>
              <a:t>AYPP </a:t>
            </a:r>
            <a:r>
              <a:rPr lang="de-DE" sz="1800" b="1" dirty="0" err="1">
                <a:ln>
                  <a:noFill/>
                </a:ln>
                <a:solidFill>
                  <a:srgbClr val="000000"/>
                </a:solidFill>
                <a:effectLst/>
                <a:uFill>
                  <a:solidFill>
                    <a:srgbClr val="000000"/>
                  </a:solidFill>
                </a:uFill>
                <a:cs typeface="Arial Unicode MS"/>
              </a:rPr>
              <a:t>project</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test</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of</a:t>
            </a:r>
            <a:r>
              <a:rPr lang="de-DE" sz="1800" b="0" dirty="0">
                <a:ln>
                  <a:noFill/>
                </a:ln>
                <a:solidFill>
                  <a:srgbClr val="000000"/>
                </a:solidFill>
                <a:effectLst/>
                <a:uFill>
                  <a:solidFill>
                    <a:srgbClr val="000000"/>
                  </a:solidFill>
                </a:uFill>
                <a:cs typeface="Arial Unicode MS"/>
              </a:rPr>
              <a:t> a </a:t>
            </a:r>
            <a:r>
              <a:rPr lang="de-DE" sz="1800" b="1" dirty="0" err="1">
                <a:ln>
                  <a:noFill/>
                </a:ln>
                <a:solidFill>
                  <a:srgbClr val="000000"/>
                </a:solidFill>
                <a:effectLst/>
                <a:uFill>
                  <a:solidFill>
                    <a:srgbClr val="000000"/>
                  </a:solidFill>
                </a:uFill>
                <a:cs typeface="Arial Unicode MS"/>
              </a:rPr>
              <a:t>detector</a:t>
            </a:r>
            <a:r>
              <a:rPr lang="de-DE" sz="1800" b="1" dirty="0">
                <a:ln>
                  <a:noFill/>
                </a:ln>
                <a:solidFill>
                  <a:srgbClr val="000000"/>
                </a:solidFill>
                <a:effectLst/>
                <a:uFill>
                  <a:solidFill>
                    <a:srgbClr val="000000"/>
                  </a:solidFill>
                </a:uFill>
                <a:cs typeface="Arial Unicode MS"/>
              </a:rPr>
              <a:t> </a:t>
            </a:r>
            <a:r>
              <a:rPr lang="de-DE" sz="1800" b="1" dirty="0" err="1">
                <a:ln>
                  <a:noFill/>
                </a:ln>
                <a:solidFill>
                  <a:srgbClr val="000000"/>
                </a:solidFill>
                <a:effectLst/>
                <a:uFill>
                  <a:solidFill>
                    <a:srgbClr val="000000"/>
                  </a:solidFill>
                </a:uFill>
                <a:cs typeface="Arial Unicode MS"/>
              </a:rPr>
              <a:t>system</a:t>
            </a:r>
            <a:r>
              <a:rPr lang="de-DE" sz="1800" b="1"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to</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be</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used</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for</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the</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measurement</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of</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the</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analyzing</a:t>
            </a:r>
            <a:r>
              <a:rPr lang="de-DE" sz="1800" b="0" dirty="0">
                <a:ln>
                  <a:noFill/>
                </a:ln>
                <a:solidFill>
                  <a:srgbClr val="000000"/>
                </a:solidFill>
                <a:effectLst/>
                <a:uFill>
                  <a:solidFill>
                    <a:srgbClr val="000000"/>
                  </a:solidFill>
                </a:uFill>
                <a:cs typeface="Arial Unicode MS"/>
              </a:rPr>
              <a:t> power in </a:t>
            </a:r>
            <a:r>
              <a:rPr lang="de-DE" sz="1800" b="0" dirty="0" err="1">
                <a:ln>
                  <a:noFill/>
                </a:ln>
                <a:solidFill>
                  <a:srgbClr val="000000"/>
                </a:solidFill>
                <a:effectLst/>
                <a:uFill>
                  <a:solidFill>
                    <a:srgbClr val="000000"/>
                  </a:solidFill>
                </a:uFill>
                <a:cs typeface="Arial Unicode MS"/>
              </a:rPr>
              <a:t>the</a:t>
            </a:r>
            <a:r>
              <a:rPr lang="de-DE" sz="1800" b="0" dirty="0">
                <a:ln>
                  <a:noFill/>
                </a:ln>
                <a:solidFill>
                  <a:srgbClr val="000000"/>
                </a:solidFill>
                <a:effectLst/>
                <a:uFill>
                  <a:solidFill>
                    <a:srgbClr val="000000"/>
                  </a:solidFill>
                </a:uFill>
                <a:cs typeface="Arial Unicode MS"/>
              </a:rPr>
              <a:t> Coulomb </a:t>
            </a:r>
            <a:r>
              <a:rPr lang="de-DE" sz="1800" b="0" dirty="0" err="1">
                <a:ln>
                  <a:noFill/>
                </a:ln>
                <a:solidFill>
                  <a:srgbClr val="000000"/>
                </a:solidFill>
                <a:effectLst/>
                <a:uFill>
                  <a:solidFill>
                    <a:srgbClr val="000000"/>
                  </a:solidFill>
                </a:uFill>
                <a:cs typeface="Arial Unicode MS"/>
              </a:rPr>
              <a:t>nuclear</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interference</a:t>
            </a:r>
            <a:r>
              <a:rPr lang="de-DE" sz="1800" b="0" dirty="0">
                <a:ln>
                  <a:noFill/>
                </a:ln>
                <a:solidFill>
                  <a:srgbClr val="000000"/>
                </a:solidFill>
                <a:effectLst/>
                <a:uFill>
                  <a:solidFill>
                    <a:srgbClr val="000000"/>
                  </a:solidFill>
                </a:uFill>
                <a:cs typeface="Arial Unicode MS"/>
              </a:rPr>
              <a:t> (CNI) </a:t>
            </a:r>
            <a:r>
              <a:rPr lang="de-DE" sz="1800" b="0" dirty="0" err="1">
                <a:ln>
                  <a:noFill/>
                </a:ln>
                <a:solidFill>
                  <a:srgbClr val="000000"/>
                </a:solidFill>
                <a:effectLst/>
                <a:uFill>
                  <a:solidFill>
                    <a:srgbClr val="000000"/>
                  </a:solidFill>
                </a:uFill>
                <a:cs typeface="Arial Unicode MS"/>
              </a:rPr>
              <a:t>region</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of</a:t>
            </a:r>
            <a:r>
              <a:rPr lang="de-DE" sz="1800" b="0" dirty="0">
                <a:ln>
                  <a:noFill/>
                </a:ln>
                <a:solidFill>
                  <a:srgbClr val="000000"/>
                </a:solidFill>
                <a:effectLst/>
                <a:uFill>
                  <a:solidFill>
                    <a:srgbClr val="000000"/>
                  </a:solidFill>
                </a:uFill>
                <a:cs typeface="Arial Unicode MS"/>
              </a:rPr>
              <a:t> </a:t>
            </a:r>
            <a:r>
              <a:rPr lang="de-DE" sz="1800" b="0" dirty="0" err="1">
                <a:ln>
                  <a:noFill/>
                </a:ln>
                <a:solidFill>
                  <a:srgbClr val="000000"/>
                </a:solidFill>
                <a:effectLst/>
                <a:uFill>
                  <a:solidFill>
                    <a:srgbClr val="000000"/>
                  </a:solidFill>
                </a:uFill>
                <a:cs typeface="Arial Unicode MS"/>
              </a:rPr>
              <a:t>the</a:t>
            </a:r>
            <a:r>
              <a:rPr lang="de-DE" sz="1800" b="0" dirty="0">
                <a:ln>
                  <a:noFill/>
                </a:ln>
                <a:solidFill>
                  <a:srgbClr val="000000"/>
                </a:solidFill>
                <a:effectLst/>
                <a:uFill>
                  <a:solidFill>
                    <a:srgbClr val="000000"/>
                  </a:solidFill>
                </a:uFill>
                <a:cs typeface="Arial Unicode MS"/>
              </a:rPr>
              <a:t> pp-</a:t>
            </a:r>
            <a:r>
              <a:rPr lang="de-DE" sz="1800" b="0" dirty="0" err="1">
                <a:ln>
                  <a:noFill/>
                </a:ln>
                <a:solidFill>
                  <a:srgbClr val="000000"/>
                </a:solidFill>
                <a:effectLst/>
                <a:uFill>
                  <a:solidFill>
                    <a:srgbClr val="000000"/>
                  </a:solidFill>
                </a:uFill>
                <a:cs typeface="Arial Unicode MS"/>
              </a:rPr>
              <a:t>scattering</a:t>
            </a:r>
            <a:r>
              <a:rPr lang="de-DE" sz="1800" b="0" dirty="0">
                <a:ln>
                  <a:noFill/>
                </a:ln>
                <a:solidFill>
                  <a:srgbClr val="000000"/>
                </a:solidFill>
                <a:effectLst/>
                <a:uFill>
                  <a:solidFill>
                    <a:srgbClr val="000000"/>
                  </a:solidFill>
                </a:uFill>
                <a:cs typeface="Arial Unicode MS"/>
              </a:rPr>
              <a:t> at COSY. </a:t>
            </a:r>
          </a:p>
          <a:p>
            <a:pPr marL="360363" indent="-360363">
              <a:lnSpc>
                <a:spcPct val="120000"/>
              </a:lnSpc>
              <a:spcBef>
                <a:spcPts val="800"/>
              </a:spcBef>
              <a:spcAft>
                <a:spcPts val="1600"/>
              </a:spcAft>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1800" dirty="0">
                <a:solidFill>
                  <a:srgbClr val="000000"/>
                </a:solidFill>
                <a:uFill>
                  <a:solidFill>
                    <a:srgbClr val="000000"/>
                  </a:solidFill>
                </a:uFill>
                <a:cs typeface="Arial Unicode MS"/>
              </a:rPr>
              <a:t>The </a:t>
            </a:r>
            <a:r>
              <a:rPr lang="de-DE" sz="1800" b="1" dirty="0" err="1">
                <a:solidFill>
                  <a:srgbClr val="000000"/>
                </a:solidFill>
                <a:uFill>
                  <a:solidFill>
                    <a:srgbClr val="000000"/>
                  </a:solidFill>
                </a:uFill>
                <a:cs typeface="Arial Unicode MS"/>
              </a:rPr>
              <a:t>project</a:t>
            </a:r>
            <a:r>
              <a:rPr lang="de-DE" sz="1800" b="1" dirty="0">
                <a:solidFill>
                  <a:srgbClr val="000000"/>
                </a:solidFill>
                <a:uFill>
                  <a:solidFill>
                    <a:srgbClr val="000000"/>
                  </a:solidFill>
                </a:uFill>
                <a:cs typeface="Arial Unicode MS"/>
              </a:rPr>
              <a:t> PTS </a:t>
            </a:r>
            <a:r>
              <a:rPr lang="de-DE" sz="1800" dirty="0" err="1">
                <a:solidFill>
                  <a:srgbClr val="000000"/>
                </a:solidFill>
                <a:uFill>
                  <a:solidFill>
                    <a:srgbClr val="000000"/>
                  </a:solidFill>
                </a:uFill>
                <a:cs typeface="Arial Unicode MS"/>
              </a:rPr>
              <a:t>investigates</a:t>
            </a:r>
            <a:r>
              <a:rPr lang="de-DE" sz="1800" dirty="0">
                <a:solidFill>
                  <a:srgbClr val="000000"/>
                </a:solidFill>
                <a:uFill>
                  <a:solidFill>
                    <a:srgbClr val="000000"/>
                  </a:solidFill>
                </a:uFill>
                <a:cs typeface="Arial Unicode MS"/>
              </a:rPr>
              <a:t> </a:t>
            </a:r>
            <a:r>
              <a:rPr lang="de-DE" sz="1800" dirty="0" err="1">
                <a:solidFill>
                  <a:srgbClr val="000000"/>
                </a:solidFill>
                <a:uFill>
                  <a:solidFill>
                    <a:srgbClr val="000000"/>
                  </a:solidFill>
                </a:uFill>
                <a:cs typeface="Arial Unicode MS"/>
              </a:rPr>
              <a:t>new</a:t>
            </a:r>
            <a:r>
              <a:rPr lang="de-DE" sz="1800" dirty="0">
                <a:solidFill>
                  <a:srgbClr val="000000"/>
                </a:solidFill>
                <a:uFill>
                  <a:solidFill>
                    <a:srgbClr val="000000"/>
                  </a:solidFill>
                </a:uFill>
                <a:cs typeface="Arial Unicode MS"/>
              </a:rPr>
              <a:t> </a:t>
            </a:r>
            <a:r>
              <a:rPr lang="de-DE" sz="1800" dirty="0" err="1">
                <a:solidFill>
                  <a:srgbClr val="000000"/>
                </a:solidFill>
                <a:uFill>
                  <a:solidFill>
                    <a:srgbClr val="000000"/>
                  </a:solidFill>
                </a:uFill>
                <a:cs typeface="Arial Unicode MS"/>
              </a:rPr>
              <a:t>methods</a:t>
            </a:r>
            <a:r>
              <a:rPr lang="de-DE" sz="1800" dirty="0">
                <a:solidFill>
                  <a:srgbClr val="000000"/>
                </a:solidFill>
                <a:uFill>
                  <a:solidFill>
                    <a:srgbClr val="000000"/>
                  </a:solidFill>
                </a:uFill>
                <a:cs typeface="Arial Unicode MS"/>
              </a:rPr>
              <a:t> in </a:t>
            </a:r>
            <a:r>
              <a:rPr lang="de-DE" sz="1800" b="1" dirty="0" err="1">
                <a:solidFill>
                  <a:srgbClr val="000000"/>
                </a:solidFill>
                <a:uFill>
                  <a:solidFill>
                    <a:srgbClr val="000000"/>
                  </a:solidFill>
                </a:uFill>
                <a:cs typeface="Arial Unicode MS"/>
              </a:rPr>
              <a:t>proton</a:t>
            </a:r>
            <a:r>
              <a:rPr lang="de-DE" sz="1800" b="1" dirty="0">
                <a:solidFill>
                  <a:srgbClr val="000000"/>
                </a:solidFill>
                <a:uFill>
                  <a:solidFill>
                    <a:srgbClr val="000000"/>
                  </a:solidFill>
                </a:uFill>
                <a:cs typeface="Arial Unicode MS"/>
              </a:rPr>
              <a:t> </a:t>
            </a:r>
            <a:r>
              <a:rPr lang="de-DE" sz="1800" b="1" dirty="0" err="1">
                <a:solidFill>
                  <a:srgbClr val="000000"/>
                </a:solidFill>
                <a:uFill>
                  <a:solidFill>
                    <a:srgbClr val="000000"/>
                  </a:solidFill>
                </a:uFill>
                <a:cs typeface="Arial Unicode MS"/>
              </a:rPr>
              <a:t>therapy</a:t>
            </a:r>
            <a:r>
              <a:rPr lang="de-DE" sz="1800" dirty="0">
                <a:solidFill>
                  <a:srgbClr val="000000"/>
                </a:solidFill>
                <a:uFill>
                  <a:solidFill>
                    <a:srgbClr val="000000"/>
                  </a:solidFill>
                </a:uFill>
                <a:cs typeface="Arial Unicode MS"/>
              </a:rPr>
              <a:t>. </a:t>
            </a:r>
            <a:endParaRPr lang="de-DE" sz="1800" b="0" dirty="0">
              <a:ln>
                <a:noFill/>
              </a:ln>
              <a:solidFill>
                <a:srgbClr val="000000"/>
              </a:solidFill>
              <a:effectLst/>
              <a:uFill>
                <a:solidFill>
                  <a:srgbClr val="000000"/>
                </a:solidFill>
              </a:uFill>
              <a:cs typeface="Arial Unicode MS"/>
            </a:endParaRPr>
          </a:p>
          <a:p>
            <a:pPr marL="0" indent="0">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1800" b="1" dirty="0">
              <a:solidFill>
                <a:srgbClr val="000000"/>
              </a:solidFill>
              <a:effectLst/>
              <a:uFill>
                <a:solidFill>
                  <a:srgbClr val="000000"/>
                </a:solidFill>
              </a:uFill>
              <a:latin typeface="Times New Roman" panose="02020603050405020304" pitchFamily="18" charset="0"/>
              <a:cs typeface="Arial Unicode MS"/>
            </a:endParaRPr>
          </a:p>
          <a:p>
            <a:pPr>
              <a:lnSpc>
                <a:spcPct val="120000"/>
              </a:lnSpc>
              <a:spcBef>
                <a:spcPts val="800"/>
              </a:spcBef>
              <a:spcAft>
                <a:spcPts val="1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1800" b="1" dirty="0">
              <a:solidFill>
                <a:srgbClr val="000000"/>
              </a:solidFill>
              <a:effectLst/>
              <a:uFill>
                <a:solidFill>
                  <a:srgbClr val="000000"/>
                </a:solidFill>
              </a:uFill>
              <a:latin typeface="Times New Roman" panose="02020603050405020304" pitchFamily="18" charset="0"/>
              <a:cs typeface="Arial Unicode MS"/>
            </a:endParaRPr>
          </a:p>
          <a:p>
            <a:endParaRPr lang="fr-FR" dirty="0"/>
          </a:p>
        </p:txBody>
      </p:sp>
      <p:sp>
        <p:nvSpPr>
          <p:cNvPr id="5" name="Forme libre 2">
            <a:extLst>
              <a:ext uri="{FF2B5EF4-FFF2-40B4-BE49-F238E27FC236}">
                <a16:creationId xmlns:a16="http://schemas.microsoft.com/office/drawing/2014/main" id="{B2101100-822E-D3F7-D74E-63B96D271F3A}"/>
              </a:ext>
            </a:extLst>
          </p:cNvPr>
          <p:cNvSpPr/>
          <p:nvPr/>
        </p:nvSpPr>
        <p:spPr>
          <a:xfrm>
            <a:off x="1733085" y="316079"/>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TA1 – Transnational Access to COSY		 </a:t>
            </a:r>
            <a:r>
              <a:rPr lang="fr-FR" sz="2500" b="1" dirty="0">
                <a:latin typeface="Arial Narrow" panose="020B0606020202030204" pitchFamily="34" charset="0"/>
              </a:rPr>
              <a:t>(</a:t>
            </a:r>
            <a:r>
              <a:rPr lang="fr-FR" sz="2500" b="1" dirty="0" err="1">
                <a:latin typeface="Arial Narrow" panose="020B0606020202030204" pitchFamily="34" charset="0"/>
              </a:rPr>
              <a:t>Jülich</a:t>
            </a:r>
            <a:r>
              <a:rPr lang="fr-FR" sz="2500" b="1" dirty="0">
                <a:latin typeface="Arial Narrow" panose="020B0606020202030204" pitchFamily="34" charset="0"/>
              </a:rPr>
              <a:t> – Germany)</a:t>
            </a:r>
            <a:endParaRPr lang="fr-FR" sz="2500" b="1" kern="1200" dirty="0">
              <a:latin typeface="Arial Narrow" panose="020B0606020202030204" pitchFamily="34" charset="0"/>
            </a:endParaRPr>
          </a:p>
        </p:txBody>
      </p:sp>
      <p:sp>
        <p:nvSpPr>
          <p:cNvPr id="2" name="Segnaposto numero diapositiva 1">
            <a:extLst>
              <a:ext uri="{FF2B5EF4-FFF2-40B4-BE49-F238E27FC236}">
                <a16:creationId xmlns:a16="http://schemas.microsoft.com/office/drawing/2014/main" id="{A38E5616-C327-D066-8993-FD5CB5BA17D0}"/>
              </a:ext>
            </a:extLst>
          </p:cNvPr>
          <p:cNvSpPr>
            <a:spLocks noGrp="1"/>
          </p:cNvSpPr>
          <p:nvPr>
            <p:ph type="sldNum" sz="quarter" idx="12"/>
          </p:nvPr>
        </p:nvSpPr>
        <p:spPr/>
        <p:txBody>
          <a:bodyPr/>
          <a:lstStyle/>
          <a:p>
            <a:fld id="{4CE482DC-2269-4F26-9D2A-7E44B1A4CD85}" type="slidenum">
              <a:rPr lang="en-US" smtClean="0"/>
              <a:pPr/>
              <a:t>7</a:t>
            </a:fld>
            <a:endParaRPr lang="en-US" dirty="0"/>
          </a:p>
        </p:txBody>
      </p:sp>
    </p:spTree>
    <p:extLst>
      <p:ext uri="{BB962C8B-B14F-4D97-AF65-F5344CB8AC3E}">
        <p14:creationId xmlns:p14="http://schemas.microsoft.com/office/powerpoint/2010/main" val="1367850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61473" y="1595553"/>
            <a:ext cx="10754627" cy="4023360"/>
          </a:xfrm>
        </p:spPr>
        <p:txBody>
          <a:bodyPr>
            <a:normAutofit/>
          </a:bodyPr>
          <a:lstStyle/>
          <a:p>
            <a:pPr marL="0" indent="0" algn="ctr">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r>
              <a:rPr lang="de-DE" sz="2400" b="1" dirty="0">
                <a:ln>
                  <a:noFill/>
                </a:ln>
                <a:effectLst/>
                <a:ea typeface="Arial Unicode MS"/>
              </a:rPr>
              <a:t>Access </a:t>
            </a:r>
            <a:r>
              <a:rPr lang="de-DE" sz="2400" b="1" dirty="0" err="1">
                <a:ln>
                  <a:noFill/>
                </a:ln>
                <a:effectLst/>
                <a:ea typeface="Arial Unicode MS"/>
              </a:rPr>
              <a:t>to</a:t>
            </a:r>
            <a:r>
              <a:rPr lang="de-DE" sz="2400" b="1" dirty="0">
                <a:ln>
                  <a:noFill/>
                </a:ln>
                <a:effectLst/>
                <a:ea typeface="Arial Unicode MS"/>
              </a:rPr>
              <a:t> COSY in RP2</a:t>
            </a:r>
          </a:p>
          <a:p>
            <a:pPr marL="0" indent="0">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de-DE" sz="1800" b="1" dirty="0">
              <a:ln>
                <a:noFill/>
              </a:ln>
              <a:effectLst/>
              <a:ea typeface="Arial Unicode MS"/>
            </a:endParaRPr>
          </a:p>
          <a:p>
            <a:pPr marL="0" indent="0">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1800" dirty="0">
              <a:effectLst/>
              <a:latin typeface="Times New Roman" panose="02020603050405020304" pitchFamily="18" charset="0"/>
              <a:ea typeface="Arial Unicode MS"/>
            </a:endParaRPr>
          </a:p>
          <a:p>
            <a:pPr marL="0" indent="0">
              <a:lnSpc>
                <a:spcPct val="120000"/>
              </a:lnSpc>
              <a:spcBef>
                <a:spcPts val="800"/>
              </a:spcBef>
              <a:spcAft>
                <a:spcPts val="16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1800" b="1" dirty="0">
              <a:solidFill>
                <a:srgbClr val="000000"/>
              </a:solidFill>
              <a:effectLst/>
              <a:uFill>
                <a:solidFill>
                  <a:srgbClr val="000000"/>
                </a:solidFill>
              </a:uFill>
              <a:latin typeface="Times New Roman" panose="02020603050405020304" pitchFamily="18" charset="0"/>
              <a:cs typeface="Arial Unicode MS"/>
            </a:endParaRPr>
          </a:p>
          <a:p>
            <a:pPr>
              <a:lnSpc>
                <a:spcPct val="120000"/>
              </a:lnSpc>
              <a:spcBef>
                <a:spcPts val="800"/>
              </a:spcBef>
              <a:spcAft>
                <a:spcPts val="1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Lst>
            </a:pPr>
            <a:endParaRPr lang="en-US" sz="1800" b="1" dirty="0">
              <a:solidFill>
                <a:srgbClr val="000000"/>
              </a:solidFill>
              <a:effectLst/>
              <a:uFill>
                <a:solidFill>
                  <a:srgbClr val="000000"/>
                </a:solidFill>
              </a:uFill>
              <a:latin typeface="Times New Roman" panose="02020603050405020304" pitchFamily="18" charset="0"/>
              <a:cs typeface="Arial Unicode MS"/>
            </a:endParaRPr>
          </a:p>
          <a:p>
            <a:endParaRPr lang="fr-FR" dirty="0"/>
          </a:p>
        </p:txBody>
      </p:sp>
      <p:sp>
        <p:nvSpPr>
          <p:cNvPr id="5" name="Forme libre 2">
            <a:extLst>
              <a:ext uri="{FF2B5EF4-FFF2-40B4-BE49-F238E27FC236}">
                <a16:creationId xmlns:a16="http://schemas.microsoft.com/office/drawing/2014/main" id="{B2101100-822E-D3F7-D74E-63B96D271F3A}"/>
              </a:ext>
            </a:extLst>
          </p:cNvPr>
          <p:cNvSpPr/>
          <p:nvPr/>
        </p:nvSpPr>
        <p:spPr>
          <a:xfrm>
            <a:off x="1733085" y="316079"/>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TA1 – Transnational Access to COSY		 </a:t>
            </a:r>
            <a:r>
              <a:rPr lang="fr-FR" sz="2500" b="1" dirty="0">
                <a:latin typeface="Arial Narrow" panose="020B0606020202030204" pitchFamily="34" charset="0"/>
              </a:rPr>
              <a:t>(</a:t>
            </a:r>
            <a:r>
              <a:rPr lang="fr-FR" sz="2500" b="1" dirty="0" err="1">
                <a:latin typeface="Arial Narrow" panose="020B0606020202030204" pitchFamily="34" charset="0"/>
              </a:rPr>
              <a:t>Jülich</a:t>
            </a:r>
            <a:r>
              <a:rPr lang="fr-FR" sz="2500" b="1" dirty="0">
                <a:latin typeface="Arial Narrow" panose="020B0606020202030204" pitchFamily="34" charset="0"/>
              </a:rPr>
              <a:t> – Germany)</a:t>
            </a:r>
            <a:endParaRPr lang="fr-FR" sz="2500" b="1" kern="1200" dirty="0">
              <a:latin typeface="Arial Narrow" panose="020B0606020202030204" pitchFamily="34" charset="0"/>
            </a:endParaRPr>
          </a:p>
        </p:txBody>
      </p:sp>
      <p:graphicFrame>
        <p:nvGraphicFramePr>
          <p:cNvPr id="2" name="Tabella 1">
            <a:extLst>
              <a:ext uri="{FF2B5EF4-FFF2-40B4-BE49-F238E27FC236}">
                <a16:creationId xmlns:a16="http://schemas.microsoft.com/office/drawing/2014/main" id="{FEAFE9E9-8448-E81C-9D97-2D1CBD4E028A}"/>
              </a:ext>
            </a:extLst>
          </p:cNvPr>
          <p:cNvGraphicFramePr>
            <a:graphicFrameLocks noGrp="1"/>
          </p:cNvGraphicFramePr>
          <p:nvPr>
            <p:extLst>
              <p:ext uri="{D42A27DB-BD31-4B8C-83A1-F6EECF244321}">
                <p14:modId xmlns:p14="http://schemas.microsoft.com/office/powerpoint/2010/main" val="297170195"/>
              </p:ext>
            </p:extLst>
          </p:nvPr>
        </p:nvGraphicFramePr>
        <p:xfrm>
          <a:off x="160421" y="2156138"/>
          <a:ext cx="6705599" cy="4016251"/>
        </p:xfrm>
        <a:graphic>
          <a:graphicData uri="http://schemas.openxmlformats.org/drawingml/2006/table">
            <a:tbl>
              <a:tblPr firstRow="1" firstCol="1" bandRow="1">
                <a:tableStyleId>{5C22544A-7EE6-4342-B048-85BDC9FD1C3A}</a:tableStyleId>
              </a:tblPr>
              <a:tblGrid>
                <a:gridCol w="888890">
                  <a:extLst>
                    <a:ext uri="{9D8B030D-6E8A-4147-A177-3AD203B41FA5}">
                      <a16:colId xmlns:a16="http://schemas.microsoft.com/office/drawing/2014/main" val="3905542971"/>
                    </a:ext>
                  </a:extLst>
                </a:gridCol>
                <a:gridCol w="1759460">
                  <a:extLst>
                    <a:ext uri="{9D8B030D-6E8A-4147-A177-3AD203B41FA5}">
                      <a16:colId xmlns:a16="http://schemas.microsoft.com/office/drawing/2014/main" val="117460199"/>
                    </a:ext>
                  </a:extLst>
                </a:gridCol>
                <a:gridCol w="2068213">
                  <a:extLst>
                    <a:ext uri="{9D8B030D-6E8A-4147-A177-3AD203B41FA5}">
                      <a16:colId xmlns:a16="http://schemas.microsoft.com/office/drawing/2014/main" val="2639439961"/>
                    </a:ext>
                  </a:extLst>
                </a:gridCol>
                <a:gridCol w="1989036">
                  <a:extLst>
                    <a:ext uri="{9D8B030D-6E8A-4147-A177-3AD203B41FA5}">
                      <a16:colId xmlns:a16="http://schemas.microsoft.com/office/drawing/2014/main" val="2803474989"/>
                    </a:ext>
                  </a:extLst>
                </a:gridCol>
              </a:tblGrid>
              <a:tr h="593583">
                <a:tc>
                  <a:txBody>
                    <a:bodyPr/>
                    <a:lstStyle/>
                    <a:p>
                      <a:pPr algn="ctr">
                        <a:lnSpc>
                          <a:spcPct val="107000"/>
                        </a:lnSpc>
                        <a:spcAft>
                          <a:spcPts val="800"/>
                        </a:spcAft>
                      </a:pPr>
                      <a:r>
                        <a:rPr lang="fr-FR" sz="1800" dirty="0">
                          <a:ln>
                            <a:noFill/>
                          </a:ln>
                          <a:effectLst/>
                          <a:uFill>
                            <a:solidFill>
                              <a:srgbClr val="000000"/>
                            </a:solidFill>
                          </a:uFill>
                        </a:rPr>
                        <a:t>Project No.</a:t>
                      </a:r>
                      <a:endParaRPr lang="en-US" sz="16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gn="ctr">
                        <a:lnSpc>
                          <a:spcPct val="107000"/>
                        </a:lnSpc>
                        <a:spcAft>
                          <a:spcPts val="800"/>
                        </a:spcAft>
                      </a:pPr>
                      <a:r>
                        <a:rPr lang="fr-FR" sz="1800" dirty="0">
                          <a:ln>
                            <a:noFill/>
                          </a:ln>
                          <a:effectLst/>
                          <a:uFill>
                            <a:solidFill>
                              <a:srgbClr val="000000"/>
                            </a:solidFill>
                          </a:uFill>
                        </a:rPr>
                        <a:t>User-</a:t>
                      </a:r>
                      <a:r>
                        <a:rPr lang="fr-FR" sz="1800" dirty="0" err="1">
                          <a:ln>
                            <a:noFill/>
                          </a:ln>
                          <a:effectLst/>
                          <a:uFill>
                            <a:solidFill>
                              <a:srgbClr val="000000"/>
                            </a:solidFill>
                          </a:uFill>
                        </a:rPr>
                        <a:t>project</a:t>
                      </a:r>
                      <a:r>
                        <a:rPr lang="fr-FR" sz="1800" dirty="0">
                          <a:ln>
                            <a:noFill/>
                          </a:ln>
                          <a:effectLst/>
                          <a:uFill>
                            <a:solidFill>
                              <a:srgbClr val="000000"/>
                            </a:solidFill>
                          </a:uFill>
                        </a:rPr>
                        <a:t> </a:t>
                      </a:r>
                      <a:r>
                        <a:rPr lang="fr-FR" sz="1800" dirty="0" err="1">
                          <a:ln>
                            <a:noFill/>
                          </a:ln>
                          <a:effectLst/>
                          <a:uFill>
                            <a:solidFill>
                              <a:srgbClr val="000000"/>
                            </a:solidFill>
                          </a:uFill>
                        </a:rPr>
                        <a:t>acronym</a:t>
                      </a:r>
                      <a:endParaRPr lang="en-US" sz="16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gn="ctr">
                        <a:lnSpc>
                          <a:spcPct val="107000"/>
                        </a:lnSpc>
                        <a:spcAft>
                          <a:spcPts val="800"/>
                        </a:spcAft>
                      </a:pPr>
                      <a:r>
                        <a:rPr lang="fr-FR" sz="1800" dirty="0" err="1">
                          <a:ln>
                            <a:noFill/>
                          </a:ln>
                          <a:effectLst/>
                          <a:uFill>
                            <a:solidFill>
                              <a:srgbClr val="000000"/>
                            </a:solidFill>
                          </a:uFill>
                        </a:rPr>
                        <a:t>Number</a:t>
                      </a:r>
                      <a:r>
                        <a:rPr lang="fr-FR" sz="1800" dirty="0">
                          <a:ln>
                            <a:noFill/>
                          </a:ln>
                          <a:effectLst/>
                          <a:uFill>
                            <a:solidFill>
                              <a:srgbClr val="000000"/>
                            </a:solidFill>
                          </a:uFill>
                        </a:rPr>
                        <a:t> of </a:t>
                      </a:r>
                      <a:r>
                        <a:rPr lang="fr-FR" sz="1800" dirty="0" err="1">
                          <a:ln>
                            <a:noFill/>
                          </a:ln>
                          <a:effectLst/>
                          <a:uFill>
                            <a:solidFill>
                              <a:srgbClr val="000000"/>
                            </a:solidFill>
                          </a:uFill>
                        </a:rPr>
                        <a:t>users</a:t>
                      </a:r>
                      <a:endParaRPr lang="en-US" sz="16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pPr algn="ctr">
                        <a:lnSpc>
                          <a:spcPct val="107000"/>
                        </a:lnSpc>
                        <a:spcAft>
                          <a:spcPts val="800"/>
                        </a:spcAft>
                      </a:pPr>
                      <a:r>
                        <a:rPr lang="fr-FR" sz="1800" dirty="0" err="1">
                          <a:ln>
                            <a:noFill/>
                          </a:ln>
                          <a:effectLst/>
                          <a:uFill>
                            <a:solidFill>
                              <a:srgbClr val="000000"/>
                            </a:solidFill>
                          </a:uFill>
                        </a:rPr>
                        <a:t>Number</a:t>
                      </a:r>
                      <a:r>
                        <a:rPr lang="fr-FR" sz="1800" dirty="0">
                          <a:ln>
                            <a:noFill/>
                          </a:ln>
                          <a:effectLst/>
                          <a:uFill>
                            <a:solidFill>
                              <a:srgbClr val="000000"/>
                            </a:solidFill>
                          </a:uFill>
                        </a:rPr>
                        <a:t> of man/</a:t>
                      </a:r>
                      <a:r>
                        <a:rPr lang="fr-FR" sz="1800" dirty="0" err="1">
                          <a:ln>
                            <a:noFill/>
                          </a:ln>
                          <a:effectLst/>
                          <a:uFill>
                            <a:solidFill>
                              <a:srgbClr val="000000"/>
                            </a:solidFill>
                          </a:uFill>
                        </a:rPr>
                        <a:t>days</a:t>
                      </a:r>
                      <a:r>
                        <a:rPr lang="fr-FR" sz="1800" dirty="0">
                          <a:ln>
                            <a:noFill/>
                          </a:ln>
                          <a:effectLst/>
                          <a:uFill>
                            <a:solidFill>
                              <a:srgbClr val="000000"/>
                            </a:solidFill>
                          </a:uFill>
                        </a:rPr>
                        <a:t> </a:t>
                      </a:r>
                      <a:r>
                        <a:rPr lang="fr-FR" sz="1800" dirty="0" err="1">
                          <a:ln>
                            <a:noFill/>
                          </a:ln>
                          <a:effectLst/>
                          <a:uFill>
                            <a:solidFill>
                              <a:srgbClr val="000000"/>
                            </a:solidFill>
                          </a:uFill>
                        </a:rPr>
                        <a:t>spent</a:t>
                      </a:r>
                      <a:r>
                        <a:rPr lang="fr-FR" sz="1800" dirty="0">
                          <a:ln>
                            <a:noFill/>
                          </a:ln>
                          <a:effectLst/>
                          <a:uFill>
                            <a:solidFill>
                              <a:srgbClr val="000000"/>
                            </a:solidFill>
                          </a:uFill>
                        </a:rPr>
                        <a:t/>
                      </a:r>
                      <a:br>
                        <a:rPr lang="fr-FR" sz="1800" dirty="0">
                          <a:ln>
                            <a:noFill/>
                          </a:ln>
                          <a:effectLst/>
                          <a:uFill>
                            <a:solidFill>
                              <a:srgbClr val="000000"/>
                            </a:solidFill>
                          </a:uFill>
                        </a:rPr>
                      </a:br>
                      <a:r>
                        <a:rPr lang="fr-FR" sz="1800" dirty="0">
                          <a:ln>
                            <a:noFill/>
                          </a:ln>
                          <a:effectLst/>
                          <a:uFill>
                            <a:solidFill>
                              <a:srgbClr val="000000"/>
                            </a:solidFill>
                          </a:uFill>
                        </a:rPr>
                        <a:t>at the infrastructure</a:t>
                      </a:r>
                      <a:endParaRPr lang="en-US" sz="1600" dirty="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extLst>
                  <a:ext uri="{0D108BD9-81ED-4DB2-BD59-A6C34878D82A}">
                    <a16:rowId xmlns:a16="http://schemas.microsoft.com/office/drawing/2014/main" val="3273953748"/>
                  </a:ext>
                </a:extLst>
              </a:tr>
              <a:tr h="335707">
                <a:tc>
                  <a:txBody>
                    <a:bodyPr/>
                    <a:lstStyle/>
                    <a:p>
                      <a:pPr algn="ctr">
                        <a:lnSpc>
                          <a:spcPct val="107000"/>
                        </a:lnSpc>
                        <a:spcAft>
                          <a:spcPts val="800"/>
                        </a:spcAft>
                      </a:pPr>
                      <a:r>
                        <a:rPr lang="de-DE" sz="1800">
                          <a:ln>
                            <a:noFill/>
                          </a:ln>
                          <a:effectLst/>
                          <a:uFill>
                            <a:solidFill>
                              <a:srgbClr val="000000"/>
                            </a:solidFill>
                          </a:uFill>
                        </a:rPr>
                        <a:t>1</a:t>
                      </a:r>
                      <a:endParaRPr lang="en-US" sz="16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fr-FR" sz="1800" dirty="0">
                          <a:ln>
                            <a:noFill/>
                          </a:ln>
                          <a:effectLst/>
                        </a:rPr>
                        <a:t>D-EDM</a:t>
                      </a:r>
                      <a:endParaRPr lang="en-US" sz="1800" dirty="0">
                        <a:effectLst/>
                        <a:latin typeface="Times New Roman" panose="02020603050405020304" pitchFamily="18" charset="0"/>
                        <a:ea typeface="Arial Unicode MS"/>
                      </a:endParaRPr>
                    </a:p>
                  </a:txBody>
                  <a:tcPr marL="50800" marR="50800" marT="50800" marB="50800"/>
                </a:tc>
                <a:tc>
                  <a:txBody>
                    <a:bodyPr/>
                    <a:lstStyle/>
                    <a:p>
                      <a:pPr algn="ctr"/>
                      <a:r>
                        <a:rPr lang="fr-FR" sz="1800" dirty="0">
                          <a:ln>
                            <a:noFill/>
                          </a:ln>
                          <a:effectLst/>
                        </a:rPr>
                        <a:t>4</a:t>
                      </a:r>
                      <a:endParaRPr lang="en-US" sz="1800" dirty="0">
                        <a:effectLst/>
                        <a:latin typeface="Times New Roman" panose="02020603050405020304" pitchFamily="18" charset="0"/>
                        <a:ea typeface="Arial Unicode MS"/>
                      </a:endParaRPr>
                    </a:p>
                  </a:txBody>
                  <a:tcPr marL="50800" marR="50800" marT="50800" marB="50800"/>
                </a:tc>
                <a:tc>
                  <a:txBody>
                    <a:bodyPr/>
                    <a:lstStyle/>
                    <a:p>
                      <a:pPr algn="ctr"/>
                      <a:r>
                        <a:rPr lang="fr-FR" sz="1800">
                          <a:ln>
                            <a:noFill/>
                          </a:ln>
                          <a:effectLst/>
                        </a:rPr>
                        <a:t>196</a:t>
                      </a:r>
                      <a:endParaRPr lang="en-US" sz="180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3268202629"/>
                  </a:ext>
                </a:extLst>
              </a:tr>
              <a:tr h="330295">
                <a:tc>
                  <a:txBody>
                    <a:bodyPr/>
                    <a:lstStyle/>
                    <a:p>
                      <a:pPr algn="ctr"/>
                      <a:r>
                        <a:rPr lang="fr-FR" sz="1800">
                          <a:ln>
                            <a:noFill/>
                          </a:ln>
                          <a:effectLst/>
                        </a:rPr>
                        <a:t>2</a:t>
                      </a:r>
                      <a:endParaRPr lang="en-US" sz="1800">
                        <a:effectLst/>
                        <a:latin typeface="Times New Roman" panose="02020603050405020304" pitchFamily="18" charset="0"/>
                        <a:ea typeface="Arial Unicode MS"/>
                      </a:endParaRPr>
                    </a:p>
                  </a:txBody>
                  <a:tcPr marL="50800" marR="50800" marT="50800" marB="50800"/>
                </a:tc>
                <a:tc>
                  <a:txBody>
                    <a:bodyPr/>
                    <a:lstStyle/>
                    <a:p>
                      <a:r>
                        <a:rPr lang="fr-FR" sz="1800">
                          <a:ln>
                            <a:noFill/>
                          </a:ln>
                          <a:effectLst/>
                        </a:rPr>
                        <a:t>JEPO2</a:t>
                      </a:r>
                      <a:endParaRPr lang="en-US" sz="1800">
                        <a:effectLst/>
                        <a:latin typeface="Times New Roman" panose="02020603050405020304" pitchFamily="18" charset="0"/>
                        <a:ea typeface="Arial Unicode MS"/>
                      </a:endParaRPr>
                    </a:p>
                  </a:txBody>
                  <a:tcPr marL="50800" marR="50800" marT="50800" marB="50800"/>
                </a:tc>
                <a:tc>
                  <a:txBody>
                    <a:bodyPr/>
                    <a:lstStyle/>
                    <a:p>
                      <a:pPr algn="ctr"/>
                      <a:r>
                        <a:rPr lang="fr-FR" sz="1800" dirty="0">
                          <a:ln>
                            <a:noFill/>
                          </a:ln>
                          <a:effectLst/>
                        </a:rPr>
                        <a:t>4</a:t>
                      </a:r>
                      <a:endParaRPr lang="en-US" sz="1800" dirty="0">
                        <a:effectLst/>
                        <a:latin typeface="Times New Roman" panose="02020603050405020304" pitchFamily="18" charset="0"/>
                        <a:ea typeface="Arial Unicode MS"/>
                      </a:endParaRPr>
                    </a:p>
                  </a:txBody>
                  <a:tcPr marL="50800" marR="50800" marT="50800" marB="50800"/>
                </a:tc>
                <a:tc>
                  <a:txBody>
                    <a:bodyPr/>
                    <a:lstStyle/>
                    <a:p>
                      <a:pPr algn="ctr"/>
                      <a:r>
                        <a:rPr lang="fr-FR" sz="1800">
                          <a:ln>
                            <a:noFill/>
                          </a:ln>
                          <a:effectLst/>
                        </a:rPr>
                        <a:t>56</a:t>
                      </a:r>
                      <a:endParaRPr lang="en-US" sz="180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1146614184"/>
                  </a:ext>
                </a:extLst>
              </a:tr>
              <a:tr h="335707">
                <a:tc>
                  <a:txBody>
                    <a:bodyPr/>
                    <a:lstStyle/>
                    <a:p>
                      <a:pPr algn="ctr">
                        <a:lnSpc>
                          <a:spcPct val="107000"/>
                        </a:lnSpc>
                        <a:spcAft>
                          <a:spcPts val="800"/>
                        </a:spcAft>
                      </a:pPr>
                      <a:r>
                        <a:rPr lang="de-DE" sz="1800">
                          <a:ln>
                            <a:noFill/>
                          </a:ln>
                          <a:effectLst/>
                          <a:uFill>
                            <a:solidFill>
                              <a:srgbClr val="000000"/>
                            </a:solidFill>
                          </a:uFill>
                        </a:rPr>
                        <a:t>3</a:t>
                      </a:r>
                      <a:endParaRPr lang="en-US" sz="16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fr-FR" sz="1800">
                          <a:ln>
                            <a:noFill/>
                          </a:ln>
                          <a:effectLst/>
                        </a:rPr>
                        <a:t>PSCT</a:t>
                      </a:r>
                      <a:endParaRPr lang="en-US" sz="1800">
                        <a:effectLst/>
                        <a:latin typeface="Times New Roman" panose="02020603050405020304" pitchFamily="18" charset="0"/>
                        <a:ea typeface="Arial Unicode MS"/>
                      </a:endParaRPr>
                    </a:p>
                  </a:txBody>
                  <a:tcPr marL="50800" marR="50800" marT="50800" marB="50800"/>
                </a:tc>
                <a:tc>
                  <a:txBody>
                    <a:bodyPr/>
                    <a:lstStyle/>
                    <a:p>
                      <a:pPr algn="ctr"/>
                      <a:r>
                        <a:rPr lang="fr-FR" sz="1800" dirty="0">
                          <a:ln>
                            <a:noFill/>
                          </a:ln>
                          <a:effectLst/>
                        </a:rPr>
                        <a:t>3</a:t>
                      </a:r>
                      <a:endParaRPr lang="en-US" sz="1800" dirty="0">
                        <a:effectLst/>
                        <a:latin typeface="Times New Roman" panose="02020603050405020304" pitchFamily="18" charset="0"/>
                        <a:ea typeface="Arial Unicode MS"/>
                      </a:endParaRPr>
                    </a:p>
                  </a:txBody>
                  <a:tcPr marL="50800" marR="50800" marT="50800" marB="50800"/>
                </a:tc>
                <a:tc>
                  <a:txBody>
                    <a:bodyPr/>
                    <a:lstStyle/>
                    <a:p>
                      <a:pPr algn="ctr"/>
                      <a:r>
                        <a:rPr lang="fr-FR" sz="1800">
                          <a:ln>
                            <a:noFill/>
                          </a:ln>
                          <a:effectLst/>
                        </a:rPr>
                        <a:t>141</a:t>
                      </a:r>
                      <a:endParaRPr lang="en-US" sz="180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2969413012"/>
                  </a:ext>
                </a:extLst>
              </a:tr>
              <a:tr h="335707">
                <a:tc>
                  <a:txBody>
                    <a:bodyPr/>
                    <a:lstStyle/>
                    <a:p>
                      <a:pPr algn="ctr">
                        <a:lnSpc>
                          <a:spcPct val="107000"/>
                        </a:lnSpc>
                        <a:spcAft>
                          <a:spcPts val="800"/>
                        </a:spcAft>
                      </a:pPr>
                      <a:r>
                        <a:rPr lang="de-DE" sz="1800">
                          <a:ln>
                            <a:noFill/>
                          </a:ln>
                          <a:effectLst/>
                          <a:uFill>
                            <a:solidFill>
                              <a:srgbClr val="000000"/>
                            </a:solidFill>
                          </a:uFill>
                        </a:rPr>
                        <a:t>4</a:t>
                      </a:r>
                      <a:endParaRPr lang="en-US" sz="16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fr-FR" sz="1800">
                          <a:ln>
                            <a:noFill/>
                          </a:ln>
                          <a:effectLst/>
                        </a:rPr>
                        <a:t>ITOF</a:t>
                      </a:r>
                      <a:endParaRPr lang="en-US" sz="1800">
                        <a:effectLst/>
                        <a:latin typeface="Times New Roman" panose="02020603050405020304" pitchFamily="18" charset="0"/>
                        <a:ea typeface="Arial Unicode MS"/>
                      </a:endParaRPr>
                    </a:p>
                  </a:txBody>
                  <a:tcPr marL="50800" marR="50800" marT="50800" marB="50800"/>
                </a:tc>
                <a:tc>
                  <a:txBody>
                    <a:bodyPr/>
                    <a:lstStyle/>
                    <a:p>
                      <a:pPr algn="ctr"/>
                      <a:r>
                        <a:rPr lang="fr-FR" sz="1800">
                          <a:ln>
                            <a:noFill/>
                          </a:ln>
                          <a:effectLst/>
                        </a:rPr>
                        <a:t>2</a:t>
                      </a:r>
                      <a:endParaRPr lang="en-US" sz="1800">
                        <a:effectLst/>
                        <a:latin typeface="Times New Roman" panose="02020603050405020304" pitchFamily="18" charset="0"/>
                        <a:ea typeface="Arial Unicode MS"/>
                      </a:endParaRPr>
                    </a:p>
                  </a:txBody>
                  <a:tcPr marL="50800" marR="50800" marT="50800" marB="50800"/>
                </a:tc>
                <a:tc>
                  <a:txBody>
                    <a:bodyPr/>
                    <a:lstStyle/>
                    <a:p>
                      <a:pPr algn="ctr"/>
                      <a:r>
                        <a:rPr lang="fr-FR" sz="1800" dirty="0">
                          <a:ln>
                            <a:noFill/>
                          </a:ln>
                          <a:effectLst/>
                        </a:rPr>
                        <a:t>10</a:t>
                      </a:r>
                      <a:endParaRPr lang="en-US" sz="1800"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3698836354"/>
                  </a:ext>
                </a:extLst>
              </a:tr>
              <a:tr h="335707">
                <a:tc>
                  <a:txBody>
                    <a:bodyPr/>
                    <a:lstStyle/>
                    <a:p>
                      <a:pPr algn="ctr">
                        <a:lnSpc>
                          <a:spcPct val="107000"/>
                        </a:lnSpc>
                        <a:spcAft>
                          <a:spcPts val="800"/>
                        </a:spcAft>
                      </a:pPr>
                      <a:r>
                        <a:rPr lang="fr-FR" sz="1800">
                          <a:ln>
                            <a:noFill/>
                          </a:ln>
                          <a:effectLst/>
                          <a:uFill>
                            <a:solidFill>
                              <a:srgbClr val="000000"/>
                            </a:solidFill>
                          </a:uFill>
                        </a:rPr>
                        <a:t>5</a:t>
                      </a:r>
                      <a:endParaRPr lang="en-US" sz="16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fr-FR" sz="1800">
                          <a:ln>
                            <a:noFill/>
                          </a:ln>
                          <a:effectLst/>
                        </a:rPr>
                        <a:t>AYPP</a:t>
                      </a:r>
                      <a:endParaRPr lang="en-US" sz="1800">
                        <a:effectLst/>
                        <a:latin typeface="Times New Roman" panose="02020603050405020304" pitchFamily="18" charset="0"/>
                        <a:ea typeface="Arial Unicode MS"/>
                      </a:endParaRPr>
                    </a:p>
                  </a:txBody>
                  <a:tcPr marL="50800" marR="50800" marT="50800" marB="50800"/>
                </a:tc>
                <a:tc>
                  <a:txBody>
                    <a:bodyPr/>
                    <a:lstStyle/>
                    <a:p>
                      <a:pPr algn="ctr"/>
                      <a:r>
                        <a:rPr lang="fr-FR" sz="1800">
                          <a:ln>
                            <a:noFill/>
                          </a:ln>
                          <a:effectLst/>
                        </a:rPr>
                        <a:t>2</a:t>
                      </a:r>
                      <a:endParaRPr lang="en-US" sz="1800">
                        <a:effectLst/>
                        <a:latin typeface="Times New Roman" panose="02020603050405020304" pitchFamily="18" charset="0"/>
                        <a:ea typeface="Arial Unicode MS"/>
                      </a:endParaRPr>
                    </a:p>
                  </a:txBody>
                  <a:tcPr marL="50800" marR="50800" marT="50800" marB="50800"/>
                </a:tc>
                <a:tc>
                  <a:txBody>
                    <a:bodyPr/>
                    <a:lstStyle/>
                    <a:p>
                      <a:pPr algn="ctr"/>
                      <a:r>
                        <a:rPr lang="fr-FR" sz="1800" dirty="0">
                          <a:ln>
                            <a:noFill/>
                          </a:ln>
                          <a:effectLst/>
                        </a:rPr>
                        <a:t>9</a:t>
                      </a:r>
                      <a:endParaRPr lang="en-US" sz="1800"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354598464"/>
                  </a:ext>
                </a:extLst>
              </a:tr>
              <a:tr h="335707">
                <a:tc>
                  <a:txBody>
                    <a:bodyPr/>
                    <a:lstStyle/>
                    <a:p>
                      <a:pPr algn="ctr">
                        <a:lnSpc>
                          <a:spcPct val="107000"/>
                        </a:lnSpc>
                        <a:spcAft>
                          <a:spcPts val="800"/>
                        </a:spcAft>
                      </a:pPr>
                      <a:r>
                        <a:rPr lang="fr-FR" sz="1800">
                          <a:ln>
                            <a:noFill/>
                          </a:ln>
                          <a:effectLst/>
                          <a:uFill>
                            <a:solidFill>
                              <a:srgbClr val="000000"/>
                            </a:solidFill>
                          </a:uFill>
                        </a:rPr>
                        <a:t>7</a:t>
                      </a:r>
                      <a:endParaRPr lang="en-US" sz="16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fr-FR" sz="1800">
                          <a:ln>
                            <a:noFill/>
                          </a:ln>
                          <a:effectLst/>
                        </a:rPr>
                        <a:t>PTS</a:t>
                      </a:r>
                      <a:endParaRPr lang="en-US" sz="1800">
                        <a:effectLst/>
                        <a:latin typeface="Times New Roman" panose="02020603050405020304" pitchFamily="18" charset="0"/>
                        <a:ea typeface="Arial Unicode MS"/>
                      </a:endParaRPr>
                    </a:p>
                  </a:txBody>
                  <a:tcPr marL="50800" marR="50800" marT="50800" marB="50800"/>
                </a:tc>
                <a:tc>
                  <a:txBody>
                    <a:bodyPr/>
                    <a:lstStyle/>
                    <a:p>
                      <a:pPr algn="ctr"/>
                      <a:r>
                        <a:rPr lang="fr-FR" sz="1800">
                          <a:ln>
                            <a:noFill/>
                          </a:ln>
                          <a:effectLst/>
                        </a:rPr>
                        <a:t>4</a:t>
                      </a:r>
                      <a:endParaRPr lang="en-US" sz="1800">
                        <a:effectLst/>
                        <a:latin typeface="Times New Roman" panose="02020603050405020304" pitchFamily="18" charset="0"/>
                        <a:ea typeface="Arial Unicode MS"/>
                      </a:endParaRPr>
                    </a:p>
                  </a:txBody>
                  <a:tcPr marL="50800" marR="50800" marT="50800" marB="50800"/>
                </a:tc>
                <a:tc>
                  <a:txBody>
                    <a:bodyPr/>
                    <a:lstStyle/>
                    <a:p>
                      <a:pPr algn="ctr"/>
                      <a:r>
                        <a:rPr lang="fr-FR" sz="1800" dirty="0">
                          <a:ln>
                            <a:noFill/>
                          </a:ln>
                          <a:effectLst/>
                        </a:rPr>
                        <a:t>20</a:t>
                      </a:r>
                      <a:endParaRPr lang="en-US" sz="1800"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1040896557"/>
                  </a:ext>
                </a:extLst>
              </a:tr>
              <a:tr h="410637">
                <a:tc>
                  <a:txBody>
                    <a:bodyPr/>
                    <a:lstStyle/>
                    <a:p>
                      <a:pPr algn="ctr">
                        <a:lnSpc>
                          <a:spcPct val="107000"/>
                        </a:lnSpc>
                        <a:spcAft>
                          <a:spcPts val="800"/>
                        </a:spcAft>
                      </a:pPr>
                      <a:r>
                        <a:rPr lang="fr-FR" sz="1200">
                          <a:ln>
                            <a:noFill/>
                          </a:ln>
                          <a:effectLst/>
                          <a:uFill>
                            <a:solidFill>
                              <a:srgbClr val="000000"/>
                            </a:solidFill>
                          </a:uFill>
                        </a:rPr>
                        <a:t> </a:t>
                      </a:r>
                      <a:endParaRPr lang="en-US" sz="1100">
                        <a:ln>
                          <a:noFill/>
                        </a:ln>
                        <a:solidFill>
                          <a:srgbClr val="000000"/>
                        </a:solidFill>
                        <a:effectLst/>
                        <a:uFill>
                          <a:solidFill>
                            <a:srgbClr val="000000"/>
                          </a:solidFill>
                        </a:uFill>
                        <a:latin typeface="Calibri" panose="020F0502020204030204" pitchFamily="34" charset="0"/>
                        <a:ea typeface="Arial Unicode MS"/>
                        <a:cs typeface="Arial Unicode MS"/>
                      </a:endParaRPr>
                    </a:p>
                  </a:txBody>
                  <a:tcPr marL="50800" marR="50800" marT="50800" marB="50800"/>
                </a:tc>
                <a:tc>
                  <a:txBody>
                    <a:bodyPr/>
                    <a:lstStyle/>
                    <a:p>
                      <a:r>
                        <a:rPr lang="fr-FR" sz="2400" b="1" dirty="0">
                          <a:ln>
                            <a:noFill/>
                          </a:ln>
                          <a:effectLst/>
                        </a:rPr>
                        <a:t>TOTAL</a:t>
                      </a:r>
                      <a:endParaRPr lang="en-US" sz="2400" b="1" dirty="0">
                        <a:effectLst/>
                        <a:latin typeface="Times New Roman" panose="02020603050405020304" pitchFamily="18" charset="0"/>
                        <a:ea typeface="Arial Unicode MS"/>
                      </a:endParaRPr>
                    </a:p>
                  </a:txBody>
                  <a:tcPr marL="50800" marR="50800" marT="50800" marB="50800"/>
                </a:tc>
                <a:tc>
                  <a:txBody>
                    <a:bodyPr/>
                    <a:lstStyle/>
                    <a:p>
                      <a:pPr algn="ctr"/>
                      <a:r>
                        <a:rPr lang="fr-FR" sz="2400" b="1" dirty="0">
                          <a:ln>
                            <a:noFill/>
                          </a:ln>
                          <a:effectLst/>
                        </a:rPr>
                        <a:t>19</a:t>
                      </a:r>
                      <a:endParaRPr lang="en-US" sz="2400" b="1" dirty="0">
                        <a:effectLst/>
                        <a:latin typeface="Times New Roman" panose="02020603050405020304" pitchFamily="18" charset="0"/>
                        <a:ea typeface="Arial Unicode MS"/>
                      </a:endParaRPr>
                    </a:p>
                  </a:txBody>
                  <a:tcPr marL="50800" marR="50800" marT="50800" marB="50800"/>
                </a:tc>
                <a:tc>
                  <a:txBody>
                    <a:bodyPr/>
                    <a:lstStyle/>
                    <a:p>
                      <a:pPr algn="ctr"/>
                      <a:r>
                        <a:rPr lang="fr-FR" sz="2400" b="1" dirty="0">
                          <a:ln>
                            <a:noFill/>
                          </a:ln>
                          <a:effectLst/>
                        </a:rPr>
                        <a:t>432</a:t>
                      </a:r>
                      <a:endParaRPr lang="en-US" sz="2400" b="1" dirty="0">
                        <a:effectLst/>
                        <a:latin typeface="Times New Roman" panose="02020603050405020304" pitchFamily="18" charset="0"/>
                        <a:ea typeface="Arial Unicode MS"/>
                      </a:endParaRPr>
                    </a:p>
                  </a:txBody>
                  <a:tcPr marL="50800" marR="50800" marT="50800" marB="50800"/>
                </a:tc>
                <a:extLst>
                  <a:ext uri="{0D108BD9-81ED-4DB2-BD59-A6C34878D82A}">
                    <a16:rowId xmlns:a16="http://schemas.microsoft.com/office/drawing/2014/main" val="1485146121"/>
                  </a:ext>
                </a:extLst>
              </a:tr>
            </a:tbl>
          </a:graphicData>
        </a:graphic>
      </p:graphicFrame>
      <p:graphicFrame>
        <p:nvGraphicFramePr>
          <p:cNvPr id="6" name="Tabella 5">
            <a:extLst>
              <a:ext uri="{FF2B5EF4-FFF2-40B4-BE49-F238E27FC236}">
                <a16:creationId xmlns:a16="http://schemas.microsoft.com/office/drawing/2014/main" id="{1925E70A-68FA-3A39-A791-D2419340C2E8}"/>
              </a:ext>
            </a:extLst>
          </p:cNvPr>
          <p:cNvGraphicFramePr>
            <a:graphicFrameLocks noGrp="1"/>
          </p:cNvGraphicFramePr>
          <p:nvPr>
            <p:extLst>
              <p:ext uri="{D42A27DB-BD31-4B8C-83A1-F6EECF244321}">
                <p14:modId xmlns:p14="http://schemas.microsoft.com/office/powerpoint/2010/main" val="3481702977"/>
              </p:ext>
            </p:extLst>
          </p:nvPr>
        </p:nvGraphicFramePr>
        <p:xfrm>
          <a:off x="7038035" y="3060920"/>
          <a:ext cx="5084363" cy="1727200"/>
        </p:xfrm>
        <a:graphic>
          <a:graphicData uri="http://schemas.openxmlformats.org/drawingml/2006/table">
            <a:tbl>
              <a:tblPr firstRow="1" firstCol="1" bandRow="1">
                <a:tableStyleId>{5C22544A-7EE6-4342-B048-85BDC9FD1C3A}</a:tableStyleId>
              </a:tblPr>
              <a:tblGrid>
                <a:gridCol w="1824269">
                  <a:extLst>
                    <a:ext uri="{9D8B030D-6E8A-4147-A177-3AD203B41FA5}">
                      <a16:colId xmlns:a16="http://schemas.microsoft.com/office/drawing/2014/main" val="729822181"/>
                    </a:ext>
                  </a:extLst>
                </a:gridCol>
                <a:gridCol w="1695127">
                  <a:extLst>
                    <a:ext uri="{9D8B030D-6E8A-4147-A177-3AD203B41FA5}">
                      <a16:colId xmlns:a16="http://schemas.microsoft.com/office/drawing/2014/main" val="401632671"/>
                    </a:ext>
                  </a:extLst>
                </a:gridCol>
                <a:gridCol w="1564967">
                  <a:extLst>
                    <a:ext uri="{9D8B030D-6E8A-4147-A177-3AD203B41FA5}">
                      <a16:colId xmlns:a16="http://schemas.microsoft.com/office/drawing/2014/main" val="609677314"/>
                    </a:ext>
                  </a:extLst>
                </a:gridCol>
              </a:tblGrid>
              <a:tr h="1031154">
                <a:tc>
                  <a:txBody>
                    <a:bodyPr/>
                    <a:lstStyle/>
                    <a:p>
                      <a:pPr algn="ctr"/>
                      <a:r>
                        <a:rPr lang="fr-FR" sz="2000" dirty="0">
                          <a:effectLst/>
                          <a:uFill>
                            <a:solidFill>
                              <a:srgbClr val="000000"/>
                            </a:solidFill>
                          </a:uFill>
                        </a:rPr>
                        <a:t>Unit of </a:t>
                      </a:r>
                      <a:r>
                        <a:rPr lang="fr-FR" sz="2000" dirty="0" err="1">
                          <a:effectLst/>
                          <a:uFill>
                            <a:solidFill>
                              <a:srgbClr val="000000"/>
                            </a:solidFill>
                          </a:uFill>
                        </a:rPr>
                        <a:t>access</a:t>
                      </a:r>
                      <a:r>
                        <a:rPr lang="fr-FR" sz="2000" dirty="0">
                          <a:effectLst/>
                          <a:uFill>
                            <a:solidFill>
                              <a:srgbClr val="000000"/>
                            </a:solidFill>
                          </a:uFill>
                        </a:rPr>
                        <a:t>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en-US" sz="2000" dirty="0">
                          <a:effectLst/>
                          <a:uFill>
                            <a:solidFill>
                              <a:srgbClr val="000000"/>
                            </a:solidFill>
                          </a:uFill>
                        </a:rPr>
                        <a:t>Min. quantity of access to be provided in Annex I (A)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fr-FR" sz="2000" dirty="0">
                          <a:effectLst/>
                          <a:uFill>
                            <a:solidFill>
                              <a:srgbClr val="000000"/>
                            </a:solidFill>
                          </a:uFill>
                        </a:rPr>
                        <a:t>Access </a:t>
                      </a:r>
                      <a:r>
                        <a:rPr lang="fr-FR" sz="2000" dirty="0" err="1">
                          <a:effectLst/>
                          <a:uFill>
                            <a:solidFill>
                              <a:srgbClr val="000000"/>
                            </a:solidFill>
                          </a:uFill>
                        </a:rPr>
                        <a:t>provided</a:t>
                      </a:r>
                      <a:r>
                        <a:rPr lang="fr-FR" sz="2000" dirty="0">
                          <a:effectLst/>
                          <a:uFill>
                            <a:solidFill>
                              <a:srgbClr val="000000"/>
                            </a:solidFill>
                          </a:uFill>
                        </a:rPr>
                        <a:t> in RP2 </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82178002"/>
                  </a:ext>
                </a:extLst>
              </a:tr>
              <a:tr h="379440">
                <a:tc>
                  <a:txBody>
                    <a:bodyPr/>
                    <a:lstStyle/>
                    <a:p>
                      <a:pPr algn="ctr"/>
                      <a:r>
                        <a:rPr lang="de-DE" sz="2000">
                          <a:effectLst/>
                          <a:uFill>
                            <a:solidFill>
                              <a:srgbClr val="000000"/>
                            </a:solidFill>
                          </a:uFill>
                        </a:rPr>
                        <a:t>Beam hour</a:t>
                      </a:r>
                      <a:endParaRPr lang="en-US" sz="200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effectLst/>
                          <a:uFill>
                            <a:solidFill>
                              <a:srgbClr val="000000"/>
                            </a:solidFill>
                          </a:uFill>
                        </a:rPr>
                        <a:t>600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tc>
                  <a:txBody>
                    <a:bodyPr/>
                    <a:lstStyle/>
                    <a:p>
                      <a:pPr algn="ctr"/>
                      <a:r>
                        <a:rPr lang="de-DE" sz="2000" dirty="0">
                          <a:solidFill>
                            <a:srgbClr val="000000"/>
                          </a:solidFill>
                          <a:effectLst/>
                          <a:uFill>
                            <a:solidFill>
                              <a:srgbClr val="000000"/>
                            </a:solidFill>
                          </a:uFill>
                          <a:latin typeface="Times New Roman" panose="02020603050405020304" pitchFamily="18" charset="0"/>
                          <a:ea typeface="Arial Unicode MS"/>
                          <a:cs typeface="Arial Unicode MS"/>
                        </a:rPr>
                        <a:t>1040</a:t>
                      </a:r>
                      <a:endParaRPr lang="en-US" sz="2000" dirty="0">
                        <a:solidFill>
                          <a:srgbClr val="000000"/>
                        </a:solidFill>
                        <a:effectLst/>
                        <a:uFill>
                          <a:solidFill>
                            <a:srgbClr val="000000"/>
                          </a:solidFill>
                        </a:uFill>
                        <a:latin typeface="Times New Roman" panose="02020603050405020304" pitchFamily="18" charset="0"/>
                        <a:ea typeface="Arial Unicode MS"/>
                        <a:cs typeface="Arial Unicode MS"/>
                      </a:endParaRPr>
                    </a:p>
                  </a:txBody>
                  <a:tcPr marL="50800" marR="50800" marT="50800" marB="50800"/>
                </a:tc>
                <a:extLst>
                  <a:ext uri="{0D108BD9-81ED-4DB2-BD59-A6C34878D82A}">
                    <a16:rowId xmlns:a16="http://schemas.microsoft.com/office/drawing/2014/main" val="3587388482"/>
                  </a:ext>
                </a:extLst>
              </a:tr>
            </a:tbl>
          </a:graphicData>
        </a:graphic>
      </p:graphicFrame>
      <p:sp>
        <p:nvSpPr>
          <p:cNvPr id="7" name="Segnaposto numero diapositiva 6">
            <a:extLst>
              <a:ext uri="{FF2B5EF4-FFF2-40B4-BE49-F238E27FC236}">
                <a16:creationId xmlns:a16="http://schemas.microsoft.com/office/drawing/2014/main" id="{D8A76C17-FB58-0E04-C884-52DE73351050}"/>
              </a:ext>
            </a:extLst>
          </p:cNvPr>
          <p:cNvSpPr>
            <a:spLocks noGrp="1"/>
          </p:cNvSpPr>
          <p:nvPr>
            <p:ph type="sldNum" sz="quarter" idx="12"/>
          </p:nvPr>
        </p:nvSpPr>
        <p:spPr/>
        <p:txBody>
          <a:bodyPr/>
          <a:lstStyle/>
          <a:p>
            <a:fld id="{4CE482DC-2269-4F26-9D2A-7E44B1A4CD85}" type="slidenum">
              <a:rPr lang="en-US" smtClean="0"/>
              <a:pPr/>
              <a:t>8</a:t>
            </a:fld>
            <a:endParaRPr lang="en-US" dirty="0"/>
          </a:p>
        </p:txBody>
      </p:sp>
    </p:spTree>
    <p:extLst>
      <p:ext uri="{BB962C8B-B14F-4D97-AF65-F5344CB8AC3E}">
        <p14:creationId xmlns:p14="http://schemas.microsoft.com/office/powerpoint/2010/main" val="1335329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endParaRPr lang="en-US" sz="2400" b="1" dirty="0"/>
          </a:p>
          <a:p>
            <a:pPr marL="0" indent="0" algn="ctr">
              <a:buNone/>
            </a:pPr>
            <a:r>
              <a:rPr lang="en-US" sz="2500" b="1" dirty="0"/>
              <a:t>Beam(s) delivered</a:t>
            </a:r>
          </a:p>
          <a:p>
            <a:pPr>
              <a:buFont typeface="Arial" panose="020B0604020202020204" pitchFamily="34" charset="0"/>
              <a:buChar char="•"/>
            </a:pPr>
            <a:r>
              <a:rPr lang="en-US" dirty="0"/>
              <a:t>   </a:t>
            </a:r>
            <a:r>
              <a:rPr lang="en-US" b="1" dirty="0"/>
              <a:t>Continuous wave </a:t>
            </a:r>
            <a:r>
              <a:rPr lang="en-US" dirty="0"/>
              <a:t>electron</a:t>
            </a:r>
            <a:r>
              <a:rPr lang="en-US" b="1" dirty="0"/>
              <a:t> </a:t>
            </a:r>
            <a:r>
              <a:rPr lang="en-US" dirty="0"/>
              <a:t>beam</a:t>
            </a:r>
          </a:p>
          <a:p>
            <a:pPr>
              <a:buFont typeface="Arial" panose="020B0604020202020204" pitchFamily="34" charset="0"/>
              <a:buChar char="•"/>
            </a:pPr>
            <a:r>
              <a:rPr lang="en-US" dirty="0"/>
              <a:t>   </a:t>
            </a:r>
            <a:r>
              <a:rPr lang="en-US" b="1" dirty="0"/>
              <a:t>Two sources of polarized and unpolarized</a:t>
            </a:r>
            <a:r>
              <a:rPr lang="en-US" dirty="0"/>
              <a:t> electrons + an injector </a:t>
            </a:r>
            <a:r>
              <a:rPr lang="en-US" dirty="0" err="1"/>
              <a:t>linac</a:t>
            </a:r>
            <a:r>
              <a:rPr lang="en-US" dirty="0"/>
              <a:t>  + 3 race track microtrons </a:t>
            </a:r>
            <a:br>
              <a:rPr lang="en-US" dirty="0"/>
            </a:br>
            <a:r>
              <a:rPr lang="en-US" dirty="0"/>
              <a:t>   + 1 harmonic double sided microtron</a:t>
            </a:r>
          </a:p>
          <a:p>
            <a:pPr>
              <a:buFont typeface="Arial" panose="020B0604020202020204" pitchFamily="34" charset="0"/>
              <a:buChar char="•"/>
            </a:pPr>
            <a:r>
              <a:rPr lang="en-US" dirty="0"/>
              <a:t>    Energy up to 1604 MeV.  Complementary to J-Lab 1,5 - 12 GeV</a:t>
            </a:r>
          </a:p>
          <a:p>
            <a:pPr marL="0" indent="0">
              <a:buNone/>
            </a:pPr>
            <a:endParaRPr lang="en-US" dirty="0"/>
          </a:p>
        </p:txBody>
      </p:sp>
      <p:sp>
        <p:nvSpPr>
          <p:cNvPr id="4" name="Forme libre 2">
            <a:extLst>
              <a:ext uri="{FF2B5EF4-FFF2-40B4-BE49-F238E27FC236}">
                <a16:creationId xmlns:a16="http://schemas.microsoft.com/office/drawing/2014/main" id="{52C0107A-E18B-4FCF-A53C-05DF64642119}"/>
              </a:ext>
            </a:extLst>
          </p:cNvPr>
          <p:cNvSpPr/>
          <p:nvPr/>
        </p:nvSpPr>
        <p:spPr>
          <a:xfrm>
            <a:off x="1840763" y="247053"/>
            <a:ext cx="9422594" cy="1279474"/>
          </a:xfrm>
          <a:custGeom>
            <a:avLst/>
            <a:gdLst>
              <a:gd name="connsiteX0" fmla="*/ 0 w 10714498"/>
              <a:gd name="connsiteY0" fmla="*/ 238945 h 1433642"/>
              <a:gd name="connsiteX1" fmla="*/ 238945 w 10714498"/>
              <a:gd name="connsiteY1" fmla="*/ 0 h 1433642"/>
              <a:gd name="connsiteX2" fmla="*/ 10475553 w 10714498"/>
              <a:gd name="connsiteY2" fmla="*/ 0 h 1433642"/>
              <a:gd name="connsiteX3" fmla="*/ 10714498 w 10714498"/>
              <a:gd name="connsiteY3" fmla="*/ 238945 h 1433642"/>
              <a:gd name="connsiteX4" fmla="*/ 10714498 w 10714498"/>
              <a:gd name="connsiteY4" fmla="*/ 1194697 h 1433642"/>
              <a:gd name="connsiteX5" fmla="*/ 10475553 w 10714498"/>
              <a:gd name="connsiteY5" fmla="*/ 1433642 h 1433642"/>
              <a:gd name="connsiteX6" fmla="*/ 238945 w 10714498"/>
              <a:gd name="connsiteY6" fmla="*/ 1433642 h 1433642"/>
              <a:gd name="connsiteX7" fmla="*/ 0 w 10714498"/>
              <a:gd name="connsiteY7" fmla="*/ 1194697 h 1433642"/>
              <a:gd name="connsiteX8" fmla="*/ 0 w 10714498"/>
              <a:gd name="connsiteY8" fmla="*/ 238945 h 1433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14498" h="1433642">
                <a:moveTo>
                  <a:pt x="0" y="238945"/>
                </a:moveTo>
                <a:cubicBezTo>
                  <a:pt x="0" y="106979"/>
                  <a:pt x="106979" y="0"/>
                  <a:pt x="238945" y="0"/>
                </a:cubicBezTo>
                <a:lnTo>
                  <a:pt x="10475553" y="0"/>
                </a:lnTo>
                <a:cubicBezTo>
                  <a:pt x="10607519" y="0"/>
                  <a:pt x="10714498" y="106979"/>
                  <a:pt x="10714498" y="238945"/>
                </a:cubicBezTo>
                <a:lnTo>
                  <a:pt x="10714498" y="1194697"/>
                </a:lnTo>
                <a:cubicBezTo>
                  <a:pt x="10714498" y="1326663"/>
                  <a:pt x="10607519" y="1433642"/>
                  <a:pt x="10475553" y="1433642"/>
                </a:cubicBezTo>
                <a:lnTo>
                  <a:pt x="238945" y="1433642"/>
                </a:lnTo>
                <a:cubicBezTo>
                  <a:pt x="106979" y="1433642"/>
                  <a:pt x="0" y="1326663"/>
                  <a:pt x="0" y="1194697"/>
                </a:cubicBezTo>
                <a:lnTo>
                  <a:pt x="0" y="23894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235" tIns="165235" rIns="165235" bIns="165235" numCol="1" spcCol="1270" anchor="ctr" anchorCtr="0">
            <a:noAutofit/>
          </a:bodyPr>
          <a:lstStyle/>
          <a:p>
            <a:pPr lvl="0" algn="l" defTabSz="1111250">
              <a:lnSpc>
                <a:spcPct val="90000"/>
              </a:lnSpc>
              <a:spcBef>
                <a:spcPct val="0"/>
              </a:spcBef>
              <a:spcAft>
                <a:spcPct val="35000"/>
              </a:spcAft>
            </a:pPr>
            <a:r>
              <a:rPr lang="fr-FR" sz="2500" b="1" kern="1200" dirty="0">
                <a:latin typeface="Arial Narrow" panose="020B0606020202030204" pitchFamily="34" charset="0"/>
              </a:rPr>
              <a:t>TA2 – Transnational Access to MAMI		 </a:t>
            </a:r>
            <a:r>
              <a:rPr lang="fr-FR" sz="2500" b="1" dirty="0">
                <a:latin typeface="Arial Narrow" panose="020B0606020202030204" pitchFamily="34" charset="0"/>
              </a:rPr>
              <a:t>(Mainz – Germany)</a:t>
            </a:r>
            <a:endParaRPr lang="fr-FR" sz="2500" b="1" kern="1200" dirty="0">
              <a:latin typeface="Arial Narrow" panose="020B0606020202030204" pitchFamily="34" charset="0"/>
            </a:endParaRPr>
          </a:p>
        </p:txBody>
      </p:sp>
      <p:sp>
        <p:nvSpPr>
          <p:cNvPr id="2" name="Segnaposto numero diapositiva 1">
            <a:extLst>
              <a:ext uri="{FF2B5EF4-FFF2-40B4-BE49-F238E27FC236}">
                <a16:creationId xmlns:a16="http://schemas.microsoft.com/office/drawing/2014/main" id="{55FF7DB0-F304-E6D6-43D8-016DA6778981}"/>
              </a:ext>
            </a:extLst>
          </p:cNvPr>
          <p:cNvSpPr>
            <a:spLocks noGrp="1"/>
          </p:cNvSpPr>
          <p:nvPr>
            <p:ph type="sldNum" sz="quarter" idx="12"/>
          </p:nvPr>
        </p:nvSpPr>
        <p:spPr/>
        <p:txBody>
          <a:bodyPr/>
          <a:lstStyle/>
          <a:p>
            <a:fld id="{4CE482DC-2269-4F26-9D2A-7E44B1A4CD85}" type="slidenum">
              <a:rPr lang="en-US" smtClean="0"/>
              <a:pPr/>
              <a:t>9</a:t>
            </a:fld>
            <a:endParaRPr lang="en-US" dirty="0"/>
          </a:p>
        </p:txBody>
      </p:sp>
    </p:spTree>
    <p:extLst>
      <p:ext uri="{BB962C8B-B14F-4D97-AF65-F5344CB8AC3E}">
        <p14:creationId xmlns:p14="http://schemas.microsoft.com/office/powerpoint/2010/main" val="3857134451"/>
      </p:ext>
    </p:extLst>
  </p:cSld>
  <p:clrMapOvr>
    <a:masterClrMapping/>
  </p:clrMapOvr>
</p:sld>
</file>

<file path=ppt/theme/theme1.xml><?xml version="1.0" encoding="utf-8"?>
<a:theme xmlns:a="http://schemas.openxmlformats.org/drawingml/2006/main" name="Rétrospective">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spDef>
      <a:spPr>
        <a:solidFill>
          <a:schemeClr val="accent2"/>
        </a:solidFill>
        <a:ln>
          <a:noFill/>
        </a:ln>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ésentation 1.2" id="{4E0FD8FD-E0E1-4D9F-B889-63C9A23E5C40}" vid="{B7FEBF15-FC2F-49A4-86B9-37B23115C33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Présentation 1.2</Template>
  <TotalTime>2276</TotalTime>
  <Words>4582</Words>
  <Application>Microsoft Office PowerPoint</Application>
  <PresentationFormat>Grand écran</PresentationFormat>
  <Paragraphs>793</Paragraphs>
  <Slides>45</Slides>
  <Notes>39</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45</vt:i4>
      </vt:variant>
    </vt:vector>
  </HeadingPairs>
  <TitlesOfParts>
    <vt:vector size="55" baseType="lpstr">
      <vt:lpstr>Arial</vt:lpstr>
      <vt:lpstr>Arial Narrow</vt:lpstr>
      <vt:lpstr>Arial Unicode MS</vt:lpstr>
      <vt:lpstr>Calibri</vt:lpstr>
      <vt:lpstr>Calibri Light</vt:lpstr>
      <vt:lpstr>Cambria Math</vt:lpstr>
      <vt:lpstr>Symbol</vt:lpstr>
      <vt:lpstr>Times New Roman</vt:lpstr>
      <vt:lpstr>Wingdings</vt:lpstr>
      <vt:lpstr>Rétrospective</vt:lpstr>
      <vt:lpstr>STRONG-2020: Project Review 28 September 2022 </vt:lpstr>
      <vt:lpstr>Transnational Access Presented by: Carlo Guaraldo LNF-INFN (Italy)</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SUBATECH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Emine AMETSHAEVA</dc:creator>
  <cp:lastModifiedBy>Emine AMETSHAEVA</cp:lastModifiedBy>
  <cp:revision>61</cp:revision>
  <cp:lastPrinted>2022-09-14T15:28:13Z</cp:lastPrinted>
  <dcterms:created xsi:type="dcterms:W3CDTF">2022-09-09T10:48:00Z</dcterms:created>
  <dcterms:modified xsi:type="dcterms:W3CDTF">2022-09-27T15:42:10Z</dcterms:modified>
</cp:coreProperties>
</file>