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2" r:id="rId2"/>
    <p:sldId id="258" r:id="rId3"/>
    <p:sldId id="263" r:id="rId4"/>
    <p:sldId id="264" r:id="rId5"/>
    <p:sldId id="265" r:id="rId6"/>
    <p:sldId id="267" r:id="rId7"/>
    <p:sldId id="266" r:id="rId8"/>
    <p:sldId id="268" r:id="rId9"/>
    <p:sldId id="269" r:id="rId10"/>
    <p:sldId id="270" r:id="rId11"/>
    <p:sldId id="276" r:id="rId12"/>
    <p:sldId id="275" r:id="rId13"/>
    <p:sldId id="271" r:id="rId14"/>
    <p:sldId id="272" r:id="rId15"/>
    <p:sldId id="273" r:id="rId16"/>
    <p:sldId id="25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2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mailto:emine.ametshaeva@subatech.in2p3.fr" TargetMode="External"/><Relationship Id="rId2" Type="http://schemas.openxmlformats.org/officeDocument/2006/relationships/hyperlink" Target="mailto:carlo.guaraldo@lnf.infn.it" TargetMode="External"/><Relationship Id="rId1" Type="http://schemas.openxmlformats.org/officeDocument/2006/relationships/hyperlink" Target="mailto:barbara.erazmus@subatech.in2p3.fr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emine.ametshaeva@subatech.in2p3.fr" TargetMode="External"/><Relationship Id="rId2" Type="http://schemas.openxmlformats.org/officeDocument/2006/relationships/hyperlink" Target="mailto:carlo.guaraldo@lnf.infn.it" TargetMode="External"/><Relationship Id="rId1" Type="http://schemas.openxmlformats.org/officeDocument/2006/relationships/hyperlink" Target="mailto:barbara.erazmus@subatech.in2p3.fr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9E535F-6F1E-42CE-9221-7BC597AE2AD5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1987843-B57A-487E-A15E-225F80335511}">
      <dgm:prSet phldrT="[Texte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3200" dirty="0" smtClean="0">
              <a:latin typeface="Arial Narrow" panose="020B0606020202030204" pitchFamily="34" charset="0"/>
            </a:rPr>
            <a:t>Management Team</a:t>
          </a:r>
          <a:endParaRPr lang="fr-FR" sz="3200" dirty="0">
            <a:latin typeface="Arial Narrow" panose="020B0606020202030204" pitchFamily="34" charset="0"/>
          </a:endParaRPr>
        </a:p>
      </dgm:t>
    </dgm:pt>
    <dgm:pt modelId="{F93285AA-4D41-43FA-B97C-8BB85BC214A1}" type="parTrans" cxnId="{2F667F49-7CDD-485E-92BD-E550DC73A1A7}">
      <dgm:prSet/>
      <dgm:spPr/>
      <dgm:t>
        <a:bodyPr/>
        <a:lstStyle/>
        <a:p>
          <a:endParaRPr lang="fr-FR"/>
        </a:p>
      </dgm:t>
    </dgm:pt>
    <dgm:pt modelId="{4AA5B854-202B-4BA7-99DA-DDCE693A2B98}" type="sibTrans" cxnId="{2F667F49-7CDD-485E-92BD-E550DC73A1A7}">
      <dgm:prSet/>
      <dgm:spPr/>
      <dgm:t>
        <a:bodyPr/>
        <a:lstStyle/>
        <a:p>
          <a:endParaRPr lang="fr-FR"/>
        </a:p>
      </dgm:t>
    </dgm:pt>
    <dgm:pt modelId="{F87E8526-B45F-47D8-9B0C-C3801C7336F2}">
      <dgm:prSet phldrT="[Texte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400" u="none" dirty="0" smtClean="0">
              <a:solidFill>
                <a:schemeClr val="tx1"/>
              </a:solidFill>
              <a:latin typeface="Arial Narrow" panose="020B0606020202030204" pitchFamily="34" charset="0"/>
            </a:rPr>
            <a:t>Scientific Coordinator: </a:t>
          </a:r>
          <a:r>
            <a:rPr lang="en-US" sz="2400" u="none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1"/>
            </a:rPr>
            <a:t>Barbara </a:t>
          </a:r>
          <a:r>
            <a:rPr lang="en-US" sz="2400" u="none" dirty="0" err="1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1"/>
            </a:rPr>
            <a:t>Erazmus</a:t>
          </a:r>
          <a:r>
            <a:rPr lang="en-US" sz="2400" u="none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1"/>
            </a:rPr>
            <a:t> </a:t>
          </a:r>
          <a:endParaRPr lang="fr-FR" sz="2400" u="none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9100275-A62F-42F3-A1F6-CF89D5ED7AAD}" type="parTrans" cxnId="{B5FDB7D8-D9BE-4B3C-846E-0C9B30B08FD1}">
      <dgm:prSet/>
      <dgm:spPr/>
      <dgm:t>
        <a:bodyPr/>
        <a:lstStyle/>
        <a:p>
          <a:endParaRPr lang="fr-FR"/>
        </a:p>
      </dgm:t>
    </dgm:pt>
    <dgm:pt modelId="{6D1410BE-DD9F-45F4-A83F-E2125994669D}" type="sibTrans" cxnId="{B5FDB7D8-D9BE-4B3C-846E-0C9B30B08FD1}">
      <dgm:prSet/>
      <dgm:spPr/>
      <dgm:t>
        <a:bodyPr/>
        <a:lstStyle/>
        <a:p>
          <a:endParaRPr lang="fr-FR"/>
        </a:p>
      </dgm:t>
    </dgm:pt>
    <dgm:pt modelId="{3133055D-93BB-48C7-AB4F-35F24A524CF8}">
      <dgm:prSet phldrT="[Texte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  <a:latin typeface="Arial Narrow" panose="020B0606020202030204" pitchFamily="34" charset="0"/>
            </a:rPr>
            <a:t>Deputy Scientific Coordinator: </a:t>
          </a:r>
          <a:r>
            <a:rPr lang="en-US" sz="2400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2"/>
            </a:rPr>
            <a:t>Carlo </a:t>
          </a:r>
          <a:r>
            <a:rPr lang="en-US" sz="2400" dirty="0" err="1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2"/>
            </a:rPr>
            <a:t>Guaraldo</a:t>
          </a:r>
          <a:r>
            <a:rPr lang="en-US" sz="2400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2"/>
            </a:rPr>
            <a:t> </a:t>
          </a:r>
          <a:endParaRPr lang="fr-FR" sz="24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1E456A2C-C59D-451B-A4C9-E2FBE2DF9D30}" type="parTrans" cxnId="{E7CADE0D-08C0-4324-8C9B-D972D97EECDA}">
      <dgm:prSet/>
      <dgm:spPr/>
      <dgm:t>
        <a:bodyPr/>
        <a:lstStyle/>
        <a:p>
          <a:endParaRPr lang="fr-FR"/>
        </a:p>
      </dgm:t>
    </dgm:pt>
    <dgm:pt modelId="{9CD34F0B-70F9-4037-AD7B-82B0D443CAC0}" type="sibTrans" cxnId="{E7CADE0D-08C0-4324-8C9B-D972D97EECDA}">
      <dgm:prSet/>
      <dgm:spPr/>
      <dgm:t>
        <a:bodyPr/>
        <a:lstStyle/>
        <a:p>
          <a:endParaRPr lang="fr-FR"/>
        </a:p>
      </dgm:t>
    </dgm:pt>
    <dgm:pt modelId="{E3ED2ADD-FB8E-4AF8-ADD7-34AA52C90000}">
      <dgm:prSet phldrT="[Texte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  <a:latin typeface="Arial Narrow" panose="020B0606020202030204" pitchFamily="34" charset="0"/>
            </a:rPr>
            <a:t>Project Manager: </a:t>
          </a:r>
          <a:br>
            <a:rPr lang="en-US" sz="2400" dirty="0" smtClean="0">
              <a:solidFill>
                <a:schemeClr val="tx1"/>
              </a:solidFill>
              <a:latin typeface="Arial Narrow" panose="020B0606020202030204" pitchFamily="34" charset="0"/>
            </a:rPr>
          </a:br>
          <a:r>
            <a:rPr lang="en-US" sz="2400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3"/>
            </a:rPr>
            <a:t>Emine </a:t>
          </a:r>
          <a:r>
            <a:rPr lang="en-US" sz="2400" dirty="0" err="1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3"/>
            </a:rPr>
            <a:t>Ametshaeva</a:t>
          </a:r>
          <a:r>
            <a:rPr lang="en-US" sz="2400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3"/>
            </a:rPr>
            <a:t> </a:t>
          </a:r>
          <a:endParaRPr lang="fr-FR" sz="24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4F9B277-0F89-4047-9E26-BC42C55AF5CE}" type="parTrans" cxnId="{4D9C82A9-4ED3-4194-8A7E-6FBB381129CF}">
      <dgm:prSet/>
      <dgm:spPr/>
      <dgm:t>
        <a:bodyPr/>
        <a:lstStyle/>
        <a:p>
          <a:endParaRPr lang="fr-FR"/>
        </a:p>
      </dgm:t>
    </dgm:pt>
    <dgm:pt modelId="{D77716E7-BC40-4A3C-9F73-49B3DECA94DF}" type="sibTrans" cxnId="{4D9C82A9-4ED3-4194-8A7E-6FBB381129CF}">
      <dgm:prSet/>
      <dgm:spPr/>
      <dgm:t>
        <a:bodyPr/>
        <a:lstStyle/>
        <a:p>
          <a:endParaRPr lang="fr-FR"/>
        </a:p>
      </dgm:t>
    </dgm:pt>
    <dgm:pt modelId="{D6009692-D774-4AD4-8E90-514D5B6A4A53}" type="pres">
      <dgm:prSet presAssocID="{189E535F-6F1E-42CE-9221-7BC597AE2AD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2276A7D-8C28-413D-B979-C037450F9581}" type="pres">
      <dgm:prSet presAssocID="{21987843-B57A-487E-A15E-225F80335511}" presName="root1" presStyleCnt="0"/>
      <dgm:spPr/>
    </dgm:pt>
    <dgm:pt modelId="{5F7F268F-226B-45FD-A284-A3D84447BDC9}" type="pres">
      <dgm:prSet presAssocID="{21987843-B57A-487E-A15E-225F8033551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3C04665-D380-43A1-AF78-B5BD85656154}" type="pres">
      <dgm:prSet presAssocID="{21987843-B57A-487E-A15E-225F80335511}" presName="level2hierChild" presStyleCnt="0"/>
      <dgm:spPr/>
    </dgm:pt>
    <dgm:pt modelId="{4900AB34-FF46-4B88-AFB7-929086D318A5}" type="pres">
      <dgm:prSet presAssocID="{69100275-A62F-42F3-A1F6-CF89D5ED7AAD}" presName="conn2-1" presStyleLbl="parChTrans1D2" presStyleIdx="0" presStyleCnt="3"/>
      <dgm:spPr/>
      <dgm:t>
        <a:bodyPr/>
        <a:lstStyle/>
        <a:p>
          <a:endParaRPr lang="fr-FR"/>
        </a:p>
      </dgm:t>
    </dgm:pt>
    <dgm:pt modelId="{7AE38D6F-6BAA-4935-A149-926731354011}" type="pres">
      <dgm:prSet presAssocID="{69100275-A62F-42F3-A1F6-CF89D5ED7AAD}" presName="connTx" presStyleLbl="parChTrans1D2" presStyleIdx="0" presStyleCnt="3"/>
      <dgm:spPr/>
      <dgm:t>
        <a:bodyPr/>
        <a:lstStyle/>
        <a:p>
          <a:endParaRPr lang="fr-FR"/>
        </a:p>
      </dgm:t>
    </dgm:pt>
    <dgm:pt modelId="{5F6D8479-487A-4EB8-8121-F3B79DF19B4C}" type="pres">
      <dgm:prSet presAssocID="{F87E8526-B45F-47D8-9B0C-C3801C7336F2}" presName="root2" presStyleCnt="0"/>
      <dgm:spPr/>
    </dgm:pt>
    <dgm:pt modelId="{23ECB81A-C2D4-4EB1-9A5D-986F7589EF43}" type="pres">
      <dgm:prSet presAssocID="{F87E8526-B45F-47D8-9B0C-C3801C7336F2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AB9E25B-E1D4-4723-BF68-67D351E86D41}" type="pres">
      <dgm:prSet presAssocID="{F87E8526-B45F-47D8-9B0C-C3801C7336F2}" presName="level3hierChild" presStyleCnt="0"/>
      <dgm:spPr/>
    </dgm:pt>
    <dgm:pt modelId="{E6D95F65-2206-4461-B2DC-4646AC8526E4}" type="pres">
      <dgm:prSet presAssocID="{1E456A2C-C59D-451B-A4C9-E2FBE2DF9D30}" presName="conn2-1" presStyleLbl="parChTrans1D2" presStyleIdx="1" presStyleCnt="3"/>
      <dgm:spPr/>
      <dgm:t>
        <a:bodyPr/>
        <a:lstStyle/>
        <a:p>
          <a:endParaRPr lang="fr-FR"/>
        </a:p>
      </dgm:t>
    </dgm:pt>
    <dgm:pt modelId="{25B40D2F-6A47-4988-9BA4-E72CC07B6D63}" type="pres">
      <dgm:prSet presAssocID="{1E456A2C-C59D-451B-A4C9-E2FBE2DF9D30}" presName="connTx" presStyleLbl="parChTrans1D2" presStyleIdx="1" presStyleCnt="3"/>
      <dgm:spPr/>
      <dgm:t>
        <a:bodyPr/>
        <a:lstStyle/>
        <a:p>
          <a:endParaRPr lang="fr-FR"/>
        </a:p>
      </dgm:t>
    </dgm:pt>
    <dgm:pt modelId="{C3A050B0-296C-4F14-AF5F-16F852A72B6A}" type="pres">
      <dgm:prSet presAssocID="{3133055D-93BB-48C7-AB4F-35F24A524CF8}" presName="root2" presStyleCnt="0"/>
      <dgm:spPr/>
    </dgm:pt>
    <dgm:pt modelId="{ECC92AFB-ED20-4222-9F76-1D2A07912059}" type="pres">
      <dgm:prSet presAssocID="{3133055D-93BB-48C7-AB4F-35F24A524CF8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4F7375A-B573-416B-883F-0E52B47ABE9E}" type="pres">
      <dgm:prSet presAssocID="{3133055D-93BB-48C7-AB4F-35F24A524CF8}" presName="level3hierChild" presStyleCnt="0"/>
      <dgm:spPr/>
    </dgm:pt>
    <dgm:pt modelId="{B631BC5D-E793-4CB6-8416-E39F24789133}" type="pres">
      <dgm:prSet presAssocID="{B4F9B277-0F89-4047-9E26-BC42C55AF5CE}" presName="conn2-1" presStyleLbl="parChTrans1D2" presStyleIdx="2" presStyleCnt="3"/>
      <dgm:spPr/>
      <dgm:t>
        <a:bodyPr/>
        <a:lstStyle/>
        <a:p>
          <a:endParaRPr lang="fr-FR"/>
        </a:p>
      </dgm:t>
    </dgm:pt>
    <dgm:pt modelId="{F2974DAE-294D-447D-A313-C36F93E386E8}" type="pres">
      <dgm:prSet presAssocID="{B4F9B277-0F89-4047-9E26-BC42C55AF5CE}" presName="connTx" presStyleLbl="parChTrans1D2" presStyleIdx="2" presStyleCnt="3"/>
      <dgm:spPr/>
      <dgm:t>
        <a:bodyPr/>
        <a:lstStyle/>
        <a:p>
          <a:endParaRPr lang="fr-FR"/>
        </a:p>
      </dgm:t>
    </dgm:pt>
    <dgm:pt modelId="{E1E2244B-98B8-43D4-9D64-5EB5C730388B}" type="pres">
      <dgm:prSet presAssocID="{E3ED2ADD-FB8E-4AF8-ADD7-34AA52C90000}" presName="root2" presStyleCnt="0"/>
      <dgm:spPr/>
    </dgm:pt>
    <dgm:pt modelId="{F1A9F63C-E7EB-4B40-9198-03624EE52B34}" type="pres">
      <dgm:prSet presAssocID="{E3ED2ADD-FB8E-4AF8-ADD7-34AA52C9000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D3AF462-A403-460C-B18A-2C06F18436CF}" type="pres">
      <dgm:prSet presAssocID="{E3ED2ADD-FB8E-4AF8-ADD7-34AA52C90000}" presName="level3hierChild" presStyleCnt="0"/>
      <dgm:spPr/>
    </dgm:pt>
  </dgm:ptLst>
  <dgm:cxnLst>
    <dgm:cxn modelId="{EE1F538D-C7E2-4740-9D20-19603E46D50D}" type="presOf" srcId="{3133055D-93BB-48C7-AB4F-35F24A524CF8}" destId="{ECC92AFB-ED20-4222-9F76-1D2A07912059}" srcOrd="0" destOrd="0" presId="urn:microsoft.com/office/officeart/2008/layout/HorizontalMultiLevelHierarchy"/>
    <dgm:cxn modelId="{1B8D5E8E-9127-4BAF-A140-87DEE8264963}" type="presOf" srcId="{21987843-B57A-487E-A15E-225F80335511}" destId="{5F7F268F-226B-45FD-A284-A3D84447BDC9}" srcOrd="0" destOrd="0" presId="urn:microsoft.com/office/officeart/2008/layout/HorizontalMultiLevelHierarchy"/>
    <dgm:cxn modelId="{4D9C82A9-4ED3-4194-8A7E-6FBB381129CF}" srcId="{21987843-B57A-487E-A15E-225F80335511}" destId="{E3ED2ADD-FB8E-4AF8-ADD7-34AA52C90000}" srcOrd="2" destOrd="0" parTransId="{B4F9B277-0F89-4047-9E26-BC42C55AF5CE}" sibTransId="{D77716E7-BC40-4A3C-9F73-49B3DECA94DF}"/>
    <dgm:cxn modelId="{09BE5833-CD18-43A9-85B3-92614FD77274}" type="presOf" srcId="{B4F9B277-0F89-4047-9E26-BC42C55AF5CE}" destId="{B631BC5D-E793-4CB6-8416-E39F24789133}" srcOrd="0" destOrd="0" presId="urn:microsoft.com/office/officeart/2008/layout/HorizontalMultiLevelHierarchy"/>
    <dgm:cxn modelId="{B5FDB7D8-D9BE-4B3C-846E-0C9B30B08FD1}" srcId="{21987843-B57A-487E-A15E-225F80335511}" destId="{F87E8526-B45F-47D8-9B0C-C3801C7336F2}" srcOrd="0" destOrd="0" parTransId="{69100275-A62F-42F3-A1F6-CF89D5ED7AAD}" sibTransId="{6D1410BE-DD9F-45F4-A83F-E2125994669D}"/>
    <dgm:cxn modelId="{B7CDC8A2-A0CD-4DC5-85A5-6784F5911F57}" type="presOf" srcId="{E3ED2ADD-FB8E-4AF8-ADD7-34AA52C90000}" destId="{F1A9F63C-E7EB-4B40-9198-03624EE52B34}" srcOrd="0" destOrd="0" presId="urn:microsoft.com/office/officeart/2008/layout/HorizontalMultiLevelHierarchy"/>
    <dgm:cxn modelId="{5993A0D1-F85B-478B-998E-57E42E36CBE1}" type="presOf" srcId="{F87E8526-B45F-47D8-9B0C-C3801C7336F2}" destId="{23ECB81A-C2D4-4EB1-9A5D-986F7589EF43}" srcOrd="0" destOrd="0" presId="urn:microsoft.com/office/officeart/2008/layout/HorizontalMultiLevelHierarchy"/>
    <dgm:cxn modelId="{2F667F49-7CDD-485E-92BD-E550DC73A1A7}" srcId="{189E535F-6F1E-42CE-9221-7BC597AE2AD5}" destId="{21987843-B57A-487E-A15E-225F80335511}" srcOrd="0" destOrd="0" parTransId="{F93285AA-4D41-43FA-B97C-8BB85BC214A1}" sibTransId="{4AA5B854-202B-4BA7-99DA-DDCE693A2B98}"/>
    <dgm:cxn modelId="{9A1AB992-E9EF-44D2-BF04-6A70D3288B12}" type="presOf" srcId="{1E456A2C-C59D-451B-A4C9-E2FBE2DF9D30}" destId="{E6D95F65-2206-4461-B2DC-4646AC8526E4}" srcOrd="0" destOrd="0" presId="urn:microsoft.com/office/officeart/2008/layout/HorizontalMultiLevelHierarchy"/>
    <dgm:cxn modelId="{76121148-0294-470D-BDC0-AAC3B0FFFCF4}" type="presOf" srcId="{69100275-A62F-42F3-A1F6-CF89D5ED7AAD}" destId="{7AE38D6F-6BAA-4935-A149-926731354011}" srcOrd="1" destOrd="0" presId="urn:microsoft.com/office/officeart/2008/layout/HorizontalMultiLevelHierarchy"/>
    <dgm:cxn modelId="{10DA275C-CDAA-427A-B067-0D6E28F6DD58}" type="presOf" srcId="{B4F9B277-0F89-4047-9E26-BC42C55AF5CE}" destId="{F2974DAE-294D-447D-A313-C36F93E386E8}" srcOrd="1" destOrd="0" presId="urn:microsoft.com/office/officeart/2008/layout/HorizontalMultiLevelHierarchy"/>
    <dgm:cxn modelId="{6E2B22CA-4431-4B5B-B7B2-DEDE4E050740}" type="presOf" srcId="{1E456A2C-C59D-451B-A4C9-E2FBE2DF9D30}" destId="{25B40D2F-6A47-4988-9BA4-E72CC07B6D63}" srcOrd="1" destOrd="0" presId="urn:microsoft.com/office/officeart/2008/layout/HorizontalMultiLevelHierarchy"/>
    <dgm:cxn modelId="{E7CADE0D-08C0-4324-8C9B-D972D97EECDA}" srcId="{21987843-B57A-487E-A15E-225F80335511}" destId="{3133055D-93BB-48C7-AB4F-35F24A524CF8}" srcOrd="1" destOrd="0" parTransId="{1E456A2C-C59D-451B-A4C9-E2FBE2DF9D30}" sibTransId="{9CD34F0B-70F9-4037-AD7B-82B0D443CAC0}"/>
    <dgm:cxn modelId="{70E875C1-484E-4AE8-9C09-4A87401A1415}" type="presOf" srcId="{69100275-A62F-42F3-A1F6-CF89D5ED7AAD}" destId="{4900AB34-FF46-4B88-AFB7-929086D318A5}" srcOrd="0" destOrd="0" presId="urn:microsoft.com/office/officeart/2008/layout/HorizontalMultiLevelHierarchy"/>
    <dgm:cxn modelId="{F56AA1DF-0720-400F-9AA7-35204C2EBE7F}" type="presOf" srcId="{189E535F-6F1E-42CE-9221-7BC597AE2AD5}" destId="{D6009692-D774-4AD4-8E90-514D5B6A4A53}" srcOrd="0" destOrd="0" presId="urn:microsoft.com/office/officeart/2008/layout/HorizontalMultiLevelHierarchy"/>
    <dgm:cxn modelId="{38C14E13-0B2E-4F01-A873-828AFC542956}" type="presParOf" srcId="{D6009692-D774-4AD4-8E90-514D5B6A4A53}" destId="{12276A7D-8C28-413D-B979-C037450F9581}" srcOrd="0" destOrd="0" presId="urn:microsoft.com/office/officeart/2008/layout/HorizontalMultiLevelHierarchy"/>
    <dgm:cxn modelId="{35D5BF96-B83E-4089-96A2-8E7746FFB534}" type="presParOf" srcId="{12276A7D-8C28-413D-B979-C037450F9581}" destId="{5F7F268F-226B-45FD-A284-A3D84447BDC9}" srcOrd="0" destOrd="0" presId="urn:microsoft.com/office/officeart/2008/layout/HorizontalMultiLevelHierarchy"/>
    <dgm:cxn modelId="{412F927F-2203-4242-BAFF-7066DB96286F}" type="presParOf" srcId="{12276A7D-8C28-413D-B979-C037450F9581}" destId="{23C04665-D380-43A1-AF78-B5BD85656154}" srcOrd="1" destOrd="0" presId="urn:microsoft.com/office/officeart/2008/layout/HorizontalMultiLevelHierarchy"/>
    <dgm:cxn modelId="{D0C56C17-77EC-44B0-BB9E-16E8350A160B}" type="presParOf" srcId="{23C04665-D380-43A1-AF78-B5BD85656154}" destId="{4900AB34-FF46-4B88-AFB7-929086D318A5}" srcOrd="0" destOrd="0" presId="urn:microsoft.com/office/officeart/2008/layout/HorizontalMultiLevelHierarchy"/>
    <dgm:cxn modelId="{24C49C08-C72A-4216-B0FE-869741F52E5D}" type="presParOf" srcId="{4900AB34-FF46-4B88-AFB7-929086D318A5}" destId="{7AE38D6F-6BAA-4935-A149-926731354011}" srcOrd="0" destOrd="0" presId="urn:microsoft.com/office/officeart/2008/layout/HorizontalMultiLevelHierarchy"/>
    <dgm:cxn modelId="{01D659D8-89D9-45D1-8276-B2A995EAE830}" type="presParOf" srcId="{23C04665-D380-43A1-AF78-B5BD85656154}" destId="{5F6D8479-487A-4EB8-8121-F3B79DF19B4C}" srcOrd="1" destOrd="0" presId="urn:microsoft.com/office/officeart/2008/layout/HorizontalMultiLevelHierarchy"/>
    <dgm:cxn modelId="{1A28F573-BE65-4840-946C-54DAC7961B69}" type="presParOf" srcId="{5F6D8479-487A-4EB8-8121-F3B79DF19B4C}" destId="{23ECB81A-C2D4-4EB1-9A5D-986F7589EF43}" srcOrd="0" destOrd="0" presId="urn:microsoft.com/office/officeart/2008/layout/HorizontalMultiLevelHierarchy"/>
    <dgm:cxn modelId="{97F170A6-460D-48F6-ABBE-C0C2B920DDBA}" type="presParOf" srcId="{5F6D8479-487A-4EB8-8121-F3B79DF19B4C}" destId="{AAB9E25B-E1D4-4723-BF68-67D351E86D41}" srcOrd="1" destOrd="0" presId="urn:microsoft.com/office/officeart/2008/layout/HorizontalMultiLevelHierarchy"/>
    <dgm:cxn modelId="{7101E25D-893C-427D-ABB1-EBA3A7188A24}" type="presParOf" srcId="{23C04665-D380-43A1-AF78-B5BD85656154}" destId="{E6D95F65-2206-4461-B2DC-4646AC8526E4}" srcOrd="2" destOrd="0" presId="urn:microsoft.com/office/officeart/2008/layout/HorizontalMultiLevelHierarchy"/>
    <dgm:cxn modelId="{09B2502F-B1B8-430C-8033-7CABDFBF3B27}" type="presParOf" srcId="{E6D95F65-2206-4461-B2DC-4646AC8526E4}" destId="{25B40D2F-6A47-4988-9BA4-E72CC07B6D63}" srcOrd="0" destOrd="0" presId="urn:microsoft.com/office/officeart/2008/layout/HorizontalMultiLevelHierarchy"/>
    <dgm:cxn modelId="{CB8D69DB-D9D5-4F30-B4E6-37686C9E81D9}" type="presParOf" srcId="{23C04665-D380-43A1-AF78-B5BD85656154}" destId="{C3A050B0-296C-4F14-AF5F-16F852A72B6A}" srcOrd="3" destOrd="0" presId="urn:microsoft.com/office/officeart/2008/layout/HorizontalMultiLevelHierarchy"/>
    <dgm:cxn modelId="{DA557690-ADBA-4F13-9975-08CE0288DCB3}" type="presParOf" srcId="{C3A050B0-296C-4F14-AF5F-16F852A72B6A}" destId="{ECC92AFB-ED20-4222-9F76-1D2A07912059}" srcOrd="0" destOrd="0" presId="urn:microsoft.com/office/officeart/2008/layout/HorizontalMultiLevelHierarchy"/>
    <dgm:cxn modelId="{BF6C9DBC-8D2A-4BBB-8493-21E205017D1C}" type="presParOf" srcId="{C3A050B0-296C-4F14-AF5F-16F852A72B6A}" destId="{64F7375A-B573-416B-883F-0E52B47ABE9E}" srcOrd="1" destOrd="0" presId="urn:microsoft.com/office/officeart/2008/layout/HorizontalMultiLevelHierarchy"/>
    <dgm:cxn modelId="{8F0079A1-11EC-47DA-A4E3-96BC4DE79B1E}" type="presParOf" srcId="{23C04665-D380-43A1-AF78-B5BD85656154}" destId="{B631BC5D-E793-4CB6-8416-E39F24789133}" srcOrd="4" destOrd="0" presId="urn:microsoft.com/office/officeart/2008/layout/HorizontalMultiLevelHierarchy"/>
    <dgm:cxn modelId="{FAC9B852-D430-49FE-8011-44E39D14FB3C}" type="presParOf" srcId="{B631BC5D-E793-4CB6-8416-E39F24789133}" destId="{F2974DAE-294D-447D-A313-C36F93E386E8}" srcOrd="0" destOrd="0" presId="urn:microsoft.com/office/officeart/2008/layout/HorizontalMultiLevelHierarchy"/>
    <dgm:cxn modelId="{FC61CB69-1223-487B-B796-42438E0B85DA}" type="presParOf" srcId="{23C04665-D380-43A1-AF78-B5BD85656154}" destId="{E1E2244B-98B8-43D4-9D64-5EB5C730388B}" srcOrd="5" destOrd="0" presId="urn:microsoft.com/office/officeart/2008/layout/HorizontalMultiLevelHierarchy"/>
    <dgm:cxn modelId="{DEBA58C8-BDB5-4CA9-9FD8-61EB0FC3EBBB}" type="presParOf" srcId="{E1E2244B-98B8-43D4-9D64-5EB5C730388B}" destId="{F1A9F63C-E7EB-4B40-9198-03624EE52B34}" srcOrd="0" destOrd="0" presId="urn:microsoft.com/office/officeart/2008/layout/HorizontalMultiLevelHierarchy"/>
    <dgm:cxn modelId="{74A5DC41-7DDB-4691-81C8-C3520CEA47A4}" type="presParOf" srcId="{E1E2244B-98B8-43D4-9D64-5EB5C730388B}" destId="{BD3AF462-A403-460C-B18A-2C06F18436C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31BC5D-E793-4CB6-8416-E39F24789133}">
      <dsp:nvSpPr>
        <dsp:cNvPr id="0" name=""/>
        <dsp:cNvSpPr/>
      </dsp:nvSpPr>
      <dsp:spPr>
        <a:xfrm>
          <a:off x="955493" y="2551906"/>
          <a:ext cx="624346" cy="1189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2173" y="0"/>
              </a:lnTo>
              <a:lnTo>
                <a:pt x="312173" y="1189685"/>
              </a:lnTo>
              <a:lnTo>
                <a:pt x="624346" y="118968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234078" y="3113160"/>
        <a:ext cx="67178" cy="67178"/>
      </dsp:txXfrm>
    </dsp:sp>
    <dsp:sp modelId="{E6D95F65-2206-4461-B2DC-4646AC8526E4}">
      <dsp:nvSpPr>
        <dsp:cNvPr id="0" name=""/>
        <dsp:cNvSpPr/>
      </dsp:nvSpPr>
      <dsp:spPr>
        <a:xfrm>
          <a:off x="955493" y="2506186"/>
          <a:ext cx="6243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24346" y="4572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252058" y="2536297"/>
        <a:ext cx="31217" cy="31217"/>
      </dsp:txXfrm>
    </dsp:sp>
    <dsp:sp modelId="{4900AB34-FF46-4B88-AFB7-929086D318A5}">
      <dsp:nvSpPr>
        <dsp:cNvPr id="0" name=""/>
        <dsp:cNvSpPr/>
      </dsp:nvSpPr>
      <dsp:spPr>
        <a:xfrm>
          <a:off x="955493" y="1362221"/>
          <a:ext cx="624346" cy="1189685"/>
        </a:xfrm>
        <a:custGeom>
          <a:avLst/>
          <a:gdLst/>
          <a:ahLst/>
          <a:cxnLst/>
          <a:rect l="0" t="0" r="0" b="0"/>
          <a:pathLst>
            <a:path>
              <a:moveTo>
                <a:pt x="0" y="1189685"/>
              </a:moveTo>
              <a:lnTo>
                <a:pt x="312173" y="1189685"/>
              </a:lnTo>
              <a:lnTo>
                <a:pt x="312173" y="0"/>
              </a:lnTo>
              <a:lnTo>
                <a:pt x="62434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234078" y="1923474"/>
        <a:ext cx="67178" cy="67178"/>
      </dsp:txXfrm>
    </dsp:sp>
    <dsp:sp modelId="{5F7F268F-226B-45FD-A284-A3D84447BDC9}">
      <dsp:nvSpPr>
        <dsp:cNvPr id="0" name=""/>
        <dsp:cNvSpPr/>
      </dsp:nvSpPr>
      <dsp:spPr>
        <a:xfrm rot="16200000">
          <a:off x="-2024980" y="2076032"/>
          <a:ext cx="5009200" cy="951748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Arial Narrow" panose="020B0606020202030204" pitchFamily="34" charset="0"/>
            </a:rPr>
            <a:t>Management Team</a:t>
          </a:r>
          <a:endParaRPr lang="fr-FR" sz="3200" kern="1200" dirty="0">
            <a:latin typeface="Arial Narrow" panose="020B0606020202030204" pitchFamily="34" charset="0"/>
          </a:endParaRPr>
        </a:p>
      </dsp:txBody>
      <dsp:txXfrm>
        <a:off x="-2024980" y="2076032"/>
        <a:ext cx="5009200" cy="951748"/>
      </dsp:txXfrm>
    </dsp:sp>
    <dsp:sp modelId="{23ECB81A-C2D4-4EB1-9A5D-986F7589EF43}">
      <dsp:nvSpPr>
        <dsp:cNvPr id="0" name=""/>
        <dsp:cNvSpPr/>
      </dsp:nvSpPr>
      <dsp:spPr>
        <a:xfrm>
          <a:off x="1579840" y="886347"/>
          <a:ext cx="3121734" cy="951748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u="none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Scientific Coordinator: </a:t>
          </a:r>
          <a:r>
            <a:rPr lang="en-US" sz="2400" u="none" kern="1200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1"/>
            </a:rPr>
            <a:t>Barbara </a:t>
          </a:r>
          <a:r>
            <a:rPr lang="en-US" sz="2400" u="none" kern="1200" dirty="0" err="1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1"/>
            </a:rPr>
            <a:t>Erazmus</a:t>
          </a:r>
          <a:r>
            <a:rPr lang="en-US" sz="2400" u="none" kern="1200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1"/>
            </a:rPr>
            <a:t> </a:t>
          </a:r>
          <a:endParaRPr lang="fr-FR" sz="2400" u="none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579840" y="886347"/>
        <a:ext cx="3121734" cy="951748"/>
      </dsp:txXfrm>
    </dsp:sp>
    <dsp:sp modelId="{ECC92AFB-ED20-4222-9F76-1D2A07912059}">
      <dsp:nvSpPr>
        <dsp:cNvPr id="0" name=""/>
        <dsp:cNvSpPr/>
      </dsp:nvSpPr>
      <dsp:spPr>
        <a:xfrm>
          <a:off x="1579840" y="2076032"/>
          <a:ext cx="3121734" cy="951748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Deputy Scientific Coordinator: </a:t>
          </a:r>
          <a:r>
            <a:rPr lang="en-US" sz="2400" kern="1200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2"/>
            </a:rPr>
            <a:t>Carlo </a:t>
          </a:r>
          <a:r>
            <a:rPr lang="en-US" sz="2400" kern="1200" dirty="0" err="1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2"/>
            </a:rPr>
            <a:t>Guaraldo</a:t>
          </a:r>
          <a:r>
            <a:rPr lang="en-US" sz="2400" kern="1200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2"/>
            </a:rPr>
            <a:t> </a:t>
          </a:r>
          <a:endParaRPr lang="fr-FR" sz="24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579840" y="2076032"/>
        <a:ext cx="3121734" cy="951748"/>
      </dsp:txXfrm>
    </dsp:sp>
    <dsp:sp modelId="{F1A9F63C-E7EB-4B40-9198-03624EE52B34}">
      <dsp:nvSpPr>
        <dsp:cNvPr id="0" name=""/>
        <dsp:cNvSpPr/>
      </dsp:nvSpPr>
      <dsp:spPr>
        <a:xfrm>
          <a:off x="1579840" y="3265717"/>
          <a:ext cx="3121734" cy="951748"/>
        </a:xfrm>
        <a:prstGeom prst="rect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Project Manager: </a:t>
          </a:r>
          <a:br>
            <a:rPr lang="en-US" sz="2400" kern="1200" dirty="0" smtClean="0">
              <a:solidFill>
                <a:schemeClr val="tx1"/>
              </a:solidFill>
              <a:latin typeface="Arial Narrow" panose="020B0606020202030204" pitchFamily="34" charset="0"/>
            </a:rPr>
          </a:br>
          <a:r>
            <a:rPr lang="en-US" sz="2400" kern="1200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3"/>
            </a:rPr>
            <a:t>Emine </a:t>
          </a:r>
          <a:r>
            <a:rPr lang="en-US" sz="2400" kern="1200" dirty="0" err="1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3"/>
            </a:rPr>
            <a:t>Ametshaeva</a:t>
          </a:r>
          <a:r>
            <a:rPr lang="en-US" sz="2400" kern="1200" dirty="0" smtClean="0">
              <a:solidFill>
                <a:schemeClr val="tx1"/>
              </a:solidFill>
              <a:latin typeface="Arial Narrow" panose="020B0606020202030204" pitchFamily="34" charset="0"/>
              <a:hlinkClick xmlns:r="http://schemas.openxmlformats.org/officeDocument/2006/relationships" r:id="rId3"/>
            </a:rPr>
            <a:t> </a:t>
          </a:r>
          <a:endParaRPr lang="fr-FR" sz="2400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1579840" y="3265717"/>
        <a:ext cx="3121734" cy="951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A3DD6-AE6E-4D5F-9DA0-DFCED9EE0128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4F8B3-4125-48CF-B0DC-CE417EEC3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36139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93D51-061B-49C2-8C47-B339F1F01569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023C5-B2A8-4562-9C98-9B28910C5A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38959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84784" cy="131024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4478092"/>
            <a:ext cx="12192000" cy="23988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92222"/>
            <a:ext cx="12126097" cy="1339411"/>
          </a:xfrm>
        </p:spPr>
        <p:txBody>
          <a:bodyPr anchor="b">
            <a:normAutofit/>
          </a:bodyPr>
          <a:lstStyle>
            <a:lvl1pPr algn="r">
              <a:lnSpc>
                <a:spcPct val="85000"/>
              </a:lnSpc>
              <a:defRPr sz="3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5" descr="flag_yellow_l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25" y="6140319"/>
            <a:ext cx="1035697" cy="638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8"/>
          <p:cNvSpPr>
            <a:spLocks noChangeArrowheads="1"/>
          </p:cNvSpPr>
          <p:nvPr userDrawn="1"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1082350" y="6256030"/>
            <a:ext cx="101301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project has received funding from the European Union</a:t>
            </a:r>
            <a:r>
              <a:rPr kumimoji="0" lang="en-US" altLang="fr-FR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fr-FR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Horizon 2020 research and innovation </a:t>
            </a:r>
            <a:r>
              <a:rPr kumimoji="0" lang="en-US" altLang="fr-FR" sz="1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kumimoji="0" lang="en-US" altLang="fr-FR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under grant agreement No 824093</a:t>
            </a:r>
            <a:endParaRPr kumimoji="0" lang="en-US" altLang="fr-FR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206" y="27761"/>
            <a:ext cx="7958387" cy="44644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8" y="0"/>
            <a:ext cx="1785393" cy="1241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110"/>
            <a:ext cx="10058400" cy="953589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78824"/>
            <a:ext cx="10058400" cy="4023360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  <a:lvl2pPr>
              <a:defRPr>
                <a:latin typeface="Arial Narrow" panose="020B0606020202030204" pitchFamily="34" charset="0"/>
              </a:defRPr>
            </a:lvl2pPr>
            <a:lvl3pPr>
              <a:defRPr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7" y="6492875"/>
            <a:ext cx="1312025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fld id="{4CE482DC-2269-4F26-9D2A-7E44B1A4CD8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93306" y="6423355"/>
            <a:ext cx="57383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STRONG-2020 Project 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Review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28 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September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2022</a:t>
            </a:r>
          </a:p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713470" cy="119114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  <a:lvl2pPr>
              <a:defRPr>
                <a:latin typeface="Arial Narrow" panose="020B0606020202030204" pitchFamily="34" charset="0"/>
              </a:defRPr>
            </a:lvl2pPr>
            <a:lvl3pPr>
              <a:defRPr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  <a:lvl2pPr>
              <a:defRPr>
                <a:latin typeface="Arial Narrow" panose="020B0606020202030204" pitchFamily="34" charset="0"/>
              </a:defRPr>
            </a:lvl2pPr>
            <a:lvl3pPr>
              <a:defRPr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33461" y="6459785"/>
            <a:ext cx="4375528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3306" y="6423355"/>
            <a:ext cx="57383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STRONG-2020 Project Review, 28 September 2022</a:t>
            </a:r>
          </a:p>
          <a:p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0720" y="2702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06324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" y="-1"/>
            <a:ext cx="1713454" cy="119113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7929" y="6180682"/>
            <a:ext cx="38934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STRONG-2020 Project Review, 28 September 2022</a:t>
            </a:r>
          </a:p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09603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STRONG-2020 Project Review, 28 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2" r:id="rId3"/>
    <p:sldLayoutId id="2147483656" r:id="rId4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ong-2020.eu/events/meetings/heavy-ions.html" TargetMode="External"/><Relationship Id="rId7" Type="http://schemas.openxmlformats.org/officeDocument/2006/relationships/hyperlink" Target="http://www.strong-2020.eu/events/pictures-gallery.html" TargetMode="External"/><Relationship Id="rId2" Type="http://schemas.openxmlformats.org/officeDocument/2006/relationships/hyperlink" Target="http://www.strong-2020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channel/UCmXOpXZ5UKN4j2FUsAVBQiA" TargetMode="External"/><Relationship Id="rId5" Type="http://schemas.openxmlformats.org/officeDocument/2006/relationships/hyperlink" Target="http://www.strong-2020.eu/events/live-events.html" TargetMode="External"/><Relationship Id="rId4" Type="http://schemas.openxmlformats.org/officeDocument/2006/relationships/hyperlink" Target="http://www.strong-2020.eu/news-documents/newsletter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492222"/>
            <a:ext cx="11951855" cy="1339411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STRONG-2020: Project </a:t>
            </a:r>
            <a:r>
              <a:rPr lang="fr-FR" b="1" dirty="0" err="1" smtClean="0">
                <a:solidFill>
                  <a:schemeClr val="bg1"/>
                </a:solidFill>
              </a:rPr>
              <a:t>Review</a:t>
            </a:r>
            <a:r>
              <a:rPr lang="fr-FR" b="1" dirty="0" smtClean="0">
                <a:solidFill>
                  <a:schemeClr val="bg1"/>
                </a:solidFill>
              </a:rPr>
              <a:t/>
            </a:r>
            <a:br>
              <a:rPr lang="fr-FR" b="1" dirty="0" smtClean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Management and Communication of the project</a:t>
            </a:r>
            <a:r>
              <a:rPr lang="fr-FR" b="1" dirty="0" smtClean="0">
                <a:solidFill>
                  <a:schemeClr val="bg1"/>
                </a:solidFill>
              </a:rPr>
              <a:t/>
            </a:r>
            <a:br>
              <a:rPr lang="fr-FR" b="1" dirty="0" smtClean="0">
                <a:solidFill>
                  <a:schemeClr val="bg1"/>
                </a:solidFill>
              </a:rPr>
            </a:br>
            <a:r>
              <a:rPr lang="fr-FR" sz="2400" dirty="0" smtClean="0">
                <a:solidFill>
                  <a:schemeClr val="bg1"/>
                </a:solidFill>
              </a:rPr>
              <a:t>Emine </a:t>
            </a:r>
            <a:r>
              <a:rPr lang="fr-FR" sz="2400" dirty="0" err="1" smtClean="0">
                <a:solidFill>
                  <a:schemeClr val="bg1"/>
                </a:solidFill>
              </a:rPr>
              <a:t>Ametshaeva</a:t>
            </a:r>
            <a:r>
              <a:rPr lang="fr-FR" sz="2400" dirty="0" smtClean="0">
                <a:solidFill>
                  <a:schemeClr val="bg1"/>
                </a:solidFill>
              </a:rPr>
              <a:t> (Project Manager) 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933795" y="1441635"/>
            <a:ext cx="10332402" cy="4628512"/>
            <a:chOff x="1096963" y="1881564"/>
            <a:chExt cx="10058399" cy="4018795"/>
          </a:xfrm>
        </p:grpSpPr>
        <p:sp>
          <p:nvSpPr>
            <p:cNvPr id="7" name="Forme libre 6"/>
            <p:cNvSpPr/>
            <p:nvPr/>
          </p:nvSpPr>
          <p:spPr>
            <a:xfrm>
              <a:off x="3678401" y="1956932"/>
              <a:ext cx="7476961" cy="1166745"/>
            </a:xfrm>
            <a:custGeom>
              <a:avLst/>
              <a:gdLst>
                <a:gd name="connsiteX0" fmla="*/ 172855 w 1037108"/>
                <a:gd name="connsiteY0" fmla="*/ 0 h 6437376"/>
                <a:gd name="connsiteX1" fmla="*/ 864253 w 1037108"/>
                <a:gd name="connsiteY1" fmla="*/ 0 h 6437376"/>
                <a:gd name="connsiteX2" fmla="*/ 1037108 w 1037108"/>
                <a:gd name="connsiteY2" fmla="*/ 172855 h 6437376"/>
                <a:gd name="connsiteX3" fmla="*/ 1037108 w 1037108"/>
                <a:gd name="connsiteY3" fmla="*/ 6437376 h 6437376"/>
                <a:gd name="connsiteX4" fmla="*/ 1037108 w 1037108"/>
                <a:gd name="connsiteY4" fmla="*/ 6437376 h 6437376"/>
                <a:gd name="connsiteX5" fmla="*/ 0 w 1037108"/>
                <a:gd name="connsiteY5" fmla="*/ 6437376 h 6437376"/>
                <a:gd name="connsiteX6" fmla="*/ 0 w 1037108"/>
                <a:gd name="connsiteY6" fmla="*/ 6437376 h 6437376"/>
                <a:gd name="connsiteX7" fmla="*/ 0 w 1037108"/>
                <a:gd name="connsiteY7" fmla="*/ 172855 h 6437376"/>
                <a:gd name="connsiteX8" fmla="*/ 172855 w 1037108"/>
                <a:gd name="connsiteY8" fmla="*/ 0 h 6437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7108" h="6437376">
                  <a:moveTo>
                    <a:pt x="1037108" y="1072921"/>
                  </a:moveTo>
                  <a:lnTo>
                    <a:pt x="1037108" y="5364455"/>
                  </a:lnTo>
                  <a:cubicBezTo>
                    <a:pt x="1037108" y="5957010"/>
                    <a:pt x="1024640" y="6437373"/>
                    <a:pt x="1009260" y="6437373"/>
                  </a:cubicBezTo>
                  <a:lnTo>
                    <a:pt x="0" y="6437373"/>
                  </a:lnTo>
                  <a:lnTo>
                    <a:pt x="0" y="643737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009260" y="3"/>
                  </a:lnTo>
                  <a:cubicBezTo>
                    <a:pt x="1024640" y="3"/>
                    <a:pt x="1037108" y="480366"/>
                    <a:pt x="1037108" y="1072921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1" tIns="102061" rIns="153496" bIns="102063" numCol="1" spcCol="1270" anchor="ctr" anchorCtr="0">
              <a:noAutofit/>
            </a:bodyPr>
            <a:lstStyle/>
            <a:p>
              <a:pPr marL="228600" lvl="1" indent="-228600" algn="just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>
                  <a:latin typeface="Arial Narrow" panose="020B0606020202030204" pitchFamily="34" charset="0"/>
                </a:rPr>
                <a:t>takes the final decision concerning </a:t>
              </a:r>
              <a:r>
                <a:rPr lang="en-US" dirty="0" smtClean="0">
                  <a:latin typeface="Arial Narrow" panose="020B0606020202030204" pitchFamily="34" charset="0"/>
                </a:rPr>
                <a:t>modifications </a:t>
              </a:r>
              <a:r>
                <a:rPr lang="en-US" dirty="0">
                  <a:latin typeface="Arial Narrow" panose="020B0606020202030204" pitchFamily="34" charset="0"/>
                </a:rPr>
                <a:t>in the GA (Coordinator)</a:t>
              </a:r>
            </a:p>
            <a:p>
              <a:pPr marL="228600" lvl="1" indent="-228600" algn="just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>
                  <a:latin typeface="Arial Narrow" panose="020B0606020202030204" pitchFamily="34" charset="0"/>
                </a:rPr>
                <a:t>sets regular and exceptional meetings with other bodies of the Consortium and individually with WP members</a:t>
              </a:r>
            </a:p>
            <a:p>
              <a:pPr marL="228600" lvl="1" indent="-228600" algn="just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>
                  <a:latin typeface="Arial Narrow" panose="020B0606020202030204" pitchFamily="34" charset="0"/>
                </a:rPr>
                <a:t>decides on the information to be published on the project Web-site and in the Newsletter (final opinion</a:t>
              </a:r>
              <a:r>
                <a:rPr lang="en-US" dirty="0" smtClean="0">
                  <a:latin typeface="Arial Narrow" panose="020B0606020202030204" pitchFamily="34" charset="0"/>
                </a:rPr>
                <a:t>)</a:t>
              </a:r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8" name="Forme libre 7"/>
            <p:cNvSpPr/>
            <p:nvPr/>
          </p:nvSpPr>
          <p:spPr>
            <a:xfrm>
              <a:off x="1096963" y="1881564"/>
              <a:ext cx="2581439" cy="1296385"/>
            </a:xfrm>
            <a:custGeom>
              <a:avLst/>
              <a:gdLst>
                <a:gd name="connsiteX0" fmla="*/ 0 w 3621024"/>
                <a:gd name="connsiteY0" fmla="*/ 216068 h 1296385"/>
                <a:gd name="connsiteX1" fmla="*/ 216068 w 3621024"/>
                <a:gd name="connsiteY1" fmla="*/ 0 h 1296385"/>
                <a:gd name="connsiteX2" fmla="*/ 3404956 w 3621024"/>
                <a:gd name="connsiteY2" fmla="*/ 0 h 1296385"/>
                <a:gd name="connsiteX3" fmla="*/ 3621024 w 3621024"/>
                <a:gd name="connsiteY3" fmla="*/ 216068 h 1296385"/>
                <a:gd name="connsiteX4" fmla="*/ 3621024 w 3621024"/>
                <a:gd name="connsiteY4" fmla="*/ 1080317 h 1296385"/>
                <a:gd name="connsiteX5" fmla="*/ 3404956 w 3621024"/>
                <a:gd name="connsiteY5" fmla="*/ 1296385 h 1296385"/>
                <a:gd name="connsiteX6" fmla="*/ 216068 w 3621024"/>
                <a:gd name="connsiteY6" fmla="*/ 1296385 h 1296385"/>
                <a:gd name="connsiteX7" fmla="*/ 0 w 3621024"/>
                <a:gd name="connsiteY7" fmla="*/ 1080317 h 1296385"/>
                <a:gd name="connsiteX8" fmla="*/ 0 w 3621024"/>
                <a:gd name="connsiteY8" fmla="*/ 216068 h 1296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21024" h="1296385">
                  <a:moveTo>
                    <a:pt x="0" y="216068"/>
                  </a:moveTo>
                  <a:cubicBezTo>
                    <a:pt x="0" y="96737"/>
                    <a:pt x="96737" y="0"/>
                    <a:pt x="216068" y="0"/>
                  </a:cubicBezTo>
                  <a:lnTo>
                    <a:pt x="3404956" y="0"/>
                  </a:lnTo>
                  <a:cubicBezTo>
                    <a:pt x="3524287" y="0"/>
                    <a:pt x="3621024" y="96737"/>
                    <a:pt x="3621024" y="216068"/>
                  </a:cubicBezTo>
                  <a:lnTo>
                    <a:pt x="3621024" y="1080317"/>
                  </a:lnTo>
                  <a:cubicBezTo>
                    <a:pt x="3621024" y="1199648"/>
                    <a:pt x="3524287" y="1296385"/>
                    <a:pt x="3404956" y="1296385"/>
                  </a:cubicBezTo>
                  <a:lnTo>
                    <a:pt x="216068" y="1296385"/>
                  </a:lnTo>
                  <a:cubicBezTo>
                    <a:pt x="96737" y="1296385"/>
                    <a:pt x="0" y="1199648"/>
                    <a:pt x="0" y="1080317"/>
                  </a:cubicBezTo>
                  <a:lnTo>
                    <a:pt x="0" y="21606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10934" tIns="187109" rIns="310934" bIns="187109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Arial Narrow" panose="020B0606020202030204" pitchFamily="34" charset="0"/>
                </a:rPr>
                <a:t>As a part of its </a:t>
              </a:r>
              <a:r>
                <a:rPr lang="en-US" sz="20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Decision-making Role</a:t>
              </a:r>
              <a:r>
                <a:rPr lang="en-US" sz="2000" b="1" dirty="0">
                  <a:latin typeface="Arial Narrow" panose="020B0606020202030204" pitchFamily="34" charset="0"/>
                </a:rPr>
                <a:t>, the Management Team:</a:t>
              </a:r>
              <a:endParaRPr lang="fr-FR" sz="2000" b="1" kern="1200" dirty="0">
                <a:latin typeface="Arial Narrow" panose="020B0606020202030204" pitchFamily="34" charset="0"/>
              </a:endParaRPr>
            </a:p>
          </p:txBody>
        </p:sp>
        <p:sp>
          <p:nvSpPr>
            <p:cNvPr id="9" name="Forme libre 8"/>
            <p:cNvSpPr/>
            <p:nvPr/>
          </p:nvSpPr>
          <p:spPr>
            <a:xfrm>
              <a:off x="3678401" y="3318136"/>
              <a:ext cx="7476961" cy="1166745"/>
            </a:xfrm>
            <a:custGeom>
              <a:avLst/>
              <a:gdLst>
                <a:gd name="connsiteX0" fmla="*/ 172855 w 1037108"/>
                <a:gd name="connsiteY0" fmla="*/ 0 h 6437376"/>
                <a:gd name="connsiteX1" fmla="*/ 864253 w 1037108"/>
                <a:gd name="connsiteY1" fmla="*/ 0 h 6437376"/>
                <a:gd name="connsiteX2" fmla="*/ 1037108 w 1037108"/>
                <a:gd name="connsiteY2" fmla="*/ 172855 h 6437376"/>
                <a:gd name="connsiteX3" fmla="*/ 1037108 w 1037108"/>
                <a:gd name="connsiteY3" fmla="*/ 6437376 h 6437376"/>
                <a:gd name="connsiteX4" fmla="*/ 1037108 w 1037108"/>
                <a:gd name="connsiteY4" fmla="*/ 6437376 h 6437376"/>
                <a:gd name="connsiteX5" fmla="*/ 0 w 1037108"/>
                <a:gd name="connsiteY5" fmla="*/ 6437376 h 6437376"/>
                <a:gd name="connsiteX6" fmla="*/ 0 w 1037108"/>
                <a:gd name="connsiteY6" fmla="*/ 6437376 h 6437376"/>
                <a:gd name="connsiteX7" fmla="*/ 0 w 1037108"/>
                <a:gd name="connsiteY7" fmla="*/ 172855 h 6437376"/>
                <a:gd name="connsiteX8" fmla="*/ 172855 w 1037108"/>
                <a:gd name="connsiteY8" fmla="*/ 0 h 6437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7108" h="6437376">
                  <a:moveTo>
                    <a:pt x="1037108" y="1072921"/>
                  </a:moveTo>
                  <a:lnTo>
                    <a:pt x="1037108" y="5364455"/>
                  </a:lnTo>
                  <a:cubicBezTo>
                    <a:pt x="1037108" y="5957010"/>
                    <a:pt x="1024640" y="6437373"/>
                    <a:pt x="1009260" y="6437373"/>
                  </a:cubicBezTo>
                  <a:lnTo>
                    <a:pt x="0" y="6437373"/>
                  </a:lnTo>
                  <a:lnTo>
                    <a:pt x="0" y="643737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009260" y="3"/>
                  </a:lnTo>
                  <a:cubicBezTo>
                    <a:pt x="1024640" y="3"/>
                    <a:pt x="1037108" y="480366"/>
                    <a:pt x="1037108" y="1072921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1" tIns="102061" rIns="153496" bIns="102063" numCol="1" spcCol="1270" anchor="ctr" anchorCtr="0">
              <a:noAutofit/>
            </a:bodyPr>
            <a:lstStyle/>
            <a:p>
              <a:pPr marL="228600" lvl="1" indent="-228600" algn="just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>
                  <a:latin typeface="Arial Narrow" panose="020B0606020202030204" pitchFamily="34" charset="0"/>
                </a:rPr>
                <a:t>informs and advises Consortium members on all questions </a:t>
              </a:r>
              <a:r>
                <a:rPr lang="en-US" dirty="0" smtClean="0">
                  <a:latin typeface="Arial Narrow" panose="020B0606020202030204" pitchFamily="34" charset="0"/>
                </a:rPr>
                <a:t>related </a:t>
              </a:r>
              <a:r>
                <a:rPr lang="en-US" dirty="0">
                  <a:latin typeface="Arial Narrow" panose="020B0606020202030204" pitchFamily="34" charset="0"/>
                </a:rPr>
                <a:t>to the project</a:t>
              </a:r>
            </a:p>
            <a:p>
              <a:pPr marL="228600" lvl="1" indent="-228600" algn="just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>
                  <a:latin typeface="Arial Narrow" panose="020B0606020202030204" pitchFamily="34" charset="0"/>
                </a:rPr>
                <a:t>timely provides information about all changes in EU </a:t>
              </a:r>
              <a:r>
                <a:rPr lang="en-US" dirty="0" err="1">
                  <a:latin typeface="Arial Narrow" panose="020B0606020202030204" pitchFamily="34" charset="0"/>
                </a:rPr>
                <a:t>programmes</a:t>
              </a:r>
              <a:r>
                <a:rPr lang="en-US" dirty="0">
                  <a:latin typeface="Arial Narrow" panose="020B0606020202030204" pitchFamily="34" charset="0"/>
                </a:rPr>
                <a:t> that directly or indirectly affect the members of the Consortium</a:t>
              </a:r>
            </a:p>
            <a:p>
              <a:pPr marL="228600" lvl="1" indent="-228600" algn="just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>
                  <a:latin typeface="Arial Narrow" panose="020B0606020202030204" pitchFamily="34" charset="0"/>
                </a:rPr>
                <a:t>sends regular reminders about deadlines for </a:t>
              </a:r>
              <a:r>
                <a:rPr lang="en-US" dirty="0" smtClean="0">
                  <a:latin typeface="Arial Narrow" panose="020B0606020202030204" pitchFamily="34" charset="0"/>
                </a:rPr>
                <a:t>Deliverables </a:t>
              </a:r>
              <a:r>
                <a:rPr lang="en-US" dirty="0">
                  <a:latin typeface="Arial Narrow" panose="020B0606020202030204" pitchFamily="34" charset="0"/>
                </a:rPr>
                <a:t>and M</a:t>
              </a:r>
              <a:r>
                <a:rPr lang="en-US" dirty="0" smtClean="0">
                  <a:latin typeface="Arial Narrow" panose="020B0606020202030204" pitchFamily="34" charset="0"/>
                </a:rPr>
                <a:t>ilestones</a:t>
              </a:r>
              <a:endParaRPr lang="fr-FR" kern="1200" dirty="0">
                <a:latin typeface="Arial Narrow" panose="020B0606020202030204" pitchFamily="34" charset="0"/>
              </a:endParaRPr>
            </a:p>
          </p:txBody>
        </p:sp>
        <p:sp>
          <p:nvSpPr>
            <p:cNvPr id="10" name="Forme libre 9"/>
            <p:cNvSpPr/>
            <p:nvPr/>
          </p:nvSpPr>
          <p:spPr>
            <a:xfrm>
              <a:off x="1096964" y="3242769"/>
              <a:ext cx="2581438" cy="1296385"/>
            </a:xfrm>
            <a:custGeom>
              <a:avLst/>
              <a:gdLst>
                <a:gd name="connsiteX0" fmla="*/ 0 w 3621024"/>
                <a:gd name="connsiteY0" fmla="*/ 216068 h 1296385"/>
                <a:gd name="connsiteX1" fmla="*/ 216068 w 3621024"/>
                <a:gd name="connsiteY1" fmla="*/ 0 h 1296385"/>
                <a:gd name="connsiteX2" fmla="*/ 3404956 w 3621024"/>
                <a:gd name="connsiteY2" fmla="*/ 0 h 1296385"/>
                <a:gd name="connsiteX3" fmla="*/ 3621024 w 3621024"/>
                <a:gd name="connsiteY3" fmla="*/ 216068 h 1296385"/>
                <a:gd name="connsiteX4" fmla="*/ 3621024 w 3621024"/>
                <a:gd name="connsiteY4" fmla="*/ 1080317 h 1296385"/>
                <a:gd name="connsiteX5" fmla="*/ 3404956 w 3621024"/>
                <a:gd name="connsiteY5" fmla="*/ 1296385 h 1296385"/>
                <a:gd name="connsiteX6" fmla="*/ 216068 w 3621024"/>
                <a:gd name="connsiteY6" fmla="*/ 1296385 h 1296385"/>
                <a:gd name="connsiteX7" fmla="*/ 0 w 3621024"/>
                <a:gd name="connsiteY7" fmla="*/ 1080317 h 1296385"/>
                <a:gd name="connsiteX8" fmla="*/ 0 w 3621024"/>
                <a:gd name="connsiteY8" fmla="*/ 216068 h 1296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21024" h="1296385">
                  <a:moveTo>
                    <a:pt x="0" y="216068"/>
                  </a:moveTo>
                  <a:cubicBezTo>
                    <a:pt x="0" y="96737"/>
                    <a:pt x="96737" y="0"/>
                    <a:pt x="216068" y="0"/>
                  </a:cubicBezTo>
                  <a:lnTo>
                    <a:pt x="3404956" y="0"/>
                  </a:lnTo>
                  <a:cubicBezTo>
                    <a:pt x="3524287" y="0"/>
                    <a:pt x="3621024" y="96737"/>
                    <a:pt x="3621024" y="216068"/>
                  </a:cubicBezTo>
                  <a:lnTo>
                    <a:pt x="3621024" y="1080317"/>
                  </a:lnTo>
                  <a:cubicBezTo>
                    <a:pt x="3621024" y="1199648"/>
                    <a:pt x="3524287" y="1296385"/>
                    <a:pt x="3404956" y="1296385"/>
                  </a:cubicBezTo>
                  <a:lnTo>
                    <a:pt x="216068" y="1296385"/>
                  </a:lnTo>
                  <a:cubicBezTo>
                    <a:pt x="96737" y="1296385"/>
                    <a:pt x="0" y="1199648"/>
                    <a:pt x="0" y="1080317"/>
                  </a:cubicBezTo>
                  <a:lnTo>
                    <a:pt x="0" y="21606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10934" tIns="187109" rIns="310934" bIns="187109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Arial Narrow" panose="020B0606020202030204" pitchFamily="34" charset="0"/>
                </a:rPr>
                <a:t>As a part of its </a:t>
              </a:r>
              <a:r>
                <a:rPr lang="en-US" sz="20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Information Role</a:t>
              </a:r>
              <a:r>
                <a:rPr lang="en-US" sz="2000" b="1" dirty="0">
                  <a:latin typeface="Arial Narrow" panose="020B0606020202030204" pitchFamily="34" charset="0"/>
                </a:rPr>
                <a:t>, the Management </a:t>
              </a:r>
              <a:r>
                <a:rPr lang="en-US" sz="2000" b="1" dirty="0" smtClean="0">
                  <a:latin typeface="Arial Narrow" panose="020B0606020202030204" pitchFamily="34" charset="0"/>
                </a:rPr>
                <a:t>Team</a:t>
              </a:r>
              <a:endParaRPr lang="fr-FR" sz="2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1" name="Forme libre 10"/>
            <p:cNvSpPr/>
            <p:nvPr/>
          </p:nvSpPr>
          <p:spPr>
            <a:xfrm>
              <a:off x="3678401" y="4631109"/>
              <a:ext cx="7476961" cy="1242114"/>
            </a:xfrm>
            <a:custGeom>
              <a:avLst/>
              <a:gdLst>
                <a:gd name="connsiteX0" fmla="*/ 172855 w 1037108"/>
                <a:gd name="connsiteY0" fmla="*/ 0 h 6437376"/>
                <a:gd name="connsiteX1" fmla="*/ 864253 w 1037108"/>
                <a:gd name="connsiteY1" fmla="*/ 0 h 6437376"/>
                <a:gd name="connsiteX2" fmla="*/ 1037108 w 1037108"/>
                <a:gd name="connsiteY2" fmla="*/ 172855 h 6437376"/>
                <a:gd name="connsiteX3" fmla="*/ 1037108 w 1037108"/>
                <a:gd name="connsiteY3" fmla="*/ 6437376 h 6437376"/>
                <a:gd name="connsiteX4" fmla="*/ 1037108 w 1037108"/>
                <a:gd name="connsiteY4" fmla="*/ 6437376 h 6437376"/>
                <a:gd name="connsiteX5" fmla="*/ 0 w 1037108"/>
                <a:gd name="connsiteY5" fmla="*/ 6437376 h 6437376"/>
                <a:gd name="connsiteX6" fmla="*/ 0 w 1037108"/>
                <a:gd name="connsiteY6" fmla="*/ 6437376 h 6437376"/>
                <a:gd name="connsiteX7" fmla="*/ 0 w 1037108"/>
                <a:gd name="connsiteY7" fmla="*/ 172855 h 6437376"/>
                <a:gd name="connsiteX8" fmla="*/ 172855 w 1037108"/>
                <a:gd name="connsiteY8" fmla="*/ 0 h 6437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7108" h="6437376">
                  <a:moveTo>
                    <a:pt x="1037108" y="1072921"/>
                  </a:moveTo>
                  <a:lnTo>
                    <a:pt x="1037108" y="5364455"/>
                  </a:lnTo>
                  <a:cubicBezTo>
                    <a:pt x="1037108" y="5957010"/>
                    <a:pt x="1024640" y="6437373"/>
                    <a:pt x="1009260" y="6437373"/>
                  </a:cubicBezTo>
                  <a:lnTo>
                    <a:pt x="0" y="6437373"/>
                  </a:lnTo>
                  <a:lnTo>
                    <a:pt x="0" y="6437373"/>
                  </a:lnTo>
                  <a:lnTo>
                    <a:pt x="0" y="3"/>
                  </a:lnTo>
                  <a:lnTo>
                    <a:pt x="0" y="3"/>
                  </a:lnTo>
                  <a:lnTo>
                    <a:pt x="1009260" y="3"/>
                  </a:lnTo>
                  <a:cubicBezTo>
                    <a:pt x="1024640" y="3"/>
                    <a:pt x="1037108" y="480366"/>
                    <a:pt x="1037108" y="1072921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1" tIns="102062" rIns="153496" bIns="102062" numCol="1" spcCol="1270" anchor="ctr" anchorCtr="0">
              <a:noAutofit/>
            </a:bodyPr>
            <a:lstStyle/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>
                  <a:latin typeface="Arial Narrow" panose="020B0606020202030204" pitchFamily="34" charset="0"/>
                </a:rPr>
                <a:t>transmits the questions/requests of the beneficiaries to the PO</a:t>
              </a: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>
                  <a:latin typeface="Arial Narrow" panose="020B0606020202030204" pitchFamily="34" charset="0"/>
                </a:rPr>
                <a:t>transfers the requests </a:t>
              </a:r>
              <a:r>
                <a:rPr lang="en-US" dirty="0" smtClean="0">
                  <a:latin typeface="Arial Narrow" panose="020B0606020202030204" pitchFamily="34" charset="0"/>
                </a:rPr>
                <a:t>of the PO </a:t>
              </a:r>
              <a:r>
                <a:rPr lang="en-US" dirty="0">
                  <a:latin typeface="Arial Narrow" panose="020B0606020202030204" pitchFamily="34" charset="0"/>
                </a:rPr>
                <a:t>to the concerned </a:t>
              </a:r>
              <a:r>
                <a:rPr lang="en-US" dirty="0" smtClean="0">
                  <a:latin typeface="Arial Narrow" panose="020B0606020202030204" pitchFamily="34" charset="0"/>
                </a:rPr>
                <a:t>partners of the Consortium</a:t>
              </a:r>
              <a:endParaRPr lang="en-US" dirty="0">
                <a:latin typeface="Arial Narrow" panose="020B0606020202030204" pitchFamily="34" charset="0"/>
              </a:endParaRPr>
            </a:p>
            <a:p>
              <a:pPr marL="228600" lvl="1" indent="-228600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dirty="0" smtClean="0">
                  <a:latin typeface="Arial Narrow" panose="020B0606020202030204" pitchFamily="34" charset="0"/>
                </a:rPr>
                <a:t>relays </a:t>
              </a:r>
              <a:r>
                <a:rPr lang="en-US" dirty="0">
                  <a:latin typeface="Arial Narrow" panose="020B0606020202030204" pitchFamily="34" charset="0"/>
                </a:rPr>
                <a:t>information between Consortium members and resolve conflicts, if </a:t>
              </a:r>
              <a:r>
                <a:rPr lang="en-US" dirty="0" smtClean="0">
                  <a:latin typeface="Arial Narrow" panose="020B0606020202030204" pitchFamily="34" charset="0"/>
                </a:rPr>
                <a:t>necessary</a:t>
              </a:r>
              <a:endParaRPr lang="en-US" dirty="0">
                <a:latin typeface="Arial Narrow" panose="020B0606020202030204" pitchFamily="34" charset="0"/>
              </a:endParaRPr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1096964" y="4603974"/>
              <a:ext cx="2581438" cy="1296385"/>
            </a:xfrm>
            <a:custGeom>
              <a:avLst/>
              <a:gdLst>
                <a:gd name="connsiteX0" fmla="*/ 0 w 3621024"/>
                <a:gd name="connsiteY0" fmla="*/ 216068 h 1296385"/>
                <a:gd name="connsiteX1" fmla="*/ 216068 w 3621024"/>
                <a:gd name="connsiteY1" fmla="*/ 0 h 1296385"/>
                <a:gd name="connsiteX2" fmla="*/ 3404956 w 3621024"/>
                <a:gd name="connsiteY2" fmla="*/ 0 h 1296385"/>
                <a:gd name="connsiteX3" fmla="*/ 3621024 w 3621024"/>
                <a:gd name="connsiteY3" fmla="*/ 216068 h 1296385"/>
                <a:gd name="connsiteX4" fmla="*/ 3621024 w 3621024"/>
                <a:gd name="connsiteY4" fmla="*/ 1080317 h 1296385"/>
                <a:gd name="connsiteX5" fmla="*/ 3404956 w 3621024"/>
                <a:gd name="connsiteY5" fmla="*/ 1296385 h 1296385"/>
                <a:gd name="connsiteX6" fmla="*/ 216068 w 3621024"/>
                <a:gd name="connsiteY6" fmla="*/ 1296385 h 1296385"/>
                <a:gd name="connsiteX7" fmla="*/ 0 w 3621024"/>
                <a:gd name="connsiteY7" fmla="*/ 1080317 h 1296385"/>
                <a:gd name="connsiteX8" fmla="*/ 0 w 3621024"/>
                <a:gd name="connsiteY8" fmla="*/ 216068 h 1296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21024" h="1296385">
                  <a:moveTo>
                    <a:pt x="0" y="216068"/>
                  </a:moveTo>
                  <a:cubicBezTo>
                    <a:pt x="0" y="96737"/>
                    <a:pt x="96737" y="0"/>
                    <a:pt x="216068" y="0"/>
                  </a:cubicBezTo>
                  <a:lnTo>
                    <a:pt x="3404956" y="0"/>
                  </a:lnTo>
                  <a:cubicBezTo>
                    <a:pt x="3524287" y="0"/>
                    <a:pt x="3621024" y="96737"/>
                    <a:pt x="3621024" y="216068"/>
                  </a:cubicBezTo>
                  <a:lnTo>
                    <a:pt x="3621024" y="1080317"/>
                  </a:lnTo>
                  <a:cubicBezTo>
                    <a:pt x="3621024" y="1199648"/>
                    <a:pt x="3524287" y="1296385"/>
                    <a:pt x="3404956" y="1296385"/>
                  </a:cubicBezTo>
                  <a:lnTo>
                    <a:pt x="216068" y="1296385"/>
                  </a:lnTo>
                  <a:cubicBezTo>
                    <a:pt x="96737" y="1296385"/>
                    <a:pt x="0" y="1199648"/>
                    <a:pt x="0" y="1080317"/>
                  </a:cubicBezTo>
                  <a:lnTo>
                    <a:pt x="0" y="21606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10934" tIns="187109" rIns="310934" bIns="187109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>
                  <a:latin typeface="Arial Narrow" panose="020B0606020202030204" pitchFamily="34" charset="0"/>
                </a:rPr>
                <a:t>As a part of its </a:t>
              </a:r>
              <a:r>
                <a:rPr lang="en-US" sz="20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I</a:t>
              </a:r>
              <a:r>
                <a:rPr lang="en-US" sz="2000" b="1" dirty="0" smtClean="0">
                  <a:solidFill>
                    <a:schemeClr val="tx1"/>
                  </a:solidFill>
                  <a:latin typeface="Arial Narrow" panose="020B0606020202030204" pitchFamily="34" charset="0"/>
                </a:rPr>
                <a:t>ntermediary </a:t>
              </a:r>
              <a:r>
                <a:rPr lang="en-US" sz="20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Role</a:t>
              </a:r>
              <a:r>
                <a:rPr lang="en-US" sz="2000" b="1" dirty="0">
                  <a:latin typeface="Arial Narrow" panose="020B0606020202030204" pitchFamily="34" charset="0"/>
                </a:rPr>
                <a:t>, the Management </a:t>
              </a:r>
              <a:r>
                <a:rPr lang="en-US" sz="2000" b="1" dirty="0" smtClean="0">
                  <a:latin typeface="Arial Narrow" panose="020B0606020202030204" pitchFamily="34" charset="0"/>
                </a:rPr>
                <a:t>Team</a:t>
              </a:r>
              <a:endParaRPr lang="fr-FR" sz="2000" b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402079" y="43938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Management </a:t>
            </a:r>
            <a:r>
              <a:rPr lang="fr-FR" dirty="0" err="1"/>
              <a:t>procedures</a:t>
            </a:r>
            <a:r>
              <a:rPr lang="fr-FR" dirty="0"/>
              <a:t> and </a:t>
            </a:r>
            <a:r>
              <a:rPr lang="fr-FR" dirty="0" err="1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113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6704" y="1238310"/>
            <a:ext cx="10906299" cy="4938045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chemeClr val="tx1"/>
                </a:solidFill>
              </a:rPr>
              <a:t>Dedicated Work Package (WP2): </a:t>
            </a:r>
            <a:r>
              <a:rPr lang="fr-FR" sz="2400" b="1" dirty="0">
                <a:solidFill>
                  <a:srgbClr val="0070C0"/>
                </a:solidFill>
              </a:rPr>
              <a:t>DISCO: </a:t>
            </a:r>
            <a:r>
              <a:rPr lang="fr-FR" sz="2400" dirty="0"/>
              <a:t>Dissemination and </a:t>
            </a:r>
            <a:r>
              <a:rPr lang="fr-FR" sz="2400" dirty="0" smtClean="0"/>
              <a:t>Communication</a:t>
            </a:r>
          </a:p>
          <a:p>
            <a:r>
              <a:rPr lang="fr-FR" sz="2400" b="1" dirty="0" err="1" smtClean="0">
                <a:solidFill>
                  <a:schemeClr val="tx1"/>
                </a:solidFill>
              </a:rPr>
              <a:t>Dedicated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d</a:t>
            </a:r>
            <a:r>
              <a:rPr lang="fr-FR" sz="2400" b="1" dirty="0" err="1" smtClean="0">
                <a:solidFill>
                  <a:schemeClr val="tx1"/>
                </a:solidFill>
              </a:rPr>
              <a:t>ecision-making</a:t>
            </a:r>
            <a:r>
              <a:rPr lang="fr-FR" sz="2400" b="1" dirty="0" smtClean="0">
                <a:solidFill>
                  <a:schemeClr val="tx1"/>
                </a:solidFill>
              </a:rPr>
              <a:t> body</a:t>
            </a:r>
            <a:r>
              <a:rPr lang="fr-FR" sz="2400" b="1" dirty="0">
                <a:solidFill>
                  <a:schemeClr val="tx1"/>
                </a:solidFill>
              </a:rPr>
              <a:t>: </a:t>
            </a:r>
            <a:r>
              <a:rPr lang="fr-FR" sz="2400" b="1" dirty="0">
                <a:solidFill>
                  <a:srgbClr val="0070C0"/>
                </a:solidFill>
              </a:rPr>
              <a:t>Dissemination </a:t>
            </a:r>
            <a:r>
              <a:rPr lang="fr-FR" sz="2400" b="1" dirty="0" err="1">
                <a:solidFill>
                  <a:srgbClr val="0070C0"/>
                </a:solidFill>
              </a:rPr>
              <a:t>Board</a:t>
            </a:r>
            <a:r>
              <a:rPr lang="fr-FR" sz="2400" b="1" dirty="0">
                <a:solidFill>
                  <a:srgbClr val="0070C0"/>
                </a:solidFill>
              </a:rPr>
              <a:t> </a:t>
            </a:r>
            <a:r>
              <a:rPr lang="fr-FR" sz="2400" dirty="0" smtClean="0">
                <a:solidFill>
                  <a:schemeClr val="tx1"/>
                </a:solidFill>
              </a:rPr>
              <a:t>(DB,10 permanent </a:t>
            </a:r>
            <a:r>
              <a:rPr lang="fr-FR" sz="2400" dirty="0" err="1" smtClean="0">
                <a:solidFill>
                  <a:schemeClr val="tx1"/>
                </a:solidFill>
              </a:rPr>
              <a:t>members</a:t>
            </a:r>
            <a:r>
              <a:rPr lang="fr-FR" sz="2400" dirty="0" smtClean="0">
                <a:solidFill>
                  <a:schemeClr val="tx1"/>
                </a:solidFill>
              </a:rPr>
              <a:t>)</a:t>
            </a:r>
            <a:endParaRPr lang="en-US" sz="2200" dirty="0" smtClean="0">
              <a:solidFill>
                <a:schemeClr val="tx1"/>
              </a:solidFill>
            </a:endParaRPr>
          </a:p>
          <a:p>
            <a:endParaRPr lang="en-US" sz="2200" b="1" dirty="0" smtClean="0">
              <a:solidFill>
                <a:srgbClr val="0070C0"/>
              </a:solidFill>
            </a:endParaRPr>
          </a:p>
          <a:p>
            <a:r>
              <a:rPr lang="en-US" sz="2200" b="1" dirty="0" smtClean="0">
                <a:solidFill>
                  <a:srgbClr val="0070C0"/>
                </a:solidFill>
              </a:rPr>
              <a:t>DISCO </a:t>
            </a:r>
            <a:r>
              <a:rPr lang="en-US" sz="2200" b="1" dirty="0">
                <a:solidFill>
                  <a:srgbClr val="0070C0"/>
                </a:solidFill>
              </a:rPr>
              <a:t>is responsible for setting up and updating </a:t>
            </a:r>
            <a:r>
              <a:rPr lang="en-US" sz="2200" b="1" dirty="0" smtClean="0">
                <a:solidFill>
                  <a:srgbClr val="0070C0"/>
                </a:solidFill>
              </a:rPr>
              <a:t>the </a:t>
            </a:r>
            <a:r>
              <a:rPr lang="en-US" sz="2200" b="1" dirty="0" smtClean="0">
                <a:solidFill>
                  <a:srgbClr val="0070C0"/>
                </a:solidFill>
                <a:hlinkClick r:id="rId2"/>
              </a:rPr>
              <a:t>STRONG-2020 webpage</a:t>
            </a:r>
            <a:r>
              <a:rPr lang="en-US" sz="2200" b="1" dirty="0" smtClean="0">
                <a:solidFill>
                  <a:srgbClr val="0070C0"/>
                </a:solidFill>
              </a:rPr>
              <a:t> where one can find: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List of </a:t>
            </a:r>
            <a:r>
              <a:rPr lang="en-US" sz="2400" dirty="0" smtClean="0">
                <a:hlinkClick r:id="rId3"/>
              </a:rPr>
              <a:t>past and future events</a:t>
            </a:r>
            <a:r>
              <a:rPr lang="en-US" sz="2400" dirty="0" smtClean="0"/>
              <a:t> </a:t>
            </a:r>
            <a:r>
              <a:rPr lang="en-US" sz="2400" dirty="0"/>
              <a:t>(classified by thematic </a:t>
            </a:r>
            <a:r>
              <a:rPr lang="en-US" sz="2400" dirty="0" smtClean="0"/>
              <a:t>field)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STRONG-2020 regular </a:t>
            </a:r>
            <a:r>
              <a:rPr lang="en-US" sz="2400" dirty="0" smtClean="0">
                <a:hlinkClick r:id="rId4"/>
              </a:rPr>
              <a:t>Newsletters</a:t>
            </a:r>
            <a:r>
              <a:rPr lang="en-US" sz="2400" dirty="0" smtClean="0"/>
              <a:t> </a:t>
            </a:r>
            <a:r>
              <a:rPr lang="en-US" sz="2400" dirty="0"/>
              <a:t>(5 </a:t>
            </a:r>
            <a:r>
              <a:rPr lang="en-US" sz="2400" dirty="0" smtClean="0"/>
              <a:t>issues as for September 2022)</a:t>
            </a:r>
          </a:p>
          <a:p>
            <a:pPr lvl="0">
              <a:buClr>
                <a:srgbClr val="1CADE4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hlinkClick r:id="rId5"/>
              </a:rPr>
              <a:t>Live events</a:t>
            </a:r>
            <a:r>
              <a:rPr lang="en-US" sz="2400" dirty="0"/>
              <a:t> </a:t>
            </a:r>
            <a:r>
              <a:rPr lang="en-US" sz="2400" dirty="0" smtClean="0"/>
              <a:t>organized by Dissemination Board </a:t>
            </a:r>
            <a:r>
              <a:rPr lang="en-US" sz="2400" dirty="0"/>
              <a:t>(9 Public </a:t>
            </a:r>
            <a:r>
              <a:rPr lang="en-US" sz="2400" dirty="0" smtClean="0"/>
              <a:t>Lectures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as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for September 2022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Link to STRONG-2020 </a:t>
            </a:r>
            <a:r>
              <a:rPr lang="en-US" sz="2400" dirty="0" smtClean="0">
                <a:hlinkClick r:id="rId6"/>
              </a:rPr>
              <a:t>YouTube channel</a:t>
            </a:r>
            <a:r>
              <a:rPr lang="en-US" sz="2400" dirty="0" smtClean="0"/>
              <a:t> (via News Documents - Dissemination channel)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hlinkClick r:id="rId7"/>
              </a:rPr>
              <a:t>Pictures gallery</a:t>
            </a:r>
            <a:r>
              <a:rPr lang="en-US" sz="2400" dirty="0" smtClean="0"/>
              <a:t> of important events/people (last section in the Events drop-down menu)</a:t>
            </a:r>
          </a:p>
          <a:p>
            <a:pPr marL="0" indent="0" algn="ctr">
              <a:buNone/>
            </a:pPr>
            <a:r>
              <a:rPr lang="en-US" sz="2400" b="1" i="1" dirty="0" smtClean="0">
                <a:solidFill>
                  <a:srgbClr val="FF0000"/>
                </a:solidFill>
              </a:rPr>
              <a:t>All above-mentioned </a:t>
            </a:r>
            <a:r>
              <a:rPr lang="en-US" sz="2400" b="1" i="1" dirty="0">
                <a:solidFill>
                  <a:srgbClr val="FF0000"/>
                </a:solidFill>
              </a:rPr>
              <a:t>activities are organized and carried out </a:t>
            </a:r>
            <a:r>
              <a:rPr lang="en-US" sz="2400" b="1" i="1" dirty="0" smtClean="0">
                <a:solidFill>
                  <a:srgbClr val="FF0000"/>
                </a:solidFill>
              </a:rPr>
              <a:t>by DISCO and DB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778922" y="146600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en-US" sz="4400" dirty="0"/>
              <a:t>Dissemination and Communication activities</a:t>
            </a:r>
          </a:p>
        </p:txBody>
      </p:sp>
    </p:spTree>
    <p:extLst>
      <p:ext uri="{BB962C8B-B14F-4D97-AF65-F5344CB8AC3E}">
        <p14:creationId xmlns:p14="http://schemas.microsoft.com/office/powerpoint/2010/main" val="285893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470962"/>
              </p:ext>
            </p:extLst>
          </p:nvPr>
        </p:nvGraphicFramePr>
        <p:xfrm>
          <a:off x="2385753" y="1241499"/>
          <a:ext cx="7520711" cy="4751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4162">
                  <a:extLst>
                    <a:ext uri="{9D8B030D-6E8A-4147-A177-3AD203B41FA5}">
                      <a16:colId xmlns:a16="http://schemas.microsoft.com/office/drawing/2014/main" val="2024398397"/>
                    </a:ext>
                  </a:extLst>
                </a:gridCol>
                <a:gridCol w="1116549">
                  <a:extLst>
                    <a:ext uri="{9D8B030D-6E8A-4147-A177-3AD203B41FA5}">
                      <a16:colId xmlns:a16="http://schemas.microsoft.com/office/drawing/2014/main" val="833861890"/>
                    </a:ext>
                  </a:extLst>
                </a:gridCol>
              </a:tblGrid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 Narrow" panose="020B0606020202030204" pitchFamily="34" charset="0"/>
                        </a:rPr>
                        <a:t>Organisation of a Conference</a:t>
                      </a:r>
                      <a:endParaRPr lang="fr-FR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fr-FR" sz="14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F2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710393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 Narrow" panose="020B0606020202030204" pitchFamily="34" charset="0"/>
                        </a:rPr>
                        <a:t>Organisation</a:t>
                      </a: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 of a Workshop</a:t>
                      </a:r>
                      <a:endParaRPr lang="fr-F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46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9643107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Press release</a:t>
                      </a:r>
                      <a:endParaRPr lang="fr-F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8462078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Non-scientific and non-peer-reviewed publication (</a:t>
                      </a:r>
                      <a:r>
                        <a:rPr lang="en-US" sz="1600" dirty="0" err="1">
                          <a:effectLst/>
                          <a:latin typeface="Arial Narrow" panose="020B0606020202030204" pitchFamily="34" charset="0"/>
                        </a:rPr>
                        <a:t>popularised</a:t>
                      </a: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 publication)</a:t>
                      </a:r>
                      <a:endParaRPr lang="fr-F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2685869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Exhibition</a:t>
                      </a:r>
                      <a:endParaRPr lang="fr-F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9083846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Flyer</a:t>
                      </a:r>
                      <a:endParaRPr lang="fr-F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0903704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 Narrow" panose="020B0606020202030204" pitchFamily="34" charset="0"/>
                        </a:rPr>
                        <a:t>Training</a:t>
                      </a:r>
                      <a:endParaRPr lang="fr-FR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8620705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 Narrow" panose="020B0606020202030204" pitchFamily="34" charset="0"/>
                        </a:rPr>
                        <a:t>Social Media</a:t>
                      </a:r>
                      <a:endParaRPr lang="fr-FR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0247208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 Narrow" panose="020B0606020202030204" pitchFamily="34" charset="0"/>
                        </a:rPr>
                        <a:t>Website</a:t>
                      </a:r>
                      <a:endParaRPr lang="fr-FR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79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1020520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 Narrow" panose="020B0606020202030204" pitchFamily="34" charset="0"/>
                        </a:rPr>
                        <a:t>Communication Campaign (e.g. Radio, TV)</a:t>
                      </a:r>
                      <a:endParaRPr lang="fr-FR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0648490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 Narrow" panose="020B0606020202030204" pitchFamily="34" charset="0"/>
                        </a:rPr>
                        <a:t>Participation to a Conference</a:t>
                      </a:r>
                      <a:endParaRPr lang="fr-FR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108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443544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Participation to a Workshop</a:t>
                      </a:r>
                      <a:endParaRPr lang="fr-F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319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2782402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Participation to an Event other than a Conference or a Workshop</a:t>
                      </a:r>
                      <a:endParaRPr lang="fr-F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0751736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 Narrow" panose="020B0606020202030204" pitchFamily="34" charset="0"/>
                        </a:rPr>
                        <a:t>Video/Film</a:t>
                      </a:r>
                      <a:endParaRPr lang="fr-FR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55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6480597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Pitch Event</a:t>
                      </a:r>
                      <a:endParaRPr lang="fr-F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6885002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Participation in activities </a:t>
                      </a:r>
                      <a:r>
                        <a:rPr lang="en-US" sz="1600" dirty="0" err="1">
                          <a:effectLst/>
                          <a:latin typeface="Arial Narrow" panose="020B0606020202030204" pitchFamily="34" charset="0"/>
                        </a:rPr>
                        <a:t>organised</a:t>
                      </a:r>
                      <a:r>
                        <a:rPr lang="en-US" sz="1600" dirty="0">
                          <a:effectLst/>
                          <a:latin typeface="Arial Narrow" panose="020B0606020202030204" pitchFamily="34" charset="0"/>
                        </a:rPr>
                        <a:t> jointly with other EU project(s)</a:t>
                      </a:r>
                      <a:endParaRPr lang="fr-F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fr-FR" sz="1400" b="1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6608644"/>
                  </a:ext>
                </a:extLst>
              </a:tr>
              <a:tr h="2795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 Narrow" panose="020B0606020202030204" pitchFamily="34" charset="0"/>
                        </a:rPr>
                        <a:t>Other</a:t>
                      </a:r>
                      <a:endParaRPr lang="fr-FR" sz="14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fr-FR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0135302"/>
                  </a:ext>
                </a:extLst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1687482" y="80099"/>
            <a:ext cx="10058400" cy="953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/>
              <a:t>Dissemination and Communication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488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0552" y="6856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Compliance with GA and CA </a:t>
            </a:r>
            <a:r>
              <a:rPr lang="en-US" dirty="0" smtClean="0"/>
              <a:t>obligations</a:t>
            </a:r>
            <a:endParaRPr lang="en-US" dirty="0"/>
          </a:p>
        </p:txBody>
      </p:sp>
      <p:sp>
        <p:nvSpPr>
          <p:cNvPr id="7" name="Forme libre 6"/>
          <p:cNvSpPr/>
          <p:nvPr/>
        </p:nvSpPr>
        <p:spPr>
          <a:xfrm>
            <a:off x="3161698" y="1507648"/>
            <a:ext cx="8498735" cy="2632025"/>
          </a:xfrm>
          <a:custGeom>
            <a:avLst/>
            <a:gdLst>
              <a:gd name="connsiteX0" fmla="*/ 0 w 6169342"/>
              <a:gd name="connsiteY0" fmla="*/ 283035 h 2264280"/>
              <a:gd name="connsiteX1" fmla="*/ 5037202 w 6169342"/>
              <a:gd name="connsiteY1" fmla="*/ 283035 h 2264280"/>
              <a:gd name="connsiteX2" fmla="*/ 5037202 w 6169342"/>
              <a:gd name="connsiteY2" fmla="*/ 0 h 2264280"/>
              <a:gd name="connsiteX3" fmla="*/ 6169342 w 6169342"/>
              <a:gd name="connsiteY3" fmla="*/ 1132140 h 2264280"/>
              <a:gd name="connsiteX4" fmla="*/ 5037202 w 6169342"/>
              <a:gd name="connsiteY4" fmla="*/ 2264280 h 2264280"/>
              <a:gd name="connsiteX5" fmla="*/ 5037202 w 6169342"/>
              <a:gd name="connsiteY5" fmla="*/ 1981245 h 2264280"/>
              <a:gd name="connsiteX6" fmla="*/ 0 w 6169342"/>
              <a:gd name="connsiteY6" fmla="*/ 1981245 h 2264280"/>
              <a:gd name="connsiteX7" fmla="*/ 0 w 6169342"/>
              <a:gd name="connsiteY7" fmla="*/ 283035 h 22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69342" h="2264280">
                <a:moveTo>
                  <a:pt x="0" y="283035"/>
                </a:moveTo>
                <a:lnTo>
                  <a:pt x="5037202" y="283035"/>
                </a:lnTo>
                <a:lnTo>
                  <a:pt x="5037202" y="0"/>
                </a:lnTo>
                <a:lnTo>
                  <a:pt x="6169342" y="1132140"/>
                </a:lnTo>
                <a:lnTo>
                  <a:pt x="5037202" y="2264280"/>
                </a:lnTo>
                <a:lnTo>
                  <a:pt x="5037202" y="1981245"/>
                </a:lnTo>
                <a:lnTo>
                  <a:pt x="0" y="1981245"/>
                </a:lnTo>
                <a:lnTo>
                  <a:pt x="0" y="283035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240" tIns="298275" rIns="864345" bIns="298275" numCol="1" spcCol="1270" anchor="t" anchorCtr="0">
            <a:noAutofit/>
          </a:bodyPr>
          <a:lstStyle/>
          <a:p>
            <a:pPr marL="0" lvl="1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1400" kern="1200" dirty="0" smtClean="0">
              <a:latin typeface="Arial Narrow" panose="020B0606020202030204" pitchFamily="34" charset="0"/>
            </a:endParaRP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200" kern="1200" dirty="0" smtClean="0">
                <a:latin typeface="Arial Narrow" panose="020B0606020202030204" pitchFamily="34" charset="0"/>
              </a:rPr>
              <a:t>The MT provides, at the request of beneficiaries, explanations and clarifications of the articles of the GA</a:t>
            </a:r>
          </a:p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200" dirty="0">
                <a:latin typeface="Arial Narrow" panose="020B0606020202030204" pitchFamily="34" charset="0"/>
              </a:rPr>
              <a:t>The MT controls the execution of the action according to the obligations cited in the </a:t>
            </a:r>
            <a:r>
              <a:rPr lang="en-US" sz="2200" dirty="0" smtClean="0">
                <a:latin typeface="Arial Narrow" panose="020B0606020202030204" pitchFamily="34" charset="0"/>
              </a:rPr>
              <a:t>GA</a:t>
            </a:r>
          </a:p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200" dirty="0">
                <a:latin typeface="Arial Narrow" panose="020B0606020202030204" pitchFamily="34" charset="0"/>
              </a:rPr>
              <a:t> </a:t>
            </a:r>
            <a:r>
              <a:rPr lang="en-US" sz="2200" dirty="0" smtClean="0">
                <a:latin typeface="Arial Narrow" panose="020B0606020202030204" pitchFamily="34" charset="0"/>
              </a:rPr>
              <a:t>Necessary modifications of the GA </a:t>
            </a:r>
            <a:r>
              <a:rPr lang="en-US" sz="2200" dirty="0">
                <a:latin typeface="Arial Narrow" panose="020B0606020202030204" pitchFamily="34" charset="0"/>
              </a:rPr>
              <a:t>are introduced via </a:t>
            </a:r>
            <a:r>
              <a:rPr lang="en-US" sz="2200" dirty="0" smtClean="0">
                <a:latin typeface="Arial Narrow" panose="020B0606020202030204" pitchFamily="34" charset="0"/>
              </a:rPr>
              <a:t>Amendments</a:t>
            </a:r>
            <a:endParaRPr lang="fr-FR" sz="2200" kern="1200" dirty="0">
              <a:latin typeface="Arial Narrow" panose="020B0606020202030204" pitchFamily="34" charset="0"/>
            </a:endParaRPr>
          </a:p>
          <a:p>
            <a:pPr marL="228600" lvl="1" indent="-228600" algn="l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2200" kern="1200" dirty="0"/>
          </a:p>
        </p:txBody>
      </p:sp>
      <p:sp>
        <p:nvSpPr>
          <p:cNvPr id="8" name="Forme libre 7"/>
          <p:cNvSpPr/>
          <p:nvPr/>
        </p:nvSpPr>
        <p:spPr>
          <a:xfrm>
            <a:off x="574660" y="1669542"/>
            <a:ext cx="2589552" cy="2264280"/>
          </a:xfrm>
          <a:custGeom>
            <a:avLst/>
            <a:gdLst>
              <a:gd name="connsiteX0" fmla="*/ 0 w 4112895"/>
              <a:gd name="connsiteY0" fmla="*/ 377388 h 2264280"/>
              <a:gd name="connsiteX1" fmla="*/ 377388 w 4112895"/>
              <a:gd name="connsiteY1" fmla="*/ 0 h 2264280"/>
              <a:gd name="connsiteX2" fmla="*/ 3735507 w 4112895"/>
              <a:gd name="connsiteY2" fmla="*/ 0 h 2264280"/>
              <a:gd name="connsiteX3" fmla="*/ 4112895 w 4112895"/>
              <a:gd name="connsiteY3" fmla="*/ 377388 h 2264280"/>
              <a:gd name="connsiteX4" fmla="*/ 4112895 w 4112895"/>
              <a:gd name="connsiteY4" fmla="*/ 1886892 h 2264280"/>
              <a:gd name="connsiteX5" fmla="*/ 3735507 w 4112895"/>
              <a:gd name="connsiteY5" fmla="*/ 2264280 h 2264280"/>
              <a:gd name="connsiteX6" fmla="*/ 377388 w 4112895"/>
              <a:gd name="connsiteY6" fmla="*/ 2264280 h 2264280"/>
              <a:gd name="connsiteX7" fmla="*/ 0 w 4112895"/>
              <a:gd name="connsiteY7" fmla="*/ 1886892 h 2264280"/>
              <a:gd name="connsiteX8" fmla="*/ 0 w 4112895"/>
              <a:gd name="connsiteY8" fmla="*/ 377388 h 22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12895" h="2264280">
                <a:moveTo>
                  <a:pt x="0" y="377388"/>
                </a:moveTo>
                <a:cubicBezTo>
                  <a:pt x="0" y="168962"/>
                  <a:pt x="168962" y="0"/>
                  <a:pt x="377388" y="0"/>
                </a:cubicBezTo>
                <a:lnTo>
                  <a:pt x="3735507" y="0"/>
                </a:lnTo>
                <a:cubicBezTo>
                  <a:pt x="3943933" y="0"/>
                  <a:pt x="4112895" y="168962"/>
                  <a:pt x="4112895" y="377388"/>
                </a:cubicBezTo>
                <a:lnTo>
                  <a:pt x="4112895" y="1886892"/>
                </a:lnTo>
                <a:cubicBezTo>
                  <a:pt x="4112895" y="2095318"/>
                  <a:pt x="3943933" y="2264280"/>
                  <a:pt x="3735507" y="2264280"/>
                </a:cubicBezTo>
                <a:lnTo>
                  <a:pt x="377388" y="2264280"/>
                </a:lnTo>
                <a:cubicBezTo>
                  <a:pt x="168962" y="2264280"/>
                  <a:pt x="0" y="2095318"/>
                  <a:pt x="0" y="1886892"/>
                </a:cubicBezTo>
                <a:lnTo>
                  <a:pt x="0" y="37738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183" tIns="234358" rIns="358183" bIns="234358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200" b="1" dirty="0">
                <a:latin typeface="Arial Narrow" panose="020B0606020202030204" pitchFamily="34" charset="0"/>
              </a:rPr>
              <a:t>Grant Agreement No 824093 </a:t>
            </a:r>
            <a:r>
              <a:rPr lang="fr-FR" sz="2200" b="1" dirty="0" smtClean="0">
                <a:latin typeface="Arial Narrow" panose="020B0606020202030204" pitchFamily="34" charset="0"/>
              </a:rPr>
              <a:t>(</a:t>
            </a:r>
            <a:r>
              <a:rPr lang="fr-FR" sz="2200" b="1" kern="1200" dirty="0" smtClean="0">
                <a:latin typeface="Arial Narrow" panose="020B0606020202030204" pitchFamily="34" charset="0"/>
              </a:rPr>
              <a:t>RIA)</a:t>
            </a: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200" b="1" dirty="0" smtClean="0">
                <a:latin typeface="Arial Narrow" panose="020B0606020202030204" pitchFamily="34" charset="0"/>
              </a:rPr>
              <a:t>Acceptation: </a:t>
            </a:r>
            <a:r>
              <a:rPr lang="fr-FR" sz="2200" b="1" dirty="0" err="1" smtClean="0">
                <a:latin typeface="Arial Narrow" panose="020B0606020202030204" pitchFamily="34" charset="0"/>
              </a:rPr>
              <a:t>February</a:t>
            </a:r>
            <a:r>
              <a:rPr lang="fr-FR" sz="2200" b="1" dirty="0" smtClean="0">
                <a:latin typeface="Arial Narrow" panose="020B0606020202030204" pitchFamily="34" charset="0"/>
              </a:rPr>
              <a:t> 2019</a:t>
            </a: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200" b="1" dirty="0" smtClean="0">
                <a:latin typeface="Arial Narrow" panose="020B0606020202030204" pitchFamily="34" charset="0"/>
              </a:rPr>
              <a:t>Entry </a:t>
            </a:r>
            <a:r>
              <a:rPr lang="fr-FR" sz="2200" b="1" dirty="0" err="1">
                <a:latin typeface="Arial Narrow" panose="020B0606020202030204" pitchFamily="34" charset="0"/>
              </a:rPr>
              <a:t>into</a:t>
            </a:r>
            <a:r>
              <a:rPr lang="fr-FR" sz="2200" b="1" dirty="0">
                <a:latin typeface="Arial Narrow" panose="020B0606020202030204" pitchFamily="34" charset="0"/>
              </a:rPr>
              <a:t> </a:t>
            </a:r>
            <a:r>
              <a:rPr lang="fr-FR" sz="2200" b="1" dirty="0" smtClean="0">
                <a:latin typeface="Arial Narrow" panose="020B0606020202030204" pitchFamily="34" charset="0"/>
              </a:rPr>
              <a:t>force: </a:t>
            </a:r>
            <a:r>
              <a:rPr lang="fr-FR" sz="2200" b="1" dirty="0" err="1" smtClean="0">
                <a:latin typeface="Arial Narrow" panose="020B0606020202030204" pitchFamily="34" charset="0"/>
              </a:rPr>
              <a:t>June</a:t>
            </a:r>
            <a:r>
              <a:rPr lang="fr-FR" sz="2200" b="1" dirty="0" smtClean="0">
                <a:latin typeface="Arial Narrow" panose="020B0606020202030204" pitchFamily="34" charset="0"/>
              </a:rPr>
              <a:t> 2019</a:t>
            </a:r>
            <a:endParaRPr lang="fr-FR" sz="2200" b="1" kern="1200" dirty="0">
              <a:latin typeface="Arial Narrow" panose="020B0606020202030204" pitchFamily="34" charset="0"/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3161698" y="4057902"/>
            <a:ext cx="8498734" cy="2430562"/>
          </a:xfrm>
          <a:custGeom>
            <a:avLst/>
            <a:gdLst>
              <a:gd name="connsiteX0" fmla="*/ 0 w 6169342"/>
              <a:gd name="connsiteY0" fmla="*/ 283035 h 2264280"/>
              <a:gd name="connsiteX1" fmla="*/ 5037202 w 6169342"/>
              <a:gd name="connsiteY1" fmla="*/ 283035 h 2264280"/>
              <a:gd name="connsiteX2" fmla="*/ 5037202 w 6169342"/>
              <a:gd name="connsiteY2" fmla="*/ 0 h 2264280"/>
              <a:gd name="connsiteX3" fmla="*/ 6169342 w 6169342"/>
              <a:gd name="connsiteY3" fmla="*/ 1132140 h 2264280"/>
              <a:gd name="connsiteX4" fmla="*/ 5037202 w 6169342"/>
              <a:gd name="connsiteY4" fmla="*/ 2264280 h 2264280"/>
              <a:gd name="connsiteX5" fmla="*/ 5037202 w 6169342"/>
              <a:gd name="connsiteY5" fmla="*/ 1981245 h 2264280"/>
              <a:gd name="connsiteX6" fmla="*/ 0 w 6169342"/>
              <a:gd name="connsiteY6" fmla="*/ 1981245 h 2264280"/>
              <a:gd name="connsiteX7" fmla="*/ 0 w 6169342"/>
              <a:gd name="connsiteY7" fmla="*/ 283035 h 22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69342" h="2264280">
                <a:moveTo>
                  <a:pt x="0" y="283035"/>
                </a:moveTo>
                <a:lnTo>
                  <a:pt x="5037202" y="283035"/>
                </a:lnTo>
                <a:lnTo>
                  <a:pt x="5037202" y="0"/>
                </a:lnTo>
                <a:lnTo>
                  <a:pt x="6169342" y="1132140"/>
                </a:lnTo>
                <a:lnTo>
                  <a:pt x="5037202" y="2264280"/>
                </a:lnTo>
                <a:lnTo>
                  <a:pt x="5037202" y="1981245"/>
                </a:lnTo>
                <a:lnTo>
                  <a:pt x="0" y="1981245"/>
                </a:lnTo>
                <a:lnTo>
                  <a:pt x="0" y="283035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655" tIns="316690" rIns="882760" bIns="316690" numCol="1" spcCol="1270" anchor="t" anchorCtr="0">
            <a:noAutofit/>
          </a:bodyPr>
          <a:lstStyle/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200" dirty="0">
                <a:latin typeface="Arial Narrow" panose="020B0606020202030204" pitchFamily="34" charset="0"/>
              </a:rPr>
              <a:t>The </a:t>
            </a:r>
            <a:r>
              <a:rPr lang="en-US" sz="2200" dirty="0" smtClean="0">
                <a:latin typeface="Arial Narrow" panose="020B0606020202030204" pitchFamily="34" charset="0"/>
              </a:rPr>
              <a:t>MT informs the Consortium members about mutual rights and responsibilities within the project</a:t>
            </a:r>
          </a:p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200" dirty="0" smtClean="0">
                <a:latin typeface="Arial Narrow" panose="020B0606020202030204" pitchFamily="34" charset="0"/>
              </a:rPr>
              <a:t>It controls </a:t>
            </a:r>
            <a:r>
              <a:rPr lang="en-US" sz="2200" dirty="0">
                <a:latin typeface="Arial Narrow" panose="020B0606020202030204" pitchFamily="34" charset="0"/>
              </a:rPr>
              <a:t>the respect of the clauses on which the beneficiaries have given their </a:t>
            </a:r>
            <a:r>
              <a:rPr lang="en-US" sz="2200" dirty="0" smtClean="0">
                <a:latin typeface="Arial Narrow" panose="020B0606020202030204" pitchFamily="34" charset="0"/>
              </a:rPr>
              <a:t>agreement</a:t>
            </a:r>
          </a:p>
          <a:p>
            <a:pPr marL="228600" lvl="1" indent="-228600" defTabSz="10668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200" dirty="0">
                <a:latin typeface="Arial Narrow" panose="020B0606020202030204" pitchFamily="34" charset="0"/>
              </a:rPr>
              <a:t>If necessary, the MT intervenes to resolve </a:t>
            </a:r>
            <a:r>
              <a:rPr lang="en-US" sz="2200" dirty="0" smtClean="0">
                <a:latin typeface="Arial Narrow" panose="020B0606020202030204" pitchFamily="34" charset="0"/>
              </a:rPr>
              <a:t>conflicts/misunderstanding</a:t>
            </a:r>
            <a:endParaRPr lang="en-US" sz="2200" dirty="0">
              <a:latin typeface="Arial Narrow" panose="020B0606020202030204" pitchFamily="34" charset="0"/>
            </a:endParaRPr>
          </a:p>
          <a:p>
            <a:pPr marL="285750" lvl="1" indent="-285750" algn="l" defTabSz="2355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2200" kern="1200" dirty="0"/>
          </a:p>
        </p:txBody>
      </p:sp>
      <p:sp>
        <p:nvSpPr>
          <p:cNvPr id="10" name="Forme libre 9"/>
          <p:cNvSpPr/>
          <p:nvPr/>
        </p:nvSpPr>
        <p:spPr>
          <a:xfrm>
            <a:off x="563796" y="4060919"/>
            <a:ext cx="2611280" cy="2264280"/>
          </a:xfrm>
          <a:custGeom>
            <a:avLst/>
            <a:gdLst>
              <a:gd name="connsiteX0" fmla="*/ 0 w 4112895"/>
              <a:gd name="connsiteY0" fmla="*/ 377388 h 2264280"/>
              <a:gd name="connsiteX1" fmla="*/ 377388 w 4112895"/>
              <a:gd name="connsiteY1" fmla="*/ 0 h 2264280"/>
              <a:gd name="connsiteX2" fmla="*/ 3735507 w 4112895"/>
              <a:gd name="connsiteY2" fmla="*/ 0 h 2264280"/>
              <a:gd name="connsiteX3" fmla="*/ 4112895 w 4112895"/>
              <a:gd name="connsiteY3" fmla="*/ 377388 h 2264280"/>
              <a:gd name="connsiteX4" fmla="*/ 4112895 w 4112895"/>
              <a:gd name="connsiteY4" fmla="*/ 1886892 h 2264280"/>
              <a:gd name="connsiteX5" fmla="*/ 3735507 w 4112895"/>
              <a:gd name="connsiteY5" fmla="*/ 2264280 h 2264280"/>
              <a:gd name="connsiteX6" fmla="*/ 377388 w 4112895"/>
              <a:gd name="connsiteY6" fmla="*/ 2264280 h 2264280"/>
              <a:gd name="connsiteX7" fmla="*/ 0 w 4112895"/>
              <a:gd name="connsiteY7" fmla="*/ 1886892 h 2264280"/>
              <a:gd name="connsiteX8" fmla="*/ 0 w 4112895"/>
              <a:gd name="connsiteY8" fmla="*/ 377388 h 22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12895" h="2264280">
                <a:moveTo>
                  <a:pt x="0" y="377388"/>
                </a:moveTo>
                <a:cubicBezTo>
                  <a:pt x="0" y="168962"/>
                  <a:pt x="168962" y="0"/>
                  <a:pt x="377388" y="0"/>
                </a:cubicBezTo>
                <a:lnTo>
                  <a:pt x="3735507" y="0"/>
                </a:lnTo>
                <a:cubicBezTo>
                  <a:pt x="3943933" y="0"/>
                  <a:pt x="4112895" y="168962"/>
                  <a:pt x="4112895" y="377388"/>
                </a:cubicBezTo>
                <a:lnTo>
                  <a:pt x="4112895" y="1886892"/>
                </a:lnTo>
                <a:cubicBezTo>
                  <a:pt x="4112895" y="2095318"/>
                  <a:pt x="3943933" y="2264280"/>
                  <a:pt x="3735507" y="2264280"/>
                </a:cubicBezTo>
                <a:lnTo>
                  <a:pt x="377388" y="2264280"/>
                </a:lnTo>
                <a:cubicBezTo>
                  <a:pt x="168962" y="2264280"/>
                  <a:pt x="0" y="2095318"/>
                  <a:pt x="0" y="1886892"/>
                </a:cubicBezTo>
                <a:lnTo>
                  <a:pt x="0" y="37738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183" tIns="234358" rIns="358183" bIns="234358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200" b="1" kern="1200" dirty="0" smtClean="0">
                <a:latin typeface="Arial Narrow" panose="020B0606020202030204" pitchFamily="34" charset="0"/>
              </a:rPr>
              <a:t>Consortium Agreement  DESCA Model</a:t>
            </a: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b="1" dirty="0">
                <a:latin typeface="Arial Narrow" panose="020B0606020202030204" pitchFamily="34" charset="0"/>
              </a:rPr>
              <a:t>Entry into force: August </a:t>
            </a:r>
            <a:r>
              <a:rPr lang="en-US" sz="2200" b="1" dirty="0" smtClean="0">
                <a:latin typeface="Arial Narrow" panose="020B0606020202030204" pitchFamily="34" charset="0"/>
              </a:rPr>
              <a:t>2020</a:t>
            </a:r>
            <a:endParaRPr lang="fr-FR" sz="2200" b="1" kern="1200" dirty="0">
              <a:latin typeface="Arial Narrow" panose="020B0606020202030204" pitchFamily="34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-371303" y="1126780"/>
            <a:ext cx="11850255" cy="56235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71400" lvl="8" indent="0">
              <a:buNone/>
            </a:pPr>
            <a:r>
              <a:rPr lang="fr-FR" sz="2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Management Team (MT) </a:t>
            </a:r>
            <a:r>
              <a:rPr lang="en-US" sz="24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ensures compliance with the articles of GA and clauses of CA</a:t>
            </a:r>
            <a:endParaRPr lang="fr-FR" sz="2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853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953060" y="99828"/>
            <a:ext cx="10058400" cy="959856"/>
          </a:xfrm>
        </p:spPr>
        <p:txBody>
          <a:bodyPr/>
          <a:lstStyle/>
          <a:p>
            <a:pPr algn="r"/>
            <a:r>
              <a:rPr lang="en-US" dirty="0"/>
              <a:t>Modifications of the GA 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1037359" y="1155744"/>
            <a:ext cx="9641069" cy="628751"/>
            <a:chOff x="1098973" y="3114624"/>
            <a:chExt cx="9994053" cy="628751"/>
          </a:xfrm>
        </p:grpSpPr>
        <p:grpSp>
          <p:nvGrpSpPr>
            <p:cNvPr id="6" name="Groupe 5"/>
            <p:cNvGrpSpPr/>
            <p:nvPr/>
          </p:nvGrpSpPr>
          <p:grpSpPr>
            <a:xfrm>
              <a:off x="1356813" y="3177499"/>
              <a:ext cx="9736213" cy="503001"/>
              <a:chOff x="295920" y="251339"/>
              <a:chExt cx="9736213" cy="503001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95920" y="251339"/>
                <a:ext cx="9736213" cy="503001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ZoneTexte 8"/>
              <p:cNvSpPr txBox="1"/>
              <p:nvPr/>
            </p:nvSpPr>
            <p:spPr>
              <a:xfrm>
                <a:off x="295920" y="251339"/>
                <a:ext cx="9736213" cy="50300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99257" tIns="68580" rIns="68580" bIns="68580" numCol="1" spcCol="1270" anchor="ctr" anchorCtr="0">
                <a:noAutofit/>
              </a:bodyPr>
              <a:lstStyle/>
              <a:p>
                <a:pPr lvl="0" algn="l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2700" dirty="0" smtClean="0">
                    <a:latin typeface="Arial Narrow" panose="020B0606020202030204" pitchFamily="34" charset="0"/>
                  </a:rPr>
                  <a:t>First </a:t>
                </a:r>
                <a:r>
                  <a:rPr lang="fr-FR" sz="2700" dirty="0" err="1" smtClean="0">
                    <a:latin typeface="Arial Narrow" panose="020B0606020202030204" pitchFamily="34" charset="0"/>
                  </a:rPr>
                  <a:t>Amendment</a:t>
                </a:r>
                <a:endParaRPr lang="fr-FR" sz="2700" kern="1200" dirty="0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7" name="Ellipse 6"/>
            <p:cNvSpPr/>
            <p:nvPr/>
          </p:nvSpPr>
          <p:spPr>
            <a:xfrm>
              <a:off x="1098973" y="3114624"/>
              <a:ext cx="628751" cy="62875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0" name="Espace réservé du contenu 1"/>
          <p:cNvSpPr txBox="1">
            <a:spLocks/>
          </p:cNvSpPr>
          <p:nvPr/>
        </p:nvSpPr>
        <p:spPr>
          <a:xfrm>
            <a:off x="1286092" y="1911081"/>
            <a:ext cx="10058400" cy="99554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Launched on 14 Sep 2020 – Accepted on 18 Nov 2020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</a:t>
            </a:r>
            <a:r>
              <a:rPr lang="en-US" dirty="0" smtClean="0"/>
              <a:t>hanges </a:t>
            </a:r>
            <a:r>
              <a:rPr lang="en-US" dirty="0"/>
              <a:t>of the Annex 1 and 2 of the GA and </a:t>
            </a:r>
            <a:r>
              <a:rPr lang="en-US" dirty="0" smtClean="0"/>
              <a:t>addition of beneficiary 45-AGH-UST</a:t>
            </a:r>
            <a:endParaRPr lang="en-US" dirty="0"/>
          </a:p>
        </p:txBody>
      </p:sp>
      <p:grpSp>
        <p:nvGrpSpPr>
          <p:cNvPr id="11" name="Groupe 10"/>
          <p:cNvGrpSpPr/>
          <p:nvPr/>
        </p:nvGrpSpPr>
        <p:grpSpPr>
          <a:xfrm>
            <a:off x="1037359" y="2773448"/>
            <a:ext cx="9701209" cy="628751"/>
            <a:chOff x="1307460" y="3114624"/>
            <a:chExt cx="9577080" cy="628751"/>
          </a:xfrm>
        </p:grpSpPr>
        <p:grpSp>
          <p:nvGrpSpPr>
            <p:cNvPr id="12" name="Groupe 11"/>
            <p:cNvGrpSpPr/>
            <p:nvPr/>
          </p:nvGrpSpPr>
          <p:grpSpPr>
            <a:xfrm>
              <a:off x="1606851" y="3177499"/>
              <a:ext cx="9277689" cy="503001"/>
              <a:chOff x="697907" y="2514122"/>
              <a:chExt cx="9277689" cy="503001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712892" y="2514122"/>
                <a:ext cx="9262704" cy="503001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ZoneTexte 14"/>
              <p:cNvSpPr txBox="1"/>
              <p:nvPr/>
            </p:nvSpPr>
            <p:spPr>
              <a:xfrm>
                <a:off x="697907" y="2514122"/>
                <a:ext cx="9262704" cy="50300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99257" tIns="68580" rIns="68580" bIns="68580" numCol="1" spcCol="1270" anchor="ctr" anchorCtr="0">
                <a:noAutofit/>
              </a:bodyPr>
              <a:lstStyle/>
              <a:p>
                <a:pPr lvl="0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700" dirty="0" smtClean="0">
                    <a:latin typeface="Arial Narrow" panose="020B0606020202030204" pitchFamily="34" charset="0"/>
                  </a:rPr>
                  <a:t>Second Amendment</a:t>
                </a:r>
                <a:endParaRPr lang="en-US" sz="2700" dirty="0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13" name="Ellipse 12"/>
            <p:cNvSpPr/>
            <p:nvPr/>
          </p:nvSpPr>
          <p:spPr>
            <a:xfrm>
              <a:off x="1307460" y="3114624"/>
              <a:ext cx="628751" cy="62875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6" name="Espace réservé du contenu 1"/>
          <p:cNvSpPr txBox="1">
            <a:spLocks/>
          </p:cNvSpPr>
          <p:nvPr/>
        </p:nvSpPr>
        <p:spPr>
          <a:xfrm>
            <a:off x="1262929" y="3498259"/>
            <a:ext cx="9601199" cy="138451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Launched on </a:t>
            </a:r>
            <a:r>
              <a:rPr lang="en-US" dirty="0" smtClean="0"/>
              <a:t>16 Nov 2021 </a:t>
            </a:r>
            <a:r>
              <a:rPr lang="en-US" dirty="0"/>
              <a:t>– Accepted on </a:t>
            </a:r>
            <a:r>
              <a:rPr lang="en-US" dirty="0" smtClean="0"/>
              <a:t>29 </a:t>
            </a:r>
            <a:r>
              <a:rPr lang="en-US" dirty="0"/>
              <a:t>Nov </a:t>
            </a:r>
            <a:r>
              <a:rPr lang="en-US" dirty="0" smtClean="0"/>
              <a:t>2021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Project </a:t>
            </a:r>
            <a:r>
              <a:rPr lang="en-US" dirty="0"/>
              <a:t>extension by 6 months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grpSp>
        <p:nvGrpSpPr>
          <p:cNvPr id="17" name="Groupe 16"/>
          <p:cNvGrpSpPr/>
          <p:nvPr/>
        </p:nvGrpSpPr>
        <p:grpSpPr>
          <a:xfrm>
            <a:off x="1037359" y="4412958"/>
            <a:ext cx="9641069" cy="628751"/>
            <a:chOff x="1098973" y="3114624"/>
            <a:chExt cx="9994053" cy="628751"/>
          </a:xfrm>
        </p:grpSpPr>
        <p:grpSp>
          <p:nvGrpSpPr>
            <p:cNvPr id="18" name="Groupe 17"/>
            <p:cNvGrpSpPr/>
            <p:nvPr/>
          </p:nvGrpSpPr>
          <p:grpSpPr>
            <a:xfrm>
              <a:off x="1356813" y="3177499"/>
              <a:ext cx="9736213" cy="503001"/>
              <a:chOff x="295920" y="251339"/>
              <a:chExt cx="9736213" cy="503001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295920" y="251339"/>
                <a:ext cx="9736213" cy="503001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ZoneTexte 20"/>
              <p:cNvSpPr txBox="1"/>
              <p:nvPr/>
            </p:nvSpPr>
            <p:spPr>
              <a:xfrm>
                <a:off x="295920" y="251339"/>
                <a:ext cx="9736213" cy="50300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99257" tIns="68580" rIns="68580" bIns="68580" numCol="1" spcCol="1270" anchor="ctr" anchorCtr="0">
                <a:noAutofit/>
              </a:bodyPr>
              <a:lstStyle/>
              <a:p>
                <a:pPr lvl="0" algn="l" defTabSz="12001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2700" dirty="0" smtClean="0">
                    <a:latin typeface="Arial Narrow" panose="020B0606020202030204" pitchFamily="34" charset="0"/>
                  </a:rPr>
                  <a:t>Third </a:t>
                </a:r>
                <a:r>
                  <a:rPr lang="fr-FR" sz="2700" dirty="0" err="1" smtClean="0">
                    <a:latin typeface="Arial Narrow" panose="020B0606020202030204" pitchFamily="34" charset="0"/>
                  </a:rPr>
                  <a:t>Amendment</a:t>
                </a:r>
                <a:endParaRPr lang="fr-FR" sz="2700" kern="1200" dirty="0"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19" name="Ellipse 18"/>
            <p:cNvSpPr/>
            <p:nvPr/>
          </p:nvSpPr>
          <p:spPr>
            <a:xfrm>
              <a:off x="1098973" y="3114624"/>
              <a:ext cx="628751" cy="628751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2" name="Espace réservé du contenu 1"/>
          <p:cNvSpPr txBox="1">
            <a:spLocks/>
          </p:cNvSpPr>
          <p:nvPr/>
        </p:nvSpPr>
        <p:spPr>
          <a:xfrm>
            <a:off x="1262929" y="5104584"/>
            <a:ext cx="10058400" cy="123668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Launched on 22 Mar 2022 – Accepted on 13 Jun 2022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</a:t>
            </a:r>
            <a:r>
              <a:rPr lang="en-US" dirty="0" smtClean="0"/>
              <a:t>hanges </a:t>
            </a:r>
            <a:r>
              <a:rPr lang="en-US" dirty="0"/>
              <a:t>of the Annex 1 and 2 of the </a:t>
            </a:r>
            <a:r>
              <a:rPr lang="en-US" dirty="0" smtClean="0"/>
              <a:t>GA, work plans revisions (following the extension) and addition of beneficiary 46-UOY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8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5492" y="40847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en-US" sz="4000" dirty="0"/>
              <a:t>Modifications of the GA </a:t>
            </a:r>
            <a:r>
              <a:rPr lang="en-US" sz="4000" dirty="0" smtClean="0"/>
              <a:t>(simplified procedure)</a:t>
            </a:r>
            <a:endParaRPr lang="en-US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79" y="1704355"/>
            <a:ext cx="10058400" cy="4197829"/>
          </a:xfrm>
        </p:spPr>
        <p:txBody>
          <a:bodyPr/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Simplified </a:t>
            </a:r>
            <a:r>
              <a:rPr lang="en-US" sz="2400" b="1" dirty="0">
                <a:solidFill>
                  <a:srgbClr val="0070C0"/>
                </a:solidFill>
              </a:rPr>
              <a:t>approval </a:t>
            </a:r>
            <a:r>
              <a:rPr lang="en-US" sz="2400" b="1" dirty="0" smtClean="0">
                <a:solidFill>
                  <a:srgbClr val="0070C0"/>
                </a:solidFill>
              </a:rPr>
              <a:t>procedure </a:t>
            </a:r>
            <a:r>
              <a:rPr lang="en-US" sz="2400" b="1" dirty="0">
                <a:solidFill>
                  <a:srgbClr val="0070C0"/>
                </a:solidFill>
              </a:rPr>
              <a:t>by the PO is requested in the event of minor changes to the information provided in the </a:t>
            </a:r>
            <a:r>
              <a:rPr lang="en-US" sz="2400" b="1" dirty="0" smtClean="0">
                <a:solidFill>
                  <a:srgbClr val="0070C0"/>
                </a:solidFill>
              </a:rPr>
              <a:t>GA: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Budget transfers between costs categories (with no changes in the tasks)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Use of unforeseen costs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Change of due dates for certain Deliverables/Milestones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Modification of the average p/m cost (as compared to previsions given in the GA)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Changes in the p/m effort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The </a:t>
            </a:r>
            <a:r>
              <a:rPr lang="en-US" sz="2400" dirty="0">
                <a:solidFill>
                  <a:srgbClr val="FF0000"/>
                </a:solidFill>
              </a:rPr>
              <a:t>modifications cited above are justified in the </a:t>
            </a:r>
            <a:r>
              <a:rPr lang="en-US" sz="2400" dirty="0" smtClean="0">
                <a:solidFill>
                  <a:srgbClr val="FF0000"/>
                </a:solidFill>
              </a:rPr>
              <a:t>Periodic </a:t>
            </a: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dirty="0" smtClean="0">
                <a:solidFill>
                  <a:srgbClr val="FF0000"/>
                </a:solidFill>
              </a:rPr>
              <a:t>eports and the </a:t>
            </a:r>
            <a:r>
              <a:rPr lang="en-US" sz="2400" dirty="0">
                <a:solidFill>
                  <a:srgbClr val="FF0000"/>
                </a:solidFill>
              </a:rPr>
              <a:t>concerned beneficiaries bear the full risk of non-approval </a:t>
            </a:r>
            <a:r>
              <a:rPr lang="en-US" sz="2400" dirty="0" smtClean="0">
                <a:solidFill>
                  <a:srgbClr val="FF0000"/>
                </a:solidFill>
              </a:rPr>
              <a:t>by </a:t>
            </a:r>
            <a:r>
              <a:rPr lang="en-US" sz="2400" dirty="0">
                <a:solidFill>
                  <a:srgbClr val="FF0000"/>
                </a:solidFill>
              </a:rPr>
              <a:t>the Commission/Agency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718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47804" y="2734887"/>
            <a:ext cx="7768244" cy="752301"/>
          </a:xfrm>
        </p:spPr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Arial Narrow" panose="020B0606020202030204" pitchFamily="34" charset="0"/>
              </a:rPr>
              <a:t>Thank </a:t>
            </a:r>
            <a:r>
              <a:rPr lang="fr-FR" sz="3600" dirty="0" err="1" smtClean="0">
                <a:latin typeface="Arial Narrow" panose="020B0606020202030204" pitchFamily="34" charset="0"/>
              </a:rPr>
              <a:t>you</a:t>
            </a:r>
            <a:r>
              <a:rPr lang="fr-FR" sz="3600" dirty="0" smtClean="0">
                <a:latin typeface="Arial Narrow" panose="020B0606020202030204" pitchFamily="34" charset="0"/>
              </a:rPr>
              <a:t> for </a:t>
            </a:r>
            <a:r>
              <a:rPr lang="fr-FR" sz="3600" dirty="0" err="1" smtClean="0">
                <a:latin typeface="Arial Narrow" panose="020B0606020202030204" pitchFamily="34" charset="0"/>
              </a:rPr>
              <a:t>your</a:t>
            </a:r>
            <a:r>
              <a:rPr lang="fr-FR" sz="3600" dirty="0" smtClean="0">
                <a:latin typeface="Arial Narrow" panose="020B0606020202030204" pitchFamily="34" charset="0"/>
              </a:rPr>
              <a:t> attention</a:t>
            </a:r>
            <a:endParaRPr lang="fr-FR" sz="3600" dirty="0">
              <a:latin typeface="Arial Narrow" panose="020B0606020202030204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566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7085" y="273506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fr-FR" dirty="0" smtClean="0"/>
              <a:t>Plan of the </a:t>
            </a:r>
            <a:r>
              <a:rPr lang="fr-FR" dirty="0" err="1" smtClean="0"/>
              <a:t>presentation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79" y="2119982"/>
            <a:ext cx="10058400" cy="4023360"/>
          </a:xfrm>
        </p:spPr>
        <p:txBody>
          <a:bodyPr/>
          <a:lstStyle/>
          <a:p>
            <a:r>
              <a:rPr lang="fr-FR" sz="2400" dirty="0" smtClean="0"/>
              <a:t>1</a:t>
            </a:r>
            <a:r>
              <a:rPr lang="fr-FR" sz="2400" dirty="0"/>
              <a:t>) </a:t>
            </a:r>
            <a:r>
              <a:rPr lang="fr-FR" sz="2400" dirty="0" smtClean="0"/>
              <a:t>Work plan </a:t>
            </a:r>
            <a:r>
              <a:rPr lang="fr-FR" sz="2400" dirty="0" err="1" smtClean="0"/>
              <a:t>accomplishment</a:t>
            </a:r>
            <a:endParaRPr lang="fr-FR" sz="2400" dirty="0" smtClean="0"/>
          </a:p>
          <a:p>
            <a:r>
              <a:rPr lang="fr-FR" sz="2400" dirty="0" smtClean="0"/>
              <a:t>2) </a:t>
            </a:r>
            <a:r>
              <a:rPr lang="en-US" sz="2400" dirty="0" smtClean="0"/>
              <a:t>Resources planning </a:t>
            </a:r>
            <a:r>
              <a:rPr lang="en-US" sz="2400" dirty="0"/>
              <a:t>and </a:t>
            </a:r>
            <a:r>
              <a:rPr lang="en-US" sz="2400" dirty="0" smtClean="0"/>
              <a:t>use</a:t>
            </a:r>
          </a:p>
          <a:p>
            <a:r>
              <a:rPr lang="fr-FR" sz="2400" dirty="0"/>
              <a:t>3) </a:t>
            </a:r>
            <a:r>
              <a:rPr lang="fr-FR" sz="2400" dirty="0" smtClean="0"/>
              <a:t>Management </a:t>
            </a:r>
            <a:r>
              <a:rPr lang="fr-FR" sz="2400" dirty="0" err="1"/>
              <a:t>procedures</a:t>
            </a:r>
            <a:r>
              <a:rPr lang="fr-FR" sz="2400" dirty="0"/>
              <a:t> and </a:t>
            </a:r>
            <a:r>
              <a:rPr lang="fr-FR" sz="2400" dirty="0" err="1" smtClean="0"/>
              <a:t>methods</a:t>
            </a:r>
            <a:endParaRPr lang="fr-FR" sz="2400" dirty="0" smtClean="0"/>
          </a:p>
          <a:p>
            <a:r>
              <a:rPr lang="fr-FR" sz="2400" dirty="0" smtClean="0"/>
              <a:t>4) Dissemination and Communication </a:t>
            </a:r>
            <a:r>
              <a:rPr lang="fr-FR" sz="2400" dirty="0" err="1" smtClean="0"/>
              <a:t>activities</a:t>
            </a:r>
            <a:endParaRPr lang="fr-FR" sz="2400" dirty="0" smtClean="0"/>
          </a:p>
          <a:p>
            <a:r>
              <a:rPr lang="fr-FR" sz="2400" dirty="0" smtClean="0"/>
              <a:t>5) </a:t>
            </a:r>
            <a:r>
              <a:rPr lang="en-US" sz="2400" dirty="0" smtClean="0"/>
              <a:t>Compliance </a:t>
            </a:r>
            <a:r>
              <a:rPr lang="en-US" sz="2400" dirty="0"/>
              <a:t>with </a:t>
            </a:r>
            <a:r>
              <a:rPr lang="en-US" sz="2400" dirty="0" smtClean="0"/>
              <a:t>GA and CA obligations</a:t>
            </a:r>
          </a:p>
          <a:p>
            <a:r>
              <a:rPr lang="en-US" sz="2400" dirty="0"/>
              <a:t>6</a:t>
            </a:r>
            <a:r>
              <a:rPr lang="en-US" sz="2400" dirty="0" smtClean="0"/>
              <a:t>) Modifications of the GA </a:t>
            </a:r>
            <a:r>
              <a:rPr lang="en-US" sz="2400" dirty="0"/>
              <a:t>(Amendments and simplified approval procedure)</a:t>
            </a:r>
            <a:endParaRPr lang="fr-FR" sz="2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7909779" y="6492875"/>
            <a:ext cx="4282221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94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7032" y="243283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Work plan </a:t>
            </a:r>
            <a:r>
              <a:rPr lang="en-US" dirty="0" smtClean="0"/>
              <a:t>accomplishment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79" y="1196871"/>
            <a:ext cx="5960226" cy="53036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0070C0"/>
                </a:solidFill>
              </a:rPr>
              <a:t>Current Data:</a:t>
            </a:r>
          </a:p>
          <a:p>
            <a:pPr marL="0" indent="0">
              <a:buNone/>
            </a:pPr>
            <a:r>
              <a:rPr lang="en-US" sz="2200" dirty="0"/>
              <a:t>Grant Agreement N°824093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/>
              <a:t>1 June 2020 to </a:t>
            </a:r>
            <a:r>
              <a:rPr lang="en-US" sz="2200" dirty="0" smtClean="0">
                <a:solidFill>
                  <a:srgbClr val="FF0000"/>
                </a:solidFill>
              </a:rPr>
              <a:t>30 November 2023 </a:t>
            </a:r>
            <a:r>
              <a:rPr lang="en-US" sz="2200" dirty="0" smtClean="0">
                <a:solidFill>
                  <a:schemeClr val="tx1"/>
                </a:solidFill>
              </a:rPr>
              <a:t>(6 months extension granted with AMD2)</a:t>
            </a: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32 </a:t>
            </a:r>
            <a:r>
              <a:rPr lang="en-US" sz="2200" dirty="0"/>
              <a:t>Work Packages (WPs)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FF0000"/>
                </a:solidFill>
              </a:rPr>
              <a:t>46</a:t>
            </a:r>
            <a:r>
              <a:rPr lang="en-US" sz="2200" dirty="0" smtClean="0"/>
              <a:t> </a:t>
            </a:r>
            <a:r>
              <a:rPr lang="en-US" sz="2200" dirty="0"/>
              <a:t>participating </a:t>
            </a:r>
            <a:r>
              <a:rPr lang="en-US" sz="2200" dirty="0" smtClean="0"/>
              <a:t>institutions (45-AGH UST joined the Consortium with the AMD1 and 46-UOY with AMD3)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/>
              <a:t>Budget 10 M </a:t>
            </a:r>
            <a:r>
              <a:rPr lang="en-US" sz="2200" dirty="0" smtClean="0"/>
              <a:t>€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200" dirty="0"/>
          </a:p>
          <a:p>
            <a:pPr marL="0" indent="0" algn="ctr">
              <a:buNone/>
            </a:pPr>
            <a:r>
              <a:rPr lang="en-US" sz="2400" b="1" dirty="0" smtClean="0">
                <a:solidFill>
                  <a:schemeClr val="accent2"/>
                </a:solidFill>
              </a:rPr>
              <a:t>The </a:t>
            </a:r>
            <a:r>
              <a:rPr lang="en-US" sz="2400" b="1" dirty="0">
                <a:solidFill>
                  <a:schemeClr val="accent2"/>
                </a:solidFill>
              </a:rPr>
              <a:t>participants </a:t>
            </a:r>
            <a:r>
              <a:rPr lang="en-US" sz="2400" b="1" dirty="0" smtClean="0">
                <a:solidFill>
                  <a:schemeClr val="accent2"/>
                </a:solidFill>
              </a:rPr>
              <a:t>ensure </a:t>
            </a:r>
            <a:r>
              <a:rPr lang="en-US" sz="2400" b="1" dirty="0">
                <a:solidFill>
                  <a:schemeClr val="accent2"/>
                </a:solidFill>
              </a:rPr>
              <a:t>their contribution and carry out their </a:t>
            </a:r>
            <a:r>
              <a:rPr lang="en-US" sz="2400" b="1" dirty="0" smtClean="0">
                <a:solidFill>
                  <a:schemeClr val="accent2"/>
                </a:solidFill>
              </a:rPr>
              <a:t>main tasks in corresponding WPs </a:t>
            </a:r>
            <a:r>
              <a:rPr lang="en-US" sz="2400" b="1" dirty="0">
                <a:solidFill>
                  <a:schemeClr val="accent2"/>
                </a:solidFill>
              </a:rPr>
              <a:t>in accordance </a:t>
            </a:r>
            <a:r>
              <a:rPr lang="en-US" sz="2400" b="1" dirty="0" smtClean="0">
                <a:solidFill>
                  <a:schemeClr val="accent2"/>
                </a:solidFill>
              </a:rPr>
              <a:t>with Annex I, part B–Section </a:t>
            </a:r>
            <a:r>
              <a:rPr lang="en-US" sz="2400" b="1" dirty="0">
                <a:solidFill>
                  <a:schemeClr val="accent2"/>
                </a:solidFill>
              </a:rPr>
              <a:t>4: Members of the </a:t>
            </a:r>
            <a:r>
              <a:rPr lang="en-US" sz="2400" b="1" dirty="0" smtClean="0">
                <a:solidFill>
                  <a:schemeClr val="accent2"/>
                </a:solidFill>
              </a:rPr>
              <a:t>Consortium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636" y="2194530"/>
            <a:ext cx="3827665" cy="260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16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8393" y="1196872"/>
            <a:ext cx="10931236" cy="521669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b="1" dirty="0" smtClean="0">
                <a:solidFill>
                  <a:srgbClr val="0070C0"/>
                </a:solidFill>
              </a:rPr>
              <a:t>Deliverables Achievement: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200" dirty="0" smtClean="0"/>
              <a:t>No rejected Deliverables in the RP1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200" dirty="0" smtClean="0"/>
              <a:t>2 delayed Deliverables in the RP2:</a:t>
            </a:r>
          </a:p>
          <a:p>
            <a:pPr algn="just"/>
            <a:r>
              <a:rPr lang="en-US" i="1" dirty="0" smtClean="0"/>
              <a:t>D14.3 (NA3-Jet-QGP</a:t>
            </a:r>
            <a:r>
              <a:rPr lang="en-US" i="1" dirty="0"/>
              <a:t>): Delayed due </a:t>
            </a:r>
            <a:r>
              <a:rPr lang="en-US" i="1" dirty="0" smtClean="0"/>
              <a:t>to unforeseen </a:t>
            </a:r>
            <a:r>
              <a:rPr lang="en-US" i="1" dirty="0"/>
              <a:t>end of postdoc </a:t>
            </a:r>
            <a:r>
              <a:rPr lang="en-US" i="1" dirty="0" smtClean="0"/>
              <a:t>contract (expected to month 40)</a:t>
            </a:r>
          </a:p>
          <a:p>
            <a:pPr algn="just"/>
            <a:r>
              <a:rPr lang="en-US" i="1" dirty="0"/>
              <a:t>D25.2 </a:t>
            </a:r>
            <a:r>
              <a:rPr lang="en-US" i="1" dirty="0" smtClean="0"/>
              <a:t>(JRA7-HaSP</a:t>
            </a:r>
            <a:r>
              <a:rPr lang="en-US" i="1" dirty="0"/>
              <a:t>): </a:t>
            </a:r>
            <a:r>
              <a:rPr lang="en-US" i="1" dirty="0" smtClean="0"/>
              <a:t>Workshop delayed due to COVID-19 restrictions and </a:t>
            </a:r>
            <a:r>
              <a:rPr lang="en-US" i="1" dirty="0"/>
              <a:t>took place on Sep </a:t>
            </a:r>
            <a:r>
              <a:rPr lang="en-US" i="1" dirty="0" smtClean="0"/>
              <a:t>13-16</a:t>
            </a:r>
            <a:r>
              <a:rPr lang="en-US" i="1" dirty="0"/>
              <a:t>, </a:t>
            </a:r>
            <a:r>
              <a:rPr lang="en-US" i="1" dirty="0" smtClean="0"/>
              <a:t>2022 (</a:t>
            </a:r>
            <a:r>
              <a:rPr lang="en-US" i="1" dirty="0"/>
              <a:t>expected to </a:t>
            </a:r>
            <a:r>
              <a:rPr lang="en-US" i="1" dirty="0" smtClean="0"/>
              <a:t>month </a:t>
            </a:r>
            <a:r>
              <a:rPr lang="en-US" i="1" dirty="0"/>
              <a:t>40</a:t>
            </a:r>
            <a:r>
              <a:rPr lang="en-US" i="1" dirty="0" smtClean="0"/>
              <a:t>)</a:t>
            </a:r>
          </a:p>
          <a:p>
            <a:pPr marL="457200" indent="-457200" algn="just">
              <a:buFont typeface="+mj-lt"/>
              <a:buAutoNum type="arabicParenR" startAt="3"/>
            </a:pPr>
            <a:r>
              <a:rPr lang="en-US" sz="2200" dirty="0" smtClean="0"/>
              <a:t>One </a:t>
            </a:r>
            <a:r>
              <a:rPr lang="en-US" sz="2200" dirty="0"/>
              <a:t>cancelled deliverable: </a:t>
            </a:r>
            <a:r>
              <a:rPr lang="en-US" sz="2200" dirty="0" smtClean="0"/>
              <a:t>D20.2 (</a:t>
            </a:r>
            <a:r>
              <a:rPr lang="en-US" sz="2200" dirty="0"/>
              <a:t>JRA2-FTE@LHC): </a:t>
            </a:r>
            <a:r>
              <a:rPr lang="en-US" sz="2200" dirty="0" smtClean="0"/>
              <a:t>abandoned </a:t>
            </a:r>
            <a:r>
              <a:rPr lang="en-US" sz="2200" dirty="0"/>
              <a:t>following the evolution of scientific </a:t>
            </a:r>
            <a:r>
              <a:rPr lang="en-US" sz="2200" dirty="0" smtClean="0"/>
              <a:t>work in the concerned WP</a:t>
            </a:r>
          </a:p>
          <a:p>
            <a:pPr marL="457200" indent="-457200" algn="just">
              <a:buFont typeface="+mj-lt"/>
              <a:buAutoNum type="arabicParenR" startAt="3"/>
            </a:pPr>
            <a:r>
              <a:rPr lang="en-US" sz="2200" dirty="0" smtClean="0"/>
              <a:t>One </a:t>
            </a:r>
            <a:r>
              <a:rPr lang="en-US" sz="2200" dirty="0"/>
              <a:t>new Deliverable: </a:t>
            </a:r>
            <a:r>
              <a:rPr lang="en-US" sz="2200" dirty="0" smtClean="0"/>
              <a:t>D16.4 (</a:t>
            </a:r>
            <a:r>
              <a:rPr lang="en-US" sz="2200" dirty="0"/>
              <a:t>NA5-THEIA): </a:t>
            </a:r>
            <a:r>
              <a:rPr lang="en-US" sz="2200" dirty="0" smtClean="0"/>
              <a:t>new database providing a </a:t>
            </a:r>
            <a:r>
              <a:rPr lang="en-US" sz="2200" dirty="0"/>
              <a:t>complete collection of published </a:t>
            </a:r>
            <a:r>
              <a:rPr lang="en-US" sz="2200" dirty="0" err="1"/>
              <a:t>hypernuclear</a:t>
            </a:r>
            <a:r>
              <a:rPr lang="en-US" sz="2200" dirty="0"/>
              <a:t> </a:t>
            </a:r>
            <a:r>
              <a:rPr lang="en-US" sz="2200" dirty="0" smtClean="0"/>
              <a:t>results and </a:t>
            </a:r>
            <a:r>
              <a:rPr lang="en-US" sz="2200" dirty="0"/>
              <a:t>contributing to the </a:t>
            </a:r>
            <a:r>
              <a:rPr lang="en-US" sz="2200" dirty="0" smtClean="0"/>
              <a:t>objectives of the </a:t>
            </a:r>
            <a:r>
              <a:rPr lang="en-US" sz="2200" dirty="0"/>
              <a:t>concerned </a:t>
            </a:r>
            <a:r>
              <a:rPr lang="en-US" sz="2200" dirty="0" smtClean="0"/>
              <a:t>WP</a:t>
            </a:r>
          </a:p>
          <a:p>
            <a:pPr marL="0" indent="0" algn="just">
              <a:buNone/>
            </a:pPr>
            <a:r>
              <a:rPr lang="en-US" i="1" dirty="0" smtClean="0"/>
              <a:t>(Both modifications introduced with AMD3)</a:t>
            </a:r>
          </a:p>
          <a:p>
            <a:pPr marL="457200" indent="-457200" algn="just">
              <a:buFont typeface="+mj-lt"/>
              <a:buAutoNum type="arabicParenR" startAt="5"/>
            </a:pPr>
            <a:r>
              <a:rPr lang="en-US" sz="2200" dirty="0" smtClean="0"/>
              <a:t>Rescheduling of due dates for some Deliverables as a result of: scientific plans evolution, delays caused by COVID-19 and project extension (details are given in AMD1, 2, 3).</a:t>
            </a:r>
            <a:endParaRPr lang="en-US" sz="22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97032" y="243283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Work plan </a:t>
            </a:r>
            <a:r>
              <a:rPr lang="en-US" dirty="0" smtClean="0"/>
              <a:t>accomplishment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31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6579" y="1263683"/>
            <a:ext cx="10906299" cy="495239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Milestones </a:t>
            </a:r>
            <a:r>
              <a:rPr lang="en-US" sz="2400" b="1" dirty="0">
                <a:solidFill>
                  <a:srgbClr val="0070C0"/>
                </a:solidFill>
              </a:rPr>
              <a:t>Achievement: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200" dirty="0"/>
              <a:t>No rejected </a:t>
            </a:r>
            <a:r>
              <a:rPr lang="en-US" sz="2200" dirty="0" smtClean="0"/>
              <a:t>Milestones </a:t>
            </a:r>
            <a:r>
              <a:rPr lang="en-US" sz="2200" dirty="0"/>
              <a:t>in the RP1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en-US" sz="2200" dirty="0" smtClean="0"/>
              <a:t>3 </a:t>
            </a:r>
            <a:r>
              <a:rPr lang="en-US" sz="2200" dirty="0"/>
              <a:t>delayed Milestones in the </a:t>
            </a:r>
            <a:r>
              <a:rPr lang="en-US" sz="2200" dirty="0" smtClean="0"/>
              <a:t>RP2:</a:t>
            </a:r>
          </a:p>
          <a:p>
            <a:pPr marL="0" indent="0" algn="just">
              <a:buNone/>
            </a:pPr>
            <a:r>
              <a:rPr lang="en-US" i="1" dirty="0" smtClean="0"/>
              <a:t>MS16-Delivery </a:t>
            </a:r>
            <a:r>
              <a:rPr lang="en-US" i="1" dirty="0"/>
              <a:t>of </a:t>
            </a:r>
            <a:r>
              <a:rPr lang="en-US" i="1" dirty="0" smtClean="0"/>
              <a:t>D14.3 (</a:t>
            </a:r>
            <a:r>
              <a:rPr lang="en-US" i="1" dirty="0"/>
              <a:t>NA3-Jet-QGP</a:t>
            </a:r>
            <a:r>
              <a:rPr lang="en-US" i="1" dirty="0" smtClean="0"/>
              <a:t>): </a:t>
            </a:r>
            <a:r>
              <a:rPr lang="en-US" i="1" dirty="0"/>
              <a:t>D</a:t>
            </a:r>
            <a:r>
              <a:rPr lang="en-US" i="1" dirty="0" smtClean="0"/>
              <a:t>elayed </a:t>
            </a:r>
            <a:r>
              <a:rPr lang="en-US" i="1" dirty="0"/>
              <a:t>due to unforeseen end of postdoc contract (expected to month 40</a:t>
            </a:r>
            <a:r>
              <a:rPr lang="en-US" i="1" dirty="0" smtClean="0"/>
              <a:t>)</a:t>
            </a:r>
            <a:endParaRPr lang="en-US" i="1" dirty="0"/>
          </a:p>
          <a:p>
            <a:pPr marL="0" indent="0" algn="just">
              <a:buNone/>
            </a:pPr>
            <a:r>
              <a:rPr lang="en-US" i="1" dirty="0"/>
              <a:t>MS45 </a:t>
            </a:r>
            <a:r>
              <a:rPr lang="en-US" i="1" dirty="0" smtClean="0"/>
              <a:t>(JRA5-GPD-ACT</a:t>
            </a:r>
            <a:r>
              <a:rPr lang="en-US" i="1" dirty="0"/>
              <a:t>): </a:t>
            </a:r>
            <a:r>
              <a:rPr lang="en-US" i="1" dirty="0" smtClean="0"/>
              <a:t>Delayed due </a:t>
            </a:r>
            <a:r>
              <a:rPr lang="en-US" i="1" dirty="0"/>
              <a:t>to the complexity of the experiment, </a:t>
            </a:r>
            <a:r>
              <a:rPr lang="en-US" i="1" dirty="0" smtClean="0"/>
              <a:t>the </a:t>
            </a:r>
            <a:r>
              <a:rPr lang="en-US" i="1" dirty="0"/>
              <a:t>necessity of excellent calibrations of many detectors, and </a:t>
            </a:r>
            <a:r>
              <a:rPr lang="en-US" i="1" dirty="0" smtClean="0"/>
              <a:t>the </a:t>
            </a:r>
            <a:r>
              <a:rPr lang="en-US" i="1" dirty="0"/>
              <a:t>pandemic during two </a:t>
            </a:r>
            <a:r>
              <a:rPr lang="en-US" i="1" dirty="0" smtClean="0"/>
              <a:t>years</a:t>
            </a:r>
            <a:r>
              <a:rPr lang="en-US" i="1" dirty="0"/>
              <a:t> (expected to month </a:t>
            </a:r>
            <a:r>
              <a:rPr lang="en-US" i="1" dirty="0" smtClean="0"/>
              <a:t>43)</a:t>
            </a:r>
          </a:p>
          <a:p>
            <a:pPr marL="0" indent="0" algn="just">
              <a:buNone/>
            </a:pPr>
            <a:r>
              <a:rPr lang="en-US" i="1" dirty="0" smtClean="0"/>
              <a:t>MS54 linked to D25.2 (</a:t>
            </a:r>
            <a:r>
              <a:rPr lang="en-US" i="1" dirty="0"/>
              <a:t>JRA7-HaSP</a:t>
            </a:r>
            <a:r>
              <a:rPr lang="en-US" i="1" dirty="0" smtClean="0"/>
              <a:t>): </a:t>
            </a:r>
            <a:r>
              <a:rPr lang="en-US" i="1" dirty="0"/>
              <a:t>Workshop delayed due to COVID-19 restrictions and took place on Sep 13-16, 2022 </a:t>
            </a:r>
            <a:r>
              <a:rPr lang="en-US" i="1" dirty="0" smtClean="0"/>
              <a:t>(already achieved by now)</a:t>
            </a:r>
          </a:p>
          <a:p>
            <a:pPr marL="457200" indent="-457200" algn="just">
              <a:buFont typeface="+mj-lt"/>
              <a:buAutoNum type="arabicParenR" startAt="3"/>
            </a:pPr>
            <a:r>
              <a:rPr lang="en-US" sz="2200" dirty="0" smtClean="0"/>
              <a:t>No modifications in the list of Milestones as compared to the initial plan in the GA</a:t>
            </a:r>
          </a:p>
          <a:p>
            <a:pPr marL="457200" indent="-457200" algn="just">
              <a:buFont typeface="+mj-lt"/>
              <a:buAutoNum type="arabicParenR" startAt="3"/>
            </a:pPr>
            <a:r>
              <a:rPr lang="en-US" sz="2200" dirty="0"/>
              <a:t>Rescheduling of due dates for some Milestones as a result of: scientific plans evolution, delays caused by COVID-19 and project extension (details are given in AMD1, 2, 3</a:t>
            </a:r>
            <a:r>
              <a:rPr lang="en-US" sz="2200" dirty="0" smtClean="0"/>
              <a:t>).</a:t>
            </a: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197032" y="243283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Work plan </a:t>
            </a:r>
            <a:r>
              <a:rPr lang="en-US" dirty="0" smtClean="0"/>
              <a:t>accomplishment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127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2218" y="1488125"/>
            <a:ext cx="10058400" cy="4463787"/>
          </a:xfrm>
        </p:spPr>
        <p:txBody>
          <a:bodyPr/>
          <a:lstStyle/>
          <a:p>
            <a:pPr algn="just"/>
            <a:r>
              <a:rPr lang="en-US" sz="2400" b="1" dirty="0" smtClean="0">
                <a:solidFill>
                  <a:srgbClr val="0070C0"/>
                </a:solidFill>
              </a:rPr>
              <a:t>STRONG-2020 </a:t>
            </a:r>
            <a:r>
              <a:rPr lang="en-US" sz="2400" b="1" dirty="0">
                <a:solidFill>
                  <a:srgbClr val="0070C0"/>
                </a:solidFill>
              </a:rPr>
              <a:t>beneficiaries commit themselves </a:t>
            </a:r>
            <a:r>
              <a:rPr lang="en-US" sz="2400" b="1" dirty="0" smtClean="0">
                <a:solidFill>
                  <a:srgbClr val="0070C0"/>
                </a:solidFill>
              </a:rPr>
              <a:t>to: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Use the funds allocated to the project by respecting the clauses of the </a:t>
            </a:r>
            <a:r>
              <a:rPr lang="en-US" b="1" dirty="0"/>
              <a:t>ARTICLE 6 — ELIGIBLE AND INELIGIBLE </a:t>
            </a:r>
            <a:r>
              <a:rPr lang="en-US" b="1" dirty="0" smtClean="0"/>
              <a:t>COSTS</a:t>
            </a:r>
            <a:r>
              <a:rPr lang="en-US" dirty="0" smtClean="0"/>
              <a:t> of the GA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/>
              <a:t>Keep </a:t>
            </a:r>
            <a:r>
              <a:rPr lang="en-US" dirty="0"/>
              <a:t>appropriate and sufficient </a:t>
            </a:r>
            <a:r>
              <a:rPr lang="en-US" dirty="0" smtClean="0"/>
              <a:t>evidence of </a:t>
            </a:r>
            <a:r>
              <a:rPr lang="en-US" dirty="0"/>
              <a:t>declared costs in accordance </a:t>
            </a:r>
            <a:r>
              <a:rPr lang="en-US" dirty="0" smtClean="0"/>
              <a:t>with </a:t>
            </a:r>
            <a:r>
              <a:rPr lang="en-US" b="1" dirty="0" smtClean="0"/>
              <a:t>ARTICLE </a:t>
            </a:r>
            <a:r>
              <a:rPr lang="en-US" b="1" dirty="0"/>
              <a:t>18 — KEEPING RECORDS — SUPPORTING </a:t>
            </a:r>
            <a:r>
              <a:rPr lang="en-US" b="1" dirty="0" smtClean="0"/>
              <a:t>DOCUMENTATION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/>
              <a:t>Respect the clauses </a:t>
            </a:r>
            <a:r>
              <a:rPr lang="en-US" dirty="0"/>
              <a:t>of the </a:t>
            </a:r>
            <a:r>
              <a:rPr lang="en-US" b="1" dirty="0"/>
              <a:t>ARTICLE 4 — ESTIMATED BUDGET AND BUDGET </a:t>
            </a:r>
            <a:r>
              <a:rPr lang="en-US" b="1" dirty="0" smtClean="0"/>
              <a:t>TRANSFERS </a:t>
            </a:r>
            <a:r>
              <a:rPr lang="en-US" dirty="0" smtClean="0"/>
              <a:t>and use their budget according to the estimations in Annex 2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Prepare and be fully responsible </a:t>
            </a:r>
            <a:r>
              <a:rPr lang="en-US" dirty="0" smtClean="0"/>
              <a:t>for their own </a:t>
            </a:r>
            <a:r>
              <a:rPr lang="en-US" dirty="0"/>
              <a:t>Financial </a:t>
            </a:r>
            <a:r>
              <a:rPr lang="en-US" dirty="0" smtClean="0"/>
              <a:t>Statements	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/>
              <a:t>Inform the Management Team of any intentions of budget changes well beforehand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Appoint in their respective </a:t>
            </a:r>
            <a:r>
              <a:rPr lang="en-US" dirty="0" smtClean="0"/>
              <a:t>establishments </a:t>
            </a:r>
            <a:r>
              <a:rPr lang="en-US" dirty="0"/>
              <a:t>a responsible </a:t>
            </a:r>
            <a:r>
              <a:rPr lang="en-US" dirty="0" smtClean="0"/>
              <a:t>for Financial Issues person so </a:t>
            </a:r>
            <a:r>
              <a:rPr lang="en-US" dirty="0"/>
              <a:t>that the latter </a:t>
            </a:r>
            <a:r>
              <a:rPr lang="en-US" dirty="0" smtClean="0"/>
              <a:t>stays in constant contact with the Project Manager</a:t>
            </a:r>
            <a:endParaRPr lang="en-US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213657" y="218344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Resources planning and </a:t>
            </a:r>
            <a:r>
              <a:rPr lang="en-US" dirty="0" smtClean="0"/>
              <a:t>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4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3657" y="218344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Resources planning and </a:t>
            </a:r>
            <a:r>
              <a:rPr lang="en-US" dirty="0" smtClean="0"/>
              <a:t>use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3207" y="1363125"/>
            <a:ext cx="10432472" cy="5104176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Major budget modifications: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 smtClean="0"/>
              <a:t>WP19 (</a:t>
            </a:r>
            <a:r>
              <a:rPr lang="en-US" sz="2200" b="1" dirty="0"/>
              <a:t>JRA1-LHC-Combine): </a:t>
            </a:r>
            <a:r>
              <a:rPr lang="en-US" sz="2200" dirty="0"/>
              <a:t>I</a:t>
            </a:r>
            <a:r>
              <a:rPr lang="en-US" sz="2200" dirty="0" smtClean="0"/>
              <a:t>nclusion of </a:t>
            </a:r>
            <a:r>
              <a:rPr lang="en-US" sz="2200" dirty="0"/>
              <a:t>three new </a:t>
            </a:r>
            <a:r>
              <a:rPr lang="en-US" sz="2200" dirty="0" smtClean="0"/>
              <a:t>participants (30-INFN, 37-IFJ PAN, 45-AGH UST) and budget redistribution from 1-CNRS to the above mentioned beneficiaries (implemented with AMD1)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/>
              <a:t>WP13 (NA2-Small-x): </a:t>
            </a:r>
            <a:r>
              <a:rPr lang="en-US" sz="2200" dirty="0"/>
              <a:t>Reallocation of </a:t>
            </a:r>
            <a:r>
              <a:rPr lang="en-US" sz="2200" dirty="0" smtClean="0"/>
              <a:t>Travel costs amongst the partners of the same WP and five beneficiaries belonging to other WPs of the project (implemented </a:t>
            </a:r>
            <a:r>
              <a:rPr lang="en-US" sz="2200" dirty="0"/>
              <a:t>with AMD1</a:t>
            </a:r>
            <a:r>
              <a:rPr lang="en-US" sz="2200" dirty="0" smtClean="0"/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/>
              <a:t>WP25 (JRA7-HaSP): </a:t>
            </a:r>
            <a:r>
              <a:rPr lang="en-US" sz="2200" dirty="0" smtClean="0"/>
              <a:t>Addition of a new beneficiary (46-UOY) and transfer of the full budget of </a:t>
            </a:r>
            <a:r>
              <a:rPr lang="en-US" sz="2200" dirty="0"/>
              <a:t>beneficiary </a:t>
            </a:r>
            <a:r>
              <a:rPr lang="en-US" sz="2200" dirty="0" smtClean="0"/>
              <a:t>43-UEDIN that left this </a:t>
            </a:r>
            <a:r>
              <a:rPr lang="en-US" sz="2200" dirty="0"/>
              <a:t>WP (implemented with </a:t>
            </a:r>
            <a:r>
              <a:rPr lang="en-US" sz="2200" dirty="0" smtClean="0"/>
              <a:t>AMD3)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/>
              <a:t>WP25 (JRA7-HaSP): </a:t>
            </a:r>
            <a:r>
              <a:rPr lang="en-US" sz="2200" dirty="0"/>
              <a:t>Budget </a:t>
            </a:r>
            <a:r>
              <a:rPr lang="en-US" sz="2200" dirty="0" smtClean="0"/>
              <a:t>transfer </a:t>
            </a:r>
            <a:r>
              <a:rPr lang="en-US" sz="2200" dirty="0"/>
              <a:t>between cost categories for the partner </a:t>
            </a:r>
            <a:r>
              <a:rPr lang="en-US" sz="2200" dirty="0" smtClean="0"/>
              <a:t>13-TUM due </a:t>
            </a:r>
            <a:r>
              <a:rPr lang="en-US" sz="2200" dirty="0"/>
              <a:t>to </a:t>
            </a:r>
            <a:r>
              <a:rPr lang="en-US" sz="2200" dirty="0" smtClean="0"/>
              <a:t>a </a:t>
            </a:r>
            <a:r>
              <a:rPr lang="en-US" sz="2200" dirty="0"/>
              <a:t>mistake </a:t>
            </a:r>
            <a:r>
              <a:rPr lang="en-US" sz="2200" dirty="0" smtClean="0"/>
              <a:t>identified in the GA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dirty="0" smtClean="0"/>
              <a:t>Budget transfers </a:t>
            </a:r>
            <a:r>
              <a:rPr lang="en-US" sz="2200" dirty="0"/>
              <a:t>between cost </a:t>
            </a:r>
            <a:r>
              <a:rPr lang="en-US" sz="2200" dirty="0" smtClean="0"/>
              <a:t>categories for a number of WPs as a result of</a:t>
            </a:r>
            <a:r>
              <a:rPr lang="en-US" sz="2200" dirty="0"/>
              <a:t>: scientific plans evolution, delays caused by COVID-19 and </a:t>
            </a:r>
            <a:r>
              <a:rPr lang="en-US" sz="2200" dirty="0" smtClean="0"/>
              <a:t>6 months project </a:t>
            </a:r>
            <a:r>
              <a:rPr lang="en-US" sz="2200" dirty="0"/>
              <a:t>extension (details are </a:t>
            </a:r>
            <a:r>
              <a:rPr lang="en-US" sz="2200" dirty="0" smtClean="0"/>
              <a:t>provided </a:t>
            </a:r>
            <a:r>
              <a:rPr lang="en-US" sz="2200" dirty="0"/>
              <a:t>in </a:t>
            </a:r>
            <a:r>
              <a:rPr lang="en-US" sz="2200" dirty="0" smtClean="0"/>
              <a:t>AMD3</a:t>
            </a:r>
            <a:r>
              <a:rPr lang="en-US" sz="2200" dirty="0"/>
              <a:t>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206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/>
          <p:nvPr/>
        </p:nvSpPr>
        <p:spPr>
          <a:xfrm>
            <a:off x="1102196" y="1171933"/>
            <a:ext cx="3061675" cy="671006"/>
          </a:xfrm>
          <a:custGeom>
            <a:avLst/>
            <a:gdLst>
              <a:gd name="connsiteX0" fmla="*/ 0 w 3061675"/>
              <a:gd name="connsiteY0" fmla="*/ 0 h 133122"/>
              <a:gd name="connsiteX1" fmla="*/ 3061675 w 3061675"/>
              <a:gd name="connsiteY1" fmla="*/ 0 h 133122"/>
              <a:gd name="connsiteX2" fmla="*/ 3061675 w 3061675"/>
              <a:gd name="connsiteY2" fmla="*/ 133122 h 133122"/>
              <a:gd name="connsiteX3" fmla="*/ 0 w 3061675"/>
              <a:gd name="connsiteY3" fmla="*/ 133122 h 133122"/>
              <a:gd name="connsiteX4" fmla="*/ 0 w 3061675"/>
              <a:gd name="connsiteY4" fmla="*/ 0 h 133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1675" h="133122">
                <a:moveTo>
                  <a:pt x="0" y="0"/>
                </a:moveTo>
                <a:lnTo>
                  <a:pt x="3061675" y="0"/>
                </a:lnTo>
                <a:lnTo>
                  <a:pt x="3061675" y="133122"/>
                </a:lnTo>
                <a:lnTo>
                  <a:pt x="0" y="1331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560" tIns="20320" rIns="35560" bIns="2032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kern="1200" dirty="0" smtClean="0">
                <a:latin typeface="Arial Narrow" panose="020B0606020202030204" pitchFamily="34" charset="0"/>
              </a:rPr>
              <a:t>Personnel </a:t>
            </a:r>
            <a:r>
              <a:rPr lang="fr-FR" sz="2000" b="1" kern="1200" dirty="0" err="1" smtClean="0">
                <a:latin typeface="Arial Narrow" panose="020B0606020202030204" pitchFamily="34" charset="0"/>
              </a:rPr>
              <a:t>costs</a:t>
            </a:r>
            <a:endParaRPr lang="fr-FR" sz="2000" b="1" kern="1200" dirty="0">
              <a:latin typeface="Arial Narrow" panose="020B0606020202030204" pitchFamily="34" charset="0"/>
            </a:endParaRPr>
          </a:p>
        </p:txBody>
      </p:sp>
      <p:sp>
        <p:nvSpPr>
          <p:cNvPr id="8" name="Forme libre 7"/>
          <p:cNvSpPr/>
          <p:nvPr/>
        </p:nvSpPr>
        <p:spPr>
          <a:xfrm>
            <a:off x="1102196" y="1842939"/>
            <a:ext cx="3061675" cy="4416546"/>
          </a:xfrm>
          <a:custGeom>
            <a:avLst/>
            <a:gdLst>
              <a:gd name="connsiteX0" fmla="*/ 0 w 3061675"/>
              <a:gd name="connsiteY0" fmla="*/ 0 h 2456938"/>
              <a:gd name="connsiteX1" fmla="*/ 3061675 w 3061675"/>
              <a:gd name="connsiteY1" fmla="*/ 0 h 2456938"/>
              <a:gd name="connsiteX2" fmla="*/ 3061675 w 3061675"/>
              <a:gd name="connsiteY2" fmla="*/ 2456938 h 2456938"/>
              <a:gd name="connsiteX3" fmla="*/ 0 w 3061675"/>
              <a:gd name="connsiteY3" fmla="*/ 2456938 h 2456938"/>
              <a:gd name="connsiteX4" fmla="*/ 0 w 3061675"/>
              <a:gd name="connsiteY4" fmla="*/ 0 h 2456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1675" h="2456938">
                <a:moveTo>
                  <a:pt x="0" y="0"/>
                </a:moveTo>
                <a:lnTo>
                  <a:pt x="3061675" y="0"/>
                </a:lnTo>
                <a:lnTo>
                  <a:pt x="3061675" y="2456938"/>
                </a:lnTo>
                <a:lnTo>
                  <a:pt x="0" y="245693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012" tIns="96012" rIns="128016" bIns="144018" numCol="1" spcCol="1270" anchor="t" anchorCtr="0">
            <a:noAutofit/>
          </a:bodyPr>
          <a:lstStyle/>
          <a:p>
            <a:pPr marL="0" lvl="1" algn="just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fr-FR" sz="2000" b="1" kern="1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Changes in the </a:t>
            </a:r>
            <a:r>
              <a:rPr lang="fr-FR" sz="2000" b="1" kern="12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average</a:t>
            </a:r>
            <a:r>
              <a:rPr lang="fr-FR" sz="2000" b="1" kern="1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p/m </a:t>
            </a:r>
            <a:r>
              <a:rPr lang="fr-FR" sz="2000" b="1" kern="12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costs</a:t>
            </a:r>
            <a:r>
              <a:rPr lang="fr-FR" sz="2000" b="1" kern="12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: </a:t>
            </a:r>
            <a:r>
              <a:rPr lang="en-US" sz="2000" kern="1200" dirty="0" smtClean="0">
                <a:latin typeface="Arial Narrow" panose="020B0606020202030204" pitchFamily="34" charset="0"/>
              </a:rPr>
              <a:t>the underestimated p/m cost, the change in the profile of people carrying out the action, changes in the methods of salary calculation in the institutions</a:t>
            </a:r>
          </a:p>
          <a:p>
            <a:pPr marL="0" lvl="1" algn="just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400" kern="1200" dirty="0" smtClean="0">
              <a:latin typeface="Arial Narrow" panose="020B0606020202030204" pitchFamily="34" charset="0"/>
            </a:endParaRPr>
          </a:p>
          <a:p>
            <a:pPr marL="0" lvl="1" algn="just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ncrease </a:t>
            </a: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in the overall </a:t>
            </a: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amount </a:t>
            </a: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of the </a:t>
            </a: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cost category</a:t>
            </a: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: </a:t>
            </a:r>
            <a:r>
              <a:rPr lang="en-US" sz="2000" dirty="0" smtClean="0">
                <a:latin typeface="Arial Narrow" panose="020B0606020202030204" pitchFamily="34" charset="0"/>
              </a:rPr>
              <a:t>a more </a:t>
            </a:r>
            <a:r>
              <a:rPr lang="en-US" sz="2000" dirty="0">
                <a:latin typeface="Arial Narrow" panose="020B0606020202030204" pitchFamily="34" charset="0"/>
              </a:rPr>
              <a:t>important involvement of researchers </a:t>
            </a:r>
            <a:r>
              <a:rPr lang="en-US" sz="2000" dirty="0" smtClean="0">
                <a:latin typeface="Arial Narrow" panose="020B0606020202030204" pitchFamily="34" charset="0"/>
              </a:rPr>
              <a:t>than </a:t>
            </a:r>
            <a:r>
              <a:rPr lang="en-US" sz="2000" dirty="0">
                <a:latin typeface="Arial Narrow" panose="020B0606020202030204" pitchFamily="34" charset="0"/>
              </a:rPr>
              <a:t>initially </a:t>
            </a:r>
            <a:r>
              <a:rPr lang="en-US" sz="2000" dirty="0" smtClean="0">
                <a:latin typeface="Arial Narrow" panose="020B0606020202030204" pitchFamily="34" charset="0"/>
              </a:rPr>
              <a:t>foreseen, </a:t>
            </a:r>
            <a:r>
              <a:rPr lang="en-US" sz="2000" dirty="0">
                <a:latin typeface="Arial Narrow" panose="020B0606020202030204" pitchFamily="34" charset="0"/>
              </a:rPr>
              <a:t>changes in </a:t>
            </a:r>
            <a:r>
              <a:rPr lang="en-US" sz="2000" dirty="0" smtClean="0">
                <a:latin typeface="Arial Narrow" panose="020B0606020202030204" pitchFamily="34" charset="0"/>
              </a:rPr>
              <a:t>work plans </a:t>
            </a:r>
            <a:r>
              <a:rPr lang="en-US" sz="2000" dirty="0">
                <a:latin typeface="Arial Narrow" panose="020B0606020202030204" pitchFamily="34" charset="0"/>
              </a:rPr>
              <a:t>linked to </a:t>
            </a:r>
            <a:r>
              <a:rPr lang="en-US" sz="2000" dirty="0" smtClean="0">
                <a:latin typeface="Arial Narrow" panose="020B0606020202030204" pitchFamily="34" charset="0"/>
              </a:rPr>
              <a:t>COVID-19, </a:t>
            </a:r>
            <a:r>
              <a:rPr lang="en-US" sz="2000" dirty="0">
                <a:latin typeface="Arial Narrow" panose="020B0606020202030204" pitchFamily="34" charset="0"/>
              </a:rPr>
              <a:t>extension of the project</a:t>
            </a:r>
            <a:endParaRPr lang="en-US" sz="2000" kern="1200" dirty="0" smtClean="0">
              <a:latin typeface="Arial Narrow" panose="020B0606020202030204" pitchFamily="34" charset="0"/>
            </a:endParaRP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1800" kern="1200" dirty="0"/>
          </a:p>
          <a:p>
            <a:pPr marL="57150" lvl="1" indent="-57150" algn="l" defTabSz="2222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fr-FR" sz="500" kern="1200" dirty="0"/>
          </a:p>
        </p:txBody>
      </p:sp>
      <p:sp>
        <p:nvSpPr>
          <p:cNvPr id="9" name="Forme libre 8"/>
          <p:cNvSpPr/>
          <p:nvPr/>
        </p:nvSpPr>
        <p:spPr>
          <a:xfrm>
            <a:off x="4588984" y="1175604"/>
            <a:ext cx="3063084" cy="667335"/>
          </a:xfrm>
          <a:custGeom>
            <a:avLst/>
            <a:gdLst>
              <a:gd name="connsiteX0" fmla="*/ 0 w 3061675"/>
              <a:gd name="connsiteY0" fmla="*/ 0 h 144000"/>
              <a:gd name="connsiteX1" fmla="*/ 3061675 w 3061675"/>
              <a:gd name="connsiteY1" fmla="*/ 0 h 144000"/>
              <a:gd name="connsiteX2" fmla="*/ 3061675 w 3061675"/>
              <a:gd name="connsiteY2" fmla="*/ 144000 h 144000"/>
              <a:gd name="connsiteX3" fmla="*/ 0 w 3061675"/>
              <a:gd name="connsiteY3" fmla="*/ 144000 h 144000"/>
              <a:gd name="connsiteX4" fmla="*/ 0 w 3061675"/>
              <a:gd name="connsiteY4" fmla="*/ 0 h 14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1675" h="144000">
                <a:moveTo>
                  <a:pt x="0" y="0"/>
                </a:moveTo>
                <a:lnTo>
                  <a:pt x="3061675" y="0"/>
                </a:lnTo>
                <a:lnTo>
                  <a:pt x="3061675" y="144000"/>
                </a:lnTo>
                <a:lnTo>
                  <a:pt x="0" y="144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560" tIns="20320" rIns="35560" bIns="2032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000" b="1" kern="1200" dirty="0" err="1" smtClean="0">
                <a:latin typeface="Arial Narrow" panose="020B0606020202030204" pitchFamily="34" charset="0"/>
              </a:rPr>
              <a:t>Other</a:t>
            </a:r>
            <a:r>
              <a:rPr lang="fr-FR" sz="2000" b="1" kern="1200" dirty="0" smtClean="0">
                <a:latin typeface="Arial Narrow" panose="020B0606020202030204" pitchFamily="34" charset="0"/>
              </a:rPr>
              <a:t> direct </a:t>
            </a:r>
            <a:r>
              <a:rPr lang="fr-FR" sz="2000" b="1" kern="1200" dirty="0" err="1" smtClean="0">
                <a:latin typeface="Arial Narrow" panose="020B0606020202030204" pitchFamily="34" charset="0"/>
              </a:rPr>
              <a:t>costs</a:t>
            </a:r>
            <a:endParaRPr lang="fr-FR" sz="2000" b="1" kern="1200" dirty="0"/>
          </a:p>
        </p:txBody>
      </p:sp>
      <p:sp>
        <p:nvSpPr>
          <p:cNvPr id="10" name="Forme libre 9"/>
          <p:cNvSpPr/>
          <p:nvPr/>
        </p:nvSpPr>
        <p:spPr>
          <a:xfrm>
            <a:off x="4590393" y="1842939"/>
            <a:ext cx="3061675" cy="4416546"/>
          </a:xfrm>
          <a:custGeom>
            <a:avLst/>
            <a:gdLst>
              <a:gd name="connsiteX0" fmla="*/ 0 w 3061675"/>
              <a:gd name="connsiteY0" fmla="*/ 0 h 535274"/>
              <a:gd name="connsiteX1" fmla="*/ 3061675 w 3061675"/>
              <a:gd name="connsiteY1" fmla="*/ 0 h 535274"/>
              <a:gd name="connsiteX2" fmla="*/ 3061675 w 3061675"/>
              <a:gd name="connsiteY2" fmla="*/ 535274 h 535274"/>
              <a:gd name="connsiteX3" fmla="*/ 0 w 3061675"/>
              <a:gd name="connsiteY3" fmla="*/ 535274 h 535274"/>
              <a:gd name="connsiteX4" fmla="*/ 0 w 3061675"/>
              <a:gd name="connsiteY4" fmla="*/ 0 h 53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1675" h="535274">
                <a:moveTo>
                  <a:pt x="0" y="0"/>
                </a:moveTo>
                <a:lnTo>
                  <a:pt x="3061675" y="0"/>
                </a:lnTo>
                <a:lnTo>
                  <a:pt x="3061675" y="535274"/>
                </a:lnTo>
                <a:lnTo>
                  <a:pt x="0" y="53527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670" tIns="26670" rIns="35560" bIns="40005" numCol="1" spcCol="1270" anchor="t" anchorCtr="0">
            <a:noAutofit/>
          </a:bodyPr>
          <a:lstStyle/>
          <a:p>
            <a:pPr marL="0" lvl="1" algn="just" defTabSz="2222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Significant reduction in the expenses for the cost category</a:t>
            </a:r>
            <a:r>
              <a:rPr lang="fr-FR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:</a:t>
            </a: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very restricted possibility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of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traveling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to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visit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infrastructures,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mostly remote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participation in workshops, reduction of expenses for the organization of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events</a:t>
            </a:r>
          </a:p>
          <a:p>
            <a:pPr marL="57150" lvl="1" indent="-57150" algn="just" defTabSz="2222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lvl="1" algn="just" defTabSz="2222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Redirection </a:t>
            </a: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of costs to other </a:t>
            </a: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budget categories: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reduction of the possibility of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traveling,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need to cover the increase in expenditure for Personnel costs</a:t>
            </a:r>
            <a:endParaRPr lang="fr-FR" sz="2000" kern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Forme libre 10"/>
          <p:cNvSpPr/>
          <p:nvPr/>
        </p:nvSpPr>
        <p:spPr>
          <a:xfrm>
            <a:off x="8079999" y="1175604"/>
            <a:ext cx="3061675" cy="667335"/>
          </a:xfrm>
          <a:custGeom>
            <a:avLst/>
            <a:gdLst>
              <a:gd name="connsiteX0" fmla="*/ 0 w 3061675"/>
              <a:gd name="connsiteY0" fmla="*/ 0 h 144000"/>
              <a:gd name="connsiteX1" fmla="*/ 3061675 w 3061675"/>
              <a:gd name="connsiteY1" fmla="*/ 0 h 144000"/>
              <a:gd name="connsiteX2" fmla="*/ 3061675 w 3061675"/>
              <a:gd name="connsiteY2" fmla="*/ 144000 h 144000"/>
              <a:gd name="connsiteX3" fmla="*/ 0 w 3061675"/>
              <a:gd name="connsiteY3" fmla="*/ 144000 h 144000"/>
              <a:gd name="connsiteX4" fmla="*/ 0 w 3061675"/>
              <a:gd name="connsiteY4" fmla="*/ 0 h 14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1675" h="144000">
                <a:moveTo>
                  <a:pt x="0" y="0"/>
                </a:moveTo>
                <a:lnTo>
                  <a:pt x="3061675" y="0"/>
                </a:lnTo>
                <a:lnTo>
                  <a:pt x="3061675" y="144000"/>
                </a:lnTo>
                <a:lnTo>
                  <a:pt x="0" y="144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560" tIns="20320" rIns="35560" bIns="20320" numCol="1" spcCol="1270" anchor="ctr" anchorCtr="0">
            <a:noAutofit/>
          </a:bodyPr>
          <a:lstStyle/>
          <a:p>
            <a:pPr algn="ctr"/>
            <a:r>
              <a:rPr lang="en-US" sz="2000" b="1" dirty="0" smtClean="0">
                <a:latin typeface="Arial Narrow" panose="020B0606020202030204" pitchFamily="34" charset="0"/>
              </a:rPr>
              <a:t>Special unit </a:t>
            </a:r>
            <a:r>
              <a:rPr lang="en-US" sz="2000" b="1" dirty="0">
                <a:latin typeface="Arial Narrow" panose="020B0606020202030204" pitchFamily="34" charset="0"/>
              </a:rPr>
              <a:t>costs</a:t>
            </a:r>
            <a:endParaRPr lang="fr-FR" sz="600" kern="1200" dirty="0">
              <a:latin typeface="Arial Narrow" panose="020B0606020202030204" pitchFamily="34" charset="0"/>
            </a:endParaRPr>
          </a:p>
        </p:txBody>
      </p:sp>
      <p:sp>
        <p:nvSpPr>
          <p:cNvPr id="12" name="Forme libre 11"/>
          <p:cNvSpPr/>
          <p:nvPr/>
        </p:nvSpPr>
        <p:spPr>
          <a:xfrm>
            <a:off x="8077181" y="1842939"/>
            <a:ext cx="3061675" cy="4416546"/>
          </a:xfrm>
          <a:custGeom>
            <a:avLst/>
            <a:gdLst>
              <a:gd name="connsiteX0" fmla="*/ 0 w 3061675"/>
              <a:gd name="connsiteY0" fmla="*/ 0 h 535274"/>
              <a:gd name="connsiteX1" fmla="*/ 3061675 w 3061675"/>
              <a:gd name="connsiteY1" fmla="*/ 0 h 535274"/>
              <a:gd name="connsiteX2" fmla="*/ 3061675 w 3061675"/>
              <a:gd name="connsiteY2" fmla="*/ 535274 h 535274"/>
              <a:gd name="connsiteX3" fmla="*/ 0 w 3061675"/>
              <a:gd name="connsiteY3" fmla="*/ 535274 h 535274"/>
              <a:gd name="connsiteX4" fmla="*/ 0 w 3061675"/>
              <a:gd name="connsiteY4" fmla="*/ 0 h 53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1675" h="535274">
                <a:moveTo>
                  <a:pt x="0" y="0"/>
                </a:moveTo>
                <a:lnTo>
                  <a:pt x="3061675" y="0"/>
                </a:lnTo>
                <a:lnTo>
                  <a:pt x="3061675" y="535274"/>
                </a:lnTo>
                <a:lnTo>
                  <a:pt x="0" y="53527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6670" tIns="26670" rIns="35560" bIns="40005" numCol="1" spcCol="1270" anchor="t" anchorCtr="0">
            <a:noAutofit/>
          </a:bodyPr>
          <a:lstStyle/>
          <a:p>
            <a:pPr marL="0" lvl="1" algn="just" defTabSz="2222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Very </a:t>
            </a: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limited use of the </a:t>
            </a: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cost </a:t>
            </a: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category by </a:t>
            </a: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TNAs</a:t>
            </a:r>
            <a:r>
              <a:rPr lang="fr-FR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: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as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a result of travel restrictions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and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closure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of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infrastructures following the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outbreak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of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COVID-19,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very little access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has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been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provided</a:t>
            </a:r>
          </a:p>
          <a:p>
            <a:pPr marL="0" lvl="1" algn="just" defTabSz="2222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sz="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lvl="1" algn="just" defTabSz="2222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Application </a:t>
            </a: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of unit cost for hybrid workshops and events </a:t>
            </a:r>
            <a:r>
              <a:rPr lang="en-US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organized by TA6</a:t>
            </a: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: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the costs for the latter include salaries of organizing personnel, costs of maintenance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of the infrastructure and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of services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necessary for its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operation, cost of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the work of </a:t>
            </a:r>
            <a:r>
              <a:rPr lang="en-US" sz="2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Scientific </a:t>
            </a:r>
            <a:r>
              <a:rPr lang="en-US" sz="2000" dirty="0">
                <a:solidFill>
                  <a:schemeClr val="tx1"/>
                </a:solidFill>
                <a:latin typeface="Arial Narrow" panose="020B0606020202030204" pitchFamily="34" charset="0"/>
              </a:rPr>
              <a:t>Board </a:t>
            </a:r>
            <a:endParaRPr lang="fr-FR" sz="2000" kern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213657" y="218344"/>
            <a:ext cx="10058400" cy="953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US" smtClean="0"/>
              <a:t>Resources planning and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36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9788" y="118592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Management </a:t>
            </a:r>
            <a:r>
              <a:rPr lang="fr-FR" dirty="0" err="1"/>
              <a:t>procedures</a:t>
            </a:r>
            <a:r>
              <a:rPr lang="fr-FR" dirty="0"/>
              <a:t> and </a:t>
            </a:r>
            <a:r>
              <a:rPr lang="fr-FR" dirty="0" err="1" smtClean="0"/>
              <a:t>methods</a:t>
            </a:r>
            <a:endParaRPr lang="en-US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957519"/>
              </p:ext>
            </p:extLst>
          </p:nvPr>
        </p:nvGraphicFramePr>
        <p:xfrm>
          <a:off x="656389" y="1171575"/>
          <a:ext cx="4705320" cy="5103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space réservé du contenu 2"/>
          <p:cNvSpPr txBox="1">
            <a:spLocks/>
          </p:cNvSpPr>
          <p:nvPr/>
        </p:nvSpPr>
        <p:spPr>
          <a:xfrm>
            <a:off x="5602778" y="1171575"/>
            <a:ext cx="6226233" cy="530279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b="1" dirty="0">
                <a:solidFill>
                  <a:srgbClr val="0070C0"/>
                </a:solidFill>
              </a:rPr>
              <a:t>1. </a:t>
            </a:r>
            <a:r>
              <a:rPr lang="fr-FR" b="1" dirty="0" err="1">
                <a:solidFill>
                  <a:srgbClr val="0070C0"/>
                </a:solidFill>
              </a:rPr>
              <a:t>Continuous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 smtClean="0">
                <a:solidFill>
                  <a:srgbClr val="0070C0"/>
                </a:solidFill>
              </a:rPr>
              <a:t>monitoring</a:t>
            </a:r>
          </a:p>
          <a:p>
            <a:pPr algn="just"/>
            <a:r>
              <a:rPr lang="fr-FR" dirty="0"/>
              <a:t>A</a:t>
            </a:r>
            <a:r>
              <a:rPr lang="en-US" dirty="0" err="1" smtClean="0"/>
              <a:t>ctivities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WPs </a:t>
            </a:r>
            <a:r>
              <a:rPr lang="en-US" dirty="0"/>
              <a:t>and </a:t>
            </a:r>
            <a:r>
              <a:rPr lang="en-US" dirty="0" smtClean="0"/>
              <a:t>decision-making bodies (EB, GB, CB, FCP),  </a:t>
            </a:r>
            <a:r>
              <a:rPr lang="en-US" dirty="0"/>
              <a:t>regular updating of information </a:t>
            </a:r>
            <a:r>
              <a:rPr lang="en-US" dirty="0" smtClean="0"/>
              <a:t>in the Portal </a:t>
            </a:r>
          </a:p>
          <a:p>
            <a:pPr algn="just"/>
            <a:r>
              <a:rPr lang="fr-FR" b="1" dirty="0" smtClean="0">
                <a:solidFill>
                  <a:srgbClr val="0070C0"/>
                </a:solidFill>
              </a:rPr>
              <a:t>2. </a:t>
            </a:r>
            <a:r>
              <a:rPr lang="fr-FR" b="1" dirty="0" err="1" smtClean="0">
                <a:solidFill>
                  <a:srgbClr val="0070C0"/>
                </a:solidFill>
              </a:rPr>
              <a:t>Targeted</a:t>
            </a:r>
            <a:r>
              <a:rPr lang="fr-FR" b="1" dirty="0" smtClean="0">
                <a:solidFill>
                  <a:srgbClr val="0070C0"/>
                </a:solidFill>
              </a:rPr>
              <a:t> communication</a:t>
            </a:r>
          </a:p>
          <a:p>
            <a:pPr algn="just"/>
            <a:r>
              <a:rPr lang="en-US" dirty="0" smtClean="0"/>
              <a:t>Mailing </a:t>
            </a:r>
            <a:r>
              <a:rPr lang="en-US" dirty="0"/>
              <a:t>lists </a:t>
            </a:r>
            <a:r>
              <a:rPr lang="en-US" dirty="0" smtClean="0"/>
              <a:t>dressed according </a:t>
            </a:r>
            <a:r>
              <a:rPr lang="en-US" dirty="0"/>
              <a:t>to the roles of </a:t>
            </a:r>
            <a:r>
              <a:rPr lang="en-US" dirty="0" smtClean="0"/>
              <a:t>participants</a:t>
            </a:r>
            <a:r>
              <a:rPr lang="en-US" dirty="0"/>
              <a:t>, Interactions </a:t>
            </a:r>
            <a:r>
              <a:rPr lang="en-US" dirty="0" smtClean="0"/>
              <a:t>between the EU Commission </a:t>
            </a:r>
            <a:r>
              <a:rPr lang="en-US" dirty="0"/>
              <a:t>and </a:t>
            </a:r>
            <a:r>
              <a:rPr lang="en-US" dirty="0" smtClean="0"/>
              <a:t>Consortium</a:t>
            </a:r>
          </a:p>
          <a:p>
            <a:pPr algn="just"/>
            <a:r>
              <a:rPr lang="en-US" b="1" dirty="0" smtClean="0">
                <a:solidFill>
                  <a:srgbClr val="0070C0"/>
                </a:solidFill>
              </a:rPr>
              <a:t>3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smtClean="0">
                <a:solidFill>
                  <a:srgbClr val="0070C0"/>
                </a:solidFill>
              </a:rPr>
              <a:t>Meetings Organization</a:t>
            </a:r>
          </a:p>
          <a:p>
            <a:pPr algn="just"/>
            <a:r>
              <a:rPr lang="en-US" dirty="0"/>
              <a:t>Kick-off </a:t>
            </a:r>
            <a:r>
              <a:rPr lang="en-US" dirty="0" smtClean="0"/>
              <a:t>meeting, regular Annual meetings, internal meetings with decision-making bodies, Workshops (2 upcoming)</a:t>
            </a:r>
          </a:p>
          <a:p>
            <a:pPr algn="just"/>
            <a:r>
              <a:rPr lang="en-US" b="1" dirty="0">
                <a:solidFill>
                  <a:srgbClr val="0070C0"/>
                </a:solidFill>
              </a:rPr>
              <a:t>4. </a:t>
            </a:r>
            <a:r>
              <a:rPr lang="en-US" b="1" dirty="0" smtClean="0">
                <a:solidFill>
                  <a:srgbClr val="0070C0"/>
                </a:solidFill>
              </a:rPr>
              <a:t>Periodic Reporting</a:t>
            </a:r>
          </a:p>
          <a:p>
            <a:pPr algn="just"/>
            <a:r>
              <a:rPr lang="en-US" dirty="0" smtClean="0"/>
              <a:t>Reports for the EU Commission (each 18 months), internal reports</a:t>
            </a:r>
          </a:p>
          <a:p>
            <a:pPr algn="just"/>
            <a:r>
              <a:rPr lang="fr-FR" b="1" dirty="0" smtClean="0">
                <a:solidFill>
                  <a:srgbClr val="0070C0"/>
                </a:solidFill>
              </a:rPr>
              <a:t>5. Project </a:t>
            </a:r>
            <a:r>
              <a:rPr lang="fr-FR" b="1" dirty="0" err="1" smtClean="0">
                <a:solidFill>
                  <a:srgbClr val="0070C0"/>
                </a:solidFill>
              </a:rPr>
              <a:t>Amendments</a:t>
            </a:r>
            <a:endParaRPr lang="fr-FR" b="1" dirty="0" smtClean="0">
              <a:solidFill>
                <a:srgbClr val="0070C0"/>
              </a:solidFill>
            </a:endParaRPr>
          </a:p>
          <a:p>
            <a:pPr algn="just"/>
            <a:r>
              <a:rPr lang="en-US" dirty="0" smtClean="0"/>
              <a:t>Collection </a:t>
            </a:r>
            <a:r>
              <a:rPr lang="en-US" dirty="0"/>
              <a:t>of data for </a:t>
            </a:r>
            <a:r>
              <a:rPr lang="en-US" dirty="0" smtClean="0"/>
              <a:t>requests, preparation of necessary documentation, submission and follow-up of Amendments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5681571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ésentation 1.2" id="{4E0FD8FD-E0E1-4D9F-B889-63C9A23E5C40}" vid="{B7FEBF15-FC2F-49A4-86B9-37B23115C33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1.2</Template>
  <TotalTime>4931</TotalTime>
  <Words>1750</Words>
  <Application>Microsoft Office PowerPoint</Application>
  <PresentationFormat>Grand écran</PresentationFormat>
  <Paragraphs>172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Times New Roman</vt:lpstr>
      <vt:lpstr>Wingdings</vt:lpstr>
      <vt:lpstr>Rétrospective</vt:lpstr>
      <vt:lpstr>STRONG-2020: Project Review Management and Communication of the project Emine Ametshaeva (Project Manager) </vt:lpstr>
      <vt:lpstr>Plan of the presentation</vt:lpstr>
      <vt:lpstr>Work plan accomplishment</vt:lpstr>
      <vt:lpstr>Work plan accomplishment</vt:lpstr>
      <vt:lpstr>Work plan accomplishment</vt:lpstr>
      <vt:lpstr>Resources planning and use</vt:lpstr>
      <vt:lpstr>Resources planning and use</vt:lpstr>
      <vt:lpstr>Présentation PowerPoint</vt:lpstr>
      <vt:lpstr>Management procedures and methods</vt:lpstr>
      <vt:lpstr>Management procedures and methods</vt:lpstr>
      <vt:lpstr>Dissemination and Communication activities</vt:lpstr>
      <vt:lpstr>Présentation PowerPoint</vt:lpstr>
      <vt:lpstr>Compliance with GA and CA obligations</vt:lpstr>
      <vt:lpstr>Modifications of the GA </vt:lpstr>
      <vt:lpstr>Modifications of the GA (simplified procedure)</vt:lpstr>
      <vt:lpstr>Présentation PowerPoint</vt:lpstr>
    </vt:vector>
  </TitlesOfParts>
  <Company>SUBATECH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Emine AMETSHAEVA</dc:creator>
  <cp:lastModifiedBy>Emine AMETSHAEVA</cp:lastModifiedBy>
  <cp:revision>50</cp:revision>
  <dcterms:created xsi:type="dcterms:W3CDTF">2022-09-09T10:48:00Z</dcterms:created>
  <dcterms:modified xsi:type="dcterms:W3CDTF">2022-09-27T15:48:32Z</dcterms:modified>
</cp:coreProperties>
</file>