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handoutMasterIdLst>
    <p:handoutMasterId r:id="rId21"/>
  </p:handoutMasterIdLst>
  <p:sldIdLst>
    <p:sldId id="257" r:id="rId2"/>
    <p:sldId id="275" r:id="rId3"/>
    <p:sldId id="274" r:id="rId4"/>
    <p:sldId id="308" r:id="rId5"/>
    <p:sldId id="309" r:id="rId6"/>
    <p:sldId id="310" r:id="rId7"/>
    <p:sldId id="284" r:id="rId8"/>
    <p:sldId id="301" r:id="rId9"/>
    <p:sldId id="302" r:id="rId10"/>
    <p:sldId id="303" r:id="rId11"/>
    <p:sldId id="304" r:id="rId12"/>
    <p:sldId id="305" r:id="rId13"/>
    <p:sldId id="306" r:id="rId14"/>
    <p:sldId id="307" r:id="rId15"/>
    <p:sldId id="293" r:id="rId16"/>
    <p:sldId id="300" r:id="rId17"/>
    <p:sldId id="311" r:id="rId18"/>
    <p:sldId id="294" r:id="rId1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6699FF"/>
    <a:srgbClr val="99CCFF"/>
    <a:srgbClr val="33CCFF"/>
    <a:srgbClr val="3399FF"/>
    <a:srgbClr val="66CCFF"/>
    <a:srgbClr val="FFCC00"/>
    <a:srgbClr val="FFBF61"/>
    <a:srgbClr val="FFB03B"/>
    <a:srgbClr val="FFA7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160" y="60"/>
      </p:cViewPr>
      <p:guideLst/>
    </p:cSldViewPr>
  </p:slideViewPr>
  <p:notesTextViewPr>
    <p:cViewPr>
      <p:scale>
        <a:sx n="3" d="2"/>
        <a:sy n="3" d="2"/>
      </p:scale>
      <p:origin x="0" y="0"/>
    </p:cViewPr>
  </p:notesTextViewPr>
  <p:sorterViewPr>
    <p:cViewPr>
      <p:scale>
        <a:sx n="100" d="100"/>
        <a:sy n="100" d="100"/>
      </p:scale>
      <p:origin x="0" y="-4124"/>
    </p:cViewPr>
  </p:sorterViewPr>
  <p:notesViewPr>
    <p:cSldViewPr snapToGrid="0">
      <p:cViewPr varScale="1">
        <p:scale>
          <a:sx n="88" d="100"/>
          <a:sy n="88" d="100"/>
        </p:scale>
        <p:origin x="254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hyperlink" Target="http://www.strong-2020.eu/media/attachments/2019/12/STRONG-2020_Governing_Board_members.pdf"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strong-2020.eu/media/attachments/2019/12/STRONG-2020_Governing_Board_members.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65E12A-4094-47B0-A3B0-C27897C9B7E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74A4C583-64B9-4EE8-8D99-EAE02089B1AD}">
      <dgm:prSet phldrT="[Texte]" custT="1"/>
      <dgm:spPr/>
      <dgm:t>
        <a:bodyPr/>
        <a:lstStyle/>
        <a:p>
          <a:pPr algn="ctr"/>
          <a:endParaRPr lang="fr-FR" sz="1500" dirty="0" smtClean="0">
            <a:latin typeface="Arial Narrow" panose="020B0606020202030204" pitchFamily="34" charset="0"/>
          </a:endParaRPr>
        </a:p>
        <a:p>
          <a:pPr algn="ctr"/>
          <a:r>
            <a:rPr lang="fr-FR" sz="1800" b="1" dirty="0" smtClean="0">
              <a:latin typeface="Arial Narrow" panose="020B0606020202030204" pitchFamily="34" charset="0"/>
            </a:rPr>
            <a:t>Management team</a:t>
          </a:r>
        </a:p>
        <a:p>
          <a:pPr algn="ctr"/>
          <a:endParaRPr lang="fr-FR" sz="1500" dirty="0">
            <a:latin typeface="Arial Narrow" panose="020B0606020202030204" pitchFamily="34" charset="0"/>
          </a:endParaRPr>
        </a:p>
      </dgm:t>
    </dgm:pt>
    <dgm:pt modelId="{D0A65A7C-9C88-4E30-902E-85B013012D44}" type="parTrans" cxnId="{57A6BEC0-43A1-487C-9C3C-B0F839D55DD8}">
      <dgm:prSet/>
      <dgm:spPr/>
      <dgm:t>
        <a:bodyPr/>
        <a:lstStyle/>
        <a:p>
          <a:endParaRPr lang="fr-FR">
            <a:latin typeface="Arial Narrow" panose="020B0606020202030204" pitchFamily="34" charset="0"/>
          </a:endParaRPr>
        </a:p>
      </dgm:t>
    </dgm:pt>
    <dgm:pt modelId="{8AF6EC02-2AB8-4E6E-A15B-ECA0F1ECC1AC}" type="sibTrans" cxnId="{57A6BEC0-43A1-487C-9C3C-B0F839D55DD8}">
      <dgm:prSet/>
      <dgm:spPr/>
      <dgm:t>
        <a:bodyPr/>
        <a:lstStyle/>
        <a:p>
          <a:endParaRPr lang="fr-FR">
            <a:latin typeface="Arial Narrow" panose="020B0606020202030204" pitchFamily="34" charset="0"/>
          </a:endParaRPr>
        </a:p>
      </dgm:t>
    </dgm:pt>
    <dgm:pt modelId="{859E00B4-45F9-497B-8EB3-DF869F0CA955}">
      <dgm:prSet phldrT="[Texte]"/>
      <dgm:spPr/>
      <dgm:t>
        <a:bodyPr/>
        <a:lstStyle/>
        <a:p>
          <a:endParaRPr lang="fr-FR" dirty="0">
            <a:latin typeface="Arial Narrow" panose="020B0606020202030204" pitchFamily="34" charset="0"/>
          </a:endParaRPr>
        </a:p>
      </dgm:t>
    </dgm:pt>
    <dgm:pt modelId="{11E3DC70-D66E-42B9-9C47-0D26268E70BD}" type="parTrans" cxnId="{6D103BB6-5DEB-4BB6-84FD-EC4CDD2CBD3A}">
      <dgm:prSet/>
      <dgm:spPr/>
      <dgm:t>
        <a:bodyPr/>
        <a:lstStyle/>
        <a:p>
          <a:endParaRPr lang="fr-FR">
            <a:latin typeface="Arial Narrow" panose="020B0606020202030204" pitchFamily="34" charset="0"/>
          </a:endParaRPr>
        </a:p>
      </dgm:t>
    </dgm:pt>
    <dgm:pt modelId="{E14BC18E-0887-4BEE-ABEA-CBED4A3B6CBE}" type="sibTrans" cxnId="{6D103BB6-5DEB-4BB6-84FD-EC4CDD2CBD3A}">
      <dgm:prSet/>
      <dgm:spPr/>
      <dgm:t>
        <a:bodyPr/>
        <a:lstStyle/>
        <a:p>
          <a:endParaRPr lang="fr-FR">
            <a:latin typeface="Arial Narrow" panose="020B0606020202030204" pitchFamily="34" charset="0"/>
          </a:endParaRPr>
        </a:p>
      </dgm:t>
    </dgm:pt>
    <dgm:pt modelId="{2F21CCC9-65B7-4D97-8C17-C8D2E0249F65}">
      <dgm:prSet phldrT="[Texte]" custT="1"/>
      <dgm:spPr/>
      <dgm:t>
        <a:bodyPr/>
        <a:lstStyle/>
        <a:p>
          <a:r>
            <a:rPr lang="fr-FR" sz="1800" b="1" dirty="0" smtClean="0">
              <a:latin typeface="Arial Narrow" panose="020B0606020202030204" pitchFamily="34" charset="0"/>
            </a:rPr>
            <a:t>Executive </a:t>
          </a:r>
          <a:r>
            <a:rPr lang="fr-FR" sz="1800" b="1" dirty="0" err="1" smtClean="0">
              <a:latin typeface="Arial Narrow" panose="020B0606020202030204" pitchFamily="34" charset="0"/>
            </a:rPr>
            <a:t>Board</a:t>
          </a:r>
          <a:endParaRPr lang="fr-FR" sz="1800" b="1" dirty="0">
            <a:latin typeface="Arial Narrow" panose="020B0606020202030204" pitchFamily="34" charset="0"/>
          </a:endParaRPr>
        </a:p>
      </dgm:t>
    </dgm:pt>
    <dgm:pt modelId="{1DE40E82-1D41-413C-8256-C0BFC9BBAA88}" type="parTrans" cxnId="{77ED3B32-9746-4946-A0AF-1BF2AA011DBE}">
      <dgm:prSet/>
      <dgm:spPr/>
      <dgm:t>
        <a:bodyPr/>
        <a:lstStyle/>
        <a:p>
          <a:endParaRPr lang="fr-FR">
            <a:latin typeface="Arial Narrow" panose="020B0606020202030204" pitchFamily="34" charset="0"/>
          </a:endParaRPr>
        </a:p>
      </dgm:t>
    </dgm:pt>
    <dgm:pt modelId="{4E1EEA87-0FD5-4EF7-865B-7EFE6B61A19C}" type="sibTrans" cxnId="{77ED3B32-9746-4946-A0AF-1BF2AA011DBE}">
      <dgm:prSet/>
      <dgm:spPr/>
      <dgm:t>
        <a:bodyPr/>
        <a:lstStyle/>
        <a:p>
          <a:endParaRPr lang="fr-FR">
            <a:latin typeface="Arial Narrow" panose="020B0606020202030204" pitchFamily="34" charset="0"/>
          </a:endParaRPr>
        </a:p>
      </dgm:t>
    </dgm:pt>
    <dgm:pt modelId="{2E045E78-158B-4FB7-956E-3EE1F596A3E9}">
      <dgm:prSet phldrT="[Texte]" custT="1"/>
      <dgm:spPr/>
      <dgm:t>
        <a:bodyPr/>
        <a:lstStyle/>
        <a:p>
          <a:r>
            <a:rPr lang="fr-FR" sz="1800" b="1" dirty="0" smtClean="0">
              <a:latin typeface="Arial Narrow" panose="020B0606020202030204" pitchFamily="34" charset="0"/>
            </a:rPr>
            <a:t>Facility Coordination Panel</a:t>
          </a:r>
          <a:endParaRPr lang="fr-FR" sz="1800" b="1" dirty="0">
            <a:latin typeface="Arial Narrow" panose="020B0606020202030204" pitchFamily="34" charset="0"/>
          </a:endParaRPr>
        </a:p>
      </dgm:t>
    </dgm:pt>
    <dgm:pt modelId="{46053CA7-BAC9-4F87-A3B6-B1947D3724D8}" type="parTrans" cxnId="{5F611306-65E8-4CCB-A185-99A0CE2CFDA3}">
      <dgm:prSet/>
      <dgm:spPr/>
      <dgm:t>
        <a:bodyPr/>
        <a:lstStyle/>
        <a:p>
          <a:endParaRPr lang="fr-FR">
            <a:latin typeface="Arial Narrow" panose="020B0606020202030204" pitchFamily="34" charset="0"/>
          </a:endParaRPr>
        </a:p>
      </dgm:t>
    </dgm:pt>
    <dgm:pt modelId="{BD22A3D9-138B-4762-BE76-06102D1068B6}" type="sibTrans" cxnId="{5F611306-65E8-4CCB-A185-99A0CE2CFDA3}">
      <dgm:prSet/>
      <dgm:spPr/>
      <dgm:t>
        <a:bodyPr/>
        <a:lstStyle/>
        <a:p>
          <a:endParaRPr lang="fr-FR">
            <a:latin typeface="Arial Narrow" panose="020B0606020202030204" pitchFamily="34" charset="0"/>
          </a:endParaRPr>
        </a:p>
      </dgm:t>
    </dgm:pt>
    <dgm:pt modelId="{E694EB0D-B359-40E0-9E13-5AC883C6EEFF}">
      <dgm:prSet phldrT="[Texte]"/>
      <dgm:spPr/>
      <dgm:t>
        <a:bodyPr/>
        <a:lstStyle/>
        <a:p>
          <a:r>
            <a:rPr lang="fr-FR" b="0" i="0" u="none" dirty="0" smtClean="0">
              <a:latin typeface="Arial Narrow" panose="020B0606020202030204" pitchFamily="34" charset="0"/>
            </a:rPr>
            <a:t>Dieter GRZONKA	</a:t>
          </a:r>
          <a:endParaRPr lang="fr-FR" dirty="0">
            <a:latin typeface="Arial Narrow" panose="020B0606020202030204" pitchFamily="34" charset="0"/>
          </a:endParaRPr>
        </a:p>
      </dgm:t>
    </dgm:pt>
    <dgm:pt modelId="{A24E412E-3B03-4D1E-9BD5-6323B95F842A}" type="parTrans" cxnId="{0934DE8A-B66C-401F-AFD2-D331FF2F500D}">
      <dgm:prSet/>
      <dgm:spPr/>
      <dgm:t>
        <a:bodyPr/>
        <a:lstStyle/>
        <a:p>
          <a:endParaRPr lang="fr-FR">
            <a:latin typeface="Arial Narrow" panose="020B0606020202030204" pitchFamily="34" charset="0"/>
          </a:endParaRPr>
        </a:p>
      </dgm:t>
    </dgm:pt>
    <dgm:pt modelId="{00D43411-4D1B-4976-8A3F-7ACF5C7CCFA9}" type="sibTrans" cxnId="{0934DE8A-B66C-401F-AFD2-D331FF2F500D}">
      <dgm:prSet/>
      <dgm:spPr/>
      <dgm:t>
        <a:bodyPr/>
        <a:lstStyle/>
        <a:p>
          <a:endParaRPr lang="fr-FR">
            <a:latin typeface="Arial Narrow" panose="020B0606020202030204" pitchFamily="34" charset="0"/>
          </a:endParaRPr>
        </a:p>
      </dgm:t>
    </dgm:pt>
    <dgm:pt modelId="{1092E328-9ABC-4859-A4B8-E2B09DD18DF6}">
      <dgm:prSet phldrT="[Texte]"/>
      <dgm:spPr/>
      <dgm:t>
        <a:bodyPr/>
        <a:lstStyle/>
        <a:p>
          <a:r>
            <a:rPr lang="fr-FR" b="1" dirty="0" smtClean="0">
              <a:latin typeface="Arial Narrow" panose="020B0606020202030204" pitchFamily="34" charset="0"/>
            </a:rPr>
            <a:t>Scientific </a:t>
          </a:r>
          <a:r>
            <a:rPr lang="fr-FR" b="1" dirty="0" err="1" smtClean="0">
              <a:latin typeface="Arial Narrow" panose="020B0606020202030204" pitchFamily="34" charset="0"/>
            </a:rPr>
            <a:t>Coordinator</a:t>
          </a:r>
          <a:r>
            <a:rPr lang="fr-FR" b="1" dirty="0" smtClean="0">
              <a:latin typeface="Arial Narrow" panose="020B0606020202030204" pitchFamily="34" charset="0"/>
            </a:rPr>
            <a:t>:</a:t>
          </a:r>
          <a:endParaRPr lang="fr-FR" b="1" dirty="0">
            <a:latin typeface="Arial Narrow" panose="020B0606020202030204" pitchFamily="34" charset="0"/>
          </a:endParaRPr>
        </a:p>
      </dgm:t>
    </dgm:pt>
    <dgm:pt modelId="{9BA0842D-2E84-4058-BD5B-801239D008FC}" type="parTrans" cxnId="{D546D724-960D-4843-8FA1-84F8B4EB9197}">
      <dgm:prSet/>
      <dgm:spPr/>
      <dgm:t>
        <a:bodyPr/>
        <a:lstStyle/>
        <a:p>
          <a:endParaRPr lang="fr-FR">
            <a:latin typeface="Arial Narrow" panose="020B0606020202030204" pitchFamily="34" charset="0"/>
          </a:endParaRPr>
        </a:p>
      </dgm:t>
    </dgm:pt>
    <dgm:pt modelId="{1AC054F9-27B7-4519-AFFA-7E875B1C2160}" type="sibTrans" cxnId="{D546D724-960D-4843-8FA1-84F8B4EB9197}">
      <dgm:prSet/>
      <dgm:spPr/>
      <dgm:t>
        <a:bodyPr/>
        <a:lstStyle/>
        <a:p>
          <a:endParaRPr lang="fr-FR">
            <a:latin typeface="Arial Narrow" panose="020B0606020202030204" pitchFamily="34" charset="0"/>
          </a:endParaRPr>
        </a:p>
      </dgm:t>
    </dgm:pt>
    <dgm:pt modelId="{6138A6A0-3EE1-4212-B7C3-66695C9226E8}">
      <dgm:prSet phldrT="[Texte]"/>
      <dgm:spPr/>
      <dgm:t>
        <a:bodyPr/>
        <a:lstStyle/>
        <a:p>
          <a:r>
            <a:rPr lang="fr-FR" b="1" dirty="0" err="1" smtClean="0">
              <a:latin typeface="Arial Narrow" panose="020B0606020202030204" pitchFamily="34" charset="0"/>
            </a:rPr>
            <a:t>Deputy</a:t>
          </a:r>
          <a:r>
            <a:rPr lang="fr-FR" b="1" dirty="0" smtClean="0">
              <a:latin typeface="Arial Narrow" panose="020B0606020202030204" pitchFamily="34" charset="0"/>
            </a:rPr>
            <a:t> Scientific </a:t>
          </a:r>
          <a:r>
            <a:rPr lang="fr-FR" b="1" dirty="0" err="1" smtClean="0">
              <a:latin typeface="Arial Narrow" panose="020B0606020202030204" pitchFamily="34" charset="0"/>
            </a:rPr>
            <a:t>Coordinator</a:t>
          </a:r>
          <a:r>
            <a:rPr lang="fr-FR" b="1" dirty="0" smtClean="0">
              <a:latin typeface="Arial Narrow" panose="020B0606020202030204" pitchFamily="34" charset="0"/>
            </a:rPr>
            <a:t>:</a:t>
          </a:r>
          <a:endParaRPr lang="fr-FR" b="1" dirty="0">
            <a:latin typeface="Arial Narrow" panose="020B0606020202030204" pitchFamily="34" charset="0"/>
          </a:endParaRPr>
        </a:p>
      </dgm:t>
    </dgm:pt>
    <dgm:pt modelId="{326D7F28-7CA6-4DA6-AC4E-C3FA8F471605}" type="parTrans" cxnId="{95E05D51-C634-49BB-A394-6A2CF6B40F38}">
      <dgm:prSet/>
      <dgm:spPr/>
      <dgm:t>
        <a:bodyPr/>
        <a:lstStyle/>
        <a:p>
          <a:endParaRPr lang="fr-FR">
            <a:latin typeface="Arial Narrow" panose="020B0606020202030204" pitchFamily="34" charset="0"/>
          </a:endParaRPr>
        </a:p>
      </dgm:t>
    </dgm:pt>
    <dgm:pt modelId="{6F8597A2-0A13-45D8-A1C7-B2A68ACDFD09}" type="sibTrans" cxnId="{95E05D51-C634-49BB-A394-6A2CF6B40F38}">
      <dgm:prSet/>
      <dgm:spPr/>
      <dgm:t>
        <a:bodyPr/>
        <a:lstStyle/>
        <a:p>
          <a:endParaRPr lang="fr-FR">
            <a:latin typeface="Arial Narrow" panose="020B0606020202030204" pitchFamily="34" charset="0"/>
          </a:endParaRPr>
        </a:p>
      </dgm:t>
    </dgm:pt>
    <dgm:pt modelId="{290B2264-8005-4F76-8001-EE3A51B75EB0}">
      <dgm:prSet custT="1"/>
      <dgm:spPr/>
      <dgm:t>
        <a:bodyPr/>
        <a:lstStyle/>
        <a:p>
          <a:r>
            <a:rPr lang="en-US" sz="1800" b="1" dirty="0" smtClean="0">
              <a:latin typeface="Arial Narrow" panose="020B0606020202030204" pitchFamily="34" charset="0"/>
            </a:rPr>
            <a:t>Governing Board</a:t>
          </a:r>
          <a:endParaRPr lang="fr-FR" sz="1800" b="1" dirty="0">
            <a:latin typeface="Arial Narrow" panose="020B0606020202030204" pitchFamily="34" charset="0"/>
          </a:endParaRPr>
        </a:p>
      </dgm:t>
    </dgm:pt>
    <dgm:pt modelId="{18E9F392-B954-4A53-A5F0-AE91DA5AA617}" type="parTrans" cxnId="{208FFFBB-09BD-4F79-B856-2702C6705835}">
      <dgm:prSet/>
      <dgm:spPr/>
      <dgm:t>
        <a:bodyPr/>
        <a:lstStyle/>
        <a:p>
          <a:endParaRPr lang="fr-FR">
            <a:latin typeface="Arial Narrow" panose="020B0606020202030204" pitchFamily="34" charset="0"/>
          </a:endParaRPr>
        </a:p>
      </dgm:t>
    </dgm:pt>
    <dgm:pt modelId="{C9CDC9EA-0DA8-4205-8162-881FF418BC4E}" type="sibTrans" cxnId="{208FFFBB-09BD-4F79-B856-2702C6705835}">
      <dgm:prSet/>
      <dgm:spPr/>
      <dgm:t>
        <a:bodyPr/>
        <a:lstStyle/>
        <a:p>
          <a:endParaRPr lang="fr-FR">
            <a:latin typeface="Arial Narrow" panose="020B0606020202030204" pitchFamily="34" charset="0"/>
          </a:endParaRPr>
        </a:p>
      </dgm:t>
    </dgm:pt>
    <dgm:pt modelId="{B8E34BC8-02A8-4EB7-9043-EAB765060956}">
      <dgm:prSet/>
      <dgm:spPr/>
      <dgm:t>
        <a:bodyPr/>
        <a:lstStyle/>
        <a:p>
          <a:endParaRPr lang="fr-FR" dirty="0">
            <a:latin typeface="Arial Narrow" panose="020B0606020202030204" pitchFamily="34" charset="0"/>
          </a:endParaRPr>
        </a:p>
      </dgm:t>
    </dgm:pt>
    <dgm:pt modelId="{657AA932-ED64-45CC-A532-1F28C34D10F1}" type="parTrans" cxnId="{E67FE61C-1548-4CF9-9A5A-DA3247357AED}">
      <dgm:prSet/>
      <dgm:spPr/>
      <dgm:t>
        <a:bodyPr/>
        <a:lstStyle/>
        <a:p>
          <a:endParaRPr lang="fr-FR">
            <a:latin typeface="Arial Narrow" panose="020B0606020202030204" pitchFamily="34" charset="0"/>
          </a:endParaRPr>
        </a:p>
      </dgm:t>
    </dgm:pt>
    <dgm:pt modelId="{5B97334A-5D1E-4A7F-BF54-2B302B1D5858}" type="sibTrans" cxnId="{E67FE61C-1548-4CF9-9A5A-DA3247357AED}">
      <dgm:prSet/>
      <dgm:spPr/>
      <dgm:t>
        <a:bodyPr/>
        <a:lstStyle/>
        <a:p>
          <a:endParaRPr lang="fr-FR">
            <a:latin typeface="Arial Narrow" panose="020B0606020202030204" pitchFamily="34" charset="0"/>
          </a:endParaRPr>
        </a:p>
      </dgm:t>
    </dgm:pt>
    <dgm:pt modelId="{94E097E9-BACA-4895-ADC8-525D6C71B61E}">
      <dgm:prSet/>
      <dgm:spPr/>
      <dgm:t>
        <a:bodyPr/>
        <a:lstStyle/>
        <a:p>
          <a:r>
            <a:rPr lang="en-US" b="1" dirty="0" smtClean="0">
              <a:latin typeface="Arial Narrow" panose="020B0606020202030204" pitchFamily="34" charset="0"/>
            </a:rPr>
            <a:t>Chairperson:</a:t>
          </a:r>
          <a:endParaRPr lang="fr-FR" b="1" dirty="0">
            <a:latin typeface="Arial Narrow" panose="020B0606020202030204" pitchFamily="34" charset="0"/>
          </a:endParaRPr>
        </a:p>
      </dgm:t>
    </dgm:pt>
    <dgm:pt modelId="{DB229D14-8D07-4336-863F-DEEAFBF7DF8E}" type="parTrans" cxnId="{B5F0F083-AA94-483F-80BE-8D3D1F22BA75}">
      <dgm:prSet/>
      <dgm:spPr/>
      <dgm:t>
        <a:bodyPr/>
        <a:lstStyle/>
        <a:p>
          <a:endParaRPr lang="fr-FR">
            <a:latin typeface="Arial Narrow" panose="020B0606020202030204" pitchFamily="34" charset="0"/>
          </a:endParaRPr>
        </a:p>
      </dgm:t>
    </dgm:pt>
    <dgm:pt modelId="{784160A3-6717-4A87-BAEA-238C28072CD8}" type="sibTrans" cxnId="{B5F0F083-AA94-483F-80BE-8D3D1F22BA75}">
      <dgm:prSet/>
      <dgm:spPr/>
      <dgm:t>
        <a:bodyPr/>
        <a:lstStyle/>
        <a:p>
          <a:endParaRPr lang="fr-FR">
            <a:latin typeface="Arial Narrow" panose="020B0606020202030204" pitchFamily="34" charset="0"/>
          </a:endParaRPr>
        </a:p>
      </dgm:t>
    </dgm:pt>
    <dgm:pt modelId="{075318F1-ECD3-4EA5-8745-06012D12BC66}">
      <dgm:prSet/>
      <dgm:spPr/>
      <dgm:t>
        <a:bodyPr/>
        <a:lstStyle/>
        <a:p>
          <a:r>
            <a:rPr lang="en-US" dirty="0" smtClean="0">
              <a:latin typeface="Arial Narrow" panose="020B0606020202030204" pitchFamily="34" charset="0"/>
              <a:hlinkClick xmlns:r="http://schemas.openxmlformats.org/officeDocument/2006/relationships" r:id="rId1"/>
            </a:rPr>
            <a:t>The complete lists of members</a:t>
          </a:r>
          <a:endParaRPr lang="fr-FR" dirty="0">
            <a:latin typeface="Arial Narrow" panose="020B0606020202030204" pitchFamily="34" charset="0"/>
          </a:endParaRPr>
        </a:p>
      </dgm:t>
    </dgm:pt>
    <dgm:pt modelId="{89B5736F-4F66-45F8-8C6B-9DFAAF2B49B5}" type="parTrans" cxnId="{C5D08B7C-3494-4A46-8DC4-1308D468A3E3}">
      <dgm:prSet/>
      <dgm:spPr/>
      <dgm:t>
        <a:bodyPr/>
        <a:lstStyle/>
        <a:p>
          <a:endParaRPr lang="fr-FR">
            <a:latin typeface="Arial Narrow" panose="020B0606020202030204" pitchFamily="34" charset="0"/>
          </a:endParaRPr>
        </a:p>
      </dgm:t>
    </dgm:pt>
    <dgm:pt modelId="{FDF52AB8-B476-4D7D-B005-BB887A1DECD8}" type="sibTrans" cxnId="{C5D08B7C-3494-4A46-8DC4-1308D468A3E3}">
      <dgm:prSet/>
      <dgm:spPr/>
      <dgm:t>
        <a:bodyPr/>
        <a:lstStyle/>
        <a:p>
          <a:endParaRPr lang="fr-FR">
            <a:latin typeface="Arial Narrow" panose="020B0606020202030204" pitchFamily="34" charset="0"/>
          </a:endParaRPr>
        </a:p>
      </dgm:t>
    </dgm:pt>
    <dgm:pt modelId="{A2523CE9-EFF7-4BE7-98BC-B8364F2AC374}">
      <dgm:prSet phldrT="[Texte]" custT="1"/>
      <dgm:spPr/>
      <dgm:t>
        <a:bodyPr/>
        <a:lstStyle/>
        <a:p>
          <a:r>
            <a:rPr lang="fr-FR" sz="1600" dirty="0" smtClean="0">
              <a:latin typeface="Arial Narrow" panose="020B0606020202030204" pitchFamily="34" charset="0"/>
            </a:rPr>
            <a:t>Barbara ERAZMUS </a:t>
          </a:r>
          <a:endParaRPr lang="fr-FR" sz="1600" dirty="0">
            <a:latin typeface="Arial Narrow" panose="020B0606020202030204" pitchFamily="34" charset="0"/>
          </a:endParaRPr>
        </a:p>
      </dgm:t>
    </dgm:pt>
    <dgm:pt modelId="{EE5B472F-D5E7-474D-8A53-9190A34B7109}" type="parTrans" cxnId="{2E13E1E7-44C8-4FE0-A319-836BB51DF09C}">
      <dgm:prSet/>
      <dgm:spPr/>
      <dgm:t>
        <a:bodyPr/>
        <a:lstStyle/>
        <a:p>
          <a:endParaRPr lang="fr-FR">
            <a:latin typeface="Arial Narrow" panose="020B0606020202030204" pitchFamily="34" charset="0"/>
          </a:endParaRPr>
        </a:p>
      </dgm:t>
    </dgm:pt>
    <dgm:pt modelId="{3A74E401-6D00-48DC-A208-54F0F1E2E945}" type="sibTrans" cxnId="{2E13E1E7-44C8-4FE0-A319-836BB51DF09C}">
      <dgm:prSet/>
      <dgm:spPr/>
      <dgm:t>
        <a:bodyPr/>
        <a:lstStyle/>
        <a:p>
          <a:endParaRPr lang="fr-FR">
            <a:latin typeface="Arial Narrow" panose="020B0606020202030204" pitchFamily="34" charset="0"/>
          </a:endParaRPr>
        </a:p>
      </dgm:t>
    </dgm:pt>
    <dgm:pt modelId="{E910D52E-E993-43CB-8941-5FF938B70A82}">
      <dgm:prSet/>
      <dgm:spPr/>
      <dgm:t>
        <a:bodyPr/>
        <a:lstStyle/>
        <a:p>
          <a:r>
            <a:rPr lang="fr-FR" b="0" i="0" u="none" dirty="0" smtClean="0">
              <a:latin typeface="Arial Narrow" panose="020B0606020202030204" pitchFamily="34" charset="0"/>
            </a:rPr>
            <a:t>Achim DENIG	</a:t>
          </a:r>
          <a:endParaRPr lang="fr-FR" dirty="0">
            <a:latin typeface="Arial Narrow" panose="020B0606020202030204" pitchFamily="34" charset="0"/>
          </a:endParaRPr>
        </a:p>
      </dgm:t>
    </dgm:pt>
    <dgm:pt modelId="{C9E68ADE-F273-4C70-BCEA-2D1DF1E0DFFA}" type="parTrans" cxnId="{BF404C75-9FB6-406E-AB5B-AAAA2274BC52}">
      <dgm:prSet/>
      <dgm:spPr/>
      <dgm:t>
        <a:bodyPr/>
        <a:lstStyle/>
        <a:p>
          <a:endParaRPr lang="fr-FR">
            <a:latin typeface="Arial Narrow" panose="020B0606020202030204" pitchFamily="34" charset="0"/>
          </a:endParaRPr>
        </a:p>
      </dgm:t>
    </dgm:pt>
    <dgm:pt modelId="{6822FC0B-F3C7-4FFE-82FC-BA9599DACBBD}" type="sibTrans" cxnId="{BF404C75-9FB6-406E-AB5B-AAAA2274BC52}">
      <dgm:prSet/>
      <dgm:spPr/>
      <dgm:t>
        <a:bodyPr/>
        <a:lstStyle/>
        <a:p>
          <a:endParaRPr lang="fr-FR">
            <a:latin typeface="Arial Narrow" panose="020B0606020202030204" pitchFamily="34" charset="0"/>
          </a:endParaRPr>
        </a:p>
      </dgm:t>
    </dgm:pt>
    <dgm:pt modelId="{61A32BE2-BF05-4E60-B34A-14E973D22386}">
      <dgm:prSet/>
      <dgm:spPr/>
      <dgm:t>
        <a:bodyPr/>
        <a:lstStyle/>
        <a:p>
          <a:r>
            <a:rPr lang="fr-FR" b="0" i="0" u="none" dirty="0" smtClean="0">
              <a:latin typeface="Arial Narrow" panose="020B0606020202030204" pitchFamily="34" charset="0"/>
            </a:rPr>
            <a:t>Catalina CURCEANU</a:t>
          </a:r>
          <a:endParaRPr lang="fr-FR" dirty="0">
            <a:latin typeface="Arial Narrow" panose="020B0606020202030204" pitchFamily="34" charset="0"/>
          </a:endParaRPr>
        </a:p>
      </dgm:t>
    </dgm:pt>
    <dgm:pt modelId="{8F829B4E-E924-4102-9A30-D2BC6EC78C84}" type="parTrans" cxnId="{A97C175E-2DEB-41DD-873D-A978BA72E959}">
      <dgm:prSet/>
      <dgm:spPr/>
      <dgm:t>
        <a:bodyPr/>
        <a:lstStyle/>
        <a:p>
          <a:endParaRPr lang="fr-FR">
            <a:latin typeface="Arial Narrow" panose="020B0606020202030204" pitchFamily="34" charset="0"/>
          </a:endParaRPr>
        </a:p>
      </dgm:t>
    </dgm:pt>
    <dgm:pt modelId="{5B858D63-FD25-4BF5-8F0C-6C1B49CFA978}" type="sibTrans" cxnId="{A97C175E-2DEB-41DD-873D-A978BA72E959}">
      <dgm:prSet/>
      <dgm:spPr/>
      <dgm:t>
        <a:bodyPr/>
        <a:lstStyle/>
        <a:p>
          <a:endParaRPr lang="fr-FR">
            <a:latin typeface="Arial Narrow" panose="020B0606020202030204" pitchFamily="34" charset="0"/>
          </a:endParaRPr>
        </a:p>
      </dgm:t>
    </dgm:pt>
    <dgm:pt modelId="{689222F5-9AA8-4B86-8EE2-24EA2272D97A}">
      <dgm:prSet/>
      <dgm:spPr/>
      <dgm:t>
        <a:bodyPr/>
        <a:lstStyle/>
        <a:p>
          <a:r>
            <a:rPr lang="fr-FR" b="0" i="0" u="none" dirty="0" smtClean="0">
              <a:latin typeface="Arial Narrow" panose="020B0606020202030204" pitchFamily="34" charset="0"/>
            </a:rPr>
            <a:t>Hartmut SCHMIEDEN	</a:t>
          </a:r>
          <a:endParaRPr lang="fr-FR" dirty="0">
            <a:latin typeface="Arial Narrow" panose="020B0606020202030204" pitchFamily="34" charset="0"/>
          </a:endParaRPr>
        </a:p>
      </dgm:t>
    </dgm:pt>
    <dgm:pt modelId="{63070B95-7AFC-4491-A591-DF9B39F6F149}" type="parTrans" cxnId="{FB68FF08-4105-4FA5-B852-3A0536E3E146}">
      <dgm:prSet/>
      <dgm:spPr/>
      <dgm:t>
        <a:bodyPr/>
        <a:lstStyle/>
        <a:p>
          <a:endParaRPr lang="fr-FR">
            <a:latin typeface="Arial Narrow" panose="020B0606020202030204" pitchFamily="34" charset="0"/>
          </a:endParaRPr>
        </a:p>
      </dgm:t>
    </dgm:pt>
    <dgm:pt modelId="{6EF53AB8-B6A8-4DA0-B520-D69798ECE87B}" type="sibTrans" cxnId="{FB68FF08-4105-4FA5-B852-3A0536E3E146}">
      <dgm:prSet/>
      <dgm:spPr/>
      <dgm:t>
        <a:bodyPr/>
        <a:lstStyle/>
        <a:p>
          <a:endParaRPr lang="fr-FR">
            <a:latin typeface="Arial Narrow" panose="020B0606020202030204" pitchFamily="34" charset="0"/>
          </a:endParaRPr>
        </a:p>
      </dgm:t>
    </dgm:pt>
    <dgm:pt modelId="{E30764E1-1E8F-43C7-A4EC-E58616AD8BD8}">
      <dgm:prSet/>
      <dgm:spPr/>
      <dgm:t>
        <a:bodyPr/>
        <a:lstStyle/>
        <a:p>
          <a:r>
            <a:rPr lang="fr-FR" b="0" i="0" u="none" dirty="0" smtClean="0">
              <a:latin typeface="Arial Narrow" panose="020B0606020202030204" pitchFamily="34" charset="0"/>
            </a:rPr>
            <a:t>Yvonne LEIFELS	</a:t>
          </a:r>
          <a:endParaRPr lang="fr-FR" dirty="0">
            <a:latin typeface="Arial Narrow" panose="020B0606020202030204" pitchFamily="34" charset="0"/>
          </a:endParaRPr>
        </a:p>
      </dgm:t>
    </dgm:pt>
    <dgm:pt modelId="{A1CEBF6D-8759-474F-B9E2-C3F82C219BF3}" type="parTrans" cxnId="{7DE6650A-D25C-4121-B912-1C407CDA57B3}">
      <dgm:prSet/>
      <dgm:spPr/>
      <dgm:t>
        <a:bodyPr/>
        <a:lstStyle/>
        <a:p>
          <a:endParaRPr lang="fr-FR">
            <a:latin typeface="Arial Narrow" panose="020B0606020202030204" pitchFamily="34" charset="0"/>
          </a:endParaRPr>
        </a:p>
      </dgm:t>
    </dgm:pt>
    <dgm:pt modelId="{1B3F969D-563F-4ED1-9746-729E7571DD7D}" type="sibTrans" cxnId="{7DE6650A-D25C-4121-B912-1C407CDA57B3}">
      <dgm:prSet/>
      <dgm:spPr/>
      <dgm:t>
        <a:bodyPr/>
        <a:lstStyle/>
        <a:p>
          <a:endParaRPr lang="fr-FR">
            <a:latin typeface="Arial Narrow" panose="020B0606020202030204" pitchFamily="34" charset="0"/>
          </a:endParaRPr>
        </a:p>
      </dgm:t>
    </dgm:pt>
    <dgm:pt modelId="{A22040AB-E8BE-4499-9F74-7B02A3EA700B}">
      <dgm:prSet/>
      <dgm:spPr/>
      <dgm:t>
        <a:bodyPr/>
        <a:lstStyle/>
        <a:p>
          <a:r>
            <a:rPr lang="fr-FR" b="0" i="0" u="none" dirty="0" err="1" smtClean="0">
              <a:latin typeface="Arial Narrow" panose="020B0606020202030204" pitchFamily="34" charset="0"/>
            </a:rPr>
            <a:t>Gert</a:t>
          </a:r>
          <a:r>
            <a:rPr lang="fr-FR" b="0" i="0" u="none" dirty="0" smtClean="0">
              <a:latin typeface="Arial Narrow" panose="020B0606020202030204" pitchFamily="34" charset="0"/>
            </a:rPr>
            <a:t> AARTS	</a:t>
          </a:r>
          <a:endParaRPr lang="fr-FR" dirty="0">
            <a:latin typeface="Arial Narrow" panose="020B0606020202030204" pitchFamily="34" charset="0"/>
          </a:endParaRPr>
        </a:p>
      </dgm:t>
    </dgm:pt>
    <dgm:pt modelId="{4A6466D4-8F3B-40C1-A4BB-6560C4507960}" type="parTrans" cxnId="{799C391E-1DBB-4A04-A1EA-AF7CC7F6EFF1}">
      <dgm:prSet/>
      <dgm:spPr/>
      <dgm:t>
        <a:bodyPr/>
        <a:lstStyle/>
        <a:p>
          <a:endParaRPr lang="fr-FR">
            <a:latin typeface="Arial Narrow" panose="020B0606020202030204" pitchFamily="34" charset="0"/>
          </a:endParaRPr>
        </a:p>
      </dgm:t>
    </dgm:pt>
    <dgm:pt modelId="{F33D80FD-C448-47C3-AC5D-7161442AF48E}" type="sibTrans" cxnId="{799C391E-1DBB-4A04-A1EA-AF7CC7F6EFF1}">
      <dgm:prSet/>
      <dgm:spPr/>
      <dgm:t>
        <a:bodyPr/>
        <a:lstStyle/>
        <a:p>
          <a:endParaRPr lang="fr-FR">
            <a:latin typeface="Arial Narrow" panose="020B0606020202030204" pitchFamily="34" charset="0"/>
          </a:endParaRPr>
        </a:p>
      </dgm:t>
    </dgm:pt>
    <dgm:pt modelId="{F0EA334D-3EEA-4CD5-A48D-431D755464D0}">
      <dgm:prSet/>
      <dgm:spPr/>
      <dgm:t>
        <a:bodyPr/>
        <a:lstStyle/>
        <a:p>
          <a:r>
            <a:rPr lang="fr-FR" b="0" i="0" u="none" dirty="0" smtClean="0">
              <a:latin typeface="Arial Narrow" panose="020B0606020202030204" pitchFamily="34" charset="0"/>
            </a:rPr>
            <a:t>David D'ENTERRIA	</a:t>
          </a:r>
          <a:endParaRPr lang="fr-FR" dirty="0">
            <a:latin typeface="Arial Narrow" panose="020B0606020202030204" pitchFamily="34" charset="0"/>
          </a:endParaRPr>
        </a:p>
      </dgm:t>
    </dgm:pt>
    <dgm:pt modelId="{9401AC97-CE12-4119-9715-F48409A97935}" type="parTrans" cxnId="{31281733-55F7-49AD-8D76-55A5CB00C405}">
      <dgm:prSet/>
      <dgm:spPr/>
      <dgm:t>
        <a:bodyPr/>
        <a:lstStyle/>
        <a:p>
          <a:endParaRPr lang="fr-FR">
            <a:latin typeface="Arial Narrow" panose="020B0606020202030204" pitchFamily="34" charset="0"/>
          </a:endParaRPr>
        </a:p>
      </dgm:t>
    </dgm:pt>
    <dgm:pt modelId="{ED04455F-8DBB-4566-93EE-0F965F0AA6DB}" type="sibTrans" cxnId="{31281733-55F7-49AD-8D76-55A5CB00C405}">
      <dgm:prSet/>
      <dgm:spPr/>
      <dgm:t>
        <a:bodyPr/>
        <a:lstStyle/>
        <a:p>
          <a:endParaRPr lang="fr-FR">
            <a:latin typeface="Arial Narrow" panose="020B0606020202030204" pitchFamily="34" charset="0"/>
          </a:endParaRPr>
        </a:p>
      </dgm:t>
    </dgm:pt>
    <dgm:pt modelId="{3BF9DAC4-2C69-4D7B-9408-13BB6592F0CD}">
      <dgm:prSet/>
      <dgm:spPr/>
      <dgm:t>
        <a:bodyPr/>
        <a:lstStyle/>
        <a:p>
          <a:r>
            <a:rPr lang="fr-FR" b="0" i="0" u="none" dirty="0" smtClean="0">
              <a:latin typeface="Arial Narrow" panose="020B0606020202030204" pitchFamily="34" charset="0"/>
            </a:rPr>
            <a:t>Jean-Philippe LANSBERG</a:t>
          </a:r>
          <a:endParaRPr lang="fr-FR" dirty="0">
            <a:latin typeface="Arial Narrow" panose="020B0606020202030204" pitchFamily="34" charset="0"/>
          </a:endParaRPr>
        </a:p>
      </dgm:t>
    </dgm:pt>
    <dgm:pt modelId="{30B1935F-D7C5-45EF-BAAC-773CC656803F}" type="parTrans" cxnId="{822372E9-B3F5-4F04-AD94-DCA4C94B3E3C}">
      <dgm:prSet/>
      <dgm:spPr/>
      <dgm:t>
        <a:bodyPr/>
        <a:lstStyle/>
        <a:p>
          <a:endParaRPr lang="fr-FR">
            <a:latin typeface="Arial Narrow" panose="020B0606020202030204" pitchFamily="34" charset="0"/>
          </a:endParaRPr>
        </a:p>
      </dgm:t>
    </dgm:pt>
    <dgm:pt modelId="{948CD38C-6DA1-4434-9B0B-9F4BF7DFC403}" type="sibTrans" cxnId="{822372E9-B3F5-4F04-AD94-DCA4C94B3E3C}">
      <dgm:prSet/>
      <dgm:spPr/>
      <dgm:t>
        <a:bodyPr/>
        <a:lstStyle/>
        <a:p>
          <a:endParaRPr lang="fr-FR">
            <a:latin typeface="Arial Narrow" panose="020B0606020202030204" pitchFamily="34" charset="0"/>
          </a:endParaRPr>
        </a:p>
      </dgm:t>
    </dgm:pt>
    <dgm:pt modelId="{55C32CCE-0D73-468D-A11F-DC2DF22EC650}">
      <dgm:prSet/>
      <dgm:spPr/>
      <dgm:t>
        <a:bodyPr/>
        <a:lstStyle/>
        <a:p>
          <a:r>
            <a:rPr lang="fr-FR" b="0" i="0" u="none" dirty="0" smtClean="0">
              <a:latin typeface="Arial Narrow" panose="020B0606020202030204" pitchFamily="34" charset="0"/>
            </a:rPr>
            <a:t>Hervé MOUTARDE	</a:t>
          </a:r>
          <a:endParaRPr lang="fr-FR" dirty="0">
            <a:latin typeface="Arial Narrow" panose="020B0606020202030204" pitchFamily="34" charset="0"/>
          </a:endParaRPr>
        </a:p>
      </dgm:t>
    </dgm:pt>
    <dgm:pt modelId="{E2EC5834-469C-4E92-97B6-7F2F34653706}" type="parTrans" cxnId="{8D248E8D-5478-4223-9D17-06C91C3DF72C}">
      <dgm:prSet/>
      <dgm:spPr/>
      <dgm:t>
        <a:bodyPr/>
        <a:lstStyle/>
        <a:p>
          <a:endParaRPr lang="fr-FR">
            <a:latin typeface="Arial Narrow" panose="020B0606020202030204" pitchFamily="34" charset="0"/>
          </a:endParaRPr>
        </a:p>
      </dgm:t>
    </dgm:pt>
    <dgm:pt modelId="{894BA853-4E24-4AEF-B4CE-BC3595EFCE46}" type="sibTrans" cxnId="{8D248E8D-5478-4223-9D17-06C91C3DF72C}">
      <dgm:prSet/>
      <dgm:spPr/>
      <dgm:t>
        <a:bodyPr/>
        <a:lstStyle/>
        <a:p>
          <a:endParaRPr lang="fr-FR">
            <a:latin typeface="Arial Narrow" panose="020B0606020202030204" pitchFamily="34" charset="0"/>
          </a:endParaRPr>
        </a:p>
      </dgm:t>
    </dgm:pt>
    <dgm:pt modelId="{EF3C0156-7E1F-4961-877F-64B832800F1E}">
      <dgm:prSet/>
      <dgm:spPr/>
      <dgm:t>
        <a:bodyPr/>
        <a:lstStyle/>
        <a:p>
          <a:r>
            <a:rPr lang="fr-FR" dirty="0" smtClean="0">
              <a:latin typeface="Arial Narrow" panose="020B0606020202030204" pitchFamily="34" charset="0"/>
            </a:rPr>
            <a:t>Elena GONZALES FERREIRO</a:t>
          </a:r>
          <a:endParaRPr lang="fr-FR" dirty="0">
            <a:latin typeface="Arial Narrow" panose="020B0606020202030204" pitchFamily="34" charset="0"/>
          </a:endParaRPr>
        </a:p>
      </dgm:t>
    </dgm:pt>
    <dgm:pt modelId="{911EB055-2EDB-42A4-BD69-8D8B0A7DA05C}" type="parTrans" cxnId="{1EF0E475-0C54-4E8A-91E0-29800B6FD6E2}">
      <dgm:prSet/>
      <dgm:spPr/>
      <dgm:t>
        <a:bodyPr/>
        <a:lstStyle/>
        <a:p>
          <a:endParaRPr lang="fr-FR">
            <a:latin typeface="Arial Narrow" panose="020B0606020202030204" pitchFamily="34" charset="0"/>
          </a:endParaRPr>
        </a:p>
      </dgm:t>
    </dgm:pt>
    <dgm:pt modelId="{B4D8318C-90F7-48A7-ABE8-940309EAF286}" type="sibTrans" cxnId="{1EF0E475-0C54-4E8A-91E0-29800B6FD6E2}">
      <dgm:prSet/>
      <dgm:spPr/>
      <dgm:t>
        <a:bodyPr/>
        <a:lstStyle/>
        <a:p>
          <a:endParaRPr lang="fr-FR">
            <a:latin typeface="Arial Narrow" panose="020B0606020202030204" pitchFamily="34" charset="0"/>
          </a:endParaRPr>
        </a:p>
      </dgm:t>
    </dgm:pt>
    <dgm:pt modelId="{E0B29760-CFE2-4570-92A2-8A13A2423234}">
      <dgm:prSet/>
      <dgm:spPr/>
      <dgm:t>
        <a:bodyPr/>
        <a:lstStyle/>
        <a:p>
          <a:endParaRPr lang="fr-FR" dirty="0">
            <a:latin typeface="Arial Narrow" panose="020B0606020202030204" pitchFamily="34" charset="0"/>
          </a:endParaRPr>
        </a:p>
      </dgm:t>
    </dgm:pt>
    <dgm:pt modelId="{667518E1-9BDB-44F4-B745-D98E4DF194F1}" type="parTrans" cxnId="{9B0C7BC4-EDF0-453B-A679-D8D00C09179F}">
      <dgm:prSet/>
      <dgm:spPr/>
      <dgm:t>
        <a:bodyPr/>
        <a:lstStyle/>
        <a:p>
          <a:endParaRPr lang="fr-FR">
            <a:latin typeface="Arial Narrow" panose="020B0606020202030204" pitchFamily="34" charset="0"/>
          </a:endParaRPr>
        </a:p>
      </dgm:t>
    </dgm:pt>
    <dgm:pt modelId="{7894D4CB-7CE4-4865-BF43-43BEA3CBC07F}" type="sibTrans" cxnId="{9B0C7BC4-EDF0-453B-A679-D8D00C09179F}">
      <dgm:prSet/>
      <dgm:spPr/>
      <dgm:t>
        <a:bodyPr/>
        <a:lstStyle/>
        <a:p>
          <a:endParaRPr lang="fr-FR">
            <a:latin typeface="Arial Narrow" panose="020B0606020202030204" pitchFamily="34" charset="0"/>
          </a:endParaRPr>
        </a:p>
      </dgm:t>
    </dgm:pt>
    <dgm:pt modelId="{B033CC01-E67A-49D6-A560-1941DAE2E8E1}">
      <dgm:prSet custT="1"/>
      <dgm:spPr/>
      <dgm:t>
        <a:bodyPr/>
        <a:lstStyle/>
        <a:p>
          <a:r>
            <a:rPr lang="fr-FR" sz="1600" dirty="0" smtClean="0">
              <a:latin typeface="Arial Narrow" panose="020B0606020202030204" pitchFamily="34" charset="0"/>
            </a:rPr>
            <a:t>Carlo GUARALDO</a:t>
          </a:r>
          <a:endParaRPr lang="fr-FR" sz="1600" dirty="0">
            <a:latin typeface="Arial Narrow" panose="020B0606020202030204" pitchFamily="34" charset="0"/>
          </a:endParaRPr>
        </a:p>
      </dgm:t>
    </dgm:pt>
    <dgm:pt modelId="{56A4168B-880A-49CE-B23B-E4BC6FC969B1}" type="parTrans" cxnId="{ED766247-DF5D-4CEB-B0FA-1F52CD009687}">
      <dgm:prSet/>
      <dgm:spPr/>
      <dgm:t>
        <a:bodyPr/>
        <a:lstStyle/>
        <a:p>
          <a:endParaRPr lang="fr-FR">
            <a:latin typeface="Arial Narrow" panose="020B0606020202030204" pitchFamily="34" charset="0"/>
          </a:endParaRPr>
        </a:p>
      </dgm:t>
    </dgm:pt>
    <dgm:pt modelId="{BB24CD6A-C702-480D-8B41-399A6A72D44C}" type="sibTrans" cxnId="{ED766247-DF5D-4CEB-B0FA-1F52CD009687}">
      <dgm:prSet/>
      <dgm:spPr/>
      <dgm:t>
        <a:bodyPr/>
        <a:lstStyle/>
        <a:p>
          <a:endParaRPr lang="fr-FR">
            <a:latin typeface="Arial Narrow" panose="020B0606020202030204" pitchFamily="34" charset="0"/>
          </a:endParaRPr>
        </a:p>
      </dgm:t>
    </dgm:pt>
    <dgm:pt modelId="{FA258236-30C7-4607-BCAB-6CF555DD2E69}">
      <dgm:prSet custT="1"/>
      <dgm:spPr/>
      <dgm:t>
        <a:bodyPr/>
        <a:lstStyle/>
        <a:p>
          <a:r>
            <a:rPr lang="fr-FR" sz="1600" dirty="0" smtClean="0">
              <a:latin typeface="Arial Narrow" panose="020B0606020202030204" pitchFamily="34" charset="0"/>
            </a:rPr>
            <a:t>Boris HIPPOLYTE</a:t>
          </a:r>
          <a:endParaRPr lang="fr-FR" sz="1600" dirty="0">
            <a:latin typeface="Arial Narrow" panose="020B0606020202030204" pitchFamily="34" charset="0"/>
          </a:endParaRPr>
        </a:p>
      </dgm:t>
    </dgm:pt>
    <dgm:pt modelId="{C94A0814-20A2-436C-B7D3-46208CD7912B}" type="parTrans" cxnId="{9A133D56-C995-46F5-BCB7-190F4DA91059}">
      <dgm:prSet/>
      <dgm:spPr/>
      <dgm:t>
        <a:bodyPr/>
        <a:lstStyle/>
        <a:p>
          <a:endParaRPr lang="fr-FR">
            <a:latin typeface="Arial Narrow" panose="020B0606020202030204" pitchFamily="34" charset="0"/>
          </a:endParaRPr>
        </a:p>
      </dgm:t>
    </dgm:pt>
    <dgm:pt modelId="{1FB050E1-4AB9-4ABF-82CB-908ACD3527BF}" type="sibTrans" cxnId="{9A133D56-C995-46F5-BCB7-190F4DA91059}">
      <dgm:prSet/>
      <dgm:spPr/>
      <dgm:t>
        <a:bodyPr/>
        <a:lstStyle/>
        <a:p>
          <a:endParaRPr lang="fr-FR">
            <a:latin typeface="Arial Narrow" panose="020B0606020202030204" pitchFamily="34" charset="0"/>
          </a:endParaRPr>
        </a:p>
      </dgm:t>
    </dgm:pt>
    <dgm:pt modelId="{D245A79D-1B40-46C6-B129-2E31969B2599}">
      <dgm:prSet custT="1"/>
      <dgm:spPr/>
      <dgm:t>
        <a:bodyPr/>
        <a:lstStyle/>
        <a:p>
          <a:r>
            <a:rPr lang="fr-FR" sz="1600" dirty="0" smtClean="0">
              <a:latin typeface="Arial Narrow" panose="020B0606020202030204" pitchFamily="34" charset="0"/>
            </a:rPr>
            <a:t>Chiara LA TESSA</a:t>
          </a:r>
          <a:endParaRPr lang="fr-FR" sz="1600" dirty="0">
            <a:latin typeface="Arial Narrow" panose="020B0606020202030204" pitchFamily="34" charset="0"/>
          </a:endParaRPr>
        </a:p>
      </dgm:t>
    </dgm:pt>
    <dgm:pt modelId="{273940E7-8A77-4485-890E-15AFF47B25C2}" type="parTrans" cxnId="{7DA919FD-5FC9-4ED0-B964-53F4070D0541}">
      <dgm:prSet/>
      <dgm:spPr/>
      <dgm:t>
        <a:bodyPr/>
        <a:lstStyle/>
        <a:p>
          <a:endParaRPr lang="fr-FR">
            <a:latin typeface="Arial Narrow" panose="020B0606020202030204" pitchFamily="34" charset="0"/>
          </a:endParaRPr>
        </a:p>
      </dgm:t>
    </dgm:pt>
    <dgm:pt modelId="{4580114B-13F7-4261-B61D-0D5B8B08ED6E}" type="sibTrans" cxnId="{7DA919FD-5FC9-4ED0-B964-53F4070D0541}">
      <dgm:prSet/>
      <dgm:spPr/>
      <dgm:t>
        <a:bodyPr/>
        <a:lstStyle/>
        <a:p>
          <a:endParaRPr lang="fr-FR">
            <a:latin typeface="Arial Narrow" panose="020B0606020202030204" pitchFamily="34" charset="0"/>
          </a:endParaRPr>
        </a:p>
      </dgm:t>
    </dgm:pt>
    <dgm:pt modelId="{C4823305-CB04-4A35-864E-0A64EEA11CA2}">
      <dgm:prSet custT="1"/>
      <dgm:spPr/>
      <dgm:t>
        <a:bodyPr/>
        <a:lstStyle/>
        <a:p>
          <a:r>
            <a:rPr lang="fr-FR" sz="1600" dirty="0" smtClean="0">
              <a:latin typeface="Arial Narrow" panose="020B0606020202030204" pitchFamily="34" charset="0"/>
            </a:rPr>
            <a:t>Frank MAAS</a:t>
          </a:r>
          <a:endParaRPr lang="fr-FR" sz="1600" dirty="0">
            <a:latin typeface="Arial Narrow" panose="020B0606020202030204" pitchFamily="34" charset="0"/>
          </a:endParaRPr>
        </a:p>
      </dgm:t>
    </dgm:pt>
    <dgm:pt modelId="{A1568440-E9A1-400C-B825-CE150210C8B9}" type="parTrans" cxnId="{2925D2EB-96F8-432C-B33C-26C4DFDFB716}">
      <dgm:prSet/>
      <dgm:spPr/>
      <dgm:t>
        <a:bodyPr/>
        <a:lstStyle/>
        <a:p>
          <a:endParaRPr lang="fr-FR">
            <a:latin typeface="Arial Narrow" panose="020B0606020202030204" pitchFamily="34" charset="0"/>
          </a:endParaRPr>
        </a:p>
      </dgm:t>
    </dgm:pt>
    <dgm:pt modelId="{DBFEB596-93A8-42EA-8EAC-48FC77A6A553}" type="sibTrans" cxnId="{2925D2EB-96F8-432C-B33C-26C4DFDFB716}">
      <dgm:prSet/>
      <dgm:spPr/>
      <dgm:t>
        <a:bodyPr/>
        <a:lstStyle/>
        <a:p>
          <a:endParaRPr lang="fr-FR">
            <a:latin typeface="Arial Narrow" panose="020B0606020202030204" pitchFamily="34" charset="0"/>
          </a:endParaRPr>
        </a:p>
      </dgm:t>
    </dgm:pt>
    <dgm:pt modelId="{7ACA2D1F-9339-4907-A8C2-2282C4F42534}">
      <dgm:prSet custT="1"/>
      <dgm:spPr/>
      <dgm:t>
        <a:bodyPr/>
        <a:lstStyle/>
        <a:p>
          <a:r>
            <a:rPr lang="fr-FR" sz="1600" dirty="0" smtClean="0">
              <a:latin typeface="Arial Narrow" panose="020B0606020202030204" pitchFamily="34" charset="0"/>
            </a:rPr>
            <a:t>Franck SABATIÉ</a:t>
          </a:r>
          <a:endParaRPr lang="fr-FR" sz="1600" dirty="0">
            <a:latin typeface="Arial Narrow" panose="020B0606020202030204" pitchFamily="34" charset="0"/>
          </a:endParaRPr>
        </a:p>
      </dgm:t>
    </dgm:pt>
    <dgm:pt modelId="{694A0C17-F808-4D91-AEF0-5700A331868B}" type="parTrans" cxnId="{C7D8E725-ADB0-43EB-BBE1-F2CFA6D8D2AA}">
      <dgm:prSet/>
      <dgm:spPr/>
      <dgm:t>
        <a:bodyPr/>
        <a:lstStyle/>
        <a:p>
          <a:endParaRPr lang="fr-FR">
            <a:latin typeface="Arial Narrow" panose="020B0606020202030204" pitchFamily="34" charset="0"/>
          </a:endParaRPr>
        </a:p>
      </dgm:t>
    </dgm:pt>
    <dgm:pt modelId="{9CCF347C-E30F-409E-BAEC-024A6A711EDF}" type="sibTrans" cxnId="{C7D8E725-ADB0-43EB-BBE1-F2CFA6D8D2AA}">
      <dgm:prSet/>
      <dgm:spPr/>
      <dgm:t>
        <a:bodyPr/>
        <a:lstStyle/>
        <a:p>
          <a:endParaRPr lang="fr-FR">
            <a:latin typeface="Arial Narrow" panose="020B0606020202030204" pitchFamily="34" charset="0"/>
          </a:endParaRPr>
        </a:p>
      </dgm:t>
    </dgm:pt>
    <dgm:pt modelId="{2E3199CC-E052-49BB-A116-F6BEC7375784}">
      <dgm:prSet custT="1"/>
      <dgm:spPr/>
      <dgm:t>
        <a:bodyPr/>
        <a:lstStyle/>
        <a:p>
          <a:r>
            <a:rPr lang="fr-FR" sz="1600" dirty="0" smtClean="0">
              <a:latin typeface="Arial Narrow" panose="020B0606020202030204" pitchFamily="34" charset="0"/>
            </a:rPr>
            <a:t>Carlos SALGADO</a:t>
          </a:r>
          <a:endParaRPr lang="fr-FR" sz="1600" dirty="0">
            <a:latin typeface="Arial Narrow" panose="020B0606020202030204" pitchFamily="34" charset="0"/>
          </a:endParaRPr>
        </a:p>
      </dgm:t>
    </dgm:pt>
    <dgm:pt modelId="{F40EEE30-9EB4-4498-9BBC-C44338CA9748}" type="parTrans" cxnId="{136C5FC3-BD06-495A-966F-CB501AD543DF}">
      <dgm:prSet/>
      <dgm:spPr/>
      <dgm:t>
        <a:bodyPr/>
        <a:lstStyle/>
        <a:p>
          <a:endParaRPr lang="fr-FR">
            <a:latin typeface="Arial Narrow" panose="020B0606020202030204" pitchFamily="34" charset="0"/>
          </a:endParaRPr>
        </a:p>
      </dgm:t>
    </dgm:pt>
    <dgm:pt modelId="{DC96757F-AB25-4981-9F0C-C06C08E12056}" type="sibTrans" cxnId="{136C5FC3-BD06-495A-966F-CB501AD543DF}">
      <dgm:prSet/>
      <dgm:spPr/>
      <dgm:t>
        <a:bodyPr/>
        <a:lstStyle/>
        <a:p>
          <a:endParaRPr lang="fr-FR">
            <a:latin typeface="Arial Narrow" panose="020B0606020202030204" pitchFamily="34" charset="0"/>
          </a:endParaRPr>
        </a:p>
      </dgm:t>
    </dgm:pt>
    <dgm:pt modelId="{0034E887-1328-4F35-B98E-478A7187A582}">
      <dgm:prSet custT="1"/>
      <dgm:spPr/>
      <dgm:t>
        <a:bodyPr/>
        <a:lstStyle/>
        <a:p>
          <a:r>
            <a:rPr lang="fr-FR" sz="1600" dirty="0" smtClean="0">
              <a:latin typeface="Arial Narrow" panose="020B0606020202030204" pitchFamily="34" charset="0"/>
            </a:rPr>
            <a:t>Laura TOLOS</a:t>
          </a:r>
          <a:endParaRPr lang="fr-FR" sz="1600" dirty="0">
            <a:latin typeface="Arial Narrow" panose="020B0606020202030204" pitchFamily="34" charset="0"/>
          </a:endParaRPr>
        </a:p>
      </dgm:t>
    </dgm:pt>
    <dgm:pt modelId="{41CABE7A-A74F-4FCE-A003-A75C095B80B7}" type="parTrans" cxnId="{BA7A5E5E-E9D2-4C3E-97D2-7A29A8220C1C}">
      <dgm:prSet/>
      <dgm:spPr/>
      <dgm:t>
        <a:bodyPr/>
        <a:lstStyle/>
        <a:p>
          <a:endParaRPr lang="fr-FR">
            <a:latin typeface="Arial Narrow" panose="020B0606020202030204" pitchFamily="34" charset="0"/>
          </a:endParaRPr>
        </a:p>
      </dgm:t>
    </dgm:pt>
    <dgm:pt modelId="{2114537A-BC68-4E10-885B-30F216C6D0B5}" type="sibTrans" cxnId="{BA7A5E5E-E9D2-4C3E-97D2-7A29A8220C1C}">
      <dgm:prSet/>
      <dgm:spPr/>
      <dgm:t>
        <a:bodyPr/>
        <a:lstStyle/>
        <a:p>
          <a:endParaRPr lang="fr-FR">
            <a:latin typeface="Arial Narrow" panose="020B0606020202030204" pitchFamily="34" charset="0"/>
          </a:endParaRPr>
        </a:p>
      </dgm:t>
    </dgm:pt>
    <dgm:pt modelId="{38A3811C-86FD-49A4-8DA4-F2E145EF9EBF}">
      <dgm:prSet phldrT="[Texte]"/>
      <dgm:spPr/>
      <dgm:t>
        <a:bodyPr/>
        <a:lstStyle/>
        <a:p>
          <a:r>
            <a:rPr lang="fr-FR" dirty="0" smtClean="0">
              <a:latin typeface="Arial Narrow" panose="020B0606020202030204" pitchFamily="34" charset="0"/>
            </a:rPr>
            <a:t>Barbara ERAZMUS</a:t>
          </a:r>
          <a:endParaRPr lang="fr-FR" dirty="0">
            <a:latin typeface="Arial Narrow" panose="020B0606020202030204" pitchFamily="34" charset="0"/>
          </a:endParaRPr>
        </a:p>
      </dgm:t>
    </dgm:pt>
    <dgm:pt modelId="{BE9127B8-6411-4F75-BCC0-26CDA62FF73C}" type="parTrans" cxnId="{9F2D04EC-B231-4B3C-BCF1-076E1379B0C7}">
      <dgm:prSet/>
      <dgm:spPr/>
      <dgm:t>
        <a:bodyPr/>
        <a:lstStyle/>
        <a:p>
          <a:endParaRPr lang="fr-FR">
            <a:latin typeface="Arial Narrow" panose="020B0606020202030204" pitchFamily="34" charset="0"/>
          </a:endParaRPr>
        </a:p>
      </dgm:t>
    </dgm:pt>
    <dgm:pt modelId="{F1F9525C-EE29-43C4-B0E3-C8EFA14EDEA1}" type="sibTrans" cxnId="{9F2D04EC-B231-4B3C-BCF1-076E1379B0C7}">
      <dgm:prSet/>
      <dgm:spPr/>
      <dgm:t>
        <a:bodyPr/>
        <a:lstStyle/>
        <a:p>
          <a:endParaRPr lang="fr-FR">
            <a:latin typeface="Arial Narrow" panose="020B0606020202030204" pitchFamily="34" charset="0"/>
          </a:endParaRPr>
        </a:p>
      </dgm:t>
    </dgm:pt>
    <dgm:pt modelId="{BB6CA62A-F0A3-47E4-A240-31E06594E3FB}">
      <dgm:prSet/>
      <dgm:spPr/>
      <dgm:t>
        <a:bodyPr/>
        <a:lstStyle/>
        <a:p>
          <a:endParaRPr lang="fr-FR" dirty="0">
            <a:latin typeface="Arial Narrow" panose="020B0606020202030204" pitchFamily="34" charset="0"/>
          </a:endParaRPr>
        </a:p>
      </dgm:t>
    </dgm:pt>
    <dgm:pt modelId="{9B686591-812D-4C8E-AA4E-25C6CD28021A}" type="parTrans" cxnId="{07B8C8E6-8A61-4EC1-963B-EE1B53522A05}">
      <dgm:prSet/>
      <dgm:spPr/>
      <dgm:t>
        <a:bodyPr/>
        <a:lstStyle/>
        <a:p>
          <a:endParaRPr lang="fr-FR">
            <a:latin typeface="Arial Narrow" panose="020B0606020202030204" pitchFamily="34" charset="0"/>
          </a:endParaRPr>
        </a:p>
      </dgm:t>
    </dgm:pt>
    <dgm:pt modelId="{975D703C-92CC-47B1-9B26-33332E8990C7}" type="sibTrans" cxnId="{07B8C8E6-8A61-4EC1-963B-EE1B53522A05}">
      <dgm:prSet/>
      <dgm:spPr/>
      <dgm:t>
        <a:bodyPr/>
        <a:lstStyle/>
        <a:p>
          <a:endParaRPr lang="fr-FR">
            <a:latin typeface="Arial Narrow" panose="020B0606020202030204" pitchFamily="34" charset="0"/>
          </a:endParaRPr>
        </a:p>
      </dgm:t>
    </dgm:pt>
    <dgm:pt modelId="{ADE3103B-4829-44AC-9A7C-2E1217BBF1EE}">
      <dgm:prSet phldrT="[Texte]"/>
      <dgm:spPr/>
      <dgm:t>
        <a:bodyPr/>
        <a:lstStyle/>
        <a:p>
          <a:r>
            <a:rPr lang="fr-FR" b="1" dirty="0" smtClean="0">
              <a:latin typeface="Arial Narrow" panose="020B0606020202030204" pitchFamily="34" charset="0"/>
            </a:rPr>
            <a:t>Project Manager:</a:t>
          </a:r>
          <a:endParaRPr lang="fr-FR" b="1" dirty="0">
            <a:latin typeface="Arial Narrow" panose="020B0606020202030204" pitchFamily="34" charset="0"/>
          </a:endParaRPr>
        </a:p>
      </dgm:t>
    </dgm:pt>
    <dgm:pt modelId="{6E018C1B-7B33-4304-A08B-A5F8E957D443}" type="parTrans" cxnId="{76B0AAD0-EF83-4246-964F-812A65B1F65B}">
      <dgm:prSet/>
      <dgm:spPr/>
      <dgm:t>
        <a:bodyPr/>
        <a:lstStyle/>
        <a:p>
          <a:endParaRPr lang="fr-FR">
            <a:latin typeface="Arial Narrow" panose="020B0606020202030204" pitchFamily="34" charset="0"/>
          </a:endParaRPr>
        </a:p>
      </dgm:t>
    </dgm:pt>
    <dgm:pt modelId="{45AC719E-C52D-414A-8655-B69790463682}" type="sibTrans" cxnId="{76B0AAD0-EF83-4246-964F-812A65B1F65B}">
      <dgm:prSet/>
      <dgm:spPr/>
      <dgm:t>
        <a:bodyPr/>
        <a:lstStyle/>
        <a:p>
          <a:endParaRPr lang="fr-FR">
            <a:latin typeface="Arial Narrow" panose="020B0606020202030204" pitchFamily="34" charset="0"/>
          </a:endParaRPr>
        </a:p>
      </dgm:t>
    </dgm:pt>
    <dgm:pt modelId="{2E072049-C56A-4321-B5CB-002F77FF9681}">
      <dgm:prSet/>
      <dgm:spPr/>
      <dgm:t>
        <a:bodyPr/>
        <a:lstStyle/>
        <a:p>
          <a:endParaRPr lang="fr-FR" dirty="0">
            <a:latin typeface="Arial Narrow" panose="020B0606020202030204" pitchFamily="34" charset="0"/>
          </a:endParaRPr>
        </a:p>
      </dgm:t>
    </dgm:pt>
    <dgm:pt modelId="{49CC9446-4092-4F9C-A57B-54180DC61A4A}" type="parTrans" cxnId="{2C7D0E1F-4D60-4F6D-8586-D594B30318EE}">
      <dgm:prSet/>
      <dgm:spPr/>
      <dgm:t>
        <a:bodyPr/>
        <a:lstStyle/>
        <a:p>
          <a:endParaRPr lang="fr-FR">
            <a:latin typeface="Arial Narrow" panose="020B0606020202030204" pitchFamily="34" charset="0"/>
          </a:endParaRPr>
        </a:p>
      </dgm:t>
    </dgm:pt>
    <dgm:pt modelId="{1EFE0C2B-999A-49DC-9F5F-AEBD6877FFDE}" type="sibTrans" cxnId="{2C7D0E1F-4D60-4F6D-8586-D594B30318EE}">
      <dgm:prSet/>
      <dgm:spPr/>
      <dgm:t>
        <a:bodyPr/>
        <a:lstStyle/>
        <a:p>
          <a:endParaRPr lang="fr-FR">
            <a:latin typeface="Arial Narrow" panose="020B0606020202030204" pitchFamily="34" charset="0"/>
          </a:endParaRPr>
        </a:p>
      </dgm:t>
    </dgm:pt>
    <dgm:pt modelId="{53DD8E5B-BE45-45F2-8B86-320B141D7AC7}">
      <dgm:prSet phldrT="[Texte]"/>
      <dgm:spPr/>
      <dgm:t>
        <a:bodyPr/>
        <a:lstStyle/>
        <a:p>
          <a:r>
            <a:rPr lang="fr-FR" dirty="0" smtClean="0">
              <a:latin typeface="Arial Narrow" panose="020B0606020202030204" pitchFamily="34" charset="0"/>
            </a:rPr>
            <a:t>Emine AMETSHAEVA </a:t>
          </a:r>
          <a:br>
            <a:rPr lang="fr-FR" dirty="0" smtClean="0">
              <a:latin typeface="Arial Narrow" panose="020B0606020202030204" pitchFamily="34" charset="0"/>
            </a:rPr>
          </a:br>
          <a:endParaRPr lang="fr-FR" dirty="0">
            <a:latin typeface="Arial Narrow" panose="020B0606020202030204" pitchFamily="34" charset="0"/>
          </a:endParaRPr>
        </a:p>
      </dgm:t>
    </dgm:pt>
    <dgm:pt modelId="{3AD8F7FE-8949-45F5-B457-D46556C44086}" type="parTrans" cxnId="{4AAB8C3F-56DE-4633-A2BA-AB8A968D7836}">
      <dgm:prSet/>
      <dgm:spPr/>
      <dgm:t>
        <a:bodyPr/>
        <a:lstStyle/>
        <a:p>
          <a:endParaRPr lang="fr-FR">
            <a:latin typeface="Arial Narrow" panose="020B0606020202030204" pitchFamily="34" charset="0"/>
          </a:endParaRPr>
        </a:p>
      </dgm:t>
    </dgm:pt>
    <dgm:pt modelId="{A6C61082-3609-4F20-B985-D0D3AF274BCF}" type="sibTrans" cxnId="{4AAB8C3F-56DE-4633-A2BA-AB8A968D7836}">
      <dgm:prSet/>
      <dgm:spPr/>
      <dgm:t>
        <a:bodyPr/>
        <a:lstStyle/>
        <a:p>
          <a:endParaRPr lang="fr-FR">
            <a:latin typeface="Arial Narrow" panose="020B0606020202030204" pitchFamily="34" charset="0"/>
          </a:endParaRPr>
        </a:p>
      </dgm:t>
    </dgm:pt>
    <dgm:pt modelId="{6E77BA08-9C23-4F2B-A7F9-78B283B96200}">
      <dgm:prSet phldrT="[Texte]"/>
      <dgm:spPr/>
      <dgm:t>
        <a:bodyPr/>
        <a:lstStyle/>
        <a:p>
          <a:r>
            <a:rPr lang="fr-FR" dirty="0" smtClean="0">
              <a:latin typeface="Arial Narrow" panose="020B0606020202030204" pitchFamily="34" charset="0"/>
            </a:rPr>
            <a:t>Carlo GUARALDO</a:t>
          </a:r>
          <a:endParaRPr lang="fr-FR" dirty="0">
            <a:latin typeface="Arial Narrow" panose="020B0606020202030204" pitchFamily="34" charset="0"/>
          </a:endParaRPr>
        </a:p>
      </dgm:t>
    </dgm:pt>
    <dgm:pt modelId="{8575E04C-4912-46D3-9573-148764EFEE8B}" type="parTrans" cxnId="{062D256C-E1DE-4813-9895-7E8CC593F749}">
      <dgm:prSet/>
      <dgm:spPr/>
      <dgm:t>
        <a:bodyPr/>
        <a:lstStyle/>
        <a:p>
          <a:endParaRPr lang="fr-FR">
            <a:latin typeface="Arial Narrow" panose="020B0606020202030204" pitchFamily="34" charset="0"/>
          </a:endParaRPr>
        </a:p>
      </dgm:t>
    </dgm:pt>
    <dgm:pt modelId="{29BE4144-33D4-4183-9E92-A8C7F0455BD8}" type="sibTrans" cxnId="{062D256C-E1DE-4813-9895-7E8CC593F749}">
      <dgm:prSet/>
      <dgm:spPr/>
      <dgm:t>
        <a:bodyPr/>
        <a:lstStyle/>
        <a:p>
          <a:endParaRPr lang="fr-FR">
            <a:latin typeface="Arial Narrow" panose="020B0606020202030204" pitchFamily="34" charset="0"/>
          </a:endParaRPr>
        </a:p>
      </dgm:t>
    </dgm:pt>
    <dgm:pt modelId="{48A3A5BE-BEC2-46CD-8BD7-54DAA0DA8A6D}">
      <dgm:prSet phldrT="[Texte]"/>
      <dgm:spPr/>
      <dgm:t>
        <a:bodyPr/>
        <a:lstStyle/>
        <a:p>
          <a:r>
            <a:rPr lang="fr-FR" b="1" dirty="0" smtClean="0">
              <a:latin typeface="Arial Narrow" panose="020B0606020202030204" pitchFamily="34" charset="0"/>
            </a:rPr>
            <a:t>Chaired by Scientific </a:t>
          </a:r>
          <a:r>
            <a:rPr lang="fr-FR" b="1" dirty="0" err="1" smtClean="0">
              <a:latin typeface="Arial Narrow" panose="020B0606020202030204" pitchFamily="34" charset="0"/>
            </a:rPr>
            <a:t>Coordinator</a:t>
          </a:r>
          <a:endParaRPr lang="fr-FR" b="1" dirty="0">
            <a:latin typeface="Arial Narrow" panose="020B0606020202030204" pitchFamily="34" charset="0"/>
          </a:endParaRPr>
        </a:p>
      </dgm:t>
    </dgm:pt>
    <dgm:pt modelId="{4E2E2604-18BE-418B-BF92-60644D4794A6}" type="parTrans" cxnId="{1AF0CD53-C049-470A-9E3A-E6C1D229FE42}">
      <dgm:prSet/>
      <dgm:spPr/>
      <dgm:t>
        <a:bodyPr/>
        <a:lstStyle/>
        <a:p>
          <a:endParaRPr lang="fr-FR"/>
        </a:p>
      </dgm:t>
    </dgm:pt>
    <dgm:pt modelId="{38C32A7E-6830-4CA6-9DC5-D1AFFE5CDCCF}" type="sibTrans" cxnId="{1AF0CD53-C049-470A-9E3A-E6C1D229FE42}">
      <dgm:prSet/>
      <dgm:spPr/>
      <dgm:t>
        <a:bodyPr/>
        <a:lstStyle/>
        <a:p>
          <a:endParaRPr lang="fr-FR"/>
        </a:p>
      </dgm:t>
    </dgm:pt>
    <dgm:pt modelId="{1F3DFEFC-644C-47B9-92C0-A8DC8652C894}">
      <dgm:prSet phldrT="[Texte]"/>
      <dgm:spPr/>
      <dgm:t>
        <a:bodyPr/>
        <a:lstStyle/>
        <a:p>
          <a:endParaRPr lang="fr-FR" b="1" dirty="0">
            <a:latin typeface="Arial Narrow" panose="020B0606020202030204" pitchFamily="34" charset="0"/>
          </a:endParaRPr>
        </a:p>
      </dgm:t>
    </dgm:pt>
    <dgm:pt modelId="{18CEDCCE-9CEC-411F-A1B5-DF4C40A76127}" type="parTrans" cxnId="{DB333809-672F-4906-B616-694A45577155}">
      <dgm:prSet/>
      <dgm:spPr/>
      <dgm:t>
        <a:bodyPr/>
        <a:lstStyle/>
        <a:p>
          <a:endParaRPr lang="fr-FR"/>
        </a:p>
      </dgm:t>
    </dgm:pt>
    <dgm:pt modelId="{960CFFE6-9BD5-4DC1-BBDD-898CAC0D2B5C}" type="sibTrans" cxnId="{DB333809-672F-4906-B616-694A45577155}">
      <dgm:prSet/>
      <dgm:spPr/>
      <dgm:t>
        <a:bodyPr/>
        <a:lstStyle/>
        <a:p>
          <a:endParaRPr lang="fr-FR"/>
        </a:p>
      </dgm:t>
    </dgm:pt>
    <dgm:pt modelId="{7F576713-D970-4A68-8159-5FFA1C7EAC2F}" type="pres">
      <dgm:prSet presAssocID="{E165E12A-4094-47B0-A3B0-C27897C9B7ED}" presName="Name0" presStyleCnt="0">
        <dgm:presLayoutVars>
          <dgm:dir/>
          <dgm:animLvl val="lvl"/>
          <dgm:resizeHandles val="exact"/>
        </dgm:presLayoutVars>
      </dgm:prSet>
      <dgm:spPr/>
      <dgm:t>
        <a:bodyPr/>
        <a:lstStyle/>
        <a:p>
          <a:endParaRPr lang="fr-FR"/>
        </a:p>
      </dgm:t>
    </dgm:pt>
    <dgm:pt modelId="{2DC98A34-2BAF-43DA-BE1F-6867B9D05B8D}" type="pres">
      <dgm:prSet presAssocID="{74A4C583-64B9-4EE8-8D99-EAE02089B1AD}" presName="composite" presStyleCnt="0"/>
      <dgm:spPr/>
    </dgm:pt>
    <dgm:pt modelId="{732A924D-29EC-489A-8E18-764F11C671B7}" type="pres">
      <dgm:prSet presAssocID="{74A4C583-64B9-4EE8-8D99-EAE02089B1AD}" presName="parTx" presStyleLbl="alignNode1" presStyleIdx="0" presStyleCnt="4">
        <dgm:presLayoutVars>
          <dgm:chMax val="0"/>
          <dgm:chPref val="0"/>
          <dgm:bulletEnabled val="1"/>
        </dgm:presLayoutVars>
      </dgm:prSet>
      <dgm:spPr/>
      <dgm:t>
        <a:bodyPr/>
        <a:lstStyle/>
        <a:p>
          <a:endParaRPr lang="fr-FR"/>
        </a:p>
      </dgm:t>
    </dgm:pt>
    <dgm:pt modelId="{85C3EE1C-81B8-43A0-B1DE-02733EB81577}" type="pres">
      <dgm:prSet presAssocID="{74A4C583-64B9-4EE8-8D99-EAE02089B1AD}" presName="desTx" presStyleLbl="alignAccFollowNode1" presStyleIdx="0" presStyleCnt="4">
        <dgm:presLayoutVars>
          <dgm:bulletEnabled val="1"/>
        </dgm:presLayoutVars>
      </dgm:prSet>
      <dgm:spPr/>
      <dgm:t>
        <a:bodyPr/>
        <a:lstStyle/>
        <a:p>
          <a:endParaRPr lang="fr-FR"/>
        </a:p>
      </dgm:t>
    </dgm:pt>
    <dgm:pt modelId="{0DB0A90F-D411-4109-BAF3-CEA9856FD047}" type="pres">
      <dgm:prSet presAssocID="{8AF6EC02-2AB8-4E6E-A15B-ECA0F1ECC1AC}" presName="space" presStyleCnt="0"/>
      <dgm:spPr/>
    </dgm:pt>
    <dgm:pt modelId="{02EDA2B1-EC98-465E-ACB7-DDF1EE1AD138}" type="pres">
      <dgm:prSet presAssocID="{2F21CCC9-65B7-4D97-8C17-C8D2E0249F65}" presName="composite" presStyleCnt="0"/>
      <dgm:spPr/>
    </dgm:pt>
    <dgm:pt modelId="{CA8DA523-5863-467C-9A59-B569BCB8E541}" type="pres">
      <dgm:prSet presAssocID="{2F21CCC9-65B7-4D97-8C17-C8D2E0249F65}" presName="parTx" presStyleLbl="alignNode1" presStyleIdx="1" presStyleCnt="4">
        <dgm:presLayoutVars>
          <dgm:chMax val="0"/>
          <dgm:chPref val="0"/>
          <dgm:bulletEnabled val="1"/>
        </dgm:presLayoutVars>
      </dgm:prSet>
      <dgm:spPr/>
      <dgm:t>
        <a:bodyPr/>
        <a:lstStyle/>
        <a:p>
          <a:endParaRPr lang="fr-FR"/>
        </a:p>
      </dgm:t>
    </dgm:pt>
    <dgm:pt modelId="{82F51889-0A3C-4ED8-A5F1-C902B16D46BD}" type="pres">
      <dgm:prSet presAssocID="{2F21CCC9-65B7-4D97-8C17-C8D2E0249F65}" presName="desTx" presStyleLbl="alignAccFollowNode1" presStyleIdx="1" presStyleCnt="4" custLinFactNeighborY="1041">
        <dgm:presLayoutVars>
          <dgm:bulletEnabled val="1"/>
        </dgm:presLayoutVars>
      </dgm:prSet>
      <dgm:spPr/>
      <dgm:t>
        <a:bodyPr/>
        <a:lstStyle/>
        <a:p>
          <a:endParaRPr lang="fr-FR"/>
        </a:p>
      </dgm:t>
    </dgm:pt>
    <dgm:pt modelId="{A78863BC-0E8C-4B43-9C90-B4C1F2EA36DC}" type="pres">
      <dgm:prSet presAssocID="{4E1EEA87-0FD5-4EF7-865B-7EFE6B61A19C}" presName="space" presStyleCnt="0"/>
      <dgm:spPr/>
    </dgm:pt>
    <dgm:pt modelId="{12ACDF99-10C3-4BE5-955A-2928EEED31AD}" type="pres">
      <dgm:prSet presAssocID="{290B2264-8005-4F76-8001-EE3A51B75EB0}" presName="composite" presStyleCnt="0"/>
      <dgm:spPr/>
    </dgm:pt>
    <dgm:pt modelId="{515D8654-FEA9-4BC2-A871-55B19FD8755C}" type="pres">
      <dgm:prSet presAssocID="{290B2264-8005-4F76-8001-EE3A51B75EB0}" presName="parTx" presStyleLbl="alignNode1" presStyleIdx="2" presStyleCnt="4">
        <dgm:presLayoutVars>
          <dgm:chMax val="0"/>
          <dgm:chPref val="0"/>
          <dgm:bulletEnabled val="1"/>
        </dgm:presLayoutVars>
      </dgm:prSet>
      <dgm:spPr/>
      <dgm:t>
        <a:bodyPr/>
        <a:lstStyle/>
        <a:p>
          <a:endParaRPr lang="fr-FR"/>
        </a:p>
      </dgm:t>
    </dgm:pt>
    <dgm:pt modelId="{027E4311-B219-4AD0-88DB-C823A64E3750}" type="pres">
      <dgm:prSet presAssocID="{290B2264-8005-4F76-8001-EE3A51B75EB0}" presName="desTx" presStyleLbl="alignAccFollowNode1" presStyleIdx="2" presStyleCnt="4">
        <dgm:presLayoutVars>
          <dgm:bulletEnabled val="1"/>
        </dgm:presLayoutVars>
      </dgm:prSet>
      <dgm:spPr/>
      <dgm:t>
        <a:bodyPr/>
        <a:lstStyle/>
        <a:p>
          <a:endParaRPr lang="fr-FR"/>
        </a:p>
      </dgm:t>
    </dgm:pt>
    <dgm:pt modelId="{4E582999-924E-4719-8232-E368E9A2B795}" type="pres">
      <dgm:prSet presAssocID="{C9CDC9EA-0DA8-4205-8162-881FF418BC4E}" presName="space" presStyleCnt="0"/>
      <dgm:spPr/>
    </dgm:pt>
    <dgm:pt modelId="{72CBFB6D-D590-4F79-B154-6737C96955E9}" type="pres">
      <dgm:prSet presAssocID="{2E045E78-158B-4FB7-956E-3EE1F596A3E9}" presName="composite" presStyleCnt="0"/>
      <dgm:spPr/>
    </dgm:pt>
    <dgm:pt modelId="{E491829C-27FB-4808-B9B1-E6DC739D8677}" type="pres">
      <dgm:prSet presAssocID="{2E045E78-158B-4FB7-956E-3EE1F596A3E9}" presName="parTx" presStyleLbl="alignNode1" presStyleIdx="3" presStyleCnt="4">
        <dgm:presLayoutVars>
          <dgm:chMax val="0"/>
          <dgm:chPref val="0"/>
          <dgm:bulletEnabled val="1"/>
        </dgm:presLayoutVars>
      </dgm:prSet>
      <dgm:spPr/>
      <dgm:t>
        <a:bodyPr/>
        <a:lstStyle/>
        <a:p>
          <a:endParaRPr lang="fr-FR"/>
        </a:p>
      </dgm:t>
    </dgm:pt>
    <dgm:pt modelId="{477B5179-BAD9-454C-89BC-3206601EE1DA}" type="pres">
      <dgm:prSet presAssocID="{2E045E78-158B-4FB7-956E-3EE1F596A3E9}" presName="desTx" presStyleLbl="alignAccFollowNode1" presStyleIdx="3" presStyleCnt="4">
        <dgm:presLayoutVars>
          <dgm:bulletEnabled val="1"/>
        </dgm:presLayoutVars>
      </dgm:prSet>
      <dgm:spPr/>
      <dgm:t>
        <a:bodyPr/>
        <a:lstStyle/>
        <a:p>
          <a:endParaRPr lang="fr-FR"/>
        </a:p>
      </dgm:t>
    </dgm:pt>
  </dgm:ptLst>
  <dgm:cxnLst>
    <dgm:cxn modelId="{AC454D39-6325-4F8A-9FEA-6BA5C3556B9B}" type="presOf" srcId="{48A3A5BE-BEC2-46CD-8BD7-54DAA0DA8A6D}" destId="{477B5179-BAD9-454C-89BC-3206601EE1DA}" srcOrd="0" destOrd="0" presId="urn:microsoft.com/office/officeart/2005/8/layout/hList1"/>
    <dgm:cxn modelId="{9F2D04EC-B231-4B3C-BCF1-076E1379B0C7}" srcId="{74A4C583-64B9-4EE8-8D99-EAE02089B1AD}" destId="{38A3811C-86FD-49A4-8DA4-F2E145EF9EBF}" srcOrd="2" destOrd="0" parTransId="{BE9127B8-6411-4F75-BCC0-26CDA62FF73C}" sibTransId="{F1F9525C-EE29-43C4-B0E3-C8EFA14EDEA1}"/>
    <dgm:cxn modelId="{CB67C512-A889-4E92-8E54-81EF8E07842B}" type="presOf" srcId="{2F21CCC9-65B7-4D97-8C17-C8D2E0249F65}" destId="{CA8DA523-5863-467C-9A59-B569BCB8E541}" srcOrd="0" destOrd="0" presId="urn:microsoft.com/office/officeart/2005/8/layout/hList1"/>
    <dgm:cxn modelId="{9E9E7DEE-33C2-4D78-8F2D-01F2694BF707}" type="presOf" srcId="{859E00B4-45F9-497B-8EB3-DF869F0CA955}" destId="{85C3EE1C-81B8-43A0-B1DE-02733EB81577}" srcOrd="0" destOrd="0" presId="urn:microsoft.com/office/officeart/2005/8/layout/hList1"/>
    <dgm:cxn modelId="{4AAB8C3F-56DE-4633-A2BA-AB8A968D7836}" srcId="{74A4C583-64B9-4EE8-8D99-EAE02089B1AD}" destId="{53DD8E5B-BE45-45F2-8B86-320B141D7AC7}" srcOrd="8" destOrd="0" parTransId="{3AD8F7FE-8949-45F5-B457-D46556C44086}" sibTransId="{A6C61082-3609-4F20-B985-D0D3AF274BCF}"/>
    <dgm:cxn modelId="{855B01BE-0030-4770-849C-6580FCEC8459}" type="presOf" srcId="{C4823305-CB04-4A35-864E-0A64EEA11CA2}" destId="{82F51889-0A3C-4ED8-A5F1-C902B16D46BD}" srcOrd="0" destOrd="4" presId="urn:microsoft.com/office/officeart/2005/8/layout/hList1"/>
    <dgm:cxn modelId="{31281733-55F7-49AD-8D76-55A5CB00C405}" srcId="{2E045E78-158B-4FB7-956E-3EE1F596A3E9}" destId="{F0EA334D-3EEA-4CD5-A48D-431D755464D0}" srcOrd="8" destOrd="0" parTransId="{9401AC97-CE12-4119-9715-F48409A97935}" sibTransId="{ED04455F-8DBB-4566-93EE-0F965F0AA6DB}"/>
    <dgm:cxn modelId="{97B84BE5-F4D7-4826-8660-40297DCA182A}" type="presOf" srcId="{61A32BE2-BF05-4E60-B34A-14E973D22386}" destId="{477B5179-BAD9-454C-89BC-3206601EE1DA}" srcOrd="0" destOrd="4" presId="urn:microsoft.com/office/officeart/2005/8/layout/hList1"/>
    <dgm:cxn modelId="{DFC1C9B8-B37E-4DB1-8016-DF75532FCC47}" type="presOf" srcId="{2E045E78-158B-4FB7-956E-3EE1F596A3E9}" destId="{E491829C-27FB-4808-B9B1-E6DC739D8677}" srcOrd="0" destOrd="0" presId="urn:microsoft.com/office/officeart/2005/8/layout/hList1"/>
    <dgm:cxn modelId="{60BC86B6-114A-450F-A97E-0ADFF36A33F1}" type="presOf" srcId="{7ACA2D1F-9339-4907-A8C2-2282C4F42534}" destId="{82F51889-0A3C-4ED8-A5F1-C902B16D46BD}" srcOrd="0" destOrd="5" presId="urn:microsoft.com/office/officeart/2005/8/layout/hList1"/>
    <dgm:cxn modelId="{8E40EE89-D986-47A2-84F3-F1C55D534542}" type="presOf" srcId="{6138A6A0-3EE1-4212-B7C3-66695C9226E8}" destId="{85C3EE1C-81B8-43A0-B1DE-02733EB81577}" srcOrd="0" destOrd="4" presId="urn:microsoft.com/office/officeart/2005/8/layout/hList1"/>
    <dgm:cxn modelId="{C58F28D6-82EB-411D-9C3F-E9CAA9DB29E7}" type="presOf" srcId="{0034E887-1328-4F35-B98E-478A7187A582}" destId="{82F51889-0A3C-4ED8-A5F1-C902B16D46BD}" srcOrd="0" destOrd="7" presId="urn:microsoft.com/office/officeart/2005/8/layout/hList1"/>
    <dgm:cxn modelId="{799C391E-1DBB-4A04-A1EA-AF7CC7F6EFF1}" srcId="{2E045E78-158B-4FB7-956E-3EE1F596A3E9}" destId="{A22040AB-E8BE-4499-9F74-7B02A3EA700B}" srcOrd="7" destOrd="0" parTransId="{4A6466D4-8F3B-40C1-A4BB-6560C4507960}" sibTransId="{F33D80FD-C448-47C3-AC5D-7161442AF48E}"/>
    <dgm:cxn modelId="{F7AC597C-F5F8-492C-9C1B-F85F27B95394}" type="presOf" srcId="{B033CC01-E67A-49D6-A560-1941DAE2E8E1}" destId="{82F51889-0A3C-4ED8-A5F1-C902B16D46BD}" srcOrd="0" destOrd="1" presId="urn:microsoft.com/office/officeart/2005/8/layout/hList1"/>
    <dgm:cxn modelId="{9A133D56-C995-46F5-BCB7-190F4DA91059}" srcId="{2F21CCC9-65B7-4D97-8C17-C8D2E0249F65}" destId="{FA258236-30C7-4607-BCAB-6CF555DD2E69}" srcOrd="2" destOrd="0" parTransId="{C94A0814-20A2-436C-B7D3-46208CD7912B}" sibTransId="{1FB050E1-4AB9-4ABF-82CB-908ACD3527BF}"/>
    <dgm:cxn modelId="{22C2568B-9077-4D63-A94A-3E3EF2752FD5}" type="presOf" srcId="{74A4C583-64B9-4EE8-8D99-EAE02089B1AD}" destId="{732A924D-29EC-489A-8E18-764F11C671B7}" srcOrd="0" destOrd="0" presId="urn:microsoft.com/office/officeart/2005/8/layout/hList1"/>
    <dgm:cxn modelId="{B923B8D7-F1FB-4470-95DE-3279AC6C9572}" type="presOf" srcId="{ADE3103B-4829-44AC-9A7C-2E1217BBF1EE}" destId="{85C3EE1C-81B8-43A0-B1DE-02733EB81577}" srcOrd="0" destOrd="7" presId="urn:microsoft.com/office/officeart/2005/8/layout/hList1"/>
    <dgm:cxn modelId="{D546D724-960D-4843-8FA1-84F8B4EB9197}" srcId="{74A4C583-64B9-4EE8-8D99-EAE02089B1AD}" destId="{1092E328-9ABC-4859-A4B8-E2B09DD18DF6}" srcOrd="1" destOrd="0" parTransId="{9BA0842D-2E84-4058-BD5B-801239D008FC}" sibTransId="{1AC054F9-27B7-4519-AFFA-7E875B1C2160}"/>
    <dgm:cxn modelId="{D6A0CD78-15FE-431B-AB56-2D235C63AC4F}" type="presOf" srcId="{E910D52E-E993-43CB-8941-5FF938B70A82}" destId="{477B5179-BAD9-454C-89BC-3206601EE1DA}" srcOrd="0" destOrd="3" presId="urn:microsoft.com/office/officeart/2005/8/layout/hList1"/>
    <dgm:cxn modelId="{8B898B06-0B33-4F8D-83D6-D3558970B5AF}" type="presOf" srcId="{55C32CCE-0D73-468D-A11F-DC2DF22EC650}" destId="{477B5179-BAD9-454C-89BC-3206601EE1DA}" srcOrd="0" destOrd="10" presId="urn:microsoft.com/office/officeart/2005/8/layout/hList1"/>
    <dgm:cxn modelId="{ECEF5B9D-5610-43E1-9584-3CE71B59AFE7}" type="presOf" srcId="{E165E12A-4094-47B0-A3B0-C27897C9B7ED}" destId="{7F576713-D970-4A68-8159-5FFA1C7EAC2F}" srcOrd="0" destOrd="0" presId="urn:microsoft.com/office/officeart/2005/8/layout/hList1"/>
    <dgm:cxn modelId="{3CB5E55C-8AA4-4823-97F4-FC4818F92E7F}" type="presOf" srcId="{075318F1-ECD3-4EA5-8745-06012D12BC66}" destId="{027E4311-B219-4AD0-88DB-C823A64E3750}" srcOrd="0" destOrd="4" presId="urn:microsoft.com/office/officeart/2005/8/layout/hList1"/>
    <dgm:cxn modelId="{822372E9-B3F5-4F04-AD94-DCA4C94B3E3C}" srcId="{2E045E78-158B-4FB7-956E-3EE1F596A3E9}" destId="{3BF9DAC4-2C69-4D7B-9408-13BB6592F0CD}" srcOrd="9" destOrd="0" parTransId="{30B1935F-D7C5-45EF-BAAC-773CC656803F}" sibTransId="{948CD38C-6DA1-4434-9B0B-9F4BF7DFC403}"/>
    <dgm:cxn modelId="{95E05D51-C634-49BB-A394-6A2CF6B40F38}" srcId="{74A4C583-64B9-4EE8-8D99-EAE02089B1AD}" destId="{6138A6A0-3EE1-4212-B7C3-66695C9226E8}" srcOrd="4" destOrd="0" parTransId="{326D7F28-7CA6-4DA6-AC4E-C3FA8F471605}" sibTransId="{6F8597A2-0A13-45D8-A1C7-B2A68ACDFD09}"/>
    <dgm:cxn modelId="{EF983605-053E-4121-ABCA-207DD533EB5D}" type="presOf" srcId="{689222F5-9AA8-4B86-8EE2-24EA2272D97A}" destId="{477B5179-BAD9-454C-89BC-3206601EE1DA}" srcOrd="0" destOrd="5" presId="urn:microsoft.com/office/officeart/2005/8/layout/hList1"/>
    <dgm:cxn modelId="{0934DE8A-B66C-401F-AFD2-D331FF2F500D}" srcId="{2E045E78-158B-4FB7-956E-3EE1F596A3E9}" destId="{E694EB0D-B359-40E0-9E13-5AC883C6EEFF}" srcOrd="2" destOrd="0" parTransId="{A24E412E-3B03-4D1E-9BD5-6323B95F842A}" sibTransId="{00D43411-4D1B-4976-8A3F-7ACF5C7CCFA9}"/>
    <dgm:cxn modelId="{136C5FC3-BD06-495A-966F-CB501AD543DF}" srcId="{2F21CCC9-65B7-4D97-8C17-C8D2E0249F65}" destId="{2E3199CC-E052-49BB-A116-F6BEC7375784}" srcOrd="6" destOrd="0" parTransId="{F40EEE30-9EB4-4498-9BBC-C44338CA9748}" sibTransId="{DC96757F-AB25-4981-9F0C-C06C08E12056}"/>
    <dgm:cxn modelId="{56FBBA74-352B-4C3B-8C49-A338E6120C92}" type="presOf" srcId="{FA258236-30C7-4607-BCAB-6CF555DD2E69}" destId="{82F51889-0A3C-4ED8-A5F1-C902B16D46BD}" srcOrd="0" destOrd="2" presId="urn:microsoft.com/office/officeart/2005/8/layout/hList1"/>
    <dgm:cxn modelId="{6D103BB6-5DEB-4BB6-84FD-EC4CDD2CBD3A}" srcId="{74A4C583-64B9-4EE8-8D99-EAE02089B1AD}" destId="{859E00B4-45F9-497B-8EB3-DF869F0CA955}" srcOrd="0" destOrd="0" parTransId="{11E3DC70-D66E-42B9-9C47-0D26268E70BD}" sibTransId="{E14BC18E-0887-4BEE-ABEA-CBED4A3B6CBE}"/>
    <dgm:cxn modelId="{2925D2EB-96F8-432C-B33C-26C4DFDFB716}" srcId="{2F21CCC9-65B7-4D97-8C17-C8D2E0249F65}" destId="{C4823305-CB04-4A35-864E-0A64EEA11CA2}" srcOrd="4" destOrd="0" parTransId="{A1568440-E9A1-400C-B825-CE150210C8B9}" sibTransId="{DBFEB596-93A8-42EA-8EAC-48FC77A6A553}"/>
    <dgm:cxn modelId="{B5F0F083-AA94-483F-80BE-8D3D1F22BA75}" srcId="{290B2264-8005-4F76-8001-EE3A51B75EB0}" destId="{94E097E9-BACA-4895-ADC8-525D6C71B61E}" srcOrd="1" destOrd="0" parTransId="{DB229D14-8D07-4336-863F-DEEAFBF7DF8E}" sibTransId="{784160A3-6717-4A87-BAEA-238C28072CD8}"/>
    <dgm:cxn modelId="{208FFFBB-09BD-4F79-B856-2702C6705835}" srcId="{E165E12A-4094-47B0-A3B0-C27897C9B7ED}" destId="{290B2264-8005-4F76-8001-EE3A51B75EB0}" srcOrd="2" destOrd="0" parTransId="{18E9F392-B954-4A53-A5F0-AE91DA5AA617}" sibTransId="{C9CDC9EA-0DA8-4205-8162-881FF418BC4E}"/>
    <dgm:cxn modelId="{EB0F84C0-AAE9-4780-9D4E-7F837D5ABA88}" type="presOf" srcId="{A2523CE9-EFF7-4BE7-98BC-B8364F2AC374}" destId="{82F51889-0A3C-4ED8-A5F1-C902B16D46BD}" srcOrd="0" destOrd="0" presId="urn:microsoft.com/office/officeart/2005/8/layout/hList1"/>
    <dgm:cxn modelId="{8D248E8D-5478-4223-9D17-06C91C3DF72C}" srcId="{2E045E78-158B-4FB7-956E-3EE1F596A3E9}" destId="{55C32CCE-0D73-468D-A11F-DC2DF22EC650}" srcOrd="10" destOrd="0" parTransId="{E2EC5834-469C-4E92-97B6-7F2F34653706}" sibTransId="{894BA853-4E24-4AEF-B4CE-BC3595EFCE46}"/>
    <dgm:cxn modelId="{BA7A5E5E-E9D2-4C3E-97D2-7A29A8220C1C}" srcId="{2F21CCC9-65B7-4D97-8C17-C8D2E0249F65}" destId="{0034E887-1328-4F35-B98E-478A7187A582}" srcOrd="7" destOrd="0" parTransId="{41CABE7A-A74F-4FCE-A003-A75C095B80B7}" sibTransId="{2114537A-BC68-4E10-885B-30F216C6D0B5}"/>
    <dgm:cxn modelId="{1EF0E475-0C54-4E8A-91E0-29800B6FD6E2}" srcId="{290B2264-8005-4F76-8001-EE3A51B75EB0}" destId="{EF3C0156-7E1F-4961-877F-64B832800F1E}" srcOrd="2" destOrd="0" parTransId="{911EB055-2EDB-42A4-BD69-8D8B0A7DA05C}" sibTransId="{B4D8318C-90F7-48A7-ABE8-940309EAF286}"/>
    <dgm:cxn modelId="{BF404C75-9FB6-406E-AB5B-AAAA2274BC52}" srcId="{2E045E78-158B-4FB7-956E-3EE1F596A3E9}" destId="{E910D52E-E993-43CB-8941-5FF938B70A82}" srcOrd="3" destOrd="0" parTransId="{C9E68ADE-F273-4C70-BCEA-2D1DF1E0DFFA}" sibTransId="{6822FC0B-F3C7-4FFE-82FC-BA9599DACBBD}"/>
    <dgm:cxn modelId="{1AF0CD53-C049-470A-9E3A-E6C1D229FE42}" srcId="{2E045E78-158B-4FB7-956E-3EE1F596A3E9}" destId="{48A3A5BE-BEC2-46CD-8BD7-54DAA0DA8A6D}" srcOrd="0" destOrd="0" parTransId="{4E2E2604-18BE-418B-BF92-60644D4794A6}" sibTransId="{38C32A7E-6830-4CA6-9DC5-D1AFFE5CDCCF}"/>
    <dgm:cxn modelId="{984BC879-949C-43E8-9D0D-233D4114A3BE}" type="presOf" srcId="{2E072049-C56A-4321-B5CB-002F77FF9681}" destId="{85C3EE1C-81B8-43A0-B1DE-02733EB81577}" srcOrd="0" destOrd="6" presId="urn:microsoft.com/office/officeart/2005/8/layout/hList1"/>
    <dgm:cxn modelId="{7E39C0B7-24CE-4F4E-BF02-478FA619D949}" type="presOf" srcId="{E30764E1-1E8F-43C7-A4EC-E58616AD8BD8}" destId="{477B5179-BAD9-454C-89BC-3206601EE1DA}" srcOrd="0" destOrd="6" presId="urn:microsoft.com/office/officeart/2005/8/layout/hList1"/>
    <dgm:cxn modelId="{AF8FDED6-4975-496C-9039-E0E83292A7E9}" type="presOf" srcId="{6E77BA08-9C23-4F2B-A7F9-78B283B96200}" destId="{85C3EE1C-81B8-43A0-B1DE-02733EB81577}" srcOrd="0" destOrd="5" presId="urn:microsoft.com/office/officeart/2005/8/layout/hList1"/>
    <dgm:cxn modelId="{2C7D0E1F-4D60-4F6D-8586-D594B30318EE}" srcId="{74A4C583-64B9-4EE8-8D99-EAE02089B1AD}" destId="{2E072049-C56A-4321-B5CB-002F77FF9681}" srcOrd="6" destOrd="0" parTransId="{49CC9446-4092-4F9C-A57B-54180DC61A4A}" sibTransId="{1EFE0C2B-999A-49DC-9F5F-AEBD6877FFDE}"/>
    <dgm:cxn modelId="{2E13E1E7-44C8-4FE0-A319-836BB51DF09C}" srcId="{2F21CCC9-65B7-4D97-8C17-C8D2E0249F65}" destId="{A2523CE9-EFF7-4BE7-98BC-B8364F2AC374}" srcOrd="0" destOrd="0" parTransId="{EE5B472F-D5E7-474D-8A53-9190A34B7109}" sibTransId="{3A74E401-6D00-48DC-A208-54F0F1E2E945}"/>
    <dgm:cxn modelId="{FD9B1505-D4F3-4B0C-98C1-C199E78CC263}" type="presOf" srcId="{BB6CA62A-F0A3-47E4-A240-31E06594E3FB}" destId="{85C3EE1C-81B8-43A0-B1DE-02733EB81577}" srcOrd="0" destOrd="3" presId="urn:microsoft.com/office/officeart/2005/8/layout/hList1"/>
    <dgm:cxn modelId="{64D2A40C-B567-4EDC-A107-290918D6776C}" type="presOf" srcId="{38A3811C-86FD-49A4-8DA4-F2E145EF9EBF}" destId="{85C3EE1C-81B8-43A0-B1DE-02733EB81577}" srcOrd="0" destOrd="2" presId="urn:microsoft.com/office/officeart/2005/8/layout/hList1"/>
    <dgm:cxn modelId="{A97C175E-2DEB-41DD-873D-A978BA72E959}" srcId="{2E045E78-158B-4FB7-956E-3EE1F596A3E9}" destId="{61A32BE2-BF05-4E60-B34A-14E973D22386}" srcOrd="4" destOrd="0" parTransId="{8F829B4E-E924-4102-9A30-D2BC6EC78C84}" sibTransId="{5B858D63-FD25-4BF5-8F0C-6C1B49CFA978}"/>
    <dgm:cxn modelId="{7421D3E1-FE49-4FF6-93FB-AEFEF46AD4BE}" type="presOf" srcId="{2E3199CC-E052-49BB-A116-F6BEC7375784}" destId="{82F51889-0A3C-4ED8-A5F1-C902B16D46BD}" srcOrd="0" destOrd="6" presId="urn:microsoft.com/office/officeart/2005/8/layout/hList1"/>
    <dgm:cxn modelId="{9B0C7BC4-EDF0-453B-A679-D8D00C09179F}" srcId="{290B2264-8005-4F76-8001-EE3A51B75EB0}" destId="{E0B29760-CFE2-4570-92A2-8A13A2423234}" srcOrd="3" destOrd="0" parTransId="{667518E1-9BDB-44F4-B745-D98E4DF194F1}" sibTransId="{7894D4CB-7CE4-4865-BF43-43BEA3CBC07F}"/>
    <dgm:cxn modelId="{F2431D19-F80C-451E-9D2B-95F09AB673C3}" type="presOf" srcId="{290B2264-8005-4F76-8001-EE3A51B75EB0}" destId="{515D8654-FEA9-4BC2-A871-55B19FD8755C}" srcOrd="0" destOrd="0" presId="urn:microsoft.com/office/officeart/2005/8/layout/hList1"/>
    <dgm:cxn modelId="{04091D1F-FAC8-4B2C-9E9D-ADE162960BA5}" type="presOf" srcId="{EF3C0156-7E1F-4961-877F-64B832800F1E}" destId="{027E4311-B219-4AD0-88DB-C823A64E3750}" srcOrd="0" destOrd="2" presId="urn:microsoft.com/office/officeart/2005/8/layout/hList1"/>
    <dgm:cxn modelId="{8AC0C951-9124-45BE-B9FD-D43AF8D48603}" type="presOf" srcId="{94E097E9-BACA-4895-ADC8-525D6C71B61E}" destId="{027E4311-B219-4AD0-88DB-C823A64E3750}" srcOrd="0" destOrd="1" presId="urn:microsoft.com/office/officeart/2005/8/layout/hList1"/>
    <dgm:cxn modelId="{7DA919FD-5FC9-4ED0-B964-53F4070D0541}" srcId="{2F21CCC9-65B7-4D97-8C17-C8D2E0249F65}" destId="{D245A79D-1B40-46C6-B129-2E31969B2599}" srcOrd="3" destOrd="0" parTransId="{273940E7-8A77-4485-890E-15AFF47B25C2}" sibTransId="{4580114B-13F7-4261-B61D-0D5B8B08ED6E}"/>
    <dgm:cxn modelId="{5F611306-65E8-4CCB-A185-99A0CE2CFDA3}" srcId="{E165E12A-4094-47B0-A3B0-C27897C9B7ED}" destId="{2E045E78-158B-4FB7-956E-3EE1F596A3E9}" srcOrd="3" destOrd="0" parTransId="{46053CA7-BAC9-4F87-A3B6-B1947D3724D8}" sibTransId="{BD22A3D9-138B-4762-BE76-06102D1068B6}"/>
    <dgm:cxn modelId="{76B0AAD0-EF83-4246-964F-812A65B1F65B}" srcId="{74A4C583-64B9-4EE8-8D99-EAE02089B1AD}" destId="{ADE3103B-4829-44AC-9A7C-2E1217BBF1EE}" srcOrd="7" destOrd="0" parTransId="{6E018C1B-7B33-4304-A08B-A5F8E957D443}" sibTransId="{45AC719E-C52D-414A-8655-B69790463682}"/>
    <dgm:cxn modelId="{77ED3B32-9746-4946-A0AF-1BF2AA011DBE}" srcId="{E165E12A-4094-47B0-A3B0-C27897C9B7ED}" destId="{2F21CCC9-65B7-4D97-8C17-C8D2E0249F65}" srcOrd="1" destOrd="0" parTransId="{1DE40E82-1D41-413C-8256-C0BFC9BBAA88}" sibTransId="{4E1EEA87-0FD5-4EF7-865B-7EFE6B61A19C}"/>
    <dgm:cxn modelId="{0CC4725D-5F2A-4EB1-AA72-A1CA584019F2}" type="presOf" srcId="{D245A79D-1B40-46C6-B129-2E31969B2599}" destId="{82F51889-0A3C-4ED8-A5F1-C902B16D46BD}" srcOrd="0" destOrd="3" presId="urn:microsoft.com/office/officeart/2005/8/layout/hList1"/>
    <dgm:cxn modelId="{0FF66D8C-CAB3-40F9-BEF0-C79384DF2E12}" type="presOf" srcId="{1F3DFEFC-644C-47B9-92C0-A8DC8652C894}" destId="{477B5179-BAD9-454C-89BC-3206601EE1DA}" srcOrd="0" destOrd="1" presId="urn:microsoft.com/office/officeart/2005/8/layout/hList1"/>
    <dgm:cxn modelId="{C5D08B7C-3494-4A46-8DC4-1308D468A3E3}" srcId="{290B2264-8005-4F76-8001-EE3A51B75EB0}" destId="{075318F1-ECD3-4EA5-8745-06012D12BC66}" srcOrd="4" destOrd="0" parTransId="{89B5736F-4F66-45F8-8C6B-9DFAAF2B49B5}" sibTransId="{FDF52AB8-B476-4D7D-B005-BB887A1DECD8}"/>
    <dgm:cxn modelId="{C7D8E725-ADB0-43EB-BBE1-F2CFA6D8D2AA}" srcId="{2F21CCC9-65B7-4D97-8C17-C8D2E0249F65}" destId="{7ACA2D1F-9339-4907-A8C2-2282C4F42534}" srcOrd="5" destOrd="0" parTransId="{694A0C17-F808-4D91-AEF0-5700A331868B}" sibTransId="{9CCF347C-E30F-409E-BAEC-024A6A711EDF}"/>
    <dgm:cxn modelId="{57A6BEC0-43A1-487C-9C3C-B0F839D55DD8}" srcId="{E165E12A-4094-47B0-A3B0-C27897C9B7ED}" destId="{74A4C583-64B9-4EE8-8D99-EAE02089B1AD}" srcOrd="0" destOrd="0" parTransId="{D0A65A7C-9C88-4E30-902E-85B013012D44}" sibTransId="{8AF6EC02-2AB8-4E6E-A15B-ECA0F1ECC1AC}"/>
    <dgm:cxn modelId="{E67FE61C-1548-4CF9-9A5A-DA3247357AED}" srcId="{290B2264-8005-4F76-8001-EE3A51B75EB0}" destId="{B8E34BC8-02A8-4EB7-9043-EAB765060956}" srcOrd="0" destOrd="0" parTransId="{657AA932-ED64-45CC-A532-1F28C34D10F1}" sibTransId="{5B97334A-5D1E-4A7F-BF54-2B302B1D5858}"/>
    <dgm:cxn modelId="{F8EEC5C9-5927-4036-A113-58B89E3420DA}" type="presOf" srcId="{A22040AB-E8BE-4499-9F74-7B02A3EA700B}" destId="{477B5179-BAD9-454C-89BC-3206601EE1DA}" srcOrd="0" destOrd="7" presId="urn:microsoft.com/office/officeart/2005/8/layout/hList1"/>
    <dgm:cxn modelId="{70A6EAF4-7296-4D73-A8E3-E4D9033F9E92}" type="presOf" srcId="{E0B29760-CFE2-4570-92A2-8A13A2423234}" destId="{027E4311-B219-4AD0-88DB-C823A64E3750}" srcOrd="0" destOrd="3" presId="urn:microsoft.com/office/officeart/2005/8/layout/hList1"/>
    <dgm:cxn modelId="{AE90422D-617A-4D4F-8807-43B0DA0B8B8F}" type="presOf" srcId="{1092E328-9ABC-4859-A4B8-E2B09DD18DF6}" destId="{85C3EE1C-81B8-43A0-B1DE-02733EB81577}" srcOrd="0" destOrd="1" presId="urn:microsoft.com/office/officeart/2005/8/layout/hList1"/>
    <dgm:cxn modelId="{3C998B1E-1999-481A-8346-2D8C08ECD913}" type="presOf" srcId="{53DD8E5B-BE45-45F2-8B86-320B141D7AC7}" destId="{85C3EE1C-81B8-43A0-B1DE-02733EB81577}" srcOrd="0" destOrd="8" presId="urn:microsoft.com/office/officeart/2005/8/layout/hList1"/>
    <dgm:cxn modelId="{062D256C-E1DE-4813-9895-7E8CC593F749}" srcId="{74A4C583-64B9-4EE8-8D99-EAE02089B1AD}" destId="{6E77BA08-9C23-4F2B-A7F9-78B283B96200}" srcOrd="5" destOrd="0" parTransId="{8575E04C-4912-46D3-9573-148764EFEE8B}" sibTransId="{29BE4144-33D4-4183-9E92-A8C7F0455BD8}"/>
    <dgm:cxn modelId="{DB333809-672F-4906-B616-694A45577155}" srcId="{2E045E78-158B-4FB7-956E-3EE1F596A3E9}" destId="{1F3DFEFC-644C-47B9-92C0-A8DC8652C894}" srcOrd="1" destOrd="0" parTransId="{18CEDCCE-9CEC-411F-A1B5-DF4C40A76127}" sibTransId="{960CFFE6-9BD5-4DC1-BBDD-898CAC0D2B5C}"/>
    <dgm:cxn modelId="{7DE6650A-D25C-4121-B912-1C407CDA57B3}" srcId="{2E045E78-158B-4FB7-956E-3EE1F596A3E9}" destId="{E30764E1-1E8F-43C7-A4EC-E58616AD8BD8}" srcOrd="6" destOrd="0" parTransId="{A1CEBF6D-8759-474F-B9E2-C3F82C219BF3}" sibTransId="{1B3F969D-563F-4ED1-9746-729E7571DD7D}"/>
    <dgm:cxn modelId="{A8D83D62-1D16-4DFB-AE75-ED1A750F2C98}" type="presOf" srcId="{F0EA334D-3EEA-4CD5-A48D-431D755464D0}" destId="{477B5179-BAD9-454C-89BC-3206601EE1DA}" srcOrd="0" destOrd="8" presId="urn:microsoft.com/office/officeart/2005/8/layout/hList1"/>
    <dgm:cxn modelId="{FB68FF08-4105-4FA5-B852-3A0536E3E146}" srcId="{2E045E78-158B-4FB7-956E-3EE1F596A3E9}" destId="{689222F5-9AA8-4B86-8EE2-24EA2272D97A}" srcOrd="5" destOrd="0" parTransId="{63070B95-7AFC-4491-A591-DF9B39F6F149}" sibTransId="{6EF53AB8-B6A8-4DA0-B520-D69798ECE87B}"/>
    <dgm:cxn modelId="{ED766247-DF5D-4CEB-B0FA-1F52CD009687}" srcId="{2F21CCC9-65B7-4D97-8C17-C8D2E0249F65}" destId="{B033CC01-E67A-49D6-A560-1941DAE2E8E1}" srcOrd="1" destOrd="0" parTransId="{56A4168B-880A-49CE-B23B-E4BC6FC969B1}" sibTransId="{BB24CD6A-C702-480D-8B41-399A6A72D44C}"/>
    <dgm:cxn modelId="{BAB56C0A-B61E-424C-9402-004E80586D67}" type="presOf" srcId="{B8E34BC8-02A8-4EB7-9043-EAB765060956}" destId="{027E4311-B219-4AD0-88DB-C823A64E3750}" srcOrd="0" destOrd="0" presId="urn:microsoft.com/office/officeart/2005/8/layout/hList1"/>
    <dgm:cxn modelId="{515E3868-2C71-41CD-949C-D968DBF27794}" type="presOf" srcId="{E694EB0D-B359-40E0-9E13-5AC883C6EEFF}" destId="{477B5179-BAD9-454C-89BC-3206601EE1DA}" srcOrd="0" destOrd="2" presId="urn:microsoft.com/office/officeart/2005/8/layout/hList1"/>
    <dgm:cxn modelId="{07B8C8E6-8A61-4EC1-963B-EE1B53522A05}" srcId="{74A4C583-64B9-4EE8-8D99-EAE02089B1AD}" destId="{BB6CA62A-F0A3-47E4-A240-31E06594E3FB}" srcOrd="3" destOrd="0" parTransId="{9B686591-812D-4C8E-AA4E-25C6CD28021A}" sibTransId="{975D703C-92CC-47B1-9B26-33332E8990C7}"/>
    <dgm:cxn modelId="{91A0285E-1E36-4E0A-8AF9-8298158AECB1}" type="presOf" srcId="{3BF9DAC4-2C69-4D7B-9408-13BB6592F0CD}" destId="{477B5179-BAD9-454C-89BC-3206601EE1DA}" srcOrd="0" destOrd="9" presId="urn:microsoft.com/office/officeart/2005/8/layout/hList1"/>
    <dgm:cxn modelId="{8610A45B-3E5D-48D5-A7AC-645A0314952A}" type="presParOf" srcId="{7F576713-D970-4A68-8159-5FFA1C7EAC2F}" destId="{2DC98A34-2BAF-43DA-BE1F-6867B9D05B8D}" srcOrd="0" destOrd="0" presId="urn:microsoft.com/office/officeart/2005/8/layout/hList1"/>
    <dgm:cxn modelId="{61F3D156-3362-4904-A8CD-A63ED9305991}" type="presParOf" srcId="{2DC98A34-2BAF-43DA-BE1F-6867B9D05B8D}" destId="{732A924D-29EC-489A-8E18-764F11C671B7}" srcOrd="0" destOrd="0" presId="urn:microsoft.com/office/officeart/2005/8/layout/hList1"/>
    <dgm:cxn modelId="{433B7AD4-4E6E-4056-9A2D-0271396A59F9}" type="presParOf" srcId="{2DC98A34-2BAF-43DA-BE1F-6867B9D05B8D}" destId="{85C3EE1C-81B8-43A0-B1DE-02733EB81577}" srcOrd="1" destOrd="0" presId="urn:microsoft.com/office/officeart/2005/8/layout/hList1"/>
    <dgm:cxn modelId="{9D68E57F-AD3E-426B-BC67-CC6327470A27}" type="presParOf" srcId="{7F576713-D970-4A68-8159-5FFA1C7EAC2F}" destId="{0DB0A90F-D411-4109-BAF3-CEA9856FD047}" srcOrd="1" destOrd="0" presId="urn:microsoft.com/office/officeart/2005/8/layout/hList1"/>
    <dgm:cxn modelId="{ABE2EDAF-CF27-48D5-82B6-761D40B14656}" type="presParOf" srcId="{7F576713-D970-4A68-8159-5FFA1C7EAC2F}" destId="{02EDA2B1-EC98-465E-ACB7-DDF1EE1AD138}" srcOrd="2" destOrd="0" presId="urn:microsoft.com/office/officeart/2005/8/layout/hList1"/>
    <dgm:cxn modelId="{5CA8BB7F-51A3-4ABC-9665-D9D8A05BF6F2}" type="presParOf" srcId="{02EDA2B1-EC98-465E-ACB7-DDF1EE1AD138}" destId="{CA8DA523-5863-467C-9A59-B569BCB8E541}" srcOrd="0" destOrd="0" presId="urn:microsoft.com/office/officeart/2005/8/layout/hList1"/>
    <dgm:cxn modelId="{315041EB-4203-4E2F-9AE1-0B7FF7915CD2}" type="presParOf" srcId="{02EDA2B1-EC98-465E-ACB7-DDF1EE1AD138}" destId="{82F51889-0A3C-4ED8-A5F1-C902B16D46BD}" srcOrd="1" destOrd="0" presId="urn:microsoft.com/office/officeart/2005/8/layout/hList1"/>
    <dgm:cxn modelId="{24FC98F5-2B7E-42FA-B92B-FA453C57DF6B}" type="presParOf" srcId="{7F576713-D970-4A68-8159-5FFA1C7EAC2F}" destId="{A78863BC-0E8C-4B43-9C90-B4C1F2EA36DC}" srcOrd="3" destOrd="0" presId="urn:microsoft.com/office/officeart/2005/8/layout/hList1"/>
    <dgm:cxn modelId="{8087E3FB-EEA6-4452-8220-31FC222E07B1}" type="presParOf" srcId="{7F576713-D970-4A68-8159-5FFA1C7EAC2F}" destId="{12ACDF99-10C3-4BE5-955A-2928EEED31AD}" srcOrd="4" destOrd="0" presId="urn:microsoft.com/office/officeart/2005/8/layout/hList1"/>
    <dgm:cxn modelId="{A8EF803A-74DF-4BB5-888D-9A614286F527}" type="presParOf" srcId="{12ACDF99-10C3-4BE5-955A-2928EEED31AD}" destId="{515D8654-FEA9-4BC2-A871-55B19FD8755C}" srcOrd="0" destOrd="0" presId="urn:microsoft.com/office/officeart/2005/8/layout/hList1"/>
    <dgm:cxn modelId="{2298E850-80C1-4125-9425-9D5111C65E76}" type="presParOf" srcId="{12ACDF99-10C3-4BE5-955A-2928EEED31AD}" destId="{027E4311-B219-4AD0-88DB-C823A64E3750}" srcOrd="1" destOrd="0" presId="urn:microsoft.com/office/officeart/2005/8/layout/hList1"/>
    <dgm:cxn modelId="{63BDE6FC-B5BF-4E67-A882-B295A33775CE}" type="presParOf" srcId="{7F576713-D970-4A68-8159-5FFA1C7EAC2F}" destId="{4E582999-924E-4719-8232-E368E9A2B795}" srcOrd="5" destOrd="0" presId="urn:microsoft.com/office/officeart/2005/8/layout/hList1"/>
    <dgm:cxn modelId="{54C42426-FF71-477A-ABED-DE93B4D06222}" type="presParOf" srcId="{7F576713-D970-4A68-8159-5FFA1C7EAC2F}" destId="{72CBFB6D-D590-4F79-B154-6737C96955E9}" srcOrd="6" destOrd="0" presId="urn:microsoft.com/office/officeart/2005/8/layout/hList1"/>
    <dgm:cxn modelId="{116D5191-D9F8-478A-8F44-35FE724BD426}" type="presParOf" srcId="{72CBFB6D-D590-4F79-B154-6737C96955E9}" destId="{E491829C-27FB-4808-B9B1-E6DC739D8677}" srcOrd="0" destOrd="0" presId="urn:microsoft.com/office/officeart/2005/8/layout/hList1"/>
    <dgm:cxn modelId="{CDE4C86D-BC6D-4AA9-9354-C79E3DC1697F}" type="presParOf" srcId="{72CBFB6D-D590-4F79-B154-6737C96955E9}" destId="{477B5179-BAD9-454C-89BC-3206601EE1D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A924D-29EC-489A-8E18-764F11C671B7}">
      <dsp:nvSpPr>
        <dsp:cNvPr id="0" name=""/>
        <dsp:cNvSpPr/>
      </dsp:nvSpPr>
      <dsp:spPr>
        <a:xfrm>
          <a:off x="3931" y="123406"/>
          <a:ext cx="2364079" cy="93048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endParaRPr lang="fr-FR" sz="1500" kern="1200" dirty="0" smtClean="0">
            <a:latin typeface="Arial Narrow" panose="020B0606020202030204" pitchFamily="34" charset="0"/>
          </a:endParaRPr>
        </a:p>
        <a:p>
          <a:pPr lvl="0" algn="ctr" defTabSz="666750">
            <a:lnSpc>
              <a:spcPct val="90000"/>
            </a:lnSpc>
            <a:spcBef>
              <a:spcPct val="0"/>
            </a:spcBef>
            <a:spcAft>
              <a:spcPct val="35000"/>
            </a:spcAft>
          </a:pPr>
          <a:r>
            <a:rPr lang="fr-FR" sz="1800" b="1" kern="1200" dirty="0" smtClean="0">
              <a:latin typeface="Arial Narrow" panose="020B0606020202030204" pitchFamily="34" charset="0"/>
            </a:rPr>
            <a:t>Management team</a:t>
          </a:r>
        </a:p>
        <a:p>
          <a:pPr lvl="0" algn="ctr" defTabSz="666750">
            <a:lnSpc>
              <a:spcPct val="90000"/>
            </a:lnSpc>
            <a:spcBef>
              <a:spcPct val="0"/>
            </a:spcBef>
            <a:spcAft>
              <a:spcPct val="35000"/>
            </a:spcAft>
          </a:pPr>
          <a:endParaRPr lang="fr-FR" sz="1500" kern="1200" dirty="0">
            <a:latin typeface="Arial Narrow" panose="020B0606020202030204" pitchFamily="34" charset="0"/>
          </a:endParaRPr>
        </a:p>
      </dsp:txBody>
      <dsp:txXfrm>
        <a:off x="3931" y="123406"/>
        <a:ext cx="2364079" cy="930480"/>
      </dsp:txXfrm>
    </dsp:sp>
    <dsp:sp modelId="{85C3EE1C-81B8-43A0-B1DE-02733EB81577}">
      <dsp:nvSpPr>
        <dsp:cNvPr id="0" name=""/>
        <dsp:cNvSpPr/>
      </dsp:nvSpPr>
      <dsp:spPr>
        <a:xfrm>
          <a:off x="3931" y="1053886"/>
          <a:ext cx="2364079" cy="316224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1" kern="1200" dirty="0" smtClean="0">
              <a:latin typeface="Arial Narrow" panose="020B0606020202030204" pitchFamily="34" charset="0"/>
            </a:rPr>
            <a:t>Scientific </a:t>
          </a:r>
          <a:r>
            <a:rPr lang="fr-FR" sz="1600" b="1" kern="1200" dirty="0" err="1" smtClean="0">
              <a:latin typeface="Arial Narrow" panose="020B0606020202030204" pitchFamily="34" charset="0"/>
            </a:rPr>
            <a:t>Coordinator</a:t>
          </a:r>
          <a:r>
            <a:rPr lang="fr-FR" sz="1600" b="1" kern="1200" dirty="0" smtClean="0">
              <a:latin typeface="Arial Narrow" panose="020B0606020202030204" pitchFamily="34" charset="0"/>
            </a:rPr>
            <a:t>:</a:t>
          </a:r>
          <a:endParaRPr lang="fr-FR" sz="1600" b="1"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Barbara ERAZMUS</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1" kern="1200" dirty="0" err="1" smtClean="0">
              <a:latin typeface="Arial Narrow" panose="020B0606020202030204" pitchFamily="34" charset="0"/>
            </a:rPr>
            <a:t>Deputy</a:t>
          </a:r>
          <a:r>
            <a:rPr lang="fr-FR" sz="1600" b="1" kern="1200" dirty="0" smtClean="0">
              <a:latin typeface="Arial Narrow" panose="020B0606020202030204" pitchFamily="34" charset="0"/>
            </a:rPr>
            <a:t> Scientific </a:t>
          </a:r>
          <a:r>
            <a:rPr lang="fr-FR" sz="1600" b="1" kern="1200" dirty="0" err="1" smtClean="0">
              <a:latin typeface="Arial Narrow" panose="020B0606020202030204" pitchFamily="34" charset="0"/>
            </a:rPr>
            <a:t>Coordinator</a:t>
          </a:r>
          <a:r>
            <a:rPr lang="fr-FR" sz="1600" b="1" kern="1200" dirty="0" smtClean="0">
              <a:latin typeface="Arial Narrow" panose="020B0606020202030204" pitchFamily="34" charset="0"/>
            </a:rPr>
            <a:t>:</a:t>
          </a:r>
          <a:endParaRPr lang="fr-FR" sz="1600" b="1"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Carlo GUARALDO</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1" kern="1200" dirty="0" smtClean="0">
              <a:latin typeface="Arial Narrow" panose="020B0606020202030204" pitchFamily="34" charset="0"/>
            </a:rPr>
            <a:t>Project Manager:</a:t>
          </a:r>
          <a:endParaRPr lang="fr-FR" sz="1600" b="1"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Emine AMETSHAEVA </a:t>
          </a:r>
          <a:br>
            <a:rPr lang="fr-FR" sz="1600" kern="1200" dirty="0" smtClean="0">
              <a:latin typeface="Arial Narrow" panose="020B0606020202030204" pitchFamily="34" charset="0"/>
            </a:rPr>
          </a:br>
          <a:endParaRPr lang="fr-FR" sz="1600" kern="1200" dirty="0">
            <a:latin typeface="Arial Narrow" panose="020B0606020202030204" pitchFamily="34" charset="0"/>
          </a:endParaRPr>
        </a:p>
      </dsp:txBody>
      <dsp:txXfrm>
        <a:off x="3931" y="1053886"/>
        <a:ext cx="2364079" cy="3162240"/>
      </dsp:txXfrm>
    </dsp:sp>
    <dsp:sp modelId="{CA8DA523-5863-467C-9A59-B569BCB8E541}">
      <dsp:nvSpPr>
        <dsp:cNvPr id="0" name=""/>
        <dsp:cNvSpPr/>
      </dsp:nvSpPr>
      <dsp:spPr>
        <a:xfrm>
          <a:off x="2698982" y="123406"/>
          <a:ext cx="2364079" cy="93048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FR" sz="1800" b="1" kern="1200" dirty="0" smtClean="0">
              <a:latin typeface="Arial Narrow" panose="020B0606020202030204" pitchFamily="34" charset="0"/>
            </a:rPr>
            <a:t>Executive </a:t>
          </a:r>
          <a:r>
            <a:rPr lang="fr-FR" sz="1800" b="1" kern="1200" dirty="0" err="1" smtClean="0">
              <a:latin typeface="Arial Narrow" panose="020B0606020202030204" pitchFamily="34" charset="0"/>
            </a:rPr>
            <a:t>Board</a:t>
          </a:r>
          <a:endParaRPr lang="fr-FR" sz="1800" b="1" kern="1200" dirty="0">
            <a:latin typeface="Arial Narrow" panose="020B0606020202030204" pitchFamily="34" charset="0"/>
          </a:endParaRPr>
        </a:p>
      </dsp:txBody>
      <dsp:txXfrm>
        <a:off x="2698982" y="123406"/>
        <a:ext cx="2364079" cy="930480"/>
      </dsp:txXfrm>
    </dsp:sp>
    <dsp:sp modelId="{82F51889-0A3C-4ED8-A5F1-C902B16D46BD}">
      <dsp:nvSpPr>
        <dsp:cNvPr id="0" name=""/>
        <dsp:cNvSpPr/>
      </dsp:nvSpPr>
      <dsp:spPr>
        <a:xfrm>
          <a:off x="2698982" y="1086805"/>
          <a:ext cx="2364079" cy="316224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Barbara ERAZMUS </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Carlo GUARALDO</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Boris HIPPOLYTE</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Chiara LA TESSA</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Frank MAAS</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Franck SABATIÉ</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Carlos SALGADO</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Laura TOLOS</a:t>
          </a:r>
          <a:endParaRPr lang="fr-FR" sz="1600" kern="1200" dirty="0">
            <a:latin typeface="Arial Narrow" panose="020B0606020202030204" pitchFamily="34" charset="0"/>
          </a:endParaRPr>
        </a:p>
      </dsp:txBody>
      <dsp:txXfrm>
        <a:off x="2698982" y="1086805"/>
        <a:ext cx="2364079" cy="3162240"/>
      </dsp:txXfrm>
    </dsp:sp>
    <dsp:sp modelId="{515D8654-FEA9-4BC2-A871-55B19FD8755C}">
      <dsp:nvSpPr>
        <dsp:cNvPr id="0" name=""/>
        <dsp:cNvSpPr/>
      </dsp:nvSpPr>
      <dsp:spPr>
        <a:xfrm>
          <a:off x="5394032" y="123406"/>
          <a:ext cx="2364079" cy="93048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latin typeface="Arial Narrow" panose="020B0606020202030204" pitchFamily="34" charset="0"/>
            </a:rPr>
            <a:t>Governing Board</a:t>
          </a:r>
          <a:endParaRPr lang="fr-FR" sz="1800" b="1" kern="1200" dirty="0">
            <a:latin typeface="Arial Narrow" panose="020B0606020202030204" pitchFamily="34" charset="0"/>
          </a:endParaRPr>
        </a:p>
      </dsp:txBody>
      <dsp:txXfrm>
        <a:off x="5394032" y="123406"/>
        <a:ext cx="2364079" cy="930480"/>
      </dsp:txXfrm>
    </dsp:sp>
    <dsp:sp modelId="{027E4311-B219-4AD0-88DB-C823A64E3750}">
      <dsp:nvSpPr>
        <dsp:cNvPr id="0" name=""/>
        <dsp:cNvSpPr/>
      </dsp:nvSpPr>
      <dsp:spPr>
        <a:xfrm>
          <a:off x="5394032" y="1053886"/>
          <a:ext cx="2364079" cy="316224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en-US" sz="1600" b="1" kern="1200" dirty="0" smtClean="0">
              <a:latin typeface="Arial Narrow" panose="020B0606020202030204" pitchFamily="34" charset="0"/>
            </a:rPr>
            <a:t>Chairperson:</a:t>
          </a:r>
          <a:endParaRPr lang="fr-FR" sz="1600" b="1"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kern="1200" dirty="0" smtClean="0">
              <a:latin typeface="Arial Narrow" panose="020B0606020202030204" pitchFamily="34" charset="0"/>
            </a:rPr>
            <a:t>Elena GONZALES FERREIRO</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Narrow" panose="020B0606020202030204" pitchFamily="34" charset="0"/>
              <a:hlinkClick xmlns:r="http://schemas.openxmlformats.org/officeDocument/2006/relationships" r:id="rId1"/>
            </a:rPr>
            <a:t>The complete lists of members</a:t>
          </a:r>
          <a:endParaRPr lang="fr-FR" sz="1600" kern="1200" dirty="0">
            <a:latin typeface="Arial Narrow" panose="020B0606020202030204" pitchFamily="34" charset="0"/>
          </a:endParaRPr>
        </a:p>
      </dsp:txBody>
      <dsp:txXfrm>
        <a:off x="5394032" y="1053886"/>
        <a:ext cx="2364079" cy="3162240"/>
      </dsp:txXfrm>
    </dsp:sp>
    <dsp:sp modelId="{E491829C-27FB-4808-B9B1-E6DC739D8677}">
      <dsp:nvSpPr>
        <dsp:cNvPr id="0" name=""/>
        <dsp:cNvSpPr/>
      </dsp:nvSpPr>
      <dsp:spPr>
        <a:xfrm>
          <a:off x="8089083" y="123406"/>
          <a:ext cx="2364079" cy="93048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FR" sz="1800" b="1" kern="1200" dirty="0" smtClean="0">
              <a:latin typeface="Arial Narrow" panose="020B0606020202030204" pitchFamily="34" charset="0"/>
            </a:rPr>
            <a:t>Facility Coordination Panel</a:t>
          </a:r>
          <a:endParaRPr lang="fr-FR" sz="1800" b="1" kern="1200" dirty="0">
            <a:latin typeface="Arial Narrow" panose="020B0606020202030204" pitchFamily="34" charset="0"/>
          </a:endParaRPr>
        </a:p>
      </dsp:txBody>
      <dsp:txXfrm>
        <a:off x="8089083" y="123406"/>
        <a:ext cx="2364079" cy="930480"/>
      </dsp:txXfrm>
    </dsp:sp>
    <dsp:sp modelId="{477B5179-BAD9-454C-89BC-3206601EE1DA}">
      <dsp:nvSpPr>
        <dsp:cNvPr id="0" name=""/>
        <dsp:cNvSpPr/>
      </dsp:nvSpPr>
      <dsp:spPr>
        <a:xfrm>
          <a:off x="8089083" y="1053886"/>
          <a:ext cx="2364079" cy="316224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fr-FR" sz="1600" b="1" kern="1200" dirty="0" smtClean="0">
              <a:latin typeface="Arial Narrow" panose="020B0606020202030204" pitchFamily="34" charset="0"/>
            </a:rPr>
            <a:t>Chaired by Scientific </a:t>
          </a:r>
          <a:r>
            <a:rPr lang="fr-FR" sz="1600" b="1" kern="1200" dirty="0" err="1" smtClean="0">
              <a:latin typeface="Arial Narrow" panose="020B0606020202030204" pitchFamily="34" charset="0"/>
            </a:rPr>
            <a:t>Coordinator</a:t>
          </a:r>
          <a:endParaRPr lang="fr-FR" sz="1600" b="1"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endParaRPr lang="fr-FR" sz="1600" b="1"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0" i="0" u="none" kern="1200" dirty="0" smtClean="0">
              <a:latin typeface="Arial Narrow" panose="020B0606020202030204" pitchFamily="34" charset="0"/>
            </a:rPr>
            <a:t>Dieter GRZONKA	</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0" i="0" u="none" kern="1200" dirty="0" smtClean="0">
              <a:latin typeface="Arial Narrow" panose="020B0606020202030204" pitchFamily="34" charset="0"/>
            </a:rPr>
            <a:t>Achim DENIG	</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0" i="0" u="none" kern="1200" dirty="0" smtClean="0">
              <a:latin typeface="Arial Narrow" panose="020B0606020202030204" pitchFamily="34" charset="0"/>
            </a:rPr>
            <a:t>Catalina CURCEANU</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0" i="0" u="none" kern="1200" dirty="0" smtClean="0">
              <a:latin typeface="Arial Narrow" panose="020B0606020202030204" pitchFamily="34" charset="0"/>
            </a:rPr>
            <a:t>Hartmut SCHMIEDEN	</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0" i="0" u="none" kern="1200" dirty="0" smtClean="0">
              <a:latin typeface="Arial Narrow" panose="020B0606020202030204" pitchFamily="34" charset="0"/>
            </a:rPr>
            <a:t>Yvonne LEIFELS	</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0" i="0" u="none" kern="1200" dirty="0" err="1" smtClean="0">
              <a:latin typeface="Arial Narrow" panose="020B0606020202030204" pitchFamily="34" charset="0"/>
            </a:rPr>
            <a:t>Gert</a:t>
          </a:r>
          <a:r>
            <a:rPr lang="fr-FR" sz="1600" b="0" i="0" u="none" kern="1200" dirty="0" smtClean="0">
              <a:latin typeface="Arial Narrow" panose="020B0606020202030204" pitchFamily="34" charset="0"/>
            </a:rPr>
            <a:t> AARTS	</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0" i="0" u="none" kern="1200" dirty="0" smtClean="0">
              <a:latin typeface="Arial Narrow" panose="020B0606020202030204" pitchFamily="34" charset="0"/>
            </a:rPr>
            <a:t>David D'ENTERRIA	</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0" i="0" u="none" kern="1200" dirty="0" smtClean="0">
              <a:latin typeface="Arial Narrow" panose="020B0606020202030204" pitchFamily="34" charset="0"/>
            </a:rPr>
            <a:t>Jean-Philippe LANSBERG</a:t>
          </a:r>
          <a:endParaRPr lang="fr-FR" sz="1600"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r>
            <a:rPr lang="fr-FR" sz="1600" b="0" i="0" u="none" kern="1200" dirty="0" smtClean="0">
              <a:latin typeface="Arial Narrow" panose="020B0606020202030204" pitchFamily="34" charset="0"/>
            </a:rPr>
            <a:t>Hervé MOUTARDE	</a:t>
          </a:r>
          <a:endParaRPr lang="fr-FR" sz="1600" kern="1200" dirty="0">
            <a:latin typeface="Arial Narrow" panose="020B0606020202030204" pitchFamily="34" charset="0"/>
          </a:endParaRPr>
        </a:p>
      </dsp:txBody>
      <dsp:txXfrm>
        <a:off x="8089083" y="1053886"/>
        <a:ext cx="2364079" cy="31622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B8C7412-813E-4ABB-9173-907C2887173A}" type="datetimeFigureOut">
              <a:rPr lang="en-US" smtClean="0"/>
              <a:t>9/27/2022</a:t>
            </a:fld>
            <a:endParaRPr lang="en-US"/>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FD114CC-1863-4BD5-ABA6-76792C5EC93C}" type="slidenum">
              <a:rPr lang="en-US" smtClean="0"/>
              <a:t>‹N°›</a:t>
            </a:fld>
            <a:endParaRPr lang="en-US"/>
          </a:p>
        </p:txBody>
      </p:sp>
    </p:spTree>
    <p:extLst>
      <p:ext uri="{BB962C8B-B14F-4D97-AF65-F5344CB8AC3E}">
        <p14:creationId xmlns:p14="http://schemas.microsoft.com/office/powerpoint/2010/main" val="152012693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4-07T08:47:12.419"/>
    </inkml:context>
    <inkml:brush xml:id="br0">
      <inkml:brushProperty name="width" value="0.1" units="cm"/>
      <inkml:brushProperty name="height" value="0.1"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D63B1EB-F040-4E37-A6C7-FFC544C66C74}" type="datetimeFigureOut">
              <a:rPr lang="en-US" smtClean="0"/>
              <a:t>9/27/2022</a:t>
            </a:fld>
            <a:endParaRPr lang="en-US"/>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EA4DD82-DBF1-4DD1-BE63-138C3856EEBC}" type="slidenum">
              <a:rPr lang="en-US" smtClean="0"/>
              <a:t>‹N°›</a:t>
            </a:fld>
            <a:endParaRPr lang="en-US"/>
          </a:p>
        </p:txBody>
      </p:sp>
    </p:spTree>
    <p:extLst>
      <p:ext uri="{BB962C8B-B14F-4D97-AF65-F5344CB8AC3E}">
        <p14:creationId xmlns:p14="http://schemas.microsoft.com/office/powerpoint/2010/main" val="144043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88A95E-A31E-4F0D-AE0D-58E174019E4A}" type="slidenum">
              <a:rPr lang="fr-FR" smtClean="0"/>
              <a:t>2</a:t>
            </a:fld>
            <a:endParaRPr lang="fr-FR"/>
          </a:p>
        </p:txBody>
      </p:sp>
    </p:spTree>
    <p:extLst>
      <p:ext uri="{BB962C8B-B14F-4D97-AF65-F5344CB8AC3E}">
        <p14:creationId xmlns:p14="http://schemas.microsoft.com/office/powerpoint/2010/main" val="291424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88A95E-A31E-4F0D-AE0D-58E174019E4A}" type="slidenum">
              <a:rPr lang="fr-FR" smtClean="0"/>
              <a:t>3</a:t>
            </a:fld>
            <a:endParaRPr lang="fr-FR"/>
          </a:p>
        </p:txBody>
      </p:sp>
    </p:spTree>
    <p:extLst>
      <p:ext uri="{BB962C8B-B14F-4D97-AF65-F5344CB8AC3E}">
        <p14:creationId xmlns:p14="http://schemas.microsoft.com/office/powerpoint/2010/main" val="3708614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88A95E-A31E-4F0D-AE0D-58E174019E4A}" type="slidenum">
              <a:rPr lang="fr-FR" smtClean="0"/>
              <a:t>7</a:t>
            </a:fld>
            <a:endParaRPr lang="fr-FR"/>
          </a:p>
        </p:txBody>
      </p:sp>
    </p:spTree>
    <p:extLst>
      <p:ext uri="{BB962C8B-B14F-4D97-AF65-F5344CB8AC3E}">
        <p14:creationId xmlns:p14="http://schemas.microsoft.com/office/powerpoint/2010/main" val="27950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82722" cy="1169773"/>
          </a:xfrm>
          <a:prstGeom prst="rect">
            <a:avLst/>
          </a:prstGeom>
        </p:spPr>
      </p:pic>
      <p:sp>
        <p:nvSpPr>
          <p:cNvPr id="14" name="Rectangle 13"/>
          <p:cNvSpPr/>
          <p:nvPr userDrawn="1"/>
        </p:nvSpPr>
        <p:spPr>
          <a:xfrm>
            <a:off x="-1" y="4483846"/>
            <a:ext cx="12192000" cy="23988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0" y="4492222"/>
            <a:ext cx="12126097" cy="854135"/>
          </a:xfrm>
          <a:solidFill>
            <a:schemeClr val="accent2">
              <a:lumMod val="60000"/>
              <a:lumOff val="40000"/>
            </a:schemeClr>
          </a:solidFill>
        </p:spPr>
        <p:txBody>
          <a:bodyPr anchor="b">
            <a:normAutofit/>
          </a:bodyPr>
          <a:lstStyle>
            <a:lvl1pPr algn="r">
              <a:lnSpc>
                <a:spcPct val="85000"/>
              </a:lnSpc>
              <a:defRPr sz="3200" spc="-50" baseline="0">
                <a:solidFill>
                  <a:schemeClr val="tx1">
                    <a:lumMod val="85000"/>
                    <a:lumOff val="15000"/>
                  </a:schemeClr>
                </a:solidFill>
                <a:latin typeface="Arial Narrow" panose="020B0606020202030204" pitchFamily="34" charset="0"/>
              </a:defRPr>
            </a:lvl1pPr>
          </a:lstStyle>
          <a:p>
            <a:r>
              <a:rPr lang="fr-FR" smtClean="0"/>
              <a:t>Modifiez le style du titre</a:t>
            </a:r>
            <a:endParaRPr lang="en-US" dirty="0"/>
          </a:p>
        </p:txBody>
      </p:sp>
      <p:sp>
        <p:nvSpPr>
          <p:cNvPr id="4" name="Date Placeholder 3"/>
          <p:cNvSpPr>
            <a:spLocks noGrp="1"/>
          </p:cNvSpPr>
          <p:nvPr>
            <p:ph type="dt" sz="half" idx="10"/>
          </p:nvPr>
        </p:nvSpPr>
        <p:spPr>
          <a:xfrm>
            <a:off x="123107" y="6369168"/>
            <a:ext cx="1283353" cy="365125"/>
          </a:xfrm>
          <a:prstGeom prst="rect">
            <a:avLst/>
          </a:prstGeom>
        </p:spPr>
        <p:txBody>
          <a:bodyPr/>
          <a:lstStyle>
            <a:lvl1pPr>
              <a:defRPr>
                <a:latin typeface="Arial Narrow" panose="020B0606020202030204" pitchFamily="34" charset="0"/>
              </a:defRPr>
            </a:lvl1pPr>
          </a:lstStyle>
          <a:p>
            <a:fld id="{96DFF08F-DC6B-4601-B491-B0F83F6DD2DA}" type="datetimeFigureOut">
              <a:rPr lang="en-US" smtClean="0"/>
              <a:pPr/>
              <a:t>9/27/2022</a:t>
            </a:fld>
            <a:endParaRPr lang="en-US" dirty="0"/>
          </a:p>
        </p:txBody>
      </p:sp>
      <p:sp>
        <p:nvSpPr>
          <p:cNvPr id="5" name="Footer Placeholder 4"/>
          <p:cNvSpPr>
            <a:spLocks noGrp="1"/>
          </p:cNvSpPr>
          <p:nvPr>
            <p:ph type="ftr" sz="quarter" idx="11"/>
          </p:nvPr>
        </p:nvSpPr>
        <p:spPr>
          <a:xfrm>
            <a:off x="1529567" y="6369169"/>
            <a:ext cx="8370891" cy="365125"/>
          </a:xfrm>
          <a:prstGeom prst="rect">
            <a:avLst/>
          </a:prstGeom>
        </p:spPr>
        <p:txBody>
          <a:bodyPr/>
          <a:lstStyle>
            <a:lvl1pPr>
              <a:defRPr>
                <a:latin typeface="Arial Narrow" panose="020B0606020202030204" pitchFamily="34" charset="0"/>
              </a:defRPr>
            </a:lvl1pPr>
          </a:lstStyle>
          <a:p>
            <a:endParaRPr lang="en-US" dirty="0"/>
          </a:p>
        </p:txBody>
      </p:sp>
      <p:sp>
        <p:nvSpPr>
          <p:cNvPr id="6" name="Slide Number Placeholder 5"/>
          <p:cNvSpPr>
            <a:spLocks noGrp="1"/>
          </p:cNvSpPr>
          <p:nvPr>
            <p:ph type="sldNum" sz="quarter" idx="12"/>
          </p:nvPr>
        </p:nvSpPr>
        <p:spPr>
          <a:xfrm>
            <a:off x="11252886" y="6369167"/>
            <a:ext cx="798611" cy="365125"/>
          </a:xfrm>
        </p:spPr>
        <p:txBody>
          <a:bodyPr/>
          <a:lstStyle>
            <a:lvl1pPr>
              <a:defRPr>
                <a:latin typeface="Arial Narrow" panose="020B0606020202030204" pitchFamily="34" charset="0"/>
              </a:defRPr>
            </a:lvl1pPr>
          </a:lstStyle>
          <a:p>
            <a:fld id="{4FAB73BC-B049-4115-A692-8D63A059BFB8}" type="slidenum">
              <a:rPr lang="en-US" smtClean="0"/>
              <a:pPr/>
              <a:t>‹N°›</a:t>
            </a:fld>
            <a:endParaRPr lang="en-US" dirty="0"/>
          </a:p>
        </p:txBody>
      </p:sp>
      <p:sp>
        <p:nvSpPr>
          <p:cNvPr id="12" name="Rectangle 9"/>
          <p:cNvSpPr>
            <a:spLocks noChangeArrowheads="1"/>
          </p:cNvSpPr>
          <p:nvPr userDrawn="1"/>
        </p:nvSpPr>
        <p:spPr bwMode="auto">
          <a:xfrm>
            <a:off x="1476047" y="6159044"/>
            <a:ext cx="104261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fr-FR" sz="1500" b="1"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This project has received funding from the European Union</a:t>
            </a:r>
            <a:r>
              <a:rPr kumimoji="0" lang="en-US" altLang="fr-FR" sz="1500" b="1"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fr-FR" sz="1500" b="1"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 Horizon 2020 research and innovation </a:t>
            </a:r>
            <a:r>
              <a:rPr kumimoji="0" lang="en-US" altLang="fr-FR" sz="1500" b="1"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programme</a:t>
            </a:r>
            <a:r>
              <a:rPr kumimoji="0" lang="en-US" altLang="fr-FR" sz="1500" b="1"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under grant agreement No 824093</a:t>
            </a:r>
            <a:endParaRPr kumimoji="0" lang="en-US" altLang="fr-FR" sz="1500" b="1" i="0" u="none" strike="noStrike" cap="none" normalizeH="0" baseline="0" dirty="0" smtClean="0">
              <a:ln>
                <a:noFill/>
              </a:ln>
              <a:solidFill>
                <a:schemeClr val="tx1"/>
              </a:solidFill>
              <a:effectLst/>
              <a:latin typeface="Arial" panose="020B0604020202020204" pitchFamily="34" charset="0"/>
            </a:endParaRPr>
          </a:p>
        </p:txBody>
      </p:sp>
      <p:pic>
        <p:nvPicPr>
          <p:cNvPr id="13" name="Image 35" descr="flag_yellow_low"/>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920" y="6066040"/>
            <a:ext cx="1199540" cy="740007"/>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98931" y="198323"/>
            <a:ext cx="7601527" cy="4264271"/>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373"/>
            <a:ext cx="1721708" cy="1196875"/>
          </a:xfrm>
          <a:prstGeom prst="rect">
            <a:avLst/>
          </a:prstGeom>
        </p:spPr>
      </p:pic>
      <p:sp>
        <p:nvSpPr>
          <p:cNvPr id="3" name="Content Placeholder 2"/>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6" name="Slide Number Placeholder 5"/>
          <p:cNvSpPr>
            <a:spLocks noGrp="1"/>
          </p:cNvSpPr>
          <p:nvPr>
            <p:ph type="sldNum" sz="quarter" idx="12"/>
          </p:nvPr>
        </p:nvSpPr>
        <p:spPr/>
        <p:txBody>
          <a:bodyPr/>
          <a:lstStyle>
            <a:lvl1pPr>
              <a:defRPr>
                <a:latin typeface="Arial Narrow" panose="020B0606020202030204" pitchFamily="34" charset="0"/>
              </a:defRPr>
            </a:lvl1pPr>
          </a:lstStyle>
          <a:p>
            <a:fld id="{4CE482DC-2269-4F26-9D2A-7E44B1A4CD85}" type="slidenum">
              <a:rPr lang="en-US" smtClean="0"/>
              <a:pPr/>
              <a:t>‹N°›</a:t>
            </a:fld>
            <a:endParaRPr lang="en-US" dirty="0"/>
          </a:p>
        </p:txBody>
      </p:sp>
      <p:sp>
        <p:nvSpPr>
          <p:cNvPr id="7" name="Titre 6"/>
          <p:cNvSpPr>
            <a:spLocks noGrp="1"/>
          </p:cNvSpPr>
          <p:nvPr>
            <p:ph type="title"/>
          </p:nvPr>
        </p:nvSpPr>
        <p:spPr/>
        <p:txBody>
          <a:bodyPr/>
          <a:lstStyle/>
          <a:p>
            <a:r>
              <a:rPr lang="fr-FR" smtClean="0"/>
              <a:t>Modifiez le style du titre</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713470" cy="1191148"/>
          </a:xfrm>
          <a:prstGeom prst="rect">
            <a:avLst/>
          </a:prstGeom>
        </p:spPr>
      </p:pic>
      <p:sp>
        <p:nvSpPr>
          <p:cNvPr id="8" name="Title 7"/>
          <p:cNvSpPr>
            <a:spLocks noGrp="1"/>
          </p:cNvSpPr>
          <p:nvPr>
            <p:ph type="title"/>
          </p:nvPr>
        </p:nvSpPr>
        <p:spPr>
          <a:xfrm>
            <a:off x="1097280" y="286603"/>
            <a:ext cx="10058400" cy="1450757"/>
          </a:xfrm>
        </p:spPr>
        <p:txBody>
          <a:bodyPr/>
          <a:lstStyle>
            <a:lvl1pPr>
              <a:defRPr>
                <a:latin typeface="Arial Narrow" panose="020B0606020202030204" pitchFamily="34" charset="0"/>
              </a:defRPr>
            </a:lvl1pPr>
          </a:lstStyle>
          <a:p>
            <a:r>
              <a:rPr lang="fr-FR" smtClean="0"/>
              <a:t>Modifiez le style du titre</a:t>
            </a:r>
            <a:endParaRPr lang="en-US" dirty="0"/>
          </a:p>
        </p:txBody>
      </p:sp>
      <p:sp>
        <p:nvSpPr>
          <p:cNvPr id="3" name="Content Placeholder 2"/>
          <p:cNvSpPr>
            <a:spLocks noGrp="1"/>
          </p:cNvSpPr>
          <p:nvPr>
            <p:ph sz="half" idx="1"/>
          </p:nvPr>
        </p:nvSpPr>
        <p:spPr>
          <a:xfrm>
            <a:off x="1097280" y="1845734"/>
            <a:ext cx="4937760" cy="4023359"/>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Slide Number Placeholder 6"/>
          <p:cNvSpPr>
            <a:spLocks noGrp="1"/>
          </p:cNvSpPr>
          <p:nvPr>
            <p:ph type="sldNum" sz="quarter" idx="12"/>
          </p:nvPr>
        </p:nvSpPr>
        <p:spPr/>
        <p:txBody>
          <a:bodyPr/>
          <a:lstStyle>
            <a:lvl1pPr>
              <a:defRPr>
                <a:latin typeface="Arial Narrow" panose="020B0606020202030204" pitchFamily="34" charset="0"/>
              </a:defRPr>
            </a:lvl1pPr>
          </a:lstStyle>
          <a:p>
            <a:fld id="{4FAB73BC-B049-4115-A692-8D63A059BFB8}" type="slidenum">
              <a:rPr lang="en-US" smtClean="0"/>
              <a:pPr/>
              <a:t>‹N°›</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7" y="0"/>
            <a:ext cx="3987097"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18273" y="-1"/>
            <a:ext cx="4571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latin typeface="Arial Narrow" panose="020B0606020202030204" pitchFamily="34" charset="0"/>
              </a:defRPr>
            </a:lvl1pPr>
          </a:lstStyle>
          <a:p>
            <a:r>
              <a:rPr lang="fr-FR" smtClean="0"/>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latin typeface="Arial Narrow" panose="020B0606020202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 y="-1"/>
            <a:ext cx="1713454" cy="1191138"/>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Footer Placeholder 4"/>
          <p:cNvSpPr>
            <a:spLocks noGrp="1"/>
          </p:cNvSpPr>
          <p:nvPr>
            <p:ph type="ftr" sz="quarter" idx="11"/>
          </p:nvPr>
        </p:nvSpPr>
        <p:spPr>
          <a:xfrm>
            <a:off x="4413379" y="6459785"/>
            <a:ext cx="4095609"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pic>
        <p:nvPicPr>
          <p:cNvPr id="8" name="Image 7"/>
          <p:cNvPicPr>
            <a:picLocks noChangeAspect="1"/>
          </p:cNvPicPr>
          <p:nvPr userDrawn="1"/>
        </p:nvPicPr>
        <p:blipFill>
          <a:blip r:embed="rId2"/>
          <a:stretch>
            <a:fillRect/>
          </a:stretch>
        </p:blipFill>
        <p:spPr>
          <a:xfrm>
            <a:off x="4187786" y="3230863"/>
            <a:ext cx="3816427" cy="396274"/>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6" y="6523793"/>
            <a:ext cx="4074555" cy="3342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426695"/>
            <a:ext cx="407773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2" r:id="rId3"/>
    <p:sldLayoutId id="2147483656" r:id="rId4"/>
    <p:sldLayoutId id="2147483658" r:id="rId5"/>
  </p:sldLayoutIdLs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Arial Narrow" panose="020B060602020203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rial Narrow" panose="020B0606020202030204"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rial Narrow" panose="020B0606020202030204"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Narrow" panose="020B0606020202030204"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Narrow" panose="020B0606020202030204"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Narrow" panose="020B060602020203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indico.in2p3.fr/event/2776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strong-2020.eu/events/pictures-gallery.html" TargetMode="External"/><Relationship Id="rId3" Type="http://schemas.openxmlformats.org/officeDocument/2006/relationships/hyperlink" Target="http://www.strong-2020.eu/all-activities/transnational-access.html" TargetMode="External"/><Relationship Id="rId7" Type="http://schemas.openxmlformats.org/officeDocument/2006/relationships/hyperlink" Target="https://www.youtube.com/channel/UCmXOpXZ5UKN4j2FUsAVBQiA" TargetMode="External"/><Relationship Id="rId2" Type="http://schemas.openxmlformats.org/officeDocument/2006/relationships/hyperlink" Target="http://www.strong-2020.eu/" TargetMode="External"/><Relationship Id="rId1" Type="http://schemas.openxmlformats.org/officeDocument/2006/relationships/slideLayout" Target="../slideLayouts/slideLayout2.xml"/><Relationship Id="rId6" Type="http://schemas.openxmlformats.org/officeDocument/2006/relationships/hyperlink" Target="http://www.strong-2020.eu/events/live-events.html" TargetMode="External"/><Relationship Id="rId5" Type="http://schemas.openxmlformats.org/officeDocument/2006/relationships/hyperlink" Target="http://www.strong-2020.eu/news-documents/newsletter.html" TargetMode="External"/><Relationship Id="rId4" Type="http://schemas.openxmlformats.org/officeDocument/2006/relationships/hyperlink" Target="http://www.strong-2020.eu/events/meetings/heavy-ions.html" TargetMode="Externa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drive.google.com/open?id=1JRvRZtNzAC8gz3kfVL63BNeV6aMFcun8&amp;usp=sharing" TargetMode="External"/><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strong-2020.e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partons.cea.fr/partons/doc/html/index.html" TargetMode="External"/><Relationship Id="rId2" Type="http://schemas.openxmlformats.org/officeDocument/2006/relationships/hyperlink" Target="https://nloaccess.in2p3.fr/HO/"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0" y="4423912"/>
            <a:ext cx="11878886" cy="841776"/>
          </a:xfrm>
        </p:spPr>
        <p:txBody>
          <a:bodyPr>
            <a:normAutofit fontScale="90000"/>
          </a:bodyPr>
          <a:lstStyle/>
          <a:p>
            <a:r>
              <a:rPr lang="fr-FR" sz="3600" b="1" dirty="0" smtClean="0"/>
              <a:t>STRONG-2020</a:t>
            </a:r>
            <a:br>
              <a:rPr lang="fr-FR" sz="3600" b="1" dirty="0" smtClean="0"/>
            </a:br>
            <a:r>
              <a:rPr lang="fr-FR" sz="2700" b="1" dirty="0" smtClean="0"/>
              <a:t>The </a:t>
            </a:r>
            <a:r>
              <a:rPr lang="fr-FR" sz="2700" b="1" i="1" dirty="0" err="1"/>
              <a:t>s</a:t>
            </a:r>
            <a:r>
              <a:rPr lang="fr-FR" sz="2700" b="1" i="1" dirty="0" err="1" smtClean="0"/>
              <a:t>trong</a:t>
            </a:r>
            <a:r>
              <a:rPr lang="fr-FR" sz="2700" b="1" i="1" dirty="0" smtClean="0"/>
              <a:t> Interaction at the </a:t>
            </a:r>
            <a:r>
              <a:rPr lang="fr-FR" sz="2700" b="1" i="1" dirty="0" err="1" smtClean="0"/>
              <a:t>frontier</a:t>
            </a:r>
            <a:r>
              <a:rPr lang="fr-FR" sz="2700" b="1" i="1" dirty="0" smtClean="0"/>
              <a:t> of </a:t>
            </a:r>
            <a:r>
              <a:rPr lang="fr-FR" sz="2700" b="1" i="1" dirty="0" err="1" smtClean="0"/>
              <a:t>knowledge</a:t>
            </a:r>
            <a:r>
              <a:rPr lang="fr-FR" sz="2700" b="1" i="1" dirty="0" smtClean="0"/>
              <a:t>: </a:t>
            </a:r>
            <a:r>
              <a:rPr lang="fr-FR" sz="2700" b="1" i="1" dirty="0" err="1" smtClean="0"/>
              <a:t>fundamenatal</a:t>
            </a:r>
            <a:r>
              <a:rPr lang="fr-FR" sz="2700" b="1" i="1" dirty="0" smtClean="0"/>
              <a:t> </a:t>
            </a:r>
            <a:r>
              <a:rPr lang="fr-FR" sz="2700" b="1" i="1" dirty="0" err="1" smtClean="0"/>
              <a:t>research</a:t>
            </a:r>
            <a:r>
              <a:rPr lang="fr-FR" sz="2700" b="1" i="1" dirty="0" smtClean="0"/>
              <a:t> and applications  </a:t>
            </a:r>
            <a:endParaRPr lang="fr-FR" sz="2700" b="1" i="1" dirty="0"/>
          </a:p>
        </p:txBody>
      </p:sp>
      <p:sp>
        <p:nvSpPr>
          <p:cNvPr id="5" name="Titre 3"/>
          <p:cNvSpPr txBox="1">
            <a:spLocks/>
          </p:cNvSpPr>
          <p:nvPr/>
        </p:nvSpPr>
        <p:spPr>
          <a:xfrm>
            <a:off x="-25536" y="5334000"/>
            <a:ext cx="12126097" cy="984016"/>
          </a:xfrm>
          <a:prstGeom prst="rect">
            <a:avLst/>
          </a:prstGeom>
        </p:spPr>
        <p:txBody>
          <a:bodyPr vert="horz" lIns="91440" tIns="45720" rIns="91440" bIns="45720" rtlCol="0" anchor="b">
            <a:normAutofit/>
          </a:bodyPr>
          <a:lstStyle>
            <a:lvl1pPr algn="r" defTabSz="914400" rtl="0" eaLnBrk="1" latinLnBrk="0" hangingPunct="1">
              <a:lnSpc>
                <a:spcPct val="85000"/>
              </a:lnSpc>
              <a:spcBef>
                <a:spcPct val="0"/>
              </a:spcBef>
              <a:buNone/>
              <a:defRPr sz="3200" kern="1200" spc="-50" baseline="0">
                <a:solidFill>
                  <a:schemeClr val="tx1">
                    <a:lumMod val="85000"/>
                    <a:lumOff val="15000"/>
                  </a:schemeClr>
                </a:solidFill>
                <a:latin typeface="Arial Narrow" panose="020B0606020202030204" pitchFamily="34" charset="0"/>
                <a:ea typeface="+mj-ea"/>
                <a:cs typeface="+mj-cs"/>
              </a:defRPr>
            </a:lvl1pPr>
          </a:lstStyle>
          <a:p>
            <a:endParaRPr lang="fr-FR" dirty="0"/>
          </a:p>
        </p:txBody>
      </p:sp>
      <p:sp>
        <p:nvSpPr>
          <p:cNvPr id="2" name="Rectangle 1"/>
          <p:cNvSpPr/>
          <p:nvPr/>
        </p:nvSpPr>
        <p:spPr>
          <a:xfrm>
            <a:off x="6957754" y="5334000"/>
            <a:ext cx="5464336" cy="707886"/>
          </a:xfrm>
          <a:prstGeom prst="rect">
            <a:avLst/>
          </a:prstGeom>
        </p:spPr>
        <p:txBody>
          <a:bodyPr wrap="square">
            <a:spAutoFit/>
          </a:bodyPr>
          <a:lstStyle/>
          <a:p>
            <a:r>
              <a:rPr lang="en-US" sz="2000" b="1" dirty="0">
                <a:latin typeface="Arial Narrow" panose="020B0606020202030204" pitchFamily="34" charset="0"/>
              </a:rPr>
              <a:t>Barbara </a:t>
            </a:r>
            <a:r>
              <a:rPr lang="en-US" sz="2000" b="1" dirty="0" err="1" smtClean="0">
                <a:latin typeface="Arial Narrow" panose="020B0606020202030204" pitchFamily="34" charset="0"/>
              </a:rPr>
              <a:t>Erazmus</a:t>
            </a:r>
            <a:r>
              <a:rPr lang="en-US" sz="2000" dirty="0" smtClean="0">
                <a:latin typeface="Arial Narrow" panose="020B0606020202030204" pitchFamily="34" charset="0"/>
              </a:rPr>
              <a:t> (</a:t>
            </a:r>
            <a:r>
              <a:rPr lang="en-US" sz="2000" dirty="0" err="1" smtClean="0">
                <a:latin typeface="Arial Narrow" panose="020B0606020202030204" pitchFamily="34" charset="0"/>
              </a:rPr>
              <a:t>Subatech</a:t>
            </a:r>
            <a:r>
              <a:rPr lang="en-US" sz="2000" dirty="0" smtClean="0">
                <a:latin typeface="Arial Narrow" panose="020B0606020202030204" pitchFamily="34" charset="0"/>
              </a:rPr>
              <a:t>, CNRS)</a:t>
            </a:r>
          </a:p>
          <a:p>
            <a:r>
              <a:rPr lang="en-US" sz="2000" i="1" dirty="0" smtClean="0">
                <a:latin typeface="Arial Narrow" panose="020B0606020202030204" pitchFamily="34" charset="0"/>
              </a:rPr>
              <a:t>Project Review  </a:t>
            </a:r>
            <a:r>
              <a:rPr lang="en-US" sz="2000" i="1" dirty="0" smtClean="0">
                <a:latin typeface="Arial Narrow" panose="020B0606020202030204" pitchFamily="34" charset="0"/>
              </a:rPr>
              <a:t>28 September, 2022  </a:t>
            </a:r>
            <a:endParaRPr lang="en-US" sz="2000" i="1" dirty="0">
              <a:latin typeface="Arial Narrow" panose="020B0606020202030204" pitchFamily="34" charset="0"/>
            </a:endParaRPr>
          </a:p>
        </p:txBody>
      </p:sp>
    </p:spTree>
    <p:extLst>
      <p:ext uri="{BB962C8B-B14F-4D97-AF65-F5344CB8AC3E}">
        <p14:creationId xmlns:p14="http://schemas.microsoft.com/office/powerpoint/2010/main" val="2768409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a:xfrm>
            <a:off x="701964" y="1893455"/>
            <a:ext cx="10453715" cy="4322617"/>
          </a:xfrm>
        </p:spPr>
        <p:txBody>
          <a:bodyPr>
            <a:normAutofit fontScale="85000" lnSpcReduction="20000"/>
          </a:bodyPr>
          <a:lstStyle/>
          <a:p>
            <a:pPr marL="0" indent="0" algn="just">
              <a:lnSpc>
                <a:spcPct val="100000"/>
              </a:lnSpc>
              <a:spcBef>
                <a:spcPts val="600"/>
              </a:spcBef>
              <a:spcAft>
                <a:spcPts val="600"/>
              </a:spcAft>
              <a:buNone/>
            </a:pPr>
            <a:r>
              <a:rPr lang="en-US" sz="2100" b="1" dirty="0">
                <a:solidFill>
                  <a:srgbClr val="0070C0"/>
                </a:solidFill>
              </a:rPr>
              <a:t>NA6-LatticeHadrons   </a:t>
            </a:r>
            <a:r>
              <a:rPr lang="en-US" sz="2100" b="1" dirty="0" err="1">
                <a:solidFill>
                  <a:srgbClr val="0070C0"/>
                </a:solidFill>
              </a:rPr>
              <a:t>LatticeHadrons</a:t>
            </a:r>
            <a:endParaRPr lang="en-US" sz="2100" b="1" dirty="0">
              <a:solidFill>
                <a:srgbClr val="0070C0"/>
              </a:solidFill>
            </a:endParaRPr>
          </a:p>
          <a:p>
            <a:pPr marL="0" indent="0" algn="just">
              <a:lnSpc>
                <a:spcPct val="100000"/>
              </a:lnSpc>
              <a:spcBef>
                <a:spcPts val="600"/>
              </a:spcBef>
              <a:spcAft>
                <a:spcPts val="600"/>
              </a:spcAft>
              <a:buNone/>
            </a:pPr>
            <a:r>
              <a:rPr lang="en-US" sz="2100" b="1" dirty="0"/>
              <a:t>Michael </a:t>
            </a:r>
            <a:r>
              <a:rPr lang="en-US" sz="2100" b="1" dirty="0" err="1"/>
              <a:t>Peardon</a:t>
            </a:r>
            <a:r>
              <a:rPr lang="en-US" sz="2100" b="1" dirty="0"/>
              <a:t> (TCD, Dublin) : </a:t>
            </a:r>
            <a:r>
              <a:rPr lang="en-US" sz="2100" i="1" dirty="0">
                <a:solidFill>
                  <a:schemeClr val="tx1"/>
                </a:solidFill>
              </a:rPr>
              <a:t>Development of combined software, data sharing, and methodologies in lattice QCD theory across Europe along 4 axes: hadron spectroscopy and structure, hadrons under extreme conditions, hadrons in the SM and beyond, novel numerical algorithms and computing for lattice hadron physics.</a:t>
            </a:r>
          </a:p>
          <a:p>
            <a:pPr marL="0" indent="0">
              <a:lnSpc>
                <a:spcPct val="100000"/>
              </a:lnSpc>
              <a:spcBef>
                <a:spcPts val="600"/>
              </a:spcBef>
              <a:spcAft>
                <a:spcPts val="600"/>
              </a:spcAft>
              <a:buNone/>
            </a:pPr>
            <a:r>
              <a:rPr lang="fr-FR" sz="2600" b="1" dirty="0" err="1">
                <a:solidFill>
                  <a:srgbClr val="FF0000"/>
                </a:solidFill>
              </a:rPr>
              <a:t>Precision</a:t>
            </a:r>
            <a:r>
              <a:rPr lang="fr-FR" sz="2600" b="1" dirty="0">
                <a:solidFill>
                  <a:srgbClr val="FF0000"/>
                </a:solidFill>
              </a:rPr>
              <a:t> </a:t>
            </a:r>
            <a:r>
              <a:rPr lang="fr-FR" sz="2600" b="1" dirty="0" err="1">
                <a:solidFill>
                  <a:srgbClr val="FF0000"/>
                </a:solidFill>
              </a:rPr>
              <a:t>Physics</a:t>
            </a:r>
            <a:r>
              <a:rPr lang="fr-FR" sz="2600" b="1" dirty="0">
                <a:solidFill>
                  <a:srgbClr val="FF0000"/>
                </a:solidFill>
              </a:rPr>
              <a:t>:</a:t>
            </a:r>
          </a:p>
          <a:p>
            <a:pPr marL="0" indent="0" algn="just">
              <a:lnSpc>
                <a:spcPct val="100000"/>
              </a:lnSpc>
              <a:spcBef>
                <a:spcPts val="600"/>
              </a:spcBef>
              <a:spcAft>
                <a:spcPts val="600"/>
              </a:spcAft>
              <a:buNone/>
            </a:pPr>
            <a:r>
              <a:rPr lang="en-US" sz="2100" b="1" dirty="0">
                <a:solidFill>
                  <a:srgbClr val="0070C0"/>
                </a:solidFill>
              </a:rPr>
              <a:t>NA4-PREN   </a:t>
            </a:r>
            <a:r>
              <a:rPr lang="en-US" sz="2100" b="1" i="1" dirty="0">
                <a:solidFill>
                  <a:srgbClr val="0070C0"/>
                </a:solidFill>
              </a:rPr>
              <a:t>Proton Radius European Network </a:t>
            </a:r>
          </a:p>
          <a:p>
            <a:pPr marL="0" indent="0" algn="just">
              <a:lnSpc>
                <a:spcPct val="100000"/>
              </a:lnSpc>
              <a:spcBef>
                <a:spcPts val="600"/>
              </a:spcBef>
              <a:spcAft>
                <a:spcPts val="600"/>
              </a:spcAft>
              <a:buNone/>
            </a:pPr>
            <a:r>
              <a:rPr lang="en-US" sz="2100" b="1" dirty="0"/>
              <a:t>Dominique </a:t>
            </a:r>
            <a:r>
              <a:rPr lang="en-US" sz="2100" b="1" dirty="0" err="1"/>
              <a:t>Marchand</a:t>
            </a:r>
            <a:r>
              <a:rPr lang="en-US" sz="2100" b="1" dirty="0"/>
              <a:t> (CNRS, </a:t>
            </a:r>
            <a:r>
              <a:rPr lang="en-US" sz="2100" b="1" dirty="0" err="1"/>
              <a:t>Orsay</a:t>
            </a:r>
            <a:r>
              <a:rPr lang="en-US" sz="2100" b="1" dirty="0"/>
              <a:t>), </a:t>
            </a:r>
            <a:r>
              <a:rPr lang="en-US" sz="2100" b="1" dirty="0" err="1"/>
              <a:t>Randolf</a:t>
            </a:r>
            <a:r>
              <a:rPr lang="en-US" sz="2100" b="1" dirty="0"/>
              <a:t> Pohl (</a:t>
            </a:r>
            <a:r>
              <a:rPr lang="en-US" sz="2100" b="1" dirty="0" err="1"/>
              <a:t>UMainz</a:t>
            </a:r>
            <a:r>
              <a:rPr lang="en-US" sz="2100" b="1" dirty="0"/>
              <a:t>) : </a:t>
            </a:r>
            <a:r>
              <a:rPr lang="en-US" sz="2100" i="1" dirty="0"/>
              <a:t>Address the “proton-radius puzzle” via combined data-theory analyses of new results in atomic spectroscopy (laser spectroscopy of Hydrogen molecules and molecular ions, </a:t>
            </a:r>
            <a:r>
              <a:rPr lang="en-US" sz="2100" i="1" dirty="0" err="1"/>
              <a:t>muonic</a:t>
            </a:r>
            <a:r>
              <a:rPr lang="en-US" sz="2100" i="1" dirty="0"/>
              <a:t> atoms, He+ ions, </a:t>
            </a:r>
            <a:r>
              <a:rPr lang="en-US" sz="2100" i="1" dirty="0" err="1"/>
              <a:t>positronium</a:t>
            </a:r>
            <a:r>
              <a:rPr lang="en-US" sz="2100" i="1" dirty="0"/>
              <a:t>, and </a:t>
            </a:r>
            <a:r>
              <a:rPr lang="en-US" sz="2100" i="1" dirty="0" err="1"/>
              <a:t>muonium</a:t>
            </a:r>
            <a:r>
              <a:rPr lang="en-US" sz="2100" i="1" dirty="0"/>
              <a:t>) and very-low momentum transfer (Q2) lepton-proton elastic scattering at various energies.</a:t>
            </a:r>
            <a:endParaRPr lang="en-US" sz="2100" b="1" dirty="0">
              <a:solidFill>
                <a:srgbClr val="0070C0"/>
              </a:solidFill>
            </a:endParaRPr>
          </a:p>
          <a:p>
            <a:pPr marL="0" indent="0" algn="just">
              <a:lnSpc>
                <a:spcPct val="100000"/>
              </a:lnSpc>
              <a:spcBef>
                <a:spcPts val="600"/>
              </a:spcBef>
              <a:spcAft>
                <a:spcPts val="600"/>
              </a:spcAft>
              <a:buNone/>
            </a:pPr>
            <a:r>
              <a:rPr lang="en-US" sz="2100" b="1" dirty="0">
                <a:solidFill>
                  <a:srgbClr val="0070C0"/>
                </a:solidFill>
              </a:rPr>
              <a:t>JRA3-PrecisionSM   </a:t>
            </a:r>
            <a:r>
              <a:rPr lang="en-US" sz="2100" b="1" i="1" dirty="0">
                <a:solidFill>
                  <a:srgbClr val="0070C0"/>
                </a:solidFill>
              </a:rPr>
              <a:t>Precision Tests of the Standard Model </a:t>
            </a:r>
          </a:p>
          <a:p>
            <a:pPr marL="0" indent="0" algn="just">
              <a:lnSpc>
                <a:spcPct val="100000"/>
              </a:lnSpc>
              <a:spcBef>
                <a:spcPts val="600"/>
              </a:spcBef>
              <a:spcAft>
                <a:spcPts val="600"/>
              </a:spcAft>
              <a:buNone/>
            </a:pPr>
            <a:r>
              <a:rPr lang="en-US" sz="2100" b="1" dirty="0"/>
              <a:t>Mikhail </a:t>
            </a:r>
            <a:r>
              <a:rPr lang="en-US" sz="2100" b="1" dirty="0" err="1"/>
              <a:t>Gorshteyn</a:t>
            </a:r>
            <a:r>
              <a:rPr lang="en-US" sz="2100" b="1" dirty="0"/>
              <a:t> (</a:t>
            </a:r>
            <a:r>
              <a:rPr lang="en-US" sz="2100" b="1" dirty="0" err="1"/>
              <a:t>UMainz</a:t>
            </a:r>
            <a:r>
              <a:rPr lang="en-US" sz="2100" b="1" dirty="0"/>
              <a:t>), Andrzej </a:t>
            </a:r>
            <a:r>
              <a:rPr lang="en-US" sz="2100" b="1" dirty="0" err="1"/>
              <a:t>Kupsc</a:t>
            </a:r>
            <a:r>
              <a:rPr lang="en-US" sz="2100" b="1" dirty="0"/>
              <a:t> (University of Uppsala) : </a:t>
            </a:r>
            <a:r>
              <a:rPr lang="en-US" sz="2100" i="1" dirty="0"/>
              <a:t>Precise determination of the muon anomalous magnetic moment (g-2)μ; the CKM matrix element </a:t>
            </a:r>
            <a:r>
              <a:rPr lang="en-US" sz="2100" i="1" dirty="0" err="1"/>
              <a:t>Vud</a:t>
            </a:r>
            <a:r>
              <a:rPr lang="en-US" sz="2100" i="1" dirty="0"/>
              <a:t> from beta decay, and the weak mixing angle from parity-violating electron scattering. Associated novel constraints (or discovery) of physics beyond the SM.</a:t>
            </a:r>
            <a:endParaRPr lang="en-US" sz="2100" b="1" dirty="0"/>
          </a:p>
          <a:p>
            <a:endParaRPr lang="en-US" dirty="0"/>
          </a:p>
        </p:txBody>
      </p:sp>
    </p:spTree>
    <p:extLst>
      <p:ext uri="{BB962C8B-B14F-4D97-AF65-F5344CB8AC3E}">
        <p14:creationId xmlns:p14="http://schemas.microsoft.com/office/powerpoint/2010/main" val="2907621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0982" y="1062182"/>
            <a:ext cx="11621193" cy="5795818"/>
          </a:xfrm>
        </p:spPr>
        <p:txBody>
          <a:bodyPr>
            <a:normAutofit fontScale="40000" lnSpcReduction="20000"/>
          </a:bodyPr>
          <a:lstStyle/>
          <a:p>
            <a:pPr marL="0" indent="0">
              <a:lnSpc>
                <a:spcPct val="100000"/>
              </a:lnSpc>
              <a:spcBef>
                <a:spcPts val="600"/>
              </a:spcBef>
              <a:spcAft>
                <a:spcPts val="600"/>
              </a:spcAft>
              <a:buNone/>
            </a:pPr>
            <a:r>
              <a:rPr lang="en-US" sz="5500" b="1" dirty="0" smtClean="0">
                <a:solidFill>
                  <a:srgbClr val="FF0000"/>
                </a:solidFill>
              </a:rPr>
              <a:t>Heavy </a:t>
            </a:r>
            <a:r>
              <a:rPr lang="en-US" sz="5500" b="1" dirty="0">
                <a:solidFill>
                  <a:srgbClr val="FF0000"/>
                </a:solidFill>
              </a:rPr>
              <a:t>Ions:</a:t>
            </a:r>
          </a:p>
          <a:p>
            <a:pPr marL="0" indent="0" algn="just">
              <a:lnSpc>
                <a:spcPct val="100000"/>
              </a:lnSpc>
              <a:spcBef>
                <a:spcPts val="600"/>
              </a:spcBef>
              <a:spcAft>
                <a:spcPts val="600"/>
              </a:spcAft>
              <a:buNone/>
            </a:pPr>
            <a:r>
              <a:rPr lang="en-US" sz="4500" b="1" dirty="0" smtClean="0">
                <a:solidFill>
                  <a:srgbClr val="0070C0"/>
                </a:solidFill>
              </a:rPr>
              <a:t>JRA1-LHC-Combine    </a:t>
            </a:r>
            <a:r>
              <a:rPr lang="en-US" sz="4500" b="1" i="1" dirty="0">
                <a:solidFill>
                  <a:srgbClr val="0070C0"/>
                </a:solidFill>
              </a:rPr>
              <a:t>Inter-experiment combination of heavy-ion measurements at the LHC </a:t>
            </a:r>
          </a:p>
          <a:p>
            <a:pPr marL="0" indent="0" algn="just">
              <a:lnSpc>
                <a:spcPct val="100000"/>
              </a:lnSpc>
              <a:spcBef>
                <a:spcPts val="600"/>
              </a:spcBef>
              <a:spcAft>
                <a:spcPts val="600"/>
              </a:spcAft>
              <a:buNone/>
            </a:pPr>
            <a:r>
              <a:rPr lang="fr-FR" sz="4500" b="1" dirty="0" smtClean="0"/>
              <a:t>Raphaël </a:t>
            </a:r>
            <a:r>
              <a:rPr lang="fr-FR" sz="4500" b="1" dirty="0" err="1"/>
              <a:t>Granier</a:t>
            </a:r>
            <a:r>
              <a:rPr lang="fr-FR" sz="4500" b="1" dirty="0"/>
              <a:t> de Cassagnac (CNRS, Palaiseau</a:t>
            </a:r>
            <a:r>
              <a:rPr lang="fr-FR" sz="4500" b="1" dirty="0" smtClean="0"/>
              <a:t>) : </a:t>
            </a:r>
            <a:r>
              <a:rPr lang="en-US" sz="4500" i="1" dirty="0"/>
              <a:t>Combination of key </a:t>
            </a:r>
            <a:r>
              <a:rPr lang="en-US" sz="4500" i="1" dirty="0" smtClean="0"/>
              <a:t>LHC </a:t>
            </a:r>
            <a:r>
              <a:rPr lang="en-US" sz="4500" i="1" dirty="0"/>
              <a:t>measurements in p-p, p-A, and/or A-A collisions to achieve high-precision constraints on nuclear PDFs, QGP properties, SM parameters, and/or searches of physics beyond the SM</a:t>
            </a:r>
            <a:r>
              <a:rPr lang="en-US" sz="4500" i="1" dirty="0" smtClean="0"/>
              <a:t>.</a:t>
            </a:r>
            <a:endParaRPr lang="en-US" sz="4500" b="1" dirty="0">
              <a:solidFill>
                <a:srgbClr val="0070C0"/>
              </a:solidFill>
            </a:endParaRPr>
          </a:p>
          <a:p>
            <a:pPr marL="0" indent="0" algn="just">
              <a:lnSpc>
                <a:spcPct val="100000"/>
              </a:lnSpc>
              <a:spcBef>
                <a:spcPts val="600"/>
              </a:spcBef>
              <a:spcAft>
                <a:spcPts val="600"/>
              </a:spcAft>
              <a:buNone/>
            </a:pPr>
            <a:r>
              <a:rPr lang="en-US" sz="4500" b="1" dirty="0" smtClean="0">
                <a:solidFill>
                  <a:srgbClr val="0070C0"/>
                </a:solidFill>
              </a:rPr>
              <a:t>JRA2-FTE@LHC   </a:t>
            </a:r>
            <a:r>
              <a:rPr lang="en-US" sz="4500" b="1" i="1" dirty="0">
                <a:solidFill>
                  <a:srgbClr val="0070C0"/>
                </a:solidFill>
              </a:rPr>
              <a:t>Fixed Target Experiments at the LHC</a:t>
            </a:r>
            <a:endParaRPr lang="en-US" sz="4500" b="1" i="1" dirty="0" smtClean="0">
              <a:solidFill>
                <a:srgbClr val="0070C0"/>
              </a:solidFill>
            </a:endParaRPr>
          </a:p>
          <a:p>
            <a:pPr marL="0" indent="0" algn="just">
              <a:lnSpc>
                <a:spcPct val="100000"/>
              </a:lnSpc>
              <a:spcBef>
                <a:spcPts val="600"/>
              </a:spcBef>
              <a:spcAft>
                <a:spcPts val="600"/>
              </a:spcAft>
              <a:buNone/>
            </a:pPr>
            <a:r>
              <a:rPr lang="it-IT" sz="4500" b="1" dirty="0" smtClean="0"/>
              <a:t>Cynthia </a:t>
            </a:r>
            <a:r>
              <a:rPr lang="it-IT" sz="4500" b="1" dirty="0"/>
              <a:t>Hadjidakis (CNRS, Orsay), Pasquale Di Nezza (INFN, Frascati) </a:t>
            </a:r>
            <a:r>
              <a:rPr lang="it-IT" sz="4500" b="1" dirty="0" smtClean="0"/>
              <a:t>: </a:t>
            </a:r>
            <a:r>
              <a:rPr lang="en-US" sz="4500" i="1" dirty="0"/>
              <a:t>Development of novel gas-target techniques to be able to carry out the most energetic fixed-target collisions ever performed in the lab, using the LHC beams at ALICE and </a:t>
            </a:r>
            <a:r>
              <a:rPr lang="en-US" sz="4500" i="1" dirty="0" err="1"/>
              <a:t>LHCb</a:t>
            </a:r>
            <a:r>
              <a:rPr lang="en-US" sz="4500" i="1" dirty="0"/>
              <a:t>. Evaluation of the novel expected constraints on PDFs at high-x in the proton and nucleus, </a:t>
            </a:r>
            <a:r>
              <a:rPr lang="en-US" sz="4500" i="1" dirty="0" err="1"/>
              <a:t>parton</a:t>
            </a:r>
            <a:r>
              <a:rPr lang="en-US" sz="4500" i="1" dirty="0"/>
              <a:t> spin dynamics, as well as QGP properties via unique </a:t>
            </a:r>
            <a:r>
              <a:rPr lang="en-US" sz="4500" i="1" dirty="0" err="1"/>
              <a:t>quarkonia</a:t>
            </a:r>
            <a:r>
              <a:rPr lang="en-US" sz="4500" i="1" dirty="0"/>
              <a:t> measurements.</a:t>
            </a:r>
            <a:endParaRPr lang="en-US" sz="4500" i="1" dirty="0">
              <a:solidFill>
                <a:srgbClr val="0070C0"/>
              </a:solidFill>
            </a:endParaRPr>
          </a:p>
          <a:p>
            <a:pPr marL="0" indent="0" algn="just">
              <a:lnSpc>
                <a:spcPct val="100000"/>
              </a:lnSpc>
              <a:spcBef>
                <a:spcPts val="600"/>
              </a:spcBef>
              <a:spcAft>
                <a:spcPts val="600"/>
              </a:spcAft>
              <a:buNone/>
            </a:pPr>
            <a:r>
              <a:rPr lang="en-US" sz="4500" b="1" dirty="0">
                <a:solidFill>
                  <a:srgbClr val="0070C0"/>
                </a:solidFill>
              </a:rPr>
              <a:t>NA3-Jet-QGP   </a:t>
            </a:r>
            <a:r>
              <a:rPr lang="en-US" sz="4500" b="1" i="1" dirty="0">
                <a:solidFill>
                  <a:srgbClr val="0070C0"/>
                </a:solidFill>
              </a:rPr>
              <a:t>Quark-Gluon-Plasma </a:t>
            </a:r>
            <a:r>
              <a:rPr lang="en-US" sz="4500" b="1" i="1" dirty="0" err="1">
                <a:solidFill>
                  <a:srgbClr val="0070C0"/>
                </a:solidFill>
              </a:rPr>
              <a:t>characterisation</a:t>
            </a:r>
            <a:r>
              <a:rPr lang="en-US" sz="4500" b="1" i="1" dirty="0">
                <a:solidFill>
                  <a:srgbClr val="0070C0"/>
                </a:solidFill>
              </a:rPr>
              <a:t> with </a:t>
            </a:r>
            <a:r>
              <a:rPr lang="en-US" sz="4500" b="1" i="1" dirty="0" smtClean="0">
                <a:solidFill>
                  <a:srgbClr val="0070C0"/>
                </a:solidFill>
              </a:rPr>
              <a:t>jet</a:t>
            </a:r>
          </a:p>
          <a:p>
            <a:pPr marL="0" indent="0" algn="just">
              <a:lnSpc>
                <a:spcPct val="100000"/>
              </a:lnSpc>
              <a:spcBef>
                <a:spcPts val="600"/>
              </a:spcBef>
              <a:spcAft>
                <a:spcPts val="600"/>
              </a:spcAft>
              <a:buNone/>
            </a:pPr>
            <a:r>
              <a:rPr lang="nl-NL" sz="4500" b="1" dirty="0" smtClean="0"/>
              <a:t>Marco </a:t>
            </a:r>
            <a:r>
              <a:rPr lang="nl-NL" sz="4500" b="1" dirty="0"/>
              <a:t>van Leeuwen (</a:t>
            </a:r>
            <a:r>
              <a:rPr lang="nl-NL" sz="4500" b="1" dirty="0" err="1"/>
              <a:t>Nikhef</a:t>
            </a:r>
            <a:r>
              <a:rPr lang="nl-NL" sz="4500" b="1" dirty="0"/>
              <a:t>, Amsterdam), Guilherme Milano (LIP</a:t>
            </a:r>
            <a:r>
              <a:rPr lang="nl-NL" sz="4500" b="1" dirty="0" smtClean="0"/>
              <a:t>, </a:t>
            </a:r>
            <a:r>
              <a:rPr lang="nl-NL" sz="4500" b="1" dirty="0"/>
              <a:t>Lisbon</a:t>
            </a:r>
            <a:r>
              <a:rPr lang="nl-NL" sz="4500" b="1" dirty="0" smtClean="0"/>
              <a:t>): </a:t>
            </a:r>
            <a:r>
              <a:rPr lang="en-US" sz="4500" i="1" dirty="0"/>
              <a:t>Development of novel experimental and theoretical techniques for jet physics in A-A collisions, providing a reference implementation of jet interactions in a QGP via </a:t>
            </a:r>
            <a:r>
              <a:rPr lang="en-US" sz="4500" i="1" dirty="0" smtClean="0"/>
              <a:t>full </a:t>
            </a:r>
            <a:r>
              <a:rPr lang="en-US" sz="4500" i="1" dirty="0"/>
              <a:t>heavy-ion </a:t>
            </a:r>
            <a:r>
              <a:rPr lang="en-US" sz="4500" i="1" dirty="0" smtClean="0"/>
              <a:t>MC </a:t>
            </a:r>
            <a:r>
              <a:rPr lang="en-US" sz="4500" i="1" dirty="0"/>
              <a:t>event generator. Definition of </a:t>
            </a:r>
            <a:r>
              <a:rPr lang="en-US" sz="4500" i="1" dirty="0" smtClean="0"/>
              <a:t>observables and </a:t>
            </a:r>
            <a:r>
              <a:rPr lang="en-US" sz="4500" i="1" dirty="0"/>
              <a:t>development </a:t>
            </a:r>
            <a:r>
              <a:rPr lang="en-US" sz="4500" i="1" dirty="0" smtClean="0"/>
              <a:t>of tools </a:t>
            </a:r>
            <a:r>
              <a:rPr lang="en-US" sz="4500" i="1" dirty="0"/>
              <a:t>with increased sensitivity to </a:t>
            </a:r>
            <a:r>
              <a:rPr lang="en-US" sz="4500" i="1" dirty="0" smtClean="0"/>
              <a:t>physical </a:t>
            </a:r>
            <a:r>
              <a:rPr lang="en-US" sz="4500" i="1" dirty="0"/>
              <a:t>mechanisms involved in </a:t>
            </a:r>
            <a:r>
              <a:rPr lang="en-US" sz="4500" i="1" dirty="0" smtClean="0"/>
              <a:t>jet-QGP </a:t>
            </a:r>
            <a:r>
              <a:rPr lang="en-US" sz="4500" i="1" dirty="0"/>
              <a:t>interactions.</a:t>
            </a:r>
            <a:endParaRPr lang="en-US" sz="4500" i="1" dirty="0">
              <a:solidFill>
                <a:srgbClr val="0070C0"/>
              </a:solidFill>
            </a:endParaRPr>
          </a:p>
          <a:p>
            <a:pPr marL="0" indent="0" algn="just">
              <a:lnSpc>
                <a:spcPct val="100000"/>
              </a:lnSpc>
              <a:spcBef>
                <a:spcPts val="600"/>
              </a:spcBef>
              <a:spcAft>
                <a:spcPts val="600"/>
              </a:spcAft>
              <a:buNone/>
            </a:pPr>
            <a:r>
              <a:rPr lang="en-US" sz="4500" b="1" dirty="0">
                <a:solidFill>
                  <a:srgbClr val="0070C0"/>
                </a:solidFill>
              </a:rPr>
              <a:t>NA7-Hf-QGP   </a:t>
            </a:r>
            <a:r>
              <a:rPr lang="en-US" sz="4500" b="1" i="1" dirty="0">
                <a:solidFill>
                  <a:srgbClr val="0070C0"/>
                </a:solidFill>
              </a:rPr>
              <a:t>Quark-Gluon Plasma </a:t>
            </a:r>
            <a:r>
              <a:rPr lang="en-US" sz="4500" b="1" i="1" dirty="0" err="1">
                <a:solidFill>
                  <a:srgbClr val="0070C0"/>
                </a:solidFill>
              </a:rPr>
              <a:t>characterisation</a:t>
            </a:r>
            <a:r>
              <a:rPr lang="en-US" sz="4500" b="1" i="1" dirty="0">
                <a:solidFill>
                  <a:srgbClr val="0070C0"/>
                </a:solidFill>
              </a:rPr>
              <a:t> with heavy </a:t>
            </a:r>
            <a:r>
              <a:rPr lang="en-US" sz="4500" b="1" i="1" dirty="0" err="1">
                <a:solidFill>
                  <a:srgbClr val="0070C0"/>
                </a:solidFill>
              </a:rPr>
              <a:t>flavour</a:t>
            </a:r>
            <a:r>
              <a:rPr lang="en-US" sz="4500" b="1" i="1" dirty="0">
                <a:solidFill>
                  <a:srgbClr val="0070C0"/>
                </a:solidFill>
              </a:rPr>
              <a:t> probes </a:t>
            </a:r>
          </a:p>
          <a:p>
            <a:pPr marL="0" indent="0" algn="just">
              <a:lnSpc>
                <a:spcPct val="100000"/>
              </a:lnSpc>
              <a:spcBef>
                <a:spcPts val="600"/>
              </a:spcBef>
              <a:spcAft>
                <a:spcPts val="600"/>
              </a:spcAft>
              <a:buNone/>
            </a:pPr>
            <a:r>
              <a:rPr lang="en-US" sz="4500" b="1" dirty="0" err="1" smtClean="0"/>
              <a:t>Joerg</a:t>
            </a:r>
            <a:r>
              <a:rPr lang="en-US" sz="4500" b="1" dirty="0" smtClean="0"/>
              <a:t> </a:t>
            </a:r>
            <a:r>
              <a:rPr lang="en-US" sz="4500" b="1" dirty="0" err="1"/>
              <a:t>Aichelin</a:t>
            </a:r>
            <a:r>
              <a:rPr lang="en-US" sz="4500" b="1" dirty="0"/>
              <a:t> (CNRS, Nantes), Giuseppe Bruno (INFN, Bari) : </a:t>
            </a:r>
            <a:r>
              <a:rPr lang="en-US" sz="4500" i="1" dirty="0"/>
              <a:t>Extraction of QGP transport coefficients from new high-precision theoretical calculations and experimental measurements of the production of open and closed heavy </a:t>
            </a:r>
            <a:r>
              <a:rPr lang="en-US" sz="4500" i="1" dirty="0" err="1"/>
              <a:t>flavour</a:t>
            </a:r>
            <a:r>
              <a:rPr lang="en-US" sz="4500" i="1" dirty="0"/>
              <a:t> </a:t>
            </a:r>
            <a:r>
              <a:rPr lang="en-US" sz="4500" i="1" dirty="0" smtClean="0"/>
              <a:t>quarks </a:t>
            </a:r>
            <a:r>
              <a:rPr lang="en-US" sz="4500" i="1" dirty="0"/>
              <a:t>(charm and beauty) in A-A collisions at the LHC. Accurate measurements of total c-</a:t>
            </a:r>
            <a:r>
              <a:rPr lang="en-US" sz="4500" i="1" dirty="0" err="1"/>
              <a:t>cbar</a:t>
            </a:r>
            <a:r>
              <a:rPr lang="en-US" sz="4500" i="1" dirty="0"/>
              <a:t>, b-</a:t>
            </a:r>
            <a:r>
              <a:rPr lang="en-US" sz="4500" i="1" dirty="0" err="1"/>
              <a:t>bbar</a:t>
            </a:r>
            <a:r>
              <a:rPr lang="en-US" sz="4500" i="1" dirty="0"/>
              <a:t> cross sections in p-p, p-A and A-</a:t>
            </a:r>
            <a:r>
              <a:rPr lang="en-US" sz="4500" i="1" dirty="0" err="1"/>
              <a:t>Acollisions</a:t>
            </a:r>
            <a:r>
              <a:rPr lang="en-US" sz="4500" i="1" dirty="0"/>
              <a:t>. </a:t>
            </a:r>
          </a:p>
          <a:p>
            <a:endParaRPr lang="en-US" b="1" dirty="0">
              <a:solidFill>
                <a:srgbClr val="0070C0"/>
              </a:solidFill>
            </a:endParaRPr>
          </a:p>
          <a:p>
            <a:endParaRPr lang="en-US" dirty="0"/>
          </a:p>
        </p:txBody>
      </p:sp>
    </p:spTree>
    <p:extLst>
      <p:ext uri="{BB962C8B-B14F-4D97-AF65-F5344CB8AC3E}">
        <p14:creationId xmlns:p14="http://schemas.microsoft.com/office/powerpoint/2010/main" val="3928689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9534" y="1036714"/>
            <a:ext cx="10886230" cy="5493393"/>
          </a:xfrm>
        </p:spPr>
        <p:txBody>
          <a:bodyPr>
            <a:normAutofit fontScale="92500" lnSpcReduction="10000"/>
          </a:bodyPr>
          <a:lstStyle/>
          <a:p>
            <a:pPr>
              <a:lnSpc>
                <a:spcPct val="100000"/>
              </a:lnSpc>
              <a:spcBef>
                <a:spcPts val="600"/>
              </a:spcBef>
              <a:spcAft>
                <a:spcPts val="600"/>
              </a:spcAft>
            </a:pPr>
            <a:r>
              <a:rPr lang="fr-FR" sz="2400" b="1" dirty="0" smtClean="0">
                <a:solidFill>
                  <a:srgbClr val="FF0000"/>
                </a:solidFill>
              </a:rPr>
              <a:t>GPD/TMD/</a:t>
            </a:r>
            <a:r>
              <a:rPr lang="fr-FR" sz="2400" b="1" dirty="0" err="1" smtClean="0">
                <a:solidFill>
                  <a:srgbClr val="FF0000"/>
                </a:solidFill>
              </a:rPr>
              <a:t>PDFs</a:t>
            </a:r>
            <a:r>
              <a:rPr lang="fr-FR" sz="2400" dirty="0" smtClean="0">
                <a:solidFill>
                  <a:srgbClr val="FF0000"/>
                </a:solidFill>
              </a:rPr>
              <a:t>:</a:t>
            </a:r>
          </a:p>
          <a:p>
            <a:pPr algn="just">
              <a:lnSpc>
                <a:spcPct val="100000"/>
              </a:lnSpc>
              <a:spcBef>
                <a:spcPts val="600"/>
              </a:spcBef>
              <a:spcAft>
                <a:spcPts val="600"/>
              </a:spcAft>
            </a:pPr>
            <a:r>
              <a:rPr lang="en-US" sz="1900" b="1" dirty="0">
                <a:solidFill>
                  <a:srgbClr val="0070C0"/>
                </a:solidFill>
              </a:rPr>
              <a:t>JRA4-TMD-neXt    </a:t>
            </a:r>
            <a:r>
              <a:rPr lang="en-US" sz="1900" b="1" i="1" dirty="0">
                <a:solidFill>
                  <a:srgbClr val="0070C0"/>
                </a:solidFill>
              </a:rPr>
              <a:t>3D structure of the nucleon in momentum space </a:t>
            </a:r>
          </a:p>
          <a:p>
            <a:pPr algn="just">
              <a:lnSpc>
                <a:spcPct val="100000"/>
              </a:lnSpc>
              <a:spcBef>
                <a:spcPts val="600"/>
              </a:spcBef>
              <a:spcAft>
                <a:spcPts val="600"/>
              </a:spcAft>
            </a:pPr>
            <a:r>
              <a:rPr lang="en-US" sz="1900" b="1" dirty="0" smtClean="0"/>
              <a:t>Alessandro </a:t>
            </a:r>
            <a:r>
              <a:rPr lang="en-US" sz="1900" b="1" dirty="0" err="1"/>
              <a:t>Bacchetta</a:t>
            </a:r>
            <a:r>
              <a:rPr lang="en-US" sz="1900" b="1" dirty="0"/>
              <a:t> (INFN, Pavia) : </a:t>
            </a:r>
            <a:r>
              <a:rPr lang="en-US" sz="1900" i="1" dirty="0"/>
              <a:t>Extraction of </a:t>
            </a:r>
            <a:r>
              <a:rPr lang="en-US" sz="1900" i="1" dirty="0" err="1"/>
              <a:t>unpolarized</a:t>
            </a:r>
            <a:r>
              <a:rPr lang="en-US" sz="1900" i="1" dirty="0"/>
              <a:t> and polarized TMDs and </a:t>
            </a:r>
            <a:r>
              <a:rPr lang="en-US" sz="1900" i="1" dirty="0" err="1"/>
              <a:t>parton</a:t>
            </a:r>
            <a:r>
              <a:rPr lang="en-US" sz="1900" i="1" dirty="0"/>
              <a:t> fragmentation functions (FFs) from new high-precision QCD analyses of novel high-statistics measurements at </a:t>
            </a:r>
            <a:r>
              <a:rPr lang="en-US" sz="1900" i="1" dirty="0" err="1"/>
              <a:t>e+e</a:t>
            </a:r>
            <a:r>
              <a:rPr lang="en-US" sz="1900" i="1" dirty="0"/>
              <a:t>-, e-p and p-p at fixed-target and collider energies.</a:t>
            </a:r>
            <a:endParaRPr lang="en-US" sz="1900" i="1" dirty="0" smtClean="0"/>
          </a:p>
          <a:p>
            <a:pPr algn="just">
              <a:lnSpc>
                <a:spcPct val="100000"/>
              </a:lnSpc>
              <a:spcBef>
                <a:spcPts val="600"/>
              </a:spcBef>
              <a:spcAft>
                <a:spcPts val="600"/>
              </a:spcAft>
            </a:pPr>
            <a:r>
              <a:rPr lang="en-US" sz="1900" b="1" dirty="0">
                <a:solidFill>
                  <a:srgbClr val="0070C0"/>
                </a:solidFill>
              </a:rPr>
              <a:t>JRA5-GPD-ACT    </a:t>
            </a:r>
            <a:r>
              <a:rPr lang="en-US" sz="1900" b="1" i="1" dirty="0">
                <a:solidFill>
                  <a:srgbClr val="0070C0"/>
                </a:solidFill>
              </a:rPr>
              <a:t>Generalized Parton Distributions </a:t>
            </a:r>
          </a:p>
          <a:p>
            <a:pPr algn="just">
              <a:lnSpc>
                <a:spcPct val="100000"/>
              </a:lnSpc>
              <a:spcBef>
                <a:spcPts val="600"/>
              </a:spcBef>
              <a:spcAft>
                <a:spcPts val="600"/>
              </a:spcAft>
            </a:pPr>
            <a:r>
              <a:rPr lang="en-US" sz="1900" b="1" dirty="0" smtClean="0"/>
              <a:t>Silvia </a:t>
            </a:r>
            <a:r>
              <a:rPr lang="en-US" sz="1900" b="1" dirty="0" err="1"/>
              <a:t>Niccolai</a:t>
            </a:r>
            <a:r>
              <a:rPr lang="en-US" sz="1900" b="1" dirty="0"/>
              <a:t> (CNRS, </a:t>
            </a:r>
            <a:r>
              <a:rPr lang="en-US" sz="1900" b="1" dirty="0" err="1"/>
              <a:t>Orsay</a:t>
            </a:r>
            <a:r>
              <a:rPr lang="en-US" sz="1900" b="1" dirty="0"/>
              <a:t>), </a:t>
            </a:r>
            <a:r>
              <a:rPr lang="en-US" sz="1900" b="1" dirty="0" err="1"/>
              <a:t>Kresimir</a:t>
            </a:r>
            <a:r>
              <a:rPr lang="en-US" sz="1900" b="1" dirty="0"/>
              <a:t> </a:t>
            </a:r>
            <a:r>
              <a:rPr lang="en-US" sz="1900" b="1" dirty="0" err="1"/>
              <a:t>Kumericki</a:t>
            </a:r>
            <a:r>
              <a:rPr lang="en-US" sz="1900" b="1" dirty="0"/>
              <a:t> (UNIZG, Zagreb</a:t>
            </a:r>
            <a:r>
              <a:rPr lang="en-US" sz="1900" b="1" dirty="0" smtClean="0">
                <a:solidFill>
                  <a:schemeClr val="tx1"/>
                </a:solidFill>
              </a:rPr>
              <a:t>) : </a:t>
            </a:r>
            <a:r>
              <a:rPr lang="en-US" sz="1900" i="1" dirty="0">
                <a:solidFill>
                  <a:schemeClr val="tx1"/>
                </a:solidFill>
              </a:rPr>
              <a:t>Extraction of GPDs from new high-precision QCD analyses of novel high-statistics e-p and p-p measurements at fixed-target and collider energies</a:t>
            </a:r>
            <a:r>
              <a:rPr lang="en-US" sz="1900" i="1" dirty="0" smtClean="0">
                <a:solidFill>
                  <a:schemeClr val="tx1"/>
                </a:solidFill>
              </a:rPr>
              <a:t>.</a:t>
            </a:r>
            <a:endParaRPr lang="en-US" sz="1900" dirty="0">
              <a:solidFill>
                <a:srgbClr val="0070C0"/>
              </a:solidFill>
            </a:endParaRPr>
          </a:p>
          <a:p>
            <a:pPr algn="just">
              <a:lnSpc>
                <a:spcPct val="100000"/>
              </a:lnSpc>
              <a:spcBef>
                <a:spcPts val="600"/>
              </a:spcBef>
              <a:spcAft>
                <a:spcPts val="600"/>
              </a:spcAft>
            </a:pPr>
            <a:r>
              <a:rPr lang="en-US" sz="1900" b="1" dirty="0">
                <a:solidFill>
                  <a:srgbClr val="0070C0"/>
                </a:solidFill>
              </a:rPr>
              <a:t>JRA6-Next-DIS   </a:t>
            </a:r>
            <a:r>
              <a:rPr lang="en-US" sz="1900" b="1" i="1" dirty="0">
                <a:solidFill>
                  <a:srgbClr val="0070C0"/>
                </a:solidFill>
              </a:rPr>
              <a:t>Challenges for next generation DIS facilities  </a:t>
            </a:r>
          </a:p>
          <a:p>
            <a:pPr algn="just">
              <a:lnSpc>
                <a:spcPct val="100000"/>
              </a:lnSpc>
              <a:spcBef>
                <a:spcPts val="600"/>
              </a:spcBef>
              <a:spcAft>
                <a:spcPts val="600"/>
              </a:spcAft>
            </a:pPr>
            <a:r>
              <a:rPr lang="en-US" sz="1900" b="1" dirty="0" smtClean="0"/>
              <a:t>Daria </a:t>
            </a:r>
            <a:r>
              <a:rPr lang="en-US" sz="1900" b="1" dirty="0" err="1"/>
              <a:t>Sokhan</a:t>
            </a:r>
            <a:r>
              <a:rPr lang="en-US" sz="1900" b="1" dirty="0"/>
              <a:t> (</a:t>
            </a:r>
            <a:r>
              <a:rPr lang="en-US" sz="1900" b="1" dirty="0" err="1"/>
              <a:t>UGlasgow</a:t>
            </a:r>
            <a:r>
              <a:rPr lang="en-US" sz="1900" b="1" dirty="0"/>
              <a:t>), Francesco </a:t>
            </a:r>
            <a:r>
              <a:rPr lang="en-US" sz="1900" b="1" dirty="0" err="1"/>
              <a:t>Bossu</a:t>
            </a:r>
            <a:r>
              <a:rPr lang="en-US" sz="1900" b="1" dirty="0"/>
              <a:t> (CEA, </a:t>
            </a:r>
            <a:r>
              <a:rPr lang="en-US" sz="1900" b="1" dirty="0" err="1"/>
              <a:t>Orsay</a:t>
            </a:r>
            <a:r>
              <a:rPr lang="en-US" sz="1900" b="1" dirty="0"/>
              <a:t>): </a:t>
            </a:r>
            <a:r>
              <a:rPr lang="en-US" sz="1900" i="1" dirty="0"/>
              <a:t>Development of new Monte Carlo tools and studies of benchmark channels, for e-A collisions at future deep-inelastic experiments (Electron-Ion Collider, EIC). Optimisation of associated detector designs for high-resolution tracking, </a:t>
            </a:r>
            <a:r>
              <a:rPr lang="en-US" sz="1900" i="1" dirty="0" err="1"/>
              <a:t>vertexing</a:t>
            </a:r>
            <a:r>
              <a:rPr lang="en-US" sz="1900" i="1" dirty="0"/>
              <a:t>, photon, and PID</a:t>
            </a:r>
            <a:r>
              <a:rPr lang="en-US" sz="1900" i="1" dirty="0" smtClean="0"/>
              <a:t>.</a:t>
            </a:r>
            <a:endParaRPr lang="en-US" sz="1900" dirty="0">
              <a:solidFill>
                <a:srgbClr val="0070C0"/>
              </a:solidFill>
            </a:endParaRPr>
          </a:p>
          <a:p>
            <a:pPr algn="just">
              <a:lnSpc>
                <a:spcPct val="100000"/>
              </a:lnSpc>
              <a:spcBef>
                <a:spcPts val="600"/>
              </a:spcBef>
              <a:spcAft>
                <a:spcPts val="600"/>
              </a:spcAft>
            </a:pPr>
            <a:r>
              <a:rPr lang="en-US" sz="1900" b="1" dirty="0">
                <a:solidFill>
                  <a:srgbClr val="0070C0"/>
                </a:solidFill>
              </a:rPr>
              <a:t>NA2-Small-x   </a:t>
            </a:r>
            <a:r>
              <a:rPr lang="en-US" sz="1900" b="1" i="1" dirty="0">
                <a:solidFill>
                  <a:srgbClr val="0070C0"/>
                </a:solidFill>
              </a:rPr>
              <a:t>Small-x Physics at the LHC and future DIS experiments  </a:t>
            </a:r>
          </a:p>
          <a:p>
            <a:pPr algn="just">
              <a:lnSpc>
                <a:spcPct val="100000"/>
              </a:lnSpc>
              <a:spcBef>
                <a:spcPts val="600"/>
              </a:spcBef>
              <a:spcAft>
                <a:spcPts val="600"/>
              </a:spcAft>
            </a:pPr>
            <a:r>
              <a:rPr lang="pt-BR" sz="1900" b="1" dirty="0" smtClean="0"/>
              <a:t>Néstor </a:t>
            </a:r>
            <a:r>
              <a:rPr lang="pt-BR" sz="1900" b="1" dirty="0"/>
              <a:t>Armesto (USC, Santiago de Compostela), Tuomas Lappi (JYU, Jyväskylä</a:t>
            </a:r>
            <a:r>
              <a:rPr lang="pt-BR" sz="1900" b="1" dirty="0" smtClean="0"/>
              <a:t>) :  </a:t>
            </a:r>
            <a:r>
              <a:rPr lang="en-US" sz="1900" i="1" dirty="0"/>
              <a:t>Extraction of high-precision nuclear </a:t>
            </a:r>
            <a:r>
              <a:rPr lang="en-US" sz="1900" i="1" dirty="0" err="1"/>
              <a:t>parton</a:t>
            </a:r>
            <a:r>
              <a:rPr lang="en-US" sz="1900" i="1" dirty="0"/>
              <a:t> distribution functions (</a:t>
            </a:r>
            <a:r>
              <a:rPr lang="en-US" sz="1900" i="1" dirty="0" err="1"/>
              <a:t>nPDF</a:t>
            </a:r>
            <a:r>
              <a:rPr lang="en-US" sz="1900" i="1" dirty="0"/>
              <a:t>) through global fits including the latest LHC p-A and A-A data. Extension of current gluon-saturation calculations </a:t>
            </a:r>
            <a:r>
              <a:rPr lang="en-US" sz="1900" i="1" dirty="0" smtClean="0"/>
              <a:t>to </a:t>
            </a:r>
            <a:r>
              <a:rPr lang="en-US" sz="1900" i="1" dirty="0"/>
              <a:t>NLO accuracy with </a:t>
            </a:r>
            <a:r>
              <a:rPr lang="en-US" sz="1900" i="1" dirty="0" err="1"/>
              <a:t>resummation</a:t>
            </a:r>
            <a:r>
              <a:rPr lang="en-US" sz="1900" i="1" dirty="0"/>
              <a:t> corrections, for observables with three jets and with heavy-quarks</a:t>
            </a:r>
            <a:r>
              <a:rPr lang="en-US" sz="1900" i="1" dirty="0" smtClean="0"/>
              <a:t>.</a:t>
            </a:r>
            <a:endParaRPr lang="en-US" sz="1900" i="1" dirty="0"/>
          </a:p>
          <a:p>
            <a:endParaRPr lang="en-US" dirty="0"/>
          </a:p>
        </p:txBody>
      </p:sp>
    </p:spTree>
    <p:extLst>
      <p:ext uri="{BB962C8B-B14F-4D97-AF65-F5344CB8AC3E}">
        <p14:creationId xmlns:p14="http://schemas.microsoft.com/office/powerpoint/2010/main" val="4003085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6772" y="1228437"/>
            <a:ext cx="11232555" cy="5193733"/>
          </a:xfrm>
        </p:spPr>
        <p:txBody>
          <a:bodyPr>
            <a:noAutofit/>
          </a:bodyPr>
          <a:lstStyle/>
          <a:p>
            <a:pPr>
              <a:spcBef>
                <a:spcPts val="600"/>
              </a:spcBef>
              <a:spcAft>
                <a:spcPts val="600"/>
              </a:spcAft>
            </a:pPr>
            <a:r>
              <a:rPr lang="fr-FR" sz="2200" b="1" dirty="0">
                <a:solidFill>
                  <a:srgbClr val="FF0000"/>
                </a:solidFill>
              </a:rPr>
              <a:t>Instrumentation </a:t>
            </a:r>
            <a:r>
              <a:rPr lang="fr-FR" sz="2200" b="1" dirty="0" err="1" smtClean="0">
                <a:solidFill>
                  <a:srgbClr val="FF0000"/>
                </a:solidFill>
              </a:rPr>
              <a:t>activities</a:t>
            </a:r>
            <a:r>
              <a:rPr lang="fr-FR" sz="2200" b="1" dirty="0" smtClean="0">
                <a:solidFill>
                  <a:srgbClr val="FF0000"/>
                </a:solidFill>
              </a:rPr>
              <a:t>:</a:t>
            </a:r>
          </a:p>
          <a:p>
            <a:pPr algn="just">
              <a:lnSpc>
                <a:spcPct val="100000"/>
              </a:lnSpc>
              <a:spcBef>
                <a:spcPts val="600"/>
              </a:spcBef>
              <a:spcAft>
                <a:spcPts val="600"/>
              </a:spcAft>
            </a:pPr>
            <a:r>
              <a:rPr lang="en-US" sz="1800" b="1" dirty="0">
                <a:solidFill>
                  <a:srgbClr val="0070C0"/>
                </a:solidFill>
              </a:rPr>
              <a:t>JRA8-ASTRA   </a:t>
            </a:r>
            <a:r>
              <a:rPr lang="en-US" sz="1800" b="1" i="1" dirty="0">
                <a:solidFill>
                  <a:srgbClr val="0070C0"/>
                </a:solidFill>
              </a:rPr>
              <a:t>Advanced ultra-fast solid </a:t>
            </a:r>
            <a:r>
              <a:rPr lang="en-US" sz="1800" b="1" i="1" dirty="0" err="1">
                <a:solidFill>
                  <a:srgbClr val="0070C0"/>
                </a:solidFill>
              </a:rPr>
              <a:t>STate</a:t>
            </a:r>
            <a:r>
              <a:rPr lang="en-US" sz="1800" b="1" i="1" dirty="0">
                <a:solidFill>
                  <a:srgbClr val="0070C0"/>
                </a:solidFill>
              </a:rPr>
              <a:t> detectors for high precision </a:t>
            </a:r>
            <a:r>
              <a:rPr lang="en-US" sz="1800" b="1" i="1" dirty="0" err="1">
                <a:solidFill>
                  <a:srgbClr val="0070C0"/>
                </a:solidFill>
              </a:rPr>
              <a:t>RAdiation</a:t>
            </a:r>
            <a:r>
              <a:rPr lang="en-US" sz="1800" b="1" i="1" dirty="0">
                <a:solidFill>
                  <a:srgbClr val="0070C0"/>
                </a:solidFill>
              </a:rPr>
              <a:t> spectroscopy </a:t>
            </a:r>
          </a:p>
          <a:p>
            <a:pPr algn="just">
              <a:lnSpc>
                <a:spcPct val="100000"/>
              </a:lnSpc>
              <a:spcBef>
                <a:spcPts val="600"/>
              </a:spcBef>
              <a:spcAft>
                <a:spcPts val="600"/>
              </a:spcAft>
            </a:pPr>
            <a:r>
              <a:rPr lang="en-US" sz="1800" b="1" dirty="0" smtClean="0"/>
              <a:t>Johann </a:t>
            </a:r>
            <a:r>
              <a:rPr lang="en-US" sz="1800" b="1" dirty="0" err="1"/>
              <a:t>Zmeskal</a:t>
            </a:r>
            <a:r>
              <a:rPr lang="en-US" sz="1800" b="1" dirty="0"/>
              <a:t> (</a:t>
            </a:r>
            <a:r>
              <a:rPr lang="en-US" sz="1800" b="1" dirty="0" err="1"/>
              <a:t>OeAW</a:t>
            </a:r>
            <a:r>
              <a:rPr lang="en-US" sz="1800" b="1" dirty="0"/>
              <a:t>, Vienna) : </a:t>
            </a:r>
            <a:r>
              <a:rPr lang="en-US" sz="1800" i="1" dirty="0"/>
              <a:t>Development of beyond state-of-art radiation detectors based on semiconductors (Cadmium Telluride, Cadmium Zinc Telluride) able to perform high-precision measurements of X-ray and gamma-ray photons in different environments/conditions.</a:t>
            </a:r>
            <a:endParaRPr lang="en-US" sz="1800" b="1" dirty="0">
              <a:solidFill>
                <a:srgbClr val="0070C0"/>
              </a:solidFill>
            </a:endParaRPr>
          </a:p>
          <a:p>
            <a:pPr algn="just">
              <a:lnSpc>
                <a:spcPct val="100000"/>
              </a:lnSpc>
              <a:spcBef>
                <a:spcPts val="600"/>
              </a:spcBef>
              <a:spcAft>
                <a:spcPts val="600"/>
              </a:spcAft>
            </a:pPr>
            <a:r>
              <a:rPr lang="en-US" sz="1800" b="1" dirty="0">
                <a:solidFill>
                  <a:srgbClr val="0070C0"/>
                </a:solidFill>
              </a:rPr>
              <a:t>JRA9-TIIMM   </a:t>
            </a:r>
            <a:r>
              <a:rPr lang="en-US" sz="1800" b="1" i="1" dirty="0">
                <a:solidFill>
                  <a:srgbClr val="0070C0"/>
                </a:solidFill>
              </a:rPr>
              <a:t>Tracking and Ions Identifications with Minimal Material budget </a:t>
            </a:r>
            <a:endParaRPr lang="en-US" sz="1800" b="1" i="1" dirty="0" smtClean="0">
              <a:solidFill>
                <a:srgbClr val="0070C0"/>
              </a:solidFill>
            </a:endParaRPr>
          </a:p>
          <a:p>
            <a:pPr algn="just">
              <a:lnSpc>
                <a:spcPct val="100000"/>
              </a:lnSpc>
              <a:spcBef>
                <a:spcPts val="600"/>
              </a:spcBef>
              <a:spcAft>
                <a:spcPts val="600"/>
              </a:spcAft>
            </a:pPr>
            <a:r>
              <a:rPr lang="en-US" sz="1800" b="1" dirty="0" err="1" smtClean="0"/>
              <a:t>Eleuterio</a:t>
            </a:r>
            <a:r>
              <a:rPr lang="en-US" sz="1800" b="1" dirty="0" smtClean="0"/>
              <a:t> </a:t>
            </a:r>
            <a:r>
              <a:rPr lang="en-US" sz="1800" b="1" dirty="0" err="1"/>
              <a:t>Spiriti</a:t>
            </a:r>
            <a:r>
              <a:rPr lang="en-US" sz="1800" b="1" dirty="0"/>
              <a:t> (INFN, </a:t>
            </a:r>
            <a:r>
              <a:rPr lang="en-US" sz="1800" b="1" dirty="0" err="1"/>
              <a:t>Frascati</a:t>
            </a:r>
            <a:r>
              <a:rPr lang="en-US" sz="1800" b="1" dirty="0"/>
              <a:t>) : </a:t>
            </a:r>
            <a:r>
              <a:rPr lang="en-US" sz="1800" i="1" dirty="0"/>
              <a:t>Development of new silicon detectors based on Monolithic Active Pixel Sensors (MAPS) for high-precision tracking, and energy loss measurement for advanced particle identification</a:t>
            </a:r>
            <a:r>
              <a:rPr lang="en-US" sz="1800" i="1" dirty="0" smtClean="0"/>
              <a:t>.</a:t>
            </a:r>
            <a:endParaRPr lang="fr-FR" sz="1800" b="1" dirty="0" smtClean="0">
              <a:solidFill>
                <a:srgbClr val="FF0000"/>
              </a:solidFill>
            </a:endParaRPr>
          </a:p>
          <a:p>
            <a:pPr algn="just">
              <a:spcBef>
                <a:spcPts val="600"/>
              </a:spcBef>
              <a:spcAft>
                <a:spcPts val="600"/>
              </a:spcAft>
            </a:pPr>
            <a:r>
              <a:rPr lang="en-US" sz="1800" b="1" dirty="0" smtClean="0">
                <a:solidFill>
                  <a:srgbClr val="0070C0"/>
                </a:solidFill>
              </a:rPr>
              <a:t>JRA10-CryPTA    </a:t>
            </a:r>
            <a:r>
              <a:rPr lang="en-US" sz="1800" b="1" i="1" dirty="0">
                <a:solidFill>
                  <a:srgbClr val="0070C0"/>
                </a:solidFill>
              </a:rPr>
              <a:t>Cryogenic Polarized Target Applications </a:t>
            </a:r>
          </a:p>
          <a:p>
            <a:pPr algn="just">
              <a:spcBef>
                <a:spcPts val="600"/>
              </a:spcBef>
              <a:spcAft>
                <a:spcPts val="600"/>
              </a:spcAft>
            </a:pPr>
            <a:r>
              <a:rPr lang="en-US" sz="1800" b="1" dirty="0" err="1" smtClean="0"/>
              <a:t>Hartmut</a:t>
            </a:r>
            <a:r>
              <a:rPr lang="en-US" sz="1800" b="1" dirty="0" smtClean="0"/>
              <a:t> </a:t>
            </a:r>
            <a:r>
              <a:rPr lang="en-US" sz="1800" b="1" dirty="0" err="1"/>
              <a:t>Dutz</a:t>
            </a:r>
            <a:r>
              <a:rPr lang="en-US" sz="1800" b="1" dirty="0"/>
              <a:t> (UBO, Bonn</a:t>
            </a:r>
            <a:r>
              <a:rPr lang="en-US" sz="1800" b="1" dirty="0" smtClean="0"/>
              <a:t>) : </a:t>
            </a:r>
            <a:r>
              <a:rPr lang="en-US" sz="1800" i="1" dirty="0"/>
              <a:t>Production of polarized nucleon targets (at the prototype level) using solid state materials combined with superconducting high-field magnets and the Dynamic Nuclear Polarization method</a:t>
            </a:r>
            <a:r>
              <a:rPr lang="en-US" sz="1800" i="1" dirty="0" smtClean="0"/>
              <a:t>.</a:t>
            </a:r>
            <a:endParaRPr lang="en-US" sz="1800" i="1" dirty="0">
              <a:solidFill>
                <a:srgbClr val="0070C0"/>
              </a:solidFill>
            </a:endParaRPr>
          </a:p>
          <a:p>
            <a:pPr algn="just">
              <a:spcBef>
                <a:spcPts val="600"/>
              </a:spcBef>
              <a:spcAft>
                <a:spcPts val="600"/>
              </a:spcAft>
            </a:pPr>
            <a:r>
              <a:rPr lang="en-US" sz="1800" b="1" dirty="0">
                <a:solidFill>
                  <a:srgbClr val="0070C0"/>
                </a:solidFill>
              </a:rPr>
              <a:t>JRA11-CRYOJET    </a:t>
            </a:r>
            <a:r>
              <a:rPr lang="en-US" sz="1800" b="1" i="1" dirty="0">
                <a:solidFill>
                  <a:srgbClr val="0070C0"/>
                </a:solidFill>
              </a:rPr>
              <a:t>Cryogenically cooled particle streams from </a:t>
            </a:r>
            <a:r>
              <a:rPr lang="en-US" sz="1800" b="1" i="1" dirty="0" err="1">
                <a:solidFill>
                  <a:srgbClr val="0070C0"/>
                </a:solidFill>
              </a:rPr>
              <a:t>nano</a:t>
            </a:r>
            <a:r>
              <a:rPr lang="en-US" sz="1800" b="1" i="1" dirty="0">
                <a:solidFill>
                  <a:srgbClr val="0070C0"/>
                </a:solidFill>
              </a:rPr>
              <a:t>- to micrometer- size for internal targets at accelerators </a:t>
            </a:r>
            <a:endParaRPr lang="en-US" sz="1800" b="1" i="1" dirty="0" smtClean="0">
              <a:solidFill>
                <a:srgbClr val="0070C0"/>
              </a:solidFill>
            </a:endParaRPr>
          </a:p>
          <a:p>
            <a:pPr algn="just">
              <a:spcBef>
                <a:spcPts val="600"/>
              </a:spcBef>
              <a:spcAft>
                <a:spcPts val="600"/>
              </a:spcAft>
            </a:pPr>
            <a:r>
              <a:rPr lang="en-US" sz="1800" b="1" dirty="0" err="1" smtClean="0"/>
              <a:t>Alfons</a:t>
            </a:r>
            <a:r>
              <a:rPr lang="en-US" sz="1800" b="1" dirty="0" smtClean="0"/>
              <a:t> </a:t>
            </a:r>
            <a:r>
              <a:rPr lang="en-US" sz="1800" b="1" dirty="0" err="1"/>
              <a:t>Khoukaz</a:t>
            </a:r>
            <a:r>
              <a:rPr lang="en-US" sz="1800" b="1" dirty="0"/>
              <a:t> (WWU, </a:t>
            </a:r>
            <a:r>
              <a:rPr lang="en-US" sz="1800" b="1" dirty="0" err="1"/>
              <a:t>Münster</a:t>
            </a:r>
            <a:r>
              <a:rPr lang="en-US" sz="1800" b="1" dirty="0"/>
              <a:t>) </a:t>
            </a:r>
            <a:r>
              <a:rPr lang="en-US" sz="1800" b="1" dirty="0" smtClean="0"/>
              <a:t>: </a:t>
            </a:r>
            <a:r>
              <a:rPr lang="en-US" sz="1800" i="1" dirty="0" smtClean="0"/>
              <a:t>Development </a:t>
            </a:r>
            <a:r>
              <a:rPr lang="en-US" sz="1800" i="1" dirty="0"/>
              <a:t>of cryogenically-cooled cluster/pellet/</a:t>
            </a:r>
            <a:r>
              <a:rPr lang="en-US" sz="1800" i="1" dirty="0" err="1"/>
              <a:t>microjet</a:t>
            </a:r>
            <a:r>
              <a:rPr lang="en-US" sz="1800" i="1" dirty="0"/>
              <a:t> sources to be used as targets in a variety of collision setups.</a:t>
            </a:r>
            <a:r>
              <a:rPr lang="en-US" sz="1800" b="1" dirty="0"/>
              <a:t> </a:t>
            </a:r>
            <a:endParaRPr lang="en-US" sz="1800" b="1" dirty="0">
              <a:solidFill>
                <a:srgbClr val="0070C0"/>
              </a:solidFill>
            </a:endParaRPr>
          </a:p>
          <a:p>
            <a:pPr marL="0" indent="0" algn="just">
              <a:lnSpc>
                <a:spcPct val="80000"/>
              </a:lnSpc>
              <a:buNone/>
            </a:pPr>
            <a:endParaRPr lang="en-US" sz="1600" b="1" dirty="0">
              <a:solidFill>
                <a:srgbClr val="0070C0"/>
              </a:solidFill>
            </a:endParaRPr>
          </a:p>
          <a:p>
            <a:endParaRPr lang="en-US" dirty="0"/>
          </a:p>
        </p:txBody>
      </p:sp>
    </p:spTree>
    <p:extLst>
      <p:ext uri="{BB962C8B-B14F-4D97-AF65-F5344CB8AC3E}">
        <p14:creationId xmlns:p14="http://schemas.microsoft.com/office/powerpoint/2010/main" val="8288590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97279" y="1878824"/>
            <a:ext cx="10058400" cy="4226412"/>
          </a:xfrm>
        </p:spPr>
        <p:txBody>
          <a:bodyPr>
            <a:normAutofit/>
          </a:bodyPr>
          <a:lstStyle/>
          <a:p>
            <a:pPr algn="just">
              <a:spcBef>
                <a:spcPts val="600"/>
              </a:spcBef>
              <a:spcAft>
                <a:spcPts val="600"/>
              </a:spcAft>
            </a:pPr>
            <a:r>
              <a:rPr lang="en-US" b="1" dirty="0">
                <a:solidFill>
                  <a:srgbClr val="0070C0"/>
                </a:solidFill>
              </a:rPr>
              <a:t>JRA12-SpinForFAIR    </a:t>
            </a:r>
            <a:r>
              <a:rPr lang="en-US" b="1" i="1" dirty="0">
                <a:solidFill>
                  <a:srgbClr val="0070C0"/>
                </a:solidFill>
              </a:rPr>
              <a:t>Spin for FAIR</a:t>
            </a:r>
          </a:p>
          <a:p>
            <a:pPr algn="just">
              <a:spcBef>
                <a:spcPts val="600"/>
              </a:spcBef>
              <a:spcAft>
                <a:spcPts val="600"/>
              </a:spcAft>
            </a:pPr>
            <a:r>
              <a:rPr lang="en-US" b="1" dirty="0"/>
              <a:t>Paolo </a:t>
            </a:r>
            <a:r>
              <a:rPr lang="en-US" b="1" dirty="0" err="1"/>
              <a:t>Lenisa</a:t>
            </a:r>
            <a:r>
              <a:rPr lang="en-US" b="1" dirty="0"/>
              <a:t> (INFN, </a:t>
            </a:r>
            <a:r>
              <a:rPr lang="en-US" b="1" dirty="0" err="1"/>
              <a:t>Frascati</a:t>
            </a:r>
            <a:r>
              <a:rPr lang="en-US" b="1" dirty="0"/>
              <a:t>) : </a:t>
            </a:r>
            <a:r>
              <a:rPr lang="en-US" i="1" dirty="0"/>
              <a:t>Optimization of the polarization of protons and antiprotons beams and targets for the GSI/FAIR storage ring.</a:t>
            </a:r>
            <a:endParaRPr lang="en-US" b="1" dirty="0"/>
          </a:p>
          <a:p>
            <a:pPr algn="just">
              <a:spcBef>
                <a:spcPts val="600"/>
              </a:spcBef>
              <a:spcAft>
                <a:spcPts val="600"/>
              </a:spcAft>
            </a:pPr>
            <a:r>
              <a:rPr lang="en-US" b="1" dirty="0">
                <a:solidFill>
                  <a:srgbClr val="0070C0"/>
                </a:solidFill>
              </a:rPr>
              <a:t>JRA13-P3E    </a:t>
            </a:r>
            <a:r>
              <a:rPr lang="en-US" b="1" i="1" dirty="0">
                <a:solidFill>
                  <a:srgbClr val="0070C0"/>
                </a:solidFill>
              </a:rPr>
              <a:t>Polarized Electrons, Positrons and Polarimetry </a:t>
            </a:r>
          </a:p>
          <a:p>
            <a:pPr algn="just">
              <a:spcBef>
                <a:spcPts val="600"/>
              </a:spcBef>
              <a:spcAft>
                <a:spcPts val="600"/>
              </a:spcAft>
            </a:pPr>
            <a:r>
              <a:rPr lang="en-US" b="1" dirty="0" smtClean="0"/>
              <a:t>Eric </a:t>
            </a:r>
            <a:r>
              <a:rPr lang="en-US" b="1" dirty="0" err="1"/>
              <a:t>Voutier</a:t>
            </a:r>
            <a:r>
              <a:rPr lang="en-US" b="1" dirty="0"/>
              <a:t> (CNRS, </a:t>
            </a:r>
            <a:r>
              <a:rPr lang="en-US" b="1" dirty="0" err="1"/>
              <a:t>Orsay</a:t>
            </a:r>
            <a:r>
              <a:rPr lang="en-US" b="1" dirty="0"/>
              <a:t>) : </a:t>
            </a:r>
            <a:r>
              <a:rPr lang="en-US" i="1" dirty="0"/>
              <a:t>Optimization of high-intensity polarized electron and positron beam sources, and full design of the Hydro-</a:t>
            </a:r>
            <a:r>
              <a:rPr lang="en-US" i="1" dirty="0" err="1"/>
              <a:t>Møller</a:t>
            </a:r>
            <a:r>
              <a:rPr lang="en-US" i="1" dirty="0"/>
              <a:t> </a:t>
            </a:r>
            <a:r>
              <a:rPr lang="en-US" i="1" dirty="0" err="1"/>
              <a:t>polarimeter</a:t>
            </a:r>
            <a:r>
              <a:rPr lang="en-US" i="1" dirty="0"/>
              <a:t> detector using high-voltage monolithic active pixel sensors (HV-MAPS).</a:t>
            </a:r>
            <a:endParaRPr lang="en-US" b="1" dirty="0">
              <a:solidFill>
                <a:srgbClr val="0070C0"/>
              </a:solidFill>
            </a:endParaRPr>
          </a:p>
          <a:p>
            <a:pPr algn="just">
              <a:spcBef>
                <a:spcPts val="600"/>
              </a:spcBef>
              <a:spcAft>
                <a:spcPts val="600"/>
              </a:spcAft>
            </a:pPr>
            <a:r>
              <a:rPr lang="en-US" b="1" dirty="0">
                <a:solidFill>
                  <a:srgbClr val="0070C0"/>
                </a:solidFill>
              </a:rPr>
              <a:t>JRA14-MPGD_HP  </a:t>
            </a:r>
            <a:r>
              <a:rPr lang="en-US" b="1" dirty="0" smtClean="0">
                <a:solidFill>
                  <a:srgbClr val="0070C0"/>
                </a:solidFill>
              </a:rPr>
              <a:t> </a:t>
            </a:r>
            <a:r>
              <a:rPr lang="en-US" b="1" i="1" dirty="0" err="1" smtClean="0">
                <a:solidFill>
                  <a:srgbClr val="0070C0"/>
                </a:solidFill>
              </a:rPr>
              <a:t>Micropattern</a:t>
            </a:r>
            <a:r>
              <a:rPr lang="en-US" b="1" i="1" dirty="0" smtClean="0">
                <a:solidFill>
                  <a:srgbClr val="0070C0"/>
                </a:solidFill>
              </a:rPr>
              <a:t> </a:t>
            </a:r>
            <a:r>
              <a:rPr lang="en-US" b="1" i="1" dirty="0">
                <a:solidFill>
                  <a:srgbClr val="0070C0"/>
                </a:solidFill>
              </a:rPr>
              <a:t>Gaseous Detectors for Hadron Physics </a:t>
            </a:r>
          </a:p>
          <a:p>
            <a:pPr algn="just">
              <a:spcBef>
                <a:spcPts val="600"/>
              </a:spcBef>
              <a:spcAft>
                <a:spcPts val="600"/>
              </a:spcAft>
            </a:pPr>
            <a:r>
              <a:rPr lang="en-US" b="1" dirty="0" smtClean="0"/>
              <a:t>Bernhard </a:t>
            </a:r>
            <a:r>
              <a:rPr lang="en-US" b="1" dirty="0" err="1"/>
              <a:t>Ketzer</a:t>
            </a:r>
            <a:r>
              <a:rPr lang="en-US" b="1" dirty="0"/>
              <a:t> (UBO, Bonn), </a:t>
            </a:r>
            <a:r>
              <a:rPr lang="en-US" b="1" dirty="0" err="1"/>
              <a:t>Fulvio</a:t>
            </a:r>
            <a:r>
              <a:rPr lang="en-US" b="1" dirty="0"/>
              <a:t> </a:t>
            </a:r>
            <a:r>
              <a:rPr lang="en-US" b="1" dirty="0" err="1"/>
              <a:t>Tessarotto</a:t>
            </a:r>
            <a:r>
              <a:rPr lang="en-US" b="1" dirty="0"/>
              <a:t> (INFN, </a:t>
            </a:r>
            <a:r>
              <a:rPr lang="en-US" b="1" dirty="0" err="1"/>
              <a:t>Frascati</a:t>
            </a:r>
            <a:r>
              <a:rPr lang="en-US" b="1" dirty="0"/>
              <a:t>) : </a:t>
            </a:r>
            <a:r>
              <a:rPr lang="en-US" i="1" dirty="0"/>
              <a:t>Development (up to the prototype stage) of new gas detectors with improved capabilities in tracking, charged particle identification, photon detection, and timing in the picosecond region, capable of operating under very high beam intensity conditions.</a:t>
            </a:r>
          </a:p>
          <a:p>
            <a:endParaRPr lang="en-US" dirty="0"/>
          </a:p>
        </p:txBody>
      </p:sp>
    </p:spTree>
    <p:extLst>
      <p:ext uri="{BB962C8B-B14F-4D97-AF65-F5344CB8AC3E}">
        <p14:creationId xmlns:p14="http://schemas.microsoft.com/office/powerpoint/2010/main" val="1909186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097280" y="1679172"/>
            <a:ext cx="10058400" cy="4804755"/>
          </a:xfrm>
        </p:spPr>
        <p:txBody>
          <a:bodyPr>
            <a:normAutofit/>
          </a:bodyPr>
          <a:lstStyle/>
          <a:p>
            <a:pPr>
              <a:buFont typeface="Wingdings" panose="05000000000000000000" pitchFamily="2" charset="2"/>
              <a:buChar char="Ø"/>
            </a:pPr>
            <a:r>
              <a:rPr lang="en-US" sz="2400" b="1" dirty="0" smtClean="0"/>
              <a:t>  Workshop </a:t>
            </a:r>
            <a:r>
              <a:rPr lang="en-US" sz="2400" b="1" dirty="0"/>
              <a:t>on 17 </a:t>
            </a:r>
            <a:r>
              <a:rPr lang="en-US" sz="2400" b="1" dirty="0" smtClean="0"/>
              <a:t>October</a:t>
            </a:r>
            <a:r>
              <a:rPr lang="en-US" sz="2400" dirty="0" smtClean="0"/>
              <a:t>  </a:t>
            </a:r>
            <a:r>
              <a:rPr lang="en-US" sz="2400" b="1" dirty="0" smtClean="0">
                <a:solidFill>
                  <a:srgbClr val="0070C0"/>
                </a:solidFill>
              </a:rPr>
              <a:t>Recent </a:t>
            </a:r>
            <a:r>
              <a:rPr lang="en-US" sz="2400" b="1" dirty="0">
                <a:solidFill>
                  <a:srgbClr val="0070C0"/>
                </a:solidFill>
              </a:rPr>
              <a:t>results and perspectives in hadron </a:t>
            </a:r>
            <a:r>
              <a:rPr lang="en-US" sz="2400" b="1" dirty="0" smtClean="0">
                <a:solidFill>
                  <a:srgbClr val="0070C0"/>
                </a:solidFill>
              </a:rPr>
              <a:t>physics</a:t>
            </a:r>
          </a:p>
          <a:p>
            <a:pPr marL="0" indent="0">
              <a:buNone/>
            </a:pPr>
            <a:r>
              <a:rPr lang="en-US" sz="2400" dirty="0"/>
              <a:t> </a:t>
            </a:r>
            <a:r>
              <a:rPr lang="en-US" sz="2400" dirty="0" smtClean="0"/>
              <a:t>     (</a:t>
            </a:r>
            <a:r>
              <a:rPr lang="en-US" sz="2400" dirty="0" err="1" smtClean="0"/>
              <a:t>Institut</a:t>
            </a:r>
            <a:r>
              <a:rPr lang="en-US" sz="2400" dirty="0" smtClean="0"/>
              <a:t> Pascal, </a:t>
            </a:r>
            <a:r>
              <a:rPr lang="en-US" sz="2400" dirty="0" err="1" smtClean="0"/>
              <a:t>Université</a:t>
            </a:r>
            <a:r>
              <a:rPr lang="en-US" sz="2400" dirty="0" smtClean="0"/>
              <a:t> Paris-</a:t>
            </a:r>
            <a:r>
              <a:rPr lang="en-US" sz="2400" dirty="0" err="1" smtClean="0"/>
              <a:t>Saclay</a:t>
            </a:r>
            <a:r>
              <a:rPr lang="en-US" sz="2400" dirty="0" smtClean="0"/>
              <a:t>)</a:t>
            </a:r>
          </a:p>
          <a:p>
            <a:pPr marL="0" indent="0">
              <a:buNone/>
            </a:pPr>
            <a:r>
              <a:rPr lang="en-US" sz="2400" dirty="0"/>
              <a:t> </a:t>
            </a:r>
            <a:r>
              <a:rPr lang="en-US" sz="2400" dirty="0" smtClean="0"/>
              <a:t>      invited experts and young scientists involved in STRONG-2020  </a:t>
            </a:r>
          </a:p>
          <a:p>
            <a:pPr marL="0" indent="0">
              <a:buNone/>
            </a:pPr>
            <a:r>
              <a:rPr lang="en-US" sz="2400" dirty="0" smtClean="0"/>
              <a:t>      </a:t>
            </a:r>
            <a:endParaRPr lang="en-US" sz="2400" b="1" i="1" dirty="0" smtClean="0"/>
          </a:p>
          <a:p>
            <a:pPr>
              <a:buFont typeface="Wingdings" panose="05000000000000000000" pitchFamily="2" charset="2"/>
              <a:buChar char="Ø"/>
            </a:pPr>
            <a:r>
              <a:rPr lang="en-US" sz="2400" dirty="0"/>
              <a:t> </a:t>
            </a:r>
            <a:r>
              <a:rPr lang="en-US" sz="2400" dirty="0" smtClean="0"/>
              <a:t> </a:t>
            </a:r>
            <a:r>
              <a:rPr lang="en-US" sz="2400" b="1" dirty="0" smtClean="0"/>
              <a:t>Plenary </a:t>
            </a:r>
            <a:r>
              <a:rPr lang="en-US" sz="2400" b="1" dirty="0"/>
              <a:t>sessions on 18 and 19 </a:t>
            </a:r>
            <a:r>
              <a:rPr lang="en-US" sz="2400" b="1" dirty="0" smtClean="0"/>
              <a:t>October</a:t>
            </a:r>
            <a:r>
              <a:rPr lang="en-US" sz="2400" dirty="0"/>
              <a:t> </a:t>
            </a:r>
            <a:r>
              <a:rPr lang="en-US" sz="2400" dirty="0" smtClean="0"/>
              <a:t>(CNRS </a:t>
            </a:r>
            <a:r>
              <a:rPr lang="en-US" sz="2400" dirty="0"/>
              <a:t>Paris Michel Ange </a:t>
            </a:r>
            <a:r>
              <a:rPr lang="en-US" sz="2400" dirty="0" smtClean="0"/>
              <a:t>headquarters)</a:t>
            </a:r>
          </a:p>
          <a:p>
            <a:pPr marL="0" indent="0">
              <a:buNone/>
            </a:pPr>
            <a:r>
              <a:rPr lang="en-US" sz="2400" dirty="0"/>
              <a:t> </a:t>
            </a:r>
            <a:r>
              <a:rPr lang="en-US" sz="2400" dirty="0" smtClean="0"/>
              <a:t>     presentations </a:t>
            </a:r>
            <a:r>
              <a:rPr lang="en-US" sz="2400" dirty="0"/>
              <a:t>of the progress of Work </a:t>
            </a:r>
            <a:r>
              <a:rPr lang="en-US" sz="2400" dirty="0" smtClean="0"/>
              <a:t>Packages</a:t>
            </a:r>
          </a:p>
          <a:p>
            <a:pPr marL="0" indent="0">
              <a:buNone/>
            </a:pPr>
            <a:r>
              <a:rPr lang="en-US" sz="2400" dirty="0" smtClean="0"/>
              <a:t>     Information </a:t>
            </a:r>
            <a:r>
              <a:rPr lang="en-US" sz="2400" dirty="0"/>
              <a:t>can be found on the </a:t>
            </a:r>
            <a:r>
              <a:rPr lang="en-US" sz="2400" dirty="0" err="1"/>
              <a:t>indico</a:t>
            </a:r>
            <a:r>
              <a:rPr lang="en-US" sz="2400" dirty="0"/>
              <a:t> page: </a:t>
            </a:r>
            <a:r>
              <a:rPr lang="en-US" sz="2400" dirty="0">
                <a:hlinkClick r:id="rId2"/>
              </a:rPr>
              <a:t>https://indico.in2p3.fr/event/27767</a:t>
            </a:r>
            <a:r>
              <a:rPr lang="en-US" sz="2400" dirty="0" smtClean="0">
                <a:hlinkClick r:id="rId2"/>
              </a:rPr>
              <a:t>/</a:t>
            </a:r>
            <a:endParaRPr lang="en-US" sz="2400" dirty="0" smtClean="0"/>
          </a:p>
          <a:p>
            <a:pPr marL="0" indent="0">
              <a:buNone/>
            </a:pPr>
            <a:r>
              <a:rPr lang="en-US" sz="2400" b="1" dirty="0"/>
              <a:t> </a:t>
            </a:r>
            <a:r>
              <a:rPr lang="en-US" sz="2400" b="1" dirty="0" smtClean="0"/>
              <a:t>    </a:t>
            </a:r>
            <a:endParaRPr lang="en-US" sz="2400" i="1" dirty="0" smtClean="0"/>
          </a:p>
          <a:p>
            <a:pPr marL="0" indent="0">
              <a:buNone/>
            </a:pPr>
            <a:endParaRPr lang="en-US" sz="2400" dirty="0"/>
          </a:p>
          <a:p>
            <a:endParaRPr lang="en-US" dirty="0"/>
          </a:p>
        </p:txBody>
      </p:sp>
      <p:sp>
        <p:nvSpPr>
          <p:cNvPr id="3" name="Titre 2"/>
          <p:cNvSpPr>
            <a:spLocks noGrp="1"/>
          </p:cNvSpPr>
          <p:nvPr>
            <p:ph type="title"/>
          </p:nvPr>
        </p:nvSpPr>
        <p:spPr>
          <a:xfrm>
            <a:off x="1097280" y="0"/>
            <a:ext cx="10058400" cy="1068372"/>
          </a:xfrm>
        </p:spPr>
        <p:txBody>
          <a:bodyPr>
            <a:normAutofit/>
          </a:bodyPr>
          <a:lstStyle/>
          <a:p>
            <a:pPr algn="r"/>
            <a:r>
              <a:rPr lang="en-US" sz="3600" dirty="0" smtClean="0"/>
              <a:t>Annual Meeting 2022, 17 – 19 October</a:t>
            </a:r>
            <a:endParaRPr lang="en-US" sz="3600" dirty="0"/>
          </a:p>
        </p:txBody>
      </p:sp>
    </p:spTree>
    <p:extLst>
      <p:ext uri="{BB962C8B-B14F-4D97-AF65-F5344CB8AC3E}">
        <p14:creationId xmlns:p14="http://schemas.microsoft.com/office/powerpoint/2010/main" val="3851705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120640" y="58189"/>
            <a:ext cx="5968538" cy="1242939"/>
          </a:xfrm>
        </p:spPr>
        <p:txBody>
          <a:bodyPr/>
          <a:lstStyle/>
          <a:p>
            <a:pPr algn="r"/>
            <a:r>
              <a:rPr lang="en-US" dirty="0" smtClean="0"/>
              <a:t> </a:t>
            </a:r>
            <a:r>
              <a:rPr lang="en-US" sz="4000" dirty="0" smtClean="0"/>
              <a:t>Workshop</a:t>
            </a:r>
            <a:r>
              <a:rPr lang="en-US" sz="3600" dirty="0" smtClean="0"/>
              <a:t> 2023</a:t>
            </a:r>
            <a:endParaRPr lang="en-US" sz="3600" dirty="0"/>
          </a:p>
        </p:txBody>
      </p:sp>
      <p:sp>
        <p:nvSpPr>
          <p:cNvPr id="5" name="Espace réservé du contenu 4"/>
          <p:cNvSpPr>
            <a:spLocks noGrp="1"/>
          </p:cNvSpPr>
          <p:nvPr>
            <p:ph idx="1"/>
          </p:nvPr>
        </p:nvSpPr>
        <p:spPr>
          <a:xfrm>
            <a:off x="1030778" y="1795858"/>
            <a:ext cx="10058400" cy="4023360"/>
          </a:xfrm>
        </p:spPr>
        <p:txBody>
          <a:bodyPr>
            <a:normAutofit/>
          </a:bodyPr>
          <a:lstStyle/>
          <a:p>
            <a:pPr algn="ctr"/>
            <a:r>
              <a:rPr lang="en-US" sz="2800" b="1" dirty="0" smtClean="0">
                <a:solidFill>
                  <a:schemeClr val="accent2"/>
                </a:solidFill>
              </a:rPr>
              <a:t>“Present </a:t>
            </a:r>
            <a:r>
              <a:rPr lang="en-US" sz="2800" b="1" dirty="0">
                <a:solidFill>
                  <a:schemeClr val="accent2"/>
                </a:solidFill>
              </a:rPr>
              <a:t>and future perspectives in Hadron </a:t>
            </a:r>
            <a:r>
              <a:rPr lang="en-US" sz="2800" b="1" dirty="0" smtClean="0">
                <a:solidFill>
                  <a:schemeClr val="accent2"/>
                </a:solidFill>
              </a:rPr>
              <a:t>Physics” </a:t>
            </a:r>
          </a:p>
          <a:p>
            <a:pPr algn="ctr"/>
            <a:r>
              <a:rPr lang="en-US" sz="2400" b="1" dirty="0" smtClean="0">
                <a:solidFill>
                  <a:schemeClr val="accent2"/>
                </a:solidFill>
              </a:rPr>
              <a:t> </a:t>
            </a:r>
            <a:endParaRPr lang="en-US" sz="2400" dirty="0" smtClean="0"/>
          </a:p>
          <a:p>
            <a:pPr algn="just">
              <a:buFont typeface="Wingdings" panose="05000000000000000000" pitchFamily="2" charset="2"/>
              <a:buChar char="Ø"/>
            </a:pPr>
            <a:r>
              <a:rPr lang="en-US" sz="2400" dirty="0" smtClean="0"/>
              <a:t> The Workshop will gather a </a:t>
            </a:r>
            <a:r>
              <a:rPr lang="en-US" sz="2400" dirty="0"/>
              <a:t>broad Hadron Physics </a:t>
            </a:r>
            <a:r>
              <a:rPr lang="en-US" sz="2400" dirty="0" smtClean="0"/>
              <a:t>Community  </a:t>
            </a:r>
          </a:p>
          <a:p>
            <a:pPr marL="0" indent="0" algn="just">
              <a:buNone/>
            </a:pPr>
            <a:r>
              <a:rPr lang="en-US" sz="2400" dirty="0" smtClean="0"/>
              <a:t>      (including those outside the STRONG-2020 Consortium)</a:t>
            </a:r>
          </a:p>
          <a:p>
            <a:pPr algn="just">
              <a:buFont typeface="Wingdings" panose="05000000000000000000" pitchFamily="2" charset="2"/>
              <a:buChar char="Ø"/>
            </a:pPr>
            <a:r>
              <a:rPr lang="en-US" sz="2400" dirty="0" smtClean="0"/>
              <a:t> We will </a:t>
            </a:r>
            <a:r>
              <a:rPr lang="en-US" sz="2400" dirty="0"/>
              <a:t>ensure effective </a:t>
            </a:r>
            <a:r>
              <a:rPr lang="en-US" sz="2400" dirty="0" smtClean="0"/>
              <a:t>outreach of </a:t>
            </a:r>
            <a:r>
              <a:rPr lang="en-US" sz="2400" dirty="0"/>
              <a:t>the event </a:t>
            </a:r>
            <a:endParaRPr lang="en-US" sz="2400" dirty="0" smtClean="0"/>
          </a:p>
          <a:p>
            <a:pPr marL="0" indent="0" algn="just">
              <a:buNone/>
            </a:pPr>
            <a:r>
              <a:rPr lang="en-US" sz="2400" dirty="0"/>
              <a:t> </a:t>
            </a:r>
            <a:r>
              <a:rPr lang="en-US" sz="2400" dirty="0" smtClean="0"/>
              <a:t>    to </a:t>
            </a:r>
            <a:r>
              <a:rPr lang="en-US" sz="2400" dirty="0"/>
              <a:t>attract experienced as well as young scientists in the field</a:t>
            </a:r>
            <a:endParaRPr lang="en-US" sz="2400" dirty="0" smtClean="0"/>
          </a:p>
          <a:p>
            <a:endParaRPr lang="en-US" sz="2400" dirty="0"/>
          </a:p>
        </p:txBody>
      </p:sp>
    </p:spTree>
    <p:extLst>
      <p:ext uri="{BB962C8B-B14F-4D97-AF65-F5344CB8AC3E}">
        <p14:creationId xmlns:p14="http://schemas.microsoft.com/office/powerpoint/2010/main" val="6312507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097280" y="1388225"/>
            <a:ext cx="10058400" cy="4962699"/>
          </a:xfrm>
        </p:spPr>
        <p:txBody>
          <a:bodyPr>
            <a:normAutofit/>
          </a:bodyPr>
          <a:lstStyle/>
          <a:p>
            <a:r>
              <a:rPr lang="en-GB" sz="2400" b="1" dirty="0" smtClean="0">
                <a:solidFill>
                  <a:schemeClr val="accent2"/>
                </a:solidFill>
              </a:rPr>
              <a:t>The </a:t>
            </a:r>
            <a:r>
              <a:rPr lang="en-GB" sz="2400" b="1" dirty="0">
                <a:solidFill>
                  <a:schemeClr val="accent2"/>
                </a:solidFill>
              </a:rPr>
              <a:t>research in the field of the strong interaction addresses fundamental </a:t>
            </a:r>
            <a:r>
              <a:rPr lang="en-GB" sz="2400" b="1" dirty="0" smtClean="0">
                <a:solidFill>
                  <a:schemeClr val="accent2"/>
                </a:solidFill>
              </a:rPr>
              <a:t>questions</a:t>
            </a:r>
            <a:endParaRPr lang="en-GB" sz="2400" dirty="0" smtClean="0">
              <a:solidFill>
                <a:schemeClr val="accent2"/>
              </a:solidFill>
            </a:endParaRPr>
          </a:p>
          <a:p>
            <a:pPr>
              <a:buFont typeface="Arial" panose="020B0604020202020204" pitchFamily="34" charset="0"/>
              <a:buChar char="•"/>
            </a:pPr>
            <a:r>
              <a:rPr lang="en-GB" dirty="0" smtClean="0"/>
              <a:t>  nature </a:t>
            </a:r>
            <a:r>
              <a:rPr lang="en-GB" dirty="0"/>
              <a:t>of confinement, </a:t>
            </a:r>
            <a:endParaRPr lang="en-GB" dirty="0" smtClean="0"/>
          </a:p>
          <a:p>
            <a:pPr>
              <a:buFont typeface="Arial" panose="020B0604020202020204" pitchFamily="34" charset="0"/>
              <a:buChar char="•"/>
            </a:pPr>
            <a:r>
              <a:rPr lang="en-GB" dirty="0" smtClean="0"/>
              <a:t>  origin </a:t>
            </a:r>
            <a:r>
              <a:rPr lang="en-GB" dirty="0"/>
              <a:t>of exotic hadronic states </a:t>
            </a:r>
            <a:r>
              <a:rPr lang="en-GB" dirty="0" smtClean="0"/>
              <a:t>and</a:t>
            </a:r>
          </a:p>
          <a:p>
            <a:pPr>
              <a:buFont typeface="Arial" panose="020B0604020202020204" pitchFamily="34" charset="0"/>
              <a:buChar char="•"/>
            </a:pPr>
            <a:r>
              <a:rPr lang="en-GB" dirty="0" smtClean="0"/>
              <a:t>  properties </a:t>
            </a:r>
            <a:r>
              <a:rPr lang="en-GB" dirty="0"/>
              <a:t>of hot and dense nuclear matter. </a:t>
            </a:r>
            <a:endParaRPr lang="en-GB" dirty="0" smtClean="0"/>
          </a:p>
          <a:p>
            <a:r>
              <a:rPr lang="en-GB" sz="2400" b="1" dirty="0" smtClean="0">
                <a:solidFill>
                  <a:schemeClr val="accent2"/>
                </a:solidFill>
              </a:rPr>
              <a:t>Those </a:t>
            </a:r>
            <a:r>
              <a:rPr lang="en-GB" sz="2400" b="1" dirty="0">
                <a:solidFill>
                  <a:schemeClr val="accent2"/>
                </a:solidFill>
              </a:rPr>
              <a:t>studies will have a deep impact on the searches </a:t>
            </a:r>
            <a:endParaRPr lang="en-GB" sz="2400" b="1" dirty="0" smtClean="0">
              <a:solidFill>
                <a:schemeClr val="accent2"/>
              </a:solidFill>
            </a:endParaRPr>
          </a:p>
          <a:p>
            <a:pPr>
              <a:buFont typeface="Arial" panose="020B0604020202020204" pitchFamily="34" charset="0"/>
              <a:buChar char="•"/>
            </a:pPr>
            <a:r>
              <a:rPr lang="en-GB" dirty="0" smtClean="0"/>
              <a:t>  beyond </a:t>
            </a:r>
            <a:r>
              <a:rPr lang="en-GB" dirty="0"/>
              <a:t>the standard </a:t>
            </a:r>
            <a:r>
              <a:rPr lang="en-GB" dirty="0" smtClean="0"/>
              <a:t>model</a:t>
            </a:r>
            <a:r>
              <a:rPr lang="en-GB" dirty="0"/>
              <a:t> </a:t>
            </a:r>
            <a:endParaRPr lang="en-GB" dirty="0" smtClean="0"/>
          </a:p>
          <a:p>
            <a:pPr>
              <a:buFont typeface="Arial" panose="020B0604020202020204" pitchFamily="34" charset="0"/>
              <a:buChar char="•"/>
            </a:pPr>
            <a:r>
              <a:rPr lang="en-GB" dirty="0" smtClean="0"/>
              <a:t>  in </a:t>
            </a:r>
            <a:r>
              <a:rPr lang="en-GB" dirty="0"/>
              <a:t>astrophysics and strongly coupled systems </a:t>
            </a:r>
            <a:endParaRPr lang="en-GB" dirty="0" smtClean="0"/>
          </a:p>
          <a:p>
            <a:pPr>
              <a:buFont typeface="Arial" panose="020B0604020202020204" pitchFamily="34" charset="0"/>
              <a:buChar char="•"/>
            </a:pPr>
            <a:r>
              <a:rPr lang="en-GB" dirty="0" smtClean="0"/>
              <a:t>  in </a:t>
            </a:r>
            <a:r>
              <a:rPr lang="en-GB" dirty="0"/>
              <a:t>particle and condensed matter </a:t>
            </a:r>
            <a:r>
              <a:rPr lang="en-GB" dirty="0" smtClean="0"/>
              <a:t>physics</a:t>
            </a:r>
            <a:endParaRPr lang="fr-FR" dirty="0"/>
          </a:p>
          <a:p>
            <a:pPr marL="0" indent="0" algn="ctr">
              <a:buNone/>
            </a:pPr>
            <a:r>
              <a:rPr lang="fr-FR" dirty="0" smtClean="0"/>
              <a:t> </a:t>
            </a:r>
            <a:r>
              <a:rPr lang="en-GB" sz="2400" b="1" dirty="0" smtClean="0"/>
              <a:t>STRONG-2020 </a:t>
            </a:r>
            <a:r>
              <a:rPr lang="en-GB" sz="2400" b="1" dirty="0"/>
              <a:t>is leading a coherent effort of theoretical and experimental groups complemented with challenging high-technology developments in instrumentation and industrial applications</a:t>
            </a:r>
            <a:r>
              <a:rPr lang="en-GB" sz="2400" dirty="0"/>
              <a:t>.</a:t>
            </a:r>
            <a:endParaRPr lang="fr-FR" sz="2400" dirty="0"/>
          </a:p>
        </p:txBody>
      </p:sp>
      <p:sp>
        <p:nvSpPr>
          <p:cNvPr id="3" name="Titre 2"/>
          <p:cNvSpPr>
            <a:spLocks noGrp="1"/>
          </p:cNvSpPr>
          <p:nvPr>
            <p:ph type="title"/>
          </p:nvPr>
        </p:nvSpPr>
        <p:spPr>
          <a:xfrm>
            <a:off x="1097280" y="186851"/>
            <a:ext cx="10058400" cy="1068372"/>
          </a:xfrm>
        </p:spPr>
        <p:txBody>
          <a:bodyPr/>
          <a:lstStyle/>
          <a:p>
            <a:pPr algn="r"/>
            <a:r>
              <a:rPr lang="fr-FR" dirty="0" smtClean="0"/>
              <a:t> </a:t>
            </a:r>
            <a:r>
              <a:rPr lang="fr-FR" sz="4000" dirty="0" smtClean="0"/>
              <a:t>Impact</a:t>
            </a:r>
            <a:r>
              <a:rPr lang="fr-FR" sz="3600" dirty="0" smtClean="0"/>
              <a:t> </a:t>
            </a:r>
            <a:endParaRPr lang="fr-FR" sz="3600" dirty="0"/>
          </a:p>
        </p:txBody>
      </p:sp>
    </p:spTree>
    <p:extLst>
      <p:ext uri="{BB962C8B-B14F-4D97-AF65-F5344CB8AC3E}">
        <p14:creationId xmlns:p14="http://schemas.microsoft.com/office/powerpoint/2010/main" val="2855636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6254" y="1238310"/>
            <a:ext cx="5170517" cy="4938045"/>
          </a:xfrm>
        </p:spPr>
        <p:txBody>
          <a:bodyPr>
            <a:normAutofit lnSpcReduction="10000"/>
          </a:bodyPr>
          <a:lstStyle/>
          <a:p>
            <a:r>
              <a:rPr lang="en-US" sz="2200" b="1" dirty="0" smtClean="0">
                <a:solidFill>
                  <a:srgbClr val="0070C0"/>
                </a:solidFill>
              </a:rPr>
              <a:t>On the </a:t>
            </a:r>
            <a:r>
              <a:rPr lang="en-US" sz="2200" b="1" dirty="0" smtClean="0">
                <a:solidFill>
                  <a:srgbClr val="0070C0"/>
                </a:solidFill>
                <a:hlinkClick r:id="rId2"/>
              </a:rPr>
              <a:t>STRONG-2020 webpage</a:t>
            </a:r>
            <a:r>
              <a:rPr lang="en-US" sz="2200" b="1" dirty="0" smtClean="0">
                <a:solidFill>
                  <a:srgbClr val="0070C0"/>
                </a:solidFill>
              </a:rPr>
              <a:t>, one can find:</a:t>
            </a:r>
          </a:p>
          <a:p>
            <a:endParaRPr lang="en-US" dirty="0" smtClean="0"/>
          </a:p>
          <a:p>
            <a:pPr>
              <a:buFont typeface="Wingdings" panose="05000000000000000000" pitchFamily="2" charset="2"/>
              <a:buChar char="Ø"/>
            </a:pPr>
            <a:r>
              <a:rPr lang="en-US" sz="2400" dirty="0" smtClean="0"/>
              <a:t>Detailed description of </a:t>
            </a:r>
            <a:r>
              <a:rPr lang="en-US" sz="2400" dirty="0" smtClean="0">
                <a:hlinkClick r:id="rId3"/>
              </a:rPr>
              <a:t> WPs</a:t>
            </a:r>
            <a:endParaRPr lang="en-US" sz="2400" dirty="0"/>
          </a:p>
          <a:p>
            <a:pPr>
              <a:buFont typeface="Wingdings" panose="05000000000000000000" pitchFamily="2" charset="2"/>
              <a:buChar char="Ø"/>
            </a:pPr>
            <a:r>
              <a:rPr lang="en-US" sz="2400" dirty="0" smtClean="0"/>
              <a:t>List of </a:t>
            </a:r>
            <a:r>
              <a:rPr lang="en-US" sz="2400" dirty="0" smtClean="0">
                <a:hlinkClick r:id="rId4"/>
              </a:rPr>
              <a:t>past and future events</a:t>
            </a:r>
            <a:r>
              <a:rPr lang="en-US" sz="2400" dirty="0" smtClean="0"/>
              <a:t> </a:t>
            </a:r>
          </a:p>
          <a:p>
            <a:pPr>
              <a:buFont typeface="Wingdings" panose="05000000000000000000" pitchFamily="2" charset="2"/>
              <a:buChar char="Ø"/>
            </a:pPr>
            <a:r>
              <a:rPr lang="en-US" sz="2400" dirty="0" smtClean="0"/>
              <a:t>STRONG-2020 regular </a:t>
            </a:r>
            <a:r>
              <a:rPr lang="en-US" sz="2400" dirty="0" smtClean="0">
                <a:hlinkClick r:id="rId5"/>
              </a:rPr>
              <a:t>Newsletters</a:t>
            </a:r>
            <a:r>
              <a:rPr lang="en-US" sz="2400" dirty="0" smtClean="0"/>
              <a:t> </a:t>
            </a:r>
          </a:p>
          <a:p>
            <a:pPr>
              <a:buFont typeface="Wingdings" panose="05000000000000000000" pitchFamily="2" charset="2"/>
              <a:buChar char="Ø"/>
            </a:pPr>
            <a:r>
              <a:rPr lang="en-US" sz="2400" dirty="0" smtClean="0">
                <a:hlinkClick r:id="rId6"/>
              </a:rPr>
              <a:t>Live events</a:t>
            </a:r>
            <a:r>
              <a:rPr lang="en-US" sz="2400" dirty="0"/>
              <a:t> </a:t>
            </a:r>
            <a:r>
              <a:rPr lang="en-US" sz="2400" dirty="0" smtClean="0"/>
              <a:t>organized by Dissemination Board </a:t>
            </a:r>
          </a:p>
          <a:p>
            <a:pPr>
              <a:buFont typeface="Wingdings" panose="05000000000000000000" pitchFamily="2" charset="2"/>
              <a:buChar char="Ø"/>
            </a:pPr>
            <a:r>
              <a:rPr lang="en-US" sz="2400" dirty="0" smtClean="0"/>
              <a:t>Link to STRONG-2020 </a:t>
            </a:r>
            <a:r>
              <a:rPr lang="en-US" sz="2400" dirty="0" smtClean="0">
                <a:hlinkClick r:id="rId7"/>
              </a:rPr>
              <a:t>YouTube channel</a:t>
            </a:r>
            <a:r>
              <a:rPr lang="en-US" sz="2400" dirty="0" smtClean="0"/>
              <a:t> (via News Documents - Dissemination channel)</a:t>
            </a:r>
          </a:p>
          <a:p>
            <a:pPr>
              <a:buFont typeface="Wingdings" panose="05000000000000000000" pitchFamily="2" charset="2"/>
              <a:buChar char="Ø"/>
            </a:pPr>
            <a:r>
              <a:rPr lang="en-US" sz="2400" dirty="0" smtClean="0">
                <a:hlinkClick r:id="rId8"/>
              </a:rPr>
              <a:t>Pictures gallery</a:t>
            </a:r>
            <a:r>
              <a:rPr lang="en-US" sz="2400" dirty="0" smtClean="0"/>
              <a:t> of those who bring the project to life </a:t>
            </a:r>
          </a:p>
        </p:txBody>
      </p:sp>
      <p:pic>
        <p:nvPicPr>
          <p:cNvPr id="4" name="Image 3"/>
          <p:cNvPicPr>
            <a:picLocks noChangeAspect="1"/>
          </p:cNvPicPr>
          <p:nvPr/>
        </p:nvPicPr>
        <p:blipFill>
          <a:blip r:embed="rId9"/>
          <a:stretch>
            <a:fillRect/>
          </a:stretch>
        </p:blipFill>
        <p:spPr>
          <a:xfrm>
            <a:off x="5428951" y="224444"/>
            <a:ext cx="6763049" cy="6500552"/>
          </a:xfrm>
          <a:prstGeom prst="rect">
            <a:avLst/>
          </a:prstGeom>
        </p:spPr>
      </p:pic>
    </p:spTree>
    <p:extLst>
      <p:ext uri="{BB962C8B-B14F-4D97-AF65-F5344CB8AC3E}">
        <p14:creationId xmlns:p14="http://schemas.microsoft.com/office/powerpoint/2010/main" val="1168010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04690" y="-83127"/>
            <a:ext cx="6523182" cy="1052946"/>
          </a:xfrm>
        </p:spPr>
        <p:txBody>
          <a:bodyPr>
            <a:normAutofit/>
          </a:bodyPr>
          <a:lstStyle/>
          <a:p>
            <a:pPr algn="r"/>
            <a:r>
              <a:rPr lang="fr-FR" sz="4400" dirty="0"/>
              <a:t>Consortium Agreement</a:t>
            </a:r>
          </a:p>
        </p:txBody>
      </p:sp>
      <mc:AlternateContent xmlns:mc="http://schemas.openxmlformats.org/markup-compatibility/2006" xmlns:p14="http://schemas.microsoft.com/office/powerpoint/2010/main">
        <mc:Choice Requires="p14">
          <p:contentPart p14:bwMode="auto" r:id="rId3">
            <p14:nvContentPartPr>
              <p14:cNvPr id="6" name="Encre 5"/>
              <p14:cNvContentPartPr/>
              <p14:nvPr/>
            </p14:nvContentPartPr>
            <p14:xfrm>
              <a:off x="5661873" y="4341160"/>
              <a:ext cx="360" cy="360"/>
            </p14:xfrm>
          </p:contentPart>
        </mc:Choice>
        <mc:Fallback xmlns="">
          <p:pic>
            <p:nvPicPr>
              <p:cNvPr id="6" name="Encre 5"/>
              <p:cNvPicPr/>
              <p:nvPr/>
            </p:nvPicPr>
            <p:blipFill>
              <a:blip r:embed="rId4"/>
              <a:stretch>
                <a:fillRect/>
              </a:stretch>
            </p:blipFill>
            <p:spPr>
              <a:xfrm>
                <a:off x="5643873" y="4323160"/>
                <a:ext cx="36360" cy="36360"/>
              </a:xfrm>
              <a:prstGeom prst="rect">
                <a:avLst/>
              </a:prstGeom>
            </p:spPr>
          </p:pic>
        </mc:Fallback>
      </mc:AlternateContent>
      <p:sp>
        <p:nvSpPr>
          <p:cNvPr id="13" name="Espace réservé du contenu 2"/>
          <p:cNvSpPr txBox="1">
            <a:spLocks/>
          </p:cNvSpPr>
          <p:nvPr/>
        </p:nvSpPr>
        <p:spPr>
          <a:xfrm>
            <a:off x="6872811" y="1308463"/>
            <a:ext cx="4532680" cy="54824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solidFill>
                  <a:srgbClr val="0070C0"/>
                </a:solidFill>
              </a:rPr>
              <a:t>46 participating institutions </a:t>
            </a:r>
            <a:r>
              <a:rPr lang="en-US" dirty="0" smtClean="0"/>
              <a:t>(beneficiaries) in </a:t>
            </a:r>
          </a:p>
          <a:p>
            <a:pPr algn="just"/>
            <a:r>
              <a:rPr lang="en-US" sz="2400" b="1" dirty="0" smtClean="0"/>
              <a:t>16 countries: </a:t>
            </a:r>
          </a:p>
          <a:p>
            <a:pPr marL="0" indent="0" algn="just">
              <a:buNone/>
            </a:pPr>
            <a:r>
              <a:rPr lang="en-US" sz="2400" dirty="0" smtClean="0"/>
              <a:t>Austria, Belgium, Switzerland, Germany, Spain, Finland, France, Croatia, Ireland, Italy, Montenegro, Netherlands, Poland, Portugal, Sweden, United Kingdom</a:t>
            </a:r>
          </a:p>
          <a:p>
            <a:pPr algn="just"/>
            <a:endParaRPr lang="en-US" sz="2400" dirty="0" smtClean="0"/>
          </a:p>
          <a:p>
            <a:pPr algn="just"/>
            <a:r>
              <a:rPr lang="en-US" sz="2400" b="1" dirty="0">
                <a:solidFill>
                  <a:srgbClr val="FF0000"/>
                </a:solidFill>
              </a:rPr>
              <a:t>Location details can be </a:t>
            </a:r>
            <a:r>
              <a:rPr lang="en-US" sz="2400" b="1" dirty="0" smtClean="0">
                <a:solidFill>
                  <a:srgbClr val="FF0000"/>
                </a:solidFill>
              </a:rPr>
              <a:t>found on </a:t>
            </a:r>
            <a:r>
              <a:rPr lang="en-US" sz="2400" b="1" dirty="0">
                <a:solidFill>
                  <a:srgbClr val="FF0000"/>
                </a:solidFill>
              </a:rPr>
              <a:t>online </a:t>
            </a:r>
            <a:r>
              <a:rPr lang="en-US" sz="2400" b="1" dirty="0">
                <a:solidFill>
                  <a:srgbClr val="FF0000"/>
                </a:solidFill>
                <a:hlinkClick r:id="rId5"/>
              </a:rPr>
              <a:t>Google map </a:t>
            </a:r>
            <a:endParaRPr lang="en-US" sz="2400" dirty="0" smtClean="0"/>
          </a:p>
          <a:p>
            <a:pPr algn="just"/>
            <a:endParaRPr lang="en-US" sz="2400" dirty="0" smtClean="0"/>
          </a:p>
          <a:p>
            <a:pPr algn="just"/>
            <a:r>
              <a:rPr lang="en-US" b="1" dirty="0" smtClean="0">
                <a:solidFill>
                  <a:srgbClr val="0070C0"/>
                </a:solidFill>
              </a:rPr>
              <a:t>134 other Involved Institutions </a:t>
            </a:r>
            <a:r>
              <a:rPr lang="en-US" dirty="0" smtClean="0"/>
              <a:t>(not receiving EU funding)</a:t>
            </a:r>
            <a:endParaRPr lang="fr-FR" dirty="0" smtClean="0"/>
          </a:p>
          <a:p>
            <a:endParaRPr lang="fr-FR" dirty="0"/>
          </a:p>
        </p:txBody>
      </p:sp>
      <p:pic>
        <p:nvPicPr>
          <p:cNvPr id="8" name="Image 7"/>
          <p:cNvPicPr>
            <a:picLocks noChangeAspect="1"/>
          </p:cNvPicPr>
          <p:nvPr/>
        </p:nvPicPr>
        <p:blipFill>
          <a:blip r:embed="rId6"/>
          <a:stretch>
            <a:fillRect/>
          </a:stretch>
        </p:blipFill>
        <p:spPr>
          <a:xfrm>
            <a:off x="0" y="0"/>
            <a:ext cx="6558742" cy="6301738"/>
          </a:xfrm>
          <a:prstGeom prst="rect">
            <a:avLst/>
          </a:prstGeom>
        </p:spPr>
      </p:pic>
    </p:spTree>
    <p:extLst>
      <p:ext uri="{BB962C8B-B14F-4D97-AF65-F5344CB8AC3E}">
        <p14:creationId xmlns:p14="http://schemas.microsoft.com/office/powerpoint/2010/main" val="1013336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77" y="-242997"/>
            <a:ext cx="9385040" cy="1325563"/>
          </a:xfrm>
        </p:spPr>
        <p:txBody>
          <a:bodyPr>
            <a:normAutofit/>
          </a:bodyPr>
          <a:lstStyle/>
          <a:p>
            <a:pPr algn="r"/>
            <a:r>
              <a:rPr lang="fr-FR" sz="4000" dirty="0"/>
              <a:t>Grant Agreement</a:t>
            </a:r>
          </a:p>
        </p:txBody>
      </p:sp>
      <p:sp>
        <p:nvSpPr>
          <p:cNvPr id="3" name="Espace réservé du contenu 2"/>
          <p:cNvSpPr>
            <a:spLocks noGrp="1"/>
          </p:cNvSpPr>
          <p:nvPr>
            <p:ph idx="1"/>
          </p:nvPr>
        </p:nvSpPr>
        <p:spPr>
          <a:xfrm>
            <a:off x="764771" y="980088"/>
            <a:ext cx="10721801" cy="4921948"/>
          </a:xfrm>
        </p:spPr>
        <p:txBody>
          <a:bodyPr>
            <a:normAutofit fontScale="70000" lnSpcReduction="20000"/>
          </a:bodyPr>
          <a:lstStyle/>
          <a:p>
            <a:pPr marL="0" indent="0">
              <a:buNone/>
            </a:pPr>
            <a:endParaRPr lang="fr-FR" sz="3100" b="1" dirty="0" smtClean="0">
              <a:solidFill>
                <a:srgbClr val="0070C0"/>
              </a:solidFill>
            </a:endParaRPr>
          </a:p>
          <a:p>
            <a:pPr marL="0" indent="0">
              <a:buNone/>
            </a:pPr>
            <a:r>
              <a:rPr lang="fr-FR" sz="3100" b="1" dirty="0" smtClean="0">
                <a:solidFill>
                  <a:srgbClr val="0070C0"/>
                </a:solidFill>
              </a:rPr>
              <a:t>Project duration: </a:t>
            </a:r>
            <a:r>
              <a:rPr lang="fr-FR" sz="3100" b="1" dirty="0" err="1" smtClean="0">
                <a:solidFill>
                  <a:srgbClr val="0070C0"/>
                </a:solidFill>
              </a:rPr>
              <a:t>from</a:t>
            </a:r>
            <a:r>
              <a:rPr lang="fr-FR" sz="3100" b="1" dirty="0" smtClean="0">
                <a:solidFill>
                  <a:srgbClr val="0070C0"/>
                </a:solidFill>
              </a:rPr>
              <a:t> 1 </a:t>
            </a:r>
            <a:r>
              <a:rPr lang="fr-FR" sz="3100" b="1" dirty="0" err="1" smtClean="0">
                <a:solidFill>
                  <a:srgbClr val="0070C0"/>
                </a:solidFill>
              </a:rPr>
              <a:t>June</a:t>
            </a:r>
            <a:r>
              <a:rPr lang="fr-FR" sz="3100" b="1" dirty="0" smtClean="0">
                <a:solidFill>
                  <a:srgbClr val="0070C0"/>
                </a:solidFill>
              </a:rPr>
              <a:t> 2019 </a:t>
            </a:r>
            <a:r>
              <a:rPr lang="fr-FR" sz="3100" b="1" dirty="0">
                <a:solidFill>
                  <a:srgbClr val="0070C0"/>
                </a:solidFill>
              </a:rPr>
              <a:t>to </a:t>
            </a:r>
            <a:r>
              <a:rPr lang="fr-FR" sz="3100" b="1" dirty="0" smtClean="0">
                <a:solidFill>
                  <a:srgbClr val="0070C0"/>
                </a:solidFill>
              </a:rPr>
              <a:t>30 </a:t>
            </a:r>
            <a:r>
              <a:rPr lang="fr-FR" sz="3100" b="1" dirty="0" err="1" smtClean="0">
                <a:solidFill>
                  <a:srgbClr val="0070C0"/>
                </a:solidFill>
              </a:rPr>
              <a:t>November</a:t>
            </a:r>
            <a:r>
              <a:rPr lang="fr-FR" sz="3100" b="1" dirty="0" smtClean="0">
                <a:solidFill>
                  <a:srgbClr val="0070C0"/>
                </a:solidFill>
              </a:rPr>
              <a:t> 2023 (54 </a:t>
            </a:r>
            <a:r>
              <a:rPr lang="fr-FR" sz="3100" b="1" dirty="0" err="1" smtClean="0">
                <a:solidFill>
                  <a:srgbClr val="0070C0"/>
                </a:solidFill>
              </a:rPr>
              <a:t>months</a:t>
            </a:r>
            <a:r>
              <a:rPr lang="fr-FR" sz="3100" b="1" dirty="0" smtClean="0">
                <a:solidFill>
                  <a:srgbClr val="0070C0"/>
                </a:solidFill>
              </a:rPr>
              <a:t>)                Total Budget: 10 </a:t>
            </a:r>
            <a:r>
              <a:rPr lang="fr-FR" sz="3100" b="1" dirty="0">
                <a:solidFill>
                  <a:srgbClr val="0070C0"/>
                </a:solidFill>
              </a:rPr>
              <a:t>M </a:t>
            </a:r>
            <a:r>
              <a:rPr lang="fr-FR" sz="3100" b="1" dirty="0" smtClean="0">
                <a:solidFill>
                  <a:srgbClr val="0070C0"/>
                </a:solidFill>
              </a:rPr>
              <a:t>€</a:t>
            </a:r>
          </a:p>
          <a:p>
            <a:pPr marL="0" indent="0">
              <a:buNone/>
            </a:pPr>
            <a:endParaRPr lang="fr-FR" sz="3100" b="1" dirty="0">
              <a:solidFill>
                <a:srgbClr val="0070C0"/>
              </a:solidFill>
            </a:endParaRPr>
          </a:p>
          <a:p>
            <a:pPr marL="0" indent="0">
              <a:buNone/>
            </a:pPr>
            <a:r>
              <a:rPr lang="fr-FR" sz="3100" b="1" dirty="0" smtClean="0">
                <a:solidFill>
                  <a:srgbClr val="0070C0"/>
                </a:solidFill>
              </a:rPr>
              <a:t>   32 </a:t>
            </a:r>
            <a:r>
              <a:rPr lang="fr-FR" sz="3100" b="1" dirty="0" err="1" smtClean="0">
                <a:solidFill>
                  <a:srgbClr val="0070C0"/>
                </a:solidFill>
              </a:rPr>
              <a:t>Work</a:t>
            </a:r>
            <a:r>
              <a:rPr lang="fr-FR" sz="3100" b="1" dirty="0" smtClean="0">
                <a:solidFill>
                  <a:srgbClr val="0070C0"/>
                </a:solidFill>
              </a:rPr>
              <a:t> Packages (</a:t>
            </a:r>
            <a:r>
              <a:rPr lang="fr-FR" sz="3100" b="1" dirty="0" err="1" smtClean="0">
                <a:solidFill>
                  <a:srgbClr val="0070C0"/>
                </a:solidFill>
              </a:rPr>
              <a:t>WPs</a:t>
            </a:r>
            <a:r>
              <a:rPr lang="fr-FR" sz="3100" b="1" dirty="0" smtClean="0">
                <a:solidFill>
                  <a:srgbClr val="0070C0"/>
                </a:solidFill>
              </a:rPr>
              <a:t>): </a:t>
            </a:r>
            <a:endParaRPr lang="fr-FR" sz="3100" b="1" dirty="0">
              <a:solidFill>
                <a:srgbClr val="0070C0"/>
              </a:solidFill>
            </a:endParaRPr>
          </a:p>
          <a:p>
            <a:pPr>
              <a:lnSpc>
                <a:spcPct val="120000"/>
              </a:lnSpc>
              <a:buFont typeface="Wingdings" panose="05000000000000000000" pitchFamily="2" charset="2"/>
              <a:buChar char="Ø"/>
            </a:pPr>
            <a:r>
              <a:rPr lang="fr-FR" sz="2600" b="1" dirty="0" smtClean="0">
                <a:solidFill>
                  <a:srgbClr val="0070C0"/>
                </a:solidFill>
              </a:rPr>
              <a:t>  MAN: </a:t>
            </a:r>
            <a:r>
              <a:rPr lang="fr-FR" sz="2600" dirty="0" smtClean="0"/>
              <a:t>Management and Coordination</a:t>
            </a:r>
            <a:endParaRPr lang="fr-FR" sz="2600" dirty="0"/>
          </a:p>
          <a:p>
            <a:pPr>
              <a:lnSpc>
                <a:spcPct val="120000"/>
              </a:lnSpc>
              <a:buFont typeface="Wingdings" panose="05000000000000000000" pitchFamily="2" charset="2"/>
              <a:buChar char="Ø"/>
            </a:pPr>
            <a:r>
              <a:rPr lang="fr-FR" sz="2600" b="1" dirty="0" smtClean="0">
                <a:solidFill>
                  <a:srgbClr val="0070C0"/>
                </a:solidFill>
              </a:rPr>
              <a:t>  DISCO: </a:t>
            </a:r>
            <a:r>
              <a:rPr lang="fr-FR" sz="2600" dirty="0" err="1" smtClean="0"/>
              <a:t>Dissemination</a:t>
            </a:r>
            <a:r>
              <a:rPr lang="fr-FR" sz="2600" dirty="0" smtClean="0"/>
              <a:t> and Communication</a:t>
            </a:r>
            <a:endParaRPr lang="fr-FR" sz="2600" dirty="0"/>
          </a:p>
          <a:p>
            <a:pPr>
              <a:lnSpc>
                <a:spcPct val="120000"/>
              </a:lnSpc>
              <a:buFont typeface="Wingdings" panose="05000000000000000000" pitchFamily="2" charset="2"/>
              <a:buChar char="Ø"/>
            </a:pPr>
            <a:r>
              <a:rPr lang="fr-FR" sz="2600" dirty="0" smtClean="0"/>
              <a:t> 7 </a:t>
            </a:r>
            <a:r>
              <a:rPr lang="fr-FR" sz="2600" dirty="0"/>
              <a:t>Transnational Access </a:t>
            </a:r>
            <a:r>
              <a:rPr lang="fr-FR" sz="2600" dirty="0" smtClean="0"/>
              <a:t>Research Infrastructures (</a:t>
            </a:r>
            <a:r>
              <a:rPr lang="fr-FR" sz="2600" b="1" dirty="0" smtClean="0">
                <a:solidFill>
                  <a:srgbClr val="0070C0"/>
                </a:solidFill>
              </a:rPr>
              <a:t>TA</a:t>
            </a:r>
            <a:r>
              <a:rPr lang="fr-FR" sz="2600" dirty="0" smtClean="0"/>
              <a:t>)</a:t>
            </a:r>
            <a:endParaRPr lang="fr-FR" sz="2600" dirty="0"/>
          </a:p>
          <a:p>
            <a:pPr>
              <a:lnSpc>
                <a:spcPct val="120000"/>
              </a:lnSpc>
              <a:buFont typeface="Wingdings" panose="05000000000000000000" pitchFamily="2" charset="2"/>
              <a:buChar char="Ø"/>
            </a:pPr>
            <a:r>
              <a:rPr lang="fr-FR" sz="2600" dirty="0" smtClean="0"/>
              <a:t> 2 Virtual Infrastructures (</a:t>
            </a:r>
            <a:r>
              <a:rPr lang="fr-FR" sz="2600" b="1" dirty="0" smtClean="0">
                <a:solidFill>
                  <a:srgbClr val="0070C0"/>
                </a:solidFill>
              </a:rPr>
              <a:t>VA</a:t>
            </a:r>
            <a:r>
              <a:rPr lang="fr-FR" sz="2600" dirty="0"/>
              <a:t>)</a:t>
            </a:r>
          </a:p>
          <a:p>
            <a:pPr marL="0" indent="0">
              <a:lnSpc>
                <a:spcPct val="120000"/>
              </a:lnSpc>
              <a:buNone/>
            </a:pPr>
            <a:r>
              <a:rPr lang="fr-FR" sz="2600" dirty="0" err="1" smtClean="0"/>
              <a:t>Experimental</a:t>
            </a:r>
            <a:r>
              <a:rPr lang="fr-FR" sz="2600" dirty="0" smtClean="0"/>
              <a:t> /</a:t>
            </a:r>
            <a:r>
              <a:rPr lang="fr-FR" sz="2600" dirty="0" err="1" smtClean="0"/>
              <a:t>Theoretical</a:t>
            </a:r>
            <a:r>
              <a:rPr lang="fr-FR" sz="2600" dirty="0" smtClean="0"/>
              <a:t> /Instrumentation </a:t>
            </a:r>
            <a:r>
              <a:rPr lang="fr-FR" sz="2600" dirty="0" err="1" smtClean="0"/>
              <a:t>Activities</a:t>
            </a:r>
            <a:r>
              <a:rPr lang="fr-FR" sz="2600" dirty="0" smtClean="0"/>
              <a:t>: </a:t>
            </a:r>
            <a:endParaRPr lang="fr-FR" sz="2600" dirty="0"/>
          </a:p>
          <a:p>
            <a:pPr>
              <a:lnSpc>
                <a:spcPct val="120000"/>
              </a:lnSpc>
              <a:buFont typeface="Wingdings" panose="05000000000000000000" pitchFamily="2" charset="2"/>
              <a:buChar char="Ø"/>
            </a:pPr>
            <a:r>
              <a:rPr lang="fr-FR" sz="2600" dirty="0" smtClean="0"/>
              <a:t> 7 Networking </a:t>
            </a:r>
            <a:r>
              <a:rPr lang="fr-FR" sz="2600" dirty="0" err="1" smtClean="0"/>
              <a:t>Activities</a:t>
            </a:r>
            <a:r>
              <a:rPr lang="fr-FR" sz="2600" dirty="0" smtClean="0"/>
              <a:t> (</a:t>
            </a:r>
            <a:r>
              <a:rPr lang="fr-FR" sz="2600" b="1" dirty="0" smtClean="0">
                <a:solidFill>
                  <a:srgbClr val="0070C0"/>
                </a:solidFill>
              </a:rPr>
              <a:t>NA</a:t>
            </a:r>
            <a:r>
              <a:rPr lang="fr-FR" sz="2600" dirty="0"/>
              <a:t>)</a:t>
            </a:r>
          </a:p>
          <a:p>
            <a:pPr>
              <a:lnSpc>
                <a:spcPct val="120000"/>
              </a:lnSpc>
              <a:buFont typeface="Wingdings" panose="05000000000000000000" pitchFamily="2" charset="2"/>
              <a:buChar char="Ø"/>
            </a:pPr>
            <a:r>
              <a:rPr lang="fr-FR" sz="2600" dirty="0" smtClean="0"/>
              <a:t> 14 Joint Research </a:t>
            </a:r>
            <a:r>
              <a:rPr lang="fr-FR" sz="2600" dirty="0" err="1" smtClean="0"/>
              <a:t>Activities</a:t>
            </a:r>
            <a:r>
              <a:rPr lang="fr-FR" sz="2600" dirty="0" smtClean="0"/>
              <a:t> (</a:t>
            </a:r>
            <a:r>
              <a:rPr lang="fr-FR" sz="2600" b="1" dirty="0" smtClean="0">
                <a:solidFill>
                  <a:srgbClr val="0070C0"/>
                </a:solidFill>
              </a:rPr>
              <a:t>JRA</a:t>
            </a:r>
            <a:r>
              <a:rPr lang="fr-FR" sz="2600" dirty="0"/>
              <a:t>)</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691" y="2412930"/>
            <a:ext cx="3764048" cy="2299523"/>
          </a:xfrm>
          <a:prstGeom prst="rect">
            <a:avLst/>
          </a:prstGeom>
        </p:spPr>
      </p:pic>
      <p:sp>
        <p:nvSpPr>
          <p:cNvPr id="4" name="Rectangle 3"/>
          <p:cNvSpPr/>
          <p:nvPr/>
        </p:nvSpPr>
        <p:spPr>
          <a:xfrm>
            <a:off x="7286205" y="4836373"/>
            <a:ext cx="4244339" cy="646331"/>
          </a:xfrm>
          <a:prstGeom prst="rect">
            <a:avLst/>
          </a:prstGeom>
        </p:spPr>
        <p:txBody>
          <a:bodyPr wrap="square">
            <a:spAutoFit/>
          </a:bodyPr>
          <a:lstStyle/>
          <a:p>
            <a:r>
              <a:rPr lang="en-US" dirty="0" smtClean="0">
                <a:latin typeface="Arial Narrow" panose="020B0606020202030204" pitchFamily="34" charset="0"/>
              </a:rPr>
              <a:t>Web site: </a:t>
            </a:r>
            <a:r>
              <a:rPr lang="en-US" dirty="0" smtClean="0">
                <a:latin typeface="Arial Narrow" panose="020B0606020202030204" pitchFamily="34" charset="0"/>
                <a:hlinkClick r:id="rId4"/>
              </a:rPr>
              <a:t>http</a:t>
            </a:r>
            <a:r>
              <a:rPr lang="en-US" dirty="0">
                <a:latin typeface="Arial Narrow" panose="020B0606020202030204" pitchFamily="34" charset="0"/>
                <a:hlinkClick r:id="rId4"/>
              </a:rPr>
              <a:t>://www.strong-2020.eu</a:t>
            </a:r>
            <a:r>
              <a:rPr lang="en-US" dirty="0" smtClean="0">
                <a:latin typeface="Arial Narrow" panose="020B0606020202030204" pitchFamily="34" charset="0"/>
                <a:hlinkClick r:id="rId4"/>
              </a:rPr>
              <a:t>/</a:t>
            </a:r>
            <a:endParaRPr lang="en-US" dirty="0" smtClean="0">
              <a:latin typeface="Arial Narrow" panose="020B0606020202030204" pitchFamily="34" charset="0"/>
            </a:endParaRPr>
          </a:p>
          <a:p>
            <a:endParaRPr lang="en-US" dirty="0">
              <a:latin typeface="Arial Narrow" panose="020B0606020202030204" pitchFamily="34" charset="0"/>
            </a:endParaRPr>
          </a:p>
        </p:txBody>
      </p:sp>
    </p:spTree>
    <p:extLst>
      <p:ext uri="{BB962C8B-B14F-4D97-AF65-F5344CB8AC3E}">
        <p14:creationId xmlns:p14="http://schemas.microsoft.com/office/powerpoint/2010/main" val="746875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7396" y="-41950"/>
            <a:ext cx="5708597" cy="6285097"/>
          </a:xfrm>
          <a:prstGeom prst="rect">
            <a:avLst/>
          </a:prstGeom>
        </p:spPr>
      </p:pic>
    </p:spTree>
    <p:extLst>
      <p:ext uri="{BB962C8B-B14F-4D97-AF65-F5344CB8AC3E}">
        <p14:creationId xmlns:p14="http://schemas.microsoft.com/office/powerpoint/2010/main" val="3268021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9417" y="126905"/>
            <a:ext cx="10058400" cy="953589"/>
          </a:xfrm>
        </p:spPr>
        <p:txBody>
          <a:bodyPr>
            <a:normAutofit/>
          </a:bodyPr>
          <a:lstStyle/>
          <a:p>
            <a:pPr algn="r"/>
            <a:endParaRPr lang="en-US" sz="4400" dirty="0"/>
          </a:p>
        </p:txBody>
      </p:sp>
      <p:graphicFrame>
        <p:nvGraphicFramePr>
          <p:cNvPr id="7" name="Espace réservé du contenu 6"/>
          <p:cNvGraphicFramePr>
            <a:graphicFrameLocks noGrp="1"/>
          </p:cNvGraphicFramePr>
          <p:nvPr>
            <p:ph idx="1"/>
            <p:extLst/>
          </p:nvPr>
        </p:nvGraphicFramePr>
        <p:xfrm>
          <a:off x="698270" y="1562793"/>
          <a:ext cx="10457094" cy="4339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0796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15389" y="1479665"/>
            <a:ext cx="11064240" cy="4605251"/>
          </a:xfrm>
        </p:spPr>
        <p:txBody>
          <a:bodyPr>
            <a:normAutofit fontScale="92500" lnSpcReduction="10000"/>
          </a:bodyPr>
          <a:lstStyle/>
          <a:p>
            <a:pPr algn="just"/>
            <a:r>
              <a:rPr lang="fr-FR" sz="2400" dirty="0" smtClean="0"/>
              <a:t> </a:t>
            </a:r>
            <a:r>
              <a:rPr lang="en-GB" sz="2400" b="1" dirty="0">
                <a:solidFill>
                  <a:schemeClr val="accent2"/>
                </a:solidFill>
              </a:rPr>
              <a:t>The objectives are </a:t>
            </a:r>
            <a:r>
              <a:rPr lang="en-GB" sz="2400" b="1" dirty="0" smtClean="0">
                <a:solidFill>
                  <a:schemeClr val="accent2"/>
                </a:solidFill>
              </a:rPr>
              <a:t>focused on</a:t>
            </a:r>
          </a:p>
          <a:p>
            <a:pPr algn="just"/>
            <a:r>
              <a:rPr lang="en-GB" sz="2400" dirty="0">
                <a:solidFill>
                  <a:schemeClr val="tx1"/>
                </a:solidFill>
              </a:rPr>
              <a:t> </a:t>
            </a:r>
            <a:r>
              <a:rPr lang="en-GB" sz="2400" dirty="0" smtClean="0">
                <a:solidFill>
                  <a:schemeClr val="tx1"/>
                </a:solidFill>
              </a:rPr>
              <a:t> hadron, precision, heavy ion physics, </a:t>
            </a:r>
            <a:r>
              <a:rPr lang="en-GB" sz="2400" dirty="0" err="1" smtClean="0">
                <a:solidFill>
                  <a:schemeClr val="tx1"/>
                </a:solidFill>
              </a:rPr>
              <a:t>partonic</a:t>
            </a:r>
            <a:r>
              <a:rPr lang="en-GB" sz="2400" dirty="0" smtClean="0">
                <a:solidFill>
                  <a:schemeClr val="tx1"/>
                </a:solidFill>
              </a:rPr>
              <a:t> structure of hadrons and instrumentation </a:t>
            </a:r>
          </a:p>
          <a:p>
            <a:pPr algn="just"/>
            <a:r>
              <a:rPr lang="en-GB" sz="2400" dirty="0">
                <a:solidFill>
                  <a:schemeClr val="tx1"/>
                </a:solidFill>
              </a:rPr>
              <a:t> </a:t>
            </a:r>
            <a:r>
              <a:rPr lang="en-GB" sz="2400" b="1" dirty="0">
                <a:solidFill>
                  <a:schemeClr val="accent2"/>
                </a:solidFill>
              </a:rPr>
              <a:t> </a:t>
            </a:r>
            <a:r>
              <a:rPr lang="en-GB" sz="2400" b="1" dirty="0" smtClean="0">
                <a:solidFill>
                  <a:schemeClr val="accent2"/>
                </a:solidFill>
              </a:rPr>
              <a:t>and organized </a:t>
            </a:r>
            <a:r>
              <a:rPr lang="en-GB" sz="2400" b="1" dirty="0">
                <a:solidFill>
                  <a:schemeClr val="accent2"/>
                </a:solidFill>
              </a:rPr>
              <a:t>around the following three pillars: </a:t>
            </a:r>
            <a:endParaRPr lang="en-GB" sz="2400" b="1" dirty="0" smtClean="0">
              <a:solidFill>
                <a:schemeClr val="accent2"/>
              </a:solidFill>
            </a:endParaRPr>
          </a:p>
          <a:p>
            <a:pPr algn="just">
              <a:buFont typeface="Arial" panose="020B0604020202020204" pitchFamily="34" charset="0"/>
              <a:buChar char="•"/>
            </a:pPr>
            <a:r>
              <a:rPr lang="en-GB" sz="2400" dirty="0" smtClean="0"/>
              <a:t>  low- and high-energy </a:t>
            </a:r>
            <a:r>
              <a:rPr lang="en-GB" sz="2400" dirty="0"/>
              <a:t>frontier </a:t>
            </a:r>
            <a:r>
              <a:rPr lang="en-GB" sz="2400" dirty="0" smtClean="0"/>
              <a:t>studies</a:t>
            </a:r>
          </a:p>
          <a:p>
            <a:pPr algn="just">
              <a:buFont typeface="Arial" panose="020B0604020202020204" pitchFamily="34" charset="0"/>
              <a:buChar char="•"/>
            </a:pPr>
            <a:r>
              <a:rPr lang="en-GB" sz="2400" dirty="0" smtClean="0"/>
              <a:t>  instrumentation</a:t>
            </a:r>
            <a:endParaRPr lang="en-GB" dirty="0" smtClean="0"/>
          </a:p>
          <a:p>
            <a:pPr algn="just"/>
            <a:r>
              <a:rPr lang="en-US" sz="2400" b="1" dirty="0">
                <a:solidFill>
                  <a:schemeClr val="accent2"/>
                </a:solidFill>
              </a:rPr>
              <a:t> T</a:t>
            </a:r>
            <a:r>
              <a:rPr lang="en-US" sz="2400" b="1" dirty="0" smtClean="0">
                <a:solidFill>
                  <a:schemeClr val="accent2"/>
                </a:solidFill>
              </a:rPr>
              <a:t>he </a:t>
            </a:r>
            <a:r>
              <a:rPr lang="en-US" sz="2400" b="1" dirty="0">
                <a:solidFill>
                  <a:schemeClr val="accent2"/>
                </a:solidFill>
              </a:rPr>
              <a:t>Consortium is committed </a:t>
            </a:r>
            <a:r>
              <a:rPr lang="en-US" sz="2400" b="1" dirty="0" smtClean="0">
                <a:solidFill>
                  <a:schemeClr val="accent2"/>
                </a:solidFill>
              </a:rPr>
              <a:t>to:</a:t>
            </a:r>
            <a:endParaRPr lang="en-US" sz="2400" b="1" dirty="0">
              <a:solidFill>
                <a:schemeClr val="accent2"/>
              </a:solidFill>
            </a:endParaRPr>
          </a:p>
          <a:p>
            <a:pPr algn="just">
              <a:buFont typeface="Wingdings" panose="05000000000000000000" pitchFamily="2" charset="2"/>
              <a:buChar char="Ø"/>
            </a:pPr>
            <a:r>
              <a:rPr lang="en-US" sz="2400" b="1" dirty="0" smtClean="0"/>
              <a:t>  federate </a:t>
            </a:r>
            <a:r>
              <a:rPr lang="en-US" sz="2400" b="1" dirty="0"/>
              <a:t>leading experimental and theoretical groups </a:t>
            </a:r>
            <a:r>
              <a:rPr lang="en-US" sz="2400" b="1" dirty="0" smtClean="0"/>
              <a:t>within and outside Europe</a:t>
            </a:r>
          </a:p>
          <a:p>
            <a:pPr algn="just">
              <a:buFont typeface="Wingdings" panose="05000000000000000000" pitchFamily="2" charset="2"/>
              <a:buChar char="Ø"/>
            </a:pPr>
            <a:r>
              <a:rPr lang="en-US" sz="2400" b="1" dirty="0" smtClean="0"/>
              <a:t>  carry </a:t>
            </a:r>
            <a:r>
              <a:rPr lang="en-US" sz="2400" b="1" dirty="0"/>
              <a:t>out new fundamental and applied research studies </a:t>
            </a:r>
            <a:endParaRPr lang="en-US" sz="2400" b="1" dirty="0" smtClean="0"/>
          </a:p>
          <a:p>
            <a:pPr marL="0" indent="0" algn="just">
              <a:buNone/>
            </a:pPr>
            <a:r>
              <a:rPr lang="en-US" sz="2400" b="1" dirty="0"/>
              <a:t> </a:t>
            </a:r>
            <a:r>
              <a:rPr lang="en-US" sz="2400" b="1" dirty="0" smtClean="0"/>
              <a:t>    </a:t>
            </a:r>
            <a:r>
              <a:rPr lang="en-US" sz="2400" dirty="0" smtClean="0"/>
              <a:t>at </a:t>
            </a:r>
            <a:r>
              <a:rPr lang="en-US" sz="2400" dirty="0"/>
              <a:t>the frontier of our current knowledge </a:t>
            </a:r>
            <a:r>
              <a:rPr lang="en-US" sz="2400" dirty="0" smtClean="0"/>
              <a:t>of </a:t>
            </a:r>
            <a:r>
              <a:rPr lang="en-US" sz="2400" b="1" dirty="0"/>
              <a:t>the strong interaction</a:t>
            </a:r>
            <a:r>
              <a:rPr lang="en-US" sz="2400" dirty="0"/>
              <a:t>, the force that </a:t>
            </a:r>
            <a:r>
              <a:rPr lang="en-US" sz="2400" dirty="0" smtClean="0"/>
              <a:t>binds</a:t>
            </a:r>
          </a:p>
          <a:p>
            <a:pPr marL="0" indent="0" algn="just">
              <a:buNone/>
            </a:pPr>
            <a:r>
              <a:rPr lang="en-US" sz="2400" dirty="0"/>
              <a:t> </a:t>
            </a:r>
            <a:r>
              <a:rPr lang="en-US" sz="2400" dirty="0" smtClean="0"/>
              <a:t>    </a:t>
            </a:r>
            <a:r>
              <a:rPr lang="en-US" sz="2400" dirty="0"/>
              <a:t>together quarks and gluons and, ultimately, forms the visible baryon matter of our universe</a:t>
            </a:r>
            <a:endParaRPr lang="fr-FR" sz="2400" dirty="0"/>
          </a:p>
        </p:txBody>
      </p:sp>
      <p:sp>
        <p:nvSpPr>
          <p:cNvPr id="3" name="Titre 2"/>
          <p:cNvSpPr>
            <a:spLocks noGrp="1"/>
          </p:cNvSpPr>
          <p:nvPr>
            <p:ph type="title"/>
          </p:nvPr>
        </p:nvSpPr>
        <p:spPr>
          <a:xfrm>
            <a:off x="1097280" y="0"/>
            <a:ext cx="10058400" cy="1159812"/>
          </a:xfrm>
        </p:spPr>
        <p:txBody>
          <a:bodyPr>
            <a:normAutofit/>
          </a:bodyPr>
          <a:lstStyle/>
          <a:p>
            <a:pPr algn="r"/>
            <a:r>
              <a:rPr lang="fr-FR" sz="5400" dirty="0" smtClean="0"/>
              <a:t> </a:t>
            </a:r>
            <a:r>
              <a:rPr lang="fr-FR" sz="4000" dirty="0" smtClean="0"/>
              <a:t>Objectives </a:t>
            </a:r>
            <a:endParaRPr lang="fr-FR" sz="4000" dirty="0"/>
          </a:p>
        </p:txBody>
      </p:sp>
    </p:spTree>
    <p:extLst>
      <p:ext uri="{BB962C8B-B14F-4D97-AF65-F5344CB8AC3E}">
        <p14:creationId xmlns:p14="http://schemas.microsoft.com/office/powerpoint/2010/main" val="3222617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52410" y="945263"/>
            <a:ext cx="7418506" cy="5506943"/>
          </a:xfrm>
        </p:spPr>
        <p:txBody>
          <a:bodyPr>
            <a:normAutofit fontScale="77500" lnSpcReduction="20000"/>
          </a:bodyPr>
          <a:lstStyle/>
          <a:p>
            <a:pPr marL="0" indent="0">
              <a:buNone/>
            </a:pPr>
            <a:endParaRPr lang="fr-FR" sz="3100" b="1" dirty="0" smtClean="0">
              <a:solidFill>
                <a:srgbClr val="FF0000"/>
              </a:solidFill>
            </a:endParaRPr>
          </a:p>
          <a:p>
            <a:pPr marL="0" indent="0">
              <a:buNone/>
            </a:pPr>
            <a:r>
              <a:rPr lang="fr-FR" sz="4100" b="1" dirty="0" smtClean="0">
                <a:solidFill>
                  <a:srgbClr val="FF0000"/>
                </a:solidFill>
              </a:rPr>
              <a:t> </a:t>
            </a:r>
            <a:r>
              <a:rPr lang="fr-FR" sz="3600" b="1" dirty="0" smtClean="0">
                <a:solidFill>
                  <a:srgbClr val="FF0000"/>
                </a:solidFill>
              </a:rPr>
              <a:t>Research infrastructures:</a:t>
            </a:r>
            <a:endParaRPr lang="fr-FR" sz="4100" b="1" dirty="0" smtClean="0">
              <a:solidFill>
                <a:srgbClr val="FF0000"/>
              </a:solidFill>
            </a:endParaRPr>
          </a:p>
          <a:p>
            <a:pPr marL="0" indent="0">
              <a:buNone/>
            </a:pPr>
            <a:r>
              <a:rPr lang="fr-FR" sz="4500" b="1" dirty="0" smtClean="0">
                <a:solidFill>
                  <a:srgbClr val="FF0000"/>
                </a:solidFill>
              </a:rPr>
              <a:t> </a:t>
            </a:r>
            <a:r>
              <a:rPr lang="fr-FR" sz="3100" b="1" dirty="0" smtClean="0">
                <a:solidFill>
                  <a:srgbClr val="FF0000"/>
                </a:solidFill>
              </a:rPr>
              <a:t>Transnational Access</a:t>
            </a:r>
            <a:endParaRPr lang="fr-FR" sz="3100" b="1" dirty="0">
              <a:solidFill>
                <a:srgbClr val="FF0000"/>
              </a:solidFill>
            </a:endParaRPr>
          </a:p>
          <a:p>
            <a:pPr>
              <a:lnSpc>
                <a:spcPct val="120000"/>
              </a:lnSpc>
            </a:pPr>
            <a:r>
              <a:rPr lang="fr-FR" sz="2900" b="1" dirty="0" smtClean="0">
                <a:solidFill>
                  <a:srgbClr val="0070C0"/>
                </a:solidFill>
              </a:rPr>
              <a:t>TA1-COSY   </a:t>
            </a:r>
            <a:r>
              <a:rPr lang="fr-FR" sz="2900" b="1" dirty="0">
                <a:solidFill>
                  <a:schemeClr val="tx1"/>
                </a:solidFill>
              </a:rPr>
              <a:t>Dieter </a:t>
            </a:r>
            <a:r>
              <a:rPr lang="fr-FR" sz="2900" b="1" dirty="0" err="1">
                <a:solidFill>
                  <a:schemeClr val="tx1"/>
                </a:solidFill>
              </a:rPr>
              <a:t>Grzonka</a:t>
            </a:r>
            <a:r>
              <a:rPr lang="fr-FR" sz="2900" b="1" dirty="0">
                <a:solidFill>
                  <a:schemeClr val="tx1"/>
                </a:solidFill>
              </a:rPr>
              <a:t> </a:t>
            </a:r>
            <a:r>
              <a:rPr lang="fr-FR" sz="2900" b="1" dirty="0" smtClean="0"/>
              <a:t>(</a:t>
            </a:r>
            <a:r>
              <a:rPr lang="fr-FR" sz="2900" b="1" dirty="0" err="1" smtClean="0"/>
              <a:t>Julich</a:t>
            </a:r>
            <a:r>
              <a:rPr lang="fr-FR" sz="2900" b="1" dirty="0" smtClean="0"/>
              <a:t>)</a:t>
            </a:r>
          </a:p>
          <a:p>
            <a:pPr>
              <a:lnSpc>
                <a:spcPct val="120000"/>
              </a:lnSpc>
            </a:pPr>
            <a:r>
              <a:rPr lang="fr-FR" sz="2900" b="1" dirty="0" smtClean="0">
                <a:solidFill>
                  <a:srgbClr val="0070C0"/>
                </a:solidFill>
              </a:rPr>
              <a:t>TA2-MAMI    </a:t>
            </a:r>
            <a:r>
              <a:rPr lang="fr-FR" sz="2900" b="1" dirty="0" smtClean="0">
                <a:solidFill>
                  <a:schemeClr val="tx1"/>
                </a:solidFill>
              </a:rPr>
              <a:t>Achim </a:t>
            </a:r>
            <a:r>
              <a:rPr lang="fr-FR" sz="2900" b="1" dirty="0" err="1" smtClean="0">
                <a:solidFill>
                  <a:schemeClr val="tx1"/>
                </a:solidFill>
              </a:rPr>
              <a:t>Denig</a:t>
            </a:r>
            <a:r>
              <a:rPr lang="fr-FR" sz="2900" b="1" dirty="0" smtClean="0">
                <a:solidFill>
                  <a:schemeClr val="tx1"/>
                </a:solidFill>
              </a:rPr>
              <a:t> </a:t>
            </a:r>
            <a:r>
              <a:rPr lang="fr-FR" sz="2900" b="1" dirty="0" smtClean="0"/>
              <a:t>(Mainz)</a:t>
            </a:r>
            <a:endParaRPr lang="fr-FR" sz="2900" b="1" dirty="0" smtClean="0">
              <a:solidFill>
                <a:srgbClr val="0070C0"/>
              </a:solidFill>
            </a:endParaRPr>
          </a:p>
          <a:p>
            <a:pPr>
              <a:lnSpc>
                <a:spcPct val="120000"/>
              </a:lnSpc>
            </a:pPr>
            <a:r>
              <a:rPr lang="fr-FR" sz="2900" b="1" dirty="0" smtClean="0">
                <a:solidFill>
                  <a:srgbClr val="0070C0"/>
                </a:solidFill>
              </a:rPr>
              <a:t>TA3-LNF </a:t>
            </a:r>
            <a:r>
              <a:rPr lang="it-IT" sz="2900" b="1" dirty="0"/>
              <a:t> </a:t>
            </a:r>
            <a:r>
              <a:rPr lang="it-IT" sz="2900" b="1" dirty="0" smtClean="0"/>
              <a:t>    Catalina Curceanu/Carlo Guaraldo (INFN</a:t>
            </a:r>
            <a:r>
              <a:rPr lang="it-IT" sz="2900" b="1" dirty="0"/>
              <a:t>, Frascati</a:t>
            </a:r>
            <a:r>
              <a:rPr lang="it-IT" sz="2900" b="1" dirty="0" smtClean="0"/>
              <a:t>)</a:t>
            </a:r>
            <a:endParaRPr lang="fr-FR" sz="2900" b="1" dirty="0" smtClean="0"/>
          </a:p>
          <a:p>
            <a:pPr>
              <a:lnSpc>
                <a:spcPct val="120000"/>
              </a:lnSpc>
            </a:pPr>
            <a:r>
              <a:rPr lang="fr-FR" sz="2900" b="1" dirty="0" smtClean="0">
                <a:solidFill>
                  <a:srgbClr val="0070C0"/>
                </a:solidFill>
              </a:rPr>
              <a:t>TA4-FTD/ELSA  </a:t>
            </a:r>
            <a:r>
              <a:rPr lang="fr-FR" sz="2900" b="1" dirty="0" smtClean="0">
                <a:solidFill>
                  <a:schemeClr val="tx1"/>
                </a:solidFill>
              </a:rPr>
              <a:t>Hartmut </a:t>
            </a:r>
            <a:r>
              <a:rPr lang="fr-FR" sz="2900" b="1" dirty="0" err="1" smtClean="0">
                <a:solidFill>
                  <a:schemeClr val="tx1"/>
                </a:solidFill>
              </a:rPr>
              <a:t>Schmieden</a:t>
            </a:r>
            <a:r>
              <a:rPr lang="fr-FR" sz="2900" b="1" dirty="0" smtClean="0">
                <a:solidFill>
                  <a:schemeClr val="tx1"/>
                </a:solidFill>
              </a:rPr>
              <a:t> </a:t>
            </a:r>
            <a:r>
              <a:rPr lang="fr-FR" sz="2900" b="1" dirty="0" smtClean="0"/>
              <a:t>(Bonn)</a:t>
            </a:r>
            <a:endParaRPr lang="fr-FR" sz="2900" b="1" dirty="0" smtClean="0">
              <a:solidFill>
                <a:srgbClr val="0070C0"/>
              </a:solidFill>
            </a:endParaRPr>
          </a:p>
          <a:p>
            <a:pPr>
              <a:lnSpc>
                <a:spcPct val="120000"/>
              </a:lnSpc>
            </a:pPr>
            <a:r>
              <a:rPr lang="fr-FR" sz="2900" b="1" dirty="0" smtClean="0">
                <a:solidFill>
                  <a:srgbClr val="0070C0"/>
                </a:solidFill>
              </a:rPr>
              <a:t>TA5-GSI </a:t>
            </a:r>
            <a:r>
              <a:rPr lang="fr-FR" sz="2900" b="1" dirty="0"/>
              <a:t> </a:t>
            </a:r>
            <a:r>
              <a:rPr lang="fr-FR" sz="2900" b="1" dirty="0" smtClean="0"/>
              <a:t>     Yvonne </a:t>
            </a:r>
            <a:r>
              <a:rPr lang="fr-FR" sz="2900" b="1" dirty="0" err="1" smtClean="0"/>
              <a:t>Leifels</a:t>
            </a:r>
            <a:r>
              <a:rPr lang="fr-FR" sz="2900" b="1" dirty="0" smtClean="0"/>
              <a:t>  </a:t>
            </a:r>
            <a:r>
              <a:rPr lang="fr-FR" sz="2900" b="1" dirty="0"/>
              <a:t>(GSI, Darmstadt</a:t>
            </a:r>
            <a:r>
              <a:rPr lang="fr-FR" sz="2900" b="1" dirty="0" smtClean="0"/>
              <a:t>)</a:t>
            </a:r>
            <a:endParaRPr lang="fr-FR" sz="2900" b="1" dirty="0" smtClean="0">
              <a:solidFill>
                <a:srgbClr val="0070C0"/>
              </a:solidFill>
            </a:endParaRPr>
          </a:p>
          <a:p>
            <a:pPr>
              <a:lnSpc>
                <a:spcPct val="120000"/>
              </a:lnSpc>
            </a:pPr>
            <a:r>
              <a:rPr lang="fr-FR" sz="2900" b="1" dirty="0">
                <a:solidFill>
                  <a:srgbClr val="0070C0"/>
                </a:solidFill>
              </a:rPr>
              <a:t>TA6-ECT* </a:t>
            </a:r>
            <a:r>
              <a:rPr lang="fr-FR" sz="2900" b="1" dirty="0" smtClean="0"/>
              <a:t>   </a:t>
            </a:r>
            <a:r>
              <a:rPr lang="fr-FR" sz="2900" b="1" dirty="0" err="1" smtClean="0"/>
              <a:t>Gert</a:t>
            </a:r>
            <a:r>
              <a:rPr lang="fr-FR" sz="2900" b="1" dirty="0" smtClean="0"/>
              <a:t> </a:t>
            </a:r>
            <a:r>
              <a:rPr lang="fr-FR" sz="2900" b="1" dirty="0" err="1" smtClean="0"/>
              <a:t>Aarts</a:t>
            </a:r>
            <a:r>
              <a:rPr lang="fr-FR" sz="2900" b="1" dirty="0" smtClean="0"/>
              <a:t> (Jochen </a:t>
            </a:r>
            <a:r>
              <a:rPr lang="fr-FR" sz="2900" b="1" dirty="0" err="1" smtClean="0"/>
              <a:t>Wambach</a:t>
            </a:r>
            <a:r>
              <a:rPr lang="fr-FR" sz="2900" b="1" dirty="0" smtClean="0"/>
              <a:t>)  (Trento)</a:t>
            </a:r>
          </a:p>
          <a:p>
            <a:pPr>
              <a:lnSpc>
                <a:spcPct val="120000"/>
              </a:lnSpc>
            </a:pPr>
            <a:r>
              <a:rPr lang="fr-FR" sz="2900" b="1" dirty="0" smtClean="0">
                <a:solidFill>
                  <a:srgbClr val="0070C0"/>
                </a:solidFill>
              </a:rPr>
              <a:t>TA7-CERN </a:t>
            </a:r>
            <a:r>
              <a:rPr lang="fr-FR" sz="2900" b="1" dirty="0" smtClean="0"/>
              <a:t>  David </a:t>
            </a:r>
            <a:r>
              <a:rPr lang="fr-FR" sz="2900" b="1" dirty="0"/>
              <a:t>d'</a:t>
            </a:r>
            <a:r>
              <a:rPr lang="fr-FR" sz="2900" b="1" dirty="0" err="1"/>
              <a:t>Enterria</a:t>
            </a:r>
            <a:r>
              <a:rPr lang="fr-FR" sz="2900" b="1" dirty="0"/>
              <a:t> (CERN, Geneva</a:t>
            </a:r>
            <a:r>
              <a:rPr lang="fr-FR" sz="2900" b="1" dirty="0" smtClean="0"/>
              <a:t>)</a:t>
            </a:r>
          </a:p>
          <a:p>
            <a:endParaRPr lang="fr-FR" sz="2900" b="1" dirty="0" smtClean="0">
              <a:solidFill>
                <a:srgbClr val="0070C0"/>
              </a:solidFill>
            </a:endParaRPr>
          </a:p>
        </p:txBody>
      </p:sp>
    </p:spTree>
    <p:extLst>
      <p:ext uri="{BB962C8B-B14F-4D97-AF65-F5344CB8AC3E}">
        <p14:creationId xmlns:p14="http://schemas.microsoft.com/office/powerpoint/2010/main" val="377255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08100" y="1205345"/>
            <a:ext cx="10058400" cy="4795066"/>
          </a:xfrm>
        </p:spPr>
        <p:txBody>
          <a:bodyPr>
            <a:normAutofit fontScale="92500" lnSpcReduction="20000"/>
          </a:bodyPr>
          <a:lstStyle/>
          <a:p>
            <a:pPr marL="0" lvl="0" indent="0">
              <a:lnSpc>
                <a:spcPct val="120000"/>
              </a:lnSpc>
              <a:spcBef>
                <a:spcPts val="600"/>
              </a:spcBef>
              <a:spcAft>
                <a:spcPts val="600"/>
              </a:spcAft>
              <a:buNone/>
              <a:defRPr/>
            </a:pPr>
            <a:r>
              <a:rPr lang="fr-FR" sz="2400" b="1" dirty="0">
                <a:solidFill>
                  <a:srgbClr val="FF0000"/>
                </a:solidFill>
              </a:rPr>
              <a:t>Virtual Access:</a:t>
            </a:r>
          </a:p>
          <a:p>
            <a:pPr marL="0" indent="0" algn="just">
              <a:lnSpc>
                <a:spcPct val="110000"/>
              </a:lnSpc>
              <a:spcBef>
                <a:spcPts val="600"/>
              </a:spcBef>
              <a:spcAft>
                <a:spcPts val="600"/>
              </a:spcAft>
              <a:buClr>
                <a:srgbClr val="1CADE4"/>
              </a:buClr>
              <a:buNone/>
            </a:pPr>
            <a:r>
              <a:rPr lang="en-US" b="1" dirty="0">
                <a:solidFill>
                  <a:schemeClr val="tx1"/>
                </a:solidFill>
              </a:rPr>
              <a:t>Provide open-access to state-of-the-art computer codes necessary for the high-precision phenomenology of heavy ion reactions and studies of the quark gluon plasma as well as for nucleon and nuclei </a:t>
            </a:r>
            <a:r>
              <a:rPr lang="en-US" b="1" dirty="0" err="1">
                <a:solidFill>
                  <a:schemeClr val="tx1"/>
                </a:solidFill>
              </a:rPr>
              <a:t>parton</a:t>
            </a:r>
            <a:r>
              <a:rPr lang="en-US" b="1" dirty="0">
                <a:solidFill>
                  <a:schemeClr val="tx1"/>
                </a:solidFill>
              </a:rPr>
              <a:t> structure research. </a:t>
            </a:r>
            <a:endParaRPr lang="fr-FR" b="1" dirty="0" smtClean="0">
              <a:solidFill>
                <a:srgbClr val="0070C0"/>
              </a:solidFill>
            </a:endParaRPr>
          </a:p>
          <a:p>
            <a:pPr marL="0" indent="0" algn="just">
              <a:buNone/>
            </a:pPr>
            <a:r>
              <a:rPr lang="fr-FR" b="1" dirty="0" smtClean="0">
                <a:solidFill>
                  <a:srgbClr val="0070C0"/>
                </a:solidFill>
              </a:rPr>
              <a:t>VA1-NLOAccess</a:t>
            </a:r>
            <a:r>
              <a:rPr lang="fr-FR" b="1" dirty="0">
                <a:solidFill>
                  <a:prstClr val="black">
                    <a:lumMod val="75000"/>
                    <a:lumOff val="25000"/>
                  </a:prstClr>
                </a:solidFill>
              </a:rPr>
              <a:t> </a:t>
            </a:r>
            <a:r>
              <a:rPr lang="fr-FR" b="1" dirty="0" smtClean="0">
                <a:solidFill>
                  <a:prstClr val="black">
                    <a:lumMod val="75000"/>
                    <a:lumOff val="25000"/>
                  </a:prstClr>
                </a:solidFill>
              </a:rPr>
              <a:t> </a:t>
            </a:r>
            <a:r>
              <a:rPr lang="fr-FR" b="1" i="1" dirty="0" err="1" smtClean="0">
                <a:solidFill>
                  <a:srgbClr val="0070C0"/>
                </a:solidFill>
              </a:rPr>
              <a:t>Automated</a:t>
            </a:r>
            <a:r>
              <a:rPr lang="fr-FR" b="1" i="1" dirty="0" smtClean="0">
                <a:solidFill>
                  <a:srgbClr val="0070C0"/>
                </a:solidFill>
              </a:rPr>
              <a:t> </a:t>
            </a:r>
            <a:r>
              <a:rPr lang="fr-FR" b="1" i="1" dirty="0" err="1" smtClean="0">
                <a:solidFill>
                  <a:srgbClr val="0070C0"/>
                </a:solidFill>
              </a:rPr>
              <a:t>perturbative</a:t>
            </a:r>
            <a:r>
              <a:rPr lang="fr-FR" b="1" i="1" dirty="0" smtClean="0">
                <a:solidFill>
                  <a:srgbClr val="0070C0"/>
                </a:solidFill>
              </a:rPr>
              <a:t> NLO </a:t>
            </a:r>
            <a:r>
              <a:rPr lang="fr-FR" b="1" i="1" dirty="0" err="1" smtClean="0">
                <a:solidFill>
                  <a:srgbClr val="0070C0"/>
                </a:solidFill>
              </a:rPr>
              <a:t>calculations</a:t>
            </a:r>
            <a:r>
              <a:rPr lang="fr-FR" b="1" i="1" dirty="0" smtClean="0">
                <a:solidFill>
                  <a:srgbClr val="0070C0"/>
                </a:solidFill>
              </a:rPr>
              <a:t> for </a:t>
            </a:r>
            <a:r>
              <a:rPr lang="fr-FR" b="1" i="1" dirty="0" err="1" smtClean="0">
                <a:solidFill>
                  <a:srgbClr val="0070C0"/>
                </a:solidFill>
              </a:rPr>
              <a:t>heavy</a:t>
            </a:r>
            <a:r>
              <a:rPr lang="fr-FR" b="1" i="1" dirty="0" smtClean="0">
                <a:solidFill>
                  <a:srgbClr val="0070C0"/>
                </a:solidFill>
              </a:rPr>
              <a:t> ions and </a:t>
            </a:r>
            <a:r>
              <a:rPr lang="fr-FR" b="1" i="1" dirty="0" err="1" smtClean="0">
                <a:solidFill>
                  <a:srgbClr val="0070C0"/>
                </a:solidFill>
              </a:rPr>
              <a:t>quarkonia</a:t>
            </a:r>
            <a:endParaRPr lang="fr-FR" b="1" i="1" dirty="0" smtClean="0">
              <a:solidFill>
                <a:srgbClr val="0070C0"/>
              </a:solidFill>
            </a:endParaRPr>
          </a:p>
          <a:p>
            <a:pPr marL="0" indent="0" algn="just">
              <a:buNone/>
            </a:pPr>
            <a:r>
              <a:rPr lang="fr-FR" b="1" dirty="0" smtClean="0">
                <a:solidFill>
                  <a:prstClr val="black">
                    <a:lumMod val="75000"/>
                    <a:lumOff val="25000"/>
                  </a:prstClr>
                </a:solidFill>
              </a:rPr>
              <a:t>Jean-Philippe </a:t>
            </a:r>
            <a:r>
              <a:rPr lang="fr-FR" b="1" dirty="0" err="1">
                <a:solidFill>
                  <a:prstClr val="black">
                    <a:lumMod val="75000"/>
                    <a:lumOff val="25000"/>
                  </a:prstClr>
                </a:solidFill>
              </a:rPr>
              <a:t>Lansberg</a:t>
            </a:r>
            <a:r>
              <a:rPr lang="fr-FR" b="1" dirty="0">
                <a:solidFill>
                  <a:prstClr val="black">
                    <a:lumMod val="75000"/>
                    <a:lumOff val="25000"/>
                  </a:prstClr>
                </a:solidFill>
              </a:rPr>
              <a:t> (CNRS, Orsay</a:t>
            </a:r>
            <a:r>
              <a:rPr lang="fr-FR" b="1" dirty="0" smtClean="0">
                <a:solidFill>
                  <a:prstClr val="black">
                    <a:lumMod val="75000"/>
                    <a:lumOff val="25000"/>
                  </a:prstClr>
                </a:solidFill>
              </a:rPr>
              <a:t>) : </a:t>
            </a:r>
            <a:r>
              <a:rPr lang="en-US" i="1" dirty="0"/>
              <a:t>Extension of the well-known </a:t>
            </a:r>
            <a:r>
              <a:rPr lang="en-US" i="1" dirty="0" err="1"/>
              <a:t>MadGraph</a:t>
            </a:r>
            <a:r>
              <a:rPr lang="en-US" i="1" dirty="0"/>
              <a:t> automated on-line code for the novel </a:t>
            </a:r>
            <a:r>
              <a:rPr lang="en-US" i="1" dirty="0" smtClean="0"/>
              <a:t>computation of </a:t>
            </a:r>
            <a:r>
              <a:rPr lang="en-US" i="1" dirty="0"/>
              <a:t>perturbative QCD cross sections in high-energy hadronic collisions </a:t>
            </a:r>
            <a:r>
              <a:rPr lang="en-US" i="1" dirty="0" smtClean="0"/>
              <a:t>at </a:t>
            </a:r>
            <a:r>
              <a:rPr lang="en-US" i="1" dirty="0"/>
              <a:t>next-to-leading- order (</a:t>
            </a:r>
            <a:r>
              <a:rPr lang="en-US" i="1" dirty="0" smtClean="0"/>
              <a:t>NLO) accuracy</a:t>
            </a:r>
            <a:r>
              <a:rPr lang="en-US" i="1" dirty="0"/>
              <a:t>, </a:t>
            </a:r>
            <a:r>
              <a:rPr lang="en-US" i="1" dirty="0" smtClean="0"/>
              <a:t>using </a:t>
            </a:r>
            <a:r>
              <a:rPr lang="en-US" i="1" dirty="0"/>
              <a:t>meson and heavy-ion beams, and </a:t>
            </a:r>
            <a:r>
              <a:rPr lang="en-US" i="1" dirty="0" smtClean="0"/>
              <a:t>for </a:t>
            </a:r>
            <a:r>
              <a:rPr lang="en-US" i="1" dirty="0" err="1"/>
              <a:t>quarkonia</a:t>
            </a:r>
            <a:r>
              <a:rPr lang="en-US" i="1" dirty="0"/>
              <a:t> final-states.</a:t>
            </a:r>
            <a:endParaRPr lang="fr-FR" b="1" i="1" dirty="0" smtClean="0">
              <a:solidFill>
                <a:prstClr val="black">
                  <a:lumMod val="75000"/>
                  <a:lumOff val="25000"/>
                </a:prstClr>
              </a:solidFill>
            </a:endParaRPr>
          </a:p>
          <a:p>
            <a:pPr marL="0" lvl="0" indent="0" algn="just">
              <a:lnSpc>
                <a:spcPct val="120000"/>
              </a:lnSpc>
              <a:spcBef>
                <a:spcPts val="600"/>
              </a:spcBef>
              <a:spcAft>
                <a:spcPts val="600"/>
              </a:spcAft>
              <a:buClr>
                <a:srgbClr val="1CADE4"/>
              </a:buClr>
              <a:buNone/>
            </a:pPr>
            <a:r>
              <a:rPr lang="fr-FR" b="1" dirty="0" smtClean="0">
                <a:solidFill>
                  <a:prstClr val="black"/>
                </a:solidFill>
              </a:rPr>
              <a:t>Web page</a:t>
            </a:r>
            <a:r>
              <a:rPr lang="fr-FR" b="1" dirty="0">
                <a:solidFill>
                  <a:prstClr val="black"/>
                </a:solidFill>
              </a:rPr>
              <a:t>: </a:t>
            </a:r>
            <a:r>
              <a:rPr lang="fr-FR" b="1" dirty="0">
                <a:solidFill>
                  <a:prstClr val="black"/>
                </a:solidFill>
                <a:hlinkClick r:id="rId2"/>
              </a:rPr>
              <a:t>https://nloaccess.in2p3.fr/HO</a:t>
            </a:r>
            <a:r>
              <a:rPr lang="fr-FR" b="1" dirty="0" smtClean="0">
                <a:solidFill>
                  <a:prstClr val="black"/>
                </a:solidFill>
                <a:hlinkClick r:id="rId2"/>
              </a:rPr>
              <a:t>/</a:t>
            </a:r>
            <a:endParaRPr lang="fr-FR" b="1" dirty="0" smtClean="0">
              <a:solidFill>
                <a:prstClr val="black"/>
              </a:solidFill>
            </a:endParaRPr>
          </a:p>
          <a:p>
            <a:pPr marL="0" lvl="0" indent="0" algn="just">
              <a:lnSpc>
                <a:spcPct val="100000"/>
              </a:lnSpc>
              <a:spcBef>
                <a:spcPts val="600"/>
              </a:spcBef>
              <a:spcAft>
                <a:spcPts val="600"/>
              </a:spcAft>
              <a:buClr>
                <a:srgbClr val="1CADE4"/>
              </a:buClr>
              <a:buNone/>
            </a:pPr>
            <a:r>
              <a:rPr lang="fr-FR" b="1" dirty="0" smtClean="0">
                <a:solidFill>
                  <a:srgbClr val="0070C0"/>
                </a:solidFill>
              </a:rPr>
              <a:t>VA2-3DPartons  </a:t>
            </a:r>
            <a:r>
              <a:rPr lang="fr-FR" b="1" i="1" dirty="0" smtClean="0">
                <a:solidFill>
                  <a:srgbClr val="0070C0"/>
                </a:solidFill>
              </a:rPr>
              <a:t>Virtual </a:t>
            </a:r>
            <a:r>
              <a:rPr lang="fr-FR" b="1" i="1" dirty="0">
                <a:solidFill>
                  <a:srgbClr val="0070C0"/>
                </a:solidFill>
              </a:rPr>
              <a:t>A</a:t>
            </a:r>
            <a:r>
              <a:rPr lang="fr-FR" b="1" i="1" dirty="0" smtClean="0">
                <a:solidFill>
                  <a:srgbClr val="0070C0"/>
                </a:solidFill>
              </a:rPr>
              <a:t>ccess to 3DPartons</a:t>
            </a:r>
          </a:p>
          <a:p>
            <a:pPr marL="0" lvl="0" indent="0" algn="just">
              <a:lnSpc>
                <a:spcPct val="100000"/>
              </a:lnSpc>
              <a:spcBef>
                <a:spcPts val="600"/>
              </a:spcBef>
              <a:spcAft>
                <a:spcPts val="600"/>
              </a:spcAft>
              <a:buClr>
                <a:srgbClr val="1CADE4"/>
              </a:buClr>
              <a:buNone/>
            </a:pPr>
            <a:r>
              <a:rPr lang="fr-FR" b="1" dirty="0" smtClean="0">
                <a:solidFill>
                  <a:prstClr val="black"/>
                </a:solidFill>
              </a:rPr>
              <a:t>Hervé </a:t>
            </a:r>
            <a:r>
              <a:rPr lang="fr-FR" b="1" dirty="0">
                <a:solidFill>
                  <a:prstClr val="black"/>
                </a:solidFill>
              </a:rPr>
              <a:t>Moutard </a:t>
            </a:r>
            <a:r>
              <a:rPr lang="fr-FR" b="1" dirty="0">
                <a:solidFill>
                  <a:prstClr val="black">
                    <a:lumMod val="75000"/>
                    <a:lumOff val="25000"/>
                  </a:prstClr>
                </a:solidFill>
              </a:rPr>
              <a:t>(CEA, Saclay</a:t>
            </a:r>
            <a:r>
              <a:rPr lang="fr-FR" b="1" dirty="0" smtClean="0">
                <a:solidFill>
                  <a:prstClr val="black">
                    <a:lumMod val="75000"/>
                    <a:lumOff val="25000"/>
                  </a:prstClr>
                </a:solidFill>
              </a:rPr>
              <a:t>) : </a:t>
            </a:r>
            <a:r>
              <a:rPr lang="en-US" i="1" dirty="0">
                <a:solidFill>
                  <a:prstClr val="black">
                    <a:lumMod val="75000"/>
                    <a:lumOff val="25000"/>
                  </a:prstClr>
                </a:solidFill>
              </a:rPr>
              <a:t>Development of a new combined framework to extract generalized (GPDs) and </a:t>
            </a:r>
            <a:r>
              <a:rPr lang="en-US" i="1" dirty="0" smtClean="0">
                <a:solidFill>
                  <a:prstClr val="black">
                    <a:lumMod val="75000"/>
                    <a:lumOff val="25000"/>
                  </a:prstClr>
                </a:solidFill>
              </a:rPr>
              <a:t>transverse momentum-dependent </a:t>
            </a:r>
            <a:r>
              <a:rPr lang="en-US" i="1" dirty="0">
                <a:solidFill>
                  <a:prstClr val="black">
                    <a:lumMod val="75000"/>
                    <a:lumOff val="25000"/>
                  </a:prstClr>
                </a:solidFill>
              </a:rPr>
              <a:t>(TMDs) </a:t>
            </a:r>
            <a:r>
              <a:rPr lang="en-US" i="1" dirty="0" err="1">
                <a:solidFill>
                  <a:prstClr val="black">
                    <a:lumMod val="75000"/>
                    <a:lumOff val="25000"/>
                  </a:prstClr>
                </a:solidFill>
              </a:rPr>
              <a:t>parton</a:t>
            </a:r>
            <a:r>
              <a:rPr lang="en-US" i="1" dirty="0">
                <a:solidFill>
                  <a:prstClr val="black">
                    <a:lumMod val="75000"/>
                    <a:lumOff val="25000"/>
                  </a:prstClr>
                </a:solidFill>
              </a:rPr>
              <a:t> distributions, with higher-order fixed and twist corrections, from fits </a:t>
            </a:r>
            <a:r>
              <a:rPr lang="en-US" i="1" dirty="0" smtClean="0">
                <a:solidFill>
                  <a:prstClr val="black">
                    <a:lumMod val="75000"/>
                    <a:lumOff val="25000"/>
                  </a:prstClr>
                </a:solidFill>
              </a:rPr>
              <a:t>to experimental </a:t>
            </a:r>
            <a:r>
              <a:rPr lang="en-US" i="1" dirty="0">
                <a:solidFill>
                  <a:prstClr val="black">
                    <a:lumMod val="75000"/>
                    <a:lumOff val="25000"/>
                  </a:prstClr>
                </a:solidFill>
              </a:rPr>
              <a:t>e-p and p-p data (handled in a Rivet-like format</a:t>
            </a:r>
            <a:r>
              <a:rPr lang="en-US" i="1" dirty="0" smtClean="0">
                <a:solidFill>
                  <a:prstClr val="black">
                    <a:lumMod val="75000"/>
                    <a:lumOff val="25000"/>
                  </a:prstClr>
                </a:solidFill>
              </a:rPr>
              <a:t>).</a:t>
            </a:r>
          </a:p>
          <a:p>
            <a:pPr marL="0" indent="0" algn="just">
              <a:lnSpc>
                <a:spcPct val="100000"/>
              </a:lnSpc>
              <a:spcBef>
                <a:spcPts val="600"/>
              </a:spcBef>
              <a:spcAft>
                <a:spcPts val="600"/>
              </a:spcAft>
              <a:buClr>
                <a:srgbClr val="1CADE4"/>
              </a:buClr>
              <a:buNone/>
            </a:pPr>
            <a:r>
              <a:rPr lang="fr-FR" b="1" dirty="0">
                <a:solidFill>
                  <a:prstClr val="black"/>
                </a:solidFill>
              </a:rPr>
              <a:t>Web page: </a:t>
            </a:r>
            <a:r>
              <a:rPr lang="fr-FR" b="1" dirty="0">
                <a:solidFill>
                  <a:prstClr val="black"/>
                </a:solidFill>
                <a:hlinkClick r:id="rId3"/>
              </a:rPr>
              <a:t>http://</a:t>
            </a:r>
            <a:r>
              <a:rPr lang="fr-FR" b="1" dirty="0" smtClean="0">
                <a:solidFill>
                  <a:prstClr val="black"/>
                </a:solidFill>
                <a:hlinkClick r:id="rId3"/>
              </a:rPr>
              <a:t>partons.cea.fr/partons/doc/html/index.html</a:t>
            </a:r>
            <a:endParaRPr lang="fr-FR" b="1" dirty="0" smtClean="0">
              <a:solidFill>
                <a:prstClr val="black"/>
              </a:solidFill>
            </a:endParaRPr>
          </a:p>
          <a:p>
            <a:pPr marL="0" indent="0" algn="just">
              <a:lnSpc>
                <a:spcPct val="100000"/>
              </a:lnSpc>
              <a:spcBef>
                <a:spcPts val="600"/>
              </a:spcBef>
              <a:spcAft>
                <a:spcPts val="600"/>
              </a:spcAft>
              <a:buClr>
                <a:srgbClr val="1CADE4"/>
              </a:buClr>
              <a:buNone/>
            </a:pPr>
            <a:endParaRPr lang="fr-FR" b="1" dirty="0">
              <a:solidFill>
                <a:prstClr val="black"/>
              </a:solidFill>
            </a:endParaRPr>
          </a:p>
          <a:p>
            <a:pPr marL="0" lvl="0" indent="0" algn="just">
              <a:lnSpc>
                <a:spcPct val="100000"/>
              </a:lnSpc>
              <a:spcBef>
                <a:spcPts val="600"/>
              </a:spcBef>
              <a:spcAft>
                <a:spcPts val="600"/>
              </a:spcAft>
              <a:buClr>
                <a:srgbClr val="1CADE4"/>
              </a:buClr>
              <a:buNone/>
            </a:pPr>
            <a:endParaRPr lang="fr-FR" i="1"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2442888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2627" y="451102"/>
            <a:ext cx="10058400" cy="502488"/>
          </a:xfrm>
        </p:spPr>
        <p:txBody>
          <a:bodyPr>
            <a:normAutofit fontScale="90000"/>
          </a:bodyPr>
          <a:lstStyle/>
          <a:p>
            <a:pPr algn="r"/>
            <a:r>
              <a:rPr lang="en-US" dirty="0"/>
              <a:t/>
            </a:r>
            <a:br>
              <a:rPr lang="en-US" dirty="0"/>
            </a:br>
            <a:endParaRPr lang="en-US" dirty="0"/>
          </a:p>
        </p:txBody>
      </p:sp>
      <p:sp>
        <p:nvSpPr>
          <p:cNvPr id="3" name="Espace réservé du contenu 2"/>
          <p:cNvSpPr>
            <a:spLocks noGrp="1"/>
          </p:cNvSpPr>
          <p:nvPr>
            <p:ph idx="1"/>
          </p:nvPr>
        </p:nvSpPr>
        <p:spPr>
          <a:xfrm>
            <a:off x="697888" y="1099127"/>
            <a:ext cx="10653139" cy="5370946"/>
          </a:xfrm>
        </p:spPr>
        <p:txBody>
          <a:bodyPr>
            <a:noAutofit/>
          </a:bodyPr>
          <a:lstStyle/>
          <a:p>
            <a:pPr marL="0" indent="0" algn="just">
              <a:spcBef>
                <a:spcPts val="600"/>
              </a:spcBef>
              <a:spcAft>
                <a:spcPts val="600"/>
              </a:spcAft>
              <a:buNone/>
            </a:pPr>
            <a:r>
              <a:rPr lang="en-US" sz="2200" b="1" dirty="0" smtClean="0">
                <a:solidFill>
                  <a:srgbClr val="FF0000"/>
                </a:solidFill>
              </a:rPr>
              <a:t>Hadron Physics:</a:t>
            </a:r>
          </a:p>
          <a:p>
            <a:pPr marL="0" indent="0" algn="just">
              <a:lnSpc>
                <a:spcPct val="100000"/>
              </a:lnSpc>
              <a:spcBef>
                <a:spcPts val="600"/>
              </a:spcBef>
              <a:spcAft>
                <a:spcPts val="600"/>
              </a:spcAft>
              <a:buNone/>
            </a:pPr>
            <a:r>
              <a:rPr lang="en-US" sz="1800" b="1" dirty="0" smtClean="0">
                <a:solidFill>
                  <a:srgbClr val="0070C0"/>
                </a:solidFill>
              </a:rPr>
              <a:t>JRA7-HaSP    </a:t>
            </a:r>
            <a:r>
              <a:rPr lang="en-US" sz="1800" b="1" i="1" dirty="0">
                <a:solidFill>
                  <a:srgbClr val="0070C0"/>
                </a:solidFill>
              </a:rPr>
              <a:t>Light-and heavy-quark hadron spectroscopy </a:t>
            </a:r>
          </a:p>
          <a:p>
            <a:pPr marL="0" indent="0" algn="just">
              <a:lnSpc>
                <a:spcPct val="100000"/>
              </a:lnSpc>
              <a:spcBef>
                <a:spcPts val="600"/>
              </a:spcBef>
              <a:spcAft>
                <a:spcPts val="600"/>
              </a:spcAft>
              <a:buNone/>
            </a:pPr>
            <a:r>
              <a:rPr lang="it-IT" sz="1800" b="1" dirty="0" smtClean="0"/>
              <a:t>Marco </a:t>
            </a:r>
            <a:r>
              <a:rPr lang="it-IT" sz="1800" b="1" dirty="0"/>
              <a:t>Battaglieri (INFN, Genova), Juan Nieves (UVEG, Valencia</a:t>
            </a:r>
            <a:r>
              <a:rPr lang="it-IT" sz="1800" b="1" dirty="0" smtClean="0"/>
              <a:t>): </a:t>
            </a:r>
            <a:r>
              <a:rPr lang="en-US" sz="1800" i="1" dirty="0" smtClean="0"/>
              <a:t>Development </a:t>
            </a:r>
            <a:r>
              <a:rPr lang="en-US" sz="1800" i="1" dirty="0"/>
              <a:t>of a common data-theory analysis framework to determine exotic hadrons properties by fitting new experimental </a:t>
            </a:r>
            <a:r>
              <a:rPr lang="en-US" sz="1800" i="1" dirty="0" smtClean="0"/>
              <a:t>data </a:t>
            </a:r>
            <a:r>
              <a:rPr lang="en-US" sz="1800" i="1" dirty="0"/>
              <a:t>to lattice QCD and effective-field-theory predictions</a:t>
            </a:r>
            <a:r>
              <a:rPr lang="en-US" sz="1800" i="1" dirty="0" smtClean="0"/>
              <a:t>.</a:t>
            </a:r>
            <a:endParaRPr lang="it-IT" sz="1800" b="1" dirty="0"/>
          </a:p>
          <a:p>
            <a:pPr marL="0" indent="0" algn="just">
              <a:lnSpc>
                <a:spcPct val="100000"/>
              </a:lnSpc>
              <a:spcBef>
                <a:spcPts val="600"/>
              </a:spcBef>
              <a:spcAft>
                <a:spcPts val="600"/>
              </a:spcAft>
              <a:buNone/>
            </a:pPr>
            <a:r>
              <a:rPr lang="en-US" sz="1800" b="1" dirty="0">
                <a:solidFill>
                  <a:srgbClr val="0070C0"/>
                </a:solidFill>
              </a:rPr>
              <a:t>NA1-FAIRnet    </a:t>
            </a:r>
            <a:r>
              <a:rPr lang="en-US" sz="1800" b="1" i="1" dirty="0">
                <a:solidFill>
                  <a:srgbClr val="0070C0"/>
                </a:solidFill>
              </a:rPr>
              <a:t>QCD physics at GSI/FAIR</a:t>
            </a:r>
          </a:p>
          <a:p>
            <a:pPr marL="0" indent="0" algn="just">
              <a:lnSpc>
                <a:spcPct val="100000"/>
              </a:lnSpc>
              <a:spcBef>
                <a:spcPts val="600"/>
              </a:spcBef>
              <a:spcAft>
                <a:spcPts val="600"/>
              </a:spcAft>
              <a:buNone/>
            </a:pPr>
            <a:r>
              <a:rPr lang="en-US" sz="1800" b="1" dirty="0" smtClean="0"/>
              <a:t>Fritz-Herbert </a:t>
            </a:r>
            <a:r>
              <a:rPr lang="en-US" sz="1800" b="1" dirty="0" err="1"/>
              <a:t>Heinsius</a:t>
            </a:r>
            <a:r>
              <a:rPr lang="en-US" sz="1800" b="1" dirty="0"/>
              <a:t> (RUB, Bochum</a:t>
            </a:r>
            <a:r>
              <a:rPr lang="en-US" sz="1800" b="1" dirty="0" smtClean="0"/>
              <a:t>): </a:t>
            </a:r>
            <a:r>
              <a:rPr lang="en-US" sz="1800" i="1" dirty="0" smtClean="0"/>
              <a:t>Multi-prong </a:t>
            </a:r>
            <a:r>
              <a:rPr lang="en-US" sz="1800" i="1" dirty="0"/>
              <a:t>improved data selection (trigger-detector-less data acquisition, </a:t>
            </a:r>
            <a:r>
              <a:rPr lang="en-US" sz="1800" i="1" dirty="0" err="1"/>
              <a:t>deadtime</a:t>
            </a:r>
            <a:r>
              <a:rPr lang="en-US" sz="1800" i="1" dirty="0"/>
              <a:t>-free frontend electronics, Field Programmable Array (FPGA) based online selection) plus distributed physics analysis for rare signal events under high background conditions (multi-</a:t>
            </a:r>
            <a:r>
              <a:rPr lang="en-US" sz="1800" i="1" dirty="0" err="1"/>
              <a:t>PByte</a:t>
            </a:r>
            <a:r>
              <a:rPr lang="en-US" sz="1800" i="1" dirty="0"/>
              <a:t>/month) in anti-p-p, anti-p-A, and A-A collisions for the PANDA and CBM experiments at the future FAIR facility</a:t>
            </a:r>
            <a:r>
              <a:rPr lang="en-US" sz="1800" i="1" dirty="0" smtClean="0"/>
              <a:t>.</a:t>
            </a:r>
            <a:endParaRPr lang="en-US" sz="1800" b="1" dirty="0"/>
          </a:p>
          <a:p>
            <a:pPr marL="0" indent="0" algn="just">
              <a:lnSpc>
                <a:spcPct val="100000"/>
              </a:lnSpc>
              <a:spcBef>
                <a:spcPts val="600"/>
              </a:spcBef>
              <a:spcAft>
                <a:spcPts val="600"/>
              </a:spcAft>
              <a:buNone/>
            </a:pPr>
            <a:r>
              <a:rPr lang="en-US" sz="1800" b="1" dirty="0">
                <a:solidFill>
                  <a:srgbClr val="0070C0"/>
                </a:solidFill>
              </a:rPr>
              <a:t>NA5-THEIA    </a:t>
            </a:r>
            <a:r>
              <a:rPr lang="en-US" sz="1800" b="1" i="1" dirty="0">
                <a:solidFill>
                  <a:srgbClr val="0070C0"/>
                </a:solidFill>
              </a:rPr>
              <a:t>Strange Hadrons and the Equation-of-State of Compact Stars</a:t>
            </a:r>
          </a:p>
          <a:p>
            <a:pPr marL="0" indent="0" algn="just">
              <a:lnSpc>
                <a:spcPct val="100000"/>
              </a:lnSpc>
              <a:spcBef>
                <a:spcPts val="600"/>
              </a:spcBef>
              <a:spcAft>
                <a:spcPts val="600"/>
              </a:spcAft>
              <a:buNone/>
            </a:pPr>
            <a:r>
              <a:rPr lang="en-US" sz="1800" b="1" dirty="0" smtClean="0"/>
              <a:t>Josef </a:t>
            </a:r>
            <a:r>
              <a:rPr lang="en-US" sz="1800" b="1" dirty="0" err="1"/>
              <a:t>Pochodzalla</a:t>
            </a:r>
            <a:r>
              <a:rPr lang="en-US" sz="1800" b="1" dirty="0"/>
              <a:t> (</a:t>
            </a:r>
            <a:r>
              <a:rPr lang="en-US" sz="1800" b="1" dirty="0" err="1"/>
              <a:t>UMainz</a:t>
            </a:r>
            <a:r>
              <a:rPr lang="en-US" sz="1800" b="1" dirty="0"/>
              <a:t>) </a:t>
            </a:r>
            <a:r>
              <a:rPr lang="en-US" sz="1800" b="1" dirty="0" smtClean="0"/>
              <a:t>: </a:t>
            </a:r>
            <a:r>
              <a:rPr lang="en-US" sz="1800" i="1" dirty="0" smtClean="0">
                <a:solidFill>
                  <a:schemeClr val="tx1"/>
                </a:solidFill>
              </a:rPr>
              <a:t>Address </a:t>
            </a:r>
            <a:r>
              <a:rPr lang="en-US" sz="1800" i="1" dirty="0">
                <a:solidFill>
                  <a:schemeClr val="tx1"/>
                </a:solidFill>
              </a:rPr>
              <a:t>the “neutron stars hyperon puzzle” (contradiction between the observation of 2-solarmasses neutron stars and </a:t>
            </a:r>
            <a:r>
              <a:rPr lang="en-US" sz="1800" i="1" dirty="0" err="1">
                <a:solidFill>
                  <a:schemeClr val="tx1"/>
                </a:solidFill>
              </a:rPr>
              <a:t>microscopical</a:t>
            </a:r>
            <a:r>
              <a:rPr lang="en-US" sz="1800" i="1" dirty="0">
                <a:solidFill>
                  <a:schemeClr val="tx1"/>
                </a:solidFill>
              </a:rPr>
              <a:t> predictions of a softening of the nuclear equation-of-state due to the presence of strange-quark hadrons) through combined theoretical and experimental studies of (anti)</a:t>
            </a:r>
            <a:r>
              <a:rPr lang="en-US" sz="1800" i="1" dirty="0" err="1">
                <a:solidFill>
                  <a:schemeClr val="tx1"/>
                </a:solidFill>
              </a:rPr>
              <a:t>hypernuclei</a:t>
            </a:r>
            <a:r>
              <a:rPr lang="en-US" sz="1800" i="1" dirty="0">
                <a:solidFill>
                  <a:schemeClr val="tx1"/>
                </a:solidFill>
              </a:rPr>
              <a:t> and bound strange-meson systems produced in hadronic collisions at various </a:t>
            </a:r>
            <a:r>
              <a:rPr lang="en-US" sz="1800" i="1" dirty="0" err="1">
                <a:solidFill>
                  <a:schemeClr val="tx1"/>
                </a:solidFill>
              </a:rPr>
              <a:t>c.m</a:t>
            </a:r>
            <a:r>
              <a:rPr lang="en-US" sz="1800" i="1" dirty="0">
                <a:solidFill>
                  <a:schemeClr val="tx1"/>
                </a:solidFill>
              </a:rPr>
              <a:t>. energies</a:t>
            </a:r>
            <a:r>
              <a:rPr lang="en-US" sz="1800" i="1" dirty="0" smtClean="0">
                <a:solidFill>
                  <a:schemeClr val="tx1"/>
                </a:solidFill>
              </a:rPr>
              <a:t>.</a:t>
            </a:r>
            <a:endParaRPr lang="en-US" sz="1800" b="1" dirty="0">
              <a:solidFill>
                <a:srgbClr val="0070C0"/>
              </a:solidFill>
            </a:endParaRPr>
          </a:p>
        </p:txBody>
      </p:sp>
    </p:spTree>
    <p:extLst>
      <p:ext uri="{BB962C8B-B14F-4D97-AF65-F5344CB8AC3E}">
        <p14:creationId xmlns:p14="http://schemas.microsoft.com/office/powerpoint/2010/main" val="3122093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trospective">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ésentation2" id="{754F4B1A-8DCD-40C1-8CC4-2D61BEB6A1E2}" vid="{E11FEE1D-C851-4F69-8338-38B18C8940D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Annual Meeting 2021.2</Template>
  <TotalTime>6052</TotalTime>
  <Words>2057</Words>
  <Application>Microsoft Office PowerPoint</Application>
  <PresentationFormat>Grand écran</PresentationFormat>
  <Paragraphs>171</Paragraphs>
  <Slides>18</Slides>
  <Notes>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18</vt:i4>
      </vt:variant>
    </vt:vector>
  </HeadingPairs>
  <TitlesOfParts>
    <vt:vector size="24" baseType="lpstr">
      <vt:lpstr>Arial</vt:lpstr>
      <vt:lpstr>Arial Narrow</vt:lpstr>
      <vt:lpstr>Calibri</vt:lpstr>
      <vt:lpstr>Times New Roman</vt:lpstr>
      <vt:lpstr>Wingdings</vt:lpstr>
      <vt:lpstr>Rétrospective</vt:lpstr>
      <vt:lpstr>STRONG-2020 The strong Interaction at the frontier of knowledge: fundamenatal research and applications  </vt:lpstr>
      <vt:lpstr>Consortium Agreement</vt:lpstr>
      <vt:lpstr>Grant Agreement</vt:lpstr>
      <vt:lpstr>Présentation PowerPoint</vt:lpstr>
      <vt:lpstr>Présentation PowerPoint</vt:lpstr>
      <vt:lpstr> Objectives </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Annual Meeting 2022, 17 – 19 October</vt:lpstr>
      <vt:lpstr> Workshop 2023</vt:lpstr>
      <vt:lpstr> Impact </vt:lpstr>
      <vt:lpstr>Présentation PowerPoint</vt:lpstr>
    </vt:vector>
  </TitlesOfParts>
  <Company>SUBATECH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Emine AMETSHAEVA</dc:creator>
  <cp:lastModifiedBy>Barbara ERAZMUS</cp:lastModifiedBy>
  <cp:revision>120</cp:revision>
  <cp:lastPrinted>2021-10-11T12:08:30Z</cp:lastPrinted>
  <dcterms:created xsi:type="dcterms:W3CDTF">2021-10-04T08:45:03Z</dcterms:created>
  <dcterms:modified xsi:type="dcterms:W3CDTF">2022-09-27T16:02:11Z</dcterms:modified>
</cp:coreProperties>
</file>