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3"/>
  </p:notesMasterIdLst>
  <p:sldIdLst>
    <p:sldId id="256" r:id="rId2"/>
    <p:sldId id="335" r:id="rId3"/>
    <p:sldId id="353" r:id="rId4"/>
    <p:sldId id="347" r:id="rId5"/>
    <p:sldId id="336" r:id="rId6"/>
    <p:sldId id="348" r:id="rId7"/>
    <p:sldId id="349" r:id="rId8"/>
    <p:sldId id="350" r:id="rId9"/>
    <p:sldId id="354" r:id="rId10"/>
    <p:sldId id="332" r:id="rId11"/>
    <p:sldId id="343" r:id="rId1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A0C30DB-CEE3-4FAA-9678-7A9D0C2C43EB}">
          <p14:sldIdLst>
            <p14:sldId id="256"/>
          </p14:sldIdLst>
        </p14:section>
        <p14:section name="Global overview" id="{120C141C-76E4-4B08-92AB-C1EB996C583C}">
          <p14:sldIdLst>
            <p14:sldId id="335"/>
            <p14:sldId id="353"/>
            <p14:sldId id="347"/>
          </p14:sldIdLst>
        </p14:section>
        <p14:section name="Possibles applications" id="{0A8EC22A-DA1C-4C37-B04D-43022DBF2E16}">
          <p14:sldIdLst>
            <p14:sldId id="336"/>
            <p14:sldId id="348"/>
            <p14:sldId id="349"/>
            <p14:sldId id="350"/>
          </p14:sldIdLst>
        </p14:section>
        <p14:section name="Results" id="{7B25A141-EC20-46E2-AA3B-0A0CAAD4366F}">
          <p14:sldIdLst>
            <p14:sldId id="354"/>
          </p14:sldIdLst>
        </p14:section>
        <p14:section name="End" id="{C2CB62C5-F423-49A7-A255-CEBF44BE8740}">
          <p14:sldIdLst>
            <p14:sldId id="332"/>
          </p14:sldIdLst>
        </p14:section>
        <p14:section name="Back-up" id="{36B268EA-03A9-4E1F-85C6-71E61A12763B}">
          <p14:sldIdLst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DEFF"/>
    <a:srgbClr val="E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9" autoAdjust="0"/>
    <p:restoredTop sz="90107" autoAdjust="0"/>
  </p:normalViewPr>
  <p:slideViewPr>
    <p:cSldViewPr>
      <p:cViewPr varScale="1">
        <p:scale>
          <a:sx n="106" d="100"/>
          <a:sy n="106" d="100"/>
        </p:scale>
        <p:origin x="7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226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dirty="0" smtClean="0">
                <a:effectLst/>
              </a:rPr>
              <a:t>Case 2: readout out of the matrix (MOSS </a:t>
            </a:r>
            <a:r>
              <a:rPr lang="fr-FR" sz="1800" b="1" dirty="0" err="1" smtClean="0">
                <a:effectLst/>
              </a:rPr>
              <a:t>like</a:t>
            </a:r>
            <a:r>
              <a:rPr lang="fr-FR" sz="1800" b="1" dirty="0" smtClean="0">
                <a:effectLst/>
              </a:rPr>
              <a:t>)</a:t>
            </a:r>
            <a:endParaRPr lang="fr-FR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7227D-71EA-4C42-A48F-84243009BBBA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B90EC-8B7D-4434-9ED5-7F7A0447D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4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86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Merci pour votre attention, je suis prêt à répondre à vos questions.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715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7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surface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multiple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(%x0, power,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,…)</a:t>
            </a:r>
          </a:p>
          <a:p>
            <a:pPr marL="171450" indent="-171450"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Asynchronous circuits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85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94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unit = pixels</a:t>
            </a:r>
          </a:p>
          <a:p>
            <a:pPr marL="0" indent="0">
              <a:buFontTx/>
              <a:buNone/>
            </a:pP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unit = serial transmission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72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Purple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matrix ;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readout circuit</a:t>
            </a:r>
          </a:p>
          <a:p>
            <a:pPr marL="171450" indent="-171450"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1: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readout,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 &amp;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</a:t>
            </a:r>
          </a:p>
          <a:p>
            <a:pPr marL="171450" indent="-171450"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2: more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consume more,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slower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76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CTRL, memory, switch</a:t>
            </a:r>
          </a:p>
          <a:p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POWER, AREA and TIME =&gt; memory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15%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87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Fixe,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Dynamix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toggle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memory,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data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82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770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won’t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17x8,5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 factor (35% in 16-&gt;1)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controler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MOSS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 300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20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6" name="Picture 24" descr="IP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8" y="153888"/>
            <a:ext cx="1557692" cy="104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29" y="153888"/>
            <a:ext cx="1941176" cy="104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94" y="156721"/>
            <a:ext cx="2528060" cy="111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7"/>
            <a:ext cx="9144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 trans="10000" intensity="3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60" b="21470"/>
          <a:stretch/>
        </p:blipFill>
        <p:spPr bwMode="auto">
          <a:xfrm>
            <a:off x="0" y="1772819"/>
            <a:ext cx="9144000" cy="32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007604" y="1772819"/>
            <a:ext cx="7143228" cy="320438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lvl="0"/>
            <a:r>
              <a:rPr lang="fr-FR" altLang="fr-FR" noProof="0" smtClean="0"/>
              <a:t>Modifiez le style du titre</a:t>
            </a:r>
            <a:endParaRPr lang="en-GB" altLang="fr-FR" noProof="0" dirty="0" smtClean="0"/>
          </a:p>
        </p:txBody>
      </p:sp>
      <p:sp>
        <p:nvSpPr>
          <p:cNvPr id="15361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323529" y="5100984"/>
            <a:ext cx="8668072" cy="1028316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100"/>
            </a:lvl1pPr>
          </a:lstStyle>
          <a:p>
            <a:pPr lvl="0"/>
            <a:r>
              <a:rPr lang="fr-FR" altLang="fr-FR" noProof="0" smtClean="0"/>
              <a:t>Modifier le style des sous-titres du masque</a:t>
            </a:r>
            <a:endParaRPr lang="en-GB" altLang="fr-FR" noProof="0" dirty="0" smtClean="0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BE332573-D00B-4392-9CE1-747E32D47CF3}" type="datetime4">
              <a:rPr lang="fr-FR" smtClean="0"/>
              <a:t>28 septembre 2022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63" y="153888"/>
            <a:ext cx="1077376" cy="9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10" name="Image 16"/>
          <p:cNvPicPr>
            <a:picLocks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trans="10000"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88" b="22580"/>
          <a:stretch/>
        </p:blipFill>
        <p:spPr bwMode="auto">
          <a:xfrm>
            <a:off x="0" y="1772818"/>
            <a:ext cx="9144000" cy="32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007604" y="1772819"/>
            <a:ext cx="7143228" cy="320438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lvl="0"/>
            <a:r>
              <a:rPr lang="fr-FR" altLang="fr-FR" noProof="0" smtClean="0"/>
              <a:t>Modifiez le style du titre</a:t>
            </a:r>
            <a:endParaRPr lang="en-GB" altLang="fr-FR" noProof="0" dirty="0" smtClean="0"/>
          </a:p>
        </p:txBody>
      </p:sp>
      <p:sp>
        <p:nvSpPr>
          <p:cNvPr id="15361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323529" y="5100984"/>
            <a:ext cx="8668072" cy="1028316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100"/>
            </a:lvl1pPr>
          </a:lstStyle>
          <a:p>
            <a:pPr lvl="0"/>
            <a:r>
              <a:rPr lang="fr-FR" altLang="fr-FR" noProof="0" smtClean="0"/>
              <a:t>Modifier le style des sous-titres du masque</a:t>
            </a:r>
            <a:endParaRPr lang="en-GB" altLang="fr-FR" noProof="0" dirty="0" smtClean="0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B7F0254-D0EB-4B49-9587-B66E5FDA16F8}" type="datetime4">
              <a:rPr lang="fr-FR" smtClean="0"/>
              <a:t>28 septembre 2022</a:t>
            </a:fld>
            <a:endParaRPr lang="en-US"/>
          </a:p>
        </p:txBody>
      </p:sp>
      <p:pic>
        <p:nvPicPr>
          <p:cNvPr id="15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0" b="43700"/>
          <a:stretch>
            <a:fillRect/>
          </a:stretch>
        </p:blipFill>
        <p:spPr bwMode="auto">
          <a:xfrm>
            <a:off x="0" y="6524629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9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0" y="972000"/>
            <a:ext cx="8820000" cy="5400000"/>
          </a:xfrm>
        </p:spPr>
        <p:txBody>
          <a:bodyPr/>
          <a:lstStyle>
            <a:lvl1pPr marL="270272" indent="-270272"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 marL="540544" indent="-270272">
              <a:defRPr sz="1500">
                <a:solidFill>
                  <a:schemeClr val="accent6">
                    <a:lumMod val="50000"/>
                  </a:schemeClr>
                </a:solidFill>
              </a:defRPr>
            </a:lvl2pPr>
            <a:lvl3pPr marL="810816" indent="-271463">
              <a:defRPr sz="1350">
                <a:solidFill>
                  <a:schemeClr val="accent6">
                    <a:lumMod val="50000"/>
                  </a:schemeClr>
                </a:solidFill>
              </a:defRPr>
            </a:lvl3pPr>
            <a:lvl4pPr marL="1073944" indent="-264319">
              <a:defRPr sz="1350">
                <a:solidFill>
                  <a:schemeClr val="accent6">
                    <a:lumMod val="50000"/>
                  </a:schemeClr>
                </a:solidFill>
              </a:defRPr>
            </a:lvl4pPr>
            <a:lvl5pPr marL="1343025" indent="-269081"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600"/>
            </a:lvl6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1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4F30405B-EA54-4533-A98E-5CE491BBD07A}" type="datetime4">
              <a:rPr lang="fr-FR" smtClean="0"/>
              <a:t>28 septembre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FD85E73-9A02-43A5-B08D-5FBF27534272}" type="datetime4">
              <a:rPr lang="fr-FR" smtClean="0"/>
              <a:t>28 septembre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9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45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1" y="972000"/>
            <a:ext cx="4283984" cy="5400000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73FCAB06-1557-465C-B571-66828946A1DF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716017" y="980728"/>
            <a:ext cx="4248472" cy="5400000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556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0" y="972000"/>
            <a:ext cx="8820000" cy="2529008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E06188FF-722A-49D8-8D24-6D52A5E5F04F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144488" y="3645024"/>
            <a:ext cx="8820000" cy="2736304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356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2" y="655637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52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1950" y="6556379"/>
            <a:ext cx="9461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25" b="0">
                <a:solidFill>
                  <a:srgbClr val="3C3C65"/>
                </a:solidFill>
                <a:cs typeface="Arial" panose="020B0604020202020204" pitchFamily="34" charset="0"/>
              </a:defRPr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028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000" y="972000"/>
            <a:ext cx="88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 smtClean="0"/>
              <a:t>Cliques pour modifier les styles du </a:t>
            </a:r>
            <a:r>
              <a:rPr lang="en-GB" altLang="fr-FR" noProof="0" dirty="0" err="1" smtClean="0"/>
              <a:t>texte</a:t>
            </a:r>
            <a:r>
              <a:rPr lang="en-GB" altLang="fr-FR" noProof="0" dirty="0" smtClean="0"/>
              <a:t> du masque</a:t>
            </a:r>
          </a:p>
          <a:p>
            <a:pPr lvl="1"/>
            <a:r>
              <a:rPr lang="en-GB" altLang="fr-FR" noProof="0" dirty="0" err="1" smtClean="0"/>
              <a:t>Deuxième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2"/>
            <a:r>
              <a:rPr lang="en-GB" altLang="fr-FR" noProof="0" dirty="0" err="1" smtClean="0"/>
              <a:t>Troisième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3"/>
            <a:r>
              <a:rPr lang="en-GB" altLang="fr-FR" noProof="0" dirty="0" err="1" smtClean="0"/>
              <a:t>Quatrième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4"/>
            <a:r>
              <a:rPr lang="en-GB" altLang="fr-FR" noProof="0" dirty="0" err="1" smtClean="0"/>
              <a:t>Cinquième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</p:txBody>
      </p:sp>
      <p:sp>
        <p:nvSpPr>
          <p:cNvPr id="152602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513" y="6588125"/>
            <a:ext cx="33845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C47E50-5682-4CD0-A421-422C30A65A1C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1030" name="Text Box 28"/>
          <p:cNvSpPr txBox="1">
            <a:spLocks noChangeArrowheads="1"/>
          </p:cNvSpPr>
          <p:nvPr/>
        </p:nvSpPr>
        <p:spPr bwMode="auto">
          <a:xfrm>
            <a:off x="3336927" y="6469064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1031" name="Text Box 29"/>
          <p:cNvSpPr txBox="1">
            <a:spLocks noChangeArrowheads="1"/>
          </p:cNvSpPr>
          <p:nvPr/>
        </p:nvSpPr>
        <p:spPr bwMode="auto">
          <a:xfrm>
            <a:off x="3336927" y="6469064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103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4" b="41423"/>
          <a:stretch>
            <a:fillRect/>
          </a:stretch>
        </p:blipFill>
        <p:spPr bwMode="auto">
          <a:xfrm>
            <a:off x="0" y="4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0" y="162718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 err="1" smtClean="0"/>
              <a:t>Cliquez</a:t>
            </a:r>
            <a:r>
              <a:rPr lang="en-GB" altLang="fr-FR" noProof="0" dirty="0" smtClean="0"/>
              <a:t> pour modifier le style du titre</a:t>
            </a:r>
          </a:p>
        </p:txBody>
      </p:sp>
      <p:pic>
        <p:nvPicPr>
          <p:cNvPr id="1034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0" b="43700"/>
          <a:stretch>
            <a:fillRect/>
          </a:stretch>
        </p:blipFill>
        <p:spPr bwMode="auto">
          <a:xfrm>
            <a:off x="0" y="6524629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83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5" r:id="rId7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270272" indent="-270272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75000"/>
        <a:buFont typeface="Wingdings" panose="05000000000000000000" pitchFamily="2" charset="2"/>
        <a:buChar char="n"/>
        <a:defRPr sz="18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1pPr>
      <a:lvl2pPr marL="540544" indent="-270272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80000"/>
        <a:buFont typeface="Wingdings" panose="05000000000000000000" pitchFamily="2" charset="2"/>
        <a:buChar char="Ä"/>
        <a:defRPr sz="15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2pPr>
      <a:lvl3pPr marL="810816" indent="-271463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65000"/>
        <a:buFont typeface="Wingdings" panose="05000000000000000000" pitchFamily="2" charset="2"/>
        <a:buChar char="n"/>
        <a:defRPr sz="135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3pPr>
      <a:lvl4pPr marL="1073944" indent="-264319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70000"/>
        <a:buFont typeface="Wingdings" panose="05000000000000000000" pitchFamily="2" charset="2"/>
        <a:buChar char="¨"/>
        <a:defRPr sz="135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4pPr>
      <a:lvl5pPr marL="1343025" indent="-269081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Font typeface="Wingdings" panose="05000000000000000000" pitchFamily="2" charset="2"/>
        <a:buChar char="§"/>
        <a:defRPr sz="12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7983997" cy="3204381"/>
          </a:xfrm>
        </p:spPr>
        <p:txBody>
          <a:bodyPr/>
          <a:lstStyle/>
          <a:p>
            <a:r>
              <a:rPr lang="fr-FR" sz="3400" dirty="0" smtClean="0">
                <a:ln>
                  <a:solidFill>
                    <a:schemeClr val="tx1"/>
                  </a:solidFill>
                </a:ln>
                <a:effectLst/>
              </a:rPr>
              <a:t>Readout architecture</a:t>
            </a:r>
            <a:endParaRPr lang="en-US" sz="3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9" y="5100984"/>
            <a:ext cx="8668072" cy="1352352"/>
          </a:xfrm>
        </p:spPr>
        <p:txBody>
          <a:bodyPr/>
          <a:lstStyle/>
          <a:p>
            <a:r>
              <a:rPr lang="en-US" sz="2400" dirty="0"/>
              <a:t>Jean Soudier</a:t>
            </a:r>
          </a:p>
          <a:p>
            <a:r>
              <a:rPr lang="en-US" sz="2400" dirty="0" smtClean="0"/>
              <a:t>Working with: Frederic Morel, Jerome </a:t>
            </a:r>
            <a:r>
              <a:rPr lang="en-US" sz="2400" dirty="0" err="1" smtClean="0"/>
              <a:t>Baudot</a:t>
            </a:r>
            <a:endParaRPr lang="en-US" sz="2400" dirty="0"/>
          </a:p>
        </p:txBody>
      </p:sp>
      <p:pic>
        <p:nvPicPr>
          <p:cNvPr id="1026" name="Picture 2" descr="ICube - IC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228"/>
            <a:ext cx="2016224" cy="74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Tanks you for your attention</a:t>
            </a:r>
            <a:endParaRPr lang="en-GB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Jean.soudier@iphc.cnrs.fr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B657D1-E471-4974-957E-7B8B0EEFF7EA}" type="slidenum">
              <a:rPr lang="fr-FR" altLang="fr-FR" smtClean="0"/>
              <a:pPr>
                <a:defRPr/>
              </a:pPr>
              <a:t>10</a:t>
            </a:fld>
            <a:endParaRPr lang="fr-FR" alt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2"/>
          </p:nvPr>
        </p:nvSpPr>
        <p:spPr>
          <a:xfrm>
            <a:off x="36513" y="6588125"/>
            <a:ext cx="3384550" cy="261938"/>
          </a:xfrm>
        </p:spPr>
        <p:txBody>
          <a:bodyPr/>
          <a:lstStyle/>
          <a:p>
            <a:pPr>
              <a:defRPr/>
            </a:pPr>
            <a:fld id="{78012775-667D-4A1D-8F20-F307C5AEC540}" type="datetime4">
              <a:rPr lang="fr-FR" altLang="fr-FR" smtClean="0"/>
              <a:t>28 septembre 2022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Back-up: area utilisation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11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ABB72C-9BD7-465D-A318-45744AFD7590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grpSp>
        <p:nvGrpSpPr>
          <p:cNvPr id="92" name="Groupe 91"/>
          <p:cNvGrpSpPr/>
          <p:nvPr/>
        </p:nvGrpSpPr>
        <p:grpSpPr>
          <a:xfrm>
            <a:off x="1076893" y="1052736"/>
            <a:ext cx="3207075" cy="5323050"/>
            <a:chOff x="244923" y="1065860"/>
            <a:chExt cx="3207075" cy="53230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16931" y="1628800"/>
              <a:ext cx="504056" cy="475252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1024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lang="fr-FR" dirty="0" smtClean="0">
                  <a:solidFill>
                    <a:schemeClr val="bg1"/>
                  </a:solidFill>
                </a:rPr>
                <a:t>pixel</a:t>
              </a: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40" name="Connecteur droit 39"/>
            <p:cNvCxnSpPr/>
            <p:nvPr/>
          </p:nvCxnSpPr>
          <p:spPr bwMode="auto">
            <a:xfrm>
              <a:off x="316931" y="1700808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316931" y="1844824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 bwMode="auto">
            <a:xfrm>
              <a:off x="316931" y="1988840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 bwMode="auto">
            <a:xfrm>
              <a:off x="316931" y="6021288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 bwMode="auto">
            <a:xfrm>
              <a:off x="316931" y="6165304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 bwMode="auto">
            <a:xfrm>
              <a:off x="316931" y="6309320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 bwMode="auto">
            <a:xfrm>
              <a:off x="316931" y="1556792"/>
              <a:ext cx="504056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ZoneTexte 61"/>
            <p:cNvSpPr txBox="1"/>
            <p:nvPr/>
          </p:nvSpPr>
          <p:spPr>
            <a:xfrm>
              <a:off x="244923" y="1313438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16,5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cxnSp>
          <p:nvCxnSpPr>
            <p:cNvPr id="63" name="Connecteur droit avec flèche 62"/>
            <p:cNvCxnSpPr/>
            <p:nvPr/>
          </p:nvCxnSpPr>
          <p:spPr bwMode="auto">
            <a:xfrm flipV="1">
              <a:off x="1243089" y="1636382"/>
              <a:ext cx="36004" cy="4752528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ZoneTexte 64"/>
            <p:cNvSpPr txBox="1"/>
            <p:nvPr/>
          </p:nvSpPr>
          <p:spPr>
            <a:xfrm>
              <a:off x="1253035" y="3182096"/>
              <a:ext cx="877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1024x22,5</a:t>
              </a:r>
            </a:p>
            <a:p>
              <a:r>
                <a:rPr lang="fr-FR" dirty="0" smtClean="0"/>
                <a:t>= 23040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864825" y="1615330"/>
              <a:ext cx="148938" cy="47735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67" name="Connecteur droit avec flèche 66"/>
            <p:cNvCxnSpPr/>
            <p:nvPr/>
          </p:nvCxnSpPr>
          <p:spPr bwMode="auto">
            <a:xfrm>
              <a:off x="827584" y="1556792"/>
              <a:ext cx="186179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ZoneTexte 68"/>
            <p:cNvSpPr txBox="1"/>
            <p:nvPr/>
          </p:nvSpPr>
          <p:spPr>
            <a:xfrm>
              <a:off x="755576" y="1325960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6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438464" y="3974248"/>
              <a:ext cx="2013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Total </a:t>
              </a:r>
              <a:r>
                <a:rPr lang="fr-FR" sz="1200" dirty="0" err="1" smtClean="0"/>
                <a:t>reading</a:t>
              </a:r>
              <a:r>
                <a:rPr lang="fr-FR" sz="1200" dirty="0" smtClean="0"/>
                <a:t> area </a:t>
              </a:r>
            </a:p>
            <a:p>
              <a:r>
                <a:rPr lang="fr-FR" sz="1200" dirty="0" smtClean="0"/>
                <a:t>23040x16,5 = 380160 </a:t>
              </a:r>
              <a:r>
                <a:rPr lang="el-GR" sz="1200" dirty="0" smtClean="0">
                  <a:cs typeface="Arial" panose="020B0604020202020204" pitchFamily="34" charset="0"/>
                </a:rPr>
                <a:t>μ</a:t>
              </a:r>
              <a:r>
                <a:rPr lang="fr-FR" sz="1200" dirty="0" smtClean="0">
                  <a:cs typeface="Arial" panose="020B0604020202020204" pitchFamily="34" charset="0"/>
                </a:rPr>
                <a:t>m²</a:t>
              </a:r>
              <a:endParaRPr lang="fr-FR" sz="1200" dirty="0"/>
            </a:p>
          </p:txBody>
        </p:sp>
        <p:cxnSp>
          <p:nvCxnSpPr>
            <p:cNvPr id="71" name="Connecteur droit avec flèche 70"/>
            <p:cNvCxnSpPr>
              <a:endCxn id="69" idx="0"/>
            </p:cNvCxnSpPr>
            <p:nvPr/>
          </p:nvCxnSpPr>
          <p:spPr bwMode="auto">
            <a:xfrm>
              <a:off x="323528" y="1313438"/>
              <a:ext cx="756084" cy="12522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ZoneTexte 72"/>
            <p:cNvSpPr txBox="1"/>
            <p:nvPr/>
          </p:nvSpPr>
          <p:spPr>
            <a:xfrm>
              <a:off x="420924" y="1065860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22,5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4827906" y="1060318"/>
            <a:ext cx="3272485" cy="5323050"/>
            <a:chOff x="3995936" y="1073442"/>
            <a:chExt cx="3272485" cy="5323050"/>
          </a:xfrm>
        </p:grpSpPr>
        <p:sp>
          <p:nvSpPr>
            <p:cNvPr id="74" name="Rectangle 73"/>
            <p:cNvSpPr/>
            <p:nvPr/>
          </p:nvSpPr>
          <p:spPr bwMode="auto">
            <a:xfrm>
              <a:off x="4067944" y="1636382"/>
              <a:ext cx="504056" cy="475252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endParaRPr lang="fr-FR" dirty="0"/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1024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lang="fr-FR" dirty="0" smtClean="0">
                  <a:solidFill>
                    <a:schemeClr val="bg1"/>
                  </a:solidFill>
                </a:rPr>
                <a:t>pixel</a:t>
              </a: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75" name="Connecteur droit 74"/>
            <p:cNvCxnSpPr/>
            <p:nvPr/>
          </p:nvCxnSpPr>
          <p:spPr bwMode="auto">
            <a:xfrm>
              <a:off x="4067944" y="1708390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 bwMode="auto">
            <a:xfrm>
              <a:off x="4067944" y="1852406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 bwMode="auto">
            <a:xfrm>
              <a:off x="4067944" y="1996422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 bwMode="auto">
            <a:xfrm>
              <a:off x="4067944" y="6028870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 bwMode="auto">
            <a:xfrm>
              <a:off x="4067944" y="6172886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 bwMode="auto">
            <a:xfrm>
              <a:off x="4067944" y="6316902"/>
              <a:ext cx="504056" cy="0"/>
            </a:xfrm>
            <a:prstGeom prst="line">
              <a:avLst/>
            </a:prstGeom>
            <a:ln w="19050"/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 bwMode="auto">
            <a:xfrm>
              <a:off x="4067944" y="1564374"/>
              <a:ext cx="504056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ZoneTexte 81"/>
            <p:cNvSpPr txBox="1"/>
            <p:nvPr/>
          </p:nvSpPr>
          <p:spPr>
            <a:xfrm>
              <a:off x="3995936" y="1321020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13,2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cxnSp>
          <p:nvCxnSpPr>
            <p:cNvPr id="83" name="Connecteur droit avec flèche 82"/>
            <p:cNvCxnSpPr/>
            <p:nvPr/>
          </p:nvCxnSpPr>
          <p:spPr bwMode="auto">
            <a:xfrm flipV="1">
              <a:off x="4994102" y="1643964"/>
              <a:ext cx="36004" cy="4752528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ZoneTexte 83"/>
            <p:cNvSpPr txBox="1"/>
            <p:nvPr/>
          </p:nvSpPr>
          <p:spPr>
            <a:xfrm>
              <a:off x="5004048" y="3189678"/>
              <a:ext cx="877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1024x20</a:t>
              </a:r>
            </a:p>
            <a:p>
              <a:r>
                <a:rPr lang="fr-FR" dirty="0" smtClean="0"/>
                <a:t>= 20480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615838" y="1622912"/>
              <a:ext cx="148938" cy="47735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86" name="Connecteur droit avec flèche 85"/>
            <p:cNvCxnSpPr/>
            <p:nvPr/>
          </p:nvCxnSpPr>
          <p:spPr bwMode="auto">
            <a:xfrm>
              <a:off x="4578597" y="1564374"/>
              <a:ext cx="186179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7" name="ZoneTexte 86"/>
            <p:cNvSpPr txBox="1"/>
            <p:nvPr/>
          </p:nvSpPr>
          <p:spPr>
            <a:xfrm>
              <a:off x="4506589" y="1333542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6,8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189476" y="3981830"/>
              <a:ext cx="207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Total </a:t>
              </a:r>
              <a:r>
                <a:rPr lang="fr-FR" sz="1200" dirty="0" err="1" smtClean="0"/>
                <a:t>reading</a:t>
              </a:r>
              <a:r>
                <a:rPr lang="fr-FR" sz="1200" dirty="0" smtClean="0"/>
                <a:t> area </a:t>
              </a:r>
            </a:p>
            <a:p>
              <a:r>
                <a:rPr lang="fr-FR" sz="1200" dirty="0" smtClean="0"/>
                <a:t>20480x13,2 = 270336 </a:t>
              </a:r>
              <a:r>
                <a:rPr lang="el-GR" sz="1200" dirty="0" smtClean="0">
                  <a:cs typeface="Arial" panose="020B0604020202020204" pitchFamily="34" charset="0"/>
                </a:rPr>
                <a:t>μ</a:t>
              </a:r>
              <a:r>
                <a:rPr lang="fr-FR" sz="1200" dirty="0" smtClean="0">
                  <a:cs typeface="Arial" panose="020B0604020202020204" pitchFamily="34" charset="0"/>
                </a:rPr>
                <a:t>m²</a:t>
              </a:r>
              <a:endParaRPr lang="fr-FR" sz="1200" dirty="0"/>
            </a:p>
          </p:txBody>
        </p:sp>
        <p:cxnSp>
          <p:nvCxnSpPr>
            <p:cNvPr id="89" name="Connecteur droit avec flèche 88"/>
            <p:cNvCxnSpPr>
              <a:endCxn id="87" idx="0"/>
            </p:cNvCxnSpPr>
            <p:nvPr/>
          </p:nvCxnSpPr>
          <p:spPr bwMode="auto">
            <a:xfrm>
              <a:off x="4074541" y="1321020"/>
              <a:ext cx="756084" cy="12522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ZoneTexte 89"/>
            <p:cNvSpPr txBox="1"/>
            <p:nvPr/>
          </p:nvSpPr>
          <p:spPr>
            <a:xfrm>
              <a:off x="4171937" y="1073442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20 </a:t>
              </a:r>
              <a:r>
                <a:rPr lang="el-GR" dirty="0" smtClean="0">
                  <a:cs typeface="Arial" panose="020B0604020202020204" pitchFamily="34" charset="0"/>
                </a:rPr>
                <a:t>μ</a:t>
              </a:r>
              <a:r>
                <a:rPr lang="fr-FR" dirty="0" smtClean="0">
                  <a:cs typeface="Arial" panose="020B0604020202020204" pitchFamily="34" charset="0"/>
                </a:rPr>
                <a:t>m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3225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Review of some sensors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2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grpSp>
        <p:nvGrpSpPr>
          <p:cNvPr id="14" name="Groupe 13"/>
          <p:cNvGrpSpPr/>
          <p:nvPr/>
        </p:nvGrpSpPr>
        <p:grpSpPr>
          <a:xfrm>
            <a:off x="1263057" y="980728"/>
            <a:ext cx="7341391" cy="4968552"/>
            <a:chOff x="1119041" y="1268760"/>
            <a:chExt cx="7341391" cy="4968552"/>
          </a:xfrm>
        </p:grpSpPr>
        <p:sp>
          <p:nvSpPr>
            <p:cNvPr id="6" name="Rectangle 5"/>
            <p:cNvSpPr/>
            <p:nvPr/>
          </p:nvSpPr>
          <p:spPr bwMode="auto">
            <a:xfrm>
              <a:off x="4006158" y="1268760"/>
              <a:ext cx="1361476" cy="17136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MIMOSIS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7 </a:t>
              </a:r>
              <a:r>
                <a:rPr lang="fr-FR" b="0" dirty="0" smtClean="0"/>
                <a:t>MHz/cm²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70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</a:rPr>
                <a:t> mW/cm</a:t>
              </a:r>
              <a:r>
                <a:rPr lang="fr-FR" b="0" dirty="0"/>
                <a:t>²</a:t>
              </a:r>
              <a:endPara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Tx/>
                <a:buChar char="-"/>
                <a:tabLst/>
              </a:pPr>
              <a:r>
                <a:rPr lang="fr-FR" b="0" dirty="0" smtClean="0"/>
                <a:t>30x27 </a:t>
              </a:r>
              <a:r>
                <a:rPr lang="el-GR" b="0" dirty="0" smtClean="0"/>
                <a:t>μ</a:t>
              </a:r>
              <a:r>
                <a:rPr lang="fr-FR" b="0" dirty="0" smtClean="0"/>
                <a:t>m²</a:t>
              </a: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Tx/>
                <a:buChar char="-"/>
                <a:tabLst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</a:rPr>
                <a:t>1024x512 pixels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19041" y="1268760"/>
              <a:ext cx="1224136" cy="10510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ALPIDE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6 MHz/cm²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</a:rPr>
                <a:t>50 mW/cm</a:t>
              </a:r>
              <a:r>
                <a:rPr lang="fr-FR" b="0" dirty="0"/>
                <a:t>²</a:t>
              </a:r>
              <a:endPara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endParaRP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29x27</a:t>
              </a:r>
              <a:r>
                <a:rPr lang="el-GR" b="0" dirty="0"/>
                <a:t> μ</a:t>
              </a:r>
              <a:r>
                <a:rPr lang="fr-FR" b="0" dirty="0"/>
                <a:t>m²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/>
                <a:t>512x1024 </a:t>
              </a:r>
              <a:r>
                <a:rPr lang="fr-FR" b="0" dirty="0" smtClean="0"/>
                <a:t>pixels</a:t>
              </a:r>
              <a:endParaRPr lang="fr-FR" b="0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092280" y="1268760"/>
              <a:ext cx="1368152" cy="49685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MOSS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100 MHz/cm²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2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</a:rPr>
                <a:t>0 mW/cm</a:t>
              </a:r>
              <a:r>
                <a:rPr lang="fr-FR" b="0" dirty="0"/>
                <a:t>²</a:t>
              </a:r>
              <a:endPara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endParaRP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lang="fr-FR" b="0" dirty="0" smtClean="0"/>
                <a:t>18 or 22,5</a:t>
              </a:r>
              <a:r>
                <a:rPr lang="el-GR" b="0" dirty="0" smtClean="0"/>
                <a:t> </a:t>
              </a:r>
              <a:r>
                <a:rPr lang="el-GR" b="0" dirty="0"/>
                <a:t>μ</a:t>
              </a:r>
              <a:r>
                <a:rPr lang="fr-FR" b="0" dirty="0" smtClean="0"/>
                <a:t>m²</a:t>
              </a:r>
            </a:p>
            <a:p>
              <a:pPr marL="171450" indent="-171450" eaLnBrk="1" hangingPunct="1">
                <a:spcBef>
                  <a:spcPct val="20000"/>
                </a:spcBef>
                <a:buClr>
                  <a:schemeClr val="bg2"/>
                </a:buClr>
                <a:buSzPct val="75000"/>
                <a:buFontTx/>
                <a:buChar char="-"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</a:rPr>
                <a:t>1280x576x10 pixels</a:t>
              </a:r>
            </a:p>
          </p:txBody>
        </p:sp>
        <p:sp>
          <p:nvSpPr>
            <p:cNvPr id="11" name="Flèche droite 10"/>
            <p:cNvSpPr/>
            <p:nvPr/>
          </p:nvSpPr>
          <p:spPr bwMode="auto">
            <a:xfrm>
              <a:off x="5446526" y="1700808"/>
              <a:ext cx="1487970" cy="432048"/>
            </a:xfrm>
            <a:prstGeom prst="rightArrow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Upgrade</a:t>
              </a:r>
            </a:p>
          </p:txBody>
        </p:sp>
        <p:sp>
          <p:nvSpPr>
            <p:cNvPr id="12" name="Flèche droite 11"/>
            <p:cNvSpPr/>
            <p:nvPr/>
          </p:nvSpPr>
          <p:spPr bwMode="auto">
            <a:xfrm>
              <a:off x="2424408" y="1700808"/>
              <a:ext cx="1487970" cy="432048"/>
            </a:xfrm>
            <a:prstGeom prst="rightArrow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Upgrade</a:t>
              </a:r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6" y="2786782"/>
            <a:ext cx="5776402" cy="36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smtClean="0"/>
              <a:t>General synchronous </a:t>
            </a:r>
            <a:r>
              <a:rPr lang="en-GB" dirty="0" smtClean="0"/>
              <a:t>/ asynchronous communication review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3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15616" y="1700808"/>
            <a:ext cx="1872208" cy="158417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fr-FR" dirty="0" err="1" smtClean="0"/>
              <a:t>Peripheral</a:t>
            </a:r>
            <a:r>
              <a:rPr lang="fr-FR" dirty="0" smtClean="0"/>
              <a:t> </a:t>
            </a: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44208" y="1700808"/>
            <a:ext cx="1872208" cy="158417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fr-FR" dirty="0" err="1"/>
              <a:t>Peripheral</a:t>
            </a: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2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3095836" y="1844824"/>
            <a:ext cx="3204356" cy="288032"/>
            <a:chOff x="3095836" y="2708920"/>
            <a:chExt cx="3204356" cy="288032"/>
          </a:xfrm>
        </p:grpSpPr>
        <p:cxnSp>
          <p:nvCxnSpPr>
            <p:cNvPr id="13" name="Connecteur droit avec flèche 12"/>
            <p:cNvCxnSpPr/>
            <p:nvPr/>
          </p:nvCxnSpPr>
          <p:spPr bwMode="auto">
            <a:xfrm>
              <a:off x="3095836" y="2996952"/>
              <a:ext cx="320435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ZoneTexte 14"/>
            <p:cNvSpPr txBox="1"/>
            <p:nvPr/>
          </p:nvSpPr>
          <p:spPr>
            <a:xfrm>
              <a:off x="4347372" y="2708920"/>
              <a:ext cx="792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Request</a:t>
              </a:r>
              <a:endParaRPr lang="fr-FR" dirty="0"/>
            </a:p>
          </p:txBody>
        </p:sp>
      </p:grpSp>
      <p:grpSp>
        <p:nvGrpSpPr>
          <p:cNvPr id="17" name="Groupe 16"/>
          <p:cNvGrpSpPr/>
          <p:nvPr/>
        </p:nvGrpSpPr>
        <p:grpSpPr>
          <a:xfrm rot="10800000">
            <a:off x="3094063" y="2443185"/>
            <a:ext cx="3204356" cy="288032"/>
            <a:chOff x="3095836" y="2708920"/>
            <a:chExt cx="3204356" cy="288032"/>
          </a:xfrm>
        </p:grpSpPr>
        <p:cxnSp>
          <p:nvCxnSpPr>
            <p:cNvPr id="18" name="Connecteur droit avec flèche 17"/>
            <p:cNvCxnSpPr/>
            <p:nvPr/>
          </p:nvCxnSpPr>
          <p:spPr bwMode="auto">
            <a:xfrm>
              <a:off x="3095836" y="2996952"/>
              <a:ext cx="320435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ZoneTexte 18"/>
            <p:cNvSpPr txBox="1"/>
            <p:nvPr/>
          </p:nvSpPr>
          <p:spPr>
            <a:xfrm rot="10800000">
              <a:off x="4174184" y="2708920"/>
              <a:ext cx="9652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Acknowledge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131840" y="2906981"/>
            <a:ext cx="3204356" cy="288032"/>
            <a:chOff x="3095836" y="2708920"/>
            <a:chExt cx="3204356" cy="288032"/>
          </a:xfrm>
        </p:grpSpPr>
        <p:cxnSp>
          <p:nvCxnSpPr>
            <p:cNvPr id="21" name="Connecteur droit avec flèche 20"/>
            <p:cNvCxnSpPr/>
            <p:nvPr/>
          </p:nvCxnSpPr>
          <p:spPr bwMode="auto">
            <a:xfrm>
              <a:off x="3095836" y="2996952"/>
              <a:ext cx="320435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ZoneTexte 21"/>
            <p:cNvSpPr txBox="1"/>
            <p:nvPr/>
          </p:nvSpPr>
          <p:spPr>
            <a:xfrm>
              <a:off x="4347372" y="2708920"/>
              <a:ext cx="792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DATA</a:t>
              </a:r>
              <a:endParaRPr lang="fr-FR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216324" y="994040"/>
            <a:ext cx="492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Asynchronous communication</a:t>
            </a:r>
            <a:endParaRPr lang="fr-FR" sz="20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1115616" y="4687884"/>
            <a:ext cx="1872208" cy="158417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fr-FR" dirty="0" err="1"/>
              <a:t>Peripheral</a:t>
            </a: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6444208" y="4687884"/>
            <a:ext cx="1872208" cy="158417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fr-FR" dirty="0" err="1"/>
              <a:t>Peripheral</a:t>
            </a: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2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3115767" y="5503819"/>
            <a:ext cx="3204356" cy="288032"/>
            <a:chOff x="3095836" y="2708920"/>
            <a:chExt cx="3204356" cy="288032"/>
          </a:xfrm>
        </p:grpSpPr>
        <p:cxnSp>
          <p:nvCxnSpPr>
            <p:cNvPr id="34" name="Connecteur droit avec flèche 33"/>
            <p:cNvCxnSpPr/>
            <p:nvPr/>
          </p:nvCxnSpPr>
          <p:spPr bwMode="auto">
            <a:xfrm>
              <a:off x="3095836" y="2996952"/>
              <a:ext cx="320435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ZoneTexte 34"/>
            <p:cNvSpPr txBox="1"/>
            <p:nvPr/>
          </p:nvSpPr>
          <p:spPr>
            <a:xfrm>
              <a:off x="4347372" y="2708920"/>
              <a:ext cx="792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DATA</a:t>
              </a:r>
              <a:endParaRPr lang="fr-FR" dirty="0"/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2216324" y="3599397"/>
            <a:ext cx="492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S</a:t>
            </a:r>
            <a:r>
              <a:rPr lang="fr-FR" sz="2000" dirty="0" err="1" smtClean="0"/>
              <a:t>ynchronous</a:t>
            </a:r>
            <a:r>
              <a:rPr lang="fr-FR" sz="2000" dirty="0" smtClean="0"/>
              <a:t> communication</a:t>
            </a:r>
            <a:endParaRPr lang="fr-FR" sz="2000" dirty="0"/>
          </a:p>
        </p:txBody>
      </p:sp>
      <p:grpSp>
        <p:nvGrpSpPr>
          <p:cNvPr id="6" name="Groupe 5"/>
          <p:cNvGrpSpPr/>
          <p:nvPr/>
        </p:nvGrpSpPr>
        <p:grpSpPr>
          <a:xfrm>
            <a:off x="238547" y="4020207"/>
            <a:ext cx="6598292" cy="675730"/>
            <a:chOff x="238547" y="4020207"/>
            <a:chExt cx="6598292" cy="675730"/>
          </a:xfrm>
        </p:grpSpPr>
        <p:grpSp>
          <p:nvGrpSpPr>
            <p:cNvPr id="27" name="Groupe 26"/>
            <p:cNvGrpSpPr/>
            <p:nvPr/>
          </p:nvGrpSpPr>
          <p:grpSpPr>
            <a:xfrm>
              <a:off x="238547" y="4020207"/>
              <a:ext cx="6474025" cy="169499"/>
              <a:chOff x="3095836" y="2708920"/>
              <a:chExt cx="3204356" cy="288032"/>
            </a:xfrm>
          </p:grpSpPr>
          <p:cxnSp>
            <p:nvCxnSpPr>
              <p:cNvPr id="28" name="Connecteur droit avec flèche 27"/>
              <p:cNvCxnSpPr/>
              <p:nvPr/>
            </p:nvCxnSpPr>
            <p:spPr bwMode="auto">
              <a:xfrm>
                <a:off x="3095836" y="2996952"/>
                <a:ext cx="3204356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ZoneTexte 28"/>
              <p:cNvSpPr txBox="1"/>
              <p:nvPr/>
            </p:nvSpPr>
            <p:spPr>
              <a:xfrm>
                <a:off x="4347372" y="2708920"/>
                <a:ext cx="79208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Clock</a:t>
                </a:r>
                <a:endParaRPr lang="fr-FR" dirty="0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 rot="5400000">
              <a:off x="1970232" y="4331432"/>
              <a:ext cx="498178" cy="230832"/>
              <a:chOff x="3095836" y="2708920"/>
              <a:chExt cx="3204356" cy="374469"/>
            </a:xfrm>
          </p:grpSpPr>
          <p:cxnSp>
            <p:nvCxnSpPr>
              <p:cNvPr id="31" name="Connecteur droit avec flèche 30"/>
              <p:cNvCxnSpPr/>
              <p:nvPr/>
            </p:nvCxnSpPr>
            <p:spPr bwMode="auto">
              <a:xfrm>
                <a:off x="3095836" y="2996952"/>
                <a:ext cx="3204356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ZoneTexte 31"/>
              <p:cNvSpPr txBox="1"/>
              <p:nvPr/>
            </p:nvSpPr>
            <p:spPr>
              <a:xfrm>
                <a:off x="4347372" y="2708920"/>
                <a:ext cx="792088" cy="37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 rot="5400000">
              <a:off x="6472334" y="4323379"/>
              <a:ext cx="498178" cy="230832"/>
              <a:chOff x="3095836" y="2708920"/>
              <a:chExt cx="3204356" cy="374469"/>
            </a:xfrm>
          </p:grpSpPr>
          <p:cxnSp>
            <p:nvCxnSpPr>
              <p:cNvPr id="38" name="Connecteur droit avec flèche 37"/>
              <p:cNvCxnSpPr/>
              <p:nvPr/>
            </p:nvCxnSpPr>
            <p:spPr bwMode="auto">
              <a:xfrm>
                <a:off x="3095836" y="2996952"/>
                <a:ext cx="3204356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ZoneTexte 38"/>
              <p:cNvSpPr txBox="1"/>
              <p:nvPr/>
            </p:nvSpPr>
            <p:spPr>
              <a:xfrm>
                <a:off x="4347372" y="2708920"/>
                <a:ext cx="792088" cy="37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6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Asynchronous arbiter (Fixed Priority Arbiter)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Jean.soudier@iphc.cnrs.fr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r="41210"/>
          <a:stretch/>
        </p:blipFill>
        <p:spPr>
          <a:xfrm>
            <a:off x="1403873" y="908720"/>
            <a:ext cx="6480720" cy="51940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31640" y="1916832"/>
            <a:ext cx="864096" cy="38164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Column</a:t>
            </a:r>
            <a:r>
              <a:rPr kumimoji="0" lang="fr-FR" sz="9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of pixels</a:t>
            </a: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876256" y="2996952"/>
            <a:ext cx="1517575" cy="14401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lang="fr-FR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en-US" dirty="0" smtClean="0"/>
              <a:t>Serialized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771800" y="2132856"/>
            <a:ext cx="144016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kumimoji="0" lang="fr-FR" sz="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" name="Ellipse 9"/>
          <p:cNvSpPr/>
          <p:nvPr/>
        </p:nvSpPr>
        <p:spPr bwMode="auto">
          <a:xfrm>
            <a:off x="2726828" y="2560291"/>
            <a:ext cx="144016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kumimoji="0" lang="fr-FR" sz="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2699792" y="3059733"/>
            <a:ext cx="144016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kumimoji="0" lang="fr-FR" sz="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16324" y="994040"/>
            <a:ext cx="492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Classical</a:t>
            </a:r>
            <a:r>
              <a:rPr lang="fr-FR" sz="2000" dirty="0" smtClean="0"/>
              <a:t> </a:t>
            </a:r>
            <a:r>
              <a:rPr lang="fr-FR" sz="2000" dirty="0" err="1" smtClean="0"/>
              <a:t>topology</a:t>
            </a:r>
            <a:r>
              <a:rPr lang="fr-FR" sz="2000" dirty="0" smtClean="0"/>
              <a:t> view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932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7882 0.0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0.03148 L 0.18906 0.10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0.10486 L 0.29149 0.16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368 -0.03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8664 0.03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49 0.16805 L 0.40173 0.231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8 -0.03079 L 0.1625 0.000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4 0.0331 L 0.17327 0.00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5 0.00069 L 0.19392 0.0425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73 0.23102 L 0.5276 0.231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92 0.04259 L 0.29635 0.105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27 0.00162 L 0.19688 -0.030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1" grpId="1" animBg="1"/>
      <p:bldP spid="11" grpId="2" animBg="1"/>
      <p:bldP spid="11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Possible applications and adaptations: I) Topology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5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236112" y="1559576"/>
            <a:ext cx="4176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Case 1: </a:t>
            </a:r>
            <a:r>
              <a:rPr lang="fr-FR" sz="2500" b="0" dirty="0" smtClean="0"/>
              <a:t>readout inter pixel column (MIMOSIS </a:t>
            </a:r>
            <a:r>
              <a:rPr lang="fr-FR" sz="2500" b="0" dirty="0" err="1" smtClean="0"/>
              <a:t>like</a:t>
            </a:r>
            <a:r>
              <a:rPr lang="fr-FR" sz="2500" b="0" dirty="0" smtClean="0"/>
              <a:t>)</a:t>
            </a:r>
            <a:endParaRPr lang="fr-FR" sz="2500" b="0" dirty="0"/>
          </a:p>
        </p:txBody>
      </p:sp>
      <p:grpSp>
        <p:nvGrpSpPr>
          <p:cNvPr id="7" name="Groupe 6"/>
          <p:cNvGrpSpPr/>
          <p:nvPr/>
        </p:nvGrpSpPr>
        <p:grpSpPr>
          <a:xfrm>
            <a:off x="5780728" y="2465478"/>
            <a:ext cx="3232152" cy="3177982"/>
            <a:chOff x="5084626" y="2975801"/>
            <a:chExt cx="3232152" cy="3177982"/>
          </a:xfrm>
        </p:grpSpPr>
        <p:grpSp>
          <p:nvGrpSpPr>
            <p:cNvPr id="32" name="Groupe 31"/>
            <p:cNvGrpSpPr/>
            <p:nvPr/>
          </p:nvGrpSpPr>
          <p:grpSpPr>
            <a:xfrm>
              <a:off x="5084626" y="3191825"/>
              <a:ext cx="2880320" cy="2961958"/>
              <a:chOff x="402997" y="1852051"/>
              <a:chExt cx="2880320" cy="2961958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480891" y="1852051"/>
                <a:ext cx="2736304" cy="25202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 rot="16200000">
                <a:off x="1728302" y="3258994"/>
                <a:ext cx="229710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 bwMode="auto">
            <a:xfrm rot="10800000">
              <a:off x="8100391" y="2975801"/>
              <a:ext cx="216387" cy="2880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5061010" y="1503315"/>
            <a:ext cx="36712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Case 2: </a:t>
            </a:r>
            <a:r>
              <a:rPr lang="fr-FR" sz="2500" b="0" dirty="0" smtClean="0"/>
              <a:t>readout out of the matrix (MOSS </a:t>
            </a:r>
            <a:r>
              <a:rPr lang="fr-FR" sz="2500" b="0" dirty="0" err="1" smtClean="0"/>
              <a:t>like</a:t>
            </a:r>
            <a:r>
              <a:rPr lang="fr-FR" sz="2500" b="0" dirty="0" smtClean="0"/>
              <a:t>)</a:t>
            </a:r>
            <a:endParaRPr lang="fr-FR" sz="2500" b="0" dirty="0"/>
          </a:p>
        </p:txBody>
      </p:sp>
      <p:grpSp>
        <p:nvGrpSpPr>
          <p:cNvPr id="35" name="Groupe 34"/>
          <p:cNvGrpSpPr/>
          <p:nvPr/>
        </p:nvGrpSpPr>
        <p:grpSpPr>
          <a:xfrm>
            <a:off x="3528049" y="5738018"/>
            <a:ext cx="1256619" cy="631663"/>
            <a:chOff x="3634517" y="5471222"/>
            <a:chExt cx="1256619" cy="631663"/>
          </a:xfrm>
        </p:grpSpPr>
        <p:sp>
          <p:nvSpPr>
            <p:cNvPr id="8" name="Forme libre 7"/>
            <p:cNvSpPr/>
            <p:nvPr/>
          </p:nvSpPr>
          <p:spPr bwMode="auto">
            <a:xfrm>
              <a:off x="3802278" y="5471222"/>
              <a:ext cx="1088858" cy="631663"/>
            </a:xfrm>
            <a:custGeom>
              <a:avLst/>
              <a:gdLst>
                <a:gd name="connsiteX0" fmla="*/ 0 w 1088858"/>
                <a:gd name="connsiteY0" fmla="*/ 0 h 631663"/>
                <a:gd name="connsiteX1" fmla="*/ 36095 w 1088858"/>
                <a:gd name="connsiteY1" fmla="*/ 48126 h 631663"/>
                <a:gd name="connsiteX2" fmla="*/ 54143 w 1088858"/>
                <a:gd name="connsiteY2" fmla="*/ 72189 h 631663"/>
                <a:gd name="connsiteX3" fmla="*/ 96253 w 1088858"/>
                <a:gd name="connsiteY3" fmla="*/ 108284 h 631663"/>
                <a:gd name="connsiteX4" fmla="*/ 144379 w 1088858"/>
                <a:gd name="connsiteY4" fmla="*/ 150394 h 631663"/>
                <a:gd name="connsiteX5" fmla="*/ 174458 w 1088858"/>
                <a:gd name="connsiteY5" fmla="*/ 162426 h 631663"/>
                <a:gd name="connsiteX6" fmla="*/ 228600 w 1088858"/>
                <a:gd name="connsiteY6" fmla="*/ 180473 h 631663"/>
                <a:gd name="connsiteX7" fmla="*/ 258679 w 1088858"/>
                <a:gd name="connsiteY7" fmla="*/ 204536 h 631663"/>
                <a:gd name="connsiteX8" fmla="*/ 330869 w 1088858"/>
                <a:gd name="connsiteY8" fmla="*/ 234615 h 631663"/>
                <a:gd name="connsiteX9" fmla="*/ 391027 w 1088858"/>
                <a:gd name="connsiteY9" fmla="*/ 252663 h 631663"/>
                <a:gd name="connsiteX10" fmla="*/ 415090 w 1088858"/>
                <a:gd name="connsiteY10" fmla="*/ 264694 h 631663"/>
                <a:gd name="connsiteX11" fmla="*/ 421106 w 1088858"/>
                <a:gd name="connsiteY11" fmla="*/ 282742 h 631663"/>
                <a:gd name="connsiteX12" fmla="*/ 493295 w 1088858"/>
                <a:gd name="connsiteY12" fmla="*/ 306805 h 631663"/>
                <a:gd name="connsiteX13" fmla="*/ 523374 w 1088858"/>
                <a:gd name="connsiteY13" fmla="*/ 318836 h 631663"/>
                <a:gd name="connsiteX14" fmla="*/ 577516 w 1088858"/>
                <a:gd name="connsiteY14" fmla="*/ 336884 h 631663"/>
                <a:gd name="connsiteX15" fmla="*/ 637674 w 1088858"/>
                <a:gd name="connsiteY15" fmla="*/ 378994 h 631663"/>
                <a:gd name="connsiteX16" fmla="*/ 679785 w 1088858"/>
                <a:gd name="connsiteY16" fmla="*/ 397042 h 631663"/>
                <a:gd name="connsiteX17" fmla="*/ 697832 w 1088858"/>
                <a:gd name="connsiteY17" fmla="*/ 409073 h 631663"/>
                <a:gd name="connsiteX18" fmla="*/ 770022 w 1088858"/>
                <a:gd name="connsiteY18" fmla="*/ 451184 h 631663"/>
                <a:gd name="connsiteX19" fmla="*/ 884322 w 1088858"/>
                <a:gd name="connsiteY19" fmla="*/ 523373 h 631663"/>
                <a:gd name="connsiteX20" fmla="*/ 914400 w 1088858"/>
                <a:gd name="connsiteY20" fmla="*/ 529389 h 631663"/>
                <a:gd name="connsiteX21" fmla="*/ 944479 w 1088858"/>
                <a:gd name="connsiteY21" fmla="*/ 553452 h 631663"/>
                <a:gd name="connsiteX22" fmla="*/ 1010653 w 1088858"/>
                <a:gd name="connsiteY22" fmla="*/ 583531 h 631663"/>
                <a:gd name="connsiteX23" fmla="*/ 1046748 w 1088858"/>
                <a:gd name="connsiteY23" fmla="*/ 613610 h 631663"/>
                <a:gd name="connsiteX24" fmla="*/ 1088858 w 1088858"/>
                <a:gd name="connsiteY24" fmla="*/ 631657 h 63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8858" h="631663">
                  <a:moveTo>
                    <a:pt x="0" y="0"/>
                  </a:moveTo>
                  <a:cubicBezTo>
                    <a:pt x="21626" y="54061"/>
                    <a:pt x="-2057" y="9974"/>
                    <a:pt x="36095" y="48126"/>
                  </a:cubicBezTo>
                  <a:cubicBezTo>
                    <a:pt x="43185" y="55216"/>
                    <a:pt x="47618" y="64576"/>
                    <a:pt x="54143" y="72189"/>
                  </a:cubicBezTo>
                  <a:cubicBezTo>
                    <a:pt x="73259" y="94490"/>
                    <a:pt x="72480" y="88473"/>
                    <a:pt x="96253" y="108284"/>
                  </a:cubicBezTo>
                  <a:cubicBezTo>
                    <a:pt x="112628" y="121930"/>
                    <a:pt x="126853" y="138261"/>
                    <a:pt x="144379" y="150394"/>
                  </a:cubicBezTo>
                  <a:cubicBezTo>
                    <a:pt x="153258" y="156541"/>
                    <a:pt x="164288" y="158794"/>
                    <a:pt x="174458" y="162426"/>
                  </a:cubicBezTo>
                  <a:cubicBezTo>
                    <a:pt x="192373" y="168824"/>
                    <a:pt x="210553" y="174457"/>
                    <a:pt x="228600" y="180473"/>
                  </a:cubicBezTo>
                  <a:cubicBezTo>
                    <a:pt x="238626" y="188494"/>
                    <a:pt x="247331" y="198528"/>
                    <a:pt x="258679" y="204536"/>
                  </a:cubicBezTo>
                  <a:cubicBezTo>
                    <a:pt x="281718" y="216733"/>
                    <a:pt x="306764" y="224689"/>
                    <a:pt x="330869" y="234615"/>
                  </a:cubicBezTo>
                  <a:cubicBezTo>
                    <a:pt x="368245" y="250005"/>
                    <a:pt x="352439" y="244945"/>
                    <a:pt x="391027" y="252663"/>
                  </a:cubicBezTo>
                  <a:cubicBezTo>
                    <a:pt x="399048" y="256673"/>
                    <a:pt x="408749" y="258353"/>
                    <a:pt x="415090" y="264694"/>
                  </a:cubicBezTo>
                  <a:cubicBezTo>
                    <a:pt x="419574" y="269178"/>
                    <a:pt x="415523" y="279735"/>
                    <a:pt x="421106" y="282742"/>
                  </a:cubicBezTo>
                  <a:cubicBezTo>
                    <a:pt x="443439" y="294768"/>
                    <a:pt x="469744" y="297385"/>
                    <a:pt x="493295" y="306805"/>
                  </a:cubicBezTo>
                  <a:cubicBezTo>
                    <a:pt x="503321" y="310815"/>
                    <a:pt x="513130" y="315421"/>
                    <a:pt x="523374" y="318836"/>
                  </a:cubicBezTo>
                  <a:cubicBezTo>
                    <a:pt x="547026" y="326720"/>
                    <a:pt x="553980" y="322762"/>
                    <a:pt x="577516" y="336884"/>
                  </a:cubicBezTo>
                  <a:cubicBezTo>
                    <a:pt x="598505" y="349477"/>
                    <a:pt x="615176" y="369352"/>
                    <a:pt x="637674" y="378994"/>
                  </a:cubicBezTo>
                  <a:cubicBezTo>
                    <a:pt x="651711" y="385010"/>
                    <a:pt x="666125" y="390212"/>
                    <a:pt x="679785" y="397042"/>
                  </a:cubicBezTo>
                  <a:cubicBezTo>
                    <a:pt x="686252" y="400275"/>
                    <a:pt x="691632" y="405353"/>
                    <a:pt x="697832" y="409073"/>
                  </a:cubicBezTo>
                  <a:cubicBezTo>
                    <a:pt x="721720" y="423406"/>
                    <a:pt x="746468" y="436308"/>
                    <a:pt x="770022" y="451184"/>
                  </a:cubicBezTo>
                  <a:cubicBezTo>
                    <a:pt x="799320" y="469688"/>
                    <a:pt x="854533" y="517415"/>
                    <a:pt x="884322" y="523373"/>
                  </a:cubicBezTo>
                  <a:lnTo>
                    <a:pt x="914400" y="529389"/>
                  </a:lnTo>
                  <a:cubicBezTo>
                    <a:pt x="924426" y="537410"/>
                    <a:pt x="933646" y="546559"/>
                    <a:pt x="944479" y="553452"/>
                  </a:cubicBezTo>
                  <a:cubicBezTo>
                    <a:pt x="963841" y="565773"/>
                    <a:pt x="989270" y="574978"/>
                    <a:pt x="1010653" y="583531"/>
                  </a:cubicBezTo>
                  <a:cubicBezTo>
                    <a:pt x="1026421" y="599299"/>
                    <a:pt x="1027903" y="603141"/>
                    <a:pt x="1046748" y="613610"/>
                  </a:cubicBezTo>
                  <a:cubicBezTo>
                    <a:pt x="1080847" y="632554"/>
                    <a:pt x="1069956" y="631657"/>
                    <a:pt x="1088858" y="631657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rPr>
                <a:t>Analog circuit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tabLst/>
              </a:pPr>
              <a:r>
                <a:rPr lang="fr-FR" dirty="0" smtClean="0"/>
                <a:t>Readout circuit</a:t>
              </a:r>
              <a:endPara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634517" y="5684012"/>
              <a:ext cx="138188" cy="1510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634517" y="5504010"/>
              <a:ext cx="138188" cy="136316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019965" y="5528604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Centralizer</a:t>
            </a:r>
            <a:r>
              <a:rPr lang="fr-FR" dirty="0" smtClean="0"/>
              <a:t> (b)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6932856" y="5398491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Column</a:t>
            </a:r>
            <a:endParaRPr lang="fr-FR" dirty="0"/>
          </a:p>
        </p:txBody>
      </p:sp>
      <p:sp>
        <p:nvSpPr>
          <p:cNvPr id="61" name="ZoneTexte 60"/>
          <p:cNvSpPr txBox="1"/>
          <p:nvPr/>
        </p:nvSpPr>
        <p:spPr>
          <a:xfrm rot="16200000">
            <a:off x="8235713" y="3444234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Line</a:t>
            </a:r>
            <a:endParaRPr lang="fr-FR" dirty="0"/>
          </a:p>
        </p:txBody>
      </p:sp>
      <p:grpSp>
        <p:nvGrpSpPr>
          <p:cNvPr id="78" name="Groupe 77"/>
          <p:cNvGrpSpPr/>
          <p:nvPr/>
        </p:nvGrpSpPr>
        <p:grpSpPr>
          <a:xfrm>
            <a:off x="2996733" y="2819582"/>
            <a:ext cx="2304256" cy="2429144"/>
            <a:chOff x="3116513" y="2966914"/>
            <a:chExt cx="2304256" cy="2429144"/>
          </a:xfrm>
        </p:grpSpPr>
        <p:grpSp>
          <p:nvGrpSpPr>
            <p:cNvPr id="79" name="Groupe 78"/>
            <p:cNvGrpSpPr/>
            <p:nvPr/>
          </p:nvGrpSpPr>
          <p:grpSpPr>
            <a:xfrm>
              <a:off x="3116513" y="3408962"/>
              <a:ext cx="2304256" cy="1987096"/>
              <a:chOff x="3234436" y="3080728"/>
              <a:chExt cx="2816639" cy="2508512"/>
            </a:xfrm>
          </p:grpSpPr>
          <p:sp>
            <p:nvSpPr>
              <p:cNvPr id="81" name="Rectangle 80"/>
              <p:cNvSpPr/>
              <p:nvPr/>
            </p:nvSpPr>
            <p:spPr bwMode="auto">
              <a:xfrm>
                <a:off x="3243941" y="3501008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4243849" y="3501008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3243941" y="4537233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4244577" y="4534703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85" name="Connecteur droit avec flèche 84"/>
              <p:cNvCxnSpPr/>
              <p:nvPr/>
            </p:nvCxnSpPr>
            <p:spPr bwMode="auto">
              <a:xfrm flipV="1">
                <a:off x="5292080" y="3501008"/>
                <a:ext cx="0" cy="996857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Connecteur droit avec flèche 85"/>
              <p:cNvCxnSpPr/>
              <p:nvPr/>
            </p:nvCxnSpPr>
            <p:spPr bwMode="auto">
              <a:xfrm>
                <a:off x="4716016" y="3356992"/>
                <a:ext cx="48642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Connecteur droit avec flèche 86"/>
              <p:cNvCxnSpPr/>
              <p:nvPr/>
            </p:nvCxnSpPr>
            <p:spPr bwMode="auto">
              <a:xfrm>
                <a:off x="3234436" y="3356992"/>
                <a:ext cx="48642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Connecteur droit avec flèche 87"/>
              <p:cNvCxnSpPr/>
              <p:nvPr/>
            </p:nvCxnSpPr>
            <p:spPr bwMode="auto">
              <a:xfrm>
                <a:off x="3757778" y="3356992"/>
                <a:ext cx="946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9" name="ZoneTexte 88"/>
              <p:cNvSpPr txBox="1"/>
              <p:nvPr/>
            </p:nvSpPr>
            <p:spPr>
              <a:xfrm>
                <a:off x="3234436" y="3080728"/>
                <a:ext cx="688900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6 </a:t>
                </a:r>
                <a:r>
                  <a:rPr lang="fr-FR" dirty="0" err="1"/>
                  <a:t>μ</a:t>
                </a:r>
                <a:r>
                  <a:rPr lang="fr-FR" dirty="0" err="1" smtClean="0"/>
                  <a:t>m</a:t>
                </a:r>
                <a:endParaRPr lang="fr-FR" dirty="0"/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4728228" y="3082753"/>
                <a:ext cx="794726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6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91" name="ZoneTexte 90"/>
              <p:cNvSpPr txBox="1"/>
              <p:nvPr/>
            </p:nvSpPr>
            <p:spPr>
              <a:xfrm>
                <a:off x="5212610" y="3843910"/>
                <a:ext cx="838465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22,5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4012778" y="3082753"/>
                <a:ext cx="828029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33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3772451" y="3459715"/>
                <a:ext cx="931407" cy="2129525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0" name="ZoneTexte 79"/>
            <p:cNvSpPr txBox="1"/>
            <p:nvPr/>
          </p:nvSpPr>
          <p:spPr>
            <a:xfrm>
              <a:off x="3168628" y="2966914"/>
              <a:ext cx="1580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Zoom on a 2x2 pixels </a:t>
              </a:r>
              <a:r>
                <a:rPr lang="fr-FR" sz="1200" dirty="0" err="1" smtClean="0"/>
                <a:t>integration</a:t>
              </a:r>
              <a:endParaRPr lang="fr-FR" sz="1200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4176" y="2532055"/>
            <a:ext cx="2880320" cy="3226546"/>
            <a:chOff x="4176" y="2532055"/>
            <a:chExt cx="2880320" cy="3226546"/>
          </a:xfrm>
        </p:grpSpPr>
        <p:grpSp>
          <p:nvGrpSpPr>
            <p:cNvPr id="30" name="Groupe 29"/>
            <p:cNvGrpSpPr/>
            <p:nvPr/>
          </p:nvGrpSpPr>
          <p:grpSpPr>
            <a:xfrm>
              <a:off x="4176" y="2532055"/>
              <a:ext cx="2880320" cy="3226546"/>
              <a:chOff x="402997" y="1587463"/>
              <a:chExt cx="2880320" cy="3226546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467544" y="1772816"/>
                <a:ext cx="2736304" cy="25202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39552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83568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27584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971600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1115616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59632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403648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547664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691680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1835696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1979712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2123728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2267744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411760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2555776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699792" y="1592796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2843808" y="1587463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987824" y="1587463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3131840" y="1587463"/>
                <a:ext cx="72008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tabLst/>
                </a:pPr>
                <a:endPara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 rot="16200000">
                <a:off x="1728302" y="3258994"/>
                <a:ext cx="229710" cy="2880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tabLst/>
                </a:pPr>
                <a:endParaRPr kumimoji="0" lang="fr-FR" sz="9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 rot="16200000">
              <a:off x="-420448" y="3444234"/>
              <a:ext cx="11665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Single column (a)</a:t>
              </a:r>
              <a:endParaRPr lang="fr-FR" dirty="0"/>
            </a:p>
          </p:txBody>
        </p:sp>
      </p:grpSp>
      <p:sp>
        <p:nvSpPr>
          <p:cNvPr id="62" name="ZoneTexte 61"/>
          <p:cNvSpPr txBox="1"/>
          <p:nvPr/>
        </p:nvSpPr>
        <p:spPr>
          <a:xfrm>
            <a:off x="882358" y="5513907"/>
            <a:ext cx="116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Centralizer</a:t>
            </a:r>
            <a:r>
              <a:rPr lang="fr-FR" dirty="0" smtClean="0"/>
              <a:t> </a:t>
            </a:r>
            <a:r>
              <a:rPr lang="fr-FR" dirty="0" smtClean="0"/>
              <a:t>(b)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7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II) Possible size adaptations (area </a:t>
            </a:r>
            <a:r>
              <a:rPr lang="en-GB" dirty="0" err="1" smtClean="0"/>
              <a:t>improuvements</a:t>
            </a:r>
            <a:r>
              <a:rPr lang="en-GB" dirty="0" smtClean="0"/>
              <a:t> on a 4 to 1 arbiter)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6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9"/>
          <a:stretch/>
        </p:blipFill>
        <p:spPr>
          <a:xfrm>
            <a:off x="971600" y="2617771"/>
            <a:ext cx="3383842" cy="23550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7" r="30769"/>
          <a:stretch/>
        </p:blipFill>
        <p:spPr>
          <a:xfrm>
            <a:off x="5004048" y="2526047"/>
            <a:ext cx="3780036" cy="224440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7504" y="1558277"/>
            <a:ext cx="4788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Option a: </a:t>
            </a:r>
            <a:r>
              <a:rPr lang="fr-FR" sz="2500" b="0" dirty="0" smtClean="0"/>
              <a:t>3 </a:t>
            </a:r>
            <a:r>
              <a:rPr lang="fr-FR" sz="2500" b="0" dirty="0" err="1" smtClean="0"/>
              <a:t>arbiter</a:t>
            </a:r>
            <a:r>
              <a:rPr lang="fr-FR" sz="2500" b="0" dirty="0" smtClean="0"/>
              <a:t> of 2 bits </a:t>
            </a:r>
            <a:r>
              <a:rPr lang="fr-FR" sz="2500" b="0" dirty="0" err="1" smtClean="0"/>
              <a:t>cascaded</a:t>
            </a:r>
            <a:endParaRPr lang="fr-FR" sz="2500" b="0" dirty="0"/>
          </a:p>
        </p:txBody>
      </p:sp>
      <p:sp>
        <p:nvSpPr>
          <p:cNvPr id="14" name="ZoneTexte 13"/>
          <p:cNvSpPr txBox="1"/>
          <p:nvPr/>
        </p:nvSpPr>
        <p:spPr>
          <a:xfrm>
            <a:off x="5004048" y="1558277"/>
            <a:ext cx="4104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Option b: </a:t>
            </a:r>
            <a:r>
              <a:rPr lang="fr-FR" sz="2500" b="0" dirty="0" smtClean="0"/>
              <a:t>1 </a:t>
            </a:r>
            <a:r>
              <a:rPr lang="fr-FR" sz="2500" b="0" dirty="0" err="1" smtClean="0"/>
              <a:t>arbiter</a:t>
            </a:r>
            <a:r>
              <a:rPr lang="fr-FR" sz="2500" b="0" dirty="0" smtClean="0"/>
              <a:t> of 4 bits (</a:t>
            </a:r>
            <a:r>
              <a:rPr lang="fr-FR" sz="2500" b="0" dirty="0"/>
              <a:t>15% area </a:t>
            </a:r>
            <a:r>
              <a:rPr lang="fr-FR" sz="2500" b="0" dirty="0" err="1" smtClean="0"/>
              <a:t>reduction</a:t>
            </a:r>
            <a:r>
              <a:rPr lang="fr-FR" sz="2500" b="0" dirty="0" smtClean="0"/>
              <a:t>)</a:t>
            </a:r>
            <a:endParaRPr lang="fr-FR" sz="2500" b="0" dirty="0"/>
          </a:p>
        </p:txBody>
      </p:sp>
      <p:grpSp>
        <p:nvGrpSpPr>
          <p:cNvPr id="7" name="Groupe 6"/>
          <p:cNvGrpSpPr/>
          <p:nvPr/>
        </p:nvGrpSpPr>
        <p:grpSpPr>
          <a:xfrm>
            <a:off x="899457" y="2595213"/>
            <a:ext cx="3816559" cy="2313182"/>
            <a:chOff x="827449" y="1822266"/>
            <a:chExt cx="3816559" cy="2313182"/>
          </a:xfrm>
        </p:grpSpPr>
        <p:sp>
          <p:nvSpPr>
            <p:cNvPr id="6" name="Ellipse 5"/>
            <p:cNvSpPr/>
            <p:nvPr/>
          </p:nvSpPr>
          <p:spPr bwMode="auto">
            <a:xfrm>
              <a:off x="827449" y="1822266"/>
              <a:ext cx="1944216" cy="1159240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827449" y="2976208"/>
              <a:ext cx="1944216" cy="1159240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2699792" y="2363674"/>
              <a:ext cx="1944216" cy="1159240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III) Possible function adaptations (priority function </a:t>
            </a:r>
            <a:r>
              <a:rPr lang="en-GB" dirty="0" err="1" smtClean="0"/>
              <a:t>improuvements</a:t>
            </a:r>
            <a:r>
              <a:rPr lang="en-GB" dirty="0" smtClean="0"/>
              <a:t>, when both request)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7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48" y="3273243"/>
            <a:ext cx="2409114" cy="2080598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1403648" y="3273243"/>
            <a:ext cx="2409114" cy="2080598"/>
            <a:chOff x="1115616" y="1925244"/>
            <a:chExt cx="2409114" cy="208059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1925244"/>
              <a:ext cx="2409114" cy="2080598"/>
            </a:xfrm>
            <a:prstGeom prst="rect">
              <a:avLst/>
            </a:prstGeom>
          </p:spPr>
        </p:pic>
        <p:sp>
          <p:nvSpPr>
            <p:cNvPr id="13" name="Flèche droite 12"/>
            <p:cNvSpPr/>
            <p:nvPr/>
          </p:nvSpPr>
          <p:spPr bwMode="auto">
            <a:xfrm rot="2242220">
              <a:off x="1923915" y="2420286"/>
              <a:ext cx="807160" cy="326391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539552" y="2234719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Option a: </a:t>
            </a:r>
            <a:r>
              <a:rPr lang="fr-FR" sz="2500" b="0" dirty="0" err="1" smtClean="0"/>
              <a:t>fixed</a:t>
            </a:r>
            <a:r>
              <a:rPr lang="fr-FR" sz="2500" b="0" dirty="0" smtClean="0"/>
              <a:t> </a:t>
            </a:r>
            <a:r>
              <a:rPr lang="fr-FR" sz="2500" b="0" dirty="0" err="1" smtClean="0"/>
              <a:t>priority</a:t>
            </a:r>
            <a:r>
              <a:rPr lang="fr-FR" sz="2500" b="0" dirty="0" smtClean="0"/>
              <a:t> </a:t>
            </a:r>
            <a:r>
              <a:rPr lang="fr-FR" sz="2500" b="0" dirty="0" err="1" smtClean="0"/>
              <a:t>arbiter</a:t>
            </a:r>
            <a:r>
              <a:rPr lang="fr-FR" sz="2500" b="0" dirty="0" smtClean="0"/>
              <a:t> (FPA)</a:t>
            </a:r>
            <a:endParaRPr lang="fr-FR" sz="2500" b="0" dirty="0"/>
          </a:p>
        </p:txBody>
      </p:sp>
      <p:sp>
        <p:nvSpPr>
          <p:cNvPr id="16" name="Flèche droite 15"/>
          <p:cNvSpPr/>
          <p:nvPr/>
        </p:nvSpPr>
        <p:spPr bwMode="auto">
          <a:xfrm rot="2242220">
            <a:off x="6028370" y="3884174"/>
            <a:ext cx="807160" cy="326391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Flèche droite 16"/>
          <p:cNvSpPr/>
          <p:nvPr/>
        </p:nvSpPr>
        <p:spPr bwMode="auto">
          <a:xfrm rot="19165855">
            <a:off x="6035456" y="4403290"/>
            <a:ext cx="807160" cy="326391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16071" y="2209673"/>
            <a:ext cx="46461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Option b: </a:t>
            </a:r>
            <a:r>
              <a:rPr lang="fr-FR" sz="2500" b="0" dirty="0" err="1" smtClean="0"/>
              <a:t>toggle</a:t>
            </a:r>
            <a:r>
              <a:rPr lang="fr-FR" sz="2500" b="0" dirty="0" smtClean="0"/>
              <a:t> </a:t>
            </a:r>
            <a:r>
              <a:rPr lang="fr-FR" sz="2500" b="0" dirty="0" err="1" smtClean="0"/>
              <a:t>priority</a:t>
            </a:r>
            <a:r>
              <a:rPr lang="fr-FR" sz="2500" b="0" dirty="0" smtClean="0"/>
              <a:t> </a:t>
            </a:r>
            <a:r>
              <a:rPr lang="fr-FR" sz="2500" b="0" dirty="0" err="1" smtClean="0"/>
              <a:t>arbiter</a:t>
            </a:r>
            <a:r>
              <a:rPr lang="fr-FR" sz="2500" b="0" dirty="0" smtClean="0"/>
              <a:t> (TPA)</a:t>
            </a:r>
            <a:endParaRPr lang="fr-FR" sz="2500" b="0" dirty="0"/>
          </a:p>
        </p:txBody>
      </p:sp>
      <p:sp>
        <p:nvSpPr>
          <p:cNvPr id="19" name="Flèche droite 18"/>
          <p:cNvSpPr/>
          <p:nvPr/>
        </p:nvSpPr>
        <p:spPr bwMode="auto">
          <a:xfrm>
            <a:off x="1014712" y="3462991"/>
            <a:ext cx="807160" cy="179294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Flèche droite 19"/>
          <p:cNvSpPr/>
          <p:nvPr/>
        </p:nvSpPr>
        <p:spPr bwMode="auto">
          <a:xfrm>
            <a:off x="1014712" y="4476838"/>
            <a:ext cx="807160" cy="179294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Flèche droite 20"/>
          <p:cNvSpPr/>
          <p:nvPr/>
        </p:nvSpPr>
        <p:spPr bwMode="auto">
          <a:xfrm>
            <a:off x="4860032" y="3470078"/>
            <a:ext cx="807160" cy="179294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>
            <a:off x="4860032" y="4476458"/>
            <a:ext cx="807160" cy="179294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8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Summary of applications and adaptations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8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graphicFrame>
        <p:nvGraphicFramePr>
          <p:cNvPr id="20" name="Graphique 19"/>
          <p:cNvGraphicFramePr/>
          <p:nvPr>
            <p:extLst>
              <p:ext uri="{D42A27DB-BD31-4B8C-83A1-F6EECF244321}">
                <p14:modId xmlns:p14="http://schemas.microsoft.com/office/powerpoint/2010/main" val="1123764364"/>
              </p:ext>
            </p:extLst>
          </p:nvPr>
        </p:nvGraphicFramePr>
        <p:xfrm>
          <a:off x="7098314" y="1343557"/>
          <a:ext cx="3816424" cy="3337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316384"/>
              </p:ext>
            </p:extLst>
          </p:nvPr>
        </p:nvGraphicFramePr>
        <p:xfrm>
          <a:off x="348298" y="2823256"/>
          <a:ext cx="3515445" cy="279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815">
                  <a:extLst>
                    <a:ext uri="{9D8B030D-6E8A-4147-A177-3AD203B41FA5}">
                      <a16:colId xmlns:a16="http://schemas.microsoft.com/office/drawing/2014/main" val="1430317044"/>
                    </a:ext>
                  </a:extLst>
                </a:gridCol>
                <a:gridCol w="1171815">
                  <a:extLst>
                    <a:ext uri="{9D8B030D-6E8A-4147-A177-3AD203B41FA5}">
                      <a16:colId xmlns:a16="http://schemas.microsoft.com/office/drawing/2014/main" val="1832921442"/>
                    </a:ext>
                  </a:extLst>
                </a:gridCol>
                <a:gridCol w="1171815">
                  <a:extLst>
                    <a:ext uri="{9D8B030D-6E8A-4147-A177-3AD203B41FA5}">
                      <a16:colId xmlns:a16="http://schemas.microsoft.com/office/drawing/2014/main" val="40629233"/>
                    </a:ext>
                  </a:extLst>
                </a:gridCol>
              </a:tblGrid>
              <a:tr h="697847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Criteria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Criticity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Implication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25902"/>
                  </a:ext>
                </a:extLst>
              </a:tr>
              <a:tr h="697847">
                <a:tc>
                  <a:txBody>
                    <a:bodyPr/>
                    <a:lstStyle/>
                    <a:p>
                      <a:r>
                        <a:rPr lang="fr-FR" dirty="0" smtClean="0"/>
                        <a:t>Area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+++</a:t>
                      </a:r>
                      <a:endParaRPr lang="fr-F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r>
                        <a:rPr lang="fr-FR" dirty="0" err="1" smtClean="0"/>
                        <a:t>Fixed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priority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-Large ctrl</a:t>
                      </a:r>
                      <a:r>
                        <a:rPr lang="fr-FR" baseline="0" dirty="0" smtClean="0"/>
                        <a:t> bus</a:t>
                      </a:r>
                    </a:p>
                    <a:p>
                      <a:r>
                        <a:rPr lang="fr-FR" baseline="0" dirty="0" smtClean="0"/>
                        <a:t>-Slow </a:t>
                      </a:r>
                      <a:r>
                        <a:rPr lang="fr-FR" baseline="0" dirty="0" err="1" smtClean="0"/>
                        <a:t>reading</a:t>
                      </a:r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23436"/>
                  </a:ext>
                </a:extLst>
              </a:tr>
              <a:tr h="706386">
                <a:tc>
                  <a:txBody>
                    <a:bodyPr/>
                    <a:lstStyle/>
                    <a:p>
                      <a:r>
                        <a:rPr lang="fr-FR" dirty="0" smtClean="0"/>
                        <a:t>Power consumption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++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9503"/>
                  </a:ext>
                </a:extLst>
              </a:tr>
              <a:tr h="697847">
                <a:tc>
                  <a:txBody>
                    <a:bodyPr/>
                    <a:lstStyle/>
                    <a:p>
                      <a:r>
                        <a:rPr lang="fr-FR" dirty="0" smtClean="0"/>
                        <a:t>Reading</a:t>
                      </a:r>
                      <a:r>
                        <a:rPr lang="fr-FR" baseline="0" dirty="0" smtClean="0"/>
                        <a:t> time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01404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-179980" y="1915400"/>
            <a:ext cx="4572000" cy="665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</a:rPr>
              <a:t>Case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1a: 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</a:rPr>
              <a:t>readout inter pixel column (MIMOSIS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like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)</a:t>
            </a:r>
            <a:endParaRPr lang="fr-FR" sz="1000" b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5275" y="1944572"/>
            <a:ext cx="4284037" cy="66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</a:rPr>
              <a:t>Case </a:t>
            </a:r>
            <a:r>
              <a:rPr lang="fr-FR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1b and 2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</a:rPr>
              <a:t>: readout out of the matrix (MOSS </a:t>
            </a:r>
            <a:r>
              <a:rPr lang="fr-FR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like</a:t>
            </a:r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</a:rPr>
              <a:t>)</a:t>
            </a:r>
            <a:endParaRPr lang="fr-FR" sz="1000" b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882656"/>
              </p:ext>
            </p:extLst>
          </p:nvPr>
        </p:nvGraphicFramePr>
        <p:xfrm>
          <a:off x="4829971" y="2823256"/>
          <a:ext cx="3515445" cy="279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815">
                  <a:extLst>
                    <a:ext uri="{9D8B030D-6E8A-4147-A177-3AD203B41FA5}">
                      <a16:colId xmlns:a16="http://schemas.microsoft.com/office/drawing/2014/main" val="1430317044"/>
                    </a:ext>
                  </a:extLst>
                </a:gridCol>
                <a:gridCol w="1171815">
                  <a:extLst>
                    <a:ext uri="{9D8B030D-6E8A-4147-A177-3AD203B41FA5}">
                      <a16:colId xmlns:a16="http://schemas.microsoft.com/office/drawing/2014/main" val="1832921442"/>
                    </a:ext>
                  </a:extLst>
                </a:gridCol>
                <a:gridCol w="1171815">
                  <a:extLst>
                    <a:ext uri="{9D8B030D-6E8A-4147-A177-3AD203B41FA5}">
                      <a16:colId xmlns:a16="http://schemas.microsoft.com/office/drawing/2014/main" val="40629233"/>
                    </a:ext>
                  </a:extLst>
                </a:gridCol>
              </a:tblGrid>
              <a:tr h="697847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Criteria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Criticity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Implication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25902"/>
                  </a:ext>
                </a:extLst>
              </a:tr>
              <a:tr h="697847">
                <a:tc>
                  <a:txBody>
                    <a:bodyPr/>
                    <a:lstStyle/>
                    <a:p>
                      <a:r>
                        <a:rPr lang="fr-FR" dirty="0" smtClean="0"/>
                        <a:t>Area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</a:t>
                      </a:r>
                      <a:endParaRPr lang="fr-F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r>
                        <a:rPr lang="fr-FR" dirty="0" err="1" smtClean="0"/>
                        <a:t>Dynamic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priority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-Small control</a:t>
                      </a:r>
                      <a:r>
                        <a:rPr lang="fr-FR" baseline="0" dirty="0" smtClean="0"/>
                        <a:t> bus</a:t>
                      </a:r>
                    </a:p>
                    <a:p>
                      <a:r>
                        <a:rPr lang="fr-FR" baseline="0" dirty="0" smtClean="0"/>
                        <a:t>-</a:t>
                      </a:r>
                      <a:r>
                        <a:rPr lang="fr-FR" baseline="0" dirty="0" err="1" smtClean="0"/>
                        <a:t>Big</a:t>
                      </a:r>
                      <a:r>
                        <a:rPr lang="fr-FR" baseline="0" dirty="0" smtClean="0"/>
                        <a:t> area</a:t>
                      </a:r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23436"/>
                  </a:ext>
                </a:extLst>
              </a:tr>
              <a:tr h="706386">
                <a:tc>
                  <a:txBody>
                    <a:bodyPr/>
                    <a:lstStyle/>
                    <a:p>
                      <a:r>
                        <a:rPr lang="fr-FR" dirty="0" smtClean="0"/>
                        <a:t>Power consumption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++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9503"/>
                  </a:ext>
                </a:extLst>
              </a:tr>
              <a:tr h="697847">
                <a:tc>
                  <a:txBody>
                    <a:bodyPr/>
                    <a:lstStyle/>
                    <a:p>
                      <a:r>
                        <a:rPr lang="fr-FR" dirty="0" smtClean="0"/>
                        <a:t>Reading</a:t>
                      </a:r>
                      <a:r>
                        <a:rPr lang="fr-FR" baseline="0" dirty="0" smtClean="0"/>
                        <a:t> time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+++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014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9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Results and interpretation (on 1024 pixels, fixed priority, bus of 2 bits)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9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28 septembre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06163"/>
              </p:ext>
            </p:extLst>
          </p:nvPr>
        </p:nvGraphicFramePr>
        <p:xfrm>
          <a:off x="377880" y="918218"/>
          <a:ext cx="8388624" cy="291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104">
                  <a:extLst>
                    <a:ext uri="{9D8B030D-6E8A-4147-A177-3AD203B41FA5}">
                      <a16:colId xmlns:a16="http://schemas.microsoft.com/office/drawing/2014/main" val="2182639870"/>
                    </a:ext>
                  </a:extLst>
                </a:gridCol>
                <a:gridCol w="1398104">
                  <a:extLst>
                    <a:ext uri="{9D8B030D-6E8A-4147-A177-3AD203B41FA5}">
                      <a16:colId xmlns:a16="http://schemas.microsoft.com/office/drawing/2014/main" val="1735566400"/>
                    </a:ext>
                  </a:extLst>
                </a:gridCol>
                <a:gridCol w="1398104">
                  <a:extLst>
                    <a:ext uri="{9D8B030D-6E8A-4147-A177-3AD203B41FA5}">
                      <a16:colId xmlns:a16="http://schemas.microsoft.com/office/drawing/2014/main" val="1967345246"/>
                    </a:ext>
                  </a:extLst>
                </a:gridCol>
                <a:gridCol w="1398104">
                  <a:extLst>
                    <a:ext uri="{9D8B030D-6E8A-4147-A177-3AD203B41FA5}">
                      <a16:colId xmlns:a16="http://schemas.microsoft.com/office/drawing/2014/main" val="46356893"/>
                    </a:ext>
                  </a:extLst>
                </a:gridCol>
                <a:gridCol w="1398104">
                  <a:extLst>
                    <a:ext uri="{9D8B030D-6E8A-4147-A177-3AD203B41FA5}">
                      <a16:colId xmlns:a16="http://schemas.microsoft.com/office/drawing/2014/main" val="3434640746"/>
                    </a:ext>
                  </a:extLst>
                </a:gridCol>
                <a:gridCol w="1398104">
                  <a:extLst>
                    <a:ext uri="{9D8B030D-6E8A-4147-A177-3AD203B41FA5}">
                      <a16:colId xmlns:a16="http://schemas.microsoft.com/office/drawing/2014/main" val="918884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Design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Nb pixels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Shift reg </a:t>
                      </a:r>
                      <a:r>
                        <a:rPr lang="fr-FR" dirty="0" err="1" smtClean="0"/>
                        <a:t>included</a:t>
                      </a:r>
                      <a:r>
                        <a:rPr lang="fr-FR" dirty="0" smtClean="0"/>
                        <a:t> ?</a:t>
                      </a:r>
                      <a:r>
                        <a:rPr lang="fr-FR" sz="900" dirty="0" smtClean="0"/>
                        <a:t> (0)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Area</a:t>
                      </a:r>
                      <a:r>
                        <a:rPr lang="fr-FR" baseline="0" dirty="0" smtClean="0"/>
                        <a:t> [</a:t>
                      </a:r>
                      <a:r>
                        <a:rPr lang="el-G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fr-F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m²]</a:t>
                      </a:r>
                    </a:p>
                    <a:p>
                      <a:r>
                        <a:rPr lang="fr-F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[22,5 x nb pixel x </a:t>
                      </a:r>
                      <a:r>
                        <a:rPr lang="el-G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fr-F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m]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Power [</a:t>
                      </a:r>
                      <a:r>
                        <a:rPr lang="el-G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fr-F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Reading time [ns]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19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TPA </a:t>
                      </a:r>
                      <a:r>
                        <a:rPr lang="fr-FR" dirty="0" err="1" smtClean="0"/>
                        <a:t>estimate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88980 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(1a)</a:t>
                      </a:r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 (2a)</a:t>
                      </a:r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11 ns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 (3)</a:t>
                      </a:r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8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TPA layout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311430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 (1b)</a:t>
                      </a:r>
                    </a:p>
                    <a:p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13,52</a:t>
                      </a:r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5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fr-FR" sz="13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?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40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MOSS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estimate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Yes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135504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1419</a:t>
                      </a:r>
                      <a:endParaRPr lang="fr-FR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fr-FR" dirty="0" smtClean="0"/>
                        <a:t>25 ns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095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MOSS </a:t>
                      </a:r>
                      <a:r>
                        <a:rPr lang="fr-FR" dirty="0" err="1" smtClean="0"/>
                        <a:t>estimate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19290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96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MOSS layout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Yes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149760</a:t>
                      </a:r>
                    </a:p>
                    <a:p>
                      <a:r>
                        <a:rPr lang="fr-FR" sz="900" smtClean="0"/>
                        <a:t>20,8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300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 (2c)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836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MOSS</a:t>
                      </a:r>
                      <a:r>
                        <a:rPr lang="fr-FR" baseline="0" dirty="0" smtClean="0"/>
                        <a:t> layout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Yes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479232 </a:t>
                      </a:r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(1c)</a:t>
                      </a:r>
                    </a:p>
                    <a:p>
                      <a:r>
                        <a:rPr lang="fr-FR" sz="900" dirty="0" smtClean="0">
                          <a:solidFill>
                            <a:srgbClr val="FF0000"/>
                          </a:solidFill>
                        </a:rPr>
                        <a:t>20,8</a:t>
                      </a:r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5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fr-FR" sz="9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430255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23528" y="4005064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(0) shift </a:t>
            </a:r>
            <a:r>
              <a:rPr lang="fr-FR" dirty="0" err="1" smtClean="0"/>
              <a:t>register</a:t>
            </a:r>
            <a:r>
              <a:rPr lang="fr-FR" dirty="0"/>
              <a:t> </a:t>
            </a:r>
            <a:r>
              <a:rPr lang="fr-FR" dirty="0" smtClean="0"/>
              <a:t>used for readout </a:t>
            </a:r>
            <a:r>
              <a:rPr lang="fr-FR" dirty="0" err="1" smtClean="0"/>
              <a:t>outside</a:t>
            </a:r>
            <a:r>
              <a:rPr lang="fr-FR" dirty="0" smtClean="0"/>
              <a:t> matrix</a:t>
            </a:r>
          </a:p>
          <a:p>
            <a:endParaRPr lang="fr-FR" dirty="0" smtClean="0"/>
          </a:p>
          <a:p>
            <a:r>
              <a:rPr lang="fr-FR" dirty="0" smtClean="0"/>
              <a:t>(1a) </a:t>
            </a:r>
            <a:r>
              <a:rPr lang="fr-FR" dirty="0" err="1" smtClean="0">
                <a:solidFill>
                  <a:srgbClr val="0070C0"/>
                </a:solidFill>
              </a:rPr>
              <a:t>missing</a:t>
            </a:r>
            <a:r>
              <a:rPr lang="fr-FR" dirty="0" smtClean="0">
                <a:solidFill>
                  <a:srgbClr val="0070C0"/>
                </a:solidFill>
              </a:rPr>
              <a:t> clock buffers</a:t>
            </a:r>
          </a:p>
          <a:p>
            <a:r>
              <a:rPr lang="fr-FR" dirty="0" smtClean="0"/>
              <a:t>(1b) </a:t>
            </a:r>
            <a:r>
              <a:rPr lang="fr-FR" dirty="0" err="1" smtClean="0"/>
              <a:t>linearized</a:t>
            </a:r>
            <a:r>
              <a:rPr lang="fr-FR" dirty="0" smtClean="0"/>
              <a:t> from MOSS by 3,5 (ratio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and layout)</a:t>
            </a:r>
          </a:p>
          <a:p>
            <a:r>
              <a:rPr lang="fr-FR" dirty="0" smtClean="0"/>
              <a:t>(1c) </a:t>
            </a:r>
            <a:r>
              <a:rPr lang="fr-FR" dirty="0" err="1" smtClean="0"/>
              <a:t>linearized</a:t>
            </a:r>
            <a:r>
              <a:rPr lang="fr-FR" dirty="0" smtClean="0"/>
              <a:t> from pixels </a:t>
            </a:r>
            <a:r>
              <a:rPr lang="fr-FR" dirty="0" err="1" smtClean="0"/>
              <a:t>numbers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(2a) </a:t>
            </a:r>
            <a:r>
              <a:rPr lang="fr-FR" dirty="0" smtClean="0">
                <a:solidFill>
                  <a:srgbClr val="0070C0"/>
                </a:solidFill>
              </a:rPr>
              <a:t>C </a:t>
            </a:r>
            <a:r>
              <a:rPr lang="fr-FR" dirty="0" err="1" smtClean="0">
                <a:solidFill>
                  <a:srgbClr val="0070C0"/>
                </a:solidFill>
              </a:rPr>
              <a:t>gate</a:t>
            </a:r>
            <a:r>
              <a:rPr lang="fr-FR" dirty="0" smtClean="0">
                <a:solidFill>
                  <a:srgbClr val="0070C0"/>
                </a:solidFill>
              </a:rPr>
              <a:t> not </a:t>
            </a:r>
            <a:r>
              <a:rPr lang="fr-FR" dirty="0" err="1" smtClean="0">
                <a:solidFill>
                  <a:srgbClr val="0070C0"/>
                </a:solidFill>
              </a:rPr>
              <a:t>caracterized</a:t>
            </a:r>
            <a:r>
              <a:rPr lang="fr-FR" dirty="0" smtClean="0">
                <a:solidFill>
                  <a:srgbClr val="0070C0"/>
                </a:solidFill>
              </a:rPr>
              <a:t> in power </a:t>
            </a:r>
            <a:r>
              <a:rPr lang="fr-FR" dirty="0" smtClean="0"/>
              <a:t>and </a:t>
            </a:r>
            <a:r>
              <a:rPr lang="fr-FR" dirty="0" err="1" smtClean="0">
                <a:solidFill>
                  <a:srgbClr val="0070C0"/>
                </a:solidFill>
              </a:rPr>
              <a:t>missing</a:t>
            </a:r>
            <a:r>
              <a:rPr lang="fr-FR" dirty="0" smtClean="0">
                <a:solidFill>
                  <a:srgbClr val="0070C0"/>
                </a:solidFill>
              </a:rPr>
              <a:t> clock buffers</a:t>
            </a:r>
          </a:p>
          <a:p>
            <a:r>
              <a:rPr lang="fr-FR" dirty="0" smtClean="0"/>
              <a:t>(2c) for 1 hit instead of 6</a:t>
            </a:r>
          </a:p>
          <a:p>
            <a:endParaRPr lang="fr-FR" dirty="0"/>
          </a:p>
          <a:p>
            <a:r>
              <a:rPr lang="fr-FR" dirty="0" smtClean="0"/>
              <a:t>(3) Possible </a:t>
            </a:r>
            <a:r>
              <a:rPr lang="fr-FR" dirty="0" err="1" smtClean="0"/>
              <a:t>idea</a:t>
            </a:r>
            <a:r>
              <a:rPr lang="fr-FR" dirty="0" smtClean="0"/>
              <a:t> of </a:t>
            </a:r>
            <a:r>
              <a:rPr lang="fr-FR" dirty="0" err="1" smtClean="0"/>
              <a:t>delay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solidFill>
                  <a:srgbClr val="0070C0"/>
                </a:solidFill>
              </a:rPr>
              <a:t>-&gt; </a:t>
            </a:r>
            <a:r>
              <a:rPr lang="fr-FR" dirty="0" err="1" smtClean="0">
                <a:solidFill>
                  <a:srgbClr val="0070C0"/>
                </a:solidFill>
              </a:rPr>
              <a:t>Work</a:t>
            </a:r>
            <a:r>
              <a:rPr lang="fr-FR" dirty="0" smtClean="0">
                <a:solidFill>
                  <a:srgbClr val="0070C0"/>
                </a:solidFill>
              </a:rPr>
              <a:t> to do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372200" y="3877363"/>
            <a:ext cx="2304256" cy="2429144"/>
            <a:chOff x="3116513" y="2966914"/>
            <a:chExt cx="2304256" cy="2429144"/>
          </a:xfrm>
        </p:grpSpPr>
        <p:grpSp>
          <p:nvGrpSpPr>
            <p:cNvPr id="15" name="Groupe 14"/>
            <p:cNvGrpSpPr/>
            <p:nvPr/>
          </p:nvGrpSpPr>
          <p:grpSpPr>
            <a:xfrm>
              <a:off x="3116513" y="3408962"/>
              <a:ext cx="2304256" cy="1987096"/>
              <a:chOff x="3234436" y="3080728"/>
              <a:chExt cx="2816639" cy="2508512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3243941" y="3501008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243849" y="3501008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3243941" y="4537233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244577" y="4534703"/>
                <a:ext cx="968762" cy="9968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 bwMode="auto">
              <a:xfrm flipV="1">
                <a:off x="5292080" y="3501008"/>
                <a:ext cx="0" cy="996857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Connecteur droit avec flèche 24"/>
              <p:cNvCxnSpPr/>
              <p:nvPr/>
            </p:nvCxnSpPr>
            <p:spPr bwMode="auto">
              <a:xfrm>
                <a:off x="4716016" y="3356992"/>
                <a:ext cx="48642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cteur droit avec flèche 25"/>
              <p:cNvCxnSpPr/>
              <p:nvPr/>
            </p:nvCxnSpPr>
            <p:spPr bwMode="auto">
              <a:xfrm>
                <a:off x="3234436" y="3356992"/>
                <a:ext cx="48642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Connecteur droit avec flèche 26"/>
              <p:cNvCxnSpPr/>
              <p:nvPr/>
            </p:nvCxnSpPr>
            <p:spPr bwMode="auto">
              <a:xfrm>
                <a:off x="3757778" y="3356992"/>
                <a:ext cx="946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ZoneTexte 27"/>
              <p:cNvSpPr txBox="1"/>
              <p:nvPr/>
            </p:nvSpPr>
            <p:spPr>
              <a:xfrm>
                <a:off x="3234436" y="3080728"/>
                <a:ext cx="688900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6 </a:t>
                </a:r>
                <a:r>
                  <a:rPr lang="fr-FR" dirty="0" err="1"/>
                  <a:t>μ</a:t>
                </a:r>
                <a:r>
                  <a:rPr lang="fr-FR" dirty="0" err="1" smtClean="0"/>
                  <a:t>m</a:t>
                </a:r>
                <a:endParaRPr lang="fr-FR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728228" y="3082753"/>
                <a:ext cx="794726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6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5212610" y="3843910"/>
                <a:ext cx="838465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22,5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4012778" y="3082753"/>
                <a:ext cx="828029" cy="2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33 </a:t>
                </a:r>
                <a:r>
                  <a:rPr lang="fr-FR" dirty="0" err="1"/>
                  <a:t>μm</a:t>
                </a:r>
                <a:endParaRPr lang="fr-FR" dirty="0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772451" y="3459715"/>
                <a:ext cx="931407" cy="2129525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3525" marR="0" indent="-263525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tabLst/>
                </a:pPr>
                <a:endParaRPr kumimoji="0" lang="fr-FR" sz="9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3168628" y="2966914"/>
              <a:ext cx="1580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Zoom on a 2x2 pixels </a:t>
              </a:r>
              <a:r>
                <a:rPr lang="fr-FR" sz="1200" dirty="0" err="1" smtClean="0"/>
                <a:t>integration</a:t>
              </a:r>
              <a:endParaRPr lang="fr-FR" sz="12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79512" y="587727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 - </a:t>
            </a:r>
            <a:r>
              <a:rPr lang="fr-FR" sz="1200" dirty="0" err="1" smtClean="0">
                <a:solidFill>
                  <a:srgbClr val="FF0000"/>
                </a:solidFill>
              </a:rPr>
              <a:t>Study</a:t>
            </a:r>
            <a:r>
              <a:rPr lang="fr-FR" sz="1200" dirty="0" smtClean="0">
                <a:solidFill>
                  <a:srgbClr val="FF0000"/>
                </a:solidFill>
              </a:rPr>
              <a:t> for case 1 to </a:t>
            </a:r>
            <a:r>
              <a:rPr lang="fr-FR" sz="1200" dirty="0" err="1" smtClean="0">
                <a:solidFill>
                  <a:srgbClr val="FF0000"/>
                </a:solidFill>
              </a:rPr>
              <a:t>find</a:t>
            </a:r>
            <a:r>
              <a:rPr lang="fr-FR" sz="1200" dirty="0" smtClean="0">
                <a:solidFill>
                  <a:srgbClr val="FF0000"/>
                </a:solidFill>
              </a:rPr>
              <a:t> the minimal pixel pitch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 - </a:t>
            </a:r>
            <a:r>
              <a:rPr lang="fr-FR" sz="1200" dirty="0" err="1" smtClean="0">
                <a:solidFill>
                  <a:srgbClr val="FF0000"/>
                </a:solidFill>
              </a:rPr>
              <a:t>Centralizer</a:t>
            </a:r>
            <a:r>
              <a:rPr lang="fr-FR" sz="1200" dirty="0" smtClean="0">
                <a:solidFill>
                  <a:srgbClr val="FF0000"/>
                </a:solidFill>
              </a:rPr>
              <a:t> and case 2 </a:t>
            </a:r>
            <a:r>
              <a:rPr lang="fr-FR" sz="1200" dirty="0" err="1" smtClean="0">
                <a:solidFill>
                  <a:srgbClr val="FF0000"/>
                </a:solidFill>
              </a:rPr>
              <a:t>will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be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sutied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later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4pi_large">
  <a:themeElements>
    <a:clrScheme name="IReS_LEPSI_NEW_ble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IReS_LEPSI_NEW_bl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anose="05000000000000000000" pitchFamily="2" charset="2"/>
          <a:buChar char="n"/>
          <a:tabLst/>
          <a:defRPr kumimoji="0" lang="fr-FR" alt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anose="05000000000000000000" pitchFamily="2" charset="2"/>
          <a:buChar char="n"/>
          <a:tabLst/>
          <a:defRPr kumimoji="0" lang="fr-FR" alt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IReS_LEPSI_NEW_ble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4pi_large" id="{645C6FC9-B600-49EF-BE13-90EAD0A033D9}" vid="{403433A2-02D2-4DFE-9496-68CACEF5238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c4pi_large</Template>
  <TotalTime>156650</TotalTime>
  <Words>757</Words>
  <Application>Microsoft Office PowerPoint</Application>
  <PresentationFormat>Affichage à l'écran (4:3)</PresentationFormat>
  <Paragraphs>288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c4pi_large</vt:lpstr>
      <vt:lpstr>Readout architecture</vt:lpstr>
      <vt:lpstr>Review of some sensors</vt:lpstr>
      <vt:lpstr>General synchronous / asynchronous communication review</vt:lpstr>
      <vt:lpstr>Asynchronous arbiter (Fixed Priority Arbiter)</vt:lpstr>
      <vt:lpstr>Possible applications and adaptations: I) Topology</vt:lpstr>
      <vt:lpstr>II) Possible size adaptations (area improuvements on a 4 to 1 arbiter)</vt:lpstr>
      <vt:lpstr>III) Possible function adaptations (priority function improuvements, when both request)</vt:lpstr>
      <vt:lpstr>Summary of applications and adaptations</vt:lpstr>
      <vt:lpstr>Results and interpretation (on 1024 pixels, fixed priority, bus of 2 bits)</vt:lpstr>
      <vt:lpstr>Tanks you for your attention</vt:lpstr>
      <vt:lpstr>Back-up: area utilisation</vt:lpstr>
    </vt:vector>
  </TitlesOfParts>
  <Company>IPHC / IN2P3 / 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HIMMI Abdelkader</dc:creator>
  <cp:lastModifiedBy>jean soudier</cp:lastModifiedBy>
  <cp:revision>1034</cp:revision>
  <dcterms:created xsi:type="dcterms:W3CDTF">2020-10-09T14:33:15Z</dcterms:created>
  <dcterms:modified xsi:type="dcterms:W3CDTF">2022-09-28T09:43:24Z</dcterms:modified>
</cp:coreProperties>
</file>