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8" r:id="rId3"/>
    <p:sldId id="327" r:id="rId4"/>
    <p:sldId id="328" r:id="rId5"/>
    <p:sldId id="299" r:id="rId6"/>
    <p:sldId id="410" r:id="rId7"/>
    <p:sldId id="329" r:id="rId8"/>
    <p:sldId id="587" r:id="rId9"/>
    <p:sldId id="590" r:id="rId10"/>
    <p:sldId id="591" r:id="rId11"/>
    <p:sldId id="593" r:id="rId12"/>
    <p:sldId id="317" r:id="rId13"/>
    <p:sldId id="592" r:id="rId14"/>
    <p:sldId id="604" r:id="rId15"/>
    <p:sldId id="596" r:id="rId16"/>
    <p:sldId id="599" r:id="rId17"/>
    <p:sldId id="633" r:id="rId18"/>
    <p:sldId id="594" r:id="rId19"/>
    <p:sldId id="302" r:id="rId20"/>
    <p:sldId id="274" r:id="rId21"/>
    <p:sldId id="338" r:id="rId22"/>
    <p:sldId id="616" r:id="rId23"/>
    <p:sldId id="627" r:id="rId24"/>
    <p:sldId id="259" r:id="rId25"/>
    <p:sldId id="606" r:id="rId26"/>
    <p:sldId id="300" r:id="rId27"/>
    <p:sldId id="605" r:id="rId28"/>
    <p:sldId id="628" r:id="rId29"/>
    <p:sldId id="629" r:id="rId30"/>
    <p:sldId id="630" r:id="rId31"/>
    <p:sldId id="356" r:id="rId32"/>
    <p:sldId id="632" r:id="rId33"/>
    <p:sldId id="631" r:id="rId34"/>
    <p:sldId id="350"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007"/>
  </p:normalViewPr>
  <p:slideViewPr>
    <p:cSldViewPr snapToGrid="0" snapToObjects="1">
      <p:cViewPr>
        <p:scale>
          <a:sx n="111" d="100"/>
          <a:sy n="111" d="100"/>
        </p:scale>
        <p:origin x="960"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98160-473B-9446-B7A8-AF9CCB701A00}" type="datetimeFigureOut">
              <a:rPr lang="en-US" smtClean="0"/>
              <a:t>9/12/22</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9B75E-01F7-7744-9DF4-D8994FBC4B31}" type="slidenum">
              <a:rPr lang="en-US" smtClean="0"/>
              <a:t>‹N°›</a:t>
            </a:fld>
            <a:endParaRPr lang="en-US"/>
          </a:p>
        </p:txBody>
      </p:sp>
    </p:spTree>
    <p:extLst>
      <p:ext uri="{BB962C8B-B14F-4D97-AF65-F5344CB8AC3E}">
        <p14:creationId xmlns:p14="http://schemas.microsoft.com/office/powerpoint/2010/main" val="3251290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63462-29D9-1849-9070-2DE2AE725BCE}" type="slidenum">
              <a:rPr lang="en-US"/>
              <a:pPr/>
              <a:t>2</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fr-FR"/>
          </a:p>
        </p:txBody>
      </p:sp>
      <p:sp>
        <p:nvSpPr>
          <p:cNvPr id="5" name="Espace réservé du pied de page 4"/>
          <p:cNvSpPr>
            <a:spLocks noGrp="1"/>
          </p:cNvSpPr>
          <p:nvPr>
            <p:ph type="ftr" sz="quarter" idx="10"/>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3</a:t>
            </a:fld>
            <a:endParaRPr lang="en-US"/>
          </a:p>
        </p:txBody>
      </p:sp>
      <p:sp>
        <p:nvSpPr>
          <p:cNvPr id="69635" name="Text Box 1"/>
          <p:cNvSpPr>
            <a:spLocks noGrp="1" noRot="1" noChangeAspect="1" noChangeArrowheads="1"/>
          </p:cNvSpPr>
          <p:nvPr>
            <p:ph type="sldImg"/>
          </p:nvPr>
        </p:nvSpPr>
        <p:spPr>
          <a:xfrm>
            <a:off x="381000" y="685800"/>
            <a:ext cx="6096000"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4</a:t>
            </a:fld>
            <a:endParaRPr lang="en-US"/>
          </a:p>
        </p:txBody>
      </p:sp>
      <p:sp>
        <p:nvSpPr>
          <p:cNvPr id="69635" name="Text Box 1"/>
          <p:cNvSpPr>
            <a:spLocks noGrp="1" noRot="1" noChangeAspect="1" noChangeArrowheads="1"/>
          </p:cNvSpPr>
          <p:nvPr>
            <p:ph type="sldImg"/>
          </p:nvPr>
        </p:nvSpPr>
        <p:spPr>
          <a:xfrm>
            <a:off x="381000" y="685800"/>
            <a:ext cx="6096000"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8</a:t>
            </a:fld>
            <a:endParaRPr lang="en-GB"/>
          </a:p>
        </p:txBody>
      </p:sp>
    </p:spTree>
    <p:extLst>
      <p:ext uri="{BB962C8B-B14F-4D97-AF65-F5344CB8AC3E}">
        <p14:creationId xmlns:p14="http://schemas.microsoft.com/office/powerpoint/2010/main" val="59666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10</a:t>
            </a:fld>
            <a:endParaRPr lang="en-GB"/>
          </a:p>
        </p:txBody>
      </p:sp>
    </p:spTree>
    <p:extLst>
      <p:ext uri="{BB962C8B-B14F-4D97-AF65-F5344CB8AC3E}">
        <p14:creationId xmlns:p14="http://schemas.microsoft.com/office/powerpoint/2010/main" val="382530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a:ln w="12700">
            <a:solidFill>
              <a:prstClr val="black"/>
            </a:solidFill>
          </a:ln>
        </p:spPr>
      </p:sp>
      <p:sp>
        <p:nvSpPr>
          <p:cNvPr id="55298" name="Espace réservé des commentaires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fr-FR"/>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0493910D-6015-6747-A81C-AC3A7D4E7959}" type="slidenum">
              <a:rPr lang="en-GB" smtClean="0"/>
              <a:pPr/>
              <a:t>20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90D287-4B32-1161-D141-C06D1B07BFE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93750317-C6D0-09E7-E9B3-754ACBE5B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53775F90-269B-5BDF-3100-554736B3536D}"/>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3CB94CA6-05C8-6223-3447-0C0D1F5B35E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67B70B1-C821-23A5-B7C4-6D8716ECCB73}"/>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33329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F693F-07F1-AFFB-B203-3E1649DEE35B}"/>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A55F93B-2717-6AB1-924A-2E684926FAD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D893FCC9-3D54-BACB-3B71-D1B21A4A328C}"/>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93CE0047-A4BA-B829-79D7-A3ED8EC094F0}"/>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6808CE1-23F0-D0BA-114B-1F1ABE603E61}"/>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172511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CCE3ABA-4F45-42CC-C2D1-31C89B6DDB83}"/>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B64A27F-2331-17F2-3064-C4C1D4C34B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9A96EDB-B948-2EFB-D1C1-535672BEB9C0}"/>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557C0278-DC5C-50A1-C3E1-B2883C3F98E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63FCA5E7-8F66-06FE-EF43-82C56997136E}"/>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24218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10C57-0E2C-51C6-D035-E95A85160872}"/>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865D4996-D351-2135-9521-00C702EDCA1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68B54102-669B-5459-88FE-4D85A8E96FF7}"/>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B1B36A2A-3674-0D80-7FB8-BC5C43CE5BDD}"/>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2F133CE6-5114-D51C-D939-69F808BB8B6A}"/>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347201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70E8A-F67B-3F7B-894E-C9592FFDE1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BF333BF8-942F-0F6B-8660-C68023EF3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B0C62AE-613E-7074-6705-17F0232D6490}"/>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E724494E-49A8-D1C4-970A-0A1CB6957620}"/>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FC37B9B0-AF56-60E8-0BAF-1B8882CDA98A}"/>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133452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2C619-F584-64C3-1A88-ED41068FFCB0}"/>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0F8B7EB6-164C-5572-BFA0-C2CA3FE1C70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A27F2B32-5078-27B6-BFE5-FB924A661BA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205E5158-6263-2D54-C84F-A355D64C8FE3}"/>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6" name="Espace réservé du pied de page 5">
            <a:extLst>
              <a:ext uri="{FF2B5EF4-FFF2-40B4-BE49-F238E27FC236}">
                <a16:creationId xmlns:a16="http://schemas.microsoft.com/office/drawing/2014/main" id="{EE1D7CD3-6C23-552F-F4CA-E527F5528CDA}"/>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CA35AD59-EE1D-7AC6-EAA0-8BD3F2B65306}"/>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190252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B1128-C2A2-3026-F73B-2F20AE0B84AB}"/>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8B16FE53-B825-F68D-6017-16AABCD8D4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A397EC0-7B2C-90F0-026E-B1A04FFDFCE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73184498-1A06-4201-EF51-F9D29A60B8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A732755-E44E-96A8-E095-27EA6931E70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559B8C61-C6E3-B6CB-5BFF-1803343D71DC}"/>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8" name="Espace réservé du pied de page 7">
            <a:extLst>
              <a:ext uri="{FF2B5EF4-FFF2-40B4-BE49-F238E27FC236}">
                <a16:creationId xmlns:a16="http://schemas.microsoft.com/office/drawing/2014/main" id="{70C4D08F-4504-57F7-D401-613843C68A3C}"/>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3D83EB6E-865A-C883-0373-1C4DEA374933}"/>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2282772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7F7C2-2108-A1FC-656B-0E0EFAF80487}"/>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25E9C16A-7085-12B8-7852-D4BC8A81A2C6}"/>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4" name="Espace réservé du pied de page 3">
            <a:extLst>
              <a:ext uri="{FF2B5EF4-FFF2-40B4-BE49-F238E27FC236}">
                <a16:creationId xmlns:a16="http://schemas.microsoft.com/office/drawing/2014/main" id="{B8C77A8A-33C1-54D1-4583-025BB06A9507}"/>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557B2CC4-C8BB-EAEE-FCC3-C17375B29573}"/>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108089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7EBFEA1-665C-6450-98CE-2D48DA49D9B3}"/>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3" name="Espace réservé du pied de page 2">
            <a:extLst>
              <a:ext uri="{FF2B5EF4-FFF2-40B4-BE49-F238E27FC236}">
                <a16:creationId xmlns:a16="http://schemas.microsoft.com/office/drawing/2014/main" id="{E13980AC-7737-BA9F-4F03-424A63BDB95A}"/>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E058A560-EA34-7D8C-76DC-5AA4A717C552}"/>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344648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A79F6-F8B9-4270-19A4-ECE275BD52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7F97DD62-3D88-D040-D5CF-EF5C95EE1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9B471EF5-C4F2-BBFE-2A33-78B6BDF62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9E77121-A2FE-FC7F-D656-4F28E70CE4E3}"/>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6" name="Espace réservé du pied de page 5">
            <a:extLst>
              <a:ext uri="{FF2B5EF4-FFF2-40B4-BE49-F238E27FC236}">
                <a16:creationId xmlns:a16="http://schemas.microsoft.com/office/drawing/2014/main" id="{1C646147-BD92-0216-4B53-787EA69AFB55}"/>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8C5AADE7-8D35-31F8-720C-DA8901FDFB84}"/>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290582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B1071-44AA-D8D9-2A06-88032F461F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A464E2EE-B37C-DF8E-B238-8FB018D7E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A4B28F93-871D-3E1C-21A4-44C0BBA3C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A2278AE-A5CE-41E2-FB35-206C965B5015}"/>
              </a:ext>
            </a:extLst>
          </p:cNvPr>
          <p:cNvSpPr>
            <a:spLocks noGrp="1"/>
          </p:cNvSpPr>
          <p:nvPr>
            <p:ph type="dt" sz="half" idx="10"/>
          </p:nvPr>
        </p:nvSpPr>
        <p:spPr/>
        <p:txBody>
          <a:bodyPr/>
          <a:lstStyle/>
          <a:p>
            <a:fld id="{C805BEB3-E2C6-E841-B41C-C46F22A2D60E}" type="datetimeFigureOut">
              <a:rPr lang="en-US" smtClean="0"/>
              <a:t>9/12/22</a:t>
            </a:fld>
            <a:endParaRPr lang="en-US"/>
          </a:p>
        </p:txBody>
      </p:sp>
      <p:sp>
        <p:nvSpPr>
          <p:cNvPr id="6" name="Espace réservé du pied de page 5">
            <a:extLst>
              <a:ext uri="{FF2B5EF4-FFF2-40B4-BE49-F238E27FC236}">
                <a16:creationId xmlns:a16="http://schemas.microsoft.com/office/drawing/2014/main" id="{F1B35758-A3EA-F940-13C0-A91A9FA0FDCB}"/>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0874077-F0D7-C231-C057-8A8D17FD92FF}"/>
              </a:ext>
            </a:extLst>
          </p:cNvPr>
          <p:cNvSpPr>
            <a:spLocks noGrp="1"/>
          </p:cNvSpPr>
          <p:nvPr>
            <p:ph type="sldNum" sz="quarter" idx="12"/>
          </p:nvPr>
        </p:nvSpPr>
        <p:spPr/>
        <p:txBody>
          <a:bodyPr/>
          <a:lstStyle/>
          <a:p>
            <a:fld id="{E4EC0974-6ED0-134F-B466-71703FA5B6E7}" type="slidenum">
              <a:rPr lang="en-US" smtClean="0"/>
              <a:t>‹N°›</a:t>
            </a:fld>
            <a:endParaRPr lang="en-US"/>
          </a:p>
        </p:txBody>
      </p:sp>
    </p:spTree>
    <p:extLst>
      <p:ext uri="{BB962C8B-B14F-4D97-AF65-F5344CB8AC3E}">
        <p14:creationId xmlns:p14="http://schemas.microsoft.com/office/powerpoint/2010/main" val="127552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9A718D1-D783-9079-3D98-F86E88986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6B5299AF-E514-E7E5-098E-92B572A2DE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6C0AA0B0-3AB7-4E2A-76E9-97459F7EB0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05BEB3-E2C6-E841-B41C-C46F22A2D60E}" type="datetimeFigureOut">
              <a:rPr lang="en-US" smtClean="0"/>
              <a:t>9/12/22</a:t>
            </a:fld>
            <a:endParaRPr lang="en-US"/>
          </a:p>
        </p:txBody>
      </p:sp>
      <p:sp>
        <p:nvSpPr>
          <p:cNvPr id="5" name="Espace réservé du pied de page 4">
            <a:extLst>
              <a:ext uri="{FF2B5EF4-FFF2-40B4-BE49-F238E27FC236}">
                <a16:creationId xmlns:a16="http://schemas.microsoft.com/office/drawing/2014/main" id="{D631283A-359F-310B-3BF1-961CD1F97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A7435D85-6BDA-61CA-6F5B-9478057EF2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C0974-6ED0-134F-B466-71703FA5B6E7}" type="slidenum">
              <a:rPr lang="en-US" smtClean="0"/>
              <a:t>‹N°›</a:t>
            </a:fld>
            <a:endParaRPr lang="en-US"/>
          </a:p>
        </p:txBody>
      </p:sp>
    </p:spTree>
    <p:extLst>
      <p:ext uri="{BB962C8B-B14F-4D97-AF65-F5344CB8AC3E}">
        <p14:creationId xmlns:p14="http://schemas.microsoft.com/office/powerpoint/2010/main" val="1126279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5" Type="http://schemas.openxmlformats.org/officeDocument/2006/relationships/image" Target="../media/image40.tiff"/><Relationship Id="rId4" Type="http://schemas.openxmlformats.org/officeDocument/2006/relationships/image" Target="../media/image39.tiff"/></Relationships>
</file>

<file path=ppt/slides/_rels/slide1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7.xml"/><Relationship Id="rId5" Type="http://schemas.openxmlformats.org/officeDocument/2006/relationships/image" Target="../media/image46.tiff"/><Relationship Id="rId4" Type="http://schemas.openxmlformats.org/officeDocument/2006/relationships/image" Target="../media/image45.tiff"/></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jinst.sissa.it/jinst/common/archiveFile?filePath=/home/jinst/jinstArchive/archive/papers/preprint/JINST_012P_0216/6/2016_JINST_11_P04001.pdf&amp;fileType=pdf" TargetMode="External"/><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jinst.sissa.it/jinst/common/archiveFile?filePath=/home/jinst/jinstArchive/archive/papers/preprint/JINST_012P_0216/6/2016_JINST_11_P04001.pdf&amp;fileType=pdf" TargetMode="External"/><Relationship Id="rId5" Type="http://schemas.openxmlformats.org/officeDocument/2006/relationships/image" Target="../media/image21.tiff"/><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4C44F9-0223-AB0A-6D94-A7BE451ABEFF}"/>
              </a:ext>
            </a:extLst>
          </p:cNvPr>
          <p:cNvSpPr>
            <a:spLocks noGrp="1"/>
          </p:cNvSpPr>
          <p:nvPr>
            <p:ph type="ctrTitle"/>
          </p:nvPr>
        </p:nvSpPr>
        <p:spPr/>
        <p:txBody>
          <a:bodyPr/>
          <a:lstStyle/>
          <a:p>
            <a:r>
              <a:rPr lang="en-US" dirty="0"/>
              <a:t>SDHCAL</a:t>
            </a:r>
          </a:p>
        </p:txBody>
      </p:sp>
    </p:spTree>
    <p:extLst>
      <p:ext uri="{BB962C8B-B14F-4D97-AF65-F5344CB8AC3E}">
        <p14:creationId xmlns:p14="http://schemas.microsoft.com/office/powerpoint/2010/main" val="39593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4038F2-E8A9-48B8-FB4C-16126B4346FE}"/>
              </a:ext>
            </a:extLst>
          </p:cNvPr>
          <p:cNvPicPr>
            <a:picLocks noChangeAspect="1"/>
          </p:cNvPicPr>
          <p:nvPr/>
        </p:nvPicPr>
        <p:blipFill>
          <a:blip r:embed="rId3"/>
          <a:stretch>
            <a:fillRect/>
          </a:stretch>
        </p:blipFill>
        <p:spPr>
          <a:xfrm>
            <a:off x="914400" y="1214294"/>
            <a:ext cx="9388699" cy="2383983"/>
          </a:xfrm>
          <a:prstGeom prst="rect">
            <a:avLst/>
          </a:prstGeom>
        </p:spPr>
      </p:pic>
      <p:pic>
        <p:nvPicPr>
          <p:cNvPr id="5" name="Image 4">
            <a:extLst>
              <a:ext uri="{FF2B5EF4-FFF2-40B4-BE49-F238E27FC236}">
                <a16:creationId xmlns:a16="http://schemas.microsoft.com/office/drawing/2014/main" id="{B4AACB51-D47D-10FD-4AE1-AA736009DDB9}"/>
              </a:ext>
            </a:extLst>
          </p:cNvPr>
          <p:cNvPicPr>
            <a:picLocks noChangeAspect="1"/>
          </p:cNvPicPr>
          <p:nvPr/>
        </p:nvPicPr>
        <p:blipFill>
          <a:blip r:embed="rId4"/>
          <a:stretch>
            <a:fillRect/>
          </a:stretch>
        </p:blipFill>
        <p:spPr>
          <a:xfrm>
            <a:off x="914399" y="3429000"/>
            <a:ext cx="9865217" cy="2933700"/>
          </a:xfrm>
          <a:prstGeom prst="rect">
            <a:avLst/>
          </a:prstGeom>
        </p:spPr>
      </p:pic>
      <p:sp>
        <p:nvSpPr>
          <p:cNvPr id="6" name="ZoneTexte 5">
            <a:extLst>
              <a:ext uri="{FF2B5EF4-FFF2-40B4-BE49-F238E27FC236}">
                <a16:creationId xmlns:a16="http://schemas.microsoft.com/office/drawing/2014/main" id="{2D7F409C-BF14-9B5A-8A8A-35F49A28A1EF}"/>
              </a:ext>
            </a:extLst>
          </p:cNvPr>
          <p:cNvSpPr txBox="1"/>
          <p:nvPr/>
        </p:nvSpPr>
        <p:spPr>
          <a:xfrm>
            <a:off x="4338454" y="6005006"/>
            <a:ext cx="4206240" cy="369332"/>
          </a:xfrm>
          <a:prstGeom prst="rect">
            <a:avLst/>
          </a:prstGeom>
          <a:noFill/>
        </p:spPr>
        <p:txBody>
          <a:bodyPr wrap="square" rtlCol="0">
            <a:spAutoFit/>
          </a:bodyPr>
          <a:lstStyle/>
          <a:p>
            <a:r>
              <a:rPr lang="en-US" dirty="0"/>
              <a:t>Electron and muon rejection &gt; 99%</a:t>
            </a:r>
          </a:p>
        </p:txBody>
      </p:sp>
      <p:sp>
        <p:nvSpPr>
          <p:cNvPr id="7" name="ZoneTexte 6">
            <a:extLst>
              <a:ext uri="{FF2B5EF4-FFF2-40B4-BE49-F238E27FC236}">
                <a16:creationId xmlns:a16="http://schemas.microsoft.com/office/drawing/2014/main" id="{EE78C448-AD41-25B6-A850-DDAE37A31403}"/>
              </a:ext>
            </a:extLst>
          </p:cNvPr>
          <p:cNvSpPr txBox="1"/>
          <p:nvPr/>
        </p:nvSpPr>
        <p:spPr>
          <a:xfrm>
            <a:off x="4724400" y="6377558"/>
            <a:ext cx="27432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rgbClr val="0000FF"/>
                </a:solidFill>
              </a:rPr>
              <a:t>JINST 15 (2020) P10009</a:t>
            </a:r>
            <a:endParaRPr lang="en-US" sz="1600" dirty="0">
              <a:solidFill>
                <a:srgbClr val="0000FF"/>
              </a:solidFill>
            </a:endParaRPr>
          </a:p>
        </p:txBody>
      </p:sp>
      <p:sp>
        <p:nvSpPr>
          <p:cNvPr id="2" name="ZoneTexte 1">
            <a:extLst>
              <a:ext uri="{FF2B5EF4-FFF2-40B4-BE49-F238E27FC236}">
                <a16:creationId xmlns:a16="http://schemas.microsoft.com/office/drawing/2014/main" id="{E2046CB3-64D6-A30A-F600-24D19885BC2E}"/>
              </a:ext>
            </a:extLst>
          </p:cNvPr>
          <p:cNvSpPr txBox="1"/>
          <p:nvPr/>
        </p:nvSpPr>
        <p:spPr>
          <a:xfrm>
            <a:off x="257578" y="606600"/>
            <a:ext cx="10895526" cy="707886"/>
          </a:xfrm>
          <a:prstGeom prst="rect">
            <a:avLst/>
          </a:prstGeom>
          <a:noFill/>
        </p:spPr>
        <p:txBody>
          <a:bodyPr wrap="square" rtlCol="0">
            <a:spAutoFit/>
          </a:bodyPr>
          <a:lstStyle/>
          <a:p>
            <a:r>
              <a:rPr lang="en-US" sz="2000" dirty="0"/>
              <a:t>The high granularity of SDHCAL allows one to discriminate different kinds of particles (</a:t>
            </a:r>
            <a:r>
              <a:rPr lang="en-US" sz="2000" dirty="0" err="1"/>
              <a:t>pions</a:t>
            </a:r>
            <a:r>
              <a:rPr lang="en-US" sz="2000" dirty="0"/>
              <a:t>, electrons and muons). The discrimination power is well exploited using MVT (BDT in our case)</a:t>
            </a:r>
          </a:p>
        </p:txBody>
      </p:sp>
      <p:sp>
        <p:nvSpPr>
          <p:cNvPr id="4" name="CuadroTexto 7">
            <a:extLst>
              <a:ext uri="{FF2B5EF4-FFF2-40B4-BE49-F238E27FC236}">
                <a16:creationId xmlns:a16="http://schemas.microsoft.com/office/drawing/2014/main" id="{21B77273-C274-30F1-F4A4-74B7629A06FD}"/>
              </a:ext>
            </a:extLst>
          </p:cNvPr>
          <p:cNvSpPr txBox="1"/>
          <p:nvPr/>
        </p:nvSpPr>
        <p:spPr>
          <a:xfrm>
            <a:off x="3014314" y="141888"/>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Particle Identification</a:t>
            </a:r>
          </a:p>
        </p:txBody>
      </p:sp>
      <p:sp>
        <p:nvSpPr>
          <p:cNvPr id="8" name="ZoneTexte 7">
            <a:extLst>
              <a:ext uri="{FF2B5EF4-FFF2-40B4-BE49-F238E27FC236}">
                <a16:creationId xmlns:a16="http://schemas.microsoft.com/office/drawing/2014/main" id="{81C58BD8-FCF6-74BD-B28B-D48C0B5821FA}"/>
              </a:ext>
            </a:extLst>
          </p:cNvPr>
          <p:cNvSpPr txBox="1"/>
          <p:nvPr/>
        </p:nvSpPr>
        <p:spPr>
          <a:xfrm>
            <a:off x="8641724" y="6168980"/>
            <a:ext cx="1751527" cy="369332"/>
          </a:xfrm>
          <a:prstGeom prst="rect">
            <a:avLst/>
          </a:prstGeom>
          <a:noFill/>
        </p:spPr>
        <p:txBody>
          <a:bodyPr wrap="square" rtlCol="0">
            <a:spAutoFit/>
          </a:bodyPr>
          <a:lstStyle/>
          <a:p>
            <a:r>
              <a:rPr lang="en-US" dirty="0"/>
              <a:t>B. Liu PhD thesis</a:t>
            </a:r>
          </a:p>
        </p:txBody>
      </p:sp>
    </p:spTree>
    <p:extLst>
      <p:ext uri="{BB962C8B-B14F-4D97-AF65-F5344CB8AC3E}">
        <p14:creationId xmlns:p14="http://schemas.microsoft.com/office/powerpoint/2010/main" val="127983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F7271FE-8D1E-49C9-97B8-784943434569}"/>
              </a:ext>
            </a:extLst>
          </p:cNvPr>
          <p:cNvSpPr txBox="1"/>
          <p:nvPr/>
        </p:nvSpPr>
        <p:spPr>
          <a:xfrm>
            <a:off x="2294690" y="954882"/>
            <a:ext cx="7328079" cy="369332"/>
          </a:xfrm>
          <a:prstGeom prst="rect">
            <a:avLst/>
          </a:prstGeom>
          <a:noFill/>
        </p:spPr>
        <p:txBody>
          <a:bodyPr wrap="square" rtlCol="0">
            <a:spAutoFit/>
          </a:bodyPr>
          <a:lstStyle/>
          <a:p>
            <a:r>
              <a:rPr lang="en-US" dirty="0"/>
              <a:t>The BDT-based PID technique was also applied to the PS (3-80 GeV) samples  </a:t>
            </a:r>
          </a:p>
        </p:txBody>
      </p:sp>
      <p:pic>
        <p:nvPicPr>
          <p:cNvPr id="7" name="Image 6">
            <a:extLst>
              <a:ext uri="{FF2B5EF4-FFF2-40B4-BE49-F238E27FC236}">
                <a16:creationId xmlns:a16="http://schemas.microsoft.com/office/drawing/2014/main" id="{A4C0BB1F-31E9-AF21-AB51-5886FF19A634}"/>
              </a:ext>
            </a:extLst>
          </p:cNvPr>
          <p:cNvPicPr>
            <a:picLocks noChangeAspect="1"/>
          </p:cNvPicPr>
          <p:nvPr/>
        </p:nvPicPr>
        <p:blipFill>
          <a:blip r:embed="rId2"/>
          <a:stretch>
            <a:fillRect/>
          </a:stretch>
        </p:blipFill>
        <p:spPr>
          <a:xfrm>
            <a:off x="489397" y="1663562"/>
            <a:ext cx="5251185" cy="3262802"/>
          </a:xfrm>
          <a:prstGeom prst="rect">
            <a:avLst/>
          </a:prstGeom>
        </p:spPr>
      </p:pic>
      <p:pic>
        <p:nvPicPr>
          <p:cNvPr id="9" name="Image 8">
            <a:extLst>
              <a:ext uri="{FF2B5EF4-FFF2-40B4-BE49-F238E27FC236}">
                <a16:creationId xmlns:a16="http://schemas.microsoft.com/office/drawing/2014/main" id="{8CE06871-1EE2-9B91-6D57-98DE93558785}"/>
              </a:ext>
            </a:extLst>
          </p:cNvPr>
          <p:cNvPicPr>
            <a:picLocks noChangeAspect="1"/>
          </p:cNvPicPr>
          <p:nvPr/>
        </p:nvPicPr>
        <p:blipFill>
          <a:blip r:embed="rId3"/>
          <a:stretch>
            <a:fillRect/>
          </a:stretch>
        </p:blipFill>
        <p:spPr>
          <a:xfrm>
            <a:off x="5958732" y="1993147"/>
            <a:ext cx="4434519" cy="2669005"/>
          </a:xfrm>
          <a:prstGeom prst="rect">
            <a:avLst/>
          </a:prstGeom>
        </p:spPr>
      </p:pic>
      <p:sp>
        <p:nvSpPr>
          <p:cNvPr id="10" name="ZoneTexte 9">
            <a:extLst>
              <a:ext uri="{FF2B5EF4-FFF2-40B4-BE49-F238E27FC236}">
                <a16:creationId xmlns:a16="http://schemas.microsoft.com/office/drawing/2014/main" id="{8F691EF1-5800-217F-1253-78D5A9D219AB}"/>
              </a:ext>
            </a:extLst>
          </p:cNvPr>
          <p:cNvSpPr txBox="1"/>
          <p:nvPr/>
        </p:nvSpPr>
        <p:spPr>
          <a:xfrm>
            <a:off x="3119795" y="5009772"/>
            <a:ext cx="1549668" cy="369332"/>
          </a:xfrm>
          <a:prstGeom prst="rect">
            <a:avLst/>
          </a:prstGeom>
          <a:noFill/>
        </p:spPr>
        <p:txBody>
          <a:bodyPr wrap="square" rtlCol="0">
            <a:spAutoFit/>
          </a:bodyPr>
          <a:lstStyle/>
          <a:p>
            <a:pPr algn="ctr"/>
            <a:r>
              <a:rPr lang="en-US" dirty="0"/>
              <a:t>Linearity</a:t>
            </a:r>
          </a:p>
        </p:txBody>
      </p:sp>
      <p:sp>
        <p:nvSpPr>
          <p:cNvPr id="11" name="ZoneTexte 10">
            <a:extLst>
              <a:ext uri="{FF2B5EF4-FFF2-40B4-BE49-F238E27FC236}">
                <a16:creationId xmlns:a16="http://schemas.microsoft.com/office/drawing/2014/main" id="{FCFC0BF0-BCDA-826F-EB7D-883F7A9134C6}"/>
              </a:ext>
            </a:extLst>
          </p:cNvPr>
          <p:cNvSpPr txBox="1"/>
          <p:nvPr/>
        </p:nvSpPr>
        <p:spPr>
          <a:xfrm>
            <a:off x="7600561" y="4926364"/>
            <a:ext cx="1549668" cy="369332"/>
          </a:xfrm>
          <a:prstGeom prst="rect">
            <a:avLst/>
          </a:prstGeom>
          <a:noFill/>
        </p:spPr>
        <p:txBody>
          <a:bodyPr wrap="square" rtlCol="0">
            <a:spAutoFit/>
          </a:bodyPr>
          <a:lstStyle/>
          <a:p>
            <a:pPr algn="ctr"/>
            <a:r>
              <a:rPr lang="en-US" dirty="0"/>
              <a:t>Resolution</a:t>
            </a:r>
          </a:p>
        </p:txBody>
      </p:sp>
      <p:sp>
        <p:nvSpPr>
          <p:cNvPr id="12" name="ZoneTexte 11">
            <a:extLst>
              <a:ext uri="{FF2B5EF4-FFF2-40B4-BE49-F238E27FC236}">
                <a16:creationId xmlns:a16="http://schemas.microsoft.com/office/drawing/2014/main" id="{9055B394-046C-3427-4A93-B92A6257B5D9}"/>
              </a:ext>
            </a:extLst>
          </p:cNvPr>
          <p:cNvSpPr txBox="1"/>
          <p:nvPr/>
        </p:nvSpPr>
        <p:spPr>
          <a:xfrm>
            <a:off x="4479502" y="5719947"/>
            <a:ext cx="2958457"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chemeClr val="accent5">
                    <a:lumMod val="50000"/>
                  </a:schemeClr>
                </a:solidFill>
                <a:effectLst/>
              </a:rPr>
              <a:t>JINST </a:t>
            </a:r>
            <a:r>
              <a:rPr lang="fr-FR" sz="1600" b="1" dirty="0">
                <a:solidFill>
                  <a:schemeClr val="accent5">
                    <a:lumMod val="50000"/>
                  </a:schemeClr>
                </a:solidFill>
                <a:effectLst/>
              </a:rPr>
              <a:t>17</a:t>
            </a:r>
            <a:r>
              <a:rPr lang="fr-FR" sz="1600" dirty="0">
                <a:solidFill>
                  <a:schemeClr val="accent5">
                    <a:lumMod val="50000"/>
                  </a:schemeClr>
                </a:solidFill>
                <a:effectLst/>
              </a:rPr>
              <a:t> (2022) P07017</a:t>
            </a:r>
            <a:endParaRPr lang="en-GB" sz="1600" dirty="0">
              <a:solidFill>
                <a:schemeClr val="accent5">
                  <a:lumMod val="50000"/>
                </a:schemeClr>
              </a:solidFill>
            </a:endParaRPr>
          </a:p>
        </p:txBody>
      </p:sp>
      <p:sp>
        <p:nvSpPr>
          <p:cNvPr id="14" name="ZoneTexte 13">
            <a:extLst>
              <a:ext uri="{FF2B5EF4-FFF2-40B4-BE49-F238E27FC236}">
                <a16:creationId xmlns:a16="http://schemas.microsoft.com/office/drawing/2014/main" id="{CF6582C8-2ECC-916F-9917-F73CBB8E1B97}"/>
              </a:ext>
            </a:extLst>
          </p:cNvPr>
          <p:cNvSpPr txBox="1"/>
          <p:nvPr/>
        </p:nvSpPr>
        <p:spPr>
          <a:xfrm>
            <a:off x="3816605" y="361746"/>
            <a:ext cx="4558790" cy="369332"/>
          </a:xfrm>
          <a:prstGeom prst="rect">
            <a:avLst/>
          </a:prstGeom>
          <a:noFill/>
        </p:spPr>
        <p:txBody>
          <a:bodyPr wrap="square" rtlCol="0">
            <a:spAutoFit/>
          </a:bodyPr>
          <a:lstStyle/>
          <a:p>
            <a:r>
              <a:rPr lang="en-US" b="1" dirty="0">
                <a:solidFill>
                  <a:srgbClr val="00B050"/>
                </a:solidFill>
              </a:rPr>
              <a:t>Particle Identification </a:t>
            </a:r>
            <a:r>
              <a:rPr lang="en-US" b="1" dirty="0"/>
              <a:t>&amp;</a:t>
            </a:r>
            <a:r>
              <a:rPr lang="en-US" b="1" dirty="0">
                <a:solidFill>
                  <a:srgbClr val="00B050"/>
                </a:solidFill>
              </a:rPr>
              <a:t> </a:t>
            </a:r>
            <a:r>
              <a:rPr lang="en-US" b="1" dirty="0">
                <a:solidFill>
                  <a:srgbClr val="FF0000"/>
                </a:solidFill>
              </a:rPr>
              <a:t>Energy reconstruction</a:t>
            </a:r>
          </a:p>
        </p:txBody>
      </p:sp>
    </p:spTree>
    <p:extLst>
      <p:ext uri="{BB962C8B-B14F-4D97-AF65-F5344CB8AC3E}">
        <p14:creationId xmlns:p14="http://schemas.microsoft.com/office/powerpoint/2010/main" val="1750743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6-05-30 à 21.23.42.png"/>
          <p:cNvPicPr>
            <a:picLocks noChangeAspect="1"/>
          </p:cNvPicPr>
          <p:nvPr/>
        </p:nvPicPr>
        <p:blipFill>
          <a:blip r:embed="rId2"/>
          <a:stretch>
            <a:fillRect/>
          </a:stretch>
        </p:blipFill>
        <p:spPr>
          <a:xfrm>
            <a:off x="7985125" y="1273286"/>
            <a:ext cx="2673350" cy="1610305"/>
          </a:xfrm>
          <a:prstGeom prst="rect">
            <a:avLst/>
          </a:prstGeom>
        </p:spPr>
      </p:pic>
      <p:pic>
        <p:nvPicPr>
          <p:cNvPr id="3" name="Image 2" descr="Capture d’écran 2016-05-30 à 21.24.35.png"/>
          <p:cNvPicPr>
            <a:picLocks noChangeAspect="1"/>
          </p:cNvPicPr>
          <p:nvPr/>
        </p:nvPicPr>
        <p:blipFill>
          <a:blip r:embed="rId3"/>
          <a:stretch>
            <a:fillRect/>
          </a:stretch>
        </p:blipFill>
        <p:spPr>
          <a:xfrm rot="16200000">
            <a:off x="5501546" y="1002264"/>
            <a:ext cx="1610304" cy="2088115"/>
          </a:xfrm>
          <a:prstGeom prst="rect">
            <a:avLst/>
          </a:prstGeom>
        </p:spPr>
      </p:pic>
      <p:sp>
        <p:nvSpPr>
          <p:cNvPr id="5" name="ZoneTexte 4"/>
          <p:cNvSpPr txBox="1"/>
          <p:nvPr/>
        </p:nvSpPr>
        <p:spPr>
          <a:xfrm>
            <a:off x="930686" y="1406263"/>
            <a:ext cx="4270967" cy="1477328"/>
          </a:xfrm>
          <a:prstGeom prst="rect">
            <a:avLst/>
          </a:prstGeom>
          <a:noFill/>
        </p:spPr>
        <p:txBody>
          <a:bodyPr wrap="square" rtlCol="0">
            <a:spAutoFit/>
          </a:bodyPr>
          <a:lstStyle/>
          <a:p>
            <a:r>
              <a:rPr lang="en-GB" b="1" dirty="0" err="1">
                <a:solidFill>
                  <a:srgbClr val="3366FF"/>
                </a:solidFill>
              </a:rPr>
              <a:t>ArborPFA</a:t>
            </a:r>
            <a:r>
              <a:rPr lang="en-GB" b="1" dirty="0">
                <a:solidFill>
                  <a:srgbClr val="3366FF"/>
                </a:solidFill>
              </a:rPr>
              <a:t>, April  algorithms:</a:t>
            </a:r>
            <a:endParaRPr lang="en-GB" dirty="0">
              <a:solidFill>
                <a:srgbClr val="3366FF"/>
              </a:solidFill>
            </a:endParaRPr>
          </a:p>
          <a:p>
            <a:r>
              <a:rPr lang="en-GB" dirty="0"/>
              <a:t>they connect hits and then their clusters using distance and orientation information</a:t>
            </a:r>
          </a:p>
          <a:p>
            <a:r>
              <a:rPr lang="en-GB" dirty="0"/>
              <a:t>then user tracker information (momentum)</a:t>
            </a:r>
          </a:p>
          <a:p>
            <a:r>
              <a:rPr lang="en-GB" dirty="0"/>
              <a:t>to improve on the correction</a:t>
            </a:r>
          </a:p>
        </p:txBody>
      </p:sp>
      <p:grpSp>
        <p:nvGrpSpPr>
          <p:cNvPr id="12" name="Groupe 11">
            <a:extLst>
              <a:ext uri="{FF2B5EF4-FFF2-40B4-BE49-F238E27FC236}">
                <a16:creationId xmlns:a16="http://schemas.microsoft.com/office/drawing/2014/main" id="{8E32F1B2-0225-4E27-AA23-B60BBAB64F38}"/>
              </a:ext>
            </a:extLst>
          </p:cNvPr>
          <p:cNvGrpSpPr/>
          <p:nvPr/>
        </p:nvGrpSpPr>
        <p:grpSpPr>
          <a:xfrm>
            <a:off x="674488" y="3162955"/>
            <a:ext cx="9860637" cy="3252062"/>
            <a:chOff x="1730349" y="3214470"/>
            <a:chExt cx="8731250" cy="3252062"/>
          </a:xfrm>
        </p:grpSpPr>
        <p:pic>
          <p:nvPicPr>
            <p:cNvPr id="6" name="Image 5" descr="Capture d’écran 2017-05-19 à 15.57.32.png"/>
            <p:cNvPicPr>
              <a:picLocks noChangeAspect="1"/>
            </p:cNvPicPr>
            <p:nvPr/>
          </p:nvPicPr>
          <p:blipFill>
            <a:blip r:embed="rId4"/>
            <a:stretch>
              <a:fillRect/>
            </a:stretch>
          </p:blipFill>
          <p:spPr>
            <a:xfrm>
              <a:off x="1730349" y="3214470"/>
              <a:ext cx="5915051" cy="3021230"/>
            </a:xfrm>
            <a:prstGeom prst="rect">
              <a:avLst/>
            </a:prstGeom>
          </p:spPr>
        </p:pic>
        <p:pic>
          <p:nvPicPr>
            <p:cNvPr id="7" name="Image 6" descr="Capture d’écran 2017-05-19 à 15.58.27.png"/>
            <p:cNvPicPr>
              <a:picLocks noChangeAspect="1"/>
            </p:cNvPicPr>
            <p:nvPr/>
          </p:nvPicPr>
          <p:blipFill>
            <a:blip r:embed="rId5"/>
            <a:stretch>
              <a:fillRect/>
            </a:stretch>
          </p:blipFill>
          <p:spPr>
            <a:xfrm>
              <a:off x="7607300" y="3252570"/>
              <a:ext cx="2854299" cy="2932330"/>
            </a:xfrm>
            <a:prstGeom prst="rect">
              <a:avLst/>
            </a:prstGeom>
          </p:spPr>
        </p:pic>
        <p:sp>
          <p:nvSpPr>
            <p:cNvPr id="11" name="ZoneTexte 10"/>
            <p:cNvSpPr txBox="1"/>
            <p:nvPr/>
          </p:nvSpPr>
          <p:spPr>
            <a:xfrm>
              <a:off x="7645399" y="6097200"/>
              <a:ext cx="27432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a:solidFill>
                    <a:srgbClr val="0000FF"/>
                  </a:solidFill>
                </a:rPr>
                <a:t>CALICE note CAN054</a:t>
              </a:r>
              <a:endParaRPr lang="en-US" dirty="0">
                <a:solidFill>
                  <a:srgbClr val="0000FF"/>
                </a:solidFill>
              </a:endParaRPr>
            </a:p>
          </p:txBody>
        </p:sp>
        <p:sp>
          <p:nvSpPr>
            <p:cNvPr id="13" name="ZoneTexte 12"/>
            <p:cNvSpPr txBox="1"/>
            <p:nvPr/>
          </p:nvSpPr>
          <p:spPr>
            <a:xfrm>
              <a:off x="3454400" y="3708401"/>
              <a:ext cx="7874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dirty="0"/>
                <a:t>Efficiency</a:t>
              </a:r>
            </a:p>
          </p:txBody>
        </p:sp>
        <p:sp>
          <p:nvSpPr>
            <p:cNvPr id="14" name="ZoneTexte 13"/>
            <p:cNvSpPr txBox="1"/>
            <p:nvPr/>
          </p:nvSpPr>
          <p:spPr>
            <a:xfrm>
              <a:off x="6445322" y="3985400"/>
              <a:ext cx="698429"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Purity</a:t>
              </a:r>
            </a:p>
          </p:txBody>
        </p:sp>
        <p:sp>
          <p:nvSpPr>
            <p:cNvPr id="15" name="ZoneTexte 14"/>
            <p:cNvSpPr txBox="1"/>
            <p:nvPr/>
          </p:nvSpPr>
          <p:spPr>
            <a:xfrm>
              <a:off x="9321800" y="3846900"/>
              <a:ext cx="495300"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ΔE</a:t>
              </a:r>
            </a:p>
          </p:txBody>
        </p:sp>
        <p:sp>
          <p:nvSpPr>
            <p:cNvPr id="9" name="ZoneTexte 8">
              <a:extLst>
                <a:ext uri="{FF2B5EF4-FFF2-40B4-BE49-F238E27FC236}">
                  <a16:creationId xmlns:a16="http://schemas.microsoft.com/office/drawing/2014/main" id="{D9523D32-9846-5B0B-6F93-DDC9DED6101D}"/>
                </a:ext>
              </a:extLst>
            </p:cNvPr>
            <p:cNvSpPr txBox="1"/>
            <p:nvPr/>
          </p:nvSpPr>
          <p:spPr>
            <a:xfrm>
              <a:off x="3121025" y="4675198"/>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sp>
          <p:nvSpPr>
            <p:cNvPr id="17" name="ZoneTexte 16">
              <a:extLst>
                <a:ext uri="{FF2B5EF4-FFF2-40B4-BE49-F238E27FC236}">
                  <a16:creationId xmlns:a16="http://schemas.microsoft.com/office/drawing/2014/main" id="{AD7A0FF5-2970-F86B-C344-0063D79322BC}"/>
                </a:ext>
              </a:extLst>
            </p:cNvPr>
            <p:cNvSpPr txBox="1"/>
            <p:nvPr/>
          </p:nvSpPr>
          <p:spPr>
            <a:xfrm>
              <a:off x="5922272" y="4683368"/>
              <a:ext cx="1218327" cy="230832"/>
            </a:xfrm>
            <a:prstGeom prst="rect">
              <a:avLst/>
            </a:prstGeom>
            <a:solidFill>
              <a:srgbClr val="FF0000"/>
            </a:solidFill>
          </p:spPr>
          <p:txBody>
            <a:bodyPr wrap="square" rtlCol="0">
              <a:spAutoFit/>
            </a:bodyPr>
            <a:lstStyle/>
            <a:p>
              <a:r>
                <a:rPr lang="en-US" sz="900" dirty="0">
                  <a:solidFill>
                    <a:schemeClr val="bg1"/>
                  </a:solidFill>
                </a:rPr>
                <a:t>1 neutral of 10 GeV</a:t>
              </a:r>
            </a:p>
          </p:txBody>
        </p:sp>
        <p:sp>
          <p:nvSpPr>
            <p:cNvPr id="18" name="ZoneTexte 17">
              <a:extLst>
                <a:ext uri="{FF2B5EF4-FFF2-40B4-BE49-F238E27FC236}">
                  <a16:creationId xmlns:a16="http://schemas.microsoft.com/office/drawing/2014/main" id="{D0CF54F5-A001-7671-A3D7-F4459DAD6ED0}"/>
                </a:ext>
              </a:extLst>
            </p:cNvPr>
            <p:cNvSpPr txBox="1"/>
            <p:nvPr/>
          </p:nvSpPr>
          <p:spPr>
            <a:xfrm>
              <a:off x="8723517" y="4551776"/>
              <a:ext cx="1271380" cy="246221"/>
            </a:xfrm>
            <a:prstGeom prst="rect">
              <a:avLst/>
            </a:prstGeom>
            <a:solidFill>
              <a:srgbClr val="FF0000"/>
            </a:solidFill>
          </p:spPr>
          <p:txBody>
            <a:bodyPr wrap="square" rtlCol="0">
              <a:spAutoFit/>
            </a:bodyPr>
            <a:lstStyle/>
            <a:p>
              <a:r>
                <a:rPr lang="en-US" sz="1000" dirty="0">
                  <a:solidFill>
                    <a:schemeClr val="bg1"/>
                  </a:solidFill>
                </a:rPr>
                <a:t>1 neutral of 10 GeV</a:t>
              </a:r>
            </a:p>
          </p:txBody>
        </p:sp>
      </p:grpSp>
      <p:sp>
        <p:nvSpPr>
          <p:cNvPr id="10" name="CuadroTexto 7">
            <a:extLst>
              <a:ext uri="{FF2B5EF4-FFF2-40B4-BE49-F238E27FC236}">
                <a16:creationId xmlns:a16="http://schemas.microsoft.com/office/drawing/2014/main" id="{CD858186-D930-EF7D-9549-FCDEE17A3A69}"/>
              </a:ext>
            </a:extLst>
          </p:cNvPr>
          <p:cNvSpPr txBox="1"/>
          <p:nvPr/>
        </p:nvSpPr>
        <p:spPr>
          <a:xfrm>
            <a:off x="2388033" y="255539"/>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Shower separations</a:t>
            </a:r>
          </a:p>
        </p:txBody>
      </p:sp>
      <p:sp>
        <p:nvSpPr>
          <p:cNvPr id="16" name="ZoneTexte 15">
            <a:extLst>
              <a:ext uri="{FF2B5EF4-FFF2-40B4-BE49-F238E27FC236}">
                <a16:creationId xmlns:a16="http://schemas.microsoft.com/office/drawing/2014/main" id="{3C56F64C-C4EC-F2A0-74E0-A3336591AFD2}"/>
              </a:ext>
            </a:extLst>
          </p:cNvPr>
          <p:cNvSpPr txBox="1"/>
          <p:nvPr/>
        </p:nvSpPr>
        <p:spPr>
          <a:xfrm>
            <a:off x="1505830" y="6229154"/>
            <a:ext cx="2834676" cy="646331"/>
          </a:xfrm>
          <a:prstGeom prst="rect">
            <a:avLst/>
          </a:prstGeom>
          <a:noFill/>
        </p:spPr>
        <p:txBody>
          <a:bodyPr wrap="square" rtlCol="0">
            <a:spAutoFit/>
          </a:bodyPr>
          <a:lstStyle/>
          <a:p>
            <a:r>
              <a:rPr lang="en-US" dirty="0"/>
              <a:t>R. </a:t>
            </a:r>
            <a:r>
              <a:rPr lang="en-US" dirty="0" err="1"/>
              <a:t>Eté</a:t>
            </a:r>
            <a:r>
              <a:rPr lang="en-US" dirty="0"/>
              <a:t> PhD thesis</a:t>
            </a:r>
          </a:p>
          <a:p>
            <a:r>
              <a:rPr lang="en-US" dirty="0"/>
              <a:t>L. BO (LIO postdoc)</a:t>
            </a:r>
          </a:p>
        </p:txBody>
      </p:sp>
    </p:spTree>
    <p:extLst>
      <p:ext uri="{BB962C8B-B14F-4D97-AF65-F5344CB8AC3E}">
        <p14:creationId xmlns:p14="http://schemas.microsoft.com/office/powerpoint/2010/main" val="67963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78BB89-8CF3-0BC5-54BA-F92B6B4CD26C}"/>
              </a:ext>
            </a:extLst>
          </p:cNvPr>
          <p:cNvSpPr txBox="1"/>
          <p:nvPr/>
        </p:nvSpPr>
        <p:spPr>
          <a:xfrm>
            <a:off x="4614572" y="387802"/>
            <a:ext cx="2535053" cy="369332"/>
          </a:xfrm>
          <a:prstGeom prst="rect">
            <a:avLst/>
          </a:prstGeom>
          <a:noFill/>
        </p:spPr>
        <p:txBody>
          <a:bodyPr wrap="none" rtlCol="0">
            <a:spAutoFit/>
          </a:bodyPr>
          <a:lstStyle/>
          <a:p>
            <a:r>
              <a:rPr lang="en-US" b="1" dirty="0">
                <a:solidFill>
                  <a:srgbClr val="FF0000"/>
                </a:solidFill>
              </a:rPr>
              <a:t>Hadronic shower studies</a:t>
            </a:r>
          </a:p>
        </p:txBody>
      </p:sp>
      <p:pic>
        <p:nvPicPr>
          <p:cNvPr id="3" name="Image 2" descr="Capture d’écran 2016-05-30 à 21.07.46.png">
            <a:extLst>
              <a:ext uri="{FF2B5EF4-FFF2-40B4-BE49-F238E27FC236}">
                <a16:creationId xmlns:a16="http://schemas.microsoft.com/office/drawing/2014/main" id="{DA13CF92-4640-8991-9E36-2ED438E0BE2F}"/>
              </a:ext>
            </a:extLst>
          </p:cNvPr>
          <p:cNvPicPr>
            <a:picLocks noChangeAspect="1"/>
          </p:cNvPicPr>
          <p:nvPr/>
        </p:nvPicPr>
        <p:blipFill>
          <a:blip r:embed="rId2"/>
          <a:stretch>
            <a:fillRect/>
          </a:stretch>
        </p:blipFill>
        <p:spPr>
          <a:xfrm>
            <a:off x="618186" y="1274877"/>
            <a:ext cx="11054054" cy="4557877"/>
          </a:xfrm>
          <a:prstGeom prst="rect">
            <a:avLst/>
          </a:prstGeom>
        </p:spPr>
      </p:pic>
      <p:sp>
        <p:nvSpPr>
          <p:cNvPr id="7" name="ZoneTexte 6">
            <a:extLst>
              <a:ext uri="{FF2B5EF4-FFF2-40B4-BE49-F238E27FC236}">
                <a16:creationId xmlns:a16="http://schemas.microsoft.com/office/drawing/2014/main" id="{BEA51EF0-B986-8C9A-3D56-495483E3BF5C}"/>
              </a:ext>
            </a:extLst>
          </p:cNvPr>
          <p:cNvSpPr txBox="1"/>
          <p:nvPr/>
        </p:nvSpPr>
        <p:spPr>
          <a:xfrm>
            <a:off x="8411044" y="5720028"/>
            <a:ext cx="2156641" cy="369332"/>
          </a:xfrm>
          <a:prstGeom prst="rect">
            <a:avLst/>
          </a:prstGeom>
          <a:noFill/>
        </p:spPr>
        <p:txBody>
          <a:bodyPr wrap="square" rtlCol="0">
            <a:spAutoFit/>
          </a:bodyPr>
          <a:lstStyle/>
          <a:p>
            <a:r>
              <a:rPr lang="en-US" dirty="0"/>
              <a:t>A. Steen PhD thesis</a:t>
            </a:r>
          </a:p>
        </p:txBody>
      </p:sp>
      <p:sp>
        <p:nvSpPr>
          <p:cNvPr id="8" name="ZoneTexte 7">
            <a:extLst>
              <a:ext uri="{FF2B5EF4-FFF2-40B4-BE49-F238E27FC236}">
                <a16:creationId xmlns:a16="http://schemas.microsoft.com/office/drawing/2014/main" id="{48D68FDD-EBA8-E4F4-9611-EEA04AC32F81}"/>
              </a:ext>
            </a:extLst>
          </p:cNvPr>
          <p:cNvSpPr txBox="1"/>
          <p:nvPr/>
        </p:nvSpPr>
        <p:spPr>
          <a:xfrm>
            <a:off x="1624315" y="5904694"/>
            <a:ext cx="5728627" cy="646331"/>
          </a:xfrm>
          <a:prstGeom prst="rect">
            <a:avLst/>
          </a:prstGeom>
          <a:noFill/>
        </p:spPr>
        <p:txBody>
          <a:bodyPr wrap="square" rtlCol="0">
            <a:spAutoFit/>
          </a:bodyPr>
          <a:lstStyle/>
          <a:p>
            <a:r>
              <a:rPr lang="en-US" dirty="0"/>
              <a:t>Strong collaboration with GEANT4 Collaboration</a:t>
            </a:r>
          </a:p>
          <a:p>
            <a:r>
              <a:rPr lang="en-US" dirty="0"/>
              <a:t>(Alberto </a:t>
            </a:r>
            <a:r>
              <a:rPr lang="en-US" dirty="0" err="1"/>
              <a:t>Ribon</a:t>
            </a:r>
            <a:r>
              <a:rPr lang="en-US" dirty="0"/>
              <a:t> defended his HDR in our University)</a:t>
            </a:r>
          </a:p>
        </p:txBody>
      </p:sp>
      <p:sp>
        <p:nvSpPr>
          <p:cNvPr id="9" name="ZoneTexte 8">
            <a:extLst>
              <a:ext uri="{FF2B5EF4-FFF2-40B4-BE49-F238E27FC236}">
                <a16:creationId xmlns:a16="http://schemas.microsoft.com/office/drawing/2014/main" id="{BCD9E553-7623-3DDC-3596-CAD5A1E5D036}"/>
              </a:ext>
            </a:extLst>
          </p:cNvPr>
          <p:cNvSpPr txBox="1"/>
          <p:nvPr/>
        </p:nvSpPr>
        <p:spPr>
          <a:xfrm>
            <a:off x="1255957" y="879771"/>
            <a:ext cx="9971486" cy="923330"/>
          </a:xfrm>
          <a:prstGeom prst="rect">
            <a:avLst/>
          </a:prstGeom>
          <a:noFill/>
        </p:spPr>
        <p:txBody>
          <a:bodyPr wrap="square" rtlCol="0">
            <a:spAutoFit/>
          </a:bodyPr>
          <a:lstStyle/>
          <a:p>
            <a:pPr marL="285750" indent="-285750">
              <a:buFont typeface="Wingdings" pitchFamily="2" charset="2"/>
              <a:buChar char="Ø"/>
            </a:pPr>
            <a:r>
              <a:rPr lang="en-US" dirty="0"/>
              <a:t>The high granularity of SDHCAL provides an excellent probe of hadronic showers.</a:t>
            </a:r>
          </a:p>
          <a:p>
            <a:pPr marL="285750" indent="-285750">
              <a:buFont typeface="Wingdings" pitchFamily="2" charset="2"/>
              <a:buChar char="Ø"/>
            </a:pPr>
            <a:r>
              <a:rPr lang="en-US" dirty="0"/>
              <a:t>Studies of these showers using SDHCAL allow the discrimination of many models.</a:t>
            </a:r>
          </a:p>
          <a:p>
            <a:pPr marL="285750" indent="-285750">
              <a:buFont typeface="Wingdings" pitchFamily="2" charset="2"/>
              <a:buChar char="Ø"/>
            </a:pPr>
            <a:r>
              <a:rPr lang="en-US" dirty="0"/>
              <a:t>A complete digitization of the SDHCAL prototype was  developed before using the simulation models.</a:t>
            </a:r>
          </a:p>
        </p:txBody>
      </p:sp>
      <p:sp>
        <p:nvSpPr>
          <p:cNvPr id="10" name="ZoneTexte 9">
            <a:extLst>
              <a:ext uri="{FF2B5EF4-FFF2-40B4-BE49-F238E27FC236}">
                <a16:creationId xmlns:a16="http://schemas.microsoft.com/office/drawing/2014/main" id="{27CF506D-7112-AF1A-2738-5CE3C18944C1}"/>
              </a:ext>
            </a:extLst>
          </p:cNvPr>
          <p:cNvSpPr txBox="1"/>
          <p:nvPr/>
        </p:nvSpPr>
        <p:spPr>
          <a:xfrm>
            <a:off x="8641724" y="6366359"/>
            <a:ext cx="2369713" cy="369332"/>
          </a:xfrm>
          <a:prstGeom prst="rect">
            <a:avLst/>
          </a:prstGeom>
          <a:solidFill>
            <a:schemeClr val="bg2"/>
          </a:solidFill>
        </p:spPr>
        <p:txBody>
          <a:bodyPr wrap="square" rtlCol="0">
            <a:spAutoFit/>
          </a:bodyPr>
          <a:lstStyle/>
          <a:p>
            <a:r>
              <a:rPr lang="en-US" dirty="0">
                <a:solidFill>
                  <a:srgbClr val="000000"/>
                </a:solidFill>
                <a:latin typeface="Times New Roman" panose="02020603050405020304" pitchFamily="18" charset="0"/>
                <a:ea typeface="MS Mincho" panose="02020609040205080304" pitchFamily="49" charset="-128"/>
              </a:rPr>
              <a:t>JINS</a:t>
            </a:r>
            <a:r>
              <a:rPr lang="en-US" sz="1800" dirty="0">
                <a:solidFill>
                  <a:srgbClr val="000000"/>
                </a:solidFill>
                <a:effectLst/>
                <a:latin typeface="Times New Roman" panose="02020603050405020304" pitchFamily="18" charset="0"/>
                <a:ea typeface="MS Mincho" panose="02020609040205080304" pitchFamily="49" charset="-128"/>
              </a:rPr>
              <a:t> 17 (2016) P06014</a:t>
            </a:r>
            <a:r>
              <a:rPr lang="fr-FR" dirty="0">
                <a:effectLst/>
              </a:rPr>
              <a:t> </a:t>
            </a:r>
            <a:endParaRPr lang="en-US" dirty="0"/>
          </a:p>
        </p:txBody>
      </p:sp>
    </p:spTree>
    <p:extLst>
      <p:ext uri="{BB962C8B-B14F-4D97-AF65-F5344CB8AC3E}">
        <p14:creationId xmlns:p14="http://schemas.microsoft.com/office/powerpoint/2010/main" val="36122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1620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1620253"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pic>
        <p:nvPicPr>
          <p:cNvPr id="5" name="Image 4">
            <a:extLst>
              <a:ext uri="{FF2B5EF4-FFF2-40B4-BE49-F238E27FC236}">
                <a16:creationId xmlns:a16="http://schemas.microsoft.com/office/drawing/2014/main" id="{3B5D8948-97BA-F116-9823-C73A0BE5AC5F}"/>
              </a:ext>
            </a:extLst>
          </p:cNvPr>
          <p:cNvPicPr>
            <a:picLocks noChangeAspect="1"/>
          </p:cNvPicPr>
          <p:nvPr/>
        </p:nvPicPr>
        <p:blipFill>
          <a:blip r:embed="rId2"/>
          <a:stretch>
            <a:fillRect/>
          </a:stretch>
        </p:blipFill>
        <p:spPr>
          <a:xfrm>
            <a:off x="2527290" y="1419092"/>
            <a:ext cx="2964581" cy="1831374"/>
          </a:xfrm>
          <a:prstGeom prst="rect">
            <a:avLst/>
          </a:prstGeom>
        </p:spPr>
      </p:pic>
      <p:pic>
        <p:nvPicPr>
          <p:cNvPr id="6" name="Image 5">
            <a:extLst>
              <a:ext uri="{FF2B5EF4-FFF2-40B4-BE49-F238E27FC236}">
                <a16:creationId xmlns:a16="http://schemas.microsoft.com/office/drawing/2014/main" id="{22579166-BC5F-004C-79AF-BB10104383F6}"/>
              </a:ext>
            </a:extLst>
          </p:cNvPr>
          <p:cNvPicPr>
            <a:picLocks noChangeAspect="1"/>
          </p:cNvPicPr>
          <p:nvPr/>
        </p:nvPicPr>
        <p:blipFill>
          <a:blip r:embed="rId3"/>
          <a:stretch>
            <a:fillRect/>
          </a:stretch>
        </p:blipFill>
        <p:spPr>
          <a:xfrm>
            <a:off x="6096001" y="1419093"/>
            <a:ext cx="3195587" cy="1986419"/>
          </a:xfrm>
          <a:prstGeom prst="rect">
            <a:avLst/>
          </a:prstGeom>
        </p:spPr>
      </p:pic>
      <p:sp>
        <p:nvSpPr>
          <p:cNvPr id="7" name="ZoneTexte 6">
            <a:extLst>
              <a:ext uri="{FF2B5EF4-FFF2-40B4-BE49-F238E27FC236}">
                <a16:creationId xmlns:a16="http://schemas.microsoft.com/office/drawing/2014/main" id="{74295195-1CDF-A500-9E23-C0E8B558317D}"/>
              </a:ext>
            </a:extLst>
          </p:cNvPr>
          <p:cNvSpPr txBox="1"/>
          <p:nvPr/>
        </p:nvSpPr>
        <p:spPr>
          <a:xfrm>
            <a:off x="1687506" y="3435664"/>
            <a:ext cx="8701238" cy="954107"/>
          </a:xfrm>
          <a:prstGeom prst="rect">
            <a:avLst/>
          </a:prstGeom>
          <a:noFill/>
        </p:spPr>
        <p:txBody>
          <a:bodyPr wrap="square" rtlCol="0">
            <a:spAutoFit/>
          </a:bodyPr>
          <a:lstStyle/>
          <a:p>
            <a:r>
              <a:rPr lang="en-US" sz="1400" dirty="0"/>
              <a:t>A new calibration method based on varying the thresholds rather than the electronic gain was found to be powerful.  Muon runs with different thresholds  Thr1: 0.1-0.42 </a:t>
            </a:r>
            <a:r>
              <a:rPr lang="en-US" sz="1400" dirty="0" err="1"/>
              <a:t>pC</a:t>
            </a:r>
            <a:r>
              <a:rPr lang="en-US" sz="1400" dirty="0"/>
              <a:t>, Thr2: 0.4-5, Thr3:4.7-24) and efficiency and multiplicity were measured for each value. The  values of the three thresholds of each ASIC were fixed to obtain same multiplicity (first threshold) and the same efficiency for thr2 and thr3.</a:t>
            </a:r>
          </a:p>
        </p:txBody>
      </p:sp>
      <p:pic>
        <p:nvPicPr>
          <p:cNvPr id="12" name="Image 11">
            <a:extLst>
              <a:ext uri="{FF2B5EF4-FFF2-40B4-BE49-F238E27FC236}">
                <a16:creationId xmlns:a16="http://schemas.microsoft.com/office/drawing/2014/main" id="{DCE45280-954A-564E-ADF9-3F68DC54BB2C}"/>
              </a:ext>
            </a:extLst>
          </p:cNvPr>
          <p:cNvPicPr>
            <a:picLocks noChangeAspect="1"/>
          </p:cNvPicPr>
          <p:nvPr/>
        </p:nvPicPr>
        <p:blipFill>
          <a:blip r:embed="rId4"/>
          <a:stretch>
            <a:fillRect/>
          </a:stretch>
        </p:blipFill>
        <p:spPr>
          <a:xfrm>
            <a:off x="6504417" y="5007313"/>
            <a:ext cx="2044700" cy="520700"/>
          </a:xfrm>
          <a:prstGeom prst="rect">
            <a:avLst/>
          </a:prstGeom>
        </p:spPr>
      </p:pic>
      <p:grpSp>
        <p:nvGrpSpPr>
          <p:cNvPr id="16" name="Groupe 15">
            <a:extLst>
              <a:ext uri="{FF2B5EF4-FFF2-40B4-BE49-F238E27FC236}">
                <a16:creationId xmlns:a16="http://schemas.microsoft.com/office/drawing/2014/main" id="{BDA8C84F-2D6E-356C-43C2-B1434B149FDA}"/>
              </a:ext>
            </a:extLst>
          </p:cNvPr>
          <p:cNvGrpSpPr/>
          <p:nvPr/>
        </p:nvGrpSpPr>
        <p:grpSpPr>
          <a:xfrm>
            <a:off x="2678504" y="4639013"/>
            <a:ext cx="3213100" cy="1257300"/>
            <a:chOff x="1154504" y="4639013"/>
            <a:chExt cx="3213100" cy="1257300"/>
          </a:xfrm>
        </p:grpSpPr>
        <p:pic>
          <p:nvPicPr>
            <p:cNvPr id="14" name="Image 13">
              <a:extLst>
                <a:ext uri="{FF2B5EF4-FFF2-40B4-BE49-F238E27FC236}">
                  <a16:creationId xmlns:a16="http://schemas.microsoft.com/office/drawing/2014/main" id="{6D1D527C-CDAF-527B-50B7-7CE1FF02A057}"/>
                </a:ext>
              </a:extLst>
            </p:cNvPr>
            <p:cNvPicPr>
              <a:picLocks noChangeAspect="1"/>
            </p:cNvPicPr>
            <p:nvPr/>
          </p:nvPicPr>
          <p:blipFill>
            <a:blip r:embed="rId5"/>
            <a:stretch>
              <a:fillRect/>
            </a:stretch>
          </p:blipFill>
          <p:spPr>
            <a:xfrm>
              <a:off x="1154504" y="4639013"/>
              <a:ext cx="3213100" cy="1257300"/>
            </a:xfrm>
            <a:prstGeom prst="rect">
              <a:avLst/>
            </a:prstGeom>
          </p:spPr>
        </p:pic>
        <p:sp>
          <p:nvSpPr>
            <p:cNvPr id="15" name="Rectangle 14">
              <a:extLst>
                <a:ext uri="{FF2B5EF4-FFF2-40B4-BE49-F238E27FC236}">
                  <a16:creationId xmlns:a16="http://schemas.microsoft.com/office/drawing/2014/main" id="{4CC03551-AA7C-AB50-954E-785875C87B9D}"/>
                </a:ext>
              </a:extLst>
            </p:cNvPr>
            <p:cNvSpPr/>
            <p:nvPr/>
          </p:nvSpPr>
          <p:spPr>
            <a:xfrm>
              <a:off x="3270324" y="4765638"/>
              <a:ext cx="86061" cy="10757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ZoneTexte 16">
            <a:extLst>
              <a:ext uri="{FF2B5EF4-FFF2-40B4-BE49-F238E27FC236}">
                <a16:creationId xmlns:a16="http://schemas.microsoft.com/office/drawing/2014/main" id="{E7F17EFA-6A0F-6C4B-A097-9C5AAC90E7B6}"/>
              </a:ext>
            </a:extLst>
          </p:cNvPr>
          <p:cNvSpPr txBox="1"/>
          <p:nvPr/>
        </p:nvSpPr>
        <p:spPr>
          <a:xfrm>
            <a:off x="3049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sp>
        <p:nvSpPr>
          <p:cNvPr id="18" name="ZoneTexte 17">
            <a:extLst>
              <a:ext uri="{FF2B5EF4-FFF2-40B4-BE49-F238E27FC236}">
                <a16:creationId xmlns:a16="http://schemas.microsoft.com/office/drawing/2014/main" id="{C19ED79E-5AA3-5115-B714-D35BA66714F6}"/>
              </a:ext>
            </a:extLst>
          </p:cNvPr>
          <p:cNvSpPr txBox="1"/>
          <p:nvPr/>
        </p:nvSpPr>
        <p:spPr>
          <a:xfrm>
            <a:off x="7439892" y="1623317"/>
            <a:ext cx="1109225"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C5632D4F-095E-71C5-4F74-FE98CC08E8B3}"/>
              </a:ext>
            </a:extLst>
          </p:cNvPr>
          <p:cNvSpPr txBox="1"/>
          <p:nvPr/>
        </p:nvSpPr>
        <p:spPr>
          <a:xfrm>
            <a:off x="6456219" y="1623317"/>
            <a:ext cx="983673" cy="400110"/>
          </a:xfrm>
          <a:prstGeom prst="rect">
            <a:avLst/>
          </a:prstGeom>
          <a:noFill/>
        </p:spPr>
        <p:txBody>
          <a:bodyPr wrap="square" rtlCol="0">
            <a:spAutoFit/>
          </a:bodyPr>
          <a:lstStyle/>
          <a:p>
            <a:r>
              <a:rPr lang="en-US" sz="1000" dirty="0"/>
              <a:t>CALICE SDHCAL Preliminary</a:t>
            </a:r>
          </a:p>
        </p:txBody>
      </p:sp>
    </p:spTree>
    <p:extLst>
      <p:ext uri="{BB962C8B-B14F-4D97-AF65-F5344CB8AC3E}">
        <p14:creationId xmlns:p14="http://schemas.microsoft.com/office/powerpoint/2010/main" val="1912570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1620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1620253" y="1049760"/>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sp>
        <p:nvSpPr>
          <p:cNvPr id="16" name="ZoneTexte 15">
            <a:extLst>
              <a:ext uri="{FF2B5EF4-FFF2-40B4-BE49-F238E27FC236}">
                <a16:creationId xmlns:a16="http://schemas.microsoft.com/office/drawing/2014/main" id="{8B1A25DF-E526-B9CC-367A-ABC0DD0D3514}"/>
              </a:ext>
            </a:extLst>
          </p:cNvPr>
          <p:cNvSpPr txBox="1"/>
          <p:nvPr/>
        </p:nvSpPr>
        <p:spPr>
          <a:xfrm>
            <a:off x="3049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grpSp>
        <p:nvGrpSpPr>
          <p:cNvPr id="2" name="Groupe 1">
            <a:extLst>
              <a:ext uri="{FF2B5EF4-FFF2-40B4-BE49-F238E27FC236}">
                <a16:creationId xmlns:a16="http://schemas.microsoft.com/office/drawing/2014/main" id="{79434612-70D0-D34E-FDB6-2F3CD090AE2D}"/>
              </a:ext>
            </a:extLst>
          </p:cNvPr>
          <p:cNvGrpSpPr/>
          <p:nvPr/>
        </p:nvGrpSpPr>
        <p:grpSpPr>
          <a:xfrm>
            <a:off x="1620253" y="1419091"/>
            <a:ext cx="8484446" cy="4780193"/>
            <a:chOff x="2527289" y="1419092"/>
            <a:chExt cx="6894239" cy="4497372"/>
          </a:xfrm>
        </p:grpSpPr>
        <p:pic>
          <p:nvPicPr>
            <p:cNvPr id="10" name="Image 9">
              <a:extLst>
                <a:ext uri="{FF2B5EF4-FFF2-40B4-BE49-F238E27FC236}">
                  <a16:creationId xmlns:a16="http://schemas.microsoft.com/office/drawing/2014/main" id="{21BE579A-7CE5-F00F-D976-663B5CD12632}"/>
                </a:ext>
              </a:extLst>
            </p:cNvPr>
            <p:cNvPicPr>
              <a:picLocks noChangeAspect="1"/>
            </p:cNvPicPr>
            <p:nvPr/>
          </p:nvPicPr>
          <p:blipFill>
            <a:blip r:embed="rId2"/>
            <a:stretch>
              <a:fillRect/>
            </a:stretch>
          </p:blipFill>
          <p:spPr>
            <a:xfrm>
              <a:off x="2527289" y="3738956"/>
              <a:ext cx="3060834" cy="2069284"/>
            </a:xfrm>
            <a:prstGeom prst="rect">
              <a:avLst/>
            </a:prstGeom>
          </p:spPr>
        </p:pic>
        <p:pic>
          <p:nvPicPr>
            <p:cNvPr id="11" name="Image 10">
              <a:extLst>
                <a:ext uri="{FF2B5EF4-FFF2-40B4-BE49-F238E27FC236}">
                  <a16:creationId xmlns:a16="http://schemas.microsoft.com/office/drawing/2014/main" id="{EB5E7572-DD54-7C0F-4147-763271B04745}"/>
                </a:ext>
              </a:extLst>
            </p:cNvPr>
            <p:cNvPicPr>
              <a:picLocks noChangeAspect="1"/>
            </p:cNvPicPr>
            <p:nvPr/>
          </p:nvPicPr>
          <p:blipFill>
            <a:blip r:embed="rId3"/>
            <a:stretch>
              <a:fillRect/>
            </a:stretch>
          </p:blipFill>
          <p:spPr>
            <a:xfrm>
              <a:off x="6096000" y="3678022"/>
              <a:ext cx="3325528" cy="2238442"/>
            </a:xfrm>
            <a:prstGeom prst="rect">
              <a:avLst/>
            </a:prstGeom>
          </p:spPr>
        </p:pic>
        <p:pic>
          <p:nvPicPr>
            <p:cNvPr id="12" name="Image 11">
              <a:extLst>
                <a:ext uri="{FF2B5EF4-FFF2-40B4-BE49-F238E27FC236}">
                  <a16:creationId xmlns:a16="http://schemas.microsoft.com/office/drawing/2014/main" id="{B2717A43-B4D5-6CA4-4A5D-BEE6023CF2A2}"/>
                </a:ext>
              </a:extLst>
            </p:cNvPr>
            <p:cNvPicPr>
              <a:picLocks noChangeAspect="1"/>
            </p:cNvPicPr>
            <p:nvPr/>
          </p:nvPicPr>
          <p:blipFill>
            <a:blip r:embed="rId4"/>
            <a:stretch>
              <a:fillRect/>
            </a:stretch>
          </p:blipFill>
          <p:spPr>
            <a:xfrm>
              <a:off x="2527290" y="1419092"/>
              <a:ext cx="2964581" cy="1831374"/>
            </a:xfrm>
            <a:prstGeom prst="rect">
              <a:avLst/>
            </a:prstGeom>
          </p:spPr>
        </p:pic>
        <p:pic>
          <p:nvPicPr>
            <p:cNvPr id="13" name="Image 12">
              <a:extLst>
                <a:ext uri="{FF2B5EF4-FFF2-40B4-BE49-F238E27FC236}">
                  <a16:creationId xmlns:a16="http://schemas.microsoft.com/office/drawing/2014/main" id="{4C045CA3-11D7-4E43-E92D-FD72E28C44BB}"/>
                </a:ext>
              </a:extLst>
            </p:cNvPr>
            <p:cNvPicPr>
              <a:picLocks noChangeAspect="1"/>
            </p:cNvPicPr>
            <p:nvPr/>
          </p:nvPicPr>
          <p:blipFill>
            <a:blip r:embed="rId5"/>
            <a:stretch>
              <a:fillRect/>
            </a:stretch>
          </p:blipFill>
          <p:spPr>
            <a:xfrm>
              <a:off x="6096001" y="1419093"/>
              <a:ext cx="3195587" cy="1986419"/>
            </a:xfrm>
            <a:prstGeom prst="rect">
              <a:avLst/>
            </a:prstGeom>
          </p:spPr>
        </p:pic>
        <p:sp>
          <p:nvSpPr>
            <p:cNvPr id="17" name="ZoneTexte 16">
              <a:extLst>
                <a:ext uri="{FF2B5EF4-FFF2-40B4-BE49-F238E27FC236}">
                  <a16:creationId xmlns:a16="http://schemas.microsoft.com/office/drawing/2014/main" id="{1CE3691B-4AC6-7650-FDED-48E01C48717E}"/>
                </a:ext>
              </a:extLst>
            </p:cNvPr>
            <p:cNvSpPr txBox="1"/>
            <p:nvPr/>
          </p:nvSpPr>
          <p:spPr>
            <a:xfrm>
              <a:off x="7439892" y="1623317"/>
              <a:ext cx="1109225" cy="369332"/>
            </a:xfrm>
            <a:prstGeom prst="rect">
              <a:avLst/>
            </a:prstGeom>
            <a:noFill/>
          </p:spPr>
          <p:txBody>
            <a:bodyPr wrap="square" rtlCol="0">
              <a:spAutoFit/>
            </a:bodyPr>
            <a:lstStyle/>
            <a:p>
              <a:r>
                <a:rPr lang="en-US" dirty="0"/>
                <a:t>H2/2018</a:t>
              </a:r>
            </a:p>
          </p:txBody>
        </p:sp>
        <p:sp>
          <p:nvSpPr>
            <p:cNvPr id="18" name="ZoneTexte 17">
              <a:extLst>
                <a:ext uri="{FF2B5EF4-FFF2-40B4-BE49-F238E27FC236}">
                  <a16:creationId xmlns:a16="http://schemas.microsoft.com/office/drawing/2014/main" id="{F1D17BEA-CAE1-BFD6-9827-86B4590D4686}"/>
                </a:ext>
              </a:extLst>
            </p:cNvPr>
            <p:cNvSpPr txBox="1"/>
            <p:nvPr/>
          </p:nvSpPr>
          <p:spPr>
            <a:xfrm>
              <a:off x="7439891" y="3927276"/>
              <a:ext cx="1109225"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BA03BF37-E899-838D-1561-2F240B2A6659}"/>
                </a:ext>
              </a:extLst>
            </p:cNvPr>
            <p:cNvSpPr txBox="1"/>
            <p:nvPr/>
          </p:nvSpPr>
          <p:spPr>
            <a:xfrm>
              <a:off x="6456219" y="1623317"/>
              <a:ext cx="983673" cy="400110"/>
            </a:xfrm>
            <a:prstGeom prst="rect">
              <a:avLst/>
            </a:prstGeom>
            <a:noFill/>
          </p:spPr>
          <p:txBody>
            <a:bodyPr wrap="square" rtlCol="0">
              <a:spAutoFit/>
            </a:bodyPr>
            <a:lstStyle/>
            <a:p>
              <a:r>
                <a:rPr lang="en-US" sz="1000" dirty="0"/>
                <a:t>CALICE SDHCAL Preliminary</a:t>
              </a:r>
            </a:p>
          </p:txBody>
        </p:sp>
        <p:sp>
          <p:nvSpPr>
            <p:cNvPr id="20" name="ZoneTexte 19">
              <a:extLst>
                <a:ext uri="{FF2B5EF4-FFF2-40B4-BE49-F238E27FC236}">
                  <a16:creationId xmlns:a16="http://schemas.microsoft.com/office/drawing/2014/main" id="{8D0946E6-FE65-1C41-69A0-B31AA03FF659}"/>
                </a:ext>
              </a:extLst>
            </p:cNvPr>
            <p:cNvSpPr txBox="1"/>
            <p:nvPr/>
          </p:nvSpPr>
          <p:spPr>
            <a:xfrm>
              <a:off x="6483927" y="3927276"/>
              <a:ext cx="983673" cy="400110"/>
            </a:xfrm>
            <a:prstGeom prst="rect">
              <a:avLst/>
            </a:prstGeom>
            <a:noFill/>
          </p:spPr>
          <p:txBody>
            <a:bodyPr wrap="square" rtlCol="0">
              <a:spAutoFit/>
            </a:bodyPr>
            <a:lstStyle/>
            <a:p>
              <a:r>
                <a:rPr lang="en-US" sz="1000" dirty="0"/>
                <a:t>CALICE SDHCAL Preliminary</a:t>
              </a:r>
            </a:p>
          </p:txBody>
        </p:sp>
      </p:grpSp>
    </p:spTree>
    <p:extLst>
      <p:ext uri="{BB962C8B-B14F-4D97-AF65-F5344CB8AC3E}">
        <p14:creationId xmlns:p14="http://schemas.microsoft.com/office/powerpoint/2010/main" val="310086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1484588-CD75-8D22-0C50-83BC53F06ACC}"/>
              </a:ext>
            </a:extLst>
          </p:cNvPr>
          <p:cNvSpPr txBox="1"/>
          <p:nvPr/>
        </p:nvSpPr>
        <p:spPr>
          <a:xfrm>
            <a:off x="1620253" y="658715"/>
            <a:ext cx="2302362" cy="369332"/>
          </a:xfrm>
          <a:prstGeom prst="rect">
            <a:avLst/>
          </a:prstGeom>
          <a:noFill/>
        </p:spPr>
        <p:txBody>
          <a:bodyPr wrap="none" rtlCol="0">
            <a:spAutoFit/>
          </a:bodyPr>
          <a:lstStyle/>
          <a:p>
            <a:r>
              <a:rPr lang="en-US" dirty="0">
                <a:solidFill>
                  <a:srgbClr val="FF0000"/>
                </a:solidFill>
              </a:rPr>
              <a:t>Detector homogeneity</a:t>
            </a:r>
          </a:p>
        </p:txBody>
      </p:sp>
      <p:sp>
        <p:nvSpPr>
          <p:cNvPr id="4" name="ZoneTexte 3">
            <a:extLst>
              <a:ext uri="{FF2B5EF4-FFF2-40B4-BE49-F238E27FC236}">
                <a16:creationId xmlns:a16="http://schemas.microsoft.com/office/drawing/2014/main" id="{1D0158C6-94B4-314D-E02B-7B233E6BDFB6}"/>
              </a:ext>
            </a:extLst>
          </p:cNvPr>
          <p:cNvSpPr txBox="1"/>
          <p:nvPr/>
        </p:nvSpPr>
        <p:spPr>
          <a:xfrm>
            <a:off x="1230476" y="1059089"/>
            <a:ext cx="9230627" cy="338554"/>
          </a:xfrm>
          <a:prstGeom prst="rect">
            <a:avLst/>
          </a:prstGeom>
          <a:noFill/>
        </p:spPr>
        <p:txBody>
          <a:bodyPr wrap="square" rtlCol="0">
            <a:spAutoFit/>
          </a:bodyPr>
          <a:lstStyle/>
          <a:p>
            <a:r>
              <a:rPr lang="en-US" sz="1600" dirty="0"/>
              <a:t>The homogeneity of the detector response is important to achieve better energy reconstruction</a:t>
            </a:r>
          </a:p>
        </p:txBody>
      </p:sp>
      <p:sp>
        <p:nvSpPr>
          <p:cNvPr id="17" name="ZoneTexte 16">
            <a:extLst>
              <a:ext uri="{FF2B5EF4-FFF2-40B4-BE49-F238E27FC236}">
                <a16:creationId xmlns:a16="http://schemas.microsoft.com/office/drawing/2014/main" id="{CB8FD0CB-020E-4FC0-DE25-6C029E6FA153}"/>
              </a:ext>
            </a:extLst>
          </p:cNvPr>
          <p:cNvSpPr txBox="1"/>
          <p:nvPr/>
        </p:nvSpPr>
        <p:spPr>
          <a:xfrm>
            <a:off x="3049604" y="183938"/>
            <a:ext cx="6371924" cy="369332"/>
          </a:xfrm>
          <a:prstGeom prst="rect">
            <a:avLst/>
          </a:prstGeom>
          <a:noFill/>
        </p:spPr>
        <p:txBody>
          <a:bodyPr wrap="square" rtlCol="0">
            <a:spAutoFit/>
          </a:bodyPr>
          <a:lstStyle/>
          <a:p>
            <a:pPr algn="ctr"/>
            <a:r>
              <a:rPr lang="en-US" b="1" dirty="0">
                <a:solidFill>
                  <a:srgbClr val="0070C0"/>
                </a:solidFill>
              </a:rPr>
              <a:t>Further improvements on the energy reconstruction</a:t>
            </a:r>
          </a:p>
        </p:txBody>
      </p:sp>
      <p:grpSp>
        <p:nvGrpSpPr>
          <p:cNvPr id="5" name="Groupe 4">
            <a:extLst>
              <a:ext uri="{FF2B5EF4-FFF2-40B4-BE49-F238E27FC236}">
                <a16:creationId xmlns:a16="http://schemas.microsoft.com/office/drawing/2014/main" id="{25754038-3048-DCCA-0C7B-A3541A60B9AE}"/>
              </a:ext>
            </a:extLst>
          </p:cNvPr>
          <p:cNvGrpSpPr/>
          <p:nvPr/>
        </p:nvGrpSpPr>
        <p:grpSpPr>
          <a:xfrm>
            <a:off x="1159419" y="1397643"/>
            <a:ext cx="8792397" cy="4787050"/>
            <a:chOff x="2151443" y="1397643"/>
            <a:chExt cx="7328268" cy="4787050"/>
          </a:xfrm>
        </p:grpSpPr>
        <p:pic>
          <p:nvPicPr>
            <p:cNvPr id="10" name="Image 9">
              <a:extLst>
                <a:ext uri="{FF2B5EF4-FFF2-40B4-BE49-F238E27FC236}">
                  <a16:creationId xmlns:a16="http://schemas.microsoft.com/office/drawing/2014/main" id="{21BE579A-7CE5-F00F-D976-663B5CD12632}"/>
                </a:ext>
              </a:extLst>
            </p:cNvPr>
            <p:cNvPicPr>
              <a:picLocks noChangeAspect="1"/>
            </p:cNvPicPr>
            <p:nvPr/>
          </p:nvPicPr>
          <p:blipFill>
            <a:blip r:embed="rId2"/>
            <a:stretch>
              <a:fillRect/>
            </a:stretch>
          </p:blipFill>
          <p:spPr>
            <a:xfrm>
              <a:off x="2217311" y="1492982"/>
              <a:ext cx="3060834" cy="2069284"/>
            </a:xfrm>
            <a:prstGeom prst="rect">
              <a:avLst/>
            </a:prstGeom>
          </p:spPr>
        </p:pic>
        <p:pic>
          <p:nvPicPr>
            <p:cNvPr id="11" name="Image 10">
              <a:extLst>
                <a:ext uri="{FF2B5EF4-FFF2-40B4-BE49-F238E27FC236}">
                  <a16:creationId xmlns:a16="http://schemas.microsoft.com/office/drawing/2014/main" id="{EB5E7572-DD54-7C0F-4147-763271B04745}"/>
                </a:ext>
              </a:extLst>
            </p:cNvPr>
            <p:cNvPicPr>
              <a:picLocks noChangeAspect="1"/>
            </p:cNvPicPr>
            <p:nvPr/>
          </p:nvPicPr>
          <p:blipFill>
            <a:blip r:embed="rId3"/>
            <a:stretch>
              <a:fillRect/>
            </a:stretch>
          </p:blipFill>
          <p:spPr>
            <a:xfrm>
              <a:off x="5864006" y="1397643"/>
              <a:ext cx="3615705" cy="2238442"/>
            </a:xfrm>
            <a:prstGeom prst="rect">
              <a:avLst/>
            </a:prstGeom>
          </p:spPr>
        </p:pic>
        <p:pic>
          <p:nvPicPr>
            <p:cNvPr id="9" name="Image 8">
              <a:extLst>
                <a:ext uri="{FF2B5EF4-FFF2-40B4-BE49-F238E27FC236}">
                  <a16:creationId xmlns:a16="http://schemas.microsoft.com/office/drawing/2014/main" id="{592BD128-79AE-CB52-4DB0-3C1F65054350}"/>
                </a:ext>
              </a:extLst>
            </p:cNvPr>
            <p:cNvPicPr>
              <a:picLocks noChangeAspect="1"/>
            </p:cNvPicPr>
            <p:nvPr/>
          </p:nvPicPr>
          <p:blipFill>
            <a:blip r:embed="rId4"/>
            <a:stretch>
              <a:fillRect/>
            </a:stretch>
          </p:blipFill>
          <p:spPr>
            <a:xfrm>
              <a:off x="2151443" y="3547674"/>
              <a:ext cx="3531923" cy="2637019"/>
            </a:xfrm>
            <a:prstGeom prst="rect">
              <a:avLst/>
            </a:prstGeom>
          </p:spPr>
        </p:pic>
        <p:pic>
          <p:nvPicPr>
            <p:cNvPr id="14" name="Image 13">
              <a:extLst>
                <a:ext uri="{FF2B5EF4-FFF2-40B4-BE49-F238E27FC236}">
                  <a16:creationId xmlns:a16="http://schemas.microsoft.com/office/drawing/2014/main" id="{6FD04FCA-0357-ABB9-2389-789D94D13509}"/>
                </a:ext>
              </a:extLst>
            </p:cNvPr>
            <p:cNvPicPr>
              <a:picLocks noChangeAspect="1"/>
            </p:cNvPicPr>
            <p:nvPr/>
          </p:nvPicPr>
          <p:blipFill>
            <a:blip r:embed="rId5"/>
            <a:stretch>
              <a:fillRect/>
            </a:stretch>
          </p:blipFill>
          <p:spPr>
            <a:xfrm>
              <a:off x="5947787" y="3551553"/>
              <a:ext cx="3531924" cy="2629263"/>
            </a:xfrm>
            <a:prstGeom prst="rect">
              <a:avLst/>
            </a:prstGeom>
          </p:spPr>
        </p:pic>
        <p:sp>
          <p:nvSpPr>
            <p:cNvPr id="6" name="ZoneTexte 5">
              <a:extLst>
                <a:ext uri="{FF2B5EF4-FFF2-40B4-BE49-F238E27FC236}">
                  <a16:creationId xmlns:a16="http://schemas.microsoft.com/office/drawing/2014/main" id="{A6AD192B-7D25-C71B-34F7-50C41F67E534}"/>
                </a:ext>
              </a:extLst>
            </p:cNvPr>
            <p:cNvSpPr txBox="1"/>
            <p:nvPr/>
          </p:nvSpPr>
          <p:spPr>
            <a:xfrm>
              <a:off x="2582778" y="4496851"/>
              <a:ext cx="933651" cy="369332"/>
            </a:xfrm>
            <a:prstGeom prst="rect">
              <a:avLst/>
            </a:prstGeom>
            <a:noFill/>
          </p:spPr>
          <p:txBody>
            <a:bodyPr wrap="square" rtlCol="0">
              <a:spAutoFit/>
            </a:bodyPr>
            <a:lstStyle/>
            <a:p>
              <a:r>
                <a:rPr lang="en-US" dirty="0"/>
                <a:t>Before</a:t>
              </a:r>
            </a:p>
          </p:txBody>
        </p:sp>
        <p:sp>
          <p:nvSpPr>
            <p:cNvPr id="15" name="ZoneTexte 14">
              <a:extLst>
                <a:ext uri="{FF2B5EF4-FFF2-40B4-BE49-F238E27FC236}">
                  <a16:creationId xmlns:a16="http://schemas.microsoft.com/office/drawing/2014/main" id="{C1D590EA-325F-4FE4-0FD1-A8DD79664740}"/>
                </a:ext>
              </a:extLst>
            </p:cNvPr>
            <p:cNvSpPr txBox="1"/>
            <p:nvPr/>
          </p:nvSpPr>
          <p:spPr>
            <a:xfrm>
              <a:off x="6428510" y="4479761"/>
              <a:ext cx="933651" cy="369332"/>
            </a:xfrm>
            <a:prstGeom prst="rect">
              <a:avLst/>
            </a:prstGeom>
            <a:noFill/>
          </p:spPr>
          <p:txBody>
            <a:bodyPr wrap="square" rtlCol="0">
              <a:spAutoFit/>
            </a:bodyPr>
            <a:lstStyle/>
            <a:p>
              <a:r>
                <a:rPr lang="en-US" dirty="0"/>
                <a:t>After</a:t>
              </a:r>
            </a:p>
          </p:txBody>
        </p:sp>
        <p:sp>
          <p:nvSpPr>
            <p:cNvPr id="18" name="ZoneTexte 17">
              <a:extLst>
                <a:ext uri="{FF2B5EF4-FFF2-40B4-BE49-F238E27FC236}">
                  <a16:creationId xmlns:a16="http://schemas.microsoft.com/office/drawing/2014/main" id="{820081E5-F5EF-BBF5-0208-CE02CF6F0A1E}"/>
                </a:ext>
              </a:extLst>
            </p:cNvPr>
            <p:cNvSpPr txBox="1"/>
            <p:nvPr/>
          </p:nvSpPr>
          <p:spPr>
            <a:xfrm>
              <a:off x="7439892" y="1623317"/>
              <a:ext cx="1163781" cy="369332"/>
            </a:xfrm>
            <a:prstGeom prst="rect">
              <a:avLst/>
            </a:prstGeom>
            <a:noFill/>
          </p:spPr>
          <p:txBody>
            <a:bodyPr wrap="square" rtlCol="0">
              <a:spAutoFit/>
            </a:bodyPr>
            <a:lstStyle/>
            <a:p>
              <a:r>
                <a:rPr lang="en-US" dirty="0"/>
                <a:t>H2/2018</a:t>
              </a:r>
            </a:p>
          </p:txBody>
        </p:sp>
        <p:sp>
          <p:nvSpPr>
            <p:cNvPr id="19" name="ZoneTexte 18">
              <a:extLst>
                <a:ext uri="{FF2B5EF4-FFF2-40B4-BE49-F238E27FC236}">
                  <a16:creationId xmlns:a16="http://schemas.microsoft.com/office/drawing/2014/main" id="{4A678B22-9928-3FC9-17C3-58B45485A981}"/>
                </a:ext>
              </a:extLst>
            </p:cNvPr>
            <p:cNvSpPr txBox="1"/>
            <p:nvPr/>
          </p:nvSpPr>
          <p:spPr>
            <a:xfrm>
              <a:off x="6456219" y="1623317"/>
              <a:ext cx="983673" cy="400110"/>
            </a:xfrm>
            <a:prstGeom prst="rect">
              <a:avLst/>
            </a:prstGeom>
            <a:noFill/>
          </p:spPr>
          <p:txBody>
            <a:bodyPr wrap="square" rtlCol="0">
              <a:spAutoFit/>
            </a:bodyPr>
            <a:lstStyle/>
            <a:p>
              <a:r>
                <a:rPr lang="en-US" sz="1000" dirty="0"/>
                <a:t>CALICE SDHCAL Preliminary</a:t>
              </a:r>
            </a:p>
          </p:txBody>
        </p:sp>
        <p:sp>
          <p:nvSpPr>
            <p:cNvPr id="20" name="ZoneTexte 19">
              <a:extLst>
                <a:ext uri="{FF2B5EF4-FFF2-40B4-BE49-F238E27FC236}">
                  <a16:creationId xmlns:a16="http://schemas.microsoft.com/office/drawing/2014/main" id="{A8FFDD2D-BDDF-A653-A996-E5962C761B85}"/>
                </a:ext>
              </a:extLst>
            </p:cNvPr>
            <p:cNvSpPr txBox="1"/>
            <p:nvPr/>
          </p:nvSpPr>
          <p:spPr>
            <a:xfrm>
              <a:off x="2728842" y="4971440"/>
              <a:ext cx="641522" cy="369332"/>
            </a:xfrm>
            <a:prstGeom prst="rect">
              <a:avLst/>
            </a:prstGeom>
            <a:noFill/>
          </p:spPr>
          <p:txBody>
            <a:bodyPr wrap="none" rtlCol="0">
              <a:spAutoFit/>
            </a:bodyPr>
            <a:lstStyle/>
            <a:p>
              <a:r>
                <a:rPr lang="en-US" dirty="0"/>
                <a:t>3.9%</a:t>
              </a:r>
            </a:p>
          </p:txBody>
        </p:sp>
        <p:sp>
          <p:nvSpPr>
            <p:cNvPr id="21" name="ZoneTexte 20">
              <a:extLst>
                <a:ext uri="{FF2B5EF4-FFF2-40B4-BE49-F238E27FC236}">
                  <a16:creationId xmlns:a16="http://schemas.microsoft.com/office/drawing/2014/main" id="{B46C21E1-AA7C-3DCA-2B34-568E262E92F6}"/>
                </a:ext>
              </a:extLst>
            </p:cNvPr>
            <p:cNvSpPr txBox="1"/>
            <p:nvPr/>
          </p:nvSpPr>
          <p:spPr>
            <a:xfrm>
              <a:off x="6456218" y="4821383"/>
              <a:ext cx="641522" cy="369332"/>
            </a:xfrm>
            <a:prstGeom prst="rect">
              <a:avLst/>
            </a:prstGeom>
            <a:noFill/>
          </p:spPr>
          <p:txBody>
            <a:bodyPr wrap="none" rtlCol="0">
              <a:spAutoFit/>
            </a:bodyPr>
            <a:lstStyle/>
            <a:p>
              <a:r>
                <a:rPr lang="en-US" dirty="0"/>
                <a:t>1.4%</a:t>
              </a:r>
            </a:p>
          </p:txBody>
        </p:sp>
      </p:grpSp>
      <p:sp>
        <p:nvSpPr>
          <p:cNvPr id="2" name="ZoneTexte 1">
            <a:extLst>
              <a:ext uri="{FF2B5EF4-FFF2-40B4-BE49-F238E27FC236}">
                <a16:creationId xmlns:a16="http://schemas.microsoft.com/office/drawing/2014/main" id="{7A9B848A-B3A7-1854-3A55-880FA86B3EFB}"/>
              </a:ext>
            </a:extLst>
          </p:cNvPr>
          <p:cNvSpPr txBox="1"/>
          <p:nvPr/>
        </p:nvSpPr>
        <p:spPr>
          <a:xfrm>
            <a:off x="6965644" y="6304730"/>
            <a:ext cx="2332980" cy="369332"/>
          </a:xfrm>
          <a:prstGeom prst="rect">
            <a:avLst/>
          </a:prstGeom>
          <a:noFill/>
        </p:spPr>
        <p:txBody>
          <a:bodyPr wrap="square" rtlCol="0">
            <a:spAutoFit/>
          </a:bodyPr>
          <a:lstStyle/>
          <a:p>
            <a:r>
              <a:rPr lang="en-US" dirty="0"/>
              <a:t>G. </a:t>
            </a:r>
            <a:r>
              <a:rPr lang="en-US" dirty="0" err="1"/>
              <a:t>Garillot</a:t>
            </a:r>
            <a:r>
              <a:rPr lang="en-US" dirty="0"/>
              <a:t> PhD thesis</a:t>
            </a:r>
          </a:p>
        </p:txBody>
      </p:sp>
    </p:spTree>
    <p:extLst>
      <p:ext uri="{BB962C8B-B14F-4D97-AF65-F5344CB8AC3E}">
        <p14:creationId xmlns:p14="http://schemas.microsoft.com/office/powerpoint/2010/main" val="398523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6B4F4A-D1F6-DEDA-487B-66A6F15B86A1}"/>
              </a:ext>
            </a:extLst>
          </p:cNvPr>
          <p:cNvPicPr>
            <a:picLocks noChangeAspect="1"/>
          </p:cNvPicPr>
          <p:nvPr/>
        </p:nvPicPr>
        <p:blipFill>
          <a:blip r:embed="rId2"/>
          <a:stretch>
            <a:fillRect/>
          </a:stretch>
        </p:blipFill>
        <p:spPr>
          <a:xfrm>
            <a:off x="6044637" y="1747778"/>
            <a:ext cx="5600700" cy="4282632"/>
          </a:xfrm>
          <a:prstGeom prst="rect">
            <a:avLst/>
          </a:prstGeom>
        </p:spPr>
      </p:pic>
      <p:sp>
        <p:nvSpPr>
          <p:cNvPr id="8" name="ZoneTexte 7">
            <a:extLst>
              <a:ext uri="{FF2B5EF4-FFF2-40B4-BE49-F238E27FC236}">
                <a16:creationId xmlns:a16="http://schemas.microsoft.com/office/drawing/2014/main" id="{8B2D718E-1EFF-410C-61A2-F98B6AC73EBD}"/>
              </a:ext>
            </a:extLst>
          </p:cNvPr>
          <p:cNvSpPr txBox="1"/>
          <p:nvPr/>
        </p:nvSpPr>
        <p:spPr>
          <a:xfrm>
            <a:off x="3347013" y="381964"/>
            <a:ext cx="5497974" cy="369332"/>
          </a:xfrm>
          <a:prstGeom prst="rect">
            <a:avLst/>
          </a:prstGeom>
          <a:noFill/>
        </p:spPr>
        <p:txBody>
          <a:bodyPr wrap="square" rtlCol="0">
            <a:spAutoFit/>
          </a:bodyPr>
          <a:lstStyle/>
          <a:p>
            <a:pPr algn="ctr"/>
            <a:r>
              <a:rPr lang="en-US" b="1" dirty="0">
                <a:solidFill>
                  <a:srgbClr val="FF0000"/>
                </a:solidFill>
              </a:rPr>
              <a:t>Monitoring system</a:t>
            </a:r>
          </a:p>
        </p:txBody>
      </p:sp>
      <p:sp>
        <p:nvSpPr>
          <p:cNvPr id="9" name="ZoneTexte 8">
            <a:extLst>
              <a:ext uri="{FF2B5EF4-FFF2-40B4-BE49-F238E27FC236}">
                <a16:creationId xmlns:a16="http://schemas.microsoft.com/office/drawing/2014/main" id="{DAE809EF-CDB2-B5AA-7A67-A6A617428A26}"/>
              </a:ext>
            </a:extLst>
          </p:cNvPr>
          <p:cNvSpPr txBox="1"/>
          <p:nvPr/>
        </p:nvSpPr>
        <p:spPr>
          <a:xfrm>
            <a:off x="509286" y="1064871"/>
            <a:ext cx="7361499" cy="2031325"/>
          </a:xfrm>
          <a:prstGeom prst="rect">
            <a:avLst/>
          </a:prstGeom>
          <a:noFill/>
        </p:spPr>
        <p:txBody>
          <a:bodyPr wrap="square" rtlCol="0">
            <a:spAutoFit/>
          </a:bodyPr>
          <a:lstStyle/>
          <a:p>
            <a:r>
              <a:rPr lang="en-US" dirty="0"/>
              <a:t>A monitoring system (DQM4HEP)  developed for the SDHCAL (R. </a:t>
            </a:r>
            <a:r>
              <a:rPr lang="en-US" dirty="0" err="1"/>
              <a:t>Eté&amp;A</a:t>
            </a:r>
            <a:r>
              <a:rPr lang="en-US" dirty="0"/>
              <a:t>. </a:t>
            </a:r>
            <a:r>
              <a:rPr lang="en-US" dirty="0" err="1"/>
              <a:t>Pingault</a:t>
            </a:r>
            <a:r>
              <a:rPr lang="en-US" dirty="0"/>
              <a:t>)</a:t>
            </a:r>
          </a:p>
          <a:p>
            <a:r>
              <a:rPr lang="en-US" dirty="0"/>
              <a:t>It allows to control </a:t>
            </a:r>
          </a:p>
          <a:p>
            <a:endParaRPr lang="en-US" dirty="0"/>
          </a:p>
          <a:p>
            <a:r>
              <a:rPr lang="en-US" dirty="0"/>
              <a:t>-GRPC efficiencies</a:t>
            </a:r>
          </a:p>
          <a:p>
            <a:r>
              <a:rPr lang="en-US" dirty="0"/>
              <a:t>-GRPC noise map</a:t>
            </a:r>
          </a:p>
          <a:p>
            <a:r>
              <a:rPr lang="en-US" dirty="0"/>
              <a:t>-</a:t>
            </a:r>
            <a:r>
              <a:rPr lang="en-US" dirty="0" err="1"/>
              <a:t>SlowControl</a:t>
            </a:r>
            <a:r>
              <a:rPr lang="en-US" dirty="0"/>
              <a:t> (HV, LV, T, P..)</a:t>
            </a:r>
          </a:p>
        </p:txBody>
      </p:sp>
      <p:pic>
        <p:nvPicPr>
          <p:cNvPr id="10" name="Image 9">
            <a:extLst>
              <a:ext uri="{FF2B5EF4-FFF2-40B4-BE49-F238E27FC236}">
                <a16:creationId xmlns:a16="http://schemas.microsoft.com/office/drawing/2014/main" id="{16C1B5E5-ABCE-99B1-8399-41C0E28B5AB6}"/>
              </a:ext>
            </a:extLst>
          </p:cNvPr>
          <p:cNvPicPr>
            <a:picLocks noChangeAspect="1"/>
          </p:cNvPicPr>
          <p:nvPr/>
        </p:nvPicPr>
        <p:blipFill>
          <a:blip r:embed="rId3"/>
          <a:stretch>
            <a:fillRect/>
          </a:stretch>
        </p:blipFill>
        <p:spPr>
          <a:xfrm>
            <a:off x="546663" y="3012634"/>
            <a:ext cx="4991100" cy="3429000"/>
          </a:xfrm>
          <a:prstGeom prst="rect">
            <a:avLst/>
          </a:prstGeom>
        </p:spPr>
      </p:pic>
      <p:sp>
        <p:nvSpPr>
          <p:cNvPr id="11" name="ZoneTexte 10">
            <a:extLst>
              <a:ext uri="{FF2B5EF4-FFF2-40B4-BE49-F238E27FC236}">
                <a16:creationId xmlns:a16="http://schemas.microsoft.com/office/drawing/2014/main" id="{C3B26FE1-68C0-F20E-14C3-7B43FF4717F6}"/>
              </a:ext>
            </a:extLst>
          </p:cNvPr>
          <p:cNvSpPr txBox="1"/>
          <p:nvPr/>
        </p:nvSpPr>
        <p:spPr>
          <a:xfrm>
            <a:off x="6096000" y="6030410"/>
            <a:ext cx="5351361" cy="369332"/>
          </a:xfrm>
          <a:prstGeom prst="rect">
            <a:avLst/>
          </a:prstGeom>
          <a:noFill/>
        </p:spPr>
        <p:txBody>
          <a:bodyPr wrap="square" rtlCol="0">
            <a:spAutoFit/>
          </a:bodyPr>
          <a:lstStyle/>
          <a:p>
            <a:r>
              <a:rPr lang="en-US" dirty="0"/>
              <a:t>The monitoring system is used by other groups (AHCAL)</a:t>
            </a:r>
          </a:p>
        </p:txBody>
      </p:sp>
    </p:spTree>
    <p:extLst>
      <p:ext uri="{BB962C8B-B14F-4D97-AF65-F5344CB8AC3E}">
        <p14:creationId xmlns:p14="http://schemas.microsoft.com/office/powerpoint/2010/main" val="60249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5F46004-4F98-1B5A-2F10-4CA1F36F281D}"/>
              </a:ext>
            </a:extLst>
          </p:cNvPr>
          <p:cNvSpPr txBox="1"/>
          <p:nvPr/>
        </p:nvSpPr>
        <p:spPr>
          <a:xfrm>
            <a:off x="2451995" y="1165181"/>
            <a:ext cx="6553200" cy="830997"/>
          </a:xfrm>
          <a:prstGeom prst="rect">
            <a:avLst/>
          </a:prstGeom>
          <a:noFill/>
        </p:spPr>
        <p:txBody>
          <a:bodyPr wrap="square" rtlCol="0">
            <a:spAutoFit/>
          </a:bodyPr>
          <a:lstStyle/>
          <a:p>
            <a:pPr algn="ctr"/>
            <a:r>
              <a:rPr lang="en-US" sz="2400" b="1" dirty="0">
                <a:solidFill>
                  <a:srgbClr val="FF0000"/>
                </a:solidFill>
              </a:rPr>
              <a:t>SDHCAL R&amp;D towards the future Higgs Factory</a:t>
            </a:r>
          </a:p>
          <a:p>
            <a:pPr algn="ctr"/>
            <a:r>
              <a:rPr lang="en-US" sz="2400" b="1" dirty="0">
                <a:solidFill>
                  <a:srgbClr val="FF0000"/>
                </a:solidFill>
              </a:rPr>
              <a:t> ILC, CEPC, </a:t>
            </a:r>
            <a:r>
              <a:rPr lang="en-US" sz="2400" b="1" dirty="0" err="1">
                <a:solidFill>
                  <a:srgbClr val="FF0000"/>
                </a:solidFill>
              </a:rPr>
              <a:t>FCCee</a:t>
            </a:r>
            <a:endParaRPr lang="en-US" sz="2400" b="1" dirty="0">
              <a:solidFill>
                <a:srgbClr val="FF0000"/>
              </a:solidFill>
            </a:endParaRPr>
          </a:p>
        </p:txBody>
      </p:sp>
      <p:sp>
        <p:nvSpPr>
          <p:cNvPr id="5" name="ZoneTexte 4">
            <a:extLst>
              <a:ext uri="{FF2B5EF4-FFF2-40B4-BE49-F238E27FC236}">
                <a16:creationId xmlns:a16="http://schemas.microsoft.com/office/drawing/2014/main" id="{AD460FDB-54F4-391A-7184-F898D670249D}"/>
              </a:ext>
            </a:extLst>
          </p:cNvPr>
          <p:cNvSpPr txBox="1"/>
          <p:nvPr/>
        </p:nvSpPr>
        <p:spPr>
          <a:xfrm>
            <a:off x="1970468" y="3928056"/>
            <a:ext cx="4125532" cy="2215991"/>
          </a:xfrm>
          <a:prstGeom prst="rect">
            <a:avLst/>
          </a:prstGeom>
          <a:noFill/>
        </p:spPr>
        <p:txBody>
          <a:bodyPr wrap="square" rtlCol="0">
            <a:spAutoFit/>
          </a:bodyPr>
          <a:lstStyle/>
          <a:p>
            <a:pPr marL="285750" indent="-285750">
              <a:buFont typeface="Wingdings" pitchFamily="2" charset="2"/>
              <a:buChar char="Ø"/>
            </a:pPr>
            <a:r>
              <a:rPr lang="en-US" sz="2400" dirty="0"/>
              <a:t>Large SDHCAL module</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Timing SDHCAL</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High rate capability</a:t>
            </a:r>
          </a:p>
          <a:p>
            <a:endParaRPr lang="en-US" dirty="0"/>
          </a:p>
        </p:txBody>
      </p:sp>
    </p:spTree>
    <p:extLst>
      <p:ext uri="{BB962C8B-B14F-4D97-AF65-F5344CB8AC3E}">
        <p14:creationId xmlns:p14="http://schemas.microsoft.com/office/powerpoint/2010/main" val="3237446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19036" y="1140753"/>
            <a:ext cx="7797800" cy="3477875"/>
          </a:xfrm>
          <a:prstGeom prst="rect">
            <a:avLst/>
          </a:prstGeom>
          <a:noFill/>
        </p:spPr>
        <p:txBody>
          <a:bodyPr wrap="square" rtlCol="0">
            <a:spAutoFit/>
          </a:bodyPr>
          <a:lstStyle/>
          <a:p>
            <a:pPr>
              <a:buFont typeface="Wingdings" charset="2"/>
              <a:buChar char="q"/>
            </a:pPr>
            <a:r>
              <a:rPr lang="en-US" sz="2000" dirty="0"/>
              <a:t> Detectors as large as 3m X 1m need to be built</a:t>
            </a:r>
          </a:p>
          <a:p>
            <a:endParaRPr lang="en-US" sz="2000" dirty="0"/>
          </a:p>
          <a:p>
            <a:pPr>
              <a:buFont typeface="Wingdings" charset="2"/>
              <a:buChar char="q"/>
            </a:pPr>
            <a:r>
              <a:rPr lang="en-US" sz="2000" dirty="0"/>
              <a:t> Electronic readout should be the most robust with</a:t>
            </a:r>
          </a:p>
          <a:p>
            <a:r>
              <a:rPr lang="en-US" sz="2000" dirty="0"/>
              <a:t>     minimal intervention during operation.</a:t>
            </a:r>
          </a:p>
          <a:p>
            <a:endParaRPr lang="en-US" sz="2000" dirty="0"/>
          </a:p>
          <a:p>
            <a:pPr>
              <a:buFont typeface="Wingdings" charset="2"/>
              <a:buChar char="q"/>
            </a:pPr>
            <a:r>
              <a:rPr lang="en-US" sz="2000" dirty="0"/>
              <a:t> DAQ system needs to be upgraded to deal with many chips </a:t>
            </a:r>
          </a:p>
          <a:p>
            <a:endParaRPr lang="en-US" sz="2000" dirty="0"/>
          </a:p>
          <a:p>
            <a:pPr>
              <a:buFont typeface="Wingdings" charset="2"/>
              <a:buChar char="q"/>
            </a:pPr>
            <a:r>
              <a:rPr lang="en-US" sz="2000" dirty="0"/>
              <a:t> Mechanical structure to be similar to the final one </a:t>
            </a:r>
          </a:p>
          <a:p>
            <a:endParaRPr lang="en-US" sz="2000" dirty="0"/>
          </a:p>
          <a:p>
            <a:pPr>
              <a:buFont typeface="Wingdings" charset="2"/>
              <a:buChar char="q"/>
            </a:pPr>
            <a:r>
              <a:rPr lang="en-US" sz="2000" dirty="0"/>
              <a:t> A full description of the SDHCAL with DD4HEP framework</a:t>
            </a:r>
          </a:p>
          <a:p>
            <a:endParaRPr lang="en-US" sz="2000" dirty="0"/>
          </a:p>
        </p:txBody>
      </p:sp>
      <p:sp>
        <p:nvSpPr>
          <p:cNvPr id="4" name="ZoneTexte 3"/>
          <p:cNvSpPr txBox="1"/>
          <p:nvPr/>
        </p:nvSpPr>
        <p:spPr>
          <a:xfrm>
            <a:off x="519035" y="4609678"/>
            <a:ext cx="10371593" cy="461665"/>
          </a:xfrm>
          <a:prstGeom prst="rect">
            <a:avLst/>
          </a:prstGeom>
          <a:noFill/>
          <a:ln w="41275">
            <a:solidFill>
              <a:srgbClr val="FF0000"/>
            </a:solidFill>
          </a:ln>
        </p:spPr>
        <p:txBody>
          <a:bodyPr wrap="square" rtlCol="0">
            <a:spAutoFit/>
          </a:bodyPr>
          <a:lstStyle/>
          <a:p>
            <a:r>
              <a:rPr lang="en-US" sz="2400" dirty="0"/>
              <a:t>Goal: to build new prototype with a few but large GRPC with the new components</a:t>
            </a:r>
          </a:p>
        </p:txBody>
      </p:sp>
      <p:grpSp>
        <p:nvGrpSpPr>
          <p:cNvPr id="5" name="20 Grupo"/>
          <p:cNvGrpSpPr/>
          <p:nvPr/>
        </p:nvGrpSpPr>
        <p:grpSpPr>
          <a:xfrm>
            <a:off x="7841962" y="1290046"/>
            <a:ext cx="3129632" cy="3108799"/>
            <a:chOff x="179512" y="4365104"/>
            <a:chExt cx="2526056" cy="2083685"/>
          </a:xfrm>
          <a:solidFill>
            <a:schemeClr val="bg1"/>
          </a:solidFill>
        </p:grpSpPr>
        <p:pic>
          <p:nvPicPr>
            <p:cNvPr id="6" name="Picture 4"/>
            <p:cNvPicPr>
              <a:picLocks noChangeAspect="1" noChangeArrowheads="1"/>
            </p:cNvPicPr>
            <p:nvPr/>
          </p:nvPicPr>
          <p:blipFill>
            <a:blip r:embed="rId2" cstate="screen"/>
            <a:srcRect/>
            <a:stretch>
              <a:fillRect/>
            </a:stretch>
          </p:blipFill>
          <p:spPr bwMode="auto">
            <a:xfrm>
              <a:off x="179512" y="4769697"/>
              <a:ext cx="2460706" cy="1679092"/>
            </a:xfrm>
            <a:prstGeom prst="rect">
              <a:avLst/>
            </a:prstGeom>
            <a:grpFill/>
            <a:ln w="34925">
              <a:noFill/>
              <a:miter lim="800000"/>
              <a:headEnd/>
              <a:tailEnd/>
            </a:ln>
          </p:spPr>
        </p:pic>
        <p:sp>
          <p:nvSpPr>
            <p:cNvPr id="7" name="22 CuadroTexto"/>
            <p:cNvSpPr txBox="1"/>
            <p:nvPr/>
          </p:nvSpPr>
          <p:spPr>
            <a:xfrm>
              <a:off x="478395" y="5085184"/>
              <a:ext cx="925253" cy="309433"/>
            </a:xfrm>
            <a:prstGeom prst="rect">
              <a:avLst/>
            </a:prstGeom>
            <a:noFill/>
          </p:spPr>
          <p:txBody>
            <a:bodyPr wrap="square" rtlCol="0">
              <a:spAutoFit/>
            </a:bodyPr>
            <a:lstStyle/>
            <a:p>
              <a:r>
                <a:rPr lang="en-US" sz="1200" b="1" dirty="0">
                  <a:solidFill>
                    <a:prstClr val="black"/>
                  </a:solidFill>
                </a:rPr>
                <a:t>SDHCAL</a:t>
              </a:r>
            </a:p>
            <a:p>
              <a:r>
                <a:rPr lang="en-US" sz="1200" b="1" dirty="0">
                  <a:solidFill>
                    <a:prstClr val="black"/>
                  </a:solidFill>
                </a:rPr>
                <a:t>ILD Module</a:t>
              </a:r>
            </a:p>
          </p:txBody>
        </p:sp>
        <p:sp>
          <p:nvSpPr>
            <p:cNvPr id="8" name="23 CuadroTexto"/>
            <p:cNvSpPr txBox="1"/>
            <p:nvPr/>
          </p:nvSpPr>
          <p:spPr>
            <a:xfrm>
              <a:off x="490795" y="4365104"/>
              <a:ext cx="2214773" cy="309433"/>
            </a:xfrm>
            <a:prstGeom prst="rect">
              <a:avLst/>
            </a:prstGeom>
            <a:noFill/>
          </p:spPr>
          <p:txBody>
            <a:bodyPr wrap="square" rtlCol="0">
              <a:spAutoFit/>
            </a:bodyPr>
            <a:lstStyle/>
            <a:p>
              <a:r>
                <a:rPr lang="en-US" sz="1200" b="1" dirty="0">
                  <a:solidFill>
                    <a:prstClr val="black"/>
                  </a:solidFill>
                </a:rPr>
                <a:t>GRPC</a:t>
              </a:r>
            </a:p>
            <a:p>
              <a:r>
                <a:rPr lang="en-US" sz="1200" b="1" dirty="0">
                  <a:solidFill>
                    <a:prstClr val="black"/>
                  </a:solidFill>
                </a:rPr>
                <a:t>  Glass Resistive Plate Chambers</a:t>
              </a:r>
            </a:p>
          </p:txBody>
        </p:sp>
        <p:cxnSp>
          <p:nvCxnSpPr>
            <p:cNvPr id="9" name="24 Conector recto de flecha"/>
            <p:cNvCxnSpPr/>
            <p:nvPr/>
          </p:nvCxnSpPr>
          <p:spPr>
            <a:xfrm flipH="1">
              <a:off x="395536" y="4509120"/>
              <a:ext cx="167266" cy="201215"/>
            </a:xfrm>
            <a:prstGeom prst="straightConnector1">
              <a:avLst/>
            </a:prstGeom>
            <a:grpFill/>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0" name="ZoneTexte 9">
            <a:extLst>
              <a:ext uri="{FF2B5EF4-FFF2-40B4-BE49-F238E27FC236}">
                <a16:creationId xmlns:a16="http://schemas.microsoft.com/office/drawing/2014/main" id="{E3557CCB-6A93-2C23-0BCF-8D4905D502CD}"/>
              </a:ext>
            </a:extLst>
          </p:cNvPr>
          <p:cNvSpPr txBox="1"/>
          <p:nvPr/>
        </p:nvSpPr>
        <p:spPr>
          <a:xfrm>
            <a:off x="807613" y="341744"/>
            <a:ext cx="3326506" cy="461665"/>
          </a:xfrm>
          <a:prstGeom prst="rect">
            <a:avLst/>
          </a:prstGeom>
          <a:noFill/>
        </p:spPr>
        <p:txBody>
          <a:bodyPr wrap="square" rtlCol="0">
            <a:spAutoFit/>
          </a:bodyPr>
          <a:lstStyle/>
          <a:p>
            <a:r>
              <a:rPr lang="en-US" sz="2400" b="1" dirty="0">
                <a:solidFill>
                  <a:srgbClr val="FF0000"/>
                </a:solidFill>
              </a:rPr>
              <a:t>Large SDHCAL module</a:t>
            </a:r>
          </a:p>
        </p:txBody>
      </p:sp>
      <p:sp>
        <p:nvSpPr>
          <p:cNvPr id="11" name="ZoneTexte 10">
            <a:extLst>
              <a:ext uri="{FF2B5EF4-FFF2-40B4-BE49-F238E27FC236}">
                <a16:creationId xmlns:a16="http://schemas.microsoft.com/office/drawing/2014/main" id="{165BA100-3311-6954-A666-F8F00ED4DBF7}"/>
              </a:ext>
            </a:extLst>
          </p:cNvPr>
          <p:cNvSpPr txBox="1"/>
          <p:nvPr/>
        </p:nvSpPr>
        <p:spPr>
          <a:xfrm>
            <a:off x="519035" y="5717247"/>
            <a:ext cx="11316651" cy="707886"/>
          </a:xfrm>
          <a:prstGeom prst="rect">
            <a:avLst/>
          </a:prstGeom>
          <a:noFill/>
        </p:spPr>
        <p:txBody>
          <a:bodyPr wrap="square" rtlCol="0">
            <a:spAutoFit/>
          </a:bodyPr>
          <a:lstStyle/>
          <a:p>
            <a:r>
              <a:rPr lang="en-US" sz="2000" dirty="0"/>
              <a:t>This goal was defended within the CALICE collaboration and the European project AIDA which provides the essential part of the funding to achieve this project.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3" descr="DHCALview_globa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9200" y="1866461"/>
            <a:ext cx="3352800" cy="3095625"/>
          </a:xfrm>
          <a:prstGeom prst="rect">
            <a:avLst/>
          </a:prstGeom>
          <a:noFill/>
          <a:ln w="9525">
            <a:noFill/>
            <a:miter lim="800000"/>
            <a:headEnd/>
            <a:tailEnd/>
          </a:ln>
        </p:spPr>
      </p:pic>
      <p:sp>
        <p:nvSpPr>
          <p:cNvPr id="162823" name="Text Box 7"/>
          <p:cNvSpPr txBox="1">
            <a:spLocks noChangeArrowheads="1"/>
          </p:cNvSpPr>
          <p:nvPr/>
        </p:nvSpPr>
        <p:spPr bwMode="auto">
          <a:xfrm>
            <a:off x="479738" y="2090834"/>
            <a:ext cx="5105400" cy="1323439"/>
          </a:xfrm>
          <a:prstGeom prst="rect">
            <a:avLst/>
          </a:prstGeom>
          <a:noFill/>
          <a:ln w="9525">
            <a:noFill/>
            <a:miter lim="800000"/>
            <a:headEnd/>
            <a:tailEnd/>
          </a:ln>
          <a:effectLst/>
        </p:spPr>
        <p:txBody>
          <a:bodyPr wrap="square">
            <a:prstTxWarp prst="textNoShape">
              <a:avLst/>
            </a:prstTxWarp>
            <a:spAutoFit/>
          </a:bodyPr>
          <a:lstStyle/>
          <a:p>
            <a:r>
              <a:rPr lang="en-US" sz="1600" dirty="0">
                <a:latin typeface="Verdana"/>
                <a:cs typeface="Verdana"/>
              </a:rPr>
              <a:t>The structure proposed for the SDHCAL :</a:t>
            </a:r>
          </a:p>
          <a:p>
            <a:pPr>
              <a:buFontTx/>
              <a:buChar char="•"/>
            </a:pPr>
            <a:r>
              <a:rPr lang="en-US" sz="1600" dirty="0">
                <a:latin typeface="Verdana"/>
                <a:cs typeface="Verdana"/>
              </a:rPr>
              <a:t>  is very compact with negligible dead zones</a:t>
            </a:r>
          </a:p>
          <a:p>
            <a:pPr>
              <a:buFontTx/>
              <a:buChar char="•"/>
            </a:pPr>
            <a:r>
              <a:rPr lang="en-US" sz="1600" dirty="0">
                <a:latin typeface="Verdana"/>
                <a:cs typeface="Verdana"/>
              </a:rPr>
              <a:t>  Eliminates projective cracks  </a:t>
            </a:r>
          </a:p>
          <a:p>
            <a:pPr>
              <a:buFontTx/>
              <a:buChar char="•"/>
            </a:pPr>
            <a:r>
              <a:rPr lang="en-US" sz="1600" dirty="0">
                <a:latin typeface="Verdana"/>
                <a:cs typeface="Verdana"/>
              </a:rPr>
              <a:t>  Minimizes barrel / </a:t>
            </a:r>
            <a:r>
              <a:rPr lang="en-US" sz="1600" dirty="0" err="1">
                <a:latin typeface="Verdana"/>
                <a:cs typeface="Verdana"/>
              </a:rPr>
              <a:t>endcap</a:t>
            </a:r>
            <a:r>
              <a:rPr lang="en-US" sz="1600" dirty="0">
                <a:latin typeface="Verdana"/>
                <a:cs typeface="Verdana"/>
              </a:rPr>
              <a:t> separation </a:t>
            </a:r>
          </a:p>
          <a:p>
            <a:r>
              <a:rPr lang="en-US" sz="1600" dirty="0">
                <a:latin typeface="Verdana"/>
                <a:cs typeface="Verdana"/>
              </a:rPr>
              <a:t>   (</a:t>
            </a:r>
            <a:r>
              <a:rPr lang="en-US" sz="1600" dirty="0">
                <a:solidFill>
                  <a:srgbClr val="FF0000"/>
                </a:solidFill>
                <a:latin typeface="Verdana"/>
                <a:cs typeface="Verdana"/>
              </a:rPr>
              <a:t>services leaving from the outer radius</a:t>
            </a:r>
            <a:r>
              <a:rPr lang="en-US" sz="1600" dirty="0">
                <a:latin typeface="Verdana"/>
                <a:cs typeface="Verdana"/>
              </a:rPr>
              <a:t>)</a:t>
            </a:r>
          </a:p>
        </p:txBody>
      </p:sp>
      <p:sp>
        <p:nvSpPr>
          <p:cNvPr id="162837" name="Text Box 21"/>
          <p:cNvSpPr txBox="1">
            <a:spLocks noChangeArrowheads="1"/>
          </p:cNvSpPr>
          <p:nvPr/>
        </p:nvSpPr>
        <p:spPr bwMode="auto">
          <a:xfrm>
            <a:off x="4614879" y="114539"/>
            <a:ext cx="1681871" cy="523220"/>
          </a:xfrm>
          <a:prstGeom prst="rect">
            <a:avLst/>
          </a:prstGeom>
          <a:noFill/>
          <a:ln w="9525">
            <a:noFill/>
            <a:miter lim="800000"/>
            <a:headEnd/>
            <a:tailEnd/>
          </a:ln>
          <a:effectLst/>
        </p:spPr>
        <p:txBody>
          <a:bodyPr wrap="none">
            <a:prstTxWarp prst="textNoShape">
              <a:avLst/>
            </a:prstTxWarp>
            <a:spAutoFit/>
          </a:bodyPr>
          <a:lstStyle/>
          <a:p>
            <a:r>
              <a:rPr lang="en-US" sz="2800" b="1" dirty="0">
                <a:solidFill>
                  <a:srgbClr val="000000"/>
                </a:solidFill>
                <a:latin typeface="Arial" charset="0"/>
              </a:rPr>
              <a:t>SDHCAL</a:t>
            </a:r>
          </a:p>
        </p:txBody>
      </p:sp>
      <p:sp>
        <p:nvSpPr>
          <p:cNvPr id="162838" name="Text Box 22"/>
          <p:cNvSpPr txBox="1">
            <a:spLocks noChangeArrowheads="1"/>
          </p:cNvSpPr>
          <p:nvPr/>
        </p:nvSpPr>
        <p:spPr bwMode="auto">
          <a:xfrm>
            <a:off x="479738" y="637759"/>
            <a:ext cx="10879427" cy="1323439"/>
          </a:xfrm>
          <a:prstGeom prst="rect">
            <a:avLst/>
          </a:prstGeom>
          <a:noFill/>
          <a:ln w="9525">
            <a:noFill/>
            <a:miter lim="800000"/>
            <a:headEnd/>
            <a:tailEnd/>
          </a:ln>
          <a:effectLst/>
        </p:spPr>
        <p:txBody>
          <a:bodyPr wrap="square">
            <a:prstTxWarp prst="textNoShape">
              <a:avLst/>
            </a:prstTxWarp>
            <a:spAutoFit/>
          </a:bodyPr>
          <a:lstStyle/>
          <a:p>
            <a:r>
              <a:rPr lang="en-US" sz="1600" dirty="0">
                <a:latin typeface="Verdana"/>
                <a:cs typeface="Verdana"/>
              </a:rPr>
              <a:t>The SDHCAL concept is based on exploiting  </a:t>
            </a:r>
            <a:r>
              <a:rPr lang="en-US" sz="1600" b="1" dirty="0">
                <a:solidFill>
                  <a:srgbClr val="FF0000"/>
                </a:solidFill>
                <a:latin typeface="Verdana"/>
                <a:cs typeface="Verdana"/>
              </a:rPr>
              <a:t>Gaseous Detectors </a:t>
            </a:r>
            <a:r>
              <a:rPr lang="en-US" sz="1600" dirty="0">
                <a:latin typeface="Verdana"/>
                <a:cs typeface="Verdana"/>
              </a:rPr>
              <a:t>high granularity potential</a:t>
            </a:r>
          </a:p>
          <a:p>
            <a:r>
              <a:rPr lang="en-US" sz="1600" b="1" dirty="0">
                <a:solidFill>
                  <a:srgbClr val="FF0000"/>
                </a:solidFill>
                <a:latin typeface="Verdana"/>
                <a:cs typeface="Verdana"/>
              </a:rPr>
              <a:t>Semi-digital readout </a:t>
            </a:r>
            <a:r>
              <a:rPr lang="en-US" sz="1600" dirty="0">
                <a:latin typeface="Verdana"/>
                <a:cs typeface="Verdana"/>
              </a:rPr>
              <a:t>was proposed to mitigate the saturation problem</a:t>
            </a:r>
            <a:r>
              <a:rPr lang="en-US" sz="1600" b="1" dirty="0">
                <a:latin typeface="Verdana"/>
                <a:cs typeface="Verdana"/>
              </a:rPr>
              <a:t> </a:t>
            </a:r>
            <a:r>
              <a:rPr lang="en-US" sz="1600" dirty="0">
                <a:latin typeface="Verdana"/>
                <a:cs typeface="Verdana"/>
              </a:rPr>
              <a:t>allowing better energy reconstruction</a:t>
            </a:r>
          </a:p>
          <a:p>
            <a:r>
              <a:rPr lang="en-US" sz="1600" b="1" dirty="0">
                <a:solidFill>
                  <a:srgbClr val="FF0000"/>
                </a:solidFill>
                <a:latin typeface="Verdana"/>
                <a:cs typeface="Verdana"/>
              </a:rPr>
              <a:t>Power-pulsed electronics, </a:t>
            </a:r>
            <a:r>
              <a:rPr lang="en-US" sz="1600" dirty="0">
                <a:latin typeface="Verdana"/>
                <a:cs typeface="Verdana"/>
              </a:rPr>
              <a:t>possible in ILC, eliminates the need of  active cooling</a:t>
            </a:r>
          </a:p>
          <a:p>
            <a:r>
              <a:rPr lang="en-US" sz="1600" b="1" dirty="0">
                <a:solidFill>
                  <a:srgbClr val="FF0000"/>
                </a:solidFill>
                <a:latin typeface="Verdana"/>
                <a:cs typeface="Verdana"/>
              </a:rPr>
              <a:t>Self-supporting mechanical </a:t>
            </a:r>
            <a:r>
              <a:rPr lang="en-US" sz="1600" dirty="0">
                <a:latin typeface="Verdana"/>
                <a:cs typeface="Verdana"/>
              </a:rPr>
              <a:t>structure  servs as absorber increasing the compactness of the HCAL.   </a:t>
            </a:r>
          </a:p>
        </p:txBody>
      </p:sp>
      <p:pic>
        <p:nvPicPr>
          <p:cNvPr id="24"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19451" y="4436461"/>
            <a:ext cx="3730099" cy="2503975"/>
          </a:xfrm>
          <a:prstGeom prst="rect">
            <a:avLst/>
          </a:prstGeom>
          <a:noFill/>
          <a:ln w="9525">
            <a:noFill/>
            <a:round/>
            <a:headEnd/>
            <a:tailEnd/>
          </a:ln>
        </p:spPr>
      </p:pic>
      <p:sp>
        <p:nvSpPr>
          <p:cNvPr id="10" name="Text Box 2"/>
          <p:cNvSpPr txBox="1">
            <a:spLocks noChangeArrowheads="1"/>
          </p:cNvSpPr>
          <p:nvPr/>
        </p:nvSpPr>
        <p:spPr bwMode="auto">
          <a:xfrm>
            <a:off x="479738" y="3443728"/>
            <a:ext cx="5605807" cy="4187942"/>
          </a:xfrm>
          <a:prstGeom prst="rect">
            <a:avLst/>
          </a:prstGeom>
          <a:noFill/>
          <a:ln w="9525">
            <a:noFill/>
            <a:round/>
            <a:headEnd/>
            <a:tailEnd/>
          </a:ln>
        </p:spPr>
        <p:txBody>
          <a:bodyPr wrap="square" lIns="90000" tIns="46800" rIns="90000" bIns="46800">
            <a:prstTxWarp prst="textNoShape">
              <a:avLst/>
            </a:prstTxWarp>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chemeClr val="accent1">
                    <a:lumMod val="75000"/>
                  </a:schemeClr>
                </a:solidFill>
                <a:latin typeface="Verdana" charset="0"/>
              </a:rPr>
              <a:t>Goals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dirty="0">
              <a:latin typeface="Verdana"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latin typeface="Verdana" charset="0"/>
              </a:rPr>
              <a:t>SDHCAL </a:t>
            </a:r>
            <a:r>
              <a:rPr lang="en-US" sz="1600" b="1" dirty="0">
                <a:solidFill>
                  <a:srgbClr val="22C916"/>
                </a:solidFill>
                <a:latin typeface="Verdana" charset="0"/>
              </a:rPr>
              <a:t>Technological </a:t>
            </a:r>
            <a:r>
              <a:rPr lang="en-US" sz="1600" b="1" dirty="0">
                <a:latin typeface="Verdana" charset="0"/>
              </a:rPr>
              <a:t>Prototype </a:t>
            </a:r>
            <a:r>
              <a:rPr lang="en-US" sz="1600" dirty="0">
                <a:solidFill>
                  <a:srgbClr val="000000"/>
                </a:solidFill>
                <a:latin typeface="Verdana" charset="0"/>
              </a:rPr>
              <a:t>should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latin typeface="Verdana" charset="0"/>
              </a:rPr>
              <a:t>be as much as possible similar to the ILD module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latin typeface="Verdana" charset="0"/>
              </a:rPr>
              <a:t>and able to study </a:t>
            </a:r>
            <a:r>
              <a:rPr lang="en-US" sz="1600" b="1" dirty="0" err="1">
                <a:latin typeface="Verdana" charset="0"/>
              </a:rPr>
              <a:t>hadronic</a:t>
            </a:r>
            <a:r>
              <a:rPr lang="en-US" sz="1600" b="1" dirty="0">
                <a:latin typeface="Verdana" charset="0"/>
              </a:rPr>
              <a:t> showers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3366FF"/>
              </a:solidFill>
              <a:latin typeface="Verdana"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3366FF"/>
                </a:solidFill>
                <a:latin typeface="Verdana" charset="0"/>
              </a:rPr>
              <a:t>Challenges</a:t>
            </a:r>
            <a:r>
              <a:rPr lang="en-US" sz="1600" dirty="0">
                <a:solidFill>
                  <a:srgbClr val="3366FF"/>
                </a:solidFill>
                <a:latin typeface="Verdana" charset="0"/>
              </a:rPr>
              <a:t>   </a:t>
            </a:r>
            <a:endParaRPr lang="en-US" sz="1600" dirty="0">
              <a:latin typeface="Verdana"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-Homogeneity for large surfaces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-Thickness of only few mms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-Lateral segmentation of 1 cm X 1 cm</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-Services from one side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-Embedded power-cycled electronics</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latin typeface="Verdana" charset="0"/>
              </a:rPr>
              <a:t>-Self-supporting mechanical structure</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latin typeface="Verdana"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a:solidFill>
                <a:srgbClr val="1F497D"/>
              </a:solidFill>
              <a:latin typeface="Verdana" charset="0"/>
            </a:endParaRP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1F497D"/>
                </a:solidFill>
                <a:latin typeface="Verdana" charset="0"/>
              </a:rPr>
              <a:t> </a:t>
            </a:r>
          </a:p>
        </p:txBody>
      </p:sp>
    </p:spTree>
  </p:cSld>
  <p:clrMapOvr>
    <a:masterClrMapping/>
  </p:clrMapOvr>
  <mc:AlternateContent xmlns:mc="http://schemas.openxmlformats.org/markup-compatibility/2006" xmlns:p14="http://schemas.microsoft.com/office/powerpoint/2010/main">
    <mc:Choice Requires="p14">
      <p:transition spd="slow" p14:dur="2000" advTm="116356"/>
    </mc:Choice>
    <mc:Fallback xmlns="">
      <p:transition spd="slow" advTm="11635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3"/>
          <p:cNvSpPr>
            <a:spLocks noGrp="1" noChangeArrowheads="1"/>
          </p:cNvSpPr>
          <p:nvPr>
            <p:ph idx="4294967295"/>
          </p:nvPr>
        </p:nvSpPr>
        <p:spPr>
          <a:xfrm>
            <a:off x="443897" y="1351370"/>
            <a:ext cx="9036050" cy="5616575"/>
          </a:xfrm>
        </p:spPr>
        <p:txBody>
          <a:bodyPr/>
          <a:lstStyle/>
          <a:p>
            <a:pPr>
              <a:buNone/>
              <a:defRPr/>
            </a:pPr>
            <a:r>
              <a:rPr lang="en-US" sz="2400" b="1" dirty="0">
                <a:solidFill>
                  <a:schemeClr val="accent1"/>
                </a:solidFill>
                <a:latin typeface="Calibri" pitchFamily="34" charset="0"/>
              </a:rPr>
              <a:t>      </a:t>
            </a:r>
            <a:r>
              <a:rPr lang="en-US" sz="2000" b="1" dirty="0">
                <a:solidFill>
                  <a:schemeClr val="accent1"/>
                </a:solidFill>
                <a:latin typeface="Calibri" pitchFamily="34" charset="0"/>
              </a:rPr>
              <a:t>HARDROCR3 main features</a:t>
            </a:r>
            <a:r>
              <a:rPr lang="en-US" sz="2400" b="1" dirty="0">
                <a:solidFill>
                  <a:schemeClr val="accent1"/>
                </a:solidFill>
                <a:latin typeface="Calibri" pitchFamily="34" charset="0"/>
              </a:rPr>
              <a:t>:</a:t>
            </a:r>
          </a:p>
          <a:p>
            <a:pPr lvl="1">
              <a:defRPr/>
            </a:pPr>
            <a:r>
              <a:rPr lang="en-US" sz="1800" b="1" dirty="0">
                <a:latin typeface="Calibri" pitchFamily="34" charset="0"/>
              </a:rPr>
              <a:t>Independent channels</a:t>
            </a:r>
          </a:p>
          <a:p>
            <a:pPr lvl="1">
              <a:defRPr/>
            </a:pPr>
            <a:r>
              <a:rPr lang="en-US" sz="1800" b="1" dirty="0">
                <a:latin typeface="Calibri" pitchFamily="34" charset="0"/>
              </a:rPr>
              <a:t>Zero suppress</a:t>
            </a:r>
          </a:p>
          <a:p>
            <a:pPr lvl="1">
              <a:defRPr/>
            </a:pPr>
            <a:r>
              <a:rPr lang="en-US" sz="1800" dirty="0">
                <a:latin typeface="Calibri" pitchFamily="34" charset="0"/>
              </a:rPr>
              <a:t>Extended dynamic range (</a:t>
            </a:r>
            <a:r>
              <a:rPr lang="en-US" sz="1800" b="1" dirty="0">
                <a:latin typeface="Calibri" pitchFamily="34" charset="0"/>
              </a:rPr>
              <a:t>up to 50 </a:t>
            </a:r>
            <a:r>
              <a:rPr lang="en-US" sz="1800" b="1" dirty="0" err="1">
                <a:latin typeface="Calibri" pitchFamily="34" charset="0"/>
              </a:rPr>
              <a:t>pC</a:t>
            </a:r>
            <a:r>
              <a:rPr lang="en-US" sz="1800" dirty="0">
                <a:latin typeface="Calibri" pitchFamily="34" charset="0"/>
              </a:rPr>
              <a:t>) </a:t>
            </a:r>
          </a:p>
          <a:p>
            <a:pPr lvl="1">
              <a:defRPr/>
            </a:pPr>
            <a:r>
              <a:rPr lang="en-US" sz="1800" b="1" dirty="0">
                <a:latin typeface="Calibri" pitchFamily="34" charset="0"/>
              </a:rPr>
              <a:t>I2C link with triple voting for slow control parameters</a:t>
            </a:r>
          </a:p>
          <a:p>
            <a:pPr lvl="1">
              <a:defRPr/>
            </a:pPr>
            <a:r>
              <a:rPr lang="en-US" sz="1800" dirty="0">
                <a:latin typeface="Calibri" pitchFamily="34" charset="0"/>
              </a:rPr>
              <a:t>packaging in QFP208,</a:t>
            </a:r>
            <a:r>
              <a:rPr lang="en-US" sz="1800" dirty="0">
                <a:latin typeface="Calibri" pitchFamily="34" charset="0"/>
                <a:sym typeface="Wingdings" panose="05000000000000000000" pitchFamily="2" charset="2"/>
              </a:rPr>
              <a:t> d</a:t>
            </a:r>
            <a:r>
              <a:rPr lang="en-US" sz="1800" dirty="0">
                <a:latin typeface="Calibri" pitchFamily="34" charset="0"/>
              </a:rPr>
              <a:t>ie size  ~30 mm</a:t>
            </a:r>
            <a:r>
              <a:rPr lang="en-US" sz="1800" baseline="30000" dirty="0">
                <a:latin typeface="Calibri" pitchFamily="34" charset="0"/>
              </a:rPr>
              <a:t>2</a:t>
            </a:r>
          </a:p>
          <a:p>
            <a:pPr lvl="1">
              <a:defRPr/>
            </a:pPr>
            <a:r>
              <a:rPr lang="en-US" sz="1800" dirty="0">
                <a:latin typeface="Calibri" pitchFamily="34" charset="0"/>
              </a:rPr>
              <a:t>Consumption increase (internal PLL, I2C)</a:t>
            </a:r>
          </a:p>
          <a:p>
            <a:pPr lvl="1">
              <a:defRPr/>
            </a:pPr>
            <a:endParaRPr lang="en-US" sz="1800" dirty="0">
              <a:latin typeface="Calibri" pitchFamily="34" charset="0"/>
            </a:endParaRPr>
          </a:p>
          <a:p>
            <a:pPr marL="457200" lvl="1" indent="0">
              <a:buNone/>
              <a:defRPr/>
            </a:pPr>
            <a:r>
              <a:rPr lang="en-US" sz="1800" dirty="0">
                <a:latin typeface="Calibri" pitchFamily="34" charset="0"/>
              </a:rPr>
              <a:t>800 ASICs were produced</a:t>
            </a:r>
            <a:endParaRPr lang="en-US" dirty="0">
              <a:latin typeface="Calibri" pitchFamily="34" charset="0"/>
            </a:endParaRPr>
          </a:p>
        </p:txBody>
      </p:sp>
      <p:grpSp>
        <p:nvGrpSpPr>
          <p:cNvPr id="10" name="Grouper 9"/>
          <p:cNvGrpSpPr/>
          <p:nvPr/>
        </p:nvGrpSpPr>
        <p:grpSpPr>
          <a:xfrm>
            <a:off x="1683258" y="4159658"/>
            <a:ext cx="2961996" cy="2216150"/>
            <a:chOff x="6002617" y="1428750"/>
            <a:chExt cx="2961996" cy="2216150"/>
          </a:xfrm>
        </p:grpSpPr>
        <p:pic>
          <p:nvPicPr>
            <p:cNvPr id="54275" name="Picture 2" descr="C:\Users\seguin.LAL\Application Data\SSH\temp\lay1_hr3.png"/>
            <p:cNvPicPr>
              <a:picLocks noChangeAspect="1" noChangeArrowheads="1"/>
            </p:cNvPicPr>
            <p:nvPr/>
          </p:nvPicPr>
          <p:blipFill>
            <a:blip r:embed="rId3">
              <a:extLst>
                <a:ext uri="{28A0092B-C50C-407E-A947-70E740481C1C}">
                  <a14:useLocalDpi xmlns:a14="http://schemas.microsoft.com/office/drawing/2010/main" val="0"/>
                </a:ext>
              </a:extLst>
            </a:blip>
            <a:srcRect l="15015" t="12816" r="10617" b="13934"/>
            <a:stretch>
              <a:fillRect/>
            </a:stretch>
          </p:blipFill>
          <p:spPr bwMode="auto">
            <a:xfrm>
              <a:off x="6507163" y="1831975"/>
              <a:ext cx="245745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Connecteur droit avec flèche 3"/>
            <p:cNvCxnSpPr/>
            <p:nvPr/>
          </p:nvCxnSpPr>
          <p:spPr>
            <a:xfrm>
              <a:off x="6507163" y="1768475"/>
              <a:ext cx="245745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7" name="ZoneTexte 4"/>
            <p:cNvSpPr txBox="1">
              <a:spLocks noChangeArrowheads="1"/>
            </p:cNvSpPr>
            <p:nvPr/>
          </p:nvSpPr>
          <p:spPr bwMode="auto">
            <a:xfrm>
              <a:off x="7299325" y="1428750"/>
              <a:ext cx="13684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t>6,3 mm</a:t>
              </a:r>
            </a:p>
          </p:txBody>
        </p:sp>
        <p:cxnSp>
          <p:nvCxnSpPr>
            <p:cNvPr id="17" name="Connecteur droit avec flèche 16"/>
            <p:cNvCxnSpPr/>
            <p:nvPr/>
          </p:nvCxnSpPr>
          <p:spPr>
            <a:xfrm>
              <a:off x="6372225" y="1849438"/>
              <a:ext cx="0" cy="179546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9" name="ZoneTexte 20"/>
            <p:cNvSpPr txBox="1">
              <a:spLocks noChangeArrowheads="1"/>
            </p:cNvSpPr>
            <p:nvPr/>
          </p:nvSpPr>
          <p:spPr bwMode="auto">
            <a:xfrm rot="16200000">
              <a:off x="5500689" y="2270402"/>
              <a:ext cx="13731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t>4,7 mm</a:t>
              </a:r>
            </a:p>
          </p:txBody>
        </p:sp>
      </p:grpSp>
      <p:pic>
        <p:nvPicPr>
          <p:cNvPr id="11" name="Picture 3" descr="D:\Mes_documents_locaux\Hardroc3\Scurves_DAC0.bmp"/>
          <p:cNvPicPr>
            <a:picLocks noChangeAspect="1" noChangeArrowheads="1"/>
          </p:cNvPicPr>
          <p:nvPr/>
        </p:nvPicPr>
        <p:blipFill>
          <a:blip r:embed="rId4" cstate="print"/>
          <a:srcRect/>
          <a:stretch>
            <a:fillRect/>
          </a:stretch>
        </p:blipFill>
        <p:spPr bwMode="auto">
          <a:xfrm>
            <a:off x="6305707" y="4289817"/>
            <a:ext cx="4572000" cy="2492945"/>
          </a:xfrm>
          <a:prstGeom prst="rect">
            <a:avLst/>
          </a:prstGeom>
          <a:noFill/>
        </p:spPr>
      </p:pic>
      <p:sp>
        <p:nvSpPr>
          <p:cNvPr id="13" name="ZoneTexte 12"/>
          <p:cNvSpPr txBox="1"/>
          <p:nvPr/>
        </p:nvSpPr>
        <p:spPr>
          <a:xfrm>
            <a:off x="6810266" y="3920485"/>
            <a:ext cx="4794249" cy="369332"/>
          </a:xfrm>
          <a:prstGeom prst="rect">
            <a:avLst/>
          </a:prstGeom>
          <a:noFill/>
        </p:spPr>
        <p:txBody>
          <a:bodyPr wrap="square" rtlCol="0">
            <a:spAutoFit/>
          </a:bodyPr>
          <a:lstStyle/>
          <a:p>
            <a:r>
              <a:rPr lang="fr-FR" dirty="0"/>
              <a:t>H3B TESTED : 786,    </a:t>
            </a:r>
            <a:r>
              <a:rPr lang="fr-FR" dirty="0" err="1"/>
              <a:t>Yield</a:t>
            </a:r>
            <a:r>
              <a:rPr lang="fr-FR" dirty="0"/>
              <a:t> : 83.3 %</a:t>
            </a:r>
          </a:p>
        </p:txBody>
      </p:sp>
      <p:pic>
        <p:nvPicPr>
          <p:cNvPr id="2" name="Image 1">
            <a:extLst>
              <a:ext uri="{FF2B5EF4-FFF2-40B4-BE49-F238E27FC236}">
                <a16:creationId xmlns:a16="http://schemas.microsoft.com/office/drawing/2014/main" id="{EC978C68-5ADF-11E9-B6DD-12213FB5D82E}"/>
              </a:ext>
            </a:extLst>
          </p:cNvPr>
          <p:cNvPicPr>
            <a:picLocks noChangeAspect="1"/>
          </p:cNvPicPr>
          <p:nvPr/>
        </p:nvPicPr>
        <p:blipFill>
          <a:blip r:embed="rId5"/>
          <a:stretch>
            <a:fillRect/>
          </a:stretch>
        </p:blipFill>
        <p:spPr>
          <a:xfrm>
            <a:off x="6606862" y="324726"/>
            <a:ext cx="5585138" cy="3176558"/>
          </a:xfrm>
          <a:prstGeom prst="rect">
            <a:avLst/>
          </a:prstGeom>
        </p:spPr>
      </p:pic>
      <p:sp>
        <p:nvSpPr>
          <p:cNvPr id="6" name="ZoneTexte 5">
            <a:extLst>
              <a:ext uri="{FF2B5EF4-FFF2-40B4-BE49-F238E27FC236}">
                <a16:creationId xmlns:a16="http://schemas.microsoft.com/office/drawing/2014/main" id="{572F7D60-F12C-5487-8047-C737D89EE13F}"/>
              </a:ext>
            </a:extLst>
          </p:cNvPr>
          <p:cNvSpPr txBox="1"/>
          <p:nvPr/>
        </p:nvSpPr>
        <p:spPr>
          <a:xfrm>
            <a:off x="807613" y="315986"/>
            <a:ext cx="3326506" cy="461665"/>
          </a:xfrm>
          <a:prstGeom prst="rect">
            <a:avLst/>
          </a:prstGeom>
          <a:noFill/>
        </p:spPr>
        <p:txBody>
          <a:bodyPr wrap="square" rtlCol="0">
            <a:spAutoFit/>
          </a:bodyPr>
          <a:lstStyle/>
          <a:p>
            <a:r>
              <a:rPr lang="en-US" sz="2400" b="1" dirty="0">
                <a:solidFill>
                  <a:srgbClr val="FF0000"/>
                </a:solidFill>
              </a:rPr>
              <a:t>Large SDHCAL module</a:t>
            </a:r>
          </a:p>
        </p:txBody>
      </p:sp>
    </p:spTree>
    <p:extLst>
      <p:ext uri="{BB962C8B-B14F-4D97-AF65-F5344CB8AC3E}">
        <p14:creationId xmlns:p14="http://schemas.microsoft.com/office/powerpoint/2010/main" val="41782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rot="16591531">
            <a:off x="3289300" y="4292600"/>
            <a:ext cx="939800" cy="369332"/>
          </a:xfrm>
          <a:prstGeom prst="rect">
            <a:avLst/>
          </a:prstGeom>
          <a:noFill/>
        </p:spPr>
        <p:txBody>
          <a:bodyPr wrap="square" rtlCol="0">
            <a:spAutoFit/>
          </a:bodyPr>
          <a:lstStyle/>
          <a:p>
            <a:r>
              <a:rPr lang="en-GB" dirty="0"/>
              <a:t>100 cm</a:t>
            </a:r>
          </a:p>
        </p:txBody>
      </p:sp>
      <p:sp>
        <p:nvSpPr>
          <p:cNvPr id="14" name="ZoneTexte 13"/>
          <p:cNvSpPr txBox="1"/>
          <p:nvPr/>
        </p:nvSpPr>
        <p:spPr>
          <a:xfrm>
            <a:off x="5562600" y="5677932"/>
            <a:ext cx="863600" cy="369332"/>
          </a:xfrm>
          <a:prstGeom prst="rect">
            <a:avLst/>
          </a:prstGeom>
          <a:noFill/>
        </p:spPr>
        <p:txBody>
          <a:bodyPr wrap="square" rtlCol="0">
            <a:spAutoFit/>
          </a:bodyPr>
          <a:lstStyle/>
          <a:p>
            <a:r>
              <a:rPr lang="en-GB" dirty="0">
                <a:solidFill>
                  <a:schemeClr val="bg1"/>
                </a:solidFill>
              </a:rPr>
              <a:t>33 cm</a:t>
            </a:r>
          </a:p>
        </p:txBody>
      </p:sp>
      <p:pic>
        <p:nvPicPr>
          <p:cNvPr id="12" name="Image 11">
            <a:extLst>
              <a:ext uri="{FF2B5EF4-FFF2-40B4-BE49-F238E27FC236}">
                <a16:creationId xmlns:a16="http://schemas.microsoft.com/office/drawing/2014/main" id="{30EB8FCF-8C36-6409-DC8D-B902560C8D4F}"/>
              </a:ext>
            </a:extLst>
          </p:cNvPr>
          <p:cNvPicPr>
            <a:picLocks noChangeAspect="1"/>
          </p:cNvPicPr>
          <p:nvPr/>
        </p:nvPicPr>
        <p:blipFill>
          <a:blip r:embed="rId2"/>
          <a:stretch>
            <a:fillRect/>
          </a:stretch>
        </p:blipFill>
        <p:spPr>
          <a:xfrm>
            <a:off x="774866" y="2942942"/>
            <a:ext cx="3359253" cy="2734990"/>
          </a:xfrm>
          <a:prstGeom prst="rect">
            <a:avLst/>
          </a:prstGeom>
        </p:spPr>
      </p:pic>
      <p:sp>
        <p:nvSpPr>
          <p:cNvPr id="2" name="ZoneTexte 1">
            <a:extLst>
              <a:ext uri="{FF2B5EF4-FFF2-40B4-BE49-F238E27FC236}">
                <a16:creationId xmlns:a16="http://schemas.microsoft.com/office/drawing/2014/main" id="{A05C9ED4-57F0-9B72-0E8D-69419C21529E}"/>
              </a:ext>
            </a:extLst>
          </p:cNvPr>
          <p:cNvSpPr txBox="1"/>
          <p:nvPr/>
        </p:nvSpPr>
        <p:spPr>
          <a:xfrm>
            <a:off x="588135" y="810736"/>
            <a:ext cx="10390210" cy="3139321"/>
          </a:xfrm>
          <a:prstGeom prst="rect">
            <a:avLst/>
          </a:prstGeom>
          <a:noFill/>
        </p:spPr>
        <p:txBody>
          <a:bodyPr wrap="square" rtlCol="0">
            <a:spAutoFit/>
          </a:bodyPr>
          <a:lstStyle/>
          <a:p>
            <a:pPr marL="285750" indent="-285750">
              <a:buFont typeface="Wingdings" pitchFamily="2" charset="2"/>
              <a:buChar char="Ø"/>
            </a:pPr>
            <a:r>
              <a:rPr lang="en-US" dirty="0"/>
              <a:t>12 long PCB hosting each 48 ASICs were produced as well as the  inter-connecters ( to cover up to 4 M</a:t>
            </a:r>
            <a:r>
              <a:rPr lang="en-US" baseline="30000" dirty="0"/>
              <a:t>2</a:t>
            </a:r>
            <a:r>
              <a:rPr lang="en-US" dirty="0"/>
              <a:t>)</a:t>
            </a:r>
          </a:p>
          <a:p>
            <a:r>
              <a:rPr lang="en-US" dirty="0"/>
              <a:t>      by </a:t>
            </a:r>
            <a:r>
              <a:rPr lang="en-US" b="1" dirty="0">
                <a:solidFill>
                  <a:schemeClr val="accent2"/>
                </a:solidFill>
              </a:rPr>
              <a:t>IP2I</a:t>
            </a:r>
          </a:p>
          <a:p>
            <a:pPr marL="285750" indent="-285750">
              <a:buFont typeface="Wingdings" pitchFamily="2" charset="2"/>
              <a:buChar char="Ø"/>
            </a:pPr>
            <a:r>
              <a:rPr lang="en-US" dirty="0"/>
              <a:t>5 DAQ boards (DIF) conceived and built by </a:t>
            </a:r>
            <a:r>
              <a:rPr lang="en-US" b="1" dirty="0">
                <a:solidFill>
                  <a:schemeClr val="accent2"/>
                </a:solidFill>
              </a:rPr>
              <a:t>CIEMAT</a:t>
            </a:r>
          </a:p>
          <a:p>
            <a:pPr marL="285750" indent="-285750">
              <a:buFont typeface="Wingdings" pitchFamily="2" charset="2"/>
              <a:buChar char="Ø"/>
            </a:pPr>
            <a:r>
              <a:rPr lang="en-US" dirty="0"/>
              <a:t>A mechanical structure to host 4 detectors ( as large as 3 m) with a self-supporting structure (Electron Beam welding was used to minimize the dead zones) produced by </a:t>
            </a:r>
            <a:r>
              <a:rPr lang="en-US" b="1" dirty="0">
                <a:solidFill>
                  <a:schemeClr val="accent2"/>
                </a:solidFill>
              </a:rPr>
              <a:t>CIEMAT</a:t>
            </a:r>
          </a:p>
          <a:p>
            <a:pPr marL="285750" indent="-285750">
              <a:buFont typeface="Wingdings" pitchFamily="2" charset="2"/>
              <a:buChar char="Ø"/>
            </a:pPr>
            <a:r>
              <a:rPr lang="en-US" dirty="0"/>
              <a:t> A few large GRPC (2 m x 1 m) detectors were produced  with a new gas distribution system at </a:t>
            </a:r>
            <a:r>
              <a:rPr lang="en-US" b="1" dirty="0">
                <a:solidFill>
                  <a:schemeClr val="accent2"/>
                </a:solidFill>
              </a:rPr>
              <a:t>IP2I </a:t>
            </a:r>
            <a:r>
              <a:rPr lang="en-US" dirty="0"/>
              <a:t>and</a:t>
            </a:r>
          </a:p>
          <a:p>
            <a:pPr marL="285750" indent="-285750">
              <a:buFont typeface="Wingdings" pitchFamily="2" charset="2"/>
              <a:buChar char="Ø"/>
            </a:pPr>
            <a:r>
              <a:rPr lang="en-US" dirty="0"/>
              <a:t> Improved Master card to communicate with DIFs was conceived and produced by </a:t>
            </a:r>
            <a:r>
              <a:rPr lang="en-US" b="1" dirty="0">
                <a:solidFill>
                  <a:srgbClr val="FF0000"/>
                </a:solidFill>
              </a:rPr>
              <a:t>IP2I</a:t>
            </a:r>
            <a:r>
              <a:rPr lang="en-US" dirty="0"/>
              <a:t>.</a:t>
            </a:r>
          </a:p>
          <a:p>
            <a:endParaRPr lang="en-US" b="1" dirty="0">
              <a:solidFill>
                <a:schemeClr val="accent2"/>
              </a:solidFill>
            </a:endParaRPr>
          </a:p>
          <a:p>
            <a:pPr marL="285750" indent="-285750">
              <a:buFont typeface="Wingdings" pitchFamily="2" charset="2"/>
              <a:buChar char="Ø"/>
            </a:pPr>
            <a:endParaRPr lang="en-US" b="1" dirty="0">
              <a:solidFill>
                <a:schemeClr val="accent2"/>
              </a:solidFill>
            </a:endParaRPr>
          </a:p>
          <a:p>
            <a:pPr marL="285750" indent="-285750">
              <a:buFontTx/>
              <a:buChar char="-"/>
            </a:pPr>
            <a:endParaRPr lang="en-US" dirty="0"/>
          </a:p>
          <a:p>
            <a:pPr marL="285750" indent="-285750">
              <a:buFontTx/>
              <a:buChar char="-"/>
            </a:pPr>
            <a:endParaRPr lang="en-US" dirty="0"/>
          </a:p>
        </p:txBody>
      </p:sp>
      <p:pic>
        <p:nvPicPr>
          <p:cNvPr id="4" name="Image 3" descr="Capture d’écran 2019-02-25 à 07.34.50.png">
            <a:extLst>
              <a:ext uri="{FF2B5EF4-FFF2-40B4-BE49-F238E27FC236}">
                <a16:creationId xmlns:a16="http://schemas.microsoft.com/office/drawing/2014/main" id="{18575950-B092-01D3-44A8-5DDEB45EA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751155" y="2590029"/>
            <a:ext cx="2734988" cy="3359253"/>
          </a:xfrm>
          <a:prstGeom prst="rect">
            <a:avLst/>
          </a:prstGeom>
        </p:spPr>
      </p:pic>
      <p:pic>
        <p:nvPicPr>
          <p:cNvPr id="5" name="Imagen 15">
            <a:extLst>
              <a:ext uri="{FF2B5EF4-FFF2-40B4-BE49-F238E27FC236}">
                <a16:creationId xmlns:a16="http://schemas.microsoft.com/office/drawing/2014/main" id="{B554D726-2F4C-4A87-2504-1F5E8E7AC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351" y="2871131"/>
            <a:ext cx="3654514" cy="2734990"/>
          </a:xfrm>
          <a:prstGeom prst="rect">
            <a:avLst/>
          </a:prstGeom>
        </p:spPr>
      </p:pic>
      <p:sp>
        <p:nvSpPr>
          <p:cNvPr id="6" name="ZoneTexte 5">
            <a:extLst>
              <a:ext uri="{FF2B5EF4-FFF2-40B4-BE49-F238E27FC236}">
                <a16:creationId xmlns:a16="http://schemas.microsoft.com/office/drawing/2014/main" id="{A5340597-743D-D2B7-A657-8BCDE55413DE}"/>
              </a:ext>
            </a:extLst>
          </p:cNvPr>
          <p:cNvSpPr txBox="1"/>
          <p:nvPr/>
        </p:nvSpPr>
        <p:spPr>
          <a:xfrm>
            <a:off x="774866" y="5935889"/>
            <a:ext cx="10700210" cy="707886"/>
          </a:xfrm>
          <a:prstGeom prst="rect">
            <a:avLst/>
          </a:prstGeom>
          <a:noFill/>
        </p:spPr>
        <p:txBody>
          <a:bodyPr wrap="square" rtlCol="0">
            <a:spAutoFit/>
          </a:bodyPr>
          <a:lstStyle/>
          <a:p>
            <a:r>
              <a:rPr lang="en-US" sz="2000" dirty="0"/>
              <a:t>To finish this work ,  an electronics engineer is needed  to take over the work of CIEMAT engineers.</a:t>
            </a:r>
          </a:p>
          <a:p>
            <a:r>
              <a:rPr lang="en-US" sz="2000" dirty="0"/>
              <a:t>This will allow us to validate the concept and test it (few papers  are expected)</a:t>
            </a:r>
          </a:p>
        </p:txBody>
      </p:sp>
      <p:sp>
        <p:nvSpPr>
          <p:cNvPr id="9" name="ZoneTexte 8">
            <a:extLst>
              <a:ext uri="{FF2B5EF4-FFF2-40B4-BE49-F238E27FC236}">
                <a16:creationId xmlns:a16="http://schemas.microsoft.com/office/drawing/2014/main" id="{87AE4CDD-E86E-8410-6324-FE371C312F8E}"/>
              </a:ext>
            </a:extLst>
          </p:cNvPr>
          <p:cNvSpPr txBox="1"/>
          <p:nvPr/>
        </p:nvSpPr>
        <p:spPr>
          <a:xfrm>
            <a:off x="807613" y="275780"/>
            <a:ext cx="3326506" cy="461665"/>
          </a:xfrm>
          <a:prstGeom prst="rect">
            <a:avLst/>
          </a:prstGeom>
          <a:noFill/>
        </p:spPr>
        <p:txBody>
          <a:bodyPr wrap="square" rtlCol="0">
            <a:spAutoFit/>
          </a:bodyPr>
          <a:lstStyle/>
          <a:p>
            <a:r>
              <a:rPr lang="en-US" sz="2400" b="1" dirty="0">
                <a:solidFill>
                  <a:srgbClr val="FF0000"/>
                </a:solidFill>
              </a:rPr>
              <a:t>Large SDHCAL module</a:t>
            </a:r>
          </a:p>
        </p:txBody>
      </p:sp>
    </p:spTree>
    <p:extLst>
      <p:ext uri="{BB962C8B-B14F-4D97-AF65-F5344CB8AC3E}">
        <p14:creationId xmlns:p14="http://schemas.microsoft.com/office/powerpoint/2010/main" val="2289981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690668" y="459398"/>
            <a:ext cx="4532812" cy="369332"/>
          </a:xfrm>
          <a:prstGeom prst="rect">
            <a:avLst/>
          </a:prstGeom>
          <a:noFill/>
        </p:spPr>
        <p:txBody>
          <a:bodyPr wrap="square" rtlCol="0">
            <a:spAutoFit/>
          </a:bodyPr>
          <a:lstStyle/>
          <a:p>
            <a:r>
              <a:rPr lang="en-US" b="1" dirty="0">
                <a:solidFill>
                  <a:srgbClr val="0070C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690668" y="807058"/>
            <a:ext cx="8360229" cy="1754326"/>
          </a:xfrm>
          <a:prstGeom prst="rect">
            <a:avLst/>
          </a:prstGeom>
          <a:noFill/>
        </p:spPr>
        <p:txBody>
          <a:bodyPr wrap="square" rtlCol="0">
            <a:spAutoFit/>
          </a:bodyPr>
          <a:lstStyle/>
          <a:p>
            <a:r>
              <a:rPr lang="en-US" dirty="0"/>
              <a:t>The duty cycles of CEPC/</a:t>
            </a:r>
            <a:r>
              <a:rPr lang="en-US" dirty="0" err="1"/>
              <a:t>FCCee</a:t>
            </a:r>
            <a:r>
              <a:rPr lang="en-US" dirty="0"/>
              <a:t> are different from that of ILC and no power pulsing is possible.</a:t>
            </a:r>
          </a:p>
          <a:p>
            <a:r>
              <a:rPr lang="en-US" dirty="0"/>
              <a:t>The power consumption is therefore increased by a factor of 100-200 with respect to ILC and active cooling is needed.</a:t>
            </a:r>
          </a:p>
          <a:p>
            <a:r>
              <a:rPr lang="en-US" dirty="0"/>
              <a:t>Lyon and Shanghai groups worked on a  simple cooling system for SDHCAL based on using water circulating into copper pipes</a:t>
            </a:r>
          </a:p>
        </p:txBody>
      </p:sp>
      <p:grpSp>
        <p:nvGrpSpPr>
          <p:cNvPr id="4" name="Groupe 3">
            <a:extLst>
              <a:ext uri="{FF2B5EF4-FFF2-40B4-BE49-F238E27FC236}">
                <a16:creationId xmlns:a16="http://schemas.microsoft.com/office/drawing/2014/main" id="{913AB3B6-E160-F798-974E-2E92CAD41F96}"/>
              </a:ext>
            </a:extLst>
          </p:cNvPr>
          <p:cNvGrpSpPr/>
          <p:nvPr/>
        </p:nvGrpSpPr>
        <p:grpSpPr>
          <a:xfrm>
            <a:off x="746879" y="2909044"/>
            <a:ext cx="8692116" cy="3301315"/>
            <a:chOff x="177564" y="898096"/>
            <a:chExt cx="8558212" cy="3892386"/>
          </a:xfrm>
        </p:grpSpPr>
        <p:pic>
          <p:nvPicPr>
            <p:cNvPr id="5" name="Image 4">
              <a:extLst>
                <a:ext uri="{FF2B5EF4-FFF2-40B4-BE49-F238E27FC236}">
                  <a16:creationId xmlns:a16="http://schemas.microsoft.com/office/drawing/2014/main" id="{9374FDF5-EADE-BEE3-D5DE-4B4722E0B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98" y="898096"/>
              <a:ext cx="6170005" cy="3892386"/>
            </a:xfrm>
            <a:prstGeom prst="rect">
              <a:avLst/>
            </a:prstGeom>
          </p:spPr>
        </p:pic>
        <p:sp>
          <p:nvSpPr>
            <p:cNvPr id="6" name="ZoneTexte 5">
              <a:extLst>
                <a:ext uri="{FF2B5EF4-FFF2-40B4-BE49-F238E27FC236}">
                  <a16:creationId xmlns:a16="http://schemas.microsoft.com/office/drawing/2014/main" id="{E9C3FFDC-5914-CFDD-3A9B-3AAF6E4A8006}"/>
                </a:ext>
              </a:extLst>
            </p:cNvPr>
            <p:cNvSpPr txBox="1"/>
            <p:nvPr/>
          </p:nvSpPr>
          <p:spPr>
            <a:xfrm>
              <a:off x="7452320" y="1052735"/>
              <a:ext cx="1224136" cy="435458"/>
            </a:xfrm>
            <a:prstGeom prst="rect">
              <a:avLst/>
            </a:prstGeom>
            <a:noFill/>
          </p:spPr>
          <p:txBody>
            <a:bodyPr wrap="square" rtlCol="0">
              <a:spAutoFit/>
            </a:bodyPr>
            <a:lstStyle/>
            <a:p>
              <a:r>
                <a:rPr lang="fr-FR" dirty="0"/>
                <a:t>108 chips</a:t>
              </a:r>
            </a:p>
          </p:txBody>
        </p:sp>
        <p:cxnSp>
          <p:nvCxnSpPr>
            <p:cNvPr id="7" name="Connecteur droit avec flèche 6">
              <a:extLst>
                <a:ext uri="{FF2B5EF4-FFF2-40B4-BE49-F238E27FC236}">
                  <a16:creationId xmlns:a16="http://schemas.microsoft.com/office/drawing/2014/main" id="{9A4F6A38-D3B4-DA1E-3EE7-B804902A658C}"/>
                </a:ext>
              </a:extLst>
            </p:cNvPr>
            <p:cNvCxnSpPr/>
            <p:nvPr/>
          </p:nvCxnSpPr>
          <p:spPr>
            <a:xfrm flipH="1">
              <a:off x="6588224" y="1340768"/>
              <a:ext cx="86409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2FA6410E-56ED-1A75-9178-D25B9C8D13C6}"/>
                </a:ext>
              </a:extLst>
            </p:cNvPr>
            <p:cNvSpPr txBox="1"/>
            <p:nvPr/>
          </p:nvSpPr>
          <p:spPr>
            <a:xfrm>
              <a:off x="611560" y="1422068"/>
              <a:ext cx="2808312" cy="362882"/>
            </a:xfrm>
            <a:prstGeom prst="rect">
              <a:avLst/>
            </a:prstGeom>
            <a:noFill/>
          </p:spPr>
          <p:txBody>
            <a:bodyPr wrap="square" rtlCol="0">
              <a:spAutoFit/>
            </a:bodyPr>
            <a:lstStyle/>
            <a:p>
              <a:r>
                <a:rPr lang="fr-FR" sz="1400" dirty="0" err="1"/>
                <a:t>Rectangular</a:t>
              </a:r>
              <a:r>
                <a:rPr lang="fr-FR" sz="1400" dirty="0"/>
                <a:t> section tubes : 2x1 mm</a:t>
              </a:r>
            </a:p>
          </p:txBody>
        </p:sp>
        <p:cxnSp>
          <p:nvCxnSpPr>
            <p:cNvPr id="9" name="Connecteur droit avec flèche 8">
              <a:extLst>
                <a:ext uri="{FF2B5EF4-FFF2-40B4-BE49-F238E27FC236}">
                  <a16:creationId xmlns:a16="http://schemas.microsoft.com/office/drawing/2014/main" id="{B90511D4-3445-8608-7B2B-117FB6B77458}"/>
                </a:ext>
              </a:extLst>
            </p:cNvPr>
            <p:cNvCxnSpPr/>
            <p:nvPr/>
          </p:nvCxnSpPr>
          <p:spPr>
            <a:xfrm>
              <a:off x="2339752" y="1729845"/>
              <a:ext cx="1656184" cy="763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C049350-6F04-A180-1F0B-5718396F99A0}"/>
                </a:ext>
              </a:extLst>
            </p:cNvPr>
            <p:cNvSpPr txBox="1"/>
            <p:nvPr/>
          </p:nvSpPr>
          <p:spPr>
            <a:xfrm>
              <a:off x="287524" y="2492896"/>
              <a:ext cx="2412268" cy="399169"/>
            </a:xfrm>
            <a:prstGeom prst="rect">
              <a:avLst/>
            </a:prstGeom>
            <a:noFill/>
          </p:spPr>
          <p:txBody>
            <a:bodyPr wrap="square" rtlCol="0">
              <a:spAutoFit/>
            </a:bodyPr>
            <a:lstStyle/>
            <a:p>
              <a:r>
                <a:rPr lang="fr-FR" sz="1600" dirty="0"/>
                <a:t>Copper plate over: 1.5 mm</a:t>
              </a:r>
            </a:p>
          </p:txBody>
        </p:sp>
        <p:cxnSp>
          <p:nvCxnSpPr>
            <p:cNvPr id="11" name="Connecteur droit avec flèche 10">
              <a:extLst>
                <a:ext uri="{FF2B5EF4-FFF2-40B4-BE49-F238E27FC236}">
                  <a16:creationId xmlns:a16="http://schemas.microsoft.com/office/drawing/2014/main" id="{1952C1A9-04B2-119F-E1D4-B11FF6ADD1E2}"/>
                </a:ext>
              </a:extLst>
            </p:cNvPr>
            <p:cNvCxnSpPr>
              <a:stCxn id="5" idx="1"/>
            </p:cNvCxnSpPr>
            <p:nvPr/>
          </p:nvCxnSpPr>
          <p:spPr>
            <a:xfrm>
              <a:off x="1383698" y="2844289"/>
              <a:ext cx="457200" cy="718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0C11A3-86D6-558D-088C-E55BE17E4CCC}"/>
                </a:ext>
              </a:extLst>
            </p:cNvPr>
            <p:cNvSpPr txBox="1"/>
            <p:nvPr/>
          </p:nvSpPr>
          <p:spPr>
            <a:xfrm>
              <a:off x="5167424" y="4149080"/>
              <a:ext cx="2412268" cy="399169"/>
            </a:xfrm>
            <a:prstGeom prst="rect">
              <a:avLst/>
            </a:prstGeom>
            <a:noFill/>
          </p:spPr>
          <p:txBody>
            <a:bodyPr wrap="square" rtlCol="0">
              <a:spAutoFit/>
            </a:bodyPr>
            <a:lstStyle/>
            <a:p>
              <a:r>
                <a:rPr lang="fr-FR" sz="1600" dirty="0"/>
                <a:t>PCB plate </a:t>
              </a:r>
              <a:r>
                <a:rPr lang="fr-FR" sz="1600" dirty="0" err="1"/>
                <a:t>under</a:t>
              </a:r>
              <a:r>
                <a:rPr lang="fr-FR" sz="1600" dirty="0"/>
                <a:t>: 1.4 mm</a:t>
              </a:r>
            </a:p>
          </p:txBody>
        </p:sp>
        <p:cxnSp>
          <p:nvCxnSpPr>
            <p:cNvPr id="13" name="Connecteur droit avec flèche 12">
              <a:extLst>
                <a:ext uri="{FF2B5EF4-FFF2-40B4-BE49-F238E27FC236}">
                  <a16:creationId xmlns:a16="http://schemas.microsoft.com/office/drawing/2014/main" id="{69F395E8-024F-6707-A60A-E6ED1584F3E1}"/>
                </a:ext>
              </a:extLst>
            </p:cNvPr>
            <p:cNvCxnSpPr/>
            <p:nvPr/>
          </p:nvCxnSpPr>
          <p:spPr>
            <a:xfrm flipH="1" flipV="1">
              <a:off x="3851920" y="4221088"/>
              <a:ext cx="1315504" cy="97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3E8021E-D685-17EE-0A33-1B0787EABCBA}"/>
                </a:ext>
              </a:extLst>
            </p:cNvPr>
            <p:cNvSpPr txBox="1"/>
            <p:nvPr/>
          </p:nvSpPr>
          <p:spPr>
            <a:xfrm>
              <a:off x="6588224" y="3403739"/>
              <a:ext cx="1206134" cy="399169"/>
            </a:xfrm>
            <a:prstGeom prst="rect">
              <a:avLst/>
            </a:prstGeom>
            <a:noFill/>
          </p:spPr>
          <p:txBody>
            <a:bodyPr wrap="square" rtlCol="0">
              <a:spAutoFit/>
            </a:bodyPr>
            <a:lstStyle/>
            <a:p>
              <a:r>
                <a:rPr lang="fr-FR" sz="1600" dirty="0" err="1">
                  <a:solidFill>
                    <a:srgbClr val="00B050"/>
                  </a:solidFill>
                </a:rPr>
                <a:t>symmetry</a:t>
              </a:r>
              <a:endParaRPr lang="fr-FR" sz="1600" dirty="0">
                <a:solidFill>
                  <a:srgbClr val="00B050"/>
                </a:solidFill>
              </a:endParaRPr>
            </a:p>
          </p:txBody>
        </p:sp>
        <p:cxnSp>
          <p:nvCxnSpPr>
            <p:cNvPr id="16" name="Connecteur droit avec flèche 15">
              <a:extLst>
                <a:ext uri="{FF2B5EF4-FFF2-40B4-BE49-F238E27FC236}">
                  <a16:creationId xmlns:a16="http://schemas.microsoft.com/office/drawing/2014/main" id="{7C45B036-B955-F139-86AC-CEF0F7B6AE1C}"/>
                </a:ext>
              </a:extLst>
            </p:cNvPr>
            <p:cNvCxnSpPr/>
            <p:nvPr/>
          </p:nvCxnSpPr>
          <p:spPr>
            <a:xfrm flipH="1" flipV="1">
              <a:off x="5580112" y="3284984"/>
              <a:ext cx="100811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E5BD309-A802-5827-9963-16D8061447E1}"/>
                </a:ext>
              </a:extLst>
            </p:cNvPr>
            <p:cNvCxnSpPr/>
            <p:nvPr/>
          </p:nvCxnSpPr>
          <p:spPr>
            <a:xfrm flipV="1">
              <a:off x="4067944" y="1575956"/>
              <a:ext cx="648072" cy="412884"/>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FC14D940-4683-6E7B-F6C6-735BD95293E9}"/>
                </a:ext>
              </a:extLst>
            </p:cNvPr>
            <p:cNvSpPr txBox="1"/>
            <p:nvPr/>
          </p:nvSpPr>
          <p:spPr>
            <a:xfrm>
              <a:off x="3913465" y="1366114"/>
              <a:ext cx="833395" cy="435458"/>
            </a:xfrm>
            <a:prstGeom prst="rect">
              <a:avLst/>
            </a:prstGeom>
            <a:noFill/>
          </p:spPr>
          <p:txBody>
            <a:bodyPr wrap="square" rtlCol="0">
              <a:spAutoFit/>
            </a:bodyPr>
            <a:lstStyle/>
            <a:p>
              <a:r>
                <a:rPr lang="fr-FR" dirty="0"/>
                <a:t>1.5 m</a:t>
              </a:r>
            </a:p>
          </p:txBody>
        </p:sp>
        <p:sp>
          <p:nvSpPr>
            <p:cNvPr id="19" name="ZoneTexte 18">
              <a:extLst>
                <a:ext uri="{FF2B5EF4-FFF2-40B4-BE49-F238E27FC236}">
                  <a16:creationId xmlns:a16="http://schemas.microsoft.com/office/drawing/2014/main" id="{A4238C92-7064-1AC3-24D6-ADE3E746ABD4}"/>
                </a:ext>
              </a:extLst>
            </p:cNvPr>
            <p:cNvSpPr txBox="1"/>
            <p:nvPr/>
          </p:nvSpPr>
          <p:spPr>
            <a:xfrm>
              <a:off x="6186877" y="1149182"/>
              <a:ext cx="833395" cy="435458"/>
            </a:xfrm>
            <a:prstGeom prst="rect">
              <a:avLst/>
            </a:prstGeom>
            <a:noFill/>
          </p:spPr>
          <p:txBody>
            <a:bodyPr wrap="square" rtlCol="0">
              <a:spAutoFit/>
            </a:bodyPr>
            <a:lstStyle/>
            <a:p>
              <a:r>
                <a:rPr lang="fr-FR" dirty="0"/>
                <a:t>0.5 m</a:t>
              </a:r>
            </a:p>
          </p:txBody>
        </p:sp>
        <p:cxnSp>
          <p:nvCxnSpPr>
            <p:cNvPr id="20" name="Connecteur droit avec flèche 19">
              <a:extLst>
                <a:ext uri="{FF2B5EF4-FFF2-40B4-BE49-F238E27FC236}">
                  <a16:creationId xmlns:a16="http://schemas.microsoft.com/office/drawing/2014/main" id="{1CD7363E-B124-B189-DD7F-47757761FA89}"/>
                </a:ext>
              </a:extLst>
            </p:cNvPr>
            <p:cNvCxnSpPr/>
            <p:nvPr/>
          </p:nvCxnSpPr>
          <p:spPr>
            <a:xfrm>
              <a:off x="5955502" y="1385320"/>
              <a:ext cx="648072" cy="243480"/>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5D99C0A-9E7F-596D-1B89-B273FA47D1D1}"/>
                </a:ext>
              </a:extLst>
            </p:cNvPr>
            <p:cNvCxnSpPr/>
            <p:nvPr/>
          </p:nvCxnSpPr>
          <p:spPr>
            <a:xfrm flipV="1">
              <a:off x="827584" y="3861048"/>
              <a:ext cx="784714" cy="45730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6FCEB42-7232-5F24-F6B9-B50B5219DD95}"/>
                </a:ext>
              </a:extLst>
            </p:cNvPr>
            <p:cNvSpPr txBox="1"/>
            <p:nvPr/>
          </p:nvSpPr>
          <p:spPr>
            <a:xfrm>
              <a:off x="177564" y="4336508"/>
              <a:ext cx="1206134" cy="399169"/>
            </a:xfrm>
            <a:prstGeom prst="rect">
              <a:avLst/>
            </a:prstGeom>
            <a:noFill/>
          </p:spPr>
          <p:txBody>
            <a:bodyPr wrap="square" rtlCol="0">
              <a:spAutoFit/>
            </a:bodyPr>
            <a:lstStyle/>
            <a:p>
              <a:r>
                <a:rPr lang="fr-FR" sz="1600" dirty="0">
                  <a:solidFill>
                    <a:srgbClr val="0070C0"/>
                  </a:solidFill>
                </a:rPr>
                <a:t>Flow in</a:t>
              </a:r>
            </a:p>
          </p:txBody>
        </p:sp>
        <p:sp>
          <p:nvSpPr>
            <p:cNvPr id="23" name="ZoneTexte 22">
              <a:extLst>
                <a:ext uri="{FF2B5EF4-FFF2-40B4-BE49-F238E27FC236}">
                  <a16:creationId xmlns:a16="http://schemas.microsoft.com/office/drawing/2014/main" id="{39AB6AC1-3CE4-7338-4CAC-D6F0115E62BB}"/>
                </a:ext>
              </a:extLst>
            </p:cNvPr>
            <p:cNvSpPr txBox="1"/>
            <p:nvPr/>
          </p:nvSpPr>
          <p:spPr>
            <a:xfrm>
              <a:off x="7529642" y="2821421"/>
              <a:ext cx="1206134" cy="399169"/>
            </a:xfrm>
            <a:prstGeom prst="rect">
              <a:avLst/>
            </a:prstGeom>
            <a:noFill/>
          </p:spPr>
          <p:txBody>
            <a:bodyPr wrap="square" rtlCol="0">
              <a:spAutoFit/>
            </a:bodyPr>
            <a:lstStyle/>
            <a:p>
              <a:r>
                <a:rPr lang="fr-FR" sz="1600" dirty="0">
                  <a:solidFill>
                    <a:srgbClr val="FF0000"/>
                  </a:solidFill>
                </a:rPr>
                <a:t>Flow out</a:t>
              </a:r>
            </a:p>
          </p:txBody>
        </p:sp>
        <p:cxnSp>
          <p:nvCxnSpPr>
            <p:cNvPr id="24" name="Connecteur droit avec flèche 23">
              <a:extLst>
                <a:ext uri="{FF2B5EF4-FFF2-40B4-BE49-F238E27FC236}">
                  <a16:creationId xmlns:a16="http://schemas.microsoft.com/office/drawing/2014/main" id="{AF74A636-7B25-56D2-7C36-1D29A72EA83C}"/>
                </a:ext>
              </a:extLst>
            </p:cNvPr>
            <p:cNvCxnSpPr/>
            <p:nvPr/>
          </p:nvCxnSpPr>
          <p:spPr>
            <a:xfrm>
              <a:off x="7366046" y="233162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FC06E41-BF24-822F-DB0F-371DA27B03A0}"/>
                </a:ext>
              </a:extLst>
            </p:cNvPr>
            <p:cNvCxnSpPr/>
            <p:nvPr/>
          </p:nvCxnSpPr>
          <p:spPr>
            <a:xfrm>
              <a:off x="7113969" y="2412034"/>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C8E30AE-51A2-9C8F-F668-4ADB0E232C42}"/>
                </a:ext>
              </a:extLst>
            </p:cNvPr>
            <p:cNvCxnSpPr/>
            <p:nvPr/>
          </p:nvCxnSpPr>
          <p:spPr>
            <a:xfrm>
              <a:off x="6852940" y="2559321"/>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97EB65A5-00A5-D6B5-5978-3898AAF36CFC}"/>
                </a:ext>
              </a:extLst>
            </p:cNvPr>
            <p:cNvCxnSpPr/>
            <p:nvPr/>
          </p:nvCxnSpPr>
          <p:spPr>
            <a:xfrm>
              <a:off x="6625685" y="267063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E1AB0D3-0E75-C892-C522-BE538ED237A3}"/>
                </a:ext>
              </a:extLst>
            </p:cNvPr>
            <p:cNvCxnSpPr/>
            <p:nvPr/>
          </p:nvCxnSpPr>
          <p:spPr>
            <a:xfrm>
              <a:off x="6429964" y="2817925"/>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1" name="ZoneTexte 30">
            <a:extLst>
              <a:ext uri="{FF2B5EF4-FFF2-40B4-BE49-F238E27FC236}">
                <a16:creationId xmlns:a16="http://schemas.microsoft.com/office/drawing/2014/main" id="{447C7B40-5A51-5D21-EE32-01C9068FECDC}"/>
              </a:ext>
            </a:extLst>
          </p:cNvPr>
          <p:cNvSpPr txBox="1"/>
          <p:nvPr/>
        </p:nvSpPr>
        <p:spPr>
          <a:xfrm>
            <a:off x="1918070" y="2622328"/>
            <a:ext cx="8023973" cy="369332"/>
          </a:xfrm>
          <a:prstGeom prst="rect">
            <a:avLst/>
          </a:prstGeom>
          <a:noFill/>
        </p:spPr>
        <p:txBody>
          <a:bodyPr wrap="square">
            <a:spAutoFit/>
          </a:bodyPr>
          <a:lstStyle/>
          <a:p>
            <a:r>
              <a:rPr lang="fr-FR" dirty="0">
                <a:solidFill>
                  <a:srgbClr val="FF0000"/>
                </a:solidFill>
              </a:rPr>
              <a:t> 0.8 mW/chips </a:t>
            </a:r>
            <a:r>
              <a:rPr lang="fr-FR" dirty="0" err="1">
                <a:solidFill>
                  <a:srgbClr val="FF0000"/>
                </a:solidFill>
              </a:rPr>
              <a:t>with</a:t>
            </a:r>
            <a:r>
              <a:rPr lang="fr-FR" dirty="0">
                <a:solidFill>
                  <a:srgbClr val="FF0000"/>
                </a:solidFill>
              </a:rPr>
              <a:t> power </a:t>
            </a:r>
            <a:r>
              <a:rPr lang="fr-FR" dirty="0" err="1">
                <a:solidFill>
                  <a:srgbClr val="FF0000"/>
                </a:solidFill>
              </a:rPr>
              <a:t>pulsing</a:t>
            </a:r>
            <a:r>
              <a:rPr lang="fr-FR" dirty="0">
                <a:solidFill>
                  <a:srgbClr val="FF0000"/>
                </a:solidFill>
              </a:rPr>
              <a:t> </a:t>
            </a:r>
            <a:r>
              <a:rPr lang="fr-FR" dirty="0">
                <a:solidFill>
                  <a:srgbClr val="FF0000"/>
                </a:solidFill>
                <a:sym typeface="Wingdings" pitchFamily="2" charset="2"/>
              </a:rPr>
              <a:t></a:t>
            </a:r>
            <a:r>
              <a:rPr lang="fr-FR" dirty="0">
                <a:solidFill>
                  <a:srgbClr val="FF0000"/>
                </a:solidFill>
              </a:rPr>
              <a:t>  80 mW/chips </a:t>
            </a:r>
            <a:r>
              <a:rPr lang="fr-FR" dirty="0" err="1">
                <a:solidFill>
                  <a:srgbClr val="FF0000"/>
                </a:solidFill>
              </a:rPr>
              <a:t>without</a:t>
            </a:r>
            <a:r>
              <a:rPr lang="fr-FR" dirty="0">
                <a:solidFill>
                  <a:srgbClr val="FF0000"/>
                </a:solidFill>
              </a:rPr>
              <a:t> power </a:t>
            </a:r>
            <a:r>
              <a:rPr lang="fr-FR" dirty="0" err="1">
                <a:solidFill>
                  <a:srgbClr val="FF0000"/>
                </a:solidFill>
              </a:rPr>
              <a:t>pulsing</a:t>
            </a:r>
            <a:endParaRPr lang="en-US" dirty="0"/>
          </a:p>
        </p:txBody>
      </p:sp>
      <p:sp>
        <p:nvSpPr>
          <p:cNvPr id="14" name="ZoneTexte 13">
            <a:extLst>
              <a:ext uri="{FF2B5EF4-FFF2-40B4-BE49-F238E27FC236}">
                <a16:creationId xmlns:a16="http://schemas.microsoft.com/office/drawing/2014/main" id="{76A74365-AF1E-013D-34F6-BA40CB1124EF}"/>
              </a:ext>
            </a:extLst>
          </p:cNvPr>
          <p:cNvSpPr txBox="1"/>
          <p:nvPr/>
        </p:nvSpPr>
        <p:spPr>
          <a:xfrm>
            <a:off x="746879" y="74317"/>
            <a:ext cx="3326506" cy="461665"/>
          </a:xfrm>
          <a:prstGeom prst="rect">
            <a:avLst/>
          </a:prstGeom>
          <a:noFill/>
        </p:spPr>
        <p:txBody>
          <a:bodyPr wrap="square" rtlCol="0">
            <a:spAutoFit/>
          </a:bodyPr>
          <a:lstStyle/>
          <a:p>
            <a:r>
              <a:rPr lang="en-US" sz="2400" b="1" dirty="0">
                <a:solidFill>
                  <a:srgbClr val="FF0000"/>
                </a:solidFill>
              </a:rPr>
              <a:t>Large SDHCAL module</a:t>
            </a:r>
          </a:p>
        </p:txBody>
      </p:sp>
    </p:spTree>
    <p:extLst>
      <p:ext uri="{BB962C8B-B14F-4D97-AF65-F5344CB8AC3E}">
        <p14:creationId xmlns:p14="http://schemas.microsoft.com/office/powerpoint/2010/main" val="198391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690668" y="459398"/>
            <a:ext cx="4532812" cy="369332"/>
          </a:xfrm>
          <a:prstGeom prst="rect">
            <a:avLst/>
          </a:prstGeom>
          <a:noFill/>
        </p:spPr>
        <p:txBody>
          <a:bodyPr wrap="square" rtlCol="0">
            <a:spAutoFit/>
          </a:bodyPr>
          <a:lstStyle/>
          <a:p>
            <a:r>
              <a:rPr lang="en-US" b="1" dirty="0">
                <a:solidFill>
                  <a:srgbClr val="0070C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690668" y="807058"/>
            <a:ext cx="8360229" cy="1754326"/>
          </a:xfrm>
          <a:prstGeom prst="rect">
            <a:avLst/>
          </a:prstGeom>
          <a:noFill/>
        </p:spPr>
        <p:txBody>
          <a:bodyPr wrap="square" rtlCol="0">
            <a:spAutoFit/>
          </a:bodyPr>
          <a:lstStyle/>
          <a:p>
            <a:r>
              <a:rPr lang="en-US" dirty="0"/>
              <a:t>The duty cycles of CEPC/</a:t>
            </a:r>
            <a:r>
              <a:rPr lang="en-US" dirty="0" err="1"/>
              <a:t>FCCee</a:t>
            </a:r>
            <a:r>
              <a:rPr lang="en-US" dirty="0"/>
              <a:t> are different from that of ILC and no power pulsing is possible.</a:t>
            </a:r>
          </a:p>
          <a:p>
            <a:r>
              <a:rPr lang="en-US" dirty="0"/>
              <a:t>The power consumption is therefore increased by a factor of 100-200 with respect to ILC and active cooling is needed.</a:t>
            </a:r>
          </a:p>
          <a:p>
            <a:r>
              <a:rPr lang="en-US" dirty="0"/>
              <a:t>Lyon and Shanghai groups worked on a  simple cooling system for SDHCAL based on using water circulating into copper pipes</a:t>
            </a:r>
          </a:p>
        </p:txBody>
      </p:sp>
      <p:sp>
        <p:nvSpPr>
          <p:cNvPr id="31" name="ZoneTexte 30">
            <a:extLst>
              <a:ext uri="{FF2B5EF4-FFF2-40B4-BE49-F238E27FC236}">
                <a16:creationId xmlns:a16="http://schemas.microsoft.com/office/drawing/2014/main" id="{447C7B40-5A51-5D21-EE32-01C9068FECDC}"/>
              </a:ext>
            </a:extLst>
          </p:cNvPr>
          <p:cNvSpPr txBox="1"/>
          <p:nvPr/>
        </p:nvSpPr>
        <p:spPr>
          <a:xfrm>
            <a:off x="1918070" y="2622328"/>
            <a:ext cx="8023973" cy="369332"/>
          </a:xfrm>
          <a:prstGeom prst="rect">
            <a:avLst/>
          </a:prstGeom>
          <a:noFill/>
        </p:spPr>
        <p:txBody>
          <a:bodyPr wrap="square">
            <a:spAutoFit/>
          </a:bodyPr>
          <a:lstStyle/>
          <a:p>
            <a:r>
              <a:rPr lang="fr-FR" dirty="0">
                <a:solidFill>
                  <a:srgbClr val="FF0000"/>
                </a:solidFill>
              </a:rPr>
              <a:t> 0.8 mW/chips </a:t>
            </a:r>
            <a:r>
              <a:rPr lang="fr-FR" dirty="0" err="1">
                <a:solidFill>
                  <a:srgbClr val="FF0000"/>
                </a:solidFill>
              </a:rPr>
              <a:t>with</a:t>
            </a:r>
            <a:r>
              <a:rPr lang="fr-FR" dirty="0">
                <a:solidFill>
                  <a:srgbClr val="FF0000"/>
                </a:solidFill>
              </a:rPr>
              <a:t> power </a:t>
            </a:r>
            <a:r>
              <a:rPr lang="fr-FR" dirty="0" err="1">
                <a:solidFill>
                  <a:srgbClr val="FF0000"/>
                </a:solidFill>
              </a:rPr>
              <a:t>pulsing</a:t>
            </a:r>
            <a:r>
              <a:rPr lang="fr-FR" dirty="0">
                <a:solidFill>
                  <a:srgbClr val="FF0000"/>
                </a:solidFill>
              </a:rPr>
              <a:t> </a:t>
            </a:r>
            <a:r>
              <a:rPr lang="fr-FR" dirty="0">
                <a:solidFill>
                  <a:srgbClr val="FF0000"/>
                </a:solidFill>
                <a:sym typeface="Wingdings" pitchFamily="2" charset="2"/>
              </a:rPr>
              <a:t></a:t>
            </a:r>
            <a:r>
              <a:rPr lang="fr-FR" dirty="0">
                <a:solidFill>
                  <a:srgbClr val="FF0000"/>
                </a:solidFill>
              </a:rPr>
              <a:t> 80 mW/chips </a:t>
            </a:r>
            <a:r>
              <a:rPr lang="fr-FR" dirty="0" err="1">
                <a:solidFill>
                  <a:srgbClr val="FF0000"/>
                </a:solidFill>
              </a:rPr>
              <a:t>without</a:t>
            </a:r>
            <a:r>
              <a:rPr lang="fr-FR" dirty="0">
                <a:solidFill>
                  <a:srgbClr val="FF0000"/>
                </a:solidFill>
              </a:rPr>
              <a:t> power </a:t>
            </a:r>
            <a:r>
              <a:rPr lang="fr-FR" dirty="0" err="1">
                <a:solidFill>
                  <a:srgbClr val="FF0000"/>
                </a:solidFill>
              </a:rPr>
              <a:t>pulsing</a:t>
            </a:r>
            <a:endParaRPr lang="en-US" dirty="0"/>
          </a:p>
        </p:txBody>
      </p:sp>
      <p:sp>
        <p:nvSpPr>
          <p:cNvPr id="14" name="ZoneTexte 13">
            <a:extLst>
              <a:ext uri="{FF2B5EF4-FFF2-40B4-BE49-F238E27FC236}">
                <a16:creationId xmlns:a16="http://schemas.microsoft.com/office/drawing/2014/main" id="{76A74365-AF1E-013D-34F6-BA40CB1124EF}"/>
              </a:ext>
            </a:extLst>
          </p:cNvPr>
          <p:cNvSpPr txBox="1"/>
          <p:nvPr/>
        </p:nvSpPr>
        <p:spPr>
          <a:xfrm>
            <a:off x="746879" y="74317"/>
            <a:ext cx="3326506" cy="461665"/>
          </a:xfrm>
          <a:prstGeom prst="rect">
            <a:avLst/>
          </a:prstGeom>
          <a:noFill/>
        </p:spPr>
        <p:txBody>
          <a:bodyPr wrap="square" rtlCol="0">
            <a:spAutoFit/>
          </a:bodyPr>
          <a:lstStyle/>
          <a:p>
            <a:r>
              <a:rPr lang="en-US" sz="2400" b="1" dirty="0">
                <a:solidFill>
                  <a:srgbClr val="FF0000"/>
                </a:solidFill>
              </a:rPr>
              <a:t>Large SDHCAL module</a:t>
            </a:r>
          </a:p>
        </p:txBody>
      </p:sp>
      <p:pic>
        <p:nvPicPr>
          <p:cNvPr id="29" name="Image 28">
            <a:extLst>
              <a:ext uri="{FF2B5EF4-FFF2-40B4-BE49-F238E27FC236}">
                <a16:creationId xmlns:a16="http://schemas.microsoft.com/office/drawing/2014/main" id="{EA3CDC8A-4018-35D2-2B2C-45625DE98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019" y="3052604"/>
            <a:ext cx="8360229" cy="3687158"/>
          </a:xfrm>
          <a:prstGeom prst="rect">
            <a:avLst/>
          </a:prstGeom>
        </p:spPr>
      </p:pic>
    </p:spTree>
    <p:extLst>
      <p:ext uri="{BB962C8B-B14F-4D97-AF65-F5344CB8AC3E}">
        <p14:creationId xmlns:p14="http://schemas.microsoft.com/office/powerpoint/2010/main" val="2289689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D6C4BDA-A6C7-C047-A577-70FCF44DF60E}"/>
              </a:ext>
            </a:extLst>
          </p:cNvPr>
          <p:cNvSpPr txBox="1"/>
          <p:nvPr/>
        </p:nvSpPr>
        <p:spPr>
          <a:xfrm>
            <a:off x="531779" y="442630"/>
            <a:ext cx="11128442" cy="1200329"/>
          </a:xfrm>
          <a:prstGeom prst="rect">
            <a:avLst/>
          </a:prstGeom>
          <a:noFill/>
        </p:spPr>
        <p:txBody>
          <a:bodyPr wrap="square" rtlCol="0">
            <a:spAutoFit/>
          </a:bodyPr>
          <a:lstStyle/>
          <a:p>
            <a:endParaRPr lang="en-US" dirty="0"/>
          </a:p>
          <a:p>
            <a:r>
              <a:rPr lang="en-US" dirty="0"/>
              <a:t>In addition to </a:t>
            </a:r>
            <a:r>
              <a:rPr lang="en-US" dirty="0" err="1"/>
              <a:t>PileUp</a:t>
            </a:r>
            <a:r>
              <a:rPr lang="en-US" dirty="0"/>
              <a:t> issues, time information is useful for </a:t>
            </a:r>
          </a:p>
          <a:p>
            <a:r>
              <a:rPr lang="en-US" dirty="0"/>
              <a:t>1) Identifying  delayed neutron </a:t>
            </a:r>
            <a:r>
              <a:rPr lang="en-US" dirty="0">
                <a:sym typeface="Wingdings" pitchFamily="2" charset="2"/>
              </a:rPr>
              <a:t> better hadronic energy reconstruction</a:t>
            </a:r>
            <a:r>
              <a:rPr lang="en-US" dirty="0"/>
              <a:t>	                               </a:t>
            </a:r>
          </a:p>
          <a:p>
            <a:endParaRPr lang="en-US" dirty="0"/>
          </a:p>
        </p:txBody>
      </p:sp>
      <p:grpSp>
        <p:nvGrpSpPr>
          <p:cNvPr id="7" name="Groupe 6">
            <a:extLst>
              <a:ext uri="{FF2B5EF4-FFF2-40B4-BE49-F238E27FC236}">
                <a16:creationId xmlns:a16="http://schemas.microsoft.com/office/drawing/2014/main" id="{8798B32A-73DF-D9BC-69B2-D18076B4CE12}"/>
              </a:ext>
            </a:extLst>
          </p:cNvPr>
          <p:cNvGrpSpPr/>
          <p:nvPr/>
        </p:nvGrpSpPr>
        <p:grpSpPr>
          <a:xfrm>
            <a:off x="400634" y="1443769"/>
            <a:ext cx="9413067" cy="2668886"/>
            <a:chOff x="541506" y="2075939"/>
            <a:chExt cx="5426994" cy="1955577"/>
          </a:xfrm>
        </p:grpSpPr>
        <p:pic>
          <p:nvPicPr>
            <p:cNvPr id="3" name="Image 19" descr="distanceNKZoom.png">
              <a:extLst>
                <a:ext uri="{FF2B5EF4-FFF2-40B4-BE49-F238E27FC236}">
                  <a16:creationId xmlns:a16="http://schemas.microsoft.com/office/drawing/2014/main" id="{00E4DA25-8A08-6E46-8C78-D82AB050E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6682" y="2145853"/>
              <a:ext cx="2690948" cy="1815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age 20" descr="distanceZoom.png">
              <a:extLst>
                <a:ext uri="{FF2B5EF4-FFF2-40B4-BE49-F238E27FC236}">
                  <a16:creationId xmlns:a16="http://schemas.microsoft.com/office/drawing/2014/main" id="{5BD5A135-09C7-504C-A1FE-240BD4D7A5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506" y="2075939"/>
              <a:ext cx="2569446" cy="1955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937DDA14-E7F8-2D4A-9282-0BC3C3954148}"/>
                </a:ext>
              </a:extLst>
            </p:cNvPr>
            <p:cNvSpPr txBox="1"/>
            <p:nvPr/>
          </p:nvSpPr>
          <p:spPr>
            <a:xfrm>
              <a:off x="3838144" y="2552525"/>
              <a:ext cx="2130356" cy="307777"/>
            </a:xfrm>
            <a:prstGeom prst="rect">
              <a:avLst/>
            </a:prstGeom>
            <a:noFill/>
          </p:spPr>
          <p:txBody>
            <a:bodyPr wrap="square" rtlCol="0">
              <a:spAutoFit/>
            </a:bodyPr>
            <a:lstStyle/>
            <a:p>
              <a:r>
                <a:rPr lang="en-US" sz="1400" dirty="0"/>
                <a:t>Without neutrons</a:t>
              </a:r>
            </a:p>
          </p:txBody>
        </p:sp>
      </p:grpSp>
      <p:sp>
        <p:nvSpPr>
          <p:cNvPr id="11" name="AutoShape 2" descr="timingPerformance-1-1.pdf">
            <a:extLst>
              <a:ext uri="{FF2B5EF4-FFF2-40B4-BE49-F238E27FC236}">
                <a16:creationId xmlns:a16="http://schemas.microsoft.com/office/drawing/2014/main" id="{66E00354-D8AA-83C5-AA73-F946A448B2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Image 13">
            <a:extLst>
              <a:ext uri="{FF2B5EF4-FFF2-40B4-BE49-F238E27FC236}">
                <a16:creationId xmlns:a16="http://schemas.microsoft.com/office/drawing/2014/main" id="{B6EE85D1-AE4C-ED50-73FE-1158593B5439}"/>
              </a:ext>
            </a:extLst>
          </p:cNvPr>
          <p:cNvPicPr>
            <a:picLocks noChangeAspect="1"/>
          </p:cNvPicPr>
          <p:nvPr/>
        </p:nvPicPr>
        <p:blipFill>
          <a:blip r:embed="rId4"/>
          <a:stretch>
            <a:fillRect/>
          </a:stretch>
        </p:blipFill>
        <p:spPr>
          <a:xfrm>
            <a:off x="682580" y="4651280"/>
            <a:ext cx="9317947" cy="2164223"/>
          </a:xfrm>
          <a:prstGeom prst="rect">
            <a:avLst/>
          </a:prstGeom>
        </p:spPr>
      </p:pic>
      <p:sp>
        <p:nvSpPr>
          <p:cNvPr id="17" name="ZoneTexte 16">
            <a:extLst>
              <a:ext uri="{FF2B5EF4-FFF2-40B4-BE49-F238E27FC236}">
                <a16:creationId xmlns:a16="http://schemas.microsoft.com/office/drawing/2014/main" id="{D2AC32B5-DB83-EF66-0285-7380E18CA2D1}"/>
              </a:ext>
            </a:extLst>
          </p:cNvPr>
          <p:cNvSpPr txBox="1"/>
          <p:nvPr/>
        </p:nvSpPr>
        <p:spPr>
          <a:xfrm>
            <a:off x="400634" y="3934553"/>
            <a:ext cx="11692628" cy="677108"/>
          </a:xfrm>
          <a:prstGeom prst="rect">
            <a:avLst/>
          </a:prstGeom>
          <a:noFill/>
        </p:spPr>
        <p:txBody>
          <a:bodyPr wrap="square" rtlCol="0">
            <a:spAutoFit/>
          </a:bodyPr>
          <a:lstStyle/>
          <a:p>
            <a:r>
              <a:rPr lang="en-US" sz="2000" dirty="0"/>
              <a:t>2) Powerful tool for PFA </a:t>
            </a:r>
          </a:p>
          <a:p>
            <a:r>
              <a:rPr lang="en-US" dirty="0"/>
              <a:t>Separating 2 particles : a charged (30 GeV) and a neutral (10 GeV) PFA algorithm developed by IP2I (C. </a:t>
            </a:r>
            <a:r>
              <a:rPr lang="en-US" dirty="0" err="1"/>
              <a:t>Devanne</a:t>
            </a:r>
            <a:r>
              <a:rPr lang="en-US" dirty="0"/>
              <a:t>, M2) </a:t>
            </a:r>
          </a:p>
        </p:txBody>
      </p:sp>
      <p:sp>
        <p:nvSpPr>
          <p:cNvPr id="5" name="ZoneTexte 4">
            <a:extLst>
              <a:ext uri="{FF2B5EF4-FFF2-40B4-BE49-F238E27FC236}">
                <a16:creationId xmlns:a16="http://schemas.microsoft.com/office/drawing/2014/main" id="{5D203121-FBF8-06C2-F909-9B60A58F4A36}"/>
              </a:ext>
            </a:extLst>
          </p:cNvPr>
          <p:cNvSpPr txBox="1"/>
          <p:nvPr/>
        </p:nvSpPr>
        <p:spPr>
          <a:xfrm>
            <a:off x="682580" y="220500"/>
            <a:ext cx="2318197" cy="461665"/>
          </a:xfrm>
          <a:prstGeom prst="rect">
            <a:avLst/>
          </a:prstGeom>
          <a:noFill/>
        </p:spPr>
        <p:txBody>
          <a:bodyPr wrap="square" rtlCol="0">
            <a:spAutoFit/>
          </a:bodyPr>
          <a:lstStyle/>
          <a:p>
            <a:r>
              <a:rPr lang="en-US" sz="2400" b="1" dirty="0">
                <a:solidFill>
                  <a:srgbClr val="FF0000"/>
                </a:solidFill>
              </a:rPr>
              <a:t>T-SDHCAL</a:t>
            </a:r>
          </a:p>
        </p:txBody>
      </p:sp>
    </p:spTree>
    <p:extLst>
      <p:ext uri="{BB962C8B-B14F-4D97-AF65-F5344CB8AC3E}">
        <p14:creationId xmlns:p14="http://schemas.microsoft.com/office/powerpoint/2010/main" val="1031851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15">
            <a:extLst>
              <a:ext uri="{FF2B5EF4-FFF2-40B4-BE49-F238E27FC236}">
                <a16:creationId xmlns:a16="http://schemas.microsoft.com/office/drawing/2014/main" id="{799C91DB-F6AE-7445-911D-536116D29766}"/>
              </a:ext>
            </a:extLst>
          </p:cNvPr>
          <p:cNvGrpSpPr/>
          <p:nvPr/>
        </p:nvGrpSpPr>
        <p:grpSpPr>
          <a:xfrm>
            <a:off x="88141" y="3678891"/>
            <a:ext cx="4612647" cy="2696151"/>
            <a:chOff x="2921000" y="2067400"/>
            <a:chExt cx="4056404" cy="2571374"/>
          </a:xfrm>
        </p:grpSpPr>
        <p:pic>
          <p:nvPicPr>
            <p:cNvPr id="9" name="Image 8" descr="Capture d’écran 2017-04-04 à 11.03.13.png">
              <a:extLst>
                <a:ext uri="{FF2B5EF4-FFF2-40B4-BE49-F238E27FC236}">
                  <a16:creationId xmlns:a16="http://schemas.microsoft.com/office/drawing/2014/main" id="{125CD98B-F0E7-4D4C-8F4A-585E257760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7100" y="2067400"/>
              <a:ext cx="3510304" cy="2571374"/>
            </a:xfrm>
            <a:prstGeom prst="rect">
              <a:avLst/>
            </a:prstGeom>
          </p:spPr>
        </p:pic>
        <p:sp>
          <p:nvSpPr>
            <p:cNvPr id="10" name="Rectangle 9">
              <a:extLst>
                <a:ext uri="{FF2B5EF4-FFF2-40B4-BE49-F238E27FC236}">
                  <a16:creationId xmlns:a16="http://schemas.microsoft.com/office/drawing/2014/main" id="{56A00657-EE76-C048-93AE-649CFC98B6D0}"/>
                </a:ext>
              </a:extLst>
            </p:cNvPr>
            <p:cNvSpPr/>
            <p:nvPr/>
          </p:nvSpPr>
          <p:spPr>
            <a:xfrm>
              <a:off x="2921000" y="4150100"/>
              <a:ext cx="990600" cy="12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Image 14">
            <a:extLst>
              <a:ext uri="{FF2B5EF4-FFF2-40B4-BE49-F238E27FC236}">
                <a16:creationId xmlns:a16="http://schemas.microsoft.com/office/drawing/2014/main" id="{29284B21-69F5-D544-8FCB-9AD36279B54B}"/>
              </a:ext>
            </a:extLst>
          </p:cNvPr>
          <p:cNvPicPr>
            <a:picLocks noChangeAspect="1"/>
          </p:cNvPicPr>
          <p:nvPr/>
        </p:nvPicPr>
        <p:blipFill>
          <a:blip r:embed="rId3"/>
          <a:stretch>
            <a:fillRect/>
          </a:stretch>
        </p:blipFill>
        <p:spPr>
          <a:xfrm>
            <a:off x="4919730" y="3131928"/>
            <a:ext cx="3293880" cy="1523753"/>
          </a:xfrm>
          <a:prstGeom prst="rect">
            <a:avLst/>
          </a:prstGeom>
        </p:spPr>
      </p:pic>
      <p:sp>
        <p:nvSpPr>
          <p:cNvPr id="8" name="ZoneTexte 7">
            <a:extLst>
              <a:ext uri="{FF2B5EF4-FFF2-40B4-BE49-F238E27FC236}">
                <a16:creationId xmlns:a16="http://schemas.microsoft.com/office/drawing/2014/main" id="{3356B4BD-6917-8A2B-C87E-5FF4A5170CFF}"/>
              </a:ext>
            </a:extLst>
          </p:cNvPr>
          <p:cNvSpPr txBox="1"/>
          <p:nvPr/>
        </p:nvSpPr>
        <p:spPr>
          <a:xfrm>
            <a:off x="139128" y="1208469"/>
            <a:ext cx="12125627" cy="2308324"/>
          </a:xfrm>
          <a:prstGeom prst="rect">
            <a:avLst/>
          </a:prstGeom>
          <a:noFill/>
        </p:spPr>
        <p:txBody>
          <a:bodyPr wrap="none" rtlCol="0">
            <a:spAutoFit/>
          </a:bodyPr>
          <a:lstStyle/>
          <a:p>
            <a:r>
              <a:rPr lang="en-US" dirty="0"/>
              <a:t>Collaboration with GWNU (S. Korea) and Shanghai (China), Ghent (Belgium) and CIEMAT (Spain) within  CALICE and </a:t>
            </a:r>
            <a:r>
              <a:rPr lang="en-US" b="1" dirty="0" err="1">
                <a:solidFill>
                  <a:srgbClr val="FF0000"/>
                </a:solidFill>
              </a:rPr>
              <a:t>AIDAInnova</a:t>
            </a:r>
            <a:endParaRPr lang="en-US" dirty="0"/>
          </a:p>
          <a:p>
            <a:pPr marL="285750" indent="-285750">
              <a:buFont typeface="Wingdings" pitchFamily="2" charset="2"/>
              <a:buChar char="q"/>
            </a:pPr>
            <a:r>
              <a:rPr lang="en-US" dirty="0"/>
              <a:t>MRPC have been produced (IP2I &amp; GWNU).  A new method developed by IP2I allows the production of such detectors to be </a:t>
            </a:r>
          </a:p>
          <a:p>
            <a:r>
              <a:rPr lang="en-US" dirty="0"/>
              <a:t>greatly simplified</a:t>
            </a:r>
          </a:p>
          <a:p>
            <a:pPr marL="285750" indent="-285750">
              <a:buFont typeface="Wingdings" pitchFamily="2" charset="2"/>
              <a:buChar char="q"/>
            </a:pPr>
            <a:r>
              <a:rPr lang="en-US" dirty="0"/>
              <a:t>A small board hosting 4 PETIROCs conceived and produced (SJTU with the help of IP2I and OMEGA).</a:t>
            </a:r>
          </a:p>
          <a:p>
            <a:pPr marL="285750" indent="-285750">
              <a:buFont typeface="Wingdings" pitchFamily="2" charset="2"/>
              <a:buChar char="q"/>
            </a:pPr>
            <a:r>
              <a:rPr lang="en-US" dirty="0"/>
              <a:t>A middle board hosting up to 12 PETIROC has been conceived (IP2I).</a:t>
            </a:r>
          </a:p>
          <a:p>
            <a:r>
              <a:rPr lang="en-US" dirty="0"/>
              <a:t>In the two cases the internal TDC of PETIROC will be used to validate the concept but an external TDC will be probably needed</a:t>
            </a:r>
          </a:p>
          <a:p>
            <a:r>
              <a:rPr lang="en-US" dirty="0"/>
              <a:t>to cope with  the high rate sin future Higgs factory. </a:t>
            </a:r>
          </a:p>
          <a:p>
            <a:endParaRPr lang="en-US" dirty="0"/>
          </a:p>
        </p:txBody>
      </p:sp>
      <p:sp>
        <p:nvSpPr>
          <p:cNvPr id="11" name="AutoShape 2" descr="timingPerformance-1-1.pdf">
            <a:extLst>
              <a:ext uri="{FF2B5EF4-FFF2-40B4-BE49-F238E27FC236}">
                <a16:creationId xmlns:a16="http://schemas.microsoft.com/office/drawing/2014/main" id="{66E00354-D8AA-83C5-AA73-F946A448B2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ZoneTexte 4">
            <a:extLst>
              <a:ext uri="{FF2B5EF4-FFF2-40B4-BE49-F238E27FC236}">
                <a16:creationId xmlns:a16="http://schemas.microsoft.com/office/drawing/2014/main" id="{39A109E6-5FDC-D9FC-3A15-5CFCCB12F64D}"/>
              </a:ext>
            </a:extLst>
          </p:cNvPr>
          <p:cNvSpPr txBox="1"/>
          <p:nvPr/>
        </p:nvSpPr>
        <p:spPr>
          <a:xfrm>
            <a:off x="255356" y="249703"/>
            <a:ext cx="2318197" cy="461665"/>
          </a:xfrm>
          <a:prstGeom prst="rect">
            <a:avLst/>
          </a:prstGeom>
          <a:noFill/>
        </p:spPr>
        <p:txBody>
          <a:bodyPr wrap="square" rtlCol="0">
            <a:spAutoFit/>
          </a:bodyPr>
          <a:lstStyle/>
          <a:p>
            <a:r>
              <a:rPr lang="en-US" sz="2400" b="1" dirty="0">
                <a:solidFill>
                  <a:srgbClr val="FF0000"/>
                </a:solidFill>
              </a:rPr>
              <a:t>T-SDHCAL</a:t>
            </a:r>
          </a:p>
        </p:txBody>
      </p:sp>
      <p:pic>
        <p:nvPicPr>
          <p:cNvPr id="12" name="Picture 1" descr="page14image14616608">
            <a:extLst>
              <a:ext uri="{FF2B5EF4-FFF2-40B4-BE49-F238E27FC236}">
                <a16:creationId xmlns:a16="http://schemas.microsoft.com/office/drawing/2014/main" id="{258BFD52-8197-4F0C-2171-DD52295E1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451" y="4991097"/>
            <a:ext cx="5576552" cy="18298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o XIE\Desktop\Graph2.bmp">
            <a:extLst>
              <a:ext uri="{FF2B5EF4-FFF2-40B4-BE49-F238E27FC236}">
                <a16:creationId xmlns:a16="http://schemas.microsoft.com/office/drawing/2014/main" id="{1C80CB8B-E266-D42B-07CE-F96711EEF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82" t="8342" r="1099" b="3871"/>
          <a:stretch>
            <a:fillRect/>
          </a:stretch>
        </p:blipFill>
        <p:spPr bwMode="auto">
          <a:xfrm>
            <a:off x="9117036" y="3678891"/>
            <a:ext cx="3094821" cy="3079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ZoneTexte 19">
            <a:extLst>
              <a:ext uri="{FF2B5EF4-FFF2-40B4-BE49-F238E27FC236}">
                <a16:creationId xmlns:a16="http://schemas.microsoft.com/office/drawing/2014/main" id="{45F7605E-5EFA-2E31-9A67-C4D53FDFA259}"/>
              </a:ext>
            </a:extLst>
          </p:cNvPr>
          <p:cNvSpPr txBox="1"/>
          <p:nvPr/>
        </p:nvSpPr>
        <p:spPr>
          <a:xfrm>
            <a:off x="203839" y="743634"/>
            <a:ext cx="9720097" cy="677108"/>
          </a:xfrm>
          <a:prstGeom prst="rect">
            <a:avLst/>
          </a:prstGeom>
          <a:noFill/>
        </p:spPr>
        <p:txBody>
          <a:bodyPr wrap="none" rtlCol="0">
            <a:spAutoFit/>
          </a:bodyPr>
          <a:lstStyle/>
          <a:p>
            <a:r>
              <a:rPr lang="en-US" sz="2000" dirty="0">
                <a:solidFill>
                  <a:srgbClr val="FF0000"/>
                </a:solidFill>
              </a:rPr>
              <a:t>Goal: replace a few layers of SDHCAL by MRPC equipped with time measurement (PETIROC)</a:t>
            </a:r>
          </a:p>
          <a:p>
            <a:endParaRPr lang="en-US" dirty="0"/>
          </a:p>
        </p:txBody>
      </p:sp>
    </p:spTree>
    <p:extLst>
      <p:ext uri="{BB962C8B-B14F-4D97-AF65-F5344CB8AC3E}">
        <p14:creationId xmlns:p14="http://schemas.microsoft.com/office/powerpoint/2010/main" val="3315606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A95D889-91F9-A545-85D7-E2C7E22599E8}"/>
              </a:ext>
            </a:extLst>
          </p:cNvPr>
          <p:cNvSpPr txBox="1"/>
          <p:nvPr/>
        </p:nvSpPr>
        <p:spPr>
          <a:xfrm>
            <a:off x="460663" y="793070"/>
            <a:ext cx="7147504" cy="1200329"/>
          </a:xfrm>
          <a:prstGeom prst="rect">
            <a:avLst/>
          </a:prstGeom>
          <a:noFill/>
        </p:spPr>
        <p:txBody>
          <a:bodyPr wrap="square" rtlCol="0">
            <a:spAutoFit/>
          </a:bodyPr>
          <a:lstStyle/>
          <a:p>
            <a:r>
              <a:rPr lang="en-US" dirty="0"/>
              <a:t>RPC is low-rate capability detector due to the resistive nature of the electrodes. The capability could be increased by developing low resistivity materials.  Our R&amp;D started within the CMS-mu upgrade project </a:t>
            </a:r>
          </a:p>
          <a:p>
            <a:r>
              <a:rPr lang="en-US" b="1" dirty="0">
                <a:solidFill>
                  <a:srgbClr val="0070C0"/>
                </a:solidFill>
              </a:rPr>
              <a:t>Resistive material development  benefited from AIDA2020 and LABEX LIO</a:t>
            </a:r>
          </a:p>
        </p:txBody>
      </p:sp>
      <p:sp>
        <p:nvSpPr>
          <p:cNvPr id="4" name="ZoneTexte 3">
            <a:extLst>
              <a:ext uri="{FF2B5EF4-FFF2-40B4-BE49-F238E27FC236}">
                <a16:creationId xmlns:a16="http://schemas.microsoft.com/office/drawing/2014/main" id="{1577BDC3-26F7-F847-B4FF-A2BDBE820E19}"/>
              </a:ext>
            </a:extLst>
          </p:cNvPr>
          <p:cNvSpPr txBox="1"/>
          <p:nvPr/>
        </p:nvSpPr>
        <p:spPr>
          <a:xfrm>
            <a:off x="449852" y="1992597"/>
            <a:ext cx="7251714" cy="1754326"/>
          </a:xfrm>
          <a:prstGeom prst="rect">
            <a:avLst/>
          </a:prstGeom>
          <a:noFill/>
        </p:spPr>
        <p:txBody>
          <a:bodyPr wrap="square" rtlCol="0">
            <a:spAutoFit/>
          </a:bodyPr>
          <a:lstStyle/>
          <a:p>
            <a:r>
              <a:rPr lang="en-US" b="1" dirty="0" err="1">
                <a:solidFill>
                  <a:srgbClr val="C00000"/>
                </a:solidFill>
              </a:rPr>
              <a:t>PVdF</a:t>
            </a:r>
            <a:r>
              <a:rPr lang="en-US" b="1" dirty="0">
                <a:solidFill>
                  <a:srgbClr val="C00000"/>
                </a:solidFill>
              </a:rPr>
              <a:t> </a:t>
            </a:r>
            <a:r>
              <a:rPr lang="en-US" dirty="0"/>
              <a:t>and </a:t>
            </a:r>
            <a:r>
              <a:rPr lang="en-US" b="1" dirty="0">
                <a:solidFill>
                  <a:srgbClr val="C00000"/>
                </a:solidFill>
              </a:rPr>
              <a:t>PEEK</a:t>
            </a:r>
            <a:r>
              <a:rPr lang="en-US" dirty="0"/>
              <a:t> are very stable and chemically inert thermoplastic</a:t>
            </a:r>
          </a:p>
          <a:p>
            <a:endParaRPr lang="en-US" dirty="0"/>
          </a:p>
          <a:p>
            <a:r>
              <a:rPr lang="en-US" dirty="0"/>
              <a:t>-New kind of </a:t>
            </a:r>
            <a:r>
              <a:rPr lang="en-US" dirty="0" err="1"/>
              <a:t>PVdF</a:t>
            </a:r>
            <a:r>
              <a:rPr lang="en-US" dirty="0"/>
              <a:t> developed by IP2I with the help of PolyOne (Germany).  Doped with CNT we achieved a bulk resistivity of 10</a:t>
            </a:r>
            <a:r>
              <a:rPr lang="en-US" baseline="30000" dirty="0"/>
              <a:t>11-12</a:t>
            </a:r>
            <a:r>
              <a:rPr lang="en-US" dirty="0"/>
              <a:t> </a:t>
            </a:r>
            <a:r>
              <a:rPr lang="en-US" dirty="0" err="1">
                <a:latin typeface="Symbol" pitchFamily="2" charset="2"/>
              </a:rPr>
              <a:t>W</a:t>
            </a:r>
            <a:r>
              <a:rPr lang="en-US" dirty="0" err="1"/>
              <a:t>.cm</a:t>
            </a:r>
            <a:endParaRPr lang="en-US" dirty="0"/>
          </a:p>
          <a:p>
            <a:r>
              <a:rPr lang="en-US" dirty="0"/>
              <a:t>-New charged PEEK developed with the help of </a:t>
            </a:r>
            <a:r>
              <a:rPr lang="en-US" dirty="0" err="1"/>
              <a:t>Krefine</a:t>
            </a:r>
            <a:r>
              <a:rPr lang="en-US" dirty="0"/>
              <a:t> (Japan).</a:t>
            </a:r>
          </a:p>
          <a:p>
            <a:r>
              <a:rPr lang="en-US" dirty="0"/>
              <a:t>Doped with BC a bulk resistivity of 10</a:t>
            </a:r>
            <a:r>
              <a:rPr lang="en-US" baseline="30000" dirty="0"/>
              <a:t>8-9</a:t>
            </a:r>
            <a:r>
              <a:rPr lang="en-US" dirty="0"/>
              <a:t> </a:t>
            </a:r>
            <a:r>
              <a:rPr lang="en-US" dirty="0" err="1">
                <a:latin typeface="Symbol" pitchFamily="2" charset="2"/>
              </a:rPr>
              <a:t>W</a:t>
            </a:r>
            <a:r>
              <a:rPr lang="en-US" dirty="0" err="1"/>
              <a:t>.cm</a:t>
            </a:r>
            <a:r>
              <a:rPr lang="en-US" dirty="0"/>
              <a:t>  was achieved.</a:t>
            </a:r>
          </a:p>
        </p:txBody>
      </p:sp>
      <p:pic>
        <p:nvPicPr>
          <p:cNvPr id="9" name="Image 8">
            <a:extLst>
              <a:ext uri="{FF2B5EF4-FFF2-40B4-BE49-F238E27FC236}">
                <a16:creationId xmlns:a16="http://schemas.microsoft.com/office/drawing/2014/main" id="{68B6061C-4D62-4C4A-BB1B-9B96C4817255}"/>
              </a:ext>
            </a:extLst>
          </p:cNvPr>
          <p:cNvPicPr>
            <a:picLocks noChangeAspect="1"/>
          </p:cNvPicPr>
          <p:nvPr/>
        </p:nvPicPr>
        <p:blipFill>
          <a:blip r:embed="rId2"/>
          <a:stretch>
            <a:fillRect/>
          </a:stretch>
        </p:blipFill>
        <p:spPr>
          <a:xfrm>
            <a:off x="595361" y="3983467"/>
            <a:ext cx="4607704" cy="2642735"/>
          </a:xfrm>
          <a:prstGeom prst="rect">
            <a:avLst/>
          </a:prstGeom>
        </p:spPr>
      </p:pic>
      <p:pic>
        <p:nvPicPr>
          <p:cNvPr id="15" name="Image 14">
            <a:extLst>
              <a:ext uri="{FF2B5EF4-FFF2-40B4-BE49-F238E27FC236}">
                <a16:creationId xmlns:a16="http://schemas.microsoft.com/office/drawing/2014/main" id="{0E9C88AC-FB7F-DF46-8DD2-CA91E3729A95}"/>
              </a:ext>
            </a:extLst>
          </p:cNvPr>
          <p:cNvPicPr>
            <a:picLocks noChangeAspect="1"/>
          </p:cNvPicPr>
          <p:nvPr/>
        </p:nvPicPr>
        <p:blipFill>
          <a:blip r:embed="rId3"/>
          <a:stretch>
            <a:fillRect/>
          </a:stretch>
        </p:blipFill>
        <p:spPr>
          <a:xfrm>
            <a:off x="7608167" y="693462"/>
            <a:ext cx="3988472" cy="2554545"/>
          </a:xfrm>
          <a:prstGeom prst="rect">
            <a:avLst/>
          </a:prstGeom>
        </p:spPr>
      </p:pic>
      <p:sp>
        <p:nvSpPr>
          <p:cNvPr id="16" name="ZoneTexte 15">
            <a:extLst>
              <a:ext uri="{FF2B5EF4-FFF2-40B4-BE49-F238E27FC236}">
                <a16:creationId xmlns:a16="http://schemas.microsoft.com/office/drawing/2014/main" id="{76F975E3-A214-D44E-9E66-6F9771B1B1CD}"/>
              </a:ext>
            </a:extLst>
          </p:cNvPr>
          <p:cNvSpPr txBox="1"/>
          <p:nvPr/>
        </p:nvSpPr>
        <p:spPr>
          <a:xfrm>
            <a:off x="5402606" y="3983467"/>
            <a:ext cx="6361459" cy="2862322"/>
          </a:xfrm>
          <a:prstGeom prst="rect">
            <a:avLst/>
          </a:prstGeom>
          <a:noFill/>
        </p:spPr>
        <p:txBody>
          <a:bodyPr wrap="square" rtlCol="0">
            <a:spAutoFit/>
          </a:bodyPr>
          <a:lstStyle/>
          <a:p>
            <a:r>
              <a:rPr lang="en-US" sz="2000" dirty="0"/>
              <a:t>A few small detectors were made using doped </a:t>
            </a:r>
            <a:r>
              <a:rPr lang="en-US" sz="2000" dirty="0" err="1"/>
              <a:t>PVdF</a:t>
            </a:r>
            <a:r>
              <a:rPr lang="en-US" sz="2000" dirty="0"/>
              <a:t> plates of 2-3 mm thickness.</a:t>
            </a:r>
          </a:p>
          <a:p>
            <a:r>
              <a:rPr lang="en-US" sz="2000" dirty="0"/>
              <a:t>An excellent efficiency is obtained with cosmic  but </a:t>
            </a:r>
            <a:r>
              <a:rPr lang="en-US" sz="2000" dirty="0" err="1"/>
              <a:t>resisitivity</a:t>
            </a:r>
            <a:r>
              <a:rPr lang="en-US" sz="2000" dirty="0"/>
              <a:t> is not low enough for high rate.</a:t>
            </a:r>
          </a:p>
          <a:p>
            <a:endParaRPr lang="en-US" sz="2000" dirty="0"/>
          </a:p>
          <a:p>
            <a:r>
              <a:rPr lang="en-US" sz="2000" dirty="0"/>
              <a:t>Plates made with charged PEEK were produced  </a:t>
            </a:r>
          </a:p>
          <a:p>
            <a:r>
              <a:rPr lang="en-US" sz="2000" dirty="0"/>
              <a:t>but homogeneity issues are still there. </a:t>
            </a:r>
          </a:p>
          <a:p>
            <a:r>
              <a:rPr lang="en-US" sz="2000" dirty="0"/>
              <a:t>More efforts need to be made to finalize this material.</a:t>
            </a:r>
          </a:p>
          <a:p>
            <a:r>
              <a:rPr lang="en-US" sz="2000" b="1" dirty="0">
                <a:solidFill>
                  <a:srgbClr val="C00000"/>
                </a:solidFill>
              </a:rPr>
              <a:t>MRPC has the advantage of timing with respect to MPWD </a:t>
            </a:r>
          </a:p>
        </p:txBody>
      </p:sp>
      <p:sp>
        <p:nvSpPr>
          <p:cNvPr id="3" name="ZoneTexte 2">
            <a:extLst>
              <a:ext uri="{FF2B5EF4-FFF2-40B4-BE49-F238E27FC236}">
                <a16:creationId xmlns:a16="http://schemas.microsoft.com/office/drawing/2014/main" id="{7347D576-63C7-C2DD-765C-CABAD6D01FA6}"/>
              </a:ext>
            </a:extLst>
          </p:cNvPr>
          <p:cNvSpPr txBox="1"/>
          <p:nvPr/>
        </p:nvSpPr>
        <p:spPr>
          <a:xfrm>
            <a:off x="449852" y="231797"/>
            <a:ext cx="3420380" cy="461665"/>
          </a:xfrm>
          <a:prstGeom prst="rect">
            <a:avLst/>
          </a:prstGeom>
          <a:noFill/>
        </p:spPr>
        <p:txBody>
          <a:bodyPr wrap="square" rtlCol="0">
            <a:spAutoFit/>
          </a:bodyPr>
          <a:lstStyle/>
          <a:p>
            <a:r>
              <a:rPr lang="en-US" sz="2400" b="1" dirty="0">
                <a:solidFill>
                  <a:srgbClr val="FF0000"/>
                </a:solidFill>
              </a:rPr>
              <a:t>High-Rate capability</a:t>
            </a:r>
          </a:p>
        </p:txBody>
      </p:sp>
    </p:spTree>
    <p:extLst>
      <p:ext uri="{BB962C8B-B14F-4D97-AF65-F5344CB8AC3E}">
        <p14:creationId xmlns:p14="http://schemas.microsoft.com/office/powerpoint/2010/main" val="3001942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28DCC6-278C-5E6E-3493-D89A2FE08C15}"/>
              </a:ext>
            </a:extLst>
          </p:cNvPr>
          <p:cNvSpPr txBox="1"/>
          <p:nvPr/>
        </p:nvSpPr>
        <p:spPr>
          <a:xfrm>
            <a:off x="2640169" y="373487"/>
            <a:ext cx="5885645" cy="523220"/>
          </a:xfrm>
          <a:prstGeom prst="rect">
            <a:avLst/>
          </a:prstGeom>
          <a:noFill/>
        </p:spPr>
        <p:txBody>
          <a:bodyPr wrap="square" rtlCol="0">
            <a:spAutoFit/>
          </a:bodyPr>
          <a:lstStyle/>
          <a:p>
            <a:r>
              <a:rPr lang="en-US" b="1" dirty="0">
                <a:solidFill>
                  <a:srgbClr val="C00000"/>
                </a:solidFill>
              </a:rPr>
              <a:t>                                       </a:t>
            </a:r>
            <a:r>
              <a:rPr lang="en-US" b="1" dirty="0"/>
              <a:t> </a:t>
            </a:r>
            <a:r>
              <a:rPr lang="en-US" sz="2800" b="1" dirty="0"/>
              <a:t>SDHCAL</a:t>
            </a:r>
            <a:r>
              <a:rPr lang="en-US" b="1" dirty="0"/>
              <a:t> </a:t>
            </a:r>
            <a:r>
              <a:rPr lang="en-US" sz="2800" b="1" dirty="0">
                <a:solidFill>
                  <a:srgbClr val="C00000"/>
                </a:solidFill>
              </a:rPr>
              <a:t>TRL</a:t>
            </a:r>
          </a:p>
        </p:txBody>
      </p:sp>
      <p:sp>
        <p:nvSpPr>
          <p:cNvPr id="4" name="ZoneTexte 3">
            <a:extLst>
              <a:ext uri="{FF2B5EF4-FFF2-40B4-BE49-F238E27FC236}">
                <a16:creationId xmlns:a16="http://schemas.microsoft.com/office/drawing/2014/main" id="{6C97B57F-CF98-0641-6B1B-67B4E7A130DD}"/>
              </a:ext>
            </a:extLst>
          </p:cNvPr>
          <p:cNvSpPr txBox="1"/>
          <p:nvPr/>
        </p:nvSpPr>
        <p:spPr>
          <a:xfrm>
            <a:off x="476519" y="1184857"/>
            <a:ext cx="8538693" cy="1508105"/>
          </a:xfrm>
          <a:prstGeom prst="rect">
            <a:avLst/>
          </a:prstGeom>
          <a:noFill/>
        </p:spPr>
        <p:txBody>
          <a:bodyPr wrap="square" rtlCol="0">
            <a:spAutoFit/>
          </a:bodyPr>
          <a:lstStyle/>
          <a:p>
            <a:r>
              <a:rPr lang="en-US" sz="2000" b="1" dirty="0"/>
              <a:t>SDHCAL for ILC</a:t>
            </a:r>
          </a:p>
          <a:p>
            <a:r>
              <a:rPr lang="en-US" dirty="0"/>
              <a:t>We have shown that we master the process of  fabrication of the different components of the SDHCAL and to operate them efficiently</a:t>
            </a:r>
          </a:p>
          <a:p>
            <a:r>
              <a:rPr lang="en-US" dirty="0"/>
              <a:t>Still we need to demonstrate  that</a:t>
            </a:r>
          </a:p>
          <a:p>
            <a:r>
              <a:rPr lang="en-US" dirty="0"/>
              <a:t>SDHCAL concept is efficient when going to larger module       </a:t>
            </a:r>
            <a:r>
              <a:rPr lang="en-US" b="1" dirty="0"/>
              <a:t>estimated TRL: 6</a:t>
            </a:r>
          </a:p>
        </p:txBody>
      </p:sp>
      <p:sp>
        <p:nvSpPr>
          <p:cNvPr id="5" name="ZoneTexte 4">
            <a:extLst>
              <a:ext uri="{FF2B5EF4-FFF2-40B4-BE49-F238E27FC236}">
                <a16:creationId xmlns:a16="http://schemas.microsoft.com/office/drawing/2014/main" id="{7CCEEB40-183D-AFA8-8412-6CB8E7A9BB3A}"/>
              </a:ext>
            </a:extLst>
          </p:cNvPr>
          <p:cNvSpPr txBox="1"/>
          <p:nvPr/>
        </p:nvSpPr>
        <p:spPr>
          <a:xfrm>
            <a:off x="476519" y="2981112"/>
            <a:ext cx="9762187" cy="3447098"/>
          </a:xfrm>
          <a:prstGeom prst="rect">
            <a:avLst/>
          </a:prstGeom>
          <a:noFill/>
        </p:spPr>
        <p:txBody>
          <a:bodyPr wrap="square" rtlCol="0">
            <a:spAutoFit/>
          </a:bodyPr>
          <a:lstStyle/>
          <a:p>
            <a:r>
              <a:rPr lang="en-US" sz="2000" b="1" dirty="0"/>
              <a:t>SDHCAL for  </a:t>
            </a:r>
            <a:r>
              <a:rPr lang="en-US" sz="2000" b="1" dirty="0" err="1"/>
              <a:t>FCCee</a:t>
            </a:r>
            <a:r>
              <a:rPr lang="en-US" sz="2000" b="1" dirty="0"/>
              <a:t>/CEPC</a:t>
            </a:r>
          </a:p>
          <a:p>
            <a:endParaRPr lang="en-US" dirty="0"/>
          </a:p>
          <a:p>
            <a:r>
              <a:rPr lang="en-US" dirty="0">
                <a:solidFill>
                  <a:srgbClr val="C00000"/>
                </a:solidFill>
              </a:rPr>
              <a:t>SDHCAL without timing:  </a:t>
            </a:r>
            <a:r>
              <a:rPr lang="en-US" dirty="0"/>
              <a:t>Active cooling study should be finalized  and a simple prototype built to validate it.                                                                        </a:t>
            </a:r>
          </a:p>
          <a:p>
            <a:endParaRPr lang="en-US" dirty="0"/>
          </a:p>
          <a:p>
            <a:r>
              <a:rPr lang="en-US" dirty="0"/>
              <a:t>High-Rate RPC for the Endcap region are needed. Resistive materials  to be finalized</a:t>
            </a:r>
          </a:p>
          <a:p>
            <a:endParaRPr lang="en-US" dirty="0"/>
          </a:p>
          <a:p>
            <a:r>
              <a:rPr lang="en-US" dirty="0"/>
              <a:t>                                                                                                         </a:t>
            </a:r>
            <a:r>
              <a:rPr lang="en-US" b="1" dirty="0"/>
              <a:t>estimated TRL: 4</a:t>
            </a:r>
            <a:endParaRPr lang="en-US" dirty="0"/>
          </a:p>
          <a:p>
            <a:r>
              <a:rPr lang="en-US" dirty="0">
                <a:solidFill>
                  <a:srgbClr val="C00000"/>
                </a:solidFill>
              </a:rPr>
              <a:t>SDHCAL with timing:</a:t>
            </a:r>
            <a:r>
              <a:rPr lang="en-US" dirty="0"/>
              <a:t>             </a:t>
            </a:r>
          </a:p>
          <a:p>
            <a:r>
              <a:rPr lang="en-US" dirty="0"/>
              <a:t>The concept of using timing in SDHCAL is attractive and several elements  but many efforts on the readout electronics level are still missing </a:t>
            </a:r>
          </a:p>
          <a:p>
            <a:r>
              <a:rPr lang="en-US" dirty="0"/>
              <a:t>SDHCAL concept is efficient when going to larger module       </a:t>
            </a:r>
            <a:r>
              <a:rPr lang="en-US" b="1" dirty="0"/>
              <a:t>estimated TRL: 3</a:t>
            </a:r>
          </a:p>
        </p:txBody>
      </p:sp>
    </p:spTree>
    <p:extLst>
      <p:ext uri="{BB962C8B-B14F-4D97-AF65-F5344CB8AC3E}">
        <p14:creationId xmlns:p14="http://schemas.microsoft.com/office/powerpoint/2010/main" val="1990684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8C4B4F-566C-5F77-6D6C-97606D4D67B8}"/>
              </a:ext>
            </a:extLst>
          </p:cNvPr>
          <p:cNvSpPr txBox="1"/>
          <p:nvPr/>
        </p:nvSpPr>
        <p:spPr>
          <a:xfrm>
            <a:off x="3709115" y="2550017"/>
            <a:ext cx="3966693" cy="584775"/>
          </a:xfrm>
          <a:prstGeom prst="rect">
            <a:avLst/>
          </a:prstGeom>
          <a:noFill/>
        </p:spPr>
        <p:txBody>
          <a:bodyPr wrap="square" rtlCol="0">
            <a:spAutoFit/>
          </a:bodyPr>
          <a:lstStyle/>
          <a:p>
            <a:pPr algn="ctr"/>
            <a:r>
              <a:rPr lang="en-US" sz="3200" b="1" dirty="0">
                <a:solidFill>
                  <a:srgbClr val="FF0000"/>
                </a:solidFill>
              </a:rPr>
              <a:t>SPIN-OFF</a:t>
            </a:r>
          </a:p>
        </p:txBody>
      </p:sp>
    </p:spTree>
    <p:extLst>
      <p:ext uri="{BB962C8B-B14F-4D97-AF65-F5344CB8AC3E}">
        <p14:creationId xmlns:p14="http://schemas.microsoft.com/office/powerpoint/2010/main" val="389864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D9073-5B59-1A2C-3510-AFDE51005CB9}"/>
              </a:ext>
            </a:extLst>
          </p:cNvPr>
          <p:cNvSpPr txBox="1"/>
          <p:nvPr/>
        </p:nvSpPr>
        <p:spPr>
          <a:xfrm>
            <a:off x="798490" y="347730"/>
            <a:ext cx="10637949" cy="3508653"/>
          </a:xfrm>
          <a:prstGeom prst="rect">
            <a:avLst/>
          </a:prstGeom>
          <a:noFill/>
        </p:spPr>
        <p:txBody>
          <a:bodyPr wrap="square" rtlCol="0">
            <a:spAutoFit/>
          </a:bodyPr>
          <a:lstStyle/>
          <a:p>
            <a:r>
              <a:rPr lang="en-US" sz="2400" b="1" dirty="0">
                <a:solidFill>
                  <a:srgbClr val="FF0000"/>
                </a:solidFill>
              </a:rPr>
              <a:t>CMS-mu upgrade project:</a:t>
            </a:r>
          </a:p>
          <a:p>
            <a:endParaRPr lang="en-US" dirty="0"/>
          </a:p>
          <a:p>
            <a:endParaRPr lang="en-US" dirty="0"/>
          </a:p>
          <a:p>
            <a:r>
              <a:rPr lang="en-US" dirty="0"/>
              <a:t>We proposed the </a:t>
            </a:r>
            <a:r>
              <a:rPr lang="en-US" b="1" dirty="0" err="1">
                <a:solidFill>
                  <a:srgbClr val="FF0000"/>
                </a:solidFill>
              </a:rPr>
              <a:t>iRPC</a:t>
            </a:r>
            <a:r>
              <a:rPr lang="en-US" dirty="0"/>
              <a:t> upgrade project after </a:t>
            </a:r>
            <a:r>
              <a:rPr lang="en-US" dirty="0" err="1"/>
              <a:t>havig</a:t>
            </a:r>
            <a:r>
              <a:rPr lang="en-US" dirty="0"/>
              <a:t> accumulated a huge amount of expertise on the RPC detectors but also on the readout electronics and the DAQ.</a:t>
            </a:r>
          </a:p>
          <a:p>
            <a:endParaRPr lang="en-US" dirty="0"/>
          </a:p>
          <a:p>
            <a:r>
              <a:rPr lang="en-US" dirty="0"/>
              <a:t>The concept of 2D-based  readout proposed by IP2I is the corner stone of the </a:t>
            </a:r>
            <a:r>
              <a:rPr lang="en-US" b="1" dirty="0" err="1">
                <a:solidFill>
                  <a:srgbClr val="FF0000"/>
                </a:solidFill>
              </a:rPr>
              <a:t>iRPC</a:t>
            </a:r>
            <a:r>
              <a:rPr lang="en-US" dirty="0"/>
              <a:t> project.</a:t>
            </a:r>
          </a:p>
          <a:p>
            <a:endParaRPr lang="en-US" dirty="0"/>
          </a:p>
          <a:p>
            <a:r>
              <a:rPr lang="en-US" dirty="0"/>
              <a:t>The R&amp;D activities initiated by the IP2I used the SDHCAL readout systems to demonstrate the concept Work Collaboration on timing  between IP2I an d OMEGA allowed to validate completely the 2D time-based concept </a:t>
            </a:r>
          </a:p>
          <a:p>
            <a:endParaRPr lang="en-US" dirty="0"/>
          </a:p>
          <a:p>
            <a:r>
              <a:rPr lang="en-US" dirty="0"/>
              <a:t>The project was approved by CMS and  is  now in an advanced construction stage </a:t>
            </a:r>
          </a:p>
        </p:txBody>
      </p:sp>
      <p:pic>
        <p:nvPicPr>
          <p:cNvPr id="3" name="Google Shape;258;p45">
            <a:extLst>
              <a:ext uri="{FF2B5EF4-FFF2-40B4-BE49-F238E27FC236}">
                <a16:creationId xmlns:a16="http://schemas.microsoft.com/office/drawing/2014/main" id="{90CB7F13-F464-2C18-3651-FBA21FB2ACDE}"/>
              </a:ext>
            </a:extLst>
          </p:cNvPr>
          <p:cNvPicPr preferRelativeResize="0"/>
          <p:nvPr/>
        </p:nvPicPr>
        <p:blipFill>
          <a:blip r:embed="rId2">
            <a:alphaModFix/>
          </a:blip>
          <a:stretch>
            <a:fillRect/>
          </a:stretch>
        </p:blipFill>
        <p:spPr>
          <a:xfrm>
            <a:off x="546061" y="3791742"/>
            <a:ext cx="3000777" cy="1361334"/>
          </a:xfrm>
          <a:prstGeom prst="rect">
            <a:avLst/>
          </a:prstGeom>
          <a:noFill/>
          <a:ln>
            <a:noFill/>
          </a:ln>
        </p:spPr>
      </p:pic>
      <p:pic>
        <p:nvPicPr>
          <p:cNvPr id="4" name="Google Shape;259;p45">
            <a:extLst>
              <a:ext uri="{FF2B5EF4-FFF2-40B4-BE49-F238E27FC236}">
                <a16:creationId xmlns:a16="http://schemas.microsoft.com/office/drawing/2014/main" id="{737E959F-6791-4F62-F398-2952065ADBBC}"/>
              </a:ext>
            </a:extLst>
          </p:cNvPr>
          <p:cNvPicPr preferRelativeResize="0"/>
          <p:nvPr/>
        </p:nvPicPr>
        <p:blipFill>
          <a:blip r:embed="rId3">
            <a:alphaModFix/>
          </a:blip>
          <a:stretch>
            <a:fillRect/>
          </a:stretch>
        </p:blipFill>
        <p:spPr>
          <a:xfrm>
            <a:off x="546061" y="5296657"/>
            <a:ext cx="3206840" cy="1361334"/>
          </a:xfrm>
          <a:prstGeom prst="rect">
            <a:avLst/>
          </a:prstGeom>
          <a:noFill/>
          <a:ln>
            <a:noFill/>
          </a:ln>
        </p:spPr>
      </p:pic>
      <p:pic>
        <p:nvPicPr>
          <p:cNvPr id="5" name="Google Shape;490;p75">
            <a:extLst>
              <a:ext uri="{FF2B5EF4-FFF2-40B4-BE49-F238E27FC236}">
                <a16:creationId xmlns:a16="http://schemas.microsoft.com/office/drawing/2014/main" id="{290277DE-3666-5E4B-B758-029ACCA8DBCA}"/>
              </a:ext>
            </a:extLst>
          </p:cNvPr>
          <p:cNvPicPr preferRelativeResize="0"/>
          <p:nvPr/>
        </p:nvPicPr>
        <p:blipFill>
          <a:blip r:embed="rId4">
            <a:alphaModFix/>
          </a:blip>
          <a:stretch>
            <a:fillRect/>
          </a:stretch>
        </p:blipFill>
        <p:spPr>
          <a:xfrm>
            <a:off x="3988145" y="3917371"/>
            <a:ext cx="4657019" cy="2673612"/>
          </a:xfrm>
          <a:prstGeom prst="rect">
            <a:avLst/>
          </a:prstGeom>
          <a:noFill/>
          <a:ln>
            <a:noFill/>
          </a:ln>
        </p:spPr>
      </p:pic>
      <p:pic>
        <p:nvPicPr>
          <p:cNvPr id="6" name="Google Shape;474;p73">
            <a:extLst>
              <a:ext uri="{FF2B5EF4-FFF2-40B4-BE49-F238E27FC236}">
                <a16:creationId xmlns:a16="http://schemas.microsoft.com/office/drawing/2014/main" id="{E0732890-406D-1916-58BB-3A9AA9BE9A0A}"/>
              </a:ext>
            </a:extLst>
          </p:cNvPr>
          <p:cNvPicPr preferRelativeResize="0"/>
          <p:nvPr/>
        </p:nvPicPr>
        <p:blipFill>
          <a:blip r:embed="rId5">
            <a:alphaModFix/>
          </a:blip>
          <a:stretch>
            <a:fillRect/>
          </a:stretch>
        </p:blipFill>
        <p:spPr>
          <a:xfrm>
            <a:off x="8645164" y="3661058"/>
            <a:ext cx="3546836" cy="2929925"/>
          </a:xfrm>
          <a:prstGeom prst="rect">
            <a:avLst/>
          </a:prstGeom>
          <a:noFill/>
          <a:ln>
            <a:noFill/>
          </a:ln>
        </p:spPr>
      </p:pic>
    </p:spTree>
    <p:extLst>
      <p:ext uri="{BB962C8B-B14F-4D97-AF65-F5344CB8AC3E}">
        <p14:creationId xmlns:p14="http://schemas.microsoft.com/office/powerpoint/2010/main" val="559566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srcRect/>
          <a:stretch>
            <a:fillRect/>
          </a:stretch>
        </p:blipFill>
        <p:spPr bwMode="auto">
          <a:xfrm>
            <a:off x="5768789" y="3800861"/>
            <a:ext cx="2825018" cy="2438400"/>
          </a:xfrm>
          <a:prstGeom prst="rect">
            <a:avLst/>
          </a:prstGeom>
          <a:noFill/>
          <a:ln w="9525">
            <a:noFill/>
            <a:round/>
            <a:headEnd/>
            <a:tailEnd/>
          </a:ln>
        </p:spPr>
      </p:pic>
      <p:pic>
        <p:nvPicPr>
          <p:cNvPr id="9" name="Image 8" descr="Capture d’écran 2014-01-21 à 23.21.19.png"/>
          <p:cNvPicPr>
            <a:picLocks noChangeAspect="1"/>
          </p:cNvPicPr>
          <p:nvPr/>
        </p:nvPicPr>
        <p:blipFill>
          <a:blip r:embed="rId4"/>
          <a:stretch>
            <a:fillRect/>
          </a:stretch>
        </p:blipFill>
        <p:spPr>
          <a:xfrm>
            <a:off x="8987772" y="3785215"/>
            <a:ext cx="2825018" cy="2438400"/>
          </a:xfrm>
          <a:prstGeom prst="rect">
            <a:avLst/>
          </a:prstGeom>
        </p:spPr>
      </p:pic>
      <p:grpSp>
        <p:nvGrpSpPr>
          <p:cNvPr id="2" name="Grouper 18"/>
          <p:cNvGrpSpPr/>
          <p:nvPr/>
        </p:nvGrpSpPr>
        <p:grpSpPr>
          <a:xfrm>
            <a:off x="180236" y="154418"/>
            <a:ext cx="5531223" cy="4351134"/>
            <a:chOff x="1495" y="-99764"/>
            <a:chExt cx="5531223" cy="3935201"/>
          </a:xfrm>
        </p:grpSpPr>
        <p:sp>
          <p:nvSpPr>
            <p:cNvPr id="68613" name="ZoneTexte 7"/>
            <p:cNvSpPr txBox="1">
              <a:spLocks noChangeArrowheads="1"/>
            </p:cNvSpPr>
            <p:nvPr/>
          </p:nvSpPr>
          <p:spPr bwMode="auto">
            <a:xfrm>
              <a:off x="46318" y="457200"/>
              <a:ext cx="54864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10500 64-ch ASIC  were tested  and calibrated using a   </a:t>
              </a:r>
            </a:p>
            <a:p>
              <a:r>
                <a:rPr lang="en-US" sz="1400" dirty="0">
                  <a:solidFill>
                    <a:srgbClr val="000000"/>
                  </a:solidFill>
                  <a:latin typeface="Verdana" charset="0"/>
                  <a:ea typeface="Verdana" charset="0"/>
                  <a:cs typeface="Verdana" charset="0"/>
                </a:rPr>
                <a:t>    dedicated robot (ASICs layout : 93% ).</a:t>
              </a:r>
            </a:p>
          </p:txBody>
        </p:sp>
        <p:sp>
          <p:nvSpPr>
            <p:cNvPr id="10" name="ZoneTexte 9"/>
            <p:cNvSpPr txBox="1"/>
            <p:nvPr/>
          </p:nvSpPr>
          <p:spPr>
            <a:xfrm>
              <a:off x="130736" y="-99764"/>
              <a:ext cx="4876800" cy="36186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sz="2000" b="1" dirty="0">
                  <a:solidFill>
                    <a:srgbClr val="000000"/>
                  </a:solidFill>
                  <a:latin typeface="Verdana"/>
                  <a:cs typeface="Verdana"/>
                </a:rPr>
                <a:t>SDHCAL prototype construction</a:t>
              </a:r>
            </a:p>
          </p:txBody>
        </p:sp>
        <p:sp>
          <p:nvSpPr>
            <p:cNvPr id="68615" name="ZoneTexte 10"/>
            <p:cNvSpPr txBox="1">
              <a:spLocks noChangeArrowheads="1"/>
            </p:cNvSpPr>
            <p:nvPr/>
          </p:nvSpPr>
          <p:spPr bwMode="auto">
            <a:xfrm>
              <a:off x="1495" y="992999"/>
              <a:ext cx="5486400" cy="797953"/>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310 PCBs were produced, cabled and tested.  </a:t>
              </a:r>
            </a:p>
            <a:p>
              <a:r>
                <a:rPr lang="en-US" sz="1400" dirty="0">
                  <a:solidFill>
                    <a:srgbClr val="000000"/>
                  </a:solidFill>
                  <a:latin typeface="Verdana" charset="0"/>
                  <a:ea typeface="Verdana" charset="0"/>
                  <a:cs typeface="Verdana" charset="0"/>
                </a:rPr>
                <a:t>   They were assembled by sets of six to make 1m</a:t>
              </a:r>
              <a:r>
                <a:rPr lang="en-US" sz="1400" baseline="30000" dirty="0">
                  <a:solidFill>
                    <a:srgbClr val="000000"/>
                  </a:solidFill>
                  <a:latin typeface="Verdana" charset="0"/>
                  <a:ea typeface="Verdana" charset="0"/>
                  <a:cs typeface="Verdana" charset="0"/>
                </a:rPr>
                <a:t>2</a:t>
              </a:r>
              <a:r>
                <a:rPr lang="en-US" sz="1400" dirty="0">
                  <a:solidFill>
                    <a:srgbClr val="000000"/>
                  </a:solidFill>
                  <a:latin typeface="Verdana" charset="0"/>
                  <a:ea typeface="Verdana" charset="0"/>
                  <a:cs typeface="Verdana" charset="0"/>
                </a:rPr>
                <a:t> </a:t>
              </a:r>
              <a:r>
                <a:rPr lang="en-US" sz="1400" dirty="0" err="1">
                  <a:solidFill>
                    <a:srgbClr val="000000"/>
                  </a:solidFill>
                  <a:latin typeface="Verdana" charset="0"/>
                  <a:ea typeface="Verdana" charset="0"/>
                  <a:cs typeface="Verdana" charset="0"/>
                </a:rPr>
                <a:t>ASUs</a:t>
              </a:r>
              <a:endParaRPr lang="en-US" sz="1400" baseline="30000" dirty="0">
                <a:solidFill>
                  <a:srgbClr val="000000"/>
                </a:solidFill>
                <a:latin typeface="Verdana" charset="0"/>
                <a:ea typeface="Verdana" charset="0"/>
                <a:cs typeface="Verdana" charset="0"/>
              </a:endParaRPr>
            </a:p>
            <a:p>
              <a:r>
                <a:rPr lang="en-US" sz="1400" baseline="30000" dirty="0">
                  <a:solidFill>
                    <a:srgbClr val="000000"/>
                  </a:solidFill>
                  <a:latin typeface="Verdana" charset="0"/>
                  <a:ea typeface="Verdana" charset="0"/>
                  <a:cs typeface="Verdana" charset="0"/>
                </a:rPr>
                <a:t>      </a:t>
              </a:r>
            </a:p>
            <a:p>
              <a:endParaRPr lang="en-US" sz="1400" dirty="0">
                <a:solidFill>
                  <a:srgbClr val="000000"/>
                </a:solidFill>
                <a:latin typeface="Verdana" charset="0"/>
                <a:ea typeface="Verdana" charset="0"/>
                <a:cs typeface="Verdana" charset="0"/>
              </a:endParaRPr>
            </a:p>
          </p:txBody>
        </p:sp>
        <p:sp>
          <p:nvSpPr>
            <p:cNvPr id="13" name="ZoneTexte 10"/>
            <p:cNvSpPr txBox="1">
              <a:spLocks noChangeArrowheads="1"/>
            </p:cNvSpPr>
            <p:nvPr/>
          </p:nvSpPr>
          <p:spPr bwMode="auto">
            <a:xfrm>
              <a:off x="46318" y="1955453"/>
              <a:ext cx="53340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50 detectors were built and assembled with  </a:t>
              </a:r>
            </a:p>
            <a:p>
              <a:r>
                <a:rPr lang="en-US" sz="1400" dirty="0">
                  <a:solidFill>
                    <a:srgbClr val="000000"/>
                  </a:solidFill>
                  <a:latin typeface="Verdana" charset="0"/>
                  <a:ea typeface="Verdana" charset="0"/>
                  <a:cs typeface="Verdana" charset="0"/>
                </a:rPr>
                <a:t>    their electronics into cassettes. </a:t>
              </a:r>
            </a:p>
          </p:txBody>
        </p:sp>
        <p:sp>
          <p:nvSpPr>
            <p:cNvPr id="14" name="ZoneTexte 10"/>
            <p:cNvSpPr txBox="1">
              <a:spLocks noChangeArrowheads="1"/>
            </p:cNvSpPr>
            <p:nvPr/>
          </p:nvSpPr>
          <p:spPr bwMode="auto">
            <a:xfrm>
              <a:off x="47813" y="2517917"/>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Self-supporting mechanical structure.  </a:t>
              </a:r>
            </a:p>
          </p:txBody>
        </p:sp>
        <p:sp>
          <p:nvSpPr>
            <p:cNvPr id="16" name="ZoneTexte 10"/>
            <p:cNvSpPr txBox="1">
              <a:spLocks noChangeArrowheads="1"/>
            </p:cNvSpPr>
            <p:nvPr/>
          </p:nvSpPr>
          <p:spPr bwMode="auto">
            <a:xfrm>
              <a:off x="16436" y="3557081"/>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Full assembly took place at CERN.</a:t>
              </a:r>
            </a:p>
          </p:txBody>
        </p:sp>
        <p:sp>
          <p:nvSpPr>
            <p:cNvPr id="17" name="ZoneTexte 10"/>
            <p:cNvSpPr txBox="1">
              <a:spLocks noChangeArrowheads="1"/>
            </p:cNvSpPr>
            <p:nvPr/>
          </p:nvSpPr>
          <p:spPr bwMode="auto">
            <a:xfrm>
              <a:off x="16436" y="1566359"/>
              <a:ext cx="51054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170 DIF, 20 DCC were built and tested.</a:t>
              </a:r>
            </a:p>
          </p:txBody>
        </p:sp>
      </p:grpSp>
      <p:pic>
        <p:nvPicPr>
          <p:cNvPr id="21" name="Picture 4"/>
          <p:cNvPicPr>
            <a:picLocks noChangeAspect="1" noChangeArrowheads="1"/>
          </p:cNvPicPr>
          <p:nvPr/>
        </p:nvPicPr>
        <p:blipFill>
          <a:blip r:embed="rId5"/>
          <a:srcRect/>
          <a:stretch>
            <a:fillRect/>
          </a:stretch>
        </p:blipFill>
        <p:spPr bwMode="auto">
          <a:xfrm>
            <a:off x="5768789" y="859212"/>
            <a:ext cx="2749565" cy="2343452"/>
          </a:xfrm>
          <a:prstGeom prst="rect">
            <a:avLst/>
          </a:prstGeom>
          <a:noFill/>
          <a:ln w="9525">
            <a:noFill/>
            <a:round/>
            <a:headEnd/>
            <a:tailEnd/>
          </a:ln>
        </p:spPr>
      </p:pic>
      <p:sp>
        <p:nvSpPr>
          <p:cNvPr id="18" name="ZoneTexte 10"/>
          <p:cNvSpPr txBox="1">
            <a:spLocks noChangeArrowheads="1"/>
          </p:cNvSpPr>
          <p:nvPr/>
        </p:nvSpPr>
        <p:spPr bwMode="auto">
          <a:xfrm>
            <a:off x="241495" y="3539251"/>
            <a:ext cx="4800600" cy="523220"/>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DAQ system using both USB and HTML</a:t>
            </a:r>
          </a:p>
          <a:p>
            <a:r>
              <a:rPr lang="en-US" sz="1400" dirty="0">
                <a:solidFill>
                  <a:srgbClr val="000000"/>
                </a:solidFill>
                <a:latin typeface="Verdana" charset="0"/>
                <a:ea typeface="Verdana" charset="0"/>
                <a:cs typeface="Verdana" charset="0"/>
              </a:rPr>
              <a:t>  protocol was developed and used.  </a:t>
            </a:r>
          </a:p>
        </p:txBody>
      </p:sp>
      <p:sp>
        <p:nvSpPr>
          <p:cNvPr id="4" name="ZoneTexte 3">
            <a:extLst>
              <a:ext uri="{FF2B5EF4-FFF2-40B4-BE49-F238E27FC236}">
                <a16:creationId xmlns:a16="http://schemas.microsoft.com/office/drawing/2014/main" id="{A0A64215-6986-8C2D-6DEE-BBF77E155136}"/>
              </a:ext>
            </a:extLst>
          </p:cNvPr>
          <p:cNvSpPr txBox="1"/>
          <p:nvPr/>
        </p:nvSpPr>
        <p:spPr>
          <a:xfrm>
            <a:off x="252895" y="4640856"/>
            <a:ext cx="2086950" cy="923330"/>
          </a:xfrm>
          <a:prstGeom prst="rect">
            <a:avLst/>
          </a:prstGeom>
          <a:solidFill>
            <a:srgbClr val="FF0000"/>
          </a:solidFill>
        </p:spPr>
        <p:txBody>
          <a:bodyPr wrap="square" rtlCol="0">
            <a:spAutoFit/>
          </a:bodyPr>
          <a:lstStyle/>
          <a:p>
            <a:r>
              <a:rPr lang="en-US" b="1" dirty="0">
                <a:solidFill>
                  <a:schemeClr val="bg1"/>
                </a:solidFill>
              </a:rPr>
              <a:t>IP2I, LAPP, LLR, OMEGA</a:t>
            </a:r>
          </a:p>
          <a:p>
            <a:r>
              <a:rPr lang="en-US" b="1" dirty="0">
                <a:solidFill>
                  <a:schemeClr val="bg1"/>
                </a:solidFill>
              </a:rPr>
              <a:t>CIEMAT, LLN, Gent</a:t>
            </a:r>
          </a:p>
        </p:txBody>
      </p:sp>
      <p:pic>
        <p:nvPicPr>
          <p:cNvPr id="6" name="Picture 5">
            <a:extLst>
              <a:ext uri="{FF2B5EF4-FFF2-40B4-BE49-F238E27FC236}">
                <a16:creationId xmlns:a16="http://schemas.microsoft.com/office/drawing/2014/main" id="{E4CF28FA-B180-B4B3-2CC6-FF872BDE1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6566" y="843080"/>
            <a:ext cx="2609720" cy="2485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 name="ZoneTexte 11">
            <a:extLst>
              <a:ext uri="{FF2B5EF4-FFF2-40B4-BE49-F238E27FC236}">
                <a16:creationId xmlns:a16="http://schemas.microsoft.com/office/drawing/2014/main" id="{DD058788-BD23-1975-3756-309FBDBC554D}"/>
              </a:ext>
            </a:extLst>
          </p:cNvPr>
          <p:cNvSpPr txBox="1"/>
          <p:nvPr/>
        </p:nvSpPr>
        <p:spPr>
          <a:xfrm>
            <a:off x="241495" y="5664159"/>
            <a:ext cx="4627742" cy="1200329"/>
          </a:xfrm>
          <a:prstGeom prst="rect">
            <a:avLst/>
          </a:prstGeom>
          <a:noFill/>
        </p:spPr>
        <p:txBody>
          <a:bodyPr wrap="none" rtlCol="0">
            <a:spAutoFit/>
          </a:bodyPr>
          <a:lstStyle/>
          <a:p>
            <a:r>
              <a:rPr lang="en-US" dirty="0"/>
              <a:t>French contribution was essentially funded by </a:t>
            </a:r>
          </a:p>
          <a:p>
            <a:r>
              <a:rPr lang="en-US" b="1" dirty="0">
                <a:solidFill>
                  <a:srgbClr val="92D050"/>
                </a:solidFill>
              </a:rPr>
              <a:t>ANR-Blanc DHCAL</a:t>
            </a:r>
          </a:p>
          <a:p>
            <a:r>
              <a:rPr lang="en-US" dirty="0"/>
              <a:t>Spain: Mechanical structure</a:t>
            </a:r>
          </a:p>
          <a:p>
            <a:r>
              <a:rPr lang="en-US" dirty="0"/>
              <a:t>Belgium: Services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D9073-5B59-1A2C-3510-AFDE51005CB9}"/>
              </a:ext>
            </a:extLst>
          </p:cNvPr>
          <p:cNvSpPr txBox="1"/>
          <p:nvPr/>
        </p:nvSpPr>
        <p:spPr>
          <a:xfrm>
            <a:off x="798490" y="347730"/>
            <a:ext cx="10637949" cy="738664"/>
          </a:xfrm>
          <a:prstGeom prst="rect">
            <a:avLst/>
          </a:prstGeom>
          <a:noFill/>
        </p:spPr>
        <p:txBody>
          <a:bodyPr wrap="square" rtlCol="0">
            <a:spAutoFit/>
          </a:bodyPr>
          <a:lstStyle/>
          <a:p>
            <a:r>
              <a:rPr lang="en-US" sz="2400" b="1" dirty="0">
                <a:solidFill>
                  <a:srgbClr val="FF0000"/>
                </a:solidFill>
              </a:rPr>
              <a:t>TOMUVOL:</a:t>
            </a:r>
          </a:p>
          <a:p>
            <a:endParaRPr lang="en-US" dirty="0"/>
          </a:p>
        </p:txBody>
      </p:sp>
      <p:sp>
        <p:nvSpPr>
          <p:cNvPr id="6" name="ZoneTexte 5">
            <a:extLst>
              <a:ext uri="{FF2B5EF4-FFF2-40B4-BE49-F238E27FC236}">
                <a16:creationId xmlns:a16="http://schemas.microsoft.com/office/drawing/2014/main" id="{41A427CF-9B69-2B90-26B2-4005E55221B2}"/>
              </a:ext>
            </a:extLst>
          </p:cNvPr>
          <p:cNvSpPr txBox="1"/>
          <p:nvPr/>
        </p:nvSpPr>
        <p:spPr>
          <a:xfrm>
            <a:off x="609189" y="1004513"/>
            <a:ext cx="10264462" cy="923330"/>
          </a:xfrm>
          <a:prstGeom prst="rect">
            <a:avLst/>
          </a:prstGeom>
          <a:noFill/>
        </p:spPr>
        <p:txBody>
          <a:bodyPr wrap="square" rtlCol="0">
            <a:spAutoFit/>
          </a:bodyPr>
          <a:lstStyle/>
          <a:p>
            <a:r>
              <a:rPr lang="en-US" dirty="0"/>
              <a:t>Precise muon tomography needs precise detectors. The SDHCAL technology with its excellent granularity was used to study Puy-de-Dome structure within the TOMUVOL project (funded by the Auvergne region) was built and operated by the CALICE groups of IP2I and LPC</a:t>
            </a:r>
          </a:p>
        </p:txBody>
      </p:sp>
      <p:pic>
        <p:nvPicPr>
          <p:cNvPr id="7" name="P1080048.png">
            <a:extLst>
              <a:ext uri="{FF2B5EF4-FFF2-40B4-BE49-F238E27FC236}">
                <a16:creationId xmlns:a16="http://schemas.microsoft.com/office/drawing/2014/main" id="{DE4584C7-2FF8-4FFA-D5EC-27FE8B60AF58}"/>
              </a:ext>
            </a:extLst>
          </p:cNvPr>
          <p:cNvPicPr/>
          <p:nvPr/>
        </p:nvPicPr>
        <p:blipFill>
          <a:blip r:embed="rId2"/>
          <a:stretch>
            <a:fillRect/>
          </a:stretch>
        </p:blipFill>
        <p:spPr>
          <a:xfrm>
            <a:off x="1063002" y="3467260"/>
            <a:ext cx="4372069" cy="2733534"/>
          </a:xfrm>
          <a:prstGeom prst="rect">
            <a:avLst/>
          </a:prstGeom>
          <a:ln>
            <a:round/>
          </a:ln>
        </p:spPr>
      </p:pic>
      <p:grpSp>
        <p:nvGrpSpPr>
          <p:cNvPr id="8" name="Group 45">
            <a:extLst>
              <a:ext uri="{FF2B5EF4-FFF2-40B4-BE49-F238E27FC236}">
                <a16:creationId xmlns:a16="http://schemas.microsoft.com/office/drawing/2014/main" id="{C215CB5A-2790-B4E3-E262-66A83ED48C4D}"/>
              </a:ext>
            </a:extLst>
          </p:cNvPr>
          <p:cNvGrpSpPr/>
          <p:nvPr/>
        </p:nvGrpSpPr>
        <p:grpSpPr>
          <a:xfrm>
            <a:off x="6233173" y="2492829"/>
            <a:ext cx="4230265" cy="2063803"/>
            <a:chOff x="0" y="0"/>
            <a:chExt cx="5359401" cy="2500311"/>
          </a:xfrm>
        </p:grpSpPr>
        <p:pic>
          <p:nvPicPr>
            <p:cNvPr id="9" name="image-filtered.jpg">
              <a:extLst>
                <a:ext uri="{FF2B5EF4-FFF2-40B4-BE49-F238E27FC236}">
                  <a16:creationId xmlns:a16="http://schemas.microsoft.com/office/drawing/2014/main" id="{5C6134B1-F1A4-27E7-FF5D-4D839B5A927B}"/>
                </a:ext>
              </a:extLst>
            </p:cNvPr>
            <p:cNvPicPr/>
            <p:nvPr/>
          </p:nvPicPr>
          <p:blipFill>
            <a:blip r:embed="rId3"/>
            <a:srcRect l="8726" b="44252"/>
            <a:stretch>
              <a:fillRect/>
            </a:stretch>
          </p:blipFill>
          <p:spPr>
            <a:xfrm>
              <a:off x="452437" y="0"/>
              <a:ext cx="4906964" cy="1996753"/>
            </a:xfrm>
            <a:prstGeom prst="rect">
              <a:avLst/>
            </a:prstGeom>
            <a:ln w="12700" cap="flat">
              <a:noFill/>
              <a:miter lim="400000"/>
            </a:ln>
            <a:effectLst/>
          </p:spPr>
        </p:pic>
        <p:sp>
          <p:nvSpPr>
            <p:cNvPr id="16" name="Shape 38">
              <a:extLst>
                <a:ext uri="{FF2B5EF4-FFF2-40B4-BE49-F238E27FC236}">
                  <a16:creationId xmlns:a16="http://schemas.microsoft.com/office/drawing/2014/main" id="{1B751CFA-7EB5-2A44-AD4D-B3B872C62DD3}"/>
                </a:ext>
              </a:extLst>
            </p:cNvPr>
            <p:cNvSpPr/>
            <p:nvPr/>
          </p:nvSpPr>
          <p:spPr>
            <a:xfrm>
              <a:off x="2430462" y="2198493"/>
              <a:ext cx="703265" cy="301818"/>
            </a:xfrm>
            <a:prstGeom prst="rect">
              <a:avLst/>
            </a:prstGeom>
            <a:solidFill>
              <a:srgbClr val="FFFFFF"/>
            </a:solidFill>
            <a:ln w="12700" cap="flat">
              <a:noFill/>
              <a:miter lim="400000"/>
            </a:ln>
            <a:effectLst/>
          </p:spPr>
          <p:txBody>
            <a:bodyPr wrap="square" lIns="72248" tIns="72248" rIns="72248" bIns="72248" numCol="1" anchor="ctr">
              <a:noAutofit/>
            </a:bodyPr>
            <a:lstStyle/>
            <a:p>
              <a:pPr marL="40639" marR="40639" lvl="0" algn="l" defTabSz="914400">
                <a:defRPr sz="2400">
                  <a:uFill>
                    <a:solidFill/>
                  </a:uFill>
                  <a:latin typeface="Arial"/>
                  <a:ea typeface="Arial"/>
                  <a:cs typeface="Arial"/>
                  <a:sym typeface="Arial"/>
                </a:defRPr>
              </a:pPr>
              <a:endParaRPr/>
            </a:p>
          </p:txBody>
        </p:sp>
        <p:sp>
          <p:nvSpPr>
            <p:cNvPr id="14" name="Shape 42">
              <a:extLst>
                <a:ext uri="{FF2B5EF4-FFF2-40B4-BE49-F238E27FC236}">
                  <a16:creationId xmlns:a16="http://schemas.microsoft.com/office/drawing/2014/main" id="{9A46F1EE-9B5F-6E35-97AF-B3651A8FEC02}"/>
                </a:ext>
              </a:extLst>
            </p:cNvPr>
            <p:cNvSpPr/>
            <p:nvPr/>
          </p:nvSpPr>
          <p:spPr>
            <a:xfrm rot="16200000">
              <a:off x="-290792" y="849945"/>
              <a:ext cx="883212" cy="301627"/>
            </a:xfrm>
            <a:prstGeom prst="rect">
              <a:avLst/>
            </a:prstGeom>
            <a:solidFill>
              <a:srgbClr val="FFFFFF"/>
            </a:solidFill>
            <a:ln w="12700" cap="flat">
              <a:noFill/>
              <a:miter lim="400000"/>
            </a:ln>
            <a:effectLst/>
          </p:spPr>
          <p:txBody>
            <a:bodyPr wrap="square" lIns="72248" tIns="72248" rIns="72248" bIns="72248" numCol="1" anchor="ctr">
              <a:noAutofit/>
            </a:bodyPr>
            <a:lstStyle/>
            <a:p>
              <a:pPr marL="40639" marR="40639" lvl="0" algn="l" defTabSz="914400">
                <a:defRPr sz="2400">
                  <a:uFill>
                    <a:solidFill/>
                  </a:uFill>
                  <a:latin typeface="Arial"/>
                  <a:ea typeface="Arial"/>
                  <a:cs typeface="Arial"/>
                  <a:sym typeface="Arial"/>
                </a:defRPr>
              </a:pPr>
              <a:endParaRPr/>
            </a:p>
          </p:txBody>
        </p:sp>
      </p:grpSp>
      <p:grpSp>
        <p:nvGrpSpPr>
          <p:cNvPr id="20" name="Group 15">
            <a:extLst>
              <a:ext uri="{FF2B5EF4-FFF2-40B4-BE49-F238E27FC236}">
                <a16:creationId xmlns:a16="http://schemas.microsoft.com/office/drawing/2014/main" id="{E72D146D-5438-EEA8-FDD5-86181607BA95}"/>
              </a:ext>
            </a:extLst>
          </p:cNvPr>
          <p:cNvGrpSpPr>
            <a:grpSpLocks/>
          </p:cNvGrpSpPr>
          <p:nvPr/>
        </p:nvGrpSpPr>
        <p:grpSpPr bwMode="auto">
          <a:xfrm>
            <a:off x="6159460" y="4556632"/>
            <a:ext cx="4714191" cy="1903621"/>
            <a:chOff x="4773" y="1731"/>
            <a:chExt cx="4656" cy="2311"/>
          </a:xfrm>
        </p:grpSpPr>
        <p:pic>
          <p:nvPicPr>
            <p:cNvPr id="24" name="Picture 10">
              <a:extLst>
                <a:ext uri="{FF2B5EF4-FFF2-40B4-BE49-F238E27FC236}">
                  <a16:creationId xmlns:a16="http://schemas.microsoft.com/office/drawing/2014/main" id="{E08F2896-DC99-8CEB-05E4-42D35C53D547}"/>
                </a:ext>
              </a:extLst>
            </p:cNvPr>
            <p:cNvPicPr>
              <a:picLocks noChangeArrowheads="1"/>
            </p:cNvPicPr>
            <p:nvPr/>
          </p:nvPicPr>
          <p:blipFill>
            <a:blip r:embed="rId4">
              <a:extLst>
                <a:ext uri="{28A0092B-C50C-407E-A947-70E740481C1C}">
                  <a14:useLocalDpi xmlns:a14="http://schemas.microsoft.com/office/drawing/2010/main" val="0"/>
                </a:ext>
              </a:extLst>
            </a:blip>
            <a:srcRect t="6015" r="5272"/>
            <a:stretch>
              <a:fillRect/>
            </a:stretch>
          </p:blipFill>
          <p:spPr bwMode="auto">
            <a:xfrm>
              <a:off x="4773" y="1731"/>
              <a:ext cx="4656" cy="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ectangle 13">
              <a:extLst>
                <a:ext uri="{FF2B5EF4-FFF2-40B4-BE49-F238E27FC236}">
                  <a16:creationId xmlns:a16="http://schemas.microsoft.com/office/drawing/2014/main" id="{6623EBA5-0669-DFEF-DE33-94C93F638BA7}"/>
                </a:ext>
              </a:extLst>
            </p:cNvPr>
            <p:cNvSpPr>
              <a:spLocks/>
            </p:cNvSpPr>
            <p:nvPr/>
          </p:nvSpPr>
          <p:spPr bwMode="auto">
            <a:xfrm>
              <a:off x="7574" y="2076"/>
              <a:ext cx="1309" cy="412"/>
            </a:xfrm>
            <a:prstGeom prst="rect">
              <a:avLst/>
            </a:prstGeom>
            <a:noFill/>
            <a:ln w="12700" cap="flat">
              <a:noFill/>
              <a:miter lim="800000"/>
              <a:headEnd type="none" w="med" len="med"/>
              <a:tailEnd type="none" w="med" len="med"/>
            </a:ln>
          </p:spPr>
          <p:txBody>
            <a:bodyPr lIns="0" tIns="0" rIns="0" bIns="0"/>
            <a:lstStyle/>
            <a:p>
              <a:pPr algn="l"/>
              <a:r>
                <a:rPr lang="en-US" sz="2200" dirty="0">
                  <a:solidFill>
                    <a:schemeClr val="tx1"/>
                  </a:solidFill>
                  <a:latin typeface="Calibri" charset="0"/>
                  <a:cs typeface="Calibri" charset="0"/>
                  <a:sym typeface="Calibri" charset="0"/>
                </a:rPr>
                <a:t>TOMUVOL</a:t>
              </a:r>
              <a:r>
                <a:rPr lang="en-US" sz="2200" dirty="0">
                  <a:solidFill>
                    <a:schemeClr val="tx1"/>
                  </a:solidFill>
                  <a:effectLst>
                    <a:outerShdw blurRad="38100" dist="38100" dir="2700000" algn="tl">
                      <a:srgbClr val="DDDDDD"/>
                    </a:outerShdw>
                  </a:effectLst>
                  <a:latin typeface="Calibri" charset="0"/>
                  <a:cs typeface="Calibri" charset="0"/>
                  <a:sym typeface="Calibri" charset="0"/>
                </a:rPr>
                <a:t> </a:t>
              </a:r>
            </a:p>
          </p:txBody>
        </p:sp>
      </p:grpSp>
    </p:spTree>
    <p:extLst>
      <p:ext uri="{BB962C8B-B14F-4D97-AF65-F5344CB8AC3E}">
        <p14:creationId xmlns:p14="http://schemas.microsoft.com/office/powerpoint/2010/main" val="263855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hexa2_bis.jpg">
            <a:extLst>
              <a:ext uri="{FF2B5EF4-FFF2-40B4-BE49-F238E27FC236}">
                <a16:creationId xmlns:a16="http://schemas.microsoft.com/office/drawing/2014/main" id="{E02C903D-22ED-0A4A-BC00-97B6F393C5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529" y="1162220"/>
            <a:ext cx="3563453" cy="2327299"/>
          </a:xfrm>
          <a:prstGeom prst="rect">
            <a:avLst/>
          </a:prstGeom>
        </p:spPr>
      </p:pic>
      <p:pic>
        <p:nvPicPr>
          <p:cNvPr id="12" name="Image 11" descr="Capture d’écran 2018-06-18 à 18.28.31.png">
            <a:extLst>
              <a:ext uri="{FF2B5EF4-FFF2-40B4-BE49-F238E27FC236}">
                <a16:creationId xmlns:a16="http://schemas.microsoft.com/office/drawing/2014/main" id="{78ABCDBD-8B9B-044F-B837-42A7E814C5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982" y="1162220"/>
            <a:ext cx="1915092" cy="2179631"/>
          </a:xfrm>
          <a:prstGeom prst="rect">
            <a:avLst/>
          </a:prstGeom>
        </p:spPr>
      </p:pic>
      <p:pic>
        <p:nvPicPr>
          <p:cNvPr id="14" name="Image 13" descr="Capture d’écran 2019-04-23 à 23.45.51.png">
            <a:extLst>
              <a:ext uri="{FF2B5EF4-FFF2-40B4-BE49-F238E27FC236}">
                <a16:creationId xmlns:a16="http://schemas.microsoft.com/office/drawing/2014/main" id="{79913E06-F954-9945-8D6C-A5B5E59234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490" y="4009209"/>
            <a:ext cx="3145421" cy="2706355"/>
          </a:xfrm>
          <a:prstGeom prst="rect">
            <a:avLst/>
          </a:prstGeom>
        </p:spPr>
      </p:pic>
      <p:pic>
        <p:nvPicPr>
          <p:cNvPr id="16" name="Image 15" descr="Eff-Puls.png">
            <a:extLst>
              <a:ext uri="{FF2B5EF4-FFF2-40B4-BE49-F238E27FC236}">
                <a16:creationId xmlns:a16="http://schemas.microsoft.com/office/drawing/2014/main" id="{432C92A8-2807-2148-9DE6-75E81C1229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6685" y="903534"/>
            <a:ext cx="3164281" cy="2525466"/>
          </a:xfrm>
          <a:prstGeom prst="rect">
            <a:avLst/>
          </a:prstGeom>
        </p:spPr>
      </p:pic>
      <p:pic>
        <p:nvPicPr>
          <p:cNvPr id="17" name="Image 16" descr="20200210_174623.jpg">
            <a:extLst>
              <a:ext uri="{FF2B5EF4-FFF2-40B4-BE49-F238E27FC236}">
                <a16:creationId xmlns:a16="http://schemas.microsoft.com/office/drawing/2014/main" id="{7A6098B3-545E-4740-98DB-4DD2BFA61C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6104948" y="1065779"/>
            <a:ext cx="2221926" cy="2330218"/>
          </a:xfrm>
          <a:prstGeom prst="rect">
            <a:avLst/>
          </a:prstGeom>
        </p:spPr>
      </p:pic>
      <p:sp>
        <p:nvSpPr>
          <p:cNvPr id="18" name="ZoneTexte 17">
            <a:extLst>
              <a:ext uri="{FF2B5EF4-FFF2-40B4-BE49-F238E27FC236}">
                <a16:creationId xmlns:a16="http://schemas.microsoft.com/office/drawing/2014/main" id="{0C5321FB-EC68-4741-8041-110FC72A6DD8}"/>
              </a:ext>
            </a:extLst>
          </p:cNvPr>
          <p:cNvSpPr txBox="1"/>
          <p:nvPr/>
        </p:nvSpPr>
        <p:spPr>
          <a:xfrm>
            <a:off x="392140" y="3586523"/>
            <a:ext cx="10914821" cy="369332"/>
          </a:xfrm>
          <a:prstGeom prst="rect">
            <a:avLst/>
          </a:prstGeom>
          <a:noFill/>
        </p:spPr>
        <p:txBody>
          <a:bodyPr wrap="square" rtlCol="0">
            <a:spAutoFit/>
          </a:bodyPr>
          <a:lstStyle/>
          <a:p>
            <a:r>
              <a:rPr lang="en-US" dirty="0"/>
              <a:t>Woven strips</a:t>
            </a:r>
            <a:r>
              <a:rPr lang="en-US" dirty="0">
                <a:sym typeface="Wingdings" pitchFamily="2" charset="2"/>
              </a:rPr>
              <a:t>: interconnected pads using strips along three directions.  Electronic channels number :   NXN  3 N  </a:t>
            </a:r>
            <a:endParaRPr lang="en-US" dirty="0"/>
          </a:p>
        </p:txBody>
      </p:sp>
      <p:sp>
        <p:nvSpPr>
          <p:cNvPr id="2" name="ZoneTexte 1">
            <a:extLst>
              <a:ext uri="{FF2B5EF4-FFF2-40B4-BE49-F238E27FC236}">
                <a16:creationId xmlns:a16="http://schemas.microsoft.com/office/drawing/2014/main" id="{1A5652BC-89EB-3C72-002F-1516208091EF}"/>
              </a:ext>
            </a:extLst>
          </p:cNvPr>
          <p:cNvSpPr txBox="1"/>
          <p:nvPr/>
        </p:nvSpPr>
        <p:spPr>
          <a:xfrm>
            <a:off x="392140" y="166223"/>
            <a:ext cx="10637949" cy="738664"/>
          </a:xfrm>
          <a:prstGeom prst="rect">
            <a:avLst/>
          </a:prstGeom>
          <a:noFill/>
        </p:spPr>
        <p:txBody>
          <a:bodyPr wrap="square" rtlCol="0">
            <a:spAutoFit/>
          </a:bodyPr>
          <a:lstStyle/>
          <a:p>
            <a:r>
              <a:rPr lang="en-US" sz="2400" b="1" dirty="0">
                <a:solidFill>
                  <a:srgbClr val="FF0000"/>
                </a:solidFill>
              </a:rPr>
              <a:t>Large muon detectors &amp; tail catchers:</a:t>
            </a:r>
          </a:p>
          <a:p>
            <a:r>
              <a:rPr lang="en-US" dirty="0"/>
              <a:t>R&amp;D funded by PULSALYS (SATT) in view of home security application. </a:t>
            </a:r>
          </a:p>
        </p:txBody>
      </p:sp>
      <p:sp>
        <p:nvSpPr>
          <p:cNvPr id="4" name="Rectangle 3">
            <a:extLst>
              <a:ext uri="{FF2B5EF4-FFF2-40B4-BE49-F238E27FC236}">
                <a16:creationId xmlns:a16="http://schemas.microsoft.com/office/drawing/2014/main" id="{76F57487-4E78-342A-3831-54856B6E2DEB}"/>
              </a:ext>
            </a:extLst>
          </p:cNvPr>
          <p:cNvSpPr/>
          <p:nvPr/>
        </p:nvSpPr>
        <p:spPr>
          <a:xfrm>
            <a:off x="8898684" y="651019"/>
            <a:ext cx="2119691" cy="369332"/>
          </a:xfrm>
          <a:prstGeom prst="rect">
            <a:avLst/>
          </a:prstGeom>
          <a:ln w="60325">
            <a:solidFill>
              <a:srgbClr val="FF0000">
                <a:alpha val="26000"/>
              </a:srgbClr>
            </a:solidFill>
          </a:ln>
        </p:spPr>
        <p:txBody>
          <a:bodyPr wrap="none">
            <a:spAutoFit/>
          </a:bodyPr>
          <a:lstStyle/>
          <a:p>
            <a:r>
              <a:rPr lang="fr-FR" dirty="0"/>
              <a:t>PCT/EP2018/053561 </a:t>
            </a:r>
          </a:p>
        </p:txBody>
      </p:sp>
      <p:pic>
        <p:nvPicPr>
          <p:cNvPr id="5" name="Image 4">
            <a:extLst>
              <a:ext uri="{FF2B5EF4-FFF2-40B4-BE49-F238E27FC236}">
                <a16:creationId xmlns:a16="http://schemas.microsoft.com/office/drawing/2014/main" id="{4E801B6A-3229-D83C-9509-8B4A74554D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40690" y="4009209"/>
            <a:ext cx="3476269" cy="2706355"/>
          </a:xfrm>
          <a:prstGeom prst="rect">
            <a:avLst/>
          </a:prstGeom>
        </p:spPr>
      </p:pic>
      <p:pic>
        <p:nvPicPr>
          <p:cNvPr id="6" name="Image 5">
            <a:extLst>
              <a:ext uri="{FF2B5EF4-FFF2-40B4-BE49-F238E27FC236}">
                <a16:creationId xmlns:a16="http://schemas.microsoft.com/office/drawing/2014/main" id="{09FC08CA-5D80-27B3-E5B2-ADFDF679AF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762680" y="3689308"/>
            <a:ext cx="2576243" cy="3476269"/>
          </a:xfrm>
          <a:prstGeom prst="rect">
            <a:avLst/>
          </a:prstGeom>
        </p:spPr>
      </p:pic>
    </p:spTree>
    <p:extLst>
      <p:ext uri="{BB962C8B-B14F-4D97-AF65-F5344CB8AC3E}">
        <p14:creationId xmlns:p14="http://schemas.microsoft.com/office/powerpoint/2010/main" val="1854812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39DA13-CC69-9466-E57A-CF35366390B5}"/>
              </a:ext>
            </a:extLst>
          </p:cNvPr>
          <p:cNvSpPr txBox="1"/>
          <p:nvPr/>
        </p:nvSpPr>
        <p:spPr>
          <a:xfrm>
            <a:off x="1081824" y="2310201"/>
            <a:ext cx="9749307" cy="738664"/>
          </a:xfrm>
          <a:prstGeom prst="rect">
            <a:avLst/>
          </a:prstGeom>
          <a:noFill/>
        </p:spPr>
        <p:txBody>
          <a:bodyPr wrap="square" rtlCol="0">
            <a:spAutoFit/>
          </a:bodyPr>
          <a:lstStyle/>
          <a:p>
            <a:r>
              <a:rPr lang="en-US" sz="2400" b="1" dirty="0"/>
              <a:t>Funding  other than IN2P3:</a:t>
            </a:r>
          </a:p>
          <a:p>
            <a:endParaRPr lang="en-US" dirty="0"/>
          </a:p>
        </p:txBody>
      </p:sp>
      <p:graphicFrame>
        <p:nvGraphicFramePr>
          <p:cNvPr id="3" name="Tableau 3">
            <a:extLst>
              <a:ext uri="{FF2B5EF4-FFF2-40B4-BE49-F238E27FC236}">
                <a16:creationId xmlns:a16="http://schemas.microsoft.com/office/drawing/2014/main" id="{82998E96-1D4C-338D-97BB-6A616204C985}"/>
              </a:ext>
            </a:extLst>
          </p:cNvPr>
          <p:cNvGraphicFramePr>
            <a:graphicFrameLocks noGrp="1"/>
          </p:cNvGraphicFramePr>
          <p:nvPr>
            <p:extLst>
              <p:ext uri="{D42A27DB-BD31-4B8C-83A1-F6EECF244321}">
                <p14:modId xmlns:p14="http://schemas.microsoft.com/office/powerpoint/2010/main" val="4080534330"/>
              </p:ext>
            </p:extLst>
          </p:nvPr>
        </p:nvGraphicFramePr>
        <p:xfrm>
          <a:off x="1184855" y="2802467"/>
          <a:ext cx="7469748" cy="2590800"/>
        </p:xfrm>
        <a:graphic>
          <a:graphicData uri="http://schemas.openxmlformats.org/drawingml/2006/table">
            <a:tbl>
              <a:tblPr firstRow="1" bandRow="1">
                <a:tableStyleId>{5C22544A-7EE6-4342-B048-85BDC9FD1C3A}</a:tableStyleId>
              </a:tblPr>
              <a:tblGrid>
                <a:gridCol w="3734874">
                  <a:extLst>
                    <a:ext uri="{9D8B030D-6E8A-4147-A177-3AD203B41FA5}">
                      <a16:colId xmlns:a16="http://schemas.microsoft.com/office/drawing/2014/main" val="2623043329"/>
                    </a:ext>
                  </a:extLst>
                </a:gridCol>
                <a:gridCol w="3734874">
                  <a:extLst>
                    <a:ext uri="{9D8B030D-6E8A-4147-A177-3AD203B41FA5}">
                      <a16:colId xmlns:a16="http://schemas.microsoft.com/office/drawing/2014/main" val="2453065603"/>
                    </a:ext>
                  </a:extLst>
                </a:gridCol>
              </a:tblGrid>
              <a:tr h="0">
                <a:tc>
                  <a:txBody>
                    <a:bodyPr/>
                    <a:lstStyle/>
                    <a:p>
                      <a:r>
                        <a:rPr lang="en-US" dirty="0"/>
                        <a:t>Source</a:t>
                      </a:r>
                    </a:p>
                  </a:txBody>
                  <a:tcPr/>
                </a:tc>
                <a:tc>
                  <a:txBody>
                    <a:bodyPr/>
                    <a:lstStyle/>
                    <a:p>
                      <a:r>
                        <a:rPr lang="en-US" dirty="0"/>
                        <a:t> amount (k€)</a:t>
                      </a:r>
                    </a:p>
                  </a:txBody>
                  <a:tcPr/>
                </a:tc>
                <a:extLst>
                  <a:ext uri="{0D108BD9-81ED-4DB2-BD59-A6C34878D82A}">
                    <a16:rowId xmlns:a16="http://schemas.microsoft.com/office/drawing/2014/main" val="1472141777"/>
                  </a:ext>
                </a:extLst>
              </a:tr>
              <a:tr h="370840">
                <a:tc>
                  <a:txBody>
                    <a:bodyPr/>
                    <a:lstStyle/>
                    <a:p>
                      <a:r>
                        <a:rPr lang="en-US" dirty="0"/>
                        <a:t>ANR</a:t>
                      </a:r>
                    </a:p>
                  </a:txBody>
                  <a:tcPr/>
                </a:tc>
                <a:tc>
                  <a:txBody>
                    <a:bodyPr/>
                    <a:lstStyle/>
                    <a:p>
                      <a:r>
                        <a:rPr lang="en-US" dirty="0"/>
                        <a:t>420</a:t>
                      </a:r>
                    </a:p>
                  </a:txBody>
                  <a:tcPr/>
                </a:tc>
                <a:extLst>
                  <a:ext uri="{0D108BD9-81ED-4DB2-BD59-A6C34878D82A}">
                    <a16:rowId xmlns:a16="http://schemas.microsoft.com/office/drawing/2014/main" val="2198832009"/>
                  </a:ext>
                </a:extLst>
              </a:tr>
              <a:tr h="370840">
                <a:tc>
                  <a:txBody>
                    <a:bodyPr/>
                    <a:lstStyle/>
                    <a:p>
                      <a:r>
                        <a:rPr lang="en-US" dirty="0"/>
                        <a:t>LABEX LIO </a:t>
                      </a:r>
                    </a:p>
                  </a:txBody>
                  <a:tcPr/>
                </a:tc>
                <a:tc>
                  <a:txBody>
                    <a:bodyPr/>
                    <a:lstStyle/>
                    <a:p>
                      <a:r>
                        <a:rPr lang="en-US" dirty="0"/>
                        <a:t>150 (postdoc)+10 =160</a:t>
                      </a:r>
                    </a:p>
                  </a:txBody>
                  <a:tcPr/>
                </a:tc>
                <a:extLst>
                  <a:ext uri="{0D108BD9-81ED-4DB2-BD59-A6C34878D82A}">
                    <a16:rowId xmlns:a16="http://schemas.microsoft.com/office/drawing/2014/main" val="4285367433"/>
                  </a:ext>
                </a:extLst>
              </a:tr>
              <a:tr h="370840">
                <a:tc>
                  <a:txBody>
                    <a:bodyPr/>
                    <a:lstStyle/>
                    <a:p>
                      <a:r>
                        <a:rPr lang="en-US" dirty="0"/>
                        <a:t>AIDA</a:t>
                      </a:r>
                    </a:p>
                  </a:txBody>
                  <a:tcPr/>
                </a:tc>
                <a:tc>
                  <a:txBody>
                    <a:bodyPr/>
                    <a:lstStyle/>
                    <a:p>
                      <a:r>
                        <a:rPr lang="en-US" dirty="0"/>
                        <a:t>50+30</a:t>
                      </a:r>
                    </a:p>
                  </a:txBody>
                  <a:tcPr/>
                </a:tc>
                <a:extLst>
                  <a:ext uri="{0D108BD9-81ED-4DB2-BD59-A6C34878D82A}">
                    <a16:rowId xmlns:a16="http://schemas.microsoft.com/office/drawing/2014/main" val="1266968352"/>
                  </a:ext>
                </a:extLst>
              </a:tr>
              <a:tr h="370840">
                <a:tc>
                  <a:txBody>
                    <a:bodyPr/>
                    <a:lstStyle/>
                    <a:p>
                      <a:r>
                        <a:rPr lang="en-US" dirty="0"/>
                        <a:t>AIDA2020</a:t>
                      </a:r>
                    </a:p>
                  </a:txBody>
                  <a:tcPr/>
                </a:tc>
                <a:tc>
                  <a:txBody>
                    <a:bodyPr/>
                    <a:lstStyle/>
                    <a:p>
                      <a:r>
                        <a:rPr lang="en-US" dirty="0"/>
                        <a:t>40+ 30 (overhead)</a:t>
                      </a:r>
                    </a:p>
                  </a:txBody>
                  <a:tcPr/>
                </a:tc>
                <a:extLst>
                  <a:ext uri="{0D108BD9-81ED-4DB2-BD59-A6C34878D82A}">
                    <a16:rowId xmlns:a16="http://schemas.microsoft.com/office/drawing/2014/main" val="4045950003"/>
                  </a:ext>
                </a:extLst>
              </a:tr>
              <a:tr h="370840">
                <a:tc>
                  <a:txBody>
                    <a:bodyPr/>
                    <a:lstStyle/>
                    <a:p>
                      <a:r>
                        <a:rPr lang="en-US" dirty="0">
                          <a:solidFill>
                            <a:schemeClr val="accent2">
                              <a:lumMod val="75000"/>
                            </a:schemeClr>
                          </a:solidFill>
                        </a:rPr>
                        <a:t>Auvergne</a:t>
                      </a:r>
                    </a:p>
                  </a:txBody>
                  <a:tcPr/>
                </a:tc>
                <a:tc>
                  <a:txBody>
                    <a:bodyPr/>
                    <a:lstStyle/>
                    <a:p>
                      <a:r>
                        <a:rPr lang="en-US" dirty="0">
                          <a:solidFill>
                            <a:schemeClr val="accent2">
                              <a:lumMod val="75000"/>
                            </a:schemeClr>
                          </a:solidFill>
                        </a:rPr>
                        <a:t>100 (postdoc) +50 = 150</a:t>
                      </a:r>
                    </a:p>
                  </a:txBody>
                  <a:tcPr/>
                </a:tc>
                <a:extLst>
                  <a:ext uri="{0D108BD9-81ED-4DB2-BD59-A6C34878D82A}">
                    <a16:rowId xmlns:a16="http://schemas.microsoft.com/office/drawing/2014/main" val="3400791908"/>
                  </a:ext>
                </a:extLst>
              </a:tr>
              <a:tr h="370840">
                <a:tc>
                  <a:txBody>
                    <a:bodyPr/>
                    <a:lstStyle/>
                    <a:p>
                      <a:r>
                        <a:rPr lang="en-US" dirty="0">
                          <a:solidFill>
                            <a:schemeClr val="accent2">
                              <a:lumMod val="75000"/>
                            </a:schemeClr>
                          </a:solidFill>
                        </a:rPr>
                        <a:t>SATT</a:t>
                      </a:r>
                    </a:p>
                  </a:txBody>
                  <a:tcPr/>
                </a:tc>
                <a:tc>
                  <a:txBody>
                    <a:bodyPr/>
                    <a:lstStyle/>
                    <a:p>
                      <a:r>
                        <a:rPr lang="en-US" dirty="0">
                          <a:solidFill>
                            <a:schemeClr val="accent2">
                              <a:lumMod val="75000"/>
                            </a:schemeClr>
                          </a:solidFill>
                        </a:rPr>
                        <a:t>50 (CDD)+30 = 80</a:t>
                      </a:r>
                    </a:p>
                  </a:txBody>
                  <a:tcPr/>
                </a:tc>
                <a:extLst>
                  <a:ext uri="{0D108BD9-81ED-4DB2-BD59-A6C34878D82A}">
                    <a16:rowId xmlns:a16="http://schemas.microsoft.com/office/drawing/2014/main" val="1483526225"/>
                  </a:ext>
                </a:extLst>
              </a:tr>
            </a:tbl>
          </a:graphicData>
        </a:graphic>
      </p:graphicFrame>
      <p:graphicFrame>
        <p:nvGraphicFramePr>
          <p:cNvPr id="4" name="Tableau 3">
            <a:extLst>
              <a:ext uri="{FF2B5EF4-FFF2-40B4-BE49-F238E27FC236}">
                <a16:creationId xmlns:a16="http://schemas.microsoft.com/office/drawing/2014/main" id="{DF95F68B-2FB5-CF2D-A56D-59609BFB3087}"/>
              </a:ext>
            </a:extLst>
          </p:cNvPr>
          <p:cNvGraphicFramePr>
            <a:graphicFrameLocks noGrp="1"/>
          </p:cNvGraphicFramePr>
          <p:nvPr>
            <p:extLst>
              <p:ext uri="{D42A27DB-BD31-4B8C-83A1-F6EECF244321}">
                <p14:modId xmlns:p14="http://schemas.microsoft.com/office/powerpoint/2010/main" val="802462805"/>
              </p:ext>
            </p:extLst>
          </p:nvPr>
        </p:nvGraphicFramePr>
        <p:xfrm>
          <a:off x="1184855" y="5477564"/>
          <a:ext cx="7469748" cy="518160"/>
        </p:xfrm>
        <a:graphic>
          <a:graphicData uri="http://schemas.openxmlformats.org/drawingml/2006/table">
            <a:tbl>
              <a:tblPr firstRow="1" bandRow="1">
                <a:tableStyleId>{5C22544A-7EE6-4342-B048-85BDC9FD1C3A}</a:tableStyleId>
              </a:tblPr>
              <a:tblGrid>
                <a:gridCol w="3734874">
                  <a:extLst>
                    <a:ext uri="{9D8B030D-6E8A-4147-A177-3AD203B41FA5}">
                      <a16:colId xmlns:a16="http://schemas.microsoft.com/office/drawing/2014/main" val="1031627112"/>
                    </a:ext>
                  </a:extLst>
                </a:gridCol>
                <a:gridCol w="3734874">
                  <a:extLst>
                    <a:ext uri="{9D8B030D-6E8A-4147-A177-3AD203B41FA5}">
                      <a16:colId xmlns:a16="http://schemas.microsoft.com/office/drawing/2014/main" val="1766017947"/>
                    </a:ext>
                  </a:extLst>
                </a:gridCol>
              </a:tblGrid>
              <a:tr h="0">
                <a:tc>
                  <a:txBody>
                    <a:bodyPr/>
                    <a:lstStyle/>
                    <a:p>
                      <a:r>
                        <a:rPr lang="en-US" sz="2800" b="1" dirty="0"/>
                        <a:t>Total</a:t>
                      </a:r>
                    </a:p>
                  </a:txBody>
                  <a:tcPr/>
                </a:tc>
                <a:tc>
                  <a:txBody>
                    <a:bodyPr/>
                    <a:lstStyle/>
                    <a:p>
                      <a:r>
                        <a:rPr lang="en-US" sz="2800" b="1" dirty="0">
                          <a:solidFill>
                            <a:schemeClr val="bg1"/>
                          </a:solidFill>
                        </a:rPr>
                        <a:t>960 k €</a:t>
                      </a:r>
                    </a:p>
                  </a:txBody>
                  <a:tcPr/>
                </a:tc>
                <a:extLst>
                  <a:ext uri="{0D108BD9-81ED-4DB2-BD59-A6C34878D82A}">
                    <a16:rowId xmlns:a16="http://schemas.microsoft.com/office/drawing/2014/main" val="1246069951"/>
                  </a:ext>
                </a:extLst>
              </a:tr>
            </a:tbl>
          </a:graphicData>
        </a:graphic>
      </p:graphicFrame>
      <p:sp>
        <p:nvSpPr>
          <p:cNvPr id="5" name="ZoneTexte 4">
            <a:extLst>
              <a:ext uri="{FF2B5EF4-FFF2-40B4-BE49-F238E27FC236}">
                <a16:creationId xmlns:a16="http://schemas.microsoft.com/office/drawing/2014/main" id="{FA2A36CD-79FA-B83E-0FA6-54E41EB1A22E}"/>
              </a:ext>
            </a:extLst>
          </p:cNvPr>
          <p:cNvSpPr txBox="1"/>
          <p:nvPr/>
        </p:nvSpPr>
        <p:spPr>
          <a:xfrm>
            <a:off x="1068945" y="387764"/>
            <a:ext cx="9749307" cy="1477328"/>
          </a:xfrm>
          <a:prstGeom prst="rect">
            <a:avLst/>
          </a:prstGeom>
          <a:noFill/>
        </p:spPr>
        <p:txBody>
          <a:bodyPr wrap="square" rtlCol="0">
            <a:spAutoFit/>
          </a:bodyPr>
          <a:lstStyle/>
          <a:p>
            <a:r>
              <a:rPr lang="en-US" sz="2400" b="1" dirty="0"/>
              <a:t>Funding  from IN2P3:</a:t>
            </a:r>
          </a:p>
          <a:p>
            <a:r>
              <a:rPr lang="en-US" sz="2400" dirty="0"/>
              <a:t>Average of 30 k €/year since 2012 and one postdoc (3 years)</a:t>
            </a:r>
          </a:p>
          <a:p>
            <a:r>
              <a:rPr lang="en-US" sz="2400" dirty="0"/>
              <a:t>300+150= </a:t>
            </a:r>
            <a:r>
              <a:rPr lang="en-US" sz="2400" b="1" dirty="0">
                <a:solidFill>
                  <a:schemeClr val="accent2">
                    <a:lumMod val="75000"/>
                  </a:schemeClr>
                </a:solidFill>
              </a:rPr>
              <a:t>450 k€</a:t>
            </a:r>
          </a:p>
          <a:p>
            <a:endParaRPr lang="en-US" dirty="0"/>
          </a:p>
        </p:txBody>
      </p:sp>
    </p:spTree>
    <p:extLst>
      <p:ext uri="{BB962C8B-B14F-4D97-AF65-F5344CB8AC3E}">
        <p14:creationId xmlns:p14="http://schemas.microsoft.com/office/powerpoint/2010/main" val="200231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E2D7DD-94F7-033E-F189-09529217560F}"/>
              </a:ext>
            </a:extLst>
          </p:cNvPr>
          <p:cNvSpPr txBox="1"/>
          <p:nvPr/>
        </p:nvSpPr>
        <p:spPr>
          <a:xfrm>
            <a:off x="2575774" y="137733"/>
            <a:ext cx="5834130" cy="584775"/>
          </a:xfrm>
          <a:prstGeom prst="rect">
            <a:avLst/>
          </a:prstGeom>
          <a:noFill/>
        </p:spPr>
        <p:txBody>
          <a:bodyPr wrap="square" rtlCol="0">
            <a:spAutoFit/>
          </a:bodyPr>
          <a:lstStyle/>
          <a:p>
            <a:pPr algn="ctr"/>
            <a:r>
              <a:rPr lang="en-US" sz="3200" b="1" dirty="0"/>
              <a:t>Conclusion</a:t>
            </a:r>
          </a:p>
        </p:txBody>
      </p:sp>
      <p:sp>
        <p:nvSpPr>
          <p:cNvPr id="3" name="ZoneTexte 2">
            <a:extLst>
              <a:ext uri="{FF2B5EF4-FFF2-40B4-BE49-F238E27FC236}">
                <a16:creationId xmlns:a16="http://schemas.microsoft.com/office/drawing/2014/main" id="{CA4D9752-CB63-5C0C-6FA3-CD6C732870BD}"/>
              </a:ext>
            </a:extLst>
          </p:cNvPr>
          <p:cNvSpPr txBox="1"/>
          <p:nvPr/>
        </p:nvSpPr>
        <p:spPr>
          <a:xfrm>
            <a:off x="785608" y="722508"/>
            <a:ext cx="9118245" cy="5355312"/>
          </a:xfrm>
          <a:prstGeom prst="rect">
            <a:avLst/>
          </a:prstGeom>
          <a:noFill/>
        </p:spPr>
        <p:txBody>
          <a:bodyPr wrap="square" rtlCol="0">
            <a:spAutoFit/>
          </a:bodyPr>
          <a:lstStyle/>
          <a:p>
            <a:endParaRPr lang="en-US" dirty="0"/>
          </a:p>
          <a:p>
            <a:r>
              <a:rPr lang="en-US" dirty="0"/>
              <a:t>-</a:t>
            </a:r>
            <a:r>
              <a:rPr lang="en-US" b="1" dirty="0">
                <a:solidFill>
                  <a:srgbClr val="FF0000"/>
                </a:solidFill>
              </a:rPr>
              <a:t>SDHCA</a:t>
            </a:r>
            <a:r>
              <a:rPr lang="en-US" dirty="0"/>
              <a:t>L prototype has proved the validity of the technology</a:t>
            </a:r>
          </a:p>
          <a:p>
            <a:r>
              <a:rPr lang="en-US" dirty="0"/>
              <a:t>         -SDHCAL is one of the two baselines of the ILD-ILC</a:t>
            </a:r>
          </a:p>
          <a:p>
            <a:r>
              <a:rPr lang="en-US" dirty="0"/>
              <a:t>          -SDHCAL is the baseline for  CEPC </a:t>
            </a:r>
          </a:p>
          <a:p>
            <a:r>
              <a:rPr lang="en-US" dirty="0"/>
              <a:t>-</a:t>
            </a:r>
            <a:r>
              <a:rPr lang="en-US" b="1" dirty="0">
                <a:solidFill>
                  <a:srgbClr val="FF0000"/>
                </a:solidFill>
              </a:rPr>
              <a:t>SDHCAL</a:t>
            </a:r>
            <a:r>
              <a:rPr lang="en-US" dirty="0"/>
              <a:t> could be proposed for </a:t>
            </a:r>
            <a:r>
              <a:rPr lang="en-US" dirty="0" err="1"/>
              <a:t>FCCee</a:t>
            </a:r>
            <a:r>
              <a:rPr lang="en-US" dirty="0"/>
              <a:t> but this requires to complete R&amp;D on </a:t>
            </a:r>
          </a:p>
          <a:p>
            <a:r>
              <a:rPr lang="en-US" dirty="0"/>
              <a:t>-large area detector instrumentation</a:t>
            </a:r>
          </a:p>
          <a:p>
            <a:r>
              <a:rPr lang="en-US" dirty="0"/>
              <a:t>-timing </a:t>
            </a:r>
          </a:p>
          <a:p>
            <a:r>
              <a:rPr lang="en-US" dirty="0"/>
              <a:t>- high rate  capabilities</a:t>
            </a:r>
          </a:p>
          <a:p>
            <a:endParaRPr lang="en-US" dirty="0"/>
          </a:p>
          <a:p>
            <a:r>
              <a:rPr lang="en-US" b="1" dirty="0">
                <a:solidFill>
                  <a:srgbClr val="FF0000"/>
                </a:solidFill>
              </a:rPr>
              <a:t>SDHCAL</a:t>
            </a:r>
            <a:r>
              <a:rPr lang="en-US" dirty="0"/>
              <a:t> technology benefited several other projects:</a:t>
            </a:r>
          </a:p>
          <a:p>
            <a:r>
              <a:rPr lang="en-US" dirty="0"/>
              <a:t>-</a:t>
            </a:r>
            <a:r>
              <a:rPr lang="en-US" dirty="0" err="1"/>
              <a:t>iRPC</a:t>
            </a:r>
            <a:endParaRPr lang="en-US" dirty="0"/>
          </a:p>
          <a:p>
            <a:r>
              <a:rPr lang="en-US" dirty="0"/>
              <a:t>-</a:t>
            </a:r>
            <a:r>
              <a:rPr lang="en-US" dirty="0" err="1"/>
              <a:t>Tomuvol</a:t>
            </a:r>
            <a:endParaRPr lang="en-US" dirty="0"/>
          </a:p>
          <a:p>
            <a:r>
              <a:rPr lang="en-US" dirty="0"/>
              <a:t>-home security application</a:t>
            </a:r>
          </a:p>
          <a:p>
            <a:endParaRPr lang="en-US" dirty="0"/>
          </a:p>
          <a:p>
            <a:r>
              <a:rPr lang="en-US" b="1" dirty="0"/>
              <a:t>During 12 years of R&amp;D </a:t>
            </a:r>
          </a:p>
          <a:p>
            <a:r>
              <a:rPr lang="en-US" dirty="0"/>
              <a:t>-7 PhD </a:t>
            </a:r>
          </a:p>
          <a:p>
            <a:r>
              <a:rPr lang="en-US" dirty="0"/>
              <a:t>-7 papers on SDHCAL and many other conference papers</a:t>
            </a:r>
          </a:p>
          <a:p>
            <a:r>
              <a:rPr lang="en-US" dirty="0"/>
              <a:t>-40 talks in international conferences and workshops</a:t>
            </a:r>
          </a:p>
          <a:p>
            <a:endParaRPr lang="en-US" dirty="0"/>
          </a:p>
        </p:txBody>
      </p:sp>
    </p:spTree>
    <p:extLst>
      <p:ext uri="{BB962C8B-B14F-4D97-AF65-F5344CB8AC3E}">
        <p14:creationId xmlns:p14="http://schemas.microsoft.com/office/powerpoint/2010/main" val="121234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CD4E1435-E4AF-F844-A7D5-2675BAC205F9}"/>
              </a:ext>
            </a:extLst>
          </p:cNvPr>
          <p:cNvSpPr>
            <a:spLocks noGrp="1"/>
          </p:cNvSpPr>
          <p:nvPr>
            <p:ph type="ftr" sz="quarter" idx="11"/>
          </p:nvPr>
        </p:nvSpPr>
        <p:spPr/>
        <p:txBody>
          <a:bodyPr/>
          <a:lstStyle/>
          <a:p>
            <a:r>
              <a:rPr lang="en-GB"/>
              <a:t>I.Laktineh          ILD meeting  2021</a:t>
            </a:r>
          </a:p>
        </p:txBody>
      </p:sp>
      <p:pic>
        <p:nvPicPr>
          <p:cNvPr id="4" name="Image 3">
            <a:extLst>
              <a:ext uri="{FF2B5EF4-FFF2-40B4-BE49-F238E27FC236}">
                <a16:creationId xmlns:a16="http://schemas.microsoft.com/office/drawing/2014/main" id="{439B2A03-99D8-0248-822E-94CCBE7C6F6A}"/>
              </a:ext>
            </a:extLst>
          </p:cNvPr>
          <p:cNvPicPr>
            <a:picLocks noChangeAspect="1"/>
          </p:cNvPicPr>
          <p:nvPr/>
        </p:nvPicPr>
        <p:blipFill>
          <a:blip r:embed="rId2"/>
          <a:stretch>
            <a:fillRect/>
          </a:stretch>
        </p:blipFill>
        <p:spPr>
          <a:xfrm>
            <a:off x="2782585" y="2178121"/>
            <a:ext cx="6626831" cy="4036133"/>
          </a:xfrm>
          <a:prstGeom prst="rect">
            <a:avLst/>
          </a:prstGeom>
        </p:spPr>
      </p:pic>
      <p:sp>
        <p:nvSpPr>
          <p:cNvPr id="5" name="ZoneTexte 4">
            <a:extLst>
              <a:ext uri="{FF2B5EF4-FFF2-40B4-BE49-F238E27FC236}">
                <a16:creationId xmlns:a16="http://schemas.microsoft.com/office/drawing/2014/main" id="{0109DE5C-650F-CF47-8CBC-F3FD860EF7F7}"/>
              </a:ext>
            </a:extLst>
          </p:cNvPr>
          <p:cNvSpPr txBox="1"/>
          <p:nvPr/>
        </p:nvSpPr>
        <p:spPr>
          <a:xfrm>
            <a:off x="2643883" y="267128"/>
            <a:ext cx="7335748" cy="1569660"/>
          </a:xfrm>
          <a:prstGeom prst="rect">
            <a:avLst/>
          </a:prstGeom>
          <a:noFill/>
        </p:spPr>
        <p:txBody>
          <a:bodyPr wrap="square" rtlCol="0">
            <a:spAutoFit/>
          </a:bodyPr>
          <a:lstStyle/>
          <a:p>
            <a:r>
              <a:rPr lang="en-US" sz="1600" dirty="0"/>
              <a:t>To synchronize several DIFs, a new DAQ board is being developed. It contains:</a:t>
            </a:r>
          </a:p>
          <a:p>
            <a:r>
              <a:rPr lang="en-US" sz="1600" dirty="0"/>
              <a:t>-1 FPGA (</a:t>
            </a:r>
            <a:r>
              <a:rPr lang="fr-FR" sz="1600" dirty="0"/>
              <a:t>cyclone10LP) </a:t>
            </a:r>
            <a:r>
              <a:rPr lang="fr-FR" sz="1600" dirty="0" err="1"/>
              <a:t>with</a:t>
            </a:r>
            <a:r>
              <a:rPr lang="fr-FR" sz="1600" dirty="0"/>
              <a:t> 12x5 LVDS links</a:t>
            </a:r>
            <a:r>
              <a:rPr lang="en-US" sz="1600" dirty="0"/>
              <a:t> </a:t>
            </a:r>
          </a:p>
          <a:p>
            <a:r>
              <a:rPr lang="en-US" sz="1600" dirty="0"/>
              <a:t>-Microprocessor (PIC32MZ) interfaced with TCP/IP  and with the FPGA for   </a:t>
            </a:r>
          </a:p>
          <a:p>
            <a:r>
              <a:rPr lang="en-US" sz="1600" dirty="0"/>
              <a:t>  high level operations ( calibrations..</a:t>
            </a:r>
            <a:r>
              <a:rPr lang="en-US" sz="1600" dirty="0" err="1"/>
              <a:t>etc</a:t>
            </a:r>
            <a:r>
              <a:rPr lang="en-US" sz="1600" dirty="0"/>
              <a:t>) </a:t>
            </a:r>
          </a:p>
          <a:p>
            <a:endParaRPr lang="en-US" sz="1600" dirty="0"/>
          </a:p>
          <a:p>
            <a:r>
              <a:rPr lang="en-US" sz="1600" dirty="0"/>
              <a:t>Our goal is to have all the readout chain functional by the end of 2021.</a:t>
            </a:r>
          </a:p>
        </p:txBody>
      </p:sp>
    </p:spTree>
    <p:extLst>
      <p:ext uri="{BB962C8B-B14F-4D97-AF65-F5344CB8AC3E}">
        <p14:creationId xmlns:p14="http://schemas.microsoft.com/office/powerpoint/2010/main" val="378287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srcRect/>
          <a:stretch>
            <a:fillRect/>
          </a:stretch>
        </p:blipFill>
        <p:spPr bwMode="auto">
          <a:xfrm>
            <a:off x="1600201" y="4419600"/>
            <a:ext cx="2895601" cy="2438400"/>
          </a:xfrm>
          <a:prstGeom prst="rect">
            <a:avLst/>
          </a:prstGeom>
          <a:noFill/>
          <a:ln w="9525">
            <a:noFill/>
            <a:round/>
            <a:headEnd/>
            <a:tailEnd/>
          </a:ln>
        </p:spPr>
      </p:pic>
      <p:pic>
        <p:nvPicPr>
          <p:cNvPr id="9" name="Image 8" descr="Capture d’écran 2014-01-21 à 23.21.19.png"/>
          <p:cNvPicPr>
            <a:picLocks noChangeAspect="1"/>
          </p:cNvPicPr>
          <p:nvPr/>
        </p:nvPicPr>
        <p:blipFill>
          <a:blip r:embed="rId4"/>
          <a:stretch>
            <a:fillRect/>
          </a:stretch>
        </p:blipFill>
        <p:spPr>
          <a:xfrm>
            <a:off x="4648201" y="4419600"/>
            <a:ext cx="2819401" cy="2438400"/>
          </a:xfrm>
          <a:prstGeom prst="rect">
            <a:avLst/>
          </a:prstGeom>
        </p:spPr>
      </p:pic>
      <p:pic>
        <p:nvPicPr>
          <p:cNvPr id="11" name="Image 8"/>
          <p:cNvPicPr>
            <a:picLocks noChangeAspect="1"/>
          </p:cNvPicPr>
          <p:nvPr/>
        </p:nvPicPr>
        <p:blipFill>
          <a:blip r:embed="rId5"/>
          <a:srcRect/>
          <a:stretch>
            <a:fillRect/>
          </a:stretch>
        </p:blipFill>
        <p:spPr bwMode="auto">
          <a:xfrm>
            <a:off x="7696198" y="4419600"/>
            <a:ext cx="2895602" cy="2438400"/>
          </a:xfrm>
          <a:prstGeom prst="rect">
            <a:avLst/>
          </a:prstGeom>
          <a:noFill/>
          <a:ln w="9525">
            <a:noFill/>
            <a:miter lim="800000"/>
            <a:headEnd/>
            <a:tailEnd/>
          </a:ln>
        </p:spPr>
      </p:pic>
      <p:grpSp>
        <p:nvGrpSpPr>
          <p:cNvPr id="2" name="Grouper 18"/>
          <p:cNvGrpSpPr/>
          <p:nvPr/>
        </p:nvGrpSpPr>
        <p:grpSpPr>
          <a:xfrm>
            <a:off x="1754096" y="182283"/>
            <a:ext cx="5531223" cy="4162949"/>
            <a:chOff x="1495" y="-43328"/>
            <a:chExt cx="5531223" cy="3765005"/>
          </a:xfrm>
        </p:grpSpPr>
        <p:sp>
          <p:nvSpPr>
            <p:cNvPr id="68613" name="ZoneTexte 7"/>
            <p:cNvSpPr txBox="1">
              <a:spLocks noChangeArrowheads="1"/>
            </p:cNvSpPr>
            <p:nvPr/>
          </p:nvSpPr>
          <p:spPr bwMode="auto">
            <a:xfrm>
              <a:off x="46318" y="457200"/>
              <a:ext cx="54864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10500 64-ch ASIC  were tested  and calibrated using a   </a:t>
              </a:r>
            </a:p>
            <a:p>
              <a:r>
                <a:rPr lang="en-US" sz="1400" dirty="0">
                  <a:solidFill>
                    <a:srgbClr val="000000"/>
                  </a:solidFill>
                  <a:latin typeface="Verdana" charset="0"/>
                  <a:ea typeface="Verdana" charset="0"/>
                  <a:cs typeface="Verdana" charset="0"/>
                </a:rPr>
                <a:t>    dedicated (</a:t>
              </a:r>
              <a:r>
                <a:rPr lang="en-US" sz="1400" dirty="0" err="1">
                  <a:solidFill>
                    <a:srgbClr val="000000"/>
                  </a:solidFill>
                  <a:latin typeface="Verdana" charset="0"/>
                  <a:ea typeface="Verdana" charset="0"/>
                  <a:cs typeface="Verdana" charset="0"/>
                </a:rPr>
                <a:t>ASICs</a:t>
              </a:r>
              <a:r>
                <a:rPr lang="en-US" sz="1400" dirty="0">
                  <a:solidFill>
                    <a:srgbClr val="000000"/>
                  </a:solidFill>
                  <a:latin typeface="Verdana" charset="0"/>
                  <a:ea typeface="Verdana" charset="0"/>
                  <a:cs typeface="Verdana" charset="0"/>
                </a:rPr>
                <a:t> layout : 93% ).</a:t>
              </a:r>
            </a:p>
          </p:txBody>
        </p:sp>
        <p:sp>
          <p:nvSpPr>
            <p:cNvPr id="10" name="ZoneTexte 9"/>
            <p:cNvSpPr txBox="1"/>
            <p:nvPr/>
          </p:nvSpPr>
          <p:spPr>
            <a:xfrm>
              <a:off x="76200" y="-43328"/>
              <a:ext cx="4876800" cy="36186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sz="2000" b="1" dirty="0">
                  <a:solidFill>
                    <a:srgbClr val="000000"/>
                  </a:solidFill>
                  <a:latin typeface="Verdana"/>
                  <a:cs typeface="Verdana"/>
                </a:rPr>
                <a:t>SDHCAL prototype construction</a:t>
              </a:r>
            </a:p>
          </p:txBody>
        </p:sp>
        <p:sp>
          <p:nvSpPr>
            <p:cNvPr id="68615" name="ZoneTexte 10"/>
            <p:cNvSpPr txBox="1">
              <a:spLocks noChangeArrowheads="1"/>
            </p:cNvSpPr>
            <p:nvPr/>
          </p:nvSpPr>
          <p:spPr bwMode="auto">
            <a:xfrm>
              <a:off x="1495" y="992999"/>
              <a:ext cx="5486400" cy="797953"/>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310 PCBs were produced, cabled and tested.  </a:t>
              </a:r>
            </a:p>
            <a:p>
              <a:r>
                <a:rPr lang="en-US" sz="1400" dirty="0">
                  <a:solidFill>
                    <a:srgbClr val="000000"/>
                  </a:solidFill>
                  <a:latin typeface="Verdana" charset="0"/>
                  <a:ea typeface="Verdana" charset="0"/>
                  <a:cs typeface="Verdana" charset="0"/>
                </a:rPr>
                <a:t>   They were assembled by sets of six to make 1m</a:t>
              </a:r>
              <a:r>
                <a:rPr lang="en-US" sz="1400" baseline="30000" dirty="0">
                  <a:solidFill>
                    <a:srgbClr val="000000"/>
                  </a:solidFill>
                  <a:latin typeface="Verdana" charset="0"/>
                  <a:ea typeface="Verdana" charset="0"/>
                  <a:cs typeface="Verdana" charset="0"/>
                </a:rPr>
                <a:t>2</a:t>
              </a:r>
              <a:r>
                <a:rPr lang="en-US" sz="1400" dirty="0">
                  <a:solidFill>
                    <a:srgbClr val="000000"/>
                  </a:solidFill>
                  <a:latin typeface="Verdana" charset="0"/>
                  <a:ea typeface="Verdana" charset="0"/>
                  <a:cs typeface="Verdana" charset="0"/>
                </a:rPr>
                <a:t> </a:t>
              </a:r>
              <a:r>
                <a:rPr lang="en-US" sz="1400" dirty="0" err="1">
                  <a:solidFill>
                    <a:srgbClr val="000000"/>
                  </a:solidFill>
                  <a:latin typeface="Verdana" charset="0"/>
                  <a:ea typeface="Verdana" charset="0"/>
                  <a:cs typeface="Verdana" charset="0"/>
                </a:rPr>
                <a:t>ASUs</a:t>
              </a:r>
              <a:endParaRPr lang="en-US" sz="1400" baseline="30000" dirty="0">
                <a:solidFill>
                  <a:srgbClr val="000000"/>
                </a:solidFill>
                <a:latin typeface="Verdana" charset="0"/>
                <a:ea typeface="Verdana" charset="0"/>
                <a:cs typeface="Verdana" charset="0"/>
              </a:endParaRPr>
            </a:p>
            <a:p>
              <a:r>
                <a:rPr lang="en-US" sz="1400" baseline="30000" dirty="0">
                  <a:solidFill>
                    <a:srgbClr val="000000"/>
                  </a:solidFill>
                  <a:latin typeface="Verdana" charset="0"/>
                  <a:ea typeface="Verdana" charset="0"/>
                  <a:cs typeface="Verdana" charset="0"/>
                </a:rPr>
                <a:t>      </a:t>
              </a:r>
            </a:p>
            <a:p>
              <a:endParaRPr lang="en-US" sz="1400" dirty="0">
                <a:solidFill>
                  <a:srgbClr val="000000"/>
                </a:solidFill>
                <a:latin typeface="Verdana" charset="0"/>
                <a:ea typeface="Verdana" charset="0"/>
                <a:cs typeface="Verdana" charset="0"/>
              </a:endParaRPr>
            </a:p>
          </p:txBody>
        </p:sp>
        <p:sp>
          <p:nvSpPr>
            <p:cNvPr id="13" name="ZoneTexte 10"/>
            <p:cNvSpPr txBox="1">
              <a:spLocks noChangeArrowheads="1"/>
            </p:cNvSpPr>
            <p:nvPr/>
          </p:nvSpPr>
          <p:spPr bwMode="auto">
            <a:xfrm>
              <a:off x="46318" y="1955453"/>
              <a:ext cx="5334000" cy="47320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50 detectors were built and assembled with  </a:t>
              </a:r>
            </a:p>
            <a:p>
              <a:r>
                <a:rPr lang="en-US" sz="1400" dirty="0">
                  <a:solidFill>
                    <a:srgbClr val="000000"/>
                  </a:solidFill>
                  <a:latin typeface="Verdana" charset="0"/>
                  <a:ea typeface="Verdana" charset="0"/>
                  <a:cs typeface="Verdana" charset="0"/>
                </a:rPr>
                <a:t>    their electronics into cassettes. </a:t>
              </a:r>
            </a:p>
          </p:txBody>
        </p:sp>
        <p:sp>
          <p:nvSpPr>
            <p:cNvPr id="14" name="ZoneTexte 10"/>
            <p:cNvSpPr txBox="1">
              <a:spLocks noChangeArrowheads="1"/>
            </p:cNvSpPr>
            <p:nvPr/>
          </p:nvSpPr>
          <p:spPr bwMode="auto">
            <a:xfrm>
              <a:off x="47813" y="2517917"/>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Self-supporting mechanical structure.  </a:t>
              </a:r>
            </a:p>
          </p:txBody>
        </p:sp>
        <p:sp>
          <p:nvSpPr>
            <p:cNvPr id="16" name="ZoneTexte 10"/>
            <p:cNvSpPr txBox="1">
              <a:spLocks noChangeArrowheads="1"/>
            </p:cNvSpPr>
            <p:nvPr/>
          </p:nvSpPr>
          <p:spPr bwMode="auto">
            <a:xfrm>
              <a:off x="62754" y="3443321"/>
              <a:ext cx="48006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Full assembly took place at CERN.</a:t>
              </a:r>
            </a:p>
          </p:txBody>
        </p:sp>
        <p:sp>
          <p:nvSpPr>
            <p:cNvPr id="17" name="ZoneTexte 10"/>
            <p:cNvSpPr txBox="1">
              <a:spLocks noChangeArrowheads="1"/>
            </p:cNvSpPr>
            <p:nvPr/>
          </p:nvSpPr>
          <p:spPr bwMode="auto">
            <a:xfrm>
              <a:off x="16436" y="1566359"/>
              <a:ext cx="5105400" cy="278356"/>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170 DIF, 20 DCC were built and tested.</a:t>
              </a:r>
            </a:p>
          </p:txBody>
        </p:sp>
      </p:grpSp>
      <p:pic>
        <p:nvPicPr>
          <p:cNvPr id="21" name="Picture 4"/>
          <p:cNvPicPr>
            <a:picLocks noChangeAspect="1" noChangeArrowheads="1"/>
          </p:cNvPicPr>
          <p:nvPr/>
        </p:nvPicPr>
        <p:blipFill>
          <a:blip r:embed="rId6"/>
          <a:srcRect/>
          <a:stretch>
            <a:fillRect/>
          </a:stretch>
        </p:blipFill>
        <p:spPr bwMode="auto">
          <a:xfrm>
            <a:off x="7696200" y="1989138"/>
            <a:ext cx="2895600" cy="2430463"/>
          </a:xfrm>
          <a:prstGeom prst="rect">
            <a:avLst/>
          </a:prstGeom>
          <a:noFill/>
          <a:ln w="9525">
            <a:noFill/>
            <a:round/>
            <a:headEnd/>
            <a:tailEnd/>
          </a:ln>
        </p:spPr>
      </p:pic>
      <p:sp>
        <p:nvSpPr>
          <p:cNvPr id="18" name="ZoneTexte 10"/>
          <p:cNvSpPr txBox="1">
            <a:spLocks noChangeArrowheads="1"/>
          </p:cNvSpPr>
          <p:nvPr/>
        </p:nvSpPr>
        <p:spPr bwMode="auto">
          <a:xfrm>
            <a:off x="1818344" y="3450518"/>
            <a:ext cx="4800600" cy="523220"/>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DAQ system using both USB and HTML protocol   </a:t>
            </a:r>
          </a:p>
          <a:p>
            <a:r>
              <a:rPr lang="en-US" sz="1400" dirty="0">
                <a:solidFill>
                  <a:srgbClr val="000000"/>
                </a:solidFill>
                <a:latin typeface="Verdana" charset="0"/>
                <a:ea typeface="Verdana" charset="0"/>
                <a:cs typeface="Verdana" charset="0"/>
              </a:rPr>
              <a:t>  was developed and used.  </a:t>
            </a:r>
          </a:p>
        </p:txBody>
      </p:sp>
      <p:pic>
        <p:nvPicPr>
          <p:cNvPr id="23" name="Image 22" descr="Capture d’écran 2017-05-20 à 13.41.01.png"/>
          <p:cNvPicPr>
            <a:picLocks noChangeAspect="1"/>
          </p:cNvPicPr>
          <p:nvPr/>
        </p:nvPicPr>
        <p:blipFill>
          <a:blip r:embed="rId7"/>
          <a:stretch>
            <a:fillRect/>
          </a:stretch>
        </p:blipFill>
        <p:spPr>
          <a:xfrm>
            <a:off x="1524000" y="293914"/>
            <a:ext cx="9144000" cy="6564086"/>
          </a:xfrm>
          <a:prstGeom prst="rect">
            <a:avLst/>
          </a:prstGeom>
        </p:spPr>
      </p:pic>
      <p:sp>
        <p:nvSpPr>
          <p:cNvPr id="24" name="ZoneTexte 23"/>
          <p:cNvSpPr txBox="1"/>
          <p:nvPr/>
        </p:nvSpPr>
        <p:spPr>
          <a:xfrm>
            <a:off x="6756400" y="6273800"/>
            <a:ext cx="38735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a:hlinkClick r:id="rId8"/>
              </a:rPr>
              <a:t>Published</a:t>
            </a:r>
            <a:r>
              <a:rPr lang="fr-FR" dirty="0">
                <a:solidFill>
                  <a:srgbClr val="0000FF"/>
                </a:solidFill>
                <a:hlinkClick r:id="rId8"/>
              </a:rPr>
              <a:t>: </a:t>
            </a:r>
            <a:r>
              <a:rPr lang="fr-FR" dirty="0">
                <a:solidFill>
                  <a:srgbClr val="0000FF"/>
                </a:solidFill>
              </a:rPr>
              <a:t>JINST 10 (2015) P10039</a:t>
            </a:r>
            <a:endParaRPr lang="en-US" dirty="0">
              <a:solidFill>
                <a:srgbClr val="0000FF"/>
              </a:solidFill>
            </a:endParaRPr>
          </a:p>
        </p:txBody>
      </p:sp>
      <p:sp>
        <p:nvSpPr>
          <p:cNvPr id="4" name="ZoneTexte 3">
            <a:extLst>
              <a:ext uri="{FF2B5EF4-FFF2-40B4-BE49-F238E27FC236}">
                <a16:creationId xmlns:a16="http://schemas.microsoft.com/office/drawing/2014/main" id="{0F9A3C51-8329-5674-C29C-2B38CFE33C18}"/>
              </a:ext>
            </a:extLst>
          </p:cNvPr>
          <p:cNvSpPr txBox="1"/>
          <p:nvPr/>
        </p:nvSpPr>
        <p:spPr>
          <a:xfrm>
            <a:off x="6650805" y="4158249"/>
            <a:ext cx="4017195" cy="17543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itchFamily="2" charset="2"/>
              <a:buChar char="Ø"/>
            </a:pPr>
            <a:r>
              <a:rPr lang="en-US" dirty="0"/>
              <a:t>48 layers (</a:t>
            </a:r>
            <a:r>
              <a:rPr lang="en-US" dirty="0">
                <a:latin typeface="Verdana" charset="0"/>
              </a:rPr>
              <a:t>-</a:t>
            </a:r>
            <a:r>
              <a:rPr lang="en-US" dirty="0">
                <a:latin typeface="Verdana"/>
                <a:cs typeface="Verdana"/>
              </a:rPr>
              <a:t>6λ</a:t>
            </a:r>
            <a:r>
              <a:rPr lang="en-US" baseline="-25000" dirty="0">
                <a:latin typeface="Verdana"/>
                <a:cs typeface="Verdana"/>
              </a:rPr>
              <a:t>I</a:t>
            </a:r>
            <a:r>
              <a:rPr lang="en-US" dirty="0">
                <a:latin typeface="Verdana"/>
                <a:cs typeface="Verdana"/>
              </a:rPr>
              <a:t>)</a:t>
            </a:r>
            <a:endParaRPr lang="en-US" dirty="0"/>
          </a:p>
          <a:p>
            <a:pPr marL="285750" indent="-285750">
              <a:buFont typeface="Wingdings" pitchFamily="2" charset="2"/>
              <a:buChar char="Ø"/>
            </a:pPr>
            <a:r>
              <a:rPr lang="en-US" dirty="0"/>
              <a:t>1 cm X 1 cm granularity </a:t>
            </a:r>
          </a:p>
          <a:p>
            <a:r>
              <a:rPr lang="en-US" dirty="0"/>
              <a:t>      3-threshold, 500000 channels</a:t>
            </a:r>
          </a:p>
          <a:p>
            <a:pPr marL="285750" indent="-285750">
              <a:buFont typeface="Wingdings" pitchFamily="2" charset="2"/>
              <a:buChar char="Ø"/>
            </a:pPr>
            <a:r>
              <a:rPr lang="en-US" dirty="0"/>
              <a:t> Power-Pulsed</a:t>
            </a:r>
          </a:p>
          <a:p>
            <a:pPr marL="285750" indent="-285750">
              <a:buFont typeface="Wingdings" pitchFamily="2" charset="2"/>
              <a:buChar char="Ø"/>
            </a:pPr>
            <a:r>
              <a:rPr lang="en-US" dirty="0"/>
              <a:t>Triggerless DAQ system</a:t>
            </a:r>
          </a:p>
          <a:p>
            <a:pPr marL="285750" indent="-285750">
              <a:buFont typeface="Wingdings" pitchFamily="2" charset="2"/>
              <a:buChar char="Ø"/>
            </a:pPr>
            <a:r>
              <a:rPr lang="en-US" dirty="0"/>
              <a:t>Self-supporting mechanical structure</a:t>
            </a:r>
          </a:p>
        </p:txBody>
      </p:sp>
      <p:sp>
        <p:nvSpPr>
          <p:cNvPr id="5" name="ZoneTexte 4">
            <a:extLst>
              <a:ext uri="{FF2B5EF4-FFF2-40B4-BE49-F238E27FC236}">
                <a16:creationId xmlns:a16="http://schemas.microsoft.com/office/drawing/2014/main" id="{488E7951-864B-C0B3-2E0D-092077EFE3F0}"/>
              </a:ext>
            </a:extLst>
          </p:cNvPr>
          <p:cNvSpPr txBox="1"/>
          <p:nvPr/>
        </p:nvSpPr>
        <p:spPr>
          <a:xfrm>
            <a:off x="6705601" y="479155"/>
            <a:ext cx="3798027" cy="369332"/>
          </a:xfrm>
          <a:prstGeom prst="rect">
            <a:avLst/>
          </a:prstGeom>
          <a:solidFill>
            <a:srgbClr val="FFFF00"/>
          </a:solidFill>
        </p:spPr>
        <p:txBody>
          <a:bodyPr wrap="none" rtlCol="0">
            <a:spAutoFit/>
          </a:bodyPr>
          <a:lstStyle/>
          <a:p>
            <a:r>
              <a:rPr lang="en-US" b="1" dirty="0"/>
              <a:t>Completed in 2011 and tested in 2012</a:t>
            </a:r>
          </a:p>
        </p:txBody>
      </p:sp>
      <p:sp>
        <p:nvSpPr>
          <p:cNvPr id="3" name="ZoneTexte 2">
            <a:extLst>
              <a:ext uri="{FF2B5EF4-FFF2-40B4-BE49-F238E27FC236}">
                <a16:creationId xmlns:a16="http://schemas.microsoft.com/office/drawing/2014/main" id="{447A019B-92FC-0ED9-8283-182B8504AEAA}"/>
              </a:ext>
            </a:extLst>
          </p:cNvPr>
          <p:cNvSpPr txBox="1"/>
          <p:nvPr/>
        </p:nvSpPr>
        <p:spPr>
          <a:xfrm>
            <a:off x="1754096" y="6072404"/>
            <a:ext cx="2212597" cy="646331"/>
          </a:xfrm>
          <a:prstGeom prst="rect">
            <a:avLst/>
          </a:prstGeom>
          <a:noFill/>
        </p:spPr>
        <p:txBody>
          <a:bodyPr wrap="square" rtlCol="0">
            <a:spAutoFit/>
          </a:bodyPr>
          <a:lstStyle/>
          <a:p>
            <a:r>
              <a:rPr lang="en-US" b="1" dirty="0">
                <a:solidFill>
                  <a:schemeClr val="bg1"/>
                </a:solidFill>
              </a:rPr>
              <a:t>R. Kieffer PhD thesis</a:t>
            </a:r>
          </a:p>
          <a:p>
            <a:r>
              <a:rPr lang="en-US" b="1" dirty="0">
                <a:solidFill>
                  <a:schemeClr val="bg1"/>
                </a:solidFill>
              </a:rPr>
              <a:t>Y. Haddad PhD thesis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time_hit_sprectrum_all_centered_R715651_T28.pdf"/>
          <p:cNvPicPr>
            <a:picLocks noChangeAspect="1"/>
          </p:cNvPicPr>
          <p:nvPr/>
        </p:nvPicPr>
        <p:blipFill>
          <a:blip r:embed="rId2"/>
          <a:stretch>
            <a:fillRect/>
          </a:stretch>
        </p:blipFill>
        <p:spPr>
          <a:xfrm>
            <a:off x="7497812" y="1816100"/>
            <a:ext cx="3170188" cy="1714500"/>
          </a:xfrm>
          <a:prstGeom prst="rect">
            <a:avLst/>
          </a:prstGeom>
        </p:spPr>
      </p:pic>
      <p:pic>
        <p:nvPicPr>
          <p:cNvPr id="7" name="Image 6" descr="zoom_spectrum.pdf"/>
          <p:cNvPicPr>
            <a:picLocks noChangeAspect="1"/>
          </p:cNvPicPr>
          <p:nvPr/>
        </p:nvPicPr>
        <p:blipFill>
          <a:blip r:embed="rId3"/>
          <a:stretch>
            <a:fillRect/>
          </a:stretch>
        </p:blipFill>
        <p:spPr>
          <a:xfrm>
            <a:off x="7510512" y="125930"/>
            <a:ext cx="3170188" cy="1690170"/>
          </a:xfrm>
          <a:prstGeom prst="rect">
            <a:avLst/>
          </a:prstGeom>
        </p:spPr>
      </p:pic>
      <p:sp>
        <p:nvSpPr>
          <p:cNvPr id="2" name="ZoneTexte 1"/>
          <p:cNvSpPr txBox="1"/>
          <p:nvPr/>
        </p:nvSpPr>
        <p:spPr>
          <a:xfrm>
            <a:off x="1689100" y="99824"/>
            <a:ext cx="8299962" cy="830997"/>
          </a:xfrm>
          <a:prstGeom prst="rect">
            <a:avLst/>
          </a:prstGeom>
          <a:noFill/>
        </p:spPr>
        <p:txBody>
          <a:bodyPr wrap="square" rtlCol="0">
            <a:spAutoFit/>
          </a:bodyPr>
          <a:lstStyle/>
          <a:p>
            <a:pPr algn="ctr"/>
            <a:r>
              <a:rPr lang="en-GB" sz="2400" b="1" dirty="0"/>
              <a:t>SDHCAL performance</a:t>
            </a:r>
          </a:p>
          <a:p>
            <a:pPr algn="ctr"/>
            <a:endParaRPr lang="en-GB" sz="2400" b="1" dirty="0"/>
          </a:p>
        </p:txBody>
      </p:sp>
      <p:sp>
        <p:nvSpPr>
          <p:cNvPr id="3" name="ZoneTexte 2"/>
          <p:cNvSpPr txBox="1"/>
          <p:nvPr/>
        </p:nvSpPr>
        <p:spPr>
          <a:xfrm>
            <a:off x="1524000" y="738376"/>
            <a:ext cx="8534400" cy="3046988"/>
          </a:xfrm>
          <a:prstGeom prst="rect">
            <a:avLst/>
          </a:prstGeom>
          <a:noFill/>
        </p:spPr>
        <p:txBody>
          <a:bodyPr wrap="square" rtlCol="0">
            <a:spAutoFit/>
          </a:bodyPr>
          <a:lstStyle/>
          <a:p>
            <a:pPr>
              <a:buFont typeface="Wingdings" charset="2"/>
              <a:buChar char="q"/>
            </a:pPr>
            <a:r>
              <a:rPr lang="en-US" sz="1600" dirty="0"/>
              <a:t> The SDHCAL prototype  was exposed to </a:t>
            </a:r>
            <a:r>
              <a:rPr lang="en-US" sz="1600" dirty="0" err="1"/>
              <a:t>hadron</a:t>
            </a:r>
            <a:r>
              <a:rPr lang="en-US" sz="1600" dirty="0"/>
              <a:t>, </a:t>
            </a:r>
            <a:r>
              <a:rPr lang="en-US" sz="1600" dirty="0" err="1"/>
              <a:t>muon</a:t>
            </a:r>
            <a:r>
              <a:rPr lang="en-US" sz="1600" dirty="0"/>
              <a:t> and electron </a:t>
            </a:r>
          </a:p>
          <a:p>
            <a:r>
              <a:rPr lang="en-US" sz="1600" dirty="0"/>
              <a:t>     beams in 2012, 2015 , 2018 and 2022 on PS,  H6 and H8 -SPS lines.  </a:t>
            </a:r>
          </a:p>
          <a:p>
            <a:endParaRPr lang="en-US" sz="1600" dirty="0"/>
          </a:p>
          <a:p>
            <a:pPr>
              <a:buFont typeface="Wingdings" charset="2"/>
              <a:buChar char="q"/>
            </a:pPr>
            <a:r>
              <a:rPr lang="en-US" sz="1600" dirty="0"/>
              <a:t> </a:t>
            </a:r>
            <a:r>
              <a:rPr lang="en-US" sz="1600" b="1" dirty="0">
                <a:solidFill>
                  <a:srgbClr val="FF0000"/>
                </a:solidFill>
              </a:rPr>
              <a:t>Power-pulsing</a:t>
            </a:r>
            <a:r>
              <a:rPr lang="en-US" sz="1600" dirty="0"/>
              <a:t> using the SPS spill structure was used to reduce the</a:t>
            </a:r>
          </a:p>
          <a:p>
            <a:r>
              <a:rPr lang="en-US" sz="1600" dirty="0"/>
              <a:t>     power consumption.</a:t>
            </a:r>
          </a:p>
          <a:p>
            <a:endParaRPr lang="en-US" sz="1600" dirty="0"/>
          </a:p>
          <a:p>
            <a:pPr>
              <a:buFont typeface="Wingdings" charset="2"/>
              <a:buChar char="q"/>
            </a:pPr>
            <a:r>
              <a:rPr lang="en-US" sz="1600" dirty="0"/>
              <a:t> </a:t>
            </a:r>
            <a:r>
              <a:rPr lang="en-US" sz="1600" b="1" dirty="0">
                <a:solidFill>
                  <a:srgbClr val="FF0000"/>
                </a:solidFill>
              </a:rPr>
              <a:t>Self-triggering </a:t>
            </a:r>
            <a:r>
              <a:rPr lang="en-US" sz="1600" dirty="0"/>
              <a:t>mode is used but </a:t>
            </a:r>
            <a:r>
              <a:rPr lang="en-US" sz="1600" dirty="0">
                <a:solidFill>
                  <a:srgbClr val="FF6600"/>
                </a:solidFill>
              </a:rPr>
              <a:t>external trigger </a:t>
            </a:r>
            <a:r>
              <a:rPr lang="en-US" sz="1600" dirty="0"/>
              <a:t>mode is possible </a:t>
            </a:r>
          </a:p>
          <a:p>
            <a:endParaRPr lang="en-US" sz="1600" dirty="0"/>
          </a:p>
          <a:p>
            <a:pPr>
              <a:buFont typeface="Wingdings" charset="2"/>
              <a:buChar char="q"/>
            </a:pPr>
            <a:r>
              <a:rPr lang="en-US" sz="1600" dirty="0"/>
              <a:t> The </a:t>
            </a:r>
            <a:r>
              <a:rPr lang="en-US" sz="1600" dirty="0">
                <a:solidFill>
                  <a:srgbClr val="FF0000"/>
                </a:solidFill>
              </a:rPr>
              <a:t>threshold information </a:t>
            </a:r>
            <a:r>
              <a:rPr lang="en-US" sz="1600" dirty="0"/>
              <a:t>helps to improve on the energy rec.</a:t>
            </a:r>
          </a:p>
          <a:p>
            <a:r>
              <a:rPr lang="en-US" sz="1600" dirty="0"/>
              <a:t>     by better accounting for the number of tracks crossing one pad</a:t>
            </a:r>
          </a:p>
          <a:p>
            <a:endParaRPr lang="en-US" sz="1600" dirty="0"/>
          </a:p>
          <a:p>
            <a:pPr>
              <a:buFont typeface="Wingdings" charset="2"/>
              <a:buChar char="q"/>
            </a:pPr>
            <a:r>
              <a:rPr lang="en-US" sz="1600" dirty="0"/>
              <a:t> New data were taken in 2015, 2016 and 2017 with an improved DAQ system</a:t>
            </a:r>
          </a:p>
        </p:txBody>
      </p:sp>
      <p:pic>
        <p:nvPicPr>
          <p:cNvPr id="9" name="Image 8" descr="event_display_x1_new.pdf"/>
          <p:cNvPicPr>
            <a:picLocks noChangeAspect="1"/>
          </p:cNvPicPr>
          <p:nvPr/>
        </p:nvPicPr>
        <p:blipFill>
          <a:blip r:embed="rId4"/>
          <a:stretch>
            <a:fillRect/>
          </a:stretch>
        </p:blipFill>
        <p:spPr>
          <a:xfrm>
            <a:off x="1689100" y="4095318"/>
            <a:ext cx="2578100" cy="2559482"/>
          </a:xfrm>
          <a:prstGeom prst="rect">
            <a:avLst/>
          </a:prstGeom>
        </p:spPr>
      </p:pic>
      <p:pic>
        <p:nvPicPr>
          <p:cNvPr id="10" name="Image 9" descr="event_display_x_e1_new.pdf"/>
          <p:cNvPicPr>
            <a:picLocks noChangeAspect="1"/>
          </p:cNvPicPr>
          <p:nvPr/>
        </p:nvPicPr>
        <p:blipFill>
          <a:blip r:embed="rId5"/>
          <a:stretch>
            <a:fillRect/>
          </a:stretch>
        </p:blipFill>
        <p:spPr>
          <a:xfrm>
            <a:off x="4488366" y="4044518"/>
            <a:ext cx="2610935" cy="2559482"/>
          </a:xfrm>
          <a:prstGeom prst="rect">
            <a:avLst/>
          </a:prstGeom>
        </p:spPr>
      </p:pic>
      <p:pic>
        <p:nvPicPr>
          <p:cNvPr id="11" name="Image 10" descr="effLayerh2.pdf"/>
          <p:cNvPicPr>
            <a:picLocks noChangeAspect="1"/>
          </p:cNvPicPr>
          <p:nvPr/>
        </p:nvPicPr>
        <p:blipFill>
          <a:blip r:embed="rId6"/>
          <a:stretch>
            <a:fillRect/>
          </a:stretch>
        </p:blipFill>
        <p:spPr>
          <a:xfrm>
            <a:off x="7510512" y="3505200"/>
            <a:ext cx="3030488" cy="1676400"/>
          </a:xfrm>
          <a:prstGeom prst="rect">
            <a:avLst/>
          </a:prstGeom>
        </p:spPr>
      </p:pic>
      <p:pic>
        <p:nvPicPr>
          <p:cNvPr id="12" name="Image 11" descr="mulLayerh2.pdf"/>
          <p:cNvPicPr>
            <a:picLocks noChangeAspect="1"/>
          </p:cNvPicPr>
          <p:nvPr/>
        </p:nvPicPr>
        <p:blipFill>
          <a:blip r:embed="rId7"/>
          <a:stretch>
            <a:fillRect/>
          </a:stretch>
        </p:blipFill>
        <p:spPr>
          <a:xfrm>
            <a:off x="7535140" y="5181600"/>
            <a:ext cx="3005860" cy="1565820"/>
          </a:xfrm>
          <a:prstGeom prst="rect">
            <a:avLst/>
          </a:prstGeom>
        </p:spPr>
      </p:pic>
      <p:sp>
        <p:nvSpPr>
          <p:cNvPr id="4" name="Espace réservé du pied de page 3"/>
          <p:cNvSpPr>
            <a:spLocks noGrp="1"/>
          </p:cNvSpPr>
          <p:nvPr>
            <p:ph type="ftr" sz="quarter" idx="11"/>
          </p:nvPr>
        </p:nvSpPr>
        <p:spPr/>
        <p:txBody>
          <a:bodyPr/>
          <a:lstStyle/>
          <a:p>
            <a:r>
              <a:rPr lang="en-GB"/>
              <a:t>I.Laktineh          ILD meeting  2021</a:t>
            </a:r>
          </a:p>
        </p:txBody>
      </p:sp>
      <p:sp>
        <p:nvSpPr>
          <p:cNvPr id="5" name="ZoneTexte 4">
            <a:extLst>
              <a:ext uri="{FF2B5EF4-FFF2-40B4-BE49-F238E27FC236}">
                <a16:creationId xmlns:a16="http://schemas.microsoft.com/office/drawing/2014/main" id="{0B3DDB9F-07C8-4B9D-B182-86DC23EBA4BA}"/>
              </a:ext>
            </a:extLst>
          </p:cNvPr>
          <p:cNvSpPr txBox="1"/>
          <p:nvPr/>
        </p:nvSpPr>
        <p:spPr>
          <a:xfrm>
            <a:off x="8511997" y="330656"/>
            <a:ext cx="2029003" cy="461665"/>
          </a:xfrm>
          <a:prstGeom prst="rect">
            <a:avLst/>
          </a:prstGeom>
          <a:noFill/>
        </p:spPr>
        <p:txBody>
          <a:bodyPr wrap="square" rtlCol="0">
            <a:spAutoFit/>
          </a:bodyPr>
          <a:lstStyle/>
          <a:p>
            <a:r>
              <a:rPr lang="en-US" sz="1200" dirty="0"/>
              <a:t>Triggerless</a:t>
            </a:r>
          </a:p>
          <a:p>
            <a:r>
              <a:rPr lang="en-US" sz="1200" dirty="0"/>
              <a:t>Time-based clustering</a:t>
            </a:r>
          </a:p>
        </p:txBody>
      </p:sp>
      <p:sp>
        <p:nvSpPr>
          <p:cNvPr id="8" name="ZoneTexte 7">
            <a:extLst>
              <a:ext uri="{FF2B5EF4-FFF2-40B4-BE49-F238E27FC236}">
                <a16:creationId xmlns:a16="http://schemas.microsoft.com/office/drawing/2014/main" id="{87A15DE2-6993-F118-1507-7E0FE021528A}"/>
              </a:ext>
            </a:extLst>
          </p:cNvPr>
          <p:cNvSpPr txBox="1"/>
          <p:nvPr/>
        </p:nvSpPr>
        <p:spPr>
          <a:xfrm>
            <a:off x="8796130" y="2713383"/>
            <a:ext cx="822854" cy="276999"/>
          </a:xfrm>
          <a:prstGeom prst="rect">
            <a:avLst/>
          </a:prstGeom>
          <a:noFill/>
        </p:spPr>
        <p:txBody>
          <a:bodyPr wrap="none" rtlCol="0">
            <a:spAutoFit/>
          </a:bodyPr>
          <a:lstStyle/>
          <a:p>
            <a:r>
              <a:rPr lang="en-US" sz="1200" dirty="0"/>
              <a:t>Noise rate</a:t>
            </a:r>
          </a:p>
        </p:txBody>
      </p:sp>
      <p:sp>
        <p:nvSpPr>
          <p:cNvPr id="13" name="ZoneTexte 12">
            <a:extLst>
              <a:ext uri="{FF2B5EF4-FFF2-40B4-BE49-F238E27FC236}">
                <a16:creationId xmlns:a16="http://schemas.microsoft.com/office/drawing/2014/main" id="{92B4BD20-8EF1-2456-B633-CCC9758319DC}"/>
              </a:ext>
            </a:extLst>
          </p:cNvPr>
          <p:cNvSpPr txBox="1"/>
          <p:nvPr/>
        </p:nvSpPr>
        <p:spPr>
          <a:xfrm>
            <a:off x="9134061" y="4244009"/>
            <a:ext cx="855001" cy="276999"/>
          </a:xfrm>
          <a:prstGeom prst="rect">
            <a:avLst/>
          </a:prstGeom>
          <a:noFill/>
        </p:spPr>
        <p:txBody>
          <a:bodyPr wrap="square" rtlCol="0">
            <a:spAutoFit/>
          </a:bodyPr>
          <a:lstStyle/>
          <a:p>
            <a:r>
              <a:rPr lang="en-US" sz="1200" dirty="0"/>
              <a:t>Efficiency</a:t>
            </a:r>
          </a:p>
        </p:txBody>
      </p:sp>
      <p:sp>
        <p:nvSpPr>
          <p:cNvPr id="14" name="ZoneTexte 13">
            <a:extLst>
              <a:ext uri="{FF2B5EF4-FFF2-40B4-BE49-F238E27FC236}">
                <a16:creationId xmlns:a16="http://schemas.microsoft.com/office/drawing/2014/main" id="{9B9E7E6A-DDA7-6569-9B04-EA397AF14379}"/>
              </a:ext>
            </a:extLst>
          </p:cNvPr>
          <p:cNvSpPr txBox="1"/>
          <p:nvPr/>
        </p:nvSpPr>
        <p:spPr>
          <a:xfrm>
            <a:off x="9213573" y="6221896"/>
            <a:ext cx="1063487" cy="276999"/>
          </a:xfrm>
          <a:prstGeom prst="rect">
            <a:avLst/>
          </a:prstGeom>
          <a:noFill/>
        </p:spPr>
        <p:txBody>
          <a:bodyPr wrap="square" rtlCol="0">
            <a:spAutoFit/>
          </a:bodyPr>
          <a:lstStyle/>
          <a:p>
            <a:r>
              <a:rPr lang="en-US" sz="1200" dirty="0"/>
              <a:t>Multiplicity</a:t>
            </a:r>
          </a:p>
        </p:txBody>
      </p:sp>
    </p:spTree>
    <p:extLst>
      <p:ext uri="{BB962C8B-B14F-4D97-AF65-F5344CB8AC3E}">
        <p14:creationId xmlns:p14="http://schemas.microsoft.com/office/powerpoint/2010/main" val="394555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CALICE_HEIDELBERG\M2MICROROC.jpg">
            <a:extLst>
              <a:ext uri="{FF2B5EF4-FFF2-40B4-BE49-F238E27FC236}">
                <a16:creationId xmlns:a16="http://schemas.microsoft.com/office/drawing/2014/main" id="{B389A6CB-C724-7044-B12A-79B58AAD2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54" y="1087718"/>
            <a:ext cx="3626331" cy="256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C23B9D71-88CC-D542-97B5-9A44F6CE8FAC}"/>
              </a:ext>
            </a:extLst>
          </p:cNvPr>
          <p:cNvSpPr txBox="1"/>
          <p:nvPr/>
        </p:nvSpPr>
        <p:spPr>
          <a:xfrm>
            <a:off x="1755954" y="164387"/>
            <a:ext cx="9279908" cy="1200329"/>
          </a:xfrm>
          <a:prstGeom prst="rect">
            <a:avLst/>
          </a:prstGeom>
          <a:noFill/>
        </p:spPr>
        <p:txBody>
          <a:bodyPr wrap="square" rtlCol="0">
            <a:spAutoFit/>
          </a:bodyPr>
          <a:lstStyle/>
          <a:p>
            <a:r>
              <a:rPr lang="en-US" dirty="0"/>
              <a:t>In addition, within the ANR-Blanc,  4 units of SDHCAL-MM 1m x 1m each were produced, tested in a muon beam. The 4 units of SDHCAL-MM were then inserted in the SDHCAL-RPC prototype replacing the RPC units #10, 20, 35 and 50</a:t>
            </a:r>
          </a:p>
          <a:p>
            <a:endParaRPr lang="en-US" dirty="0"/>
          </a:p>
        </p:txBody>
      </p:sp>
      <p:pic>
        <p:nvPicPr>
          <p:cNvPr id="4" name="Picture 5">
            <a:extLst>
              <a:ext uri="{FF2B5EF4-FFF2-40B4-BE49-F238E27FC236}">
                <a16:creationId xmlns:a16="http://schemas.microsoft.com/office/drawing/2014/main" id="{00D71F93-1305-3944-851C-E91356855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120" y="1004356"/>
            <a:ext cx="3755834" cy="26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CE772187-8652-0EC6-82E4-9FBBD23015AA}"/>
              </a:ext>
            </a:extLst>
          </p:cNvPr>
          <p:cNvPicPr>
            <a:picLocks noChangeAspect="1"/>
          </p:cNvPicPr>
          <p:nvPr/>
        </p:nvPicPr>
        <p:blipFill>
          <a:blip r:embed="rId4"/>
          <a:stretch>
            <a:fillRect/>
          </a:stretch>
        </p:blipFill>
        <p:spPr>
          <a:xfrm>
            <a:off x="1903855" y="3932518"/>
            <a:ext cx="3626330" cy="2569881"/>
          </a:xfrm>
          <a:prstGeom prst="rect">
            <a:avLst/>
          </a:prstGeom>
        </p:spPr>
      </p:pic>
      <p:pic>
        <p:nvPicPr>
          <p:cNvPr id="9" name="Image 8">
            <a:extLst>
              <a:ext uri="{FF2B5EF4-FFF2-40B4-BE49-F238E27FC236}">
                <a16:creationId xmlns:a16="http://schemas.microsoft.com/office/drawing/2014/main" id="{3B77ED49-CAA5-9DB9-35A6-4E7AFE401989}"/>
              </a:ext>
            </a:extLst>
          </p:cNvPr>
          <p:cNvPicPr>
            <a:picLocks noChangeAspect="1"/>
          </p:cNvPicPr>
          <p:nvPr/>
        </p:nvPicPr>
        <p:blipFill>
          <a:blip r:embed="rId5"/>
          <a:stretch>
            <a:fillRect/>
          </a:stretch>
        </p:blipFill>
        <p:spPr>
          <a:xfrm>
            <a:off x="6001407" y="3657600"/>
            <a:ext cx="4572000" cy="3200399"/>
          </a:xfrm>
          <a:prstGeom prst="rect">
            <a:avLst/>
          </a:prstGeom>
        </p:spPr>
      </p:pic>
      <p:sp>
        <p:nvSpPr>
          <p:cNvPr id="10" name="ZoneTexte 9">
            <a:extLst>
              <a:ext uri="{FF2B5EF4-FFF2-40B4-BE49-F238E27FC236}">
                <a16:creationId xmlns:a16="http://schemas.microsoft.com/office/drawing/2014/main" id="{DB27F613-B366-C24A-62E3-F5326830B86D}"/>
              </a:ext>
            </a:extLst>
          </p:cNvPr>
          <p:cNvSpPr txBox="1"/>
          <p:nvPr/>
        </p:nvSpPr>
        <p:spPr>
          <a:xfrm>
            <a:off x="7326775" y="5868365"/>
            <a:ext cx="729205" cy="369332"/>
          </a:xfrm>
          <a:prstGeom prst="rect">
            <a:avLst/>
          </a:prstGeom>
          <a:noFill/>
        </p:spPr>
        <p:txBody>
          <a:bodyPr wrap="square" rtlCol="0">
            <a:spAutoFit/>
          </a:bodyPr>
          <a:lstStyle/>
          <a:p>
            <a:r>
              <a:rPr lang="en-US" b="1" dirty="0">
                <a:solidFill>
                  <a:schemeClr val="bg1"/>
                </a:solidFill>
              </a:rPr>
              <a:t>LAPP</a:t>
            </a:r>
          </a:p>
        </p:txBody>
      </p:sp>
    </p:spTree>
    <p:extLst>
      <p:ext uri="{BB962C8B-B14F-4D97-AF65-F5344CB8AC3E}">
        <p14:creationId xmlns:p14="http://schemas.microsoft.com/office/powerpoint/2010/main" val="19209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29C898B-54CF-F6F5-33F5-E1431979E2C9}"/>
              </a:ext>
            </a:extLst>
          </p:cNvPr>
          <p:cNvSpPr txBox="1"/>
          <p:nvPr/>
        </p:nvSpPr>
        <p:spPr>
          <a:xfrm>
            <a:off x="2452611" y="1044960"/>
            <a:ext cx="6043448" cy="523220"/>
          </a:xfrm>
          <a:prstGeom prst="rect">
            <a:avLst/>
          </a:prstGeom>
          <a:noFill/>
        </p:spPr>
        <p:txBody>
          <a:bodyPr wrap="square" rtlCol="0">
            <a:spAutoFit/>
          </a:bodyPr>
          <a:lstStyle/>
          <a:p>
            <a:r>
              <a:rPr lang="en-US" dirty="0"/>
              <a:t>                                    </a:t>
            </a:r>
            <a:r>
              <a:rPr lang="en-US" sz="2800" b="1" dirty="0">
                <a:solidFill>
                  <a:srgbClr val="FF0000"/>
                </a:solidFill>
              </a:rPr>
              <a:t>Beam test results</a:t>
            </a:r>
          </a:p>
        </p:txBody>
      </p:sp>
      <p:sp>
        <p:nvSpPr>
          <p:cNvPr id="3" name="ZoneTexte 2">
            <a:extLst>
              <a:ext uri="{FF2B5EF4-FFF2-40B4-BE49-F238E27FC236}">
                <a16:creationId xmlns:a16="http://schemas.microsoft.com/office/drawing/2014/main" id="{5E0D106F-0CD6-C10C-DFB2-875912971DA1}"/>
              </a:ext>
            </a:extLst>
          </p:cNvPr>
          <p:cNvSpPr txBox="1"/>
          <p:nvPr/>
        </p:nvSpPr>
        <p:spPr>
          <a:xfrm>
            <a:off x="370006" y="2176531"/>
            <a:ext cx="11821994" cy="2431435"/>
          </a:xfrm>
          <a:prstGeom prst="rect">
            <a:avLst/>
          </a:prstGeom>
          <a:noFill/>
        </p:spPr>
        <p:txBody>
          <a:bodyPr wrap="square" rtlCol="0">
            <a:spAutoFit/>
          </a:bodyPr>
          <a:lstStyle/>
          <a:p>
            <a:r>
              <a:rPr lang="en-US" sz="2400" dirty="0"/>
              <a:t>The SDHCAL was the first technological prototype developed within the CALICE collaboration.</a:t>
            </a:r>
          </a:p>
          <a:p>
            <a:r>
              <a:rPr lang="en-US" sz="2400" dirty="0"/>
              <a:t>Beam tests at CERN allowed us</a:t>
            </a:r>
          </a:p>
          <a:p>
            <a:endParaRPr lang="en-US" sz="2000" dirty="0"/>
          </a:p>
          <a:p>
            <a:pPr marL="342900" indent="-342900">
              <a:buFont typeface="Wingdings" pitchFamily="2" charset="2"/>
              <a:buChar char="Ø"/>
            </a:pPr>
            <a:r>
              <a:rPr lang="en-US" sz="2200" dirty="0"/>
              <a:t>to validate the concept</a:t>
            </a:r>
          </a:p>
          <a:p>
            <a:pPr marL="342900" indent="-342900">
              <a:buFont typeface="Wingdings" pitchFamily="2" charset="2"/>
              <a:buChar char="Ø"/>
            </a:pPr>
            <a:r>
              <a:rPr lang="en-US" sz="2200" dirty="0"/>
              <a:t>to better understand its different  components  (GRPC, Front-End and Back-End electronics)</a:t>
            </a:r>
          </a:p>
          <a:p>
            <a:pPr marL="342900" indent="-342900">
              <a:buFont typeface="Wingdings" pitchFamily="2" charset="2"/>
              <a:buChar char="Ø"/>
            </a:pPr>
            <a:r>
              <a:rPr lang="en-US" sz="2200" dirty="0"/>
              <a:t>to continuously improve on the DAQ system to obtain the best performances</a:t>
            </a:r>
          </a:p>
          <a:p>
            <a:endParaRPr lang="en-US" dirty="0"/>
          </a:p>
        </p:txBody>
      </p:sp>
    </p:spTree>
    <p:extLst>
      <p:ext uri="{BB962C8B-B14F-4D97-AF65-F5344CB8AC3E}">
        <p14:creationId xmlns:p14="http://schemas.microsoft.com/office/powerpoint/2010/main" val="1725528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6E54BF4-8488-5F4E-BB59-4508BC874DE3}"/>
              </a:ext>
            </a:extLst>
          </p:cNvPr>
          <p:cNvSpPr txBox="1"/>
          <p:nvPr/>
        </p:nvSpPr>
        <p:spPr>
          <a:xfrm>
            <a:off x="2305711" y="187831"/>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Energy reconstruction</a:t>
            </a:r>
          </a:p>
        </p:txBody>
      </p:sp>
      <p:sp>
        <p:nvSpPr>
          <p:cNvPr id="9" name="CuadroTexto 8">
            <a:extLst>
              <a:ext uri="{FF2B5EF4-FFF2-40B4-BE49-F238E27FC236}">
                <a16:creationId xmlns:a16="http://schemas.microsoft.com/office/drawing/2014/main" id="{79A79E70-A199-2443-84F0-578E0376755A}"/>
              </a:ext>
            </a:extLst>
          </p:cNvPr>
          <p:cNvSpPr txBox="1"/>
          <p:nvPr/>
        </p:nvSpPr>
        <p:spPr>
          <a:xfrm>
            <a:off x="707581" y="907890"/>
            <a:ext cx="3626890" cy="338554"/>
          </a:xfrm>
          <a:prstGeom prst="rect">
            <a:avLst/>
          </a:prstGeom>
          <a:solidFill>
            <a:schemeClr val="bg1">
              <a:lumMod val="95000"/>
            </a:schemeClr>
          </a:solidFill>
          <a:ln w="38100">
            <a:solidFill>
              <a:schemeClr val="bg1">
                <a:lumMod val="50000"/>
              </a:schemeClr>
            </a:solidFill>
          </a:ln>
        </p:spPr>
        <p:txBody>
          <a:bodyPr wrap="none" rtlCol="0">
            <a:spAutoFit/>
          </a:bodyPr>
          <a:lstStyle/>
          <a:p>
            <a:r>
              <a:rPr lang="en-US" sz="1600" b="1" dirty="0" err="1">
                <a:solidFill>
                  <a:srgbClr val="FF0000"/>
                </a:solidFill>
              </a:rPr>
              <a:t>E</a:t>
            </a:r>
            <a:r>
              <a:rPr lang="en-US" sz="1600" b="1" baseline="-25000" dirty="0" err="1">
                <a:solidFill>
                  <a:srgbClr val="FF0000"/>
                </a:solidFill>
              </a:rPr>
              <a:t>rec</a:t>
            </a:r>
            <a:r>
              <a:rPr lang="en-US" sz="1600" b="1" baseline="-25000" dirty="0">
                <a:solidFill>
                  <a:srgbClr val="FF0000"/>
                </a:solidFill>
              </a:rPr>
              <a:t>  = </a:t>
            </a:r>
            <a:r>
              <a:rPr lang="en-US" sz="1600" b="1" dirty="0">
                <a:solidFill>
                  <a:srgbClr val="FF0000"/>
                </a:solidFill>
                <a:latin typeface="Apple Symbols"/>
                <a:cs typeface="Apple Symbols"/>
              </a:rPr>
              <a:t> </a:t>
            </a:r>
            <a:r>
              <a:rPr lang="en-US" sz="1600" b="1" dirty="0">
                <a:solidFill>
                  <a:schemeClr val="accent1">
                    <a:lumMod val="50000"/>
                  </a:schemeClr>
                </a:solidFill>
                <a:latin typeface="Apple Symbols"/>
                <a:cs typeface="Apple Symbols"/>
              </a:rPr>
              <a:t> </a:t>
            </a:r>
            <a:r>
              <a:rPr lang="en-US" sz="1600" b="1" dirty="0">
                <a:solidFill>
                  <a:srgbClr val="00B050"/>
                </a:solidFill>
                <a:latin typeface="Apple Symbols"/>
                <a:cs typeface="Apple Symbols"/>
              </a:rPr>
              <a:t>α</a:t>
            </a:r>
            <a:r>
              <a:rPr lang="en-US" sz="1600" b="1" dirty="0">
                <a:solidFill>
                  <a:schemeClr val="accent1">
                    <a:lumMod val="50000"/>
                  </a:schemeClr>
                </a:solidFill>
                <a:latin typeface="Apple Symbols"/>
                <a:cs typeface="Apple Symbols"/>
              </a:rPr>
              <a:t> </a:t>
            </a:r>
            <a:r>
              <a:rPr lang="en-US" sz="1600" b="1" dirty="0">
                <a:solidFill>
                  <a:schemeClr val="tx1">
                    <a:lumMod val="95000"/>
                    <a:lumOff val="5000"/>
                  </a:schemeClr>
                </a:solidFill>
                <a:latin typeface="Apple Symbols"/>
                <a:cs typeface="Apple Symbols"/>
              </a:rPr>
              <a:t>(</a:t>
            </a:r>
            <a:r>
              <a:rPr lang="en-US" sz="1600" b="1" dirty="0" err="1">
                <a:solidFill>
                  <a:schemeClr val="tx1">
                    <a:lumMod val="95000"/>
                    <a:lumOff val="5000"/>
                  </a:schemeClr>
                </a:solidFill>
                <a:latin typeface="Apple Symbols"/>
                <a:cs typeface="Apple Symbols"/>
              </a:rPr>
              <a:t>N</a:t>
            </a:r>
            <a:r>
              <a:rPr lang="en-US" sz="1600" b="1" baseline="-25000" dirty="0" err="1">
                <a:solidFill>
                  <a:schemeClr val="tx1">
                    <a:lumMod val="95000"/>
                    <a:lumOff val="5000"/>
                  </a:schemeClr>
                </a:solidFill>
                <a:latin typeface="Apple Symbols"/>
                <a:cs typeface="Apple Symbols"/>
              </a:rPr>
              <a:t>tot</a:t>
            </a:r>
            <a:r>
              <a:rPr lang="en-US" sz="1600" b="1" dirty="0">
                <a:solidFill>
                  <a:schemeClr val="tx1">
                    <a:lumMod val="95000"/>
                    <a:lumOff val="5000"/>
                  </a:schemeClr>
                </a:solidFill>
              </a:rPr>
              <a:t>) </a:t>
            </a:r>
            <a:r>
              <a:rPr lang="en-US" sz="1600" b="1" dirty="0">
                <a:solidFill>
                  <a:srgbClr val="92D050"/>
                </a:solidFill>
              </a:rPr>
              <a:t>N</a:t>
            </a:r>
            <a:r>
              <a:rPr lang="en-US" sz="1600" b="1" baseline="-25000" dirty="0">
                <a:solidFill>
                  <a:srgbClr val="92D050"/>
                </a:solidFill>
              </a:rPr>
              <a:t>1</a:t>
            </a:r>
            <a:r>
              <a:rPr lang="en-US" sz="1600" b="1" dirty="0">
                <a:solidFill>
                  <a:srgbClr val="FF0000"/>
                </a:solidFill>
              </a:rPr>
              <a:t> + </a:t>
            </a:r>
            <a:r>
              <a:rPr lang="en-US" sz="1600" b="1" dirty="0">
                <a:solidFill>
                  <a:srgbClr val="0000FF"/>
                </a:solidFill>
              </a:rPr>
              <a:t>β</a:t>
            </a:r>
            <a:r>
              <a:rPr lang="en-US" sz="1600" b="1" dirty="0">
                <a:solidFill>
                  <a:srgbClr val="C00000"/>
                </a:solidFill>
              </a:rPr>
              <a:t> </a:t>
            </a:r>
            <a:r>
              <a:rPr lang="en-US" sz="1600" b="1" dirty="0">
                <a:solidFill>
                  <a:schemeClr val="tx1">
                    <a:lumMod val="95000"/>
                    <a:lumOff val="5000"/>
                  </a:schemeClr>
                </a:solidFill>
              </a:rPr>
              <a:t>(</a:t>
            </a:r>
            <a:r>
              <a:rPr lang="en-US" sz="1600" b="1" dirty="0" err="1">
                <a:solidFill>
                  <a:schemeClr val="tx1">
                    <a:lumMod val="95000"/>
                    <a:lumOff val="5000"/>
                  </a:schemeClr>
                </a:solidFill>
              </a:rPr>
              <a:t>N</a:t>
            </a:r>
            <a:r>
              <a:rPr lang="en-US" sz="1600" b="1" baseline="-25000" dirty="0" err="1">
                <a:solidFill>
                  <a:schemeClr val="tx1">
                    <a:lumMod val="95000"/>
                    <a:lumOff val="5000"/>
                  </a:schemeClr>
                </a:solidFill>
              </a:rPr>
              <a:t>tot</a:t>
            </a:r>
            <a:r>
              <a:rPr lang="en-US" sz="1600" b="1" dirty="0">
                <a:solidFill>
                  <a:schemeClr val="tx1">
                    <a:lumMod val="95000"/>
                    <a:lumOff val="5000"/>
                  </a:schemeClr>
                </a:solidFill>
              </a:rPr>
              <a:t>) </a:t>
            </a:r>
            <a:r>
              <a:rPr lang="en-US" sz="1600" b="1" dirty="0">
                <a:solidFill>
                  <a:srgbClr val="00B0F0"/>
                </a:solidFill>
              </a:rPr>
              <a:t>N</a:t>
            </a:r>
            <a:r>
              <a:rPr lang="en-US" sz="1600" b="1" baseline="-25000" dirty="0">
                <a:solidFill>
                  <a:srgbClr val="00B0F0"/>
                </a:solidFill>
              </a:rPr>
              <a:t>2</a:t>
            </a:r>
            <a:r>
              <a:rPr lang="en-US" sz="1600" b="1" dirty="0">
                <a:solidFill>
                  <a:srgbClr val="FF0000"/>
                </a:solidFill>
              </a:rPr>
              <a:t> + γ</a:t>
            </a:r>
            <a:r>
              <a:rPr lang="en-US" sz="1600" b="1" dirty="0">
                <a:solidFill>
                  <a:srgbClr val="FF3399"/>
                </a:solidFill>
              </a:rPr>
              <a:t> </a:t>
            </a:r>
            <a:r>
              <a:rPr lang="en-US" sz="1600" b="1" dirty="0">
                <a:solidFill>
                  <a:schemeClr val="tx1">
                    <a:lumMod val="95000"/>
                    <a:lumOff val="5000"/>
                  </a:schemeClr>
                </a:solidFill>
              </a:rPr>
              <a:t>(</a:t>
            </a:r>
            <a:r>
              <a:rPr lang="en-US" sz="1600" b="1" dirty="0" err="1">
                <a:solidFill>
                  <a:schemeClr val="tx1">
                    <a:lumMod val="95000"/>
                    <a:lumOff val="5000"/>
                  </a:schemeClr>
                </a:solidFill>
              </a:rPr>
              <a:t>N</a:t>
            </a:r>
            <a:r>
              <a:rPr lang="en-US" sz="1600" b="1" baseline="-25000" dirty="0" err="1">
                <a:solidFill>
                  <a:schemeClr val="tx1">
                    <a:lumMod val="95000"/>
                    <a:lumOff val="5000"/>
                  </a:schemeClr>
                </a:solidFill>
              </a:rPr>
              <a:t>tot</a:t>
            </a:r>
            <a:r>
              <a:rPr lang="en-US" sz="1600" b="1" dirty="0">
                <a:solidFill>
                  <a:schemeClr val="tx1">
                    <a:lumMod val="95000"/>
                    <a:lumOff val="5000"/>
                  </a:schemeClr>
                </a:solidFill>
              </a:rPr>
              <a:t>) </a:t>
            </a:r>
            <a:r>
              <a:rPr lang="en-US" sz="1600" b="1" dirty="0">
                <a:solidFill>
                  <a:srgbClr val="C00000"/>
                </a:solidFill>
              </a:rPr>
              <a:t>N</a:t>
            </a:r>
            <a:r>
              <a:rPr lang="en-US" sz="1600" b="1" baseline="-25000" dirty="0">
                <a:solidFill>
                  <a:srgbClr val="C00000"/>
                </a:solidFill>
              </a:rPr>
              <a:t>3</a:t>
            </a:r>
            <a:r>
              <a:rPr lang="en-US" sz="1600" b="1" baseline="-25000" dirty="0">
                <a:solidFill>
                  <a:srgbClr val="FF0000"/>
                </a:solidFill>
              </a:rPr>
              <a:t> </a:t>
            </a:r>
            <a:endParaRPr lang="en-US" sz="1600" b="1" dirty="0">
              <a:solidFill>
                <a:srgbClr val="FF0000"/>
              </a:solidFill>
            </a:endParaRPr>
          </a:p>
        </p:txBody>
      </p:sp>
      <p:sp>
        <p:nvSpPr>
          <p:cNvPr id="10" name="CuadroTexto 9">
            <a:extLst>
              <a:ext uri="{FF2B5EF4-FFF2-40B4-BE49-F238E27FC236}">
                <a16:creationId xmlns:a16="http://schemas.microsoft.com/office/drawing/2014/main" id="{851669BE-7FA3-2944-A6DB-4AF6A9980C7E}"/>
              </a:ext>
            </a:extLst>
          </p:cNvPr>
          <p:cNvSpPr txBox="1"/>
          <p:nvPr/>
        </p:nvSpPr>
        <p:spPr>
          <a:xfrm>
            <a:off x="5570417" y="1426622"/>
            <a:ext cx="1904689" cy="369332"/>
          </a:xfrm>
          <a:prstGeom prst="rect">
            <a:avLst/>
          </a:prstGeom>
          <a:noFill/>
        </p:spPr>
        <p:txBody>
          <a:bodyPr wrap="none" rtlCol="0">
            <a:spAutoFit/>
          </a:bodyPr>
          <a:lstStyle/>
          <a:p>
            <a:r>
              <a:rPr lang="en-US" b="1" dirty="0" err="1">
                <a:solidFill>
                  <a:schemeClr val="tx1">
                    <a:lumMod val="95000"/>
                    <a:lumOff val="5000"/>
                  </a:schemeClr>
                </a:solidFill>
                <a:latin typeface="Apple Symbols"/>
                <a:cs typeface="Apple Symbols"/>
              </a:rPr>
              <a:t>N</a:t>
            </a:r>
            <a:r>
              <a:rPr lang="en-US" b="1" baseline="-25000" dirty="0" err="1">
                <a:solidFill>
                  <a:schemeClr val="tx1">
                    <a:lumMod val="95000"/>
                    <a:lumOff val="5000"/>
                  </a:schemeClr>
                </a:solidFill>
                <a:latin typeface="Apple Symbols"/>
                <a:cs typeface="Apple Symbols"/>
              </a:rPr>
              <a:t>tot</a:t>
            </a:r>
            <a:r>
              <a:rPr lang="en-US" b="1" baseline="-25000" dirty="0">
                <a:solidFill>
                  <a:schemeClr val="tx1">
                    <a:lumMod val="95000"/>
                    <a:lumOff val="5000"/>
                  </a:schemeClr>
                </a:solidFill>
                <a:latin typeface="Apple Symbols"/>
                <a:cs typeface="Apple Symbols"/>
              </a:rPr>
              <a:t> </a:t>
            </a:r>
            <a:r>
              <a:rPr lang="en-US" b="1" dirty="0">
                <a:solidFill>
                  <a:schemeClr val="tx1">
                    <a:lumMod val="95000"/>
                    <a:lumOff val="5000"/>
                  </a:schemeClr>
                </a:solidFill>
              </a:rPr>
              <a:t>= </a:t>
            </a:r>
            <a:r>
              <a:rPr lang="en-US" b="1" dirty="0">
                <a:solidFill>
                  <a:srgbClr val="92D050"/>
                </a:solidFill>
              </a:rPr>
              <a:t>N</a:t>
            </a:r>
            <a:r>
              <a:rPr lang="en-US" b="1" baseline="-25000" dirty="0">
                <a:solidFill>
                  <a:srgbClr val="92D050"/>
                </a:solidFill>
              </a:rPr>
              <a:t>1</a:t>
            </a:r>
            <a:r>
              <a:rPr lang="en-US" b="1" dirty="0">
                <a:solidFill>
                  <a:srgbClr val="FF0000"/>
                </a:solidFill>
              </a:rPr>
              <a:t> +  </a:t>
            </a:r>
            <a:r>
              <a:rPr lang="en-US" b="1" dirty="0">
                <a:solidFill>
                  <a:srgbClr val="00B0F0"/>
                </a:solidFill>
              </a:rPr>
              <a:t>N</a:t>
            </a:r>
            <a:r>
              <a:rPr lang="en-US" b="1" baseline="-25000" dirty="0">
                <a:solidFill>
                  <a:srgbClr val="00B0F0"/>
                </a:solidFill>
              </a:rPr>
              <a:t>2</a:t>
            </a:r>
            <a:r>
              <a:rPr lang="en-US" b="1" dirty="0">
                <a:solidFill>
                  <a:srgbClr val="FF0000"/>
                </a:solidFill>
              </a:rPr>
              <a:t> + </a:t>
            </a:r>
            <a:r>
              <a:rPr lang="en-US" b="1" dirty="0">
                <a:solidFill>
                  <a:srgbClr val="C00000"/>
                </a:solidFill>
              </a:rPr>
              <a:t>N</a:t>
            </a:r>
            <a:r>
              <a:rPr lang="en-US" b="1" baseline="-25000" dirty="0">
                <a:solidFill>
                  <a:srgbClr val="C00000"/>
                </a:solidFill>
              </a:rPr>
              <a:t>3 </a:t>
            </a:r>
            <a:endParaRPr lang="en-US" b="1" dirty="0">
              <a:solidFill>
                <a:srgbClr val="C00000"/>
              </a:solidFill>
            </a:endParaRPr>
          </a:p>
        </p:txBody>
      </p:sp>
      <p:sp>
        <p:nvSpPr>
          <p:cNvPr id="11" name="CuadroTexto 10">
            <a:extLst>
              <a:ext uri="{FF2B5EF4-FFF2-40B4-BE49-F238E27FC236}">
                <a16:creationId xmlns:a16="http://schemas.microsoft.com/office/drawing/2014/main" id="{9FDC9844-B61C-E142-9006-88C66FB21BF2}"/>
              </a:ext>
            </a:extLst>
          </p:cNvPr>
          <p:cNvSpPr txBox="1"/>
          <p:nvPr/>
        </p:nvSpPr>
        <p:spPr>
          <a:xfrm>
            <a:off x="431863" y="1375750"/>
            <a:ext cx="3612252" cy="646331"/>
          </a:xfrm>
          <a:prstGeom prst="rect">
            <a:avLst/>
          </a:prstGeom>
          <a:noFill/>
        </p:spPr>
        <p:txBody>
          <a:bodyPr wrap="square" rtlCol="0">
            <a:spAutoFit/>
          </a:bodyPr>
          <a:lstStyle/>
          <a:p>
            <a:r>
              <a:rPr lang="en-US" dirty="0">
                <a:solidFill>
                  <a:srgbClr val="00B050"/>
                </a:solidFill>
                <a:latin typeface="Apple Symbols"/>
                <a:cs typeface="Apple Symbols"/>
              </a:rPr>
              <a:t>α</a:t>
            </a:r>
            <a:r>
              <a:rPr lang="en-US" dirty="0">
                <a:solidFill>
                  <a:schemeClr val="accent1">
                    <a:lumMod val="50000"/>
                  </a:schemeClr>
                </a:solidFill>
                <a:latin typeface="Apple Symbols"/>
                <a:cs typeface="Apple Symbols"/>
              </a:rPr>
              <a:t> </a:t>
            </a:r>
            <a:r>
              <a:rPr lang="en-US" dirty="0">
                <a:solidFill>
                  <a:schemeClr val="tx1">
                    <a:lumMod val="95000"/>
                    <a:lumOff val="5000"/>
                  </a:schemeClr>
                </a:solidFill>
                <a:latin typeface="Apple Symbols"/>
                <a:cs typeface="Apple Symbols"/>
              </a:rPr>
              <a:t>, </a:t>
            </a:r>
            <a:r>
              <a:rPr lang="en-US" dirty="0">
                <a:solidFill>
                  <a:srgbClr val="0000FF"/>
                </a:solidFill>
              </a:rPr>
              <a:t>β </a:t>
            </a:r>
            <a:r>
              <a:rPr lang="en-US" dirty="0">
                <a:solidFill>
                  <a:schemeClr val="tx1">
                    <a:lumMod val="95000"/>
                    <a:lumOff val="5000"/>
                  </a:schemeClr>
                </a:solidFill>
              </a:rPr>
              <a:t>, </a:t>
            </a:r>
            <a:r>
              <a:rPr lang="en-US" dirty="0">
                <a:solidFill>
                  <a:srgbClr val="FF0000"/>
                </a:solidFill>
              </a:rPr>
              <a:t>γ</a:t>
            </a:r>
            <a:r>
              <a:rPr lang="en-US" dirty="0">
                <a:solidFill>
                  <a:srgbClr val="FF3399"/>
                </a:solidFill>
              </a:rPr>
              <a:t> </a:t>
            </a:r>
            <a:r>
              <a:rPr lang="en-US" dirty="0">
                <a:solidFill>
                  <a:schemeClr val="tx1">
                    <a:lumMod val="95000"/>
                    <a:lumOff val="5000"/>
                  </a:schemeClr>
                </a:solidFill>
              </a:rPr>
              <a:t>are </a:t>
            </a:r>
            <a:r>
              <a:rPr lang="en-US" b="1" dirty="0">
                <a:solidFill>
                  <a:schemeClr val="tx1">
                    <a:lumMod val="95000"/>
                    <a:lumOff val="5000"/>
                  </a:schemeClr>
                </a:solidFill>
              </a:rPr>
              <a:t>quadratic functions </a:t>
            </a:r>
            <a:r>
              <a:rPr lang="en-US" dirty="0">
                <a:solidFill>
                  <a:schemeClr val="tx1">
                    <a:lumMod val="95000"/>
                    <a:lumOff val="5000"/>
                  </a:schemeClr>
                </a:solidFill>
              </a:rPr>
              <a:t>of </a:t>
            </a:r>
            <a:endParaRPr lang="en-US" b="1" dirty="0">
              <a:solidFill>
                <a:schemeClr val="tx1">
                  <a:lumMod val="95000"/>
                  <a:lumOff val="5000"/>
                </a:schemeClr>
              </a:solidFill>
            </a:endParaRPr>
          </a:p>
          <a:p>
            <a:r>
              <a:rPr lang="en-US" dirty="0">
                <a:solidFill>
                  <a:schemeClr val="tx1">
                    <a:lumMod val="95000"/>
                    <a:lumOff val="5000"/>
                  </a:schemeClr>
                </a:solidFill>
              </a:rPr>
              <a:t>They are computed by minimizing</a:t>
            </a:r>
            <a:r>
              <a:rPr lang="en-US" dirty="0"/>
              <a:t> :</a:t>
            </a:r>
          </a:p>
        </p:txBody>
      </p:sp>
      <p:sp>
        <p:nvSpPr>
          <p:cNvPr id="12" name="CuadroTexto 11">
            <a:extLst>
              <a:ext uri="{FF2B5EF4-FFF2-40B4-BE49-F238E27FC236}">
                <a16:creationId xmlns:a16="http://schemas.microsoft.com/office/drawing/2014/main" id="{2E0411F7-0FA0-E644-A987-C15DECAAA1F0}"/>
              </a:ext>
            </a:extLst>
          </p:cNvPr>
          <p:cNvSpPr txBox="1"/>
          <p:nvPr/>
        </p:nvSpPr>
        <p:spPr>
          <a:xfrm>
            <a:off x="1056195" y="2114229"/>
            <a:ext cx="2180277" cy="369332"/>
          </a:xfrm>
          <a:prstGeom prst="rect">
            <a:avLst/>
          </a:prstGeom>
          <a:solidFill>
            <a:schemeClr val="bg1">
              <a:lumMod val="95000"/>
            </a:schemeClr>
          </a:solidFill>
          <a:ln w="28575">
            <a:solidFill>
              <a:schemeClr val="accent2">
                <a:lumMod val="75000"/>
              </a:schemeClr>
            </a:solidFill>
          </a:ln>
        </p:spPr>
        <p:txBody>
          <a:bodyPr wrap="none" rtlCol="0">
            <a:spAutoFit/>
          </a:bodyPr>
          <a:lstStyle/>
          <a:p>
            <a:r>
              <a:rPr lang="en-US" b="1" dirty="0"/>
              <a:t>χ</a:t>
            </a:r>
            <a:r>
              <a:rPr lang="en-US" b="1" baseline="30000" dirty="0"/>
              <a:t>2</a:t>
            </a:r>
            <a:r>
              <a:rPr lang="en-US" b="1" dirty="0"/>
              <a:t>= (</a:t>
            </a:r>
            <a:r>
              <a:rPr lang="en-US" b="1" dirty="0" err="1"/>
              <a:t>E</a:t>
            </a:r>
            <a:r>
              <a:rPr lang="en-US" b="1" baseline="-25000" dirty="0" err="1"/>
              <a:t>beam</a:t>
            </a:r>
            <a:r>
              <a:rPr lang="en-US" b="1" dirty="0" err="1"/>
              <a:t>-E</a:t>
            </a:r>
            <a:r>
              <a:rPr lang="en-US" b="1" baseline="-25000" dirty="0" err="1"/>
              <a:t>rec</a:t>
            </a:r>
            <a:r>
              <a:rPr lang="en-US" b="1" dirty="0"/>
              <a:t>)</a:t>
            </a:r>
            <a:r>
              <a:rPr lang="en-US" b="1" baseline="30000" dirty="0"/>
              <a:t>2</a:t>
            </a:r>
            <a:r>
              <a:rPr lang="en-US" b="1" dirty="0"/>
              <a:t>/</a:t>
            </a:r>
            <a:r>
              <a:rPr lang="en-US" b="1" dirty="0" err="1"/>
              <a:t>E</a:t>
            </a:r>
            <a:r>
              <a:rPr lang="en-US" b="1" baseline="-25000" dirty="0" err="1"/>
              <a:t>beam</a:t>
            </a:r>
            <a:endParaRPr lang="en-US" b="1" baseline="-25000" dirty="0"/>
          </a:p>
        </p:txBody>
      </p:sp>
      <p:sp>
        <p:nvSpPr>
          <p:cNvPr id="13" name="CuadroTexto 12">
            <a:extLst>
              <a:ext uri="{FF2B5EF4-FFF2-40B4-BE49-F238E27FC236}">
                <a16:creationId xmlns:a16="http://schemas.microsoft.com/office/drawing/2014/main" id="{C565CF04-1832-A14E-9702-EEFCE38C2A4C}"/>
              </a:ext>
            </a:extLst>
          </p:cNvPr>
          <p:cNvSpPr txBox="1"/>
          <p:nvPr/>
        </p:nvSpPr>
        <p:spPr>
          <a:xfrm>
            <a:off x="5551318" y="650893"/>
            <a:ext cx="5762643" cy="830997"/>
          </a:xfrm>
          <a:prstGeom prst="rect">
            <a:avLst/>
          </a:prstGeom>
          <a:noFill/>
        </p:spPr>
        <p:txBody>
          <a:bodyPr wrap="square" rtlCol="0">
            <a:spAutoFit/>
          </a:bodyPr>
          <a:lstStyle/>
          <a:p>
            <a:r>
              <a:rPr lang="en-US" sz="1600" b="1" dirty="0">
                <a:solidFill>
                  <a:srgbClr val="92D050"/>
                </a:solidFill>
              </a:rPr>
              <a:t>N</a:t>
            </a:r>
            <a:r>
              <a:rPr lang="en-US" sz="1600" b="1" baseline="-25000" dirty="0">
                <a:solidFill>
                  <a:srgbClr val="92D050"/>
                </a:solidFill>
              </a:rPr>
              <a:t>1</a:t>
            </a:r>
            <a:r>
              <a:rPr lang="en-US" sz="1600" dirty="0"/>
              <a:t>= Nb. of pads with </a:t>
            </a:r>
            <a:r>
              <a:rPr lang="en-US" sz="1600" b="1" dirty="0">
                <a:solidFill>
                  <a:srgbClr val="92D050"/>
                </a:solidFill>
              </a:rPr>
              <a:t>first threshold </a:t>
            </a:r>
            <a:r>
              <a:rPr lang="en-US" sz="1600" b="1" dirty="0">
                <a:solidFill>
                  <a:schemeClr val="accent2">
                    <a:lumMod val="75000"/>
                  </a:schemeClr>
                </a:solidFill>
              </a:rPr>
              <a:t>&lt;signal</a:t>
            </a:r>
            <a:r>
              <a:rPr lang="en-US" sz="1600" dirty="0">
                <a:solidFill>
                  <a:schemeClr val="accent2">
                    <a:lumMod val="75000"/>
                  </a:schemeClr>
                </a:solidFill>
              </a:rPr>
              <a:t> </a:t>
            </a:r>
            <a:r>
              <a:rPr lang="en-US" sz="1600" b="1" dirty="0">
                <a:solidFill>
                  <a:schemeClr val="accent2">
                    <a:lumMod val="75000"/>
                  </a:schemeClr>
                </a:solidFill>
              </a:rPr>
              <a:t>&lt;</a:t>
            </a:r>
            <a:r>
              <a:rPr lang="en-US" sz="1600" dirty="0"/>
              <a:t> </a:t>
            </a:r>
            <a:r>
              <a:rPr lang="en-US" sz="1600" b="1" dirty="0">
                <a:solidFill>
                  <a:srgbClr val="0000FF"/>
                </a:solidFill>
              </a:rPr>
              <a:t>second threshold</a:t>
            </a:r>
          </a:p>
          <a:p>
            <a:r>
              <a:rPr lang="en-US" sz="1600" b="1" dirty="0">
                <a:solidFill>
                  <a:srgbClr val="00B0F0"/>
                </a:solidFill>
              </a:rPr>
              <a:t>N</a:t>
            </a:r>
            <a:r>
              <a:rPr lang="en-US" sz="1600" b="1" baseline="-25000" dirty="0">
                <a:solidFill>
                  <a:srgbClr val="00B0F0"/>
                </a:solidFill>
              </a:rPr>
              <a:t>2 </a:t>
            </a:r>
            <a:r>
              <a:rPr lang="en-US" sz="1600" dirty="0"/>
              <a:t>= Nb. of pads with </a:t>
            </a:r>
            <a:r>
              <a:rPr lang="en-US" sz="1600" b="1" dirty="0">
                <a:solidFill>
                  <a:srgbClr val="0000FF"/>
                </a:solidFill>
              </a:rPr>
              <a:t>second threshold </a:t>
            </a:r>
            <a:r>
              <a:rPr lang="en-US" sz="1600" b="1" dirty="0">
                <a:solidFill>
                  <a:schemeClr val="accent2">
                    <a:lumMod val="75000"/>
                  </a:schemeClr>
                </a:solidFill>
              </a:rPr>
              <a:t>&lt;signal</a:t>
            </a:r>
            <a:r>
              <a:rPr lang="en-US" sz="1600" dirty="0">
                <a:solidFill>
                  <a:schemeClr val="accent2">
                    <a:lumMod val="75000"/>
                  </a:schemeClr>
                </a:solidFill>
              </a:rPr>
              <a:t> </a:t>
            </a:r>
            <a:r>
              <a:rPr lang="en-US" sz="1600" b="1" dirty="0">
                <a:solidFill>
                  <a:schemeClr val="accent2">
                    <a:lumMod val="75000"/>
                  </a:schemeClr>
                </a:solidFill>
              </a:rPr>
              <a:t>&lt;</a:t>
            </a:r>
            <a:r>
              <a:rPr lang="en-US" sz="1600" b="1" dirty="0">
                <a:solidFill>
                  <a:schemeClr val="accent6">
                    <a:lumMod val="75000"/>
                  </a:schemeClr>
                </a:solidFill>
              </a:rPr>
              <a:t> </a:t>
            </a:r>
            <a:r>
              <a:rPr lang="en-US" sz="1600" b="1" dirty="0">
                <a:solidFill>
                  <a:srgbClr val="FF0000"/>
                </a:solidFill>
              </a:rPr>
              <a:t>third threshold</a:t>
            </a:r>
          </a:p>
          <a:p>
            <a:r>
              <a:rPr lang="en-US" sz="1600" b="1" dirty="0">
                <a:solidFill>
                  <a:srgbClr val="C00000"/>
                </a:solidFill>
              </a:rPr>
              <a:t>N</a:t>
            </a:r>
            <a:r>
              <a:rPr lang="en-US" sz="1600" b="1" baseline="-25000" dirty="0">
                <a:solidFill>
                  <a:srgbClr val="C00000"/>
                </a:solidFill>
              </a:rPr>
              <a:t>3</a:t>
            </a:r>
            <a:r>
              <a:rPr lang="en-US" sz="1600" b="1" baseline="-25000" dirty="0">
                <a:solidFill>
                  <a:srgbClr val="7030A0"/>
                </a:solidFill>
              </a:rPr>
              <a:t> </a:t>
            </a:r>
            <a:r>
              <a:rPr lang="en-US" sz="1600" dirty="0"/>
              <a:t>= Nb. of pads with </a:t>
            </a:r>
            <a:r>
              <a:rPr lang="en-US" sz="1600" b="1" dirty="0">
                <a:solidFill>
                  <a:schemeClr val="accent2">
                    <a:lumMod val="75000"/>
                  </a:schemeClr>
                </a:solidFill>
              </a:rPr>
              <a:t>signal&gt;</a:t>
            </a:r>
            <a:r>
              <a:rPr lang="en-US" sz="1600" dirty="0"/>
              <a:t> </a:t>
            </a:r>
            <a:r>
              <a:rPr lang="en-US" sz="1600" b="1" dirty="0">
                <a:solidFill>
                  <a:srgbClr val="FF0000"/>
                </a:solidFill>
              </a:rPr>
              <a:t>third</a:t>
            </a:r>
            <a:r>
              <a:rPr lang="en-US" sz="1600" dirty="0">
                <a:solidFill>
                  <a:srgbClr val="FF0000"/>
                </a:solidFill>
              </a:rPr>
              <a:t> </a:t>
            </a:r>
            <a:r>
              <a:rPr lang="en-US" sz="1600" b="1" dirty="0">
                <a:solidFill>
                  <a:srgbClr val="FF0000"/>
                </a:solidFill>
              </a:rPr>
              <a:t>threshold</a:t>
            </a:r>
            <a:endParaRPr lang="en-US" sz="1600" dirty="0">
              <a:solidFill>
                <a:srgbClr val="FF0000"/>
              </a:solidFill>
            </a:endParaRPr>
          </a:p>
        </p:txBody>
      </p:sp>
      <p:pic>
        <p:nvPicPr>
          <p:cNvPr id="14" name="Imagen 13">
            <a:extLst>
              <a:ext uri="{FF2B5EF4-FFF2-40B4-BE49-F238E27FC236}">
                <a16:creationId xmlns:a16="http://schemas.microsoft.com/office/drawing/2014/main" id="{0CC86586-00C1-8448-91D4-7789258BE2F2}"/>
              </a:ext>
            </a:extLst>
          </p:cNvPr>
          <p:cNvPicPr>
            <a:picLocks noChangeAspect="1"/>
          </p:cNvPicPr>
          <p:nvPr/>
        </p:nvPicPr>
        <p:blipFill>
          <a:blip r:embed="rId3"/>
          <a:stretch>
            <a:fillRect/>
          </a:stretch>
        </p:blipFill>
        <p:spPr>
          <a:xfrm>
            <a:off x="5278596" y="1947028"/>
            <a:ext cx="3085529" cy="2177198"/>
          </a:xfrm>
          <a:prstGeom prst="rect">
            <a:avLst/>
          </a:prstGeom>
        </p:spPr>
      </p:pic>
      <p:pic>
        <p:nvPicPr>
          <p:cNvPr id="15" name="Imagen 14">
            <a:extLst>
              <a:ext uri="{FF2B5EF4-FFF2-40B4-BE49-F238E27FC236}">
                <a16:creationId xmlns:a16="http://schemas.microsoft.com/office/drawing/2014/main" id="{5EA64B87-1B15-A54A-9482-BE0496155F6F}"/>
              </a:ext>
            </a:extLst>
          </p:cNvPr>
          <p:cNvPicPr>
            <a:picLocks noChangeAspect="1"/>
          </p:cNvPicPr>
          <p:nvPr/>
        </p:nvPicPr>
        <p:blipFill>
          <a:blip r:embed="rId4"/>
          <a:stretch>
            <a:fillRect/>
          </a:stretch>
        </p:blipFill>
        <p:spPr>
          <a:xfrm>
            <a:off x="8364125" y="1947028"/>
            <a:ext cx="2990678" cy="2185810"/>
          </a:xfrm>
          <a:prstGeom prst="rect">
            <a:avLst/>
          </a:prstGeom>
        </p:spPr>
      </p:pic>
      <p:pic>
        <p:nvPicPr>
          <p:cNvPr id="16" name="Imagen 15">
            <a:extLst>
              <a:ext uri="{FF2B5EF4-FFF2-40B4-BE49-F238E27FC236}">
                <a16:creationId xmlns:a16="http://schemas.microsoft.com/office/drawing/2014/main" id="{697F56DD-737C-E14B-A7CB-91AB027246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1583" y="3307111"/>
            <a:ext cx="3724670" cy="2268516"/>
          </a:xfrm>
          <a:prstGeom prst="rect">
            <a:avLst/>
          </a:prstGeom>
        </p:spPr>
      </p:pic>
      <p:sp>
        <p:nvSpPr>
          <p:cNvPr id="17" name="CuadroTexto 16">
            <a:extLst>
              <a:ext uri="{FF2B5EF4-FFF2-40B4-BE49-F238E27FC236}">
                <a16:creationId xmlns:a16="http://schemas.microsoft.com/office/drawing/2014/main" id="{937CE5C9-A04A-FC4A-A18F-BDA4973C92B4}"/>
              </a:ext>
            </a:extLst>
          </p:cNvPr>
          <p:cNvSpPr txBox="1"/>
          <p:nvPr/>
        </p:nvSpPr>
        <p:spPr>
          <a:xfrm>
            <a:off x="178449" y="2956582"/>
            <a:ext cx="5573470" cy="584775"/>
          </a:xfrm>
          <a:prstGeom prst="rect">
            <a:avLst/>
          </a:prstGeom>
          <a:noFill/>
        </p:spPr>
        <p:txBody>
          <a:bodyPr wrap="square" rtlCol="0">
            <a:spAutoFit/>
          </a:bodyPr>
          <a:lstStyle/>
          <a:p>
            <a:r>
              <a:rPr lang="en-US" sz="1600" dirty="0"/>
              <a:t>Track segments reconstruction using 3D-Hough Transform helps to apply different treatment to the hits of these segments.</a:t>
            </a:r>
          </a:p>
        </p:txBody>
      </p:sp>
      <p:sp>
        <p:nvSpPr>
          <p:cNvPr id="18" name="ZoneTexte 17">
            <a:extLst>
              <a:ext uri="{FF2B5EF4-FFF2-40B4-BE49-F238E27FC236}">
                <a16:creationId xmlns:a16="http://schemas.microsoft.com/office/drawing/2014/main" id="{44E5132F-3584-2248-8131-B2910FB9EFDF}"/>
              </a:ext>
            </a:extLst>
          </p:cNvPr>
          <p:cNvSpPr txBox="1"/>
          <p:nvPr/>
        </p:nvSpPr>
        <p:spPr>
          <a:xfrm>
            <a:off x="8867442" y="3583213"/>
            <a:ext cx="1984043"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dirty="0">
                <a:solidFill>
                  <a:srgbClr val="FFFFFF"/>
                </a:solidFill>
                <a:hlinkClick r:id="rId6"/>
              </a:rPr>
              <a:t> </a:t>
            </a:r>
            <a:r>
              <a:rPr lang="fr-FR" sz="1400" dirty="0">
                <a:solidFill>
                  <a:schemeClr val="bg1"/>
                </a:solidFill>
                <a:hlinkClick r:id="rId6"/>
              </a:rPr>
              <a:t>JINST 11 (2016) P04001</a:t>
            </a:r>
            <a:endParaRPr lang="en-US" sz="1400" dirty="0">
              <a:solidFill>
                <a:schemeClr val="bg1"/>
              </a:solidFill>
            </a:endParaRPr>
          </a:p>
        </p:txBody>
      </p:sp>
      <p:pic>
        <p:nvPicPr>
          <p:cNvPr id="3" name="Image 2">
            <a:extLst>
              <a:ext uri="{FF2B5EF4-FFF2-40B4-BE49-F238E27FC236}">
                <a16:creationId xmlns:a16="http://schemas.microsoft.com/office/drawing/2014/main" id="{51FD897D-CEA6-41CF-29C5-B1278EB8F377}"/>
              </a:ext>
            </a:extLst>
          </p:cNvPr>
          <p:cNvPicPr>
            <a:picLocks noChangeAspect="1"/>
          </p:cNvPicPr>
          <p:nvPr/>
        </p:nvPicPr>
        <p:blipFill>
          <a:blip r:embed="rId7"/>
          <a:stretch>
            <a:fillRect/>
          </a:stretch>
        </p:blipFill>
        <p:spPr>
          <a:xfrm>
            <a:off x="8146107" y="4287368"/>
            <a:ext cx="3791221" cy="2185811"/>
          </a:xfrm>
          <a:prstGeom prst="rect">
            <a:avLst/>
          </a:prstGeom>
        </p:spPr>
      </p:pic>
      <p:sp>
        <p:nvSpPr>
          <p:cNvPr id="24" name="CuadroTexto 9">
            <a:extLst>
              <a:ext uri="{FF2B5EF4-FFF2-40B4-BE49-F238E27FC236}">
                <a16:creationId xmlns:a16="http://schemas.microsoft.com/office/drawing/2014/main" id="{E8006EA3-D455-3991-8747-F47FA3EFC123}"/>
              </a:ext>
            </a:extLst>
          </p:cNvPr>
          <p:cNvSpPr txBox="1"/>
          <p:nvPr/>
        </p:nvSpPr>
        <p:spPr>
          <a:xfrm>
            <a:off x="1164943" y="6076361"/>
            <a:ext cx="2577950" cy="369332"/>
          </a:xfrm>
          <a:prstGeom prst="rect">
            <a:avLst/>
          </a:prstGeom>
          <a:noFill/>
        </p:spPr>
        <p:txBody>
          <a:bodyPr wrap="none" rtlCol="0">
            <a:spAutoFit/>
          </a:bodyPr>
          <a:lstStyle/>
          <a:p>
            <a:r>
              <a:rPr lang="en-US" b="1" dirty="0" err="1">
                <a:solidFill>
                  <a:schemeClr val="tx1">
                    <a:lumMod val="95000"/>
                    <a:lumOff val="5000"/>
                  </a:schemeClr>
                </a:solidFill>
                <a:latin typeface="Apple Symbols"/>
                <a:cs typeface="Apple Symbols"/>
              </a:rPr>
              <a:t>N</a:t>
            </a:r>
            <a:r>
              <a:rPr lang="en-US" b="1" baseline="-25000" dirty="0" err="1">
                <a:solidFill>
                  <a:schemeClr val="tx1">
                    <a:lumMod val="95000"/>
                    <a:lumOff val="5000"/>
                  </a:schemeClr>
                </a:solidFill>
                <a:latin typeface="Apple Symbols"/>
                <a:cs typeface="Apple Symbols"/>
              </a:rPr>
              <a:t>tot</a:t>
            </a:r>
            <a:r>
              <a:rPr lang="en-US" b="1" baseline="-25000" dirty="0">
                <a:solidFill>
                  <a:schemeClr val="tx1">
                    <a:lumMod val="95000"/>
                    <a:lumOff val="5000"/>
                  </a:schemeClr>
                </a:solidFill>
                <a:latin typeface="Apple Symbols"/>
                <a:cs typeface="Apple Symbols"/>
              </a:rPr>
              <a:t> </a:t>
            </a:r>
            <a:r>
              <a:rPr lang="en-US" b="1" dirty="0">
                <a:solidFill>
                  <a:schemeClr val="tx1">
                    <a:lumMod val="95000"/>
                    <a:lumOff val="5000"/>
                  </a:schemeClr>
                </a:solidFill>
              </a:rPr>
              <a:t>= </a:t>
            </a:r>
            <a:r>
              <a:rPr lang="en-US" b="1" dirty="0">
                <a:solidFill>
                  <a:srgbClr val="92D050"/>
                </a:solidFill>
              </a:rPr>
              <a:t>N’</a:t>
            </a:r>
            <a:r>
              <a:rPr lang="en-US" b="1" baseline="-25000" dirty="0">
                <a:solidFill>
                  <a:srgbClr val="92D050"/>
                </a:solidFill>
              </a:rPr>
              <a:t>1</a:t>
            </a:r>
            <a:r>
              <a:rPr lang="en-US" b="1" dirty="0">
                <a:solidFill>
                  <a:srgbClr val="FF0000"/>
                </a:solidFill>
              </a:rPr>
              <a:t> +  </a:t>
            </a:r>
            <a:r>
              <a:rPr lang="en-US" b="1" dirty="0">
                <a:solidFill>
                  <a:srgbClr val="00B0F0"/>
                </a:solidFill>
              </a:rPr>
              <a:t>N’</a:t>
            </a:r>
            <a:r>
              <a:rPr lang="en-US" b="1" baseline="-25000" dirty="0">
                <a:solidFill>
                  <a:srgbClr val="00B0F0"/>
                </a:solidFill>
              </a:rPr>
              <a:t>2</a:t>
            </a:r>
            <a:r>
              <a:rPr lang="en-US" b="1" dirty="0">
                <a:solidFill>
                  <a:srgbClr val="FF0000"/>
                </a:solidFill>
              </a:rPr>
              <a:t> + </a:t>
            </a:r>
            <a:r>
              <a:rPr lang="en-US" b="1" dirty="0">
                <a:solidFill>
                  <a:srgbClr val="C00000"/>
                </a:solidFill>
              </a:rPr>
              <a:t>N’</a:t>
            </a:r>
            <a:r>
              <a:rPr lang="en-US" b="1" baseline="-25000" dirty="0">
                <a:solidFill>
                  <a:srgbClr val="C00000"/>
                </a:solidFill>
              </a:rPr>
              <a:t>3</a:t>
            </a:r>
            <a:r>
              <a:rPr lang="en-US" b="1" dirty="0">
                <a:solidFill>
                  <a:srgbClr val="C00000"/>
                </a:solidFill>
              </a:rPr>
              <a:t>+ </a:t>
            </a:r>
            <a:r>
              <a:rPr lang="en-US" b="1" dirty="0">
                <a:solidFill>
                  <a:srgbClr val="7030A0"/>
                </a:solidFill>
              </a:rPr>
              <a:t>N</a:t>
            </a:r>
            <a:r>
              <a:rPr lang="en-US" b="1" baseline="-25000" dirty="0">
                <a:solidFill>
                  <a:srgbClr val="7030A0"/>
                </a:solidFill>
              </a:rPr>
              <a:t>HT</a:t>
            </a:r>
            <a:r>
              <a:rPr lang="en-US" b="1" baseline="-25000" dirty="0">
                <a:solidFill>
                  <a:srgbClr val="C00000"/>
                </a:solidFill>
              </a:rPr>
              <a:t> </a:t>
            </a:r>
            <a:endParaRPr lang="en-US" b="1" dirty="0">
              <a:solidFill>
                <a:srgbClr val="C00000"/>
              </a:solidFill>
            </a:endParaRPr>
          </a:p>
        </p:txBody>
      </p:sp>
      <p:sp>
        <p:nvSpPr>
          <p:cNvPr id="2" name="ZoneTexte 1">
            <a:extLst>
              <a:ext uri="{FF2B5EF4-FFF2-40B4-BE49-F238E27FC236}">
                <a16:creationId xmlns:a16="http://schemas.microsoft.com/office/drawing/2014/main" id="{9FD6BD72-1B11-2237-2F22-76D0D79A43C3}"/>
              </a:ext>
            </a:extLst>
          </p:cNvPr>
          <p:cNvSpPr txBox="1"/>
          <p:nvPr/>
        </p:nvSpPr>
        <p:spPr>
          <a:xfrm>
            <a:off x="321132" y="2646577"/>
            <a:ext cx="1844946" cy="369332"/>
          </a:xfrm>
          <a:prstGeom prst="rect">
            <a:avLst/>
          </a:prstGeom>
          <a:noFill/>
        </p:spPr>
        <p:txBody>
          <a:bodyPr wrap="square" rtlCol="0">
            <a:spAutoFit/>
          </a:bodyPr>
          <a:lstStyle/>
          <a:p>
            <a:r>
              <a:rPr lang="en-US" b="1" dirty="0">
                <a:solidFill>
                  <a:schemeClr val="accent2">
                    <a:lumMod val="75000"/>
                  </a:schemeClr>
                </a:solidFill>
              </a:rPr>
              <a:t>Hough-Transform</a:t>
            </a:r>
          </a:p>
        </p:txBody>
      </p:sp>
      <p:sp>
        <p:nvSpPr>
          <p:cNvPr id="21" name="ZoneTexte 20">
            <a:extLst>
              <a:ext uri="{FF2B5EF4-FFF2-40B4-BE49-F238E27FC236}">
                <a16:creationId xmlns:a16="http://schemas.microsoft.com/office/drawing/2014/main" id="{C12A05B4-B05B-B443-968E-ECD9C1037857}"/>
              </a:ext>
            </a:extLst>
          </p:cNvPr>
          <p:cNvSpPr txBox="1"/>
          <p:nvPr/>
        </p:nvSpPr>
        <p:spPr>
          <a:xfrm>
            <a:off x="8867442" y="6445693"/>
            <a:ext cx="2007814"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u="sng" dirty="0">
                <a:solidFill>
                  <a:srgbClr val="0000FF"/>
                </a:solidFill>
              </a:rPr>
              <a:t>JINST 12 (2017) P05009</a:t>
            </a:r>
          </a:p>
        </p:txBody>
      </p:sp>
      <p:pic>
        <p:nvPicPr>
          <p:cNvPr id="6" name="Image 5">
            <a:extLst>
              <a:ext uri="{FF2B5EF4-FFF2-40B4-BE49-F238E27FC236}">
                <a16:creationId xmlns:a16="http://schemas.microsoft.com/office/drawing/2014/main" id="{E6B63ACC-742E-C651-ACCD-A450998829BC}"/>
              </a:ext>
            </a:extLst>
          </p:cNvPr>
          <p:cNvPicPr>
            <a:picLocks noChangeAspect="1"/>
          </p:cNvPicPr>
          <p:nvPr/>
        </p:nvPicPr>
        <p:blipFill>
          <a:blip r:embed="rId8"/>
          <a:stretch>
            <a:fillRect/>
          </a:stretch>
        </p:blipFill>
        <p:spPr>
          <a:xfrm>
            <a:off x="5173016" y="4320775"/>
            <a:ext cx="3416505" cy="2185810"/>
          </a:xfrm>
          <a:prstGeom prst="rect">
            <a:avLst/>
          </a:prstGeom>
        </p:spPr>
      </p:pic>
      <p:sp>
        <p:nvSpPr>
          <p:cNvPr id="23" name="CuadroTexto 8">
            <a:extLst>
              <a:ext uri="{FF2B5EF4-FFF2-40B4-BE49-F238E27FC236}">
                <a16:creationId xmlns:a16="http://schemas.microsoft.com/office/drawing/2014/main" id="{67F15BAE-DE56-89FF-43D8-BAC39B1F897F}"/>
              </a:ext>
            </a:extLst>
          </p:cNvPr>
          <p:cNvSpPr txBox="1"/>
          <p:nvPr/>
        </p:nvSpPr>
        <p:spPr>
          <a:xfrm>
            <a:off x="359952" y="5712788"/>
            <a:ext cx="4572656" cy="338554"/>
          </a:xfrm>
          <a:prstGeom prst="rect">
            <a:avLst/>
          </a:prstGeom>
          <a:solidFill>
            <a:schemeClr val="bg1">
              <a:lumMod val="95000"/>
            </a:schemeClr>
          </a:solidFill>
          <a:ln w="38100">
            <a:solidFill>
              <a:schemeClr val="bg1">
                <a:lumMod val="50000"/>
              </a:schemeClr>
            </a:solidFill>
          </a:ln>
        </p:spPr>
        <p:txBody>
          <a:bodyPr wrap="square" rtlCol="0">
            <a:spAutoFit/>
          </a:bodyPr>
          <a:lstStyle/>
          <a:p>
            <a:r>
              <a:rPr lang="en-US" sz="1600" b="1" dirty="0" err="1">
                <a:solidFill>
                  <a:srgbClr val="FF0000"/>
                </a:solidFill>
              </a:rPr>
              <a:t>E</a:t>
            </a:r>
            <a:r>
              <a:rPr lang="en-US" sz="1600" b="1" baseline="-25000" dirty="0" err="1">
                <a:solidFill>
                  <a:srgbClr val="FF0000"/>
                </a:solidFill>
              </a:rPr>
              <a:t>rec</a:t>
            </a:r>
            <a:r>
              <a:rPr lang="en-US" sz="1600" b="1" baseline="-25000" dirty="0">
                <a:solidFill>
                  <a:srgbClr val="FF0000"/>
                </a:solidFill>
              </a:rPr>
              <a:t>  = </a:t>
            </a:r>
            <a:r>
              <a:rPr lang="en-US" sz="1600" b="1" dirty="0">
                <a:solidFill>
                  <a:srgbClr val="FF0000"/>
                </a:solidFill>
                <a:latin typeface="Apple Symbols"/>
                <a:cs typeface="Apple Symbols"/>
              </a:rPr>
              <a:t> </a:t>
            </a:r>
            <a:r>
              <a:rPr lang="en-US" sz="1600" b="1" dirty="0">
                <a:solidFill>
                  <a:schemeClr val="accent1">
                    <a:lumMod val="50000"/>
                  </a:schemeClr>
                </a:solidFill>
                <a:latin typeface="Apple Symbols"/>
                <a:cs typeface="Apple Symbols"/>
              </a:rPr>
              <a:t> </a:t>
            </a:r>
            <a:r>
              <a:rPr lang="en-US" sz="1600" b="1" dirty="0">
                <a:solidFill>
                  <a:srgbClr val="00B050"/>
                </a:solidFill>
                <a:latin typeface="Apple Symbols"/>
                <a:cs typeface="Apple Symbols"/>
              </a:rPr>
              <a:t>α</a:t>
            </a:r>
            <a:r>
              <a:rPr lang="en-US" sz="1600" b="1" dirty="0">
                <a:solidFill>
                  <a:schemeClr val="accent1">
                    <a:lumMod val="50000"/>
                  </a:schemeClr>
                </a:solidFill>
                <a:latin typeface="Apple Symbols"/>
                <a:cs typeface="Apple Symbols"/>
              </a:rPr>
              <a:t> </a:t>
            </a:r>
            <a:r>
              <a:rPr lang="en-US" sz="1600" b="1" dirty="0">
                <a:solidFill>
                  <a:schemeClr val="tx1">
                    <a:lumMod val="95000"/>
                    <a:lumOff val="5000"/>
                  </a:schemeClr>
                </a:solidFill>
                <a:latin typeface="Apple Symbols"/>
                <a:cs typeface="Apple Symbols"/>
              </a:rPr>
              <a:t>(</a:t>
            </a:r>
            <a:r>
              <a:rPr lang="en-US" sz="1600" b="1" dirty="0" err="1">
                <a:solidFill>
                  <a:schemeClr val="tx1">
                    <a:lumMod val="95000"/>
                    <a:lumOff val="5000"/>
                  </a:schemeClr>
                </a:solidFill>
                <a:latin typeface="Apple Symbols"/>
                <a:cs typeface="Apple Symbols"/>
              </a:rPr>
              <a:t>N</a:t>
            </a:r>
            <a:r>
              <a:rPr lang="en-US" sz="1600" b="1" baseline="-25000" dirty="0" err="1">
                <a:solidFill>
                  <a:schemeClr val="tx1">
                    <a:lumMod val="95000"/>
                    <a:lumOff val="5000"/>
                  </a:schemeClr>
                </a:solidFill>
                <a:latin typeface="Apple Symbols"/>
                <a:cs typeface="Apple Symbols"/>
              </a:rPr>
              <a:t>tot</a:t>
            </a:r>
            <a:r>
              <a:rPr lang="en-US" sz="1600" b="1" dirty="0">
                <a:solidFill>
                  <a:schemeClr val="tx1">
                    <a:lumMod val="95000"/>
                    <a:lumOff val="5000"/>
                  </a:schemeClr>
                </a:solidFill>
              </a:rPr>
              <a:t>) </a:t>
            </a:r>
            <a:r>
              <a:rPr lang="en-US" sz="1600" b="1" dirty="0">
                <a:solidFill>
                  <a:srgbClr val="92D050"/>
                </a:solidFill>
              </a:rPr>
              <a:t>N’</a:t>
            </a:r>
            <a:r>
              <a:rPr lang="en-US" sz="1600" b="1" baseline="-25000" dirty="0">
                <a:solidFill>
                  <a:srgbClr val="92D050"/>
                </a:solidFill>
              </a:rPr>
              <a:t>1</a:t>
            </a:r>
            <a:r>
              <a:rPr lang="en-US" sz="1600" b="1" dirty="0">
                <a:solidFill>
                  <a:srgbClr val="FF0000"/>
                </a:solidFill>
              </a:rPr>
              <a:t> + </a:t>
            </a:r>
            <a:r>
              <a:rPr lang="en-US" sz="1600" b="1" dirty="0">
                <a:solidFill>
                  <a:srgbClr val="0000FF"/>
                </a:solidFill>
              </a:rPr>
              <a:t>β</a:t>
            </a:r>
            <a:r>
              <a:rPr lang="en-US" sz="1600" b="1" dirty="0">
                <a:solidFill>
                  <a:srgbClr val="C00000"/>
                </a:solidFill>
              </a:rPr>
              <a:t> </a:t>
            </a:r>
            <a:r>
              <a:rPr lang="en-US" sz="1600" b="1" dirty="0">
                <a:solidFill>
                  <a:schemeClr val="tx1">
                    <a:lumMod val="95000"/>
                    <a:lumOff val="5000"/>
                  </a:schemeClr>
                </a:solidFill>
              </a:rPr>
              <a:t>(</a:t>
            </a:r>
            <a:r>
              <a:rPr lang="en-US" sz="1600" b="1" dirty="0" err="1">
                <a:solidFill>
                  <a:schemeClr val="tx1">
                    <a:lumMod val="95000"/>
                    <a:lumOff val="5000"/>
                  </a:schemeClr>
                </a:solidFill>
              </a:rPr>
              <a:t>N</a:t>
            </a:r>
            <a:r>
              <a:rPr lang="en-US" sz="1600" b="1" baseline="-25000" dirty="0" err="1">
                <a:solidFill>
                  <a:schemeClr val="tx1">
                    <a:lumMod val="95000"/>
                    <a:lumOff val="5000"/>
                  </a:schemeClr>
                </a:solidFill>
              </a:rPr>
              <a:t>tot</a:t>
            </a:r>
            <a:r>
              <a:rPr lang="en-US" sz="1600" b="1" dirty="0">
                <a:solidFill>
                  <a:schemeClr val="tx1">
                    <a:lumMod val="95000"/>
                    <a:lumOff val="5000"/>
                  </a:schemeClr>
                </a:solidFill>
              </a:rPr>
              <a:t>) </a:t>
            </a:r>
            <a:r>
              <a:rPr lang="en-US" sz="1600" b="1" dirty="0">
                <a:solidFill>
                  <a:srgbClr val="00B0F0"/>
                </a:solidFill>
              </a:rPr>
              <a:t>N’</a:t>
            </a:r>
            <a:r>
              <a:rPr lang="en-US" sz="1600" b="1" baseline="-25000" dirty="0">
                <a:solidFill>
                  <a:srgbClr val="00B0F0"/>
                </a:solidFill>
              </a:rPr>
              <a:t>2</a:t>
            </a:r>
            <a:r>
              <a:rPr lang="en-US" sz="1600" b="1" dirty="0">
                <a:solidFill>
                  <a:srgbClr val="FF0000"/>
                </a:solidFill>
              </a:rPr>
              <a:t> + γ</a:t>
            </a:r>
            <a:r>
              <a:rPr lang="en-US" sz="1600" b="1" dirty="0">
                <a:solidFill>
                  <a:srgbClr val="FF3399"/>
                </a:solidFill>
              </a:rPr>
              <a:t> </a:t>
            </a:r>
            <a:r>
              <a:rPr lang="en-US" sz="1600" b="1" dirty="0">
                <a:solidFill>
                  <a:schemeClr val="tx1">
                    <a:lumMod val="95000"/>
                    <a:lumOff val="5000"/>
                  </a:schemeClr>
                </a:solidFill>
              </a:rPr>
              <a:t>(</a:t>
            </a:r>
            <a:r>
              <a:rPr lang="en-US" sz="1600" b="1" dirty="0" err="1">
                <a:solidFill>
                  <a:schemeClr val="tx1">
                    <a:lumMod val="95000"/>
                    <a:lumOff val="5000"/>
                  </a:schemeClr>
                </a:solidFill>
              </a:rPr>
              <a:t>N</a:t>
            </a:r>
            <a:r>
              <a:rPr lang="en-US" sz="1600" b="1" baseline="-25000" dirty="0" err="1">
                <a:solidFill>
                  <a:schemeClr val="tx1">
                    <a:lumMod val="95000"/>
                    <a:lumOff val="5000"/>
                  </a:schemeClr>
                </a:solidFill>
              </a:rPr>
              <a:t>tot</a:t>
            </a:r>
            <a:r>
              <a:rPr lang="en-US" sz="1600" b="1" dirty="0">
                <a:solidFill>
                  <a:schemeClr val="tx1">
                    <a:lumMod val="95000"/>
                    <a:lumOff val="5000"/>
                  </a:schemeClr>
                </a:solidFill>
              </a:rPr>
              <a:t>) </a:t>
            </a:r>
            <a:r>
              <a:rPr lang="en-US" sz="1600" b="1" dirty="0">
                <a:solidFill>
                  <a:srgbClr val="C00000"/>
                </a:solidFill>
              </a:rPr>
              <a:t>N’</a:t>
            </a:r>
            <a:r>
              <a:rPr lang="en-US" sz="1600" b="1" baseline="-25000" dirty="0">
                <a:solidFill>
                  <a:srgbClr val="C00000"/>
                </a:solidFill>
              </a:rPr>
              <a:t>3 </a:t>
            </a:r>
            <a:r>
              <a:rPr lang="en-US" sz="1600" b="1" dirty="0">
                <a:solidFill>
                  <a:srgbClr val="C00000"/>
                </a:solidFill>
              </a:rPr>
              <a:t>+ </a:t>
            </a:r>
            <a:r>
              <a:rPr lang="en-US" sz="1600" b="1" dirty="0">
                <a:solidFill>
                  <a:schemeClr val="accent2">
                    <a:lumMod val="75000"/>
                  </a:schemeClr>
                </a:solidFill>
              </a:rPr>
              <a:t>c</a:t>
            </a:r>
            <a:r>
              <a:rPr lang="en-US" sz="1600" b="1" dirty="0">
                <a:solidFill>
                  <a:srgbClr val="C00000"/>
                </a:solidFill>
              </a:rPr>
              <a:t>  </a:t>
            </a:r>
            <a:r>
              <a:rPr lang="en-US" sz="1600" b="1" dirty="0">
                <a:solidFill>
                  <a:srgbClr val="7030A0"/>
                </a:solidFill>
              </a:rPr>
              <a:t>N</a:t>
            </a:r>
            <a:r>
              <a:rPr lang="en-US" sz="1600" b="1" baseline="-25000" dirty="0">
                <a:solidFill>
                  <a:srgbClr val="7030A0"/>
                </a:solidFill>
              </a:rPr>
              <a:t>HT </a:t>
            </a:r>
            <a:endParaRPr lang="en-US" sz="1600" b="1" dirty="0">
              <a:solidFill>
                <a:srgbClr val="7030A0"/>
              </a:solidFill>
            </a:endParaRPr>
          </a:p>
        </p:txBody>
      </p:sp>
      <p:sp>
        <p:nvSpPr>
          <p:cNvPr id="4" name="ZoneTexte 3">
            <a:extLst>
              <a:ext uri="{FF2B5EF4-FFF2-40B4-BE49-F238E27FC236}">
                <a16:creationId xmlns:a16="http://schemas.microsoft.com/office/drawing/2014/main" id="{7F80B12A-1835-B136-4FD6-BBFBE8C6995D}"/>
              </a:ext>
            </a:extLst>
          </p:cNvPr>
          <p:cNvSpPr txBox="1"/>
          <p:nvPr/>
        </p:nvSpPr>
        <p:spPr>
          <a:xfrm>
            <a:off x="108514" y="6470712"/>
            <a:ext cx="6924909" cy="338554"/>
          </a:xfrm>
          <a:prstGeom prst="rect">
            <a:avLst/>
          </a:prstGeom>
          <a:noFill/>
        </p:spPr>
        <p:txBody>
          <a:bodyPr wrap="none" rtlCol="0">
            <a:spAutoFit/>
          </a:bodyPr>
          <a:lstStyle/>
          <a:p>
            <a:r>
              <a:rPr lang="en-US" sz="1600" dirty="0"/>
              <a:t>In addition track segments will be used as in-situ calibration and monitoring tools</a:t>
            </a:r>
          </a:p>
        </p:txBody>
      </p:sp>
    </p:spTree>
    <p:extLst>
      <p:ext uri="{BB962C8B-B14F-4D97-AF65-F5344CB8AC3E}">
        <p14:creationId xmlns:p14="http://schemas.microsoft.com/office/powerpoint/2010/main" val="3384726647"/>
      </p:ext>
    </p:extLst>
  </p:cSld>
  <p:clrMapOvr>
    <a:masterClrMapping/>
  </p:clrMapOvr>
  <mc:AlternateContent xmlns:mc="http://schemas.openxmlformats.org/markup-compatibility/2006" xmlns:p14="http://schemas.microsoft.com/office/powerpoint/2010/main">
    <mc:Choice Requires="p14">
      <p:transition spd="slow" p14:dur="2000" advTm="75767"/>
    </mc:Choice>
    <mc:Fallback xmlns="">
      <p:transition spd="slow" advTm="7576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B252D41F-ACCA-3BB2-3635-B565167E648E}"/>
              </a:ext>
            </a:extLst>
          </p:cNvPr>
          <p:cNvGrpSpPr/>
          <p:nvPr/>
        </p:nvGrpSpPr>
        <p:grpSpPr>
          <a:xfrm>
            <a:off x="1107583" y="1205344"/>
            <a:ext cx="9955369" cy="5499451"/>
            <a:chOff x="1680187" y="1081585"/>
            <a:chExt cx="5507581" cy="5499451"/>
          </a:xfrm>
        </p:grpSpPr>
        <p:pic>
          <p:nvPicPr>
            <p:cNvPr id="6" name="Image 5">
              <a:extLst>
                <a:ext uri="{FF2B5EF4-FFF2-40B4-BE49-F238E27FC236}">
                  <a16:creationId xmlns:a16="http://schemas.microsoft.com/office/drawing/2014/main" id="{1604C697-0A09-ECCE-B342-F8904FC73A9F}"/>
                </a:ext>
              </a:extLst>
            </p:cNvPr>
            <p:cNvPicPr>
              <a:picLocks noChangeAspect="1"/>
            </p:cNvPicPr>
            <p:nvPr/>
          </p:nvPicPr>
          <p:blipFill>
            <a:blip r:embed="rId2"/>
            <a:stretch>
              <a:fillRect/>
            </a:stretch>
          </p:blipFill>
          <p:spPr>
            <a:xfrm>
              <a:off x="1680187" y="1119226"/>
              <a:ext cx="2735884" cy="1798008"/>
            </a:xfrm>
            <a:prstGeom prst="rect">
              <a:avLst/>
            </a:prstGeom>
          </p:spPr>
        </p:pic>
        <p:pic>
          <p:nvPicPr>
            <p:cNvPr id="8" name="Image 7">
              <a:extLst>
                <a:ext uri="{FF2B5EF4-FFF2-40B4-BE49-F238E27FC236}">
                  <a16:creationId xmlns:a16="http://schemas.microsoft.com/office/drawing/2014/main" id="{549A8046-89A8-AACD-05DE-852B8CA9C3F5}"/>
                </a:ext>
              </a:extLst>
            </p:cNvPr>
            <p:cNvPicPr>
              <a:picLocks noChangeAspect="1"/>
            </p:cNvPicPr>
            <p:nvPr/>
          </p:nvPicPr>
          <p:blipFill>
            <a:blip r:embed="rId3"/>
            <a:stretch>
              <a:fillRect/>
            </a:stretch>
          </p:blipFill>
          <p:spPr>
            <a:xfrm>
              <a:off x="4299966" y="1081585"/>
              <a:ext cx="2809036" cy="1852874"/>
            </a:xfrm>
            <a:prstGeom prst="rect">
              <a:avLst/>
            </a:prstGeom>
          </p:spPr>
        </p:pic>
        <p:pic>
          <p:nvPicPr>
            <p:cNvPr id="10" name="Image 9">
              <a:extLst>
                <a:ext uri="{FF2B5EF4-FFF2-40B4-BE49-F238E27FC236}">
                  <a16:creationId xmlns:a16="http://schemas.microsoft.com/office/drawing/2014/main" id="{A58D4BE2-D287-406A-0522-E58F728AA194}"/>
                </a:ext>
              </a:extLst>
            </p:cNvPr>
            <p:cNvPicPr>
              <a:picLocks noChangeAspect="1"/>
            </p:cNvPicPr>
            <p:nvPr/>
          </p:nvPicPr>
          <p:blipFill>
            <a:blip r:embed="rId4"/>
            <a:stretch>
              <a:fillRect/>
            </a:stretch>
          </p:blipFill>
          <p:spPr>
            <a:xfrm>
              <a:off x="1733222" y="2942689"/>
              <a:ext cx="2629814" cy="1744811"/>
            </a:xfrm>
            <a:prstGeom prst="rect">
              <a:avLst/>
            </a:prstGeom>
          </p:spPr>
        </p:pic>
        <p:pic>
          <p:nvPicPr>
            <p:cNvPr id="12" name="Image 11">
              <a:extLst>
                <a:ext uri="{FF2B5EF4-FFF2-40B4-BE49-F238E27FC236}">
                  <a16:creationId xmlns:a16="http://schemas.microsoft.com/office/drawing/2014/main" id="{30848751-0F69-EEB3-F9B3-5464FAD75267}"/>
                </a:ext>
              </a:extLst>
            </p:cNvPr>
            <p:cNvPicPr>
              <a:picLocks noChangeAspect="1"/>
            </p:cNvPicPr>
            <p:nvPr/>
          </p:nvPicPr>
          <p:blipFill>
            <a:blip r:embed="rId5"/>
            <a:stretch>
              <a:fillRect/>
            </a:stretch>
          </p:blipFill>
          <p:spPr>
            <a:xfrm>
              <a:off x="4299966" y="2916470"/>
              <a:ext cx="2887802" cy="1762036"/>
            </a:xfrm>
            <a:prstGeom prst="rect">
              <a:avLst/>
            </a:prstGeom>
          </p:spPr>
        </p:pic>
        <p:pic>
          <p:nvPicPr>
            <p:cNvPr id="14" name="Image 13">
              <a:extLst>
                <a:ext uri="{FF2B5EF4-FFF2-40B4-BE49-F238E27FC236}">
                  <a16:creationId xmlns:a16="http://schemas.microsoft.com/office/drawing/2014/main" id="{722B7400-550E-C77A-71C2-DC67A03AB49A}"/>
                </a:ext>
              </a:extLst>
            </p:cNvPr>
            <p:cNvPicPr>
              <a:picLocks noChangeAspect="1"/>
            </p:cNvPicPr>
            <p:nvPr/>
          </p:nvPicPr>
          <p:blipFill>
            <a:blip r:embed="rId6"/>
            <a:stretch>
              <a:fillRect/>
            </a:stretch>
          </p:blipFill>
          <p:spPr>
            <a:xfrm>
              <a:off x="1786257" y="4826684"/>
              <a:ext cx="2629814" cy="1754352"/>
            </a:xfrm>
            <a:prstGeom prst="rect">
              <a:avLst/>
            </a:prstGeom>
          </p:spPr>
        </p:pic>
        <p:pic>
          <p:nvPicPr>
            <p:cNvPr id="15" name="Image 14">
              <a:extLst>
                <a:ext uri="{FF2B5EF4-FFF2-40B4-BE49-F238E27FC236}">
                  <a16:creationId xmlns:a16="http://schemas.microsoft.com/office/drawing/2014/main" id="{26D06F30-C0CD-306A-0B4B-CC006B558848}"/>
                </a:ext>
              </a:extLst>
            </p:cNvPr>
            <p:cNvPicPr>
              <a:picLocks noChangeAspect="1"/>
            </p:cNvPicPr>
            <p:nvPr/>
          </p:nvPicPr>
          <p:blipFill>
            <a:blip r:embed="rId7"/>
            <a:stretch>
              <a:fillRect/>
            </a:stretch>
          </p:blipFill>
          <p:spPr>
            <a:xfrm>
              <a:off x="4299966" y="4816295"/>
              <a:ext cx="2882187" cy="1755116"/>
            </a:xfrm>
            <a:prstGeom prst="rect">
              <a:avLst/>
            </a:prstGeom>
          </p:spPr>
        </p:pic>
      </p:grpSp>
      <p:sp>
        <p:nvSpPr>
          <p:cNvPr id="17" name="ZoneTexte 16">
            <a:extLst>
              <a:ext uri="{FF2B5EF4-FFF2-40B4-BE49-F238E27FC236}">
                <a16:creationId xmlns:a16="http://schemas.microsoft.com/office/drawing/2014/main" id="{669AB8B7-4639-9659-C25E-49E135D30F1F}"/>
              </a:ext>
            </a:extLst>
          </p:cNvPr>
          <p:cNvSpPr txBox="1"/>
          <p:nvPr/>
        </p:nvSpPr>
        <p:spPr>
          <a:xfrm>
            <a:off x="7054067" y="5658342"/>
            <a:ext cx="27432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600" dirty="0">
                <a:solidFill>
                  <a:srgbClr val="0000FF"/>
                </a:solidFill>
              </a:rPr>
              <a:t>JINST 15 (2020) P10009</a:t>
            </a:r>
            <a:endParaRPr lang="en-US" sz="1600" dirty="0">
              <a:solidFill>
                <a:srgbClr val="0000FF"/>
              </a:solidFill>
            </a:endParaRPr>
          </a:p>
        </p:txBody>
      </p:sp>
      <p:sp>
        <p:nvSpPr>
          <p:cNvPr id="2" name="ZoneTexte 1">
            <a:extLst>
              <a:ext uri="{FF2B5EF4-FFF2-40B4-BE49-F238E27FC236}">
                <a16:creationId xmlns:a16="http://schemas.microsoft.com/office/drawing/2014/main" id="{66FD6412-2826-87B2-5F9A-D9CBB728174A}"/>
              </a:ext>
            </a:extLst>
          </p:cNvPr>
          <p:cNvSpPr txBox="1"/>
          <p:nvPr/>
        </p:nvSpPr>
        <p:spPr>
          <a:xfrm>
            <a:off x="553792" y="635786"/>
            <a:ext cx="10998557" cy="369332"/>
          </a:xfrm>
          <a:prstGeom prst="rect">
            <a:avLst/>
          </a:prstGeom>
          <a:noFill/>
        </p:spPr>
        <p:txBody>
          <a:bodyPr wrap="square" rtlCol="0">
            <a:spAutoFit/>
          </a:bodyPr>
          <a:lstStyle/>
          <a:p>
            <a:r>
              <a:rPr lang="en-US" dirty="0"/>
              <a:t>The high granularity of SDHCAL allows one to discriminate different kinds of particles (</a:t>
            </a:r>
            <a:r>
              <a:rPr lang="en-US" dirty="0" err="1"/>
              <a:t>pions</a:t>
            </a:r>
            <a:r>
              <a:rPr lang="en-US" dirty="0"/>
              <a:t>, electrons and muons)</a:t>
            </a:r>
          </a:p>
        </p:txBody>
      </p:sp>
      <p:sp>
        <p:nvSpPr>
          <p:cNvPr id="3" name="CuadroTexto 7">
            <a:extLst>
              <a:ext uri="{FF2B5EF4-FFF2-40B4-BE49-F238E27FC236}">
                <a16:creationId xmlns:a16="http://schemas.microsoft.com/office/drawing/2014/main" id="{31FBFE99-B0C3-75AB-C285-D2A323518CE8}"/>
              </a:ext>
            </a:extLst>
          </p:cNvPr>
          <p:cNvSpPr txBox="1"/>
          <p:nvPr/>
        </p:nvSpPr>
        <p:spPr>
          <a:xfrm>
            <a:off x="2706168" y="166084"/>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Particle Identification</a:t>
            </a:r>
          </a:p>
        </p:txBody>
      </p:sp>
    </p:spTree>
    <p:extLst>
      <p:ext uri="{BB962C8B-B14F-4D97-AF65-F5344CB8AC3E}">
        <p14:creationId xmlns:p14="http://schemas.microsoft.com/office/powerpoint/2010/main" val="2838504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16282</TotalTime>
  <Words>2762</Words>
  <Application>Microsoft Macintosh PowerPoint</Application>
  <PresentationFormat>Grand écran</PresentationFormat>
  <Paragraphs>366</Paragraphs>
  <Slides>34</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34</vt:i4>
      </vt:variant>
    </vt:vector>
  </HeadingPairs>
  <TitlesOfParts>
    <vt:vector size="43" baseType="lpstr">
      <vt:lpstr>Apple Symbols</vt:lpstr>
      <vt:lpstr>Arial</vt:lpstr>
      <vt:lpstr>Calibri</vt:lpstr>
      <vt:lpstr>Calibri Light</vt:lpstr>
      <vt:lpstr>Symbol</vt:lpstr>
      <vt:lpstr>Times New Roman</vt:lpstr>
      <vt:lpstr>Verdana</vt:lpstr>
      <vt:lpstr>Wingdings</vt:lpstr>
      <vt:lpstr>Thème Office</vt:lpstr>
      <vt:lpstr>SDHCAL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SDHCAL</dc:title>
  <dc:creator>laktineh imad</dc:creator>
  <cp:lastModifiedBy>laktineh imad</cp:lastModifiedBy>
  <cp:revision>17</cp:revision>
  <dcterms:created xsi:type="dcterms:W3CDTF">2022-08-30T09:53:31Z</dcterms:created>
  <dcterms:modified xsi:type="dcterms:W3CDTF">2022-09-22T13:46:39Z</dcterms:modified>
</cp:coreProperties>
</file>