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7" r:id="rId2"/>
    <p:sldId id="306" r:id="rId3"/>
    <p:sldId id="256" r:id="rId4"/>
    <p:sldId id="296" r:id="rId5"/>
    <p:sldId id="288" r:id="rId6"/>
    <p:sldId id="298" r:id="rId7"/>
    <p:sldId id="299" r:id="rId8"/>
    <p:sldId id="295" r:id="rId9"/>
    <p:sldId id="290" r:id="rId10"/>
    <p:sldId id="292" r:id="rId11"/>
    <p:sldId id="281" r:id="rId12"/>
    <p:sldId id="282" r:id="rId13"/>
    <p:sldId id="300" r:id="rId14"/>
    <p:sldId id="286" r:id="rId15"/>
    <p:sldId id="294" r:id="rId16"/>
    <p:sldId id="302" r:id="rId17"/>
    <p:sldId id="270" r:id="rId18"/>
    <p:sldId id="301" r:id="rId19"/>
    <p:sldId id="303" r:id="rId20"/>
    <p:sldId id="304" r:id="rId21"/>
    <p:sldId id="305" r:id="rId22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FF00"/>
    <a:srgbClr val="0000FF"/>
    <a:srgbClr val="9900FF"/>
    <a:srgbClr val="00FFFF"/>
    <a:srgbClr val="CCFFCC"/>
    <a:srgbClr val="FFCCFF"/>
    <a:srgbClr val="6600CC"/>
    <a:srgbClr val="66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0"/>
  </p:normalViewPr>
  <p:slideViewPr>
    <p:cSldViewPr snapToGrid="0">
      <p:cViewPr varScale="1">
        <p:scale>
          <a:sx n="116" d="100"/>
          <a:sy n="116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Evolution effectifs « permanents » sur CALICE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CH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/>
          </c:spPr>
          <c:invertIfNegative val="0"/>
          <c:cat>
            <c:numRef>
              <c:f>Feuil1!$A$2:$A$9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Feuil1!$B$2:$B$9</c:f>
              <c:numCache>
                <c:formatCode>0.00</c:formatCode>
                <c:ptCount val="8"/>
                <c:pt idx="0">
                  <c:v>19</c:v>
                </c:pt>
                <c:pt idx="1">
                  <c:v>18</c:v>
                </c:pt>
                <c:pt idx="2">
                  <c:v>19</c:v>
                </c:pt>
                <c:pt idx="3">
                  <c:v>14</c:v>
                </c:pt>
                <c:pt idx="4">
                  <c:v>10.5</c:v>
                </c:pt>
                <c:pt idx="5">
                  <c:v>6.7</c:v>
                </c:pt>
                <c:pt idx="6">
                  <c:v>6.7</c:v>
                </c:pt>
                <c:pt idx="7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2-4BF0-BA3F-937C6543F71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IR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numRef>
              <c:f>Feuil1!$A$2:$A$9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Feuil1!$C$2:$C$9</c:f>
              <c:numCache>
                <c:formatCode>0.00</c:formatCode>
                <c:ptCount val="8"/>
                <c:pt idx="0">
                  <c:v>13</c:v>
                </c:pt>
                <c:pt idx="1">
                  <c:v>12</c:v>
                </c:pt>
                <c:pt idx="2">
                  <c:v>13</c:v>
                </c:pt>
                <c:pt idx="3">
                  <c:v>4</c:v>
                </c:pt>
                <c:pt idx="4">
                  <c:v>4.25</c:v>
                </c:pt>
                <c:pt idx="5">
                  <c:v>4.3</c:v>
                </c:pt>
                <c:pt idx="6">
                  <c:v>4.3</c:v>
                </c:pt>
                <c:pt idx="7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E2-4BF0-BA3F-937C6543F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3422224"/>
        <c:axId val="1083418064"/>
      </c:barChart>
      <c:catAx>
        <c:axId val="108342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083418064"/>
        <c:crosses val="autoZero"/>
        <c:auto val="1"/>
        <c:lblAlgn val="ctr"/>
        <c:lblOffset val="100"/>
        <c:noMultiLvlLbl val="0"/>
      </c:catAx>
      <c:valAx>
        <c:axId val="108341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08342222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legend>
    <c:plotVisOnly val="1"/>
    <c:dispBlanksAs val="gap"/>
    <c:showDLblsOverMax val="0"/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en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0018492-C484-42D6-A309-56D0E74D412D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5F53F20-1EDF-4F7D-8AAB-618275436C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19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5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016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326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61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771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813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609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702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76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837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5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96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40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76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55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90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720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01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65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A322-D637-4D2D-9D5B-3D0299010288}" type="datetime1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41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D721-6013-4BA9-9897-8C8F9D5BFA8F}" type="datetime1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69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80F5-E88B-467E-B5BF-5492738724B1}" type="datetime1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76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36D7-B624-44F8-8020-CBA6196C163D}" type="datetime1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81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D366-6883-498F-8B99-EA614C22DCCE}" type="datetime1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9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6BD9-3BBC-485B-97D6-9AC208E59D30}" type="datetime1">
              <a:rPr lang="fr-FR" smtClean="0"/>
              <a:t>27/09/2022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00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D2DE-6F4C-48D1-A080-34AAB96AA746}" type="datetime1">
              <a:rPr lang="fr-FR" smtClean="0"/>
              <a:t>27/09/2022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04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A03B-B94F-4B95-97FA-71CE9C3361BB}" type="datetime1">
              <a:rPr lang="fr-FR" smtClean="0"/>
              <a:t>27/09/2022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98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6DA1-DB49-48B3-B3D1-BA852C9B10E4}" type="datetime1">
              <a:rPr lang="fr-FR" smtClean="0"/>
              <a:t>27/09/2022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45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FC09-50B4-4B6D-B52D-020770F7AECA}" type="datetime1">
              <a:rPr lang="fr-FR" smtClean="0"/>
              <a:t>27/09/2022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37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35A2-6B13-4ECC-A446-77029A3793DE}" type="datetime1">
              <a:rPr lang="fr-FR" smtClean="0"/>
              <a:t>27/09/2022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92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0C88-B1F2-4CF5-B772-BFB6A56C20C9}" type="datetime1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2E41-9A32-48C1-A30E-88ECE35185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72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ki.cern.ch/twiki/bin/view/CALICE/CaliceConferenceTalks" TargetMode="External"/><Relationship Id="rId3" Type="http://schemas.openxmlformats.org/officeDocument/2006/relationships/tags" Target="../tags/tag34.xml"/><Relationship Id="rId7" Type="http://schemas.openxmlformats.org/officeDocument/2006/relationships/image" Target="../media/image5.em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0.xml"/><Relationship Id="rId10" Type="http://schemas.openxmlformats.org/officeDocument/2006/relationships/hyperlink" Target="https://twiki.cern.ch/twiki/bin/view/CALICE/UpcomingConferences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1.png"/><Relationship Id="rId4" Type="http://schemas.openxmlformats.org/officeDocument/2006/relationships/tags" Target="../tags/tag38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4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9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4.xml"/><Relationship Id="rId7" Type="http://schemas.openxmlformats.org/officeDocument/2006/relationships/chart" Target="../charts/chart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1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7.jpe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1.png"/><Relationship Id="rId17" Type="http://schemas.openxmlformats.org/officeDocument/2006/relationships/image" Target="../media/image11.emf"/><Relationship Id="rId2" Type="http://schemas.openxmlformats.org/officeDocument/2006/relationships/tags" Target="../tags/tag78.xml"/><Relationship Id="rId16" Type="http://schemas.openxmlformats.org/officeDocument/2006/relationships/image" Target="../media/image10.jp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1.xml"/><Relationship Id="rId15" Type="http://schemas.openxmlformats.org/officeDocument/2006/relationships/image" Target="../media/image9.png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89.xml"/><Relationship Id="rId7" Type="http://schemas.openxmlformats.org/officeDocument/2006/relationships/image" Target="../media/image13.emf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.png"/><Relationship Id="rId5" Type="http://schemas.openxmlformats.org/officeDocument/2006/relationships/image" Target="../media/image12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tags" Target="../tags/tag92.xml"/><Relationship Id="rId7" Type="http://schemas.openxmlformats.org/officeDocument/2006/relationships/image" Target="../media/image16.jp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1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.JP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JP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4.JP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1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3255059" y="181152"/>
            <a:ext cx="4713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/>
              <a:t>CALICE EAP- IN2P3  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4680727" y="6362796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Octobre 2019</a:t>
            </a:r>
          </a:p>
          <a:p>
            <a:pPr algn="ctr"/>
            <a:r>
              <a:rPr lang="fr-FR" sz="1200" dirty="0"/>
              <a:t>Jean-Claude </a:t>
            </a:r>
            <a:r>
              <a:rPr lang="fr-FR" sz="1200" dirty="0" err="1"/>
              <a:t>Brient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2920860" y="1785672"/>
            <a:ext cx="6044668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fr-FR" dirty="0"/>
              <a:t>Introduction (JCB)</a:t>
            </a:r>
          </a:p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fr-FR" dirty="0" err="1"/>
              <a:t>Status</a:t>
            </a:r>
            <a:r>
              <a:rPr lang="fr-FR" dirty="0"/>
              <a:t> et projet ECAL silicium –tungstène  (Vincent Boudry) </a:t>
            </a:r>
          </a:p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fr-FR" dirty="0"/>
              <a:t>Analyses des données de test en faisceau (Adrian </a:t>
            </a:r>
            <a:r>
              <a:rPr lang="fr-FR" dirty="0" err="1"/>
              <a:t>Irles</a:t>
            </a:r>
            <a:r>
              <a:rPr lang="fr-FR" dirty="0"/>
              <a:t>) </a:t>
            </a:r>
          </a:p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fr-FR" dirty="0" err="1"/>
              <a:t>Status</a:t>
            </a:r>
            <a:r>
              <a:rPr lang="fr-FR" dirty="0"/>
              <a:t> et projet SDHCAL  (Imad </a:t>
            </a:r>
            <a:r>
              <a:rPr lang="fr-FR" dirty="0" err="1"/>
              <a:t>Laktineh</a:t>
            </a:r>
            <a:r>
              <a:rPr lang="fr-FR" dirty="0"/>
              <a:t>) </a:t>
            </a:r>
          </a:p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22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297266" y="6459336"/>
            <a:ext cx="819876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10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671566" y="6362796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Octobre 2019</a:t>
            </a:r>
          </a:p>
          <a:p>
            <a:pPr algn="ctr"/>
            <a:r>
              <a:rPr lang="fr-FR" sz="1200" dirty="0"/>
              <a:t>Jean-Claude </a:t>
            </a:r>
            <a:r>
              <a:rPr lang="fr-FR" sz="1200" dirty="0" err="1"/>
              <a:t>Brient</a:t>
            </a:r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/>
          <a:srcRect t="21432"/>
          <a:stretch/>
        </p:blipFill>
        <p:spPr>
          <a:xfrm>
            <a:off x="3797386" y="989793"/>
            <a:ext cx="5446860" cy="185777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49017" y="208850"/>
            <a:ext cx="6467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CALICE conference talks is here </a:t>
            </a:r>
          </a:p>
          <a:p>
            <a:r>
              <a:rPr lang="en-GB" dirty="0">
                <a:hlinkClick r:id="rId8"/>
              </a:rPr>
              <a:t>https://twiki.cern.ch/twiki/bin/view/CALICE/CaliceConferenceTalks</a:t>
            </a:r>
            <a:endParaRPr lang="en-GB" dirty="0"/>
          </a:p>
          <a:p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9"/>
          <a:srcRect t="34809" b="36474"/>
          <a:stretch/>
        </p:blipFill>
        <p:spPr>
          <a:xfrm>
            <a:off x="3457575" y="4376471"/>
            <a:ext cx="6860754" cy="17481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49017" y="3544807"/>
            <a:ext cx="6509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CALICE conference talks is here </a:t>
            </a:r>
          </a:p>
          <a:p>
            <a:r>
              <a:rPr lang="en-GB" dirty="0">
                <a:hlinkClick r:id="rId10"/>
              </a:rPr>
              <a:t>https://twiki.cern.ch/twiki/bin/view/CALICE/UpcomingConferences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194140" y="989793"/>
            <a:ext cx="2582758" cy="64633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CONF 2018</a:t>
            </a: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2168013" y="110613"/>
            <a:ext cx="7076233" cy="6150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865671" y="208850"/>
            <a:ext cx="7860890" cy="6153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711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11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735487" y="6335551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Octobre 2019</a:t>
            </a:r>
          </a:p>
          <a:p>
            <a:pPr algn="ctr"/>
            <a:r>
              <a:rPr lang="fr-FR" sz="1100" dirty="0"/>
              <a:t>Jean-Claude </a:t>
            </a:r>
            <a:r>
              <a:rPr lang="fr-FR" sz="1100" dirty="0" err="1"/>
              <a:t>Brient</a:t>
            </a:r>
            <a:endParaRPr lang="fr-FR" sz="11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46715109"/>
              </p:ext>
            </p:extLst>
          </p:nvPr>
        </p:nvGraphicFramePr>
        <p:xfrm>
          <a:off x="647701" y="1146373"/>
          <a:ext cx="5038723" cy="2263576"/>
        </p:xfrm>
        <a:graphic>
          <a:graphicData uri="http://schemas.openxmlformats.org/drawingml/2006/table">
            <a:tbl>
              <a:tblPr/>
              <a:tblGrid>
                <a:gridCol w="1793041">
                  <a:extLst>
                    <a:ext uri="{9D8B030D-6E8A-4147-A177-3AD203B41FA5}">
                      <a16:colId xmlns:a16="http://schemas.microsoft.com/office/drawing/2014/main" val="2371022131"/>
                    </a:ext>
                  </a:extLst>
                </a:gridCol>
                <a:gridCol w="1519928">
                  <a:extLst>
                    <a:ext uri="{9D8B030D-6E8A-4147-A177-3AD203B41FA5}">
                      <a16:colId xmlns:a16="http://schemas.microsoft.com/office/drawing/2014/main" val="1294938905"/>
                    </a:ext>
                  </a:extLst>
                </a:gridCol>
                <a:gridCol w="1725754">
                  <a:extLst>
                    <a:ext uri="{9D8B030D-6E8A-4147-A177-3AD203B41FA5}">
                      <a16:colId xmlns:a16="http://schemas.microsoft.com/office/drawing/2014/main" val="23494831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FTEs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8241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chercheurs</a:t>
                      </a:r>
                    </a:p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(perm.</a:t>
                      </a: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non perm)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70229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28849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total IR et 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02043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1584036" y="618836"/>
            <a:ext cx="243528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00FF"/>
                </a:solidFill>
              </a:rPr>
              <a:t>Année</a:t>
            </a:r>
            <a:r>
              <a:rPr lang="en-GB" sz="3600" dirty="0">
                <a:solidFill>
                  <a:srgbClr val="0000FF"/>
                </a:solidFill>
              </a:rPr>
              <a:t> 2018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57077700"/>
              </p:ext>
            </p:extLst>
          </p:nvPr>
        </p:nvGraphicFramePr>
        <p:xfrm>
          <a:off x="6700696" y="3308548"/>
          <a:ext cx="5038723" cy="2263576"/>
        </p:xfrm>
        <a:graphic>
          <a:graphicData uri="http://schemas.openxmlformats.org/drawingml/2006/table">
            <a:tbl>
              <a:tblPr/>
              <a:tblGrid>
                <a:gridCol w="1793041">
                  <a:extLst>
                    <a:ext uri="{9D8B030D-6E8A-4147-A177-3AD203B41FA5}">
                      <a16:colId xmlns:a16="http://schemas.microsoft.com/office/drawing/2014/main" val="2371022131"/>
                    </a:ext>
                  </a:extLst>
                </a:gridCol>
                <a:gridCol w="1519928">
                  <a:extLst>
                    <a:ext uri="{9D8B030D-6E8A-4147-A177-3AD203B41FA5}">
                      <a16:colId xmlns:a16="http://schemas.microsoft.com/office/drawing/2014/main" val="1294938905"/>
                    </a:ext>
                  </a:extLst>
                </a:gridCol>
                <a:gridCol w="1725754">
                  <a:extLst>
                    <a:ext uri="{9D8B030D-6E8A-4147-A177-3AD203B41FA5}">
                      <a16:colId xmlns:a16="http://schemas.microsoft.com/office/drawing/2014/main" val="23494831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FTEs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8241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chercheurs</a:t>
                      </a:r>
                    </a:p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(perm.</a:t>
                      </a:r>
                      <a:r>
                        <a:rPr lang="fr-F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non perm)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70229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28849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total IR et 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FF"/>
                          </a:solidFill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020432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>
            <p:custDataLst>
              <p:tags r:id="rId7"/>
            </p:custDataLst>
          </p:nvPr>
        </p:nvSpPr>
        <p:spPr>
          <a:xfrm>
            <a:off x="7637031" y="2781011"/>
            <a:ext cx="243528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00FF"/>
                </a:solidFill>
              </a:rPr>
              <a:t>Année</a:t>
            </a:r>
            <a:r>
              <a:rPr lang="en-GB" sz="3600" dirty="0">
                <a:solidFill>
                  <a:srgbClr val="0000FF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59005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12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867343" y="6393574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Octobre 2019</a:t>
            </a:r>
          </a:p>
          <a:p>
            <a:pPr algn="ctr"/>
            <a:r>
              <a:rPr lang="fr-FR" sz="1100" dirty="0"/>
              <a:t>Jean-Claude </a:t>
            </a:r>
            <a:r>
              <a:rPr lang="fr-FR" sz="1100" dirty="0" err="1"/>
              <a:t>Brient</a:t>
            </a:r>
            <a:endParaRPr lang="fr-FR" sz="11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23826415"/>
              </p:ext>
            </p:extLst>
          </p:nvPr>
        </p:nvGraphicFramePr>
        <p:xfrm>
          <a:off x="134901" y="1333499"/>
          <a:ext cx="11982240" cy="4062033"/>
        </p:xfrm>
        <a:graphic>
          <a:graphicData uri="http://schemas.openxmlformats.org/drawingml/2006/table">
            <a:tbl>
              <a:tblPr/>
              <a:tblGrid>
                <a:gridCol w="912849">
                  <a:extLst>
                    <a:ext uri="{9D8B030D-6E8A-4147-A177-3AD203B41FA5}">
                      <a16:colId xmlns:a16="http://schemas.microsoft.com/office/drawing/2014/main" val="439476925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98013468"/>
                    </a:ext>
                  </a:extLst>
                </a:gridCol>
                <a:gridCol w="1163140">
                  <a:extLst>
                    <a:ext uri="{9D8B030D-6E8A-4147-A177-3AD203B41FA5}">
                      <a16:colId xmlns:a16="http://schemas.microsoft.com/office/drawing/2014/main" val="72459008"/>
                    </a:ext>
                  </a:extLst>
                </a:gridCol>
                <a:gridCol w="1041934">
                  <a:extLst>
                    <a:ext uri="{9D8B030D-6E8A-4147-A177-3AD203B41FA5}">
                      <a16:colId xmlns:a16="http://schemas.microsoft.com/office/drawing/2014/main" val="1475954650"/>
                    </a:ext>
                  </a:extLst>
                </a:gridCol>
                <a:gridCol w="1183029">
                  <a:extLst>
                    <a:ext uri="{9D8B030D-6E8A-4147-A177-3AD203B41FA5}">
                      <a16:colId xmlns:a16="http://schemas.microsoft.com/office/drawing/2014/main" val="3525209381"/>
                    </a:ext>
                  </a:extLst>
                </a:gridCol>
                <a:gridCol w="1172176">
                  <a:extLst>
                    <a:ext uri="{9D8B030D-6E8A-4147-A177-3AD203B41FA5}">
                      <a16:colId xmlns:a16="http://schemas.microsoft.com/office/drawing/2014/main" val="3552891406"/>
                    </a:ext>
                  </a:extLst>
                </a:gridCol>
                <a:gridCol w="1128762">
                  <a:extLst>
                    <a:ext uri="{9D8B030D-6E8A-4147-A177-3AD203B41FA5}">
                      <a16:colId xmlns:a16="http://schemas.microsoft.com/office/drawing/2014/main" val="3043213217"/>
                    </a:ext>
                  </a:extLst>
                </a:gridCol>
                <a:gridCol w="998520">
                  <a:extLst>
                    <a:ext uri="{9D8B030D-6E8A-4147-A177-3AD203B41FA5}">
                      <a16:colId xmlns:a16="http://schemas.microsoft.com/office/drawing/2014/main" val="850429920"/>
                    </a:ext>
                  </a:extLst>
                </a:gridCol>
                <a:gridCol w="1033794">
                  <a:extLst>
                    <a:ext uri="{9D8B030D-6E8A-4147-A177-3AD203B41FA5}">
                      <a16:colId xmlns:a16="http://schemas.microsoft.com/office/drawing/2014/main" val="1407503331"/>
                    </a:ext>
                  </a:extLst>
                </a:gridCol>
                <a:gridCol w="1041934">
                  <a:extLst>
                    <a:ext uri="{9D8B030D-6E8A-4147-A177-3AD203B41FA5}">
                      <a16:colId xmlns:a16="http://schemas.microsoft.com/office/drawing/2014/main" val="1615082401"/>
                    </a:ext>
                  </a:extLst>
                </a:gridCol>
                <a:gridCol w="1020227">
                  <a:extLst>
                    <a:ext uri="{9D8B030D-6E8A-4147-A177-3AD203B41FA5}">
                      <a16:colId xmlns:a16="http://schemas.microsoft.com/office/drawing/2014/main" val="395337718"/>
                    </a:ext>
                  </a:extLst>
                </a:gridCol>
              </a:tblGrid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Laboratoire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chercheurs (Nb/ETP)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Enseigants/Ch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Ingenieur CH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Postdoc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Doct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autres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CDD IT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(ETP)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789796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IPNL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I.Laktineh</a:t>
                      </a:r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1/0.2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2/1.5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1/.75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907038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LAL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R.Poeschl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3/2,4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1/0,5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?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276951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LLR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V.Boudry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4/2,0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5/1,75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1/0,5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451618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LPNHE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D.Lacour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1/0.1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1/0.1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3/1.15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844633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LPC-Ct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D.Boumediene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1/0,3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113502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LPSC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J-Y. Hostachy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1/0,7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2/0,4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1/0,1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729223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Omega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S.Cailler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1/0.1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1/0.2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413369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11/5,7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2/1,5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2/0,6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2/1,75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10/4,3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844705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4060536" y="158126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Année</a:t>
            </a:r>
            <a:r>
              <a:rPr lang="en-GB" sz="36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07949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13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5127740" y="6362796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Octobre 2019</a:t>
            </a:r>
          </a:p>
          <a:p>
            <a:pPr algn="ctr"/>
            <a:r>
              <a:rPr lang="fr-FR" sz="1200" dirty="0"/>
              <a:t>Jean-Claude </a:t>
            </a:r>
            <a:r>
              <a:rPr lang="fr-FR" sz="1200" dirty="0" err="1"/>
              <a:t>Brient</a:t>
            </a:r>
            <a:endParaRPr lang="fr-FR" sz="12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74002406"/>
              </p:ext>
            </p:extLst>
          </p:nvPr>
        </p:nvGraphicFramePr>
        <p:xfrm>
          <a:off x="134901" y="974270"/>
          <a:ext cx="11982240" cy="4342527"/>
        </p:xfrm>
        <a:graphic>
          <a:graphicData uri="http://schemas.openxmlformats.org/drawingml/2006/table">
            <a:tbl>
              <a:tblPr/>
              <a:tblGrid>
                <a:gridCol w="912849">
                  <a:extLst>
                    <a:ext uri="{9D8B030D-6E8A-4147-A177-3AD203B41FA5}">
                      <a16:colId xmlns:a16="http://schemas.microsoft.com/office/drawing/2014/main" val="439476925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98013468"/>
                    </a:ext>
                  </a:extLst>
                </a:gridCol>
                <a:gridCol w="1163140">
                  <a:extLst>
                    <a:ext uri="{9D8B030D-6E8A-4147-A177-3AD203B41FA5}">
                      <a16:colId xmlns:a16="http://schemas.microsoft.com/office/drawing/2014/main" val="72459008"/>
                    </a:ext>
                  </a:extLst>
                </a:gridCol>
                <a:gridCol w="1041934">
                  <a:extLst>
                    <a:ext uri="{9D8B030D-6E8A-4147-A177-3AD203B41FA5}">
                      <a16:colId xmlns:a16="http://schemas.microsoft.com/office/drawing/2014/main" val="1475954650"/>
                    </a:ext>
                  </a:extLst>
                </a:gridCol>
                <a:gridCol w="1183029">
                  <a:extLst>
                    <a:ext uri="{9D8B030D-6E8A-4147-A177-3AD203B41FA5}">
                      <a16:colId xmlns:a16="http://schemas.microsoft.com/office/drawing/2014/main" val="3525209381"/>
                    </a:ext>
                  </a:extLst>
                </a:gridCol>
                <a:gridCol w="1172176">
                  <a:extLst>
                    <a:ext uri="{9D8B030D-6E8A-4147-A177-3AD203B41FA5}">
                      <a16:colId xmlns:a16="http://schemas.microsoft.com/office/drawing/2014/main" val="3552891406"/>
                    </a:ext>
                  </a:extLst>
                </a:gridCol>
                <a:gridCol w="1128762">
                  <a:extLst>
                    <a:ext uri="{9D8B030D-6E8A-4147-A177-3AD203B41FA5}">
                      <a16:colId xmlns:a16="http://schemas.microsoft.com/office/drawing/2014/main" val="3043213217"/>
                    </a:ext>
                  </a:extLst>
                </a:gridCol>
                <a:gridCol w="998520">
                  <a:extLst>
                    <a:ext uri="{9D8B030D-6E8A-4147-A177-3AD203B41FA5}">
                      <a16:colId xmlns:a16="http://schemas.microsoft.com/office/drawing/2014/main" val="850429920"/>
                    </a:ext>
                  </a:extLst>
                </a:gridCol>
                <a:gridCol w="1033794">
                  <a:extLst>
                    <a:ext uri="{9D8B030D-6E8A-4147-A177-3AD203B41FA5}">
                      <a16:colId xmlns:a16="http://schemas.microsoft.com/office/drawing/2014/main" val="1407503331"/>
                    </a:ext>
                  </a:extLst>
                </a:gridCol>
                <a:gridCol w="1041934">
                  <a:extLst>
                    <a:ext uri="{9D8B030D-6E8A-4147-A177-3AD203B41FA5}">
                      <a16:colId xmlns:a16="http://schemas.microsoft.com/office/drawing/2014/main" val="1615082401"/>
                    </a:ext>
                  </a:extLst>
                </a:gridCol>
                <a:gridCol w="1020227">
                  <a:extLst>
                    <a:ext uri="{9D8B030D-6E8A-4147-A177-3AD203B41FA5}">
                      <a16:colId xmlns:a16="http://schemas.microsoft.com/office/drawing/2014/main" val="395337718"/>
                    </a:ext>
                  </a:extLst>
                </a:gridCol>
              </a:tblGrid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Laboratoire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chercheurs (Nb/ETP)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Enseigants/Ch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Ingenieur CH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Postdoc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Doct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autres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CDD IT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(ETP)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789796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IPNL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I.Laktineh</a:t>
                      </a:r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1/0.2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2/0.6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3/0.5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10/4.3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907038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LAL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R.Poeschl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2/1.5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2/1.1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3/1.5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8/5.1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276951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LLR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V.Boudry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3/2.5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9/6.5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451618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LPNHE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D.Lacour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1/0.1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1/0.1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3/0.4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5/0.6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844633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LPC-Ct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D.Boumediene</a:t>
                      </a:r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1/0.3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1/0.3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113502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LPSC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sng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J-Y. </a:t>
                      </a:r>
                      <a:r>
                        <a:rPr lang="fr-FR" sz="1600" b="1" i="0" u="none" strike="sng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Hostachy</a:t>
                      </a:r>
                      <a:endParaRPr lang="fr-FR" sz="1600" b="1" i="0" u="none" strike="sng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strike="sng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strike="sng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strike="sng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strike="sng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strike="sng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strike="sng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strike="sng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strike="sng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strike="noStrike" dirty="0"/>
                        <a:t>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729223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Omega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S.Cailler</a:t>
                      </a:r>
                      <a:endParaRPr lang="fr-FR" sz="16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1/0.1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1/0.1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413369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8/4.6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3/3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2/2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8/2.9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16.9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844705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4045905" y="158126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Année</a:t>
            </a:r>
            <a:r>
              <a:rPr lang="en-GB" sz="3600" dirty="0"/>
              <a:t> 2020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8857" y="6055019"/>
            <a:ext cx="328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*</a:t>
            </a:r>
            <a:r>
              <a:rPr lang="en-GB" sz="1400" dirty="0">
                <a:solidFill>
                  <a:srgbClr val="FF0000"/>
                </a:solidFill>
              </a:rPr>
              <a:t> AUCUN </a:t>
            </a:r>
            <a:r>
              <a:rPr lang="en-GB" sz="1400" dirty="0" err="1">
                <a:solidFill>
                  <a:srgbClr val="FF0000"/>
                </a:solidFill>
              </a:rPr>
              <a:t>payé</a:t>
            </a:r>
            <a:r>
              <a:rPr lang="en-GB" sz="1400" dirty="0">
                <a:solidFill>
                  <a:srgbClr val="FF0000"/>
                </a:solidFill>
              </a:rPr>
              <a:t> par l’IN2P3  (</a:t>
            </a:r>
            <a:r>
              <a:rPr lang="en-GB" sz="1400" dirty="0" err="1">
                <a:solidFill>
                  <a:srgbClr val="FF0000"/>
                </a:solidFill>
              </a:rPr>
              <a:t>Labex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err="1">
                <a:solidFill>
                  <a:srgbClr val="FF0000"/>
                </a:solidFill>
              </a:rPr>
              <a:t>ou</a:t>
            </a:r>
            <a:r>
              <a:rPr lang="en-GB" sz="1400" dirty="0">
                <a:solidFill>
                  <a:srgbClr val="FF0000"/>
                </a:solidFill>
              </a:rPr>
              <a:t> RPB)</a:t>
            </a:r>
          </a:p>
        </p:txBody>
      </p:sp>
    </p:spTree>
    <p:extLst>
      <p:ext uri="{BB962C8B-B14F-4D97-AF65-F5344CB8AC3E}">
        <p14:creationId xmlns:p14="http://schemas.microsoft.com/office/powerpoint/2010/main" val="71703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6" name="Graphique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079655"/>
              </p:ext>
            </p:extLst>
          </p:nvPr>
        </p:nvGraphicFramePr>
        <p:xfrm>
          <a:off x="496089" y="722630"/>
          <a:ext cx="11001375" cy="563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3358074" y="104160"/>
            <a:ext cx="5277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Evolution des effectifs depuis 8 ans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89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324465" y="696372"/>
            <a:ext cx="2957052" cy="2426110"/>
          </a:xfrm>
          <a:prstGeom prst="roundRect">
            <a:avLst>
              <a:gd name="adj" fmla="val 11196"/>
            </a:avLst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220450" y="6459336"/>
            <a:ext cx="896691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15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688102" y="6362796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Octobre 2019</a:t>
            </a:r>
          </a:p>
          <a:p>
            <a:pPr algn="ctr"/>
            <a:r>
              <a:rPr lang="fr-FR" sz="1200" dirty="0"/>
              <a:t>Jean-Claude </a:t>
            </a:r>
            <a:r>
              <a:rPr lang="fr-FR" sz="1200" dirty="0" err="1"/>
              <a:t>Brient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3805744" y="98657"/>
            <a:ext cx="3118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/>
              <a:t>Demandes</a:t>
            </a:r>
            <a:r>
              <a:rPr lang="en-GB" sz="4000" dirty="0"/>
              <a:t> RH</a:t>
            </a: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604757" y="1286046"/>
            <a:ext cx="22040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ZERO CR,DR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ZERO </a:t>
            </a:r>
            <a:r>
              <a:rPr lang="fr-FR" sz="2000" dirty="0" err="1"/>
              <a:t>postdoc</a:t>
            </a: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ZERO ½ bourse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8151" y="806543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Book Antiqua" panose="02040602050305030304" pitchFamily="18" charset="0"/>
              </a:rPr>
              <a:t>Sur les 7 </a:t>
            </a:r>
            <a:r>
              <a:rPr lang="en-GB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dernières</a:t>
            </a:r>
            <a:r>
              <a:rPr lang="en-GB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années</a:t>
            </a:r>
            <a:r>
              <a:rPr lang="en-GB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55492" y="1431765"/>
            <a:ext cx="5464958" cy="203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Bravo a l’IN2P3  !!!</a:t>
            </a:r>
          </a:p>
          <a:p>
            <a:endParaRPr lang="en-GB" dirty="0">
              <a:latin typeface="Book Antiqua" panose="02040602050305030304" pitchFamily="18" charset="0"/>
            </a:endParaRPr>
          </a:p>
          <a:p>
            <a:r>
              <a:rPr lang="en-GB" dirty="0" err="1">
                <a:latin typeface="Book Antiqua" panose="02040602050305030304" pitchFamily="18" charset="0"/>
              </a:rPr>
              <a:t>Vous</a:t>
            </a:r>
            <a:r>
              <a:rPr lang="en-GB" dirty="0">
                <a:latin typeface="Book Antiqua" panose="02040602050305030304" pitchFamily="18" charset="0"/>
              </a:rPr>
              <a:t> </a:t>
            </a:r>
            <a:r>
              <a:rPr lang="en-GB" dirty="0" err="1">
                <a:latin typeface="Book Antiqua" panose="02040602050305030304" pitchFamily="18" charset="0"/>
              </a:rPr>
              <a:t>avez</a:t>
            </a:r>
            <a:r>
              <a:rPr lang="en-GB" dirty="0">
                <a:latin typeface="Book Antiqua" panose="02040602050305030304" pitchFamily="18" charset="0"/>
              </a:rPr>
              <a:t> QUASIMENT </a:t>
            </a:r>
            <a:r>
              <a:rPr lang="en-GB" dirty="0" err="1">
                <a:latin typeface="Book Antiqua" panose="02040602050305030304" pitchFamily="18" charset="0"/>
              </a:rPr>
              <a:t>tué</a:t>
            </a:r>
            <a:r>
              <a:rPr lang="en-GB" dirty="0">
                <a:latin typeface="Book Antiqua" panose="02040602050305030304" pitchFamily="18" charset="0"/>
              </a:rPr>
              <a:t> CALICE </a:t>
            </a:r>
            <a:r>
              <a:rPr lang="en-GB" dirty="0" err="1">
                <a:latin typeface="Book Antiqua" panose="02040602050305030304" pitchFamily="18" charset="0"/>
              </a:rPr>
              <a:t>en</a:t>
            </a:r>
            <a:r>
              <a:rPr lang="en-GB" dirty="0">
                <a:latin typeface="Book Antiqua" panose="02040602050305030304" pitchFamily="18" charset="0"/>
              </a:rPr>
              <a:t> France</a:t>
            </a:r>
          </a:p>
          <a:p>
            <a:endParaRPr lang="en-GB" dirty="0">
              <a:latin typeface="Book Antiqua" panose="02040602050305030304" pitchFamily="18" charset="0"/>
            </a:endParaRPr>
          </a:p>
          <a:p>
            <a:endParaRPr lang="en-GB" dirty="0">
              <a:latin typeface="Book Antiqua" panose="02040602050305030304" pitchFamily="18" charset="0"/>
            </a:endParaRPr>
          </a:p>
          <a:p>
            <a:r>
              <a:rPr lang="en-GB" u="sng" dirty="0">
                <a:solidFill>
                  <a:srgbClr val="FF0000"/>
                </a:solidFill>
                <a:latin typeface="Book Antiqua" panose="02040602050305030304" pitchFamily="18" charset="0"/>
              </a:rPr>
              <a:t>AUCUNE DEMANDE des LABOS pour CALICE !!!</a:t>
            </a:r>
          </a:p>
          <a:p>
            <a:endParaRPr lang="en-GB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324465" y="3265072"/>
            <a:ext cx="4682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u="sng" dirty="0">
                <a:solidFill>
                  <a:srgbClr val="0000FF"/>
                </a:solidFill>
                <a:latin typeface="Bookman Old Style" panose="02050604050505020204" pitchFamily="18" charset="0"/>
              </a:rPr>
              <a:t>CALICE en France a été sauvé par </a:t>
            </a:r>
            <a:endParaRPr lang="fr-FR" sz="1400" u="sng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>
                <a:latin typeface="Bookman Old Style" panose="02050604050505020204" pitchFamily="18" charset="0"/>
              </a:rPr>
              <a:t>2 contrats ANR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>
                <a:latin typeface="Bookman Old Style" panose="02050604050505020204" pitchFamily="18" charset="0"/>
              </a:rPr>
              <a:t>3 contrats </a:t>
            </a:r>
            <a:r>
              <a:rPr lang="fr-FR" sz="1600" dirty="0">
                <a:latin typeface="Bookman Old Style" panose="02050604050505020204" pitchFamily="18" charset="0"/>
              </a:rPr>
              <a:t>EU</a:t>
            </a:r>
            <a:r>
              <a:rPr lang="fr-FR" sz="1400" dirty="0">
                <a:latin typeface="Bookman Old Style" panose="02050604050505020204" pitchFamily="18" charset="0"/>
              </a:rPr>
              <a:t> - EUDET, AIDA, AIDA2 (H2020)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>
                <a:latin typeface="Bookman Old Style" panose="02050604050505020204" pitchFamily="18" charset="0"/>
              </a:rPr>
              <a:t>2 contrats </a:t>
            </a:r>
            <a:r>
              <a:rPr lang="fr-FR" sz="1400" dirty="0" err="1">
                <a:latin typeface="Bookman Old Style" panose="02050604050505020204" pitchFamily="18" charset="0"/>
              </a:rPr>
              <a:t>Labex</a:t>
            </a:r>
            <a:endParaRPr lang="fr-FR" sz="1400" dirty="0">
              <a:latin typeface="Bookman Old Style" panose="02050604050505020204" pitchFamily="18" charset="0"/>
            </a:endParaRPr>
          </a:p>
          <a:p>
            <a:r>
              <a:rPr lang="fr-FR" sz="1400" dirty="0">
                <a:latin typeface="Bookman Old Style" panose="02050604050505020204" pitchFamily="18" charset="0"/>
              </a:rPr>
              <a:t>Etc…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48780" y="4873775"/>
            <a:ext cx="7043696" cy="5232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Il </a:t>
            </a:r>
            <a:r>
              <a:rPr lang="en-GB" sz="1400" dirty="0" err="1">
                <a:latin typeface="Comic Sans MS" panose="030F0702030302020204" pitchFamily="66" charset="0"/>
              </a:rPr>
              <a:t>est</a:t>
            </a:r>
            <a:r>
              <a:rPr lang="en-GB" sz="1400" dirty="0">
                <a:latin typeface="Comic Sans MS" panose="030F0702030302020204" pitchFamily="66" charset="0"/>
              </a:rPr>
              <a:t> </a:t>
            </a:r>
            <a:r>
              <a:rPr lang="en-GB" sz="1400" dirty="0" err="1">
                <a:latin typeface="Comic Sans MS" panose="030F0702030302020204" pitchFamily="66" charset="0"/>
              </a:rPr>
              <a:t>aujourd’hui</a:t>
            </a:r>
            <a:r>
              <a:rPr lang="en-GB" sz="1400" dirty="0">
                <a:latin typeface="Comic Sans MS" panose="030F0702030302020204" pitchFamily="66" charset="0"/>
              </a:rPr>
              <a:t> plus facile </a:t>
            </a:r>
            <a:r>
              <a:rPr lang="en-GB" sz="1400" dirty="0" err="1">
                <a:latin typeface="Comic Sans MS" panose="030F0702030302020204" pitchFamily="66" charset="0"/>
              </a:rPr>
              <a:t>d’avoir</a:t>
            </a:r>
            <a:r>
              <a:rPr lang="en-GB" sz="1400" dirty="0">
                <a:latin typeface="Comic Sans MS" panose="030F0702030302020204" pitchFamily="66" charset="0"/>
              </a:rPr>
              <a:t> du RH pour CEPC par le </a:t>
            </a:r>
            <a:r>
              <a:rPr lang="en-GB" sz="1400" dirty="0" err="1">
                <a:latin typeface="Comic Sans MS" panose="030F0702030302020204" pitchFamily="66" charset="0"/>
              </a:rPr>
              <a:t>biais</a:t>
            </a:r>
            <a:r>
              <a:rPr lang="en-GB" sz="1400" dirty="0">
                <a:latin typeface="Comic Sans MS" panose="030F0702030302020204" pitchFamily="66" charset="0"/>
              </a:rPr>
              <a:t> du FCPPL !!!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que pour </a:t>
            </a:r>
            <a:r>
              <a:rPr lang="en-GB" sz="1400" dirty="0" err="1">
                <a:latin typeface="Comic Sans MS" panose="030F0702030302020204" pitchFamily="66" charset="0"/>
              </a:rPr>
              <a:t>FCCee</a:t>
            </a:r>
            <a:r>
              <a:rPr lang="en-GB" sz="1400" dirty="0">
                <a:latin typeface="Comic Sans MS" panose="030F0702030302020204" pitchFamily="66" charset="0"/>
              </a:rPr>
              <a:t> </a:t>
            </a:r>
            <a:r>
              <a:rPr lang="en-GB" sz="1400" dirty="0" err="1">
                <a:latin typeface="Comic Sans MS" panose="030F0702030302020204" pitchFamily="66" charset="0"/>
              </a:rPr>
              <a:t>ou</a:t>
            </a:r>
            <a:r>
              <a:rPr lang="en-GB" sz="1400" dirty="0">
                <a:latin typeface="Comic Sans MS" panose="030F0702030302020204" pitchFamily="66" charset="0"/>
              </a:rPr>
              <a:t> ILC !!! </a:t>
            </a:r>
            <a:r>
              <a:rPr lang="en-GB" sz="1400" dirty="0" err="1">
                <a:latin typeface="Comic Sans MS" panose="030F0702030302020204" pitchFamily="66" charset="0"/>
              </a:rPr>
              <a:t>C’est</a:t>
            </a:r>
            <a:r>
              <a:rPr lang="en-GB" sz="1400" dirty="0">
                <a:latin typeface="Comic Sans MS" panose="030F0702030302020204" pitchFamily="66" charset="0"/>
              </a:rPr>
              <a:t> </a:t>
            </a:r>
            <a:r>
              <a:rPr lang="en-GB" sz="1400" dirty="0" err="1">
                <a:latin typeface="Comic Sans MS" panose="030F0702030302020204" pitchFamily="66" charset="0"/>
              </a:rPr>
              <a:t>en</a:t>
            </a:r>
            <a:r>
              <a:rPr lang="en-GB" sz="1400" dirty="0">
                <a:latin typeface="Comic Sans MS" panose="030F0702030302020204" pitchFamily="66" charset="0"/>
              </a:rPr>
              <a:t> contradiction avec la ESPP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808965" y="5506754"/>
            <a:ext cx="534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6666"/>
                </a:solidFill>
                <a:latin typeface="Lucida Handwriting" panose="03010101010101010101" pitchFamily="66" charset="0"/>
              </a:rPr>
              <a:t>Merci</a:t>
            </a:r>
            <a:r>
              <a:rPr lang="en-GB" dirty="0">
                <a:solidFill>
                  <a:srgbClr val="006666"/>
                </a:solidFill>
                <a:latin typeface="Lucida Handwriting" panose="03010101010101010101" pitchFamily="66" charset="0"/>
              </a:rPr>
              <a:t> à l’IN2P3 de </a:t>
            </a:r>
            <a:r>
              <a:rPr lang="en-GB" dirty="0" err="1">
                <a:solidFill>
                  <a:srgbClr val="006666"/>
                </a:solidFill>
                <a:latin typeface="Lucida Handwriting" panose="03010101010101010101" pitchFamily="66" charset="0"/>
              </a:rPr>
              <a:t>réfléchir</a:t>
            </a:r>
            <a:r>
              <a:rPr lang="en-GB" dirty="0">
                <a:solidFill>
                  <a:srgbClr val="006666"/>
                </a:solidFill>
                <a:latin typeface="Lucida Handwriting" panose="03010101010101010101" pitchFamily="66" charset="0"/>
              </a:rPr>
              <a:t> sur </a:t>
            </a:r>
            <a:r>
              <a:rPr lang="en-GB" dirty="0" err="1">
                <a:solidFill>
                  <a:srgbClr val="006666"/>
                </a:solidFill>
                <a:latin typeface="Lucida Handwriting" panose="03010101010101010101" pitchFamily="66" charset="0"/>
              </a:rPr>
              <a:t>ce</a:t>
            </a:r>
            <a:r>
              <a:rPr lang="en-GB" dirty="0">
                <a:solidFill>
                  <a:srgbClr val="006666"/>
                </a:solidFill>
                <a:latin typeface="Lucida Handwriting" panose="03010101010101010101" pitchFamily="66" charset="0"/>
              </a:rPr>
              <a:t> point</a:t>
            </a:r>
          </a:p>
        </p:txBody>
      </p:sp>
    </p:spTree>
    <p:extLst>
      <p:ext uri="{BB962C8B-B14F-4D97-AF65-F5344CB8AC3E}">
        <p14:creationId xmlns:p14="http://schemas.microsoft.com/office/powerpoint/2010/main" val="402639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605846" y="6459336"/>
            <a:ext cx="511295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16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841721" y="6362796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Octobre 2019</a:t>
            </a:r>
          </a:p>
          <a:p>
            <a:pPr algn="ctr"/>
            <a:r>
              <a:rPr lang="fr-FR" sz="1200" dirty="0"/>
              <a:t>Jean-Claude </a:t>
            </a:r>
            <a:r>
              <a:rPr lang="fr-FR" sz="1200" dirty="0" err="1"/>
              <a:t>Brient</a:t>
            </a:r>
            <a:endParaRPr lang="fr-FR" sz="1200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3251876" y="101886"/>
            <a:ext cx="4805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/>
              <a:t>Demandes</a:t>
            </a:r>
            <a:r>
              <a:rPr lang="en-GB" sz="3200" dirty="0"/>
              <a:t> </a:t>
            </a:r>
            <a:r>
              <a:rPr lang="en-GB" sz="3200" dirty="0" err="1"/>
              <a:t>financières</a:t>
            </a:r>
            <a:r>
              <a:rPr lang="en-GB" sz="3200" dirty="0"/>
              <a:t> 2020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00785"/>
              </p:ext>
            </p:extLst>
          </p:nvPr>
        </p:nvGraphicFramePr>
        <p:xfrm>
          <a:off x="690717" y="1039762"/>
          <a:ext cx="10515600" cy="3534192"/>
        </p:xfrm>
        <a:graphic>
          <a:graphicData uri="http://schemas.openxmlformats.org/drawingml/2006/table">
            <a:tbl>
              <a:tblPr/>
              <a:tblGrid>
                <a:gridCol w="843115">
                  <a:extLst>
                    <a:ext uri="{9D8B030D-6E8A-4147-A177-3AD203B41FA5}">
                      <a16:colId xmlns:a16="http://schemas.microsoft.com/office/drawing/2014/main" val="1811682577"/>
                    </a:ext>
                  </a:extLst>
                </a:gridCol>
                <a:gridCol w="1054510">
                  <a:extLst>
                    <a:ext uri="{9D8B030D-6E8A-4147-A177-3AD203B41FA5}">
                      <a16:colId xmlns:a16="http://schemas.microsoft.com/office/drawing/2014/main" val="3961873261"/>
                    </a:ext>
                  </a:extLst>
                </a:gridCol>
                <a:gridCol w="1607574">
                  <a:extLst>
                    <a:ext uri="{9D8B030D-6E8A-4147-A177-3AD203B41FA5}">
                      <a16:colId xmlns:a16="http://schemas.microsoft.com/office/drawing/2014/main" val="1879112226"/>
                    </a:ext>
                  </a:extLst>
                </a:gridCol>
                <a:gridCol w="3141407">
                  <a:extLst>
                    <a:ext uri="{9D8B030D-6E8A-4147-A177-3AD203B41FA5}">
                      <a16:colId xmlns:a16="http://schemas.microsoft.com/office/drawing/2014/main" val="717365489"/>
                    </a:ext>
                  </a:extLst>
                </a:gridCol>
                <a:gridCol w="1445342">
                  <a:extLst>
                    <a:ext uri="{9D8B030D-6E8A-4147-A177-3AD203B41FA5}">
                      <a16:colId xmlns:a16="http://schemas.microsoft.com/office/drawing/2014/main" val="3436244530"/>
                    </a:ext>
                  </a:extLst>
                </a:gridCol>
                <a:gridCol w="1150375">
                  <a:extLst>
                    <a:ext uri="{9D8B030D-6E8A-4147-A177-3AD203B41FA5}">
                      <a16:colId xmlns:a16="http://schemas.microsoft.com/office/drawing/2014/main" val="314588006"/>
                    </a:ext>
                  </a:extLst>
                </a:gridCol>
                <a:gridCol w="1273277">
                  <a:extLst>
                    <a:ext uri="{9D8B030D-6E8A-4147-A177-3AD203B41FA5}">
                      <a16:colId xmlns:a16="http://schemas.microsoft.com/office/drawing/2014/main" val="2973629945"/>
                    </a:ext>
                  </a:extLst>
                </a:gridCol>
              </a:tblGrid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Laboratoire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Materiel et fonctionnement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Missions (sans TB a FNAL)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Demandes financières RH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889602"/>
                  </a:ext>
                </a:extLst>
              </a:tr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IPNL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</a:rPr>
                        <a:t>I.Laktineh</a:t>
                      </a:r>
                      <a:endParaRPr lang="fr-FR" sz="1100" b="1" i="0" u="none" strike="noStrike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95 500,00 €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gaz, et</a:t>
                      </a:r>
                      <a:r>
                        <a:rPr lang="fr-F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l’équipement de 2 grandes chambres pour finir le proto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27 000,00 €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122 500,00 €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50281"/>
                  </a:ext>
                </a:extLst>
              </a:tr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LAL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</a:rPr>
                        <a:t>R.Poeschl</a:t>
                      </a:r>
                      <a:endParaRPr lang="fr-FR" sz="1100" b="1" i="0" u="none" strike="noStrike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65 000,00 €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New COB, New</a:t>
                      </a:r>
                      <a:r>
                        <a:rPr lang="fr-F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DAQ,  Automatisation assemblage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49 000,00 €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114 000,00 €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218014"/>
                  </a:ext>
                </a:extLst>
              </a:tr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LLR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</a:rPr>
                        <a:t>V.Boudry</a:t>
                      </a:r>
                      <a:endParaRPr lang="fr-FR" sz="1100" b="1" i="0" u="none" strike="noStrike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100 000,00 €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New FEV , Packaging BGA, Wafers 750µ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40 000,00 €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140 000,00 €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241352"/>
                  </a:ext>
                </a:extLst>
              </a:tr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LPNHE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</a:rPr>
                        <a:t>D.Lacour</a:t>
                      </a:r>
                      <a:endParaRPr lang="fr-FR" sz="1100" b="1" i="0" u="none" strike="noStrike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Mise en place du cadre de collage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14 000,00 €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716816"/>
                  </a:ext>
                </a:extLst>
              </a:tr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LPC-Ct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</a:rPr>
                        <a:t>D.Boumediene</a:t>
                      </a:r>
                      <a:endParaRPr lang="fr-FR" sz="1100" b="1" i="0" u="none" strike="noStrike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3 200,00 €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3 200,00 €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030714"/>
                  </a:ext>
                </a:extLst>
              </a:tr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LPSC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E7E6E6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E7E6E6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E7E6E6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E7E6E6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E7E6E6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823120"/>
                  </a:ext>
                </a:extLst>
              </a:tr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Omega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</a:rPr>
                        <a:t>S.Cailler</a:t>
                      </a:r>
                      <a:endParaRPr lang="fr-FR" sz="1100" b="1" i="0" u="none" strike="noStrike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846538"/>
                  </a:ext>
                </a:extLst>
              </a:tr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7717" marR="7717" marT="7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269 500,00 €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124 200,00 €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396 700,00 €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767911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541233" y="5191375"/>
            <a:ext cx="7954422" cy="27699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00FF"/>
                </a:solidFill>
                <a:latin typeface="Bookman Old Style" panose="02050604050505020204" pitchFamily="18" charset="0"/>
              </a:rPr>
              <a:t>Demande supplémentaire </a:t>
            </a:r>
            <a:r>
              <a:rPr lang="fr-FR" sz="1200" dirty="0">
                <a:latin typeface="Bookman Old Style" panose="02050604050505020204" pitchFamily="18" charset="0"/>
              </a:rPr>
              <a:t>: 5 K€ pour organiser le meeting CALICE au LAL/ORSAY à l’automne 2020</a:t>
            </a:r>
          </a:p>
        </p:txBody>
      </p:sp>
    </p:spTree>
    <p:extLst>
      <p:ext uri="{BB962C8B-B14F-4D97-AF65-F5344CB8AC3E}">
        <p14:creationId xmlns:p14="http://schemas.microsoft.com/office/powerpoint/2010/main" val="316051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828982" y="3583798"/>
            <a:ext cx="10009363" cy="11485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9318522" y="6356350"/>
            <a:ext cx="2743200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latin typeface="Bookman Old Style" panose="02050604050505020204" pitchFamily="18" charset="0"/>
              </a:rPr>
              <a:t>17</a:t>
            </a:fld>
            <a:endParaRPr lang="fr-FR" sz="1800" b="1" dirty="0">
              <a:latin typeface="Bookman Old Style" panose="02050604050505020204" pitchFamily="18" charset="0"/>
            </a:endParaRPr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0" y="0"/>
            <a:ext cx="5731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Book Antiqua" panose="02040602050305030304" pitchFamily="18" charset="0"/>
              </a:rPr>
              <a:t>Objectifs scientifiques 2018 - 2020</a:t>
            </a:r>
          </a:p>
        </p:txBody>
      </p:sp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361335" y="1559057"/>
            <a:ext cx="11046542" cy="1477328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ECAL et SDHCAL … avancer vers une version « </a:t>
            </a:r>
            <a:r>
              <a:rPr lang="fr-FR" dirty="0" err="1"/>
              <a:t>scalable</a:t>
            </a:r>
            <a:r>
              <a:rPr lang="fr-FR" dirty="0"/>
              <a:t> » à tout projet (ILC, CLIC, </a:t>
            </a:r>
            <a:r>
              <a:rPr lang="fr-FR" dirty="0" err="1"/>
              <a:t>FCCee</a:t>
            </a:r>
            <a:r>
              <a:rPr lang="fr-FR" dirty="0"/>
              <a:t> ou CEPC) </a:t>
            </a:r>
          </a:p>
          <a:p>
            <a:endParaRPr lang="fr-FR" dirty="0"/>
          </a:p>
          <a:p>
            <a:r>
              <a:rPr lang="fr-FR" u="sng" dirty="0"/>
              <a:t>Aller en test </a:t>
            </a:r>
            <a:r>
              <a:rPr lang="fr-FR" u="sng" dirty="0" err="1"/>
              <a:t>Beam</a:t>
            </a:r>
            <a:endParaRPr lang="fr-FR" u="sng" dirty="0"/>
          </a:p>
          <a:p>
            <a:r>
              <a:rPr lang="fr-FR" dirty="0"/>
              <a:t>	Avec un ECAL COB or not, new DAQ, new ASU et si possible </a:t>
            </a:r>
            <a:r>
              <a:rPr lang="fr-FR" dirty="0" err="1"/>
              <a:t>slab</a:t>
            </a:r>
            <a:r>
              <a:rPr lang="fr-FR" dirty="0"/>
              <a:t> long et des wafers 750 µm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(voir Vincent) </a:t>
            </a:r>
          </a:p>
          <a:p>
            <a:r>
              <a:rPr lang="fr-FR" dirty="0"/>
              <a:t>	Avec le SDHCAL     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(voir Imad) </a:t>
            </a: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1408595" y="3806790"/>
            <a:ext cx="942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FF"/>
                </a:solidFill>
              </a:rPr>
              <a:t>Etablir les performances d’un ECAL silicium ou d’un HCAL RPC et </a:t>
            </a:r>
            <a:r>
              <a:rPr lang="fr-FR" sz="2000" u="sng" dirty="0">
                <a:solidFill>
                  <a:srgbClr val="FF0000"/>
                </a:solidFill>
              </a:rPr>
              <a:t>les publier</a:t>
            </a:r>
            <a:endParaRPr lang="fr-FR" sz="20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FF"/>
                </a:solidFill>
              </a:rPr>
              <a:t>Etre la référence pour CEPC et </a:t>
            </a:r>
            <a:r>
              <a:rPr lang="fr-FR" sz="2000" dirty="0" err="1">
                <a:solidFill>
                  <a:srgbClr val="0000FF"/>
                </a:solidFill>
              </a:rPr>
              <a:t>FCCee</a:t>
            </a:r>
            <a:r>
              <a:rPr lang="fr-FR" sz="2000" dirty="0">
                <a:solidFill>
                  <a:srgbClr val="0000FF"/>
                </a:solidFill>
              </a:rPr>
              <a:t>/</a:t>
            </a:r>
            <a:r>
              <a:rPr lang="fr-FR" sz="2000" dirty="0" err="1">
                <a:solidFill>
                  <a:srgbClr val="0000FF"/>
                </a:solidFill>
              </a:rPr>
              <a:t>FCChh</a:t>
            </a:r>
            <a:r>
              <a:rPr lang="fr-FR" sz="2000" dirty="0">
                <a:solidFill>
                  <a:srgbClr val="0000FF"/>
                </a:solidFill>
              </a:rPr>
              <a:t> et bien sur ILC/CLIC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2144062" y="5494374"/>
            <a:ext cx="6614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Ces priorités sont celles définies pour CALICE-France, </a:t>
            </a:r>
          </a:p>
          <a:p>
            <a:r>
              <a:rPr lang="fr-FR" dirty="0"/>
              <a:t>suivant en cela les priorités de CALICE (</a:t>
            </a:r>
            <a:r>
              <a:rPr lang="fr-FR" dirty="0" err="1"/>
              <a:t>Steering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 international) </a:t>
            </a:r>
          </a:p>
        </p:txBody>
      </p:sp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4742860" y="6303520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Octobre 2019</a:t>
            </a:r>
          </a:p>
          <a:p>
            <a:pPr algn="ctr"/>
            <a:r>
              <a:rPr lang="fr-FR" sz="1100" dirty="0"/>
              <a:t>Jean-Claude </a:t>
            </a:r>
            <a:r>
              <a:rPr lang="fr-FR" sz="1100" dirty="0" err="1"/>
              <a:t>Brient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63909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220450" y="6459336"/>
            <a:ext cx="896691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18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742860" y="6303520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Octobre 2019</a:t>
            </a:r>
          </a:p>
          <a:p>
            <a:pPr algn="ctr"/>
            <a:r>
              <a:rPr lang="fr-FR" sz="1100" dirty="0"/>
              <a:t>Jean-Claude </a:t>
            </a:r>
            <a:r>
              <a:rPr lang="fr-FR" sz="1100" dirty="0" err="1"/>
              <a:t>Brient</a:t>
            </a:r>
            <a:endParaRPr lang="fr-FR" sz="1100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2779187" y="1897904"/>
            <a:ext cx="57266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Interaction avec les ingénieurs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Pour finir un proto de ECAL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Pour avancer sur le système de pads connectés sur le SDHCAL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Analyser les données de TB et publier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Interagir/préparer </a:t>
            </a:r>
            <a:r>
              <a:rPr lang="fr-FR" sz="1600" b="1" dirty="0"/>
              <a:t>HGCAL-CMS , DUNE, ALICE, HK</a:t>
            </a:r>
            <a:r>
              <a:rPr lang="fr-FR" sz="1600" dirty="0"/>
              <a:t>,  etc… </a:t>
            </a:r>
            <a:r>
              <a:rPr lang="fr-FR" sz="1600" b="1" dirty="0" err="1"/>
              <a:t>FCCee</a:t>
            </a:r>
            <a:endParaRPr lang="fr-FR" sz="1600" b="1" dirty="0"/>
          </a:p>
          <a:p>
            <a:pPr>
              <a:lnSpc>
                <a:spcPct val="150000"/>
              </a:lnSpc>
            </a:pPr>
            <a:r>
              <a:rPr lang="fr-FR" sz="1600" dirty="0"/>
              <a:t> </a:t>
            </a:r>
          </a:p>
        </p:txBody>
      </p:sp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2469639" y="1370888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Book Antiqua" panose="02040602050305030304" pitchFamily="18" charset="0"/>
              </a:rPr>
              <a:t>Priorités RH pour CALICE :  des </a:t>
            </a:r>
            <a:r>
              <a:rPr lang="fr-FR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postdoc</a:t>
            </a:r>
            <a:r>
              <a:rPr lang="fr-FR" b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s</a:t>
            </a:r>
            <a:r>
              <a:rPr lang="fr-FR" b="1" dirty="0">
                <a:solidFill>
                  <a:srgbClr val="0000FF"/>
                </a:solidFill>
                <a:latin typeface="Book Antiqua" panose="02040602050305030304" pitchFamily="18" charset="0"/>
              </a:rPr>
              <a:t>, </a:t>
            </a:r>
            <a:endParaRPr lang="fr-FR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6"/>
            </p:custDataLst>
          </p:nvPr>
        </p:nvSpPr>
        <p:spPr>
          <a:xfrm>
            <a:off x="260549" y="291167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Bookman Old Style" panose="02050604050505020204" pitchFamily="18" charset="0"/>
              </a:rPr>
              <a:t>Demandes RH  2020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51472" y="4439266"/>
            <a:ext cx="7116096" cy="163121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≥ 1 Postdoc,</a:t>
            </a:r>
          </a:p>
          <a:p>
            <a:r>
              <a:rPr lang="en-GB" dirty="0"/>
              <a:t> </a:t>
            </a:r>
            <a:r>
              <a:rPr lang="en-GB" dirty="0" err="1"/>
              <a:t>c’est</a:t>
            </a:r>
            <a:r>
              <a:rPr lang="en-GB" dirty="0"/>
              <a:t> un minimum pour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activité</a:t>
            </a:r>
            <a:r>
              <a:rPr lang="en-GB" dirty="0"/>
              <a:t> TRES BIEN RECONNUE   !!!!</a:t>
            </a:r>
          </a:p>
          <a:p>
            <a:r>
              <a:rPr lang="en-GB" dirty="0"/>
              <a:t>(</a:t>
            </a:r>
            <a:r>
              <a:rPr lang="en-GB" dirty="0" err="1"/>
              <a:t>voir</a:t>
            </a:r>
            <a:r>
              <a:rPr lang="en-GB" dirty="0"/>
              <a:t> Grenade et </a:t>
            </a:r>
            <a:r>
              <a:rPr lang="en-GB" dirty="0" err="1"/>
              <a:t>autre</a:t>
            </a:r>
            <a:r>
              <a:rPr lang="en-GB" dirty="0"/>
              <a:t> briefing book) </a:t>
            </a:r>
          </a:p>
          <a:p>
            <a:endParaRPr lang="en-GB" dirty="0"/>
          </a:p>
          <a:p>
            <a:pPr algn="ctr"/>
            <a:r>
              <a:rPr lang="en-GB" dirty="0"/>
              <a:t> </a:t>
            </a:r>
            <a:r>
              <a:rPr lang="en-GB" u="sng" dirty="0"/>
              <a:t>et qui </a:t>
            </a:r>
            <a:r>
              <a:rPr lang="en-GB" u="sng" dirty="0" err="1"/>
              <a:t>n’a</a:t>
            </a:r>
            <a:r>
              <a:rPr lang="en-GB" u="sng" dirty="0"/>
              <a:t> </a:t>
            </a:r>
            <a:r>
              <a:rPr lang="en-GB" u="sng" dirty="0" err="1"/>
              <a:t>rien</a:t>
            </a:r>
            <a:r>
              <a:rPr lang="en-GB" u="sng" dirty="0"/>
              <a:t> </a:t>
            </a:r>
            <a:r>
              <a:rPr lang="en-GB" u="sng" dirty="0" err="1"/>
              <a:t>eu</a:t>
            </a:r>
            <a:r>
              <a:rPr lang="en-GB" u="sng" dirty="0"/>
              <a:t> </a:t>
            </a:r>
            <a:r>
              <a:rPr lang="en-GB" u="sng" dirty="0" err="1"/>
              <a:t>depuis</a:t>
            </a:r>
            <a:r>
              <a:rPr lang="en-GB" u="sng" dirty="0"/>
              <a:t> 8 </a:t>
            </a:r>
            <a:r>
              <a:rPr lang="en-GB" u="sng" dirty="0" err="1"/>
              <a:t>ans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550905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19</a:t>
            </a:fld>
            <a:endParaRPr lang="fr-FR"/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0" y="0"/>
            <a:ext cx="2739853" cy="523220"/>
          </a:xfrm>
          <a:prstGeom prst="rect">
            <a:avLst/>
          </a:prstGeom>
          <a:solidFill>
            <a:srgbClr val="000066"/>
          </a:solidFill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  <a:latin typeface="Book Antiqua" panose="02040602050305030304" pitchFamily="18" charset="0"/>
              </a:rPr>
              <a:t>Faits</a:t>
            </a:r>
            <a:r>
              <a:rPr lang="en-GB" sz="28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Book Antiqua" panose="02040602050305030304" pitchFamily="18" charset="0"/>
              </a:rPr>
              <a:t>marquants</a:t>
            </a:r>
            <a:endParaRPr lang="en-GB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1460434" y="618836"/>
            <a:ext cx="11560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Test beam</a:t>
            </a:r>
          </a:p>
          <a:p>
            <a:pPr lvl="1"/>
            <a:r>
              <a:rPr lang="en-GB" dirty="0"/>
              <a:t>DESY</a:t>
            </a:r>
          </a:p>
          <a:p>
            <a:pPr lvl="1"/>
            <a:r>
              <a:rPr lang="en-GB" dirty="0"/>
              <a:t>CERN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32" y="461664"/>
            <a:ext cx="2571750" cy="3429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126"/>
            <a:ext cx="3171825" cy="2378869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7"/>
            </p:custDataLst>
          </p:nvPr>
        </p:nvSpPr>
        <p:spPr>
          <a:xfrm>
            <a:off x="10077450" y="0"/>
            <a:ext cx="21145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ECAL Long slab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9211" y="895835"/>
            <a:ext cx="161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IPNL, LAL,LLR</a:t>
            </a:r>
          </a:p>
        </p:txBody>
      </p:sp>
      <p:pic>
        <p:nvPicPr>
          <p:cNvPr id="13" name="Image 12" descr="Capture d’écran 2017-05-20 à 13.41.01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02558" y="309418"/>
            <a:ext cx="3648595" cy="250998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66" y="461664"/>
            <a:ext cx="2654723" cy="3429001"/>
          </a:xfrm>
          <a:prstGeom prst="rect">
            <a:avLst/>
          </a:prstGeom>
        </p:spPr>
      </p:pic>
      <p:sp>
        <p:nvSpPr>
          <p:cNvPr id="15" name="ZoneTexte 14"/>
          <p:cNvSpPr txBox="1"/>
          <p:nvPr>
            <p:custDataLst>
              <p:tags r:id="rId8"/>
            </p:custDataLst>
          </p:nvPr>
        </p:nvSpPr>
        <p:spPr>
          <a:xfrm>
            <a:off x="7071000" y="30777"/>
            <a:ext cx="24743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SDHCAL Long slab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3938" y="4446538"/>
            <a:ext cx="4497141" cy="2094397"/>
          </a:xfrm>
          <a:prstGeom prst="rect">
            <a:avLst/>
          </a:prstGeom>
        </p:spPr>
      </p:pic>
      <p:sp>
        <p:nvSpPr>
          <p:cNvPr id="17" name="Forme libre 16"/>
          <p:cNvSpPr/>
          <p:nvPr/>
        </p:nvSpPr>
        <p:spPr>
          <a:xfrm>
            <a:off x="8514893" y="4017913"/>
            <a:ext cx="1997811" cy="1475802"/>
          </a:xfrm>
          <a:custGeom>
            <a:avLst/>
            <a:gdLst>
              <a:gd name="connsiteX0" fmla="*/ 400050 w 514350"/>
              <a:gd name="connsiteY0" fmla="*/ 0 h 847725"/>
              <a:gd name="connsiteX1" fmla="*/ 428625 w 514350"/>
              <a:gd name="connsiteY1" fmla="*/ 47625 h 847725"/>
              <a:gd name="connsiteX2" fmla="*/ 438150 w 514350"/>
              <a:gd name="connsiteY2" fmla="*/ 76200 h 847725"/>
              <a:gd name="connsiteX3" fmla="*/ 457200 w 514350"/>
              <a:gd name="connsiteY3" fmla="*/ 104775 h 847725"/>
              <a:gd name="connsiteX4" fmla="*/ 466725 w 514350"/>
              <a:gd name="connsiteY4" fmla="*/ 133350 h 847725"/>
              <a:gd name="connsiteX5" fmla="*/ 485775 w 514350"/>
              <a:gd name="connsiteY5" fmla="*/ 161925 h 847725"/>
              <a:gd name="connsiteX6" fmla="*/ 514350 w 514350"/>
              <a:gd name="connsiteY6" fmla="*/ 266700 h 847725"/>
              <a:gd name="connsiteX7" fmla="*/ 495300 w 514350"/>
              <a:gd name="connsiteY7" fmla="*/ 457200 h 847725"/>
              <a:gd name="connsiteX8" fmla="*/ 476250 w 514350"/>
              <a:gd name="connsiteY8" fmla="*/ 495300 h 847725"/>
              <a:gd name="connsiteX9" fmla="*/ 428625 w 514350"/>
              <a:gd name="connsiteY9" fmla="*/ 552450 h 847725"/>
              <a:gd name="connsiteX10" fmla="*/ 390525 w 514350"/>
              <a:gd name="connsiteY10" fmla="*/ 581025 h 847725"/>
              <a:gd name="connsiteX11" fmla="*/ 314325 w 514350"/>
              <a:gd name="connsiteY11" fmla="*/ 638175 h 847725"/>
              <a:gd name="connsiteX12" fmla="*/ 257175 w 514350"/>
              <a:gd name="connsiteY12" fmla="*/ 685800 h 847725"/>
              <a:gd name="connsiteX13" fmla="*/ 228600 w 514350"/>
              <a:gd name="connsiteY13" fmla="*/ 695325 h 847725"/>
              <a:gd name="connsiteX14" fmla="*/ 161925 w 514350"/>
              <a:gd name="connsiteY14" fmla="*/ 733425 h 847725"/>
              <a:gd name="connsiteX15" fmla="*/ 104775 w 514350"/>
              <a:gd name="connsiteY15" fmla="*/ 771525 h 847725"/>
              <a:gd name="connsiteX16" fmla="*/ 47625 w 514350"/>
              <a:gd name="connsiteY16" fmla="*/ 809625 h 847725"/>
              <a:gd name="connsiteX17" fmla="*/ 19050 w 514350"/>
              <a:gd name="connsiteY17" fmla="*/ 828675 h 847725"/>
              <a:gd name="connsiteX18" fmla="*/ 0 w 514350"/>
              <a:gd name="connsiteY18" fmla="*/ 847725 h 847725"/>
              <a:gd name="connsiteX0" fmla="*/ 400050 w 543079"/>
              <a:gd name="connsiteY0" fmla="*/ 0 h 847725"/>
              <a:gd name="connsiteX1" fmla="*/ 542925 w 543079"/>
              <a:gd name="connsiteY1" fmla="*/ 47625 h 847725"/>
              <a:gd name="connsiteX2" fmla="*/ 438150 w 543079"/>
              <a:gd name="connsiteY2" fmla="*/ 76200 h 847725"/>
              <a:gd name="connsiteX3" fmla="*/ 457200 w 543079"/>
              <a:gd name="connsiteY3" fmla="*/ 104775 h 847725"/>
              <a:gd name="connsiteX4" fmla="*/ 466725 w 543079"/>
              <a:gd name="connsiteY4" fmla="*/ 133350 h 847725"/>
              <a:gd name="connsiteX5" fmla="*/ 485775 w 543079"/>
              <a:gd name="connsiteY5" fmla="*/ 161925 h 847725"/>
              <a:gd name="connsiteX6" fmla="*/ 514350 w 543079"/>
              <a:gd name="connsiteY6" fmla="*/ 266700 h 847725"/>
              <a:gd name="connsiteX7" fmla="*/ 495300 w 543079"/>
              <a:gd name="connsiteY7" fmla="*/ 457200 h 847725"/>
              <a:gd name="connsiteX8" fmla="*/ 476250 w 543079"/>
              <a:gd name="connsiteY8" fmla="*/ 495300 h 847725"/>
              <a:gd name="connsiteX9" fmla="*/ 428625 w 543079"/>
              <a:gd name="connsiteY9" fmla="*/ 552450 h 847725"/>
              <a:gd name="connsiteX10" fmla="*/ 390525 w 543079"/>
              <a:gd name="connsiteY10" fmla="*/ 581025 h 847725"/>
              <a:gd name="connsiteX11" fmla="*/ 314325 w 543079"/>
              <a:gd name="connsiteY11" fmla="*/ 638175 h 847725"/>
              <a:gd name="connsiteX12" fmla="*/ 257175 w 543079"/>
              <a:gd name="connsiteY12" fmla="*/ 685800 h 847725"/>
              <a:gd name="connsiteX13" fmla="*/ 228600 w 543079"/>
              <a:gd name="connsiteY13" fmla="*/ 695325 h 847725"/>
              <a:gd name="connsiteX14" fmla="*/ 161925 w 543079"/>
              <a:gd name="connsiteY14" fmla="*/ 733425 h 847725"/>
              <a:gd name="connsiteX15" fmla="*/ 104775 w 543079"/>
              <a:gd name="connsiteY15" fmla="*/ 771525 h 847725"/>
              <a:gd name="connsiteX16" fmla="*/ 47625 w 543079"/>
              <a:gd name="connsiteY16" fmla="*/ 809625 h 847725"/>
              <a:gd name="connsiteX17" fmla="*/ 19050 w 543079"/>
              <a:gd name="connsiteY17" fmla="*/ 828675 h 847725"/>
              <a:gd name="connsiteX18" fmla="*/ 0 w 543079"/>
              <a:gd name="connsiteY18" fmla="*/ 847725 h 847725"/>
              <a:gd name="connsiteX0" fmla="*/ 400050 w 514350"/>
              <a:gd name="connsiteY0" fmla="*/ 0 h 847725"/>
              <a:gd name="connsiteX1" fmla="*/ 438150 w 514350"/>
              <a:gd name="connsiteY1" fmla="*/ 76200 h 847725"/>
              <a:gd name="connsiteX2" fmla="*/ 457200 w 514350"/>
              <a:gd name="connsiteY2" fmla="*/ 104775 h 847725"/>
              <a:gd name="connsiteX3" fmla="*/ 466725 w 514350"/>
              <a:gd name="connsiteY3" fmla="*/ 133350 h 847725"/>
              <a:gd name="connsiteX4" fmla="*/ 485775 w 514350"/>
              <a:gd name="connsiteY4" fmla="*/ 161925 h 847725"/>
              <a:gd name="connsiteX5" fmla="*/ 514350 w 514350"/>
              <a:gd name="connsiteY5" fmla="*/ 266700 h 847725"/>
              <a:gd name="connsiteX6" fmla="*/ 495300 w 514350"/>
              <a:gd name="connsiteY6" fmla="*/ 457200 h 847725"/>
              <a:gd name="connsiteX7" fmla="*/ 476250 w 514350"/>
              <a:gd name="connsiteY7" fmla="*/ 495300 h 847725"/>
              <a:gd name="connsiteX8" fmla="*/ 428625 w 514350"/>
              <a:gd name="connsiteY8" fmla="*/ 552450 h 847725"/>
              <a:gd name="connsiteX9" fmla="*/ 390525 w 514350"/>
              <a:gd name="connsiteY9" fmla="*/ 581025 h 847725"/>
              <a:gd name="connsiteX10" fmla="*/ 314325 w 514350"/>
              <a:gd name="connsiteY10" fmla="*/ 638175 h 847725"/>
              <a:gd name="connsiteX11" fmla="*/ 257175 w 514350"/>
              <a:gd name="connsiteY11" fmla="*/ 685800 h 847725"/>
              <a:gd name="connsiteX12" fmla="*/ 228600 w 514350"/>
              <a:gd name="connsiteY12" fmla="*/ 695325 h 847725"/>
              <a:gd name="connsiteX13" fmla="*/ 161925 w 514350"/>
              <a:gd name="connsiteY13" fmla="*/ 733425 h 847725"/>
              <a:gd name="connsiteX14" fmla="*/ 104775 w 514350"/>
              <a:gd name="connsiteY14" fmla="*/ 771525 h 847725"/>
              <a:gd name="connsiteX15" fmla="*/ 47625 w 514350"/>
              <a:gd name="connsiteY15" fmla="*/ 809625 h 847725"/>
              <a:gd name="connsiteX16" fmla="*/ 19050 w 514350"/>
              <a:gd name="connsiteY16" fmla="*/ 828675 h 847725"/>
              <a:gd name="connsiteX17" fmla="*/ 0 w 514350"/>
              <a:gd name="connsiteY17" fmla="*/ 847725 h 847725"/>
              <a:gd name="connsiteX0" fmla="*/ 400050 w 514350"/>
              <a:gd name="connsiteY0" fmla="*/ 0 h 847725"/>
              <a:gd name="connsiteX1" fmla="*/ 438150 w 514350"/>
              <a:gd name="connsiteY1" fmla="*/ 76200 h 847725"/>
              <a:gd name="connsiteX2" fmla="*/ 457200 w 514350"/>
              <a:gd name="connsiteY2" fmla="*/ 104775 h 847725"/>
              <a:gd name="connsiteX3" fmla="*/ 466725 w 514350"/>
              <a:gd name="connsiteY3" fmla="*/ 133350 h 847725"/>
              <a:gd name="connsiteX4" fmla="*/ 514350 w 514350"/>
              <a:gd name="connsiteY4" fmla="*/ 266700 h 847725"/>
              <a:gd name="connsiteX5" fmla="*/ 495300 w 514350"/>
              <a:gd name="connsiteY5" fmla="*/ 457200 h 847725"/>
              <a:gd name="connsiteX6" fmla="*/ 476250 w 514350"/>
              <a:gd name="connsiteY6" fmla="*/ 495300 h 847725"/>
              <a:gd name="connsiteX7" fmla="*/ 428625 w 514350"/>
              <a:gd name="connsiteY7" fmla="*/ 552450 h 847725"/>
              <a:gd name="connsiteX8" fmla="*/ 390525 w 514350"/>
              <a:gd name="connsiteY8" fmla="*/ 581025 h 847725"/>
              <a:gd name="connsiteX9" fmla="*/ 314325 w 514350"/>
              <a:gd name="connsiteY9" fmla="*/ 638175 h 847725"/>
              <a:gd name="connsiteX10" fmla="*/ 257175 w 514350"/>
              <a:gd name="connsiteY10" fmla="*/ 685800 h 847725"/>
              <a:gd name="connsiteX11" fmla="*/ 228600 w 514350"/>
              <a:gd name="connsiteY11" fmla="*/ 695325 h 847725"/>
              <a:gd name="connsiteX12" fmla="*/ 161925 w 514350"/>
              <a:gd name="connsiteY12" fmla="*/ 733425 h 847725"/>
              <a:gd name="connsiteX13" fmla="*/ 104775 w 514350"/>
              <a:gd name="connsiteY13" fmla="*/ 771525 h 847725"/>
              <a:gd name="connsiteX14" fmla="*/ 47625 w 514350"/>
              <a:gd name="connsiteY14" fmla="*/ 809625 h 847725"/>
              <a:gd name="connsiteX15" fmla="*/ 19050 w 514350"/>
              <a:gd name="connsiteY15" fmla="*/ 828675 h 847725"/>
              <a:gd name="connsiteX16" fmla="*/ 0 w 514350"/>
              <a:gd name="connsiteY16" fmla="*/ 847725 h 847725"/>
              <a:gd name="connsiteX0" fmla="*/ 400050 w 514350"/>
              <a:gd name="connsiteY0" fmla="*/ 0 h 847725"/>
              <a:gd name="connsiteX1" fmla="*/ 438150 w 514350"/>
              <a:gd name="connsiteY1" fmla="*/ 76200 h 847725"/>
              <a:gd name="connsiteX2" fmla="*/ 457200 w 514350"/>
              <a:gd name="connsiteY2" fmla="*/ 104775 h 847725"/>
              <a:gd name="connsiteX3" fmla="*/ 514350 w 514350"/>
              <a:gd name="connsiteY3" fmla="*/ 266700 h 847725"/>
              <a:gd name="connsiteX4" fmla="*/ 495300 w 514350"/>
              <a:gd name="connsiteY4" fmla="*/ 457200 h 847725"/>
              <a:gd name="connsiteX5" fmla="*/ 476250 w 514350"/>
              <a:gd name="connsiteY5" fmla="*/ 495300 h 847725"/>
              <a:gd name="connsiteX6" fmla="*/ 428625 w 514350"/>
              <a:gd name="connsiteY6" fmla="*/ 552450 h 847725"/>
              <a:gd name="connsiteX7" fmla="*/ 390525 w 514350"/>
              <a:gd name="connsiteY7" fmla="*/ 581025 h 847725"/>
              <a:gd name="connsiteX8" fmla="*/ 314325 w 514350"/>
              <a:gd name="connsiteY8" fmla="*/ 638175 h 847725"/>
              <a:gd name="connsiteX9" fmla="*/ 257175 w 514350"/>
              <a:gd name="connsiteY9" fmla="*/ 685800 h 847725"/>
              <a:gd name="connsiteX10" fmla="*/ 228600 w 514350"/>
              <a:gd name="connsiteY10" fmla="*/ 695325 h 847725"/>
              <a:gd name="connsiteX11" fmla="*/ 161925 w 514350"/>
              <a:gd name="connsiteY11" fmla="*/ 733425 h 847725"/>
              <a:gd name="connsiteX12" fmla="*/ 104775 w 514350"/>
              <a:gd name="connsiteY12" fmla="*/ 771525 h 847725"/>
              <a:gd name="connsiteX13" fmla="*/ 47625 w 514350"/>
              <a:gd name="connsiteY13" fmla="*/ 809625 h 847725"/>
              <a:gd name="connsiteX14" fmla="*/ 19050 w 514350"/>
              <a:gd name="connsiteY14" fmla="*/ 828675 h 847725"/>
              <a:gd name="connsiteX15" fmla="*/ 0 w 514350"/>
              <a:gd name="connsiteY15" fmla="*/ 847725 h 847725"/>
              <a:gd name="connsiteX0" fmla="*/ 400050 w 514350"/>
              <a:gd name="connsiteY0" fmla="*/ 0 h 847725"/>
              <a:gd name="connsiteX1" fmla="*/ 438150 w 514350"/>
              <a:gd name="connsiteY1" fmla="*/ 76200 h 847725"/>
              <a:gd name="connsiteX2" fmla="*/ 514350 w 514350"/>
              <a:gd name="connsiteY2" fmla="*/ 266700 h 847725"/>
              <a:gd name="connsiteX3" fmla="*/ 495300 w 514350"/>
              <a:gd name="connsiteY3" fmla="*/ 457200 h 847725"/>
              <a:gd name="connsiteX4" fmla="*/ 476250 w 514350"/>
              <a:gd name="connsiteY4" fmla="*/ 495300 h 847725"/>
              <a:gd name="connsiteX5" fmla="*/ 428625 w 514350"/>
              <a:gd name="connsiteY5" fmla="*/ 552450 h 847725"/>
              <a:gd name="connsiteX6" fmla="*/ 390525 w 514350"/>
              <a:gd name="connsiteY6" fmla="*/ 581025 h 847725"/>
              <a:gd name="connsiteX7" fmla="*/ 314325 w 514350"/>
              <a:gd name="connsiteY7" fmla="*/ 638175 h 847725"/>
              <a:gd name="connsiteX8" fmla="*/ 257175 w 514350"/>
              <a:gd name="connsiteY8" fmla="*/ 685800 h 847725"/>
              <a:gd name="connsiteX9" fmla="*/ 228600 w 514350"/>
              <a:gd name="connsiteY9" fmla="*/ 695325 h 847725"/>
              <a:gd name="connsiteX10" fmla="*/ 161925 w 514350"/>
              <a:gd name="connsiteY10" fmla="*/ 733425 h 847725"/>
              <a:gd name="connsiteX11" fmla="*/ 104775 w 514350"/>
              <a:gd name="connsiteY11" fmla="*/ 771525 h 847725"/>
              <a:gd name="connsiteX12" fmla="*/ 47625 w 514350"/>
              <a:gd name="connsiteY12" fmla="*/ 809625 h 847725"/>
              <a:gd name="connsiteX13" fmla="*/ 19050 w 514350"/>
              <a:gd name="connsiteY13" fmla="*/ 828675 h 847725"/>
              <a:gd name="connsiteX14" fmla="*/ 0 w 514350"/>
              <a:gd name="connsiteY14" fmla="*/ 847725 h 847725"/>
              <a:gd name="connsiteX0" fmla="*/ 400050 w 514350"/>
              <a:gd name="connsiteY0" fmla="*/ 0 h 847725"/>
              <a:gd name="connsiteX1" fmla="*/ 514350 w 514350"/>
              <a:gd name="connsiteY1" fmla="*/ 266700 h 847725"/>
              <a:gd name="connsiteX2" fmla="*/ 495300 w 514350"/>
              <a:gd name="connsiteY2" fmla="*/ 457200 h 847725"/>
              <a:gd name="connsiteX3" fmla="*/ 476250 w 514350"/>
              <a:gd name="connsiteY3" fmla="*/ 495300 h 847725"/>
              <a:gd name="connsiteX4" fmla="*/ 428625 w 514350"/>
              <a:gd name="connsiteY4" fmla="*/ 552450 h 847725"/>
              <a:gd name="connsiteX5" fmla="*/ 390525 w 514350"/>
              <a:gd name="connsiteY5" fmla="*/ 581025 h 847725"/>
              <a:gd name="connsiteX6" fmla="*/ 314325 w 514350"/>
              <a:gd name="connsiteY6" fmla="*/ 638175 h 847725"/>
              <a:gd name="connsiteX7" fmla="*/ 257175 w 514350"/>
              <a:gd name="connsiteY7" fmla="*/ 685800 h 847725"/>
              <a:gd name="connsiteX8" fmla="*/ 228600 w 514350"/>
              <a:gd name="connsiteY8" fmla="*/ 695325 h 847725"/>
              <a:gd name="connsiteX9" fmla="*/ 161925 w 514350"/>
              <a:gd name="connsiteY9" fmla="*/ 733425 h 847725"/>
              <a:gd name="connsiteX10" fmla="*/ 104775 w 514350"/>
              <a:gd name="connsiteY10" fmla="*/ 771525 h 847725"/>
              <a:gd name="connsiteX11" fmla="*/ 47625 w 514350"/>
              <a:gd name="connsiteY11" fmla="*/ 809625 h 847725"/>
              <a:gd name="connsiteX12" fmla="*/ 19050 w 514350"/>
              <a:gd name="connsiteY12" fmla="*/ 828675 h 847725"/>
              <a:gd name="connsiteX13" fmla="*/ 0 w 514350"/>
              <a:gd name="connsiteY13" fmla="*/ 847725 h 847725"/>
              <a:gd name="connsiteX0" fmla="*/ 447675 w 514350"/>
              <a:gd name="connsiteY0" fmla="*/ 0 h 857250"/>
              <a:gd name="connsiteX1" fmla="*/ 514350 w 514350"/>
              <a:gd name="connsiteY1" fmla="*/ 276225 h 857250"/>
              <a:gd name="connsiteX2" fmla="*/ 495300 w 514350"/>
              <a:gd name="connsiteY2" fmla="*/ 466725 h 857250"/>
              <a:gd name="connsiteX3" fmla="*/ 476250 w 514350"/>
              <a:gd name="connsiteY3" fmla="*/ 504825 h 857250"/>
              <a:gd name="connsiteX4" fmla="*/ 428625 w 514350"/>
              <a:gd name="connsiteY4" fmla="*/ 561975 h 857250"/>
              <a:gd name="connsiteX5" fmla="*/ 390525 w 514350"/>
              <a:gd name="connsiteY5" fmla="*/ 590550 h 857250"/>
              <a:gd name="connsiteX6" fmla="*/ 314325 w 514350"/>
              <a:gd name="connsiteY6" fmla="*/ 647700 h 857250"/>
              <a:gd name="connsiteX7" fmla="*/ 257175 w 514350"/>
              <a:gd name="connsiteY7" fmla="*/ 695325 h 857250"/>
              <a:gd name="connsiteX8" fmla="*/ 228600 w 514350"/>
              <a:gd name="connsiteY8" fmla="*/ 704850 h 857250"/>
              <a:gd name="connsiteX9" fmla="*/ 161925 w 514350"/>
              <a:gd name="connsiteY9" fmla="*/ 742950 h 857250"/>
              <a:gd name="connsiteX10" fmla="*/ 104775 w 514350"/>
              <a:gd name="connsiteY10" fmla="*/ 781050 h 857250"/>
              <a:gd name="connsiteX11" fmla="*/ 47625 w 514350"/>
              <a:gd name="connsiteY11" fmla="*/ 819150 h 857250"/>
              <a:gd name="connsiteX12" fmla="*/ 19050 w 514350"/>
              <a:gd name="connsiteY12" fmla="*/ 838200 h 857250"/>
              <a:gd name="connsiteX13" fmla="*/ 0 w 514350"/>
              <a:gd name="connsiteY13" fmla="*/ 857250 h 857250"/>
              <a:gd name="connsiteX0" fmla="*/ 523875 w 530504"/>
              <a:gd name="connsiteY0" fmla="*/ 0 h 857250"/>
              <a:gd name="connsiteX1" fmla="*/ 514350 w 530504"/>
              <a:gd name="connsiteY1" fmla="*/ 276225 h 857250"/>
              <a:gd name="connsiteX2" fmla="*/ 495300 w 530504"/>
              <a:gd name="connsiteY2" fmla="*/ 466725 h 857250"/>
              <a:gd name="connsiteX3" fmla="*/ 476250 w 530504"/>
              <a:gd name="connsiteY3" fmla="*/ 504825 h 857250"/>
              <a:gd name="connsiteX4" fmla="*/ 428625 w 530504"/>
              <a:gd name="connsiteY4" fmla="*/ 561975 h 857250"/>
              <a:gd name="connsiteX5" fmla="*/ 390525 w 530504"/>
              <a:gd name="connsiteY5" fmla="*/ 590550 h 857250"/>
              <a:gd name="connsiteX6" fmla="*/ 314325 w 530504"/>
              <a:gd name="connsiteY6" fmla="*/ 647700 h 857250"/>
              <a:gd name="connsiteX7" fmla="*/ 257175 w 530504"/>
              <a:gd name="connsiteY7" fmla="*/ 695325 h 857250"/>
              <a:gd name="connsiteX8" fmla="*/ 228600 w 530504"/>
              <a:gd name="connsiteY8" fmla="*/ 704850 h 857250"/>
              <a:gd name="connsiteX9" fmla="*/ 161925 w 530504"/>
              <a:gd name="connsiteY9" fmla="*/ 742950 h 857250"/>
              <a:gd name="connsiteX10" fmla="*/ 104775 w 530504"/>
              <a:gd name="connsiteY10" fmla="*/ 781050 h 857250"/>
              <a:gd name="connsiteX11" fmla="*/ 47625 w 530504"/>
              <a:gd name="connsiteY11" fmla="*/ 819150 h 857250"/>
              <a:gd name="connsiteX12" fmla="*/ 19050 w 530504"/>
              <a:gd name="connsiteY12" fmla="*/ 838200 h 857250"/>
              <a:gd name="connsiteX13" fmla="*/ 0 w 530504"/>
              <a:gd name="connsiteY13" fmla="*/ 857250 h 857250"/>
              <a:gd name="connsiteX0" fmla="*/ 523875 w 530504"/>
              <a:gd name="connsiteY0" fmla="*/ 0 h 857250"/>
              <a:gd name="connsiteX1" fmla="*/ 514350 w 530504"/>
              <a:gd name="connsiteY1" fmla="*/ 276225 h 857250"/>
              <a:gd name="connsiteX2" fmla="*/ 495300 w 530504"/>
              <a:gd name="connsiteY2" fmla="*/ 466725 h 857250"/>
              <a:gd name="connsiteX3" fmla="*/ 476250 w 530504"/>
              <a:gd name="connsiteY3" fmla="*/ 504825 h 857250"/>
              <a:gd name="connsiteX4" fmla="*/ 428625 w 530504"/>
              <a:gd name="connsiteY4" fmla="*/ 561975 h 857250"/>
              <a:gd name="connsiteX5" fmla="*/ 390525 w 530504"/>
              <a:gd name="connsiteY5" fmla="*/ 590550 h 857250"/>
              <a:gd name="connsiteX6" fmla="*/ 314325 w 530504"/>
              <a:gd name="connsiteY6" fmla="*/ 647700 h 857250"/>
              <a:gd name="connsiteX7" fmla="*/ 336818 w 530504"/>
              <a:gd name="connsiteY7" fmla="*/ 856794 h 857250"/>
              <a:gd name="connsiteX8" fmla="*/ 228600 w 530504"/>
              <a:gd name="connsiteY8" fmla="*/ 704850 h 857250"/>
              <a:gd name="connsiteX9" fmla="*/ 161925 w 530504"/>
              <a:gd name="connsiteY9" fmla="*/ 742950 h 857250"/>
              <a:gd name="connsiteX10" fmla="*/ 104775 w 530504"/>
              <a:gd name="connsiteY10" fmla="*/ 781050 h 857250"/>
              <a:gd name="connsiteX11" fmla="*/ 47625 w 530504"/>
              <a:gd name="connsiteY11" fmla="*/ 819150 h 857250"/>
              <a:gd name="connsiteX12" fmla="*/ 19050 w 530504"/>
              <a:gd name="connsiteY12" fmla="*/ 838200 h 857250"/>
              <a:gd name="connsiteX13" fmla="*/ 0 w 530504"/>
              <a:gd name="connsiteY13" fmla="*/ 857250 h 857250"/>
              <a:gd name="connsiteX0" fmla="*/ 523875 w 530504"/>
              <a:gd name="connsiteY0" fmla="*/ 0 h 857250"/>
              <a:gd name="connsiteX1" fmla="*/ 514350 w 530504"/>
              <a:gd name="connsiteY1" fmla="*/ 276225 h 857250"/>
              <a:gd name="connsiteX2" fmla="*/ 495300 w 530504"/>
              <a:gd name="connsiteY2" fmla="*/ 466725 h 857250"/>
              <a:gd name="connsiteX3" fmla="*/ 476250 w 530504"/>
              <a:gd name="connsiteY3" fmla="*/ 504825 h 857250"/>
              <a:gd name="connsiteX4" fmla="*/ 428625 w 530504"/>
              <a:gd name="connsiteY4" fmla="*/ 561975 h 857250"/>
              <a:gd name="connsiteX5" fmla="*/ 390525 w 530504"/>
              <a:gd name="connsiteY5" fmla="*/ 590550 h 857250"/>
              <a:gd name="connsiteX6" fmla="*/ 314325 w 530504"/>
              <a:gd name="connsiteY6" fmla="*/ 647700 h 857250"/>
              <a:gd name="connsiteX7" fmla="*/ 228600 w 530504"/>
              <a:gd name="connsiteY7" fmla="*/ 704850 h 857250"/>
              <a:gd name="connsiteX8" fmla="*/ 161925 w 530504"/>
              <a:gd name="connsiteY8" fmla="*/ 742950 h 857250"/>
              <a:gd name="connsiteX9" fmla="*/ 104775 w 530504"/>
              <a:gd name="connsiteY9" fmla="*/ 781050 h 857250"/>
              <a:gd name="connsiteX10" fmla="*/ 47625 w 530504"/>
              <a:gd name="connsiteY10" fmla="*/ 819150 h 857250"/>
              <a:gd name="connsiteX11" fmla="*/ 19050 w 530504"/>
              <a:gd name="connsiteY11" fmla="*/ 838200 h 857250"/>
              <a:gd name="connsiteX12" fmla="*/ 0 w 530504"/>
              <a:gd name="connsiteY12" fmla="*/ 857250 h 857250"/>
              <a:gd name="connsiteX0" fmla="*/ 523875 w 530504"/>
              <a:gd name="connsiteY0" fmla="*/ 0 h 857250"/>
              <a:gd name="connsiteX1" fmla="*/ 514350 w 530504"/>
              <a:gd name="connsiteY1" fmla="*/ 276225 h 857250"/>
              <a:gd name="connsiteX2" fmla="*/ 495300 w 530504"/>
              <a:gd name="connsiteY2" fmla="*/ 466725 h 857250"/>
              <a:gd name="connsiteX3" fmla="*/ 476250 w 530504"/>
              <a:gd name="connsiteY3" fmla="*/ 504825 h 857250"/>
              <a:gd name="connsiteX4" fmla="*/ 428625 w 530504"/>
              <a:gd name="connsiteY4" fmla="*/ 561975 h 857250"/>
              <a:gd name="connsiteX5" fmla="*/ 390525 w 530504"/>
              <a:gd name="connsiteY5" fmla="*/ 590550 h 857250"/>
              <a:gd name="connsiteX6" fmla="*/ 314325 w 530504"/>
              <a:gd name="connsiteY6" fmla="*/ 647700 h 857250"/>
              <a:gd name="connsiteX7" fmla="*/ 228600 w 530504"/>
              <a:gd name="connsiteY7" fmla="*/ 704850 h 857250"/>
              <a:gd name="connsiteX8" fmla="*/ 104775 w 530504"/>
              <a:gd name="connsiteY8" fmla="*/ 781050 h 857250"/>
              <a:gd name="connsiteX9" fmla="*/ 47625 w 530504"/>
              <a:gd name="connsiteY9" fmla="*/ 819150 h 857250"/>
              <a:gd name="connsiteX10" fmla="*/ 19050 w 530504"/>
              <a:gd name="connsiteY10" fmla="*/ 838200 h 857250"/>
              <a:gd name="connsiteX11" fmla="*/ 0 w 530504"/>
              <a:gd name="connsiteY11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0504" h="857250">
                <a:moveTo>
                  <a:pt x="523875" y="0"/>
                </a:moveTo>
                <a:cubicBezTo>
                  <a:pt x="547687" y="55562"/>
                  <a:pt x="498475" y="200025"/>
                  <a:pt x="514350" y="276225"/>
                </a:cubicBezTo>
                <a:cubicBezTo>
                  <a:pt x="512512" y="305637"/>
                  <a:pt x="514983" y="414237"/>
                  <a:pt x="495300" y="466725"/>
                </a:cubicBezTo>
                <a:cubicBezTo>
                  <a:pt x="490314" y="480020"/>
                  <a:pt x="483295" y="492497"/>
                  <a:pt x="476250" y="504825"/>
                </a:cubicBezTo>
                <a:cubicBezTo>
                  <a:pt x="462140" y="529517"/>
                  <a:pt x="450689" y="543063"/>
                  <a:pt x="428625" y="561975"/>
                </a:cubicBezTo>
                <a:cubicBezTo>
                  <a:pt x="416572" y="572306"/>
                  <a:pt x="402472" y="580096"/>
                  <a:pt x="390525" y="590550"/>
                </a:cubicBezTo>
                <a:cubicBezTo>
                  <a:pt x="306442" y="664123"/>
                  <a:pt x="341312" y="628650"/>
                  <a:pt x="314325" y="647700"/>
                </a:cubicBezTo>
                <a:cubicBezTo>
                  <a:pt x="287338" y="666750"/>
                  <a:pt x="254000" y="688975"/>
                  <a:pt x="228600" y="704850"/>
                </a:cubicBezTo>
                <a:cubicBezTo>
                  <a:pt x="193675" y="727075"/>
                  <a:pt x="134938" y="762000"/>
                  <a:pt x="104775" y="781050"/>
                </a:cubicBezTo>
                <a:lnTo>
                  <a:pt x="47625" y="819150"/>
                </a:lnTo>
                <a:cubicBezTo>
                  <a:pt x="38100" y="825500"/>
                  <a:pt x="27145" y="830105"/>
                  <a:pt x="19050" y="838200"/>
                </a:cubicBezTo>
                <a:lnTo>
                  <a:pt x="0" y="857250"/>
                </a:lnTo>
              </a:path>
            </a:pathLst>
          </a:custGeom>
          <a:noFill/>
          <a:ln w="38100">
            <a:solidFill>
              <a:srgbClr val="00CC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>
            <p:custDataLst>
              <p:tags r:id="rId9"/>
            </p:custDataLst>
          </p:nvPr>
        </p:nvSpPr>
        <p:spPr>
          <a:xfrm>
            <a:off x="3903938" y="2819400"/>
            <a:ext cx="24743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SDHCAL  CERN TB</a:t>
            </a:r>
          </a:p>
        </p:txBody>
      </p:sp>
      <p:sp>
        <p:nvSpPr>
          <p:cNvPr id="19" name="ZoneTexte 18"/>
          <p:cNvSpPr txBox="1"/>
          <p:nvPr>
            <p:custDataLst>
              <p:tags r:id="rId10"/>
            </p:custDataLst>
          </p:nvPr>
        </p:nvSpPr>
        <p:spPr>
          <a:xfrm>
            <a:off x="348717" y="3984873"/>
            <a:ext cx="24743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ECAL  DESY TB</a:t>
            </a:r>
          </a:p>
        </p:txBody>
      </p:sp>
    </p:spTree>
    <p:extLst>
      <p:ext uri="{BB962C8B-B14F-4D97-AF65-F5344CB8AC3E}">
        <p14:creationId xmlns:p14="http://schemas.microsoft.com/office/powerpoint/2010/main" val="281526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2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2971372" y="240146"/>
            <a:ext cx="5738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dirty="0"/>
              <a:t>CALICE EAP- IN2P3  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4735486" y="6393574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Octobre 2019</a:t>
            </a:r>
          </a:p>
          <a:p>
            <a:pPr algn="ctr"/>
            <a:r>
              <a:rPr lang="fr-FR" sz="1100" dirty="0"/>
              <a:t>Jean-Claude </a:t>
            </a:r>
            <a:r>
              <a:rPr lang="fr-FR" sz="1100" dirty="0" err="1"/>
              <a:t>Brient</a:t>
            </a:r>
            <a:endParaRPr lang="fr-FR" sz="1100" dirty="0"/>
          </a:p>
        </p:txBody>
      </p:sp>
      <p:sp>
        <p:nvSpPr>
          <p:cNvPr id="4" name="ZoneTexte 3"/>
          <p:cNvSpPr txBox="1"/>
          <p:nvPr/>
        </p:nvSpPr>
        <p:spPr>
          <a:xfrm>
            <a:off x="3515660" y="3070674"/>
            <a:ext cx="2653290" cy="1994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Book Antiqua" panose="02040602050305030304" pitchFamily="18" charset="0"/>
              </a:rPr>
              <a:t>Faits marquants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Book Antiqua" panose="02040602050305030304" pitchFamily="18" charset="0"/>
              </a:rPr>
              <a:t>Situation RH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Book Antiqua" panose="02040602050305030304" pitchFamily="18" charset="0"/>
              </a:rPr>
              <a:t>Demandes financières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Book Antiqua" panose="02040602050305030304" pitchFamily="18" charset="0"/>
              </a:rPr>
              <a:t>Demandes RH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71483" y="2433483"/>
            <a:ext cx="199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354897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121" y="618836"/>
            <a:ext cx="5788219" cy="304236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20</a:t>
            </a:fld>
            <a:endParaRPr lang="fr-FR"/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0" y="0"/>
            <a:ext cx="2739853" cy="523220"/>
          </a:xfrm>
          <a:prstGeom prst="rect">
            <a:avLst/>
          </a:prstGeom>
          <a:solidFill>
            <a:srgbClr val="000066"/>
          </a:solidFill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  <a:latin typeface="Book Antiqua" panose="02040602050305030304" pitchFamily="18" charset="0"/>
              </a:rPr>
              <a:t>Faits</a:t>
            </a:r>
            <a:r>
              <a:rPr lang="en-GB" sz="28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Book Antiqua" panose="02040602050305030304" pitchFamily="18" charset="0"/>
              </a:rPr>
              <a:t>marquants</a:t>
            </a:r>
            <a:endParaRPr lang="en-GB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6200000">
            <a:off x="5468337" y="839533"/>
            <a:ext cx="73290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MIP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361975" y="3463770"/>
            <a:ext cx="94384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ASU </a:t>
            </a:r>
            <a:r>
              <a:rPr lang="en-GB" dirty="0">
                <a:sym typeface="Symbol" panose="05050102010706020507" pitchFamily="18" charset="2"/>
              </a:rPr>
              <a:t>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9982200" y="3833102"/>
            <a:ext cx="220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(Distance du readout)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8836"/>
            <a:ext cx="4648200" cy="34483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2" y="4202433"/>
            <a:ext cx="3778563" cy="25190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9"/>
          <a:srcRect r="4505" b="10341"/>
          <a:stretch/>
        </p:blipFill>
        <p:spPr>
          <a:xfrm>
            <a:off x="5300287" y="4034909"/>
            <a:ext cx="4094110" cy="282309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flipH="1">
            <a:off x="799685" y="6171684"/>
            <a:ext cx="263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Use of Flat capacitance</a:t>
            </a:r>
          </a:p>
        </p:txBody>
      </p:sp>
    </p:spTree>
    <p:extLst>
      <p:ext uri="{BB962C8B-B14F-4D97-AF65-F5344CB8AC3E}">
        <p14:creationId xmlns:p14="http://schemas.microsoft.com/office/powerpoint/2010/main" val="1770724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563350" y="6459336"/>
            <a:ext cx="553791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21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491991" y="6239686"/>
            <a:ext cx="1745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Octobre 2018</a:t>
            </a:r>
          </a:p>
          <a:p>
            <a:pPr algn="ctr"/>
            <a:r>
              <a:rPr lang="fr-FR" sz="1600" dirty="0"/>
              <a:t>Jean-Claude </a:t>
            </a:r>
            <a:r>
              <a:rPr lang="fr-FR" sz="1600" dirty="0" err="1"/>
              <a:t>Brient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7507" cy="27336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5"/>
          <a:stretch/>
        </p:blipFill>
        <p:spPr>
          <a:xfrm>
            <a:off x="0" y="2767214"/>
            <a:ext cx="6296025" cy="40907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-1"/>
            <a:ext cx="4181475" cy="27867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50" y="2786778"/>
            <a:ext cx="5689748" cy="379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3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2885647" y="0"/>
            <a:ext cx="5738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dirty="0"/>
              <a:t>CALICE EAP- IN2P3  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2999690" y="1796249"/>
            <a:ext cx="1719125" cy="35394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IP2I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LAL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LLR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LPNHE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strike="sngStrike" dirty="0">
                <a:solidFill>
                  <a:schemeClr val="bg1">
                    <a:lumMod val="85000"/>
                  </a:schemeClr>
                </a:solidFill>
              </a:rPr>
              <a:t>LPSC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LPC-Ct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Omega</a:t>
            </a:r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4772357" y="6320802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/>
              <a:t>Octobre 2019</a:t>
            </a:r>
            <a:endParaRPr lang="fr-FR" sz="1100" dirty="0"/>
          </a:p>
          <a:p>
            <a:pPr algn="ctr"/>
            <a:r>
              <a:rPr lang="fr-FR" sz="1100" dirty="0"/>
              <a:t>Jean-Claude </a:t>
            </a:r>
            <a:r>
              <a:rPr lang="fr-FR" sz="1100" dirty="0" err="1"/>
              <a:t>Brient</a:t>
            </a:r>
            <a:endParaRPr lang="fr-FR" sz="1100" dirty="0"/>
          </a:p>
        </p:txBody>
      </p:sp>
      <p:sp>
        <p:nvSpPr>
          <p:cNvPr id="4" name="ZoneTexte 3"/>
          <p:cNvSpPr txBox="1"/>
          <p:nvPr/>
        </p:nvSpPr>
        <p:spPr>
          <a:xfrm>
            <a:off x="880948" y="1659637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Les labos IN2P3</a:t>
            </a:r>
          </a:p>
        </p:txBody>
      </p:sp>
    </p:spTree>
    <p:extLst>
      <p:ext uri="{BB962C8B-B14F-4D97-AF65-F5344CB8AC3E}">
        <p14:creationId xmlns:p14="http://schemas.microsoft.com/office/powerpoint/2010/main" val="381922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4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680482" y="6362796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Octobre 2019</a:t>
            </a:r>
          </a:p>
          <a:p>
            <a:pPr algn="ctr"/>
            <a:r>
              <a:rPr lang="fr-FR" sz="1200" dirty="0"/>
              <a:t>Jean-Claude </a:t>
            </a:r>
            <a:r>
              <a:rPr lang="fr-FR" sz="1200" dirty="0" err="1"/>
              <a:t>Brient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1016000" y="1685359"/>
            <a:ext cx="1516825" cy="1477328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HGTD - ATLAS</a:t>
            </a:r>
          </a:p>
          <a:p>
            <a:endParaRPr lang="en-US" dirty="0"/>
          </a:p>
          <a:p>
            <a:r>
              <a:rPr lang="en-US" dirty="0"/>
              <a:t>HGCAL - CMS</a:t>
            </a:r>
          </a:p>
          <a:p>
            <a:endParaRPr lang="en-US" dirty="0"/>
          </a:p>
          <a:p>
            <a:r>
              <a:rPr lang="en-US" dirty="0" err="1"/>
              <a:t>FoCAL</a:t>
            </a:r>
            <a:r>
              <a:rPr lang="en-US" dirty="0"/>
              <a:t>  - ALICE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34570" y="1685359"/>
            <a:ext cx="1833002" cy="2031325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ILD, SID   - ILC</a:t>
            </a:r>
          </a:p>
          <a:p>
            <a:endParaRPr lang="en-US" dirty="0"/>
          </a:p>
          <a:p>
            <a:r>
              <a:rPr lang="en-US" dirty="0"/>
              <a:t>CLD – CLIC</a:t>
            </a:r>
          </a:p>
          <a:p>
            <a:endParaRPr lang="en-US" dirty="0"/>
          </a:p>
          <a:p>
            <a:r>
              <a:rPr lang="en-US" dirty="0"/>
              <a:t>CLD-CC – </a:t>
            </a:r>
            <a:r>
              <a:rPr lang="en-US" dirty="0" err="1"/>
              <a:t>FCCee</a:t>
            </a:r>
            <a:endParaRPr lang="en-US" dirty="0"/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option – CEPC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944360" y="1685359"/>
            <a:ext cx="2827441" cy="2308324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Reconstruction – DUNE</a:t>
            </a:r>
          </a:p>
          <a:p>
            <a:r>
              <a:rPr lang="en-US" dirty="0"/>
              <a:t>(PANDORA)</a:t>
            </a:r>
          </a:p>
          <a:p>
            <a:endParaRPr lang="en-US" dirty="0"/>
          </a:p>
          <a:p>
            <a:r>
              <a:rPr lang="en-US" dirty="0"/>
              <a:t>Near Detector – DUNE</a:t>
            </a:r>
          </a:p>
          <a:p>
            <a:r>
              <a:rPr lang="en-US" dirty="0"/>
              <a:t>(</a:t>
            </a:r>
            <a:r>
              <a:rPr lang="en-US" dirty="0">
                <a:sym typeface="Symbol" panose="05050102010706020507" pitchFamily="18" charset="2"/>
              </a:rPr>
              <a:t></a:t>
            </a:r>
            <a:r>
              <a:rPr lang="en-US" baseline="30000" dirty="0">
                <a:sym typeface="Symbol" panose="05050102010706020507" pitchFamily="18" charset="2"/>
              </a:rPr>
              <a:t></a:t>
            </a:r>
            <a:r>
              <a:rPr lang="en-US" dirty="0">
                <a:sym typeface="Symbol" panose="05050102010706020507" pitchFamily="18" charset="2"/>
              </a:rPr>
              <a:t> tagging)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DAQ system – WAGASCI T2K</a:t>
            </a:r>
          </a:p>
          <a:p>
            <a:r>
              <a:rPr lang="en-US" dirty="0">
                <a:sym typeface="Symbol" panose="05050102010706020507" pitchFamily="18" charset="2"/>
              </a:rPr>
              <a:t>…..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59280" y="212328"/>
            <a:ext cx="2363211" cy="36933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DESCENDANTs DIRECTS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849265" y="212328"/>
            <a:ext cx="2569999" cy="36933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DESCENDANTs INDIRECTS</a:t>
            </a:r>
          </a:p>
        </p:txBody>
      </p:sp>
      <p:cxnSp>
        <p:nvCxnSpPr>
          <p:cNvPr id="13" name="Connecteur en angle 12"/>
          <p:cNvCxnSpPr>
            <a:stCxn id="10" idx="2"/>
            <a:endCxn id="6" idx="0"/>
          </p:cNvCxnSpPr>
          <p:nvPr/>
        </p:nvCxnSpPr>
        <p:spPr>
          <a:xfrm rot="5400000">
            <a:off x="1855801" y="500273"/>
            <a:ext cx="1103699" cy="126647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/>
          <p:cNvCxnSpPr>
            <a:stCxn id="10" idx="2"/>
            <a:endCxn id="8" idx="0"/>
          </p:cNvCxnSpPr>
          <p:nvPr/>
        </p:nvCxnSpPr>
        <p:spPr>
          <a:xfrm rot="16200000" flipH="1">
            <a:off x="3244129" y="378416"/>
            <a:ext cx="1103699" cy="15101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1" idx="2"/>
            <a:endCxn id="9" idx="0"/>
          </p:cNvCxnSpPr>
          <p:nvPr/>
        </p:nvCxnSpPr>
        <p:spPr>
          <a:xfrm>
            <a:off x="8134265" y="581660"/>
            <a:ext cx="223816" cy="1103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247283" y="4675058"/>
            <a:ext cx="7573292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fr-FR" dirty="0"/>
              <a:t>VISIBILTE de l’IN2P3 reconnues mondialement  sur les Calos. </a:t>
            </a:r>
            <a:r>
              <a:rPr lang="fr-FR" dirty="0" err="1"/>
              <a:t>Ultragranulaire</a:t>
            </a:r>
            <a:endParaRPr lang="fr-FR" dirty="0"/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fr-FR" dirty="0"/>
              <a:t>POSITION importante pour les projets futurs (ILC, CLIC ou </a:t>
            </a:r>
            <a:r>
              <a:rPr lang="fr-FR" dirty="0" err="1"/>
              <a:t>FCCee</a:t>
            </a:r>
            <a:r>
              <a:rPr lang="fr-FR" dirty="0"/>
              <a:t> ou CEPC)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fr-FR" dirty="0"/>
              <a:t>TRANSFERT     (HGCAL ou HGTD peuvent remercier CALICE)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18145" y="1316026"/>
            <a:ext cx="9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En cours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488912" y="1288779"/>
            <a:ext cx="77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Futurs</a:t>
            </a:r>
          </a:p>
        </p:txBody>
      </p:sp>
    </p:spTree>
    <p:extLst>
      <p:ext uri="{BB962C8B-B14F-4D97-AF65-F5344CB8AC3E}">
        <p14:creationId xmlns:p14="http://schemas.microsoft.com/office/powerpoint/2010/main" val="43505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5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688102" y="6362796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Octobre 2019</a:t>
            </a:r>
          </a:p>
          <a:p>
            <a:pPr algn="ctr"/>
            <a:r>
              <a:rPr lang="fr-FR" sz="1200" dirty="0"/>
              <a:t>Jean-Claude </a:t>
            </a:r>
            <a:r>
              <a:rPr lang="fr-FR" sz="1200" dirty="0" err="1"/>
              <a:t>Brient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8067674" y="927028"/>
            <a:ext cx="2582826" cy="101566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ym typeface="Symbol" panose="05050102010706020507" pitchFamily="18" charset="2"/>
              </a:rPr>
              <a:t>CALICE meeting</a:t>
            </a:r>
          </a:p>
          <a:p>
            <a:r>
              <a:rPr lang="en-GB" sz="2000" dirty="0">
                <a:sym typeface="Symbol" panose="05050102010706020507" pitchFamily="18" charset="2"/>
              </a:rPr>
              <a:t> </a:t>
            </a:r>
            <a:r>
              <a:rPr lang="en-GB" sz="2000" dirty="0" err="1">
                <a:sym typeface="Symbol" panose="05050102010706020507" pitchFamily="18" charset="2"/>
              </a:rPr>
              <a:t>Octobre</a:t>
            </a:r>
            <a:r>
              <a:rPr lang="en-GB" sz="2000" dirty="0">
                <a:sym typeface="Symbol" panose="05050102010706020507" pitchFamily="18" charset="2"/>
              </a:rPr>
              <a:t> 2019</a:t>
            </a:r>
          </a:p>
          <a:p>
            <a:r>
              <a:rPr lang="en-GB" sz="2000" dirty="0">
                <a:sym typeface="Symbol" panose="05050102010706020507" pitchFamily="18" charset="2"/>
              </a:rPr>
              <a:t>52 participants </a:t>
            </a:r>
            <a:r>
              <a:rPr lang="en-GB" sz="2000" dirty="0" err="1">
                <a:sym typeface="Symbol" panose="05050102010706020507" pitchFamily="18" charset="2"/>
              </a:rPr>
              <a:t>officiels</a:t>
            </a:r>
            <a:r>
              <a:rPr lang="en-GB" sz="2000" dirty="0">
                <a:sym typeface="Symbol" panose="05050102010706020507" pitchFamily="18" charset="2"/>
              </a:rPr>
              <a:t> </a:t>
            </a:r>
            <a:endParaRPr lang="en-GB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" y="154848"/>
            <a:ext cx="7944161" cy="41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6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6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695722" y="6362796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Octobre 2019</a:t>
            </a:r>
          </a:p>
          <a:p>
            <a:pPr algn="ctr"/>
            <a:r>
              <a:rPr lang="fr-FR" sz="1200" dirty="0"/>
              <a:t>Jean-Claude </a:t>
            </a:r>
            <a:r>
              <a:rPr lang="fr-FR" sz="1200" dirty="0" err="1"/>
              <a:t>Brient</a:t>
            </a:r>
            <a:endParaRPr lang="fr-FR" sz="1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0" y="309418"/>
            <a:ext cx="4312211" cy="567690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rot="10800000">
            <a:off x="2811782" y="5151120"/>
            <a:ext cx="2872738" cy="182880"/>
          </a:xfrm>
          <a:prstGeom prst="bentConnector3">
            <a:avLst>
              <a:gd name="adj1" fmla="val 10013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662940" y="309418"/>
            <a:ext cx="1836420" cy="1935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6461867" y="2110740"/>
            <a:ext cx="3591048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Bookman Old Style" panose="02050604050505020204" pitchFamily="18" charset="0"/>
              </a:rPr>
              <a:t>CALICE </a:t>
            </a:r>
            <a:r>
              <a:rPr lang="en-US" sz="2000" dirty="0" err="1">
                <a:latin typeface="Bookman Old Style" panose="02050604050505020204" pitchFamily="18" charset="0"/>
              </a:rPr>
              <a:t>est</a:t>
            </a:r>
            <a:r>
              <a:rPr lang="en-US" sz="2000" dirty="0">
                <a:latin typeface="Bookman Old Style" panose="02050604050505020204" pitchFamily="18" charset="0"/>
              </a:rPr>
              <a:t> un </a:t>
            </a:r>
            <a:r>
              <a:rPr lang="en-US" sz="2000" dirty="0" err="1">
                <a:latin typeface="Bookman Old Style" panose="02050604050505020204" pitchFamily="18" charset="0"/>
              </a:rPr>
              <a:t>outil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en-US" sz="2000" dirty="0" err="1">
                <a:latin typeface="Bookman Old Style" panose="02050604050505020204" pitchFamily="18" charset="0"/>
              </a:rPr>
              <a:t>essentiel</a:t>
            </a:r>
            <a:r>
              <a:rPr lang="en-US" sz="2000" dirty="0">
                <a:latin typeface="Bookman Old Style" panose="02050604050505020204" pitchFamily="18" charset="0"/>
              </a:rPr>
              <a:t> qui </a:t>
            </a:r>
            <a:r>
              <a:rPr lang="en-US" sz="2000" dirty="0" err="1">
                <a:latin typeface="Bookman Old Style" panose="02050604050505020204" pitchFamily="18" charset="0"/>
              </a:rPr>
              <a:t>donne</a:t>
            </a:r>
            <a:r>
              <a:rPr lang="en-US" sz="2000" dirty="0">
                <a:latin typeface="Bookman Old Style" panose="02050604050505020204" pitchFamily="18" charset="0"/>
              </a:rPr>
              <a:t> un </a:t>
            </a:r>
            <a:r>
              <a:rPr lang="en-US" sz="2000" dirty="0" err="1">
                <a:latin typeface="Bookman Old Style" panose="02050604050505020204" pitchFamily="18" charset="0"/>
              </a:rPr>
              <a:t>vrai</a:t>
            </a:r>
            <a:endParaRPr lang="en-US" sz="2000" dirty="0">
              <a:latin typeface="Bookman Old Style" panose="02050604050505020204" pitchFamily="18" charset="0"/>
            </a:endParaRPr>
          </a:p>
          <a:p>
            <a:pPr algn="ctr"/>
            <a:r>
              <a:rPr lang="en-US" sz="2000" dirty="0" err="1">
                <a:latin typeface="Bookman Old Style" panose="02050604050505020204" pitchFamily="18" charset="0"/>
              </a:rPr>
              <a:t>avantage</a:t>
            </a:r>
            <a:r>
              <a:rPr lang="en-US" sz="2000" dirty="0">
                <a:latin typeface="Bookman Old Style" panose="02050604050505020204" pitchFamily="18" charset="0"/>
              </a:rPr>
              <a:t> aux </a:t>
            </a:r>
            <a:r>
              <a:rPr lang="en-US" sz="2000" dirty="0" err="1">
                <a:latin typeface="Bookman Old Style" panose="02050604050505020204" pitchFamily="18" charset="0"/>
              </a:rPr>
              <a:t>labos</a:t>
            </a:r>
            <a:r>
              <a:rPr lang="en-US" sz="2000" dirty="0">
                <a:latin typeface="Bookman Old Style" panose="02050604050505020204" pitchFamily="18" charset="0"/>
              </a:rPr>
              <a:t> EU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355080" y="309418"/>
            <a:ext cx="2704587" cy="954107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Book Antiqua" panose="02040602050305030304" pitchFamily="18" charset="0"/>
              </a:rPr>
              <a:t>Physics Briefing book </a:t>
            </a:r>
          </a:p>
          <a:p>
            <a:r>
              <a:rPr lang="en-US" dirty="0"/>
              <a:t>CERN-ESU-004</a:t>
            </a:r>
          </a:p>
          <a:p>
            <a:r>
              <a:rPr lang="en-US" dirty="0"/>
              <a:t>Sept. 2019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8138328" y="3238500"/>
            <a:ext cx="238125" cy="857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263501" y="4207847"/>
            <a:ext cx="2777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Visibilités et responsabilités</a:t>
            </a:r>
          </a:p>
          <a:p>
            <a:r>
              <a:rPr lang="fr-FR" dirty="0"/>
              <a:t>de l’IN2P3 dans CALICE</a:t>
            </a:r>
          </a:p>
        </p:txBody>
      </p:sp>
    </p:spTree>
    <p:extLst>
      <p:ext uri="{BB962C8B-B14F-4D97-AF65-F5344CB8AC3E}">
        <p14:creationId xmlns:p14="http://schemas.microsoft.com/office/powerpoint/2010/main" val="298816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7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743106" y="6362796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Octobre 2019</a:t>
            </a:r>
          </a:p>
          <a:p>
            <a:pPr algn="ctr"/>
            <a:r>
              <a:rPr lang="fr-FR" sz="1100" dirty="0"/>
              <a:t>Jean-Claude </a:t>
            </a:r>
            <a:r>
              <a:rPr lang="fr-FR" sz="1100" dirty="0" err="1"/>
              <a:t>Brient</a:t>
            </a:r>
            <a:endParaRPr lang="fr-FR" sz="1100" dirty="0"/>
          </a:p>
        </p:txBody>
      </p:sp>
      <p:sp>
        <p:nvSpPr>
          <p:cNvPr id="3" name="ZoneTexte 2"/>
          <p:cNvSpPr txBox="1"/>
          <p:nvPr/>
        </p:nvSpPr>
        <p:spPr>
          <a:xfrm>
            <a:off x="1011022" y="309418"/>
            <a:ext cx="626325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latin typeface="Bookman Old Style" panose="02050604050505020204" pitchFamily="18" charset="0"/>
              </a:rPr>
              <a:t>Apparences trompeuses !!!!</a:t>
            </a:r>
          </a:p>
          <a:p>
            <a:endParaRPr lang="fr-FR" dirty="0">
              <a:latin typeface="Bookman Old Style" panose="02050604050505020204" pitchFamily="18" charset="0"/>
            </a:endParaRPr>
          </a:p>
          <a:p>
            <a:r>
              <a:rPr lang="fr-FR" sz="1400" dirty="0">
                <a:latin typeface="Bookman Old Style" panose="02050604050505020204" pitchFamily="18" charset="0"/>
              </a:rPr>
              <a:t>Le porte parole est de l’IN2P3 (Roman </a:t>
            </a:r>
            <a:r>
              <a:rPr lang="fr-FR" sz="1400" dirty="0" err="1">
                <a:latin typeface="Bookman Old Style" panose="02050604050505020204" pitchFamily="18" charset="0"/>
              </a:rPr>
              <a:t>Poeschl</a:t>
            </a:r>
            <a:r>
              <a:rPr lang="fr-FR" sz="1400" dirty="0">
                <a:latin typeface="Bookman Old Style" panose="02050604050505020204" pitchFamily="18" charset="0"/>
              </a:rPr>
              <a:t>) , mais l’évolution de </a:t>
            </a:r>
            <a:endParaRPr lang="fr-FR" sz="1600" dirty="0">
              <a:latin typeface="Bookman Old Style" panose="02050604050505020204" pitchFamily="18" charset="0"/>
            </a:endParaRPr>
          </a:p>
          <a:p>
            <a:r>
              <a:rPr lang="fr-FR" sz="1400" dirty="0">
                <a:latin typeface="Bookman Old Style" panose="02050604050505020204" pitchFamily="18" charset="0"/>
              </a:rPr>
              <a:t>Notre présence dans CALICE est catastrophique. (voir le tableau RH) </a:t>
            </a:r>
          </a:p>
          <a:p>
            <a:endParaRPr lang="fr-FR" dirty="0">
              <a:latin typeface="Bookman Old Style" panose="02050604050505020204" pitchFamily="18" charset="0"/>
            </a:endParaRPr>
          </a:p>
          <a:p>
            <a:endParaRPr lang="fr-FR" dirty="0">
              <a:latin typeface="Bookman Old Style" panose="02050604050505020204" pitchFamily="18" charset="0"/>
            </a:endParaRPr>
          </a:p>
          <a:p>
            <a:r>
              <a:rPr lang="fr-FR" dirty="0">
                <a:latin typeface="Bookman Old Style" panose="02050604050505020204" pitchFamily="18" charset="0"/>
              </a:rPr>
              <a:t>CALICE était au départ</a:t>
            </a:r>
          </a:p>
          <a:p>
            <a:endParaRPr lang="fr-FR" dirty="0">
              <a:latin typeface="Bookman Old Style" panose="02050604050505020204" pitchFamily="18" charset="0"/>
            </a:endParaRPr>
          </a:p>
          <a:p>
            <a:r>
              <a:rPr lang="fr-FR" dirty="0">
                <a:latin typeface="Bookman Old Style" panose="02050604050505020204" pitchFamily="18" charset="0"/>
              </a:rPr>
              <a:t>	</a:t>
            </a:r>
            <a:r>
              <a:rPr lang="fr-FR" dirty="0">
                <a:solidFill>
                  <a:srgbClr val="0000FF"/>
                </a:solidFill>
                <a:latin typeface="Bookman Old Style" panose="02050604050505020204" pitchFamily="18" charset="0"/>
              </a:rPr>
              <a:t>Germany-France-UK-EU- US</a:t>
            </a:r>
          </a:p>
          <a:p>
            <a:endParaRPr lang="fr-FR" dirty="0">
              <a:latin typeface="Bookman Old Style" panose="02050604050505020204" pitchFamily="18" charset="0"/>
            </a:endParaRPr>
          </a:p>
          <a:p>
            <a:r>
              <a:rPr lang="fr-FR" dirty="0">
                <a:latin typeface="Bookman Old Style" panose="02050604050505020204" pitchFamily="18" charset="0"/>
              </a:rPr>
              <a:t>Plus récemment</a:t>
            </a:r>
          </a:p>
          <a:p>
            <a:endParaRPr lang="fr-FR" dirty="0">
              <a:latin typeface="Bookman Old Style" panose="02050604050505020204" pitchFamily="18" charset="0"/>
            </a:endParaRPr>
          </a:p>
          <a:p>
            <a:r>
              <a:rPr lang="fr-FR" dirty="0">
                <a:latin typeface="Bookman Old Style" panose="02050604050505020204" pitchFamily="18" charset="0"/>
              </a:rPr>
              <a:t>	</a:t>
            </a:r>
            <a:r>
              <a:rPr lang="fr-FR" dirty="0">
                <a:solidFill>
                  <a:srgbClr val="0000FF"/>
                </a:solidFill>
                <a:latin typeface="Bookman Old Style" panose="02050604050505020204" pitchFamily="18" charset="0"/>
              </a:rPr>
              <a:t>Germany-France-EU</a:t>
            </a:r>
          </a:p>
          <a:p>
            <a:endParaRPr lang="fr-FR" dirty="0">
              <a:latin typeface="Bookman Old Style" panose="02050604050505020204" pitchFamily="18" charset="0"/>
            </a:endParaRPr>
          </a:p>
          <a:p>
            <a:endParaRPr lang="fr-FR" dirty="0">
              <a:latin typeface="Bookman Old Style" panose="02050604050505020204" pitchFamily="18" charset="0"/>
            </a:endParaRPr>
          </a:p>
          <a:p>
            <a:r>
              <a:rPr lang="fr-FR" dirty="0">
                <a:latin typeface="Bookman Old Style" panose="02050604050505020204" pitchFamily="18" charset="0"/>
              </a:rPr>
              <a:t>Aujourd’hui</a:t>
            </a:r>
          </a:p>
          <a:p>
            <a:endParaRPr lang="fr-FR" dirty="0">
              <a:latin typeface="Bookman Old Style" panose="02050604050505020204" pitchFamily="18" charset="0"/>
            </a:endParaRPr>
          </a:p>
          <a:p>
            <a:r>
              <a:rPr lang="fr-FR" dirty="0">
                <a:latin typeface="Bookman Old Style" panose="02050604050505020204" pitchFamily="18" charset="0"/>
              </a:rPr>
              <a:t>	</a:t>
            </a:r>
            <a:r>
              <a:rPr lang="fr-FR" dirty="0">
                <a:solidFill>
                  <a:srgbClr val="0000FF"/>
                </a:solidFill>
                <a:latin typeface="Bookman Old Style" panose="02050604050505020204" pitchFamily="18" charset="0"/>
              </a:rPr>
              <a:t>Germany- </a:t>
            </a:r>
            <a:r>
              <a:rPr lang="fr-FR" dirty="0">
                <a:solidFill>
                  <a:srgbClr val="6699FF"/>
                </a:solidFill>
                <a:latin typeface="Bookman Old Style" panose="02050604050505020204" pitchFamily="18" charset="0"/>
              </a:rPr>
              <a:t>France</a:t>
            </a:r>
            <a:r>
              <a:rPr lang="fr-FR" dirty="0">
                <a:solidFill>
                  <a:srgbClr val="0000FF"/>
                </a:solidFill>
                <a:latin typeface="Bookman Old Style" panose="02050604050505020204" pitchFamily="18" charset="0"/>
              </a:rPr>
              <a:t> - EU -  </a:t>
            </a:r>
            <a:r>
              <a:rPr lang="fr-FR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Japan</a:t>
            </a:r>
            <a:r>
              <a:rPr lang="fr-FR" dirty="0">
                <a:solidFill>
                  <a:srgbClr val="0000FF"/>
                </a:solidFill>
                <a:latin typeface="Bookman Old Style" panose="02050604050505020204" pitchFamily="18" charset="0"/>
              </a:rPr>
              <a:t> – China</a:t>
            </a:r>
            <a:endParaRPr lang="fr-FR" sz="1050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8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739394" y="6393574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Octobre 2019</a:t>
            </a:r>
          </a:p>
          <a:p>
            <a:pPr algn="ctr"/>
            <a:r>
              <a:rPr lang="fr-FR" sz="1100" dirty="0"/>
              <a:t>Jean-Claude </a:t>
            </a:r>
            <a:r>
              <a:rPr lang="fr-FR" sz="1100" dirty="0" err="1"/>
              <a:t>Brient</a:t>
            </a:r>
            <a:endParaRPr lang="fr-FR" sz="1100" dirty="0"/>
          </a:p>
        </p:txBody>
      </p:sp>
      <p:sp>
        <p:nvSpPr>
          <p:cNvPr id="8" name="ZoneTexte 7"/>
          <p:cNvSpPr txBox="1"/>
          <p:nvPr/>
        </p:nvSpPr>
        <p:spPr>
          <a:xfrm>
            <a:off x="1226574" y="837278"/>
            <a:ext cx="954299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Responsabilités</a:t>
            </a:r>
            <a:endParaRPr lang="en-GB" sz="2000" u="sng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endParaRPr lang="en-GB" sz="2000" u="sng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r>
              <a:rPr lang="en-GB" sz="2000" b="1" dirty="0">
                <a:solidFill>
                  <a:srgbClr val="00CC00"/>
                </a:solidFill>
                <a:latin typeface="Bookman Old Style" panose="02050604050505020204" pitchFamily="18" charset="0"/>
              </a:rPr>
              <a:t>CALICE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ookman Old Style" panose="02050604050505020204" pitchFamily="18" charset="0"/>
              </a:rPr>
              <a:t>Roman </a:t>
            </a:r>
            <a:r>
              <a:rPr lang="en-GB" sz="2000" dirty="0" err="1">
                <a:latin typeface="Bookman Old Style" panose="02050604050505020204" pitchFamily="18" charset="0"/>
              </a:rPr>
              <a:t>Poeschl</a:t>
            </a:r>
            <a:r>
              <a:rPr lang="en-GB" sz="2000" dirty="0">
                <a:latin typeface="Bookman Old Style" panose="02050604050505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Spokeperson</a:t>
            </a:r>
            <a:r>
              <a:rPr lang="en-GB" sz="2000" dirty="0">
                <a:latin typeface="Bookman Old Style" panose="02050604050505020204" pitchFamily="18" charset="0"/>
              </a:rPr>
              <a:t> de CALICE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Bookman Old Style" panose="02050604050505020204" pitchFamily="18" charset="0"/>
              </a:rPr>
              <a:t>Imad</a:t>
            </a:r>
            <a:r>
              <a:rPr lang="en-GB" sz="2000" dirty="0">
                <a:latin typeface="Bookman Old Style" panose="02050604050505020204" pitchFamily="18" charset="0"/>
              </a:rPr>
              <a:t> </a:t>
            </a:r>
            <a:r>
              <a:rPr lang="en-GB" sz="2000" dirty="0" err="1">
                <a:latin typeface="Bookman Old Style" panose="02050604050505020204" pitchFamily="18" charset="0"/>
              </a:rPr>
              <a:t>Laktineh</a:t>
            </a:r>
            <a:r>
              <a:rPr lang="en-GB" sz="2000" dirty="0">
                <a:latin typeface="Bookman Old Style" panose="02050604050505020204" pitchFamily="18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Chair du Institutional board </a:t>
            </a:r>
            <a:r>
              <a:rPr lang="en-GB" sz="2000" dirty="0">
                <a:latin typeface="Bookman Old Style" panose="02050604050505020204" pitchFamily="18" charset="0"/>
              </a:rPr>
              <a:t>de CALICE</a:t>
            </a:r>
          </a:p>
          <a:p>
            <a:endParaRPr lang="en-GB" sz="2000" dirty="0">
              <a:latin typeface="Bookman Old Style" panose="02050604050505020204" pitchFamily="18" charset="0"/>
            </a:endParaRPr>
          </a:p>
          <a:p>
            <a:r>
              <a:rPr lang="en-GB" sz="2000" b="1" dirty="0">
                <a:solidFill>
                  <a:srgbClr val="9900FF"/>
                </a:solidFill>
                <a:latin typeface="Bookman Old Style" panose="02050604050505020204" pitchFamily="18" charset="0"/>
              </a:rPr>
              <a:t>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Bookman Old Style" panose="02050604050505020204" pitchFamily="18" charset="0"/>
              </a:rPr>
              <a:t>Imad</a:t>
            </a:r>
            <a:r>
              <a:rPr lang="en-GB" sz="2000" dirty="0">
                <a:latin typeface="Bookman Old Style" panose="02050604050505020204" pitchFamily="18" charset="0"/>
              </a:rPr>
              <a:t> </a:t>
            </a:r>
            <a:r>
              <a:rPr lang="en-GB" sz="2000" dirty="0" err="1">
                <a:latin typeface="Bookman Old Style" panose="02050604050505020204" pitchFamily="18" charset="0"/>
              </a:rPr>
              <a:t>Laktineh</a:t>
            </a:r>
            <a:r>
              <a:rPr lang="en-GB" sz="2000" dirty="0">
                <a:latin typeface="Bookman Old Style" panose="02050604050505020204" pitchFamily="18" charset="0"/>
              </a:rPr>
              <a:t> </a:t>
            </a:r>
            <a:r>
              <a:rPr lang="en-GB" sz="2000" dirty="0" err="1">
                <a:latin typeface="Bookman Old Style" panose="02050604050505020204" pitchFamily="18" charset="0"/>
              </a:rPr>
              <a:t>est</a:t>
            </a:r>
            <a:r>
              <a:rPr lang="en-GB" sz="2000" dirty="0">
                <a:latin typeface="Bookman Old Style" panose="02050604050505020204" pitchFamily="18" charset="0"/>
              </a:rPr>
              <a:t> co-convener du HCAL – 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ookman Old Style" panose="02050604050505020204" pitchFamily="18" charset="0"/>
              </a:rPr>
              <a:t>JCB </a:t>
            </a:r>
            <a:r>
              <a:rPr lang="en-GB" sz="2000" dirty="0" err="1">
                <a:latin typeface="Bookman Old Style" panose="02050604050505020204" pitchFamily="18" charset="0"/>
              </a:rPr>
              <a:t>est</a:t>
            </a:r>
            <a:r>
              <a:rPr lang="en-GB" sz="2000" dirty="0">
                <a:latin typeface="Bookman Old Style" panose="02050604050505020204" pitchFamily="18" charset="0"/>
              </a:rPr>
              <a:t> co-convener du ECAL de 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ookman Old Style" panose="02050604050505020204" pitchFamily="18" charset="0"/>
              </a:rPr>
              <a:t>Henri </a:t>
            </a:r>
            <a:r>
              <a:rPr lang="en-GB" sz="2000" dirty="0" err="1">
                <a:latin typeface="Bookman Old Style" panose="02050604050505020204" pitchFamily="18" charset="0"/>
              </a:rPr>
              <a:t>Videau</a:t>
            </a:r>
            <a:r>
              <a:rPr lang="en-GB" sz="2000" dirty="0">
                <a:latin typeface="Bookman Old Style" panose="02050604050505020204" pitchFamily="18" charset="0"/>
              </a:rPr>
              <a:t> </a:t>
            </a:r>
            <a:r>
              <a:rPr lang="en-GB" sz="2000" dirty="0" err="1">
                <a:latin typeface="Bookman Old Style" panose="02050604050505020204" pitchFamily="18" charset="0"/>
              </a:rPr>
              <a:t>est</a:t>
            </a:r>
            <a:r>
              <a:rPr lang="en-GB" sz="2000" dirty="0">
                <a:latin typeface="Bookman Old Style" panose="02050604050505020204" pitchFamily="18" charset="0"/>
              </a:rPr>
              <a:t> </a:t>
            </a:r>
            <a:r>
              <a:rPr lang="en-GB" sz="2000" dirty="0" err="1">
                <a:latin typeface="Bookman Old Style" panose="02050604050505020204" pitchFamily="18" charset="0"/>
              </a:rPr>
              <a:t>membre</a:t>
            </a:r>
            <a:r>
              <a:rPr lang="en-GB" sz="2000" dirty="0">
                <a:latin typeface="Bookman Old Style" panose="02050604050505020204" pitchFamily="18" charset="0"/>
              </a:rPr>
              <a:t> de </a:t>
            </a:r>
            <a:r>
              <a:rPr lang="en-GB" sz="2000" dirty="0" err="1">
                <a:latin typeface="Bookman Old Style" panose="02050604050505020204" pitchFamily="18" charset="0"/>
              </a:rPr>
              <a:t>l’Exec</a:t>
            </a:r>
            <a:r>
              <a:rPr lang="en-GB" sz="2000" dirty="0">
                <a:latin typeface="Bookman Old Style" panose="02050604050505020204" pitchFamily="18" charset="0"/>
              </a:rPr>
              <a:t> board de ILD et co-convener du MDI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ookman Old Style" panose="02050604050505020204" pitchFamily="18" charset="0"/>
              </a:rPr>
              <a:t>Roman </a:t>
            </a:r>
            <a:r>
              <a:rPr lang="en-GB" sz="2000" dirty="0" err="1">
                <a:latin typeface="Bookman Old Style" panose="02050604050505020204" pitchFamily="18" charset="0"/>
              </a:rPr>
              <a:t>Poeschl</a:t>
            </a:r>
            <a:r>
              <a:rPr lang="en-GB" sz="2000" dirty="0">
                <a:latin typeface="Bookman Old Style" panose="02050604050505020204" pitchFamily="18" charset="0"/>
              </a:rPr>
              <a:t> </a:t>
            </a:r>
            <a:r>
              <a:rPr lang="en-GB" sz="2000" dirty="0" err="1">
                <a:latin typeface="Bookman Old Style" panose="02050604050505020204" pitchFamily="18" charset="0"/>
              </a:rPr>
              <a:t>est</a:t>
            </a:r>
            <a:r>
              <a:rPr lang="en-GB" sz="2000" dirty="0">
                <a:latin typeface="Bookman Old Style" panose="02050604050505020204" pitchFamily="18" charset="0"/>
              </a:rPr>
              <a:t> co-convener MDI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Bookman Old Style" panose="02050604050505020204" pitchFamily="18" charset="0"/>
            </a:endParaRPr>
          </a:p>
          <a:p>
            <a:r>
              <a:rPr lang="en-GB" sz="2000" b="1" dirty="0">
                <a:solidFill>
                  <a:srgbClr val="006666"/>
                </a:solidFill>
                <a:latin typeface="Bookman Old Style" panose="02050604050505020204" pitchFamily="18" charset="0"/>
              </a:rPr>
              <a:t>CEPC</a:t>
            </a:r>
          </a:p>
          <a:p>
            <a:r>
              <a:rPr lang="en-GB" sz="2000" dirty="0" err="1">
                <a:latin typeface="Bookman Old Style" panose="02050604050505020204" pitchFamily="18" charset="0"/>
              </a:rPr>
              <a:t>Imad</a:t>
            </a:r>
            <a:r>
              <a:rPr lang="en-GB" sz="2000" dirty="0">
                <a:latin typeface="Bookman Old Style" panose="02050604050505020204" pitchFamily="18" charset="0"/>
              </a:rPr>
              <a:t> </a:t>
            </a:r>
            <a:r>
              <a:rPr lang="en-GB" sz="2000" dirty="0" err="1">
                <a:latin typeface="Bookman Old Style" panose="02050604050505020204" pitchFamily="18" charset="0"/>
              </a:rPr>
              <a:t>Laktineh</a:t>
            </a:r>
            <a:r>
              <a:rPr lang="en-GB" sz="2000" dirty="0">
                <a:latin typeface="Bookman Old Style" panose="02050604050505020204" pitchFamily="18" charset="0"/>
              </a:rPr>
              <a:t> et JCB </a:t>
            </a:r>
            <a:r>
              <a:rPr lang="en-GB" sz="2000" dirty="0" err="1">
                <a:latin typeface="Bookman Old Style" panose="02050604050505020204" pitchFamily="18" charset="0"/>
              </a:rPr>
              <a:t>sont</a:t>
            </a:r>
            <a:r>
              <a:rPr lang="en-GB" sz="2000" dirty="0">
                <a:latin typeface="Bookman Old Style" panose="02050604050505020204" pitchFamily="18" charset="0"/>
              </a:rPr>
              <a:t> co-conveners </a:t>
            </a:r>
            <a:r>
              <a:rPr lang="en-GB" sz="2000" dirty="0" err="1">
                <a:latin typeface="Bookman Old Style" panose="02050604050505020204" pitchFamily="18" charset="0"/>
              </a:rPr>
              <a:t>calo</a:t>
            </a:r>
            <a:r>
              <a:rPr lang="en-GB" sz="2000" dirty="0">
                <a:latin typeface="Bookman Old Style" panose="02050604050505020204" pitchFamily="18" charset="0"/>
              </a:rPr>
              <a:t>. au workshop CEPC</a:t>
            </a:r>
          </a:p>
          <a:p>
            <a:endParaRPr lang="en-GB" sz="2000" dirty="0">
              <a:latin typeface="Bookman Old Style" panose="02050604050505020204" pitchFamily="18" charset="0"/>
            </a:endParaRPr>
          </a:p>
          <a:p>
            <a:endParaRPr lang="en-GB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7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547987" y="6459336"/>
            <a:ext cx="569154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9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735486" y="6334780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Octobre 2019</a:t>
            </a:r>
          </a:p>
          <a:p>
            <a:pPr algn="ctr"/>
            <a:r>
              <a:rPr lang="fr-FR" sz="1100" dirty="0"/>
              <a:t>Jean-Claude </a:t>
            </a:r>
            <a:r>
              <a:rPr lang="fr-FR" sz="1100" dirty="0" err="1"/>
              <a:t>Brient</a:t>
            </a:r>
            <a:endParaRPr lang="fr-FR" sz="11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83" y="618836"/>
            <a:ext cx="7168737" cy="51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76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1263</Words>
  <Application>Microsoft Macintosh PowerPoint</Application>
  <PresentationFormat>Widescreen</PresentationFormat>
  <Paragraphs>490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Book Antiqua</vt:lpstr>
      <vt:lpstr>Bookman Old Style</vt:lpstr>
      <vt:lpstr>Calibri</vt:lpstr>
      <vt:lpstr>Calibri Light</vt:lpstr>
      <vt:lpstr>Comic Sans MS</vt:lpstr>
      <vt:lpstr>Lucida Handwriting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Claude</dc:creator>
  <cp:lastModifiedBy>Microsoft Office User</cp:lastModifiedBy>
  <cp:revision>157</cp:revision>
  <cp:lastPrinted>2016-10-11T08:01:59Z</cp:lastPrinted>
  <dcterms:created xsi:type="dcterms:W3CDTF">2016-09-15T21:48:28Z</dcterms:created>
  <dcterms:modified xsi:type="dcterms:W3CDTF">2022-09-27T12:10:01Z</dcterms:modified>
</cp:coreProperties>
</file>