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8" r:id="rId2"/>
    <p:sldId id="475" r:id="rId3"/>
    <p:sldId id="452" r:id="rId4"/>
    <p:sldId id="466" r:id="rId5"/>
    <p:sldId id="487" r:id="rId6"/>
    <p:sldId id="461" r:id="rId7"/>
    <p:sldId id="473" r:id="rId8"/>
    <p:sldId id="490" r:id="rId9"/>
    <p:sldId id="491" r:id="rId10"/>
    <p:sldId id="450" r:id="rId11"/>
    <p:sldId id="464" r:id="rId12"/>
    <p:sldId id="482" r:id="rId13"/>
    <p:sldId id="488" r:id="rId14"/>
    <p:sldId id="470" r:id="rId15"/>
    <p:sldId id="480" r:id="rId16"/>
    <p:sldId id="476" r:id="rId17"/>
    <p:sldId id="483" r:id="rId18"/>
    <p:sldId id="479" r:id="rId19"/>
    <p:sldId id="481" r:id="rId20"/>
    <p:sldId id="486" r:id="rId21"/>
    <p:sldId id="457" r:id="rId22"/>
    <p:sldId id="257" r:id="rId23"/>
    <p:sldId id="293" r:id="rId24"/>
    <p:sldId id="454" r:id="rId25"/>
    <p:sldId id="456" r:id="rId26"/>
    <p:sldId id="447" r:id="rId27"/>
    <p:sldId id="326" r:id="rId28"/>
    <p:sldId id="423" r:id="rId29"/>
    <p:sldId id="373" r:id="rId30"/>
    <p:sldId id="474" r:id="rId31"/>
    <p:sldId id="262" r:id="rId32"/>
    <p:sldId id="477" r:id="rId33"/>
    <p:sldId id="484" r:id="rId34"/>
    <p:sldId id="259" r:id="rId35"/>
    <p:sldId id="263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80D"/>
    <a:srgbClr val="005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0"/>
    <p:restoredTop sz="96104" autoAdjust="0"/>
  </p:normalViewPr>
  <p:slideViewPr>
    <p:cSldViewPr snapToGrid="0" snapToObjects="1">
      <p:cViewPr>
        <p:scale>
          <a:sx n="111" d="100"/>
          <a:sy n="111" d="100"/>
        </p:scale>
        <p:origin x="0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03AEA-770E-4946-9C32-2BA2C93A6691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F5F86-454F-E641-B342-C904453C84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483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32F5-3AB1-3F4D-840C-9FA24A1F9668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DBD47-1025-C348-8DC2-C7DD86A3A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546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Ne pas rentrer dans les détails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The night is not photometric, however we convince ourself that the the second part of the night have lower absorption and seems for stable.</a:t>
            </a:r>
          </a:p>
          <a:p>
            <a:r>
              <a:rPr lang="en-GB" noProof="0" dirty="0"/>
              <a:t>The we remains with few usable exposures to construct Bouguer lines.</a:t>
            </a:r>
          </a:p>
          <a:p>
            <a:endParaRPr lang="en-GB" noProof="0" dirty="0"/>
          </a:p>
          <a:p>
            <a:r>
              <a:rPr lang="en-GB" noProof="0" dirty="0"/>
              <a:t>Top right : this is and example of Bouguer line, but the chi2 per degree of </a:t>
            </a:r>
            <a:r>
              <a:rPr lang="en-GB" noProof="0" dirty="0" err="1"/>
              <a:t>fredoom</a:t>
            </a:r>
            <a:r>
              <a:rPr lang="en-GB" noProof="0" dirty="0"/>
              <a:t> is above 6.</a:t>
            </a:r>
          </a:p>
          <a:p>
            <a:r>
              <a:rPr lang="en-GB" noProof="0" dirty="0"/>
              <a:t>Bottom right : this is the set of </a:t>
            </a:r>
            <a:r>
              <a:rPr lang="en-GB" noProof="0" dirty="0" err="1"/>
              <a:t>Bouger</a:t>
            </a:r>
            <a:r>
              <a:rPr lang="en-GB" noProof="0" dirty="0"/>
              <a:t> lines from which one can reconstruct the Throughputs.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E5E91-1323-F14F-81E1-9FE87610F73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97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066d6f0f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066d6f0f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066d6f0f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4066d6f0f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F8344-342B-5344-9F7B-70A0A3F7793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41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48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8C046-CF98-484A-85EF-F843CC84BD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71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8C046-CF98-484A-85EF-F843CC84BD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7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22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68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8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8C046-CF98-484A-85EF-F843CC84BDA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62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79B4-138C-E045-A9C7-1C63F4CE9F1D}" type="datetime1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42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2319-80D1-F84A-A78E-955003541405}" type="datetime1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25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6B15B-CCED-AC4C-941B-B43A2940EA0E}" type="datetime1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84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rgbClr val="A8053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25" name="Shape 25" descr="desc-logo.png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425" y="130300"/>
            <a:ext cx="1835725" cy="122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72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958A-912B-A949-BF8A-F4FA7C4CD3F1}" type="datetime1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27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6BDB-4238-C941-90F2-F2473C1EEE3B}" type="datetime1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31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711A-96CA-CA47-A07E-F1B73ACF5EBE}" type="datetime1">
              <a:rPr lang="fr-FR" smtClean="0"/>
              <a:t>24/11/2022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52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45FF-7C1C-6645-A843-C81CF639B10A}" type="datetime1">
              <a:rPr lang="fr-FR" smtClean="0"/>
              <a:t>24/11/2022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56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A531-E6BF-6E4C-8427-09E8EB656C77}" type="datetime1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2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B4FE-5898-6C4E-9539-B1500BD05C7A}" type="datetime1">
              <a:rPr lang="fr-FR" smtClean="0"/>
              <a:t>24/11/2022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02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ACDF-8C4A-9C42-AB5D-EBBA5ADAE2F5}" type="datetime1">
              <a:rPr lang="fr-FR" smtClean="0"/>
              <a:t>24/11/2022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37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9CA6-B2BE-7543-863D-FEDA8A78600E}" type="datetime1">
              <a:rPr lang="fr-FR" smtClean="0"/>
              <a:t>24/11/2022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70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6CAB4-F4DD-AC4D-A382-AD70963A4377}" type="datetime1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98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40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-2931"/>
            <a:ext cx="9144000" cy="3048000"/>
          </a:xfrm>
          <a:prstGeom prst="rect">
            <a:avLst/>
          </a:prstGeom>
          <a:noFill/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1</a:t>
            </a:fld>
            <a:endParaRPr lang="fr-FR"/>
          </a:p>
        </p:txBody>
      </p:sp>
      <p:pic>
        <p:nvPicPr>
          <p:cNvPr id="5" name="Picture 2" descr="Vera C. Rubin Observatory auxiliary telescope commissioning as a control  system pathfinder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2842" y="3298184"/>
            <a:ext cx="2390186" cy="343062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 bwMode="auto">
          <a:xfrm>
            <a:off x="1755449" y="749081"/>
            <a:ext cx="1515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FF00"/>
                </a:solidFill>
              </a:rPr>
              <a:t>Main Telescope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546198" y="902970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FF00"/>
                </a:solidFill>
              </a:rPr>
              <a:t>Auxiliary Telescope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38404" y="3488875"/>
            <a:ext cx="2131072" cy="186589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53200" y="3395496"/>
            <a:ext cx="2163508" cy="16473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 bwMode="auto">
          <a:xfrm>
            <a:off x="1567775" y="4594284"/>
            <a:ext cx="81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dirty="0" err="1">
                <a:solidFill>
                  <a:srgbClr val="FFFF00"/>
                </a:solidFill>
              </a:rPr>
              <a:t>AuxTel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2816391" y="3681409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 err="1"/>
              <a:t>Hologram</a:t>
            </a:r>
            <a:r>
              <a:rPr lang="fr-FR" dirty="0"/>
              <a:t> </a:t>
            </a:r>
            <a:r>
              <a:rPr lang="fr-FR" dirty="0" err="1"/>
              <a:t>recording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5889205" y="3411649"/>
            <a:ext cx="170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Use as disperser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ABD409-E3D7-594A-926E-C145159B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181" y="5325882"/>
            <a:ext cx="2638165" cy="14154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87AE33-F7D6-6042-B6EE-E5B31E634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6519" y="4421822"/>
            <a:ext cx="2033662" cy="230786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06145E3-9BB4-4824-5633-F5AEECEF23B9}"/>
              </a:ext>
            </a:extLst>
          </p:cNvPr>
          <p:cNvSpPr txBox="1">
            <a:spLocks/>
          </p:cNvSpPr>
          <p:nvPr/>
        </p:nvSpPr>
        <p:spPr>
          <a:xfrm>
            <a:off x="325499" y="2066113"/>
            <a:ext cx="8025810" cy="98414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C000"/>
                </a:solidFill>
              </a:rPr>
              <a:t>Le telescope </a:t>
            </a:r>
            <a:r>
              <a:rPr lang="en-US" sz="12800" b="1" dirty="0" err="1">
                <a:solidFill>
                  <a:srgbClr val="FFC000"/>
                </a:solidFill>
              </a:rPr>
              <a:t>auxiliaire</a:t>
            </a:r>
            <a:r>
              <a:rPr lang="en-US" sz="12800" b="1" dirty="0">
                <a:solidFill>
                  <a:srgbClr val="FFC000"/>
                </a:solidFill>
              </a:rPr>
              <a:t> (</a:t>
            </a:r>
            <a:r>
              <a:rPr lang="en-US" sz="12800" b="1" dirty="0" err="1">
                <a:solidFill>
                  <a:srgbClr val="FFC000"/>
                </a:solidFill>
              </a:rPr>
              <a:t>AuxTel</a:t>
            </a:r>
            <a:r>
              <a:rPr lang="en-US" sz="12800" b="1" dirty="0">
                <a:solidFill>
                  <a:srgbClr val="FFC000"/>
                </a:solidFill>
              </a:rPr>
              <a:t>)</a:t>
            </a:r>
          </a:p>
          <a:p>
            <a:endParaRPr lang="fr-FR" sz="5600" dirty="0">
              <a:solidFill>
                <a:srgbClr val="FFFF00"/>
              </a:solidFill>
            </a:endParaRPr>
          </a:p>
          <a:p>
            <a:r>
              <a:rPr lang="fr-FR" sz="5600" b="1" dirty="0">
                <a:solidFill>
                  <a:srgbClr val="FFFF00"/>
                </a:solidFill>
              </a:rPr>
              <a:t>D. Boutigny, S. </a:t>
            </a:r>
            <a:r>
              <a:rPr lang="fr-FR" sz="5600" b="1" dirty="0" err="1">
                <a:solidFill>
                  <a:srgbClr val="FFFF00"/>
                </a:solidFill>
              </a:rPr>
              <a:t>Dagoret</a:t>
            </a:r>
            <a:r>
              <a:rPr lang="fr-FR" sz="5600" b="1" dirty="0">
                <a:solidFill>
                  <a:srgbClr val="FFFF00"/>
                </a:solidFill>
              </a:rPr>
              <a:t>-Campagne, J. Chevalier, L. Le Guillou, </a:t>
            </a:r>
            <a:r>
              <a:rPr lang="fr-FR" sz="5600" b="1" i="1" dirty="0">
                <a:solidFill>
                  <a:srgbClr val="FFFF00"/>
                </a:solidFill>
              </a:rPr>
              <a:t>M. </a:t>
            </a:r>
            <a:r>
              <a:rPr lang="fr-FR" sz="5600" b="1" i="1" dirty="0" err="1">
                <a:solidFill>
                  <a:srgbClr val="FFFF00"/>
                </a:solidFill>
              </a:rPr>
              <a:t>Moniez</a:t>
            </a:r>
            <a:r>
              <a:rPr lang="fr-FR" sz="5600" b="1" i="1" dirty="0">
                <a:solidFill>
                  <a:srgbClr val="FFFF00"/>
                </a:solidFill>
              </a:rPr>
              <a:t>, </a:t>
            </a:r>
            <a:r>
              <a:rPr lang="fr-FR" sz="5600" b="1" dirty="0">
                <a:solidFill>
                  <a:srgbClr val="FFFF00"/>
                </a:solidFill>
              </a:rPr>
              <a:t>J. Neveu, M. Rodriguez-</a:t>
            </a:r>
            <a:r>
              <a:rPr lang="fr-FR" sz="5600" b="1" dirty="0" err="1">
                <a:solidFill>
                  <a:srgbClr val="FFFF00"/>
                </a:solidFill>
              </a:rPr>
              <a:t>Monroy</a:t>
            </a:r>
            <a:br>
              <a:rPr lang="fr-FR" sz="5600" dirty="0">
                <a:solidFill>
                  <a:srgbClr val="FFFF00"/>
                </a:solidFill>
              </a:rPr>
            </a:br>
            <a:r>
              <a:rPr lang="fr-FR" sz="5600" dirty="0">
                <a:solidFill>
                  <a:srgbClr val="FFFF00"/>
                </a:solidFill>
              </a:rPr>
              <a:t>+ </a:t>
            </a:r>
            <a:r>
              <a:rPr lang="fr-FR" sz="5600" dirty="0" err="1">
                <a:solidFill>
                  <a:srgbClr val="FFFF00"/>
                </a:solidFill>
              </a:rPr>
              <a:t>Observing</a:t>
            </a:r>
            <a:r>
              <a:rPr lang="fr-FR" sz="5600" dirty="0">
                <a:solidFill>
                  <a:srgbClr val="FFFF00"/>
                </a:solidFill>
              </a:rPr>
              <a:t> team (Patrick, Merlin, Tiago, Craig, Erik,  Ioana, </a:t>
            </a:r>
            <a:r>
              <a:rPr lang="fr-FR" sz="5600" dirty="0" err="1">
                <a:solidFill>
                  <a:srgbClr val="FFFF00"/>
                </a:solidFill>
              </a:rPr>
              <a:t>Alysha</a:t>
            </a:r>
            <a:r>
              <a:rPr lang="fr-FR" sz="5600" dirty="0">
                <a:solidFill>
                  <a:srgbClr val="FFFF00"/>
                </a:solidFill>
              </a:rPr>
              <a:t> &amp; </a:t>
            </a:r>
            <a:r>
              <a:rPr lang="fr-FR" sz="5600" dirty="0" err="1">
                <a:solidFill>
                  <a:srgbClr val="FFFF00"/>
                </a:solidFill>
              </a:rPr>
              <a:t>others</a:t>
            </a:r>
            <a:r>
              <a:rPr lang="fr-FR" sz="56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E19F95-1A16-A01C-154A-47AD1B8837FC}"/>
              </a:ext>
            </a:extLst>
          </p:cNvPr>
          <p:cNvSpPr txBox="1"/>
          <p:nvPr/>
        </p:nvSpPr>
        <p:spPr>
          <a:xfrm>
            <a:off x="4627551" y="3006380"/>
            <a:ext cx="451644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00"/>
                </a:solidFill>
              </a:rPr>
              <a:t>Rubin-LSST France, LPNHE, 30 nov. 2022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16200000">
            <a:off x="7100098" y="4921003"/>
            <a:ext cx="1796681" cy="18276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B671D-AA55-320F-5708-7962C50B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795"/>
          </a:xfrm>
        </p:spPr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Ingredients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throughput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3A627F-10FB-0165-90E7-1CC4571C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10</a:t>
            </a:fld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ED7AD14-45F4-AA5E-F9A4-8795A6849B76}"/>
              </a:ext>
            </a:extLst>
          </p:cNvPr>
          <p:cNvGrpSpPr/>
          <p:nvPr/>
        </p:nvGrpSpPr>
        <p:grpSpPr>
          <a:xfrm>
            <a:off x="340544" y="1502982"/>
            <a:ext cx="3793221" cy="1814604"/>
            <a:chOff x="401738" y="1543431"/>
            <a:chExt cx="3793221" cy="18146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11BA9E-C792-4C65-8806-72FDD1AA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738" y="1543431"/>
              <a:ext cx="3793221" cy="1814604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C3FC680-6515-EB28-881E-D4E67E5FDD14}"/>
                </a:ext>
              </a:extLst>
            </p:cNvPr>
            <p:cNvSpPr txBox="1"/>
            <p:nvPr/>
          </p:nvSpPr>
          <p:spPr>
            <a:xfrm>
              <a:off x="775399" y="2873286"/>
              <a:ext cx="3035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M1 </a:t>
              </a:r>
              <a:r>
                <a:rPr lang="fr-FR" sz="1600" dirty="0" err="1"/>
                <a:t>reflectivity</a:t>
              </a:r>
              <a:r>
                <a:rPr lang="fr-FR" sz="1600" dirty="0"/>
                <a:t> vs date (</a:t>
              </a:r>
              <a:r>
                <a:rPr lang="fr-FR" sz="1600" dirty="0" err="1"/>
                <a:t>measured</a:t>
              </a:r>
              <a:r>
                <a:rPr lang="fr-FR" sz="1600" dirty="0"/>
                <a:t>)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E20BBBF-7F8F-F4B0-3484-0D5C2B38F518}"/>
              </a:ext>
            </a:extLst>
          </p:cNvPr>
          <p:cNvGrpSpPr/>
          <p:nvPr/>
        </p:nvGrpSpPr>
        <p:grpSpPr>
          <a:xfrm>
            <a:off x="4616266" y="1336770"/>
            <a:ext cx="4187190" cy="2576830"/>
            <a:chOff x="4572000" y="1762586"/>
            <a:chExt cx="4187190" cy="257683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BEE68F8-B493-9382-3387-AB539E07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762586"/>
              <a:ext cx="4187190" cy="257683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39B5234-A71E-4438-0547-B8759D6DCE97}"/>
                </a:ext>
              </a:extLst>
            </p:cNvPr>
            <p:cNvSpPr txBox="1"/>
            <p:nvPr/>
          </p:nvSpPr>
          <p:spPr>
            <a:xfrm>
              <a:off x="4941904" y="1882155"/>
              <a:ext cx="3189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M2-M3 </a:t>
              </a:r>
              <a:r>
                <a:rPr lang="fr-FR" sz="1600" dirty="0" err="1"/>
                <a:t>reflectivity</a:t>
              </a:r>
              <a:r>
                <a:rPr lang="fr-FR" sz="1600" dirty="0"/>
                <a:t> vs </a:t>
              </a:r>
              <a:r>
                <a:rPr lang="fr-FR" sz="1600" dirty="0">
                  <a:latin typeface="Symbol" pitchFamily="2" charset="2"/>
                </a:rPr>
                <a:t>l</a:t>
              </a:r>
              <a:r>
                <a:rPr lang="fr-FR" sz="1600" dirty="0"/>
                <a:t> (</a:t>
              </a:r>
              <a:r>
                <a:rPr lang="fr-FR" sz="1600" dirty="0" err="1"/>
                <a:t>theoretical</a:t>
              </a:r>
              <a:r>
                <a:rPr lang="fr-FR" sz="1600" dirty="0"/>
                <a:t>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F3FBCB-5AAC-F5E6-DFA9-11BD98A7EC7D}"/>
              </a:ext>
            </a:extLst>
          </p:cNvPr>
          <p:cNvGrpSpPr/>
          <p:nvPr/>
        </p:nvGrpSpPr>
        <p:grpSpPr>
          <a:xfrm>
            <a:off x="68214" y="3846272"/>
            <a:ext cx="3064193" cy="2410891"/>
            <a:chOff x="926592" y="4128021"/>
            <a:chExt cx="3064193" cy="24108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BFA0033-5928-2E9F-0FD9-B435A948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253243" y="3801370"/>
              <a:ext cx="2410891" cy="306419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D4087EB-1107-1B44-4631-343B80792C93}"/>
                </a:ext>
              </a:extLst>
            </p:cNvPr>
            <p:cNvSpPr txBox="1"/>
            <p:nvPr/>
          </p:nvSpPr>
          <p:spPr>
            <a:xfrm>
              <a:off x="1132615" y="4529792"/>
              <a:ext cx="2626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Loss</a:t>
              </a:r>
              <a:r>
                <a:rPr lang="fr-FR" sz="1600" dirty="0"/>
                <a:t> at </a:t>
              </a:r>
              <a:r>
                <a:rPr lang="fr-FR" sz="1600" dirty="0" err="1"/>
                <a:t>window</a:t>
              </a:r>
              <a:r>
                <a:rPr lang="fr-FR" sz="1600" dirty="0"/>
                <a:t> entrance/exit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0DAEFC2-7232-5F5D-1AC9-4751026048C8}"/>
              </a:ext>
            </a:extLst>
          </p:cNvPr>
          <p:cNvGrpSpPr/>
          <p:nvPr/>
        </p:nvGrpSpPr>
        <p:grpSpPr>
          <a:xfrm>
            <a:off x="5803399" y="4070985"/>
            <a:ext cx="3227697" cy="2410892"/>
            <a:chOff x="5742439" y="3985641"/>
            <a:chExt cx="3227697" cy="241089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94A35F5-C99A-3F75-B91B-AC6C952B4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2439" y="3985641"/>
              <a:ext cx="3227697" cy="241089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5442C8D-D308-60C5-32EF-854FF4539426}"/>
                </a:ext>
              </a:extLst>
            </p:cNvPr>
            <p:cNvSpPr txBox="1"/>
            <p:nvPr/>
          </p:nvSpPr>
          <p:spPr>
            <a:xfrm>
              <a:off x="6106797" y="4135818"/>
              <a:ext cx="2371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CCD </a:t>
              </a:r>
              <a:r>
                <a:rPr lang="fr-FR" sz="1600" dirty="0" err="1"/>
                <a:t>efficiency</a:t>
              </a:r>
              <a:r>
                <a:rPr lang="fr-FR" sz="1600" dirty="0"/>
                <a:t> (</a:t>
              </a:r>
              <a:r>
                <a:rPr lang="fr-FR" sz="1600" dirty="0" err="1"/>
                <a:t>measured</a:t>
              </a:r>
              <a:r>
                <a:rPr lang="fr-FR" sz="1600" dirty="0"/>
                <a:t>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2582714-7883-D267-A75C-E6A89998E76F}"/>
              </a:ext>
            </a:extLst>
          </p:cNvPr>
          <p:cNvGrpSpPr/>
          <p:nvPr/>
        </p:nvGrpSpPr>
        <p:grpSpPr>
          <a:xfrm>
            <a:off x="3053428" y="4137175"/>
            <a:ext cx="2741780" cy="2057212"/>
            <a:chOff x="2978478" y="4137175"/>
            <a:chExt cx="2741780" cy="205721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88DFBF8-BBF6-970B-1946-7E77D3981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8478" y="4390439"/>
              <a:ext cx="2741780" cy="1803948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3A97D0C-929F-9930-8D10-71AFED026A5F}"/>
                </a:ext>
              </a:extLst>
            </p:cNvPr>
            <p:cNvSpPr txBox="1"/>
            <p:nvPr/>
          </p:nvSpPr>
          <p:spPr>
            <a:xfrm>
              <a:off x="3148570" y="4137175"/>
              <a:ext cx="21046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Hologram</a:t>
              </a:r>
              <a:r>
                <a:rPr lang="fr-FR" sz="1600" dirty="0"/>
                <a:t> transmission</a:t>
              </a:r>
            </a:p>
            <a:p>
              <a:r>
                <a:rPr lang="fr-FR" sz="1600" dirty="0"/>
                <a:t>(</a:t>
              </a:r>
              <a:r>
                <a:rPr lang="fr-FR" sz="1600" dirty="0" err="1"/>
                <a:t>measured</a:t>
              </a:r>
              <a:r>
                <a:rPr lang="fr-FR" sz="1600" dirty="0"/>
                <a:t>/</a:t>
              </a:r>
              <a:r>
                <a:rPr lang="fr-FR" sz="1600" dirty="0" err="1"/>
                <a:t>modelized</a:t>
              </a:r>
              <a:r>
                <a:rPr lang="fr-FR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36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FB0F4-F8FF-4E4E-23CE-DB942A5AC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57" y="238699"/>
            <a:ext cx="4541051" cy="1143000"/>
          </a:xfrm>
        </p:spPr>
        <p:txBody>
          <a:bodyPr>
            <a:normAutofit fontScale="90000"/>
          </a:bodyPr>
          <a:lstStyle/>
          <a:p>
            <a:r>
              <a:rPr lang="fr-FR" sz="31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Throughput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is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estimated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with</a:t>
            </a:r>
            <a:r>
              <a:rPr lang="fr-FR" sz="3100" b="1" dirty="0">
                <a:solidFill>
                  <a:srgbClr val="FF0000"/>
                </a:solidFill>
              </a:rPr>
              <a:t> Bouguer </a:t>
            </a:r>
            <a:r>
              <a:rPr lang="fr-FR" sz="3100" b="1" dirty="0" err="1">
                <a:solidFill>
                  <a:srgbClr val="FF0000"/>
                </a:solidFill>
              </a:rPr>
              <a:t>lines</a:t>
            </a:r>
            <a:r>
              <a:rPr lang="fr-FR" sz="3100" b="1" dirty="0">
                <a:solidFill>
                  <a:srgbClr val="FF0000"/>
                </a:solidFill>
              </a:rPr>
              <a:t> technique </a:t>
            </a:r>
            <a:r>
              <a:rPr lang="fr-FR" sz="2200" b="1" dirty="0">
                <a:solidFill>
                  <a:srgbClr val="FF0000"/>
                </a:solidFill>
              </a:rPr>
              <a:t>(1729)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CFDE970-4E26-A4BB-2FE9-41454CC5D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030247"/>
            <a:ext cx="7946633" cy="2553116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542B8F-DE16-F7BC-144A-4444430161DC}"/>
              </a:ext>
            </a:extLst>
          </p:cNvPr>
          <p:cNvSpPr txBox="1"/>
          <p:nvPr/>
        </p:nvSpPr>
        <p:spPr>
          <a:xfrm>
            <a:off x="253997" y="1434346"/>
            <a:ext cx="45410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Example in band [485-515]nm (1rst </a:t>
            </a:r>
            <a:r>
              <a:rPr lang="fr-FR" b="1" dirty="0" err="1"/>
              <a:t>order</a:t>
            </a:r>
            <a:r>
              <a:rPr lang="fr-FR" b="1" dirty="0"/>
              <a:t>)</a:t>
            </a:r>
          </a:p>
          <a:p>
            <a:r>
              <a:rPr lang="fr-FR" dirty="0" err="1"/>
              <a:t>Series</a:t>
            </a:r>
            <a:r>
              <a:rPr lang="fr-FR" dirty="0"/>
              <a:t> of instrumental magnitudes</a:t>
            </a:r>
          </a:p>
          <a:p>
            <a:r>
              <a:rPr lang="fr-FR" dirty="0"/>
              <a:t>	- of the </a:t>
            </a:r>
            <a:r>
              <a:rPr lang="fr-FR" dirty="0" err="1"/>
              <a:t>same</a:t>
            </a:r>
            <a:r>
              <a:rPr lang="fr-FR" dirty="0"/>
              <a:t> source</a:t>
            </a:r>
          </a:p>
          <a:p>
            <a:r>
              <a:rPr lang="fr-FR" dirty="0"/>
              <a:t>	- for </a:t>
            </a:r>
            <a:r>
              <a:rPr lang="fr-FR" dirty="0" err="1"/>
              <a:t>various</a:t>
            </a:r>
            <a:r>
              <a:rPr lang="fr-FR" dirty="0"/>
              <a:t> aimasses (</a:t>
            </a:r>
            <a:r>
              <a:rPr lang="fr-FR" dirty="0" err="1"/>
              <a:t>here</a:t>
            </a:r>
            <a:r>
              <a:rPr lang="fr-FR" dirty="0"/>
              <a:t> 1.23 - 2.1)</a:t>
            </a:r>
          </a:p>
          <a:p>
            <a:r>
              <a:rPr lang="fr-FR" dirty="0"/>
              <a:t>	- </a:t>
            </a:r>
            <a:r>
              <a:rPr lang="fr-FR" dirty="0" err="1"/>
              <a:t>during</a:t>
            </a:r>
            <a:r>
              <a:rPr lang="fr-FR" dirty="0"/>
              <a:t> a </a:t>
            </a:r>
            <a:r>
              <a:rPr lang="fr-FR" dirty="0" err="1"/>
              <a:t>period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stable </a:t>
            </a:r>
            <a:r>
              <a:rPr lang="fr-FR" dirty="0" err="1"/>
              <a:t>atmosphere</a:t>
            </a:r>
            <a:endParaRPr lang="fr-FR" dirty="0"/>
          </a:p>
          <a:p>
            <a:r>
              <a:rPr lang="fr-FR" b="1" dirty="0"/>
              <a:t>Extrapolation of the line to </a:t>
            </a:r>
            <a:r>
              <a:rPr lang="fr-FR" b="1" dirty="0" err="1"/>
              <a:t>airmass</a:t>
            </a:r>
            <a:r>
              <a:rPr lang="fr-FR" b="1" dirty="0"/>
              <a:t>=0</a:t>
            </a:r>
          </a:p>
          <a:p>
            <a:r>
              <a:rPr lang="fr-FR" dirty="0"/>
              <a:t>	-&gt; </a:t>
            </a:r>
            <a:r>
              <a:rPr lang="fr-FR" dirty="0" err="1"/>
              <a:t>get</a:t>
            </a:r>
            <a:r>
              <a:rPr lang="fr-FR" dirty="0"/>
              <a:t> magnitude OUT OF ATMOSPHERE</a:t>
            </a:r>
          </a:p>
          <a:p>
            <a:r>
              <a:rPr lang="fr-FR" dirty="0"/>
              <a:t>	-&gt; compare </a:t>
            </a:r>
            <a:r>
              <a:rPr lang="fr-FR" dirty="0" err="1"/>
              <a:t>with</a:t>
            </a:r>
            <a:r>
              <a:rPr lang="fr-FR" dirty="0"/>
              <a:t> HST </a:t>
            </a:r>
            <a:r>
              <a:rPr lang="fr-FR" dirty="0" err="1"/>
              <a:t>spectrum</a:t>
            </a:r>
            <a:endParaRPr lang="fr-FR" dirty="0"/>
          </a:p>
          <a:p>
            <a:r>
              <a:rPr lang="fr-FR" dirty="0"/>
              <a:t>	-&gt; </a:t>
            </a:r>
            <a:r>
              <a:rPr lang="fr-FR" b="1" dirty="0" err="1"/>
              <a:t>deduce</a:t>
            </a:r>
            <a:r>
              <a:rPr lang="fr-FR" b="1" dirty="0"/>
              <a:t> system </a:t>
            </a:r>
            <a:r>
              <a:rPr lang="fr-FR" b="1" dirty="0" err="1"/>
              <a:t>throughput</a:t>
            </a:r>
            <a:r>
              <a:rPr lang="fr-FR" b="1" dirty="0"/>
              <a:t> in the band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4EFF072-A9C3-F512-A7CE-2EF25B518AE5}"/>
              </a:ext>
            </a:extLst>
          </p:cNvPr>
          <p:cNvGrpSpPr/>
          <p:nvPr/>
        </p:nvGrpSpPr>
        <p:grpSpPr>
          <a:xfrm>
            <a:off x="6607210" y="4305880"/>
            <a:ext cx="447283" cy="596805"/>
            <a:chOff x="6607210" y="4305880"/>
            <a:chExt cx="447283" cy="596805"/>
          </a:xfrm>
        </p:grpSpPr>
        <p:sp>
          <p:nvSpPr>
            <p:cNvPr id="11" name="Bouée 10">
              <a:extLst>
                <a:ext uri="{FF2B5EF4-FFF2-40B4-BE49-F238E27FC236}">
                  <a16:creationId xmlns:a16="http://schemas.microsoft.com/office/drawing/2014/main" id="{FC10496B-E341-04A2-ECE8-216A2D154778}"/>
                </a:ext>
              </a:extLst>
            </p:cNvPr>
            <p:cNvSpPr/>
            <p:nvPr/>
          </p:nvSpPr>
          <p:spPr>
            <a:xfrm rot="10486543">
              <a:off x="6698233" y="4305880"/>
              <a:ext cx="356260" cy="356260"/>
            </a:xfrm>
            <a:prstGeom prst="donut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7C2660E7-B920-6F55-8C9A-17955ED2A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7210" y="4619607"/>
              <a:ext cx="164384" cy="2830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CE824CF6-2F30-C3A5-DBA1-A2347C7C2A0E}"/>
              </a:ext>
            </a:extLst>
          </p:cNvPr>
          <p:cNvSpPr txBox="1"/>
          <p:nvPr/>
        </p:nvSpPr>
        <p:spPr>
          <a:xfrm>
            <a:off x="5591908" y="4926131"/>
            <a:ext cx="267384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Several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measurements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duplicated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(and </a:t>
            </a:r>
            <a:r>
              <a:rPr lang="fr-FR" sz="1400" b="1" dirty="0" err="1">
                <a:solidFill>
                  <a:srgbClr val="FF0000"/>
                </a:solidFill>
              </a:rPr>
              <a:t>almost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identical</a:t>
            </a:r>
            <a:r>
              <a:rPr lang="fr-FR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18182D-7E3F-1F81-7A2A-08F2BE110256}"/>
              </a:ext>
            </a:extLst>
          </p:cNvPr>
          <p:cNvSpPr txBox="1"/>
          <p:nvPr/>
        </p:nvSpPr>
        <p:spPr>
          <a:xfrm>
            <a:off x="7540832" y="5523486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per </a:t>
            </a:r>
            <a:r>
              <a:rPr lang="fr-FR" sz="1200" i="1" dirty="0" err="1"/>
              <a:t>airmass</a:t>
            </a:r>
            <a:endParaRPr lang="fr-FR" sz="1200" i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9A3D697-0A7C-6FD0-0C3F-9F502F106995}"/>
              </a:ext>
            </a:extLst>
          </p:cNvPr>
          <p:cNvGrpSpPr/>
          <p:nvPr/>
        </p:nvGrpSpPr>
        <p:grpSpPr>
          <a:xfrm>
            <a:off x="4752875" y="1672539"/>
            <a:ext cx="4214808" cy="2186841"/>
            <a:chOff x="4741152" y="1883553"/>
            <a:chExt cx="4214808" cy="218684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54388E8-F115-621E-C14C-0D3A021D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1152" y="1883553"/>
              <a:ext cx="4214808" cy="2186841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8160FB5-80C3-5ECB-6EDB-F1CB3F89E00A}"/>
                </a:ext>
              </a:extLst>
            </p:cNvPr>
            <p:cNvSpPr txBox="1"/>
            <p:nvPr/>
          </p:nvSpPr>
          <p:spPr>
            <a:xfrm>
              <a:off x="6996099" y="3062897"/>
              <a:ext cx="1920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/>
                <a:t>Only</a:t>
              </a:r>
              <a:r>
                <a:rPr lang="fr-FR" sz="1400" dirty="0"/>
                <a:t> end of night </a:t>
              </a:r>
              <a:r>
                <a:rPr lang="fr-FR" sz="1400" dirty="0" err="1"/>
                <a:t>used</a:t>
              </a:r>
              <a:endParaRPr lang="fr-FR" sz="1400" dirty="0"/>
            </a:p>
            <a:p>
              <a:pPr algn="ctr"/>
              <a:r>
                <a:rPr lang="fr-FR" sz="1400" dirty="0"/>
                <a:t>(</a:t>
              </a:r>
              <a:r>
                <a:rPr lang="fr-FR" sz="1400" dirty="0" err="1"/>
                <a:t>low+stable</a:t>
              </a:r>
              <a:r>
                <a:rPr lang="fr-FR" sz="1400" dirty="0"/>
                <a:t> absorption)</a:t>
              </a:r>
            </a:p>
          </p:txBody>
        </p:sp>
        <p:sp>
          <p:nvSpPr>
            <p:cNvPr id="24" name="Bouée 23">
              <a:extLst>
                <a:ext uri="{FF2B5EF4-FFF2-40B4-BE49-F238E27FC236}">
                  <a16:creationId xmlns:a16="http://schemas.microsoft.com/office/drawing/2014/main" id="{A9A60CAF-946A-276B-00B2-D8C9B661EDB1}"/>
                </a:ext>
              </a:extLst>
            </p:cNvPr>
            <p:cNvSpPr/>
            <p:nvPr/>
          </p:nvSpPr>
          <p:spPr>
            <a:xfrm>
              <a:off x="7303326" y="2486988"/>
              <a:ext cx="1451689" cy="532523"/>
            </a:xfrm>
            <a:prstGeom prst="donut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6416E91-4E8F-F0CC-AC17-30A50601B71A}"/>
                </a:ext>
              </a:extLst>
            </p:cNvPr>
            <p:cNvSpPr txBox="1"/>
            <p:nvPr/>
          </p:nvSpPr>
          <p:spPr>
            <a:xfrm>
              <a:off x="5161211" y="2265323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30 </a:t>
              </a:r>
              <a:r>
                <a:rPr lang="fr-FR" dirty="0" err="1"/>
                <a:t>june</a:t>
              </a:r>
              <a:r>
                <a:rPr lang="fr-FR" dirty="0"/>
                <a:t> 2022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D18E990-717A-932C-D5F3-1B557FD6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25" y="248730"/>
            <a:ext cx="3804290" cy="12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67122-6D7C-87AB-86FF-F0D5C16B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510"/>
            <a:ext cx="8229600" cy="810266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Determination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b="1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nd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order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/1rst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order</a:t>
            </a:r>
            <a:endParaRPr lang="fr-FR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E09599-741C-E0E3-87B2-53096A9C8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185"/>
            <a:ext cx="3498644" cy="3011840"/>
          </a:xfrm>
        </p:spPr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spectra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filter</a:t>
            </a:r>
            <a:r>
              <a:rPr lang="fr-FR" dirty="0"/>
              <a:t> (125)</a:t>
            </a:r>
          </a:p>
          <a:p>
            <a:r>
              <a:rPr lang="fr-FR" dirty="0" err="1"/>
              <a:t>Extract</a:t>
            </a:r>
            <a:r>
              <a:rPr lang="fr-FR" dirty="0"/>
              <a:t> </a:t>
            </a:r>
            <a:r>
              <a:rPr lang="fr-FR" dirty="0" err="1"/>
              <a:t>separately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 1 and 2</a:t>
            </a:r>
          </a:p>
          <a:p>
            <a:r>
              <a:rPr lang="fr-FR" dirty="0" err="1"/>
              <a:t>Compute</a:t>
            </a:r>
            <a:r>
              <a:rPr lang="fr-FR" dirty="0"/>
              <a:t> ratio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65D0C7-8468-7A92-B523-C7DC44B1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12</a:t>
            </a:fld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134AC1-617C-3475-ECC5-EC3024BD84F3}"/>
              </a:ext>
            </a:extLst>
          </p:cNvPr>
          <p:cNvGrpSpPr/>
          <p:nvPr/>
        </p:nvGrpSpPr>
        <p:grpSpPr>
          <a:xfrm>
            <a:off x="4307305" y="1035912"/>
            <a:ext cx="3690589" cy="3130952"/>
            <a:chOff x="4307305" y="1529216"/>
            <a:chExt cx="3690589" cy="313095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822FB20-13DA-20CD-EF52-10D810EB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7305" y="1529216"/>
              <a:ext cx="3145900" cy="30828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7413567-F999-7584-7DD8-0B294426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4000"/>
                      </a14:imgEffect>
                      <a14:imgEffect>
                        <a14:brightnessContrast contrast="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376032" y="3038307"/>
              <a:ext cx="2193695" cy="105002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80270D4-BBD4-EF17-F6FA-8882BD4C822A}"/>
                </a:ext>
              </a:extLst>
            </p:cNvPr>
            <p:cNvSpPr txBox="1"/>
            <p:nvPr/>
          </p:nvSpPr>
          <p:spPr>
            <a:xfrm rot="5400000">
              <a:off x="7048625" y="3459816"/>
              <a:ext cx="1142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Projection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3284A985-57ED-F967-F53A-81B2225F3C59}"/>
              </a:ext>
            </a:extLst>
          </p:cNvPr>
          <p:cNvSpPr txBox="1"/>
          <p:nvPr/>
        </p:nvSpPr>
        <p:spPr>
          <a:xfrm>
            <a:off x="4969713" y="2283256"/>
            <a:ext cx="90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Order</a:t>
            </a:r>
            <a:r>
              <a:rPr lang="fr-FR" b="1" dirty="0">
                <a:solidFill>
                  <a:srgbClr val="FFFF00"/>
                </a:solidFill>
              </a:rPr>
              <a:t>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1B0145-4999-F97D-1703-0856A28A2BD8}"/>
              </a:ext>
            </a:extLst>
          </p:cNvPr>
          <p:cNvSpPr txBox="1"/>
          <p:nvPr/>
        </p:nvSpPr>
        <p:spPr>
          <a:xfrm>
            <a:off x="5014653" y="3199850"/>
            <a:ext cx="90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Order</a:t>
            </a:r>
            <a:r>
              <a:rPr lang="fr-FR" b="1" dirty="0">
                <a:solidFill>
                  <a:srgbClr val="FFFF00"/>
                </a:solidFill>
              </a:rPr>
              <a:t> 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2A4D44D-9A2E-D87D-A769-8150504F3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1" y="4116444"/>
            <a:ext cx="7712242" cy="26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5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4C04B35-493A-D150-871A-5666CF14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1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Spectroscopic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reduction</a:t>
            </a:r>
            <a:r>
              <a:rPr lang="fr-FR" b="1" dirty="0">
                <a:solidFill>
                  <a:srgbClr val="FF0000"/>
                </a:solidFill>
              </a:rPr>
              <a:t>: état de l’art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8BDBE7A-64E3-08C3-2953-28C847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49" y="1403252"/>
            <a:ext cx="8142940" cy="1339363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SpecTractor</a:t>
            </a:r>
            <a:r>
              <a:rPr lang="fr-FR" dirty="0"/>
              <a:t> </a:t>
            </a:r>
            <a:r>
              <a:rPr lang="fr-FR" dirty="0" err="1"/>
              <a:t>operational</a:t>
            </a:r>
            <a:r>
              <a:rPr lang="fr-FR" dirty="0"/>
              <a:t> </a:t>
            </a:r>
            <a:r>
              <a:rPr lang="fr-FR" dirty="0" err="1"/>
              <a:t>tool</a:t>
            </a:r>
            <a:r>
              <a:rPr lang="fr-FR" dirty="0"/>
              <a:t> for </a:t>
            </a:r>
            <a:r>
              <a:rPr lang="fr-FR" dirty="0" err="1"/>
              <a:t>spectrum</a:t>
            </a:r>
            <a:r>
              <a:rPr lang="fr-FR" dirty="0"/>
              <a:t> extraction</a:t>
            </a:r>
          </a:p>
          <a:p>
            <a:pPr lvl="1"/>
            <a:r>
              <a:rPr lang="fr-FR" dirty="0" err="1"/>
              <a:t>Forward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,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instrumental </a:t>
            </a:r>
            <a:r>
              <a:rPr lang="fr-FR" dirty="0" err="1"/>
              <a:t>effect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dispersion </a:t>
            </a:r>
            <a:r>
              <a:rPr lang="fr-FR" dirty="0" err="1"/>
              <a:t>law</a:t>
            </a:r>
            <a:r>
              <a:rPr lang="fr-FR" dirty="0"/>
              <a:t>, PSF(</a:t>
            </a:r>
            <a:r>
              <a:rPr lang="fr-FR" dirty="0">
                <a:latin typeface="Symbol" pitchFamily="2" charset="2"/>
              </a:rPr>
              <a:t>l)</a:t>
            </a:r>
            <a:r>
              <a:rPr lang="fr-FR" dirty="0"/>
              <a:t>, focus, 1rst+2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, </a:t>
            </a:r>
            <a:r>
              <a:rPr lang="fr-FR" dirty="0" err="1"/>
              <a:t>atmospheric</a:t>
            </a:r>
            <a:r>
              <a:rPr lang="fr-FR" dirty="0"/>
              <a:t> dispersion…</a:t>
            </a:r>
          </a:p>
          <a:p>
            <a:pPr lvl="1"/>
            <a:r>
              <a:rPr lang="fr-FR" dirty="0" err="1"/>
              <a:t>Separation</a:t>
            </a:r>
            <a:r>
              <a:rPr lang="fr-FR" dirty="0"/>
              <a:t> of 1</a:t>
            </a:r>
            <a:r>
              <a:rPr lang="fr-FR" baseline="30000" dirty="0"/>
              <a:t>rst</a:t>
            </a:r>
            <a:r>
              <a:rPr lang="fr-FR" dirty="0"/>
              <a:t> and 2</a:t>
            </a:r>
            <a:r>
              <a:rPr lang="fr-FR" baseline="30000" dirty="0"/>
              <a:t>nd</a:t>
            </a:r>
            <a:r>
              <a:rPr lang="fr-FR" dirty="0"/>
              <a:t> diffraction </a:t>
            </a:r>
            <a:r>
              <a:rPr lang="fr-FR" dirty="0" err="1"/>
              <a:t>orders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satisfactory</a:t>
            </a:r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6F3763E-A1AA-89D0-1566-3AB43A7DB59E}"/>
              </a:ext>
            </a:extLst>
          </p:cNvPr>
          <p:cNvPicPr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58462" y="3200400"/>
            <a:ext cx="5756030" cy="27707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5CBBEB-4BB4-FB53-6384-29DD15953CF0}"/>
              </a:ext>
            </a:extLst>
          </p:cNvPr>
          <p:cNvSpPr txBox="1"/>
          <p:nvPr/>
        </p:nvSpPr>
        <p:spPr>
          <a:xfrm>
            <a:off x="4888523" y="2851318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RAW</a:t>
            </a:r>
          </a:p>
        </p:txBody>
      </p:sp>
    </p:spTree>
    <p:extLst>
      <p:ext uri="{BB962C8B-B14F-4D97-AF65-F5344CB8AC3E}">
        <p14:creationId xmlns:p14="http://schemas.microsoft.com/office/powerpoint/2010/main" val="131483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8603978D-6FF1-9DFD-6104-C2DD1D9BFAEA}"/>
              </a:ext>
            </a:extLst>
          </p:cNvPr>
          <p:cNvGrpSpPr/>
          <p:nvPr/>
        </p:nvGrpSpPr>
        <p:grpSpPr>
          <a:xfrm>
            <a:off x="1392955" y="3077312"/>
            <a:ext cx="6067748" cy="3159690"/>
            <a:chOff x="1392955" y="3077312"/>
            <a:chExt cx="6067748" cy="315969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451F027-96A7-30E3-D161-31CB16326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0708" y="3077312"/>
              <a:ext cx="5937105" cy="315969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E6C8BF9-FBCC-953F-3174-39C5F7152931}"/>
                </a:ext>
              </a:extLst>
            </p:cNvPr>
            <p:cNvSpPr txBox="1"/>
            <p:nvPr/>
          </p:nvSpPr>
          <p:spPr>
            <a:xfrm>
              <a:off x="7123517" y="3159011"/>
              <a:ext cx="27764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- 1</a:t>
              </a:r>
              <a:endParaRPr lang="fr-FR" sz="10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9EC71BB-1E79-3700-51B2-670F2BD47F76}"/>
                </a:ext>
              </a:extLst>
            </p:cNvPr>
            <p:cNvSpPr txBox="1"/>
            <p:nvPr/>
          </p:nvSpPr>
          <p:spPr>
            <a:xfrm rot="16200000">
              <a:off x="861720" y="4469475"/>
              <a:ext cx="131638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Flux [erg/s/cm</a:t>
              </a:r>
              <a:r>
                <a:rPr lang="fr-FR" sz="1050" baseline="30000" dirty="0"/>
                <a:t>2</a:t>
              </a:r>
              <a:r>
                <a:rPr lang="fr-FR" sz="1050" dirty="0"/>
                <a:t>/nm]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6C2900F-9A15-0016-FDD6-6DE8C7C478F3}"/>
                </a:ext>
              </a:extLst>
            </p:cNvPr>
            <p:cNvSpPr/>
            <p:nvPr/>
          </p:nvSpPr>
          <p:spPr>
            <a:xfrm>
              <a:off x="5765605" y="3296971"/>
              <a:ext cx="1415453" cy="6087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C997C9A-1916-2F9A-7AF6-35634E0F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5000"/>
            </a:blip>
            <a:stretch>
              <a:fillRect/>
            </a:stretch>
          </p:blipFill>
          <p:spPr>
            <a:xfrm>
              <a:off x="1738267" y="3255621"/>
              <a:ext cx="5486191" cy="2681625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0EC8239-4D92-9742-B58E-C47BDBBCEE98}"/>
                </a:ext>
              </a:extLst>
            </p:cNvPr>
            <p:cNvSpPr txBox="1"/>
            <p:nvPr/>
          </p:nvSpPr>
          <p:spPr>
            <a:xfrm>
              <a:off x="7119299" y="5803345"/>
              <a:ext cx="27764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- 0</a:t>
              </a:r>
              <a:endParaRPr lang="fr-FR" sz="10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9D9CA9F-D15A-7623-9830-835AA2A3EF50}"/>
                </a:ext>
              </a:extLst>
            </p:cNvPr>
            <p:cNvSpPr txBox="1"/>
            <p:nvPr/>
          </p:nvSpPr>
          <p:spPr>
            <a:xfrm>
              <a:off x="7115737" y="4499394"/>
              <a:ext cx="3449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- 0.5</a:t>
              </a:r>
              <a:endParaRPr lang="fr-FR" sz="1000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89E2FEA-548C-16E5-E6E8-E2646724A23E}"/>
                </a:ext>
              </a:extLst>
            </p:cNvPr>
            <p:cNvSpPr txBox="1"/>
            <p:nvPr/>
          </p:nvSpPr>
          <p:spPr>
            <a:xfrm rot="16200000">
              <a:off x="6487623" y="4463532"/>
              <a:ext cx="1236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err="1"/>
                <a:t>Filter</a:t>
              </a:r>
              <a:r>
                <a:rPr lang="fr-FR" sz="1050" dirty="0"/>
                <a:t> transmission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E4571DA-5BD6-1C73-09E2-C47564C88C4F}"/>
                </a:ext>
              </a:extLst>
            </p:cNvPr>
            <p:cNvSpPr txBox="1"/>
            <p:nvPr/>
          </p:nvSpPr>
          <p:spPr>
            <a:xfrm>
              <a:off x="3879013" y="3855929"/>
              <a:ext cx="298189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rgbClr val="0070C0"/>
                  </a:solidFill>
                </a:rPr>
                <a:t>H</a:t>
              </a:r>
              <a:r>
                <a:rPr lang="fr-FR" sz="1400" baseline="-25000" dirty="0" err="1">
                  <a:solidFill>
                    <a:srgbClr val="0070C0"/>
                  </a:solidFill>
                  <a:latin typeface="Symbol" pitchFamily="2" charset="2"/>
                </a:rPr>
                <a:t>a,b,g</a:t>
              </a:r>
              <a:r>
                <a:rPr lang="fr-FR" sz="1400" baseline="-25000" dirty="0">
                  <a:solidFill>
                    <a:srgbClr val="0070C0"/>
                  </a:solidFill>
                </a:rPr>
                <a:t> etc. </a:t>
              </a:r>
              <a:r>
                <a:rPr lang="fr-FR" sz="1400" dirty="0" err="1">
                  <a:solidFill>
                    <a:srgbClr val="0070C0"/>
                  </a:solidFill>
                </a:rPr>
                <a:t>stellar</a:t>
              </a:r>
              <a:r>
                <a:rPr lang="fr-FR" sz="1400" dirty="0">
                  <a:solidFill>
                    <a:srgbClr val="0070C0"/>
                  </a:solidFill>
                </a:rPr>
                <a:t> </a:t>
              </a:r>
              <a:r>
                <a:rPr lang="fr-FR" sz="1400" dirty="0" err="1">
                  <a:solidFill>
                    <a:srgbClr val="0070C0"/>
                  </a:solidFill>
                </a:rPr>
                <a:t>lines</a:t>
              </a:r>
              <a:endParaRPr lang="fr-FR" sz="1400" dirty="0">
                <a:solidFill>
                  <a:srgbClr val="0070C0"/>
                </a:solidFill>
              </a:endParaRPr>
            </a:p>
            <a:p>
              <a:endParaRPr lang="fr-FR" sz="700" dirty="0"/>
            </a:p>
            <a:p>
              <a:r>
                <a:rPr lang="fr-FR" sz="1400" dirty="0"/>
                <a:t>O</a:t>
              </a:r>
              <a:r>
                <a:rPr lang="fr-FR" sz="1400" baseline="-25000" dirty="0"/>
                <a:t>2</a:t>
              </a:r>
              <a:r>
                <a:rPr lang="fr-FR" sz="1400" dirty="0"/>
                <a:t>, H</a:t>
              </a:r>
              <a:r>
                <a:rPr lang="fr-FR" sz="1400" baseline="-25000" dirty="0"/>
                <a:t>2</a:t>
              </a:r>
              <a:r>
                <a:rPr lang="fr-FR" sz="1400" dirty="0"/>
                <a:t>0 </a:t>
              </a:r>
              <a:r>
                <a:rPr lang="fr-FR" sz="1400" dirty="0" err="1"/>
                <a:t>atmospheric</a:t>
              </a:r>
              <a:r>
                <a:rPr lang="fr-FR" sz="1400" dirty="0"/>
                <a:t> absorption bands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40E7BC2-F0C3-AEA4-3718-40858418CCC7}"/>
                </a:ext>
              </a:extLst>
            </p:cNvPr>
            <p:cNvSpPr txBox="1"/>
            <p:nvPr/>
          </p:nvSpPr>
          <p:spPr>
            <a:xfrm rot="2905425">
              <a:off x="2831437" y="4237863"/>
              <a:ext cx="1064522" cy="37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1</a:t>
              </a:r>
              <a:r>
                <a:rPr lang="fr-FR" sz="1400" b="1" baseline="30000" dirty="0">
                  <a:solidFill>
                    <a:srgbClr val="FF0000"/>
                  </a:solidFill>
                </a:rPr>
                <a:t>st</a:t>
              </a:r>
              <a:r>
                <a:rPr lang="fr-FR" sz="1400" b="1" dirty="0">
                  <a:solidFill>
                    <a:srgbClr val="FF0000"/>
                  </a:solidFill>
                </a:rPr>
                <a:t> </a:t>
              </a:r>
              <a:r>
                <a:rPr lang="fr-FR" sz="1400" b="1" dirty="0" err="1">
                  <a:solidFill>
                    <a:srgbClr val="FF0000"/>
                  </a:solidFill>
                </a:rPr>
                <a:t>order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F67591B-0835-FB01-8696-A27957775364}"/>
                </a:ext>
              </a:extLst>
            </p:cNvPr>
            <p:cNvSpPr txBox="1"/>
            <p:nvPr/>
          </p:nvSpPr>
          <p:spPr>
            <a:xfrm rot="837603">
              <a:off x="3066479" y="5485187"/>
              <a:ext cx="1049125" cy="403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</a:rPr>
                <a:t>2</a:t>
              </a:r>
              <a:r>
                <a:rPr lang="fr-FR" sz="1400" b="1" baseline="30000" dirty="0">
                  <a:solidFill>
                    <a:srgbClr val="C00000"/>
                  </a:solidFill>
                </a:rPr>
                <a:t>nd</a:t>
              </a:r>
              <a:r>
                <a:rPr lang="fr-FR" sz="1400" b="1" dirty="0">
                  <a:solidFill>
                    <a:srgbClr val="C00000"/>
                  </a:solidFill>
                </a:rPr>
                <a:t> </a:t>
              </a:r>
              <a:r>
                <a:rPr lang="fr-FR" sz="1400" b="1" dirty="0" err="1">
                  <a:solidFill>
                    <a:srgbClr val="C00000"/>
                  </a:solidFill>
                </a:rPr>
                <a:t>order</a:t>
              </a:r>
              <a:endParaRPr lang="fr-FR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1F52372-3A0A-709D-46B1-867C2542ED8E}"/>
                </a:ext>
              </a:extLst>
            </p:cNvPr>
            <p:cNvSpPr txBox="1"/>
            <p:nvPr/>
          </p:nvSpPr>
          <p:spPr>
            <a:xfrm rot="2087764">
              <a:off x="2719422" y="4854007"/>
              <a:ext cx="1312354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70C0"/>
                  </a:solidFill>
                </a:rPr>
                <a:t>HST </a:t>
              </a:r>
              <a:r>
                <a:rPr lang="fr-FR" sz="1200" b="1" dirty="0" err="1">
                  <a:solidFill>
                    <a:srgbClr val="0070C0"/>
                  </a:solidFill>
                </a:rPr>
                <a:t>spectrum</a:t>
              </a:r>
              <a:endParaRPr lang="fr-FR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3B90CC0-5FA2-6182-52A3-D4860EEA28AF}"/>
                </a:ext>
              </a:extLst>
            </p:cNvPr>
            <p:cNvSpPr txBox="1"/>
            <p:nvPr/>
          </p:nvSpPr>
          <p:spPr>
            <a:xfrm>
              <a:off x="2647918" y="3558549"/>
              <a:ext cx="414649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0070C0"/>
                  </a:solidFill>
                </a:rPr>
                <a:t>H</a:t>
              </a:r>
              <a:r>
                <a:rPr lang="fr-FR" sz="1200" baseline="-25000" dirty="0" err="1">
                  <a:solidFill>
                    <a:srgbClr val="0070C0"/>
                  </a:solidFill>
                  <a:latin typeface="Symbol" pitchFamily="2" charset="2"/>
                </a:rPr>
                <a:t>b</a:t>
              </a:r>
              <a:endParaRPr lang="fr-FR" sz="1400" baseline="-25000" dirty="0">
                <a:solidFill>
                  <a:srgbClr val="0070C0"/>
                </a:solidFill>
                <a:latin typeface="Symbol" pitchFamily="2" charset="2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4933C1E-DB38-CACF-C711-3C462285F972}"/>
                </a:ext>
              </a:extLst>
            </p:cNvPr>
            <p:cNvSpPr txBox="1"/>
            <p:nvPr/>
          </p:nvSpPr>
          <p:spPr>
            <a:xfrm>
              <a:off x="2285642" y="5362056"/>
              <a:ext cx="396894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H</a:t>
              </a:r>
              <a:r>
                <a:rPr lang="fr-FR" sz="1200" baseline="-25000" dirty="0">
                  <a:solidFill>
                    <a:srgbClr val="0070C0"/>
                  </a:solidFill>
                  <a:latin typeface="Symbol" pitchFamily="2" charset="2"/>
                </a:rPr>
                <a:t>g</a:t>
              </a:r>
              <a:endParaRPr lang="fr-FR" sz="1400" baseline="-25000" dirty="0">
                <a:solidFill>
                  <a:srgbClr val="0070C0"/>
                </a:solidFill>
                <a:latin typeface="Symbol" pitchFamily="2" charset="2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7B2BA77-C7B4-8D1D-DEA8-12C47F160772}"/>
                </a:ext>
              </a:extLst>
            </p:cNvPr>
            <p:cNvSpPr txBox="1"/>
            <p:nvPr/>
          </p:nvSpPr>
          <p:spPr>
            <a:xfrm>
              <a:off x="2110394" y="5327117"/>
              <a:ext cx="408729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0070C0"/>
                  </a:solidFill>
                </a:rPr>
                <a:t>H</a:t>
              </a:r>
              <a:r>
                <a:rPr lang="fr-FR" sz="1200" baseline="-25000" dirty="0" err="1">
                  <a:solidFill>
                    <a:srgbClr val="0070C0"/>
                  </a:solidFill>
                  <a:latin typeface="Symbol" pitchFamily="2" charset="2"/>
                </a:rPr>
                <a:t>d</a:t>
              </a:r>
              <a:endParaRPr lang="fr-FR" sz="1400" baseline="-25000" dirty="0">
                <a:solidFill>
                  <a:srgbClr val="0070C0"/>
                </a:solidFill>
                <a:latin typeface="Symbol" pitchFamily="2" charset="2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201AF81-AD12-7D58-437E-BCE221395B4A}"/>
                </a:ext>
              </a:extLst>
            </p:cNvPr>
            <p:cNvSpPr txBox="1"/>
            <p:nvPr/>
          </p:nvSpPr>
          <p:spPr>
            <a:xfrm>
              <a:off x="2018428" y="5411491"/>
              <a:ext cx="400839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H</a:t>
              </a:r>
              <a:r>
                <a:rPr lang="fr-FR" sz="1200" baseline="-25000" dirty="0">
                  <a:solidFill>
                    <a:srgbClr val="0070C0"/>
                  </a:solidFill>
                  <a:latin typeface="Symbol" pitchFamily="2" charset="2"/>
                </a:rPr>
                <a:t>e</a:t>
              </a:r>
              <a:endParaRPr lang="fr-FR" sz="1400" baseline="-25000" dirty="0">
                <a:solidFill>
                  <a:srgbClr val="0070C0"/>
                </a:solidFill>
                <a:latin typeface="Symbol" pitchFamily="2" charset="2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22108B8-F3D9-7384-36E6-32D8643D0377}"/>
                </a:ext>
              </a:extLst>
            </p:cNvPr>
            <p:cNvSpPr txBox="1"/>
            <p:nvPr/>
          </p:nvSpPr>
          <p:spPr>
            <a:xfrm>
              <a:off x="3885896" y="4781240"/>
              <a:ext cx="424511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H</a:t>
              </a:r>
              <a:r>
                <a:rPr lang="fr-FR" sz="1200" baseline="-25000" dirty="0">
                  <a:solidFill>
                    <a:srgbClr val="0070C0"/>
                  </a:solidFill>
                  <a:latin typeface="Symbol" pitchFamily="2" charset="2"/>
                </a:rPr>
                <a:t>a</a:t>
              </a:r>
              <a:endParaRPr lang="fr-FR" sz="1400" baseline="-25000" dirty="0">
                <a:solidFill>
                  <a:srgbClr val="0070C0"/>
                </a:solidFill>
                <a:latin typeface="Symbol" pitchFamily="2" charset="2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9CFCE47-DC66-C040-F1CD-C0466270C0E9}"/>
                </a:ext>
              </a:extLst>
            </p:cNvPr>
            <p:cNvSpPr txBox="1"/>
            <p:nvPr/>
          </p:nvSpPr>
          <p:spPr>
            <a:xfrm>
              <a:off x="4641692" y="5135068"/>
              <a:ext cx="418594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O</a:t>
              </a:r>
              <a:r>
                <a:rPr lang="fr-FR" sz="1200" b="1" baseline="-25000" dirty="0"/>
                <a:t>2</a:t>
              </a:r>
              <a:endParaRPr lang="fr-FR" sz="1600" b="1" baseline="-250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F182432-20B8-47D4-2C61-6D491A99C82F}"/>
                </a:ext>
              </a:extLst>
            </p:cNvPr>
            <p:cNvSpPr txBox="1"/>
            <p:nvPr/>
          </p:nvSpPr>
          <p:spPr>
            <a:xfrm>
              <a:off x="4112217" y="4903231"/>
              <a:ext cx="418594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O</a:t>
              </a:r>
              <a:r>
                <a:rPr lang="fr-FR" sz="1200" b="1" baseline="-25000" dirty="0"/>
                <a:t>2</a:t>
              </a:r>
              <a:endParaRPr lang="fr-FR" sz="1600" b="1" baseline="-250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BD9A78F-E93A-A42E-8362-03F86934E3AC}"/>
                </a:ext>
              </a:extLst>
            </p:cNvPr>
            <p:cNvSpPr txBox="1"/>
            <p:nvPr/>
          </p:nvSpPr>
          <p:spPr>
            <a:xfrm>
              <a:off x="5043480" y="5306445"/>
              <a:ext cx="538923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</a:t>
              </a:r>
              <a:r>
                <a:rPr lang="fr-FR" sz="1200" b="1" baseline="-25000" dirty="0"/>
                <a:t>2</a:t>
              </a:r>
              <a:r>
                <a:rPr lang="fr-FR" sz="1200" b="1" dirty="0"/>
                <a:t>O</a:t>
              </a:r>
              <a:endParaRPr lang="fr-FR" sz="1600" b="1" baseline="-25000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1B90127-680D-CF55-FFD9-3618C6B29518}"/>
                </a:ext>
              </a:extLst>
            </p:cNvPr>
            <p:cNvSpPr txBox="1"/>
            <p:nvPr/>
          </p:nvSpPr>
          <p:spPr>
            <a:xfrm>
              <a:off x="4350637" y="5056488"/>
              <a:ext cx="538923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</a:t>
              </a:r>
              <a:r>
                <a:rPr lang="fr-FR" sz="1200" b="1" baseline="-25000" dirty="0"/>
                <a:t>2</a:t>
              </a:r>
              <a:r>
                <a:rPr lang="fr-FR" sz="1200" b="1" dirty="0"/>
                <a:t>O</a:t>
              </a:r>
              <a:endParaRPr lang="fr-FR" sz="1600" b="1" baseline="-25000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095EE97-0484-4DE3-76A7-7E2DAD43C800}"/>
                </a:ext>
              </a:extLst>
            </p:cNvPr>
            <p:cNvSpPr txBox="1"/>
            <p:nvPr/>
          </p:nvSpPr>
          <p:spPr>
            <a:xfrm>
              <a:off x="5899674" y="5484076"/>
              <a:ext cx="538923" cy="36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</a:t>
              </a:r>
              <a:r>
                <a:rPr lang="fr-FR" sz="1200" b="1" baseline="-25000" dirty="0"/>
                <a:t>2</a:t>
              </a:r>
              <a:r>
                <a:rPr lang="fr-FR" sz="1200" b="1" dirty="0"/>
                <a:t>O</a:t>
              </a:r>
              <a:endParaRPr lang="fr-FR" sz="1600" b="1" baseline="-250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DA159B2-533E-9C44-F86E-8CC554461C54}"/>
                </a:ext>
              </a:extLst>
            </p:cNvPr>
            <p:cNvSpPr txBox="1"/>
            <p:nvPr/>
          </p:nvSpPr>
          <p:spPr>
            <a:xfrm>
              <a:off x="1740564" y="3447464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7030A0"/>
                  </a:solidFill>
                </a:rPr>
                <a:t>U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1B56C92-08ED-69D7-51E0-5C0C7C6DEB0E}"/>
                </a:ext>
              </a:extLst>
            </p:cNvPr>
            <p:cNvSpPr txBox="1"/>
            <p:nvPr/>
          </p:nvSpPr>
          <p:spPr>
            <a:xfrm>
              <a:off x="2553556" y="3365793"/>
              <a:ext cx="301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3"/>
                  </a:solidFill>
                </a:rPr>
                <a:t>G</a:t>
              </a:r>
              <a:endParaRPr lang="fr-FR" b="1" dirty="0">
                <a:solidFill>
                  <a:schemeClr val="accent3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7778CCD-3D0F-25F0-0944-92E2C0CD5CF2}"/>
                </a:ext>
              </a:extLst>
            </p:cNvPr>
            <p:cNvSpPr txBox="1"/>
            <p:nvPr/>
          </p:nvSpPr>
          <p:spPr>
            <a:xfrm>
              <a:off x="3614050" y="3352574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R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A6FE75E-BFE1-22B3-0ADE-55195A677D7E}"/>
                </a:ext>
              </a:extLst>
            </p:cNvPr>
            <p:cNvSpPr txBox="1"/>
            <p:nvPr/>
          </p:nvSpPr>
          <p:spPr>
            <a:xfrm>
              <a:off x="4572000" y="3376775"/>
              <a:ext cx="232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C000"/>
                  </a:solidFill>
                </a:rPr>
                <a:t>I</a:t>
              </a:r>
              <a:endParaRPr lang="fr-FR" b="1" dirty="0">
                <a:solidFill>
                  <a:srgbClr val="FFC000"/>
                </a:solidFill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14B6F2A-4955-F37D-7793-803D76AC40B9}"/>
                </a:ext>
              </a:extLst>
            </p:cNvPr>
            <p:cNvSpPr txBox="1"/>
            <p:nvPr/>
          </p:nvSpPr>
          <p:spPr>
            <a:xfrm>
              <a:off x="5441902" y="3381322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</a:rPr>
                <a:t>Z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0607061-FD43-0990-E100-0C0294C9FCF6}"/>
                </a:ext>
              </a:extLst>
            </p:cNvPr>
            <p:cNvSpPr txBox="1"/>
            <p:nvPr/>
          </p:nvSpPr>
          <p:spPr>
            <a:xfrm>
              <a:off x="6438597" y="3382891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>
                      <a:lumMod val="75000"/>
                    </a:schemeClr>
                  </a:solidFill>
                </a:rPr>
                <a:t>Y</a:t>
              </a:r>
              <a:endParaRPr lang="fr-FR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84C04B35-493A-D150-871A-5666CF14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1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Spectroscopic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reduction</a:t>
            </a:r>
            <a:r>
              <a:rPr lang="fr-FR" b="1" dirty="0">
                <a:solidFill>
                  <a:srgbClr val="FF0000"/>
                </a:solidFill>
              </a:rPr>
              <a:t>: état de l’art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8BDBE7A-64E3-08C3-2953-28C847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49" y="1403252"/>
            <a:ext cx="8142940" cy="1339363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SpecTractor</a:t>
            </a:r>
            <a:r>
              <a:rPr lang="fr-FR" dirty="0"/>
              <a:t> </a:t>
            </a:r>
            <a:r>
              <a:rPr lang="fr-FR" dirty="0" err="1"/>
              <a:t>operational</a:t>
            </a:r>
            <a:r>
              <a:rPr lang="fr-FR" dirty="0"/>
              <a:t> </a:t>
            </a:r>
            <a:r>
              <a:rPr lang="fr-FR" dirty="0" err="1"/>
              <a:t>tool</a:t>
            </a:r>
            <a:r>
              <a:rPr lang="fr-FR" dirty="0"/>
              <a:t> for </a:t>
            </a:r>
            <a:r>
              <a:rPr lang="fr-FR" dirty="0" err="1"/>
              <a:t>spectrum</a:t>
            </a:r>
            <a:r>
              <a:rPr lang="fr-FR" dirty="0"/>
              <a:t> extraction</a:t>
            </a:r>
          </a:p>
          <a:p>
            <a:pPr lvl="1"/>
            <a:r>
              <a:rPr lang="fr-FR" dirty="0" err="1"/>
              <a:t>Forward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,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instrumental </a:t>
            </a:r>
            <a:r>
              <a:rPr lang="fr-FR" dirty="0" err="1"/>
              <a:t>effect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dispersion </a:t>
            </a:r>
            <a:r>
              <a:rPr lang="fr-FR" dirty="0" err="1"/>
              <a:t>law</a:t>
            </a:r>
            <a:r>
              <a:rPr lang="fr-FR" dirty="0"/>
              <a:t>, PSF(</a:t>
            </a:r>
            <a:r>
              <a:rPr lang="fr-FR" dirty="0">
                <a:latin typeface="Symbol" pitchFamily="2" charset="2"/>
              </a:rPr>
              <a:t>l)</a:t>
            </a:r>
            <a:r>
              <a:rPr lang="fr-FR" dirty="0"/>
              <a:t>, focus, 1rst+2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, </a:t>
            </a:r>
            <a:r>
              <a:rPr lang="fr-FR" dirty="0" err="1"/>
              <a:t>atmospheric</a:t>
            </a:r>
            <a:r>
              <a:rPr lang="fr-FR" dirty="0"/>
              <a:t> dispersion…</a:t>
            </a:r>
          </a:p>
          <a:p>
            <a:pPr lvl="1"/>
            <a:r>
              <a:rPr lang="fr-FR" dirty="0" err="1"/>
              <a:t>Separation</a:t>
            </a:r>
            <a:r>
              <a:rPr lang="fr-FR" dirty="0"/>
              <a:t> of 1</a:t>
            </a:r>
            <a:r>
              <a:rPr lang="fr-FR" baseline="30000" dirty="0"/>
              <a:t>rst</a:t>
            </a:r>
            <a:r>
              <a:rPr lang="fr-FR" dirty="0"/>
              <a:t> and 2</a:t>
            </a:r>
            <a:r>
              <a:rPr lang="fr-FR" baseline="30000" dirty="0"/>
              <a:t>nd</a:t>
            </a:r>
            <a:r>
              <a:rPr lang="fr-FR" dirty="0"/>
              <a:t> diffraction </a:t>
            </a:r>
            <a:r>
              <a:rPr lang="fr-FR" dirty="0" err="1"/>
              <a:t>orders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satisfactory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6779CA9-D604-9DE9-C53E-B91F5810532C}"/>
              </a:ext>
            </a:extLst>
          </p:cNvPr>
          <p:cNvSpPr txBox="1"/>
          <p:nvPr/>
        </p:nvSpPr>
        <p:spPr>
          <a:xfrm>
            <a:off x="5786636" y="2921869"/>
            <a:ext cx="137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To REDUCED</a:t>
            </a:r>
          </a:p>
        </p:txBody>
      </p:sp>
    </p:spTree>
    <p:extLst>
      <p:ext uri="{BB962C8B-B14F-4D97-AF65-F5344CB8AC3E}">
        <p14:creationId xmlns:p14="http://schemas.microsoft.com/office/powerpoint/2010/main" val="3156860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16AB3-F6E5-FA22-1207-41295B2A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Extraction of </a:t>
            </a:r>
            <a:r>
              <a:rPr lang="fr-FR" sz="3600" b="1" dirty="0" err="1">
                <a:solidFill>
                  <a:srgbClr val="FF0000"/>
                </a:solidFill>
              </a:rPr>
              <a:t>atmospheric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parameters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E141ED-5145-6F8B-10EF-982B47AF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15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DE24D5-1DFC-1BEC-360B-8238E34DA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324569"/>
            <a:ext cx="7567863" cy="37122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C2BCFA2-8363-F5F2-ED02-CEF6EB0AA0D2}"/>
              </a:ext>
            </a:extLst>
          </p:cNvPr>
          <p:cNvSpPr txBox="1"/>
          <p:nvPr/>
        </p:nvSpPr>
        <p:spPr>
          <a:xfrm>
            <a:off x="962165" y="1241475"/>
            <a:ext cx="7219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knowing</a:t>
            </a:r>
            <a:r>
              <a:rPr lang="fr-FR" dirty="0"/>
              <a:t> the </a:t>
            </a:r>
            <a:r>
              <a:rPr lang="fr-FR" dirty="0" err="1"/>
              <a:t>telescope</a:t>
            </a:r>
            <a:r>
              <a:rPr lang="fr-FR" dirty="0"/>
              <a:t>/</a:t>
            </a:r>
            <a:r>
              <a:rPr lang="fr-FR" dirty="0" err="1"/>
              <a:t>hologram</a:t>
            </a:r>
            <a:r>
              <a:rPr lang="fr-FR" dirty="0"/>
              <a:t>/(</a:t>
            </a:r>
            <a:r>
              <a:rPr lang="fr-FR" dirty="0" err="1"/>
              <a:t>filter</a:t>
            </a:r>
            <a:r>
              <a:rPr lang="fr-FR" dirty="0"/>
              <a:t>) </a:t>
            </a:r>
            <a:r>
              <a:rPr lang="fr-FR" dirty="0" err="1"/>
              <a:t>throughput</a:t>
            </a:r>
            <a:r>
              <a:rPr lang="fr-F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	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(</a:t>
            </a:r>
            <a:r>
              <a:rPr lang="fr-FR" dirty="0" err="1"/>
              <a:t>LibRadTran</a:t>
            </a:r>
            <a:r>
              <a:rPr lang="fr-FR" dirty="0"/>
              <a:t>) </a:t>
            </a:r>
            <a:r>
              <a:rPr lang="fr-FR" dirty="0" err="1"/>
              <a:t>from</a:t>
            </a:r>
            <a:r>
              <a:rPr lang="fr-FR" dirty="0"/>
              <a:t> fit of data </a:t>
            </a:r>
            <a:r>
              <a:rPr lang="fr-FR" dirty="0" err="1"/>
              <a:t>with</a:t>
            </a:r>
            <a:r>
              <a:rPr lang="fr-FR" dirty="0"/>
              <a:t> model</a:t>
            </a:r>
            <a:endParaRPr lang="fr-FR" baseline="-2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Ozone, </a:t>
            </a:r>
            <a:r>
              <a:rPr lang="fr-FR" dirty="0" err="1"/>
              <a:t>aerosols</a:t>
            </a:r>
            <a:r>
              <a:rPr lang="fr-FR" dirty="0"/>
              <a:t>, and PWV=4.55+/-0.03 (</a:t>
            </a:r>
            <a:r>
              <a:rPr lang="fr-FR" dirty="0" err="1"/>
              <a:t>Precipitable</a:t>
            </a:r>
            <a:r>
              <a:rPr lang="fr-FR" dirty="0"/>
              <a:t> Water </a:t>
            </a:r>
            <a:r>
              <a:rPr lang="fr-FR" dirty="0" err="1"/>
              <a:t>Vapor</a:t>
            </a:r>
            <a:r>
              <a:rPr lang="fr-FR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CBFFFA-C24D-D9A4-E5CA-F7001E13058E}"/>
              </a:ext>
            </a:extLst>
          </p:cNvPr>
          <p:cNvSpPr txBox="1"/>
          <p:nvPr/>
        </p:nvSpPr>
        <p:spPr>
          <a:xfrm>
            <a:off x="6611816" y="267286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H</a:t>
            </a:r>
            <a:r>
              <a:rPr lang="fr-FR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903CBA-6ACE-C008-5874-1F060CFC2EAD}"/>
              </a:ext>
            </a:extLst>
          </p:cNvPr>
          <p:cNvSpPr txBox="1"/>
          <p:nvPr/>
        </p:nvSpPr>
        <p:spPr>
          <a:xfrm>
            <a:off x="3364524" y="433309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H</a:t>
            </a:r>
            <a:r>
              <a:rPr lang="fr-FR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14DA929-0DAB-613B-3919-0D62186A183A}"/>
              </a:ext>
            </a:extLst>
          </p:cNvPr>
          <p:cNvSpPr txBox="1"/>
          <p:nvPr/>
        </p:nvSpPr>
        <p:spPr>
          <a:xfrm>
            <a:off x="1910863" y="2917795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H</a:t>
            </a:r>
            <a:r>
              <a:rPr lang="fr-FR" sz="1200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O</a:t>
            </a:r>
            <a:r>
              <a:rPr lang="fr-FR" sz="1200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(A)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B11E2F-FDFE-58C9-9AC4-15830930F369}"/>
              </a:ext>
            </a:extLst>
          </p:cNvPr>
          <p:cNvSpPr txBox="1"/>
          <p:nvPr/>
        </p:nvSpPr>
        <p:spPr>
          <a:xfrm>
            <a:off x="2567357" y="3659543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H</a:t>
            </a:r>
            <a:r>
              <a:rPr lang="fr-FR" sz="1200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sz="1200" b="1" dirty="0">
                <a:solidFill>
                  <a:srgbClr val="FF0000"/>
                </a:solidFill>
                <a:highlight>
                  <a:srgbClr val="FFFF00"/>
                </a:highlight>
              </a:rPr>
              <a:t>O</a:t>
            </a:r>
            <a:r>
              <a:rPr lang="fr-FR" sz="1200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139419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0CA85-37D0-E26D-1528-99D35306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Control </a:t>
            </a:r>
            <a:r>
              <a:rPr lang="fr-FR" b="1" dirty="0" err="1">
                <a:solidFill>
                  <a:srgbClr val="FF0000"/>
                </a:solidFill>
              </a:rPr>
              <a:t>tool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: </a:t>
            </a:r>
            <a:r>
              <a:rPr lang="fr-FR" sz="3100" b="1" dirty="0">
                <a:solidFill>
                  <a:srgbClr val="FF0000"/>
                </a:solidFill>
                <a:highlight>
                  <a:srgbClr val="FFFF00"/>
                </a:highlight>
              </a:rPr>
              <a:t>EQW(O</a:t>
            </a:r>
            <a:r>
              <a:rPr lang="fr-FR" sz="3100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sz="3100" b="1" dirty="0">
                <a:solidFill>
                  <a:srgbClr val="FF0000"/>
                </a:solidFill>
                <a:highlight>
                  <a:srgbClr val="FFFF00"/>
                </a:highlight>
              </a:rPr>
              <a:t>) </a:t>
            </a:r>
            <a:r>
              <a:rPr lang="fr-FR" sz="3100" dirty="0" err="1"/>
              <a:t>should</a:t>
            </a:r>
            <a:r>
              <a:rPr lang="fr-FR" sz="3100" dirty="0"/>
              <a:t> </a:t>
            </a:r>
            <a:r>
              <a:rPr lang="fr-FR" sz="3100" dirty="0" err="1"/>
              <a:t>depend</a:t>
            </a:r>
            <a:r>
              <a:rPr lang="fr-FR" sz="3100" dirty="0"/>
              <a:t> </a:t>
            </a:r>
            <a:r>
              <a:rPr lang="fr-FR" sz="3100" dirty="0" err="1"/>
              <a:t>only</a:t>
            </a:r>
            <a:br>
              <a:rPr lang="fr-FR" sz="3100" dirty="0"/>
            </a:br>
            <a:r>
              <a:rPr lang="fr-FR" sz="3100" dirty="0"/>
              <a:t>         on </a:t>
            </a:r>
            <a:r>
              <a:rPr lang="fr-FR" sz="3100" dirty="0" err="1"/>
              <a:t>airmass</a:t>
            </a:r>
            <a:r>
              <a:rPr lang="fr-FR" sz="3100" dirty="0"/>
              <a:t> </a:t>
            </a:r>
            <a:r>
              <a:rPr lang="fr-FR" sz="2000" dirty="0"/>
              <a:t>x</a:t>
            </a:r>
            <a:r>
              <a:rPr lang="fr-FR" sz="3100" dirty="0"/>
              <a:t> pressure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24CE57-B346-38B2-21B5-0FF6D50C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1E9698-C2DD-C4D2-DD5A-B32AC84D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97" y="1426716"/>
            <a:ext cx="6130765" cy="325229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9DD3D4F-55F3-DA76-16DF-47549E47B980}"/>
              </a:ext>
            </a:extLst>
          </p:cNvPr>
          <p:cNvGrpSpPr/>
          <p:nvPr/>
        </p:nvGrpSpPr>
        <p:grpSpPr>
          <a:xfrm>
            <a:off x="373231" y="1040995"/>
            <a:ext cx="2566660" cy="1539199"/>
            <a:chOff x="752700" y="4889317"/>
            <a:chExt cx="2871188" cy="161239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4BDF2B9-BB84-EAFE-78A3-E7C411780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00" y="4889317"/>
              <a:ext cx="2814366" cy="161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14E1AC5-7612-8DC3-E86C-2ACBAE55685E}"/>
                </a:ext>
              </a:extLst>
            </p:cNvPr>
            <p:cNvSpPr txBox="1"/>
            <p:nvPr/>
          </p:nvSpPr>
          <p:spPr>
            <a:xfrm>
              <a:off x="2441813" y="5803020"/>
              <a:ext cx="1182075" cy="27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EQW </a:t>
              </a:r>
              <a:r>
                <a:rPr lang="fr-FR" sz="1050" dirty="0" err="1"/>
                <a:t>definition</a:t>
              </a:r>
              <a:endParaRPr lang="fr-FR" sz="1050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68D8BD6-236D-0734-ED36-D5B1E0C02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81" y="4358624"/>
            <a:ext cx="3772073" cy="23628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FD1BDD-950A-A8D4-5DBF-C7FDC79C87C2}"/>
              </a:ext>
            </a:extLst>
          </p:cNvPr>
          <p:cNvSpPr txBox="1"/>
          <p:nvPr/>
        </p:nvSpPr>
        <p:spPr>
          <a:xfrm>
            <a:off x="4572000" y="4947138"/>
            <a:ext cx="4096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After</a:t>
            </a:r>
            <a:r>
              <a:rPr lang="fr-FR" dirty="0"/>
              <a:t> checking EQW(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/>
              <a:t>),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measure</a:t>
            </a:r>
            <a:endParaRPr lang="fr-FR" dirty="0"/>
          </a:p>
          <a:p>
            <a:r>
              <a:rPr lang="fr-FR" dirty="0"/>
              <a:t>EQW(</a:t>
            </a:r>
            <a:r>
              <a:rPr lang="fr-FR" dirty="0">
                <a:solidFill>
                  <a:srgbClr val="FF0000"/>
                </a:solidFill>
              </a:rPr>
              <a:t>H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baseline="-25000" dirty="0">
                <a:solidFill>
                  <a:srgbClr val="FF0000"/>
                </a:solidFill>
              </a:rPr>
              <a:t>(A)</a:t>
            </a:r>
            <a:r>
              <a:rPr lang="fr-FR" dirty="0"/>
              <a:t>) and EQW(</a:t>
            </a:r>
            <a:r>
              <a:rPr lang="fr-FR" dirty="0">
                <a:solidFill>
                  <a:srgbClr val="FF0000"/>
                </a:solidFill>
              </a:rPr>
              <a:t>H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baseline="-25000" dirty="0">
                <a:solidFill>
                  <a:srgbClr val="FF0000"/>
                </a:solidFill>
              </a:rPr>
              <a:t>(B)</a:t>
            </a:r>
            <a:r>
              <a:rPr lang="fr-FR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E04796-8BFF-7799-E52C-304340922570}"/>
              </a:ext>
            </a:extLst>
          </p:cNvPr>
          <p:cNvSpPr txBox="1"/>
          <p:nvPr/>
        </p:nvSpPr>
        <p:spPr>
          <a:xfrm>
            <a:off x="1150589" y="5232635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</a:t>
            </a:r>
            <a:r>
              <a:rPr lang="fr-FR" sz="1400" b="1" baseline="-25000" dirty="0">
                <a:solidFill>
                  <a:srgbClr val="FF0000"/>
                </a:solidFill>
              </a:rPr>
              <a:t>2</a:t>
            </a:r>
            <a:r>
              <a:rPr lang="fr-FR" sz="1400" b="1" dirty="0">
                <a:solidFill>
                  <a:srgbClr val="FF0000"/>
                </a:solidFill>
              </a:rPr>
              <a:t>O</a:t>
            </a:r>
            <a:r>
              <a:rPr lang="fr-FR" sz="1400" b="1" baseline="-25000" dirty="0">
                <a:solidFill>
                  <a:srgbClr val="FF0000"/>
                </a:solidFill>
              </a:rPr>
              <a:t>(A)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163BE6-762A-2858-5EC5-F4239DB43776}"/>
              </a:ext>
            </a:extLst>
          </p:cNvPr>
          <p:cNvSpPr txBox="1"/>
          <p:nvPr/>
        </p:nvSpPr>
        <p:spPr>
          <a:xfrm>
            <a:off x="1963321" y="5252488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</a:t>
            </a:r>
            <a:r>
              <a:rPr lang="fr-FR" sz="1400" b="1" baseline="-25000" dirty="0">
                <a:solidFill>
                  <a:srgbClr val="FF0000"/>
                </a:solidFill>
              </a:rPr>
              <a:t>2</a:t>
            </a:r>
            <a:r>
              <a:rPr lang="fr-FR" sz="1400" b="1" dirty="0">
                <a:solidFill>
                  <a:srgbClr val="FF0000"/>
                </a:solidFill>
              </a:rPr>
              <a:t>O</a:t>
            </a:r>
            <a:r>
              <a:rPr lang="fr-FR" sz="1400" b="1" baseline="-25000" dirty="0">
                <a:solidFill>
                  <a:srgbClr val="FF0000"/>
                </a:solidFill>
              </a:rPr>
              <a:t>(B)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4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425D7-0905-35A8-BD1F-57A9C9067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Next </a:t>
            </a:r>
            <a:r>
              <a:rPr lang="fr-FR" b="1" dirty="0" err="1">
                <a:solidFill>
                  <a:srgbClr val="FF0000"/>
                </a:solidFill>
              </a:rPr>
              <a:t>steps</a:t>
            </a:r>
            <a:r>
              <a:rPr lang="fr-FR" b="1" dirty="0">
                <a:solidFill>
                  <a:srgbClr val="FF0000"/>
                </a:solidFill>
              </a:rPr>
              <a:t> / </a:t>
            </a:r>
            <a:r>
              <a:rPr lang="fr-FR" b="1" dirty="0" err="1">
                <a:solidFill>
                  <a:srgbClr val="FF0000"/>
                </a:solidFill>
              </a:rPr>
              <a:t>work</a:t>
            </a:r>
            <a:r>
              <a:rPr lang="fr-FR" b="1" dirty="0">
                <a:solidFill>
                  <a:srgbClr val="FF0000"/>
                </a:solidFill>
              </a:rPr>
              <a:t> in </a:t>
            </a:r>
            <a:r>
              <a:rPr lang="fr-FR" b="1" dirty="0" err="1">
                <a:solidFill>
                  <a:srgbClr val="FF0000"/>
                </a:solidFill>
              </a:rPr>
              <a:t>progress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F97D964-DA44-A3E0-AAC5-65676E3A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17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D5A9A4-ACC1-E7E5-A3A9-378860E23E71}"/>
              </a:ext>
            </a:extLst>
          </p:cNvPr>
          <p:cNvSpPr txBox="1"/>
          <p:nvPr/>
        </p:nvSpPr>
        <p:spPr>
          <a:xfrm>
            <a:off x="819872" y="1457697"/>
            <a:ext cx="77344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We</a:t>
            </a:r>
            <a:r>
              <a:rPr lang="fr-FR" sz="2400" b="1" dirty="0"/>
              <a:t> have </a:t>
            </a:r>
            <a:r>
              <a:rPr lang="fr-FR" sz="2400" b="1" dirty="0" err="1"/>
              <a:t>now</a:t>
            </a:r>
            <a:r>
              <a:rPr lang="fr-FR" sz="2400" b="1" dirty="0"/>
              <a:t> a </a:t>
            </a:r>
            <a:r>
              <a:rPr lang="fr-FR" sz="2400" b="1" dirty="0" err="1"/>
              <a:t>kind</a:t>
            </a:r>
            <a:r>
              <a:rPr lang="fr-FR" sz="2400" b="1" dirty="0"/>
              <a:t> of </a:t>
            </a:r>
            <a:r>
              <a:rPr lang="fr-FR" sz="2400" b="1" dirty="0" err="1"/>
              <a:t>hygrometer</a:t>
            </a:r>
            <a:endParaRPr lang="fr-FR" sz="2400" b="1" dirty="0"/>
          </a:p>
          <a:p>
            <a:r>
              <a:rPr lang="fr-FR" sz="2000" dirty="0"/>
              <a:t>	- </a:t>
            </a:r>
            <a:r>
              <a:rPr lang="fr-FR" sz="2000" dirty="0" err="1"/>
              <a:t>Ultimate</a:t>
            </a:r>
            <a:r>
              <a:rPr lang="fr-FR" sz="2000" dirty="0"/>
              <a:t> check by </a:t>
            </a:r>
            <a:r>
              <a:rPr lang="fr-FR" sz="2000" dirty="0" err="1"/>
              <a:t>comparing</a:t>
            </a:r>
            <a:r>
              <a:rPr lang="fr-FR" sz="2000" dirty="0"/>
              <a:t> dispersion of </a:t>
            </a:r>
            <a:r>
              <a:rPr lang="fr-FR" sz="2000" dirty="0" err="1"/>
              <a:t>measurements</a:t>
            </a:r>
            <a:r>
              <a:rPr lang="fr-FR" sz="2000" dirty="0"/>
              <a:t> </a:t>
            </a:r>
            <a:r>
              <a:rPr lang="fr-FR" sz="2000" dirty="0" err="1"/>
              <a:t>after</a:t>
            </a:r>
            <a:r>
              <a:rPr lang="fr-FR" sz="2000" dirty="0"/>
              <a:t>/</a:t>
            </a:r>
            <a:r>
              <a:rPr lang="fr-FR" sz="2000" dirty="0" err="1"/>
              <a:t>before</a:t>
            </a:r>
            <a:r>
              <a:rPr lang="fr-FR" sz="2000" dirty="0"/>
              <a:t> correction</a:t>
            </a:r>
          </a:p>
          <a:p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also</a:t>
            </a:r>
            <a:r>
              <a:rPr lang="fr-FR" sz="2400" b="1" dirty="0"/>
              <a:t> </a:t>
            </a:r>
            <a:r>
              <a:rPr lang="fr-FR" sz="2400" b="1" dirty="0" err="1"/>
              <a:t>need</a:t>
            </a:r>
            <a:r>
              <a:rPr lang="fr-FR" sz="2400" b="1" dirty="0"/>
              <a:t> to </a:t>
            </a:r>
            <a:r>
              <a:rPr lang="fr-FR" sz="2400" b="1" dirty="0" err="1"/>
              <a:t>measure</a:t>
            </a:r>
            <a:r>
              <a:rPr lang="fr-FR" sz="2400" b="1" dirty="0"/>
              <a:t> </a:t>
            </a:r>
            <a:r>
              <a:rPr lang="fr-FR" sz="2400" b="1" dirty="0" err="1"/>
              <a:t>aerosols</a:t>
            </a:r>
            <a:endParaRPr lang="fr-FR" sz="2400" b="1" dirty="0"/>
          </a:p>
          <a:p>
            <a:r>
              <a:rPr lang="fr-FR" sz="2000" dirty="0"/>
              <a:t>	- </a:t>
            </a:r>
            <a:r>
              <a:rPr lang="fr-FR" sz="2000" dirty="0" err="1"/>
              <a:t>Difficulty</a:t>
            </a:r>
            <a:r>
              <a:rPr lang="fr-FR" sz="2000" dirty="0"/>
              <a:t>: no </a:t>
            </a:r>
            <a:r>
              <a:rPr lang="fr-FR" sz="2000" dirty="0" err="1"/>
              <a:t>sharp</a:t>
            </a:r>
            <a:r>
              <a:rPr lang="fr-FR" sz="2000" dirty="0"/>
              <a:t> </a:t>
            </a:r>
            <a:r>
              <a:rPr lang="fr-FR" sz="2000" dirty="0" err="1"/>
              <a:t>feature</a:t>
            </a:r>
            <a:r>
              <a:rPr lang="fr-FR" sz="2400" b="1" dirty="0"/>
              <a:t>	</a:t>
            </a:r>
          </a:p>
          <a:p>
            <a:r>
              <a:rPr lang="fr-FR" sz="2000" dirty="0"/>
              <a:t>	- </a:t>
            </a:r>
            <a:r>
              <a:rPr lang="fr-FR" sz="2000" dirty="0" err="1"/>
              <a:t>We</a:t>
            </a:r>
            <a:r>
              <a:rPr lang="fr-FR" sz="2000" dirty="0"/>
              <a:t> have </a:t>
            </a:r>
            <a:r>
              <a:rPr lang="fr-FR" sz="2000" dirty="0" err="1"/>
              <a:t>sensitivity</a:t>
            </a:r>
            <a:r>
              <a:rPr lang="fr-FR" sz="2000" dirty="0"/>
              <a:t> (</a:t>
            </a:r>
            <a:r>
              <a:rPr lang="fr-FR" sz="2000" dirty="0" err="1"/>
              <a:t>comparison</a:t>
            </a:r>
            <a:r>
              <a:rPr lang="fr-FR" sz="2000" dirty="0"/>
              <a:t> </a:t>
            </a:r>
            <a:r>
              <a:rPr lang="fr-FR" sz="2000" dirty="0" err="1"/>
              <a:t>before</a:t>
            </a:r>
            <a:r>
              <a:rPr lang="fr-FR" sz="2000" dirty="0"/>
              <a:t>/</a:t>
            </a:r>
            <a:r>
              <a:rPr lang="fr-FR" sz="2000" dirty="0" err="1"/>
              <a:t>after</a:t>
            </a:r>
            <a:r>
              <a:rPr lang="fr-FR" sz="2000" dirty="0"/>
              <a:t> culmination, </a:t>
            </a:r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err="1"/>
              <a:t>airmass</a:t>
            </a:r>
            <a:r>
              <a:rPr lang="fr-FR" sz="2000" dirty="0"/>
              <a:t> shows variations)</a:t>
            </a:r>
          </a:p>
          <a:p>
            <a:r>
              <a:rPr lang="fr-FR" sz="2400" b="1" dirty="0"/>
              <a:t>	- </a:t>
            </a:r>
            <a:r>
              <a:rPr lang="fr-FR" sz="2000" dirty="0"/>
              <a:t>Test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multiband</a:t>
            </a:r>
            <a:r>
              <a:rPr lang="fr-FR" sz="2000" dirty="0"/>
              <a:t> </a:t>
            </a:r>
            <a:r>
              <a:rPr lang="fr-FR" sz="2000" dirty="0" err="1"/>
              <a:t>filters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spectro</a:t>
            </a:r>
            <a:endParaRPr lang="fr-FR" sz="2400" dirty="0"/>
          </a:p>
          <a:p>
            <a:r>
              <a:rPr lang="fr-FR" sz="2400" b="1" dirty="0" err="1"/>
              <a:t>Special</a:t>
            </a:r>
            <a:r>
              <a:rPr lang="fr-FR" sz="2400" b="1" dirty="0"/>
              <a:t> flat-</a:t>
            </a:r>
            <a:r>
              <a:rPr lang="fr-FR" sz="2400" b="1" dirty="0" err="1"/>
              <a:t>fielding</a:t>
            </a:r>
            <a:endParaRPr lang="fr-FR" sz="2400" b="1" dirty="0"/>
          </a:p>
          <a:p>
            <a:r>
              <a:rPr lang="fr-FR" sz="2000" dirty="0"/>
              <a:t>	- </a:t>
            </a:r>
            <a:r>
              <a:rPr lang="fr-FR" sz="2000" dirty="0" err="1"/>
              <a:t>derived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standard flat-</a:t>
            </a:r>
            <a:r>
              <a:rPr lang="fr-FR" sz="2000" dirty="0" err="1"/>
              <a:t>field</a:t>
            </a:r>
            <a:endParaRPr lang="fr-FR" sz="2000" dirty="0"/>
          </a:p>
          <a:p>
            <a:r>
              <a:rPr lang="fr-FR" sz="2000" dirty="0"/>
              <a:t>	- </a:t>
            </a:r>
            <a:r>
              <a:rPr lang="fr-FR" sz="2000" dirty="0" err="1"/>
              <a:t>Obtained</a:t>
            </a:r>
            <a:r>
              <a:rPr lang="fr-FR" sz="2000" dirty="0"/>
              <a:t>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telescope</a:t>
            </a:r>
            <a:r>
              <a:rPr lang="fr-FR" sz="2000" dirty="0"/>
              <a:t> </a:t>
            </a:r>
            <a:r>
              <a:rPr lang="fr-FR" sz="2000" dirty="0" err="1"/>
              <a:t>operations</a:t>
            </a:r>
            <a:endParaRPr lang="fr-FR" sz="2000" dirty="0"/>
          </a:p>
          <a:p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err="1"/>
              <a:t>atmospheric</a:t>
            </a:r>
            <a:r>
              <a:rPr lang="fr-FR" sz="2400" b="1" dirty="0"/>
              <a:t> </a:t>
            </a:r>
            <a:r>
              <a:rPr lang="fr-FR" sz="2400" b="1" dirty="0" err="1"/>
              <a:t>parameters</a:t>
            </a:r>
            <a:r>
              <a:rPr lang="fr-FR" sz="2400" b="1" dirty="0"/>
              <a:t> to </a:t>
            </a:r>
            <a:r>
              <a:rPr lang="fr-FR" sz="2400" b="1" dirty="0" err="1"/>
              <a:t>color</a:t>
            </a:r>
            <a:r>
              <a:rPr lang="fr-FR" sz="2400" b="1" dirty="0"/>
              <a:t> corrections</a:t>
            </a:r>
          </a:p>
          <a:p>
            <a:r>
              <a:rPr lang="fr-FR" sz="2000" dirty="0"/>
              <a:t>	</a:t>
            </a:r>
            <a:r>
              <a:rPr lang="fr-FR" sz="2000" dirty="0" err="1"/>
              <a:t>Color</a:t>
            </a:r>
            <a:r>
              <a:rPr lang="fr-FR" sz="2000" dirty="0"/>
              <a:t> changes </a:t>
            </a:r>
            <a:r>
              <a:rPr lang="fr-FR" sz="2000" dirty="0" err="1"/>
              <a:t>induced</a:t>
            </a:r>
            <a:r>
              <a:rPr lang="fr-FR" sz="2000" dirty="0"/>
              <a:t> by water </a:t>
            </a:r>
            <a:r>
              <a:rPr lang="fr-FR" sz="2000" dirty="0" err="1"/>
              <a:t>vapor</a:t>
            </a:r>
            <a:endParaRPr lang="fr-FR" sz="2000" dirty="0"/>
          </a:p>
          <a:p>
            <a:r>
              <a:rPr lang="fr-FR" sz="2000" dirty="0"/>
              <a:t>	</a:t>
            </a:r>
            <a:r>
              <a:rPr lang="fr-FR" sz="2000" dirty="0" err="1"/>
              <a:t>Color</a:t>
            </a:r>
            <a:r>
              <a:rPr lang="fr-FR" sz="2000" dirty="0"/>
              <a:t> changes </a:t>
            </a:r>
            <a:r>
              <a:rPr lang="fr-FR" sz="2000" dirty="0" err="1"/>
              <a:t>induced</a:t>
            </a:r>
            <a:r>
              <a:rPr lang="fr-FR" sz="2000" dirty="0"/>
              <a:t> by </a:t>
            </a:r>
            <a:r>
              <a:rPr lang="fr-FR" sz="2000" dirty="0" err="1"/>
              <a:t>aerosols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3874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E7B5D348-B130-5538-6788-E1A24DB3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04" y="3817446"/>
            <a:ext cx="2878856" cy="29044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BAEA71-E25F-01C4-D08B-BB320A59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138"/>
            <a:ext cx="8229600" cy="848536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Flat-</a:t>
            </a:r>
            <a:r>
              <a:rPr lang="fr-FR" b="1" dirty="0" err="1">
                <a:solidFill>
                  <a:srgbClr val="FF0000"/>
                </a:solidFill>
              </a:rPr>
              <a:t>fielding</a:t>
            </a:r>
            <a:r>
              <a:rPr lang="fr-FR" b="1" dirty="0">
                <a:solidFill>
                  <a:srgbClr val="FF0000"/>
                </a:solidFill>
              </a:rPr>
              <a:t> in </a:t>
            </a:r>
            <a:r>
              <a:rPr lang="fr-FR" b="1" dirty="0" err="1">
                <a:solidFill>
                  <a:srgbClr val="FF0000"/>
                </a:solidFill>
              </a:rPr>
              <a:t>spectroscopy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C30E0-7847-4530-80FF-A9E151D3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25" y="1118883"/>
            <a:ext cx="6060988" cy="2390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Flat-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fielding</a:t>
            </a:r>
            <a:r>
              <a:rPr lang="fr-FR" dirty="0"/>
              <a:t> </a:t>
            </a:r>
            <a:r>
              <a:rPr lang="fr-FR" b="1" dirty="0" err="1"/>
              <a:t>is</a:t>
            </a:r>
            <a:r>
              <a:rPr lang="fr-FR" b="1" dirty="0"/>
              <a:t> not standard for </a:t>
            </a:r>
            <a:r>
              <a:rPr lang="fr-FR" b="1" dirty="0" err="1"/>
              <a:t>spectroscopy</a:t>
            </a:r>
            <a:endParaRPr lang="fr-FR" b="1" dirty="0"/>
          </a:p>
          <a:p>
            <a:pPr lvl="1"/>
            <a:r>
              <a:rPr lang="fr-FR" sz="2600" dirty="0" err="1"/>
              <a:t>Ultimately</a:t>
            </a:r>
            <a:r>
              <a:rPr lang="fr-FR" sz="2600" dirty="0"/>
              <a:t>, the CBP </a:t>
            </a:r>
            <a:r>
              <a:rPr lang="fr-FR" sz="2600" dirty="0" err="1"/>
              <a:t>will</a:t>
            </a:r>
            <a:r>
              <a:rPr lang="fr-FR" sz="2600" dirty="0"/>
              <a:t> </a:t>
            </a:r>
            <a:r>
              <a:rPr lang="fr-FR" sz="2600" dirty="0" err="1"/>
              <a:t>be</a:t>
            </a:r>
            <a:r>
              <a:rPr lang="fr-FR" sz="2600" dirty="0"/>
              <a:t> the best </a:t>
            </a:r>
            <a:r>
              <a:rPr lang="fr-FR" sz="2600" dirty="0" err="1"/>
              <a:t>tool</a:t>
            </a:r>
            <a:endParaRPr lang="fr-FR" sz="2600" dirty="0"/>
          </a:p>
          <a:p>
            <a:pPr lvl="1"/>
            <a:r>
              <a:rPr lang="fr-FR" sz="2600" dirty="0"/>
              <a:t>In the </a:t>
            </a:r>
            <a:r>
              <a:rPr lang="fr-FR" sz="2600" dirty="0" err="1"/>
              <a:t>meanwhile,we</a:t>
            </a:r>
            <a:r>
              <a:rPr lang="fr-FR" sz="2600" dirty="0"/>
              <a:t> use approximations :</a:t>
            </a:r>
          </a:p>
          <a:p>
            <a:pPr lvl="2"/>
            <a:r>
              <a:rPr lang="fr-FR" sz="2300" dirty="0" err="1"/>
              <a:t>Keep</a:t>
            </a:r>
            <a:r>
              <a:rPr lang="fr-FR" sz="2300" dirty="0"/>
              <a:t> </a:t>
            </a:r>
            <a:r>
              <a:rPr lang="fr-FR" sz="2300" dirty="0" err="1"/>
              <a:t>only</a:t>
            </a:r>
            <a:r>
              <a:rPr lang="fr-FR" sz="2300" dirty="0"/>
              <a:t> fluctuations due to camera </a:t>
            </a:r>
            <a:r>
              <a:rPr lang="fr-FR" sz="2300" dirty="0" err="1"/>
              <a:t>window</a:t>
            </a:r>
            <a:r>
              <a:rPr lang="fr-FR" sz="2300" dirty="0"/>
              <a:t> + CCD (</a:t>
            </a:r>
            <a:r>
              <a:rPr lang="fr-FR" sz="2300" dirty="0" err="1"/>
              <a:t>dust</a:t>
            </a:r>
            <a:r>
              <a:rPr lang="fr-FR" sz="2300" dirty="0"/>
              <a:t> &amp; pixel-to-pixel gain variations)</a:t>
            </a:r>
          </a:p>
          <a:p>
            <a:pPr lvl="2"/>
            <a:r>
              <a:rPr lang="fr-FR" sz="2300" b="1" dirty="0"/>
              <a:t>spatial</a:t>
            </a:r>
            <a:r>
              <a:rPr lang="fr-FR" sz="2300" dirty="0"/>
              <a:t> and </a:t>
            </a:r>
            <a:r>
              <a:rPr lang="fr-FR" sz="2300" b="1" dirty="0" err="1"/>
              <a:t>wavelength</a:t>
            </a:r>
            <a:r>
              <a:rPr lang="fr-FR" sz="2300" dirty="0"/>
              <a:t> </a:t>
            </a:r>
            <a:r>
              <a:rPr lang="fr-FR" sz="2300" dirty="0" err="1"/>
              <a:t>efficiencies</a:t>
            </a:r>
            <a:r>
              <a:rPr lang="fr-FR" sz="2300" dirty="0"/>
              <a:t> </a:t>
            </a:r>
            <a:r>
              <a:rPr lang="fr-FR" sz="2300" dirty="0" err="1"/>
              <a:t>factorize</a:t>
            </a:r>
            <a:endParaRPr lang="fr-FR" sz="2300" dirty="0"/>
          </a:p>
          <a:p>
            <a:pPr marL="914400" lvl="2" indent="0">
              <a:buNone/>
            </a:pPr>
            <a:endParaRPr lang="fr-FR" sz="2300" dirty="0"/>
          </a:p>
          <a:p>
            <a:pPr marL="914400" lvl="2" indent="0">
              <a:buNone/>
            </a:pPr>
            <a:endParaRPr lang="fr-FR" sz="1000" dirty="0"/>
          </a:p>
          <a:p>
            <a:pPr lvl="1"/>
            <a:r>
              <a:rPr lang="fr-FR" sz="2600" dirty="0" err="1"/>
              <a:t>drifting</a:t>
            </a:r>
            <a:r>
              <a:rPr lang="fr-FR" sz="2600" dirty="0"/>
              <a:t> star to </a:t>
            </a:r>
            <a:r>
              <a:rPr lang="fr-FR" sz="2600" dirty="0" err="1"/>
              <a:t>produce</a:t>
            </a:r>
            <a:r>
              <a:rPr lang="fr-FR" sz="2600" dirty="0"/>
              <a:t> a </a:t>
            </a:r>
            <a:r>
              <a:rPr lang="fr-FR" sz="2600" dirty="0" err="1"/>
              <a:t>special</a:t>
            </a:r>
            <a:r>
              <a:rPr lang="fr-FR" sz="2600" dirty="0"/>
              <a:t> flat-</a:t>
            </a:r>
            <a:r>
              <a:rPr lang="fr-FR" sz="2600" dirty="0" err="1"/>
              <a:t>field</a:t>
            </a:r>
            <a:r>
              <a:rPr lang="fr-FR" sz="2600" dirty="0"/>
              <a:t> to </a:t>
            </a:r>
            <a:r>
              <a:rPr lang="fr-FR" sz="2600" dirty="0" err="1"/>
              <a:t>be</a:t>
            </a:r>
            <a:r>
              <a:rPr lang="fr-FR" sz="2600" dirty="0"/>
              <a:t> </a:t>
            </a:r>
            <a:r>
              <a:rPr lang="fr-FR" sz="2600" dirty="0" err="1"/>
              <a:t>tested</a:t>
            </a:r>
            <a:endParaRPr lang="fr-FR" sz="2600" dirty="0"/>
          </a:p>
        </p:txBody>
      </p:sp>
      <p:pic>
        <p:nvPicPr>
          <p:cNvPr id="22" name="Graphique 21" descr="Avertissement">
            <a:extLst>
              <a:ext uri="{FF2B5EF4-FFF2-40B4-BE49-F238E27FC236}">
                <a16:creationId xmlns:a16="http://schemas.microsoft.com/office/drawing/2014/main" id="{9C0585C2-D115-3F17-555F-9C44E87C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793" y="3876284"/>
            <a:ext cx="346558" cy="346558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6E5EB87-8710-1FD6-0B3A-2CCFB1877989}"/>
              </a:ext>
            </a:extLst>
          </p:cNvPr>
          <p:cNvCxnSpPr>
            <a:cxnSpLocks/>
          </p:cNvCxnSpPr>
          <p:nvPr/>
        </p:nvCxnSpPr>
        <p:spPr>
          <a:xfrm flipV="1">
            <a:off x="992695" y="4098159"/>
            <a:ext cx="715492" cy="1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69142A8-9B1C-DA58-81CC-45E517B3299C}"/>
              </a:ext>
            </a:extLst>
          </p:cNvPr>
          <p:cNvGrpSpPr/>
          <p:nvPr/>
        </p:nvGrpSpPr>
        <p:grpSpPr>
          <a:xfrm>
            <a:off x="5826153" y="3617895"/>
            <a:ext cx="2878856" cy="2961403"/>
            <a:chOff x="6640578" y="4902566"/>
            <a:chExt cx="1771650" cy="1822450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C9474D7-4986-6561-D24A-F3A6A524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0578" y="4902566"/>
              <a:ext cx="1771650" cy="182245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B37EB5A-FC76-34BC-EC99-4CBF1217BB52}"/>
                </a:ext>
              </a:extLst>
            </p:cNvPr>
            <p:cNvSpPr txBox="1"/>
            <p:nvPr/>
          </p:nvSpPr>
          <p:spPr>
            <a:xfrm>
              <a:off x="6779895" y="5063993"/>
              <a:ext cx="1598845" cy="321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00"/>
                  </a:solidFill>
                </a:rPr>
                <a:t>flat </a:t>
              </a:r>
              <a:r>
                <a:rPr lang="fr-FR" sz="1400" b="1" dirty="0" err="1">
                  <a:solidFill>
                    <a:srgbClr val="FFFF00"/>
                  </a:solidFill>
                </a:rPr>
                <a:t>after</a:t>
              </a:r>
              <a:r>
                <a:rPr lang="fr-FR" sz="1400" b="1" dirty="0">
                  <a:solidFill>
                    <a:srgbClr val="FFFF00"/>
                  </a:solidFill>
                </a:rPr>
                <a:t> </a:t>
              </a:r>
              <a:r>
                <a:rPr lang="fr-FR" sz="1400" b="1" dirty="0" err="1">
                  <a:solidFill>
                    <a:srgbClr val="FFFF00"/>
                  </a:solidFill>
                </a:rPr>
                <a:t>filtering</a:t>
              </a:r>
              <a:r>
                <a:rPr lang="fr-FR" sz="1400" b="1" dirty="0">
                  <a:solidFill>
                    <a:srgbClr val="FFFF00"/>
                  </a:solidFill>
                </a:rPr>
                <a:t> slow variations </a:t>
              </a:r>
              <a:r>
                <a:rPr lang="fr-FR" sz="1400" dirty="0">
                  <a:solidFill>
                    <a:srgbClr val="FFFF00"/>
                  </a:solidFill>
                </a:rPr>
                <a:t>due to </a:t>
              </a:r>
              <a:r>
                <a:rPr lang="fr-FR" sz="1400" dirty="0" err="1">
                  <a:solidFill>
                    <a:srgbClr val="FFFF00"/>
                  </a:solidFill>
                </a:rPr>
                <a:t>upstream</a:t>
              </a:r>
              <a:r>
                <a:rPr lang="fr-FR" sz="1400" dirty="0">
                  <a:solidFill>
                    <a:srgbClr val="FFFF00"/>
                  </a:solidFill>
                </a:rPr>
                <a:t> </a:t>
              </a:r>
              <a:r>
                <a:rPr lang="fr-FR" sz="1400" dirty="0" err="1">
                  <a:solidFill>
                    <a:srgbClr val="FFFF00"/>
                  </a:solidFill>
                </a:rPr>
                <a:t>optics</a:t>
              </a:r>
              <a:endParaRPr lang="fr-FR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C7B37BB4-4968-3A0F-B3D7-BAAA1F340E2F}"/>
              </a:ext>
            </a:extLst>
          </p:cNvPr>
          <p:cNvGrpSpPr/>
          <p:nvPr/>
        </p:nvGrpSpPr>
        <p:grpSpPr>
          <a:xfrm>
            <a:off x="6237737" y="1028733"/>
            <a:ext cx="2526870" cy="2174687"/>
            <a:chOff x="5559183" y="1148001"/>
            <a:chExt cx="2526870" cy="217468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CC9C2A4-9640-56CF-9FE9-EB01B143D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4971" y="1148001"/>
              <a:ext cx="2281082" cy="1979514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9A560CA-8FFD-5336-8796-AE94080B6C01}"/>
                </a:ext>
              </a:extLst>
            </p:cNvPr>
            <p:cNvSpPr txBox="1"/>
            <p:nvPr/>
          </p:nvSpPr>
          <p:spPr>
            <a:xfrm rot="16200000">
              <a:off x="4911121" y="2010373"/>
              <a:ext cx="1603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Blue flat pixel value</a:t>
              </a:r>
              <a:endParaRPr lang="fr-FR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BCF2213-A689-96E9-85D7-54201B7662CF}"/>
                </a:ext>
              </a:extLst>
            </p:cNvPr>
            <p:cNvSpPr txBox="1"/>
            <p:nvPr/>
          </p:nvSpPr>
          <p:spPr>
            <a:xfrm>
              <a:off x="6028347" y="3014911"/>
              <a:ext cx="15590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Red flat pixel value</a:t>
              </a:r>
            </a:p>
          </p:txBody>
        </p: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D53EBDF-F283-90E0-748E-2E05DDB50A28}"/>
              </a:ext>
            </a:extLst>
          </p:cNvPr>
          <p:cNvCxnSpPr>
            <a:cxnSpLocks/>
          </p:cNvCxnSpPr>
          <p:nvPr/>
        </p:nvCxnSpPr>
        <p:spPr>
          <a:xfrm>
            <a:off x="5208606" y="2566385"/>
            <a:ext cx="1010407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1DBD36B-480B-EB1A-59B2-6BE5EDEC0D0D}"/>
              </a:ext>
            </a:extLst>
          </p:cNvPr>
          <p:cNvGrpSpPr/>
          <p:nvPr/>
        </p:nvGrpSpPr>
        <p:grpSpPr>
          <a:xfrm>
            <a:off x="3875556" y="3617895"/>
            <a:ext cx="2007051" cy="1962391"/>
            <a:chOff x="3735584" y="4915626"/>
            <a:chExt cx="2007051" cy="1962391"/>
          </a:xfrm>
        </p:grpSpPr>
        <p:pic>
          <p:nvPicPr>
            <p:cNvPr id="45" name="Google Shape;266;p28">
              <a:extLst>
                <a:ext uri="{FF2B5EF4-FFF2-40B4-BE49-F238E27FC236}">
                  <a16:creationId xmlns:a16="http://schemas.microsoft.com/office/drawing/2014/main" id="{E6C9B570-C546-01CD-1374-BAE5101C1DF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726" t="8362" r="10668" b="9891"/>
            <a:stretch/>
          </p:blipFill>
          <p:spPr>
            <a:xfrm>
              <a:off x="3735584" y="4915626"/>
              <a:ext cx="2007051" cy="1962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300;p31">
              <a:extLst>
                <a:ext uri="{FF2B5EF4-FFF2-40B4-BE49-F238E27FC236}">
                  <a16:creationId xmlns:a16="http://schemas.microsoft.com/office/drawing/2014/main" id="{B51B556A-F64C-7C0D-AF0A-73FE258F94B0}"/>
                </a:ext>
              </a:extLst>
            </p:cNvPr>
            <p:cNvSpPr txBox="1"/>
            <p:nvPr/>
          </p:nvSpPr>
          <p:spPr>
            <a:xfrm>
              <a:off x="4064110" y="5109605"/>
              <a:ext cx="1172498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 dirty="0">
                  <a:solidFill>
                    <a:srgbClr val="FFFF00"/>
                  </a:solidFill>
                </a:rPr>
                <a:t>N</a:t>
              </a:r>
              <a:r>
                <a:rPr lang="es" sz="1400" b="1" dirty="0">
                  <a:solidFill>
                    <a:srgbClr val="FFFF00"/>
                  </a:solidFill>
                </a:rPr>
                <a:t>ormal flat FELH0600 </a:t>
              </a:r>
              <a:endParaRPr sz="1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1" name="Google Shape;87;p16" descr="{&quot;aid&quot;:null,&quot;type&quot;:&quot;$$&quot;,&quot;font&quot;:{&quot;size&quot;:14,&quot;color&quot;:&quot;#000000&quot;,&quot;family&quot;:&quot;Arial&quot;},&quot;id&quot;:&quot;17&quot;,&quot;backgroundColor&quot;:&quot;#FFFFFF&quot;,&quot;code&quot;:&quot;$$F_{CCD}\\left(i,j,\\lambda\\right)=G_{CCD}\\left(i,j\\right)\\times\\varepsilon_{CCD}\\left(\\lambda\\right)$$&quot;,&quot;backgroundColorModified&quot;:null,&quot;ts&quot;:1652362661518,&quot;cs&quot;:&quot;lC463cVaPQqwT1u7Lp8IwA==&quot;,&quot;size&quot;:{&quot;width&quot;:346.75,&quot;height&quot;:22.25}}">
            <a:extLst>
              <a:ext uri="{FF2B5EF4-FFF2-40B4-BE49-F238E27FC236}">
                <a16:creationId xmlns:a16="http://schemas.microsoft.com/office/drawing/2014/main" id="{FFFCA3D1-BD28-3F43-131F-D4A9A86FBDB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61744" y="2754193"/>
            <a:ext cx="3302794" cy="211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008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36A8E-D65C-515D-41CC-B55DCA7E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304" y="338858"/>
            <a:ext cx="5347252" cy="1143000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Color</a:t>
            </a:r>
            <a:r>
              <a:rPr lang="fr-FR" b="1" dirty="0">
                <a:solidFill>
                  <a:srgbClr val="FF0000"/>
                </a:solidFill>
              </a:rPr>
              <a:t> changes due to water </a:t>
            </a:r>
            <a:r>
              <a:rPr lang="fr-FR" b="1" dirty="0" err="1">
                <a:solidFill>
                  <a:srgbClr val="FF0000"/>
                </a:solidFill>
              </a:rPr>
              <a:t>vapor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1BB228-8DCB-A497-8E36-E3E6419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19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B286A4-F10A-9BAC-C9A4-825B9AD6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6" y="4617992"/>
            <a:ext cx="7885044" cy="20750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4D3DE26A-F7CC-66F4-1B8F-4DA0EF69AC00}"/>
              </a:ext>
            </a:extLst>
          </p:cNvPr>
          <p:cNvGrpSpPr/>
          <p:nvPr/>
        </p:nvGrpSpPr>
        <p:grpSpPr>
          <a:xfrm>
            <a:off x="1258956" y="1725496"/>
            <a:ext cx="7885043" cy="2075011"/>
            <a:chOff x="1258956" y="1725496"/>
            <a:chExt cx="7885043" cy="207501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134720A-2AC8-783B-5500-3A240B82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8956" y="1725496"/>
              <a:ext cx="7885043" cy="2075011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1D8CED-982F-E12A-4B0F-23C89014A43F}"/>
                </a:ext>
              </a:extLst>
            </p:cNvPr>
            <p:cNvSpPr txBox="1"/>
            <p:nvPr/>
          </p:nvSpPr>
          <p:spPr>
            <a:xfrm rot="646163">
              <a:off x="6069140" y="2050256"/>
              <a:ext cx="771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PWV=1mm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D975A2E-D3F9-3E34-ACBC-823650B0207E}"/>
                </a:ext>
              </a:extLst>
            </p:cNvPr>
            <p:cNvSpPr txBox="1"/>
            <p:nvPr/>
          </p:nvSpPr>
          <p:spPr>
            <a:xfrm rot="646163">
              <a:off x="6164299" y="228358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2</a:t>
              </a:r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7B06970-9E3B-51FB-7205-78863EA1477C}"/>
                </a:ext>
              </a:extLst>
            </p:cNvPr>
            <p:cNvSpPr txBox="1"/>
            <p:nvPr/>
          </p:nvSpPr>
          <p:spPr>
            <a:xfrm rot="646163">
              <a:off x="5996872" y="252285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3</a:t>
              </a:r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4145A27-5D97-4630-AAC4-AB17BFF1950F}"/>
                </a:ext>
              </a:extLst>
            </p:cNvPr>
            <p:cNvSpPr txBox="1"/>
            <p:nvPr/>
          </p:nvSpPr>
          <p:spPr>
            <a:xfrm rot="646163">
              <a:off x="5774595" y="260698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4</a:t>
              </a:r>
              <a:endParaRPr lang="fr-FR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1FC93C1-B8C4-0CA1-5965-2BB091ED8E6D}"/>
                </a:ext>
              </a:extLst>
            </p:cNvPr>
            <p:cNvSpPr txBox="1"/>
            <p:nvPr/>
          </p:nvSpPr>
          <p:spPr>
            <a:xfrm rot="646163">
              <a:off x="5559668" y="272927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5</a:t>
              </a:r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FF5CF2F-6AF1-0622-7BCF-F6D2E3AFED20}"/>
                </a:ext>
              </a:extLst>
            </p:cNvPr>
            <p:cNvSpPr txBox="1"/>
            <p:nvPr/>
          </p:nvSpPr>
          <p:spPr>
            <a:xfrm rot="646163">
              <a:off x="5344741" y="283440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6</a:t>
              </a:r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D90B95B-89F0-5284-3DEA-022DA928154C}"/>
                </a:ext>
              </a:extLst>
            </p:cNvPr>
            <p:cNvSpPr txBox="1"/>
            <p:nvPr/>
          </p:nvSpPr>
          <p:spPr>
            <a:xfrm rot="646163">
              <a:off x="5165534" y="2932385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7</a:t>
              </a:r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51B617F-5946-10CE-11F6-17039A99742D}"/>
                </a:ext>
              </a:extLst>
            </p:cNvPr>
            <p:cNvSpPr txBox="1"/>
            <p:nvPr/>
          </p:nvSpPr>
          <p:spPr>
            <a:xfrm rot="646163">
              <a:off x="5020605" y="301227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8</a:t>
              </a:r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A250D85-7CF1-6F75-19BB-96FE5F6457CF}"/>
                </a:ext>
              </a:extLst>
            </p:cNvPr>
            <p:cNvSpPr txBox="1"/>
            <p:nvPr/>
          </p:nvSpPr>
          <p:spPr>
            <a:xfrm rot="646163">
              <a:off x="4868532" y="3106459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9</a:t>
              </a:r>
              <a:endParaRPr lang="fr-FR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5A414CAB-A27E-BFB1-262C-42CEA206F2DB}"/>
              </a:ext>
            </a:extLst>
          </p:cNvPr>
          <p:cNvSpPr txBox="1"/>
          <p:nvPr/>
        </p:nvSpPr>
        <p:spPr>
          <a:xfrm>
            <a:off x="3430641" y="4039866"/>
            <a:ext cx="488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Color</a:t>
            </a:r>
            <a:r>
              <a:rPr lang="fr-FR" b="1" dirty="0"/>
              <a:t> variations follow</a:t>
            </a:r>
            <a:r>
              <a:rPr lang="fr-FR" dirty="0"/>
              <a:t>: </a:t>
            </a:r>
            <a:r>
              <a:rPr lang="fr-FR" dirty="0" err="1"/>
              <a:t>Scalar</a:t>
            </a:r>
            <a:r>
              <a:rPr lang="fr-FR" dirty="0"/>
              <a:t>(PWV)</a:t>
            </a:r>
            <a:r>
              <a:rPr lang="fr-FR" dirty="0" err="1"/>
              <a:t>x</a:t>
            </a:r>
            <a:r>
              <a:rPr lang="fr-FR" b="1" dirty="0" err="1"/>
              <a:t>Vector</a:t>
            </a:r>
            <a:r>
              <a:rPr lang="fr-FR" dirty="0"/>
              <a:t>(type)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4D7723-6D79-271D-BEDF-7B85ADAED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" y="3159371"/>
            <a:ext cx="3341179" cy="20882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FADC7D-326E-6947-2C83-49963582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508"/>
            <a:ext cx="3530346" cy="22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52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258" y="204584"/>
            <a:ext cx="4984286" cy="1168588"/>
          </a:xfrm>
        </p:spPr>
        <p:txBody>
          <a:bodyPr>
            <a:normAutofit fontScale="90000"/>
          </a:bodyPr>
          <a:lstStyle/>
          <a:p>
            <a:r>
              <a:rPr lang="fr-FR" sz="3100" b="1" dirty="0" err="1">
                <a:solidFill>
                  <a:srgbClr val="FF0000"/>
                </a:solidFill>
              </a:rPr>
              <a:t>AuxTel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spectrograph</a:t>
            </a:r>
            <a:r>
              <a:rPr lang="fr-FR" sz="3100" b="1" dirty="0">
                <a:solidFill>
                  <a:srgbClr val="FF0000"/>
                </a:solidFill>
              </a:rPr>
              <a:t> mission:</a:t>
            </a:r>
            <a:br>
              <a:rPr lang="fr-FR" sz="3100" b="1" dirty="0">
                <a:solidFill>
                  <a:srgbClr val="FF0000"/>
                </a:solidFill>
              </a:rPr>
            </a:br>
            <a:r>
              <a:rPr lang="fr-FR" sz="2000" b="1" dirty="0" err="1">
                <a:highlight>
                  <a:srgbClr val="FFFF00"/>
                </a:highlight>
              </a:rPr>
              <a:t>measure</a:t>
            </a:r>
            <a:r>
              <a:rPr lang="fr-FR" sz="2000" b="1" dirty="0">
                <a:highlight>
                  <a:srgbClr val="FFFF00"/>
                </a:highlight>
              </a:rPr>
              <a:t> the </a:t>
            </a:r>
            <a:r>
              <a:rPr lang="fr-FR" sz="2000" b="1" dirty="0" err="1">
                <a:highlight>
                  <a:srgbClr val="FFFF00"/>
                </a:highlight>
              </a:rPr>
              <a:t>atmospheric</a:t>
            </a:r>
            <a:r>
              <a:rPr lang="fr-FR" sz="2000" b="1" dirty="0">
                <a:highlight>
                  <a:srgbClr val="FFFF00"/>
                </a:highlight>
              </a:rPr>
              <a:t> transmission to </a:t>
            </a:r>
            <a:r>
              <a:rPr lang="fr-FR" sz="2000" b="1" dirty="0" err="1">
                <a:highlight>
                  <a:srgbClr val="FFFF00"/>
                </a:highlight>
              </a:rPr>
              <a:t>derive</a:t>
            </a:r>
            <a:r>
              <a:rPr lang="fr-FR" sz="2000" b="1" dirty="0">
                <a:highlight>
                  <a:srgbClr val="FFFF00"/>
                </a:highlight>
              </a:rPr>
              <a:t> the </a:t>
            </a:r>
            <a:r>
              <a:rPr lang="fr-FR" sz="2000" b="1" dirty="0" err="1">
                <a:highlight>
                  <a:srgbClr val="FFFF00"/>
                </a:highlight>
              </a:rPr>
              <a:t>expected</a:t>
            </a:r>
            <a:r>
              <a:rPr lang="fr-FR" sz="2000" b="1" dirty="0">
                <a:highlight>
                  <a:srgbClr val="FFFF00"/>
                </a:highlight>
              </a:rPr>
              <a:t> fluxes for </a:t>
            </a:r>
            <a:r>
              <a:rPr lang="fr-FR" sz="2000" b="1" dirty="0" err="1">
                <a:highlight>
                  <a:srgbClr val="FFFF00"/>
                </a:highlight>
              </a:rPr>
              <a:t>each</a:t>
            </a:r>
            <a:r>
              <a:rPr lang="fr-FR" sz="2000" b="1" dirty="0">
                <a:highlight>
                  <a:srgbClr val="FFFF00"/>
                </a:highlight>
              </a:rPr>
              <a:t> </a:t>
            </a:r>
            <a:r>
              <a:rPr lang="fr-FR" sz="2000" b="1" dirty="0" err="1">
                <a:highlight>
                  <a:srgbClr val="FFFF00"/>
                </a:highlight>
              </a:rPr>
              <a:t>object</a:t>
            </a:r>
            <a:r>
              <a:rPr lang="fr-FR" sz="2000" b="1" dirty="0">
                <a:highlight>
                  <a:srgbClr val="FFFF00"/>
                </a:highlight>
              </a:rPr>
              <a:t> </a:t>
            </a:r>
            <a:r>
              <a:rPr lang="fr-FR" sz="2000" b="1" dirty="0" err="1">
                <a:highlight>
                  <a:srgbClr val="FFFF00"/>
                </a:highlight>
              </a:rPr>
              <a:t>under</a:t>
            </a:r>
            <a:r>
              <a:rPr lang="fr-FR" sz="2000" b="1" dirty="0">
                <a:highlight>
                  <a:srgbClr val="FFFF00"/>
                </a:highlight>
              </a:rPr>
              <a:t> standard </a:t>
            </a:r>
            <a:r>
              <a:rPr lang="fr-FR" sz="2000" b="1" dirty="0" err="1">
                <a:highlight>
                  <a:srgbClr val="FFFF00"/>
                </a:highlight>
              </a:rPr>
              <a:t>atmospheric</a:t>
            </a:r>
            <a:r>
              <a:rPr lang="fr-FR" sz="2000" b="1" dirty="0">
                <a:highlight>
                  <a:srgbClr val="FFFF00"/>
                </a:highlight>
              </a:rPr>
              <a:t> conditions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2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4A7A99-D8AC-384F-B0BF-A13B6522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96" y="204585"/>
            <a:ext cx="3179812" cy="31858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9948D15-7E62-A64C-9F04-961EFF44C4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87" y="3174084"/>
            <a:ext cx="3160931" cy="327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54056" y="1548905"/>
            <a:ext cx="48872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Estimate</a:t>
            </a:r>
            <a:r>
              <a:rPr lang="fr-FR" sz="1400" i="1" dirty="0"/>
              <a:t> </a:t>
            </a:r>
            <a:r>
              <a:rPr lang="fr-FR" sz="1400" i="1" dirty="0" err="1"/>
              <a:t>colour</a:t>
            </a:r>
            <a:r>
              <a:rPr lang="fr-FR" sz="1400" i="1" dirty="0"/>
              <a:t> corrections, as </a:t>
            </a:r>
            <a:r>
              <a:rPr lang="fr-FR" sz="1400" i="1" dirty="0" err="1"/>
              <a:t>functions</a:t>
            </a:r>
            <a:r>
              <a:rPr lang="fr-FR" sz="1400" i="1" dirty="0"/>
              <a:t> of the </a:t>
            </a:r>
            <a:r>
              <a:rPr lang="fr-FR" sz="1400" i="1" dirty="0" err="1"/>
              <a:t>atmospheric</a:t>
            </a:r>
            <a:r>
              <a:rPr lang="fr-FR" sz="1400" i="1" dirty="0"/>
              <a:t> conditions and of the </a:t>
            </a:r>
            <a:r>
              <a:rPr lang="fr-FR" sz="1400" i="1" dirty="0" err="1"/>
              <a:t>object</a:t>
            </a:r>
            <a:r>
              <a:rPr lang="fr-FR" sz="1400" i="1" dirty="0"/>
              <a:t> UGRIZY in </a:t>
            </a:r>
            <a:r>
              <a:rPr lang="fr-FR" sz="1400" i="1" dirty="0" err="1"/>
              <a:t>every</a:t>
            </a:r>
            <a:r>
              <a:rPr lang="fr-FR" sz="1400" i="1" dirty="0"/>
              <a:t> LSST </a:t>
            </a:r>
            <a:r>
              <a:rPr lang="fr-FR" sz="1400" i="1" dirty="0" err="1"/>
              <a:t>field</a:t>
            </a:r>
            <a:endParaRPr lang="fr-FR" sz="1400" b="1" i="1" dirty="0"/>
          </a:p>
          <a:p>
            <a:r>
              <a:rPr lang="fr-FR" b="1" dirty="0"/>
              <a:t>Example </a:t>
            </a:r>
            <a:r>
              <a:rPr lang="fr-FR" b="1" dirty="0" err="1"/>
              <a:t>below</a:t>
            </a:r>
            <a:endParaRPr lang="fr-FR" sz="1400" b="1" dirty="0"/>
          </a:p>
          <a:p>
            <a:r>
              <a:rPr lang="fr-FR" sz="1400" dirty="0"/>
              <a:t>- Constant </a:t>
            </a:r>
            <a:r>
              <a:rPr lang="fr-FR" sz="1400" dirty="0" err="1"/>
              <a:t>airmass</a:t>
            </a:r>
            <a:r>
              <a:rPr lang="fr-FR" sz="1400" dirty="0"/>
              <a:t>, constant O</a:t>
            </a:r>
            <a:r>
              <a:rPr lang="fr-FR" sz="1400" baseline="-25000" dirty="0"/>
              <a:t>2</a:t>
            </a:r>
            <a:r>
              <a:rPr lang="fr-FR" sz="1400" dirty="0"/>
              <a:t> and O</a:t>
            </a:r>
            <a:r>
              <a:rPr lang="fr-FR" sz="1400" baseline="-25000" dirty="0"/>
              <a:t>3</a:t>
            </a:r>
            <a:r>
              <a:rPr lang="fr-FR" sz="1400" dirty="0"/>
              <a:t>. No cloud</a:t>
            </a:r>
          </a:p>
          <a:p>
            <a:r>
              <a:rPr lang="fr-FR" sz="1400" dirty="0"/>
              <a:t>- Change </a:t>
            </a:r>
            <a:r>
              <a:rPr lang="fr-FR" sz="1400" dirty="0" err="1"/>
              <a:t>only</a:t>
            </a:r>
            <a:r>
              <a:rPr lang="fr-FR" sz="1400" dirty="0"/>
              <a:t> : </a:t>
            </a:r>
            <a:r>
              <a:rPr lang="fr-FR" sz="1400" b="1" dirty="0">
                <a:solidFill>
                  <a:srgbClr val="FF0000"/>
                </a:solidFill>
              </a:rPr>
              <a:t>H</a:t>
            </a:r>
            <a:r>
              <a:rPr lang="fr-FR" sz="1400" b="1" baseline="-25000" dirty="0">
                <a:solidFill>
                  <a:srgbClr val="FF0000"/>
                </a:solidFill>
              </a:rPr>
              <a:t>2</a:t>
            </a:r>
            <a:r>
              <a:rPr lang="fr-FR" sz="1400" b="1" dirty="0">
                <a:solidFill>
                  <a:srgbClr val="FF0000"/>
                </a:solidFill>
              </a:rPr>
              <a:t>O (PWV), </a:t>
            </a:r>
            <a:r>
              <a:rPr lang="fr-FR" sz="1400" b="1" dirty="0" err="1">
                <a:solidFill>
                  <a:srgbClr val="3366FF"/>
                </a:solidFill>
              </a:rPr>
              <a:t>Aerosols</a:t>
            </a:r>
            <a:endParaRPr lang="fr-FR" sz="1400" b="1" dirty="0">
              <a:solidFill>
                <a:srgbClr val="3366FF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7D40EAF-BA3C-A641-95CB-CC46637CEB39}"/>
              </a:ext>
            </a:extLst>
          </p:cNvPr>
          <p:cNvSpPr txBox="1"/>
          <p:nvPr/>
        </p:nvSpPr>
        <p:spPr>
          <a:xfrm>
            <a:off x="6183984" y="3021138"/>
            <a:ext cx="224357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/>
              <a:t>AuxTel</a:t>
            </a:r>
            <a:r>
              <a:rPr lang="fr-FR" b="1" dirty="0"/>
              <a:t> </a:t>
            </a:r>
            <a:r>
              <a:rPr lang="fr-FR" b="1" dirty="0" err="1"/>
              <a:t>spectrometer</a:t>
            </a:r>
            <a:endParaRPr lang="fr-FR" b="1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DA7712-2934-256D-5937-CB51A3C93BE5}"/>
              </a:ext>
            </a:extLst>
          </p:cNvPr>
          <p:cNvGrpSpPr/>
          <p:nvPr/>
        </p:nvGrpSpPr>
        <p:grpSpPr>
          <a:xfrm>
            <a:off x="322336" y="2829469"/>
            <a:ext cx="4892150" cy="3836018"/>
            <a:chOff x="229035" y="2518712"/>
            <a:chExt cx="5037207" cy="4187657"/>
          </a:xfrm>
        </p:grpSpPr>
        <p:grpSp>
          <p:nvGrpSpPr>
            <p:cNvPr id="5" name="Grouper 4"/>
            <p:cNvGrpSpPr/>
            <p:nvPr/>
          </p:nvGrpSpPr>
          <p:grpSpPr>
            <a:xfrm>
              <a:off x="229035" y="2895094"/>
              <a:ext cx="5037207" cy="3811275"/>
              <a:chOff x="850900" y="1320801"/>
              <a:chExt cx="5702300" cy="4597400"/>
            </a:xfrm>
          </p:grpSpPr>
          <p:pic>
            <p:nvPicPr>
              <p:cNvPr id="4" name="Image 3" descr="Macintosh HD:Users:moniez:Documents:LSST:Atmosphere:CTIO-jan17:Demande-P2IO-2017:transmission -ratio.tiff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900" y="1320801"/>
                <a:ext cx="5702300" cy="4597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4090972" y="5212731"/>
                <a:ext cx="1025862" cy="40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rgbClr val="FF0000"/>
                    </a:solidFill>
                  </a:rPr>
                  <a:t>Wet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/dry</a:t>
                </a:r>
              </a:p>
            </p:txBody>
          </p:sp>
          <p:cxnSp>
            <p:nvCxnSpPr>
              <p:cNvPr id="8" name="Connecteur droit avec flèche 7"/>
              <p:cNvCxnSpPr/>
              <p:nvPr/>
            </p:nvCxnSpPr>
            <p:spPr>
              <a:xfrm flipV="1">
                <a:off x="4838700" y="5136531"/>
                <a:ext cx="411192" cy="15936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1480533" y="4618397"/>
                <a:ext cx="2059782" cy="40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rgbClr val="3366FF"/>
                    </a:solidFill>
                  </a:rPr>
                  <a:t>Aerosol</a:t>
                </a:r>
                <a:r>
                  <a:rPr lang="fr-FR" sz="1600" b="1" dirty="0">
                    <a:solidFill>
                      <a:srgbClr val="3366FF"/>
                    </a:solidFill>
                  </a:rPr>
                  <a:t>/no </a:t>
                </a:r>
                <a:r>
                  <a:rPr lang="fr-FR" sz="1600" b="1" dirty="0" err="1">
                    <a:solidFill>
                      <a:srgbClr val="3366FF"/>
                    </a:solidFill>
                  </a:rPr>
                  <a:t>aerosol</a:t>
                </a:r>
                <a:endParaRPr lang="fr-FR" sz="1600" b="1" dirty="0">
                  <a:solidFill>
                    <a:srgbClr val="3366FF"/>
                  </a:solidFill>
                </a:endParaRPr>
              </a:p>
            </p:txBody>
          </p:sp>
          <p:cxnSp>
            <p:nvCxnSpPr>
              <p:cNvPr id="12" name="Connecteur droit avec flèche 11"/>
              <p:cNvCxnSpPr>
                <a:stCxn id="7" idx="0"/>
              </p:cNvCxnSpPr>
              <p:nvPr/>
            </p:nvCxnSpPr>
            <p:spPr>
              <a:xfrm flipV="1">
                <a:off x="4603903" y="4356101"/>
                <a:ext cx="47479" cy="8566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/>
              <p:nvPr/>
            </p:nvCxnSpPr>
            <p:spPr>
              <a:xfrm flipH="1" flipV="1">
                <a:off x="4090972" y="4267200"/>
                <a:ext cx="265128" cy="9627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2020872" y="3608038"/>
                <a:ext cx="0" cy="962726"/>
              </a:xfrm>
              <a:prstGeom prst="straightConnector1">
                <a:avLst/>
              </a:prstGeom>
              <a:ln>
                <a:solidFill>
                  <a:srgbClr val="3366FF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avec flèche 21"/>
              <p:cNvCxnSpPr/>
              <p:nvPr/>
            </p:nvCxnSpPr>
            <p:spPr>
              <a:xfrm flipV="1">
                <a:off x="3036872" y="3612838"/>
                <a:ext cx="0" cy="962726"/>
              </a:xfrm>
              <a:prstGeom prst="straightConnector1">
                <a:avLst/>
              </a:prstGeom>
              <a:ln>
                <a:solidFill>
                  <a:srgbClr val="3366FF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5450CA-435C-6CC5-25DC-A73AAD8C3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689" y="2518712"/>
              <a:ext cx="4946062" cy="2216304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56EA6FF-62B8-6DAF-3BBD-62485DCC0ADC}"/>
              </a:ext>
            </a:extLst>
          </p:cNvPr>
          <p:cNvSpPr/>
          <p:nvPr/>
        </p:nvSpPr>
        <p:spPr>
          <a:xfrm>
            <a:off x="1535409" y="2982018"/>
            <a:ext cx="1486512" cy="15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09B03D-C810-4CF2-8529-27286B57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687" y="2962692"/>
            <a:ext cx="2450024" cy="1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45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32CC0-C301-637B-DEA0-D09AE375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Color</a:t>
            </a:r>
            <a:r>
              <a:rPr lang="fr-FR" b="1" dirty="0">
                <a:solidFill>
                  <a:srgbClr val="FF0000"/>
                </a:solidFill>
              </a:rPr>
              <a:t> changes due to water </a:t>
            </a:r>
            <a:r>
              <a:rPr lang="fr-FR" b="1" dirty="0" err="1">
                <a:solidFill>
                  <a:srgbClr val="FF0000"/>
                </a:solidFill>
              </a:rPr>
              <a:t>vapor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CEF031-AD55-74B5-0FD7-66A2CE11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F5AD23-B335-927D-9A0F-CDA6A81C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08" y="2455985"/>
            <a:ext cx="9144000" cy="457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D0D79D-224A-7302-1CD9-DDA9492A7212}"/>
              </a:ext>
            </a:extLst>
          </p:cNvPr>
          <p:cNvSpPr txBox="1"/>
          <p:nvPr/>
        </p:nvSpPr>
        <p:spPr>
          <a:xfrm>
            <a:off x="738554" y="1723292"/>
            <a:ext cx="446833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Impact of PWV on </a:t>
            </a:r>
            <a:r>
              <a:rPr lang="fr-FR" sz="2000" b="1" dirty="0" err="1"/>
              <a:t>colors</a:t>
            </a:r>
            <a:endParaRPr lang="fr-FR" sz="2000" b="1" dirty="0"/>
          </a:p>
          <a:p>
            <a:r>
              <a:rPr lang="fr-FR" dirty="0"/>
              <a:t>	- </a:t>
            </a:r>
            <a:r>
              <a:rPr lang="fr-FR" dirty="0" err="1"/>
              <a:t>mainly</a:t>
            </a:r>
            <a:r>
              <a:rPr lang="fr-FR" dirty="0"/>
              <a:t> (i-z) and (z-y)</a:t>
            </a:r>
          </a:p>
          <a:p>
            <a:r>
              <a:rPr lang="fr-FR" dirty="0"/>
              <a:t>	- </a:t>
            </a:r>
            <a:r>
              <a:rPr lang="fr-FR" dirty="0" err="1"/>
              <a:t>described</a:t>
            </a:r>
            <a:r>
              <a:rPr lang="fr-FR" dirty="0"/>
              <a:t> by </a:t>
            </a:r>
            <a:r>
              <a:rPr lang="fr-FR" dirty="0" err="1"/>
              <a:t>Scalar</a:t>
            </a:r>
            <a:r>
              <a:rPr lang="fr-FR" dirty="0"/>
              <a:t>(PWV)</a:t>
            </a:r>
            <a:r>
              <a:rPr lang="fr-FR" dirty="0" err="1"/>
              <a:t>x</a:t>
            </a:r>
            <a:r>
              <a:rPr lang="fr-FR" b="1" dirty="0" err="1"/>
              <a:t>Vector</a:t>
            </a:r>
            <a:r>
              <a:rPr lang="fr-FR" dirty="0"/>
              <a:t>(type)</a:t>
            </a:r>
          </a:p>
          <a:p>
            <a:r>
              <a:rPr lang="fr-FR" dirty="0"/>
              <a:t>	- </a:t>
            </a:r>
            <a:r>
              <a:rPr lang="fr-FR" dirty="0" err="1"/>
              <a:t>with</a:t>
            </a:r>
            <a:r>
              <a:rPr lang="fr-FR" dirty="0"/>
              <a:t> type </a:t>
            </a:r>
            <a:r>
              <a:rPr lang="fr-FR" dirty="0" err="1"/>
              <a:t>linked</a:t>
            </a:r>
            <a:r>
              <a:rPr lang="fr-FR" dirty="0"/>
              <a:t> to (</a:t>
            </a:r>
            <a:r>
              <a:rPr lang="fr-FR" dirty="0" err="1"/>
              <a:t>ugrizY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sz="2000" b="1" dirty="0"/>
              <a:t>Impact of </a:t>
            </a:r>
            <a:r>
              <a:rPr lang="fr-FR" sz="2000" b="1" dirty="0" err="1"/>
              <a:t>aerosol</a:t>
            </a:r>
            <a:r>
              <a:rPr lang="fr-FR" sz="2000" b="1" dirty="0"/>
              <a:t> on </a:t>
            </a:r>
            <a:r>
              <a:rPr lang="fr-FR" sz="2000" b="1" dirty="0" err="1"/>
              <a:t>colors</a:t>
            </a:r>
            <a:endParaRPr lang="fr-FR" sz="2000" b="1" dirty="0"/>
          </a:p>
          <a:p>
            <a:r>
              <a:rPr lang="fr-FR" dirty="0"/>
              <a:t>	- </a:t>
            </a:r>
            <a:r>
              <a:rPr lang="fr-FR" dirty="0" err="1"/>
              <a:t>mainly</a:t>
            </a:r>
            <a:r>
              <a:rPr lang="fr-FR" dirty="0"/>
              <a:t> (u-g) and (</a:t>
            </a:r>
            <a:r>
              <a:rPr lang="fr-FR" dirty="0" err="1"/>
              <a:t>g-r</a:t>
            </a:r>
            <a:r>
              <a:rPr lang="fr-FR" dirty="0"/>
              <a:t>)</a:t>
            </a:r>
          </a:p>
          <a:p>
            <a:r>
              <a:rPr lang="fr-FR" dirty="0"/>
              <a:t>	- </a:t>
            </a:r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010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C2B1F-D52F-BFFE-8C5D-DBB13E1B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8438"/>
            <a:ext cx="8229600" cy="1143000"/>
          </a:xfrm>
        </p:spPr>
        <p:txBody>
          <a:bodyPr>
            <a:normAutofit/>
          </a:bodyPr>
          <a:lstStyle/>
          <a:p>
            <a:r>
              <a:rPr lang="fr-FR" sz="6600" b="1" dirty="0"/>
              <a:t>COMPLEMENTS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96C2F9-017C-75FD-B345-D1F4C16F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230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533876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b="1" dirty="0"/>
              <a:t>Objectives of the </a:t>
            </a:r>
            <a:r>
              <a:rPr lang="fr-FR" sz="2000" b="1" dirty="0" err="1"/>
              <a:t>spectrograph</a:t>
            </a:r>
            <a:r>
              <a:rPr lang="fr-FR" sz="2000" b="1" dirty="0"/>
              <a:t> commissioning</a:t>
            </a:r>
            <a:r>
              <a:rPr lang="fr-FR" sz="2000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b="1" dirty="0"/>
              <a:t>Short </a:t>
            </a:r>
            <a:r>
              <a:rPr lang="fr-FR" sz="1600" b="1" dirty="0" err="1"/>
              <a:t>term</a:t>
            </a:r>
            <a:r>
              <a:rPr lang="fr-FR" sz="1600" b="1" dirty="0"/>
              <a:t>: </a:t>
            </a:r>
            <a:r>
              <a:rPr lang="fr-FR" sz="1600" b="1" dirty="0" err="1"/>
              <a:t>characterize</a:t>
            </a:r>
            <a:r>
              <a:rPr lang="fr-FR" sz="1600" b="1" dirty="0"/>
              <a:t> the </a:t>
            </a:r>
            <a:r>
              <a:rPr lang="fr-FR" sz="1600" b="1" dirty="0" err="1"/>
              <a:t>spectrograph</a:t>
            </a:r>
            <a:endParaRPr lang="fr-FR" sz="16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Geometry</a:t>
            </a:r>
            <a:r>
              <a:rPr lang="fr-FR" sz="1600" dirty="0"/>
              <a:t>  -&gt; </a:t>
            </a:r>
            <a:r>
              <a:rPr lang="fr-FR" sz="1600" b="1" dirty="0" err="1"/>
              <a:t>done</a:t>
            </a:r>
            <a:endParaRPr lang="fr-FR" sz="16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Spectrograph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r>
              <a:rPr lang="fr-FR" sz="1600" dirty="0"/>
              <a:t> </a:t>
            </a:r>
            <a:r>
              <a:rPr lang="fr-FR" sz="1600" b="1" dirty="0"/>
              <a:t>R &gt; 200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</a:t>
            </a:r>
            <a:r>
              <a:rPr lang="fr-FR" sz="1600" b="1" dirty="0"/>
              <a:t>[342, 1100]nm </a:t>
            </a:r>
            <a:r>
              <a:rPr lang="fr-FR" sz="1600" dirty="0"/>
              <a:t>: </a:t>
            </a:r>
            <a:r>
              <a:rPr lang="fr-FR" sz="1600" dirty="0" err="1"/>
              <a:t>limited</a:t>
            </a:r>
            <a:r>
              <a:rPr lang="fr-FR" sz="1600" dirty="0"/>
              <a:t> by the seeing (as </a:t>
            </a:r>
            <a:r>
              <a:rPr lang="fr-FR" sz="1600" dirty="0" err="1"/>
              <a:t>expected</a:t>
            </a:r>
            <a:r>
              <a:rPr lang="fr-FR" sz="1600" dirty="0"/>
              <a:t>); 2x </a:t>
            </a:r>
            <a:r>
              <a:rPr lang="fr-FR" sz="1600" dirty="0" err="1"/>
              <a:t>better</a:t>
            </a:r>
            <a:r>
              <a:rPr lang="fr-FR" sz="1600" dirty="0"/>
              <a:t> for the second </a:t>
            </a:r>
            <a:r>
              <a:rPr lang="fr-FR" sz="1600" dirty="0" err="1"/>
              <a:t>order</a:t>
            </a:r>
            <a:r>
              <a:rPr lang="fr-FR" sz="1600" dirty="0"/>
              <a:t> -&gt; ex. H9 absorption line (@383nm) </a:t>
            </a:r>
            <a:r>
              <a:rPr lang="fr-FR" sz="1600" dirty="0" err="1"/>
              <a:t>clearly</a:t>
            </a:r>
            <a:r>
              <a:rPr lang="fr-FR" sz="1600" dirty="0"/>
              <a:t> visible. -&gt; </a:t>
            </a:r>
            <a:r>
              <a:rPr lang="fr-FR" sz="1600" b="1" dirty="0"/>
              <a:t>OK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Software: </a:t>
            </a:r>
            <a:r>
              <a:rPr lang="fr-FR" sz="1600" dirty="0" err="1"/>
              <a:t>SpecTractor</a:t>
            </a:r>
            <a:r>
              <a:rPr lang="fr-FR" sz="1600" baseline="30000" dirty="0"/>
              <a:t>(1)</a:t>
            </a:r>
            <a:r>
              <a:rPr lang="fr-FR" sz="1600" dirty="0"/>
              <a:t> </a:t>
            </a:r>
            <a:r>
              <a:rPr lang="fr-FR" sz="1600" dirty="0" err="1"/>
              <a:t>operational</a:t>
            </a:r>
            <a:r>
              <a:rPr lang="fr-FR" sz="1600" dirty="0"/>
              <a:t>, </a:t>
            </a:r>
            <a:r>
              <a:rPr lang="fr-FR" sz="1600" dirty="0" err="1"/>
              <a:t>constantly</a:t>
            </a:r>
            <a:r>
              <a:rPr lang="fr-FR" sz="1600" dirty="0"/>
              <a:t> </a:t>
            </a:r>
            <a:r>
              <a:rPr lang="fr-FR" sz="1600" dirty="0" err="1"/>
              <a:t>improving</a:t>
            </a:r>
            <a:r>
              <a:rPr lang="fr-FR" sz="1600" dirty="0"/>
              <a:t> -&gt; </a:t>
            </a:r>
            <a:r>
              <a:rPr lang="fr-FR" sz="1600" b="1" dirty="0" err="1"/>
              <a:t>work</a:t>
            </a:r>
            <a:r>
              <a:rPr lang="fr-FR" sz="1600" b="1" dirty="0"/>
              <a:t> in </a:t>
            </a:r>
            <a:r>
              <a:rPr lang="fr-FR" sz="1600" b="1" dirty="0" err="1"/>
              <a:t>progress</a:t>
            </a:r>
            <a:endParaRPr lang="fr-FR" sz="16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Checked</a:t>
            </a:r>
            <a:r>
              <a:rPr lang="fr-FR" sz="1600" dirty="0"/>
              <a:t> the </a:t>
            </a:r>
            <a:r>
              <a:rPr lang="fr-FR" sz="1600" dirty="0" err="1"/>
              <a:t>equivalent</a:t>
            </a:r>
            <a:r>
              <a:rPr lang="fr-FR" sz="1600" dirty="0"/>
              <a:t> </a:t>
            </a:r>
            <a:r>
              <a:rPr lang="fr-FR" sz="1600" dirty="0" err="1"/>
              <a:t>width</a:t>
            </a:r>
            <a:r>
              <a:rPr lang="fr-FR" sz="1600" dirty="0"/>
              <a:t> (EQW) </a:t>
            </a:r>
            <a:r>
              <a:rPr lang="fr-FR" sz="1600" dirty="0" err="1"/>
              <a:t>properties</a:t>
            </a:r>
            <a:r>
              <a:rPr lang="fr-FR" sz="1600" dirty="0"/>
              <a:t> -&gt; </a:t>
            </a:r>
            <a:r>
              <a:rPr lang="fr-FR" sz="1600" b="1" dirty="0"/>
              <a:t>OK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Telescope</a:t>
            </a:r>
            <a:r>
              <a:rPr lang="fr-FR" sz="1600" dirty="0"/>
              <a:t> </a:t>
            </a:r>
            <a:r>
              <a:rPr lang="fr-FR" sz="1600" dirty="0" err="1"/>
              <a:t>throughputs</a:t>
            </a:r>
            <a:r>
              <a:rPr lang="fr-FR" sz="1600" dirty="0"/>
              <a:t> of 1rst and 2</a:t>
            </a:r>
            <a:r>
              <a:rPr lang="fr-FR" sz="1600" baseline="30000" dirty="0"/>
              <a:t>nd</a:t>
            </a:r>
            <a:r>
              <a:rPr lang="fr-FR" sz="1600" dirty="0"/>
              <a:t> </a:t>
            </a:r>
            <a:r>
              <a:rPr lang="fr-FR" sz="1600" dirty="0" err="1"/>
              <a:t>orders</a:t>
            </a:r>
            <a:r>
              <a:rPr lang="fr-FR" sz="1600" dirty="0"/>
              <a:t> </a:t>
            </a:r>
            <a:r>
              <a:rPr lang="fr-FR" sz="1600" dirty="0" err="1"/>
              <a:t>holographic</a:t>
            </a:r>
            <a:r>
              <a:rPr lang="fr-FR" sz="1600" dirty="0"/>
              <a:t> disperser</a:t>
            </a:r>
            <a:r>
              <a:rPr lang="fr-FR" sz="1600" baseline="30000" dirty="0"/>
              <a:t>(2)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Bouguer </a:t>
            </a:r>
            <a:r>
              <a:rPr lang="fr-FR" sz="1600" dirty="0" err="1"/>
              <a:t>lines</a:t>
            </a:r>
            <a:r>
              <a:rPr lang="fr-FR" sz="1600" dirty="0"/>
              <a:t> -&gt; </a:t>
            </a:r>
            <a:r>
              <a:rPr lang="fr-FR" sz="1600" b="1" dirty="0" err="1"/>
              <a:t>work</a:t>
            </a:r>
            <a:r>
              <a:rPr lang="fr-FR" sz="1600" b="1" dirty="0"/>
              <a:t> in </a:t>
            </a:r>
            <a:r>
              <a:rPr lang="fr-FR" sz="1600" b="1" dirty="0" err="1"/>
              <a:t>progress</a:t>
            </a:r>
            <a:r>
              <a:rPr lang="fr-FR" sz="1600" dirty="0"/>
              <a:t>, </a:t>
            </a:r>
            <a:r>
              <a:rPr lang="fr-FR" sz="1600" dirty="0" err="1"/>
              <a:t>near</a:t>
            </a:r>
            <a:r>
              <a:rPr lang="fr-FR" sz="1600" dirty="0"/>
              <a:t> to end (</a:t>
            </a:r>
            <a:r>
              <a:rPr lang="fr-FR" sz="1600" dirty="0" err="1"/>
              <a:t>needs</a:t>
            </a:r>
            <a:r>
              <a:rPr lang="fr-FR" sz="1600" dirty="0"/>
              <a:t> one « </a:t>
            </a:r>
            <a:r>
              <a:rPr lang="fr-FR" sz="1600" dirty="0" err="1"/>
              <a:t>ideal</a:t>
            </a:r>
            <a:r>
              <a:rPr lang="fr-FR" sz="1600" dirty="0"/>
              <a:t> » </a:t>
            </a:r>
            <a:r>
              <a:rPr lang="fr-FR" sz="1600" dirty="0" err="1"/>
              <a:t>photometric</a:t>
            </a:r>
            <a:r>
              <a:rPr lang="fr-FR" sz="1600" dirty="0"/>
              <a:t> night to </a:t>
            </a:r>
            <a:r>
              <a:rPr lang="fr-FR" sz="1600" dirty="0" err="1"/>
              <a:t>consolidate</a:t>
            </a:r>
            <a:r>
              <a:rPr lang="fr-FR" sz="1600" dirty="0"/>
              <a:t>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       + a </a:t>
            </a:r>
            <a:r>
              <a:rPr lang="fr-FR" sz="1600" dirty="0" err="1"/>
              <a:t>faint</a:t>
            </a:r>
            <a:r>
              <a:rPr lang="fr-FR" sz="1600" dirty="0"/>
              <a:t> V=11.3 standard </a:t>
            </a:r>
            <a:r>
              <a:rPr lang="fr-FR" sz="1600" dirty="0" err="1"/>
              <a:t>gives</a:t>
            </a:r>
            <a:r>
              <a:rPr lang="fr-FR" sz="1600" dirty="0"/>
              <a:t> « </a:t>
            </a:r>
            <a:r>
              <a:rPr lang="fr-FR" sz="1600" dirty="0" err="1"/>
              <a:t>enough</a:t>
            </a:r>
            <a:r>
              <a:rPr lang="fr-FR" sz="1600" dirty="0"/>
              <a:t> » signal in 30s for </a:t>
            </a:r>
            <a:r>
              <a:rPr lang="fr-FR" sz="1600" dirty="0" err="1"/>
              <a:t>spectroscopy</a:t>
            </a:r>
            <a:endParaRPr lang="fr-FR" sz="1600" dirty="0"/>
          </a:p>
          <a:p>
            <a:pPr>
              <a:lnSpc>
                <a:spcPct val="120000"/>
              </a:lnSpc>
              <a:buFontTx/>
              <a:buChar char="-"/>
            </a:pPr>
            <a:endParaRPr lang="fr-FR" sz="16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b="1" dirty="0"/>
              <a:t>Long </a:t>
            </a:r>
            <a:r>
              <a:rPr lang="fr-FR" sz="1600" b="1" dirty="0" err="1"/>
              <a:t>term</a:t>
            </a:r>
            <a:r>
              <a:rPr lang="fr-FR" sz="1600" dirty="0"/>
              <a:t>: </a:t>
            </a:r>
            <a:r>
              <a:rPr lang="fr-FR" sz="1600" b="1" dirty="0" err="1"/>
              <a:t>Estimate</a:t>
            </a:r>
            <a:r>
              <a:rPr lang="fr-FR" sz="1600" b="1" dirty="0"/>
              <a:t> </a:t>
            </a:r>
            <a:r>
              <a:rPr lang="fr-FR" sz="1600" b="1" dirty="0" err="1"/>
              <a:t>colour</a:t>
            </a:r>
            <a:r>
              <a:rPr lang="fr-FR" sz="1600" b="1" dirty="0"/>
              <a:t> corrections, as </a:t>
            </a:r>
            <a:r>
              <a:rPr lang="fr-FR" sz="1600" b="1" dirty="0" err="1"/>
              <a:t>functions</a:t>
            </a:r>
            <a:r>
              <a:rPr lang="fr-FR" sz="1600" b="1" dirty="0"/>
              <a:t> of the </a:t>
            </a:r>
            <a:r>
              <a:rPr lang="fr-FR" sz="1600" b="1" dirty="0" err="1"/>
              <a:t>airmass</a:t>
            </a:r>
            <a:r>
              <a:rPr lang="fr-FR" sz="1600" b="1" dirty="0"/>
              <a:t>, </a:t>
            </a:r>
            <a:r>
              <a:rPr lang="fr-FR" sz="1600" b="1" dirty="0" err="1"/>
              <a:t>atmospheric</a:t>
            </a:r>
            <a:r>
              <a:rPr lang="fr-FR" sz="1600" b="1" dirty="0"/>
              <a:t> conditions and the </a:t>
            </a:r>
            <a:r>
              <a:rPr lang="fr-FR" sz="1600" b="1" dirty="0" err="1"/>
              <a:t>object</a:t>
            </a:r>
            <a:r>
              <a:rPr lang="fr-FR" sz="1600" b="1" dirty="0"/>
              <a:t> UGRIZY in </a:t>
            </a:r>
            <a:r>
              <a:rPr lang="fr-FR" sz="1600" b="1" dirty="0" err="1"/>
              <a:t>every</a:t>
            </a:r>
            <a:r>
              <a:rPr lang="fr-FR" sz="1600" b="1" dirty="0"/>
              <a:t> LSST </a:t>
            </a:r>
            <a:r>
              <a:rPr lang="fr-FR" sz="1600" b="1" dirty="0" err="1"/>
              <a:t>field</a:t>
            </a:r>
            <a:r>
              <a:rPr lang="fr-FR" sz="1600" dirty="0"/>
              <a:t> -&gt; </a:t>
            </a:r>
            <a:r>
              <a:rPr lang="fr-FR" sz="1600" dirty="0" err="1"/>
              <a:t>work</a:t>
            </a:r>
            <a:r>
              <a:rPr lang="fr-FR" sz="1600" dirty="0"/>
              <a:t> in </a:t>
            </a:r>
            <a:r>
              <a:rPr lang="fr-FR" sz="1600" dirty="0" err="1"/>
              <a:t>progress</a:t>
            </a:r>
            <a:r>
              <a:rPr lang="fr-FR" sz="1600" dirty="0"/>
              <a:t> (Martin Rodriguez-</a:t>
            </a:r>
            <a:r>
              <a:rPr lang="fr-FR" sz="1600" dirty="0" err="1"/>
              <a:t>Monroy</a:t>
            </a:r>
            <a:r>
              <a:rPr lang="fr-FR" sz="1600" dirty="0"/>
              <a:t>)</a:t>
            </a:r>
          </a:p>
          <a:p>
            <a:pPr lvl="1">
              <a:lnSpc>
                <a:spcPct val="120000"/>
              </a:lnSpc>
            </a:pPr>
            <a:r>
              <a:rPr lang="fr-FR" sz="1400" dirty="0" err="1"/>
              <a:t>Either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an </a:t>
            </a:r>
            <a:r>
              <a:rPr lang="fr-FR" sz="1400" dirty="0" err="1"/>
              <a:t>atmospheric</a:t>
            </a:r>
            <a:r>
              <a:rPr lang="fr-FR" sz="1400" dirty="0"/>
              <a:t> model </a:t>
            </a:r>
            <a:r>
              <a:rPr lang="fr-FR" sz="1400" dirty="0" err="1"/>
              <a:t>established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follow-up of standards </a:t>
            </a:r>
            <a:r>
              <a:rPr lang="fr-FR" sz="1400" dirty="0" err="1"/>
              <a:t>throughout</a:t>
            </a:r>
            <a:r>
              <a:rPr lang="fr-FR" sz="1400" dirty="0"/>
              <a:t> the night</a:t>
            </a:r>
          </a:p>
          <a:p>
            <a:pPr lvl="2">
              <a:lnSpc>
                <a:spcPct val="120000"/>
              </a:lnSpc>
            </a:pPr>
            <a:r>
              <a:rPr lang="fr-FR" sz="1200" dirty="0"/>
              <a:t>-&gt; Check the </a:t>
            </a:r>
            <a:r>
              <a:rPr lang="fr-FR" sz="1200" dirty="0" err="1"/>
              <a:t>predictivity</a:t>
            </a:r>
            <a:r>
              <a:rPr lang="fr-FR" sz="1200" dirty="0"/>
              <a:t> of the model versus </a:t>
            </a:r>
            <a:r>
              <a:rPr lang="fr-FR" sz="1200" dirty="0" err="1"/>
              <a:t>airmass</a:t>
            </a:r>
            <a:r>
              <a:rPr lang="fr-FR" sz="1200" dirty="0"/>
              <a:t> AND versus </a:t>
            </a:r>
            <a:r>
              <a:rPr lang="fr-FR" sz="1200" dirty="0" err="1"/>
              <a:t>azimuth</a:t>
            </a:r>
            <a:endParaRPr lang="fr-FR" sz="1200" dirty="0"/>
          </a:p>
          <a:p>
            <a:pPr lvl="1">
              <a:lnSpc>
                <a:spcPct val="120000"/>
              </a:lnSpc>
            </a:pPr>
            <a:r>
              <a:rPr lang="fr-FR" sz="1400" dirty="0"/>
              <a:t>And / or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simultaneous</a:t>
            </a:r>
            <a:r>
              <a:rPr lang="fr-FR" sz="1400" dirty="0"/>
              <a:t> </a:t>
            </a:r>
            <a:r>
              <a:rPr lang="fr-FR" sz="1400" dirty="0" err="1"/>
              <a:t>measurements</a:t>
            </a:r>
            <a:r>
              <a:rPr lang="fr-FR" sz="1400" dirty="0"/>
              <a:t> </a:t>
            </a:r>
            <a:r>
              <a:rPr lang="fr-FR" sz="1400" dirty="0" err="1"/>
              <a:t>near</a:t>
            </a:r>
            <a:r>
              <a:rPr lang="fr-FR" sz="1400" dirty="0"/>
              <a:t> the LSST </a:t>
            </a:r>
            <a:r>
              <a:rPr lang="fr-FR" sz="1400" dirty="0" err="1"/>
              <a:t>field</a:t>
            </a:r>
            <a:r>
              <a:rPr lang="fr-FR" sz="1400" dirty="0"/>
              <a:t> (</a:t>
            </a:r>
            <a:r>
              <a:rPr lang="fr-FR" sz="1400" dirty="0" err="1"/>
              <a:t>needs</a:t>
            </a:r>
            <a:r>
              <a:rPr lang="fr-FR" sz="1400" dirty="0"/>
              <a:t> </a:t>
            </a:r>
            <a:r>
              <a:rPr lang="fr-FR" sz="1400" dirty="0" err="1"/>
              <a:t>secondary</a:t>
            </a:r>
            <a:r>
              <a:rPr lang="fr-FR" sz="1400" dirty="0"/>
              <a:t> standards and observation </a:t>
            </a:r>
            <a:r>
              <a:rPr lang="fr-FR" sz="1400" dirty="0" err="1"/>
              <a:t>strategy</a:t>
            </a:r>
            <a:r>
              <a:rPr lang="fr-FR" sz="1400" dirty="0"/>
              <a:t> to « follow » LSST)</a:t>
            </a:r>
          </a:p>
          <a:p>
            <a:pPr lvl="2">
              <a:lnSpc>
                <a:spcPct val="120000"/>
              </a:lnSpc>
            </a:pPr>
            <a:r>
              <a:rPr lang="fr-FR" sz="1200" dirty="0"/>
              <a:t>-&gt; </a:t>
            </a:r>
            <a:r>
              <a:rPr lang="fr-FR" sz="1200" dirty="0" err="1"/>
              <a:t>Rely</a:t>
            </a:r>
            <a:r>
              <a:rPr lang="fr-FR" sz="1200" dirty="0"/>
              <a:t> on GAIA DR of </a:t>
            </a:r>
            <a:r>
              <a:rPr lang="fr-FR" sz="1200" dirty="0" err="1"/>
              <a:t>spectra</a:t>
            </a:r>
            <a:endParaRPr lang="fr-FR" sz="1200" dirty="0"/>
          </a:p>
          <a:p>
            <a:pPr marL="0" indent="0">
              <a:lnSpc>
                <a:spcPct val="120000"/>
              </a:lnSpc>
              <a:buNone/>
            </a:pPr>
            <a:endParaRPr lang="fr-FR" sz="14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400" dirty="0"/>
              <a:t>(1) Paper in </a:t>
            </a:r>
            <a:r>
              <a:rPr lang="fr-FR" sz="1400" dirty="0" err="1"/>
              <a:t>preparation</a:t>
            </a:r>
            <a:r>
              <a:rPr lang="fr-FR" sz="1400" dirty="0"/>
              <a:t>	(2) MNRAS </a:t>
            </a:r>
            <a:r>
              <a:rPr lang="fr-FR" sz="1400" b="1" dirty="0"/>
              <a:t>506, </a:t>
            </a:r>
            <a:r>
              <a:rPr lang="fr-FR" sz="1400" dirty="0"/>
              <a:t>5589–5605 (2021). 2</a:t>
            </a:r>
            <a:r>
              <a:rPr lang="fr-FR" sz="1400" baseline="30000" dirty="0"/>
              <a:t>nd</a:t>
            </a:r>
            <a:r>
              <a:rPr lang="fr-FR" sz="1400" dirty="0"/>
              <a:t> </a:t>
            </a:r>
            <a:r>
              <a:rPr lang="fr-FR" sz="1400" dirty="0" err="1"/>
              <a:t>paper</a:t>
            </a:r>
            <a:r>
              <a:rPr lang="fr-FR" sz="1400" dirty="0"/>
              <a:t> in </a:t>
            </a:r>
            <a:r>
              <a:rPr lang="fr-FR" sz="1400" dirty="0" err="1"/>
              <a:t>preparation</a:t>
            </a:r>
            <a:r>
              <a:rPr lang="fr-FR" sz="1400" dirty="0"/>
              <a:t>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Spectrograph</a:t>
            </a:r>
            <a:r>
              <a:rPr lang="fr-FR" b="1" dirty="0">
                <a:solidFill>
                  <a:srgbClr val="FF0000"/>
                </a:solidFill>
              </a:rPr>
              <a:t> commissioning </a:t>
            </a:r>
            <a:r>
              <a:rPr lang="fr-FR" b="1" dirty="0" err="1">
                <a:solidFill>
                  <a:srgbClr val="FF0000"/>
                </a:solidFill>
              </a:rPr>
              <a:t>results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26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298721" y="949049"/>
            <a:ext cx="4420378" cy="55309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fr-FR" sz="2000" b="1" u="sng" dirty="0">
                <a:solidFill>
                  <a:srgbClr val="FF0000"/>
                </a:solidFill>
              </a:rPr>
              <a:t>Goal </a:t>
            </a:r>
            <a:r>
              <a:rPr lang="fr-FR" sz="1800" b="1" u="sng" dirty="0">
                <a:solidFill>
                  <a:srgbClr val="FF0000"/>
                </a:solidFill>
              </a:rPr>
              <a:t>: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measure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atmospheric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parameters</a:t>
            </a:r>
            <a:r>
              <a:rPr lang="fr-FR" sz="1800" dirty="0">
                <a:solidFill>
                  <a:schemeClr val="tx1"/>
                </a:solidFill>
              </a:rPr>
              <a:t> by </a:t>
            </a:r>
            <a:r>
              <a:rPr lang="fr-FR" sz="1800" dirty="0" err="1">
                <a:solidFill>
                  <a:schemeClr val="tx1"/>
                </a:solidFill>
              </a:rPr>
              <a:t>extracting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spectrum</a:t>
            </a:r>
            <a:r>
              <a:rPr lang="fr-FR" sz="1800" dirty="0">
                <a:solidFill>
                  <a:schemeClr val="tx1"/>
                </a:solidFill>
              </a:rPr>
              <a:t> of standards</a:t>
            </a:r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Constraints</a:t>
            </a:r>
            <a:endParaRPr lang="fr-FR" sz="2000" dirty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>
                <a:solidFill>
                  <a:schemeClr val="tx1"/>
                </a:solidFill>
              </a:rPr>
              <a:t>Easily switch imager / spectro.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Incident </a:t>
            </a:r>
            <a:r>
              <a:rPr lang="fr-FR" sz="1800" dirty="0" err="1">
                <a:solidFill>
                  <a:schemeClr val="tx1"/>
                </a:solidFill>
              </a:rPr>
              <a:t>beam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perpendicular</a:t>
            </a:r>
            <a:r>
              <a:rPr lang="fr-FR" sz="1800" dirty="0">
                <a:solidFill>
                  <a:schemeClr val="tx1"/>
                </a:solidFill>
              </a:rPr>
              <a:t> to CCD-plane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/>
              <a:t>Converging</a:t>
            </a:r>
            <a:r>
              <a:rPr lang="fr-FR" sz="1800" dirty="0"/>
              <a:t> </a:t>
            </a:r>
            <a:r>
              <a:rPr lang="fr-FR" sz="1800" dirty="0" err="1"/>
              <a:t>beam</a:t>
            </a:r>
            <a:r>
              <a:rPr lang="fr-FR" sz="1800" dirty="0"/>
              <a:t> (not </a:t>
            </a:r>
            <a:r>
              <a:rPr lang="fr-FR" sz="1800" dirty="0" err="1"/>
              <a:t>parallel</a:t>
            </a:r>
            <a:r>
              <a:rPr lang="fr-FR" sz="1800" dirty="0"/>
              <a:t>)</a:t>
            </a: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Usual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gratings</a:t>
            </a:r>
            <a:r>
              <a:rPr lang="fr-FR" sz="2000" b="1" u="sng" dirty="0">
                <a:solidFill>
                  <a:srgbClr val="FF0000"/>
                </a:solidFill>
              </a:rPr>
              <a:t>:</a:t>
            </a:r>
            <a:endParaRPr lang="fr-FR" sz="2000" dirty="0"/>
          </a:p>
          <a:p>
            <a:pPr marL="741600" lvl="1" indent="-2844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fr-FR" sz="1800" b="1" dirty="0"/>
              <a:t>Strong de</a:t>
            </a:r>
            <a:r>
              <a:rPr lang="fr-FR" sz="1800" b="1" dirty="0" err="1"/>
              <a:t>focus</a:t>
            </a:r>
            <a:r>
              <a:rPr lang="fr-FR" sz="1800" b="1" dirty="0"/>
              <a:t> </a:t>
            </a:r>
            <a:r>
              <a:rPr lang="fr-FR" sz="1800" dirty="0" err="1"/>
              <a:t>due to optical path variations with the diffraction angle</a:t>
            </a:r>
          </a:p>
          <a:p>
            <a:pPr marL="741600" lvl="1" indent="-2844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fr-FR" sz="1800" b="1" dirty="0" err="1"/>
              <a:t>Distorsion</a:t>
            </a:r>
            <a:r>
              <a:rPr lang="fr-FR" sz="1800" dirty="0" err="1"/>
              <a:t> when used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a converging </a:t>
            </a:r>
            <a:r>
              <a:rPr lang="fr-FR" sz="1800" dirty="0" err="1"/>
              <a:t>beam</a:t>
            </a:r>
            <a:endParaRPr lang="fr-FR" sz="1800" dirty="0"/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Holographic grating</a:t>
            </a:r>
            <a:r>
              <a:rPr lang="fr-FR" sz="2000" b="1" u="sng" dirty="0">
                <a:solidFill>
                  <a:srgbClr val="FF0000"/>
                </a:solidFill>
              </a:rPr>
              <a:t>:</a:t>
            </a:r>
            <a:endParaRPr lang="fr-FR" sz="20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forced</a:t>
            </a:r>
            <a:r>
              <a:rPr lang="fr-FR" sz="1800" dirty="0"/>
              <a:t> </a:t>
            </a:r>
            <a:r>
              <a:rPr lang="fr-FR" sz="1800" dirty="0" err="1"/>
              <a:t>focus</a:t>
            </a:r>
            <a:r>
              <a:rPr lang="fr-FR" sz="1800" dirty="0"/>
              <a:t> on the focal plane </a:t>
            </a:r>
            <a:r>
              <a:rPr lang="fr-FR" sz="1800" dirty="0" err="1"/>
              <a:t>at</a:t>
            </a:r>
            <a:r>
              <a:rPr lang="fr-FR" sz="1800" dirty="0"/>
              <a:t> all </a:t>
            </a:r>
            <a:r>
              <a:rPr lang="fr-FR" sz="1800" dirty="0" err="1"/>
              <a:t>wavelengths: </a:t>
            </a:r>
            <a:r>
              <a:rPr lang="fr-FR" sz="1800" b="1" dirty="0" err="1"/>
              <a:t>0th and 1rst order at same focus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No distorsion by design of hologram</a:t>
            </a:r>
            <a:endParaRPr sz="2400" dirty="0"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93771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rgbClr val="FF0000"/>
                </a:solidFill>
              </a:rPr>
              <a:t>Hologram</a:t>
            </a:r>
            <a:r>
              <a:rPr lang="fr-FR" b="1" dirty="0">
                <a:solidFill>
                  <a:srgbClr val="FF0000"/>
                </a:solidFill>
              </a:rPr>
              <a:t> for </a:t>
            </a:r>
            <a:r>
              <a:rPr lang="fr-FR" b="1" dirty="0" err="1">
                <a:solidFill>
                  <a:srgbClr val="FF0000"/>
                </a:solidFill>
              </a:rPr>
              <a:t>AuxTel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82655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" name="Image 3" descr="principe_ronchi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325" y="838636"/>
            <a:ext cx="3942842" cy="2964543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4275476" y="2619218"/>
            <a:ext cx="4310677" cy="4035802"/>
            <a:chOff x="4365279" y="2619218"/>
            <a:chExt cx="4310677" cy="4035802"/>
          </a:xfrm>
        </p:grpSpPr>
        <p:pic>
          <p:nvPicPr>
            <p:cNvPr id="2" name="Image 1" descr="principe_hologramme_ordre1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675" y="3690477"/>
              <a:ext cx="3938281" cy="296454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>
              <a:alphaModFix amt="36000"/>
            </a:blip>
            <a:srcRect l="-101660" t="-60762" r="-3095" b="12912"/>
            <a:stretch/>
          </p:blipFill>
          <p:spPr>
            <a:xfrm>
              <a:off x="4365279" y="2619218"/>
              <a:ext cx="2961647" cy="3688434"/>
            </a:xfrm>
            <a:prstGeom prst="flowChartOffpageConnector">
              <a:avLst/>
            </a:prstGeom>
          </p:spPr>
        </p:pic>
      </p:grpSp>
      <p:sp>
        <p:nvSpPr>
          <p:cNvPr id="11" name="Arc 10"/>
          <p:cNvSpPr/>
          <p:nvPr/>
        </p:nvSpPr>
        <p:spPr>
          <a:xfrm rot="20094349">
            <a:off x="5783650" y="2180726"/>
            <a:ext cx="2403826" cy="1398249"/>
          </a:xfrm>
          <a:prstGeom prst="arc">
            <a:avLst>
              <a:gd name="adj1" fmla="val 15683280"/>
              <a:gd name="adj2" fmla="val 0"/>
            </a:avLst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465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1EA8A-D39D-2E3D-A3C1-90DBC9E9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Holographic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element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characterization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E05CDB1-4007-952E-E72B-F8690A41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24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35AC3A-5FF9-E5B7-5561-E06A9E469413}"/>
              </a:ext>
            </a:extLst>
          </p:cNvPr>
          <p:cNvSpPr txBox="1"/>
          <p:nvPr/>
        </p:nvSpPr>
        <p:spPr>
          <a:xfrm>
            <a:off x="457200" y="1728964"/>
            <a:ext cx="4563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Geometry</a:t>
            </a:r>
            <a:r>
              <a:rPr lang="fr-FR" dirty="0"/>
              <a:t>: 2 scans (</a:t>
            </a:r>
            <a:r>
              <a:rPr lang="fr-FR" dirty="0" err="1"/>
              <a:t>wide</a:t>
            </a:r>
            <a:r>
              <a:rPr lang="fr-FR" dirty="0"/>
              <a:t> and fine </a:t>
            </a:r>
            <a:r>
              <a:rPr lang="fr-FR" dirty="0" err="1"/>
              <a:t>meshes</a:t>
            </a:r>
            <a:r>
              <a:rPr lang="fr-FR" dirty="0"/>
              <a:t>); </a:t>
            </a:r>
            <a:r>
              <a:rPr lang="fr-FR" dirty="0" err="1"/>
              <a:t>changing</a:t>
            </a:r>
            <a:r>
              <a:rPr lang="fr-FR" dirty="0"/>
              <a:t> position of the 0 </a:t>
            </a:r>
            <a:r>
              <a:rPr lang="fr-FR" dirty="0" err="1"/>
              <a:t>order</a:t>
            </a:r>
            <a:r>
              <a:rPr lang="fr-FR" dirty="0"/>
              <a:t> star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Determination</a:t>
            </a:r>
            <a:r>
              <a:rPr lang="fr-FR" dirty="0"/>
              <a:t> of the </a:t>
            </a:r>
            <a:r>
              <a:rPr lang="fr-FR" b="1" dirty="0"/>
              <a:t>nominal </a:t>
            </a:r>
            <a:r>
              <a:rPr lang="fr-FR" b="1" dirty="0" err="1"/>
              <a:t>zero</a:t>
            </a:r>
            <a:r>
              <a:rPr lang="fr-FR" b="1" dirty="0"/>
              <a:t> </a:t>
            </a:r>
            <a:r>
              <a:rPr lang="fr-FR" b="1" dirty="0" err="1"/>
              <a:t>order</a:t>
            </a:r>
            <a:r>
              <a:rPr lang="fr-FR" b="1" dirty="0"/>
              <a:t> position (1750, 300) </a:t>
            </a:r>
            <a:r>
              <a:rPr lang="fr-FR" dirty="0"/>
              <a:t>-&gt; </a:t>
            </a:r>
            <a:r>
              <a:rPr lang="fr-FR" dirty="0" err="1"/>
              <a:t>determined</a:t>
            </a:r>
            <a:r>
              <a:rPr lang="fr-FR" dirty="0"/>
              <a:t> </a:t>
            </a:r>
            <a:r>
              <a:rPr lang="fr-FR" dirty="0" err="1"/>
              <a:t>with</a:t>
            </a:r>
            <a:br>
              <a:rPr lang="fr-FR" dirty="0"/>
            </a:br>
            <a:r>
              <a:rPr lang="fr-FR" dirty="0"/>
              <a:t>&lt; 0.5 mm </a:t>
            </a:r>
            <a:r>
              <a:rPr lang="fr-FR" dirty="0" err="1"/>
              <a:t>precision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Transmission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found</a:t>
            </a:r>
            <a:r>
              <a:rPr lang="fr-FR" b="1" dirty="0"/>
              <a:t> constant </a:t>
            </a:r>
            <a:r>
              <a:rPr lang="fr-FR" dirty="0" err="1"/>
              <a:t>within</a:t>
            </a:r>
            <a:r>
              <a:rPr lang="fr-FR" dirty="0"/>
              <a:t> &gt;1mm </a:t>
            </a:r>
            <a:r>
              <a:rPr lang="fr-FR" dirty="0" err="1"/>
              <a:t>from</a:t>
            </a:r>
            <a:r>
              <a:rPr lang="fr-FR" dirty="0"/>
              <a:t> nominal position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Good focus </a:t>
            </a:r>
            <a:r>
              <a:rPr lang="fr-FR" dirty="0" err="1"/>
              <a:t>along</a:t>
            </a:r>
            <a:r>
              <a:rPr lang="fr-FR" dirty="0"/>
              <a:t> the full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 [342-1100]nm </a:t>
            </a:r>
            <a:r>
              <a:rPr lang="fr-FR" dirty="0" err="1"/>
              <a:t>scale</a:t>
            </a:r>
            <a:r>
              <a:rPr lang="fr-FR" dirty="0"/>
              <a:t> -&gt; </a:t>
            </a:r>
            <a:r>
              <a:rPr lang="fr-FR" dirty="0">
                <a:solidFill>
                  <a:srgbClr val="FF0000"/>
                </a:solidFill>
              </a:rPr>
              <a:t>one of the main </a:t>
            </a:r>
            <a:r>
              <a:rPr lang="fr-FR" dirty="0" err="1">
                <a:solidFill>
                  <a:srgbClr val="FF0000"/>
                </a:solidFill>
              </a:rPr>
              <a:t>improvements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w/r Ronchi </a:t>
            </a:r>
            <a:r>
              <a:rPr lang="fr-FR" dirty="0" err="1"/>
              <a:t>grating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Transmission </a:t>
            </a:r>
            <a:r>
              <a:rPr lang="fr-FR" b="1" dirty="0" err="1"/>
              <a:t>efficiency</a:t>
            </a:r>
            <a:r>
              <a:rPr lang="fr-FR" b="1" dirty="0"/>
              <a:t> </a:t>
            </a:r>
            <a:r>
              <a:rPr lang="fr-FR" dirty="0"/>
              <a:t>-&gt; up to 3x more </a:t>
            </a:r>
            <a:r>
              <a:rPr lang="fr-FR" dirty="0" err="1"/>
              <a:t>than</a:t>
            </a:r>
            <a:r>
              <a:rPr lang="fr-FR" dirty="0"/>
              <a:t> Ronchi (</a:t>
            </a:r>
            <a:r>
              <a:rPr lang="fr-FR" dirty="0" err="1"/>
              <a:t>depending</a:t>
            </a:r>
            <a:r>
              <a:rPr lang="fr-FR" dirty="0"/>
              <a:t> on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1F01B84-604D-482E-BA76-860554C5F3E3}"/>
              </a:ext>
            </a:extLst>
          </p:cNvPr>
          <p:cNvGrpSpPr/>
          <p:nvPr/>
        </p:nvGrpSpPr>
        <p:grpSpPr>
          <a:xfrm>
            <a:off x="4818959" y="1945208"/>
            <a:ext cx="4065161" cy="4118704"/>
            <a:chOff x="4818959" y="1945208"/>
            <a:chExt cx="4065161" cy="4118704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BA03207-DC15-716C-120B-757CAABFA657}"/>
                </a:ext>
              </a:extLst>
            </p:cNvPr>
            <p:cNvGrpSpPr/>
            <p:nvPr/>
          </p:nvGrpSpPr>
          <p:grpSpPr>
            <a:xfrm>
              <a:off x="4818959" y="2652353"/>
              <a:ext cx="4065161" cy="3411559"/>
              <a:chOff x="4860032" y="2255918"/>
              <a:chExt cx="4161126" cy="3520813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F22B24D5-58B3-A635-004A-223ED4E63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267564" y="2255918"/>
                <a:ext cx="3753594" cy="3520813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08788E3B-5A30-B6DA-1D45-CCF84F77A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>
                <a:off x="4860032" y="2350571"/>
                <a:ext cx="3960440" cy="3426160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0D58D59B-D443-A09A-7BA4-AEA092B3E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70000"/>
              </a:blip>
              <a:stretch/>
            </p:blipFill>
            <p:spPr bwMode="auto">
              <a:xfrm>
                <a:off x="5174143" y="3403897"/>
                <a:ext cx="1245747" cy="1177231"/>
              </a:xfrm>
              <a:prstGeom prst="rect">
                <a:avLst/>
              </a:prstGeom>
            </p:spPr>
          </p:pic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2D33B9B-BC31-C3CF-5601-1ACC2BCDC945}"/>
                </a:ext>
              </a:extLst>
            </p:cNvPr>
            <p:cNvGrpSpPr/>
            <p:nvPr/>
          </p:nvGrpSpPr>
          <p:grpSpPr>
            <a:xfrm>
              <a:off x="5147892" y="1945208"/>
              <a:ext cx="2043690" cy="945477"/>
              <a:chOff x="5147892" y="1945208"/>
              <a:chExt cx="2043690" cy="945477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A792446-8B2F-5640-6427-A61FAB7F7752}"/>
                  </a:ext>
                </a:extLst>
              </p:cNvPr>
              <p:cNvSpPr txBox="1"/>
              <p:nvPr/>
            </p:nvSpPr>
            <p:spPr>
              <a:xfrm>
                <a:off x="5147892" y="1945208"/>
                <a:ext cx="2043690" cy="461665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Shows the dispersion direction if </a:t>
                </a:r>
                <a:r>
                  <a:rPr lang="fr-FR" sz="1200" dirty="0" err="1"/>
                  <a:t>zero</a:t>
                </a:r>
                <a:r>
                  <a:rPr lang="fr-FR" sz="1200" dirty="0"/>
                  <a:t> </a:t>
                </a:r>
                <a:r>
                  <a:rPr lang="fr-FR" sz="1200" dirty="0" err="1"/>
                  <a:t>order</a:t>
                </a:r>
                <a:r>
                  <a:rPr lang="fr-FR" sz="1200" dirty="0"/>
                  <a:t> </a:t>
                </a:r>
                <a:r>
                  <a:rPr lang="fr-FR" sz="1200" dirty="0" err="1"/>
                  <a:t>is</a:t>
                </a:r>
                <a:r>
                  <a:rPr lang="fr-FR" sz="1200" dirty="0"/>
                  <a:t> </a:t>
                </a:r>
                <a:r>
                  <a:rPr lang="fr-FR" sz="1200" dirty="0" err="1"/>
                  <a:t>here</a:t>
                </a:r>
                <a:endParaRPr lang="fr-FR" sz="1200" dirty="0"/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5AA7E168-A86E-6611-056C-43BBE16963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048" y="2406873"/>
                <a:ext cx="0" cy="483812"/>
              </a:xfrm>
              <a:prstGeom prst="straightConnector1">
                <a:avLst/>
              </a:prstGeom>
              <a:ln w="15875">
                <a:solidFill>
                  <a:srgbClr val="92D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38A2604F-4169-2A49-C9DA-625CD8A74A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7679" y="2387209"/>
                <a:ext cx="825908" cy="454313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41437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/>
        </p:nvSpPr>
        <p:spPr bwMode="auto">
          <a:xfrm>
            <a:off x="3811837" y="6269434"/>
            <a:ext cx="599784" cy="20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600">
                <a:solidFill>
                  <a:srgbClr val="FFFF00"/>
                </a:solidFill>
              </a:rPr>
              <a:t>656 nm</a:t>
            </a:r>
            <a:endParaRPr/>
          </a:p>
        </p:txBody>
      </p:sp>
      <p:sp>
        <p:nvSpPr>
          <p:cNvPr id="27" name="ZoneTexte 26"/>
          <p:cNvSpPr txBox="1"/>
          <p:nvPr/>
        </p:nvSpPr>
        <p:spPr bwMode="auto">
          <a:xfrm>
            <a:off x="5260575" y="6394912"/>
            <a:ext cx="627413" cy="21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700">
                <a:solidFill>
                  <a:srgbClr val="FFFF00"/>
                </a:solidFill>
              </a:rPr>
              <a:t>762 nm</a:t>
            </a:r>
            <a:endParaRPr/>
          </a:p>
        </p:txBody>
      </p:sp>
      <p:sp>
        <p:nvSpPr>
          <p:cNvPr id="51" name="ZoneTexte 50"/>
          <p:cNvSpPr txBox="1"/>
          <p:nvPr/>
        </p:nvSpPr>
        <p:spPr bwMode="auto">
          <a:xfrm>
            <a:off x="1292693" y="6242946"/>
            <a:ext cx="627413" cy="21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700">
                <a:solidFill>
                  <a:srgbClr val="FFFF00"/>
                </a:solidFill>
              </a:rPr>
              <a:t>486 nm</a:t>
            </a:r>
            <a:endParaRPr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1E661D-F8E1-5770-67CB-ABC2C66DCADC}"/>
              </a:ext>
            </a:extLst>
          </p:cNvPr>
          <p:cNvGrpSpPr/>
          <p:nvPr/>
        </p:nvGrpSpPr>
        <p:grpSpPr>
          <a:xfrm>
            <a:off x="237620" y="4019163"/>
            <a:ext cx="8806815" cy="2051132"/>
            <a:chOff x="102870" y="2604245"/>
            <a:chExt cx="8806815" cy="205113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74275" y="2741944"/>
              <a:ext cx="8565211" cy="191343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 bwMode="auto">
            <a:xfrm>
              <a:off x="5260574" y="4265645"/>
              <a:ext cx="442506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00B0F0"/>
                  </a:solidFill>
                </a:rPr>
                <a:t>O</a:t>
              </a:r>
              <a:r>
                <a:rPr lang="fr-FR" sz="1000" baseline="-25000">
                  <a:solidFill>
                    <a:srgbClr val="00B0F0"/>
                  </a:solidFill>
                </a:rPr>
                <a:t>2</a:t>
              </a:r>
              <a:endParaRPr/>
            </a:p>
          </p:txBody>
        </p:sp>
        <p:cxnSp>
          <p:nvCxnSpPr>
            <p:cNvPr id="22" name="Connecteur droit 21"/>
            <p:cNvCxnSpPr>
              <a:cxnSpLocks/>
            </p:cNvCxnSpPr>
            <p:nvPr/>
          </p:nvCxnSpPr>
          <p:spPr bwMode="auto">
            <a:xfrm>
              <a:off x="2661359" y="2747657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>
              <a:cxnSpLocks/>
            </p:cNvCxnSpPr>
            <p:nvPr/>
          </p:nvCxnSpPr>
          <p:spPr bwMode="auto">
            <a:xfrm>
              <a:off x="3898189" y="2730672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 bwMode="auto">
            <a:xfrm>
              <a:off x="3687954" y="4395151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656 nm</a:t>
              </a:r>
              <a:endParaRPr/>
            </a:p>
          </p:txBody>
        </p:sp>
        <p:sp>
          <p:nvSpPr>
            <p:cNvPr id="26" name="ZoneTexte 25"/>
            <p:cNvSpPr txBox="1"/>
            <p:nvPr/>
          </p:nvSpPr>
          <p:spPr bwMode="auto">
            <a:xfrm>
              <a:off x="5169714" y="4410475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762 nm</a:t>
              </a:r>
              <a:endParaRPr/>
            </a:p>
          </p:txBody>
        </p:sp>
        <p:cxnSp>
          <p:nvCxnSpPr>
            <p:cNvPr id="28" name="Connecteur droit 27"/>
            <p:cNvCxnSpPr>
              <a:cxnSpLocks/>
            </p:cNvCxnSpPr>
            <p:nvPr/>
          </p:nvCxnSpPr>
          <p:spPr bwMode="auto">
            <a:xfrm>
              <a:off x="1491025" y="2743127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 bwMode="auto">
            <a:xfrm>
              <a:off x="1299439" y="4407758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486 nm</a:t>
              </a:r>
              <a:endParaRPr/>
            </a:p>
          </p:txBody>
        </p:sp>
        <p:cxnSp>
          <p:nvCxnSpPr>
            <p:cNvPr id="37" name="Connecteur droit 36"/>
            <p:cNvCxnSpPr>
              <a:cxnSpLocks/>
            </p:cNvCxnSpPr>
            <p:nvPr/>
          </p:nvCxnSpPr>
          <p:spPr bwMode="auto">
            <a:xfrm>
              <a:off x="4827826" y="2730672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>
              <a:cxnSpLocks/>
            </p:cNvCxnSpPr>
            <p:nvPr/>
          </p:nvCxnSpPr>
          <p:spPr bwMode="auto">
            <a:xfrm>
              <a:off x="1881724" y="2727263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>
              <a:cxnSpLocks/>
            </p:cNvCxnSpPr>
            <p:nvPr/>
          </p:nvCxnSpPr>
          <p:spPr bwMode="auto">
            <a:xfrm>
              <a:off x="7444267" y="2822400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 bwMode="auto">
            <a:xfrm>
              <a:off x="7666244" y="2834991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>
              <a:cxnSpLocks/>
            </p:cNvCxnSpPr>
            <p:nvPr/>
          </p:nvCxnSpPr>
          <p:spPr bwMode="auto">
            <a:xfrm>
              <a:off x="8101229" y="2845254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cxnSpLocks/>
            </p:cNvCxnSpPr>
            <p:nvPr/>
          </p:nvCxnSpPr>
          <p:spPr bwMode="auto">
            <a:xfrm>
              <a:off x="8344703" y="2834991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cxnSpLocks/>
            </p:cNvCxnSpPr>
            <p:nvPr/>
          </p:nvCxnSpPr>
          <p:spPr bwMode="auto">
            <a:xfrm>
              <a:off x="5379839" y="2747657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>
              <a:cxnSpLocks/>
            </p:cNvCxnSpPr>
            <p:nvPr/>
          </p:nvCxnSpPr>
          <p:spPr bwMode="auto">
            <a:xfrm>
              <a:off x="1179625" y="2780285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>
              <a:cxnSpLocks/>
            </p:cNvCxnSpPr>
            <p:nvPr/>
          </p:nvCxnSpPr>
          <p:spPr bwMode="auto">
            <a:xfrm>
              <a:off x="796730" y="2780285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>
              <a:cxnSpLocks/>
            </p:cNvCxnSpPr>
            <p:nvPr/>
          </p:nvCxnSpPr>
          <p:spPr bwMode="auto">
            <a:xfrm>
              <a:off x="616118" y="2769688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 bwMode="auto">
            <a:xfrm>
              <a:off x="7176521" y="4418438"/>
              <a:ext cx="595534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907nm</a:t>
              </a:r>
              <a:endParaRPr/>
            </a:p>
          </p:txBody>
        </p:sp>
        <p:sp>
          <p:nvSpPr>
            <p:cNvPr id="65" name="ZoneTexte 64"/>
            <p:cNvSpPr txBox="1"/>
            <p:nvPr/>
          </p:nvSpPr>
          <p:spPr bwMode="auto">
            <a:xfrm>
              <a:off x="7888968" y="4300510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953 nm</a:t>
              </a:r>
              <a:endParaRPr/>
            </a:p>
          </p:txBody>
        </p:sp>
        <p:sp>
          <p:nvSpPr>
            <p:cNvPr id="66" name="ZoneTexte 65"/>
            <p:cNvSpPr txBox="1"/>
            <p:nvPr/>
          </p:nvSpPr>
          <p:spPr bwMode="auto">
            <a:xfrm>
              <a:off x="8164351" y="4407555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967 nm</a:t>
              </a:r>
              <a:endParaRPr/>
            </a:p>
          </p:txBody>
        </p:sp>
        <p:sp>
          <p:nvSpPr>
            <p:cNvPr id="74" name="ZoneTexte 73"/>
            <p:cNvSpPr txBox="1"/>
            <p:nvPr/>
          </p:nvSpPr>
          <p:spPr bwMode="auto">
            <a:xfrm>
              <a:off x="655201" y="3548693"/>
              <a:ext cx="440380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H</a:t>
              </a:r>
              <a:r>
                <a:rPr lang="fr-FR" sz="1000" baseline="-25000">
                  <a:solidFill>
                    <a:srgbClr val="FF0000"/>
                  </a:solidFill>
                  <a:highlight>
                    <a:srgbClr val="FFFF00"/>
                  </a:highlight>
                </a:rPr>
                <a:t>𝜸</a:t>
              </a:r>
              <a:endParaRPr/>
            </a:p>
          </p:txBody>
        </p:sp>
        <p:sp>
          <p:nvSpPr>
            <p:cNvPr id="95" name="ZoneTexte 94"/>
            <p:cNvSpPr txBox="1"/>
            <p:nvPr/>
          </p:nvSpPr>
          <p:spPr bwMode="auto">
            <a:xfrm>
              <a:off x="8473556" y="2609465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/>
          </p:blipFill>
          <p:spPr bwMode="auto">
            <a:xfrm>
              <a:off x="2530598" y="2808323"/>
              <a:ext cx="6039389" cy="1185621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 bwMode="auto">
            <a:xfrm>
              <a:off x="2721744" y="2822400"/>
              <a:ext cx="86032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84" name="ZoneTexte 83"/>
            <p:cNvSpPr txBox="1"/>
            <p:nvPr/>
          </p:nvSpPr>
          <p:spPr bwMode="auto">
            <a:xfrm>
              <a:off x="2610958" y="2609465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880163" y="2816837"/>
              <a:ext cx="108987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69" name="ZoneTexte 68"/>
            <p:cNvSpPr txBox="1"/>
            <p:nvPr/>
          </p:nvSpPr>
          <p:spPr bwMode="auto">
            <a:xfrm>
              <a:off x="2801104" y="2608570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3724308" y="3772911"/>
              <a:ext cx="436129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H</a:t>
              </a:r>
              <a:r>
                <a:rPr lang="fr-FR" sz="1000" baseline="-25000">
                  <a:solidFill>
                    <a:srgbClr val="FF0000"/>
                  </a:solidFill>
                  <a:highlight>
                    <a:srgbClr val="FFFF00"/>
                  </a:highlight>
                </a:rPr>
                <a:t>⍺</a:t>
              </a:r>
              <a:endParaRPr/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567586" y="2811273"/>
              <a:ext cx="108987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94" name="ZoneTexte 93"/>
            <p:cNvSpPr txBox="1"/>
            <p:nvPr/>
          </p:nvSpPr>
          <p:spPr bwMode="auto">
            <a:xfrm>
              <a:off x="3457649" y="2604245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14" name="ZoneTexte 13"/>
            <p:cNvSpPr txBox="1"/>
            <p:nvPr/>
          </p:nvSpPr>
          <p:spPr bwMode="auto">
            <a:xfrm>
              <a:off x="5260574" y="3857258"/>
              <a:ext cx="442506" cy="2765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0070C0"/>
                  </a:solidFill>
                  <a:highlight>
                    <a:srgbClr val="FFFF00"/>
                  </a:highlight>
                </a:rPr>
                <a:t>O</a:t>
              </a:r>
              <a:r>
                <a:rPr lang="fr-FR" sz="1000" baseline="-25000">
                  <a:solidFill>
                    <a:srgbClr val="0070C0"/>
                  </a:solidFill>
                  <a:highlight>
                    <a:srgbClr val="FFFF00"/>
                  </a:highlight>
                </a:rPr>
                <a:t>2</a:t>
              </a:r>
              <a:endParaRPr/>
            </a:p>
          </p:txBody>
        </p:sp>
        <p:sp>
          <p:nvSpPr>
            <p:cNvPr id="77" name="ZoneTexte 76"/>
            <p:cNvSpPr txBox="1"/>
            <p:nvPr/>
          </p:nvSpPr>
          <p:spPr bwMode="auto">
            <a:xfrm>
              <a:off x="4686448" y="3737193"/>
              <a:ext cx="440380" cy="257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900">
                  <a:solidFill>
                    <a:srgbClr val="FF0000"/>
                  </a:solidFill>
                  <a:highlight>
                    <a:srgbClr val="FFFF00"/>
                  </a:highlight>
                </a:rPr>
                <a:t>CII</a:t>
              </a:r>
              <a:endParaRPr/>
            </a:p>
          </p:txBody>
        </p:sp>
        <p:sp>
          <p:nvSpPr>
            <p:cNvPr id="40" name="ZoneTexte 39"/>
            <p:cNvSpPr txBox="1"/>
            <p:nvPr/>
          </p:nvSpPr>
          <p:spPr bwMode="auto">
            <a:xfrm>
              <a:off x="6069940" y="2610883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6155568" y="2816837"/>
              <a:ext cx="123322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8582734" y="2822400"/>
              <a:ext cx="123322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86" name="ZoneTexte 85"/>
            <p:cNvSpPr txBox="1"/>
            <p:nvPr/>
          </p:nvSpPr>
          <p:spPr bwMode="auto">
            <a:xfrm>
              <a:off x="7263596" y="3597627"/>
              <a:ext cx="506268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SIII</a:t>
              </a:r>
              <a:endParaRPr/>
            </a:p>
          </p:txBody>
        </p:sp>
        <p:sp>
          <p:nvSpPr>
            <p:cNvPr id="87" name="ZoneTexte 86"/>
            <p:cNvSpPr txBox="1"/>
            <p:nvPr/>
          </p:nvSpPr>
          <p:spPr bwMode="auto">
            <a:xfrm>
              <a:off x="7941768" y="3600162"/>
              <a:ext cx="506268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SIII</a:t>
              </a:r>
              <a:endParaRPr/>
            </a:p>
          </p:txBody>
        </p:sp>
        <p:sp>
          <p:nvSpPr>
            <p:cNvPr id="2" name="ZoneTexte 1"/>
            <p:cNvSpPr txBox="1"/>
            <p:nvPr/>
          </p:nvSpPr>
          <p:spPr bwMode="auto">
            <a:xfrm>
              <a:off x="6351069" y="3040851"/>
              <a:ext cx="1014138" cy="3924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50" b="1" dirty="0" err="1"/>
                <a:t>spectrum</a:t>
              </a:r>
              <a:r>
                <a:rPr lang="fr-FR" sz="750" b="1" dirty="0"/>
                <a:t> </a:t>
              </a:r>
              <a:r>
                <a:rPr lang="fr-FR" sz="750" b="1" dirty="0" err="1"/>
                <a:t>from</a:t>
              </a:r>
              <a:endParaRPr lang="fr-FR" sz="750" b="1" dirty="0"/>
            </a:p>
            <a:p>
              <a:pPr>
                <a:defRPr/>
              </a:pPr>
              <a:r>
                <a:rPr lang="fr-FR" sz="600" b="1" dirty="0"/>
                <a:t>le Bertre et al. 1989, A&amp;A, 225, 417</a:t>
              </a:r>
              <a:endParaRPr b="1" dirty="0"/>
            </a:p>
          </p:txBody>
        </p:sp>
        <p:cxnSp>
          <p:nvCxnSpPr>
            <p:cNvPr id="71" name="Connecteur droit 70"/>
            <p:cNvCxnSpPr>
              <a:cxnSpLocks/>
            </p:cNvCxnSpPr>
            <p:nvPr/>
          </p:nvCxnSpPr>
          <p:spPr bwMode="auto">
            <a:xfrm>
              <a:off x="4961418" y="2736115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/>
            <p:cNvSpPr txBox="1"/>
            <p:nvPr/>
          </p:nvSpPr>
          <p:spPr bwMode="auto">
            <a:xfrm>
              <a:off x="597294" y="4401312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434 nm</a:t>
              </a:r>
              <a:endParaRPr/>
            </a:p>
          </p:txBody>
        </p:sp>
        <p:sp>
          <p:nvSpPr>
            <p:cNvPr id="76" name="ZoneTexte 75"/>
            <p:cNvSpPr txBox="1"/>
            <p:nvPr/>
          </p:nvSpPr>
          <p:spPr bwMode="auto">
            <a:xfrm>
              <a:off x="122739" y="3872203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400</a:t>
              </a:r>
              <a:endParaRPr/>
            </a:p>
          </p:txBody>
        </p:sp>
        <p:sp>
          <p:nvSpPr>
            <p:cNvPr id="97" name="ZoneTexte 96"/>
            <p:cNvSpPr txBox="1"/>
            <p:nvPr/>
          </p:nvSpPr>
          <p:spPr bwMode="auto">
            <a:xfrm>
              <a:off x="1482588" y="3872203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500</a:t>
              </a:r>
              <a:endParaRPr/>
            </a:p>
          </p:txBody>
        </p:sp>
        <p:sp>
          <p:nvSpPr>
            <p:cNvPr id="98" name="ZoneTexte 97"/>
            <p:cNvSpPr txBox="1"/>
            <p:nvPr/>
          </p:nvSpPr>
          <p:spPr bwMode="auto">
            <a:xfrm>
              <a:off x="2911654" y="3872203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600</a:t>
              </a:r>
              <a:endParaRPr/>
            </a:p>
          </p:txBody>
        </p:sp>
        <p:sp>
          <p:nvSpPr>
            <p:cNvPr id="99" name="ZoneTexte 98"/>
            <p:cNvSpPr txBox="1"/>
            <p:nvPr/>
          </p:nvSpPr>
          <p:spPr bwMode="auto">
            <a:xfrm>
              <a:off x="4334876" y="3873025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700</a:t>
              </a:r>
              <a:endParaRPr/>
            </a:p>
          </p:txBody>
        </p:sp>
        <p:sp>
          <p:nvSpPr>
            <p:cNvPr id="100" name="ZoneTexte 99"/>
            <p:cNvSpPr txBox="1"/>
            <p:nvPr/>
          </p:nvSpPr>
          <p:spPr bwMode="auto">
            <a:xfrm>
              <a:off x="5751509" y="3876615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800</a:t>
              </a:r>
              <a:endParaRPr/>
            </a:p>
          </p:txBody>
        </p:sp>
        <p:sp>
          <p:nvSpPr>
            <p:cNvPr id="101" name="ZoneTexte 100"/>
            <p:cNvSpPr txBox="1"/>
            <p:nvPr/>
          </p:nvSpPr>
          <p:spPr bwMode="auto">
            <a:xfrm>
              <a:off x="7174732" y="3874667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900</a:t>
              </a:r>
              <a:endParaRPr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186134" y="2746655"/>
              <a:ext cx="1853762" cy="2765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 dirty="0" err="1">
                  <a:solidFill>
                    <a:srgbClr val="FF0000"/>
                  </a:solidFill>
                </a:rPr>
                <a:t>Hologram</a:t>
              </a:r>
              <a:r>
                <a:rPr lang="fr-FR" sz="1000" dirty="0">
                  <a:solidFill>
                    <a:srgbClr val="FF0000"/>
                  </a:solidFill>
                </a:rPr>
                <a:t>, </a:t>
              </a:r>
              <a:r>
                <a:rPr lang="fr-FR" sz="1000" dirty="0" err="1">
                  <a:solidFill>
                    <a:srgbClr val="FF0000"/>
                  </a:solidFill>
                </a:rPr>
                <a:t>Texp</a:t>
              </a:r>
              <a:r>
                <a:rPr lang="fr-FR" sz="1000" dirty="0">
                  <a:solidFill>
                    <a:srgbClr val="FF0000"/>
                  </a:solidFill>
                </a:rPr>
                <a:t>=60s</a:t>
              </a:r>
              <a:endParaRPr dirty="0"/>
            </a:p>
          </p:txBody>
        </p:sp>
        <p:sp>
          <p:nvSpPr>
            <p:cNvPr id="10" name="ZoneTexte 9"/>
            <p:cNvSpPr txBox="1"/>
            <p:nvPr/>
          </p:nvSpPr>
          <p:spPr bwMode="auto">
            <a:xfrm>
              <a:off x="1354756" y="3490578"/>
              <a:ext cx="446757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H</a:t>
              </a:r>
              <a:r>
                <a:rPr lang="fr-FR" sz="1000" baseline="-25000">
                  <a:solidFill>
                    <a:srgbClr val="FF0000"/>
                  </a:solidFill>
                  <a:highlight>
                    <a:srgbClr val="FFFF00"/>
                  </a:highlight>
                </a:rPr>
                <a:t>𝞫</a:t>
              </a:r>
              <a:endParaRPr/>
            </a:p>
          </p:txBody>
        </p:sp>
        <p:sp>
          <p:nvSpPr>
            <p:cNvPr id="85" name="ZoneTexte 84"/>
            <p:cNvSpPr txBox="1"/>
            <p:nvPr/>
          </p:nvSpPr>
          <p:spPr bwMode="auto">
            <a:xfrm>
              <a:off x="4817525" y="3510000"/>
              <a:ext cx="448881" cy="257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900">
                  <a:solidFill>
                    <a:srgbClr val="FF0000"/>
                  </a:solidFill>
                  <a:highlight>
                    <a:srgbClr val="FFFF00"/>
                  </a:highlight>
                </a:rPr>
                <a:t>OII</a:t>
              </a:r>
              <a:endParaRPr/>
            </a:p>
          </p:txBody>
        </p:sp>
        <p:sp>
          <p:nvSpPr>
            <p:cNvPr id="9" name="ZoneTexte 8"/>
            <p:cNvSpPr txBox="1"/>
            <p:nvPr/>
          </p:nvSpPr>
          <p:spPr bwMode="auto">
            <a:xfrm>
              <a:off x="102870" y="2982911"/>
              <a:ext cx="1596591" cy="424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50">
                  <a:solidFill>
                    <a:srgbClr val="FF0000"/>
                  </a:solidFill>
                </a:rPr>
                <a:t>R </a:t>
              </a:r>
              <a:r>
                <a:rPr lang="fr-FR" sz="1200">
                  <a:solidFill>
                    <a:srgbClr val="FF0000"/>
                  </a:solidFill>
                  <a:latin typeface="Symbol"/>
                </a:rPr>
                <a:t>a </a:t>
              </a:r>
              <a:r>
                <a:rPr lang="fr-FR" sz="1050">
                  <a:solidFill>
                    <a:srgbClr val="FF0000"/>
                  </a:solidFill>
                </a:rPr>
                <a:t>100</a:t>
              </a:r>
              <a:br>
                <a:rPr lang="fr-FR" sz="1050">
                  <a:solidFill>
                    <a:srgbClr val="FF0000"/>
                  </a:solidFill>
                </a:rPr>
              </a:br>
              <a:r>
                <a:rPr lang="fr-FR" sz="700">
                  <a:solidFill>
                    <a:srgbClr val="FF0000"/>
                  </a:solidFill>
                </a:rPr>
                <a:t>(seeing/object size limited)</a:t>
              </a:r>
              <a:endParaRPr lang="fr-FR" sz="1050">
                <a:solidFill>
                  <a:srgbClr val="FF0000"/>
                </a:solidFill>
              </a:endParaRPr>
            </a:p>
          </p:txBody>
        </p:sp>
        <p:sp>
          <p:nvSpPr>
            <p:cNvPr id="102" name="ZoneTexte 101"/>
            <p:cNvSpPr txBox="1"/>
            <p:nvPr/>
          </p:nvSpPr>
          <p:spPr bwMode="auto">
            <a:xfrm>
              <a:off x="6952206" y="2607694"/>
              <a:ext cx="1596591" cy="424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50">
                  <a:solidFill>
                    <a:srgbClr val="FF0000"/>
                  </a:solidFill>
                </a:rPr>
                <a:t>R </a:t>
              </a:r>
              <a:r>
                <a:rPr lang="fr-FR" sz="1200">
                  <a:solidFill>
                    <a:srgbClr val="FF0000"/>
                  </a:solidFill>
                  <a:latin typeface="Symbol"/>
                </a:rPr>
                <a:t>a </a:t>
              </a:r>
              <a:r>
                <a:rPr lang="fr-FR" sz="1050">
                  <a:solidFill>
                    <a:srgbClr val="FF0000"/>
                  </a:solidFill>
                </a:rPr>
                <a:t>200</a:t>
              </a:r>
              <a:br>
                <a:rPr lang="fr-FR" sz="1050">
                  <a:solidFill>
                    <a:srgbClr val="FF0000"/>
                  </a:solidFill>
                </a:rPr>
              </a:br>
              <a:r>
                <a:rPr lang="fr-FR" sz="700">
                  <a:solidFill>
                    <a:srgbClr val="FF0000"/>
                  </a:solidFill>
                </a:rPr>
                <a:t>(seeing/object size limited)</a:t>
              </a:r>
              <a:endParaRPr lang="fr-FR" sz="1050">
                <a:solidFill>
                  <a:srgbClr val="FF0000"/>
                </a:solidFill>
              </a:endParaRPr>
            </a:p>
          </p:txBody>
        </p:sp>
        <p:cxnSp>
          <p:nvCxnSpPr>
            <p:cNvPr id="15" name="Connecteur droit avec flèche 14"/>
            <p:cNvCxnSpPr>
              <a:cxnSpLocks/>
              <a:stCxn id="9" idx="2"/>
            </p:cNvCxnSpPr>
            <p:nvPr/>
          </p:nvCxnSpPr>
          <p:spPr bwMode="auto">
            <a:xfrm>
              <a:off x="901166" y="3407228"/>
              <a:ext cx="581422" cy="3656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avec flèche 102"/>
            <p:cNvCxnSpPr>
              <a:cxnSpLocks/>
            </p:cNvCxnSpPr>
            <p:nvPr/>
          </p:nvCxnSpPr>
          <p:spPr bwMode="auto">
            <a:xfrm>
              <a:off x="7746338" y="3022489"/>
              <a:ext cx="293471" cy="8258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475552" y="262135"/>
            <a:ext cx="7823549" cy="62922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fr-FR" sz="2000" b="1" dirty="0" err="1">
                <a:solidFill>
                  <a:srgbClr val="FF0000"/>
                </a:solidFill>
              </a:rPr>
              <a:t>Estimating</a:t>
            </a:r>
            <a:r>
              <a:rPr lang="fr-FR" sz="2000" b="1" dirty="0">
                <a:solidFill>
                  <a:srgbClr val="FF0000"/>
                </a:solidFill>
              </a:rPr>
              <a:t> a </a:t>
            </a:r>
            <a:r>
              <a:rPr lang="fr-FR" sz="2000" b="1" dirty="0" err="1">
                <a:solidFill>
                  <a:srgbClr val="FF0000"/>
                </a:solidFill>
              </a:rPr>
              <a:t>lower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limit</a:t>
            </a:r>
            <a:r>
              <a:rPr lang="fr-FR" sz="2000" b="1" dirty="0">
                <a:solidFill>
                  <a:srgbClr val="FF0000"/>
                </a:solidFill>
              </a:rPr>
              <a:t> of </a:t>
            </a:r>
            <a:r>
              <a:rPr lang="fr-FR" sz="2000" b="1" dirty="0" err="1">
                <a:solidFill>
                  <a:srgbClr val="FF0000"/>
                </a:solidFill>
              </a:rPr>
              <a:t>resolution</a:t>
            </a:r>
            <a:r>
              <a:rPr lang="fr-FR" sz="2000" b="1" dirty="0">
                <a:solidFill>
                  <a:srgbClr val="FF0000"/>
                </a:solidFill>
              </a:rPr>
              <a:t>, </a:t>
            </a:r>
            <a:r>
              <a:rPr lang="fr-FR" sz="2000" b="1" dirty="0" err="1">
                <a:solidFill>
                  <a:srgbClr val="FF0000"/>
                </a:solidFill>
              </a:rPr>
              <a:t>using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narrow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emission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lines</a:t>
            </a:r>
            <a:r>
              <a:rPr lang="fr-FR" sz="2000" b="1" dirty="0">
                <a:solidFill>
                  <a:srgbClr val="FF0000"/>
                </a:solidFill>
              </a:rPr>
              <a:t> of</a:t>
            </a:r>
            <a:br>
              <a:rPr lang="fr-FR" sz="2000" b="1" dirty="0">
                <a:solidFill>
                  <a:srgbClr val="FF0000"/>
                </a:solidFill>
              </a:rPr>
            </a:br>
            <a:r>
              <a:rPr lang="fr-FR" sz="2000" b="1" dirty="0" err="1">
                <a:solidFill>
                  <a:srgbClr val="FF0000"/>
                </a:solidFill>
              </a:rPr>
              <a:t>Planetary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nebula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</a:rPr>
              <a:t>Hen</a:t>
            </a:r>
            <a:r>
              <a:rPr lang="fr-FR" sz="2000" b="1" i="1" dirty="0">
                <a:solidFill>
                  <a:srgbClr val="FF0000"/>
                </a:solidFill>
              </a:rPr>
              <a:t> 2-113</a:t>
            </a:r>
            <a:endParaRPr lang="fr-FR" sz="11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06707" y="911804"/>
            <a:ext cx="4294010" cy="2511996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 bwMode="auto">
          <a:xfrm>
            <a:off x="465566" y="3369755"/>
            <a:ext cx="608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rgbClr val="002060"/>
                </a:solidFill>
              </a:rPr>
              <a:t>-&gt; </a:t>
            </a:r>
            <a:r>
              <a:rPr lang="fr-FR" sz="2000" b="1" i="1" dirty="0" err="1">
                <a:solidFill>
                  <a:srgbClr val="002060"/>
                </a:solidFill>
              </a:rPr>
              <a:t>lower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r>
              <a:rPr lang="fr-FR" sz="2000" b="1" i="1" dirty="0" err="1">
                <a:solidFill>
                  <a:srgbClr val="002060"/>
                </a:solidFill>
              </a:rPr>
              <a:t>limits</a:t>
            </a:r>
            <a:r>
              <a:rPr lang="fr-FR" sz="2000" b="1" i="1" dirty="0">
                <a:solidFill>
                  <a:srgbClr val="002060"/>
                </a:solidFill>
              </a:rPr>
              <a:t> on R=</a:t>
            </a:r>
            <a:r>
              <a:rPr lang="fr-FR" sz="2000" b="1" i="1" dirty="0">
                <a:solidFill>
                  <a:srgbClr val="002060"/>
                </a:solidFill>
                <a:latin typeface="Symbol"/>
              </a:rPr>
              <a:t>l/Dl </a:t>
            </a:r>
            <a:r>
              <a:rPr lang="fr-FR" sz="2000" b="1" i="1" dirty="0">
                <a:solidFill>
                  <a:srgbClr val="002060"/>
                </a:solidFill>
              </a:rPr>
              <a:t>(</a:t>
            </a:r>
            <a:r>
              <a:rPr lang="fr-FR" sz="2000" b="1" i="1" dirty="0" err="1">
                <a:solidFill>
                  <a:srgbClr val="002060"/>
                </a:solidFill>
              </a:rPr>
              <a:t>because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r>
              <a:rPr lang="fr-FR" sz="2000" b="1" i="1" dirty="0" err="1">
                <a:solidFill>
                  <a:srgbClr val="002060"/>
                </a:solidFill>
              </a:rPr>
              <a:t>extended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r>
              <a:rPr lang="fr-FR" sz="2000" b="1" i="1" dirty="0" err="1">
                <a:solidFill>
                  <a:srgbClr val="002060"/>
                </a:solidFill>
              </a:rPr>
              <a:t>object</a:t>
            </a:r>
            <a:r>
              <a:rPr lang="fr-FR" sz="2000" b="1" i="1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r>
              <a:rPr lang="fr-FR" sz="2000" b="1" i="1" dirty="0">
                <a:solidFill>
                  <a:srgbClr val="002060"/>
                </a:solidFill>
              </a:rPr>
              <a:t>-&gt; focus OK for all </a:t>
            </a:r>
            <a:r>
              <a:rPr lang="fr-FR" sz="2000" b="1" i="1" dirty="0">
                <a:solidFill>
                  <a:srgbClr val="002060"/>
                </a:solidFill>
                <a:latin typeface="Symbol" pitchFamily="2" charset="2"/>
              </a:rPr>
              <a:t>l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5553" y="1008659"/>
            <a:ext cx="2270155" cy="21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86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125F2-7F2B-C9F1-A5CB-7E8BD898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58" y="186494"/>
            <a:ext cx="8604284" cy="1641147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Transmission </a:t>
            </a:r>
            <a:r>
              <a:rPr lang="fr-FR" b="1" dirty="0" err="1">
                <a:solidFill>
                  <a:srgbClr val="FF0000"/>
                </a:solidFill>
              </a:rPr>
              <a:t>efficiency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model vs test-</a:t>
            </a:r>
            <a:r>
              <a:rPr lang="fr-FR" b="1" dirty="0" err="1">
                <a:solidFill>
                  <a:srgbClr val="FF0000"/>
                </a:solidFill>
              </a:rPr>
              <a:t>bench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measurements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D3850FE-4E72-2AD9-D673-B1E2C6287E07}"/>
              </a:ext>
            </a:extLst>
          </p:cNvPr>
          <p:cNvGrpSpPr/>
          <p:nvPr/>
        </p:nvGrpSpPr>
        <p:grpSpPr>
          <a:xfrm>
            <a:off x="410735" y="4334328"/>
            <a:ext cx="3623566" cy="2104808"/>
            <a:chOff x="5185943" y="4075523"/>
            <a:chExt cx="3623566" cy="210480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570FC2E-0382-2233-7F33-DC8BE6FE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3898" y="4075523"/>
              <a:ext cx="2716530" cy="181102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5C44662-A686-0F7A-97C8-DEEF431668D8}"/>
                </a:ext>
              </a:extLst>
            </p:cNvPr>
            <p:cNvSpPr txBox="1"/>
            <p:nvPr/>
          </p:nvSpPr>
          <p:spPr>
            <a:xfrm>
              <a:off x="5185943" y="5872554"/>
              <a:ext cx="3208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Phase </a:t>
              </a:r>
              <a:r>
                <a:rPr lang="fr-FR" sz="1400" dirty="0" err="1"/>
                <a:t>delay</a:t>
              </a:r>
              <a:r>
                <a:rPr lang="fr-FR" sz="1400" dirty="0"/>
                <a:t> profile of </a:t>
              </a:r>
              <a:r>
                <a:rPr lang="fr-FR" sz="1400" dirty="0" err="1"/>
                <a:t>holographic</a:t>
              </a:r>
              <a:r>
                <a:rPr lang="fr-FR" sz="1400" dirty="0"/>
                <a:t> </a:t>
              </a:r>
              <a:r>
                <a:rPr lang="fr-FR" sz="1400" dirty="0" err="1"/>
                <a:t>grating</a:t>
              </a:r>
              <a:endParaRPr lang="fr-FR" sz="1400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FB83D4A-C9B3-3571-6125-638E8F9BB6B3}"/>
                </a:ext>
              </a:extLst>
            </p:cNvPr>
            <p:cNvSpPr txBox="1"/>
            <p:nvPr/>
          </p:nvSpPr>
          <p:spPr>
            <a:xfrm>
              <a:off x="7807051" y="4197201"/>
              <a:ext cx="8835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pitchFamily="2" charset="2"/>
                </a:rPr>
                <a:t>l</a:t>
              </a:r>
              <a:r>
                <a:rPr lang="fr-FR" sz="1400" dirty="0"/>
                <a:t>=400nm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A6392B6-9E38-EADA-72C9-5F50A35B4C3F}"/>
                </a:ext>
              </a:extLst>
            </p:cNvPr>
            <p:cNvSpPr txBox="1"/>
            <p:nvPr/>
          </p:nvSpPr>
          <p:spPr>
            <a:xfrm>
              <a:off x="7834562" y="5058661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pitchFamily="2" charset="2"/>
                </a:rPr>
                <a:t>l</a:t>
              </a:r>
              <a:r>
                <a:rPr lang="fr-FR" sz="1400" dirty="0"/>
                <a:t>=1000nm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A159CA-3E84-C2D0-3BC4-CFD96B7361AA}"/>
                </a:ext>
              </a:extLst>
            </p:cNvPr>
            <p:cNvSpPr txBox="1"/>
            <p:nvPr/>
          </p:nvSpPr>
          <p:spPr>
            <a:xfrm>
              <a:off x="7826290" y="4827261"/>
              <a:ext cx="8835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pitchFamily="2" charset="2"/>
                </a:rPr>
                <a:t>l</a:t>
              </a:r>
              <a:r>
                <a:rPr lang="fr-FR" sz="1400" dirty="0"/>
                <a:t>=639nm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ACBA1AD-C02E-B187-83D7-672E38E912C9}"/>
              </a:ext>
            </a:extLst>
          </p:cNvPr>
          <p:cNvGrpSpPr/>
          <p:nvPr/>
        </p:nvGrpSpPr>
        <p:grpSpPr>
          <a:xfrm>
            <a:off x="228184" y="1877195"/>
            <a:ext cx="3303292" cy="2288793"/>
            <a:chOff x="278288" y="1877195"/>
            <a:chExt cx="3303292" cy="228879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95C61B5-651E-2998-E8DA-7B89FE41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794" y="2011312"/>
              <a:ext cx="2724785" cy="179387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F131D92-D02C-EFEF-4484-573DBA431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083" y="1877195"/>
              <a:ext cx="1862734" cy="309100"/>
            </a:xfrm>
            <a:prstGeom prst="rect">
              <a:avLst/>
            </a:prstGeom>
          </p:spPr>
        </p:pic>
        <p:sp>
          <p:nvSpPr>
            <p:cNvPr id="12" name="Titre 1">
              <a:extLst>
                <a:ext uri="{FF2B5EF4-FFF2-40B4-BE49-F238E27FC236}">
                  <a16:creationId xmlns:a16="http://schemas.microsoft.com/office/drawing/2014/main" id="{E951F322-0173-0A93-54F2-477584DE459C}"/>
                </a:ext>
              </a:extLst>
            </p:cNvPr>
            <p:cNvSpPr txBox="1">
              <a:spLocks/>
            </p:cNvSpPr>
            <p:nvPr/>
          </p:nvSpPr>
          <p:spPr>
            <a:xfrm>
              <a:off x="278288" y="3785580"/>
              <a:ext cx="3303292" cy="3804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dirty="0" err="1"/>
                <a:t>Caracteristic</a:t>
              </a:r>
              <a:r>
                <a:rPr lang="fr-FR" sz="1400" dirty="0"/>
                <a:t> </a:t>
              </a:r>
              <a:r>
                <a:rPr lang="fr-FR" sz="1400" dirty="0" err="1"/>
                <a:t>curve</a:t>
              </a:r>
              <a:r>
                <a:rPr lang="fr-FR" sz="1400" dirty="0"/>
                <a:t> of </a:t>
              </a:r>
              <a:r>
                <a:rPr lang="fr-FR" sz="1400" dirty="0" err="1"/>
                <a:t>holographic</a:t>
              </a:r>
              <a:r>
                <a:rPr lang="fr-FR" sz="1400" dirty="0"/>
                <a:t> </a:t>
              </a:r>
              <a:r>
                <a:rPr lang="fr-FR" sz="1400" dirty="0" err="1"/>
                <a:t>emulsion</a:t>
              </a:r>
              <a:endParaRPr lang="fr-FR" sz="1400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443CE0-8AE2-1B14-1328-59F4629703FA}"/>
              </a:ext>
            </a:extLst>
          </p:cNvPr>
          <p:cNvGrpSpPr/>
          <p:nvPr/>
        </p:nvGrpSpPr>
        <p:grpSpPr>
          <a:xfrm>
            <a:off x="4219549" y="2582757"/>
            <a:ext cx="4598043" cy="3042486"/>
            <a:chOff x="4117729" y="3414151"/>
            <a:chExt cx="4598043" cy="304248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EB0CC47-4C84-77B6-AA00-C2521743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7729" y="3414151"/>
              <a:ext cx="4598043" cy="3042486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B2852D3-7DDE-D259-42D8-AD4B7661FADB}"/>
                </a:ext>
              </a:extLst>
            </p:cNvPr>
            <p:cNvSpPr txBox="1"/>
            <p:nvPr/>
          </p:nvSpPr>
          <p:spPr>
            <a:xfrm>
              <a:off x="4680301" y="3532676"/>
              <a:ext cx="15458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Transmissions:</a:t>
              </a:r>
            </a:p>
            <a:p>
              <a:r>
                <a:rPr lang="fr-FR" dirty="0"/>
                <a:t>Model (</a:t>
              </a:r>
              <a:r>
                <a:rPr lang="fr-FR" dirty="0" err="1"/>
                <a:t>lines</a:t>
              </a:r>
              <a:r>
                <a:rPr lang="fr-FR" dirty="0"/>
                <a:t>)</a:t>
              </a:r>
            </a:p>
            <a:p>
              <a:r>
                <a:rPr lang="fr-FR" dirty="0"/>
                <a:t>Data (points)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71B18A2-3383-16B8-C931-6E17E38B43A6}"/>
              </a:ext>
            </a:extLst>
          </p:cNvPr>
          <p:cNvSpPr txBox="1"/>
          <p:nvPr/>
        </p:nvSpPr>
        <p:spPr>
          <a:xfrm>
            <a:off x="4596830" y="5822182"/>
            <a:ext cx="3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UV transmissions </a:t>
            </a:r>
            <a:r>
              <a:rPr lang="fr-FR" dirty="0" err="1"/>
              <a:t>measured</a:t>
            </a:r>
            <a:r>
              <a:rPr lang="fr-FR" dirty="0"/>
              <a:t> on sky (Bouguer </a:t>
            </a:r>
            <a:r>
              <a:rPr lang="fr-FR" dirty="0" err="1"/>
              <a:t>lines</a:t>
            </a:r>
            <a:r>
              <a:rPr lang="fr-FR" dirty="0"/>
              <a:t>): in </a:t>
            </a:r>
            <a:r>
              <a:rPr lang="fr-FR" dirty="0" err="1"/>
              <a:t>progress</a:t>
            </a:r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21EE290-7845-3D6D-3BEF-76D84EFC8DC7}"/>
              </a:ext>
            </a:extLst>
          </p:cNvPr>
          <p:cNvCxnSpPr/>
          <p:nvPr/>
        </p:nvCxnSpPr>
        <p:spPr>
          <a:xfrm flipV="1">
            <a:off x="4794821" y="5379538"/>
            <a:ext cx="0" cy="50393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45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27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919162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FF0000"/>
                </a:solidFill>
              </a:rPr>
              <a:t>Variability of the atmospheric transmission</a:t>
            </a:r>
            <a:br>
              <a:rPr lang="fr-FR" sz="3600" b="1">
                <a:solidFill>
                  <a:srgbClr val="FF0000"/>
                </a:solidFill>
              </a:rPr>
            </a:br>
            <a:r>
              <a:rPr lang="fr-FR" sz="2200" i="1">
                <a:solidFill>
                  <a:srgbClr val="FF0000"/>
                </a:solidFill>
              </a:rPr>
              <a:t>(Stubbs et al. PASP, 119: 1163–1178, 2007)</a:t>
            </a:r>
            <a:endParaRPr lang="fr-FR" sz="3100" i="1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0200" y="128270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Photometrists</a:t>
            </a:r>
            <a:r>
              <a:rPr lang="fr-FR" dirty="0"/>
              <a:t> use </a:t>
            </a:r>
            <a:r>
              <a:rPr lang="fr-FR" dirty="0" err="1"/>
              <a:t>photometric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nights</a:t>
            </a:r>
            <a:r>
              <a:rPr lang="fr-FR" dirty="0"/>
              <a:t> and </a:t>
            </a:r>
            <a:r>
              <a:rPr lang="fr-FR" dirty="0" err="1"/>
              <a:t>narrow</a:t>
            </a:r>
            <a:r>
              <a:rPr lang="fr-FR" dirty="0"/>
              <a:t> band </a:t>
            </a:r>
            <a:r>
              <a:rPr lang="fr-FR" dirty="0" err="1"/>
              <a:t>filters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fr-FR" i="1" dirty="0"/>
              <a:t>No cloud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Low </a:t>
            </a:r>
            <a:r>
              <a:rPr lang="fr-FR" i="1" dirty="0" err="1"/>
              <a:t>humidity</a:t>
            </a:r>
            <a:endParaRPr lang="fr-FR" i="1" dirty="0"/>
          </a:p>
          <a:p>
            <a:pPr marL="742950" lvl="1" indent="-285750">
              <a:buFontTx/>
              <a:buChar char="-"/>
            </a:pPr>
            <a:r>
              <a:rPr lang="fr-FR" i="1" dirty="0"/>
              <a:t>Low </a:t>
            </a:r>
            <a:r>
              <a:rPr lang="fr-FR" i="1" dirty="0" err="1"/>
              <a:t>aerosols</a:t>
            </a:r>
            <a:endParaRPr lang="fr-FR" i="1" dirty="0"/>
          </a:p>
          <a:p>
            <a:pPr marL="285750" indent="-285750">
              <a:buFontTx/>
              <a:buChar char="-"/>
            </a:pPr>
            <a:r>
              <a:rPr lang="fr-FR" b="1" dirty="0"/>
              <a:t>LSST</a:t>
            </a:r>
            <a:r>
              <a:rPr lang="fr-FR" dirty="0"/>
              <a:t> </a:t>
            </a:r>
            <a:r>
              <a:rPr lang="fr-FR" dirty="0" err="1"/>
              <a:t>wants</a:t>
            </a:r>
            <a:r>
              <a:rPr lang="fr-FR" dirty="0"/>
              <a:t> to </a:t>
            </a:r>
            <a:r>
              <a:rPr lang="fr-FR" b="1" dirty="0"/>
              <a:t>use all </a:t>
            </a:r>
            <a:r>
              <a:rPr lang="fr-FR" b="1" dirty="0" err="1"/>
              <a:t>nights</a:t>
            </a:r>
            <a:r>
              <a:rPr lang="fr-FR" b="1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dirty="0" err="1"/>
              <a:t>wide</a:t>
            </a:r>
            <a:r>
              <a:rPr lang="fr-FR" b="1" dirty="0"/>
              <a:t> band </a:t>
            </a:r>
            <a:r>
              <a:rPr lang="fr-FR" dirty="0" err="1"/>
              <a:t>filters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fr-FR" i="1" dirty="0"/>
              <a:t>Few </a:t>
            </a:r>
            <a:r>
              <a:rPr lang="fr-FR" i="1" dirty="0" err="1"/>
              <a:t>clouds</a:t>
            </a:r>
            <a:r>
              <a:rPr lang="fr-FR" i="1" dirty="0"/>
              <a:t> (</a:t>
            </a:r>
            <a:r>
              <a:rPr lang="fr-FR" i="1" dirty="0" err="1"/>
              <a:t>grey</a:t>
            </a:r>
            <a:r>
              <a:rPr lang="fr-FR" i="1" dirty="0"/>
              <a:t> absorption)</a:t>
            </a:r>
          </a:p>
          <a:p>
            <a:pPr marL="742950" lvl="1" indent="-285750">
              <a:buFontTx/>
              <a:buChar char="-"/>
            </a:pPr>
            <a:r>
              <a:rPr lang="fr-FR" i="1" dirty="0" err="1"/>
              <a:t>Humidity</a:t>
            </a:r>
            <a:r>
              <a:rPr lang="fr-FR" i="1" dirty="0"/>
              <a:t> (affects I &amp; Z)</a:t>
            </a:r>
          </a:p>
          <a:p>
            <a:pPr marL="742950" lvl="1" indent="-285750">
              <a:buFontTx/>
              <a:buChar char="-"/>
            </a:pPr>
            <a:r>
              <a:rPr lang="fr-FR" i="1" dirty="0" err="1"/>
              <a:t>Aerosol</a:t>
            </a:r>
            <a:r>
              <a:rPr lang="fr-FR" i="1" dirty="0"/>
              <a:t> (affects U &amp; G)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92200" y="53975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After correcting for Airmass:</a:t>
            </a:r>
          </a:p>
          <a:p>
            <a:pPr marL="285750" indent="-285750">
              <a:buFontTx/>
              <a:buChar char="-"/>
            </a:pPr>
            <a:r>
              <a:rPr lang="fr-FR"/>
              <a:t>O</a:t>
            </a:r>
            <a:r>
              <a:rPr lang="fr-FR" baseline="-25000"/>
              <a:t>2</a:t>
            </a:r>
            <a:r>
              <a:rPr lang="fr-FR"/>
              <a:t>, O</a:t>
            </a:r>
            <a:r>
              <a:rPr lang="fr-FR" baseline="-25000"/>
              <a:t>3</a:t>
            </a:r>
            <a:r>
              <a:rPr lang="fr-FR"/>
              <a:t>, rayleigh can be extracted</a:t>
            </a:r>
          </a:p>
          <a:p>
            <a:pPr marL="285750" indent="-285750">
              <a:buFontTx/>
              <a:buChar char="-"/>
            </a:pPr>
            <a:r>
              <a:rPr lang="fr-FR"/>
              <a:t>Then determine H</a:t>
            </a:r>
            <a:r>
              <a:rPr lang="fr-FR" baseline="-25000"/>
              <a:t>2</a:t>
            </a:r>
            <a:r>
              <a:rPr lang="fr-FR"/>
              <a:t>O and aerosol</a:t>
            </a:r>
          </a:p>
        </p:txBody>
      </p:sp>
      <p:pic>
        <p:nvPicPr>
          <p:cNvPr id="2" name="Image 1" descr="absorp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73" y="4826154"/>
            <a:ext cx="2623193" cy="185722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2580E35-25E3-27B6-85ED-FB736D7480CE}"/>
              </a:ext>
            </a:extLst>
          </p:cNvPr>
          <p:cNvGrpSpPr/>
          <p:nvPr/>
        </p:nvGrpSpPr>
        <p:grpSpPr>
          <a:xfrm>
            <a:off x="373776" y="1513573"/>
            <a:ext cx="5153816" cy="3542791"/>
            <a:chOff x="373776" y="1156229"/>
            <a:chExt cx="5153816" cy="4030133"/>
          </a:xfrm>
        </p:grpSpPr>
        <p:pic>
          <p:nvPicPr>
            <p:cNvPr id="9" name="Image 8" descr="absorption-atmosphere-ne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6" y="1156229"/>
              <a:ext cx="5153816" cy="403013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1481C78-6B3D-90EF-646C-99A122DE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3797" y="4369874"/>
              <a:ext cx="2881492" cy="6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900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1C8D981-A4CD-AC4B-ABA3-A0D9B7AC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91" y="3749944"/>
            <a:ext cx="3495876" cy="43983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dirty="0"/>
              <a:t>Variation of EQW for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</a:t>
            </a:r>
            <a:r>
              <a:rPr lang="fr-FR" dirty="0" err="1"/>
              <a:t>illustrates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to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(EQW)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C91C70-9697-7F44-8FF8-2422E3B1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1" y="0"/>
            <a:ext cx="8919043" cy="820395"/>
          </a:xfrm>
        </p:spPr>
        <p:txBody>
          <a:bodyPr/>
          <a:lstStyle/>
          <a:p>
            <a:r>
              <a:rPr lang="fr-FR" sz="3200" b="1" dirty="0" err="1">
                <a:solidFill>
                  <a:srgbClr val="FF0000"/>
                </a:solidFill>
              </a:rPr>
              <a:t>Auxtel</a:t>
            </a:r>
            <a:r>
              <a:rPr lang="fr-FR" sz="3200" b="1" dirty="0">
                <a:solidFill>
                  <a:srgbClr val="FF0000"/>
                </a:solidFill>
              </a:rPr>
              <a:t> : First </a:t>
            </a:r>
            <a:r>
              <a:rPr lang="fr-FR" sz="3200" b="1" dirty="0" err="1">
                <a:solidFill>
                  <a:srgbClr val="FF0000"/>
                </a:solidFill>
              </a:rPr>
              <a:t>estimates</a:t>
            </a:r>
            <a:r>
              <a:rPr lang="fr-FR" sz="3200" b="1" dirty="0">
                <a:solidFill>
                  <a:srgbClr val="FF0000"/>
                </a:solidFill>
              </a:rPr>
              <a:t> of </a:t>
            </a:r>
            <a:r>
              <a:rPr lang="fr-FR" sz="3200" b="1" dirty="0" err="1">
                <a:solidFill>
                  <a:srgbClr val="FF0000"/>
                </a:solidFill>
              </a:rPr>
              <a:t>atmospheric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parameters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EF4D4B-DF63-CB48-8B3B-282B1831FF5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5" y="912031"/>
            <a:ext cx="4192818" cy="300054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B3E1D2-964C-474F-B030-67D9F4E19118}"/>
              </a:ext>
            </a:extLst>
          </p:cNvPr>
          <p:cNvGrpSpPr/>
          <p:nvPr/>
        </p:nvGrpSpPr>
        <p:grpSpPr>
          <a:xfrm>
            <a:off x="379796" y="4072456"/>
            <a:ext cx="4153967" cy="814331"/>
            <a:chOff x="89156" y="3796796"/>
            <a:chExt cx="4588051" cy="96015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622F063-C227-6B44-8A1E-1BA87285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6" y="3796796"/>
              <a:ext cx="2212018" cy="95818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8AC0BD2-B852-D94B-8941-0BBA6E5B0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227" y="3824132"/>
              <a:ext cx="2366980" cy="932816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984E67-3C31-6946-BCA4-1EF2F9F06B10}"/>
              </a:ext>
            </a:extLst>
          </p:cNvPr>
          <p:cNvGrpSpPr/>
          <p:nvPr/>
        </p:nvGrpSpPr>
        <p:grpSpPr>
          <a:xfrm>
            <a:off x="1074602" y="5069854"/>
            <a:ext cx="2566660" cy="1539199"/>
            <a:chOff x="752700" y="4889317"/>
            <a:chExt cx="2871188" cy="161239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81CE434-35C7-EC4E-AF36-CD1211782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00" y="4889317"/>
              <a:ext cx="2814366" cy="161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35AF361-AEB1-1F4F-85E9-E203F583805D}"/>
                </a:ext>
              </a:extLst>
            </p:cNvPr>
            <p:cNvSpPr txBox="1"/>
            <p:nvPr/>
          </p:nvSpPr>
          <p:spPr>
            <a:xfrm>
              <a:off x="2441813" y="5803020"/>
              <a:ext cx="1182075" cy="27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EQW </a:t>
              </a:r>
              <a:r>
                <a:rPr lang="fr-FR" sz="1050" dirty="0" err="1"/>
                <a:t>definition</a:t>
              </a:r>
              <a:endParaRPr lang="fr-FR" sz="1050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5CD8F30-88AB-1A41-87A7-43B4535C748F}"/>
              </a:ext>
            </a:extLst>
          </p:cNvPr>
          <p:cNvGrpSpPr/>
          <p:nvPr/>
        </p:nvGrpSpPr>
        <p:grpSpPr>
          <a:xfrm>
            <a:off x="4760847" y="809692"/>
            <a:ext cx="3985788" cy="2886541"/>
            <a:chOff x="4450868" y="822094"/>
            <a:chExt cx="4413546" cy="31291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4D60D86-B9B6-C64F-AF1B-318FB7BEF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868" y="822094"/>
              <a:ext cx="4413546" cy="312915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0D63AD9-E4C1-764A-8923-052C7DDC157A}"/>
                </a:ext>
              </a:extLst>
            </p:cNvPr>
            <p:cNvSpPr txBox="1"/>
            <p:nvPr/>
          </p:nvSpPr>
          <p:spPr>
            <a:xfrm>
              <a:off x="6445543" y="2913494"/>
              <a:ext cx="2318661" cy="4587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Stellar</a:t>
              </a:r>
              <a:r>
                <a:rPr lang="fr-FR" sz="1100" dirty="0"/>
                <a:t> </a:t>
              </a:r>
              <a:r>
                <a:rPr lang="fr-FR" sz="1100" dirty="0" err="1"/>
                <a:t>lines</a:t>
              </a:r>
              <a:endParaRPr lang="fr-FR" sz="1100" dirty="0"/>
            </a:p>
            <a:p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EQW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independent</a:t>
              </a:r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on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atmosphere</a:t>
              </a:r>
              <a:endParaRPr lang="fr-FR" sz="1200" b="1" i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BF19A48-620D-8542-821E-069772D8915C}"/>
                </a:ext>
              </a:extLst>
            </p:cNvPr>
            <p:cNvSpPr txBox="1"/>
            <p:nvPr/>
          </p:nvSpPr>
          <p:spPr>
            <a:xfrm>
              <a:off x="4701899" y="935457"/>
              <a:ext cx="2117976" cy="4671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/>
                <a:t>Atmospheric</a:t>
              </a:r>
              <a:r>
                <a:rPr lang="fr-FR" sz="1100" dirty="0"/>
                <a:t> absorption </a:t>
              </a:r>
              <a:r>
                <a:rPr lang="fr-FR" sz="1100" dirty="0" err="1"/>
                <a:t>lines</a:t>
              </a:r>
              <a:endParaRPr lang="fr-FR" sz="1100" dirty="0"/>
            </a:p>
            <a:p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EQW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depends</a:t>
              </a:r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on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atmosphere</a:t>
              </a:r>
              <a:endParaRPr lang="fr-FR" sz="1200" b="1" i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F8454DB0-03D7-984E-B330-4540C7296338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01" y="1403096"/>
              <a:ext cx="0" cy="15103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0410E544-0936-ED47-AA5A-C1599F0A3588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01" y="1381732"/>
              <a:ext cx="609347" cy="1074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A11112B-747F-B548-A480-609B4E79E7AF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00" y="1381732"/>
              <a:ext cx="407486" cy="3239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8EF682CE-7F14-C84C-933D-5874374F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604873" y="3331540"/>
              <a:ext cx="271642" cy="2536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EFB7C5A9-DCB5-1842-B71A-4C96BE71B42F}"/>
                </a:ext>
              </a:extLst>
            </p:cNvPr>
            <p:cNvCxnSpPr>
              <a:cxnSpLocks/>
            </p:cNvCxnSpPr>
            <p:nvPr/>
          </p:nvCxnSpPr>
          <p:spPr>
            <a:xfrm>
              <a:off x="7604315" y="3346085"/>
              <a:ext cx="24608" cy="173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C94659E3-6AEA-D84D-90BA-0440AA327E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2425" y="3360630"/>
              <a:ext cx="161332" cy="95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86C1470-4958-EFED-5E07-C3D07EAAD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581" y="4365350"/>
            <a:ext cx="3772073" cy="23628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AF9D5C-0433-C1C6-9C1B-B2495830EECC}"/>
              </a:ext>
            </a:extLst>
          </p:cNvPr>
          <p:cNvSpPr txBox="1"/>
          <p:nvPr/>
        </p:nvSpPr>
        <p:spPr>
          <a:xfrm>
            <a:off x="5812546" y="5286811"/>
            <a:ext cx="43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H</a:t>
            </a:r>
            <a:r>
              <a:rPr lang="fr-FR" sz="1200" b="1" baseline="-25000" dirty="0"/>
              <a:t>2</a:t>
            </a:r>
            <a:r>
              <a:rPr lang="fr-FR" sz="1200" b="1" dirty="0"/>
              <a:t>O</a:t>
            </a:r>
            <a:endParaRPr lang="fr-FR" sz="1600" b="1" baseline="-25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710FD5-5656-2BF5-D4DE-2D6886F37B83}"/>
              </a:ext>
            </a:extLst>
          </p:cNvPr>
          <p:cNvSpPr txBox="1"/>
          <p:nvPr/>
        </p:nvSpPr>
        <p:spPr>
          <a:xfrm>
            <a:off x="6534771" y="5302542"/>
            <a:ext cx="43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H</a:t>
            </a:r>
            <a:r>
              <a:rPr lang="fr-FR" sz="1200" b="1" baseline="-25000" dirty="0"/>
              <a:t>2</a:t>
            </a:r>
            <a:r>
              <a:rPr lang="fr-FR" sz="1200" b="1" dirty="0"/>
              <a:t>O</a:t>
            </a:r>
            <a:endParaRPr lang="fr-FR" sz="1600" b="1" baseline="-25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63FFBC-10AF-CB3D-09CD-5490FE24A9CF}"/>
              </a:ext>
            </a:extLst>
          </p:cNvPr>
          <p:cNvSpPr txBox="1"/>
          <p:nvPr/>
        </p:nvSpPr>
        <p:spPr>
          <a:xfrm>
            <a:off x="7444033" y="4828987"/>
            <a:ext cx="43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H</a:t>
            </a:r>
            <a:r>
              <a:rPr lang="fr-FR" sz="1200" b="1" baseline="-25000" dirty="0"/>
              <a:t>2</a:t>
            </a:r>
            <a:r>
              <a:rPr lang="fr-FR" sz="1200" b="1" dirty="0"/>
              <a:t>O</a:t>
            </a:r>
            <a:endParaRPr lang="fr-FR" sz="1600" b="1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4C4323-78A8-8F4F-591B-E1F55601C876}"/>
              </a:ext>
            </a:extLst>
          </p:cNvPr>
          <p:cNvSpPr/>
          <p:nvPr/>
        </p:nvSpPr>
        <p:spPr>
          <a:xfrm>
            <a:off x="5125160" y="4875544"/>
            <a:ext cx="389715" cy="16236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57E035-F6F0-A904-E187-030B893CEBD4}"/>
              </a:ext>
            </a:extLst>
          </p:cNvPr>
          <p:cNvSpPr/>
          <p:nvPr/>
        </p:nvSpPr>
        <p:spPr>
          <a:xfrm>
            <a:off x="8069428" y="4876606"/>
            <a:ext cx="389715" cy="16236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A81F32-C39E-8694-F047-45C59FE6505B}"/>
              </a:ext>
            </a:extLst>
          </p:cNvPr>
          <p:cNvSpPr txBox="1"/>
          <p:nvPr/>
        </p:nvSpPr>
        <p:spPr>
          <a:xfrm>
            <a:off x="5804365" y="5874156"/>
            <a:ext cx="18653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200" dirty="0"/>
              <a:t>‘’fit’’ H</a:t>
            </a:r>
            <a:r>
              <a:rPr lang="fr-FR" sz="1200" baseline="-25000" dirty="0"/>
              <a:t>2</a:t>
            </a:r>
            <a:r>
              <a:rPr lang="fr-FR" sz="1200" dirty="0"/>
              <a:t>O :</a:t>
            </a:r>
            <a:endParaRPr lang="fr-FR" sz="1400" dirty="0"/>
          </a:p>
          <a:p>
            <a:pPr lvl="1" algn="ctr"/>
            <a:r>
              <a:rPr lang="fr-FR" sz="1400" b="1" dirty="0"/>
              <a:t>PWV ~ 3.2mm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D1E2D9-8693-6189-B881-0EF85306083B}"/>
              </a:ext>
            </a:extLst>
          </p:cNvPr>
          <p:cNvSpPr txBox="1"/>
          <p:nvPr/>
        </p:nvSpPr>
        <p:spPr>
          <a:xfrm>
            <a:off x="5815136" y="4683551"/>
            <a:ext cx="170048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/>
              <a:t>data/simu(</a:t>
            </a:r>
            <a:r>
              <a:rPr lang="fr-FR" sz="1100" dirty="0" err="1"/>
              <a:t>LibRadTran</a:t>
            </a:r>
            <a:r>
              <a:rPr lang="fr-FR" sz="1100" dirty="0"/>
              <a:t>) for </a:t>
            </a:r>
            <a:r>
              <a:rPr lang="fr-FR" sz="1100" dirty="0" err="1"/>
              <a:t>several</a:t>
            </a:r>
            <a:r>
              <a:rPr lang="fr-FR" sz="1100" dirty="0"/>
              <a:t> </a:t>
            </a:r>
            <a:r>
              <a:rPr lang="fr-FR" sz="1100" dirty="0" err="1"/>
              <a:t>hypothesis</a:t>
            </a:r>
            <a:r>
              <a:rPr lang="fr-FR" sz="1100" dirty="0"/>
              <a:t> (PWV)</a:t>
            </a:r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1F9713-D24E-C64B-8BDC-37C16C9843CC}"/>
              </a:ext>
            </a:extLst>
          </p:cNvPr>
          <p:cNvSpPr txBox="1"/>
          <p:nvPr/>
        </p:nvSpPr>
        <p:spPr>
          <a:xfrm>
            <a:off x="790044" y="108268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O</a:t>
            </a:r>
            <a:r>
              <a:rPr lang="fr-FR" sz="1100" baseline="-25000" dirty="0">
                <a:highlight>
                  <a:srgbClr val="FFFF00"/>
                </a:highlight>
              </a:rPr>
              <a:t>2</a:t>
            </a:r>
            <a:r>
              <a:rPr lang="fr-FR" sz="1100" dirty="0">
                <a:highlight>
                  <a:srgbClr val="FFFF00"/>
                </a:highlight>
              </a:rPr>
              <a:t> </a:t>
            </a:r>
            <a:r>
              <a:rPr lang="fr-FR" sz="1100" dirty="0" err="1">
                <a:highlight>
                  <a:srgbClr val="FFFF00"/>
                </a:highlight>
              </a:rPr>
              <a:t>atm</a:t>
            </a:r>
            <a:r>
              <a:rPr lang="fr-FR" sz="1100" dirty="0">
                <a:highlight>
                  <a:srgbClr val="FFFF00"/>
                </a:highlight>
              </a:rPr>
              <a:t>. absorption </a:t>
            </a:r>
            <a:r>
              <a:rPr lang="fr-FR" sz="1100" dirty="0" err="1">
                <a:highlight>
                  <a:srgbClr val="FFFF00"/>
                </a:highlight>
              </a:rPr>
              <a:t>lines</a:t>
            </a:r>
            <a:endParaRPr lang="fr-FR" sz="1100" dirty="0">
              <a:highlight>
                <a:srgbClr val="FFFF00"/>
              </a:highlight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2422E0-6EE7-A5C2-2442-25787F8BA12E}"/>
              </a:ext>
            </a:extLst>
          </p:cNvPr>
          <p:cNvSpPr txBox="1"/>
          <p:nvPr/>
        </p:nvSpPr>
        <p:spPr>
          <a:xfrm>
            <a:off x="788824" y="1581899"/>
            <a:ext cx="1645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O</a:t>
            </a:r>
            <a:r>
              <a:rPr lang="fr-FR" sz="1100" baseline="-25000" dirty="0">
                <a:highlight>
                  <a:srgbClr val="FFFF00"/>
                </a:highlight>
              </a:rPr>
              <a:t>3</a:t>
            </a:r>
            <a:r>
              <a:rPr lang="fr-FR" sz="1100" dirty="0">
                <a:highlight>
                  <a:srgbClr val="FFFF00"/>
                </a:highlight>
              </a:rPr>
              <a:t> </a:t>
            </a:r>
            <a:r>
              <a:rPr lang="fr-FR" sz="1100" dirty="0" err="1">
                <a:highlight>
                  <a:srgbClr val="FFFF00"/>
                </a:highlight>
              </a:rPr>
              <a:t>atm</a:t>
            </a:r>
            <a:r>
              <a:rPr lang="fr-FR" sz="1100" dirty="0">
                <a:highlight>
                  <a:srgbClr val="FFFF00"/>
                </a:highlight>
              </a:rPr>
              <a:t>. absorption bands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6ABC11-111F-FF68-CA05-CDC359504CF2}"/>
              </a:ext>
            </a:extLst>
          </p:cNvPr>
          <p:cNvSpPr txBox="1"/>
          <p:nvPr/>
        </p:nvSpPr>
        <p:spPr>
          <a:xfrm>
            <a:off x="759564" y="2072917"/>
            <a:ext cx="1733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H</a:t>
            </a:r>
            <a:r>
              <a:rPr lang="fr-FR" sz="1100" baseline="-25000" dirty="0">
                <a:highlight>
                  <a:srgbClr val="FFFF00"/>
                </a:highlight>
              </a:rPr>
              <a:t>2</a:t>
            </a:r>
            <a:r>
              <a:rPr lang="fr-FR" sz="1100" dirty="0">
                <a:highlight>
                  <a:srgbClr val="FFFF00"/>
                </a:highlight>
              </a:rPr>
              <a:t>O </a:t>
            </a:r>
            <a:r>
              <a:rPr lang="fr-FR" sz="1100" dirty="0" err="1">
                <a:highlight>
                  <a:srgbClr val="FFFF00"/>
                </a:highlight>
              </a:rPr>
              <a:t>atm</a:t>
            </a:r>
            <a:r>
              <a:rPr lang="fr-FR" sz="1100" dirty="0">
                <a:highlight>
                  <a:srgbClr val="FFFF00"/>
                </a:highlight>
              </a:rPr>
              <a:t>. absorption bands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34631F1-9593-B68A-3A3E-EABB243A3522}"/>
              </a:ext>
            </a:extLst>
          </p:cNvPr>
          <p:cNvSpPr txBox="1"/>
          <p:nvPr/>
        </p:nvSpPr>
        <p:spPr>
          <a:xfrm>
            <a:off x="713591" y="4214973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H</a:t>
            </a:r>
            <a:r>
              <a:rPr lang="fr-FR" sz="1100" baseline="-25000" dirty="0">
                <a:highlight>
                  <a:srgbClr val="FFFF00"/>
                </a:highlight>
                <a:latin typeface="Symbol" pitchFamily="2" charset="2"/>
              </a:rPr>
              <a:t>g</a:t>
            </a:r>
            <a:endParaRPr lang="fr-FR" sz="1100" dirty="0">
              <a:highlight>
                <a:srgbClr val="FFFF00"/>
              </a:highlight>
              <a:latin typeface="Symbol" pitchFamily="2" charset="2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C9B11E0-95DE-447A-3CE3-DAD355F0139F}"/>
              </a:ext>
            </a:extLst>
          </p:cNvPr>
          <p:cNvSpPr txBox="1"/>
          <p:nvPr/>
        </p:nvSpPr>
        <p:spPr>
          <a:xfrm>
            <a:off x="1401558" y="4230831"/>
            <a:ext cx="324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highlight>
                  <a:srgbClr val="FFFF00"/>
                </a:highlight>
              </a:rPr>
              <a:t>H</a:t>
            </a:r>
            <a:r>
              <a:rPr lang="fr-FR" sz="1100" baseline="-25000" dirty="0" err="1">
                <a:highlight>
                  <a:srgbClr val="FFFF00"/>
                </a:highlight>
                <a:latin typeface="Symbol" pitchFamily="2" charset="2"/>
              </a:rPr>
              <a:t>b</a:t>
            </a:r>
            <a:endParaRPr lang="fr-FR" sz="1100" dirty="0">
              <a:highlight>
                <a:srgbClr val="FFFF00"/>
              </a:highlight>
              <a:latin typeface="Symbol" pitchFamily="2" charset="2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94C8F28-D850-A27B-3C26-C79C1D00DF4C}"/>
              </a:ext>
            </a:extLst>
          </p:cNvPr>
          <p:cNvSpPr txBox="1"/>
          <p:nvPr/>
        </p:nvSpPr>
        <p:spPr>
          <a:xfrm>
            <a:off x="2070294" y="4233329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H</a:t>
            </a:r>
            <a:r>
              <a:rPr lang="fr-FR" sz="1100" baseline="-25000" dirty="0">
                <a:highlight>
                  <a:srgbClr val="FFFF00"/>
                </a:highlight>
                <a:latin typeface="Symbol" pitchFamily="2" charset="2"/>
              </a:rPr>
              <a:t>a</a:t>
            </a:r>
            <a:endParaRPr lang="fr-FR" sz="1100" dirty="0">
              <a:highlight>
                <a:srgbClr val="FFFF00"/>
              </a:highlight>
              <a:latin typeface="Symbol" pitchFamily="2" charset="2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A441BB-2AEF-F6C2-FDD6-664C3413A0FB}"/>
              </a:ext>
            </a:extLst>
          </p:cNvPr>
          <p:cNvSpPr txBox="1"/>
          <p:nvPr/>
        </p:nvSpPr>
        <p:spPr>
          <a:xfrm>
            <a:off x="2761234" y="42420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highlight>
                  <a:srgbClr val="FFFF00"/>
                </a:highlight>
              </a:rPr>
              <a:t>H</a:t>
            </a:r>
            <a:r>
              <a:rPr lang="fr-FR" sz="1050" baseline="-25000" dirty="0">
                <a:highlight>
                  <a:srgbClr val="FFFF00"/>
                </a:highlight>
                <a:latin typeface="Symbol" pitchFamily="2" charset="2"/>
              </a:rPr>
              <a:t>2</a:t>
            </a:r>
            <a:r>
              <a:rPr lang="fr-FR" sz="1050" dirty="0">
                <a:highlight>
                  <a:srgbClr val="FFFF00"/>
                </a:highlight>
              </a:rPr>
              <a:t>O</a:t>
            </a:r>
          </a:p>
          <a:p>
            <a:r>
              <a:rPr lang="fr-FR" sz="500" dirty="0">
                <a:highlight>
                  <a:srgbClr val="FFFF00"/>
                </a:highlight>
              </a:rPr>
              <a:t>(720nm)</a:t>
            </a:r>
            <a:endParaRPr lang="fr-FR" sz="1100" dirty="0">
              <a:highlight>
                <a:srgbClr val="FFFF00"/>
              </a:highlight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3D72ABC-5D00-E5F6-AA2B-E8BAD56905B6}"/>
              </a:ext>
            </a:extLst>
          </p:cNvPr>
          <p:cNvSpPr txBox="1"/>
          <p:nvPr/>
        </p:nvSpPr>
        <p:spPr>
          <a:xfrm>
            <a:off x="4215694" y="423971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highlight>
                  <a:srgbClr val="FFFF00"/>
                </a:highlight>
              </a:rPr>
              <a:t>H</a:t>
            </a:r>
            <a:r>
              <a:rPr lang="fr-FR" sz="1050" baseline="-25000" dirty="0">
                <a:highlight>
                  <a:srgbClr val="FFFF00"/>
                </a:highlight>
                <a:latin typeface="Symbol" pitchFamily="2" charset="2"/>
              </a:rPr>
              <a:t>2</a:t>
            </a:r>
            <a:r>
              <a:rPr lang="fr-FR" sz="1050" dirty="0">
                <a:highlight>
                  <a:srgbClr val="FFFF00"/>
                </a:highlight>
              </a:rPr>
              <a:t>O</a:t>
            </a:r>
          </a:p>
          <a:p>
            <a:r>
              <a:rPr lang="fr-FR" sz="500" dirty="0">
                <a:highlight>
                  <a:srgbClr val="FFFF00"/>
                </a:highlight>
              </a:rPr>
              <a:t>(820nm)</a:t>
            </a:r>
            <a:endParaRPr lang="fr-FR" sz="1100" dirty="0">
              <a:highlight>
                <a:srgbClr val="FFFF00"/>
              </a:highligh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57A27C3-F1C6-04D6-759E-3836A58E40D8}"/>
              </a:ext>
            </a:extLst>
          </p:cNvPr>
          <p:cNvSpPr txBox="1"/>
          <p:nvPr/>
        </p:nvSpPr>
        <p:spPr>
          <a:xfrm>
            <a:off x="3489157" y="4232817"/>
            <a:ext cx="404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highlight>
                  <a:srgbClr val="FFFF00"/>
                </a:highlight>
              </a:rPr>
              <a:t> O</a:t>
            </a:r>
            <a:r>
              <a:rPr lang="fr-FR" sz="1100" baseline="-25000" dirty="0">
                <a:highlight>
                  <a:srgbClr val="FFFF00"/>
                </a:highlight>
              </a:rPr>
              <a:t>2</a:t>
            </a:r>
          </a:p>
          <a:p>
            <a:pPr algn="ctr"/>
            <a:r>
              <a:rPr lang="fr-FR" sz="500" dirty="0">
                <a:highlight>
                  <a:srgbClr val="FFFF00"/>
                </a:highlight>
              </a:rPr>
              <a:t>(760nm)</a:t>
            </a:r>
            <a:endParaRPr lang="fr-FR" sz="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8242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8411" y="1496291"/>
            <a:ext cx="7268067" cy="47590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b="1" dirty="0"/>
              <a:t>Objective of the </a:t>
            </a:r>
            <a:r>
              <a:rPr lang="fr-FR" sz="2000" b="1" dirty="0" err="1"/>
              <a:t>AuxTel</a:t>
            </a:r>
            <a:r>
              <a:rPr lang="fr-FR" sz="2000" b="1" dirty="0"/>
              <a:t> calibration</a:t>
            </a:r>
            <a:r>
              <a:rPr lang="fr-FR" sz="2000" dirty="0"/>
              <a:t>:</a:t>
            </a:r>
          </a:p>
          <a:p>
            <a:pPr marL="0" indent="0">
              <a:buNone/>
            </a:pPr>
            <a:r>
              <a:rPr lang="fr-FR" sz="2000" dirty="0" err="1"/>
              <a:t>Estimate</a:t>
            </a:r>
            <a:r>
              <a:rPr lang="fr-FR" sz="2000" dirty="0"/>
              <a:t> </a:t>
            </a:r>
            <a:r>
              <a:rPr lang="fr-FR" sz="2000" dirty="0" err="1"/>
              <a:t>colour</a:t>
            </a:r>
            <a:r>
              <a:rPr lang="fr-FR" sz="2000" dirty="0"/>
              <a:t> corrections to </a:t>
            </a:r>
            <a:r>
              <a:rPr lang="fr-FR" sz="2000" dirty="0" err="1"/>
              <a:t>vector</a:t>
            </a:r>
            <a:r>
              <a:rPr lang="fr-FR" sz="2000" dirty="0"/>
              <a:t> (</a:t>
            </a:r>
            <a:r>
              <a:rPr lang="fr-FR" sz="2000" b="1" dirty="0">
                <a:solidFill>
                  <a:srgbClr val="0070C0"/>
                </a:solidFill>
              </a:rPr>
              <a:t>U</a:t>
            </a:r>
            <a:r>
              <a:rPr lang="fr-FR" sz="2000" b="1" dirty="0">
                <a:solidFill>
                  <a:srgbClr val="92D050"/>
                </a:solidFill>
              </a:rPr>
              <a:t>G</a:t>
            </a:r>
            <a:r>
              <a:rPr lang="fr-FR" sz="2000" b="1" dirty="0">
                <a:solidFill>
                  <a:srgbClr val="FFC000"/>
                </a:solidFill>
              </a:rPr>
              <a:t>R</a:t>
            </a:r>
            <a:r>
              <a:rPr lang="fr-FR" sz="2000" b="1" dirty="0">
                <a:solidFill>
                  <a:srgbClr val="FF0000"/>
                </a:solidFill>
              </a:rPr>
              <a:t>I</a:t>
            </a:r>
            <a:r>
              <a:rPr lang="fr-FR" sz="2000" b="1" dirty="0">
                <a:solidFill>
                  <a:srgbClr val="C00000"/>
                </a:solidFill>
              </a:rPr>
              <a:t>Z</a:t>
            </a:r>
            <a:r>
              <a:rPr lang="fr-FR" sz="2000" b="1" dirty="0"/>
              <a:t>Y</a:t>
            </a:r>
            <a:r>
              <a:rPr lang="fr-FR" sz="2000" dirty="0"/>
              <a:t>)</a:t>
            </a:r>
            <a:r>
              <a:rPr lang="fr-FR" sz="2000" baseline="-25000" dirty="0"/>
              <a:t>LSST</a:t>
            </a:r>
            <a:r>
              <a:rPr lang="fr-FR" sz="2000" dirty="0"/>
              <a:t> for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object</a:t>
            </a:r>
            <a:r>
              <a:rPr lang="fr-FR" sz="2000" dirty="0"/>
              <a:t>, as a </a:t>
            </a:r>
            <a:r>
              <a:rPr lang="fr-FR" sz="2000" dirty="0" err="1"/>
              <a:t>function</a:t>
            </a:r>
            <a:r>
              <a:rPr lang="fr-FR" sz="2000" dirty="0"/>
              <a:t> of</a:t>
            </a:r>
          </a:p>
          <a:p>
            <a:pPr marL="0" indent="0">
              <a:buNone/>
            </a:pPr>
            <a:r>
              <a:rPr lang="fr-FR" sz="2000" dirty="0"/>
              <a:t>	- the </a:t>
            </a:r>
            <a:r>
              <a:rPr lang="fr-FR" sz="2000" dirty="0" err="1"/>
              <a:t>atmospheric</a:t>
            </a:r>
            <a:r>
              <a:rPr lang="fr-FR" sz="2000" dirty="0"/>
              <a:t> </a:t>
            </a:r>
            <a:r>
              <a:rPr lang="fr-FR" sz="2000" dirty="0" err="1"/>
              <a:t>parameters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(</a:t>
            </a:r>
            <a:r>
              <a:rPr lang="fr-FR" sz="2000" b="1" dirty="0" err="1">
                <a:solidFill>
                  <a:srgbClr val="FF0000"/>
                </a:solidFill>
              </a:rPr>
              <a:t>airmass</a:t>
            </a:r>
            <a:r>
              <a:rPr lang="fr-FR" sz="2000" b="1" dirty="0">
                <a:solidFill>
                  <a:srgbClr val="FF0000"/>
                </a:solidFill>
              </a:rPr>
              <a:t>,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PWV, </a:t>
            </a:r>
            <a:r>
              <a:rPr lang="fr-FR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fr-FR" sz="2000" b="1" baseline="-25000" dirty="0" err="1">
                <a:solidFill>
                  <a:srgbClr val="FF0000"/>
                </a:solidFill>
              </a:rPr>
              <a:t>VAOD</a:t>
            </a:r>
            <a:r>
              <a:rPr lang="fr-FR" sz="2000" b="1" baseline="-250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) </a:t>
            </a:r>
            <a:r>
              <a:rPr lang="fr-FR" sz="2000" dirty="0"/>
              <a:t>-&gt; the </a:t>
            </a:r>
            <a:r>
              <a:rPr lang="fr-FR" sz="2000" dirty="0" err="1"/>
              <a:t>baseline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	- or the </a:t>
            </a:r>
            <a:r>
              <a:rPr lang="fr-FR" sz="2000" dirty="0" err="1"/>
              <a:t>directly</a:t>
            </a:r>
            <a:r>
              <a:rPr lang="fr-FR" sz="2000" dirty="0"/>
              <a:t> </a:t>
            </a:r>
            <a:r>
              <a:rPr lang="fr-FR" sz="2000" dirty="0" err="1"/>
              <a:t>measured</a:t>
            </a:r>
            <a:r>
              <a:rPr lang="fr-FR" sz="2000" dirty="0"/>
              <a:t> </a:t>
            </a:r>
            <a:r>
              <a:rPr lang="fr-FR" sz="2000" dirty="0" err="1"/>
              <a:t>atmospheric</a:t>
            </a:r>
            <a:r>
              <a:rPr lang="fr-FR" sz="2000" dirty="0"/>
              <a:t> transmission </a:t>
            </a:r>
            <a:r>
              <a:rPr lang="fr-FR" sz="2000" dirty="0" err="1"/>
              <a:t>function</a:t>
            </a:r>
            <a:br>
              <a:rPr lang="fr-FR" sz="2000" dirty="0"/>
            </a:br>
            <a:r>
              <a:rPr lang="fr-FR" sz="2000" dirty="0"/>
              <a:t>		</a:t>
            </a:r>
            <a:r>
              <a:rPr lang="fr-FR" sz="2000" b="1" dirty="0" err="1">
                <a:solidFill>
                  <a:srgbClr val="FF0000"/>
                </a:solidFill>
              </a:rPr>
              <a:t>T</a:t>
            </a:r>
            <a:r>
              <a:rPr lang="fr-FR" sz="2000" b="1" baseline="-25000" dirty="0" err="1">
                <a:solidFill>
                  <a:srgbClr val="FF0000"/>
                </a:solidFill>
              </a:rPr>
              <a:t>atm</a:t>
            </a:r>
            <a:r>
              <a:rPr lang="fr-FR" sz="2000" b="1" dirty="0">
                <a:solidFill>
                  <a:srgbClr val="FF0000"/>
                </a:solidFill>
              </a:rPr>
              <a:t>(</a:t>
            </a:r>
            <a:r>
              <a:rPr lang="fr-FR" sz="2000" b="1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000" b="1" dirty="0">
                <a:solidFill>
                  <a:srgbClr val="FF0000"/>
                </a:solidFill>
              </a:rPr>
              <a:t>, RA, </a:t>
            </a:r>
            <a:r>
              <a:rPr lang="fr-FR" sz="2000" b="1" dirty="0" err="1">
                <a:solidFill>
                  <a:srgbClr val="FF0000"/>
                </a:solidFill>
              </a:rPr>
              <a:t>Dec</a:t>
            </a:r>
            <a:r>
              <a:rPr lang="fr-FR" sz="2000" b="1" dirty="0">
                <a:solidFill>
                  <a:srgbClr val="FF0000"/>
                </a:solidFill>
              </a:rPr>
              <a:t>)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/>
              <a:t>synchroneously</a:t>
            </a:r>
            <a:r>
              <a:rPr lang="fr-FR" sz="2000" dirty="0"/>
              <a:t> </a:t>
            </a:r>
            <a:r>
              <a:rPr lang="fr-FR" sz="2000" dirty="0" err="1"/>
              <a:t>within</a:t>
            </a:r>
            <a:r>
              <a:rPr lang="fr-FR" sz="2000" dirty="0"/>
              <a:t> the LSST </a:t>
            </a:r>
            <a:r>
              <a:rPr lang="fr-FR" sz="2000" dirty="0" err="1"/>
              <a:t>field</a:t>
            </a:r>
            <a:endParaRPr lang="fr-FR" sz="2000" dirty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 err="1"/>
              <a:t>What</a:t>
            </a:r>
            <a:r>
              <a:rPr lang="fr-FR" sz="2000" b="1" dirty="0"/>
              <a:t> are the </a:t>
            </a:r>
            <a:r>
              <a:rPr lang="fr-FR" sz="2000" b="1" dirty="0" err="1"/>
              <a:t>orders</a:t>
            </a:r>
            <a:r>
              <a:rPr lang="fr-FR" sz="2000" b="1" dirty="0"/>
              <a:t> of magnitude of the corrections ?</a:t>
            </a:r>
            <a:endParaRPr lang="fr-FR" sz="2600" b="1" dirty="0"/>
          </a:p>
          <a:p>
            <a:pPr marL="0" indent="0">
              <a:buNone/>
            </a:pPr>
            <a:r>
              <a:rPr lang="fr-FR" sz="2000" b="1" dirty="0" err="1"/>
              <a:t>From</a:t>
            </a:r>
            <a:r>
              <a:rPr lang="fr-FR" sz="2000" b="1" dirty="0"/>
              <a:t> simulation</a:t>
            </a:r>
            <a:r>
              <a:rPr lang="fr-FR" sz="2000" dirty="0"/>
              <a:t>: </a:t>
            </a:r>
            <a:r>
              <a:rPr lang="fr-FR" sz="2000" dirty="0" err="1"/>
              <a:t>atmospheric</a:t>
            </a:r>
            <a:r>
              <a:rPr lang="fr-FR" sz="2000" dirty="0"/>
              <a:t> fluctuations </a:t>
            </a:r>
            <a:r>
              <a:rPr lang="fr-FR" sz="2000" dirty="0" err="1"/>
              <a:t>induce</a:t>
            </a:r>
            <a:r>
              <a:rPr lang="fr-FR" sz="2000" dirty="0"/>
              <a:t> </a:t>
            </a:r>
            <a:r>
              <a:rPr lang="fr-FR" sz="2000" dirty="0" err="1"/>
              <a:t>typically</a:t>
            </a:r>
            <a:r>
              <a:rPr lang="fr-FR" sz="2000" dirty="0"/>
              <a:t> 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b="1" dirty="0"/>
              <a:t>10mmag</a:t>
            </a:r>
            <a:r>
              <a:rPr lang="fr-FR" sz="2000" dirty="0"/>
              <a:t> (max. ~30mmag @ </a:t>
            </a:r>
            <a:r>
              <a:rPr lang="fr-FR" sz="2000" dirty="0" err="1"/>
              <a:t>airmass</a:t>
            </a:r>
            <a:r>
              <a:rPr lang="fr-FR" sz="2000" dirty="0"/>
              <a:t>=2 for cold stars)</a:t>
            </a:r>
            <a:r>
              <a:rPr lang="fr-FR" sz="2000" b="1" dirty="0"/>
              <a:t> </a:t>
            </a:r>
            <a:r>
              <a:rPr lang="fr-FR" sz="2000" dirty="0" err="1"/>
              <a:t>residual</a:t>
            </a:r>
            <a:r>
              <a:rPr lang="fr-FR" sz="2000" dirty="0"/>
              <a:t> </a:t>
            </a:r>
            <a:r>
              <a:rPr lang="fr-FR" sz="2000" dirty="0" err="1"/>
              <a:t>colour</a:t>
            </a:r>
            <a:r>
              <a:rPr lang="fr-FR" sz="2000" dirty="0"/>
              <a:t> variations per </a:t>
            </a:r>
            <a:r>
              <a:rPr lang="fr-FR" sz="2000" dirty="0" err="1"/>
              <a:t>airmass</a:t>
            </a:r>
            <a:r>
              <a:rPr lang="fr-FR" sz="2000" dirty="0"/>
              <a:t> </a:t>
            </a:r>
            <a:r>
              <a:rPr lang="fr-FR" sz="2000" dirty="0" err="1"/>
              <a:t>after</a:t>
            </a:r>
            <a:r>
              <a:rPr lang="fr-FR" sz="2000" dirty="0"/>
              <a:t> </a:t>
            </a:r>
            <a:r>
              <a:rPr lang="fr-FR" sz="2000" dirty="0" err="1"/>
              <a:t>removing</a:t>
            </a:r>
            <a:r>
              <a:rPr lang="fr-FR" sz="2000" dirty="0"/>
              <a:t> </a:t>
            </a:r>
            <a:r>
              <a:rPr lang="fr-FR" sz="2000" dirty="0" err="1"/>
              <a:t>grey</a:t>
            </a:r>
            <a:r>
              <a:rPr lang="fr-FR" sz="2000" dirty="0"/>
              <a:t> </a:t>
            </a:r>
            <a:r>
              <a:rPr lang="fr-FR" sz="2000" dirty="0" err="1"/>
              <a:t>common</a:t>
            </a:r>
            <a:r>
              <a:rPr lang="fr-FR" sz="2000" dirty="0"/>
              <a:t> absorption</a:t>
            </a:r>
          </a:p>
          <a:p>
            <a:pPr marL="0" indent="0">
              <a:buNone/>
            </a:pPr>
            <a:endParaRPr lang="fr-FR" sz="1600" i="1" dirty="0"/>
          </a:p>
          <a:p>
            <a:pPr marL="0" indent="0">
              <a:buNone/>
            </a:pPr>
            <a:r>
              <a:rPr lang="fr-FR" sz="2000" dirty="0"/>
              <a:t>-&gt; Correction </a:t>
            </a:r>
            <a:r>
              <a:rPr lang="fr-FR" sz="2000" dirty="0" err="1"/>
              <a:t>precision</a:t>
            </a:r>
            <a:r>
              <a:rPr lang="fr-FR" sz="2000" dirty="0"/>
              <a:t> </a:t>
            </a:r>
            <a:r>
              <a:rPr lang="fr-FR" sz="2000" b="1" dirty="0" err="1">
                <a:latin typeface="Symbol" charset="2"/>
                <a:cs typeface="Symbol" charset="2"/>
              </a:rPr>
              <a:t>d</a:t>
            </a:r>
            <a:r>
              <a:rPr lang="fr-FR" sz="2000" b="1" dirty="0" err="1"/>
              <a:t>C</a:t>
            </a:r>
            <a:r>
              <a:rPr lang="fr-FR" sz="2000" dirty="0"/>
              <a:t> </a:t>
            </a:r>
            <a:r>
              <a:rPr lang="fr-FR" sz="2000" dirty="0" err="1"/>
              <a:t>needs</a:t>
            </a:r>
            <a:r>
              <a:rPr lang="fr-FR" sz="2000" dirty="0"/>
              <a:t> 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such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:</a:t>
            </a:r>
          </a:p>
          <a:p>
            <a:pPr marL="0" indent="0">
              <a:buNone/>
            </a:pPr>
            <a:r>
              <a:rPr lang="fr-FR" sz="2000" dirty="0"/>
              <a:t>	0.010 x </a:t>
            </a:r>
            <a:r>
              <a:rPr lang="fr-FR" sz="2000" dirty="0" err="1">
                <a:latin typeface="Symbol" charset="2"/>
                <a:cs typeface="Symbol" charset="2"/>
              </a:rPr>
              <a:t>d</a:t>
            </a:r>
            <a:r>
              <a:rPr lang="fr-FR" sz="2000" dirty="0" err="1"/>
              <a:t>C</a:t>
            </a:r>
            <a:r>
              <a:rPr lang="fr-FR" sz="2000" dirty="0"/>
              <a:t> &lt; </a:t>
            </a:r>
            <a:r>
              <a:rPr lang="fr-FR" sz="2000" dirty="0" err="1"/>
              <a:t>wanted</a:t>
            </a:r>
            <a:r>
              <a:rPr lang="fr-FR" sz="2000" dirty="0"/>
              <a:t> </a:t>
            </a:r>
            <a:r>
              <a:rPr lang="fr-FR" sz="2000" dirty="0" err="1"/>
              <a:t>resolution</a:t>
            </a:r>
            <a:endParaRPr lang="fr-FR" sz="2000" dirty="0"/>
          </a:p>
          <a:p>
            <a:pPr marL="0" indent="0">
              <a:buNone/>
            </a:pPr>
            <a:r>
              <a:rPr lang="fr-FR" sz="2000" i="1" dirty="0"/>
              <a:t>	i.e.</a:t>
            </a:r>
            <a:r>
              <a:rPr lang="fr-FR" sz="2000" dirty="0"/>
              <a:t> </a:t>
            </a:r>
            <a:r>
              <a:rPr lang="fr-FR" sz="2000" b="1" dirty="0" err="1">
                <a:latin typeface="Symbol" charset="2"/>
                <a:cs typeface="Symbol" charset="2"/>
              </a:rPr>
              <a:t>d</a:t>
            </a:r>
            <a:r>
              <a:rPr lang="fr-FR" sz="2000" b="1" dirty="0" err="1"/>
              <a:t>C</a:t>
            </a:r>
            <a:r>
              <a:rPr lang="fr-FR" sz="2000" b="1" dirty="0"/>
              <a:t>=50% </a:t>
            </a:r>
            <a:r>
              <a:rPr lang="fr-FR" sz="2000" dirty="0"/>
              <a:t>for 5mmag / </a:t>
            </a:r>
            <a:r>
              <a:rPr lang="fr-FR" sz="2000" b="1" dirty="0"/>
              <a:t>10%</a:t>
            </a:r>
            <a:r>
              <a:rPr lang="fr-FR" sz="2000" dirty="0"/>
              <a:t> for 1mmag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Atmospheric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studies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6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89B0BE-29E6-1FAE-E2D6-25516FCF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Some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facts</a:t>
            </a:r>
            <a:r>
              <a:rPr lang="fr-FR" b="1" dirty="0">
                <a:solidFill>
                  <a:srgbClr val="FF0000"/>
                </a:solidFill>
              </a:rPr>
              <a:t> about </a:t>
            </a:r>
            <a:r>
              <a:rPr lang="fr-FR" b="1" dirty="0" err="1">
                <a:solidFill>
                  <a:srgbClr val="FF0000"/>
                </a:solidFill>
              </a:rPr>
              <a:t>AuxTel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727246-B844-D137-6A10-67F91177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3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CB7EE5-D433-DCC9-EC3E-FAE4DB300394}"/>
              </a:ext>
            </a:extLst>
          </p:cNvPr>
          <p:cNvSpPr txBox="1"/>
          <p:nvPr/>
        </p:nvSpPr>
        <p:spPr>
          <a:xfrm>
            <a:off x="178457" y="1417638"/>
            <a:ext cx="878708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 </a:t>
            </a:r>
            <a:r>
              <a:rPr lang="fr-FR" b="1" dirty="0"/>
              <a:t>D = 1.20m</a:t>
            </a:r>
            <a:r>
              <a:rPr lang="fr-FR" dirty="0"/>
              <a:t>, </a:t>
            </a:r>
            <a:r>
              <a:rPr lang="fr-FR" b="1" dirty="0"/>
              <a:t>f/D = 18</a:t>
            </a:r>
            <a:r>
              <a:rPr lang="fr-FR" dirty="0"/>
              <a:t>, </a:t>
            </a:r>
            <a:r>
              <a:rPr lang="fr-FR" b="1" dirty="0"/>
              <a:t>f = 21.6m</a:t>
            </a:r>
          </a:p>
          <a:p>
            <a:r>
              <a:rPr lang="fr-FR" dirty="0"/>
              <a:t>- </a:t>
            </a:r>
            <a:r>
              <a:rPr lang="fr-FR" dirty="0" err="1"/>
              <a:t>Depth</a:t>
            </a:r>
            <a:r>
              <a:rPr lang="fr-FR" dirty="0"/>
              <a:t> of focus 1 </a:t>
            </a:r>
            <a:r>
              <a:rPr lang="fr-FR" dirty="0" err="1"/>
              <a:t>arcsec</a:t>
            </a:r>
            <a:r>
              <a:rPr lang="fr-FR" dirty="0"/>
              <a:t> (10 pixels) for </a:t>
            </a:r>
            <a:r>
              <a:rPr lang="fr-FR" b="1" dirty="0"/>
              <a:t>1.8mm</a:t>
            </a:r>
            <a:r>
              <a:rPr lang="fr-FR" dirty="0"/>
              <a:t> change in distance (</a:t>
            </a:r>
            <a:r>
              <a:rPr lang="fr-FR" dirty="0" err="1"/>
              <a:t>small</a:t>
            </a:r>
            <a:r>
              <a:rPr lang="fr-FR" dirty="0"/>
              <a:t> aperture).</a:t>
            </a:r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mirror</a:t>
            </a:r>
            <a:r>
              <a:rPr lang="fr-FR" dirty="0"/>
              <a:t> (M2) Obturation: </a:t>
            </a:r>
            <a:r>
              <a:rPr lang="fr-FR" b="1" dirty="0"/>
              <a:t>0.3m</a:t>
            </a:r>
          </a:p>
          <a:p>
            <a:r>
              <a:rPr lang="fr-FR" dirty="0"/>
              <a:t>- Total collection area : </a:t>
            </a:r>
            <a:r>
              <a:rPr lang="fr-FR" b="1" dirty="0"/>
              <a:t>S= 1.06 m</a:t>
            </a:r>
            <a:r>
              <a:rPr lang="fr-FR" b="1" baseline="30000" dirty="0"/>
              <a:t>2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M2 obturation)</a:t>
            </a:r>
          </a:p>
          <a:p>
            <a:endParaRPr lang="fr-FR" dirty="0"/>
          </a:p>
          <a:p>
            <a:r>
              <a:rPr lang="fr-FR" dirty="0"/>
              <a:t>- Plate </a:t>
            </a:r>
            <a:r>
              <a:rPr lang="fr-FR" dirty="0" err="1"/>
              <a:t>scale</a:t>
            </a:r>
            <a:r>
              <a:rPr lang="fr-FR" dirty="0"/>
              <a:t>: </a:t>
            </a:r>
            <a:r>
              <a:rPr lang="fr-FR" b="1" dirty="0"/>
              <a:t>105µm/</a:t>
            </a:r>
            <a:r>
              <a:rPr lang="fr-FR" b="1" dirty="0" err="1"/>
              <a:t>arcsec</a:t>
            </a:r>
            <a:r>
              <a:rPr lang="fr-FR" b="1" dirty="0"/>
              <a:t>  </a:t>
            </a:r>
            <a:r>
              <a:rPr lang="fr-FR" dirty="0"/>
              <a:t>-&gt; about </a:t>
            </a:r>
            <a:r>
              <a:rPr lang="fr-FR" b="1" dirty="0"/>
              <a:t>10 pixels/</a:t>
            </a:r>
            <a:r>
              <a:rPr lang="fr-FR" b="1" dirty="0" err="1"/>
              <a:t>arcsec</a:t>
            </a:r>
            <a:r>
              <a:rPr lang="fr-FR" dirty="0"/>
              <a:t>.</a:t>
            </a:r>
          </a:p>
          <a:p>
            <a:r>
              <a:rPr lang="fr-FR" dirty="0"/>
              <a:t>- Field of </a:t>
            </a:r>
            <a:r>
              <a:rPr lang="fr-FR" dirty="0" err="1"/>
              <a:t>view</a:t>
            </a:r>
            <a:r>
              <a:rPr lang="fr-FR" dirty="0"/>
              <a:t> : </a:t>
            </a:r>
            <a:r>
              <a:rPr lang="fr-FR" b="1" dirty="0"/>
              <a:t>6.3 </a:t>
            </a:r>
            <a:r>
              <a:rPr lang="fr-FR" b="1" dirty="0" err="1"/>
              <a:t>Arcmin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- Distance entrance </a:t>
            </a:r>
            <a:r>
              <a:rPr lang="fr-FR" dirty="0" err="1"/>
              <a:t>window</a:t>
            </a:r>
            <a:r>
              <a:rPr lang="fr-FR" dirty="0"/>
              <a:t>-CCD : 63.85mm. Light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diameter</a:t>
            </a:r>
            <a:r>
              <a:rPr lang="fr-FR" dirty="0"/>
              <a:t> at </a:t>
            </a:r>
            <a:r>
              <a:rPr lang="fr-FR" dirty="0" err="1"/>
              <a:t>this</a:t>
            </a:r>
            <a:r>
              <a:rPr lang="fr-FR" dirty="0"/>
              <a:t> distance : 3.55mm</a:t>
            </a:r>
          </a:p>
          <a:p>
            <a:r>
              <a:rPr lang="fr-FR" dirty="0"/>
              <a:t>- Distance disperser-CCD: about 191.4mm (</a:t>
            </a:r>
            <a:r>
              <a:rPr lang="fr-FR" dirty="0" err="1"/>
              <a:t>tilted</a:t>
            </a:r>
            <a:r>
              <a:rPr lang="fr-FR" dirty="0"/>
              <a:t>).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diameter</a:t>
            </a:r>
            <a:r>
              <a:rPr lang="fr-FR" dirty="0"/>
              <a:t> at </a:t>
            </a:r>
            <a:r>
              <a:rPr lang="fr-FR" dirty="0" err="1"/>
              <a:t>this</a:t>
            </a:r>
            <a:r>
              <a:rPr lang="fr-FR" dirty="0"/>
              <a:t> distance : 10.6mm</a:t>
            </a:r>
          </a:p>
          <a:p>
            <a:r>
              <a:rPr lang="fr-FR" dirty="0"/>
              <a:t>- Distance </a:t>
            </a:r>
            <a:r>
              <a:rPr lang="fr-FR" dirty="0" err="1"/>
              <a:t>filter</a:t>
            </a:r>
            <a:r>
              <a:rPr lang="fr-FR" dirty="0"/>
              <a:t>-CCD : 229mm (</a:t>
            </a:r>
            <a:r>
              <a:rPr lang="fr-FR" dirty="0" err="1"/>
              <a:t>tilted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- Saturation (no </a:t>
            </a:r>
            <a:r>
              <a:rPr lang="fr-FR" dirty="0" err="1"/>
              <a:t>filter</a:t>
            </a:r>
            <a:r>
              <a:rPr lang="fr-FR" dirty="0"/>
              <a:t>, no disperser, </a:t>
            </a:r>
            <a:r>
              <a:rPr lang="fr-FR" dirty="0" err="1"/>
              <a:t>assuming</a:t>
            </a:r>
            <a:r>
              <a:rPr lang="fr-FR" dirty="0"/>
              <a:t> seeing of 1’’): </a:t>
            </a:r>
            <a:r>
              <a:rPr lang="fr-FR" b="1" dirty="0" err="1"/>
              <a:t>M</a:t>
            </a:r>
            <a:r>
              <a:rPr lang="fr-FR" b="1" baseline="-25000" dirty="0" err="1"/>
              <a:t>sat</a:t>
            </a:r>
            <a:r>
              <a:rPr lang="fr-FR" b="1" dirty="0"/>
              <a:t>=13.35+2.5Log</a:t>
            </a:r>
            <a:r>
              <a:rPr lang="fr-FR" b="1" baseline="-25000" dirty="0"/>
              <a:t>10</a:t>
            </a:r>
            <a:r>
              <a:rPr lang="fr-FR" b="1" dirty="0"/>
              <a:t>(</a:t>
            </a:r>
            <a:r>
              <a:rPr lang="fr-FR" b="1" dirty="0" err="1"/>
              <a:t>Texp</a:t>
            </a:r>
            <a:r>
              <a:rPr lang="fr-FR" b="1" dirty="0"/>
              <a:t>/30s) </a:t>
            </a:r>
          </a:p>
        </p:txBody>
      </p:sp>
    </p:spTree>
    <p:extLst>
      <p:ext uri="{BB962C8B-B14F-4D97-AF65-F5344CB8AC3E}">
        <p14:creationId xmlns:p14="http://schemas.microsoft.com/office/powerpoint/2010/main" val="265840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FFC32A7-8ED1-3544-B207-0F0857D9EC18}"/>
              </a:ext>
            </a:extLst>
          </p:cNvPr>
          <p:cNvSpPr txBox="1"/>
          <p:nvPr/>
        </p:nvSpPr>
        <p:spPr>
          <a:xfrm>
            <a:off x="262743" y="826786"/>
            <a:ext cx="862856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Spectrum extraction software (</a:t>
            </a:r>
            <a:r>
              <a:rPr lang="fr-FR" sz="1600" dirty="0" err="1"/>
              <a:t>SpecTractor</a:t>
            </a:r>
            <a:r>
              <a:rPr lang="fr-FR" sz="1600" dirty="0"/>
              <a:t>) </a:t>
            </a:r>
            <a:r>
              <a:rPr lang="fr-FR" sz="1600" dirty="0" err="1"/>
              <a:t>needs</a:t>
            </a:r>
            <a:r>
              <a:rPr lang="fr-FR" sz="1600" dirty="0"/>
              <a:t> the </a:t>
            </a:r>
            <a:r>
              <a:rPr lang="fr-FR" sz="1600" b="1" dirty="0"/>
              <a:t>global </a:t>
            </a:r>
            <a:r>
              <a:rPr lang="fr-FR" sz="1600" b="1" dirty="0" err="1"/>
              <a:t>throughput</a:t>
            </a:r>
            <a:r>
              <a:rPr lang="fr-FR" sz="1600" dirty="0"/>
              <a:t> of the system </a:t>
            </a:r>
            <a:r>
              <a:rPr lang="fr-FR" sz="1600" b="1" dirty="0"/>
              <a:t>for </a:t>
            </a:r>
            <a:r>
              <a:rPr lang="fr-FR" sz="1600" b="1" dirty="0" err="1"/>
              <a:t>each</a:t>
            </a:r>
            <a:r>
              <a:rPr lang="fr-FR" sz="1600" b="1" dirty="0"/>
              <a:t> diffraction </a:t>
            </a:r>
            <a:r>
              <a:rPr lang="fr-FR" sz="1600" b="1" dirty="0" err="1"/>
              <a:t>order</a:t>
            </a:r>
            <a:r>
              <a:rPr lang="fr-FR" sz="1600" b="1" dirty="0"/>
              <a:t> </a:t>
            </a:r>
            <a:r>
              <a:rPr lang="fr-FR" sz="1600" dirty="0"/>
              <a:t>p:</a:t>
            </a:r>
          </a:p>
          <a:p>
            <a:pPr algn="ctr"/>
            <a:r>
              <a:rPr lang="fr-FR" sz="1600" dirty="0" err="1">
                <a:solidFill>
                  <a:srgbClr val="FF0000"/>
                </a:solidFill>
              </a:rPr>
              <a:t>T</a:t>
            </a:r>
            <a:r>
              <a:rPr lang="fr-FR" sz="1600" baseline="-25000" dirty="0" err="1">
                <a:solidFill>
                  <a:srgbClr val="FF0000"/>
                </a:solidFill>
              </a:rPr>
              <a:t>p</a:t>
            </a:r>
            <a:r>
              <a:rPr lang="fr-FR" sz="1600" dirty="0">
                <a:solidFill>
                  <a:srgbClr val="FF0000"/>
                </a:solidFill>
                <a:latin typeface="Symbol" pitchFamily="2" charset="2"/>
              </a:rPr>
              <a:t>(l) = 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)</a:t>
            </a:r>
            <a:r>
              <a:rPr lang="fr-FR" baseline="-25000" dirty="0" err="1">
                <a:solidFill>
                  <a:srgbClr val="FF0000"/>
                </a:solidFill>
              </a:rPr>
              <a:t>telescope</a:t>
            </a:r>
            <a:r>
              <a:rPr lang="fr-FR" baseline="-25000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. 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baseline="-25000" dirty="0" err="1">
                <a:solidFill>
                  <a:srgbClr val="FF0000"/>
                </a:solidFill>
              </a:rPr>
              <a:t>p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)</a:t>
            </a:r>
            <a:r>
              <a:rPr lang="fr-FR" baseline="-25000" dirty="0">
                <a:solidFill>
                  <a:srgbClr val="FF0000"/>
                </a:solidFill>
              </a:rPr>
              <a:t>disperser </a:t>
            </a:r>
            <a:r>
              <a:rPr lang="fr-FR" dirty="0">
                <a:solidFill>
                  <a:srgbClr val="FF0000"/>
                </a:solidFill>
              </a:rPr>
              <a:t>. 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fr-FR" baseline="-25000" dirty="0" err="1">
                <a:solidFill>
                  <a:srgbClr val="FF0000"/>
                </a:solidFill>
              </a:rPr>
              <a:t>CCD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pPr marL="285750" indent="-285750" algn="just">
              <a:buFontTx/>
              <a:buChar char="-"/>
            </a:pPr>
            <a:endParaRPr lang="fr-FR" sz="900" dirty="0"/>
          </a:p>
          <a:p>
            <a:pPr algn="just"/>
            <a:r>
              <a:rPr lang="fr-FR" sz="1600" dirty="0"/>
              <a:t>-&gt; </a:t>
            </a:r>
            <a:r>
              <a:rPr lang="fr-FR" sz="1600" dirty="0" err="1"/>
              <a:t>Obtained</a:t>
            </a:r>
            <a:r>
              <a:rPr lang="fr-FR" sz="1600" dirty="0"/>
              <a:t> by the ratio of instrumental out-of-</a:t>
            </a:r>
            <a:r>
              <a:rPr lang="fr-FR" sz="1600" dirty="0" err="1"/>
              <a:t>atmosphere</a:t>
            </a:r>
            <a:r>
              <a:rPr lang="fr-FR" sz="1600" dirty="0"/>
              <a:t> flux to HST </a:t>
            </a:r>
            <a:r>
              <a:rPr lang="fr-FR" sz="1600" dirty="0" err="1"/>
              <a:t>reference</a:t>
            </a:r>
            <a:r>
              <a:rPr lang="fr-FR" sz="1600" dirty="0"/>
              <a:t> flux </a:t>
            </a:r>
            <a:r>
              <a:rPr lang="fr-FR" sz="1400" dirty="0"/>
              <a:t>(as a </a:t>
            </a:r>
            <a:r>
              <a:rPr lang="fr-FR" sz="1400" dirty="0" err="1"/>
              <a:t>function</a:t>
            </a:r>
            <a:r>
              <a:rPr lang="fr-FR" sz="1400" dirty="0"/>
              <a:t> of </a:t>
            </a:r>
            <a:r>
              <a:rPr lang="fr-FR" sz="1400" dirty="0">
                <a:latin typeface="Symbol" pitchFamily="2" charset="2"/>
              </a:rPr>
              <a:t>l</a:t>
            </a:r>
            <a:r>
              <a:rPr lang="fr-FR" sz="1400" dirty="0"/>
              <a:t>)</a:t>
            </a:r>
            <a:endParaRPr lang="fr-FR" sz="1600" dirty="0"/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If constant </a:t>
            </a:r>
            <a:r>
              <a:rPr lang="fr-FR" sz="1600" dirty="0" err="1"/>
              <a:t>atmospheric</a:t>
            </a:r>
            <a:r>
              <a:rPr lang="fr-FR" sz="1600" dirty="0"/>
              <a:t> conditions, instrumental </a:t>
            </a:r>
            <a:r>
              <a:rPr lang="fr-FR" sz="1600" dirty="0" err="1"/>
              <a:t>magnitude@</a:t>
            </a:r>
            <a:r>
              <a:rPr lang="fr-FR" sz="1600" dirty="0" err="1">
                <a:latin typeface="Symbol" pitchFamily="2" charset="2"/>
              </a:rPr>
              <a:t>l</a:t>
            </a:r>
            <a:r>
              <a:rPr lang="fr-FR" sz="1600" dirty="0"/>
              <a:t> </a:t>
            </a:r>
            <a:r>
              <a:rPr lang="fr-FR" sz="1600" dirty="0" err="1"/>
              <a:t>follows</a:t>
            </a:r>
            <a:r>
              <a:rPr lang="fr-FR" sz="1600" dirty="0"/>
              <a:t> a Bouguer line in </a:t>
            </a:r>
            <a:r>
              <a:rPr lang="fr-FR" sz="1600" dirty="0" err="1"/>
              <a:t>airmass</a:t>
            </a:r>
            <a:r>
              <a:rPr lang="fr-FR" sz="1600" dirty="0"/>
              <a:t> z:</a:t>
            </a:r>
            <a:endParaRPr lang="fr-FR" sz="900" dirty="0"/>
          </a:p>
          <a:p>
            <a:pPr algn="just"/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m</a:t>
            </a:r>
            <a:r>
              <a:rPr lang="fr-FR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,z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fr-FR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instrumental 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= m(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fr-FR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SED-HST 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+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A</a:t>
            </a:r>
            <a:r>
              <a:rPr lang="fr-FR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atm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 . z + 2.5.Log[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fr-FR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)]</a:t>
            </a:r>
            <a:endParaRPr lang="fr-FR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just"/>
            <a:r>
              <a:rPr lang="fr-FR" sz="1600" dirty="0"/>
              <a:t>At a </a:t>
            </a:r>
            <a:r>
              <a:rPr lang="fr-FR" sz="1600" dirty="0" err="1"/>
              <a:t>given</a:t>
            </a:r>
            <a:r>
              <a:rPr lang="fr-FR" sz="1600" dirty="0"/>
              <a:t> </a:t>
            </a:r>
            <a:r>
              <a:rPr lang="fr-FR" sz="1600" dirty="0">
                <a:latin typeface="Symbol" pitchFamily="2" charset="2"/>
              </a:rPr>
              <a:t>l</a:t>
            </a:r>
            <a:r>
              <a:rPr lang="fr-FR" sz="1600" dirty="0"/>
              <a:t>, </a:t>
            </a:r>
            <a:r>
              <a:rPr lang="fr-FR" sz="1600" dirty="0" err="1"/>
              <a:t>extrapolating</a:t>
            </a:r>
            <a:r>
              <a:rPr lang="fr-FR" sz="1600" dirty="0"/>
              <a:t> the line </a:t>
            </a:r>
            <a:r>
              <a:rPr lang="fr-FR" sz="1600" dirty="0" err="1"/>
              <a:t>from</a:t>
            </a:r>
            <a:r>
              <a:rPr lang="fr-FR" sz="1600" dirty="0"/>
              <a:t> the </a:t>
            </a:r>
            <a:r>
              <a:rPr lang="fr-FR" sz="1600" dirty="0" err="1"/>
              <a:t>series</a:t>
            </a:r>
            <a:r>
              <a:rPr lang="fr-FR" sz="1600" dirty="0"/>
              <a:t> of </a:t>
            </a:r>
            <a:r>
              <a:rPr lang="fr-FR" sz="1600" dirty="0" err="1">
                <a:solidFill>
                  <a:srgbClr val="FF0000"/>
                </a:solidFill>
              </a:rPr>
              <a:t>m</a:t>
            </a:r>
            <a:r>
              <a:rPr lang="fr-FR" sz="1600" baseline="-25000" dirty="0" err="1">
                <a:solidFill>
                  <a:srgbClr val="FF0000"/>
                </a:solidFill>
              </a:rPr>
              <a:t>p</a:t>
            </a:r>
            <a:r>
              <a:rPr lang="fr-FR" sz="1600" dirty="0">
                <a:solidFill>
                  <a:srgbClr val="FF0000"/>
                </a:solidFill>
              </a:rPr>
              <a:t>(</a:t>
            </a:r>
            <a:r>
              <a:rPr lang="fr-FR" sz="16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1600" dirty="0" err="1">
                <a:solidFill>
                  <a:srgbClr val="FF0000"/>
                </a:solidFill>
              </a:rPr>
              <a:t>,z</a:t>
            </a:r>
            <a:r>
              <a:rPr lang="fr-FR" sz="1600" dirty="0">
                <a:solidFill>
                  <a:srgbClr val="FF0000"/>
                </a:solidFill>
              </a:rPr>
              <a:t>)</a:t>
            </a:r>
            <a:r>
              <a:rPr lang="fr-FR" sz="1600" baseline="-25000" dirty="0">
                <a:solidFill>
                  <a:srgbClr val="FF0000"/>
                </a:solidFill>
              </a:rPr>
              <a:t>instrumental</a:t>
            </a:r>
            <a:r>
              <a:rPr lang="fr-FR" sz="1600" dirty="0"/>
              <a:t> to z=0 </a:t>
            </a:r>
            <a:r>
              <a:rPr lang="fr-FR" sz="1600" dirty="0" err="1"/>
              <a:t>airmass</a:t>
            </a:r>
            <a:r>
              <a:rPr lang="fr-FR" sz="1600" dirty="0"/>
              <a:t> </a:t>
            </a:r>
            <a:r>
              <a:rPr lang="fr-FR" sz="1600" dirty="0" err="1"/>
              <a:t>gives</a:t>
            </a:r>
            <a:r>
              <a:rPr lang="fr-FR" sz="1600" dirty="0"/>
              <a:t> out-of-</a:t>
            </a:r>
            <a:r>
              <a:rPr lang="fr-FR" sz="1600" dirty="0" err="1"/>
              <a:t>atmosphere</a:t>
            </a:r>
            <a:r>
              <a:rPr lang="fr-FR" sz="1600" dirty="0"/>
              <a:t> instrumental magnitude and </a:t>
            </a:r>
            <a:r>
              <a:rPr lang="fr-FR" sz="1600" dirty="0" err="1"/>
              <a:t>allows</a:t>
            </a:r>
            <a:r>
              <a:rPr lang="fr-FR" sz="1600" dirty="0"/>
              <a:t> to </a:t>
            </a:r>
            <a:r>
              <a:rPr lang="fr-FR" sz="1600" dirty="0" err="1"/>
              <a:t>deduce</a:t>
            </a:r>
            <a:r>
              <a:rPr lang="fr-FR" sz="1600" dirty="0"/>
              <a:t> the </a:t>
            </a:r>
            <a:r>
              <a:rPr lang="fr-FR" sz="1600" dirty="0" err="1"/>
              <a:t>throughput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:</a:t>
            </a:r>
          </a:p>
          <a:p>
            <a:pPr algn="just"/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m</a:t>
            </a:r>
            <a:r>
              <a:rPr lang="fr-FR" sz="1600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,0)</a:t>
            </a:r>
            <a:r>
              <a:rPr lang="fr-FR" sz="1600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instrumental 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= m(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fr-FR" sz="1600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SED-HST 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+ 2.5.Log[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fr-FR" sz="1600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)]</a:t>
            </a:r>
            <a:endParaRPr lang="fr-FR" sz="1600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CC4087-6178-9E4F-864A-B7B687D2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4" y="74356"/>
            <a:ext cx="8902516" cy="739293"/>
          </a:xfrm>
        </p:spPr>
        <p:txBody>
          <a:bodyPr>
            <a:no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Characterizing</a:t>
            </a:r>
            <a:r>
              <a:rPr lang="fr-FR" sz="2400" b="1" dirty="0">
                <a:solidFill>
                  <a:srgbClr val="FF0000"/>
                </a:solidFill>
              </a:rPr>
              <a:t> the </a:t>
            </a:r>
            <a:r>
              <a:rPr lang="fr-FR" sz="2400" b="1" dirty="0" err="1">
                <a:solidFill>
                  <a:srgbClr val="FF0000"/>
                </a:solidFill>
              </a:rPr>
              <a:t>AuxTel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throughput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with</a:t>
            </a:r>
            <a:r>
              <a:rPr lang="fr-FR" sz="2400" b="1" dirty="0">
                <a:solidFill>
                  <a:srgbClr val="FF0000"/>
                </a:solidFill>
              </a:rPr>
              <a:t> Bouguer </a:t>
            </a:r>
            <a:r>
              <a:rPr lang="fr-FR" sz="2400" b="1" dirty="0" err="1">
                <a:solidFill>
                  <a:srgbClr val="FF0000"/>
                </a:solidFill>
              </a:rPr>
              <a:t>lines</a:t>
            </a:r>
            <a:br>
              <a:rPr lang="fr-FR" sz="2400" b="1" dirty="0">
                <a:solidFill>
                  <a:srgbClr val="FF0000"/>
                </a:solidFill>
              </a:rPr>
            </a:br>
            <a:r>
              <a:rPr lang="fr-FR" sz="2400" dirty="0">
                <a:solidFill>
                  <a:srgbClr val="FF0000"/>
                </a:solidFill>
              </a:rPr>
              <a:t>to </a:t>
            </a:r>
            <a:r>
              <a:rPr lang="fr-FR" sz="2400" dirty="0" err="1">
                <a:solidFill>
                  <a:srgbClr val="FF0000"/>
                </a:solidFill>
              </a:rPr>
              <a:t>measure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separately</a:t>
            </a:r>
            <a:r>
              <a:rPr lang="fr-FR" sz="2400" dirty="0">
                <a:solidFill>
                  <a:srgbClr val="FF0000"/>
                </a:solidFill>
              </a:rPr>
              <a:t> order1 and </a:t>
            </a:r>
            <a:r>
              <a:rPr lang="fr-FR" sz="2400" dirty="0" err="1">
                <a:solidFill>
                  <a:srgbClr val="FF0000"/>
                </a:solidFill>
              </a:rPr>
              <a:t>order</a:t>
            </a:r>
            <a:r>
              <a:rPr lang="fr-FR" sz="2400" dirty="0">
                <a:solidFill>
                  <a:srgbClr val="FF0000"/>
                </a:solidFill>
              </a:rPr>
              <a:t> 2 transmissions versus 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1E8C3E-4181-BD4C-8CFA-B194FBBC576E}"/>
              </a:ext>
            </a:extLst>
          </p:cNvPr>
          <p:cNvSpPr txBox="1"/>
          <p:nvPr/>
        </p:nvSpPr>
        <p:spPr>
          <a:xfrm>
            <a:off x="336429" y="3980003"/>
            <a:ext cx="4378573" cy="22236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Requirements</a:t>
            </a:r>
            <a:endParaRPr lang="fr-FR" sz="1600" b="1" dirty="0"/>
          </a:p>
          <a:p>
            <a:pPr algn="ctr"/>
            <a:endParaRPr lang="fr-FR" sz="1050" b="1" dirty="0"/>
          </a:p>
          <a:p>
            <a:pPr algn="just"/>
            <a:r>
              <a:rPr lang="fr-FR" sz="1400" dirty="0"/>
              <a:t>-&gt; (at least) one </a:t>
            </a:r>
            <a:r>
              <a:rPr lang="fr-FR" sz="1400" dirty="0" err="1"/>
              <a:t>photometric</a:t>
            </a:r>
            <a:r>
              <a:rPr lang="fr-FR" sz="1400" dirty="0"/>
              <a:t> night (</a:t>
            </a:r>
            <a:r>
              <a:rPr lang="fr-FR" sz="1400" i="1" dirty="0"/>
              <a:t>i.e.</a:t>
            </a:r>
            <a:r>
              <a:rPr lang="fr-FR" sz="1400" dirty="0"/>
              <a:t> stable </a:t>
            </a:r>
            <a:r>
              <a:rPr lang="fr-FR" sz="1400" dirty="0" err="1"/>
              <a:t>atmosphere</a:t>
            </a:r>
            <a:r>
              <a:rPr lang="fr-FR" sz="1400" dirty="0"/>
              <a:t>) to </a:t>
            </a:r>
            <a:r>
              <a:rPr lang="fr-FR" sz="1400" dirty="0" err="1"/>
              <a:t>obtain</a:t>
            </a:r>
            <a:r>
              <a:rPr lang="fr-FR" sz="1400" dirty="0"/>
              <a:t> long </a:t>
            </a:r>
            <a:r>
              <a:rPr lang="fr-FR" sz="1400" dirty="0" err="1"/>
              <a:t>series</a:t>
            </a:r>
            <a:r>
              <a:rPr lang="fr-FR" sz="1400" dirty="0"/>
              <a:t> of </a:t>
            </a:r>
            <a:r>
              <a:rPr lang="fr-FR" sz="1400" dirty="0" err="1"/>
              <a:t>spectra</a:t>
            </a:r>
            <a:r>
              <a:rPr lang="fr-FR" sz="1400" dirty="0"/>
              <a:t>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-&gt; The </a:t>
            </a:r>
            <a:r>
              <a:rPr lang="fr-FR" sz="1400" b="1" dirty="0" err="1"/>
              <a:t>same</a:t>
            </a:r>
            <a:r>
              <a:rPr lang="fr-FR" sz="1400" b="1" dirty="0"/>
              <a:t> star </a:t>
            </a:r>
            <a:r>
              <a:rPr lang="fr-FR" sz="1400" dirty="0" err="1"/>
              <a:t>needs</a:t>
            </a:r>
            <a:r>
              <a:rPr lang="fr-FR" sz="1400" dirty="0"/>
              <a:t>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measured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the </a:t>
            </a:r>
            <a:r>
              <a:rPr lang="fr-FR" sz="1400" b="1" dirty="0" err="1"/>
              <a:t>same</a:t>
            </a:r>
            <a:r>
              <a:rPr lang="fr-FR" sz="1400" b="1" dirty="0"/>
              <a:t> night </a:t>
            </a:r>
            <a:r>
              <a:rPr lang="fr-FR" sz="1400" dirty="0"/>
              <a:t>in the </a:t>
            </a:r>
            <a:r>
              <a:rPr lang="fr-FR" sz="1400" dirty="0" err="1"/>
              <a:t>widest</a:t>
            </a:r>
            <a:r>
              <a:rPr lang="fr-FR" sz="1400" dirty="0"/>
              <a:t> </a:t>
            </a:r>
            <a:r>
              <a:rPr lang="fr-FR" sz="1400" dirty="0" err="1"/>
              <a:t>airmass</a:t>
            </a:r>
            <a:r>
              <a:rPr lang="fr-FR" sz="1400" dirty="0"/>
              <a:t> </a:t>
            </a:r>
            <a:r>
              <a:rPr lang="fr-FR" sz="1400" dirty="0" err="1"/>
              <a:t>domain</a:t>
            </a:r>
            <a:r>
              <a:rPr lang="fr-FR" sz="1400" dirty="0"/>
              <a:t>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-&gt; large # of </a:t>
            </a:r>
            <a:r>
              <a:rPr lang="fr-FR" sz="1400" dirty="0" err="1"/>
              <a:t>measurements</a:t>
            </a:r>
            <a:r>
              <a:rPr lang="fr-FR" sz="1400" dirty="0"/>
              <a:t> </a:t>
            </a:r>
            <a:r>
              <a:rPr lang="fr-FR" sz="1400" dirty="0" err="1"/>
              <a:t>allows</a:t>
            </a:r>
            <a:r>
              <a:rPr lang="fr-FR" sz="1400" dirty="0"/>
              <a:t> </a:t>
            </a:r>
            <a:r>
              <a:rPr lang="fr-FR" sz="1400" dirty="0" err="1"/>
              <a:t>better</a:t>
            </a:r>
            <a:r>
              <a:rPr lang="fr-FR" sz="1400" dirty="0"/>
              <a:t> </a:t>
            </a:r>
            <a:r>
              <a:rPr lang="fr-FR" sz="1400" dirty="0" err="1"/>
              <a:t>determination</a:t>
            </a:r>
            <a:r>
              <a:rPr lang="fr-FR" sz="1400" dirty="0"/>
              <a:t> of the </a:t>
            </a:r>
            <a:r>
              <a:rPr lang="fr-FR" sz="1400" dirty="0" err="1"/>
              <a:t>slopes</a:t>
            </a:r>
            <a:r>
              <a:rPr lang="fr-FR" sz="1400" dirty="0"/>
              <a:t> and of z=0 extrapolation.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F700FED-F69B-FDD7-3BF0-5C9BED4D204C}"/>
              </a:ext>
            </a:extLst>
          </p:cNvPr>
          <p:cNvGrpSpPr/>
          <p:nvPr/>
        </p:nvGrpSpPr>
        <p:grpSpPr>
          <a:xfrm>
            <a:off x="5141109" y="3416119"/>
            <a:ext cx="3870080" cy="3343851"/>
            <a:chOff x="5141109" y="3416119"/>
            <a:chExt cx="3870080" cy="334385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1E6F6D6-C977-472D-5DE9-D078031DE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5774" y="3612164"/>
              <a:ext cx="3685415" cy="314780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AA67AB-2160-2546-8677-CC06A85AE5AE}"/>
                </a:ext>
              </a:extLst>
            </p:cNvPr>
            <p:cNvSpPr/>
            <p:nvPr/>
          </p:nvSpPr>
          <p:spPr>
            <a:xfrm>
              <a:off x="5681890" y="3416119"/>
              <a:ext cx="28894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Series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of 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p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(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l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,z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)</a:t>
              </a:r>
              <a:r>
                <a:rPr lang="fr-FR" baseline="-25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instrumental </a:t>
              </a:r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DA283C-D6CA-0B49-B802-4ED57086428B}"/>
                </a:ext>
              </a:extLst>
            </p:cNvPr>
            <p:cNvSpPr/>
            <p:nvPr/>
          </p:nvSpPr>
          <p:spPr>
            <a:xfrm>
              <a:off x="8445931" y="6143244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z</a:t>
              </a:r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A534CA-4B1A-AF44-ADFD-AA91CCFAAED5}"/>
                </a:ext>
              </a:extLst>
            </p:cNvPr>
            <p:cNvSpPr/>
            <p:nvPr/>
          </p:nvSpPr>
          <p:spPr>
            <a:xfrm>
              <a:off x="8565974" y="348548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l</a:t>
              </a:r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6BC762-0CEF-3848-96F4-AF59388932C9}"/>
                </a:ext>
              </a:extLst>
            </p:cNvPr>
            <p:cNvSpPr/>
            <p:nvPr/>
          </p:nvSpPr>
          <p:spPr>
            <a:xfrm rot="16200000">
              <a:off x="3810263" y="4871351"/>
              <a:ext cx="30310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Extrapolated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p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(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l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,0)</a:t>
              </a:r>
              <a:r>
                <a:rPr lang="fr-FR" baseline="-25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instrumental 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E53996E-0218-5F4F-A170-3887BAA7B974}"/>
                </a:ext>
              </a:extLst>
            </p:cNvPr>
            <p:cNvSpPr txBox="1"/>
            <p:nvPr/>
          </p:nvSpPr>
          <p:spPr>
            <a:xfrm>
              <a:off x="5600189" y="3785451"/>
              <a:ext cx="18277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Slope</a:t>
              </a:r>
              <a:r>
                <a:rPr lang="fr-FR" sz="1600" dirty="0"/>
                <a:t> </a:t>
              </a:r>
              <a:r>
                <a:rPr lang="fr-FR" sz="1600" dirty="0" err="1"/>
                <a:t>depends</a:t>
              </a:r>
              <a:r>
                <a:rPr lang="fr-FR" sz="1600" dirty="0"/>
                <a:t> on </a:t>
              </a:r>
              <a:r>
                <a:rPr lang="fr-FR" sz="1600" dirty="0">
                  <a:latin typeface="Symbol" pitchFamily="2" charset="2"/>
                </a:rPr>
                <a:t>l</a:t>
              </a:r>
              <a:endParaRPr lang="fr-FR" dirty="0"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956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CF1A81-3684-A833-6F63-F16189E9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2" y="3985985"/>
            <a:ext cx="2781391" cy="15229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29DA65-0029-B61D-F9B8-12DD048D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0" y="410201"/>
            <a:ext cx="7886700" cy="49708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Measurement of Bouguer lines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869D38-1FD0-D075-1C7F-825D2F957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87" y="1362256"/>
            <a:ext cx="4232921" cy="1461650"/>
          </a:xfrm>
          <a:prstGeom prst="rect">
            <a:avLst/>
          </a:prstGeom>
        </p:spPr>
      </p:pic>
      <p:pic>
        <p:nvPicPr>
          <p:cNvPr id="5" name="Google Shape;484;p80">
            <a:extLst>
              <a:ext uri="{FF2B5EF4-FFF2-40B4-BE49-F238E27FC236}">
                <a16:creationId xmlns:a16="http://schemas.microsoft.com/office/drawing/2014/main" id="{6A5A56EA-F27D-E681-D48C-ACCE76D1DB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7247" y="2780903"/>
            <a:ext cx="2781391" cy="11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3E2675-F44A-4076-EEBB-83AC3BC68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8" y="1381895"/>
            <a:ext cx="3879056" cy="1260498"/>
          </a:xfrm>
          <a:prstGeom prst="rect">
            <a:avLst/>
          </a:prstGeom>
        </p:spPr>
      </p:pic>
      <p:sp>
        <p:nvSpPr>
          <p:cNvPr id="9" name="Google Shape;485;p80">
            <a:extLst>
              <a:ext uri="{FF2B5EF4-FFF2-40B4-BE49-F238E27FC236}">
                <a16:creationId xmlns:a16="http://schemas.microsoft.com/office/drawing/2014/main" id="{D784B06D-E202-9D58-DAB2-620DA20903BA}"/>
              </a:ext>
            </a:extLst>
          </p:cNvPr>
          <p:cNvSpPr txBox="1"/>
          <p:nvPr/>
        </p:nvSpPr>
        <p:spPr>
          <a:xfrm>
            <a:off x="2676237" y="2545434"/>
            <a:ext cx="1148513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" sz="8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Only end of night used</a:t>
            </a:r>
            <a:endParaRPr sz="800" b="1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8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800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low+stable</a:t>
            </a:r>
            <a:r>
              <a:rPr lang="en" sz="8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absorption)</a:t>
            </a:r>
            <a:endParaRPr sz="800" b="1" dirty="0"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E8D73-488D-3AB1-9E32-84F982A87A33}"/>
              </a:ext>
            </a:extLst>
          </p:cNvPr>
          <p:cNvSpPr/>
          <p:nvPr/>
        </p:nvSpPr>
        <p:spPr>
          <a:xfrm>
            <a:off x="1240143" y="2952536"/>
            <a:ext cx="1498338" cy="782619"/>
          </a:xfrm>
          <a:prstGeom prst="rect">
            <a:avLst/>
          </a:prstGeom>
          <a:solidFill>
            <a:schemeClr val="bg1">
              <a:lumMod val="50000"/>
              <a:alpha val="227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2DC4FEA-D8C0-1ECF-3D4B-C5AD6C3B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8573-FE35-8A45-AD63-3137EC727AD2}" type="slidenum">
              <a:rPr lang="fr-FR" smtClean="0"/>
              <a:t>31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263C11-C88C-140F-0D72-BCAAC1975325}"/>
              </a:ext>
            </a:extLst>
          </p:cNvPr>
          <p:cNvSpPr txBox="1"/>
          <p:nvPr/>
        </p:nvSpPr>
        <p:spPr>
          <a:xfrm>
            <a:off x="5385113" y="2687028"/>
            <a:ext cx="269625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i="1" dirty="0"/>
              <a:t>Instrumental magnitude vs </a:t>
            </a:r>
            <a:r>
              <a:rPr lang="fr-FR" sz="1350" i="1" dirty="0" err="1"/>
              <a:t>airmass</a:t>
            </a:r>
            <a:r>
              <a:rPr lang="fr-FR" sz="1350" i="1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39BC63-BE8D-57C3-16C5-B09EE279727A}"/>
              </a:ext>
            </a:extLst>
          </p:cNvPr>
          <p:cNvSpPr txBox="1"/>
          <p:nvPr/>
        </p:nvSpPr>
        <p:spPr>
          <a:xfrm>
            <a:off x="337624" y="4042960"/>
            <a:ext cx="9909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Out of </a:t>
            </a:r>
            <a:r>
              <a:rPr lang="fr-FR" sz="1350" i="1" dirty="0" err="1"/>
              <a:t>atm</a:t>
            </a:r>
            <a:r>
              <a:rPr lang="fr-FR" sz="1350" i="1" dirty="0"/>
              <a:t>.</a:t>
            </a:r>
          </a:p>
          <a:p>
            <a:r>
              <a:rPr lang="fr-FR" sz="1350" i="1" dirty="0"/>
              <a:t>SED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598E4E5-DB5F-7A58-81AD-B79182352DF3}"/>
              </a:ext>
            </a:extLst>
          </p:cNvPr>
          <p:cNvCxnSpPr>
            <a:cxnSpLocks/>
          </p:cNvCxnSpPr>
          <p:nvPr/>
        </p:nvCxnSpPr>
        <p:spPr>
          <a:xfrm>
            <a:off x="870056" y="4402617"/>
            <a:ext cx="4070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A326FF1-F611-5668-5EC2-EEFA0BE26ABE}"/>
              </a:ext>
            </a:extLst>
          </p:cNvPr>
          <p:cNvSpPr txBox="1"/>
          <p:nvPr/>
        </p:nvSpPr>
        <p:spPr>
          <a:xfrm>
            <a:off x="3550024" y="4584773"/>
            <a:ext cx="7344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srgbClr val="FF0000"/>
                </a:solidFill>
              </a:rPr>
              <a:t>Measured</a:t>
            </a:r>
          </a:p>
          <a:p>
            <a:r>
              <a:rPr lang="en-GB" sz="1050" i="1" dirty="0">
                <a:solidFill>
                  <a:srgbClr val="FF0000"/>
                </a:solidFill>
              </a:rPr>
              <a:t>spectra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D136B66-4066-A60F-DCE7-1C781B78B923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3090134" y="4792522"/>
            <a:ext cx="459890" cy="160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05B9139-6D3D-35E1-5A89-2AE9856B4BA3}"/>
              </a:ext>
            </a:extLst>
          </p:cNvPr>
          <p:cNvSpPr txBox="1"/>
          <p:nvPr/>
        </p:nvSpPr>
        <p:spPr>
          <a:xfrm>
            <a:off x="4845230" y="1726529"/>
            <a:ext cx="10856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Example of a</a:t>
            </a:r>
          </a:p>
          <a:p>
            <a:r>
              <a:rPr lang="fr-FR" sz="1350" dirty="0"/>
              <a:t>Bouguer line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AD0B1F-94C2-C645-B637-41B9A5297FA6}"/>
              </a:ext>
            </a:extLst>
          </p:cNvPr>
          <p:cNvSpPr txBox="1"/>
          <p:nvPr/>
        </p:nvSpPr>
        <p:spPr>
          <a:xfrm>
            <a:off x="629666" y="1980445"/>
            <a:ext cx="2406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HD142331 </a:t>
            </a:r>
            <a:r>
              <a:rPr lang="fr-FR" sz="1350" i="1" dirty="0" err="1"/>
              <a:t>trajectory</a:t>
            </a:r>
            <a:r>
              <a:rPr lang="fr-FR" sz="1350" i="1" dirty="0"/>
              <a:t> in </a:t>
            </a:r>
            <a:r>
              <a:rPr lang="fr-FR" sz="1350" i="1" dirty="0" err="1"/>
              <a:t>airmass</a:t>
            </a:r>
            <a:endParaRPr lang="fr-FR" sz="1350" i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102ED07-54F1-1F18-579F-8EB9C12A9DB5}"/>
              </a:ext>
            </a:extLst>
          </p:cNvPr>
          <p:cNvSpPr txBox="1"/>
          <p:nvPr/>
        </p:nvSpPr>
        <p:spPr>
          <a:xfrm>
            <a:off x="778337" y="5554114"/>
            <a:ext cx="30865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Spectra integrated in bins of 30 nm width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AE28DB6-6921-06CB-7A9F-77A63EA5E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322" y="3235170"/>
            <a:ext cx="4577705" cy="270991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853ED99-9CB6-E2D7-4090-9407A5E65F6E}"/>
              </a:ext>
            </a:extLst>
          </p:cNvPr>
          <p:cNvSpPr txBox="1"/>
          <p:nvPr/>
        </p:nvSpPr>
        <p:spPr>
          <a:xfrm>
            <a:off x="4285670" y="6032302"/>
            <a:ext cx="19488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solidFill>
                  <a:srgbClr val="FF0000"/>
                </a:solidFill>
              </a:rPr>
              <a:t>Extrapolated out of atmosphere instrumental magnitudes in narrow [30nm] bandwidth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80BC74D-93C3-E3D8-4B14-114845375971}"/>
              </a:ext>
            </a:extLst>
          </p:cNvPr>
          <p:cNvCxnSpPr>
            <a:cxnSpLocks/>
          </p:cNvCxnSpPr>
          <p:nvPr/>
        </p:nvCxnSpPr>
        <p:spPr>
          <a:xfrm flipV="1">
            <a:off x="5006109" y="5579610"/>
            <a:ext cx="0" cy="4794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052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3561C-081B-3C13-CA63-9367608D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Sky background has </a:t>
            </a:r>
            <a:r>
              <a:rPr lang="fr-FR" b="1" dirty="0" err="1">
                <a:solidFill>
                  <a:srgbClr val="FF0000"/>
                </a:solidFill>
              </a:rPr>
              <a:t>spectrum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depending</a:t>
            </a:r>
            <a:r>
              <a:rPr lang="fr-FR" b="1" dirty="0">
                <a:solidFill>
                  <a:srgbClr val="FF0000"/>
                </a:solidFill>
              </a:rPr>
              <a:t> on the position on CCD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94AA01-11BA-0759-70B7-4ADDD9E0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32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A77088-A932-EBAA-F250-1A365B94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92" y="2160820"/>
            <a:ext cx="5973615" cy="40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5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50388"/>
            <a:ext cx="8520600" cy="14245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l"/>
            <a:r>
              <a:rPr lang="es" dirty="0"/>
              <a:t>Factorization of the wavelength dependence 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360400" cy="392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2500" lnSpcReduction="20000"/>
          </a:bodyPr>
          <a:lstStyle/>
          <a:p>
            <a:pPr marL="0" indent="0">
              <a:buNone/>
            </a:pPr>
            <a:r>
              <a:rPr lang="es" dirty="0">
                <a:solidFill>
                  <a:schemeClr val="dk1"/>
                </a:solidFill>
              </a:rPr>
              <a:t>Idea: </a:t>
            </a:r>
            <a:endParaRPr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Evaluate spatial correlation between flats with different filters 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See if can factorize out the wavelength dependency on the flats: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                  = </a:t>
            </a:r>
            <a:r>
              <a:rPr lang="es" b="1" dirty="0">
                <a:solidFill>
                  <a:schemeClr val="dk1"/>
                </a:solidFill>
              </a:rPr>
              <a:t>out of focus artifacts </a:t>
            </a:r>
            <a:r>
              <a:rPr lang="es" dirty="0">
                <a:solidFill>
                  <a:schemeClr val="dk1"/>
                </a:solidFill>
              </a:rPr>
              <a:t>(vignetting, dust on optical components) = </a:t>
            </a:r>
            <a:r>
              <a:rPr lang="es" b="1" dirty="0">
                <a:solidFill>
                  <a:schemeClr val="dk1"/>
                </a:solidFill>
              </a:rPr>
              <a:t>slow </a:t>
            </a:r>
            <a:r>
              <a:rPr lang="es" dirty="0">
                <a:solidFill>
                  <a:schemeClr val="dk1"/>
                </a:solidFill>
              </a:rPr>
              <a:t>pixel to pixel variation (real space) or </a:t>
            </a:r>
            <a:r>
              <a:rPr lang="es" b="1" dirty="0">
                <a:solidFill>
                  <a:schemeClr val="dk1"/>
                </a:solidFill>
              </a:rPr>
              <a:t>low </a:t>
            </a:r>
            <a:r>
              <a:rPr lang="es" dirty="0">
                <a:solidFill>
                  <a:schemeClr val="dk1"/>
                </a:solidFill>
              </a:rPr>
              <a:t>spatial frequency (Fourier space)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                       = </a:t>
            </a:r>
            <a:r>
              <a:rPr lang="es" b="1" dirty="0">
                <a:solidFill>
                  <a:schemeClr val="dk1"/>
                </a:solidFill>
              </a:rPr>
              <a:t>focused artifacts </a:t>
            </a:r>
            <a:r>
              <a:rPr lang="es" dirty="0">
                <a:solidFill>
                  <a:schemeClr val="dk1"/>
                </a:solidFill>
              </a:rPr>
              <a:t>(dust on the CCD, pixel surface variations) = </a:t>
            </a:r>
            <a:r>
              <a:rPr lang="es" b="1" dirty="0">
                <a:solidFill>
                  <a:schemeClr val="dk1"/>
                </a:solidFill>
              </a:rPr>
              <a:t>fast </a:t>
            </a:r>
            <a:r>
              <a:rPr lang="es" dirty="0">
                <a:solidFill>
                  <a:schemeClr val="dk1"/>
                </a:solidFill>
              </a:rPr>
              <a:t>pixel to pixel variation or </a:t>
            </a:r>
            <a:r>
              <a:rPr lang="es" b="1" dirty="0">
                <a:solidFill>
                  <a:schemeClr val="dk1"/>
                </a:solidFill>
              </a:rPr>
              <a:t>high </a:t>
            </a:r>
            <a:r>
              <a:rPr lang="es" dirty="0">
                <a:solidFill>
                  <a:schemeClr val="dk1"/>
                </a:solidFill>
              </a:rPr>
              <a:t>spatial frequency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We examine the </a:t>
            </a:r>
            <a:r>
              <a:rPr lang="es" b="1" dirty="0">
                <a:solidFill>
                  <a:schemeClr val="dk1"/>
                </a:solidFill>
              </a:rPr>
              <a:t>hypothesis </a:t>
            </a:r>
            <a:r>
              <a:rPr lang="es" dirty="0">
                <a:solidFill>
                  <a:schemeClr val="dk1"/>
                </a:solidFill>
              </a:rPr>
              <a:t>of 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If ~ true, then we could preliminary use a single flat for spectra reduction 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How can we test this?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By examining the </a:t>
            </a:r>
            <a:r>
              <a:rPr lang="es" b="1" dirty="0">
                <a:solidFill>
                  <a:schemeClr val="dk1"/>
                </a:solidFill>
              </a:rPr>
              <a:t>ratio </a:t>
            </a:r>
            <a:r>
              <a:rPr lang="es" dirty="0">
                <a:solidFill>
                  <a:schemeClr val="dk1"/>
                </a:solidFill>
              </a:rPr>
              <a:t>of flat images </a:t>
            </a:r>
            <a:r>
              <a:rPr lang="es" b="1" dirty="0">
                <a:solidFill>
                  <a:schemeClr val="dk1"/>
                </a:solidFill>
              </a:rPr>
              <a:t>at different wavelengths (with different filters) </a:t>
            </a:r>
            <a:endParaRPr b="1" dirty="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492917" y="2797300"/>
            <a:ext cx="8263058" cy="473400"/>
            <a:chOff x="492917" y="1940050"/>
            <a:chExt cx="8263058" cy="473400"/>
          </a:xfrm>
        </p:grpSpPr>
        <p:sp>
          <p:nvSpPr>
            <p:cNvPr id="82" name="Google Shape;82;p16"/>
            <p:cNvSpPr/>
            <p:nvPr/>
          </p:nvSpPr>
          <p:spPr>
            <a:xfrm>
              <a:off x="3321500" y="1982650"/>
              <a:ext cx="1545600" cy="4053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6252775" y="1940050"/>
              <a:ext cx="2503200" cy="4734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84" name="Google Shape;84;p16" descr="{&quot;code&quot;:&quot;$$ADU\\left(i,j,\\lambda\\right)\\,=\\,F_{o.f.}\\left(i,j\\right)\\times F_{CCD}\\left(i,j,\\lambda\\right)=F_{o.f.}\\left(i,j\\right)\\times G_{CCD}\\left(i,j\\right)\\times\\varepsilon_{CCD}\\left(\\lambda\\right)$$&quot;,&quot;backgroundColor&quot;:&quot;#FFFFFF&quot;,&quot;id&quot;:&quot;14&quot;,&quot;backgroundColorModified&quot;:false,&quot;type&quot;:&quot;$$&quot;,&quot;aid&quot;:null,&quot;font&quot;:{&quot;family&quot;:&quot;Arial&quot;,&quot;color&quot;:&quot;#000000&quot;,&quot;size&quot;:16.5},&quot;ts&quot;:1652375511069,&quot;cs&quot;:&quot;omnpEXML1x5kOC8LMpD46w==&quot;,&quot;size&quot;:{&quot;width&quot;:849,&quot;height&quot;:28}}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2917" y="2064975"/>
              <a:ext cx="8086725" cy="266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" name="Google Shape;85;p16" descr="{&quot;id&quot;:&quot;15&quot;,&quot;backgroundColorModified&quot;:false,&quot;code&quot;:&quot;$$F_{o.f.}\\left(i,j\\right)$$&quot;,&quot;backgroundColor&quot;:&quot;#FFFFFF&quot;,&quot;type&quot;:&quot;$$&quot;,&quot;aid&quot;:null,&quot;font&quot;:{&quot;size&quot;:14,&quot;color&quot;:&quot;#000000&quot;,&quot;family&quot;:&quot;Arial&quot;},&quot;ts&quot;:1652375561904,&quot;cs&quot;:&quot;iNvFGwzMruMnNfLxXAjLEg==&quot;,&quot;size&quot;:{&quot;width&quot;:80.83333333333333,&quot;height&quot;:23.166666666666668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207" y="3716851"/>
            <a:ext cx="769938" cy="22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descr="{&quot;backgroundColor&quot;:&quot;#FFFFFF&quot;,&quot;backgroundColorModified&quot;:null,&quot;font&quot;:{&quot;size&quot;:14,&quot;color&quot;:&quot;#000000&quot;,&quot;family&quot;:&quot;Arial&quot;},&quot;type&quot;:&quot;$$&quot;,&quot;id&quot;:&quot;16&quot;,&quot;aid&quot;:null,&quot;code&quot;:&quot;$$F_{CCD}\\left(i,j,\\lambda\\right)$$&quot;,&quot;ts&quot;:1652362280783,&quot;cs&quot;:&quot;TkWGyPunjAwCMXuDaOnYTQ==&quot;,&quot;size&quot;:{&quot;width&quot;:115,&quot;height&quot;:22.166666666666668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876" y="4165650"/>
            <a:ext cx="1095375" cy="21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descr="{&quot;aid&quot;:null,&quot;type&quot;:&quot;$$&quot;,&quot;font&quot;:{&quot;size&quot;:14,&quot;color&quot;:&quot;#000000&quot;,&quot;family&quot;:&quot;Arial&quot;},&quot;id&quot;:&quot;17&quot;,&quot;backgroundColor&quot;:&quot;#FFFFFF&quot;,&quot;code&quot;:&quot;$$F_{CCD}\\left(i,j,\\lambda\\right)=G_{CCD}\\left(i,j\\right)\\times\\varepsilon_{CCD}\\left(\\lambda\\right)$$&quot;,&quot;backgroundColorModified&quot;:null,&quot;ts&quot;:1652362661518,&quot;cs&quot;:&quot;lC463cVaPQqwT1u7Lp8IwA==&quot;,&quot;size&quot;:{&quot;width&quot;:346.75,&quot;height&quot;:22.25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7425" y="4630726"/>
            <a:ext cx="3302794" cy="21193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238539"/>
            <a:ext cx="6301135" cy="13782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buClr>
                <a:schemeClr val="dk1"/>
              </a:buClr>
              <a:buSzPct val="39285"/>
            </a:pPr>
            <a:r>
              <a:rPr lang="es" sz="3600" b="1" dirty="0">
                <a:solidFill>
                  <a:srgbClr val="FF0000"/>
                </a:solidFill>
              </a:rPr>
              <a:t>Factorization of the wavelength dependence: pixel correlation 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34</a:t>
            </a:fld>
            <a:endParaRPr/>
          </a:p>
        </p:txBody>
      </p:sp>
      <p:grpSp>
        <p:nvGrpSpPr>
          <p:cNvPr id="95" name="Google Shape;95;p17"/>
          <p:cNvGrpSpPr/>
          <p:nvPr/>
        </p:nvGrpSpPr>
        <p:grpSpPr>
          <a:xfrm>
            <a:off x="1946395" y="2597425"/>
            <a:ext cx="4401396" cy="3069651"/>
            <a:chOff x="3646856" y="1355575"/>
            <a:chExt cx="4898300" cy="3498800"/>
          </a:xfrm>
        </p:grpSpPr>
        <p:pic>
          <p:nvPicPr>
            <p:cNvPr id="96" name="Google Shape;96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46856" y="1355575"/>
              <a:ext cx="4898300" cy="349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7"/>
            <p:cNvSpPr txBox="1"/>
            <p:nvPr/>
          </p:nvSpPr>
          <p:spPr>
            <a:xfrm>
              <a:off x="5642400" y="1355575"/>
              <a:ext cx="1089704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s" dirty="0"/>
                <a:t>⍴ = 0.96 </a:t>
              </a:r>
              <a:endParaRPr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476EB4-70D4-4875-962A-5895C00A0007}"/>
              </a:ext>
            </a:extLst>
          </p:cNvPr>
          <p:cNvGrpSpPr/>
          <p:nvPr/>
        </p:nvGrpSpPr>
        <p:grpSpPr>
          <a:xfrm>
            <a:off x="370651" y="2067052"/>
            <a:ext cx="1791780" cy="3701250"/>
            <a:chOff x="1126025" y="2212825"/>
            <a:chExt cx="1791780" cy="3701250"/>
          </a:xfrm>
        </p:grpSpPr>
        <p:pic>
          <p:nvPicPr>
            <p:cNvPr id="98" name="Google Shape;98;p17"/>
            <p:cNvPicPr preferRelativeResize="0"/>
            <p:nvPr/>
          </p:nvPicPr>
          <p:blipFill rotWithShape="1">
            <a:blip r:embed="rId4">
              <a:alphaModFix/>
            </a:blip>
            <a:srcRect l="8525" t="27089" r="69144" b="26785"/>
            <a:stretch/>
          </p:blipFill>
          <p:spPr>
            <a:xfrm>
              <a:off x="1126025" y="2212825"/>
              <a:ext cx="1791780" cy="3701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9" name="Google Shape;99;p17"/>
            <p:cNvCxnSpPr/>
            <p:nvPr/>
          </p:nvCxnSpPr>
          <p:spPr>
            <a:xfrm>
              <a:off x="1435325" y="4874650"/>
              <a:ext cx="669900" cy="0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00" name="Google Shape;100;p17"/>
          <p:cNvCxnSpPr>
            <a:cxnSpLocks/>
          </p:cNvCxnSpPr>
          <p:nvPr/>
        </p:nvCxnSpPr>
        <p:spPr>
          <a:xfrm flipV="1">
            <a:off x="931088" y="3998500"/>
            <a:ext cx="1770351" cy="7303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Google Shape;105;p18">
            <a:extLst>
              <a:ext uri="{FF2B5EF4-FFF2-40B4-BE49-F238E27FC236}">
                <a16:creationId xmlns:a16="http://schemas.microsoft.com/office/drawing/2014/main" id="{BE0B890A-CE6C-72F5-B203-536B7319B0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474" t="9943" r="70537" b="69667"/>
          <a:stretch/>
        </p:blipFill>
        <p:spPr>
          <a:xfrm>
            <a:off x="6021047" y="2687211"/>
            <a:ext cx="2684101" cy="26225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08;p18">
            <a:extLst>
              <a:ext uri="{FF2B5EF4-FFF2-40B4-BE49-F238E27FC236}">
                <a16:creationId xmlns:a16="http://schemas.microsoft.com/office/drawing/2014/main" id="{1591CE84-0A3E-8021-D13B-C49794AE54A7}"/>
              </a:ext>
            </a:extLst>
          </p:cNvPr>
          <p:cNvCxnSpPr/>
          <p:nvPr/>
        </p:nvCxnSpPr>
        <p:spPr>
          <a:xfrm>
            <a:off x="4496700" y="3998500"/>
            <a:ext cx="1968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1EC8AF9-6A33-7B1A-0CB7-4D0FC9213B3A}"/>
              </a:ext>
            </a:extLst>
          </p:cNvPr>
          <p:cNvSpPr txBox="1"/>
          <p:nvPr/>
        </p:nvSpPr>
        <p:spPr>
          <a:xfrm>
            <a:off x="7544433" y="3086680"/>
            <a:ext cx="120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Relative dispersion of ratio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ED86CB-642E-EB8A-114B-3A81D786F852}"/>
              </a:ext>
            </a:extLst>
          </p:cNvPr>
          <p:cNvSpPr txBox="1"/>
          <p:nvPr/>
        </p:nvSpPr>
        <p:spPr>
          <a:xfrm>
            <a:off x="6402932" y="4169025"/>
            <a:ext cx="120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ADU Relative dispersion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303" y="1193801"/>
            <a:ext cx="8471796" cy="5245099"/>
          </a:xfrm>
        </p:spPr>
        <p:txBody>
          <a:bodyPr>
            <a:normAutofit/>
          </a:bodyPr>
          <a:lstStyle/>
          <a:p>
            <a:r>
              <a:rPr lang="fr-FR" sz="2400" i="1" dirty="0" err="1"/>
              <a:t>We</a:t>
            </a:r>
            <a:r>
              <a:rPr lang="fr-FR" sz="2400" i="1" dirty="0"/>
              <a:t> </a:t>
            </a:r>
            <a:r>
              <a:rPr lang="fr-FR" sz="2400" i="1" dirty="0" err="1"/>
              <a:t>did</a:t>
            </a:r>
            <a:r>
              <a:rPr lang="fr-FR" sz="2400" i="1" dirty="0"/>
              <a:t> </a:t>
            </a:r>
            <a:r>
              <a:rPr lang="fr-FR" sz="2400" i="1" dirty="0" err="1"/>
              <a:t>predictions</a:t>
            </a:r>
            <a:r>
              <a:rPr lang="fr-FR" sz="2400" i="1" dirty="0"/>
              <a:t> </a:t>
            </a:r>
            <a:r>
              <a:rPr lang="fr-FR" sz="2400" i="1" dirty="0" err="1"/>
              <a:t>from</a:t>
            </a:r>
            <a:r>
              <a:rPr lang="fr-FR" sz="2400" i="1" dirty="0"/>
              <a:t> simulations, </a:t>
            </a:r>
            <a:r>
              <a:rPr lang="fr-FR" sz="2400" i="1" dirty="0" err="1"/>
              <a:t>based</a:t>
            </a:r>
            <a:r>
              <a:rPr lang="fr-FR" sz="2400" i="1" dirty="0"/>
              <a:t> on </a:t>
            </a:r>
            <a:r>
              <a:rPr lang="fr-FR" sz="2400" i="1" dirty="0" err="1"/>
              <a:t>parametrization</a:t>
            </a:r>
            <a:r>
              <a:rPr lang="fr-FR" sz="2400" i="1" dirty="0"/>
              <a:t> </a:t>
            </a:r>
            <a:r>
              <a:rPr lang="fr-FR" sz="2400" i="1" dirty="0" err="1"/>
              <a:t>with</a:t>
            </a:r>
            <a:r>
              <a:rPr lang="fr-FR" sz="2400" i="1" dirty="0"/>
              <a:t> (z, PWV, VAOD). But O</a:t>
            </a:r>
            <a:r>
              <a:rPr lang="fr-FR" sz="2400" i="1" baseline="-25000" dirty="0"/>
              <a:t>3</a:t>
            </a:r>
            <a:r>
              <a:rPr lang="fr-FR" sz="2400" i="1" dirty="0"/>
              <a:t> , O</a:t>
            </a:r>
            <a:r>
              <a:rPr lang="fr-FR" sz="2400" i="1" baseline="-25000" dirty="0"/>
              <a:t>2</a:t>
            </a:r>
            <a:r>
              <a:rPr lang="fr-FR" sz="2400" i="1" dirty="0"/>
              <a:t> and cloud absorption (</a:t>
            </a:r>
            <a:r>
              <a:rPr lang="fr-FR" sz="2400" i="1" dirty="0" err="1"/>
              <a:t>grey</a:t>
            </a:r>
            <a:r>
              <a:rPr lang="fr-FR" sz="2400" i="1" dirty="0"/>
              <a:t>) can </a:t>
            </a:r>
            <a:r>
              <a:rPr lang="fr-FR" sz="2400" i="1" dirty="0" err="1"/>
              <a:t>also</a:t>
            </a:r>
            <a:r>
              <a:rPr lang="fr-FR" sz="2400" i="1" dirty="0"/>
              <a:t> </a:t>
            </a:r>
            <a:r>
              <a:rPr lang="fr-FR" sz="2400" i="1" dirty="0" err="1"/>
              <a:t>be</a:t>
            </a:r>
            <a:r>
              <a:rPr lang="fr-FR" sz="2400" i="1" dirty="0"/>
              <a:t> </a:t>
            </a:r>
            <a:r>
              <a:rPr lang="fr-FR" sz="2400" i="1" dirty="0" err="1"/>
              <a:t>parameters</a:t>
            </a:r>
            <a:r>
              <a:rPr lang="fr-FR" sz="2400" i="1" dirty="0"/>
              <a:t>.</a:t>
            </a:r>
          </a:p>
          <a:p>
            <a:r>
              <a:rPr lang="fr-FR" sz="2400" dirty="0"/>
              <a:t>The </a:t>
            </a:r>
            <a:r>
              <a:rPr lang="fr-FR" sz="2400" dirty="0" err="1"/>
              <a:t>methods</a:t>
            </a:r>
            <a:r>
              <a:rPr lang="fr-FR" sz="2400" dirty="0"/>
              <a:t> have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systematically</a:t>
            </a:r>
            <a:r>
              <a:rPr lang="fr-FR" sz="2400" dirty="0"/>
              <a:t> </a:t>
            </a:r>
            <a:r>
              <a:rPr lang="fr-FR" sz="2400" dirty="0" err="1"/>
              <a:t>checked</a:t>
            </a:r>
            <a:r>
              <a:rPr lang="fr-FR" sz="2400" dirty="0"/>
              <a:t> for </a:t>
            </a:r>
            <a:r>
              <a:rPr lang="fr-FR" sz="2400" dirty="0" err="1"/>
              <a:t>every</a:t>
            </a:r>
            <a:r>
              <a:rPr lang="fr-FR" sz="2400" dirty="0"/>
              <a:t> </a:t>
            </a:r>
            <a:r>
              <a:rPr lang="fr-FR" sz="2400" dirty="0" err="1"/>
              <a:t>atmospheric</a:t>
            </a:r>
            <a:r>
              <a:rPr lang="fr-FR" sz="2400" dirty="0"/>
              <a:t> situation:</a:t>
            </a:r>
          </a:p>
          <a:p>
            <a:pPr lvl="1"/>
            <a:r>
              <a:rPr lang="fr-FR" sz="2000" dirty="0" err="1"/>
              <a:t>Predictability</a:t>
            </a:r>
            <a:r>
              <a:rPr lang="fr-FR" sz="2000" dirty="0"/>
              <a:t> of the correction in (</a:t>
            </a:r>
            <a:r>
              <a:rPr lang="fr-FR" sz="2000" dirty="0" err="1"/>
              <a:t>airmass</a:t>
            </a:r>
            <a:r>
              <a:rPr lang="fr-FR" sz="2000" dirty="0"/>
              <a:t>, </a:t>
            </a:r>
            <a:r>
              <a:rPr lang="fr-FR" sz="2000" dirty="0" err="1"/>
              <a:t>azimuth</a:t>
            </a:r>
            <a:r>
              <a:rPr lang="fr-FR" sz="2000" dirty="0"/>
              <a:t>)</a:t>
            </a:r>
          </a:p>
          <a:p>
            <a:pPr lvl="1"/>
            <a:r>
              <a:rPr lang="fr-FR" sz="2000" dirty="0" err="1"/>
              <a:t>Needs</a:t>
            </a:r>
            <a:r>
              <a:rPr lang="fr-FR" sz="2000" dirty="0"/>
              <a:t> observation of CALSPEC standards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entire</a:t>
            </a:r>
            <a:r>
              <a:rPr lang="fr-FR" sz="2000" dirty="0"/>
              <a:t> </a:t>
            </a:r>
            <a:r>
              <a:rPr lang="fr-FR" sz="2000" dirty="0" err="1"/>
              <a:t>nights</a:t>
            </a:r>
            <a:r>
              <a:rPr lang="fr-FR" sz="2000" dirty="0"/>
              <a:t> (to </a:t>
            </a:r>
            <a:r>
              <a:rPr lang="fr-FR" sz="2000" dirty="0" err="1"/>
              <a:t>estimate</a:t>
            </a:r>
            <a:r>
              <a:rPr lang="fr-FR" sz="2000" dirty="0"/>
              <a:t> </a:t>
            </a:r>
            <a:r>
              <a:rPr lang="fr-FR" sz="2000" dirty="0" err="1"/>
              <a:t>atm</a:t>
            </a:r>
            <a:r>
              <a:rPr lang="fr-FR" sz="2000" dirty="0"/>
              <a:t>. </a:t>
            </a:r>
            <a:r>
              <a:rPr lang="fr-FR" sz="2000" dirty="0" err="1"/>
              <a:t>parameters</a:t>
            </a:r>
            <a:r>
              <a:rPr lang="fr-FR" sz="2000" dirty="0"/>
              <a:t>) AND </a:t>
            </a:r>
            <a:r>
              <a:rPr lang="fr-FR" sz="2000" dirty="0" err="1"/>
              <a:t>various</a:t>
            </a:r>
            <a:r>
              <a:rPr lang="fr-FR" sz="2000" dirty="0"/>
              <a:t> </a:t>
            </a:r>
            <a:r>
              <a:rPr lang="fr-FR" sz="2000" dirty="0" err="1"/>
              <a:t>fields</a:t>
            </a:r>
            <a:r>
              <a:rPr lang="fr-FR" sz="2000" dirty="0"/>
              <a:t> in (</a:t>
            </a:r>
            <a:r>
              <a:rPr lang="fr-FR" sz="2000" dirty="0" err="1"/>
              <a:t>airmass</a:t>
            </a:r>
            <a:r>
              <a:rPr lang="fr-FR" sz="2000" dirty="0"/>
              <a:t>, </a:t>
            </a:r>
            <a:r>
              <a:rPr lang="fr-FR" sz="2000" dirty="0" err="1"/>
              <a:t>azimuth</a:t>
            </a:r>
            <a:r>
              <a:rPr lang="fr-FR" sz="2000" dirty="0"/>
              <a:t>) </a:t>
            </a:r>
            <a:r>
              <a:rPr lang="fr-FR" sz="2000" dirty="0" err="1"/>
              <a:t>containing</a:t>
            </a:r>
            <a:r>
              <a:rPr lang="fr-FR" sz="2000" dirty="0"/>
              <a:t> standards to test the </a:t>
            </a:r>
            <a:r>
              <a:rPr lang="fr-FR" sz="2000" dirty="0" err="1"/>
              <a:t>prediction</a:t>
            </a:r>
            <a:r>
              <a:rPr lang="fr-FR" sz="2000" dirty="0"/>
              <a:t>. « ronde des standards ».</a:t>
            </a:r>
          </a:p>
          <a:p>
            <a:r>
              <a:rPr lang="fr-FR" sz="2400" b="1" dirty="0"/>
              <a:t>Alternative</a:t>
            </a:r>
            <a:r>
              <a:rPr lang="fr-FR" sz="2400" dirty="0"/>
              <a:t>: </a:t>
            </a:r>
            <a:r>
              <a:rPr lang="fr-FR" sz="2400" dirty="0" err="1"/>
              <a:t>directly</a:t>
            </a:r>
            <a:r>
              <a:rPr lang="fr-FR" sz="2400" dirty="0"/>
              <a:t> </a:t>
            </a:r>
            <a:r>
              <a:rPr lang="fr-FR" sz="2400" dirty="0" err="1"/>
              <a:t>measure</a:t>
            </a:r>
            <a:r>
              <a:rPr lang="fr-FR" sz="2400" dirty="0"/>
              <a:t> </a:t>
            </a:r>
            <a:r>
              <a:rPr lang="fr-FR" sz="2400" dirty="0" err="1"/>
              <a:t>atm</a:t>
            </a:r>
            <a:r>
              <a:rPr lang="fr-FR" sz="2400" dirty="0"/>
              <a:t>. transmission in the </a:t>
            </a:r>
            <a:r>
              <a:rPr lang="fr-FR" sz="2400" dirty="0" err="1"/>
              <a:t>same</a:t>
            </a:r>
            <a:r>
              <a:rPr lang="fr-FR" sz="2400" dirty="0"/>
              <a:t> direction </a:t>
            </a:r>
            <a:r>
              <a:rPr lang="fr-FR" sz="2400" dirty="0" err="1"/>
              <a:t>than</a:t>
            </a:r>
            <a:r>
              <a:rPr lang="fr-FR" sz="2400" dirty="0"/>
              <a:t> LSST, </a:t>
            </a:r>
            <a:r>
              <a:rPr lang="fr-FR" sz="2400" dirty="0" err="1"/>
              <a:t>using</a:t>
            </a:r>
            <a:r>
              <a:rPr lang="fr-FR" sz="2400" dirty="0"/>
              <a:t> </a:t>
            </a:r>
            <a:r>
              <a:rPr lang="fr-FR" sz="2400" dirty="0" err="1"/>
              <a:t>secondary</a:t>
            </a:r>
            <a:r>
              <a:rPr lang="fr-FR" sz="2400" dirty="0"/>
              <a:t> </a:t>
            </a:r>
            <a:r>
              <a:rPr lang="fr-FR" sz="2400" dirty="0" err="1"/>
              <a:t>spectrophotometric</a:t>
            </a:r>
            <a:r>
              <a:rPr lang="fr-FR" sz="2400" dirty="0"/>
              <a:t> standards </a:t>
            </a:r>
            <a:r>
              <a:rPr lang="fr-FR" sz="2400" dirty="0" err="1"/>
              <a:t>measured</a:t>
            </a:r>
            <a:r>
              <a:rPr lang="fr-FR" sz="2400" dirty="0"/>
              <a:t> out of </a:t>
            </a:r>
            <a:r>
              <a:rPr lang="fr-FR" sz="2400" dirty="0" err="1"/>
              <a:t>atmosphere</a:t>
            </a:r>
            <a:r>
              <a:rPr lang="fr-FR" sz="2400" dirty="0"/>
              <a:t> by GAIA.</a:t>
            </a:r>
            <a:br>
              <a:rPr lang="fr-FR" sz="2400" dirty="0"/>
            </a:b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checked</a:t>
            </a:r>
            <a:r>
              <a:rPr lang="fr-FR" sz="2400" dirty="0"/>
              <a:t>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spectra</a:t>
            </a:r>
            <a:r>
              <a:rPr lang="fr-FR" sz="2400" dirty="0"/>
              <a:t> of stars as </a:t>
            </a:r>
            <a:r>
              <a:rPr lang="fr-FR" sz="2400" dirty="0" err="1"/>
              <a:t>faint</a:t>
            </a:r>
            <a:r>
              <a:rPr lang="fr-FR" sz="2400" dirty="0"/>
              <a:t> as </a:t>
            </a:r>
            <a:r>
              <a:rPr lang="fr-FR" sz="2400" b="1" dirty="0"/>
              <a:t>M=10 </a:t>
            </a:r>
            <a:r>
              <a:rPr lang="fr-FR" sz="2400" dirty="0"/>
              <a:t>are </a:t>
            </a:r>
            <a:r>
              <a:rPr lang="fr-FR" sz="2400" dirty="0" err="1"/>
              <a:t>measurable</a:t>
            </a:r>
            <a:r>
              <a:rPr lang="fr-FR" sz="2400" dirty="0"/>
              <a:t> in 30s </a:t>
            </a:r>
            <a:r>
              <a:rPr lang="fr-FR" sz="2400" dirty="0" err="1"/>
              <a:t>with</a:t>
            </a:r>
            <a:r>
              <a:rPr lang="fr-FR" sz="2400" dirty="0"/>
              <a:t> s/b&gt;100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err="1">
                <a:solidFill>
                  <a:srgbClr val="FF0000"/>
                </a:solidFill>
              </a:rPr>
              <a:t>Establishing</a:t>
            </a:r>
            <a:r>
              <a:rPr lang="fr-FR" sz="4000" b="1" dirty="0">
                <a:solidFill>
                  <a:srgbClr val="FF0000"/>
                </a:solidFill>
              </a:rPr>
              <a:t> correction </a:t>
            </a:r>
            <a:r>
              <a:rPr lang="fr-FR" sz="4000" b="1" dirty="0" err="1">
                <a:solidFill>
                  <a:srgbClr val="FF0000"/>
                </a:solidFill>
              </a:rPr>
              <a:t>procedures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0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8" y="295628"/>
            <a:ext cx="4776891" cy="1179299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Our </a:t>
            </a:r>
            <a:r>
              <a:rPr lang="fr-FR" sz="2800" b="1" dirty="0" err="1">
                <a:solidFill>
                  <a:srgbClr val="FF0000"/>
                </a:solidFill>
              </a:rPr>
              <a:t>spectrograph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is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slitless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equiped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with</a:t>
            </a:r>
            <a:r>
              <a:rPr lang="fr-FR" sz="2800" b="1" dirty="0">
                <a:solidFill>
                  <a:srgbClr val="FF0000"/>
                </a:solidFill>
              </a:rPr>
              <a:t> an </a:t>
            </a:r>
            <a:r>
              <a:rPr lang="fr-FR" sz="2800" b="1" dirty="0" err="1">
                <a:solidFill>
                  <a:srgbClr val="FF0000"/>
                </a:solidFill>
              </a:rPr>
              <a:t>Holographic</a:t>
            </a:r>
            <a:r>
              <a:rPr lang="fr-FR" sz="2800" b="1" dirty="0">
                <a:solidFill>
                  <a:srgbClr val="FF0000"/>
                </a:solidFill>
              </a:rPr>
              <a:t> Optical </a:t>
            </a:r>
            <a:r>
              <a:rPr lang="fr-FR" sz="2800" b="1" dirty="0" err="1">
                <a:solidFill>
                  <a:srgbClr val="FF0000"/>
                </a:solidFill>
              </a:rPr>
              <a:t>Element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36D85A-1D88-5EBD-413F-1B0681CB94C2}"/>
              </a:ext>
            </a:extLst>
          </p:cNvPr>
          <p:cNvSpPr txBox="1"/>
          <p:nvPr/>
        </p:nvSpPr>
        <p:spPr>
          <a:xfrm>
            <a:off x="289996" y="4340125"/>
            <a:ext cx="71465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Slitless</a:t>
            </a:r>
            <a:r>
              <a:rPr lang="fr-FR" b="1" dirty="0"/>
              <a:t> </a:t>
            </a:r>
            <a:r>
              <a:rPr lang="fr-FR" b="1" dirty="0" err="1"/>
              <a:t>allows</a:t>
            </a:r>
            <a:endParaRPr lang="fr-FR" dirty="0"/>
          </a:p>
          <a:p>
            <a:r>
              <a:rPr lang="fr-FR" dirty="0"/>
              <a:t>	- </a:t>
            </a:r>
            <a:r>
              <a:rPr lang="fr-FR" dirty="0">
                <a:solidFill>
                  <a:srgbClr val="FF0000"/>
                </a:solidFill>
              </a:rPr>
              <a:t>fast </a:t>
            </a:r>
            <a:r>
              <a:rPr lang="fr-FR" dirty="0" err="1">
                <a:solidFill>
                  <a:srgbClr val="FF0000"/>
                </a:solidFill>
              </a:rPr>
              <a:t>positioning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	- </a:t>
            </a:r>
            <a:r>
              <a:rPr lang="fr-FR" dirty="0" err="1">
                <a:solidFill>
                  <a:srgbClr val="FF0000"/>
                </a:solidFill>
              </a:rPr>
              <a:t>spectrophotometry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sz="1600" i="1" dirty="0"/>
              <a:t>Limits:	</a:t>
            </a:r>
            <a:r>
              <a:rPr lang="fr-FR" sz="1600" dirty="0" err="1"/>
              <a:t>sky+stellar</a:t>
            </a:r>
            <a:r>
              <a:rPr lang="fr-FR" sz="1600" dirty="0"/>
              <a:t> background</a:t>
            </a:r>
          </a:p>
          <a:p>
            <a:r>
              <a:rPr lang="fr-FR" sz="1600" dirty="0"/>
              <a:t>		</a:t>
            </a:r>
            <a:r>
              <a:rPr lang="fr-FR" sz="1600" dirty="0" err="1"/>
              <a:t>low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r>
              <a:rPr lang="fr-FR" sz="1600" dirty="0"/>
              <a:t> (seeing </a:t>
            </a:r>
            <a:r>
              <a:rPr lang="fr-FR" sz="1600" dirty="0" err="1"/>
              <a:t>limited</a:t>
            </a:r>
            <a:r>
              <a:rPr lang="fr-FR" sz="1600" dirty="0"/>
              <a:t>)</a:t>
            </a:r>
          </a:p>
          <a:p>
            <a:r>
              <a:rPr lang="fr-FR" b="1" dirty="0"/>
              <a:t>Phase </a:t>
            </a:r>
            <a:r>
              <a:rPr lang="fr-FR" b="1" dirty="0" err="1"/>
              <a:t>hologram</a:t>
            </a:r>
            <a:r>
              <a:rPr lang="fr-FR" b="1" dirty="0"/>
              <a:t> (</a:t>
            </a:r>
            <a:r>
              <a:rPr lang="fr-FR" b="1" dirty="0" err="1"/>
              <a:t>dispersion+focus</a:t>
            </a:r>
            <a:r>
              <a:rPr lang="fr-FR" b="1" dirty="0"/>
              <a:t> </a:t>
            </a:r>
            <a:r>
              <a:rPr lang="fr-FR" b="1" dirty="0" err="1"/>
              <a:t>functionalities</a:t>
            </a:r>
            <a:r>
              <a:rPr lang="fr-FR" b="1" dirty="0"/>
              <a:t>)</a:t>
            </a:r>
            <a:endParaRPr lang="fr-FR" dirty="0"/>
          </a:p>
          <a:p>
            <a:r>
              <a:rPr lang="fr-FR" dirty="0"/>
              <a:t>	- Excellent focus for all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convergent </a:t>
            </a:r>
            <a:r>
              <a:rPr lang="fr-FR" dirty="0" err="1"/>
              <a:t>beam</a:t>
            </a:r>
            <a:r>
              <a:rPr lang="fr-FR" dirty="0"/>
              <a:t> -&gt; </a:t>
            </a:r>
            <a:r>
              <a:rPr lang="fr-FR" dirty="0">
                <a:solidFill>
                  <a:srgbClr val="FF0000"/>
                </a:solidFill>
              </a:rPr>
              <a:t>nominal </a:t>
            </a:r>
            <a:r>
              <a:rPr lang="fr-FR" dirty="0" err="1">
                <a:solidFill>
                  <a:srgbClr val="FF0000"/>
                </a:solidFill>
              </a:rPr>
              <a:t>resolution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	- More light -&gt; </a:t>
            </a:r>
            <a:r>
              <a:rPr lang="fr-FR" dirty="0" err="1">
                <a:solidFill>
                  <a:srgbClr val="FF0000"/>
                </a:solidFill>
              </a:rPr>
              <a:t>better</a:t>
            </a:r>
            <a:r>
              <a:rPr lang="fr-FR" dirty="0">
                <a:solidFill>
                  <a:srgbClr val="FF0000"/>
                </a:solidFill>
              </a:rPr>
              <a:t> s/n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4A2D574-4442-5185-54FD-528128552CE6}"/>
              </a:ext>
            </a:extLst>
          </p:cNvPr>
          <p:cNvGrpSpPr/>
          <p:nvPr/>
        </p:nvGrpSpPr>
        <p:grpSpPr>
          <a:xfrm>
            <a:off x="924440" y="1699534"/>
            <a:ext cx="8948448" cy="5312813"/>
            <a:chOff x="-21760" y="1757303"/>
            <a:chExt cx="9985092" cy="5928282"/>
          </a:xfrm>
        </p:grpSpPr>
        <p:sp>
          <p:nvSpPr>
            <p:cNvPr id="43" name="Étoile à 5 branches 42">
              <a:extLst>
                <a:ext uri="{FF2B5EF4-FFF2-40B4-BE49-F238E27FC236}">
                  <a16:creationId xmlns:a16="http://schemas.microsoft.com/office/drawing/2014/main" id="{B60FBFC1-C439-8C49-852D-A7169C35DEF7}"/>
                </a:ext>
              </a:extLst>
            </p:cNvPr>
            <p:cNvSpPr/>
            <p:nvPr/>
          </p:nvSpPr>
          <p:spPr>
            <a:xfrm rot="20866980">
              <a:off x="7270659" y="5492345"/>
              <a:ext cx="261749" cy="26174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364CFFF-5DEF-4647-8632-223AD50AF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1760" y="1757303"/>
              <a:ext cx="4375230" cy="295328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A555EB-38FD-CF48-829D-8D1338B62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5969" y="1872915"/>
              <a:ext cx="3987175" cy="3929131"/>
            </a:xfrm>
            <a:prstGeom prst="rect">
              <a:avLst/>
            </a:prstGeom>
            <a:scene3d>
              <a:camera prst="orthographicFront">
                <a:rot lat="900000" lon="19799989" rev="0"/>
              </a:camera>
              <a:lightRig rig="threePt" dir="t"/>
            </a:scene3d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BC6DABF8-7595-1449-A3B1-56684FD8A90D}"/>
                </a:ext>
              </a:extLst>
            </p:cNvPr>
            <p:cNvGrpSpPr/>
            <p:nvPr/>
          </p:nvGrpSpPr>
          <p:grpSpPr>
            <a:xfrm>
              <a:off x="4156962" y="3265617"/>
              <a:ext cx="1640987" cy="873704"/>
              <a:chOff x="4156962" y="3265617"/>
              <a:chExt cx="1640987" cy="873704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4391588" y="3688510"/>
                <a:ext cx="450811" cy="450811"/>
              </a:xfrm>
              <a:prstGeom prst="ellipse">
                <a:avLst/>
              </a:prstGeom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+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4156962" y="3265617"/>
                <a:ext cx="1044565" cy="469552"/>
              </a:xfrm>
              <a:prstGeom prst="rect">
                <a:avLst/>
              </a:prstGeom>
              <a:noFill/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0"/>
                  </a:lnSpc>
                </a:pPr>
                <a:r>
                  <a:rPr lang="fr-FR" sz="1200" b="1" dirty="0"/>
                  <a:t>Incident </a:t>
                </a:r>
                <a:r>
                  <a:rPr lang="fr-FR" sz="1200" b="1" dirty="0" err="1"/>
                  <a:t>beam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here</a:t>
                </a:r>
                <a:endParaRPr lang="fr-FR" sz="1200" b="1" dirty="0"/>
              </a:p>
            </p:txBody>
          </p:sp>
          <p:cxnSp>
            <p:nvCxnSpPr>
              <p:cNvPr id="9" name="Connecteur droit avec flèche 8"/>
              <p:cNvCxnSpPr>
                <a:cxnSpLocks/>
              </p:cNvCxnSpPr>
              <p:nvPr/>
            </p:nvCxnSpPr>
            <p:spPr>
              <a:xfrm>
                <a:off x="4888018" y="3776542"/>
                <a:ext cx="909931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4783088" y="3821060"/>
                <a:ext cx="874744" cy="276763"/>
              </a:xfrm>
              <a:prstGeom prst="rect">
                <a:avLst/>
              </a:prstGeom>
              <a:noFill/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Dispersion</a:t>
                </a: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640F216-AA81-7742-8DAB-E0B088E4D8E8}"/>
                </a:ext>
              </a:extLst>
            </p:cNvPr>
            <p:cNvGrpSpPr/>
            <p:nvPr/>
          </p:nvGrpSpPr>
          <p:grpSpPr>
            <a:xfrm>
              <a:off x="5945082" y="3652818"/>
              <a:ext cx="4018250" cy="4032767"/>
              <a:chOff x="3646707" y="1228378"/>
              <a:chExt cx="5444293" cy="5463961"/>
            </a:xfrm>
            <a:scene3d>
              <a:camera prst="orthographicFront">
                <a:rot lat="900000" lon="19499988" rev="0"/>
              </a:camera>
              <a:lightRig rig="threePt" dir="t"/>
            </a:scene3d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5431CD27-4CC6-0D46-976B-5A644BB2B7EF}"/>
                  </a:ext>
                </a:extLst>
              </p:cNvPr>
              <p:cNvGrpSpPr/>
              <p:nvPr/>
            </p:nvGrpSpPr>
            <p:grpSpPr>
              <a:xfrm>
                <a:off x="5038390" y="2639788"/>
                <a:ext cx="2472120" cy="2505972"/>
                <a:chOff x="2600630" y="2709622"/>
                <a:chExt cx="2472120" cy="2505972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0D65AC6-23CE-064B-AB22-F3A384A3C3EB}"/>
                    </a:ext>
                  </a:extLst>
                </p:cNvPr>
                <p:cNvSpPr/>
                <p:nvPr/>
              </p:nvSpPr>
              <p:spPr>
                <a:xfrm>
                  <a:off x="2654798" y="2797642"/>
                  <a:ext cx="2417952" cy="2417952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solidFill>
                    <a:srgbClr val="92D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0D64185F-80D9-D84D-9E29-504798FD8005}"/>
                    </a:ext>
                  </a:extLst>
                </p:cNvPr>
                <p:cNvSpPr txBox="1"/>
                <p:nvPr/>
              </p:nvSpPr>
              <p:spPr>
                <a:xfrm>
                  <a:off x="2600630" y="2709622"/>
                  <a:ext cx="824077" cy="338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CCD</a:t>
                  </a:r>
                  <a:endParaRPr lang="fr-FR" sz="1400" b="1" dirty="0"/>
                </a:p>
              </p:txBody>
            </p:sp>
          </p:grp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580E9AA0-DF01-1646-A1F7-7C21F554D3D4}"/>
                  </a:ext>
                </a:extLst>
              </p:cNvPr>
              <p:cNvGrpSpPr/>
              <p:nvPr/>
            </p:nvGrpSpPr>
            <p:grpSpPr>
              <a:xfrm>
                <a:off x="3646707" y="3017154"/>
                <a:ext cx="5444293" cy="1853584"/>
                <a:chOff x="1203337" y="3056594"/>
                <a:chExt cx="5444293" cy="1789530"/>
              </a:xfrm>
            </p:grpSpPr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6C3E3BC0-E560-D546-85E0-E87FB6295C46}"/>
                    </a:ext>
                  </a:extLst>
                </p:cNvPr>
                <p:cNvCxnSpPr/>
                <p:nvPr/>
              </p:nvCxnSpPr>
              <p:spPr>
                <a:xfrm>
                  <a:off x="2649975" y="305659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A248517C-AA6B-E241-A55E-8696EBE1BE61}"/>
                    </a:ext>
                  </a:extLst>
                </p:cNvPr>
                <p:cNvCxnSpPr/>
                <p:nvPr/>
              </p:nvCxnSpPr>
              <p:spPr>
                <a:xfrm>
                  <a:off x="2649975" y="3354849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2B7AA9DD-B690-6E44-A2DE-E06A47D7CA14}"/>
                    </a:ext>
                  </a:extLst>
                </p:cNvPr>
                <p:cNvCxnSpPr/>
                <p:nvPr/>
              </p:nvCxnSpPr>
              <p:spPr>
                <a:xfrm>
                  <a:off x="2649975" y="365310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07BB39C9-3182-9A4F-9926-B23F8C88E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3337" y="3951359"/>
                  <a:ext cx="544429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2A23C2D-1DA0-A24C-A9D6-2AC52A97C3EA}"/>
                    </a:ext>
                  </a:extLst>
                </p:cNvPr>
                <p:cNvCxnSpPr/>
                <p:nvPr/>
              </p:nvCxnSpPr>
              <p:spPr>
                <a:xfrm>
                  <a:off x="2649975" y="424961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004496C4-5D47-3849-A4B4-E7C6BB759E9B}"/>
                    </a:ext>
                  </a:extLst>
                </p:cNvPr>
                <p:cNvCxnSpPr/>
                <p:nvPr/>
              </p:nvCxnSpPr>
              <p:spPr>
                <a:xfrm>
                  <a:off x="2649975" y="4547869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44965488-E3FE-094D-9CC7-66A45199AC17}"/>
                    </a:ext>
                  </a:extLst>
                </p:cNvPr>
                <p:cNvCxnSpPr/>
                <p:nvPr/>
              </p:nvCxnSpPr>
              <p:spPr>
                <a:xfrm>
                  <a:off x="2649975" y="484612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794D7AD9-5687-8544-85E3-693ECA41F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704" y="1228378"/>
                <a:ext cx="0" cy="54639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9381A349-D51B-8C4C-BE39-A4D5516C26AB}"/>
                </a:ext>
              </a:extLst>
            </p:cNvPr>
            <p:cNvCxnSpPr/>
            <p:nvPr/>
          </p:nvCxnSpPr>
          <p:spPr>
            <a:xfrm flipV="1">
              <a:off x="7592520" y="5441430"/>
              <a:ext cx="929390" cy="170688"/>
            </a:xfrm>
            <a:prstGeom prst="line">
              <a:avLst/>
            </a:prstGeom>
            <a:ln w="38100">
              <a:gradFill>
                <a:gsLst>
                  <a:gs pos="0">
                    <a:srgbClr val="0070C0"/>
                  </a:gs>
                  <a:gs pos="46000">
                    <a:srgbClr val="92D050">
                      <a:lumMod val="79000"/>
                    </a:srgbClr>
                  </a:gs>
                  <a:gs pos="63000">
                    <a:srgbClr val="FF0000">
                      <a:lumMod val="100000"/>
                    </a:srgb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A29734BD-28A1-054C-A0D7-3DABC31AA618}"/>
                </a:ext>
              </a:extLst>
            </p:cNvPr>
            <p:cNvCxnSpPr>
              <a:cxnSpLocks/>
            </p:cNvCxnSpPr>
            <p:nvPr/>
          </p:nvCxnSpPr>
          <p:spPr>
            <a:xfrm>
              <a:off x="2155345" y="2372517"/>
              <a:ext cx="4130786" cy="25656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DCD91E53-255B-1E46-9246-3D2D3A3BFECB}"/>
                </a:ext>
              </a:extLst>
            </p:cNvPr>
            <p:cNvSpPr txBox="1"/>
            <p:nvPr/>
          </p:nvSpPr>
          <p:spPr>
            <a:xfrm>
              <a:off x="7767666" y="3321628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Spectrum</a:t>
              </a:r>
            </a:p>
          </p:txBody>
        </p: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58B932F4-EF64-A54C-A242-36F6EB50A23A}"/>
                </a:ext>
              </a:extLst>
            </p:cNvPr>
            <p:cNvCxnSpPr/>
            <p:nvPr/>
          </p:nvCxnSpPr>
          <p:spPr>
            <a:xfrm>
              <a:off x="8312046" y="3652818"/>
              <a:ext cx="0" cy="1776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01F90EB-85C8-25EB-DA9C-7381A980D399}"/>
                </a:ext>
              </a:extLst>
            </p:cNvPr>
            <p:cNvCxnSpPr>
              <a:cxnSpLocks/>
              <a:stCxn id="5" idx="7"/>
            </p:cNvCxnSpPr>
            <p:nvPr/>
          </p:nvCxnSpPr>
          <p:spPr>
            <a:xfrm>
              <a:off x="4776379" y="3754530"/>
              <a:ext cx="2625154" cy="1887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B413BE3F-739F-7352-955A-6AF552F867AF}"/>
                </a:ext>
              </a:extLst>
            </p:cNvPr>
            <p:cNvCxnSpPr>
              <a:cxnSpLocks/>
            </p:cNvCxnSpPr>
            <p:nvPr/>
          </p:nvCxnSpPr>
          <p:spPr>
            <a:xfrm>
              <a:off x="4498469" y="4094833"/>
              <a:ext cx="2914018" cy="15698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81437B-148F-80F3-C87D-0BB5B4898502}"/>
              </a:ext>
            </a:extLst>
          </p:cNvPr>
          <p:cNvGrpSpPr/>
          <p:nvPr/>
        </p:nvGrpSpPr>
        <p:grpSpPr>
          <a:xfrm>
            <a:off x="4840489" y="295628"/>
            <a:ext cx="3846584" cy="1717225"/>
            <a:chOff x="5117050" y="850925"/>
            <a:chExt cx="3846584" cy="1717225"/>
          </a:xfrm>
        </p:grpSpPr>
        <p:pic>
          <p:nvPicPr>
            <p:cNvPr id="26" name="Google Shape;351;p49">
              <a:extLst>
                <a:ext uri="{FF2B5EF4-FFF2-40B4-BE49-F238E27FC236}">
                  <a16:creationId xmlns:a16="http://schemas.microsoft.com/office/drawing/2014/main" id="{0C05F21E-DBCC-FF5B-9B11-1007C0A3E9C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17050" y="850925"/>
              <a:ext cx="3846584" cy="1717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362;p49">
              <a:extLst>
                <a:ext uri="{FF2B5EF4-FFF2-40B4-BE49-F238E27FC236}">
                  <a16:creationId xmlns:a16="http://schemas.microsoft.com/office/drawing/2014/main" id="{055F2A96-C530-7CA8-CFB2-5048A68BAD54}"/>
                </a:ext>
              </a:extLst>
            </p:cNvPr>
            <p:cNvSpPr/>
            <p:nvPr/>
          </p:nvSpPr>
          <p:spPr>
            <a:xfrm>
              <a:off x="5300800" y="996725"/>
              <a:ext cx="692700" cy="1425600"/>
            </a:xfrm>
            <a:prstGeom prst="mathMultiply">
              <a:avLst>
                <a:gd name="adj1" fmla="val 23520"/>
              </a:avLst>
            </a:prstGeom>
            <a:solidFill>
              <a:srgbClr val="FF0000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06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8" y="295628"/>
            <a:ext cx="4776891" cy="1179299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Our </a:t>
            </a:r>
            <a:r>
              <a:rPr lang="fr-FR" sz="2800" b="1" dirty="0" err="1">
                <a:solidFill>
                  <a:srgbClr val="FF0000"/>
                </a:solidFill>
              </a:rPr>
              <a:t>spectrograph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is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slitless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equiped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with</a:t>
            </a:r>
            <a:r>
              <a:rPr lang="fr-FR" sz="2800" b="1" dirty="0">
                <a:solidFill>
                  <a:srgbClr val="FF0000"/>
                </a:solidFill>
              </a:rPr>
              <a:t> an </a:t>
            </a:r>
            <a:r>
              <a:rPr lang="fr-FR" sz="2800" b="1" dirty="0" err="1">
                <a:solidFill>
                  <a:srgbClr val="FF0000"/>
                </a:solidFill>
              </a:rPr>
              <a:t>Holographic</a:t>
            </a:r>
            <a:r>
              <a:rPr lang="fr-FR" sz="2800" b="1" dirty="0">
                <a:solidFill>
                  <a:srgbClr val="FF0000"/>
                </a:solidFill>
              </a:rPr>
              <a:t> Optical </a:t>
            </a:r>
            <a:r>
              <a:rPr lang="fr-FR" sz="2800" b="1" dirty="0" err="1">
                <a:solidFill>
                  <a:srgbClr val="FF0000"/>
                </a:solidFill>
              </a:rPr>
              <a:t>Element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36D85A-1D88-5EBD-413F-1B0681CB94C2}"/>
              </a:ext>
            </a:extLst>
          </p:cNvPr>
          <p:cNvSpPr txBox="1"/>
          <p:nvPr/>
        </p:nvSpPr>
        <p:spPr>
          <a:xfrm>
            <a:off x="289996" y="4340125"/>
            <a:ext cx="71465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Slitless</a:t>
            </a:r>
            <a:r>
              <a:rPr lang="fr-FR" b="1" dirty="0"/>
              <a:t> </a:t>
            </a:r>
            <a:r>
              <a:rPr lang="fr-FR" b="1" dirty="0" err="1"/>
              <a:t>allows</a:t>
            </a:r>
            <a:endParaRPr lang="fr-FR" dirty="0"/>
          </a:p>
          <a:p>
            <a:r>
              <a:rPr lang="fr-FR" dirty="0"/>
              <a:t>	- </a:t>
            </a:r>
            <a:r>
              <a:rPr lang="fr-FR" dirty="0">
                <a:solidFill>
                  <a:srgbClr val="FF0000"/>
                </a:solidFill>
              </a:rPr>
              <a:t>fast </a:t>
            </a:r>
            <a:r>
              <a:rPr lang="fr-FR" dirty="0" err="1">
                <a:solidFill>
                  <a:srgbClr val="FF0000"/>
                </a:solidFill>
              </a:rPr>
              <a:t>positioning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	- </a:t>
            </a:r>
            <a:r>
              <a:rPr lang="fr-FR" dirty="0" err="1">
                <a:solidFill>
                  <a:srgbClr val="FF0000"/>
                </a:solidFill>
              </a:rPr>
              <a:t>spectrophotometry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sz="1600" i="1" dirty="0"/>
              <a:t>Limits:	</a:t>
            </a:r>
            <a:r>
              <a:rPr lang="fr-FR" sz="1600" dirty="0" err="1"/>
              <a:t>sky+stellar</a:t>
            </a:r>
            <a:r>
              <a:rPr lang="fr-FR" sz="1600" dirty="0"/>
              <a:t> background</a:t>
            </a:r>
          </a:p>
          <a:p>
            <a:r>
              <a:rPr lang="fr-FR" sz="1600" dirty="0"/>
              <a:t>		</a:t>
            </a:r>
            <a:r>
              <a:rPr lang="fr-FR" sz="1600" dirty="0" err="1"/>
              <a:t>low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r>
              <a:rPr lang="fr-FR" sz="1600" dirty="0"/>
              <a:t> (seeing </a:t>
            </a:r>
            <a:r>
              <a:rPr lang="fr-FR" sz="1600" dirty="0" err="1"/>
              <a:t>limited</a:t>
            </a:r>
            <a:r>
              <a:rPr lang="fr-FR" sz="1600" dirty="0"/>
              <a:t>)</a:t>
            </a:r>
          </a:p>
          <a:p>
            <a:r>
              <a:rPr lang="fr-FR" b="1" dirty="0"/>
              <a:t>Phase </a:t>
            </a:r>
            <a:r>
              <a:rPr lang="fr-FR" b="1" dirty="0" err="1"/>
              <a:t>hologram</a:t>
            </a:r>
            <a:r>
              <a:rPr lang="fr-FR" b="1" dirty="0"/>
              <a:t> (</a:t>
            </a:r>
            <a:r>
              <a:rPr lang="fr-FR" b="1" dirty="0" err="1"/>
              <a:t>dispersion+focus</a:t>
            </a:r>
            <a:r>
              <a:rPr lang="fr-FR" b="1" dirty="0"/>
              <a:t> </a:t>
            </a:r>
            <a:r>
              <a:rPr lang="fr-FR" b="1" dirty="0" err="1"/>
              <a:t>functionalities</a:t>
            </a:r>
            <a:r>
              <a:rPr lang="fr-FR" b="1" dirty="0"/>
              <a:t>)</a:t>
            </a:r>
            <a:endParaRPr lang="fr-FR" dirty="0"/>
          </a:p>
          <a:p>
            <a:r>
              <a:rPr lang="fr-FR" dirty="0"/>
              <a:t>	- Excellent focus for all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convergent </a:t>
            </a:r>
            <a:r>
              <a:rPr lang="fr-FR" dirty="0" err="1"/>
              <a:t>beam</a:t>
            </a:r>
            <a:r>
              <a:rPr lang="fr-FR" dirty="0"/>
              <a:t> -&gt; </a:t>
            </a:r>
            <a:r>
              <a:rPr lang="fr-FR" dirty="0">
                <a:solidFill>
                  <a:srgbClr val="FF0000"/>
                </a:solidFill>
              </a:rPr>
              <a:t>nominal </a:t>
            </a:r>
            <a:r>
              <a:rPr lang="fr-FR" dirty="0" err="1">
                <a:solidFill>
                  <a:srgbClr val="FF0000"/>
                </a:solidFill>
              </a:rPr>
              <a:t>resolution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	- More light -&gt; </a:t>
            </a:r>
            <a:r>
              <a:rPr lang="fr-FR" dirty="0" err="1">
                <a:solidFill>
                  <a:srgbClr val="FF0000"/>
                </a:solidFill>
              </a:rPr>
              <a:t>better</a:t>
            </a:r>
            <a:r>
              <a:rPr lang="fr-FR" dirty="0">
                <a:solidFill>
                  <a:srgbClr val="FF0000"/>
                </a:solidFill>
              </a:rPr>
              <a:t> s/n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4A2D574-4442-5185-54FD-528128552CE6}"/>
              </a:ext>
            </a:extLst>
          </p:cNvPr>
          <p:cNvGrpSpPr/>
          <p:nvPr/>
        </p:nvGrpSpPr>
        <p:grpSpPr>
          <a:xfrm>
            <a:off x="924440" y="1699534"/>
            <a:ext cx="8948448" cy="5312813"/>
            <a:chOff x="-21760" y="1757303"/>
            <a:chExt cx="9985092" cy="5928282"/>
          </a:xfrm>
        </p:grpSpPr>
        <p:sp>
          <p:nvSpPr>
            <p:cNvPr id="43" name="Étoile à 5 branches 42">
              <a:extLst>
                <a:ext uri="{FF2B5EF4-FFF2-40B4-BE49-F238E27FC236}">
                  <a16:creationId xmlns:a16="http://schemas.microsoft.com/office/drawing/2014/main" id="{B60FBFC1-C439-8C49-852D-A7169C35DEF7}"/>
                </a:ext>
              </a:extLst>
            </p:cNvPr>
            <p:cNvSpPr/>
            <p:nvPr/>
          </p:nvSpPr>
          <p:spPr>
            <a:xfrm rot="20866980">
              <a:off x="7270659" y="5492345"/>
              <a:ext cx="261749" cy="26174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364CFFF-5DEF-4647-8632-223AD50AF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1760" y="1757303"/>
              <a:ext cx="4375230" cy="295328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A555EB-38FD-CF48-829D-8D1338B62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5969" y="1872915"/>
              <a:ext cx="3987175" cy="3929131"/>
            </a:xfrm>
            <a:prstGeom prst="rect">
              <a:avLst/>
            </a:prstGeom>
            <a:scene3d>
              <a:camera prst="orthographicFront">
                <a:rot lat="900000" lon="19799989" rev="0"/>
              </a:camera>
              <a:lightRig rig="threePt" dir="t"/>
            </a:scene3d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BC6DABF8-7595-1449-A3B1-56684FD8A90D}"/>
                </a:ext>
              </a:extLst>
            </p:cNvPr>
            <p:cNvGrpSpPr/>
            <p:nvPr/>
          </p:nvGrpSpPr>
          <p:grpSpPr>
            <a:xfrm>
              <a:off x="4156962" y="3265617"/>
              <a:ext cx="1640987" cy="873704"/>
              <a:chOff x="4156962" y="3265617"/>
              <a:chExt cx="1640987" cy="873704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4391588" y="3688510"/>
                <a:ext cx="450811" cy="450811"/>
              </a:xfrm>
              <a:prstGeom prst="ellipse">
                <a:avLst/>
              </a:prstGeom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tx1"/>
                    </a:solidFill>
                  </a:rPr>
                  <a:t>+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4156962" y="3265617"/>
                <a:ext cx="1044565" cy="469552"/>
              </a:xfrm>
              <a:prstGeom prst="rect">
                <a:avLst/>
              </a:prstGeom>
              <a:noFill/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0"/>
                  </a:lnSpc>
                </a:pPr>
                <a:r>
                  <a:rPr lang="fr-FR" sz="1200" b="1" dirty="0"/>
                  <a:t>Incident </a:t>
                </a:r>
                <a:r>
                  <a:rPr lang="fr-FR" sz="1200" b="1" dirty="0" err="1"/>
                  <a:t>beam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here</a:t>
                </a:r>
                <a:endParaRPr lang="fr-FR" sz="1200" b="1" dirty="0"/>
              </a:p>
            </p:txBody>
          </p:sp>
          <p:cxnSp>
            <p:nvCxnSpPr>
              <p:cNvPr id="9" name="Connecteur droit avec flèche 8"/>
              <p:cNvCxnSpPr>
                <a:cxnSpLocks/>
              </p:cNvCxnSpPr>
              <p:nvPr/>
            </p:nvCxnSpPr>
            <p:spPr>
              <a:xfrm>
                <a:off x="4888018" y="3776542"/>
                <a:ext cx="909931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4783088" y="3821060"/>
                <a:ext cx="874744" cy="276763"/>
              </a:xfrm>
              <a:prstGeom prst="rect">
                <a:avLst/>
              </a:prstGeom>
              <a:noFill/>
              <a:scene3d>
                <a:camera prst="orthographicFront">
                  <a:rot lat="900000" lon="19799989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/>
                  <a:t>Dispersion</a:t>
                </a: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640F216-AA81-7742-8DAB-E0B088E4D8E8}"/>
                </a:ext>
              </a:extLst>
            </p:cNvPr>
            <p:cNvGrpSpPr/>
            <p:nvPr/>
          </p:nvGrpSpPr>
          <p:grpSpPr>
            <a:xfrm>
              <a:off x="5945082" y="3652818"/>
              <a:ext cx="4018250" cy="4032767"/>
              <a:chOff x="3646707" y="1228378"/>
              <a:chExt cx="5444293" cy="5463961"/>
            </a:xfrm>
            <a:scene3d>
              <a:camera prst="orthographicFront">
                <a:rot lat="900000" lon="19499988" rev="0"/>
              </a:camera>
              <a:lightRig rig="threePt" dir="t"/>
            </a:scene3d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5431CD27-4CC6-0D46-976B-5A644BB2B7EF}"/>
                  </a:ext>
                </a:extLst>
              </p:cNvPr>
              <p:cNvGrpSpPr/>
              <p:nvPr/>
            </p:nvGrpSpPr>
            <p:grpSpPr>
              <a:xfrm>
                <a:off x="5038390" y="2639788"/>
                <a:ext cx="2472120" cy="2505972"/>
                <a:chOff x="2600630" y="2709622"/>
                <a:chExt cx="2472120" cy="2505972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0D65AC6-23CE-064B-AB22-F3A384A3C3EB}"/>
                    </a:ext>
                  </a:extLst>
                </p:cNvPr>
                <p:cNvSpPr/>
                <p:nvPr/>
              </p:nvSpPr>
              <p:spPr>
                <a:xfrm>
                  <a:off x="2654798" y="2797642"/>
                  <a:ext cx="2417952" cy="2417952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solidFill>
                    <a:srgbClr val="92D05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0D64185F-80D9-D84D-9E29-504798FD8005}"/>
                    </a:ext>
                  </a:extLst>
                </p:cNvPr>
                <p:cNvSpPr txBox="1"/>
                <p:nvPr/>
              </p:nvSpPr>
              <p:spPr>
                <a:xfrm>
                  <a:off x="2600630" y="2709622"/>
                  <a:ext cx="824077" cy="338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CCD</a:t>
                  </a:r>
                  <a:endParaRPr lang="fr-FR" sz="1400" b="1" dirty="0"/>
                </a:p>
              </p:txBody>
            </p:sp>
          </p:grp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580E9AA0-DF01-1646-A1F7-7C21F554D3D4}"/>
                  </a:ext>
                </a:extLst>
              </p:cNvPr>
              <p:cNvGrpSpPr/>
              <p:nvPr/>
            </p:nvGrpSpPr>
            <p:grpSpPr>
              <a:xfrm>
                <a:off x="3646707" y="3017154"/>
                <a:ext cx="5444293" cy="1853584"/>
                <a:chOff x="1203337" y="3056594"/>
                <a:chExt cx="5444293" cy="1789530"/>
              </a:xfrm>
            </p:grpSpPr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6C3E3BC0-E560-D546-85E0-E87FB6295C46}"/>
                    </a:ext>
                  </a:extLst>
                </p:cNvPr>
                <p:cNvCxnSpPr/>
                <p:nvPr/>
              </p:nvCxnSpPr>
              <p:spPr>
                <a:xfrm>
                  <a:off x="2649975" y="305659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A248517C-AA6B-E241-A55E-8696EBE1BE61}"/>
                    </a:ext>
                  </a:extLst>
                </p:cNvPr>
                <p:cNvCxnSpPr/>
                <p:nvPr/>
              </p:nvCxnSpPr>
              <p:spPr>
                <a:xfrm>
                  <a:off x="2649975" y="3354849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2B7AA9DD-B690-6E44-A2DE-E06A47D7CA14}"/>
                    </a:ext>
                  </a:extLst>
                </p:cNvPr>
                <p:cNvCxnSpPr/>
                <p:nvPr/>
              </p:nvCxnSpPr>
              <p:spPr>
                <a:xfrm>
                  <a:off x="2649975" y="365310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07BB39C9-3182-9A4F-9926-B23F8C88E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3337" y="3951359"/>
                  <a:ext cx="544429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2A23C2D-1DA0-A24C-A9D6-2AC52A97C3EA}"/>
                    </a:ext>
                  </a:extLst>
                </p:cNvPr>
                <p:cNvCxnSpPr/>
                <p:nvPr/>
              </p:nvCxnSpPr>
              <p:spPr>
                <a:xfrm>
                  <a:off x="2649975" y="424961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004496C4-5D47-3849-A4B4-E7C6BB759E9B}"/>
                    </a:ext>
                  </a:extLst>
                </p:cNvPr>
                <p:cNvCxnSpPr/>
                <p:nvPr/>
              </p:nvCxnSpPr>
              <p:spPr>
                <a:xfrm>
                  <a:off x="2649975" y="4547869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44965488-E3FE-094D-9CC7-66A45199AC17}"/>
                    </a:ext>
                  </a:extLst>
                </p:cNvPr>
                <p:cNvCxnSpPr/>
                <p:nvPr/>
              </p:nvCxnSpPr>
              <p:spPr>
                <a:xfrm>
                  <a:off x="2649975" y="4846124"/>
                  <a:ext cx="2406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794D7AD9-5687-8544-85E3-693ECA41F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704" y="1228378"/>
                <a:ext cx="0" cy="54639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9381A349-D51B-8C4C-BE39-A4D5516C26AB}"/>
                </a:ext>
              </a:extLst>
            </p:cNvPr>
            <p:cNvCxnSpPr/>
            <p:nvPr/>
          </p:nvCxnSpPr>
          <p:spPr>
            <a:xfrm flipV="1">
              <a:off x="7592520" y="5441430"/>
              <a:ext cx="929390" cy="170688"/>
            </a:xfrm>
            <a:prstGeom prst="line">
              <a:avLst/>
            </a:prstGeom>
            <a:ln w="38100">
              <a:gradFill>
                <a:gsLst>
                  <a:gs pos="0">
                    <a:srgbClr val="0070C0"/>
                  </a:gs>
                  <a:gs pos="46000">
                    <a:srgbClr val="92D050">
                      <a:lumMod val="79000"/>
                    </a:srgbClr>
                  </a:gs>
                  <a:gs pos="63000">
                    <a:srgbClr val="FF0000">
                      <a:lumMod val="100000"/>
                    </a:srgb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A29734BD-28A1-054C-A0D7-3DABC31AA618}"/>
                </a:ext>
              </a:extLst>
            </p:cNvPr>
            <p:cNvCxnSpPr>
              <a:cxnSpLocks/>
            </p:cNvCxnSpPr>
            <p:nvPr/>
          </p:nvCxnSpPr>
          <p:spPr>
            <a:xfrm>
              <a:off x="2155345" y="2372517"/>
              <a:ext cx="4130786" cy="25656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DCD91E53-255B-1E46-9246-3D2D3A3BFECB}"/>
                </a:ext>
              </a:extLst>
            </p:cNvPr>
            <p:cNvSpPr txBox="1"/>
            <p:nvPr/>
          </p:nvSpPr>
          <p:spPr>
            <a:xfrm>
              <a:off x="7767666" y="3321628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Spectrum</a:t>
              </a:r>
            </a:p>
          </p:txBody>
        </p: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58B932F4-EF64-A54C-A242-36F6EB50A23A}"/>
                </a:ext>
              </a:extLst>
            </p:cNvPr>
            <p:cNvCxnSpPr/>
            <p:nvPr/>
          </p:nvCxnSpPr>
          <p:spPr>
            <a:xfrm>
              <a:off x="8312046" y="3652818"/>
              <a:ext cx="0" cy="1776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01F90EB-85C8-25EB-DA9C-7381A980D399}"/>
                </a:ext>
              </a:extLst>
            </p:cNvPr>
            <p:cNvCxnSpPr>
              <a:cxnSpLocks/>
              <a:stCxn id="5" idx="7"/>
            </p:cNvCxnSpPr>
            <p:nvPr/>
          </p:nvCxnSpPr>
          <p:spPr>
            <a:xfrm>
              <a:off x="4776379" y="3754530"/>
              <a:ext cx="2625154" cy="1887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B413BE3F-739F-7352-955A-6AF552F867AF}"/>
                </a:ext>
              </a:extLst>
            </p:cNvPr>
            <p:cNvCxnSpPr>
              <a:cxnSpLocks/>
            </p:cNvCxnSpPr>
            <p:nvPr/>
          </p:nvCxnSpPr>
          <p:spPr>
            <a:xfrm>
              <a:off x="4498469" y="4094833"/>
              <a:ext cx="2914018" cy="15698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64EC7781-20CE-4861-305D-85F377EB91AE}"/>
              </a:ext>
            </a:extLst>
          </p:cNvPr>
          <p:cNvGrpSpPr/>
          <p:nvPr/>
        </p:nvGrpSpPr>
        <p:grpSpPr>
          <a:xfrm>
            <a:off x="4840489" y="295628"/>
            <a:ext cx="3846584" cy="1717225"/>
            <a:chOff x="4840489" y="295628"/>
            <a:chExt cx="3846584" cy="1717225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E8E87C30-D577-C677-633D-DBFC1F479DEF}"/>
                </a:ext>
              </a:extLst>
            </p:cNvPr>
            <p:cNvGrpSpPr/>
            <p:nvPr/>
          </p:nvGrpSpPr>
          <p:grpSpPr>
            <a:xfrm>
              <a:off x="4840489" y="295628"/>
              <a:ext cx="3846584" cy="1717225"/>
              <a:chOff x="4840489" y="295628"/>
              <a:chExt cx="3846584" cy="1717225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0281437B-148F-80F3-C87D-0BB5B4898502}"/>
                  </a:ext>
                </a:extLst>
              </p:cNvPr>
              <p:cNvGrpSpPr/>
              <p:nvPr/>
            </p:nvGrpSpPr>
            <p:grpSpPr>
              <a:xfrm>
                <a:off x="4840489" y="295628"/>
                <a:ext cx="3846584" cy="1717225"/>
                <a:chOff x="5117050" y="850925"/>
                <a:chExt cx="3846584" cy="1717225"/>
              </a:xfrm>
            </p:grpSpPr>
            <p:pic>
              <p:nvPicPr>
                <p:cNvPr id="26" name="Google Shape;351;p49">
                  <a:extLst>
                    <a:ext uri="{FF2B5EF4-FFF2-40B4-BE49-F238E27FC236}">
                      <a16:creationId xmlns:a16="http://schemas.microsoft.com/office/drawing/2014/main" id="{0C05F21E-DBCC-FF5B-9B11-1007C0A3E9CD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117050" y="850925"/>
                  <a:ext cx="3846584" cy="17172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" name="Google Shape;362;p49">
                  <a:extLst>
                    <a:ext uri="{FF2B5EF4-FFF2-40B4-BE49-F238E27FC236}">
                      <a16:creationId xmlns:a16="http://schemas.microsoft.com/office/drawing/2014/main" id="{055F2A96-C530-7CA8-CFB2-5048A68BAD54}"/>
                    </a:ext>
                  </a:extLst>
                </p:cNvPr>
                <p:cNvSpPr/>
                <p:nvPr/>
              </p:nvSpPr>
              <p:spPr>
                <a:xfrm>
                  <a:off x="5300800" y="996725"/>
                  <a:ext cx="692700" cy="14256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0000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966D841A-4E59-D1C4-DEF4-F90FF591F7B7}"/>
                  </a:ext>
                </a:extLst>
              </p:cNvPr>
              <p:cNvGrpSpPr/>
              <p:nvPr/>
            </p:nvGrpSpPr>
            <p:grpSpPr>
              <a:xfrm>
                <a:off x="6217920" y="785448"/>
                <a:ext cx="1803399" cy="843748"/>
                <a:chOff x="6217920" y="785448"/>
                <a:chExt cx="1803399" cy="843748"/>
              </a:xfrm>
            </p:grpSpPr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F21E0CE5-6A4A-4E9E-4F60-5085700BD97D}"/>
                    </a:ext>
                  </a:extLst>
                </p:cNvPr>
                <p:cNvGrpSpPr/>
                <p:nvPr/>
              </p:nvGrpSpPr>
              <p:grpSpPr>
                <a:xfrm>
                  <a:off x="6217920" y="886912"/>
                  <a:ext cx="1803399" cy="572301"/>
                  <a:chOff x="6217920" y="886912"/>
                  <a:chExt cx="1803399" cy="572301"/>
                </a:xfrm>
              </p:grpSpPr>
              <p:cxnSp>
                <p:nvCxnSpPr>
                  <p:cNvPr id="14" name="Connecteur droit avec flèche 13">
                    <a:extLst>
                      <a:ext uri="{FF2B5EF4-FFF2-40B4-BE49-F238E27FC236}">
                        <a16:creationId xmlns:a16="http://schemas.microsoft.com/office/drawing/2014/main" id="{9AD474FD-8BC0-F1A6-B02A-83A8077476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17920" y="886912"/>
                    <a:ext cx="1785258" cy="318043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necteur droit avec flèche 15">
                    <a:extLst>
                      <a:ext uri="{FF2B5EF4-FFF2-40B4-BE49-F238E27FC236}">
                        <a16:creationId xmlns:a16="http://schemas.microsoft.com/office/drawing/2014/main" id="{27701487-3DBA-4FC4-C053-011C4EFA40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17920" y="1207477"/>
                    <a:ext cx="1803399" cy="251736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1F0959DD-07B9-07B1-FD1C-4DB607D9F3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21319" y="785448"/>
                  <a:ext cx="0" cy="84374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avec flèche 38">
                  <a:extLst>
                    <a:ext uri="{FF2B5EF4-FFF2-40B4-BE49-F238E27FC236}">
                      <a16:creationId xmlns:a16="http://schemas.microsoft.com/office/drawing/2014/main" id="{1E15C9C9-7FE8-9650-D56F-3B7B8B168A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80477" y="964489"/>
                  <a:ext cx="1440842" cy="57525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avec flèche 40">
                  <a:extLst>
                    <a:ext uri="{FF2B5EF4-FFF2-40B4-BE49-F238E27FC236}">
                      <a16:creationId xmlns:a16="http://schemas.microsoft.com/office/drawing/2014/main" id="{D43751F9-890B-6B08-2E5B-D025337C9F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7451" y="1400673"/>
                  <a:ext cx="1443868" cy="14768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F34D2106-A7BA-C3FC-049D-2D05CAE231BF}"/>
                </a:ext>
              </a:extLst>
            </p:cNvPr>
            <p:cNvCxnSpPr/>
            <p:nvPr/>
          </p:nvCxnSpPr>
          <p:spPr>
            <a:xfrm>
              <a:off x="4879598" y="886912"/>
              <a:ext cx="13383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391FC144-B9EF-CCF2-ED15-5256D273807C}"/>
                </a:ext>
              </a:extLst>
            </p:cNvPr>
            <p:cNvCxnSpPr/>
            <p:nvPr/>
          </p:nvCxnSpPr>
          <p:spPr>
            <a:xfrm>
              <a:off x="4879598" y="1462205"/>
              <a:ext cx="13383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99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D03CB-BC09-69A7-2FF8-ACD75C60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How </a:t>
            </a:r>
            <a:r>
              <a:rPr lang="fr-FR" b="1" dirty="0" err="1">
                <a:solidFill>
                  <a:srgbClr val="FF0000"/>
                </a:solidFill>
              </a:rPr>
              <a:t>does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it</a:t>
            </a:r>
            <a:r>
              <a:rPr lang="fr-FR" b="1" dirty="0">
                <a:solidFill>
                  <a:srgbClr val="FF0000"/>
                </a:solidFill>
              </a:rPr>
              <a:t> look like?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7AA479-39D2-5F60-B1C2-2B5E3276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ED688A-D28F-4DBD-612A-37173AE8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544" y="1287072"/>
            <a:ext cx="5538911" cy="543440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55E0222-FE9D-D8D7-33D8-0A48ADAFAC7E}"/>
              </a:ext>
            </a:extLst>
          </p:cNvPr>
          <p:cNvCxnSpPr>
            <a:cxnSpLocks/>
          </p:cNvCxnSpPr>
          <p:nvPr/>
        </p:nvCxnSpPr>
        <p:spPr>
          <a:xfrm>
            <a:off x="4122799" y="4788506"/>
            <a:ext cx="568686" cy="0"/>
          </a:xfrm>
          <a:prstGeom prst="straightConnector1">
            <a:avLst/>
          </a:prstGeom>
          <a:ln w="38100">
            <a:gradFill>
              <a:gsLst>
                <a:gs pos="0">
                  <a:srgbClr val="FF0000"/>
                </a:gs>
                <a:gs pos="38000">
                  <a:srgbClr val="FFFF00">
                    <a:lumMod val="42078"/>
                    <a:lumOff val="57922"/>
                  </a:srgbClr>
                </a:gs>
                <a:gs pos="80000">
                  <a:srgbClr val="00B0F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E36CB43-0561-B2A7-49C9-B9F5BB01CD0E}"/>
              </a:ext>
            </a:extLst>
          </p:cNvPr>
          <p:cNvSpPr txBox="1"/>
          <p:nvPr/>
        </p:nvSpPr>
        <p:spPr>
          <a:xfrm>
            <a:off x="3866736" y="4335352"/>
            <a:ext cx="1119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FF00"/>
                </a:solidFill>
              </a:rPr>
              <a:t>Atmospheric</a:t>
            </a:r>
            <a:r>
              <a:rPr lang="fr-FR" sz="1050" b="1" dirty="0">
                <a:solidFill>
                  <a:srgbClr val="FFFF00"/>
                </a:solidFill>
              </a:rPr>
              <a:t> dispersion (x20)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40802CC-0356-2E15-CC69-0A510FCA23CB}"/>
              </a:ext>
            </a:extLst>
          </p:cNvPr>
          <p:cNvCxnSpPr>
            <a:cxnSpLocks/>
          </p:cNvCxnSpPr>
          <p:nvPr/>
        </p:nvCxnSpPr>
        <p:spPr>
          <a:xfrm flipV="1">
            <a:off x="3866736" y="2212275"/>
            <a:ext cx="0" cy="2192290"/>
          </a:xfrm>
          <a:prstGeom prst="straightConnector1">
            <a:avLst/>
          </a:prstGeom>
          <a:ln w="38100">
            <a:gradFill>
              <a:gsLst>
                <a:gs pos="0">
                  <a:srgbClr val="FF0000"/>
                </a:gs>
                <a:gs pos="38000">
                  <a:srgbClr val="FFFF00">
                    <a:lumMod val="42078"/>
                    <a:lumOff val="57922"/>
                  </a:srgbClr>
                </a:gs>
                <a:gs pos="80000">
                  <a:srgbClr val="00B0F0"/>
                </a:gs>
              </a:gsLst>
              <a:lin ang="16200000" scaled="0"/>
            </a:gra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EE60AE3-C732-5023-2CC1-799711390173}"/>
              </a:ext>
            </a:extLst>
          </p:cNvPr>
          <p:cNvSpPr txBox="1"/>
          <p:nvPr/>
        </p:nvSpPr>
        <p:spPr>
          <a:xfrm rot="16200000">
            <a:off x="2728239" y="3305247"/>
            <a:ext cx="18062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FF00"/>
                </a:solidFill>
              </a:rPr>
              <a:t>hologram</a:t>
            </a:r>
            <a:r>
              <a:rPr lang="fr-FR" sz="1050" b="1" dirty="0">
                <a:solidFill>
                  <a:srgbClr val="FFFF00"/>
                </a:solidFill>
              </a:rPr>
              <a:t> dispersion</a:t>
            </a:r>
          </a:p>
        </p:txBody>
      </p:sp>
    </p:spTree>
    <p:extLst>
      <p:ext uri="{BB962C8B-B14F-4D97-AF65-F5344CB8AC3E}">
        <p14:creationId xmlns:p14="http://schemas.microsoft.com/office/powerpoint/2010/main" val="157723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10382-813F-9F9A-93F9-576F8141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865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Data </a:t>
            </a:r>
            <a:r>
              <a:rPr lang="fr-FR" sz="3600" b="1" dirty="0" err="1">
                <a:solidFill>
                  <a:srgbClr val="FF0000"/>
                </a:solidFill>
              </a:rPr>
              <a:t>available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(</a:t>
            </a:r>
            <a:r>
              <a:rPr lang="fr-FR" sz="2400" b="1" dirty="0" err="1">
                <a:solidFill>
                  <a:srgbClr val="FF0000"/>
                </a:solidFill>
              </a:rPr>
              <a:t>since</a:t>
            </a:r>
            <a:r>
              <a:rPr lang="fr-FR" sz="2400" b="1" dirty="0">
                <a:solidFill>
                  <a:srgbClr val="FF0000"/>
                </a:solidFill>
              </a:rPr>
              <a:t> 16 </a:t>
            </a:r>
            <a:r>
              <a:rPr lang="fr-FR" sz="2400" b="1" dirty="0" err="1">
                <a:solidFill>
                  <a:srgbClr val="FF0000"/>
                </a:solidFill>
              </a:rPr>
              <a:t>feb</a:t>
            </a:r>
            <a:r>
              <a:rPr lang="fr-FR" sz="2400" b="1" dirty="0">
                <a:solidFill>
                  <a:srgbClr val="FF0000"/>
                </a:solidFill>
              </a:rPr>
              <a:t>. 21)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E38E4F-B8E8-FFAE-3222-74D975B0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7</a:t>
            </a:fld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A3DAAE-C5F4-AFED-1BC4-618DCCFC4FCB}"/>
              </a:ext>
            </a:extLst>
          </p:cNvPr>
          <p:cNvSpPr txBox="1"/>
          <p:nvPr/>
        </p:nvSpPr>
        <p:spPr>
          <a:xfrm>
            <a:off x="4581969" y="1023314"/>
            <a:ext cx="34204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Spectrum </a:t>
            </a:r>
            <a:r>
              <a:rPr lang="fr-FR" sz="1400" dirty="0" err="1"/>
              <a:t>extends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~ </a:t>
            </a:r>
            <a:r>
              <a:rPr lang="fr-FR" sz="1400" b="1" dirty="0">
                <a:solidFill>
                  <a:srgbClr val="FF0000"/>
                </a:solidFill>
              </a:rPr>
              <a:t>342nm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/>
              <a:t>to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b="1" dirty="0">
                <a:solidFill>
                  <a:srgbClr val="FF0000"/>
                </a:solidFill>
              </a:rPr>
              <a:t>1100nm</a:t>
            </a:r>
            <a:endParaRPr lang="fr-FR" sz="1400" dirty="0"/>
          </a:p>
          <a:p>
            <a:r>
              <a:rPr lang="fr-FR" sz="1400" dirty="0"/>
              <a:t>Dispersion: 2.73 pixels/nm</a:t>
            </a:r>
          </a:p>
          <a:p>
            <a:r>
              <a:rPr lang="fr-FR" sz="1400" dirty="0" err="1"/>
              <a:t>Resolution</a:t>
            </a:r>
            <a:r>
              <a:rPr lang="fr-FR" sz="1400" dirty="0"/>
              <a:t>: R = </a:t>
            </a:r>
            <a:r>
              <a:rPr lang="fr-FR" sz="1400" dirty="0">
                <a:latin typeface="Symbol" pitchFamily="2" charset="2"/>
              </a:rPr>
              <a:t>l/Dl </a:t>
            </a:r>
            <a:r>
              <a:rPr lang="fr-FR" sz="1400" b="1" dirty="0">
                <a:solidFill>
                  <a:srgbClr val="FF0000"/>
                </a:solidFill>
              </a:rPr>
              <a:t>&gt; 200</a:t>
            </a:r>
            <a:r>
              <a:rPr lang="fr-FR" sz="1400" dirty="0"/>
              <a:t> (seeing </a:t>
            </a:r>
            <a:r>
              <a:rPr lang="fr-FR" sz="1400" dirty="0" err="1"/>
              <a:t>limited</a:t>
            </a:r>
            <a:r>
              <a:rPr lang="fr-FR" sz="1400" dirty="0"/>
              <a:t>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AE85A9-F9F2-0BF0-207A-D3A8EC72F921}"/>
              </a:ext>
            </a:extLst>
          </p:cNvPr>
          <p:cNvGrpSpPr/>
          <p:nvPr/>
        </p:nvGrpSpPr>
        <p:grpSpPr>
          <a:xfrm>
            <a:off x="3245067" y="1676389"/>
            <a:ext cx="5898933" cy="4924439"/>
            <a:chOff x="3245067" y="1676389"/>
            <a:chExt cx="5898933" cy="492443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5E5AC4F-F2E7-2839-B4DB-59C3233C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5067" y="1676389"/>
              <a:ext cx="5467099" cy="48061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3403BC-146B-ACC8-4D5E-F0407F66A820}"/>
                </a:ext>
              </a:extLst>
            </p:cNvPr>
            <p:cNvSpPr/>
            <p:nvPr/>
          </p:nvSpPr>
          <p:spPr>
            <a:xfrm>
              <a:off x="3250929" y="6235703"/>
              <a:ext cx="5517270" cy="3651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78A3122-B1ED-9A55-1151-7371155E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3813039" y="1756303"/>
              <a:ext cx="3855451" cy="2064721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BA72528-9C02-25D9-2AE6-A9154426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3792257" y="4172673"/>
              <a:ext cx="3855451" cy="2064721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8AF617B-DD1B-5FD5-4D09-306A8147429A}"/>
                </a:ext>
              </a:extLst>
            </p:cNvPr>
            <p:cNvSpPr txBox="1"/>
            <p:nvPr/>
          </p:nvSpPr>
          <p:spPr>
            <a:xfrm>
              <a:off x="6890675" y="1867446"/>
              <a:ext cx="1620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Raw extraction (1</a:t>
              </a:r>
              <a:r>
                <a:rPr lang="fr-FR" baseline="30000" dirty="0"/>
                <a:t>rst</a:t>
              </a:r>
              <a:r>
                <a:rPr lang="fr-FR" dirty="0"/>
                <a:t>+2</a:t>
              </a:r>
              <a:r>
                <a:rPr lang="fr-FR" baseline="30000" dirty="0"/>
                <a:t>nd</a:t>
              </a:r>
              <a:r>
                <a:rPr lang="fr-FR" dirty="0"/>
                <a:t> </a:t>
              </a:r>
              <a:r>
                <a:rPr lang="fr-FR" dirty="0" err="1"/>
                <a:t>orders</a:t>
              </a:r>
              <a:r>
                <a:rPr lang="fr-FR" dirty="0"/>
                <a:t> </a:t>
              </a:r>
              <a:r>
                <a:rPr lang="fr-FR" dirty="0" err="1"/>
                <a:t>superimposed</a:t>
              </a:r>
              <a:r>
                <a:rPr lang="fr-FR" dirty="0"/>
                <a:t>)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65F7FA6-282E-34E4-B203-F446231A112F}"/>
                </a:ext>
              </a:extLst>
            </p:cNvPr>
            <p:cNvSpPr txBox="1"/>
            <p:nvPr/>
          </p:nvSpPr>
          <p:spPr>
            <a:xfrm>
              <a:off x="5783989" y="494899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O</a:t>
              </a:r>
              <a:r>
                <a:rPr lang="fr-FR" sz="1400" baseline="-25000" dirty="0"/>
                <a:t>2</a:t>
              </a:r>
              <a:endParaRPr lang="fr-FR" baseline="-25000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FCE6E68-2A4F-F9B8-E218-96CE28428E3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787041" y="1999994"/>
              <a:ext cx="538317" cy="41756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80DBB5F-F9D1-BEA3-5141-FEAE4B4C88F4}"/>
                </a:ext>
              </a:extLst>
            </p:cNvPr>
            <p:cNvSpPr txBox="1"/>
            <p:nvPr/>
          </p:nvSpPr>
          <p:spPr>
            <a:xfrm>
              <a:off x="4920950" y="4102938"/>
              <a:ext cx="420157" cy="175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/>
                <a:t>Order</a:t>
              </a:r>
              <a:r>
                <a:rPr lang="fr-FR" sz="1000" b="1" dirty="0"/>
                <a:t> 1</a:t>
              </a:r>
              <a:endParaRPr lang="fr-FR" sz="1600" b="1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D0731EB-8F20-EDA7-CC31-244EC38A0534}"/>
                </a:ext>
              </a:extLst>
            </p:cNvPr>
            <p:cNvSpPr txBox="1"/>
            <p:nvPr/>
          </p:nvSpPr>
          <p:spPr>
            <a:xfrm>
              <a:off x="6097459" y="4106867"/>
              <a:ext cx="420157" cy="175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/>
                <a:t>Order</a:t>
              </a:r>
              <a:r>
                <a:rPr lang="fr-FR" sz="1000" b="1" dirty="0"/>
                <a:t> 2</a:t>
              </a:r>
              <a:endParaRPr lang="fr-FR" sz="1600" b="1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23A8082-CFBE-4672-0D89-92C44438FB31}"/>
                </a:ext>
              </a:extLst>
            </p:cNvPr>
            <p:cNvSpPr txBox="1"/>
            <p:nvPr/>
          </p:nvSpPr>
          <p:spPr>
            <a:xfrm>
              <a:off x="7977319" y="4112855"/>
              <a:ext cx="420157" cy="175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/>
                <a:t>Order</a:t>
              </a:r>
              <a:r>
                <a:rPr lang="fr-FR" sz="1000" b="1" dirty="0"/>
                <a:t> 3</a:t>
              </a:r>
              <a:endParaRPr lang="fr-FR" sz="1600" b="1" dirty="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DD22B0C-7B07-0958-90E9-B5CBB69E1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6761" y="4172673"/>
              <a:ext cx="0" cy="7938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79D7615-4969-D0A9-2832-4A45C13628C5}"/>
                </a:ext>
              </a:extLst>
            </p:cNvPr>
            <p:cNvSpPr txBox="1"/>
            <p:nvPr/>
          </p:nvSpPr>
          <p:spPr>
            <a:xfrm rot="2815307">
              <a:off x="4026210" y="2728576"/>
              <a:ext cx="13304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Out of </a:t>
              </a:r>
              <a:r>
                <a:rPr lang="fr-FR" sz="1100" dirty="0" err="1"/>
                <a:t>atm</a:t>
              </a:r>
              <a:r>
                <a:rPr lang="fr-FR" sz="1100" dirty="0"/>
                <a:t>. SED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8298F74-2BFF-FB08-5397-454ECB94B0FE}"/>
                </a:ext>
              </a:extLst>
            </p:cNvPr>
            <p:cNvSpPr txBox="1"/>
            <p:nvPr/>
          </p:nvSpPr>
          <p:spPr>
            <a:xfrm rot="2815307">
              <a:off x="3983912" y="5132254"/>
              <a:ext cx="13304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Out of </a:t>
              </a:r>
              <a:r>
                <a:rPr lang="fr-FR" sz="1100" dirty="0" err="1"/>
                <a:t>atm</a:t>
              </a:r>
              <a:r>
                <a:rPr lang="fr-FR" sz="1100" dirty="0"/>
                <a:t>. SED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45F204-D2D4-C64E-A721-88F51BD0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7918" y="6230231"/>
              <a:ext cx="4175601" cy="252237"/>
            </a:xfrm>
            <a:prstGeom prst="rect">
              <a:avLst/>
            </a:prstGeom>
          </p:spPr>
        </p:pic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E2785C-D2D4-3947-3904-76BD767A8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11" y="1274335"/>
            <a:ext cx="2959402" cy="5248271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O(1000)</a:t>
            </a:r>
            <a:r>
              <a:rPr lang="fr-FR" sz="1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sz="1800" dirty="0" err="1">
                <a:solidFill>
                  <a:srgbClr val="FF0000"/>
                </a:solidFill>
                <a:highlight>
                  <a:srgbClr val="FFFF00"/>
                </a:highlight>
              </a:rPr>
              <a:t>spectra</a:t>
            </a:r>
            <a:r>
              <a:rPr lang="fr-FR" sz="1800" dirty="0"/>
              <a:t> for</a:t>
            </a:r>
          </a:p>
          <a:p>
            <a:pPr marL="0" indent="0">
              <a:buNone/>
            </a:pPr>
            <a:r>
              <a:rPr lang="fr-FR" sz="1800" dirty="0"/>
              <a:t>- Commissioning</a:t>
            </a:r>
          </a:p>
          <a:p>
            <a:pPr>
              <a:buFontTx/>
              <a:buChar char="-"/>
            </a:pPr>
            <a:r>
              <a:rPr lang="fr-FR" sz="1500" strike="sngStrike" dirty="0" err="1"/>
              <a:t>Geometry</a:t>
            </a:r>
            <a:endParaRPr lang="fr-FR" sz="1500" strike="sngStrike" dirty="0"/>
          </a:p>
          <a:p>
            <a:pPr>
              <a:buFontTx/>
              <a:buChar char="-"/>
            </a:pPr>
            <a:r>
              <a:rPr lang="fr-FR" sz="1500" strike="sngStrike" dirty="0" err="1"/>
              <a:t>Resolution</a:t>
            </a:r>
            <a:r>
              <a:rPr lang="fr-FR" sz="1500" strike="sngStrike" dirty="0"/>
              <a:t> </a:t>
            </a:r>
            <a:r>
              <a:rPr lang="fr-FR" sz="1500" strike="sngStrike" dirty="0" err="1"/>
              <a:t>study</a:t>
            </a:r>
            <a:endParaRPr lang="fr-FR" sz="1500" strike="sngStrike" dirty="0"/>
          </a:p>
          <a:p>
            <a:pPr>
              <a:buFontTx/>
              <a:buChar char="-"/>
            </a:pPr>
            <a:r>
              <a:rPr lang="fr-FR" sz="1500" strike="sngStrike" dirty="0"/>
              <a:t>Transmission</a:t>
            </a:r>
          </a:p>
          <a:p>
            <a:pPr>
              <a:buFontTx/>
              <a:buChar char="-"/>
            </a:pPr>
            <a:r>
              <a:rPr lang="fr-FR" sz="1500" dirty="0"/>
              <a:t>2</a:t>
            </a:r>
            <a:r>
              <a:rPr lang="fr-FR" sz="1500" baseline="30000" dirty="0"/>
              <a:t>nd</a:t>
            </a:r>
            <a:r>
              <a:rPr lang="fr-FR" sz="1500" dirty="0"/>
              <a:t>/1rst </a:t>
            </a:r>
            <a:r>
              <a:rPr lang="fr-FR" sz="1500" dirty="0" err="1"/>
              <a:t>order</a:t>
            </a:r>
            <a:r>
              <a:rPr lang="fr-FR" sz="1500" dirty="0"/>
              <a:t> : </a:t>
            </a:r>
            <a:r>
              <a:rPr lang="fr-FR" sz="1500" dirty="0" err="1"/>
              <a:t>finalization</a:t>
            </a:r>
            <a:endParaRPr lang="fr-FR" sz="1500" dirty="0"/>
          </a:p>
          <a:p>
            <a:pPr>
              <a:buFontTx/>
              <a:buChar char="-"/>
            </a:pPr>
            <a:r>
              <a:rPr lang="fr-FR" sz="1500" dirty="0"/>
              <a:t>Bouguer </a:t>
            </a:r>
            <a:r>
              <a:rPr lang="fr-FR" sz="1500" dirty="0" err="1"/>
              <a:t>lines</a:t>
            </a:r>
            <a:r>
              <a:rPr lang="fr-FR" sz="1500" dirty="0"/>
              <a:t>: </a:t>
            </a:r>
            <a:r>
              <a:rPr lang="fr-FR" sz="1500" dirty="0" err="1"/>
              <a:t>finalization</a:t>
            </a:r>
            <a:r>
              <a:rPr lang="fr-FR" sz="1500" dirty="0"/>
              <a:t> for global </a:t>
            </a:r>
            <a:r>
              <a:rPr lang="fr-FR" sz="1500" dirty="0" err="1"/>
              <a:t>telescope</a:t>
            </a:r>
            <a:r>
              <a:rPr lang="fr-FR" sz="1500" dirty="0"/>
              <a:t> </a:t>
            </a:r>
            <a:r>
              <a:rPr lang="fr-FR" sz="1500" dirty="0" err="1"/>
              <a:t>throughput</a:t>
            </a:r>
            <a:endParaRPr lang="fr-FR" sz="1500" dirty="0"/>
          </a:p>
          <a:p>
            <a:pPr marL="0" indent="0">
              <a:buNone/>
            </a:pPr>
            <a:r>
              <a:rPr lang="fr-FR" sz="1800" dirty="0"/>
              <a:t>-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various</a:t>
            </a:r>
            <a:endParaRPr lang="fr-FR" sz="1800" dirty="0"/>
          </a:p>
          <a:p>
            <a:pPr lvl="1">
              <a:buFontTx/>
              <a:buChar char="-"/>
            </a:pPr>
            <a:r>
              <a:rPr lang="fr-FR" sz="1400" dirty="0"/>
              <a:t>CALSPEC standards</a:t>
            </a:r>
          </a:p>
          <a:p>
            <a:pPr lvl="1">
              <a:buFontTx/>
              <a:buChar char="-"/>
            </a:pPr>
            <a:r>
              <a:rPr lang="fr-FR" sz="1400" dirty="0"/>
              <a:t> </a:t>
            </a:r>
            <a:r>
              <a:rPr lang="fr-FR" sz="1400" dirty="0" err="1"/>
              <a:t>atmospheric</a:t>
            </a:r>
            <a:r>
              <a:rPr lang="fr-FR" sz="1400" dirty="0"/>
              <a:t> conditions</a:t>
            </a:r>
          </a:p>
          <a:p>
            <a:pPr marL="0" indent="0">
              <a:buNone/>
            </a:pPr>
            <a:r>
              <a:rPr lang="fr-FR" sz="1800" dirty="0"/>
              <a:t>- </a:t>
            </a:r>
            <a:r>
              <a:rPr lang="fr-FR" sz="1800" dirty="0" err="1"/>
              <a:t>with</a:t>
            </a:r>
            <a:r>
              <a:rPr lang="fr-FR" sz="1800" dirty="0"/>
              <a:t>/</a:t>
            </a:r>
            <a:r>
              <a:rPr lang="fr-FR" sz="1800" dirty="0" err="1"/>
              <a:t>without</a:t>
            </a:r>
            <a:r>
              <a:rPr lang="fr-FR" sz="1800" dirty="0"/>
              <a:t> blocking </a:t>
            </a:r>
            <a:r>
              <a:rPr lang="fr-FR" sz="1800" dirty="0" err="1"/>
              <a:t>filters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- but not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many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good </a:t>
            </a:r>
            <a:r>
              <a:rPr lang="fr-FR" sz="1800" dirty="0" err="1"/>
              <a:t>quality</a:t>
            </a:r>
            <a:endParaRPr lang="fr-FR" sz="1800" dirty="0"/>
          </a:p>
          <a:p>
            <a:pPr marL="0" indent="0">
              <a:buNone/>
            </a:pPr>
            <a:r>
              <a:rPr lang="fr-FR" sz="1500" i="1" dirty="0"/>
              <a:t>-&gt;The best </a:t>
            </a:r>
            <a:r>
              <a:rPr lang="fr-FR" sz="1500" i="1" dirty="0" err="1"/>
              <a:t>nights</a:t>
            </a:r>
            <a:r>
              <a:rPr lang="fr-FR" sz="1500" i="1" dirty="0"/>
              <a:t> up to </a:t>
            </a:r>
            <a:r>
              <a:rPr lang="fr-FR" sz="1500" i="1" dirty="0" err="1"/>
              <a:t>now</a:t>
            </a:r>
            <a:r>
              <a:rPr lang="fr-FR" sz="1500" i="1" dirty="0"/>
              <a:t> </a:t>
            </a:r>
            <a:r>
              <a:rPr lang="fr-FR" sz="1500" i="1" dirty="0" err="1"/>
              <a:t>seem</a:t>
            </a:r>
            <a:r>
              <a:rPr lang="fr-FR" sz="1500" i="1" dirty="0"/>
              <a:t> to </a:t>
            </a:r>
            <a:r>
              <a:rPr lang="fr-FR" sz="1500" i="1" dirty="0" err="1"/>
              <a:t>be</a:t>
            </a:r>
            <a:r>
              <a:rPr lang="fr-FR" sz="1500" i="1" dirty="0"/>
              <a:t> </a:t>
            </a:r>
            <a:r>
              <a:rPr lang="fr-FR" sz="1500" b="1" i="1" dirty="0"/>
              <a:t>30th </a:t>
            </a:r>
            <a:r>
              <a:rPr lang="fr-FR" sz="1500" b="1" i="1" dirty="0" err="1"/>
              <a:t>june</a:t>
            </a:r>
            <a:r>
              <a:rPr lang="fr-FR" sz="1500" b="1" i="1" dirty="0"/>
              <a:t> and end sept. 2022</a:t>
            </a:r>
            <a:r>
              <a:rPr lang="fr-FR" sz="1500" i="1" dirty="0"/>
              <a:t>.</a:t>
            </a:r>
          </a:p>
          <a:p>
            <a:pPr>
              <a:buFontTx/>
              <a:buChar char="-"/>
            </a:pPr>
            <a:r>
              <a:rPr lang="fr-FR" sz="1700" dirty="0" err="1"/>
              <a:t>We</a:t>
            </a:r>
            <a:r>
              <a:rPr lang="fr-FR" sz="1700" dirty="0"/>
              <a:t> </a:t>
            </a:r>
            <a:r>
              <a:rPr lang="fr-FR" sz="1700" dirty="0" err="1"/>
              <a:t>need</a:t>
            </a:r>
            <a:r>
              <a:rPr lang="fr-FR" sz="1700" dirty="0"/>
              <a:t> to </a:t>
            </a:r>
            <a:r>
              <a:rPr lang="fr-FR" sz="1700" dirty="0" err="1"/>
              <a:t>acquire</a:t>
            </a:r>
            <a:r>
              <a:rPr lang="fr-FR" sz="1700" dirty="0"/>
              <a:t> data in the </a:t>
            </a:r>
            <a:r>
              <a:rPr lang="fr-FR" sz="1700" dirty="0" err="1"/>
              <a:t>largest</a:t>
            </a:r>
            <a:r>
              <a:rPr lang="fr-FR" sz="1700" dirty="0"/>
              <a:t> </a:t>
            </a:r>
            <a:r>
              <a:rPr lang="fr-FR" sz="1700" dirty="0" err="1"/>
              <a:t>domain</a:t>
            </a:r>
            <a:r>
              <a:rPr lang="fr-FR" sz="1700" dirty="0"/>
              <a:t> of </a:t>
            </a:r>
            <a:r>
              <a:rPr lang="fr-FR" sz="1700" dirty="0" err="1"/>
              <a:t>atmospheric</a:t>
            </a:r>
            <a:r>
              <a:rPr lang="fr-FR" sz="1700" dirty="0"/>
              <a:t> Conditions.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3772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724F5-B143-87B0-BAF1-578E1F5B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200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Operations for </a:t>
            </a:r>
            <a:r>
              <a:rPr lang="fr-FR" sz="2800" b="1" dirty="0" err="1">
                <a:solidFill>
                  <a:srgbClr val="FF0000"/>
                </a:solidFill>
              </a:rPr>
              <a:t>measuring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atmosphere</a:t>
            </a:r>
            <a:r>
              <a:rPr lang="fr-FR" sz="2800" b="1" dirty="0">
                <a:solidFill>
                  <a:srgbClr val="FF0000"/>
                </a:solidFill>
              </a:rPr>
              <a:t> transmission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7D5CB6-AD5A-EEC3-8844-5E2C5D37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8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3B7E8-E886-2888-EE48-18363C36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5591"/>
            <a:ext cx="8229600" cy="2911642"/>
          </a:xfrm>
        </p:spPr>
        <p:txBody>
          <a:bodyPr/>
          <a:lstStyle/>
          <a:p>
            <a:r>
              <a:rPr lang="fr-FR" sz="2400" dirty="0">
                <a:latin typeface="Helvetica" pitchFamily="2" charset="0"/>
              </a:rPr>
              <a:t>Use a </a:t>
            </a:r>
            <a:r>
              <a:rPr lang="fr-FR" sz="2400" dirty="0" err="1">
                <a:latin typeface="Helvetica" pitchFamily="2" charset="0"/>
              </a:rPr>
              <a:t>spectrophotometric</a:t>
            </a:r>
            <a:r>
              <a:rPr lang="fr-FR" sz="2400" dirty="0">
                <a:latin typeface="Helvetica" pitchFamily="2" charset="0"/>
              </a:rPr>
              <a:t> standard </a:t>
            </a:r>
            <a:r>
              <a:rPr lang="fr-FR" sz="2400" dirty="0" err="1">
                <a:latin typeface="Helvetica" pitchFamily="2" charset="0"/>
              </a:rPr>
              <a:t>measured</a:t>
            </a:r>
            <a:r>
              <a:rPr lang="fr-FR" sz="2400" dirty="0">
                <a:latin typeface="Helvetica" pitchFamily="2" charset="0"/>
              </a:rPr>
              <a:t> out of </a:t>
            </a:r>
            <a:r>
              <a:rPr lang="fr-FR" sz="2400" dirty="0" err="1">
                <a:latin typeface="Helvetica" pitchFamily="2" charset="0"/>
              </a:rPr>
              <a:t>atmosphere</a:t>
            </a:r>
            <a:r>
              <a:rPr lang="fr-FR" sz="2400" dirty="0">
                <a:latin typeface="Helvetica" pitchFamily="2" charset="0"/>
              </a:rPr>
              <a:t> (CALSPEC)</a:t>
            </a:r>
          </a:p>
          <a:p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sz="2400" baseline="-25000" dirty="0" err="1">
                <a:solidFill>
                  <a:srgbClr val="FF0000"/>
                </a:solidFill>
              </a:rPr>
              <a:t>atm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 err="1">
                <a:solidFill>
                  <a:srgbClr val="FF0000"/>
                </a:solidFill>
              </a:rPr>
              <a:t>,z</a:t>
            </a:r>
            <a:r>
              <a:rPr lang="fr-FR" sz="2400" dirty="0">
                <a:solidFill>
                  <a:srgbClr val="FF0000"/>
                </a:solidFill>
              </a:rPr>
              <a:t>) = 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fr-FR" sz="2400" dirty="0">
                <a:solidFill>
                  <a:srgbClr val="FF0000"/>
                </a:solidFill>
              </a:rPr>
              <a:t> (</a:t>
            </a:r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 err="1">
                <a:solidFill>
                  <a:srgbClr val="FF0000"/>
                </a:solidFill>
              </a:rPr>
              <a:t>,z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instrumental</a:t>
            </a:r>
            <a:r>
              <a:rPr lang="fr-FR" sz="2400" dirty="0">
                <a:solidFill>
                  <a:srgbClr val="FF0000"/>
                </a:solidFill>
              </a:rPr>
              <a:t> /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SED-HST</a:t>
            </a:r>
          </a:p>
          <a:p>
            <a:pPr marL="0" indent="0">
              <a:buNone/>
            </a:pPr>
            <a:r>
              <a:rPr lang="fr-FR" sz="2400" dirty="0"/>
              <a:t>-&gt; in magnitude (for diffraction </a:t>
            </a:r>
            <a:r>
              <a:rPr lang="fr-FR" sz="2400" dirty="0" err="1"/>
              <a:t>order</a:t>
            </a:r>
            <a:r>
              <a:rPr lang="fr-FR" sz="2400" dirty="0"/>
              <a:t> p):</a:t>
            </a:r>
          </a:p>
          <a:p>
            <a:r>
              <a:rPr lang="fr-FR" sz="2400" dirty="0" err="1">
                <a:solidFill>
                  <a:srgbClr val="FF0000"/>
                </a:solidFill>
              </a:rPr>
              <a:t>m</a:t>
            </a:r>
            <a:r>
              <a:rPr lang="fr-FR" sz="2400" baseline="-25000" dirty="0" err="1">
                <a:solidFill>
                  <a:srgbClr val="FF0000"/>
                </a:solidFill>
              </a:rPr>
              <a:t>p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 err="1">
                <a:solidFill>
                  <a:srgbClr val="FF0000"/>
                </a:solidFill>
              </a:rPr>
              <a:t>,z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instrumental </a:t>
            </a:r>
            <a:r>
              <a:rPr lang="fr-FR" sz="2400" dirty="0">
                <a:solidFill>
                  <a:srgbClr val="FF0000"/>
                </a:solidFill>
              </a:rPr>
              <a:t>= m(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SED-HST </a:t>
            </a:r>
            <a:r>
              <a:rPr lang="fr-FR" sz="2400" dirty="0">
                <a:solidFill>
                  <a:srgbClr val="FF0000"/>
                </a:solidFill>
              </a:rPr>
              <a:t>- </a:t>
            </a:r>
            <a:r>
              <a:rPr lang="fr-FR" sz="2400" dirty="0">
                <a:solidFill>
                  <a:srgbClr val="0055D8"/>
                </a:solidFill>
              </a:rPr>
              <a:t>2.5logT</a:t>
            </a:r>
            <a:r>
              <a:rPr lang="fr-FR" sz="2400" baseline="-25000" dirty="0">
                <a:solidFill>
                  <a:srgbClr val="0055D8"/>
                </a:solidFill>
              </a:rPr>
              <a:t>p</a:t>
            </a:r>
            <a:r>
              <a:rPr lang="fr-FR" sz="2400" dirty="0">
                <a:solidFill>
                  <a:srgbClr val="0055D8"/>
                </a:solidFill>
              </a:rPr>
              <a:t>(</a:t>
            </a:r>
            <a:r>
              <a:rPr lang="fr-FR" sz="2400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0055D8"/>
                </a:solidFill>
              </a:rPr>
              <a:t>) </a:t>
            </a:r>
            <a:r>
              <a:rPr lang="fr-FR" sz="2400" dirty="0">
                <a:solidFill>
                  <a:srgbClr val="FF0000"/>
                </a:solidFill>
              </a:rPr>
              <a:t>+ </a:t>
            </a:r>
            <a:r>
              <a:rPr lang="fr-FR" sz="2400" dirty="0" err="1">
                <a:solidFill>
                  <a:srgbClr val="FF0000"/>
                </a:solidFill>
              </a:rPr>
              <a:t>A</a:t>
            </a:r>
            <a:r>
              <a:rPr lang="fr-FR" sz="2400" baseline="-25000" dirty="0" err="1">
                <a:solidFill>
                  <a:srgbClr val="FF0000"/>
                </a:solidFill>
              </a:rPr>
              <a:t>atm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).z</a:t>
            </a:r>
          </a:p>
          <a:p>
            <a:r>
              <a:rPr lang="fr-FR" sz="2800" dirty="0" err="1">
                <a:solidFill>
                  <a:srgbClr val="0055D8"/>
                </a:solidFill>
              </a:rPr>
              <a:t>T</a:t>
            </a:r>
            <a:r>
              <a:rPr lang="fr-FR" sz="2800" baseline="-25000" dirty="0" err="1">
                <a:solidFill>
                  <a:srgbClr val="0055D8"/>
                </a:solidFill>
              </a:rPr>
              <a:t>p</a:t>
            </a:r>
            <a:r>
              <a:rPr lang="fr-FR" sz="2800" dirty="0">
                <a:solidFill>
                  <a:srgbClr val="0055D8"/>
                </a:solidFill>
                <a:latin typeface="Symbol" pitchFamily="2" charset="2"/>
              </a:rPr>
              <a:t>(l) = </a:t>
            </a:r>
            <a:r>
              <a:rPr lang="fr-FR" dirty="0" err="1">
                <a:solidFill>
                  <a:srgbClr val="0055D8"/>
                </a:solidFill>
                <a:latin typeface="Symbol" pitchFamily="2" charset="2"/>
              </a:rPr>
              <a:t>t</a:t>
            </a:r>
            <a:r>
              <a:rPr lang="fr-FR" dirty="0">
                <a:solidFill>
                  <a:srgbClr val="0055D8"/>
                </a:solidFill>
              </a:rPr>
              <a:t>(</a:t>
            </a:r>
            <a:r>
              <a:rPr lang="fr-FR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0055D8"/>
                </a:solidFill>
              </a:rPr>
              <a:t>)</a:t>
            </a:r>
            <a:r>
              <a:rPr lang="fr-FR" baseline="-25000" dirty="0" err="1">
                <a:solidFill>
                  <a:srgbClr val="0055D8"/>
                </a:solidFill>
              </a:rPr>
              <a:t>telescope</a:t>
            </a:r>
            <a:r>
              <a:rPr lang="fr-FR" baseline="-25000" dirty="0">
                <a:solidFill>
                  <a:srgbClr val="0055D8"/>
                </a:solidFill>
              </a:rPr>
              <a:t> </a:t>
            </a:r>
            <a:r>
              <a:rPr lang="fr-FR" dirty="0">
                <a:solidFill>
                  <a:srgbClr val="0055D8"/>
                </a:solidFill>
              </a:rPr>
              <a:t>. </a:t>
            </a:r>
            <a:r>
              <a:rPr lang="fr-FR" dirty="0" err="1">
                <a:solidFill>
                  <a:srgbClr val="0055D8"/>
                </a:solidFill>
                <a:latin typeface="Symbol" pitchFamily="2" charset="2"/>
              </a:rPr>
              <a:t>t</a:t>
            </a:r>
            <a:r>
              <a:rPr lang="fr-FR" baseline="-25000" dirty="0" err="1">
                <a:solidFill>
                  <a:srgbClr val="0055D8"/>
                </a:solidFill>
              </a:rPr>
              <a:t>p</a:t>
            </a:r>
            <a:r>
              <a:rPr lang="fr-FR" dirty="0">
                <a:solidFill>
                  <a:srgbClr val="0055D8"/>
                </a:solidFill>
              </a:rPr>
              <a:t>(</a:t>
            </a:r>
            <a:r>
              <a:rPr lang="fr-FR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0055D8"/>
                </a:solidFill>
              </a:rPr>
              <a:t>)</a:t>
            </a:r>
            <a:r>
              <a:rPr lang="fr-FR" baseline="-25000" dirty="0">
                <a:solidFill>
                  <a:srgbClr val="0055D8"/>
                </a:solidFill>
              </a:rPr>
              <a:t>disperser </a:t>
            </a:r>
            <a:r>
              <a:rPr lang="fr-FR" dirty="0">
                <a:solidFill>
                  <a:srgbClr val="0055D8"/>
                </a:solidFill>
              </a:rPr>
              <a:t>. </a:t>
            </a:r>
            <a:r>
              <a:rPr lang="fr-FR" dirty="0" err="1">
                <a:solidFill>
                  <a:srgbClr val="0055D8"/>
                </a:solidFill>
                <a:latin typeface="Symbol" pitchFamily="2" charset="2"/>
              </a:rPr>
              <a:t>e</a:t>
            </a:r>
            <a:r>
              <a:rPr lang="fr-FR" baseline="-25000" dirty="0" err="1">
                <a:solidFill>
                  <a:srgbClr val="0055D8"/>
                </a:solidFill>
              </a:rPr>
              <a:t>CCD</a:t>
            </a:r>
            <a:r>
              <a:rPr lang="fr-FR" dirty="0">
                <a:solidFill>
                  <a:srgbClr val="0055D8"/>
                </a:solidFill>
              </a:rPr>
              <a:t>(</a:t>
            </a:r>
            <a:r>
              <a:rPr lang="fr-FR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0055D8"/>
                </a:solidFill>
              </a:rPr>
              <a:t>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503AFBD-637F-F7E7-56B6-F4E132A2EF99}"/>
              </a:ext>
            </a:extLst>
          </p:cNvPr>
          <p:cNvGrpSpPr/>
          <p:nvPr/>
        </p:nvGrpSpPr>
        <p:grpSpPr>
          <a:xfrm>
            <a:off x="2442520" y="3879121"/>
            <a:ext cx="3727398" cy="2842354"/>
            <a:chOff x="2708301" y="3927233"/>
            <a:chExt cx="3727398" cy="284235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283A6D-21AC-4278-3E07-F114AC96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301" y="3927233"/>
              <a:ext cx="3727398" cy="284235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D3D228-9CC9-DE5C-2E8F-450402A509DF}"/>
                </a:ext>
              </a:extLst>
            </p:cNvPr>
            <p:cNvSpPr txBox="1"/>
            <p:nvPr/>
          </p:nvSpPr>
          <p:spPr>
            <a:xfrm rot="20219314">
              <a:off x="3464588" y="4594877"/>
              <a:ext cx="1337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>
                  <a:solidFill>
                    <a:schemeClr val="accent5">
                      <a:lumMod val="50000"/>
                    </a:schemeClr>
                  </a:solidFill>
                  <a:latin typeface="Symbol" pitchFamily="2" charset="2"/>
                </a:rPr>
                <a:t>t</a:t>
              </a:r>
              <a:r>
                <a:rPr lang="fr-FR" sz="1600" b="1" baseline="-25000" dirty="0" err="1">
                  <a:solidFill>
                    <a:schemeClr val="accent5">
                      <a:lumMod val="50000"/>
                    </a:schemeClr>
                  </a:solidFill>
                </a:rPr>
                <a:t>Telescope</a:t>
              </a: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</a:rPr>
                <a:t> x </a:t>
              </a:r>
              <a:r>
                <a:rPr lang="fr-FR" sz="1600" b="1" dirty="0" err="1">
                  <a:solidFill>
                    <a:schemeClr val="accent5">
                      <a:lumMod val="50000"/>
                    </a:schemeClr>
                  </a:solidFill>
                  <a:latin typeface="Symbol" pitchFamily="2" charset="2"/>
                </a:rPr>
                <a:t>e</a:t>
              </a:r>
              <a:r>
                <a:rPr lang="fr-FR" sz="1600" b="1" baseline="-25000" dirty="0" err="1">
                  <a:solidFill>
                    <a:schemeClr val="accent5">
                      <a:lumMod val="50000"/>
                    </a:schemeClr>
                  </a:solidFill>
                </a:rPr>
                <a:t>CCD</a:t>
              </a:r>
              <a:endParaRPr lang="fr-FR" sz="1600" b="1" baseline="-25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CE48CB9-2FF6-ED80-F2E6-02D7AB8FD0DB}"/>
                </a:ext>
              </a:extLst>
            </p:cNvPr>
            <p:cNvSpPr txBox="1"/>
            <p:nvPr/>
          </p:nvSpPr>
          <p:spPr>
            <a:xfrm rot="928422">
              <a:off x="4055256" y="5615374"/>
              <a:ext cx="1033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77A80D"/>
                  </a:solidFill>
                  <a:latin typeface="Symbol" pitchFamily="2" charset="2"/>
                </a:rPr>
                <a:t>t</a:t>
              </a:r>
              <a:r>
                <a:rPr lang="fr-FR" sz="1400" b="1" baseline="-25000" dirty="0" err="1">
                  <a:solidFill>
                    <a:srgbClr val="77A80D"/>
                  </a:solidFill>
                </a:rPr>
                <a:t>Hologram</a:t>
              </a:r>
              <a:endParaRPr lang="fr-FR" sz="1400" b="1" baseline="-25000" dirty="0">
                <a:solidFill>
                  <a:srgbClr val="77A80D"/>
                </a:solidFill>
              </a:endParaRPr>
            </a:p>
            <a:p>
              <a:pPr algn="ctr"/>
              <a:r>
                <a:rPr lang="fr-FR" sz="1400" b="1" dirty="0">
                  <a:solidFill>
                    <a:srgbClr val="77A80D"/>
                  </a:solidFill>
                </a:rPr>
                <a:t>(1rst </a:t>
              </a:r>
              <a:r>
                <a:rPr lang="fr-FR" sz="1400" b="1" dirty="0" err="1">
                  <a:solidFill>
                    <a:srgbClr val="77A80D"/>
                  </a:solidFill>
                </a:rPr>
                <a:t>order</a:t>
              </a:r>
              <a:r>
                <a:rPr lang="fr-FR" sz="1400" b="1" dirty="0">
                  <a:solidFill>
                    <a:srgbClr val="77A80D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66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724F5-B143-87B0-BAF1-578E1F5B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200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Operations for </a:t>
            </a:r>
            <a:r>
              <a:rPr lang="fr-FR" sz="2800" b="1" dirty="0" err="1">
                <a:solidFill>
                  <a:srgbClr val="FF0000"/>
                </a:solidFill>
              </a:rPr>
              <a:t>measuring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atmosphere</a:t>
            </a:r>
            <a:r>
              <a:rPr lang="fr-FR" sz="2800" b="1" dirty="0">
                <a:solidFill>
                  <a:srgbClr val="FF0000"/>
                </a:solidFill>
              </a:rPr>
              <a:t> transmission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7D5CB6-AD5A-EEC3-8844-5E2C5D37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9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3B7E8-E886-2888-EE48-18363C36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5591"/>
            <a:ext cx="8229600" cy="2911642"/>
          </a:xfrm>
        </p:spPr>
        <p:txBody>
          <a:bodyPr/>
          <a:lstStyle/>
          <a:p>
            <a:r>
              <a:rPr lang="fr-FR" sz="2400" dirty="0">
                <a:latin typeface="Helvetica" pitchFamily="2" charset="0"/>
              </a:rPr>
              <a:t>Use a </a:t>
            </a:r>
            <a:r>
              <a:rPr lang="fr-FR" sz="2400" dirty="0" err="1">
                <a:latin typeface="Helvetica" pitchFamily="2" charset="0"/>
              </a:rPr>
              <a:t>spectrophotometric</a:t>
            </a:r>
            <a:r>
              <a:rPr lang="fr-FR" sz="2400" dirty="0">
                <a:latin typeface="Helvetica" pitchFamily="2" charset="0"/>
              </a:rPr>
              <a:t> standard </a:t>
            </a:r>
            <a:r>
              <a:rPr lang="fr-FR" sz="2400" dirty="0" err="1">
                <a:latin typeface="Helvetica" pitchFamily="2" charset="0"/>
              </a:rPr>
              <a:t>measured</a:t>
            </a:r>
            <a:r>
              <a:rPr lang="fr-FR" sz="2400" dirty="0">
                <a:latin typeface="Helvetica" pitchFamily="2" charset="0"/>
              </a:rPr>
              <a:t> out of </a:t>
            </a:r>
            <a:r>
              <a:rPr lang="fr-FR" sz="2400" dirty="0" err="1">
                <a:latin typeface="Helvetica" pitchFamily="2" charset="0"/>
              </a:rPr>
              <a:t>atmosphere</a:t>
            </a:r>
            <a:r>
              <a:rPr lang="fr-FR" sz="2400" dirty="0">
                <a:latin typeface="Helvetica" pitchFamily="2" charset="0"/>
              </a:rPr>
              <a:t> (CALSPEC)</a:t>
            </a:r>
          </a:p>
          <a:p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sz="2400" baseline="-25000" dirty="0" err="1">
                <a:solidFill>
                  <a:srgbClr val="FF0000"/>
                </a:solidFill>
              </a:rPr>
              <a:t>atm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 err="1">
                <a:solidFill>
                  <a:srgbClr val="FF0000"/>
                </a:solidFill>
              </a:rPr>
              <a:t>,z</a:t>
            </a:r>
            <a:r>
              <a:rPr lang="fr-FR" sz="2400" dirty="0">
                <a:solidFill>
                  <a:srgbClr val="FF0000"/>
                </a:solidFill>
              </a:rPr>
              <a:t>) = 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fr-FR" sz="2400" dirty="0">
                <a:solidFill>
                  <a:srgbClr val="FF0000"/>
                </a:solidFill>
              </a:rPr>
              <a:t> (</a:t>
            </a:r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 err="1">
                <a:solidFill>
                  <a:srgbClr val="FF0000"/>
                </a:solidFill>
              </a:rPr>
              <a:t>,z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instrumental</a:t>
            </a:r>
            <a:r>
              <a:rPr lang="fr-FR" sz="2400" dirty="0">
                <a:solidFill>
                  <a:srgbClr val="FF0000"/>
                </a:solidFill>
              </a:rPr>
              <a:t> /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SED-HST</a:t>
            </a:r>
          </a:p>
          <a:p>
            <a:pPr marL="0" indent="0">
              <a:buNone/>
            </a:pPr>
            <a:r>
              <a:rPr lang="fr-FR" sz="2400" dirty="0"/>
              <a:t>-&gt; in magnitude (for diffraction </a:t>
            </a:r>
            <a:r>
              <a:rPr lang="fr-FR" sz="2400" dirty="0" err="1"/>
              <a:t>order</a:t>
            </a:r>
            <a:r>
              <a:rPr lang="fr-FR" sz="2400" dirty="0"/>
              <a:t> p):</a:t>
            </a:r>
          </a:p>
          <a:p>
            <a:r>
              <a:rPr lang="fr-FR" sz="2400" dirty="0" err="1">
                <a:solidFill>
                  <a:srgbClr val="FF0000"/>
                </a:solidFill>
              </a:rPr>
              <a:t>m</a:t>
            </a:r>
            <a:r>
              <a:rPr lang="fr-FR" sz="2400" baseline="-25000" dirty="0" err="1">
                <a:solidFill>
                  <a:srgbClr val="FF0000"/>
                </a:solidFill>
              </a:rPr>
              <a:t>p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 err="1">
                <a:solidFill>
                  <a:srgbClr val="FF0000"/>
                </a:solidFill>
              </a:rPr>
              <a:t>,z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instrumental </a:t>
            </a:r>
            <a:r>
              <a:rPr lang="fr-FR" sz="2400" dirty="0">
                <a:solidFill>
                  <a:srgbClr val="FF0000"/>
                </a:solidFill>
              </a:rPr>
              <a:t>= m(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aseline="-25000" dirty="0">
                <a:solidFill>
                  <a:srgbClr val="FF0000"/>
                </a:solidFill>
              </a:rPr>
              <a:t>SED-HST </a:t>
            </a:r>
            <a:r>
              <a:rPr lang="fr-FR" sz="2400" dirty="0">
                <a:solidFill>
                  <a:srgbClr val="FF0000"/>
                </a:solidFill>
              </a:rPr>
              <a:t>- </a:t>
            </a:r>
            <a:r>
              <a:rPr lang="fr-FR" sz="2400" dirty="0">
                <a:solidFill>
                  <a:srgbClr val="0055D8"/>
                </a:solidFill>
              </a:rPr>
              <a:t>2.5logT</a:t>
            </a:r>
            <a:r>
              <a:rPr lang="fr-FR" sz="2400" baseline="-25000" dirty="0">
                <a:solidFill>
                  <a:srgbClr val="0055D8"/>
                </a:solidFill>
              </a:rPr>
              <a:t>p</a:t>
            </a:r>
            <a:r>
              <a:rPr lang="fr-FR" sz="2400" dirty="0">
                <a:solidFill>
                  <a:srgbClr val="0055D8"/>
                </a:solidFill>
              </a:rPr>
              <a:t>(</a:t>
            </a:r>
            <a:r>
              <a:rPr lang="fr-FR" sz="2400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0055D8"/>
                </a:solidFill>
              </a:rPr>
              <a:t>) </a:t>
            </a:r>
            <a:r>
              <a:rPr lang="fr-FR" sz="2400" dirty="0">
                <a:solidFill>
                  <a:srgbClr val="FF0000"/>
                </a:solidFill>
              </a:rPr>
              <a:t>+ </a:t>
            </a:r>
            <a:r>
              <a:rPr lang="fr-FR" sz="2400" dirty="0" err="1">
                <a:solidFill>
                  <a:srgbClr val="FF0000"/>
                </a:solidFill>
              </a:rPr>
              <a:t>A</a:t>
            </a:r>
            <a:r>
              <a:rPr lang="fr-FR" sz="2400" baseline="-25000" dirty="0" err="1">
                <a:solidFill>
                  <a:srgbClr val="FF0000"/>
                </a:solidFill>
              </a:rPr>
              <a:t>atm</a:t>
            </a:r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).z</a:t>
            </a:r>
          </a:p>
          <a:p>
            <a:r>
              <a:rPr lang="fr-FR" sz="2800" dirty="0" err="1">
                <a:solidFill>
                  <a:srgbClr val="0055D8"/>
                </a:solidFill>
              </a:rPr>
              <a:t>T</a:t>
            </a:r>
            <a:r>
              <a:rPr lang="fr-FR" sz="2800" baseline="-25000" dirty="0" err="1">
                <a:solidFill>
                  <a:srgbClr val="0055D8"/>
                </a:solidFill>
              </a:rPr>
              <a:t>p</a:t>
            </a:r>
            <a:r>
              <a:rPr lang="fr-FR" sz="2800" dirty="0">
                <a:solidFill>
                  <a:srgbClr val="0055D8"/>
                </a:solidFill>
                <a:latin typeface="Symbol" pitchFamily="2" charset="2"/>
              </a:rPr>
              <a:t>(l) = </a:t>
            </a:r>
            <a:r>
              <a:rPr lang="fr-FR" dirty="0" err="1">
                <a:solidFill>
                  <a:srgbClr val="0055D8"/>
                </a:solidFill>
                <a:latin typeface="Symbol" pitchFamily="2" charset="2"/>
              </a:rPr>
              <a:t>t</a:t>
            </a:r>
            <a:r>
              <a:rPr lang="fr-FR" dirty="0">
                <a:solidFill>
                  <a:srgbClr val="0055D8"/>
                </a:solidFill>
              </a:rPr>
              <a:t>(</a:t>
            </a:r>
            <a:r>
              <a:rPr lang="fr-FR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0055D8"/>
                </a:solidFill>
              </a:rPr>
              <a:t>)</a:t>
            </a:r>
            <a:r>
              <a:rPr lang="fr-FR" baseline="-25000" dirty="0" err="1">
                <a:solidFill>
                  <a:srgbClr val="0055D8"/>
                </a:solidFill>
              </a:rPr>
              <a:t>telescope</a:t>
            </a:r>
            <a:r>
              <a:rPr lang="fr-FR" baseline="-25000" dirty="0">
                <a:solidFill>
                  <a:srgbClr val="0055D8"/>
                </a:solidFill>
              </a:rPr>
              <a:t> </a:t>
            </a:r>
            <a:r>
              <a:rPr lang="fr-FR" dirty="0">
                <a:solidFill>
                  <a:srgbClr val="0055D8"/>
                </a:solidFill>
              </a:rPr>
              <a:t>. </a:t>
            </a:r>
            <a:r>
              <a:rPr lang="fr-FR" dirty="0" err="1">
                <a:solidFill>
                  <a:srgbClr val="0055D8"/>
                </a:solidFill>
                <a:latin typeface="Symbol" pitchFamily="2" charset="2"/>
              </a:rPr>
              <a:t>t</a:t>
            </a:r>
            <a:r>
              <a:rPr lang="fr-FR" baseline="-25000" dirty="0" err="1">
                <a:solidFill>
                  <a:srgbClr val="0055D8"/>
                </a:solidFill>
              </a:rPr>
              <a:t>p</a:t>
            </a:r>
            <a:r>
              <a:rPr lang="fr-FR" dirty="0">
                <a:solidFill>
                  <a:srgbClr val="0055D8"/>
                </a:solidFill>
              </a:rPr>
              <a:t>(</a:t>
            </a:r>
            <a:r>
              <a:rPr lang="fr-FR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0055D8"/>
                </a:solidFill>
              </a:rPr>
              <a:t>)</a:t>
            </a:r>
            <a:r>
              <a:rPr lang="fr-FR" baseline="-25000" dirty="0">
                <a:solidFill>
                  <a:srgbClr val="0055D8"/>
                </a:solidFill>
              </a:rPr>
              <a:t>disperser </a:t>
            </a:r>
            <a:r>
              <a:rPr lang="fr-FR" dirty="0">
                <a:solidFill>
                  <a:srgbClr val="0055D8"/>
                </a:solidFill>
              </a:rPr>
              <a:t>. </a:t>
            </a:r>
            <a:r>
              <a:rPr lang="fr-FR" dirty="0" err="1">
                <a:solidFill>
                  <a:srgbClr val="0055D8"/>
                </a:solidFill>
                <a:latin typeface="Symbol" pitchFamily="2" charset="2"/>
              </a:rPr>
              <a:t>e</a:t>
            </a:r>
            <a:r>
              <a:rPr lang="fr-FR" baseline="-25000" dirty="0" err="1">
                <a:solidFill>
                  <a:srgbClr val="0055D8"/>
                </a:solidFill>
              </a:rPr>
              <a:t>CCD</a:t>
            </a:r>
            <a:r>
              <a:rPr lang="fr-FR" dirty="0">
                <a:solidFill>
                  <a:srgbClr val="0055D8"/>
                </a:solidFill>
              </a:rPr>
              <a:t>(</a:t>
            </a:r>
            <a:r>
              <a:rPr lang="fr-FR" dirty="0">
                <a:solidFill>
                  <a:srgbClr val="0055D8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0055D8"/>
                </a:solidFill>
              </a:rPr>
              <a:t>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503AFBD-637F-F7E7-56B6-F4E132A2EF99}"/>
              </a:ext>
            </a:extLst>
          </p:cNvPr>
          <p:cNvGrpSpPr/>
          <p:nvPr/>
        </p:nvGrpSpPr>
        <p:grpSpPr>
          <a:xfrm>
            <a:off x="2442520" y="3879121"/>
            <a:ext cx="3727398" cy="2842354"/>
            <a:chOff x="2708301" y="3927233"/>
            <a:chExt cx="3727398" cy="284235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283A6D-21AC-4278-3E07-F114AC96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301" y="3927233"/>
              <a:ext cx="3727398" cy="284235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D3D228-9CC9-DE5C-2E8F-450402A509DF}"/>
                </a:ext>
              </a:extLst>
            </p:cNvPr>
            <p:cNvSpPr txBox="1"/>
            <p:nvPr/>
          </p:nvSpPr>
          <p:spPr>
            <a:xfrm rot="20219314">
              <a:off x="3464588" y="4594877"/>
              <a:ext cx="1337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>
                  <a:solidFill>
                    <a:schemeClr val="accent5">
                      <a:lumMod val="50000"/>
                    </a:schemeClr>
                  </a:solidFill>
                  <a:latin typeface="Symbol" pitchFamily="2" charset="2"/>
                </a:rPr>
                <a:t>t</a:t>
              </a:r>
              <a:r>
                <a:rPr lang="fr-FR" sz="1600" b="1" baseline="-25000" dirty="0" err="1">
                  <a:solidFill>
                    <a:schemeClr val="accent5">
                      <a:lumMod val="50000"/>
                    </a:schemeClr>
                  </a:solidFill>
                </a:rPr>
                <a:t>Telescope</a:t>
              </a: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</a:rPr>
                <a:t> x </a:t>
              </a:r>
              <a:r>
                <a:rPr lang="fr-FR" sz="1600" b="1" dirty="0" err="1">
                  <a:solidFill>
                    <a:schemeClr val="accent5">
                      <a:lumMod val="50000"/>
                    </a:schemeClr>
                  </a:solidFill>
                  <a:latin typeface="Symbol" pitchFamily="2" charset="2"/>
                </a:rPr>
                <a:t>e</a:t>
              </a:r>
              <a:r>
                <a:rPr lang="fr-FR" sz="1600" b="1" baseline="-25000" dirty="0" err="1">
                  <a:solidFill>
                    <a:schemeClr val="accent5">
                      <a:lumMod val="50000"/>
                    </a:schemeClr>
                  </a:solidFill>
                </a:rPr>
                <a:t>CCD</a:t>
              </a:r>
              <a:endParaRPr lang="fr-FR" sz="1600" b="1" baseline="-25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CE48CB9-2FF6-ED80-F2E6-02D7AB8FD0DB}"/>
                </a:ext>
              </a:extLst>
            </p:cNvPr>
            <p:cNvSpPr txBox="1"/>
            <p:nvPr/>
          </p:nvSpPr>
          <p:spPr>
            <a:xfrm rot="928422">
              <a:off x="4055256" y="5615374"/>
              <a:ext cx="1033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77A80D"/>
                  </a:solidFill>
                  <a:latin typeface="Symbol" pitchFamily="2" charset="2"/>
                </a:rPr>
                <a:t>t</a:t>
              </a:r>
              <a:r>
                <a:rPr lang="fr-FR" sz="1400" b="1" baseline="-25000" dirty="0" err="1">
                  <a:solidFill>
                    <a:srgbClr val="77A80D"/>
                  </a:solidFill>
                </a:rPr>
                <a:t>Hologram</a:t>
              </a:r>
              <a:endParaRPr lang="fr-FR" sz="1400" b="1" baseline="-25000" dirty="0">
                <a:solidFill>
                  <a:srgbClr val="77A80D"/>
                </a:solidFill>
              </a:endParaRPr>
            </a:p>
            <a:p>
              <a:pPr algn="ctr"/>
              <a:r>
                <a:rPr lang="fr-FR" sz="1400" b="1" dirty="0">
                  <a:solidFill>
                    <a:srgbClr val="77A80D"/>
                  </a:solidFill>
                </a:rPr>
                <a:t>(1rst </a:t>
              </a:r>
              <a:r>
                <a:rPr lang="fr-FR" sz="1400" b="1" dirty="0" err="1">
                  <a:solidFill>
                    <a:srgbClr val="77A80D"/>
                  </a:solidFill>
                </a:rPr>
                <a:t>order</a:t>
              </a:r>
              <a:r>
                <a:rPr lang="fr-FR" sz="1400" b="1" dirty="0">
                  <a:solidFill>
                    <a:srgbClr val="77A80D"/>
                  </a:solidFill>
                </a:rPr>
                <a:t>)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661D78E-DB6C-48E1-B901-FD59AB67B9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2805106" y="3917076"/>
            <a:ext cx="3231356" cy="23837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1A3171-1168-592D-7450-F3F8750476A0}"/>
              </a:ext>
            </a:extLst>
          </p:cNvPr>
          <p:cNvSpPr txBox="1"/>
          <p:nvPr/>
        </p:nvSpPr>
        <p:spPr>
          <a:xfrm rot="21163799">
            <a:off x="3263406" y="4336437"/>
            <a:ext cx="18998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rgbClr val="FF0000"/>
                </a:solidFill>
              </a:rPr>
              <a:t>Computed</a:t>
            </a:r>
            <a:r>
              <a:rPr lang="fr-FR" sz="900" b="1" dirty="0">
                <a:solidFill>
                  <a:srgbClr val="FF0000"/>
                </a:solidFill>
              </a:rPr>
              <a:t> </a:t>
            </a:r>
            <a:r>
              <a:rPr lang="fr-FR" sz="900" b="1" dirty="0" err="1">
                <a:solidFill>
                  <a:srgbClr val="FF0000"/>
                </a:solidFill>
              </a:rPr>
              <a:t>from</a:t>
            </a:r>
            <a:r>
              <a:rPr lang="fr-FR" sz="900" b="1" dirty="0">
                <a:solidFill>
                  <a:srgbClr val="FF0000"/>
                </a:solidFill>
              </a:rPr>
              <a:t> lab. </a:t>
            </a:r>
            <a:r>
              <a:rPr lang="fr-FR" sz="900" b="1" dirty="0" err="1">
                <a:solidFill>
                  <a:srgbClr val="FF0000"/>
                </a:solidFill>
              </a:rPr>
              <a:t>measurements</a:t>
            </a:r>
            <a:endParaRPr lang="fr-FR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501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36838</TotalTime>
  <Words>3109</Words>
  <Application>Microsoft Macintosh PowerPoint</Application>
  <PresentationFormat>Affichage à l'écran (4:3)</PresentationFormat>
  <Paragraphs>464</Paragraphs>
  <Slides>35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Helvetica</vt:lpstr>
      <vt:lpstr>Symbol</vt:lpstr>
      <vt:lpstr>Thème Office</vt:lpstr>
      <vt:lpstr>Présentation PowerPoint</vt:lpstr>
      <vt:lpstr>AuxTel spectrograph mission: measure the atmospheric transmission to derive the expected fluxes for each object under standard atmospheric conditions</vt:lpstr>
      <vt:lpstr>Some facts about AuxTel</vt:lpstr>
      <vt:lpstr>Our spectrograph is slitless equiped with an Holographic Optical Element</vt:lpstr>
      <vt:lpstr>Our spectrograph is slitless equiped with an Holographic Optical Element</vt:lpstr>
      <vt:lpstr>How does it look like?</vt:lpstr>
      <vt:lpstr>Data available (since 16 feb. 21)</vt:lpstr>
      <vt:lpstr>Operations for measuring atmosphere transmission</vt:lpstr>
      <vt:lpstr>Operations for measuring atmosphere transmission</vt:lpstr>
      <vt:lpstr>Ingredients of throughput</vt:lpstr>
      <vt:lpstr>Throughput is estimated with Bouguer lines technique (1729)</vt:lpstr>
      <vt:lpstr>Determination of 2nd order/1rst order</vt:lpstr>
      <vt:lpstr>Spectroscopic reduction: état de l’art</vt:lpstr>
      <vt:lpstr>Spectroscopic reduction: état de l’art</vt:lpstr>
      <vt:lpstr>Extraction of atmospheric parameters</vt:lpstr>
      <vt:lpstr>Control tool : EQW(O2) should depend only          on airmass x pressure</vt:lpstr>
      <vt:lpstr>Next steps / work in progress</vt:lpstr>
      <vt:lpstr>Flat-fielding in spectroscopy</vt:lpstr>
      <vt:lpstr>Color changes due to water vapor</vt:lpstr>
      <vt:lpstr>Color changes due to water vapor</vt:lpstr>
      <vt:lpstr>COMPLEMENTS</vt:lpstr>
      <vt:lpstr>Spectrograph commissioning results</vt:lpstr>
      <vt:lpstr>Hologram for AuxTel</vt:lpstr>
      <vt:lpstr>Holographic element characterization</vt:lpstr>
      <vt:lpstr>Estimating a lower limit of resolution, using narrow emission lines of Planetary nebula Hen 2-113</vt:lpstr>
      <vt:lpstr>Transmission efficiency model vs test-bench measurements</vt:lpstr>
      <vt:lpstr>Variability of the atmospheric transmission (Stubbs et al. PASP, 119: 1163–1178, 2007)</vt:lpstr>
      <vt:lpstr>Auxtel : First estimates of atmospheric parameters</vt:lpstr>
      <vt:lpstr>Atmospheric studies</vt:lpstr>
      <vt:lpstr>Characterizing the AuxTel throughput with Bouguer lines to measure separately order1 and order 2 transmissions versus l</vt:lpstr>
      <vt:lpstr>Measurement of Bouguer lines</vt:lpstr>
      <vt:lpstr>Sky background has spectrum depending on the position on CCD</vt:lpstr>
      <vt:lpstr>Factorization of the wavelength dependence </vt:lpstr>
      <vt:lpstr>Factorization of the wavelength dependence: pixel correlation </vt:lpstr>
      <vt:lpstr>Establishing correction procedures</vt:lpstr>
    </vt:vector>
  </TitlesOfParts>
  <Company>Laboratoire de l'accélérateur linéaire, IN2P3,CNRS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Efficiency</dc:title>
  <dc:creator>Sylvie Dagoret-Campagne</dc:creator>
  <cp:lastModifiedBy>Microsoft Office User</cp:lastModifiedBy>
  <cp:revision>519</cp:revision>
  <cp:lastPrinted>2022-08-03T15:07:27Z</cp:lastPrinted>
  <dcterms:created xsi:type="dcterms:W3CDTF">2019-10-23T12:32:15Z</dcterms:created>
  <dcterms:modified xsi:type="dcterms:W3CDTF">2022-11-30T08:35:14Z</dcterms:modified>
</cp:coreProperties>
</file>