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5" r:id="rId3"/>
    <p:sldMasterId id="2147483687" r:id="rId4"/>
  </p:sldMasterIdLst>
  <p:notesMasterIdLst>
    <p:notesMasterId r:id="rId28"/>
  </p:notesMasterIdLst>
  <p:handoutMasterIdLst>
    <p:handoutMasterId r:id="rId29"/>
  </p:handoutMasterIdLst>
  <p:sldIdLst>
    <p:sldId id="256" r:id="rId5"/>
    <p:sldId id="257" r:id="rId6"/>
    <p:sldId id="258" r:id="rId7"/>
    <p:sldId id="259" r:id="rId8"/>
    <p:sldId id="260" r:id="rId9"/>
    <p:sldId id="261" r:id="rId10"/>
    <p:sldId id="262" r:id="rId11"/>
    <p:sldId id="269" r:id="rId12"/>
    <p:sldId id="270" r:id="rId13"/>
    <p:sldId id="271" r:id="rId14"/>
    <p:sldId id="272" r:id="rId15"/>
    <p:sldId id="273" r:id="rId16"/>
    <p:sldId id="268" r:id="rId17"/>
    <p:sldId id="333" r:id="rId18"/>
    <p:sldId id="320" r:id="rId19"/>
    <p:sldId id="339" r:id="rId20"/>
    <p:sldId id="349" r:id="rId21"/>
    <p:sldId id="348" r:id="rId22"/>
    <p:sldId id="350" r:id="rId23"/>
    <p:sldId id="351" r:id="rId24"/>
    <p:sldId id="352" r:id="rId25"/>
    <p:sldId id="302" r:id="rId26"/>
    <p:sldId id="295" r:id="rId27"/>
  </p:sldIdLst>
  <p:sldSz cx="9144000" cy="6858000" type="screen4x3"/>
  <p:notesSz cx="7772400" cy="10058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46"/>
    <p:restoredTop sz="99641" autoAdjust="0"/>
  </p:normalViewPr>
  <p:slideViewPr>
    <p:cSldViewPr snapToGrid="0" snapToObjects="1">
      <p:cViewPr varScale="1">
        <p:scale>
          <a:sx n="128" d="100"/>
          <a:sy n="128" d="100"/>
        </p:scale>
        <p:origin x="227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6F6685EB-F6EB-FA49-A7DE-32EF7867E479}" type="datetime1">
              <a:rPr lang="fr-FR" smtClean="0"/>
              <a:t>07/09/2022</a:t>
            </a:fld>
            <a:endParaRPr lang="fr-FR"/>
          </a:p>
        </p:txBody>
      </p:sp>
      <p:sp>
        <p:nvSpPr>
          <p:cNvPr id="4" name="Espace réservé du pied de page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CB869CC6-A1AD-9A49-AFDC-7EA58FA4C6B3}" type="slidenum">
              <a:rPr lang="fr-FR" smtClean="0"/>
              <a:t>‹#›</a:t>
            </a:fld>
            <a:endParaRPr lang="fr-FR"/>
          </a:p>
        </p:txBody>
      </p:sp>
    </p:spTree>
    <p:extLst>
      <p:ext uri="{BB962C8B-B14F-4D97-AF65-F5344CB8AC3E}">
        <p14:creationId xmlns:p14="http://schemas.microsoft.com/office/powerpoint/2010/main" val="3923293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521482E3-AEDF-9544-A4A1-6E4622BCC8F4}" type="datetime1">
              <a:rPr lang="fr-FR" smtClean="0"/>
              <a:t>06/09/2022</a:t>
            </a:fld>
            <a:endParaRPr lang="fr-FR"/>
          </a:p>
        </p:txBody>
      </p:sp>
      <p:sp>
        <p:nvSpPr>
          <p:cNvPr id="4" name="Espace réservé de l'image des diapositives 3"/>
          <p:cNvSpPr>
            <a:spLocks noGrp="1" noRot="1" noChangeAspect="1"/>
          </p:cNvSpPr>
          <p:nvPr>
            <p:ph type="sldImg" idx="2"/>
          </p:nvPr>
        </p:nvSpPr>
        <p:spPr>
          <a:xfrm>
            <a:off x="1371600" y="754063"/>
            <a:ext cx="5029200" cy="37719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6" name="Espace réservé du pied de page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765D51D8-34DB-E947-A214-57781A881D8C}" type="slidenum">
              <a:rPr lang="fr-FR" smtClean="0"/>
              <a:t>‹#›</a:t>
            </a:fld>
            <a:endParaRPr lang="fr-FR"/>
          </a:p>
        </p:txBody>
      </p:sp>
    </p:spTree>
    <p:extLst>
      <p:ext uri="{BB962C8B-B14F-4D97-AF65-F5344CB8AC3E}">
        <p14:creationId xmlns:p14="http://schemas.microsoft.com/office/powerpoint/2010/main" val="827242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5D51D8-34DB-E947-A214-57781A881D8C}" type="slidenum">
              <a:rPr lang="fr-FR" smtClean="0"/>
              <a:t>3</a:t>
            </a:fld>
            <a:endParaRPr lang="fr-FR"/>
          </a:p>
        </p:txBody>
      </p:sp>
    </p:spTree>
    <p:extLst>
      <p:ext uri="{BB962C8B-B14F-4D97-AF65-F5344CB8AC3E}">
        <p14:creationId xmlns:p14="http://schemas.microsoft.com/office/powerpoint/2010/main" val="7591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5D51D8-34DB-E947-A214-57781A881D8C}" type="slidenum">
              <a:rPr lang="fr-FR" smtClean="0"/>
              <a:t>4</a:t>
            </a:fld>
            <a:endParaRPr lang="fr-FR"/>
          </a:p>
        </p:txBody>
      </p:sp>
    </p:spTree>
    <p:extLst>
      <p:ext uri="{BB962C8B-B14F-4D97-AF65-F5344CB8AC3E}">
        <p14:creationId xmlns:p14="http://schemas.microsoft.com/office/powerpoint/2010/main" val="1510250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33" name="PlaceHolder 4"/>
          <p:cNvSpPr>
            <a:spLocks noGrp="1"/>
          </p:cNvSpPr>
          <p:nvPr>
            <p:ph type="body"/>
          </p:nvPr>
        </p:nvSpPr>
        <p:spPr>
          <a:xfrm>
            <a:off x="467424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34" name="PlaceHolder 5"/>
          <p:cNvSpPr>
            <a:spLocks noGrp="1"/>
          </p:cNvSpPr>
          <p:nvPr>
            <p:ph type="body"/>
          </p:nvPr>
        </p:nvSpPr>
        <p:spPr>
          <a:xfrm>
            <a:off x="45720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36" name="PlaceHolder 2"/>
          <p:cNvSpPr>
            <a:spLocks noGrp="1"/>
          </p:cNvSpPr>
          <p:nvPr>
            <p:ph type="body"/>
          </p:nvPr>
        </p:nvSpPr>
        <p:spPr>
          <a:xfrm>
            <a:off x="457200" y="1604520"/>
            <a:ext cx="822924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37" name="PlaceHolder 3"/>
          <p:cNvSpPr>
            <a:spLocks noGrp="1"/>
          </p:cNvSpPr>
          <p:nvPr>
            <p:ph type="body"/>
          </p:nvPr>
        </p:nvSpPr>
        <p:spPr>
          <a:xfrm>
            <a:off x="457200" y="1604520"/>
            <a:ext cx="822924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pic>
        <p:nvPicPr>
          <p:cNvPr id="38" name="Image 37"/>
          <p:cNvPicPr/>
          <p:nvPr/>
        </p:nvPicPr>
        <p:blipFill>
          <a:blip r:embed="rId2"/>
          <a:stretch/>
        </p:blipFill>
        <p:spPr>
          <a:xfrm>
            <a:off x="2077920" y="1604520"/>
            <a:ext cx="4987440" cy="3977280"/>
          </a:xfrm>
          <a:prstGeom prst="rect">
            <a:avLst/>
          </a:prstGeom>
          <a:ln>
            <a:noFill/>
          </a:ln>
        </p:spPr>
      </p:pic>
      <p:pic>
        <p:nvPicPr>
          <p:cNvPr id="39" name="Image 38"/>
          <p:cNvPicPr/>
          <p:nvPr/>
        </p:nvPicPr>
        <p:blipFill>
          <a:blip r:embed="rId2"/>
          <a:stretch/>
        </p:blipFill>
        <p:spPr>
          <a:xfrm>
            <a:off x="2077920" y="1604520"/>
            <a:ext cx="498744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4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49" name="PlaceHolder 2"/>
          <p:cNvSpPr>
            <a:spLocks noGrp="1"/>
          </p:cNvSpPr>
          <p:nvPr>
            <p:ph type="body"/>
          </p:nvPr>
        </p:nvSpPr>
        <p:spPr>
          <a:xfrm>
            <a:off x="457200" y="1604520"/>
            <a:ext cx="822924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51" name="PlaceHolder 2"/>
          <p:cNvSpPr>
            <a:spLocks noGrp="1"/>
          </p:cNvSpPr>
          <p:nvPr>
            <p:ph type="body"/>
          </p:nvPr>
        </p:nvSpPr>
        <p:spPr>
          <a:xfrm>
            <a:off x="45720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52" name="PlaceHolder 3"/>
          <p:cNvSpPr>
            <a:spLocks noGrp="1"/>
          </p:cNvSpPr>
          <p:nvPr>
            <p:ph type="body"/>
          </p:nvPr>
        </p:nvSpPr>
        <p:spPr>
          <a:xfrm>
            <a:off x="467424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67640" y="44640"/>
            <a:ext cx="8228880" cy="293652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57" name="PlaceHolder 3"/>
          <p:cNvSpPr>
            <a:spLocks noGrp="1"/>
          </p:cNvSpPr>
          <p:nvPr>
            <p:ph type="body"/>
          </p:nvPr>
        </p:nvSpPr>
        <p:spPr>
          <a:xfrm>
            <a:off x="45720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58" name="PlaceHolder 4"/>
          <p:cNvSpPr>
            <a:spLocks noGrp="1"/>
          </p:cNvSpPr>
          <p:nvPr>
            <p:ph type="body"/>
          </p:nvPr>
        </p:nvSpPr>
        <p:spPr>
          <a:xfrm>
            <a:off x="467424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62" name="PlaceHolder 4"/>
          <p:cNvSpPr>
            <a:spLocks noGrp="1"/>
          </p:cNvSpPr>
          <p:nvPr>
            <p:ph type="body"/>
          </p:nvPr>
        </p:nvSpPr>
        <p:spPr>
          <a:xfrm>
            <a:off x="467424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65" name="PlaceHolder 3"/>
          <p:cNvSpPr>
            <a:spLocks noGrp="1"/>
          </p:cNvSpPr>
          <p:nvPr>
            <p:ph type="body"/>
          </p:nvPr>
        </p:nvSpPr>
        <p:spPr>
          <a:xfrm>
            <a:off x="467424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66" name="PlaceHolder 4"/>
          <p:cNvSpPr>
            <a:spLocks noGrp="1"/>
          </p:cNvSpPr>
          <p:nvPr>
            <p:ph type="body"/>
          </p:nvPr>
        </p:nvSpPr>
        <p:spPr>
          <a:xfrm>
            <a:off x="457200" y="3682080"/>
            <a:ext cx="822924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4520"/>
            <a:ext cx="822924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457200" y="3682080"/>
            <a:ext cx="822924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71" name="PlaceHolder 2"/>
          <p:cNvSpPr>
            <a:spLocks noGrp="1"/>
          </p:cNvSpPr>
          <p:nvPr>
            <p:ph type="body"/>
          </p:nvPr>
        </p:nvSpPr>
        <p:spPr>
          <a:xfrm>
            <a:off x="45720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72" name="PlaceHolder 3"/>
          <p:cNvSpPr>
            <a:spLocks noGrp="1"/>
          </p:cNvSpPr>
          <p:nvPr>
            <p:ph type="body"/>
          </p:nvPr>
        </p:nvSpPr>
        <p:spPr>
          <a:xfrm>
            <a:off x="467424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73" name="PlaceHolder 4"/>
          <p:cNvSpPr>
            <a:spLocks noGrp="1"/>
          </p:cNvSpPr>
          <p:nvPr>
            <p:ph type="body"/>
          </p:nvPr>
        </p:nvSpPr>
        <p:spPr>
          <a:xfrm>
            <a:off x="467424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74" name="PlaceHolder 5"/>
          <p:cNvSpPr>
            <a:spLocks noGrp="1"/>
          </p:cNvSpPr>
          <p:nvPr>
            <p:ph type="body"/>
          </p:nvPr>
        </p:nvSpPr>
        <p:spPr>
          <a:xfrm>
            <a:off x="45720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76" name="PlaceHolder 2"/>
          <p:cNvSpPr>
            <a:spLocks noGrp="1"/>
          </p:cNvSpPr>
          <p:nvPr>
            <p:ph type="body"/>
          </p:nvPr>
        </p:nvSpPr>
        <p:spPr>
          <a:xfrm>
            <a:off x="457200" y="1604520"/>
            <a:ext cx="822924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77" name="PlaceHolder 3"/>
          <p:cNvSpPr>
            <a:spLocks noGrp="1"/>
          </p:cNvSpPr>
          <p:nvPr>
            <p:ph type="body"/>
          </p:nvPr>
        </p:nvSpPr>
        <p:spPr>
          <a:xfrm>
            <a:off x="457200" y="1604520"/>
            <a:ext cx="822924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pic>
        <p:nvPicPr>
          <p:cNvPr id="78" name="Image 77"/>
          <p:cNvPicPr/>
          <p:nvPr/>
        </p:nvPicPr>
        <p:blipFill>
          <a:blip r:embed="rId2"/>
          <a:stretch/>
        </p:blipFill>
        <p:spPr>
          <a:xfrm>
            <a:off x="2077920" y="1604520"/>
            <a:ext cx="4987440" cy="3977280"/>
          </a:xfrm>
          <a:prstGeom prst="rect">
            <a:avLst/>
          </a:prstGeom>
          <a:ln>
            <a:noFill/>
          </a:ln>
        </p:spPr>
      </p:pic>
      <p:pic>
        <p:nvPicPr>
          <p:cNvPr id="79" name="Image 78"/>
          <p:cNvPicPr/>
          <p:nvPr/>
        </p:nvPicPr>
        <p:blipFill>
          <a:blip r:embed="rId2"/>
          <a:stretch/>
        </p:blipFill>
        <p:spPr>
          <a:xfrm>
            <a:off x="2077920" y="1604520"/>
            <a:ext cx="498744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9E2F-455F-6B4A-8249-392A2D61216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590EB6-6351-814B-8EFA-57E67BDF274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D5B6449-C5B1-954C-A843-A5A401798E0A}"/>
              </a:ext>
            </a:extLst>
          </p:cNvPr>
          <p:cNvSpPr>
            <a:spLocks noGrp="1"/>
          </p:cNvSpPr>
          <p:nvPr>
            <p:ph type="dt" sz="half" idx="10"/>
          </p:nvPr>
        </p:nvSpPr>
        <p:spPr/>
        <p:txBody>
          <a:bodyPr/>
          <a:lstStyle/>
          <a:p>
            <a:fld id="{1EB0ED25-54D2-8349-B7B4-E50329CC09EA}" type="datetimeFigureOut">
              <a:rPr lang="en-US" smtClean="0"/>
              <a:t>9/7/22</a:t>
            </a:fld>
            <a:endParaRPr lang="en-US"/>
          </a:p>
        </p:txBody>
      </p:sp>
      <p:sp>
        <p:nvSpPr>
          <p:cNvPr id="5" name="Footer Placeholder 4">
            <a:extLst>
              <a:ext uri="{FF2B5EF4-FFF2-40B4-BE49-F238E27FC236}">
                <a16:creationId xmlns:a16="http://schemas.microsoft.com/office/drawing/2014/main" id="{A917AE84-2B89-E94C-8A73-5476AA58A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995AA-C2F9-AF47-83E0-677953B36BFA}"/>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1100777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3079-9933-544D-A31F-AB883F62FD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FF38AB-0D7C-F640-B322-F846149D57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5B958A-B663-304A-B70A-A8C4E302A72E}"/>
              </a:ext>
            </a:extLst>
          </p:cNvPr>
          <p:cNvSpPr>
            <a:spLocks noGrp="1"/>
          </p:cNvSpPr>
          <p:nvPr>
            <p:ph type="dt" sz="half" idx="10"/>
          </p:nvPr>
        </p:nvSpPr>
        <p:spPr/>
        <p:txBody>
          <a:bodyPr/>
          <a:lstStyle/>
          <a:p>
            <a:fld id="{1EB0ED25-54D2-8349-B7B4-E50329CC09EA}" type="datetimeFigureOut">
              <a:rPr lang="en-US" smtClean="0"/>
              <a:t>9/7/22</a:t>
            </a:fld>
            <a:endParaRPr lang="en-US"/>
          </a:p>
        </p:txBody>
      </p:sp>
      <p:sp>
        <p:nvSpPr>
          <p:cNvPr id="5" name="Footer Placeholder 4">
            <a:extLst>
              <a:ext uri="{FF2B5EF4-FFF2-40B4-BE49-F238E27FC236}">
                <a16:creationId xmlns:a16="http://schemas.microsoft.com/office/drawing/2014/main" id="{9BA3CEA9-A63F-CB49-866C-C3B0294AC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00F16-44D6-C047-B25D-A1694F421A8D}"/>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1060511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EEE8-90A5-6C42-933E-8C3354EE042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BF024AA-F6A2-E24A-A33B-56B33D6DC5D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8F5768-AE0D-A740-8CB0-5572DBAFB496}"/>
              </a:ext>
            </a:extLst>
          </p:cNvPr>
          <p:cNvSpPr>
            <a:spLocks noGrp="1"/>
          </p:cNvSpPr>
          <p:nvPr>
            <p:ph type="dt" sz="half" idx="10"/>
          </p:nvPr>
        </p:nvSpPr>
        <p:spPr/>
        <p:txBody>
          <a:bodyPr/>
          <a:lstStyle/>
          <a:p>
            <a:fld id="{1EB0ED25-54D2-8349-B7B4-E50329CC09EA}" type="datetimeFigureOut">
              <a:rPr lang="en-US" smtClean="0"/>
              <a:t>9/7/22</a:t>
            </a:fld>
            <a:endParaRPr lang="en-US"/>
          </a:p>
        </p:txBody>
      </p:sp>
      <p:sp>
        <p:nvSpPr>
          <p:cNvPr id="5" name="Footer Placeholder 4">
            <a:extLst>
              <a:ext uri="{FF2B5EF4-FFF2-40B4-BE49-F238E27FC236}">
                <a16:creationId xmlns:a16="http://schemas.microsoft.com/office/drawing/2014/main" id="{02B0A850-3B81-CE42-A064-3B203A02C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D74219-4C26-7D49-9686-4DCFC4657461}"/>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1467235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88DF-50E7-0F47-9098-809F8FA90D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B06803-177D-4749-9980-A9D0DC3D246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762D05-04AB-0745-958C-67E14800B67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3913EE-E94E-964D-BEA6-17023F7DD978}"/>
              </a:ext>
            </a:extLst>
          </p:cNvPr>
          <p:cNvSpPr>
            <a:spLocks noGrp="1"/>
          </p:cNvSpPr>
          <p:nvPr>
            <p:ph type="dt" sz="half" idx="10"/>
          </p:nvPr>
        </p:nvSpPr>
        <p:spPr/>
        <p:txBody>
          <a:bodyPr/>
          <a:lstStyle/>
          <a:p>
            <a:fld id="{1EB0ED25-54D2-8349-B7B4-E50329CC09EA}" type="datetimeFigureOut">
              <a:rPr lang="en-US" smtClean="0"/>
              <a:t>9/7/22</a:t>
            </a:fld>
            <a:endParaRPr lang="en-US"/>
          </a:p>
        </p:txBody>
      </p:sp>
      <p:sp>
        <p:nvSpPr>
          <p:cNvPr id="6" name="Footer Placeholder 5">
            <a:extLst>
              <a:ext uri="{FF2B5EF4-FFF2-40B4-BE49-F238E27FC236}">
                <a16:creationId xmlns:a16="http://schemas.microsoft.com/office/drawing/2014/main" id="{FB2B2F8B-1F7A-1349-A14E-95E1A98A4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D3549B-A1DD-3F45-9D4C-55EBF37D63A3}"/>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821959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DF13-D56F-8342-9B6F-57B97231EA8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86A41E-982C-9E48-96A1-7332FE8D882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808293D-4753-6040-8A8A-D579A4E4AB7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EF6D80-A2B6-E149-8197-33F7C4F55BB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0E1ACC0-78E1-1849-95ED-AA103B57D047}"/>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7F821C-D488-5F44-B175-C20B8F5C66E8}"/>
              </a:ext>
            </a:extLst>
          </p:cNvPr>
          <p:cNvSpPr>
            <a:spLocks noGrp="1"/>
          </p:cNvSpPr>
          <p:nvPr>
            <p:ph type="dt" sz="half" idx="10"/>
          </p:nvPr>
        </p:nvSpPr>
        <p:spPr/>
        <p:txBody>
          <a:bodyPr/>
          <a:lstStyle/>
          <a:p>
            <a:fld id="{1EB0ED25-54D2-8349-B7B4-E50329CC09EA}" type="datetimeFigureOut">
              <a:rPr lang="en-US" smtClean="0"/>
              <a:t>9/7/22</a:t>
            </a:fld>
            <a:endParaRPr lang="en-US"/>
          </a:p>
        </p:txBody>
      </p:sp>
      <p:sp>
        <p:nvSpPr>
          <p:cNvPr id="8" name="Footer Placeholder 7">
            <a:extLst>
              <a:ext uri="{FF2B5EF4-FFF2-40B4-BE49-F238E27FC236}">
                <a16:creationId xmlns:a16="http://schemas.microsoft.com/office/drawing/2014/main" id="{A2F92D31-2592-914E-8AA5-7B9E9B8413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D96192-D42B-8347-B061-F3938A5C2DAC}"/>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332458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46C7-94F8-704B-A953-CD145E0D3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2A2A7-4D9C-C344-9E2E-6B728B0DF9B2}"/>
              </a:ext>
            </a:extLst>
          </p:cNvPr>
          <p:cNvSpPr>
            <a:spLocks noGrp="1"/>
          </p:cNvSpPr>
          <p:nvPr>
            <p:ph type="dt" sz="half" idx="10"/>
          </p:nvPr>
        </p:nvSpPr>
        <p:spPr/>
        <p:txBody>
          <a:bodyPr/>
          <a:lstStyle/>
          <a:p>
            <a:fld id="{1EB0ED25-54D2-8349-B7B4-E50329CC09EA}" type="datetimeFigureOut">
              <a:rPr lang="en-US" smtClean="0"/>
              <a:t>9/7/22</a:t>
            </a:fld>
            <a:endParaRPr lang="en-US"/>
          </a:p>
        </p:txBody>
      </p:sp>
      <p:sp>
        <p:nvSpPr>
          <p:cNvPr id="4" name="Footer Placeholder 3">
            <a:extLst>
              <a:ext uri="{FF2B5EF4-FFF2-40B4-BE49-F238E27FC236}">
                <a16:creationId xmlns:a16="http://schemas.microsoft.com/office/drawing/2014/main" id="{31E2898D-F1F7-FA46-AE7E-9458AAE480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47DB92-7B45-0244-A0E9-D27C91DA99FA}"/>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956630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B7CC35-AF0B-3D49-85D2-5E09286C5649}"/>
              </a:ext>
            </a:extLst>
          </p:cNvPr>
          <p:cNvSpPr>
            <a:spLocks noGrp="1"/>
          </p:cNvSpPr>
          <p:nvPr>
            <p:ph type="dt" sz="half" idx="10"/>
          </p:nvPr>
        </p:nvSpPr>
        <p:spPr/>
        <p:txBody>
          <a:bodyPr/>
          <a:lstStyle/>
          <a:p>
            <a:fld id="{1EB0ED25-54D2-8349-B7B4-E50329CC09EA}" type="datetimeFigureOut">
              <a:rPr lang="en-US" smtClean="0"/>
              <a:t>9/7/22</a:t>
            </a:fld>
            <a:endParaRPr lang="en-US"/>
          </a:p>
        </p:txBody>
      </p:sp>
      <p:sp>
        <p:nvSpPr>
          <p:cNvPr id="3" name="Footer Placeholder 2">
            <a:extLst>
              <a:ext uri="{FF2B5EF4-FFF2-40B4-BE49-F238E27FC236}">
                <a16:creationId xmlns:a16="http://schemas.microsoft.com/office/drawing/2014/main" id="{88EA8AE8-5FA5-3544-81D4-59961000AB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384FD3-332E-944D-BB31-038D5773809D}"/>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4049534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3B1F4-F52C-894C-B0A8-75B8B0E64BF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A353B95-1521-994C-9585-B533399DD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C4AA8E-87BB-A147-B1B1-6E2DBF132A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6C9B5D6-B8E8-6549-81A5-735624B1584C}"/>
              </a:ext>
            </a:extLst>
          </p:cNvPr>
          <p:cNvSpPr>
            <a:spLocks noGrp="1"/>
          </p:cNvSpPr>
          <p:nvPr>
            <p:ph type="dt" sz="half" idx="10"/>
          </p:nvPr>
        </p:nvSpPr>
        <p:spPr/>
        <p:txBody>
          <a:bodyPr/>
          <a:lstStyle/>
          <a:p>
            <a:fld id="{1EB0ED25-54D2-8349-B7B4-E50329CC09EA}" type="datetimeFigureOut">
              <a:rPr lang="en-US" smtClean="0"/>
              <a:t>9/7/22</a:t>
            </a:fld>
            <a:endParaRPr lang="en-US"/>
          </a:p>
        </p:txBody>
      </p:sp>
      <p:sp>
        <p:nvSpPr>
          <p:cNvPr id="6" name="Footer Placeholder 5">
            <a:extLst>
              <a:ext uri="{FF2B5EF4-FFF2-40B4-BE49-F238E27FC236}">
                <a16:creationId xmlns:a16="http://schemas.microsoft.com/office/drawing/2014/main" id="{720F9B6D-5887-AB48-8929-AF1EBDFF63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109C0-E61B-FB40-88A9-C7BEA7A7C647}"/>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1184014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A1F3-C559-5445-9017-39D2BB67C7D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AE001EB-A220-EA40-AEAD-DB4DFCBBA47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A72AB69-7FF6-D349-B272-945612680C0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CB7D24A-0186-6649-B8E3-DFE78AFB0AAC}"/>
              </a:ext>
            </a:extLst>
          </p:cNvPr>
          <p:cNvSpPr>
            <a:spLocks noGrp="1"/>
          </p:cNvSpPr>
          <p:nvPr>
            <p:ph type="dt" sz="half" idx="10"/>
          </p:nvPr>
        </p:nvSpPr>
        <p:spPr/>
        <p:txBody>
          <a:bodyPr/>
          <a:lstStyle/>
          <a:p>
            <a:fld id="{1EB0ED25-54D2-8349-B7B4-E50329CC09EA}" type="datetimeFigureOut">
              <a:rPr lang="en-US" smtClean="0"/>
              <a:t>9/7/22</a:t>
            </a:fld>
            <a:endParaRPr lang="en-US"/>
          </a:p>
        </p:txBody>
      </p:sp>
      <p:sp>
        <p:nvSpPr>
          <p:cNvPr id="6" name="Footer Placeholder 5">
            <a:extLst>
              <a:ext uri="{FF2B5EF4-FFF2-40B4-BE49-F238E27FC236}">
                <a16:creationId xmlns:a16="http://schemas.microsoft.com/office/drawing/2014/main" id="{194C154F-0692-CE43-8C92-B127D19EDD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CF98A8-92F9-CA42-A9E8-8EEC4A0B3577}"/>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2083668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E75E0-EC38-C240-AAC2-42E5731827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16C80-032D-BB4D-82A0-960EE8A05D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0D85E-DF67-574E-AEED-38F9387CB109}"/>
              </a:ext>
            </a:extLst>
          </p:cNvPr>
          <p:cNvSpPr>
            <a:spLocks noGrp="1"/>
          </p:cNvSpPr>
          <p:nvPr>
            <p:ph type="dt" sz="half" idx="10"/>
          </p:nvPr>
        </p:nvSpPr>
        <p:spPr/>
        <p:txBody>
          <a:bodyPr/>
          <a:lstStyle/>
          <a:p>
            <a:fld id="{1EB0ED25-54D2-8349-B7B4-E50329CC09EA}" type="datetimeFigureOut">
              <a:rPr lang="en-US" smtClean="0"/>
              <a:t>9/7/22</a:t>
            </a:fld>
            <a:endParaRPr lang="en-US"/>
          </a:p>
        </p:txBody>
      </p:sp>
      <p:sp>
        <p:nvSpPr>
          <p:cNvPr id="5" name="Footer Placeholder 4">
            <a:extLst>
              <a:ext uri="{FF2B5EF4-FFF2-40B4-BE49-F238E27FC236}">
                <a16:creationId xmlns:a16="http://schemas.microsoft.com/office/drawing/2014/main" id="{5AB04160-DEDC-BE4B-9CB3-ABB0B4E14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E44524-D358-9A49-BD0D-8851A0BB08CE}"/>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1289987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6AF78A-394C-CC4F-9D69-171E3EBB0A2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98FBC-7055-8447-BA23-AD2B85FD61D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1440A-71A8-C141-AAEE-44C6054697D1}"/>
              </a:ext>
            </a:extLst>
          </p:cNvPr>
          <p:cNvSpPr>
            <a:spLocks noGrp="1"/>
          </p:cNvSpPr>
          <p:nvPr>
            <p:ph type="dt" sz="half" idx="10"/>
          </p:nvPr>
        </p:nvSpPr>
        <p:spPr/>
        <p:txBody>
          <a:bodyPr/>
          <a:lstStyle/>
          <a:p>
            <a:fld id="{1EB0ED25-54D2-8349-B7B4-E50329CC09EA}" type="datetimeFigureOut">
              <a:rPr lang="en-US" smtClean="0"/>
              <a:t>9/7/22</a:t>
            </a:fld>
            <a:endParaRPr lang="en-US"/>
          </a:p>
        </p:txBody>
      </p:sp>
      <p:sp>
        <p:nvSpPr>
          <p:cNvPr id="5" name="Footer Placeholder 4">
            <a:extLst>
              <a:ext uri="{FF2B5EF4-FFF2-40B4-BE49-F238E27FC236}">
                <a16:creationId xmlns:a16="http://schemas.microsoft.com/office/drawing/2014/main" id="{32F3A5BD-46E8-D64A-BD13-91CB70458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53DB4-5B30-E04E-AB74-B73907B2CBE3}"/>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3642920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4DA8-1079-D54E-BD33-2C9000A21FA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0C6DE21-3F90-524B-9E79-88B771D3FAB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5F6C29D-535E-224F-BB7C-536BEF81B218}"/>
              </a:ext>
            </a:extLst>
          </p:cNvPr>
          <p:cNvSpPr>
            <a:spLocks noGrp="1"/>
          </p:cNvSpPr>
          <p:nvPr>
            <p:ph type="dt" sz="half" idx="10"/>
          </p:nvPr>
        </p:nvSpPr>
        <p:spPr/>
        <p:txBody>
          <a:bodyPr/>
          <a:lstStyle/>
          <a:p>
            <a:fld id="{788DE490-18A5-D541-8887-82830E03B35E}" type="datetime1">
              <a:rPr lang="fr-FR" smtClean="0"/>
              <a:t>07/09/2022</a:t>
            </a:fld>
            <a:endParaRPr lang="en-US"/>
          </a:p>
        </p:txBody>
      </p:sp>
      <p:sp>
        <p:nvSpPr>
          <p:cNvPr id="5" name="Footer Placeholder 4">
            <a:extLst>
              <a:ext uri="{FF2B5EF4-FFF2-40B4-BE49-F238E27FC236}">
                <a16:creationId xmlns:a16="http://schemas.microsoft.com/office/drawing/2014/main" id="{A6158FC8-67FC-9144-9149-210B6A2DF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FB66F-349F-5A42-931A-A40073D1163A}"/>
              </a:ext>
            </a:extLst>
          </p:cNvPr>
          <p:cNvSpPr>
            <a:spLocks noGrp="1"/>
          </p:cNvSpPr>
          <p:nvPr>
            <p:ph type="sldNum" sz="quarter" idx="12"/>
          </p:nvPr>
        </p:nvSpPr>
        <p:spPr/>
        <p:txBody>
          <a:bodyPr/>
          <a:lstStyle/>
          <a:p>
            <a:fld id="{45DC904B-9BD5-C948-BD3E-A80AEDCBE28A}" type="slidenum">
              <a:rPr lang="en-US" smtClean="0"/>
              <a:t>‹#›</a:t>
            </a:fld>
            <a:endParaRPr lang="en-US"/>
          </a:p>
        </p:txBody>
      </p:sp>
    </p:spTree>
    <p:extLst>
      <p:ext uri="{BB962C8B-B14F-4D97-AF65-F5344CB8AC3E}">
        <p14:creationId xmlns:p14="http://schemas.microsoft.com/office/powerpoint/2010/main" val="25694622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ACFC-2C9E-B749-A256-86174873E9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493C8B-23D0-2A4C-B788-EABB47E882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2C1E5-A737-564A-B2E2-9C05D5BEA67A}"/>
              </a:ext>
            </a:extLst>
          </p:cNvPr>
          <p:cNvSpPr>
            <a:spLocks noGrp="1"/>
          </p:cNvSpPr>
          <p:nvPr>
            <p:ph type="dt" sz="half" idx="10"/>
          </p:nvPr>
        </p:nvSpPr>
        <p:spPr/>
        <p:txBody>
          <a:bodyPr/>
          <a:lstStyle/>
          <a:p>
            <a:fld id="{A83F9309-DF14-C246-9711-72E37B645BDA}" type="datetime1">
              <a:rPr lang="fr-FR" smtClean="0"/>
              <a:t>07/09/2022</a:t>
            </a:fld>
            <a:endParaRPr lang="en-US"/>
          </a:p>
        </p:txBody>
      </p:sp>
      <p:sp>
        <p:nvSpPr>
          <p:cNvPr id="5" name="Footer Placeholder 4">
            <a:extLst>
              <a:ext uri="{FF2B5EF4-FFF2-40B4-BE49-F238E27FC236}">
                <a16:creationId xmlns:a16="http://schemas.microsoft.com/office/drawing/2014/main" id="{438F9A18-F9E1-2F42-B74E-98E424FB2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F046C-FB39-B144-9281-A7A23E908A12}"/>
              </a:ext>
            </a:extLst>
          </p:cNvPr>
          <p:cNvSpPr>
            <a:spLocks noGrp="1"/>
          </p:cNvSpPr>
          <p:nvPr>
            <p:ph type="sldNum" sz="quarter" idx="12"/>
          </p:nvPr>
        </p:nvSpPr>
        <p:spPr/>
        <p:txBody>
          <a:bodyPr/>
          <a:lstStyle/>
          <a:p>
            <a:fld id="{45DC904B-9BD5-C948-BD3E-A80AEDCBE28A}" type="slidenum">
              <a:rPr lang="en-US" smtClean="0"/>
              <a:t>‹#›</a:t>
            </a:fld>
            <a:endParaRPr lang="en-US"/>
          </a:p>
        </p:txBody>
      </p:sp>
    </p:spTree>
    <p:extLst>
      <p:ext uri="{BB962C8B-B14F-4D97-AF65-F5344CB8AC3E}">
        <p14:creationId xmlns:p14="http://schemas.microsoft.com/office/powerpoint/2010/main" val="1343234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D94C7-1AD0-A44E-AA6E-00B5A4AF057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E7ECE33-5799-7046-BD9D-F5F81112623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893D7B-683D-8640-8683-7C09ED8E42EC}"/>
              </a:ext>
            </a:extLst>
          </p:cNvPr>
          <p:cNvSpPr>
            <a:spLocks noGrp="1"/>
          </p:cNvSpPr>
          <p:nvPr>
            <p:ph type="dt" sz="half" idx="10"/>
          </p:nvPr>
        </p:nvSpPr>
        <p:spPr/>
        <p:txBody>
          <a:bodyPr/>
          <a:lstStyle/>
          <a:p>
            <a:fld id="{2172B3BA-139E-0D48-9172-E56BD8D1751A}" type="datetime1">
              <a:rPr lang="fr-FR" smtClean="0"/>
              <a:t>07/09/2022</a:t>
            </a:fld>
            <a:endParaRPr lang="en-US"/>
          </a:p>
        </p:txBody>
      </p:sp>
      <p:sp>
        <p:nvSpPr>
          <p:cNvPr id="5" name="Footer Placeholder 4">
            <a:extLst>
              <a:ext uri="{FF2B5EF4-FFF2-40B4-BE49-F238E27FC236}">
                <a16:creationId xmlns:a16="http://schemas.microsoft.com/office/drawing/2014/main" id="{F18E26F5-91BB-AC47-9EBC-E0B1FF2CC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179C9-C161-0A42-A04C-22E53B2800D5}"/>
              </a:ext>
            </a:extLst>
          </p:cNvPr>
          <p:cNvSpPr>
            <a:spLocks noGrp="1"/>
          </p:cNvSpPr>
          <p:nvPr>
            <p:ph type="sldNum" sz="quarter" idx="12"/>
          </p:nvPr>
        </p:nvSpPr>
        <p:spPr/>
        <p:txBody>
          <a:bodyPr/>
          <a:lstStyle/>
          <a:p>
            <a:fld id="{45DC904B-9BD5-C948-BD3E-A80AEDCBE28A}" type="slidenum">
              <a:rPr lang="en-US" smtClean="0"/>
              <a:t>‹#›</a:t>
            </a:fld>
            <a:endParaRPr lang="en-US"/>
          </a:p>
        </p:txBody>
      </p:sp>
    </p:spTree>
    <p:extLst>
      <p:ext uri="{BB962C8B-B14F-4D97-AF65-F5344CB8AC3E}">
        <p14:creationId xmlns:p14="http://schemas.microsoft.com/office/powerpoint/2010/main" val="3054264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B446-EE09-994F-A4C3-6116E7FD8A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1FA0DB-9F59-9842-9CE1-F8884E7B220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2B975A-681A-0042-B500-F09A9CEACE9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7D766F-1F7C-2A4A-A0C3-2FA90FBFBF15}"/>
              </a:ext>
            </a:extLst>
          </p:cNvPr>
          <p:cNvSpPr>
            <a:spLocks noGrp="1"/>
          </p:cNvSpPr>
          <p:nvPr>
            <p:ph type="dt" sz="half" idx="10"/>
          </p:nvPr>
        </p:nvSpPr>
        <p:spPr/>
        <p:txBody>
          <a:bodyPr/>
          <a:lstStyle/>
          <a:p>
            <a:fld id="{2038175E-B4AD-9948-A936-C19504A18408}" type="datetime1">
              <a:rPr lang="fr-FR" smtClean="0"/>
              <a:t>07/09/2022</a:t>
            </a:fld>
            <a:endParaRPr lang="en-US"/>
          </a:p>
        </p:txBody>
      </p:sp>
      <p:sp>
        <p:nvSpPr>
          <p:cNvPr id="6" name="Footer Placeholder 5">
            <a:extLst>
              <a:ext uri="{FF2B5EF4-FFF2-40B4-BE49-F238E27FC236}">
                <a16:creationId xmlns:a16="http://schemas.microsoft.com/office/drawing/2014/main" id="{837E5EEF-3759-1C48-A851-CD45A91DC9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82FCB-9394-4348-9435-51B3391A4387}"/>
              </a:ext>
            </a:extLst>
          </p:cNvPr>
          <p:cNvSpPr>
            <a:spLocks noGrp="1"/>
          </p:cNvSpPr>
          <p:nvPr>
            <p:ph type="sldNum" sz="quarter" idx="12"/>
          </p:nvPr>
        </p:nvSpPr>
        <p:spPr/>
        <p:txBody>
          <a:bodyPr/>
          <a:lstStyle/>
          <a:p>
            <a:fld id="{45DC904B-9BD5-C948-BD3E-A80AEDCBE28A}" type="slidenum">
              <a:rPr lang="en-US" smtClean="0"/>
              <a:t>‹#›</a:t>
            </a:fld>
            <a:endParaRPr lang="en-US"/>
          </a:p>
        </p:txBody>
      </p:sp>
    </p:spTree>
    <p:extLst>
      <p:ext uri="{BB962C8B-B14F-4D97-AF65-F5344CB8AC3E}">
        <p14:creationId xmlns:p14="http://schemas.microsoft.com/office/powerpoint/2010/main" val="1937521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F9CC-D013-4148-980D-CB910D3A8CE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8CA26-B198-6946-8748-2FDD26955DB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60E9909-88E2-6D4B-AA80-2D753BA37CF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6402EA-FC2B-F449-9FC4-90557B50EED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8F87E4F-9A10-CB44-85D3-65E550F538D3}"/>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0B6D37-2630-0640-8186-A3C1D6CE3EF8}"/>
              </a:ext>
            </a:extLst>
          </p:cNvPr>
          <p:cNvSpPr>
            <a:spLocks noGrp="1"/>
          </p:cNvSpPr>
          <p:nvPr>
            <p:ph type="dt" sz="half" idx="10"/>
          </p:nvPr>
        </p:nvSpPr>
        <p:spPr/>
        <p:txBody>
          <a:bodyPr/>
          <a:lstStyle/>
          <a:p>
            <a:fld id="{7B1E8B4E-87F1-EA40-990C-F5239CAEA916}" type="datetime1">
              <a:rPr lang="fr-FR" smtClean="0"/>
              <a:t>07/09/2022</a:t>
            </a:fld>
            <a:endParaRPr lang="en-US"/>
          </a:p>
        </p:txBody>
      </p:sp>
      <p:sp>
        <p:nvSpPr>
          <p:cNvPr id="8" name="Footer Placeholder 7">
            <a:extLst>
              <a:ext uri="{FF2B5EF4-FFF2-40B4-BE49-F238E27FC236}">
                <a16:creationId xmlns:a16="http://schemas.microsoft.com/office/drawing/2014/main" id="{E09AA123-C1CB-F945-A6A8-B861AD295F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A3A92B-BBF7-8141-B8B9-637C70BB8A01}"/>
              </a:ext>
            </a:extLst>
          </p:cNvPr>
          <p:cNvSpPr>
            <a:spLocks noGrp="1"/>
          </p:cNvSpPr>
          <p:nvPr>
            <p:ph type="sldNum" sz="quarter" idx="12"/>
          </p:nvPr>
        </p:nvSpPr>
        <p:spPr/>
        <p:txBody>
          <a:bodyPr/>
          <a:lstStyle/>
          <a:p>
            <a:fld id="{45DC904B-9BD5-C948-BD3E-A80AEDCBE28A}" type="slidenum">
              <a:rPr lang="en-US" smtClean="0"/>
              <a:t>‹#›</a:t>
            </a:fld>
            <a:endParaRPr lang="en-US"/>
          </a:p>
        </p:txBody>
      </p:sp>
    </p:spTree>
    <p:extLst>
      <p:ext uri="{BB962C8B-B14F-4D97-AF65-F5344CB8AC3E}">
        <p14:creationId xmlns:p14="http://schemas.microsoft.com/office/powerpoint/2010/main" val="14194373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3A8F4-8ACA-7F4B-B2AD-DCAF855517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26C524-F6CE-DC4D-98D6-9D652F803124}"/>
              </a:ext>
            </a:extLst>
          </p:cNvPr>
          <p:cNvSpPr>
            <a:spLocks noGrp="1"/>
          </p:cNvSpPr>
          <p:nvPr>
            <p:ph type="dt" sz="half" idx="10"/>
          </p:nvPr>
        </p:nvSpPr>
        <p:spPr/>
        <p:txBody>
          <a:bodyPr/>
          <a:lstStyle/>
          <a:p>
            <a:fld id="{F71FD107-5880-C344-B444-BA702FA4F01F}" type="datetime1">
              <a:rPr lang="fr-FR" smtClean="0"/>
              <a:t>07/09/2022</a:t>
            </a:fld>
            <a:endParaRPr lang="en-US"/>
          </a:p>
        </p:txBody>
      </p:sp>
      <p:sp>
        <p:nvSpPr>
          <p:cNvPr id="4" name="Footer Placeholder 3">
            <a:extLst>
              <a:ext uri="{FF2B5EF4-FFF2-40B4-BE49-F238E27FC236}">
                <a16:creationId xmlns:a16="http://schemas.microsoft.com/office/drawing/2014/main" id="{07BF144C-C67B-F245-8F35-099336D4E0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E9A9AC-E9B7-0849-8999-E8EF8F330830}"/>
              </a:ext>
            </a:extLst>
          </p:cNvPr>
          <p:cNvSpPr>
            <a:spLocks noGrp="1"/>
          </p:cNvSpPr>
          <p:nvPr>
            <p:ph type="sldNum" sz="quarter" idx="12"/>
          </p:nvPr>
        </p:nvSpPr>
        <p:spPr/>
        <p:txBody>
          <a:bodyPr/>
          <a:lstStyle/>
          <a:p>
            <a:fld id="{45DC904B-9BD5-C948-BD3E-A80AEDCBE28A}" type="slidenum">
              <a:rPr lang="en-US" smtClean="0"/>
              <a:t>‹#›</a:t>
            </a:fld>
            <a:endParaRPr lang="en-US"/>
          </a:p>
        </p:txBody>
      </p:sp>
    </p:spTree>
    <p:extLst>
      <p:ext uri="{BB962C8B-B14F-4D97-AF65-F5344CB8AC3E}">
        <p14:creationId xmlns:p14="http://schemas.microsoft.com/office/powerpoint/2010/main" val="16903517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9B496A-AE26-E749-8AF6-5426AB5DC8C7}"/>
              </a:ext>
            </a:extLst>
          </p:cNvPr>
          <p:cNvSpPr>
            <a:spLocks noGrp="1"/>
          </p:cNvSpPr>
          <p:nvPr>
            <p:ph type="dt" sz="half" idx="10"/>
          </p:nvPr>
        </p:nvSpPr>
        <p:spPr/>
        <p:txBody>
          <a:bodyPr/>
          <a:lstStyle/>
          <a:p>
            <a:fld id="{E979048A-2082-5043-AA8F-19B8DDD5B902}" type="datetime1">
              <a:rPr lang="fr-FR" smtClean="0"/>
              <a:t>07/09/2022</a:t>
            </a:fld>
            <a:endParaRPr lang="en-US"/>
          </a:p>
        </p:txBody>
      </p:sp>
      <p:sp>
        <p:nvSpPr>
          <p:cNvPr id="3" name="Footer Placeholder 2">
            <a:extLst>
              <a:ext uri="{FF2B5EF4-FFF2-40B4-BE49-F238E27FC236}">
                <a16:creationId xmlns:a16="http://schemas.microsoft.com/office/drawing/2014/main" id="{B78A2839-AF20-0E47-AFCF-20A0F4CC7C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F621CE-1C99-F744-9398-6ED30D083FC9}"/>
              </a:ext>
            </a:extLst>
          </p:cNvPr>
          <p:cNvSpPr>
            <a:spLocks noGrp="1"/>
          </p:cNvSpPr>
          <p:nvPr>
            <p:ph type="sldNum" sz="quarter" idx="12"/>
          </p:nvPr>
        </p:nvSpPr>
        <p:spPr/>
        <p:txBody>
          <a:bodyPr/>
          <a:lstStyle/>
          <a:p>
            <a:fld id="{45DC904B-9BD5-C948-BD3E-A80AEDCBE28A}" type="slidenum">
              <a:rPr lang="en-US" smtClean="0"/>
              <a:t>‹#›</a:t>
            </a:fld>
            <a:endParaRPr lang="en-US"/>
          </a:p>
        </p:txBody>
      </p:sp>
    </p:spTree>
    <p:extLst>
      <p:ext uri="{BB962C8B-B14F-4D97-AF65-F5344CB8AC3E}">
        <p14:creationId xmlns:p14="http://schemas.microsoft.com/office/powerpoint/2010/main" val="18912603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74D72-33F2-C749-803D-8F5FB508B4B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1BA3F89-76FD-254B-BDE9-4927CF438B0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5B7E40-2578-AD4A-842E-019B04977D2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299CF0F-9385-F549-8B29-FC5A6D0B98B8}"/>
              </a:ext>
            </a:extLst>
          </p:cNvPr>
          <p:cNvSpPr>
            <a:spLocks noGrp="1"/>
          </p:cNvSpPr>
          <p:nvPr>
            <p:ph type="dt" sz="half" idx="10"/>
          </p:nvPr>
        </p:nvSpPr>
        <p:spPr/>
        <p:txBody>
          <a:bodyPr/>
          <a:lstStyle/>
          <a:p>
            <a:fld id="{C9668C6F-4892-5C44-866B-2185B03929D7}" type="datetime1">
              <a:rPr lang="fr-FR" smtClean="0"/>
              <a:t>07/09/2022</a:t>
            </a:fld>
            <a:endParaRPr lang="en-US"/>
          </a:p>
        </p:txBody>
      </p:sp>
      <p:sp>
        <p:nvSpPr>
          <p:cNvPr id="6" name="Footer Placeholder 5">
            <a:extLst>
              <a:ext uri="{FF2B5EF4-FFF2-40B4-BE49-F238E27FC236}">
                <a16:creationId xmlns:a16="http://schemas.microsoft.com/office/drawing/2014/main" id="{91E35BED-DEC5-E742-A2DD-35430F5A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743FFC-0CCD-F847-A213-B1C653D59225}"/>
              </a:ext>
            </a:extLst>
          </p:cNvPr>
          <p:cNvSpPr>
            <a:spLocks noGrp="1"/>
          </p:cNvSpPr>
          <p:nvPr>
            <p:ph type="sldNum" sz="quarter" idx="12"/>
          </p:nvPr>
        </p:nvSpPr>
        <p:spPr/>
        <p:txBody>
          <a:bodyPr/>
          <a:lstStyle/>
          <a:p>
            <a:fld id="{45DC904B-9BD5-C948-BD3E-A80AEDCBE28A}" type="slidenum">
              <a:rPr lang="en-US" smtClean="0"/>
              <a:t>‹#›</a:t>
            </a:fld>
            <a:endParaRPr lang="en-US"/>
          </a:p>
        </p:txBody>
      </p:sp>
    </p:spTree>
    <p:extLst>
      <p:ext uri="{BB962C8B-B14F-4D97-AF65-F5344CB8AC3E}">
        <p14:creationId xmlns:p14="http://schemas.microsoft.com/office/powerpoint/2010/main" val="17938663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4D27-BBB5-3949-B6A3-B2E303FF154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E9EA10E-7FCF-DB44-A9D8-C3A57CFDEC7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86DAEC5-BF44-D74A-984F-0B376EA1027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F0679C4-0B20-3040-A6CF-5C0D3A495C31}"/>
              </a:ext>
            </a:extLst>
          </p:cNvPr>
          <p:cNvSpPr>
            <a:spLocks noGrp="1"/>
          </p:cNvSpPr>
          <p:nvPr>
            <p:ph type="dt" sz="half" idx="10"/>
          </p:nvPr>
        </p:nvSpPr>
        <p:spPr/>
        <p:txBody>
          <a:bodyPr/>
          <a:lstStyle/>
          <a:p>
            <a:fld id="{CE23AE4B-25AC-7E47-AF57-DE230095D3F0}" type="datetime1">
              <a:rPr lang="fr-FR" smtClean="0"/>
              <a:t>07/09/2022</a:t>
            </a:fld>
            <a:endParaRPr lang="en-US"/>
          </a:p>
        </p:txBody>
      </p:sp>
      <p:sp>
        <p:nvSpPr>
          <p:cNvPr id="6" name="Footer Placeholder 5">
            <a:extLst>
              <a:ext uri="{FF2B5EF4-FFF2-40B4-BE49-F238E27FC236}">
                <a16:creationId xmlns:a16="http://schemas.microsoft.com/office/drawing/2014/main" id="{F924D373-D901-D747-8198-8A10AABC71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CDDE9-FBE8-B44C-9E70-3A8E3E47E163}"/>
              </a:ext>
            </a:extLst>
          </p:cNvPr>
          <p:cNvSpPr>
            <a:spLocks noGrp="1"/>
          </p:cNvSpPr>
          <p:nvPr>
            <p:ph type="sldNum" sz="quarter" idx="12"/>
          </p:nvPr>
        </p:nvSpPr>
        <p:spPr/>
        <p:txBody>
          <a:bodyPr/>
          <a:lstStyle/>
          <a:p>
            <a:fld id="{45DC904B-9BD5-C948-BD3E-A80AEDCBE28A}" type="slidenum">
              <a:rPr lang="en-US" smtClean="0"/>
              <a:t>‹#›</a:t>
            </a:fld>
            <a:endParaRPr lang="en-US"/>
          </a:p>
        </p:txBody>
      </p:sp>
    </p:spTree>
    <p:extLst>
      <p:ext uri="{BB962C8B-B14F-4D97-AF65-F5344CB8AC3E}">
        <p14:creationId xmlns:p14="http://schemas.microsoft.com/office/powerpoint/2010/main" val="35039020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2917B-DB09-334F-A879-609F223E2A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D5ADF0-1EE2-4249-8EE8-FB32C0241F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5BEA0-A75F-EF45-9A48-9A6A7E70B9E0}"/>
              </a:ext>
            </a:extLst>
          </p:cNvPr>
          <p:cNvSpPr>
            <a:spLocks noGrp="1"/>
          </p:cNvSpPr>
          <p:nvPr>
            <p:ph type="dt" sz="half" idx="10"/>
          </p:nvPr>
        </p:nvSpPr>
        <p:spPr/>
        <p:txBody>
          <a:bodyPr/>
          <a:lstStyle/>
          <a:p>
            <a:fld id="{68A63F4A-2027-7541-AC7A-3CEC970D26C7}" type="datetime1">
              <a:rPr lang="fr-FR" smtClean="0"/>
              <a:t>07/09/2022</a:t>
            </a:fld>
            <a:endParaRPr lang="en-US"/>
          </a:p>
        </p:txBody>
      </p:sp>
      <p:sp>
        <p:nvSpPr>
          <p:cNvPr id="5" name="Footer Placeholder 4">
            <a:extLst>
              <a:ext uri="{FF2B5EF4-FFF2-40B4-BE49-F238E27FC236}">
                <a16:creationId xmlns:a16="http://schemas.microsoft.com/office/drawing/2014/main" id="{A125A7DD-A05E-2045-9CD6-3F75CF5A3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AFAE9-ED6F-E24C-B919-15FD30500410}"/>
              </a:ext>
            </a:extLst>
          </p:cNvPr>
          <p:cNvSpPr>
            <a:spLocks noGrp="1"/>
          </p:cNvSpPr>
          <p:nvPr>
            <p:ph type="sldNum" sz="quarter" idx="12"/>
          </p:nvPr>
        </p:nvSpPr>
        <p:spPr/>
        <p:txBody>
          <a:bodyPr/>
          <a:lstStyle/>
          <a:p>
            <a:fld id="{45DC904B-9BD5-C948-BD3E-A80AEDCBE28A}" type="slidenum">
              <a:rPr lang="en-US" smtClean="0"/>
              <a:t>‹#›</a:t>
            </a:fld>
            <a:endParaRPr lang="en-US"/>
          </a:p>
        </p:txBody>
      </p:sp>
    </p:spTree>
    <p:extLst>
      <p:ext uri="{BB962C8B-B14F-4D97-AF65-F5344CB8AC3E}">
        <p14:creationId xmlns:p14="http://schemas.microsoft.com/office/powerpoint/2010/main" val="11786655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757500-D07A-D247-8C11-1C245F4D573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E7E907-DA6F-CC48-B7DB-4DFAA7ACFB1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68902-7D1E-7A43-A2EA-3473C00FA5D8}"/>
              </a:ext>
            </a:extLst>
          </p:cNvPr>
          <p:cNvSpPr>
            <a:spLocks noGrp="1"/>
          </p:cNvSpPr>
          <p:nvPr>
            <p:ph type="dt" sz="half" idx="10"/>
          </p:nvPr>
        </p:nvSpPr>
        <p:spPr/>
        <p:txBody>
          <a:bodyPr/>
          <a:lstStyle/>
          <a:p>
            <a:fld id="{CD703753-D9BA-3E4A-9EFE-9D96B15617AD}" type="datetime1">
              <a:rPr lang="fr-FR" smtClean="0"/>
              <a:t>07/09/2022</a:t>
            </a:fld>
            <a:endParaRPr lang="en-US"/>
          </a:p>
        </p:txBody>
      </p:sp>
      <p:sp>
        <p:nvSpPr>
          <p:cNvPr id="5" name="Footer Placeholder 4">
            <a:extLst>
              <a:ext uri="{FF2B5EF4-FFF2-40B4-BE49-F238E27FC236}">
                <a16:creationId xmlns:a16="http://schemas.microsoft.com/office/drawing/2014/main" id="{894B853B-54AE-D243-B057-E039D45750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B2814-E646-2A40-8165-296C5CC6A948}"/>
              </a:ext>
            </a:extLst>
          </p:cNvPr>
          <p:cNvSpPr>
            <a:spLocks noGrp="1"/>
          </p:cNvSpPr>
          <p:nvPr>
            <p:ph type="sldNum" sz="quarter" idx="12"/>
          </p:nvPr>
        </p:nvSpPr>
        <p:spPr/>
        <p:txBody>
          <a:bodyPr/>
          <a:lstStyle/>
          <a:p>
            <a:fld id="{45DC904B-9BD5-C948-BD3E-A80AEDCBE28A}" type="slidenum">
              <a:rPr lang="en-US" smtClean="0"/>
              <a:t>‹#›</a:t>
            </a:fld>
            <a:endParaRPr lang="en-US"/>
          </a:p>
        </p:txBody>
      </p:sp>
    </p:spTree>
    <p:extLst>
      <p:ext uri="{BB962C8B-B14F-4D97-AF65-F5344CB8AC3E}">
        <p14:creationId xmlns:p14="http://schemas.microsoft.com/office/powerpoint/2010/main" val="352649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67640" y="44640"/>
            <a:ext cx="8228880" cy="293652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5720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ustomShape 4"/>
          <p:cNvSpPr/>
          <p:nvPr/>
        </p:nvSpPr>
        <p:spPr>
          <a:xfrm>
            <a:off x="10440" y="6643800"/>
            <a:ext cx="9143280" cy="2088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en-US" dirty="0"/>
          </a:p>
        </p:txBody>
      </p:sp>
      <p:sp>
        <p:nvSpPr>
          <p:cNvPr id="6" name="CustomShape 1"/>
          <p:cNvSpPr/>
          <p:nvPr/>
        </p:nvSpPr>
        <p:spPr>
          <a:xfrm>
            <a:off x="6168600" y="6581160"/>
            <a:ext cx="269820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200" b="0" strike="noStrike" spc="-1" dirty="0">
                <a:solidFill>
                  <a:srgbClr val="000000"/>
                </a:solidFill>
                <a:uFill>
                  <a:solidFill>
                    <a:srgbClr val="FFFFFF"/>
                  </a:solidFill>
                </a:uFill>
                <a:latin typeface="Calibri"/>
                <a:ea typeface="DejaVu Sans"/>
              </a:rPr>
              <a:t>Réunion Ressources – 20</a:t>
            </a:r>
            <a:r>
              <a:rPr lang="en-US" sz="1200" b="0" strike="noStrike" spc="-1" dirty="0">
                <a:solidFill>
                  <a:srgbClr val="000000"/>
                </a:solidFill>
                <a:uFill>
                  <a:solidFill>
                    <a:srgbClr val="FFFFFF"/>
                  </a:solidFill>
                </a:uFill>
                <a:latin typeface="Calibri"/>
                <a:ea typeface="DejaVu Sans"/>
              </a:rPr>
              <a:t>20</a:t>
            </a:r>
            <a:r>
              <a:rPr lang="ru-RU" sz="1200" b="0" strike="noStrike" spc="-1" dirty="0">
                <a:solidFill>
                  <a:srgbClr val="000000"/>
                </a:solidFill>
                <a:uFill>
                  <a:solidFill>
                    <a:srgbClr val="FFFFFF"/>
                  </a:solidFill>
                </a:uFill>
                <a:latin typeface="Calibri"/>
                <a:ea typeface="DejaVu Sans"/>
              </a:rPr>
              <a:t> – </a:t>
            </a:r>
            <a:r>
              <a:rPr lang="en-US" sz="1200" b="0" strike="noStrike" spc="-1" dirty="0">
                <a:solidFill>
                  <a:srgbClr val="000000"/>
                </a:solidFill>
                <a:uFill>
                  <a:solidFill>
                    <a:srgbClr val="FFFFFF"/>
                  </a:solidFill>
                </a:uFill>
                <a:latin typeface="Calibri"/>
                <a:ea typeface="DejaVu Sans"/>
              </a:rPr>
              <a:t>Mars</a:t>
            </a:r>
            <a:endParaRPr lang="ru-RU" sz="1800" b="0" strike="noStrike" spc="-1" dirty="0">
              <a:solidFill>
                <a:srgbClr val="000000"/>
              </a:solidFill>
              <a:uFill>
                <a:solidFill>
                  <a:srgbClr val="FFFFFF"/>
                </a:solidFill>
              </a:uFill>
              <a:latin typeface="Arial"/>
            </a:endParaRPr>
          </a:p>
        </p:txBody>
      </p:sp>
      <p:sp>
        <p:nvSpPr>
          <p:cNvPr id="7" name="CustomShape 2"/>
          <p:cNvSpPr/>
          <p:nvPr/>
        </p:nvSpPr>
        <p:spPr>
          <a:xfrm>
            <a:off x="8536320" y="6581160"/>
            <a:ext cx="82548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fld id="{C6F2C52E-1C38-4172-B761-3A4633F7EC16}" type="slidenum">
              <a:rPr lang="ru-RU" sz="1200" b="0" strike="noStrike" spc="-1">
                <a:solidFill>
                  <a:srgbClr val="000000"/>
                </a:solidFill>
                <a:uFill>
                  <a:solidFill>
                    <a:srgbClr val="FFFFFF"/>
                  </a:solidFill>
                </a:uFill>
                <a:latin typeface="Calibri"/>
                <a:ea typeface="DejaVu Sans"/>
              </a:rPr>
              <a:t>‹#›</a:t>
            </a:fld>
            <a:endParaRPr lang="ru-RU" sz="1800" b="0" strike="noStrike" spc="-1">
              <a:solidFill>
                <a:srgbClr val="000000"/>
              </a:solidFill>
              <a:uFill>
                <a:solidFill>
                  <a:srgbClr val="FFFFFF"/>
                </a:solidFill>
              </a:uFill>
              <a:latin typeface="Arial"/>
            </a:endParaRPr>
          </a:p>
        </p:txBody>
      </p:sp>
      <p:sp>
        <p:nvSpPr>
          <p:cNvPr id="2" name="CustomShape 3"/>
          <p:cNvSpPr/>
          <p:nvPr/>
        </p:nvSpPr>
        <p:spPr>
          <a:xfrm>
            <a:off x="3600" y="6580080"/>
            <a:ext cx="112392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dirty="0">
                <a:solidFill>
                  <a:srgbClr val="000000"/>
                </a:solidFill>
                <a:uFill>
                  <a:solidFill>
                    <a:srgbClr val="FFFFFF"/>
                  </a:solidFill>
                </a:uFill>
                <a:latin typeface="Calibri"/>
              </a:rPr>
              <a:t>HK</a:t>
            </a:r>
            <a:endParaRPr lang="ru-RU" sz="1800" b="0" strike="noStrike" spc="-1" dirty="0">
              <a:solidFill>
                <a:srgbClr val="000000"/>
              </a:solidFill>
              <a:uFill>
                <a:solidFill>
                  <a:srgbClr val="FFFFFF"/>
                </a:solidFill>
              </a:uFill>
              <a:latin typeface="Arial"/>
            </a:endParaRPr>
          </a:p>
        </p:txBody>
      </p:sp>
      <p:sp>
        <p:nvSpPr>
          <p:cNvPr id="4" name="PlaceHolder 5"/>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5" name="PlaceHolder 6"/>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ru-RU"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ru-RU"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ru-RU"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ru-RU"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CustomShape 2"/>
          <p:cNvSpPr/>
          <p:nvPr/>
        </p:nvSpPr>
        <p:spPr>
          <a:xfrm>
            <a:off x="8536320" y="6581160"/>
            <a:ext cx="82548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fld id="{86B10A42-80A6-4CA7-8DC2-A5C2F650DBDD}" type="slidenum">
              <a:rPr lang="ru-RU" sz="1200" b="0" strike="noStrike" spc="-1">
                <a:solidFill>
                  <a:srgbClr val="000000"/>
                </a:solidFill>
                <a:uFill>
                  <a:solidFill>
                    <a:srgbClr val="FFFFFF"/>
                  </a:solidFill>
                </a:uFill>
                <a:latin typeface="Calibri"/>
                <a:ea typeface="DejaVu Sans"/>
              </a:rPr>
              <a:t>‹#›</a:t>
            </a:fld>
            <a:endParaRPr lang="ru-RU" sz="1800" b="0" strike="noStrike" spc="-1">
              <a:solidFill>
                <a:srgbClr val="000000"/>
              </a:solidFill>
              <a:uFill>
                <a:solidFill>
                  <a:srgbClr val="FFFFFF"/>
                </a:solidFill>
              </a:uFill>
              <a:latin typeface="Arial"/>
            </a:endParaRPr>
          </a:p>
        </p:txBody>
      </p:sp>
      <p:sp>
        <p:nvSpPr>
          <p:cNvPr id="43" name="CustomShape 4"/>
          <p:cNvSpPr/>
          <p:nvPr/>
        </p:nvSpPr>
        <p:spPr>
          <a:xfrm>
            <a:off x="0" y="6603840"/>
            <a:ext cx="9143280" cy="2088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p:style>
      </p:sp>
      <p:sp>
        <p:nvSpPr>
          <p:cNvPr id="44" name="PlaceHolder 5"/>
          <p:cNvSpPr>
            <a:spLocks noGrp="1"/>
          </p:cNvSpPr>
          <p:nvPr>
            <p:ph type="title"/>
          </p:nvPr>
        </p:nvSpPr>
        <p:spPr>
          <a:xfrm>
            <a:off x="457200" y="273600"/>
            <a:ext cx="8229240" cy="1144800"/>
          </a:xfrm>
          <a:prstGeom prst="rect">
            <a:avLst/>
          </a:prstGeom>
        </p:spPr>
        <p:txBody>
          <a:bodyPr lIns="0" tIns="0" rIns="0" bIns="0" anchor="ctr"/>
          <a:lstStyle/>
          <a:p>
            <a:pPr algn="ctr"/>
            <a:r>
              <a:rPr lang="ru-RU" sz="4400" b="0" strike="noStrike" spc="-1">
                <a:solidFill>
                  <a:srgbClr val="000000"/>
                </a:solidFill>
                <a:uFill>
                  <a:solidFill>
                    <a:srgbClr val="FFFFFF"/>
                  </a:solidFill>
                </a:uFill>
                <a:latin typeface="Arial"/>
              </a:rPr>
              <a:t>Click to edit the title text format</a:t>
            </a:r>
          </a:p>
        </p:txBody>
      </p:sp>
      <p:sp>
        <p:nvSpPr>
          <p:cNvPr id="45" name="PlaceHolder 6"/>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ru-RU"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ru-RU"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ru-RU"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ru-RU"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Seventh Outline Level</a:t>
            </a:r>
          </a:p>
        </p:txBody>
      </p:sp>
      <p:sp>
        <p:nvSpPr>
          <p:cNvPr id="9" name="CustomShape 1"/>
          <p:cNvSpPr/>
          <p:nvPr userDrawn="1"/>
        </p:nvSpPr>
        <p:spPr>
          <a:xfrm>
            <a:off x="6168600" y="6581160"/>
            <a:ext cx="269820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200" b="0" strike="noStrike" spc="-1" dirty="0">
                <a:solidFill>
                  <a:srgbClr val="000000"/>
                </a:solidFill>
                <a:uFill>
                  <a:solidFill>
                    <a:srgbClr val="FFFFFF"/>
                  </a:solidFill>
                </a:uFill>
                <a:latin typeface="Calibri"/>
                <a:ea typeface="DejaVu Sans"/>
              </a:rPr>
              <a:t>Réunion Ressources – 20</a:t>
            </a:r>
            <a:r>
              <a:rPr lang="en-US" sz="1200" b="0" strike="noStrike" spc="-1" dirty="0">
                <a:solidFill>
                  <a:srgbClr val="000000"/>
                </a:solidFill>
                <a:uFill>
                  <a:solidFill>
                    <a:srgbClr val="FFFFFF"/>
                  </a:solidFill>
                </a:uFill>
                <a:latin typeface="Calibri"/>
                <a:ea typeface="DejaVu Sans"/>
              </a:rPr>
              <a:t>20</a:t>
            </a:r>
            <a:r>
              <a:rPr lang="ru-RU" sz="1200" b="0" strike="noStrike" spc="-1" dirty="0">
                <a:solidFill>
                  <a:srgbClr val="000000"/>
                </a:solidFill>
                <a:uFill>
                  <a:solidFill>
                    <a:srgbClr val="FFFFFF"/>
                  </a:solidFill>
                </a:uFill>
                <a:latin typeface="Calibri"/>
                <a:ea typeface="DejaVu Sans"/>
              </a:rPr>
              <a:t> – </a:t>
            </a:r>
            <a:r>
              <a:rPr lang="en-US" sz="1200" b="0" strike="noStrike" spc="-1" dirty="0">
                <a:solidFill>
                  <a:srgbClr val="000000"/>
                </a:solidFill>
                <a:uFill>
                  <a:solidFill>
                    <a:srgbClr val="FFFFFF"/>
                  </a:solidFill>
                </a:uFill>
                <a:latin typeface="Calibri"/>
                <a:ea typeface="DejaVu Sans"/>
              </a:rPr>
              <a:t>Mars</a:t>
            </a:r>
            <a:endParaRPr lang="ru-RU" sz="1800" b="0" strike="noStrike" spc="-1" dirty="0">
              <a:solidFill>
                <a:srgbClr val="000000"/>
              </a:solidFill>
              <a:uFill>
                <a:solidFill>
                  <a:srgbClr val="FFFFFF"/>
                </a:solidFill>
              </a:uFill>
              <a:latin typeface="Arial"/>
            </a:endParaRPr>
          </a:p>
        </p:txBody>
      </p:sp>
      <p:sp>
        <p:nvSpPr>
          <p:cNvPr id="10" name="CustomShape 3"/>
          <p:cNvSpPr/>
          <p:nvPr userDrawn="1"/>
        </p:nvSpPr>
        <p:spPr>
          <a:xfrm>
            <a:off x="3600" y="6580080"/>
            <a:ext cx="112392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dirty="0">
                <a:solidFill>
                  <a:srgbClr val="000000"/>
                </a:solidFill>
                <a:uFill>
                  <a:solidFill>
                    <a:srgbClr val="FFFFFF"/>
                  </a:solidFill>
                </a:uFill>
                <a:latin typeface="Calibri"/>
              </a:rPr>
              <a:t>HK</a:t>
            </a:r>
            <a:endParaRPr lang="ru-RU" sz="1800" b="0" strike="noStrike" spc="-1" dirty="0">
              <a:solidFill>
                <a:srgbClr val="000000"/>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91119C-B447-EF45-A86C-2721B71E2B4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F03D02-D046-0B4C-BFCD-2996516921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A2FF4-F492-0049-84E9-ACB4D701F64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B0ED25-54D2-8349-B7B4-E50329CC09EA}" type="datetimeFigureOut">
              <a:rPr lang="en-US" smtClean="0"/>
              <a:t>9/7/22</a:t>
            </a:fld>
            <a:endParaRPr lang="en-US"/>
          </a:p>
        </p:txBody>
      </p:sp>
      <p:sp>
        <p:nvSpPr>
          <p:cNvPr id="5" name="Footer Placeholder 4">
            <a:extLst>
              <a:ext uri="{FF2B5EF4-FFF2-40B4-BE49-F238E27FC236}">
                <a16:creationId xmlns:a16="http://schemas.microsoft.com/office/drawing/2014/main" id="{084051C0-EDB6-DC4A-9E8B-136F7DB4B56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1C1538-E764-F443-BF2E-1C8E14FE3D7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CCF115-9DCE-BD44-A112-4D0CCA22B97C}" type="slidenum">
              <a:rPr lang="en-US" smtClean="0"/>
              <a:t>‹#›</a:t>
            </a:fld>
            <a:endParaRPr lang="en-US"/>
          </a:p>
        </p:txBody>
      </p:sp>
    </p:spTree>
    <p:extLst>
      <p:ext uri="{BB962C8B-B14F-4D97-AF65-F5344CB8AC3E}">
        <p14:creationId xmlns:p14="http://schemas.microsoft.com/office/powerpoint/2010/main" val="10226776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D8E2F9-87D9-9441-B0B6-320DAE09A4C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FFA6BE-3302-5248-A31F-73457A0EBC3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EF9E3-AB11-CF45-BD8F-0FE14EAC86A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C7C2225-3F7E-A340-AD3F-320D5B8789BF}" type="datetime1">
              <a:rPr lang="fr-FR" smtClean="0"/>
              <a:t>07/09/2022</a:t>
            </a:fld>
            <a:endParaRPr lang="en-US"/>
          </a:p>
        </p:txBody>
      </p:sp>
      <p:sp>
        <p:nvSpPr>
          <p:cNvPr id="5" name="Footer Placeholder 4">
            <a:extLst>
              <a:ext uri="{FF2B5EF4-FFF2-40B4-BE49-F238E27FC236}">
                <a16:creationId xmlns:a16="http://schemas.microsoft.com/office/drawing/2014/main" id="{95FFB9E5-0D09-8C4E-8ADC-14E75B010A8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3C1622-3D9E-184A-9995-6348764B3DB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DC904B-9BD5-C948-BD3E-A80AEDCBE28A}" type="slidenum">
              <a:rPr lang="en-US" smtClean="0"/>
              <a:t>‹#›</a:t>
            </a:fld>
            <a:endParaRPr lang="en-US"/>
          </a:p>
        </p:txBody>
      </p:sp>
    </p:spTree>
    <p:extLst>
      <p:ext uri="{BB962C8B-B14F-4D97-AF65-F5344CB8AC3E}">
        <p14:creationId xmlns:p14="http://schemas.microsoft.com/office/powerpoint/2010/main" val="200113646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a:solidFill>
                  <a:srgbClr val="000000"/>
                </a:solidFill>
                <a:uFill>
                  <a:solidFill>
                    <a:srgbClr val="FFFFFF"/>
                  </a:solidFill>
                </a:uFill>
                <a:latin typeface="Calibri"/>
              </a:rPr>
              <a:t>Notice</a:t>
            </a:r>
            <a:endParaRPr lang="ru-RU" sz="1800" b="0" strike="noStrike" spc="-1">
              <a:solidFill>
                <a:srgbClr val="000000"/>
              </a:solidFill>
              <a:uFill>
                <a:solidFill>
                  <a:srgbClr val="FFFFFF"/>
                </a:solidFill>
              </a:uFill>
              <a:latin typeface="Arial"/>
            </a:endParaRPr>
          </a:p>
        </p:txBody>
      </p:sp>
      <p:sp>
        <p:nvSpPr>
          <p:cNvPr id="81" name="CustomShape 2"/>
          <p:cNvSpPr/>
          <p:nvPr/>
        </p:nvSpPr>
        <p:spPr>
          <a:xfrm>
            <a:off x="323640" y="692640"/>
            <a:ext cx="8640360" cy="325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dirty="0" err="1">
                <a:solidFill>
                  <a:srgbClr val="000000"/>
                </a:solidFill>
                <a:uFill>
                  <a:solidFill>
                    <a:srgbClr val="FFFFFF"/>
                  </a:solidFill>
                </a:uFill>
                <a:latin typeface="Calibri"/>
                <a:ea typeface="DejaVu Sans"/>
              </a:rPr>
              <a:t>Découper</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projet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en</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workpackages</a:t>
            </a:r>
            <a:r>
              <a:rPr lang="ru-RU" sz="1600" b="0" strike="noStrike" spc="-1" dirty="0">
                <a:solidFill>
                  <a:srgbClr val="000000"/>
                </a:solidFill>
                <a:uFill>
                  <a:solidFill>
                    <a:srgbClr val="FFFFFF"/>
                  </a:solidFill>
                </a:uFill>
                <a:latin typeface="Calibri"/>
                <a:ea typeface="DejaVu Sans"/>
              </a:rPr>
              <a:t> (WP) </a:t>
            </a:r>
            <a:r>
              <a:rPr lang="ru-RU" sz="1600" b="0" strike="noStrike" spc="-1" dirty="0" err="1">
                <a:solidFill>
                  <a:srgbClr val="000000"/>
                </a:solidFill>
                <a:uFill>
                  <a:solidFill>
                    <a:srgbClr val="FFFFFF"/>
                  </a:solidFill>
                </a:uFill>
                <a:latin typeface="Calibri"/>
                <a:ea typeface="DejaVu Sans"/>
              </a:rPr>
              <a:t>ayant</a:t>
            </a:r>
            <a:r>
              <a:rPr lang="ru-RU" sz="1600" b="0" strike="noStrike" spc="-1" dirty="0">
                <a:solidFill>
                  <a:srgbClr val="000000"/>
                </a:solidFill>
                <a:uFill>
                  <a:solidFill>
                    <a:srgbClr val="FFFFFF"/>
                  </a:solidFill>
                </a:uFill>
                <a:latin typeface="Calibri"/>
                <a:ea typeface="DejaVu Sans"/>
              </a:rPr>
              <a:t> 1 </a:t>
            </a:r>
            <a:r>
              <a:rPr lang="ru-RU" sz="1600" b="0" strike="noStrike" spc="-1" dirty="0" err="1">
                <a:solidFill>
                  <a:srgbClr val="000000"/>
                </a:solidFill>
                <a:uFill>
                  <a:solidFill>
                    <a:srgbClr val="FFFFFF"/>
                  </a:solidFill>
                </a:uFill>
                <a:latin typeface="Calibri"/>
                <a:ea typeface="DejaVu Sans"/>
              </a:rPr>
              <a:t>livrable</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r>
              <a:rPr lang="ru-RU" sz="1600" b="0" strike="noStrike" spc="-1" dirty="0" err="1">
                <a:solidFill>
                  <a:srgbClr val="000000"/>
                </a:solidFill>
                <a:uFill>
                  <a:solidFill>
                    <a:srgbClr val="FFFFFF"/>
                  </a:solidFill>
                </a:uFill>
                <a:latin typeface="Calibri"/>
                <a:ea typeface="DejaVu Sans"/>
              </a:rPr>
              <a:t>Un</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livrable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constitue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l’engagement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du</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laboratoire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auprès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du</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projet</a:t>
            </a:r>
            <a:r>
              <a:rPr lang="ru-RU" sz="1600" b="0" strike="noStrike" spc="-1" dirty="0">
                <a:solidFill>
                  <a:srgbClr val="000000"/>
                </a:solidFill>
                <a:uFill>
                  <a:solidFill>
                    <a:srgbClr val="FFFFFF"/>
                  </a:solidFill>
                </a:uFill>
                <a:latin typeface="Calibri"/>
                <a:ea typeface="DejaVu Sans"/>
              </a:rPr>
              <a:t>/</a:t>
            </a:r>
            <a:r>
              <a:rPr lang="ru-RU" sz="1600" b="0" strike="noStrike" spc="-1" dirty="0" err="1">
                <a:solidFill>
                  <a:srgbClr val="000000"/>
                </a:solidFill>
                <a:uFill>
                  <a:solidFill>
                    <a:srgbClr val="FFFFFF"/>
                  </a:solidFill>
                </a:uFill>
                <a:latin typeface="Calibri"/>
                <a:ea typeface="DejaVu Sans"/>
              </a:rPr>
              <a:t>manip</a:t>
            </a:r>
            <a:r>
              <a:rPr lang="ru-RU" sz="1600" b="0" strike="noStrike" spc="-1" dirty="0">
                <a:solidFill>
                  <a:srgbClr val="000000"/>
                </a:solidFill>
                <a:uFill>
                  <a:solidFill>
                    <a:srgbClr val="FFFFFF"/>
                  </a:solidFill>
                </a:uFill>
                <a:latin typeface="Calibri"/>
                <a:ea typeface="DejaVu Sans"/>
              </a:rPr>
              <a:t>/</a:t>
            </a:r>
            <a:r>
              <a:rPr lang="ru-RU" sz="1600" b="0" strike="noStrike" spc="-1" dirty="0" err="1">
                <a:solidFill>
                  <a:srgbClr val="000000"/>
                </a:solidFill>
                <a:uFill>
                  <a:solidFill>
                    <a:srgbClr val="FFFFFF"/>
                  </a:solidFill>
                </a:uFill>
                <a:latin typeface="Calibri"/>
                <a:ea typeface="DejaVu Sans"/>
              </a:rPr>
              <a:t>collaboration</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sous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une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forme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facile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à</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appréhender</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un</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lot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cartes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livrées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un</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ensemble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pièces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installées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un</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logiciel</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déployé</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peut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faire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l’objet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d’une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analyse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d’une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décision</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indépendante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autres</a:t>
            </a:r>
            <a:r>
              <a:rPr lang="ru-RU" sz="1600" b="0" strike="noStrike" spc="-1" dirty="0">
                <a:solidFill>
                  <a:srgbClr val="000000"/>
                </a:solidFill>
                <a:uFill>
                  <a:solidFill>
                    <a:srgbClr val="FFFFFF"/>
                  </a:solidFill>
                </a:uFill>
                <a:latin typeface="Calibri"/>
                <a:ea typeface="DejaVu Sans"/>
              </a:rPr>
              <a:t> WP</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r>
              <a:rPr lang="ru-RU" sz="1600" b="0" strike="noStrike" spc="-1" dirty="0" err="1">
                <a:solidFill>
                  <a:srgbClr val="000000"/>
                </a:solidFill>
                <a:uFill>
                  <a:solidFill>
                    <a:srgbClr val="FFFFFF"/>
                  </a:solidFill>
                </a:uFill>
                <a:latin typeface="Calibri"/>
                <a:ea typeface="DejaVu Sans"/>
              </a:rPr>
              <a:t>Décrire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chaque</a:t>
            </a:r>
            <a:r>
              <a:rPr lang="ru-RU" sz="1600" b="0" strike="noStrike" spc="-1" dirty="0">
                <a:solidFill>
                  <a:srgbClr val="000000"/>
                </a:solidFill>
                <a:uFill>
                  <a:solidFill>
                    <a:srgbClr val="FFFFFF"/>
                  </a:solidFill>
                </a:uFill>
                <a:latin typeface="Calibri"/>
                <a:ea typeface="DejaVu Sans"/>
              </a:rPr>
              <a:t> WP </a:t>
            </a:r>
            <a:r>
              <a:rPr lang="ru-RU" sz="1600" b="0" strike="noStrike" spc="-1" dirty="0" err="1">
                <a:solidFill>
                  <a:srgbClr val="000000"/>
                </a:solidFill>
                <a:uFill>
                  <a:solidFill>
                    <a:srgbClr val="FFFFFF"/>
                  </a:solidFill>
                </a:uFill>
                <a:latin typeface="Calibri"/>
                <a:ea typeface="DejaVu Sans"/>
              </a:rPr>
              <a:t>avec</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quelques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étapes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significatives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mettant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en</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avant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la</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nature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du</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travail</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compétences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nécessaires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échéances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contractuelles</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r>
              <a:rPr lang="ru-RU" sz="1600" b="0" strike="noStrike" spc="-1" dirty="0" err="1">
                <a:solidFill>
                  <a:srgbClr val="000000"/>
                </a:solidFill>
                <a:uFill>
                  <a:solidFill>
                    <a:srgbClr val="FFFFFF"/>
                  </a:solidFill>
                </a:uFill>
                <a:latin typeface="Calibri"/>
                <a:ea typeface="DejaVu Sans"/>
              </a:rPr>
              <a:t>Le</a:t>
            </a:r>
            <a:r>
              <a:rPr lang="ru-RU" sz="1600" b="0" strike="noStrike" spc="-1" dirty="0">
                <a:solidFill>
                  <a:srgbClr val="000000"/>
                </a:solidFill>
                <a:uFill>
                  <a:solidFill>
                    <a:srgbClr val="FFFFFF"/>
                  </a:solidFill>
                </a:uFill>
                <a:latin typeface="Calibri"/>
                <a:ea typeface="DejaVu Sans"/>
              </a:rPr>
              <a:t>(</a:t>
            </a:r>
            <a:r>
              <a:rPr lang="ru-RU" sz="1600" b="0" strike="noStrike" spc="-1" dirty="0" err="1">
                <a:solidFill>
                  <a:srgbClr val="000000"/>
                </a:solidFill>
                <a:uFill>
                  <a:solidFill>
                    <a:srgbClr val="FFFFFF"/>
                  </a:solidFill>
                </a:uFill>
                <a:latin typeface="Calibri"/>
                <a:ea typeface="DejaVu Sans"/>
              </a:rPr>
              <a:t>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critère</a:t>
            </a:r>
            <a:r>
              <a:rPr lang="ru-RU" sz="1600" b="0" strike="noStrike" spc="-1" dirty="0">
                <a:solidFill>
                  <a:srgbClr val="000000"/>
                </a:solidFill>
                <a:uFill>
                  <a:solidFill>
                    <a:srgbClr val="FFFFFF"/>
                  </a:solidFill>
                </a:uFill>
                <a:latin typeface="Calibri"/>
                <a:ea typeface="DejaVu Sans"/>
              </a:rPr>
              <a:t>(</a:t>
            </a:r>
            <a:r>
              <a:rPr lang="ru-RU" sz="1600" b="0" strike="noStrike" spc="-1" dirty="0" err="1">
                <a:solidFill>
                  <a:srgbClr val="000000"/>
                </a:solidFill>
                <a:uFill>
                  <a:solidFill>
                    <a:srgbClr val="FFFFFF"/>
                  </a:solidFill>
                </a:uFill>
                <a:latin typeface="Calibri"/>
                <a:ea typeface="DejaVu Sans"/>
              </a:rPr>
              <a:t>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réussite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permettent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déterminer</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quand</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un</a:t>
            </a:r>
            <a:r>
              <a:rPr lang="ru-RU" sz="1600" b="0" strike="noStrike" spc="-1" dirty="0">
                <a:solidFill>
                  <a:srgbClr val="000000"/>
                </a:solidFill>
                <a:uFill>
                  <a:solidFill>
                    <a:srgbClr val="FFFFFF"/>
                  </a:solidFill>
                </a:uFill>
                <a:latin typeface="Calibri"/>
                <a:ea typeface="DejaVu Sans"/>
              </a:rPr>
              <a:t> WP </a:t>
            </a:r>
            <a:r>
              <a:rPr lang="ru-RU" sz="1600" b="0" strike="noStrike" spc="-1" dirty="0" err="1">
                <a:solidFill>
                  <a:srgbClr val="000000"/>
                </a:solidFill>
                <a:uFill>
                  <a:solidFill>
                    <a:srgbClr val="FFFFFF"/>
                  </a:solidFill>
                </a:uFill>
                <a:latin typeface="Calibri"/>
                <a:ea typeface="DejaVu Sans"/>
              </a:rPr>
              <a:t>est</a:t>
            </a:r>
            <a:r>
              <a:rPr lang="ru-RU" sz="1600" b="0" strike="noStrike" spc="-1" dirty="0">
                <a:solidFill>
                  <a:srgbClr val="000000"/>
                </a:solidFill>
                <a:uFill>
                  <a:solidFill>
                    <a:srgbClr val="FFFFFF"/>
                  </a:solidFill>
                </a:uFill>
                <a:latin typeface="Calibri"/>
                <a:ea typeface="DejaVu Sans"/>
              </a:rPr>
              <a:t> FINI = 0 FTE </a:t>
            </a:r>
            <a:r>
              <a:rPr lang="ru-RU" sz="1600" b="0" strike="noStrike" spc="-1" dirty="0" err="1">
                <a:solidFill>
                  <a:srgbClr val="000000"/>
                </a:solidFill>
                <a:uFill>
                  <a:solidFill>
                    <a:srgbClr val="FFFFFF"/>
                  </a:solidFill>
                </a:uFill>
                <a:latin typeface="Calibri"/>
                <a:ea typeface="DejaVu Sans"/>
              </a:rPr>
              <a:t>attribué</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sauf</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support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long</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terme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à</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préciser</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r>
              <a:rPr lang="ru-RU" sz="1600" b="0" strike="noStrike" spc="-1" dirty="0" err="1">
                <a:solidFill>
                  <a:srgbClr val="000000"/>
                </a:solidFill>
                <a:uFill>
                  <a:solidFill>
                    <a:srgbClr val="FFFFFF"/>
                  </a:solidFill>
                </a:uFill>
                <a:latin typeface="Calibri"/>
                <a:ea typeface="DejaVu Sans"/>
              </a:rPr>
              <a:t>Planning</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grossier</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mais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à</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long</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terme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pour</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pérennité</a:t>
            </a:r>
            <a:r>
              <a:rPr lang="ru-RU" sz="1600" b="0" strike="noStrike" spc="-1" dirty="0">
                <a:solidFill>
                  <a:srgbClr val="000000"/>
                </a:solidFill>
                <a:uFill>
                  <a:solidFill>
                    <a:srgbClr val="FFFFFF"/>
                  </a:solidFill>
                </a:uFill>
                <a:latin typeface="Calibri"/>
                <a:ea typeface="DejaVu Sans"/>
              </a:rPr>
              <a:t>/</a:t>
            </a:r>
            <a:r>
              <a:rPr lang="ru-RU" sz="1600" b="0" strike="noStrike" spc="-1" dirty="0" err="1">
                <a:solidFill>
                  <a:srgbClr val="000000"/>
                </a:solidFill>
                <a:uFill>
                  <a:solidFill>
                    <a:srgbClr val="FFFFFF"/>
                  </a:solidFill>
                </a:uFill>
                <a:latin typeface="Calibri"/>
                <a:ea typeface="DejaVu Sans"/>
              </a:rPr>
              <a:t>visibilité</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affectations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ressources</a:t>
            </a:r>
            <a:endParaRPr lang="ru-RU" sz="1800" b="0" strike="noStrike" spc="-1" dirty="0">
              <a:solidFill>
                <a:srgbClr val="000000"/>
              </a:solidFill>
              <a:uFill>
                <a:solidFill>
                  <a:srgbClr val="FFFFFF"/>
                </a:solidFill>
              </a:uFill>
              <a:latin typeface="Arial"/>
            </a:endParaRPr>
          </a:p>
        </p:txBody>
      </p:sp>
      <p:sp>
        <p:nvSpPr>
          <p:cNvPr id="82" name="CustomShape 3"/>
          <p:cNvSpPr/>
          <p:nvPr/>
        </p:nvSpPr>
        <p:spPr>
          <a:xfrm>
            <a:off x="251640" y="4653000"/>
            <a:ext cx="8640360" cy="118728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ea typeface="DejaVu Sans"/>
              </a:rPr>
              <a:t>Clair et concis vaut mieux que fouillis et détaillé</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ea typeface="DejaVu Sans"/>
              </a:rPr>
              <a:t>Garder un niveau de détail élevé pour la gestion interne du projet</a:t>
            </a: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a:p>
            <a:pPr algn="r">
              <a:lnSpc>
                <a:spcPct val="100000"/>
              </a:lnSpc>
            </a:pPr>
            <a:r>
              <a:rPr lang="ru-RU" sz="1800" b="0" strike="noStrike" spc="-1">
                <a:solidFill>
                  <a:srgbClr val="000000"/>
                </a:solidFill>
                <a:uFill>
                  <a:solidFill>
                    <a:srgbClr val="FFFFFF"/>
                  </a:solidFill>
                </a:uFill>
                <a:latin typeface="Calibri"/>
                <a:ea typeface="DejaVu Sans"/>
              </a:rPr>
              <a:t>Un projet simple peut ne comporter qu’un seul WP avec 1 ou 2 étapes</a:t>
            </a:r>
            <a:endParaRPr lang="ru-RU" sz="1800" b="0" strike="noStrike" spc="-1">
              <a:solidFill>
                <a:srgbClr val="000000"/>
              </a:solidFill>
              <a:uFill>
                <a:solidFill>
                  <a:srgbClr val="FFFFFF"/>
                </a:solidFill>
              </a:uFill>
              <a:latin typeface="Arial"/>
            </a:endParaRPr>
          </a:p>
        </p:txBody>
      </p:sp>
      <p:sp>
        <p:nvSpPr>
          <p:cNvPr id="83" name="CustomShape 4"/>
          <p:cNvSpPr/>
          <p:nvPr/>
        </p:nvSpPr>
        <p:spPr>
          <a:xfrm>
            <a:off x="326160" y="6093360"/>
            <a:ext cx="6840720" cy="409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050" b="0" strike="noStrike" spc="-1">
                <a:solidFill>
                  <a:srgbClr val="000000"/>
                </a:solidFill>
                <a:uFill>
                  <a:solidFill>
                    <a:srgbClr val="FFFFFF"/>
                  </a:solidFill>
                </a:uFill>
                <a:latin typeface="Calibri"/>
                <a:ea typeface="DejaVu Sans"/>
              </a:rPr>
              <a:t>Exemple : demandes HGTD, slides 19 et suivants</a:t>
            </a:r>
            <a:endParaRPr lang="ru-RU" sz="1800" b="0" strike="noStrike" spc="-1">
              <a:solidFill>
                <a:srgbClr val="000000"/>
              </a:solidFill>
              <a:uFill>
                <a:solidFill>
                  <a:srgbClr val="FFFFFF"/>
                </a:solidFill>
              </a:uFill>
              <a:latin typeface="Arial"/>
            </a:endParaRPr>
          </a:p>
          <a:p>
            <a:pPr>
              <a:lnSpc>
                <a:spcPct val="100000"/>
              </a:lnSpc>
            </a:pPr>
            <a:r>
              <a:rPr lang="ru-RU" sz="1050" b="0" strike="noStrike" spc="-1">
                <a:solidFill>
                  <a:srgbClr val="000000"/>
                </a:solidFill>
                <a:uFill>
                  <a:solidFill>
                    <a:srgbClr val="FFFFFF"/>
                  </a:solidFill>
                </a:uFill>
                <a:latin typeface="Calibri"/>
                <a:ea typeface="DejaVu Sans"/>
              </a:rPr>
              <a:t>https://indico.in2p3.fr/event/16747/contributions/57952/attachments/45681/56883/LPNHEmeca-HGTD-lacour-081217.pdf</a:t>
            </a:r>
            <a:endParaRPr lang="ru-RU"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ustomShape 1"/>
          <p:cNvSpPr/>
          <p:nvPr/>
        </p:nvSpPr>
        <p:spPr>
          <a:xfrm>
            <a:off x="179640" y="692640"/>
            <a:ext cx="8784360" cy="576720"/>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0" strike="noStrike" spc="-1" dirty="0">
                <a:solidFill>
                  <a:srgbClr val="000000"/>
                </a:solidFill>
                <a:uFill>
                  <a:solidFill>
                    <a:srgbClr val="FFFFFF"/>
                  </a:solidFill>
                </a:uFill>
                <a:latin typeface="Calibri"/>
                <a:ea typeface="DejaVu Sans"/>
              </a:rPr>
              <a:t>PRODUCTION </a:t>
            </a:r>
            <a:endParaRPr lang="fr-FR" sz="1800" b="0" strike="noStrike" spc="-1" dirty="0">
              <a:solidFill>
                <a:srgbClr val="000000"/>
              </a:solidFill>
              <a:uFill>
                <a:solidFill>
                  <a:srgbClr val="FFFFFF"/>
                </a:solidFill>
              </a:uFill>
              <a:latin typeface="Arial"/>
            </a:endParaRPr>
          </a:p>
          <a:p>
            <a:pPr>
              <a:lnSpc>
                <a:spcPct val="100000"/>
              </a:lnSpc>
            </a:pPr>
            <a:r>
              <a:rPr lang="fr-FR" sz="1600" spc="-1" dirty="0">
                <a:solidFill>
                  <a:srgbClr val="000000"/>
                </a:solidFill>
                <a:uFill>
                  <a:solidFill>
                    <a:srgbClr val="FFFFFF"/>
                  </a:solidFill>
                </a:uFill>
                <a:latin typeface="Calibri"/>
              </a:rPr>
              <a:t>Système de distribution d’horloges et déploiement du software de slow control</a:t>
            </a:r>
          </a:p>
        </p:txBody>
      </p:sp>
      <p:sp>
        <p:nvSpPr>
          <p:cNvPr id="107" name="CustomShape 2"/>
          <p:cNvSpPr/>
          <p:nvPr/>
        </p:nvSpPr>
        <p:spPr>
          <a:xfrm>
            <a:off x="179640" y="4652999"/>
            <a:ext cx="8784360" cy="190972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1" strike="noStrike" spc="-1" dirty="0">
                <a:solidFill>
                  <a:srgbClr val="000000"/>
                </a:solidFill>
                <a:uFill>
                  <a:solidFill>
                    <a:srgbClr val="FFFFFF"/>
                  </a:solidFill>
                </a:uFill>
                <a:latin typeface="Calibri"/>
                <a:ea typeface="DejaVu Sans"/>
              </a:rPr>
              <a:t>Détails techniques</a:t>
            </a:r>
            <a:r>
              <a:rPr lang="fr-FR" sz="1600" b="0" strike="noStrike" spc="-1" dirty="0">
                <a:solidFill>
                  <a:srgbClr val="000000"/>
                </a:solidFill>
                <a:uFill>
                  <a:solidFill>
                    <a:srgbClr val="FFFFFF"/>
                  </a:solidFill>
                </a:uFill>
                <a:latin typeface="Calibri"/>
                <a:ea typeface="DejaVu Sans"/>
              </a:rPr>
              <a:t>, planification, modification vs réunion précédente, finances et engagements contractuels, </a:t>
            </a:r>
            <a:r>
              <a:rPr lang="fr-FR" sz="1600" b="0" strike="noStrike" spc="-1" dirty="0" err="1">
                <a:solidFill>
                  <a:srgbClr val="000000"/>
                </a:solidFill>
                <a:uFill>
                  <a:solidFill>
                    <a:srgbClr val="FFFFFF"/>
                  </a:solidFill>
                </a:uFill>
                <a:latin typeface="Calibri"/>
                <a:ea typeface="DejaVu Sans"/>
              </a:rPr>
              <a:t>aob</a:t>
            </a:r>
            <a:r>
              <a:rPr lang="fr-FR" sz="1600" b="0" strike="noStrike" spc="-1" dirty="0">
                <a:solidFill>
                  <a:srgbClr val="000000"/>
                </a:solidFill>
                <a:uFill>
                  <a:solidFill>
                    <a:srgbClr val="FFFFFF"/>
                  </a:solidFill>
                </a:uFill>
                <a:latin typeface="Calibri"/>
                <a:ea typeface="DejaVu Sans"/>
              </a:rPr>
              <a:t> :</a:t>
            </a:r>
          </a:p>
          <a:p>
            <a:pPr>
              <a:lnSpc>
                <a:spcPct val="100000"/>
              </a:lnSpc>
            </a:pPr>
            <a:r>
              <a:rPr lang="fr-FR" sz="1600" spc="-1" dirty="0">
                <a:solidFill>
                  <a:srgbClr val="000000"/>
                </a:solidFill>
                <a:uFill>
                  <a:solidFill>
                    <a:srgbClr val="FFFFFF"/>
                  </a:solidFill>
                </a:uFill>
                <a:latin typeface="Calibri"/>
              </a:rPr>
              <a:t>Nous avons décidé d’anticiper la fabrication des prototypes et l’appro des composants critiques pour la production (argent spécifique IN2P3).</a:t>
            </a:r>
          </a:p>
        </p:txBody>
      </p:sp>
      <p:sp>
        <p:nvSpPr>
          <p:cNvPr id="108" name="CustomShape 3"/>
          <p:cNvSpPr/>
          <p:nvPr/>
        </p:nvSpPr>
        <p:spPr>
          <a:xfrm>
            <a:off x="6444360" y="1892880"/>
            <a:ext cx="2519640" cy="546480"/>
          </a:xfrm>
          <a:prstGeom prst="rect">
            <a:avLst/>
          </a:prstGeom>
          <a:solidFill>
            <a:schemeClr val="bg2">
              <a:lumMod val="9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1" strike="noStrike" spc="-1">
                <a:solidFill>
                  <a:srgbClr val="000000"/>
                </a:solidFill>
                <a:uFill>
                  <a:solidFill>
                    <a:srgbClr val="FFFFFF"/>
                  </a:solidFill>
                </a:uFill>
                <a:latin typeface="Calibri"/>
                <a:ea typeface="DejaVu Sans"/>
              </a:rPr>
              <a:t>Critères de réussite</a:t>
            </a:r>
            <a:endParaRPr lang="ru-RU" sz="18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Calibri"/>
                <a:ea typeface="DejaVu Sans"/>
              </a:rPr>
              <a:t>   </a:t>
            </a:r>
            <a:endParaRPr lang="ru-RU" sz="1800" b="0" strike="noStrike" spc="-1">
              <a:solidFill>
                <a:srgbClr val="000000"/>
              </a:solidFill>
              <a:uFill>
                <a:solidFill>
                  <a:srgbClr val="FFFFFF"/>
                </a:solidFill>
              </a:uFill>
              <a:latin typeface="Arial"/>
            </a:endParaRPr>
          </a:p>
        </p:txBody>
      </p:sp>
      <p:sp>
        <p:nvSpPr>
          <p:cNvPr id="109" name="CustomShape 4"/>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dirty="0" err="1">
                <a:solidFill>
                  <a:srgbClr val="000000"/>
                </a:solidFill>
                <a:uFill>
                  <a:solidFill>
                    <a:srgbClr val="FFFFFF"/>
                  </a:solidFill>
                </a:uFill>
                <a:latin typeface="Calibri"/>
              </a:rPr>
              <a:t>Livrable</a:t>
            </a:r>
            <a:r>
              <a:rPr lang="ru-RU" sz="2800" b="1" strike="noStrike" spc="-1" dirty="0">
                <a:solidFill>
                  <a:srgbClr val="000000"/>
                </a:solidFill>
                <a:uFill>
                  <a:solidFill>
                    <a:srgbClr val="FFFFFF"/>
                  </a:solidFill>
                </a:uFill>
                <a:latin typeface="Calibri"/>
              </a:rPr>
              <a:t> </a:t>
            </a:r>
            <a:r>
              <a:rPr lang="fr-FR" sz="2800" b="1" strike="noStrike" spc="-1" dirty="0">
                <a:solidFill>
                  <a:srgbClr val="000000"/>
                </a:solidFill>
                <a:uFill>
                  <a:solidFill>
                    <a:srgbClr val="FFFFFF"/>
                  </a:solidFill>
                </a:uFill>
                <a:latin typeface="Calibri"/>
              </a:rPr>
              <a:t>3</a:t>
            </a:r>
            <a:r>
              <a:rPr lang="ru-RU" sz="2800" b="1" strike="noStrike" spc="-1" dirty="0">
                <a:solidFill>
                  <a:srgbClr val="000000"/>
                </a:solidFill>
                <a:uFill>
                  <a:solidFill>
                    <a:srgbClr val="FFFFFF"/>
                  </a:solidFill>
                </a:uFill>
                <a:latin typeface="Calibri"/>
              </a:rPr>
              <a:t> : </a:t>
            </a:r>
            <a:r>
              <a:rPr lang="ru-RU" sz="2800" b="1" strike="noStrike" spc="-1" dirty="0" err="1">
                <a:solidFill>
                  <a:srgbClr val="000000"/>
                </a:solidFill>
                <a:uFill>
                  <a:solidFill>
                    <a:srgbClr val="FFFFFF"/>
                  </a:solidFill>
                </a:uFill>
                <a:latin typeface="Calibri"/>
              </a:rPr>
              <a:t>description</a:t>
            </a:r>
            <a:endParaRPr lang="ru-RU" sz="1800" b="0" strike="noStrike" spc="-1" dirty="0">
              <a:solidFill>
                <a:srgbClr val="000000"/>
              </a:solidFill>
              <a:uFill>
                <a:solidFill>
                  <a:srgbClr val="FFFFFF"/>
                </a:solidFill>
              </a:uFill>
              <a:latin typeface="Arial"/>
            </a:endParaRPr>
          </a:p>
        </p:txBody>
      </p:sp>
      <p:graphicFrame>
        <p:nvGraphicFramePr>
          <p:cNvPr id="110" name="Table 5"/>
          <p:cNvGraphicFramePr/>
          <p:nvPr>
            <p:extLst>
              <p:ext uri="{D42A27DB-BD31-4B8C-83A1-F6EECF244321}">
                <p14:modId xmlns:p14="http://schemas.microsoft.com/office/powerpoint/2010/main" val="1933144883"/>
              </p:ext>
            </p:extLst>
          </p:nvPr>
        </p:nvGraphicFramePr>
        <p:xfrm>
          <a:off x="179640" y="1628640"/>
          <a:ext cx="6095520" cy="2399640"/>
        </p:xfrm>
        <a:graphic>
          <a:graphicData uri="http://schemas.openxmlformats.org/drawingml/2006/table">
            <a:tbl>
              <a:tblPr/>
              <a:tblGrid>
                <a:gridCol w="381636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1343160">
                  <a:extLst>
                    <a:ext uri="{9D8B030D-6E8A-4147-A177-3AD203B41FA5}">
                      <a16:colId xmlns:a16="http://schemas.microsoft.com/office/drawing/2014/main" val="20002"/>
                    </a:ext>
                  </a:extLst>
                </a:gridCol>
              </a:tblGrid>
              <a:tr h="270360">
                <a:tc>
                  <a:txBody>
                    <a:bodyPr/>
                    <a:lstStyle/>
                    <a:p>
                      <a:pPr>
                        <a:lnSpc>
                          <a:spcPct val="100000"/>
                        </a:lnSpc>
                      </a:pPr>
                      <a:r>
                        <a:rPr lang="ru-RU" sz="1400" b="1" strike="noStrike" spc="-1">
                          <a:solidFill>
                            <a:srgbClr val="FFFFFF"/>
                          </a:solidFill>
                          <a:uFill>
                            <a:solidFill>
                              <a:srgbClr val="FFFFFF"/>
                            </a:solidFill>
                          </a:uFill>
                          <a:latin typeface="Calibri"/>
                        </a:rPr>
                        <a:t>Etape/ Jalon</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nSpc>
                          <a:spcPct val="100000"/>
                        </a:lnSpc>
                      </a:pPr>
                      <a:r>
                        <a:rPr lang="ru-RU" sz="1400" b="1" strike="noStrike" spc="-1">
                          <a:solidFill>
                            <a:srgbClr val="FFFFFF"/>
                          </a:solidFill>
                          <a:uFill>
                            <a:solidFill>
                              <a:srgbClr val="FFFFFF"/>
                            </a:solidFill>
                          </a:uFill>
                          <a:latin typeface="Calibri"/>
                        </a:rPr>
                        <a:t>Date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nSpc>
                          <a:spcPct val="100000"/>
                        </a:lnSpc>
                      </a:pPr>
                      <a:r>
                        <a:rPr lang="ru-RU" sz="1400" b="1" strike="noStrike" spc="-1">
                          <a:solidFill>
                            <a:srgbClr val="FFFFFF"/>
                          </a:solidFill>
                          <a:uFill>
                            <a:solidFill>
                              <a:srgbClr val="FFFFFF"/>
                            </a:solidFill>
                          </a:uFill>
                          <a:latin typeface="Calibri"/>
                        </a:rPr>
                        <a:t>Statut</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extLst>
                  <a:ext uri="{0D108BD9-81ED-4DB2-BD59-A6C34878D82A}">
                    <a16:rowId xmlns:a16="http://schemas.microsoft.com/office/drawing/2014/main" val="10000"/>
                  </a:ext>
                </a:extLst>
              </a:tr>
              <a:tr h="270360">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Conception d’une maquette</a:t>
                      </a: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12/2023</a:t>
                      </a: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Terminé (anticipé)</a:t>
                      </a: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extLst>
                  <a:ext uri="{0D108BD9-81ED-4DB2-BD59-A6C34878D82A}">
                    <a16:rowId xmlns:a16="http://schemas.microsoft.com/office/drawing/2014/main" val="10001"/>
                  </a:ext>
                </a:extLst>
              </a:tr>
              <a:tr h="448920">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Fabrication</a:t>
                      </a:r>
                      <a:r>
                        <a:rPr lang="fr-FR" sz="1400" b="0" strike="noStrike" spc="-1" baseline="0" noProof="0" dirty="0">
                          <a:solidFill>
                            <a:srgbClr val="000000"/>
                          </a:solidFill>
                          <a:uFill>
                            <a:solidFill>
                              <a:srgbClr val="FFFFFF"/>
                            </a:solidFill>
                          </a:uFill>
                          <a:latin typeface="Calibri"/>
                          <a:cs typeface="Calibri"/>
                        </a:rPr>
                        <a:t> d’un prototype</a:t>
                      </a:r>
                      <a:endParaRPr lang="fr-FR" sz="1400" b="0" strike="noStrike" spc="-1" noProof="0" dirty="0">
                        <a:solidFill>
                          <a:srgbClr val="000000"/>
                        </a:solidFill>
                        <a:uFill>
                          <a:solidFill>
                            <a:srgbClr val="FFFFFF"/>
                          </a:solidFill>
                        </a:uFill>
                        <a:latin typeface="Calibri"/>
                        <a:cs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06/2024</a:t>
                      </a: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En cours (anticipé)</a:t>
                      </a:r>
                      <a:endParaRPr kumimoji="0" lang="fr-FR" sz="1400" b="0" i="0" u="none" strike="noStrike" kern="0" cap="none" spc="-1" normalizeH="0" baseline="0" noProof="0" dirty="0">
                        <a:ln>
                          <a:noFill/>
                        </a:ln>
                        <a:solidFill>
                          <a:srgbClr val="000000"/>
                        </a:solidFill>
                        <a:effectLst/>
                        <a:uLnTx/>
                        <a:uFill>
                          <a:solidFill>
                            <a:srgbClr val="FFFFFF"/>
                          </a:solidFill>
                        </a:uFill>
                        <a:latin typeface="Calibri"/>
                        <a:cs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extLst>
                  <a:ext uri="{0D108BD9-81ED-4DB2-BD59-A6C34878D82A}">
                    <a16:rowId xmlns:a16="http://schemas.microsoft.com/office/drawing/2014/main" val="10002"/>
                  </a:ext>
                </a:extLst>
              </a:tr>
              <a:tr h="44892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Production des cartes</a:t>
                      </a:r>
                      <a:r>
                        <a:rPr lang="fr-FR" sz="1400" b="0" strike="noStrike" spc="-1" baseline="0" noProof="0" dirty="0">
                          <a:solidFill>
                            <a:srgbClr val="000000"/>
                          </a:solidFill>
                          <a:uFill>
                            <a:solidFill>
                              <a:srgbClr val="FFFFFF"/>
                            </a:solidFill>
                          </a:uFill>
                          <a:latin typeface="Calibri"/>
                          <a:cs typeface="Calibri"/>
                        </a:rPr>
                        <a:t> électroniques</a:t>
                      </a:r>
                      <a:endParaRPr lang="fr-FR" sz="1400" b="0" strike="noStrike" spc="-1" noProof="0" dirty="0">
                        <a:solidFill>
                          <a:srgbClr val="000000"/>
                        </a:solidFill>
                        <a:uFill>
                          <a:solidFill>
                            <a:srgbClr val="FFFFFF"/>
                          </a:solidFill>
                        </a:uFill>
                        <a:latin typeface="Calibri"/>
                        <a:cs typeface="Calibri"/>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06/2025</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A DEFINIR</a:t>
                      </a:r>
                      <a:endParaRPr kumimoji="0" lang="fr-FR" sz="1400" b="0" i="0" u="none" strike="noStrike" kern="0" cap="none" spc="-1" normalizeH="0" baseline="0" noProof="0" dirty="0">
                        <a:ln>
                          <a:noFill/>
                        </a:ln>
                        <a:solidFill>
                          <a:srgbClr val="000000"/>
                        </a:solidFill>
                        <a:effectLst/>
                        <a:uLnTx/>
                        <a:uFill>
                          <a:solidFill>
                            <a:srgbClr val="FFFFFF"/>
                          </a:solidFill>
                        </a:uFill>
                        <a:latin typeface="Calibri"/>
                        <a:cs typeface="Calibri"/>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extLst>
                  <a:ext uri="{0D108BD9-81ED-4DB2-BD59-A6C34878D82A}">
                    <a16:rowId xmlns:a16="http://schemas.microsoft.com/office/drawing/2014/main" val="10003"/>
                  </a:ext>
                </a:extLst>
              </a:tr>
              <a:tr h="270360">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Installation </a:t>
                      </a:r>
                      <a:r>
                        <a:rPr lang="fr-FR" sz="1400" b="0" strike="noStrike" spc="-1" baseline="0" noProof="0" dirty="0">
                          <a:solidFill>
                            <a:srgbClr val="000000"/>
                          </a:solidFill>
                          <a:uFill>
                            <a:solidFill>
                              <a:srgbClr val="FFFFFF"/>
                            </a:solidFill>
                          </a:uFill>
                          <a:latin typeface="Calibri"/>
                          <a:cs typeface="Calibri"/>
                        </a:rPr>
                        <a:t>du slow control</a:t>
                      </a:r>
                      <a:endParaRPr lang="fr-FR" sz="1400" b="0" strike="noStrike" spc="-1" noProof="0" dirty="0">
                        <a:solidFill>
                          <a:srgbClr val="000000"/>
                        </a:solidFill>
                        <a:uFill>
                          <a:solidFill>
                            <a:srgbClr val="FFFFFF"/>
                          </a:solidFill>
                        </a:uFill>
                        <a:latin typeface="Calibri"/>
                        <a:cs typeface="Calibri"/>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12/2025</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A DEFINIR</a:t>
                      </a: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D0CF"/>
                    </a:solidFill>
                  </a:tcPr>
                </a:tc>
                <a:extLst>
                  <a:ext uri="{0D108BD9-81ED-4DB2-BD59-A6C34878D82A}">
                    <a16:rowId xmlns:a16="http://schemas.microsoft.com/office/drawing/2014/main" val="10005"/>
                  </a:ext>
                </a:extLst>
              </a:tr>
              <a:tr h="270360">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Intégration dans le détecteur</a:t>
                      </a: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12/2026</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A DEFINIR</a:t>
                      </a: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D0C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065584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Table 1"/>
          <p:cNvGraphicFramePr/>
          <p:nvPr>
            <p:extLst>
              <p:ext uri="{D42A27DB-BD31-4B8C-83A1-F6EECF244321}">
                <p14:modId xmlns:p14="http://schemas.microsoft.com/office/powerpoint/2010/main" val="2489253597"/>
              </p:ext>
            </p:extLst>
          </p:nvPr>
        </p:nvGraphicFramePr>
        <p:xfrm>
          <a:off x="323640" y="1143000"/>
          <a:ext cx="5152320" cy="2834640"/>
        </p:xfrm>
        <a:graphic>
          <a:graphicData uri="http://schemas.openxmlformats.org/drawingml/2006/table">
            <a:tbl>
              <a:tblPr/>
              <a:tblGrid>
                <a:gridCol w="735840">
                  <a:extLst>
                    <a:ext uri="{9D8B030D-6E8A-4147-A177-3AD203B41FA5}">
                      <a16:colId xmlns:a16="http://schemas.microsoft.com/office/drawing/2014/main" val="20000"/>
                    </a:ext>
                  </a:extLst>
                </a:gridCol>
                <a:gridCol w="735840">
                  <a:extLst>
                    <a:ext uri="{9D8B030D-6E8A-4147-A177-3AD203B41FA5}">
                      <a16:colId xmlns:a16="http://schemas.microsoft.com/office/drawing/2014/main" val="20001"/>
                    </a:ext>
                  </a:extLst>
                </a:gridCol>
                <a:gridCol w="735840">
                  <a:extLst>
                    <a:ext uri="{9D8B030D-6E8A-4147-A177-3AD203B41FA5}">
                      <a16:colId xmlns:a16="http://schemas.microsoft.com/office/drawing/2014/main" val="20002"/>
                    </a:ext>
                  </a:extLst>
                </a:gridCol>
                <a:gridCol w="735840">
                  <a:extLst>
                    <a:ext uri="{9D8B030D-6E8A-4147-A177-3AD203B41FA5}">
                      <a16:colId xmlns:a16="http://schemas.microsoft.com/office/drawing/2014/main" val="20003"/>
                    </a:ext>
                  </a:extLst>
                </a:gridCol>
                <a:gridCol w="735840">
                  <a:extLst>
                    <a:ext uri="{9D8B030D-6E8A-4147-A177-3AD203B41FA5}">
                      <a16:colId xmlns:a16="http://schemas.microsoft.com/office/drawing/2014/main" val="20004"/>
                    </a:ext>
                  </a:extLst>
                </a:gridCol>
                <a:gridCol w="735840">
                  <a:extLst>
                    <a:ext uri="{9D8B030D-6E8A-4147-A177-3AD203B41FA5}">
                      <a16:colId xmlns:a16="http://schemas.microsoft.com/office/drawing/2014/main" val="20005"/>
                    </a:ext>
                  </a:extLst>
                </a:gridCol>
                <a:gridCol w="737280">
                  <a:extLst>
                    <a:ext uri="{9D8B030D-6E8A-4147-A177-3AD203B41FA5}">
                      <a16:colId xmlns:a16="http://schemas.microsoft.com/office/drawing/2014/main" val="20006"/>
                    </a:ext>
                  </a:extLst>
                </a:gridCol>
              </a:tblGrid>
              <a:tr h="54900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000" b="1" strike="noStrike" spc="-1">
                          <a:solidFill>
                            <a:srgbClr val="FFFFFF"/>
                          </a:solidFill>
                          <a:uFill>
                            <a:solidFill>
                              <a:srgbClr val="FFFFFF"/>
                            </a:solidFill>
                          </a:uFill>
                          <a:latin typeface="Calibri"/>
                        </a:rPr>
                        <a:t>Rappel</a:t>
                      </a:r>
                      <a:endParaRPr lang="ru-RU" sz="1800" b="0" strike="noStrike" spc="-1">
                        <a:solidFill>
                          <a:srgbClr val="000000"/>
                        </a:solidFill>
                        <a:uFill>
                          <a:solidFill>
                            <a:srgbClr val="FFFFFF"/>
                          </a:solidFill>
                        </a:uFill>
                        <a:latin typeface="Arial"/>
                      </a:endParaRPr>
                    </a:p>
                    <a:p>
                      <a:pPr>
                        <a:lnSpc>
                          <a:spcPct val="100000"/>
                        </a:lnSpc>
                      </a:pPr>
                      <a:r>
                        <a:rPr lang="ru-RU" sz="1000" b="1" strike="noStrike" spc="-1">
                          <a:solidFill>
                            <a:srgbClr val="FFFFFF"/>
                          </a:solidFill>
                          <a:uFill>
                            <a:solidFill>
                              <a:srgbClr val="FFFFFF"/>
                            </a:solidFill>
                          </a:uFill>
                          <a:latin typeface="Calibri"/>
                        </a:rPr>
                        <a:t>Précèdent</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22.5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23</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23.5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24</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4.5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341280">
                <a:tc>
                  <a:txBody>
                    <a:bodyPr/>
                    <a:lstStyle/>
                    <a:p>
                      <a:pPr>
                        <a:lnSpc>
                          <a:spcPct val="100000"/>
                        </a:lnSpc>
                      </a:pPr>
                      <a:r>
                        <a:rPr lang="ru-RU" sz="1800" b="0" strike="noStrike" spc="-1">
                          <a:solidFill>
                            <a:srgbClr val="000000"/>
                          </a:solidFill>
                          <a:uFill>
                            <a:solidFill>
                              <a:srgbClr val="FFFFFF"/>
                            </a:solidFill>
                          </a:uFill>
                          <a:latin typeface="Calibri"/>
                        </a:rPr>
                        <a:t>Etape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341280">
                <a:tc>
                  <a:txBody>
                    <a:bodyPr/>
                    <a:lstStyle/>
                    <a:p>
                      <a:pPr>
                        <a:lnSpc>
                          <a:spcPct val="100000"/>
                        </a:lnSpc>
                      </a:pPr>
                      <a:r>
                        <a:rPr lang="en-US" sz="1400" b="0" strike="noStrike" spc="-1" dirty="0">
                          <a:solidFill>
                            <a:srgbClr val="000000"/>
                          </a:solidFill>
                          <a:uFill>
                            <a:solidFill>
                              <a:srgbClr val="FFFFFF"/>
                            </a:solidFill>
                          </a:uFill>
                          <a:latin typeface="Calibri"/>
                          <a:ea typeface="+mn-ea"/>
                          <a:cs typeface="+mn-cs"/>
                        </a:rPr>
                        <a:t>FTE</a:t>
                      </a:r>
                      <a:r>
                        <a:rPr lang="en-US" sz="1800" b="0" strike="noStrike" spc="-1" dirty="0">
                          <a:solidFill>
                            <a:srgbClr val="000000"/>
                          </a:solidFill>
                          <a:uFill>
                            <a:solidFill>
                              <a:srgbClr val="FFFFFF"/>
                            </a:solidFill>
                          </a:uFill>
                          <a:latin typeface="Arial"/>
                        </a:rPr>
                        <a:t> </a:t>
                      </a:r>
                      <a:r>
                        <a:rPr lang="en-US" sz="1400" b="0" strike="noStrike" spc="-1" dirty="0">
                          <a:solidFill>
                            <a:srgbClr val="000000"/>
                          </a:solidFill>
                          <a:uFill>
                            <a:solidFill>
                              <a:srgbClr val="FFFFFF"/>
                            </a:solidFill>
                          </a:uFill>
                          <a:latin typeface="Calibri"/>
                          <a:ea typeface="+mn-ea"/>
                          <a:cs typeface="+mn-cs"/>
                        </a:rPr>
                        <a:t>M</a:t>
                      </a:r>
                      <a:endParaRPr lang="ru-RU"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2457294243"/>
                  </a:ext>
                </a:extLst>
              </a:tr>
              <a:tr h="341280">
                <a:tc>
                  <a:txBody>
                    <a:bodyPr/>
                    <a:lstStyle/>
                    <a:p>
                      <a:pPr>
                        <a:lnSpc>
                          <a:spcPct val="100000"/>
                        </a:lnSpc>
                      </a:pPr>
                      <a:r>
                        <a:rPr lang="ru-RU" sz="1400" b="0" strike="noStrike" spc="-1" dirty="0">
                          <a:solidFill>
                            <a:srgbClr val="000000"/>
                          </a:solidFill>
                          <a:uFill>
                            <a:solidFill>
                              <a:srgbClr val="FFFFFF"/>
                            </a:solidFill>
                          </a:uFill>
                          <a:latin typeface="Calibri"/>
                        </a:rPr>
                        <a:t>FTE </a:t>
                      </a:r>
                      <a:r>
                        <a:rPr lang="ru-RU" sz="1400" b="0" strike="noStrike" spc="-1" dirty="0" err="1">
                          <a:solidFill>
                            <a:srgbClr val="000000"/>
                          </a:solidFill>
                          <a:uFill>
                            <a:solidFill>
                              <a:srgbClr val="FFFFFF"/>
                            </a:solidFill>
                          </a:uFill>
                          <a:latin typeface="Calibri"/>
                        </a:rPr>
                        <a:t>E</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1.1</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1.1</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1.1</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3"/>
                  </a:ext>
                </a:extLst>
              </a:tr>
              <a:tr h="341280">
                <a:tc>
                  <a:txBody>
                    <a:bodyPr/>
                    <a:lstStyle/>
                    <a:p>
                      <a:pPr>
                        <a:lnSpc>
                          <a:spcPct val="100000"/>
                        </a:lnSpc>
                      </a:pPr>
                      <a:r>
                        <a:rPr lang="ru-RU" sz="1400" b="0" strike="noStrike" spc="-1" dirty="0">
                          <a:solidFill>
                            <a:srgbClr val="000000"/>
                          </a:solidFill>
                          <a:uFill>
                            <a:solidFill>
                              <a:srgbClr val="FFFFFF"/>
                            </a:solidFill>
                          </a:uFill>
                          <a:latin typeface="Calibri"/>
                        </a:rPr>
                        <a:t>FTE </a:t>
                      </a:r>
                      <a:r>
                        <a:rPr lang="ru-RU" sz="1400" b="0" strike="noStrike" spc="-1" dirty="0" err="1">
                          <a:solidFill>
                            <a:srgbClr val="000000"/>
                          </a:solidFill>
                          <a:uFill>
                            <a:solidFill>
                              <a:srgbClr val="FFFFFF"/>
                            </a:solidFill>
                          </a:uFill>
                          <a:latin typeface="Calibri"/>
                        </a:rPr>
                        <a:t>I</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fr-FR"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fr-FR"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r>
                        <a:rPr lang="fr-FR" sz="1400" b="0" strike="noStrike" spc="-1" dirty="0">
                          <a:solidFill>
                            <a:srgbClr val="000000"/>
                          </a:solidFill>
                          <a:uFill>
                            <a:solidFill>
                              <a:srgbClr val="FFFFFF"/>
                            </a:solidFill>
                          </a:uFill>
                          <a:latin typeface="Calibri"/>
                          <a:ea typeface="+mn-ea"/>
                          <a:cs typeface="+mn-cs"/>
                        </a:rPr>
                        <a:t>0.3</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r>
                        <a:rPr lang="fr-FR" sz="1400" b="0" strike="noStrike" spc="-1" dirty="0">
                          <a:solidFill>
                            <a:srgbClr val="000000"/>
                          </a:solidFill>
                          <a:uFill>
                            <a:solidFill>
                              <a:srgbClr val="FFFFFF"/>
                            </a:solidFill>
                          </a:uFill>
                          <a:latin typeface="Calibri"/>
                          <a:ea typeface="+mn-ea"/>
                          <a:cs typeface="+mn-cs"/>
                        </a:rPr>
                        <a:t>0.3</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r>
                        <a:rPr lang="fr-FR" sz="1400" b="0" strike="noStrike" spc="-1" dirty="0">
                          <a:solidFill>
                            <a:srgbClr val="000000"/>
                          </a:solidFill>
                          <a:uFill>
                            <a:solidFill>
                              <a:srgbClr val="FFFFFF"/>
                            </a:solidFill>
                          </a:uFill>
                          <a:latin typeface="Calibri"/>
                          <a:ea typeface="+mn-ea"/>
                          <a:cs typeface="+mn-cs"/>
                        </a:rPr>
                        <a:t>0.3</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341280">
                <a:tc>
                  <a:txBody>
                    <a:bodyPr/>
                    <a:lstStyle/>
                    <a:p>
                      <a:pPr>
                        <a:lnSpc>
                          <a:spcPct val="100000"/>
                        </a:lnSpc>
                      </a:pPr>
                      <a:r>
                        <a:rPr lang="ru-RU" sz="1800" b="0" strike="noStrike" spc="-1" dirty="0">
                          <a:solidFill>
                            <a:srgbClr val="000000"/>
                          </a:solidFill>
                          <a:uFill>
                            <a:solidFill>
                              <a:srgbClr val="FFFFFF"/>
                            </a:solidFill>
                          </a:uFill>
                          <a:latin typeface="Calibri"/>
                        </a:rPr>
                        <a:t>CDD</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dirty="0"/>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0.7</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0.7</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0.7</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5"/>
                  </a:ext>
                </a:extLst>
              </a:tr>
              <a:tr h="340200">
                <a:tc>
                  <a:txBody>
                    <a:bodyPr/>
                    <a:lstStyle/>
                    <a:p>
                      <a:pPr>
                        <a:lnSpc>
                          <a:spcPct val="100000"/>
                        </a:lnSpc>
                      </a:pPr>
                      <a:r>
                        <a:rPr lang="ru-RU" sz="1800" b="0" strike="noStrike" spc="-1" dirty="0" err="1">
                          <a:solidFill>
                            <a:srgbClr val="000000"/>
                          </a:solidFill>
                          <a:uFill>
                            <a:solidFill>
                              <a:srgbClr val="FFFFFF"/>
                            </a:solidFill>
                          </a:uFill>
                          <a:latin typeface="Calibri"/>
                        </a:rPr>
                        <a:t>ϕ</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ru-RU" sz="14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6"/>
                  </a:ext>
                </a:extLst>
              </a:tr>
            </a:tbl>
          </a:graphicData>
        </a:graphic>
      </p:graphicFrame>
      <p:sp>
        <p:nvSpPr>
          <p:cNvPr id="98" name="CustomShape 2"/>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dirty="0" err="1">
                <a:solidFill>
                  <a:srgbClr val="000000"/>
                </a:solidFill>
                <a:uFill>
                  <a:solidFill>
                    <a:srgbClr val="FFFFFF"/>
                  </a:solidFill>
                </a:uFill>
                <a:latin typeface="Calibri"/>
              </a:rPr>
              <a:t>Livrable</a:t>
            </a:r>
            <a:r>
              <a:rPr lang="ru-RU" sz="2800" b="1" strike="noStrike" spc="-1" dirty="0">
                <a:solidFill>
                  <a:srgbClr val="000000"/>
                </a:solidFill>
                <a:uFill>
                  <a:solidFill>
                    <a:srgbClr val="FFFFFF"/>
                  </a:solidFill>
                </a:uFill>
                <a:latin typeface="Calibri"/>
              </a:rPr>
              <a:t> </a:t>
            </a:r>
            <a:r>
              <a:rPr lang="en-US" sz="2800" b="1" spc="-1" dirty="0">
                <a:solidFill>
                  <a:srgbClr val="000000"/>
                </a:solidFill>
                <a:uFill>
                  <a:solidFill>
                    <a:srgbClr val="FFFFFF"/>
                  </a:solidFill>
                </a:uFill>
                <a:latin typeface="Calibri"/>
              </a:rPr>
              <a:t>3</a:t>
            </a:r>
            <a:r>
              <a:rPr lang="ru-RU" sz="2800" b="1" strike="noStrike" spc="-1" dirty="0">
                <a:solidFill>
                  <a:srgbClr val="000000"/>
                </a:solidFill>
                <a:uFill>
                  <a:solidFill>
                    <a:srgbClr val="FFFFFF"/>
                  </a:solidFill>
                </a:uFill>
                <a:latin typeface="Calibri"/>
              </a:rPr>
              <a:t> : </a:t>
            </a:r>
            <a:r>
              <a:rPr lang="ru-RU" sz="2800" b="1" strike="noStrike" spc="-1" dirty="0" err="1">
                <a:solidFill>
                  <a:srgbClr val="000000"/>
                </a:solidFill>
                <a:uFill>
                  <a:solidFill>
                    <a:srgbClr val="FFFFFF"/>
                  </a:solidFill>
                </a:uFill>
                <a:latin typeface="Calibri"/>
              </a:rPr>
              <a:t>Planification</a:t>
            </a:r>
            <a:r>
              <a:rPr lang="ru-RU" sz="2800" b="1" strike="noStrike" spc="-1" dirty="0">
                <a:solidFill>
                  <a:srgbClr val="000000"/>
                </a:solidFill>
                <a:uFill>
                  <a:solidFill>
                    <a:srgbClr val="FFFFFF"/>
                  </a:solidFill>
                </a:uFill>
                <a:latin typeface="Calibri"/>
              </a:rPr>
              <a:t> RH [Y..Y+2]</a:t>
            </a:r>
            <a:endParaRPr lang="ru-RU" sz="1800" b="0" strike="noStrike" spc="-1" dirty="0">
              <a:solidFill>
                <a:srgbClr val="000000"/>
              </a:solidFill>
              <a:uFill>
                <a:solidFill>
                  <a:srgbClr val="FFFFFF"/>
                </a:solidFill>
              </a:uFill>
              <a:latin typeface="Arial"/>
            </a:endParaRPr>
          </a:p>
        </p:txBody>
      </p:sp>
      <p:sp>
        <p:nvSpPr>
          <p:cNvPr id="99" name="CustomShape 3"/>
          <p:cNvSpPr/>
          <p:nvPr/>
        </p:nvSpPr>
        <p:spPr>
          <a:xfrm>
            <a:off x="7055640" y="1052640"/>
            <a:ext cx="19605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dirty="0" err="1">
                <a:solidFill>
                  <a:srgbClr val="000000"/>
                </a:solidFill>
                <a:uFill>
                  <a:solidFill>
                    <a:srgbClr val="FFFFFF"/>
                  </a:solidFill>
                </a:uFill>
                <a:latin typeface="Calibri"/>
                <a:ea typeface="DejaVu Sans"/>
              </a:rPr>
              <a:t>Noms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si</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nécessaire</a:t>
            </a:r>
            <a:r>
              <a:rPr lang="ru-RU" sz="1600" b="0" strike="noStrike" spc="-1" dirty="0">
                <a:solidFill>
                  <a:srgbClr val="000000"/>
                </a:solidFill>
                <a:uFill>
                  <a:solidFill>
                    <a:srgbClr val="FFFFFF"/>
                  </a:solidFill>
                </a:uFill>
                <a:latin typeface="Calibri"/>
                <a:ea typeface="DejaVu Sans"/>
              </a:rPr>
              <a:t>):</a:t>
            </a:r>
            <a:endParaRPr lang="ru-RU" sz="1800" b="0" strike="noStrike" spc="-1" dirty="0">
              <a:solidFill>
                <a:srgbClr val="000000"/>
              </a:solidFill>
              <a:uFill>
                <a:solidFill>
                  <a:srgbClr val="FFFFFF"/>
                </a:solidFill>
              </a:uFill>
              <a:latin typeface="Arial"/>
            </a:endParaRPr>
          </a:p>
          <a:p>
            <a:pPr lvl="0"/>
            <a:r>
              <a:rPr lang="ru-RU" sz="1600" b="0" strike="noStrike" spc="-1" dirty="0">
                <a:solidFill>
                  <a:srgbClr val="000000"/>
                </a:solidFill>
                <a:uFill>
                  <a:solidFill>
                    <a:srgbClr val="FFFFFF"/>
                  </a:solidFill>
                </a:uFill>
                <a:latin typeface="Calibri"/>
                <a:ea typeface="DejaVu Sans"/>
              </a:rPr>
              <a:t> </a:t>
            </a:r>
            <a:r>
              <a:rPr lang="en-US" sz="1600" spc="-1" dirty="0">
                <a:solidFill>
                  <a:srgbClr val="000000"/>
                </a:solidFill>
                <a:uFill>
                  <a:solidFill>
                    <a:srgbClr val="FFFFFF"/>
                  </a:solidFill>
                </a:uFill>
                <a:latin typeface="Calibri"/>
              </a:rPr>
              <a:t>S. Russo (0.6)</a:t>
            </a:r>
          </a:p>
          <a:p>
            <a:pPr lvl="0"/>
            <a:r>
              <a:rPr lang="en-US" sz="1600" spc="-1" dirty="0">
                <a:solidFill>
                  <a:srgbClr val="000000"/>
                </a:solidFill>
                <a:uFill>
                  <a:solidFill>
                    <a:srgbClr val="FFFFFF"/>
                  </a:solidFill>
                </a:uFill>
                <a:latin typeface="Calibri"/>
              </a:rPr>
              <a:t>E. Pierre (0.2)</a:t>
            </a:r>
          </a:p>
          <a:p>
            <a:pPr lvl="0"/>
            <a:r>
              <a:rPr lang="en-US" sz="1600" spc="-1" dirty="0">
                <a:solidFill>
                  <a:srgbClr val="000000"/>
                </a:solidFill>
                <a:uFill>
                  <a:solidFill>
                    <a:srgbClr val="FFFFFF"/>
                  </a:solidFill>
                </a:uFill>
                <a:latin typeface="Calibri"/>
              </a:rPr>
              <a:t>J. </a:t>
            </a:r>
            <a:r>
              <a:rPr lang="en-US" sz="1600" spc="-1" dirty="0" err="1">
                <a:solidFill>
                  <a:srgbClr val="000000"/>
                </a:solidFill>
                <a:uFill>
                  <a:solidFill>
                    <a:srgbClr val="FFFFFF"/>
                  </a:solidFill>
                </a:uFill>
                <a:latin typeface="Calibri"/>
              </a:rPr>
              <a:t>Coridian</a:t>
            </a:r>
            <a:r>
              <a:rPr lang="en-US" sz="1600" spc="-1" dirty="0">
                <a:solidFill>
                  <a:srgbClr val="000000"/>
                </a:solidFill>
                <a:uFill>
                  <a:solidFill>
                    <a:srgbClr val="FFFFFF"/>
                  </a:solidFill>
                </a:uFill>
                <a:latin typeface="Calibri"/>
              </a:rPr>
              <a:t> (0.1)</a:t>
            </a:r>
          </a:p>
          <a:p>
            <a:pPr lvl="0"/>
            <a:r>
              <a:rPr lang="en-US" sz="1600" spc="-1" dirty="0">
                <a:solidFill>
                  <a:srgbClr val="000000"/>
                </a:solidFill>
                <a:uFill>
                  <a:solidFill>
                    <a:srgbClr val="FFFFFF"/>
                  </a:solidFill>
                </a:uFill>
                <a:latin typeface="Calibri"/>
              </a:rPr>
              <a:t>D. Martin (0.2)</a:t>
            </a:r>
          </a:p>
          <a:p>
            <a:pPr lvl="0"/>
            <a:r>
              <a:rPr lang="en-US" sz="1600" spc="-1" dirty="0">
                <a:solidFill>
                  <a:srgbClr val="000000"/>
                </a:solidFill>
                <a:uFill>
                  <a:solidFill>
                    <a:srgbClr val="FFFFFF"/>
                  </a:solidFill>
                </a:uFill>
                <a:latin typeface="Calibri"/>
              </a:rPr>
              <a:t>V. </a:t>
            </a:r>
            <a:r>
              <a:rPr lang="en-US" sz="1600" spc="-1" dirty="0" err="1">
                <a:solidFill>
                  <a:srgbClr val="000000"/>
                </a:solidFill>
                <a:uFill>
                  <a:solidFill>
                    <a:srgbClr val="FFFFFF"/>
                  </a:solidFill>
                </a:uFill>
                <a:latin typeface="Calibri"/>
              </a:rPr>
              <a:t>Voisin</a:t>
            </a:r>
            <a:r>
              <a:rPr lang="en-US" sz="1600" spc="-1" dirty="0">
                <a:solidFill>
                  <a:srgbClr val="000000"/>
                </a:solidFill>
                <a:uFill>
                  <a:solidFill>
                    <a:srgbClr val="FFFFFF"/>
                  </a:solidFill>
                </a:uFill>
                <a:latin typeface="Calibri"/>
              </a:rPr>
              <a:t> (0.3)</a:t>
            </a:r>
          </a:p>
          <a:p>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
        <p:nvSpPr>
          <p:cNvPr id="100" name="CustomShape 4"/>
          <p:cNvSpPr/>
          <p:nvPr/>
        </p:nvSpPr>
        <p:spPr>
          <a:xfrm>
            <a:off x="225720" y="631800"/>
            <a:ext cx="289296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200" b="0" strike="noStrike" spc="-1" dirty="0" err="1">
                <a:solidFill>
                  <a:srgbClr val="7030A0"/>
                </a:solidFill>
                <a:uFill>
                  <a:solidFill>
                    <a:srgbClr val="FFFFFF"/>
                  </a:solidFill>
                </a:uFill>
                <a:latin typeface="Calibri"/>
                <a:ea typeface="DejaVu Sans"/>
              </a:rPr>
              <a:t>Nouveau</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réunion</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précédente</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C00000"/>
                </a:solidFill>
                <a:uFill>
                  <a:solidFill>
                    <a:srgbClr val="FFFFFF"/>
                  </a:solidFill>
                </a:uFill>
                <a:latin typeface="Calibri"/>
                <a:ea typeface="DejaVu Sans"/>
              </a:rPr>
              <a:t>modification</a:t>
            </a:r>
            <a:endParaRPr lang="ru-RU" sz="1800" b="0" strike="noStrike" spc="-1" dirty="0">
              <a:solidFill>
                <a:srgbClr val="000000"/>
              </a:solidFill>
              <a:uFill>
                <a:solidFill>
                  <a:srgbClr val="FFFFFF"/>
                </a:solidFill>
              </a:uFill>
              <a:latin typeface="Arial"/>
            </a:endParaRPr>
          </a:p>
        </p:txBody>
      </p:sp>
      <p:sp>
        <p:nvSpPr>
          <p:cNvPr id="101" name="CustomShape 5"/>
          <p:cNvSpPr/>
          <p:nvPr/>
        </p:nvSpPr>
        <p:spPr>
          <a:xfrm>
            <a:off x="196560" y="4293000"/>
            <a:ext cx="87843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1" strike="noStrike" spc="-1" dirty="0" err="1">
                <a:solidFill>
                  <a:srgbClr val="000000"/>
                </a:solidFill>
                <a:uFill>
                  <a:solidFill>
                    <a:srgbClr val="FFFFFF"/>
                  </a:solidFill>
                </a:uFill>
                <a:latin typeface="Calibri"/>
                <a:ea typeface="DejaVu Sans"/>
              </a:rPr>
              <a:t>Observations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travail</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effectif</a:t>
            </a:r>
            <a:r>
              <a:rPr lang="ru-RU" sz="1600" b="0" strike="noStrike" spc="-1" dirty="0">
                <a:solidFill>
                  <a:srgbClr val="000000"/>
                </a:solidFill>
                <a:uFill>
                  <a:solidFill>
                    <a:srgbClr val="FFFFFF"/>
                  </a:solidFill>
                </a:uFill>
                <a:latin typeface="Calibri"/>
                <a:ea typeface="DejaVu Sans"/>
              </a:rPr>
              <a:t>/</a:t>
            </a:r>
            <a:r>
              <a:rPr lang="ru-RU" sz="1600" b="0" strike="noStrike" spc="-1" dirty="0" err="1">
                <a:solidFill>
                  <a:srgbClr val="000000"/>
                </a:solidFill>
                <a:uFill>
                  <a:solidFill>
                    <a:srgbClr val="FFFFFF"/>
                  </a:solidFill>
                </a:uFill>
                <a:latin typeface="Calibri"/>
                <a:ea typeface="DejaVu Sans"/>
              </a:rPr>
              <a:t>planifié</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profil</a:t>
            </a:r>
            <a:r>
              <a:rPr lang="ru-RU" sz="1600" b="0" strike="noStrike" spc="-1" dirty="0">
                <a:solidFill>
                  <a:srgbClr val="000000"/>
                </a:solidFill>
                <a:uFill>
                  <a:solidFill>
                    <a:srgbClr val="FFFFFF"/>
                  </a:solidFill>
                </a:uFill>
                <a:latin typeface="Calibri"/>
                <a:ea typeface="DejaVu Sans"/>
              </a:rPr>
              <a:t> CDD/</a:t>
            </a:r>
            <a:r>
              <a:rPr lang="ru-RU" sz="1600" b="0" strike="noStrike" spc="-1" dirty="0" err="1">
                <a:solidFill>
                  <a:srgbClr val="000000"/>
                </a:solidFill>
                <a:uFill>
                  <a:solidFill>
                    <a:srgbClr val="FFFFFF"/>
                  </a:solidFill>
                </a:uFill>
                <a:latin typeface="Calibri"/>
                <a:ea typeface="DejaVu Sans"/>
              </a:rPr>
              <a:t>stage</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aob</a:t>
            </a:r>
            <a:r>
              <a:rPr lang="ru-RU" sz="1600" b="0" strike="noStrike" spc="-1" dirty="0">
                <a:solidFill>
                  <a:srgbClr val="000000"/>
                </a:solidFill>
                <a:uFill>
                  <a:solidFill>
                    <a:srgbClr val="FFFFFF"/>
                  </a:solidFill>
                </a:uFill>
                <a:latin typeface="Calibri"/>
                <a:ea typeface="DejaVu Sans"/>
              </a:rPr>
              <a:t>) : </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1539793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 name="Table 1"/>
          <p:cNvGraphicFramePr/>
          <p:nvPr>
            <p:extLst>
              <p:ext uri="{D42A27DB-BD31-4B8C-83A1-F6EECF244321}">
                <p14:modId xmlns:p14="http://schemas.microsoft.com/office/powerpoint/2010/main" val="2232688384"/>
              </p:ext>
            </p:extLst>
          </p:nvPr>
        </p:nvGraphicFramePr>
        <p:xfrm>
          <a:off x="323640" y="1103760"/>
          <a:ext cx="6408360" cy="3108960"/>
        </p:xfrm>
        <a:graphic>
          <a:graphicData uri="http://schemas.openxmlformats.org/drawingml/2006/table">
            <a:tbl>
              <a:tblPr/>
              <a:tblGrid>
                <a:gridCol w="711720">
                  <a:extLst>
                    <a:ext uri="{9D8B030D-6E8A-4147-A177-3AD203B41FA5}">
                      <a16:colId xmlns:a16="http://schemas.microsoft.com/office/drawing/2014/main" val="20000"/>
                    </a:ext>
                  </a:extLst>
                </a:gridCol>
                <a:gridCol w="711720">
                  <a:extLst>
                    <a:ext uri="{9D8B030D-6E8A-4147-A177-3AD203B41FA5}">
                      <a16:colId xmlns:a16="http://schemas.microsoft.com/office/drawing/2014/main" val="20001"/>
                    </a:ext>
                  </a:extLst>
                </a:gridCol>
                <a:gridCol w="711720">
                  <a:extLst>
                    <a:ext uri="{9D8B030D-6E8A-4147-A177-3AD203B41FA5}">
                      <a16:colId xmlns:a16="http://schemas.microsoft.com/office/drawing/2014/main" val="20002"/>
                    </a:ext>
                  </a:extLst>
                </a:gridCol>
                <a:gridCol w="711720">
                  <a:extLst>
                    <a:ext uri="{9D8B030D-6E8A-4147-A177-3AD203B41FA5}">
                      <a16:colId xmlns:a16="http://schemas.microsoft.com/office/drawing/2014/main" val="20003"/>
                    </a:ext>
                  </a:extLst>
                </a:gridCol>
                <a:gridCol w="711720">
                  <a:extLst>
                    <a:ext uri="{9D8B030D-6E8A-4147-A177-3AD203B41FA5}">
                      <a16:colId xmlns:a16="http://schemas.microsoft.com/office/drawing/2014/main" val="20004"/>
                    </a:ext>
                  </a:extLst>
                </a:gridCol>
                <a:gridCol w="711720">
                  <a:extLst>
                    <a:ext uri="{9D8B030D-6E8A-4147-A177-3AD203B41FA5}">
                      <a16:colId xmlns:a16="http://schemas.microsoft.com/office/drawing/2014/main" val="20005"/>
                    </a:ext>
                  </a:extLst>
                </a:gridCol>
                <a:gridCol w="711720">
                  <a:extLst>
                    <a:ext uri="{9D8B030D-6E8A-4147-A177-3AD203B41FA5}">
                      <a16:colId xmlns:a16="http://schemas.microsoft.com/office/drawing/2014/main" val="20006"/>
                    </a:ext>
                  </a:extLst>
                </a:gridCol>
                <a:gridCol w="711720">
                  <a:extLst>
                    <a:ext uri="{9D8B030D-6E8A-4147-A177-3AD203B41FA5}">
                      <a16:colId xmlns:a16="http://schemas.microsoft.com/office/drawing/2014/main" val="20007"/>
                    </a:ext>
                  </a:extLst>
                </a:gridCol>
                <a:gridCol w="714600">
                  <a:extLst>
                    <a:ext uri="{9D8B030D-6E8A-4147-A177-3AD203B41FA5}">
                      <a16:colId xmlns:a16="http://schemas.microsoft.com/office/drawing/2014/main" val="20008"/>
                    </a:ext>
                  </a:extLst>
                </a:gridCol>
              </a:tblGrid>
              <a:tr h="54900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5</a:t>
                      </a:r>
                      <a:r>
                        <a:rPr lang="ru-RU"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6</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6</a:t>
                      </a:r>
                      <a:r>
                        <a:rPr lang="ru-RU"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7</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7</a:t>
                      </a:r>
                      <a:r>
                        <a:rPr lang="ru-RU"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341280">
                <a:tc>
                  <a:txBody>
                    <a:bodyPr/>
                    <a:lstStyle/>
                    <a:p>
                      <a:pPr>
                        <a:lnSpc>
                          <a:spcPct val="100000"/>
                        </a:lnSpc>
                      </a:pPr>
                      <a:r>
                        <a:rPr lang="ru-RU" sz="1800" b="0" strike="noStrike" spc="-1">
                          <a:solidFill>
                            <a:srgbClr val="000000"/>
                          </a:solidFill>
                          <a:uFill>
                            <a:solidFill>
                              <a:srgbClr val="FFFFFF"/>
                            </a:solidFill>
                          </a:uFill>
                          <a:latin typeface="Calibri"/>
                        </a:rPr>
                        <a:t>Etape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dirty="0"/>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M</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E</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1.1</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1.1</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1.1</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1.1</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1.1</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1.1</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3"/>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I</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r>
                        <a:rPr lang="fr-FR" sz="1400" b="0" strike="noStrike" spc="-1" dirty="0">
                          <a:solidFill>
                            <a:srgbClr val="000000"/>
                          </a:solidFill>
                          <a:uFill>
                            <a:solidFill>
                              <a:srgbClr val="FFFFFF"/>
                            </a:solidFill>
                          </a:uFill>
                          <a:latin typeface="Calibri"/>
                          <a:ea typeface="+mn-ea"/>
                          <a:cs typeface="+mn-cs"/>
                        </a:rPr>
                        <a:t>0.3</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r>
                        <a:rPr lang="fr-FR" sz="1400" b="0" strike="noStrike" spc="-1" dirty="0">
                          <a:solidFill>
                            <a:srgbClr val="000000"/>
                          </a:solidFill>
                          <a:uFill>
                            <a:solidFill>
                              <a:srgbClr val="FFFFFF"/>
                            </a:solidFill>
                          </a:uFill>
                          <a:latin typeface="Calibri"/>
                          <a:ea typeface="+mn-ea"/>
                          <a:cs typeface="+mn-cs"/>
                        </a:rPr>
                        <a:t>0.3</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r>
                        <a:rPr lang="fr-FR" sz="1400" b="0" strike="noStrike" spc="-1" dirty="0">
                          <a:solidFill>
                            <a:srgbClr val="000000"/>
                          </a:solidFill>
                          <a:uFill>
                            <a:solidFill>
                              <a:srgbClr val="FFFFFF"/>
                            </a:solidFill>
                          </a:uFill>
                          <a:latin typeface="Calibri"/>
                          <a:ea typeface="+mn-ea"/>
                          <a:cs typeface="+mn-cs"/>
                        </a:rPr>
                        <a:t>0.3</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r>
                        <a:rPr lang="fr-FR" sz="1400" b="0" strike="noStrike" spc="-1" dirty="0">
                          <a:solidFill>
                            <a:srgbClr val="000000"/>
                          </a:solidFill>
                          <a:uFill>
                            <a:solidFill>
                              <a:srgbClr val="FFFFFF"/>
                            </a:solidFill>
                          </a:uFill>
                          <a:latin typeface="Calibri"/>
                          <a:ea typeface="+mn-ea"/>
                          <a:cs typeface="+mn-cs"/>
                        </a:rPr>
                        <a:t>0.3</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r>
                        <a:rPr lang="fr-FR" sz="1400" b="0" strike="noStrike" spc="-1" dirty="0">
                          <a:solidFill>
                            <a:srgbClr val="000000"/>
                          </a:solidFill>
                          <a:uFill>
                            <a:solidFill>
                              <a:srgbClr val="FFFFFF"/>
                            </a:solidFill>
                          </a:uFill>
                          <a:latin typeface="Calibri"/>
                          <a:ea typeface="+mn-ea"/>
                          <a:cs typeface="+mn-cs"/>
                        </a:rPr>
                        <a:t>0.3</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r>
                        <a:rPr lang="fr-FR" sz="1400" b="0" strike="noStrike" spc="-1" dirty="0">
                          <a:solidFill>
                            <a:srgbClr val="000000"/>
                          </a:solidFill>
                          <a:uFill>
                            <a:solidFill>
                              <a:srgbClr val="FFFFFF"/>
                            </a:solidFill>
                          </a:uFill>
                          <a:latin typeface="Calibri"/>
                          <a:ea typeface="+mn-ea"/>
                          <a:cs typeface="+mn-cs"/>
                        </a:rPr>
                        <a:t>0.3</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341280">
                <a:tc>
                  <a:txBody>
                    <a:bodyPr/>
                    <a:lstStyle/>
                    <a:p>
                      <a:pPr>
                        <a:lnSpc>
                          <a:spcPct val="100000"/>
                        </a:lnSpc>
                      </a:pPr>
                      <a:r>
                        <a:rPr lang="ru-RU" sz="1800" b="0" strike="noStrike" spc="-1">
                          <a:solidFill>
                            <a:srgbClr val="000000"/>
                          </a:solidFill>
                          <a:uFill>
                            <a:solidFill>
                              <a:srgbClr val="FFFFFF"/>
                            </a:solidFill>
                          </a:uFill>
                          <a:latin typeface="Calibri"/>
                        </a:rPr>
                        <a:t>CDD</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0.7</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0.7</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0.7</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0.7</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0.7</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0.7</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5"/>
                  </a:ext>
                </a:extLst>
              </a:tr>
              <a:tr h="340200">
                <a:tc>
                  <a:txBody>
                    <a:bodyPr/>
                    <a:lstStyle/>
                    <a:p>
                      <a:pPr>
                        <a:lnSpc>
                          <a:spcPct val="100000"/>
                        </a:lnSpc>
                      </a:pPr>
                      <a:r>
                        <a:rPr lang="ru-RU" sz="1800" b="0" strike="noStrike" spc="-1">
                          <a:solidFill>
                            <a:srgbClr val="000000"/>
                          </a:solidFill>
                          <a:uFill>
                            <a:solidFill>
                              <a:srgbClr val="FFFFFF"/>
                            </a:solidFill>
                          </a:uFill>
                          <a:latin typeface="Calibri"/>
                        </a:rPr>
                        <a:t>ϕ</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6"/>
                  </a:ext>
                </a:extLst>
              </a:tr>
            </a:tbl>
          </a:graphicData>
        </a:graphic>
      </p:graphicFrame>
      <p:sp>
        <p:nvSpPr>
          <p:cNvPr id="103" name="CustomShape 2"/>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dirty="0" err="1">
                <a:solidFill>
                  <a:srgbClr val="000000"/>
                </a:solidFill>
                <a:uFill>
                  <a:solidFill>
                    <a:srgbClr val="FFFFFF"/>
                  </a:solidFill>
                </a:uFill>
                <a:latin typeface="Calibri"/>
              </a:rPr>
              <a:t>Livrable</a:t>
            </a:r>
            <a:r>
              <a:rPr lang="ru-RU" sz="2800" b="1" strike="noStrike" spc="-1" dirty="0">
                <a:solidFill>
                  <a:srgbClr val="000000"/>
                </a:solidFill>
                <a:uFill>
                  <a:solidFill>
                    <a:srgbClr val="FFFFFF"/>
                  </a:solidFill>
                </a:uFill>
                <a:latin typeface="Calibri"/>
              </a:rPr>
              <a:t> </a:t>
            </a:r>
            <a:r>
              <a:rPr lang="en-US" sz="2800" b="1" spc="-1" dirty="0">
                <a:solidFill>
                  <a:srgbClr val="000000"/>
                </a:solidFill>
                <a:uFill>
                  <a:solidFill>
                    <a:srgbClr val="FFFFFF"/>
                  </a:solidFill>
                </a:uFill>
                <a:latin typeface="Calibri"/>
              </a:rPr>
              <a:t>3</a:t>
            </a:r>
            <a:r>
              <a:rPr lang="ru-RU" sz="2800" b="1" strike="noStrike" spc="-1" dirty="0">
                <a:solidFill>
                  <a:srgbClr val="000000"/>
                </a:solidFill>
                <a:uFill>
                  <a:solidFill>
                    <a:srgbClr val="FFFFFF"/>
                  </a:solidFill>
                </a:uFill>
                <a:latin typeface="Calibri"/>
              </a:rPr>
              <a:t> : </a:t>
            </a:r>
            <a:r>
              <a:rPr lang="ru-RU" sz="2800" b="1" strike="noStrike" spc="-1" dirty="0" err="1">
                <a:solidFill>
                  <a:srgbClr val="000000"/>
                </a:solidFill>
                <a:uFill>
                  <a:solidFill>
                    <a:srgbClr val="FFFFFF"/>
                  </a:solidFill>
                </a:uFill>
                <a:latin typeface="Calibri"/>
              </a:rPr>
              <a:t>Planification</a:t>
            </a:r>
            <a:r>
              <a:rPr lang="ru-RU" sz="2800" b="1" strike="noStrike" spc="-1" dirty="0">
                <a:solidFill>
                  <a:srgbClr val="000000"/>
                </a:solidFill>
                <a:uFill>
                  <a:solidFill>
                    <a:srgbClr val="FFFFFF"/>
                  </a:solidFill>
                </a:uFill>
                <a:latin typeface="Calibri"/>
              </a:rPr>
              <a:t> RH [Y+3..Y+5]</a:t>
            </a:r>
            <a:endParaRPr lang="ru-RU" sz="1800" b="0" strike="noStrike" spc="-1" dirty="0">
              <a:solidFill>
                <a:srgbClr val="000000"/>
              </a:solidFill>
              <a:uFill>
                <a:solidFill>
                  <a:srgbClr val="FFFFFF"/>
                </a:solidFill>
              </a:uFill>
              <a:latin typeface="Arial"/>
            </a:endParaRPr>
          </a:p>
        </p:txBody>
      </p:sp>
      <p:sp>
        <p:nvSpPr>
          <p:cNvPr id="104" name="CustomShape 3"/>
          <p:cNvSpPr/>
          <p:nvPr/>
        </p:nvSpPr>
        <p:spPr>
          <a:xfrm>
            <a:off x="7055640" y="1052640"/>
            <a:ext cx="19605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dirty="0" err="1">
                <a:solidFill>
                  <a:srgbClr val="000000"/>
                </a:solidFill>
                <a:uFill>
                  <a:solidFill>
                    <a:srgbClr val="FFFFFF"/>
                  </a:solidFill>
                </a:uFill>
                <a:latin typeface="Calibri"/>
                <a:ea typeface="DejaVu Sans"/>
              </a:rPr>
              <a:t>Noms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si</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nécessaire</a:t>
            </a:r>
            <a:r>
              <a:rPr lang="ru-RU" sz="1600" b="0" strike="noStrike" spc="-1" dirty="0">
                <a:solidFill>
                  <a:srgbClr val="000000"/>
                </a:solidFill>
                <a:uFill>
                  <a:solidFill>
                    <a:srgbClr val="FFFFFF"/>
                  </a:solidFill>
                </a:uFill>
                <a:latin typeface="Calibri"/>
                <a:ea typeface="DejaVu Sans"/>
              </a:rPr>
              <a:t>):</a:t>
            </a:r>
            <a:endParaRPr lang="ru-RU" sz="1800" b="0" strike="noStrike" spc="-1" dirty="0">
              <a:solidFill>
                <a:srgbClr val="000000"/>
              </a:solidFill>
              <a:uFill>
                <a:solidFill>
                  <a:srgbClr val="FFFFFF"/>
                </a:solidFill>
              </a:uFill>
              <a:latin typeface="Arial"/>
            </a:endParaRPr>
          </a:p>
          <a:p>
            <a:pPr>
              <a:lnSpc>
                <a:spcPct val="100000"/>
              </a:lnSpc>
            </a:pPr>
            <a:r>
              <a:rPr lang="en-US" sz="1600" spc="-1" dirty="0">
                <a:solidFill>
                  <a:srgbClr val="000000"/>
                </a:solidFill>
                <a:uFill>
                  <a:solidFill>
                    <a:srgbClr val="FFFFFF"/>
                  </a:solidFill>
                </a:uFill>
                <a:latin typeface="Calibri"/>
              </a:rPr>
              <a:t>S. Russo (0.6)</a:t>
            </a:r>
          </a:p>
          <a:p>
            <a:pPr>
              <a:lnSpc>
                <a:spcPct val="100000"/>
              </a:lnSpc>
            </a:pPr>
            <a:r>
              <a:rPr lang="en-US" sz="1600" spc="-1" dirty="0">
                <a:solidFill>
                  <a:srgbClr val="000000"/>
                </a:solidFill>
                <a:uFill>
                  <a:solidFill>
                    <a:srgbClr val="FFFFFF"/>
                  </a:solidFill>
                </a:uFill>
                <a:latin typeface="Calibri"/>
              </a:rPr>
              <a:t>E. Pierre (0.2)</a:t>
            </a:r>
          </a:p>
          <a:p>
            <a:pPr>
              <a:lnSpc>
                <a:spcPct val="100000"/>
              </a:lnSpc>
            </a:pPr>
            <a:r>
              <a:rPr lang="en-US" sz="1600" spc="-1" dirty="0">
                <a:solidFill>
                  <a:srgbClr val="000000"/>
                </a:solidFill>
                <a:uFill>
                  <a:solidFill>
                    <a:srgbClr val="FFFFFF"/>
                  </a:solidFill>
                </a:uFill>
                <a:latin typeface="Calibri"/>
              </a:rPr>
              <a:t>J. </a:t>
            </a:r>
            <a:r>
              <a:rPr lang="en-US" sz="1600" spc="-1" dirty="0" err="1">
                <a:solidFill>
                  <a:srgbClr val="000000"/>
                </a:solidFill>
                <a:uFill>
                  <a:solidFill>
                    <a:srgbClr val="FFFFFF"/>
                  </a:solidFill>
                </a:uFill>
                <a:latin typeface="Calibri"/>
              </a:rPr>
              <a:t>Coridian</a:t>
            </a:r>
            <a:r>
              <a:rPr lang="en-US" sz="1600" spc="-1" dirty="0">
                <a:solidFill>
                  <a:srgbClr val="000000"/>
                </a:solidFill>
                <a:uFill>
                  <a:solidFill>
                    <a:srgbClr val="FFFFFF"/>
                  </a:solidFill>
                </a:uFill>
                <a:latin typeface="Calibri"/>
              </a:rPr>
              <a:t> (0.1)</a:t>
            </a:r>
          </a:p>
          <a:p>
            <a:pPr>
              <a:lnSpc>
                <a:spcPct val="100000"/>
              </a:lnSpc>
            </a:pPr>
            <a:r>
              <a:rPr lang="en-US" sz="1600" spc="-1" dirty="0">
                <a:solidFill>
                  <a:srgbClr val="000000"/>
                </a:solidFill>
                <a:uFill>
                  <a:solidFill>
                    <a:srgbClr val="FFFFFF"/>
                  </a:solidFill>
                </a:uFill>
                <a:latin typeface="Calibri"/>
              </a:rPr>
              <a:t>D. Martin (0.2)</a:t>
            </a:r>
          </a:p>
          <a:p>
            <a:pPr>
              <a:lnSpc>
                <a:spcPct val="100000"/>
              </a:lnSpc>
            </a:pPr>
            <a:r>
              <a:rPr lang="en-US" sz="1600" spc="-1" dirty="0">
                <a:solidFill>
                  <a:srgbClr val="000000"/>
                </a:solidFill>
                <a:uFill>
                  <a:solidFill>
                    <a:srgbClr val="FFFFFF"/>
                  </a:solidFill>
                </a:uFill>
                <a:latin typeface="Calibri"/>
              </a:rPr>
              <a:t>V. </a:t>
            </a:r>
            <a:r>
              <a:rPr lang="en-US" sz="1600" spc="-1" dirty="0" err="1">
                <a:solidFill>
                  <a:srgbClr val="000000"/>
                </a:solidFill>
                <a:uFill>
                  <a:solidFill>
                    <a:srgbClr val="FFFFFF"/>
                  </a:solidFill>
                </a:uFill>
                <a:latin typeface="Calibri"/>
              </a:rPr>
              <a:t>Voisin</a:t>
            </a:r>
            <a:r>
              <a:rPr lang="en-US" sz="1600" spc="-1" dirty="0">
                <a:solidFill>
                  <a:srgbClr val="000000"/>
                </a:solidFill>
                <a:uFill>
                  <a:solidFill>
                    <a:srgbClr val="FFFFFF"/>
                  </a:solidFill>
                </a:uFill>
                <a:latin typeface="Calibri"/>
              </a:rPr>
              <a:t> (0.3)</a:t>
            </a: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r>
              <a:rPr lang="ru-RU" sz="1600" b="0" strike="noStrike" spc="-1" dirty="0">
                <a:solidFill>
                  <a:srgbClr val="000000"/>
                </a:solidFill>
                <a:uFill>
                  <a:solidFill>
                    <a:srgbClr val="FFFFFF"/>
                  </a:solidFill>
                </a:uFill>
                <a:latin typeface="Calibri"/>
                <a:ea typeface="DejaVu Sans"/>
              </a:rPr>
              <a:t> </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
        <p:nvSpPr>
          <p:cNvPr id="105" name="CustomShape 4"/>
          <p:cNvSpPr/>
          <p:nvPr/>
        </p:nvSpPr>
        <p:spPr>
          <a:xfrm>
            <a:off x="225720" y="631800"/>
            <a:ext cx="289296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200" b="0" strike="noStrike" spc="-1" dirty="0" err="1">
                <a:solidFill>
                  <a:srgbClr val="7030A0"/>
                </a:solidFill>
                <a:uFill>
                  <a:solidFill>
                    <a:srgbClr val="FFFFFF"/>
                  </a:solidFill>
                </a:uFill>
                <a:latin typeface="Calibri"/>
                <a:ea typeface="DejaVu Sans"/>
              </a:rPr>
              <a:t>Nouveau</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réunion</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précédente</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C00000"/>
                </a:solidFill>
                <a:uFill>
                  <a:solidFill>
                    <a:srgbClr val="FFFFFF"/>
                  </a:solidFill>
                </a:uFill>
                <a:latin typeface="Calibri"/>
                <a:ea typeface="DejaVu Sans"/>
              </a:rPr>
              <a:t>modification</a:t>
            </a:r>
            <a:endParaRPr lang="ru-RU" sz="1800" b="0" strike="noStrike" spc="-1" dirty="0">
              <a:solidFill>
                <a:srgbClr val="000000"/>
              </a:solidFill>
              <a:uFill>
                <a:solidFill>
                  <a:srgbClr val="FFFFFF"/>
                </a:solidFill>
              </a:uFill>
              <a:latin typeface="Arial"/>
            </a:endParaRPr>
          </a:p>
        </p:txBody>
      </p:sp>
      <p:sp>
        <p:nvSpPr>
          <p:cNvPr id="6" name="CustomShape 5"/>
          <p:cNvSpPr/>
          <p:nvPr/>
        </p:nvSpPr>
        <p:spPr>
          <a:xfrm>
            <a:off x="196560" y="4293000"/>
            <a:ext cx="87843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1" strike="noStrike" spc="-1" dirty="0" err="1">
                <a:solidFill>
                  <a:srgbClr val="000000"/>
                </a:solidFill>
                <a:uFill>
                  <a:solidFill>
                    <a:srgbClr val="FFFFFF"/>
                  </a:solidFill>
                </a:uFill>
                <a:latin typeface="Calibri"/>
                <a:ea typeface="DejaVu Sans"/>
              </a:rPr>
              <a:t>Observations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travail</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effectif</a:t>
            </a:r>
            <a:r>
              <a:rPr lang="ru-RU" sz="1600" b="0" strike="noStrike" spc="-1" dirty="0">
                <a:solidFill>
                  <a:srgbClr val="000000"/>
                </a:solidFill>
                <a:uFill>
                  <a:solidFill>
                    <a:srgbClr val="FFFFFF"/>
                  </a:solidFill>
                </a:uFill>
                <a:latin typeface="Calibri"/>
                <a:ea typeface="DejaVu Sans"/>
              </a:rPr>
              <a:t>/</a:t>
            </a:r>
            <a:r>
              <a:rPr lang="ru-RU" sz="1600" b="0" strike="noStrike" spc="-1" dirty="0" err="1">
                <a:solidFill>
                  <a:srgbClr val="000000"/>
                </a:solidFill>
                <a:uFill>
                  <a:solidFill>
                    <a:srgbClr val="FFFFFF"/>
                  </a:solidFill>
                </a:uFill>
                <a:latin typeface="Calibri"/>
                <a:ea typeface="DejaVu Sans"/>
              </a:rPr>
              <a:t>planifié</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profil</a:t>
            </a:r>
            <a:r>
              <a:rPr lang="ru-RU" sz="1600" b="0" strike="noStrike" spc="-1" dirty="0">
                <a:solidFill>
                  <a:srgbClr val="000000"/>
                </a:solidFill>
                <a:uFill>
                  <a:solidFill>
                    <a:srgbClr val="FFFFFF"/>
                  </a:solidFill>
                </a:uFill>
                <a:latin typeface="Calibri"/>
                <a:ea typeface="DejaVu Sans"/>
              </a:rPr>
              <a:t> CDD/</a:t>
            </a:r>
            <a:r>
              <a:rPr lang="ru-RU" sz="1600" b="0" strike="noStrike" spc="-1" dirty="0" err="1">
                <a:solidFill>
                  <a:srgbClr val="000000"/>
                </a:solidFill>
                <a:uFill>
                  <a:solidFill>
                    <a:srgbClr val="FFFFFF"/>
                  </a:solidFill>
                </a:uFill>
                <a:latin typeface="Calibri"/>
                <a:ea typeface="DejaVu Sans"/>
              </a:rPr>
              <a:t>stage</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aob</a:t>
            </a:r>
            <a:r>
              <a:rPr lang="ru-RU" sz="1600" b="0" strike="noStrike" spc="-1" dirty="0">
                <a:solidFill>
                  <a:srgbClr val="000000"/>
                </a:solidFill>
                <a:uFill>
                  <a:solidFill>
                    <a:srgbClr val="FFFFFF"/>
                  </a:solidFill>
                </a:uFill>
                <a:latin typeface="Calibri"/>
                <a:ea typeface="DejaVu Sans"/>
              </a:rPr>
              <a:t>) : </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415070313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a:solidFill>
                  <a:srgbClr val="000000"/>
                </a:solidFill>
                <a:uFill>
                  <a:solidFill>
                    <a:srgbClr val="FFFFFF"/>
                  </a:solidFill>
                </a:uFill>
                <a:latin typeface="Calibri"/>
              </a:rPr>
              <a:t>Demandes spéciales</a:t>
            </a:r>
            <a:endParaRPr lang="ru-RU" sz="1800" b="0" strike="noStrike" spc="-1">
              <a:solidFill>
                <a:srgbClr val="000000"/>
              </a:solidFill>
              <a:uFill>
                <a:solidFill>
                  <a:srgbClr val="FFFFFF"/>
                </a:solidFill>
              </a:uFill>
              <a:latin typeface="Arial"/>
            </a:endParaRPr>
          </a:p>
        </p:txBody>
      </p:sp>
      <p:graphicFrame>
        <p:nvGraphicFramePr>
          <p:cNvPr id="135" name="Table 2"/>
          <p:cNvGraphicFramePr/>
          <p:nvPr>
            <p:extLst>
              <p:ext uri="{D42A27DB-BD31-4B8C-83A1-F6EECF244321}">
                <p14:modId xmlns:p14="http://schemas.microsoft.com/office/powerpoint/2010/main" val="2375523442"/>
              </p:ext>
            </p:extLst>
          </p:nvPr>
        </p:nvGraphicFramePr>
        <p:xfrm>
          <a:off x="179640" y="764640"/>
          <a:ext cx="8781840" cy="1591080"/>
        </p:xfrm>
        <a:graphic>
          <a:graphicData uri="http://schemas.openxmlformats.org/drawingml/2006/table">
            <a:tbl>
              <a:tblPr/>
              <a:tblGrid>
                <a:gridCol w="627264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1"/>
                    </a:ext>
                  </a:extLst>
                </a:gridCol>
                <a:gridCol w="1213200">
                  <a:extLst>
                    <a:ext uri="{9D8B030D-6E8A-4147-A177-3AD203B41FA5}">
                      <a16:colId xmlns:a16="http://schemas.microsoft.com/office/drawing/2014/main" val="20002"/>
                    </a:ext>
                  </a:extLst>
                </a:gridCol>
              </a:tblGrid>
              <a:tr h="270360">
                <a:tc>
                  <a:txBody>
                    <a:bodyPr/>
                    <a:lstStyle/>
                    <a:p>
                      <a:pPr>
                        <a:lnSpc>
                          <a:spcPct val="100000"/>
                        </a:lnSpc>
                      </a:pPr>
                      <a:r>
                        <a:rPr lang="ru-RU" sz="1400" b="1" strike="noStrike" spc="-1">
                          <a:solidFill>
                            <a:srgbClr val="FFC000"/>
                          </a:solidFill>
                          <a:uFill>
                            <a:solidFill>
                              <a:srgbClr val="FFFFFF"/>
                            </a:solidFill>
                          </a:uFill>
                          <a:latin typeface="Calibri"/>
                        </a:rPr>
                        <a:t>Nouveau Matériel</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400" b="1" strike="noStrike" spc="-1">
                          <a:solidFill>
                            <a:srgbClr val="FFFFFF"/>
                          </a:solidFill>
                          <a:uFill>
                            <a:solidFill>
                              <a:srgbClr val="FFFFFF"/>
                            </a:solidFill>
                          </a:uFill>
                          <a:latin typeface="Calibri"/>
                        </a:rPr>
                        <a:t>Origine Budget</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400" b="1" strike="noStrike" spc="-1">
                          <a:solidFill>
                            <a:srgbClr val="FFFFFF"/>
                          </a:solidFill>
                          <a:uFill>
                            <a:solidFill>
                              <a:srgbClr val="FFFFFF"/>
                            </a:solidFill>
                          </a:uFill>
                          <a:latin typeface="Calibri"/>
                        </a:rPr>
                        <a:t>Cout estimé</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428760">
                <a:tc>
                  <a:txBody>
                    <a:bodyPr/>
                    <a:lstStyle/>
                    <a:p>
                      <a:endParaRPr lang="fr-FR" sz="1400" dirty="0">
                        <a:latin typeface="Calibri"/>
                        <a:cs typeface="Calibri"/>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sz="1400">
                        <a:latin typeface="Calibri"/>
                        <a:cs typeface="Calibri"/>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sz="1400" dirty="0">
                        <a:latin typeface="Calibri"/>
                        <a:cs typeface="Calibri"/>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428760">
                <a:tc>
                  <a:txBody>
                    <a:bodyPr/>
                    <a:lstStyle/>
                    <a:p>
                      <a:endParaRPr lang="fr-FR" sz="1400" dirty="0">
                        <a:latin typeface="Calibri"/>
                        <a:cs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400">
                        <a:latin typeface="Calibri"/>
                        <a:cs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400" dirty="0">
                        <a:latin typeface="Calibri"/>
                        <a:cs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428760">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3"/>
                  </a:ext>
                </a:extLst>
              </a:tr>
            </a:tbl>
          </a:graphicData>
        </a:graphic>
      </p:graphicFrame>
      <p:graphicFrame>
        <p:nvGraphicFramePr>
          <p:cNvPr id="136" name="Table 3"/>
          <p:cNvGraphicFramePr/>
          <p:nvPr>
            <p:extLst>
              <p:ext uri="{D42A27DB-BD31-4B8C-83A1-F6EECF244321}">
                <p14:modId xmlns:p14="http://schemas.microsoft.com/office/powerpoint/2010/main" val="1847842594"/>
              </p:ext>
            </p:extLst>
          </p:nvPr>
        </p:nvGraphicFramePr>
        <p:xfrm>
          <a:off x="179640" y="2565000"/>
          <a:ext cx="8781840" cy="1162320"/>
        </p:xfrm>
        <a:graphic>
          <a:graphicData uri="http://schemas.openxmlformats.org/drawingml/2006/table">
            <a:tbl>
              <a:tblPr/>
              <a:tblGrid>
                <a:gridCol w="5400360">
                  <a:extLst>
                    <a:ext uri="{9D8B030D-6E8A-4147-A177-3AD203B41FA5}">
                      <a16:colId xmlns:a16="http://schemas.microsoft.com/office/drawing/2014/main" val="20000"/>
                    </a:ext>
                  </a:extLst>
                </a:gridCol>
                <a:gridCol w="1584000">
                  <a:extLst>
                    <a:ext uri="{9D8B030D-6E8A-4147-A177-3AD203B41FA5}">
                      <a16:colId xmlns:a16="http://schemas.microsoft.com/office/drawing/2014/main" val="20001"/>
                    </a:ext>
                  </a:extLst>
                </a:gridCol>
                <a:gridCol w="1797480">
                  <a:extLst>
                    <a:ext uri="{9D8B030D-6E8A-4147-A177-3AD203B41FA5}">
                      <a16:colId xmlns:a16="http://schemas.microsoft.com/office/drawing/2014/main" val="20002"/>
                    </a:ext>
                  </a:extLst>
                </a:gridCol>
              </a:tblGrid>
              <a:tr h="270360">
                <a:tc>
                  <a:txBody>
                    <a:bodyPr/>
                    <a:lstStyle/>
                    <a:p>
                      <a:pPr>
                        <a:lnSpc>
                          <a:spcPct val="100000"/>
                        </a:lnSpc>
                      </a:pPr>
                      <a:r>
                        <a:rPr lang="ru-RU" sz="1400" b="1" strike="noStrike" spc="-1">
                          <a:solidFill>
                            <a:srgbClr val="FFC000"/>
                          </a:solidFill>
                          <a:uFill>
                            <a:solidFill>
                              <a:srgbClr val="FFFFFF"/>
                            </a:solidFill>
                          </a:uFill>
                          <a:latin typeface="Calibri"/>
                        </a:rPr>
                        <a:t>Matériel existant / Locaux</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400" b="1" strike="noStrike" spc="-1">
                          <a:solidFill>
                            <a:srgbClr val="FFFFFF"/>
                          </a:solidFill>
                          <a:uFill>
                            <a:solidFill>
                              <a:srgbClr val="FFFFFF"/>
                            </a:solidFill>
                          </a:uFill>
                          <a:latin typeface="Calibri"/>
                        </a:rPr>
                        <a:t>Conflits potentiels</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400" b="1" strike="noStrike" spc="-1">
                          <a:solidFill>
                            <a:srgbClr val="FFFFFF"/>
                          </a:solidFill>
                          <a:uFill>
                            <a:solidFill>
                              <a:srgbClr val="FFFFFF"/>
                            </a:solidFill>
                          </a:uFill>
                          <a:latin typeface="Calibri"/>
                        </a:rPr>
                        <a:t>Dates</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428760">
                <a:tc>
                  <a:txBody>
                    <a:bodyPr/>
                    <a:lstStyle/>
                    <a:p>
                      <a:r>
                        <a:rPr lang="fr-FR" sz="1400" noProof="0" dirty="0">
                          <a:latin typeface="Calibri"/>
                          <a:cs typeface="Calibri"/>
                        </a:rPr>
                        <a:t>Espace dans une salle de manip </a:t>
                      </a: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sz="1400">
                        <a:latin typeface="Calibri"/>
                        <a:cs typeface="Calibri"/>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r>
                        <a:rPr lang="fr-FR" sz="1400" dirty="0">
                          <a:latin typeface="Calibri"/>
                          <a:cs typeface="Calibri"/>
                        </a:rPr>
                        <a:t>2023</a:t>
                      </a: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428760">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bl>
          </a:graphicData>
        </a:graphic>
      </p:graphicFrame>
      <p:graphicFrame>
        <p:nvGraphicFramePr>
          <p:cNvPr id="137" name="Table 4"/>
          <p:cNvGraphicFramePr/>
          <p:nvPr/>
        </p:nvGraphicFramePr>
        <p:xfrm>
          <a:off x="179640" y="3861000"/>
          <a:ext cx="8781840" cy="1162320"/>
        </p:xfrm>
        <a:graphic>
          <a:graphicData uri="http://schemas.openxmlformats.org/drawingml/2006/table">
            <a:tbl>
              <a:tblPr/>
              <a:tblGrid>
                <a:gridCol w="5400360">
                  <a:extLst>
                    <a:ext uri="{9D8B030D-6E8A-4147-A177-3AD203B41FA5}">
                      <a16:colId xmlns:a16="http://schemas.microsoft.com/office/drawing/2014/main" val="20000"/>
                    </a:ext>
                  </a:extLst>
                </a:gridCol>
                <a:gridCol w="1584000">
                  <a:extLst>
                    <a:ext uri="{9D8B030D-6E8A-4147-A177-3AD203B41FA5}">
                      <a16:colId xmlns:a16="http://schemas.microsoft.com/office/drawing/2014/main" val="20001"/>
                    </a:ext>
                  </a:extLst>
                </a:gridCol>
                <a:gridCol w="1797480">
                  <a:extLst>
                    <a:ext uri="{9D8B030D-6E8A-4147-A177-3AD203B41FA5}">
                      <a16:colId xmlns:a16="http://schemas.microsoft.com/office/drawing/2014/main" val="20002"/>
                    </a:ext>
                  </a:extLst>
                </a:gridCol>
              </a:tblGrid>
              <a:tr h="270360">
                <a:tc>
                  <a:txBody>
                    <a:bodyPr/>
                    <a:lstStyle/>
                    <a:p>
                      <a:pPr>
                        <a:lnSpc>
                          <a:spcPct val="100000"/>
                        </a:lnSpc>
                      </a:pPr>
                      <a:r>
                        <a:rPr lang="ru-RU" sz="1400" b="1" strike="noStrike" spc="-1">
                          <a:solidFill>
                            <a:srgbClr val="FFC000"/>
                          </a:solidFill>
                          <a:uFill>
                            <a:solidFill>
                              <a:srgbClr val="FFFFFF"/>
                            </a:solidFill>
                          </a:uFill>
                          <a:latin typeface="Calibri"/>
                        </a:rPr>
                        <a:t>Postes</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400" b="1" strike="noStrike" spc="-1">
                          <a:solidFill>
                            <a:srgbClr val="FFFFFF"/>
                          </a:solidFill>
                          <a:uFill>
                            <a:solidFill>
                              <a:srgbClr val="FFFFFF"/>
                            </a:solidFill>
                          </a:uFill>
                          <a:latin typeface="Calibri"/>
                        </a:rPr>
                        <a:t>Nature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400" b="1" strike="noStrike" spc="-1">
                          <a:solidFill>
                            <a:srgbClr val="FFFFFF"/>
                          </a:solidFill>
                          <a:uFill>
                            <a:solidFill>
                              <a:srgbClr val="FFFFFF"/>
                            </a:solidFill>
                          </a:uFill>
                          <a:latin typeface="Calibri"/>
                        </a:rPr>
                        <a:t>Dates</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428760">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428760">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bl>
          </a:graphicData>
        </a:graphic>
      </p:graphicFrame>
      <p:graphicFrame>
        <p:nvGraphicFramePr>
          <p:cNvPr id="138" name="Table 5"/>
          <p:cNvGraphicFramePr/>
          <p:nvPr>
            <p:extLst>
              <p:ext uri="{D42A27DB-BD31-4B8C-83A1-F6EECF244321}">
                <p14:modId xmlns:p14="http://schemas.microsoft.com/office/powerpoint/2010/main" val="2787224472"/>
              </p:ext>
            </p:extLst>
          </p:nvPr>
        </p:nvGraphicFramePr>
        <p:xfrm>
          <a:off x="179640" y="5229361"/>
          <a:ext cx="8781840" cy="1327571"/>
        </p:xfrm>
        <a:graphic>
          <a:graphicData uri="http://schemas.openxmlformats.org/drawingml/2006/table">
            <a:tbl>
              <a:tblPr/>
              <a:tblGrid>
                <a:gridCol w="5400360">
                  <a:extLst>
                    <a:ext uri="{9D8B030D-6E8A-4147-A177-3AD203B41FA5}">
                      <a16:colId xmlns:a16="http://schemas.microsoft.com/office/drawing/2014/main" val="20000"/>
                    </a:ext>
                  </a:extLst>
                </a:gridCol>
                <a:gridCol w="1584000">
                  <a:extLst>
                    <a:ext uri="{9D8B030D-6E8A-4147-A177-3AD203B41FA5}">
                      <a16:colId xmlns:a16="http://schemas.microsoft.com/office/drawing/2014/main" val="20001"/>
                    </a:ext>
                  </a:extLst>
                </a:gridCol>
                <a:gridCol w="1797480">
                  <a:extLst>
                    <a:ext uri="{9D8B030D-6E8A-4147-A177-3AD203B41FA5}">
                      <a16:colId xmlns:a16="http://schemas.microsoft.com/office/drawing/2014/main" val="20002"/>
                    </a:ext>
                  </a:extLst>
                </a:gridCol>
              </a:tblGrid>
              <a:tr h="282173">
                <a:tc>
                  <a:txBody>
                    <a:bodyPr/>
                    <a:lstStyle/>
                    <a:p>
                      <a:pPr>
                        <a:lnSpc>
                          <a:spcPct val="100000"/>
                        </a:lnSpc>
                      </a:pPr>
                      <a:r>
                        <a:rPr lang="ru-RU" sz="1400" b="1" strike="noStrike" spc="-1" dirty="0" err="1">
                          <a:solidFill>
                            <a:srgbClr val="FFC000"/>
                          </a:solidFill>
                          <a:uFill>
                            <a:solidFill>
                              <a:srgbClr val="FFFFFF"/>
                            </a:solidFill>
                          </a:uFill>
                          <a:latin typeface="Calibri"/>
                        </a:rPr>
                        <a:t>Divers</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400" b="1" strike="noStrike" spc="-1">
                          <a:solidFill>
                            <a:srgbClr val="FFFFFF"/>
                          </a:solidFill>
                          <a:uFill>
                            <a:solidFill>
                              <a:srgbClr val="FFFFFF"/>
                            </a:solidFill>
                          </a:uFill>
                          <a:latin typeface="Calibri"/>
                        </a:rPr>
                        <a:t>Coûts</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400" b="1" strike="noStrike" spc="-1">
                          <a:solidFill>
                            <a:srgbClr val="FFFFFF"/>
                          </a:solidFill>
                          <a:uFill>
                            <a:solidFill>
                              <a:srgbClr val="FFFFFF"/>
                            </a:solidFill>
                          </a:uFill>
                          <a:latin typeface="Calibri"/>
                        </a:rPr>
                        <a:t>Dates</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657011">
                <a:tc>
                  <a:txBody>
                    <a:bodyPr/>
                    <a:lstStyle/>
                    <a:p>
                      <a:pPr>
                        <a:lnSpc>
                          <a:spcPct val="100000"/>
                        </a:lnSpc>
                      </a:pPr>
                      <a:endParaRPr lang="fr-FR" sz="1400" b="0" strike="noStrike" spc="-1" dirty="0">
                        <a:solidFill>
                          <a:srgbClr val="FF0000"/>
                        </a:solidFill>
                        <a:uFill>
                          <a:solidFill>
                            <a:srgbClr val="FFFFFF"/>
                          </a:solidFill>
                        </a:uFill>
                        <a:latin typeface="Calibri"/>
                        <a:cs typeface="Calibri"/>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endParaRPr lang="ru-RU" sz="1400" b="0" strike="noStrike" spc="-1" dirty="0">
                        <a:solidFill>
                          <a:srgbClr val="000000"/>
                        </a:solidFill>
                        <a:uFill>
                          <a:solidFill>
                            <a:srgbClr val="FFFFFF"/>
                          </a:solidFill>
                        </a:uFill>
                        <a:latin typeface="Calibri"/>
                        <a:ea typeface="+mn-ea"/>
                        <a:cs typeface="Calibri"/>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362269">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D3954DEE-2BD6-FF47-4F52-D6ED3142863A}"/>
              </a:ext>
            </a:extLst>
          </p:cNvPr>
          <p:cNvSpPr/>
          <p:nvPr/>
        </p:nvSpPr>
        <p:spPr>
          <a:xfrm>
            <a:off x="1711211" y="4507600"/>
            <a:ext cx="802048" cy="27461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WR switch</a:t>
            </a:r>
          </a:p>
        </p:txBody>
      </p:sp>
      <p:sp>
        <p:nvSpPr>
          <p:cNvPr id="98" name="Rectangle 97">
            <a:extLst>
              <a:ext uri="{FF2B5EF4-FFF2-40B4-BE49-F238E27FC236}">
                <a16:creationId xmlns:a16="http://schemas.microsoft.com/office/drawing/2014/main" id="{C52BB3C0-0B22-76B6-F62D-841F6582C3C6}"/>
              </a:ext>
            </a:extLst>
          </p:cNvPr>
          <p:cNvSpPr/>
          <p:nvPr/>
        </p:nvSpPr>
        <p:spPr>
          <a:xfrm>
            <a:off x="305945" y="4510546"/>
            <a:ext cx="802048" cy="27461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WR switch</a:t>
            </a:r>
          </a:p>
        </p:txBody>
      </p:sp>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28631"/>
            <a:ext cx="9114968" cy="522551"/>
          </a:xfrm>
        </p:spPr>
        <p:txBody>
          <a:bodyPr>
            <a:noAutofit/>
          </a:bodyPr>
          <a:lstStyle/>
          <a:p>
            <a:pPr algn="ctr"/>
            <a:r>
              <a:rPr lang="en-US" sz="3200" dirty="0">
                <a:solidFill>
                  <a:schemeClr val="accent2"/>
                </a:solidFill>
                <a:latin typeface="+mn-lt"/>
              </a:rPr>
              <a:t>HK Clock Distribution Scheme</a:t>
            </a:r>
          </a:p>
        </p:txBody>
      </p:sp>
      <p:sp>
        <p:nvSpPr>
          <p:cNvPr id="8" name="Rectangle 7">
            <a:extLst>
              <a:ext uri="{FF2B5EF4-FFF2-40B4-BE49-F238E27FC236}">
                <a16:creationId xmlns:a16="http://schemas.microsoft.com/office/drawing/2014/main" id="{04599173-9BAB-BC4B-B960-FD87E7BE88DF}"/>
              </a:ext>
            </a:extLst>
          </p:cNvPr>
          <p:cNvSpPr/>
          <p:nvPr/>
        </p:nvSpPr>
        <p:spPr>
          <a:xfrm>
            <a:off x="264127" y="2952755"/>
            <a:ext cx="679450" cy="457200"/>
          </a:xfrm>
          <a:prstGeom prst="rect">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GNSS </a:t>
            </a:r>
          </a:p>
        </p:txBody>
      </p:sp>
      <p:sp>
        <p:nvSpPr>
          <p:cNvPr id="9" name="Rectangle 8">
            <a:extLst>
              <a:ext uri="{FF2B5EF4-FFF2-40B4-BE49-F238E27FC236}">
                <a16:creationId xmlns:a16="http://schemas.microsoft.com/office/drawing/2014/main" id="{80DF2854-08C0-1848-A141-B6DE7DE089FC}"/>
              </a:ext>
            </a:extLst>
          </p:cNvPr>
          <p:cNvSpPr/>
          <p:nvPr/>
        </p:nvSpPr>
        <p:spPr>
          <a:xfrm>
            <a:off x="1459059" y="3646439"/>
            <a:ext cx="740150" cy="4924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Atomic Clock</a:t>
            </a:r>
          </a:p>
        </p:txBody>
      </p:sp>
      <p:cxnSp>
        <p:nvCxnSpPr>
          <p:cNvPr id="13" name="Straight Connector 12">
            <a:extLst>
              <a:ext uri="{FF2B5EF4-FFF2-40B4-BE49-F238E27FC236}">
                <a16:creationId xmlns:a16="http://schemas.microsoft.com/office/drawing/2014/main" id="{AC50EFDE-D012-7046-A39D-339C693F2247}"/>
              </a:ext>
            </a:extLst>
          </p:cNvPr>
          <p:cNvCxnSpPr>
            <a:cxnSpLocks/>
          </p:cNvCxnSpPr>
          <p:nvPr/>
        </p:nvCxnSpPr>
        <p:spPr>
          <a:xfrm>
            <a:off x="1231900" y="1419835"/>
            <a:ext cx="0" cy="4523416"/>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43C977C-52B8-0245-A174-12CF443D2649}"/>
              </a:ext>
            </a:extLst>
          </p:cNvPr>
          <p:cNvSpPr/>
          <p:nvPr/>
        </p:nvSpPr>
        <p:spPr>
          <a:xfrm>
            <a:off x="4493441" y="2675072"/>
            <a:ext cx="1006872" cy="6731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prstClr val="white"/>
                </a:solidFill>
                <a:latin typeface="Calibri" panose="020F0502020204030204"/>
              </a:rPr>
              <a:t>1st distribution stage</a:t>
            </a:r>
          </a:p>
        </p:txBody>
      </p:sp>
      <p:sp>
        <p:nvSpPr>
          <p:cNvPr id="55" name="TextBox 54">
            <a:extLst>
              <a:ext uri="{FF2B5EF4-FFF2-40B4-BE49-F238E27FC236}">
                <a16:creationId xmlns:a16="http://schemas.microsoft.com/office/drawing/2014/main" id="{6F3D8D42-54D6-A048-8F31-F24911BEF3FC}"/>
              </a:ext>
            </a:extLst>
          </p:cNvPr>
          <p:cNvSpPr txBox="1"/>
          <p:nvPr/>
        </p:nvSpPr>
        <p:spPr>
          <a:xfrm>
            <a:off x="864145" y="1149382"/>
            <a:ext cx="673839" cy="300082"/>
          </a:xfrm>
          <a:prstGeom prst="rect">
            <a:avLst/>
          </a:prstGeom>
          <a:noFill/>
        </p:spPr>
        <p:txBody>
          <a:bodyPr wrap="none" rtlCol="0">
            <a:spAutoFit/>
          </a:bodyPr>
          <a:lstStyle/>
          <a:p>
            <a:pPr defTabSz="685800"/>
            <a:r>
              <a:rPr lang="en-US" sz="1350" dirty="0">
                <a:solidFill>
                  <a:prstClr val="black"/>
                </a:solidFill>
                <a:latin typeface="Calibri" panose="020F0502020204030204"/>
              </a:rPr>
              <a:t>Cavern</a:t>
            </a:r>
          </a:p>
        </p:txBody>
      </p:sp>
      <p:sp>
        <p:nvSpPr>
          <p:cNvPr id="60" name="TextBox 59">
            <a:extLst>
              <a:ext uri="{FF2B5EF4-FFF2-40B4-BE49-F238E27FC236}">
                <a16:creationId xmlns:a16="http://schemas.microsoft.com/office/drawing/2014/main" id="{62577C23-82FC-AE43-9E29-96F7577BC677}"/>
              </a:ext>
            </a:extLst>
          </p:cNvPr>
          <p:cNvSpPr txBox="1"/>
          <p:nvPr/>
        </p:nvSpPr>
        <p:spPr>
          <a:xfrm>
            <a:off x="3585008" y="1534038"/>
            <a:ext cx="1222872" cy="415498"/>
          </a:xfrm>
          <a:prstGeom prst="rect">
            <a:avLst/>
          </a:prstGeom>
          <a:noFill/>
        </p:spPr>
        <p:txBody>
          <a:bodyPr wrap="square" rtlCol="0">
            <a:spAutoFit/>
          </a:bodyPr>
          <a:lstStyle/>
          <a:p>
            <a:pPr algn="ctr" defTabSz="685800"/>
            <a:r>
              <a:rPr lang="en-US" sz="1050" dirty="0">
                <a:solidFill>
                  <a:prstClr val="black"/>
                </a:solidFill>
                <a:latin typeface="Calibri" panose="020F0502020204030204"/>
              </a:rPr>
              <a:t>Time data and UTC (ethernet)</a:t>
            </a:r>
          </a:p>
        </p:txBody>
      </p:sp>
      <p:sp>
        <p:nvSpPr>
          <p:cNvPr id="30" name="TextBox 29">
            <a:extLst>
              <a:ext uri="{FF2B5EF4-FFF2-40B4-BE49-F238E27FC236}">
                <a16:creationId xmlns:a16="http://schemas.microsoft.com/office/drawing/2014/main" id="{BE7C56C3-EA80-F440-8D08-846F938C7AEE}"/>
              </a:ext>
            </a:extLst>
          </p:cNvPr>
          <p:cNvSpPr txBox="1"/>
          <p:nvPr/>
        </p:nvSpPr>
        <p:spPr>
          <a:xfrm>
            <a:off x="2037587" y="3338823"/>
            <a:ext cx="551754" cy="276999"/>
          </a:xfrm>
          <a:prstGeom prst="rect">
            <a:avLst/>
          </a:prstGeom>
          <a:noFill/>
        </p:spPr>
        <p:txBody>
          <a:bodyPr wrap="none" rtlCol="0">
            <a:spAutoFit/>
          </a:bodyPr>
          <a:lstStyle/>
          <a:p>
            <a:pPr defTabSz="685800"/>
            <a:r>
              <a:rPr lang="en-US" sz="1200" dirty="0">
                <a:solidFill>
                  <a:prstClr val="black"/>
                </a:solidFill>
                <a:latin typeface="Calibri" panose="020F0502020204030204"/>
              </a:rPr>
              <a:t>5MHz</a:t>
            </a:r>
          </a:p>
        </p:txBody>
      </p:sp>
      <p:sp>
        <p:nvSpPr>
          <p:cNvPr id="36" name="Rectangle 35">
            <a:extLst>
              <a:ext uri="{FF2B5EF4-FFF2-40B4-BE49-F238E27FC236}">
                <a16:creationId xmlns:a16="http://schemas.microsoft.com/office/drawing/2014/main" id="{9A2D1E06-8C4D-1841-959E-6CB44A97D483}"/>
              </a:ext>
            </a:extLst>
          </p:cNvPr>
          <p:cNvSpPr/>
          <p:nvPr/>
        </p:nvSpPr>
        <p:spPr>
          <a:xfrm>
            <a:off x="111386" y="5211338"/>
            <a:ext cx="679450" cy="457200"/>
          </a:xfrm>
          <a:prstGeom prst="rect">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GNSS</a:t>
            </a:r>
          </a:p>
        </p:txBody>
      </p:sp>
      <p:cxnSp>
        <p:nvCxnSpPr>
          <p:cNvPr id="15" name="Elbow Connector 14">
            <a:extLst>
              <a:ext uri="{FF2B5EF4-FFF2-40B4-BE49-F238E27FC236}">
                <a16:creationId xmlns:a16="http://schemas.microsoft.com/office/drawing/2014/main" id="{38EF2044-ED9B-1849-8AE8-D8B715ED90A1}"/>
              </a:ext>
            </a:extLst>
          </p:cNvPr>
          <p:cNvCxnSpPr>
            <a:cxnSpLocks/>
          </p:cNvCxnSpPr>
          <p:nvPr/>
        </p:nvCxnSpPr>
        <p:spPr>
          <a:xfrm rot="5400000" flipH="1" flipV="1">
            <a:off x="3365474" y="211026"/>
            <a:ext cx="591914" cy="3307433"/>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8DF6A62-2B2D-7142-9BD9-03C71BCB94E9}"/>
              </a:ext>
            </a:extLst>
          </p:cNvPr>
          <p:cNvSpPr/>
          <p:nvPr/>
        </p:nvSpPr>
        <p:spPr>
          <a:xfrm>
            <a:off x="57211" y="4479127"/>
            <a:ext cx="6048176" cy="1339127"/>
          </a:xfrm>
          <a:prstGeom prst="rect">
            <a:avLst/>
          </a:prstGeom>
          <a:no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9" name="TextBox 28">
            <a:extLst>
              <a:ext uri="{FF2B5EF4-FFF2-40B4-BE49-F238E27FC236}">
                <a16:creationId xmlns:a16="http://schemas.microsoft.com/office/drawing/2014/main" id="{754D1795-D6AD-A848-8641-AA5BB7DFF9E7}"/>
              </a:ext>
            </a:extLst>
          </p:cNvPr>
          <p:cNvSpPr txBox="1"/>
          <p:nvPr/>
        </p:nvSpPr>
        <p:spPr>
          <a:xfrm>
            <a:off x="5197734" y="5779743"/>
            <a:ext cx="951414" cy="276999"/>
          </a:xfrm>
          <a:prstGeom prst="rect">
            <a:avLst/>
          </a:prstGeom>
          <a:noFill/>
        </p:spPr>
        <p:txBody>
          <a:bodyPr wrap="none" rtlCol="0">
            <a:spAutoFit/>
          </a:bodyPr>
          <a:lstStyle/>
          <a:p>
            <a:pPr defTabSz="685800"/>
            <a:r>
              <a:rPr lang="en-US" sz="1200" dirty="0">
                <a:solidFill>
                  <a:prstClr val="black"/>
                </a:solidFill>
                <a:latin typeface="Calibri" panose="020F0502020204030204"/>
              </a:rPr>
              <a:t>Redundancy</a:t>
            </a:r>
            <a:endParaRPr lang="en-US" sz="1350" dirty="0">
              <a:solidFill>
                <a:prstClr val="black"/>
              </a:solidFill>
              <a:latin typeface="Calibri" panose="020F0502020204030204"/>
            </a:endParaRPr>
          </a:p>
        </p:txBody>
      </p:sp>
      <p:sp>
        <p:nvSpPr>
          <p:cNvPr id="10" name="Rectangle 9">
            <a:extLst>
              <a:ext uri="{FF2B5EF4-FFF2-40B4-BE49-F238E27FC236}">
                <a16:creationId xmlns:a16="http://schemas.microsoft.com/office/drawing/2014/main" id="{92192B4B-76A6-124D-A447-AEA824FBC7A7}"/>
              </a:ext>
            </a:extLst>
          </p:cNvPr>
          <p:cNvSpPr/>
          <p:nvPr/>
        </p:nvSpPr>
        <p:spPr>
          <a:xfrm>
            <a:off x="2273418" y="2566338"/>
            <a:ext cx="489857" cy="69182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Time Ref/</a:t>
            </a:r>
          </a:p>
          <a:p>
            <a:pPr algn="ctr" defTabSz="685800"/>
            <a:r>
              <a:rPr lang="en-US" sz="900" dirty="0">
                <a:solidFill>
                  <a:prstClr val="white"/>
                </a:solidFill>
                <a:latin typeface="Calibri" panose="020F0502020204030204"/>
              </a:rPr>
              <a:t>fanout</a:t>
            </a:r>
          </a:p>
        </p:txBody>
      </p:sp>
      <p:sp>
        <p:nvSpPr>
          <p:cNvPr id="53" name="Rectangle 52">
            <a:extLst>
              <a:ext uri="{FF2B5EF4-FFF2-40B4-BE49-F238E27FC236}">
                <a16:creationId xmlns:a16="http://schemas.microsoft.com/office/drawing/2014/main" id="{F170280E-A2CC-1649-846D-B7383B4C25D8}"/>
              </a:ext>
            </a:extLst>
          </p:cNvPr>
          <p:cNvSpPr/>
          <p:nvPr/>
        </p:nvSpPr>
        <p:spPr>
          <a:xfrm>
            <a:off x="3171574" y="4759063"/>
            <a:ext cx="489857" cy="57688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Time Ref/</a:t>
            </a:r>
          </a:p>
          <a:p>
            <a:pPr algn="ctr" defTabSz="685800"/>
            <a:r>
              <a:rPr lang="en-US" sz="900" dirty="0">
                <a:solidFill>
                  <a:prstClr val="white"/>
                </a:solidFill>
                <a:latin typeface="Calibri" panose="020F0502020204030204"/>
              </a:rPr>
              <a:t>fanout</a:t>
            </a:r>
          </a:p>
        </p:txBody>
      </p:sp>
      <p:sp>
        <p:nvSpPr>
          <p:cNvPr id="70" name="Rectangle 69">
            <a:extLst>
              <a:ext uri="{FF2B5EF4-FFF2-40B4-BE49-F238E27FC236}">
                <a16:creationId xmlns:a16="http://schemas.microsoft.com/office/drawing/2014/main" id="{EF13A94A-7A04-694B-BA8C-2FC8FA471E57}"/>
              </a:ext>
            </a:extLst>
          </p:cNvPr>
          <p:cNvSpPr/>
          <p:nvPr/>
        </p:nvSpPr>
        <p:spPr>
          <a:xfrm>
            <a:off x="6700455" y="2426190"/>
            <a:ext cx="906617" cy="5037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2</a:t>
            </a:r>
            <a:r>
              <a:rPr lang="en-US" sz="900" baseline="30000" dirty="0">
                <a:solidFill>
                  <a:prstClr val="white"/>
                </a:solidFill>
                <a:latin typeface="Calibri" panose="020F0502020204030204"/>
              </a:rPr>
              <a:t>nd</a:t>
            </a:r>
            <a:r>
              <a:rPr lang="en-US" sz="900" dirty="0">
                <a:solidFill>
                  <a:prstClr val="white"/>
                </a:solidFill>
                <a:latin typeface="Calibri" panose="020F0502020204030204"/>
              </a:rPr>
              <a:t> distribution stage</a:t>
            </a:r>
          </a:p>
        </p:txBody>
      </p:sp>
      <p:sp>
        <p:nvSpPr>
          <p:cNvPr id="75" name="Rectangle 74">
            <a:extLst>
              <a:ext uri="{FF2B5EF4-FFF2-40B4-BE49-F238E27FC236}">
                <a16:creationId xmlns:a16="http://schemas.microsoft.com/office/drawing/2014/main" id="{E237CCE3-6460-B949-B6F4-0E8DC9C26D26}"/>
              </a:ext>
            </a:extLst>
          </p:cNvPr>
          <p:cNvSpPr/>
          <p:nvPr/>
        </p:nvSpPr>
        <p:spPr>
          <a:xfrm>
            <a:off x="8424442" y="2041089"/>
            <a:ext cx="435575" cy="41400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FE</a:t>
            </a:r>
          </a:p>
        </p:txBody>
      </p:sp>
      <p:sp>
        <p:nvSpPr>
          <p:cNvPr id="87" name="Rectangle 86">
            <a:extLst>
              <a:ext uri="{FF2B5EF4-FFF2-40B4-BE49-F238E27FC236}">
                <a16:creationId xmlns:a16="http://schemas.microsoft.com/office/drawing/2014/main" id="{109C09F2-BD49-8A45-9342-27E23AEC71E8}"/>
              </a:ext>
            </a:extLst>
          </p:cNvPr>
          <p:cNvSpPr/>
          <p:nvPr/>
        </p:nvSpPr>
        <p:spPr>
          <a:xfrm>
            <a:off x="4841589" y="5088115"/>
            <a:ext cx="1006872" cy="6731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prstClr val="white"/>
                </a:solidFill>
                <a:latin typeface="Calibri" panose="020F0502020204030204"/>
              </a:rPr>
              <a:t>1st distribution stage</a:t>
            </a:r>
          </a:p>
        </p:txBody>
      </p:sp>
      <p:sp>
        <p:nvSpPr>
          <p:cNvPr id="90" name="Rectangle 89">
            <a:extLst>
              <a:ext uri="{FF2B5EF4-FFF2-40B4-BE49-F238E27FC236}">
                <a16:creationId xmlns:a16="http://schemas.microsoft.com/office/drawing/2014/main" id="{8BDFDDC6-B7A8-8542-9B32-6C6F3A5DC5D7}"/>
              </a:ext>
            </a:extLst>
          </p:cNvPr>
          <p:cNvSpPr/>
          <p:nvPr/>
        </p:nvSpPr>
        <p:spPr>
          <a:xfrm>
            <a:off x="6690571" y="4067956"/>
            <a:ext cx="906617" cy="5037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2</a:t>
            </a:r>
            <a:r>
              <a:rPr lang="en-US" sz="900" baseline="30000" dirty="0">
                <a:solidFill>
                  <a:prstClr val="white"/>
                </a:solidFill>
                <a:latin typeface="Calibri" panose="020F0502020204030204"/>
              </a:rPr>
              <a:t>nd</a:t>
            </a:r>
            <a:r>
              <a:rPr lang="en-US" sz="900" dirty="0">
                <a:solidFill>
                  <a:prstClr val="white"/>
                </a:solidFill>
                <a:latin typeface="Calibri" panose="020F0502020204030204"/>
              </a:rPr>
              <a:t> distribution stage</a:t>
            </a:r>
          </a:p>
        </p:txBody>
      </p:sp>
      <p:cxnSp>
        <p:nvCxnSpPr>
          <p:cNvPr id="92" name="Straight Connector 91">
            <a:extLst>
              <a:ext uri="{FF2B5EF4-FFF2-40B4-BE49-F238E27FC236}">
                <a16:creationId xmlns:a16="http://schemas.microsoft.com/office/drawing/2014/main" id="{AE396547-1DDC-5141-9334-A6F2589A7D37}"/>
              </a:ext>
            </a:extLst>
          </p:cNvPr>
          <p:cNvCxnSpPr>
            <a:cxnSpLocks/>
          </p:cNvCxnSpPr>
          <p:nvPr/>
        </p:nvCxnSpPr>
        <p:spPr>
          <a:xfrm>
            <a:off x="6476093" y="2678056"/>
            <a:ext cx="0" cy="164176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8F3A7713-940C-5A45-8896-7F4C06CDA0ED}"/>
              </a:ext>
            </a:extLst>
          </p:cNvPr>
          <p:cNvCxnSpPr/>
          <p:nvPr/>
        </p:nvCxnSpPr>
        <p:spPr>
          <a:xfrm>
            <a:off x="6476093" y="2665885"/>
            <a:ext cx="224362" cy="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68AFBBB9-BFBD-7140-818D-A1AE055FC7AE}"/>
              </a:ext>
            </a:extLst>
          </p:cNvPr>
          <p:cNvCxnSpPr>
            <a:cxnSpLocks/>
            <a:endCxn id="90" idx="1"/>
          </p:cNvCxnSpPr>
          <p:nvPr/>
        </p:nvCxnSpPr>
        <p:spPr>
          <a:xfrm>
            <a:off x="6476093" y="4319821"/>
            <a:ext cx="214478" cy="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8516C80-383B-1941-9284-77B39AFCAD59}"/>
              </a:ext>
            </a:extLst>
          </p:cNvPr>
          <p:cNvCxnSpPr>
            <a:cxnSpLocks/>
          </p:cNvCxnSpPr>
          <p:nvPr/>
        </p:nvCxnSpPr>
        <p:spPr>
          <a:xfrm>
            <a:off x="6349277" y="2819330"/>
            <a:ext cx="159" cy="1654219"/>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836AE417-CBC1-FD4C-B95F-FA734A6B2841}"/>
              </a:ext>
            </a:extLst>
          </p:cNvPr>
          <p:cNvCxnSpPr>
            <a:cxnSpLocks/>
          </p:cNvCxnSpPr>
          <p:nvPr/>
        </p:nvCxnSpPr>
        <p:spPr>
          <a:xfrm>
            <a:off x="6362058" y="2819330"/>
            <a:ext cx="351019" cy="1"/>
          </a:xfrm>
          <a:prstGeom prst="straightConnector1">
            <a:avLst/>
          </a:prstGeom>
          <a:ln w="254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FA8C317E-6A56-1F40-8491-039D509E0F57}"/>
              </a:ext>
            </a:extLst>
          </p:cNvPr>
          <p:cNvCxnSpPr>
            <a:cxnSpLocks/>
          </p:cNvCxnSpPr>
          <p:nvPr/>
        </p:nvCxnSpPr>
        <p:spPr>
          <a:xfrm>
            <a:off x="6349436" y="4473548"/>
            <a:ext cx="351019" cy="5579"/>
          </a:xfrm>
          <a:prstGeom prst="straightConnector1">
            <a:avLst/>
          </a:prstGeom>
          <a:ln w="254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1" name="Elbow Connector 110">
            <a:extLst>
              <a:ext uri="{FF2B5EF4-FFF2-40B4-BE49-F238E27FC236}">
                <a16:creationId xmlns:a16="http://schemas.microsoft.com/office/drawing/2014/main" id="{B810C15E-4634-B549-90E0-B1C094331BCD}"/>
              </a:ext>
            </a:extLst>
          </p:cNvPr>
          <p:cNvCxnSpPr>
            <a:cxnSpLocks/>
            <a:stCxn id="87" idx="0"/>
          </p:cNvCxnSpPr>
          <p:nvPr/>
        </p:nvCxnSpPr>
        <p:spPr>
          <a:xfrm rot="5400000" flipH="1" flipV="1">
            <a:off x="5060174" y="3801910"/>
            <a:ext cx="1571057" cy="1001354"/>
          </a:xfrm>
          <a:prstGeom prst="bentConnector3">
            <a:avLst>
              <a:gd name="adj1" fmla="val 97191"/>
            </a:avLst>
          </a:prstGeom>
          <a:ln w="25400">
            <a:solidFill>
              <a:srgbClr val="7030A0"/>
            </a:solidFill>
            <a:prstDash val="dash"/>
            <a:headEnd type="triangle"/>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FF4BD051-DB60-2A4F-8DA7-BB325BB7ABD2}"/>
              </a:ext>
            </a:extLst>
          </p:cNvPr>
          <p:cNvSpPr/>
          <p:nvPr/>
        </p:nvSpPr>
        <p:spPr>
          <a:xfrm>
            <a:off x="8424441" y="2810907"/>
            <a:ext cx="435575" cy="41400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FE</a:t>
            </a:r>
          </a:p>
        </p:txBody>
      </p:sp>
      <p:sp>
        <p:nvSpPr>
          <p:cNvPr id="119" name="TextBox 118">
            <a:extLst>
              <a:ext uri="{FF2B5EF4-FFF2-40B4-BE49-F238E27FC236}">
                <a16:creationId xmlns:a16="http://schemas.microsoft.com/office/drawing/2014/main" id="{FAC31FF3-9A95-6F4C-BF57-BE92D2511F91}"/>
              </a:ext>
            </a:extLst>
          </p:cNvPr>
          <p:cNvSpPr txBox="1"/>
          <p:nvPr/>
        </p:nvSpPr>
        <p:spPr>
          <a:xfrm>
            <a:off x="8424441" y="2478828"/>
            <a:ext cx="435575"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a:t>
            </a:r>
          </a:p>
        </p:txBody>
      </p:sp>
      <p:cxnSp>
        <p:nvCxnSpPr>
          <p:cNvPr id="124" name="Elbow Connector 123">
            <a:extLst>
              <a:ext uri="{FF2B5EF4-FFF2-40B4-BE49-F238E27FC236}">
                <a16:creationId xmlns:a16="http://schemas.microsoft.com/office/drawing/2014/main" id="{E86025F0-D828-B845-8DF2-FE0EC944948E}"/>
              </a:ext>
            </a:extLst>
          </p:cNvPr>
          <p:cNvCxnSpPr>
            <a:stCxn id="70" idx="3"/>
            <a:endCxn id="75" idx="1"/>
          </p:cNvCxnSpPr>
          <p:nvPr/>
        </p:nvCxnSpPr>
        <p:spPr>
          <a:xfrm flipV="1">
            <a:off x="7607071" y="2248089"/>
            <a:ext cx="817370" cy="429967"/>
          </a:xfrm>
          <a:prstGeom prst="bent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Elbow Connector 125">
            <a:extLst>
              <a:ext uri="{FF2B5EF4-FFF2-40B4-BE49-F238E27FC236}">
                <a16:creationId xmlns:a16="http://schemas.microsoft.com/office/drawing/2014/main" id="{6F498638-2858-A742-AF21-85B0DEBDE017}"/>
              </a:ext>
            </a:extLst>
          </p:cNvPr>
          <p:cNvCxnSpPr>
            <a:stCxn id="70" idx="3"/>
            <a:endCxn id="118" idx="1"/>
          </p:cNvCxnSpPr>
          <p:nvPr/>
        </p:nvCxnSpPr>
        <p:spPr>
          <a:xfrm>
            <a:off x="7607072" y="2678056"/>
            <a:ext cx="817369" cy="339851"/>
          </a:xfrm>
          <a:prstGeom prst="bentConnector3">
            <a:avLst/>
          </a:prstGeom>
          <a:ln w="254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F6C0E8EA-1739-C24C-8941-D9E16EE10587}"/>
              </a:ext>
            </a:extLst>
          </p:cNvPr>
          <p:cNvSpPr/>
          <p:nvPr/>
        </p:nvSpPr>
        <p:spPr>
          <a:xfrm>
            <a:off x="8427340" y="3693936"/>
            <a:ext cx="435575" cy="41400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FE</a:t>
            </a:r>
          </a:p>
        </p:txBody>
      </p:sp>
      <p:sp>
        <p:nvSpPr>
          <p:cNvPr id="128" name="Rectangle 127">
            <a:extLst>
              <a:ext uri="{FF2B5EF4-FFF2-40B4-BE49-F238E27FC236}">
                <a16:creationId xmlns:a16="http://schemas.microsoft.com/office/drawing/2014/main" id="{CC80A308-5D59-E04D-9FFD-EF7DA7783BEE}"/>
              </a:ext>
            </a:extLst>
          </p:cNvPr>
          <p:cNvSpPr/>
          <p:nvPr/>
        </p:nvSpPr>
        <p:spPr>
          <a:xfrm>
            <a:off x="8427339" y="4463754"/>
            <a:ext cx="435575" cy="41400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FE</a:t>
            </a:r>
          </a:p>
        </p:txBody>
      </p:sp>
      <p:sp>
        <p:nvSpPr>
          <p:cNvPr id="129" name="TextBox 128">
            <a:extLst>
              <a:ext uri="{FF2B5EF4-FFF2-40B4-BE49-F238E27FC236}">
                <a16:creationId xmlns:a16="http://schemas.microsoft.com/office/drawing/2014/main" id="{C818EDA2-C18C-5C4A-BA74-C6C209C7B67A}"/>
              </a:ext>
            </a:extLst>
          </p:cNvPr>
          <p:cNvSpPr txBox="1"/>
          <p:nvPr/>
        </p:nvSpPr>
        <p:spPr>
          <a:xfrm>
            <a:off x="8427339" y="4131675"/>
            <a:ext cx="435575"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a:t>
            </a:r>
          </a:p>
        </p:txBody>
      </p:sp>
      <p:cxnSp>
        <p:nvCxnSpPr>
          <p:cNvPr id="130" name="Elbow Connector 129">
            <a:extLst>
              <a:ext uri="{FF2B5EF4-FFF2-40B4-BE49-F238E27FC236}">
                <a16:creationId xmlns:a16="http://schemas.microsoft.com/office/drawing/2014/main" id="{27C06C74-CEAB-A74E-9A8C-85607CDF228A}"/>
              </a:ext>
            </a:extLst>
          </p:cNvPr>
          <p:cNvCxnSpPr>
            <a:endCxn id="127" idx="1"/>
          </p:cNvCxnSpPr>
          <p:nvPr/>
        </p:nvCxnSpPr>
        <p:spPr>
          <a:xfrm flipV="1">
            <a:off x="7609969" y="3900936"/>
            <a:ext cx="817370" cy="429967"/>
          </a:xfrm>
          <a:prstGeom prst="bent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Elbow Connector 130">
            <a:extLst>
              <a:ext uri="{FF2B5EF4-FFF2-40B4-BE49-F238E27FC236}">
                <a16:creationId xmlns:a16="http://schemas.microsoft.com/office/drawing/2014/main" id="{2E0BD60D-8639-0940-96C2-9CB45CBEFF22}"/>
              </a:ext>
            </a:extLst>
          </p:cNvPr>
          <p:cNvCxnSpPr>
            <a:endCxn id="128" idx="1"/>
          </p:cNvCxnSpPr>
          <p:nvPr/>
        </p:nvCxnSpPr>
        <p:spPr>
          <a:xfrm>
            <a:off x="7609970" y="4330903"/>
            <a:ext cx="817369" cy="339851"/>
          </a:xfrm>
          <a:prstGeom prst="bentConnector3">
            <a:avLst/>
          </a:prstGeom>
          <a:ln w="254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2AD66549-69D6-D644-9BFD-72BDE9EDB4FE}"/>
              </a:ext>
            </a:extLst>
          </p:cNvPr>
          <p:cNvSpPr txBox="1"/>
          <p:nvPr/>
        </p:nvSpPr>
        <p:spPr>
          <a:xfrm>
            <a:off x="8424440" y="3316480"/>
            <a:ext cx="435575"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a:t>
            </a:r>
          </a:p>
        </p:txBody>
      </p:sp>
      <p:sp>
        <p:nvSpPr>
          <p:cNvPr id="137" name="TextBox 136">
            <a:extLst>
              <a:ext uri="{FF2B5EF4-FFF2-40B4-BE49-F238E27FC236}">
                <a16:creationId xmlns:a16="http://schemas.microsoft.com/office/drawing/2014/main" id="{44B2D9A1-235E-2847-BDBA-F60148242EC9}"/>
              </a:ext>
            </a:extLst>
          </p:cNvPr>
          <p:cNvSpPr txBox="1"/>
          <p:nvPr/>
        </p:nvSpPr>
        <p:spPr>
          <a:xfrm>
            <a:off x="7478823" y="3014706"/>
            <a:ext cx="1091966" cy="415498"/>
          </a:xfrm>
          <a:prstGeom prst="rect">
            <a:avLst/>
          </a:prstGeom>
          <a:noFill/>
        </p:spPr>
        <p:txBody>
          <a:bodyPr wrap="none" rtlCol="0">
            <a:spAutoFit/>
          </a:bodyPr>
          <a:lstStyle/>
          <a:p>
            <a:pPr defTabSz="685800"/>
            <a:r>
              <a:rPr lang="en-US" sz="1050" dirty="0" err="1">
                <a:solidFill>
                  <a:prstClr val="black"/>
                </a:solidFill>
                <a:latin typeface="Calibri" panose="020F0502020204030204"/>
              </a:rPr>
              <a:t>Clk</a:t>
            </a:r>
            <a:r>
              <a:rPr lang="en-US" sz="1050" dirty="0">
                <a:solidFill>
                  <a:prstClr val="black"/>
                </a:solidFill>
                <a:latin typeface="Calibri" panose="020F0502020204030204"/>
              </a:rPr>
              <a:t> and data</a:t>
            </a:r>
          </a:p>
          <a:p>
            <a:pPr defTabSz="685800"/>
            <a:r>
              <a:rPr lang="en-US" sz="1050" dirty="0">
                <a:solidFill>
                  <a:prstClr val="black"/>
                </a:solidFill>
                <a:latin typeface="Calibri" panose="020F0502020204030204"/>
              </a:rPr>
              <a:t>(redounded link)</a:t>
            </a:r>
          </a:p>
        </p:txBody>
      </p:sp>
      <p:sp>
        <p:nvSpPr>
          <p:cNvPr id="138" name="TextBox 137">
            <a:extLst>
              <a:ext uri="{FF2B5EF4-FFF2-40B4-BE49-F238E27FC236}">
                <a16:creationId xmlns:a16="http://schemas.microsoft.com/office/drawing/2014/main" id="{A4B74485-4F2C-F942-AD54-BBA29E8DA037}"/>
              </a:ext>
            </a:extLst>
          </p:cNvPr>
          <p:cNvSpPr txBox="1"/>
          <p:nvPr/>
        </p:nvSpPr>
        <p:spPr>
          <a:xfrm>
            <a:off x="7374007" y="4631641"/>
            <a:ext cx="1091966" cy="415498"/>
          </a:xfrm>
          <a:prstGeom prst="rect">
            <a:avLst/>
          </a:prstGeom>
          <a:noFill/>
        </p:spPr>
        <p:txBody>
          <a:bodyPr wrap="none" rtlCol="0">
            <a:spAutoFit/>
          </a:bodyPr>
          <a:lstStyle/>
          <a:p>
            <a:pPr defTabSz="685800"/>
            <a:r>
              <a:rPr lang="en-US" sz="1050" dirty="0" err="1">
                <a:solidFill>
                  <a:prstClr val="black"/>
                </a:solidFill>
                <a:latin typeface="Calibri" panose="020F0502020204030204"/>
              </a:rPr>
              <a:t>Clk</a:t>
            </a:r>
            <a:r>
              <a:rPr lang="en-US" sz="1050" dirty="0">
                <a:solidFill>
                  <a:prstClr val="black"/>
                </a:solidFill>
                <a:latin typeface="Calibri" panose="020F0502020204030204"/>
              </a:rPr>
              <a:t> and data</a:t>
            </a:r>
          </a:p>
          <a:p>
            <a:pPr defTabSz="685800"/>
            <a:r>
              <a:rPr lang="en-US" sz="1050" dirty="0">
                <a:solidFill>
                  <a:prstClr val="black"/>
                </a:solidFill>
                <a:latin typeface="Calibri" panose="020F0502020204030204"/>
              </a:rPr>
              <a:t>(redounded link)</a:t>
            </a:r>
          </a:p>
        </p:txBody>
      </p:sp>
      <p:sp>
        <p:nvSpPr>
          <p:cNvPr id="169" name="Rectangle 168">
            <a:extLst>
              <a:ext uri="{FF2B5EF4-FFF2-40B4-BE49-F238E27FC236}">
                <a16:creationId xmlns:a16="http://schemas.microsoft.com/office/drawing/2014/main" id="{6F275D35-20CE-4C44-A0C0-44C2163B03CB}"/>
              </a:ext>
            </a:extLst>
          </p:cNvPr>
          <p:cNvSpPr/>
          <p:nvPr/>
        </p:nvSpPr>
        <p:spPr>
          <a:xfrm>
            <a:off x="5328149" y="1503443"/>
            <a:ext cx="730233" cy="75042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DAQ</a:t>
            </a:r>
          </a:p>
          <a:p>
            <a:pPr algn="ctr" defTabSz="685800"/>
            <a:r>
              <a:rPr lang="en-US" sz="1350" dirty="0">
                <a:solidFill>
                  <a:prstClr val="white"/>
                </a:solidFill>
                <a:latin typeface="Calibri" panose="020F0502020204030204"/>
              </a:rPr>
              <a:t>network</a:t>
            </a:r>
          </a:p>
        </p:txBody>
      </p:sp>
      <p:cxnSp>
        <p:nvCxnSpPr>
          <p:cNvPr id="171" name="Elbow Connector 170">
            <a:extLst>
              <a:ext uri="{FF2B5EF4-FFF2-40B4-BE49-F238E27FC236}">
                <a16:creationId xmlns:a16="http://schemas.microsoft.com/office/drawing/2014/main" id="{32B9389C-77C6-A441-BEE6-CA3E4A5F4D06}"/>
              </a:ext>
            </a:extLst>
          </p:cNvPr>
          <p:cNvCxnSpPr>
            <a:stCxn id="169" idx="3"/>
            <a:endCxn id="70" idx="0"/>
          </p:cNvCxnSpPr>
          <p:nvPr/>
        </p:nvCxnSpPr>
        <p:spPr>
          <a:xfrm>
            <a:off x="6058382" y="1878654"/>
            <a:ext cx="1095382" cy="547536"/>
          </a:xfrm>
          <a:prstGeom prst="bentConnector2">
            <a:avLst/>
          </a:prstGeom>
          <a:ln w="254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3" name="Elbow Connector 172">
            <a:extLst>
              <a:ext uri="{FF2B5EF4-FFF2-40B4-BE49-F238E27FC236}">
                <a16:creationId xmlns:a16="http://schemas.microsoft.com/office/drawing/2014/main" id="{24F517D8-438B-214E-B617-C8F91AED43C2}"/>
              </a:ext>
            </a:extLst>
          </p:cNvPr>
          <p:cNvCxnSpPr>
            <a:stCxn id="169" idx="2"/>
            <a:endCxn id="25" idx="0"/>
          </p:cNvCxnSpPr>
          <p:nvPr/>
        </p:nvCxnSpPr>
        <p:spPr>
          <a:xfrm rot="5400000">
            <a:off x="5134468" y="2116274"/>
            <a:ext cx="421206" cy="696389"/>
          </a:xfrm>
          <a:prstGeom prst="bentConnector3">
            <a:avLst/>
          </a:prstGeom>
          <a:ln w="254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F05820FF-654B-9245-BE69-2B4A39A4E1E1}"/>
              </a:ext>
            </a:extLst>
          </p:cNvPr>
          <p:cNvCxnSpPr>
            <a:stCxn id="70" idx="2"/>
          </p:cNvCxnSpPr>
          <p:nvPr/>
        </p:nvCxnSpPr>
        <p:spPr>
          <a:xfrm flipH="1">
            <a:off x="7153763" y="2929921"/>
            <a:ext cx="1" cy="1138035"/>
          </a:xfrm>
          <a:prstGeom prst="straightConnector1">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8EEAEE3D-FA68-C148-8141-926AFE48C8CA}"/>
              </a:ext>
            </a:extLst>
          </p:cNvPr>
          <p:cNvSpPr txBox="1"/>
          <p:nvPr/>
        </p:nvSpPr>
        <p:spPr>
          <a:xfrm>
            <a:off x="5560102" y="2622291"/>
            <a:ext cx="795411" cy="415498"/>
          </a:xfrm>
          <a:prstGeom prst="rect">
            <a:avLst/>
          </a:prstGeom>
          <a:noFill/>
        </p:spPr>
        <p:txBody>
          <a:bodyPr wrap="none" rtlCol="0">
            <a:spAutoFit/>
          </a:bodyPr>
          <a:lstStyle/>
          <a:p>
            <a:pPr algn="ctr" defTabSz="685800"/>
            <a:r>
              <a:rPr lang="en-US" sz="1050" dirty="0">
                <a:solidFill>
                  <a:prstClr val="black"/>
                </a:solidFill>
                <a:latin typeface="Calibri" panose="020F0502020204030204"/>
              </a:rPr>
              <a:t>125MHz &amp; </a:t>
            </a:r>
          </a:p>
          <a:p>
            <a:pPr algn="ctr" defTabSz="685800"/>
            <a:r>
              <a:rPr lang="en-US" sz="1050" dirty="0">
                <a:solidFill>
                  <a:prstClr val="black"/>
                </a:solidFill>
                <a:latin typeface="Calibri" panose="020F0502020204030204"/>
              </a:rPr>
              <a:t>data</a:t>
            </a:r>
            <a:endParaRPr lang="en-US" sz="1350" dirty="0">
              <a:solidFill>
                <a:prstClr val="black"/>
              </a:solidFill>
              <a:latin typeface="Calibri" panose="020F0502020204030204"/>
            </a:endParaRPr>
          </a:p>
        </p:txBody>
      </p:sp>
      <p:sp>
        <p:nvSpPr>
          <p:cNvPr id="181" name="TextBox 180">
            <a:extLst>
              <a:ext uri="{FF2B5EF4-FFF2-40B4-BE49-F238E27FC236}">
                <a16:creationId xmlns:a16="http://schemas.microsoft.com/office/drawing/2014/main" id="{91BBC5B6-047C-884C-9AEA-94D2AB8A21A5}"/>
              </a:ext>
            </a:extLst>
          </p:cNvPr>
          <p:cNvSpPr txBox="1"/>
          <p:nvPr/>
        </p:nvSpPr>
        <p:spPr>
          <a:xfrm>
            <a:off x="3863378" y="3624979"/>
            <a:ext cx="1191416" cy="276999"/>
          </a:xfrm>
          <a:prstGeom prst="rect">
            <a:avLst/>
          </a:prstGeom>
          <a:noFill/>
        </p:spPr>
        <p:txBody>
          <a:bodyPr wrap="none" rtlCol="0">
            <a:spAutoFit/>
          </a:bodyPr>
          <a:lstStyle/>
          <a:p>
            <a:pPr defTabSz="685800"/>
            <a:r>
              <a:rPr lang="en-US" sz="1200" dirty="0">
                <a:solidFill>
                  <a:prstClr val="black"/>
                </a:solidFill>
                <a:latin typeface="Calibri" panose="020F0502020204030204"/>
              </a:rPr>
              <a:t>Sync commands</a:t>
            </a:r>
            <a:endParaRPr lang="en-US" sz="1350" dirty="0">
              <a:solidFill>
                <a:prstClr val="black"/>
              </a:solidFill>
              <a:latin typeface="Calibri" panose="020F0502020204030204"/>
            </a:endParaRPr>
          </a:p>
        </p:txBody>
      </p:sp>
      <p:sp>
        <p:nvSpPr>
          <p:cNvPr id="182" name="TextBox 181">
            <a:extLst>
              <a:ext uri="{FF2B5EF4-FFF2-40B4-BE49-F238E27FC236}">
                <a16:creationId xmlns:a16="http://schemas.microsoft.com/office/drawing/2014/main" id="{F02C2608-4B25-5D4F-8704-8CE8A999FCA4}"/>
              </a:ext>
            </a:extLst>
          </p:cNvPr>
          <p:cNvSpPr txBox="1"/>
          <p:nvPr/>
        </p:nvSpPr>
        <p:spPr>
          <a:xfrm>
            <a:off x="6214552" y="1609369"/>
            <a:ext cx="865943" cy="253916"/>
          </a:xfrm>
          <a:prstGeom prst="rect">
            <a:avLst/>
          </a:prstGeom>
          <a:noFill/>
        </p:spPr>
        <p:txBody>
          <a:bodyPr wrap="none" rtlCol="0">
            <a:spAutoFit/>
          </a:bodyPr>
          <a:lstStyle/>
          <a:p>
            <a:pPr defTabSz="685800"/>
            <a:r>
              <a:rPr lang="en-US" sz="1050" dirty="0">
                <a:solidFill>
                  <a:prstClr val="black"/>
                </a:solidFill>
                <a:latin typeface="Calibri" panose="020F0502020204030204"/>
              </a:rPr>
              <a:t>Slow control</a:t>
            </a:r>
            <a:endParaRPr lang="en-US" sz="1200" dirty="0">
              <a:solidFill>
                <a:prstClr val="black"/>
              </a:solidFill>
              <a:latin typeface="Calibri" panose="020F0502020204030204"/>
            </a:endParaRPr>
          </a:p>
        </p:txBody>
      </p:sp>
      <p:sp>
        <p:nvSpPr>
          <p:cNvPr id="183" name="TextBox 182">
            <a:extLst>
              <a:ext uri="{FF2B5EF4-FFF2-40B4-BE49-F238E27FC236}">
                <a16:creationId xmlns:a16="http://schemas.microsoft.com/office/drawing/2014/main" id="{0CD5C187-33DE-6F4F-93BF-C237FA2DCAA0}"/>
              </a:ext>
            </a:extLst>
          </p:cNvPr>
          <p:cNvSpPr txBox="1"/>
          <p:nvPr/>
        </p:nvSpPr>
        <p:spPr>
          <a:xfrm>
            <a:off x="6637437" y="3316480"/>
            <a:ext cx="575799" cy="415498"/>
          </a:xfrm>
          <a:prstGeom prst="rect">
            <a:avLst/>
          </a:prstGeom>
          <a:noFill/>
        </p:spPr>
        <p:txBody>
          <a:bodyPr wrap="none" rtlCol="0">
            <a:spAutoFit/>
          </a:bodyPr>
          <a:lstStyle/>
          <a:p>
            <a:pPr defTabSz="685800"/>
            <a:r>
              <a:rPr lang="en-US" sz="1050" dirty="0">
                <a:solidFill>
                  <a:prstClr val="black"/>
                </a:solidFill>
                <a:latin typeface="Calibri" panose="020F0502020204030204"/>
              </a:rPr>
              <a:t>Slow </a:t>
            </a:r>
          </a:p>
          <a:p>
            <a:pPr defTabSz="685800"/>
            <a:r>
              <a:rPr lang="en-US" sz="1050" dirty="0">
                <a:solidFill>
                  <a:prstClr val="black"/>
                </a:solidFill>
                <a:latin typeface="Calibri" panose="020F0502020204030204"/>
              </a:rPr>
              <a:t>control</a:t>
            </a:r>
            <a:endParaRPr lang="en-US" sz="1200" dirty="0">
              <a:solidFill>
                <a:prstClr val="black"/>
              </a:solidFill>
              <a:latin typeface="Calibri" panose="020F0502020204030204"/>
            </a:endParaRPr>
          </a:p>
        </p:txBody>
      </p:sp>
      <p:cxnSp>
        <p:nvCxnSpPr>
          <p:cNvPr id="186" name="Straight Arrow Connector 185">
            <a:extLst>
              <a:ext uri="{FF2B5EF4-FFF2-40B4-BE49-F238E27FC236}">
                <a16:creationId xmlns:a16="http://schemas.microsoft.com/office/drawing/2014/main" id="{0D32DC9E-2C19-6040-854D-805062D0DFBA}"/>
              </a:ext>
            </a:extLst>
          </p:cNvPr>
          <p:cNvCxnSpPr>
            <a:stCxn id="25" idx="3"/>
          </p:cNvCxnSpPr>
          <p:nvPr/>
        </p:nvCxnSpPr>
        <p:spPr>
          <a:xfrm flipV="1">
            <a:off x="5500313" y="3007551"/>
            <a:ext cx="1008227" cy="4072"/>
          </a:xfrm>
          <a:prstGeom prst="straightConnector1">
            <a:avLst/>
          </a:prstGeom>
          <a:ln w="25400">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7CAFDFE9-83B8-4F4C-B502-43CB807EF317}"/>
              </a:ext>
            </a:extLst>
          </p:cNvPr>
          <p:cNvCxnSpPr>
            <a:cxnSpLocks/>
          </p:cNvCxnSpPr>
          <p:nvPr/>
        </p:nvCxnSpPr>
        <p:spPr>
          <a:xfrm>
            <a:off x="5583722" y="2253866"/>
            <a:ext cx="0" cy="2835680"/>
          </a:xfrm>
          <a:prstGeom prst="straightConnector1">
            <a:avLst/>
          </a:prstGeom>
          <a:ln w="254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A4F8F68-F272-454C-905F-3FCB57B5FC4F}"/>
              </a:ext>
            </a:extLst>
          </p:cNvPr>
          <p:cNvSpPr/>
          <p:nvPr/>
        </p:nvSpPr>
        <p:spPr>
          <a:xfrm>
            <a:off x="3863378" y="3927240"/>
            <a:ext cx="843326" cy="3925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prstClr val="white"/>
                </a:solidFill>
                <a:latin typeface="Calibri" panose="020F0502020204030204"/>
              </a:rPr>
              <a:t>Calibration</a:t>
            </a:r>
            <a:endParaRPr lang="en-US" sz="900" dirty="0">
              <a:solidFill>
                <a:prstClr val="white"/>
              </a:solidFill>
              <a:latin typeface="Calibri" panose="020F0502020204030204"/>
            </a:endParaRPr>
          </a:p>
        </p:txBody>
      </p:sp>
      <p:sp>
        <p:nvSpPr>
          <p:cNvPr id="79" name="TextBox 78">
            <a:extLst>
              <a:ext uri="{FF2B5EF4-FFF2-40B4-BE49-F238E27FC236}">
                <a16:creationId xmlns:a16="http://schemas.microsoft.com/office/drawing/2014/main" id="{29A5CC99-62D0-0149-B769-0629C5DB9767}"/>
              </a:ext>
            </a:extLst>
          </p:cNvPr>
          <p:cNvSpPr txBox="1"/>
          <p:nvPr/>
        </p:nvSpPr>
        <p:spPr>
          <a:xfrm>
            <a:off x="4183070" y="2226882"/>
            <a:ext cx="1470211" cy="276999"/>
          </a:xfrm>
          <a:prstGeom prst="rect">
            <a:avLst/>
          </a:prstGeom>
          <a:noFill/>
        </p:spPr>
        <p:txBody>
          <a:bodyPr wrap="none" rtlCol="0">
            <a:spAutoFit/>
          </a:bodyPr>
          <a:lstStyle/>
          <a:p>
            <a:pPr defTabSz="685800"/>
            <a:r>
              <a:rPr lang="en-US" sz="1200" dirty="0">
                <a:solidFill>
                  <a:prstClr val="black"/>
                </a:solidFill>
                <a:latin typeface="Calibri" panose="020F0502020204030204"/>
              </a:rPr>
              <a:t>Commands and data</a:t>
            </a:r>
            <a:endParaRPr lang="en-US" sz="1350" dirty="0">
              <a:solidFill>
                <a:prstClr val="black"/>
              </a:solidFill>
              <a:latin typeface="Calibri" panose="020F0502020204030204"/>
            </a:endParaRPr>
          </a:p>
        </p:txBody>
      </p:sp>
      <p:cxnSp>
        <p:nvCxnSpPr>
          <p:cNvPr id="23" name="Elbow Connector 22">
            <a:extLst>
              <a:ext uri="{FF2B5EF4-FFF2-40B4-BE49-F238E27FC236}">
                <a16:creationId xmlns:a16="http://schemas.microsoft.com/office/drawing/2014/main" id="{4967C288-1766-5D44-9696-EE4F0DC3757C}"/>
              </a:ext>
            </a:extLst>
          </p:cNvPr>
          <p:cNvCxnSpPr>
            <a:cxnSpLocks/>
            <a:stCxn id="5" idx="3"/>
            <a:endCxn id="25" idx="2"/>
          </p:cNvCxnSpPr>
          <p:nvPr/>
        </p:nvCxnSpPr>
        <p:spPr>
          <a:xfrm flipV="1">
            <a:off x="4706704" y="3348172"/>
            <a:ext cx="290173" cy="775359"/>
          </a:xfrm>
          <a:prstGeom prst="bentConnector2">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14F213E-1431-6442-96CD-FA4E9A331487}"/>
              </a:ext>
            </a:extLst>
          </p:cNvPr>
          <p:cNvCxnSpPr/>
          <p:nvPr/>
        </p:nvCxnSpPr>
        <p:spPr>
          <a:xfrm>
            <a:off x="4996877" y="4047586"/>
            <a:ext cx="0" cy="1048202"/>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78DEE321-5458-C048-9A43-71CB9C5E391F}"/>
              </a:ext>
            </a:extLst>
          </p:cNvPr>
          <p:cNvSpPr txBox="1"/>
          <p:nvPr/>
        </p:nvSpPr>
        <p:spPr>
          <a:xfrm>
            <a:off x="4696001" y="4006583"/>
            <a:ext cx="341760" cy="461665"/>
          </a:xfrm>
          <a:prstGeom prst="rect">
            <a:avLst/>
          </a:prstGeom>
          <a:noFill/>
        </p:spPr>
        <p:txBody>
          <a:bodyPr wrap="none" rtlCol="0">
            <a:spAutoFit/>
          </a:bodyPr>
          <a:lstStyle/>
          <a:p>
            <a:pPr algn="ctr" defTabSz="685800"/>
            <a:r>
              <a:rPr lang="en-US" sz="1200" dirty="0">
                <a:solidFill>
                  <a:prstClr val="black"/>
                </a:solidFill>
                <a:latin typeface="Calibri" panose="020F0502020204030204"/>
              </a:rPr>
              <a:t>/</a:t>
            </a:r>
          </a:p>
          <a:p>
            <a:pPr algn="ctr" defTabSz="685800"/>
            <a:r>
              <a:rPr lang="en-US" sz="1200" dirty="0">
                <a:solidFill>
                  <a:prstClr val="black"/>
                </a:solidFill>
                <a:latin typeface="Calibri" panose="020F0502020204030204"/>
              </a:rPr>
              <a:t>10</a:t>
            </a:r>
            <a:endParaRPr lang="en-US" sz="1350" dirty="0">
              <a:solidFill>
                <a:prstClr val="black"/>
              </a:solidFill>
              <a:latin typeface="Calibri" panose="020F0502020204030204"/>
            </a:endParaRPr>
          </a:p>
        </p:txBody>
      </p:sp>
      <p:sp>
        <p:nvSpPr>
          <p:cNvPr id="81" name="Rectangle 80">
            <a:extLst>
              <a:ext uri="{FF2B5EF4-FFF2-40B4-BE49-F238E27FC236}">
                <a16:creationId xmlns:a16="http://schemas.microsoft.com/office/drawing/2014/main" id="{EEF0EBEB-6FEB-AF46-94E3-2E10EAF99897}"/>
              </a:ext>
            </a:extLst>
          </p:cNvPr>
          <p:cNvSpPr/>
          <p:nvPr/>
        </p:nvSpPr>
        <p:spPr>
          <a:xfrm>
            <a:off x="396092" y="2998784"/>
            <a:ext cx="679450" cy="457200"/>
          </a:xfrm>
          <a:prstGeom prst="rect">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GNSS </a:t>
            </a:r>
          </a:p>
        </p:txBody>
      </p:sp>
      <p:sp>
        <p:nvSpPr>
          <p:cNvPr id="89" name="Rectangle 88">
            <a:extLst>
              <a:ext uri="{FF2B5EF4-FFF2-40B4-BE49-F238E27FC236}">
                <a16:creationId xmlns:a16="http://schemas.microsoft.com/office/drawing/2014/main" id="{9BFA195F-9BDA-994E-BABE-8B7DA4B89E6C}"/>
              </a:ext>
            </a:extLst>
          </p:cNvPr>
          <p:cNvSpPr/>
          <p:nvPr/>
        </p:nvSpPr>
        <p:spPr>
          <a:xfrm>
            <a:off x="190383" y="5268220"/>
            <a:ext cx="679450" cy="457200"/>
          </a:xfrm>
          <a:prstGeom prst="rect">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GNSS</a:t>
            </a:r>
          </a:p>
        </p:txBody>
      </p:sp>
      <p:cxnSp>
        <p:nvCxnSpPr>
          <p:cNvPr id="47" name="Elbow Connector 46">
            <a:extLst>
              <a:ext uri="{FF2B5EF4-FFF2-40B4-BE49-F238E27FC236}">
                <a16:creationId xmlns:a16="http://schemas.microsoft.com/office/drawing/2014/main" id="{CFD98AFC-9178-9042-8A29-2EE704AD2D93}"/>
              </a:ext>
            </a:extLst>
          </p:cNvPr>
          <p:cNvCxnSpPr>
            <a:stCxn id="9" idx="3"/>
            <a:endCxn id="10" idx="2"/>
          </p:cNvCxnSpPr>
          <p:nvPr/>
        </p:nvCxnSpPr>
        <p:spPr>
          <a:xfrm flipV="1">
            <a:off x="2199209" y="3258159"/>
            <a:ext cx="319138" cy="634501"/>
          </a:xfrm>
          <a:prstGeom prst="bentConnector2">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8A8F7359-31B6-2A49-8476-2B7FE8312C94}"/>
              </a:ext>
            </a:extLst>
          </p:cNvPr>
          <p:cNvSpPr txBox="1"/>
          <p:nvPr/>
        </p:nvSpPr>
        <p:spPr>
          <a:xfrm>
            <a:off x="2751371" y="2701465"/>
            <a:ext cx="998991" cy="276999"/>
          </a:xfrm>
          <a:prstGeom prst="rect">
            <a:avLst/>
          </a:prstGeom>
          <a:noFill/>
        </p:spPr>
        <p:txBody>
          <a:bodyPr wrap="none" rtlCol="0">
            <a:spAutoFit/>
          </a:bodyPr>
          <a:lstStyle/>
          <a:p>
            <a:pPr defTabSz="685800"/>
            <a:r>
              <a:rPr lang="en-US" sz="1200" dirty="0">
                <a:solidFill>
                  <a:prstClr val="black"/>
                </a:solidFill>
                <a:latin typeface="Calibri" panose="020F0502020204030204"/>
              </a:rPr>
              <a:t>PPS/125MHz</a:t>
            </a:r>
          </a:p>
        </p:txBody>
      </p:sp>
      <p:cxnSp>
        <p:nvCxnSpPr>
          <p:cNvPr id="69" name="Straight Arrow Connector 68">
            <a:extLst>
              <a:ext uri="{FF2B5EF4-FFF2-40B4-BE49-F238E27FC236}">
                <a16:creationId xmlns:a16="http://schemas.microsoft.com/office/drawing/2014/main" id="{9BD83FA1-E50A-D344-8F50-F0413DBBAD71}"/>
              </a:ext>
            </a:extLst>
          </p:cNvPr>
          <p:cNvCxnSpPr>
            <a:stCxn id="10" idx="3"/>
          </p:cNvCxnSpPr>
          <p:nvPr/>
        </p:nvCxnSpPr>
        <p:spPr>
          <a:xfrm>
            <a:off x="2763275" y="2912249"/>
            <a:ext cx="1730166"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D4FD7CF1-9ACC-574F-8EB5-B2A35F098BF3}"/>
              </a:ext>
            </a:extLst>
          </p:cNvPr>
          <p:cNvSpPr txBox="1"/>
          <p:nvPr/>
        </p:nvSpPr>
        <p:spPr>
          <a:xfrm>
            <a:off x="2556482" y="2245772"/>
            <a:ext cx="920445" cy="276999"/>
          </a:xfrm>
          <a:prstGeom prst="rect">
            <a:avLst/>
          </a:prstGeom>
          <a:noFill/>
        </p:spPr>
        <p:txBody>
          <a:bodyPr wrap="none" rtlCol="0">
            <a:spAutoFit/>
          </a:bodyPr>
          <a:lstStyle/>
          <a:p>
            <a:pPr defTabSz="685800"/>
            <a:r>
              <a:rPr lang="en-US" sz="1200" dirty="0">
                <a:solidFill>
                  <a:prstClr val="black"/>
                </a:solidFill>
                <a:latin typeface="Calibri" panose="020F0502020204030204"/>
              </a:rPr>
              <a:t>PPS/10MHz</a:t>
            </a:r>
          </a:p>
        </p:txBody>
      </p:sp>
      <p:sp>
        <p:nvSpPr>
          <p:cNvPr id="120" name="Rectangle 119">
            <a:extLst>
              <a:ext uri="{FF2B5EF4-FFF2-40B4-BE49-F238E27FC236}">
                <a16:creationId xmlns:a16="http://schemas.microsoft.com/office/drawing/2014/main" id="{3F7ECE5B-CB5C-4C4B-BB82-ADB2D4546339}"/>
              </a:ext>
            </a:extLst>
          </p:cNvPr>
          <p:cNvSpPr/>
          <p:nvPr/>
        </p:nvSpPr>
        <p:spPr>
          <a:xfrm>
            <a:off x="3065410" y="3465781"/>
            <a:ext cx="689319" cy="67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prstClr val="white"/>
                </a:solidFill>
                <a:latin typeface="Calibri" panose="020F0502020204030204"/>
              </a:rPr>
              <a:t> Time/</a:t>
            </a:r>
          </a:p>
          <a:p>
            <a:pPr algn="ctr" defTabSz="685800"/>
            <a:r>
              <a:rPr lang="en-US" sz="1200" dirty="0">
                <a:solidFill>
                  <a:prstClr val="white"/>
                </a:solidFill>
                <a:latin typeface="Calibri" panose="020F0502020204030204"/>
              </a:rPr>
              <a:t>Freq comp.</a:t>
            </a:r>
          </a:p>
        </p:txBody>
      </p:sp>
      <p:cxnSp>
        <p:nvCxnSpPr>
          <p:cNvPr id="77" name="Elbow Connector 76">
            <a:extLst>
              <a:ext uri="{FF2B5EF4-FFF2-40B4-BE49-F238E27FC236}">
                <a16:creationId xmlns:a16="http://schemas.microsoft.com/office/drawing/2014/main" id="{F9EA4480-2C03-5E4B-BE30-8D9F4EEE3F67}"/>
              </a:ext>
            </a:extLst>
          </p:cNvPr>
          <p:cNvCxnSpPr>
            <a:stCxn id="10" idx="3"/>
            <a:endCxn id="120" idx="0"/>
          </p:cNvCxnSpPr>
          <p:nvPr/>
        </p:nvCxnSpPr>
        <p:spPr>
          <a:xfrm>
            <a:off x="2763275" y="2912248"/>
            <a:ext cx="646795" cy="553532"/>
          </a:xfrm>
          <a:prstGeom prst="bentConnector2">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22C15E6B-2CF3-EC4D-91CA-02EAC207E543}"/>
              </a:ext>
            </a:extLst>
          </p:cNvPr>
          <p:cNvSpPr/>
          <p:nvPr/>
        </p:nvSpPr>
        <p:spPr>
          <a:xfrm>
            <a:off x="1778196" y="5240334"/>
            <a:ext cx="740150" cy="4924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Atomic Clock</a:t>
            </a:r>
          </a:p>
        </p:txBody>
      </p:sp>
      <p:cxnSp>
        <p:nvCxnSpPr>
          <p:cNvPr id="83" name="Elbow Connector 82">
            <a:extLst>
              <a:ext uri="{FF2B5EF4-FFF2-40B4-BE49-F238E27FC236}">
                <a16:creationId xmlns:a16="http://schemas.microsoft.com/office/drawing/2014/main" id="{45E802B4-FA6C-DD4D-A485-3077A776E816}"/>
              </a:ext>
            </a:extLst>
          </p:cNvPr>
          <p:cNvCxnSpPr>
            <a:stCxn id="53" idx="3"/>
            <a:endCxn id="87" idx="1"/>
          </p:cNvCxnSpPr>
          <p:nvPr/>
        </p:nvCxnSpPr>
        <p:spPr>
          <a:xfrm>
            <a:off x="3661431" y="5047505"/>
            <a:ext cx="1180158" cy="377161"/>
          </a:xfrm>
          <a:prstGeom prst="bentConnector3">
            <a:avLst/>
          </a:prstGeom>
          <a:ln w="2540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5" name="Elbow Connector 84">
            <a:extLst>
              <a:ext uri="{FF2B5EF4-FFF2-40B4-BE49-F238E27FC236}">
                <a16:creationId xmlns:a16="http://schemas.microsoft.com/office/drawing/2014/main" id="{15C26F22-03E4-C943-BECB-ACF43328B571}"/>
              </a:ext>
            </a:extLst>
          </p:cNvPr>
          <p:cNvCxnSpPr>
            <a:stCxn id="121" idx="3"/>
            <a:endCxn id="53" idx="2"/>
          </p:cNvCxnSpPr>
          <p:nvPr/>
        </p:nvCxnSpPr>
        <p:spPr>
          <a:xfrm flipV="1">
            <a:off x="2518346" y="5335946"/>
            <a:ext cx="898157" cy="150609"/>
          </a:xfrm>
          <a:prstGeom prst="bentConnector2">
            <a:avLst/>
          </a:prstGeom>
          <a:ln w="2540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 name="Elbow Connector 90">
            <a:extLst>
              <a:ext uri="{FF2B5EF4-FFF2-40B4-BE49-F238E27FC236}">
                <a16:creationId xmlns:a16="http://schemas.microsoft.com/office/drawing/2014/main" id="{A8F6370E-501D-C04D-ADEF-9089017925CE}"/>
              </a:ext>
            </a:extLst>
          </p:cNvPr>
          <p:cNvCxnSpPr>
            <a:cxnSpLocks/>
            <a:stCxn id="53" idx="1"/>
            <a:endCxn id="97" idx="3"/>
          </p:cNvCxnSpPr>
          <p:nvPr/>
        </p:nvCxnSpPr>
        <p:spPr>
          <a:xfrm rot="10800000">
            <a:off x="2513258" y="4644908"/>
            <a:ext cx="658316" cy="402597"/>
          </a:xfrm>
          <a:prstGeom prst="bentConnector3">
            <a:avLst>
              <a:gd name="adj1" fmla="val 50000"/>
            </a:avLst>
          </a:prstGeom>
          <a:ln w="2540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AEDD6743-C43A-4642-82D6-1113987D1604}"/>
              </a:ext>
            </a:extLst>
          </p:cNvPr>
          <p:cNvSpPr txBox="1"/>
          <p:nvPr/>
        </p:nvSpPr>
        <p:spPr>
          <a:xfrm>
            <a:off x="2578272" y="5500591"/>
            <a:ext cx="551754" cy="276999"/>
          </a:xfrm>
          <a:prstGeom prst="rect">
            <a:avLst/>
          </a:prstGeom>
          <a:noFill/>
        </p:spPr>
        <p:txBody>
          <a:bodyPr wrap="none" rtlCol="0">
            <a:spAutoFit/>
          </a:bodyPr>
          <a:lstStyle/>
          <a:p>
            <a:pPr defTabSz="685800"/>
            <a:r>
              <a:rPr lang="en-US" sz="1200" dirty="0">
                <a:solidFill>
                  <a:prstClr val="black"/>
                </a:solidFill>
                <a:latin typeface="Calibri" panose="020F0502020204030204"/>
              </a:rPr>
              <a:t>5MHz</a:t>
            </a:r>
          </a:p>
        </p:txBody>
      </p:sp>
      <p:sp>
        <p:nvSpPr>
          <p:cNvPr id="134" name="TextBox 133">
            <a:extLst>
              <a:ext uri="{FF2B5EF4-FFF2-40B4-BE49-F238E27FC236}">
                <a16:creationId xmlns:a16="http://schemas.microsoft.com/office/drawing/2014/main" id="{46D4B38E-85A4-1D43-8684-B0B387779D96}"/>
              </a:ext>
            </a:extLst>
          </p:cNvPr>
          <p:cNvSpPr txBox="1"/>
          <p:nvPr/>
        </p:nvSpPr>
        <p:spPr>
          <a:xfrm>
            <a:off x="2034694" y="4874231"/>
            <a:ext cx="920445" cy="276999"/>
          </a:xfrm>
          <a:prstGeom prst="rect">
            <a:avLst/>
          </a:prstGeom>
          <a:noFill/>
        </p:spPr>
        <p:txBody>
          <a:bodyPr wrap="none" rtlCol="0">
            <a:spAutoFit/>
          </a:bodyPr>
          <a:lstStyle/>
          <a:p>
            <a:pPr defTabSz="685800"/>
            <a:r>
              <a:rPr lang="en-US" sz="1200" dirty="0">
                <a:solidFill>
                  <a:prstClr val="black"/>
                </a:solidFill>
                <a:latin typeface="Calibri" panose="020F0502020204030204"/>
              </a:rPr>
              <a:t>PPS/10MHz</a:t>
            </a:r>
          </a:p>
        </p:txBody>
      </p:sp>
      <p:sp>
        <p:nvSpPr>
          <p:cNvPr id="135" name="TextBox 134">
            <a:extLst>
              <a:ext uri="{FF2B5EF4-FFF2-40B4-BE49-F238E27FC236}">
                <a16:creationId xmlns:a16="http://schemas.microsoft.com/office/drawing/2014/main" id="{6E53D206-3BCD-B947-811C-0006EDC8D089}"/>
              </a:ext>
            </a:extLst>
          </p:cNvPr>
          <p:cNvSpPr txBox="1"/>
          <p:nvPr/>
        </p:nvSpPr>
        <p:spPr>
          <a:xfrm>
            <a:off x="3785768" y="5447178"/>
            <a:ext cx="998991" cy="276999"/>
          </a:xfrm>
          <a:prstGeom prst="rect">
            <a:avLst/>
          </a:prstGeom>
          <a:noFill/>
        </p:spPr>
        <p:txBody>
          <a:bodyPr wrap="none" rtlCol="0">
            <a:spAutoFit/>
          </a:bodyPr>
          <a:lstStyle/>
          <a:p>
            <a:pPr defTabSz="685800"/>
            <a:r>
              <a:rPr lang="en-US" sz="1200" dirty="0">
                <a:solidFill>
                  <a:prstClr val="black"/>
                </a:solidFill>
                <a:latin typeface="Calibri" panose="020F0502020204030204"/>
              </a:rPr>
              <a:t>PPS/125MHz</a:t>
            </a:r>
          </a:p>
        </p:txBody>
      </p:sp>
      <p:cxnSp>
        <p:nvCxnSpPr>
          <p:cNvPr id="100" name="Straight Arrow Connector 99">
            <a:extLst>
              <a:ext uri="{FF2B5EF4-FFF2-40B4-BE49-F238E27FC236}">
                <a16:creationId xmlns:a16="http://schemas.microsoft.com/office/drawing/2014/main" id="{6768AD8B-706F-A649-A269-1C24052F44BC}"/>
              </a:ext>
            </a:extLst>
          </p:cNvPr>
          <p:cNvCxnSpPr>
            <a:stCxn id="53" idx="0"/>
            <a:endCxn id="120" idx="2"/>
          </p:cNvCxnSpPr>
          <p:nvPr/>
        </p:nvCxnSpPr>
        <p:spPr>
          <a:xfrm flipH="1" flipV="1">
            <a:off x="3410069" y="4138881"/>
            <a:ext cx="6434" cy="620182"/>
          </a:xfrm>
          <a:prstGeom prst="straightConnector1">
            <a:avLst/>
          </a:prstGeom>
          <a:ln w="2540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A40A51C3-FBD7-AC41-83D8-93E6DE54F033}"/>
              </a:ext>
            </a:extLst>
          </p:cNvPr>
          <p:cNvSpPr txBox="1"/>
          <p:nvPr/>
        </p:nvSpPr>
        <p:spPr>
          <a:xfrm>
            <a:off x="2917627" y="4211157"/>
            <a:ext cx="551754" cy="276999"/>
          </a:xfrm>
          <a:prstGeom prst="rect">
            <a:avLst/>
          </a:prstGeom>
          <a:noFill/>
        </p:spPr>
        <p:txBody>
          <a:bodyPr wrap="none" rtlCol="0">
            <a:spAutoFit/>
          </a:bodyPr>
          <a:lstStyle/>
          <a:p>
            <a:pPr defTabSz="685800"/>
            <a:r>
              <a:rPr lang="en-US" sz="1200" dirty="0">
                <a:solidFill>
                  <a:prstClr val="black"/>
                </a:solidFill>
                <a:latin typeface="Calibri" panose="020F0502020204030204"/>
              </a:rPr>
              <a:t>5MHz</a:t>
            </a:r>
          </a:p>
        </p:txBody>
      </p:sp>
      <p:cxnSp>
        <p:nvCxnSpPr>
          <p:cNvPr id="102" name="Straight Connector 101">
            <a:extLst>
              <a:ext uri="{FF2B5EF4-FFF2-40B4-BE49-F238E27FC236}">
                <a16:creationId xmlns:a16="http://schemas.microsoft.com/office/drawing/2014/main" id="{137F995C-44F6-AC4C-B449-8E96E7F3A3F2}"/>
              </a:ext>
            </a:extLst>
          </p:cNvPr>
          <p:cNvCxnSpPr>
            <a:cxnSpLocks/>
          </p:cNvCxnSpPr>
          <p:nvPr/>
        </p:nvCxnSpPr>
        <p:spPr>
          <a:xfrm flipV="1">
            <a:off x="143646" y="1840202"/>
            <a:ext cx="0" cy="3371136"/>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30812C3-E317-8542-AB54-CE53399CDC2E}"/>
              </a:ext>
            </a:extLst>
          </p:cNvPr>
          <p:cNvCxnSpPr>
            <a:cxnSpLocks/>
          </p:cNvCxnSpPr>
          <p:nvPr/>
        </p:nvCxnSpPr>
        <p:spPr>
          <a:xfrm flipV="1">
            <a:off x="150438" y="1741898"/>
            <a:ext cx="5170921" cy="19053"/>
          </a:xfrm>
          <a:prstGeom prst="line">
            <a:avLst/>
          </a:prstGeom>
          <a:ln w="254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9" name="Elbow Connector 108">
            <a:extLst>
              <a:ext uri="{FF2B5EF4-FFF2-40B4-BE49-F238E27FC236}">
                <a16:creationId xmlns:a16="http://schemas.microsoft.com/office/drawing/2014/main" id="{AAF7AE7C-786B-744E-A59A-378D9DFFC9F2}"/>
              </a:ext>
            </a:extLst>
          </p:cNvPr>
          <p:cNvCxnSpPr>
            <a:cxnSpLocks/>
            <a:endCxn id="169" idx="1"/>
          </p:cNvCxnSpPr>
          <p:nvPr/>
        </p:nvCxnSpPr>
        <p:spPr>
          <a:xfrm flipV="1">
            <a:off x="3626145" y="1878655"/>
            <a:ext cx="1702004" cy="1581365"/>
          </a:xfrm>
          <a:prstGeom prst="bentConnector3">
            <a:avLst>
              <a:gd name="adj1" fmla="val 907"/>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69D5D612-BC6D-B04B-BEEB-3E4A29C89797}"/>
              </a:ext>
            </a:extLst>
          </p:cNvPr>
          <p:cNvSpPr txBox="1"/>
          <p:nvPr/>
        </p:nvSpPr>
        <p:spPr>
          <a:xfrm>
            <a:off x="1959279" y="1452880"/>
            <a:ext cx="263214" cy="646331"/>
          </a:xfrm>
          <a:prstGeom prst="rect">
            <a:avLst/>
          </a:prstGeom>
          <a:noFill/>
        </p:spPr>
        <p:txBody>
          <a:bodyPr wrap="none" rtlCol="0">
            <a:spAutoFit/>
          </a:bodyPr>
          <a:lstStyle/>
          <a:p>
            <a:pPr algn="ctr" defTabSz="685800"/>
            <a:r>
              <a:rPr lang="en-US" sz="1200" dirty="0">
                <a:solidFill>
                  <a:prstClr val="black"/>
                </a:solidFill>
                <a:latin typeface="Calibri" panose="020F0502020204030204"/>
              </a:rPr>
              <a:t>/</a:t>
            </a:r>
          </a:p>
          <a:p>
            <a:pPr algn="ctr" defTabSz="685800"/>
            <a:r>
              <a:rPr lang="en-US" sz="1200" dirty="0">
                <a:solidFill>
                  <a:prstClr val="black"/>
                </a:solidFill>
                <a:latin typeface="Calibri" panose="020F0502020204030204"/>
              </a:rPr>
              <a:t>/</a:t>
            </a:r>
          </a:p>
          <a:p>
            <a:pPr algn="ctr" defTabSz="685800"/>
            <a:r>
              <a:rPr lang="en-US" sz="1200" dirty="0">
                <a:solidFill>
                  <a:prstClr val="black"/>
                </a:solidFill>
                <a:latin typeface="Calibri" panose="020F0502020204030204"/>
              </a:rPr>
              <a:t>2</a:t>
            </a:r>
            <a:endParaRPr lang="en-US" sz="1350" dirty="0">
              <a:solidFill>
                <a:prstClr val="black"/>
              </a:solidFill>
              <a:latin typeface="Calibri" panose="020F0502020204030204"/>
            </a:endParaRPr>
          </a:p>
        </p:txBody>
      </p:sp>
      <p:sp>
        <p:nvSpPr>
          <p:cNvPr id="78" name="TextBox 77">
            <a:extLst>
              <a:ext uri="{FF2B5EF4-FFF2-40B4-BE49-F238E27FC236}">
                <a16:creationId xmlns:a16="http://schemas.microsoft.com/office/drawing/2014/main" id="{A1D61C01-2E3F-9347-B71C-8D2DED37FB74}"/>
              </a:ext>
            </a:extLst>
          </p:cNvPr>
          <p:cNvSpPr txBox="1"/>
          <p:nvPr/>
        </p:nvSpPr>
        <p:spPr>
          <a:xfrm>
            <a:off x="2919777" y="3022031"/>
            <a:ext cx="551754" cy="276999"/>
          </a:xfrm>
          <a:prstGeom prst="rect">
            <a:avLst/>
          </a:prstGeom>
          <a:noFill/>
        </p:spPr>
        <p:txBody>
          <a:bodyPr wrap="none" rtlCol="0">
            <a:spAutoFit/>
          </a:bodyPr>
          <a:lstStyle/>
          <a:p>
            <a:pPr defTabSz="685800"/>
            <a:r>
              <a:rPr lang="en-US" sz="1200" dirty="0">
                <a:solidFill>
                  <a:prstClr val="black"/>
                </a:solidFill>
                <a:latin typeface="Calibri" panose="020F0502020204030204"/>
              </a:rPr>
              <a:t>5MHz</a:t>
            </a:r>
          </a:p>
        </p:txBody>
      </p:sp>
      <p:sp>
        <p:nvSpPr>
          <p:cNvPr id="80" name="TextBox 79">
            <a:extLst>
              <a:ext uri="{FF2B5EF4-FFF2-40B4-BE49-F238E27FC236}">
                <a16:creationId xmlns:a16="http://schemas.microsoft.com/office/drawing/2014/main" id="{02D098D9-3800-2F44-891B-EC37637804AE}"/>
              </a:ext>
            </a:extLst>
          </p:cNvPr>
          <p:cNvSpPr txBox="1"/>
          <p:nvPr/>
        </p:nvSpPr>
        <p:spPr>
          <a:xfrm>
            <a:off x="5557001" y="3584232"/>
            <a:ext cx="795411" cy="415498"/>
          </a:xfrm>
          <a:prstGeom prst="rect">
            <a:avLst/>
          </a:prstGeom>
          <a:noFill/>
        </p:spPr>
        <p:txBody>
          <a:bodyPr wrap="none" rtlCol="0">
            <a:spAutoFit/>
          </a:bodyPr>
          <a:lstStyle/>
          <a:p>
            <a:pPr algn="ctr" defTabSz="685800"/>
            <a:r>
              <a:rPr lang="en-US" sz="1050" dirty="0">
                <a:solidFill>
                  <a:prstClr val="black"/>
                </a:solidFill>
                <a:latin typeface="Calibri" panose="020F0502020204030204"/>
              </a:rPr>
              <a:t>125MHz &amp; </a:t>
            </a:r>
          </a:p>
          <a:p>
            <a:pPr algn="ctr" defTabSz="685800"/>
            <a:r>
              <a:rPr lang="en-US" sz="1050" dirty="0">
                <a:solidFill>
                  <a:prstClr val="black"/>
                </a:solidFill>
                <a:latin typeface="Calibri" panose="020F0502020204030204"/>
              </a:rPr>
              <a:t>data</a:t>
            </a:r>
            <a:endParaRPr lang="en-US" sz="1350" dirty="0">
              <a:solidFill>
                <a:prstClr val="black"/>
              </a:solidFill>
              <a:latin typeface="Calibri" panose="020F0502020204030204"/>
            </a:endParaRPr>
          </a:p>
        </p:txBody>
      </p:sp>
      <p:sp>
        <p:nvSpPr>
          <p:cNvPr id="82" name="Rectangle 81">
            <a:extLst>
              <a:ext uri="{FF2B5EF4-FFF2-40B4-BE49-F238E27FC236}">
                <a16:creationId xmlns:a16="http://schemas.microsoft.com/office/drawing/2014/main" id="{7C2D693A-26E2-A610-E2B0-31529704F8B8}"/>
              </a:ext>
            </a:extLst>
          </p:cNvPr>
          <p:cNvSpPr/>
          <p:nvPr/>
        </p:nvSpPr>
        <p:spPr>
          <a:xfrm>
            <a:off x="1612902" y="2040172"/>
            <a:ext cx="802048" cy="27461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WR switch</a:t>
            </a:r>
          </a:p>
        </p:txBody>
      </p:sp>
      <p:cxnSp>
        <p:nvCxnSpPr>
          <p:cNvPr id="4" name="Elbow Connector 3">
            <a:extLst>
              <a:ext uri="{FF2B5EF4-FFF2-40B4-BE49-F238E27FC236}">
                <a16:creationId xmlns:a16="http://schemas.microsoft.com/office/drawing/2014/main" id="{1F223995-9403-A98E-AF49-EDA349E07731}"/>
              </a:ext>
            </a:extLst>
          </p:cNvPr>
          <p:cNvCxnSpPr>
            <a:stCxn id="10" idx="0"/>
            <a:endCxn id="82" idx="3"/>
          </p:cNvCxnSpPr>
          <p:nvPr/>
        </p:nvCxnSpPr>
        <p:spPr>
          <a:xfrm rot="16200000" flipV="1">
            <a:off x="2272220" y="2320211"/>
            <a:ext cx="388858" cy="103397"/>
          </a:xfrm>
          <a:prstGeom prst="bentConnector2">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C492B040-14BC-C215-7934-007620E5E55F}"/>
              </a:ext>
            </a:extLst>
          </p:cNvPr>
          <p:cNvSpPr/>
          <p:nvPr/>
        </p:nvSpPr>
        <p:spPr>
          <a:xfrm>
            <a:off x="207636" y="2043118"/>
            <a:ext cx="802048" cy="27461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WR switch</a:t>
            </a:r>
          </a:p>
        </p:txBody>
      </p:sp>
      <p:cxnSp>
        <p:nvCxnSpPr>
          <p:cNvPr id="11" name="Straight Arrow Connector 10">
            <a:extLst>
              <a:ext uri="{FF2B5EF4-FFF2-40B4-BE49-F238E27FC236}">
                <a16:creationId xmlns:a16="http://schemas.microsoft.com/office/drawing/2014/main" id="{A35D4F1D-B5F5-754D-9CAE-58523C319D3D}"/>
              </a:ext>
            </a:extLst>
          </p:cNvPr>
          <p:cNvCxnSpPr>
            <a:stCxn id="82" idx="1"/>
            <a:endCxn id="84" idx="3"/>
          </p:cNvCxnSpPr>
          <p:nvPr/>
        </p:nvCxnSpPr>
        <p:spPr>
          <a:xfrm flipH="1">
            <a:off x="1009684" y="2177480"/>
            <a:ext cx="603218" cy="2946"/>
          </a:xfrm>
          <a:prstGeom prst="straightConnector1">
            <a:avLst/>
          </a:prstGeom>
          <a:ln w="254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985B8BB-B879-34FD-20BC-E603CE37563A}"/>
              </a:ext>
            </a:extLst>
          </p:cNvPr>
          <p:cNvCxnSpPr>
            <a:cxnSpLocks/>
            <a:stCxn id="84" idx="2"/>
            <a:endCxn id="8" idx="0"/>
          </p:cNvCxnSpPr>
          <p:nvPr/>
        </p:nvCxnSpPr>
        <p:spPr>
          <a:xfrm flipH="1">
            <a:off x="603852" y="2317734"/>
            <a:ext cx="4808" cy="635021"/>
          </a:xfrm>
          <a:prstGeom prst="straightConnector1">
            <a:avLst/>
          </a:prstGeom>
          <a:ln w="254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8B934740-5FBD-16C3-7431-DD0EDCA21D9F}"/>
              </a:ext>
            </a:extLst>
          </p:cNvPr>
          <p:cNvSpPr txBox="1"/>
          <p:nvPr/>
        </p:nvSpPr>
        <p:spPr>
          <a:xfrm>
            <a:off x="632141" y="2555075"/>
            <a:ext cx="1399679" cy="276999"/>
          </a:xfrm>
          <a:prstGeom prst="rect">
            <a:avLst/>
          </a:prstGeom>
          <a:noFill/>
        </p:spPr>
        <p:txBody>
          <a:bodyPr wrap="none" rtlCol="0">
            <a:spAutoFit/>
          </a:bodyPr>
          <a:lstStyle/>
          <a:p>
            <a:pPr defTabSz="685800"/>
            <a:r>
              <a:rPr lang="en-US" sz="1200" dirty="0">
                <a:solidFill>
                  <a:prstClr val="black"/>
                </a:solidFill>
                <a:latin typeface="Calibri" panose="020F0502020204030204"/>
              </a:rPr>
              <a:t>10MHz, PPS &amp; Data</a:t>
            </a:r>
          </a:p>
        </p:txBody>
      </p:sp>
      <p:sp>
        <p:nvSpPr>
          <p:cNvPr id="95" name="TextBox 94">
            <a:extLst>
              <a:ext uri="{FF2B5EF4-FFF2-40B4-BE49-F238E27FC236}">
                <a16:creationId xmlns:a16="http://schemas.microsoft.com/office/drawing/2014/main" id="{396456FD-62AA-B055-2E57-38481182E9A8}"/>
              </a:ext>
            </a:extLst>
          </p:cNvPr>
          <p:cNvSpPr txBox="1"/>
          <p:nvPr/>
        </p:nvSpPr>
        <p:spPr>
          <a:xfrm>
            <a:off x="971184" y="1706462"/>
            <a:ext cx="680860" cy="646331"/>
          </a:xfrm>
          <a:prstGeom prst="rect">
            <a:avLst/>
          </a:prstGeom>
          <a:noFill/>
        </p:spPr>
        <p:txBody>
          <a:bodyPr wrap="square" rtlCol="0">
            <a:spAutoFit/>
          </a:bodyPr>
          <a:lstStyle/>
          <a:p>
            <a:pPr algn="ctr" defTabSz="685800"/>
            <a:r>
              <a:rPr lang="en-US" sz="1200" dirty="0">
                <a:solidFill>
                  <a:prstClr val="black"/>
                </a:solidFill>
                <a:latin typeface="Calibri" panose="020F0502020204030204"/>
              </a:rPr>
              <a:t>WR</a:t>
            </a:r>
          </a:p>
          <a:p>
            <a:pPr algn="ctr" defTabSz="685800"/>
            <a:r>
              <a:rPr lang="en-US" sz="1200" dirty="0">
                <a:solidFill>
                  <a:prstClr val="black"/>
                </a:solidFill>
                <a:latin typeface="Calibri" panose="020F0502020204030204"/>
              </a:rPr>
              <a:t>Network</a:t>
            </a:r>
          </a:p>
        </p:txBody>
      </p:sp>
      <p:cxnSp>
        <p:nvCxnSpPr>
          <p:cNvPr id="101" name="Straight Arrow Connector 100">
            <a:extLst>
              <a:ext uri="{FF2B5EF4-FFF2-40B4-BE49-F238E27FC236}">
                <a16:creationId xmlns:a16="http://schemas.microsoft.com/office/drawing/2014/main" id="{61019D8D-0F22-018F-1125-5B301186AA5E}"/>
              </a:ext>
            </a:extLst>
          </p:cNvPr>
          <p:cNvCxnSpPr>
            <a:stCxn id="97" idx="1"/>
            <a:endCxn id="98" idx="3"/>
          </p:cNvCxnSpPr>
          <p:nvPr/>
        </p:nvCxnSpPr>
        <p:spPr>
          <a:xfrm flipH="1">
            <a:off x="1107993" y="4644908"/>
            <a:ext cx="603218" cy="2946"/>
          </a:xfrm>
          <a:prstGeom prst="straightConnector1">
            <a:avLst/>
          </a:prstGeom>
          <a:ln w="254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ED40C245-73FB-0958-3BEC-DE6B33D8DECD}"/>
              </a:ext>
            </a:extLst>
          </p:cNvPr>
          <p:cNvSpPr txBox="1"/>
          <p:nvPr/>
        </p:nvSpPr>
        <p:spPr>
          <a:xfrm>
            <a:off x="1047002" y="4396315"/>
            <a:ext cx="725840" cy="461665"/>
          </a:xfrm>
          <a:prstGeom prst="rect">
            <a:avLst/>
          </a:prstGeom>
          <a:noFill/>
        </p:spPr>
        <p:txBody>
          <a:bodyPr wrap="none" rtlCol="0">
            <a:spAutoFit/>
          </a:bodyPr>
          <a:lstStyle/>
          <a:p>
            <a:pPr algn="ctr" defTabSz="685800"/>
            <a:r>
              <a:rPr lang="en-US" sz="1200" dirty="0">
                <a:solidFill>
                  <a:prstClr val="black"/>
                </a:solidFill>
                <a:latin typeface="Calibri" panose="020F0502020204030204"/>
              </a:rPr>
              <a:t>WR</a:t>
            </a:r>
          </a:p>
          <a:p>
            <a:pPr algn="ctr" defTabSz="685800"/>
            <a:r>
              <a:rPr lang="en-US" sz="1200" dirty="0">
                <a:solidFill>
                  <a:prstClr val="black"/>
                </a:solidFill>
                <a:latin typeface="Calibri" panose="020F0502020204030204"/>
              </a:rPr>
              <a:t>Network</a:t>
            </a:r>
          </a:p>
        </p:txBody>
      </p:sp>
      <p:cxnSp>
        <p:nvCxnSpPr>
          <p:cNvPr id="28" name="Elbow Connector 27">
            <a:extLst>
              <a:ext uri="{FF2B5EF4-FFF2-40B4-BE49-F238E27FC236}">
                <a16:creationId xmlns:a16="http://schemas.microsoft.com/office/drawing/2014/main" id="{62B17D02-6E66-1D54-6522-40E4BDF8F0F1}"/>
              </a:ext>
            </a:extLst>
          </p:cNvPr>
          <p:cNvCxnSpPr>
            <a:stCxn id="98" idx="2"/>
            <a:endCxn id="36" idx="0"/>
          </p:cNvCxnSpPr>
          <p:nvPr/>
        </p:nvCxnSpPr>
        <p:spPr>
          <a:xfrm rot="5400000">
            <a:off x="365953" y="4870320"/>
            <a:ext cx="426176" cy="255858"/>
          </a:xfrm>
          <a:prstGeom prst="bentConnector3">
            <a:avLst/>
          </a:prstGeom>
          <a:ln w="254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87792327-D74C-08BE-1556-7CFF2E64F59B}"/>
              </a:ext>
            </a:extLst>
          </p:cNvPr>
          <p:cNvSpPr txBox="1"/>
          <p:nvPr/>
        </p:nvSpPr>
        <p:spPr>
          <a:xfrm>
            <a:off x="422609" y="4986419"/>
            <a:ext cx="1399679" cy="276999"/>
          </a:xfrm>
          <a:prstGeom prst="rect">
            <a:avLst/>
          </a:prstGeom>
          <a:noFill/>
        </p:spPr>
        <p:txBody>
          <a:bodyPr wrap="none" rtlCol="0">
            <a:spAutoFit/>
          </a:bodyPr>
          <a:lstStyle/>
          <a:p>
            <a:pPr defTabSz="685800"/>
            <a:r>
              <a:rPr lang="en-US" sz="1200" dirty="0">
                <a:solidFill>
                  <a:prstClr val="black"/>
                </a:solidFill>
                <a:latin typeface="Calibri" panose="020F0502020204030204"/>
              </a:rPr>
              <a:t>10MHz, PPS &amp; Data</a:t>
            </a:r>
          </a:p>
        </p:txBody>
      </p:sp>
    </p:spTree>
    <p:extLst>
      <p:ext uri="{BB962C8B-B14F-4D97-AF65-F5344CB8AC3E}">
        <p14:creationId xmlns:p14="http://schemas.microsoft.com/office/powerpoint/2010/main" val="243850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0"/>
            <a:ext cx="9144000" cy="994172"/>
          </a:xfrm>
        </p:spPr>
        <p:txBody>
          <a:bodyPr>
            <a:normAutofit/>
          </a:bodyPr>
          <a:lstStyle/>
          <a:p>
            <a:pPr algn="ctr"/>
            <a:r>
              <a:rPr lang="en-US" sz="3200" dirty="0">
                <a:solidFill>
                  <a:schemeClr val="accent2"/>
                </a:solidFill>
                <a:latin typeface="+mn-lt"/>
              </a:rPr>
              <a:t>Time Base and UTC Characterization</a:t>
            </a:r>
          </a:p>
        </p:txBody>
      </p:sp>
      <p:sp>
        <p:nvSpPr>
          <p:cNvPr id="3" name="TextBox 2">
            <a:extLst>
              <a:ext uri="{FF2B5EF4-FFF2-40B4-BE49-F238E27FC236}">
                <a16:creationId xmlns:a16="http://schemas.microsoft.com/office/drawing/2014/main" id="{C1F2AD35-95C0-9F43-9A84-71E39110972E}"/>
              </a:ext>
            </a:extLst>
          </p:cNvPr>
          <p:cNvSpPr txBox="1"/>
          <p:nvPr/>
        </p:nvSpPr>
        <p:spPr>
          <a:xfrm>
            <a:off x="0" y="1620673"/>
            <a:ext cx="9144000" cy="1569660"/>
          </a:xfrm>
          <a:prstGeom prst="rect">
            <a:avLst/>
          </a:prstGeom>
          <a:noFill/>
        </p:spPr>
        <p:txBody>
          <a:bodyPr wrap="square" rtlCol="0">
            <a:spAutoFit/>
          </a:bodyPr>
          <a:lstStyle/>
          <a:p>
            <a:pPr defTabSz="685800"/>
            <a:r>
              <a:rPr lang="en-US" sz="2400" dirty="0">
                <a:solidFill>
                  <a:prstClr val="black"/>
                </a:solidFill>
                <a:latin typeface="Calibri" panose="020F0502020204030204"/>
              </a:rPr>
              <a:t>The work on the time base characterization continues and an extensive test campaign is ongoing (thanks mainly to Lucile </a:t>
            </a:r>
            <a:r>
              <a:rPr lang="en-US" sz="2400" dirty="0" err="1">
                <a:solidFill>
                  <a:prstClr val="black"/>
                </a:solidFill>
                <a:latin typeface="Calibri" panose="020F0502020204030204"/>
              </a:rPr>
              <a:t>Mellet</a:t>
            </a:r>
            <a:r>
              <a:rPr lang="en-US" sz="2400" dirty="0">
                <a:solidFill>
                  <a:prstClr val="black"/>
                </a:solidFill>
                <a:latin typeface="Calibri" panose="020F0502020204030204"/>
              </a:rPr>
              <a:t>, Vincent </a:t>
            </a:r>
            <a:r>
              <a:rPr lang="en-US" sz="2400" dirty="0" err="1">
                <a:solidFill>
                  <a:prstClr val="black"/>
                </a:solidFill>
                <a:latin typeface="Calibri" panose="020F0502020204030204"/>
              </a:rPr>
              <a:t>Voisin</a:t>
            </a:r>
            <a:r>
              <a:rPr lang="en-US" sz="2400" dirty="0">
                <a:solidFill>
                  <a:prstClr val="black"/>
                </a:solidFill>
                <a:latin typeface="Calibri" panose="020F0502020204030204"/>
              </a:rPr>
              <a:t> and Mathieu </a:t>
            </a:r>
            <a:r>
              <a:rPr lang="en-US" sz="2400" dirty="0" err="1">
                <a:solidFill>
                  <a:prstClr val="black"/>
                </a:solidFill>
                <a:latin typeface="Calibri" panose="020F0502020204030204"/>
              </a:rPr>
              <a:t>Guige</a:t>
            </a:r>
            <a:r>
              <a:rPr lang="en-US" sz="2400" dirty="0">
                <a:solidFill>
                  <a:prstClr val="black"/>
                </a:solidFill>
                <a:latin typeface="Calibri" panose="020F0502020204030204"/>
              </a:rPr>
              <a:t>).</a:t>
            </a:r>
          </a:p>
          <a:p>
            <a:pPr defTabSz="685800"/>
            <a:endParaRPr lang="en-US" sz="2400" dirty="0">
              <a:solidFill>
                <a:prstClr val="black"/>
              </a:solidFill>
              <a:latin typeface="Calibri" panose="020F0502020204030204"/>
            </a:endParaRPr>
          </a:p>
        </p:txBody>
      </p:sp>
    </p:spTree>
    <p:extLst>
      <p:ext uri="{BB962C8B-B14F-4D97-AF65-F5344CB8AC3E}">
        <p14:creationId xmlns:p14="http://schemas.microsoft.com/office/powerpoint/2010/main" val="2951089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0"/>
            <a:ext cx="9144000" cy="994172"/>
          </a:xfrm>
        </p:spPr>
        <p:txBody>
          <a:bodyPr>
            <a:normAutofit/>
          </a:bodyPr>
          <a:lstStyle/>
          <a:p>
            <a:pPr algn="ctr"/>
            <a:r>
              <a:rPr lang="en-US" sz="3200" dirty="0">
                <a:solidFill>
                  <a:schemeClr val="accent2"/>
                </a:solidFill>
                <a:latin typeface="+mn-lt"/>
              </a:rPr>
              <a:t>LPNHE Test equipment  </a:t>
            </a:r>
          </a:p>
        </p:txBody>
      </p:sp>
      <p:sp>
        <p:nvSpPr>
          <p:cNvPr id="3" name="TextBox 2">
            <a:extLst>
              <a:ext uri="{FF2B5EF4-FFF2-40B4-BE49-F238E27FC236}">
                <a16:creationId xmlns:a16="http://schemas.microsoft.com/office/drawing/2014/main" id="{C1F2AD35-95C0-9F43-9A84-71E39110972E}"/>
              </a:ext>
            </a:extLst>
          </p:cNvPr>
          <p:cNvSpPr txBox="1"/>
          <p:nvPr/>
        </p:nvSpPr>
        <p:spPr>
          <a:xfrm>
            <a:off x="0" y="1851423"/>
            <a:ext cx="9144000" cy="3323987"/>
          </a:xfrm>
          <a:prstGeom prst="rect">
            <a:avLst/>
          </a:prstGeom>
          <a:noFill/>
        </p:spPr>
        <p:txBody>
          <a:bodyPr wrap="square" rtlCol="0">
            <a:spAutoFit/>
          </a:bodyPr>
          <a:lstStyle/>
          <a:p>
            <a:pPr defTabSz="685800"/>
            <a:r>
              <a:rPr lang="en-US" sz="2100" dirty="0">
                <a:solidFill>
                  <a:prstClr val="black"/>
                </a:solidFill>
                <a:latin typeface="Calibri" panose="020F0502020204030204"/>
              </a:rPr>
              <a:t>At our lab we have:</a:t>
            </a:r>
          </a:p>
          <a:p>
            <a:pPr marL="342900" indent="-342900" defTabSz="685800">
              <a:buFontTx/>
              <a:buChar char="-"/>
            </a:pPr>
            <a:r>
              <a:rPr lang="en-US" sz="2100" dirty="0">
                <a:solidFill>
                  <a:prstClr val="black"/>
                </a:solidFill>
                <a:latin typeface="Calibri" panose="020F0502020204030204"/>
              </a:rPr>
              <a:t>2 SRS SF725 Rubidium atomic clocks</a:t>
            </a:r>
          </a:p>
          <a:p>
            <a:pPr marL="342900" indent="-342900" defTabSz="685800">
              <a:buFontTx/>
              <a:buChar char="-"/>
            </a:pPr>
            <a:r>
              <a:rPr lang="en-US" sz="2100" dirty="0">
                <a:solidFill>
                  <a:prstClr val="black"/>
                </a:solidFill>
                <a:latin typeface="Calibri" panose="020F0502020204030204"/>
              </a:rPr>
              <a:t>1 </a:t>
            </a:r>
            <a:r>
              <a:rPr lang="en-US" sz="2100" dirty="0" err="1">
                <a:solidFill>
                  <a:prstClr val="black"/>
                </a:solidFill>
                <a:latin typeface="Calibri" panose="020F0502020204030204"/>
              </a:rPr>
              <a:t>Septentrio</a:t>
            </a:r>
            <a:r>
              <a:rPr lang="en-US" sz="2100" dirty="0">
                <a:solidFill>
                  <a:prstClr val="black"/>
                </a:solidFill>
                <a:latin typeface="Calibri" panose="020F0502020204030204"/>
              </a:rPr>
              <a:t> PolaRx5TR + antenna</a:t>
            </a:r>
          </a:p>
          <a:p>
            <a:pPr marL="342900" indent="-342900" defTabSz="685800">
              <a:buFontTx/>
              <a:buChar char="-"/>
            </a:pPr>
            <a:r>
              <a:rPr lang="en-US" sz="2100" dirty="0">
                <a:solidFill>
                  <a:prstClr val="black"/>
                </a:solidFill>
                <a:latin typeface="Calibri" panose="020F0502020204030204"/>
              </a:rPr>
              <a:t>2 clock and Frequency counter Keysight 53220 </a:t>
            </a:r>
          </a:p>
          <a:p>
            <a:pPr defTabSz="685800"/>
            <a:r>
              <a:rPr lang="en-US" sz="2100" dirty="0">
                <a:solidFill>
                  <a:prstClr val="black"/>
                </a:solidFill>
                <a:latin typeface="Calibri" panose="020F0502020204030204"/>
              </a:rPr>
              <a:t>Plus (ordered but not yet arrived) </a:t>
            </a:r>
          </a:p>
          <a:p>
            <a:pPr marL="342900" indent="-342900" defTabSz="685800">
              <a:buFontTx/>
              <a:buChar char="-"/>
            </a:pPr>
            <a:r>
              <a:rPr lang="en-US" sz="2100" dirty="0">
                <a:solidFill>
                  <a:prstClr val="black"/>
                </a:solidFill>
                <a:latin typeface="Calibri" panose="020F0502020204030204"/>
              </a:rPr>
              <a:t>1 PH1008 Passive Hydrogen Maser Atomic clock</a:t>
            </a:r>
          </a:p>
          <a:p>
            <a:pPr marL="342900" indent="-342900" defTabSz="685800">
              <a:buFontTx/>
              <a:buChar char="-"/>
            </a:pPr>
            <a:r>
              <a:rPr lang="en-US" sz="2100" dirty="0">
                <a:solidFill>
                  <a:prstClr val="black"/>
                </a:solidFill>
                <a:latin typeface="Calibri" panose="020F0502020204030204"/>
              </a:rPr>
              <a:t>1 </a:t>
            </a:r>
            <a:r>
              <a:rPr lang="en-US" sz="2100" dirty="0" err="1">
                <a:solidFill>
                  <a:prstClr val="black"/>
                </a:solidFill>
                <a:latin typeface="Calibri" panose="020F0502020204030204"/>
              </a:rPr>
              <a:t>Septentrio</a:t>
            </a:r>
            <a:r>
              <a:rPr lang="en-US" sz="2100" dirty="0">
                <a:solidFill>
                  <a:prstClr val="black"/>
                </a:solidFill>
                <a:latin typeface="Calibri" panose="020F0502020204030204"/>
              </a:rPr>
              <a:t> PolaRx5TR + antenna</a:t>
            </a:r>
          </a:p>
          <a:p>
            <a:pPr marL="342900" indent="-342900" defTabSz="685800">
              <a:buFontTx/>
              <a:buChar char="-"/>
            </a:pPr>
            <a:endParaRPr lang="en-US" sz="2100" dirty="0">
              <a:solidFill>
                <a:prstClr val="black"/>
              </a:solidFill>
              <a:latin typeface="Calibri" panose="020F0502020204030204"/>
            </a:endParaRPr>
          </a:p>
          <a:p>
            <a:pPr defTabSz="685800"/>
            <a:r>
              <a:rPr lang="en-US" sz="2100" dirty="0">
                <a:solidFill>
                  <a:prstClr val="black"/>
                </a:solidFill>
                <a:latin typeface="Calibri" panose="020F0502020204030204"/>
              </a:rPr>
              <a:t>We have also a copy of the UTC(OP) PPS and 10MHz clock sent via white Rabbit link from the SYRTE laboratory (where it is produced).</a:t>
            </a:r>
          </a:p>
        </p:txBody>
      </p:sp>
    </p:spTree>
    <p:extLst>
      <p:ext uri="{BB962C8B-B14F-4D97-AF65-F5344CB8AC3E}">
        <p14:creationId xmlns:p14="http://schemas.microsoft.com/office/powerpoint/2010/main" val="261063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0"/>
            <a:ext cx="9144000" cy="994172"/>
          </a:xfrm>
        </p:spPr>
        <p:txBody>
          <a:bodyPr>
            <a:normAutofit/>
          </a:bodyPr>
          <a:lstStyle/>
          <a:p>
            <a:pPr algn="ctr"/>
            <a:r>
              <a:rPr lang="en-US" sz="3200" dirty="0">
                <a:solidFill>
                  <a:schemeClr val="accent2"/>
                </a:solidFill>
                <a:latin typeface="+mn-lt"/>
              </a:rPr>
              <a:t>Local Time Base Characterization</a:t>
            </a:r>
          </a:p>
        </p:txBody>
      </p:sp>
      <p:sp>
        <p:nvSpPr>
          <p:cNvPr id="3" name="TextBox 2">
            <a:extLst>
              <a:ext uri="{FF2B5EF4-FFF2-40B4-BE49-F238E27FC236}">
                <a16:creationId xmlns:a16="http://schemas.microsoft.com/office/drawing/2014/main" id="{C1F2AD35-95C0-9F43-9A84-71E39110972E}"/>
              </a:ext>
            </a:extLst>
          </p:cNvPr>
          <p:cNvSpPr txBox="1"/>
          <p:nvPr/>
        </p:nvSpPr>
        <p:spPr>
          <a:xfrm>
            <a:off x="0" y="1613626"/>
            <a:ext cx="9144000" cy="1384995"/>
          </a:xfrm>
          <a:prstGeom prst="rect">
            <a:avLst/>
          </a:prstGeom>
          <a:noFill/>
        </p:spPr>
        <p:txBody>
          <a:bodyPr wrap="square" rtlCol="0">
            <a:spAutoFit/>
          </a:bodyPr>
          <a:lstStyle/>
          <a:p>
            <a:pPr defTabSz="685800"/>
            <a:r>
              <a:rPr lang="en-US" sz="2100" dirty="0">
                <a:solidFill>
                  <a:prstClr val="black"/>
                </a:solidFill>
                <a:latin typeface="Calibri" panose="020F0502020204030204"/>
              </a:rPr>
              <a:t>For this test we use 1Rb clock sending 1 PPS and 10 MHz clock to the </a:t>
            </a:r>
            <a:r>
              <a:rPr lang="en-US" sz="2100" dirty="0" err="1">
                <a:solidFill>
                  <a:prstClr val="black"/>
                </a:solidFill>
                <a:latin typeface="Calibri" panose="020F0502020204030204"/>
              </a:rPr>
              <a:t>Spetentrio</a:t>
            </a:r>
            <a:r>
              <a:rPr lang="en-US" sz="2100" dirty="0">
                <a:solidFill>
                  <a:prstClr val="black"/>
                </a:solidFill>
                <a:latin typeface="Calibri" panose="020F0502020204030204"/>
              </a:rPr>
              <a:t> receiver. Thanks to the time transfer algorithm, we can estimate the drift of our local time base with respect to GNSS time (only GPS in this case)</a:t>
            </a:r>
          </a:p>
          <a:p>
            <a:pPr defTabSz="685800"/>
            <a:endParaRPr lang="en-US" sz="2100" dirty="0">
              <a:solidFill>
                <a:prstClr val="black"/>
              </a:solidFill>
              <a:latin typeface="Calibri" panose="020F0502020204030204"/>
            </a:endParaRPr>
          </a:p>
        </p:txBody>
      </p:sp>
      <p:sp>
        <p:nvSpPr>
          <p:cNvPr id="4" name="Rectangle 3">
            <a:extLst>
              <a:ext uri="{FF2B5EF4-FFF2-40B4-BE49-F238E27FC236}">
                <a16:creationId xmlns:a16="http://schemas.microsoft.com/office/drawing/2014/main" id="{A9444E88-641E-9E2B-49AF-F9D53AE04994}"/>
              </a:ext>
            </a:extLst>
          </p:cNvPr>
          <p:cNvSpPr/>
          <p:nvPr/>
        </p:nvSpPr>
        <p:spPr>
          <a:xfrm>
            <a:off x="200025" y="3429000"/>
            <a:ext cx="1076325"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Rb </a:t>
            </a:r>
            <a:r>
              <a:rPr lang="en-US" sz="1350" dirty="0" err="1">
                <a:solidFill>
                  <a:prstClr val="white"/>
                </a:solidFill>
                <a:latin typeface="Calibri" panose="020F0502020204030204"/>
              </a:rPr>
              <a:t>clk</a:t>
            </a:r>
            <a:endParaRPr lang="en-US" sz="1350" dirty="0">
              <a:solidFill>
                <a:prstClr val="white"/>
              </a:solidFill>
              <a:latin typeface="Calibri" panose="020F0502020204030204"/>
            </a:endParaRPr>
          </a:p>
        </p:txBody>
      </p:sp>
      <p:sp>
        <p:nvSpPr>
          <p:cNvPr id="5" name="Rectangle 4">
            <a:extLst>
              <a:ext uri="{FF2B5EF4-FFF2-40B4-BE49-F238E27FC236}">
                <a16:creationId xmlns:a16="http://schemas.microsoft.com/office/drawing/2014/main" id="{69D9E857-A37F-866A-73B0-8DB5CA6F6B19}"/>
              </a:ext>
            </a:extLst>
          </p:cNvPr>
          <p:cNvSpPr/>
          <p:nvPr/>
        </p:nvSpPr>
        <p:spPr>
          <a:xfrm>
            <a:off x="2124075" y="3429000"/>
            <a:ext cx="1323975"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GNSS</a:t>
            </a:r>
          </a:p>
        </p:txBody>
      </p:sp>
      <p:cxnSp>
        <p:nvCxnSpPr>
          <p:cNvPr id="7" name="Straight Arrow Connector 6">
            <a:extLst>
              <a:ext uri="{FF2B5EF4-FFF2-40B4-BE49-F238E27FC236}">
                <a16:creationId xmlns:a16="http://schemas.microsoft.com/office/drawing/2014/main" id="{62BF4B60-FA8D-B64A-899A-0E3E8575C459}"/>
              </a:ext>
            </a:extLst>
          </p:cNvPr>
          <p:cNvCxnSpPr/>
          <p:nvPr/>
        </p:nvCxnSpPr>
        <p:spPr>
          <a:xfrm>
            <a:off x="1276350" y="3581400"/>
            <a:ext cx="847725"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75EE0DC-F7A6-FC97-5571-DAD886CEF053}"/>
              </a:ext>
            </a:extLst>
          </p:cNvPr>
          <p:cNvCxnSpPr/>
          <p:nvPr/>
        </p:nvCxnSpPr>
        <p:spPr>
          <a:xfrm>
            <a:off x="1276350" y="3971925"/>
            <a:ext cx="847725"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FC72AC-5760-B8FE-47C0-C27A750EF828}"/>
              </a:ext>
            </a:extLst>
          </p:cNvPr>
          <p:cNvSpPr txBox="1"/>
          <p:nvPr/>
        </p:nvSpPr>
        <p:spPr>
          <a:xfrm>
            <a:off x="1502321" y="3304401"/>
            <a:ext cx="444352" cy="300082"/>
          </a:xfrm>
          <a:prstGeom prst="rect">
            <a:avLst/>
          </a:prstGeom>
          <a:noFill/>
        </p:spPr>
        <p:txBody>
          <a:bodyPr wrap="none" rtlCol="0">
            <a:spAutoFit/>
          </a:bodyPr>
          <a:lstStyle/>
          <a:p>
            <a:pPr defTabSz="685800"/>
            <a:r>
              <a:rPr lang="en-US" sz="1350" dirty="0">
                <a:solidFill>
                  <a:prstClr val="black"/>
                </a:solidFill>
                <a:latin typeface="Calibri" panose="020F0502020204030204"/>
              </a:rPr>
              <a:t>PPS</a:t>
            </a:r>
          </a:p>
        </p:txBody>
      </p:sp>
      <p:sp>
        <p:nvSpPr>
          <p:cNvPr id="12" name="TextBox 11">
            <a:extLst>
              <a:ext uri="{FF2B5EF4-FFF2-40B4-BE49-F238E27FC236}">
                <a16:creationId xmlns:a16="http://schemas.microsoft.com/office/drawing/2014/main" id="{60A228AB-E0CC-B64F-6559-DA0C453B0844}"/>
              </a:ext>
            </a:extLst>
          </p:cNvPr>
          <p:cNvSpPr txBox="1"/>
          <p:nvPr/>
        </p:nvSpPr>
        <p:spPr>
          <a:xfrm>
            <a:off x="1365819" y="3713976"/>
            <a:ext cx="723275" cy="300082"/>
          </a:xfrm>
          <a:prstGeom prst="rect">
            <a:avLst/>
          </a:prstGeom>
          <a:noFill/>
        </p:spPr>
        <p:txBody>
          <a:bodyPr wrap="none" rtlCol="0">
            <a:spAutoFit/>
          </a:bodyPr>
          <a:lstStyle/>
          <a:p>
            <a:pPr defTabSz="685800"/>
            <a:r>
              <a:rPr lang="en-US" sz="1350" dirty="0">
                <a:solidFill>
                  <a:prstClr val="black"/>
                </a:solidFill>
                <a:latin typeface="Calibri" panose="020F0502020204030204"/>
              </a:rPr>
              <a:t>10 MHz</a:t>
            </a:r>
          </a:p>
        </p:txBody>
      </p:sp>
      <p:sp>
        <p:nvSpPr>
          <p:cNvPr id="9" name="Down Arrow 8">
            <a:extLst>
              <a:ext uri="{FF2B5EF4-FFF2-40B4-BE49-F238E27FC236}">
                <a16:creationId xmlns:a16="http://schemas.microsoft.com/office/drawing/2014/main" id="{C9715776-59CC-33A0-6F82-999D81B8F46F}"/>
              </a:ext>
            </a:extLst>
          </p:cNvPr>
          <p:cNvSpPr/>
          <p:nvPr/>
        </p:nvSpPr>
        <p:spPr>
          <a:xfrm>
            <a:off x="2583656" y="4114800"/>
            <a:ext cx="404813" cy="523875"/>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TextBox 10">
            <a:extLst>
              <a:ext uri="{FF2B5EF4-FFF2-40B4-BE49-F238E27FC236}">
                <a16:creationId xmlns:a16="http://schemas.microsoft.com/office/drawing/2014/main" id="{7F2A0FCD-DAA3-A24C-A16A-9227E07E2C80}"/>
              </a:ext>
            </a:extLst>
          </p:cNvPr>
          <p:cNvSpPr txBox="1"/>
          <p:nvPr/>
        </p:nvSpPr>
        <p:spPr>
          <a:xfrm>
            <a:off x="973863" y="5516002"/>
            <a:ext cx="2517933" cy="507831"/>
          </a:xfrm>
          <a:prstGeom prst="rect">
            <a:avLst/>
          </a:prstGeom>
          <a:noFill/>
        </p:spPr>
        <p:txBody>
          <a:bodyPr wrap="none" rtlCol="0">
            <a:spAutoFit/>
          </a:bodyPr>
          <a:lstStyle/>
          <a:p>
            <a:pPr defTabSz="685800"/>
            <a:r>
              <a:rPr lang="en-US" sz="1350" dirty="0">
                <a:solidFill>
                  <a:prstClr val="black"/>
                </a:solidFill>
                <a:latin typeface="Calibri" panose="020F0502020204030204"/>
              </a:rPr>
              <a:t>CGGTTS file with time distance </a:t>
            </a:r>
          </a:p>
          <a:p>
            <a:pPr defTabSz="685800"/>
            <a:r>
              <a:rPr lang="en-US" sz="1350" dirty="0">
                <a:solidFill>
                  <a:prstClr val="black"/>
                </a:solidFill>
                <a:latin typeface="Calibri" panose="020F0502020204030204"/>
              </a:rPr>
              <a:t>Between local time and GPS time</a:t>
            </a:r>
          </a:p>
        </p:txBody>
      </p:sp>
      <p:pic>
        <p:nvPicPr>
          <p:cNvPr id="13" name="Picture 12">
            <a:extLst>
              <a:ext uri="{FF2B5EF4-FFF2-40B4-BE49-F238E27FC236}">
                <a16:creationId xmlns:a16="http://schemas.microsoft.com/office/drawing/2014/main" id="{B025BA3F-2380-6E56-4E1C-CAFC0DAF413C}"/>
              </a:ext>
            </a:extLst>
          </p:cNvPr>
          <p:cNvPicPr>
            <a:picLocks noChangeAspect="1"/>
          </p:cNvPicPr>
          <p:nvPr/>
        </p:nvPicPr>
        <p:blipFill>
          <a:blip r:embed="rId2"/>
          <a:stretch>
            <a:fillRect/>
          </a:stretch>
        </p:blipFill>
        <p:spPr>
          <a:xfrm>
            <a:off x="3674022" y="2975537"/>
            <a:ext cx="5292894" cy="2624301"/>
          </a:xfrm>
          <a:prstGeom prst="rect">
            <a:avLst/>
          </a:prstGeom>
        </p:spPr>
      </p:pic>
      <p:sp>
        <p:nvSpPr>
          <p:cNvPr id="14" name="Rectangle 13">
            <a:extLst>
              <a:ext uri="{FF2B5EF4-FFF2-40B4-BE49-F238E27FC236}">
                <a16:creationId xmlns:a16="http://schemas.microsoft.com/office/drawing/2014/main" id="{387A9900-22C6-4162-91E8-AC98B1A51A80}"/>
              </a:ext>
            </a:extLst>
          </p:cNvPr>
          <p:cNvSpPr/>
          <p:nvPr/>
        </p:nvSpPr>
        <p:spPr>
          <a:xfrm>
            <a:off x="5930006" y="4477195"/>
            <a:ext cx="477079" cy="1128711"/>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17" name="Group 16">
            <a:extLst>
              <a:ext uri="{FF2B5EF4-FFF2-40B4-BE49-F238E27FC236}">
                <a16:creationId xmlns:a16="http://schemas.microsoft.com/office/drawing/2014/main" id="{1AB0D0A2-DF04-2BDB-BAF1-8418A7A9EAD6}"/>
              </a:ext>
            </a:extLst>
          </p:cNvPr>
          <p:cNvGrpSpPr/>
          <p:nvPr/>
        </p:nvGrpSpPr>
        <p:grpSpPr>
          <a:xfrm>
            <a:off x="2505699" y="4734438"/>
            <a:ext cx="566565" cy="685800"/>
            <a:chOff x="3321311" y="3603937"/>
            <a:chExt cx="755419" cy="914400"/>
          </a:xfrm>
        </p:grpSpPr>
        <p:grpSp>
          <p:nvGrpSpPr>
            <p:cNvPr id="18" name="Group 17">
              <a:extLst>
                <a:ext uri="{FF2B5EF4-FFF2-40B4-BE49-F238E27FC236}">
                  <a16:creationId xmlns:a16="http://schemas.microsoft.com/office/drawing/2014/main" id="{B3090D0E-29FC-468F-FAFF-1B1102BB090A}"/>
                </a:ext>
              </a:extLst>
            </p:cNvPr>
            <p:cNvGrpSpPr/>
            <p:nvPr/>
          </p:nvGrpSpPr>
          <p:grpSpPr>
            <a:xfrm>
              <a:off x="3321311" y="3603937"/>
              <a:ext cx="747641" cy="914400"/>
              <a:chOff x="3321311" y="3603937"/>
              <a:chExt cx="747641" cy="914400"/>
            </a:xfrm>
          </p:grpSpPr>
          <p:sp>
            <p:nvSpPr>
              <p:cNvPr id="20" name="Folded Corner 19">
                <a:extLst>
                  <a:ext uri="{FF2B5EF4-FFF2-40B4-BE49-F238E27FC236}">
                    <a16:creationId xmlns:a16="http://schemas.microsoft.com/office/drawing/2014/main" id="{A41D6242-388F-87E4-7B65-0CA63B2516F1}"/>
                  </a:ext>
                </a:extLst>
              </p:cNvPr>
              <p:cNvSpPr/>
              <p:nvPr/>
            </p:nvSpPr>
            <p:spPr>
              <a:xfrm>
                <a:off x="3321311" y="3603937"/>
                <a:ext cx="747641" cy="914400"/>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21" name="Straight Connector 20">
                <a:extLst>
                  <a:ext uri="{FF2B5EF4-FFF2-40B4-BE49-F238E27FC236}">
                    <a16:creationId xmlns:a16="http://schemas.microsoft.com/office/drawing/2014/main" id="{7B441FC2-3F06-49A1-B08E-846C1C26A435}"/>
                  </a:ext>
                </a:extLst>
              </p:cNvPr>
              <p:cNvCxnSpPr/>
              <p:nvPr/>
            </p:nvCxnSpPr>
            <p:spPr>
              <a:xfrm>
                <a:off x="3321311" y="3734316"/>
                <a:ext cx="747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101B554-595B-970F-C144-83ECC83AC72E}"/>
                  </a:ext>
                </a:extLst>
              </p:cNvPr>
              <p:cNvCxnSpPr/>
              <p:nvPr/>
            </p:nvCxnSpPr>
            <p:spPr>
              <a:xfrm>
                <a:off x="3321311" y="3886716"/>
                <a:ext cx="747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B358BA-3F40-9960-3DB0-60449B1C4F2B}"/>
                  </a:ext>
                </a:extLst>
              </p:cNvPr>
              <p:cNvCxnSpPr/>
              <p:nvPr/>
            </p:nvCxnSpPr>
            <p:spPr>
              <a:xfrm>
                <a:off x="3321311" y="4026416"/>
                <a:ext cx="747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578FB7-29AA-C133-58A0-71968AACCBAA}"/>
                  </a:ext>
                </a:extLst>
              </p:cNvPr>
              <p:cNvCxnSpPr/>
              <p:nvPr/>
            </p:nvCxnSpPr>
            <p:spPr>
              <a:xfrm>
                <a:off x="3321311" y="4140716"/>
                <a:ext cx="74764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95B2484C-A26B-522B-9E44-33BB31489357}"/>
                </a:ext>
              </a:extLst>
            </p:cNvPr>
            <p:cNvSpPr txBox="1"/>
            <p:nvPr/>
          </p:nvSpPr>
          <p:spPr>
            <a:xfrm>
              <a:off x="3336784" y="4192852"/>
              <a:ext cx="739946" cy="307776"/>
            </a:xfrm>
            <a:prstGeom prst="rect">
              <a:avLst/>
            </a:prstGeom>
            <a:noFill/>
          </p:spPr>
          <p:txBody>
            <a:bodyPr wrap="none" rtlCol="0">
              <a:spAutoFit/>
            </a:bodyPr>
            <a:lstStyle/>
            <a:p>
              <a:pPr defTabSz="685800"/>
              <a:r>
                <a:rPr lang="en-US" sz="900" dirty="0">
                  <a:solidFill>
                    <a:srgbClr val="4472C4"/>
                  </a:solidFill>
                  <a:latin typeface="Calibri" panose="020F0502020204030204"/>
                </a:rPr>
                <a:t>CGGTTS</a:t>
              </a:r>
              <a:endParaRPr lang="en-US" sz="1350" dirty="0">
                <a:solidFill>
                  <a:srgbClr val="4472C4"/>
                </a:solidFill>
                <a:latin typeface="Calibri" panose="020F0502020204030204"/>
              </a:endParaRPr>
            </a:p>
          </p:txBody>
        </p:sp>
      </p:grpSp>
    </p:spTree>
    <p:extLst>
      <p:ext uri="{BB962C8B-B14F-4D97-AF65-F5344CB8AC3E}">
        <p14:creationId xmlns:p14="http://schemas.microsoft.com/office/powerpoint/2010/main" val="1904166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0"/>
            <a:ext cx="9144000" cy="994172"/>
          </a:xfrm>
        </p:spPr>
        <p:txBody>
          <a:bodyPr>
            <a:normAutofit/>
          </a:bodyPr>
          <a:lstStyle/>
          <a:p>
            <a:pPr algn="ctr"/>
            <a:r>
              <a:rPr lang="en-US" sz="3200" dirty="0">
                <a:solidFill>
                  <a:schemeClr val="accent2"/>
                </a:solidFill>
                <a:latin typeface="+mn-lt"/>
              </a:rPr>
              <a:t>Local Time Base Characterization</a:t>
            </a:r>
          </a:p>
        </p:txBody>
      </p:sp>
      <p:sp>
        <p:nvSpPr>
          <p:cNvPr id="3" name="TextBox 2">
            <a:extLst>
              <a:ext uri="{FF2B5EF4-FFF2-40B4-BE49-F238E27FC236}">
                <a16:creationId xmlns:a16="http://schemas.microsoft.com/office/drawing/2014/main" id="{C1F2AD35-95C0-9F43-9A84-71E39110972E}"/>
              </a:ext>
            </a:extLst>
          </p:cNvPr>
          <p:cNvSpPr txBox="1"/>
          <p:nvPr/>
        </p:nvSpPr>
        <p:spPr>
          <a:xfrm>
            <a:off x="0" y="4445001"/>
            <a:ext cx="9144000" cy="1615827"/>
          </a:xfrm>
          <a:prstGeom prst="rect">
            <a:avLst/>
          </a:prstGeom>
          <a:noFill/>
        </p:spPr>
        <p:txBody>
          <a:bodyPr wrap="square" rtlCol="0">
            <a:spAutoFit/>
          </a:bodyPr>
          <a:lstStyle/>
          <a:p>
            <a:pPr defTabSz="685800"/>
            <a:r>
              <a:rPr lang="en-US" sz="2100" dirty="0">
                <a:solidFill>
                  <a:prstClr val="black"/>
                </a:solidFill>
                <a:latin typeface="Calibri" panose="020F0502020204030204"/>
              </a:rPr>
              <a:t>The “raw” plot (left), as produced from the receiver, shows a liner drift, as expected for the Rb clock. Once removed we can see that the clock “noise”. </a:t>
            </a:r>
          </a:p>
          <a:p>
            <a:pPr defTabSz="685800"/>
            <a:endParaRPr lang="en-US" sz="2100" dirty="0">
              <a:solidFill>
                <a:prstClr val="black"/>
              </a:solidFill>
              <a:latin typeface="Calibri" panose="020F0502020204030204"/>
            </a:endParaRPr>
          </a:p>
          <a:p>
            <a:pPr defTabSz="685800"/>
            <a:r>
              <a:rPr lang="en-US" sz="1500" dirty="0">
                <a:solidFill>
                  <a:srgbClr val="FF0000"/>
                </a:solidFill>
                <a:latin typeface="Calibri" panose="020F0502020204030204"/>
              </a:rPr>
              <a:t>(Lucile’s and Mathieu’s work)   </a:t>
            </a:r>
          </a:p>
          <a:p>
            <a:pPr defTabSz="685800"/>
            <a:endParaRPr lang="en-US" sz="2100" dirty="0">
              <a:solidFill>
                <a:prstClr val="black"/>
              </a:solidFill>
              <a:latin typeface="Calibri" panose="020F0502020204030204"/>
            </a:endParaRPr>
          </a:p>
        </p:txBody>
      </p:sp>
      <p:pic>
        <p:nvPicPr>
          <p:cNvPr id="1025" name="Picture 1" descr="page7image53683344">
            <a:extLst>
              <a:ext uri="{FF2B5EF4-FFF2-40B4-BE49-F238E27FC236}">
                <a16:creationId xmlns:a16="http://schemas.microsoft.com/office/drawing/2014/main" id="{BE85AC6D-4983-B5CA-51BB-581868874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47" y="1851423"/>
            <a:ext cx="3860003" cy="20493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7image53677728">
            <a:extLst>
              <a:ext uri="{FF2B5EF4-FFF2-40B4-BE49-F238E27FC236}">
                <a16:creationId xmlns:a16="http://schemas.microsoft.com/office/drawing/2014/main" id="{4999E202-3802-115A-5538-5530762CD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48161"/>
            <a:ext cx="3531460" cy="2052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219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0"/>
            <a:ext cx="9144000" cy="994172"/>
          </a:xfrm>
        </p:spPr>
        <p:txBody>
          <a:bodyPr>
            <a:normAutofit/>
          </a:bodyPr>
          <a:lstStyle/>
          <a:p>
            <a:pPr algn="ctr"/>
            <a:r>
              <a:rPr lang="en-US" sz="3200" dirty="0">
                <a:solidFill>
                  <a:schemeClr val="accent2"/>
                </a:solidFill>
                <a:latin typeface="+mn-lt"/>
              </a:rPr>
              <a:t>What Do We Do With It?</a:t>
            </a:r>
          </a:p>
        </p:txBody>
      </p:sp>
      <p:sp>
        <p:nvSpPr>
          <p:cNvPr id="3" name="TextBox 2">
            <a:extLst>
              <a:ext uri="{FF2B5EF4-FFF2-40B4-BE49-F238E27FC236}">
                <a16:creationId xmlns:a16="http://schemas.microsoft.com/office/drawing/2014/main" id="{C1F2AD35-95C0-9F43-9A84-71E39110972E}"/>
              </a:ext>
            </a:extLst>
          </p:cNvPr>
          <p:cNvSpPr txBox="1"/>
          <p:nvPr/>
        </p:nvSpPr>
        <p:spPr>
          <a:xfrm>
            <a:off x="0" y="4445001"/>
            <a:ext cx="9144000" cy="1384995"/>
          </a:xfrm>
          <a:prstGeom prst="rect">
            <a:avLst/>
          </a:prstGeom>
          <a:noFill/>
        </p:spPr>
        <p:txBody>
          <a:bodyPr wrap="square" rtlCol="0">
            <a:spAutoFit/>
          </a:bodyPr>
          <a:lstStyle/>
          <a:p>
            <a:pPr defTabSz="685800"/>
            <a:r>
              <a:rPr lang="en-US" sz="2100" dirty="0">
                <a:solidFill>
                  <a:prstClr val="black"/>
                </a:solidFill>
                <a:latin typeface="Calibri" panose="020F0502020204030204"/>
              </a:rPr>
              <a:t>Extracting the drift from the left plot will allow us to precisely correlate the local time base (used to time tag the events) to GNSS time. Once done we can calculate the uncertainty on it (right plot). In this case is about 4 ns over 6 days (random walk).</a:t>
            </a:r>
          </a:p>
        </p:txBody>
      </p:sp>
      <p:pic>
        <p:nvPicPr>
          <p:cNvPr id="1025" name="Picture 1" descr="page7image53683344">
            <a:extLst>
              <a:ext uri="{FF2B5EF4-FFF2-40B4-BE49-F238E27FC236}">
                <a16:creationId xmlns:a16="http://schemas.microsoft.com/office/drawing/2014/main" id="{BE85AC6D-4983-B5CA-51BB-581868874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47" y="1851423"/>
            <a:ext cx="3860003" cy="20493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7image53677728">
            <a:extLst>
              <a:ext uri="{FF2B5EF4-FFF2-40B4-BE49-F238E27FC236}">
                <a16:creationId xmlns:a16="http://schemas.microsoft.com/office/drawing/2014/main" id="{4999E202-3802-115A-5538-5530762CD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48161"/>
            <a:ext cx="3531460" cy="20526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9D7B28-BFCA-B132-9B6A-5DB6DDF8D7E1}"/>
              </a:ext>
            </a:extLst>
          </p:cNvPr>
          <p:cNvSpPr txBox="1"/>
          <p:nvPr/>
        </p:nvSpPr>
        <p:spPr>
          <a:xfrm>
            <a:off x="6673901" y="5723751"/>
            <a:ext cx="2422843" cy="307777"/>
          </a:xfrm>
          <a:prstGeom prst="rect">
            <a:avLst/>
          </a:prstGeom>
          <a:noFill/>
        </p:spPr>
        <p:txBody>
          <a:bodyPr wrap="none" rtlCol="0">
            <a:spAutoFit/>
          </a:bodyPr>
          <a:lstStyle/>
          <a:p>
            <a:pPr defTabSz="685800"/>
            <a:r>
              <a:rPr lang="en-US" sz="1400" dirty="0">
                <a:solidFill>
                  <a:srgbClr val="FF0000"/>
                </a:solidFill>
              </a:rPr>
              <a:t>(Lucile’s and Mathieu’s work)   </a:t>
            </a:r>
          </a:p>
        </p:txBody>
      </p:sp>
    </p:spTree>
    <p:extLst>
      <p:ext uri="{BB962C8B-B14F-4D97-AF65-F5344CB8AC3E}">
        <p14:creationId xmlns:p14="http://schemas.microsoft.com/office/powerpoint/2010/main" val="1130919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10440" y="1018440"/>
            <a:ext cx="9143280" cy="64728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p:style>
      </p:sp>
      <p:sp>
        <p:nvSpPr>
          <p:cNvPr id="85" name="CustomShape 2"/>
          <p:cNvSpPr/>
          <p:nvPr/>
        </p:nvSpPr>
        <p:spPr>
          <a:xfrm>
            <a:off x="7731360" y="1020240"/>
            <a:ext cx="143352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3600" b="0" strike="noStrike" spc="-1" dirty="0">
                <a:solidFill>
                  <a:srgbClr val="000000"/>
                </a:solidFill>
                <a:uFill>
                  <a:solidFill>
                    <a:srgbClr val="FFFFFF"/>
                  </a:solidFill>
                </a:uFill>
                <a:latin typeface="Bauhaus 93"/>
                <a:ea typeface="DejaVu Sans"/>
              </a:rPr>
              <a:t>HK</a:t>
            </a:r>
            <a:endParaRPr lang="ru-RU" sz="1800" b="0" strike="noStrike" spc="-1" dirty="0">
              <a:solidFill>
                <a:srgbClr val="000000"/>
              </a:solidFill>
              <a:uFill>
                <a:solidFill>
                  <a:srgbClr val="FFFFFF"/>
                </a:solidFill>
              </a:uFill>
              <a:latin typeface="Arial"/>
            </a:endParaRPr>
          </a:p>
        </p:txBody>
      </p:sp>
      <p:sp>
        <p:nvSpPr>
          <p:cNvPr id="86" name="CustomShape 3"/>
          <p:cNvSpPr/>
          <p:nvPr/>
        </p:nvSpPr>
        <p:spPr>
          <a:xfrm>
            <a:off x="5285880" y="1869120"/>
            <a:ext cx="364320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ru-RU" sz="1800" b="1" strike="noStrike" spc="-1" dirty="0" err="1">
                <a:solidFill>
                  <a:srgbClr val="000000"/>
                </a:solidFill>
                <a:uFill>
                  <a:solidFill>
                    <a:srgbClr val="FFFFFF"/>
                  </a:solidFill>
                </a:uFill>
                <a:latin typeface="Calibri"/>
                <a:ea typeface="DejaVu Sans"/>
              </a:rPr>
              <a:t>Responsable</a:t>
            </a:r>
            <a:r>
              <a:rPr lang="ru-RU" sz="1800" b="1" strike="noStrike" spc="-1" dirty="0">
                <a:solidFill>
                  <a:srgbClr val="000000"/>
                </a:solidFill>
                <a:uFill>
                  <a:solidFill>
                    <a:srgbClr val="FFFFFF"/>
                  </a:solidFill>
                </a:uFill>
                <a:latin typeface="Calibri"/>
                <a:ea typeface="DejaVu Sans"/>
              </a:rPr>
              <a:t> </a:t>
            </a:r>
            <a:r>
              <a:rPr lang="ru-RU" sz="1800" b="1" strike="noStrike" spc="-1" dirty="0" err="1">
                <a:solidFill>
                  <a:srgbClr val="000000"/>
                </a:solidFill>
                <a:uFill>
                  <a:solidFill>
                    <a:srgbClr val="FFFFFF"/>
                  </a:solidFill>
                </a:uFill>
                <a:latin typeface="Calibri"/>
                <a:ea typeface="DejaVu Sans"/>
              </a:rPr>
              <a:t>Scientifique</a:t>
            </a:r>
            <a:r>
              <a:rPr lang="ru-RU" sz="1800" b="1" strike="noStrike" spc="-1" dirty="0">
                <a:solidFill>
                  <a:srgbClr val="000000"/>
                </a:solidFill>
                <a:uFill>
                  <a:solidFill>
                    <a:srgbClr val="FFFFFF"/>
                  </a:solidFill>
                </a:uFill>
                <a:latin typeface="Calibri"/>
                <a:ea typeface="DejaVu Sans"/>
              </a:rPr>
              <a:t> : </a:t>
            </a:r>
            <a:r>
              <a:rPr lang="ru-RU" sz="1800" b="1" strike="noStrike" spc="-1" dirty="0" err="1">
                <a:solidFill>
                  <a:srgbClr val="000000"/>
                </a:solidFill>
                <a:uFill>
                  <a:solidFill>
                    <a:srgbClr val="FFFFFF"/>
                  </a:solidFill>
                </a:uFill>
                <a:latin typeface="Calibri"/>
                <a:ea typeface="DejaVu Sans"/>
              </a:rPr>
              <a:t>B</a:t>
            </a:r>
            <a:r>
              <a:rPr lang="ru-RU" sz="1800" b="1" strike="noStrike" spc="-1" dirty="0">
                <a:solidFill>
                  <a:srgbClr val="000000"/>
                </a:solidFill>
                <a:uFill>
                  <a:solidFill>
                    <a:srgbClr val="FFFFFF"/>
                  </a:solidFill>
                </a:uFill>
                <a:latin typeface="Calibri"/>
                <a:ea typeface="DejaVu Sans"/>
              </a:rPr>
              <a:t>. </a:t>
            </a:r>
            <a:r>
              <a:rPr lang="ru-RU" sz="1800" b="1" strike="noStrike" spc="-1" dirty="0" err="1">
                <a:solidFill>
                  <a:srgbClr val="000000"/>
                </a:solidFill>
                <a:uFill>
                  <a:solidFill>
                    <a:srgbClr val="FFFFFF"/>
                  </a:solidFill>
                </a:uFill>
                <a:latin typeface="Calibri"/>
                <a:ea typeface="DejaVu Sans"/>
              </a:rPr>
              <a:t>Popov</a:t>
            </a:r>
            <a:r>
              <a:rPr lang="fr-FR" sz="1800" b="1" strike="noStrike" spc="-1" dirty="0">
                <a:solidFill>
                  <a:srgbClr val="000000"/>
                </a:solidFill>
                <a:uFill>
                  <a:solidFill>
                    <a:srgbClr val="FFFFFF"/>
                  </a:solidFill>
                </a:uFill>
                <a:latin typeface="Calibri"/>
                <a:ea typeface="DejaVu Sans"/>
              </a:rPr>
              <a:t>/C. </a:t>
            </a:r>
            <a:r>
              <a:rPr lang="fr-FR" sz="1800" b="1" strike="noStrike" spc="-1" dirty="0" err="1">
                <a:solidFill>
                  <a:srgbClr val="000000"/>
                </a:solidFill>
                <a:uFill>
                  <a:solidFill>
                    <a:srgbClr val="FFFFFF"/>
                  </a:solidFill>
                </a:uFill>
                <a:latin typeface="Calibri"/>
                <a:ea typeface="DejaVu Sans"/>
              </a:rPr>
              <a:t>Giganti</a:t>
            </a:r>
            <a:r>
              <a:rPr lang="ru-RU" sz="1800" b="1" strike="noStrike" spc="-1" dirty="0">
                <a:solidFill>
                  <a:srgbClr val="000000"/>
                </a:solidFill>
                <a:uFill>
                  <a:solidFill>
                    <a:srgbClr val="FFFFFF"/>
                  </a:solidFill>
                </a:uFill>
                <a:latin typeface="Calibri"/>
                <a:ea typeface="DejaVu Sans"/>
              </a:rPr>
              <a:t> </a:t>
            </a:r>
            <a:endParaRPr lang="ru-RU" sz="1800" b="0" strike="noStrike" spc="-1" dirty="0">
              <a:solidFill>
                <a:srgbClr val="000000"/>
              </a:solidFill>
              <a:uFill>
                <a:solidFill>
                  <a:srgbClr val="FFFFFF"/>
                </a:solidFill>
              </a:uFill>
              <a:latin typeface="Arial"/>
            </a:endParaRPr>
          </a:p>
          <a:p>
            <a:pPr algn="r">
              <a:lnSpc>
                <a:spcPct val="100000"/>
              </a:lnSpc>
            </a:pPr>
            <a:r>
              <a:rPr lang="ru-RU" sz="1800" b="1" strike="noStrike" spc="-1" dirty="0" err="1">
                <a:solidFill>
                  <a:srgbClr val="000000"/>
                </a:solidFill>
                <a:uFill>
                  <a:solidFill>
                    <a:srgbClr val="FFFFFF"/>
                  </a:solidFill>
                </a:uFill>
                <a:latin typeface="Calibri"/>
                <a:ea typeface="DejaVu Sans"/>
              </a:rPr>
              <a:t>Responsable</a:t>
            </a:r>
            <a:r>
              <a:rPr lang="ru-RU" sz="1800" b="1" strike="noStrike" spc="-1" dirty="0">
                <a:solidFill>
                  <a:srgbClr val="000000"/>
                </a:solidFill>
                <a:uFill>
                  <a:solidFill>
                    <a:srgbClr val="FFFFFF"/>
                  </a:solidFill>
                </a:uFill>
                <a:latin typeface="Calibri"/>
                <a:ea typeface="DejaVu Sans"/>
              </a:rPr>
              <a:t> </a:t>
            </a:r>
            <a:r>
              <a:rPr lang="ru-RU" sz="1800" b="1" strike="noStrike" spc="-1" dirty="0" err="1">
                <a:solidFill>
                  <a:srgbClr val="000000"/>
                </a:solidFill>
                <a:uFill>
                  <a:solidFill>
                    <a:srgbClr val="FFFFFF"/>
                  </a:solidFill>
                </a:uFill>
                <a:latin typeface="Calibri"/>
                <a:ea typeface="DejaVu Sans"/>
              </a:rPr>
              <a:t>Technique</a:t>
            </a:r>
            <a:r>
              <a:rPr lang="ru-RU" sz="1800" b="1" strike="noStrike" spc="-1" dirty="0">
                <a:solidFill>
                  <a:srgbClr val="000000"/>
                </a:solidFill>
                <a:uFill>
                  <a:solidFill>
                    <a:srgbClr val="FFFFFF"/>
                  </a:solidFill>
                </a:uFill>
                <a:latin typeface="Calibri"/>
                <a:ea typeface="DejaVu Sans"/>
              </a:rPr>
              <a:t> : </a:t>
            </a:r>
            <a:r>
              <a:rPr lang="en-US" sz="1800" b="1" strike="noStrike" spc="-1" dirty="0">
                <a:solidFill>
                  <a:srgbClr val="000000"/>
                </a:solidFill>
                <a:uFill>
                  <a:solidFill>
                    <a:srgbClr val="FFFFFF"/>
                  </a:solidFill>
                </a:uFill>
                <a:latin typeface="Calibri"/>
                <a:ea typeface="DejaVu Sans"/>
              </a:rPr>
              <a:t>S. Russo</a:t>
            </a:r>
            <a:endParaRPr lang="ru-RU" sz="1800" b="0" strike="noStrike" spc="-1" dirty="0">
              <a:solidFill>
                <a:srgbClr val="000000"/>
              </a:solidFill>
              <a:uFill>
                <a:solidFill>
                  <a:srgbClr val="FFFFFF"/>
                </a:solidFill>
              </a:uFill>
              <a:latin typeface="Arial"/>
            </a:endParaRPr>
          </a:p>
        </p:txBody>
      </p:sp>
      <p:sp>
        <p:nvSpPr>
          <p:cNvPr id="87" name="CustomShape 4"/>
          <p:cNvSpPr/>
          <p:nvPr/>
        </p:nvSpPr>
        <p:spPr>
          <a:xfrm>
            <a:off x="275400" y="3121200"/>
            <a:ext cx="3082320" cy="303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400" b="0" strike="noStrike" spc="-1" dirty="0" err="1">
                <a:solidFill>
                  <a:srgbClr val="000000"/>
                </a:solidFill>
                <a:uFill>
                  <a:solidFill>
                    <a:srgbClr val="FFFFFF"/>
                  </a:solidFill>
                </a:uFill>
                <a:latin typeface="Calibri"/>
                <a:ea typeface="DejaVu Sans"/>
              </a:rPr>
              <a:t>Résumé</a:t>
            </a:r>
            <a:r>
              <a:rPr lang="ru-RU" sz="1400" b="0" strike="noStrike" spc="-1" dirty="0">
                <a:solidFill>
                  <a:srgbClr val="000000"/>
                </a:solidFill>
                <a:uFill>
                  <a:solidFill>
                    <a:srgbClr val="FFFFFF"/>
                  </a:solidFill>
                </a:uFill>
                <a:latin typeface="Calibri"/>
                <a:ea typeface="DejaVu Sans"/>
              </a:rPr>
              <a:t> </a:t>
            </a:r>
            <a:r>
              <a:rPr lang="ru-RU" sz="1400" b="0" strike="noStrike" spc="-1" dirty="0" err="1">
                <a:solidFill>
                  <a:srgbClr val="000000"/>
                </a:solidFill>
                <a:uFill>
                  <a:solidFill>
                    <a:srgbClr val="FFFFFF"/>
                  </a:solidFill>
                </a:uFill>
                <a:latin typeface="Calibri"/>
                <a:ea typeface="DejaVu Sans"/>
              </a:rPr>
              <a:t>liste</a:t>
            </a:r>
            <a:r>
              <a:rPr lang="ru-RU" sz="1400" b="0" strike="noStrike" spc="-1" dirty="0">
                <a:solidFill>
                  <a:srgbClr val="000000"/>
                </a:solidFill>
                <a:uFill>
                  <a:solidFill>
                    <a:srgbClr val="FFFFFF"/>
                  </a:solidFill>
                </a:uFill>
                <a:latin typeface="Calibri"/>
                <a:ea typeface="DejaVu Sans"/>
              </a:rPr>
              <a:t> </a:t>
            </a:r>
            <a:r>
              <a:rPr lang="ru-RU" sz="1400" b="0" strike="noStrike" spc="-1" dirty="0" err="1">
                <a:solidFill>
                  <a:srgbClr val="000000"/>
                </a:solidFill>
                <a:uFill>
                  <a:solidFill>
                    <a:srgbClr val="FFFFFF"/>
                  </a:solidFill>
                </a:uFill>
                <a:latin typeface="Calibri"/>
                <a:ea typeface="DejaVu Sans"/>
              </a:rPr>
              <a:t>des</a:t>
            </a:r>
            <a:r>
              <a:rPr lang="ru-RU" sz="1400" b="0" strike="noStrike" spc="-1" dirty="0">
                <a:solidFill>
                  <a:srgbClr val="000000"/>
                </a:solidFill>
                <a:uFill>
                  <a:solidFill>
                    <a:srgbClr val="FFFFFF"/>
                  </a:solidFill>
                </a:uFill>
                <a:latin typeface="Calibri"/>
                <a:ea typeface="DejaVu Sans"/>
              </a:rPr>
              <a:t> WP/</a:t>
            </a:r>
            <a:r>
              <a:rPr lang="ru-RU" sz="1400" b="0" strike="noStrike" spc="-1" dirty="0" err="1">
                <a:solidFill>
                  <a:srgbClr val="000000"/>
                </a:solidFill>
                <a:uFill>
                  <a:solidFill>
                    <a:srgbClr val="FFFFFF"/>
                  </a:solidFill>
                </a:uFill>
                <a:latin typeface="Calibri"/>
                <a:ea typeface="DejaVu Sans"/>
              </a:rPr>
              <a:t>livrables</a:t>
            </a:r>
            <a:endParaRPr lang="ru-RU" sz="1800" b="0" strike="noStrike" spc="-1" dirty="0">
              <a:solidFill>
                <a:srgbClr val="000000"/>
              </a:solidFill>
              <a:uFill>
                <a:solidFill>
                  <a:srgbClr val="FFFFFF"/>
                </a:solidFill>
              </a:uFill>
              <a:latin typeface="Arial"/>
            </a:endParaRPr>
          </a:p>
        </p:txBody>
      </p:sp>
      <p:graphicFrame>
        <p:nvGraphicFramePr>
          <p:cNvPr id="88" name="Table 5"/>
          <p:cNvGraphicFramePr/>
          <p:nvPr>
            <p:extLst>
              <p:ext uri="{D42A27DB-BD31-4B8C-83A1-F6EECF244321}">
                <p14:modId xmlns:p14="http://schemas.microsoft.com/office/powerpoint/2010/main" val="3949885691"/>
              </p:ext>
            </p:extLst>
          </p:nvPr>
        </p:nvGraphicFramePr>
        <p:xfrm>
          <a:off x="322200" y="3424320"/>
          <a:ext cx="8478266" cy="1483200"/>
        </p:xfrm>
        <a:graphic>
          <a:graphicData uri="http://schemas.openxmlformats.org/drawingml/2006/table">
            <a:tbl>
              <a:tblPr/>
              <a:tblGrid>
                <a:gridCol w="6101906">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gridCol w="1224360">
                  <a:extLst>
                    <a:ext uri="{9D8B030D-6E8A-4147-A177-3AD203B41FA5}">
                      <a16:colId xmlns:a16="http://schemas.microsoft.com/office/drawing/2014/main" val="20002"/>
                    </a:ext>
                  </a:extLst>
                </a:gridCol>
              </a:tblGrid>
              <a:tr h="370800">
                <a:tc>
                  <a:txBody>
                    <a:bodyPr/>
                    <a:lstStyle/>
                    <a:p>
                      <a:pPr>
                        <a:lnSpc>
                          <a:spcPct val="100000"/>
                        </a:lnSpc>
                      </a:pPr>
                      <a:r>
                        <a:rPr lang="ru-RU" sz="1800" b="1" strike="noStrike" spc="-1">
                          <a:solidFill>
                            <a:srgbClr val="FFFFFF"/>
                          </a:solidFill>
                          <a:uFill>
                            <a:solidFill>
                              <a:srgbClr val="FFFFFF"/>
                            </a:solidFill>
                          </a:uFill>
                          <a:latin typeface="Calibri"/>
                        </a:rPr>
                        <a:t>WP/Livrables</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a:solidFill>
                            <a:srgbClr val="FFFFFF"/>
                          </a:solidFill>
                          <a:uFill>
                            <a:solidFill>
                              <a:srgbClr val="FFFFFF"/>
                            </a:solidFill>
                          </a:uFill>
                          <a:latin typeface="Calibri"/>
                        </a:rPr>
                        <a:t>Echéance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a:solidFill>
                            <a:srgbClr val="FFFFFF"/>
                          </a:solidFill>
                          <a:uFill>
                            <a:solidFill>
                              <a:srgbClr val="FFFFFF"/>
                            </a:solidFill>
                          </a:uFill>
                          <a:latin typeface="Calibri"/>
                        </a:rPr>
                        <a:t>Statut</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370800">
                <a:tc>
                  <a:txBody>
                    <a:bodyPr/>
                    <a:lstStyle/>
                    <a:p>
                      <a:pPr>
                        <a:lnSpc>
                          <a:spcPct val="100000"/>
                        </a:lnSpc>
                      </a:pPr>
                      <a:r>
                        <a:rPr lang="fr-FR" sz="1400" b="0" strike="noStrike" spc="-1" noProof="0" dirty="0">
                          <a:solidFill>
                            <a:srgbClr val="000000"/>
                          </a:solidFill>
                          <a:uFill>
                            <a:solidFill>
                              <a:srgbClr val="FFFFFF"/>
                            </a:solidFill>
                          </a:uFill>
                          <a:latin typeface="Calibri"/>
                        </a:rPr>
                        <a:t>R&amp;D pour le système de distribution d’horloge et synchronisation avec UTC</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12/202</a:t>
                      </a:r>
                      <a:r>
                        <a:rPr lang="en-US" sz="1400" b="0" strike="noStrike" spc="-1" dirty="0">
                          <a:solidFill>
                            <a:srgbClr val="000000"/>
                          </a:solidFill>
                          <a:uFill>
                            <a:solidFill>
                              <a:srgbClr val="FFFFFF"/>
                            </a:solidFill>
                          </a:uFill>
                          <a:latin typeface="Calibri"/>
                        </a:rPr>
                        <a:t>2</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D0D8E7"/>
                    </a:solidFill>
                  </a:tcPr>
                </a:tc>
                <a:tc>
                  <a:txBody>
                    <a:bodyPr/>
                    <a:lstStyle/>
                    <a:p>
                      <a:pPr algn="ctr">
                        <a:lnSpc>
                          <a:spcPct val="100000"/>
                        </a:lnSpc>
                      </a:pPr>
                      <a:r>
                        <a:rPr lang="fr-FR" sz="1400" b="0" strike="noStrike" spc="-1" noProof="0" dirty="0">
                          <a:solidFill>
                            <a:srgbClr val="000000"/>
                          </a:solidFill>
                          <a:uFill>
                            <a:solidFill>
                              <a:srgbClr val="FFFFFF"/>
                            </a:solidFill>
                          </a:uFill>
                          <a:latin typeface="Calibri"/>
                        </a:rPr>
                        <a:t>EN COURS</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01"/>
                  </a:ext>
                </a:extLst>
              </a:tr>
              <a:tr h="370800">
                <a:tc>
                  <a:txBody>
                    <a:bodyPr/>
                    <a:lstStyle/>
                    <a:p>
                      <a:pPr>
                        <a:lnSpc>
                          <a:spcPct val="100000"/>
                        </a:lnSpc>
                      </a:pPr>
                      <a:r>
                        <a:rPr lang="fr-FR" sz="1400" b="0" strike="noStrike" spc="-1" noProof="0" dirty="0">
                          <a:solidFill>
                            <a:srgbClr val="000000"/>
                          </a:solidFill>
                          <a:uFill>
                            <a:solidFill>
                              <a:srgbClr val="FFFFFF"/>
                            </a:solidFill>
                          </a:uFill>
                          <a:latin typeface="Calibri"/>
                          <a:ea typeface="+mn-ea"/>
                          <a:cs typeface="+mn-cs"/>
                        </a:rPr>
                        <a:t>R&amp;D pour le software de slow control </a:t>
                      </a: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ea typeface="+mn-ea"/>
                          <a:cs typeface="+mn-cs"/>
                        </a:rPr>
                        <a:t>12/2022(?)</a:t>
                      </a:r>
                      <a:endParaRPr lang="ru-RU"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D0D8E7"/>
                    </a:solidFill>
                  </a:tcPr>
                </a:tc>
                <a:tc>
                  <a:txBody>
                    <a:bodyPr/>
                    <a:lstStyle/>
                    <a:p>
                      <a:pPr algn="ctr">
                        <a:lnSpc>
                          <a:spcPct val="100000"/>
                        </a:lnSpc>
                      </a:pPr>
                      <a:r>
                        <a:rPr lang="fr-FR" sz="1400" b="0" strike="noStrike" spc="-1" noProof="0">
                          <a:solidFill>
                            <a:srgbClr val="000000"/>
                          </a:solidFill>
                          <a:uFill>
                            <a:solidFill>
                              <a:srgbClr val="FFFFFF"/>
                            </a:solidFill>
                          </a:uFill>
                          <a:latin typeface="Calibri"/>
                          <a:cs typeface="Calibri"/>
                        </a:rPr>
                        <a:t>DEBUT</a:t>
                      </a: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2896863799"/>
                  </a:ext>
                </a:extLst>
              </a:tr>
              <a:tr h="370800">
                <a:tc>
                  <a:txBody>
                    <a:bodyPr/>
                    <a:lstStyle/>
                    <a:p>
                      <a:pPr>
                        <a:lnSpc>
                          <a:spcPct val="100000"/>
                        </a:lnSpc>
                      </a:pPr>
                      <a:r>
                        <a:rPr lang="fr-FR" sz="1400" b="0" strike="noStrike" spc="-1" noProof="0" dirty="0">
                          <a:solidFill>
                            <a:srgbClr val="000000"/>
                          </a:solidFill>
                          <a:uFill>
                            <a:solidFill>
                              <a:srgbClr val="FFFFFF"/>
                            </a:solidFill>
                          </a:uFill>
                          <a:latin typeface="Calibri"/>
                          <a:ea typeface="+mn-ea"/>
                          <a:cs typeface="+mn-cs"/>
                        </a:rPr>
                        <a:t>Production</a:t>
                      </a:r>
                      <a:r>
                        <a:rPr lang="fr-FR" sz="1400" b="0" strike="noStrike" spc="-1" baseline="0" noProof="0" dirty="0">
                          <a:solidFill>
                            <a:srgbClr val="000000"/>
                          </a:solidFill>
                          <a:uFill>
                            <a:solidFill>
                              <a:srgbClr val="FFFFFF"/>
                            </a:solidFill>
                          </a:uFill>
                          <a:latin typeface="Calibri"/>
                          <a:ea typeface="+mn-ea"/>
                          <a:cs typeface="+mn-cs"/>
                        </a:rPr>
                        <a:t> du système de distribution d’horloge</a:t>
                      </a:r>
                      <a:endParaRPr lang="fr-FR" sz="1400" b="0" strike="noStrike" spc="-1" noProof="0" dirty="0">
                        <a:solidFill>
                          <a:srgbClr val="000000"/>
                        </a:solidFill>
                        <a:uFill>
                          <a:solidFill>
                            <a:srgbClr val="FFFFFF"/>
                          </a:solidFill>
                        </a:uFill>
                        <a:latin typeface="Calibri"/>
                        <a:ea typeface="+mn-ea"/>
                        <a:cs typeface="+mn-cs"/>
                      </a:endParaRP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12/2026</a:t>
                      </a:r>
                      <a:endParaRPr lang="ru-RU"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00000"/>
                        </a:lnSpc>
                      </a:pPr>
                      <a:r>
                        <a:rPr lang="fr-FR" sz="1400" b="0" strike="noStrike" spc="-1" noProof="0" dirty="0">
                          <a:solidFill>
                            <a:srgbClr val="000000"/>
                          </a:solidFill>
                          <a:uFill>
                            <a:solidFill>
                              <a:srgbClr val="FFFFFF"/>
                            </a:solidFill>
                          </a:uFill>
                          <a:latin typeface="Calibri"/>
                        </a:rPr>
                        <a:t>EN COURS</a:t>
                      </a:r>
                      <a:endParaRPr lang="fr-FR" sz="1800" b="0" strike="noStrike" spc="-1" noProof="0" dirty="0">
                        <a:solidFill>
                          <a:srgbClr val="000000"/>
                        </a:solidFill>
                        <a:uFill>
                          <a:solidFill>
                            <a:srgbClr val="FFFFFF"/>
                          </a:solidFill>
                        </a:uFill>
                        <a:latin typeface="+mn-lt"/>
                      </a:endParaRP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3"/>
                  </a:ext>
                </a:extLst>
              </a:tr>
            </a:tbl>
          </a:graphicData>
        </a:graphic>
      </p:graphicFrame>
      <p:sp>
        <p:nvSpPr>
          <p:cNvPr id="89" name="CustomShape 6"/>
          <p:cNvSpPr/>
          <p:nvPr/>
        </p:nvSpPr>
        <p:spPr>
          <a:xfrm>
            <a:off x="322200" y="-3240"/>
            <a:ext cx="882180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3600" b="0" strike="noStrike" spc="-1" dirty="0" err="1">
                <a:solidFill>
                  <a:srgbClr val="A6A6A6"/>
                </a:solidFill>
                <a:uFill>
                  <a:solidFill>
                    <a:srgbClr val="FFFFFF"/>
                  </a:solidFill>
                </a:uFill>
                <a:latin typeface="Bauhaus 93"/>
                <a:ea typeface="DejaVu Sans"/>
              </a:rPr>
              <a:t>Réunions</a:t>
            </a:r>
            <a:r>
              <a:rPr lang="ru-RU" sz="3600" b="0" strike="noStrike" spc="-1" dirty="0">
                <a:solidFill>
                  <a:srgbClr val="A6A6A6"/>
                </a:solidFill>
                <a:uFill>
                  <a:solidFill>
                    <a:srgbClr val="FFFFFF"/>
                  </a:solidFill>
                </a:uFill>
                <a:latin typeface="Bauhaus 93"/>
                <a:ea typeface="DejaVu Sans"/>
              </a:rPr>
              <a:t> </a:t>
            </a:r>
            <a:r>
              <a:rPr lang="ru-RU" sz="3600" b="0" strike="noStrike" spc="-1" dirty="0" err="1">
                <a:solidFill>
                  <a:srgbClr val="A6A6A6"/>
                </a:solidFill>
                <a:uFill>
                  <a:solidFill>
                    <a:srgbClr val="FFFFFF"/>
                  </a:solidFill>
                </a:uFill>
                <a:latin typeface="Bauhaus 93"/>
                <a:ea typeface="DejaVu Sans"/>
              </a:rPr>
              <a:t>Ressource</a:t>
            </a:r>
            <a:r>
              <a:rPr lang="ru-RU" sz="3600" b="0" strike="noStrike" spc="-1" dirty="0">
                <a:solidFill>
                  <a:srgbClr val="A6A6A6"/>
                </a:solidFill>
                <a:uFill>
                  <a:solidFill>
                    <a:srgbClr val="FFFFFF"/>
                  </a:solidFill>
                </a:uFill>
                <a:latin typeface="Bauhaus 93"/>
                <a:ea typeface="DejaVu Sans"/>
              </a:rPr>
              <a:t>              0</a:t>
            </a:r>
            <a:r>
              <a:rPr lang="en-US" sz="3600" spc="-1" dirty="0">
                <a:solidFill>
                  <a:srgbClr val="A6A6A6"/>
                </a:solidFill>
                <a:uFill>
                  <a:solidFill>
                    <a:srgbClr val="FFFFFF"/>
                  </a:solidFill>
                </a:uFill>
                <a:latin typeface="Bauhaus 93"/>
                <a:ea typeface="DejaVu Sans"/>
              </a:rPr>
              <a:t>9</a:t>
            </a:r>
            <a:r>
              <a:rPr lang="ru-RU" sz="3600" b="0" strike="noStrike" spc="-1" dirty="0">
                <a:solidFill>
                  <a:srgbClr val="A6A6A6"/>
                </a:solidFill>
                <a:uFill>
                  <a:solidFill>
                    <a:srgbClr val="FFFFFF"/>
                  </a:solidFill>
                </a:uFill>
                <a:latin typeface="Bauhaus 93"/>
                <a:ea typeface="DejaVu Sans"/>
              </a:rPr>
              <a:t>/20</a:t>
            </a:r>
            <a:r>
              <a:rPr lang="en-US" sz="3600" b="0" strike="noStrike" spc="-1" dirty="0">
                <a:solidFill>
                  <a:srgbClr val="A6A6A6"/>
                </a:solidFill>
                <a:uFill>
                  <a:solidFill>
                    <a:srgbClr val="FFFFFF"/>
                  </a:solidFill>
                </a:uFill>
                <a:latin typeface="Bauhaus 93"/>
                <a:ea typeface="DejaVu Sans"/>
              </a:rPr>
              <a:t>22</a:t>
            </a:r>
            <a:r>
              <a:rPr lang="ru-RU" sz="3600" b="0" strike="noStrike" spc="-1" dirty="0">
                <a:solidFill>
                  <a:srgbClr val="A6A6A6"/>
                </a:solidFill>
                <a:uFill>
                  <a:solidFill>
                    <a:srgbClr val="FFFFFF"/>
                  </a:solidFill>
                </a:uFill>
                <a:latin typeface="Bauhaus 93"/>
                <a:ea typeface="DejaVu Sans"/>
              </a:rPr>
              <a:t> </a:t>
            </a:r>
            <a:endParaRPr lang="ru-RU"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14288" y="-6049"/>
            <a:ext cx="9144000" cy="994172"/>
          </a:xfrm>
        </p:spPr>
        <p:txBody>
          <a:bodyPr>
            <a:normAutofit/>
          </a:bodyPr>
          <a:lstStyle/>
          <a:p>
            <a:pPr algn="ctr"/>
            <a:r>
              <a:rPr lang="en-US" sz="3200" dirty="0">
                <a:solidFill>
                  <a:schemeClr val="accent2"/>
                </a:solidFill>
                <a:latin typeface="+mn-lt"/>
              </a:rPr>
              <a:t>How Accurate Is This Method?</a:t>
            </a:r>
          </a:p>
        </p:txBody>
      </p:sp>
      <p:sp>
        <p:nvSpPr>
          <p:cNvPr id="3" name="TextBox 2">
            <a:extLst>
              <a:ext uri="{FF2B5EF4-FFF2-40B4-BE49-F238E27FC236}">
                <a16:creationId xmlns:a16="http://schemas.microsoft.com/office/drawing/2014/main" id="{C1F2AD35-95C0-9F43-9A84-71E39110972E}"/>
              </a:ext>
            </a:extLst>
          </p:cNvPr>
          <p:cNvSpPr txBox="1"/>
          <p:nvPr/>
        </p:nvSpPr>
        <p:spPr>
          <a:xfrm>
            <a:off x="0" y="4700241"/>
            <a:ext cx="9144000" cy="1246495"/>
          </a:xfrm>
          <a:prstGeom prst="rect">
            <a:avLst/>
          </a:prstGeom>
          <a:noFill/>
        </p:spPr>
        <p:txBody>
          <a:bodyPr wrap="square" rtlCol="0">
            <a:spAutoFit/>
          </a:bodyPr>
          <a:lstStyle/>
          <a:p>
            <a:pPr defTabSz="685800"/>
            <a:r>
              <a:rPr lang="en-US" sz="1500" dirty="0">
                <a:solidFill>
                  <a:prstClr val="black"/>
                </a:solidFill>
                <a:latin typeface="Calibri" panose="020F0502020204030204"/>
              </a:rPr>
              <a:t>To evaluate our drift estimation method, we have done the following measure:</a:t>
            </a:r>
          </a:p>
          <a:p>
            <a:pPr defTabSz="685800"/>
            <a:r>
              <a:rPr lang="en-US" sz="1500" dirty="0">
                <a:solidFill>
                  <a:prstClr val="black"/>
                </a:solidFill>
                <a:latin typeface="Calibri" panose="020F0502020204030204"/>
              </a:rPr>
              <a:t>-    We have created a CGGTTS form the GNSS steered by Rb clock (as before). </a:t>
            </a:r>
          </a:p>
          <a:p>
            <a:pPr marL="257175" indent="-257175" defTabSz="685800">
              <a:buFontTx/>
              <a:buChar char="-"/>
            </a:pPr>
            <a:r>
              <a:rPr lang="en-US" sz="1500" dirty="0">
                <a:solidFill>
                  <a:prstClr val="black"/>
                </a:solidFill>
                <a:latin typeface="Calibri" panose="020F0502020204030204"/>
              </a:rPr>
              <a:t>Then we have used the time transfer technique to measure the time distance between our Rb clock to SYRTE UTC(OP) via common view method. </a:t>
            </a:r>
          </a:p>
          <a:p>
            <a:pPr marL="257175" indent="-257175" defTabSz="685800">
              <a:buFontTx/>
              <a:buChar char="-"/>
            </a:pPr>
            <a:r>
              <a:rPr lang="en-US" sz="1500" dirty="0">
                <a:solidFill>
                  <a:prstClr val="black"/>
                </a:solidFill>
                <a:latin typeface="Calibri" panose="020F0502020204030204"/>
              </a:rPr>
              <a:t>Finally, we have compared this time distance with the one measured via the counter.</a:t>
            </a:r>
          </a:p>
        </p:txBody>
      </p:sp>
      <p:sp>
        <p:nvSpPr>
          <p:cNvPr id="6" name="Rectangle 5">
            <a:extLst>
              <a:ext uri="{FF2B5EF4-FFF2-40B4-BE49-F238E27FC236}">
                <a16:creationId xmlns:a16="http://schemas.microsoft.com/office/drawing/2014/main" id="{54AC81CC-AE6A-2443-1704-25A221217F74}"/>
              </a:ext>
            </a:extLst>
          </p:cNvPr>
          <p:cNvSpPr/>
          <p:nvPr/>
        </p:nvSpPr>
        <p:spPr>
          <a:xfrm>
            <a:off x="200025" y="2308999"/>
            <a:ext cx="1076325"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Rb </a:t>
            </a:r>
            <a:r>
              <a:rPr lang="en-US" sz="1350" dirty="0" err="1">
                <a:solidFill>
                  <a:prstClr val="white"/>
                </a:solidFill>
                <a:latin typeface="Calibri" panose="020F0502020204030204"/>
              </a:rPr>
              <a:t>clk</a:t>
            </a:r>
            <a:endParaRPr lang="en-US" sz="1350" dirty="0">
              <a:solidFill>
                <a:prstClr val="white"/>
              </a:solidFill>
              <a:latin typeface="Calibri" panose="020F0502020204030204"/>
            </a:endParaRPr>
          </a:p>
        </p:txBody>
      </p:sp>
      <p:sp>
        <p:nvSpPr>
          <p:cNvPr id="7" name="Rectangle 6">
            <a:extLst>
              <a:ext uri="{FF2B5EF4-FFF2-40B4-BE49-F238E27FC236}">
                <a16:creationId xmlns:a16="http://schemas.microsoft.com/office/drawing/2014/main" id="{D8723384-7931-40DA-9A7A-7901E3132230}"/>
              </a:ext>
            </a:extLst>
          </p:cNvPr>
          <p:cNvSpPr/>
          <p:nvPr/>
        </p:nvSpPr>
        <p:spPr>
          <a:xfrm>
            <a:off x="2124075" y="2308999"/>
            <a:ext cx="1323975"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GNSS</a:t>
            </a:r>
          </a:p>
        </p:txBody>
      </p:sp>
      <p:cxnSp>
        <p:nvCxnSpPr>
          <p:cNvPr id="8" name="Straight Arrow Connector 7">
            <a:extLst>
              <a:ext uri="{FF2B5EF4-FFF2-40B4-BE49-F238E27FC236}">
                <a16:creationId xmlns:a16="http://schemas.microsoft.com/office/drawing/2014/main" id="{5A563FAD-C42D-AB2F-0D45-583E363CB3C4}"/>
              </a:ext>
            </a:extLst>
          </p:cNvPr>
          <p:cNvCxnSpPr/>
          <p:nvPr/>
        </p:nvCxnSpPr>
        <p:spPr>
          <a:xfrm>
            <a:off x="1276350" y="2461399"/>
            <a:ext cx="847725"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6B8E966-CE74-CE7A-BB4F-9F17A0333AC2}"/>
              </a:ext>
            </a:extLst>
          </p:cNvPr>
          <p:cNvCxnSpPr/>
          <p:nvPr/>
        </p:nvCxnSpPr>
        <p:spPr>
          <a:xfrm>
            <a:off x="1276350" y="2851924"/>
            <a:ext cx="847725"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244654C-FA56-67E6-2052-529EF6E0BB29}"/>
              </a:ext>
            </a:extLst>
          </p:cNvPr>
          <p:cNvSpPr txBox="1"/>
          <p:nvPr/>
        </p:nvSpPr>
        <p:spPr>
          <a:xfrm>
            <a:off x="1502321" y="2184400"/>
            <a:ext cx="444352" cy="300082"/>
          </a:xfrm>
          <a:prstGeom prst="rect">
            <a:avLst/>
          </a:prstGeom>
          <a:noFill/>
        </p:spPr>
        <p:txBody>
          <a:bodyPr wrap="none" rtlCol="0">
            <a:spAutoFit/>
          </a:bodyPr>
          <a:lstStyle/>
          <a:p>
            <a:pPr defTabSz="685800"/>
            <a:r>
              <a:rPr lang="en-US" sz="1350" dirty="0">
                <a:solidFill>
                  <a:prstClr val="black"/>
                </a:solidFill>
                <a:latin typeface="Calibri" panose="020F0502020204030204"/>
              </a:rPr>
              <a:t>PPS</a:t>
            </a:r>
          </a:p>
        </p:txBody>
      </p:sp>
      <p:sp>
        <p:nvSpPr>
          <p:cNvPr id="11" name="TextBox 10">
            <a:extLst>
              <a:ext uri="{FF2B5EF4-FFF2-40B4-BE49-F238E27FC236}">
                <a16:creationId xmlns:a16="http://schemas.microsoft.com/office/drawing/2014/main" id="{CD5C38EA-38E4-45E4-9FC5-DC3B84C26D47}"/>
              </a:ext>
            </a:extLst>
          </p:cNvPr>
          <p:cNvSpPr txBox="1"/>
          <p:nvPr/>
        </p:nvSpPr>
        <p:spPr>
          <a:xfrm>
            <a:off x="1365819" y="2593975"/>
            <a:ext cx="723275" cy="300082"/>
          </a:xfrm>
          <a:prstGeom prst="rect">
            <a:avLst/>
          </a:prstGeom>
          <a:noFill/>
        </p:spPr>
        <p:txBody>
          <a:bodyPr wrap="none" rtlCol="0">
            <a:spAutoFit/>
          </a:bodyPr>
          <a:lstStyle/>
          <a:p>
            <a:pPr defTabSz="685800"/>
            <a:r>
              <a:rPr lang="en-US" sz="1350" dirty="0">
                <a:solidFill>
                  <a:prstClr val="black"/>
                </a:solidFill>
                <a:latin typeface="Calibri" panose="020F0502020204030204"/>
              </a:rPr>
              <a:t>10 MHz</a:t>
            </a:r>
          </a:p>
        </p:txBody>
      </p:sp>
      <p:sp>
        <p:nvSpPr>
          <p:cNvPr id="12" name="Down Arrow 11">
            <a:extLst>
              <a:ext uri="{FF2B5EF4-FFF2-40B4-BE49-F238E27FC236}">
                <a16:creationId xmlns:a16="http://schemas.microsoft.com/office/drawing/2014/main" id="{CBCBDA73-BA35-3D5F-443B-0EE8608CB3EC}"/>
              </a:ext>
            </a:extLst>
          </p:cNvPr>
          <p:cNvSpPr/>
          <p:nvPr/>
        </p:nvSpPr>
        <p:spPr>
          <a:xfrm>
            <a:off x="2583656" y="2994799"/>
            <a:ext cx="404813" cy="523875"/>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TextBox 12">
            <a:extLst>
              <a:ext uri="{FF2B5EF4-FFF2-40B4-BE49-F238E27FC236}">
                <a16:creationId xmlns:a16="http://schemas.microsoft.com/office/drawing/2014/main" id="{36EA4CB5-8EA6-CB3E-4124-CACBD78ECAC6}"/>
              </a:ext>
            </a:extLst>
          </p:cNvPr>
          <p:cNvSpPr txBox="1"/>
          <p:nvPr/>
        </p:nvSpPr>
        <p:spPr>
          <a:xfrm>
            <a:off x="16797" y="3657988"/>
            <a:ext cx="2517933" cy="507831"/>
          </a:xfrm>
          <a:prstGeom prst="rect">
            <a:avLst/>
          </a:prstGeom>
          <a:noFill/>
        </p:spPr>
        <p:txBody>
          <a:bodyPr wrap="none" rtlCol="0">
            <a:spAutoFit/>
          </a:bodyPr>
          <a:lstStyle/>
          <a:p>
            <a:pPr defTabSz="685800"/>
            <a:r>
              <a:rPr lang="en-US" sz="1350" dirty="0">
                <a:solidFill>
                  <a:prstClr val="black"/>
                </a:solidFill>
                <a:latin typeface="Calibri" panose="020F0502020204030204"/>
              </a:rPr>
              <a:t>CGGTTS file with time distance </a:t>
            </a:r>
          </a:p>
          <a:p>
            <a:pPr defTabSz="685800"/>
            <a:r>
              <a:rPr lang="en-US" sz="1350" dirty="0">
                <a:solidFill>
                  <a:prstClr val="black"/>
                </a:solidFill>
                <a:latin typeface="Calibri" panose="020F0502020204030204"/>
              </a:rPr>
              <a:t>Between local time and GPS time</a:t>
            </a:r>
          </a:p>
        </p:txBody>
      </p:sp>
      <p:sp>
        <p:nvSpPr>
          <p:cNvPr id="4" name="Rectangle 3">
            <a:extLst>
              <a:ext uri="{FF2B5EF4-FFF2-40B4-BE49-F238E27FC236}">
                <a16:creationId xmlns:a16="http://schemas.microsoft.com/office/drawing/2014/main" id="{A6F13A6C-538C-77C0-49EB-DEA850D69A65}"/>
              </a:ext>
            </a:extLst>
          </p:cNvPr>
          <p:cNvSpPr/>
          <p:nvPr/>
        </p:nvSpPr>
        <p:spPr>
          <a:xfrm>
            <a:off x="3962400" y="1752600"/>
            <a:ext cx="1190625" cy="55639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Freq/Time </a:t>
            </a:r>
            <a:r>
              <a:rPr lang="en-US" sz="1350" dirty="0" err="1">
                <a:solidFill>
                  <a:prstClr val="white"/>
                </a:solidFill>
                <a:latin typeface="Calibri" panose="020F0502020204030204"/>
              </a:rPr>
              <a:t>cnt</a:t>
            </a:r>
            <a:endParaRPr lang="en-US" sz="1350" dirty="0">
              <a:solidFill>
                <a:prstClr val="white"/>
              </a:solidFill>
              <a:latin typeface="Calibri" panose="020F0502020204030204"/>
            </a:endParaRPr>
          </a:p>
        </p:txBody>
      </p:sp>
      <p:cxnSp>
        <p:nvCxnSpPr>
          <p:cNvPr id="14" name="Elbow Connector 13">
            <a:extLst>
              <a:ext uri="{FF2B5EF4-FFF2-40B4-BE49-F238E27FC236}">
                <a16:creationId xmlns:a16="http://schemas.microsoft.com/office/drawing/2014/main" id="{E4294E9A-0B95-6F41-B15E-A22D33CA2F99}"/>
              </a:ext>
            </a:extLst>
          </p:cNvPr>
          <p:cNvCxnSpPr>
            <a:endCxn id="4" idx="1"/>
          </p:cNvCxnSpPr>
          <p:nvPr/>
        </p:nvCxnSpPr>
        <p:spPr>
          <a:xfrm flipV="1">
            <a:off x="1898103" y="2030800"/>
            <a:ext cx="2064297" cy="430599"/>
          </a:xfrm>
          <a:prstGeom prst="bentConnector3">
            <a:avLst>
              <a:gd name="adj1" fmla="val 62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Cloud 19">
            <a:extLst>
              <a:ext uri="{FF2B5EF4-FFF2-40B4-BE49-F238E27FC236}">
                <a16:creationId xmlns:a16="http://schemas.microsoft.com/office/drawing/2014/main" id="{4652F77C-C143-B631-8EFE-7723EC1E64E9}"/>
              </a:ext>
            </a:extLst>
          </p:cNvPr>
          <p:cNvSpPr/>
          <p:nvPr/>
        </p:nvSpPr>
        <p:spPr>
          <a:xfrm>
            <a:off x="6296025" y="2413000"/>
            <a:ext cx="2847975" cy="163521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 name="TextBox 20">
            <a:extLst>
              <a:ext uri="{FF2B5EF4-FFF2-40B4-BE49-F238E27FC236}">
                <a16:creationId xmlns:a16="http://schemas.microsoft.com/office/drawing/2014/main" id="{4ED10A4F-EBD5-E341-ECAB-A87B7D6D6153}"/>
              </a:ext>
            </a:extLst>
          </p:cNvPr>
          <p:cNvSpPr txBox="1"/>
          <p:nvPr/>
        </p:nvSpPr>
        <p:spPr>
          <a:xfrm>
            <a:off x="7772402" y="4048219"/>
            <a:ext cx="610936" cy="300082"/>
          </a:xfrm>
          <a:prstGeom prst="rect">
            <a:avLst/>
          </a:prstGeom>
          <a:noFill/>
        </p:spPr>
        <p:txBody>
          <a:bodyPr wrap="none" rtlCol="0">
            <a:spAutoFit/>
          </a:bodyPr>
          <a:lstStyle/>
          <a:p>
            <a:pPr defTabSz="685800"/>
            <a:r>
              <a:rPr lang="en-US" sz="1350" dirty="0">
                <a:solidFill>
                  <a:prstClr val="black"/>
                </a:solidFill>
                <a:latin typeface="Calibri" panose="020F0502020204030204"/>
              </a:rPr>
              <a:t>SYRTE</a:t>
            </a:r>
          </a:p>
        </p:txBody>
      </p:sp>
      <p:sp>
        <p:nvSpPr>
          <p:cNvPr id="22" name="Rectangle 21">
            <a:extLst>
              <a:ext uri="{FF2B5EF4-FFF2-40B4-BE49-F238E27FC236}">
                <a16:creationId xmlns:a16="http://schemas.microsoft.com/office/drawing/2014/main" id="{0CDFFDDD-EB2C-E6CE-FCAA-77E9B5D94D0F}"/>
              </a:ext>
            </a:extLst>
          </p:cNvPr>
          <p:cNvSpPr/>
          <p:nvPr/>
        </p:nvSpPr>
        <p:spPr>
          <a:xfrm>
            <a:off x="7877177" y="3227337"/>
            <a:ext cx="640094" cy="430650"/>
          </a:xfrm>
          <a:prstGeom prst="rect">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GNSS</a:t>
            </a:r>
          </a:p>
        </p:txBody>
      </p:sp>
      <p:grpSp>
        <p:nvGrpSpPr>
          <p:cNvPr id="31" name="Group 30">
            <a:extLst>
              <a:ext uri="{FF2B5EF4-FFF2-40B4-BE49-F238E27FC236}">
                <a16:creationId xmlns:a16="http://schemas.microsoft.com/office/drawing/2014/main" id="{4A405D94-61C6-8ED3-4B08-18768D5A563D}"/>
              </a:ext>
            </a:extLst>
          </p:cNvPr>
          <p:cNvGrpSpPr/>
          <p:nvPr/>
        </p:nvGrpSpPr>
        <p:grpSpPr>
          <a:xfrm>
            <a:off x="2490986" y="3560203"/>
            <a:ext cx="566565" cy="685800"/>
            <a:chOff x="3321311" y="3603937"/>
            <a:chExt cx="755419" cy="914400"/>
          </a:xfrm>
        </p:grpSpPr>
        <p:grpSp>
          <p:nvGrpSpPr>
            <p:cNvPr id="26" name="Group 25">
              <a:extLst>
                <a:ext uri="{FF2B5EF4-FFF2-40B4-BE49-F238E27FC236}">
                  <a16:creationId xmlns:a16="http://schemas.microsoft.com/office/drawing/2014/main" id="{17AD3FF4-ED4B-DED9-E024-F6B99F951126}"/>
                </a:ext>
              </a:extLst>
            </p:cNvPr>
            <p:cNvGrpSpPr/>
            <p:nvPr/>
          </p:nvGrpSpPr>
          <p:grpSpPr>
            <a:xfrm>
              <a:off x="3321311" y="3603937"/>
              <a:ext cx="747641" cy="914400"/>
              <a:chOff x="3321311" y="3603937"/>
              <a:chExt cx="747641" cy="914400"/>
            </a:xfrm>
          </p:grpSpPr>
          <p:sp>
            <p:nvSpPr>
              <p:cNvPr id="23" name="Folded Corner 22">
                <a:extLst>
                  <a:ext uri="{FF2B5EF4-FFF2-40B4-BE49-F238E27FC236}">
                    <a16:creationId xmlns:a16="http://schemas.microsoft.com/office/drawing/2014/main" id="{F73F4A31-3AA6-9FE3-B057-E46C5FE99090}"/>
                  </a:ext>
                </a:extLst>
              </p:cNvPr>
              <p:cNvSpPr/>
              <p:nvPr/>
            </p:nvSpPr>
            <p:spPr>
              <a:xfrm>
                <a:off x="3321311" y="3603937"/>
                <a:ext cx="747641" cy="914400"/>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25" name="Straight Connector 24">
                <a:extLst>
                  <a:ext uri="{FF2B5EF4-FFF2-40B4-BE49-F238E27FC236}">
                    <a16:creationId xmlns:a16="http://schemas.microsoft.com/office/drawing/2014/main" id="{7B42AE19-FED3-5B50-1D00-D4C2442D2650}"/>
                  </a:ext>
                </a:extLst>
              </p:cNvPr>
              <p:cNvCxnSpPr/>
              <p:nvPr/>
            </p:nvCxnSpPr>
            <p:spPr>
              <a:xfrm>
                <a:off x="3321311" y="3734316"/>
                <a:ext cx="747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9FD082-1A74-A54F-042D-DFC467E8D2E3}"/>
                  </a:ext>
                </a:extLst>
              </p:cNvPr>
              <p:cNvCxnSpPr/>
              <p:nvPr/>
            </p:nvCxnSpPr>
            <p:spPr>
              <a:xfrm>
                <a:off x="3321311" y="3886716"/>
                <a:ext cx="747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CBE26A-FCC4-D45B-B9EE-81B1F44E8363}"/>
                  </a:ext>
                </a:extLst>
              </p:cNvPr>
              <p:cNvCxnSpPr/>
              <p:nvPr/>
            </p:nvCxnSpPr>
            <p:spPr>
              <a:xfrm>
                <a:off x="3321311" y="4026416"/>
                <a:ext cx="747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B553B0-7B77-B55A-28DA-969B22C735E3}"/>
                  </a:ext>
                </a:extLst>
              </p:cNvPr>
              <p:cNvCxnSpPr/>
              <p:nvPr/>
            </p:nvCxnSpPr>
            <p:spPr>
              <a:xfrm>
                <a:off x="3321311" y="4140716"/>
                <a:ext cx="74764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E78730DF-625F-5522-404C-2162F9FE5B2F}"/>
                </a:ext>
              </a:extLst>
            </p:cNvPr>
            <p:cNvSpPr txBox="1"/>
            <p:nvPr/>
          </p:nvSpPr>
          <p:spPr>
            <a:xfrm>
              <a:off x="3336784" y="4192852"/>
              <a:ext cx="739946" cy="307776"/>
            </a:xfrm>
            <a:prstGeom prst="rect">
              <a:avLst/>
            </a:prstGeom>
            <a:noFill/>
          </p:spPr>
          <p:txBody>
            <a:bodyPr wrap="none" rtlCol="0">
              <a:spAutoFit/>
            </a:bodyPr>
            <a:lstStyle/>
            <a:p>
              <a:pPr defTabSz="685800"/>
              <a:r>
                <a:rPr lang="en-US" sz="900" dirty="0">
                  <a:solidFill>
                    <a:srgbClr val="4472C4"/>
                  </a:solidFill>
                  <a:latin typeface="Calibri" panose="020F0502020204030204"/>
                </a:rPr>
                <a:t>CGGTTS</a:t>
              </a:r>
              <a:endParaRPr lang="en-US" sz="1350" dirty="0">
                <a:solidFill>
                  <a:srgbClr val="4472C4"/>
                </a:solidFill>
                <a:latin typeface="Calibri" panose="020F0502020204030204"/>
              </a:endParaRPr>
            </a:p>
          </p:txBody>
        </p:sp>
      </p:grpSp>
      <p:grpSp>
        <p:nvGrpSpPr>
          <p:cNvPr id="39" name="Group 38">
            <a:extLst>
              <a:ext uri="{FF2B5EF4-FFF2-40B4-BE49-F238E27FC236}">
                <a16:creationId xmlns:a16="http://schemas.microsoft.com/office/drawing/2014/main" id="{7AB474FA-0282-22B2-ED8C-D051D4A880E2}"/>
              </a:ext>
            </a:extLst>
          </p:cNvPr>
          <p:cNvGrpSpPr/>
          <p:nvPr/>
        </p:nvGrpSpPr>
        <p:grpSpPr>
          <a:xfrm>
            <a:off x="7016558" y="3236109"/>
            <a:ext cx="495649" cy="526660"/>
            <a:chOff x="9251733" y="3160116"/>
            <a:chExt cx="660865" cy="702214"/>
          </a:xfrm>
        </p:grpSpPr>
        <p:grpSp>
          <p:nvGrpSpPr>
            <p:cNvPr id="32" name="Group 31">
              <a:extLst>
                <a:ext uri="{FF2B5EF4-FFF2-40B4-BE49-F238E27FC236}">
                  <a16:creationId xmlns:a16="http://schemas.microsoft.com/office/drawing/2014/main" id="{8BEDBD8B-5760-A1C9-0CA4-3C28FEF5279D}"/>
                </a:ext>
              </a:extLst>
            </p:cNvPr>
            <p:cNvGrpSpPr/>
            <p:nvPr/>
          </p:nvGrpSpPr>
          <p:grpSpPr>
            <a:xfrm>
              <a:off x="9251733" y="3160116"/>
              <a:ext cx="561237" cy="698499"/>
              <a:chOff x="3321311" y="3603937"/>
              <a:chExt cx="747641" cy="914400"/>
            </a:xfrm>
          </p:grpSpPr>
          <p:sp>
            <p:nvSpPr>
              <p:cNvPr id="33" name="Folded Corner 32">
                <a:extLst>
                  <a:ext uri="{FF2B5EF4-FFF2-40B4-BE49-F238E27FC236}">
                    <a16:creationId xmlns:a16="http://schemas.microsoft.com/office/drawing/2014/main" id="{2F77F42A-6212-6BEB-7B4E-D2F3FB91C09A}"/>
                  </a:ext>
                </a:extLst>
              </p:cNvPr>
              <p:cNvSpPr/>
              <p:nvPr/>
            </p:nvSpPr>
            <p:spPr>
              <a:xfrm>
                <a:off x="3321311" y="3603937"/>
                <a:ext cx="747641" cy="914400"/>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34" name="Straight Connector 33">
                <a:extLst>
                  <a:ext uri="{FF2B5EF4-FFF2-40B4-BE49-F238E27FC236}">
                    <a16:creationId xmlns:a16="http://schemas.microsoft.com/office/drawing/2014/main" id="{B69FDD2C-482A-EEF8-5E85-550D2DDB2EB1}"/>
                  </a:ext>
                </a:extLst>
              </p:cNvPr>
              <p:cNvCxnSpPr/>
              <p:nvPr/>
            </p:nvCxnSpPr>
            <p:spPr>
              <a:xfrm>
                <a:off x="3321311" y="3734316"/>
                <a:ext cx="747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830999-52FF-E8BF-B1FB-4ED9A99CFDDB}"/>
                  </a:ext>
                </a:extLst>
              </p:cNvPr>
              <p:cNvCxnSpPr/>
              <p:nvPr/>
            </p:nvCxnSpPr>
            <p:spPr>
              <a:xfrm>
                <a:off x="3321311" y="3886716"/>
                <a:ext cx="747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2D03B44-723D-F16D-0B88-E24B2F463C9E}"/>
                  </a:ext>
                </a:extLst>
              </p:cNvPr>
              <p:cNvCxnSpPr/>
              <p:nvPr/>
            </p:nvCxnSpPr>
            <p:spPr>
              <a:xfrm>
                <a:off x="3321311" y="4026416"/>
                <a:ext cx="7476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0FBB238-9793-F60E-DC66-77FAF4C0AA1A}"/>
                  </a:ext>
                </a:extLst>
              </p:cNvPr>
              <p:cNvCxnSpPr/>
              <p:nvPr/>
            </p:nvCxnSpPr>
            <p:spPr>
              <a:xfrm>
                <a:off x="3321311" y="4140716"/>
                <a:ext cx="74764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B2E6C436-B985-4A32-68D7-A34FDFB533BE}"/>
                </a:ext>
              </a:extLst>
            </p:cNvPr>
            <p:cNvSpPr txBox="1"/>
            <p:nvPr/>
          </p:nvSpPr>
          <p:spPr>
            <a:xfrm>
              <a:off x="9251733" y="3585331"/>
              <a:ext cx="660865" cy="276999"/>
            </a:xfrm>
            <a:prstGeom prst="rect">
              <a:avLst/>
            </a:prstGeom>
            <a:noFill/>
          </p:spPr>
          <p:txBody>
            <a:bodyPr wrap="none" rtlCol="0">
              <a:spAutoFit/>
            </a:bodyPr>
            <a:lstStyle/>
            <a:p>
              <a:pPr defTabSz="685800"/>
              <a:r>
                <a:rPr lang="en-US" sz="750" dirty="0">
                  <a:solidFill>
                    <a:srgbClr val="4472C4"/>
                  </a:solidFill>
                  <a:latin typeface="Calibri" panose="020F0502020204030204"/>
                </a:rPr>
                <a:t>CGGTTS</a:t>
              </a:r>
              <a:endParaRPr lang="en-US" sz="1350" dirty="0">
                <a:solidFill>
                  <a:srgbClr val="4472C4"/>
                </a:solidFill>
                <a:latin typeface="Calibri" panose="020F0502020204030204"/>
              </a:endParaRPr>
            </a:p>
          </p:txBody>
        </p:sp>
      </p:grpSp>
      <p:sp>
        <p:nvSpPr>
          <p:cNvPr id="50" name="Down Arrow 49">
            <a:extLst>
              <a:ext uri="{FF2B5EF4-FFF2-40B4-BE49-F238E27FC236}">
                <a16:creationId xmlns:a16="http://schemas.microsoft.com/office/drawing/2014/main" id="{A59A4158-0672-FCC6-94E2-CC5DB8382B2E}"/>
              </a:ext>
            </a:extLst>
          </p:cNvPr>
          <p:cNvSpPr/>
          <p:nvPr/>
        </p:nvSpPr>
        <p:spPr>
          <a:xfrm rot="5400000">
            <a:off x="7482406" y="3284649"/>
            <a:ext cx="368614" cy="420928"/>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49" name="Straight Arrow Connector 48">
            <a:extLst>
              <a:ext uri="{FF2B5EF4-FFF2-40B4-BE49-F238E27FC236}">
                <a16:creationId xmlns:a16="http://schemas.microsoft.com/office/drawing/2014/main" id="{2E203C26-1DD6-F0D4-ADA8-2F0172D61044}"/>
              </a:ext>
            </a:extLst>
          </p:cNvPr>
          <p:cNvCxnSpPr>
            <a:cxnSpLocks/>
          </p:cNvCxnSpPr>
          <p:nvPr/>
        </p:nvCxnSpPr>
        <p:spPr>
          <a:xfrm>
            <a:off x="3148179" y="3910699"/>
            <a:ext cx="1095390" cy="2729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413E27A-88A1-43B6-3F89-C126B3F7B0C1}"/>
              </a:ext>
            </a:extLst>
          </p:cNvPr>
          <p:cNvCxnSpPr>
            <a:cxnSpLocks/>
          </p:cNvCxnSpPr>
          <p:nvPr/>
        </p:nvCxnSpPr>
        <p:spPr>
          <a:xfrm flipH="1">
            <a:off x="5221869" y="3503349"/>
            <a:ext cx="1592429" cy="69185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54" name="Graphic 53" descr="Computer with solid fill">
            <a:extLst>
              <a:ext uri="{FF2B5EF4-FFF2-40B4-BE49-F238E27FC236}">
                <a16:creationId xmlns:a16="http://schemas.microsoft.com/office/drawing/2014/main" id="{5BD82364-6E50-1470-1091-C5D6EBD699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02430" y="3866738"/>
            <a:ext cx="685800" cy="685800"/>
          </a:xfrm>
          <a:prstGeom prst="rect">
            <a:avLst/>
          </a:prstGeom>
        </p:spPr>
      </p:pic>
      <p:cxnSp>
        <p:nvCxnSpPr>
          <p:cNvPr id="58" name="Straight Arrow Connector 57">
            <a:extLst>
              <a:ext uri="{FF2B5EF4-FFF2-40B4-BE49-F238E27FC236}">
                <a16:creationId xmlns:a16="http://schemas.microsoft.com/office/drawing/2014/main" id="{0AFCF149-5268-EE24-9A30-3956B2E24C19}"/>
              </a:ext>
            </a:extLst>
          </p:cNvPr>
          <p:cNvCxnSpPr>
            <a:cxnSpLocks/>
          </p:cNvCxnSpPr>
          <p:nvPr/>
        </p:nvCxnSpPr>
        <p:spPr>
          <a:xfrm flipV="1">
            <a:off x="4703216" y="3555022"/>
            <a:ext cx="0" cy="40258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EFE3402-616E-AA72-F391-002422CAF750}"/>
              </a:ext>
            </a:extLst>
          </p:cNvPr>
          <p:cNvSpPr txBox="1"/>
          <p:nvPr/>
        </p:nvSpPr>
        <p:spPr>
          <a:xfrm>
            <a:off x="3884841" y="3003943"/>
            <a:ext cx="1858073" cy="507831"/>
          </a:xfrm>
          <a:prstGeom prst="rect">
            <a:avLst/>
          </a:prstGeom>
          <a:noFill/>
        </p:spPr>
        <p:txBody>
          <a:bodyPr wrap="none" rtlCol="0">
            <a:spAutoFit/>
          </a:bodyPr>
          <a:lstStyle/>
          <a:p>
            <a:pPr defTabSz="685800"/>
            <a:r>
              <a:rPr lang="en-US" sz="1350" dirty="0">
                <a:solidFill>
                  <a:prstClr val="black"/>
                </a:solidFill>
                <a:latin typeface="Calibri" panose="020F0502020204030204"/>
              </a:rPr>
              <a:t>Time distance between </a:t>
            </a:r>
          </a:p>
          <a:p>
            <a:pPr defTabSz="685800"/>
            <a:r>
              <a:rPr lang="en-US" sz="1350" dirty="0">
                <a:solidFill>
                  <a:prstClr val="black"/>
                </a:solidFill>
                <a:latin typeface="Calibri" panose="020F0502020204030204"/>
              </a:rPr>
              <a:t>local Rb and UTC(OP)</a:t>
            </a:r>
          </a:p>
        </p:txBody>
      </p:sp>
      <p:sp>
        <p:nvSpPr>
          <p:cNvPr id="60" name="Rectangle 59">
            <a:extLst>
              <a:ext uri="{FF2B5EF4-FFF2-40B4-BE49-F238E27FC236}">
                <a16:creationId xmlns:a16="http://schemas.microsoft.com/office/drawing/2014/main" id="{B9E20E06-E5BF-4C55-206C-EF65766E8CB1}"/>
              </a:ext>
            </a:extLst>
          </p:cNvPr>
          <p:cNvSpPr/>
          <p:nvPr/>
        </p:nvSpPr>
        <p:spPr>
          <a:xfrm>
            <a:off x="7132309" y="2732475"/>
            <a:ext cx="640094" cy="209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825" dirty="0">
                <a:solidFill>
                  <a:prstClr val="white"/>
                </a:solidFill>
                <a:latin typeface="Calibri" panose="020F0502020204030204"/>
              </a:rPr>
              <a:t>WR switch</a:t>
            </a:r>
          </a:p>
        </p:txBody>
      </p:sp>
      <p:cxnSp>
        <p:nvCxnSpPr>
          <p:cNvPr id="62" name="Elbow Connector 61">
            <a:extLst>
              <a:ext uri="{FF2B5EF4-FFF2-40B4-BE49-F238E27FC236}">
                <a16:creationId xmlns:a16="http://schemas.microsoft.com/office/drawing/2014/main" id="{B920F801-E969-84ED-14AB-071306C4483D}"/>
              </a:ext>
            </a:extLst>
          </p:cNvPr>
          <p:cNvCxnSpPr>
            <a:cxnSpLocks/>
            <a:stCxn id="60" idx="0"/>
          </p:cNvCxnSpPr>
          <p:nvPr/>
        </p:nvCxnSpPr>
        <p:spPr>
          <a:xfrm rot="16200000" flipV="1">
            <a:off x="6819067" y="2099185"/>
            <a:ext cx="777416" cy="489164"/>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24" name="Rectangle 1023">
            <a:extLst>
              <a:ext uri="{FF2B5EF4-FFF2-40B4-BE49-F238E27FC236}">
                <a16:creationId xmlns:a16="http://schemas.microsoft.com/office/drawing/2014/main" id="{F0A71B1C-D791-7D0E-17A8-E394DA411A34}"/>
              </a:ext>
            </a:extLst>
          </p:cNvPr>
          <p:cNvSpPr/>
          <p:nvPr/>
        </p:nvSpPr>
        <p:spPr>
          <a:xfrm>
            <a:off x="8191500" y="2686050"/>
            <a:ext cx="624469" cy="308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50" dirty="0">
                <a:solidFill>
                  <a:prstClr val="white"/>
                </a:solidFill>
                <a:latin typeface="Calibri" panose="020F0502020204030204"/>
              </a:rPr>
              <a:t>UTC</a:t>
            </a:r>
          </a:p>
          <a:p>
            <a:pPr algn="ctr" defTabSz="685800"/>
            <a:r>
              <a:rPr lang="en-US" sz="1050" dirty="0">
                <a:solidFill>
                  <a:prstClr val="white"/>
                </a:solidFill>
                <a:latin typeface="Calibri" panose="020F0502020204030204"/>
              </a:rPr>
              <a:t>(OP)</a:t>
            </a:r>
          </a:p>
        </p:txBody>
      </p:sp>
      <p:cxnSp>
        <p:nvCxnSpPr>
          <p:cNvPr id="1028" name="Straight Arrow Connector 1027">
            <a:extLst>
              <a:ext uri="{FF2B5EF4-FFF2-40B4-BE49-F238E27FC236}">
                <a16:creationId xmlns:a16="http://schemas.microsoft.com/office/drawing/2014/main" id="{8D73C41D-F69F-C324-6125-FFD618AE1C6A}"/>
              </a:ext>
            </a:extLst>
          </p:cNvPr>
          <p:cNvCxnSpPr>
            <a:stCxn id="1024" idx="1"/>
            <a:endCxn id="60" idx="3"/>
          </p:cNvCxnSpPr>
          <p:nvPr/>
        </p:nvCxnSpPr>
        <p:spPr>
          <a:xfrm flipH="1" flipV="1">
            <a:off x="7772402" y="2837241"/>
            <a:ext cx="419097" cy="3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2" name="Straight Arrow Connector 1031">
            <a:extLst>
              <a:ext uri="{FF2B5EF4-FFF2-40B4-BE49-F238E27FC236}">
                <a16:creationId xmlns:a16="http://schemas.microsoft.com/office/drawing/2014/main" id="{6342351F-87A5-874D-A3EE-CCD78DB891F0}"/>
              </a:ext>
            </a:extLst>
          </p:cNvPr>
          <p:cNvCxnSpPr/>
          <p:nvPr/>
        </p:nvCxnSpPr>
        <p:spPr>
          <a:xfrm>
            <a:off x="8052767" y="2837241"/>
            <a:ext cx="0" cy="390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3" name="TextBox 1032">
            <a:extLst>
              <a:ext uri="{FF2B5EF4-FFF2-40B4-BE49-F238E27FC236}">
                <a16:creationId xmlns:a16="http://schemas.microsoft.com/office/drawing/2014/main" id="{C43F274C-059D-A7AE-9DCB-2B864928E73D}"/>
              </a:ext>
            </a:extLst>
          </p:cNvPr>
          <p:cNvSpPr txBox="1"/>
          <p:nvPr/>
        </p:nvSpPr>
        <p:spPr>
          <a:xfrm>
            <a:off x="8008404" y="3018775"/>
            <a:ext cx="692818" cy="219291"/>
          </a:xfrm>
          <a:prstGeom prst="rect">
            <a:avLst/>
          </a:prstGeom>
          <a:noFill/>
        </p:spPr>
        <p:txBody>
          <a:bodyPr wrap="none" rtlCol="0">
            <a:spAutoFit/>
          </a:bodyPr>
          <a:lstStyle/>
          <a:p>
            <a:pPr defTabSz="685800"/>
            <a:r>
              <a:rPr lang="en-US" sz="825" dirty="0">
                <a:solidFill>
                  <a:srgbClr val="4472C4"/>
                </a:solidFill>
                <a:latin typeface="Calibri" panose="020F0502020204030204"/>
              </a:rPr>
              <a:t>PPS 10 MHz</a:t>
            </a:r>
            <a:endParaRPr lang="en-US" sz="1350" dirty="0">
              <a:solidFill>
                <a:srgbClr val="4472C4"/>
              </a:solidFill>
              <a:latin typeface="Calibri" panose="020F0502020204030204"/>
            </a:endParaRPr>
          </a:p>
        </p:txBody>
      </p:sp>
      <p:sp>
        <p:nvSpPr>
          <p:cNvPr id="74" name="TextBox 73">
            <a:extLst>
              <a:ext uri="{FF2B5EF4-FFF2-40B4-BE49-F238E27FC236}">
                <a16:creationId xmlns:a16="http://schemas.microsoft.com/office/drawing/2014/main" id="{147CE1E7-D3CF-3D1B-B86D-964B5F49EC5F}"/>
              </a:ext>
            </a:extLst>
          </p:cNvPr>
          <p:cNvSpPr txBox="1"/>
          <p:nvPr/>
        </p:nvSpPr>
        <p:spPr>
          <a:xfrm>
            <a:off x="7754709" y="2531776"/>
            <a:ext cx="469119" cy="473206"/>
          </a:xfrm>
          <a:prstGeom prst="rect">
            <a:avLst/>
          </a:prstGeom>
          <a:noFill/>
        </p:spPr>
        <p:txBody>
          <a:bodyPr wrap="square" rtlCol="0">
            <a:spAutoFit/>
          </a:bodyPr>
          <a:lstStyle/>
          <a:p>
            <a:pPr defTabSz="685800"/>
            <a:r>
              <a:rPr lang="en-US" sz="825" dirty="0">
                <a:solidFill>
                  <a:srgbClr val="4472C4"/>
                </a:solidFill>
                <a:latin typeface="Calibri" panose="020F0502020204030204"/>
              </a:rPr>
              <a:t>PPS </a:t>
            </a:r>
          </a:p>
          <a:p>
            <a:pPr defTabSz="685800"/>
            <a:r>
              <a:rPr lang="en-US" sz="825" dirty="0">
                <a:solidFill>
                  <a:srgbClr val="4472C4"/>
                </a:solidFill>
                <a:latin typeface="Calibri" panose="020F0502020204030204"/>
              </a:rPr>
              <a:t>10 MHz</a:t>
            </a:r>
            <a:endParaRPr lang="en-US" sz="1350" dirty="0">
              <a:solidFill>
                <a:srgbClr val="4472C4"/>
              </a:solidFill>
              <a:latin typeface="Calibri" panose="020F0502020204030204"/>
            </a:endParaRPr>
          </a:p>
        </p:txBody>
      </p:sp>
      <p:sp>
        <p:nvSpPr>
          <p:cNvPr id="75" name="TextBox 74">
            <a:extLst>
              <a:ext uri="{FF2B5EF4-FFF2-40B4-BE49-F238E27FC236}">
                <a16:creationId xmlns:a16="http://schemas.microsoft.com/office/drawing/2014/main" id="{1B8310E8-0D25-2E52-8849-E1CE6954452A}"/>
              </a:ext>
            </a:extLst>
          </p:cNvPr>
          <p:cNvSpPr txBox="1"/>
          <p:nvPr/>
        </p:nvSpPr>
        <p:spPr>
          <a:xfrm>
            <a:off x="5295168" y="2122199"/>
            <a:ext cx="469119" cy="300082"/>
          </a:xfrm>
          <a:prstGeom prst="rect">
            <a:avLst/>
          </a:prstGeom>
          <a:noFill/>
        </p:spPr>
        <p:txBody>
          <a:bodyPr wrap="square" rtlCol="0">
            <a:spAutoFit/>
          </a:bodyPr>
          <a:lstStyle/>
          <a:p>
            <a:pPr defTabSz="685800"/>
            <a:r>
              <a:rPr lang="en-US" sz="1350" dirty="0">
                <a:solidFill>
                  <a:srgbClr val="4472C4"/>
                </a:solidFill>
                <a:latin typeface="Calibri" panose="020F0502020204030204"/>
              </a:rPr>
              <a:t>PPS </a:t>
            </a:r>
          </a:p>
        </p:txBody>
      </p:sp>
      <p:sp>
        <p:nvSpPr>
          <p:cNvPr id="1035" name="Rectangle 1034">
            <a:extLst>
              <a:ext uri="{FF2B5EF4-FFF2-40B4-BE49-F238E27FC236}">
                <a16:creationId xmlns:a16="http://schemas.microsoft.com/office/drawing/2014/main" id="{4059C28E-686B-BD97-576A-84858D8E3980}"/>
              </a:ext>
            </a:extLst>
          </p:cNvPr>
          <p:cNvSpPr/>
          <p:nvPr/>
        </p:nvSpPr>
        <p:spPr>
          <a:xfrm>
            <a:off x="6490252" y="1669608"/>
            <a:ext cx="766054" cy="280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50" dirty="0">
                <a:solidFill>
                  <a:prstClr val="white"/>
                </a:solidFill>
                <a:latin typeface="Calibri" panose="020F0502020204030204"/>
              </a:rPr>
              <a:t>WR switch</a:t>
            </a:r>
          </a:p>
        </p:txBody>
      </p:sp>
      <p:cxnSp>
        <p:nvCxnSpPr>
          <p:cNvPr id="1041" name="Elbow Connector 1040">
            <a:extLst>
              <a:ext uri="{FF2B5EF4-FFF2-40B4-BE49-F238E27FC236}">
                <a16:creationId xmlns:a16="http://schemas.microsoft.com/office/drawing/2014/main" id="{3053317D-5BF9-3E5F-C61F-A1C3B0F8D5F1}"/>
              </a:ext>
            </a:extLst>
          </p:cNvPr>
          <p:cNvCxnSpPr>
            <a:cxnSpLocks/>
            <a:stCxn id="1035" idx="1"/>
            <a:endCxn id="4" idx="3"/>
          </p:cNvCxnSpPr>
          <p:nvPr/>
        </p:nvCxnSpPr>
        <p:spPr>
          <a:xfrm rot="10800000" flipV="1">
            <a:off x="5153026" y="1809770"/>
            <a:ext cx="1337227" cy="221030"/>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0CC4701E-C363-F36E-E992-6593CDBB5B20}"/>
              </a:ext>
            </a:extLst>
          </p:cNvPr>
          <p:cNvCxnSpPr>
            <a:cxnSpLocks/>
          </p:cNvCxnSpPr>
          <p:nvPr/>
        </p:nvCxnSpPr>
        <p:spPr>
          <a:xfrm>
            <a:off x="4703216" y="2350130"/>
            <a:ext cx="0" cy="5636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632120B6-8A9B-CFD2-AFCE-A9EA4D455662}"/>
              </a:ext>
            </a:extLst>
          </p:cNvPr>
          <p:cNvSpPr txBox="1"/>
          <p:nvPr/>
        </p:nvSpPr>
        <p:spPr>
          <a:xfrm>
            <a:off x="6963193" y="6216308"/>
            <a:ext cx="2170018" cy="369332"/>
          </a:xfrm>
          <a:prstGeom prst="rect">
            <a:avLst/>
          </a:prstGeom>
          <a:noFill/>
        </p:spPr>
        <p:txBody>
          <a:bodyPr wrap="none" rtlCol="0">
            <a:spAutoFit/>
          </a:bodyPr>
          <a:lstStyle/>
          <a:p>
            <a:pPr defTabSz="685800"/>
            <a:r>
              <a:rPr lang="en-US" dirty="0">
                <a:solidFill>
                  <a:srgbClr val="FF0000"/>
                </a:solidFill>
                <a:latin typeface="Calibri" panose="020F0502020204030204"/>
              </a:rPr>
              <a:t>Vincent </a:t>
            </a:r>
            <a:r>
              <a:rPr lang="en-US" dirty="0" err="1">
                <a:solidFill>
                  <a:srgbClr val="FF0000"/>
                </a:solidFill>
                <a:latin typeface="Calibri" panose="020F0502020204030204"/>
              </a:rPr>
              <a:t>Voisin’s</a:t>
            </a:r>
            <a:r>
              <a:rPr lang="en-US" dirty="0">
                <a:solidFill>
                  <a:srgbClr val="FF0000"/>
                </a:solidFill>
                <a:latin typeface="Calibri" panose="020F0502020204030204"/>
              </a:rPr>
              <a:t> work</a:t>
            </a:r>
          </a:p>
        </p:txBody>
      </p:sp>
    </p:spTree>
    <p:extLst>
      <p:ext uri="{BB962C8B-B14F-4D97-AF65-F5344CB8AC3E}">
        <p14:creationId xmlns:p14="http://schemas.microsoft.com/office/powerpoint/2010/main" val="3014096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7090"/>
            <a:ext cx="9144000" cy="994172"/>
          </a:xfrm>
        </p:spPr>
        <p:txBody>
          <a:bodyPr>
            <a:normAutofit/>
          </a:bodyPr>
          <a:lstStyle/>
          <a:p>
            <a:pPr algn="ctr"/>
            <a:r>
              <a:rPr lang="en-US" sz="3200" dirty="0">
                <a:solidFill>
                  <a:schemeClr val="accent2"/>
                </a:solidFill>
                <a:latin typeface="+mn-lt"/>
              </a:rPr>
              <a:t>How Accurate Is This Method?</a:t>
            </a:r>
          </a:p>
        </p:txBody>
      </p:sp>
      <p:pic>
        <p:nvPicPr>
          <p:cNvPr id="18" name="Picture 17" descr="Chart, line chart&#10;&#10;Description automatically generated">
            <a:extLst>
              <a:ext uri="{FF2B5EF4-FFF2-40B4-BE49-F238E27FC236}">
                <a16:creationId xmlns:a16="http://schemas.microsoft.com/office/drawing/2014/main" id="{C7B786FD-2517-6852-DABB-E0FFD3CD4093}"/>
              </a:ext>
            </a:extLst>
          </p:cNvPr>
          <p:cNvPicPr>
            <a:picLocks noChangeAspect="1"/>
          </p:cNvPicPr>
          <p:nvPr/>
        </p:nvPicPr>
        <p:blipFill>
          <a:blip r:embed="rId2"/>
          <a:stretch>
            <a:fillRect/>
          </a:stretch>
        </p:blipFill>
        <p:spPr>
          <a:xfrm>
            <a:off x="0" y="1694751"/>
            <a:ext cx="3486150" cy="2614613"/>
          </a:xfrm>
          <a:prstGeom prst="rect">
            <a:avLst/>
          </a:prstGeom>
        </p:spPr>
      </p:pic>
      <p:pic>
        <p:nvPicPr>
          <p:cNvPr id="41" name="Picture 40" descr="Chart&#10;&#10;Description automatically generated">
            <a:extLst>
              <a:ext uri="{FF2B5EF4-FFF2-40B4-BE49-F238E27FC236}">
                <a16:creationId xmlns:a16="http://schemas.microsoft.com/office/drawing/2014/main" id="{91C4903D-5578-82A1-FBE8-68A5E7342541}"/>
              </a:ext>
            </a:extLst>
          </p:cNvPr>
          <p:cNvPicPr>
            <a:picLocks noChangeAspect="1"/>
          </p:cNvPicPr>
          <p:nvPr/>
        </p:nvPicPr>
        <p:blipFill>
          <a:blip r:embed="rId3"/>
          <a:stretch>
            <a:fillRect/>
          </a:stretch>
        </p:blipFill>
        <p:spPr>
          <a:xfrm>
            <a:off x="3383195" y="1694751"/>
            <a:ext cx="3486150" cy="2614613"/>
          </a:xfrm>
          <a:prstGeom prst="rect">
            <a:avLst/>
          </a:prstGeom>
        </p:spPr>
      </p:pic>
      <p:pic>
        <p:nvPicPr>
          <p:cNvPr id="43" name="Picture 42" descr="Chart, histogram&#10;&#10;Description automatically generated">
            <a:extLst>
              <a:ext uri="{FF2B5EF4-FFF2-40B4-BE49-F238E27FC236}">
                <a16:creationId xmlns:a16="http://schemas.microsoft.com/office/drawing/2014/main" id="{33AC29E1-7863-D37D-1959-26AF0213DDAA}"/>
              </a:ext>
            </a:extLst>
          </p:cNvPr>
          <p:cNvPicPr>
            <a:picLocks noChangeAspect="1"/>
          </p:cNvPicPr>
          <p:nvPr/>
        </p:nvPicPr>
        <p:blipFill>
          <a:blip r:embed="rId4"/>
          <a:stretch>
            <a:fillRect/>
          </a:stretch>
        </p:blipFill>
        <p:spPr>
          <a:xfrm rot="5400000">
            <a:off x="6495323" y="2029801"/>
            <a:ext cx="2295770" cy="1721828"/>
          </a:xfrm>
          <a:prstGeom prst="rect">
            <a:avLst/>
          </a:prstGeom>
        </p:spPr>
      </p:pic>
      <p:sp>
        <p:nvSpPr>
          <p:cNvPr id="3" name="TextBox 2">
            <a:extLst>
              <a:ext uri="{FF2B5EF4-FFF2-40B4-BE49-F238E27FC236}">
                <a16:creationId xmlns:a16="http://schemas.microsoft.com/office/drawing/2014/main" id="{C1F2AD35-95C0-9F43-9A84-71E39110972E}"/>
              </a:ext>
            </a:extLst>
          </p:cNvPr>
          <p:cNvSpPr txBox="1"/>
          <p:nvPr/>
        </p:nvSpPr>
        <p:spPr>
          <a:xfrm>
            <a:off x="0" y="1546622"/>
            <a:ext cx="9144000" cy="415498"/>
          </a:xfrm>
          <a:prstGeom prst="rect">
            <a:avLst/>
          </a:prstGeom>
          <a:noFill/>
        </p:spPr>
        <p:txBody>
          <a:bodyPr wrap="square" rtlCol="0">
            <a:spAutoFit/>
          </a:bodyPr>
          <a:lstStyle/>
          <a:p>
            <a:pPr defTabSz="685800"/>
            <a:r>
              <a:rPr lang="en-US" sz="2100" dirty="0">
                <a:solidFill>
                  <a:prstClr val="black"/>
                </a:solidFill>
                <a:latin typeface="Calibri" panose="020F0502020204030204"/>
              </a:rPr>
              <a:t>Time distance between local Rb and UTC(OP): Common view vs White Rabbit</a:t>
            </a:r>
          </a:p>
        </p:txBody>
      </p:sp>
      <p:sp>
        <p:nvSpPr>
          <p:cNvPr id="44" name="TextBox 43">
            <a:extLst>
              <a:ext uri="{FF2B5EF4-FFF2-40B4-BE49-F238E27FC236}">
                <a16:creationId xmlns:a16="http://schemas.microsoft.com/office/drawing/2014/main" id="{81DD9F81-FCA1-A789-AA8D-CA1D25D09E28}"/>
              </a:ext>
            </a:extLst>
          </p:cNvPr>
          <p:cNvSpPr txBox="1"/>
          <p:nvPr/>
        </p:nvSpPr>
        <p:spPr>
          <a:xfrm>
            <a:off x="6973982" y="6379623"/>
            <a:ext cx="2170018" cy="369332"/>
          </a:xfrm>
          <a:prstGeom prst="rect">
            <a:avLst/>
          </a:prstGeom>
          <a:noFill/>
        </p:spPr>
        <p:txBody>
          <a:bodyPr wrap="none" rtlCol="0">
            <a:spAutoFit/>
          </a:bodyPr>
          <a:lstStyle/>
          <a:p>
            <a:pPr defTabSz="685800"/>
            <a:r>
              <a:rPr lang="en-US" dirty="0">
                <a:solidFill>
                  <a:srgbClr val="FF0000"/>
                </a:solidFill>
                <a:latin typeface="Calibri" panose="020F0502020204030204"/>
              </a:rPr>
              <a:t>Vincent </a:t>
            </a:r>
            <a:r>
              <a:rPr lang="en-US" dirty="0" err="1">
                <a:solidFill>
                  <a:srgbClr val="FF0000"/>
                </a:solidFill>
                <a:latin typeface="Calibri" panose="020F0502020204030204"/>
              </a:rPr>
              <a:t>Voisin’s</a:t>
            </a:r>
            <a:r>
              <a:rPr lang="en-US" dirty="0">
                <a:solidFill>
                  <a:srgbClr val="FF0000"/>
                </a:solidFill>
                <a:latin typeface="Calibri" panose="020F0502020204030204"/>
              </a:rPr>
              <a:t> work</a:t>
            </a:r>
          </a:p>
        </p:txBody>
      </p:sp>
      <p:sp>
        <p:nvSpPr>
          <p:cNvPr id="45" name="TextBox 44">
            <a:extLst>
              <a:ext uri="{FF2B5EF4-FFF2-40B4-BE49-F238E27FC236}">
                <a16:creationId xmlns:a16="http://schemas.microsoft.com/office/drawing/2014/main" id="{DA4B5100-2F9A-D6DD-2305-80A48B987387}"/>
              </a:ext>
            </a:extLst>
          </p:cNvPr>
          <p:cNvSpPr txBox="1"/>
          <p:nvPr/>
        </p:nvSpPr>
        <p:spPr>
          <a:xfrm>
            <a:off x="3383194" y="5723751"/>
            <a:ext cx="3116238" cy="300082"/>
          </a:xfrm>
          <a:prstGeom prst="rect">
            <a:avLst/>
          </a:prstGeom>
          <a:noFill/>
        </p:spPr>
        <p:txBody>
          <a:bodyPr wrap="none" rtlCol="0">
            <a:spAutoFit/>
          </a:bodyPr>
          <a:lstStyle/>
          <a:p>
            <a:pPr defTabSz="685800"/>
            <a:r>
              <a:rPr lang="en-US" sz="1350" dirty="0">
                <a:solidFill>
                  <a:prstClr val="black"/>
                </a:solidFill>
                <a:latin typeface="Calibri" panose="020F0502020204030204"/>
              </a:rPr>
              <a:t>3 days of data. X axis: local time Y axis: ns </a:t>
            </a:r>
          </a:p>
        </p:txBody>
      </p:sp>
      <p:sp>
        <p:nvSpPr>
          <p:cNvPr id="46" name="TextBox 45">
            <a:extLst>
              <a:ext uri="{FF2B5EF4-FFF2-40B4-BE49-F238E27FC236}">
                <a16:creationId xmlns:a16="http://schemas.microsoft.com/office/drawing/2014/main" id="{8A411364-2B41-8C02-0A98-D310AE453765}"/>
              </a:ext>
            </a:extLst>
          </p:cNvPr>
          <p:cNvSpPr txBox="1"/>
          <p:nvPr/>
        </p:nvSpPr>
        <p:spPr>
          <a:xfrm>
            <a:off x="390685" y="4487808"/>
            <a:ext cx="2294147" cy="1546577"/>
          </a:xfrm>
          <a:prstGeom prst="rect">
            <a:avLst/>
          </a:prstGeom>
          <a:noFill/>
        </p:spPr>
        <p:txBody>
          <a:bodyPr wrap="square" rtlCol="0">
            <a:spAutoFit/>
          </a:bodyPr>
          <a:lstStyle/>
          <a:p>
            <a:pPr defTabSz="685800"/>
            <a:r>
              <a:rPr lang="en-US" sz="1350" dirty="0">
                <a:solidFill>
                  <a:prstClr val="black"/>
                </a:solidFill>
                <a:latin typeface="Calibri" panose="020F0502020204030204"/>
              </a:rPr>
              <a:t>Local time base/ UTC(OP)</a:t>
            </a:r>
          </a:p>
          <a:p>
            <a:pPr defTabSz="685800"/>
            <a:r>
              <a:rPr lang="en-US" sz="1350" dirty="0">
                <a:solidFill>
                  <a:prstClr val="black"/>
                </a:solidFill>
                <a:latin typeface="Calibri" panose="020F0502020204030204"/>
              </a:rPr>
              <a:t>Via common mode (blue)</a:t>
            </a:r>
          </a:p>
          <a:p>
            <a:pPr defTabSz="685800"/>
            <a:endParaRPr lang="en-US" sz="1350" dirty="0">
              <a:solidFill>
                <a:prstClr val="black"/>
              </a:solidFill>
              <a:latin typeface="Calibri" panose="020F0502020204030204"/>
            </a:endParaRPr>
          </a:p>
          <a:p>
            <a:pPr defTabSz="685800"/>
            <a:r>
              <a:rPr lang="en-US" sz="1350" dirty="0">
                <a:solidFill>
                  <a:prstClr val="black"/>
                </a:solidFill>
                <a:latin typeface="Calibri" panose="020F0502020204030204"/>
              </a:rPr>
              <a:t>Local time base/ UTC(OP)</a:t>
            </a:r>
          </a:p>
          <a:p>
            <a:pPr defTabSz="685800"/>
            <a:r>
              <a:rPr lang="en-US" sz="1350" dirty="0">
                <a:solidFill>
                  <a:prstClr val="black"/>
                </a:solidFill>
                <a:latin typeface="Calibri" panose="020F0502020204030204"/>
              </a:rPr>
              <a:t>Via white rabbit (red)</a:t>
            </a:r>
          </a:p>
          <a:p>
            <a:pPr defTabSz="685800"/>
            <a:endParaRPr lang="en-US" sz="1350" dirty="0">
              <a:solidFill>
                <a:prstClr val="black"/>
              </a:solidFill>
              <a:latin typeface="Calibri" panose="020F0502020204030204"/>
            </a:endParaRPr>
          </a:p>
          <a:p>
            <a:pPr defTabSz="685800"/>
            <a:r>
              <a:rPr lang="en-US" sz="1350" dirty="0">
                <a:solidFill>
                  <a:prstClr val="black"/>
                </a:solidFill>
                <a:latin typeface="Calibri" panose="020F0502020204030204"/>
              </a:rPr>
              <a:t>(same slope as before)</a:t>
            </a:r>
          </a:p>
        </p:txBody>
      </p:sp>
      <p:sp>
        <p:nvSpPr>
          <p:cNvPr id="64" name="TextBox 63">
            <a:extLst>
              <a:ext uri="{FF2B5EF4-FFF2-40B4-BE49-F238E27FC236}">
                <a16:creationId xmlns:a16="http://schemas.microsoft.com/office/drawing/2014/main" id="{53D4EC42-15ED-D225-4BD6-B937B9C32477}"/>
              </a:ext>
            </a:extLst>
          </p:cNvPr>
          <p:cNvSpPr txBox="1"/>
          <p:nvPr/>
        </p:nvSpPr>
        <p:spPr>
          <a:xfrm>
            <a:off x="3774571" y="4487808"/>
            <a:ext cx="2294147" cy="715581"/>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Common view method/WR method difference </a:t>
            </a:r>
          </a:p>
          <a:p>
            <a:pPr algn="ctr" defTabSz="685800"/>
            <a:r>
              <a:rPr lang="en-US" sz="1350" dirty="0">
                <a:solidFill>
                  <a:prstClr val="black"/>
                </a:solidFill>
                <a:latin typeface="Calibri" panose="020F0502020204030204"/>
              </a:rPr>
              <a:t>+/- 3 ns max</a:t>
            </a:r>
          </a:p>
        </p:txBody>
      </p:sp>
      <p:sp>
        <p:nvSpPr>
          <p:cNvPr id="65" name="TextBox 64">
            <a:extLst>
              <a:ext uri="{FF2B5EF4-FFF2-40B4-BE49-F238E27FC236}">
                <a16:creationId xmlns:a16="http://schemas.microsoft.com/office/drawing/2014/main" id="{6D4B7F2E-7FC3-3D49-1426-E3047CEFE612}"/>
              </a:ext>
            </a:extLst>
          </p:cNvPr>
          <p:cNvSpPr txBox="1"/>
          <p:nvPr/>
        </p:nvSpPr>
        <p:spPr>
          <a:xfrm>
            <a:off x="6691414" y="4487809"/>
            <a:ext cx="2294147" cy="507831"/>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Histogram of the difference</a:t>
            </a:r>
          </a:p>
          <a:p>
            <a:pPr algn="ctr" defTabSz="685800"/>
            <a:r>
              <a:rPr lang="en-US" sz="1350" dirty="0">
                <a:solidFill>
                  <a:prstClr val="black"/>
                </a:solidFill>
                <a:latin typeface="Calibri" panose="020F0502020204030204"/>
              </a:rPr>
              <a:t>Sigma = 0.48 ns</a:t>
            </a:r>
          </a:p>
        </p:txBody>
      </p:sp>
    </p:spTree>
    <p:extLst>
      <p:ext uri="{BB962C8B-B14F-4D97-AF65-F5344CB8AC3E}">
        <p14:creationId xmlns:p14="http://schemas.microsoft.com/office/powerpoint/2010/main" val="2764331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0"/>
            <a:ext cx="9144000" cy="994172"/>
          </a:xfrm>
        </p:spPr>
        <p:txBody>
          <a:bodyPr/>
          <a:lstStyle/>
          <a:p>
            <a:pPr algn="ctr"/>
            <a:r>
              <a:rPr lang="en-US" dirty="0">
                <a:solidFill>
                  <a:schemeClr val="accent2"/>
                </a:solidFill>
                <a:latin typeface="+mn-lt"/>
              </a:rPr>
              <a:t>Time distribution Updates</a:t>
            </a:r>
          </a:p>
        </p:txBody>
      </p:sp>
      <p:sp>
        <p:nvSpPr>
          <p:cNvPr id="6" name="Content Placeholder 2">
            <a:extLst>
              <a:ext uri="{FF2B5EF4-FFF2-40B4-BE49-F238E27FC236}">
                <a16:creationId xmlns:a16="http://schemas.microsoft.com/office/drawing/2014/main" id="{23FA88BF-3140-E549-8848-1F073C8BF5BA}"/>
              </a:ext>
            </a:extLst>
          </p:cNvPr>
          <p:cNvSpPr>
            <a:spLocks noGrp="1"/>
          </p:cNvSpPr>
          <p:nvPr>
            <p:ph idx="1"/>
          </p:nvPr>
        </p:nvSpPr>
        <p:spPr>
          <a:xfrm>
            <a:off x="0" y="2090237"/>
            <a:ext cx="9144000" cy="3654545"/>
          </a:xfrm>
        </p:spPr>
        <p:txBody>
          <a:bodyPr>
            <a:normAutofit/>
          </a:bodyPr>
          <a:lstStyle/>
          <a:p>
            <a:r>
              <a:rPr lang="en-US" dirty="0"/>
              <a:t>The second stage time distribution board is ready to be </a:t>
            </a:r>
            <a:r>
              <a:rPr lang="en-US" dirty="0" err="1"/>
              <a:t>fab’ed</a:t>
            </a:r>
            <a:r>
              <a:rPr lang="en-US" dirty="0"/>
              <a:t>. Great synergy with CEA. </a:t>
            </a:r>
            <a:r>
              <a:rPr lang="en-US" dirty="0">
                <a:solidFill>
                  <a:srgbClr val="FF0000"/>
                </a:solidFill>
              </a:rPr>
              <a:t>We are getting great advantage from the debug done by Denis </a:t>
            </a:r>
            <a:r>
              <a:rPr lang="en-US" dirty="0" err="1">
                <a:solidFill>
                  <a:srgbClr val="FF0000"/>
                </a:solidFill>
              </a:rPr>
              <a:t>Calvet</a:t>
            </a:r>
            <a:r>
              <a:rPr lang="en-US" dirty="0">
                <a:solidFill>
                  <a:srgbClr val="FF0000"/>
                </a:solidFill>
              </a:rPr>
              <a:t>!</a:t>
            </a:r>
          </a:p>
          <a:p>
            <a:pPr marL="0" indent="0">
              <a:buNone/>
            </a:pPr>
            <a:endParaRPr lang="en-US" dirty="0"/>
          </a:p>
          <a:p>
            <a:r>
              <a:rPr lang="en-US" dirty="0"/>
              <a:t>Firmware and embedded software development on EVB continue. Linux (</a:t>
            </a:r>
            <a:r>
              <a:rPr lang="en-US" dirty="0" err="1"/>
              <a:t>Petalinux</a:t>
            </a:r>
            <a:r>
              <a:rPr lang="en-US" dirty="0"/>
              <a:t> kernel + Debian </a:t>
            </a:r>
            <a:r>
              <a:rPr lang="en-US" dirty="0" err="1"/>
              <a:t>rootfs</a:t>
            </a:r>
            <a:r>
              <a:rPr lang="en-US" dirty="0"/>
              <a:t>) has been installed. The link to FE is under test in this new configuration</a:t>
            </a:r>
          </a:p>
          <a:p>
            <a:pPr marL="0" indent="0">
              <a:buNone/>
            </a:pPr>
            <a:endParaRPr lang="en-US" sz="1800" dirty="0"/>
          </a:p>
        </p:txBody>
      </p:sp>
    </p:spTree>
    <p:extLst>
      <p:ext uri="{BB962C8B-B14F-4D97-AF65-F5344CB8AC3E}">
        <p14:creationId xmlns:p14="http://schemas.microsoft.com/office/powerpoint/2010/main" val="20550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E3BA58-827E-8B40-95B2-6756E9152C75}"/>
              </a:ext>
            </a:extLst>
          </p:cNvPr>
          <p:cNvSpPr txBox="1"/>
          <p:nvPr/>
        </p:nvSpPr>
        <p:spPr>
          <a:xfrm>
            <a:off x="0" y="18557"/>
            <a:ext cx="9144000" cy="600164"/>
          </a:xfrm>
          <a:prstGeom prst="rect">
            <a:avLst/>
          </a:prstGeom>
          <a:noFill/>
        </p:spPr>
        <p:txBody>
          <a:bodyPr wrap="square" rtlCol="0">
            <a:spAutoFit/>
          </a:bodyPr>
          <a:lstStyle/>
          <a:p>
            <a:pPr algn="ctr" defTabSz="685800"/>
            <a:r>
              <a:rPr lang="en-US" sz="3300" dirty="0">
                <a:solidFill>
                  <a:srgbClr val="ED7D31"/>
                </a:solidFill>
                <a:latin typeface="Calibri" panose="020F0502020204030204"/>
              </a:rPr>
              <a:t>Second Stage Distributor</a:t>
            </a:r>
          </a:p>
        </p:txBody>
      </p:sp>
      <p:pic>
        <p:nvPicPr>
          <p:cNvPr id="2" name="Picture 1">
            <a:extLst>
              <a:ext uri="{FF2B5EF4-FFF2-40B4-BE49-F238E27FC236}">
                <a16:creationId xmlns:a16="http://schemas.microsoft.com/office/drawing/2014/main" id="{C98B52AE-FC54-0E44-BCBC-4B7E62BC38FB}"/>
              </a:ext>
            </a:extLst>
          </p:cNvPr>
          <p:cNvPicPr>
            <a:picLocks noChangeAspect="1"/>
          </p:cNvPicPr>
          <p:nvPr/>
        </p:nvPicPr>
        <p:blipFill>
          <a:blip r:embed="rId2"/>
          <a:stretch>
            <a:fillRect/>
          </a:stretch>
        </p:blipFill>
        <p:spPr>
          <a:xfrm>
            <a:off x="449317" y="1418296"/>
            <a:ext cx="8074985" cy="4582454"/>
          </a:xfrm>
          <a:prstGeom prst="rect">
            <a:avLst/>
          </a:prstGeom>
        </p:spPr>
      </p:pic>
      <p:sp>
        <p:nvSpPr>
          <p:cNvPr id="3" name="TextBox 2">
            <a:extLst>
              <a:ext uri="{FF2B5EF4-FFF2-40B4-BE49-F238E27FC236}">
                <a16:creationId xmlns:a16="http://schemas.microsoft.com/office/drawing/2014/main" id="{CAB9FA9E-8A7F-E845-8F24-2D84A8A3399C}"/>
              </a:ext>
            </a:extLst>
          </p:cNvPr>
          <p:cNvSpPr txBox="1"/>
          <p:nvPr/>
        </p:nvSpPr>
        <p:spPr>
          <a:xfrm>
            <a:off x="3365939" y="4215305"/>
            <a:ext cx="1808444" cy="300082"/>
          </a:xfrm>
          <a:prstGeom prst="rect">
            <a:avLst/>
          </a:prstGeom>
          <a:noFill/>
        </p:spPr>
        <p:txBody>
          <a:bodyPr wrap="none" rtlCol="0">
            <a:spAutoFit/>
          </a:bodyPr>
          <a:lstStyle/>
          <a:p>
            <a:pPr defTabSz="685800"/>
            <a:r>
              <a:rPr lang="en-US" sz="1350" dirty="0">
                <a:solidFill>
                  <a:prstClr val="white"/>
                </a:solidFill>
                <a:latin typeface="Calibri" panose="020F0502020204030204"/>
              </a:rPr>
              <a:t>16 channels to FE (SFP)</a:t>
            </a:r>
          </a:p>
        </p:txBody>
      </p:sp>
      <p:cxnSp>
        <p:nvCxnSpPr>
          <p:cNvPr id="7" name="Straight Arrow Connector 6">
            <a:extLst>
              <a:ext uri="{FF2B5EF4-FFF2-40B4-BE49-F238E27FC236}">
                <a16:creationId xmlns:a16="http://schemas.microsoft.com/office/drawing/2014/main" id="{A9212DA9-5385-EA4D-9D40-8CA6FDFC8026}"/>
              </a:ext>
            </a:extLst>
          </p:cNvPr>
          <p:cNvCxnSpPr/>
          <p:nvPr/>
        </p:nvCxnSpPr>
        <p:spPr>
          <a:xfrm flipH="1">
            <a:off x="3026979" y="4506968"/>
            <a:ext cx="851339" cy="35472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ADE454D-294F-2C44-B772-6B7B8DBAC656}"/>
              </a:ext>
            </a:extLst>
          </p:cNvPr>
          <p:cNvCxnSpPr>
            <a:cxnSpLocks/>
          </p:cNvCxnSpPr>
          <p:nvPr/>
        </p:nvCxnSpPr>
        <p:spPr>
          <a:xfrm>
            <a:off x="4123748" y="4506967"/>
            <a:ext cx="0" cy="562199"/>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BED3F33-6E83-494C-9762-25A0FC77452E}"/>
              </a:ext>
            </a:extLst>
          </p:cNvPr>
          <p:cNvCxnSpPr>
            <a:cxnSpLocks/>
          </p:cNvCxnSpPr>
          <p:nvPr/>
        </p:nvCxnSpPr>
        <p:spPr>
          <a:xfrm>
            <a:off x="4486810" y="4506968"/>
            <a:ext cx="533444" cy="423918"/>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8B5AB6D-5C8C-AC41-B04A-F6AFD75932A1}"/>
              </a:ext>
            </a:extLst>
          </p:cNvPr>
          <p:cNvCxnSpPr>
            <a:cxnSpLocks/>
          </p:cNvCxnSpPr>
          <p:nvPr/>
        </p:nvCxnSpPr>
        <p:spPr>
          <a:xfrm>
            <a:off x="4879706" y="4472370"/>
            <a:ext cx="1177597" cy="473179"/>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95F04F3-D448-B34B-9179-3B39B3A3F32F}"/>
              </a:ext>
            </a:extLst>
          </p:cNvPr>
          <p:cNvSpPr txBox="1"/>
          <p:nvPr/>
        </p:nvSpPr>
        <p:spPr>
          <a:xfrm>
            <a:off x="5688013" y="4100659"/>
            <a:ext cx="1753365" cy="276999"/>
          </a:xfrm>
          <a:prstGeom prst="rect">
            <a:avLst/>
          </a:prstGeom>
          <a:noFill/>
        </p:spPr>
        <p:txBody>
          <a:bodyPr wrap="none" rtlCol="0">
            <a:spAutoFit/>
          </a:bodyPr>
          <a:lstStyle/>
          <a:p>
            <a:pPr defTabSz="685800"/>
            <a:r>
              <a:rPr lang="en-US" sz="1200" dirty="0">
                <a:solidFill>
                  <a:prstClr val="white"/>
                </a:solidFill>
                <a:latin typeface="Calibri" panose="020F0502020204030204"/>
              </a:rPr>
              <a:t>MUX test for redundancy</a:t>
            </a:r>
          </a:p>
        </p:txBody>
      </p:sp>
      <p:sp>
        <p:nvSpPr>
          <p:cNvPr id="18" name="TextBox 17">
            <a:extLst>
              <a:ext uri="{FF2B5EF4-FFF2-40B4-BE49-F238E27FC236}">
                <a16:creationId xmlns:a16="http://schemas.microsoft.com/office/drawing/2014/main" id="{9E24B00D-734D-C948-9D2C-EDABB7DC012D}"/>
              </a:ext>
            </a:extLst>
          </p:cNvPr>
          <p:cNvSpPr txBox="1"/>
          <p:nvPr/>
        </p:nvSpPr>
        <p:spPr>
          <a:xfrm>
            <a:off x="1924027" y="3290500"/>
            <a:ext cx="1922578" cy="300082"/>
          </a:xfrm>
          <a:prstGeom prst="rect">
            <a:avLst/>
          </a:prstGeom>
          <a:noFill/>
        </p:spPr>
        <p:txBody>
          <a:bodyPr wrap="none" rtlCol="0">
            <a:spAutoFit/>
          </a:bodyPr>
          <a:lstStyle/>
          <a:p>
            <a:pPr defTabSz="685800"/>
            <a:r>
              <a:rPr lang="en-US" sz="1350" dirty="0">
                <a:solidFill>
                  <a:prstClr val="white"/>
                </a:solidFill>
                <a:latin typeface="Calibri" panose="020F0502020204030204"/>
              </a:rPr>
              <a:t>FPGA Mezzanine TE0808</a:t>
            </a:r>
          </a:p>
        </p:txBody>
      </p:sp>
      <p:sp>
        <p:nvSpPr>
          <p:cNvPr id="19" name="TextBox 18">
            <a:extLst>
              <a:ext uri="{FF2B5EF4-FFF2-40B4-BE49-F238E27FC236}">
                <a16:creationId xmlns:a16="http://schemas.microsoft.com/office/drawing/2014/main" id="{CF529212-F317-BA4C-A803-3622E2463BCB}"/>
              </a:ext>
            </a:extLst>
          </p:cNvPr>
          <p:cNvSpPr txBox="1"/>
          <p:nvPr/>
        </p:nvSpPr>
        <p:spPr>
          <a:xfrm>
            <a:off x="7058866" y="4881079"/>
            <a:ext cx="1311578" cy="276999"/>
          </a:xfrm>
          <a:prstGeom prst="rect">
            <a:avLst/>
          </a:prstGeom>
          <a:noFill/>
        </p:spPr>
        <p:txBody>
          <a:bodyPr wrap="none" rtlCol="0">
            <a:spAutoFit/>
          </a:bodyPr>
          <a:lstStyle/>
          <a:p>
            <a:pPr defTabSz="685800"/>
            <a:r>
              <a:rPr lang="en-US" sz="1200" dirty="0">
                <a:solidFill>
                  <a:prstClr val="white"/>
                </a:solidFill>
                <a:latin typeface="Calibri" panose="020F0502020204030204"/>
              </a:rPr>
              <a:t>SMA &amp; test points</a:t>
            </a:r>
          </a:p>
        </p:txBody>
      </p:sp>
      <p:sp>
        <p:nvSpPr>
          <p:cNvPr id="20" name="TextBox 19">
            <a:extLst>
              <a:ext uri="{FF2B5EF4-FFF2-40B4-BE49-F238E27FC236}">
                <a16:creationId xmlns:a16="http://schemas.microsoft.com/office/drawing/2014/main" id="{894633BC-CE71-9347-926C-2E374B2B6103}"/>
              </a:ext>
            </a:extLst>
          </p:cNvPr>
          <p:cNvSpPr txBox="1"/>
          <p:nvPr/>
        </p:nvSpPr>
        <p:spPr>
          <a:xfrm>
            <a:off x="3871304" y="1938899"/>
            <a:ext cx="1277979" cy="300082"/>
          </a:xfrm>
          <a:prstGeom prst="rect">
            <a:avLst/>
          </a:prstGeom>
          <a:noFill/>
        </p:spPr>
        <p:txBody>
          <a:bodyPr wrap="none" rtlCol="0">
            <a:spAutoFit/>
          </a:bodyPr>
          <a:lstStyle/>
          <a:p>
            <a:pPr defTabSz="685800"/>
            <a:r>
              <a:rPr lang="en-US" sz="1350" dirty="0">
                <a:solidFill>
                  <a:prstClr val="white"/>
                </a:solidFill>
                <a:latin typeface="Calibri" panose="020F0502020204030204"/>
              </a:rPr>
              <a:t>2 SFPs for 1GbE</a:t>
            </a:r>
          </a:p>
        </p:txBody>
      </p:sp>
      <p:sp>
        <p:nvSpPr>
          <p:cNvPr id="21" name="TextBox 20">
            <a:extLst>
              <a:ext uri="{FF2B5EF4-FFF2-40B4-BE49-F238E27FC236}">
                <a16:creationId xmlns:a16="http://schemas.microsoft.com/office/drawing/2014/main" id="{3177AEE7-64CB-AE4C-92AC-A7F3072953FC}"/>
              </a:ext>
            </a:extLst>
          </p:cNvPr>
          <p:cNvSpPr txBox="1"/>
          <p:nvPr/>
        </p:nvSpPr>
        <p:spPr>
          <a:xfrm>
            <a:off x="854150" y="4035118"/>
            <a:ext cx="1306512" cy="507831"/>
          </a:xfrm>
          <a:prstGeom prst="rect">
            <a:avLst/>
          </a:prstGeom>
          <a:noFill/>
        </p:spPr>
        <p:txBody>
          <a:bodyPr wrap="none" rtlCol="0">
            <a:spAutoFit/>
          </a:bodyPr>
          <a:lstStyle/>
          <a:p>
            <a:pPr defTabSz="685800"/>
            <a:r>
              <a:rPr lang="en-US" sz="1350" dirty="0">
                <a:solidFill>
                  <a:prstClr val="white"/>
                </a:solidFill>
                <a:latin typeface="Calibri" panose="020F0502020204030204"/>
              </a:rPr>
              <a:t>SFPs for the fist </a:t>
            </a:r>
          </a:p>
          <a:p>
            <a:pPr defTabSz="685800"/>
            <a:r>
              <a:rPr lang="en-US" sz="1350" dirty="0">
                <a:solidFill>
                  <a:prstClr val="white"/>
                </a:solidFill>
                <a:latin typeface="Calibri" panose="020F0502020204030204"/>
              </a:rPr>
              <a:t>distribution link</a:t>
            </a:r>
          </a:p>
        </p:txBody>
      </p:sp>
      <p:sp>
        <p:nvSpPr>
          <p:cNvPr id="22" name="TextBox 21">
            <a:extLst>
              <a:ext uri="{FF2B5EF4-FFF2-40B4-BE49-F238E27FC236}">
                <a16:creationId xmlns:a16="http://schemas.microsoft.com/office/drawing/2014/main" id="{B0B5DE2F-9430-604C-9AC5-04A9D4536D1C}"/>
              </a:ext>
            </a:extLst>
          </p:cNvPr>
          <p:cNvSpPr txBox="1"/>
          <p:nvPr/>
        </p:nvSpPr>
        <p:spPr>
          <a:xfrm>
            <a:off x="6346847" y="3115991"/>
            <a:ext cx="1283428" cy="300082"/>
          </a:xfrm>
          <a:prstGeom prst="rect">
            <a:avLst/>
          </a:prstGeom>
          <a:noFill/>
        </p:spPr>
        <p:txBody>
          <a:bodyPr wrap="none" rtlCol="0">
            <a:spAutoFit/>
          </a:bodyPr>
          <a:lstStyle/>
          <a:p>
            <a:pPr defTabSz="685800"/>
            <a:r>
              <a:rPr lang="en-US" sz="1350" dirty="0">
                <a:solidFill>
                  <a:prstClr val="white"/>
                </a:solidFill>
                <a:latin typeface="Calibri" panose="020F0502020204030204"/>
              </a:rPr>
              <a:t>Power supplies </a:t>
            </a:r>
          </a:p>
        </p:txBody>
      </p:sp>
      <p:sp>
        <p:nvSpPr>
          <p:cNvPr id="5" name="TextBox 4">
            <a:extLst>
              <a:ext uri="{FF2B5EF4-FFF2-40B4-BE49-F238E27FC236}">
                <a16:creationId xmlns:a16="http://schemas.microsoft.com/office/drawing/2014/main" id="{7C7F5D9C-6A67-0916-4B5E-4F2935E4C211}"/>
              </a:ext>
            </a:extLst>
          </p:cNvPr>
          <p:cNvSpPr txBox="1"/>
          <p:nvPr/>
        </p:nvSpPr>
        <p:spPr>
          <a:xfrm>
            <a:off x="6948463" y="6363921"/>
            <a:ext cx="2195537" cy="369332"/>
          </a:xfrm>
          <a:prstGeom prst="rect">
            <a:avLst/>
          </a:prstGeom>
          <a:noFill/>
        </p:spPr>
        <p:txBody>
          <a:bodyPr wrap="none" rtlCol="0">
            <a:spAutoFit/>
          </a:bodyPr>
          <a:lstStyle/>
          <a:p>
            <a:pPr defTabSz="685800"/>
            <a:r>
              <a:rPr lang="en-US" dirty="0">
                <a:solidFill>
                  <a:srgbClr val="FF0000"/>
                </a:solidFill>
                <a:latin typeface="Calibri" panose="020F0502020204030204"/>
              </a:rPr>
              <a:t>Routing by Eric Pierre</a:t>
            </a:r>
          </a:p>
        </p:txBody>
      </p:sp>
    </p:spTree>
    <p:extLst>
      <p:ext uri="{BB962C8B-B14F-4D97-AF65-F5344CB8AC3E}">
        <p14:creationId xmlns:p14="http://schemas.microsoft.com/office/powerpoint/2010/main" val="113379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a:solidFill>
                  <a:srgbClr val="000000"/>
                </a:solidFill>
                <a:uFill>
                  <a:solidFill>
                    <a:srgbClr val="FFFFFF"/>
                  </a:solidFill>
                </a:uFill>
                <a:latin typeface="Calibri"/>
              </a:rPr>
              <a:t>Projet : description libre</a:t>
            </a:r>
            <a:endParaRPr lang="ru-RU" sz="1800" b="0" strike="noStrike" spc="-1">
              <a:solidFill>
                <a:srgbClr val="000000"/>
              </a:solidFill>
              <a:uFill>
                <a:solidFill>
                  <a:srgbClr val="FFFFFF"/>
                </a:solidFill>
              </a:uFill>
              <a:latin typeface="Arial"/>
            </a:endParaRPr>
          </a:p>
        </p:txBody>
      </p:sp>
      <p:sp>
        <p:nvSpPr>
          <p:cNvPr id="91" name="CustomShape 2"/>
          <p:cNvSpPr/>
          <p:nvPr/>
        </p:nvSpPr>
        <p:spPr>
          <a:xfrm>
            <a:off x="323640" y="1340640"/>
            <a:ext cx="8712360" cy="50913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dirty="0">
                <a:solidFill>
                  <a:srgbClr val="000000"/>
                </a:solidFill>
                <a:uFill>
                  <a:solidFill>
                    <a:srgbClr val="FFFFFF"/>
                  </a:solidFill>
                </a:uFill>
                <a:latin typeface="Calibri"/>
                <a:ea typeface="DejaVu Sans"/>
              </a:rPr>
              <a:t>Science</a:t>
            </a:r>
            <a:endParaRPr lang="fr-FR" sz="1800" b="0" strike="noStrike" spc="-1" dirty="0">
              <a:solidFill>
                <a:srgbClr val="000000"/>
              </a:solidFill>
              <a:uFill>
                <a:solidFill>
                  <a:srgbClr val="FFFFFF"/>
                </a:solidFill>
              </a:uFill>
              <a:latin typeface="Arial"/>
            </a:endParaRPr>
          </a:p>
          <a:p>
            <a:pPr>
              <a:lnSpc>
                <a:spcPct val="100000"/>
              </a:lnSpc>
            </a:pPr>
            <a:r>
              <a:rPr lang="fr-FR" sz="1800" b="0" strike="noStrike" spc="-1" dirty="0">
                <a:solidFill>
                  <a:srgbClr val="000000"/>
                </a:solidFill>
                <a:uFill>
                  <a:solidFill>
                    <a:srgbClr val="FFFFFF"/>
                  </a:solidFill>
                </a:uFill>
                <a:latin typeface="Calibri"/>
                <a:ea typeface="DejaVu Sans"/>
              </a:rPr>
              <a:t>Etude des oscillations de neutrinos et recherche de violation de CP dans le secteur </a:t>
            </a:r>
            <a:r>
              <a:rPr lang="fr-FR" spc="-1" dirty="0" err="1">
                <a:solidFill>
                  <a:srgbClr val="000000"/>
                </a:solidFill>
                <a:uFill>
                  <a:solidFill>
                    <a:srgbClr val="FFFFFF"/>
                  </a:solidFill>
                </a:uFill>
                <a:latin typeface="Arial"/>
              </a:rPr>
              <a:t>l</a:t>
            </a:r>
            <a:r>
              <a:rPr lang="fr-FR" sz="1800" b="0" strike="noStrike" spc="-1" dirty="0" err="1">
                <a:solidFill>
                  <a:srgbClr val="000000"/>
                </a:solidFill>
                <a:uFill>
                  <a:solidFill>
                    <a:srgbClr val="FFFFFF"/>
                  </a:solidFill>
                </a:uFill>
                <a:latin typeface="Calibri"/>
                <a:ea typeface="DejaVu Sans"/>
              </a:rPr>
              <a:t>eptonique</a:t>
            </a:r>
            <a:r>
              <a:rPr lang="fr-FR" sz="1800" b="0" strike="noStrike" spc="-1" dirty="0">
                <a:solidFill>
                  <a:srgbClr val="000000"/>
                </a:solidFill>
                <a:uFill>
                  <a:solidFill>
                    <a:srgbClr val="FFFFFF"/>
                  </a:solidFill>
                </a:uFill>
                <a:latin typeface="Calibri"/>
                <a:ea typeface="DejaVu Sans"/>
              </a:rPr>
              <a:t> dans l’expérience HK au Japon</a:t>
            </a: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r>
              <a:rPr lang="fr-FR" sz="1800" b="0" strike="noStrike" spc="-1" dirty="0">
                <a:solidFill>
                  <a:srgbClr val="000000"/>
                </a:solidFill>
                <a:uFill>
                  <a:solidFill>
                    <a:srgbClr val="FFFFFF"/>
                  </a:solidFill>
                </a:uFill>
                <a:latin typeface="Calibri"/>
                <a:ea typeface="DejaVu Sans"/>
              </a:rPr>
              <a:t>Contextes</a:t>
            </a: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Calibri"/>
              <a:ea typeface="DejaVu Sans"/>
            </a:endParaRPr>
          </a:p>
          <a:p>
            <a:pPr>
              <a:lnSpc>
                <a:spcPct val="100000"/>
              </a:lnSpc>
            </a:pPr>
            <a:r>
              <a:rPr lang="fr-FR" sz="1800" b="0" strike="noStrike" spc="-1" dirty="0">
                <a:solidFill>
                  <a:srgbClr val="000000"/>
                </a:solidFill>
                <a:uFill>
                  <a:solidFill>
                    <a:srgbClr val="FFFFFF"/>
                  </a:solidFill>
                </a:uFill>
                <a:latin typeface="Calibri"/>
                <a:ea typeface="DejaVu Sans"/>
              </a:rPr>
              <a:t>Calendrier</a:t>
            </a:r>
            <a:endParaRPr lang="fr-FR" sz="1800" b="0" strike="noStrike" spc="-1" dirty="0">
              <a:solidFill>
                <a:srgbClr val="000000"/>
              </a:solidFill>
              <a:uFill>
                <a:solidFill>
                  <a:srgbClr val="FFFFFF"/>
                </a:solidFill>
              </a:uFill>
              <a:latin typeface="Arial"/>
            </a:endParaRPr>
          </a:p>
          <a:p>
            <a:pPr>
              <a:lnSpc>
                <a:spcPct val="100000"/>
              </a:lnSpc>
            </a:pPr>
            <a:r>
              <a:rPr lang="fr-FR" sz="1800" b="0" strike="noStrike" spc="-1" dirty="0">
                <a:solidFill>
                  <a:srgbClr val="000000"/>
                </a:solidFill>
                <a:uFill>
                  <a:solidFill>
                    <a:srgbClr val="FFFFFF"/>
                  </a:solidFill>
                </a:uFill>
                <a:latin typeface="Calibri"/>
                <a:ea typeface="DejaVu Sans"/>
              </a:rPr>
              <a:t>R&amp;D 2020-2022. Construction 2023-2027</a:t>
            </a: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r>
              <a:rPr lang="fr-FR" sz="1800" b="0" strike="noStrike" spc="-1" dirty="0">
                <a:solidFill>
                  <a:srgbClr val="000000"/>
                </a:solidFill>
                <a:uFill>
                  <a:solidFill>
                    <a:srgbClr val="FFFFFF"/>
                  </a:solidFill>
                </a:uFill>
                <a:latin typeface="Calibri"/>
                <a:ea typeface="DejaVu Sans"/>
              </a:rPr>
              <a:t>Technique</a:t>
            </a:r>
            <a:endParaRPr lang="fr-FR" sz="1800" b="0" strike="noStrike" spc="-1" dirty="0">
              <a:solidFill>
                <a:srgbClr val="000000"/>
              </a:solidFill>
              <a:uFill>
                <a:solidFill>
                  <a:srgbClr val="FFFFFF"/>
                </a:solidFill>
              </a:uFill>
              <a:latin typeface="Arial"/>
            </a:endParaRPr>
          </a:p>
          <a:p>
            <a:pPr>
              <a:lnSpc>
                <a:spcPct val="100000"/>
              </a:lnSpc>
            </a:pPr>
            <a:r>
              <a:rPr lang="fr-FR" sz="1800" b="0" strike="noStrike" spc="-1" dirty="0">
                <a:solidFill>
                  <a:srgbClr val="000000"/>
                </a:solidFill>
                <a:uFill>
                  <a:solidFill>
                    <a:srgbClr val="FFFFFF"/>
                  </a:solidFill>
                </a:uFill>
                <a:latin typeface="Calibri"/>
                <a:ea typeface="DejaVu Sans"/>
              </a:rPr>
              <a:t>Etude de la conception du système de distribution d’horloge et la synchronisation avec la base de temps UTC </a:t>
            </a:r>
            <a:endParaRPr lang="fr-FR" spc="-1" dirty="0">
              <a:solidFill>
                <a:srgbClr val="000000"/>
              </a:solidFill>
              <a:uFill>
                <a:solidFill>
                  <a:srgbClr val="FFFFFF"/>
                </a:solidFill>
              </a:uFill>
              <a:latin typeface="Calibri"/>
              <a:ea typeface="DejaVu Sans"/>
            </a:endParaRPr>
          </a:p>
          <a:p>
            <a:pPr>
              <a:lnSpc>
                <a:spcPct val="100000"/>
              </a:lnSpc>
            </a:pPr>
            <a:r>
              <a:rPr lang="fr-FR" spc="-1" dirty="0">
                <a:solidFill>
                  <a:srgbClr val="000000"/>
                </a:solidFill>
                <a:uFill>
                  <a:solidFill>
                    <a:srgbClr val="FFFFFF"/>
                  </a:solidFill>
                </a:uFill>
                <a:latin typeface="Calibri"/>
                <a:ea typeface="DejaVu Sans"/>
              </a:rPr>
              <a:t>Etude et développement </a:t>
            </a:r>
            <a:r>
              <a:rPr lang="fr-FR" sz="1800" b="0" strike="noStrike" spc="-1" dirty="0">
                <a:solidFill>
                  <a:srgbClr val="000000"/>
                </a:solidFill>
                <a:uFill>
                  <a:solidFill>
                    <a:srgbClr val="FFFFFF"/>
                  </a:solidFill>
                </a:uFill>
                <a:latin typeface="Calibri"/>
                <a:ea typeface="DejaVu Sans"/>
              </a:rPr>
              <a:t>du software de slow control associé</a:t>
            </a:r>
          </a:p>
          <a:p>
            <a:pPr>
              <a:lnSpc>
                <a:spcPct val="100000"/>
              </a:lnSpc>
            </a:pPr>
            <a:r>
              <a:rPr lang="fr-FR" spc="-1" dirty="0">
                <a:solidFill>
                  <a:srgbClr val="000000"/>
                </a:solidFill>
                <a:uFill>
                  <a:solidFill>
                    <a:srgbClr val="FFFFFF"/>
                  </a:solidFill>
                </a:uFill>
                <a:latin typeface="Calibri"/>
                <a:ea typeface="DejaVu Sans"/>
              </a:rPr>
              <a:t>Si solution proposée acceptée par la collaboration HK, production d’un système de synchronisation et de distribution de l’horloge et déploiement du slow control par ce système pour le détecteur lointain</a:t>
            </a:r>
            <a:endParaRPr lang="fr-FR" sz="1800" b="0" strike="noStrike" spc="-1" dirty="0">
              <a:solidFill>
                <a:srgbClr val="000000"/>
              </a:solidFill>
              <a:uFill>
                <a:solidFill>
                  <a:srgbClr val="FFFFFF"/>
                </a:solidFill>
              </a:uFill>
              <a:latin typeface="Calibri"/>
              <a:ea typeface="DejaVu Sans"/>
            </a:endParaRPr>
          </a:p>
          <a:p>
            <a:pPr>
              <a:lnSpc>
                <a:spcPct val="100000"/>
              </a:lnSpc>
            </a:pPr>
            <a:endParaRPr lang="fr-F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179640" y="692640"/>
            <a:ext cx="8802000" cy="576720"/>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dirty="0">
                <a:solidFill>
                  <a:srgbClr val="000000"/>
                </a:solidFill>
                <a:uFill>
                  <a:solidFill>
                    <a:srgbClr val="FFFFFF"/>
                  </a:solidFill>
                </a:uFill>
                <a:latin typeface="Calibri"/>
                <a:ea typeface="DejaVu Sans"/>
              </a:rPr>
              <a:t>ETUDE </a:t>
            </a:r>
            <a:r>
              <a:rPr lang="ru-RU" sz="1600" b="0" strike="noStrike" spc="-1" dirty="0" err="1">
                <a:solidFill>
                  <a:srgbClr val="000000"/>
                </a:solidFill>
                <a:uFill>
                  <a:solidFill>
                    <a:srgbClr val="FFFFFF"/>
                  </a:solidFill>
                </a:uFill>
                <a:latin typeface="Calibri"/>
                <a:ea typeface="DejaVu Sans"/>
              </a:rPr>
              <a:t>Electronique</a:t>
            </a:r>
            <a:endParaRPr lang="ru-RU" sz="1800" b="0" strike="noStrike" spc="-1" dirty="0">
              <a:solidFill>
                <a:srgbClr val="000000"/>
              </a:solidFill>
              <a:uFill>
                <a:solidFill>
                  <a:srgbClr val="FFFFFF"/>
                </a:solidFill>
              </a:uFill>
              <a:latin typeface="Arial"/>
            </a:endParaRPr>
          </a:p>
          <a:p>
            <a:r>
              <a:rPr lang="ru-RU" sz="1600" b="0" strike="noStrike" spc="-1" dirty="0">
                <a:solidFill>
                  <a:srgbClr val="000000"/>
                </a:solidFill>
                <a:uFill>
                  <a:solidFill>
                    <a:srgbClr val="FFFFFF"/>
                  </a:solidFill>
                </a:uFill>
                <a:latin typeface="Calibri"/>
                <a:ea typeface="DejaVu Sans"/>
              </a:rPr>
              <a:t> </a:t>
            </a:r>
            <a:r>
              <a:rPr lang="fr-FR" sz="1600" spc="-1" dirty="0">
                <a:solidFill>
                  <a:srgbClr val="000000"/>
                </a:solidFill>
                <a:uFill>
                  <a:solidFill>
                    <a:srgbClr val="FFFFFF"/>
                  </a:solidFill>
                </a:uFill>
                <a:latin typeface="Calibri"/>
              </a:rPr>
              <a:t>R&amp;D pour le système de distribution d’horloge et synchronisation avec UTC</a:t>
            </a:r>
            <a:endParaRPr lang="fr-FR" sz="2000" spc="-1" dirty="0">
              <a:solidFill>
                <a:srgbClr val="000000"/>
              </a:solidFill>
              <a:uFill>
                <a:solidFill>
                  <a:srgbClr val="FFFFFF"/>
                </a:solidFill>
              </a:uFill>
            </a:endParaRPr>
          </a:p>
          <a:p>
            <a:pPr>
              <a:lnSpc>
                <a:spcPct val="100000"/>
              </a:lnSpc>
            </a:pPr>
            <a:endParaRPr lang="ru-RU" sz="1800" b="0" strike="noStrike" spc="-1" dirty="0">
              <a:solidFill>
                <a:srgbClr val="000000"/>
              </a:solidFill>
              <a:uFill>
                <a:solidFill>
                  <a:srgbClr val="FFFFFF"/>
                </a:solidFill>
              </a:uFill>
              <a:latin typeface="Arial"/>
            </a:endParaRPr>
          </a:p>
        </p:txBody>
      </p:sp>
      <p:sp>
        <p:nvSpPr>
          <p:cNvPr id="93" name="CustomShape 2"/>
          <p:cNvSpPr/>
          <p:nvPr/>
        </p:nvSpPr>
        <p:spPr>
          <a:xfrm>
            <a:off x="71280" y="5181527"/>
            <a:ext cx="8784360" cy="1336328"/>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1" strike="noStrike" spc="-1" dirty="0">
                <a:solidFill>
                  <a:srgbClr val="000000"/>
                </a:solidFill>
                <a:uFill>
                  <a:solidFill>
                    <a:srgbClr val="FFFFFF"/>
                  </a:solidFill>
                </a:uFill>
                <a:latin typeface="Calibri"/>
                <a:ea typeface="DejaVu Sans"/>
              </a:rPr>
              <a:t>Détails techniques </a:t>
            </a:r>
            <a:r>
              <a:rPr lang="ru-RU" sz="1600" spc="-1" dirty="0" err="1">
                <a:solidFill>
                  <a:srgbClr val="000000"/>
                </a:solidFill>
                <a:uFill>
                  <a:solidFill>
                    <a:srgbClr val="FFFFFF"/>
                  </a:solidFill>
                </a:uFill>
                <a:latin typeface="Calibri"/>
              </a:rPr>
              <a:t>planification</a:t>
            </a:r>
            <a:r>
              <a:rPr lang="ru-RU" sz="1600" spc="-1" dirty="0">
                <a:solidFill>
                  <a:srgbClr val="000000"/>
                </a:solidFill>
                <a:uFill>
                  <a:solidFill>
                    <a:srgbClr val="FFFFFF"/>
                  </a:solidFill>
                </a:uFill>
                <a:latin typeface="Calibri"/>
              </a:rPr>
              <a:t>, </a:t>
            </a:r>
            <a:r>
              <a:rPr lang="ru-RU" sz="1600" spc="-1" dirty="0" err="1">
                <a:solidFill>
                  <a:srgbClr val="000000"/>
                </a:solidFill>
                <a:uFill>
                  <a:solidFill>
                    <a:srgbClr val="FFFFFF"/>
                  </a:solidFill>
                </a:uFill>
                <a:latin typeface="Calibri"/>
              </a:rPr>
              <a:t>modification</a:t>
            </a:r>
            <a:r>
              <a:rPr lang="ru-RU" sz="1600" spc="-1" dirty="0">
                <a:solidFill>
                  <a:srgbClr val="000000"/>
                </a:solidFill>
                <a:uFill>
                  <a:solidFill>
                    <a:srgbClr val="FFFFFF"/>
                  </a:solidFill>
                </a:uFill>
                <a:latin typeface="Calibri"/>
              </a:rPr>
              <a:t> </a:t>
            </a:r>
            <a:r>
              <a:rPr lang="ru-RU" sz="1600" spc="-1" dirty="0" err="1">
                <a:solidFill>
                  <a:srgbClr val="000000"/>
                </a:solidFill>
                <a:uFill>
                  <a:solidFill>
                    <a:srgbClr val="FFFFFF"/>
                  </a:solidFill>
                </a:uFill>
                <a:latin typeface="Calibri"/>
              </a:rPr>
              <a:t>vs</a:t>
            </a:r>
            <a:r>
              <a:rPr lang="ru-RU" sz="1600" spc="-1" dirty="0">
                <a:solidFill>
                  <a:srgbClr val="000000"/>
                </a:solidFill>
                <a:uFill>
                  <a:solidFill>
                    <a:srgbClr val="FFFFFF"/>
                  </a:solidFill>
                </a:uFill>
                <a:latin typeface="Calibri"/>
              </a:rPr>
              <a:t> </a:t>
            </a:r>
            <a:r>
              <a:rPr lang="ru-RU" sz="1600" spc="-1" dirty="0" err="1">
                <a:solidFill>
                  <a:srgbClr val="000000"/>
                </a:solidFill>
                <a:uFill>
                  <a:solidFill>
                    <a:srgbClr val="FFFFFF"/>
                  </a:solidFill>
                </a:uFill>
                <a:latin typeface="Calibri"/>
              </a:rPr>
              <a:t>réunion</a:t>
            </a:r>
            <a:r>
              <a:rPr lang="ru-RU" sz="1600" spc="-1" dirty="0">
                <a:solidFill>
                  <a:srgbClr val="000000"/>
                </a:solidFill>
                <a:uFill>
                  <a:solidFill>
                    <a:srgbClr val="FFFFFF"/>
                  </a:solidFill>
                </a:uFill>
                <a:latin typeface="Calibri"/>
              </a:rPr>
              <a:t> </a:t>
            </a:r>
            <a:r>
              <a:rPr lang="ru-RU" sz="1600" spc="-1" dirty="0" err="1">
                <a:solidFill>
                  <a:srgbClr val="000000"/>
                </a:solidFill>
                <a:uFill>
                  <a:solidFill>
                    <a:srgbClr val="FFFFFF"/>
                  </a:solidFill>
                </a:uFill>
                <a:latin typeface="Calibri"/>
              </a:rPr>
              <a:t>précédente</a:t>
            </a:r>
            <a:r>
              <a:rPr lang="ru-RU" sz="1600" spc="-1" dirty="0">
                <a:solidFill>
                  <a:srgbClr val="000000"/>
                </a:solidFill>
                <a:uFill>
                  <a:solidFill>
                    <a:srgbClr val="FFFFFF"/>
                  </a:solidFill>
                </a:uFill>
                <a:latin typeface="Calibri"/>
              </a:rPr>
              <a:t>, </a:t>
            </a:r>
            <a:r>
              <a:rPr lang="ru-RU" sz="1600" spc="-1" dirty="0" err="1">
                <a:solidFill>
                  <a:srgbClr val="000000"/>
                </a:solidFill>
                <a:uFill>
                  <a:solidFill>
                    <a:srgbClr val="FFFFFF"/>
                  </a:solidFill>
                </a:uFill>
                <a:latin typeface="Calibri"/>
              </a:rPr>
              <a:t>finances</a:t>
            </a:r>
            <a:r>
              <a:rPr lang="ru-RU" sz="1600" spc="-1" dirty="0">
                <a:solidFill>
                  <a:srgbClr val="000000"/>
                </a:solidFill>
                <a:uFill>
                  <a:solidFill>
                    <a:srgbClr val="FFFFFF"/>
                  </a:solidFill>
                </a:uFill>
                <a:latin typeface="Calibri"/>
              </a:rPr>
              <a:t> </a:t>
            </a:r>
            <a:r>
              <a:rPr lang="ru-RU" sz="1600" spc="-1" dirty="0" err="1">
                <a:solidFill>
                  <a:srgbClr val="000000"/>
                </a:solidFill>
                <a:uFill>
                  <a:solidFill>
                    <a:srgbClr val="FFFFFF"/>
                  </a:solidFill>
                </a:uFill>
                <a:latin typeface="Calibri"/>
              </a:rPr>
              <a:t>et</a:t>
            </a:r>
            <a:r>
              <a:rPr lang="ru-RU" sz="1600" spc="-1" dirty="0">
                <a:solidFill>
                  <a:srgbClr val="000000"/>
                </a:solidFill>
                <a:uFill>
                  <a:solidFill>
                    <a:srgbClr val="FFFFFF"/>
                  </a:solidFill>
                </a:uFill>
                <a:latin typeface="Calibri"/>
              </a:rPr>
              <a:t> </a:t>
            </a:r>
            <a:r>
              <a:rPr lang="ru-RU" sz="1600" spc="-1" dirty="0" err="1">
                <a:solidFill>
                  <a:srgbClr val="000000"/>
                </a:solidFill>
                <a:uFill>
                  <a:solidFill>
                    <a:srgbClr val="FFFFFF"/>
                  </a:solidFill>
                </a:uFill>
                <a:latin typeface="Calibri"/>
              </a:rPr>
              <a:t>engagements</a:t>
            </a:r>
            <a:r>
              <a:rPr lang="ru-RU" sz="1600" spc="-1" dirty="0">
                <a:solidFill>
                  <a:srgbClr val="000000"/>
                </a:solidFill>
                <a:uFill>
                  <a:solidFill>
                    <a:srgbClr val="FFFFFF"/>
                  </a:solidFill>
                </a:uFill>
                <a:latin typeface="Calibri"/>
              </a:rPr>
              <a:t> </a:t>
            </a:r>
            <a:r>
              <a:rPr lang="ru-RU" sz="1600" spc="-1" dirty="0" err="1">
                <a:solidFill>
                  <a:srgbClr val="000000"/>
                </a:solidFill>
                <a:uFill>
                  <a:solidFill>
                    <a:srgbClr val="FFFFFF"/>
                  </a:solidFill>
                </a:uFill>
                <a:latin typeface="Calibri"/>
              </a:rPr>
              <a:t>contractuels</a:t>
            </a:r>
            <a:r>
              <a:rPr lang="ru-RU" sz="1600" spc="-1" dirty="0">
                <a:solidFill>
                  <a:srgbClr val="000000"/>
                </a:solidFill>
                <a:uFill>
                  <a:solidFill>
                    <a:srgbClr val="FFFFFF"/>
                  </a:solidFill>
                </a:uFill>
                <a:latin typeface="Calibri"/>
              </a:rPr>
              <a:t>, </a:t>
            </a:r>
            <a:r>
              <a:rPr lang="ru-RU" sz="1600" spc="-1" dirty="0" err="1">
                <a:solidFill>
                  <a:srgbClr val="000000"/>
                </a:solidFill>
                <a:uFill>
                  <a:solidFill>
                    <a:srgbClr val="FFFFFF"/>
                  </a:solidFill>
                </a:uFill>
                <a:latin typeface="Calibri"/>
              </a:rPr>
              <a:t>aob</a:t>
            </a:r>
            <a:r>
              <a:rPr lang="ru-RU" sz="1600" spc="-1" dirty="0">
                <a:solidFill>
                  <a:srgbClr val="000000"/>
                </a:solidFill>
                <a:uFill>
                  <a:solidFill>
                    <a:srgbClr val="FFFFFF"/>
                  </a:solidFill>
                </a:uFill>
                <a:latin typeface="Calibri"/>
              </a:rPr>
              <a:t> :</a:t>
            </a:r>
            <a:r>
              <a:rPr lang="fr-FR" sz="1600" spc="-1" dirty="0">
                <a:solidFill>
                  <a:srgbClr val="000000"/>
                </a:solidFill>
                <a:uFill>
                  <a:solidFill>
                    <a:srgbClr val="FFFFFF"/>
                  </a:solidFill>
                </a:uFill>
                <a:latin typeface="Calibri"/>
                <a:ea typeface="DejaVu Sans"/>
              </a:rPr>
              <a:t> </a:t>
            </a:r>
          </a:p>
          <a:p>
            <a:pPr>
              <a:lnSpc>
                <a:spcPct val="100000"/>
              </a:lnSpc>
            </a:pPr>
            <a:r>
              <a:rPr lang="fr-FR" sz="1600" spc="-1" dirty="0">
                <a:solidFill>
                  <a:srgbClr val="000000"/>
                </a:solidFill>
                <a:uFill>
                  <a:solidFill>
                    <a:srgbClr val="FFFFFF"/>
                  </a:solidFill>
                </a:uFill>
                <a:latin typeface="Calibri"/>
                <a:ea typeface="DejaVu Sans"/>
              </a:rPr>
              <a:t>Le </a:t>
            </a:r>
            <a:r>
              <a:rPr lang="fr-FR" sz="1600" spc="-1" dirty="0" err="1">
                <a:solidFill>
                  <a:srgbClr val="000000"/>
                </a:solidFill>
                <a:uFill>
                  <a:solidFill>
                    <a:srgbClr val="FFFFFF"/>
                  </a:solidFill>
                </a:uFill>
                <a:latin typeface="Calibri"/>
                <a:ea typeface="DejaVu Sans"/>
              </a:rPr>
              <a:t>chema</a:t>
            </a:r>
            <a:r>
              <a:rPr lang="fr-FR" sz="1600" spc="-1" dirty="0">
                <a:solidFill>
                  <a:srgbClr val="000000"/>
                </a:solidFill>
                <a:uFill>
                  <a:solidFill>
                    <a:srgbClr val="FFFFFF"/>
                  </a:solidFill>
                </a:uFill>
                <a:latin typeface="Calibri"/>
                <a:ea typeface="DejaVu Sans"/>
              </a:rPr>
              <a:t> du système de distribution d’horloge est complet et le prototypés dessinés. Nous sommes en attente de la décision finale sur le </a:t>
            </a:r>
            <a:r>
              <a:rPr lang="fr-FR" sz="1600" spc="-1" dirty="0" err="1">
                <a:solidFill>
                  <a:srgbClr val="000000"/>
                </a:solidFill>
                <a:uFill>
                  <a:solidFill>
                    <a:srgbClr val="FFFFFF"/>
                  </a:solidFill>
                </a:uFill>
                <a:latin typeface="Calibri"/>
                <a:ea typeface="DejaVu Sans"/>
              </a:rPr>
              <a:t>digitiseurs</a:t>
            </a:r>
            <a:r>
              <a:rPr lang="fr-FR" sz="1600" spc="-1" dirty="0">
                <a:solidFill>
                  <a:srgbClr val="000000"/>
                </a:solidFill>
                <a:uFill>
                  <a:solidFill>
                    <a:srgbClr val="FFFFFF"/>
                  </a:solidFill>
                </a:uFill>
                <a:latin typeface="Calibri"/>
                <a:ea typeface="DejaVu Sans"/>
              </a:rPr>
              <a:t> que permettra la décision des autres </a:t>
            </a:r>
            <a:r>
              <a:rPr lang="fr-FR" sz="1600" spc="-1" dirty="0" err="1">
                <a:solidFill>
                  <a:srgbClr val="000000"/>
                </a:solidFill>
                <a:uFill>
                  <a:solidFill>
                    <a:srgbClr val="FFFFFF"/>
                  </a:solidFill>
                </a:uFill>
                <a:latin typeface="Calibri"/>
                <a:ea typeface="DejaVu Sans"/>
              </a:rPr>
              <a:t>subsystems</a:t>
            </a:r>
            <a:r>
              <a:rPr lang="fr-FR" sz="1600" spc="-1" dirty="0">
                <a:solidFill>
                  <a:srgbClr val="000000"/>
                </a:solidFill>
                <a:uFill>
                  <a:solidFill>
                    <a:srgbClr val="FFFFFF"/>
                  </a:solidFill>
                </a:uFill>
                <a:latin typeface="Calibri"/>
                <a:ea typeface="DejaVu Sans"/>
              </a:rPr>
              <a:t>. Nous avons reçu des « </a:t>
            </a:r>
            <a:r>
              <a:rPr lang="fr-FR" sz="1600" spc="-1" dirty="0" err="1">
                <a:solidFill>
                  <a:srgbClr val="000000"/>
                </a:solidFill>
                <a:uFill>
                  <a:solidFill>
                    <a:srgbClr val="FFFFFF"/>
                  </a:solidFill>
                </a:uFill>
                <a:latin typeface="Calibri"/>
                <a:ea typeface="DejaVu Sans"/>
              </a:rPr>
              <a:t>rumors</a:t>
            </a:r>
            <a:r>
              <a:rPr lang="fr-FR" sz="1600" spc="-1" dirty="0">
                <a:solidFill>
                  <a:srgbClr val="000000"/>
                </a:solidFill>
                <a:uFill>
                  <a:solidFill>
                    <a:srgbClr val="FFFFFF"/>
                  </a:solidFill>
                </a:uFill>
                <a:latin typeface="Calibri"/>
                <a:ea typeface="DejaVu Sans"/>
              </a:rPr>
              <a:t> » que notre system est OK. </a:t>
            </a:r>
            <a:endParaRPr lang="fr-FR" sz="1800" b="0" strike="noStrike" spc="-1" dirty="0">
              <a:solidFill>
                <a:srgbClr val="000000"/>
              </a:solidFill>
              <a:uFill>
                <a:solidFill>
                  <a:srgbClr val="FFFFFF"/>
                </a:solidFill>
              </a:uFill>
              <a:latin typeface="Arial"/>
            </a:endParaRPr>
          </a:p>
        </p:txBody>
      </p:sp>
      <p:sp>
        <p:nvSpPr>
          <p:cNvPr id="94" name="CustomShape 3"/>
          <p:cNvSpPr/>
          <p:nvPr/>
        </p:nvSpPr>
        <p:spPr>
          <a:xfrm>
            <a:off x="6444360" y="1412640"/>
            <a:ext cx="2537280" cy="2036880"/>
          </a:xfrm>
          <a:prstGeom prst="rect">
            <a:avLst/>
          </a:prstGeom>
          <a:solidFill>
            <a:schemeClr val="bg2">
              <a:lumMod val="9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1" strike="noStrike" spc="-1">
                <a:solidFill>
                  <a:srgbClr val="000000"/>
                </a:solidFill>
                <a:uFill>
                  <a:solidFill>
                    <a:srgbClr val="FFFFFF"/>
                  </a:solidFill>
                </a:uFill>
                <a:latin typeface="Calibri"/>
                <a:ea typeface="DejaVu Sans"/>
              </a:rPr>
              <a:t>Critères de réussite</a:t>
            </a: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p:txBody>
      </p:sp>
      <p:sp>
        <p:nvSpPr>
          <p:cNvPr id="95" name="CustomShape 4"/>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a:solidFill>
                  <a:srgbClr val="000000"/>
                </a:solidFill>
                <a:uFill>
                  <a:solidFill>
                    <a:srgbClr val="FFFFFF"/>
                  </a:solidFill>
                </a:uFill>
                <a:latin typeface="Calibri"/>
              </a:rPr>
              <a:t>Livrable 1 : description</a:t>
            </a:r>
            <a:endParaRPr lang="ru-RU" sz="1800" b="0" strike="noStrike" spc="-1">
              <a:solidFill>
                <a:srgbClr val="000000"/>
              </a:solidFill>
              <a:uFill>
                <a:solidFill>
                  <a:srgbClr val="FFFFFF"/>
                </a:solidFill>
              </a:uFill>
              <a:latin typeface="Arial"/>
            </a:endParaRPr>
          </a:p>
        </p:txBody>
      </p:sp>
      <p:graphicFrame>
        <p:nvGraphicFramePr>
          <p:cNvPr id="96" name="Table 5"/>
          <p:cNvGraphicFramePr/>
          <p:nvPr>
            <p:extLst>
              <p:ext uri="{D42A27DB-BD31-4B8C-83A1-F6EECF244321}">
                <p14:modId xmlns:p14="http://schemas.microsoft.com/office/powerpoint/2010/main" val="3734639276"/>
              </p:ext>
            </p:extLst>
          </p:nvPr>
        </p:nvGraphicFramePr>
        <p:xfrm>
          <a:off x="205200" y="1264440"/>
          <a:ext cx="6239160" cy="3931920"/>
        </p:xfrm>
        <a:graphic>
          <a:graphicData uri="http://schemas.openxmlformats.org/drawingml/2006/table">
            <a:tbl>
              <a:tblPr/>
              <a:tblGrid>
                <a:gridCol w="3717999">
                  <a:extLst>
                    <a:ext uri="{9D8B030D-6E8A-4147-A177-3AD203B41FA5}">
                      <a16:colId xmlns:a16="http://schemas.microsoft.com/office/drawing/2014/main" val="20000"/>
                    </a:ext>
                  </a:extLst>
                </a:gridCol>
                <a:gridCol w="949211">
                  <a:extLst>
                    <a:ext uri="{9D8B030D-6E8A-4147-A177-3AD203B41FA5}">
                      <a16:colId xmlns:a16="http://schemas.microsoft.com/office/drawing/2014/main" val="20001"/>
                    </a:ext>
                  </a:extLst>
                </a:gridCol>
                <a:gridCol w="1571950">
                  <a:extLst>
                    <a:ext uri="{9D8B030D-6E8A-4147-A177-3AD203B41FA5}">
                      <a16:colId xmlns:a16="http://schemas.microsoft.com/office/drawing/2014/main" val="20002"/>
                    </a:ext>
                  </a:extLst>
                </a:gridCol>
              </a:tblGrid>
              <a:tr h="270360">
                <a:tc>
                  <a:txBody>
                    <a:bodyPr/>
                    <a:lstStyle/>
                    <a:p>
                      <a:pPr>
                        <a:lnSpc>
                          <a:spcPct val="100000"/>
                        </a:lnSpc>
                      </a:pPr>
                      <a:r>
                        <a:rPr lang="ru-RU" sz="1400" b="1" strike="noStrike" spc="-1" dirty="0" err="1">
                          <a:solidFill>
                            <a:srgbClr val="FFFFFF"/>
                          </a:solidFill>
                          <a:uFill>
                            <a:solidFill>
                              <a:srgbClr val="FFFFFF"/>
                            </a:solidFill>
                          </a:uFill>
                          <a:latin typeface="Calibri"/>
                        </a:rPr>
                        <a:t>Etape</a:t>
                      </a:r>
                      <a:r>
                        <a:rPr lang="ru-RU" sz="1400" b="1" strike="noStrike" spc="-1" dirty="0">
                          <a:solidFill>
                            <a:srgbClr val="FFFFFF"/>
                          </a:solidFill>
                          <a:uFill>
                            <a:solidFill>
                              <a:srgbClr val="FFFFFF"/>
                            </a:solidFill>
                          </a:uFill>
                          <a:latin typeface="Calibri"/>
                        </a:rPr>
                        <a:t>/ </a:t>
                      </a:r>
                      <a:r>
                        <a:rPr lang="ru-RU" sz="1400" b="1" strike="noStrike" spc="-1" dirty="0" err="1">
                          <a:solidFill>
                            <a:srgbClr val="FFFFFF"/>
                          </a:solidFill>
                          <a:uFill>
                            <a:solidFill>
                              <a:srgbClr val="FFFFFF"/>
                            </a:solidFill>
                          </a:uFill>
                          <a:latin typeface="Calibri"/>
                        </a:rPr>
                        <a:t>Jalon</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nSpc>
                          <a:spcPct val="100000"/>
                        </a:lnSpc>
                      </a:pPr>
                      <a:r>
                        <a:rPr lang="ru-RU" sz="1400" b="1" strike="noStrike" spc="-1">
                          <a:solidFill>
                            <a:srgbClr val="FFFFFF"/>
                          </a:solidFill>
                          <a:uFill>
                            <a:solidFill>
                              <a:srgbClr val="FFFFFF"/>
                            </a:solidFill>
                          </a:uFill>
                          <a:latin typeface="Calibri"/>
                        </a:rPr>
                        <a:t>Date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nSpc>
                          <a:spcPct val="100000"/>
                        </a:lnSpc>
                      </a:pPr>
                      <a:r>
                        <a:rPr lang="ru-RU" sz="1400" b="1" strike="noStrike" spc="-1">
                          <a:solidFill>
                            <a:srgbClr val="FFFFFF"/>
                          </a:solidFill>
                          <a:uFill>
                            <a:solidFill>
                              <a:srgbClr val="FFFFFF"/>
                            </a:solidFill>
                          </a:uFill>
                          <a:latin typeface="Calibri"/>
                        </a:rPr>
                        <a:t>Statut</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extLst>
                  <a:ext uri="{0D108BD9-81ED-4DB2-BD59-A6C34878D82A}">
                    <a16:rowId xmlns:a16="http://schemas.microsoft.com/office/drawing/2014/main" val="10000"/>
                  </a:ext>
                </a:extLst>
              </a:tr>
              <a:tr h="448920">
                <a:tc>
                  <a:txBody>
                    <a:bodyPr/>
                    <a:lstStyle/>
                    <a:p>
                      <a:pPr>
                        <a:lnSpc>
                          <a:spcPct val="100000"/>
                        </a:lnSpc>
                      </a:pPr>
                      <a:r>
                        <a:rPr lang="fr-FR" sz="1400" b="0" strike="noStrike" spc="-1" noProof="0" dirty="0">
                          <a:solidFill>
                            <a:srgbClr val="000000"/>
                          </a:solidFill>
                          <a:uFill>
                            <a:solidFill>
                              <a:srgbClr val="FFFFFF"/>
                            </a:solidFill>
                          </a:uFill>
                          <a:latin typeface="Calibri"/>
                        </a:rPr>
                        <a:t>Mesure du </a:t>
                      </a:r>
                      <a:r>
                        <a:rPr lang="fr-FR" sz="1400" b="0" strike="noStrike" spc="-1" noProof="0" dirty="0" err="1">
                          <a:solidFill>
                            <a:srgbClr val="000000"/>
                          </a:solidFill>
                          <a:uFill>
                            <a:solidFill>
                              <a:srgbClr val="FFFFFF"/>
                            </a:solidFill>
                          </a:uFill>
                          <a:latin typeface="Calibri"/>
                        </a:rPr>
                        <a:t>jitter</a:t>
                      </a:r>
                      <a:r>
                        <a:rPr lang="fr-FR" sz="1400" b="0" strike="noStrike" spc="-1" noProof="0" dirty="0">
                          <a:solidFill>
                            <a:srgbClr val="000000"/>
                          </a:solidFill>
                          <a:uFill>
                            <a:solidFill>
                              <a:srgbClr val="FFFFFF"/>
                            </a:solidFill>
                          </a:uFill>
                          <a:latin typeface="Calibri"/>
                        </a:rPr>
                        <a:t> et caractérisation de la solution custom avec EVB</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rPr>
                        <a:t>12/2020</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1" normalizeH="0" baseline="0" noProof="0" dirty="0">
                          <a:ln>
                            <a:noFill/>
                          </a:ln>
                          <a:solidFill>
                            <a:srgbClr val="000000"/>
                          </a:solidFill>
                          <a:effectLst/>
                          <a:uLnTx/>
                          <a:uFill>
                            <a:solidFill>
                              <a:srgbClr val="FFFFFF"/>
                            </a:solidFill>
                          </a:uFill>
                          <a:latin typeface="Calibri"/>
                        </a:rPr>
                        <a:t>TERMINÉ</a:t>
                      </a: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extLst>
                  <a:ext uri="{0D108BD9-81ED-4DB2-BD59-A6C34878D82A}">
                    <a16:rowId xmlns:a16="http://schemas.microsoft.com/office/drawing/2014/main" val="10001"/>
                  </a:ext>
                </a:extLst>
              </a:tr>
              <a:tr h="4489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ea typeface="+mn-ea"/>
                          <a:cs typeface="+mn-cs"/>
                        </a:rPr>
                        <a:t>Mesure du </a:t>
                      </a:r>
                      <a:r>
                        <a:rPr lang="fr-FR" sz="1400" b="0" strike="noStrike" spc="-1" noProof="0" dirty="0" err="1">
                          <a:solidFill>
                            <a:srgbClr val="000000"/>
                          </a:solidFill>
                          <a:uFill>
                            <a:solidFill>
                              <a:srgbClr val="FFFFFF"/>
                            </a:solidFill>
                          </a:uFill>
                          <a:latin typeface="Calibri"/>
                          <a:ea typeface="+mn-ea"/>
                          <a:cs typeface="+mn-cs"/>
                        </a:rPr>
                        <a:t>jitter</a:t>
                      </a:r>
                      <a:r>
                        <a:rPr lang="fr-FR" sz="1400" b="0" strike="noStrike" spc="-1" noProof="0" dirty="0">
                          <a:solidFill>
                            <a:srgbClr val="000000"/>
                          </a:solidFill>
                          <a:uFill>
                            <a:solidFill>
                              <a:srgbClr val="FFFFFF"/>
                            </a:solidFill>
                          </a:uFill>
                          <a:latin typeface="Calibri"/>
                          <a:ea typeface="+mn-ea"/>
                          <a:cs typeface="+mn-cs"/>
                        </a:rPr>
                        <a:t> et caractérisation de la solution white </a:t>
                      </a:r>
                      <a:r>
                        <a:rPr lang="fr-FR" sz="1400" b="0" strike="noStrike" spc="-1" noProof="0" dirty="0" err="1">
                          <a:solidFill>
                            <a:srgbClr val="000000"/>
                          </a:solidFill>
                          <a:uFill>
                            <a:solidFill>
                              <a:srgbClr val="FFFFFF"/>
                            </a:solidFill>
                          </a:uFill>
                          <a:latin typeface="Calibri"/>
                          <a:ea typeface="+mn-ea"/>
                          <a:cs typeface="+mn-cs"/>
                        </a:rPr>
                        <a:t>rabbit</a:t>
                      </a:r>
                      <a:endParaRPr lang="fr-FR" sz="1400" b="0" strike="noStrike" spc="-1" noProof="0" dirty="0">
                        <a:solidFill>
                          <a:srgbClr val="000000"/>
                        </a:solidFill>
                        <a:uFill>
                          <a:solidFill>
                            <a:srgbClr val="FFFFFF"/>
                          </a:solidFill>
                        </a:uFill>
                        <a:latin typeface="Calibri"/>
                        <a:ea typeface="+mn-ea"/>
                        <a:cs typeface="+mn-cs"/>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rPr>
                        <a:t>12/2020</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gn="ctr">
                        <a:lnSpc>
                          <a:spcPct val="100000"/>
                        </a:lnSpc>
                      </a:pPr>
                      <a:r>
                        <a:rPr lang="fr-FR" sz="1400" b="0" strike="noStrike" spc="-1" noProof="0" dirty="0">
                          <a:solidFill>
                            <a:srgbClr val="000000"/>
                          </a:solidFill>
                          <a:uFill>
                            <a:solidFill>
                              <a:srgbClr val="FFFFFF"/>
                            </a:solidFill>
                          </a:uFill>
                          <a:latin typeface="Calibri"/>
                        </a:rPr>
                        <a:t>TERMINÉ</a:t>
                      </a: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extLst>
                  <a:ext uri="{0D108BD9-81ED-4DB2-BD59-A6C34878D82A}">
                    <a16:rowId xmlns:a16="http://schemas.microsoft.com/office/drawing/2014/main" val="10002"/>
                  </a:ext>
                </a:extLst>
              </a:tr>
              <a:tr h="342587">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Conception des modules </a:t>
                      </a:r>
                      <a:r>
                        <a:rPr lang="fr-FR" sz="1400" b="0" strike="noStrike" spc="-1" noProof="0" dirty="0" err="1">
                          <a:solidFill>
                            <a:srgbClr val="000000"/>
                          </a:solidFill>
                          <a:uFill>
                            <a:solidFill>
                              <a:srgbClr val="FFFFFF"/>
                            </a:solidFill>
                          </a:uFill>
                          <a:latin typeface="Calibri"/>
                          <a:cs typeface="Calibri"/>
                        </a:rPr>
                        <a:t>firmware</a:t>
                      </a:r>
                      <a:r>
                        <a:rPr lang="fr-FR" sz="1400" b="0" strike="noStrike" spc="-1" noProof="0" dirty="0">
                          <a:solidFill>
                            <a:srgbClr val="000000"/>
                          </a:solidFill>
                          <a:uFill>
                            <a:solidFill>
                              <a:srgbClr val="FFFFFF"/>
                            </a:solidFill>
                          </a:uFill>
                          <a:latin typeface="Calibri"/>
                          <a:cs typeface="Calibri"/>
                        </a:rPr>
                        <a:t> slaves pour les cartes de FE et support </a:t>
                      </a:r>
                      <a:r>
                        <a:rPr lang="fr-FR" sz="1400" b="0" strike="noStrike" spc="-1" noProof="0" dirty="0" err="1">
                          <a:solidFill>
                            <a:srgbClr val="000000"/>
                          </a:solidFill>
                          <a:uFill>
                            <a:solidFill>
                              <a:srgbClr val="FFFFFF"/>
                            </a:solidFill>
                          </a:uFill>
                          <a:latin typeface="Calibri"/>
                          <a:cs typeface="Calibri"/>
                        </a:rPr>
                        <a:t>firmware</a:t>
                      </a:r>
                      <a:endParaRPr lang="fr-FR" sz="1400" b="0" strike="noStrike" spc="-1" noProof="0" dirty="0">
                        <a:solidFill>
                          <a:srgbClr val="000000"/>
                        </a:solidFill>
                        <a:uFill>
                          <a:solidFill>
                            <a:srgbClr val="FFFFFF"/>
                          </a:solidFill>
                        </a:uFill>
                        <a:latin typeface="Calibri"/>
                        <a:cs typeface="Calibri"/>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12/2022</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gn="ctr">
                        <a:lnSpc>
                          <a:spcPct val="100000"/>
                        </a:lnSpc>
                      </a:pPr>
                      <a:r>
                        <a:rPr lang="fr-FR" sz="1400" b="0" strike="noStrike" spc="-1" noProof="0" dirty="0">
                          <a:solidFill>
                            <a:srgbClr val="000000"/>
                          </a:solidFill>
                          <a:uFill>
                            <a:solidFill>
                              <a:srgbClr val="FFFFFF"/>
                            </a:solidFill>
                          </a:uFill>
                          <a:latin typeface="Calibri"/>
                        </a:rPr>
                        <a:t>En cours (en attente de FE)</a:t>
                      </a:r>
                      <a:endParaRPr lang="fr-FR" sz="1800" b="0" strike="noStrike" spc="-1" noProof="0" dirty="0">
                        <a:solidFill>
                          <a:srgbClr val="000000"/>
                        </a:solidFill>
                        <a:uFill>
                          <a:solidFill>
                            <a:srgbClr val="FFFFFF"/>
                          </a:solidFill>
                        </a:uFill>
                        <a:latin typeface="+mn-lt"/>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8D0CF"/>
                    </a:solidFill>
                  </a:tcPr>
                </a:tc>
                <a:extLst>
                  <a:ext uri="{0D108BD9-81ED-4DB2-BD59-A6C34878D82A}">
                    <a16:rowId xmlns:a16="http://schemas.microsoft.com/office/drawing/2014/main" val="10004"/>
                  </a:ext>
                </a:extLst>
              </a:tr>
              <a:tr h="270360">
                <a:tc>
                  <a:txBody>
                    <a:bodyPr/>
                    <a:lstStyle/>
                    <a:p>
                      <a:pPr>
                        <a:lnSpc>
                          <a:spcPct val="100000"/>
                        </a:lnSpc>
                      </a:pPr>
                      <a:r>
                        <a:rPr lang="fr-FR" sz="1400" b="0" strike="noStrike" spc="-1" noProof="0" dirty="0">
                          <a:solidFill>
                            <a:srgbClr val="000000"/>
                          </a:solidFill>
                          <a:uFill>
                            <a:solidFill>
                              <a:srgbClr val="FFFFFF"/>
                            </a:solidFill>
                          </a:uFill>
                          <a:latin typeface="Calibri"/>
                        </a:rPr>
                        <a:t>Étude préliminaire pour la la base de temps locale a partir d’une horloge atomique</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rPr>
                        <a:t>06/2021</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gn="ctr">
                        <a:lnSpc>
                          <a:spcPct val="100000"/>
                        </a:lnSpc>
                      </a:pPr>
                      <a:r>
                        <a:rPr lang="fr-FR" sz="1400" b="0" strike="noStrike" spc="-1" noProof="0" dirty="0">
                          <a:solidFill>
                            <a:srgbClr val="000000"/>
                          </a:solidFill>
                          <a:uFill>
                            <a:solidFill>
                              <a:srgbClr val="FFFFFF"/>
                            </a:solidFill>
                          </a:uFill>
                          <a:latin typeface="Calibri"/>
                        </a:rPr>
                        <a:t>TERMINÉ</a:t>
                      </a:r>
                      <a:endParaRPr lang="fr-FR" sz="1800" b="0" strike="noStrike" spc="-1" noProof="0" dirty="0">
                        <a:solidFill>
                          <a:srgbClr val="000000"/>
                        </a:solidFill>
                        <a:uFill>
                          <a:solidFill>
                            <a:srgbClr val="FFFFFF"/>
                          </a:solidFill>
                        </a:uFill>
                        <a:latin typeface="+mn-lt"/>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extLst>
                  <a:ext uri="{0D108BD9-81ED-4DB2-BD59-A6C34878D82A}">
                    <a16:rowId xmlns:a16="http://schemas.microsoft.com/office/drawing/2014/main" val="10005"/>
                  </a:ext>
                </a:extLst>
              </a:tr>
              <a:tr h="270360">
                <a:tc>
                  <a:txBody>
                    <a:bodyPr/>
                    <a:lstStyle/>
                    <a:p>
                      <a:pPr>
                        <a:lnSpc>
                          <a:spcPct val="100000"/>
                        </a:lnSpc>
                      </a:pPr>
                      <a:r>
                        <a:rPr lang="fr-FR" sz="1400" b="0" strike="noStrike" spc="-1" noProof="0" dirty="0">
                          <a:solidFill>
                            <a:srgbClr val="000000"/>
                          </a:solidFill>
                          <a:uFill>
                            <a:solidFill>
                              <a:srgbClr val="FFFFFF"/>
                            </a:solidFill>
                          </a:uFill>
                          <a:latin typeface="Calibri"/>
                        </a:rPr>
                        <a:t>Evaluation des récepteurs GNSS disponibles sur le marché </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rPr>
                        <a:t>06/2021</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8D0CF"/>
                    </a:solidFill>
                  </a:tcPr>
                </a:tc>
                <a:tc>
                  <a:txBody>
                    <a:bodyPr/>
                    <a:lstStyle/>
                    <a:p>
                      <a:pPr algn="ctr">
                        <a:lnSpc>
                          <a:spcPct val="100000"/>
                        </a:lnSpc>
                      </a:pPr>
                      <a:r>
                        <a:rPr lang="fr-FR" sz="1400" b="0" strike="noStrike" spc="-1" noProof="0" dirty="0">
                          <a:solidFill>
                            <a:srgbClr val="000000"/>
                          </a:solidFill>
                          <a:uFill>
                            <a:solidFill>
                              <a:srgbClr val="FFFFFF"/>
                            </a:solidFill>
                          </a:uFill>
                          <a:latin typeface="Calibri"/>
                        </a:rPr>
                        <a:t>TERMINÉ</a:t>
                      </a: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8D0CF"/>
                    </a:solidFill>
                  </a:tcPr>
                </a:tc>
                <a:extLst>
                  <a:ext uri="{0D108BD9-81ED-4DB2-BD59-A6C34878D82A}">
                    <a16:rowId xmlns:a16="http://schemas.microsoft.com/office/drawing/2014/main" val="10006"/>
                  </a:ext>
                </a:extLst>
              </a:tr>
              <a:tr h="270360">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1" normalizeH="0" baseline="0" noProof="0" dirty="0">
                          <a:ln>
                            <a:noFill/>
                          </a:ln>
                          <a:solidFill>
                            <a:srgbClr val="000000"/>
                          </a:solidFill>
                          <a:effectLst/>
                          <a:uLnTx/>
                          <a:uFill>
                            <a:solidFill>
                              <a:srgbClr val="FFFFFF"/>
                            </a:solidFill>
                          </a:uFill>
                          <a:latin typeface="Calibri"/>
                          <a:ea typeface="+mn-ea"/>
                          <a:cs typeface="+mn-cs"/>
                        </a:rPr>
                        <a:t>Caractérisation des composants de génération de la base de temps</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rPr>
                        <a:t>12/2022</a:t>
                      </a:r>
                      <a:endParaRPr lang="fr-FR" sz="1800" b="0" strike="noStrike" spc="-1" noProof="0"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8D0CF"/>
                    </a:solidFill>
                  </a:tcPr>
                </a:tc>
                <a:tc>
                  <a:txBody>
                    <a:bodyPr/>
                    <a:lstStyle/>
                    <a:p>
                      <a:pPr algn="ctr">
                        <a:lnSpc>
                          <a:spcPct val="100000"/>
                        </a:lnSpc>
                      </a:pPr>
                      <a:r>
                        <a:rPr lang="fr-FR" sz="1400" b="0" strike="noStrike" spc="-1" noProof="0" dirty="0">
                          <a:solidFill>
                            <a:srgbClr val="000000"/>
                          </a:solidFill>
                          <a:uFill>
                            <a:solidFill>
                              <a:srgbClr val="FFFFFF"/>
                            </a:solidFill>
                          </a:uFill>
                          <a:latin typeface="Calibri"/>
                        </a:rPr>
                        <a:t>En cours</a:t>
                      </a:r>
                      <a:endParaRPr lang="fr-FR" sz="1800" b="0" strike="noStrike" spc="-1" noProof="0"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8D0CF"/>
                    </a:solidFill>
                  </a:tcPr>
                </a:tc>
                <a:extLst>
                  <a:ext uri="{0D108BD9-81ED-4DB2-BD59-A6C34878D82A}">
                    <a16:rowId xmlns:a16="http://schemas.microsoft.com/office/drawing/2014/main" val="10007"/>
                  </a:ext>
                </a:extLst>
              </a:tr>
              <a:tr h="270360">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Intégration sur les cartes de front-end et documentation</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12/2022</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8D0CF"/>
                    </a:solidFill>
                  </a:tcPr>
                </a:tc>
                <a:tc>
                  <a:txBody>
                    <a:bodyPr/>
                    <a:lstStyle/>
                    <a:p>
                      <a:pPr algn="ctr">
                        <a:lnSpc>
                          <a:spcPct val="100000"/>
                        </a:lnSpc>
                      </a:pPr>
                      <a:r>
                        <a:rPr lang="fr-FR" sz="1400" b="0" strike="noStrike" spc="-1" noProof="0" dirty="0">
                          <a:solidFill>
                            <a:srgbClr val="000000"/>
                          </a:solidFill>
                          <a:uFill>
                            <a:solidFill>
                              <a:srgbClr val="FFFFFF"/>
                            </a:solidFill>
                          </a:uFill>
                          <a:latin typeface="Calibri"/>
                          <a:cs typeface="Calibri"/>
                        </a:rPr>
                        <a:t>A FAIRE</a:t>
                      </a:r>
                    </a:p>
                    <a:p>
                      <a:pPr algn="ctr">
                        <a:lnSpc>
                          <a:spcPct val="100000"/>
                        </a:lnSpc>
                      </a:pPr>
                      <a:r>
                        <a:rPr lang="fr-FR" sz="1400" b="0" strike="noStrike" spc="-1" noProof="0" dirty="0">
                          <a:solidFill>
                            <a:srgbClr val="000000"/>
                          </a:solidFill>
                          <a:uFill>
                            <a:solidFill>
                              <a:srgbClr val="FFFFFF"/>
                            </a:solidFill>
                          </a:uFill>
                          <a:latin typeface="Calibri"/>
                          <a:cs typeface="Calibri"/>
                        </a:rPr>
                        <a:t>(en attente des FE)</a:t>
                      </a:r>
                      <a:endParaRPr lang="fr-FR" sz="2000" b="0" strike="noStrike" spc="-1" noProof="0" dirty="0">
                        <a:solidFill>
                          <a:srgbClr val="000000"/>
                        </a:solidFill>
                        <a:uFill>
                          <a:solidFill>
                            <a:srgbClr val="FFFFFF"/>
                          </a:solidFill>
                        </a:uFill>
                        <a:latin typeface="Calibri"/>
                        <a:cs typeface="Calibri"/>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8D0CF"/>
                    </a:solid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Table 1"/>
          <p:cNvGraphicFramePr/>
          <p:nvPr>
            <p:extLst>
              <p:ext uri="{D42A27DB-BD31-4B8C-83A1-F6EECF244321}">
                <p14:modId xmlns:p14="http://schemas.microsoft.com/office/powerpoint/2010/main" val="2593599314"/>
              </p:ext>
            </p:extLst>
          </p:nvPr>
        </p:nvGraphicFramePr>
        <p:xfrm>
          <a:off x="323640" y="1143000"/>
          <a:ext cx="5152320" cy="2810160"/>
        </p:xfrm>
        <a:graphic>
          <a:graphicData uri="http://schemas.openxmlformats.org/drawingml/2006/table">
            <a:tbl>
              <a:tblPr/>
              <a:tblGrid>
                <a:gridCol w="735840">
                  <a:extLst>
                    <a:ext uri="{9D8B030D-6E8A-4147-A177-3AD203B41FA5}">
                      <a16:colId xmlns:a16="http://schemas.microsoft.com/office/drawing/2014/main" val="20000"/>
                    </a:ext>
                  </a:extLst>
                </a:gridCol>
                <a:gridCol w="735840">
                  <a:extLst>
                    <a:ext uri="{9D8B030D-6E8A-4147-A177-3AD203B41FA5}">
                      <a16:colId xmlns:a16="http://schemas.microsoft.com/office/drawing/2014/main" val="20001"/>
                    </a:ext>
                  </a:extLst>
                </a:gridCol>
                <a:gridCol w="735840">
                  <a:extLst>
                    <a:ext uri="{9D8B030D-6E8A-4147-A177-3AD203B41FA5}">
                      <a16:colId xmlns:a16="http://schemas.microsoft.com/office/drawing/2014/main" val="20002"/>
                    </a:ext>
                  </a:extLst>
                </a:gridCol>
                <a:gridCol w="735840">
                  <a:extLst>
                    <a:ext uri="{9D8B030D-6E8A-4147-A177-3AD203B41FA5}">
                      <a16:colId xmlns:a16="http://schemas.microsoft.com/office/drawing/2014/main" val="20003"/>
                    </a:ext>
                  </a:extLst>
                </a:gridCol>
                <a:gridCol w="735840">
                  <a:extLst>
                    <a:ext uri="{9D8B030D-6E8A-4147-A177-3AD203B41FA5}">
                      <a16:colId xmlns:a16="http://schemas.microsoft.com/office/drawing/2014/main" val="20004"/>
                    </a:ext>
                  </a:extLst>
                </a:gridCol>
                <a:gridCol w="735840">
                  <a:extLst>
                    <a:ext uri="{9D8B030D-6E8A-4147-A177-3AD203B41FA5}">
                      <a16:colId xmlns:a16="http://schemas.microsoft.com/office/drawing/2014/main" val="20005"/>
                    </a:ext>
                  </a:extLst>
                </a:gridCol>
                <a:gridCol w="737280">
                  <a:extLst>
                    <a:ext uri="{9D8B030D-6E8A-4147-A177-3AD203B41FA5}">
                      <a16:colId xmlns:a16="http://schemas.microsoft.com/office/drawing/2014/main" val="20006"/>
                    </a:ext>
                  </a:extLst>
                </a:gridCol>
              </a:tblGrid>
              <a:tr h="54900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000" b="1" strike="noStrike" spc="-1">
                          <a:solidFill>
                            <a:srgbClr val="FFFFFF"/>
                          </a:solidFill>
                          <a:uFill>
                            <a:solidFill>
                              <a:srgbClr val="FFFFFF"/>
                            </a:solidFill>
                          </a:uFill>
                          <a:latin typeface="Calibri"/>
                        </a:rPr>
                        <a:t>Rappel</a:t>
                      </a:r>
                      <a:endParaRPr lang="ru-RU" sz="1800" b="0" strike="noStrike" spc="-1">
                        <a:solidFill>
                          <a:srgbClr val="000000"/>
                        </a:solidFill>
                        <a:uFill>
                          <a:solidFill>
                            <a:srgbClr val="FFFFFF"/>
                          </a:solidFill>
                        </a:uFill>
                        <a:latin typeface="Arial"/>
                      </a:endParaRPr>
                    </a:p>
                    <a:p>
                      <a:pPr>
                        <a:lnSpc>
                          <a:spcPct val="100000"/>
                        </a:lnSpc>
                      </a:pPr>
                      <a:r>
                        <a:rPr lang="ru-RU" sz="1000" b="1" strike="noStrike" spc="-1">
                          <a:solidFill>
                            <a:srgbClr val="FFFFFF"/>
                          </a:solidFill>
                          <a:uFill>
                            <a:solidFill>
                              <a:srgbClr val="FFFFFF"/>
                            </a:solidFill>
                          </a:uFill>
                          <a:latin typeface="Calibri"/>
                        </a:rPr>
                        <a:t>Précèdent</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22.5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23</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23.5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24</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4.5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341280">
                <a:tc>
                  <a:txBody>
                    <a:bodyPr/>
                    <a:lstStyle/>
                    <a:p>
                      <a:pPr>
                        <a:lnSpc>
                          <a:spcPct val="100000"/>
                        </a:lnSpc>
                      </a:pPr>
                      <a:r>
                        <a:rPr lang="ru-RU" sz="1800" b="0" strike="noStrike" spc="-1">
                          <a:solidFill>
                            <a:srgbClr val="000000"/>
                          </a:solidFill>
                          <a:uFill>
                            <a:solidFill>
                              <a:srgbClr val="FFFFFF"/>
                            </a:solidFill>
                          </a:uFill>
                          <a:latin typeface="Calibri"/>
                        </a:rPr>
                        <a:t>Etape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sz="1400" dirty="0"/>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dirty="0"/>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341280">
                <a:tc>
                  <a:txBody>
                    <a:bodyPr/>
                    <a:lstStyle/>
                    <a:p>
                      <a:pPr>
                        <a:lnSpc>
                          <a:spcPct val="100000"/>
                        </a:lnSpc>
                      </a:pPr>
                      <a:r>
                        <a:rPr lang="en-US" sz="1400" b="0" strike="noStrike" spc="-1" dirty="0">
                          <a:solidFill>
                            <a:srgbClr val="000000"/>
                          </a:solidFill>
                          <a:uFill>
                            <a:solidFill>
                              <a:srgbClr val="FFFFFF"/>
                            </a:solidFill>
                          </a:uFill>
                          <a:latin typeface="Calibri"/>
                          <a:ea typeface="+mn-ea"/>
                          <a:cs typeface="+mn-cs"/>
                        </a:rPr>
                        <a:t>FTE</a:t>
                      </a:r>
                      <a:r>
                        <a:rPr lang="en-US" sz="1800" b="0" strike="noStrike" spc="-1" dirty="0">
                          <a:solidFill>
                            <a:srgbClr val="000000"/>
                          </a:solidFill>
                          <a:uFill>
                            <a:solidFill>
                              <a:srgbClr val="FFFFFF"/>
                            </a:solidFill>
                          </a:uFill>
                          <a:latin typeface="Arial"/>
                        </a:rPr>
                        <a:t> </a:t>
                      </a:r>
                      <a:r>
                        <a:rPr lang="en-US" sz="1400" b="0" strike="noStrike" spc="-1" dirty="0">
                          <a:solidFill>
                            <a:srgbClr val="000000"/>
                          </a:solidFill>
                          <a:uFill>
                            <a:solidFill>
                              <a:srgbClr val="FFFFFF"/>
                            </a:solidFill>
                          </a:uFill>
                          <a:latin typeface="Calibri"/>
                          <a:ea typeface="+mn-ea"/>
                          <a:cs typeface="+mn-cs"/>
                        </a:rPr>
                        <a:t>M</a:t>
                      </a:r>
                      <a:endParaRPr lang="ru-RU"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2457294243"/>
                  </a:ext>
                </a:extLst>
              </a:tr>
              <a:tr h="341280">
                <a:tc>
                  <a:txBody>
                    <a:bodyPr/>
                    <a:lstStyle/>
                    <a:p>
                      <a:pPr>
                        <a:lnSpc>
                          <a:spcPct val="100000"/>
                        </a:lnSpc>
                      </a:pPr>
                      <a:r>
                        <a:rPr lang="ru-RU" sz="1400" b="0" strike="noStrike" spc="-1" dirty="0">
                          <a:solidFill>
                            <a:srgbClr val="000000"/>
                          </a:solidFill>
                          <a:uFill>
                            <a:solidFill>
                              <a:srgbClr val="FFFFFF"/>
                            </a:solidFill>
                          </a:uFill>
                          <a:latin typeface="Calibri"/>
                        </a:rPr>
                        <a:t>FTE </a:t>
                      </a:r>
                      <a:r>
                        <a:rPr lang="ru-RU" sz="1400" b="0" strike="noStrike" spc="-1" dirty="0" err="1">
                          <a:solidFill>
                            <a:srgbClr val="000000"/>
                          </a:solidFill>
                          <a:uFill>
                            <a:solidFill>
                              <a:srgbClr val="FFFFFF"/>
                            </a:solidFill>
                          </a:uFill>
                          <a:latin typeface="Calibri"/>
                        </a:rPr>
                        <a:t>E</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Arial"/>
                        </a:rPr>
                        <a:t>0.8</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0.8</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1.1</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3"/>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I</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r>
                        <a:rPr lang="fr-FR" sz="1400" dirty="0"/>
                        <a:t>0.3</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0.3</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r>
                        <a:rPr lang="fr-FR" sz="1400" b="0" strike="noStrike" spc="-1" dirty="0">
                          <a:solidFill>
                            <a:srgbClr val="000000"/>
                          </a:solidFill>
                          <a:uFill>
                            <a:solidFill>
                              <a:srgbClr val="FFFFFF"/>
                            </a:solidFill>
                          </a:uFill>
                          <a:latin typeface="Calibri"/>
                          <a:ea typeface="+mn-ea"/>
                          <a:cs typeface="+mn-cs"/>
                        </a:rPr>
                        <a:t>0.3</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341280">
                <a:tc>
                  <a:txBody>
                    <a:bodyPr/>
                    <a:lstStyle/>
                    <a:p>
                      <a:pPr>
                        <a:lnSpc>
                          <a:spcPct val="100000"/>
                        </a:lnSpc>
                      </a:pPr>
                      <a:r>
                        <a:rPr lang="ru-RU" sz="1800" b="0" strike="noStrike" spc="-1">
                          <a:solidFill>
                            <a:srgbClr val="000000"/>
                          </a:solidFill>
                          <a:uFill>
                            <a:solidFill>
                              <a:srgbClr val="FFFFFF"/>
                            </a:solidFill>
                          </a:uFill>
                          <a:latin typeface="Calibri"/>
                        </a:rPr>
                        <a:t>CDD</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sz="14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0.7</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sz="14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sz="14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sz="14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5"/>
                  </a:ext>
                </a:extLst>
              </a:tr>
              <a:tr h="340200">
                <a:tc>
                  <a:txBody>
                    <a:bodyPr/>
                    <a:lstStyle/>
                    <a:p>
                      <a:pPr>
                        <a:lnSpc>
                          <a:spcPct val="100000"/>
                        </a:lnSpc>
                      </a:pPr>
                      <a:r>
                        <a:rPr lang="ru-RU" sz="1800" b="0" strike="noStrike" spc="-1">
                          <a:solidFill>
                            <a:srgbClr val="000000"/>
                          </a:solidFill>
                          <a:uFill>
                            <a:solidFill>
                              <a:srgbClr val="FFFFFF"/>
                            </a:solidFill>
                          </a:uFill>
                          <a:latin typeface="Calibri"/>
                        </a:rPr>
                        <a:t>ϕ</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Arial"/>
                        </a:rPr>
                        <a:t>0.5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6"/>
                  </a:ext>
                </a:extLst>
              </a:tr>
            </a:tbl>
          </a:graphicData>
        </a:graphic>
      </p:graphicFrame>
      <p:sp>
        <p:nvSpPr>
          <p:cNvPr id="98" name="CustomShape 2"/>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a:solidFill>
                  <a:srgbClr val="000000"/>
                </a:solidFill>
                <a:uFill>
                  <a:solidFill>
                    <a:srgbClr val="FFFFFF"/>
                  </a:solidFill>
                </a:uFill>
                <a:latin typeface="Calibri"/>
              </a:rPr>
              <a:t>Livrable 1 : Planification RH [Y..Y+2]</a:t>
            </a:r>
            <a:endParaRPr lang="ru-RU" sz="1800" b="0" strike="noStrike" spc="-1">
              <a:solidFill>
                <a:srgbClr val="000000"/>
              </a:solidFill>
              <a:uFill>
                <a:solidFill>
                  <a:srgbClr val="FFFFFF"/>
                </a:solidFill>
              </a:uFill>
              <a:latin typeface="Arial"/>
            </a:endParaRPr>
          </a:p>
        </p:txBody>
      </p:sp>
      <p:sp>
        <p:nvSpPr>
          <p:cNvPr id="99" name="CustomShape 3"/>
          <p:cNvSpPr/>
          <p:nvPr/>
        </p:nvSpPr>
        <p:spPr>
          <a:xfrm>
            <a:off x="7055640" y="1052640"/>
            <a:ext cx="19605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dirty="0" err="1">
                <a:solidFill>
                  <a:srgbClr val="000000"/>
                </a:solidFill>
                <a:uFill>
                  <a:solidFill>
                    <a:srgbClr val="FFFFFF"/>
                  </a:solidFill>
                </a:uFill>
                <a:latin typeface="Calibri"/>
                <a:ea typeface="DejaVu Sans"/>
              </a:rPr>
              <a:t>Noms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si</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nécessaire</a:t>
            </a:r>
            <a:r>
              <a:rPr lang="ru-RU" sz="1600" b="0" strike="noStrike" spc="-1" dirty="0">
                <a:solidFill>
                  <a:srgbClr val="000000"/>
                </a:solidFill>
                <a:uFill>
                  <a:solidFill>
                    <a:srgbClr val="FFFFFF"/>
                  </a:solidFill>
                </a:uFill>
                <a:latin typeface="Calibri"/>
                <a:ea typeface="DejaVu Sans"/>
              </a:rPr>
              <a:t>):</a:t>
            </a:r>
            <a:endParaRPr lang="ru-RU"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000000"/>
                </a:solidFill>
                <a:uFill>
                  <a:solidFill>
                    <a:srgbClr val="FFFFFF"/>
                  </a:solidFill>
                </a:uFill>
                <a:latin typeface="Calibri"/>
                <a:ea typeface="DejaVu Sans"/>
              </a:rPr>
              <a:t>S. Russo (0.6)</a:t>
            </a:r>
          </a:p>
          <a:p>
            <a:pPr>
              <a:lnSpc>
                <a:spcPct val="100000"/>
              </a:lnSpc>
            </a:pPr>
            <a:r>
              <a:rPr lang="en-US" sz="1600" spc="-1" dirty="0">
                <a:solidFill>
                  <a:srgbClr val="000000"/>
                </a:solidFill>
                <a:uFill>
                  <a:solidFill>
                    <a:srgbClr val="FFFFFF"/>
                  </a:solidFill>
                </a:uFill>
                <a:latin typeface="Calibri"/>
              </a:rPr>
              <a:t>E. Pierre (0.2)</a:t>
            </a:r>
          </a:p>
          <a:p>
            <a:pPr>
              <a:lnSpc>
                <a:spcPct val="100000"/>
              </a:lnSpc>
            </a:pPr>
            <a:r>
              <a:rPr lang="en-US" sz="1600" spc="-1" dirty="0">
                <a:solidFill>
                  <a:srgbClr val="000000"/>
                </a:solidFill>
                <a:uFill>
                  <a:solidFill>
                    <a:srgbClr val="FFFFFF"/>
                  </a:solidFill>
                </a:uFill>
                <a:latin typeface="Calibri"/>
              </a:rPr>
              <a:t>J. </a:t>
            </a:r>
            <a:r>
              <a:rPr lang="en-US" sz="1600" spc="-1" dirty="0" err="1">
                <a:solidFill>
                  <a:srgbClr val="000000"/>
                </a:solidFill>
                <a:uFill>
                  <a:solidFill>
                    <a:srgbClr val="FFFFFF"/>
                  </a:solidFill>
                </a:uFill>
                <a:latin typeface="Calibri"/>
              </a:rPr>
              <a:t>Coridian</a:t>
            </a:r>
            <a:r>
              <a:rPr lang="en-US" sz="1600" spc="-1" dirty="0">
                <a:solidFill>
                  <a:srgbClr val="000000"/>
                </a:solidFill>
                <a:uFill>
                  <a:solidFill>
                    <a:srgbClr val="FFFFFF"/>
                  </a:solidFill>
                </a:uFill>
                <a:latin typeface="Calibri"/>
              </a:rPr>
              <a:t> (0.1)</a:t>
            </a:r>
          </a:p>
          <a:p>
            <a:pPr>
              <a:lnSpc>
                <a:spcPct val="100000"/>
              </a:lnSpc>
            </a:pPr>
            <a:r>
              <a:rPr lang="en-US" sz="1600" spc="-1" dirty="0">
                <a:solidFill>
                  <a:srgbClr val="000000"/>
                </a:solidFill>
                <a:uFill>
                  <a:solidFill>
                    <a:srgbClr val="FFFFFF"/>
                  </a:solidFill>
                </a:uFill>
                <a:latin typeface="Calibri"/>
              </a:rPr>
              <a:t>D. Martin (0.2)</a:t>
            </a:r>
          </a:p>
          <a:p>
            <a:pPr>
              <a:lnSpc>
                <a:spcPct val="100000"/>
              </a:lnSpc>
            </a:pPr>
            <a:r>
              <a:rPr lang="en-US" sz="1600" spc="-1" dirty="0">
                <a:solidFill>
                  <a:srgbClr val="000000"/>
                </a:solidFill>
                <a:uFill>
                  <a:solidFill>
                    <a:srgbClr val="FFFFFF"/>
                  </a:solidFill>
                </a:uFill>
                <a:latin typeface="Calibri"/>
              </a:rPr>
              <a:t>V. </a:t>
            </a:r>
            <a:r>
              <a:rPr lang="en-US" sz="1600" spc="-1" dirty="0" err="1">
                <a:solidFill>
                  <a:srgbClr val="000000"/>
                </a:solidFill>
                <a:uFill>
                  <a:solidFill>
                    <a:srgbClr val="FFFFFF"/>
                  </a:solidFill>
                </a:uFill>
                <a:latin typeface="Calibri"/>
              </a:rPr>
              <a:t>Voisin</a:t>
            </a:r>
            <a:r>
              <a:rPr lang="en-US" sz="1600" spc="-1" dirty="0">
                <a:solidFill>
                  <a:srgbClr val="000000"/>
                </a:solidFill>
                <a:uFill>
                  <a:solidFill>
                    <a:srgbClr val="FFFFFF"/>
                  </a:solidFill>
                </a:uFill>
                <a:latin typeface="Calibri"/>
              </a:rPr>
              <a:t> (0.3)</a:t>
            </a: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r>
              <a:rPr lang="ru-RU" sz="1600" b="0" strike="noStrike" spc="-1" dirty="0">
                <a:solidFill>
                  <a:srgbClr val="000000"/>
                </a:solidFill>
                <a:uFill>
                  <a:solidFill>
                    <a:srgbClr val="FFFFFF"/>
                  </a:solidFill>
                </a:uFill>
                <a:latin typeface="Calibri"/>
                <a:ea typeface="DejaVu Sans"/>
              </a:rPr>
              <a:t> </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
        <p:nvSpPr>
          <p:cNvPr id="100" name="CustomShape 4"/>
          <p:cNvSpPr/>
          <p:nvPr/>
        </p:nvSpPr>
        <p:spPr>
          <a:xfrm>
            <a:off x="225720" y="631800"/>
            <a:ext cx="289296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200" b="0" strike="noStrike" spc="-1" dirty="0" err="1">
                <a:solidFill>
                  <a:srgbClr val="7030A0"/>
                </a:solidFill>
                <a:uFill>
                  <a:solidFill>
                    <a:srgbClr val="FFFFFF"/>
                  </a:solidFill>
                </a:uFill>
                <a:latin typeface="Calibri"/>
                <a:ea typeface="DejaVu Sans"/>
              </a:rPr>
              <a:t>Nouveau</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réunion</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précédente</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C00000"/>
                </a:solidFill>
                <a:uFill>
                  <a:solidFill>
                    <a:srgbClr val="FFFFFF"/>
                  </a:solidFill>
                </a:uFill>
                <a:latin typeface="Calibri"/>
                <a:ea typeface="DejaVu Sans"/>
              </a:rPr>
              <a:t>modification</a:t>
            </a:r>
            <a:endParaRPr lang="ru-RU" sz="1800" b="0" strike="noStrike" spc="-1" dirty="0">
              <a:solidFill>
                <a:srgbClr val="000000"/>
              </a:solidFill>
              <a:uFill>
                <a:solidFill>
                  <a:srgbClr val="FFFFFF"/>
                </a:solidFill>
              </a:uFill>
              <a:latin typeface="Arial"/>
            </a:endParaRPr>
          </a:p>
        </p:txBody>
      </p:sp>
      <p:sp>
        <p:nvSpPr>
          <p:cNvPr id="101" name="CustomShape 5"/>
          <p:cNvSpPr/>
          <p:nvPr/>
        </p:nvSpPr>
        <p:spPr>
          <a:xfrm>
            <a:off x="225720" y="4167360"/>
            <a:ext cx="87843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1" strike="noStrike" spc="-1" dirty="0">
                <a:solidFill>
                  <a:srgbClr val="000000"/>
                </a:solidFill>
                <a:uFill>
                  <a:solidFill>
                    <a:srgbClr val="FFFFFF"/>
                  </a:solidFill>
                </a:uFill>
                <a:latin typeface="Calibri"/>
                <a:ea typeface="DejaVu Sans"/>
              </a:rPr>
              <a:t>Observations</a:t>
            </a:r>
            <a:r>
              <a:rPr lang="fr-FR" sz="1600" b="0" strike="noStrike" spc="-1" dirty="0">
                <a:solidFill>
                  <a:srgbClr val="000000"/>
                </a:solidFill>
                <a:uFill>
                  <a:solidFill>
                    <a:srgbClr val="FFFFFF"/>
                  </a:solidFill>
                </a:uFill>
                <a:latin typeface="Calibri"/>
                <a:ea typeface="DejaVu Sans"/>
              </a:rPr>
              <a:t> (travail effectif/planifié ; profil CDD/stage ; </a:t>
            </a:r>
            <a:r>
              <a:rPr lang="fr-FR" sz="1600" b="0" strike="noStrike" spc="-1" dirty="0" err="1">
                <a:solidFill>
                  <a:srgbClr val="000000"/>
                </a:solidFill>
                <a:uFill>
                  <a:solidFill>
                    <a:srgbClr val="FFFFFF"/>
                  </a:solidFill>
                </a:uFill>
                <a:latin typeface="Calibri"/>
                <a:ea typeface="DejaVu Sans"/>
              </a:rPr>
              <a:t>aob</a:t>
            </a:r>
            <a:r>
              <a:rPr lang="fr-FR" sz="1600" b="0" strike="noStrike" spc="-1" dirty="0">
                <a:solidFill>
                  <a:srgbClr val="000000"/>
                </a:solidFill>
                <a:uFill>
                  <a:solidFill>
                    <a:srgbClr val="FFFFFF"/>
                  </a:solidFill>
                </a:uFill>
                <a:latin typeface="Calibri"/>
                <a:ea typeface="DejaVu Sans"/>
              </a:rPr>
              <a:t>) : </a:t>
            </a:r>
            <a:endParaRPr lang="fr-FR" sz="1800" b="0" strike="noStrike" spc="-1" dirty="0">
              <a:solidFill>
                <a:srgbClr val="000000"/>
              </a:solidFill>
              <a:uFill>
                <a:solidFill>
                  <a:srgbClr val="FFFFFF"/>
                </a:solidFill>
              </a:uFill>
              <a:latin typeface="Arial"/>
            </a:endParaRPr>
          </a:p>
          <a:p>
            <a:pPr>
              <a:lnSpc>
                <a:spcPct val="100000"/>
              </a:lnSpc>
            </a:pPr>
            <a:r>
              <a:rPr lang="fr-FR" sz="1400" spc="-1" dirty="0">
                <a:uFill>
                  <a:solidFill>
                    <a:srgbClr val="FFFFFF"/>
                  </a:solidFill>
                </a:uFill>
                <a:latin typeface="Calibri"/>
                <a:cs typeface="Calibri"/>
              </a:rPr>
              <a:t>Lucile </a:t>
            </a:r>
            <a:r>
              <a:rPr lang="fr-FR" sz="1400" spc="-1" dirty="0" err="1">
                <a:uFill>
                  <a:solidFill>
                    <a:srgbClr val="FFFFFF"/>
                  </a:solidFill>
                </a:uFill>
                <a:latin typeface="Calibri"/>
                <a:cs typeface="Calibri"/>
              </a:rPr>
              <a:t>Mellet</a:t>
            </a:r>
            <a:r>
              <a:rPr lang="fr-FR" sz="1400" spc="-1" dirty="0">
                <a:uFill>
                  <a:solidFill>
                    <a:srgbClr val="FFFFFF"/>
                  </a:solidFill>
                </a:uFill>
                <a:latin typeface="Calibri"/>
                <a:cs typeface="Calibri"/>
              </a:rPr>
              <a:t> et </a:t>
            </a:r>
            <a:r>
              <a:rPr lang="fr-FR" sz="1400" spc="-1" dirty="0" err="1">
                <a:uFill>
                  <a:solidFill>
                    <a:srgbClr val="FFFFFF"/>
                  </a:solidFill>
                </a:uFill>
                <a:latin typeface="Calibri"/>
                <a:cs typeface="Calibri"/>
              </a:rPr>
              <a:t>PostDoc</a:t>
            </a:r>
            <a:r>
              <a:rPr lang="fr-FR" sz="1400" spc="-1" dirty="0">
                <a:uFill>
                  <a:solidFill>
                    <a:srgbClr val="FFFFFF"/>
                  </a:solidFill>
                </a:uFill>
                <a:latin typeface="Calibri"/>
                <a:cs typeface="Calibri"/>
              </a:rPr>
              <a:t> ANR octobre 2022 (sélectionné). </a:t>
            </a:r>
          </a:p>
          <a:p>
            <a:pPr>
              <a:lnSpc>
                <a:spcPct val="100000"/>
              </a:lnSpc>
            </a:pPr>
            <a:r>
              <a:rPr lang="fr-FR" sz="1400" spc="-1" dirty="0">
                <a:uFill>
                  <a:solidFill>
                    <a:srgbClr val="FFFFFF"/>
                  </a:solidFill>
                </a:uFill>
                <a:latin typeface="Calibri"/>
                <a:cs typeface="Calibri"/>
              </a:rPr>
              <a:t>Le livrable 1 (R&amp;D) s’enchaine  avec le livrable 3 (prod)</a:t>
            </a:r>
            <a:endParaRPr lang="fr-FR" sz="1800" b="0" strike="noStrike" spc="-1" dirty="0">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 name="Table 1"/>
          <p:cNvGraphicFramePr/>
          <p:nvPr>
            <p:extLst>
              <p:ext uri="{D42A27DB-BD31-4B8C-83A1-F6EECF244321}">
                <p14:modId xmlns:p14="http://schemas.microsoft.com/office/powerpoint/2010/main" val="3533491726"/>
              </p:ext>
            </p:extLst>
          </p:nvPr>
        </p:nvGraphicFramePr>
        <p:xfrm>
          <a:off x="323640" y="1103760"/>
          <a:ext cx="6408360" cy="3108960"/>
        </p:xfrm>
        <a:graphic>
          <a:graphicData uri="http://schemas.openxmlformats.org/drawingml/2006/table">
            <a:tbl>
              <a:tblPr/>
              <a:tblGrid>
                <a:gridCol w="711720">
                  <a:extLst>
                    <a:ext uri="{9D8B030D-6E8A-4147-A177-3AD203B41FA5}">
                      <a16:colId xmlns:a16="http://schemas.microsoft.com/office/drawing/2014/main" val="20000"/>
                    </a:ext>
                  </a:extLst>
                </a:gridCol>
                <a:gridCol w="711720">
                  <a:extLst>
                    <a:ext uri="{9D8B030D-6E8A-4147-A177-3AD203B41FA5}">
                      <a16:colId xmlns:a16="http://schemas.microsoft.com/office/drawing/2014/main" val="20001"/>
                    </a:ext>
                  </a:extLst>
                </a:gridCol>
                <a:gridCol w="711720">
                  <a:extLst>
                    <a:ext uri="{9D8B030D-6E8A-4147-A177-3AD203B41FA5}">
                      <a16:colId xmlns:a16="http://schemas.microsoft.com/office/drawing/2014/main" val="20002"/>
                    </a:ext>
                  </a:extLst>
                </a:gridCol>
                <a:gridCol w="711720">
                  <a:extLst>
                    <a:ext uri="{9D8B030D-6E8A-4147-A177-3AD203B41FA5}">
                      <a16:colId xmlns:a16="http://schemas.microsoft.com/office/drawing/2014/main" val="20003"/>
                    </a:ext>
                  </a:extLst>
                </a:gridCol>
                <a:gridCol w="711720">
                  <a:extLst>
                    <a:ext uri="{9D8B030D-6E8A-4147-A177-3AD203B41FA5}">
                      <a16:colId xmlns:a16="http://schemas.microsoft.com/office/drawing/2014/main" val="20004"/>
                    </a:ext>
                  </a:extLst>
                </a:gridCol>
                <a:gridCol w="711720">
                  <a:extLst>
                    <a:ext uri="{9D8B030D-6E8A-4147-A177-3AD203B41FA5}">
                      <a16:colId xmlns:a16="http://schemas.microsoft.com/office/drawing/2014/main" val="20005"/>
                    </a:ext>
                  </a:extLst>
                </a:gridCol>
                <a:gridCol w="711720">
                  <a:extLst>
                    <a:ext uri="{9D8B030D-6E8A-4147-A177-3AD203B41FA5}">
                      <a16:colId xmlns:a16="http://schemas.microsoft.com/office/drawing/2014/main" val="20006"/>
                    </a:ext>
                  </a:extLst>
                </a:gridCol>
                <a:gridCol w="711720">
                  <a:extLst>
                    <a:ext uri="{9D8B030D-6E8A-4147-A177-3AD203B41FA5}">
                      <a16:colId xmlns:a16="http://schemas.microsoft.com/office/drawing/2014/main" val="20007"/>
                    </a:ext>
                  </a:extLst>
                </a:gridCol>
                <a:gridCol w="714600">
                  <a:extLst>
                    <a:ext uri="{9D8B030D-6E8A-4147-A177-3AD203B41FA5}">
                      <a16:colId xmlns:a16="http://schemas.microsoft.com/office/drawing/2014/main" val="20008"/>
                    </a:ext>
                  </a:extLst>
                </a:gridCol>
              </a:tblGrid>
              <a:tr h="54900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5</a:t>
                      </a:r>
                      <a:r>
                        <a:rPr lang="ru-RU"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6</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6</a:t>
                      </a:r>
                      <a:r>
                        <a:rPr lang="ru-RU"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7</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7</a:t>
                      </a:r>
                      <a:r>
                        <a:rPr lang="ru-RU"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341280">
                <a:tc>
                  <a:txBody>
                    <a:bodyPr/>
                    <a:lstStyle/>
                    <a:p>
                      <a:pPr>
                        <a:lnSpc>
                          <a:spcPct val="100000"/>
                        </a:lnSpc>
                      </a:pPr>
                      <a:r>
                        <a:rPr lang="ru-RU" sz="1800" b="0" strike="noStrike" spc="-1">
                          <a:solidFill>
                            <a:srgbClr val="000000"/>
                          </a:solidFill>
                          <a:uFill>
                            <a:solidFill>
                              <a:srgbClr val="FFFFFF"/>
                            </a:solidFill>
                          </a:uFill>
                          <a:latin typeface="Calibri"/>
                        </a:rPr>
                        <a:t>Etape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M</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sz="16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sz="16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sz="16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sz="16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sz="16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sz="16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3"/>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I</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6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6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6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6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6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6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341280">
                <a:tc>
                  <a:txBody>
                    <a:bodyPr/>
                    <a:lstStyle/>
                    <a:p>
                      <a:pPr>
                        <a:lnSpc>
                          <a:spcPct val="100000"/>
                        </a:lnSpc>
                      </a:pPr>
                      <a:r>
                        <a:rPr lang="ru-RU" sz="1800" b="0" strike="noStrike" spc="-1">
                          <a:solidFill>
                            <a:srgbClr val="000000"/>
                          </a:solidFill>
                          <a:uFill>
                            <a:solidFill>
                              <a:srgbClr val="FFFFFF"/>
                            </a:solidFill>
                          </a:uFill>
                          <a:latin typeface="Calibri"/>
                        </a:rPr>
                        <a:t>CDD</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endParaRPr lang="ru-RU" sz="16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endParaRPr lang="ru-RU" sz="16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sz="16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sz="16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5"/>
                  </a:ext>
                </a:extLst>
              </a:tr>
              <a:tr h="340200">
                <a:tc>
                  <a:txBody>
                    <a:bodyPr/>
                    <a:lstStyle/>
                    <a:p>
                      <a:pPr>
                        <a:lnSpc>
                          <a:spcPct val="100000"/>
                        </a:lnSpc>
                      </a:pPr>
                      <a:r>
                        <a:rPr lang="ru-RU" sz="1800" b="0" strike="noStrike" spc="-1">
                          <a:solidFill>
                            <a:srgbClr val="000000"/>
                          </a:solidFill>
                          <a:uFill>
                            <a:solidFill>
                              <a:srgbClr val="FFFFFF"/>
                            </a:solidFill>
                          </a:uFill>
                          <a:latin typeface="Calibri"/>
                        </a:rPr>
                        <a:t>ϕ</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ru-RU" sz="14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ru-RU" sz="14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400" dirty="0">
                        <a:latin typeface="Calibri" panose="020F0502020204030204" pitchFamily="34" charset="0"/>
                        <a:cs typeface="Calibri" panose="020F05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400" dirty="0">
                        <a:latin typeface="Calibri" panose="020F0502020204030204" pitchFamily="34" charset="0"/>
                        <a:cs typeface="Calibri" panose="020F05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400" dirty="0">
                        <a:latin typeface="Calibri" panose="020F0502020204030204" pitchFamily="34" charset="0"/>
                        <a:cs typeface="Calibri" panose="020F05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400" dirty="0">
                        <a:latin typeface="Calibri" panose="020F0502020204030204" pitchFamily="34" charset="0"/>
                        <a:cs typeface="Calibri" panose="020F05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6"/>
                  </a:ext>
                </a:extLst>
              </a:tr>
            </a:tbl>
          </a:graphicData>
        </a:graphic>
      </p:graphicFrame>
      <p:sp>
        <p:nvSpPr>
          <p:cNvPr id="103" name="CustomShape 2"/>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a:solidFill>
                  <a:srgbClr val="000000"/>
                </a:solidFill>
                <a:uFill>
                  <a:solidFill>
                    <a:srgbClr val="FFFFFF"/>
                  </a:solidFill>
                </a:uFill>
                <a:latin typeface="Calibri"/>
              </a:rPr>
              <a:t>Livrable 1 : Planification RH [Y+3..Y+5]</a:t>
            </a:r>
            <a:endParaRPr lang="ru-RU" sz="1800" b="0" strike="noStrike" spc="-1">
              <a:solidFill>
                <a:srgbClr val="000000"/>
              </a:solidFill>
              <a:uFill>
                <a:solidFill>
                  <a:srgbClr val="FFFFFF"/>
                </a:solidFill>
              </a:uFill>
              <a:latin typeface="Arial"/>
            </a:endParaRPr>
          </a:p>
        </p:txBody>
      </p:sp>
      <p:sp>
        <p:nvSpPr>
          <p:cNvPr id="104" name="CustomShape 3"/>
          <p:cNvSpPr/>
          <p:nvPr/>
        </p:nvSpPr>
        <p:spPr>
          <a:xfrm>
            <a:off x="7055640" y="1052640"/>
            <a:ext cx="19605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dirty="0" err="1">
                <a:solidFill>
                  <a:srgbClr val="000000"/>
                </a:solidFill>
                <a:uFill>
                  <a:solidFill>
                    <a:srgbClr val="FFFFFF"/>
                  </a:solidFill>
                </a:uFill>
                <a:latin typeface="Calibri"/>
                <a:ea typeface="DejaVu Sans"/>
              </a:rPr>
              <a:t>Noms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si</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nécessaire</a:t>
            </a:r>
            <a:r>
              <a:rPr lang="ru-RU" sz="1600" b="0" strike="noStrike" spc="-1" dirty="0">
                <a:solidFill>
                  <a:srgbClr val="000000"/>
                </a:solidFill>
                <a:uFill>
                  <a:solidFill>
                    <a:srgbClr val="FFFFFF"/>
                  </a:solidFill>
                </a:uFill>
                <a:latin typeface="Calibri"/>
                <a:ea typeface="DejaVu Sans"/>
              </a:rPr>
              <a:t>):</a:t>
            </a:r>
            <a:endParaRPr lang="ru-RU" sz="1800" b="0" strike="noStrike" spc="-1" dirty="0">
              <a:solidFill>
                <a:srgbClr val="000000"/>
              </a:solidFill>
              <a:uFill>
                <a:solidFill>
                  <a:srgbClr val="FFFFFF"/>
                </a:solidFill>
              </a:uFill>
              <a:latin typeface="Arial"/>
            </a:endParaRPr>
          </a:p>
          <a:p>
            <a:pPr>
              <a:lnSpc>
                <a:spcPct val="100000"/>
              </a:lnSpc>
            </a:pPr>
            <a:r>
              <a:rPr lang="en-US" sz="1600" spc="-1" dirty="0">
                <a:solidFill>
                  <a:srgbClr val="000000"/>
                </a:solidFill>
                <a:uFill>
                  <a:solidFill>
                    <a:srgbClr val="FFFFFF"/>
                  </a:solidFill>
                </a:uFill>
                <a:latin typeface="Calibri"/>
              </a:rPr>
              <a:t>E. Pierre (0.2)</a:t>
            </a:r>
          </a:p>
          <a:p>
            <a:pPr>
              <a:lnSpc>
                <a:spcPct val="100000"/>
              </a:lnSpc>
            </a:pPr>
            <a:r>
              <a:rPr lang="en-US" sz="1600" spc="-1" dirty="0">
                <a:solidFill>
                  <a:srgbClr val="000000"/>
                </a:solidFill>
                <a:uFill>
                  <a:solidFill>
                    <a:srgbClr val="FFFFFF"/>
                  </a:solidFill>
                </a:uFill>
                <a:latin typeface="Calibri"/>
              </a:rPr>
              <a:t>J. </a:t>
            </a:r>
            <a:r>
              <a:rPr lang="en-US" sz="1600" spc="-1" dirty="0" err="1">
                <a:solidFill>
                  <a:srgbClr val="000000"/>
                </a:solidFill>
                <a:uFill>
                  <a:solidFill>
                    <a:srgbClr val="FFFFFF"/>
                  </a:solidFill>
                </a:uFill>
                <a:latin typeface="Calibri"/>
              </a:rPr>
              <a:t>Coridian</a:t>
            </a:r>
            <a:r>
              <a:rPr lang="en-US" sz="1600" spc="-1" dirty="0">
                <a:solidFill>
                  <a:srgbClr val="000000"/>
                </a:solidFill>
                <a:uFill>
                  <a:solidFill>
                    <a:srgbClr val="FFFFFF"/>
                  </a:solidFill>
                </a:uFill>
                <a:latin typeface="Calibri"/>
              </a:rPr>
              <a:t> (0.1)</a:t>
            </a:r>
          </a:p>
          <a:p>
            <a:pPr>
              <a:lnSpc>
                <a:spcPct val="100000"/>
              </a:lnSpc>
            </a:pPr>
            <a:r>
              <a:rPr lang="en-US" sz="1600" spc="-1" dirty="0">
                <a:solidFill>
                  <a:srgbClr val="000000"/>
                </a:solidFill>
                <a:uFill>
                  <a:solidFill>
                    <a:srgbClr val="FFFFFF"/>
                  </a:solidFill>
                </a:uFill>
                <a:latin typeface="Calibri"/>
              </a:rPr>
              <a:t>D. Martin (0.2)</a:t>
            </a:r>
          </a:p>
          <a:p>
            <a:pPr>
              <a:lnSpc>
                <a:spcPct val="100000"/>
              </a:lnSpc>
            </a:pPr>
            <a:r>
              <a:rPr lang="en-US" sz="1600" spc="-1" dirty="0">
                <a:solidFill>
                  <a:srgbClr val="000000"/>
                </a:solidFill>
                <a:uFill>
                  <a:solidFill>
                    <a:srgbClr val="FFFFFF"/>
                  </a:solidFill>
                </a:uFill>
                <a:latin typeface="Calibri"/>
              </a:rPr>
              <a:t>V. </a:t>
            </a:r>
            <a:r>
              <a:rPr lang="en-US" sz="1600" spc="-1" dirty="0" err="1">
                <a:solidFill>
                  <a:srgbClr val="000000"/>
                </a:solidFill>
                <a:uFill>
                  <a:solidFill>
                    <a:srgbClr val="FFFFFF"/>
                  </a:solidFill>
                </a:uFill>
                <a:latin typeface="Calibri"/>
              </a:rPr>
              <a:t>Voisin</a:t>
            </a:r>
            <a:r>
              <a:rPr lang="en-US" sz="1600" spc="-1" dirty="0">
                <a:solidFill>
                  <a:srgbClr val="000000"/>
                </a:solidFill>
                <a:uFill>
                  <a:solidFill>
                    <a:srgbClr val="FFFFFF"/>
                  </a:solidFill>
                </a:uFill>
                <a:latin typeface="Calibri"/>
              </a:rPr>
              <a:t> (0.3)</a:t>
            </a: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r>
              <a:rPr lang="ru-RU" sz="1600" b="0" strike="noStrike" spc="-1" dirty="0">
                <a:solidFill>
                  <a:srgbClr val="000000"/>
                </a:solidFill>
                <a:uFill>
                  <a:solidFill>
                    <a:srgbClr val="FFFFFF"/>
                  </a:solidFill>
                </a:uFill>
                <a:latin typeface="Calibri"/>
                <a:ea typeface="DejaVu Sans"/>
              </a:rPr>
              <a:t> </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
        <p:nvSpPr>
          <p:cNvPr id="105" name="CustomShape 4"/>
          <p:cNvSpPr/>
          <p:nvPr/>
        </p:nvSpPr>
        <p:spPr>
          <a:xfrm>
            <a:off x="225720" y="631800"/>
            <a:ext cx="289296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200" b="0" strike="noStrike" spc="-1" dirty="0" err="1">
                <a:solidFill>
                  <a:srgbClr val="7030A0"/>
                </a:solidFill>
                <a:uFill>
                  <a:solidFill>
                    <a:srgbClr val="FFFFFF"/>
                  </a:solidFill>
                </a:uFill>
                <a:latin typeface="Calibri"/>
                <a:ea typeface="DejaVu Sans"/>
              </a:rPr>
              <a:t>Nouveau</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réunion</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précédente</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C00000"/>
                </a:solidFill>
                <a:uFill>
                  <a:solidFill>
                    <a:srgbClr val="FFFFFF"/>
                  </a:solidFill>
                </a:uFill>
                <a:latin typeface="Calibri"/>
                <a:ea typeface="DejaVu Sans"/>
              </a:rPr>
              <a:t>modification</a:t>
            </a:r>
            <a:endParaRPr lang="ru-RU"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ustomShape 1"/>
          <p:cNvSpPr/>
          <p:nvPr/>
        </p:nvSpPr>
        <p:spPr>
          <a:xfrm>
            <a:off x="179640" y="692640"/>
            <a:ext cx="8784360" cy="576720"/>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0" strike="noStrike" spc="-1" dirty="0">
                <a:solidFill>
                  <a:srgbClr val="000000"/>
                </a:solidFill>
                <a:uFill>
                  <a:solidFill>
                    <a:srgbClr val="FFFFFF"/>
                  </a:solidFill>
                </a:uFill>
                <a:latin typeface="Calibri"/>
                <a:ea typeface="DejaVu Sans"/>
              </a:rPr>
              <a:t>ETUDE informatique  </a:t>
            </a:r>
            <a:endParaRPr lang="fr-FR" sz="1800" b="0" strike="noStrike" spc="-1" dirty="0">
              <a:solidFill>
                <a:srgbClr val="000000"/>
              </a:solidFill>
              <a:uFill>
                <a:solidFill>
                  <a:srgbClr val="FFFFFF"/>
                </a:solidFill>
              </a:uFill>
              <a:latin typeface="Arial"/>
            </a:endParaRPr>
          </a:p>
          <a:p>
            <a:pPr>
              <a:lnSpc>
                <a:spcPct val="100000"/>
              </a:lnSpc>
            </a:pPr>
            <a:r>
              <a:rPr lang="fr-FR" sz="1600" spc="-1" dirty="0">
                <a:solidFill>
                  <a:srgbClr val="000000"/>
                </a:solidFill>
                <a:uFill>
                  <a:solidFill>
                    <a:srgbClr val="FFFFFF"/>
                  </a:solidFill>
                </a:uFill>
                <a:latin typeface="Calibri"/>
              </a:rPr>
              <a:t>R&amp;D pour le software de slow control </a:t>
            </a:r>
          </a:p>
        </p:txBody>
      </p:sp>
      <p:sp>
        <p:nvSpPr>
          <p:cNvPr id="107" name="CustomShape 2"/>
          <p:cNvSpPr/>
          <p:nvPr/>
        </p:nvSpPr>
        <p:spPr>
          <a:xfrm>
            <a:off x="179640" y="4652999"/>
            <a:ext cx="8784360" cy="190972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1" strike="noStrike" spc="-1" dirty="0">
                <a:solidFill>
                  <a:srgbClr val="000000"/>
                </a:solidFill>
                <a:uFill>
                  <a:solidFill>
                    <a:srgbClr val="FFFFFF"/>
                  </a:solidFill>
                </a:uFill>
                <a:latin typeface="Calibri"/>
                <a:ea typeface="DejaVu Sans"/>
              </a:rPr>
              <a:t>Détails techniques</a:t>
            </a:r>
            <a:r>
              <a:rPr lang="fr-FR" sz="1600" b="0" strike="noStrike" spc="-1" dirty="0">
                <a:solidFill>
                  <a:srgbClr val="000000"/>
                </a:solidFill>
                <a:uFill>
                  <a:solidFill>
                    <a:srgbClr val="FFFFFF"/>
                  </a:solidFill>
                </a:uFill>
                <a:latin typeface="Calibri"/>
                <a:ea typeface="DejaVu Sans"/>
              </a:rPr>
              <a:t>, planification, modification vs réunion précédente, finances et engagements contractuels, </a:t>
            </a:r>
            <a:r>
              <a:rPr lang="fr-FR" sz="1600" b="0" strike="noStrike" spc="-1" dirty="0" err="1">
                <a:solidFill>
                  <a:srgbClr val="000000"/>
                </a:solidFill>
                <a:uFill>
                  <a:solidFill>
                    <a:srgbClr val="FFFFFF"/>
                  </a:solidFill>
                </a:uFill>
                <a:latin typeface="Calibri"/>
                <a:ea typeface="DejaVu Sans"/>
              </a:rPr>
              <a:t>aob</a:t>
            </a:r>
            <a:r>
              <a:rPr lang="fr-FR" sz="1600" b="0" strike="noStrike" spc="-1" dirty="0">
                <a:solidFill>
                  <a:srgbClr val="000000"/>
                </a:solidFill>
                <a:uFill>
                  <a:solidFill>
                    <a:srgbClr val="FFFFFF"/>
                  </a:solidFill>
                </a:uFill>
                <a:latin typeface="Calibri"/>
                <a:ea typeface="DejaVu Sans"/>
              </a:rPr>
              <a:t> :</a:t>
            </a:r>
          </a:p>
          <a:p>
            <a:pPr>
              <a:lnSpc>
                <a:spcPct val="100000"/>
              </a:lnSpc>
            </a:pPr>
            <a:r>
              <a:rPr lang="fr-FR" sz="1600" spc="-1" dirty="0">
                <a:solidFill>
                  <a:srgbClr val="000000"/>
                </a:solidFill>
                <a:uFill>
                  <a:solidFill>
                    <a:srgbClr val="FFFFFF"/>
                  </a:solidFill>
                </a:uFill>
                <a:latin typeface="Calibri"/>
              </a:rPr>
              <a:t>La collaboration a identifié le lien associé ou système de distribution d’horloge pour l’échange d’informations critiques. Les détails sont encore en cours de définition. Le groupe de travaille d’</a:t>
            </a:r>
            <a:r>
              <a:rPr lang="fr-FR" sz="1600" spc="-1" dirty="0" err="1">
                <a:solidFill>
                  <a:srgbClr val="000000"/>
                </a:solidFill>
                <a:uFill>
                  <a:solidFill>
                    <a:srgbClr val="FFFFFF"/>
                  </a:solidFill>
                </a:uFill>
                <a:latin typeface="Calibri"/>
              </a:rPr>
              <a:t>electronique</a:t>
            </a:r>
            <a:r>
              <a:rPr lang="fr-FR" sz="1600" spc="-1" dirty="0">
                <a:solidFill>
                  <a:srgbClr val="000000"/>
                </a:solidFill>
                <a:uFill>
                  <a:solidFill>
                    <a:srgbClr val="FFFFFF"/>
                  </a:solidFill>
                </a:uFill>
                <a:latin typeface="Calibri"/>
              </a:rPr>
              <a:t> est très occupé avec la définition de </a:t>
            </a:r>
            <a:r>
              <a:rPr lang="fr-FR" sz="1600" spc="-1" dirty="0" err="1">
                <a:solidFill>
                  <a:srgbClr val="000000"/>
                </a:solidFill>
                <a:uFill>
                  <a:solidFill>
                    <a:srgbClr val="FFFFFF"/>
                  </a:solidFill>
                </a:uFill>
                <a:latin typeface="Calibri"/>
              </a:rPr>
              <a:t>l’hw</a:t>
            </a:r>
            <a:r>
              <a:rPr lang="fr-FR" sz="1600" spc="-1" dirty="0">
                <a:solidFill>
                  <a:srgbClr val="000000"/>
                </a:solidFill>
                <a:uFill>
                  <a:solidFill>
                    <a:srgbClr val="FFFFFF"/>
                  </a:solidFill>
                </a:uFill>
                <a:latin typeface="Calibri"/>
              </a:rPr>
              <a:t> et le travail sur le software de slow control n’est pas encore commencé.  </a:t>
            </a:r>
          </a:p>
          <a:p>
            <a:pPr>
              <a:lnSpc>
                <a:spcPct val="100000"/>
              </a:lnSpc>
            </a:pPr>
            <a:endParaRPr lang="fr-FR" sz="1600" spc="-1" dirty="0">
              <a:solidFill>
                <a:srgbClr val="000000"/>
              </a:solidFill>
              <a:uFill>
                <a:solidFill>
                  <a:srgbClr val="FFFFFF"/>
                </a:solidFill>
              </a:uFill>
              <a:latin typeface="Calibri"/>
            </a:endParaRPr>
          </a:p>
        </p:txBody>
      </p:sp>
      <p:sp>
        <p:nvSpPr>
          <p:cNvPr id="108" name="CustomShape 3"/>
          <p:cNvSpPr/>
          <p:nvPr/>
        </p:nvSpPr>
        <p:spPr>
          <a:xfrm>
            <a:off x="6444360" y="1892880"/>
            <a:ext cx="2519640" cy="546480"/>
          </a:xfrm>
          <a:prstGeom prst="rect">
            <a:avLst/>
          </a:prstGeom>
          <a:solidFill>
            <a:schemeClr val="bg2">
              <a:lumMod val="9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1" strike="noStrike" spc="-1">
                <a:solidFill>
                  <a:srgbClr val="000000"/>
                </a:solidFill>
                <a:uFill>
                  <a:solidFill>
                    <a:srgbClr val="FFFFFF"/>
                  </a:solidFill>
                </a:uFill>
                <a:latin typeface="Calibri"/>
                <a:ea typeface="DejaVu Sans"/>
              </a:rPr>
              <a:t>Critères de réussite</a:t>
            </a:r>
            <a:endParaRPr lang="ru-RU" sz="18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Calibri"/>
                <a:ea typeface="DejaVu Sans"/>
              </a:rPr>
              <a:t>   </a:t>
            </a:r>
            <a:endParaRPr lang="ru-RU" sz="1800" b="0" strike="noStrike" spc="-1">
              <a:solidFill>
                <a:srgbClr val="000000"/>
              </a:solidFill>
              <a:uFill>
                <a:solidFill>
                  <a:srgbClr val="FFFFFF"/>
                </a:solidFill>
              </a:uFill>
              <a:latin typeface="Arial"/>
            </a:endParaRPr>
          </a:p>
        </p:txBody>
      </p:sp>
      <p:sp>
        <p:nvSpPr>
          <p:cNvPr id="109" name="CustomShape 4"/>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a:solidFill>
                  <a:srgbClr val="000000"/>
                </a:solidFill>
                <a:uFill>
                  <a:solidFill>
                    <a:srgbClr val="FFFFFF"/>
                  </a:solidFill>
                </a:uFill>
                <a:latin typeface="Calibri"/>
              </a:rPr>
              <a:t>Livrable 2 : description</a:t>
            </a:r>
            <a:endParaRPr lang="ru-RU" sz="1800" b="0" strike="noStrike" spc="-1">
              <a:solidFill>
                <a:srgbClr val="000000"/>
              </a:solidFill>
              <a:uFill>
                <a:solidFill>
                  <a:srgbClr val="FFFFFF"/>
                </a:solidFill>
              </a:uFill>
              <a:latin typeface="Arial"/>
            </a:endParaRPr>
          </a:p>
        </p:txBody>
      </p:sp>
      <p:graphicFrame>
        <p:nvGraphicFramePr>
          <p:cNvPr id="110" name="Table 5"/>
          <p:cNvGraphicFramePr/>
          <p:nvPr>
            <p:extLst>
              <p:ext uri="{D42A27DB-BD31-4B8C-83A1-F6EECF244321}">
                <p14:modId xmlns:p14="http://schemas.microsoft.com/office/powerpoint/2010/main" val="2002544808"/>
              </p:ext>
            </p:extLst>
          </p:nvPr>
        </p:nvGraphicFramePr>
        <p:xfrm>
          <a:off x="179640" y="1628640"/>
          <a:ext cx="6095520" cy="2094840"/>
        </p:xfrm>
        <a:graphic>
          <a:graphicData uri="http://schemas.openxmlformats.org/drawingml/2006/table">
            <a:tbl>
              <a:tblPr/>
              <a:tblGrid>
                <a:gridCol w="381636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1343160">
                  <a:extLst>
                    <a:ext uri="{9D8B030D-6E8A-4147-A177-3AD203B41FA5}">
                      <a16:colId xmlns:a16="http://schemas.microsoft.com/office/drawing/2014/main" val="20002"/>
                    </a:ext>
                  </a:extLst>
                </a:gridCol>
              </a:tblGrid>
              <a:tr h="270360">
                <a:tc>
                  <a:txBody>
                    <a:bodyPr/>
                    <a:lstStyle/>
                    <a:p>
                      <a:pPr>
                        <a:lnSpc>
                          <a:spcPct val="100000"/>
                        </a:lnSpc>
                      </a:pPr>
                      <a:r>
                        <a:rPr lang="ru-RU" sz="1400" b="1" strike="noStrike" spc="-1">
                          <a:solidFill>
                            <a:srgbClr val="FFFFFF"/>
                          </a:solidFill>
                          <a:uFill>
                            <a:solidFill>
                              <a:srgbClr val="FFFFFF"/>
                            </a:solidFill>
                          </a:uFill>
                          <a:latin typeface="Calibri"/>
                        </a:rPr>
                        <a:t>Etape/ Jalon</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nSpc>
                          <a:spcPct val="100000"/>
                        </a:lnSpc>
                      </a:pPr>
                      <a:r>
                        <a:rPr lang="ru-RU" sz="1400" b="1" strike="noStrike" spc="-1">
                          <a:solidFill>
                            <a:srgbClr val="FFFFFF"/>
                          </a:solidFill>
                          <a:uFill>
                            <a:solidFill>
                              <a:srgbClr val="FFFFFF"/>
                            </a:solidFill>
                          </a:uFill>
                          <a:latin typeface="Calibri"/>
                        </a:rPr>
                        <a:t>Date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nSpc>
                          <a:spcPct val="100000"/>
                        </a:lnSpc>
                      </a:pPr>
                      <a:r>
                        <a:rPr lang="ru-RU" sz="1400" b="1" strike="noStrike" spc="-1" dirty="0" err="1">
                          <a:solidFill>
                            <a:srgbClr val="FFFFFF"/>
                          </a:solidFill>
                          <a:uFill>
                            <a:solidFill>
                              <a:srgbClr val="FFFFFF"/>
                            </a:solidFill>
                          </a:uFill>
                          <a:latin typeface="Calibri"/>
                        </a:rPr>
                        <a:t>Statut</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extLst>
                  <a:ext uri="{0D108BD9-81ED-4DB2-BD59-A6C34878D82A}">
                    <a16:rowId xmlns:a16="http://schemas.microsoft.com/office/drawing/2014/main" val="10000"/>
                  </a:ext>
                </a:extLst>
              </a:tr>
              <a:tr h="270360">
                <a:tc>
                  <a:txBody>
                    <a:bodyPr/>
                    <a:lstStyle/>
                    <a:p>
                      <a:pPr>
                        <a:lnSpc>
                          <a:spcPct val="100000"/>
                        </a:lnSpc>
                      </a:pPr>
                      <a:r>
                        <a:rPr lang="fr-FR" sz="1400" b="0" strike="noStrike" spc="-1" noProof="0" dirty="0">
                          <a:solidFill>
                            <a:srgbClr val="000000"/>
                          </a:solidFill>
                          <a:uFill>
                            <a:solidFill>
                              <a:srgbClr val="FFFFFF"/>
                            </a:solidFill>
                          </a:uFill>
                          <a:latin typeface="Calibri"/>
                        </a:rPr>
                        <a:t>Définition du cahier de charge avec la collaboration </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rPr>
                        <a:t>12/2022</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rPr>
                        <a:t>EN COURS</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extLst>
                  <a:ext uri="{0D108BD9-81ED-4DB2-BD59-A6C34878D82A}">
                    <a16:rowId xmlns:a16="http://schemas.microsoft.com/office/drawing/2014/main" val="10001"/>
                  </a:ext>
                </a:extLst>
              </a:tr>
              <a:tr h="448920">
                <a:tc>
                  <a:txBody>
                    <a:bodyPr/>
                    <a:lstStyle/>
                    <a:p>
                      <a:pPr>
                        <a:lnSpc>
                          <a:spcPct val="100000"/>
                        </a:lnSpc>
                      </a:pPr>
                      <a:r>
                        <a:rPr lang="fr-FR" sz="1400" b="0" strike="noStrike" spc="-1" noProof="0" dirty="0">
                          <a:solidFill>
                            <a:srgbClr val="000000"/>
                          </a:solidFill>
                          <a:uFill>
                            <a:solidFill>
                              <a:srgbClr val="FFFFFF"/>
                            </a:solidFill>
                          </a:uFill>
                          <a:latin typeface="Calibri"/>
                        </a:rPr>
                        <a:t>Conception du hardware et du software</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rPr>
                        <a:t>12/2022</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1" normalizeH="0" baseline="0" noProof="0" dirty="0">
                          <a:ln>
                            <a:noFill/>
                          </a:ln>
                          <a:solidFill>
                            <a:srgbClr val="000000"/>
                          </a:solidFill>
                          <a:effectLst/>
                          <a:uLnTx/>
                          <a:uFill>
                            <a:solidFill>
                              <a:srgbClr val="FFFFFF"/>
                            </a:solidFill>
                          </a:uFill>
                          <a:latin typeface="Calibri"/>
                        </a:rPr>
                        <a:t>EN COURS</a:t>
                      </a:r>
                      <a:endParaRPr kumimoji="0" lang="fr-FR" sz="1800" b="0" i="0" u="none" strike="noStrike" kern="0" cap="none" spc="-1" normalizeH="0" baseline="0" noProof="0" dirty="0">
                        <a:ln>
                          <a:noFill/>
                        </a:ln>
                        <a:solidFill>
                          <a:srgbClr val="000000"/>
                        </a:solidFill>
                        <a:effectLst/>
                        <a:uLnTx/>
                        <a:uFill>
                          <a:solidFill>
                            <a:srgbClr val="FFFFFF"/>
                          </a:solidFill>
                        </a:uFill>
                        <a:latin typeface="+mn-lt"/>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extLst>
                  <a:ext uri="{0D108BD9-81ED-4DB2-BD59-A6C34878D82A}">
                    <a16:rowId xmlns:a16="http://schemas.microsoft.com/office/drawing/2014/main" val="10002"/>
                  </a:ext>
                </a:extLst>
              </a:tr>
              <a:tr h="44892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Test sur le cartes de FE</a:t>
                      </a: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12/2022</a:t>
                      </a:r>
                    </a:p>
                    <a:p>
                      <a:pPr>
                        <a:lnSpc>
                          <a:spcPct val="100000"/>
                        </a:lnSpc>
                      </a:pPr>
                      <a:endParaRPr lang="fr-FR" sz="1400" b="0" strike="noStrike" spc="-1" noProof="0" dirty="0">
                        <a:solidFill>
                          <a:srgbClr val="000000"/>
                        </a:solidFill>
                        <a:uFill>
                          <a:solidFill>
                            <a:srgbClr val="FFFFFF"/>
                          </a:solidFill>
                        </a:uFill>
                        <a:latin typeface="Calibri"/>
                        <a:cs typeface="Calibri"/>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1" normalizeH="0" baseline="0" noProof="0" dirty="0">
                          <a:ln>
                            <a:noFill/>
                          </a:ln>
                          <a:solidFill>
                            <a:srgbClr val="000000"/>
                          </a:solidFill>
                          <a:effectLst/>
                          <a:uLnTx/>
                          <a:uFill>
                            <a:solidFill>
                              <a:srgbClr val="FFFFFF"/>
                            </a:solidFill>
                          </a:uFill>
                          <a:latin typeface="Calibri"/>
                        </a:rPr>
                        <a:t>A COMMENCER</a:t>
                      </a:r>
                      <a:endParaRPr kumimoji="0" lang="fr-FR" sz="1800" b="0" i="0" u="none" strike="noStrike" kern="0" cap="none" spc="-1" normalizeH="0" baseline="0" noProof="0" dirty="0">
                        <a:ln>
                          <a:noFill/>
                        </a:ln>
                        <a:solidFill>
                          <a:srgbClr val="000000"/>
                        </a:solidFill>
                        <a:effectLst/>
                        <a:uLnTx/>
                        <a:uFill>
                          <a:solidFill>
                            <a:srgbClr val="FFFFFF"/>
                          </a:solidFill>
                        </a:uFill>
                        <a:latin typeface="+mn-lt"/>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extLst>
                  <a:ext uri="{0D108BD9-81ED-4DB2-BD59-A6C34878D82A}">
                    <a16:rowId xmlns:a16="http://schemas.microsoft.com/office/drawing/2014/main" val="10003"/>
                  </a:ext>
                </a:extLst>
              </a:tr>
              <a:tr h="270360">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Production</a:t>
                      </a:r>
                      <a:r>
                        <a:rPr lang="fr-FR" sz="1400" b="0" strike="noStrike" spc="-1" baseline="0" noProof="0" dirty="0">
                          <a:solidFill>
                            <a:srgbClr val="000000"/>
                          </a:solidFill>
                          <a:uFill>
                            <a:solidFill>
                              <a:srgbClr val="FFFFFF"/>
                            </a:solidFill>
                          </a:uFill>
                          <a:latin typeface="Calibri"/>
                          <a:cs typeface="Calibri"/>
                        </a:rPr>
                        <a:t> d’un document</a:t>
                      </a:r>
                      <a:endParaRPr lang="fr-FR" sz="1400" b="0" strike="noStrike" spc="-1" noProof="0" dirty="0">
                        <a:solidFill>
                          <a:srgbClr val="000000"/>
                        </a:solidFill>
                        <a:uFill>
                          <a:solidFill>
                            <a:srgbClr val="FFFFFF"/>
                          </a:solidFill>
                        </a:uFill>
                        <a:latin typeface="Calibri"/>
                        <a:cs typeface="Calibri"/>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12/2022</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1" normalizeH="0" baseline="0" noProof="0" dirty="0">
                          <a:ln>
                            <a:noFill/>
                          </a:ln>
                          <a:solidFill>
                            <a:srgbClr val="000000"/>
                          </a:solidFill>
                          <a:effectLst/>
                          <a:uLnTx/>
                          <a:uFill>
                            <a:solidFill>
                              <a:srgbClr val="FFFFFF"/>
                            </a:solidFill>
                          </a:uFill>
                          <a:latin typeface="Calibri"/>
                        </a:rPr>
                        <a:t>A COMMENCER</a:t>
                      </a:r>
                      <a:endParaRPr kumimoji="0" lang="fr-FR" sz="1800" b="0" i="0" u="none" strike="noStrike" kern="0" cap="none" spc="-1" normalizeH="0" baseline="0" noProof="0" dirty="0">
                        <a:ln>
                          <a:noFill/>
                        </a:ln>
                        <a:solidFill>
                          <a:srgbClr val="000000"/>
                        </a:solidFill>
                        <a:effectLst/>
                        <a:uLnTx/>
                        <a:uFill>
                          <a:solidFill>
                            <a:srgbClr val="FFFFFF"/>
                          </a:solidFill>
                        </a:uFill>
                        <a:latin typeface="+mn-lt"/>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8D0CF"/>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Table 1"/>
          <p:cNvGraphicFramePr/>
          <p:nvPr>
            <p:extLst>
              <p:ext uri="{D42A27DB-BD31-4B8C-83A1-F6EECF244321}">
                <p14:modId xmlns:p14="http://schemas.microsoft.com/office/powerpoint/2010/main" val="168937128"/>
              </p:ext>
            </p:extLst>
          </p:nvPr>
        </p:nvGraphicFramePr>
        <p:xfrm>
          <a:off x="323640" y="1143000"/>
          <a:ext cx="5152320" cy="2785680"/>
        </p:xfrm>
        <a:graphic>
          <a:graphicData uri="http://schemas.openxmlformats.org/drawingml/2006/table">
            <a:tbl>
              <a:tblPr/>
              <a:tblGrid>
                <a:gridCol w="735840">
                  <a:extLst>
                    <a:ext uri="{9D8B030D-6E8A-4147-A177-3AD203B41FA5}">
                      <a16:colId xmlns:a16="http://schemas.microsoft.com/office/drawing/2014/main" val="20000"/>
                    </a:ext>
                  </a:extLst>
                </a:gridCol>
                <a:gridCol w="735840">
                  <a:extLst>
                    <a:ext uri="{9D8B030D-6E8A-4147-A177-3AD203B41FA5}">
                      <a16:colId xmlns:a16="http://schemas.microsoft.com/office/drawing/2014/main" val="20001"/>
                    </a:ext>
                  </a:extLst>
                </a:gridCol>
                <a:gridCol w="735840">
                  <a:extLst>
                    <a:ext uri="{9D8B030D-6E8A-4147-A177-3AD203B41FA5}">
                      <a16:colId xmlns:a16="http://schemas.microsoft.com/office/drawing/2014/main" val="20002"/>
                    </a:ext>
                  </a:extLst>
                </a:gridCol>
                <a:gridCol w="735840">
                  <a:extLst>
                    <a:ext uri="{9D8B030D-6E8A-4147-A177-3AD203B41FA5}">
                      <a16:colId xmlns:a16="http://schemas.microsoft.com/office/drawing/2014/main" val="20003"/>
                    </a:ext>
                  </a:extLst>
                </a:gridCol>
                <a:gridCol w="735840">
                  <a:extLst>
                    <a:ext uri="{9D8B030D-6E8A-4147-A177-3AD203B41FA5}">
                      <a16:colId xmlns:a16="http://schemas.microsoft.com/office/drawing/2014/main" val="20004"/>
                    </a:ext>
                  </a:extLst>
                </a:gridCol>
                <a:gridCol w="735840">
                  <a:extLst>
                    <a:ext uri="{9D8B030D-6E8A-4147-A177-3AD203B41FA5}">
                      <a16:colId xmlns:a16="http://schemas.microsoft.com/office/drawing/2014/main" val="20005"/>
                    </a:ext>
                  </a:extLst>
                </a:gridCol>
                <a:gridCol w="737280">
                  <a:extLst>
                    <a:ext uri="{9D8B030D-6E8A-4147-A177-3AD203B41FA5}">
                      <a16:colId xmlns:a16="http://schemas.microsoft.com/office/drawing/2014/main" val="20006"/>
                    </a:ext>
                  </a:extLst>
                </a:gridCol>
              </a:tblGrid>
              <a:tr h="54900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000" b="1" strike="noStrike" spc="-1">
                          <a:solidFill>
                            <a:srgbClr val="FFFFFF"/>
                          </a:solidFill>
                          <a:uFill>
                            <a:solidFill>
                              <a:srgbClr val="FFFFFF"/>
                            </a:solidFill>
                          </a:uFill>
                          <a:latin typeface="Calibri"/>
                        </a:rPr>
                        <a:t>Rappel</a:t>
                      </a:r>
                      <a:endParaRPr lang="ru-RU" sz="1800" b="0" strike="noStrike" spc="-1">
                        <a:solidFill>
                          <a:srgbClr val="000000"/>
                        </a:solidFill>
                        <a:uFill>
                          <a:solidFill>
                            <a:srgbClr val="FFFFFF"/>
                          </a:solidFill>
                        </a:uFill>
                        <a:latin typeface="Arial"/>
                      </a:endParaRPr>
                    </a:p>
                    <a:p>
                      <a:pPr>
                        <a:lnSpc>
                          <a:spcPct val="100000"/>
                        </a:lnSpc>
                      </a:pPr>
                      <a:r>
                        <a:rPr lang="ru-RU" sz="1000" b="1" strike="noStrike" spc="-1">
                          <a:solidFill>
                            <a:srgbClr val="FFFFFF"/>
                          </a:solidFill>
                          <a:uFill>
                            <a:solidFill>
                              <a:srgbClr val="FFFFFF"/>
                            </a:solidFill>
                          </a:uFill>
                          <a:latin typeface="Calibri"/>
                        </a:rPr>
                        <a:t>Précèdent</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22.5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23</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23.5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24</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4.5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341280">
                <a:tc>
                  <a:txBody>
                    <a:bodyPr/>
                    <a:lstStyle/>
                    <a:p>
                      <a:pPr>
                        <a:lnSpc>
                          <a:spcPct val="100000"/>
                        </a:lnSpc>
                      </a:pPr>
                      <a:r>
                        <a:rPr lang="ru-RU" sz="1800" b="0" strike="noStrike" spc="-1">
                          <a:solidFill>
                            <a:srgbClr val="000000"/>
                          </a:solidFill>
                          <a:uFill>
                            <a:solidFill>
                              <a:srgbClr val="FFFFFF"/>
                            </a:solidFill>
                          </a:uFill>
                          <a:latin typeface="Calibri"/>
                        </a:rPr>
                        <a:t>Etape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sz="1400" dirty="0">
                        <a:latin typeface="Calibri" panose="020F0502020204030204" pitchFamily="34" charset="0"/>
                        <a:cs typeface="Calibri" panose="020F050202020403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341280">
                <a:tc>
                  <a:txBody>
                    <a:bodyPr/>
                    <a:lstStyle/>
                    <a:p>
                      <a:pPr>
                        <a:lnSpc>
                          <a:spcPct val="100000"/>
                        </a:lnSpc>
                      </a:pPr>
                      <a:r>
                        <a:rPr lang="en-US" sz="1400" b="0" strike="noStrike" spc="-1" dirty="0">
                          <a:solidFill>
                            <a:srgbClr val="000000"/>
                          </a:solidFill>
                          <a:uFill>
                            <a:solidFill>
                              <a:srgbClr val="FFFFFF"/>
                            </a:solidFill>
                          </a:uFill>
                          <a:latin typeface="Calibri"/>
                          <a:ea typeface="+mn-ea"/>
                          <a:cs typeface="+mn-cs"/>
                        </a:rPr>
                        <a:t>FTE</a:t>
                      </a:r>
                      <a:r>
                        <a:rPr lang="en-US" sz="1800" b="0" strike="noStrike" spc="-1" dirty="0">
                          <a:solidFill>
                            <a:srgbClr val="000000"/>
                          </a:solidFill>
                          <a:uFill>
                            <a:solidFill>
                              <a:srgbClr val="FFFFFF"/>
                            </a:solidFill>
                          </a:uFill>
                          <a:latin typeface="Arial"/>
                        </a:rPr>
                        <a:t> </a:t>
                      </a:r>
                      <a:r>
                        <a:rPr lang="en-US" sz="1400" b="0" strike="noStrike" spc="-1" dirty="0">
                          <a:solidFill>
                            <a:srgbClr val="000000"/>
                          </a:solidFill>
                          <a:uFill>
                            <a:solidFill>
                              <a:srgbClr val="FFFFFF"/>
                            </a:solidFill>
                          </a:uFill>
                          <a:latin typeface="Calibri"/>
                          <a:ea typeface="+mn-ea"/>
                          <a:cs typeface="+mn-cs"/>
                        </a:rPr>
                        <a:t>M</a:t>
                      </a:r>
                      <a:endParaRPr lang="ru-RU"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4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2457294243"/>
                  </a:ext>
                </a:extLst>
              </a:tr>
              <a:tr h="341280">
                <a:tc>
                  <a:txBody>
                    <a:bodyPr/>
                    <a:lstStyle/>
                    <a:p>
                      <a:pPr>
                        <a:lnSpc>
                          <a:spcPct val="100000"/>
                        </a:lnSpc>
                      </a:pPr>
                      <a:r>
                        <a:rPr lang="ru-RU" sz="1400" b="0" strike="noStrike" spc="-1" dirty="0">
                          <a:solidFill>
                            <a:srgbClr val="000000"/>
                          </a:solidFill>
                          <a:uFill>
                            <a:solidFill>
                              <a:srgbClr val="FFFFFF"/>
                            </a:solidFill>
                          </a:uFill>
                          <a:latin typeface="Calibri"/>
                        </a:rPr>
                        <a:t>FTE </a:t>
                      </a:r>
                      <a:r>
                        <a:rPr lang="ru-RU" sz="1400" b="0" strike="noStrike" spc="-1" dirty="0" err="1">
                          <a:solidFill>
                            <a:srgbClr val="000000"/>
                          </a:solidFill>
                          <a:uFill>
                            <a:solidFill>
                              <a:srgbClr val="FFFFFF"/>
                            </a:solidFill>
                          </a:uFill>
                          <a:latin typeface="Calibri"/>
                        </a:rPr>
                        <a:t>E</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panose="020F0502020204030204" pitchFamily="34" charset="0"/>
                          <a:cs typeface="Calibri" panose="020F0502020204030204" pitchFamily="34" charset="0"/>
                        </a:rPr>
                        <a:t>0.1</a:t>
                      </a:r>
                      <a:endParaRPr lang="ru-RU" sz="14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0.1</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0.</a:t>
                      </a:r>
                      <a:r>
                        <a:rPr lang="en-US" sz="1400" b="0" strike="noStrike" spc="-1" dirty="0">
                          <a:solidFill>
                            <a:srgbClr val="000000"/>
                          </a:solidFill>
                          <a:uFill>
                            <a:solidFill>
                              <a:srgbClr val="FFFFFF"/>
                            </a:solidFill>
                          </a:uFill>
                          <a:latin typeface="Calibri"/>
                        </a:rPr>
                        <a:t>1</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0.</a:t>
                      </a:r>
                      <a:r>
                        <a:rPr lang="en-US" sz="1400" b="0" strike="noStrike" spc="-1" dirty="0">
                          <a:solidFill>
                            <a:srgbClr val="000000"/>
                          </a:solidFill>
                          <a:uFill>
                            <a:solidFill>
                              <a:srgbClr val="FFFFFF"/>
                            </a:solidFill>
                          </a:uFill>
                          <a:latin typeface="Calibri"/>
                        </a:rPr>
                        <a:t>1</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0.</a:t>
                      </a:r>
                      <a:r>
                        <a:rPr lang="en-US" sz="1400" b="0" strike="noStrike" spc="-1" dirty="0">
                          <a:solidFill>
                            <a:srgbClr val="000000"/>
                          </a:solidFill>
                          <a:uFill>
                            <a:solidFill>
                              <a:srgbClr val="FFFFFF"/>
                            </a:solidFill>
                          </a:uFill>
                          <a:latin typeface="Calibri"/>
                        </a:rPr>
                        <a:t>1</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0.</a:t>
                      </a:r>
                      <a:r>
                        <a:rPr lang="en-US" sz="1400" b="0" strike="noStrike" spc="-1" dirty="0">
                          <a:solidFill>
                            <a:srgbClr val="000000"/>
                          </a:solidFill>
                          <a:uFill>
                            <a:solidFill>
                              <a:srgbClr val="FFFFFF"/>
                            </a:solidFill>
                          </a:uFill>
                          <a:latin typeface="Calibri"/>
                        </a:rPr>
                        <a:t>1</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3"/>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I</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400" dirty="0">
                        <a:latin typeface="Calibri" panose="020F0502020204030204" pitchFamily="34" charset="0"/>
                        <a:cs typeface="Calibri" panose="020F05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fr-FR"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fr-FR"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0.1</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0.1</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0.1</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341280">
                <a:tc>
                  <a:txBody>
                    <a:bodyPr/>
                    <a:lstStyle/>
                    <a:p>
                      <a:pPr>
                        <a:lnSpc>
                          <a:spcPct val="100000"/>
                        </a:lnSpc>
                      </a:pPr>
                      <a:r>
                        <a:rPr lang="ru-RU" sz="1800" b="0" strike="noStrike" spc="-1">
                          <a:solidFill>
                            <a:srgbClr val="000000"/>
                          </a:solidFill>
                          <a:uFill>
                            <a:solidFill>
                              <a:srgbClr val="FFFFFF"/>
                            </a:solidFill>
                          </a:uFill>
                          <a:latin typeface="Calibri"/>
                        </a:rPr>
                        <a:t>CDD</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sz="1400" dirty="0">
                        <a:latin typeface="Calibri" panose="020F0502020204030204" pitchFamily="34" charset="0"/>
                        <a:cs typeface="Calibri" panose="020F05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0.1</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0.1</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0.1</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5"/>
                  </a:ext>
                </a:extLst>
              </a:tr>
              <a:tr h="340200">
                <a:tc>
                  <a:txBody>
                    <a:bodyPr/>
                    <a:lstStyle/>
                    <a:p>
                      <a:pPr>
                        <a:lnSpc>
                          <a:spcPct val="100000"/>
                        </a:lnSpc>
                      </a:pPr>
                      <a:r>
                        <a:rPr lang="ru-RU" sz="1800" b="0" strike="noStrike" spc="-1">
                          <a:solidFill>
                            <a:srgbClr val="000000"/>
                          </a:solidFill>
                          <a:uFill>
                            <a:solidFill>
                              <a:srgbClr val="FFFFFF"/>
                            </a:solidFill>
                          </a:uFill>
                          <a:latin typeface="Calibri"/>
                        </a:rPr>
                        <a:t>ϕ</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panose="020F0502020204030204" pitchFamily="34" charset="0"/>
                          <a:cs typeface="Calibri" panose="020F0502020204030204" pitchFamily="34" charset="0"/>
                        </a:rPr>
                        <a:t>0.25</a:t>
                      </a:r>
                      <a:endParaRPr lang="ru-RU" sz="14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6"/>
                  </a:ext>
                </a:extLst>
              </a:tr>
            </a:tbl>
          </a:graphicData>
        </a:graphic>
      </p:graphicFrame>
      <p:sp>
        <p:nvSpPr>
          <p:cNvPr id="98" name="CustomShape 2"/>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dirty="0" err="1">
                <a:solidFill>
                  <a:srgbClr val="000000"/>
                </a:solidFill>
                <a:uFill>
                  <a:solidFill>
                    <a:srgbClr val="FFFFFF"/>
                  </a:solidFill>
                </a:uFill>
                <a:latin typeface="Calibri"/>
              </a:rPr>
              <a:t>Livrable</a:t>
            </a:r>
            <a:r>
              <a:rPr lang="ru-RU" sz="2800" b="1" strike="noStrike" spc="-1" dirty="0">
                <a:solidFill>
                  <a:srgbClr val="000000"/>
                </a:solidFill>
                <a:uFill>
                  <a:solidFill>
                    <a:srgbClr val="FFFFFF"/>
                  </a:solidFill>
                </a:uFill>
                <a:latin typeface="Calibri"/>
              </a:rPr>
              <a:t> </a:t>
            </a:r>
            <a:r>
              <a:rPr lang="en-US" sz="2800" b="1" strike="noStrike" spc="-1" dirty="0">
                <a:solidFill>
                  <a:srgbClr val="000000"/>
                </a:solidFill>
                <a:uFill>
                  <a:solidFill>
                    <a:srgbClr val="FFFFFF"/>
                  </a:solidFill>
                </a:uFill>
                <a:latin typeface="Calibri"/>
              </a:rPr>
              <a:t>2</a:t>
            </a:r>
            <a:r>
              <a:rPr lang="ru-RU" sz="2800" b="1" strike="noStrike" spc="-1" dirty="0">
                <a:solidFill>
                  <a:srgbClr val="000000"/>
                </a:solidFill>
                <a:uFill>
                  <a:solidFill>
                    <a:srgbClr val="FFFFFF"/>
                  </a:solidFill>
                </a:uFill>
                <a:latin typeface="Calibri"/>
              </a:rPr>
              <a:t> : </a:t>
            </a:r>
            <a:r>
              <a:rPr lang="ru-RU" sz="2800" b="1" strike="noStrike" spc="-1" dirty="0" err="1">
                <a:solidFill>
                  <a:srgbClr val="000000"/>
                </a:solidFill>
                <a:uFill>
                  <a:solidFill>
                    <a:srgbClr val="FFFFFF"/>
                  </a:solidFill>
                </a:uFill>
                <a:latin typeface="Calibri"/>
              </a:rPr>
              <a:t>Planification</a:t>
            </a:r>
            <a:r>
              <a:rPr lang="ru-RU" sz="2800" b="1" strike="noStrike" spc="-1" dirty="0">
                <a:solidFill>
                  <a:srgbClr val="000000"/>
                </a:solidFill>
                <a:uFill>
                  <a:solidFill>
                    <a:srgbClr val="FFFFFF"/>
                  </a:solidFill>
                </a:uFill>
                <a:latin typeface="Calibri"/>
              </a:rPr>
              <a:t> RH [Y..Y+2]</a:t>
            </a:r>
            <a:endParaRPr lang="ru-RU" sz="1800" b="0" strike="noStrike" spc="-1" dirty="0">
              <a:solidFill>
                <a:srgbClr val="000000"/>
              </a:solidFill>
              <a:uFill>
                <a:solidFill>
                  <a:srgbClr val="FFFFFF"/>
                </a:solidFill>
              </a:uFill>
              <a:latin typeface="Arial"/>
            </a:endParaRPr>
          </a:p>
        </p:txBody>
      </p:sp>
      <p:sp>
        <p:nvSpPr>
          <p:cNvPr id="99" name="CustomShape 3"/>
          <p:cNvSpPr/>
          <p:nvPr/>
        </p:nvSpPr>
        <p:spPr>
          <a:xfrm>
            <a:off x="7055640" y="1052640"/>
            <a:ext cx="19605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dirty="0" err="1">
                <a:solidFill>
                  <a:srgbClr val="000000"/>
                </a:solidFill>
                <a:uFill>
                  <a:solidFill>
                    <a:srgbClr val="FFFFFF"/>
                  </a:solidFill>
                </a:uFill>
                <a:latin typeface="Calibri"/>
                <a:ea typeface="DejaVu Sans"/>
              </a:rPr>
              <a:t>Noms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si</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nécessaire</a:t>
            </a:r>
            <a:r>
              <a:rPr lang="ru-RU" sz="1600" b="0" strike="noStrike" spc="-1" dirty="0">
                <a:solidFill>
                  <a:srgbClr val="000000"/>
                </a:solidFill>
                <a:uFill>
                  <a:solidFill>
                    <a:srgbClr val="FFFFFF"/>
                  </a:solidFill>
                </a:uFill>
                <a:latin typeface="Calibri"/>
                <a:ea typeface="DejaVu Sans"/>
              </a:rPr>
              <a:t>):</a:t>
            </a:r>
            <a:endParaRPr lang="ru-RU" sz="1800" b="0" strike="noStrike" spc="-1" dirty="0">
              <a:solidFill>
                <a:srgbClr val="000000"/>
              </a:solidFill>
              <a:uFill>
                <a:solidFill>
                  <a:srgbClr val="FFFFFF"/>
                </a:solidFill>
              </a:uFill>
              <a:latin typeface="Arial"/>
            </a:endParaRPr>
          </a:p>
          <a:p>
            <a:pPr>
              <a:lnSpc>
                <a:spcPct val="100000"/>
              </a:lnSpc>
            </a:pPr>
            <a:r>
              <a:rPr lang="en-US" sz="1600" spc="-1" dirty="0">
                <a:solidFill>
                  <a:srgbClr val="000000"/>
                </a:solidFill>
                <a:uFill>
                  <a:solidFill>
                    <a:srgbClr val="FFFFFF"/>
                  </a:solidFill>
                </a:uFill>
                <a:latin typeface="Calibri"/>
                <a:ea typeface="DejaVu Sans"/>
              </a:rPr>
              <a:t>S</a:t>
            </a:r>
            <a:r>
              <a:rPr lang="en-US" sz="1600" b="0" strike="noStrike" spc="-1" dirty="0">
                <a:solidFill>
                  <a:srgbClr val="000000"/>
                </a:solidFill>
                <a:uFill>
                  <a:solidFill>
                    <a:srgbClr val="FFFFFF"/>
                  </a:solidFill>
                </a:uFill>
                <a:latin typeface="Calibri"/>
                <a:ea typeface="DejaVu Sans"/>
              </a:rPr>
              <a:t>. Russo</a:t>
            </a:r>
          </a:p>
          <a:p>
            <a:pPr>
              <a:lnSpc>
                <a:spcPct val="100000"/>
              </a:lnSpc>
            </a:pPr>
            <a:r>
              <a:rPr lang="en-US" sz="1600" spc="-1" dirty="0">
                <a:solidFill>
                  <a:srgbClr val="000000"/>
                </a:solidFill>
                <a:uFill>
                  <a:solidFill>
                    <a:srgbClr val="FFFFFF"/>
                  </a:solidFill>
                </a:uFill>
                <a:latin typeface="Calibri"/>
              </a:rPr>
              <a:t>V. </a:t>
            </a:r>
            <a:r>
              <a:rPr lang="en-US" sz="1600" spc="-1" dirty="0" err="1">
                <a:solidFill>
                  <a:srgbClr val="000000"/>
                </a:solidFill>
                <a:uFill>
                  <a:solidFill>
                    <a:srgbClr val="FFFFFF"/>
                  </a:solidFill>
                </a:uFill>
                <a:latin typeface="Calibri"/>
              </a:rPr>
              <a:t>Voisin</a:t>
            </a:r>
            <a:endParaRPr lang="ru-RU" sz="1600" spc="-1" dirty="0">
              <a:solidFill>
                <a:srgbClr val="000000"/>
              </a:solidFill>
              <a:uFill>
                <a:solidFill>
                  <a:srgbClr val="FFFFFF"/>
                </a:solidFill>
              </a:uFill>
              <a:latin typeface="Calibri"/>
            </a:endParaRPr>
          </a:p>
          <a:p>
            <a:pPr>
              <a:lnSpc>
                <a:spcPct val="100000"/>
              </a:lnSpc>
            </a:pPr>
            <a:r>
              <a:rPr lang="ru-RU" sz="1600" b="0" strike="noStrike" spc="-1" dirty="0">
                <a:solidFill>
                  <a:srgbClr val="000000"/>
                </a:solidFill>
                <a:uFill>
                  <a:solidFill>
                    <a:srgbClr val="FFFFFF"/>
                  </a:solidFill>
                </a:uFill>
                <a:latin typeface="Calibri"/>
                <a:ea typeface="DejaVu Sans"/>
              </a:rPr>
              <a:t> </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
        <p:nvSpPr>
          <p:cNvPr id="100" name="CustomShape 4"/>
          <p:cNvSpPr/>
          <p:nvPr/>
        </p:nvSpPr>
        <p:spPr>
          <a:xfrm>
            <a:off x="225720" y="631800"/>
            <a:ext cx="289296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200" b="0" strike="noStrike" spc="-1" dirty="0" err="1">
                <a:solidFill>
                  <a:srgbClr val="7030A0"/>
                </a:solidFill>
                <a:uFill>
                  <a:solidFill>
                    <a:srgbClr val="FFFFFF"/>
                  </a:solidFill>
                </a:uFill>
                <a:latin typeface="Calibri"/>
                <a:ea typeface="DejaVu Sans"/>
              </a:rPr>
              <a:t>Nouveau</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réunion</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précédente</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C00000"/>
                </a:solidFill>
                <a:uFill>
                  <a:solidFill>
                    <a:srgbClr val="FFFFFF"/>
                  </a:solidFill>
                </a:uFill>
                <a:latin typeface="Calibri"/>
                <a:ea typeface="DejaVu Sans"/>
              </a:rPr>
              <a:t>modification</a:t>
            </a:r>
            <a:endParaRPr lang="ru-RU" sz="1800" b="0" strike="noStrike" spc="-1" dirty="0">
              <a:solidFill>
                <a:srgbClr val="000000"/>
              </a:solidFill>
              <a:uFill>
                <a:solidFill>
                  <a:srgbClr val="FFFFFF"/>
                </a:solidFill>
              </a:uFill>
              <a:latin typeface="Arial"/>
            </a:endParaRPr>
          </a:p>
        </p:txBody>
      </p:sp>
      <p:sp>
        <p:nvSpPr>
          <p:cNvPr id="101" name="CustomShape 5"/>
          <p:cNvSpPr/>
          <p:nvPr/>
        </p:nvSpPr>
        <p:spPr>
          <a:xfrm>
            <a:off x="196560" y="4293000"/>
            <a:ext cx="87843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1" strike="noStrike" spc="-1" dirty="0" err="1">
                <a:solidFill>
                  <a:srgbClr val="000000"/>
                </a:solidFill>
                <a:uFill>
                  <a:solidFill>
                    <a:srgbClr val="FFFFFF"/>
                  </a:solidFill>
                </a:uFill>
                <a:latin typeface="Calibri"/>
                <a:ea typeface="DejaVu Sans"/>
              </a:rPr>
              <a:t>Observations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travail</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effectif</a:t>
            </a:r>
            <a:r>
              <a:rPr lang="ru-RU" sz="1600" b="0" strike="noStrike" spc="-1" dirty="0">
                <a:solidFill>
                  <a:srgbClr val="000000"/>
                </a:solidFill>
                <a:uFill>
                  <a:solidFill>
                    <a:srgbClr val="FFFFFF"/>
                  </a:solidFill>
                </a:uFill>
                <a:latin typeface="Calibri"/>
                <a:ea typeface="DejaVu Sans"/>
              </a:rPr>
              <a:t>/</a:t>
            </a:r>
            <a:r>
              <a:rPr lang="ru-RU" sz="1600" b="0" strike="noStrike" spc="-1" dirty="0" err="1">
                <a:solidFill>
                  <a:srgbClr val="000000"/>
                </a:solidFill>
                <a:uFill>
                  <a:solidFill>
                    <a:srgbClr val="FFFFFF"/>
                  </a:solidFill>
                </a:uFill>
                <a:latin typeface="Calibri"/>
                <a:ea typeface="DejaVu Sans"/>
              </a:rPr>
              <a:t>planifié</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profil</a:t>
            </a:r>
            <a:r>
              <a:rPr lang="ru-RU" sz="1600" b="0" strike="noStrike" spc="-1" dirty="0">
                <a:solidFill>
                  <a:srgbClr val="000000"/>
                </a:solidFill>
                <a:uFill>
                  <a:solidFill>
                    <a:srgbClr val="FFFFFF"/>
                  </a:solidFill>
                </a:uFill>
                <a:latin typeface="Calibri"/>
                <a:ea typeface="DejaVu Sans"/>
              </a:rPr>
              <a:t> CDD/</a:t>
            </a:r>
            <a:r>
              <a:rPr lang="ru-RU" sz="1600" b="0" strike="noStrike" spc="-1" dirty="0" err="1">
                <a:solidFill>
                  <a:srgbClr val="000000"/>
                </a:solidFill>
                <a:uFill>
                  <a:solidFill>
                    <a:srgbClr val="FFFFFF"/>
                  </a:solidFill>
                </a:uFill>
                <a:latin typeface="Calibri"/>
                <a:ea typeface="DejaVu Sans"/>
              </a:rPr>
              <a:t>stage</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aob</a:t>
            </a:r>
            <a:r>
              <a:rPr lang="ru-RU" sz="1600" b="0" strike="noStrike" spc="-1" dirty="0">
                <a:solidFill>
                  <a:srgbClr val="000000"/>
                </a:solidFill>
                <a:uFill>
                  <a:solidFill>
                    <a:srgbClr val="FFFFFF"/>
                  </a:solidFill>
                </a:uFill>
                <a:latin typeface="Calibri"/>
                <a:ea typeface="DejaVu Sans"/>
              </a:rPr>
              <a:t>) : </a:t>
            </a:r>
            <a:endParaRPr lang="ru-RU" sz="1800" b="0" strike="noStrike" spc="-1" dirty="0">
              <a:solidFill>
                <a:srgbClr val="000000"/>
              </a:solidFill>
              <a:uFill>
                <a:solidFill>
                  <a:srgbClr val="FFFFFF"/>
                </a:solidFill>
              </a:uFill>
              <a:latin typeface="Arial"/>
            </a:endParaRPr>
          </a:p>
          <a:p>
            <a:pPr>
              <a:lnSpc>
                <a:spcPct val="100000"/>
              </a:lnSpc>
            </a:pPr>
            <a:r>
              <a:rPr lang="fr-FR" sz="1600" b="0" strike="noStrike" spc="-1" dirty="0">
                <a:solidFill>
                  <a:srgbClr val="000000"/>
                </a:solidFill>
                <a:uFill>
                  <a:solidFill>
                    <a:srgbClr val="FFFFFF"/>
                  </a:solidFill>
                </a:uFill>
                <a:latin typeface="Arial"/>
              </a:rPr>
              <a:t>Nous ne savons pas exactement quel type d’engagement nous sera demandé. Ou minimum nous traiterons les donnes du système</a:t>
            </a:r>
            <a:r>
              <a:rPr lang="fr-FR" sz="1600" spc="-1" dirty="0">
                <a:solidFill>
                  <a:srgbClr val="000000"/>
                </a:solidFill>
                <a:uFill>
                  <a:solidFill>
                    <a:srgbClr val="FFFFFF"/>
                  </a:solidFill>
                </a:uFill>
                <a:latin typeface="Arial"/>
              </a:rPr>
              <a:t> d’horloge (Mathieu, Vincent, moi et CDD)</a:t>
            </a:r>
            <a:endParaRPr lang="fr-FR" sz="1600" b="0" strike="noStrike" spc="-1" dirty="0">
              <a:solidFill>
                <a:srgbClr val="000000"/>
              </a:solidFill>
              <a:uFill>
                <a:solidFill>
                  <a:srgbClr val="FFFFFF"/>
                </a:solidFill>
              </a:uFill>
              <a:latin typeface="Arial"/>
            </a:endParaRPr>
          </a:p>
          <a:p>
            <a:pPr>
              <a:lnSpc>
                <a:spcPct val="100000"/>
              </a:lnSpc>
            </a:pPr>
            <a:endParaRPr lang="fr-FR" sz="1600" b="0" strike="noStrike" spc="-1" dirty="0">
              <a:solidFill>
                <a:srgbClr val="000000"/>
              </a:solidFill>
              <a:uFill>
                <a:solidFill>
                  <a:srgbClr val="FFFFFF"/>
                </a:solidFill>
              </a:uFill>
              <a:latin typeface="Arial"/>
            </a:endParaRPr>
          </a:p>
          <a:p>
            <a:pPr>
              <a:lnSpc>
                <a:spcPct val="100000"/>
              </a:lnSpc>
            </a:pPr>
            <a:endParaRPr lang="ru-RU" sz="1600" b="0" strike="noStrike" spc="-1" dirty="0">
              <a:solidFill>
                <a:srgbClr val="000000"/>
              </a:solidFill>
              <a:uFill>
                <a:solidFill>
                  <a:srgbClr val="FFFFFF"/>
                </a:solidFill>
              </a:uFill>
              <a:latin typeface="Arial"/>
            </a:endParaRPr>
          </a:p>
          <a:p>
            <a:pPr>
              <a:lnSpc>
                <a:spcPct val="100000"/>
              </a:lnSpc>
            </a:pPr>
            <a:endParaRPr lang="ru-RU" sz="1600" b="0" strike="noStrike" spc="-1" dirty="0">
              <a:solidFill>
                <a:srgbClr val="000000"/>
              </a:solidFill>
              <a:uFill>
                <a:solidFill>
                  <a:srgbClr val="FFFFFF"/>
                </a:solidFill>
              </a:uFill>
              <a:latin typeface="Arial"/>
            </a:endParaRPr>
          </a:p>
          <a:p>
            <a:pPr>
              <a:lnSpc>
                <a:spcPct val="100000"/>
              </a:lnSpc>
            </a:pPr>
            <a:endParaRPr lang="ru-RU" sz="16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54523391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 name="Table 1"/>
          <p:cNvGraphicFramePr/>
          <p:nvPr>
            <p:extLst>
              <p:ext uri="{D42A27DB-BD31-4B8C-83A1-F6EECF244321}">
                <p14:modId xmlns:p14="http://schemas.microsoft.com/office/powerpoint/2010/main" val="1368163550"/>
              </p:ext>
            </p:extLst>
          </p:nvPr>
        </p:nvGraphicFramePr>
        <p:xfrm>
          <a:off x="323640" y="1103760"/>
          <a:ext cx="6408360" cy="3108960"/>
        </p:xfrm>
        <a:graphic>
          <a:graphicData uri="http://schemas.openxmlformats.org/drawingml/2006/table">
            <a:tbl>
              <a:tblPr/>
              <a:tblGrid>
                <a:gridCol w="711720">
                  <a:extLst>
                    <a:ext uri="{9D8B030D-6E8A-4147-A177-3AD203B41FA5}">
                      <a16:colId xmlns:a16="http://schemas.microsoft.com/office/drawing/2014/main" val="20000"/>
                    </a:ext>
                  </a:extLst>
                </a:gridCol>
                <a:gridCol w="711720">
                  <a:extLst>
                    <a:ext uri="{9D8B030D-6E8A-4147-A177-3AD203B41FA5}">
                      <a16:colId xmlns:a16="http://schemas.microsoft.com/office/drawing/2014/main" val="20001"/>
                    </a:ext>
                  </a:extLst>
                </a:gridCol>
                <a:gridCol w="711720">
                  <a:extLst>
                    <a:ext uri="{9D8B030D-6E8A-4147-A177-3AD203B41FA5}">
                      <a16:colId xmlns:a16="http://schemas.microsoft.com/office/drawing/2014/main" val="20002"/>
                    </a:ext>
                  </a:extLst>
                </a:gridCol>
                <a:gridCol w="711720">
                  <a:extLst>
                    <a:ext uri="{9D8B030D-6E8A-4147-A177-3AD203B41FA5}">
                      <a16:colId xmlns:a16="http://schemas.microsoft.com/office/drawing/2014/main" val="20003"/>
                    </a:ext>
                  </a:extLst>
                </a:gridCol>
                <a:gridCol w="711720">
                  <a:extLst>
                    <a:ext uri="{9D8B030D-6E8A-4147-A177-3AD203B41FA5}">
                      <a16:colId xmlns:a16="http://schemas.microsoft.com/office/drawing/2014/main" val="20004"/>
                    </a:ext>
                  </a:extLst>
                </a:gridCol>
                <a:gridCol w="711720">
                  <a:extLst>
                    <a:ext uri="{9D8B030D-6E8A-4147-A177-3AD203B41FA5}">
                      <a16:colId xmlns:a16="http://schemas.microsoft.com/office/drawing/2014/main" val="20005"/>
                    </a:ext>
                  </a:extLst>
                </a:gridCol>
                <a:gridCol w="711720">
                  <a:extLst>
                    <a:ext uri="{9D8B030D-6E8A-4147-A177-3AD203B41FA5}">
                      <a16:colId xmlns:a16="http://schemas.microsoft.com/office/drawing/2014/main" val="20006"/>
                    </a:ext>
                  </a:extLst>
                </a:gridCol>
                <a:gridCol w="711720">
                  <a:extLst>
                    <a:ext uri="{9D8B030D-6E8A-4147-A177-3AD203B41FA5}">
                      <a16:colId xmlns:a16="http://schemas.microsoft.com/office/drawing/2014/main" val="20007"/>
                    </a:ext>
                  </a:extLst>
                </a:gridCol>
                <a:gridCol w="714600">
                  <a:extLst>
                    <a:ext uri="{9D8B030D-6E8A-4147-A177-3AD203B41FA5}">
                      <a16:colId xmlns:a16="http://schemas.microsoft.com/office/drawing/2014/main" val="20008"/>
                    </a:ext>
                  </a:extLst>
                </a:gridCol>
              </a:tblGrid>
              <a:tr h="54900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5</a:t>
                      </a:r>
                      <a:r>
                        <a:rPr lang="ru-RU"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6</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6</a:t>
                      </a:r>
                      <a:r>
                        <a:rPr lang="ru-RU"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7</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7</a:t>
                      </a:r>
                      <a:r>
                        <a:rPr lang="ru-RU"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341280">
                <a:tc>
                  <a:txBody>
                    <a:bodyPr/>
                    <a:lstStyle/>
                    <a:p>
                      <a:pPr>
                        <a:lnSpc>
                          <a:spcPct val="100000"/>
                        </a:lnSpc>
                      </a:pPr>
                      <a:r>
                        <a:rPr lang="ru-RU" sz="1800" b="0" strike="noStrike" spc="-1">
                          <a:solidFill>
                            <a:srgbClr val="000000"/>
                          </a:solidFill>
                          <a:uFill>
                            <a:solidFill>
                              <a:srgbClr val="FFFFFF"/>
                            </a:solidFill>
                          </a:uFill>
                          <a:latin typeface="Calibri"/>
                        </a:rPr>
                        <a:t>Etape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M</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E</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0.</a:t>
                      </a:r>
                      <a:r>
                        <a:rPr lang="en-US" sz="1400" b="0" strike="noStrike" spc="-1" dirty="0">
                          <a:solidFill>
                            <a:srgbClr val="000000"/>
                          </a:solidFill>
                          <a:uFill>
                            <a:solidFill>
                              <a:srgbClr val="FFFFFF"/>
                            </a:solidFill>
                          </a:uFill>
                          <a:latin typeface="Calibri"/>
                        </a:rPr>
                        <a:t>1</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0.</a:t>
                      </a:r>
                      <a:r>
                        <a:rPr lang="en-US" sz="1400" b="0" strike="noStrike" spc="-1" dirty="0">
                          <a:solidFill>
                            <a:srgbClr val="000000"/>
                          </a:solidFill>
                          <a:uFill>
                            <a:solidFill>
                              <a:srgbClr val="FFFFFF"/>
                            </a:solidFill>
                          </a:uFill>
                          <a:latin typeface="Calibri"/>
                        </a:rPr>
                        <a:t>1</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0.</a:t>
                      </a:r>
                      <a:r>
                        <a:rPr lang="en-US" sz="1400" b="0" strike="noStrike" spc="-1" dirty="0">
                          <a:solidFill>
                            <a:srgbClr val="000000"/>
                          </a:solidFill>
                          <a:uFill>
                            <a:solidFill>
                              <a:srgbClr val="FFFFFF"/>
                            </a:solidFill>
                          </a:uFill>
                          <a:latin typeface="Calibri"/>
                        </a:rPr>
                        <a:t>1</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0.</a:t>
                      </a:r>
                      <a:r>
                        <a:rPr lang="en-US" sz="1400" b="0" strike="noStrike" spc="-1" dirty="0">
                          <a:solidFill>
                            <a:srgbClr val="000000"/>
                          </a:solidFill>
                          <a:uFill>
                            <a:solidFill>
                              <a:srgbClr val="FFFFFF"/>
                            </a:solidFill>
                          </a:uFill>
                          <a:latin typeface="Calibri"/>
                        </a:rPr>
                        <a:t>1</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0.</a:t>
                      </a:r>
                      <a:r>
                        <a:rPr lang="en-US" sz="1400" b="0" strike="noStrike" spc="-1" dirty="0">
                          <a:solidFill>
                            <a:srgbClr val="000000"/>
                          </a:solidFill>
                          <a:uFill>
                            <a:solidFill>
                              <a:srgbClr val="FFFFFF"/>
                            </a:solidFill>
                          </a:uFill>
                          <a:latin typeface="Calibri"/>
                        </a:rPr>
                        <a:t>1</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0.</a:t>
                      </a:r>
                      <a:r>
                        <a:rPr lang="en-US" sz="1400" b="0" strike="noStrike" spc="-1" dirty="0">
                          <a:solidFill>
                            <a:srgbClr val="000000"/>
                          </a:solidFill>
                          <a:uFill>
                            <a:solidFill>
                              <a:srgbClr val="FFFFFF"/>
                            </a:solidFill>
                          </a:uFill>
                          <a:latin typeface="Calibri"/>
                        </a:rPr>
                        <a:t>1</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dirty="0"/>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3"/>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I</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0.1</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0.1</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0.1</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0.1</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0.1</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0.1</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341280">
                <a:tc>
                  <a:txBody>
                    <a:bodyPr/>
                    <a:lstStyle/>
                    <a:p>
                      <a:pPr>
                        <a:lnSpc>
                          <a:spcPct val="100000"/>
                        </a:lnSpc>
                      </a:pPr>
                      <a:r>
                        <a:rPr lang="ru-RU" sz="1800" b="0" strike="noStrike" spc="-1">
                          <a:solidFill>
                            <a:srgbClr val="000000"/>
                          </a:solidFill>
                          <a:uFill>
                            <a:solidFill>
                              <a:srgbClr val="FFFFFF"/>
                            </a:solidFill>
                          </a:uFill>
                          <a:latin typeface="Calibri"/>
                        </a:rPr>
                        <a:t>CDD</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r>
                        <a:rPr lang="fr-FR" sz="1400" dirty="0">
                          <a:latin typeface="Calibri" panose="020F0502020204030204" pitchFamily="34" charset="0"/>
                          <a:cs typeface="Calibri" panose="020F0502020204030204" pitchFamily="34" charset="0"/>
                        </a:rPr>
                        <a:t>0.1</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r>
                        <a:rPr lang="fr-FR" sz="1400" dirty="0">
                          <a:latin typeface="Calibri" panose="020F0502020204030204" pitchFamily="34" charset="0"/>
                          <a:cs typeface="Calibri" panose="020F0502020204030204" pitchFamily="34" charset="0"/>
                        </a:rPr>
                        <a:t>0.1</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r>
                        <a:rPr lang="fr-FR" sz="1400" dirty="0">
                          <a:latin typeface="Calibri" panose="020F0502020204030204" pitchFamily="34" charset="0"/>
                          <a:cs typeface="Calibri" panose="020F0502020204030204" pitchFamily="34" charset="0"/>
                        </a:rPr>
                        <a:t>0.1</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r>
                        <a:rPr lang="fr-FR" sz="1400" dirty="0">
                          <a:latin typeface="Calibri" panose="020F0502020204030204" pitchFamily="34" charset="0"/>
                          <a:cs typeface="Calibri" panose="020F0502020204030204" pitchFamily="34" charset="0"/>
                        </a:rPr>
                        <a:t>0.1</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r>
                        <a:rPr lang="fr-FR" sz="1400" dirty="0">
                          <a:latin typeface="Calibri" panose="020F0502020204030204" pitchFamily="34" charset="0"/>
                          <a:cs typeface="Calibri" panose="020F0502020204030204" pitchFamily="34" charset="0"/>
                        </a:rPr>
                        <a:t>0.1</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r>
                        <a:rPr lang="fr-FR" sz="1400" dirty="0">
                          <a:latin typeface="Calibri" panose="020F0502020204030204" pitchFamily="34" charset="0"/>
                          <a:cs typeface="Calibri" panose="020F0502020204030204" pitchFamily="34" charset="0"/>
                        </a:rPr>
                        <a:t>0.1</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dirty="0"/>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5"/>
                  </a:ext>
                </a:extLst>
              </a:tr>
              <a:tr h="340200">
                <a:tc>
                  <a:txBody>
                    <a:bodyPr/>
                    <a:lstStyle/>
                    <a:p>
                      <a:pPr>
                        <a:lnSpc>
                          <a:spcPct val="100000"/>
                        </a:lnSpc>
                      </a:pPr>
                      <a:r>
                        <a:rPr lang="ru-RU" sz="1800" b="0" strike="noStrike" spc="-1">
                          <a:solidFill>
                            <a:srgbClr val="000000"/>
                          </a:solidFill>
                          <a:uFill>
                            <a:solidFill>
                              <a:srgbClr val="FFFFFF"/>
                            </a:solidFill>
                          </a:uFill>
                          <a:latin typeface="Calibri"/>
                        </a:rPr>
                        <a:t>ϕ</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6"/>
                  </a:ext>
                </a:extLst>
              </a:tr>
            </a:tbl>
          </a:graphicData>
        </a:graphic>
      </p:graphicFrame>
      <p:sp>
        <p:nvSpPr>
          <p:cNvPr id="103" name="CustomShape 2"/>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dirty="0" err="1">
                <a:solidFill>
                  <a:srgbClr val="000000"/>
                </a:solidFill>
                <a:uFill>
                  <a:solidFill>
                    <a:srgbClr val="FFFFFF"/>
                  </a:solidFill>
                </a:uFill>
                <a:latin typeface="Calibri"/>
              </a:rPr>
              <a:t>Livrable</a:t>
            </a:r>
            <a:r>
              <a:rPr lang="ru-RU" sz="2800" b="1" strike="noStrike" spc="-1" dirty="0">
                <a:solidFill>
                  <a:srgbClr val="000000"/>
                </a:solidFill>
                <a:uFill>
                  <a:solidFill>
                    <a:srgbClr val="FFFFFF"/>
                  </a:solidFill>
                </a:uFill>
                <a:latin typeface="Calibri"/>
              </a:rPr>
              <a:t> </a:t>
            </a:r>
            <a:r>
              <a:rPr lang="en-US" sz="2800" b="1" strike="noStrike" spc="-1" dirty="0">
                <a:solidFill>
                  <a:srgbClr val="000000"/>
                </a:solidFill>
                <a:uFill>
                  <a:solidFill>
                    <a:srgbClr val="FFFFFF"/>
                  </a:solidFill>
                </a:uFill>
                <a:latin typeface="Calibri"/>
              </a:rPr>
              <a:t>2</a:t>
            </a:r>
            <a:r>
              <a:rPr lang="ru-RU" sz="2800" b="1" strike="noStrike" spc="-1" dirty="0">
                <a:solidFill>
                  <a:srgbClr val="000000"/>
                </a:solidFill>
                <a:uFill>
                  <a:solidFill>
                    <a:srgbClr val="FFFFFF"/>
                  </a:solidFill>
                </a:uFill>
                <a:latin typeface="Calibri"/>
              </a:rPr>
              <a:t> : </a:t>
            </a:r>
            <a:r>
              <a:rPr lang="ru-RU" sz="2800" b="1" strike="noStrike" spc="-1" dirty="0" err="1">
                <a:solidFill>
                  <a:srgbClr val="000000"/>
                </a:solidFill>
                <a:uFill>
                  <a:solidFill>
                    <a:srgbClr val="FFFFFF"/>
                  </a:solidFill>
                </a:uFill>
                <a:latin typeface="Calibri"/>
              </a:rPr>
              <a:t>Planification</a:t>
            </a:r>
            <a:r>
              <a:rPr lang="ru-RU" sz="2800" b="1" strike="noStrike" spc="-1" dirty="0">
                <a:solidFill>
                  <a:srgbClr val="000000"/>
                </a:solidFill>
                <a:uFill>
                  <a:solidFill>
                    <a:srgbClr val="FFFFFF"/>
                  </a:solidFill>
                </a:uFill>
                <a:latin typeface="Calibri"/>
              </a:rPr>
              <a:t> RH [Y+3..Y+5]</a:t>
            </a:r>
            <a:endParaRPr lang="ru-RU" sz="1800" b="0" strike="noStrike" spc="-1" dirty="0">
              <a:solidFill>
                <a:srgbClr val="000000"/>
              </a:solidFill>
              <a:uFill>
                <a:solidFill>
                  <a:srgbClr val="FFFFFF"/>
                </a:solidFill>
              </a:uFill>
              <a:latin typeface="Arial"/>
            </a:endParaRPr>
          </a:p>
        </p:txBody>
      </p:sp>
      <p:sp>
        <p:nvSpPr>
          <p:cNvPr id="104" name="CustomShape 3"/>
          <p:cNvSpPr/>
          <p:nvPr/>
        </p:nvSpPr>
        <p:spPr>
          <a:xfrm>
            <a:off x="7055640" y="1052640"/>
            <a:ext cx="19605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dirty="0" err="1">
                <a:solidFill>
                  <a:srgbClr val="000000"/>
                </a:solidFill>
                <a:uFill>
                  <a:solidFill>
                    <a:srgbClr val="FFFFFF"/>
                  </a:solidFill>
                </a:uFill>
                <a:latin typeface="Calibri"/>
                <a:ea typeface="DejaVu Sans"/>
              </a:rPr>
              <a:t>Noms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si</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nécessaire</a:t>
            </a:r>
            <a:r>
              <a:rPr lang="ru-RU" sz="1600" b="0" strike="noStrike" spc="-1" dirty="0">
                <a:solidFill>
                  <a:srgbClr val="000000"/>
                </a:solidFill>
                <a:uFill>
                  <a:solidFill>
                    <a:srgbClr val="FFFFFF"/>
                  </a:solidFill>
                </a:uFill>
                <a:latin typeface="Calibri"/>
                <a:ea typeface="DejaVu Sans"/>
              </a:rPr>
              <a:t>):</a:t>
            </a:r>
            <a:endParaRPr lang="ru-RU" sz="1800" b="0" strike="noStrike" spc="-1" dirty="0">
              <a:solidFill>
                <a:srgbClr val="000000"/>
              </a:solidFill>
              <a:uFill>
                <a:solidFill>
                  <a:srgbClr val="FFFFFF"/>
                </a:solidFill>
              </a:uFill>
              <a:latin typeface="Arial"/>
            </a:endParaRPr>
          </a:p>
          <a:p>
            <a:pPr>
              <a:lnSpc>
                <a:spcPct val="100000"/>
              </a:lnSpc>
            </a:pPr>
            <a:r>
              <a:rPr lang="ru-RU" sz="1600" b="0" strike="noStrike" spc="-1" dirty="0">
                <a:solidFill>
                  <a:srgbClr val="000000"/>
                </a:solidFill>
                <a:uFill>
                  <a:solidFill>
                    <a:srgbClr val="FFFFFF"/>
                  </a:solidFill>
                </a:uFill>
                <a:latin typeface="Calibri"/>
                <a:ea typeface="DejaVu Sans"/>
              </a:rPr>
              <a:t> </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
        <p:nvSpPr>
          <p:cNvPr id="105" name="CustomShape 4"/>
          <p:cNvSpPr/>
          <p:nvPr/>
        </p:nvSpPr>
        <p:spPr>
          <a:xfrm>
            <a:off x="225720" y="631800"/>
            <a:ext cx="289296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200" b="0" strike="noStrike" spc="-1" dirty="0" err="1">
                <a:solidFill>
                  <a:srgbClr val="7030A0"/>
                </a:solidFill>
                <a:uFill>
                  <a:solidFill>
                    <a:srgbClr val="FFFFFF"/>
                  </a:solidFill>
                </a:uFill>
                <a:latin typeface="Calibri"/>
                <a:ea typeface="DejaVu Sans"/>
              </a:rPr>
              <a:t>Nouveau</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réunion</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précédente</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C00000"/>
                </a:solidFill>
                <a:uFill>
                  <a:solidFill>
                    <a:srgbClr val="FFFFFF"/>
                  </a:solidFill>
                </a:uFill>
                <a:latin typeface="Calibri"/>
                <a:ea typeface="DejaVu Sans"/>
              </a:rPr>
              <a:t>modification</a:t>
            </a:r>
            <a:endParaRPr lang="ru-RU"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1538524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10387</TotalTime>
  <Words>2184</Words>
  <Application>Microsoft Macintosh PowerPoint</Application>
  <PresentationFormat>On-screen Show (4:3)</PresentationFormat>
  <Paragraphs>548</Paragraphs>
  <Slides>23</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23</vt:i4>
      </vt:variant>
    </vt:vector>
  </HeadingPairs>
  <TitlesOfParts>
    <vt:vector size="33" baseType="lpstr">
      <vt:lpstr>Arial</vt:lpstr>
      <vt:lpstr>Bauhaus 93</vt:lpstr>
      <vt:lpstr>Calibri</vt:lpstr>
      <vt:lpstr>Calibri Light</vt:lpstr>
      <vt:lpstr>Symbol</vt:lpstr>
      <vt:lpstr>Wingdings</vt:lpstr>
      <vt:lpstr>Office Theme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HK Clock Distribution Scheme</vt:lpstr>
      <vt:lpstr>Time Base and UTC Characterization</vt:lpstr>
      <vt:lpstr>LPNHE Test equipment  </vt:lpstr>
      <vt:lpstr>Local Time Base Characterization</vt:lpstr>
      <vt:lpstr>Local Time Base Characterization</vt:lpstr>
      <vt:lpstr>What Do We Do With It?</vt:lpstr>
      <vt:lpstr>How Accurate Is This Method?</vt:lpstr>
      <vt:lpstr>How Accurate Is This Method?</vt:lpstr>
      <vt:lpstr>Time distribution Updates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Remi CORNAT</dc:creator>
  <dc:description/>
  <cp:lastModifiedBy>Stefano Russo</cp:lastModifiedBy>
  <cp:revision>144</cp:revision>
  <dcterms:created xsi:type="dcterms:W3CDTF">2017-09-29T07:32:29Z</dcterms:created>
  <dcterms:modified xsi:type="dcterms:W3CDTF">2022-09-07T08:49:37Z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15</vt:i4>
  </property>
</Properties>
</file>