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19"/>
  </p:notesMasterIdLst>
  <p:handoutMasterIdLst>
    <p:handoutMasterId r:id="rId20"/>
  </p:handoutMasterIdLst>
  <p:sldIdLst>
    <p:sldId id="256" r:id="rId3"/>
    <p:sldId id="257" r:id="rId4"/>
    <p:sldId id="258" r:id="rId5"/>
    <p:sldId id="259" r:id="rId6"/>
    <p:sldId id="271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</p:sldIdLst>
  <p:sldSz cx="9144000" cy="6858000" type="screen4x3"/>
  <p:notesSz cx="7772400" cy="100584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D0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-78" y="-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73" d="100"/>
          <a:sy n="73" d="100"/>
        </p:scale>
        <p:origin x="-1800" y="-90"/>
      </p:cViewPr>
      <p:guideLst>
        <p:guide orient="horz" pos="3168"/>
        <p:guide pos="244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402138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6685EB-F6EB-FA49-A7DE-32EF7867E479}" type="datetime1">
              <a:rPr lang="fr-FR" smtClean="0"/>
              <a:t>19/09/2022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FR" dirty="0" smtClean="0"/>
              <a:t>Nom du projet : T2K  upgrade                                                                Réunion Ressources - 2021 - Septembre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402138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869CC6-A1AD-9A49-AFDC-7EA58FA4C6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329372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1482E3-AEDF-9544-A4A1-6E4622BCC8F4}" type="datetime1">
              <a:rPr lang="fr-FR" smtClean="0"/>
              <a:t>19/09/2022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754063"/>
            <a:ext cx="5029200" cy="3771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77875" y="4778375"/>
            <a:ext cx="6216650" cy="45259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FR" dirty="0" smtClean="0"/>
              <a:t>Nom du projet : T2K  upgrade                                                                Réunion Ressources - 2021 - Septembre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402138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5D51D8-34DB-E947-A214-57781A881D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72423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63422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90015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9196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02501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29240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67640" y="44640"/>
            <a:ext cx="8228880" cy="633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67640" y="44640"/>
            <a:ext cx="8228880" cy="633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67640" y="44640"/>
            <a:ext cx="8228880" cy="633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8" name="Image 37"/>
          <p:cNvPicPr/>
          <p:nvPr/>
        </p:nvPicPr>
        <p:blipFill>
          <a:blip r:embed="rId2"/>
          <a:stretch/>
        </p:blipFill>
        <p:spPr>
          <a:xfrm>
            <a:off x="2077920" y="1604520"/>
            <a:ext cx="4987440" cy="3977280"/>
          </a:xfrm>
          <a:prstGeom prst="rect">
            <a:avLst/>
          </a:prstGeom>
          <a:ln>
            <a:noFill/>
          </a:ln>
        </p:spPr>
      </p:pic>
      <p:pic>
        <p:nvPicPr>
          <p:cNvPr id="39" name="Image 38"/>
          <p:cNvPicPr/>
          <p:nvPr/>
        </p:nvPicPr>
        <p:blipFill>
          <a:blip r:embed="rId2"/>
          <a:stretch/>
        </p:blipFill>
        <p:spPr>
          <a:xfrm>
            <a:off x="2077920" y="1604520"/>
            <a:ext cx="498744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67640" y="44640"/>
            <a:ext cx="8228880" cy="633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67640" y="44640"/>
            <a:ext cx="8228880" cy="633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67640" y="44640"/>
            <a:ext cx="8228880" cy="633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67640" y="44640"/>
            <a:ext cx="8228880" cy="633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467640" y="44640"/>
            <a:ext cx="8228880" cy="2936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67640" y="44640"/>
            <a:ext cx="8228880" cy="633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67640" y="44640"/>
            <a:ext cx="8228880" cy="633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67640" y="44640"/>
            <a:ext cx="8228880" cy="633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67640" y="44640"/>
            <a:ext cx="8228880" cy="633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67640" y="44640"/>
            <a:ext cx="8228880" cy="633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67640" y="44640"/>
            <a:ext cx="8228880" cy="633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67640" y="44640"/>
            <a:ext cx="8228880" cy="633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8" name="Image 77"/>
          <p:cNvPicPr/>
          <p:nvPr/>
        </p:nvPicPr>
        <p:blipFill>
          <a:blip r:embed="rId2"/>
          <a:stretch/>
        </p:blipFill>
        <p:spPr>
          <a:xfrm>
            <a:off x="2077920" y="1604520"/>
            <a:ext cx="4987440" cy="3977280"/>
          </a:xfrm>
          <a:prstGeom prst="rect">
            <a:avLst/>
          </a:prstGeom>
          <a:ln>
            <a:noFill/>
          </a:ln>
        </p:spPr>
      </p:pic>
      <p:pic>
        <p:nvPicPr>
          <p:cNvPr id="79" name="Image 78"/>
          <p:cNvPicPr/>
          <p:nvPr/>
        </p:nvPicPr>
        <p:blipFill>
          <a:blip r:embed="rId2"/>
          <a:stretch/>
        </p:blipFill>
        <p:spPr>
          <a:xfrm>
            <a:off x="2077920" y="1604520"/>
            <a:ext cx="498744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67640" y="44640"/>
            <a:ext cx="8228880" cy="633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67640" y="44640"/>
            <a:ext cx="8228880" cy="633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67640" y="44640"/>
            <a:ext cx="8228880" cy="633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467640" y="44640"/>
            <a:ext cx="8228880" cy="2936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67640" y="44640"/>
            <a:ext cx="8228880" cy="633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67640" y="44640"/>
            <a:ext cx="8228880" cy="633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67640" y="44640"/>
            <a:ext cx="8228880" cy="633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stomShape 1"/>
          <p:cNvSpPr/>
          <p:nvPr/>
        </p:nvSpPr>
        <p:spPr>
          <a:xfrm>
            <a:off x="6168600" y="6581160"/>
            <a:ext cx="2698200" cy="272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Réunion Ressources – 2020 – </a:t>
            </a:r>
            <a:r>
              <a:rPr lang="en-US" sz="1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Mars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CustomShape 2"/>
          <p:cNvSpPr/>
          <p:nvPr/>
        </p:nvSpPr>
        <p:spPr>
          <a:xfrm>
            <a:off x="8536320" y="6581160"/>
            <a:ext cx="825480" cy="272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fld id="{C6F2C52E-1C38-4172-B761-3A4633F7EC16}" type="slidenum">
              <a:rPr lang="ru-RU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‹N°›</a:t>
            </a:fld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" name="CustomShape 3"/>
          <p:cNvSpPr/>
          <p:nvPr/>
        </p:nvSpPr>
        <p:spPr>
          <a:xfrm>
            <a:off x="3600" y="6580080"/>
            <a:ext cx="1123920" cy="272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Nom du </a:t>
            </a:r>
            <a:r>
              <a:rPr lang="en-US" sz="1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projet</a:t>
            </a:r>
            <a:r>
              <a:rPr lang="en-US" sz="1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: T2K</a:t>
            </a:r>
            <a:r>
              <a:rPr lang="ru-RU" sz="1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CustomShape 4"/>
          <p:cNvSpPr/>
          <p:nvPr/>
        </p:nvSpPr>
        <p:spPr>
          <a:xfrm>
            <a:off x="0" y="6603840"/>
            <a:ext cx="9143280" cy="208800"/>
          </a:xfrm>
          <a:prstGeom prst="rect">
            <a:avLst/>
          </a:prstGeom>
          <a:solidFill>
            <a:schemeClr val="bg1">
              <a:lumMod val="8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" name="PlaceHolder 5"/>
          <p:cNvSpPr>
            <a:spLocks noGrp="1"/>
          </p:cNvSpPr>
          <p:nvPr>
            <p:ph type="title"/>
          </p:nvPr>
        </p:nvSpPr>
        <p:spPr>
          <a:xfrm>
            <a:off x="467640" y="44640"/>
            <a:ext cx="8228880" cy="633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6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CustomShape 1"/>
          <p:cNvSpPr/>
          <p:nvPr/>
        </p:nvSpPr>
        <p:spPr>
          <a:xfrm>
            <a:off x="6168600" y="6581160"/>
            <a:ext cx="2698200" cy="272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Réunion Ressources – 2020 – </a:t>
            </a:r>
            <a:r>
              <a:rPr lang="en-US" sz="1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Mars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" name="CustomShape 2"/>
          <p:cNvSpPr/>
          <p:nvPr/>
        </p:nvSpPr>
        <p:spPr>
          <a:xfrm>
            <a:off x="8536320" y="6581160"/>
            <a:ext cx="825480" cy="272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fld id="{86B10A42-80A6-4CA7-8DC2-A5C2F650DBDD}" type="slidenum">
              <a:rPr lang="ru-RU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‹N°›</a:t>
            </a:fld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2" name="CustomShape 3"/>
          <p:cNvSpPr/>
          <p:nvPr/>
        </p:nvSpPr>
        <p:spPr>
          <a:xfrm>
            <a:off x="3600" y="6580080"/>
            <a:ext cx="1123920" cy="272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Nom du </a:t>
            </a:r>
            <a:r>
              <a:rPr lang="en-US" sz="1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projet</a:t>
            </a:r>
            <a:r>
              <a:rPr lang="en-US" sz="1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: T2K</a:t>
            </a:r>
            <a:r>
              <a:rPr lang="ru-RU" sz="1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" name="CustomShape 4"/>
          <p:cNvSpPr/>
          <p:nvPr/>
        </p:nvSpPr>
        <p:spPr>
          <a:xfrm>
            <a:off x="-2880" y="6643800"/>
            <a:ext cx="9143280" cy="208800"/>
          </a:xfrm>
          <a:prstGeom prst="rect">
            <a:avLst/>
          </a:prstGeom>
          <a:solidFill>
            <a:schemeClr val="bg1">
              <a:lumMod val="8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en-US" dirty="0"/>
          </a:p>
        </p:txBody>
      </p:sp>
      <p:sp>
        <p:nvSpPr>
          <p:cNvPr id="44" name="PlaceHolder 5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ru-RU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</a:p>
        </p:txBody>
      </p:sp>
      <p:sp>
        <p:nvSpPr>
          <p:cNvPr id="45" name="PlaceHolder 6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hdr="0" ftr="0" dt="0"/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CustomShape 1"/>
          <p:cNvSpPr/>
          <p:nvPr/>
        </p:nvSpPr>
        <p:spPr>
          <a:xfrm>
            <a:off x="467640" y="44640"/>
            <a:ext cx="8228880" cy="633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2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Notice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1" name="CustomShape 2"/>
          <p:cNvSpPr/>
          <p:nvPr/>
        </p:nvSpPr>
        <p:spPr>
          <a:xfrm>
            <a:off x="323640" y="692640"/>
            <a:ext cx="8640360" cy="3253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Découper le projet en workpackages (WP) ayant 1 livrable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Un livrable constitue l’engagement du laboratoire auprès du projet/manip/collaboration sous une forme facile à appréhender (un lot de cartes livrées, un ensemble de pièces installées, un logiciel déployé) et peut faire l’objet d’une analyse et d’une décision indépendante des autres WP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Décrire chaque WP avec quelques étapes significatives mettant en avant la nature du travail, les compétences nécessaires et les échéances contractuelles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Le(s) critère(s) de réussite permettent de déterminer quand un WP est FINI = 0 FTE attribué, sauf support long terme à préciser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Planning grossier mais à « long » terme pour pérennité/visibilité des affectations de ressources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2" name="CustomShape 3"/>
          <p:cNvSpPr/>
          <p:nvPr/>
        </p:nvSpPr>
        <p:spPr>
          <a:xfrm>
            <a:off x="251640" y="4653000"/>
            <a:ext cx="8640360" cy="11872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Clair et concis vaut mieux que fouillis et détaillé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Garder un niveau de détail élevé pour la gestion interne du projet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Un projet simple peut ne comporter qu’un seul WP avec 1 ou 2 étapes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3" name="CustomShape 4"/>
          <p:cNvSpPr/>
          <p:nvPr/>
        </p:nvSpPr>
        <p:spPr>
          <a:xfrm>
            <a:off x="326160" y="6093360"/>
            <a:ext cx="6840720" cy="409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05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Exemple : demandes HGTD, slides 19 et suivants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05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https://indico.in2p3.fr/event/16747/contributions/57952/attachments/45681/56883/LPNHEmeca-HGTD-lacour-081217.pdf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8101715" y="6605018"/>
            <a:ext cx="474113" cy="257369"/>
          </a:xfrm>
          <a:prstGeom prst="rect">
            <a:avLst/>
          </a:prstGeom>
          <a:solidFill>
            <a:srgbClr val="FFFFFF"/>
          </a:solidFill>
        </p:spPr>
        <p:txBody>
          <a:bodyPr wrap="square" lIns="36000" tIns="36000" rIns="36000" bIns="36000" rtlCol="0" anchor="ctr" anchorCtr="0">
            <a:normAutofit fontScale="70000" lnSpcReduction="20000"/>
          </a:bodyPr>
          <a:lstStyle/>
          <a:p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Octobre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6" name="Table 1"/>
          <p:cNvGraphicFramePr/>
          <p:nvPr>
            <p:extLst>
              <p:ext uri="{D42A27DB-BD31-4B8C-83A1-F6EECF244321}">
                <p14:modId xmlns:p14="http://schemas.microsoft.com/office/powerpoint/2010/main" val="4293566819"/>
              </p:ext>
            </p:extLst>
          </p:nvPr>
        </p:nvGraphicFramePr>
        <p:xfrm>
          <a:off x="323640" y="1103760"/>
          <a:ext cx="6408360" cy="3108960"/>
        </p:xfrm>
        <a:graphic>
          <a:graphicData uri="http://schemas.openxmlformats.org/drawingml/2006/table">
            <a:tbl>
              <a:tblPr/>
              <a:tblGrid>
                <a:gridCol w="71172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1172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1172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1172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1172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1172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1172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1172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71460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549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2021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2021.5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2022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2022.5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2023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2023.5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2024</a:t>
                      </a:r>
                    </a:p>
                    <a:p>
                      <a:endParaRPr lang="fr-FR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Etape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FTE M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sng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0.5</a:t>
                      </a:r>
                      <a:endParaRPr lang="ru-RU" sz="1800" b="0" strike="sng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sng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0.5</a:t>
                      </a:r>
                      <a:endParaRPr lang="ru-RU" sz="1800" b="0" strike="sng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kern="0" cap="none" spc="-1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>
                          <a:solidFill>
                            <a:srgbClr val="FFFFFF"/>
                          </a:solidFill>
                        </a:uFill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FTE E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FTE I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CDD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40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ϕ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Calibri" panose="020F0502020204030204" pitchFamily="34" charset="0"/>
                        </a:rPr>
                        <a:t>0.1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Calibri" panose="020F0502020204030204" pitchFamily="34" charset="0"/>
                        </a:rPr>
                        <a:t>0.1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117" name="CustomShape 2"/>
          <p:cNvSpPr/>
          <p:nvPr/>
        </p:nvSpPr>
        <p:spPr>
          <a:xfrm>
            <a:off x="467640" y="44640"/>
            <a:ext cx="8228880" cy="633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2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Livrable 2 : Planification RH [Y+3..Y+5]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8" name="CustomShape 3"/>
          <p:cNvSpPr/>
          <p:nvPr/>
        </p:nvSpPr>
        <p:spPr>
          <a:xfrm>
            <a:off x="7055640" y="1052640"/>
            <a:ext cx="1960560" cy="20368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Noms (si nécessaire):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9" name="CustomShape 4"/>
          <p:cNvSpPr/>
          <p:nvPr/>
        </p:nvSpPr>
        <p:spPr>
          <a:xfrm>
            <a:off x="225720" y="631800"/>
            <a:ext cx="2892960" cy="272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200" b="0" strike="noStrike" spc="-1">
                <a:solidFill>
                  <a:srgbClr val="7030A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Nouveau</a:t>
            </a:r>
            <a:r>
              <a:rPr lang="ru-RU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, réunion précédente, </a:t>
            </a:r>
            <a:r>
              <a:rPr lang="ru-RU" sz="1200" b="0" strike="noStrike" spc="-1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modification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8101715" y="6605018"/>
            <a:ext cx="474113" cy="257369"/>
          </a:xfrm>
          <a:prstGeom prst="rect">
            <a:avLst/>
          </a:prstGeom>
          <a:solidFill>
            <a:srgbClr val="FFFFFF"/>
          </a:solidFill>
        </p:spPr>
        <p:txBody>
          <a:bodyPr wrap="square" lIns="36000" tIns="36000" rIns="36000" bIns="36000" rtlCol="0" anchor="ctr" anchorCtr="0">
            <a:normAutofit fontScale="70000" lnSpcReduction="20000"/>
          </a:bodyPr>
          <a:lstStyle/>
          <a:p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Octobre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CustomShape 1"/>
          <p:cNvSpPr/>
          <p:nvPr/>
        </p:nvSpPr>
        <p:spPr>
          <a:xfrm>
            <a:off x="179640" y="692640"/>
            <a:ext cx="8784360" cy="5767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ETUDE informatique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intégration de la lecture des nouvelles TPC dans la DAQ de ND280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1" name="CustomShape 2"/>
          <p:cNvSpPr/>
          <p:nvPr/>
        </p:nvSpPr>
        <p:spPr>
          <a:xfrm>
            <a:off x="179640" y="5613743"/>
            <a:ext cx="8784360" cy="10483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Détails techniques</a:t>
            </a: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, planification, modification vs réunion précédente, finances et engagements contractuels, aob :</a:t>
            </a:r>
            <a:endParaRPr lang="en-US" sz="1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 dirty="0">
                <a:solidFill>
                  <a:schemeClr val="tx2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Code sharing agreement </a:t>
            </a:r>
            <a:r>
              <a:rPr lang="en-US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avec Denis </a:t>
            </a:r>
            <a:r>
              <a:rPr lang="en-US" sz="14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Calvet</a:t>
            </a:r>
            <a:r>
              <a:rPr lang="en-US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 / </a:t>
            </a:r>
            <a:r>
              <a:rPr lang="en-US" sz="14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Saclay</a:t>
            </a:r>
            <a:r>
              <a:rPr lang="en-US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en-US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OK</a:t>
            </a:r>
          </a:p>
          <a:p>
            <a:pPr>
              <a:lnSpc>
                <a:spcPct val="100000"/>
              </a:lnSpc>
            </a:pPr>
            <a:endParaRPr lang="ru-RU" sz="1400" b="0" strike="noStrike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2" name="CustomShape 3"/>
          <p:cNvSpPr/>
          <p:nvPr/>
        </p:nvSpPr>
        <p:spPr>
          <a:xfrm>
            <a:off x="6444360" y="1892880"/>
            <a:ext cx="2519640" cy="237432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Critères de réussite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 lvl="0"/>
            <a:r>
              <a:rPr lang="fr-FR" sz="1600" i="1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Collaboration avec Saclay toujours nécessaire pour le développement des modules command-server version Linux </a:t>
            </a:r>
            <a:r>
              <a:rPr lang="fr-FR" sz="1600" i="1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embarqué, </a:t>
            </a:r>
          </a:p>
          <a:p>
            <a:pPr lvl="0"/>
            <a:r>
              <a:rPr lang="fr-FR" sz="1600" i="1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qui </a:t>
            </a:r>
            <a:r>
              <a:rPr lang="fr-FR" sz="1600" i="1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doivent être étudiés et validés avec Denis Calvet.  </a:t>
            </a:r>
          </a:p>
        </p:txBody>
      </p:sp>
      <p:sp>
        <p:nvSpPr>
          <p:cNvPr id="123" name="CustomShape 4"/>
          <p:cNvSpPr/>
          <p:nvPr/>
        </p:nvSpPr>
        <p:spPr>
          <a:xfrm>
            <a:off x="467640" y="44640"/>
            <a:ext cx="8228880" cy="633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2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Livrable 3 : description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8101715" y="6605018"/>
            <a:ext cx="474113" cy="257369"/>
          </a:xfrm>
          <a:prstGeom prst="rect">
            <a:avLst/>
          </a:prstGeom>
          <a:solidFill>
            <a:srgbClr val="FFFFFF"/>
          </a:solidFill>
        </p:spPr>
        <p:txBody>
          <a:bodyPr wrap="square" lIns="36000" tIns="36000" rIns="36000" bIns="36000" rtlCol="0" anchor="ctr" anchorCtr="0">
            <a:normAutofit fontScale="70000" lnSpcReduction="20000"/>
          </a:bodyPr>
          <a:lstStyle/>
          <a:p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Octobre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graphicFrame>
        <p:nvGraphicFramePr>
          <p:cNvPr id="10" name="Table 5"/>
          <p:cNvGraphicFramePr/>
          <p:nvPr>
            <p:extLst>
              <p:ext uri="{D42A27DB-BD31-4B8C-83A1-F6EECF244321}">
                <p14:modId xmlns:p14="http://schemas.microsoft.com/office/powerpoint/2010/main" val="1009231656"/>
              </p:ext>
            </p:extLst>
          </p:nvPr>
        </p:nvGraphicFramePr>
        <p:xfrm>
          <a:off x="255840" y="1343920"/>
          <a:ext cx="6095520" cy="4076040"/>
        </p:xfrm>
        <a:graphic>
          <a:graphicData uri="http://schemas.openxmlformats.org/drawingml/2006/table">
            <a:tbl>
              <a:tblPr/>
              <a:tblGrid>
                <a:gridCol w="381636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36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4316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70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Etape/ Jalon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Date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Statut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C0504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48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Linux </a:t>
                      </a:r>
                      <a:r>
                        <a:rPr lang="en-US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embarqué</a:t>
                      </a: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 sur carte </a:t>
                      </a:r>
                      <a:r>
                        <a:rPr lang="en-US" sz="1400" b="0" strike="noStrike" spc="-1" dirty="0" err="1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d’évaluation</a:t>
                      </a:r>
                      <a:r>
                        <a:rPr lang="en-US" sz="1400" b="0" strike="noStrike" spc="-1" baseline="0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 ENCLUSTRA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cs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05/2019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cs typeface="Calibri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FAIT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cs typeface="Calibri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C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48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Test de performance de </a:t>
                      </a:r>
                      <a:r>
                        <a:rPr lang="en-US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transfert</a:t>
                      </a: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 de </a:t>
                      </a:r>
                      <a:r>
                        <a:rPr lang="en-US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données</a:t>
                      </a: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cs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12/2019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cs typeface="Calibri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FAIT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cs typeface="Calibri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C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48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Intégration</a:t>
                      </a:r>
                      <a:r>
                        <a:rPr lang="fr-FR" sz="1400" b="0" strike="noStrike" spc="-1" baseline="0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 Midas, TDCM, FEM, </a:t>
                      </a:r>
                      <a:r>
                        <a:rPr lang="fr-FR" sz="1400" b="0" strike="noStrike" spc="-1" baseline="0" dirty="0" err="1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FECs</a:t>
                      </a:r>
                      <a:r>
                        <a:rPr lang="fr-FR" sz="1400" b="0" strike="noStrike" spc="-1" baseline="0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 pour lecture de chaine d’acquisition sur banc de test au LPNHE</a:t>
                      </a:r>
                      <a:endParaRPr lang="ru-RU" sz="1400" b="0" strike="noStrike" spc="-1" dirty="0">
                        <a:solidFill>
                          <a:schemeClr val="tx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cs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06/2021</a:t>
                      </a:r>
                      <a:endParaRPr lang="ru-RU" sz="1400" b="0" strike="noStrike" spc="-1" dirty="0">
                        <a:solidFill>
                          <a:schemeClr val="tx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cs typeface="Calibri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FAIT</a:t>
                      </a:r>
                      <a:endParaRPr lang="ru-RU" sz="1400" b="0" strike="noStrike" spc="-1" dirty="0">
                        <a:solidFill>
                          <a:schemeClr val="tx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cs typeface="Calibri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CF"/>
                    </a:solidFill>
                  </a:tcPr>
                </a:tc>
              </a:tr>
              <a:tr h="448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400" b="0" strike="noStrike" spc="-1" noProof="0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Tests </a:t>
                      </a:r>
                      <a:r>
                        <a:rPr lang="fr-FR" sz="1400" b="0" strike="noStrike" spc="-1" noProof="0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de communication </a:t>
                      </a:r>
                      <a:r>
                        <a:rPr lang="fr-FR" sz="1400" b="0" strike="noStrike" spc="-1" noProof="0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linux-</a:t>
                      </a:r>
                      <a:r>
                        <a:rPr lang="fr-FR" sz="1400" b="0" strike="noStrike" spc="-1" noProof="0" dirty="0" err="1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baremetal</a:t>
                      </a:r>
                      <a:r>
                        <a:rPr lang="fr-FR" sz="1400" b="0" strike="noStrike" spc="-1" baseline="0" noProof="0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lang="fr-FR" sz="1400" b="0" strike="noStrike" spc="-1" baseline="0" noProof="0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double-</a:t>
                      </a:r>
                      <a:r>
                        <a:rPr lang="fr-FR" sz="1400" b="0" strike="noStrike" spc="-1" baseline="0" noProof="0" dirty="0" err="1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coeur</a:t>
                      </a:r>
                      <a:r>
                        <a:rPr lang="fr-FR" sz="1400" b="0" strike="noStrike" spc="-1" baseline="0" noProof="0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lang="fr-FR" sz="1400" b="0" strike="noStrike" spc="-1" noProof="0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sans/avec</a:t>
                      </a:r>
                      <a:r>
                        <a:rPr lang="fr-FR" sz="1400" b="0" strike="noStrike" spc="-1" baseline="0" noProof="0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lang="fr-FR" sz="1400" b="0" strike="noStrike" spc="-1" baseline="0" noProof="0" dirty="0" err="1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OpenAMP-LibMetal</a:t>
                      </a:r>
                      <a:r>
                        <a:rPr lang="fr-FR" sz="1400" b="0" strike="noStrike" spc="-1" noProof="0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endParaRPr lang="fr-FR" sz="1400" b="0" strike="noStrike" spc="-1" noProof="0" dirty="0">
                        <a:solidFill>
                          <a:schemeClr val="tx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cs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06/2021</a:t>
                      </a:r>
                      <a:endParaRPr lang="ru-RU" sz="1400" b="0" strike="noStrike" spc="-1" dirty="0">
                        <a:solidFill>
                          <a:schemeClr val="tx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cs typeface="Calibri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FAIT</a:t>
                      </a:r>
                      <a:endParaRPr lang="ru-RU" sz="1400" b="0" strike="noStrike" spc="-1" dirty="0">
                        <a:solidFill>
                          <a:schemeClr val="tx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cs typeface="Calibri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CF"/>
                    </a:solidFill>
                  </a:tcPr>
                </a:tc>
              </a:tr>
              <a:tr h="448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2155825" algn="l"/>
                        </a:tabLst>
                      </a:pPr>
                      <a:r>
                        <a:rPr lang="en-US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                                                      </a:t>
                      </a:r>
                      <a:r>
                        <a:rPr lang="en-US" sz="1200" b="0" strike="noStrike" spc="-1" dirty="0" smtClean="0">
                          <a:solidFill>
                            <a:srgbClr val="FF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Interfaces </a:t>
                      </a:r>
                      <a:r>
                        <a:rPr lang="en-US" sz="1200" b="0" strike="noStrike" spc="-1" dirty="0" err="1" smtClean="0">
                          <a:solidFill>
                            <a:srgbClr val="FF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réseaux</a:t>
                      </a:r>
                      <a:r>
                        <a:rPr lang="en-US" sz="1200" b="0" strike="noStrike" spc="-1" dirty="0" smtClean="0">
                          <a:solidFill>
                            <a:srgbClr val="FF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b="0" strike="noStrike" spc="-1" dirty="0" err="1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Développement</a:t>
                      </a:r>
                      <a:r>
                        <a:rPr lang="en-US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400" b="0" strike="noStrike" spc="-1" dirty="0" err="1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d’une</a:t>
                      </a:r>
                      <a:r>
                        <a:rPr lang="en-US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 DAQ    </a:t>
                      </a:r>
                      <a:r>
                        <a:rPr lang="en-US" sz="1200" b="0" strike="noStrike" spc="-1" baseline="0" dirty="0" smtClean="0">
                          <a:solidFill>
                            <a:srgbClr val="FF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sous Linux </a:t>
                      </a:r>
                      <a:r>
                        <a:rPr lang="en-US" sz="1200" b="0" strike="noStrike" spc="-1" baseline="0" dirty="0" err="1" smtClean="0">
                          <a:solidFill>
                            <a:srgbClr val="FF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embarqué</a:t>
                      </a:r>
                      <a:endParaRPr lang="en-US" sz="1200" b="0" strike="noStrike" spc="-1" baseline="0" dirty="0" smtClean="0">
                        <a:solidFill>
                          <a:srgbClr val="FF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b="0" strike="noStrike" spc="-1" baseline="0" dirty="0" err="1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basée</a:t>
                      </a:r>
                      <a:r>
                        <a:rPr lang="en-US" sz="1400" b="0" strike="noStrike" spc="-1" baseline="0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 sur Linux </a:t>
                      </a:r>
                      <a:r>
                        <a:rPr lang="en-US" sz="1400" b="0" strike="noStrike" spc="-1" baseline="0" dirty="0" err="1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embarqué</a:t>
                      </a:r>
                      <a:endParaRPr lang="en-US" sz="1400" b="0" strike="noStrike" spc="-1" baseline="0" dirty="0" smtClean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050" b="0" strike="noStrike" spc="-1" baseline="0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                                                                       </a:t>
                      </a:r>
                      <a:r>
                        <a:rPr lang="en-US" sz="1200" b="0" strike="noStrike" spc="-1" baseline="0" dirty="0" err="1" smtClean="0">
                          <a:solidFill>
                            <a:srgbClr val="FF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Dévlpt</a:t>
                      </a:r>
                      <a:r>
                        <a:rPr lang="en-US" sz="1200" b="0" strike="noStrike" spc="-1" baseline="0" dirty="0" smtClean="0">
                          <a:solidFill>
                            <a:srgbClr val="FF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 command-server</a:t>
                      </a:r>
                      <a:endParaRPr lang="ru-RU" sz="1050" b="0" strike="noStrike" spc="-1" dirty="0">
                        <a:solidFill>
                          <a:srgbClr val="FF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cs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1400" b="0" strike="noStrike" spc="-1" dirty="0" smtClean="0">
                        <a:solidFill>
                          <a:srgbClr val="FF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b="0" strike="noStrike" spc="-1" dirty="0" smtClean="0">
                          <a:solidFill>
                            <a:srgbClr val="FF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08/2022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fr-FR" sz="1400" b="0" strike="noStrike" spc="-1" dirty="0" smtClean="0">
                        <a:solidFill>
                          <a:srgbClr val="FF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06/2023</a:t>
                      </a:r>
                      <a:endParaRPr lang="ru-RU" sz="1400" b="0" strike="noStrike" spc="-1" dirty="0">
                        <a:solidFill>
                          <a:srgbClr val="FF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cs typeface="Calibri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strike="noStrike" spc="-1" dirty="0" smtClean="0">
                        <a:solidFill>
                          <a:srgbClr val="FF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cs typeface="Calibri"/>
                      </a:endParaRP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strike="noStrike" spc="-1" dirty="0" smtClean="0">
                          <a:solidFill>
                            <a:srgbClr val="FF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FAIT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strike="noStrike" spc="-1" dirty="0" smtClean="0">
                        <a:solidFill>
                          <a:srgbClr val="FF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cs typeface="Calibri"/>
                      </a:endParaRP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strike="noStrike" spc="-1" dirty="0" smtClean="0">
                          <a:solidFill>
                            <a:srgbClr val="FF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EN COURS</a:t>
                      </a:r>
                      <a:endParaRPr lang="ru-RU" sz="1400" b="0" strike="noStrike" spc="-1" dirty="0">
                        <a:solidFill>
                          <a:srgbClr val="FF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cs typeface="Calibri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CF"/>
                    </a:solidFill>
                  </a:tcPr>
                </a:tc>
              </a:tr>
              <a:tr h="448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Test d’un proto des nouvelles TPC au Cern </a:t>
                      </a: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avec 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cartes FEC et intégration dans la DAQ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12/2021</a:t>
                      </a:r>
                      <a:endParaRPr lang="ru-RU" sz="1800" b="0" strike="noStrike" spc="-1" dirty="0">
                        <a:solidFill>
                          <a:schemeClr val="tx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FAIT</a:t>
                      </a:r>
                      <a:endParaRPr lang="ru-RU" sz="1800" b="0" strike="noStrike" spc="-1" dirty="0">
                        <a:solidFill>
                          <a:schemeClr val="tx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70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Intégration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r>
                        <a:rPr lang="ru-RU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dans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 </a:t>
                      </a:r>
                      <a:r>
                        <a:rPr lang="ru-RU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la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DAQ </a:t>
                      </a:r>
                      <a:r>
                        <a:rPr lang="ru-RU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de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T2K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06/2023</a:t>
                      </a:r>
                      <a:endParaRPr lang="ru-RU" sz="1800" b="0" strike="noStrike" spc="-1" dirty="0">
                        <a:solidFill>
                          <a:srgbClr val="FF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EN COURS</a:t>
                      </a:r>
                      <a:endParaRPr lang="ru-RU" sz="1800" b="0" strike="noStrike" spc="-1" dirty="0">
                        <a:solidFill>
                          <a:srgbClr val="FF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Accolade ouvrante 1"/>
          <p:cNvSpPr/>
          <p:nvPr/>
        </p:nvSpPr>
        <p:spPr>
          <a:xfrm>
            <a:off x="2329543" y="3766457"/>
            <a:ext cx="132805" cy="729343"/>
          </a:xfrm>
          <a:prstGeom prst="leftBrac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5" name="Table 1"/>
          <p:cNvGraphicFramePr/>
          <p:nvPr>
            <p:extLst>
              <p:ext uri="{D42A27DB-BD31-4B8C-83A1-F6EECF244321}">
                <p14:modId xmlns:p14="http://schemas.microsoft.com/office/powerpoint/2010/main" val="508975299"/>
              </p:ext>
            </p:extLst>
          </p:nvPr>
        </p:nvGraphicFramePr>
        <p:xfrm>
          <a:off x="323640" y="1143000"/>
          <a:ext cx="5152320" cy="2834640"/>
        </p:xfrm>
        <a:graphic>
          <a:graphicData uri="http://schemas.openxmlformats.org/drawingml/2006/table">
            <a:tbl>
              <a:tblPr/>
              <a:tblGrid>
                <a:gridCol w="73584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358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3212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3955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3584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3584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3728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549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Rappel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Précèdent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2018.5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2019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2019.5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2020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2020.5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Etape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FTE M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FTE E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FTE I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0.5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0.5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0.5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0.5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CDD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40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ϕ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</a:t>
                      </a: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.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25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</a:t>
                      </a: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.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25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</a:t>
                      </a: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.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25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</a:t>
                      </a: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.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25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126" name="CustomShape 2"/>
          <p:cNvSpPr/>
          <p:nvPr/>
        </p:nvSpPr>
        <p:spPr>
          <a:xfrm>
            <a:off x="467640" y="44640"/>
            <a:ext cx="8228880" cy="633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2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Livrable </a:t>
            </a:r>
            <a:r>
              <a:rPr lang="en-US" sz="2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3</a:t>
            </a:r>
            <a:r>
              <a:rPr lang="ru-RU" sz="2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: Planification RH [Y..Y+2]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7" name="CustomShape 3"/>
          <p:cNvSpPr/>
          <p:nvPr/>
        </p:nvSpPr>
        <p:spPr>
          <a:xfrm>
            <a:off x="7055640" y="1052640"/>
            <a:ext cx="1960560" cy="20368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Noms (si nécessaire):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D.Terront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8" name="CustomShape 4"/>
          <p:cNvSpPr/>
          <p:nvPr/>
        </p:nvSpPr>
        <p:spPr>
          <a:xfrm>
            <a:off x="225720" y="631800"/>
            <a:ext cx="2892960" cy="272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200" b="0" strike="noStrike" spc="-1">
                <a:solidFill>
                  <a:srgbClr val="7030A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Nouveau</a:t>
            </a:r>
            <a:r>
              <a:rPr lang="ru-RU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, réunion précédente, </a:t>
            </a:r>
            <a:r>
              <a:rPr lang="ru-RU" sz="1200" b="0" strike="noStrike" spc="-1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modification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9" name="CustomShape 5"/>
          <p:cNvSpPr/>
          <p:nvPr/>
        </p:nvSpPr>
        <p:spPr>
          <a:xfrm>
            <a:off x="196560" y="4293000"/>
            <a:ext cx="8784360" cy="20368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Observations</a:t>
            </a:r>
            <a:r>
              <a:rPr lang="ru-RU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(travail effectif/planifié ; profil CDD/stage ; aob) :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8101715" y="6605018"/>
            <a:ext cx="474113" cy="257369"/>
          </a:xfrm>
          <a:prstGeom prst="rect">
            <a:avLst/>
          </a:prstGeom>
          <a:solidFill>
            <a:srgbClr val="FFFFFF"/>
          </a:solidFill>
        </p:spPr>
        <p:txBody>
          <a:bodyPr wrap="square" lIns="36000" tIns="36000" rIns="36000" bIns="36000" rtlCol="0" anchor="ctr" anchorCtr="0">
            <a:normAutofit fontScale="70000" lnSpcReduction="20000"/>
          </a:bodyPr>
          <a:lstStyle/>
          <a:p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Octobre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0" name="Table 1"/>
          <p:cNvGraphicFramePr/>
          <p:nvPr>
            <p:extLst>
              <p:ext uri="{D42A27DB-BD31-4B8C-83A1-F6EECF244321}">
                <p14:modId xmlns:p14="http://schemas.microsoft.com/office/powerpoint/2010/main" val="3106845313"/>
              </p:ext>
            </p:extLst>
          </p:nvPr>
        </p:nvGraphicFramePr>
        <p:xfrm>
          <a:off x="323640" y="1103760"/>
          <a:ext cx="6408360" cy="3322320"/>
        </p:xfrm>
        <a:graphic>
          <a:graphicData uri="http://schemas.openxmlformats.org/drawingml/2006/table">
            <a:tbl>
              <a:tblPr/>
              <a:tblGrid>
                <a:gridCol w="71172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1172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1172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1172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1172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1172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1172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1172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71460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549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2021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2021.5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2022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2022.5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2023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2023.5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b="1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2024</a:t>
                      </a:r>
                      <a:endParaRPr lang="fr-FR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Etape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FTE M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FTE E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FTE I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0.5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0.5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0.6</a:t>
                      </a:r>
                      <a:endParaRPr lang="fr-FR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0.6</a:t>
                      </a:r>
                      <a:endParaRPr lang="fr-FR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</a:rPr>
                        <a:t>0.6</a:t>
                      </a:r>
                      <a:endParaRPr lang="fr-FR" sz="1400" dirty="0">
                        <a:solidFill>
                          <a:srgbClr val="FF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</a:rPr>
                        <a:t>0.5</a:t>
                      </a:r>
                      <a:endParaRPr lang="fr-FR" sz="1400" dirty="0">
                        <a:solidFill>
                          <a:srgbClr val="FF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CDD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40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ϕ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</a:t>
                      </a: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.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25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</a:t>
                      </a: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.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25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0.25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0.25</a:t>
                      </a:r>
                    </a:p>
                    <a:p>
                      <a:endParaRPr lang="fr-FR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</a:rPr>
                        <a:t>0.15</a:t>
                      </a:r>
                      <a:endParaRPr lang="fr-FR" sz="1400" dirty="0">
                        <a:solidFill>
                          <a:srgbClr val="FF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</a:rPr>
                        <a:t>0.15</a:t>
                      </a:r>
                      <a:endParaRPr lang="fr-FR" sz="1400" dirty="0">
                        <a:solidFill>
                          <a:srgbClr val="FF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131" name="CustomShape 2"/>
          <p:cNvSpPr/>
          <p:nvPr/>
        </p:nvSpPr>
        <p:spPr>
          <a:xfrm>
            <a:off x="467640" y="44640"/>
            <a:ext cx="8228880" cy="633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2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Livrable </a:t>
            </a:r>
            <a:r>
              <a:rPr lang="en-US" sz="2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3</a:t>
            </a:r>
            <a:r>
              <a:rPr lang="ru-RU" sz="2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: Planification RH [Y+3..Y+5]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2" name="CustomShape 3"/>
          <p:cNvSpPr/>
          <p:nvPr/>
        </p:nvSpPr>
        <p:spPr>
          <a:xfrm>
            <a:off x="7055640" y="1052640"/>
            <a:ext cx="1960560" cy="20368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Noms (si nécessaire):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0"/>
            <a:r>
              <a:rPr lang="ru-RU" sz="16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D.Terront</a:t>
            </a:r>
            <a:endParaRPr lang="ru-RU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6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3" name="CustomShape 4"/>
          <p:cNvSpPr/>
          <p:nvPr/>
        </p:nvSpPr>
        <p:spPr>
          <a:xfrm>
            <a:off x="225720" y="631800"/>
            <a:ext cx="2892960" cy="272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200" b="0" strike="noStrike" spc="-1">
                <a:solidFill>
                  <a:srgbClr val="7030A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Nouveau</a:t>
            </a:r>
            <a:r>
              <a:rPr lang="ru-RU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, réunion précédente, </a:t>
            </a:r>
            <a:r>
              <a:rPr lang="ru-RU" sz="1200" b="0" strike="noStrike" spc="-1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modification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8101715" y="6605018"/>
            <a:ext cx="474113" cy="257369"/>
          </a:xfrm>
          <a:prstGeom prst="rect">
            <a:avLst/>
          </a:prstGeom>
          <a:solidFill>
            <a:srgbClr val="FFFFFF"/>
          </a:solidFill>
        </p:spPr>
        <p:txBody>
          <a:bodyPr wrap="square" lIns="36000" tIns="36000" rIns="36000" bIns="36000" rtlCol="0" anchor="ctr" anchorCtr="0">
            <a:normAutofit fontScale="70000" lnSpcReduction="20000"/>
          </a:bodyPr>
          <a:lstStyle/>
          <a:p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Octobre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CustomShape 1"/>
          <p:cNvSpPr/>
          <p:nvPr/>
        </p:nvSpPr>
        <p:spPr>
          <a:xfrm>
            <a:off x="467640" y="44640"/>
            <a:ext cx="8228880" cy="633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2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Demandes spéciales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135" name="Table 2"/>
          <p:cNvGraphicFramePr/>
          <p:nvPr/>
        </p:nvGraphicFramePr>
        <p:xfrm>
          <a:off x="179640" y="764640"/>
          <a:ext cx="8781840" cy="1591080"/>
        </p:xfrm>
        <a:graphic>
          <a:graphicData uri="http://schemas.openxmlformats.org/drawingml/2006/table">
            <a:tbl>
              <a:tblPr/>
              <a:tblGrid>
                <a:gridCol w="627264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132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70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FFC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Nouveau Matériel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Origine Budget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Cout estimé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876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2876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2876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aphicFrame>
        <p:nvGraphicFramePr>
          <p:cNvPr id="136" name="Table 3"/>
          <p:cNvGraphicFramePr/>
          <p:nvPr>
            <p:extLst>
              <p:ext uri="{D42A27DB-BD31-4B8C-83A1-F6EECF244321}">
                <p14:modId xmlns:p14="http://schemas.microsoft.com/office/powerpoint/2010/main" val="1088059138"/>
              </p:ext>
            </p:extLst>
          </p:nvPr>
        </p:nvGraphicFramePr>
        <p:xfrm>
          <a:off x="179640" y="2497975"/>
          <a:ext cx="8781840" cy="1162320"/>
        </p:xfrm>
        <a:graphic>
          <a:graphicData uri="http://schemas.openxmlformats.org/drawingml/2006/table">
            <a:tbl>
              <a:tblPr/>
              <a:tblGrid>
                <a:gridCol w="54003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84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974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70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 dirty="0">
                          <a:solidFill>
                            <a:srgbClr val="FFC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Matériel existant / Locaux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Conflits potentiels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Dates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876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2876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137" name="Table 4"/>
          <p:cNvGraphicFramePr/>
          <p:nvPr>
            <p:extLst>
              <p:ext uri="{D42A27DB-BD31-4B8C-83A1-F6EECF244321}">
                <p14:modId xmlns:p14="http://schemas.microsoft.com/office/powerpoint/2010/main" val="3694952751"/>
              </p:ext>
            </p:extLst>
          </p:nvPr>
        </p:nvGraphicFramePr>
        <p:xfrm>
          <a:off x="179640" y="3765538"/>
          <a:ext cx="8781840" cy="1162320"/>
        </p:xfrm>
        <a:graphic>
          <a:graphicData uri="http://schemas.openxmlformats.org/drawingml/2006/table">
            <a:tbl>
              <a:tblPr/>
              <a:tblGrid>
                <a:gridCol w="54003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84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974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70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FFC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Postes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Nature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Dates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876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2876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138" name="Table 5"/>
          <p:cNvGraphicFramePr/>
          <p:nvPr>
            <p:extLst>
              <p:ext uri="{D42A27DB-BD31-4B8C-83A1-F6EECF244321}">
                <p14:modId xmlns:p14="http://schemas.microsoft.com/office/powerpoint/2010/main" val="2922932514"/>
              </p:ext>
            </p:extLst>
          </p:nvPr>
        </p:nvGraphicFramePr>
        <p:xfrm>
          <a:off x="179640" y="5037955"/>
          <a:ext cx="8781840" cy="1439901"/>
        </p:xfrm>
        <a:graphic>
          <a:graphicData uri="http://schemas.openxmlformats.org/drawingml/2006/table">
            <a:tbl>
              <a:tblPr/>
              <a:tblGrid>
                <a:gridCol w="54003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84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974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1437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FFC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Divers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Coûts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Dates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2549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00029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8101715" y="6605018"/>
            <a:ext cx="474113" cy="257369"/>
          </a:xfrm>
          <a:prstGeom prst="rect">
            <a:avLst/>
          </a:prstGeom>
          <a:solidFill>
            <a:srgbClr val="FFFFFF"/>
          </a:solidFill>
        </p:spPr>
        <p:txBody>
          <a:bodyPr wrap="square" lIns="36000" tIns="36000" rIns="36000" bIns="36000" rtlCol="0" anchor="ctr" anchorCtr="0">
            <a:normAutofit fontScale="70000" lnSpcReduction="20000"/>
          </a:bodyPr>
          <a:lstStyle/>
          <a:p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Octobre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1D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CustomShape 1"/>
          <p:cNvSpPr/>
          <p:nvPr/>
        </p:nvSpPr>
        <p:spPr>
          <a:xfrm>
            <a:off x="467640" y="44640"/>
            <a:ext cx="8228880" cy="633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2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Bilan post réunion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0" name="CustomShape 2"/>
          <p:cNvSpPr/>
          <p:nvPr/>
        </p:nvSpPr>
        <p:spPr>
          <a:xfrm>
            <a:off x="491040" y="3835800"/>
            <a:ext cx="8200080" cy="1461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Globalement un peu plus de ressources allouées que demandées sauf en informatique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85840" indent="-285120">
              <a:lnSpc>
                <a:spcPct val="100000"/>
              </a:lnSpc>
              <a:buClr>
                <a:srgbClr val="000000"/>
              </a:buClr>
              <a:buFont typeface="Wingdings" charset="2"/>
              <a:buChar char=""/>
            </a:pP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Prendre contact avec Diego pour l’informer des besoins futurs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Pas de planification au delà de fin 2021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41" name="Picture 4"/>
          <p:cNvPicPr/>
          <p:nvPr/>
        </p:nvPicPr>
        <p:blipFill>
          <a:blip r:embed="rId2"/>
          <a:stretch/>
        </p:blipFill>
        <p:spPr>
          <a:xfrm>
            <a:off x="11160" y="639360"/>
            <a:ext cx="4583880" cy="2755080"/>
          </a:xfrm>
          <a:prstGeom prst="rect">
            <a:avLst/>
          </a:prstGeom>
          <a:ln>
            <a:noFill/>
          </a:ln>
        </p:spPr>
      </p:pic>
      <p:pic>
        <p:nvPicPr>
          <p:cNvPr id="142" name="Picture 5"/>
          <p:cNvPicPr/>
          <p:nvPr/>
        </p:nvPicPr>
        <p:blipFill>
          <a:blip r:embed="rId3"/>
          <a:stretch/>
        </p:blipFill>
        <p:spPr>
          <a:xfrm>
            <a:off x="4572000" y="630000"/>
            <a:ext cx="4583880" cy="2755080"/>
          </a:xfrm>
          <a:prstGeom prst="rect">
            <a:avLst/>
          </a:prstGeom>
          <a:ln>
            <a:noFill/>
          </a:ln>
        </p:spPr>
      </p:pic>
      <p:sp>
        <p:nvSpPr>
          <p:cNvPr id="6" name="ZoneTexte 5"/>
          <p:cNvSpPr txBox="1"/>
          <p:nvPr/>
        </p:nvSpPr>
        <p:spPr>
          <a:xfrm>
            <a:off x="8101715" y="6605018"/>
            <a:ext cx="474113" cy="257369"/>
          </a:xfrm>
          <a:prstGeom prst="rect">
            <a:avLst/>
          </a:prstGeom>
          <a:solidFill>
            <a:srgbClr val="FFFFFF"/>
          </a:solidFill>
        </p:spPr>
        <p:txBody>
          <a:bodyPr wrap="square" lIns="36000" tIns="36000" rIns="36000" bIns="36000" rtlCol="0" anchor="ctr" anchorCtr="0">
            <a:normAutofit fontScale="70000" lnSpcReduction="20000"/>
          </a:bodyPr>
          <a:lstStyle/>
          <a:p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Octobre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 rot="19850907">
            <a:off x="459340" y="2967335"/>
            <a:ext cx="822532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u="sng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_____________________</a:t>
            </a:r>
          </a:p>
          <a:p>
            <a:pPr algn="ctr"/>
            <a:r>
              <a:rPr lang="fr-FR" sz="5400" b="1" u="sng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Attributions – Mars 2020</a:t>
            </a:r>
            <a:endParaRPr lang="fr-FR" sz="5400" b="1" u="sng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EBF1D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CustomShape 1"/>
          <p:cNvSpPr/>
          <p:nvPr/>
        </p:nvSpPr>
        <p:spPr>
          <a:xfrm>
            <a:off x="467640" y="44640"/>
            <a:ext cx="8228880" cy="633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2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Bilan post réunion : personnes &amp; profils d’affectation envisagés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44" name="Picture 2"/>
          <p:cNvPicPr/>
          <p:nvPr/>
        </p:nvPicPr>
        <p:blipFill>
          <a:blip r:embed="rId3"/>
          <a:stretch/>
        </p:blipFill>
        <p:spPr>
          <a:xfrm>
            <a:off x="1527120" y="1059120"/>
            <a:ext cx="10029240" cy="208800"/>
          </a:xfrm>
          <a:prstGeom prst="rect">
            <a:avLst/>
          </a:prstGeom>
          <a:ln>
            <a:noFill/>
          </a:ln>
        </p:spPr>
      </p:pic>
      <p:sp>
        <p:nvSpPr>
          <p:cNvPr id="145" name="CustomShape 2"/>
          <p:cNvSpPr/>
          <p:nvPr/>
        </p:nvSpPr>
        <p:spPr>
          <a:xfrm>
            <a:off x="543600" y="2430720"/>
            <a:ext cx="1137600" cy="272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[</a:t>
            </a:r>
            <a:r>
              <a:rPr lang="ru-RU" sz="120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M|E|I]initiales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6" name="CustomShape 3"/>
          <p:cNvSpPr/>
          <p:nvPr/>
        </p:nvSpPr>
        <p:spPr>
          <a:xfrm>
            <a:off x="46440" y="587520"/>
            <a:ext cx="1665000" cy="455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Vert : sur-affectation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20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Rouge : sous-affectation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7" name="CustomShape 4"/>
          <p:cNvSpPr/>
          <p:nvPr/>
        </p:nvSpPr>
        <p:spPr>
          <a:xfrm>
            <a:off x="552240" y="4755600"/>
            <a:ext cx="339120" cy="638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…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48" name="Picture 2"/>
          <p:cNvPicPr/>
          <p:nvPr/>
        </p:nvPicPr>
        <p:blipFill>
          <a:blip r:embed="rId4"/>
          <a:stretch/>
        </p:blipFill>
        <p:spPr>
          <a:xfrm>
            <a:off x="786240" y="2781000"/>
            <a:ext cx="4217400" cy="1321560"/>
          </a:xfrm>
          <a:prstGeom prst="rect">
            <a:avLst/>
          </a:prstGeom>
          <a:ln>
            <a:noFill/>
          </a:ln>
        </p:spPr>
      </p:pic>
      <p:pic>
        <p:nvPicPr>
          <p:cNvPr id="149" name="Picture 3"/>
          <p:cNvPicPr/>
          <p:nvPr/>
        </p:nvPicPr>
        <p:blipFill>
          <a:blip r:embed="rId5"/>
          <a:stretch/>
        </p:blipFill>
        <p:spPr>
          <a:xfrm>
            <a:off x="-18000" y="1340640"/>
            <a:ext cx="6533280" cy="889920"/>
          </a:xfrm>
          <a:prstGeom prst="rect">
            <a:avLst/>
          </a:prstGeom>
          <a:ln>
            <a:noFill/>
          </a:ln>
        </p:spPr>
      </p:pic>
      <p:sp>
        <p:nvSpPr>
          <p:cNvPr id="9" name="ZoneTexte 8"/>
          <p:cNvSpPr txBox="1"/>
          <p:nvPr/>
        </p:nvSpPr>
        <p:spPr>
          <a:xfrm>
            <a:off x="8101715" y="6605018"/>
            <a:ext cx="474113" cy="257369"/>
          </a:xfrm>
          <a:prstGeom prst="rect">
            <a:avLst/>
          </a:prstGeom>
          <a:solidFill>
            <a:srgbClr val="FFFFFF"/>
          </a:solidFill>
        </p:spPr>
        <p:txBody>
          <a:bodyPr wrap="square" lIns="36000" tIns="36000" rIns="36000" bIns="36000" rtlCol="0" anchor="ctr" anchorCtr="0">
            <a:normAutofit fontScale="70000" lnSpcReduction="20000"/>
          </a:bodyPr>
          <a:lstStyle/>
          <a:p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Octobre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 rot="19850907">
            <a:off x="459340" y="2967335"/>
            <a:ext cx="822532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u="sng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_____________________</a:t>
            </a:r>
          </a:p>
          <a:p>
            <a:pPr algn="ctr"/>
            <a:r>
              <a:rPr lang="fr-FR" sz="5400" b="1" u="sng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Attributions – Mars 2020</a:t>
            </a:r>
            <a:endParaRPr lang="fr-FR" sz="5400" b="1" u="sng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CustomShape 1"/>
          <p:cNvSpPr/>
          <p:nvPr/>
        </p:nvSpPr>
        <p:spPr>
          <a:xfrm>
            <a:off x="10440" y="1018440"/>
            <a:ext cx="9143280" cy="647280"/>
          </a:xfrm>
          <a:prstGeom prst="rect">
            <a:avLst/>
          </a:prstGeom>
          <a:solidFill>
            <a:schemeClr val="accent1">
              <a:lumMod val="20000"/>
              <a:lumOff val="8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5" name="CustomShape 2"/>
          <p:cNvSpPr/>
          <p:nvPr/>
        </p:nvSpPr>
        <p:spPr>
          <a:xfrm>
            <a:off x="7731360" y="1020240"/>
            <a:ext cx="1433520" cy="638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r">
              <a:lnSpc>
                <a:spcPct val="100000"/>
              </a:lnSpc>
            </a:pPr>
            <a:r>
              <a:rPr lang="ru-RU" sz="3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Bauhaus 93"/>
                <a:ea typeface="DejaVu Sans"/>
              </a:rPr>
              <a:t>T2K-II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CustomShape 3"/>
          <p:cNvSpPr/>
          <p:nvPr/>
        </p:nvSpPr>
        <p:spPr>
          <a:xfrm>
            <a:off x="5285880" y="1869120"/>
            <a:ext cx="3643200" cy="638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r">
              <a:lnSpc>
                <a:spcPct val="100000"/>
              </a:lnSpc>
            </a:pPr>
            <a:r>
              <a:rPr lang="ru-RU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Responsable Scientifique : B. Popov 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>
              <a:lnSpc>
                <a:spcPct val="100000"/>
              </a:lnSpc>
            </a:pPr>
            <a:r>
              <a:rPr lang="ru-RU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Responsable Technique : </a:t>
            </a:r>
            <a:r>
              <a:rPr lang="ru-RU" sz="18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JM</a:t>
            </a:r>
            <a:r>
              <a:rPr lang="fr-FR" sz="18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.</a:t>
            </a:r>
            <a:r>
              <a:rPr lang="ru-RU" sz="18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Parraud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7" name="CustomShape 4"/>
          <p:cNvSpPr/>
          <p:nvPr/>
        </p:nvSpPr>
        <p:spPr>
          <a:xfrm>
            <a:off x="275400" y="3121200"/>
            <a:ext cx="3082320" cy="303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Résumé liste des WP/livrables (exemple)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88" name="Table 5"/>
          <p:cNvGraphicFramePr/>
          <p:nvPr>
            <p:extLst>
              <p:ext uri="{D42A27DB-BD31-4B8C-83A1-F6EECF244321}">
                <p14:modId xmlns:p14="http://schemas.microsoft.com/office/powerpoint/2010/main" val="589237464"/>
              </p:ext>
            </p:extLst>
          </p:nvPr>
        </p:nvGraphicFramePr>
        <p:xfrm>
          <a:off x="323640" y="3364200"/>
          <a:ext cx="8712720" cy="1482480"/>
        </p:xfrm>
        <a:graphic>
          <a:graphicData uri="http://schemas.openxmlformats.org/drawingml/2006/table">
            <a:tbl>
              <a:tblPr/>
              <a:tblGrid>
                <a:gridCol w="63363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52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2436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WP/Livrables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Echéance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Statut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Cartes d’électronique front end des nouvelles TPC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10/2022</a:t>
                      </a:r>
                      <a:endParaRPr lang="ru-RU" sz="1800" b="0" strike="noStrike" spc="-1" dirty="0">
                        <a:solidFill>
                          <a:schemeClr val="tx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FAIT</a:t>
                      </a:r>
                      <a:endParaRPr lang="ru-RU" sz="1800" b="0" strike="noStrike" spc="-1" dirty="0">
                        <a:solidFill>
                          <a:srgbClr val="FF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Conception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, </a:t>
                      </a:r>
                      <a:r>
                        <a:rPr lang="ru-RU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fabrication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r>
                        <a:rPr lang="ru-RU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et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r>
                        <a:rPr lang="ru-RU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installation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r>
                        <a:rPr lang="ru-RU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du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r>
                        <a:rPr lang="ru-RU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système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r>
                        <a:rPr lang="ru-RU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de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r>
                        <a:rPr lang="ru-RU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suspension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r>
                        <a:rPr lang="ru-RU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des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TPC</a:t>
                      </a: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et </a:t>
                      </a:r>
                      <a:r>
                        <a:rPr lang="en-US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sFGD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10/2020</a:t>
                      </a:r>
                      <a:endParaRPr lang="ru-RU" sz="1800" b="0" strike="noStrike" spc="-1" dirty="0">
                        <a:solidFill>
                          <a:schemeClr val="tx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FAIT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0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Intégration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r>
                        <a:rPr lang="ru-RU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dans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r>
                        <a:rPr lang="ru-RU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la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DAQ </a:t>
                      </a:r>
                      <a:r>
                        <a:rPr lang="ru-RU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du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r>
                        <a:rPr lang="ru-RU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détecteur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r>
                        <a:rPr lang="ru-RU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proche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06/2023</a:t>
                      </a:r>
                      <a:endParaRPr lang="ru-RU" sz="1800" b="0" strike="noStrike" spc="-1" dirty="0">
                        <a:solidFill>
                          <a:srgbClr val="FF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EN COURS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89" name="CustomShape 6"/>
          <p:cNvSpPr/>
          <p:nvPr/>
        </p:nvSpPr>
        <p:spPr>
          <a:xfrm>
            <a:off x="322200" y="-3240"/>
            <a:ext cx="8821800" cy="638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3600" b="0" strike="noStrike" spc="-1" dirty="0">
                <a:solidFill>
                  <a:srgbClr val="A6A6A6"/>
                </a:solidFill>
                <a:uFill>
                  <a:solidFill>
                    <a:srgbClr val="FFFFFF"/>
                  </a:solidFill>
                </a:uFill>
                <a:latin typeface="Bauhaus 93"/>
                <a:ea typeface="DejaVu Sans"/>
              </a:rPr>
              <a:t>Réunions Ressource              </a:t>
            </a:r>
            <a:r>
              <a:rPr lang="fr-FR" sz="3600" spc="-1" dirty="0" smtClean="0">
                <a:solidFill>
                  <a:srgbClr val="A6A6A6"/>
                </a:solidFill>
                <a:uFill>
                  <a:solidFill>
                    <a:srgbClr val="FFFFFF"/>
                  </a:solidFill>
                </a:uFill>
                <a:latin typeface="Bauhaus 93"/>
                <a:ea typeface="DejaVu Sans"/>
              </a:rPr>
              <a:t>09</a:t>
            </a:r>
            <a:r>
              <a:rPr lang="ru-RU" sz="3600" b="0" strike="noStrike" spc="-1" dirty="0" smtClean="0">
                <a:solidFill>
                  <a:srgbClr val="A6A6A6"/>
                </a:solidFill>
                <a:uFill>
                  <a:solidFill>
                    <a:srgbClr val="FFFFFF"/>
                  </a:solidFill>
                </a:uFill>
                <a:latin typeface="Bauhaus 93"/>
                <a:ea typeface="DejaVu Sans"/>
              </a:rPr>
              <a:t>/20</a:t>
            </a:r>
            <a:r>
              <a:rPr lang="en-US" sz="3600" b="0" strike="noStrike" spc="-1" dirty="0" smtClean="0">
                <a:solidFill>
                  <a:srgbClr val="A6A6A6"/>
                </a:solidFill>
                <a:uFill>
                  <a:solidFill>
                    <a:srgbClr val="FFFFFF"/>
                  </a:solidFill>
                </a:uFill>
                <a:latin typeface="Bauhaus 93"/>
                <a:ea typeface="DejaVu Sans"/>
              </a:rPr>
              <a:t>21</a:t>
            </a:r>
            <a:r>
              <a:rPr lang="ru-RU" sz="3600" b="0" strike="noStrike" spc="-1" dirty="0" smtClean="0">
                <a:solidFill>
                  <a:srgbClr val="A6A6A6"/>
                </a:solidFill>
                <a:uFill>
                  <a:solidFill>
                    <a:srgbClr val="FFFFFF"/>
                  </a:solidFill>
                </a:uFill>
                <a:latin typeface="Bauhaus 93"/>
                <a:ea typeface="DejaVu Sans"/>
              </a:rPr>
              <a:t> 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8101715" y="6605018"/>
            <a:ext cx="474113" cy="257369"/>
          </a:xfrm>
          <a:prstGeom prst="rect">
            <a:avLst/>
          </a:prstGeom>
          <a:solidFill>
            <a:srgbClr val="FFFFFF"/>
          </a:solidFill>
        </p:spPr>
        <p:txBody>
          <a:bodyPr wrap="square" lIns="36000" tIns="36000" rIns="36000" bIns="36000" rtlCol="0" anchor="ctr" anchorCtr="0">
            <a:normAutofit fontScale="70000" lnSpcReduction="20000"/>
          </a:bodyPr>
          <a:lstStyle/>
          <a:p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Octobre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30" t="4213" r="33307" b="68631"/>
          <a:stretch/>
        </p:blipFill>
        <p:spPr bwMode="auto">
          <a:xfrm>
            <a:off x="580345" y="1339560"/>
            <a:ext cx="2318498" cy="11109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CustomShape 1"/>
          <p:cNvSpPr/>
          <p:nvPr/>
        </p:nvSpPr>
        <p:spPr>
          <a:xfrm>
            <a:off x="467640" y="44640"/>
            <a:ext cx="8228880" cy="633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2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Projet : description libre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1" name="CustomShape 2"/>
          <p:cNvSpPr/>
          <p:nvPr/>
        </p:nvSpPr>
        <p:spPr>
          <a:xfrm>
            <a:off x="323640" y="1340640"/>
            <a:ext cx="8712360" cy="3655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8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Science</a:t>
            </a:r>
            <a:endParaRPr lang="ru-RU" sz="18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Etude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des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oscillations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de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neutrinos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et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recherche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de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violation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de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CP </a:t>
            </a: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dans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le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secteur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l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eptonique dans les expériences T2K et T2HK au Japon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Contexte</a:t>
            </a:r>
            <a:endParaRPr lang="ru-RU" sz="18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T2K </a:t>
            </a: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upgrade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: </a:t>
            </a: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construction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de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2 TPC </a:t>
            </a: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horizontales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pour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l’amélioration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de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l’acceptance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du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détecteur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proche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(</a:t>
            </a: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qui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sera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aussi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le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détecteur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proche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de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T2HK)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Calendrier</a:t>
            </a:r>
            <a:endParaRPr lang="ru-RU" sz="18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2018</a:t>
            </a:r>
            <a:r>
              <a:rPr lang="fr-FR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à </a:t>
            </a:r>
            <a:r>
              <a:rPr lang="ru-RU" sz="1800" b="0" strike="sng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2021</a:t>
            </a:r>
            <a:r>
              <a:rPr lang="fr-FR" spc="-1" dirty="0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fr-FR" strike="sngStrike" spc="-1" dirty="0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2022</a:t>
            </a:r>
            <a:r>
              <a:rPr lang="fr-FR" spc="-1" dirty="0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 </a:t>
            </a:r>
            <a:r>
              <a:rPr lang="fr-FR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2023  (report collaboration)</a:t>
            </a:r>
            <a:endParaRPr lang="fr-FR" sz="1800" b="0" strike="sngStrike" spc="-1" dirty="0" smtClean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>
              <a:lnSpc>
                <a:spcPct val="100000"/>
              </a:lnSpc>
            </a:pPr>
            <a:r>
              <a:rPr lang="ru-RU" sz="18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Technique</a:t>
            </a:r>
            <a:endParaRPr lang="ru-RU" sz="1800" b="1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Construction 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de nouvelles TPC: le groupe du LPNHE participe à </a:t>
            </a:r>
            <a:r>
              <a:rPr lang="fr-FR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la </a:t>
            </a:r>
            <a:r>
              <a:rPr lang="ru-RU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production 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de l’</a:t>
            </a:r>
            <a:r>
              <a:rPr lang="ru-RU" sz="1800" b="0" i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électronique </a:t>
            </a:r>
            <a:r>
              <a:rPr lang="fr-FR" i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ru-RU" i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front-end</a:t>
            </a:r>
            <a:r>
              <a:rPr lang="fr-FR" i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fr-FR" i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fr-FR" spc="-1" dirty="0" smtClean="0">
                <a:uFill>
                  <a:solidFill>
                    <a:srgbClr val="FFFFFF"/>
                  </a:solidFill>
                </a:uFill>
                <a:latin typeface="Calibri"/>
              </a:rPr>
              <a:t>+ </a:t>
            </a:r>
            <a:r>
              <a:rPr lang="fr-FR" i="1" spc="-1" dirty="0">
                <a:uFill>
                  <a:solidFill>
                    <a:srgbClr val="FFFFFF"/>
                  </a:solidFill>
                </a:uFill>
                <a:latin typeface="Calibri"/>
              </a:rPr>
              <a:t>mécanique associée</a:t>
            </a:r>
            <a:r>
              <a:rPr lang="ru-RU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, </a:t>
            </a:r>
            <a:r>
              <a:rPr lang="ru-RU" sz="1800" b="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au système de </a:t>
            </a:r>
            <a:r>
              <a:rPr lang="ru-RU" sz="1800" b="0" i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suspension des TPC</a:t>
            </a:r>
            <a:r>
              <a:rPr lang="en-US" i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/</a:t>
            </a:r>
            <a:r>
              <a:rPr lang="en-US" i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sFGD</a:t>
            </a:r>
            <a:r>
              <a:rPr lang="ru-RU" sz="1800" b="0" i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et à l’</a:t>
            </a:r>
            <a:r>
              <a:rPr lang="ru-RU" sz="1800" b="0" i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acquisition </a:t>
            </a:r>
            <a:r>
              <a:rPr lang="ru-RU" sz="1800" b="0" i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(</a:t>
            </a:r>
            <a:r>
              <a:rPr lang="fr-FR" sz="1800" b="0" i="1" strike="noStrike" spc="-1" dirty="0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software</a:t>
            </a:r>
            <a:r>
              <a:rPr lang="fr-FR" sz="1800" b="0" i="1" strike="noStrike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800" b="0" i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DAQ</a:t>
            </a:r>
            <a:r>
              <a:rPr lang="ru-RU" sz="1800" b="0" i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)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.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8101715" y="6605018"/>
            <a:ext cx="474113" cy="257369"/>
          </a:xfrm>
          <a:prstGeom prst="rect">
            <a:avLst/>
          </a:prstGeom>
          <a:solidFill>
            <a:srgbClr val="FFFFFF"/>
          </a:solidFill>
        </p:spPr>
        <p:txBody>
          <a:bodyPr wrap="square" lIns="36000" tIns="36000" rIns="36000" bIns="36000" rtlCol="0" anchor="ctr" anchorCtr="0">
            <a:normAutofit fontScale="70000" lnSpcReduction="20000"/>
          </a:bodyPr>
          <a:lstStyle/>
          <a:p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Octobre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CustomShape 1"/>
          <p:cNvSpPr/>
          <p:nvPr/>
        </p:nvSpPr>
        <p:spPr>
          <a:xfrm>
            <a:off x="179640" y="575904"/>
            <a:ext cx="8802000" cy="5767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ETUDE </a:t>
            </a:r>
            <a:r>
              <a:rPr lang="ru-RU" sz="16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Electronique</a:t>
            </a:r>
            <a:r>
              <a:rPr lang="fr-FR" sz="16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fr-FR" sz="1600" b="0" strike="noStrike" spc="-1" dirty="0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+ Mécanique associée</a:t>
            </a:r>
            <a:r>
              <a:rPr lang="fr-FR" spc="-1" dirty="0"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fr-FR" spc="-1" dirty="0" smtClean="0">
                <a:uFill>
                  <a:solidFill>
                    <a:srgbClr val="FFFFFF"/>
                  </a:solidFill>
                </a:uFill>
                <a:latin typeface="Arial"/>
              </a:rPr>
              <a:t>               </a:t>
            </a:r>
          </a:p>
          <a:p>
            <a:pPr>
              <a:lnSpc>
                <a:spcPct val="100000"/>
              </a:lnSpc>
            </a:pPr>
            <a:r>
              <a:rPr lang="ru-RU" sz="16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Résumé </a:t>
            </a: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des opérations techniques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3" name="CustomShape 2"/>
          <p:cNvSpPr/>
          <p:nvPr/>
        </p:nvSpPr>
        <p:spPr>
          <a:xfrm>
            <a:off x="71280" y="5425180"/>
            <a:ext cx="8784360" cy="125084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Détails</a:t>
            </a:r>
            <a:r>
              <a:rPr lang="ru-RU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techniques</a:t>
            </a:r>
            <a:r>
              <a:rPr lang="ru-RU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, </a:t>
            </a:r>
            <a:r>
              <a:rPr lang="ru-RU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planification</a:t>
            </a:r>
            <a:r>
              <a:rPr lang="ru-RU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, </a:t>
            </a:r>
            <a:r>
              <a:rPr lang="ru-RU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modification</a:t>
            </a:r>
            <a:r>
              <a:rPr lang="ru-RU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vs</a:t>
            </a:r>
            <a:r>
              <a:rPr lang="ru-RU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réunion</a:t>
            </a:r>
            <a:r>
              <a:rPr lang="ru-RU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précédente</a:t>
            </a:r>
            <a:r>
              <a:rPr lang="ru-RU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, </a:t>
            </a:r>
            <a:r>
              <a:rPr lang="ru-RU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finances</a:t>
            </a:r>
            <a:r>
              <a:rPr lang="ru-RU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et</a:t>
            </a:r>
            <a:r>
              <a:rPr lang="ru-RU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engagements</a:t>
            </a:r>
            <a:r>
              <a:rPr lang="ru-RU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contractuels</a:t>
            </a:r>
            <a:r>
              <a:rPr lang="ru-RU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, </a:t>
            </a:r>
            <a:r>
              <a:rPr lang="ru-RU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aob</a:t>
            </a:r>
            <a:r>
              <a:rPr lang="ru-RU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:</a:t>
            </a:r>
            <a:endParaRPr lang="ru-RU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Travail en collaboration avec Saclay (D. </a:t>
            </a:r>
            <a:r>
              <a:rPr lang="ru-RU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Calvet</a:t>
            </a:r>
            <a:r>
              <a:rPr lang="fr-F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: </a:t>
            </a:r>
            <a:r>
              <a:rPr lang="ru-RU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coordinateur de l’électronique des TPC)</a:t>
            </a:r>
            <a:endParaRPr lang="ru-RU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Ressources</a:t>
            </a:r>
            <a:r>
              <a:rPr lang="ru-RU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financières</a:t>
            </a:r>
            <a:r>
              <a:rPr lang="en-US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: </a:t>
            </a:r>
            <a:r>
              <a:rPr lang="en-US" sz="1400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obtenu</a:t>
            </a:r>
            <a:r>
              <a:rPr lang="en-US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n-US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20k€ </a:t>
            </a:r>
            <a:r>
              <a:rPr lang="en-US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(2019) + </a:t>
            </a:r>
            <a:r>
              <a:rPr lang="en-US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50k€ </a:t>
            </a:r>
            <a:r>
              <a:rPr lang="en-US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(2020</a:t>
            </a:r>
            <a:r>
              <a:rPr lang="en-US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) +</a:t>
            </a:r>
            <a:r>
              <a:rPr lang="en-US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60k€ (2021) + </a:t>
            </a:r>
            <a:r>
              <a:rPr lang="en-US" sz="1400" b="0" strike="noStrike" spc="-1" dirty="0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40k€ (2022) </a:t>
            </a:r>
            <a:r>
              <a:rPr lang="en-US" sz="1400" b="0" strike="noStrike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+  </a:t>
            </a:r>
            <a:r>
              <a:rPr lang="en-US" sz="1400" b="0" strike="noStrike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30k€  </a:t>
            </a:r>
            <a:r>
              <a:rPr lang="en-US" sz="1400" b="0" strike="noStrike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(2023)</a:t>
            </a:r>
            <a:endParaRPr lang="ru-RU" sz="1400" b="0" strike="noStrike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Chips</a:t>
            </a:r>
            <a:r>
              <a:rPr lang="ru-RU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AFTER </a:t>
            </a:r>
            <a:r>
              <a:rPr lang="ru-RU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fournis</a:t>
            </a:r>
            <a:r>
              <a:rPr lang="ru-RU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par</a:t>
            </a:r>
            <a:r>
              <a:rPr lang="ru-RU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Saclay</a:t>
            </a:r>
            <a:r>
              <a:rPr lang="ru-RU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(</a:t>
            </a:r>
            <a:r>
              <a:rPr lang="ru-RU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existant</a:t>
            </a:r>
            <a:r>
              <a:rPr lang="ru-RU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en</a:t>
            </a:r>
            <a:r>
              <a:rPr lang="ru-RU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nombre</a:t>
            </a:r>
            <a:r>
              <a:rPr lang="ru-RU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suffisant</a:t>
            </a:r>
            <a:r>
              <a:rPr lang="ru-RU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)</a:t>
            </a:r>
            <a:r>
              <a:rPr lang="en-US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en </a:t>
            </a:r>
            <a:r>
              <a:rPr lang="en-US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échange</a:t>
            </a:r>
            <a:r>
              <a:rPr lang="en-US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n-US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d’équipement</a:t>
            </a:r>
            <a:r>
              <a:rPr lang="en-US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(</a:t>
            </a:r>
            <a:r>
              <a:rPr lang="en-US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alim</a:t>
            </a:r>
            <a:r>
              <a:rPr lang="en-US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BT </a:t>
            </a:r>
            <a:r>
              <a:rPr lang="en-US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déjà </a:t>
            </a:r>
            <a:r>
              <a:rPr lang="en-US" sz="14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achetée</a:t>
            </a:r>
            <a:r>
              <a:rPr lang="en-US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n-US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en</a:t>
            </a:r>
            <a:r>
              <a:rPr lang="en-US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2019 </a:t>
            </a:r>
            <a:r>
              <a:rPr lang="en-US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+ </a:t>
            </a:r>
            <a:r>
              <a:rPr lang="en-US" sz="14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fibres</a:t>
            </a:r>
            <a:r>
              <a:rPr lang="en-US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n-US" sz="14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optiques</a:t>
            </a:r>
            <a:r>
              <a:rPr lang="en-US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n-US" sz="14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en</a:t>
            </a:r>
            <a:r>
              <a:rPr lang="en-US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2021 </a:t>
            </a:r>
            <a:r>
              <a:rPr lang="en-US" sz="1400" spc="-1" dirty="0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+ </a:t>
            </a:r>
            <a:r>
              <a:rPr lang="en-US" sz="1400" spc="-1" dirty="0" err="1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qq</a:t>
            </a:r>
            <a:r>
              <a:rPr lang="en-US" sz="1400" spc="-1" dirty="0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n-US" sz="1400" b="0" strike="noStrike" spc="-1" dirty="0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k€ </a:t>
            </a:r>
            <a:r>
              <a:rPr lang="en-US" sz="1400" b="0" strike="noStrike" spc="-1" dirty="0" err="1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en</a:t>
            </a:r>
            <a:r>
              <a:rPr lang="en-US" sz="1400" b="0" strike="noStrike" spc="-1" dirty="0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2022 : </a:t>
            </a:r>
            <a:r>
              <a:rPr lang="en-US" sz="1400" b="0" strike="noStrike" spc="-1" dirty="0" err="1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fibres</a:t>
            </a:r>
            <a:r>
              <a:rPr lang="en-US" sz="1400" b="0" strike="noStrike" spc="-1" dirty="0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n-US" sz="1400" b="0" strike="noStrike" spc="-1" dirty="0" err="1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optiques</a:t>
            </a:r>
            <a:r>
              <a:rPr lang="en-US" sz="1400" spc="-1" dirty="0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, </a:t>
            </a:r>
            <a:r>
              <a:rPr lang="en-US" sz="1400" b="0" strike="noStrike" spc="-1" dirty="0" err="1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câbles</a:t>
            </a:r>
            <a:r>
              <a:rPr lang="en-US" sz="1400" b="0" strike="noStrike" spc="-1" dirty="0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BT, …)</a:t>
            </a:r>
            <a:r>
              <a:rPr lang="ru-RU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.</a:t>
            </a:r>
            <a:endParaRPr lang="ru-RU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4" name="CustomShape 3"/>
          <p:cNvSpPr/>
          <p:nvPr/>
        </p:nvSpPr>
        <p:spPr>
          <a:xfrm>
            <a:off x="6444360" y="1412640"/>
            <a:ext cx="2537280" cy="203688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Critères de réussite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5" name="CustomShape 4"/>
          <p:cNvSpPr/>
          <p:nvPr/>
        </p:nvSpPr>
        <p:spPr>
          <a:xfrm>
            <a:off x="467640" y="44640"/>
            <a:ext cx="8228880" cy="633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2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Livrable 1 : description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96" name="Table 5"/>
          <p:cNvGraphicFramePr/>
          <p:nvPr>
            <p:extLst>
              <p:ext uri="{D42A27DB-BD31-4B8C-83A1-F6EECF244321}">
                <p14:modId xmlns:p14="http://schemas.microsoft.com/office/powerpoint/2010/main" val="3428308922"/>
              </p:ext>
            </p:extLst>
          </p:nvPr>
        </p:nvGraphicFramePr>
        <p:xfrm>
          <a:off x="179640" y="1154589"/>
          <a:ext cx="6153066" cy="4303191"/>
        </p:xfrm>
        <a:graphic>
          <a:graphicData uri="http://schemas.openxmlformats.org/drawingml/2006/table">
            <a:tbl>
              <a:tblPr/>
              <a:tblGrid>
                <a:gridCol w="327375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1736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619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70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Etape/ Jalon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Date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 dirty="0" smtClean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Statut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C050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750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Conception et production d’une maquette de carte front-end (FEC) des nouvelles TPC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12/2018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FAIT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4E9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310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Modification et </a:t>
                      </a: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</a:t>
                      </a:r>
                      <a:r>
                        <a:rPr lang="fr-FR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è</a:t>
                      </a: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me </a:t>
                      </a:r>
                      <a:r>
                        <a:rPr lang="en-US" sz="1200" b="0" strike="noStrike" spc="-1" dirty="0" err="1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maquette</a:t>
                      </a:r>
                      <a:r>
                        <a:rPr lang="en-US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FEC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</a:t>
                      </a: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5</a:t>
                      </a: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/2019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FAIT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8408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Fabrication </a:t>
                      </a:r>
                      <a:r>
                        <a:rPr lang="en-US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de</a:t>
                      </a:r>
                      <a:r>
                        <a:rPr lang="en-US" sz="1200" b="0" strike="noStrike" spc="-1" baseline="0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 2</a:t>
                      </a:r>
                      <a:r>
                        <a:rPr lang="en-US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 prototypes FEC 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cs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12/2019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cs typeface="Calibri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FAIT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cs typeface="Calibri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278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Tests prototype</a:t>
                      </a:r>
                      <a:r>
                        <a:rPr lang="fr-FR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s</a:t>
                      </a:r>
                      <a:r>
                        <a:rPr lang="fr-FR" sz="1200" b="0" strike="noStrike" spc="-1" baseline="0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avec </a:t>
                      </a: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chaîne complète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06</a:t>
                      </a:r>
                      <a:r>
                        <a:rPr lang="ru-RU" sz="12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/20</a:t>
                      </a:r>
                      <a:r>
                        <a:rPr lang="en-US" sz="1200" b="0" strike="noStrike" spc="-1" dirty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</a:t>
                      </a:r>
                      <a:endParaRPr lang="ru-RU" sz="1200" b="0" strike="noStrike" spc="-1" dirty="0">
                        <a:solidFill>
                          <a:schemeClr val="tx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FAIT</a:t>
                      </a:r>
                      <a:endParaRPr lang="ru-RU" sz="1200" b="0" strike="noStrike" spc="-1" dirty="0">
                        <a:solidFill>
                          <a:schemeClr val="tx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4E9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70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P</a:t>
                      </a:r>
                      <a:r>
                        <a:rPr lang="en-US" sz="1200" b="0" strike="noStrike" spc="-1" dirty="0" err="1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ré</a:t>
                      </a:r>
                      <a:r>
                        <a:rPr lang="en-US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-p</a:t>
                      </a: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roduction de </a:t>
                      </a:r>
                      <a:r>
                        <a:rPr lang="fr-FR" sz="12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12</a:t>
                      </a:r>
                      <a:r>
                        <a:rPr lang="ru-RU" sz="12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cartes</a:t>
                      </a:r>
                      <a:r>
                        <a:rPr lang="fr-FR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FEC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</a:t>
                      </a:r>
                      <a:r>
                        <a:rPr lang="fr-FR" sz="12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7</a:t>
                      </a:r>
                      <a:r>
                        <a:rPr lang="ru-RU" sz="12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/2020</a:t>
                      </a:r>
                      <a:endParaRPr lang="ru-RU" sz="1200" b="0" strike="noStrike" spc="-1" dirty="0">
                        <a:solidFill>
                          <a:schemeClr val="tx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2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FAIT</a:t>
                      </a:r>
                      <a:endParaRPr lang="ru-RU" sz="1200" b="0" strike="noStrike" spc="-1" dirty="0">
                        <a:solidFill>
                          <a:schemeClr val="tx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70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Prototypes </a:t>
                      </a:r>
                      <a:r>
                        <a:rPr lang="en-US" sz="1200" b="0" strike="noStrike" spc="-1" dirty="0" err="1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capotage</a:t>
                      </a:r>
                      <a:r>
                        <a:rPr lang="en-US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/ avec </a:t>
                      </a:r>
                      <a:r>
                        <a:rPr lang="en-US" sz="1200" b="0" strike="noStrike" spc="-1" dirty="0" err="1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l’IRFU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08/2020</a:t>
                      </a:r>
                      <a:endParaRPr lang="ru-RU" sz="1200" b="0" strike="noStrike" spc="-1" dirty="0">
                        <a:solidFill>
                          <a:schemeClr val="tx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FAIT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30894227"/>
                  </a:ext>
                </a:extLst>
              </a:tr>
              <a:tr h="270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200" b="0" strike="noStrike" spc="-1" dirty="0" err="1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Pré-série</a:t>
                      </a:r>
                      <a:r>
                        <a:rPr lang="fr-FR" sz="12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de 16 capotages /</a:t>
                      </a:r>
                      <a:r>
                        <a:rPr lang="fr-FR" sz="1200" b="0" strike="noStrike" spc="-1" baseline="0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12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 : </a:t>
                      </a:r>
                      <a:r>
                        <a:rPr lang="fr-FR" sz="1200" b="0" strike="noStrike" spc="-1" dirty="0" err="1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fab</a:t>
                      </a:r>
                      <a:r>
                        <a:rPr lang="fr-FR" sz="12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LPNHE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2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                                     / 8 : </a:t>
                      </a:r>
                      <a:r>
                        <a:rPr lang="fr-FR" sz="1200" b="0" strike="noStrike" spc="-1" dirty="0" err="1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fab</a:t>
                      </a:r>
                      <a:r>
                        <a:rPr lang="fr-FR" sz="12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1200" b="0" strike="noStrike" spc="-1" dirty="0" err="1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Chanteloup</a:t>
                      </a:r>
                      <a:endParaRPr lang="ru-RU" sz="1200" b="0" strike="noStrike" spc="-1" dirty="0">
                        <a:solidFill>
                          <a:schemeClr val="tx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2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02/2021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2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03/2021</a:t>
                      </a:r>
                      <a:endParaRPr lang="ru-RU" sz="1200" b="0" strike="noStrike" spc="-1" dirty="0">
                        <a:solidFill>
                          <a:schemeClr val="tx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FAIT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FAIT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CF"/>
                    </a:solidFill>
                  </a:tcPr>
                </a:tc>
              </a:tr>
              <a:tr h="270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Banc de test </a:t>
                      </a:r>
                      <a:r>
                        <a:rPr lang="fr-FR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FEC </a:t>
                      </a: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(fourni </a:t>
                      </a: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par </a:t>
                      </a:r>
                      <a:r>
                        <a:rPr lang="fr-FR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équipe polonaise</a:t>
                      </a: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)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</a:t>
                      </a:r>
                      <a:r>
                        <a:rPr lang="fr-FR" sz="12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</a:t>
                      </a:r>
                      <a:r>
                        <a:rPr lang="ru-RU" sz="12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/2020</a:t>
                      </a:r>
                      <a:endParaRPr lang="ru-RU" sz="1200" b="0" strike="noStrike" spc="-1" dirty="0">
                        <a:solidFill>
                          <a:schemeClr val="tx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2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FAIT</a:t>
                      </a:r>
                      <a:endParaRPr lang="ru-RU" sz="1200" b="0" strike="noStrike" spc="-1" dirty="0">
                        <a:solidFill>
                          <a:schemeClr val="tx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07930088"/>
                  </a:ext>
                </a:extLst>
              </a:tr>
              <a:tr h="270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Production de 72 </a:t>
                      </a:r>
                      <a:r>
                        <a:rPr lang="en-US" sz="12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cartes</a:t>
                      </a: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FEC / </a:t>
                      </a:r>
                      <a:r>
                        <a:rPr lang="en-US" sz="1200" b="0" strike="noStrike" spc="-1" dirty="0" err="1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Ouestronic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02/2021 - 09/2021</a:t>
                      </a:r>
                      <a:endParaRPr lang="ru-RU" sz="1200" b="0" strike="noStrike" spc="-1" dirty="0">
                        <a:solidFill>
                          <a:schemeClr val="tx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FF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FAIT</a:t>
                      </a:r>
                      <a:endParaRPr lang="ru-RU" sz="1200" b="0" strike="noStrike" spc="-1" dirty="0">
                        <a:solidFill>
                          <a:srgbClr val="FF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16825118"/>
                  </a:ext>
                </a:extLst>
              </a:tr>
              <a:tr h="270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Production de 64 capotages / </a:t>
                      </a:r>
                      <a:r>
                        <a:rPr lang="fr-FR" sz="1200" b="0" strike="noStrike" spc="-1" dirty="0" err="1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Chanteloup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200" b="0" strike="noStrike" spc="-1" dirty="0" smtClean="0">
                          <a:solidFill>
                            <a:srgbClr val="FF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07/2021 - 02/2022</a:t>
                      </a:r>
                      <a:endParaRPr lang="ru-RU" sz="1200" b="0" strike="noStrike" spc="-1" dirty="0">
                        <a:solidFill>
                          <a:srgbClr val="FF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200" b="0" strike="noStrike" spc="-1" dirty="0" smtClean="0">
                          <a:solidFill>
                            <a:srgbClr val="FF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FAIT</a:t>
                      </a:r>
                      <a:endParaRPr lang="ru-RU" sz="1200" b="0" strike="noStrike" spc="-1" dirty="0">
                        <a:solidFill>
                          <a:srgbClr val="FF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</a:tr>
              <a:tr h="270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2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Première ½ TPC opérationnelle (avec 16 x </a:t>
                      </a:r>
                      <a:r>
                        <a:rPr lang="fr-FR" sz="1200" b="0" strike="noStrike" spc="-1" dirty="0" err="1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FECs</a:t>
                      </a:r>
                      <a:r>
                        <a:rPr lang="fr-FR" sz="12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ru-RU" sz="1200" b="0" strike="noStrike" spc="-1" dirty="0">
                        <a:solidFill>
                          <a:schemeClr val="tx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200" b="0" strike="noStrike" spc="-1" dirty="0" smtClean="0">
                          <a:solidFill>
                            <a:srgbClr val="FF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04/2022</a:t>
                      </a:r>
                      <a:endParaRPr lang="ru-RU" sz="1200" b="0" strike="noStrike" spc="-1" dirty="0">
                        <a:solidFill>
                          <a:srgbClr val="FF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200" b="0" strike="noStrike" spc="-1" dirty="0" smtClean="0">
                          <a:solidFill>
                            <a:srgbClr val="FF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FAIT</a:t>
                      </a:r>
                      <a:endParaRPr lang="ru-RU" sz="1200" b="0" strike="noStrike" spc="-1" dirty="0">
                        <a:solidFill>
                          <a:srgbClr val="FF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</a:tr>
              <a:tr h="270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2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Intégration au CERN</a:t>
                      </a:r>
                      <a:endParaRPr lang="ru-RU" sz="1200" b="0" strike="noStrike" spc="-1" dirty="0">
                        <a:solidFill>
                          <a:schemeClr val="tx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200" b="0" strike="noStrike" spc="-1" dirty="0" smtClean="0">
                          <a:solidFill>
                            <a:srgbClr val="FF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04/2022 </a:t>
                      </a:r>
                      <a:r>
                        <a:rPr lang="fr-FR" sz="1200" b="0" strike="noStrike" spc="-1" dirty="0" smtClean="0">
                          <a:solidFill>
                            <a:srgbClr val="FF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- 06/2023</a:t>
                      </a:r>
                      <a:endParaRPr lang="ru-RU" sz="1200" b="0" strike="noStrike" spc="-1" dirty="0">
                        <a:solidFill>
                          <a:srgbClr val="FF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200" b="0" strike="noStrike" spc="-1" dirty="0" smtClean="0">
                          <a:solidFill>
                            <a:srgbClr val="FF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 COURS</a:t>
                      </a:r>
                      <a:endParaRPr lang="ru-RU" sz="1200" b="0" strike="noStrike" spc="-1" dirty="0">
                        <a:solidFill>
                          <a:srgbClr val="FF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</a:tr>
              <a:tr h="270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Intégration dans </a:t>
                      </a: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T2K</a:t>
                      </a:r>
                      <a:r>
                        <a:rPr lang="fr-FR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/ Tokai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FF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10/2022 </a:t>
                      </a:r>
                      <a:r>
                        <a:rPr lang="en-US" sz="1200" b="0" strike="noStrike" spc="-1" dirty="0" smtClean="0">
                          <a:solidFill>
                            <a:srgbClr val="FF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- </a:t>
                      </a:r>
                      <a:r>
                        <a:rPr lang="en-US" sz="1200" b="0" strike="noStrike" spc="-1" dirty="0" smtClean="0">
                          <a:solidFill>
                            <a:srgbClr val="FF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09/2023</a:t>
                      </a:r>
                      <a:endParaRPr lang="ru-RU" sz="1200" b="0" strike="noStrike" spc="-1" dirty="0">
                        <a:solidFill>
                          <a:srgbClr val="FF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200" b="0" strike="noStrike" spc="-1" dirty="0" smtClean="0">
                          <a:solidFill>
                            <a:srgbClr val="FF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A VENIR</a:t>
                      </a:r>
                      <a:endParaRPr lang="ru-RU" sz="1200" b="0" strike="noStrike" spc="-1" dirty="0">
                        <a:solidFill>
                          <a:srgbClr val="FF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8101715" y="6605018"/>
            <a:ext cx="474113" cy="257369"/>
          </a:xfrm>
          <a:prstGeom prst="rect">
            <a:avLst/>
          </a:prstGeom>
          <a:solidFill>
            <a:srgbClr val="FFFFFF"/>
          </a:solidFill>
        </p:spPr>
        <p:txBody>
          <a:bodyPr wrap="square" lIns="36000" tIns="36000" rIns="36000" bIns="36000" rtlCol="0" anchor="ctr" anchorCtr="0">
            <a:normAutofit fontScale="70000" lnSpcReduction="20000"/>
          </a:bodyPr>
          <a:lstStyle/>
          <a:p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Octobre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9743" t="4350" r="1101" b="4180"/>
          <a:stretch/>
        </p:blipFill>
        <p:spPr bwMode="auto">
          <a:xfrm>
            <a:off x="634491" y="3739241"/>
            <a:ext cx="1847897" cy="2570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ZoneTexte 8"/>
          <p:cNvSpPr txBox="1"/>
          <p:nvPr/>
        </p:nvSpPr>
        <p:spPr>
          <a:xfrm>
            <a:off x="3113774" y="144841"/>
            <a:ext cx="4832797" cy="73866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fr-FR" sz="2400" u="sng" dirty="0" smtClean="0"/>
              <a:t>Upgrade-T2K</a:t>
            </a:r>
          </a:p>
          <a:p>
            <a:r>
              <a:rPr lang="fr-FR" i="1" dirty="0"/>
              <a:t> </a:t>
            </a:r>
            <a:r>
              <a:rPr lang="fr-FR" i="1" dirty="0" smtClean="0"/>
              <a:t>  Carte FEC	   +	 capot de refroidissement</a:t>
            </a:r>
          </a:p>
        </p:txBody>
      </p:sp>
      <p:pic>
        <p:nvPicPr>
          <p:cNvPr id="1026" name="Picture 2" descr="C:\Users\parraud.LBSERV\Documents\T2K-upgrade\intégration sur détecteur\photos\20220722_100641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4684" y="1948543"/>
            <a:ext cx="5007429" cy="3755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3820880" y="5714995"/>
            <a:ext cx="47692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/>
              <a:t>Préparation de la ½-TPC pour les tests en faisceau – CERN – juillet 2022</a:t>
            </a:r>
            <a:endParaRPr lang="fr-FR" sz="1100" dirty="0"/>
          </a:p>
        </p:txBody>
      </p:sp>
      <p:pic>
        <p:nvPicPr>
          <p:cNvPr id="1027" name="Picture 3" descr="C:\Users\parraud.LBSERV\Documents\T2K-upgrade\carte FEC\carte FEC-V2-1 (pré-série)\photos FEC-V2-1\FEC-V2-1_face TOP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84897" y="1041280"/>
            <a:ext cx="2760566" cy="1962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ZoneTexte 10"/>
          <p:cNvSpPr txBox="1"/>
          <p:nvPr/>
        </p:nvSpPr>
        <p:spPr>
          <a:xfrm>
            <a:off x="1630873" y="3278496"/>
            <a:ext cx="85151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i="1" dirty="0" smtClean="0"/>
              <a:t>Carte FEC</a:t>
            </a:r>
            <a:endParaRPr lang="fr-FR" sz="1100" i="1" dirty="0"/>
          </a:p>
        </p:txBody>
      </p:sp>
      <p:sp>
        <p:nvSpPr>
          <p:cNvPr id="12" name="ZoneTexte 11"/>
          <p:cNvSpPr txBox="1"/>
          <p:nvPr/>
        </p:nvSpPr>
        <p:spPr>
          <a:xfrm>
            <a:off x="979463" y="6309305"/>
            <a:ext cx="15552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i="1" dirty="0" smtClean="0"/>
              <a:t>Capot pour carte FEC</a:t>
            </a:r>
            <a:endParaRPr lang="fr-FR" sz="1100" i="1" dirty="0"/>
          </a:p>
        </p:txBody>
      </p:sp>
    </p:spTree>
    <p:extLst>
      <p:ext uri="{BB962C8B-B14F-4D97-AF65-F5344CB8AC3E}">
        <p14:creationId xmlns:p14="http://schemas.microsoft.com/office/powerpoint/2010/main" val="4113359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7" name="Table 1"/>
          <p:cNvGraphicFramePr/>
          <p:nvPr>
            <p:extLst>
              <p:ext uri="{D42A27DB-BD31-4B8C-83A1-F6EECF244321}">
                <p14:modId xmlns:p14="http://schemas.microsoft.com/office/powerpoint/2010/main" val="913560466"/>
              </p:ext>
            </p:extLst>
          </p:nvPr>
        </p:nvGraphicFramePr>
        <p:xfrm>
          <a:off x="323640" y="1143000"/>
          <a:ext cx="5152320" cy="2785680"/>
        </p:xfrm>
        <a:graphic>
          <a:graphicData uri="http://schemas.openxmlformats.org/drawingml/2006/table">
            <a:tbl>
              <a:tblPr/>
              <a:tblGrid>
                <a:gridCol w="73584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358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3584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3584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3584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3584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3728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549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Rappel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Précèdent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2018.5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2019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2019.5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2020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2020.5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Etape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FTE M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0.1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0.1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0.4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0.</a:t>
                      </a: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4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0.</a:t>
                      </a: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4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0.6</a:t>
                      </a:r>
                      <a:endParaRPr lang="ru-RU" sz="1800" b="0" strike="noStrike" spc="-1" dirty="0">
                        <a:solidFill>
                          <a:schemeClr val="tx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FTE E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&gt;0.5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&gt;0.5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0.</a:t>
                      </a: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8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0.</a:t>
                      </a: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8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0.</a:t>
                      </a: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8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0.</a:t>
                      </a: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8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FTE I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CDD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40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ϕ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0.25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0.25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0.25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0.25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0.25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0.25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98" name="CustomShape 2"/>
          <p:cNvSpPr/>
          <p:nvPr/>
        </p:nvSpPr>
        <p:spPr>
          <a:xfrm>
            <a:off x="467640" y="44640"/>
            <a:ext cx="8228880" cy="633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2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Livrable 1 : Planification RH [Y..Y+2]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9" name="CustomShape 3"/>
          <p:cNvSpPr/>
          <p:nvPr/>
        </p:nvSpPr>
        <p:spPr>
          <a:xfrm>
            <a:off x="7055640" y="1052640"/>
            <a:ext cx="1960560" cy="20368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Noms</a:t>
            </a: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(</a:t>
            </a:r>
            <a:r>
              <a:rPr lang="ru-RU" sz="1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si</a:t>
            </a: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nécessaire</a:t>
            </a: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):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J.M.Parraud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6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F.Toussenel</a:t>
            </a:r>
            <a:endParaRPr lang="fr-FR" sz="16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600" b="0" strike="sngStrike" spc="-1" dirty="0" err="1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E.Pierre</a:t>
            </a:r>
            <a:endParaRPr lang="ru-RU" sz="1800" b="0" strike="sngStrike" spc="-1" dirty="0"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+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600" b="0" strike="sngStrike" spc="-1" dirty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Y.Orain</a:t>
            </a:r>
            <a:endParaRPr lang="en-US" sz="1600" b="0" strike="sngStrike" spc="-1" dirty="0"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>
              <a:lnSpc>
                <a:spcPct val="100000"/>
              </a:lnSpc>
            </a:pPr>
            <a:r>
              <a:rPr lang="en-US" sz="1600" strike="sngStrike" spc="-1" dirty="0" err="1" smtClean="0">
                <a:uFill>
                  <a:solidFill>
                    <a:srgbClr val="FFFFFF"/>
                  </a:solidFill>
                </a:uFill>
                <a:latin typeface="Calibri"/>
              </a:rPr>
              <a:t>P.Ghislain</a:t>
            </a:r>
            <a:endParaRPr lang="ru-RU" sz="1800" b="0" strike="sngStrike" spc="-1" dirty="0"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0" name="CustomShape 4"/>
          <p:cNvSpPr/>
          <p:nvPr/>
        </p:nvSpPr>
        <p:spPr>
          <a:xfrm>
            <a:off x="225720" y="631800"/>
            <a:ext cx="2892960" cy="272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200" b="0" strike="noStrike" spc="-1">
                <a:solidFill>
                  <a:srgbClr val="7030A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Nouveau</a:t>
            </a:r>
            <a:r>
              <a:rPr lang="ru-RU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, réunion précédente, </a:t>
            </a:r>
            <a:r>
              <a:rPr lang="ru-RU" sz="1200" b="0" strike="noStrike" spc="-1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modification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1" name="CustomShape 5"/>
          <p:cNvSpPr/>
          <p:nvPr/>
        </p:nvSpPr>
        <p:spPr>
          <a:xfrm>
            <a:off x="196560" y="4293000"/>
            <a:ext cx="8784360" cy="20368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Observations</a:t>
            </a: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(travail effectif/planifié ; profil CDD/stage ; aob) : </a:t>
            </a:r>
            <a:endParaRPr lang="en-US" sz="1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8101715" y="6605018"/>
            <a:ext cx="474113" cy="257369"/>
          </a:xfrm>
          <a:prstGeom prst="rect">
            <a:avLst/>
          </a:prstGeom>
          <a:solidFill>
            <a:srgbClr val="FFFFFF"/>
          </a:solidFill>
        </p:spPr>
        <p:txBody>
          <a:bodyPr wrap="square" lIns="36000" tIns="36000" rIns="36000" bIns="36000" rtlCol="0" anchor="ctr" anchorCtr="0">
            <a:normAutofit fontScale="70000" lnSpcReduction="20000"/>
          </a:bodyPr>
          <a:lstStyle/>
          <a:p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Octobre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" name="Table 1"/>
          <p:cNvGraphicFramePr/>
          <p:nvPr>
            <p:extLst>
              <p:ext uri="{D42A27DB-BD31-4B8C-83A1-F6EECF244321}">
                <p14:modId xmlns:p14="http://schemas.microsoft.com/office/powerpoint/2010/main" val="2781775737"/>
              </p:ext>
            </p:extLst>
          </p:nvPr>
        </p:nvGraphicFramePr>
        <p:xfrm>
          <a:off x="323640" y="1103760"/>
          <a:ext cx="6408360" cy="2419920"/>
        </p:xfrm>
        <a:graphic>
          <a:graphicData uri="http://schemas.openxmlformats.org/drawingml/2006/table">
            <a:tbl>
              <a:tblPr/>
              <a:tblGrid>
                <a:gridCol w="7431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802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1172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1172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1172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1172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1172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1172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71460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549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2021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2021.5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2022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2022.5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2023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2023.5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2024</a:t>
                      </a:r>
                    </a:p>
                    <a:p>
                      <a:endParaRPr lang="fr-FR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Etape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FTE M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0.4</a:t>
                      </a:r>
                      <a:endParaRPr lang="ru-RU" sz="1800" b="0" strike="noStrike" spc="-1" dirty="0">
                        <a:solidFill>
                          <a:schemeClr val="tx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0.</a:t>
                      </a:r>
                      <a:r>
                        <a:rPr lang="en-US" sz="14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</a:t>
                      </a:r>
                      <a:endParaRPr lang="ru-RU" sz="1800" b="0" strike="noStrike" spc="-1" dirty="0">
                        <a:solidFill>
                          <a:schemeClr val="tx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0.2</a:t>
                      </a:r>
                      <a:endParaRPr lang="fr-FR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dirty="0"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dirty="0"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dirty="0"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dirty="0"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dirty="0"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FTE E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0.6</a:t>
                      </a:r>
                      <a:endParaRPr lang="fr-FR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0.6</a:t>
                      </a:r>
                      <a:endParaRPr lang="fr-FR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0.7</a:t>
                      </a:r>
                      <a:endParaRPr lang="fr-FR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0.6</a:t>
                      </a:r>
                      <a:endParaRPr lang="fr-FR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</a:rPr>
                        <a:t>0.6</a:t>
                      </a:r>
                      <a:endParaRPr lang="fr-FR" sz="1400" dirty="0">
                        <a:solidFill>
                          <a:srgbClr val="FF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</a:rPr>
                        <a:t>0.1</a:t>
                      </a:r>
                      <a:endParaRPr lang="fr-FR" sz="1400" dirty="0">
                        <a:solidFill>
                          <a:srgbClr val="FF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dirty="0"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dirty="0"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FTE I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40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ϕ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0.5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0.5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Calibri" panose="020F0502020204030204" pitchFamily="34" charset="0"/>
                        </a:rPr>
                        <a:t>0.5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0.5</a:t>
                      </a:r>
                      <a:endParaRPr lang="fr-FR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</a:rPr>
                        <a:t>0.5</a:t>
                      </a:r>
                      <a:endParaRPr lang="fr-FR" sz="1400" dirty="0">
                        <a:solidFill>
                          <a:srgbClr val="FF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</a:rPr>
                        <a:t>0.5</a:t>
                      </a:r>
                      <a:endParaRPr lang="fr-FR" sz="1400" dirty="0">
                        <a:solidFill>
                          <a:srgbClr val="FF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dirty="0">
                        <a:latin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dirty="0">
                        <a:latin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103" name="CustomShape 2"/>
          <p:cNvSpPr/>
          <p:nvPr/>
        </p:nvSpPr>
        <p:spPr>
          <a:xfrm>
            <a:off x="467640" y="44640"/>
            <a:ext cx="8228880" cy="633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2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Livrable 1 : Planification RH [Y+3..Y+5]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4" name="CustomShape 3"/>
          <p:cNvSpPr/>
          <p:nvPr/>
        </p:nvSpPr>
        <p:spPr>
          <a:xfrm>
            <a:off x="7055640" y="1052640"/>
            <a:ext cx="1960560" cy="20368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Noms (si nécessaire):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0"/>
            <a:r>
              <a:rPr lang="ru-RU" sz="16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J.M.Parraud</a:t>
            </a:r>
            <a:endParaRPr lang="ru-RU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lvl="0"/>
            <a:r>
              <a:rPr lang="ru-RU" sz="16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F.Toussenel</a:t>
            </a:r>
            <a:endParaRPr lang="fr-FR" sz="16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0"/>
            <a:endParaRPr lang="ru-RU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lvl="0"/>
            <a:r>
              <a:rPr lang="ru-RU" sz="1600" strike="sngStrike" spc="-1" dirty="0">
                <a:uFill>
                  <a:solidFill>
                    <a:srgbClr val="FFFFFF"/>
                  </a:solidFill>
                </a:uFill>
                <a:latin typeface="Calibri"/>
              </a:rPr>
              <a:t>E.Pierre</a:t>
            </a:r>
            <a:endParaRPr lang="ru-RU" strike="sngStrike" spc="-1" dirty="0">
              <a:uFill>
                <a:solidFill>
                  <a:srgbClr val="FFFFFF"/>
                </a:solidFill>
              </a:uFill>
            </a:endParaRPr>
          </a:p>
          <a:p>
            <a:pPr lvl="0"/>
            <a:r>
              <a:rPr lang="ru-RU" sz="16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+</a:t>
            </a:r>
            <a:endParaRPr lang="ru-RU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lvl="0"/>
            <a:r>
              <a:rPr lang="ru-RU" sz="1600" strike="sngStrike" spc="-1" dirty="0">
                <a:uFill>
                  <a:solidFill>
                    <a:srgbClr val="FFFFFF"/>
                  </a:solidFill>
                </a:uFill>
                <a:latin typeface="Calibri"/>
              </a:rPr>
              <a:t>Y.Orain</a:t>
            </a:r>
            <a:endParaRPr lang="en-US" sz="1600" strike="sngStrike" spc="-1" dirty="0"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0"/>
            <a:r>
              <a:rPr lang="en-US" sz="1600" strike="sngStrike" spc="-1" dirty="0" err="1">
                <a:uFill>
                  <a:solidFill>
                    <a:srgbClr val="FFFFFF"/>
                  </a:solidFill>
                </a:uFill>
                <a:latin typeface="Calibri"/>
              </a:rPr>
              <a:t>P.Ghislain</a:t>
            </a:r>
            <a:endParaRPr lang="ru-RU" strike="sngStrike" spc="-1" dirty="0">
              <a:uFill>
                <a:solidFill>
                  <a:srgbClr val="FFFFFF"/>
                </a:solidFill>
              </a:uFill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6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5" name="CustomShape 4"/>
          <p:cNvSpPr/>
          <p:nvPr/>
        </p:nvSpPr>
        <p:spPr>
          <a:xfrm>
            <a:off x="225720" y="631800"/>
            <a:ext cx="2892960" cy="272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200" b="0" strike="noStrike" spc="-1">
                <a:solidFill>
                  <a:srgbClr val="7030A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Nouveau</a:t>
            </a:r>
            <a:r>
              <a:rPr lang="ru-RU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, réunion précédente, </a:t>
            </a:r>
            <a:r>
              <a:rPr lang="ru-RU" sz="1200" b="0" strike="noStrike" spc="-1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modification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8101715" y="6605018"/>
            <a:ext cx="474113" cy="257369"/>
          </a:xfrm>
          <a:prstGeom prst="rect">
            <a:avLst/>
          </a:prstGeom>
          <a:solidFill>
            <a:srgbClr val="FFFFFF"/>
          </a:solidFill>
        </p:spPr>
        <p:txBody>
          <a:bodyPr wrap="square" lIns="36000" tIns="36000" rIns="36000" bIns="36000" rtlCol="0" anchor="ctr" anchorCtr="0">
            <a:normAutofit fontScale="70000" lnSpcReduction="20000"/>
          </a:bodyPr>
          <a:lstStyle/>
          <a:p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Octobre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CustomShape 1"/>
          <p:cNvSpPr/>
          <p:nvPr/>
        </p:nvSpPr>
        <p:spPr>
          <a:xfrm>
            <a:off x="179640" y="692640"/>
            <a:ext cx="8784360" cy="5767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ETUDE </a:t>
            </a:r>
            <a:r>
              <a:rPr lang="ru-RU" sz="1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mécanique</a:t>
            </a: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de</a:t>
            </a: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la</a:t>
            </a: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suspension</a:t>
            </a: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des</a:t>
            </a: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nouvelles</a:t>
            </a: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TPC</a:t>
            </a:r>
            <a:r>
              <a:rPr lang="en-US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et </a:t>
            </a:r>
            <a:r>
              <a:rPr lang="en-US" sz="1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sFGD</a:t>
            </a: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dans</a:t>
            </a: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l’aimant</a:t>
            </a: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de</a:t>
            </a: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ND280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7" name="CustomShape 2"/>
          <p:cNvSpPr/>
          <p:nvPr/>
        </p:nvSpPr>
        <p:spPr>
          <a:xfrm>
            <a:off x="179640" y="4653000"/>
            <a:ext cx="8784360" cy="5767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Détails techniques</a:t>
            </a: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, planification, modification vs réunion précédente, finances et engagements contractuels, aob :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8" name="CustomShape 3"/>
          <p:cNvSpPr/>
          <p:nvPr/>
        </p:nvSpPr>
        <p:spPr>
          <a:xfrm>
            <a:off x="6444360" y="1892880"/>
            <a:ext cx="2519640" cy="222192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Critères de réussite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  </a:t>
            </a:r>
            <a:endParaRPr lang="fr-FR" sz="14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 marL="285750" indent="-285750">
              <a:lnSpc>
                <a:spcPct val="100000"/>
              </a:lnSpc>
              <a:buFont typeface="Wingdings"/>
              <a:buChar char="à"/>
            </a:pPr>
            <a:r>
              <a:rPr lang="fr-FR" sz="1400" b="1" spc="-1" dirty="0" smtClean="0">
                <a:uFill>
                  <a:solidFill>
                    <a:srgbClr val="FFFFFF"/>
                  </a:solidFill>
                </a:uFill>
                <a:latin typeface="Calibri"/>
                <a:sym typeface="Wingdings" panose="05000000000000000000" pitchFamily="2" charset="2"/>
              </a:rPr>
              <a:t>Continuité d’attribution d’un mécanicien/BE au projet</a:t>
            </a:r>
          </a:p>
          <a:p>
            <a:pPr marL="285750" indent="-285750">
              <a:lnSpc>
                <a:spcPct val="100000"/>
              </a:lnSpc>
              <a:buFont typeface="Wingdings"/>
              <a:buChar char="à"/>
            </a:pPr>
            <a:endParaRPr lang="fr-FR" sz="1400" b="1" spc="-1" dirty="0" smtClean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Calibri"/>
              <a:sym typeface="Wingdings" panose="05000000000000000000" pitchFamily="2" charset="2"/>
            </a:endParaRPr>
          </a:p>
          <a:p>
            <a:pPr marL="285750" indent="-285750">
              <a:lnSpc>
                <a:spcPct val="100000"/>
              </a:lnSpc>
              <a:buFont typeface="Wingdings"/>
              <a:buChar char="à"/>
            </a:pPr>
            <a:r>
              <a:rPr lang="fr-FR" sz="1400" b="1" strike="noStrike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sym typeface="Wingdings" panose="05000000000000000000" pitchFamily="2" charset="2"/>
              </a:rPr>
              <a:t>Passage du relais à l’université de Genève</a:t>
            </a:r>
          </a:p>
        </p:txBody>
      </p:sp>
      <p:sp>
        <p:nvSpPr>
          <p:cNvPr id="109" name="CustomShape 4"/>
          <p:cNvSpPr/>
          <p:nvPr/>
        </p:nvSpPr>
        <p:spPr>
          <a:xfrm>
            <a:off x="467640" y="44640"/>
            <a:ext cx="8228880" cy="633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2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Livrable 2 : description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110" name="Table 5"/>
          <p:cNvGraphicFramePr/>
          <p:nvPr>
            <p:extLst>
              <p:ext uri="{D42A27DB-BD31-4B8C-83A1-F6EECF244321}">
                <p14:modId xmlns:p14="http://schemas.microsoft.com/office/powerpoint/2010/main" val="2072208629"/>
              </p:ext>
            </p:extLst>
          </p:nvPr>
        </p:nvGraphicFramePr>
        <p:xfrm>
          <a:off x="179640" y="1628640"/>
          <a:ext cx="6095520" cy="2804160"/>
        </p:xfrm>
        <a:graphic>
          <a:graphicData uri="http://schemas.openxmlformats.org/drawingml/2006/table">
            <a:tbl>
              <a:tblPr/>
              <a:tblGrid>
                <a:gridCol w="38163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36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4316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70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Etape/ Jalon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Date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Statut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C050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70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Collecte des information, élaboration du projet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09/2018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FAIT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48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Conception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et</a:t>
                      </a:r>
                      <a:r>
                        <a:rPr lang="en-US" sz="1400" b="0" strike="noStrike" spc="-1" baseline="0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r>
                        <a:rPr lang="en-US" sz="1400" b="0" strike="noStrike" spc="-1" baseline="0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calcul</a:t>
                      </a:r>
                      <a:r>
                        <a:rPr lang="en-US" sz="1400" b="0" strike="noStrike" spc="-1" baseline="0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aux FEA et </a:t>
                      </a:r>
                      <a:r>
                        <a:rPr lang="en-US" sz="1400" b="0" strike="noStrike" spc="-1" baseline="0" dirty="0" err="1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sismiques</a:t>
                      </a:r>
                      <a:r>
                        <a:rPr lang="en-US" sz="1400" b="0" strike="noStrike" spc="-1" baseline="0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r>
                        <a:rPr lang="en-US" sz="1400" b="0" strike="noStrike" spc="-1" baseline="0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du mini-</a:t>
                      </a:r>
                      <a:r>
                        <a:rPr lang="en-US" sz="1400" b="0" strike="noStrike" spc="-1" baseline="0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berceau</a:t>
                      </a:r>
                      <a:r>
                        <a:rPr lang="en-US" sz="1400" b="0" strike="noStrike" spc="-1" baseline="0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de support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</a:t>
                      </a:r>
                      <a:r>
                        <a:rPr lang="fr-FR" sz="14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</a:t>
                      </a:r>
                      <a:r>
                        <a:rPr lang="ru-RU" sz="14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/20</a:t>
                      </a:r>
                      <a:r>
                        <a:rPr lang="fr-FR" sz="14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</a:t>
                      </a:r>
                      <a:endParaRPr lang="ru-RU" sz="1800" b="0" strike="noStrike" spc="-1" dirty="0">
                        <a:solidFill>
                          <a:schemeClr val="tx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FAIT</a:t>
                      </a:r>
                      <a:endParaRPr lang="ru-RU" sz="1800" b="0" strike="noStrike" spc="-1" dirty="0">
                        <a:solidFill>
                          <a:schemeClr val="tx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4E9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48920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Design du</a:t>
                      </a:r>
                      <a:r>
                        <a:rPr lang="en-US" sz="1400" b="0" strike="noStrike" spc="-1" baseline="0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400" b="0" strike="noStrike" spc="-1" baseline="0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schéma</a:t>
                      </a:r>
                      <a:r>
                        <a:rPr lang="en-US" sz="1400" b="0" strike="noStrike" spc="-1" baseline="0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400" b="0" strike="noStrike" spc="-1" baseline="0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d’intégration</a:t>
                      </a:r>
                      <a:r>
                        <a:rPr lang="en-US" sz="1400" b="0" strike="noStrike" spc="-1" baseline="0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 des nouveaux </a:t>
                      </a:r>
                      <a:r>
                        <a:rPr lang="en-US" sz="1400" b="0" strike="noStrike" spc="-1" baseline="0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détecteurs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cs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10/2020</a:t>
                      </a:r>
                      <a:endParaRPr lang="ru-RU" sz="1400" b="0" strike="noStrike" spc="-1" dirty="0">
                        <a:solidFill>
                          <a:schemeClr val="tx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>
                        <a:solidFill>
                          <a:schemeClr val="tx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cs typeface="Calibri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FAIT</a:t>
                      </a:r>
                      <a:endParaRPr lang="ru-RU" sz="1400" b="0" strike="noStrike" spc="-1" dirty="0">
                        <a:solidFill>
                          <a:schemeClr val="tx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cs typeface="Calibri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4E9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48920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Co</a:t>
                      </a:r>
                      <a:r>
                        <a:rPr lang="en-US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nception</a:t>
                      </a:r>
                      <a:r>
                        <a:rPr lang="en-US" sz="1400" b="0" strike="noStrike" spc="-1" baseline="0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 et </a:t>
                      </a:r>
                      <a:r>
                        <a:rPr lang="ru-RU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fabrication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des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pièces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de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suspension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des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 TPC</a:t>
                      </a: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 et </a:t>
                      </a:r>
                      <a:r>
                        <a:rPr lang="en-US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sFGD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cs typeface="Calibri"/>
                        </a:rPr>
                        <a:t>12/2021</a:t>
                      </a:r>
                      <a:endParaRPr lang="ru-RU" sz="1400" b="0" strike="noStrike" spc="-1" dirty="0">
                        <a:solidFill>
                          <a:schemeClr val="tx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cs typeface="Calibri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cs typeface="Calibri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4E9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70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Intégration dans T2K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FF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D0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8101715" y="6605018"/>
            <a:ext cx="474113" cy="257369"/>
          </a:xfrm>
          <a:prstGeom prst="rect">
            <a:avLst/>
          </a:prstGeom>
          <a:solidFill>
            <a:srgbClr val="FFFFFF"/>
          </a:solidFill>
        </p:spPr>
        <p:txBody>
          <a:bodyPr wrap="square" lIns="36000" tIns="36000" rIns="36000" bIns="36000" rtlCol="0" anchor="ctr" anchorCtr="0">
            <a:normAutofit fontScale="70000" lnSpcReduction="20000"/>
          </a:bodyPr>
          <a:lstStyle/>
          <a:p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Octobre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4" name="Connecteur droit avec flèche 3"/>
          <p:cNvCxnSpPr/>
          <p:nvPr/>
        </p:nvCxnSpPr>
        <p:spPr>
          <a:xfrm>
            <a:off x="5136204" y="3424136"/>
            <a:ext cx="1138956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à coins arrondis 1"/>
          <p:cNvSpPr/>
          <p:nvPr/>
        </p:nvSpPr>
        <p:spPr>
          <a:xfrm>
            <a:off x="5136204" y="3145971"/>
            <a:ext cx="3827796" cy="968829"/>
          </a:xfrm>
          <a:prstGeom prst="round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1" name="Table 1"/>
          <p:cNvGraphicFramePr/>
          <p:nvPr>
            <p:extLst>
              <p:ext uri="{D42A27DB-BD31-4B8C-83A1-F6EECF244321}">
                <p14:modId xmlns:p14="http://schemas.microsoft.com/office/powerpoint/2010/main" val="2444936224"/>
              </p:ext>
            </p:extLst>
          </p:nvPr>
        </p:nvGraphicFramePr>
        <p:xfrm>
          <a:off x="323640" y="1143000"/>
          <a:ext cx="5152320" cy="2810160"/>
        </p:xfrm>
        <a:graphic>
          <a:graphicData uri="http://schemas.openxmlformats.org/drawingml/2006/table">
            <a:tbl>
              <a:tblPr/>
              <a:tblGrid>
                <a:gridCol w="73584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358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3584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3584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3584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3584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3728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549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Rappel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Précèdent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2018.5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2019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2019.5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2020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2020.5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Etape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FTE M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</a:t>
                      </a: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.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5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</a:t>
                      </a: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.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5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</a:t>
                      </a: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.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5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</a:t>
                      </a: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.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5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</a:t>
                      </a: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.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5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</a:t>
                      </a: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.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5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FTE E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FTE I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CDD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40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ϕ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</a:t>
                      </a: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.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</a:t>
                      </a: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.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</a:t>
                      </a: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.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</a:t>
                      </a: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.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</a:t>
                      </a: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.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</a:t>
                      </a:r>
                      <a:r>
                        <a:rPr lang="en-US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.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112" name="CustomShape 2"/>
          <p:cNvSpPr/>
          <p:nvPr/>
        </p:nvSpPr>
        <p:spPr>
          <a:xfrm>
            <a:off x="467640" y="44640"/>
            <a:ext cx="8228880" cy="633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2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Livrable 2 : Planification RH [Y..Y+2]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3" name="CustomShape 3"/>
          <p:cNvSpPr/>
          <p:nvPr/>
        </p:nvSpPr>
        <p:spPr>
          <a:xfrm>
            <a:off x="7055640" y="1052640"/>
            <a:ext cx="1960560" cy="20368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Noms</a:t>
            </a: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(</a:t>
            </a:r>
            <a:r>
              <a:rPr lang="ru-RU" sz="1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si</a:t>
            </a: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nécessaire</a:t>
            </a: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):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600" b="0" strike="sngStrike" spc="-1" dirty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J. </a:t>
            </a:r>
            <a:r>
              <a:rPr lang="en-US" sz="1600" b="0" strike="sngStrike" spc="-1" dirty="0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Philippe ?</a:t>
            </a:r>
            <a:endParaRPr lang="ru-RU" sz="1800" b="0" strike="sngStrike" spc="-1" dirty="0"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4" name="CustomShape 4"/>
          <p:cNvSpPr/>
          <p:nvPr/>
        </p:nvSpPr>
        <p:spPr>
          <a:xfrm>
            <a:off x="225720" y="631800"/>
            <a:ext cx="2892960" cy="272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200" b="0" strike="noStrike" spc="-1">
                <a:solidFill>
                  <a:srgbClr val="7030A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Nouveau</a:t>
            </a:r>
            <a:r>
              <a:rPr lang="ru-RU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, réunion précédente, </a:t>
            </a:r>
            <a:r>
              <a:rPr lang="ru-RU" sz="1200" b="0" strike="noStrike" spc="-1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modification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5" name="CustomShape 5"/>
          <p:cNvSpPr/>
          <p:nvPr/>
        </p:nvSpPr>
        <p:spPr>
          <a:xfrm>
            <a:off x="196560" y="4293000"/>
            <a:ext cx="8784360" cy="20368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Observations</a:t>
            </a: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(travail effectif/planifié ; profil CDD/stage ; aob) : 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8101715" y="6605018"/>
            <a:ext cx="474113" cy="257369"/>
          </a:xfrm>
          <a:prstGeom prst="rect">
            <a:avLst/>
          </a:prstGeom>
          <a:solidFill>
            <a:srgbClr val="FFFFFF"/>
          </a:solidFill>
        </p:spPr>
        <p:txBody>
          <a:bodyPr wrap="square" lIns="36000" tIns="36000" rIns="36000" bIns="36000" rtlCol="0" anchor="ctr" anchorCtr="0">
            <a:normAutofit fontScale="70000" lnSpcReduction="20000"/>
          </a:bodyPr>
          <a:lstStyle/>
          <a:p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Octobre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12559</TotalTime>
  <Words>1389</Words>
  <Application>Microsoft Office PowerPoint</Application>
  <PresentationFormat>Affichage à l'écran (4:3)</PresentationFormat>
  <Paragraphs>445</Paragraphs>
  <Slides>16</Slides>
  <Notes>5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16</vt:i4>
      </vt:variant>
    </vt:vector>
  </HeadingPairs>
  <TitlesOfParts>
    <vt:vector size="18" baseType="lpstr">
      <vt:lpstr>Office Theme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Remi CORNAT</dc:creator>
  <cp:lastModifiedBy>Jean-Marc Parraud</cp:lastModifiedBy>
  <cp:revision>170</cp:revision>
  <dcterms:created xsi:type="dcterms:W3CDTF">2017-09-29T07:32:29Z</dcterms:created>
  <dcterms:modified xsi:type="dcterms:W3CDTF">2022-09-19T12:53:27Z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Affichage à l'écran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15</vt:i4>
  </property>
</Properties>
</file>