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8" r:id="rId2"/>
  </p:sldMasterIdLst>
  <p:notesMasterIdLst>
    <p:notesMasterId r:id="rId14"/>
  </p:notesMasterIdLst>
  <p:sldIdLst>
    <p:sldId id="285" r:id="rId3"/>
    <p:sldId id="300" r:id="rId4"/>
    <p:sldId id="286" r:id="rId5"/>
    <p:sldId id="287" r:id="rId6"/>
    <p:sldId id="313" r:id="rId7"/>
    <p:sldId id="297" r:id="rId8"/>
    <p:sldId id="281" r:id="rId9"/>
    <p:sldId id="309" r:id="rId10"/>
    <p:sldId id="292" r:id="rId11"/>
    <p:sldId id="298" r:id="rId12"/>
    <p:sldId id="299" r:id="rId13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186" autoAdjust="0"/>
  </p:normalViewPr>
  <p:slideViewPr>
    <p:cSldViewPr snapToGrid="0">
      <p:cViewPr varScale="1">
        <p:scale>
          <a:sx n="105" d="100"/>
          <a:sy n="105" d="100"/>
        </p:scale>
        <p:origin x="45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5344" tIns="47672" rIns="95344" bIns="4767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344" tIns="47672" rIns="95344" bIns="47672" rtlCol="0"/>
          <a:lstStyle>
            <a:lvl1pPr algn="r">
              <a:defRPr sz="1300"/>
            </a:lvl1pPr>
          </a:lstStyle>
          <a:p>
            <a:fld id="{DB68A112-9176-4CCE-9E61-70C1F5F5B4F6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44" tIns="47672" rIns="95344" bIns="4767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344" tIns="47672" rIns="95344" bIns="4767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5344" tIns="47672" rIns="95344" bIns="4767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5344" tIns="47672" rIns="95344" bIns="47672" rtlCol="0" anchor="b"/>
          <a:lstStyle>
            <a:lvl1pPr algn="r">
              <a:defRPr sz="1300"/>
            </a:lvl1pPr>
          </a:lstStyle>
          <a:p>
            <a:fld id="{A95DA377-7E18-49D4-87E1-9CF6A1239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55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3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54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7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3445"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87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3445">
              <a:defRPr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1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93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949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A377-7E18-49D4-87E1-9CF6A123952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15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-161925" y="6257925"/>
            <a:ext cx="1152525" cy="711200"/>
            <a:chOff x="-161925" y="6257925"/>
            <a:chExt cx="1152525" cy="711200"/>
          </a:xfrm>
        </p:grpSpPr>
        <p:sp>
          <p:nvSpPr>
            <p:cNvPr id="9" name="Ellipse 8"/>
            <p:cNvSpPr/>
            <p:nvPr/>
          </p:nvSpPr>
          <p:spPr>
            <a:xfrm>
              <a:off x="-161925" y="6257925"/>
              <a:ext cx="1152525" cy="71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8" y="6345204"/>
              <a:ext cx="720000" cy="376271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</p:grp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812563" y="1407712"/>
            <a:ext cx="4870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12563" y="2905570"/>
            <a:ext cx="10542825" cy="29554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47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fond blanc (pu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820554"/>
            <a:ext cx="3932237" cy="304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-161925" y="6257925"/>
            <a:ext cx="1152525" cy="711200"/>
            <a:chOff x="-161925" y="6257925"/>
            <a:chExt cx="1152525" cy="711200"/>
          </a:xfrm>
        </p:grpSpPr>
        <p:sp>
          <p:nvSpPr>
            <p:cNvPr id="9" name="Ellipse 8"/>
            <p:cNvSpPr/>
            <p:nvPr/>
          </p:nvSpPr>
          <p:spPr>
            <a:xfrm>
              <a:off x="-161925" y="6257925"/>
              <a:ext cx="1152525" cy="71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8" y="6345204"/>
              <a:ext cx="720000" cy="376271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</p:grp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812563" y="1407712"/>
            <a:ext cx="4255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820554"/>
            <a:ext cx="3932237" cy="3048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-161925" y="6257925"/>
            <a:ext cx="1152525" cy="711200"/>
            <a:chOff x="-161925" y="6257925"/>
            <a:chExt cx="1152525" cy="711200"/>
          </a:xfrm>
        </p:grpSpPr>
        <p:sp>
          <p:nvSpPr>
            <p:cNvPr id="9" name="Ellipse 8"/>
            <p:cNvSpPr/>
            <p:nvPr/>
          </p:nvSpPr>
          <p:spPr>
            <a:xfrm>
              <a:off x="-161925" y="6257925"/>
              <a:ext cx="1152525" cy="71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8" y="6345204"/>
              <a:ext cx="720000" cy="376271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</p:grp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812563" y="1407712"/>
            <a:ext cx="4238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89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213" y="1357039"/>
            <a:ext cx="11405787" cy="42387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94611" y="4301479"/>
            <a:ext cx="2881313" cy="17780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3" y="4626082"/>
            <a:ext cx="2160000" cy="1128814"/>
          </a:xfrm>
          <a:prstGeom prst="rect">
            <a:avLst/>
          </a:prstGeom>
        </p:spPr>
      </p:pic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060391" y="2150833"/>
            <a:ext cx="4186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fr-FR" dirty="0" smtClean="0"/>
              <a:t>Nous contacter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659474" y="2150833"/>
            <a:ext cx="3932237" cy="459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0"/>
            <a:endParaRPr lang="fr-FR" dirty="0" smtClean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6417892" y="3670295"/>
            <a:ext cx="4443812" cy="2363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Page web du groupe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6673680" y="2936355"/>
            <a:ext cx="3932237" cy="429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email@lpccaen.in2p3.fr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6673680" y="2653826"/>
            <a:ext cx="3932237" cy="232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02 31 45 25 00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6403686" y="3994898"/>
            <a:ext cx="4443812" cy="4309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www.lpc-caen.in2p3.fr/accueil/laboratoire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463962" y="6079499"/>
            <a:ext cx="4128739" cy="540000"/>
            <a:chOff x="7463962" y="6079499"/>
            <a:chExt cx="4128739" cy="540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962" y="6079499"/>
              <a:ext cx="540000" cy="54000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050" y="6079499"/>
              <a:ext cx="827308" cy="5400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446" y="6079499"/>
              <a:ext cx="850909" cy="540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3443" y="6079499"/>
              <a:ext cx="929258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63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résentation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913833" y="1122363"/>
            <a:ext cx="6617293" cy="2387600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dirty="0" smtClean="0"/>
              <a:t>Modifiez le 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913833" y="3602038"/>
            <a:ext cx="6617294" cy="6366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titre de la réunion, lieu, date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0" y="1122363"/>
            <a:ext cx="3973794" cy="2635430"/>
            <a:chOff x="0" y="1122363"/>
            <a:chExt cx="3973794" cy="2635430"/>
          </a:xfrm>
        </p:grpSpPr>
        <p:sp>
          <p:nvSpPr>
            <p:cNvPr id="7" name="Rectangle 6"/>
            <p:cNvSpPr/>
            <p:nvPr/>
          </p:nvSpPr>
          <p:spPr>
            <a:xfrm>
              <a:off x="0" y="1122363"/>
              <a:ext cx="3606325" cy="2387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93794" y="1370193"/>
              <a:ext cx="3780000" cy="2387600"/>
              <a:chOff x="193794" y="1122364"/>
              <a:chExt cx="3780000" cy="2387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96553" y="1122364"/>
                <a:ext cx="3700329" cy="238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FF"/>
                  </a:solidFill>
                </a:endParaRPr>
              </a:p>
            </p:txBody>
          </p:sp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794" y="1258654"/>
                <a:ext cx="3780000" cy="1975419"/>
              </a:xfrm>
              <a:prstGeom prst="rect">
                <a:avLst/>
              </a:prstGeom>
            </p:spPr>
          </p:pic>
        </p:grp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8" y="4574518"/>
            <a:ext cx="10058400" cy="1437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Groupe 24"/>
          <p:cNvGrpSpPr/>
          <p:nvPr/>
        </p:nvGrpSpPr>
        <p:grpSpPr>
          <a:xfrm>
            <a:off x="8099947" y="6175612"/>
            <a:ext cx="3937378" cy="653253"/>
            <a:chOff x="8099947" y="6175612"/>
            <a:chExt cx="3937378" cy="653253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8099947" y="6175612"/>
              <a:ext cx="3937378" cy="6532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8287315" y="6228806"/>
              <a:ext cx="3602092" cy="577975"/>
              <a:chOff x="8287315" y="6228806"/>
              <a:chExt cx="3602092" cy="577975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7315" y="6230781"/>
                <a:ext cx="576000" cy="576000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88215" y="6228806"/>
                <a:ext cx="882462" cy="57600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2994" y="6230782"/>
                <a:ext cx="1053168" cy="540000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68479" y="6230782"/>
                <a:ext cx="720928" cy="5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033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-161925" y="6257925"/>
            <a:ext cx="1152525" cy="711200"/>
            <a:chOff x="-161925" y="6257925"/>
            <a:chExt cx="1152525" cy="711200"/>
          </a:xfrm>
        </p:grpSpPr>
        <p:sp>
          <p:nvSpPr>
            <p:cNvPr id="22" name="Ellipse 21"/>
            <p:cNvSpPr/>
            <p:nvPr/>
          </p:nvSpPr>
          <p:spPr>
            <a:xfrm>
              <a:off x="-161925" y="6257925"/>
              <a:ext cx="1152525" cy="71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8" y="6345204"/>
              <a:ext cx="720000" cy="376271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</p:grp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812563" y="1407712"/>
            <a:ext cx="4870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812563" y="2905570"/>
            <a:ext cx="10542825" cy="29554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accent5"/>
                </a:solidFill>
              </a:defRPr>
            </a:lvl1pPr>
          </a:lstStyle>
          <a:p>
            <a:endParaRPr lang="fr-FR" dirty="0">
              <a:solidFill>
                <a:srgbClr val="EAF6FA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DAAE1E3F-AFB5-476D-A7F7-4926E8221481}" type="slidenum">
              <a:rPr lang="fr-FR" smtClean="0">
                <a:solidFill>
                  <a:srgbClr val="EAF6FA"/>
                </a:solidFill>
              </a:rPr>
              <a:pPr/>
              <a:t>‹N°›</a:t>
            </a:fld>
            <a:endParaRPr lang="fr-FR">
              <a:solidFill>
                <a:srgbClr val="EAF6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7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fond bleu (pu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862840"/>
            <a:ext cx="3932237" cy="3006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accent5"/>
                </a:solidFill>
              </a:defRPr>
            </a:lvl1pPr>
          </a:lstStyle>
          <a:p>
            <a:endParaRPr lang="fr-FR" dirty="0">
              <a:solidFill>
                <a:srgbClr val="EAF6FA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DAAE1E3F-AFB5-476D-A7F7-4926E8221481}" type="slidenum">
              <a:rPr lang="fr-FR" smtClean="0">
                <a:solidFill>
                  <a:srgbClr val="EAF6FA"/>
                </a:solidFill>
              </a:rPr>
              <a:pPr/>
              <a:t>‹N°›</a:t>
            </a:fld>
            <a:endParaRPr lang="fr-FR">
              <a:solidFill>
                <a:srgbClr val="EAF6FA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161925" y="6257925"/>
            <a:ext cx="1152525" cy="711200"/>
            <a:chOff x="-161925" y="6257925"/>
            <a:chExt cx="1152525" cy="711200"/>
          </a:xfrm>
        </p:grpSpPr>
        <p:sp>
          <p:nvSpPr>
            <p:cNvPr id="9" name="Ellipse 8"/>
            <p:cNvSpPr/>
            <p:nvPr/>
          </p:nvSpPr>
          <p:spPr>
            <a:xfrm>
              <a:off x="-161925" y="6257925"/>
              <a:ext cx="1152525" cy="71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8" y="6345204"/>
              <a:ext cx="720000" cy="376271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</p:grp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812563" y="1407712"/>
            <a:ext cx="4255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12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862840"/>
            <a:ext cx="3932237" cy="3006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accent5"/>
                </a:solidFill>
              </a:defRPr>
            </a:lvl1pPr>
          </a:lstStyle>
          <a:p>
            <a:endParaRPr lang="fr-FR" dirty="0">
              <a:solidFill>
                <a:srgbClr val="EAF6FA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DAAE1E3F-AFB5-476D-A7F7-4926E8221481}" type="slidenum">
              <a:rPr lang="fr-FR" smtClean="0">
                <a:solidFill>
                  <a:srgbClr val="EAF6FA"/>
                </a:solidFill>
              </a:rPr>
              <a:pPr/>
              <a:t>‹N°›</a:t>
            </a:fld>
            <a:endParaRPr lang="fr-FR">
              <a:solidFill>
                <a:srgbClr val="EAF6FA"/>
              </a:solidFill>
            </a:endParaRPr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-161925" y="6257925"/>
            <a:ext cx="1152525" cy="711200"/>
            <a:chOff x="-161925" y="6257925"/>
            <a:chExt cx="1152525" cy="711200"/>
          </a:xfrm>
        </p:grpSpPr>
        <p:sp>
          <p:nvSpPr>
            <p:cNvPr id="10" name="Ellipse 9"/>
            <p:cNvSpPr/>
            <p:nvPr/>
          </p:nvSpPr>
          <p:spPr>
            <a:xfrm>
              <a:off x="-161925" y="6257925"/>
              <a:ext cx="1152525" cy="71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8" y="6345204"/>
              <a:ext cx="720000" cy="376271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</p:grp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812564" y="1407712"/>
            <a:ext cx="4229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18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 fond blanc (pu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820554"/>
            <a:ext cx="3932237" cy="304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AE1E3F-AFB5-476D-A7F7-4926E8221481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-161925" y="6257925"/>
            <a:ext cx="1152525" cy="711200"/>
            <a:chOff x="-161925" y="6257925"/>
            <a:chExt cx="1152525" cy="711200"/>
          </a:xfrm>
        </p:grpSpPr>
        <p:sp>
          <p:nvSpPr>
            <p:cNvPr id="9" name="Ellipse 8"/>
            <p:cNvSpPr/>
            <p:nvPr/>
          </p:nvSpPr>
          <p:spPr>
            <a:xfrm>
              <a:off x="-161925" y="6257925"/>
              <a:ext cx="1152525" cy="71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8" y="6345204"/>
              <a:ext cx="720000" cy="376271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</p:grp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812563" y="1407712"/>
            <a:ext cx="4255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80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1E3F-AFB5-476D-A7F7-4926E82214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6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2" r:id="rId2"/>
    <p:sldLayoutId id="2147483773" r:id="rId3"/>
    <p:sldLayoutId id="21474837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E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AE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AE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AE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AE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42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64D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64D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64D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64D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64D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13833" y="739593"/>
            <a:ext cx="6617293" cy="2387600"/>
          </a:xfrm>
        </p:spPr>
        <p:txBody>
          <a:bodyPr/>
          <a:lstStyle/>
          <a:p>
            <a:r>
              <a:rPr lang="fr-FR" dirty="0" smtClean="0"/>
              <a:t>PLAS : </a:t>
            </a:r>
            <a:br>
              <a:rPr lang="fr-FR" dirty="0" smtClean="0"/>
            </a:br>
            <a:r>
              <a:rPr lang="fr-FR" dirty="0" smtClean="0"/>
              <a:t>Mémoire Analogique Multiplexée</a:t>
            </a:r>
            <a:br>
              <a:rPr lang="fr-FR" dirty="0" smtClean="0"/>
            </a:br>
            <a:r>
              <a:rPr lang="fr-FR" dirty="0" smtClean="0"/>
              <a:t>Tests, Analyses et Optimisations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13833" y="3389387"/>
            <a:ext cx="6565153" cy="1267673"/>
          </a:xfrm>
        </p:spPr>
        <p:txBody>
          <a:bodyPr/>
          <a:lstStyle/>
          <a:p>
            <a:r>
              <a:rPr lang="fr-FR" dirty="0" smtClean="0"/>
              <a:t>14 Juin 2023, JME Caen</a:t>
            </a:r>
          </a:p>
          <a:p>
            <a:r>
              <a:rPr lang="fr-FR" dirty="0" smtClean="0"/>
              <a:t>L. </a:t>
            </a:r>
            <a:r>
              <a:rPr lang="fr-FR" dirty="0" err="1" smtClean="0"/>
              <a:t>Alvado</a:t>
            </a:r>
            <a:r>
              <a:rPr lang="fr-FR" dirty="0" smtClean="0"/>
              <a:t>, </a:t>
            </a:r>
            <a:r>
              <a:rPr lang="fr-FR" u="sng" dirty="0" smtClean="0"/>
              <a:t>S. Drouet</a:t>
            </a:r>
            <a:r>
              <a:rPr lang="fr-FR" dirty="0" smtClean="0"/>
              <a:t>, L. </a:t>
            </a:r>
            <a:r>
              <a:rPr lang="fr-FR" dirty="0" err="1" smtClean="0"/>
              <a:t>Leterrier</a:t>
            </a:r>
            <a:r>
              <a:rPr lang="fr-FR" dirty="0" smtClean="0"/>
              <a:t>, G. Martinez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2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59394" y="881969"/>
            <a:ext cx="10285365" cy="4386717"/>
          </a:xfrm>
        </p:spPr>
        <p:txBody>
          <a:bodyPr>
            <a:normAutofit/>
          </a:bodyPr>
          <a:lstStyle/>
          <a:p>
            <a:pPr algn="ctr"/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 </a:t>
            </a:r>
            <a:r>
              <a:rPr lang="fr-FR" dirty="0" smtClean="0"/>
              <a:t>!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 or Comments 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26273" y="204067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0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Sébastien Drouet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r-FR" dirty="0" smtClean="0"/>
              <a:t>sdrouet@lpccaen.in2p3.fr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https://www.lpc-caen.in2p3.fr/expertise-technique/electronique-microelectronique/</a:t>
            </a:r>
          </a:p>
        </p:txBody>
      </p:sp>
    </p:spTree>
    <p:extLst>
      <p:ext uri="{BB962C8B-B14F-4D97-AF65-F5344CB8AC3E}">
        <p14:creationId xmlns:p14="http://schemas.microsoft.com/office/powerpoint/2010/main" val="28477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583510" y="1533925"/>
            <a:ext cx="8081601" cy="4080295"/>
          </a:xfrm>
        </p:spPr>
        <p:txBody>
          <a:bodyPr/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2000" dirty="0" smtClean="0"/>
              <a:t>Quick story of the PLAS Project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2000" dirty="0" smtClean="0"/>
              <a:t>PLASv2 features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2000" dirty="0" smtClean="0"/>
              <a:t>How to measure resolution (SINAD, ENOB)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2000" dirty="0" err="1"/>
              <a:t>Testbench</a:t>
            </a:r>
            <a:endParaRPr lang="en-US" sz="2000" dirty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2000" dirty="0" smtClean="0"/>
              <a:t>PLASv2 Effective Resolution </a:t>
            </a:r>
          </a:p>
          <a:p>
            <a:pPr marL="814388" lvl="1" indent="-357188">
              <a:buFont typeface="Wingdings" panose="05000000000000000000" pitchFamily="2" charset="2"/>
              <a:buChar char="Ø"/>
            </a:pPr>
            <a:r>
              <a:rPr lang="en-US" sz="2000" dirty="0"/>
              <a:t>Measured with the </a:t>
            </a:r>
            <a:r>
              <a:rPr lang="en-US" sz="2000" dirty="0" err="1"/>
              <a:t>testbench</a:t>
            </a:r>
            <a:endParaRPr lang="en-US" sz="2000" dirty="0"/>
          </a:p>
          <a:p>
            <a:pPr marL="814388" lvl="1" indent="-357188">
              <a:buFont typeface="Wingdings" panose="05000000000000000000" pitchFamily="2" charset="2"/>
              <a:buChar char="Ø"/>
            </a:pPr>
            <a:r>
              <a:rPr lang="en-US" sz="2000" dirty="0" smtClean="0"/>
              <a:t>Simulation and Improvement </a:t>
            </a:r>
            <a:endParaRPr lang="en-US" sz="2000" dirty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2000" dirty="0" smtClean="0"/>
              <a:t>Conclusion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endParaRPr lang="en-US" sz="1200" dirty="0"/>
          </a:p>
          <a:p>
            <a:endParaRPr lang="en-US" sz="1800" dirty="0"/>
          </a:p>
          <a:p>
            <a:pPr marL="357188" indent="-357188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357188" indent="-357188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7451" y="0"/>
            <a:ext cx="10285365" cy="86167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AAE1E3F-AFB5-476D-A7F7-4926E8221481}" type="slidenum">
              <a:rPr lang="fr-FR" sz="1000" smtClean="0">
                <a:solidFill>
                  <a:srgbClr val="003399">
                    <a:tint val="75000"/>
                  </a:srgbClr>
                </a:solidFill>
              </a:rPr>
              <a:pPr algn="r"/>
              <a:t>2</a:t>
            </a:fld>
            <a:endParaRPr lang="fr-FR" sz="1000" dirty="0">
              <a:solidFill>
                <a:srgbClr val="0033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769260" y="1052144"/>
            <a:ext cx="10273212" cy="5438303"/>
          </a:xfrm>
          <a:ln>
            <a:noFill/>
          </a:ln>
        </p:spPr>
        <p:txBody>
          <a:bodyPr/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1800" dirty="0" smtClean="0"/>
              <a:t>PLAS designer : Ramón </a:t>
            </a:r>
            <a:r>
              <a:rPr lang="en-US" sz="1800" dirty="0"/>
              <a:t>J. </a:t>
            </a:r>
            <a:r>
              <a:rPr lang="en-US" sz="1800" dirty="0" err="1" smtClean="0"/>
              <a:t>Aliaga</a:t>
            </a:r>
            <a:r>
              <a:rPr lang="en-US" sz="1800" dirty="0"/>
              <a:t> from University of </a:t>
            </a:r>
            <a:r>
              <a:rPr lang="en-US" sz="1800" dirty="0" smtClean="0"/>
              <a:t>Valencia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1800" dirty="0" smtClean="0"/>
              <a:t>ASIC designed for GRIT project (PSA analysis)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1800" dirty="0" smtClean="0"/>
              <a:t>PLASv1: 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 smtClean="0"/>
              <a:t>Technology used : AMS 180nm CMOS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 smtClean="0"/>
              <a:t>Some results from PLASv1 </a:t>
            </a:r>
            <a:r>
              <a:rPr lang="en-US" sz="1800" dirty="0"/>
              <a:t>datasheet [1] </a:t>
            </a:r>
            <a:r>
              <a:rPr lang="en-US" sz="1800" dirty="0" smtClean="0"/>
              <a:t>: </a:t>
            </a:r>
          </a:p>
          <a:p>
            <a:pPr marL="1271588" lvl="2" indent="-357188">
              <a:buFont typeface="Arial" panose="020B0604020202020204" pitchFamily="34" charset="0"/>
              <a:buChar char="•"/>
            </a:pPr>
            <a:r>
              <a:rPr lang="en-US" sz="1600" dirty="0" smtClean="0"/>
              <a:t>Noise Floor = 1,9 </a:t>
            </a:r>
            <a:r>
              <a:rPr lang="en-US" sz="1600" dirty="0" err="1" smtClean="0"/>
              <a:t>mVrms</a:t>
            </a:r>
            <a:r>
              <a:rPr lang="en-US" sz="1600" dirty="0" smtClean="0"/>
              <a:t> (after voltage calibration)</a:t>
            </a:r>
          </a:p>
          <a:p>
            <a:pPr marL="1271588" lvl="2" indent="-357188">
              <a:buFont typeface="Arial" panose="020B0604020202020204" pitchFamily="34" charset="0"/>
              <a:buChar char="•"/>
            </a:pPr>
            <a:r>
              <a:rPr lang="en-US" sz="1600" dirty="0" smtClean="0"/>
              <a:t>ENOB = 7,2 bits @ 4MHz </a:t>
            </a:r>
            <a:r>
              <a:rPr lang="en-US" sz="1600" dirty="0"/>
              <a:t>and </a:t>
            </a:r>
            <a:r>
              <a:rPr lang="en-US" sz="1600" dirty="0" smtClean="0"/>
              <a:t>1,5Vpp  (target = between 11,5 and 12 bits)</a:t>
            </a:r>
          </a:p>
          <a:p>
            <a:pPr marL="1271588" lvl="2" indent="-357188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1800" dirty="0" smtClean="0"/>
              <a:t>PLASv2:</a:t>
            </a:r>
            <a:endParaRPr lang="en-US" sz="1800" dirty="0"/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Ready to be sent to the </a:t>
            </a:r>
            <a:r>
              <a:rPr lang="en-US" sz="1800" dirty="0" smtClean="0"/>
              <a:t>foundry (resolution improvement)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No more MPW runs supported by AMS for this technology (180nm CMOS)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</a:rPr>
              <a:t>Project transferred to the LPC-Caen microelectronics team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 smtClean="0"/>
              <a:t>New </a:t>
            </a:r>
            <a:r>
              <a:rPr lang="en-US" sz="1800" dirty="0"/>
              <a:t>foundry found with the same technology: TSI 180nm CMOS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Sent to the TSI foundry </a:t>
            </a:r>
            <a:r>
              <a:rPr lang="en-US" sz="1800" dirty="0" smtClean="0"/>
              <a:t>after </a:t>
            </a:r>
            <a:r>
              <a:rPr lang="en-US" sz="1800" dirty="0"/>
              <a:t>corrections of DRC and LVS errors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	</a:t>
            </a:r>
            <a:endParaRPr lang="en-US" sz="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	</a:t>
            </a:r>
            <a:r>
              <a:rPr lang="en-US" sz="1200" dirty="0" smtClean="0"/>
              <a:t>[</a:t>
            </a:r>
            <a:r>
              <a:rPr lang="en-US" sz="1200" dirty="0"/>
              <a:t>1</a:t>
            </a:r>
            <a:r>
              <a:rPr lang="en-US" sz="1200" dirty="0" smtClean="0"/>
              <a:t>] PLASv1 datasheet: “Zero </a:t>
            </a:r>
            <a:r>
              <a:rPr lang="en-US" sz="1200" dirty="0" err="1" smtClean="0"/>
              <a:t>Deadtime</a:t>
            </a:r>
            <a:r>
              <a:rPr lang="en-US" sz="1200" dirty="0" smtClean="0"/>
              <a:t>, Self Triggered, 32 Channel Analog Memory – PLAS</a:t>
            </a:r>
            <a:r>
              <a:rPr lang="en-US" sz="1200" dirty="0"/>
              <a:t>”, Ramón J. </a:t>
            </a:r>
            <a:r>
              <a:rPr lang="en-US" sz="1200" dirty="0" err="1" smtClean="0"/>
              <a:t>Aliaga</a:t>
            </a:r>
            <a:endParaRPr lang="en-US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7451" y="0"/>
            <a:ext cx="10285365" cy="86167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Quick Story of </a:t>
            </a:r>
            <a:r>
              <a:rPr lang="fr-FR" dirty="0"/>
              <a:t>the </a:t>
            </a:r>
            <a:r>
              <a:rPr lang="fr-FR" dirty="0" smtClean="0"/>
              <a:t>PLAS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>
                <a:solidFill>
                  <a:srgbClr val="003399">
                    <a:tint val="75000"/>
                  </a:srgbClr>
                </a:solidFill>
              </a:rPr>
              <a:pPr/>
              <a:t>3</a:t>
            </a:fld>
            <a:endParaRPr lang="fr-FR" dirty="0">
              <a:solidFill>
                <a:srgbClr val="00339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2" t="8853" r="31746" b="8471"/>
          <a:stretch/>
        </p:blipFill>
        <p:spPr>
          <a:xfrm>
            <a:off x="9985828" y="4094731"/>
            <a:ext cx="1944915" cy="20157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743" y="1565662"/>
            <a:ext cx="1838901" cy="20483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14856" y="3497943"/>
            <a:ext cx="1611086" cy="348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PLASv1 </a:t>
            </a:r>
            <a:r>
              <a:rPr lang="fr-FR" sz="1400" dirty="0" err="1" smtClean="0">
                <a:solidFill>
                  <a:schemeClr val="tx1"/>
                </a:solidFill>
              </a:rPr>
              <a:t>Layout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52742" y="6030686"/>
            <a:ext cx="1611086" cy="348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PLASv2 </a:t>
            </a:r>
            <a:r>
              <a:rPr lang="fr-FR" sz="1400" dirty="0" err="1" smtClean="0">
                <a:solidFill>
                  <a:schemeClr val="tx1"/>
                </a:solidFill>
              </a:rPr>
              <a:t>Layout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688773" y="1052144"/>
            <a:ext cx="10571410" cy="5302936"/>
          </a:xfrm>
        </p:spPr>
        <p:txBody>
          <a:bodyPr/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1800" dirty="0" smtClean="0"/>
              <a:t>PLAS = </a:t>
            </a:r>
            <a:r>
              <a:rPr lang="en-US" sz="1800" dirty="0" err="1" smtClean="0"/>
              <a:t>PipeLined</a:t>
            </a:r>
            <a:r>
              <a:rPr lang="en-US" sz="1800" dirty="0" smtClean="0"/>
              <a:t> Asymmetric Switched Capacitor Array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1800" dirty="0" smtClean="0"/>
              <a:t>Target resolution : </a:t>
            </a:r>
            <a:r>
              <a:rPr lang="en-US" sz="1800" b="1" dirty="0" smtClean="0"/>
              <a:t>11,5 bits</a:t>
            </a:r>
            <a:r>
              <a:rPr lang="en-US" sz="1800" dirty="0" smtClean="0"/>
              <a:t>  (noise below </a:t>
            </a:r>
            <a:r>
              <a:rPr lang="en-US" sz="1800" b="1" dirty="0" smtClean="0"/>
              <a:t>110 µ</a:t>
            </a:r>
            <a:r>
              <a:rPr lang="en-US" sz="1800" b="1" dirty="0" err="1" smtClean="0"/>
              <a:t>Vrms</a:t>
            </a:r>
            <a:r>
              <a:rPr lang="en-US" sz="1800" dirty="0" smtClean="0"/>
              <a:t> if FS=1,1V)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1800" dirty="0" smtClean="0"/>
              <a:t>Sampling Features: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32 inputs with independent trigger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Samples at 200 MHz (Both edges of 100 MHz clock = Write Clock)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224 samples captured per pulse</a:t>
            </a:r>
          </a:p>
          <a:p>
            <a:pPr marL="1271588" lvl="2" indent="-357188">
              <a:buFont typeface="Wingdings" panose="05000000000000000000" pitchFamily="2" charset="2"/>
              <a:buChar char="§"/>
            </a:pPr>
            <a:r>
              <a:rPr lang="en-US" sz="1800" dirty="0"/>
              <a:t>32 before trigger (pre-trigger </a:t>
            </a:r>
            <a:r>
              <a:rPr lang="en-US" sz="1800" dirty="0" smtClean="0"/>
              <a:t>samples) </a:t>
            </a:r>
          </a:p>
          <a:p>
            <a:pPr marL="1271588" lvl="2" indent="-357188">
              <a:buFont typeface="Wingdings" panose="05000000000000000000" pitchFamily="2" charset="2"/>
              <a:buChar char="§"/>
            </a:pPr>
            <a:r>
              <a:rPr lang="en-US" sz="1800" dirty="0" smtClean="0"/>
              <a:t>192 </a:t>
            </a:r>
            <a:r>
              <a:rPr lang="en-US" sz="1800" dirty="0"/>
              <a:t>after </a:t>
            </a:r>
            <a:r>
              <a:rPr lang="en-US" sz="1800" dirty="0" smtClean="0"/>
              <a:t>trigger (post-trigger samples)</a:t>
            </a:r>
            <a:endParaRPr lang="en-US" sz="1800" dirty="0"/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No </a:t>
            </a:r>
            <a:r>
              <a:rPr lang="en-US" sz="1800" dirty="0" err="1" smtClean="0"/>
              <a:t>deadtime</a:t>
            </a:r>
            <a:endParaRPr lang="en-US" sz="1800" dirty="0" smtClean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US" sz="1800" dirty="0"/>
              <a:t>Reading Features: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8 output queue slots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Single analog output (differential)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Serial readout at 50 </a:t>
            </a:r>
            <a:r>
              <a:rPr lang="en-US" sz="1800" dirty="0" smtClean="0"/>
              <a:t>MHz (Read Clock)</a:t>
            </a:r>
            <a:endParaRPr lang="en-US" sz="1800" dirty="0"/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Needs external ADC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Designed for </a:t>
            </a:r>
            <a:r>
              <a:rPr lang="en-US" sz="1800" dirty="0" err="1"/>
              <a:t>triggerless</a:t>
            </a:r>
            <a:r>
              <a:rPr lang="en-US" sz="1800" dirty="0"/>
              <a:t> readout</a:t>
            </a:r>
          </a:p>
          <a:p>
            <a:pPr marL="814388" lvl="1" indent="-357188">
              <a:buFont typeface="Wingdings" panose="05000000000000000000" pitchFamily="2" charset="2"/>
              <a:buChar char="§"/>
            </a:pPr>
            <a:r>
              <a:rPr lang="en-US" sz="1800" dirty="0"/>
              <a:t>Generates timestamp for pulses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7451" y="0"/>
            <a:ext cx="10285365" cy="86167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PLASv2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>
                <a:solidFill>
                  <a:srgbClr val="003399">
                    <a:tint val="75000"/>
                  </a:srgbClr>
                </a:solidFill>
              </a:rPr>
              <a:pPr/>
              <a:t>4</a:t>
            </a:fld>
            <a:endParaRPr lang="fr-FR" dirty="0">
              <a:solidFill>
                <a:srgbClr val="003399">
                  <a:tint val="75000"/>
                </a:srgbClr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234940" y="3162066"/>
            <a:ext cx="6957060" cy="3939774"/>
            <a:chOff x="5234940" y="3013476"/>
            <a:chExt cx="6957060" cy="393977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86094" y="3013476"/>
              <a:ext cx="6805906" cy="3215874"/>
            </a:xfrm>
            <a:prstGeom prst="rect">
              <a:avLst/>
            </a:prstGeom>
          </p:spPr>
        </p:pic>
        <p:cxnSp>
          <p:nvCxnSpPr>
            <p:cNvPr id="6" name="Connecteur droit avec flèche 5"/>
            <p:cNvCxnSpPr/>
            <p:nvPr/>
          </p:nvCxnSpPr>
          <p:spPr>
            <a:xfrm flipV="1">
              <a:off x="6275070" y="5509260"/>
              <a:ext cx="902970" cy="914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5234940" y="6035040"/>
              <a:ext cx="224028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fr-FR" dirty="0" err="1" smtClean="0"/>
                <a:t>Pre</a:t>
              </a:r>
              <a:r>
                <a:rPr lang="fr-FR" dirty="0" smtClean="0"/>
                <a:t>-trigger </a:t>
              </a:r>
              <a:r>
                <a:rPr lang="fr-FR" dirty="0" err="1" smtClean="0"/>
                <a:t>samples</a:t>
              </a:r>
              <a:endParaRPr lang="fr-FR" dirty="0" smtClean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736330" y="6038850"/>
              <a:ext cx="224028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fr-FR" dirty="0" smtClean="0"/>
                <a:t>Post-trigger </a:t>
              </a:r>
              <a:r>
                <a:rPr lang="fr-FR" dirty="0" err="1" smtClean="0"/>
                <a:t>samples</a:t>
              </a:r>
              <a:endParaRPr lang="fr-FR" dirty="0" smtClean="0"/>
            </a:p>
          </p:txBody>
        </p:sp>
        <p:cxnSp>
          <p:nvCxnSpPr>
            <p:cNvPr id="10" name="Connecteur droit avec flèche 9"/>
            <p:cNvCxnSpPr>
              <a:endCxn id="13" idx="2"/>
            </p:cNvCxnSpPr>
            <p:nvPr/>
          </p:nvCxnSpPr>
          <p:spPr>
            <a:xfrm flipV="1">
              <a:off x="9886950" y="5486399"/>
              <a:ext cx="174625" cy="9029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9636125" y="5038724"/>
              <a:ext cx="850900" cy="4476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56675" y="5038725"/>
              <a:ext cx="641350" cy="450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V="1">
              <a:off x="6267450" y="5484019"/>
              <a:ext cx="2683669" cy="9358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549" y="765811"/>
            <a:ext cx="3850452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8991" y="121920"/>
            <a:ext cx="11052393" cy="807403"/>
          </a:xfrm>
        </p:spPr>
        <p:txBody>
          <a:bodyPr/>
          <a:lstStyle/>
          <a:p>
            <a:pPr algn="ctr"/>
            <a:r>
              <a:rPr lang="fr-FR" dirty="0" smtClean="0"/>
              <a:t>Comment mesurer la résolution</a:t>
            </a:r>
            <a:endParaRPr lang="fr-FR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967379" y="1628695"/>
            <a:ext cx="4448994" cy="3048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965201"/>
                <a:ext cx="6677024" cy="5473700"/>
              </a:xfrm>
            </p:spPr>
            <p:txBody>
              <a:bodyPr/>
              <a:lstStyle/>
              <a:p>
                <a:r>
                  <a:rPr lang="fr-FR" sz="1800" dirty="0" smtClean="0"/>
                  <a:t>Utiliser la même façon que pour les ADC, c’est-dire:</a:t>
                </a:r>
              </a:p>
              <a:p>
                <a:pPr lvl="1"/>
                <a:r>
                  <a:rPr lang="fr-FR" sz="1800" dirty="0" smtClean="0"/>
                  <a:t>Injecter un signal sinusoïdal</a:t>
                </a:r>
              </a:p>
              <a:p>
                <a:pPr lvl="1"/>
                <a:r>
                  <a:rPr lang="fr-FR" sz="1800" dirty="0" smtClean="0"/>
                  <a:t>Échantillonner ce signal</a:t>
                </a:r>
              </a:p>
              <a:p>
                <a:pPr lvl="1"/>
                <a:r>
                  <a:rPr lang="fr-FR" sz="1800" dirty="0" smtClean="0"/>
                  <a:t>Traitement des échantillons pour </a:t>
                </a:r>
                <a:r>
                  <a:rPr lang="fr-FR" sz="1800" dirty="0"/>
                  <a:t>e</a:t>
                </a:r>
                <a:r>
                  <a:rPr lang="fr-FR" sz="1800" dirty="0" smtClean="0"/>
                  <a:t>xtraire l’amplitude efficace et le bruit sur le signal  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 SNR, SINAD, ENOB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𝑆𝐼𝑁𝐴𝐷</m:t>
                          </m:r>
                        </m:e>
                        <m:sub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𝑑𝐵𝐹𝑆</m:t>
                          </m:r>
                        </m:sub>
                      </m:sSub>
                      <m:r>
                        <a:rPr lang="fr-FR" sz="1500" i="1">
                          <a:latin typeface="Cambria Math" panose="02040503050406030204" pitchFamily="18" charset="0"/>
                        </a:rPr>
                        <m:t>=20.</m:t>
                      </m:r>
                      <m:func>
                        <m:func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𝑟𝑚𝑠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𝑁𝐴𝐷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fr-FR" sz="1500" i="1">
                          <a:latin typeface="Cambria Math" panose="02040503050406030204" pitchFamily="18" charset="0"/>
                        </a:rPr>
                        <m:t>+20.</m:t>
                      </m:r>
                      <m:func>
                        <m:func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5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𝐹𝑆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𝑟𝑚𝑠</m:t>
                                      </m:r>
                                    </m:sub>
                                  </m:sSub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.2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fr-FR" sz="150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  <a:tabLst>
                    <a:tab pos="896938" algn="l"/>
                  </a:tabLst>
                </a:pPr>
                <a:r>
                  <a:rPr lang="fr-FR" sz="1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ENOB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𝑆𝑁𝑅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−1,76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6,02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AC</m:t>
                    </m:r>
                    <m:r>
                      <a:rPr lang="fr-FR" sz="1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ENOB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 [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1500" dirty="0" smtClean="0"/>
              </a:p>
              <a:p>
                <a:r>
                  <a:rPr lang="fr-FR" sz="1800" dirty="0" smtClean="0"/>
                  <a:t>Deux techniques possibles pour extraire l’amplitude efficace et le bruit:</a:t>
                </a:r>
              </a:p>
              <a:p>
                <a:endParaRPr lang="fr-FR" sz="1800" dirty="0"/>
              </a:p>
              <a:p>
                <a:pPr lvl="1"/>
                <a:r>
                  <a:rPr lang="fr-FR" sz="1800" dirty="0" smtClean="0"/>
                  <a:t>Par transformée de Fourier (domaine fréquentiel)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fr-FR" sz="1800" dirty="0" smtClean="0"/>
                  <a:t>Inconvénient: avoir un échantillonnage cohérent</a:t>
                </a:r>
              </a:p>
              <a:p>
                <a:pPr marL="914400" lvl="2" indent="0">
                  <a:buNone/>
                </a:pPr>
                <a:r>
                  <a:rPr lang="fr-FR" sz="1800" dirty="0" smtClean="0"/>
                  <a:t>Fréquence multiple de 1/(224x5ns)=892,857... kHz</a:t>
                </a:r>
              </a:p>
              <a:p>
                <a:endParaRPr lang="fr-FR" sz="1800" dirty="0"/>
              </a:p>
              <a:p>
                <a:pPr lvl="1"/>
                <a:r>
                  <a:rPr lang="fr-FR" sz="1800" dirty="0" smtClean="0"/>
                  <a:t>Par fit sinusoïdal à 3 ou 4 paramètres (domaine temporel)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fr-FR" sz="1800" dirty="0" smtClean="0"/>
                  <a:t>Avantage: pas de contrainte sur la fréquence</a:t>
                </a:r>
              </a:p>
              <a:p>
                <a:pPr lvl="1"/>
                <a:endParaRPr lang="fr-FR" sz="2200" dirty="0" smtClean="0"/>
              </a:p>
              <a:p>
                <a:endParaRPr lang="fr-FR" sz="2200" dirty="0"/>
              </a:p>
              <a:p>
                <a:endParaRPr lang="fr-FR" sz="2200" dirty="0" smtClean="0"/>
              </a:p>
              <a:p>
                <a:endParaRPr lang="fr-FR" sz="2200" dirty="0"/>
              </a:p>
              <a:p>
                <a:endParaRPr lang="fr-FR" sz="2200" dirty="0" smtClean="0"/>
              </a:p>
              <a:p>
                <a:endParaRPr lang="fr-FR" sz="2200" dirty="0"/>
              </a:p>
              <a:p>
                <a:endParaRPr lang="fr-FR" sz="2200" dirty="0" smtClean="0"/>
              </a:p>
              <a:p>
                <a:endParaRPr lang="fr-FR" sz="2200" dirty="0"/>
              </a:p>
              <a:p>
                <a:pPr marL="0" indent="0">
                  <a:buNone/>
                </a:pPr>
                <a:endParaRPr lang="fr-FR" sz="2200" dirty="0" smtClean="0"/>
              </a:p>
              <a:p>
                <a:endParaRPr lang="fr-FR" sz="2200" dirty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965201"/>
                <a:ext cx="6677024" cy="5473700"/>
              </a:xfrm>
              <a:blipFill>
                <a:blip r:embed="rId3"/>
                <a:stretch>
                  <a:fillRect l="-548" t="-1002" b="-24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564" y="3726179"/>
            <a:ext cx="5057376" cy="27638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06" y="1339850"/>
            <a:ext cx="4662614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8991" y="121920"/>
            <a:ext cx="11052393" cy="807403"/>
          </a:xfrm>
        </p:spPr>
        <p:txBody>
          <a:bodyPr/>
          <a:lstStyle/>
          <a:p>
            <a:pPr algn="ctr"/>
            <a:r>
              <a:rPr lang="fr-FR" dirty="0" smtClean="0"/>
              <a:t>PLASv2 </a:t>
            </a:r>
            <a:r>
              <a:rPr lang="fr-FR" dirty="0" err="1" smtClean="0"/>
              <a:t>Testbench</a:t>
            </a:r>
            <a:endParaRPr lang="fr-FR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967379" y="1628695"/>
            <a:ext cx="4448994" cy="3048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E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/>
              <a:t>6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812564" y="965200"/>
            <a:ext cx="7388462" cy="5631543"/>
          </a:xfrm>
        </p:spPr>
        <p:txBody>
          <a:bodyPr/>
          <a:lstStyle/>
          <a:p>
            <a:r>
              <a:rPr lang="fr-FR" sz="1800" dirty="0" err="1" smtClean="0"/>
              <a:t>Schematic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testbench</a:t>
            </a:r>
            <a:r>
              <a:rPr lang="fr-FR" sz="1800" dirty="0" smtClean="0"/>
              <a:t> system</a:t>
            </a:r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r>
              <a:rPr lang="fr-FR" sz="1800" dirty="0" smtClean="0"/>
              <a:t>Design and </a:t>
            </a:r>
            <a:r>
              <a:rPr lang="fr-FR" sz="1800" dirty="0" err="1" smtClean="0"/>
              <a:t>routing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testbench</a:t>
            </a:r>
            <a:endParaRPr lang="fr-FR" sz="1800" dirty="0" smtClean="0"/>
          </a:p>
          <a:p>
            <a:r>
              <a:rPr lang="fr-FR" sz="1800" dirty="0" err="1" smtClean="0"/>
              <a:t>Firmware</a:t>
            </a:r>
            <a:r>
              <a:rPr lang="fr-FR" sz="1800" dirty="0" smtClean="0"/>
              <a:t> </a:t>
            </a:r>
            <a:r>
              <a:rPr lang="fr-FR" sz="1800" dirty="0" err="1" smtClean="0"/>
              <a:t>development</a:t>
            </a:r>
            <a:r>
              <a:rPr lang="fr-FR" sz="1800" dirty="0" smtClean="0"/>
              <a:t> : FPGA code </a:t>
            </a:r>
          </a:p>
          <a:p>
            <a:r>
              <a:rPr lang="fr-FR" sz="1800" dirty="0" smtClean="0"/>
              <a:t>Software </a:t>
            </a:r>
            <a:r>
              <a:rPr lang="fr-FR" sz="1800" dirty="0" err="1" smtClean="0"/>
              <a:t>development</a:t>
            </a:r>
            <a:r>
              <a:rPr lang="fr-FR" sz="1800" dirty="0"/>
              <a:t> </a:t>
            </a:r>
            <a:r>
              <a:rPr lang="fr-FR" sz="1800" dirty="0" smtClean="0"/>
              <a:t>:</a:t>
            </a:r>
          </a:p>
          <a:p>
            <a:pPr lvl="1"/>
            <a:r>
              <a:rPr lang="fr-FR" sz="1800" dirty="0"/>
              <a:t>Configuration of the </a:t>
            </a:r>
            <a:r>
              <a:rPr lang="fr-FR" sz="1800" dirty="0" err="1"/>
              <a:t>testbench</a:t>
            </a:r>
            <a:r>
              <a:rPr lang="fr-FR" sz="1800" dirty="0"/>
              <a:t> (PLAS, ADC,...)</a:t>
            </a:r>
          </a:p>
          <a:p>
            <a:pPr lvl="1"/>
            <a:r>
              <a:rPr lang="fr-FR" sz="1800" dirty="0" err="1" smtClean="0"/>
              <a:t>Generator</a:t>
            </a:r>
            <a:r>
              <a:rPr lang="fr-FR" sz="1800" dirty="0" smtClean="0"/>
              <a:t> </a:t>
            </a:r>
            <a:r>
              <a:rPr lang="fr-FR" sz="1800" dirty="0"/>
              <a:t>and </a:t>
            </a:r>
            <a:r>
              <a:rPr lang="fr-FR" sz="1800" dirty="0" err="1"/>
              <a:t>voltmeter</a:t>
            </a:r>
            <a:r>
              <a:rPr lang="fr-FR" sz="1800" dirty="0"/>
              <a:t> </a:t>
            </a:r>
            <a:r>
              <a:rPr lang="fr-FR" sz="1800" dirty="0" smtClean="0"/>
              <a:t>control</a:t>
            </a:r>
          </a:p>
          <a:p>
            <a:pPr lvl="1"/>
            <a:r>
              <a:rPr lang="fr-FR" sz="1800" dirty="0"/>
              <a:t>Data </a:t>
            </a:r>
            <a:r>
              <a:rPr lang="fr-FR" sz="1800" dirty="0" smtClean="0"/>
              <a:t>acquisition</a:t>
            </a:r>
          </a:p>
          <a:p>
            <a:pPr lvl="1"/>
            <a:r>
              <a:rPr lang="fr-FR" sz="1800" dirty="0" smtClean="0"/>
              <a:t>Data </a:t>
            </a:r>
            <a:r>
              <a:rPr lang="fr-FR" sz="1800" dirty="0" err="1" smtClean="0"/>
              <a:t>process</a:t>
            </a:r>
            <a:r>
              <a:rPr lang="fr-FR" sz="1800" dirty="0" smtClean="0"/>
              <a:t> (SNR, ENOB, INL, Calibration </a:t>
            </a:r>
            <a:r>
              <a:rPr lang="fr-FR" sz="1800" dirty="0" err="1" smtClean="0"/>
              <a:t>parameters</a:t>
            </a:r>
            <a:r>
              <a:rPr lang="fr-FR" sz="1800" dirty="0" smtClean="0"/>
              <a:t>, ...)</a:t>
            </a:r>
          </a:p>
          <a:p>
            <a:pPr lvl="1"/>
            <a:r>
              <a:rPr lang="fr-FR" sz="1800" dirty="0"/>
              <a:t>Display and </a:t>
            </a:r>
            <a:r>
              <a:rPr lang="fr-FR" sz="1800" dirty="0" err="1"/>
              <a:t>save</a:t>
            </a:r>
            <a:r>
              <a:rPr lang="fr-FR" sz="1800" dirty="0"/>
              <a:t> </a:t>
            </a:r>
            <a:r>
              <a:rPr lang="fr-FR" sz="1800" dirty="0" err="1"/>
              <a:t>results</a:t>
            </a:r>
            <a:endParaRPr lang="fr-FR" sz="1800" dirty="0" smtClean="0"/>
          </a:p>
          <a:p>
            <a:pPr lvl="1"/>
            <a:endParaRPr lang="fr-FR" sz="2200" dirty="0" smtClean="0"/>
          </a:p>
          <a:p>
            <a:endParaRPr lang="fr-FR" sz="2200" dirty="0"/>
          </a:p>
          <a:p>
            <a:endParaRPr lang="fr-FR" sz="2200" dirty="0" smtClean="0"/>
          </a:p>
          <a:p>
            <a:endParaRPr lang="fr-FR" sz="2200" dirty="0"/>
          </a:p>
          <a:p>
            <a:endParaRPr lang="fr-FR" sz="2200" dirty="0" smtClean="0"/>
          </a:p>
          <a:p>
            <a:endParaRPr lang="fr-FR" sz="2200" dirty="0"/>
          </a:p>
          <a:p>
            <a:endParaRPr lang="fr-FR" sz="2200" dirty="0" smtClean="0"/>
          </a:p>
          <a:p>
            <a:endParaRPr lang="fr-FR" sz="2200" dirty="0"/>
          </a:p>
          <a:p>
            <a:pPr marL="0" indent="0">
              <a:buNone/>
            </a:pPr>
            <a:endParaRPr lang="fr-FR" sz="2200" dirty="0" smtClean="0"/>
          </a:p>
          <a:p>
            <a:endParaRPr lang="fr-FR" sz="2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1750" y="2047090"/>
            <a:ext cx="5480614" cy="29982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58150" y="5314949"/>
            <a:ext cx="1038226" cy="4667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fr-FR" sz="1400" dirty="0" smtClean="0"/>
              <a:t>PLASv2 </a:t>
            </a:r>
          </a:p>
          <a:p>
            <a:pPr algn="ctr"/>
            <a:r>
              <a:rPr lang="fr-FR" sz="1400" dirty="0" err="1" smtClean="0"/>
              <a:t>Testbench</a:t>
            </a:r>
            <a:endParaRPr lang="fr-FR" sz="14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7972424" y="3781425"/>
            <a:ext cx="1123951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fr-FR" sz="1400" dirty="0" smtClean="0"/>
              <a:t>FASTER </a:t>
            </a:r>
          </a:p>
          <a:p>
            <a:pPr algn="ctr"/>
            <a:r>
              <a:rPr lang="fr-FR" sz="1400" dirty="0" err="1" smtClean="0"/>
              <a:t>Motherboard</a:t>
            </a:r>
            <a:endParaRPr lang="fr-FR" sz="1400" dirty="0" smtClean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8915400" y="4991100"/>
            <a:ext cx="1533525" cy="5810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8905875" y="3448050"/>
            <a:ext cx="16002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1457325"/>
            <a:ext cx="7496175" cy="19431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943849" y="809625"/>
            <a:ext cx="1123951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fr-FR" sz="1400" dirty="0" err="1" smtClean="0"/>
              <a:t>Waveform</a:t>
            </a:r>
            <a:endParaRPr lang="fr-FR" sz="1400" dirty="0" smtClean="0"/>
          </a:p>
          <a:p>
            <a:pPr algn="ctr"/>
            <a:r>
              <a:rPr lang="fr-FR" sz="1400" dirty="0" err="1" smtClean="0"/>
              <a:t>Generator</a:t>
            </a:r>
            <a:endParaRPr lang="fr-FR" sz="1400" dirty="0" smtClean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8886825" y="1066800"/>
            <a:ext cx="1343025" cy="8858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90144" y="933450"/>
                <a:ext cx="6571488" cy="5449062"/>
              </a:xfrm>
              <a:solidFill>
                <a:schemeClr val="bg1"/>
              </a:solidFill>
            </p:spPr>
            <p:txBody>
              <a:bodyPr/>
              <a:lstStyle/>
              <a:p>
                <a:pPr marL="357188" indent="-357188"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solidFill>
                      <a:schemeClr val="accent3"/>
                    </a:solidFill>
                  </a:rPr>
                  <a:t>DC ENOB: For different DC voltage [-600mV; 600mV]</a:t>
                </a:r>
              </a:p>
              <a:p>
                <a:pPr defTabSz="447675">
                  <a:spcBef>
                    <a:spcPts val="500"/>
                  </a:spcBef>
                </a:pPr>
                <a:r>
                  <a:rPr lang="en-US" sz="2000" dirty="0" smtClean="0"/>
                  <a:t>	</a:t>
                </a:r>
                <a:r>
                  <a:rPr lang="en-US" sz="1800" b="1" dirty="0" smtClean="0"/>
                  <a:t>With voltage calibration </a:t>
                </a:r>
                <a:r>
                  <a:rPr lang="en-US" sz="1800" dirty="0" smtClean="0"/>
                  <a:t>(2</a:t>
                </a:r>
                <a:r>
                  <a:rPr lang="en-US" sz="1800" baseline="30000" dirty="0" smtClean="0"/>
                  <a:t>nd</a:t>
                </a:r>
                <a:r>
                  <a:rPr lang="en-US" sz="1800" dirty="0" smtClean="0"/>
                  <a:t> degree </a:t>
                </a:r>
                <a:r>
                  <a:rPr lang="en-US" sz="1800" dirty="0" err="1" smtClean="0"/>
                  <a:t>polyfit</a:t>
                </a:r>
                <a:r>
                  <a:rPr lang="en-US" sz="1800" dirty="0" smtClean="0"/>
                  <a:t>):</a:t>
                </a:r>
              </a:p>
              <a:p>
                <a:pPr>
                  <a:lnSpc>
                    <a:spcPct val="100000"/>
                  </a:lnSpc>
                  <a:spcBef>
                    <a:spcPts val="500"/>
                  </a:spcBef>
                </a:pPr>
                <a:r>
                  <a:rPr lang="en-US" sz="1800" dirty="0" smtClean="0"/>
                  <a:t>	- </a:t>
                </a:r>
                <a:r>
                  <a:rPr lang="en-US" dirty="0" smtClean="0"/>
                  <a:t>average noise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1,23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mVrms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500"/>
                  </a:spcBef>
                </a:pPr>
                <a:r>
                  <a:rPr lang="en-US" dirty="0" smtClean="0"/>
                  <a:t>	- average ENOB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8,14 bits </a:t>
                </a:r>
                <a:r>
                  <a:rPr lang="en-US" dirty="0"/>
                  <a:t>(expected 11,5 bits)</a:t>
                </a:r>
              </a:p>
              <a:p>
                <a:pPr>
                  <a:lnSpc>
                    <a:spcPct val="100000"/>
                  </a:lnSpc>
                  <a:spcBef>
                    <a:spcPts val="5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- </a:t>
                </a:r>
                <a:r>
                  <a:rPr lang="en-US" dirty="0" err="1" smtClean="0"/>
                  <a:t>INLmax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≤</a:t>
                </a:r>
                <a:r>
                  <a:rPr lang="en-US" dirty="0" smtClean="0"/>
                  <a:t> 0,083% ~10,5 bits (expected 0,03% if 12 bits)</a:t>
                </a:r>
              </a:p>
              <a:p>
                <a:pPr>
                  <a:lnSpc>
                    <a:spcPct val="10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=20.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𝑑𝐵𝐹𝑆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  <a:p>
                <a:pPr marL="357188" indent="-357188">
                  <a:spcBef>
                    <a:spcPts val="500"/>
                  </a:spcBef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solidFill>
                      <a:schemeClr val="accent3"/>
                    </a:solidFill>
                  </a:rPr>
                  <a:t>AC ENOB: Amplitude 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range from 100 </a:t>
                </a:r>
                <a:r>
                  <a:rPr lang="en-US" sz="1800" dirty="0" err="1">
                    <a:solidFill>
                      <a:schemeClr val="accent3"/>
                    </a:solidFill>
                  </a:rPr>
                  <a:t>mVpp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 to </a:t>
                </a:r>
                <a:r>
                  <a:rPr lang="en-US" sz="1800" dirty="0" smtClean="0">
                    <a:solidFill>
                      <a:schemeClr val="accent3"/>
                    </a:solidFill>
                  </a:rPr>
                  <a:t>1,2 </a:t>
                </a:r>
                <a:r>
                  <a:rPr lang="en-US" sz="1800" dirty="0" err="1">
                    <a:solidFill>
                      <a:schemeClr val="accent3"/>
                    </a:solidFill>
                  </a:rPr>
                  <a:t>Vpp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 and a frequency of 4MHz</a:t>
                </a:r>
              </a:p>
              <a:p>
                <a:pPr marL="814388" lvl="1" indent="-357188">
                  <a:buFont typeface="Wingdings" panose="05000000000000000000" pitchFamily="2" charset="2"/>
                  <a:buChar char="Ø"/>
                </a:pPr>
                <a:r>
                  <a:rPr lang="en-US" sz="1800" b="1" dirty="0" smtClean="0"/>
                  <a:t>With </a:t>
                </a:r>
                <a:r>
                  <a:rPr lang="en-US" sz="1800" b="1" dirty="0"/>
                  <a:t>voltage calibration</a:t>
                </a:r>
                <a:r>
                  <a:rPr lang="en-US" sz="1800" dirty="0"/>
                  <a:t>:</a:t>
                </a:r>
              </a:p>
              <a:p>
                <a:pPr marL="1271588" lvl="2" indent="-357188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Noise = 1,3 </a:t>
                </a:r>
                <a:r>
                  <a:rPr lang="en-US" sz="1600" dirty="0" err="1"/>
                  <a:t>mVrms</a:t>
                </a:r>
                <a:r>
                  <a:rPr lang="en-US" sz="1600" dirty="0"/>
                  <a:t> @ 100mVpp  (ENOB = 8</a:t>
                </a:r>
                <a:r>
                  <a:rPr lang="en-US" sz="1600" dirty="0" smtClean="0"/>
                  <a:t>,06 </a:t>
                </a:r>
                <a:r>
                  <a:rPr lang="en-US" sz="1600" dirty="0"/>
                  <a:t>bits )</a:t>
                </a:r>
              </a:p>
              <a:p>
                <a:pPr marL="1271588" lvl="2" indent="-357188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Noise = 5,6 </a:t>
                </a:r>
                <a:r>
                  <a:rPr lang="en-US" sz="1600" dirty="0" err="1"/>
                  <a:t>mVrms</a:t>
                </a:r>
                <a:r>
                  <a:rPr lang="en-US" sz="1600" dirty="0"/>
                  <a:t> @ </a:t>
                </a:r>
                <a:r>
                  <a:rPr lang="en-US" sz="1600" dirty="0" smtClean="0"/>
                  <a:t>1,2Vpp  </a:t>
                </a:r>
                <a:r>
                  <a:rPr lang="en-US" sz="1600" dirty="0"/>
                  <a:t>(ENOB = </a:t>
                </a:r>
                <a:r>
                  <a:rPr lang="en-US" sz="1600" dirty="0" smtClean="0"/>
                  <a:t>5,95 </a:t>
                </a:r>
                <a:r>
                  <a:rPr lang="en-US" sz="1600" dirty="0"/>
                  <a:t>bits )</a:t>
                </a:r>
              </a:p>
              <a:p>
                <a:r>
                  <a:rPr lang="en-US" sz="1800" dirty="0" smtClean="0"/>
                  <a:t>With </a:t>
                </a:r>
                <a:r>
                  <a:rPr lang="en-US" sz="1800" dirty="0"/>
                  <a:t>the voltage calibration, ENOB increases from </a:t>
                </a:r>
                <a:r>
                  <a:rPr lang="en-US" sz="1800" dirty="0" smtClean="0"/>
                  <a:t>0,30 </a:t>
                </a:r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/>
                  <a:t>to </a:t>
                </a:r>
                <a:r>
                  <a:rPr lang="en-US" sz="1800" dirty="0" smtClean="0"/>
                  <a:t>0,82 </a:t>
                </a:r>
                <a:r>
                  <a:rPr lang="en-US" sz="1800" dirty="0"/>
                  <a:t>bits.</a:t>
                </a:r>
              </a:p>
              <a:p>
                <a:pPr marL="742950" lvl="1" indent="-28575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è"/>
                </a:pPr>
                <a:r>
                  <a:rPr lang="en-US" sz="1800" dirty="0"/>
                  <a:t>Need a time </a:t>
                </a:r>
                <a:r>
                  <a:rPr lang="en-US" sz="1800" dirty="0" smtClean="0"/>
                  <a:t>calibration</a:t>
                </a:r>
              </a:p>
              <a:p>
                <a:pPr marL="742950" lvl="1" indent="-28575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è"/>
                </a:pPr>
                <a:r>
                  <a:rPr lang="en-US" sz="1800" dirty="0" smtClean="0"/>
                  <a:t>Check the clock jitter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𝑅𝑀𝑆</m:t>
                            </m:r>
                          </m:sub>
                        </m:sSub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𝐼𝑁</m:t>
                        </m:r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fr-FR" sz="1800" dirty="0" smtClean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 smtClean="0"/>
                  <a:t>	@</a:t>
                </a:r>
                <a:r>
                  <a:rPr lang="en-US" sz="1800" dirty="0"/>
                  <a:t>1,2Vpp: noise=5,62 </a:t>
                </a:r>
                <a:r>
                  <a:rPr lang="en-US" sz="1800" dirty="0" err="1"/>
                  <a:t>mVrms</a:t>
                </a:r>
                <a:r>
                  <a:rPr lang="en-US" sz="1800" dirty="0"/>
                  <a:t> </a:t>
                </a:r>
                <a:r>
                  <a:rPr lang="en-US" sz="1800" dirty="0">
                    <a:sym typeface="Wingdings" panose="05000000000000000000" pitchFamily="2" charset="2"/>
                  </a:rPr>
                  <a:t> jitter=527ps-rms</a:t>
                </a:r>
                <a:endParaRPr lang="fr-FR" sz="1800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 smtClean="0"/>
                  <a:t>	Pas </a:t>
                </a:r>
                <a:r>
                  <a:rPr lang="en-US" sz="1800" dirty="0" err="1" smtClean="0"/>
                  <a:t>cohérent</a:t>
                </a:r>
                <a:r>
                  <a:rPr lang="en-US" sz="1800" dirty="0" smtClean="0"/>
                  <a:t> avec </a:t>
                </a:r>
                <a:r>
                  <a:rPr lang="en-US" sz="1800" dirty="0" err="1" smtClean="0"/>
                  <a:t>synthétiseur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utilisé</a:t>
                </a:r>
                <a:r>
                  <a:rPr lang="en-US" sz="1800" dirty="0" smtClean="0"/>
                  <a:t>: jitter=20ps-pp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800" dirty="0"/>
                  <a:t>	</a:t>
                </a:r>
              </a:p>
              <a:p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90144" y="933450"/>
                <a:ext cx="6571488" cy="5449062"/>
              </a:xfrm>
              <a:blipFill>
                <a:blip r:embed="rId3"/>
                <a:stretch>
                  <a:fillRect l="-742" t="-1007" r="-1020" b="-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7451" y="0"/>
            <a:ext cx="10285365" cy="86167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PLAS ENOB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478270"/>
            <a:ext cx="2743200" cy="365125"/>
          </a:xfrm>
        </p:spPr>
        <p:txBody>
          <a:bodyPr/>
          <a:lstStyle/>
          <a:p>
            <a:fld id="{DAAE1E3F-AFB5-476D-A7F7-4926E8221481}" type="slidenum">
              <a:rPr lang="fr-FR" smtClean="0"/>
              <a:t>7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7939" y="72509"/>
            <a:ext cx="3762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Results</a:t>
            </a:r>
            <a:r>
              <a:rPr lang="fr-FR" dirty="0">
                <a:solidFill>
                  <a:srgbClr val="FF0000"/>
                </a:solidFill>
              </a:rPr>
              <a:t> for </a:t>
            </a:r>
            <a:r>
              <a:rPr lang="fr-FR" b="1" dirty="0">
                <a:solidFill>
                  <a:srgbClr val="FF0000"/>
                </a:solidFill>
              </a:rPr>
              <a:t>post-trigger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cells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only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Input stage gain = 1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664" y="827313"/>
            <a:ext cx="4757341" cy="24964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912" y="815340"/>
            <a:ext cx="4756768" cy="2518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477" y="3688080"/>
            <a:ext cx="5178040" cy="27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7451" y="0"/>
            <a:ext cx="10517299" cy="86167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Noise </a:t>
            </a:r>
            <a:r>
              <a:rPr lang="fr-FR" dirty="0" err="1" smtClean="0"/>
              <a:t>Summary</a:t>
            </a:r>
            <a:r>
              <a:rPr lang="fr-FR" dirty="0" smtClean="0"/>
              <a:t> for the </a:t>
            </a:r>
            <a:r>
              <a:rPr lang="fr-FR" dirty="0" err="1" smtClean="0"/>
              <a:t>sampling</a:t>
            </a:r>
            <a:r>
              <a:rPr lang="fr-FR" dirty="0" smtClean="0"/>
              <a:t> and </a:t>
            </a:r>
            <a:r>
              <a:rPr lang="fr-FR" dirty="0" err="1" smtClean="0"/>
              <a:t>reading</a:t>
            </a:r>
            <a:r>
              <a:rPr lang="fr-FR" dirty="0" smtClean="0"/>
              <a:t> stages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26273" y="204067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9025631"/>
                  </p:ext>
                </p:extLst>
              </p:nvPr>
            </p:nvGraphicFramePr>
            <p:xfrm>
              <a:off x="343354" y="1383514"/>
              <a:ext cx="11610975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8098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76769">
                      <a:extLst>
                        <a:ext uri="{9D8B030D-6E8A-4147-A177-3AD203B41FA5}">
                          <a16:colId xmlns:a16="http://schemas.microsoft.com/office/drawing/2014/main" val="2215314126"/>
                        </a:ext>
                      </a:extLst>
                    </a:gridCol>
                    <a:gridCol w="18237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3119">
                      <a:extLst>
                        <a:ext uri="{9D8B030D-6E8A-4147-A177-3AD203B41FA5}">
                          <a16:colId xmlns:a16="http://schemas.microsoft.com/office/drawing/2014/main" val="3769732739"/>
                        </a:ext>
                      </a:extLst>
                    </a:gridCol>
                    <a:gridCol w="11149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687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796">
                      <a:extLst>
                        <a:ext uri="{9D8B030D-6E8A-4147-A177-3AD203B41FA5}">
                          <a16:colId xmlns:a16="http://schemas.microsoft.com/office/drawing/2014/main" val="41198846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err="1" smtClean="0">
                              <a:sym typeface="Wingdings" panose="05000000000000000000" pitchFamily="2" charset="2"/>
                            </a:rPr>
                            <a:t>Sampling</a:t>
                          </a:r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 Noise</a:t>
                          </a:r>
                        </a:p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 [892,857 kHz; </a:t>
                          </a:r>
                        </a:p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1 GHz]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Reading</a:t>
                          </a:r>
                          <a:r>
                            <a:rPr lang="fr-FR" sz="1800" baseline="0" dirty="0" smtClean="0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Noise</a:t>
                          </a:r>
                        </a:p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 [200 kHz; </a:t>
                          </a:r>
                        </a:p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1 GHz]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Total Noise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fr-F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fr-FR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1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fr-FR" sz="11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fr-FR" sz="1100" i="1">
                                        <a:latin typeface="Cambria Math" panose="02040503050406030204" pitchFamily="18" charset="0"/>
                                      </a:rPr>
                                      <m:t>²+</m:t>
                                    </m:r>
                                    <m:d>
                                      <m:dPr>
                                        <m:ctrlPr>
                                          <a:rPr lang="fr-FR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fr-FR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11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𝑅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fr-FR" sz="1100" i="1">
                                                <a:latin typeface="Cambria Math" panose="02040503050406030204" pitchFamily="18" charset="0"/>
                                              </a:rPr>
                                              <m:t>1,21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fr-FR" sz="1100" i="1">
                                        <a:latin typeface="Cambria Math" panose="02040503050406030204" pitchFamily="18" charset="0"/>
                                      </a:rPr>
                                      <m:t>²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SNR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 smtClean="0"/>
                            <a:t>(FS=1,1V)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DC ENOB</a:t>
                          </a:r>
                        </a:p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BW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PLASv2 Tests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1,23 </a:t>
                          </a:r>
                          <a:r>
                            <a:rPr lang="fr-FR" sz="1800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fr-FR" sz="1800" b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0" kern="1200" baseline="-250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8,13</a:t>
                          </a:r>
                          <a:r>
                            <a:rPr lang="fr-FR" baseline="0" dirty="0" smtClean="0"/>
                            <a:t> bits</a:t>
                          </a:r>
                          <a:endParaRPr lang="fr-F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9149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PLASv2</a:t>
                          </a:r>
                          <a:r>
                            <a:rPr lang="fr-FR" baseline="0" dirty="0" smtClean="0"/>
                            <a:t> </a:t>
                          </a:r>
                          <a:r>
                            <a:rPr lang="fr-FR" baseline="0" dirty="0" err="1" smtClean="0"/>
                            <a:t>Schematics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672 µ</a:t>
                          </a:r>
                          <a:r>
                            <a:rPr lang="fr-FR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755 µ</a:t>
                          </a:r>
                          <a:r>
                            <a:rPr lang="fr-FR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dirty="0" smtClean="0"/>
                            <a:t>917 µ</a:t>
                          </a:r>
                          <a:r>
                            <a:rPr lang="fr-FR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52,5 dB 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8,43 bits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165 MHz</a:t>
                          </a:r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1" dirty="0" err="1" smtClean="0"/>
                            <a:t>Modified</a:t>
                          </a:r>
                          <a:r>
                            <a:rPr lang="fr-FR" b="1" dirty="0" smtClean="0"/>
                            <a:t> </a:t>
                          </a:r>
                          <a:r>
                            <a:rPr lang="fr-FR" b="1" dirty="0" err="1" smtClean="0"/>
                            <a:t>Schematics</a:t>
                          </a:r>
                          <a:r>
                            <a:rPr lang="fr-FR" b="1" dirty="0" smtClean="0"/>
                            <a:t> [2]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178 µV</a:t>
                          </a:r>
                          <a:r>
                            <a:rPr lang="fr-FR" sz="1800" b="1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fr-FR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282 µ</a:t>
                          </a:r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1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dirty="0" smtClean="0"/>
                            <a:t>293 µ</a:t>
                          </a:r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1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b="1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 smtClean="0">
                              <a:sym typeface="Wingdings" panose="05000000000000000000" pitchFamily="2" charset="2"/>
                            </a:rPr>
                            <a:t>62,5 dB </a:t>
                          </a:r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/>
                            <a:t>10,08 bits</a:t>
                          </a:r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/>
                            <a:t>90 MHz</a:t>
                          </a:r>
                          <a:endParaRPr lang="fr-FR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4090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9025631"/>
                  </p:ext>
                </p:extLst>
              </p:nvPr>
            </p:nvGraphicFramePr>
            <p:xfrm>
              <a:off x="343354" y="1383514"/>
              <a:ext cx="11610975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8098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76769">
                      <a:extLst>
                        <a:ext uri="{9D8B030D-6E8A-4147-A177-3AD203B41FA5}">
                          <a16:colId xmlns:a16="http://schemas.microsoft.com/office/drawing/2014/main" val="2215314126"/>
                        </a:ext>
                      </a:extLst>
                    </a:gridCol>
                    <a:gridCol w="18237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3119">
                      <a:extLst>
                        <a:ext uri="{9D8B030D-6E8A-4147-A177-3AD203B41FA5}">
                          <a16:colId xmlns:a16="http://schemas.microsoft.com/office/drawing/2014/main" val="3769732739"/>
                        </a:ext>
                      </a:extLst>
                    </a:gridCol>
                    <a:gridCol w="11149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687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3796">
                      <a:extLst>
                        <a:ext uri="{9D8B030D-6E8A-4147-A177-3AD203B41FA5}">
                          <a16:colId xmlns:a16="http://schemas.microsoft.com/office/drawing/2014/main" val="4119884635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err="1" smtClean="0">
                              <a:sym typeface="Wingdings" panose="05000000000000000000" pitchFamily="2" charset="2"/>
                            </a:rPr>
                            <a:t>Sampling</a:t>
                          </a:r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 Noise</a:t>
                          </a:r>
                        </a:p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 [892,857 kHz; </a:t>
                          </a:r>
                        </a:p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1 GHz]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Reading</a:t>
                          </a:r>
                          <a:r>
                            <a:rPr lang="fr-FR" sz="1800" baseline="0" dirty="0" smtClean="0"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Noise</a:t>
                          </a:r>
                        </a:p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 [200 kHz; </a:t>
                          </a:r>
                        </a:p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1 GHz]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48760" t="-3311" r="-240909" b="-131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SNR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 smtClean="0"/>
                            <a:t>(FS=1,1V)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DC ENOB</a:t>
                          </a:r>
                        </a:p>
                        <a:p>
                          <a:pPr algn="ctr"/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BW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PLASv2 Tests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1,23 </a:t>
                          </a:r>
                          <a:r>
                            <a:rPr lang="fr-FR" sz="1800" kern="1200" dirty="0" err="1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fr-FR" sz="1800" b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0" kern="1200" baseline="-250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8,13</a:t>
                          </a:r>
                          <a:r>
                            <a:rPr lang="fr-FR" baseline="0" dirty="0" smtClean="0"/>
                            <a:t> </a:t>
                          </a:r>
                          <a:r>
                            <a:rPr lang="fr-FR" baseline="0" dirty="0" smtClean="0"/>
                            <a:t>bits</a:t>
                          </a:r>
                          <a:endParaRPr lang="fr-F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9149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PLASv2</a:t>
                          </a:r>
                          <a:r>
                            <a:rPr lang="fr-FR" baseline="0" dirty="0" smtClean="0"/>
                            <a:t> </a:t>
                          </a:r>
                          <a:r>
                            <a:rPr lang="fr-FR" baseline="0" dirty="0" err="1" smtClean="0"/>
                            <a:t>Schematics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672 µ</a:t>
                          </a:r>
                          <a:r>
                            <a:rPr lang="fr-FR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755 µ</a:t>
                          </a:r>
                          <a:r>
                            <a:rPr lang="fr-FR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dirty="0" smtClean="0"/>
                            <a:t>917 µ</a:t>
                          </a:r>
                          <a:r>
                            <a:rPr lang="fr-FR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0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52,5 dB 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8,43 </a:t>
                          </a:r>
                          <a:r>
                            <a:rPr lang="fr-FR" sz="1800" dirty="0" smtClean="0">
                              <a:sym typeface="Wingdings" panose="05000000000000000000" pitchFamily="2" charset="2"/>
                            </a:rPr>
                            <a:t>bits</a:t>
                          </a:r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165 MHz</a:t>
                          </a:r>
                          <a:endParaRPr lang="fr-FR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1" dirty="0" err="1" smtClean="0"/>
                            <a:t>Modified</a:t>
                          </a:r>
                          <a:r>
                            <a:rPr lang="fr-FR" b="1" dirty="0" smtClean="0"/>
                            <a:t> </a:t>
                          </a:r>
                          <a:r>
                            <a:rPr lang="fr-FR" b="1" dirty="0" err="1" smtClean="0"/>
                            <a:t>Schematics</a:t>
                          </a:r>
                          <a:r>
                            <a:rPr lang="fr-FR" b="1" dirty="0" smtClean="0"/>
                            <a:t> [2]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178 µV</a:t>
                          </a:r>
                          <a:r>
                            <a:rPr lang="fr-FR" sz="1800" b="1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fr-FR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282 µ</a:t>
                          </a:r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1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dirty="0" smtClean="0"/>
                            <a:t>293 µ</a:t>
                          </a:r>
                          <a:r>
                            <a:rPr lang="fr-FR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</a:t>
                          </a:r>
                          <a:r>
                            <a:rPr lang="fr-FR" sz="1800" b="1" kern="1200" baseline="-250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RMS</a:t>
                          </a:r>
                          <a:endParaRPr lang="fr-FR" sz="1800" b="1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1" dirty="0" smtClean="0">
                              <a:sym typeface="Wingdings" panose="05000000000000000000" pitchFamily="2" charset="2"/>
                            </a:rPr>
                            <a:t>62,5 dB </a:t>
                          </a:r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/>
                            <a:t>10,08 bits</a:t>
                          </a:r>
                          <a:endParaRPr lang="fr-FR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/>
                            <a:t>90 MHz</a:t>
                          </a:r>
                          <a:endParaRPr lang="fr-FR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40907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e 10"/>
          <p:cNvGrpSpPr/>
          <p:nvPr/>
        </p:nvGrpSpPr>
        <p:grpSpPr>
          <a:xfrm>
            <a:off x="9359154" y="4047092"/>
            <a:ext cx="2689413" cy="2075803"/>
            <a:chOff x="8298688" y="3912619"/>
            <a:chExt cx="3486765" cy="2837426"/>
          </a:xfrm>
        </p:grpSpPr>
        <p:grpSp>
          <p:nvGrpSpPr>
            <p:cNvPr id="12" name="Groupe 11"/>
            <p:cNvGrpSpPr/>
            <p:nvPr/>
          </p:nvGrpSpPr>
          <p:grpSpPr>
            <a:xfrm>
              <a:off x="8298688" y="3912619"/>
              <a:ext cx="3486765" cy="2837426"/>
              <a:chOff x="8287148" y="3903406"/>
              <a:chExt cx="3018504" cy="2473356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8333453" y="3903406"/>
                <a:ext cx="2857500" cy="2235201"/>
                <a:chOff x="8972550" y="3352799"/>
                <a:chExt cx="2857500" cy="2235201"/>
              </a:xfrm>
            </p:grpSpPr>
            <p:pic>
              <p:nvPicPr>
                <p:cNvPr id="31" name="Image 3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2550" y="3352799"/>
                  <a:ext cx="2857500" cy="2235201"/>
                </a:xfrm>
                <a:prstGeom prst="rect">
                  <a:avLst/>
                </a:prstGeom>
              </p:spPr>
            </p:pic>
            <p:sp>
              <p:nvSpPr>
                <p:cNvPr id="32" name="ZoneTexte 31"/>
                <p:cNvSpPr txBox="1"/>
                <p:nvPr/>
              </p:nvSpPr>
              <p:spPr>
                <a:xfrm>
                  <a:off x="10522744" y="3848100"/>
                  <a:ext cx="404814" cy="30956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/>
                </a:bodyPr>
                <a:lstStyle/>
                <a:p>
                  <a:r>
                    <a:rPr lang="fr-FR" sz="600" b="1" dirty="0" smtClean="0">
                      <a:solidFill>
                        <a:srgbClr val="FF0000"/>
                      </a:solidFill>
                    </a:rPr>
                    <a:t>modified</a:t>
                  </a:r>
                </a:p>
              </p:txBody>
            </p:sp>
          </p:grpSp>
          <p:sp>
            <p:nvSpPr>
              <p:cNvPr id="30" name="ZoneTexte 29"/>
              <p:cNvSpPr txBox="1"/>
              <p:nvPr/>
            </p:nvSpPr>
            <p:spPr>
              <a:xfrm>
                <a:off x="8287148" y="6106510"/>
                <a:ext cx="3018504" cy="2702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normAutofit fontScale="92500" lnSpcReduction="10000"/>
              </a:bodyPr>
              <a:lstStyle/>
              <a:p>
                <a:pPr algn="ctr"/>
                <a:r>
                  <a:rPr lang="fr-FR" sz="1000" dirty="0" err="1" smtClean="0"/>
                  <a:t>Modified</a:t>
                </a:r>
                <a:r>
                  <a:rPr lang="fr-FR" sz="1000" dirty="0" smtClean="0"/>
                  <a:t> </a:t>
                </a:r>
                <a:r>
                  <a:rPr lang="fr-FR" sz="1000" dirty="0" err="1" smtClean="0"/>
                  <a:t>schematic</a:t>
                </a:r>
                <a:r>
                  <a:rPr lang="fr-FR" sz="1000" dirty="0" smtClean="0"/>
                  <a:t> of a </a:t>
                </a:r>
                <a:r>
                  <a:rPr lang="fr-FR" sz="1000" dirty="0" err="1" smtClean="0"/>
                  <a:t>channel</a:t>
                </a:r>
                <a:r>
                  <a:rPr lang="fr-FR" sz="1000" dirty="0" smtClean="0"/>
                  <a:t> </a:t>
                </a:r>
                <a:r>
                  <a:rPr lang="fr-FR" sz="1000" dirty="0" err="1" smtClean="0"/>
                  <a:t>during</a:t>
                </a:r>
                <a:r>
                  <a:rPr lang="fr-FR" sz="1000" dirty="0" smtClean="0"/>
                  <a:t> </a:t>
                </a:r>
                <a:r>
                  <a:rPr lang="fr-FR" sz="1000" dirty="0" err="1" smtClean="0"/>
                  <a:t>sampling</a:t>
                </a:r>
                <a:r>
                  <a:rPr lang="fr-FR" sz="1000" dirty="0" smtClean="0"/>
                  <a:t> phase</a:t>
                </a: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9099800" y="4272754"/>
              <a:ext cx="2683096" cy="2185915"/>
              <a:chOff x="9099800" y="4272754"/>
              <a:chExt cx="2683096" cy="2185915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11391735" y="4569037"/>
                <a:ext cx="391161" cy="3100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 anchorCtr="0">
                <a:normAutofit fontScale="92500" lnSpcReduction="10000"/>
              </a:bodyPr>
              <a:lstStyle/>
              <a:p>
                <a:pPr algn="ctr"/>
                <a:r>
                  <a:rPr lang="fr-FR" sz="1000" b="1" dirty="0" smtClean="0"/>
                  <a:t>x2</a:t>
                </a:r>
              </a:p>
            </p:txBody>
          </p:sp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827" y="4272754"/>
                <a:ext cx="284230" cy="284230"/>
              </a:xfrm>
              <a:prstGeom prst="rect">
                <a:avLst/>
              </a:prstGeom>
              <a:noFill/>
            </p:spPr>
          </p:pic>
          <p:grpSp>
            <p:nvGrpSpPr>
              <p:cNvPr id="16" name="Groupe 15"/>
              <p:cNvGrpSpPr/>
              <p:nvPr/>
            </p:nvGrpSpPr>
            <p:grpSpPr>
              <a:xfrm>
                <a:off x="9328582" y="4925219"/>
                <a:ext cx="520268" cy="581348"/>
                <a:chOff x="7194982" y="3960019"/>
                <a:chExt cx="520268" cy="581348"/>
              </a:xfrm>
            </p:grpSpPr>
            <p:cxnSp>
              <p:nvCxnSpPr>
                <p:cNvPr id="27" name="Connecteur droit 26"/>
                <p:cNvCxnSpPr/>
                <p:nvPr/>
              </p:nvCxnSpPr>
              <p:spPr>
                <a:xfrm flipH="1">
                  <a:off x="7213552" y="3960019"/>
                  <a:ext cx="482648" cy="58134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>
                  <a:off x="7194982" y="3970501"/>
                  <a:ext cx="520268" cy="56339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Ellipse 16"/>
              <p:cNvSpPr/>
              <p:nvPr/>
            </p:nvSpPr>
            <p:spPr>
              <a:xfrm>
                <a:off x="10001149" y="5233379"/>
                <a:ext cx="176042" cy="17119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9099800" y="5385778"/>
                <a:ext cx="176042" cy="17119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9" name="Groupe 18"/>
              <p:cNvGrpSpPr/>
              <p:nvPr/>
            </p:nvGrpSpPr>
            <p:grpSpPr>
              <a:xfrm>
                <a:off x="9493682" y="5826919"/>
                <a:ext cx="520268" cy="581348"/>
                <a:chOff x="7194982" y="3960019"/>
                <a:chExt cx="520268" cy="581348"/>
              </a:xfrm>
            </p:grpSpPr>
            <p:cxnSp>
              <p:nvCxnSpPr>
                <p:cNvPr id="25" name="Connecteur droit 24"/>
                <p:cNvCxnSpPr/>
                <p:nvPr/>
              </p:nvCxnSpPr>
              <p:spPr>
                <a:xfrm flipH="1">
                  <a:off x="7213552" y="3960019"/>
                  <a:ext cx="482648" cy="58134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/>
                <p:nvPr/>
              </p:nvCxnSpPr>
              <p:spPr>
                <a:xfrm>
                  <a:off x="7194982" y="3970501"/>
                  <a:ext cx="520268" cy="56339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Ellipse 19"/>
              <p:cNvSpPr/>
              <p:nvPr/>
            </p:nvSpPr>
            <p:spPr>
              <a:xfrm>
                <a:off x="10166600" y="6135079"/>
                <a:ext cx="176042" cy="17119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9252200" y="6287479"/>
                <a:ext cx="176042" cy="17119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3827" y="5618954"/>
                <a:ext cx="284230" cy="284230"/>
              </a:xfrm>
              <a:prstGeom prst="rect">
                <a:avLst/>
              </a:prstGeom>
              <a:noFill/>
            </p:spPr>
          </p:pic>
          <p:sp>
            <p:nvSpPr>
              <p:cNvPr id="23" name="Ellipse 22"/>
              <p:cNvSpPr/>
              <p:nvPr/>
            </p:nvSpPr>
            <p:spPr>
              <a:xfrm>
                <a:off x="11109325" y="4876800"/>
                <a:ext cx="254000" cy="20954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Arc 23"/>
              <p:cNvSpPr/>
              <p:nvPr/>
            </p:nvSpPr>
            <p:spPr>
              <a:xfrm rot="5400000">
                <a:off x="11227593" y="4841086"/>
                <a:ext cx="466727" cy="271463"/>
              </a:xfrm>
              <a:prstGeom prst="arc">
                <a:avLst>
                  <a:gd name="adj1" fmla="val 10693837"/>
                  <a:gd name="adj2" fmla="val 0"/>
                </a:avLst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3" name="Groupe 32"/>
          <p:cNvGrpSpPr/>
          <p:nvPr/>
        </p:nvGrpSpPr>
        <p:grpSpPr>
          <a:xfrm>
            <a:off x="3945030" y="4884644"/>
            <a:ext cx="5046569" cy="1865779"/>
            <a:chOff x="6343650" y="3152776"/>
            <a:chExt cx="5781675" cy="2152650"/>
          </a:xfrm>
        </p:grpSpPr>
        <p:grpSp>
          <p:nvGrpSpPr>
            <p:cNvPr id="34" name="Groupe 33"/>
            <p:cNvGrpSpPr/>
            <p:nvPr/>
          </p:nvGrpSpPr>
          <p:grpSpPr>
            <a:xfrm>
              <a:off x="6343650" y="3152776"/>
              <a:ext cx="5781675" cy="2152650"/>
              <a:chOff x="2524125" y="4013417"/>
              <a:chExt cx="6866386" cy="2292148"/>
            </a:xfrm>
          </p:grpSpPr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25" y="4013417"/>
                <a:ext cx="6791325" cy="2012396"/>
              </a:xfrm>
              <a:prstGeom prst="rect">
                <a:avLst/>
              </a:prstGeom>
            </p:spPr>
          </p:pic>
          <p:grpSp>
            <p:nvGrpSpPr>
              <p:cNvPr id="43" name="Groupe 42"/>
              <p:cNvGrpSpPr/>
              <p:nvPr/>
            </p:nvGrpSpPr>
            <p:grpSpPr>
              <a:xfrm>
                <a:off x="3300802" y="4117333"/>
                <a:ext cx="6089709" cy="2188232"/>
                <a:chOff x="3300802" y="4117333"/>
                <a:chExt cx="6089709" cy="2188232"/>
              </a:xfrm>
            </p:grpSpPr>
            <p:sp>
              <p:nvSpPr>
                <p:cNvPr id="44" name="ZoneTexte 43"/>
                <p:cNvSpPr txBox="1"/>
                <p:nvPr/>
              </p:nvSpPr>
              <p:spPr>
                <a:xfrm>
                  <a:off x="3300802" y="5980220"/>
                  <a:ext cx="5069659" cy="325345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 anchorCtr="0">
                  <a:normAutofit/>
                </a:bodyPr>
                <a:lstStyle/>
                <a:p>
                  <a:pPr algn="ctr"/>
                  <a:r>
                    <a:rPr lang="fr-FR" sz="1000" dirty="0" err="1" smtClean="0"/>
                    <a:t>Modified</a:t>
                  </a:r>
                  <a:r>
                    <a:rPr lang="fr-FR" sz="1000" dirty="0" smtClean="0"/>
                    <a:t> </a:t>
                  </a:r>
                  <a:r>
                    <a:rPr lang="fr-FR" sz="1000" dirty="0" err="1" smtClean="0"/>
                    <a:t>schematic</a:t>
                  </a:r>
                  <a:r>
                    <a:rPr lang="fr-FR" sz="1000" dirty="0" smtClean="0"/>
                    <a:t> of a </a:t>
                  </a:r>
                  <a:r>
                    <a:rPr lang="fr-FR" sz="1000" dirty="0" err="1" smtClean="0"/>
                    <a:t>channel</a:t>
                  </a:r>
                  <a:r>
                    <a:rPr lang="fr-FR" sz="1000" dirty="0" smtClean="0"/>
                    <a:t> </a:t>
                  </a:r>
                  <a:r>
                    <a:rPr lang="fr-FR" sz="1000" dirty="0" err="1" smtClean="0"/>
                    <a:t>during</a:t>
                  </a:r>
                  <a:r>
                    <a:rPr lang="fr-FR" sz="1000" dirty="0" smtClean="0"/>
                    <a:t> </a:t>
                  </a:r>
                  <a:r>
                    <a:rPr lang="fr-FR" sz="1000" dirty="0" err="1" smtClean="0"/>
                    <a:t>reading</a:t>
                  </a:r>
                  <a:r>
                    <a:rPr lang="fr-FR" sz="1000" dirty="0" smtClean="0"/>
                    <a:t> phase</a:t>
                  </a:r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7905922" y="4117333"/>
                  <a:ext cx="1484589" cy="54887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ctr">
                  <a:normAutofit/>
                </a:bodyPr>
                <a:lstStyle/>
                <a:p>
                  <a:pPr algn="ctr"/>
                  <a:r>
                    <a:rPr lang="fr-FR" sz="800" dirty="0" smtClean="0"/>
                    <a:t>AMP_DIFF: Gain=</a:t>
                  </a:r>
                  <a:r>
                    <a:rPr lang="fr-FR" sz="800" b="1" dirty="0" smtClean="0">
                      <a:solidFill>
                        <a:srgbClr val="FF0000"/>
                      </a:solidFill>
                    </a:rPr>
                    <a:t>1,21</a:t>
                  </a:r>
                </a:p>
              </p:txBody>
            </p:sp>
          </p:grpSp>
        </p:grpSp>
        <p:grpSp>
          <p:nvGrpSpPr>
            <p:cNvPr id="35" name="Groupe 34"/>
            <p:cNvGrpSpPr/>
            <p:nvPr/>
          </p:nvGrpSpPr>
          <p:grpSpPr>
            <a:xfrm>
              <a:off x="7194982" y="3960019"/>
              <a:ext cx="520268" cy="581348"/>
              <a:chOff x="7194982" y="3960019"/>
              <a:chExt cx="520268" cy="581348"/>
            </a:xfrm>
          </p:grpSpPr>
          <p:cxnSp>
            <p:nvCxnSpPr>
              <p:cNvPr id="40" name="Connecteur droit 39"/>
              <p:cNvCxnSpPr/>
              <p:nvPr/>
            </p:nvCxnSpPr>
            <p:spPr>
              <a:xfrm flipH="1">
                <a:off x="7213552" y="3960019"/>
                <a:ext cx="482648" cy="58134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7194982" y="3970501"/>
                <a:ext cx="520268" cy="5633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Ellipse 35"/>
            <p:cNvSpPr/>
            <p:nvPr/>
          </p:nvSpPr>
          <p:spPr>
            <a:xfrm>
              <a:off x="7858024" y="4268179"/>
              <a:ext cx="176042" cy="1711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8391525" y="3505200"/>
              <a:ext cx="254000" cy="20954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Arc 37"/>
            <p:cNvSpPr/>
            <p:nvPr/>
          </p:nvSpPr>
          <p:spPr>
            <a:xfrm>
              <a:off x="8308975" y="3235326"/>
              <a:ext cx="419100" cy="285750"/>
            </a:xfrm>
            <a:prstGeom prst="arc">
              <a:avLst>
                <a:gd name="adj1" fmla="val 10693837"/>
                <a:gd name="adj2" fmla="val 0"/>
              </a:avLst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3527" y="3777454"/>
              <a:ext cx="284230" cy="28423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340661" y="3721367"/>
            <a:ext cx="568362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 err="1"/>
              <a:t>Modified</a:t>
            </a:r>
            <a:r>
              <a:rPr lang="fr-FR" sz="1600" dirty="0"/>
              <a:t> </a:t>
            </a:r>
            <a:r>
              <a:rPr lang="fr-FR" sz="1600" dirty="0" err="1" smtClean="0"/>
              <a:t>Schematics</a:t>
            </a:r>
            <a:r>
              <a:rPr lang="fr-FR" sz="1600" dirty="0" smtClean="0"/>
              <a:t> : </a:t>
            </a:r>
          </a:p>
          <a:p>
            <a:pPr marL="62230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 smtClean="0"/>
              <a:t>BUF_REF </a:t>
            </a:r>
            <a:r>
              <a:rPr lang="fr-FR" sz="1600" dirty="0" err="1"/>
              <a:t>deleted</a:t>
            </a:r>
            <a:r>
              <a:rPr lang="fr-FR" sz="1600" dirty="0"/>
              <a:t> + </a:t>
            </a:r>
            <a:r>
              <a:rPr lang="fr-FR" sz="1600" dirty="0" err="1"/>
              <a:t>decoupling</a:t>
            </a:r>
            <a:r>
              <a:rPr lang="fr-FR" sz="1600" dirty="0"/>
              <a:t> Cap </a:t>
            </a:r>
            <a:r>
              <a:rPr lang="fr-FR" sz="1600" dirty="0" err="1"/>
              <a:t>added</a:t>
            </a:r>
            <a:endParaRPr lang="fr-FR" sz="1600" dirty="0"/>
          </a:p>
          <a:p>
            <a:pPr marL="62230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/>
              <a:t>Noise </a:t>
            </a:r>
            <a:r>
              <a:rPr lang="fr-FR" sz="1600" dirty="0" err="1" smtClean="0"/>
              <a:t>improvement</a:t>
            </a:r>
            <a:r>
              <a:rPr lang="fr-FR" sz="1600" dirty="0" smtClean="0"/>
              <a:t> </a:t>
            </a:r>
            <a:r>
              <a:rPr lang="fr-FR" sz="1600" dirty="0"/>
              <a:t>of the AMP_IN amplifier </a:t>
            </a:r>
          </a:p>
          <a:p>
            <a:pPr marL="62230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 err="1"/>
              <a:t>Stability</a:t>
            </a:r>
            <a:r>
              <a:rPr lang="fr-FR" sz="1600" dirty="0"/>
              <a:t> </a:t>
            </a:r>
            <a:r>
              <a:rPr lang="fr-FR" sz="1600" dirty="0" err="1"/>
              <a:t>improvement</a:t>
            </a:r>
            <a:r>
              <a:rPr lang="fr-FR" sz="1600" dirty="0"/>
              <a:t> of the AMP_SCA amplifier</a:t>
            </a:r>
          </a:p>
          <a:p>
            <a:pPr marL="6477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 err="1"/>
              <a:t>Cmem</a:t>
            </a:r>
            <a:r>
              <a:rPr lang="fr-FR" sz="1600" dirty="0"/>
              <a:t>=540 </a:t>
            </a:r>
            <a:r>
              <a:rPr lang="fr-FR" sz="1600" dirty="0" err="1"/>
              <a:t>fF</a:t>
            </a:r>
            <a:r>
              <a:rPr lang="fr-FR" sz="1600" dirty="0"/>
              <a:t> </a:t>
            </a:r>
            <a:r>
              <a:rPr lang="fr-FR" sz="1600" dirty="0" err="1"/>
              <a:t>instead</a:t>
            </a:r>
            <a:r>
              <a:rPr lang="fr-FR" sz="1600" dirty="0"/>
              <a:t> of 270 </a:t>
            </a:r>
            <a:r>
              <a:rPr lang="fr-FR" sz="1600" dirty="0" err="1"/>
              <a:t>fF</a:t>
            </a:r>
            <a:endParaRPr lang="fr-FR" sz="1600" dirty="0"/>
          </a:p>
          <a:p>
            <a:pPr marL="6477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/>
              <a:t>Swap T&amp;H </a:t>
            </a:r>
            <a:r>
              <a:rPr lang="fr-FR" sz="1600" dirty="0" smtClean="0"/>
              <a:t>Switches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6248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70365" y="1037427"/>
            <a:ext cx="11442566" cy="539791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Les résultats de simulation sont cohérents avec les résultats de tests: environ 8bits ENOB pas plus...   </a:t>
            </a: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     Alors que ENOB DC annoncé par le concepteur était de 11,5 bits ENOB en simulation.</a:t>
            </a:r>
          </a:p>
          <a:p>
            <a:pPr marL="354013"/>
            <a:r>
              <a:rPr lang="fr-FR" sz="1800" dirty="0" smtClean="0">
                <a:sym typeface="Wingdings" panose="05000000000000000000" pitchFamily="2" charset="2"/>
              </a:rPr>
              <a:t>Contact par mail avec le concepteur mais pas de réponse à cette énorme différence en simulation</a:t>
            </a:r>
          </a:p>
          <a:p>
            <a:pPr marL="354013"/>
            <a:r>
              <a:rPr lang="en-US" sz="1800" dirty="0">
                <a:sym typeface="Wingdings" panose="05000000000000000000" pitchFamily="2" charset="2"/>
              </a:rPr>
              <a:t>11,5 bits de resolution (~110µVrms de bruit) </a:t>
            </a:r>
            <a:r>
              <a:rPr lang="en-US" sz="1800" dirty="0" err="1">
                <a:sym typeface="Wingdings" panose="05000000000000000000" pitchFamily="2" charset="2"/>
              </a:rPr>
              <a:t>semble</a:t>
            </a:r>
            <a:r>
              <a:rPr lang="en-US" sz="1800" dirty="0">
                <a:sym typeface="Wingdings" panose="05000000000000000000" pitchFamily="2" charset="2"/>
              </a:rPr>
              <a:t> impossible à </a:t>
            </a:r>
            <a:r>
              <a:rPr lang="en-US" sz="1800" dirty="0" err="1">
                <a:sym typeface="Wingdings" panose="05000000000000000000" pitchFamily="2" charset="2"/>
              </a:rPr>
              <a:t>obtenir</a:t>
            </a:r>
            <a:r>
              <a:rPr lang="en-US" sz="1800" dirty="0">
                <a:sym typeface="Wingdings" panose="05000000000000000000" pitchFamily="2" charset="2"/>
              </a:rPr>
              <a:t> (</a:t>
            </a:r>
            <a:r>
              <a:rPr lang="en-US" sz="1800" dirty="0" err="1">
                <a:sym typeface="Wingdings" panose="05000000000000000000" pitchFamily="2" charset="2"/>
              </a:rPr>
              <a:t>Etat</a:t>
            </a:r>
            <a:r>
              <a:rPr lang="en-US" sz="1800" dirty="0">
                <a:sym typeface="Wingdings" panose="05000000000000000000" pitchFamily="2" charset="2"/>
              </a:rPr>
              <a:t> de </a:t>
            </a:r>
            <a:r>
              <a:rPr lang="en-US" sz="1800" dirty="0" err="1" smtClean="0">
                <a:sym typeface="Wingdings" panose="05000000000000000000" pitchFamily="2" charset="2"/>
              </a:rPr>
              <a:t>l’Art</a:t>
            </a:r>
            <a:r>
              <a:rPr lang="en-US" sz="1800" dirty="0" smtClean="0">
                <a:sym typeface="Wingdings" panose="05000000000000000000" pitchFamily="2" charset="2"/>
              </a:rPr>
              <a:t>)</a:t>
            </a:r>
            <a:endParaRPr lang="en-US" sz="1800" dirty="0">
              <a:sym typeface="Wingdings" panose="05000000000000000000" pitchFamily="2" charset="2"/>
            </a:endParaRPr>
          </a:p>
          <a:p>
            <a:pPr marL="354013"/>
            <a:r>
              <a:rPr lang="en-US" sz="1800" dirty="0" smtClean="0">
                <a:sym typeface="Wingdings" panose="05000000000000000000" pitchFamily="2" charset="2"/>
              </a:rPr>
              <a:t>Des solutions </a:t>
            </a:r>
            <a:r>
              <a:rPr lang="en-US" sz="1800" dirty="0" err="1" smtClean="0">
                <a:sym typeface="Wingdings" panose="05000000000000000000" pitchFamily="2" charset="2"/>
              </a:rPr>
              <a:t>ont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été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trouvées</a:t>
            </a:r>
            <a:r>
              <a:rPr lang="en-US" sz="1800" dirty="0" smtClean="0">
                <a:sym typeface="Wingdings" panose="05000000000000000000" pitchFamily="2" charset="2"/>
              </a:rPr>
              <a:t> pour </a:t>
            </a:r>
            <a:r>
              <a:rPr lang="en-US" sz="1800" dirty="0" err="1" smtClean="0">
                <a:sym typeface="Wingdings" panose="05000000000000000000" pitchFamily="2" charset="2"/>
              </a:rPr>
              <a:t>diminuer</a:t>
            </a:r>
            <a:r>
              <a:rPr lang="en-US" sz="1800" dirty="0" smtClean="0">
                <a:sym typeface="Wingdings" panose="05000000000000000000" pitchFamily="2" charset="2"/>
              </a:rPr>
              <a:t> le bruit et </a:t>
            </a:r>
            <a:r>
              <a:rPr lang="en-US" sz="1800" dirty="0" err="1" smtClean="0">
                <a:sym typeface="Wingdings" panose="05000000000000000000" pitchFamily="2" charset="2"/>
              </a:rPr>
              <a:t>atteindre</a:t>
            </a:r>
            <a:r>
              <a:rPr lang="en-US" sz="1800" dirty="0" smtClean="0">
                <a:sym typeface="Wingdings" panose="05000000000000000000" pitchFamily="2" charset="2"/>
              </a:rPr>
              <a:t> environ 300µVrms de bruit</a:t>
            </a:r>
          </a:p>
          <a:p>
            <a:pPr marL="354013"/>
            <a:endParaRPr lang="en-US" sz="1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Tests continuent : calibration temporel, étude et analyse de certains bugs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Nouveau fondeur à trouver: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800" dirty="0">
                <a:sym typeface="Wingdings" panose="05000000000000000000" pitchFamily="2" charset="2"/>
              </a:rPr>
              <a:t>TSI : </a:t>
            </a:r>
            <a:r>
              <a:rPr lang="fr-FR" sz="1800" dirty="0" smtClean="0">
                <a:sym typeface="Wingdings" panose="05000000000000000000" pitchFamily="2" charset="2"/>
              </a:rPr>
              <a:t>Ne propose plus de </a:t>
            </a:r>
            <a:r>
              <a:rPr lang="fr-FR" sz="1800" dirty="0" err="1" smtClean="0">
                <a:sym typeface="Wingdings" panose="05000000000000000000" pitchFamily="2" charset="2"/>
              </a:rPr>
              <a:t>run</a:t>
            </a:r>
            <a:r>
              <a:rPr lang="fr-FR" sz="1800" dirty="0" smtClean="0">
                <a:sym typeface="Wingdings" panose="05000000000000000000" pitchFamily="2" charset="2"/>
              </a:rPr>
              <a:t> MPW. Il se focalise sur les clients avec des productions.</a:t>
            </a:r>
            <a:endParaRPr lang="fr-FR" sz="1800" dirty="0"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800" dirty="0">
                <a:sym typeface="Wingdings" panose="05000000000000000000" pitchFamily="2" charset="2"/>
              </a:rPr>
              <a:t>AMS 180nm est de retour ou sinon XFAB 180nm (mais </a:t>
            </a:r>
            <a:r>
              <a:rPr lang="fr-FR" sz="1800" dirty="0" err="1">
                <a:sym typeface="Wingdings" panose="05000000000000000000" pitchFamily="2" charset="2"/>
              </a:rPr>
              <a:t>Vth</a:t>
            </a:r>
            <a:r>
              <a:rPr lang="fr-FR" sz="1800" dirty="0">
                <a:sym typeface="Wingdings" panose="05000000000000000000" pitchFamily="2" charset="2"/>
              </a:rPr>
              <a:t> différents)</a:t>
            </a:r>
          </a:p>
          <a:p>
            <a:r>
              <a:rPr lang="fr-FR" sz="1800" dirty="0">
                <a:sym typeface="Wingdings" panose="05000000000000000000" pitchFamily="2" charset="2"/>
              </a:rPr>
              <a:t>     NDA signé avec AMS, en attente du kit...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800" dirty="0">
              <a:sym typeface="Wingdings" panose="05000000000000000000" pitchFamily="2" charset="2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7451" y="0"/>
            <a:ext cx="10285365" cy="86167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26273" y="204067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1E3F-AFB5-476D-A7F7-4926E8221481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837019" y="28779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LPC Caen">
      <a:dk1>
        <a:srgbClr val="003399"/>
      </a:dk1>
      <a:lt1>
        <a:srgbClr val="FFFFFF"/>
      </a:lt1>
      <a:dk2>
        <a:srgbClr val="003399"/>
      </a:dk2>
      <a:lt2>
        <a:srgbClr val="FFFFFF"/>
      </a:lt2>
      <a:accent1>
        <a:srgbClr val="FFC64D"/>
      </a:accent1>
      <a:accent2>
        <a:srgbClr val="FFAE00"/>
      </a:accent2>
      <a:accent3>
        <a:srgbClr val="F79000"/>
      </a:accent3>
      <a:accent4>
        <a:srgbClr val="6EC1E4"/>
      </a:accent4>
      <a:accent5>
        <a:srgbClr val="EAF6FA"/>
      </a:accent5>
      <a:accent6>
        <a:srgbClr val="F2F2F2"/>
      </a:accent6>
      <a:hlink>
        <a:srgbClr val="003399"/>
      </a:hlink>
      <a:folHlink>
        <a:srgbClr val="FFC64D"/>
      </a:folHlink>
    </a:clrScheme>
    <a:fontScheme name="LPC Caen">
      <a:majorFont>
        <a:latin typeface="Kozuka Gothic Pro B"/>
        <a:ea typeface=""/>
        <a:cs typeface=""/>
      </a:majorFont>
      <a:minorFont>
        <a:latin typeface="Kozuka Gothic Pro 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_LPC Caen 2021">
  <a:themeElements>
    <a:clrScheme name="LPC Caen">
      <a:dk1>
        <a:srgbClr val="003399"/>
      </a:dk1>
      <a:lt1>
        <a:srgbClr val="FFFFFF"/>
      </a:lt1>
      <a:dk2>
        <a:srgbClr val="003399"/>
      </a:dk2>
      <a:lt2>
        <a:srgbClr val="FFFFFF"/>
      </a:lt2>
      <a:accent1>
        <a:srgbClr val="FFC64D"/>
      </a:accent1>
      <a:accent2>
        <a:srgbClr val="FFAE00"/>
      </a:accent2>
      <a:accent3>
        <a:srgbClr val="F79000"/>
      </a:accent3>
      <a:accent4>
        <a:srgbClr val="6EC1E4"/>
      </a:accent4>
      <a:accent5>
        <a:srgbClr val="EAF6FA"/>
      </a:accent5>
      <a:accent6>
        <a:srgbClr val="F2F2F2"/>
      </a:accent6>
      <a:hlink>
        <a:srgbClr val="003399"/>
      </a:hlink>
      <a:folHlink>
        <a:srgbClr val="FFC64D"/>
      </a:folHlink>
    </a:clrScheme>
    <a:fontScheme name="LPC Caen">
      <a:majorFont>
        <a:latin typeface="Kozuka Gothic Pro B"/>
        <a:ea typeface=""/>
        <a:cs typeface=""/>
      </a:majorFont>
      <a:minorFont>
        <a:latin typeface="Kozuka Gothic Pro L"/>
        <a:ea typeface=""/>
        <a:cs typeface=""/>
      </a:minorFont>
    </a:fontScheme>
    <a:fmtScheme name="Verre de fumé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ème_LPC Caen 2021" id="{8A503F64-E875-4E70-985E-39E5B34E00BE}" vid="{DF83159D-E262-48C2-B9F7-F968346674B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Thème_LPC Caen 2021</Template>
  <TotalTime>14094</TotalTime>
  <Words>1093</Words>
  <Application>Microsoft Office PowerPoint</Application>
  <PresentationFormat>Grand écran</PresentationFormat>
  <Paragraphs>207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Kozuka Gothic Pro B</vt:lpstr>
      <vt:lpstr>Kozuka Gothic Pro L</vt:lpstr>
      <vt:lpstr>Wingdings</vt:lpstr>
      <vt:lpstr>Conception personnalisée</vt:lpstr>
      <vt:lpstr>Thème_LPC Caen 2021</vt:lpstr>
      <vt:lpstr>PLAS :  Mémoire Analogique Multiplexée Tests, Analyses et Optimisations</vt:lpstr>
      <vt:lpstr>Sommaire</vt:lpstr>
      <vt:lpstr>Quick Story of the PLAS project</vt:lpstr>
      <vt:lpstr>PLASv2 Features </vt:lpstr>
      <vt:lpstr>Comment mesurer la résolution</vt:lpstr>
      <vt:lpstr>PLASv2 Testbench</vt:lpstr>
      <vt:lpstr>PLAS ENOB </vt:lpstr>
      <vt:lpstr>Noise Summary for the sampling and reading stages</vt:lpstr>
      <vt:lpstr>Conclusion</vt:lpstr>
      <vt:lpstr>Thank you for your attention !   Questions or Comments ?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guesnon</dc:creator>
  <cp:lastModifiedBy>Drouet</cp:lastModifiedBy>
  <cp:revision>637</cp:revision>
  <cp:lastPrinted>2021-06-14T11:16:30Z</cp:lastPrinted>
  <dcterms:created xsi:type="dcterms:W3CDTF">2021-04-29T08:06:52Z</dcterms:created>
  <dcterms:modified xsi:type="dcterms:W3CDTF">2023-06-16T15:15:41Z</dcterms:modified>
</cp:coreProperties>
</file>