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258" r:id="rId4"/>
    <p:sldId id="546" r:id="rId5"/>
    <p:sldId id="394" r:id="rId6"/>
    <p:sldId id="538" r:id="rId7"/>
    <p:sldId id="312" r:id="rId8"/>
    <p:sldId id="581" r:id="rId9"/>
    <p:sldId id="365" r:id="rId10"/>
    <p:sldId id="550" r:id="rId11"/>
    <p:sldId id="551" r:id="rId12"/>
    <p:sldId id="555" r:id="rId13"/>
    <p:sldId id="582" r:id="rId14"/>
    <p:sldId id="58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380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5" autoAdjust="0"/>
    <p:restoredTop sz="94660"/>
  </p:normalViewPr>
  <p:slideViewPr>
    <p:cSldViewPr snapToGrid="0">
      <p:cViewPr>
        <p:scale>
          <a:sx n="100" d="100"/>
          <a:sy n="100" d="100"/>
        </p:scale>
        <p:origin x="62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130F4-1AB9-4760-8CB1-E0BDB871C23B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0A3AE-CCFF-4C0E-9946-3118A4B1E4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69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2E8A1-334C-46BF-A5C2-2EA01F080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4F1893-9676-4732-8E3A-E1A8774A4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942462-A0E4-44CC-B406-EF6D53E3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93F689-3D86-4C7E-B1CD-3D2A8645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9A9DA7-1F22-4FB3-9125-FDB75FA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626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B543C-10AF-4384-88DD-888A9C5F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085FF2-3852-4CF5-8A9C-85123FC28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D9BBD4-1738-41CC-863D-EAA1547E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2F012B-C879-4589-9D46-811CF2675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DBAF8C-6445-4E36-8208-9A1B5BC5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68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2FF850A-79DE-48B3-AB66-23D106494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997DA2F-D853-42E9-AE69-175C47FA0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EE05AF-2D6C-474C-998C-6FA067900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BDE5ED-C012-4A45-A38E-5B24465D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C41C6C-072E-4C6C-BF7E-489C34FB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565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967039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7"/>
          <p:cNvSpPr>
            <a:spLocks/>
          </p:cNvSpPr>
          <p:nvPr userDrawn="1"/>
        </p:nvSpPr>
        <p:spPr bwMode="auto">
          <a:xfrm>
            <a:off x="7084187" y="-1"/>
            <a:ext cx="512474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552 w 9987"/>
              <a:gd name="connsiteY0" fmla="*/ 0 h 10016"/>
              <a:gd name="connsiteX1" fmla="*/ 107 w 9987"/>
              <a:gd name="connsiteY1" fmla="*/ 9992 h 10016"/>
              <a:gd name="connsiteX2" fmla="*/ 9963 w 9987"/>
              <a:gd name="connsiteY2" fmla="*/ 10016 h 10016"/>
              <a:gd name="connsiteX3" fmla="*/ 9987 w 9987"/>
              <a:gd name="connsiteY3" fmla="*/ 15 h 10016"/>
              <a:gd name="connsiteX4" fmla="*/ 5552 w 9987"/>
              <a:gd name="connsiteY4" fmla="*/ 0 h 10016"/>
              <a:gd name="connsiteX0" fmla="*/ 5564 w 10005"/>
              <a:gd name="connsiteY0" fmla="*/ 0 h 10000"/>
              <a:gd name="connsiteX1" fmla="*/ 112 w 10005"/>
              <a:gd name="connsiteY1" fmla="*/ 9976 h 10000"/>
              <a:gd name="connsiteX2" fmla="*/ 9981 w 10005"/>
              <a:gd name="connsiteY2" fmla="*/ 10000 h 10000"/>
              <a:gd name="connsiteX3" fmla="*/ 10005 w 10005"/>
              <a:gd name="connsiteY3" fmla="*/ 15 h 10000"/>
              <a:gd name="connsiteX4" fmla="*/ 5564 w 10005"/>
              <a:gd name="connsiteY4" fmla="*/ 0 h 10000"/>
              <a:gd name="connsiteX0" fmla="*/ 5573 w 10014"/>
              <a:gd name="connsiteY0" fmla="*/ 0 h 10000"/>
              <a:gd name="connsiteX1" fmla="*/ 121 w 10014"/>
              <a:gd name="connsiteY1" fmla="*/ 9976 h 10000"/>
              <a:gd name="connsiteX2" fmla="*/ 9990 w 10014"/>
              <a:gd name="connsiteY2" fmla="*/ 10000 h 10000"/>
              <a:gd name="connsiteX3" fmla="*/ 10014 w 10014"/>
              <a:gd name="connsiteY3" fmla="*/ 15 h 10000"/>
              <a:gd name="connsiteX4" fmla="*/ 5573 w 10014"/>
              <a:gd name="connsiteY4" fmla="*/ 0 h 10000"/>
              <a:gd name="connsiteX0" fmla="*/ 5302 w 9743"/>
              <a:gd name="connsiteY0" fmla="*/ 0 h 10000"/>
              <a:gd name="connsiteX1" fmla="*/ 133 w 9743"/>
              <a:gd name="connsiteY1" fmla="*/ 9992 h 10000"/>
              <a:gd name="connsiteX2" fmla="*/ 9719 w 9743"/>
              <a:gd name="connsiteY2" fmla="*/ 10000 h 10000"/>
              <a:gd name="connsiteX3" fmla="*/ 9743 w 9743"/>
              <a:gd name="connsiteY3" fmla="*/ 15 h 10000"/>
              <a:gd name="connsiteX4" fmla="*/ 5302 w 9743"/>
              <a:gd name="connsiteY4" fmla="*/ 0 h 10000"/>
              <a:gd name="connsiteX0" fmla="*/ 5584 w 10142"/>
              <a:gd name="connsiteY0" fmla="*/ 0 h 10000"/>
              <a:gd name="connsiteX1" fmla="*/ 279 w 10142"/>
              <a:gd name="connsiteY1" fmla="*/ 9992 h 10000"/>
              <a:gd name="connsiteX2" fmla="*/ 10117 w 10142"/>
              <a:gd name="connsiteY2" fmla="*/ 10000 h 10000"/>
              <a:gd name="connsiteX3" fmla="*/ 10142 w 10142"/>
              <a:gd name="connsiteY3" fmla="*/ 15 h 10000"/>
              <a:gd name="connsiteX4" fmla="*/ 5584 w 10142"/>
              <a:gd name="connsiteY4" fmla="*/ 0 h 10000"/>
              <a:gd name="connsiteX0" fmla="*/ 5663 w 10221"/>
              <a:gd name="connsiteY0" fmla="*/ 0 h 10000"/>
              <a:gd name="connsiteX1" fmla="*/ 358 w 10221"/>
              <a:gd name="connsiteY1" fmla="*/ 9992 h 10000"/>
              <a:gd name="connsiteX2" fmla="*/ 10196 w 10221"/>
              <a:gd name="connsiteY2" fmla="*/ 10000 h 10000"/>
              <a:gd name="connsiteX3" fmla="*/ 10221 w 10221"/>
              <a:gd name="connsiteY3" fmla="*/ 15 h 10000"/>
              <a:gd name="connsiteX4" fmla="*/ 5663 w 10221"/>
              <a:gd name="connsiteY4" fmla="*/ 0 h 10000"/>
              <a:gd name="connsiteX0" fmla="*/ 5704 w 10262"/>
              <a:gd name="connsiteY0" fmla="*/ 0 h 10000"/>
              <a:gd name="connsiteX1" fmla="*/ 399 w 10262"/>
              <a:gd name="connsiteY1" fmla="*/ 9992 h 10000"/>
              <a:gd name="connsiteX2" fmla="*/ 10237 w 10262"/>
              <a:gd name="connsiteY2" fmla="*/ 10000 h 10000"/>
              <a:gd name="connsiteX3" fmla="*/ 10262 w 10262"/>
              <a:gd name="connsiteY3" fmla="*/ 15 h 10000"/>
              <a:gd name="connsiteX4" fmla="*/ 5704 w 10262"/>
              <a:gd name="connsiteY4" fmla="*/ 0 h 10000"/>
              <a:gd name="connsiteX0" fmla="*/ 5120 w 10321"/>
              <a:gd name="connsiteY0" fmla="*/ 0 h 10021"/>
              <a:gd name="connsiteX1" fmla="*/ 458 w 10321"/>
              <a:gd name="connsiteY1" fmla="*/ 10013 h 10021"/>
              <a:gd name="connsiteX2" fmla="*/ 10296 w 10321"/>
              <a:gd name="connsiteY2" fmla="*/ 10021 h 10021"/>
              <a:gd name="connsiteX3" fmla="*/ 10321 w 10321"/>
              <a:gd name="connsiteY3" fmla="*/ 36 h 10021"/>
              <a:gd name="connsiteX4" fmla="*/ 5120 w 10321"/>
              <a:gd name="connsiteY4" fmla="*/ 0 h 10021"/>
              <a:gd name="connsiteX0" fmla="*/ 5238 w 10439"/>
              <a:gd name="connsiteY0" fmla="*/ 0 h 10021"/>
              <a:gd name="connsiteX1" fmla="*/ 576 w 10439"/>
              <a:gd name="connsiteY1" fmla="*/ 10013 h 10021"/>
              <a:gd name="connsiteX2" fmla="*/ 10414 w 10439"/>
              <a:gd name="connsiteY2" fmla="*/ 10021 h 10021"/>
              <a:gd name="connsiteX3" fmla="*/ 10439 w 10439"/>
              <a:gd name="connsiteY3" fmla="*/ 36 h 10021"/>
              <a:gd name="connsiteX4" fmla="*/ 5238 w 10439"/>
              <a:gd name="connsiteY4" fmla="*/ 0 h 10021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934 w 10702"/>
              <a:gd name="connsiteY0" fmla="*/ 0 h 10063"/>
              <a:gd name="connsiteX1" fmla="*/ 839 w 10702"/>
              <a:gd name="connsiteY1" fmla="*/ 10055 h 10063"/>
              <a:gd name="connsiteX2" fmla="*/ 10677 w 10702"/>
              <a:gd name="connsiteY2" fmla="*/ 10063 h 10063"/>
              <a:gd name="connsiteX3" fmla="*/ 10702 w 10702"/>
              <a:gd name="connsiteY3" fmla="*/ 78 h 10063"/>
              <a:gd name="connsiteX4" fmla="*/ 4934 w 10702"/>
              <a:gd name="connsiteY4" fmla="*/ 0 h 10063"/>
              <a:gd name="connsiteX0" fmla="*/ 4544 w 10312"/>
              <a:gd name="connsiteY0" fmla="*/ 0 h 10063"/>
              <a:gd name="connsiteX1" fmla="*/ 449 w 10312"/>
              <a:gd name="connsiteY1" fmla="*/ 10055 h 10063"/>
              <a:gd name="connsiteX2" fmla="*/ 10287 w 10312"/>
              <a:gd name="connsiteY2" fmla="*/ 10063 h 10063"/>
              <a:gd name="connsiteX3" fmla="*/ 10312 w 10312"/>
              <a:gd name="connsiteY3" fmla="*/ 78 h 10063"/>
              <a:gd name="connsiteX4" fmla="*/ 4544 w 10312"/>
              <a:gd name="connsiteY4" fmla="*/ 0 h 10063"/>
              <a:gd name="connsiteX0" fmla="*/ 4913 w 10265"/>
              <a:gd name="connsiteY0" fmla="*/ 0 h 10126"/>
              <a:gd name="connsiteX1" fmla="*/ 402 w 10265"/>
              <a:gd name="connsiteY1" fmla="*/ 10118 h 10126"/>
              <a:gd name="connsiteX2" fmla="*/ 10240 w 10265"/>
              <a:gd name="connsiteY2" fmla="*/ 10126 h 10126"/>
              <a:gd name="connsiteX3" fmla="*/ 10265 w 10265"/>
              <a:gd name="connsiteY3" fmla="*/ 141 h 10126"/>
              <a:gd name="connsiteX4" fmla="*/ 4913 w 10265"/>
              <a:gd name="connsiteY4" fmla="*/ 0 h 10126"/>
              <a:gd name="connsiteX0" fmla="*/ 4760 w 10112"/>
              <a:gd name="connsiteY0" fmla="*/ 0 h 10126"/>
              <a:gd name="connsiteX1" fmla="*/ 249 w 10112"/>
              <a:gd name="connsiteY1" fmla="*/ 10118 h 10126"/>
              <a:gd name="connsiteX2" fmla="*/ 10087 w 10112"/>
              <a:gd name="connsiteY2" fmla="*/ 10126 h 10126"/>
              <a:gd name="connsiteX3" fmla="*/ 10112 w 10112"/>
              <a:gd name="connsiteY3" fmla="*/ 141 h 10126"/>
              <a:gd name="connsiteX4" fmla="*/ 4760 w 10112"/>
              <a:gd name="connsiteY4" fmla="*/ 0 h 10126"/>
              <a:gd name="connsiteX0" fmla="*/ 4795 w 10109"/>
              <a:gd name="connsiteY0" fmla="*/ 0 h 10084"/>
              <a:gd name="connsiteX1" fmla="*/ 246 w 10109"/>
              <a:gd name="connsiteY1" fmla="*/ 10076 h 10084"/>
              <a:gd name="connsiteX2" fmla="*/ 10084 w 10109"/>
              <a:gd name="connsiteY2" fmla="*/ 10084 h 10084"/>
              <a:gd name="connsiteX3" fmla="*/ 10109 w 10109"/>
              <a:gd name="connsiteY3" fmla="*/ 99 h 10084"/>
              <a:gd name="connsiteX4" fmla="*/ 4795 w 10109"/>
              <a:gd name="connsiteY4" fmla="*/ 0 h 10084"/>
              <a:gd name="connsiteX0" fmla="*/ 4849 w 10163"/>
              <a:gd name="connsiteY0" fmla="*/ 0 h 10084"/>
              <a:gd name="connsiteX1" fmla="*/ 300 w 10163"/>
              <a:gd name="connsiteY1" fmla="*/ 10076 h 10084"/>
              <a:gd name="connsiteX2" fmla="*/ 10138 w 10163"/>
              <a:gd name="connsiteY2" fmla="*/ 10084 h 10084"/>
              <a:gd name="connsiteX3" fmla="*/ 10163 w 10163"/>
              <a:gd name="connsiteY3" fmla="*/ 99 h 10084"/>
              <a:gd name="connsiteX4" fmla="*/ 4849 w 10163"/>
              <a:gd name="connsiteY4" fmla="*/ 0 h 10084"/>
              <a:gd name="connsiteX0" fmla="*/ 4695 w 10009"/>
              <a:gd name="connsiteY0" fmla="*/ 0 h 10084"/>
              <a:gd name="connsiteX1" fmla="*/ 146 w 10009"/>
              <a:gd name="connsiteY1" fmla="*/ 10076 h 10084"/>
              <a:gd name="connsiteX2" fmla="*/ 9984 w 10009"/>
              <a:gd name="connsiteY2" fmla="*/ 10084 h 10084"/>
              <a:gd name="connsiteX3" fmla="*/ 10009 w 10009"/>
              <a:gd name="connsiteY3" fmla="*/ 99 h 10084"/>
              <a:gd name="connsiteX4" fmla="*/ 4695 w 10009"/>
              <a:gd name="connsiteY4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9" h="10084">
                <a:moveTo>
                  <a:pt x="4695" y="0"/>
                </a:moveTo>
                <a:cubicBezTo>
                  <a:pt x="531" y="3171"/>
                  <a:pt x="-410" y="5053"/>
                  <a:pt x="146" y="10076"/>
                </a:cubicBezTo>
                <a:lnTo>
                  <a:pt x="9984" y="10084"/>
                </a:lnTo>
                <a:cubicBezTo>
                  <a:pt x="9997" y="5104"/>
                  <a:pt x="10001" y="3419"/>
                  <a:pt x="10009" y="99"/>
                </a:cubicBezTo>
                <a:lnTo>
                  <a:pt x="4695" y="0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Demi-cadre 6"/>
          <p:cNvSpPr/>
          <p:nvPr userDrawn="1"/>
        </p:nvSpPr>
        <p:spPr bwMode="auto">
          <a:xfrm>
            <a:off x="402167" y="1930401"/>
            <a:ext cx="516467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pic>
        <p:nvPicPr>
          <p:cNvPr id="9" name="Espace réservé pour une image  5"/>
          <p:cNvPicPr>
            <a:picLocks noGrp="1"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-2106" r="40732" b="9249"/>
          <a:stretch/>
        </p:blipFill>
        <p:spPr bwMode="auto">
          <a:xfrm>
            <a:off x="7228115" y="-147486"/>
            <a:ext cx="5280000" cy="7020000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342955"/>
            <a:ext cx="6557364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4179769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627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054726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7"/>
          <p:cNvSpPr>
            <a:spLocks/>
          </p:cNvSpPr>
          <p:nvPr userDrawn="1"/>
        </p:nvSpPr>
        <p:spPr bwMode="auto">
          <a:xfrm>
            <a:off x="6946902" y="0"/>
            <a:ext cx="526203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pic>
        <p:nvPicPr>
          <p:cNvPr id="9" name="Image 20" descr="logo_tha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6000" r="9052" b="36000"/>
          <a:stretch>
            <a:fillRect/>
          </a:stretch>
        </p:blipFill>
        <p:spPr bwMode="auto">
          <a:xfrm>
            <a:off x="315384" y="220135"/>
            <a:ext cx="3115733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1"/>
          <p:cNvSpPr>
            <a:spLocks noChangeArrowheads="1"/>
          </p:cNvSpPr>
          <p:nvPr userDrawn="1"/>
        </p:nvSpPr>
        <p:spPr bwMode="auto">
          <a:xfrm>
            <a:off x="268817" y="2201877"/>
            <a:ext cx="127000" cy="369332"/>
          </a:xfrm>
          <a:prstGeom prst="rect">
            <a:avLst/>
          </a:pr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792739"/>
            <a:ext cx="6557364" cy="1155863"/>
          </a:xfrm>
        </p:spPr>
        <p:txBody>
          <a:bodyPr/>
          <a:lstStyle>
            <a:lvl1pPr algn="l"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2692868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02732" y="3337279"/>
            <a:ext cx="6557363" cy="233538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Faire glisser l'image vers l'espace réservé ou cliquer sur l'icône pour l'ajouter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3042405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320222" y="1559414"/>
            <a:ext cx="5325101" cy="375690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/>
          </p:nvPr>
        </p:nvSpPr>
        <p:spPr>
          <a:xfrm>
            <a:off x="584201" y="928723"/>
            <a:ext cx="5589367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7" name="Image 16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94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7864798" y="1638910"/>
            <a:ext cx="3889157" cy="274383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864798" y="4528042"/>
            <a:ext cx="3889157" cy="164662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239355" y="928723"/>
            <a:ext cx="743816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9" name="Image 18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520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1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2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35935" y="4528042"/>
            <a:ext cx="4418023" cy="1646623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578894" y="1153508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/>
          </p:nvPr>
        </p:nvSpPr>
        <p:spPr bwMode="auto">
          <a:xfrm>
            <a:off x="9206318" y="2552898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9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618662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21" name="Image 20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87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9439730" y="1123726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 bwMode="auto">
          <a:xfrm>
            <a:off x="9439730" y="2832878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9439730" y="4542030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2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46453" y="2618959"/>
            <a:ext cx="2003292" cy="3555705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24" name="Image 23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704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564348-62A9-4CDB-9FDC-09BC15E7B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4CE57F-AC3A-44A9-8225-4C1C3F76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194B8D-7398-4F7E-B510-695480EC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C359A2-4368-4B7A-8419-B1EB482A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553AA7-4430-4C25-ADB0-E97E39F4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50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7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46449" y="928725"/>
            <a:ext cx="4575480" cy="5245939"/>
          </a:xfrm>
        </p:spPr>
        <p:txBody>
          <a:bodyPr anchor="ctr"/>
          <a:lstStyle>
            <a:lvl1pPr marL="0" indent="0" algn="r">
              <a:buFontTx/>
              <a:buNone/>
              <a:defRPr sz="1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6" name="Image 15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50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9675286" y="6506633"/>
            <a:ext cx="2256367" cy="203200"/>
            <a:chOff x="2619375" y="-595312"/>
            <a:chExt cx="1785938" cy="215899"/>
          </a:xfrm>
        </p:grpSpPr>
        <p:sp>
          <p:nvSpPr>
            <p:cNvPr id="8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2147483647 w 180"/>
                <a:gd name="T1" fmla="*/ 2147483647 h 166"/>
                <a:gd name="T2" fmla="*/ 2147483647 w 180"/>
                <a:gd name="T3" fmla="*/ 2147483647 h 166"/>
                <a:gd name="T4" fmla="*/ 2147483647 w 180"/>
                <a:gd name="T5" fmla="*/ 2147483647 h 166"/>
                <a:gd name="T6" fmla="*/ 0 w 180"/>
                <a:gd name="T7" fmla="*/ 2147483647 h 166"/>
                <a:gd name="T8" fmla="*/ 0 w 180"/>
                <a:gd name="T9" fmla="*/ 2147483647 h 166"/>
                <a:gd name="T10" fmla="*/ 2147483647 w 180"/>
                <a:gd name="T11" fmla="*/ 2147483647 h 166"/>
                <a:gd name="T12" fmla="*/ 2147483647 w 180"/>
                <a:gd name="T13" fmla="*/ 2147483647 h 166"/>
                <a:gd name="T14" fmla="*/ 2147483647 w 180"/>
                <a:gd name="T15" fmla="*/ 2147483647 h 166"/>
                <a:gd name="T16" fmla="*/ 2147483647 w 180"/>
                <a:gd name="T17" fmla="*/ 2147483647 h 166"/>
                <a:gd name="T18" fmla="*/ 2147483647 w 180"/>
                <a:gd name="T19" fmla="*/ 2147483647 h 166"/>
                <a:gd name="T20" fmla="*/ 2147483647 w 180"/>
                <a:gd name="T21" fmla="*/ 2147483647 h 166"/>
                <a:gd name="T22" fmla="*/ 2147483647 w 180"/>
                <a:gd name="T23" fmla="*/ 0 h 166"/>
                <a:gd name="T24" fmla="*/ 2147483647 w 180"/>
                <a:gd name="T25" fmla="*/ 2147483647 h 166"/>
                <a:gd name="T26" fmla="*/ 2147483647 w 180"/>
                <a:gd name="T27" fmla="*/ 2147483647 h 166"/>
                <a:gd name="T28" fmla="*/ 2147483647 w 180"/>
                <a:gd name="T29" fmla="*/ 2147483647 h 166"/>
                <a:gd name="T30" fmla="*/ 2147483647 w 180"/>
                <a:gd name="T31" fmla="*/ 2147483647 h 166"/>
                <a:gd name="T32" fmla="*/ 2147483647 w 180"/>
                <a:gd name="T33" fmla="*/ 2147483647 h 166"/>
                <a:gd name="T34" fmla="*/ 2147483647 w 180"/>
                <a:gd name="T35" fmla="*/ 2147483647 h 166"/>
                <a:gd name="T36" fmla="*/ 2147483647 w 180"/>
                <a:gd name="T37" fmla="*/ 2147483647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9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2147483647 w 177"/>
                <a:gd name="T1" fmla="*/ 2147483647 h 166"/>
                <a:gd name="T2" fmla="*/ 2147483647 w 177"/>
                <a:gd name="T3" fmla="*/ 2147483647 h 166"/>
                <a:gd name="T4" fmla="*/ 0 w 177"/>
                <a:gd name="T5" fmla="*/ 2147483647 h 166"/>
                <a:gd name="T6" fmla="*/ 0 w 177"/>
                <a:gd name="T7" fmla="*/ 2147483647 h 166"/>
                <a:gd name="T8" fmla="*/ 2147483647 w 177"/>
                <a:gd name="T9" fmla="*/ 0 h 166"/>
                <a:gd name="T10" fmla="*/ 2147483647 w 177"/>
                <a:gd name="T11" fmla="*/ 2147483647 h 166"/>
                <a:gd name="T12" fmla="*/ 2147483647 w 177"/>
                <a:gd name="T13" fmla="*/ 2147483647 h 166"/>
                <a:gd name="T14" fmla="*/ 2147483647 w 177"/>
                <a:gd name="T15" fmla="*/ 2147483647 h 166"/>
                <a:gd name="T16" fmla="*/ 2147483647 w 177"/>
                <a:gd name="T17" fmla="*/ 2147483647 h 166"/>
                <a:gd name="T18" fmla="*/ 2147483647 w 177"/>
                <a:gd name="T19" fmla="*/ 2147483647 h 166"/>
                <a:gd name="T20" fmla="*/ 2147483647 w 177"/>
                <a:gd name="T21" fmla="*/ 2147483647 h 166"/>
                <a:gd name="T22" fmla="*/ 2147483647 w 177"/>
                <a:gd name="T23" fmla="*/ 2147483647 h 166"/>
                <a:gd name="T24" fmla="*/ 2147483647 w 177"/>
                <a:gd name="T25" fmla="*/ 2147483647 h 166"/>
                <a:gd name="T26" fmla="*/ 2147483647 w 177"/>
                <a:gd name="T27" fmla="*/ 2147483647 h 166"/>
                <a:gd name="T28" fmla="*/ 2147483647 w 177"/>
                <a:gd name="T29" fmla="*/ 2147483647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0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2147483647 w 158"/>
                <a:gd name="T1" fmla="*/ 2147483647 h 162"/>
                <a:gd name="T2" fmla="*/ 2147483647 w 158"/>
                <a:gd name="T3" fmla="*/ 2147483647 h 162"/>
                <a:gd name="T4" fmla="*/ 0 w 158"/>
                <a:gd name="T5" fmla="*/ 2147483647 h 162"/>
                <a:gd name="T6" fmla="*/ 0 w 158"/>
                <a:gd name="T7" fmla="*/ 0 h 162"/>
                <a:gd name="T8" fmla="*/ 2147483647 w 158"/>
                <a:gd name="T9" fmla="*/ 0 h 162"/>
                <a:gd name="T10" fmla="*/ 2147483647 w 158"/>
                <a:gd name="T11" fmla="*/ 2147483647 h 162"/>
                <a:gd name="T12" fmla="*/ 2147483647 w 158"/>
                <a:gd name="T13" fmla="*/ 2147483647 h 162"/>
                <a:gd name="T14" fmla="*/ 2147483647 w 158"/>
                <a:gd name="T15" fmla="*/ 2147483647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147483647 w 226"/>
                <a:gd name="T1" fmla="*/ 2147483647 h 161"/>
                <a:gd name="T2" fmla="*/ 2147483647 w 226"/>
                <a:gd name="T3" fmla="*/ 2147483647 h 161"/>
                <a:gd name="T4" fmla="*/ 2147483647 w 226"/>
                <a:gd name="T5" fmla="*/ 2147483647 h 161"/>
                <a:gd name="T6" fmla="*/ 2147483647 w 226"/>
                <a:gd name="T7" fmla="*/ 2147483647 h 161"/>
                <a:gd name="T8" fmla="*/ 2147483647 w 226"/>
                <a:gd name="T9" fmla="*/ 2147483647 h 161"/>
                <a:gd name="T10" fmla="*/ 0 w 226"/>
                <a:gd name="T11" fmla="*/ 2147483647 h 161"/>
                <a:gd name="T12" fmla="*/ 2147483647 w 226"/>
                <a:gd name="T13" fmla="*/ 0 h 161"/>
                <a:gd name="T14" fmla="*/ 2147483647 w 226"/>
                <a:gd name="T15" fmla="*/ 0 h 161"/>
                <a:gd name="T16" fmla="*/ 2147483647 w 226"/>
                <a:gd name="T17" fmla="*/ 2147483647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2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AU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2147483647 w 190"/>
                <a:gd name="T1" fmla="*/ 2147483647 h 163"/>
                <a:gd name="T2" fmla="*/ 2147483647 w 190"/>
                <a:gd name="T3" fmla="*/ 2147483647 h 163"/>
                <a:gd name="T4" fmla="*/ 2147483647 w 190"/>
                <a:gd name="T5" fmla="*/ 2147483647 h 163"/>
                <a:gd name="T6" fmla="*/ 2147483647 w 190"/>
                <a:gd name="T7" fmla="*/ 2147483647 h 163"/>
                <a:gd name="T8" fmla="*/ 2147483647 w 190"/>
                <a:gd name="T9" fmla="*/ 2147483647 h 163"/>
                <a:gd name="T10" fmla="*/ 0 w 190"/>
                <a:gd name="T11" fmla="*/ 2147483647 h 163"/>
                <a:gd name="T12" fmla="*/ 0 w 190"/>
                <a:gd name="T13" fmla="*/ 2147483647 h 163"/>
                <a:gd name="T14" fmla="*/ 2147483647 w 190"/>
                <a:gd name="T15" fmla="*/ 0 h 163"/>
                <a:gd name="T16" fmla="*/ 2147483647 w 190"/>
                <a:gd name="T17" fmla="*/ 2147483647 h 163"/>
                <a:gd name="T18" fmla="*/ 2147483647 w 190"/>
                <a:gd name="T19" fmla="*/ 2147483647 h 163"/>
                <a:gd name="T20" fmla="*/ 2147483647 w 190"/>
                <a:gd name="T21" fmla="*/ 0 h 163"/>
                <a:gd name="T22" fmla="*/ 2147483647 w 190"/>
                <a:gd name="T23" fmla="*/ 2147483647 h 163"/>
                <a:gd name="T24" fmla="*/ 2147483647 w 190"/>
                <a:gd name="T25" fmla="*/ 2147483647 h 1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2147483647 w 192"/>
                <a:gd name="T1" fmla="*/ 2147483647 h 162"/>
                <a:gd name="T2" fmla="*/ 2147483647 w 192"/>
                <a:gd name="T3" fmla="*/ 2147483647 h 162"/>
                <a:gd name="T4" fmla="*/ 2147483647 w 192"/>
                <a:gd name="T5" fmla="*/ 2147483647 h 162"/>
                <a:gd name="T6" fmla="*/ 2147483647 w 192"/>
                <a:gd name="T7" fmla="*/ 2147483647 h 162"/>
                <a:gd name="T8" fmla="*/ 2147483647 w 192"/>
                <a:gd name="T9" fmla="*/ 2147483647 h 162"/>
                <a:gd name="T10" fmla="*/ 0 w 192"/>
                <a:gd name="T11" fmla="*/ 2147483647 h 162"/>
                <a:gd name="T12" fmla="*/ 0 w 192"/>
                <a:gd name="T13" fmla="*/ 2147483647 h 162"/>
                <a:gd name="T14" fmla="*/ 2147483647 w 192"/>
                <a:gd name="T15" fmla="*/ 0 h 162"/>
                <a:gd name="T16" fmla="*/ 2147483647 w 192"/>
                <a:gd name="T17" fmla="*/ 2147483647 h 162"/>
                <a:gd name="T18" fmla="*/ 2147483647 w 19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5" name="Image 14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401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961238"/>
            <a:ext cx="53848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961238"/>
            <a:ext cx="53848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826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257431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7"/>
          <p:cNvSpPr>
            <a:spLocks/>
          </p:cNvSpPr>
          <p:nvPr userDrawn="1"/>
        </p:nvSpPr>
        <p:spPr bwMode="auto">
          <a:xfrm>
            <a:off x="6946902" y="0"/>
            <a:ext cx="526203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8" name="Demi-cadre 7"/>
          <p:cNvSpPr/>
          <p:nvPr userDrawn="1"/>
        </p:nvSpPr>
        <p:spPr bwMode="auto">
          <a:xfrm>
            <a:off x="402167" y="1930401"/>
            <a:ext cx="516467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342955"/>
            <a:ext cx="6557364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4179769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0" name="Image 9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171117"/>
            <a:ext cx="2845108" cy="865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904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7"/>
          <p:cNvSpPr>
            <a:spLocks/>
          </p:cNvSpPr>
          <p:nvPr userDrawn="1"/>
        </p:nvSpPr>
        <p:spPr bwMode="auto">
          <a:xfrm>
            <a:off x="7084187" y="-1"/>
            <a:ext cx="512474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552 w 9987"/>
              <a:gd name="connsiteY0" fmla="*/ 0 h 10016"/>
              <a:gd name="connsiteX1" fmla="*/ 107 w 9987"/>
              <a:gd name="connsiteY1" fmla="*/ 9992 h 10016"/>
              <a:gd name="connsiteX2" fmla="*/ 9963 w 9987"/>
              <a:gd name="connsiteY2" fmla="*/ 10016 h 10016"/>
              <a:gd name="connsiteX3" fmla="*/ 9987 w 9987"/>
              <a:gd name="connsiteY3" fmla="*/ 15 h 10016"/>
              <a:gd name="connsiteX4" fmla="*/ 5552 w 9987"/>
              <a:gd name="connsiteY4" fmla="*/ 0 h 10016"/>
              <a:gd name="connsiteX0" fmla="*/ 5564 w 10005"/>
              <a:gd name="connsiteY0" fmla="*/ 0 h 10000"/>
              <a:gd name="connsiteX1" fmla="*/ 112 w 10005"/>
              <a:gd name="connsiteY1" fmla="*/ 9976 h 10000"/>
              <a:gd name="connsiteX2" fmla="*/ 9981 w 10005"/>
              <a:gd name="connsiteY2" fmla="*/ 10000 h 10000"/>
              <a:gd name="connsiteX3" fmla="*/ 10005 w 10005"/>
              <a:gd name="connsiteY3" fmla="*/ 15 h 10000"/>
              <a:gd name="connsiteX4" fmla="*/ 5564 w 10005"/>
              <a:gd name="connsiteY4" fmla="*/ 0 h 10000"/>
              <a:gd name="connsiteX0" fmla="*/ 5573 w 10014"/>
              <a:gd name="connsiteY0" fmla="*/ 0 h 10000"/>
              <a:gd name="connsiteX1" fmla="*/ 121 w 10014"/>
              <a:gd name="connsiteY1" fmla="*/ 9976 h 10000"/>
              <a:gd name="connsiteX2" fmla="*/ 9990 w 10014"/>
              <a:gd name="connsiteY2" fmla="*/ 10000 h 10000"/>
              <a:gd name="connsiteX3" fmla="*/ 10014 w 10014"/>
              <a:gd name="connsiteY3" fmla="*/ 15 h 10000"/>
              <a:gd name="connsiteX4" fmla="*/ 5573 w 10014"/>
              <a:gd name="connsiteY4" fmla="*/ 0 h 10000"/>
              <a:gd name="connsiteX0" fmla="*/ 5302 w 9743"/>
              <a:gd name="connsiteY0" fmla="*/ 0 h 10000"/>
              <a:gd name="connsiteX1" fmla="*/ 133 w 9743"/>
              <a:gd name="connsiteY1" fmla="*/ 9992 h 10000"/>
              <a:gd name="connsiteX2" fmla="*/ 9719 w 9743"/>
              <a:gd name="connsiteY2" fmla="*/ 10000 h 10000"/>
              <a:gd name="connsiteX3" fmla="*/ 9743 w 9743"/>
              <a:gd name="connsiteY3" fmla="*/ 15 h 10000"/>
              <a:gd name="connsiteX4" fmla="*/ 5302 w 9743"/>
              <a:gd name="connsiteY4" fmla="*/ 0 h 10000"/>
              <a:gd name="connsiteX0" fmla="*/ 5584 w 10142"/>
              <a:gd name="connsiteY0" fmla="*/ 0 h 10000"/>
              <a:gd name="connsiteX1" fmla="*/ 279 w 10142"/>
              <a:gd name="connsiteY1" fmla="*/ 9992 h 10000"/>
              <a:gd name="connsiteX2" fmla="*/ 10117 w 10142"/>
              <a:gd name="connsiteY2" fmla="*/ 10000 h 10000"/>
              <a:gd name="connsiteX3" fmla="*/ 10142 w 10142"/>
              <a:gd name="connsiteY3" fmla="*/ 15 h 10000"/>
              <a:gd name="connsiteX4" fmla="*/ 5584 w 10142"/>
              <a:gd name="connsiteY4" fmla="*/ 0 h 10000"/>
              <a:gd name="connsiteX0" fmla="*/ 5663 w 10221"/>
              <a:gd name="connsiteY0" fmla="*/ 0 h 10000"/>
              <a:gd name="connsiteX1" fmla="*/ 358 w 10221"/>
              <a:gd name="connsiteY1" fmla="*/ 9992 h 10000"/>
              <a:gd name="connsiteX2" fmla="*/ 10196 w 10221"/>
              <a:gd name="connsiteY2" fmla="*/ 10000 h 10000"/>
              <a:gd name="connsiteX3" fmla="*/ 10221 w 10221"/>
              <a:gd name="connsiteY3" fmla="*/ 15 h 10000"/>
              <a:gd name="connsiteX4" fmla="*/ 5663 w 10221"/>
              <a:gd name="connsiteY4" fmla="*/ 0 h 10000"/>
              <a:gd name="connsiteX0" fmla="*/ 5704 w 10262"/>
              <a:gd name="connsiteY0" fmla="*/ 0 h 10000"/>
              <a:gd name="connsiteX1" fmla="*/ 399 w 10262"/>
              <a:gd name="connsiteY1" fmla="*/ 9992 h 10000"/>
              <a:gd name="connsiteX2" fmla="*/ 10237 w 10262"/>
              <a:gd name="connsiteY2" fmla="*/ 10000 h 10000"/>
              <a:gd name="connsiteX3" fmla="*/ 10262 w 10262"/>
              <a:gd name="connsiteY3" fmla="*/ 15 h 10000"/>
              <a:gd name="connsiteX4" fmla="*/ 5704 w 10262"/>
              <a:gd name="connsiteY4" fmla="*/ 0 h 10000"/>
              <a:gd name="connsiteX0" fmla="*/ 5120 w 10321"/>
              <a:gd name="connsiteY0" fmla="*/ 0 h 10021"/>
              <a:gd name="connsiteX1" fmla="*/ 458 w 10321"/>
              <a:gd name="connsiteY1" fmla="*/ 10013 h 10021"/>
              <a:gd name="connsiteX2" fmla="*/ 10296 w 10321"/>
              <a:gd name="connsiteY2" fmla="*/ 10021 h 10021"/>
              <a:gd name="connsiteX3" fmla="*/ 10321 w 10321"/>
              <a:gd name="connsiteY3" fmla="*/ 36 h 10021"/>
              <a:gd name="connsiteX4" fmla="*/ 5120 w 10321"/>
              <a:gd name="connsiteY4" fmla="*/ 0 h 10021"/>
              <a:gd name="connsiteX0" fmla="*/ 5238 w 10439"/>
              <a:gd name="connsiteY0" fmla="*/ 0 h 10021"/>
              <a:gd name="connsiteX1" fmla="*/ 576 w 10439"/>
              <a:gd name="connsiteY1" fmla="*/ 10013 h 10021"/>
              <a:gd name="connsiteX2" fmla="*/ 10414 w 10439"/>
              <a:gd name="connsiteY2" fmla="*/ 10021 h 10021"/>
              <a:gd name="connsiteX3" fmla="*/ 10439 w 10439"/>
              <a:gd name="connsiteY3" fmla="*/ 36 h 10021"/>
              <a:gd name="connsiteX4" fmla="*/ 5238 w 10439"/>
              <a:gd name="connsiteY4" fmla="*/ 0 h 10021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744 w 10512"/>
              <a:gd name="connsiteY0" fmla="*/ 0 h 10063"/>
              <a:gd name="connsiteX1" fmla="*/ 649 w 10512"/>
              <a:gd name="connsiteY1" fmla="*/ 10055 h 10063"/>
              <a:gd name="connsiteX2" fmla="*/ 10487 w 10512"/>
              <a:gd name="connsiteY2" fmla="*/ 10063 h 10063"/>
              <a:gd name="connsiteX3" fmla="*/ 10512 w 10512"/>
              <a:gd name="connsiteY3" fmla="*/ 78 h 10063"/>
              <a:gd name="connsiteX4" fmla="*/ 4744 w 10512"/>
              <a:gd name="connsiteY4" fmla="*/ 0 h 10063"/>
              <a:gd name="connsiteX0" fmla="*/ 4934 w 10702"/>
              <a:gd name="connsiteY0" fmla="*/ 0 h 10063"/>
              <a:gd name="connsiteX1" fmla="*/ 839 w 10702"/>
              <a:gd name="connsiteY1" fmla="*/ 10055 h 10063"/>
              <a:gd name="connsiteX2" fmla="*/ 10677 w 10702"/>
              <a:gd name="connsiteY2" fmla="*/ 10063 h 10063"/>
              <a:gd name="connsiteX3" fmla="*/ 10702 w 10702"/>
              <a:gd name="connsiteY3" fmla="*/ 78 h 10063"/>
              <a:gd name="connsiteX4" fmla="*/ 4934 w 10702"/>
              <a:gd name="connsiteY4" fmla="*/ 0 h 10063"/>
              <a:gd name="connsiteX0" fmla="*/ 4544 w 10312"/>
              <a:gd name="connsiteY0" fmla="*/ 0 h 10063"/>
              <a:gd name="connsiteX1" fmla="*/ 449 w 10312"/>
              <a:gd name="connsiteY1" fmla="*/ 10055 h 10063"/>
              <a:gd name="connsiteX2" fmla="*/ 10287 w 10312"/>
              <a:gd name="connsiteY2" fmla="*/ 10063 h 10063"/>
              <a:gd name="connsiteX3" fmla="*/ 10312 w 10312"/>
              <a:gd name="connsiteY3" fmla="*/ 78 h 10063"/>
              <a:gd name="connsiteX4" fmla="*/ 4544 w 10312"/>
              <a:gd name="connsiteY4" fmla="*/ 0 h 10063"/>
              <a:gd name="connsiteX0" fmla="*/ 4913 w 10265"/>
              <a:gd name="connsiteY0" fmla="*/ 0 h 10126"/>
              <a:gd name="connsiteX1" fmla="*/ 402 w 10265"/>
              <a:gd name="connsiteY1" fmla="*/ 10118 h 10126"/>
              <a:gd name="connsiteX2" fmla="*/ 10240 w 10265"/>
              <a:gd name="connsiteY2" fmla="*/ 10126 h 10126"/>
              <a:gd name="connsiteX3" fmla="*/ 10265 w 10265"/>
              <a:gd name="connsiteY3" fmla="*/ 141 h 10126"/>
              <a:gd name="connsiteX4" fmla="*/ 4913 w 10265"/>
              <a:gd name="connsiteY4" fmla="*/ 0 h 10126"/>
              <a:gd name="connsiteX0" fmla="*/ 4760 w 10112"/>
              <a:gd name="connsiteY0" fmla="*/ 0 h 10126"/>
              <a:gd name="connsiteX1" fmla="*/ 249 w 10112"/>
              <a:gd name="connsiteY1" fmla="*/ 10118 h 10126"/>
              <a:gd name="connsiteX2" fmla="*/ 10087 w 10112"/>
              <a:gd name="connsiteY2" fmla="*/ 10126 h 10126"/>
              <a:gd name="connsiteX3" fmla="*/ 10112 w 10112"/>
              <a:gd name="connsiteY3" fmla="*/ 141 h 10126"/>
              <a:gd name="connsiteX4" fmla="*/ 4760 w 10112"/>
              <a:gd name="connsiteY4" fmla="*/ 0 h 10126"/>
              <a:gd name="connsiteX0" fmla="*/ 4795 w 10109"/>
              <a:gd name="connsiteY0" fmla="*/ 0 h 10084"/>
              <a:gd name="connsiteX1" fmla="*/ 246 w 10109"/>
              <a:gd name="connsiteY1" fmla="*/ 10076 h 10084"/>
              <a:gd name="connsiteX2" fmla="*/ 10084 w 10109"/>
              <a:gd name="connsiteY2" fmla="*/ 10084 h 10084"/>
              <a:gd name="connsiteX3" fmla="*/ 10109 w 10109"/>
              <a:gd name="connsiteY3" fmla="*/ 99 h 10084"/>
              <a:gd name="connsiteX4" fmla="*/ 4795 w 10109"/>
              <a:gd name="connsiteY4" fmla="*/ 0 h 10084"/>
              <a:gd name="connsiteX0" fmla="*/ 4849 w 10163"/>
              <a:gd name="connsiteY0" fmla="*/ 0 h 10084"/>
              <a:gd name="connsiteX1" fmla="*/ 300 w 10163"/>
              <a:gd name="connsiteY1" fmla="*/ 10076 h 10084"/>
              <a:gd name="connsiteX2" fmla="*/ 10138 w 10163"/>
              <a:gd name="connsiteY2" fmla="*/ 10084 h 10084"/>
              <a:gd name="connsiteX3" fmla="*/ 10163 w 10163"/>
              <a:gd name="connsiteY3" fmla="*/ 99 h 10084"/>
              <a:gd name="connsiteX4" fmla="*/ 4849 w 10163"/>
              <a:gd name="connsiteY4" fmla="*/ 0 h 10084"/>
              <a:gd name="connsiteX0" fmla="*/ 4695 w 10009"/>
              <a:gd name="connsiteY0" fmla="*/ 0 h 10084"/>
              <a:gd name="connsiteX1" fmla="*/ 146 w 10009"/>
              <a:gd name="connsiteY1" fmla="*/ 10076 h 10084"/>
              <a:gd name="connsiteX2" fmla="*/ 9984 w 10009"/>
              <a:gd name="connsiteY2" fmla="*/ 10084 h 10084"/>
              <a:gd name="connsiteX3" fmla="*/ 10009 w 10009"/>
              <a:gd name="connsiteY3" fmla="*/ 99 h 10084"/>
              <a:gd name="connsiteX4" fmla="*/ 4695 w 10009"/>
              <a:gd name="connsiteY4" fmla="*/ 0 h 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9" h="10084">
                <a:moveTo>
                  <a:pt x="4695" y="0"/>
                </a:moveTo>
                <a:cubicBezTo>
                  <a:pt x="531" y="3171"/>
                  <a:pt x="-410" y="5053"/>
                  <a:pt x="146" y="10076"/>
                </a:cubicBezTo>
                <a:lnTo>
                  <a:pt x="9984" y="10084"/>
                </a:lnTo>
                <a:cubicBezTo>
                  <a:pt x="9997" y="5104"/>
                  <a:pt x="10001" y="3419"/>
                  <a:pt x="10009" y="99"/>
                </a:cubicBezTo>
                <a:lnTo>
                  <a:pt x="4695" y="0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Demi-cadre 6"/>
          <p:cNvSpPr/>
          <p:nvPr userDrawn="1"/>
        </p:nvSpPr>
        <p:spPr bwMode="auto">
          <a:xfrm>
            <a:off x="402167" y="1930401"/>
            <a:ext cx="516467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pic>
        <p:nvPicPr>
          <p:cNvPr id="9" name="Espace réservé pour une image  5"/>
          <p:cNvPicPr>
            <a:picLocks noGrp="1"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-2106" r="40732" b="9249"/>
          <a:stretch/>
        </p:blipFill>
        <p:spPr bwMode="auto">
          <a:xfrm>
            <a:off x="7228115" y="-147486"/>
            <a:ext cx="5280000" cy="7020000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342955"/>
            <a:ext cx="6557364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4179769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2784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4" name="Image 3"/>
          <p:cNvPicPr/>
          <p:nvPr userDrawn="1"/>
        </p:nvPicPr>
        <p:blipFill>
          <a:blip r:embed="rId2"/>
          <a:stretch/>
        </p:blipFill>
        <p:spPr>
          <a:xfrm>
            <a:off x="7150686" y="6382236"/>
            <a:ext cx="1068527" cy="461280"/>
          </a:xfrm>
          <a:prstGeom prst="rect">
            <a:avLst/>
          </a:prstGeom>
          <a:ln w="0">
            <a:noFill/>
          </a:ln>
        </p:spPr>
      </p:pic>
      <p:pic>
        <p:nvPicPr>
          <p:cNvPr id="5" name="Image 4"/>
          <p:cNvPicPr/>
          <p:nvPr userDrawn="1"/>
        </p:nvPicPr>
        <p:blipFill>
          <a:blip r:embed="rId3"/>
          <a:stretch/>
        </p:blipFill>
        <p:spPr>
          <a:xfrm>
            <a:off x="5332581" y="6356352"/>
            <a:ext cx="1818104" cy="501648"/>
          </a:xfrm>
          <a:prstGeom prst="rect">
            <a:avLst/>
          </a:prstGeom>
          <a:ln w="0">
            <a:noFill/>
          </a:ln>
        </p:spPr>
      </p:pic>
      <p:pic>
        <p:nvPicPr>
          <p:cNvPr id="6" name="Image 5"/>
          <p:cNvPicPr/>
          <p:nvPr userDrawn="1"/>
        </p:nvPicPr>
        <p:blipFill>
          <a:blip r:embed="rId4"/>
          <a:stretch/>
        </p:blipFill>
        <p:spPr>
          <a:xfrm>
            <a:off x="8219212" y="6356352"/>
            <a:ext cx="688579" cy="501648"/>
          </a:xfrm>
          <a:prstGeom prst="rect">
            <a:avLst/>
          </a:prstGeom>
          <a:ln w="0">
            <a:noFill/>
          </a:ln>
        </p:spPr>
      </p:pic>
      <p:pic>
        <p:nvPicPr>
          <p:cNvPr id="7" name="Image 8"/>
          <p:cNvPicPr/>
          <p:nvPr userDrawn="1"/>
        </p:nvPicPr>
        <p:blipFill>
          <a:blip r:embed="rId5"/>
          <a:stretch/>
        </p:blipFill>
        <p:spPr>
          <a:xfrm>
            <a:off x="3203950" y="6330460"/>
            <a:ext cx="948425" cy="527540"/>
          </a:xfrm>
          <a:prstGeom prst="rect">
            <a:avLst/>
          </a:prstGeom>
          <a:ln w="0">
            <a:noFill/>
          </a:ln>
        </p:spPr>
      </p:pic>
      <p:pic>
        <p:nvPicPr>
          <p:cNvPr id="8" name="Image 10"/>
          <p:cNvPicPr/>
          <p:nvPr userDrawn="1"/>
        </p:nvPicPr>
        <p:blipFill>
          <a:blip r:embed="rId6"/>
          <a:stretch/>
        </p:blipFill>
        <p:spPr>
          <a:xfrm>
            <a:off x="4152376" y="6414837"/>
            <a:ext cx="1140833" cy="36890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60723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7"/>
          <p:cNvSpPr>
            <a:spLocks/>
          </p:cNvSpPr>
          <p:nvPr userDrawn="1"/>
        </p:nvSpPr>
        <p:spPr bwMode="auto">
          <a:xfrm>
            <a:off x="6946902" y="0"/>
            <a:ext cx="526203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pic>
        <p:nvPicPr>
          <p:cNvPr id="9" name="Image 20" descr="logo_tha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6000" r="9052" b="36000"/>
          <a:stretch>
            <a:fillRect/>
          </a:stretch>
        </p:blipFill>
        <p:spPr bwMode="auto">
          <a:xfrm>
            <a:off x="315384" y="220135"/>
            <a:ext cx="3115733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1"/>
          <p:cNvSpPr>
            <a:spLocks noChangeArrowheads="1"/>
          </p:cNvSpPr>
          <p:nvPr userDrawn="1"/>
        </p:nvSpPr>
        <p:spPr bwMode="auto">
          <a:xfrm>
            <a:off x="268817" y="2201877"/>
            <a:ext cx="127000" cy="369332"/>
          </a:xfrm>
          <a:prstGeom prst="rect">
            <a:avLst/>
          </a:pr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792739"/>
            <a:ext cx="6557364" cy="1155863"/>
          </a:xfrm>
        </p:spPr>
        <p:txBody>
          <a:bodyPr/>
          <a:lstStyle>
            <a:lvl1pPr algn="l"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2692868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402732" y="3337279"/>
            <a:ext cx="6557363" cy="233538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Faire glisser l'image vers l'espace réservé ou cliquer sur l'icône pour l'ajouter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43690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7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320222" y="1559414"/>
            <a:ext cx="5325101" cy="375690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/>
          </p:nvPr>
        </p:nvSpPr>
        <p:spPr>
          <a:xfrm>
            <a:off x="584201" y="928723"/>
            <a:ext cx="5589367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7" name="Image 16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2499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7864798" y="1638910"/>
            <a:ext cx="3889157" cy="274383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864798" y="4528042"/>
            <a:ext cx="3889157" cy="164662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/>
          </p:nvPr>
        </p:nvSpPr>
        <p:spPr>
          <a:xfrm>
            <a:off x="239355" y="928723"/>
            <a:ext cx="743816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19" name="Image 18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52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B11F8-2949-473A-ACB8-96D433D3C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BFE15E-9EC3-42C6-90FB-5F881A55C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5E1FE1-455B-4F7C-A794-0F77DECC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70829E-2E94-4A5F-9083-CA8D6D5B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B9A0A1-1E97-4C69-8D0A-B771BE55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374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1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2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35935" y="4528042"/>
            <a:ext cx="4418023" cy="1646623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6578894" y="1153508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/>
          </p:nvPr>
        </p:nvSpPr>
        <p:spPr bwMode="auto">
          <a:xfrm>
            <a:off x="9206318" y="2552898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9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6186624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21" name="Image 20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9845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 bwMode="auto">
          <a:xfrm>
            <a:off x="9439730" y="1123726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 bwMode="auto">
          <a:xfrm>
            <a:off x="9439730" y="2832878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9439730" y="4542030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>
            <a:noAutofit/>
          </a:bodyPr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sp>
        <p:nvSpPr>
          <p:cNvPr id="12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46453" y="2618959"/>
            <a:ext cx="2003292" cy="3555705"/>
          </a:xfrm>
        </p:spPr>
        <p:txBody>
          <a:bodyPr anchor="b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24" name="Image 23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242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7" name="Rectangle 1"/>
          <p:cNvSpPr>
            <a:spLocks/>
          </p:cNvSpPr>
          <p:nvPr userDrawn="1"/>
        </p:nvSpPr>
        <p:spPr bwMode="auto">
          <a:xfrm>
            <a:off x="7336369" y="-21166"/>
            <a:ext cx="4855633" cy="6887633"/>
          </a:xfrm>
          <a:custGeom>
            <a:avLst/>
            <a:gdLst>
              <a:gd name="T0" fmla="*/ 1710120 w 3642050"/>
              <a:gd name="T1" fmla="*/ 0 h 5165725"/>
              <a:gd name="T2" fmla="*/ 3638800 w 3642050"/>
              <a:gd name="T3" fmla="*/ 15875 h 5165725"/>
              <a:gd name="T4" fmla="*/ 3638800 w 3642050"/>
              <a:gd name="T5" fmla="*/ 5159375 h 5165725"/>
              <a:gd name="T6" fmla="*/ 105010 w 3642050"/>
              <a:gd name="T7" fmla="*/ 5165725 h 5165725"/>
              <a:gd name="T8" fmla="*/ 1710120 w 3642050"/>
              <a:gd name="T9" fmla="*/ 0 h 516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7346449" y="928725"/>
            <a:ext cx="4575480" cy="5245939"/>
          </a:xfrm>
        </p:spPr>
        <p:txBody>
          <a:bodyPr anchor="ctr"/>
          <a:lstStyle>
            <a:lvl1pPr marL="0" indent="0" algn="r">
              <a:buFontTx/>
              <a:buNone/>
              <a:defRPr sz="1600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6" name="Image 15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770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1"/>
          <p:cNvSpPr>
            <a:spLocks noChangeArrowheads="1"/>
          </p:cNvSpPr>
          <p:nvPr userDrawn="1"/>
        </p:nvSpPr>
        <p:spPr bwMode="auto">
          <a:xfrm>
            <a:off x="6699251" y="-3877733"/>
            <a:ext cx="15119349" cy="1539240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6" name="Oval 41"/>
          <p:cNvSpPr>
            <a:spLocks noChangeArrowheads="1"/>
          </p:cNvSpPr>
          <p:nvPr userDrawn="1"/>
        </p:nvSpPr>
        <p:spPr bwMode="auto">
          <a:xfrm>
            <a:off x="7239002" y="-2529417"/>
            <a:ext cx="15119351" cy="15392401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9675286" y="6506633"/>
            <a:ext cx="2256367" cy="203200"/>
            <a:chOff x="2619375" y="-595312"/>
            <a:chExt cx="1785938" cy="215899"/>
          </a:xfrm>
        </p:grpSpPr>
        <p:sp>
          <p:nvSpPr>
            <p:cNvPr id="8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2147483647 w 180"/>
                <a:gd name="T1" fmla="*/ 2147483647 h 166"/>
                <a:gd name="T2" fmla="*/ 2147483647 w 180"/>
                <a:gd name="T3" fmla="*/ 2147483647 h 166"/>
                <a:gd name="T4" fmla="*/ 2147483647 w 180"/>
                <a:gd name="T5" fmla="*/ 2147483647 h 166"/>
                <a:gd name="T6" fmla="*/ 0 w 180"/>
                <a:gd name="T7" fmla="*/ 2147483647 h 166"/>
                <a:gd name="T8" fmla="*/ 0 w 180"/>
                <a:gd name="T9" fmla="*/ 2147483647 h 166"/>
                <a:gd name="T10" fmla="*/ 2147483647 w 180"/>
                <a:gd name="T11" fmla="*/ 2147483647 h 166"/>
                <a:gd name="T12" fmla="*/ 2147483647 w 180"/>
                <a:gd name="T13" fmla="*/ 2147483647 h 166"/>
                <a:gd name="T14" fmla="*/ 2147483647 w 180"/>
                <a:gd name="T15" fmla="*/ 2147483647 h 166"/>
                <a:gd name="T16" fmla="*/ 2147483647 w 180"/>
                <a:gd name="T17" fmla="*/ 2147483647 h 166"/>
                <a:gd name="T18" fmla="*/ 2147483647 w 180"/>
                <a:gd name="T19" fmla="*/ 2147483647 h 166"/>
                <a:gd name="T20" fmla="*/ 2147483647 w 180"/>
                <a:gd name="T21" fmla="*/ 2147483647 h 166"/>
                <a:gd name="T22" fmla="*/ 2147483647 w 180"/>
                <a:gd name="T23" fmla="*/ 0 h 166"/>
                <a:gd name="T24" fmla="*/ 2147483647 w 180"/>
                <a:gd name="T25" fmla="*/ 2147483647 h 166"/>
                <a:gd name="T26" fmla="*/ 2147483647 w 180"/>
                <a:gd name="T27" fmla="*/ 2147483647 h 166"/>
                <a:gd name="T28" fmla="*/ 2147483647 w 180"/>
                <a:gd name="T29" fmla="*/ 2147483647 h 166"/>
                <a:gd name="T30" fmla="*/ 2147483647 w 180"/>
                <a:gd name="T31" fmla="*/ 2147483647 h 166"/>
                <a:gd name="T32" fmla="*/ 2147483647 w 180"/>
                <a:gd name="T33" fmla="*/ 2147483647 h 166"/>
                <a:gd name="T34" fmla="*/ 2147483647 w 180"/>
                <a:gd name="T35" fmla="*/ 2147483647 h 166"/>
                <a:gd name="T36" fmla="*/ 2147483647 w 180"/>
                <a:gd name="T37" fmla="*/ 2147483647 h 16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9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2147483647 w 177"/>
                <a:gd name="T1" fmla="*/ 2147483647 h 166"/>
                <a:gd name="T2" fmla="*/ 2147483647 w 177"/>
                <a:gd name="T3" fmla="*/ 2147483647 h 166"/>
                <a:gd name="T4" fmla="*/ 0 w 177"/>
                <a:gd name="T5" fmla="*/ 2147483647 h 166"/>
                <a:gd name="T6" fmla="*/ 0 w 177"/>
                <a:gd name="T7" fmla="*/ 2147483647 h 166"/>
                <a:gd name="T8" fmla="*/ 2147483647 w 177"/>
                <a:gd name="T9" fmla="*/ 0 h 166"/>
                <a:gd name="T10" fmla="*/ 2147483647 w 177"/>
                <a:gd name="T11" fmla="*/ 2147483647 h 166"/>
                <a:gd name="T12" fmla="*/ 2147483647 w 177"/>
                <a:gd name="T13" fmla="*/ 2147483647 h 166"/>
                <a:gd name="T14" fmla="*/ 2147483647 w 177"/>
                <a:gd name="T15" fmla="*/ 2147483647 h 166"/>
                <a:gd name="T16" fmla="*/ 2147483647 w 177"/>
                <a:gd name="T17" fmla="*/ 2147483647 h 166"/>
                <a:gd name="T18" fmla="*/ 2147483647 w 177"/>
                <a:gd name="T19" fmla="*/ 2147483647 h 166"/>
                <a:gd name="T20" fmla="*/ 2147483647 w 177"/>
                <a:gd name="T21" fmla="*/ 2147483647 h 166"/>
                <a:gd name="T22" fmla="*/ 2147483647 w 177"/>
                <a:gd name="T23" fmla="*/ 2147483647 h 166"/>
                <a:gd name="T24" fmla="*/ 2147483647 w 177"/>
                <a:gd name="T25" fmla="*/ 2147483647 h 166"/>
                <a:gd name="T26" fmla="*/ 2147483647 w 177"/>
                <a:gd name="T27" fmla="*/ 2147483647 h 166"/>
                <a:gd name="T28" fmla="*/ 2147483647 w 177"/>
                <a:gd name="T29" fmla="*/ 2147483647 h 1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0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2147483647 w 158"/>
                <a:gd name="T1" fmla="*/ 2147483647 h 162"/>
                <a:gd name="T2" fmla="*/ 2147483647 w 158"/>
                <a:gd name="T3" fmla="*/ 2147483647 h 162"/>
                <a:gd name="T4" fmla="*/ 0 w 158"/>
                <a:gd name="T5" fmla="*/ 2147483647 h 162"/>
                <a:gd name="T6" fmla="*/ 0 w 158"/>
                <a:gd name="T7" fmla="*/ 0 h 162"/>
                <a:gd name="T8" fmla="*/ 2147483647 w 158"/>
                <a:gd name="T9" fmla="*/ 0 h 162"/>
                <a:gd name="T10" fmla="*/ 2147483647 w 158"/>
                <a:gd name="T11" fmla="*/ 2147483647 h 162"/>
                <a:gd name="T12" fmla="*/ 2147483647 w 158"/>
                <a:gd name="T13" fmla="*/ 2147483647 h 162"/>
                <a:gd name="T14" fmla="*/ 2147483647 w 158"/>
                <a:gd name="T15" fmla="*/ 2147483647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1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147483647 w 226"/>
                <a:gd name="T1" fmla="*/ 2147483647 h 161"/>
                <a:gd name="T2" fmla="*/ 2147483647 w 226"/>
                <a:gd name="T3" fmla="*/ 2147483647 h 161"/>
                <a:gd name="T4" fmla="*/ 2147483647 w 226"/>
                <a:gd name="T5" fmla="*/ 2147483647 h 161"/>
                <a:gd name="T6" fmla="*/ 2147483647 w 226"/>
                <a:gd name="T7" fmla="*/ 2147483647 h 161"/>
                <a:gd name="T8" fmla="*/ 2147483647 w 226"/>
                <a:gd name="T9" fmla="*/ 2147483647 h 161"/>
                <a:gd name="T10" fmla="*/ 0 w 226"/>
                <a:gd name="T11" fmla="*/ 2147483647 h 161"/>
                <a:gd name="T12" fmla="*/ 2147483647 w 226"/>
                <a:gd name="T13" fmla="*/ 0 h 161"/>
                <a:gd name="T14" fmla="*/ 2147483647 w 226"/>
                <a:gd name="T15" fmla="*/ 0 h 161"/>
                <a:gd name="T16" fmla="*/ 2147483647 w 226"/>
                <a:gd name="T17" fmla="*/ 2147483647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2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en-AU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3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2147483647 w 190"/>
                <a:gd name="T1" fmla="*/ 2147483647 h 163"/>
                <a:gd name="T2" fmla="*/ 2147483647 w 190"/>
                <a:gd name="T3" fmla="*/ 2147483647 h 163"/>
                <a:gd name="T4" fmla="*/ 2147483647 w 190"/>
                <a:gd name="T5" fmla="*/ 2147483647 h 163"/>
                <a:gd name="T6" fmla="*/ 2147483647 w 190"/>
                <a:gd name="T7" fmla="*/ 2147483647 h 163"/>
                <a:gd name="T8" fmla="*/ 2147483647 w 190"/>
                <a:gd name="T9" fmla="*/ 2147483647 h 163"/>
                <a:gd name="T10" fmla="*/ 0 w 190"/>
                <a:gd name="T11" fmla="*/ 2147483647 h 163"/>
                <a:gd name="T12" fmla="*/ 0 w 190"/>
                <a:gd name="T13" fmla="*/ 2147483647 h 163"/>
                <a:gd name="T14" fmla="*/ 2147483647 w 190"/>
                <a:gd name="T15" fmla="*/ 0 h 163"/>
                <a:gd name="T16" fmla="*/ 2147483647 w 190"/>
                <a:gd name="T17" fmla="*/ 2147483647 h 163"/>
                <a:gd name="T18" fmla="*/ 2147483647 w 190"/>
                <a:gd name="T19" fmla="*/ 2147483647 h 163"/>
                <a:gd name="T20" fmla="*/ 2147483647 w 190"/>
                <a:gd name="T21" fmla="*/ 0 h 163"/>
                <a:gd name="T22" fmla="*/ 2147483647 w 190"/>
                <a:gd name="T23" fmla="*/ 2147483647 h 163"/>
                <a:gd name="T24" fmla="*/ 2147483647 w 190"/>
                <a:gd name="T25" fmla="*/ 2147483647 h 1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  <p:sp>
          <p:nvSpPr>
            <p:cNvPr id="14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2147483647 w 192"/>
                <a:gd name="T1" fmla="*/ 2147483647 h 162"/>
                <a:gd name="T2" fmla="*/ 2147483647 w 192"/>
                <a:gd name="T3" fmla="*/ 2147483647 h 162"/>
                <a:gd name="T4" fmla="*/ 2147483647 w 192"/>
                <a:gd name="T5" fmla="*/ 2147483647 h 162"/>
                <a:gd name="T6" fmla="*/ 2147483647 w 192"/>
                <a:gd name="T7" fmla="*/ 2147483647 h 162"/>
                <a:gd name="T8" fmla="*/ 2147483647 w 192"/>
                <a:gd name="T9" fmla="*/ 2147483647 h 162"/>
                <a:gd name="T10" fmla="*/ 0 w 192"/>
                <a:gd name="T11" fmla="*/ 2147483647 h 162"/>
                <a:gd name="T12" fmla="*/ 0 w 192"/>
                <a:gd name="T13" fmla="*/ 2147483647 h 162"/>
                <a:gd name="T14" fmla="*/ 2147483647 w 192"/>
                <a:gd name="T15" fmla="*/ 0 h 162"/>
                <a:gd name="T16" fmla="*/ 2147483647 w 192"/>
                <a:gd name="T17" fmla="*/ 2147483647 h 162"/>
                <a:gd name="T18" fmla="*/ 2147483647 w 192"/>
                <a:gd name="T19" fmla="*/ 2147483647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457200" eaLnBrk="1" hangingPunct="1"/>
              <a:endParaRPr lang="fr-FR" sz="1800">
                <a:solidFill>
                  <a:srgbClr val="333366"/>
                </a:solidFill>
                <a:latin typeface="Century Gothic" pitchFamily="34" charset="0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5" name="Image 14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59" y="6128546"/>
            <a:ext cx="2500008" cy="711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776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961238"/>
            <a:ext cx="53848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961238"/>
            <a:ext cx="5384800" cy="522328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5" name="Image 4"/>
          <p:cNvPicPr/>
          <p:nvPr userDrawn="1"/>
        </p:nvPicPr>
        <p:blipFill>
          <a:blip r:embed="rId2"/>
          <a:stretch/>
        </p:blipFill>
        <p:spPr>
          <a:xfrm>
            <a:off x="7150686" y="6382236"/>
            <a:ext cx="1068527" cy="461280"/>
          </a:xfrm>
          <a:prstGeom prst="rect">
            <a:avLst/>
          </a:prstGeom>
          <a:ln w="0">
            <a:noFill/>
          </a:ln>
        </p:spPr>
      </p:pic>
      <p:pic>
        <p:nvPicPr>
          <p:cNvPr id="6" name="Image 5"/>
          <p:cNvPicPr/>
          <p:nvPr userDrawn="1"/>
        </p:nvPicPr>
        <p:blipFill>
          <a:blip r:embed="rId3"/>
          <a:stretch/>
        </p:blipFill>
        <p:spPr>
          <a:xfrm>
            <a:off x="5332581" y="6356352"/>
            <a:ext cx="1818104" cy="501648"/>
          </a:xfrm>
          <a:prstGeom prst="rect">
            <a:avLst/>
          </a:prstGeom>
          <a:ln w="0">
            <a:noFill/>
          </a:ln>
        </p:spPr>
      </p:pic>
      <p:pic>
        <p:nvPicPr>
          <p:cNvPr id="7" name="Image 6"/>
          <p:cNvPicPr/>
          <p:nvPr userDrawn="1"/>
        </p:nvPicPr>
        <p:blipFill>
          <a:blip r:embed="rId4"/>
          <a:stretch/>
        </p:blipFill>
        <p:spPr>
          <a:xfrm>
            <a:off x="8219212" y="6356352"/>
            <a:ext cx="688579" cy="501648"/>
          </a:xfrm>
          <a:prstGeom prst="rect">
            <a:avLst/>
          </a:prstGeom>
          <a:ln w="0">
            <a:noFill/>
          </a:ln>
        </p:spPr>
      </p:pic>
      <p:pic>
        <p:nvPicPr>
          <p:cNvPr id="8" name="Image 8"/>
          <p:cNvPicPr/>
          <p:nvPr userDrawn="1"/>
        </p:nvPicPr>
        <p:blipFill>
          <a:blip r:embed="rId5"/>
          <a:stretch/>
        </p:blipFill>
        <p:spPr>
          <a:xfrm>
            <a:off x="3203950" y="6330460"/>
            <a:ext cx="948425" cy="527540"/>
          </a:xfrm>
          <a:prstGeom prst="rect">
            <a:avLst/>
          </a:prstGeom>
          <a:ln w="0">
            <a:noFill/>
          </a:ln>
        </p:spPr>
      </p:pic>
      <p:pic>
        <p:nvPicPr>
          <p:cNvPr id="9" name="Image 10"/>
          <p:cNvPicPr/>
          <p:nvPr userDrawn="1"/>
        </p:nvPicPr>
        <p:blipFill>
          <a:blip r:embed="rId6"/>
          <a:stretch/>
        </p:blipFill>
        <p:spPr>
          <a:xfrm>
            <a:off x="4152376" y="6414837"/>
            <a:ext cx="1140833" cy="36890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29960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355571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7"/>
          <p:cNvSpPr>
            <a:spLocks/>
          </p:cNvSpPr>
          <p:nvPr userDrawn="1"/>
        </p:nvSpPr>
        <p:spPr bwMode="auto">
          <a:xfrm>
            <a:off x="6946902" y="0"/>
            <a:ext cx="5262033" cy="6904567"/>
          </a:xfrm>
          <a:custGeom>
            <a:avLst/>
            <a:gdLst>
              <a:gd name="T0" fmla="*/ 2147483647 w 10000"/>
              <a:gd name="T1" fmla="*/ 2147483647 h 10001"/>
              <a:gd name="T2" fmla="*/ 2147483647 w 10000"/>
              <a:gd name="T3" fmla="*/ 2147483647 h 10001"/>
              <a:gd name="T4" fmla="*/ 2147483647 w 10000"/>
              <a:gd name="T5" fmla="*/ 2147483647 h 10001"/>
              <a:gd name="T6" fmla="*/ 2147483647 w 10000"/>
              <a:gd name="T7" fmla="*/ 0 h 10001"/>
              <a:gd name="T8" fmla="*/ 2147483647 w 10000"/>
              <a:gd name="T9" fmla="*/ 2147483647 h 100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rgbClr val="C84B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8" name="Demi-cadre 7"/>
          <p:cNvSpPr/>
          <p:nvPr userDrawn="1"/>
        </p:nvSpPr>
        <p:spPr bwMode="auto">
          <a:xfrm>
            <a:off x="402167" y="1930401"/>
            <a:ext cx="516467" cy="527051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33366"/>
              </a:solidFill>
              <a:latin typeface="Century Gothic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2734" y="1342955"/>
            <a:ext cx="6557364" cy="4254383"/>
          </a:xfrm>
        </p:spPr>
        <p:txBody>
          <a:bodyPr/>
          <a:lstStyle>
            <a:lvl1pPr algn="l">
              <a:defRPr sz="2600">
                <a:solidFill>
                  <a:srgbClr val="C84B1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/>
          </p:nvPr>
        </p:nvSpPr>
        <p:spPr>
          <a:xfrm>
            <a:off x="402734" y="4179769"/>
            <a:ext cx="6557364" cy="307777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 bwMode="auto">
          <a:xfrm>
            <a:off x="7335935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rtlCol="0" anchor="ctr">
            <a:noAutofit/>
          </a:bodyPr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AU" noProof="0" dirty="0"/>
          </a:p>
        </p:txBody>
      </p:sp>
      <p:pic>
        <p:nvPicPr>
          <p:cNvPr id="10" name="Image 9" descr="Afficher l'image d'origine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171117"/>
            <a:ext cx="2845108" cy="865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658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fr-FR" smtClean="0"/>
              <a:pPr algn="r"/>
              <a:t>‹N°›</a:t>
            </a:fld>
            <a:endParaRPr lang="fr-FR"/>
          </a:p>
        </p:txBody>
      </p:sp>
      <p:pic>
        <p:nvPicPr>
          <p:cNvPr id="9" name="Image 8"/>
          <p:cNvPicPr/>
          <p:nvPr userDrawn="1"/>
        </p:nvPicPr>
        <p:blipFill>
          <a:blip r:embed="rId2"/>
          <a:stretch/>
        </p:blipFill>
        <p:spPr>
          <a:xfrm>
            <a:off x="7150686" y="6382236"/>
            <a:ext cx="1068527" cy="461280"/>
          </a:xfrm>
          <a:prstGeom prst="rect">
            <a:avLst/>
          </a:prstGeom>
          <a:ln w="0">
            <a:noFill/>
          </a:ln>
        </p:spPr>
      </p:pic>
      <p:pic>
        <p:nvPicPr>
          <p:cNvPr id="10" name="Image 9"/>
          <p:cNvPicPr/>
          <p:nvPr userDrawn="1"/>
        </p:nvPicPr>
        <p:blipFill>
          <a:blip r:embed="rId3"/>
          <a:stretch/>
        </p:blipFill>
        <p:spPr>
          <a:xfrm>
            <a:off x="5332581" y="6356352"/>
            <a:ext cx="1818104" cy="501648"/>
          </a:xfrm>
          <a:prstGeom prst="rect">
            <a:avLst/>
          </a:prstGeom>
          <a:ln w="0">
            <a:noFill/>
          </a:ln>
        </p:spPr>
      </p:pic>
      <p:pic>
        <p:nvPicPr>
          <p:cNvPr id="11" name="Image 10"/>
          <p:cNvPicPr/>
          <p:nvPr userDrawn="1"/>
        </p:nvPicPr>
        <p:blipFill>
          <a:blip r:embed="rId4"/>
          <a:stretch/>
        </p:blipFill>
        <p:spPr>
          <a:xfrm>
            <a:off x="8219212" y="6356352"/>
            <a:ext cx="688579" cy="501648"/>
          </a:xfrm>
          <a:prstGeom prst="rect">
            <a:avLst/>
          </a:prstGeom>
          <a:ln w="0">
            <a:noFill/>
          </a:ln>
        </p:spPr>
      </p:pic>
      <p:pic>
        <p:nvPicPr>
          <p:cNvPr id="12" name="Image 8"/>
          <p:cNvPicPr/>
          <p:nvPr userDrawn="1"/>
        </p:nvPicPr>
        <p:blipFill>
          <a:blip r:embed="rId5"/>
          <a:stretch/>
        </p:blipFill>
        <p:spPr>
          <a:xfrm>
            <a:off x="3203950" y="6330460"/>
            <a:ext cx="948425" cy="527540"/>
          </a:xfrm>
          <a:prstGeom prst="rect">
            <a:avLst/>
          </a:prstGeom>
          <a:ln w="0">
            <a:noFill/>
          </a:ln>
        </p:spPr>
      </p:pic>
      <p:pic>
        <p:nvPicPr>
          <p:cNvPr id="13" name="Image 10"/>
          <p:cNvPicPr/>
          <p:nvPr userDrawn="1"/>
        </p:nvPicPr>
        <p:blipFill>
          <a:blip r:embed="rId6"/>
          <a:stretch/>
        </p:blipFill>
        <p:spPr>
          <a:xfrm>
            <a:off x="4152376" y="6414837"/>
            <a:ext cx="1140833" cy="36890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12531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6AA563-9986-40FC-922F-F0B50A5B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CFC05F-0C34-445D-A019-7DB5795E7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5EDDF3-A5A9-43E0-932A-168141CD4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7FD14F-B5BD-409A-91C7-882D8250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3ED928-3E78-498F-872B-495A49B9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E43018-B9EA-47DF-9EB2-74580B91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6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9EF55A-FF87-46C4-A634-0B741D05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EBC38C-183D-4D87-A898-B28DB431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E79FDC-5524-4D0D-B61D-C42D91934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E2DD66-2EF4-4782-A91B-58A4B0514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6F07924-CEE6-4A16-8303-5017F93DA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E2FEF8-738E-4886-BB8C-B6CFA6BAA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E2E2A2C-AFC3-4FDD-8D72-A4A780EA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FD02C6-97EB-4B83-9CCF-888835D2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98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96B9A-2928-47E6-A52A-994413B8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6D9122-AAFF-404B-8070-3E237450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783CE2-5F66-4DA0-B818-E720B95B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98385C-09BC-4FC1-9AEB-9CBEB084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3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04529D-EFDB-4018-AD6D-469BF06C5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563A2A-23B6-43FC-A020-A4E42BA6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B918DC-88F8-4C33-8749-6B507EF9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48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55F8F-B217-4FD1-A2A1-88B9B19A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394E4E-6DD9-450D-BC74-8431E248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5F1244-A2CC-49D7-9A71-FF3C847644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D36062D-922B-43F2-8B65-1DD17446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6424A0-B9A0-46F6-BDBB-0FFECFFA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F0BF2E-A014-49D6-A02B-C05CC645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49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1541A-FA7A-4441-9521-6E5B9E888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7B6D3E-A7C9-4276-9D96-64E9C0836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CB621B-CA41-49BE-A6DA-C30E17B8E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5D41CE4-0487-421F-B039-7778F25C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0E7492-50B5-4886-B505-E6F830C9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D54FDF-916D-45C3-BEA5-F4F95061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77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51C2E9-37A9-44F2-8A74-AAD4CADC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4B1C46-209A-4007-8AD4-7BE9EE7A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E945D1-F477-4153-A1CC-502E085ED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9F118-8656-4714-A01F-BB7917EAA0A2}" type="datetimeFigureOut">
              <a:rPr lang="fr-FR" smtClean="0"/>
              <a:t>12/06/2023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240DA2-96ED-4823-8784-859CE5B77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4907D8-2826-4231-BB5C-292789D6D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7CFA0-8659-4295-910E-ACC69D40E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17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55600" y="0"/>
            <a:ext cx="11565467" cy="7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39184" y="929218"/>
            <a:ext cx="11681883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/>
        </p:nvSpPr>
        <p:spPr>
          <a:xfrm>
            <a:off x="177802" y="6402919"/>
            <a:ext cx="1047751" cy="366183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3239001-F954-4CB9-A89D-B3BE9229D238}" type="slidenum">
              <a:rPr lang="fr-FR" sz="1200" smtClean="0">
                <a:solidFill>
                  <a:srgbClr val="333366"/>
                </a:solidFill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solidFill>
                <a:srgbClr val="333366"/>
              </a:solidFill>
            </a:endParaRPr>
          </a:p>
        </p:txBody>
      </p:sp>
      <p:cxnSp>
        <p:nvCxnSpPr>
          <p:cNvPr id="18" name="Straight Connector 3"/>
          <p:cNvCxnSpPr/>
          <p:nvPr/>
        </p:nvCxnSpPr>
        <p:spPr bwMode="auto">
          <a:xfrm>
            <a:off x="-6350" y="751417"/>
            <a:ext cx="1219835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-2117" y="180460"/>
            <a:ext cx="239184" cy="36933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Freeform 22"/>
          <p:cNvSpPr>
            <a:spLocks/>
          </p:cNvSpPr>
          <p:nvPr/>
        </p:nvSpPr>
        <p:spPr bwMode="auto">
          <a:xfrm rot="10800000" flipH="1">
            <a:off x="213784" y="6455834"/>
            <a:ext cx="277283" cy="292100"/>
          </a:xfrm>
          <a:custGeom>
            <a:avLst/>
            <a:gdLst>
              <a:gd name="T0" fmla="*/ 2147483647 w 412"/>
              <a:gd name="T1" fmla="*/ 2147483647 h 411"/>
              <a:gd name="T2" fmla="*/ 0 w 412"/>
              <a:gd name="T3" fmla="*/ 2147483647 h 411"/>
              <a:gd name="T4" fmla="*/ 0 w 412"/>
              <a:gd name="T5" fmla="*/ 0 h 411"/>
              <a:gd name="T6" fmla="*/ 2147483647 w 412"/>
              <a:gd name="T7" fmla="*/ 0 h 411"/>
              <a:gd name="T8" fmla="*/ 2147483647 w 412"/>
              <a:gd name="T9" fmla="*/ 2147483647 h 411"/>
              <a:gd name="T10" fmla="*/ 2147483647 w 412"/>
              <a:gd name="T11" fmla="*/ 2147483647 h 411"/>
              <a:gd name="T12" fmla="*/ 2147483647 w 412"/>
              <a:gd name="T13" fmla="*/ 2147483647 h 4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55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9pPr>
    </p:titleStyle>
    <p:bodyStyle>
      <a:lvl1pPr marL="358775" indent="-180975" algn="l" defTabSz="457200" rtl="0" eaLnBrk="0" fontAlgn="base" hangingPunct="0">
        <a:spcBef>
          <a:spcPts val="600"/>
        </a:spcBef>
        <a:spcAft>
          <a:spcPts val="1200"/>
        </a:spcAft>
        <a:buClr>
          <a:schemeClr val="bg2"/>
        </a:buClr>
        <a:buSzPct val="90000"/>
        <a:buFont typeface="Century Gothic" pitchFamily="34" charset="0"/>
        <a:buChar char="▌"/>
        <a:tabLst>
          <a:tab pos="985838" algn="l"/>
        </a:tabLst>
        <a:defRPr lang="fr-FR" b="1" kern="1200" dirty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182563" algn="l" defTabSz="457200" rtl="0" eaLnBrk="0" fontAlgn="base" hangingPunct="0">
        <a:spcBef>
          <a:spcPct val="0"/>
        </a:spcBef>
        <a:spcAft>
          <a:spcPts val="600"/>
        </a:spcAft>
        <a:buSzPct val="100000"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2563" algn="l" defTabSz="457200" rtl="0" eaLnBrk="0" fontAlgn="base" hangingPunct="0">
        <a:spcBef>
          <a:spcPts val="363"/>
        </a:spcBef>
        <a:spcAft>
          <a:spcPct val="0"/>
        </a:spcAft>
        <a:buSzPct val="100000"/>
        <a:buFont typeface="Lucida Grande"/>
        <a:buChar char="-"/>
        <a:defRPr sz="1500" kern="1200">
          <a:solidFill>
            <a:srgbClr val="50505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55600" y="0"/>
            <a:ext cx="11565467" cy="74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39184" y="929218"/>
            <a:ext cx="11681883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12" name="Espace réservé du numéro de diapositive 5"/>
          <p:cNvSpPr txBox="1">
            <a:spLocks/>
          </p:cNvSpPr>
          <p:nvPr/>
        </p:nvSpPr>
        <p:spPr>
          <a:xfrm>
            <a:off x="177802" y="6402919"/>
            <a:ext cx="1047751" cy="366183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3239001-F954-4CB9-A89D-B3BE9229D238}" type="slidenum">
              <a:rPr lang="fr-FR" sz="1200" smtClean="0">
                <a:solidFill>
                  <a:srgbClr val="333366"/>
                </a:solidFill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1200" dirty="0">
              <a:solidFill>
                <a:srgbClr val="333366"/>
              </a:solidFill>
            </a:endParaRPr>
          </a:p>
        </p:txBody>
      </p:sp>
      <p:cxnSp>
        <p:nvCxnSpPr>
          <p:cNvPr id="18" name="Straight Connector 3"/>
          <p:cNvCxnSpPr/>
          <p:nvPr/>
        </p:nvCxnSpPr>
        <p:spPr bwMode="auto">
          <a:xfrm>
            <a:off x="-6350" y="751417"/>
            <a:ext cx="1219835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0" name="Rectangle 12"/>
          <p:cNvSpPr>
            <a:spLocks noChangeArrowheads="1"/>
          </p:cNvSpPr>
          <p:nvPr/>
        </p:nvSpPr>
        <p:spPr bwMode="auto">
          <a:xfrm>
            <a:off x="-2117" y="180460"/>
            <a:ext cx="239184" cy="36933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AU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Freeform 22"/>
          <p:cNvSpPr>
            <a:spLocks/>
          </p:cNvSpPr>
          <p:nvPr/>
        </p:nvSpPr>
        <p:spPr bwMode="auto">
          <a:xfrm rot="10800000" flipH="1">
            <a:off x="213784" y="6455834"/>
            <a:ext cx="277283" cy="292100"/>
          </a:xfrm>
          <a:custGeom>
            <a:avLst/>
            <a:gdLst>
              <a:gd name="T0" fmla="*/ 2147483647 w 412"/>
              <a:gd name="T1" fmla="*/ 2147483647 h 411"/>
              <a:gd name="T2" fmla="*/ 0 w 412"/>
              <a:gd name="T3" fmla="*/ 2147483647 h 411"/>
              <a:gd name="T4" fmla="*/ 0 w 412"/>
              <a:gd name="T5" fmla="*/ 0 h 411"/>
              <a:gd name="T6" fmla="*/ 2147483647 w 412"/>
              <a:gd name="T7" fmla="*/ 0 h 411"/>
              <a:gd name="T8" fmla="*/ 2147483647 w 412"/>
              <a:gd name="T9" fmla="*/ 2147483647 h 411"/>
              <a:gd name="T10" fmla="*/ 2147483647 w 412"/>
              <a:gd name="T11" fmla="*/ 2147483647 h 411"/>
              <a:gd name="T12" fmla="*/ 2147483647 w 412"/>
              <a:gd name="T13" fmla="*/ 2147483647 h 4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defTabSz="457200" eaLnBrk="1" hangingPunct="1"/>
            <a:endParaRPr lang="fr-FR" sz="1800">
              <a:solidFill>
                <a:srgbClr val="333366"/>
              </a:solidFill>
              <a:latin typeface="Century Gothic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6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entury Gothic" pitchFamily="34" charset="0"/>
        </a:defRPr>
      </a:lvl9pPr>
    </p:titleStyle>
    <p:bodyStyle>
      <a:lvl1pPr marL="358775" indent="-180975" algn="l" defTabSz="457200" rtl="0" eaLnBrk="0" fontAlgn="base" hangingPunct="0">
        <a:spcBef>
          <a:spcPts val="600"/>
        </a:spcBef>
        <a:spcAft>
          <a:spcPts val="1200"/>
        </a:spcAft>
        <a:buClr>
          <a:schemeClr val="bg2"/>
        </a:buClr>
        <a:buSzPct val="90000"/>
        <a:buFont typeface="Century Gothic" pitchFamily="34" charset="0"/>
        <a:buChar char="▌"/>
        <a:tabLst>
          <a:tab pos="985838" algn="l"/>
        </a:tabLst>
        <a:defRPr lang="fr-FR" b="1" kern="1200" dirty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182563" algn="l" defTabSz="457200" rtl="0" eaLnBrk="0" fontAlgn="base" hangingPunct="0">
        <a:spcBef>
          <a:spcPct val="0"/>
        </a:spcBef>
        <a:spcAft>
          <a:spcPts val="600"/>
        </a:spcAft>
        <a:buSzPct val="100000"/>
        <a:buBlip>
          <a:blip r:embed="rId15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82563" algn="l" defTabSz="457200" rtl="0" eaLnBrk="0" fontAlgn="base" hangingPunct="0">
        <a:spcBef>
          <a:spcPts val="363"/>
        </a:spcBef>
        <a:spcAft>
          <a:spcPct val="0"/>
        </a:spcAft>
        <a:buSzPct val="100000"/>
        <a:buFont typeface="Lucida Grande"/>
        <a:buChar char="-"/>
        <a:defRPr sz="1500" kern="1200">
          <a:solidFill>
            <a:srgbClr val="50505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6151" y="849037"/>
            <a:ext cx="8255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  <a:latin typeface="Merriweather"/>
              </a:rPr>
              <a:t>THINK PHASE 2</a:t>
            </a:r>
            <a:endParaRPr lang="fr-FR" sz="4000" b="1" dirty="0">
              <a:solidFill>
                <a:srgbClr val="00206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68" y="1833987"/>
            <a:ext cx="1162409" cy="27020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913036" y="3488864"/>
            <a:ext cx="45713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3200" dirty="0">
                <a:sym typeface="Wingdings" panose="05000000000000000000" pitchFamily="2" charset="2"/>
              </a:rPr>
              <a:t>Contexte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3200" dirty="0">
                <a:sym typeface="Wingdings" panose="05000000000000000000" pitchFamily="2" charset="2"/>
              </a:rPr>
              <a:t>Thèmes</a:t>
            </a:r>
            <a:endParaRPr lang="en-US" sz="3200" dirty="0" err="1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3200" dirty="0">
                <a:sym typeface="Wingdings" panose="05000000000000000000" pitchFamily="2" charset="2"/>
              </a:rPr>
              <a:t> Fiche Projet 2024-2027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1" y="5612524"/>
            <a:ext cx="1430849" cy="124547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829" y="5528379"/>
            <a:ext cx="1430720" cy="126211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274" y="5707476"/>
            <a:ext cx="1373078" cy="105557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609" y="5806240"/>
            <a:ext cx="851831" cy="706396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2180" y="6290744"/>
            <a:ext cx="2306841" cy="56725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1630" y="5592257"/>
            <a:ext cx="1527940" cy="698487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114793" y="5357811"/>
            <a:ext cx="11970882" cy="159299"/>
            <a:chOff x="114793" y="5357811"/>
            <a:chExt cx="11970882" cy="159299"/>
          </a:xfrm>
        </p:grpSpPr>
        <p:sp>
          <p:nvSpPr>
            <p:cNvPr id="25" name="Ellipse 24"/>
            <p:cNvSpPr/>
            <p:nvPr/>
          </p:nvSpPr>
          <p:spPr>
            <a:xfrm>
              <a:off x="355600" y="5386387"/>
              <a:ext cx="11479213" cy="1095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14793" y="5357811"/>
              <a:ext cx="151908" cy="1519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1933767" y="5365202"/>
              <a:ext cx="151908" cy="1519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152892" y="603805"/>
            <a:ext cx="11970882" cy="159299"/>
            <a:chOff x="114793" y="5357811"/>
            <a:chExt cx="11970882" cy="159299"/>
          </a:xfrm>
        </p:grpSpPr>
        <p:sp>
          <p:nvSpPr>
            <p:cNvPr id="30" name="Ellipse 29"/>
            <p:cNvSpPr/>
            <p:nvPr/>
          </p:nvSpPr>
          <p:spPr>
            <a:xfrm>
              <a:off x="355600" y="5386387"/>
              <a:ext cx="11479213" cy="1095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114793" y="5357811"/>
              <a:ext cx="151908" cy="1519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11933767" y="5365202"/>
              <a:ext cx="151908" cy="151908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78FAE426-6DD4-45DC-8A14-A0B09FBD9C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5085" y="1726072"/>
            <a:ext cx="3424379" cy="16394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25A3C62-96CD-41CE-9A74-0EA886E28A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5" y="1729646"/>
            <a:ext cx="2914650" cy="163949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29A3DED-A3F6-4324-9D67-DAC867E6FB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1335" y="1729646"/>
            <a:ext cx="2908300" cy="163591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05AD248-7F89-427E-BBD2-1D5DD7A01E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9635" y="1726073"/>
            <a:ext cx="2914650" cy="163949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3E35ADB8-38AC-4D9A-9EF9-6BA762E504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3157"/>
          <a:stretch/>
        </p:blipFill>
        <p:spPr>
          <a:xfrm>
            <a:off x="9899447" y="1726072"/>
            <a:ext cx="2299238" cy="16442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61" y="5592257"/>
            <a:ext cx="2267525" cy="126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61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A32D39-2832-477F-BBB5-994B5B406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framework d’IA et les systèmes embarqués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F47851-49B9-4275-BCE6-FA4C53785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676"/>
            <a:ext cx="5215467" cy="41318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F1C3B43-ECF1-481B-BAB3-71A1D7DDD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386" y="1270404"/>
            <a:ext cx="6583680" cy="30996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327CD8-A177-449B-A49B-D4E7AF3F385D}"/>
              </a:ext>
            </a:extLst>
          </p:cNvPr>
          <p:cNvSpPr txBox="1"/>
          <p:nvPr/>
        </p:nvSpPr>
        <p:spPr>
          <a:xfrm>
            <a:off x="690880" y="747184"/>
            <a:ext cx="171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Les outils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AC0BB4-7DD8-4AB0-AC4F-D8F59DD87F8E}"/>
              </a:ext>
            </a:extLst>
          </p:cNvPr>
          <p:cNvSpPr txBox="1"/>
          <p:nvPr/>
        </p:nvSpPr>
        <p:spPr>
          <a:xfrm>
            <a:off x="7361892" y="4460240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MODELE ONNX: STANDARD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A18ED3-1861-42B0-9FC4-46F56A74D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11" y="5236837"/>
            <a:ext cx="2436777" cy="16277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B465DD-4423-405C-BA1F-CCE3F5016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175" y="4827016"/>
            <a:ext cx="990600" cy="990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9AEACF-324C-4D31-8166-705A97412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700" y="4768017"/>
            <a:ext cx="1952366" cy="9048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C87B1E-D883-4E1D-B97E-1EA1F4F57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175" y="5900737"/>
            <a:ext cx="1914525" cy="9572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1A6FA8-E85F-4A5C-A684-2AE85B2CB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1840" y="5907341"/>
            <a:ext cx="1967941" cy="9572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4F6ABC9-F23E-4B03-BDB2-2C533679C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6012" y="5206103"/>
            <a:ext cx="1661504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9D8FB6-1864-4956-914D-7B028BF59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Fiche projet à construire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DA9C66-89F8-4D88-A742-9302D96EEBD4}"/>
              </a:ext>
            </a:extLst>
          </p:cNvPr>
          <p:cNvSpPr/>
          <p:nvPr/>
        </p:nvSpPr>
        <p:spPr>
          <a:xfrm>
            <a:off x="2476501" y="845224"/>
            <a:ext cx="4038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Objectifs Technologiques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Cadre Scientifique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Estimation TRL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Description du projet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Description des travaux techniques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Responsabilités (Qui fait quoi ?)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Organisation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Analyse de risques du projet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Ressources </a:t>
            </a:r>
            <a:r>
              <a:rPr lang="fr-FR" sz="1600" b="1" dirty="0" err="1">
                <a:solidFill>
                  <a:srgbClr val="054C7C"/>
                </a:solidFill>
              </a:rPr>
              <a:t>Budgetaires</a:t>
            </a:r>
            <a:r>
              <a:rPr lang="fr-FR" sz="1600" b="1" dirty="0">
                <a:solidFill>
                  <a:srgbClr val="054C7C"/>
                </a:solidFill>
              </a:rPr>
              <a:t> du projet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Ressources humaines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sz="1600" b="1" dirty="0">
              <a:solidFill>
                <a:srgbClr val="054C7C"/>
              </a:solidFill>
            </a:endParaRP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Ressources de Calcul</a:t>
            </a:r>
          </a:p>
          <a:p>
            <a:r>
              <a:rPr lang="fr-FR" sz="1600" dirty="0"/>
              <a:t> 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sz="1600" b="1" dirty="0">
                <a:solidFill>
                  <a:srgbClr val="054C7C"/>
                </a:solidFill>
              </a:rPr>
              <a:t>Calendrier du projet</a:t>
            </a:r>
            <a:endParaRPr lang="fr-FR" sz="16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17504C-0956-437C-B985-A179FE58F31E}"/>
              </a:ext>
            </a:extLst>
          </p:cNvPr>
          <p:cNvSpPr txBox="1"/>
          <p:nvPr/>
        </p:nvSpPr>
        <p:spPr>
          <a:xfrm>
            <a:off x="82514" y="2055286"/>
            <a:ext cx="195262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ym typeface="Wingdings" panose="05000000000000000000" pitchFamily="2" charset="2"/>
              </a:rPr>
              <a:t> Construire la fiche projet</a:t>
            </a:r>
            <a:endParaRPr lang="fr-FR" sz="20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58C334-E04A-482E-9CD8-1584FA0F8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235" y="787398"/>
            <a:ext cx="1773413" cy="11915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C89F79-C725-4E5E-A21C-6179B07C5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16" y="808805"/>
            <a:ext cx="1906419" cy="11915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2BBC03-7C5F-4DBB-9055-3BEF45ADA1F7}"/>
              </a:ext>
            </a:extLst>
          </p:cNvPr>
          <p:cNvSpPr txBox="1"/>
          <p:nvPr/>
        </p:nvSpPr>
        <p:spPr>
          <a:xfrm>
            <a:off x="79303" y="842367"/>
            <a:ext cx="1952625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ym typeface="Wingdings" panose="05000000000000000000" pitchFamily="2" charset="2"/>
              </a:rPr>
              <a:t>Construire le projet</a:t>
            </a:r>
            <a:endParaRPr lang="fr-FR" sz="2000" b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9728F0-3503-4B2B-AD45-A2D8423B8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776" y="4101360"/>
            <a:ext cx="1804908" cy="11482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248364-9858-4060-9E82-84AA4A2D8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982" y="4199373"/>
            <a:ext cx="1605462" cy="9923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2A0327B-F3D2-4B9D-B469-693DB4D56088}"/>
              </a:ext>
            </a:extLst>
          </p:cNvPr>
          <p:cNvSpPr txBox="1"/>
          <p:nvPr/>
        </p:nvSpPr>
        <p:spPr>
          <a:xfrm>
            <a:off x="6585816" y="2015585"/>
            <a:ext cx="10310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LP2I</a:t>
            </a: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LAPP</a:t>
            </a: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IP2I</a:t>
            </a: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GANIL</a:t>
            </a: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CPPM</a:t>
            </a:r>
          </a:p>
          <a:p>
            <a:r>
              <a:rPr lang="fr-F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IJCLab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Subatech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LLR</a:t>
            </a:r>
          </a:p>
          <a:p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IPHC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61084D-CDCF-4C94-B2FD-82B32A8F0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8635" y="2321688"/>
            <a:ext cx="2365367" cy="1695923"/>
          </a:xfrm>
          <a:prstGeom prst="rect">
            <a:avLst/>
          </a:prstGeom>
        </p:spPr>
      </p:pic>
      <p:sp>
        <p:nvSpPr>
          <p:cNvPr id="13" name="Bulle narrative : ronde 12">
            <a:extLst>
              <a:ext uri="{FF2B5EF4-FFF2-40B4-BE49-F238E27FC236}">
                <a16:creationId xmlns:a16="http://schemas.microsoft.com/office/drawing/2014/main" id="{29085ABB-907F-4C30-A182-CC0C0D67D570}"/>
              </a:ext>
            </a:extLst>
          </p:cNvPr>
          <p:cNvSpPr/>
          <p:nvPr/>
        </p:nvSpPr>
        <p:spPr>
          <a:xfrm flipH="1">
            <a:off x="7765987" y="2763172"/>
            <a:ext cx="1530486" cy="790140"/>
          </a:xfrm>
          <a:prstGeom prst="wedgeEllipseCallout">
            <a:avLst>
              <a:gd name="adj1" fmla="val -45078"/>
              <a:gd name="adj2" fmla="val 57786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/>
              <a:t>Créer une nouvelle instrumentation</a:t>
            </a:r>
          </a:p>
        </p:txBody>
      </p:sp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6CFD2AE9-AB19-4CDF-A95E-974D72ED028A}"/>
              </a:ext>
            </a:extLst>
          </p:cNvPr>
          <p:cNvSpPr/>
          <p:nvPr/>
        </p:nvSpPr>
        <p:spPr>
          <a:xfrm>
            <a:off x="9543130" y="2143860"/>
            <a:ext cx="1390723" cy="825961"/>
          </a:xfrm>
          <a:prstGeom prst="wedgeEllipseCallout">
            <a:avLst>
              <a:gd name="adj1" fmla="val -30422"/>
              <a:gd name="adj2" fmla="val 7864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00" dirty="0" err="1"/>
              <a:t>Etre</a:t>
            </a:r>
            <a:r>
              <a:rPr lang="fr-FR" sz="1000" dirty="0"/>
              <a:t> au cœur de l’innovation</a:t>
            </a:r>
          </a:p>
        </p:txBody>
      </p:sp>
      <p:sp>
        <p:nvSpPr>
          <p:cNvPr id="15" name="Vague 14">
            <a:extLst>
              <a:ext uri="{FF2B5EF4-FFF2-40B4-BE49-F238E27FC236}">
                <a16:creationId xmlns:a16="http://schemas.microsoft.com/office/drawing/2014/main" id="{5AE88868-6050-4483-9EA2-981E0A90CC02}"/>
              </a:ext>
            </a:extLst>
          </p:cNvPr>
          <p:cNvSpPr/>
          <p:nvPr/>
        </p:nvSpPr>
        <p:spPr>
          <a:xfrm>
            <a:off x="7916136" y="2044185"/>
            <a:ext cx="1604998" cy="739764"/>
          </a:xfrm>
          <a:prstGeom prst="wav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>
                <a:solidFill>
                  <a:schemeClr val="bg2">
                    <a:lumMod val="75000"/>
                  </a:schemeClr>
                </a:solidFill>
              </a:rPr>
              <a:t>S’engager dans THINK</a:t>
            </a:r>
          </a:p>
        </p:txBody>
      </p:sp>
      <p:sp>
        <p:nvSpPr>
          <p:cNvPr id="16" name="Parchemin : vertical 15">
            <a:extLst>
              <a:ext uri="{FF2B5EF4-FFF2-40B4-BE49-F238E27FC236}">
                <a16:creationId xmlns:a16="http://schemas.microsoft.com/office/drawing/2014/main" id="{681C0038-6A94-48E5-8D92-92EBD41D1CA5}"/>
              </a:ext>
            </a:extLst>
          </p:cNvPr>
          <p:cNvSpPr/>
          <p:nvPr/>
        </p:nvSpPr>
        <p:spPr>
          <a:xfrm>
            <a:off x="7765987" y="5348817"/>
            <a:ext cx="3316986" cy="1423458"/>
          </a:xfrm>
          <a:prstGeom prst="verticalScroll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75B5E42-B233-4DDC-9EAC-F1250F5EC39F}"/>
              </a:ext>
            </a:extLst>
          </p:cNvPr>
          <p:cNvSpPr txBox="1"/>
          <p:nvPr/>
        </p:nvSpPr>
        <p:spPr>
          <a:xfrm>
            <a:off x="8152213" y="5553138"/>
            <a:ext cx="25867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Investir dans des nouveaux composants</a:t>
            </a:r>
          </a:p>
          <a:p>
            <a:pPr marL="285750" indent="-285750">
              <a:buFontTx/>
              <a:buChar char="-"/>
            </a:pPr>
            <a:r>
              <a:rPr lang="fr-F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Workshops</a:t>
            </a:r>
          </a:p>
          <a:p>
            <a:pPr marL="285750" indent="-285750">
              <a:buFontTx/>
              <a:buChar char="-"/>
            </a:pPr>
            <a:r>
              <a:rPr lang="fr-F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Développements firmware/software</a:t>
            </a:r>
          </a:p>
        </p:txBody>
      </p:sp>
    </p:spTree>
    <p:extLst>
      <p:ext uri="{BB962C8B-B14F-4D97-AF65-F5344CB8AC3E}">
        <p14:creationId xmlns:p14="http://schemas.microsoft.com/office/powerpoint/2010/main" val="3058482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293F9-C079-402B-99CB-8417ED15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E000F0-201D-4347-81A6-8B93DD582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381375"/>
            <a:ext cx="6477000" cy="3476625"/>
          </a:xfrm>
          <a:prstGeom prst="rect">
            <a:avLst/>
          </a:prstGeom>
        </p:spPr>
      </p:pic>
      <p:sp>
        <p:nvSpPr>
          <p:cNvPr id="5" name="Organigramme : Document 4">
            <a:extLst>
              <a:ext uri="{FF2B5EF4-FFF2-40B4-BE49-F238E27FC236}">
                <a16:creationId xmlns:a16="http://schemas.microsoft.com/office/drawing/2014/main" id="{AAC2490E-15EE-430E-BF38-61F17FF7B3E6}"/>
              </a:ext>
            </a:extLst>
          </p:cNvPr>
          <p:cNvSpPr/>
          <p:nvPr/>
        </p:nvSpPr>
        <p:spPr>
          <a:xfrm>
            <a:off x="5838825" y="3724275"/>
            <a:ext cx="3114675" cy="13144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THINK a besoin de vous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6ACECB-2516-4B8F-8B5C-4D3BBE0ED55B}"/>
              </a:ext>
            </a:extLst>
          </p:cNvPr>
          <p:cNvSpPr txBox="1"/>
          <p:nvPr/>
        </p:nvSpPr>
        <p:spPr>
          <a:xfrm>
            <a:off x="117475" y="713787"/>
            <a:ext cx="897393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dirty="0"/>
              <a:t>THINK Phase 1 a débroussaillé la technologie de l’IA embarqué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dirty="0"/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dirty="0"/>
              <a:t>THINK phase 2 est le développement de l’IA embarqué pour nos instruments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dirty="0"/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dirty="0"/>
              <a:t>THINK veut répondre aux enjeux de la physique à venir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dirty="0"/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dirty="0"/>
              <a:t>THINK est multi-usage, multi-technologie</a:t>
            </a:r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endParaRPr lang="fr-FR" dirty="0"/>
          </a:p>
          <a:p>
            <a:pPr marL="285750" indent="-285750">
              <a:buClr>
                <a:srgbClr val="C00000"/>
              </a:buClr>
              <a:buFont typeface="Century Gothic" panose="020B0502020202020204" pitchFamily="34" charset="0"/>
              <a:buChar char="▌"/>
            </a:pPr>
            <a:r>
              <a:rPr lang="fr-FR" dirty="0"/>
              <a:t>THINK permet de faire évoluer nos compétences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C5F8DA-DF79-4A16-BE7C-5C73BEA23311}"/>
              </a:ext>
            </a:extLst>
          </p:cNvPr>
          <p:cNvSpPr txBox="1"/>
          <p:nvPr/>
        </p:nvSpPr>
        <p:spPr>
          <a:xfrm>
            <a:off x="373063" y="3546531"/>
            <a:ext cx="535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Plus on sera actif et nombreux, plus on réalisera de thèmes.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engagez-vous pour apporter vos idées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fr-FR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Promouvoir la technologie auprès des physiciens</a:t>
            </a:r>
            <a:endParaRPr lang="fr-FR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0FE01462-4130-48CF-A12D-A5401294A156}"/>
              </a:ext>
            </a:extLst>
          </p:cNvPr>
          <p:cNvSpPr/>
          <p:nvPr/>
        </p:nvSpPr>
        <p:spPr>
          <a:xfrm>
            <a:off x="417513" y="6126833"/>
            <a:ext cx="609600" cy="438150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D5654B-8AE1-43B7-AC1E-E831726A4705}"/>
              </a:ext>
            </a:extLst>
          </p:cNvPr>
          <p:cNvSpPr txBox="1"/>
          <p:nvPr/>
        </p:nvSpPr>
        <p:spPr>
          <a:xfrm>
            <a:off x="1140965" y="5930409"/>
            <a:ext cx="3806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Réunion RH, Budget et WP le 29 Juin en Visio</a:t>
            </a:r>
          </a:p>
        </p:txBody>
      </p:sp>
    </p:spTree>
    <p:extLst>
      <p:ext uri="{BB962C8B-B14F-4D97-AF65-F5344CB8AC3E}">
        <p14:creationId xmlns:p14="http://schemas.microsoft.com/office/powerpoint/2010/main" val="3112782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44E932-9F63-4134-9EB3-1FD24300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Three</a:t>
            </a:r>
            <a:r>
              <a:rPr lang="fr-FR" dirty="0"/>
              <a:t> mains </a:t>
            </a:r>
            <a:r>
              <a:rPr lang="fr-FR" dirty="0" err="1"/>
              <a:t>technics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CE1973-CE8D-447F-A1C0-4A04F849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52" y="747184"/>
            <a:ext cx="9395548" cy="5650624"/>
          </a:xfrm>
          <a:prstGeom prst="rect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id="{0BC33D98-E124-424B-90D3-89EBA0408FFC}"/>
              </a:ext>
            </a:extLst>
          </p:cNvPr>
          <p:cNvSpPr/>
          <p:nvPr/>
        </p:nvSpPr>
        <p:spPr>
          <a:xfrm>
            <a:off x="2405493" y="5912216"/>
            <a:ext cx="533400" cy="460192"/>
          </a:xfrm>
          <a:prstGeom prst="down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FD8B11-C9B6-42D2-A12A-0A56CBBEA5BF}"/>
              </a:ext>
            </a:extLst>
          </p:cNvPr>
          <p:cNvSpPr txBox="1"/>
          <p:nvPr/>
        </p:nvSpPr>
        <p:spPr>
          <a:xfrm>
            <a:off x="1313293" y="6372408"/>
            <a:ext cx="3001143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Embedded System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8F640B-B873-4325-8FD7-EC0DEEA37DCA}"/>
              </a:ext>
            </a:extLst>
          </p:cNvPr>
          <p:cNvSpPr txBox="1"/>
          <p:nvPr/>
        </p:nvSpPr>
        <p:spPr>
          <a:xfrm rot="16200000">
            <a:off x="-571503" y="2869457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DATA DRIVEN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3624E4-DDB3-41F4-A633-43C53B789902}"/>
              </a:ext>
            </a:extLst>
          </p:cNvPr>
          <p:cNvSpPr txBox="1"/>
          <p:nvPr/>
        </p:nvSpPr>
        <p:spPr>
          <a:xfrm rot="16200000">
            <a:off x="9505253" y="3009157"/>
            <a:ext cx="3244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COMPUTING DRIVEN</a:t>
            </a:r>
          </a:p>
        </p:txBody>
      </p:sp>
    </p:spTree>
    <p:extLst>
      <p:ext uri="{BB962C8B-B14F-4D97-AF65-F5344CB8AC3E}">
        <p14:creationId xmlns:p14="http://schemas.microsoft.com/office/powerpoint/2010/main" val="264815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98CCC16-10D4-4FD6-99B2-183252E3DA27}"/>
              </a:ext>
            </a:extLst>
          </p:cNvPr>
          <p:cNvSpPr/>
          <p:nvPr/>
        </p:nvSpPr>
        <p:spPr>
          <a:xfrm>
            <a:off x="2416402" y="1721877"/>
            <a:ext cx="3813040" cy="236829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EE3DB1-DA36-4748-B89F-AF26D1A2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Stakesholders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 Responsive AI on the Edge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CBF2CC-11D1-4BA2-9BB8-1D2C6528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508" y="1029415"/>
            <a:ext cx="5548882" cy="33678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4D9BEA0-97C7-4878-B1A2-A67A698881CC}"/>
              </a:ext>
            </a:extLst>
          </p:cNvPr>
          <p:cNvSpPr txBox="1"/>
          <p:nvPr/>
        </p:nvSpPr>
        <p:spPr>
          <a:xfrm>
            <a:off x="6223163" y="798607"/>
            <a:ext cx="2231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STMicroelectronics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98BF57-561A-4615-8B1E-BBF070BC99DD}"/>
              </a:ext>
            </a:extLst>
          </p:cNvPr>
          <p:cNvSpPr/>
          <p:nvPr/>
        </p:nvSpPr>
        <p:spPr>
          <a:xfrm>
            <a:off x="3641692" y="798607"/>
            <a:ext cx="1847088" cy="5596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AI-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Centric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cloud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D31D726-E168-495B-BEBA-4339099C73B2}"/>
              </a:ext>
            </a:extLst>
          </p:cNvPr>
          <p:cNvCxnSpPr>
            <a:stCxn id="5" idx="2"/>
          </p:cNvCxnSpPr>
          <p:nvPr/>
        </p:nvCxnSpPr>
        <p:spPr>
          <a:xfrm>
            <a:off x="4565236" y="1358216"/>
            <a:ext cx="0" cy="528253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8B4CCFE-6EB8-4490-AD2B-A06D268DC7A2}"/>
              </a:ext>
            </a:extLst>
          </p:cNvPr>
          <p:cNvSpPr/>
          <p:nvPr/>
        </p:nvSpPr>
        <p:spPr>
          <a:xfrm>
            <a:off x="3161634" y="1886469"/>
            <a:ext cx="2807205" cy="55960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Hungry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Electrical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power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7F72E4-2CCD-4003-BDC4-F61F83F62F17}"/>
              </a:ext>
            </a:extLst>
          </p:cNvPr>
          <p:cNvSpPr/>
          <p:nvPr/>
        </p:nvSpPr>
        <p:spPr>
          <a:xfrm>
            <a:off x="3161634" y="2590133"/>
            <a:ext cx="2807205" cy="55960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Hungry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bandwidth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2D6D1A-76F2-4A92-8DE3-360A34D82C41}"/>
              </a:ext>
            </a:extLst>
          </p:cNvPr>
          <p:cNvSpPr/>
          <p:nvPr/>
        </p:nvSpPr>
        <p:spPr>
          <a:xfrm>
            <a:off x="3145642" y="3233598"/>
            <a:ext cx="2807205" cy="55960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Hungry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data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quality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317D20A-4E0D-4FB9-8A7A-4A335ECD1A17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4565237" y="2446078"/>
            <a:ext cx="0" cy="144055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83C679E-6B8F-43C2-87BA-CC57975FCC5E}"/>
              </a:ext>
            </a:extLst>
          </p:cNvPr>
          <p:cNvCxnSpPr/>
          <p:nvPr/>
        </p:nvCxnSpPr>
        <p:spPr>
          <a:xfrm>
            <a:off x="4565235" y="3132242"/>
            <a:ext cx="0" cy="144055"/>
          </a:xfrm>
          <a:prstGeom prst="straightConnector1">
            <a:avLst/>
          </a:prstGeom>
          <a:ln w="95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70B9E1C-B9C8-4E91-9CB9-342C64B36AE0}"/>
              </a:ext>
            </a:extLst>
          </p:cNvPr>
          <p:cNvSpPr txBox="1"/>
          <p:nvPr/>
        </p:nvSpPr>
        <p:spPr>
          <a:xfrm rot="16200000">
            <a:off x="2058646" y="2613638"/>
            <a:ext cx="1444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Big Data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firms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4AE75013-8B5A-4BE1-A621-12572A4D2F6E}"/>
              </a:ext>
            </a:extLst>
          </p:cNvPr>
          <p:cNvSpPr/>
          <p:nvPr/>
        </p:nvSpPr>
        <p:spPr>
          <a:xfrm>
            <a:off x="4226908" y="4090173"/>
            <a:ext cx="813816" cy="1555457"/>
          </a:xfrm>
          <a:prstGeom prst="down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121543C-6F2B-49B7-A824-F292AC5F8C5F}"/>
              </a:ext>
            </a:extLst>
          </p:cNvPr>
          <p:cNvSpPr txBox="1"/>
          <p:nvPr/>
        </p:nvSpPr>
        <p:spPr>
          <a:xfrm rot="16200000">
            <a:off x="3925417" y="4535092"/>
            <a:ext cx="1359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Migration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57C0801-AF1C-4724-99E9-19389A3F5288}"/>
              </a:ext>
            </a:extLst>
          </p:cNvPr>
          <p:cNvSpPr/>
          <p:nvPr/>
        </p:nvSpPr>
        <p:spPr>
          <a:xfrm>
            <a:off x="3358228" y="5645630"/>
            <a:ext cx="2610610" cy="831127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Embedded components network for </a:t>
            </a:r>
            <a:r>
              <a:rPr kumimoji="0" lang="fr-F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edge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 AI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6F6F5C-17D0-400B-AD51-530648FE0A41}"/>
              </a:ext>
            </a:extLst>
          </p:cNvPr>
          <p:cNvSpPr txBox="1"/>
          <p:nvPr/>
        </p:nvSpPr>
        <p:spPr>
          <a:xfrm>
            <a:off x="624048" y="798607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MLOps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AB81476-7352-48A5-BC8F-D8C5327A8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204" y="4734031"/>
            <a:ext cx="1036210" cy="103621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79E869B-608A-49FC-BC33-AB85C23DEC55}"/>
              </a:ext>
            </a:extLst>
          </p:cNvPr>
          <p:cNvSpPr txBox="1"/>
          <p:nvPr/>
        </p:nvSpPr>
        <p:spPr>
          <a:xfrm>
            <a:off x="6048148" y="4436046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Kendryte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K210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AFE69C3-FD32-47D1-A091-011D72699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365" y="4792415"/>
            <a:ext cx="1207442" cy="87740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2493532-3550-4E33-A068-4D120DA29E27}"/>
              </a:ext>
            </a:extLst>
          </p:cNvPr>
          <p:cNvSpPr txBox="1"/>
          <p:nvPr/>
        </p:nvSpPr>
        <p:spPr>
          <a:xfrm>
            <a:off x="7476000" y="4509730"/>
            <a:ext cx="148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STM32 Cube AI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AAEAC7-DCD3-47A1-8450-7F34D72A7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336" y="4630414"/>
            <a:ext cx="1143598" cy="114359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A0094F4-5CB7-40FE-BBFB-67ED45DAC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724" y="5685216"/>
            <a:ext cx="1308653" cy="87084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8708FA6-E5B3-4B11-A7D3-D5981F2E4EF9}"/>
              </a:ext>
            </a:extLst>
          </p:cNvPr>
          <p:cNvSpPr txBox="1"/>
          <p:nvPr/>
        </p:nvSpPr>
        <p:spPr>
          <a:xfrm>
            <a:off x="8112057" y="6456409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Intel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5D44363-63CF-4C5F-A4A4-53564D9FC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5806" y="5804510"/>
            <a:ext cx="945102" cy="56942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1CC716D-6FC5-4AD1-A0E0-6F5E5CDBE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9418" y="4758079"/>
            <a:ext cx="976598" cy="70966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AE20841-FE93-4C00-8806-75ED1F449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4890" y="5786284"/>
            <a:ext cx="882988" cy="641638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C8E1CA1-2119-415E-9364-586C0F4582B0}"/>
              </a:ext>
            </a:extLst>
          </p:cNvPr>
          <p:cNvSpPr txBox="1"/>
          <p:nvPr/>
        </p:nvSpPr>
        <p:spPr>
          <a:xfrm>
            <a:off x="9628745" y="5465014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Digilent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D5B8455-B056-4BA8-B79C-CFA15C0FD849}"/>
              </a:ext>
            </a:extLst>
          </p:cNvPr>
          <p:cNvSpPr/>
          <p:nvPr/>
        </p:nvSpPr>
        <p:spPr>
          <a:xfrm>
            <a:off x="11287298" y="6560470"/>
            <a:ext cx="99657" cy="9965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E5F0277-646B-413F-9FDF-7CF1299A0C74}"/>
              </a:ext>
            </a:extLst>
          </p:cNvPr>
          <p:cNvSpPr/>
          <p:nvPr/>
        </p:nvSpPr>
        <p:spPr>
          <a:xfrm>
            <a:off x="11473502" y="6560469"/>
            <a:ext cx="99657" cy="9965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3B48AEA-EFEE-4DBA-BABE-0B2F8F7C6F16}"/>
              </a:ext>
            </a:extLst>
          </p:cNvPr>
          <p:cNvSpPr/>
          <p:nvPr/>
        </p:nvSpPr>
        <p:spPr>
          <a:xfrm>
            <a:off x="11636016" y="6560468"/>
            <a:ext cx="99657" cy="99657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5" name="Image 52">
            <a:extLst>
              <a:ext uri="{FF2B5EF4-FFF2-40B4-BE49-F238E27FC236}">
                <a16:creationId xmlns:a16="http://schemas.microsoft.com/office/drawing/2014/main" id="{4E139A8B-5588-41B2-A25F-1FAECC6029D1}"/>
              </a:ext>
            </a:extLst>
          </p:cNvPr>
          <p:cNvPicPr/>
          <p:nvPr/>
        </p:nvPicPr>
        <p:blipFill>
          <a:blip r:embed="rId10"/>
          <a:srcRect l="10722" t="11627" r="11085" b="10172"/>
          <a:stretch/>
        </p:blipFill>
        <p:spPr>
          <a:xfrm>
            <a:off x="7063170" y="5828585"/>
            <a:ext cx="1036211" cy="877409"/>
          </a:xfrm>
          <a:prstGeom prst="rect">
            <a:avLst/>
          </a:prstGeom>
          <a:ln w="0">
            <a:noFill/>
          </a:ln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963BB1D0-1A2F-4A91-91D1-AFD875DD7D02}"/>
              </a:ext>
            </a:extLst>
          </p:cNvPr>
          <p:cNvSpPr txBox="1"/>
          <p:nvPr/>
        </p:nvSpPr>
        <p:spPr>
          <a:xfrm>
            <a:off x="6190719" y="6398217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AMD-Xilinx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63357CE-AD41-4BC9-BA19-83DCF952AC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" y="1137161"/>
            <a:ext cx="2029133" cy="4048603"/>
          </a:xfrm>
          <a:prstGeom prst="rect">
            <a:avLst/>
          </a:prstGeom>
        </p:spPr>
      </p:pic>
      <p:sp>
        <p:nvSpPr>
          <p:cNvPr id="40" name="Flèche : gauche 39">
            <a:extLst>
              <a:ext uri="{FF2B5EF4-FFF2-40B4-BE49-F238E27FC236}">
                <a16:creationId xmlns:a16="http://schemas.microsoft.com/office/drawing/2014/main" id="{8DF094FB-3AD9-470F-A2C4-A9D70D5F58F2}"/>
              </a:ext>
            </a:extLst>
          </p:cNvPr>
          <p:cNvSpPr/>
          <p:nvPr/>
        </p:nvSpPr>
        <p:spPr>
          <a:xfrm>
            <a:off x="2164987" y="5865379"/>
            <a:ext cx="1110386" cy="483448"/>
          </a:xfrm>
          <a:prstGeom prst="lef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2D33C2F0-9E00-4CB6-8694-56D1853C7130}"/>
              </a:ext>
            </a:extLst>
          </p:cNvPr>
          <p:cNvSpPr/>
          <p:nvPr/>
        </p:nvSpPr>
        <p:spPr>
          <a:xfrm>
            <a:off x="408180" y="5729979"/>
            <a:ext cx="1644993" cy="72748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New Paradigme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07096B5C-A979-4C79-B7EF-ECA1C64DE3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9104" y="1517629"/>
            <a:ext cx="1240260" cy="6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28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920A1-1266-4AA3-B368-A31319F0E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THINK Technologies </a:t>
            </a:r>
            <a:r>
              <a:rPr lang="fr-FR" dirty="0" err="1"/>
              <a:t>Selection</a:t>
            </a:r>
            <a:endParaRPr lang="fr-FR" dirty="0"/>
          </a:p>
        </p:txBody>
      </p:sp>
      <p:pic>
        <p:nvPicPr>
          <p:cNvPr id="3" name="Image 52">
            <a:extLst>
              <a:ext uri="{FF2B5EF4-FFF2-40B4-BE49-F238E27FC236}">
                <a16:creationId xmlns:a16="http://schemas.microsoft.com/office/drawing/2014/main" id="{6369804B-4D57-4743-9E24-11E0B5D6EB76}"/>
              </a:ext>
            </a:extLst>
          </p:cNvPr>
          <p:cNvPicPr/>
          <p:nvPr/>
        </p:nvPicPr>
        <p:blipFill>
          <a:blip r:embed="rId2"/>
          <a:srcRect l="10722" t="11627" r="11085" b="10172"/>
          <a:stretch/>
        </p:blipFill>
        <p:spPr>
          <a:xfrm>
            <a:off x="5363999" y="3169191"/>
            <a:ext cx="1527356" cy="1149010"/>
          </a:xfrm>
          <a:prstGeom prst="rect">
            <a:avLst/>
          </a:prstGeom>
          <a:ln w="0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937E02-E974-4A5B-B377-8AA43A5FF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254"/>
          <a:stretch/>
        </p:blipFill>
        <p:spPr>
          <a:xfrm>
            <a:off x="233547" y="849027"/>
            <a:ext cx="1995571" cy="15283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E5E16B-AD7C-45DF-80EB-73ACDFC3F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86" r="22269"/>
          <a:stretch/>
        </p:blipFill>
        <p:spPr>
          <a:xfrm>
            <a:off x="6975562" y="872320"/>
            <a:ext cx="1061917" cy="10826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B3B1439-A3FF-4DF8-B56F-665DF6F5FF4C}"/>
              </a:ext>
            </a:extLst>
          </p:cNvPr>
          <p:cNvSpPr txBox="1"/>
          <p:nvPr/>
        </p:nvSpPr>
        <p:spPr>
          <a:xfrm>
            <a:off x="7318294" y="1993668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Courier New" panose="02070309020205020404" pitchFamily="49" charset="0"/>
              </a:rPr>
              <a:t>NMC</a:t>
            </a:r>
            <a:endParaRPr kumimoji="0" lang="en-US" sz="2000" b="1" i="0" u="none" strike="noStrike" kern="1200" cap="none" spc="0" normalizeH="0" baseline="0" noProof="0" dirty="0" err="1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0D478D-4EF8-4B29-A16D-15DCFF09D7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52" t="68264" r="15906" b="-1926"/>
          <a:stretch/>
        </p:blipFill>
        <p:spPr>
          <a:xfrm>
            <a:off x="177800" y="4556007"/>
            <a:ext cx="2853458" cy="10060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90961A-4BFA-4C35-9EAD-B996F57151DB}"/>
              </a:ext>
            </a:extLst>
          </p:cNvPr>
          <p:cNvSpPr txBox="1"/>
          <p:nvPr/>
        </p:nvSpPr>
        <p:spPr>
          <a:xfrm>
            <a:off x="623738" y="2377365"/>
            <a:ext cx="760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MPPA</a:t>
            </a:r>
            <a:endParaRPr kumimoji="0" lang="en-US" sz="1600" b="1" i="0" u="none" strike="noStrike" kern="1200" cap="none" spc="0" normalizeH="0" baseline="0" noProof="0" dirty="0" err="1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E1985F8-A250-4517-8C93-90ABC27C5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315" y="3366100"/>
            <a:ext cx="1428016" cy="762646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76FABB8-CF2E-4C80-8E0C-4DE226884E63}"/>
              </a:ext>
            </a:extLst>
          </p:cNvPr>
          <p:cNvCxnSpPr>
            <a:cxnSpLocks/>
          </p:cNvCxnSpPr>
          <p:nvPr/>
        </p:nvCxnSpPr>
        <p:spPr>
          <a:xfrm flipH="1">
            <a:off x="4566921" y="2399706"/>
            <a:ext cx="260429" cy="493184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F0249D2-71B7-4410-876B-FCA887759CA8}"/>
              </a:ext>
            </a:extLst>
          </p:cNvPr>
          <p:cNvCxnSpPr>
            <a:cxnSpLocks/>
          </p:cNvCxnSpPr>
          <p:nvPr/>
        </p:nvCxnSpPr>
        <p:spPr>
          <a:xfrm>
            <a:off x="5081621" y="2377366"/>
            <a:ext cx="687859" cy="823773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991EB5F-B4E1-4158-A3FF-9063246F546D}"/>
              </a:ext>
            </a:extLst>
          </p:cNvPr>
          <p:cNvCxnSpPr>
            <a:cxnSpLocks/>
          </p:cNvCxnSpPr>
          <p:nvPr/>
        </p:nvCxnSpPr>
        <p:spPr>
          <a:xfrm>
            <a:off x="7880908" y="2344453"/>
            <a:ext cx="261317" cy="310400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BBE4C17-D903-491A-A768-91E5666B13A8}"/>
              </a:ext>
            </a:extLst>
          </p:cNvPr>
          <p:cNvCxnSpPr>
            <a:cxnSpLocks/>
          </p:cNvCxnSpPr>
          <p:nvPr/>
        </p:nvCxnSpPr>
        <p:spPr>
          <a:xfrm flipH="1">
            <a:off x="2750956" y="2344454"/>
            <a:ext cx="170601" cy="877783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82D0E0F-B1D5-4035-8F72-D4603E5243DF}"/>
              </a:ext>
            </a:extLst>
          </p:cNvPr>
          <p:cNvCxnSpPr>
            <a:cxnSpLocks/>
          </p:cNvCxnSpPr>
          <p:nvPr/>
        </p:nvCxnSpPr>
        <p:spPr>
          <a:xfrm>
            <a:off x="778814" y="2833353"/>
            <a:ext cx="571436" cy="1634311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08621381-3B96-4F9A-B34B-F470C21ED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08"/>
          <a:stretch/>
        </p:blipFill>
        <p:spPr>
          <a:xfrm>
            <a:off x="1660446" y="816115"/>
            <a:ext cx="3841882" cy="152833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38B50B5-D92D-440F-9428-BD44ED5E8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823964" y="2654853"/>
            <a:ext cx="2051899" cy="109257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6C01882-EA5F-4F83-ADD9-762A5BB669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355" y="2948144"/>
            <a:ext cx="1764644" cy="1069375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F0EC7956-2E40-4C58-BF96-65F71E1B67D3}"/>
              </a:ext>
            </a:extLst>
          </p:cNvPr>
          <p:cNvSpPr txBox="1"/>
          <p:nvPr/>
        </p:nvSpPr>
        <p:spPr>
          <a:xfrm>
            <a:off x="4069184" y="3863629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DE10-Agilex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663CBF0F-DEF0-4457-B949-B081362341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485" y="4467664"/>
            <a:ext cx="1533989" cy="1149011"/>
          </a:xfrm>
          <a:prstGeom prst="rect">
            <a:avLst/>
          </a:prstGeom>
        </p:spPr>
      </p:pic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E8194F4-B13F-49E5-BDB5-7DB76D0B890A}"/>
              </a:ext>
            </a:extLst>
          </p:cNvPr>
          <p:cNvCxnSpPr/>
          <p:nvPr/>
        </p:nvCxnSpPr>
        <p:spPr>
          <a:xfrm flipH="1">
            <a:off x="5502328" y="4171406"/>
            <a:ext cx="267150" cy="501178"/>
          </a:xfrm>
          <a:prstGeom prst="straightConnector1">
            <a:avLst/>
          </a:prstGeom>
          <a:ln w="952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E691BACC-473A-441F-9396-294309EC5B15}"/>
              </a:ext>
            </a:extLst>
          </p:cNvPr>
          <p:cNvSpPr txBox="1"/>
          <p:nvPr/>
        </p:nvSpPr>
        <p:spPr>
          <a:xfrm>
            <a:off x="5884274" y="5162040"/>
            <a:ext cx="853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VCK190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CC4A074-782B-42B6-A129-9D19AFA402A6}"/>
              </a:ext>
            </a:extLst>
          </p:cNvPr>
          <p:cNvSpPr txBox="1"/>
          <p:nvPr/>
        </p:nvSpPr>
        <p:spPr>
          <a:xfrm>
            <a:off x="1918723" y="3091236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nVidia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2308D3DB-EC02-4104-8B38-72DF37F21D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196" y="5650408"/>
            <a:ext cx="2069062" cy="116310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A072B24E-705B-4D40-996E-0FBB138A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7380" y="5232974"/>
            <a:ext cx="1757469" cy="160363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F90BC6CE-AD09-48D2-BFA6-757E185CD6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4611" y="6340121"/>
            <a:ext cx="1973962" cy="462139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04778D9-0B4F-4A53-822C-DF26FED91D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6350" y="5751474"/>
            <a:ext cx="1261382" cy="63069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7ACB3549-E59C-4170-AD91-AA32F196EF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9472" y="5135510"/>
            <a:ext cx="2346239" cy="110896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BE8192E2-B08A-46E0-8A71-E9250E4333A7}"/>
              </a:ext>
            </a:extLst>
          </p:cNvPr>
          <p:cNvSpPr txBox="1"/>
          <p:nvPr/>
        </p:nvSpPr>
        <p:spPr>
          <a:xfrm>
            <a:off x="6261942" y="402364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ZCU102,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ZCU104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77CEC8B2-4575-48BE-B294-B7B8B0502091}"/>
              </a:ext>
            </a:extLst>
          </p:cNvPr>
          <p:cNvSpPr/>
          <p:nvPr/>
        </p:nvSpPr>
        <p:spPr>
          <a:xfrm>
            <a:off x="10190227" y="1580284"/>
            <a:ext cx="723275" cy="904165"/>
          </a:xfrm>
          <a:prstGeom prst="downArrow">
            <a:avLst>
              <a:gd name="adj1" fmla="val 39465"/>
              <a:gd name="adj2" fmla="val 39465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18DE5F-B2B7-4610-9593-0F86F079F545}"/>
              </a:ext>
            </a:extLst>
          </p:cNvPr>
          <p:cNvSpPr txBox="1"/>
          <p:nvPr/>
        </p:nvSpPr>
        <p:spPr>
          <a:xfrm>
            <a:off x="9306973" y="2578812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https://think.in2p3.fr/</a:t>
            </a:r>
          </a:p>
        </p:txBody>
      </p:sp>
    </p:spTree>
    <p:extLst>
      <p:ext uri="{BB962C8B-B14F-4D97-AF65-F5344CB8AC3E}">
        <p14:creationId xmlns:p14="http://schemas.microsoft.com/office/powerpoint/2010/main" val="319237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 : coins arrondis 145">
            <a:extLst>
              <a:ext uri="{FF2B5EF4-FFF2-40B4-BE49-F238E27FC236}">
                <a16:creationId xmlns:a16="http://schemas.microsoft.com/office/drawing/2014/main" id="{C6E1C858-581B-4E5D-90FC-1D82E8CD3E70}"/>
              </a:ext>
            </a:extLst>
          </p:cNvPr>
          <p:cNvSpPr/>
          <p:nvPr/>
        </p:nvSpPr>
        <p:spPr>
          <a:xfrm>
            <a:off x="6017012" y="2897226"/>
            <a:ext cx="907126" cy="1970050"/>
          </a:xfrm>
          <a:prstGeom prst="roundRect">
            <a:avLst/>
          </a:prstGeom>
          <a:solidFill>
            <a:srgbClr val="FFFF99">
              <a:alpha val="43137"/>
            </a:srgb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44" name="Rectangle : coins arrondis 143">
            <a:extLst>
              <a:ext uri="{FF2B5EF4-FFF2-40B4-BE49-F238E27FC236}">
                <a16:creationId xmlns:a16="http://schemas.microsoft.com/office/drawing/2014/main" id="{3CB1AFCB-2C50-4FEE-8ECC-15D637E9FFA8}"/>
              </a:ext>
            </a:extLst>
          </p:cNvPr>
          <p:cNvSpPr/>
          <p:nvPr/>
        </p:nvSpPr>
        <p:spPr>
          <a:xfrm>
            <a:off x="10001058" y="1831514"/>
            <a:ext cx="2110709" cy="423591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42" name="Rectangle : coins arrondis 141">
            <a:extLst>
              <a:ext uri="{FF2B5EF4-FFF2-40B4-BE49-F238E27FC236}">
                <a16:creationId xmlns:a16="http://schemas.microsoft.com/office/drawing/2014/main" id="{799F657F-1B54-4C6A-9E57-D8F7500F149E}"/>
              </a:ext>
            </a:extLst>
          </p:cNvPr>
          <p:cNvSpPr/>
          <p:nvPr/>
        </p:nvSpPr>
        <p:spPr>
          <a:xfrm>
            <a:off x="0" y="1831514"/>
            <a:ext cx="3303122" cy="39501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B85ADCF5-8E41-43B3-B2C5-BE4FC77DC7C5}"/>
              </a:ext>
            </a:extLst>
          </p:cNvPr>
          <p:cNvCxnSpPr>
            <a:cxnSpLocks/>
            <a:stCxn id="19" idx="2"/>
            <a:endCxn id="52" idx="0"/>
          </p:cNvCxnSpPr>
          <p:nvPr/>
        </p:nvCxnSpPr>
        <p:spPr>
          <a:xfrm>
            <a:off x="11045116" y="2434203"/>
            <a:ext cx="0" cy="1221738"/>
          </a:xfrm>
          <a:prstGeom prst="line">
            <a:avLst/>
          </a:prstGeom>
          <a:ln w="38100" cmpd="sng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EC498981-AE68-4F9A-9F44-5708D5348436}"/>
              </a:ext>
            </a:extLst>
          </p:cNvPr>
          <p:cNvCxnSpPr>
            <a:stCxn id="36" idx="2"/>
          </p:cNvCxnSpPr>
          <p:nvPr/>
        </p:nvCxnSpPr>
        <p:spPr>
          <a:xfrm flipH="1">
            <a:off x="6382977" y="3323772"/>
            <a:ext cx="1" cy="1018357"/>
          </a:xfrm>
          <a:prstGeom prst="line">
            <a:avLst/>
          </a:prstGeom>
          <a:ln w="285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73F95E1D-FF9D-4AA7-81FF-7F93E25D5BA4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5328762" y="3252675"/>
            <a:ext cx="12567" cy="805522"/>
          </a:xfrm>
          <a:prstGeom prst="line">
            <a:avLst/>
          </a:prstGeom>
          <a:ln w="285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Thèmes</a:t>
            </a:r>
            <a:endParaRPr lang="en-US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EC0230-462C-4E4C-8771-1C5CF7AD7CA2}"/>
              </a:ext>
            </a:extLst>
          </p:cNvPr>
          <p:cNvSpPr/>
          <p:nvPr/>
        </p:nvSpPr>
        <p:spPr>
          <a:xfrm>
            <a:off x="5041784" y="864066"/>
            <a:ext cx="1786855" cy="5536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THINK Phase 2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811F098-55AA-434F-8495-B7FDFC11A0D7}"/>
              </a:ext>
            </a:extLst>
          </p:cNvPr>
          <p:cNvSpPr/>
          <p:nvPr/>
        </p:nvSpPr>
        <p:spPr>
          <a:xfrm>
            <a:off x="963332" y="1972809"/>
            <a:ext cx="1261844" cy="453005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/>
              <a:t>Algorithmes IA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923DD61-5455-48E8-9641-85C04ECFA24D}"/>
              </a:ext>
            </a:extLst>
          </p:cNvPr>
          <p:cNvSpPr/>
          <p:nvPr/>
        </p:nvSpPr>
        <p:spPr>
          <a:xfrm>
            <a:off x="3473161" y="1987783"/>
            <a:ext cx="1283519" cy="453005"/>
          </a:xfrm>
          <a:prstGeom prst="roundRect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Instrumentation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B58FC91-5202-4A32-888E-4C8E5C1800CA}"/>
              </a:ext>
            </a:extLst>
          </p:cNvPr>
          <p:cNvSpPr/>
          <p:nvPr/>
        </p:nvSpPr>
        <p:spPr>
          <a:xfrm>
            <a:off x="7148818" y="1987021"/>
            <a:ext cx="1751902" cy="453005"/>
          </a:xfrm>
          <a:prstGeom prst="roundRect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Matériels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DA4451A-7364-4002-B007-62815EF13F9D}"/>
              </a:ext>
            </a:extLst>
          </p:cNvPr>
          <p:cNvSpPr/>
          <p:nvPr/>
        </p:nvSpPr>
        <p:spPr>
          <a:xfrm>
            <a:off x="10169165" y="1981198"/>
            <a:ext cx="1751902" cy="45300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151A3AE-2F0A-4D2F-9E2A-A8991CA4E2D5}"/>
              </a:ext>
            </a:extLst>
          </p:cNvPr>
          <p:cNvSpPr/>
          <p:nvPr/>
        </p:nvSpPr>
        <p:spPr>
          <a:xfrm>
            <a:off x="0" y="2701253"/>
            <a:ext cx="1006679" cy="45300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 err="1">
                <a:solidFill>
                  <a:schemeClr val="tx1"/>
                </a:solidFill>
              </a:rPr>
              <a:t>Reseaux</a:t>
            </a:r>
            <a:r>
              <a:rPr lang="fr-FR" sz="1050" dirty="0">
                <a:solidFill>
                  <a:schemeClr val="tx1"/>
                </a:solidFill>
              </a:rPr>
              <a:t> de neurones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811A89B-FCAF-4F4D-B01E-AA41FF81B690}"/>
              </a:ext>
            </a:extLst>
          </p:cNvPr>
          <p:cNvSpPr/>
          <p:nvPr/>
        </p:nvSpPr>
        <p:spPr>
          <a:xfrm>
            <a:off x="1087421" y="2701253"/>
            <a:ext cx="1006679" cy="45300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Techniques </a:t>
            </a:r>
            <a:r>
              <a:rPr lang="fr-FR" sz="1050" dirty="0" err="1">
                <a:solidFill>
                  <a:schemeClr val="tx1"/>
                </a:solidFill>
              </a:rPr>
              <a:t>baysiennes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F166185-C00E-4C82-98ED-956DBE51CF04}"/>
              </a:ext>
            </a:extLst>
          </p:cNvPr>
          <p:cNvSpPr/>
          <p:nvPr/>
        </p:nvSpPr>
        <p:spPr>
          <a:xfrm>
            <a:off x="2174842" y="2701253"/>
            <a:ext cx="1075191" cy="45300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>
                <a:solidFill>
                  <a:schemeClr val="tx1"/>
                </a:solidFill>
              </a:rPr>
              <a:t>Calcul distribué sur SE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638018D-9548-41FD-BC8E-9A4B2C0B6C77}"/>
              </a:ext>
            </a:extLst>
          </p:cNvPr>
          <p:cNvSpPr/>
          <p:nvPr/>
        </p:nvSpPr>
        <p:spPr>
          <a:xfrm>
            <a:off x="3473159" y="2709234"/>
            <a:ext cx="1283519" cy="255861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 err="1">
                <a:solidFill>
                  <a:schemeClr val="tx1"/>
                </a:solidFill>
              </a:rPr>
              <a:t>Desempilement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FDB5D76-3131-4FF0-8B32-871CE31AFDA7}"/>
              </a:ext>
            </a:extLst>
          </p:cNvPr>
          <p:cNvSpPr/>
          <p:nvPr/>
        </p:nvSpPr>
        <p:spPr>
          <a:xfrm>
            <a:off x="3473159" y="3034309"/>
            <a:ext cx="1283519" cy="255860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>
                <a:solidFill>
                  <a:schemeClr val="tx1"/>
                </a:solidFill>
              </a:rPr>
              <a:t>Erreur Balistique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A31E7F1-518A-4203-B596-667923F2525E}"/>
              </a:ext>
            </a:extLst>
          </p:cNvPr>
          <p:cNvSpPr/>
          <p:nvPr/>
        </p:nvSpPr>
        <p:spPr>
          <a:xfrm>
            <a:off x="3472257" y="3340508"/>
            <a:ext cx="1283519" cy="255860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 err="1">
                <a:solidFill>
                  <a:schemeClr val="tx1"/>
                </a:solidFill>
              </a:rPr>
              <a:t>Deconvolution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BB62CB4F-B9D2-4854-89B0-69BFE07EBF3D}"/>
              </a:ext>
            </a:extLst>
          </p:cNvPr>
          <p:cNvSpPr/>
          <p:nvPr/>
        </p:nvSpPr>
        <p:spPr>
          <a:xfrm>
            <a:off x="3472256" y="3665581"/>
            <a:ext cx="1283519" cy="306199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>
                <a:solidFill>
                  <a:schemeClr val="tx1"/>
                </a:solidFill>
              </a:rPr>
              <a:t>Segmentation/ classification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D818ABE-1E54-4D96-AEF2-1AA8A980F365}"/>
              </a:ext>
            </a:extLst>
          </p:cNvPr>
          <p:cNvSpPr/>
          <p:nvPr/>
        </p:nvSpPr>
        <p:spPr>
          <a:xfrm>
            <a:off x="3472255" y="4036789"/>
            <a:ext cx="1283519" cy="255860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 err="1">
                <a:solidFill>
                  <a:schemeClr val="tx1"/>
                </a:solidFill>
              </a:rPr>
              <a:t>Prediction</a:t>
            </a:r>
            <a:endParaRPr lang="fr-FR" sz="900" dirty="0">
              <a:solidFill>
                <a:schemeClr val="tx1"/>
              </a:solidFill>
            </a:endParaRP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96579C0-EE7A-4C73-9C1B-6574E4600CD6}"/>
              </a:ext>
            </a:extLst>
          </p:cNvPr>
          <p:cNvSpPr/>
          <p:nvPr/>
        </p:nvSpPr>
        <p:spPr>
          <a:xfrm>
            <a:off x="3472254" y="4345060"/>
            <a:ext cx="1283519" cy="255860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>
                <a:solidFill>
                  <a:schemeClr val="tx1"/>
                </a:solidFill>
              </a:rPr>
              <a:t>Compression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F0AC70A-7481-49B3-A904-F1C6EBCF4C8E}"/>
              </a:ext>
            </a:extLst>
          </p:cNvPr>
          <p:cNvSpPr/>
          <p:nvPr/>
        </p:nvSpPr>
        <p:spPr>
          <a:xfrm>
            <a:off x="46139" y="3348101"/>
            <a:ext cx="914400" cy="19923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MLP/DNN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136A8E1-536C-47CE-8420-2215204C1BB9}"/>
              </a:ext>
            </a:extLst>
          </p:cNvPr>
          <p:cNvSpPr/>
          <p:nvPr/>
        </p:nvSpPr>
        <p:spPr>
          <a:xfrm>
            <a:off x="46139" y="3563669"/>
            <a:ext cx="914400" cy="22650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CNN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F70C84C-5B28-48B2-8979-7BCF22BE3818}"/>
              </a:ext>
            </a:extLst>
          </p:cNvPr>
          <p:cNvSpPr/>
          <p:nvPr/>
        </p:nvSpPr>
        <p:spPr>
          <a:xfrm>
            <a:off x="46139" y="3809466"/>
            <a:ext cx="914400" cy="19462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RNN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C9B0314-3A03-4AEB-9261-7BA73FCE8C72}"/>
              </a:ext>
            </a:extLst>
          </p:cNvPr>
          <p:cNvSpPr/>
          <p:nvPr/>
        </p:nvSpPr>
        <p:spPr>
          <a:xfrm>
            <a:off x="46139" y="4023386"/>
            <a:ext cx="914400" cy="19462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ODE NN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298E8F82-61EA-432D-BA9C-AB1FD6F581F2}"/>
              </a:ext>
            </a:extLst>
          </p:cNvPr>
          <p:cNvSpPr/>
          <p:nvPr/>
        </p:nvSpPr>
        <p:spPr>
          <a:xfrm>
            <a:off x="46139" y="4237307"/>
            <a:ext cx="914400" cy="19462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 err="1">
                <a:solidFill>
                  <a:schemeClr val="tx1"/>
                </a:solidFill>
              </a:rPr>
              <a:t>Liquid</a:t>
            </a:r>
            <a:r>
              <a:rPr lang="fr-FR" sz="1050" dirty="0">
                <a:solidFill>
                  <a:schemeClr val="tx1"/>
                </a:solidFill>
              </a:rPr>
              <a:t> NN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73886A0-0405-42AB-9DB9-5AB0BDBCCA0E}"/>
              </a:ext>
            </a:extLst>
          </p:cNvPr>
          <p:cNvSpPr/>
          <p:nvPr/>
        </p:nvSpPr>
        <p:spPr>
          <a:xfrm>
            <a:off x="5382228" y="2663497"/>
            <a:ext cx="573955" cy="2642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FPGA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F551AE0E-D40D-4247-9357-D48EEBC2CD3D}"/>
              </a:ext>
            </a:extLst>
          </p:cNvPr>
          <p:cNvSpPr/>
          <p:nvPr/>
        </p:nvSpPr>
        <p:spPr>
          <a:xfrm>
            <a:off x="6980508" y="2632967"/>
            <a:ext cx="731932" cy="26425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SNN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DD615CE-129F-4347-927D-688DFF614D1D}"/>
              </a:ext>
            </a:extLst>
          </p:cNvPr>
          <p:cNvSpPr/>
          <p:nvPr/>
        </p:nvSpPr>
        <p:spPr>
          <a:xfrm>
            <a:off x="7986795" y="2674526"/>
            <a:ext cx="731932" cy="26425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GPU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5686E0B3-55E3-4E89-859D-F43FB1099345}"/>
              </a:ext>
            </a:extLst>
          </p:cNvPr>
          <p:cNvSpPr/>
          <p:nvPr/>
        </p:nvSpPr>
        <p:spPr>
          <a:xfrm>
            <a:off x="8888758" y="2660949"/>
            <a:ext cx="1067160" cy="26425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Autres…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A78BFC6-82F1-4C89-80D8-96E56CBA20B2}"/>
              </a:ext>
            </a:extLst>
          </p:cNvPr>
          <p:cNvCxnSpPr>
            <a:stCxn id="3" idx="3"/>
          </p:cNvCxnSpPr>
          <p:nvPr/>
        </p:nvCxnSpPr>
        <p:spPr>
          <a:xfrm flipV="1">
            <a:off x="6828639" y="1140902"/>
            <a:ext cx="713064" cy="1"/>
          </a:xfrm>
          <a:prstGeom prst="lin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3B66763-095E-491F-BD1C-785D4E31569D}"/>
              </a:ext>
            </a:extLst>
          </p:cNvPr>
          <p:cNvSpPr/>
          <p:nvPr/>
        </p:nvSpPr>
        <p:spPr>
          <a:xfrm>
            <a:off x="7541703" y="875261"/>
            <a:ext cx="1359017" cy="553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Formation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24CDCE75-F9B1-4770-9DC0-5C1CFEA0D4D4}"/>
              </a:ext>
            </a:extLst>
          </p:cNvPr>
          <p:cNvSpPr/>
          <p:nvPr/>
        </p:nvSpPr>
        <p:spPr>
          <a:xfrm>
            <a:off x="5041784" y="3055841"/>
            <a:ext cx="573955" cy="196834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Intel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153CD9E5-7B95-4093-8924-0F3F9B2B4F33}"/>
              </a:ext>
            </a:extLst>
          </p:cNvPr>
          <p:cNvSpPr/>
          <p:nvPr/>
        </p:nvSpPr>
        <p:spPr>
          <a:xfrm>
            <a:off x="6096000" y="3031512"/>
            <a:ext cx="573955" cy="2922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>
                <a:solidFill>
                  <a:schemeClr val="tx1"/>
                </a:solidFill>
              </a:rPr>
              <a:t>AMD - Xilinx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E40B71E1-5A4F-465A-98C4-D6D98B740021}"/>
              </a:ext>
            </a:extLst>
          </p:cNvPr>
          <p:cNvSpPr/>
          <p:nvPr/>
        </p:nvSpPr>
        <p:spPr>
          <a:xfrm>
            <a:off x="5020810" y="3352294"/>
            <a:ext cx="914401" cy="2642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OpenAPI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420B1887-EC44-4F35-AB96-55ABB8BE8CDD}"/>
              </a:ext>
            </a:extLst>
          </p:cNvPr>
          <p:cNvSpPr/>
          <p:nvPr/>
        </p:nvSpPr>
        <p:spPr>
          <a:xfrm>
            <a:off x="5020809" y="4058197"/>
            <a:ext cx="914401" cy="4185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VHDL-Librairies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9C987F9E-03D8-483A-BD12-3AE372BB3E3F}"/>
              </a:ext>
            </a:extLst>
          </p:cNvPr>
          <p:cNvSpPr/>
          <p:nvPr/>
        </p:nvSpPr>
        <p:spPr>
          <a:xfrm>
            <a:off x="5031091" y="3718764"/>
            <a:ext cx="1002486" cy="2642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OpenVino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6C261C39-FEDE-44EE-B565-05FB9461A965}"/>
              </a:ext>
            </a:extLst>
          </p:cNvPr>
          <p:cNvSpPr/>
          <p:nvPr/>
        </p:nvSpPr>
        <p:spPr>
          <a:xfrm>
            <a:off x="6113434" y="3395445"/>
            <a:ext cx="731932" cy="26425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VITIS AI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B69AD55F-7277-4A64-92B3-5A9E83628792}"/>
              </a:ext>
            </a:extLst>
          </p:cNvPr>
          <p:cNvSpPr/>
          <p:nvPr/>
        </p:nvSpPr>
        <p:spPr>
          <a:xfrm>
            <a:off x="6103702" y="4342129"/>
            <a:ext cx="808827" cy="41856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VHDL-Librairie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E3D09F68-1B6F-4432-AE02-73B56EFB95AE}"/>
              </a:ext>
            </a:extLst>
          </p:cNvPr>
          <p:cNvSpPr/>
          <p:nvPr/>
        </p:nvSpPr>
        <p:spPr>
          <a:xfrm>
            <a:off x="6110697" y="3720496"/>
            <a:ext cx="792756" cy="5591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100" dirty="0">
                <a:solidFill>
                  <a:schemeClr val="tx1"/>
                </a:solidFill>
              </a:rPr>
              <a:t>HLS4ML </a:t>
            </a:r>
            <a:r>
              <a:rPr lang="fr-FR" sz="1100" dirty="0" err="1">
                <a:solidFill>
                  <a:schemeClr val="tx1"/>
                </a:solidFill>
              </a:rPr>
              <a:t>FiNN</a:t>
            </a:r>
            <a:r>
              <a:rPr lang="fr-FR" sz="1100" dirty="0">
                <a:solidFill>
                  <a:schemeClr val="tx1"/>
                </a:solidFill>
              </a:rPr>
              <a:t>  N2D2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05EC6A03-1777-41E5-900D-45BECAA55ECE}"/>
              </a:ext>
            </a:extLst>
          </p:cNvPr>
          <p:cNvSpPr/>
          <p:nvPr/>
        </p:nvSpPr>
        <p:spPr>
          <a:xfrm>
            <a:off x="6927168" y="2998163"/>
            <a:ext cx="844672" cy="462294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050" dirty="0">
                <a:solidFill>
                  <a:schemeClr val="tx1"/>
                </a:solidFill>
              </a:rPr>
              <a:t>Veille </a:t>
            </a:r>
            <a:r>
              <a:rPr lang="fr-FR" sz="1050" dirty="0" err="1">
                <a:solidFill>
                  <a:schemeClr val="tx1"/>
                </a:solidFill>
              </a:rPr>
              <a:t>Brainchip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7D9CB7AC-A2E4-425F-9812-21147CA531CF}"/>
              </a:ext>
            </a:extLst>
          </p:cNvPr>
          <p:cNvSpPr/>
          <p:nvPr/>
        </p:nvSpPr>
        <p:spPr>
          <a:xfrm>
            <a:off x="62917" y="4715149"/>
            <a:ext cx="914400" cy="33916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Arbre de </a:t>
            </a:r>
            <a:r>
              <a:rPr lang="fr-FR" sz="1050" dirty="0" err="1">
                <a:solidFill>
                  <a:schemeClr val="tx1"/>
                </a:solidFill>
              </a:rPr>
              <a:t>decision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387FF945-5E08-4177-93BD-55F4A7B76521}"/>
              </a:ext>
            </a:extLst>
          </p:cNvPr>
          <p:cNvSpPr/>
          <p:nvPr/>
        </p:nvSpPr>
        <p:spPr>
          <a:xfrm>
            <a:off x="1054906" y="3349667"/>
            <a:ext cx="1283519" cy="48034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Apprentissage </a:t>
            </a:r>
            <a:r>
              <a:rPr lang="fr-FR" sz="1050" dirty="0" err="1">
                <a:solidFill>
                  <a:schemeClr val="tx1"/>
                </a:solidFill>
              </a:rPr>
              <a:t>acceléré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18B7561-EE17-4B9B-96C3-BF6694BA3C26}"/>
              </a:ext>
            </a:extLst>
          </p:cNvPr>
          <p:cNvSpPr/>
          <p:nvPr/>
        </p:nvSpPr>
        <p:spPr>
          <a:xfrm>
            <a:off x="6955200" y="3540373"/>
            <a:ext cx="792756" cy="249799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ASIC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1FDC7AB1-2983-47CC-A1D5-1863BAF74B9F}"/>
              </a:ext>
            </a:extLst>
          </p:cNvPr>
          <p:cNvSpPr/>
          <p:nvPr/>
        </p:nvSpPr>
        <p:spPr>
          <a:xfrm>
            <a:off x="7953763" y="3013799"/>
            <a:ext cx="792756" cy="249799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 err="1">
                <a:solidFill>
                  <a:schemeClr val="tx1"/>
                </a:solidFill>
              </a:rPr>
              <a:t>TensorRT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DC75DE93-9B47-47BB-9338-3FE6266A33B0}"/>
              </a:ext>
            </a:extLst>
          </p:cNvPr>
          <p:cNvSpPr/>
          <p:nvPr/>
        </p:nvSpPr>
        <p:spPr>
          <a:xfrm>
            <a:off x="8891685" y="3000262"/>
            <a:ext cx="1067160" cy="26425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Max78000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0D8D32AE-B75C-479C-A342-09438599F26E}"/>
              </a:ext>
            </a:extLst>
          </p:cNvPr>
          <p:cNvSpPr/>
          <p:nvPr/>
        </p:nvSpPr>
        <p:spPr>
          <a:xfrm>
            <a:off x="8891685" y="3350479"/>
            <a:ext cx="1067160" cy="264258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STEM32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979FE78B-C67D-4466-B181-9AB4CB08CFB0}"/>
              </a:ext>
            </a:extLst>
          </p:cNvPr>
          <p:cNvSpPr/>
          <p:nvPr/>
        </p:nvSpPr>
        <p:spPr>
          <a:xfrm>
            <a:off x="10169165" y="2602836"/>
            <a:ext cx="1751902" cy="45300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Atlas-Argon Liquide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4BD10D96-48F9-4A7A-A92B-C3B54A318A3C}"/>
              </a:ext>
            </a:extLst>
          </p:cNvPr>
          <p:cNvSpPr/>
          <p:nvPr/>
        </p:nvSpPr>
        <p:spPr>
          <a:xfrm>
            <a:off x="10169165" y="3126174"/>
            <a:ext cx="1751902" cy="45300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Ondes Gravitationnelles</a:t>
            </a:r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1E5D0606-E91D-4086-A059-16392A9964D4}"/>
              </a:ext>
            </a:extLst>
          </p:cNvPr>
          <p:cNvSpPr/>
          <p:nvPr/>
        </p:nvSpPr>
        <p:spPr>
          <a:xfrm>
            <a:off x="10169165" y="3655941"/>
            <a:ext cx="1751902" cy="45300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Etude des Neutrinos</a:t>
            </a: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33FED3F8-FEC9-4BAB-A224-C0672141DADE}"/>
              </a:ext>
            </a:extLst>
          </p:cNvPr>
          <p:cNvSpPr/>
          <p:nvPr/>
        </p:nvSpPr>
        <p:spPr>
          <a:xfrm>
            <a:off x="10930457" y="4205432"/>
            <a:ext cx="722162" cy="45300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R2D2</a:t>
            </a: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36986963-5EDA-41BB-B9C7-B90FCDD07A5C}"/>
              </a:ext>
            </a:extLst>
          </p:cNvPr>
          <p:cNvSpPr/>
          <p:nvPr/>
        </p:nvSpPr>
        <p:spPr>
          <a:xfrm>
            <a:off x="10930457" y="4754923"/>
            <a:ext cx="722162" cy="45300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HK</a:t>
            </a:r>
          </a:p>
        </p:txBody>
      </p:sp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353E1EBA-E435-45C2-887D-BD7FB8E7F78F}"/>
              </a:ext>
            </a:extLst>
          </p:cNvPr>
          <p:cNvCxnSpPr>
            <a:stCxn id="3" idx="2"/>
            <a:endCxn id="4" idx="0"/>
          </p:cNvCxnSpPr>
          <p:nvPr/>
        </p:nvCxnSpPr>
        <p:spPr>
          <a:xfrm rot="5400000">
            <a:off x="3487198" y="-475205"/>
            <a:ext cx="555070" cy="4340958"/>
          </a:xfrm>
          <a:prstGeom prst="bentConnector3">
            <a:avLst/>
          </a:prstGeom>
          <a:ln w="28575" cmpd="sng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 : en angle 57">
            <a:extLst>
              <a:ext uri="{FF2B5EF4-FFF2-40B4-BE49-F238E27FC236}">
                <a16:creationId xmlns:a16="http://schemas.microsoft.com/office/drawing/2014/main" id="{61E12FED-90F4-443D-8EC9-5F25DC40506C}"/>
              </a:ext>
            </a:extLst>
          </p:cNvPr>
          <p:cNvCxnSpPr>
            <a:stCxn id="3" idx="2"/>
            <a:endCxn id="11" idx="0"/>
          </p:cNvCxnSpPr>
          <p:nvPr/>
        </p:nvCxnSpPr>
        <p:spPr>
          <a:xfrm rot="5400000">
            <a:off x="4740045" y="792616"/>
            <a:ext cx="570044" cy="1820291"/>
          </a:xfrm>
          <a:prstGeom prst="bentConnector3">
            <a:avLst/>
          </a:prstGeom>
          <a:ln w="28575" cmpd="sng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 : en angle 59">
            <a:extLst>
              <a:ext uri="{FF2B5EF4-FFF2-40B4-BE49-F238E27FC236}">
                <a16:creationId xmlns:a16="http://schemas.microsoft.com/office/drawing/2014/main" id="{FCA4DDF9-359A-429B-BCCA-827B6742639A}"/>
              </a:ext>
            </a:extLst>
          </p:cNvPr>
          <p:cNvCxnSpPr>
            <a:stCxn id="3" idx="2"/>
            <a:endCxn id="12" idx="0"/>
          </p:cNvCxnSpPr>
          <p:nvPr/>
        </p:nvCxnSpPr>
        <p:spPr>
          <a:xfrm rot="16200000" flipH="1">
            <a:off x="6695349" y="657601"/>
            <a:ext cx="569282" cy="2089557"/>
          </a:xfrm>
          <a:prstGeom prst="bentConnector3">
            <a:avLst/>
          </a:prstGeom>
          <a:ln w="28575" cmpd="sng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 : en angle 61">
            <a:extLst>
              <a:ext uri="{FF2B5EF4-FFF2-40B4-BE49-F238E27FC236}">
                <a16:creationId xmlns:a16="http://schemas.microsoft.com/office/drawing/2014/main" id="{4B7D5728-1C3D-425E-A1E8-81B6A2F4B255}"/>
              </a:ext>
            </a:extLst>
          </p:cNvPr>
          <p:cNvCxnSpPr>
            <a:stCxn id="3" idx="2"/>
            <a:endCxn id="19" idx="0"/>
          </p:cNvCxnSpPr>
          <p:nvPr/>
        </p:nvCxnSpPr>
        <p:spPr>
          <a:xfrm rot="16200000" flipH="1">
            <a:off x="8208435" y="-855484"/>
            <a:ext cx="563459" cy="5109904"/>
          </a:xfrm>
          <a:prstGeom prst="bentConnector3">
            <a:avLst/>
          </a:prstGeom>
          <a:ln w="28575" cmpd="sng">
            <a:solidFill>
              <a:schemeClr val="tx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 : en angle 63">
            <a:extLst>
              <a:ext uri="{FF2B5EF4-FFF2-40B4-BE49-F238E27FC236}">
                <a16:creationId xmlns:a16="http://schemas.microsoft.com/office/drawing/2014/main" id="{71E3E212-D7B4-40B3-B192-F65FC7632B6E}"/>
              </a:ext>
            </a:extLst>
          </p:cNvPr>
          <p:cNvCxnSpPr>
            <a:stCxn id="4" idx="2"/>
            <a:endCxn id="5" idx="0"/>
          </p:cNvCxnSpPr>
          <p:nvPr/>
        </p:nvCxnSpPr>
        <p:spPr>
          <a:xfrm rot="5400000">
            <a:off x="911078" y="2018076"/>
            <a:ext cx="275439" cy="1090914"/>
          </a:xfrm>
          <a:prstGeom prst="bentConnector3">
            <a:avLst/>
          </a:prstGeom>
          <a:ln w="28575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 : en angle 65">
            <a:extLst>
              <a:ext uri="{FF2B5EF4-FFF2-40B4-BE49-F238E27FC236}">
                <a16:creationId xmlns:a16="http://schemas.microsoft.com/office/drawing/2014/main" id="{4621DA64-C60B-43D7-A406-8768E3B2E864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rot="5400000">
            <a:off x="1454789" y="2561787"/>
            <a:ext cx="275439" cy="3493"/>
          </a:xfrm>
          <a:prstGeom prst="bentConnector3">
            <a:avLst/>
          </a:prstGeom>
          <a:ln w="28575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4C4055FF-6C63-46FD-9624-75182A51ADF2}"/>
              </a:ext>
            </a:extLst>
          </p:cNvPr>
          <p:cNvCxnSpPr>
            <a:cxnSpLocks/>
            <a:stCxn id="4" idx="2"/>
            <a:endCxn id="21" idx="0"/>
          </p:cNvCxnSpPr>
          <p:nvPr/>
        </p:nvCxnSpPr>
        <p:spPr>
          <a:xfrm rot="16200000" flipH="1">
            <a:off x="2015627" y="2004441"/>
            <a:ext cx="275439" cy="1118184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 : en angle 71">
            <a:extLst>
              <a:ext uri="{FF2B5EF4-FFF2-40B4-BE49-F238E27FC236}">
                <a16:creationId xmlns:a16="http://schemas.microsoft.com/office/drawing/2014/main" id="{ADEAEC2B-123A-4C31-B559-4558D11DE637}"/>
              </a:ext>
            </a:extLst>
          </p:cNvPr>
          <p:cNvCxnSpPr>
            <a:stCxn id="5" idx="2"/>
            <a:endCxn id="7" idx="0"/>
          </p:cNvCxnSpPr>
          <p:nvPr/>
        </p:nvCxnSpPr>
        <p:spPr>
          <a:xfrm rot="5400000">
            <a:off x="406419" y="3251179"/>
            <a:ext cx="193843" cy="1"/>
          </a:xfrm>
          <a:prstGeom prst="bentConnector3">
            <a:avLst/>
          </a:prstGeom>
          <a:ln w="28575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DFDD2D5C-6529-4DE4-B438-BF1393D92269}"/>
              </a:ext>
            </a:extLst>
          </p:cNvPr>
          <p:cNvSpPr/>
          <p:nvPr/>
        </p:nvSpPr>
        <p:spPr>
          <a:xfrm>
            <a:off x="54701" y="4451230"/>
            <a:ext cx="914400" cy="22650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Graph NN</a:t>
            </a: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88422776-717B-4BCC-A2B4-B693CF792574}"/>
              </a:ext>
            </a:extLst>
          </p:cNvPr>
          <p:cNvCxnSpPr>
            <a:stCxn id="20" idx="2"/>
          </p:cNvCxnSpPr>
          <p:nvPr/>
        </p:nvCxnSpPr>
        <p:spPr>
          <a:xfrm flipH="1">
            <a:off x="1590760" y="3154258"/>
            <a:ext cx="1" cy="214377"/>
          </a:xfrm>
          <a:prstGeom prst="line">
            <a:avLst/>
          </a:prstGeom>
          <a:ln w="28575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 : en angle 77">
            <a:extLst>
              <a:ext uri="{FF2B5EF4-FFF2-40B4-BE49-F238E27FC236}">
                <a16:creationId xmlns:a16="http://schemas.microsoft.com/office/drawing/2014/main" id="{0357450A-011D-4E0F-8A35-7F0CE21EC400}"/>
              </a:ext>
            </a:extLst>
          </p:cNvPr>
          <p:cNvCxnSpPr>
            <a:stCxn id="11" idx="2"/>
            <a:endCxn id="6" idx="0"/>
          </p:cNvCxnSpPr>
          <p:nvPr/>
        </p:nvCxnSpPr>
        <p:spPr>
          <a:xfrm rot="5400000">
            <a:off x="3980697" y="2575010"/>
            <a:ext cx="268446" cy="2"/>
          </a:xfrm>
          <a:prstGeom prst="bentConnector3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7769934-DC15-416E-B24A-E3D65822AAAB}"/>
              </a:ext>
            </a:extLst>
          </p:cNvPr>
          <p:cNvCxnSpPr>
            <a:stCxn id="6" idx="2"/>
            <a:endCxn id="22" idx="0"/>
          </p:cNvCxnSpPr>
          <p:nvPr/>
        </p:nvCxnSpPr>
        <p:spPr>
          <a:xfrm>
            <a:off x="4114919" y="2965095"/>
            <a:ext cx="0" cy="69214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EEE55C19-F391-40CE-A9B0-0D13904E6ABD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4114017" y="3290169"/>
            <a:ext cx="902" cy="50339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0E4DC2DE-1367-4F0A-A7C6-741D0914768C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4114016" y="3596368"/>
            <a:ext cx="1" cy="69213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936003D6-1F52-49C2-95B1-E47B1847504E}"/>
              </a:ext>
            </a:extLst>
          </p:cNvPr>
          <p:cNvCxnSpPr>
            <a:stCxn id="24" idx="2"/>
            <a:endCxn id="25" idx="0"/>
          </p:cNvCxnSpPr>
          <p:nvPr/>
        </p:nvCxnSpPr>
        <p:spPr>
          <a:xfrm flipH="1">
            <a:off x="4114015" y="3971780"/>
            <a:ext cx="1" cy="65009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28B4F601-55FA-4532-93E7-65D305D114AE}"/>
              </a:ext>
            </a:extLst>
          </p:cNvPr>
          <p:cNvCxnSpPr>
            <a:stCxn id="25" idx="2"/>
            <a:endCxn id="26" idx="0"/>
          </p:cNvCxnSpPr>
          <p:nvPr/>
        </p:nvCxnSpPr>
        <p:spPr>
          <a:xfrm flipH="1">
            <a:off x="4114014" y="4292649"/>
            <a:ext cx="1" cy="52411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0" name="Connecteur : en angle 89">
            <a:extLst>
              <a:ext uri="{FF2B5EF4-FFF2-40B4-BE49-F238E27FC236}">
                <a16:creationId xmlns:a16="http://schemas.microsoft.com/office/drawing/2014/main" id="{87CCD6BC-6C18-4C99-906A-1E3BDE51756E}"/>
              </a:ext>
            </a:extLst>
          </p:cNvPr>
          <p:cNvCxnSpPr>
            <a:stCxn id="12" idx="2"/>
            <a:endCxn id="8" idx="0"/>
          </p:cNvCxnSpPr>
          <p:nvPr/>
        </p:nvCxnSpPr>
        <p:spPr>
          <a:xfrm rot="5400000">
            <a:off x="6735253" y="1373980"/>
            <a:ext cx="223471" cy="2355563"/>
          </a:xfrm>
          <a:prstGeom prst="bentConnector3">
            <a:avLst>
              <a:gd name="adj1" fmla="val 48935"/>
            </a:avLst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 : en angle 91">
            <a:extLst>
              <a:ext uri="{FF2B5EF4-FFF2-40B4-BE49-F238E27FC236}">
                <a16:creationId xmlns:a16="http://schemas.microsoft.com/office/drawing/2014/main" id="{FFD9F6B3-52AD-463E-B2C9-17EB8D85083E}"/>
              </a:ext>
            </a:extLst>
          </p:cNvPr>
          <p:cNvCxnSpPr>
            <a:cxnSpLocks/>
            <a:stCxn id="12" idx="2"/>
            <a:endCxn id="31" idx="0"/>
          </p:cNvCxnSpPr>
          <p:nvPr/>
        </p:nvCxnSpPr>
        <p:spPr>
          <a:xfrm rot="5400000">
            <a:off x="7589152" y="2197349"/>
            <a:ext cx="192941" cy="678295"/>
          </a:xfrm>
          <a:prstGeom prst="bentConnector3">
            <a:avLst>
              <a:gd name="adj1" fmla="val 56583"/>
            </a:avLst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 : en angle 93">
            <a:extLst>
              <a:ext uri="{FF2B5EF4-FFF2-40B4-BE49-F238E27FC236}">
                <a16:creationId xmlns:a16="http://schemas.microsoft.com/office/drawing/2014/main" id="{252BABFE-5BAF-48CB-BC73-647813B9DB18}"/>
              </a:ext>
            </a:extLst>
          </p:cNvPr>
          <p:cNvCxnSpPr>
            <a:stCxn id="12" idx="2"/>
            <a:endCxn id="32" idx="0"/>
          </p:cNvCxnSpPr>
          <p:nvPr/>
        </p:nvCxnSpPr>
        <p:spPr>
          <a:xfrm rot="16200000" flipH="1">
            <a:off x="8071515" y="2393280"/>
            <a:ext cx="234500" cy="327992"/>
          </a:xfrm>
          <a:prstGeom prst="bentConnector3">
            <a:avLst>
              <a:gd name="adj1" fmla="val 47292"/>
            </a:avLst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 : en angle 95">
            <a:extLst>
              <a:ext uri="{FF2B5EF4-FFF2-40B4-BE49-F238E27FC236}">
                <a16:creationId xmlns:a16="http://schemas.microsoft.com/office/drawing/2014/main" id="{3EE1646D-F1D6-41FC-BF49-B5525B89BC3A}"/>
              </a:ext>
            </a:extLst>
          </p:cNvPr>
          <p:cNvCxnSpPr>
            <a:stCxn id="12" idx="2"/>
            <a:endCxn id="33" idx="0"/>
          </p:cNvCxnSpPr>
          <p:nvPr/>
        </p:nvCxnSpPr>
        <p:spPr>
          <a:xfrm rot="16200000" flipH="1">
            <a:off x="8613092" y="1851702"/>
            <a:ext cx="220923" cy="13975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789A37E9-AF9E-4445-8DE2-15DA772EDD45}"/>
              </a:ext>
            </a:extLst>
          </p:cNvPr>
          <p:cNvCxnSpPr>
            <a:stCxn id="31" idx="2"/>
            <a:endCxn id="43" idx="0"/>
          </p:cNvCxnSpPr>
          <p:nvPr/>
        </p:nvCxnSpPr>
        <p:spPr>
          <a:xfrm>
            <a:off x="7346474" y="2897225"/>
            <a:ext cx="3030" cy="100938"/>
          </a:xfrm>
          <a:prstGeom prst="line">
            <a:avLst/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B9C6E43D-3294-4D49-BCE6-AB4A608CFC25}"/>
              </a:ext>
            </a:extLst>
          </p:cNvPr>
          <p:cNvCxnSpPr>
            <a:stCxn id="43" idx="2"/>
            <a:endCxn id="46" idx="0"/>
          </p:cNvCxnSpPr>
          <p:nvPr/>
        </p:nvCxnSpPr>
        <p:spPr>
          <a:xfrm>
            <a:off x="7349504" y="3460457"/>
            <a:ext cx="2074" cy="79916"/>
          </a:xfrm>
          <a:prstGeom prst="line">
            <a:avLst/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B4957B31-2FB3-461C-AE69-00EEC130A563}"/>
              </a:ext>
            </a:extLst>
          </p:cNvPr>
          <p:cNvCxnSpPr>
            <a:stCxn id="32" idx="2"/>
            <a:endCxn id="47" idx="0"/>
          </p:cNvCxnSpPr>
          <p:nvPr/>
        </p:nvCxnSpPr>
        <p:spPr>
          <a:xfrm flipH="1">
            <a:off x="8350141" y="2938784"/>
            <a:ext cx="2620" cy="75015"/>
          </a:xfrm>
          <a:prstGeom prst="line">
            <a:avLst/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A9AC8DDF-7F9F-46D4-937B-A2802D396173}"/>
              </a:ext>
            </a:extLst>
          </p:cNvPr>
          <p:cNvCxnSpPr>
            <a:stCxn id="48" idx="0"/>
            <a:endCxn id="48" idx="0"/>
          </p:cNvCxnSpPr>
          <p:nvPr/>
        </p:nvCxnSpPr>
        <p:spPr>
          <a:xfrm>
            <a:off x="9425265" y="3000262"/>
            <a:ext cx="0" cy="0"/>
          </a:xfrm>
          <a:prstGeom prst="lin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B8E9B208-1A6A-4748-9D4D-5A5F3F291E1E}"/>
              </a:ext>
            </a:extLst>
          </p:cNvPr>
          <p:cNvCxnSpPr>
            <a:stCxn id="33" idx="2"/>
            <a:endCxn id="48" idx="0"/>
          </p:cNvCxnSpPr>
          <p:nvPr/>
        </p:nvCxnSpPr>
        <p:spPr>
          <a:xfrm>
            <a:off x="9422338" y="2925207"/>
            <a:ext cx="2927" cy="75055"/>
          </a:xfrm>
          <a:prstGeom prst="line">
            <a:avLst/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3AB10557-828D-40BA-9FBC-EBD8066EF4CA}"/>
              </a:ext>
            </a:extLst>
          </p:cNvPr>
          <p:cNvCxnSpPr>
            <a:stCxn id="48" idx="2"/>
            <a:endCxn id="49" idx="0"/>
          </p:cNvCxnSpPr>
          <p:nvPr/>
        </p:nvCxnSpPr>
        <p:spPr>
          <a:xfrm>
            <a:off x="9425265" y="3264520"/>
            <a:ext cx="0" cy="85959"/>
          </a:xfrm>
          <a:prstGeom prst="line">
            <a:avLst/>
          </a:prstGeom>
          <a:ln w="28575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 : en angle 122">
            <a:extLst>
              <a:ext uri="{FF2B5EF4-FFF2-40B4-BE49-F238E27FC236}">
                <a16:creationId xmlns:a16="http://schemas.microsoft.com/office/drawing/2014/main" id="{279A4AA0-9ED4-48FF-9224-C75FC87C6F17}"/>
              </a:ext>
            </a:extLst>
          </p:cNvPr>
          <p:cNvCxnSpPr>
            <a:stCxn id="8" idx="2"/>
            <a:endCxn id="35" idx="0"/>
          </p:cNvCxnSpPr>
          <p:nvPr/>
        </p:nvCxnSpPr>
        <p:spPr>
          <a:xfrm rot="5400000">
            <a:off x="5434941" y="2821576"/>
            <a:ext cx="128086" cy="340444"/>
          </a:xfrm>
          <a:prstGeom prst="bentConnector3">
            <a:avLst/>
          </a:prstGeom>
          <a:ln w="285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 : en angle 124">
            <a:extLst>
              <a:ext uri="{FF2B5EF4-FFF2-40B4-BE49-F238E27FC236}">
                <a16:creationId xmlns:a16="http://schemas.microsoft.com/office/drawing/2014/main" id="{736AE7E0-36A5-48DD-9588-163222546BFC}"/>
              </a:ext>
            </a:extLst>
          </p:cNvPr>
          <p:cNvCxnSpPr>
            <a:stCxn id="8" idx="2"/>
            <a:endCxn id="36" idx="0"/>
          </p:cNvCxnSpPr>
          <p:nvPr/>
        </p:nvCxnSpPr>
        <p:spPr>
          <a:xfrm rot="16200000" flipH="1">
            <a:off x="5974214" y="2622747"/>
            <a:ext cx="103757" cy="713772"/>
          </a:xfrm>
          <a:prstGeom prst="bentConnector3">
            <a:avLst>
              <a:gd name="adj1" fmla="val 62243"/>
            </a:avLst>
          </a:prstGeom>
          <a:ln w="285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 : en angle 136">
            <a:extLst>
              <a:ext uri="{FF2B5EF4-FFF2-40B4-BE49-F238E27FC236}">
                <a16:creationId xmlns:a16="http://schemas.microsoft.com/office/drawing/2014/main" id="{51C7A6ED-F19E-4C27-85A2-886EFFC10200}"/>
              </a:ext>
            </a:extLst>
          </p:cNvPr>
          <p:cNvCxnSpPr>
            <a:stCxn id="52" idx="1"/>
            <a:endCxn id="53" idx="1"/>
          </p:cNvCxnSpPr>
          <p:nvPr/>
        </p:nvCxnSpPr>
        <p:spPr>
          <a:xfrm rot="10800000" flipH="1" flipV="1">
            <a:off x="10169165" y="3882443"/>
            <a:ext cx="761292" cy="549491"/>
          </a:xfrm>
          <a:prstGeom prst="bentConnector3">
            <a:avLst>
              <a:gd name="adj1" fmla="val 0"/>
            </a:avLst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 : en angle 138">
            <a:extLst>
              <a:ext uri="{FF2B5EF4-FFF2-40B4-BE49-F238E27FC236}">
                <a16:creationId xmlns:a16="http://schemas.microsoft.com/office/drawing/2014/main" id="{C06C4849-0199-4B37-BDBB-F853EDBA4AEF}"/>
              </a:ext>
            </a:extLst>
          </p:cNvPr>
          <p:cNvCxnSpPr>
            <a:stCxn id="52" idx="1"/>
            <a:endCxn id="54" idx="1"/>
          </p:cNvCxnSpPr>
          <p:nvPr/>
        </p:nvCxnSpPr>
        <p:spPr>
          <a:xfrm rot="10800000" flipH="1" flipV="1">
            <a:off x="10169165" y="3882444"/>
            <a:ext cx="761292" cy="1098982"/>
          </a:xfrm>
          <a:prstGeom prst="bentConnector3">
            <a:avLst>
              <a:gd name="adj1" fmla="val 0"/>
            </a:avLst>
          </a:prstGeom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DED59FD7-AFC3-44D3-929A-0A3DDBC69E6B}"/>
              </a:ext>
            </a:extLst>
          </p:cNvPr>
          <p:cNvSpPr txBox="1"/>
          <p:nvPr/>
        </p:nvSpPr>
        <p:spPr>
          <a:xfrm>
            <a:off x="1240258" y="4396649"/>
            <a:ext cx="20097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i="1" dirty="0" err="1"/>
              <a:t>Tensorflow</a:t>
            </a:r>
            <a:r>
              <a:rPr lang="fr-FR" sz="1400" b="1" i="1" dirty="0"/>
              <a:t>/</a:t>
            </a:r>
            <a:r>
              <a:rPr lang="fr-FR" sz="1400" b="1" i="1" dirty="0" err="1"/>
              <a:t>Keras</a:t>
            </a:r>
            <a:r>
              <a:rPr lang="fr-FR" sz="1400" b="1" i="1" dirty="0"/>
              <a:t>/</a:t>
            </a:r>
            <a:r>
              <a:rPr lang="fr-FR" sz="1400" b="1" i="1" dirty="0" err="1"/>
              <a:t>QKeras</a:t>
            </a:r>
            <a:r>
              <a:rPr lang="fr-FR" sz="1400" b="1" i="1" dirty="0"/>
              <a:t>/</a:t>
            </a:r>
            <a:r>
              <a:rPr lang="fr-FR" sz="1400" b="1" i="1" dirty="0" err="1"/>
              <a:t>Qtools</a:t>
            </a:r>
            <a:r>
              <a:rPr lang="fr-FR" sz="1400" b="1" i="1" dirty="0"/>
              <a:t>…</a:t>
            </a:r>
          </a:p>
          <a:p>
            <a:pPr marL="285750" indent="-285750">
              <a:buFontTx/>
              <a:buChar char="-"/>
            </a:pPr>
            <a:r>
              <a:rPr lang="fr-FR" sz="1400" b="1" i="1" dirty="0" err="1"/>
              <a:t>PyTorch</a:t>
            </a:r>
            <a:endParaRPr lang="fr-FR" sz="1400" b="1" i="1" dirty="0"/>
          </a:p>
          <a:p>
            <a:pPr marL="285750" indent="-285750">
              <a:buFontTx/>
              <a:buChar char="-"/>
            </a:pPr>
            <a:r>
              <a:rPr lang="fr-FR" sz="1400" b="1" i="1" dirty="0"/>
              <a:t>ONNX</a:t>
            </a:r>
          </a:p>
          <a:p>
            <a:pPr marL="285750" indent="-285750">
              <a:buFontTx/>
              <a:buChar char="-"/>
            </a:pPr>
            <a:r>
              <a:rPr lang="fr-FR" sz="1400" b="1" i="1" dirty="0"/>
              <a:t>Etc…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8B08DCC2-859A-49E9-AE1F-A42C61F435FC}"/>
              </a:ext>
            </a:extLst>
          </p:cNvPr>
          <p:cNvSpPr txBox="1"/>
          <p:nvPr/>
        </p:nvSpPr>
        <p:spPr>
          <a:xfrm>
            <a:off x="10190593" y="5360094"/>
            <a:ext cx="1479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/>
              <a:t>Librairies de données</a:t>
            </a:r>
          </a:p>
        </p:txBody>
      </p:sp>
      <p:sp>
        <p:nvSpPr>
          <p:cNvPr id="147" name="Rectangle : coins arrondis 146">
            <a:extLst>
              <a:ext uri="{FF2B5EF4-FFF2-40B4-BE49-F238E27FC236}">
                <a16:creationId xmlns:a16="http://schemas.microsoft.com/office/drawing/2014/main" id="{B5898216-A77C-48E9-B7D5-4FC855F867FE}"/>
              </a:ext>
            </a:extLst>
          </p:cNvPr>
          <p:cNvSpPr/>
          <p:nvPr/>
        </p:nvSpPr>
        <p:spPr>
          <a:xfrm>
            <a:off x="3085224" y="865253"/>
            <a:ext cx="1359017" cy="5536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Réseau d’experts</a:t>
            </a:r>
          </a:p>
        </p:txBody>
      </p: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AFB9D168-0CE9-42C0-AB53-6295FD8AA66C}"/>
              </a:ext>
            </a:extLst>
          </p:cNvPr>
          <p:cNvCxnSpPr>
            <a:cxnSpLocks/>
            <a:stCxn id="3" idx="1"/>
            <a:endCxn id="147" idx="3"/>
          </p:cNvCxnSpPr>
          <p:nvPr/>
        </p:nvCxnSpPr>
        <p:spPr>
          <a:xfrm flipH="1">
            <a:off x="4444241" y="1140903"/>
            <a:ext cx="597543" cy="1162"/>
          </a:xfrm>
          <a:prstGeom prst="lin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Rectangle : coins arrondis 150">
            <a:extLst>
              <a:ext uri="{FF2B5EF4-FFF2-40B4-BE49-F238E27FC236}">
                <a16:creationId xmlns:a16="http://schemas.microsoft.com/office/drawing/2014/main" id="{427DF0BA-46A5-452F-A03C-A5A69D45AFAC}"/>
              </a:ext>
            </a:extLst>
          </p:cNvPr>
          <p:cNvSpPr/>
          <p:nvPr/>
        </p:nvSpPr>
        <p:spPr>
          <a:xfrm>
            <a:off x="3341096" y="2602836"/>
            <a:ext cx="1573593" cy="2112313"/>
          </a:xfrm>
          <a:prstGeom prst="roundRect">
            <a:avLst/>
          </a:prstGeom>
          <a:solidFill>
            <a:srgbClr val="FFFF99">
              <a:alpha val="43137"/>
            </a:srgb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52" name="Rectangle : coins arrondis 151">
            <a:extLst>
              <a:ext uri="{FF2B5EF4-FFF2-40B4-BE49-F238E27FC236}">
                <a16:creationId xmlns:a16="http://schemas.microsoft.com/office/drawing/2014/main" id="{42ACADB9-CAB2-4DEF-BD54-37494060BF67}"/>
              </a:ext>
            </a:extLst>
          </p:cNvPr>
          <p:cNvSpPr/>
          <p:nvPr/>
        </p:nvSpPr>
        <p:spPr>
          <a:xfrm>
            <a:off x="3934504" y="5848709"/>
            <a:ext cx="2179293" cy="3391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WP obligatoire</a:t>
            </a:r>
          </a:p>
        </p:txBody>
      </p:sp>
      <p:sp>
        <p:nvSpPr>
          <p:cNvPr id="153" name="Rectangle : coins arrondis 152">
            <a:extLst>
              <a:ext uri="{FF2B5EF4-FFF2-40B4-BE49-F238E27FC236}">
                <a16:creationId xmlns:a16="http://schemas.microsoft.com/office/drawing/2014/main" id="{3FFD85DD-873B-4729-936B-6C644CB4CAB5}"/>
              </a:ext>
            </a:extLst>
          </p:cNvPr>
          <p:cNvSpPr/>
          <p:nvPr/>
        </p:nvSpPr>
        <p:spPr>
          <a:xfrm>
            <a:off x="3947709" y="6256684"/>
            <a:ext cx="1450824" cy="451479"/>
          </a:xfrm>
          <a:prstGeom prst="roundRect">
            <a:avLst/>
          </a:prstGeom>
          <a:solidFill>
            <a:srgbClr val="FFFF99">
              <a:alpha val="43137"/>
            </a:srgb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(*) RH actif</a:t>
            </a:r>
          </a:p>
        </p:txBody>
      </p:sp>
      <p:sp>
        <p:nvSpPr>
          <p:cNvPr id="154" name="Rectangle : coins arrondis 153">
            <a:extLst>
              <a:ext uri="{FF2B5EF4-FFF2-40B4-BE49-F238E27FC236}">
                <a16:creationId xmlns:a16="http://schemas.microsoft.com/office/drawing/2014/main" id="{77014563-AFEE-4538-BA0B-B89FA1305330}"/>
              </a:ext>
            </a:extLst>
          </p:cNvPr>
          <p:cNvSpPr/>
          <p:nvPr/>
        </p:nvSpPr>
        <p:spPr>
          <a:xfrm>
            <a:off x="2420397" y="1933969"/>
            <a:ext cx="636479" cy="451479"/>
          </a:xfrm>
          <a:prstGeom prst="roundRect">
            <a:avLst/>
          </a:prstGeom>
          <a:solidFill>
            <a:srgbClr val="FFFF99">
              <a:alpha val="43137"/>
            </a:srgb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55" name="Rectangle : coins arrondis 154">
            <a:extLst>
              <a:ext uri="{FF2B5EF4-FFF2-40B4-BE49-F238E27FC236}">
                <a16:creationId xmlns:a16="http://schemas.microsoft.com/office/drawing/2014/main" id="{7B0B7996-7D38-4F83-985C-DEF00E5FECC4}"/>
              </a:ext>
            </a:extLst>
          </p:cNvPr>
          <p:cNvSpPr/>
          <p:nvPr/>
        </p:nvSpPr>
        <p:spPr>
          <a:xfrm>
            <a:off x="11076054" y="5612675"/>
            <a:ext cx="636479" cy="451479"/>
          </a:xfrm>
          <a:prstGeom prst="roundRect">
            <a:avLst/>
          </a:prstGeom>
          <a:solidFill>
            <a:srgbClr val="FFFF99">
              <a:alpha val="43137"/>
            </a:srgb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9310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rganigramme : Procédé 84">
            <a:extLst>
              <a:ext uri="{FF2B5EF4-FFF2-40B4-BE49-F238E27FC236}">
                <a16:creationId xmlns:a16="http://schemas.microsoft.com/office/drawing/2014/main" id="{4517E337-EDBE-4C32-B3CB-6C69DDDB3A43}"/>
              </a:ext>
            </a:extLst>
          </p:cNvPr>
          <p:cNvSpPr/>
          <p:nvPr/>
        </p:nvSpPr>
        <p:spPr>
          <a:xfrm>
            <a:off x="2295525" y="4104400"/>
            <a:ext cx="2200275" cy="2753600"/>
          </a:xfrm>
          <a:prstGeom prst="flowChartProcess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6" name="Organigramme : Procédé 85">
            <a:extLst>
              <a:ext uri="{FF2B5EF4-FFF2-40B4-BE49-F238E27FC236}">
                <a16:creationId xmlns:a16="http://schemas.microsoft.com/office/drawing/2014/main" id="{4D9538EE-3FEC-473A-9210-7B5C00C5BCCC}"/>
              </a:ext>
            </a:extLst>
          </p:cNvPr>
          <p:cNvSpPr/>
          <p:nvPr/>
        </p:nvSpPr>
        <p:spPr>
          <a:xfrm>
            <a:off x="4495800" y="4104400"/>
            <a:ext cx="7592553" cy="2753600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4" name="Organigramme : Procédé 83">
            <a:extLst>
              <a:ext uri="{FF2B5EF4-FFF2-40B4-BE49-F238E27FC236}">
                <a16:creationId xmlns:a16="http://schemas.microsoft.com/office/drawing/2014/main" id="{D3037411-1568-4D7F-A274-53DA1CE52F76}"/>
              </a:ext>
            </a:extLst>
          </p:cNvPr>
          <p:cNvSpPr/>
          <p:nvPr/>
        </p:nvSpPr>
        <p:spPr>
          <a:xfrm>
            <a:off x="95250" y="4104400"/>
            <a:ext cx="2200275" cy="27536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Organigramme : Document 12">
            <a:extLst>
              <a:ext uri="{FF2B5EF4-FFF2-40B4-BE49-F238E27FC236}">
                <a16:creationId xmlns:a16="http://schemas.microsoft.com/office/drawing/2014/main" id="{23439510-ACF2-4E51-ACE9-D7DBB412EC1D}"/>
              </a:ext>
            </a:extLst>
          </p:cNvPr>
          <p:cNvSpPr/>
          <p:nvPr/>
        </p:nvSpPr>
        <p:spPr>
          <a:xfrm>
            <a:off x="729666" y="1905000"/>
            <a:ext cx="1337839" cy="1524000"/>
          </a:xfrm>
          <a:prstGeom prst="flowChartDocumen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AC8DC0-C248-4939-B522-F51E1E0A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Déploiement des thèmes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DE7FD5A-8B3F-402A-985F-1F7B640BEAF3}"/>
              </a:ext>
            </a:extLst>
          </p:cNvPr>
          <p:cNvSpPr/>
          <p:nvPr/>
        </p:nvSpPr>
        <p:spPr>
          <a:xfrm>
            <a:off x="355600" y="1000125"/>
            <a:ext cx="2085975" cy="59055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/>
              <a:t>Modèles de données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9F14433-D53A-4317-8D49-08109579A182}"/>
              </a:ext>
            </a:extLst>
          </p:cNvPr>
          <p:cNvSpPr/>
          <p:nvPr/>
        </p:nvSpPr>
        <p:spPr>
          <a:xfrm>
            <a:off x="3215986" y="842395"/>
            <a:ext cx="1956089" cy="453005"/>
          </a:xfrm>
          <a:prstGeom prst="roundRect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Instrumentation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07ABE9F-0EFB-4164-9BEE-EB0FD5681AF5}"/>
              </a:ext>
            </a:extLst>
          </p:cNvPr>
          <p:cNvSpPr/>
          <p:nvPr/>
        </p:nvSpPr>
        <p:spPr>
          <a:xfrm>
            <a:off x="3215986" y="1590675"/>
            <a:ext cx="1751902" cy="45300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</a:p>
        </p:txBody>
      </p: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9EA9DB62-8E9F-464B-B41C-587A4AEF7089}"/>
              </a:ext>
            </a:extLst>
          </p:cNvPr>
          <p:cNvCxnSpPr>
            <a:stCxn id="3" idx="3"/>
            <a:endCxn id="4" idx="1"/>
          </p:cNvCxnSpPr>
          <p:nvPr/>
        </p:nvCxnSpPr>
        <p:spPr>
          <a:xfrm flipV="1">
            <a:off x="2441575" y="1068898"/>
            <a:ext cx="774411" cy="226502"/>
          </a:xfrm>
          <a:prstGeom prst="bentConnector3">
            <a:avLst/>
          </a:prstGeom>
          <a:ln w="285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167FF845-CBF6-4761-B8B6-CAF8089D3D8D}"/>
              </a:ext>
            </a:extLst>
          </p:cNvPr>
          <p:cNvCxnSpPr>
            <a:stCxn id="3" idx="3"/>
            <a:endCxn id="5" idx="1"/>
          </p:cNvCxnSpPr>
          <p:nvPr/>
        </p:nvCxnSpPr>
        <p:spPr>
          <a:xfrm>
            <a:off x="2441575" y="1295400"/>
            <a:ext cx="774411" cy="521778"/>
          </a:xfrm>
          <a:prstGeom prst="bentConnector3">
            <a:avLst/>
          </a:prstGeom>
          <a:ln w="28575" cmpd="sng">
            <a:solidFill>
              <a:schemeClr val="bg2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2F89A67-5FDA-4769-9B63-D6294E9C4C09}"/>
                  </a:ext>
                </a:extLst>
              </p:cNvPr>
              <p:cNvSpPr txBox="1"/>
              <p:nvPr/>
            </p:nvSpPr>
            <p:spPr>
              <a:xfrm>
                <a:off x="8716211" y="982094"/>
                <a:ext cx="2212593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 err="1"/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2F89A67-5FDA-4769-9B63-D6294E9C4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211" y="982094"/>
                <a:ext cx="2212593" cy="400110"/>
              </a:xfrm>
              <a:prstGeom prst="rect">
                <a:avLst/>
              </a:prstGeom>
              <a:blipFill>
                <a:blip r:embed="rId2"/>
                <a:stretch>
                  <a:fillRect b="-1617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97395EC-B5C8-4D85-A615-BAC31B079CB0}"/>
                  </a:ext>
                </a:extLst>
              </p:cNvPr>
              <p:cNvSpPr txBox="1"/>
              <p:nvPr/>
            </p:nvSpPr>
            <p:spPr>
              <a:xfrm>
                <a:off x="8716211" y="1556289"/>
                <a:ext cx="3372142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 err="1"/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97395EC-B5C8-4D85-A615-BAC31B079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211" y="1556289"/>
                <a:ext cx="3372142" cy="400110"/>
              </a:xfrm>
              <a:prstGeom prst="rect">
                <a:avLst/>
              </a:prstGeom>
              <a:blipFill>
                <a:blip r:embed="rId3"/>
                <a:stretch>
                  <a:fillRect b="-1617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9B4E38EA-C078-4F24-BB7D-4B907A4F3D46}"/>
              </a:ext>
            </a:extLst>
          </p:cNvPr>
          <p:cNvSpPr txBox="1"/>
          <p:nvPr/>
        </p:nvSpPr>
        <p:spPr>
          <a:xfrm>
            <a:off x="802109" y="1933154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(Input, Y)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C4132F1-D4E1-4825-BB31-B634557BBE7E}"/>
              </a:ext>
            </a:extLst>
          </p:cNvPr>
          <p:cNvSpPr txBox="1"/>
          <p:nvPr/>
        </p:nvSpPr>
        <p:spPr>
          <a:xfrm>
            <a:off x="779872" y="2247479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(Input, Y)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31CE40-FD54-4948-AD70-AE1C18B935A3}"/>
              </a:ext>
            </a:extLst>
          </p:cNvPr>
          <p:cNvSpPr txBox="1"/>
          <p:nvPr/>
        </p:nvSpPr>
        <p:spPr>
          <a:xfrm>
            <a:off x="758787" y="2536499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(Input, Y)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2A5AF34-72CD-44E6-85BC-BEC67A26D679}"/>
              </a:ext>
            </a:extLst>
          </p:cNvPr>
          <p:cNvCxnSpPr>
            <a:stCxn id="3" idx="2"/>
            <a:endCxn id="13" idx="0"/>
          </p:cNvCxnSpPr>
          <p:nvPr/>
        </p:nvCxnSpPr>
        <p:spPr>
          <a:xfrm flipH="1">
            <a:off x="1398586" y="1590675"/>
            <a:ext cx="2" cy="314325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E5E6FE6-6FCC-4EF8-BF7F-978500EFF2B6}"/>
              </a:ext>
            </a:extLst>
          </p:cNvPr>
          <p:cNvSpPr/>
          <p:nvPr/>
        </p:nvSpPr>
        <p:spPr>
          <a:xfrm>
            <a:off x="6320556" y="1068897"/>
            <a:ext cx="2085975" cy="59055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/>
              <a:t>Modèles d’IA</a:t>
            </a:r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7189DB6C-A5BB-45C9-A2D1-A0F75423F990}"/>
              </a:ext>
            </a:extLst>
          </p:cNvPr>
          <p:cNvCxnSpPr>
            <a:stCxn id="4" idx="3"/>
            <a:endCxn id="18" idx="1"/>
          </p:cNvCxnSpPr>
          <p:nvPr/>
        </p:nvCxnSpPr>
        <p:spPr>
          <a:xfrm>
            <a:off x="5172075" y="1068898"/>
            <a:ext cx="1148481" cy="295274"/>
          </a:xfrm>
          <a:prstGeom prst="bentConnector3">
            <a:avLst>
              <a:gd name="adj1" fmla="val 41706"/>
            </a:avLst>
          </a:prstGeom>
          <a:ln w="28575" cmpd="sng">
            <a:solidFill>
              <a:schemeClr val="bg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84585A73-339C-4A3E-93E9-1BB1F93F8F13}"/>
              </a:ext>
            </a:extLst>
          </p:cNvPr>
          <p:cNvCxnSpPr>
            <a:stCxn id="5" idx="3"/>
            <a:endCxn id="18" idx="1"/>
          </p:cNvCxnSpPr>
          <p:nvPr/>
        </p:nvCxnSpPr>
        <p:spPr>
          <a:xfrm flipV="1">
            <a:off x="4967888" y="1364172"/>
            <a:ext cx="1352668" cy="453006"/>
          </a:xfrm>
          <a:prstGeom prst="bentConnector3">
            <a:avLst/>
          </a:prstGeom>
          <a:ln w="28575" cmpd="sng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Image 37">
            <a:extLst>
              <a:ext uri="{FF2B5EF4-FFF2-40B4-BE49-F238E27FC236}">
                <a16:creationId xmlns:a16="http://schemas.microsoft.com/office/drawing/2014/main" id="{C1D73AD3-E288-4CFE-B093-029AF5F8F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931" y="2153787"/>
            <a:ext cx="2669284" cy="1672255"/>
          </a:xfrm>
          <a:prstGeom prst="rect">
            <a:avLst/>
          </a:prstGeom>
        </p:spPr>
      </p:pic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69F3834F-E6BE-467F-96F9-040B897C4052}"/>
              </a:ext>
            </a:extLst>
          </p:cNvPr>
          <p:cNvSpPr/>
          <p:nvPr/>
        </p:nvSpPr>
        <p:spPr>
          <a:xfrm>
            <a:off x="6320555" y="2766717"/>
            <a:ext cx="2085975" cy="100311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/>
              <a:t>Maquettes de systèmes embarqués</a:t>
            </a:r>
          </a:p>
        </p:txBody>
      </p: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AC0B047E-7D6E-42D0-9425-9A25B2A49782}"/>
              </a:ext>
            </a:extLst>
          </p:cNvPr>
          <p:cNvCxnSpPr>
            <a:stCxn id="18" idx="2"/>
            <a:endCxn id="39" idx="0"/>
          </p:cNvCxnSpPr>
          <p:nvPr/>
        </p:nvCxnSpPr>
        <p:spPr>
          <a:xfrm rot="5400000">
            <a:off x="6809909" y="2213082"/>
            <a:ext cx="1107270" cy="1"/>
          </a:xfrm>
          <a:prstGeom prst="bentConnector3">
            <a:avLst/>
          </a:prstGeom>
          <a:ln w="2857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59988A3C-F582-4FCD-8648-81E8F0249178}"/>
              </a:ext>
            </a:extLst>
          </p:cNvPr>
          <p:cNvSpPr/>
          <p:nvPr/>
        </p:nvSpPr>
        <p:spPr>
          <a:xfrm>
            <a:off x="3318079" y="3041769"/>
            <a:ext cx="1751902" cy="453005"/>
          </a:xfrm>
          <a:prstGeom prst="roundRect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Matériels</a:t>
            </a:r>
          </a:p>
        </p:txBody>
      </p:sp>
      <p:cxnSp>
        <p:nvCxnSpPr>
          <p:cNvPr id="44" name="Connecteur : en angle 43">
            <a:extLst>
              <a:ext uri="{FF2B5EF4-FFF2-40B4-BE49-F238E27FC236}">
                <a16:creationId xmlns:a16="http://schemas.microsoft.com/office/drawing/2014/main" id="{3C320CE5-5AB1-4535-93F9-7D8C681F77B7}"/>
              </a:ext>
            </a:extLst>
          </p:cNvPr>
          <p:cNvCxnSpPr>
            <a:stCxn id="42" idx="3"/>
            <a:endCxn id="39" idx="1"/>
          </p:cNvCxnSpPr>
          <p:nvPr/>
        </p:nvCxnSpPr>
        <p:spPr>
          <a:xfrm>
            <a:off x="5069981" y="3268272"/>
            <a:ext cx="1250574" cy="12700"/>
          </a:xfrm>
          <a:prstGeom prst="bentConnector3">
            <a:avLst/>
          </a:prstGeom>
          <a:ln w="28575" cmpd="sng">
            <a:solidFill>
              <a:schemeClr val="bg2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8B49B48F-AFDA-49C6-A9BB-5347BF0E6BA9}"/>
              </a:ext>
            </a:extLst>
          </p:cNvPr>
          <p:cNvSpPr/>
          <p:nvPr/>
        </p:nvSpPr>
        <p:spPr>
          <a:xfrm>
            <a:off x="5069981" y="2043680"/>
            <a:ext cx="2085968" cy="453005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000" dirty="0"/>
              <a:t>Algorithmes IA</a:t>
            </a:r>
          </a:p>
        </p:txBody>
      </p:sp>
      <p:cxnSp>
        <p:nvCxnSpPr>
          <p:cNvPr id="51" name="Connecteur : en angle 50">
            <a:extLst>
              <a:ext uri="{FF2B5EF4-FFF2-40B4-BE49-F238E27FC236}">
                <a16:creationId xmlns:a16="http://schemas.microsoft.com/office/drawing/2014/main" id="{6A4930E6-622E-4E9B-BCC4-126E8D0AA8FC}"/>
              </a:ext>
            </a:extLst>
          </p:cNvPr>
          <p:cNvCxnSpPr>
            <a:stCxn id="49" idx="3"/>
            <a:endCxn id="39" idx="0"/>
          </p:cNvCxnSpPr>
          <p:nvPr/>
        </p:nvCxnSpPr>
        <p:spPr>
          <a:xfrm>
            <a:off x="7155949" y="2270183"/>
            <a:ext cx="207594" cy="496534"/>
          </a:xfrm>
          <a:prstGeom prst="bentConnector2">
            <a:avLst/>
          </a:prstGeom>
          <a:ln w="28575" cmpd="sng"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rganigramme : Carte perforée 52">
            <a:extLst>
              <a:ext uri="{FF2B5EF4-FFF2-40B4-BE49-F238E27FC236}">
                <a16:creationId xmlns:a16="http://schemas.microsoft.com/office/drawing/2014/main" id="{52CAF493-AEB1-4E9A-9CA7-CACA3B385198}"/>
              </a:ext>
            </a:extLst>
          </p:cNvPr>
          <p:cNvSpPr/>
          <p:nvPr/>
        </p:nvSpPr>
        <p:spPr>
          <a:xfrm>
            <a:off x="2464957" y="4488353"/>
            <a:ext cx="1525162" cy="653909"/>
          </a:xfrm>
          <a:prstGeom prst="flowChartPunchedCard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Web think.in2p3.fr</a:t>
            </a:r>
          </a:p>
        </p:txBody>
      </p:sp>
      <p:sp>
        <p:nvSpPr>
          <p:cNvPr id="54" name="Organigramme : Carte perforée 53">
            <a:extLst>
              <a:ext uri="{FF2B5EF4-FFF2-40B4-BE49-F238E27FC236}">
                <a16:creationId xmlns:a16="http://schemas.microsoft.com/office/drawing/2014/main" id="{E7E00D29-24AE-49E6-9D63-CE7718931D15}"/>
              </a:ext>
            </a:extLst>
          </p:cNvPr>
          <p:cNvSpPr/>
          <p:nvPr/>
        </p:nvSpPr>
        <p:spPr>
          <a:xfrm>
            <a:off x="2464958" y="5248929"/>
            <a:ext cx="1525162" cy="653909"/>
          </a:xfrm>
          <a:prstGeom prst="flowChartPunchedCard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collaboratif OSMOSE</a:t>
            </a:r>
          </a:p>
        </p:txBody>
      </p:sp>
      <p:sp>
        <p:nvSpPr>
          <p:cNvPr id="55" name="Organigramme : Carte perforée 54">
            <a:extLst>
              <a:ext uri="{FF2B5EF4-FFF2-40B4-BE49-F238E27FC236}">
                <a16:creationId xmlns:a16="http://schemas.microsoft.com/office/drawing/2014/main" id="{12F04811-9DB3-41DC-8EAF-16AB2AC63FCB}"/>
              </a:ext>
            </a:extLst>
          </p:cNvPr>
          <p:cNvSpPr/>
          <p:nvPr/>
        </p:nvSpPr>
        <p:spPr>
          <a:xfrm>
            <a:off x="2441575" y="5996664"/>
            <a:ext cx="1525162" cy="653909"/>
          </a:xfrm>
          <a:prstGeom prst="flowChartPunchedCard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de </a:t>
            </a:r>
            <a:r>
              <a:rPr 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versionning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GIT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3B748F8B-9495-49B8-A1ED-8A55A401C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4488353"/>
            <a:ext cx="3602762" cy="1863337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32697914-AE68-4B18-AAD6-A1AAC6F9DF7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31" y="4283851"/>
            <a:ext cx="3042567" cy="151698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Organigramme : Stockage interne 81">
            <a:extLst>
              <a:ext uri="{FF2B5EF4-FFF2-40B4-BE49-F238E27FC236}">
                <a16:creationId xmlns:a16="http://schemas.microsoft.com/office/drawing/2014/main" id="{F226A267-AD07-4341-8114-238F51BEE500}"/>
              </a:ext>
            </a:extLst>
          </p:cNvPr>
          <p:cNvSpPr/>
          <p:nvPr/>
        </p:nvSpPr>
        <p:spPr>
          <a:xfrm>
            <a:off x="209502" y="4893733"/>
            <a:ext cx="1525162" cy="747184"/>
          </a:xfrm>
          <a:prstGeom prst="flowChartInternalStorage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Utilisateurs</a:t>
            </a:r>
          </a:p>
        </p:txBody>
      </p:sp>
    </p:spTree>
    <p:extLst>
      <p:ext uri="{BB962C8B-B14F-4D97-AF65-F5344CB8AC3E}">
        <p14:creationId xmlns:p14="http://schemas.microsoft.com/office/powerpoint/2010/main" val="1866604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challenges of ML</a:t>
            </a:r>
            <a:endParaRPr lang="en-US" dirty="0"/>
          </a:p>
        </p:txBody>
      </p:sp>
      <p:sp>
        <p:nvSpPr>
          <p:cNvPr id="3" name="Ellipse 2"/>
          <p:cNvSpPr/>
          <p:nvPr/>
        </p:nvSpPr>
        <p:spPr>
          <a:xfrm>
            <a:off x="550068" y="742560"/>
            <a:ext cx="11091863" cy="60343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Organigramme : Connecteur 10"/>
          <p:cNvSpPr/>
          <p:nvPr/>
        </p:nvSpPr>
        <p:spPr>
          <a:xfrm>
            <a:off x="221115" y="699697"/>
            <a:ext cx="161925" cy="161925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Organigramme : Connecteur 11"/>
          <p:cNvSpPr/>
          <p:nvPr/>
        </p:nvSpPr>
        <p:spPr>
          <a:xfrm>
            <a:off x="11808958" y="699697"/>
            <a:ext cx="161925" cy="161925"/>
          </a:xfrm>
          <a:prstGeom prst="flowChartConnector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951DDC-1015-41E8-A5EC-DBCBB0725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7"/>
          <a:stretch/>
        </p:blipFill>
        <p:spPr>
          <a:xfrm>
            <a:off x="579900" y="1141261"/>
            <a:ext cx="2067060" cy="1250464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854B022-AC14-413E-AF60-DC3F54DE17E9}"/>
              </a:ext>
            </a:extLst>
          </p:cNvPr>
          <p:cNvGrpSpPr/>
          <p:nvPr/>
        </p:nvGrpSpPr>
        <p:grpSpPr>
          <a:xfrm>
            <a:off x="2543621" y="924387"/>
            <a:ext cx="2050607" cy="1649309"/>
            <a:chOff x="2703512" y="768757"/>
            <a:chExt cx="2214535" cy="178115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4EF2A86-D527-4124-88A2-3CD769516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3512" y="768757"/>
              <a:ext cx="1781157" cy="1781157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87FF5DD-1095-4AA8-B283-DE340AC3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0790" y="1368443"/>
              <a:ext cx="1057257" cy="1057257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2726C2-2A7F-407D-AFE5-59A8EC1F62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83" t="4215" r="4760" b="13799"/>
          <a:stretch/>
        </p:blipFill>
        <p:spPr>
          <a:xfrm>
            <a:off x="5153349" y="887750"/>
            <a:ext cx="1712051" cy="17574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6D353CF-1285-4D46-BA0B-4BB073794E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947" t="12125" r="22646" b="11813"/>
          <a:stretch/>
        </p:blipFill>
        <p:spPr>
          <a:xfrm>
            <a:off x="7465218" y="1009717"/>
            <a:ext cx="1760539" cy="144896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70F4630-1C80-4EDE-9EF8-9D6B9F0C7F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34" r="13826"/>
          <a:stretch/>
        </p:blipFill>
        <p:spPr>
          <a:xfrm>
            <a:off x="9722618" y="1009717"/>
            <a:ext cx="2054905" cy="1720850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5B871CC-C3A4-4564-BE97-FB2AF06B4452}"/>
              </a:ext>
            </a:extLst>
          </p:cNvPr>
          <p:cNvSpPr/>
          <p:nvPr/>
        </p:nvSpPr>
        <p:spPr>
          <a:xfrm>
            <a:off x="366561" y="2372192"/>
            <a:ext cx="2354860" cy="59834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Roles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&amp;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competencies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4E628010-55CE-40CA-AFAA-A731BAFFE1E0}"/>
              </a:ext>
            </a:extLst>
          </p:cNvPr>
          <p:cNvSpPr/>
          <p:nvPr/>
        </p:nvSpPr>
        <p:spPr>
          <a:xfrm>
            <a:off x="2769114" y="2372192"/>
            <a:ext cx="2054905" cy="59834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Tools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0F30EF46-F9DF-45C9-AB59-7B2259212447}"/>
              </a:ext>
            </a:extLst>
          </p:cNvPr>
          <p:cNvSpPr/>
          <p:nvPr/>
        </p:nvSpPr>
        <p:spPr>
          <a:xfrm>
            <a:off x="5068180" y="2372192"/>
            <a:ext cx="2054905" cy="59834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Artefacs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&amp; ML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zoology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37727773-22A2-400D-837C-80985EB894DE}"/>
              </a:ext>
            </a:extLst>
          </p:cNvPr>
          <p:cNvSpPr/>
          <p:nvPr/>
        </p:nvSpPr>
        <p:spPr>
          <a:xfrm>
            <a:off x="7180491" y="2391725"/>
            <a:ext cx="2354860" cy="59834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Digital hardware technologies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1FEABCE7-970C-438E-B691-A50304A8FC96}"/>
              </a:ext>
            </a:extLst>
          </p:cNvPr>
          <p:cNvSpPr/>
          <p:nvPr/>
        </p:nvSpPr>
        <p:spPr>
          <a:xfrm>
            <a:off x="9592757" y="2391725"/>
            <a:ext cx="2354860" cy="598344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Deployement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&amp;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Operational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AI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7DEFE4F-1C5A-4FA9-B7BC-42C33930AFB6}"/>
              </a:ext>
            </a:extLst>
          </p:cNvPr>
          <p:cNvSpPr txBox="1"/>
          <p:nvPr/>
        </p:nvSpPr>
        <p:spPr>
          <a:xfrm>
            <a:off x="73783" y="3139570"/>
            <a:ext cx="2573177" cy="20621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Data </a:t>
            </a: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Physicist</a:t>
            </a:r>
            <a:endParaRPr kumimoji="0" lang="fr-FR" sz="1600" b="1" i="1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System Engineering team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ML </a:t>
            </a: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Engineer</a:t>
            </a:r>
            <a:endParaRPr kumimoji="0" lang="fr-FR" sz="1600" b="1" i="1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Software </a:t>
            </a: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Engineer</a:t>
            </a:r>
            <a:endParaRPr kumimoji="0" lang="fr-FR" sz="1600" b="1" i="1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Hardware </a:t>
            </a: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Engineer</a:t>
            </a:r>
            <a:endParaRPr kumimoji="0" lang="fr-FR" sz="1600" b="1" i="1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Infra &amp; Security teams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55A0F9E-826C-406F-B95C-1A45440F5137}"/>
              </a:ext>
            </a:extLst>
          </p:cNvPr>
          <p:cNvSpPr txBox="1"/>
          <p:nvPr/>
        </p:nvSpPr>
        <p:spPr>
          <a:xfrm>
            <a:off x="2696021" y="3128991"/>
            <a:ext cx="2250237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ML Tools: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TF-KERAS, </a:t>
            </a: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PyTorch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HLS4ML (Xilinx…)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Brevitas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&amp; </a:t>
            </a: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FiNN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(Xilinx)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CONIFER (LLR)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N2D2 (CEA)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VHDL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1" i="1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E237442-B0F2-45C9-B44C-9A1EE4B4E9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0591" y="3121554"/>
            <a:ext cx="2354627" cy="1643129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DEF9449B-E0FD-4640-8143-46EEE9DDDA8D}"/>
              </a:ext>
            </a:extLst>
          </p:cNvPr>
          <p:cNvSpPr txBox="1"/>
          <p:nvPr/>
        </p:nvSpPr>
        <p:spPr>
          <a:xfrm>
            <a:off x="5320442" y="4971309"/>
            <a:ext cx="2031687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Model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Code source…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E0D7B93-C37F-4E9A-86AD-51EF0FD3CF42}"/>
              </a:ext>
            </a:extLst>
          </p:cNvPr>
          <p:cNvSpPr txBox="1"/>
          <p:nvPr/>
        </p:nvSpPr>
        <p:spPr>
          <a:xfrm>
            <a:off x="7726242" y="3170579"/>
            <a:ext cx="1660288" cy="15696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CPU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FPGA SOM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SNN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MPPA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GPU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B3C1EC5-A577-421A-BC78-EEA806E35497}"/>
              </a:ext>
            </a:extLst>
          </p:cNvPr>
          <p:cNvSpPr txBox="1"/>
          <p:nvPr/>
        </p:nvSpPr>
        <p:spPr>
          <a:xfrm>
            <a:off x="9722618" y="3204634"/>
            <a:ext cx="2050957" cy="181588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GitLab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/Git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Training Service </a:t>
            </a: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skew</a:t>
            </a:r>
            <a:endParaRPr kumimoji="0" lang="fr-FR" sz="1600" b="1" i="1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Model Monitoring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Responsible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9611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659A1-E340-46FD-A8E2-7E97EFBA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Modeliser</a:t>
            </a:r>
            <a:r>
              <a:rPr lang="fr-FR" dirty="0"/>
              <a:t> les données avec Python librairies : </a:t>
            </a:r>
            <a:r>
              <a:rPr lang="fr-FR" dirty="0" err="1"/>
              <a:t>numpy</a:t>
            </a:r>
            <a:r>
              <a:rPr lang="fr-FR" dirty="0"/>
              <a:t> &amp; </a:t>
            </a:r>
            <a:r>
              <a:rPr lang="fr-FR" dirty="0" err="1"/>
              <a:t>scipy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59070C2-D3B2-4ADD-8FB5-25628374D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457063" cy="14570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EE11A1-7FEE-45B7-9068-96394D90E671}"/>
              </a:ext>
            </a:extLst>
          </p:cNvPr>
          <p:cNvSpPr txBox="1"/>
          <p:nvPr/>
        </p:nvSpPr>
        <p:spPr>
          <a:xfrm>
            <a:off x="5252660" y="1033430"/>
            <a:ext cx="1686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sng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Trouver: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F(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ci;bi,t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O(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ci,di,n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9B92F1-5BF7-4373-897C-CEFAFE984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39" y="725638"/>
            <a:ext cx="3652498" cy="24420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1A1276-8232-475C-8223-33EA6EE49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074" y="2293335"/>
            <a:ext cx="3359564" cy="20381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53CA8E-74EB-4FB9-95FD-65A4ABFB3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" y="2980580"/>
            <a:ext cx="1440587" cy="144058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EA2029-2ADA-4308-8C1C-8FE403F90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4331506"/>
            <a:ext cx="639338" cy="6393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A1F0A6-4A73-4486-8192-A253B2E29C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7" t="-1" b="7260"/>
          <a:stretch/>
        </p:blipFill>
        <p:spPr>
          <a:xfrm>
            <a:off x="293052" y="4972247"/>
            <a:ext cx="870957" cy="44805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3CCE97-0ED6-46A0-992F-1D30E784EF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17" r="22470"/>
          <a:stretch/>
        </p:blipFill>
        <p:spPr>
          <a:xfrm>
            <a:off x="293052" y="2413663"/>
            <a:ext cx="851524" cy="85057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DEB90C9-8DB7-4F82-B033-C88C60D77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9841" y="3300315"/>
            <a:ext cx="2325624" cy="116505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B1C97F-9E4F-4055-8083-65970F925C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1611" y="4505181"/>
            <a:ext cx="1980469" cy="1192629"/>
          </a:xfrm>
          <a:prstGeom prst="rect">
            <a:avLst/>
          </a:prstGeom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72AE3A84-4E5F-4582-830A-A9914DB07252}"/>
              </a:ext>
            </a:extLst>
          </p:cNvPr>
          <p:cNvSpPr/>
          <p:nvPr/>
        </p:nvSpPr>
        <p:spPr>
          <a:xfrm rot="3821246">
            <a:off x="4532623" y="1681130"/>
            <a:ext cx="384048" cy="862683"/>
          </a:xfrm>
          <a:prstGeom prst="down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D261A0-3C78-42AB-ABE3-7E01917DCFCE}"/>
              </a:ext>
            </a:extLst>
          </p:cNvPr>
          <p:cNvSpPr txBox="1"/>
          <p:nvPr/>
        </p:nvSpPr>
        <p:spPr>
          <a:xfrm>
            <a:off x="5367490" y="4505181"/>
            <a:ext cx="1149674" cy="156966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X(t)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F(t)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O(n)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Y(n)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4D235CAA-86C5-4FAB-988C-5710F61C6AC7}"/>
              </a:ext>
            </a:extLst>
          </p:cNvPr>
          <p:cNvSpPr/>
          <p:nvPr/>
        </p:nvSpPr>
        <p:spPr>
          <a:xfrm rot="20341766">
            <a:off x="6461327" y="5023488"/>
            <a:ext cx="1527048" cy="431829"/>
          </a:xfrm>
          <a:prstGeom prst="rightArrow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BC3E9C7-0528-4254-9E49-6B398B2824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279" y="4597995"/>
            <a:ext cx="916817" cy="91681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9DA49B-87B6-4BE7-9CCD-535E5A2AEB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9" y="5420304"/>
            <a:ext cx="1048012" cy="8326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D7E4708-3CEA-41A2-83DD-900E0400E9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28" y="4544807"/>
            <a:ext cx="3359565" cy="175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943F40-1E48-4113-87AF-45AACB3B9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705" y="724117"/>
            <a:ext cx="5338386" cy="18606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8E659A1-E340-46FD-A8E2-7E97EFBA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des données et valider des systèmes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3859C4D-17F1-449B-B34C-0214CA835A96}"/>
              </a:ext>
            </a:extLst>
          </p:cNvPr>
          <p:cNvSpPr txBox="1"/>
          <p:nvPr/>
        </p:nvSpPr>
        <p:spPr>
          <a:xfrm>
            <a:off x="569495" y="874295"/>
            <a:ext cx="36711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Century Gothic" panose="020B0502020202020204" pitchFamily="34" charset="0"/>
              <a:buChar char="▌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Chaine de mesure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Century Gothic" panose="020B0502020202020204" pitchFamily="34" charset="0"/>
              <a:buChar char="▌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Century Gothic" panose="020B0502020202020204" pitchFamily="34" charset="0"/>
              <a:buChar char="▌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Statistiques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Century Gothic" panose="020B0502020202020204" pitchFamily="34" charset="0"/>
              <a:buChar char="▌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Century Gothic" panose="020B0502020202020204" pitchFamily="34" charset="0"/>
              <a:buChar char="▌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Interpolation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Century Gothic" panose="020B0502020202020204" pitchFamily="34" charset="0"/>
              <a:buChar char="▌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33336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Century Gothic" panose="020B0502020202020204" pitchFamily="34" charset="0"/>
              <a:buChar char="▌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Déconvolution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Century Gothic" panose="020B0502020202020204" pitchFamily="34" charset="0"/>
              <a:buChar char="▌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3333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Descente du gradient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00B0AF-5715-4D85-9222-651805EB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398" y="1806679"/>
            <a:ext cx="2849500" cy="17711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8FA087-BAA7-46CE-8C74-DDB6F197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650" y="2864441"/>
            <a:ext cx="2587038" cy="17759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353F826-199F-4C58-AA42-BBDDBF723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863" y="2860095"/>
            <a:ext cx="2366252" cy="15625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6E2A89-CBEA-4011-B5BB-20FBCDA76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308" y="961868"/>
            <a:ext cx="2366090" cy="15625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C4A703-ED03-4C7A-9A6F-71B21E28D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530" y="3674255"/>
            <a:ext cx="2159368" cy="14967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65F4F1-34DE-4F2D-ABF4-A0225B46E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3863" y="4489014"/>
            <a:ext cx="2266593" cy="14967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13D291D-6E3F-4151-8461-5EA38D7BA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1482" y="4131967"/>
            <a:ext cx="3278759" cy="10188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46248E-2FC0-4AFB-99E3-60C0F45B76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6584" y="5093786"/>
            <a:ext cx="972724" cy="17142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00282EE-C03B-4D11-B3F7-318B005B31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813" y="5154651"/>
            <a:ext cx="2285049" cy="165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329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ales_defence_16.9">
  <a:themeElements>
    <a:clrScheme name="Personnalisée 81">
      <a:dk1>
        <a:srgbClr val="333366"/>
      </a:dk1>
      <a:lt1>
        <a:srgbClr val="FFFFFF"/>
      </a:lt1>
      <a:dk2>
        <a:srgbClr val="333366"/>
      </a:dk2>
      <a:lt2>
        <a:srgbClr val="C84B1B"/>
      </a:lt2>
      <a:accent1>
        <a:srgbClr val="C84B1B"/>
      </a:accent1>
      <a:accent2>
        <a:srgbClr val="333366"/>
      </a:accent2>
      <a:accent3>
        <a:srgbClr val="5CBFD4"/>
      </a:accent3>
      <a:accent4>
        <a:srgbClr val="505050"/>
      </a:accent4>
      <a:accent5>
        <a:srgbClr val="969696"/>
      </a:accent5>
      <a:accent6>
        <a:srgbClr val="E18D31"/>
      </a:accent6>
      <a:hlink>
        <a:srgbClr val="333366"/>
      </a:hlink>
      <a:folHlink>
        <a:srgbClr val="3333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ales_global_16.9" id="{57EC4307-02B2-445B-A16B-A471B147CAB7}" vid="{3E6016BF-DEBD-4D5E-BD6F-3818F0AFBFB3}"/>
    </a:ext>
  </a:extLst>
</a:theme>
</file>

<file path=ppt/theme/theme3.xml><?xml version="1.0" encoding="utf-8"?>
<a:theme xmlns:a="http://schemas.openxmlformats.org/drawingml/2006/main" name="1_thales_defence_16.9">
  <a:themeElements>
    <a:clrScheme name="Personnalisée 81">
      <a:dk1>
        <a:srgbClr val="333366"/>
      </a:dk1>
      <a:lt1>
        <a:srgbClr val="FFFFFF"/>
      </a:lt1>
      <a:dk2>
        <a:srgbClr val="333366"/>
      </a:dk2>
      <a:lt2>
        <a:srgbClr val="C84B1B"/>
      </a:lt2>
      <a:accent1>
        <a:srgbClr val="C84B1B"/>
      </a:accent1>
      <a:accent2>
        <a:srgbClr val="333366"/>
      </a:accent2>
      <a:accent3>
        <a:srgbClr val="5CBFD4"/>
      </a:accent3>
      <a:accent4>
        <a:srgbClr val="505050"/>
      </a:accent4>
      <a:accent5>
        <a:srgbClr val="969696"/>
      </a:accent5>
      <a:accent6>
        <a:srgbClr val="E18D31"/>
      </a:accent6>
      <a:hlink>
        <a:srgbClr val="333366"/>
      </a:hlink>
      <a:folHlink>
        <a:srgbClr val="3333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ales_global_16.9" id="{57EC4307-02B2-445B-A16B-A471B147CAB7}" vid="{3E6016BF-DEBD-4D5E-BD6F-3818F0AFBFB3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8962</TotalTime>
  <Words>581</Words>
  <Application>Microsoft Office PowerPoint</Application>
  <PresentationFormat>Grand écran</PresentationFormat>
  <Paragraphs>218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12</vt:i4>
      </vt:variant>
    </vt:vector>
  </HeadingPairs>
  <TitlesOfParts>
    <vt:vector size="25" baseType="lpstr">
      <vt:lpstr>Arial</vt:lpstr>
      <vt:lpstr>Bahnschrift SemiBold</vt:lpstr>
      <vt:lpstr>Calibri</vt:lpstr>
      <vt:lpstr>Calibri Light</vt:lpstr>
      <vt:lpstr>Cambria Math</vt:lpstr>
      <vt:lpstr>Century Gothic</vt:lpstr>
      <vt:lpstr>Courier New</vt:lpstr>
      <vt:lpstr>Lucida Grande</vt:lpstr>
      <vt:lpstr>Merriweather</vt:lpstr>
      <vt:lpstr>Wingdings</vt:lpstr>
      <vt:lpstr>Thème Office</vt:lpstr>
      <vt:lpstr>thales_defence_16.9</vt:lpstr>
      <vt:lpstr>1_thales_defence_16.9</vt:lpstr>
      <vt:lpstr>Présentation PowerPoint</vt:lpstr>
      <vt:lpstr>Three mains technics</vt:lpstr>
      <vt:lpstr>Stakesholders  Responsive AI on the Edge</vt:lpstr>
      <vt:lpstr>THINK Technologies Selection</vt:lpstr>
      <vt:lpstr>Thèmes</vt:lpstr>
      <vt:lpstr>Déploiement des thèmes</vt:lpstr>
      <vt:lpstr> challenges of ML</vt:lpstr>
      <vt:lpstr>Modeliser les données avec Python librairies : numpy &amp; scipy</vt:lpstr>
      <vt:lpstr>Créer des données et valider des systèmes</vt:lpstr>
      <vt:lpstr>Les framework d’IA et les systèmes embarqués</vt:lpstr>
      <vt:lpstr>Fiche projet à construire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frederic druillole</dc:creator>
  <cp:lastModifiedBy>frederic druillole</cp:lastModifiedBy>
  <cp:revision>277</cp:revision>
  <dcterms:created xsi:type="dcterms:W3CDTF">2023-03-03T13:26:44Z</dcterms:created>
  <dcterms:modified xsi:type="dcterms:W3CDTF">2023-06-12T14:26:56Z</dcterms:modified>
</cp:coreProperties>
</file>