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98" r:id="rId3"/>
    <p:sldId id="422" r:id="rId4"/>
    <p:sldId id="689" r:id="rId5"/>
    <p:sldId id="339" r:id="rId6"/>
    <p:sldId id="690" r:id="rId7"/>
    <p:sldId id="437" r:id="rId8"/>
    <p:sldId id="438" r:id="rId9"/>
    <p:sldId id="691" r:id="rId10"/>
    <p:sldId id="440" r:id="rId11"/>
    <p:sldId id="377" r:id="rId12"/>
    <p:sldId id="680" r:id="rId13"/>
    <p:sldId id="695" r:id="rId14"/>
    <p:sldId id="692" r:id="rId15"/>
    <p:sldId id="436" r:id="rId16"/>
    <p:sldId id="342" r:id="rId17"/>
    <p:sldId id="693" r:id="rId18"/>
    <p:sldId id="434" r:id="rId19"/>
    <p:sldId id="376" r:id="rId20"/>
    <p:sldId id="675" r:id="rId21"/>
    <p:sldId id="676" r:id="rId22"/>
    <p:sldId id="685" r:id="rId23"/>
    <p:sldId id="694" r:id="rId24"/>
    <p:sldId id="431" r:id="rId25"/>
    <p:sldId id="322" r:id="rId26"/>
    <p:sldId id="684" r:id="rId27"/>
    <p:sldId id="688" r:id="rId28"/>
    <p:sldId id="390" r:id="rId29"/>
    <p:sldId id="428" r:id="rId3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C7E8E-C986-47FC-635F-653BAF2687A9}" name="Laurent Royer" initials="LR" userId="S::laurent.royer@uca.fr::0716261d-0fa5-4198-951b-5ef2456380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B1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6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9331D73-D774-4833-B289-5686E929617B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3C37459-D2BE-456F-B385-4E03BF65CD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19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C5AEF-51BB-4BBA-9C19-D5295C3799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66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588C-BD1F-4BB5-A52D-9BA5B652B33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00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588C-BD1F-4BB5-A52D-9BA5B652B33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51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E588C-BD1F-4BB5-A52D-9BA5B652B33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54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17" y="6405121"/>
            <a:ext cx="2743200" cy="3651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3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3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17" y="6405121"/>
            <a:ext cx="2743200" cy="3651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91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17" y="6405121"/>
            <a:ext cx="2743200" cy="3651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2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0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463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1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8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4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253179"/>
            <a:ext cx="10515600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017" y="6405121"/>
            <a:ext cx="2743200" cy="365125"/>
          </a:xfr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B8DCB5-CC00-1585-FC92-0B1A47251F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726" y="6313512"/>
            <a:ext cx="1061738" cy="54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34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que hor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0769600" y="6593428"/>
            <a:ext cx="1422400" cy="260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18F2F2-D5DC-0F2A-97A5-64DCC4480D69}"/>
              </a:ext>
            </a:extLst>
          </p:cNvPr>
          <p:cNvSpPr txBox="1">
            <a:spLocks/>
          </p:cNvSpPr>
          <p:nvPr userDrawn="1"/>
        </p:nvSpPr>
        <p:spPr>
          <a:xfrm>
            <a:off x="45017" y="64051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0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52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1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6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4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2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7701" y="273737"/>
            <a:ext cx="10515600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68401"/>
            <a:ext cx="10515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ATLAS HGTD ASIC - PDR - Oct 8,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462" y="6474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294904"/>
            <a:ext cx="9665664" cy="563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" y="6353614"/>
            <a:ext cx="9665658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C9E67-DFB5-F24E-A49F-0FB7AD24C64D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665676" y="6260798"/>
            <a:ext cx="1688123" cy="586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F9584D-61BD-0242-A1CB-7D184EB32603}"/>
              </a:ext>
            </a:extLst>
          </p:cNvPr>
          <p:cNvSpPr txBox="1"/>
          <p:nvPr userDrawn="1"/>
        </p:nvSpPr>
        <p:spPr>
          <a:xfrm>
            <a:off x="11241247" y="6211670"/>
            <a:ext cx="98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5B9BD5">
                    <a:lumMod val="75000"/>
                  </a:srgbClr>
                </a:solidFill>
              </a:rPr>
              <a:t>ATLAS</a:t>
            </a:r>
          </a:p>
          <a:p>
            <a:pPr algn="ctr"/>
            <a:r>
              <a:rPr lang="en-US" sz="1800" b="1" dirty="0">
                <a:solidFill>
                  <a:srgbClr val="5B9BD5">
                    <a:lumMod val="75000"/>
                  </a:srgbClr>
                </a:solidFill>
              </a:rPr>
              <a:t>HGTD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2F748BB-A013-F810-0190-211A9E97519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-1" y="30790"/>
            <a:ext cx="11811000" cy="10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72088"/>
            <a:ext cx="10515600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168401"/>
            <a:ext cx="1051560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L. Serin IJCLab 27/04/2020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2462" y="64742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294904"/>
            <a:ext cx="9665664" cy="563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" y="6353614"/>
            <a:ext cx="9665658" cy="501648"/>
          </a:xfrm>
          <a:prstGeom prst="rect">
            <a:avLst/>
          </a:prstGeom>
          <a:solidFill>
            <a:srgbClr val="0F7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38201" y="937846"/>
            <a:ext cx="10515600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BAC9E67-DFB5-F24E-A49F-0FB7AD24C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5676" y="6260798"/>
            <a:ext cx="1688123" cy="5865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F9584D-61BD-0242-A1CB-7D184EB32603}"/>
              </a:ext>
            </a:extLst>
          </p:cNvPr>
          <p:cNvSpPr txBox="1"/>
          <p:nvPr userDrawn="1"/>
        </p:nvSpPr>
        <p:spPr>
          <a:xfrm>
            <a:off x="11241247" y="6211670"/>
            <a:ext cx="980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5B9BD5">
                    <a:lumMod val="75000"/>
                  </a:srgbClr>
                </a:solidFill>
              </a:rPr>
              <a:t>ATLAS</a:t>
            </a:r>
          </a:p>
          <a:p>
            <a:pPr algn="ctr"/>
            <a:r>
              <a:rPr lang="en-US" sz="1800" b="1" dirty="0">
                <a:solidFill>
                  <a:srgbClr val="5B9BD5">
                    <a:lumMod val="75000"/>
                  </a:srgbClr>
                </a:solidFill>
              </a:rPr>
              <a:t>HGTD</a:t>
            </a:r>
          </a:p>
        </p:txBody>
      </p:sp>
    </p:spTree>
    <p:extLst>
      <p:ext uri="{BB962C8B-B14F-4D97-AF65-F5344CB8AC3E}">
        <p14:creationId xmlns:p14="http://schemas.microsoft.com/office/powerpoint/2010/main" val="306678106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9918" y="1512600"/>
            <a:ext cx="10012164" cy="773634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C00000"/>
                </a:solidFill>
              </a:rPr>
              <a:t>Altiroc2-3:</a:t>
            </a:r>
            <a:br>
              <a:rPr lang="en-GB" sz="4000" b="1" dirty="0">
                <a:solidFill>
                  <a:srgbClr val="C00000"/>
                </a:solidFill>
              </a:rPr>
            </a:br>
            <a:r>
              <a:rPr lang="fr-FR" sz="4000" b="1" dirty="0">
                <a:solidFill>
                  <a:srgbClr val="C00000"/>
                </a:solidFill>
              </a:rPr>
              <a:t>Power distribution issues</a:t>
            </a:r>
            <a:endParaRPr lang="en-GB" sz="5400" noProof="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8217" y="2559161"/>
            <a:ext cx="6739246" cy="640385"/>
          </a:xfrm>
        </p:spPr>
        <p:txBody>
          <a:bodyPr>
            <a:noAutofit/>
          </a:bodyPr>
          <a:lstStyle/>
          <a:p>
            <a:r>
              <a:rPr lang="en-GB" sz="1400" i="1" dirty="0"/>
              <a:t>Laurent Royer, pour </a:t>
            </a:r>
            <a:r>
              <a:rPr lang="en-GB" sz="1400" i="1" dirty="0" err="1"/>
              <a:t>laTeam</a:t>
            </a:r>
            <a:r>
              <a:rPr lang="en-GB" sz="1400" i="1" dirty="0"/>
              <a:t> </a:t>
            </a:r>
            <a:r>
              <a:rPr lang="en-GB" sz="1400" i="1" dirty="0" err="1"/>
              <a:t>Altriroc</a:t>
            </a:r>
            <a:r>
              <a:rPr lang="en-GB" sz="1400" i="1" dirty="0"/>
              <a:t> </a:t>
            </a:r>
          </a:p>
          <a:p>
            <a:r>
              <a:rPr lang="en-GB" sz="1400" i="1" dirty="0" err="1"/>
              <a:t>Journées</a:t>
            </a:r>
            <a:r>
              <a:rPr lang="en-GB" sz="1400" i="1" dirty="0"/>
              <a:t> des </a:t>
            </a:r>
            <a:r>
              <a:rPr lang="en-GB" sz="1400" i="1" dirty="0" err="1"/>
              <a:t>Métiers</a:t>
            </a:r>
            <a:r>
              <a:rPr lang="en-GB" sz="1400" i="1" dirty="0"/>
              <a:t> de </a:t>
            </a:r>
            <a:r>
              <a:rPr lang="en-GB" sz="1400" i="1" dirty="0" err="1"/>
              <a:t>l’Electronique</a:t>
            </a:r>
            <a:r>
              <a:rPr lang="en-GB" sz="1400" i="1" dirty="0"/>
              <a:t> @IN2P3- 13 </a:t>
            </a:r>
            <a:r>
              <a:rPr lang="en-GB" sz="1400" i="1" dirty="0" err="1"/>
              <a:t>juin</a:t>
            </a:r>
            <a:r>
              <a:rPr lang="en-GB" sz="1400" i="1" dirty="0"/>
              <a:t> 2023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216" y="3675"/>
            <a:ext cx="1725967" cy="9082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0"/>
          <a:stretch/>
        </p:blipFill>
        <p:spPr>
          <a:xfrm>
            <a:off x="8318151" y="3855793"/>
            <a:ext cx="1550997" cy="9824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1705" y="3875508"/>
            <a:ext cx="1078774" cy="8909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97" y="3792672"/>
            <a:ext cx="1614430" cy="7011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/>
          <a:srcRect l="1473"/>
          <a:stretch/>
        </p:blipFill>
        <p:spPr>
          <a:xfrm>
            <a:off x="1644268" y="3696147"/>
            <a:ext cx="1680637" cy="95532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/>
          <a:srcRect l="13710" t="10379" r="10702" b="12400"/>
          <a:stretch/>
        </p:blipFill>
        <p:spPr>
          <a:xfrm>
            <a:off x="3679582" y="3638997"/>
            <a:ext cx="1988741" cy="1041721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916" y="4958583"/>
            <a:ext cx="3692464" cy="7422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971" y="5076156"/>
            <a:ext cx="1957286" cy="62771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1"/>
          <a:stretch/>
        </p:blipFill>
        <p:spPr>
          <a:xfrm>
            <a:off x="5615330" y="4766727"/>
            <a:ext cx="1829439" cy="124433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" y="3729511"/>
            <a:ext cx="1350932" cy="9602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05" y="4877154"/>
            <a:ext cx="1865630" cy="10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4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047232"/>
            <a:ext cx="10515600" cy="259632"/>
          </a:xfrm>
        </p:spPr>
        <p:txBody>
          <a:bodyPr>
            <a:noAutofit/>
          </a:bodyPr>
          <a:lstStyle/>
          <a:p>
            <a:r>
              <a:rPr lang="fr-FR" sz="1200" dirty="0"/>
              <a:t>https://asicsupport-community.web.cern.ch/t/voltus-fi-emir-pvs-flow-step-by-step/159Power </a:t>
            </a:r>
            <a:r>
              <a:rPr lang="fr-FR" sz="1200" dirty="0" err="1"/>
              <a:t>Grid</a:t>
            </a:r>
            <a:r>
              <a:rPr lang="fr-FR" sz="1200" dirty="0"/>
              <a:t> </a:t>
            </a:r>
            <a:r>
              <a:rPr lang="fr-FR" sz="1200" dirty="0" err="1"/>
              <a:t>View</a:t>
            </a:r>
            <a:r>
              <a:rPr lang="fr-FR" sz="1200" dirty="0"/>
              <a:t> (PGV)</a:t>
            </a:r>
            <a:endParaRPr lang="en-US" sz="1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r="16626"/>
          <a:stretch/>
        </p:blipFill>
        <p:spPr>
          <a:xfrm>
            <a:off x="2693037" y="1489837"/>
            <a:ext cx="2547051" cy="419798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7" y="1489837"/>
            <a:ext cx="2474070" cy="41979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14515" y="3807059"/>
            <a:ext cx="176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Tap</a:t>
            </a:r>
            <a:r>
              <a:rPr lang="fr-FR" dirty="0"/>
              <a:t> </a:t>
            </a:r>
            <a:r>
              <a:rPr lang="fr-FR" dirty="0" err="1"/>
              <a:t>Current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223962" y="3848229"/>
            <a:ext cx="176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Voltage drop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8039" y="2675827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SRAM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01178" y="2692969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SRAM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F1B9A8-C1AE-48ED-5155-13C4E5D8EAEB}"/>
              </a:ext>
            </a:extLst>
          </p:cNvPr>
          <p:cNvSpPr txBox="1">
            <a:spLocks/>
          </p:cNvSpPr>
          <p:nvPr/>
        </p:nvSpPr>
        <p:spPr>
          <a:xfrm>
            <a:off x="70010" y="990529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i="1" dirty="0" err="1">
                <a:solidFill>
                  <a:srgbClr val="0070C0"/>
                </a:solidFill>
              </a:rPr>
              <a:t>Detailed</a:t>
            </a:r>
            <a:r>
              <a:rPr lang="fr-FR" sz="1800" b="1" i="1" dirty="0">
                <a:solidFill>
                  <a:srgbClr val="0070C0"/>
                </a:solidFill>
              </a:rPr>
              <a:t> Power-</a:t>
            </a:r>
            <a:r>
              <a:rPr lang="fr-FR" sz="1800" b="1" i="1" dirty="0" err="1">
                <a:solidFill>
                  <a:srgbClr val="0070C0"/>
                </a:solidFill>
              </a:rPr>
              <a:t>Grid</a:t>
            </a:r>
            <a:r>
              <a:rPr lang="fr-FR" sz="1800" b="1" i="1" dirty="0">
                <a:solidFill>
                  <a:srgbClr val="0070C0"/>
                </a:solidFill>
              </a:rPr>
              <a:t>-</a:t>
            </a:r>
            <a:r>
              <a:rPr lang="fr-FR" sz="1800" b="1" i="1" dirty="0" err="1">
                <a:solidFill>
                  <a:srgbClr val="0070C0"/>
                </a:solidFill>
              </a:rPr>
              <a:t>View</a:t>
            </a:r>
            <a:r>
              <a:rPr lang="fr-FR" sz="1800" b="1" i="1" dirty="0">
                <a:solidFill>
                  <a:srgbClr val="0070C0"/>
                </a:solidFill>
              </a:rPr>
              <a:t> (PGV) on SRAM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438FAC-B873-4F5E-9D91-3509E8724BBF}"/>
              </a:ext>
            </a:extLst>
          </p:cNvPr>
          <p:cNvSpPr txBox="1"/>
          <p:nvPr/>
        </p:nvSpPr>
        <p:spPr>
          <a:xfrm>
            <a:off x="5434910" y="1190360"/>
            <a:ext cx="6665667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Example of voltage drop analysis of the SRAM (Alexandre S.):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SRAM is a </a:t>
            </a:r>
            <a:r>
              <a:rPr lang="en-US" b="1" dirty="0">
                <a:sym typeface="Wingdings" panose="05000000000000000000" pitchFamily="2" charset="2"/>
              </a:rPr>
              <a:t>digital block </a:t>
            </a:r>
            <a:r>
              <a:rPr lang="en-US" dirty="0">
                <a:sym typeface="Wingdings" panose="05000000000000000000" pitchFamily="2" charset="2"/>
              </a:rPr>
              <a:t>but fully </a:t>
            </a:r>
            <a:r>
              <a:rPr lang="en-US" b="1" dirty="0">
                <a:sym typeface="Wingdings" panose="05000000000000000000" pitchFamily="2" charset="2"/>
              </a:rPr>
              <a:t>analog designed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Large and power-consuming block inside the pixel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b="1" dirty="0">
                <a:sym typeface="Wingdings" panose="05000000000000000000" pitchFamily="2" charset="2"/>
              </a:rPr>
              <a:t>Extraction</a:t>
            </a:r>
            <a:r>
              <a:rPr lang="en-US" dirty="0">
                <a:sym typeface="Wingdings" panose="05000000000000000000" pitchFamily="2" charset="2"/>
              </a:rPr>
              <a:t> of its dynamic power consumption with </a:t>
            </a:r>
            <a:r>
              <a:rPr lang="en-US" b="1" dirty="0">
                <a:sym typeface="Wingdings" panose="05000000000000000000" pitchFamily="2" charset="2"/>
              </a:rPr>
              <a:t>Virtuoso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b="1" dirty="0">
                <a:sym typeface="Wingdings" panose="05000000000000000000" pitchFamily="2" charset="2"/>
              </a:rPr>
              <a:t>Power-grid analysis </a:t>
            </a:r>
            <a:r>
              <a:rPr lang="en-US" dirty="0">
                <a:sym typeface="Wingdings" panose="05000000000000000000" pitchFamily="2" charset="2"/>
              </a:rPr>
              <a:t>with </a:t>
            </a:r>
            <a:r>
              <a:rPr lang="en-US" b="1" dirty="0" err="1">
                <a:sym typeface="Wingdings" panose="05000000000000000000" pitchFamily="2" charset="2"/>
              </a:rPr>
              <a:t>Voltus</a:t>
            </a:r>
            <a:endParaRPr lang="en-US" b="1" dirty="0">
              <a:sym typeface="Wingdings" panose="05000000000000000000" pitchFamily="2" charset="2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Tap current and Voltage drop “map views”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The most active aeras visible in red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7F955C1-8437-6C96-8C53-1C9BCA7B9D4F}"/>
              </a:ext>
            </a:extLst>
          </p:cNvPr>
          <p:cNvSpPr/>
          <p:nvPr/>
        </p:nvSpPr>
        <p:spPr>
          <a:xfrm>
            <a:off x="607932" y="1489837"/>
            <a:ext cx="288180" cy="8265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62718B32-3E79-1E6D-20C3-FC5C2F05A0AB}"/>
              </a:ext>
            </a:extLst>
          </p:cNvPr>
          <p:cNvSpPr txBox="1">
            <a:spLocks/>
          </p:cNvSpPr>
          <p:nvPr/>
        </p:nvSpPr>
        <p:spPr>
          <a:xfrm>
            <a:off x="1772653" y="329418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Voltage drop of Digital power inside blocks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644EA2F-537C-9EB4-028D-7E7C6E18385D}"/>
              </a:ext>
            </a:extLst>
          </p:cNvPr>
          <p:cNvSpPr txBox="1"/>
          <p:nvPr/>
        </p:nvSpPr>
        <p:spPr>
          <a:xfrm>
            <a:off x="3319895" y="5648917"/>
            <a:ext cx="2017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</a:t>
            </a:r>
            <a:r>
              <a:rPr lang="fr-FR" sz="1200" dirty="0" err="1"/>
              <a:t>Aleandre</a:t>
            </a:r>
            <a:r>
              <a:rPr lang="fr-FR" sz="1200" dirty="0"/>
              <a:t> </a:t>
            </a:r>
            <a:r>
              <a:rPr lang="fr-FR" sz="1200" dirty="0" err="1"/>
              <a:t>Soulier@LPC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77836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5ABDF85-F5E4-E2C6-DB27-702A16158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3" y="1907543"/>
            <a:ext cx="5501567" cy="44439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F1B9A8-C1AE-48ED-5155-13C4E5D8EAEB}"/>
              </a:ext>
            </a:extLst>
          </p:cNvPr>
          <p:cNvSpPr txBox="1">
            <a:spLocks/>
          </p:cNvSpPr>
          <p:nvPr/>
        </p:nvSpPr>
        <p:spPr>
          <a:xfrm>
            <a:off x="66697" y="932124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/>
              <a:t>Detailed</a:t>
            </a:r>
            <a:r>
              <a:rPr lang="fr-FR" sz="2000" dirty="0"/>
              <a:t> Power-</a:t>
            </a:r>
            <a:r>
              <a:rPr lang="fr-FR" sz="2000" dirty="0" err="1"/>
              <a:t>Grid</a:t>
            </a:r>
            <a:r>
              <a:rPr lang="fr-FR" sz="2000" dirty="0"/>
              <a:t>-</a:t>
            </a:r>
            <a:r>
              <a:rPr lang="fr-FR" sz="2000" dirty="0" err="1"/>
              <a:t>View</a:t>
            </a:r>
            <a:r>
              <a:rPr lang="fr-FR" sz="2000" dirty="0"/>
              <a:t> (PGV) on SRAM</a:t>
            </a:r>
            <a:endParaRPr lang="en-US" sz="2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438FAC-B873-4F5E-9D91-3509E8724BBF}"/>
              </a:ext>
            </a:extLst>
          </p:cNvPr>
          <p:cNvSpPr txBox="1"/>
          <p:nvPr/>
        </p:nvSpPr>
        <p:spPr>
          <a:xfrm>
            <a:off x="5434910" y="1073341"/>
            <a:ext cx="6757090" cy="22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Voltage drop analysis on digital power, full chip </a:t>
            </a:r>
            <a:r>
              <a:rPr lang="en-US" dirty="0">
                <a:sym typeface="Wingdings" panose="05000000000000000000" pitchFamily="2" charset="2"/>
              </a:rPr>
              <a:t>(Alexandre S.):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Conditions of analysis: Trigger, 225 SRAMs </a:t>
            </a:r>
            <a:r>
              <a:rPr lang="en-US" dirty="0" err="1"/>
              <a:t>Wr</a:t>
            </a:r>
            <a:r>
              <a:rPr lang="en-US" dirty="0"/>
              <a:t>/Rd, Lumi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Fixed some local drop issue following previous results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b="1" dirty="0">
                <a:sym typeface="Wingdings" panose="05000000000000000000" pitchFamily="2" charset="2"/>
              </a:rPr>
              <a:t>cumulated</a:t>
            </a:r>
            <a:r>
              <a:rPr lang="en-US" dirty="0">
                <a:sym typeface="Wingdings" panose="05000000000000000000" pitchFamily="2" charset="2"/>
              </a:rPr>
              <a:t> max </a:t>
            </a:r>
            <a:r>
              <a:rPr lang="en-US" dirty="0" err="1">
                <a:sym typeface="Wingdings" panose="05000000000000000000" pitchFamily="2" charset="2"/>
              </a:rPr>
              <a:t>Vdrop</a:t>
            </a:r>
            <a:r>
              <a:rPr lang="en-US" dirty="0">
                <a:sym typeface="Wingdings" panose="05000000000000000000" pitchFamily="2" charset="2"/>
              </a:rPr>
              <a:t> = </a:t>
            </a:r>
            <a:r>
              <a:rPr lang="en-US" b="1" dirty="0">
                <a:sym typeface="Wingdings" panose="05000000000000000000" pitchFamily="2" charset="2"/>
              </a:rPr>
              <a:t>104mV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1800" dirty="0"/>
              <a:t>(&lt; ±90mV) located inside peri.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 err="1"/>
              <a:t>Vdrop</a:t>
            </a:r>
            <a:r>
              <a:rPr lang="en-US" dirty="0"/>
              <a:t> &lt; </a:t>
            </a:r>
            <a:r>
              <a:rPr lang="en-US" b="1" dirty="0"/>
              <a:t>50mV inside matrix</a:t>
            </a:r>
            <a:endParaRPr lang="en-US" sz="1800" b="1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7F955C1-8437-6C96-8C53-1C9BCA7B9D4F}"/>
              </a:ext>
            </a:extLst>
          </p:cNvPr>
          <p:cNvSpPr/>
          <p:nvPr/>
        </p:nvSpPr>
        <p:spPr>
          <a:xfrm>
            <a:off x="3370858" y="5738403"/>
            <a:ext cx="527373" cy="4265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30840BC-773B-542F-1500-1F07D6948A48}"/>
              </a:ext>
            </a:extLst>
          </p:cNvPr>
          <p:cNvSpPr txBox="1"/>
          <p:nvPr/>
        </p:nvSpPr>
        <p:spPr>
          <a:xfrm>
            <a:off x="111632" y="1538211"/>
            <a:ext cx="6152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 err="1">
                <a:solidFill>
                  <a:srgbClr val="0070C0"/>
                </a:solidFill>
              </a:rPr>
              <a:t>Cumulated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Vdrop</a:t>
            </a:r>
            <a:r>
              <a:rPr lang="fr-FR" i="1" dirty="0">
                <a:solidFill>
                  <a:srgbClr val="0070C0"/>
                </a:solidFill>
              </a:rPr>
              <a:t> VDD+VSS</a:t>
            </a: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35A529A8-96A5-98D4-8212-1C0599B2E744}"/>
              </a:ext>
            </a:extLst>
          </p:cNvPr>
          <p:cNvSpPr txBox="1">
            <a:spLocks/>
          </p:cNvSpPr>
          <p:nvPr/>
        </p:nvSpPr>
        <p:spPr>
          <a:xfrm>
            <a:off x="1772653" y="329418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Digital power distribution in the chip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BFFE0A4-71FA-D740-4C8D-240CDD0AD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813" y="3257686"/>
            <a:ext cx="523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!! </a:t>
            </a:r>
            <a:r>
              <a:rPr lang="en-US" altLang="en-US" sz="1400" dirty="0">
                <a:solidFill>
                  <a:srgbClr val="FF0000"/>
                </a:solidFill>
                <a:latin typeface="Arial Unicode MS" panose="020B0604020202020204" pitchFamily="34" charset="-128"/>
              </a:rPr>
              <a:t>“Tough 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egotiations between analog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Gisèle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) and digital (Alexandre) to share available space for routing !!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AA724C-BFCE-894F-8868-93FC0B6F967C}"/>
              </a:ext>
            </a:extLst>
          </p:cNvPr>
          <p:cNvSpPr txBox="1"/>
          <p:nvPr/>
        </p:nvSpPr>
        <p:spPr>
          <a:xfrm>
            <a:off x="3413964" y="6054652"/>
            <a:ext cx="2017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credit</a:t>
            </a:r>
            <a:r>
              <a:rPr lang="fr-FR" sz="1200" dirty="0">
                <a:solidFill>
                  <a:schemeClr val="bg1"/>
                </a:solidFill>
              </a:rPr>
              <a:t>: </a:t>
            </a:r>
            <a:r>
              <a:rPr lang="fr-FR" sz="1200" dirty="0" err="1">
                <a:solidFill>
                  <a:schemeClr val="bg1"/>
                </a:solidFill>
              </a:rPr>
              <a:t>Aleandre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Soulier@LPC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5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35A529A8-96A5-98D4-8212-1C0599B2E744}"/>
              </a:ext>
            </a:extLst>
          </p:cNvPr>
          <p:cNvSpPr txBox="1">
            <a:spLocks/>
          </p:cNvSpPr>
          <p:nvPr/>
        </p:nvSpPr>
        <p:spPr>
          <a:xfrm>
            <a:off x="1676400" y="323093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Jitter induced by IR drop inside clock tree (</a:t>
            </a:r>
            <a:r>
              <a:rPr lang="en-US" sz="2800" dirty="0" err="1"/>
              <a:t>Gianmario</a:t>
            </a:r>
            <a:r>
              <a:rPr lang="en-US" sz="2800" dirty="0"/>
              <a:t> B)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B740CDF-F29B-165F-B8DA-5C02FEB16A9C}"/>
              </a:ext>
            </a:extLst>
          </p:cNvPr>
          <p:cNvSpPr>
            <a:spLocks noGrp="1"/>
          </p:cNvSpPr>
          <p:nvPr/>
        </p:nvSpPr>
        <p:spPr>
          <a:xfrm>
            <a:off x="336822" y="1178658"/>
            <a:ext cx="10883628" cy="4040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Digital activity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current spikes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delta-V on clock buffers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jitter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it-IT" sz="1600" i="0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 impact on time resolution of ToA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Digital activity is not something predictable, it ranges from BEST CASE to WORST case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also delta-T will not be predictable!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en-GB" sz="1600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	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Ex: </a:t>
            </a:r>
          </a:p>
          <a:p>
            <a:pPr lvl="1">
              <a:buClrTx/>
              <a:buFontTx/>
              <a:buChar char="-"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hit can arrive when we don’t have activity at all in the ASIC </a:t>
            </a:r>
          </a:p>
          <a:p>
            <a:pPr lvl="1">
              <a:buClrTx/>
              <a:buFontTx/>
              <a:buChar char="-"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 hit can arrive when we have a lot of activity going on in the ASIC (ex: previous trigger processing, transmission of data, distribution of trigger to pixels, etc etc)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CADE4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pic>
        <p:nvPicPr>
          <p:cNvPr id="10" name="Immagine 3">
            <a:extLst>
              <a:ext uri="{FF2B5EF4-FFF2-40B4-BE49-F238E27FC236}">
                <a16:creationId xmlns:a16="http://schemas.microsoft.com/office/drawing/2014/main" id="{1C8DB271-96E0-25D3-36FD-F2C91A5D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44" y="3532914"/>
            <a:ext cx="4018306" cy="1996555"/>
          </a:xfrm>
          <a:prstGeom prst="rect">
            <a:avLst/>
          </a:prstGeom>
        </p:spPr>
      </p:pic>
      <p:pic>
        <p:nvPicPr>
          <p:cNvPr id="11" name="Segnaposto contenuto 5">
            <a:extLst>
              <a:ext uri="{FF2B5EF4-FFF2-40B4-BE49-F238E27FC236}">
                <a16:creationId xmlns:a16="http://schemas.microsoft.com/office/drawing/2014/main" id="{DFEE3934-41C6-C169-8F77-1001736EE070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69" y="3549848"/>
            <a:ext cx="3616723" cy="276705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EFD74C2-1403-096E-11AA-51AAB9AFFDF8}"/>
              </a:ext>
            </a:extLst>
          </p:cNvPr>
          <p:cNvSpPr txBox="1"/>
          <p:nvPr/>
        </p:nvSpPr>
        <p:spPr>
          <a:xfrm>
            <a:off x="606992" y="3199154"/>
            <a:ext cx="7572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Jitter (ns) = arrival time with no activity – arrival time with high activity</a:t>
            </a:r>
            <a:endParaRPr lang="en-GB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D65A81-F9E0-3E40-E4A6-829E0E951F4A}"/>
              </a:ext>
            </a:extLst>
          </p:cNvPr>
          <p:cNvSpPr txBox="1"/>
          <p:nvPr/>
        </p:nvSpPr>
        <p:spPr>
          <a:xfrm>
            <a:off x="4910953" y="5516983"/>
            <a:ext cx="3268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See talk/paper @TWEPP 2023</a:t>
            </a:r>
          </a:p>
          <a:p>
            <a:r>
              <a:rPr lang="en-US" dirty="0"/>
              <a:t>gianmario.bergamin@cern.ch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F0347C5-71F3-A1F5-2D80-F1C044A287D3}"/>
              </a:ext>
            </a:extLst>
          </p:cNvPr>
          <p:cNvSpPr txBox="1"/>
          <p:nvPr/>
        </p:nvSpPr>
        <p:spPr>
          <a:xfrm>
            <a:off x="2062595" y="6084014"/>
            <a:ext cx="236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</a:t>
            </a:r>
            <a:r>
              <a:rPr lang="fr-FR" sz="1200" dirty="0" err="1"/>
              <a:t>Gianmario</a:t>
            </a:r>
            <a:r>
              <a:rPr lang="fr-FR" sz="1200" dirty="0"/>
              <a:t> </a:t>
            </a:r>
            <a:r>
              <a:rPr lang="fr-FR" sz="1200" dirty="0" err="1"/>
              <a:t>Bergamin</a:t>
            </a:r>
            <a:r>
              <a:rPr lang="fr-FR" sz="1200" dirty="0"/>
              <a:t> @Cern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C6A641E-7BD5-CABA-6CA7-212667763365}"/>
              </a:ext>
            </a:extLst>
          </p:cNvPr>
          <p:cNvSpPr txBox="1"/>
          <p:nvPr/>
        </p:nvSpPr>
        <p:spPr>
          <a:xfrm>
            <a:off x="8301470" y="5419681"/>
            <a:ext cx="2368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</a:t>
            </a:r>
            <a:r>
              <a:rPr lang="fr-FR" sz="1200" dirty="0" err="1"/>
              <a:t>Gianmario</a:t>
            </a:r>
            <a:r>
              <a:rPr lang="fr-FR" sz="1200" dirty="0"/>
              <a:t> </a:t>
            </a:r>
            <a:r>
              <a:rPr lang="fr-FR" sz="1200" dirty="0" err="1"/>
              <a:t>Bergamin</a:t>
            </a:r>
            <a:r>
              <a:rPr lang="fr-FR" sz="1200" dirty="0"/>
              <a:t> @Cern</a:t>
            </a:r>
          </a:p>
        </p:txBody>
      </p:sp>
    </p:spTree>
    <p:extLst>
      <p:ext uri="{BB962C8B-B14F-4D97-AF65-F5344CB8AC3E}">
        <p14:creationId xmlns:p14="http://schemas.microsoft.com/office/powerpoint/2010/main" val="283291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le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Plan de masse pour </a:t>
            </a:r>
            <a:r>
              <a:rPr lang="fr-FR" sz="2400" b="1" u="sng" dirty="0"/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b="1" u="sng" dirty="0" err="1">
                <a:solidFill>
                  <a:schemeClr val="bg1">
                    <a:lumMod val="65000"/>
                  </a:schemeClr>
                </a:solidFill>
              </a:rPr>
              <a:t>TDCs</a:t>
            </a:r>
            <a:endParaRPr lang="fr-FR" sz="24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638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C96F96-9421-F2B1-6D30-8DF3D93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18" y="6422258"/>
            <a:ext cx="2743200" cy="365125"/>
          </a:xfrm>
        </p:spPr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D8727E6-5E67-7C94-02A6-9D507FDE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1040"/>
            <a:ext cx="10515600" cy="671193"/>
          </a:xfrm>
        </p:spPr>
        <p:txBody>
          <a:bodyPr>
            <a:normAutofit/>
          </a:bodyPr>
          <a:lstStyle/>
          <a:p>
            <a:r>
              <a:rPr lang="en-US" dirty="0"/>
              <a:t>Analog grounding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EE5F90-C25C-0770-85CE-CC5CCFDB69E4}"/>
              </a:ext>
            </a:extLst>
          </p:cNvPr>
          <p:cNvSpPr txBox="1"/>
          <p:nvPr/>
        </p:nvSpPr>
        <p:spPr>
          <a:xfrm>
            <a:off x="102818" y="1064293"/>
            <a:ext cx="925775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Low impedance analog power grounding </a:t>
            </a:r>
            <a:r>
              <a:rPr lang="en-US" dirty="0"/>
              <a:t>(</a:t>
            </a:r>
            <a:r>
              <a:rPr lang="en-US" dirty="0" err="1"/>
              <a:t>gnd_pa</a:t>
            </a:r>
            <a:r>
              <a:rPr lang="en-US" dirty="0"/>
              <a:t>) is a key issue for noise/timing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full </a:t>
            </a:r>
            <a:r>
              <a:rPr lang="en-US" dirty="0" err="1">
                <a:sym typeface="Wingdings" panose="05000000000000000000" pitchFamily="2" charset="2"/>
              </a:rPr>
              <a:t>gnd_pa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ground </a:t>
            </a:r>
            <a:r>
              <a:rPr lang="en-US" b="1" strike="sngStrike" dirty="0">
                <a:sym typeface="Wingdings" panose="05000000000000000000" pitchFamily="2" charset="2"/>
              </a:rPr>
              <a:t>plan</a:t>
            </a:r>
            <a:r>
              <a:rPr lang="en-US" b="1" dirty="0">
                <a:sym typeface="Wingdings" panose="05000000000000000000" pitchFamily="2" charset="2"/>
              </a:rPr>
              <a:t> grid </a:t>
            </a:r>
            <a:r>
              <a:rPr lang="en-US" dirty="0">
                <a:sym typeface="Wingdings" panose="05000000000000000000" pitchFamily="2" charset="2"/>
              </a:rPr>
              <a:t>for the matrix </a:t>
            </a:r>
            <a:r>
              <a:rPr lang="en-US" b="1" dirty="0">
                <a:sym typeface="Wingdings" panose="05000000000000000000" pitchFamily="2" charset="2"/>
              </a:rPr>
              <a:t>using AP metal layer + M7 vertical rails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0171E4E2-7083-2893-BB0B-B9F0E52EF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18"/>
          <a:stretch/>
        </p:blipFill>
        <p:spPr>
          <a:xfrm>
            <a:off x="8642270" y="2857215"/>
            <a:ext cx="1843250" cy="1749130"/>
          </a:xfrm>
          <a:prstGeom prst="rect">
            <a:avLst/>
          </a:prstGeom>
        </p:spPr>
      </p:pic>
      <p:sp>
        <p:nvSpPr>
          <p:cNvPr id="5" name="ZoneTexte 23">
            <a:extLst>
              <a:ext uri="{FF2B5EF4-FFF2-40B4-BE49-F238E27FC236}">
                <a16:creationId xmlns:a16="http://schemas.microsoft.com/office/drawing/2014/main" id="{D3AD037C-1EF7-3434-4ED6-110E3F86A51A}"/>
              </a:ext>
            </a:extLst>
          </p:cNvPr>
          <p:cNvSpPr txBox="1"/>
          <p:nvPr/>
        </p:nvSpPr>
        <p:spPr>
          <a:xfrm>
            <a:off x="8279415" y="4632383"/>
            <a:ext cx="280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C00000"/>
                </a:solidFill>
              </a:rPr>
              <a:t>Noise on </a:t>
            </a:r>
            <a:r>
              <a:rPr lang="en-GB" sz="1600" dirty="0" err="1">
                <a:solidFill>
                  <a:srgbClr val="C00000"/>
                </a:solidFill>
              </a:rPr>
              <a:t>gnd_pa</a:t>
            </a:r>
            <a:r>
              <a:rPr lang="en-GB" sz="1600" dirty="0">
                <a:solidFill>
                  <a:srgbClr val="C00000"/>
                </a:solidFill>
              </a:rPr>
              <a:t> amplified x20</a:t>
            </a:r>
          </a:p>
          <a:p>
            <a:pPr algn="ctr"/>
            <a:r>
              <a:rPr lang="en-GB" sz="1600" dirty="0">
                <a:solidFill>
                  <a:srgbClr val="C00000"/>
                </a:solidFill>
              </a:rPr>
              <a:t>(Nathalie S.M)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4C1DB8-65C6-00DF-5C8A-1C3127F7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71" y="2189228"/>
            <a:ext cx="3544553" cy="39884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58CE33D-8446-EFBE-ED2C-8FAA875ED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44" y="3125002"/>
            <a:ext cx="1805383" cy="19969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43378C1-9BFC-01FA-9147-F011F786662F}"/>
              </a:ext>
            </a:extLst>
          </p:cNvPr>
          <p:cNvCxnSpPr>
            <a:cxnSpLocks/>
          </p:cNvCxnSpPr>
          <p:nvPr/>
        </p:nvCxnSpPr>
        <p:spPr>
          <a:xfrm flipV="1">
            <a:off x="4083269" y="3044541"/>
            <a:ext cx="1008075" cy="10266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64B8AEC-9657-00A9-09D7-86FA7171F407}"/>
              </a:ext>
            </a:extLst>
          </p:cNvPr>
          <p:cNvCxnSpPr>
            <a:cxnSpLocks/>
          </p:cNvCxnSpPr>
          <p:nvPr/>
        </p:nvCxnSpPr>
        <p:spPr>
          <a:xfrm>
            <a:off x="4083269" y="4327909"/>
            <a:ext cx="1008075" cy="8717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7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3986E6F-86BE-44A9-AC94-5D63FE61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403" y="394564"/>
            <a:ext cx="3685904" cy="37470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99A878-DAF3-4FA0-8FAF-110D3246086C}"/>
              </a:ext>
            </a:extLst>
          </p:cNvPr>
          <p:cNvSpPr txBox="1"/>
          <p:nvPr/>
        </p:nvSpPr>
        <p:spPr>
          <a:xfrm>
            <a:off x="173556" y="1041133"/>
            <a:ext cx="7721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ym typeface="Symbol" panose="05050102010706020507" pitchFamily="18" charset="2"/>
              </a:rPr>
              <a:t>Simulation of the AP </a:t>
            </a:r>
            <a:r>
              <a:rPr lang="fr-FR" sz="1600" dirty="0" err="1">
                <a:sym typeface="Symbol" panose="05050102010706020507" pitchFamily="18" charset="2"/>
              </a:rPr>
              <a:t>resistance</a:t>
            </a:r>
            <a:r>
              <a:rPr lang="fr-FR" sz="1600" dirty="0">
                <a:sym typeface="Symbol" panose="05050102010706020507" pitchFamily="18" charset="2"/>
              </a:rPr>
              <a:t> </a:t>
            </a:r>
            <a:r>
              <a:rPr lang="fr-FR" sz="1600" dirty="0" err="1">
                <a:sym typeface="Symbol" panose="05050102010706020507" pitchFamily="18" charset="2"/>
              </a:rPr>
              <a:t>along</a:t>
            </a:r>
            <a:r>
              <a:rPr lang="fr-FR" sz="1600" dirty="0">
                <a:sym typeface="Symbol" panose="05050102010706020507" pitchFamily="18" charset="2"/>
              </a:rPr>
              <a:t> the </a:t>
            </a:r>
            <a:r>
              <a:rPr lang="fr-FR" sz="1600" dirty="0" err="1">
                <a:sym typeface="Symbol" panose="05050102010706020507" pitchFamily="18" charset="2"/>
              </a:rPr>
              <a:t>column</a:t>
            </a:r>
            <a:r>
              <a:rPr lang="fr-FR" sz="1600" dirty="0">
                <a:sym typeface="Symbol" panose="05050102010706020507" pitchFamily="18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>
                <a:sym typeface="Symbol" panose="05050102010706020507" pitchFamily="18" charset="2"/>
              </a:rPr>
              <a:t>Altiroc2 version: 15* </a:t>
            </a:r>
            <a:r>
              <a:rPr lang="fr-FR" sz="1600" dirty="0">
                <a:solidFill>
                  <a:srgbClr val="FF0000"/>
                </a:solidFill>
                <a:sym typeface="Symbol" panose="05050102010706020507" pitchFamily="18" charset="2"/>
              </a:rPr>
              <a:t>233 m</a:t>
            </a:r>
            <a:r>
              <a:rPr lang="el-GR" sz="1600" dirty="0">
                <a:solidFill>
                  <a:srgbClr val="FF0000"/>
                </a:solidFill>
                <a:sym typeface="Symbol" panose="05050102010706020507" pitchFamily="18" charset="2"/>
              </a:rPr>
              <a:t>Ω</a:t>
            </a:r>
            <a:endParaRPr lang="fr-FR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>
                <a:sym typeface="Symbol" panose="05050102010706020507" pitchFamily="18" charset="2"/>
              </a:rPr>
              <a:t>Altiroc3 version (90° rotation): 15* 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50m</a:t>
            </a:r>
            <a:r>
              <a:rPr lang="el-GR" sz="1600" dirty="0">
                <a:solidFill>
                  <a:srgbClr val="FF0000"/>
                </a:solidFill>
                <a:sym typeface="Wingdings" panose="05000000000000000000" pitchFamily="2" charset="2"/>
              </a:rPr>
              <a:t>Ω</a:t>
            </a:r>
            <a:endParaRPr lang="fr-FR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>
                <a:sym typeface="Wingdings" panose="05000000000000000000" pitchFamily="2" charset="2"/>
              </a:rPr>
              <a:t>Alti3 vs Alti2: </a:t>
            </a:r>
            <a:r>
              <a:rPr lang="fr-FR" sz="1600" b="1" dirty="0" err="1">
                <a:sym typeface="Wingdings" panose="05000000000000000000" pitchFamily="2" charset="2"/>
              </a:rPr>
              <a:t>reduction</a:t>
            </a:r>
            <a:r>
              <a:rPr lang="fr-FR" sz="1600" dirty="0">
                <a:sym typeface="Wingdings" panose="05000000000000000000" pitchFamily="2" charset="2"/>
              </a:rPr>
              <a:t> of </a:t>
            </a:r>
            <a:r>
              <a:rPr lang="fr-FR" sz="1600" b="1" dirty="0">
                <a:sym typeface="Wingdings" panose="05000000000000000000" pitchFamily="2" charset="2"/>
              </a:rPr>
              <a:t>digital noise </a:t>
            </a:r>
            <a:r>
              <a:rPr lang="fr-FR" sz="1600" dirty="0">
                <a:sym typeface="Wingdings" panose="05000000000000000000" pitchFamily="2" charset="2"/>
              </a:rPr>
              <a:t>at the output of </a:t>
            </a:r>
            <a:r>
              <a:rPr lang="fr-FR" sz="1600" dirty="0" err="1">
                <a:sym typeface="Wingdings" panose="05000000000000000000" pitchFamily="2" charset="2"/>
              </a:rPr>
              <a:t>preamp</a:t>
            </a:r>
            <a:r>
              <a:rPr lang="fr-FR" sz="1600" dirty="0">
                <a:sym typeface="Wingdings" panose="05000000000000000000" pitchFamily="2" charset="2"/>
              </a:rPr>
              <a:t>. (</a:t>
            </a:r>
            <a:r>
              <a:rPr lang="fr-FR" sz="1600" dirty="0" err="1">
                <a:sym typeface="Wingdings" panose="05000000000000000000" pitchFamily="2" charset="2"/>
              </a:rPr>
              <a:t>preliminary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result</a:t>
            </a:r>
            <a:r>
              <a:rPr lang="fr-FR" sz="1600" dirty="0"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ym typeface="Wingdings" panose="05000000000000000000" pitchFamily="2" charset="2"/>
              </a:rPr>
              <a:t>lower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gnd_pa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impedance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along</a:t>
            </a:r>
            <a:r>
              <a:rPr lang="fr-FR" sz="1600" dirty="0">
                <a:sym typeface="Wingdings" panose="05000000000000000000" pitchFamily="2" charset="2"/>
              </a:rPr>
              <a:t> the </a:t>
            </a:r>
            <a:r>
              <a:rPr lang="fr-FR" sz="1600" dirty="0" err="1">
                <a:sym typeface="Wingdings" panose="05000000000000000000" pitchFamily="2" charset="2"/>
              </a:rPr>
              <a:t>column</a:t>
            </a:r>
            <a:endParaRPr lang="fr-FR" sz="16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ym typeface="Wingdings" panose="05000000000000000000" pitchFamily="2" charset="2"/>
              </a:rPr>
              <a:t>limited</a:t>
            </a:r>
            <a:r>
              <a:rPr lang="fr-FR" sz="1600" dirty="0">
                <a:sym typeface="Wingdings" panose="05000000000000000000" pitchFamily="2" charset="2"/>
              </a:rPr>
              <a:t> </a:t>
            </a:r>
            <a:r>
              <a:rPr lang="fr-FR" sz="1600" dirty="0" err="1">
                <a:sym typeface="Wingdings" panose="05000000000000000000" pitchFamily="2" charset="2"/>
              </a:rPr>
              <a:t>Vdrop</a:t>
            </a:r>
            <a:r>
              <a:rPr lang="fr-FR" sz="1600" dirty="0">
                <a:sym typeface="Wingdings" panose="05000000000000000000" pitchFamily="2" charset="2"/>
              </a:rPr>
              <a:t> on digital power supp.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 err="1">
                <a:sym typeface="Wingdings" panose="05000000000000000000" pitchFamily="2" charset="2"/>
              </a:rPr>
              <a:t>Deskewed</a:t>
            </a:r>
            <a:r>
              <a:rPr lang="fr-FR" sz="1600" dirty="0">
                <a:sym typeface="Wingdings" panose="05000000000000000000" pitchFamily="2" charset="2"/>
              </a:rPr>
              <a:t> 40MHz </a:t>
            </a:r>
            <a:r>
              <a:rPr lang="fr-FR" sz="1600" dirty="0" err="1">
                <a:sym typeface="Wingdings" panose="05000000000000000000" pitchFamily="2" charset="2"/>
              </a:rPr>
              <a:t>clock</a:t>
            </a:r>
            <a:endParaRPr lang="fr-FR" sz="16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530689" lvl="1" indent="-204111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2" name="Flèche : courbe vers le haut 1">
            <a:extLst>
              <a:ext uri="{FF2B5EF4-FFF2-40B4-BE49-F238E27FC236}">
                <a16:creationId xmlns:a16="http://schemas.microsoft.com/office/drawing/2014/main" id="{507FA462-90A9-4DF2-905D-AD23FC9FCFC9}"/>
              </a:ext>
            </a:extLst>
          </p:cNvPr>
          <p:cNvSpPr/>
          <p:nvPr/>
        </p:nvSpPr>
        <p:spPr>
          <a:xfrm rot="10800000">
            <a:off x="9207138" y="1318169"/>
            <a:ext cx="1097280" cy="5834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86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4C76B8-27BF-4227-ADF9-DE9B47947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578549" y="2511388"/>
            <a:ext cx="4683614" cy="38683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F79A591-45F5-4680-9D22-29C21C6822D0}"/>
              </a:ext>
            </a:extLst>
          </p:cNvPr>
          <p:cNvSpPr txBox="1"/>
          <p:nvPr/>
        </p:nvSpPr>
        <p:spPr>
          <a:xfrm>
            <a:off x="8912867" y="921702"/>
            <a:ext cx="2014975" cy="2902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86" b="1" dirty="0"/>
              <a:t>90° rotation of the AP </a:t>
            </a:r>
            <a:r>
              <a:rPr lang="fr-FR" sz="1286" b="1" dirty="0" err="1"/>
              <a:t>grid</a:t>
            </a:r>
            <a:endParaRPr lang="fr-FR" sz="1286" b="1" dirty="0"/>
          </a:p>
        </p:txBody>
      </p:sp>
      <p:sp>
        <p:nvSpPr>
          <p:cNvPr id="8" name="Titre 5">
            <a:extLst>
              <a:ext uri="{FF2B5EF4-FFF2-40B4-BE49-F238E27FC236}">
                <a16:creationId xmlns:a16="http://schemas.microsoft.com/office/drawing/2014/main" id="{1A3776EA-6177-46C0-BC4B-4E7CAF4B2831}"/>
              </a:ext>
            </a:extLst>
          </p:cNvPr>
          <p:cNvSpPr txBox="1">
            <a:spLocks/>
          </p:cNvSpPr>
          <p:nvPr/>
        </p:nvSpPr>
        <p:spPr>
          <a:xfrm>
            <a:off x="617619" y="215752"/>
            <a:ext cx="5261811" cy="67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Analog grounding</a:t>
            </a: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9424B9-A51B-3E30-D924-DDF7A34E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836" y="2886629"/>
            <a:ext cx="4201995" cy="3407848"/>
          </a:xfrm>
          <a:prstGeom prst="rect">
            <a:avLst/>
          </a:prstGeom>
        </p:spPr>
      </p:pic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4B1C83F4-A667-97C0-12B0-6D40036E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18" y="6422258"/>
            <a:ext cx="2743200" cy="365125"/>
          </a:xfrm>
        </p:spPr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C18043-6C80-884C-508C-344EC915E3A0}"/>
              </a:ext>
            </a:extLst>
          </p:cNvPr>
          <p:cNvSpPr txBox="1"/>
          <p:nvPr/>
        </p:nvSpPr>
        <p:spPr>
          <a:xfrm>
            <a:off x="3760066" y="6328168"/>
            <a:ext cx="272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credit</a:t>
            </a:r>
            <a:r>
              <a:rPr lang="fr-FR" sz="1200" dirty="0">
                <a:solidFill>
                  <a:schemeClr val="bg1"/>
                </a:solidFill>
              </a:rPr>
              <a:t>: Nathalie </a:t>
            </a:r>
            <a:r>
              <a:rPr lang="fr-FR" sz="1200" dirty="0" err="1">
                <a:solidFill>
                  <a:schemeClr val="bg1"/>
                </a:solidFill>
              </a:rPr>
              <a:t>Seguin-Moreau@Omega</a:t>
            </a:r>
            <a:endParaRPr lang="fr-F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le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Plan de masse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Distribution d’alimentation pour </a:t>
            </a:r>
            <a:r>
              <a:rPr lang="fr-FR" sz="2400" b="1" u="sng" dirty="0"/>
              <a:t>les </a:t>
            </a:r>
            <a:r>
              <a:rPr lang="fr-FR" sz="2400" b="1" u="sng" dirty="0" err="1"/>
              <a:t>TDCs</a:t>
            </a:r>
            <a:endParaRPr lang="fr-FR" sz="2400" b="1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5860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D74BCF-3363-1A24-B171-59822475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E064C5-E10A-4C41-9600-B992E4C32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84" y="1486124"/>
            <a:ext cx="4451950" cy="34245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DD1B925-BED3-49B4-AAD8-5E9627137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284" y="1189371"/>
            <a:ext cx="4847998" cy="3370273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018CD3FA-7D09-F63B-4B03-6E73FEE6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960" y="290231"/>
            <a:ext cx="10515600" cy="671193"/>
          </a:xfrm>
        </p:spPr>
        <p:txBody>
          <a:bodyPr>
            <a:normAutofit/>
          </a:bodyPr>
          <a:lstStyle/>
          <a:p>
            <a:r>
              <a:rPr lang="en-US" dirty="0"/>
              <a:t>Altiroc2: variation of TDCs LSB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979D33-D15D-EFF1-10CA-C3954A8EEAF9}"/>
              </a:ext>
            </a:extLst>
          </p:cNvPr>
          <p:cNvSpPr txBox="1"/>
          <p:nvPr/>
        </p:nvSpPr>
        <p:spPr>
          <a:xfrm>
            <a:off x="45017" y="5371876"/>
            <a:ext cx="524085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Dispersion of LSB from </a:t>
            </a:r>
            <a:r>
              <a:rPr lang="en-US" b="1" dirty="0">
                <a:sym typeface="Wingdings" panose="05000000000000000000" pitchFamily="2" charset="2"/>
              </a:rPr>
              <a:t>bottom to top</a:t>
            </a:r>
            <a:r>
              <a:rPr lang="en-US" dirty="0">
                <a:sym typeface="Wingdings" panose="05000000000000000000" pitchFamily="2" charset="2"/>
              </a:rPr>
              <a:t> of the matrix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Variation of </a:t>
            </a:r>
            <a:r>
              <a:rPr lang="en-US" dirty="0" err="1">
                <a:sym typeface="Wingdings" panose="05000000000000000000" pitchFamily="2" charset="2"/>
              </a:rPr>
              <a:t>ToT</a:t>
            </a:r>
            <a:r>
              <a:rPr lang="en-US" dirty="0">
                <a:sym typeface="Wingdings" panose="05000000000000000000" pitchFamily="2" charset="2"/>
              </a:rPr>
              <a:t> LSB with </a:t>
            </a:r>
            <a:r>
              <a:rPr lang="en-US" b="1" dirty="0">
                <a:sym typeface="Wingdings" panose="05000000000000000000" pitchFamily="2" charset="2"/>
              </a:rPr>
              <a:t>occupancy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anose="05000000000000000000" pitchFamily="2" charset="2"/>
              </a:rPr>
              <a:t>2 - 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8439BA-3A87-E38C-1065-1AD91EA40126}"/>
              </a:ext>
            </a:extLst>
          </p:cNvPr>
          <p:cNvSpPr txBox="1"/>
          <p:nvPr/>
        </p:nvSpPr>
        <p:spPr>
          <a:xfrm>
            <a:off x="444839" y="1024951"/>
            <a:ext cx="3673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Dispersion of </a:t>
            </a:r>
            <a:r>
              <a:rPr lang="en-US" sz="1600" i="1" dirty="0" err="1">
                <a:solidFill>
                  <a:srgbClr val="0070C0"/>
                </a:solidFill>
                <a:sym typeface="Wingdings" panose="05000000000000000000" pitchFamily="2" charset="2"/>
              </a:rPr>
              <a:t>ToT</a:t>
            </a:r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 LSB over the matrix</a:t>
            </a:r>
          </a:p>
          <a:p>
            <a:r>
              <a:rPr lang="en-US" sz="1400" i="1" dirty="0">
                <a:solidFill>
                  <a:srgbClr val="0070C0"/>
                </a:solidFill>
                <a:sym typeface="Wingdings" panose="05000000000000000000" pitchFamily="2" charset="2"/>
              </a:rPr>
              <a:t>(injection in all pix of each column)</a:t>
            </a:r>
          </a:p>
          <a:p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DAD423D-0C95-25B9-6332-77B5B9CAAF8F}"/>
              </a:ext>
            </a:extLst>
          </p:cNvPr>
          <p:cNvSpPr txBox="1"/>
          <p:nvPr/>
        </p:nvSpPr>
        <p:spPr>
          <a:xfrm>
            <a:off x="6702753" y="1098703"/>
            <a:ext cx="5938426" cy="4234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Variation of LSB for each column vs number of cols injected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5D20433B-82B7-82F2-B019-632D52DF1FA4}"/>
              </a:ext>
            </a:extLst>
          </p:cNvPr>
          <p:cNvSpPr/>
          <p:nvPr/>
        </p:nvSpPr>
        <p:spPr>
          <a:xfrm>
            <a:off x="6874476" y="2948761"/>
            <a:ext cx="216568" cy="1798303"/>
          </a:xfrm>
          <a:prstGeom prst="roundRect">
            <a:avLst/>
          </a:prstGeom>
          <a:noFill/>
          <a:ln w="28575">
            <a:solidFill>
              <a:srgbClr val="F75B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50172A-3AA3-DF14-C305-0DCB5D7DEDFA}"/>
              </a:ext>
            </a:extLst>
          </p:cNvPr>
          <p:cNvSpPr txBox="1"/>
          <p:nvPr/>
        </p:nvSpPr>
        <p:spPr>
          <a:xfrm>
            <a:off x="5382621" y="4735869"/>
            <a:ext cx="3103157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 to 15 </a:t>
            </a:r>
            <a:r>
              <a:rPr lang="fr-FR" dirty="0" err="1">
                <a:solidFill>
                  <a:srgbClr val="FF0000"/>
                </a:solidFill>
              </a:rPr>
              <a:t>pix</a:t>
            </a:r>
            <a:r>
              <a:rPr lang="fr-FR" dirty="0">
                <a:solidFill>
                  <a:srgbClr val="FF0000"/>
                </a:solidFill>
              </a:rPr>
              <a:t>. of the first </a:t>
            </a:r>
            <a:r>
              <a:rPr lang="fr-FR">
                <a:solidFill>
                  <a:srgbClr val="FF0000"/>
                </a:solidFill>
              </a:rPr>
              <a:t>column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Flèche : droite rayée 1">
            <a:extLst>
              <a:ext uri="{FF2B5EF4-FFF2-40B4-BE49-F238E27FC236}">
                <a16:creationId xmlns:a16="http://schemas.microsoft.com/office/drawing/2014/main" id="{9D239EF6-27E7-5405-3CC0-E9DA0E364F93}"/>
              </a:ext>
            </a:extLst>
          </p:cNvPr>
          <p:cNvSpPr/>
          <p:nvPr/>
        </p:nvSpPr>
        <p:spPr>
          <a:xfrm>
            <a:off x="5493284" y="5733523"/>
            <a:ext cx="577516" cy="28073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61CDD84-E3E9-F5F0-BF63-526F7DDC8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633" y="4787591"/>
            <a:ext cx="2101688" cy="150998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132439D2-D873-530D-B1AF-2FFA44BAA399}"/>
              </a:ext>
            </a:extLst>
          </p:cNvPr>
          <p:cNvSpPr txBox="1"/>
          <p:nvPr/>
        </p:nvSpPr>
        <p:spPr>
          <a:xfrm>
            <a:off x="6162472" y="5689225"/>
            <a:ext cx="3880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Power voltage drops </a:t>
            </a:r>
            <a:r>
              <a:rPr lang="fr-FR" dirty="0" err="1">
                <a:solidFill>
                  <a:srgbClr val="FF0000"/>
                </a:solidFill>
              </a:rPr>
              <a:t>during</a:t>
            </a:r>
            <a:r>
              <a:rPr lang="fr-FR" dirty="0">
                <a:solidFill>
                  <a:srgbClr val="FF0000"/>
                </a:solidFill>
              </a:rPr>
              <a:t> conversion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E1CF7A-B518-7332-4F9D-F264FD2DDDB5}"/>
              </a:ext>
            </a:extLst>
          </p:cNvPr>
          <p:cNvSpPr txBox="1"/>
          <p:nvPr/>
        </p:nvSpPr>
        <p:spPr>
          <a:xfrm>
            <a:off x="2498672" y="4908674"/>
            <a:ext cx="2170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Nikola </a:t>
            </a:r>
            <a:r>
              <a:rPr lang="fr-FR" sz="1200" dirty="0" err="1"/>
              <a:t>Makovec</a:t>
            </a:r>
            <a:r>
              <a:rPr lang="fr-FR" sz="1200" dirty="0"/>
              <a:t> @IJCLab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D4D15D-16A6-B4E2-E87A-04E9EFADE276}"/>
              </a:ext>
            </a:extLst>
          </p:cNvPr>
          <p:cNvSpPr txBox="1"/>
          <p:nvPr/>
        </p:nvSpPr>
        <p:spPr>
          <a:xfrm>
            <a:off x="9309632" y="4370757"/>
            <a:ext cx="16095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Nikola </a:t>
            </a:r>
            <a:r>
              <a:rPr lang="fr-FR" sz="1200" dirty="0" err="1"/>
              <a:t>Makovec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3196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re 5">
            <a:extLst>
              <a:ext uri="{FF2B5EF4-FFF2-40B4-BE49-F238E27FC236}">
                <a16:creationId xmlns:a16="http://schemas.microsoft.com/office/drawing/2014/main" id="{DFBD7EBB-33C6-CC5A-904D-33D6E3FEF154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</a:t>
            </a:r>
          </a:p>
        </p:txBody>
      </p:sp>
      <p:pic>
        <p:nvPicPr>
          <p:cNvPr id="71" name="Image 70" descr="Une image contenant capture d’écran, texte, Parallèle, diagramme&#10;&#10;Description générée automatiquement">
            <a:extLst>
              <a:ext uri="{FF2B5EF4-FFF2-40B4-BE49-F238E27FC236}">
                <a16:creationId xmlns:a16="http://schemas.microsoft.com/office/drawing/2014/main" id="{FF7046DF-759C-6B78-6C23-6B4CB165B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48" y="1317101"/>
            <a:ext cx="3929187" cy="4965517"/>
          </a:xfrm>
          <a:prstGeom prst="rect">
            <a:avLst/>
          </a:prstGeom>
        </p:spPr>
      </p:pic>
      <p:pic>
        <p:nvPicPr>
          <p:cNvPr id="76" name="Image 75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E94CA21B-BA41-5CDA-899E-D621DA5D87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528" y="1592105"/>
            <a:ext cx="2715424" cy="4598898"/>
          </a:xfrm>
          <a:prstGeom prst="rect">
            <a:avLst/>
          </a:prstGeom>
        </p:spPr>
      </p:pic>
      <p:sp>
        <p:nvSpPr>
          <p:cNvPr id="77" name="ZoneTexte 76">
            <a:extLst>
              <a:ext uri="{FF2B5EF4-FFF2-40B4-BE49-F238E27FC236}">
                <a16:creationId xmlns:a16="http://schemas.microsoft.com/office/drawing/2014/main" id="{9033F058-92F7-D7D5-4C36-A89D4523E8B6}"/>
              </a:ext>
            </a:extLst>
          </p:cNvPr>
          <p:cNvSpPr txBox="1"/>
          <p:nvPr/>
        </p:nvSpPr>
        <p:spPr>
          <a:xfrm>
            <a:off x="965543" y="1024617"/>
            <a:ext cx="127043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Altiroc2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92EA3C39-BF44-9D4F-701B-4729B8E0CAFF}"/>
              </a:ext>
            </a:extLst>
          </p:cNvPr>
          <p:cNvSpPr txBox="1"/>
          <p:nvPr/>
        </p:nvSpPr>
        <p:spPr>
          <a:xfrm>
            <a:off x="10294185" y="1125080"/>
            <a:ext cx="127043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Altiroc3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97FE1119-877C-18CE-15B4-E92158912989}"/>
              </a:ext>
            </a:extLst>
          </p:cNvPr>
          <p:cNvSpPr txBox="1"/>
          <p:nvPr/>
        </p:nvSpPr>
        <p:spPr>
          <a:xfrm>
            <a:off x="3746528" y="1205684"/>
            <a:ext cx="5495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Altiroc2</a:t>
            </a:r>
            <a:r>
              <a:rPr lang="en-US" dirty="0">
                <a:sym typeface="Wingdings" panose="05000000000000000000" pitchFamily="2" charset="2"/>
              </a:rPr>
              <a:t>: common power supply distributed over the matrix   effect of voltage drops reproduced by </a:t>
            </a:r>
            <a:r>
              <a:rPr lang="en-US" dirty="0" err="1">
                <a:sym typeface="Wingdings" panose="05000000000000000000" pitchFamily="2" charset="2"/>
              </a:rPr>
              <a:t>simu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Altiroc3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dedicated power rails for each TDC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increase of the </a:t>
            </a:r>
            <a:r>
              <a:rPr lang="en-US" dirty="0" err="1">
                <a:sym typeface="Wingdings" panose="05000000000000000000" pitchFamily="2" charset="2"/>
              </a:rPr>
              <a:t>votage</a:t>
            </a:r>
            <a:r>
              <a:rPr lang="en-US" dirty="0">
                <a:sym typeface="Wingdings" panose="05000000000000000000" pitchFamily="2" charset="2"/>
              </a:rPr>
              <a:t> drop but constant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increase of the area for TDCs power rails (685 vs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330 µm)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reduction of the digital part  </a:t>
            </a:r>
            <a:endParaRPr lang="en-US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dedicated power pads for each columns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increase of number of pads, 2 rows needed</a:t>
            </a:r>
          </a:p>
          <a:p>
            <a:pPr lvl="1"/>
            <a:endParaRPr lang="en-US" dirty="0"/>
          </a:p>
        </p:txBody>
      </p:sp>
      <p:pic>
        <p:nvPicPr>
          <p:cNvPr id="185" name="Image 184">
            <a:extLst>
              <a:ext uri="{FF2B5EF4-FFF2-40B4-BE49-F238E27FC236}">
                <a16:creationId xmlns:a16="http://schemas.microsoft.com/office/drawing/2014/main" id="{E92523C7-F29F-6E1E-9825-17AB7ECC7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596" y="3982439"/>
            <a:ext cx="2947624" cy="2210718"/>
          </a:xfrm>
          <a:prstGeom prst="rect">
            <a:avLst/>
          </a:prstGeom>
        </p:spPr>
      </p:pic>
      <p:pic>
        <p:nvPicPr>
          <p:cNvPr id="188" name="Image 187">
            <a:extLst>
              <a:ext uri="{FF2B5EF4-FFF2-40B4-BE49-F238E27FC236}">
                <a16:creationId xmlns:a16="http://schemas.microsoft.com/office/drawing/2014/main" id="{8CE479DC-84F4-8E5D-F5A6-CC329A735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4" t="8980" r="7718"/>
          <a:stretch/>
        </p:blipFill>
        <p:spPr>
          <a:xfrm>
            <a:off x="3216892" y="4068006"/>
            <a:ext cx="2879108" cy="22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52B275-2067-3593-E877-4C43B16AA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47A49AE-E3F8-7072-0529-2779EA048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44" t="18026" r="590" b="4286"/>
          <a:stretch/>
        </p:blipFill>
        <p:spPr>
          <a:xfrm>
            <a:off x="3012405" y="1909801"/>
            <a:ext cx="4438220" cy="446585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E41F5CB-3294-7010-40FD-302BAF41971F}"/>
              </a:ext>
            </a:extLst>
          </p:cNvPr>
          <p:cNvSpPr txBox="1"/>
          <p:nvPr/>
        </p:nvSpPr>
        <p:spPr>
          <a:xfrm>
            <a:off x="300383" y="997678"/>
            <a:ext cx="947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Despite separated power rails, TDCs LSB is sill impacted by activity inside the column  !</a:t>
            </a:r>
          </a:p>
        </p:txBody>
      </p:sp>
      <p:sp>
        <p:nvSpPr>
          <p:cNvPr id="3" name="Titre 5">
            <a:extLst>
              <a:ext uri="{FF2B5EF4-FFF2-40B4-BE49-F238E27FC236}">
                <a16:creationId xmlns:a16="http://schemas.microsoft.com/office/drawing/2014/main" id="{B04BEF20-871B-F777-1456-C49833D5A3C8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 in Alti3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43D810-498E-E2D3-FD86-B4302FB9BB7E}"/>
              </a:ext>
            </a:extLst>
          </p:cNvPr>
          <p:cNvSpPr txBox="1"/>
          <p:nvPr/>
        </p:nvSpPr>
        <p:spPr>
          <a:xfrm>
            <a:off x="3209262" y="1451101"/>
            <a:ext cx="367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Difference of LSB value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  <a:sym typeface="Wingdings" panose="05000000000000000000" pitchFamily="2" charset="2"/>
              </a:rPr>
              <a:t>column ON vs single pixel ON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608C9-BE58-2EBC-C552-F357E2FBC72C}"/>
              </a:ext>
            </a:extLst>
          </p:cNvPr>
          <p:cNvSpPr txBox="1"/>
          <p:nvPr/>
        </p:nvSpPr>
        <p:spPr>
          <a:xfrm>
            <a:off x="4280474" y="6126114"/>
            <a:ext cx="267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Salah El Dine </a:t>
            </a:r>
            <a:r>
              <a:rPr lang="fr-FR" sz="1200" dirty="0" err="1"/>
              <a:t>Hammoud</a:t>
            </a:r>
            <a:r>
              <a:rPr lang="fr-FR" sz="1200" dirty="0"/>
              <a:t> @IJCLab</a:t>
            </a:r>
          </a:p>
        </p:txBody>
      </p:sp>
    </p:spTree>
    <p:extLst>
      <p:ext uri="{BB962C8B-B14F-4D97-AF65-F5344CB8AC3E}">
        <p14:creationId xmlns:p14="http://schemas.microsoft.com/office/powerpoint/2010/main" val="143104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Distribution d’alimentation pour le </a:t>
            </a:r>
            <a:r>
              <a:rPr lang="fr-FR" sz="2400" b="1" u="sng" dirty="0"/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Plan de masse pour </a:t>
            </a:r>
            <a:r>
              <a:rPr lang="fr-FR" sz="2400" b="1" u="sng" dirty="0"/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Distribution d’alimentation pour </a:t>
            </a:r>
            <a:r>
              <a:rPr lang="fr-FR" sz="2400" b="1" u="sng" dirty="0"/>
              <a:t>les </a:t>
            </a:r>
            <a:r>
              <a:rPr lang="fr-FR" sz="2400" b="1" u="sng" dirty="0" err="1"/>
              <a:t>TDCs</a:t>
            </a:r>
            <a:endParaRPr lang="fr-FR" sz="2400" b="1" u="sng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6895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552B275-2067-3593-E877-4C43B16AA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ECBF993-0C26-42CE-B6CC-A847CA7D06C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86ED672-49B0-0B1A-40F8-A12CBEFF2869}"/>
              </a:ext>
            </a:extLst>
          </p:cNvPr>
          <p:cNvSpPr txBox="1"/>
          <p:nvPr/>
        </p:nvSpPr>
        <p:spPr>
          <a:xfrm>
            <a:off x="-33219" y="910967"/>
            <a:ext cx="10928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Elec. resistance</a:t>
            </a:r>
            <a:r>
              <a:rPr lang="en-US" dirty="0"/>
              <a:t> of wires between </a:t>
            </a:r>
            <a:r>
              <a:rPr lang="en-US" b="1" dirty="0"/>
              <a:t>ASIC pads </a:t>
            </a:r>
            <a:r>
              <a:rPr lang="en-US" dirty="0"/>
              <a:t>and </a:t>
            </a:r>
            <a:r>
              <a:rPr lang="en-US" b="1" dirty="0"/>
              <a:t>PCB pads </a:t>
            </a:r>
            <a:r>
              <a:rPr lang="en-US" dirty="0"/>
              <a:t>(thanks Christophe W. @IPHC) :</a:t>
            </a:r>
          </a:p>
          <a:p>
            <a:pPr lvl="1"/>
            <a:r>
              <a:rPr lang="en-US" dirty="0"/>
              <a:t>- Lower pads row: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1250um (loop height 500um)   --&gt; </a:t>
            </a:r>
            <a:r>
              <a:rPr lang="en-US" b="1" dirty="0">
                <a:solidFill>
                  <a:schemeClr val="accent1"/>
                </a:solidFill>
              </a:rPr>
              <a:t>125 mΩ 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2750um (loop height 500um)   --&gt; </a:t>
            </a:r>
            <a:r>
              <a:rPr lang="en-US" b="1" dirty="0">
                <a:solidFill>
                  <a:srgbClr val="00B050"/>
                </a:solidFill>
              </a:rPr>
              <a:t>275 mΩ </a:t>
            </a:r>
          </a:p>
          <a:p>
            <a:pPr lvl="1"/>
            <a:r>
              <a:rPr lang="en-US" dirty="0"/>
              <a:t>- Upper pads row: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4450um (loop height 800um)   --&gt; </a:t>
            </a:r>
            <a:r>
              <a:rPr lang="en-US" b="1" dirty="0">
                <a:solidFill>
                  <a:srgbClr val="FFC000"/>
                </a:solidFill>
              </a:rPr>
              <a:t>445 mΩ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5950um (loop height 1050um) --&gt; </a:t>
            </a:r>
            <a:r>
              <a:rPr lang="en-US" b="1" dirty="0">
                <a:solidFill>
                  <a:srgbClr val="FF0000"/>
                </a:solidFill>
              </a:rPr>
              <a:t>595 mΩ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87D7CED-0A7D-19AF-6C6F-1E556C29CFC6}"/>
              </a:ext>
            </a:extLst>
          </p:cNvPr>
          <p:cNvGrpSpPr/>
          <p:nvPr/>
        </p:nvGrpSpPr>
        <p:grpSpPr>
          <a:xfrm>
            <a:off x="402021" y="2992362"/>
            <a:ext cx="4379595" cy="1582170"/>
            <a:chOff x="7425188" y="1762558"/>
            <a:chExt cx="4379595" cy="15821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72021C-A740-7450-C8FF-C92E3F1C51CE}"/>
                </a:ext>
              </a:extLst>
            </p:cNvPr>
            <p:cNvSpPr/>
            <p:nvPr/>
          </p:nvSpPr>
          <p:spPr>
            <a:xfrm>
              <a:off x="7509643" y="2461185"/>
              <a:ext cx="38862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07D782-EB33-6AFE-27D5-C87FC4D213B2}"/>
                </a:ext>
              </a:extLst>
            </p:cNvPr>
            <p:cNvSpPr/>
            <p:nvPr/>
          </p:nvSpPr>
          <p:spPr>
            <a:xfrm>
              <a:off x="8167503" y="2461185"/>
              <a:ext cx="388620" cy="1143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8489A6-CB3C-4EA1-49DE-CEE43D2CC85B}"/>
                </a:ext>
              </a:extLst>
            </p:cNvPr>
            <p:cNvSpPr/>
            <p:nvPr/>
          </p:nvSpPr>
          <p:spPr>
            <a:xfrm>
              <a:off x="9757543" y="2461185"/>
              <a:ext cx="388620" cy="1143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568EB5-FB48-DDC7-E336-FDE2FF169FB3}"/>
                </a:ext>
              </a:extLst>
            </p:cNvPr>
            <p:cNvSpPr/>
            <p:nvPr/>
          </p:nvSpPr>
          <p:spPr>
            <a:xfrm>
              <a:off x="10622413" y="2461185"/>
              <a:ext cx="388620" cy="1143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9EA519-BD74-CF72-6460-ECED6C9ACD95}"/>
                </a:ext>
              </a:extLst>
            </p:cNvPr>
            <p:cNvSpPr/>
            <p:nvPr/>
          </p:nvSpPr>
          <p:spPr>
            <a:xfrm>
              <a:off x="11416163" y="2461185"/>
              <a:ext cx="388620" cy="1143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779A2B1-159A-75AB-F04E-95978013A10D}"/>
                </a:ext>
              </a:extLst>
            </p:cNvPr>
            <p:cNvSpPr txBox="1"/>
            <p:nvPr/>
          </p:nvSpPr>
          <p:spPr>
            <a:xfrm>
              <a:off x="10582408" y="2677421"/>
              <a:ext cx="899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2"/>
                  </a:solidFill>
                </a:rPr>
                <a:t>PCB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C21CDE9-9FEB-A289-D4C4-46BE81299098}"/>
                </a:ext>
              </a:extLst>
            </p:cNvPr>
            <p:cNvSpPr txBox="1"/>
            <p:nvPr/>
          </p:nvSpPr>
          <p:spPr>
            <a:xfrm>
              <a:off x="7806188" y="2975396"/>
              <a:ext cx="899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/>
                  </a:solidFill>
                </a:rPr>
                <a:t>ASIC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6261BE9-54FD-E1DB-0ADF-D7E762322CBA}"/>
                </a:ext>
              </a:extLst>
            </p:cNvPr>
            <p:cNvSpPr txBox="1"/>
            <p:nvPr/>
          </p:nvSpPr>
          <p:spPr>
            <a:xfrm>
              <a:off x="7425188" y="2523276"/>
              <a:ext cx="636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chemeClr val="accent1"/>
                  </a:solidFill>
                </a:rPr>
                <a:t>Upper</a:t>
              </a:r>
              <a:r>
                <a:rPr lang="fr-FR" sz="1200" dirty="0">
                  <a:solidFill>
                    <a:schemeClr val="accent1"/>
                  </a:solidFill>
                </a:rPr>
                <a:t> </a:t>
              </a:r>
              <a:r>
                <a:rPr lang="fr-FR" sz="1200" dirty="0" err="1">
                  <a:solidFill>
                    <a:schemeClr val="accent1"/>
                  </a:solidFill>
                </a:rPr>
                <a:t>row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D780188-61D5-392D-A718-B718E287FFD4}"/>
                </a:ext>
              </a:extLst>
            </p:cNvPr>
            <p:cNvSpPr txBox="1"/>
            <p:nvPr/>
          </p:nvSpPr>
          <p:spPr>
            <a:xfrm>
              <a:off x="8101463" y="2523276"/>
              <a:ext cx="636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chemeClr val="accent1"/>
                  </a:solidFill>
                </a:rPr>
                <a:t>Lower</a:t>
              </a:r>
              <a:r>
                <a:rPr lang="fr-FR" sz="1200" dirty="0">
                  <a:solidFill>
                    <a:schemeClr val="accent1"/>
                  </a:solidFill>
                </a:rPr>
                <a:t> </a:t>
              </a:r>
              <a:r>
                <a:rPr lang="fr-FR" sz="1200" dirty="0" err="1">
                  <a:solidFill>
                    <a:schemeClr val="accent1"/>
                  </a:solidFill>
                </a:rPr>
                <a:t>row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2D24730F-1B4A-5162-E7AB-BE570A322197}"/>
                </a:ext>
              </a:extLst>
            </p:cNvPr>
            <p:cNvSpPr/>
            <p:nvPr/>
          </p:nvSpPr>
          <p:spPr>
            <a:xfrm>
              <a:off x="8361813" y="2163489"/>
              <a:ext cx="1578610" cy="806828"/>
            </a:xfrm>
            <a:prstGeom prst="arc">
              <a:avLst>
                <a:gd name="adj1" fmla="val 10881777"/>
                <a:gd name="adj2" fmla="val 2117485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7C05E079-DAA9-AB96-CD76-680CC5C0D961}"/>
                </a:ext>
              </a:extLst>
            </p:cNvPr>
            <p:cNvSpPr/>
            <p:nvPr/>
          </p:nvSpPr>
          <p:spPr>
            <a:xfrm>
              <a:off x="8359273" y="2127999"/>
              <a:ext cx="2419350" cy="706566"/>
            </a:xfrm>
            <a:prstGeom prst="arc">
              <a:avLst>
                <a:gd name="adj1" fmla="val 10881777"/>
                <a:gd name="adj2" fmla="val 21535449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A34E823-B002-D67F-05D2-25BAF1426608}"/>
                </a:ext>
              </a:extLst>
            </p:cNvPr>
            <p:cNvSpPr/>
            <p:nvPr/>
          </p:nvSpPr>
          <p:spPr>
            <a:xfrm>
              <a:off x="7703953" y="2056067"/>
              <a:ext cx="3101340" cy="889980"/>
            </a:xfrm>
            <a:prstGeom prst="arc">
              <a:avLst>
                <a:gd name="adj1" fmla="val 10881777"/>
                <a:gd name="adj2" fmla="val 21535449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71E731C3-26E1-6577-85F9-6BBB3FDF7C9E}"/>
                </a:ext>
              </a:extLst>
            </p:cNvPr>
            <p:cNvSpPr/>
            <p:nvPr/>
          </p:nvSpPr>
          <p:spPr>
            <a:xfrm>
              <a:off x="7690936" y="1762558"/>
              <a:ext cx="3919537" cy="1476997"/>
            </a:xfrm>
            <a:prstGeom prst="arc">
              <a:avLst>
                <a:gd name="adj1" fmla="val 10881777"/>
                <a:gd name="adj2" fmla="val 21543349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0CD09FCA-019B-A555-83FD-71609FFB0651}"/>
              </a:ext>
            </a:extLst>
          </p:cNvPr>
          <p:cNvSpPr txBox="1"/>
          <p:nvPr/>
        </p:nvSpPr>
        <p:spPr>
          <a:xfrm>
            <a:off x="34496" y="4552354"/>
            <a:ext cx="74037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Values of these resistances introduced in </a:t>
            </a:r>
            <a:r>
              <a:rPr lang="en-US" b="1" dirty="0"/>
              <a:t>simulation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sensitivity of LSB to occupancy in column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reproduced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(   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latin typeface="Abadi" panose="020B0604020104020204" pitchFamily="34" charset="0"/>
                <a:sym typeface="Symbol" panose="05050102010706020507" pitchFamily="18" charset="2"/>
              </a:rPr>
              <a:t> 1ps for short WB and  2ps for long WB</a:t>
            </a:r>
          </a:p>
          <a:p>
            <a:r>
              <a:rPr lang="en-US" dirty="0">
                <a:sym typeface="Symbol" panose="05050102010706020507" pitchFamily="18" charset="2"/>
              </a:rPr>
              <a:t>Small variations between columns with same WB length not understood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Variation with occupancy limited to 5 pix/col estimated to  0.4ps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F40C34E-C22F-746F-398D-6007CD2FE98A}"/>
              </a:ext>
            </a:extLst>
          </p:cNvPr>
          <p:cNvGrpSpPr/>
          <p:nvPr/>
        </p:nvGrpSpPr>
        <p:grpSpPr>
          <a:xfrm>
            <a:off x="7573858" y="1444993"/>
            <a:ext cx="4617987" cy="4704591"/>
            <a:chOff x="6711416" y="1310505"/>
            <a:chExt cx="4617987" cy="470459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47A49AE-E3F8-7072-0529-2779EA048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022" t="18026" r="590" b="4286"/>
            <a:stretch/>
          </p:blipFill>
          <p:spPr>
            <a:xfrm>
              <a:off x="6711416" y="1310505"/>
              <a:ext cx="4617987" cy="4704591"/>
            </a:xfrm>
            <a:prstGeom prst="rect">
              <a:avLst/>
            </a:prstGeom>
          </p:spPr>
        </p:pic>
        <p:sp>
          <p:nvSpPr>
            <p:cNvPr id="22" name="Étoile : 7 branches 21">
              <a:extLst>
                <a:ext uri="{FF2B5EF4-FFF2-40B4-BE49-F238E27FC236}">
                  <a16:creationId xmlns:a16="http://schemas.microsoft.com/office/drawing/2014/main" id="{7F7C441C-283F-00B9-C170-7C09261EE2B3}"/>
                </a:ext>
              </a:extLst>
            </p:cNvPr>
            <p:cNvSpPr/>
            <p:nvPr/>
          </p:nvSpPr>
          <p:spPr>
            <a:xfrm>
              <a:off x="7222757" y="4978827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Étoile : 7 branches 22">
              <a:extLst>
                <a:ext uri="{FF2B5EF4-FFF2-40B4-BE49-F238E27FC236}">
                  <a16:creationId xmlns:a16="http://schemas.microsoft.com/office/drawing/2014/main" id="{C9251833-1DC1-9657-4276-CBD05359DA1C}"/>
                </a:ext>
              </a:extLst>
            </p:cNvPr>
            <p:cNvSpPr/>
            <p:nvPr/>
          </p:nvSpPr>
          <p:spPr>
            <a:xfrm>
              <a:off x="7417098" y="5342542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Étoile : 7 branches 25">
              <a:extLst>
                <a:ext uri="{FF2B5EF4-FFF2-40B4-BE49-F238E27FC236}">
                  <a16:creationId xmlns:a16="http://schemas.microsoft.com/office/drawing/2014/main" id="{BE824796-304B-B2C0-77B9-273AC7C7DE37}"/>
                </a:ext>
              </a:extLst>
            </p:cNvPr>
            <p:cNvSpPr/>
            <p:nvPr/>
          </p:nvSpPr>
          <p:spPr>
            <a:xfrm>
              <a:off x="7655526" y="4978826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Étoile : 7 branches 26">
              <a:extLst>
                <a:ext uri="{FF2B5EF4-FFF2-40B4-BE49-F238E27FC236}">
                  <a16:creationId xmlns:a16="http://schemas.microsoft.com/office/drawing/2014/main" id="{F6538F60-4816-4156-672A-BC3A5BB1A587}"/>
                </a:ext>
              </a:extLst>
            </p:cNvPr>
            <p:cNvSpPr/>
            <p:nvPr/>
          </p:nvSpPr>
          <p:spPr>
            <a:xfrm>
              <a:off x="7887162" y="4978825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Étoile : 7 branches 27">
              <a:extLst>
                <a:ext uri="{FF2B5EF4-FFF2-40B4-BE49-F238E27FC236}">
                  <a16:creationId xmlns:a16="http://schemas.microsoft.com/office/drawing/2014/main" id="{D68DF8F9-F034-BB90-CBA5-B5F11F2AE255}"/>
                </a:ext>
              </a:extLst>
            </p:cNvPr>
            <p:cNvSpPr/>
            <p:nvPr/>
          </p:nvSpPr>
          <p:spPr>
            <a:xfrm>
              <a:off x="8726384" y="5358786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Étoile : 7 branches 28">
              <a:extLst>
                <a:ext uri="{FF2B5EF4-FFF2-40B4-BE49-F238E27FC236}">
                  <a16:creationId xmlns:a16="http://schemas.microsoft.com/office/drawing/2014/main" id="{2707FDC1-0D1E-780A-FE4E-1C83B9E4D600}"/>
                </a:ext>
              </a:extLst>
            </p:cNvPr>
            <p:cNvSpPr/>
            <p:nvPr/>
          </p:nvSpPr>
          <p:spPr>
            <a:xfrm>
              <a:off x="8299023" y="5363102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Étoile : 7 branches 29">
              <a:extLst>
                <a:ext uri="{FF2B5EF4-FFF2-40B4-BE49-F238E27FC236}">
                  <a16:creationId xmlns:a16="http://schemas.microsoft.com/office/drawing/2014/main" id="{71B31AB6-98B3-2E48-6AD7-F633BDAAFBC4}"/>
                </a:ext>
              </a:extLst>
            </p:cNvPr>
            <p:cNvSpPr/>
            <p:nvPr/>
          </p:nvSpPr>
          <p:spPr>
            <a:xfrm>
              <a:off x="8097756" y="5358786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Étoile : 7 branches 30">
              <a:extLst>
                <a:ext uri="{FF2B5EF4-FFF2-40B4-BE49-F238E27FC236}">
                  <a16:creationId xmlns:a16="http://schemas.microsoft.com/office/drawing/2014/main" id="{4D7EDF0C-6F81-4D2D-D3EB-E66D78C37DA8}"/>
                </a:ext>
              </a:extLst>
            </p:cNvPr>
            <p:cNvSpPr/>
            <p:nvPr/>
          </p:nvSpPr>
          <p:spPr>
            <a:xfrm>
              <a:off x="8500290" y="5363101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Étoile : 7 branches 31">
              <a:extLst>
                <a:ext uri="{FF2B5EF4-FFF2-40B4-BE49-F238E27FC236}">
                  <a16:creationId xmlns:a16="http://schemas.microsoft.com/office/drawing/2014/main" id="{EDCC38BF-60AA-58AE-A213-A390910D52DA}"/>
                </a:ext>
              </a:extLst>
            </p:cNvPr>
            <p:cNvSpPr/>
            <p:nvPr/>
          </p:nvSpPr>
          <p:spPr>
            <a:xfrm>
              <a:off x="8939207" y="5360650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Étoile : 7 branches 32">
              <a:extLst>
                <a:ext uri="{FF2B5EF4-FFF2-40B4-BE49-F238E27FC236}">
                  <a16:creationId xmlns:a16="http://schemas.microsoft.com/office/drawing/2014/main" id="{0FFD71A3-E278-DA2E-1AF3-C1F4E3E658F9}"/>
                </a:ext>
              </a:extLst>
            </p:cNvPr>
            <p:cNvSpPr/>
            <p:nvPr/>
          </p:nvSpPr>
          <p:spPr>
            <a:xfrm>
              <a:off x="9183748" y="4978824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Étoile : 7 branches 33">
              <a:extLst>
                <a:ext uri="{FF2B5EF4-FFF2-40B4-BE49-F238E27FC236}">
                  <a16:creationId xmlns:a16="http://schemas.microsoft.com/office/drawing/2014/main" id="{615A814A-8E65-334D-6ECF-ACAEBE56129C}"/>
                </a:ext>
              </a:extLst>
            </p:cNvPr>
            <p:cNvSpPr/>
            <p:nvPr/>
          </p:nvSpPr>
          <p:spPr>
            <a:xfrm>
              <a:off x="9379974" y="5364194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Étoile : 7 branches 34">
              <a:extLst>
                <a:ext uri="{FF2B5EF4-FFF2-40B4-BE49-F238E27FC236}">
                  <a16:creationId xmlns:a16="http://schemas.microsoft.com/office/drawing/2014/main" id="{26E2AC86-F4F8-967E-D5DF-0C78DE35F1CA}"/>
                </a:ext>
              </a:extLst>
            </p:cNvPr>
            <p:cNvSpPr/>
            <p:nvPr/>
          </p:nvSpPr>
          <p:spPr>
            <a:xfrm>
              <a:off x="9592797" y="5363332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Étoile : 7 branches 35">
              <a:extLst>
                <a:ext uri="{FF2B5EF4-FFF2-40B4-BE49-F238E27FC236}">
                  <a16:creationId xmlns:a16="http://schemas.microsoft.com/office/drawing/2014/main" id="{8EF68487-5636-6FC6-CED9-871372BC6EF6}"/>
                </a:ext>
              </a:extLst>
            </p:cNvPr>
            <p:cNvSpPr/>
            <p:nvPr/>
          </p:nvSpPr>
          <p:spPr>
            <a:xfrm>
              <a:off x="9812743" y="5358786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Étoile : 7 branches 36">
              <a:extLst>
                <a:ext uri="{FF2B5EF4-FFF2-40B4-BE49-F238E27FC236}">
                  <a16:creationId xmlns:a16="http://schemas.microsoft.com/office/drawing/2014/main" id="{5748A4ED-7C31-5ADB-242D-57162E4E731E}"/>
                </a:ext>
              </a:extLst>
            </p:cNvPr>
            <p:cNvSpPr/>
            <p:nvPr/>
          </p:nvSpPr>
          <p:spPr>
            <a:xfrm>
              <a:off x="10032689" y="5358786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Étoile : 7 branches 37">
              <a:extLst>
                <a:ext uri="{FF2B5EF4-FFF2-40B4-BE49-F238E27FC236}">
                  <a16:creationId xmlns:a16="http://schemas.microsoft.com/office/drawing/2014/main" id="{73E2D4F7-2F9A-BC02-E10D-0517023AAB41}"/>
                </a:ext>
              </a:extLst>
            </p:cNvPr>
            <p:cNvSpPr/>
            <p:nvPr/>
          </p:nvSpPr>
          <p:spPr>
            <a:xfrm>
              <a:off x="10224828" y="4984232"/>
              <a:ext cx="155841" cy="184393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0" name="Étoile : 7 branches 39">
            <a:extLst>
              <a:ext uri="{FF2B5EF4-FFF2-40B4-BE49-F238E27FC236}">
                <a16:creationId xmlns:a16="http://schemas.microsoft.com/office/drawing/2014/main" id="{4E311320-A755-ED15-1142-B569C74766A5}"/>
              </a:ext>
            </a:extLst>
          </p:cNvPr>
          <p:cNvSpPr/>
          <p:nvPr/>
        </p:nvSpPr>
        <p:spPr>
          <a:xfrm>
            <a:off x="5492621" y="4941751"/>
            <a:ext cx="155841" cy="184393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A46581D8-0830-DE1A-8F57-64765B6B85B4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 in Alti3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DEDEACE-0189-10E2-9333-56E9661DA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623" y="1531822"/>
            <a:ext cx="2492229" cy="144409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2B21DA0-183B-C404-1452-617D8DFF911B}"/>
              </a:ext>
            </a:extLst>
          </p:cNvPr>
          <p:cNvSpPr txBox="1"/>
          <p:nvPr/>
        </p:nvSpPr>
        <p:spPr>
          <a:xfrm>
            <a:off x="4853054" y="2928070"/>
            <a:ext cx="2317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Christophe </a:t>
            </a:r>
            <a:r>
              <a:rPr lang="fr-FR" sz="1200" dirty="0" err="1"/>
              <a:t>Wabnitz</a:t>
            </a:r>
            <a:r>
              <a:rPr lang="fr-FR" sz="1200" dirty="0"/>
              <a:t> @IPHC</a:t>
            </a:r>
          </a:p>
        </p:txBody>
      </p:sp>
    </p:spTree>
    <p:extLst>
      <p:ext uri="{BB962C8B-B14F-4D97-AF65-F5344CB8AC3E}">
        <p14:creationId xmlns:p14="http://schemas.microsoft.com/office/powerpoint/2010/main" val="900648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DF1D888A-C48C-8026-7FBB-5055252409A2}"/>
              </a:ext>
            </a:extLst>
          </p:cNvPr>
          <p:cNvSpPr txBox="1"/>
          <p:nvPr/>
        </p:nvSpPr>
        <p:spPr>
          <a:xfrm>
            <a:off x="1851" y="1013560"/>
            <a:ext cx="7252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Injection patter: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1) cumulated injection in the pixels of the first column “one by one”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2) injection into the next columns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Always </a:t>
            </a:r>
            <a:r>
              <a:rPr lang="en-US" dirty="0" err="1"/>
              <a:t>ToA</a:t>
            </a:r>
            <a:r>
              <a:rPr lang="en-US" dirty="0"/>
              <a:t> LSB of pix0 observed</a:t>
            </a:r>
          </a:p>
        </p:txBody>
      </p:sp>
      <p:sp>
        <p:nvSpPr>
          <p:cNvPr id="2" name="Titre 5">
            <a:extLst>
              <a:ext uri="{FF2B5EF4-FFF2-40B4-BE49-F238E27FC236}">
                <a16:creationId xmlns:a16="http://schemas.microsoft.com/office/drawing/2014/main" id="{477EF2DC-CED9-9B3F-B287-D7EB8D7617A4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 in Alti3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D03751-B0DD-F08D-902A-5185114CE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1" y="3162610"/>
            <a:ext cx="5932897" cy="34903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12269C-BC5D-0623-5771-C01884640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03"/>
          <a:stretch/>
        </p:blipFill>
        <p:spPr>
          <a:xfrm>
            <a:off x="253265" y="2261609"/>
            <a:ext cx="6143324" cy="1195004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46128C2-415D-5563-A786-773B1121B53A}"/>
              </a:ext>
            </a:extLst>
          </p:cNvPr>
          <p:cNvCxnSpPr>
            <a:cxnSpLocks/>
          </p:cNvCxnSpPr>
          <p:nvPr/>
        </p:nvCxnSpPr>
        <p:spPr>
          <a:xfrm flipV="1">
            <a:off x="1242337" y="3561594"/>
            <a:ext cx="701964" cy="249381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A8CF47D-AF65-2C9F-67E2-91DE03D4551A}"/>
              </a:ext>
            </a:extLst>
          </p:cNvPr>
          <p:cNvCxnSpPr>
            <a:cxnSpLocks/>
          </p:cNvCxnSpPr>
          <p:nvPr/>
        </p:nvCxnSpPr>
        <p:spPr>
          <a:xfrm>
            <a:off x="1282977" y="5011303"/>
            <a:ext cx="2010484" cy="1065809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C7F7B9F-2D16-B69E-52DB-77705A581A13}"/>
              </a:ext>
            </a:extLst>
          </p:cNvPr>
          <p:cNvCxnSpPr>
            <a:cxnSpLocks/>
          </p:cNvCxnSpPr>
          <p:nvPr/>
        </p:nvCxnSpPr>
        <p:spPr>
          <a:xfrm flipV="1">
            <a:off x="2589926" y="5552468"/>
            <a:ext cx="2678341" cy="309895"/>
          </a:xfrm>
          <a:prstGeom prst="line">
            <a:avLst/>
          </a:prstGeom>
          <a:ln w="2857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E513E9FA-2B45-A774-0CF4-86BC07F9037F}"/>
              </a:ext>
            </a:extLst>
          </p:cNvPr>
          <p:cNvSpPr txBox="1"/>
          <p:nvPr/>
        </p:nvSpPr>
        <p:spPr>
          <a:xfrm>
            <a:off x="2012181" y="36501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BE126C4-EE10-727E-F67A-05776815D12A}"/>
              </a:ext>
            </a:extLst>
          </p:cNvPr>
          <p:cNvSpPr txBox="1"/>
          <p:nvPr/>
        </p:nvSpPr>
        <p:spPr>
          <a:xfrm>
            <a:off x="3324927" y="579078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FDA004-83BC-72B9-5C5E-654229F5ABA0}"/>
              </a:ext>
            </a:extLst>
          </p:cNvPr>
          <p:cNvSpPr txBox="1"/>
          <p:nvPr/>
        </p:nvSpPr>
        <p:spPr>
          <a:xfrm>
            <a:off x="4930168" y="52300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FC9215F-382C-3B47-AA7E-9AF87CE05D52}"/>
              </a:ext>
            </a:extLst>
          </p:cNvPr>
          <p:cNvSpPr txBox="1"/>
          <p:nvPr/>
        </p:nvSpPr>
        <p:spPr>
          <a:xfrm>
            <a:off x="6991585" y="1658782"/>
            <a:ext cx="51555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cumulated effects: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slope 1</a:t>
            </a:r>
            <a:r>
              <a:rPr lang="en-US" dirty="0"/>
              <a:t>: voltage drop with resistance of wire bonds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slope 2</a:t>
            </a:r>
            <a:r>
              <a:rPr lang="en-US" dirty="0"/>
              <a:t>: variation of reference voltages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slope 3</a:t>
            </a:r>
            <a:r>
              <a:rPr lang="en-US" dirty="0"/>
              <a:t>: voltage drop on PCB ?</a:t>
            </a:r>
          </a:p>
          <a:p>
            <a:pPr lvl="1"/>
            <a:r>
              <a:rPr lang="en-US" dirty="0"/>
              <a:t>+ effect of type of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Slope 2 </a:t>
            </a:r>
            <a:r>
              <a:rPr lang="en-US" dirty="0"/>
              <a:t>not yet clearly reproduced by simulation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28F4BE4-AB13-EE44-6F11-67D60F100265}"/>
              </a:ext>
            </a:extLst>
          </p:cNvPr>
          <p:cNvSpPr txBox="1"/>
          <p:nvPr/>
        </p:nvSpPr>
        <p:spPr>
          <a:xfrm>
            <a:off x="2130113" y="6437007"/>
            <a:ext cx="267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credit</a:t>
            </a:r>
            <a:r>
              <a:rPr lang="fr-FR" sz="1200" dirty="0"/>
              <a:t>: Salah El Dine </a:t>
            </a:r>
            <a:r>
              <a:rPr lang="fr-FR" sz="1200" dirty="0" err="1"/>
              <a:t>Hammoud</a:t>
            </a:r>
            <a:r>
              <a:rPr lang="fr-FR" sz="1200" dirty="0"/>
              <a:t> @IJCLab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BE04E5E-C618-BC1E-624B-A1E565F50FCF}"/>
              </a:ext>
            </a:extLst>
          </p:cNvPr>
          <p:cNvSpPr txBox="1"/>
          <p:nvPr/>
        </p:nvSpPr>
        <p:spPr>
          <a:xfrm>
            <a:off x="647341" y="2674445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1)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1E5E99-F07C-A428-00CF-A40D16DE1044}"/>
              </a:ext>
            </a:extLst>
          </p:cNvPr>
          <p:cNvSpPr txBox="1"/>
          <p:nvPr/>
        </p:nvSpPr>
        <p:spPr>
          <a:xfrm>
            <a:off x="3096131" y="2654887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30D3D35-C4E1-932A-EF13-C7EB8672DAA1}"/>
              </a:ext>
            </a:extLst>
          </p:cNvPr>
          <p:cNvSpPr txBox="1"/>
          <p:nvPr/>
        </p:nvSpPr>
        <p:spPr>
          <a:xfrm>
            <a:off x="5347591" y="2651558"/>
            <a:ext cx="394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2)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3CEC1FD-F662-0583-E2BC-7EB7F047316F}"/>
              </a:ext>
            </a:extLst>
          </p:cNvPr>
          <p:cNvSpPr/>
          <p:nvPr/>
        </p:nvSpPr>
        <p:spPr>
          <a:xfrm>
            <a:off x="201328" y="3210564"/>
            <a:ext cx="217914" cy="221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A5A15DC-C3CD-628B-5590-AFFF86C03B6B}"/>
              </a:ext>
            </a:extLst>
          </p:cNvPr>
          <p:cNvSpPr/>
          <p:nvPr/>
        </p:nvSpPr>
        <p:spPr>
          <a:xfrm>
            <a:off x="2583585" y="3236478"/>
            <a:ext cx="217914" cy="221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9B33E22-E13B-0B7B-431D-02046E9F5EF3}"/>
              </a:ext>
            </a:extLst>
          </p:cNvPr>
          <p:cNvSpPr/>
          <p:nvPr/>
        </p:nvSpPr>
        <p:spPr>
          <a:xfrm>
            <a:off x="4808603" y="3251388"/>
            <a:ext cx="217914" cy="221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AFFC49-B021-59AD-3D25-93FE72E2D25F}"/>
              </a:ext>
            </a:extLst>
          </p:cNvPr>
          <p:cNvSpPr txBox="1"/>
          <p:nvPr/>
        </p:nvSpPr>
        <p:spPr>
          <a:xfrm>
            <a:off x="0" y="337914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pix0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8C5FD9B-1BDF-4B5F-D0BF-0B0CF8F29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16" y="4086798"/>
            <a:ext cx="3767443" cy="262720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657D33B-421D-8A1B-7339-C3357386B71A}"/>
              </a:ext>
            </a:extLst>
          </p:cNvPr>
          <p:cNvSpPr txBox="1"/>
          <p:nvPr/>
        </p:nvSpPr>
        <p:spPr>
          <a:xfrm>
            <a:off x="7777216" y="6428833"/>
            <a:ext cx="2622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>
                <a:solidFill>
                  <a:schemeClr val="bg1"/>
                </a:solidFill>
              </a:rPr>
              <a:t>credit</a:t>
            </a:r>
            <a:r>
              <a:rPr lang="fr-FR" sz="1200" b="1" dirty="0">
                <a:solidFill>
                  <a:schemeClr val="bg1"/>
                </a:solidFill>
              </a:rPr>
              <a:t>: Pierrick </a:t>
            </a:r>
            <a:r>
              <a:rPr lang="fr-FR" sz="1200" b="1" dirty="0" err="1">
                <a:solidFill>
                  <a:schemeClr val="bg1"/>
                </a:solidFill>
              </a:rPr>
              <a:t>Dinaucourt</a:t>
            </a:r>
            <a:r>
              <a:rPr lang="fr-FR" sz="1200" b="1" dirty="0">
                <a:solidFill>
                  <a:schemeClr val="bg1"/>
                </a:solidFill>
              </a:rPr>
              <a:t> @OMEGA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237D04-403C-A182-15FF-4ECCDFE29A14}"/>
              </a:ext>
            </a:extLst>
          </p:cNvPr>
          <p:cNvSpPr txBox="1"/>
          <p:nvPr/>
        </p:nvSpPr>
        <p:spPr>
          <a:xfrm>
            <a:off x="7694374" y="3748478"/>
            <a:ext cx="274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gnd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tdc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on PCB (Pierrick D.)</a:t>
            </a:r>
          </a:p>
        </p:txBody>
      </p:sp>
    </p:spTree>
    <p:extLst>
      <p:ext uri="{BB962C8B-B14F-4D97-AF65-F5344CB8AC3E}">
        <p14:creationId xmlns:p14="http://schemas.microsoft.com/office/powerpoint/2010/main" val="366542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le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Plan de masse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b="1" u="sng" dirty="0" err="1">
                <a:solidFill>
                  <a:schemeClr val="bg1">
                    <a:lumMod val="65000"/>
                  </a:schemeClr>
                </a:solidFill>
              </a:rPr>
              <a:t>TDCs</a:t>
            </a:r>
            <a:endParaRPr lang="fr-FR" sz="24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0608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76400" y="252834"/>
            <a:ext cx="10515600" cy="671193"/>
          </a:xfrm>
        </p:spPr>
        <p:txBody>
          <a:bodyPr/>
          <a:lstStyle/>
          <a:p>
            <a:r>
              <a:rPr lang="fr-FR" dirty="0"/>
              <a:t>Conclusion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FBC872-535E-4FF8-626C-D4F2793FD4D1}"/>
              </a:ext>
            </a:extLst>
          </p:cNvPr>
          <p:cNvSpPr txBox="1"/>
          <p:nvPr/>
        </p:nvSpPr>
        <p:spPr>
          <a:xfrm>
            <a:off x="331694" y="1197357"/>
            <a:ext cx="1168758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La distribution des alimentations dans et autour d’un ASIC reste un enjeu majeur pour nos développements de circuits intégrés.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Altiroc</a:t>
            </a:r>
            <a:r>
              <a:rPr lang="fr-FR" dirty="0"/>
              <a:t> cumule beaucoup (trop!) de </a:t>
            </a:r>
            <a:r>
              <a:rPr lang="fr-FR" b="1" dirty="0"/>
              <a:t>contraintes</a:t>
            </a:r>
            <a:r>
              <a:rPr lang="fr-FR" dirty="0"/>
              <a:t> pour assurer le niveau de </a:t>
            </a:r>
            <a:r>
              <a:rPr lang="fr-FR" b="1" dirty="0"/>
              <a:t>performance</a:t>
            </a:r>
            <a:r>
              <a:rPr lang="fr-FR" dirty="0"/>
              <a:t> (</a:t>
            </a:r>
            <a:r>
              <a:rPr lang="fr-FR" dirty="0" err="1"/>
              <a:t>jitter</a:t>
            </a:r>
            <a:r>
              <a:rPr lang="fr-FR" dirty="0"/>
              <a:t>) visé.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Les analyses </a:t>
            </a:r>
            <a:r>
              <a:rPr lang="fr-FR" b="1" dirty="0"/>
              <a:t>IR Drop incontournables </a:t>
            </a:r>
            <a:r>
              <a:rPr lang="fr-FR" dirty="0"/>
              <a:t>pour les alimentations numériques et analogiques.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/>
              <a:t>Mesures</a:t>
            </a:r>
            <a:r>
              <a:rPr lang="fr-FR" dirty="0"/>
              <a:t> et </a:t>
            </a:r>
            <a:r>
              <a:rPr lang="fr-FR" b="1" dirty="0"/>
              <a:t>simulations</a:t>
            </a:r>
            <a:r>
              <a:rPr lang="fr-FR" dirty="0"/>
              <a:t> reste LE couple indissociable pour comprendre le fonctionnement de l’ASIC sur table, et améliorer.</a:t>
            </a: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4A14BE-0276-3CF4-2265-B96531CE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052" y="4171619"/>
            <a:ext cx="1407290" cy="2003043"/>
          </a:xfrm>
          <a:prstGeom prst="rect">
            <a:avLst/>
          </a:prstGeom>
        </p:spPr>
      </p:pic>
      <p:sp>
        <p:nvSpPr>
          <p:cNvPr id="27" name="Bulle narrative : ronde 26">
            <a:extLst>
              <a:ext uri="{FF2B5EF4-FFF2-40B4-BE49-F238E27FC236}">
                <a16:creationId xmlns:a16="http://schemas.microsoft.com/office/drawing/2014/main" id="{3D04EC58-3405-C8FD-31FB-B064EB23B2BE}"/>
              </a:ext>
            </a:extLst>
          </p:cNvPr>
          <p:cNvSpPr/>
          <p:nvPr/>
        </p:nvSpPr>
        <p:spPr>
          <a:xfrm>
            <a:off x="2818389" y="3533780"/>
            <a:ext cx="1691704" cy="1275678"/>
          </a:xfrm>
          <a:prstGeom prst="wedgeEllipseCallout">
            <a:avLst>
              <a:gd name="adj1" fmla="val -55575"/>
              <a:gd name="adj2" fmla="val 5166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… de laisser partir un chip sans analyse </a:t>
            </a:r>
            <a:r>
              <a:rPr lang="fr-FR" sz="1400" b="1" dirty="0" err="1">
                <a:solidFill>
                  <a:schemeClr val="tx1"/>
                </a:solidFill>
              </a:rPr>
              <a:t>IRDrop</a:t>
            </a:r>
            <a:r>
              <a:rPr lang="fr-FR" sz="1400" b="1" dirty="0">
                <a:solidFill>
                  <a:schemeClr val="tx1"/>
                </a:solidFill>
              </a:rPr>
              <a:t> !!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6" name="Image 5" descr="Une image contenant texte, Visage humain, personne, dessin humoristique&#10;&#10;Description générée automatiquement">
            <a:extLst>
              <a:ext uri="{FF2B5EF4-FFF2-40B4-BE49-F238E27FC236}">
                <a16:creationId xmlns:a16="http://schemas.microsoft.com/office/drawing/2014/main" id="{35B78D83-7C3E-962B-C28F-FB983FDF8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28" b="13788"/>
          <a:stretch/>
        </p:blipFill>
        <p:spPr>
          <a:xfrm>
            <a:off x="6096000" y="3948767"/>
            <a:ext cx="2770094" cy="20660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2BAE04-8F02-3938-195A-6521DA43483A}"/>
              </a:ext>
            </a:extLst>
          </p:cNvPr>
          <p:cNvSpPr/>
          <p:nvPr/>
        </p:nvSpPr>
        <p:spPr>
          <a:xfrm rot="21234864">
            <a:off x="6439635" y="4039976"/>
            <a:ext cx="1746447" cy="485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lIns="91440" tIns="45720" rIns="91440" bIns="45720">
            <a:prstTxWarp prst="textFadeLeft">
              <a:avLst/>
            </a:prstTxWarp>
            <a:spAutoFit/>
          </a:bodyPr>
          <a:lstStyle/>
          <a:p>
            <a:pPr algn="ctr"/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ALT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fr-FR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ROC</a:t>
            </a:r>
          </a:p>
        </p:txBody>
      </p:sp>
    </p:spTree>
    <p:extLst>
      <p:ext uri="{BB962C8B-B14F-4D97-AF65-F5344CB8AC3E}">
        <p14:creationId xmlns:p14="http://schemas.microsoft.com/office/powerpoint/2010/main" val="20318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ALTIROC3 ASIC – Design organization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34" y="1036321"/>
            <a:ext cx="11971554" cy="5008563"/>
          </a:xfrm>
        </p:spPr>
        <p:txBody>
          <a:bodyPr>
            <a:normAutofit/>
          </a:bodyPr>
          <a:lstStyle/>
          <a:p>
            <a:r>
              <a:rPr lang="en-US" sz="2000" dirty="0"/>
              <a:t>ALTIROC3 design:  </a:t>
            </a:r>
            <a:r>
              <a:rPr lang="en-US" sz="1800" dirty="0"/>
              <a:t>7.4 FTE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IN2P3/OMEGA</a:t>
            </a:r>
            <a:r>
              <a:rPr lang="en-US" sz="1600" dirty="0"/>
              <a:t> </a:t>
            </a:r>
            <a:r>
              <a:rPr lang="en-US" sz="1600" dirty="0" err="1"/>
              <a:t>Palaiseau</a:t>
            </a:r>
            <a:r>
              <a:rPr lang="en-US" sz="1600" dirty="0"/>
              <a:t>: ASIC global architecture, Floorplan, analog and top level simulations, UVM </a:t>
            </a:r>
            <a:r>
              <a:rPr lang="en-US" sz="1600" dirty="0" err="1"/>
              <a:t>verif</a:t>
            </a:r>
            <a:r>
              <a:rPr lang="en-US" sz="1600" dirty="0"/>
              <a:t>  - 2.2 FTE (was 1.8 FTE for Altiroc2), </a:t>
            </a:r>
            <a:r>
              <a:rPr lang="en-US" sz="1600" i="1" dirty="0"/>
              <a:t>F. </a:t>
            </a:r>
            <a:r>
              <a:rPr lang="en-US" sz="1600" i="1" dirty="0" err="1"/>
              <a:t>Dulucq</a:t>
            </a:r>
            <a:r>
              <a:rPr lang="en-US" sz="1600" i="1" dirty="0"/>
              <a:t>, G. Martin-</a:t>
            </a:r>
            <a:r>
              <a:rPr lang="en-US" sz="1600" i="1" dirty="0" err="1"/>
              <a:t>Chassard</a:t>
            </a:r>
            <a:r>
              <a:rPr lang="en-US" sz="1600" i="1" dirty="0"/>
              <a:t>, A. </a:t>
            </a:r>
            <a:r>
              <a:rPr lang="en-US" sz="1600" i="1" dirty="0" err="1"/>
              <a:t>Mgazli</a:t>
            </a:r>
            <a:r>
              <a:rPr lang="en-US" sz="1600" i="1" dirty="0"/>
              <a:t>, C. de La </a:t>
            </a:r>
            <a:r>
              <a:rPr lang="en-US" sz="1600" i="1" dirty="0" err="1"/>
              <a:t>Taille</a:t>
            </a:r>
            <a:r>
              <a:rPr lang="en-US" sz="1600" i="1" dirty="0"/>
              <a:t>, M. </a:t>
            </a:r>
            <a:r>
              <a:rPr lang="en-US" sz="1600" i="1" dirty="0" err="1"/>
              <a:t>Morenas</a:t>
            </a:r>
            <a:r>
              <a:rPr lang="en-US" sz="1600" i="1" dirty="0"/>
              <a:t>, N. Seguin-Moreau, </a:t>
            </a:r>
            <a:r>
              <a:rPr lang="en-US" sz="1600" i="1" dirty="0" err="1"/>
              <a:t>P.Dinaucourt</a:t>
            </a:r>
            <a:r>
              <a:rPr lang="en-US" sz="1600" i="1" dirty="0"/>
              <a:t> (PCB)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IN2P3/LPC Clermont</a:t>
            </a:r>
            <a:r>
              <a:rPr lang="en-US" sz="1600" dirty="0"/>
              <a:t>: digital blocks (synthesis, place and route, simulation), layout, mixed-signal simulations and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UVM verification</a:t>
            </a:r>
            <a:r>
              <a:rPr lang="en-US" sz="1600" i="1" dirty="0"/>
              <a:t> </a:t>
            </a:r>
            <a:r>
              <a:rPr lang="en-US" sz="1600" i="1" dirty="0">
                <a:solidFill>
                  <a:srgbClr val="00B050"/>
                </a:solidFill>
              </a:rPr>
              <a:t>– </a:t>
            </a:r>
            <a:r>
              <a:rPr lang="en-US" sz="1600" dirty="0"/>
              <a:t>2.2 FTE (was 1.8 FTE for Altiroc2) </a:t>
            </a:r>
            <a:r>
              <a:rPr lang="en-US" sz="1600" i="1" dirty="0"/>
              <a:t>, N. </a:t>
            </a:r>
            <a:r>
              <a:rPr lang="en-US" sz="1600" i="1" dirty="0" err="1"/>
              <a:t>Arveuf</a:t>
            </a:r>
            <a:r>
              <a:rPr lang="en-US" sz="1600" i="1" dirty="0"/>
              <a:t>, L. Royer, A. </a:t>
            </a:r>
            <a:r>
              <a:rPr lang="en-US" sz="1600" i="1" dirty="0" err="1"/>
              <a:t>Soulier</a:t>
            </a:r>
            <a:r>
              <a:rPr lang="en-US" sz="1600" i="1" dirty="0"/>
              <a:t>, R. </a:t>
            </a:r>
            <a:r>
              <a:rPr lang="en-US" sz="1600" i="1" dirty="0" err="1"/>
              <a:t>Vandaele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IFAE Barcelona</a:t>
            </a:r>
            <a:r>
              <a:rPr lang="en-US" sz="1600" dirty="0"/>
              <a:t>: Digital part architecture, digital blocks design (RTL codes) – 0.8 FTE </a:t>
            </a:r>
            <a:r>
              <a:rPr lang="en-US" sz="1600" i="1" dirty="0"/>
              <a:t>R. Casanova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CERN/CHIPS</a:t>
            </a:r>
            <a:r>
              <a:rPr lang="en-US" sz="1600" dirty="0"/>
              <a:t>: digital blocks (RTL, synthesis, place and route, simulation) and UVM verification - 2 FTE  </a:t>
            </a:r>
            <a:r>
              <a:rPr lang="en-US" sz="1600" i="1" dirty="0"/>
              <a:t>G. </a:t>
            </a:r>
            <a:r>
              <a:rPr lang="en-US" sz="1600" i="1" dirty="0" err="1"/>
              <a:t>Bergamin</a:t>
            </a:r>
            <a:r>
              <a:rPr lang="en-US" sz="1600" i="1" dirty="0"/>
              <a:t>, S. </a:t>
            </a:r>
            <a:r>
              <a:rPr lang="en-US" sz="1600" i="1" dirty="0" err="1"/>
              <a:t>Scarfi</a:t>
            </a:r>
            <a:endParaRPr lang="en-US" sz="1600" i="1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SLAC </a:t>
            </a:r>
            <a:r>
              <a:rPr lang="en-US" sz="1600" dirty="0"/>
              <a:t>: design for R&amp;D only. TDC and DLL parts blocks. Design and simulations - 0.1 FTE </a:t>
            </a:r>
            <a:r>
              <a:rPr lang="en-US" sz="1600" i="1" dirty="0"/>
              <a:t>B. </a:t>
            </a:r>
            <a:r>
              <a:rPr lang="en-US" sz="1600" i="1" dirty="0" err="1"/>
              <a:t>Markovic</a:t>
            </a:r>
            <a:endParaRPr lang="en-US" sz="1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b="1" dirty="0"/>
              <a:t>SMU</a:t>
            </a:r>
            <a:r>
              <a:rPr lang="en-US" sz="1600" dirty="0"/>
              <a:t> Dallas: design for R&amp;D only. Phase shifter (design and simulations). - 0.1 FTE </a:t>
            </a:r>
            <a:r>
              <a:rPr lang="en-US" sz="1600" i="1" dirty="0"/>
              <a:t>D. Gong, X. Huang, J. Ye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600" b="1" i="1" dirty="0">
              <a:cs typeface="Calibri" panose="020F0502020204030204" pitchFamily="34" charset="0"/>
            </a:endParaRPr>
          </a:p>
          <a:p>
            <a:r>
              <a:rPr lang="en-US" sz="2000" dirty="0"/>
              <a:t>ALTIROC2 characterization and testing : 5.5 FTE</a:t>
            </a:r>
          </a:p>
          <a:p>
            <a:pPr lvl="2">
              <a:buFontTx/>
              <a:buChar char="-"/>
            </a:pPr>
            <a:r>
              <a:rPr lang="en-US" sz="1600" dirty="0"/>
              <a:t>Prototypes : IFAE (1 FTE</a:t>
            </a:r>
            <a:r>
              <a:rPr lang="en-US" sz="1500" dirty="0"/>
              <a:t>),</a:t>
            </a:r>
            <a:r>
              <a:rPr lang="en-US" sz="1600" dirty="0"/>
              <a:t> </a:t>
            </a:r>
            <a:r>
              <a:rPr lang="en-US" sz="1600" dirty="0" err="1"/>
              <a:t>IJCLab</a:t>
            </a:r>
            <a:r>
              <a:rPr lang="en-US" sz="1600" dirty="0"/>
              <a:t> (2.5 FTE), LPC (0.5 FTE), IHEP (0.5 FTE), OMEGA (0.5 FTE) and USTC (0.5 FTE)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3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1FF847-8641-FF25-82EC-50F21F9A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Backup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BF3D5E-D5F4-F611-EEC7-EC3CC413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30B452-3190-86A9-4F72-55E3CF97A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82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>
            <a:extLst>
              <a:ext uri="{FF2B5EF4-FFF2-40B4-BE49-F238E27FC236}">
                <a16:creationId xmlns:a16="http://schemas.microsoft.com/office/drawing/2014/main" id="{1F9AA1AF-A0B4-6472-3135-BD8A5479DCFE}"/>
              </a:ext>
            </a:extLst>
          </p:cNvPr>
          <p:cNvSpPr txBox="1">
            <a:spLocks/>
          </p:cNvSpPr>
          <p:nvPr/>
        </p:nvSpPr>
        <p:spPr>
          <a:xfrm>
            <a:off x="1676400" y="289302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HGTD detector in one slide</a:t>
            </a:r>
          </a:p>
        </p:txBody>
      </p:sp>
      <p:pic>
        <p:nvPicPr>
          <p:cNvPr id="129" name="Image 128">
            <a:extLst>
              <a:ext uri="{FF2B5EF4-FFF2-40B4-BE49-F238E27FC236}">
                <a16:creationId xmlns:a16="http://schemas.microsoft.com/office/drawing/2014/main" id="{DA354A00-E655-63F6-A92A-7BBA3E3B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2" y="1248229"/>
            <a:ext cx="8940596" cy="50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52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5FC93E-C903-B9D1-4B28-32A53AF5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167537"/>
            <a:ext cx="3321720" cy="26904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4B475C-C70A-CF8B-B44E-369B447B0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407" y="1036321"/>
            <a:ext cx="4757098" cy="326157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198474-8422-53E0-3107-FBEBB903E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3" y="1067796"/>
            <a:ext cx="4600978" cy="32300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066E9C-D0D6-EE41-2D92-B43F4205799E}"/>
              </a:ext>
            </a:extLst>
          </p:cNvPr>
          <p:cNvSpPr txBox="1"/>
          <p:nvPr/>
        </p:nvSpPr>
        <p:spPr>
          <a:xfrm>
            <a:off x="1580602" y="6123891"/>
            <a:ext cx="2518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Simulation LSB du </a:t>
            </a:r>
            <a:r>
              <a:rPr lang="fr-FR" sz="1400" dirty="0" err="1"/>
              <a:t>ToA</a:t>
            </a:r>
            <a:r>
              <a:rPr lang="fr-FR" sz="1400" dirty="0"/>
              <a:t> vs </a:t>
            </a:r>
            <a:r>
              <a:rPr lang="fr-FR" sz="1400" dirty="0" err="1"/>
              <a:t>Vdrop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5A5B66-5D6C-DB12-6862-2126EBBD7BF9}"/>
              </a:ext>
            </a:extLst>
          </p:cNvPr>
          <p:cNvSpPr txBox="1"/>
          <p:nvPr/>
        </p:nvSpPr>
        <p:spPr>
          <a:xfrm>
            <a:off x="1580602" y="1158878"/>
            <a:ext cx="537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TOA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678223-817B-1368-4DB8-FC1BD519B07D}"/>
              </a:ext>
            </a:extLst>
          </p:cNvPr>
          <p:cNvSpPr txBox="1"/>
          <p:nvPr/>
        </p:nvSpPr>
        <p:spPr>
          <a:xfrm>
            <a:off x="7949218" y="1121993"/>
            <a:ext cx="537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TOT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0ACE63-8B61-1B63-4977-AFFD2A2E4620}"/>
              </a:ext>
            </a:extLst>
          </p:cNvPr>
          <p:cNvSpPr txBox="1"/>
          <p:nvPr/>
        </p:nvSpPr>
        <p:spPr>
          <a:xfrm>
            <a:off x="5077680" y="4347673"/>
            <a:ext cx="6817895" cy="1942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Réduction </a:t>
            </a:r>
            <a:r>
              <a:rPr lang="fr-FR" sz="1600" dirty="0" err="1"/>
              <a:t>Vdrop</a:t>
            </a:r>
            <a:r>
              <a:rPr lang="fr-FR" sz="1600" dirty="0"/>
              <a:t> limitée par la place disponible pour le routage M7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/>
              <a:t>Vdrop</a:t>
            </a:r>
            <a:r>
              <a:rPr lang="fr-FR" sz="1600" dirty="0"/>
              <a:t> indépendant de l’activité sur la colonne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/>
              <a:t>ToA</a:t>
            </a:r>
            <a:r>
              <a:rPr lang="fr-FR" sz="1600" dirty="0"/>
              <a:t>: 78mV à 113mV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Symbol" panose="05050102010706020507" pitchFamily="18" charset="2"/>
              </a:rPr>
              <a:t>LSB  1ps</a:t>
            </a:r>
            <a:endParaRPr lang="fr-FR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err="1"/>
              <a:t>ToT</a:t>
            </a:r>
            <a:r>
              <a:rPr lang="fr-FR" sz="1600" dirty="0"/>
              <a:t>: 137mV à 191mV </a:t>
            </a:r>
            <a:r>
              <a:rPr lang="fr-FR" sz="1600" dirty="0">
                <a:sym typeface="Wingdings" panose="05000000000000000000" pitchFamily="2" charset="2"/>
              </a:rPr>
              <a:t></a:t>
            </a:r>
            <a:r>
              <a:rPr lang="fr-FR" sz="1600" dirty="0">
                <a:sym typeface="Symbol" panose="05050102010706020507" pitchFamily="18" charset="2"/>
              </a:rPr>
              <a:t>LSB  3ps  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>
                <a:highlight>
                  <a:srgbClr val="FFFF00"/>
                </a:highlight>
                <a:sym typeface="Wingdings" panose="05000000000000000000" pitchFamily="2" charset="2"/>
              </a:rPr>
              <a:t>optimisation possible 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fr-FR" sz="16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E21B335-1641-7A45-7A99-472EE03240A5}"/>
              </a:ext>
            </a:extLst>
          </p:cNvPr>
          <p:cNvSpPr/>
          <p:nvPr/>
        </p:nvSpPr>
        <p:spPr>
          <a:xfrm>
            <a:off x="8486627" y="3645568"/>
            <a:ext cx="2951956" cy="338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re 5">
            <a:extLst>
              <a:ext uri="{FF2B5EF4-FFF2-40B4-BE49-F238E27FC236}">
                <a16:creationId xmlns:a16="http://schemas.microsoft.com/office/drawing/2014/main" id="{01F26271-0F97-99F6-57B5-192D86D5B650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 in Alti3</a:t>
            </a:r>
          </a:p>
        </p:txBody>
      </p:sp>
    </p:spTree>
    <p:extLst>
      <p:ext uri="{BB962C8B-B14F-4D97-AF65-F5344CB8AC3E}">
        <p14:creationId xmlns:p14="http://schemas.microsoft.com/office/powerpoint/2010/main" val="102930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5FC93E-C903-B9D1-4B28-32A53AF53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4167537"/>
            <a:ext cx="3321720" cy="26904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198474-8422-53E0-3107-FBEBB903E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33" y="1067796"/>
            <a:ext cx="4600978" cy="32300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066E9C-D0D6-EE41-2D92-B43F4205799E}"/>
              </a:ext>
            </a:extLst>
          </p:cNvPr>
          <p:cNvSpPr txBox="1"/>
          <p:nvPr/>
        </p:nvSpPr>
        <p:spPr>
          <a:xfrm>
            <a:off x="1580602" y="6123891"/>
            <a:ext cx="25186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Simulation LSB du </a:t>
            </a:r>
            <a:r>
              <a:rPr lang="fr-FR" sz="1400" dirty="0" err="1"/>
              <a:t>ToA</a:t>
            </a:r>
            <a:r>
              <a:rPr lang="fr-FR" sz="1400" dirty="0"/>
              <a:t> vs </a:t>
            </a:r>
            <a:r>
              <a:rPr lang="fr-FR" sz="1400" dirty="0" err="1"/>
              <a:t>Vdrop</a:t>
            </a:r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5A5B66-5D6C-DB12-6862-2126EBBD7BF9}"/>
              </a:ext>
            </a:extLst>
          </p:cNvPr>
          <p:cNvSpPr txBox="1"/>
          <p:nvPr/>
        </p:nvSpPr>
        <p:spPr>
          <a:xfrm>
            <a:off x="1580602" y="1158878"/>
            <a:ext cx="537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TOA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678223-817B-1368-4DB8-FC1BD519B07D}"/>
              </a:ext>
            </a:extLst>
          </p:cNvPr>
          <p:cNvSpPr txBox="1"/>
          <p:nvPr/>
        </p:nvSpPr>
        <p:spPr>
          <a:xfrm>
            <a:off x="7949218" y="1121993"/>
            <a:ext cx="537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TOT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B0ACE63-8B61-1B63-4977-AFFD2A2E4620}"/>
              </a:ext>
            </a:extLst>
          </p:cNvPr>
          <p:cNvSpPr txBox="1"/>
          <p:nvPr/>
        </p:nvSpPr>
        <p:spPr>
          <a:xfrm>
            <a:off x="6466883" y="4456101"/>
            <a:ext cx="2887317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highlight>
                  <a:srgbClr val="FFFF00"/>
                </a:highlight>
                <a:sym typeface="Wingdings" panose="05000000000000000000" pitchFamily="2" charset="2"/>
              </a:rPr>
              <a:t> Réduction du drop de 20mV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fr-FR" sz="1600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A5FAEF-2B61-CDE2-4E2C-6C29E62A5142}"/>
              </a:ext>
            </a:extLst>
          </p:cNvPr>
          <p:cNvSpPr txBox="1"/>
          <p:nvPr/>
        </p:nvSpPr>
        <p:spPr>
          <a:xfrm>
            <a:off x="4369699" y="5637523"/>
            <a:ext cx="437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Analyse « impossible » à faire sous </a:t>
            </a:r>
            <a:r>
              <a:rPr lang="fr-FR" b="1" dirty="0" err="1">
                <a:highlight>
                  <a:srgbClr val="FFFF00"/>
                </a:highlight>
              </a:rPr>
              <a:t>Virtuoso</a:t>
            </a:r>
            <a:endParaRPr lang="fr-FR" b="1" dirty="0">
              <a:highlight>
                <a:srgbClr val="FFFF00"/>
              </a:highlight>
            </a:endParaRPr>
          </a:p>
          <a:p>
            <a:r>
              <a:rPr lang="fr-FR" b="1" dirty="0">
                <a:highlight>
                  <a:srgbClr val="FFFF00"/>
                </a:highlight>
              </a:rPr>
              <a:t>Pas si simple à mettre en œuvre sous </a:t>
            </a:r>
            <a:r>
              <a:rPr lang="fr-FR" b="1" dirty="0" err="1">
                <a:highlight>
                  <a:srgbClr val="FFFF00"/>
                </a:highlight>
              </a:rPr>
              <a:t>Voltus</a:t>
            </a:r>
            <a:endParaRPr lang="en-GB" b="1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859D5D-CEC3-5E2C-E229-E9FEBEC42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860" y="975530"/>
            <a:ext cx="3973333" cy="30695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4B475C-C70A-CF8B-B44E-369B447B0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947" y="1005926"/>
            <a:ext cx="4477091" cy="306959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FE94321-06E3-6653-9F36-C7BB6453B12A}"/>
              </a:ext>
            </a:extLst>
          </p:cNvPr>
          <p:cNvSpPr/>
          <p:nvPr/>
        </p:nvSpPr>
        <p:spPr>
          <a:xfrm>
            <a:off x="6096000" y="3429000"/>
            <a:ext cx="2951956" cy="338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6D6C2D52-0CE9-F8FA-B3E1-42EA1BEDDD3D}"/>
              </a:ext>
            </a:extLst>
          </p:cNvPr>
          <p:cNvSpPr/>
          <p:nvPr/>
        </p:nvSpPr>
        <p:spPr>
          <a:xfrm>
            <a:off x="9200356" y="3429000"/>
            <a:ext cx="2951956" cy="3385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0C30BB1-EE91-E7F7-2A7E-F20D672DA6F7}"/>
              </a:ext>
            </a:extLst>
          </p:cNvPr>
          <p:cNvSpPr txBox="1"/>
          <p:nvPr/>
        </p:nvSpPr>
        <p:spPr>
          <a:xfrm>
            <a:off x="7189062" y="3004774"/>
            <a:ext cx="72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Avant</a:t>
            </a:r>
            <a:endParaRPr lang="en-GB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0145A8A-DCBC-CAFD-38CF-E5185E04754C}"/>
              </a:ext>
            </a:extLst>
          </p:cNvPr>
          <p:cNvSpPr txBox="1"/>
          <p:nvPr/>
        </p:nvSpPr>
        <p:spPr>
          <a:xfrm>
            <a:off x="10517493" y="3035463"/>
            <a:ext cx="72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highlight>
                  <a:srgbClr val="000000"/>
                </a:highlight>
              </a:rPr>
              <a:t>Après</a:t>
            </a:r>
            <a:endParaRPr lang="en-GB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C70845-DD9A-C9F0-829B-2DD5A9E0125B}"/>
              </a:ext>
            </a:extLst>
          </p:cNvPr>
          <p:cNvSpPr txBox="1"/>
          <p:nvPr/>
        </p:nvSpPr>
        <p:spPr>
          <a:xfrm>
            <a:off x="9869510" y="4206161"/>
            <a:ext cx="112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Alexandre</a:t>
            </a:r>
          </a:p>
          <a:p>
            <a:pPr algn="ctr"/>
            <a:r>
              <a:rPr lang="fr-FR" dirty="0"/>
              <a:t>(analyse)</a:t>
            </a:r>
            <a:endParaRPr lang="en-GB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75449C-3633-5BD6-A2F6-F7C5D5887BE9}"/>
              </a:ext>
            </a:extLst>
          </p:cNvPr>
          <p:cNvSpPr txBox="1"/>
          <p:nvPr/>
        </p:nvSpPr>
        <p:spPr>
          <a:xfrm>
            <a:off x="10723832" y="5151144"/>
            <a:ext cx="1308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Laurent</a:t>
            </a:r>
          </a:p>
          <a:p>
            <a:pPr algn="ctr"/>
            <a:r>
              <a:rPr lang="fr-FR" dirty="0"/>
              <a:t>(évaluation)</a:t>
            </a:r>
            <a:endParaRPr lang="en-GB" dirty="0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BFFA98B8-7104-0E79-85EC-399C092CA336}"/>
              </a:ext>
            </a:extLst>
          </p:cNvPr>
          <p:cNvSpPr/>
          <p:nvPr/>
        </p:nvSpPr>
        <p:spPr>
          <a:xfrm rot="2909989">
            <a:off x="10880160" y="4748479"/>
            <a:ext cx="698872" cy="186080"/>
          </a:xfrm>
          <a:prstGeom prst="rightArrow">
            <a:avLst>
              <a:gd name="adj1" fmla="val 50000"/>
              <a:gd name="adj2" fmla="val 39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7C148E49-1802-19C0-213C-AFAB823BE9B4}"/>
              </a:ext>
            </a:extLst>
          </p:cNvPr>
          <p:cNvSpPr/>
          <p:nvPr/>
        </p:nvSpPr>
        <p:spPr>
          <a:xfrm rot="18973390">
            <a:off x="9167598" y="4761575"/>
            <a:ext cx="698872" cy="186080"/>
          </a:xfrm>
          <a:prstGeom prst="rightArrow">
            <a:avLst>
              <a:gd name="adj1" fmla="val 50000"/>
              <a:gd name="adj2" fmla="val 39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A195E17-08B9-5E29-9A1B-A7E5BC3EF7AD}"/>
              </a:ext>
            </a:extLst>
          </p:cNvPr>
          <p:cNvSpPr txBox="1"/>
          <p:nvPr/>
        </p:nvSpPr>
        <p:spPr>
          <a:xfrm>
            <a:off x="8590458" y="5094352"/>
            <a:ext cx="150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Gisèle</a:t>
            </a:r>
          </a:p>
          <a:p>
            <a:pPr algn="ctr"/>
            <a:r>
              <a:rPr lang="fr-FR" dirty="0"/>
              <a:t>(modification)</a:t>
            </a:r>
            <a:endParaRPr lang="en-GB" dirty="0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BAD1428E-522C-9643-FE91-EB0682AF02C6}"/>
              </a:ext>
            </a:extLst>
          </p:cNvPr>
          <p:cNvSpPr/>
          <p:nvPr/>
        </p:nvSpPr>
        <p:spPr>
          <a:xfrm rot="10800000">
            <a:off x="10020299" y="5221368"/>
            <a:ext cx="698872" cy="186080"/>
          </a:xfrm>
          <a:prstGeom prst="rightArrow">
            <a:avLst>
              <a:gd name="adj1" fmla="val 50000"/>
              <a:gd name="adj2" fmla="val 39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re 5">
            <a:extLst>
              <a:ext uri="{FF2B5EF4-FFF2-40B4-BE49-F238E27FC236}">
                <a16:creationId xmlns:a16="http://schemas.microsoft.com/office/drawing/2014/main" id="{4F9EDDF6-C97F-E570-49EE-A3ACD14D9A33}"/>
              </a:ext>
            </a:extLst>
          </p:cNvPr>
          <p:cNvSpPr txBox="1">
            <a:spLocks/>
          </p:cNvSpPr>
          <p:nvPr/>
        </p:nvSpPr>
        <p:spPr>
          <a:xfrm>
            <a:off x="1701164" y="388212"/>
            <a:ext cx="10515600" cy="67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Power voltage distribution for TDCs in Alti3</a:t>
            </a:r>
          </a:p>
        </p:txBody>
      </p:sp>
    </p:spTree>
    <p:extLst>
      <p:ext uri="{BB962C8B-B14F-4D97-AF65-F5344CB8AC3E}">
        <p14:creationId xmlns:p14="http://schemas.microsoft.com/office/powerpoint/2010/main" val="30992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/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le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Plan de masse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b="1" u="sng" dirty="0" err="1">
                <a:solidFill>
                  <a:schemeClr val="bg1">
                    <a:lumMod val="65000"/>
                  </a:schemeClr>
                </a:solidFill>
              </a:rPr>
              <a:t>TDCs</a:t>
            </a:r>
            <a:endParaRPr lang="fr-FR" sz="24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655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GTD_Perf_LHCC_June2.pdf - Adobe Acrobat Pro">
            <a:extLst>
              <a:ext uri="{FF2B5EF4-FFF2-40B4-BE49-F238E27FC236}">
                <a16:creationId xmlns:a16="http://schemas.microsoft.com/office/drawing/2014/main" id="{A2EC99DF-4F21-49BA-9667-C5D71FD9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76" t="20077" r="53326" b="50415"/>
          <a:stretch/>
        </p:blipFill>
        <p:spPr>
          <a:xfrm>
            <a:off x="4973474" y="1126749"/>
            <a:ext cx="5790334" cy="2662894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583334" y="5395958"/>
            <a:ext cx="2057400" cy="273844"/>
          </a:xfrm>
        </p:spPr>
        <p:txBody>
          <a:bodyPr/>
          <a:lstStyle/>
          <a:p>
            <a:fld id="{20CA60EE-3966-4144-AF4C-B77A544DA9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230690" y="3242082"/>
            <a:ext cx="6937027" cy="3326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86" dirty="0"/>
              <a:t>Two double sided layer per endcap with CO2 cooling at -30°C</a:t>
            </a:r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dirty="0"/>
              <a:t>Active area: 120mm &lt; R &lt; 640mm</a:t>
            </a:r>
            <a:endParaRPr lang="en-US" sz="1286" dirty="0"/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286" dirty="0"/>
              <a:t>Sensor: Low Gain Avalanche Detector (LGAD)</a:t>
            </a:r>
            <a:endParaRPr lang="en-GB" sz="1286" dirty="0">
              <a:solidFill>
                <a:prstClr val="black"/>
              </a:solidFill>
              <a:latin typeface="Calibri" panose="020F0502020204030204"/>
            </a:endParaRPr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Pixel size </a:t>
            </a:r>
            <a:r>
              <a:rPr lang="en-GB" sz="1286" dirty="0">
                <a:solidFill>
                  <a:srgbClr val="FF0000"/>
                </a:solidFill>
                <a:latin typeface="Calibri" panose="020F0502020204030204"/>
              </a:rPr>
              <a:t>1.3x1.3 mm</a:t>
            </a:r>
            <a:r>
              <a:rPr lang="en-GB" sz="1286" baseline="30000" dirty="0">
                <a:solidFill>
                  <a:srgbClr val="FF0000"/>
                </a:solidFill>
                <a:latin typeface="Calibri" panose="020F0502020204030204"/>
              </a:rPr>
              <a:t>2</a:t>
            </a:r>
            <a:r>
              <a:rPr lang="en-GB" sz="1286" dirty="0">
                <a:solidFill>
                  <a:srgbClr val="FF0000"/>
                </a:solidFill>
                <a:latin typeface="Calibri" panose="020F0502020204030204"/>
              </a:rPr>
              <a:t> (Cd ~4 pF) </a:t>
            </a:r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dirty="0">
                <a:solidFill>
                  <a:srgbClr val="FF0000"/>
                </a:solidFill>
                <a:latin typeface="Calibri" panose="020F0502020204030204"/>
              </a:rPr>
              <a:t>225 channels / ASIC </a:t>
            </a:r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8000 4x2 cm</a:t>
            </a:r>
            <a:r>
              <a:rPr lang="en-GB" sz="1286" baseline="30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1286" dirty="0">
                <a:solidFill>
                  <a:prstClr val="black"/>
                </a:solidFill>
                <a:latin typeface="Calibri" panose="020F0502020204030204"/>
              </a:rPr>
              <a:t> modules made of a LGAD sensor flip-chipped to two ASICs</a:t>
            </a:r>
            <a:endParaRPr lang="en-GB" sz="1286" dirty="0">
              <a:solidFill>
                <a:srgbClr val="FF0000"/>
              </a:solidFill>
              <a:latin typeface="Calibri" panose="020F0502020204030204"/>
            </a:endParaRPr>
          </a:p>
          <a:p>
            <a:pPr marL="557224" lvl="1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b="1" dirty="0"/>
              <a:t>Number of channels: 3.59 M</a:t>
            </a:r>
          </a:p>
          <a:p>
            <a:pPr marL="883802" lvl="2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b="1" dirty="0"/>
              <a:t>Pixel time measurement </a:t>
            </a:r>
            <a:r>
              <a:rPr lang="en-GB" sz="1286" dirty="0"/>
              <a:t>if above threshold and in a 2.5 ns window centred on BC </a:t>
            </a:r>
          </a:p>
          <a:p>
            <a:pPr marL="883802" lvl="2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dirty="0"/>
              <a:t>Up to 10 % occupancy. Read on trigger accept </a:t>
            </a:r>
          </a:p>
          <a:p>
            <a:pPr marL="883802" lvl="2" indent="-214317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1286" b="1" dirty="0"/>
              <a:t>Luminosity</a:t>
            </a:r>
            <a:r>
              <a:rPr lang="en-GB" sz="1286" dirty="0"/>
              <a:t> </a:t>
            </a:r>
            <a:r>
              <a:rPr lang="en-GB" sz="1286" b="1" dirty="0"/>
              <a:t>measurement</a:t>
            </a:r>
            <a:r>
              <a:rPr lang="en-GB" sz="1286" dirty="0"/>
              <a:t> : provide the number of hits per ASIC in two windows per BC </a:t>
            </a:r>
          </a:p>
          <a:p>
            <a:pPr marL="342907" lvl="1">
              <a:lnSpc>
                <a:spcPct val="150000"/>
              </a:lnSpc>
            </a:pPr>
            <a:endParaRPr lang="en-GB" sz="1286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792" y="4155030"/>
            <a:ext cx="2487649" cy="13325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A09617-0B19-40B5-BAC6-43C2B7E0FF1B}"/>
              </a:ext>
            </a:extLst>
          </p:cNvPr>
          <p:cNvSpPr txBox="1"/>
          <p:nvPr/>
        </p:nvSpPr>
        <p:spPr>
          <a:xfrm>
            <a:off x="193177" y="1053126"/>
            <a:ext cx="4392549" cy="312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29" dirty="0">
                <a:solidFill>
                  <a:srgbClr val="FF0000"/>
                </a:solidFill>
              </a:rPr>
              <a:t>Nouveau détecteur Atlas pour l’upgrade phases-II (2026)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23528" y="1624276"/>
            <a:ext cx="2858355" cy="1465416"/>
          </a:xfrm>
          <a:prstGeom prst="rect">
            <a:avLst/>
          </a:prstGeom>
        </p:spPr>
      </p:pic>
      <p:sp>
        <p:nvSpPr>
          <p:cNvPr id="3" name="Titre 5">
            <a:extLst>
              <a:ext uri="{FF2B5EF4-FFF2-40B4-BE49-F238E27FC236}">
                <a16:creationId xmlns:a16="http://schemas.microsoft.com/office/drawing/2014/main" id="{1F9AA1AF-A0B4-6472-3135-BD8A5479DCFE}"/>
              </a:ext>
            </a:extLst>
          </p:cNvPr>
          <p:cNvSpPr txBox="1">
            <a:spLocks/>
          </p:cNvSpPr>
          <p:nvPr/>
        </p:nvSpPr>
        <p:spPr>
          <a:xfrm>
            <a:off x="1676400" y="289302"/>
            <a:ext cx="10515600" cy="67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/>
              <a:t>HGTD detector in one slide</a:t>
            </a:r>
          </a:p>
        </p:txBody>
      </p:sp>
    </p:spTree>
    <p:extLst>
      <p:ext uri="{BB962C8B-B14F-4D97-AF65-F5344CB8AC3E}">
        <p14:creationId xmlns:p14="http://schemas.microsoft.com/office/powerpoint/2010/main" val="67597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le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Plan de masse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b="1" u="sng" dirty="0" err="1">
                <a:solidFill>
                  <a:schemeClr val="bg1">
                    <a:lumMod val="65000"/>
                  </a:schemeClr>
                </a:solidFill>
              </a:rPr>
              <a:t>TDCs</a:t>
            </a:r>
            <a:endParaRPr lang="fr-FR" sz="24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85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C96F96-9421-F2B1-6D30-8DF3D93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D8727E6-5E67-7C94-02A6-9D507FDE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for power distribution in </a:t>
            </a:r>
            <a:r>
              <a:rPr lang="en-US" dirty="0" err="1"/>
              <a:t>Altiroc</a:t>
            </a:r>
            <a:r>
              <a:rPr lang="en-US" dirty="0"/>
              <a:t> (1/2)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EE5F90-C25C-0770-85CE-CC5CCFDB69E4}"/>
              </a:ext>
            </a:extLst>
          </p:cNvPr>
          <p:cNvSpPr txBox="1"/>
          <p:nvPr/>
        </p:nvSpPr>
        <p:spPr>
          <a:xfrm>
            <a:off x="123323" y="1091637"/>
            <a:ext cx="71442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Geometry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Readout channels distributed over a 15 x 15 matrix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Large</a:t>
            </a:r>
            <a:r>
              <a:rPr lang="en-US" sz="1600" dirty="0"/>
              <a:t> die area: 22 x 20 mm</a:t>
            </a:r>
            <a:r>
              <a:rPr lang="en-US" sz="1600" baseline="30000" dirty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Only one side powering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Great on-chip electronic activity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embedded </a:t>
            </a:r>
            <a:r>
              <a:rPr lang="en-US" sz="1600" b="1" dirty="0"/>
              <a:t>signal and data processing </a:t>
            </a:r>
            <a:r>
              <a:rPr lang="en-US" sz="1600" dirty="0"/>
              <a:t>for each channel : preamp., </a:t>
            </a:r>
            <a:r>
              <a:rPr lang="en-US" sz="1600" dirty="0" err="1"/>
              <a:t>discri</a:t>
            </a:r>
            <a:r>
              <a:rPr lang="en-US" sz="1600" dirty="0"/>
              <a:t>., 2 TDCs, 19-bit 1534-cell SRAM, FIFO, I2C registers,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</a:t>
            </a:r>
            <a:r>
              <a:rPr lang="en-US" sz="1600" b="1" dirty="0"/>
              <a:t>additional embedded blocks </a:t>
            </a:r>
            <a:r>
              <a:rPr lang="en-US" sz="1600" dirty="0"/>
              <a:t>at periphery level: PLL, DLL, PS, DACs, BG, FIFO, encoding, serializer, I2C slave &amp; registers, ...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Many digital blocks </a:t>
            </a:r>
            <a:r>
              <a:rPr lang="en-US" sz="1600" b="1" dirty="0"/>
              <a:t>triplicated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… but occupancy “limited” to </a:t>
            </a:r>
            <a:r>
              <a:rPr lang="en-US" sz="1600" b="1" dirty="0">
                <a:sym typeface="Symbol" panose="05050102010706020507" pitchFamily="18" charset="2"/>
              </a:rPr>
              <a:t> </a:t>
            </a:r>
            <a:r>
              <a:rPr lang="en-US" sz="1600" b="1" dirty="0"/>
              <a:t>10%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Technology parameters (TSMC 130nm)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Power supp. voltage: 1.2V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7+1 metal layers available for routing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M2-M6: </a:t>
            </a:r>
            <a:r>
              <a:rPr lang="en-US" sz="1600" dirty="0">
                <a:sym typeface="Symbol" panose="05050102010706020507" pitchFamily="18" charset="2"/>
              </a:rPr>
              <a:t> </a:t>
            </a:r>
            <a:r>
              <a:rPr lang="en-US" sz="1600" dirty="0"/>
              <a:t>60 m</a:t>
            </a:r>
            <a:r>
              <a:rPr lang="en-US" sz="1600" dirty="0">
                <a:sym typeface="Symbol" panose="05050102010706020507" pitchFamily="18" charset="2"/>
              </a:rPr>
              <a:t>/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M7:	  </a:t>
            </a:r>
            <a:r>
              <a:rPr lang="en-US" sz="1600" b="1" dirty="0">
                <a:sym typeface="Symbol" panose="05050102010706020507" pitchFamily="18" charset="2"/>
              </a:rPr>
              <a:t> 6 </a:t>
            </a:r>
            <a:r>
              <a:rPr lang="en-US" sz="1600" b="1" dirty="0"/>
              <a:t>m</a:t>
            </a:r>
            <a:r>
              <a:rPr lang="en-US" sz="1600" b="1" dirty="0">
                <a:sym typeface="Symbol" panose="05050102010706020507" pitchFamily="18" charset="2"/>
              </a:rPr>
              <a:t>/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ym typeface="Symbol" panose="05050102010706020507" pitchFamily="18" charset="2"/>
              </a:rPr>
              <a:t>AP: 	   12 </a:t>
            </a:r>
            <a:r>
              <a:rPr lang="en-US" sz="1600" dirty="0"/>
              <a:t>m</a:t>
            </a:r>
            <a:r>
              <a:rPr lang="en-US" sz="1600" dirty="0">
                <a:sym typeface="Symbol" panose="05050102010706020507" pitchFamily="18" charset="2"/>
              </a:rPr>
              <a:t>/</a:t>
            </a:r>
          </a:p>
        </p:txBody>
      </p:sp>
      <p:pic>
        <p:nvPicPr>
          <p:cNvPr id="11" name="image9.jpg">
            <a:extLst>
              <a:ext uri="{FF2B5EF4-FFF2-40B4-BE49-F238E27FC236}">
                <a16:creationId xmlns:a16="http://schemas.microsoft.com/office/drawing/2014/main" id="{F2926AEF-8D63-F431-D3F4-6B088E20B37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12444" y="924372"/>
            <a:ext cx="3869906" cy="4217756"/>
          </a:xfrm>
          <a:prstGeom prst="rect">
            <a:avLst/>
          </a:prstGeom>
          <a:ln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D04231F-D7CB-169D-7E25-CFD91EFF5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64" y="4768421"/>
            <a:ext cx="3782191" cy="1413009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A083B82-D931-3646-DED6-8B672D61548B}"/>
              </a:ext>
            </a:extLst>
          </p:cNvPr>
          <p:cNvSpPr/>
          <p:nvPr/>
        </p:nvSpPr>
        <p:spPr>
          <a:xfrm>
            <a:off x="4652211" y="4876800"/>
            <a:ext cx="745957" cy="13154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C78086-B16E-E024-8A0F-813BE68A0599}"/>
              </a:ext>
            </a:extLst>
          </p:cNvPr>
          <p:cNvSpPr txBox="1"/>
          <p:nvPr/>
        </p:nvSpPr>
        <p:spPr>
          <a:xfrm>
            <a:off x="4296264" y="4353580"/>
            <a:ext cx="13051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single side wire bonding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9354AD6-349E-BE8F-0926-62DE209C59E4}"/>
              </a:ext>
            </a:extLst>
          </p:cNvPr>
          <p:cNvSpPr txBox="1"/>
          <p:nvPr/>
        </p:nvSpPr>
        <p:spPr>
          <a:xfrm>
            <a:off x="9226797" y="2402871"/>
            <a:ext cx="2058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Altiroc2 elec. blocks diagram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44CA10-3039-650B-D466-D73BA6773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356" y="995155"/>
            <a:ext cx="2738438" cy="16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C96F96-9421-F2B1-6D30-8DF3D93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D8727E6-5E67-7C94-02A6-9D507FDE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for power distribution in </a:t>
            </a:r>
            <a:r>
              <a:rPr lang="en-US" dirty="0" err="1"/>
              <a:t>Altiroc</a:t>
            </a:r>
            <a:r>
              <a:rPr lang="en-US" dirty="0"/>
              <a:t> (2/2)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EE5F90-C25C-0770-85CE-CC5CCFDB69E4}"/>
              </a:ext>
            </a:extLst>
          </p:cNvPr>
          <p:cNvSpPr txBox="1"/>
          <p:nvPr/>
        </p:nvSpPr>
        <p:spPr>
          <a:xfrm>
            <a:off x="45016" y="1120676"/>
            <a:ext cx="70937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Power consumption: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Power consumption depends on occupancy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Average</a:t>
            </a:r>
            <a:r>
              <a:rPr lang="en-US" sz="1600" dirty="0"/>
              <a:t> currents estimation (worst case)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Digital part:  600mA rms max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Analog part: 400mA rms max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Dynamic</a:t>
            </a:r>
            <a:r>
              <a:rPr lang="en-US" sz="1600" dirty="0"/>
              <a:t> currents: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TDCs: </a:t>
            </a:r>
            <a:r>
              <a:rPr lang="en-US" sz="1600" b="1" dirty="0"/>
              <a:t>6 to 12 mA per TDC during conversion </a:t>
            </a:r>
            <a:r>
              <a:rPr lang="en-US" sz="1600" dirty="0"/>
              <a:t>+ larger peaks at end of conv.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Digital </a:t>
            </a:r>
            <a:r>
              <a:rPr lang="en-US" sz="1600" dirty="0" err="1"/>
              <a:t>Vdd</a:t>
            </a:r>
            <a:r>
              <a:rPr lang="en-US" sz="1600" dirty="0"/>
              <a:t> @</a:t>
            </a:r>
            <a:r>
              <a:rPr lang="en-US" sz="1600" b="1" dirty="0"/>
              <a:t>column</a:t>
            </a:r>
            <a:r>
              <a:rPr lang="en-US" sz="1600" dirty="0"/>
              <a:t>: up to </a:t>
            </a:r>
            <a:r>
              <a:rPr lang="en-US" sz="1600" b="1" dirty="0"/>
              <a:t>40mA</a:t>
            </a:r>
            <a:r>
              <a:rPr lang="en-US" sz="1600" dirty="0"/>
              <a:t> peak with decoupling cells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US" sz="16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8DD00960-2989-4D86-8BD5-6548265912F6}"/>
              </a:ext>
            </a:extLst>
          </p:cNvPr>
          <p:cNvGrpSpPr/>
          <p:nvPr/>
        </p:nvGrpSpPr>
        <p:grpSpPr>
          <a:xfrm>
            <a:off x="7499685" y="1734872"/>
            <a:ext cx="3985228" cy="2847724"/>
            <a:chOff x="7018420" y="2406065"/>
            <a:chExt cx="4211113" cy="31224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5EB39F4-7100-784C-C5B4-C986515D8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343" r="3402"/>
            <a:stretch/>
          </p:blipFill>
          <p:spPr>
            <a:xfrm>
              <a:off x="7018420" y="2406065"/>
              <a:ext cx="4186991" cy="3122482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578C5737-73B5-3DA1-EFC6-24A83350BED8}"/>
                </a:ext>
              </a:extLst>
            </p:cNvPr>
            <p:cNvSpPr txBox="1"/>
            <p:nvPr/>
          </p:nvSpPr>
          <p:spPr>
            <a:xfrm>
              <a:off x="10162674" y="2943809"/>
              <a:ext cx="965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Extracted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A49B373-3DBA-6BA6-B2A3-880FD70F33C0}"/>
                </a:ext>
              </a:extLst>
            </p:cNvPr>
            <p:cNvSpPr txBox="1"/>
            <p:nvPr/>
          </p:nvSpPr>
          <p:spPr>
            <a:xfrm>
              <a:off x="8505073" y="2666810"/>
              <a:ext cx="10159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Schematic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31BA477-B86B-6678-CEF9-A8738152CDA5}"/>
                </a:ext>
              </a:extLst>
            </p:cNvPr>
            <p:cNvSpPr txBox="1"/>
            <p:nvPr/>
          </p:nvSpPr>
          <p:spPr>
            <a:xfrm>
              <a:off x="10126801" y="4109508"/>
              <a:ext cx="1102732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chemeClr val="bg1"/>
                  </a:solidFill>
                </a:rPr>
                <a:t>ToT</a:t>
              </a:r>
              <a:r>
                <a:rPr lang="en-GB" sz="1600" b="1" dirty="0">
                  <a:solidFill>
                    <a:schemeClr val="bg1"/>
                  </a:solidFill>
                </a:rPr>
                <a:t> TDC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A908270F-6DD6-98CD-D20A-DE59AFBE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97" y="3433399"/>
            <a:ext cx="5701332" cy="2872764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0FAABF22-479D-07EF-AACF-9FE04F58C624}"/>
              </a:ext>
            </a:extLst>
          </p:cNvPr>
          <p:cNvSpPr/>
          <p:nvPr/>
        </p:nvSpPr>
        <p:spPr>
          <a:xfrm>
            <a:off x="5440141" y="4565332"/>
            <a:ext cx="577516" cy="12214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F9571C-D570-0D18-9C40-EA55CCFB10B8}"/>
              </a:ext>
            </a:extLst>
          </p:cNvPr>
          <p:cNvSpPr txBox="1"/>
          <p:nvPr/>
        </p:nvSpPr>
        <p:spPr>
          <a:xfrm>
            <a:off x="4504451" y="1932066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1.2W @1.2V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3D4D55-DC4D-1FB1-A3DA-4C4E6C13990A}"/>
              </a:ext>
            </a:extLst>
          </p:cNvPr>
          <p:cNvSpPr txBox="1"/>
          <p:nvPr/>
        </p:nvSpPr>
        <p:spPr>
          <a:xfrm>
            <a:off x="7493582" y="1365540"/>
            <a:ext cx="2569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rgbClr val="0070C0"/>
                </a:solidFill>
              </a:rPr>
              <a:t>Current</a:t>
            </a:r>
            <a:r>
              <a:rPr lang="fr-FR" sz="1400" dirty="0">
                <a:solidFill>
                  <a:srgbClr val="0070C0"/>
                </a:solidFill>
              </a:rPr>
              <a:t> of </a:t>
            </a:r>
            <a:r>
              <a:rPr lang="fr-FR" sz="1400" dirty="0" err="1">
                <a:solidFill>
                  <a:srgbClr val="0070C0"/>
                </a:solidFill>
              </a:rPr>
              <a:t>ToT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during</a:t>
            </a:r>
            <a:r>
              <a:rPr lang="fr-FR" sz="1400" dirty="0">
                <a:solidFill>
                  <a:srgbClr val="0070C0"/>
                </a:solidFill>
              </a:rPr>
              <a:t> conversion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0C74CB1-D491-4943-27BD-11FDE12E7EEE}"/>
              </a:ext>
            </a:extLst>
          </p:cNvPr>
          <p:cNvSpPr txBox="1"/>
          <p:nvPr/>
        </p:nvSpPr>
        <p:spPr>
          <a:xfrm>
            <a:off x="7790412" y="265742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10 mA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AAD459D-8C34-2999-6CDC-BE086F688B15}"/>
              </a:ext>
            </a:extLst>
          </p:cNvPr>
          <p:cNvCxnSpPr/>
          <p:nvPr/>
        </p:nvCxnSpPr>
        <p:spPr>
          <a:xfrm>
            <a:off x="7879976" y="2895600"/>
            <a:ext cx="35092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2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D7DE287-92A9-EEFD-029E-063613051FCB}"/>
              </a:ext>
            </a:extLst>
          </p:cNvPr>
          <p:cNvSpPr txBox="1"/>
          <p:nvPr/>
        </p:nvSpPr>
        <p:spPr>
          <a:xfrm>
            <a:off x="936858" y="1210193"/>
            <a:ext cx="8175057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0. Le détecteur HGTD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Eléments à considérer pour la distribution des alimentations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/>
              <a:t>Distribution d’alimentation pour le </a:t>
            </a:r>
            <a:r>
              <a:rPr lang="fr-FR" sz="2400" b="1" u="sng" dirty="0"/>
              <a:t>numérique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Plan de masse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l’analogique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Distribution d’alimentation pour </a:t>
            </a:r>
            <a:r>
              <a:rPr lang="fr-FR" sz="2400" b="1" u="sng" dirty="0">
                <a:solidFill>
                  <a:schemeClr val="bg1">
                    <a:lumMod val="65000"/>
                  </a:schemeClr>
                </a:solidFill>
              </a:rPr>
              <a:t>les </a:t>
            </a:r>
            <a:r>
              <a:rPr lang="fr-FR" sz="2400" b="1" u="sng" dirty="0" err="1">
                <a:solidFill>
                  <a:schemeClr val="bg1">
                    <a:lumMod val="65000"/>
                  </a:schemeClr>
                </a:solidFill>
              </a:rPr>
              <a:t>TDCs</a:t>
            </a:r>
            <a:endParaRPr lang="fr-FR" sz="2400" b="1" u="sng" dirty="0">
              <a:solidFill>
                <a:schemeClr val="bg1">
                  <a:lumMod val="6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556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C96F96-9421-F2B1-6D30-8DF3D93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D98D-72B3-3D49-9BC1-B5043B0D15BE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D8727E6-5E67-7C94-02A6-9D507FDE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power distribution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EE5F90-C25C-0770-85CE-CC5CCFDB69E4}"/>
              </a:ext>
            </a:extLst>
          </p:cNvPr>
          <p:cNvSpPr txBox="1"/>
          <p:nvPr/>
        </p:nvSpPr>
        <p:spPr>
          <a:xfrm>
            <a:off x="45016" y="1120676"/>
            <a:ext cx="7093721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In </a:t>
            </a:r>
            <a:r>
              <a:rPr lang="en-US" sz="1600" b="1" dirty="0" err="1"/>
              <a:t>Altiroc</a:t>
            </a:r>
            <a:r>
              <a:rPr lang="en-US" sz="1600" b="1" dirty="0"/>
              <a:t>, jitter (= noise) is a key issue </a:t>
            </a:r>
            <a:r>
              <a:rPr lang="en-US" sz="1600" dirty="0"/>
              <a:t>(see Maxime’s talk)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To limit the digital-to-analog noise coupling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Separation of analog and digital power supplies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Analog</a:t>
            </a:r>
            <a:r>
              <a:rPr lang="en-US" sz="1600" dirty="0"/>
              <a:t> blocks inside </a:t>
            </a:r>
            <a:r>
              <a:rPr lang="en-US" sz="1600" b="1" dirty="0"/>
              <a:t>deep </a:t>
            </a:r>
            <a:r>
              <a:rPr lang="en-US" sz="1600" b="1" dirty="0" err="1"/>
              <a:t>Nwell</a:t>
            </a:r>
            <a:r>
              <a:rPr lang="en-US" sz="1600" b="1" dirty="0"/>
              <a:t> </a:t>
            </a:r>
            <a:r>
              <a:rPr lang="en-US" sz="1600" dirty="0"/>
              <a:t>isolation “box”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Digital drop </a:t>
            </a:r>
            <a:r>
              <a:rPr lang="en-US" sz="1600" dirty="0"/>
              <a:t>limited to </a:t>
            </a:r>
            <a:r>
              <a:rPr lang="en-US" sz="1600" b="1" dirty="0"/>
              <a:t>15% of </a:t>
            </a:r>
            <a:r>
              <a:rPr lang="en-US" sz="1600" b="1" dirty="0" err="1"/>
              <a:t>Vdd</a:t>
            </a:r>
            <a:r>
              <a:rPr lang="en-US" sz="1600" b="1" dirty="0"/>
              <a:t> </a:t>
            </a:r>
            <a:r>
              <a:rPr lang="en-US" sz="1600" dirty="0"/>
              <a:t>(±90mV)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b="1" dirty="0">
                <a:sym typeface="Wingdings" panose="05000000000000000000" pitchFamily="2" charset="2"/>
              </a:rPr>
              <a:t>optimized</a:t>
            </a:r>
            <a:r>
              <a:rPr lang="en-US" sz="1600" dirty="0">
                <a:sym typeface="Wingdings" panose="05000000000000000000" pitchFamily="2" charset="2"/>
              </a:rPr>
              <a:t> power routing inside digital blocks, along the columns, at the top floorplan … but </a:t>
            </a:r>
            <a:r>
              <a:rPr lang="en-US" sz="1600" b="1" dirty="0">
                <a:sym typeface="Wingdings" panose="05000000000000000000" pitchFamily="2" charset="2"/>
              </a:rPr>
              <a:t>limited area for M7 routing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b="1" dirty="0">
                <a:sym typeface="Wingdings" panose="05000000000000000000" pitchFamily="2" charset="2"/>
              </a:rPr>
              <a:t>voltage drop analysis required</a:t>
            </a:r>
            <a:endParaRPr lang="en-US" sz="1600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è"/>
            </a:pPr>
            <a:endParaRPr lang="en-US" sz="1600" dirty="0"/>
          </a:p>
        </p:txBody>
      </p:sp>
      <p:pic>
        <p:nvPicPr>
          <p:cNvPr id="3" name="Image 2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8C3D0E86-29E3-A2C5-E2D4-C17587C02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16" y="4900863"/>
            <a:ext cx="3269811" cy="1379621"/>
          </a:xfrm>
          <a:prstGeom prst="rect">
            <a:avLst/>
          </a:prstGeom>
        </p:spPr>
      </p:pic>
      <p:pic>
        <p:nvPicPr>
          <p:cNvPr id="5" name="Image 4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F021F849-27DE-E56D-7FB8-F59560F98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37" y="4820424"/>
            <a:ext cx="4176281" cy="14600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F5EDE7-CC00-0811-E435-CA4C0EE4D5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223" y="1247887"/>
            <a:ext cx="1758187" cy="16465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F46A44B-9EE6-F5AF-859F-5DA125960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9834" y="1696452"/>
            <a:ext cx="4151893" cy="411676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D25E702-2604-9AF1-E1C8-A340BA909DC5}"/>
              </a:ext>
            </a:extLst>
          </p:cNvPr>
          <p:cNvSpPr txBox="1"/>
          <p:nvPr/>
        </p:nvSpPr>
        <p:spPr>
          <a:xfrm>
            <a:off x="10706668" y="1372937"/>
            <a:ext cx="6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col14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061825-3250-411C-2089-844F0CD180D9}"/>
              </a:ext>
            </a:extLst>
          </p:cNvPr>
          <p:cNvSpPr txBox="1"/>
          <p:nvPr/>
        </p:nvSpPr>
        <p:spPr>
          <a:xfrm>
            <a:off x="9408695" y="1372937"/>
            <a:ext cx="6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col13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F82CDCC-B779-4892-BE9A-52164327EC68}"/>
              </a:ext>
            </a:extLst>
          </p:cNvPr>
          <p:cNvSpPr txBox="1"/>
          <p:nvPr/>
        </p:nvSpPr>
        <p:spPr>
          <a:xfrm>
            <a:off x="8133716" y="1372937"/>
            <a:ext cx="689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col12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9C86176-972D-EE81-9D79-16CEA5511556}"/>
              </a:ext>
            </a:extLst>
          </p:cNvPr>
          <p:cNvSpPr txBox="1"/>
          <p:nvPr/>
        </p:nvSpPr>
        <p:spPr>
          <a:xfrm>
            <a:off x="9168431" y="1063221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M7 </a:t>
            </a:r>
            <a:r>
              <a:rPr lang="fr-FR" dirty="0" err="1">
                <a:solidFill>
                  <a:srgbClr val="0070C0"/>
                </a:solidFill>
              </a:rPr>
              <a:t>density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FC39673-9598-DD8A-DE36-C28A0E4E93CA}"/>
              </a:ext>
            </a:extLst>
          </p:cNvPr>
          <p:cNvSpPr txBox="1"/>
          <p:nvPr/>
        </p:nvSpPr>
        <p:spPr>
          <a:xfrm>
            <a:off x="5741825" y="922257"/>
            <a:ext cx="174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Digital noise </a:t>
            </a:r>
            <a:r>
              <a:rPr lang="fr-FR" sz="1400" dirty="0" err="1">
                <a:solidFill>
                  <a:srgbClr val="0070C0"/>
                </a:solidFill>
              </a:rPr>
              <a:t>coupling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482D97E-F266-C0C0-AFBE-E31CB28B60F2}"/>
              </a:ext>
            </a:extLst>
          </p:cNvPr>
          <p:cNvSpPr txBox="1"/>
          <p:nvPr/>
        </p:nvSpPr>
        <p:spPr>
          <a:xfrm>
            <a:off x="2697216" y="4584268"/>
            <a:ext cx="1689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Deep </a:t>
            </a:r>
            <a:r>
              <a:rPr lang="fr-FR" sz="1400" dirty="0" err="1">
                <a:solidFill>
                  <a:srgbClr val="0070C0"/>
                </a:solidFill>
              </a:rPr>
              <a:t>Nwell</a:t>
            </a:r>
            <a:r>
              <a:rPr lang="fr-FR" sz="1400" dirty="0">
                <a:solidFill>
                  <a:srgbClr val="0070C0"/>
                </a:solidFill>
              </a:rPr>
              <a:t> isolation</a:t>
            </a:r>
          </a:p>
        </p:txBody>
      </p:sp>
    </p:spTree>
    <p:extLst>
      <p:ext uri="{BB962C8B-B14F-4D97-AF65-F5344CB8AC3E}">
        <p14:creationId xmlns:p14="http://schemas.microsoft.com/office/powerpoint/2010/main" val="4227336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12814</TotalTime>
  <Words>2101</Words>
  <Application>Microsoft Office PowerPoint</Application>
  <PresentationFormat>Grand écran</PresentationFormat>
  <Paragraphs>311</Paragraphs>
  <Slides>28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8" baseType="lpstr">
      <vt:lpstr>Arial Unicode MS</vt:lpstr>
      <vt:lpstr>Abadi</vt:lpstr>
      <vt:lpstr>Arial</vt:lpstr>
      <vt:lpstr>Calibri</vt:lpstr>
      <vt:lpstr>Calibri Light</vt:lpstr>
      <vt:lpstr>Courier New</vt:lpstr>
      <vt:lpstr>Trebuchet MS</vt:lpstr>
      <vt:lpstr>Wingdings</vt:lpstr>
      <vt:lpstr>Office Theme</vt:lpstr>
      <vt:lpstr>1_Office Theme</vt:lpstr>
      <vt:lpstr>Altiroc2-3: Power distribution issues</vt:lpstr>
      <vt:lpstr>Sommaire</vt:lpstr>
      <vt:lpstr>Sommaire</vt:lpstr>
      <vt:lpstr>Présentation PowerPoint</vt:lpstr>
      <vt:lpstr>Sommaire</vt:lpstr>
      <vt:lpstr>Key elements for power distribution in Altiroc (1/2)</vt:lpstr>
      <vt:lpstr>Key elements for power distribution in Altiroc (2/2)</vt:lpstr>
      <vt:lpstr>Sommaire</vt:lpstr>
      <vt:lpstr>Digital power distribution</vt:lpstr>
      <vt:lpstr>https://asicsupport-community.web.cern.ch/t/voltus-fi-emir-pvs-flow-step-by-step/159Power Grid View (PGV)</vt:lpstr>
      <vt:lpstr>Présentation PowerPoint</vt:lpstr>
      <vt:lpstr>Présentation PowerPoint</vt:lpstr>
      <vt:lpstr>Sommaire</vt:lpstr>
      <vt:lpstr>Analog grounding</vt:lpstr>
      <vt:lpstr>Présentation PowerPoint</vt:lpstr>
      <vt:lpstr>Sommaire</vt:lpstr>
      <vt:lpstr>Altiroc2: variation of TDCs LSB</vt:lpstr>
      <vt:lpstr>Présentation PowerPoint</vt:lpstr>
      <vt:lpstr>Présentation PowerPoint</vt:lpstr>
      <vt:lpstr>Présentation PowerPoint</vt:lpstr>
      <vt:lpstr>Présentation PowerPoint</vt:lpstr>
      <vt:lpstr>Sommaire</vt:lpstr>
      <vt:lpstr>Conclusion</vt:lpstr>
      <vt:lpstr>ALTIROC3 ASIC – Design organization </vt:lpstr>
      <vt:lpstr>Backup</vt:lpstr>
      <vt:lpstr>Présentation PowerPoint</vt:lpstr>
      <vt:lpstr>Présentation PowerPoint</vt:lpstr>
      <vt:lpstr>Présentation PowerPoint</vt:lpstr>
    </vt:vector>
  </TitlesOfParts>
  <Company>OMEGA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seguin</dc:creator>
  <cp:lastModifiedBy>Laurent Royer</cp:lastModifiedBy>
  <cp:revision>417</cp:revision>
  <cp:lastPrinted>2021-01-27T09:33:35Z</cp:lastPrinted>
  <dcterms:created xsi:type="dcterms:W3CDTF">2020-03-30T17:22:18Z</dcterms:created>
  <dcterms:modified xsi:type="dcterms:W3CDTF">2023-06-12T16:04:35Z</dcterms:modified>
</cp:coreProperties>
</file>