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02" r:id="rId1"/>
  </p:sldMasterIdLst>
  <p:notesMasterIdLst>
    <p:notesMasterId r:id="rId21"/>
  </p:notesMasterIdLst>
  <p:sldIdLst>
    <p:sldId id="256" r:id="rId2"/>
    <p:sldId id="283" r:id="rId3"/>
    <p:sldId id="284" r:id="rId4"/>
    <p:sldId id="296" r:id="rId5"/>
    <p:sldId id="297" r:id="rId6"/>
    <p:sldId id="291" r:id="rId7"/>
    <p:sldId id="257" r:id="rId8"/>
    <p:sldId id="566" r:id="rId9"/>
    <p:sldId id="562" r:id="rId10"/>
    <p:sldId id="564" r:id="rId11"/>
    <p:sldId id="258" r:id="rId12"/>
    <p:sldId id="259" r:id="rId13"/>
    <p:sldId id="261" r:id="rId14"/>
    <p:sldId id="263" r:id="rId15"/>
    <p:sldId id="260" r:id="rId16"/>
    <p:sldId id="285" r:id="rId17"/>
    <p:sldId id="295" r:id="rId18"/>
    <p:sldId id="264" r:id="rId19"/>
    <p:sldId id="289" r:id="rId20"/>
  </p:sldIdLst>
  <p:sldSz cx="12192000" cy="6858000"/>
  <p:notesSz cx="7559675" cy="10691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4C4"/>
    <a:srgbClr val="BDA1D6"/>
    <a:srgbClr val="7DC47D"/>
    <a:srgbClr val="E6797A"/>
    <a:srgbClr val="277CB7"/>
    <a:srgbClr val="DB4344"/>
    <a:srgbClr val="FFFFFF"/>
    <a:srgbClr val="A3A2BD"/>
    <a:srgbClr val="31CE2B"/>
    <a:srgbClr val="2C9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7" autoAdjust="0"/>
    <p:restoredTop sz="95226" autoAdjust="0"/>
  </p:normalViewPr>
  <p:slideViewPr>
    <p:cSldViewPr snapToGrid="0">
      <p:cViewPr varScale="1">
        <p:scale>
          <a:sx n="83" d="100"/>
          <a:sy n="83" d="100"/>
        </p:scale>
        <p:origin x="552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C5E01-E679-447B-A0AB-772DD176A29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CB4AD-4E74-4769-BFBA-9D11593CE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77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1EC46-D121-449D-89FC-94ED277CBC1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665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354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1EC46-D121-449D-89FC-94ED277CBC1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189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1EC46-D121-449D-89FC-94ED277CBC1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948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37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2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183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730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68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058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B4AD-4E74-4769-BFBA-9D11593CED7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8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9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5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70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8" y="5595943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5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1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4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80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r-FR" noProof="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r-FR" noProof="0"/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1342" b="10225"/>
          <a:stretch/>
        </p:blipFill>
        <p:spPr bwMode="auto">
          <a:xfrm>
            <a:off x="3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32658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>
                <a:latin typeface="Bryant Medium Compressed" pitchFamily="34" charset="0"/>
              </a:rPr>
              <a:t>rganization</a:t>
            </a:r>
            <a:r>
              <a:rPr lang="fr-FR" sz="2400" dirty="0">
                <a:latin typeface="Bryant Medium Compressed" pitchFamily="34" charset="0"/>
              </a:rPr>
              <a:t> for 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>
                <a:latin typeface="Bryant Medium Compressed" pitchFamily="34" charset="0"/>
              </a:rPr>
              <a:t>icro-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>
                <a:latin typeface="Bryant Medium Compressed" pitchFamily="34" charset="0"/>
              </a:rPr>
              <a:t>lectronics</a:t>
            </a:r>
            <a:r>
              <a:rPr lang="fr-FR" sz="2400" dirty="0">
                <a:latin typeface="Bryant Medium Compressed" pitchFamily="34" charset="0"/>
              </a:rPr>
              <a:t> </a:t>
            </a:r>
            <a:r>
              <a:rPr lang="fr-FR" sz="2400" dirty="0" err="1">
                <a:latin typeface="Bryant Medium Compressed" pitchFamily="34" charset="0"/>
              </a:rPr>
              <a:t>desi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>
                <a:latin typeface="Bryant Medium Compressed" pitchFamily="34" charset="0"/>
              </a:rPr>
              <a:t>n</a:t>
            </a:r>
            <a:r>
              <a:rPr lang="fr-FR" sz="2400" dirty="0">
                <a:latin typeface="Bryant Medium Compressed" pitchFamily="34" charset="0"/>
              </a:rPr>
              <a:t> and </a:t>
            </a:r>
            <a:r>
              <a:rPr lang="fr-FR" sz="2400" dirty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1342" b="10225"/>
          <a:stretch/>
        </p:blipFill>
        <p:spPr bwMode="auto">
          <a:xfrm>
            <a:off x="3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32658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>
                <a:latin typeface="Bryant Medium Compressed" pitchFamily="34" charset="0"/>
              </a:rPr>
              <a:t>rganization</a:t>
            </a:r>
            <a:r>
              <a:rPr lang="fr-FR" sz="2400" dirty="0">
                <a:latin typeface="Bryant Medium Compressed" pitchFamily="34" charset="0"/>
              </a:rPr>
              <a:t> for 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>
                <a:latin typeface="Bryant Medium Compressed" pitchFamily="34" charset="0"/>
              </a:rPr>
              <a:t>icro-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>
                <a:latin typeface="Bryant Medium Compressed" pitchFamily="34" charset="0"/>
              </a:rPr>
              <a:t>lectronics</a:t>
            </a:r>
            <a:r>
              <a:rPr lang="fr-FR" sz="2400" dirty="0">
                <a:latin typeface="Bryant Medium Compressed" pitchFamily="34" charset="0"/>
              </a:rPr>
              <a:t> </a:t>
            </a:r>
            <a:r>
              <a:rPr lang="fr-FR" sz="2400" dirty="0" err="1">
                <a:latin typeface="Bryant Medium Compressed" pitchFamily="34" charset="0"/>
              </a:rPr>
              <a:t>desi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>
                <a:latin typeface="Bryant Medium Compressed" pitchFamily="34" charset="0"/>
              </a:rPr>
              <a:t>n</a:t>
            </a:r>
            <a:r>
              <a:rPr lang="fr-FR" sz="2400" dirty="0">
                <a:latin typeface="Bryant Medium Compressed" pitchFamily="34" charset="0"/>
              </a:rPr>
              <a:t> and </a:t>
            </a:r>
            <a:r>
              <a:rPr lang="fr-FR" sz="2400" dirty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1342" b="10225"/>
          <a:stretch/>
        </p:blipFill>
        <p:spPr bwMode="auto">
          <a:xfrm>
            <a:off x="3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32658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0" y="633478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>
                <a:latin typeface="Bryant Medium Compressed" pitchFamily="34" charset="0"/>
              </a:rPr>
              <a:t>rganization</a:t>
            </a:r>
            <a:r>
              <a:rPr lang="fr-FR" sz="2400" dirty="0">
                <a:latin typeface="Bryant Medium Compressed" pitchFamily="34" charset="0"/>
              </a:rPr>
              <a:t> for 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>
                <a:latin typeface="Bryant Medium Compressed" pitchFamily="34" charset="0"/>
              </a:rPr>
              <a:t>icro-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>
                <a:latin typeface="Bryant Medium Compressed" pitchFamily="34" charset="0"/>
              </a:rPr>
              <a:t>lectronics</a:t>
            </a:r>
            <a:r>
              <a:rPr lang="fr-FR" sz="2400" dirty="0">
                <a:latin typeface="Bryant Medium Compressed" pitchFamily="34" charset="0"/>
              </a:rPr>
              <a:t> </a:t>
            </a:r>
            <a:r>
              <a:rPr lang="fr-FR" sz="2400" dirty="0" err="1">
                <a:latin typeface="Bryant Medium Compressed" pitchFamily="34" charset="0"/>
              </a:rPr>
              <a:t>desi</a:t>
            </a:r>
            <a:r>
              <a:rPr lang="fr-FR" sz="2400" dirty="0" err="1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>
                <a:latin typeface="Bryant Medium Compressed" pitchFamily="34" charset="0"/>
              </a:rPr>
              <a:t>n</a:t>
            </a:r>
            <a:r>
              <a:rPr lang="fr-FR" sz="2400" dirty="0">
                <a:latin typeface="Bryant Medium Compressed" pitchFamily="34" charset="0"/>
              </a:rPr>
              <a:t> and </a:t>
            </a:r>
            <a:r>
              <a:rPr lang="fr-FR" sz="2400" dirty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4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2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5"/>
            <a:ext cx="2986616" cy="6157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5"/>
            <a:ext cx="8763000" cy="6157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976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958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09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" y="5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3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4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8" y="6597357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350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5084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5657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0501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696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982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367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6" y="5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8" y="6608768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4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668049" y="4740997"/>
            <a:ext cx="11434320" cy="13374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of an LGAD readout ASIC</a:t>
            </a:r>
          </a:p>
          <a:p>
            <a:pPr algn="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ATLAS HGTD picosecond MIP timing detector</a:t>
            </a:r>
            <a:endParaRPr lang="fr-FR" sz="2400"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3A92FC2D-0342-8ADC-F30D-B8273FDCB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419" r="100000">
                        <a14:foregroundMark x1="67904" y1="16484" x2="29419" y2="19607"/>
                        <a14:foregroundMark x1="36126" y1="86698" x2="61169" y2="79121"/>
                        <a14:foregroundMark x1="31779" y1="68016" x2="38083" y2="85078"/>
                        <a14:foregroundMark x1="30196" y1="77964" x2="38284" y2="91845"/>
                        <a14:foregroundMark x1="32758" y1="17640" x2="70466" y2="9717"/>
                      </a14:backgroundRemoval>
                    </a14:imgEffect>
                  </a14:imgLayer>
                </a14:imgProps>
              </a:ext>
            </a:extLst>
          </a:blip>
          <a:srcRect l="34044"/>
          <a:stretch/>
        </p:blipFill>
        <p:spPr>
          <a:xfrm>
            <a:off x="36207" y="2480488"/>
            <a:ext cx="4529026" cy="341620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2 wheels">
            <a:extLst>
              <a:ext uri="{FF2B5EF4-FFF2-40B4-BE49-F238E27FC236}">
                <a16:creationId xmlns:a16="http://schemas.microsoft.com/office/drawing/2014/main" id="{3702BE45-4155-A8E7-E6F7-8EABB3B79B47}"/>
              </a:ext>
            </a:extLst>
          </p:cNvPr>
          <p:cNvSpPr txBox="1"/>
          <p:nvPr/>
        </p:nvSpPr>
        <p:spPr>
          <a:xfrm>
            <a:off x="847767" y="2480488"/>
            <a:ext cx="1156040" cy="333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9021" tIns="29021" rIns="29021" bIns="29021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defTabSz="261225" hangingPunct="0"/>
            <a:r>
              <a:rPr sz="1788" b="1" kern="0" dirty="0">
                <a:solidFill>
                  <a:srgbClr val="C82506"/>
                </a:solidFill>
                <a:latin typeface="Century Gothic"/>
                <a:sym typeface="Century Gothic"/>
              </a:rPr>
              <a:t>2 wheels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F82CB3A-04E3-547A-E83B-D1BAA8AB9EFC}"/>
              </a:ext>
            </a:extLst>
          </p:cNvPr>
          <p:cNvSpPr txBox="1">
            <a:spLocks/>
          </p:cNvSpPr>
          <p:nvPr/>
        </p:nvSpPr>
        <p:spPr>
          <a:xfrm>
            <a:off x="4668844" y="3225911"/>
            <a:ext cx="3266212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ALTIROC2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Line Line" descr="Line Line">
            <a:extLst>
              <a:ext uri="{FF2B5EF4-FFF2-40B4-BE49-F238E27FC236}">
                <a16:creationId xmlns:a16="http://schemas.microsoft.com/office/drawing/2014/main" id="{964D2C54-1BEE-0763-2FE8-AFCBBC1D89A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640471">
            <a:off x="509704" y="3186394"/>
            <a:ext cx="1202289" cy="336143"/>
          </a:xfrm>
          <a:prstGeom prst="rect">
            <a:avLst/>
          </a:prstGeom>
        </p:spPr>
      </p:pic>
      <p:pic>
        <p:nvPicPr>
          <p:cNvPr id="6" name="Line Line" descr="Line Line">
            <a:extLst>
              <a:ext uri="{FF2B5EF4-FFF2-40B4-BE49-F238E27FC236}">
                <a16:creationId xmlns:a16="http://schemas.microsoft.com/office/drawing/2014/main" id="{8071F900-560F-55E0-873B-CC6F5C74FD8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5963404">
            <a:off x="1082437" y="3174807"/>
            <a:ext cx="1191918" cy="33614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E200B91-0A61-2341-C556-354BD3E5C232}"/>
              </a:ext>
            </a:extLst>
          </p:cNvPr>
          <p:cNvSpPr txBox="1">
            <a:spLocks/>
          </p:cNvSpPr>
          <p:nvPr/>
        </p:nvSpPr>
        <p:spPr>
          <a:xfrm>
            <a:off x="5197076" y="4266816"/>
            <a:ext cx="6905294" cy="640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600" b="1" i="1" dirty="0">
                <a:solidFill>
                  <a:srgbClr val="C00000"/>
                </a:solidFill>
              </a:rPr>
              <a:t>Maxime Morenas/OMEGA on behalf of ATLAS HGTD collaboration</a:t>
            </a:r>
          </a:p>
          <a:p>
            <a:pPr algn="r"/>
            <a:r>
              <a:rPr lang="fr-FR" sz="1600" b="1" i="1" dirty="0">
                <a:solidFill>
                  <a:srgbClr val="C00000"/>
                </a:solidFill>
              </a:rPr>
              <a:t>Journées des métiers de l'électronique de l'IN2P3 et de l'IRFU </a:t>
            </a:r>
            <a:endParaRPr lang="en-GB" sz="1600" b="1" i="1" dirty="0">
              <a:solidFill>
                <a:srgbClr val="C0000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92C2B63-52F9-0A12-ED76-15A467BAF7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3"/>
          <a:stretch/>
        </p:blipFill>
        <p:spPr>
          <a:xfrm>
            <a:off x="10884736" y="1737030"/>
            <a:ext cx="1268145" cy="7208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1F7C40-DBFC-C5F3-7BD7-FF0D290C2B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10" t="10379" r="10702" b="12400"/>
          <a:stretch/>
        </p:blipFill>
        <p:spPr>
          <a:xfrm>
            <a:off x="8264415" y="1781464"/>
            <a:ext cx="1413825" cy="740575"/>
          </a:xfrm>
          <a:prstGeom prst="rect">
            <a:avLst/>
          </a:prstGeom>
        </p:spPr>
      </p:pic>
      <p:pic>
        <p:nvPicPr>
          <p:cNvPr id="18" name="Image 17" descr="Capture d’écran">
            <a:extLst>
              <a:ext uri="{FF2B5EF4-FFF2-40B4-BE49-F238E27FC236}">
                <a16:creationId xmlns:a16="http://schemas.microsoft.com/office/drawing/2014/main" id="{2AEAF2AC-287E-4098-16CC-8DED63C49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41" y="1761650"/>
            <a:ext cx="2722880" cy="5473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75B53E2-DEB3-DC06-9ED9-C66E63FD0E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25292" b="-14415"/>
          <a:stretch/>
        </p:blipFill>
        <p:spPr>
          <a:xfrm>
            <a:off x="5139953" y="1761650"/>
            <a:ext cx="1462225" cy="71819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E19C267-1CB2-B61B-6554-BFD4CF62FF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3" y="1791970"/>
            <a:ext cx="784149" cy="55734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7514C0-8A11-8810-C97E-6860D4AFAC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/>
          <a:stretch/>
        </p:blipFill>
        <p:spPr>
          <a:xfrm>
            <a:off x="6783182" y="1769756"/>
            <a:ext cx="1268145" cy="8625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4A9B32D-E7C9-64F2-1494-71633E8513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07" y="101488"/>
            <a:ext cx="2232002" cy="117449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995E20-F314-D235-4884-921133144AD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0" b="25213"/>
          <a:stretch/>
        </p:blipFill>
        <p:spPr>
          <a:xfrm>
            <a:off x="2742643" y="1776393"/>
            <a:ext cx="1280589" cy="53441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0541304-0858-DEAB-EC7B-8FBDE95D7B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32" y="1752970"/>
            <a:ext cx="891378" cy="736169"/>
          </a:xfrm>
          <a:prstGeom prst="rect">
            <a:avLst/>
          </a:prstGeom>
        </p:spPr>
      </p:pic>
      <p:pic>
        <p:nvPicPr>
          <p:cNvPr id="8" name="Picture 7" descr="A picture containing text, logo, font, symbol&#10;&#10;Description automatically generated">
            <a:extLst>
              <a:ext uri="{FF2B5EF4-FFF2-40B4-BE49-F238E27FC236}">
                <a16:creationId xmlns:a16="http://schemas.microsoft.com/office/drawing/2014/main" id="{47364612-6DBF-1557-83B1-F44695003A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409" y="101488"/>
            <a:ext cx="803164" cy="13984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" y="5"/>
            <a:ext cx="9985661" cy="620713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/>
              <a:t>Optimal HV impedance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very</a:t>
            </a:r>
            <a:r>
              <a:rPr lang="fr-FR" sz="2400" dirty="0"/>
              <a:t> </a:t>
            </a:r>
            <a:r>
              <a:rPr lang="fr-FR" sz="2400" dirty="0" err="1"/>
              <a:t>different</a:t>
            </a:r>
            <a:r>
              <a:rPr lang="fr-FR" sz="2400" dirty="0"/>
              <a:t> for 5x5 and 15x15 </a:t>
            </a:r>
            <a:r>
              <a:rPr lang="fr-FR" sz="2400" dirty="0" err="1"/>
              <a:t>sensor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369" y="757240"/>
            <a:ext cx="6461978" cy="5599172"/>
          </a:xfrm>
        </p:spPr>
        <p:txBody>
          <a:bodyPr/>
          <a:lstStyle/>
          <a:p>
            <a:r>
              <a:rPr lang="fr-FR" b="1" dirty="0"/>
              <a:t>HV </a:t>
            </a:r>
            <a:r>
              <a:rPr lang="fr-FR" b="1" dirty="0" err="1"/>
              <a:t>resistance</a:t>
            </a:r>
            <a:r>
              <a:rPr lang="fr-FR" b="1" dirty="0"/>
              <a:t> :</a:t>
            </a:r>
          </a:p>
          <a:p>
            <a:pPr lvl="1"/>
            <a:r>
              <a:rPr lang="fr-FR" dirty="0" err="1"/>
              <a:t>varied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0 to 1kOhm</a:t>
            </a:r>
          </a:p>
          <a:p>
            <a:pPr lvl="1"/>
            <a:r>
              <a:rPr lang="fr-FR" dirty="0" err="1"/>
              <a:t>Effect</a:t>
            </a:r>
            <a:r>
              <a:rPr lang="fr-FR" dirty="0"/>
              <a:t> on </a:t>
            </a:r>
            <a:r>
              <a:rPr lang="fr-FR" dirty="0" err="1"/>
              <a:t>gnd_pa</a:t>
            </a:r>
            <a:r>
              <a:rPr lang="fr-FR" dirty="0"/>
              <a:t> noise amplification</a:t>
            </a:r>
          </a:p>
          <a:p>
            <a:pPr lvl="2"/>
            <a:r>
              <a:rPr lang="fr-FR" dirty="0"/>
              <a:t>Goes </a:t>
            </a:r>
            <a:r>
              <a:rPr lang="fr-FR" dirty="0" err="1"/>
              <a:t>from</a:t>
            </a:r>
            <a:r>
              <a:rPr lang="fr-FR" dirty="0"/>
              <a:t> 20 to 1</a:t>
            </a:r>
          </a:p>
          <a:p>
            <a:pPr lvl="2"/>
            <a:r>
              <a:rPr lang="fr-FR" dirty="0"/>
              <a:t>~1 for R&gt;100 Ohm</a:t>
            </a:r>
          </a:p>
          <a:p>
            <a:pPr lvl="1"/>
            <a:r>
              <a:rPr lang="fr-FR" dirty="0" err="1"/>
              <a:t>Current</a:t>
            </a:r>
            <a:r>
              <a:rPr lang="fr-FR" dirty="0"/>
              <a:t> return </a:t>
            </a:r>
            <a:r>
              <a:rPr lang="fr-FR" dirty="0" err="1"/>
              <a:t>ensured</a:t>
            </a:r>
            <a:r>
              <a:rPr lang="fr-FR" dirty="0"/>
              <a:t> by the 224 </a:t>
            </a:r>
            <a:r>
              <a:rPr lang="fr-FR" dirty="0" err="1"/>
              <a:t>spectator</a:t>
            </a:r>
            <a:r>
              <a:rPr lang="fr-FR" dirty="0"/>
              <a:t> channels</a:t>
            </a:r>
          </a:p>
          <a:p>
            <a:pPr lvl="2"/>
            <a:r>
              <a:rPr lang="fr-FR" dirty="0" err="1"/>
              <a:t>Was</a:t>
            </a:r>
            <a:r>
              <a:rPr lang="fr-FR" dirty="0"/>
              <a:t> not the case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smaller</a:t>
            </a:r>
            <a:r>
              <a:rPr lang="fr-FR" dirty="0"/>
              <a:t> </a:t>
            </a:r>
            <a:r>
              <a:rPr lang="fr-FR" dirty="0" err="1"/>
              <a:t>sensor</a:t>
            </a:r>
            <a:endParaRPr lang="fr-FR" dirty="0"/>
          </a:p>
          <a:p>
            <a:pPr lvl="1"/>
            <a:endParaRPr lang="fr-FR" dirty="0"/>
          </a:p>
          <a:p>
            <a:r>
              <a:rPr lang="fr-FR" b="1" dirty="0"/>
              <a:t>HV </a:t>
            </a:r>
            <a:r>
              <a:rPr lang="fr-FR" b="1" dirty="0" err="1"/>
              <a:t>parasitic</a:t>
            </a:r>
            <a:r>
              <a:rPr lang="fr-FR" b="1" dirty="0"/>
              <a:t> inductance :</a:t>
            </a:r>
          </a:p>
          <a:p>
            <a:pPr lvl="1"/>
            <a:r>
              <a:rPr lang="fr-FR" dirty="0" err="1"/>
              <a:t>Effect</a:t>
            </a:r>
            <a:r>
              <a:rPr lang="fr-FR" dirty="0"/>
              <a:t> of 10 nH in HV</a:t>
            </a:r>
          </a:p>
          <a:p>
            <a:pPr marL="457200" lvl="1" indent="0">
              <a:buNone/>
            </a:pPr>
            <a:r>
              <a:rPr lang="fr-FR" dirty="0"/>
              <a:t>1 </a:t>
            </a:r>
            <a:r>
              <a:rPr lang="fr-FR" dirty="0" err="1"/>
              <a:t>channel</a:t>
            </a:r>
            <a:r>
              <a:rPr lang="fr-FR" dirty="0"/>
              <a:t>, 25 channels, 225 channels</a:t>
            </a:r>
          </a:p>
          <a:p>
            <a:pPr marL="457200" lvl="1" indent="0">
              <a:buNone/>
            </a:pPr>
            <a:r>
              <a:rPr lang="fr-FR" dirty="0"/>
              <a:t>= Altiroc0/Altiroc1/Altiroc2</a:t>
            </a:r>
          </a:p>
          <a:p>
            <a:pPr lvl="1"/>
            <a:endParaRPr lang="fr-FR" dirty="0"/>
          </a:p>
          <a:p>
            <a:pPr marL="0" indent="0">
              <a:buNone/>
            </a:pPr>
            <a:r>
              <a:rPr lang="fr-FR" sz="1800" dirty="0">
                <a:solidFill>
                  <a:srgbClr val="C00000"/>
                </a:solidFill>
              </a:rPr>
              <a:t>Altiroc2 </a:t>
            </a:r>
            <a:r>
              <a:rPr lang="fr-FR" sz="1800" dirty="0" err="1">
                <a:solidFill>
                  <a:srgbClr val="C00000"/>
                </a:solidFill>
              </a:rPr>
              <a:t>doesn’t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suffer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from</a:t>
            </a:r>
            <a:r>
              <a:rPr lang="fr-FR" sz="1800" dirty="0">
                <a:solidFill>
                  <a:srgbClr val="C00000"/>
                </a:solidFill>
              </a:rPr>
              <a:t> HV </a:t>
            </a:r>
            <a:r>
              <a:rPr lang="fr-FR" sz="1800" dirty="0" err="1">
                <a:solidFill>
                  <a:srgbClr val="C00000"/>
                </a:solidFill>
              </a:rPr>
              <a:t>parasitic</a:t>
            </a:r>
            <a:r>
              <a:rPr lang="fr-FR" sz="1800" dirty="0">
                <a:solidFill>
                  <a:srgbClr val="C00000"/>
                </a:solidFill>
              </a:rPr>
              <a:t> inductance !</a:t>
            </a: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utoShape 2" descr="data:image/png;filename=apgbfhjobonidjjn.png;base64,iVBORw0KGgoAAAANSUhEUgAAA04AAAJKCAYAAAAbRhUjAAAgAElEQVR4nOydaZwU1b33/6eW7p7pZWaYfUFAcYNhdgYYcUMFQXFB4hrXG2MWkxhjkpvkZr8mN8l9YlxiEjQxuW6ICEqQ4AYCAopsw46iIq6A5t7nSV4+z+f3vKipnoVp6Kqu7q7q/r34fiyZ+Z069Z2iqTPn1P+IiIB4S0lJCb7z3R/gqaUv4OODB1FdVTXo6+Xl5Th8+DA+/vhjnDD2RPz8nj/iLwuXY94jT+PBh5/EHwkhhBBCCClAHnz4STzw6GLMe/TptHjw8SX48+OL8d3v/RAlJaX5fs7P/0Cj0FBKYfToMfjt7x7AwYOHUF1dfcTXKyoqcMIJJ+Cdd/bj8adfwM/u+SN+//BiPPDYM3jgUUIIIYQQQgqXeWnyp0cX4Re/ugvHjzkeSql8P+fnf6BRqLS1tWP//v2oq6sb9uuGYeC999/HJ5/+HR2dE/FvP/kP3PuHP+Ou+/9ICCGEEEJIwfGb+/+I39z/4LG59wHcdffv8K/f+TeMGTMm78/1WR04xWIxVFRUoLKyEqFQ6Iiv67qOiooKVFRUoKSkJN8SskJ1dTX27duH+vr6QX+uaRqqq6tRWVmJSZMm4f/9v/+LQwcPoqW1FfF4AtFojBBCCCGEkCImimg0ikgkkvdn+qwNnJRSaG5uxt13343HHnsMK1aswI9+9CPEYrHk94RCIdxwww14/PHH8cgjj+CXv/zlEcvZCoGampphB06JRAJbtmzBoUOHsHfvXvz973/HP/7xD2zcuBHRaDTv/SaEEEIIIYQcgbcNJhIJPPXUU/j2t7+N6upq9PT0YPfu3bjxxhuT6xKnTZuGVatWYcKECaivr8d9992Hn/zkJ34bUWZMbW0t9u3bh7q6OiilUF1djerqaui6jgkTJuDDDz9Ee3s7KisrUVlZibq6Omialvd+E0IIIYQQQo7A2wYTiQT+/Oc/Y+7cuRARhMNhLF68GPfffz9M00Q4HMb999+PX//61zBNEyKCCy+8EDt27EBjY2O+ZXiKPXCKx+PQdR3bt2/H9u3bYRgGotEo9u/fj0Qikfd+EkIIIYQQQo6Jtw0qpRCLxZLvNUWjUSxevBg//elPoWkaEokE1q5di5tvvhm6rkNEcPzxx+O9997DWWedlW8ZnlJTU4O33noLzc3NqK6uRkNDA+rq6pBIJFBTU4OtW7di3LhxnGUihBBCCCHE/2T3BM3Nzejt7cVpp50GEUFlZSV2796Nq666Krl0r6amBu+++y6uuOIKx+0rpVBVVYWampq0qK6uRllZmaNyhkqp5OyYiKR9PGLECBw+fBj79+/Hpk2boOs6EokEent7kUgkUFdXh+effx41NTWu2ucxj3mcm2Nd111/DuQjGwqFEAqFAtVnuvJ/thhdKaWg67rrrO0s1+cNYpau6Mrr7NB27P/PEE8aGZaKigr89re/xfe//32Ew2GICKqqqrBz505cccUVyYuorq7Gu+++i8svv9zxOcrKyrBp0ybs27cvJbt378auXbuwa9cu7NmzB3v37kVFRUXa5zBNExMnToRhGNB1Pa3j1tZWjBw5EgcOHEBnZycaGhqglMKsWbPw1ltv4ZRTTkF5eTnGjRuHkpISx+3zmMc8zs3xpEmTMHr0aITDYXR1dQUi29PTgylTpqC0tBSdnZ2B6DNd+T9bbK66uroQDocxatQoTJo0Cbqup53t7OxEaWkpJk+ejJ6eHkfZTM4bxCxd0VU2skOPh6vw7auBUywWwx133IHf/OY3gwYpFRUVWL16NW666SboeuZL9TRNQ0NDA5qamoZl5MiRaG1tRVtbG9ra2nDOOefgww8/TLm30nAM/U1VOBxODvpSHYdCIdTW1mLLli0oLy9PZktKSjBmzBhs2bIF+/btw/r161FWVnbUdpyc1w9Zp6780Ge68n82X67C4TB03fqNdZCy9syA/d8g9Jmu/J8tNldKWb/tDofDjj5DBnpyms3kvEHM0hVdZTMrEoAZp2g0iq985Sv4+c9/jsrKSogIOjo6oGkaSkpK8Nvf/ha/+MUvYBgGRAQXXHABdu3ahaamJs/7Eg6H8fLLL2PLli3YsmULtm/fjsOHDyf7lS72IM8JmqZhxIgRgx74bOrr69HU1ISGhoajvuOUyQ86X1k3rvLdZ7ryfzZfruir8LN0RVdHI5P3kDPxlcl5g5ilK7rKRjZTX8PgWUMQEcTjcfzsZz/DE088genTp+Okk07C6aefjieffDI58zJt2jSsXLkSJ598Mqqrq3HffffhzjvvzMpGuLpulf4eOOP0zjvvOJpxspfquZ3ma2xsdPVD03UdTU1Ngcpm4iqI10tXhe2Kvgo/S1d0RV/5z9IVXWUjm6mvFHjSSJLu7m688847OHToEN566y288847OHDgADZv3pwcOJmmiRtuuAGPPfYY5s+fj7vuugs1NTWe9sMmkUhg3bp12LlzJ3bu3Im9e/c6nnFSSmU0zZfJSDdoWbqiq0JzRV+FnaUruqKv/Gfpiq6ylc3U1zB40kiScDiMurq65FK0kSNHoqmpCVVVVYM6bZomqqurUVNTg3g87mkfBqJpGmpqalBbW4va2lo0Nzfj7bffdjTj5MUPrZiydEVXheSKvgo/S1d0RV/5z9IVXWUjm6mvYfCsIV+ilEJpaSmi0Sii0SjGjBmDt956C/X19Wm3wWnR9KEruiokV/RV+Fm6oiv6yn+WrugqG9lMfaXAk0Z8SyKRwPr165PlyN944w1XS/UGVhBy80N32/+gZemKrgrNFX0Vdpau6Iq+8p+lK7rKVjZTX8PgSSO+RdczLw7hxQ+tmLJ0RVeF5Iq+Cj9LV3RFX/nP0hVdZSObqa9h8KwhX5JIJLB27Vrs2LEDO3bswJ49exzPOHFaNH3oiq4KyRV9FX6WruiKvvKfpSu6ykY2U18p8KQRX1NbW4v6+nrU19ejpaXFcXEIToumD13RVaG5CqIvEeG9RVd05UE2k7z9uRW0a87nZ3yQ+kxXwchyqV4agsrLy1FRUZGktLQ0yejRox0XhxAZvPmW0+OBP6xiyNIVXRWSK03TkvkgZe3/D1Kf6cr/2WJzJWJ9frjNDnSWy/MGMUtXdJWN7NBjD/CsIV9QVlaGTZs2Yd++fUl2796dxE1xCHuazzRNaJqWnDLk8eBjTdNgGAZd0VXBuFJK4bjjjsNxxx0H0zSTm1n7PTtmzBh0d3cjEomgoaEhEH2mK/9ni8mVpmlobGyEaZoYOXIkRo0aBU3T0s42NDQgEomgu7sbxx9/fPLBL9vnDWKWrugqG9mhzw9cqpcCTdOSgkeNGoXRo0ejtbU1o+IQQ6f5DMNIfi2dY13XHX1/0LN0RVeF5MowDBiGAaVUoLK2ryD1ma78ny02V0op6LruOhsKhWCaZs7PG8QsXdGV11n7mEv1HBAOh/HKK69kVBxCJLNpviBWIckkS1d0VUiu6Kvws3RFV/SV/yxd0VU2spn6GgbPGvIlmqahvr4ejY2NaGxsRFtbm+PiEKxgkj50RVeF5Iq+Cj9LV3RFX/nP0hVdZSObqa8UeNKIb1FKIRwOIxKJIBKJ4LjjjnNcHGLoUj03P3S3/Q9alq7oqtBc0VdhZ+mKrugr/1m6oqtsZTP1NQyeNOJbEokE1q9fn1FxCBFOi9IVXeU7y6V6wfAVxCxd0RV95T9LV3SVjWymvobBs4YGYRgGIpFIyqkxTdNQWlqKaDSKSCSSlT6IWKPUCRMmoL29He3t7a6KQ3BaNH3oiq4KyRV9FX6WruiKvvKfpSu6ykY2U18p8KSRQVRXV+Oaa67Bo48+ij/84Q+IRqODvh4Oh/G5z30ODz30EB555BE8+OCDOPHEEz3vh4g14/TKK69g+/bt2L59O3bv3u14xsle7ud2xDuwskehZ+mKrgrNFX0Vdpau6Iq+8p+lK7rKVjZTX8PgSSNJdF1HT08PbrjhBjz44IN4+umnkUgkBn39s5/9LP7617/i1FNPRWNjI+688048+uijg77PK+w68CNHjsTIkSPR3t7uuDiE3U4mP7RiytIVXRWSK/oq/Cxd0RV95T9LV3SVjWymvobBs4aSFxeJRJBIJHDHHXdgwYIFKCsrS369rKwMS5cuxXe+853kn7W1tWH//v2YMGGCp32xCYVCSUaOHIl9+/Y5Kg7BadH0oSu6KiRX9FX4WbqiK/rKf5au6Cob2Ux9pcCTRo5A0zR8/etfP2LgVFlZiZ07d+Laa69NjiArKyvxxhtvYNasWZ73o7S0NOPiEJlO87n9YQcxS1d0VWiuRIK5PIFLOeiKrjLPZpK3P7eCds35XH4WpD7TVTCyvl+qZ2OaJm6//fYjBk4VFRVYt24dvvWtbyWnzqqqqrBnzx5Mnz7dlZBYLIZ4PD4s5eXlaG1tTRaHOPfccx0Xh7DPYx8PfAhL53jgFGExZOmKrgrJla7ryXMzyyyzxZUVsT57mGWW2WBm7bx97AGeNTSIVAOncDiMH/3oR1i1ahVOPfVUlJSUYPr06di/f7+rAhFlZWXYuHEj3nzzzZTYhSHcFocwTRNdXV0wDAO6rvOYxzwuouNJkyZh9OjRCIfDgcn29PRgypQpKCkpQWdnZyD6TFf+zxabq66uLoTDYYwaNQqTJk2CrutpZzs7O1FSUoLJkyejp6fHUTaT8wYxS1d0la3swGPfL9VLNXASsWaYfvGLX+DZZ5/FvHnzsGTJEixcuBDxeNzxeTRNw5gxYzB27NhhOeGEEzBq1KgknZ2djotDDJzmU0qhpKTE0XEkEimarD04DlKf6cr/2Wy6EqUgSiEy3HmVgllSAsM0XfffzHFWRFBSUpLMBKHPdOX/bDG6sr/fMAzXnzmRSMT6nOl7lsjVeYOYpSu68jI78LMrEEv1NE3DbbfdhieeeAKxWOyIr0ejUdTX16OrqwsvvfQSzj//fC8vahCGYcA0TZimicbGRsfFIewbM1uuCg26oquguQod5WuGD67db74KDbqiK/rKP3RFVwHxlZ0OxuNxfPe738UzzzyD2tpa6Lp+xPclEgn8x3/8B7773e8mR85ek0gksH79euzatQu7du1yVRzCXqrHCiZ0RVeF48rs+2+tCBaLoEEE4SHUieAZXcfEpiaIrh91gFXovgo1S1d0RV/5z9IVXWUjm6mvFHjSyCBqamrwy1/+EuvXr8e+fftw9913o6WlJfl1pRRaW1vxpz/9Cd/73vdQUVHheR8GCm9pacmoOMTA6UI3fTAMo2iydEVXfnUlA7K1IpgvghNF8DcRHBTBBhGsH8KGvq+tME2cqBTmizXAcjKACqqvYsnSFV3RV/6zdEVX2cpm6msYPGnkiAusra1FU1MTmpqaUFdXh0gkkvx6RUUF/vM//xMXXXTRsMv4vCSRSGDNmjXYtm0btm3bhl27djmecbLFZ7OfhQRd0ZUfXdkzTCNE8KIIPhbBRhG8L4IDIjgsgk+GcLjva+/1fe8BEWwRwfMiqBzSrt/gvUVXdJV/6Iuu6Cr/+H6p3rHQdR3V1dWup92coGkajjvuOIwZMwZjxozBxIkTHReHyHRatLGx0fX0ZNCydEVXfnMluo6OxkYs1HWcKIJlIjgk1iDI/u97InhDBHuH8Ebf1wZ+78diDaiWizVjNV8E9QXkK4j3B13RVTay9EVXfszSVe58pcCTRnyNrutJGhoaHBeH4LRo+tAVXfnN1QgRrDJNfKzUoBmm90TwplgDoc0iOFmsAdBAThLBJhF81Pe974lgvwje7WtnY19+hQiqCsRXEO8PuqKrbGXpi678lqWr3PoaBk8a8S1eFIcghASTEWItqzsoR84abRDBFLGW7Y0/ShunimCFUpgiglf7su+LNXg6JNZg6pAIXhBr8OTXpXuEEEIIyZi8dyCr2MUhOjo60NHR4ao4BKdF04eu6MoPrkyx3kF6XvoHS++IYJ9YA58tYi2zExFUH6s9XUdbYyNE13GCWLNT+/va3Nf33wMi+ECs2annpP/9JwmILz/8jINyb/mhz3SVmyx90ZUfs3SVO18p8KQR3+JFcQhOi6YPXdFVvl2NEOv9o01iDWbsGaZtIuiRY88wDcuAqnx1Imjua2fgLNS70v/+08DZJ800B1X085svv/yMg3Bv+aXPdJW7LH3Rld+ydJVbX8PgSSO+ZvTo0TjhhBNwwgknYNKkSY6LQxBCgoG9NO+w9A9m3hPBAaWwQQRRSf0uklPsdsaKNQtlL+EbOvtU4QMvhBBCCPGEvHfAU5RSKC0tRTQaRTQaRWlpKTRNS1JXV+e4OIRpmuju7k5O8w0ctR7rWNd1jBw50tpHpgiydEVX+XJlD5oOiTVg2i9WUYdtuo7zRo5EvWFAiQya/UmnD4ZhoKmp6cjfeA04Pkmp5BK+9+TI2adKD8+bznEoFEouTXCazeS8QczSFV0d7VjXrc03TdN0nLWXCIXD4ZyeN4hZuqKrbGRFjnx+8ABPGvENZWVleP311/HGG28ksQtDuC0Ooes6xo4dC8MwoGlacq1lusejR4929P1BztIVXeXaVU1jI8p1HctlcHlx+12mcbqO6tGjIboO5aLPTU1NCIfDKb9H9fWhXtdxqvTPPtllzA+KYIWuY0Lfe1Lp9uFY5z1WNhqNDlob7tX1FmKWrujqaMehUAhNTU2usqWlpa6zmZw3iFm6oqtsZHW9//mBA6cUg5yTTjoJp556ahK7MERHRwfOO+887N+/3/FSvYEjXR7zmMf+OTZME3GlsFusGaZ3xJrx2SJWiXH7e1S2+9P3262T+s6dXCYo1szTStPEiBz6Gfjbtnz/jPx+TFd0xWMe87iwjwfORmWIJ434FtM0sWrVKvT29qK3txc7d+50PONkmiY6OztdTfNpmoaGhgbouvNqIEHM0hVd5cNVpQh6xRqgbBer+EO9B+cVsab77d9cpZupFxk0+2TPPD0vkhw8ZeO8NoZhuK4ilMl5g5ilK7o6GvZvrjVNc5w1TWtJ1cAHuFycN4hZuqKrbGRtX26ftVLgSSO+RdM0HH/88TjxxBNx4oknYvLkyY7LkSulUFJS4nq0mslIN2hZuqKrXLuqEKsIw3tizTjtEEHEwz5nkrdnn+zB0yFxNnjivZXfe8uvfaar3GXpi678lqWr3PoaBk8aCQw1NTWOi0MQQvxJucigd5s+FmuWp9wHfbM5RSlslcGDJ1bbI4QQQgJJ3juQVRKJBNavX59RcQh7WpSbjdEVXfnH1XCDpl6xlshpHp0307ym66hobMSpun7EzNOxBk+8t/J3b/m9z3SVmyx90ZUfs3SVO18p8KQR36LrOlpbW9HZ2YnOzk5XxSE4LZo+dEVXuXAVl+EHTadkoc+Z5nXThCiFk0Uczzzx3sr9vRWEPtNV7rL0RVd+y9JVbn0NgyeN+JZEIoEVK1Zg48aN2LhxI3p7e3Ho0CFHM06EEH8RE0lW0ftAjj5o8hNuBk+EEEII8Q1570BW8WLGidOi6UNXdJULVyPEGoAcFqsYxNEGTflcqjNcNt3BE++t/NxbQegzXeUmS1905ccsXeXOVwo8acS3JBIJrFq1Clu2bMGWLVuwY8cOx+84KaVQWloauOnJfE0h0xVdZcNVSWkpRCmUiWCZ9FfR2y6Ckiz2ORvXfIpYs2T24OmwWEsPBxa1UBn64r1FV3SVeZa+6MpvWbrKra9h8KQRX3PiiSfilFNOwSmnnIKpU6c6LkdOCPEHZSL4m/i7il662IOnjyT14IkQQgghviLvHciYcDickqFTc1VVVY7LkZumie7u7mRbAzfhOtaxrusYOXIkDMMoiixd0VU2sso0Ma27Gy+FQjgo/YOmbSIYr2nJKnpen1fE2vSzsbERhmF4llV9x6eIYLumDTvzpGVw3nA4nFya4Ifr9XOWrujqaMf2MiHTNB1n7SVCkUgkp+cNYpau6CobWZEjn7U8wJNG8kYikcCGDRuwd+/elNilyHft2oW9e/c6XqoXCoVwxhlnwDRN6LqOrq4uGIaR1rFhGJgyZUpRZemKrrzOimHgwjPOwDvhMD6Q/oIQLaaJU7N4Xvu4pKQEhmF4nhVdxzVdXdgdCuFDsQZPB0Xwkmni7K4umC7PO3HiRCQSieQ/sH65Xj9m6YqujnZsmiYikQgmTpzoKhuPx11nMzlvELN0RVdeZw2j/1krHA5z4CRi/TZ5/PjxaGlpSUlXV1eS6dOnuypHbq+PVEohGo06OmaWWWYzy4pSqCktRa9SOCxWRb1xIhClUJLlPkej0eTngNdZUQpmNIpxSqG3b0D4kQjeUAr1WTwvs8wy6+DzR4RZZpkNaFYpvuPkCMMwsHLlymRxiO3bt7vaALe9vd3VNJ+maaivr4euu9g8M4BZuqKrbGTFNHF2ezt2hUI4JIKNIojk4rx9ZFLRJ93sqSLYJdZyva1iVQ6szKAKUVeX+ypCubhev2Tpiq6OhqZpaGxsdPXQZc/Muf28dHveIGbpiq6ykbV9uX3WSoEnjfgWXddx8sknY9y4cRg3bhzOOOMMx8UhMh2tBrEKCau90JWfsgml8HI0ioNKYacI2kSg56jPubrmsAg2iTXj9J4I/qYUqkIhCO+trGbpiq7oK/9ZuqKrbGU545QhlZWVjotDEELyR4VY5cc/FmtA8YEInhJB3Ad98xJNrOWHu8QaPB3uu+4yH/SNEEIIIQLxQQeySiKRwLp167Bz507s3LnTVXEIe1qUm43RFV3lNhsXwTPSX37c3repU9Kfccqkz7m+5rBY5dXtyoGHxSq/7nTwxHuLrugq8yx90ZUfs3SVO18p8KQR32IYBtrb2zFx4kRMnDgRM2bMcFUcYuALak5QSiEUChVVlq7oyqusLoIuEewQa/C0XQTjc9jnXF+z1nd922Tw/k5OZ554b9EVXWWepS+68muWrnLjKwWeNOJbEokEVq5cic2bN2Pz5s3Ytm2b4xknQkh+KBXBk2INInaK80FTUBkn1iBx4ODpWRFEfdA3QgghpIjJeweyiq7rOPXUU9Hc3Izm5maceeaZjotDcFo0feiKrrzMVohgjwg+FWsgkW4lPa/6nE9fAwdPH4lgb58P3lveZumKrugr/1m6oqtsZDP1lQJPGgkMI0aMcFwcgtOizrJ0RVdeZOMiWCpWQYiPRLBFBOUOz5lpn/PpS8QaPG0TwYd9Hp4VQYL3ludZuqIr+sp/lq7oyutspr5S4EkjviUajWZcHIIQknviYs02fSLWhrcTlILmg37lFKUwXqxligMr7aUzeCKEEEKI5+S9A56j6zoMw4BhGAiHw+jo6EgWhzj//PMdF4fIdFq0qanJ9fRk0LJ0RVdeZcvE2gj2kAi2myZO6+qC5NiVnc/X8oTqxkaU6Dq2yOBKe0vl6IOnUCjEpRxpQld0lU7eMAzHWS+WVLk5bxCzdEVX2chm6isFnjTiGxKJBF577TXs2bMHe/bswe7du7F582Zs2rQJmzZtQm9vLw4dOuRoxskwDJx00kkwDCO5g7Gu62kfjxkzxtH3Bzmr6zpd0ZXrrNI0VDU2okzXsUSsvZt2iKDLMDD2pJOg58FVU1MTIpFIXrLhSAS6pmFGYyN26zo+FGvwdEgEy3UdpzY2Qvq8Dc0mEolBD41BuN58ZemKro52HIlEkr98cZI1DAPxeNxVNpPzBjFLV3SVrayuW89apmly4DQcuq6jpaUFHR0d6OjoQHt7O1pbW9HS0oKWlhacffbZjotDiMgg4QPXWqZzzCyzzKaXVSKoDoWwVCkcEuu9nvdFsFAE5aYJlYc+D/wtVb6yEgqhWalBlfY+UQovhEJI+LTPzDLLLLPMMpvPrH1smmby2APyP9jJJeXl5XjzzTcdFYcwTRMdHR2DfoDpomkaGhoaoOvOlwkEMUtXdJVJNiaCxdK/4e0HYs04nWaaaM+DKxHrxVL7N1f5zo7v82EPng6JtWwvPiRrGAY6Oztd+fLT9eYiS1d0dTTs31xrmuY4ay8RcvOb7kzOG8QsXdFVNrK2L7fPWinwpBHfkkgksHbtWuzYsQM7duzAnj17HBeHUEohFou5Gq0qFbwqJJlm6Yqu3GZ1EXRL/4a3u0XQIgJRCqV5cOVHXxP6/Hwg/WXKh77vxHvLWZau6Iq+8p+lK7ryOpuprxR40ohvMQwDHR0d6O7uRnd3t6viEISQ3BATwRNizaZ8JFZxCDd7NxU6E0SwS6xCEb3irkw7IYQQQhyT9w5klUQigRUrVmDjxo3YuHGjq+IQpmm6Xp4w8CXaYsjSFV1lkh1YgnyHCFrFmoXKlyu/+gqLta/VR2K9B7ZEBFHeW/x7SFeeZumLrvyYpavc+UqBJ434Fl3XMWHCBLS1taGtrQ3nnHOO4+IQnBZ1lqUrunKbtUuQfyrWxq+RAdl8uPKrL02sJYy7xBpk7pXBs068t5xl6Yqu6Cv/WbqiK6+zmfpKgSeNOEbTtEHYF5ft85aVlTkuDkEIyT5xETwj/cv0uATt6ISlf58re9ZpaJEIQgghhHiK941WVFRg7ty5mDdvHn7961+jtLQ0+bVQKIRvf/vb2L59O3bv3o3du3dj165d6O3txc033+x6g6tUDC0OsXv3bsfFITgtmj50RVdus0OX6bWJtUwvn6787EsTaynjTrE2xz0sA5bs8d5KG/49pCv6yn+WrugqG9lMfaXAk0YGXWBPTw9uvvlm/Nd//ReWLFmCRCKR/Ho0GsWvfvUr3HHHHZg1axbOPfdcXHXVVdi9ezemTp3q+ayTXT510qRJmDRpEmbOnIn9+/ejtrY27TY4LeosS1d05SabkOGX6eXTlZ992bSINXj6SKzB0zMiiPLecpSlK7qir/xn6YquvM5m6isFnjRyRAerqqrwrW99CwsWLEBZWVny66FQCGeeeSbKy8uTfzZz5kzcfffdiMfjnvZFxJpxeumll/D666/j9ddfx9atWx0XhyCEZJdSETwtg6vpcZle+gx83+kNsd4Vy3efCEd/F+oAACAASURBVCGEkAIkOw0rpXDbbbcdMXBSSg3atKusrAxPPPEETj/99Ky846SUQmtrKzo6OtDR0YHzzjvPcTnyTKb5/LzZaDaydEVXbrIJsQoc2Mv02qV/mV4+Xdl5t8sEcpUNSf/7Tu+K4G+miTM7OyEuffn9er3MZrKpaxCvl65yl7c/tzLZqDRIvuiKrvyWHejLt0v1Bnb09ttvP2LgNFTGjBkz8NBDDw2agcom8XjccXEIpRTi8bjrKcZwOFxUWbqiKyfZuAgWizXbdEAE74u1l1N8SDYfrvzoazh0sd4Js993+lQprIjHEXOx03oQrtfrLP8e0lU2fWn8e0hXdJXXv8NuP7dS4EkjR5DOwCmRSODhhx/GjBkzXF9QIpHA+vXrsWvXrpRs3749idviEG1tbTAMA7quo7Oz09FxR0dHUWXpiq7SybZ0dqIiFMIisd7NOSCCD0SwWwSTRaD3/ZYo3646Ozuh67rvs6d0dqIrFMIOsZY7fiSCZaaJ0zs7IT7ts1+ySqnA9ZmucpM1DAOaprnOKqXyct4gZumKrrKR1XXr+aEgZpzOPPNMPP744xgxYoTr8xjG4OIPwzF58uQks2bNclwcIhQK4ayzzkqOeO2RazrHuq7jlFNOSd7ohZ6lK7pKNxuLx2FoGiaJtTzvUN+gqc3+u+cDV0oplJeXo6mpCYZh+DobjcchmoZW6X/f6U2l0BSPQ3zaZz9kR4wYga6uLoTD4cD0ma5yk43H4zAMA01NTaioqHCcDYVC6OrqQmVlZU7PG8QsXdFVNrJKDX5+8PXASdd1fP3rX8cTTzyBePzIog+xWAzz5s3DpZdeCqWyt3+Tpml44YUXsGHDBmzYsAFbtmxxXBxCKYXS0lLX/bQf2IohS1d05SRbIoLHxHov52Ox3tMJ+8yViGRU0SfX2ZBYe2AdFGsW7ynpK1Hu4z7nO5tJxaUgXi9dOc+7ySllFcvK9XmDmKUruspWNtPnh2HwpJEjME0T3/jGN7Bw4cJhZ5x6enqwaNEiVFdXZ+X8Nrquo729HV1dXejq6sKMGTMcF4cghGSHYxWFIM4Z+L4Tq+wRQgghnuJ9ozU1Nfj5z3+ODRs24MCBA/j1r3+N5ubm5NdjsRjuvfdeXH/99a5ebsuEWCzmuDgENxtLH7qiq3SzMREsEmtW5D2xikLMl8FFIfLtyk++HGGauKmzE2+FQvhQrOIb6c46BfF6+feQrrKRpS+68mOWrnLnKwWeNDKIUCiEsWPHYvz48WhubsaJJ544aFrRNE20t7cP2hg3WyQSCbzyyivYtm0btm3bhl27djkuDjFwraTT8ysVvCokmWbpiq6OlY2LtVHrwKIQe0RwmggMH7nyiy/H/VYKlfE4tiuFj/s8pzt4CuL18u8hXWUjS1905dcsXeXGVwo8acS3GIaBiRMnYsqUKZgyZYqr4hCEEG/Rxaqct1OsohA7xVqml+9+FRrtMnhj3IQP+kQIIYQEmLx3IKvE43G88MILeO211/Daa69h8+bNjotDcFo0feiKrtLN6iLYIoJPRbBNhi8KkW9XfvLl9N6a0NmJaCiU3Bj3gKQ36xTE6+XfQ7rKRpa+6MqPWbrKna8UeNKIb/FixkkphUQiwc3G6IquPMrGxKr2dkCs/YZ2iKDch6784stNNpZIwNA0dIhV5j3dWaegXi//HtKV11n6oiu/ZukqN75S4EkjgaG0tNRxcQhCiLewml5uaRdr8PSRWAPWUh/0iRBCCAkgee9AVonFYlizZk1GxSFM00RHR4eraT5N09DQ0OBqijGIWbqiq2NlRdcRFWvPpk/6/mv61JWdd7tMIF/ZoUsTQmIthzwoVqGIRZJ6yV4Qr9dLV0HoM13lJktfdOXHLF059+X2+SEFnjTiWzRNG7RU74ILLnC1VC8ej3NalK7oyoNsVCksFGuZ3gGxypA/I8OXIc+3K5tM8vnIDl2aoIugQ9IvFBG06/XSVRD6TFe5y3qxpCqIn9P5Wn4WtD7Tlb+zdt7t80MKPGnENyQSCaxduxY7duzAjh07sH37dqxfvx7r1q3DunXr8Prrr+PQoUOoqqpKu01N01BbWwtN05IjXyfH9fX1RZNVStEVXQ17LJqGE+vrsVTXk2XI3xfBPk3DlY2NMHzqqqGhAUopKKUClbX/wWhsbIToOkyxZp0+7nOfXLLnoz77wVVQ+kxX2c8mP7tE0NDQwCyzzAYwaz8/uJ2xKviBk2EYmDJlCk4//fQkp512Gnp6etDT04MLL7zQ8YxTKBRCT08PwuEwRASRSCQ58j3Wsa7rOP7442EYRlFkTdOkK7oa9ljTdYw5/nicbRjYIdaysZ0i6FIKKhKB+NCViPVeZGNjIwzDCEw2Ho8nl3JE+tzqIuiSwbNOcRGIUr7os19cBaHPdJWbbCQSSVb0ikajjrOhUAidnZ2D9pDJxXmDmKUruspGVqkjnx88IP+DnWyilMLy5cuxfv16rF+/Hhs3bnQ846SUQiwWS/4wnJ4/FAoVVZau6CpVVg+FYCiFzdJfhjzkY1c2QVxiNNySqpAItkv/rNNCGf5dpyBer9eu/N5nuspNVinl+oFLKWtJVT7OG8QsXdGV11k77/b5IQWeNOJbDMNAd3c3TjvtNJx22mmuZpwIId4RFWv/pk/EmnE6Whly4i0pZ50IIYQQkg5570BOKSkpcVyOnBVM0oeu6ColmoaTGxuxWNfxoVgP7xMlvTLk+XIVVNdH83WsWacgXi//HtJVNrL0RVd+zNJV7nylwJNGfEsikcDq1avR29uL3t5e7Ny503E5cnta1M3yBHuK0e0SoyBm6YquhkUp1IbDeEMpfCpWGfJ0lunl01VQXR/N17FmnYJ6vfx7SFdeZ+mLrvyapavc+EqBJ434FsMwMGnSpORSvdmzZ3OpHiF5Ii79+zf1Cpfp5Qt71umQWLNOT4qgxAf9IoQQQnxO3juQVeLxOJYvX55ROfJi3aiUm7rSlZdZ0TSc0tCA7X3lyLdL+gOnfG+AGzTXx/Kli7VMco9Y1Q0/EWvJnl2ePGjXy7+HdJWNLH3RlR+zdJU7XynwpBHfYhgGJk+enCxNftFFF7naALesrMz1tOjA8ojFkKUruhoWpVAZiWCrUo4LQ+TLVVBdp+urSwR7pX/JXqzv5xQO4PXy7yFdeZ2lL7rya5aucuMrBZ40EhgikYjj4hCEkMyJieAJkWRhiG5JrzAEyS5dItgtgo/EWrIX8UGfCCGEEJ+S9w5klVgshlWrVmHr1q3YunUrduzY4bg4BKdF04eu6CoV5WLNatiFIcwAuAqqa8Mw0vZlirVs8nAfizQNxzc0QAJ0vbly5Zc+01Vuspnm7c8t0zQDc835/veQrujKy+xAX1yq54DJkydj6tSpmDp1quuleqxgQld0lVl2aGGIsgC4sslkmUC+sukuTbDfd9or1qzTp0rhr5EIogG73ly48lOf6So3WXuZkNtsWVlZRsuT8tHnfGXpiq68ztp5VtUbQCKRwJo1a7Bt27Zh6e3txbp167B27VqsXbsWGzZscFUcoqWlBYZhQNd1dHR0ODpua2srqixd0dXQYwmFEBFr49vDIthjmpjW0QEJgKuOjg5omha4rIik/f0ndXSgJxTCDrEGtntEUGGamBCg682VK7/0ma5ykzUMA0op11kRyct5g5ilK7rKRlbXrecHNzN0BTlwMgwDU6dOxdlnn52SM888M8kll1zieMYpFAph2rRpyd9a2yP9dI51Xce4ceNgmmZRZOmKroY7jmka5ovgXbFmNfZoGkaXlUF87kophREjRqCpqQmGYQQmW1VVhc7OToTD4bS+P15WhrCmJTfGfVcET2oa6gNyvbl05Yc+01VusmVlZTAMA42NjaisrHScDYVC6OzsRHV1dU7PG8QsXdFVNrJK9T8/ZDJrVVADJ6eEw2HHxSGUUojFYlDK3bSo/cBWLFm6oquh2O832dX0JgXElU0QlxiVlTlbUqWLVbBj4Ma4bvZ2KgZXfugzXeUma+fd5OyHt1yfN4hZuqKrbGUzeX5IgSeN+JZEIoGXX34ZW7ZswZYtW7B9+3bHxSEIIZmRkP73m7aKtQFrvvtEjsQUwQ7p3xh3vgjCPugXIYQQ4hPy3oGsYhgGpkyZktzH6eKLL3a8VK/Yqp+xUhxdeZ0tFev9pk9EsE3S378p366C6DoTX7oIJos12/Rx38/rCRFEfX69/HtIV9nI0hdd+TFLV7nzlQJPGvEt8Xgcy5Ytw5o1a7BmzRq89tprjotDaJqG8vJybjZGV3TlIhsTSb7f9LFYS8GcDpzy5Sporr3wJTJ4yd6bkv7AqdhcBfF66Yq+/JilK7rKRjZTXynwpBHfMrR4xJw5c/Duu+86mnEihLhn6PtNk4Ub3/ode8meXSjCyawTIYQQUsDkvQM5xTRNvPnmm2hoaHCU4bQoXdGVu6wX7zdxqV5ufdU1NOA0XcdOcTbrVIyugna9dEVffszSFV1lI5uprxR40ohvsYtDbN68GZs3b3ZVHILToulDV3Q1lBLJ7P2mfLoKmmuvfIUiEYSUwk7pLxTxuBy7UEQxugra9dIVffkxS1d0lY1spr5S4EkjvsUwDPT09GS0jxMhxB0xETwmmb3fRPKDLoIpMrhQxHzhkj1CCCFFTd47kFXi8TiWLl2K1atXY/Xq1Xj11VcdF4fgtGj60BVdDcR+v+mwWJvezg2YqyC59tqX1nfeSZJ+oYhidRWk66Ur+vJjlq7oKhvZTH2lwJNGfIuu6zjjjDNwzjnn4JxzzsHcuXMdF4fgtGj60BVdDaRM+t9v6lUKiUgEEiBXQXI9NOuVL1Osoh52oYjHJfXgqdhdFUO2mFxlmi+Gz3i6ois/ZzP1lQJPGgkMhmHgjTfecFQcghDijoGFIbaJIO6DPhFn6CLokcGzTqU+6BchhBCSB/LeAU+xi0Fs2bIlyaZNm5Js27YNhw4dclQcwp7mM02zfxmLpvF4mGPDMOiKrqxfTOg6ItJfGOJNTcP4hgZIgFwppdDU1ISmpiaYpon6+vpAZEeNGoXOzk6Ew2HU1dVldF7RdRgiyUIR74rgUbFmosQn1+sXV4WeLSZXmqahvr4epmmiqakJI0eOdJStq6tDOBxGZ2cnRo8eDaVUTs4bxCxd0VU2skOfH7hU7yiDnGnTpmHGjBmYMWMGpk+fjrPOOivJpZde6rg4hKZpqKiogKZZH8QlJSVQSvE4xTFd0VVJSQliSuFREXwogt0imKoUYiUlkAC5EhGUlpaipKQEmqYFKmv7spc4uD2vKJWcdXpT+gtFPC6CqI+u1w+uiiFbLK7sYztXWlrqKBuJRJLPDtFoFCKSk/MGMUtXdJWtrH1sf25x4JQmS5YswapVq7Bq1SqsX7/ecXEIQohzysV60P67WMv1TB/0iWTGFOGSPUIIIUVN3juQVYbOQF155ZWOi0OYpon29nZWMKErunKQHVgYYqsIRmgaqgPmKiiuc+XLFGvgZC/Ze0QGD4jpqrCzxeaKvujKj1m6yp2vFHjSSGDQdd1xcYiBS/Wcnm/gdGExZOmKrmyGFoaoUArhgLkKiutc+dJFMFUE+6R/yd5j0l9lj64KO1tsruiLrvyYpavc+UqBJ434lkQigRUrVmDjxo3YuHEjent7HReHIIQ4xy4M8akI9gg3vi0kWGWPEEJIkZL3DmQVwzAwdepUnH322Tj77LMxZ84cLtXLYpau6EpEEBNrGZddGOI0ERgBdBUE1/nwNXTJ3qPSN3iiq4LOFpsr+qIrP2bpKne+UuBJI4NIJBKYPXs27rrrLvz0pz9FSUnJoK+PGzcOL730UrJE+IYNG3Dbbbd5eVFJ4vE4lixZgpdffhkvv/wy1q5di4MHDzoqDsFp0fShK7oSGVwYYov0vQcTQFdBcJ0PXwOX7H3a97MuyfBnXKiuCilbbK7oi678mKWr3PlKgSeNJNF1HVOmTMGXvvQlzJ8/H0uXLkUikRj0PVOmTMGqVatw66234rrrrsMNN9yA7u5u16PJo2GaJs4991zMnDkTM2fOxNVXX+14xokQ4oyB7zf1CpfpFSqnibUM80MRPCysnEgIIaTg8bZBpRRGjBiBhoYG/Ou//isWLFiAsrKyQd8zceJE3HvvvYhEIjm/YE3THBeH4LRo+tAVXYkIwtK/8e02sSrsZbKMi0v1/OnLkP4le4dFMF/TcGKDtfkxXRVetthc0Rdd+TFLV7nzlQJPGhmW2267LeXA6b777svK0ryhxGIxvPTSS8niEFu3bnVcHELTNIwYMYLTonRFV2lko2LNPrwrVuW1ZGGIALryu+ujZXOxlMMQa8meXShin1KoLLE2zaWrwswWk6tM84X6GU9XdBWUbKa+UuBJI0dgmiZuv/32YQdOkyZNwtatW7Fy5UosX74cd9xxR3IH5Gxw+umnY9q0aZg2bRouu+wyLtUjJIvY7zd9IoKd0lcYwgf9ItlBl8GFIv7CnzchhJDCJTsNH23gFI/H0d3djXPPPRff/OY3sXXrVvzwhz9EOBx2fJ5EIoGVK1cmC00MZePGjVi5ciVWrFiBFStW4JVXXnFcHMKe5jMMA7qu85jHPE5xrEIhxMV6v+mwCHaaJia2t0N80De3x52dnTjuuOMQCoXQ1tbm+6ymaeju7sbEiRNRUlKC1tbWrJ63rb0d00IhvCnWDOMhESwwTZzm8OdeDK6CnC1GV21tbQiFQhg5ciQ6Ozuh63ra2dbWVpSUlKCrqwvd3d3QNC0n5w1ilq7oKhvZoce+X6p3tIHTQMLhMH784x+jt7cXI0aMcHWeGTNmYPbs2Sm54IILknz2s591PONkT/MppZLvcGma5uiYWWaLISuaNmjgtEPTcHzfn/u1z8c6rqysRDQaHTTd7/dsVVUVqqqqoOt61s9b3vfzHbhk721NQ+OQnztdBT9bbK7s42g0isrKSsefIbquo7KyElVVVa4+f9yeN4hZuqKrbGUHHvt64GQYBr7+9a9jwYIFR1TVG8pnPvMZbN261dEskFuUUo6LQxBC0scuDPGpCPaKIO6DPpHsY4i1Z9chEewXwUNive+W734RQgghHpK9xr/2ta/hiSeeQGlpafLPYrEY7rrrLlx77bUQsWaM5s2bh1/96ldH7PfkBYlEAi+++CJef/11vP7669iyZYvj4hCsYJI+dFXcrqJivePygVgP0WdK//suQXTlZ9d+82WI4AwRvCVD9naiq4LJFpsr+qIrP2bpKne+UuBJI4Oorq7Gj3/8Y7z22mt4//338Ytf/ALjxo1LXsD3v/99rF27FnfddRfuuece3HnnnRg5ciSUclcx42gYhoEzzzwT55xzDs455xzMnTvX9VI9N9N8SgWvCkkmWboqblfDbnwbYFd+du1XX1Olf28nJ4Uiis1VELPF5oq+6MqPWbrKna8UeNLIICKRCNrb2zF16lScccYZ6OzsRHl5efLrFRUV6O7uxqRJk9Dd3Z3VCnexWAxPPfUUnn/+eTz//PN4+eWXHReHIISkBze+Jbr0L9n7RAT/JVyyRwghpGDIeweyimmaOOuss3DeeefhvPPOw+WXX+54xinTadH6+nrX05NBy9JVcbsKyeCNb8s9Om++XPnZtR99aZqGuvp6TNN17Oy7D/aJIEJXBZEtNlf0RVd+zNJV7nylwJNGfEs8HseiRYvw4osv4sUXX8Tq1asdzzhpmobKykrX06KlpaWupyeDlqWr4nUVFcGfxSoM8LEI3hBBRcBd+dW1X30ppRAuLYWpFHaL4KD07+10rFmnYnQVtGyxuaIvuvJjlq5y5ysFnjTiW0zTxPnnn4+LLroIF110Ea677jpugEtIFigXa3bhE7HKUp8l3Ai1WDHEKgxilydPd9aJEEII8Tl570DOcVqOnNOi6UNXxeuqTPrfb9oqRw6agujKr6796svOiq4PetcpnVmnYnUVpGyxuaIvuvJjlq5y5ysFnjTiW2KxGJ5//nm8+uqrePXVV7Fp0ybH5cg5LZo+dFW8rgYOnIYrDBFEV3517VdfdlaUgi6Cs0XwtljlyY8161SsroKULTZX9EVXfszSVe58pcCTRnzNWWedhenTp2P69Om44ooruFSPkCwQl/6B09DCEKR4OVOs8uQfiLUpru6DPhFCCCEuyXsHPCUej+OFF17Ahg0bsGHDBrz22mt44YUXMipHbpom2traYJpmcspQ0zQeD3NsGAZdFaEr0TSMqq/HNl3HJ2IVhigXgQTclVIKTU1NaGpqgmmagcked9xx6OjoQDgcRl1dXd76PHTJ3idiFRApHXJv0FUwssXkyj42TRONjY1oampylK2rq0M4HEZHRwdGjRoFpVROzhvELF3RVbaymtb//MClekcZ5FxwwQW49NJLk1xyySVJrr/+ehw4cMDxBrj2NN/AKUMeH3lMV8XpKqoUnigtxYdKYY9YS7QMEUjAXYkIotEootEoNE0LTDYWi6Gqqgq6rue1z6IUDLEKhRxRKIKuApctJlf2saZpyTacZnVdR1VVFWKxGEQkZ+cNYpau6CobWaUGPz9w4OQSp8UhCCFHp1ysWaZPxdrHidX0yEAMsZbrHRSrXP2fhJviEkIICSR570BWicfjeO6557B+/XqsX78eGzduxKFDh1wt1WMFE7qiq+GzxyoMEVRXfnTtZ1+psoYIpsnRy5PTlf+zxeaKvujKj1m6yp2vFHjSiG8xTRPTpk3DjBkzMGPGDFx55ZWOi0NomoaqqipX03wDpwuLIUtXxekqnYFTEF350bWffR0te6xZJ7ryf7bYXNEXXfkxS1e585UCTxrxLbFYDAsXLsRzzz2H5557DitXrnRcHIIQcnQSwop65OikM+tECCGE+Jy8dyCrmKaJCy+8EHPmzMGcOXNw4403Oi4OwWlRZ77pqvhchcR6t+lTsd51qigQV3507Wdfx8ras06H5MhZJ7ryf7bYXNEXXfkxS1e585UCTxoJFE6LQ2Q6LWpXAimGLF0Vn6uoCB4UwftiPRSfK8MXhwiiK7+59ruvY2WNvvvjHenfFDdMV4HJFpsr+qIrP2bpKne+UuBJI74lHo9j+fLlWLduHdatW4fXX3/dcXEIQkhqysV6AP67sKIeSY9pItgr1qa4D4pA80GfCCGEkDTIeweyimmaOPfcczFz5kzMnDkTV111lePiEAM3wHV6/iBObXoxhUxXxeMqncIQQXXlN9d+95VuduCSvU9E8EcRxDUNVXTl62yxuaIvuvJjlq5y5ysFnjTiW2KxGBYsWIC//e1v+Nvf/oYVK1Y4Lg7BadH0oavic5VuYYgguvKba7/7SjdriOAcGVIoQilE6MrX2WJzRV905ccsXeXOVwo8acS3mKaJSy65BJdffjkuv/xy3HzzzY6LQxBCUmOKYLNY76y8KcMXhiBkKLpYy/Xs8uQPCKvsEUII8T1570DOcVocwjAMNDc3u54WrampcT09GbQsXRWXq4gI5kl/YYjpkvodpyC6sslkmUA+spqmobW11fXShFz02RDB2WLNOh0WwTuahtH19RC68m22GF3Zy4TcZA3DQGtrq6vfdGdy3iBm6YquspG1fbl9fkiBJ43kjaHFH4Zj7dq1STZs2OC4OEQ4HMa5556LUCgEXdfR2toKwzDSOjYMAz09PTBNsyiy9jtldFX4rkTXcWZrKw6YJj4RqzCEJgIxzYJxpes62traUFZWlvzHKgjZ9vZ21NXVwUzxs/BDn0XX0dHairdNEx+J4F2l8Fg0ivJQCOPpypfZYnPV2moNEhOJBNrb2x1nQ6EQ6urq0NHRkdPzBjFLV3SVjaxh9D8/RCIRDpxEBKFQCJdeeimuuOKKYbn88stxwQUXYNasWZg1axauueYax8UhlFJIJBJQSkEpherqamialvZxRUVFUWXpqjhciVI4oboa2zQNh8UqDFEmAtG0gnJl/5KFWW+zohTqq6sxQ9OS7zq9IYISTUOFT/vMbHFlq6urrc86keQ7Eswyy2xwsvZxIpGw/t3hwCk95s+fj2XLlmHZsmV48cUXHReHMAwD48ePd71MqLq6GrrubllE0LJ0VVyulFjvNx2rMERQXdkEbYmRUir5mzq/99l+18neFHdejn9GQXKV72wxutI0LqmiK39l6cq5L7fPDynwpBHfEgqFMGfOHFx55ZW48sorccsttzguDmE/eLm5SZUKXhWSTLJ0VTyuoiL4g1ibmR4UqzLa0QpDBNGVX1wHxZebrCGCGSJ4t+8++kSsQhFRuvJdtthc0Rdd+TFLV7nzlQJPGgkUTotDEEKOpFwEb4n1oLtbrIdf0wf9IsHkXLHuI7s8ecgHfSKEEEKGkPcOZJV4PI5ly5bhlVdewSuvvILXXnvNcXEI+0VYbjZGV3TVN2Wu64P2b9oq1pKrQnPlB9dB8pVJduiSvT+ItRSUrvyTLTZX9EVXfszSVe58pcCTRnyLaZqYPn06LrzwQlx44YX47Gc/67g4BKdF04euisOVKDVo4NQrR3+/Kaiu/OA6SL4yyWayZK/YXPG+yk2WvujKj1m6yp2vFHjSiG+JxWJ4/PHHsXTpUixduhQvvPCC4+IQhJAjMcQqQZ5OYQhC0oVL9gghhPiYvHcgq4RCIcydOxdXX301rr76anzxi190XByC06LpQ1eF76qqvh5xXcfvJP3CEEF1lW/XQfOVabayvh6mrg9asvd7uvJNtthc0Rdd+TFLV7nzlQJPGgkUTotDaJqGmpoaTovSFV0phZJoFBVKYZ/0F4Y4X45dGCKIrvLtOmi+vLi3TKVwvgxesjdPjr5krxhd8b7Kfpa+6MqPWbrKna8UeNKIb4nFYnj22WexZs0arFmzBq+++qrj4hCEkMGUibPCEIQ4Zbr0L9l7S7hkjxBCiC/IeweyzowZMzB79mzMnj0b1157rePiEIZhYMKECa6nRWtra11PTwYtS1eF72pEbS0qdD3501dc6gAAIABJREFUflM6hSGC6krE+m1XXV2d6w1D85HVdd310gS/XK8ugjckvSV7xe6K91V2siLW50ddXZ2r33bbG5UahpHT8wYxS1d0lY2s7cvt80MKPGnEN8TjcSxduhSrV6/G6tWrsWrVKixZsgTPPPMMnnnmGSxfvhwff/yxoxkn+yY1TTP5A9Q0La1jXdcxduxYGIZRFFm6KnxXI8eOxQjDSA6ctopghKahqgBdaZq1tjqRSEDX9cBkGxsbUVdXB8MwAtPnoVlD1zFTBAekf8ne70VQKgKhK95XOcjW1VkDrng8joaGBsdZ21NjY2NOzxvELF3RVTaymtb//BAKhThwGo5QKIQrrrgC11577bB8+ctfxnvvvYeamhpH7doje6UUYrEYlFJpHYsIIpFI2t9fCFm6KlxXSgRmJAJDKWyW/hmnCqVQWoCulOorv973OcBs7rLS97ObIYOX7JkiEJ/2mdnCyg78DLHfsXCStc/rJpvJeYOYpSu6ymbWMIzksQfkf7CTa5wWhzAMA83Nza6XCdXU1LheFhW0LF0VtivRNIypqcEfdB1vizUT8JYcu6JeUF3Z2L/1CkpW0zS0tLS4Xprgp+u1l+wdFKuK4+9k+EIRdMX7KhtZ+zfXbh66DMNAS0uLa9duzxvELF3RVTayti+3zw8p8KQR32Iv3Vu1ahVWrVqF9evXOy4OkcmD19BRb6Fn6aqwXYlSaIrF8LZSOCzWTMAsOXZFvaC64r2V/6whgply9EIRdMX7KhtZ+qIrP2bpKne+UuBJI77FNE3MnDkTF198MS6++GJcf/31jvdxIoT0ExUZ9H4TK+qRbJPurBMhhBCSZfLegawSi8Xw8MMPY/HixVi8eDGWLVvmuDiEaZqulycMfLmtGLJ0VdiuRNNwcl0dtus6Dkv6FfWC6or3lj+yplgzm0e860RXvK+ymKUvuvJjlq5y5ysFnjTiW0KhEK688kpcf/31uP766/GVr3zFcXEITXNfzjiIU5uZTiHTVeG6EqXQGIuhVylHpciD6or3ln+yA8uTvyOC+6V/1omueF9lI0tfdOXHLF3lzlcKPGlkENFoFOeddx5+8pOf4Fvf+hYikcigr5eVleFrX/sa7rrrLvzlL3/BV7/61SO+J5s4LQ5BCOmnVMTxHk6EZIopggvEKk/+qRw560QIIYTkAG8b1HUdkydPxle+8hUsWrQIy5YtQyKRSH69pKQEP/zhD/Hggw9i1qxZuO6667B27VrceOONXk6jJYnH4/jrX/+Kl19+GS+//DLWrVvnuDgEp0XTh64K25VoGhrr6rBN1x0PnILoiveW/7IzRbBXBO+L4Lf2n9MV76ssZOmLrvyYpavc+UqBJ40MusDa2lqMGTMG3/3ud7FgwQKUlZUlvx6JRPDlL38Zl112WfLPHnroITzwwAOD9lvwCtM0ceGFF2LOnDmYM2cObrrpJsfFIbyYFtU0rSiydFXYrkqVwp9jMezXNEelyIPqiveW/7L2kr3DYs16/lYEUbrifZWFLH3RlR+zdJU7XynwpJFhue22244YOCmlkEgkEItZm3jV1NTg6aefxnXXXZfc4NJLotEo/vKXv+Cpp57CU089haVLlzouDkEIsSgXwZsiyVLkFwqXS5HcYi/ZS1UoghBCCMki2WnYNE3cfvvtRwycbHRdx7//+79j1apVuO+++5IDqWxwwQUXZDTjZBgGxo0b53patKqqyvX0ZNCydFXYrsrEKkH+qVjvORW6K5ugbdyplMKECRMKdqNSXayB00ERvC2C32saTqirg9AV7yuPs/YyITdZe6NSt7MKbs8bxCxd0VU2srYvt88PKfCkkSM41sDJMAycc845uOWWW/Dggw/ipptuQigUcnyeeDyOJUuWYOXKlcOyYsUKLF68GIsWLcKiRYvw7LPPOp5xCofDOO+88xAKhaDrOlpaWmAYRlrHhmGgp6cHpmkWRdY0TboqUFfKNBEXa+B0SAS7TBOnt7RACtiVrutobW1FeXl5cp10ELJtbW1obGxEKBQKTJ+dZE1dx7+2tGCfaVpV9pRCeSwGcXG9he6K95X7bEuL9V5EWVkZWltbHWdDoRAaGhrQ1taW0/MGMUtXdJWNrGH0Pz94WIQuPwOngXz1q1/Fpk2bMGLECMfnCYVCuOaaa3DjjTemxde+9jVX5cjLysqglEquldQ0La1jpRQqKyuLKktXhelKdB2JvoHTYRHs0DScXFsLKWBXyWsX67ftzPojK5qG+tpavKXryU1x7xFBlD9fZj3Oapr1W303Wbt8ck1NTU7PG8QsXdFVtrL284PdTuAGToZhYPz48YMq7V1wwQV48803HQ1mMsFpOXLDMHDqqacGaklVvrJ0Vdiu7KV6dkW9WIG7sqmtdf9iab6ymSypCsL1KrHesfPiXadCd8X7yn1W0zJbUjVhwgTXe/UEbVkUXdGV37K2L7fPDynwpJFhufXWW/HYY48N6mx5eTmWLl2Kq666Kvln8+bNw8MPP5yV95zi8TiefvppvPTSS3jppZewZs0aHDx40NFSPfuH5uaDN4hVSDKt9kJXhetKE8FmEfxdnFXUC6or3lv+zmpiFSuxN8W9x8XPt1hc8b7KT1W9YvJFV3Tlt2ymvlLgSSODqKysxHe+8x2sW7cOH3zwAX784x/j5JNPhoj1vtAPfvADPPfcc/jlL3+J++67Dw888IDr0fOxCIVCuOiiizB37lzMnTsX//Iv/+K4OAQhxNr49h4RvCdWOeiLhNXMSH4xxboP3xOrUMQnIrhPBFEf9I0QQkhB4n2jpaWlOOOMMzB79mxcfPHFOOuss1BdXZ38eiwWw9lnn43zzz8fM2fOxNixY7N2gdFoFH/+85+xcOFCLFy4EH/9618dF4ewp0W52RhdFbOrcrEqmP1drIp6WhG44r0VjGwm5cmLzRXvK/ryY5au6Cob2Ux9pcCTRnxLOBzGddddh5tvvhk333wzvvGNb7gqDpHJtGg8Hnc9PRm0LF0Vrquh7zeVF4Er3lvByA5dsvcbuuJ95UGWvujKj1m6yp2vFHjSSKBwWhyCEJL5wImQbDHckr17xVpemu++EUIIKSjy3oGsEo/HsXjxYrz44ot48cUXsXr1asfFITgtmj50VbiuMh04BdEV761gZJWmobSuDhfr+qAlewZd8b7iUr1AZOmKrrKRzdRXCjxpxLeEQiFcfPHF+MxnPoPPfOYzuPnmmx0Xh+C0aPrQVeG64lI93lt+zpbE49A1zfGSvWJ0xfuKvvyWpSu6ykY2U18p8KQR3xKNRvGnP/0JCxYswIIFC7BkyRLHxSEIIdZ7JFuES/WIfzFEcLEI3hcu2SOEEJIV8t6BrBIOh3HDDTfglltuwS233IJvfvObjotDZDot6nbzvSBm6aowXZWK4C6xquod7Puvkz2cguqK91awslpf9iIR7JH0luwVqyveV/Tlpyxd0VU2spn6SoEnjQSKvXv3OioOkckPTSmFaDTqao+qIGbpqjBdJcQaLH0i1gPppeJ8D6cgurKJx+Ou8/nK1tfXu/6HJojXOzCriWCf9C/Zu4uueF+5zNrLhNxkNU1DfX29689pt+cNYpau6CobWdtXJgOvYfCkEd8Qi8WwaNEivPDCC8OyatUqx8UhlFIoKyuDUgpKKes3m5qW9nFlZaWj7w96lq4Ky5UohZNqa7Fd1/GJWMv1lAjE/i1/gbuy34cMYlZEAtdnL7KmruMSGbxk727pW7I3zH1bzK54X6XxGejyepWyHmxrampyet4gZumKrrKVVcp6frDb4cBpCPbSvC984Qv4whe+gFtuuQVXXnklrrjiClxxxRX4/Oc/77g4RCgUQk9PD0KhEJRSyd9epXOs6zrGjh0LwzCKImuaJl0VmCtRCk3xOLZp2uD3m4rAlVLWB259fT0MwwhMtqKiAi0tLQiFQoHps5dZ6fsHctgle3TF+yrNbDweh67rqKurQ3l5ueNsKBRCS0sLRowYkdPzBjFLV3SVjaxS/c8P4XCYA6d0eeCBBzB//nzMnz8fTz/9tOPiEJqmoaamJhBLqvKdpavCdBWXzPdwCqKr5PX3fQAHKVtsS6qGyw5dsvcbGb5QBF3xvkqF/QDmJqtpXFJFV3SVz6zty+3zQwo8acS3hMNh3HTTTfjSl76EL33pS/j2t7/tuDgEIcUON78lQcQUwRyxlux9Kunv7UQIIYSkIO8dyDlOi0MYhoHm5mZWMKGronXlxcApiK54bxVG9mIRvCGC90Twv+iK9xV9+S5LV3SVjWymvlLgSSO+JRaLYeHChXjuuefw3HPPYeXKlY6LQ9jTotxsjK6K1ZUmgs2S+VK9oLnivVUYWU0Eb4p1/34ig5fs0RXvK/rKf5au6Cob2Ux9pcCTRnxLKBTCnDlzcNVVV+Gqq67CF77wBcfFIQgpZkpF8Gvp38Npnzjfw4mQfGKKVUJ/t1gDp7eFS/YIIYS4Iu8dyCrRaBR/+MMf8Oijj+LRRx/FU0895bg4BKdF04euCs9VuVgPmodF8Kam4cu1tQgViavM8xrC4VqIFIcvP2cHFop4W6wleyUiELrifUVfec/SFV1lI5uprxR40ohvCYfD+NznPodbb70Vt956K77zne/g/fffd1QcQtd1NDQ0uJ4WTSQSrqcng5alq8JzNej9JqVQlkgkyz0Xuiu3+Z/9THD//YJ771V46KEE7r1Xwz33SJL77xf8/OfHakdBJAGR4Pjyc9YUwWUyeNZJF4HQFe8r+sp7lq7oKhvZTH2lwJNGAoXT4hCEFDMDB05bRRD1QZ/8hj1Quucewe9/Lzh0SPCPfwj+9/8W/P3vgv/5H+vY5h//sL7n97+XQQOqgdx9t+C++6y28319hcLQWadfy/DlyQkhhJAU5L0DWSUWi+HJJ5/E8uXLsXz5cqxYscJxcQhOi6YPXRWeK3vgdFgEOzQNJ9fWQorElYhAKQ2RSP9yu4GDpOEGSv/934IDB/oHTMPx3//dP5gaOqg62gArvZmq4Nxbuc6aIpgrgg+kvzx5xDBwEl2lRbHdV/RFV37M0lXufKXAk0Z8zWWXXYarr74aV199Nb74xS86Lg6haZltvllSUuJ6o7KgZemq8Fwp6a+ot00p1JeUQIrElYXCffclcP/92hGDJHsg9Mkn/YOh//kfwQcfCK6+WjBrluCiiyyGHl91leD99wcPpAa2M/DYPtfAgdSxBlH19e6XJgRxo1In2dnSX578Ll1HVUMDFF2lBTfATR9N01yvbgniZqN0RVd+y9q+ampqXC/1GwZPGskbsVgMTzzxBJYtWzYszz77LB555BE8/PDDePjhh/Hkk0/io48+QnV1ddrn0HUdJ5xwAnRdh67raG5uhmEYaR1rmoaTTz65qLJ0VRiuTm5uRsI08UuxljV9LIL3DAOTTz4ZUsCuNE1HXV0zREz89KeCefMEH30k+Oc/+2eT7AGNNZAx8LOfNeOSSwxcdpmOH/ygGbNnGxDR0dg4Hta7SjoaG5shYgw6vvBC6/vnzrWy//Zv/cff+954XHSRjquusgZi//xn/8Bs4GzU735nLem78077M8voO681WzZ+fDN0PT1Xuq5j/PjxyX9snHgOSlZ0HROam/GuaeKQWL8Q+A8RJAwDJ/u0z8zmJ9vc3AxdtwaJ48ePZ5ZZZgOWHfj8YBgGB04iVvGHz3/+8/jqV7+aFt/73vccF4cIh8OYPn06wuFwcqSvaVpax4ZhoL29HaZpFkU2FArRVYG4qmtoQKWuJyvq7RLB1aaJjvZ26AXqSikNIhoefLABf/yjjoMHBf/n//QPlv75T2sQc801gksuEcyZI5g9W0d5eQOsIg4aSkqsY6U0jBw5EvX19TBNM+W57O8X0VBa2n8ci41EONwAER0zZwouu8w65zXXDB5IDRxE3X+/4De/0bF4cQN+/vMj20zH29H6XAhZ0TSMamjAFbqeLBTxlghCuo4an/bZL9lRo0b9f/beNDqq60r73/fcW7OGkqokxCA0gBBTnPaYTjpZTtK94owe4ji2MWY0o5CEJkAgIRBCCAyykLEiY4xNMA4mtkM8Jp1kJavX6u6VfjvCdtz5O2ZGSGgA7GCc/9ufnvfDUWkuqFvjvVX7w7N8U6rnnnN/nKrcXXvffXDLLbfAZrOZZs6heCdNmgRN0zBx4kRkZ2fr9lqtVnzhC19ATk5OVMc1o5dZMatIeIUYun+w2+0cOAUrvc0hhDBHSZURvMwqvlgNbwxxgghCUWB1OCDimNWTT8og5No1QmenDEp8wdKDD8oyOz3jh1ImlJKSPBBgjXzdF0iNF0T5nrPyZaNaWoZnoyI/Z7N4FRpqFHGWCLuCGNNM1xsu76RJiVUCyiVVzMpoXmalnxeX6unQ6FK+3/3ud7qbQ7BYiaoRrchJ7ukU6zlFSg0NhOeeI/T0yGDEFzAtWEC4557Yz8+f/AVRly+PfC7quef0B1DxLAsRHiLZKKKX5BrfQ9xlj8VisVg3VMwnEFFZrVY8/PDDWLBgARYsWIA1a9ags7NTV6mepmmYM2cOdzBhVgnHanQr8nQhkB6HrHbtkl3wrl2TzzNdvEhYtIjwve8RfJvYCmH8tfW97xF+9CPCD3+oYceOOejrswyWGl67JgOo/ftlkGiUOcfa+yMifESj9nYy+Jz5Oys6XubFrIzoZVbR4+VHYTmJYeVyudDW1oZDhw7h0KFDOHbsWFDNISZPnhx0mZDZNgwLdWM2ZhU/rEZnnNIUBa44YrVtG+HZZ0dmmXp6CD/+8fD3mW9tEalwuyfj3ntVLFgwdG2BBFBm/CyF5KWRezvtNMOc+TsrKl7mxayM6GVW0ePlR2E5iWFls9mwcuVKrF27FmvXrkVtba3u5hAsVqJqeCvyeCrVq6+XAZPvWaaxWab40ve+R1i4UF8AlSiyEOFBGlmyt5u4ZI/FYrFY4yrmE4i69DaH4LRo4GJW8cPKSTTYitz3a7zHxKV6vg1sd+4cKsu7cMFflin26yMSvG4UQD3zjNxkt7FRIC1tiJcZrjcUr6ppmDpnDh6xWAa77AVasmfG643159BM18u8mJURvcwqerz8KCwnMaySkpJw9OhRvPXWW3jrrbfwm9/8RndzCE6LBi5mFT+s3CS7jfWTfAbkx0SwmbRULzk5BUQCO3cSrlyR3fK6uqRulmWKx7U1PIAa3db88mUFR4+moKHBPNcbKqsJkydDU1XdJXtmvN54/s4Kt5d5MSsjeplV9Hj5UVhOYlhZrVY8+uijWLRoERYtWoSSkhLdzSFYrETU6FbkigHmFIqamkYGTT09hEceif28Yqnvf19m2kY/B/XppzIL1d4uyxpjPc9oyEKER4jQTUMle7uIS/ZYLBaLNUIxn0BE5XK5sG/fPrzwwgt44YUXcPToUd3NIUJNiwa7/4wZvcwqfliNbgyRSgQyISui8YOmhx82Dmsj8Pr+9wmLF48t4/vkE1neaOTrDQcrbYDVQxR4lz0zXm88f2eF28u8mJURvcwqerz8KCwnMaxsNhtWr16N8vJylJeXo66uTndzCE6LBi5mFT+sxt3DyYSsQgmaEnFtjQ6guroIvb2BZZ/igZVChNM0VLLXZMA5G4WVGebMpXrm8DIrZhUJb6i8/CgsJzGV9DaHYLESUclk/s1vRwdNly75bwLBGqnvf18+B3XxouTmayIR7+V7vpK9iyRL9q4Ql+yxWCwWa1Axn0BYlZSUhCNHjuCXv/zluPrVr36Fnp4eXc0hNE3D7NmzoWkaFEVBZmYmhBB8POpYURSoqsqs4oAVKQoKMjPxZ1VFP40t1TMyK183uMZGGTRdvDgUND32mIDDkQlFCXwOWVlZyMrKgqZpuucfK++kSZMwd+5cWK1WZGRk6B53woQsEGmwWjMxb56Knp6xXfja2gjbtgm43ZkgEiCKD1bKwPovzszEyYH1f4YIYpz1b8brjeW6Mtv1ZmZmQtM0ZGVlYeLEiVAUJWBvRkYGrFYr5s6di8mTJ+vyhjKuGb3MillFyqsoQ/cPXKrnR3a7HWvWrEFVVRWqqqpQUVGBpUuXYvHixVi8eDHWrl2ruzmEqqqYMmUKVFWFoihITU0d/Mfj45HHQghmFQesSFEwNTUVHwgxplTPyKySk1NBJMYETUONIBS4XDo4EMHtdsPtdkNVVaSkpJjCm5aWhuzsbGiaFtK4TqfsRviDHxCWLCF0d48MoC5fVnDkSCq2bFEGvi/dSE01PytSFLhTU3FWiMGSvcaB9Z9sgDkbiZXR5xysV1FkeZCqqoPn0OvVNA3Z2dlIT08HEUVtXDN6mRWzCrd3vPsHDpwC1N69e3Hw4EEcPHgQL7/8su7mECxWIiqJzFmqN17QpOeZJpZ/3XvvUAB1/frIDnxtbYTNm2M/x3BJJcKjRLhEQyV7O4lgM8DcWCwWixUzxXwCEZUvA1VZWYnKykps3bpVd3MIX6kedzBhVonGqoOM01UvEFY3Ks8TIvpdteJ1bQ0PoMYr4duyxTycb8bqYfLfZc+Ma8PI68poXubFrIzoZVbR4+VHYTmJqaS3OcTwUj29Y/nShUIE10nEbF5mFR+sHETYQUPdxc4RIY1osFTPiKxuVp4XzLi8tm78Xn8B1CefEHbsiA9W43XZc4ZhXDN6jfydFQkv82JWRvQyq+jx8qOwnMSwSkpKwuHDh3H8+HEcP34c7777ru7mECxWoslNhLNE6CfCX4nwGBGsBpjXeHI4ZNB0+fLIoGnevNjPLVF0332EJ56QAdTf/ib/Da5ckf8usZ5bqLKSXP+XSJbrDTaKYLFYLFYiKuYTiKhsNhvmz5+PpUuXYunSpSgrK9PdHILTooGLWcUHq+F7OJ0g+au7UVkpCuH0aRksdXYSPv6Y8Oij4RmX15Y+7333CWzcmIlLl1T09sr9n555JrBnn4zO6hEinCTCBSJs971uwrVhxnXFpXrx72VWzCoS3lB5+VFYTjJCDocDX/va11BRUYGVK1fCZrPp+ns45XQ6sXfvXhw4cAAHDhzAkSNHdDeH4LRo4GJW8cFq3M1vDcpq2zbCmTOyTKynRx4LEZ5xeW3p5aVA01Ixf75ATw/h889lE4mrV2+efTI6K1/J3uUB7SCC04Rrw4zrikv14t/LrJhVJLyh8vKjsJxkxATvvPNOrF27Fm+++SbeffddpKSkBPz3cCscGScWK9HkL3AymrZvH/tc0/z5BKs19nNLdPnK9y5epBHZp7q62M8tGFmJMI+GGkWcJS7ZY7FYrARUeE8ohOyXPnPmTNTU1ODYsWNITU0N+O/hVjgyTpwWDVzMKj5Y+QucjMJKz3NNXKoX/TkP72A4b57sbnjpkmwg0dc3fgBlBla+rFP/wH93CIG0zEyQidaGmdcVl+rFr5dZMatIeEPl5UdhOcm4Ki0tvWFgdLO/h0N2ux1r165FdXU1qqursX37dt3tyFVVRXZ2NqdFmVXCsDJiqd5wVuM91/TYY+Efl9dWeLyPPSYzTr69n3wB1NNPE2prfe9TkJJibFZWIsynob2drioKnklNhdNEayOe1lWkvcyLWRnRy6yix8uPwnKSMbJYLCgvL/cbGN3s75GU3nbkLFaiaXTg5DLAnIarvv7GzzWxjKf77ycsWzYUOHV2+gugjK9HSXab7CfCKeKSPRaLxUogRebE0QqckpKS8NOf/hSvv/56QHr77bd1tyP3pflUVYWqqnzMx3F9TAPp7A6S7Ze7NA1fmT0bFOO5zZgxG8nJFjQ0jC3Rk881ReZzOnfuXEycOBEWiwWzZs0yvFcIgVtuuQVf+MIXYLfbMXPmzJjPeebM2SBSQaRi3brZWL3agq6usRmo1lZCfb2G6dPl+43IavpAyccpGgqcmjQN03V+RnhdGd87a9YsWCwWTJw4EXPnztXlnTlzJux2O+bOnYtbbrkFQoiojGtGL7NiVpHwjj42fKletAKn0aV4o7V+/XqsWLECy5Ytw7Jly1BRUaG7OYSqyjSfEAJCCD7m47g+dqoqthHhPMn2y4tUFdOys0ExntvEidnQNBWnTvkr0YvM53Tq1KlIT0+HpmmYMmWK4b2KoiA3Nxc5OTmwWCyGmrOiCDid2SBScf/9hOXL5d5PvgDq2jXCtWsqDh3KBpF8v9FYTcrOhkNVB/d26iHCp6qKQwOfEcUAnI3CKtZzDtU7ZcoUaJqGtLQ0TJ06VbfXYrEgJycHubm5UBQlauOa0cusmFW4vaOPVZVL9QLW7t270d7ejvb2dhw6dEh3cwgWK5Hk2/z2Ksk9nGI9n+HasoVL9OJNDz5IWLFCNo+4dk1mEnt6ZJv5WM/tZppPhG6SwVMPERqI4DDAvFgsFosVMUXu5KtXr8aRI0f8Rnk3+3s4ZLfbUV5ejk2bNmHTpk3YsWMHurq6dG+A60sX6h1fCPN1IQnFy6zMz+pGrchjxcrplGVcV6/KTFNXl2w2sHDhzVuPhzIur63oeR98UKC2NhM9PUOb5+7dS9i0ybisSAiUZWbilKqin/S1KOd1ZXwv82JWRvQyq+jx8qOwnGSE0tPTUVJSgj/84Q/o7OzE+vXrMX369ID/HmnpbQ7hK9UL5h/NjF1IuNtLYrO6UeAUK1ZWK+HxxwkffTS0J9Djj0d+XF5b0fP6Ns9duFCgt5fw97/LDXSvXr159ilWrEhR4E5NxVkh0EeEM0SoNzjnRFtX3FXPHF5mxawi4Q2Vlx+F5SQjlJycjB/84AdYtGgRli5divvuu29EoHKzv4dTLpcLL774Il599VW8+uqreOutt3Q3h2CxEk0dZLzNb8vKCOfOEU6eJPzgB7GfDyty+uEPZfmeL7OoJ/sUbSlEWECyVK+X5OeGS/ZYLBYrbhXzCURUNpsNixYtwooVK7BixQpUVVXpbg7BadHAxazMzcpB8hfz00ToI8I5IqQZgFV9PeHKFfkczOnTMgPhdEZ+XF5b0fcO3zz38cfl804A/+9eAAAgAElEQVS+zXM/+WT87FMsWXkHNsCdR7JF+WUKrGQv1pwTbV1xqZ6xvcyKWUXCGyovPwrLSQwrp9OJ3bt3o62tDW1tbXjxxRd1N4dQVRVTp04NOi3qdruDTk+azcuszM3K1xiin+RN4EIi2GLMassWGTRdvCjV309Yu5Zgt0eeFa+t2HsXLJCtyq9fH8pAtbQQNm4c7o8tKxoY9zTJz85pImwxGedEW1fMy1heZsWsIuENlZcfheUkhpXdbkdlZSVqa2tRW1uLnTt36m4OwWIlioY/33SCZBlSLOczPGga3hAi1pxY0dWPfkRYtUquge7uoX2fxgZQsZOV5A8NvpK9K0TYaoB5sVgsFiusivkEoi69zSFCTYtmZGQEnZ40m5dZmZvVjRpDRJOV0ymfaRmvi140WfHaMpZ3ePbJt3Hu1auEhgaBlJQMyE12Y8tq9PNO22j8552MzDnR1hXzir2XWTGrSHhD5eVHYTmJYeVyuXDw4EEcO3YMx44dwxtvvKG7OQSnRQMXszI3q5sFTtFiZbXKm+S//nWoOUCwmSYu1TPHnAP1+rJPly4Nle/19yt48UU3Nm40Bqv5dPPnnYzOOdHWFfPitWUWL7OKHi8/CstJDK0lS5agqKgIRUVF2LBhAy5evMileizWOEqiGwdO0ZLNJp9jOnNGNoPg8jzWaD34IKGoSJbudXcT/vY3mX3asiX2cyMa+bxTnQHmw2KxWKywKOYTCKtcLheef/55vPLKK3jllVfws5/9DG1tbdi3bx/27duHgwcPoru7W1dzCE3TMHPmTGiaBkVRkJGRASEEH486VhQFqqoyK5OyooHj91V1MHBKJQINpMmjNR+3W6bkT5+WXdQ6OuRncNq02LCaMGECJkyYAE3TTOOdOHEiZs+eDavVCq/Xa4o56/HKPZ9kad7ChSObR1y54gueBBQlA4oSfVYTMjKwVFVxiYa1KBcCUzMyQCbinGjrarxjTdOQmZmJrKwsKIoSsNfr9cJqtWL27NmYNGmSLm8o45rRy6yYVaS8ijJ0r8Wlen5kt9uxbt061NXVjasnn3xSd3OI4Wk+RZEpQ98/Hh+PPBZCMCuTsnIoCp5yu3FGiJGtyKM8n8xMN7ZuFTh1St4QnztH8HpVTJ4cfVZEhLS0NKSlpUFVVaSmpprC6/F4kJOTA03TTDPnYLxEsnTjoYeGsk+9vbKFeUuLgu3b3SBS4Ou6Fy1WSW7Zae9xkiV7/UQ4ryhId7tBJuScaOvKd5yamgpVVZGWlob09HTdXk3TkJOTA4/HAyKK2rhm9DIrZhVu73j3Whw4BSm9zSFYrESQm4bKi/5KhMU0shV5NHX6NOHyZfmM0+LF8pmnWPNhGV++7NPf/074/HO5hmJZuqcQ4QzJz9QpImwm3hiXxWKxTK6YTyCiGl26d/z4cd3NIXyletzBhFnFM6vRrchjwcrhINTVEU6dkvs1nT3r+1tsWPHaMo/X65Wle6OzT729hOZmwoYN0WdlJfkDRA/J9uRnaKhRhBk5J9q6Yl7MyoheZhU9Xn4UlpMYVjabDcuWLUNxcTGKi4uxceNG3c0hVFUdLE8I5h/c7Q6uG4gZvczKvKxu1lEvGqzcblma198vs01LlviyTbFhxWvLXF5FGfIuXiyDJt++T1evyqA8FqwWksw4nSdCre91E3JOtHXFvJiVEb3MKnq8/CgsJzGsnE4nmpqa0NraitbWVhw4cEB3cwgWKxEUSOAUDXV0yKYQZ88ShIg9F5Z5tXixDMKvXx/KQO3ZQ1i/PrrzUEiWwV4e0Bbikj0Wi8UyqWI+gYjK4XBgw4YN2Lp1K7Zu3Yo9e/agq6tLV+DEadHAxazMyyrQjFMkWdXUEM6fJ5w8KdtN+55tihUrXlvm9z78MGHNmqG25Z99Jp+D2rOHsG4dgUh2bIwkK1/Jnm9vpzNE0ISA22CseF0xL15bxvcyq+jx8qORL1gsFjzwwANoamrCyy+/jF/84hf4xS9+gZdeeglbt27FN7/5zXANHDPpbQ7BadHAxazMyyrWpXq1tbKV9KVLsjlEXZ185imWrHhtxY93ePbpwoWh8r36ehVebw6IIstqeKOI00SoEwI2txuKAVnxumJevLaM62VW0ePlR0P/Izc3F7t370ZbWxv27t2Lp556Co2NjdixYwdaWlrw9NNPo729HfX19UhNTQ3XBCIql8uFZ599FkeOHMGRI0fw2muv6W4OwWIlgmJVqme3y6Dp8mXCxYtS/f2Eqir5t1hzYcWPHnmEUFIi25X7yvd6egiNjXK9RXJsGxGeILmvUx/Jz1kNcckei8VimUzywOVyYdu2baisrMQdd9wBp9M55s1utxt333036uvrUVJSAofDEevJ31Q2mw0rVqxAaWkpSktLUVNTo7s5hKZpKCws5LQos4prVrEq1VMUwpkz8ga2s1OW6S1ZYgxWvLbi0/voozKA8pXvXb8uy/eefFJfABXMnBcT4WOSn7OzRINd9ozKKpHXFfNiVkb0Mqvo8fIjeZCbm4u6urqATG63G5s3b0ZKSkq4JhExOZ1ONDY2oqWlBS0tLdi/f7/u5hCcFg1czMq8rGJVqrdxoyzNu3BBBk/jNYXgUj1zry2jepcuHSrf6+yU/716VWZAIzXu6JK9Gp3Xyusqel7mxayM6GVW0ePlR/Jg8uTJOHDgAO66666bmhRFCfckIiaHw4GNGzdi27Zt2LZtG5qbm3U3h2CxEkUdRLhKsm1yWoTHcjrlA/pXr8qb1q4u+av/smUEmy32LFiJoUceIaxaNbJ8r7dXf/YpUA0v2eslub9TbZjHYLFYLFbEJA/cbjdOnDiBXbt2YevWrSguLsatt94a68lFRME0h5g2bRpH9wFI0zRmZUJWdpK/fJ8j+Sv4Uhq/hCic46oqobxcluZ1d49fohdrVj55vd6g/bHyFhYWBv3jlhmvNxTvlCmFePRRDStXyrV46VLg5XvBjruAhp53CiZ44nUVHa8QIuhnolVVRWFhYdTHNaOXWTGrSHiJQrt/8CN5YLfbsWDBAnzzm9/EkiVLUFJSgnXr1mHz5s0oLi7GbbfdFq4BwyqXy4X29nYcPnw4IP385z/HpUuXdGWcbDYb7rnnHthstsEFq6pqQMeapuEf//EfYbFYEsJrtVqZlclYTSsshFfTcIZktqlj4IsmP8Lj5uUVgkjD//k/spveiRMD4+Ybh5Wqqpg1axa8Xi8sFotpvLNnz8a0adNgtVpNM+dYssrPnwYiKyZMKMTKlRr6+saW723aRCDSkJ5eCCFCG1dRVUwqLMQKTUMPyQCqnwj1moYvFhaCDMwqkdZVYaF8LsLj8WDWrFm6vVarFfn5+ZgzZ05UxzWjl1kxq0h4VXXo/sFut4c3cCKSJXjDI7xbb70VDz/8MB577DGsWbMGzc3NWLFiBaxWa8wDJp8cDgdqamqwffv2cdXQ0IDy8nKUlZWhrKwMtbW1uptDCCGQmZkJRVEghEBubi5UVQ34ePLkyRBCJIRXURRmZTJW2bm5SNc0nCD5fNN7RPCoKrIjPG5BQS42b9Zw8qT8Zf/cOYLXqyI721iscnJyBr8f2Rvf3ilTckGk4dFHCWvXju2+t3u3ipaWXBCpIBKYOjX4cSfn5oIUZbBZRB8ROlUVebm5IBOwSgRvbm4uhJCZqpycHPayl70m86rq0P2DqgbXXOKGgdN4ysnJQVFRET788EMAwPHjx8ftuGdk+Z5tam5uxrPPPhtUc4j8/Pygy4RSU1MH/+Hj3SszBszKbKwCbUUe7nFPn5ZtyD/++MbPNsWKlU9mLDEqLEyskqpIsHrsMRlADd88t7ubsHOnLDMlIqSmBj9uqtcLVVVxmmTG6RQRqkzKyshz5lI943uZFbOKhJcotPsHP5IHVqsVt912GxRFwZw5c1BcXIyf/exn+Ld/+zf8+te/xv79+7F06VLcdddd4YzaIq7RGamWlhbdzSFUVUVubm7QN21paWlB32iazcuszMlKT+AUjnHtdln6dOqU7Go2Xic9I7DitRX/3kBYPfGEv+57AhZLGoiCm3NKWhrsQmAZDTWLuEyETSZmZbQ5x/Lzn2i8mBWzMpo3VF5+JA9SU1Pxu9/9DsePH8cf/vAH/OY3v8FPf/pTFBcX48tf/jJsNlu4Boy59DaHYLHiXdHe/FZR5N5NgWSbWCwjaN688cv3duwgVFSEfv7hnfYCCZ5YLBaLFRPJA4/Hg0uXLuEXv/gFSkpK8JWvfCUugiWXy4W2tjYcOnQIhw4dwrFjx3Q3h/BtnhVsdO8dKMdIBC+zMi+rDpLdvU5EcFy32wunU0V19chsk6IYkxWvrfj36mU1fz6hrEx23vNtnnv1qtyPLNQ5LyP5rFMfyeCphggOE7Mywpxj+flPNF7MilkZzRsqLz+SBy6XC0VFRUhPT7+h4fbbbzdUc4ibyW63o6ioCBUVFaioqEBdXZ3u5hCcFg1czMqcrNaTbEPeRXJzzl1EcEZg3JSUNKSnC5w9K4Omjz8mrFhx82wTl+qZd20Z3Rssq+XLh8r3urtl9lRP8ORvzk+QbBZxmQhnSW6Ya3ZWZl0bzItZGdHLrKLHy4/kgaIoIwKiW265BVu3bkV7e/ugDh06hP/4j/9AWlpauAaPuBwOB+rr67F7927s3r0bP/nJT3Q3h2Cx4lUOkkHSVSJcHNBlImyg8X/pDpc6OoZakMeaAYsVrB57jFBaKgOnvj65cW5Tk8xIhXLeMySbRZwmQrUBrpPFYrFYgxr7YnJyMt588038/ve/x3PPPYf29nb85Cc/weHDh/H+++/fNCtlJDkcDmzevBk7duzAjh070Nraqjtw4rRo4GJW5mJlJ8I6kt28uolwkmS5UCTGJRLIzvaipkYdbEF+/jwhLc24rHhtxb83tDIOAavVi5UrVfT1Ef7+d6lASvf8zdlGhBU0tDnueCV7ZmRlxrXBvJiVEb3MKnq8/Gjsi5mZmTh16hS+8pWvjHhdURTcdtttpirVG096m0Ooqoq8vDxOizKruGUVyPNNoY5LJJCXl4YLF8Rgmd7KlYE1hYgVK15b8e8NlVVysuyq9/jjsknEpUtD2afGRtlQIpg5LyNZstdPY0v2zMrKbGuDeTErI3qZVfR4+dHYF5OSklBTU4MvfvGLcDqdsNlssFqtSElJwT//8z+bqmmEy+XCvn378MILL+CFF17A0aNHdTeHYLHiWdHsqOd0yvI8LtNjxatWrJCB0/DGEdXVwZ3LV7J3iuRziLG+NhaLxWKN86LFYkFpaSn+67/+C7/85S9x7NgxvPLKK3jnnXdw8uRJU5XqERGKiopQVVWFqqoqbN26VXdzCE3TMH36dI7umVVcskqiwAOnUDNOHo8X772n4soV2Y48kDK9WLLyyWwbdyqKghkzZiTURqVGYvXEE7JZxOefywDKX/bpRnO2EWE5jSzZ2xCHrIzu9ZUJBePVNA0zZswI+nvabJuNMitmZTSvj1ew9w9+NPZFt9uNP/7xjzh69ChqampQXV2N6upq1NfX49ixY0hNTQ3X4GHX6AzTwYMHsXv3buzatQu7du3CM888o/sZJ4vFgjvvvBNWqxWKogx+CQdyrKoqCgoKoGlaQng1TWNWJmJFioJpXi8+UFX0kwycUolAA19U4RqXSIXdLrBzZxrOnxc4e1agpsYLm83YrBRFQWZmJjweD1RVNY13woQJmDZtGiwWi2nmHC+siBS4XF48/riK8vKRbcv7+gjbtxPKywVSUjLhdvufMykKbF4vVqnqYPDUT4QaIZCdmYm0OGBldK/XK5+r8Hg8yMzM1O21WCzIz89HVlZWVMc1o5dZMatIeIUYef8QscDJ6/Xi3//938d9DqiwsNDQzzg5HA5s2bJlMFBqamrCunXrQso4KYoyWJ6oKMrgr9eBHiclJUFRlITwEhGzMhErUhTkpqXhAyHGBE7hHJdIXu/Jk7J06f33xeDrRmc1vIuoWbxut9t0c44nVm730JpfsUJmn65fJ3R2Ej77jPDppwK7dvm88v3jnT85LQ0kxIjnnc4LgfSBcZU4YGV0r6IoIXvdbndMxjWjl1kxq3B6hRi6f/CdJwwa+2JycjJaW1sxf/583HXXXbjjjjtw++2346tf/SpWrVoFp9MZ8wBJj2pra9HU1ISmpiY8/fTTujNOqqpi2rRpMS+pMoNX0zRmZUJWfyLZkvw8EdIiMK7dTli3TgZO/f2ym15qqvFZ+TSUTTCHV1GUoayiSeYcz6wWLiRUVcmSPV/5Xnc3oaGBUFIS2Di+551OEqGKCEleLygOWRnNK0TwZUKqqnJJFbNiVjH0EoV2/+BHY19MTk7Gu+++iz/84Q94+eWXceTIEbz00ks4fvy46Z5xGr2PU1tbW1CBUygdTNLT04Ne4GbzMitzsfK1Iz9L8sZsNclnKyIx7pkz8pf3jz8mrF4dWDe9WLPitRX/3miy8gVQw8v3rl4lrF9/Y5+N5Gezj+QzT1eFwK70dDjimJURvMyLWRnRy6yix8uPxr6YlJSEPXv2YMGCBfjRj36Ehx56CA899BAWLFiAvXv3Ijk5OVyDx0R625GzWPEqNxHOkcw23awVebAanW06e5agKLG/dhYrVlq1Sv6IcO2aDKAuX7558EQk93fyleydppEtylksFosVFY19UVVVZGVljWuYMGFCSCUv0ZbL5UJraysOHjyIgwcP4uWXX9bdjtzXwSSUzcZCSamaycuszMOKhEAK6WtFHsy4bjfh3Dka3LtJb7Yplqx4bcW/N1asFi4UaGryordXoLeX0NMTWOne8Bbl63SOaVZWsfIyL2ZlRC+zih4vP5IHkyZNwre//e2AjfPmzUNSUlK4JhEx2e12rF27drAz4Pbt23U3h1BVFfn5+ZwWZVZxxSrYwCmYcTs6Qtu7KVaseG3Fvzd2a0vAZkvHmjVyQ+i//13qyhWZoR3PYyNCEcmSPV+L8qoEYBXLMh/mxayM5mVW0ePlR/JgypQpePHFF3H33Xff1PTwww+jtbX1hiV7t956K0pLS1FZWYlFixbdcNPcWbNmoby8HBUVFfjBD34QrgsDkXzGqba2Fo2NjWhsbMTevXvR1dXFG+CyWBT5zW/tdvlMx8mTshWznr2bWKxE0eLFMli6dEl+Tnp6CNu2EdasGf/9q4nQQ/J5p2CCJxaLxWIFLXmgqiruv/9+tLW1oaWlBatWrcJ9992Hb33rW/jWt76FBx54AKWlpXjmmWfQ2tqKW2+9ddzoT1EU/MM//AMOHz6MsrIyFBUV4ZVXXkFxcTEsFsuY90+dOhUvvfQSNm3ahOLiYhw5cgTf+c53oKpqWC7Q4XCgoaEBzc3NaG5uRnt7u+7mEJqmBd1JyIypzVBTyMzKHKyiUarnK9Pr6yOcPi1QV+eF3W4eVry24t8ba1aKMuRdvVp+VoY3jhg3+yQEar1eXBFiMHhaTwR7nLOKRZkP82JWRvMyq+jx8qORL3z7299Gc3MzXnjhBbz88ss4duwYjh49ipdeegnPP/88tm/fjttvv93vCZ1OJ5555hk899xzg6/dd999+Mtf/oKcnJwR77VYLCgrK8Obb745GFSVlpbi17/+dUQ32dXbHILTooGLWZmHVbRK9To65MPv778/MC6ZhxWvrfj3Go3V6tVD+z51dw9ln4qLh/sFHOnpKBJisFnEWQqsWUQ8sYq0l3kxKyN6mVX0ePnR+H+YPn06vv71r+O73/0uvvvd7+KrX/0qpk6detMTejwenDhxAgsXLhzcbCorKwvnzp3DN77xjRHvTU1Nxdtvv42ysrLBC/riF7+Izs5O3HLLLWG5QKfTib179+LAgQM4cOAAjhw5ors5BIsVr4pkqd7wMr3+fpl5Sk6O/TWzWEbXokVDpXu+7FNf33gB1MhmEZUGmDuLxWLFucJ7Qo/Hgw8//BBLliwZDJxSU1Pxl7/8ZczzSx6PBx988AHmz58/GElOnDgRFy5cwP333x+2Oa1duxabNm3Cpk2b0NjYiK6uLt3NIXJzc4OKVhVFQUpKSlCRshm9zMo8rEiIEYHTe0RwhXncM2eGuumVlCjweMzFyiePxxO0P1be6dOnB/0LmxmvNx5ZrVghs0+ff07o7JQB1JUrhPXrBZxOD4gEltPIZhGBBE/xyCpSXkVR4PF4gvKqqorp06dHfVwzepkVs4qE18cr2PsHPwrLSQaVlJSEn/3sZzh69OhgQ4iCggKcP38ed9xxx4j3er1efPTRR/jxj388GGR5vV6cP38e8+bNC2g8p9OJp556Cvv37x9X7e3taGxsRENDAxoaGtDS0qK7OYTNZsM999wDm80GIQQKCgqgqmpAx5qm4Utf+hIsFktCeK1WK7MyCSuyWkFE6CDCFSJ0aRruLCgAhTgukcDcuQVYv17Dxx/LwOnMGYLNZsEtt5iLlRACM2bMQEZGBiwWi2m8M2fOREFBAaxWq2nmzKxGvkdRBKZMKcDSpRrWryf09srAqauL0N8v0NqajpJSK9xTCrCatMHgqZ8IGzQNU/x8luORVaS8BQUFsFgs8Hq9KCws1O31cZo1a1ZUxzWjl1kxq0h4VXXo/sFutxszcBJC4Ktf/SreeecdPPXUUygqKkJTUxP+9Kc/jQlWPB4POjo6MG/ePAghfw2aNGkSLly4gHvvvTfgwKmxsREtLS0Baf/+/bqbQwghkJWVBSEEhBDIz88f/IcJ5Dg7OzthvIqiMCsTsJqanQ27qqKc5LMRp4lQpqqYnZ8/eLMV7LhE8vjCBQ19fbJUb80agsulYtIk87HKz88f/B4wizcvLw9E8pc6s8yZWY03t3wQyV9Jly4lbNgwVL736aeEa9dUtLbJ9zxEssteLxE+UVX8JD8f9gRiFSmvEPLeJBRvXl5eTMY1o5dZMatwelV16P5BVcPTdG4wcBLC9+B2eAKoL3/5yygtLcXKlSvxxz/+ERUVFWPSZE6nE8ePH8fatWsH/3brrbeis7MTc+fODWtAN1zBNIfg8jNmFU+sXCkpSBcC54hwlQgnwjiu3S438fRlm86eJSgKgUhBaqq5WPlkxhKjRCupShRWa9YMle91dREudhJqthLmFxGWEOEvJLNOH5P/ZhGJwiocXi6pYlZG8zIr/bwiUqqXnJyMXbt24bbbbgvXiUFEuP/++/Hiiy9i8uTJg6+lp6fjwQcfRG5uLlavXo033nhj8IIqKyvxzjvvhK2rntPpxJ49e9De3o729nYcOnRId3MIVVUxbdo07mDCrOKGVWp6OtKEwAnS1xgikHF9Lcj7+2W2qaSEYLMRiMzHitdW/HvNyOqJJwgbNw5lnz6/TujuI5TXEf68itBNsllEGbOK6ec/0XgxK2ZlNG+ovPxIHqSnp+PDDz/Ezp07sWHDBjzxxBMhZX1SUlJQXFyMAwcO4Mtf/vKIv915553o7OzEfffdh0mTJuHAgQOoq6vD+vXrcfToUfzLv/xL2FJqdrsdlZWVqKmpQU1NDZqamnQ3h2Cx4lF6W5EHqtRUwnvvyV/FT5yI/XWyWPGq4mLZLOL6ddk84tPrhAtXCWcrCF0kP9vlBpgni8VixZHkgcPhwLJly/Cd73wHRUVFqKqqQlVVFdavX4/ly5frag+elJSE9evXY+fOnfIh9FF/nzJlCkpKSjBz5kwQEaZNm4bVq1ejpKQE3/nOd8J6gQ6HA9XV1aivr0d9fT2am5t1N4fQNC3o8gQhRNBlAmb0MitzsEr1eILOOAUy7tDeTTIDZVZWvLbi32tWVunpsqueL/vU2yszT+e7CWd7CGfrCF2rxwZPicgqVp//ROPFrJiV0byh8vKjkZPzHauqirvuugsLFy7EkiVLsHr1ajQ0NGDBggWwDnTj8ieXy4WHHnoIXq83XJMMWk6nEzt27EBraytaW1tx4MAB3c0hOC0auJiVOVhFqlTPbieUlw/t3XT+PCEtzbyseG3Fv9fMrBRlyOsLoHouEbq6CWevE872EbrqCJdXyTbl9gRmFYvPf6LxYlbMymjeUHn50Y3fMGnSJDzxxBM4ceIEAODNN9+E0+kM1+Axkd7mECxWPCoSpXrjPd9kt8f+WlmsRJGvfO/z64TznTKA6rlKOFcR+7mxWCxWHEgeWCwWzJkzB0SEGTNmYOnSpXjuuefw29/+Fr/97W9x5MgRlJaW4mtf+1o4W/pFXE6nE08++STa2trQ1taGF154QXdzCE6LBi5mZQ5WKR4PFCHQQeEv1evokDduf/qT+Vnx2op/bzyyWraMsGnTUPnexW7CRz2EmlrC6tUCDocs82NWvLaM4mVWzCoS3lB5+ZE8SElJwTvvvIOXXnoJ//qv/4rf//73eP3111FdXY2vf/3rcDgc4RowqrLb7Vi3bh02b96MzZs3Y9euXbqbQ4SaFjXbQgvFy6zMwWqCx4NyIfAxydbF54mQFoZxS0oIp07JNsmnTxO2biU4HOZlxWsr/r3xzGr5chlA9fTI7nvXrxMuXxZoafFg5UpmxWvLOF5mxawi4Q2Vlx/JA4/Hg97eXvzqV79CdXU1vvGNb5g2WBouh8OB9evXY8uWLdiyZQt2796tuzkEixVvcpHc+LafCCeJsJbk8w/Bns/hINTXy0zTxYtSV66MDJxYLFZsVFxKOHmF0Pk54fwFwrVr8vNZVhb7ubFYLJbJJA9cLhfKy8sN0dAhnHI6ndi5cyf27duHffv24fnnn9fdHILTooGLWRmfFQmBfI8HHwiByxT45rc3GtfhINTVySxTd7fMOpWUxAErXltx700UVmeWEXo2Ec72yueeuroJvT2EzZsJK1cyK15bsfUyK2YVCW+ovPxIHiiKArvdHq6TGlp6m0Ooqoq8vLygF6nb7Q56sZjNy6yMz4qEQI7bjQ+EQD/pawxxs3H/+78Jn3wiAyhFiQNWAwqlo08svIqihFSaYLbrZVY3loVkVrmfCF3LCWc3yZbl5wc2z+kXYLYAACAASURBVO3rCyyASgRW411zenp6UF5fiZCiKFEd14xeZsWsIuH18Qr2/sGPwnISw2h0hmm0gsk4+YJKRVGgKMpg5BvocXJycsJ4iYhZGZwVKQqmJCcPZpzeJ0IqEWjYrzp6xiUSsNkIpaUyYDp/XqChwQO73fysRn9hs5e9ZvSmeTwgIVBKshlMFxHOriWcuyKzT+c7ZQB15QqhvHx48whzXm+4vB6PB4oib059wVcw3rS0tJiMa0Yvs2JW4fQKMfL+IUyxRuyDnXBqdBe9ffv2ob6+PqRnnCwWC+666y5YrVbd/2CqqqKgoACapiWEl1kZnxWpKu4oKMD/WCyDGadAA6fxxvV15zpzRmabTpwQUFX5utlZKYqCjIwMeL1eqKpqGm9mZiYKCgpgsVhMM2dmFVkvDdxArB0ePK0gnK0lXOglfHqd0N1F6OsTeOopD5Yvl4FTWlrisRp+rKoqvF4vMjIydHstFgsKCgowYcKEqI5rRi+zYlaR8Aox8v6BA6cAVVlZGXJXPS4/Y1bxwioSpXrFxXLfpu5umXWqrR3bFMKUrAbk+wI2i1dRlJBqus12vcxKn4YHT51E+HAFoayW0DnQfc/XPKK0lFkJIX9QCsarqiqmT58ORdH/S3co45rRy6yYVSS8Pl5cqqdD4djHicWKNzlJNoUIdfNbh4OwZcvYbnrbtnE3PRbLyPIFTz1E+P+IsIQIT6wl9A5sntvdLTeyXrs29nNlsVgsAynmE4i6gmkOEUrP/GAfTDWjl1kZnxUJgbT0dLwnhO7AafS4vjbkp0/LvZtOnfLf4tiUrHhtxb03EVmlpaeDhEAZyYYRfUS4RIRlRHh0FWFjndz7qa9P/nfjRsITTxCIVEydmjiseG0xKyN6mVX0ePlRWE5iWDmdTuzYsQOtra1obW3FgQMHuB15BL3MyvisbEJgi8eD00KgjwLf/PZG43Z0yEzTiRPxxYrXVvx7E5WV75mn4cFTHxEeHXhfcbn8TP/971KXLxPKyzVMmDAdRInBitcWszKil1lFj5cfheUkhpXD4UB1dTXq6+tRX1+P5uZm3gCXldByE+E0yZukk0SooNA2vyWSgdPVq4Tz5wlpabG/RhaLFbjWkvwu6CFZvrdq4PUVq+T+bL7s06VLhHXrfNknFovFSkjFfAIRld1uR2VlJWpqalBTU4OmpqagmkNwWpRZxQurVCK8R6R789vxxrXZZGOIM2cIZ88SKioIdnv8sOK1Ff9eZiV1hmTgdJHkd0PpsL+Vl8vnnbq7CdcH9n3auJGwbJl5r5fXlrG8zIpZRcIbKi8/CstJDCun04k9e/agvb0d7e3tOHTokO7mEJwWDVzMyvishgdOehtDjB7X7SacOyezTTcq0zMrK15b8e9lVjLjXEGyZO8iyQDqLBGUYb6yMlm6d/06obNTfwBlpOvltWU8L7NiVpHwhsrLj8JyElNJb3MIFiueFErgNOZcqYT33pPPP7z/vgykYn19LBYrOFXQUKe9k0QoGvX31asJmzbJgGl0AFVdTVi6NPbXwGKxWBFWzCcQUTmdTjQ2NqKlpQUtLS3Yv3+/7uYQqqoiPz+f06LMKi5YhZpxGj1uR0dggZMZWfHain8vsxopX+apb+C/a0b8XUVWVj6KijTU1ekLoIx6vby2jOFlVswqEt5QeflRWE5iaG3cuBENDQ1oaGhAS0uL7uYQqqoiNzc3KOiKoiAlJSWof3AzepmV8VkND5zeI4IryHFtNsKaNYSPP5Y3TKdO3bgxhBlZ+WTGjTsTbaNSZhU+7xoaahbRT4QSItgG/jZt2lBXvdWr5T5uXV2BBVBGvd4bSVGUkDcqjfa4ZvQyK2YVCa+PV7D3D34UlpPETKMzSqPV3NyMmpoabNq0CZs2bUJjY6Pu5hBCCGRlZUEIASEE8vPzoapqwMfZ2dkJ41UUhVkZmJWiaUghGTD1E+F/VBW35eeDdI5LpCI1VT7f1NdHOHtWRVtbPuz2+GE1/Nj3PWAWb15e3uD/4ZhlzszKGF4aOL6gabhEQ887WVQV2QOshFCQl5cPIhVEArt25aOhQUNPz8gA6soV+eMKkYrkZGNe782OhZABVyjevLy8mIxrRi+zYlbh9Krq0P2DqqocOPkCp7179+LAgQMB6ciRI7qbQ9hsNtxzzz2w2WwQQqCgoGDwH+Zmx5qm4Utf+hIsFktCeK1WK7MyMCsa+MWlwxc4aRruLCgYDJwCHZfIKs8zUKb34YeaPD/FDyvfcWFhITIyMmCxWEzjnTVrFgoKCmC1Wk0zZ2ZlDC8JgS8UFGCjpqFvIHD6mAjFmoYps2YhdxQrRRFwuwtApKGoSG6I7Svh6+6WLcw3btSwfXshXK4MEFkwfbpxrvdmxxaLBV6vF4WFhbq9VqsV06dPx6xZs6I6rhm9zIpZRcKrqkP3D3a7nQOnYKW3OYSqcvkZs4oPVjYirCZ5I9RPhHNESApiXJtNYPVqWabX3y8zT0lJ8cVquMxYYlRQUMDlZ8wqJG8lyZJe3+a4q4kwsaAA6k1YrVkjA6ieHhk8ffaZDKB27fJg8WLjXu94CrWkqqCgIOrjmtHLrJhVJLw+Xlyqp0MOhwMNDQ1obm5Gc3Mz2tvbdTeHYLHiRW6SwVI/EU4RYR0Ft/mtrw15f798tmndOv/7N7FYLPOqguR3he95p+U6vFVVQy3ML1wgXLsm/3dRUeyvi8VisYJUzCcQUTkcDtTW1qKxsRGNjY3Yu3dvUM0h8vO5gwmzMj+rUDa/9Y2bnJwORRHo6JA3QTfbv8msrGK9PszIy4xeZnVzDd8ct5/Gtim/kXzZp+Hlez09hPXrCUuWGPN6eW3x59DIXmYVPV5+FJaTGFZ2ux1r165FdXU1qqursX37dly8eFFXcwhN04Iu5RBCwOv1Br1YzOZlVsZmFeoeTkIITJjgxZo1An/9q8w4nT9/4256ZmUV6/VhRl5m9DKrG8tOMjN9mWTgFEzwRDS2fO/6dUJvrwygFi82zvXy2uLPodG9zCp6vPwoLCcxrBwOB+rq6tDU1ISmpiY8/fTTXKrHSliFY/Nbl4tw9uxQmd769QSHI/bXxmKxIqfxgqdVwZxn3VD53vDue6tXx/4aWSwWKwDFfAIRld1uR0lJCdavX4/169dj27ZtujNOqqoiLy+P06LMyvSsQg+cBPLy0vHBBwKXLwdepmdGVrFeH2bkZUYvswpcoQRPQgi43ekgEiguJjQ0jO2+V1VFWLTIONfLa4tZGdHLrKLHy4/CchLDyuVyobW1FQcPHsTBgwfx8ssv625HrmkaZsyYwWlRZmV6VuEInKZN8+KDDwT6+wnvvy8bRcQjq1ivDzPyMqOXWelTsMGTb1xFGRq3pEQGUKPL96qqCAsXGuN6eW0xK6N5mVX0ePlRWE5iKultR85ixYvCUapHRPjTnwhXrwb+fBOLxYofhatsb/B8XL7HYrHMo5hPIKJyOBzYsmULdu3ahV27dmHfvn26n3EKNS2alpYWdJRtNi+zMjarUAMnm42wYgXh9GnZjry6OvDnm8zGKtbrw4y8zOhlVvpY5eblgTRt3OBpZQjjlpYStm8fW75XUUFYtEjAZksDUXSvl9cWszKil1lFj5cfheUkhlZdXd1g4PTMM8/oDpw0TcP06dN5kTKruGDVQYSrRDhPhDSdXt/+TVevEjo64p+VT6GUCcTCqyhKSKUJZrteZhVdVjTAaj3pC54CGdcXQHV1SV2/Trh8WaCpyYsFC9Sos/KVCQXj9ZUIhVKeFO05x8rLrJhVJLw+XsHeP/hRWE5iGI3OMDU1NWHdunWoqqpCVVUVtm7dqrs5hKIosNlsg8e+m7BAj5OSkqAoSkJ4iYhZGZAVKQqy0tKwSgicIrkJ7gYiOIYFFTc7j+/X3o4OwuXLhPffF4OvxxOr8a9dfheYxet2u003Z2ZlfO9wVu60NJAQY4KnPpJlew4hkKJzXLfb9z2jYOfONHz6qRixeW5vL6GykrBgAQ28L7Dvn1BYKYoSstftdsdkXDN6mRWzCqdXiKH7B995wqDYBzvhlMvlwr59+/DCCy+Mq6NHj+puDmGxWHDnnXfCarVCUZTBX68COVZVdbB/fCJ4NU1jVgZkRYqC6V4vLqgqrtKwzW+FCGhcj8cLIhXLlhFOnpS/BJ89K7B7txcOR3yxGn2cmZkJj8cDVVVN450wYQKmTZsGi8VimjkzK+N7R7MiVWaAhgdPPUQ4SwRVCKQGOS6RgqQkL8rL1RHle77nn3p6CFVVAqWl3sFAy+MJ//V6vV6oqgqPx4PMzEzdXovFgvz8fGRlZUV1XDN6mRWzioRXiJH3Dxw4BSm9zSG4/CxwMSvjskqi4J9vslgIGzbITNPFi1JXrxJ27CA4nfHHarSGbujM4VUULj9jVtFl5QueeohwkgjLwzju2rU0bgDlewZKZqAiw0oILqliVsbyMiv9vLhUT4ccDgc2b96MHTt2YMeOHWhtbeUNcFkJqVAaQzgchJ07CWfOyGzT6dOyMUSsr4nFYhlH1SS/X/oGNF7wFIrKyuSPNaMDqN5eQnk54fHHY8+AxWLFvWI+gYjK4XCgvr4eu3fvxu7du/GTn/wkqK56ubm5nEVhVqZmFY5W5B0dsk2wno1vzcjKCOvDjLzM6GVW4WXlN3gKcc5Dzz/dPICaPz8818tri1kZ0cusosfLj8JyEsPKbrejqKgIFRUVqKioQF1dne7mEJqmobCwMKTNxlRVfzcgM3qZlXFZhStwCnb/JjOxMsL6MCMvM3qZVfhZjRs8CQFPmOfsL4C6fFlumyDfJ+DxxObzz2uLWTGr2HpD5eVHYTmJYeVyudDW1oZDhw7h0KFDOHbsmO7mECxWPCiUwMlmIyxfPrR/08aNge/fxGKxEk+RLtsbrtEBlG8PqNHZJxaLxQqDYj6BqEtvcwhOiwYuZmVcVqEETsP3bwqmTM9srIywPszIy4xeZhU5VuEKngKdsy+A6umRwVM4nn/itcWsjOZlVtHj5UdhOcmICd59992ora3Ftm3b0NDQgPr6elRUVOCf/umfxk215eXlYfHixViyZAm+/vWvh3U+DocDNTU12L59O7Zv346WlhZ0dXXp3gCX06LMyuysQi3VC+X5JrOxMsL6MCMvM3qZVWRZVRPhFMlue31EWKZzzGDmvGmT/JFn9PNPa9cSHnvM2Lxi/W9sprUV6zkzK+N7Q+XlR2E5yaCcTif279+P//zP/8Tx48fx6quv4s0338T//u//YvHixWMufOLEiXjuuefQ1NSEmpoaHDlyBHfffXfQgEbL4XCgoaEBzc3NaG5uxrPPPstd9VgJqw4iXCXCGSKk6fAtWUL4+GP5K+6pU4SqKoLdHvvrYbFYxtdZIvxfInRT8MGTXpWXy06gfX2Ev/1NbqIbSgDFYrFYAwrvCR0OB5YsWYJp06YNvjZz5ky8+uqrmDBhwoj3apqG1atX49e//jVsNhuICOvWrcMbb7yBlJSUsMzHbrdj1apVKCsrQ1lZGWpra3U3h+C0aOBiVsZkZSPCEyR/+b0gBPakpcERgNdul0FSf7/cu6mzU/6Su2dP4Ps3mY2VUdaHGXmZ0cusIsvKToRKIjSRzDr1kv7gKZQ5V1QI7N+fhsuXBT77TH8GiteWcddWrOfMrIzvDZWXH4XlJCMuMCMjYzBjZLFY0NTUhMWLF4+ZdEpKCn75y1+isrJy8G+33XYbLly4gDlz5oRlPi6XC+3t7Th8+DAOHz6Mn//857qbQ3BaNHAxK2OychPhHMls0/tCIMPrBQXgdToJTz45cv+mjRv1zdVsrIyyPszIy4xeZhUdVkSETSRLhfUGT6F9hgVcLi+qqlQ0NY3fwvxGARSvLeOvLTNeL7OKjjdUXn4UlpP41cyZM/H2229j8uTJY/7m8Xjw/vvv4/HHHx+MJCdNmoTOzk7ce++9EZuT3uYQLJbZNfz5pveI4NDp/+//JnzyiQygYn0tLBbLvKohwiUaCp6WRnn8ykrCrl3yh6DhGaieHkJpKeHRR2PPiMViGVqRO7nFYsGWLVtQXFwMi8Uy5u9erxd//etf8eMf/xiKogy+dv78ecybNy+gMRwOBzZu3Iht27YFpObmZt3NIVRVRU5ODlRVhRCCj/nYVMeKpiGFZMDUT4T/UVV8MScHdBPvlCk5cDo1LFkin2s6d46wZYuKggJjXFe0jvPy8uDxeKBpmmm806ZNQ35+PqxWK6ZOnWqKOTMr43tDZZXu8YA0DftzcvCppg02jFhKBFJVuHJyoETweqdOzQGRCiKBvXtz0Nysobd37B5QS5cSiFS4XDlQVQ0ejwd5eXkQQgQ87tSpU2G1WpGXl4dp06bp8ubk5EDTghvXjF5mxawi5R19HsMHTtOmTcO7776L3Nzccf/u8Xhw4sQJPProoxBCZpwmTpyICxcu4L777gtoDJfLhWeffRZHjhwZVy+99BJaW1vR0tKClpYW7N+/X3dzCF+aT1VVqKrKx3xsqmPFYhkZOGkavlRYCLqJd/r0Qni9Fpw5I59r6uiQn4X8fGNcV7SOZ82ahaysLFgsFlN4hRCYM2cO5syZA5vNhhkzZhh+zszK+N5wsSKLBTmFhdhisaCfZOapmwjlmobNhYVwRuF6FUWFx1MIIgsqKmQGavgeUN3dhPJyDTU18j1W6wTMnDlL17gzZsyAzWbD7NmzMWfOHAghAvYWFhbCYrFgwoQJmDVL37hm9DIrZhUp7+jzGDpw0jQNVVVV2LBhg9/JOp1OvPnmmyguLoaqytrFW265BRcvXsQXv/jFsM1l2bJlKC0tRWlpKWpqanQ3h2CxzK5gS/VSUwnvvSd/hX3/ffm/Y30tLBYrPlRD8jupmwj/P8nmNUqM5uIr4Ru+B9TFi4SSEsLDD8eeFYvFMowic+KcnBy88847mDFjxpi/paam4lvf+hays7NRVlaG1157bTBwKikpwW9/+1u43e6wzGN0Ruq1115DT08PvF5vwOdQVTXoNJ8QAm63ezCjFu9eZmVMVr7AqZ8IfxYCuW43KEBvR4fMOJ07R/B4BJKT45uVUdaHGXmZ0cusYsuqhghXSHbc+5gIS2J8vTU1Q3tA+VqYB/v8E68tZsWsYusNlZcfheUkI2Sz2bBhwwY0NTUNthkfrjvuuANnzpzB97//feTk5OCll15CWVkZli9fjqNHj+Lee+8N5wWOkd7mEJqmYebMmUGl+YQY2WUw3r3MypishgdOHwqBgoyMm3bVs1oJixcPPd+0eTPB5RJIS4tvVkZZH2bkZUYvs4o9q1oa6rbXS2ODp2hf77p1hN27ZfneZ5+NDKCKiwmPPMJryyxrKx69zCp6vPwoLCcZIafTieLiYsycOXPcv+fm5mLr1q2D5Xhz5szBxo0bsXnzZjz00ENhnYvD4cCGDRuwdetWbN26FXv27NHdHILFMrtGl+q5AvC43TJgunqVcOIEQVFifx0sFis+dbPgKRbyBVA9PWM78OkJoFgsVlwp5hOIqJxOJ5qamtDa2orW1lYcOHBAd3MITosGLmZlXFYdJPdx6hQC+QGU6o3/fFNisDLC+jAjLzN6mZVxWPkNnmJY5kMksG2bG83NAr29+jJQvLaMs7biycusosfLj8JyEsPKZrNh2bJlKC4uRnFxMTZu3Ki7OQSnRQMXszIeKysRFpN88PocEbYKgakBlOr5C5zimZWR1ocZeZnRy6yMxWp08LSYCCQEvDEq81EUAaIMEKmoqtJXwqeqvLaMtLbixcusosfLj8JyEsPK5XLh+eefxyuvvIJXXnkFx48f190cgsUys9xEOEsy23RCp7ejYyhwcrtjfy0sFiv+VUcjg6dFBpjTcG3YQGhuHj+AWrlSPhv64x/Hfp4sFisiivkEoi69zSFUVR3c7E/vWIqiBJ1iNKOXWRmP1ejnm9IUBck38VqthEWLCH/9K6G/Xz7rlJZGIIpvVkZaH2bkZUYvszImqzoKT/AUyc//8ADq888J165Jff65DKKKioIPoMy4PsyytszuZVbR4+VHYTmJYWW327Fu3TrU1dWhrq4OTz75JLq6urhUL0JeZmU8VqMDp3QhkHYTr9tNOHtW3hCcPk3YsoXgcBC4VM8cXv4cMqt4YFVLhNMkW5X3UXDBUzQ+/xs2EBobhzbSHZ2FCiaAMuP6MNPaMrOXWUWPlx+F5SSGVlNTE/bt24d9+/bh4MGDuptDsFhm1vDA6X2SpXs39Qw833TliuyoF+trYLFYiSeFZJnx5yQ3yTVi2d5orV8vs1DjdeILJQPFYrEMo5hPIKwanWHavHkz1qxZg6KiIhQVFWHDhg26m0MMT/P5UoaKovDxOMdCCGZlIFbJbjfcQuAEjS3V8+clEkhJkYFTfz/hz39WkJvrBlF8sxrvmIiQlpaGtLQ0qKqK1NRUU3g9Hs9gFyGzzJlZGd8bbVZORUG1ouB5txt9Qows21MUJEXwehVFQWpqKlRVRVpaGtLT0wN4v/yeJFKwfbsbTz01fie+oiLCI48osFiG3h/KuPHg1TQNOTk58Hg8ICJTzJlZGds73v0DB07jyOVy4eDBgzh27Ni4euONN3Q3h9A0DbNmzYKmaVAUBRkZGRBC8PGoY0VRoKoqszIQq7SMDKSp6ojAyVeq589LpI4InD78UKCgIANE8c3K3/GECRMwYcIEaJpmGu/EiRMxe/ZsWK1WeL1eU8yZWRnfG21WihAgRUFyRga2qergM089RFgsBBwD74nU9WZkZEDTNEyYMAFZWVlQFCUgr/yRSX6XVlcTnnpqZAnfZ58R+voE6uoy8NBD8v0WSwYUJbRxzer1er2wWq2YPXs2Jk2aZIo5MytzeBVl6P6BS/VCkN7mECyWmRVMqR6R7Kh39apsDCFbkbNYLFbstIXk91gfyQDqcQPMKVCNF0D97W8yA7VqFeGHP4z9HFksVkCK+QQiKrvdjsrKStTW1qK2thY7d+7U3RyCO5gELmZlPFZ6u+pZrYQFCwgnTxLOnyfU1/saQ8Q/KyOtDzPyMqOXWZmDVYpbbtq9hUZ221sYwXHDxUuIIV7jBVDXr8vs/sKFw/3mWx9mXVtm8zKr6PHyo7CcxLByOp3YvXs32tra0NbWhhdffBGXLl1CRkbgzSF8pXrcwYRZmZGV3q56vo56V6/KxhCKkjisjLQ+zMjLjF5mZR5Wvk27t9BQ8NRNhNVE+FEExo0kr9EBVHe31OrVhIceIhCJgfI986wPM68tM3mZVfR4+VFYTmJY2Ww2LFq0CCtWrMCKFStQVVWFzs5OXRknFsvs6iC5Ae45IqTd5L2+jnq88S2LxTKq6kkGT11EuE6yfM9MpXs+bdpE2LtXlux1dcns06VLciPdBx6I/fxYLNYYxXwCEZXL5cKLL76IV199Fa+++ireeust3c0hVFVFdnZ20GnR1NTUoNOTZvMyK2OxspK8mThJhPNE2EYEZwDejo7xA6d4ZmW09WFGXmb0Mivzsqon+YPQZ0S4RDIDtSCM40aTV329zPIPL9+7dImwbBnh8ccJDz5o/PURT2vLyF5mFT1efhSWk5hKeptDhJoWzczMDDo9aTYvszIWKzfJfVCuEuGE7/UbeK1W+X/SH30ka+7PnSOkpSUGK6OtDzPyMqOXWZmb1UYi7CXZac9XureSCA8O/F2J4edfL6+NG2X2qa9PBk7Xrkl9/vlQFiqQAIrXVnx7mVX0ePlRWE5iWNntdpSXl2PTpk3YtGkTduzYobs5BItlVuntqOd7vqmvj3D6NGHbNoLTGfvrYLFYrBspXkr3iGT53q5dUqObSASbhWKxWGFTzCcQUTmdTuzZswft7e1ob2/HoUOHdDeH4LRo4GJWxmI1buB0A+/w55tGN4aId1ZGWx9m5GVGL7OKH1ajS/d6iLBIUWBJTQUZvFRvrBTY7anYtEkEkYXitRXPXmYVPV5+FJaTGFY2mw0LFizAsmXLsGzZMlRUVOhuDqFpGmbPns1pUWZlOlajA6dUohuW6t2sMUQ8szLa+jAjLzN6mVV8saohwtM0VLrXIwRqMjPxQIxK9ULhlZGRCSI5bm0tYffu8VuZX7pEWLqU8NhjvoYSAhZLZtAd+XhtGdvLrKLHy4/CchLDKikpCT/96U/x+uuv4/XXX8fbb7+tuzkEi2VWBbP57fCNb4c/38RisVhmUQMRrpAs3fsbydK9+QaYVzhUW0t4+umRWai//W0oC7V8OeG++2I/TxYrThXzCURdeptDCCGQlZUVdFrU6XQGnZ40m1dVVWZlIFZOkk0hRpfqjee1WuUvlr6Nb7dsGft8UzyzupFCKROIlXfKlClB/0JnxutlVsxqtLaRDJiu0VDpnt7gyVcmFMychRDIzs4OyhvIuDU1hCef9P8s1PLl+luah3K9RmYVT15mpU+h3D/4UVhOEjPZ7XasXbsW1dXVAWn79u24ePGirlI9m82Ge+65BzabbXDBCiECOtY0DbfffjssFktCeK1WK7MyCCsSAnOys/FnVUU/ycAphQhksYzxEqlITZWNIa5cIXzwgTrwemKwutFxTk4OsrKyYLFYTOPNy8vD3LlzYbPZTDNnZmV8r5lYKUJ+B7ZlZ+MZVR1sV36JCAtVFd7sbFAA59E0DVlZWcjNzdU15+zsbFitVsydOxf5+fm6vTcbd8oU+f1MJJCZmY3aWhWtrYEEUCqmTInM9RqVVbx5mVVw9w92u50DJ6KxpXij9dprr+G5557D/v37sX//fhw+fDio5hC+fzBVVTF79myoqhrQsRACBQUFAb8/HrzMyhisSFXxj7Nn438slsHAKZUIpGljvIpiQUqKfL6pv5/wl79o+PKXZ4MoMVjd6HjWrFkgkr/ysZe97DWPV1FVZMyaBRIC9SRL93qIcEXTsH32bNDAe252HiLCrFmzdM159uzZEEIE7dUz7syZs0Ekn9+orSW0tsoNdT/7jNDZObIbRs7uuwAAIABJREFU3wMPaMjJkd/tihLe6zUDq3jwMqvg7h80TePAKVA99thjWLp0KZYuXYqysjLdzSGECL1UT1GUhPAyK2OxulGp3mjv8MYQ771HcLkSi9WNlJKSMvh/VmbxhlJSZcbrZVbMyp+SU1JAQgw+99RLhE4iPBaAN9SSqilTpgTlDa08ScGuXaloaxPo7R2bgVq0yP8zULEsP4sFKzN6mZV+Xlyqp0NOpxN79+7FgQMHcODAARw5ckR3xok7mAQuZmU8Vh0UeFe9jg7/HfUSgZWR1ocZeZnRy6wSgxUNeLeT/D7sJdk4YhkR7oszXooiIITsyFdbS9i3z/9+UPffP9bLa8vYXmYVPV5+FJaTGFY2mw3z588PKePEYplRViLMI8JHROgnwjkipPl7r5Uwbx7ho49kqR531GOxWPEqX/A0fLPceQaYVyS1ebP/AGrJEvn9PzqIYrFY4yrmE4iokpKScPjwYRw/fhzHjx/Hu+++q7sduaqqQZcnmHHDsFA3ZmNWxmDlJsJZkjcFp4nQSLJ0bzyv2y0bQ/T1EU6fJjQ2ju2oF8+sjLg+zMjLjF5mlZisttPYzXLHC57ijdfwAOr6ddnGfHgr8/GyULy2jOVlVtHj5UdhOYmppLcdOadFAxezMg6r4Xs4nSCCcgPv8OebTpwgKEpisTLi+jAjLzN6mVXisqojQhsN2yyXCI8mCK8tW+RmuqM78X32GaG7Wz4H9cgjhHvv5bVlNC+zih4vPwrLSQwru92ONWvWoLKyEpWVldi6davuduQslhmlZ/Pb4YGTv+ebWCwWKx61g4aaRowXPMW7tmwhtLUNZaE++WQoC9XdTVi6VF8AxWLFuWI+gYjK5XLh6aefxsGDB3Hw4EG8/PLLQbUj57QoszIbK3+Bkz/vzRpDxDMrI64PM/Iyo5dZMSsiWco8bvCUQLxkFkrBiy+m4vL/Y+/No6SqzvXhZ+9zTvVQQ89TgRo/JBHB7qYbUBFkEpBBEESZFKdrBpOY3OTmu7kruSvXm0lNNM5DlBkBRWYFZ1GjJhoBNXFCoWlm6AbRe9f6re9b33q+P06drurqqu46p6q6zunafzyrN8159tn7qV3V56n33e9uk/zqK3tRKLW2eoertOo9vZIgI524Fj6fjwsXLuQNN9zAG264gT/+8Y9tF4dQYdHUobRyj1bJjFM81+cz/ximUhiir2rlxvXhRb28yFVaKa0sJDRPUtJXXU2ZJ3oBkqWl1fz1rzU++GDivVDJolDpVOTzolbqfeh+brp6JUFGOnEtAoEAn3jiCW7evJmbN2/mc889Z7s4hIKCF5Fqql5sYYi9e8Hbb09cGEJBQUGhryPWPB0CeBPAaS4YV66Qjb1QCgoeR84H0OuwWxxCSsm6ujrHYdFAIOA4POk1rqZpSiuXaBVvnEJJuMFg58IQUuafVj3BiweV9uvXz/E3dF6cr9JKaZUp7u0wzdMhmFX3jgGc6+C+Ukr269fP8YHhoVDI0Xyzxb3tNnREob7+2twL9eWXZkTq8GHwhhvAyy+3f8++qFU2uUore0jn+SEJMtKJa1BYWMhbbrmFP/nJTxLiV7/6le3iED6fjxdddBF9Pl/HCyiESKmtaRoHDhxIXdfzgmsYhtLKBVpByk7G6UMheGYoRMRxAcEzzgjxgw9kx/6mkhIQyB+temqXlpaytraWuq57hltRUcEhQ4bQ5/N5ZsxKK/dz80GrYOTz8/cwy5V/BbNc+RFEzJMQROSztKcx+Hw+DhkyhBUVFbbGHAqFqGkaa2pqWFZW5gouIAgIFhaG+OtfC957r+CKFaGEe6Guuw68+mpwxgxBXY9y80WrbHOVVs6eHwoKCpRxSoRAIMDVq1dz69at3Lp1K7ds2cLly5dz6dKlXLp0KdeuXWu7OIQQgsFgsOPFqK6uppQy5XZ5ebmt673OVVrlXitoGkMR43QC4D+k5Derq4k4LiBYU1PN99/X2N4eu79J5o1WqbStzwGvcQF4bsxKK/dz+7pWiHwzfRvAhwEehhl1OgjwJim5KPJZih76EcKMCFRVVTn6/HGqcza5VVXVBMy/HaWl1fzNbzQ+/HDiKNSxY5I//3k1L7/cvN4wotx80CpbXKWV/c+BYDDY0Y8yTilg3rx5vP7663n99dfz1ltvtV0cQkqVqpcqVKqee7TqKVUPkDQM8KqrwM8+M78xvOOO7vc39VWtekIo5I0Uo1jkQ0qV0kpplW0uhOBDoRBPScmvAf4vTCM1LwWulPmTUnXbbUgYhTp92oxCLVoEzpkDTp+utEqXq7SyB5WqZxOBQIBr167lM888w2eeeYYvvvgijx07Zqs4hK7rHDx4sOMKJjU1NY4riXiNq7Ryl1Y7YaabtAAsi+MCGktKzIIQJ0/2vL+pr2vltjl7US8vcpVWSqtuISXLa2r4W03jI4gelnsQ4PXovnBE/uklWVZWw9/9TuMjj0SjUKdPd94Ldf314LRpnbmall9aqfdhb63J9PRKgox04inYLQ6hoOA1GACvAvgZwFaAfwBYnOA6dfCtgoKCQuq4E50LRxwFeLULxuVG/PrXZjU+q6BE/F6oa681o1DxJkpBweXI+QCyioKCAn73u9/lj3/8Y/74xz/mf/7nf9ouDqFpmuP0BCvE6DS1yWtcpZU7tCoFuBdmtGkXQJmAC0jbxqkvauXW9eFFvbzIVVoprezy70DXwhGJzFO+6dUd99e/Bh991F4UKtdjditXrave0ysJMtKJa+H3+/nQQw9x+fLlXL58OZ966inbxSFUWDR1KK3coVV3ZzjFpuoB4M6dqRunvqiVW9eHF/XyIldppbRywv9vgI+i+9S9fNMrFW42olBunm82uGpd9Z5eSZCRTjqhsrKSixYt4g9/+EP+6Ec/4g9+8AOOGjUq6aTD4TBnz57NK6+8ksOHD8/oWHw+H+fOnctFixZx0aJF/MEPfmC7OISCgteQyuG3hmGWjP3kE/DEidiKegoKCgoKqUCl7jlHfBSqvT1zUSgFhSwi852OHDmShw8f5ttvv83XXnuNr776Km+55ZaEbq+yspL33HMPH3jgAd55551cuXIlhw8f7rwCThwCgQCffPJJbtu2jdu2bePLL79suziEpmkMh8MqLKq08oxW3RknIQT9/hDLyiS/+ML8o7V3L/jHP3ZfUa+vauXW9eFFvbzIVVoprdLl/wGdU/cOw9xjCk1jYThMmSd6OeX+9rfggw9q3LQpzPZ2jadPR6NQhw6BCxeCV14JTp3qnjHnkptv78NMpOo51SsJMtJJJwwfPpwPP/wwy8rKCJhhtkQT1jSNN910E19++WUWFxcTAH/5y1/yqaeeYjAYzPi4LNgtDqHrOocMGaLCokorz2jVU6peRUUNy8o07tplpumlUlGvr2rl1jl7US8vcpVWSqtM8H8D8DFEU/cOALxR1/njIUOIPNErPa11Dhw4hHfeaSTdC5XMRAnhvfmq92Fvrav09EqCjHTSCcOHD+c999zT43WhUIjr16/nz3/+844JjRgxgi0tLTz33HMzMpaCggJ++9vf5q233spbb72Vv/jFL2wXh1BQ8BpSSdVTFfUUFBQUMos/IJq69xXMvU9zXDAur+G3vwUfeAB86KHkJmrRouRRKAWFLCLznV500UV8+eWXeeutt/K6665jc3NzwusqKiq4a9cuLlq0qCMi1a9fPx44cIDTp0/P2Hgeeughrly5kitXruS6detsF4eQUrK6utpxWLSoqMjxQWVe4yqt3KPVTiRP1SsoKGJpqbBtnPqqVj0hGAw65ueKm05qghfnq7RSWmWDK4SwnQFzJ8DjSJC6l+X7epkrpUyaCfSb34D33BM1Ue3t9lL53DjfbGnl1jHnimvpVV1dnbEtQMhQJ50wYMAA3nPPPVyzZk3HHqdLL720y4dtZWUlP/30U86dO7fjQ62yspL79+/nggULUrpXQUEB/+Vf/oU/+MEPEuL73/8+r7nmGi5YsIALFizg9773Pba2tkaqiqU2n4KCAk6aNIkFBQUdC9ZKP+ypres6hw4dSsMw8oLr8/mUVjnUClLyrHCYV2kaPwJ4AuA+gJWaxpoY7qBBQ2kYPv797+bht/v2gZWVGmtq8kerVNv9+/dnXV0dDcPwDPfMM89kfX09CwoKPDNmpZX7ufmmVTgcpq7rrKur4xlnnJHS9UKan8OLw2Eu1TQeQTR17xqAl1nPFpF9F5m6r9e5Pp+P9fX1POussyilpBARPYUkIFlcHCYg+bvfSW7bZu6F+uqrrlGoBQvAGTPAWbPAyy4DAY0+n8m1+nTDfDOplRfGnCuulNHnh8LCQvcap1icccYZ3LBhA19++eXI2THR/6uoqODu3bs5f/78DuNUW1vL1tZWzpo1K6X+A4EA161bx+eeey4lvPLKK46KQwwYMICaplHTNA4ZMoS6rqfUllLyW9/6Vl5xlVa50wqaxouHDOEBw+BRmGc53QWwRNd5bkc/koMGfYtXX63zk0/AAwfAu+4CS0p0nntu/mhlpw2Y31p5hTt48GDPjVlp5X5uPmqlaeYXvoMHD079M0fTWDfE3Nv0O5iFI74G+D8wI1CzAULXecaQIZQZvG9f50qpE9D4zW8O4R/+YPCBB8BHHjGjUJaB+vJL8NQp00gdPAguWqTzP/5jCKdPN7n9+g0hoFNK989XcdPnWs8AAwYMoK7r3jBOADhnzhx++umnXdLj/H4/t2/fzu9///sdwgwZMoQHDx5kU1NT1sZjtziElCr9TGnlHa38MPc3taPr4bcmBMPhIu7bJ3jyZOqFIfqiVqnCiylGdXV1jvTy6nyVVkqrbHDTSjGSktXhMH+naZ0KRxyEGX2akK37epBrRQiccH//e8Hly0N89FHZsR/qyy9NM3XqlNm2olGXX25Foizkl1ZeXBt9PlWvoKCA06ZN46BBgzp+94tf/IKbNm1iSUkJATNKdOGFF7Kuro4///nPuXr16o4Jfec73+Hrr7/O8vLyjI0nNpXvP/7jP2wXh9B1VcFEaeUdrXouDCH5zW/W8MMPNZ44Ya8wRF/Tys1z9qJeXuQqrZRW2dRr8JBoVb0/ovOZT0eQvHCEF/XK1doCJKU0D3X/7W/NvVD33ReNRiUqLHHNNZaBkvT5ogfC93WtvLg20n0Pp7e2EiIjnXQgEAhwzZo1XL9+PS+//HJeddVVXLFiBadMmdIx6aamJn788cecOnUqBw4cyHXr1vGmm27i3LlzuXr1as6dOzdjE/T7/Xz00Uf5xBNP8IknnuD69et59OhRW6l6CgpeQioV9YqL0VGKXFXUU1BQUOgd/BGdz3zqsvdJIaP43e9MI2WZqK++6lxYYsECcObM+CiUgkK3yHynw4YN4x133MHbbruN//Vf/8VLL7200/8PHDiQ999/P0eMGNFx/e2338677rqLN954YybDafT5fJw9ezbnz5/P+fPn87vf/a7t4hBSSsfpCVaI0cmcvMhVWuVeq56Nk2AoFOTu3dK2ceprWrl5zl7Uy4tcpZXSqrf1+j3AJTBT96yy5YcALgQ4ybrOg3q5fW3dfju4ZEnXKJRloubNM1P5Zs4EJ03Kb636CjddvZIgI524FoFAgE8//TSff/55Pv/883z11VdtF4dQYdHUobTKvVY9GSfDkPzud2v42Wdmqt6+fWBZWX5q5eY5e1EvL3KVVkqrXOl1N6LRp1ZEo1CzAEJKFtbUUHpIL6+srdtvNyNQf/5zVxNlFZawjFR3JioftPI6N129kiAjnXgKdotDKCh4CT0Zp9JScM8e8NgxcO9e8E9/Av3+3I9bQUFBId9gRZ9iz306ADP6dKkLxtfX8fvfgw8+CD76KLoUloiPRqUaiVLo88j5ALKKgoIC3njjjbzlllt4yy238N///d954MABW8UhVFg0dSitcq9VT8appAQdB9/u3g1qWv5q5eY5e1EvL3KVVkorN+h1O7qm73WULveIXl5cW4AgECQgOyJR99+fOBoVe+CuaaCi3HzQyovcdPVKgox04lr4/X4+9thjXLNmDdesWcONGzfaLg6hwqKpQ2mVe60EwJ1IzTjZLQzR17Ry85y9qJcXuUorpZWb9IpN3zsC8DDsmycvap3rtSVlV258Sp9VWOKrr8wzohYskLzxxhpOmZJfWnmJm65eSZCRTlwLn8/HWbNmce7cuZw7dy6//e1v2y4OoaDgFRgArwD4McATAPcBLIu7Jh3jpKCgoKCQXdwBcClM03QMZurefKjUvZy+JneAS5dGDZS1H+r0adNEzZ0LTptmFpeYODH341XIKnI+gKwiEAhw/fr1fPHFF/niiy/ytddes10cQoVFU4fSKrdalQL8AuYf230A74F5IG7sNekYp76kldvn7EW9vMhVWimt3KgXhODjwSBPScmvAP4PTCM1y8V65cPauuMOcz/UY491NVFWYQnLSHVnovJBKzdw09UrCTLSiadgtziErus877zzHIdFq6qqHIcnvcZVWuVWq9j9Tbtgpu3Fc4UAd+4ET540K+qVlOSnVnaQTppALrhSyrRSE7w2X6WV0ipbXCtNSAhhm6vrOs8//3xn95aSlTU1vEMILoX5ZVhs9GlilsacK246WuVqzJaJii0scfJk1Eh9/XVyEyVEfmmVK66ll9PnhyTISCeuQUFBAa+//np+97vf7cB3vvOdDvzsZz+zXRwCQIfglvMVQqTUBsCioqKUr+8LXKVVbrSClJ2M04dC8IxgkIhc4/cH6fNJzpwJfvopeOAAeN99glVV+aeV3bb1OeAVbiAQ8NyYlVbu5+ajVkKYnyGBQMDxfZ1wrfsiECCk5J8AtiNaOOIgTAM1WQhqkc95ZGDMueJmQqve4gKCgUCQZnEIsKgoyDvvFPzznwWXLQvy8cdlpwp9sSZq/vz4KJTZT1/Vyi1cwzCi76n0kXuzk0kEg0Fu3LiRL730El966SW++OKLXLduHZ966ik+9dRT3LJli+3iEIZhsLGxsUP42tpaSilTamuaxnPOOYe6rucFV9d1pVWOtIKmMQTTOJ0A+A8peW5tLRHhVlTUsrxc4+efm9+K7dxpnulUXp5/WqXKFUKwrq6OJSUl1DTNM9xwOMxwOExd1z0zZqWV+7n5plVtbS01TWMoFGJdXZ1trmEYHZqlc19EIgv3wCwccRrmuU+nAR6Rkj+qreUEKQkhWFRbS5nGmNOZrxu0ygW3traOZmU9QV2vJaDxzjvNdL7Fi81o1OnTnQtLzJkDTp8uuXBhbQe3oCDa7qta9TZXyujzg8/nU8YpVcyYMYNXXXUVr7rqKt588822i0Pous7Bgwc7ThOqrq52HFL1GldplVut4kuRh+J48fub7KTp9TWt7MBrKUZSSp5//vl5lVKltFJaZYMrpWRtbS2F6P2UqkT3vRPgcpjnPlkG6kuYEai5AMcBhJQsqq01o1C9OF+3aeUW7h/+AC5f3nVP1Ndfm2bqqqvAKVPAqVPBCRPyW6tMcy29nD4/JEFGOnEtAoFApwjU66+/brs4hIKCV2DnDCdVUU9BQUHBm/gDuhooK4Wvw0ApuAp/+EPnKNSXX0ZN1MmT0XQ+y0hNn56akVLodeR8AL2Ozz77zFZxCMvtqgomSiu3a5Vt49SXtHL7nL2olxe5SiullZf1SmagDgOc2cvzdbtWbuL+8Y+CTzwR5JIlnfdDpWakJA3DTAn0ynxz+R5OZ20lQUY6cS0KCgq4aNEi3nzzzbz55pv505/+1HZxCCss6jRNyOkL5kWu0iq3WvVknOIr6pWV5a9Wbp+zF/XyIldppbTqC3rFG6gjMAtJ2DVPam311tqSXfZDPfxwNBr19demgWptBdvbo6l9Bw6ACxbo/Ld/O59TpuSHVum+h9NZW0mQkU5cC7/fz2XLlvHpp5/m008/za1bt9ouDqGg4BV0Z5wMwyyJalXUu/9+0O/P/ZgVFBQUFDKDPwJciejhua0Ar4ZK3fMS/vhH00AtWdJ1X9SBA1EjdeCAWWTissvM/VHjx+d+7HmCnA8gq/D5fJwxYwbnzJnDOXPm8KabbrJdHCLdEHIgEHAcnvQaV2mVW626M06lpeioqLdrF6hp9u7Z17Ry+5y9qJcXuUorpVVf0wtCcGkg0HF47tcwo08zXKx1vq2tVLmWiXrkka5GKj6tzzJS3Zkot88309x011YSZKQT18Lv93Pp0qVct24d161b5yjilG8hZBVu965W3RmnTBSG6EtauX3OXtTLi1ylldKqr+kFKVlVW8s/aRpXADyKztGn8S7UOt/WllNuKkaqOxMlhLfmmy433bWVBBnpxLXIRMRJQcErEAB3wjzrYx/Aspj/UxX1FBQUFPIP96Hz4bkH0LOBUvAGujNSsSbq6qtVKl8GkfMBZBXBYJCbN2/mq6++yldffZVvvvmm7XLkUkrH50B4MbSZbrhdaZUbrQyA0wB+CrMk7YMA/TGcTBinvqKVF+bsRb28yFVaKa36ql4ihns/uh6eewDgHIBjY/lqbbmea2klRFet7r7bNFDLlnU+ePf0adNAzZ5t7okaO9bePb2qVbprKwky0omnYLccua7rPO+88xyHkCsrKx2HJ73GVVrlTqtSgJ/D/OO4C6DWhWNW1GtvBz/7zH5Fvb6klV2kkyaQK246qQlenK/SSmmVDa6VJuSEa6UIpXPoZybHfBfAVTALR3wJ0zh1MVAycnhunmvlZm6qWt19t2mgjh0zo1BtbeZ+qK++ipqoSZNSN1Je1MrSy+nzQxJkpJOcwefzceHChbzhhhtSwo9+9CPb5cillCwpKaEQosO5SilTagshWFFRkVdcpVXva1VVU8MyTeu0v6k88ntAo66D06aBn3wCHj4s+eSTVfT7U7tXX9PKDtdqA+a3Xn2aKyQlJGsKIlwI1hTWUCLy+6LINW4as+Iqbpa5UprfcjvhWg+21dXVvXrfeK6QktU1NYSUhJRcWVPD1ZrGY+gagboSZgW+YMz1+aSVF7jdaSWEdY0kIFlZWcN77pFcskRy+/YatrVJnjplpvKdPNm5sESskZowQTIUqiFg9lNUZLW9pZWpifn8YPWT98YpGAxyy5YtHal48XjllVe4ceNGbtiwgRs2bOCzzz5ruzhEQUEBJ06cSJ/PR03TWF9fT13XU2rrus6RI0fSMIy84BqGobTKgVaD6utZYRjcGTFOuwFWGgYH1ddTCIOhkFlRr60N/OgjH0ePHkkgP7Wyw9U0jQ0NDSwtLaVhGL3LrW9gqSilAYP1Z9ZTh04NWkrtxm80sp+/H33w2eNO0Fj/f9dTn6pTm6Kx/t8i7Wka62/tuZ+GsxpYCmdjTotb71znxsZG9uvXjz6fzztrI0fcfNOqvr6ehmGwpKSEDQ0Ntrk+n4/hcJiNjY29et9kXE3XKTWN/evrKQyDf4QZgYo1UF8CPKrrvK2+nmN1ndA0np+HWrmZa0erIUPqCegENJ53Xj0feMDHNWsCXL5cdkSirMISlpE6fRo8etTgr35Vz0mTdE6bpvHWW+sJGARKePbZDdQ0b2gV+/xQWFiojFOqmDZtGmfPns3Zs2fzxhtvtF0cQtdV+pnSyv1apVJR78QJ8MMPJc85p5JOTh3vK1rZRc5SjObVUpumEeNBTIoghbaYLHj+v51PY5qROncWKFpBcQoUJyM4Hvn5FSj2gZjdQz8TwdpFtdSm2B+zI+5lIMZGtCqspeZgTQuIvEs/S6fsc75pJWV6KVX19fWOvulO5752uXejq4E6CbOYxHSlleu46WgFSBqGefDuXXeZ+6H+/OfonqivvooevHvsWDS1b+9ecM4cyWuuqXW0PypXWll6qVQ9GwgEAtyyZQt37NjBHTt28K233uLx48fVAbgKfQ6pliLfvRsMBHI/XoUILgExGcSlcZgJipaIaTlpE+0R09Nu4/qToPgyxjh9GYOTEVPVlkI/bTbumy73K3NcuALEhAQadofJIMa44PVXUHAJ/gTwCZjly78EeATgfpjpe2NcMD6FLL/+fzIN1PLl6BSNOnnSNFJtbdFiE7NmgZdeCk6eDI7Jv8/RnA+g12G3OISVK+n0G7pAIOBow6MXuUqr3GmVqnH64APB/v0DBPJXq6zzk5mheFwRMSTx5ijeyHyZZXxlGi0sB8XjgoE1AYrFgngcJpaD4ljkumyPxQ5SNXTdma5ZKbxOWTBkAoIBBCjU+9C13HzUC0Lw0UCAa4TgUZhRJysK1ZOByjet+vL70DJRjz/e2UjF7o9qbzd/l5qRyt17OB29kiAjnbgWPp+P8+bN43XXXcfrrruOP/zhD20Xh7Byo9XBbEorN2vVnXGyKuq1tYH/+Ifkueeaofp81coRXybhx5ukZGYoEdoi18ZHeCwjswJR85JNLANxT2S+kKwtTpD29qfIdb0xnlSRjqFLx3RlwJDJyZK119ZSm6zZNl0SkrVFzlITvfg+zBU3H/USUrKgtpbQND6AriXMWwHOAjgZXU1UvmmVT38P441UbFpfakZKsqio95870tUrCTLSiWsRCAS4cuVKbty4kRs3buS2bdtsF4dQUPACkhknwzBPD//oI9M47d0LBoO5H68nkYpJijdD8aYoSaQnmZFR6AGWoXsUxGNwZrra4DyyF//6nor5fU9ph/GpiXaiYPGpiSr1UCEL+BPA1TD3P30FM4XvZKSdShRKoW8imZGKTeuz9ke1toJXXAFOmNBn0vtyPoCswjAMTpkyhTNnzuTMmTN53XXX2S4OIaVkdXW1CiErrVytlQS4E+Yftb0AyyK/Ly0F9+wxQ+379oGPPCJYVZXfWqWM0SAmwnxInQGK/ZGH2/YYnIp76LbM0EpQLBYMPBmgWCqIxeiKFSDuSzJuCAaK09QrWZQsm6+xPwdcp2lv94JylWT11mpqy7TEr1E3EEuSvL4rzTVgOxJmraV2B7BM18zIerWDiZG13tO6gmR1QbWzIhwe/IxOl9/UC8ebAAAgAElEQVSX/h7eC3AFwJUAj8M0ULFRqJkAJwIc7UDjvqZVX15Xfn/iNP977wVXrABXrky+P6q9vXNUauZM00xZmDgRHJ3wcyj9VD2neiVBRjpxLYLBIJ955hm+9tprfO211/j222/bLg6hQsipQ2mVG610gFMAfgLwIMCHAfoj18bub9q1CywokKyoyF+teoRlluKNUnwkKcYgJTNDEpK1fpVS1WtcB0bRgMH6s+tpwIFW3b2+90bWgk0z5mbTZUw2WP+v9TQuMxyZLsfphUKl6rmJey/ANYhW4TsFsB2dU/nsGqi+qlU+rivLRC1e3NVIffmlmd536lTUSCUzVFEj5TzNL129kiAjnXgKdotDKCi4HaUA98CMNu0CaMT8X6xxev9989+5Hq9rEBtRio8qtYHiQFwaVaxR6iZapKCQFlIxXY8l+F0qpssyV6fgzHQdh/NI17gUrnEQCVPIDbqLQh0EONUFY1TIPSwj9dhjppmyDJWV3hd7jlRsdCreSCWORuUEOR9AVuHz+Xj11Vfz2muv5bXXXsvvf//7totDqBBy6lBa5UarVCvqvf8+WFYmWFSUR1rFp3EliyjFp959BXMPzKpIlbmVwrZR8qReHnwveVarbKQm9mC60k4vjN8Llk6kqxfSD9OpXtij1m5eW73MjY1CxZYyTzX6lE9apcv1olZmel/nNL/YyFSi6FSskUoejcquXkmQkU5cjZUrV3Lz5s3cvHkzn3vuOdvFIXRd55AhQxyHRZ2+YF7kKq1yo1UQqZ/hVF4uWV6eR1pBsvaqWmoTNeLyBGYpdo+SFVF6DObD571mH7U+ZylGQG4O7pRSppWa4MWDSvNSKwepiQB6Ti+MjWal0l4eY7pi31PptK1I7wFEi2jYNV37QTlLsnZuLbVJmn3zNQGUEyVrF8bxU4yEGTBYf5bDNNBIWpTTB+tccAHTQFlnQcWWMu/JQFmHuqaTQuYlrdLhelmrno5Bufdes+jE4sWmqTpyJFq9L7W0vq4wDOfPD0mQkU5cA5/Px6uuuooLFy7kwoULuWDBAs6YMYOXX345L7/8cl577bXcv3+/reIQgLlQAUQ2x/kphEipDYCFhYUpX98XuEqr3tUKQjDs9/N9ITobJyFYWOinpgnu3Gl+e7N3L1heLujz9TGtICgg6C+ItIcL+ov8FBcLM7K0DxSnEd2n9CUoTwj6N/kplgqKpYL+jX6KByL9IKbPYn/H54CdMVttxVXcXuVa6zZZO349x/y+o43k7Q5u3HtEPCAoVgn6n/JTLIu8p+LaWAJiKbq9pqO91k/xhDCjvqfjTFUqsEzXiQjSiXzF80+bpgyXw0w/7A6XxP17AohR6FFnK8LV0zWJPq+sz0wn6yodLiLcAr+fjwrBdkTT976EGYG6HOAEgKOs56uOdev8vZCr+eZM5z6klWmkOreBaHvJEj9XrRJcvBjcuNHPEycET5/uvE/KOph3/37w8svBceNMMzVqVPQZXtP0jjFkALk3O5lEMBjktm3b+MYbbyTEX//6V9vFISx3bxgGpZSsq6ujlDKltqZpPOecc6jrel5wlVa9rxWk5Ll1dfxQ03gCpnEqAQgpWVtbxylTNH78MXjwIPjII2AopPGss/qAVkJSQrKuuo4SknK4ZF15HeU0SflPybqf1VHfp5kPUVZRB2uf0lpQPiRZVxvhQrLOH9OujYxBSIbDYYZCIWqaZmvMUuaO269fP9bW1lLXdc+MWWmVY27Mmk/W7hfux9qaWuqa3vmampj3TiBxOxwMMyRC1KAlvaZTu6COmtCI+9DJkGEpUsMqRMvN2zFcqZoy6wwwuyYsYrrkFZJ1V9VRXiopJ0jWLejaFhNEwt8nbE+SlKMl60rqqEFjEEGG/eGonsV1KbUTcotirulmjWmaxkAwyMpwmFLTeC/AJ5G4iMR+mJX4RknJkro6QtdZVFPDcL9+ttazdd9gMMhwOJwXXF3XWVNTw359UCshzOcWKSUByWCwjmZRiCDr6sJ86CGNK1eCS5eCq1YlLoPe3h41UjNmgGPG6Gxqqqem+ZRxcgq7xSF0Xef555/vOKXK6YnFXuQqrXKjVbJUvVDILEV+8qRZUU/XQaAPaTUs8nMKiA9BLASxBxRHIg9NBxBNwVsFMw3vfnv3FkI4P0wyR1xN09jQ0OBobXlxvkorD2gF4Ti90DJVttNl74P5nk/VbPWGKUsWCUu3bUXBpoFynGTtglqKCSIa6RqDlNpyQgLueBAx39539zrVFtdSxqVj3QezgMQqdC4iYUWhpgKcoOu8paGBiGQW2Fof0nvpdulwdV1nQ0NDRxaGF8acDleI5Gl+991n7o1atSq6P+rUqaiR+vJLsLVV5+jR51MIlaqXEgzD4Jw5c7hgwQIuWLCA3/ve92yf46Sg4HYkKw5RUmIWhLAKQ5SW5n6sGcM0mGbpWkTN0gnz4UHsjzFMT6Jjr5KCgoJCRpCKKVsCcy/YEjgzXXbTEy1OG9JLT0wnNXEMEqYmWrrdh85RqC8B/r8ACTMatQjgNIC+XL++Cp6DZaKsaNSxY+D/+T/m+ZXFxRm9V+4nm00EAgGuXr2aW7Zs4ZYtW/j888/z2LFjtlL1pDQ3tZuhQ3v3j8/v7OtcpVVutJIwy5AnMk6xFfVM4+RBrSBZXVZNCUmMBDETFC0JzFI7KA6B4ihMw3Q/uuwZ8Mqc3bK2+jpXadXHtUrj8y5dvoRkdVGCA4NTMF1imcP0RKtIh8tSE+NN133jwJXjwKUxWDYO3Bj5GejJoMUYsnQ+49Piqvehq7n33QeuXQs+9JDk2WdXU9Ps65UEGenEtTAMg5MmTeL06dM5ffp0XnPNNbaLQxiG4Tg9ITa/Mx+4Sqve10oHOAngRzCN016AZZHrEp/h5EGtLjDYcG4DjcuMaDQp1iwdBMVhEOtNM4XHY+4b2aeRzgGYntNLvQ+VVkqrtLlp66UbbKh3qJfT9MQHQDwBYlkGsRrRIh3ppCa2ZRCxqYljJevm1VGboBFjYQtyvE3ueJhf3lmvUbGD1yhNbr69D9N9DwMG6x2+D5MgI524FlaxiL/85S/8y1/+wr/97W+2i0MoKLgZ1uG3xwC2APwzQH/k/6Q09zZ5OlVvCogPQMwH8ZlpkERL5I/xEUTN0qMgSkD8BoThgnErKCgo9BWkasiWwLnpOuHAmMWmJjo1YXa4lmGbDjMt8ZLIz7E2kYgbY8oUXI2cD6DXYbc4hJSSVVVVKiyqtHKdVhCCJTDT89pg7nMyItfoOjhpEvjRR6Zx2rsXLCsDPZOqNxLmuUv7TGMkjkfMkpX+cRLEw4iaJV/mx5zPa8tL81VaKa2ywfWsXnFlyXuVmyjtLQXTJVdIVm2rIlZKGsvAKcvAmcvAccvAMcvAsRGMXwaOtHirI38XnETC0oVl2LIRRZuO1IxXT9dYiDFkOUtrzNFzR7rvwyTISCddJllfX8/x48dz6tSpHDJkSLfXV1ZWcuzYsRw/fjwHDRqU0bH4fD7Onj2b8+bN47x58/id73zHdnEIFRZNHUqr3tUKmsYQOheGKIlcU1pqVtQ7dgxsaQH//GfQ7wc9kao3ER3nLXUq9nAMxGqYf4QfACGyO+Z8Xltemq/SSmmVDa7SywG3ts5R5UQDBhsGNFDAYDHAZQC3A/xfgP8fwP8HnUuZzwA4EshOamJPyJZh62tpjWPRYdpyldaY7vswCTLSSQd0XefUqVO5atUqPvjgg1y/fj23bdvG5ubmhG6vtLSUv/3tb7l48WI++OCDXLp0KYcMGeLYWcYjEAjwySef5LZt27ht2za+9NJLtotDKCi4GalU1Nu9G/Qlici4BkMjP8dHjFJsSp5V7OEhF4xTQUFBQaFX8BDANQDXIlrK/ADMM6FaYJYyHwvwot4e20Mwv8RbBmKFQ8Rz1yC7aY2WkTqehgmzyz1t/h3HVJjFPC5xiHjuWBAX5WxdZrZDv9/Pu+++mz/96U8JmEZq69atvO+++1hUVNTpWk3TuHDhQu7YsYOlpaUEwP/+7//mihUrGAgEMjIewzA4ceJETp06lVOnTuXChQttF4fIt/QET6YmeJCbyVS9ZMapa2EIl2p1Gcx9TAsQ3ce0Dx2peXKJZFVFlVlVrxfH7Fq9emFteWm+SiulVTa4Si93afUQwKfR+UDdNphmqgXgdNg3UFlJTUyH+xCINejWcMlVklXbqyhXydRN2hrkJq0xm1G0FpiGrDvDNQaUoySr6pw9PyRBRjrpgKZpHDx4MAcOHEjANC5Llizhf/3Xf7GwsLDTtcFgkGvXruUvf/nLjhDayJEjuXfvXp5zzjkZGU8wGOT27dv55ptv8s033+Q777xjuzhEXobbVWqCJ7RKlKrXfSlyF2p1KcwIk7WPyUrNi3zo4jHQ8BlsGNT768qVevXS2vLSfJVWSqtscJVe7tTKikKtQfpRqFylJmYirdGAzXWVginLOOxE0ZwgBYPlazXYMKaBhhcOwB01ahR/8pOfcP369RwwYECX/y8vL+d7773H66+/vuNbhv79+/PAgQOcMmVK1sZltziEgoKbER9xCkR+r2mdK+oFArkfaydcCGJ6JLJ0GJ1Lix8F8TTM805S2MekoKCgoJB/uA/gOoBHYO6Bio9C5SyVTyGK+xBNa1yCqKlKtb08CdcyZbEHRZ+Ia/+v+YwBLxyAW1hYyDvuuIMvvfQS77rrLg4aNKhLCLayspKffPIJ586d2xEmrays5P79+zl//vyU7uPz+Thr1izOnTs3Ka6++uoO3HzzzbaLQ8SGkIUQqq3armlDyo6I0wmAH0rJARVVNHySl15qVtQ7cQJsaZEcOLCKQI7HXB4Jl09A5+IPB0zzhA1m5AmLzQ2hVcXm9bkcc3V1NYPBIDVNY2VlpSe4NTU1rK6upq7rnhmz0sr93HzTqrKykpqmMRAIsLq6mkIIW1xd11ldXc2amhrb3HTu60WuHa0qq6oopCSEYFFlJaWmcUUgwBeqq/mklDyGaBTqBMy0vhaYJuoSgGMAXiwl/ZWVhKYRgQCr+qhWXe4rI/etirlvZRWlkN22HXMhWFlUSQ0aAwiwuriaAoICglVFkb/v3bQrC7vhCknxsGDVi1WUqyTFStGRwtjRXispHhGs+oapg6uNkwXDMHjvvfdyw4YNDIVCXYzTBx98wHnz5lEI0zjV1NSwtbWVs2fPTqn/YDDI559/nm+//XZCvPXWW3zuuee4fft2bt++na+88ort4hCGYbCxsZG6rlPTNNVWbde0hWEwGDFOxwF+ZBi8aHAjQ5UGP/nErKi3dy+4YoXBiy9uJJCjMWs6NWhsPLvRPMTWijK1oGMfEx4FUQbi9yAMMx2hsSH3Ojc1NfGMM86gz+djQ0OD67lSSg4bNozDhg1jUVER6+vrXT9mpZX7ufmoVUNDA30+H/v378+mpiZqmpYyt76+nkVFRWxubuawYcMopeyV+3qRm45W9Q0NNHw+lvXvz/+rqYm6YfBBgOsR3Qt1MmKijkeM1CmAhwyD/97QwLE+H+f0789BTU2EplH2Ya1ytjbqG+gzfOzfrz+bhjZRkxo1qZl/3zW923a3XBl5rjinkTp6aDc0ureqnhCCgUCgk7ObOnUq9+7dy+rq6k7XBgIBvvDCC/ze975HTTPzPAcNGsSDBw9yxIgRGRvThAkTOGXKFE6ZMoXz58+3XRxCQcHNiE/VKwBY5MaKeheAuAwUe2NS86x9TItBSBeMUUFBQUGhT+BhmNX4nkTnghInAbYCPAozMrUX4GUAL3DBmBU8gcx26Pf7+ctf/pLNzc0dv/vZz37G119/nWVlZQTAoqIiDh48mNXV1fzVr37FpUuXdhit66+/nn/9618zVi48EAjwueee41tvvcW33nqL7777ru3iEFLKjhC/3fsLIVhcXNwRUevrXKVV72oFISgB7oT5x+ALgMUwjVOiino5m++EGKNkpeYdBbEBxCPo0TTlal1ZfC9WqEpHL6/NV2mltMoGV+nVd7SyTNQqdDZSlomyCktMgZnOl4qJ6qta9SVuunolQUY66UAoFOKzzz7Lxx57jJdccgmnT5/OTZs28brrrqOu6wTAhoYGvvfee5w0aRIHDx7MLVu2cM6cOZw4cSJXrlzJG2+8kT6fL6PjioXd4hBWqp6qjKO0cptWuqZxPMBPAB4CuBhmxMmfpKJer8/3AhBTY6JMLTGpeYuRcuGHXK2rfF5bXpqv0kpplQ2u0qvvapUsGhVbWGIaujdQ+aKVl7np6pUEGemkE4YMGcK7776b9957Lx988EHOnz+/k9MbNGgQV61axYsvvpgAOHr0aN5///185JFHeOutt2bUNBmGwenTp3P27NmcPXs2b7jhBtvFIRQU3IpSgJ/BrCa0G6ZpAsyKejt3gidPgl98AZaV5WB84yJG6VSkEETMuUxYApWap6CgoKCQUwiYJuqpCOLLm+8DOBngaIAjXDBeBVcg5wPIKgKBAJ9++mk+//zzfP755/nqq6/aLg6h0s9Sh9Kq97QqLC5mqRCd9jeFAEodHD8e/Phj8NAhcMmSzqXIsz7f4SCmxEWZYvczOTBNuU7Vy7e15bX5Kq2UVtngKr36vlYQgoikvQuAjwLcCHRU5juFaEGJfTBT+UYk4OaDVl7kpqtXEmSkE9fCMAyOHz+ekydP5uTJkzlv3jzbxSGsMJ+TSJgXQ5uZCCErrbKvVWVdHcs0jbsQNU7FAItKwU8/BdvbzXS9goJenG+yKNNREBthVs5zEGnK1brK17XltfkqrZRW2eAqvfJDq9q6OsoYrmWgeoxCScmZkYPo80Urr3HT1SsJMtKJaxFfrvzvf/+77eIQCgpuRXxFPaswhFVRL74wRFZhmaZkUSZ1kK2CgoKCgofQUxRqL0wTdTFUOl8eIecD6HXYLQ6hwqKpQ2nVe1olStVLVFEvtjBEVuargxiP6NlMSaJMAt5bV/m6trw2X6WV0iobXKWX0qrjOiSOQp2EaaJORP69D6kZqb6slZu46eqVBBnpxLUwDINTp07lFVdcwSuuuILXXXed7eIQKixqT2+lVe9oVZUsVa8H45Tx+WogPjGNkogtALEMndLyvLiu8nVteW2+SiulVTa4Si+lVSIIgH8GuC6C2NLmlpE6jmha3ySAF8E0U8OtfqRkMC5FsC9qlWtuunolQUY6cTWefvppvvDCC3zhhRe4Y8cO28UhFBTcivhUvSKAiFTUa28H9+zJckW9YSAmgfgnKA5GTFMbzNQ8Lff6KCgoKCgoZBOPwDRQq2FGoywj1QbzjKhj6GqkLgbY7IKxKzhCzgeQURiGwWnTpnHWrFmcNWsWr7jiCk6ePJmTJk3ipEmTOHfuXNvFIaSUrKiooJSyU8hQtbu2lVa9p1V8qt5ugCU6OHKsWVHv8GHBp54qZiCQ4fEXFFNAEGMie5lOxpzP1AaK5YLFfvMat2jltA2Yh3r7/X5KKT3DDQQCrKyspKZpnhmz0sr93HzSympLKTv6sMvVNI2VlZUMBAIE0Gv39SLXa1oVFRdTSMkiv5/S7zcr6wnBQHExHxOC64TgtuJiHheiY19UO8wCE8cQ3R+VMBolYqr19QGtcskVovPzgzJOCRAMBvniiy/ynXfe4TvvvMO//e1vfOGFF9IqRx57eJYVMpRSqnaCtq7rSqte0io+Ve/vAM8qBT/81EzT+/BDyW98o45ABscvJOuCddTGa4kPtV0KSkOyrsJdWjltCyHYv39/9u/fn4ZheIZ75plnsqmpiQUFBaytrfXEmJVW7ufmk1ZW2zAM9uvXj/3797fFra2tZUFBAZuamnjWWWd1PMBl+75e5PYFrYSUFNKs0AcpCSnZr66OizWN6wCuQTStz9oblSitbyLAi6TkVXV1vCDSTyCmz5o+oFVvcqWMPj+oVD0bGDNmDCdOnMiJEyfy6quvth1xUlBwKzSAO2F+AH8C8KwS8N2YinqhUBbuOzrmjKbYPU3LodLzFBQUFBQUEkACfAzgeoBrkdhIHY+gHWZE6lKAFwAcCZXa5yLkfABZRSAQ6BSB2rlzJ48fP86KioqU+5DSeZgvNlyYD1ylVe9oBSEYLC7mWCH4McBDAB8HWFcCvttNYYh0x4xLYkzT/kia3kmkZJq8uK7ycW15cb5KK6VVNrhKL6VV1taWMNP6FgvRYaTWI2qkYtP6rIiUZaQuhJne58RIeVGrdN/DaT1rJUZGOvEU7JYjNwyDQ4cOVRVMlFau0QpSclBdHT/XtI79TQJgYQ8V9dIac6xpssqNbwHxOFKKNHlxXeXj2vLifJVWSqtscJVeSqtscTvS+mK4sRGpWBN1EsmN1ESYRirViJQXtUr3PZzWs1ZiZKQT18IwDF522WWcMWMGZ8yYwUWLFqlUPYU+gQDMSnpWRb1CoKOi3smT4BdfZKiing5ibJxpUql5CgoKCgoKWUF8Wl+8kTqOrhX7LCOl0vqyjpwPIKsIBoPcsGEDX3rpJb700kt8/fXXbReHyLcQsgq3u18rCMG64mK+L0SninoXjTEr6h06BC5fDgYCGRizDuLjyDlN+01gGWybJi+uq3xcW16cr9JKaZUNrtJLaeUWbqyRelJKvlpRwRNSJoxIdRuNEjEV+1w830xx011bSZCRTlwLXdc5ZswYTpgwgRMmTOCcOXNsR5zSDSGHw2HH4UmvcZVWvaMVpOSgcJgfahpPIFpR74NPzPObdu8GCwszNObRMI3TQVAcAbEHRJHN8Xp0XeXj2vLifJVWSqtscJVeSis3cmEYbB46lCt9Pq6HeXbUBoBH0bXQxLFI+wuA4wGOkJKzw2EO99B8030Pq1Q9mwiFQnzppZf47rvv8t133+WuXbtsF4dQUHAjJKIV9T5G14p6JSUZuI9VQe8QKFojh9uuAOHP/fwVFBQUFBQUzAq7iwFuRNRIJarYdwxmdOoLgBMAjoAZlWpywRw8hJwPoFchhLBdHEJKyfLycsch5KKiIsfhSa9xlVa9o5UO8BKgo6LeYqRWUc/WmGPLjluH264ULA44D7d7bV3l49ry4nyVVkqrbHCVXkorN3ItrUQ3WnVnpKy0vqPoHJGagO5NlBe1SndtJUFGOnEtDMPgpEmTOG3aNE6bNo3XXHONStXLIldp1TtalcI8t6kd0Yp60MFdkcIQn3+evDBESmNOYJqwApQ+yXCFt7RSqXreGLPSyv3cfNNK6aW0ciPXiVaxRio+rS/WSMWaqC7RKCkZCIc7VQJ0u1bprq0kyEgnrsbGjRv58ssv8+WXX+Ybb7xhuziEgoLbUIJoRb1dAIsBXjA6WhhixYrEhSFSQiLTtBRmkQgXzF1BQUFBQUHBOR6FaaCehHkQr2WkTiDx/ijLSA2HSu+DCwaQFgzD4MSJEzsiSvGYOnUqJ0yYwPHjx3P8+PG88sorbUecOsKiQlAIodqqndM2pGQIZqTpBMCdkBx6djn/8ZlkW1tsYYjU162ENKvkjQbFFxHTFNnTJJ+QLK8qp0Du556LdkVFBf1+v6PPgVxxKysrWVFRQU3TWFZW5okxK63cz803rcrLzfSe4uJiVlRU2OKWlZVR0zRWVFSwsrKy1+7rRa7Sqne0Ki0vp5CSRX4/iysqzMp6QrCqvJzLhOBmIfhieTk3S9llf9QxRFP74gtODEfUUDUChJTUyss7+i/Loc7x/SjjBLP4w6uvvsr33nsvKf7+9793YPfu3baLQ1hhPl3XqWmaaqt2TtvC52MwYpyOA3xfGJw5Zijf/9jHEyfM/U3BIAikvm598JnG6aO4suMrQKPI4NDz3DH3XLSbm5t55pln0ufzsbGx0fVcKSVHjBjB4cOHs6ioiA0NDa4fs9LK/dx81KqxsZE+n49nnHEGm5ubqWlaytyGhgYWFRVx2LBhHDFiBKWUvXJfL3KVVr2vVVNzM6WmUWoaG4YOJXSd0DQOGDqUhT4fFwPcBDMatQldC03E75OyzNTnACcZBm8YOpQjdZ3DNI3nNjYSPh9LzziD32puNlP9NI2NWdaqy3OOStVzBiml7eIQCgpuQwlM49QGsxR5/yD4TgqFIbrFxchI2XEFBQUFBQWFvgEN4BKYBspK7duEruXPY6NTRxCt3jcW4LAImhETmfIucj6ArELXdV566aWcMmUKp0yZwgULFjhO1VPVXpRWbtFKR7QU+UcAK3XwrykUhkg65lGRFL3YsuOr0KXsuBe1Sue+Xl1bVkqHeh8qrZRWqqqeF7hKK/drBSEoiooIITqZqXUxSBSdik3ziy1AMQ4J0vwyPeY09UqCjHTiWgSDQW7ZsoU7duzgjh07+Oabb9ouDqGqvaQOpVX2tdIAXgzTMB0CuEoDJ14MfvARePgw+MQT3ReG6DRmHcTkrvua8AQIw/tapXvffFtbXp2v0kpplQ2u0ktp5UZurrQSUrI2HKbshqsDXAZwC8D1ADcjeZrfEZhG6mjkd5/DjE41wzRTDVa/UjLosJpfunolQUY6cS10XeeoUaM4btw4jhs3jrNnz7YdcVJQcBNKYZ7f1A7wXYC1peDuj8H2drMwRJHd9LqlEcN0sHvTpKCgoKCgoKCQKiwjtRlmRMoyU92l+SUyUk1IYKhyh5wPIKsIhUJ85ZVXOopDvP/++7aLQ0gp8yo9Id0QstIqu1rFliL/O8AzSsB334/ubyopSWHMBUUUuiAaQIwE8Q8z4oRV6NY0eU2rdO+b07UFsCjy07ZeAMt0ndJL882zteVFbr5ppfRSWrmR60WtYtP84qNSFhJFpywjlSwyZaFbQyUlSx3qlQQZ6cQz0DTNdnEIFUJOHUqr7GsVXxjizBJ7hSGklAxXhamVa2YxiPZIMYjd6LEYhNe0Sve+gGlCwsEgtUxyGxqI4cOJ5uakkCNGMHz55dRGjOj2ukQwLryQQ//lX+i76KLo74cPN++bi/lm+XXy4tryIjfftFJ6Ka3cyPWiVtlM8+vJUA03DJjhnMkAACAASURBVA5XqXr2Ftj48eM5efJkTp48mfPmzVOpegqeRrrGqQMaiN2R8uNfmfuc4KQaX19EvLFparJtXpJyx4wh9uyhaG+nOHq0exw50vM1yXD4cOd/t7cTn39OjB1rf8zpzLc7pGjmFBQUFBTyC3bS/JIZqlMAPwHoz+zYci9ONhEMBrl161a+9tprfO211/j222/z+PHjtopDeDEsqkLI7uemk6pnGad3AVZEKuq1t/dcUQ+AaZjqQYwB8c/IeU3bQKwE0U1RiZxqBSTWatCgnvnnnx99oE8Fl1xiGpu2tswYmHjukSMUBw6Yxunkyewhvv/2dvO+qcwlk/PtDm1txJ49pplM9fVJFc3NRH19amvLaVojnKdT5tNnllfnq/RSWrmRm29axab5GQCXA9wKcEMMtiBqlGIN1f8AbJGSZ5eVESpVLzXous6LL76YY8eO5dixYzlr1iy2tLTYijgZhsGmpiZPhUVzGUJWWmVXK8s4nQC4WwOnjAR3RyrqrV7dfUU9AOYepo9AcTL1FL2cajVoEA2ATQMH0hf7+0suId5/n7j0UnsmKJUH/2wam1OnKI4eJbZuJTZs6D1s2WLO79Sp7Bo2JwYvXbOWhikzLriATTfdRN8FF9g2Z3LYMIanT6c2fLgjwxYOhZynRDrlqs93pZcLuUorpVUyCClZ10OaXzJDtRngWsPg6KYmCpWqlxpCoRBfffVVvvfee3zvvff4wQcf2C4OoaDgJljG6TDA/aXgkY/BI3Yq6l0Ec2/TYdM4ic9B9FBQImewzNGECURjY2dD9Nln5sN2dw/cR45QtLZSnDiRnrF5+mnnhiWeu3UrsWIFYRi9q6VhEMuXp2bYMjnfnrB1K8WxY6bubW3ODVg8N9UI25EjZlqjE+Nmrb9Yrp0o2tChziNq8dwUDZuCgoKCQlrI+QB6Fbqu2y4OIYRgSUmJ47BoQUGB49Cm17hSSqVVlrWKNU4tJeD+98HDKVbUw0WmUep00O1q9Jiil1GtrN/Fp9nFp9TFm6PYh9MjR4j9+4n9+zubotiH57Y2ilOnKI8dY8ELL1AkerBP1N66lVi2rJOxKRLCUTpW2txYvWyirKTEUfpZr89X101Dt2ULi7Zvp9i4sefXKL69fn1X7pYtpiGyImzxayO2bUUXu7smVW6uUiKzmfaYAcOWVlpjjrjW51ZRUZFjbmlpaU7u60Wu0kpplWkuACKN59IkyEgnroFhGBw7diwnTpzYgQkTJnRgzpw5totD+Hw+jhw5suOB0crTTKWtaRoHDBhAXdfzgmsYhtIqi1oVFBWxVIiocTLAll3g4UjEyecT9PniuBDmvqaLQOzpfNCtWCtYFDKvych8EXlQicwp9qFFAzigqoo6QFx8MbF7NzF+vBlJGjXKNEltbZ2MUoc5ik+ba2unONBKefQLFr38EsWmTRSbNrHouecoNm+Otp99ltqaNRwwaBB1a2wS0XGm0PYXgf3qgtQlWFQQc00K7W65wkRRUeK23w/261dCXU9+TbJ2KCTY3PxN+nwxv8/EmBO2fTHcIvarq6MuZYfp61gPPbT9us5+lZXUARZJGfNa9NxOyPX5WLRuHcWzzyZeG9lob9pkRtBykRJpGTYretZbsAzb6NHmezkJZHMzw1OnUmtu7va6XuE2NRFDhpgPZTGfUYnaGsB+JSUMdHNNsrYPYNM3v8lQ7LpNkZvOfR1zCwupaRr79evHQCCQ8t8yq50O1+fzsampiaFQqFfv60Wu0sr5s5YyTgkQCoX42muvcffu3dy9ezd37drFN954g6+//jpff/11/vWvf3VUHKKqqopSyo48zVTbQgjW1tbmFVdplT2tqsJhlmkadyFinC4AW/4JHjwGfvQROGlSV64GjdBhFoI4Cor9pnHCalAWSYYrMjBfIRiORDjkeecxXFlptgGGJ02iHDaMsqmJdRMnUhszhvj0084pUocPx+0raqdoa6U40GoaqGeeMSMJGzcSmzYRz26lONpKuf4fDH+jNnqvioKE7boaP6UAJYYwXDeVUgylRCPDdVOSt2UzpWxiODyVUjbFtJtttnPDFWIohcjmfYdRynqGw+WUEpQSDIdDztoAw7WB6GtXF4y8XmC4ro5SiO7btbUdD8Gdfh+7DisqkrY7uN1ck6wtYrgaYEbQVq4knn3WXKvdYcOGnq9JlfvMM6kbtthImV1zdvx44sIjqZisdExdJrmW2Rs1irKxkeGpUymbmymbmhK2xdChPV6TrI0U+s/GfW1xhw2jrK9nuLyc0lrPoVB0ndtop8NFju7rRW5WtBKix2cAALaec9zAtZ61nO5z7PPGKRFGjhzJMWPGcMyYMbziiitsF4eQMr30s8LCQgrhLLXJa1ylVfa10gHu0sHDE8CWz8GWQ2Brq1lVb8OGJMUhLoBZEOIQzIIQe0D47Y2303wT/f/gwcT48cTOncS4cdFI0qefRiNJhw9THD5CcWA/xYn9pkGK3Vf0zDPEpo3EpieJZ7+gONZKPPkYpQ8sLUI09awIxMMfEv49BC4m0BBBfZJ2A4FRBD4jcILAkQgO9+H24Sz330ZgD4HRBBojaMhAu4nA4ITrrzsUFpqRNdtrGmBpieY8rdFhOmVs1CwjXMNIybCJzZs7ImV2zZrcvJmlO3ZQbtnS1bRZ+9R6Ml7pRNQyyY01e7HGKtPtw4ez238m2omihg0Nqp0v7aFDOyKwPX3uFDr8nMwVFzCfG0pCIUfPpUmQkU5ci0AgwB07dnDnzp3cuXMnP/zwQ544ccJWcYh8q2CSDldplV2tNIAXAfynHzy0AmxpBVsPmmc4rV1rPjx24sSm6MXua1oLR8ZJSslwXZ35zfq550b/78ILzep1J06YxRiSRpJOUpxqpzh6gHjmc2LTWmLTKuLZJ4lVDxM+615DiaJPiYc/IYqH00A9mxqvp08fRvMB+2ICHxI4xM4P9N3hMIEDNB/4T0bQrtqO2+0RPVPVP1W00TS4sYase1hRME1rTpljwTCGs6npRvp8FxLo+eGh8/vBjJppmoP3khDme8nBH/O0uIiJjtn9zALYNHhw5+qWQMqmzVWINXuxn0/52M5VmqeCO+DFdNtUMXQojaYmNg0frg7AdQrDMLhnzx5bxSEUFNyCEoAfATyigS3DwP3/BFsPg2vWgD5fAo6Bril6ayK/t3v/WKM0apS5R2n0aNM0ffoZxdEjZhSpdb+5B+nkSYpTJymOfkE8EzFIm1YRz64lVu0nfP8kMILAoAjOoxklupjAJzRNUUvk55GYn5YJaiGwn50f6JOhjcApAkcJPENgk01scMDJJXcjgacjP7N132ciep5KoHUqr0my18kyZnYNVzoG7hATR9BSQUMK1zTRrilTyDLsmD2nKZVWsRIrxTjddMxscePTPJ2mcmYjDTTb9/UiN9Na2THObkm3TRXt7cTHHxOBQCY/P1zwAZZF6LrOUaNGcdy4cRw3bhxnz55tuziElJKlpaUq/UxplXOtSgC+D/BwCdjyj2hRiOLiJJwR6Jyi9xkoAoKFho0xn3eemXq3c6dpmEaMID77lOL0EYojhykOHaY42EpxuIV4cT9F6+fE9qeIzU8Q2zYQT+wiCi4gcG4EwxmNFh2M/LRgpZi10jRFJxh9CG+PabfRjHYcIfAsgc1JIcQWFha+QCG2E3iCgL0NokKAhYXSWRpYjrhSgqWlxZQym/f1EVhFYFsCrbd0+5p0/zptjrymx9jVlHUHp2Ytdm1Zhu1whnGCZhRtFDunj2YbjYxPezRfX2dpjea60p2tK4CFkaIizrgFvc7t4DtMqZQAS4uLHR+u7PS+trk+H7FqFbFtG8WWLSx84QWKLVuIzZttIR2u3LqVpa+9Rrl1a6/e14vcjGv17LOp7490U7ptKvj6a8p9+1j6jW84TsdOgIx15EoEg0Fu27aNb7zxBt944w3+7W9/s10cQqWfpQ6lVXa1MgCzMIQBtuwGj5wE9+xJUIZcA3EhTKMUm6L3JChDkuGqHsY8cKD5c/hw4rM9FG0nKNpbTaN09DDF0Vbi+RaKo60Up1sp2luIJ1qImkPEA/8gAiPY2SQdY9QcHWT30aJUTNG2SJ/r2JMRMtOpKh2lU5l8wXC4jprmIC0qR1zD0NjU1EifT+/lMTvXujPXYLwp6x04MWypGjMrrbE30dWwSTmU4fAUaloT7RoxwxjGpqYb6PMNs83tfN+uhq7nteEwJTINLgBKYRYr0RyYRUPT2NTYSJ/u4H2Yy1TOykrnBzM75BoAm4YM6ZoG6uIx9xmtYoyzXSPmejzzDI1169h0ySX0OfiCOwky0knnF0aaVejOPfdcDhgwoMdv1EOhEBsbGzl06FCeeeaZGR2Lruu86KKLOHr0aI4ePZozZ860XRxCQcEN0ABeAPCfGnjoAnD/R2aa3pNPgsFg3PUGiH/EpeitBVHQw33OO48YO45452/E3OnEP/9BcewIxZH9plE61krxZatpkspbiKUtxIst5r8LWmgaohZGI0kH2dkgtbFnY5SKKSom8CiBjIbfFfIeXaNoPWNTCtc8y65pje10ntaYKjcbhu1QBvpwEoGrt3FtJrkW357ZU1BQ6LPIbIdCCJ599tm85ZZbuH37dm7cuJHBYDDp9cFgkL/4xS+4cuVKPv7443zsscc4cOBAR6lPiRAKhbhjxw7u2rWLu3btclQcQqWfpQ6lVfa0KgH4T4BHSswS5Faanj9RkYf4FL2YKnpJK+NdeAHFoT0UJ0+YEaVXD1Mcb6U42RI1SqtaiKda4kxSLOLT66x9Rc9SiM0sLHyOQjzH7o1RV1NkpgiFHKaeOX+N8mVtuWHM6XHBwsKCNNLPnK6tXKc19sRNZNgyldbolJvLCFwu0i3TNW1ehH2TmVYaaBrpp17k5kwrpJtu2/tcIJIy6+YDcDVN47BhwzhjxgzefffdXLduHUOhUJIXX/LKK6/k66+/zurqakopefvtt/PRRx+l3+/P6LgsFBQUcM+ePayrq0uZo9LPUofSKntalQD8AJH9TR+Ah9vA998HQ6GY6zSYpunTuBS9degwTta5NxpADDzHjEJdMIzY9xnxxhGzBPjaFqJqP7G6hVjXQhS2MLlJaov8tKJI2wlsjeA5AqsJFERSZkqpaSGaxij5FypuWVf5srbcMGZvamWlNToxt2A4XJVG+lkq3AKa77/nGH1PugHbGDV07R7CAWYm4tbXcYLApwRGEjg/JRhGE5uarqPP15wyx4KUjQyHL6OmDc0LrtLKDuppGA1savJAVT1N0/iv//qvfOqpp1hSUpLwmkAgwJUrV/K2226jYRgEwDFjxnDPnj08++yzMzIOXdfTPsdJQcENKAG4GxHjtDtqnEpLY65LlKL3JIjYMuUDzjF/Xnohsfsd4lvTiD0fEhuPELUtxIMtRLCFyY3SMXY1SVYU6WkChTnXSkFBwc1wYug2E9hi4/pMcS2+U7N33Ob1sWjzKNdKx7ZrMtMxpYqruInQRuAjZjitPzsfjLqu8yc/+Um3xqm8vJzvvvsub7jhho4Q2plnnskDBw5w8uTJGRmHEILbtm3jm2++yTfffJPvvPOO7eIQQggGAgHH6SeGYeQVV2mVHa06jJMBtuxKYpyGo3OK3scgYg/EnXAR8d47xKxpxMYPiaeOEGccIh5uTWCWLKMUG03aRsN4kUJYqXbWpmc/gYfZ3YeTF9eVhXRS/XLFdXoQtVfnq7Syw/U5StUxtQo6ShFK975OK0ymy7XSMc2CJU/Q/LJoE00jtqXbthDPsKTkdUaNW/fXd+ZuZWHhix7kPk/zqIIjNE1mrHFUbdXu7fbXFGIfA4EzHH8GJEDGOuoEwzB6NE6VlZX85JNPOHfu3I4/AFVVVdy/fz/nz5+f0n3iy40nwujRozlq1CiOGjWKM2bMsB1x8vl8HD9+PAsKCiiEYElJCYUQKbU1TeN5553X8eDW17lKq+xoBSmpA9ylgYdHmKXIj7SZFfXKSyVDBSWUF8hOKXraScmSF0oorVLlFw8ntn1GceoIsfkQUdTKqEFqiWkfZ+fiDdFiDbpu8LzzGmkYSyhEkCUlQQphPlyUlBRH2n1nXQkhWF5ezv79+1PXdc9wKysr2dzczIKCAs+MWWnlfm5mtbI+N0I9tsvLS9m/f5i6rqV0faa4JSUh6rpkv35hVlSUsetnXfdtn0+wubmeVVWltrm6DvbrV82KikSfsW7mlrGioo5CrKYQz7Ok5HUK8QwtE6naqt277e30+TZw/PgZLCx0lq7vOuP0wQcfcN7/3965hkdV3W1/7cOcZ/bMJJNzIAmUcIppjgQC4qEqINqq1QJXW1ulVa8L8JCCIlAU0RZiqWAtFYrKI5EgFikqpS0IERQ5SQiEEBQKASp9qn2f93rf9v16vx/GGROSkOw5ZM+euT/8LreZfe+91m/+M8yavWbt6dMhScGBU1ZWFi5cuIC77767X+fRNA379u3D8ePHe+XYsWNhWltbdS8OYbFYUFpaClVVoSgKKioqdG2XlZWlVJau4uDKakWVEGi1CPy9VaDjHwIXLgi82SiQZrHgmvsrYD1nDQ6aOgSk8wKWtxVUlI2AVRUQ11dBrP8UouBycCqe1ttg6e8QYtdXg6Y/QAgFwR+2r4UQLlgsAmVlpVBVAUWRrmhneWK4ivF5KyoqIMuy6bJCCNO1ma4SP5tqrlRVhSSF3uvkr973yvq9LYTQtX/nbUkyc1ZAUQQqKq7p93bQVUlEWVlOrSxd9T+rKAKlpaXhnwSZeuDk8Xiwa9cuPPjgg1CU4Ehw+PDhuHTpEsaNGxeXdtntdt2LQ0iSBE3TIl6hKvQteapk6Sr2rrxCoFUR+Lxa4Hxb8GrTp+0CHklAXCMg2oNT86QOAel/C4jmoRBWATG6GCKzFmJ9O4T3Mrr/bukCgvOA30dwsPQmhMiBEKvR0+INX/dXX1/NWlchzDYdKxpfZuwvXdFVvLKSFFztMdKspmkRu47mvObLBqeBRr5CnTXi85oxS1f68tG8b/VATA7SI3PmzEFjYyNstq5LDlutVhQUFCA9PR2/+MUv8PLLL4cHTjNmzMAnn3yCzMzMmLRBlmWMHTs2fB+nSKbqcYWq/kNX8XHlFQLHvQKftwpc+IfAl+cF/rBewHWtCC4GcTm4ep70uYBoGgtx6iDEnbdCvHYcIu2fCA6QzuPrq0sX8PUPgDfhaoMls7mK5XnNWluqqvJ1SFd0FWU22nzofSuSb7rN6Iuu6CrRsp19JfSqelarFaNHj8aqVauwd+9eVFdXd7mXU0lJCfbu3Ysbb7wR5eXl2LFjB26++WZUV1fjtddew5w5c7oNtiLF4/Hgz3/+M/bv34/9+/fj8OHDuheHIMRovELgmFfg8nGBC18IvNUs4LheQBwXkP77q4Ug3h8B0VALETgF0XgZYtslCNcFfD1o6nx1qQNC7EZw0OQwvH+EEEIIISYg9gfNyMjAs88+i23btmH37t2or69HSUlJ+PGSkhK88847uP766yFJEiZNmoR169Zh/fr1mD9/PpxOZ8zaoqoqampqMH78eIwfPx6333677itOoR+5ps7NJKPL0lXsXVmEQLNX4MtjAi2XBTxfCEj/S0D6HwHpXwLiD1UQ9tP4+mrS+U7/DW1/CSEaIUk5sNtfhST1fH81s7uK5XmN7rPZfJk1S1d0RV/GZ+mKrmKdjdZXL8TkIAmLx+PBn/70J3z44Yf48MMPcfDgQd1XnDj9rP/QVexdKUKgWgQXhvjymMBnFxV4d4yE+NM1EH8pgdg0FsLejuBvlDrQdRnxDnw9JS94j6XgzTMzEdlNOxPbVazPm+y1lUhtpqvEz6aaK/qiq0TM0tXA+eqFmBwkYVFVFWPGjEFtbS1qa2tx22238Qa4xFR4hcAJIfDfFQJffCawpc0Kj/sEggOjS1/R+SrTZQRvLPmXrx5rQnDRB07JI4QQQgiJAsMbEFc0TcPevXvR0tKClpYWnDx5Uvdy5FwpTl+WrmLryiIETlQI/J/TAlv+n4Dzs0oIbxuCA6SLCA6gLnz13y8hxBYEb0xrgxCvQAit23mT1VWsz2t0n83my6xZuqIr+jI+S1d0FetstL56ISYHMQ0Oh0P3cuQWiwWVlZURXxbNy8uL+PKk2bJ0FVtXiipQfa1A26cC2y4JOHZXQrzZDuH5O75e7GH3V9tN6M+VpWR1FY/z0lfyZ+mKrujL+Cxd0VU8stH66oWYHCRhCU3VCy0Owal6xEx43QKfvSHQ8U8Bz5lKCE/n3zJdQHBVvFwI8TKuvLJECCGEEEJiiuENiCuyLOMvf/kLDhw4gAMHDuCTTz7RvTiEJElwu90RX2K0Wq0plaWr2LmyC4GzFQLbz5fD9e4pCFfoJraXIcRpRDJYSlZX8ThviGimCRiV9Xg8pmszXSV+NtVchaYJRZrtfCuWgTyvGbN0RVexzobykX5+6IWYHCRhuHL58fHjx6O2thbjxo3DuHHjMHXqVN1XnKxWK2pra8NPXOc34b62FUXBkCFDoKpqSmQtFgtdxcCVxWqDUAQmVAls6CiH991TEM7QoOkCJOlL2Gx/giS5vspaEbqLeKL214x1JYSA0+lEXl4eVFU1TdbtdoenJpilzXSV+NlUc2Wz2aAoCvLy8uByuXRnrVYrKisruww2B+K8ZszSFV3FIytJ3T8/xADjBzuxRNM0fPTRR2htbQ1z/PjxMG1tbboXh5BlGVlZWZBlOTzXUs92Tk5OymQlSaKrGLjKzcjFDU6BjWfL4d3RddAkxBeQ5W3IyRkKWRYD2uZEdBXvNufm5kKSJEiSZKqsEMJ0baarxM+mkqvQthACubm5zDLLrAmzoc8Pkf5GKukHTn3hdDp1Lw4hScHLoqEnTw+SZL5VSKLN0lX0rnyqgv+6thL+N05BeDsPmr6EEG9Dkpyw2Sym66/Z6ipENHkjspIU3SpCZusvXdFVvLLRvm9pmma691qjsnRFV7HOhvKRfn7ohZgcJGGRJAlVVVXhqXq33nqr7ql6vNlY/6GrGLmyeSHWn4Dw/gPBQVMHggOnLRDCgeBNbM3VXzPWVSifl2eulYS46hJd0VX0Wfqiq0TM0pV+X7wBrg48Hg927tyJgwcP4uDBgzh69Cj++c9/6pqqR8iAogqI0VYItQXB5cbPQ6iXIUZ/CmHhynmEEEIIIQZheAPiiqqqqK6ujuqKU+gyn5kuTxo9pcpsbU4UV6oQGO0XsLxeBuFrhRBf3a/J/wXE61sh0lyGtzlRXA3EeY3us9l8mTVLV3RFX8Zn6YquYp2N1lcvxOQgCYumafjwww+jWhwimsuiodVAIrnEaMYsXUXnyi8EXhdlSBOnEB40iS8gxFYI4TK8zYnkaiDOS1/Jn6UruqIv47N0RVfxyEbrqxdichDT4Ha7dS8OQcjAUQ4hTiF4n6aeB02EEEIIIcQQDG9AXFEUBeXl5aiqqkJVVRUmTZqE8+fPIzs7u9/H4GVRfVm60uHK5YJkVSFGDYWwVEGIk+g6aNqGngZNZu2v2erK6D6bzZdZs3RFV/RlfJau6CrW2Wh99UJMDpKweDwe7Nq1C4cOHcKhQ4fQ3Nyse3EIXhbtP3Sl01XpNbBmuSD+qxki7R8IDpiuPmgya3/NWFf0lfxZuqIr+jI+S1d0FY9stL56ISYHSVhUVUVVVRXGjh2LsWPHRrQ4BCHx5ZsQog2hK02q+AKjxDZYOD2PEEIIISSRMLwBcSW0OMSJEydw4sQJnDp1SvfiEMHLfAokSf/5JUnAZhMplfV4ZNO12YhskNCg6euFIPxiGzYIF9L6qEmzXTI349QEo/tsNl9mzdIVXdGX8Vm6oqtYZ6P11QsxOYhp8Hg8uheHsFjsqKycBqv1GghRrAtFGYm8vBugKKNSImuxjEZl5QxYrSWmabNRWSEq0d/fNF2JLMvIzs6O6NK1GbMWiwVlZWUR3/Av0vOGiGaagBFZWZajmppgtv7SFV3FKxu6+WYkH7pCU4QidR3pec2YpSu6ikc25CvSzw+9EJODGIaqqqioqEB1dXWvVFZWoqKiAhUVFbj55pt1Lw4hhBdCHEfwA24H6ZMLCdAGs3Dh6/+O2AahuiEJAddX3450/qbkym23293nPsmUdTqdhpzX4/FACMEss8ymYFaSJAghospG+v4T7XnNmKUruop1VpK+/vzAgZMITsX7+OOPcerUqR5pa2vDkSNHcPjwYRw+fBjHjh3TvTiEED4I8RmE+L8Q4l8R8GWEOWaTO/slhOiAUP8HYtynEJu8EH4Biwh+m6SqKhRF6XFbVVXU1tbCYrH0uk8yZS0WC6677jpYrdYBPa+iKKiqqoLL5YKqqqbJVldXw+fzhb+ZNEOb6Srxs6nmqrKyEhaLBU6nE1VVVRFlvV4vqqurB/y8ZszSFV3FOquqX39+sNls4MDpK0Ijyp4IvcHX1NSgpqYGU6ZMiWBxCA+EeBtCNEGInYTEiD0Q4hKE/yOIDW9DBPq/GISimG91m2iyFosFVVVVXFVPh6/KSq66RFd0FavXv6qqhviK5LxmzNIVXcUjG/IV6eeHXojJQRIWl8uFDz/8EK2trWhtbY1ocQhC4oMXQrwGIfwQES8uQQghhBBCBgjDGzCgeL1e3YtDSJIEt9uJSFdds1rVlMrSlR5X7gizEqxWa0Rzds2aDc3nHsjzGt1ns/kya5au6Iq+jM/SFV3FOhutr16IyUESFkVRcM0116CsrAxlZWX41re+hXPnzulaHCLVpidwKsdAuiqnqwSuK/pK/ixd0RV9GZ+lK7qKRzZaX70Qk4MkLJqmYffu3Thy5AiOHDmClpaWCBaHIIQQQgghhKQ4hjcgrqhqcLnyMWPGYMyYMZg8ebLu5ch5WVRflq7oKllcGd1ns/kya5au6Iq+jM/SFV3FOhutr16IyUESFk3T8NFHH4UXh2hvb9e9OAQvi/YfuqKrZHJFHodOYwAAG71JREFUX8mfpSu6oi/js3RFV/HIRuurF2JyENPg8/l0Lw5BCCGEEEIISXkMb0BcURQFo0ePRmlpKUpLS3HDDTfoXhxCkiS4XC5TXZ40MktXdJUsrozus9l8mTVLV3RFX8Zn6YquYp2N1lcvxOQgCYuqqti9ezc++eQTfPLJJxEtDmGxWFBRURHRZT5ZlpGbmxvRJUYzZumKrpLJlRDBN91IpwkYlVVVNeKpCWbsL13RVTyyQgTfP/Ly8iDLsu5s6MabFotlQM9rxixd0VU8siFfkX5+6IWYHCRhUBQFpaWlqKioCFNdXR0mksUhQuJD251Hvv3ZZpZZZs2b7fxmyyyzzDLLLLPMmiMb2rZYLOHtGGD8YCeWaJqGgwcPor29PczJkyejWhxCURQUFRWF/z8jI0PXdn5+PhRFCY+a9WwXFRWZKqsoCoqLi6GqqmnaTFeJnzXSVX5+Pux2u+mymqZ1+VGtGdpMV4mfTSVXoW273R7Rv+OqqsLj8UT8GSDS85oxS1d0Fa+sogQ/P0RyhS4lBk5CBKcTWCwWWCwWqKra5bG0tDScOXNG1+IQVqsVkyZNQkFBAXJycpCbm4ucnJxet7Ozs8Pb+fn5KC0tDT9hnUe8fW0rihIuFLNkQ5eQQ98SmKHNdJX4WaNchfKhN2CzZK1Wa9iXWdpMV4mfTTVXkiSF850/S/Q3G3rfstlsA3peM2bpiq7ikRWi++eHGBCTgyQ0I0eORElJCUpKSnDdddfpXhzC4XBg4cKFeOKJJ1BXV4fHHnsszMMPP4zHHnss/Pe6ujrMmzcPdXV1qKurw+OPP46FCxfC6XQa7oEQQgghhBASMYY3IK5omoY9e/bg6NGjOHr0KI4fP657qp7H48GTTz4Jn88XvuxntVphtVrDN9WSJAmyLMNisSAzMxMWiwWKosDr9WL+/PnweDy62y5J5lvBRJK42gtdJY8ro/tsNl9mzdIVXdGX8Vm6oqtYZ6P11QsxOUjCoqoqysvLw4tDTJo0SffiEF6vF8uWLYOmaeG/eTwepKWl4bvf/S4KCgq6PCGd93O73Xjqqae6/K2/dJ5iYJZsNJdEzdhfukpuV/SV/Fm6oiv6Mj5LV3QVj2y0vnohJgdJWDRNw/79+3Hy5EmcPHkSp0+f1n3Fye12Y+7cuV2uGsmyDE3T8NRTT2HRokUYP348XC4XhAjeZFeW5V6zhBBCCCGEENNheAMGlPT0dN2LQ7jd7i7T7UI/zvP7/Vi8eDGef/55PPfcc/jhD38YXkCi88Dp8ccfj3jgFM0SikZkJUmC0+k0VZvpKvGzRrqir+TO0hVd0ZfxWbqiq3hlo/XVAzE5SL8armka8vLykJ2dHR5Y9IbD4UBRURGGDBmCQCAQ8XkVRcHw4cMxatQojBo1ChMnTtS9OERoqp7P5wv/LXTF6ec//zmWL1+OX/7yl6ivrw9ffQr1L3RVilP1ErfNdJX4WU7VM4cvM2bpiq7oy/gsXdFVPLLR+uqFmBzkqkiShEGDBuGnP/0p3n33XWzatAlut7vX/R0OBx555BE0Njbi9ddfx0svvYRBgwZFNFrUNA1NTU1obm5Gc3MzTpw4EfVUPUmS4HA4kJGRgcWLF6O+vh7Lly/Hs88+i9mzZ6OyspJT9QghhBBCCEku4n8SRVFQU1ODe+65By+++CL+8Ic/9HoFRpIk3H777di3bx8GDx4Mp9OJFStWYOXKlREt6a0oCsrKylBVVYWqqirccsstuheH8Hg8mD9/frfBXmjhhxUrVmDhwoWYOnUqfD4fsrKyOFXPRG2mq8TPcqqeeXyZLUtXdEVfxmfpiq7ilTX1VD2r1Yq6ujps3rwZXq+3x/3cbjdeeeUV/OIXvwjfNPamm25Ce3s7Bg8erPu8ocUh2tra0NbWFtHiEJqmYfny5QgEAl1uOGa32/Hkk09i9uzZGDFiRLifhYWF4UuKnKqX+G2mq8TPcqqeOXyZMUtXdEVfxmfpiq7ikY3WVy/E5CD9QlVVPPbYY1cdOPn9fhw4cAAzZ84MX7UpLCzExYsXcdNNN0XdhkAgoHtxCJfLhblz52Lo0KHhpcclSYLdbsdNN90Ev9/fZf/i4uLwts1mw89+9jNO1SOEEEIIIcTcDNzJLBZLn1ecAoEA2tvbMX369PBltYyMDHR0dGD69Ond9lcUBSNHjkRJSUmvjBw5EiNGjMCIESMwYcIE3YtDuN1uLF68GKNHj0ZhYSHKyspQXV2NMWPGoLa2FlVVVaioqEB5eTmKioowYcIEFBYWIjs7G0OHDsXixYvDA6fQTbgkSerXdujyYn/3Z5ZZZmObdblc4ZvvRXIcI7JutxsulwuyLJumzXSV+NlUcxXa32q1RvSeE/LkdrsH9LxmzNIVXcU629NxEnLg5Pf7MXLkSIwePRo5OTldGtrfgdOJEycwbdq0cDYzMxMXLlzAPffc021/TdNw6NAhnD59ul/87W9/w7///W9dK/U5nU4sWbIETzzxBObOnYtf/vKXmDdvHubNm9dte+7cuV22n3jiCSxZsgQOhwOyLKOqqgqqqkJRFG5zm9sm2K6pqUFhYSFsNhsqKytNkR03bhzGjh0Lh8OBiooKU7SZrhI/m2quKisrYbPZUFBQgJqaGiiK0u9sRUUFHA4HampqMG7cOF3ZaM5rxixd0VU8slduJ+RUPVmWceedd+Lw4cNoaWnBk08+2eU3Qf0ZOPn9fuzZswc//elPoSjB+YzDhg3DpUuXMGHChG77S1Jwylx/yc/PR1NTEzIzM3X1TVEUqKoKVVVhsVh0bYf6EXLEbW5z21zboS9xzJQN/b+Z2kxXiZ9NNVdCBD9nRJrt7Gwgz2vGLF3RVTyyV27HgJgdCEIEBxihQUpocYfOPPzww9i0aRMcDkf4b6qqIhAIwGq1hlfRW7VqVXjA8d3vfhctLS26ptf11cYYXrIjhBBCCCGEJD8DcyJVVVFQUIBly5Zh586dGDlyZHjwNGLECOzYsQMTJ06EEAJjx47Frl27UFNTg2HDhuH3v/895s+fD7vdbrQsQgghhBBCSGoyMCfKzMzE8uXLsXPnThw+fBgvvPACSkpKIIRAaWkpmpqaMGnSJAgRvCR311134fXXX8fGjRuxdOnSXqf2EUIIIYQQQsgAMDAnkiQJFoulC53nLqqq2m0OotVqhdVqjfXcREIIIYQQQgjRi+ENSHhkWcbgwYMxYsQIjBw5sgsjRoxAUVFRj4/19TiziZ9N1HYxy+efWT7/zPL5Z5bPP7N9Pz548OBYXoQxfmCS6Pj9fnz++ec4e/YsPv300y6cPXsW//nPf3p8rK/HmU38bKK2i1k+/8zy+WeWzz+zfP6Z7fvxy5cvIy0tjQOngSIrKwvnz5/HkCFD4HQ6u1BYWIiOjo4eH+vrcWYTP5uo7WKWzz+zfP6Z5fPPLJ9/Zvt+/Pz588jJyeHAaSAHTmfOnEFGRka3x9LT0/HZZ5/1+FhfjzOb+NlEbRezfP6Z5fPPLJ9/Zvn8M9v342fOnOHAaSAJDZx6kp6dnY1Lly4hNzeX2STM9pVnNrmziVqXzPL1zyxf/8zy9c9s9M9xBMTkIEnN1aQHAgHs3bsXmZmZzCZhtq88s8mdTdS6ZJavf2b5+meWr39mo3+OIyAmB0lqriY9tMy6JEnMJmG2rzyzyZ1N1Lpklq9/Zvn6Z5avf2ajf44jICYHSWqikc4ss8yaN2vWdjPLLLPRZ83abmaZZTZ2+R6IyUGSmmik9zX3MtmydEVXyeSKvpI/S1d0RV/GZ+mKruKRjdZXL8TkIElNNNIDgQD27dvX69zLZMvSFV0lkyv6Sv4sXdEVfRmfpSu6ikc2Wl+9EJODJDXRSJckCVartde5l8mWpSu6SiZX9JX8WbqiK/oyPktXdBWPbLS+eiEmB0lq4iA9aaEruqIr46EvuqIr46EvuqIr4+HAyQCinV+ZStAVXdGV8dAXXdGV8dAXXdGV8cTBl/GdSnSinV+ZStAVXdGV8dAXXdGV8dAXXdGV8cTBl/GdSnQkSYLNZot4fmUqQVd0RVfGQ190RVfGQ190RVfGEwdfxneKEEIIIYQQQhIcwxtACCGEEEIIIYmO4Q0ghBBCCCGEkETH8AYQQgghhBBCSKJjeAMIIYQQQgghJNExvAEJg9VqRXZ2NnJycuD1emO2bzLS3/5brVbk5eWhqKgoTFpaWsqsBiNJEpxOJwKBAPx+f5/9TuW60uMq1esqRFpaGnJzc5Gfnw+n03nVfVO5tvS4Ym0J+P1+5OTkID8/n/8WxtAXa6srPp+vz9diqtdWf1yxrvQ7iLK2jO9wImCz2fDQQw+hsbERDQ0NeOGFF3q9y7CefZMRPf2vrq7G+fPn0dHRgXPnzuHMmTNYsGABrFar4f2IN5IkITc3F/fffz+2bt2KhoYGuN3umHhNNvS6SuW6EkJAlmVUVFTgt7/9LTZu3Ig9e/Zg2bJlvf4DkMq1pddVKteWJEkoLS3F7373OzQ0NGDnzp1Yv349CgoKevwAksp1FYmvVK6tKxk0aBC2bduGmTNnQlVV1lYUrlhX+hzEoLaM77DRSJKEyZMnY+/evRg2bBh8Ph9WrlyJ+vp6OByOiPdNRvT2f8yYMWhsbERVVRWGDh2K4cOHIzMzMyW+CVEUBWPHjsWMGTOwevVqbNmyBZqmxcRrsqHHVarXlRACXq8X77zzDubOnQu3243y8nKcOnUKDzzwABRFYW1F6CrVa8vlcuHFF1/E0qVLoWka8vPz8f7772Pp0qWw2Wysqyh8pXptdcbhcGD58uXo6OjAQw89xPesKFyxrvQ5iFFtGd9ho3G5XFizZg3q6+thsVgghMDkyZPR1taGQYMGRbxvMqK3/9XV1fjNb34T3jfVUFUVDocDP/vZz7B58+Zev+VO9brS40oI1pXH48GaNWtwxx13QIjgN2hbtmzB6tWru03nSPXa0uMq1WvLYrHghhtuQE1NDYQIXq1bs2YNfv3rX7OuovSV6rUVQpZl3HXXXXjttdewadMm/OhHP+rmg7XVf1esK30OYlRbxnfYaPx+Pz7++GP85Cc/CY/mi4qKcPHiRdx4440R75uM6O1/TU0NNmzYgNGjRyMvL++q06+SFUVR8Nhjj111MJDqdaXHlRCsq9Cd0EO14nK58M477+Dpp5/u9k13qteWHlesraAvWZaRmZmJm2++Ge+99x7GjRvXbb9Uryu9vlhbQaqqqtDQ0ICKigr85je/wf3339/twy5rq/+uWFf6HMSotozvsNEEAgGcOnUK06dPD1/Wy8jIQEdHB6ZNmxbxvsmI3v6XlZWhqakJhw4dQnNzM9atW4eioqKUuoRssVhQV1d31cFAqteVHlesq+6Ul5fj2LFj4W++O8Pa6r8rIVhbQgSvyr388stoaWlBfX09MjMzWVdR+kr12pIkCdnZ2Vi7di3Gjx8PVVXx4osv4t5772VtReEq1etKr4MY1ZbxHTaaQCCA1tZWTJs2LSwyMzMTHR0d+N73vhfxvsmI3v4rigKn0wmv14ubbroJ+/fvx/r16+FyuQzvy0DR34FTKteVHlesq65kZmZi7dq1mDdvXo/fRrK2+u9KCNZWCJfLhcLCQqxbtw6//e1vu/WfdaXPV6rXlsPhwHPPPYcXXngBQ4YMQXFxMRoaGvD4449j0KBBkGWZtRWBq1SvK70OYlRbxnfYaPx+P5qamjBz5szwpbuhQ4fi4sWLmDhxYpd9vV5vv/dNRvS4uhJJkvDggw+ira0NgUDA8L4MFP0ZDETjNZno78CpM6laV0IE348WLFiA+vr6XhfTSPX3LD2uriQVa+vKH5/ffffdOH36NDIyMrr5ZF3139eVpFpteTwe7Ny5E+3t7Th69ChaWlrwr3/9C5cuXcLmzZu7fMBN9drS4yrV60qvgxjVlvGdNBqn04lVq1ZhxYoV4aUev/Od76C1tRW5ubkQIvjmqGkavF5vn/smM3pc2Ww25OTkwOPxhPMzZ87Evn37kJaWZnhfBpJHHnkEmzZt6vKD4ZAnVVX75TVV6MuVLMusKxH8B6Curg5Lly4Nu6ipqQkvv8r3LP2uUv09y263Y8aMGRgyZEj4b/fddx+OHj2K9PR01lUUvlK9tiRJgsvlgqZp8Pl8yM/Px6uvvoo5c+aE77fD2tLvKtXrSojga6wvBzGuLeM7nQhMnDgRu3fvxje/+U0MGjQIL7/8MhYvXhz+8XBxcTG2bNmC8ePH49prr8X777/fbV+73W54PxLF1ebNmzFlyhQ0NjbimWeeQVZWFoYMGYKGhgY8/PDDKXN/AUVRkJ2djWeeeQY7duzAkCFDwn0vLi7G1q1bMX78eAghcO211/boNVXqqj+uampq4PF48MYbb2Dp0qUpW1derxcrV67E1q1bMXXqVJSXl2Py5Ml455134Pf7w874ntV/V3zPCt5ks6mpCU8//TSysrIwbNgwbNmyBYsWLeK/hVH4Ym11x2azYc2aNbj//vvDf2Nt6XPFugri8XjQ2Nh41c8EMa4t4zudCKiqihkzZuCNN97Apk2bsHz58i6j9fLychw4cACTJ0+GqqqYPn16r/smO/1xtX//ftx+++2YMWMG3n33XaxduxZr167FQw89dNU7hScbmZmZqK+vxwcffIDjx49j1apVuOaaayBE8MeMBw4cwK233gohggOHq3lNdvrjKvT6mzZtGrZv356ydVVdXY1PP/0Uly5dwpkzZ3D27FmcO3cOH3/8cXgaGt+z9Lnie1Zw+eNJkyZh8+bNWL9+PTZu3Ih58+Z1mdrIutLvi7XVHZfLhRUrVuAHP/hB+Jt/1pY+V6yrIKHPTlf7TBDj2jK+04mCLMtwu93weDzdlqlVFAUulytctFfbNxXorytZluFyueB2u+F2u3u863Uyc2X/O9fQlTWV6nWlx1Wq15WqqtA0LTyVw+/3w+fzweVyhX/wyvesyFylem0JEZyS7fF44PF4ui2iwbqK3Bdr62tkWUZBQQEyMjL4nhWlK9ZV358JYlxbxneYEEIIIYQQQhIcwxtACCGEEEIIIYmO4Q0ghBBCCCGEkETH8AYQQgghCc2Vd6AnhBCSkhjeAEIIIaTfOBwOpKenQ5bluJ/LbreHf5it93wOhwPFxcXw+XyGOyOEEBITDG8AIYQQ0i9kWcb3v/997N69GxkZGXE9l8PhwKOPPoqVK1di5MiRuvNerxeLFi3Cr371K2RnZxvujhBCSNQY3gBCCCGkR2w2W7crPeXl5Xj88ce73Ck+1iiKgu9///tYs2YNcnNzoSiK7mNIkgSfz4dZs2Zh2bJlcLlchvskhBASFYY3gBBCCOlGIBDAkiVL8J3vfAfp6emwWCywWCxIT08PT9VzOBzw+/3QNA2BQADZ2dlwOp2w2+3IzMxEVlZW+O7xIbxeb/gYvQ2I0tPT8de//hXf+ta3wn9zu91IS0uD2+1GRkYGsrOzu9xt3mKxIC0tDenp6V0GdYMGDcKBAwcwatQow50SQgiJCsMbQAghhHRBlmVMmzYNFy5cwJ///GfU19dj1KhRGDZsGDZs2IANGzZA0zRMmTIFu3fvxrp167Bx40acOnUK69atw3333Yft27fj9OnTmDVrVvjGh8OGDcPSpUuxcuVKNDQ04N577+1201Ihgle1Wltbw1PsFEXBgw8+iKNHj+Lpp5/GW2+9hfb2dixZsgSqqkJVVcyaNQsvvfQS1q1bh9WrV4evMLndbjQ2NuLee+9NyZtTEkJIEmF4AwghhJBu5OTkYP/+/Zg2bRo0TYOqqrDZbJg1axb++Mc/wu12w+fz4a233sLq1atRXFyMb3/727h8+TJmzZqFoqIiLFy4EIcOHYKmaXC5XGhoaMCdd96JwYMHY+rUqWhra0NBQUGX80qShLvuugt79uxBWlpa+O/5+fk4ffo0HnjgAQQCAUyfPh1nzpxBVlYWcnNzcfr0aZSUlMDv92PJkiXQNA1CCDidTqxYsQJPPfUUHA6H4V4JIYREjOENIIQQQrrh8/nQ1NSEKVOmhP+mKAp+9KMf4a233oLL5YLVasWrr76KRx99NJw5fvw4brzxRgghMGbMGLS3tyM9PR2jR4/GhQsXsHLlSixatAjPP/883nvvPQwfPrzLeRVFwY9//GNs374dfr8//Pe0tDQcO3YMEydOhBACubm56OjowDe+8Q1kZGTg5MmTeO6555CTkwOn0xlewtxut+OZZ57Br3/9a/7OiRBCzI3hDSCEEEK6kZaWhg8++AC33XZb+G+qquK+++4LD5zsdjtee+01zJkzB0IEB05HjhwJD24qKytx8uRJZGVl4eabb8bJkydRUFAAt9sNt9sNh8PRbfEJRVHwgx/8AO+9916XgVMgEMCxY8cwYcIECCGQnZ2Nc+fOYcSIERBC4MYbb8SuXbtw6NAh3HHHHeHjOhwOPPvss/jVr37FgRMhhJgbwxtACCGEdCMtLQ179+7F1KlTw39TFAX33nsv3nzzTTgcDlitVrzyyiuYPXs2hBDQNA1HjhwJD25Cv1Xy+/2orKzExYsXUV5e3uU8Pd2faerUqfjggw+6TNXz+/1obm5GbW0thBDIzMzE2bNnMXz4cFitVni9Xvh8PsyfPx8tLS1IT0+HEAIulwurVq3CwoULuywmQQghxHQY3gBCCCGkG36/H3v37sWjjz6K9PR0qKoKu92OOXPmYPv27cjIyIDf78fmzZuxYMECWCwW5OXloa2tDVOnToWiKLj++utx7tw5DB48GC6XCzt27MCGDRswdOhQZGVl4ZZbbkFeXl54Wl2I4cOHo7W1FYMGDQr/rbCwEKdPn8aUKVMgyzK+8Y1v4PPPP8fYsWNRWVmJBQsWIBAIoLa2Fvv27UMgEIAQAh6PB1u3bsXdd989IDftJYQQEjcMbwAhhBDSDZvNhuXLl6O5uRkrVqzA0KFDUVxcjDfffBPNzc2YPn067rjjDhw4cABvv/02SkpKMHPmTJw7dw4vvfQSMjMzsWLFCly6dAl1dXVQFAWjRo3C5s2b8fHHH2PLli2YP38+fD5ft3N7vV40NjbinnvugRDBBSMeeeQRdHR04MUXX4Tf70ddXR0uXryI+vp6jBs3Dtu2bcNLL72EVatW4bbbbgsPkkaNGoWPPvoIhYWFhjslhBASFYY3gBBCCOkRu92O9PR0eL3e8LLfoSlxDocDdrsdPp8PXq8XFosFTqcTfr8fHo8HsizD4/HA7/d3+W2R2+1GIBBAWlpal0UcruT6669HQ0NDeCqey+XqcuzO/6+qKjRNg9frhaZpkGUZsiwjNzcX9fX1mD17drf7SRFCCDEdhjeAEEIISUhuueUWLFu+HBWVlbqz6enpeP755/HAAw/AarMZ3hdCCCFR4rDbQQghhJCu2G02uJxOZGVmwuf16s67XS7kZGXBq2mwWa2G94cQQkh0iMWPPAJCCCGEdGfRnDlYMGsWfj5nju7szx9+GAtmzcLC2bMN7wchhJDo+f8k11URjoIYQQ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data:image/png;filename=apgbfhjobonidjjn.png;base64,iVBORw0KGgoAAAANSUhEUgAAA04AAAJKCAYAAAAbRhUjAAAgAElEQVR4nOydaZwU1b33/6eW7p7pZWaYfUFAcYNhdgYYcUMFQXFB4hrXG2MWkxhjkpvkZr8mN8l9YlxiEjQxuW6ICEqQ4AYCAopsw46iIq6A5t7nSV4+z+f3vKipnoVp6Kqu7q7q/r34fiyZ+Z069Z2iqTPn1P+IiIB4S0lJCb7z3R/gqaUv4OODB1FdVTXo6+Xl5Th8+DA+/vhjnDD2RPz8nj/iLwuXY94jT+PBh5/EHwkhhBBCCClAHnz4STzw6GLMe/TptHjw8SX48+OL8d3v/RAlJaX5fs7P/0Cj0FBKYfToMfjt7x7AwYOHUF1dfcTXKyoqcMIJJ+Cdd/bj8adfwM/u+SN+//BiPPDYM3jgUUIIIYQQQgqXeWnyp0cX4Re/ugvHjzkeSql8P+fnf6BRqLS1tWP//v2oq6sb9uuGYeC999/HJ5/+HR2dE/FvP/kP3PuHP+Ou+/9ICCGEEEJIwfGb+/+I39z/4LG59wHcdffv8K/f+TeMGTMm78/1WR04xWIxVFRUoLKyEqFQ6Iiv67qOiooKVFRUoKSkJN8SskJ1dTX27duH+vr6QX+uaRqqq6tRWVmJSZMm4f/9v/+LQwcPoqW1FfF4AtFojBBCCCGEkCImimg0ikgkkvdn+qwNnJRSaG5uxt13343HHnsMK1aswI9+9CPEYrHk94RCIdxwww14/PHH8cgjj+CXv/zlEcvZCoGampphB06JRAJbtmzBoUOHsHfvXvz973/HP/7xD2zcuBHRaDTv/SaEEEIIIYQcgbcNJhIJPPXUU/j2t7+N6upq9PT0YPfu3bjxxhuT6xKnTZuGVatWYcKECaivr8d9992Hn/zkJ34bUWZMbW0t9u3bh7q6OiilUF1djerqaui6jgkTJuDDDz9Ee3s7KisrUVlZibq6Omialvd+E0IIIYQQQo7A2wYTiQT+/Oc/Y+7cuRARhMNhLF68GPfffz9M00Q4HMb999+PX//61zBNEyKCCy+8EDt27EBjY2O+ZXiKPXCKx+PQdR3bt2/H9u3bYRgGotEo9u/fj0Qikfd+EkIIIYQQQo6Jtw0qpRCLxZLvNUWjUSxevBg//elPoWkaEokE1q5di5tvvhm6rkNEcPzxx+O9997DWWedlW8ZnlJTU4O33noLzc3NqK6uRkNDA+rq6pBIJFBTU4OtW7di3LhxnGUihBBCCCHE/2T3BM3Nzejt7cVpp50GEUFlZSV2796Nq666Krl0r6amBu+++y6uuOIKx+0rpVBVVYWampq0qK6uRllZmaNyhkqp5OyYiKR9PGLECBw+fBj79+/Hpk2boOs6EokEent7kUgkUFdXh+effx41NTWu2ucxj3mcm2Nd111/DuQjGwqFEAqFAtVnuvJ/thhdKaWg67rrrO0s1+cNYpau6Mrr7NB27P/PEE8aGZaKigr89re/xfe//32Ew2GICKqqqrBz505cccUVyYuorq7Gu+++i8svv9zxOcrKyrBp0ybs27cvJbt378auXbuwa9cu7NmzB3v37kVFRUXa5zBNExMnToRhGNB1Pa3j1tZWjBw5EgcOHEBnZycaGhqglMKsWbPw1ltv4ZRTTkF5eTnGjRuHkpISx+3zmMc8zs3xpEmTMHr0aITDYXR1dQUi29PTgylTpqC0tBSdnZ2B6DNd+T9bbK66uroQDocxatQoTJo0Cbqup53t7OxEaWkpJk+ejJ6eHkfZTM4bxCxd0VU2skOPh6vw7auBUywWwx133IHf/OY3gwYpFRUVWL16NW666SboeuZL9TRNQ0NDA5qamoZl5MiRaG1tRVtbG9ra2nDOOefgww8/TLm30nAM/U1VOBxODvpSHYdCIdTW1mLLli0oLy9PZktKSjBmzBhs2bIF+/btw/r161FWVnbUdpyc1w9Zp6780Ge68n82X67C4TB03fqNdZCy9syA/d8g9Jmu/J8tNldKWb/tDofDjj5DBnpyms3kvEHM0hVdZTMrEoAZp2g0iq985Sv4+c9/jsrKSogIOjo6oGkaSkpK8Nvf/ha/+MUvYBgGRAQXXHABdu3ahaamJs/7Eg6H8fLLL2PLli3YsmULtm/fjsOHDyf7lS72IM8JmqZhxIgRgx74bOrr69HU1ISGhoajvuOUyQ86X1k3rvLdZ7ryfzZfruir8LN0RVdHI5P3kDPxlcl5g5ilK7rKRjZTX8PgWUMQEcTjcfzsZz/DE088genTp+Okk07C6aefjieffDI58zJt2jSsXLkSJ598Mqqrq3HffffhzjvvzMpGuLpulf4eOOP0zjvvOJpxspfquZ3ma2xsdPVD03UdTU1Ngcpm4iqI10tXhe2Kvgo/S1d0RV/5z9IVXWUjm6mvFHjSSJLu7m688847OHToEN566y288847OHDgADZv3pwcOJmmiRtuuAGPPfYY5s+fj7vuugs1NTWe9sMmkUhg3bp12LlzJ3bu3Im9e/c6nnFSSmU0zZfJSDdoWbqiq0JzRV+FnaUruqKv/Gfpiq6ylc3U1zB40kiScDiMurq65FK0kSNHoqmpCVVVVYM6bZomqqurUVNTg3g87mkfBqJpGmpqalBbW4va2lo0Nzfj7bffdjTj5MUPrZiydEVXheSKvgo/S1d0RV/5z9IVXWUjm6mvYfCsIV+ilEJpaSmi0Sii0SjGjBmDt956C/X19Wm3wWnR9KEruiokV/RV+Fm6oiv6yn+WrugqG9lMfaXAk0Z8SyKRwPr165PlyN944w1XS/UGVhBy80N32/+gZemKrgrNFX0Vdpau6Iq+8p+lK7rKVjZTX8PgSSO+RdczLw7hxQ+tmLJ0RVeF5Iq+Cj9LV3RFX/nP0hVdZSObqa9h8KwhX5JIJLB27Vrs2LEDO3bswJ49exzPOHFaNH3oiq4KyRV9FX6WruiKvvKfpSu6ykY2U18p8KQRX1NbW4v6+nrU19ejpaXFcXEIToumD13RVaG5CqIvEeG9RVd05UE2k7z9uRW0a87nZ3yQ+kxXwchyqV4agsrLy1FRUZGktLQ0yejRox0XhxAZvPmW0+OBP6xiyNIVXRWSK03TkvkgZe3/D1Kf6cr/2WJzJWJ9frjNDnSWy/MGMUtXdJWN7NBjD/CsIV9QVlaGTZs2Yd++fUl2796dxE1xCHuazzRNaJqWnDLk8eBjTdNgGAZd0VXBuFJK4bjjjsNxxx0H0zSTm1n7PTtmzBh0d3cjEomgoaEhEH2mK/9ni8mVpmlobGyEaZoYOXIkRo0aBU3T0s42NDQgEomgu7sbxx9/fPLBL9vnDWKWrugqG9mhzw9cqpcCTdOSgkeNGoXRo0ejtbU1o+IQQ6f5DMNIfi2dY13XHX1/0LN0RVeF5MowDBiGAaVUoLK2ryD1ma78ny02V0op6LruOhsKhWCaZs7PG8QsXdGV11n7mEv1HBAOh/HKK69kVBxCJLNpviBWIckkS1d0VUiu6Kvws3RFV/SV/yxd0VU2spn6GgbPGvIlmqahvr4ejY2NaGxsRFtbm+PiEKxgkj50RVeF5Iq+Cj9LV3RFX/nP0hVdZSObqa8UeNKIb1FKIRwOIxKJIBKJ4LjjjnNcHGLoUj03P3S3/Q9alq7oqtBc0VdhZ+mKrugr/1m6oqtsZTP1NQyeNOJbEokE1q9fn1FxCBFOi9IVXeU7y6V6wfAVxCxd0RV95T9LV3SVjWymvobBs4YGYRgGIpFIyqkxTdNQWlqKaDSKSCSSlT6IWKPUCRMmoL29He3t7a6KQ3BaNH3oiq4KyRV9FX6WruiKvvKfpSu6ykY2U18p8KSRQVRXV+Oaa67Bo48+ij/84Q+IRqODvh4Oh/G5z30ODz30EB555BE8+OCDOPHEEz3vh4g14/TKK69g+/bt2L59O3bv3u14xsle7ud2xDuwskehZ+mKrgrNFX0Vdpau6Iq+8p+lK7rKVjZTX8PgSSNJdF1HT08PbrjhBjz44IN4+umnkUgkBn39s5/9LP7617/i1FNPRWNjI+688048+uijg77PK+w68CNHjsTIkSPR3t7uuDiE3U4mP7RiytIVXRWSK/oq/Cxd0RV95T9LV3SVjWymvobBs4aSFxeJRJBIJHDHHXdgwYIFKCsrS369rKwMS5cuxXe+853kn7W1tWH//v2YMGGCp32xCYVCSUaOHIl9+/Y5Kg7BadH0oSu6KiRX9FX4WbqiK/rKf5au6Cob2Ux9pcCTRo5A0zR8/etfP2LgVFlZiZ07d+Laa69NjiArKyvxxhtvYNasWZ73o7S0NOPiEJlO87n9YQcxS1d0VWiuRIK5PIFLOeiKrjLPZpK3P7eCds35XH4WpD7TVTCyvl+qZ2OaJm6//fYjBk4VFRVYt24dvvWtbyWnzqqqqrBnzx5Mnz7dlZBYLIZ4PD4s5eXlaG1tTRaHOPfccx0Xh7DPYx8PfAhL53jgFGExZOmKrgrJla7ryXMzyyyzxZUVsT57mGWW2WBm7bx97AGeNTSIVAOncDiMH/3oR1i1ahVOPfVUlJSUYPr06di/f7+rAhFlZWXYuHEj3nzzzZTYhSHcFocwTRNdXV0wDAO6rvOYxzwuouNJkyZh9OjRCIfDgcn29PRgypQpKCkpQWdnZyD6TFf+zxabq66uLoTDYYwaNQqTJk2CrutpZzs7O1FSUoLJkyejp6fHUTaT8wYxS1d0la3swGPfL9VLNXASsWaYfvGLX+DZZ5/FvHnzsGTJEixcuBDxeNzxeTRNw5gxYzB27NhhOeGEEzBq1KgknZ2djotDDJzmU0qhpKTE0XEkEimarD04DlKf6cr/2Wy6EqUgSiEy3HmVgllSAsM0XfffzHFWRFBSUpLMBKHPdOX/bDG6sr/fMAzXnzmRSMT6nOl7lsjVeYOYpSu68jI78LMrEEv1NE3DbbfdhieeeAKxWOyIr0ejUdTX16OrqwsvvfQSzj//fC8vahCGYcA0TZimicbGRsfFIewbM1uuCg26oquguQod5WuGD67db74KDbqiK/rKP3RFVwHxlZ0OxuNxfPe738UzzzyD2tpa6Lp+xPclEgn8x3/8B7773e8mR85ek0gksH79euzatQu7du1yVRzCXqrHCiZ0RVeF48rs+2+tCBaLoEEE4SHUieAZXcfEpiaIrh91gFXovgo1S1d0RV/5z9IVXWUjm6mvFHjSyCBqamrwy1/+EuvXr8e+fftw9913o6WlJfl1pRRaW1vxpz/9Cd/73vdQUVHheR8GCm9pacmoOMTA6UI3fTAMo2iydEVXfnUlA7K1IpgvghNF8DcRHBTBBhGsH8KGvq+tME2cqBTmizXAcjKACqqvYsnSFV3RV/6zdEVX2cpm6msYPGnkiAusra1FU1MTmpqaUFdXh0gkkvx6RUUF/vM//xMXXXTRsMv4vCSRSGDNmjXYtm0btm3bhl27djmecbLFZ7OfhQRd0ZUfXdkzTCNE8KIIPhbBRhG8L4IDIjgsgk+GcLjva+/1fe8BEWwRwfMiqBzSrt/gvUVXdJV/6Iuu6Cr/+H6p3rHQdR3V1dWup92coGkajjvuOIwZMwZjxozBxIkTHReHyHRatLGx0fX0ZNCydEVXfnMluo6OxkYs1HWcKIJlIjgk1iDI/u97InhDBHuH8Ebf1wZ+78diDaiWizVjNV8E9QXkK4j3B13RVTay9EVXfszSVe58pcCTRnyNrutJGhoaHBeH4LRo+tAVXfnN1QgRrDJNfKzUoBmm90TwplgDoc0iOFmsAdBAThLBJhF81Pe974lgvwje7WtnY19+hQiqCsRXEO8PuqKrbGXpi678lqWr3PoaBk8a8S1eFIcghASTEWItqzsoR84abRDBFLGW7Y0/ShunimCFUpgiglf7su+LNXg6JNZg6pAIXhBr8OTXpXuEEEIIyZi8dyCr2MUhOjo60NHR4ao4BKdF04eu6MoPrkyx3kF6XvoHS++IYJ9YA58tYi2zExFUH6s9XUdbYyNE13GCWLNT+/va3Nf33wMi+ECs2annpP/9JwmILz/8jINyb/mhz3SVmyx90ZUfs3SVO18p8KQR3+JFcQhOi6YPXdFVvl2NEOv9o01iDWbsGaZtIuiRY88wDcuAqnx1Imjua2fgLNS70v/+08DZJ800B1X085svv/yMg3Bv+aXPdJW7LH3Rld+ydJVbX8PgSSO+ZvTo0TjhhBNwwgknYNKkSY6LQxBCgoG9NO+w9A9m3hPBAaWwQQRRSf0uklPsdsaKNQtlL+EbOvtU4QMvhBBCCPGEvHfAU5RSKC0tRTQaRTQaRWlpKTRNS1JXV+e4OIRpmuju7k5O8w0ctR7rWNd1jBw50tpHpgiydEVX+XJlD5oOiTVg2i9WUYdtuo7zRo5EvWFAiQya/UmnD4ZhoKmp6cjfeA04Pkmp5BK+9+TI2adKD8+bznEoFEouTXCazeS8QczSFV0d7VjXrc03TdN0nLWXCIXD4ZyeN4hZuqKrbGRFjnx+8ABPGvENZWVleP311/HGG28ksQtDuC0Ooes6xo4dC8MwoGlacq1lusejR4929P1BztIVXeXaVU1jI8p1HctlcHlx+12mcbqO6tGjIboO5aLPTU1NCIfDKb9H9fWhXtdxqvTPPtllzA+KYIWuY0Lfe1Lp9uFY5z1WNhqNDlob7tX1FmKWrujqaMehUAhNTU2usqWlpa6zmZw3iFm6oqtsZHW9//mBA6cUg5yTTjoJp556ahK7MERHRwfOO+887N+/3/FSvYEjXR7zmMf+OTZME3GlsFusGaZ3xJrx2SJWiXH7e1S2+9P3262T+s6dXCYo1szTStPEiBz6Gfjbtnz/jPx+TFd0xWMe87iwjwfORmWIJ434FtM0sWrVKvT29qK3txc7d+50PONkmiY6OztdTfNpmoaGhgbouvNqIEHM0hVd5cNVpQh6xRqgbBer+EO9B+cVsab77d9cpZupFxk0+2TPPD0vkhw8ZeO8NoZhuK4ilMl5g5ilK7o6GvZvrjVNc5w1TWtJ1cAHuFycN4hZuqKrbGRtX26ftVLgSSO+RdM0HH/88TjxxBNx4oknYvLkyY7LkSulUFJS4nq0mslIN2hZuqKrXLuqEKsIw3tizTjtEEHEwz5nkrdnn+zB0yFxNnjivZXfe8uvfaar3GXpi678lqWr3PoaBk8aCQw1NTWOi0MQQvxJucigd5s+FmuWp9wHfbM5RSlslcGDJ1bbI4QQQgJJ3juQVRKJBNavX59RcQh7WpSbjdEVXfnH1XCDpl6xlshpHp0307ym66hobMSpun7EzNOxBk+8t/J3b/m9z3SVmyx90ZUfs3SVO18p8KQR36LrOlpbW9HZ2YnOzk5XxSE4LZo+dEVXuXAVl+EHTadkoc+Z5nXThCiFk0Uczzzx3sr9vRWEPtNV7rL0RVd+y9JVbn0NgyeN+JZEIoEVK1Zg48aN2LhxI3p7e3Ho0CFHM06EEH8RE0lW0ftAjj5o8hNuBk+EEEII8Q1570BW8WLGidOi6UNXdJULVyPEGoAcFqsYxNEGTflcqjNcNt3BE++t/NxbQegzXeUmS1905ccsXeXOVwo8acS3JBIJrFq1Clu2bMGWLVuwY8cOx+84KaVQWloauOnJfE0h0xVdZcNVSWkpRCmUiWCZ9FfR2y6Ckiz2ORvXfIpYs2T24OmwWEsPBxa1UBn64r1FV3SVeZa+6MpvWbrKra9h8KQRX3PiiSfilFNOwSmnnIKpU6c6LkdOCPEHZSL4m/i7il662IOnjyT14IkQQgghviLvHciYcDickqFTc1VVVY7LkZumie7u7mRbAzfhOtaxrusYOXIkDMMoiixd0VU2sso0Ma27Gy+FQjgo/YOmbSIYr2nJKnpen1fE2vSzsbERhmF4llV9x6eIYLumDTvzpGVw3nA4nFya4Ifr9XOWrujqaMf2MiHTNB1n7SVCkUgkp+cNYpau6CobWZEjn7U8wJNG8kYikcCGDRuwd+/elNilyHft2oW9e/c6XqoXCoVwxhlnwDRN6LqOrq4uGIaR1rFhGJgyZUpRZemKrrzOimHgwjPOwDvhMD6Q/oIQLaaJU7N4Xvu4pKQEhmF4nhVdxzVdXdgdCuFDsQZPB0Xwkmni7K4umC7PO3HiRCQSieQ/sH65Xj9m6YqujnZsmiYikQgmTpzoKhuPx11nMzlvELN0RVdeZw2j/1krHA5z4CRi/TZ5/PjxaGlpSUlXV1eS6dOnuypHbq+PVEohGo06OmaWWWYzy4pSqCktRa9SOCxWRb1xIhClUJLlPkej0eTngNdZUQpmNIpxSqG3b0D4kQjeUAr1WTwvs8wy6+DzR4RZZpkNaFYpvuPkCMMwsHLlymRxiO3bt7vaALe9vd3VNJ+maaivr4euu9g8M4BZuqKrbGTFNHF2ezt2hUI4JIKNIojk4rx9ZFLRJ93sqSLYJdZyva1iVQ6szKAKUVeX+ypCubhev2Tpiq6OhqZpaGxsdPXQZc/Muf28dHveIGbpiq6ykbV9uX3WSoEnjfgWXddx8sknY9y4cRg3bhzOOOMMx8UhMh2tBrEKCau90JWfsgml8HI0ioNKYacI2kSg56jPubrmsAg2iTXj9J4I/qYUqkIhCO+trGbpiq7oK/9ZuqKrbGU545QhlZWVjotDEELyR4VY5cc/FmtA8YEInhJB3Ad98xJNrOWHu8QaPB3uu+4yH/SNEEIIIQLxQQeySiKRwLp167Bz507s3LnTVXEIe1qUm43RFV3lNhsXwTPSX37c3repU9Kfccqkz7m+5rBY5dXtyoGHxSq/7nTwxHuLrugq8yx90ZUfs3SVO18p8KQR32IYBtrb2zFx4kRMnDgRM2bMcFUcYuALak5QSiEUChVVlq7oyqusLoIuEewQa/C0XQTjc9jnXF+z1nd922Tw/k5OZ554b9EVXWWepS+68muWrnLjKwWeNOJbEokEVq5cic2bN2Pz5s3Ytm2b4xknQkh+KBXBk2INInaK80FTUBkn1iBx4ODpWRFEfdA3QgghpIjJeweyiq7rOPXUU9Hc3Izm5maceeaZjotDcFo0feiKrrzMVohgjwg+FWsgkW4lPa/6nE9fAwdPH4lgb58P3lveZumKrugr/1m6oqtsZDP1lQJPGgkMI0aMcFwcgtOizrJ0RVdeZOMiWCpWQYiPRLBFBOUOz5lpn/PpS8QaPG0TwYd9Hp4VQYL3ludZuqIr+sp/lq7oyutspr5S4EkjviUajWZcHIIQknviYs02fSLWhrcTlILmg37lFKUwXqxligMr7aUzeCKEEEKI5+S9A56j6zoMw4BhGAiHw+jo6EgWhzj//PMdF4fIdFq0qanJ9fRk0LJ0RVdeZcvE2gj2kAi2myZO6+qC5NiVnc/X8oTqxkaU6Dq2yOBKe0vl6IOnUCjEpRxpQld0lU7eMAzHWS+WVLk5bxCzdEVX2chm6isFnjTiGxKJBF577TXs2bMHe/bswe7du7F582Zs2rQJmzZtQm9vLw4dOuRoxskwDJx00kkwDCO5g7Gu62kfjxkzxtH3Bzmr6zpd0ZXrrNI0VDU2okzXsUSsvZt2iKDLMDD2pJOg58FVU1MTIpFIXrLhSAS6pmFGYyN26zo+FGvwdEgEy3UdpzY2Qvq8Dc0mEolBD41BuN58ZemKro52HIlEkr98cZI1DAPxeNxVNpPzBjFLV3SVrayuW89apmly4DQcuq6jpaUFHR0d6OjoQHt7O1pbW9HS0oKWlhacffbZjotDiMgg4QPXWqZzzCyzzKaXVSKoDoWwVCkcEuu9nvdFsFAE5aYJlYc+D/wtVb6yEgqhWalBlfY+UQovhEJI+LTPzDLLLLPMMpvPrH1smmby2APyP9jJJeXl5XjzzTcdFYcwTRMdHR2DfoDpomkaGhoaoOvOlwkEMUtXdJVJNiaCxdK/4e0HYs04nWaaaM+DKxHrxVL7N1f5zo7v82EPng6JtWwvPiRrGAY6Oztd+fLT9eYiS1d0dTTs31xrmuY4ay8RcvOb7kzOG8QsXdFVNrK2L7fPWinwpBHfkkgksHbtWuzYsQM7duzAnj17HBeHUEohFou5Gq0qFbwqJJlm6Yqu3GZ1EXRL/4a3u0XQIgJRCqV5cOVHXxP6/Hwg/WXKh77vxHvLWZau6Iq+8p+lK7ryOpuprxR40ohvMQwDHR0d6O7uRnd3t6viEISQ3BATwRNizaZ8JFZxCDd7NxU6E0SwS6xCEb3irkw7IYQQQhyT9w5klUQigRUrVmDjxo3YuHGjq+IQpmm6Xp4w8CXaYsjSFV1lkh1YgnyHCFrFmoXKlyu/+gqLta/VR2K9B7ZEBFHeW/x7SFeeZumLrvyYpavc+UqBJ434Fl3XMWHCBLS1taGtrQ3nnHOO4+IQnBZ1lqUrunKbtUuQfyrWxq+RAdl8uPKrL02sJYy7xBpk7pXBs068t5xl6Yqu6Cv/WbqiK6+zmfpKgSeNOEbTtEHYF5ft85aVlTkuDkEIyT5xETwj/cv0uATt6ISlf58re9ZpaJEIQgghhHiK941WVFRg7ty5mDdvHn7961+jtLQ0+bVQKIRvf/vb2L59O3bv3o3du3dj165d6O3txc033+x6g6tUDC0OsXv3bsfFITgtmj50RVdus0OX6bWJtUwvn6787EsTaynjTrE2xz0sA5bs8d5KG/49pCv6yn+WrugqG9lMfaXAk0YGXWBPTw9uvvlm/Nd//ReWLFmCRCKR/Ho0GsWvfvUr3HHHHZg1axbOPfdcXHXVVdi9ezemTp3q+ayTXT510qRJmDRpEmbOnIn9+/ejtrY27TY4LeosS1d05SabkOGX6eXTlZ992bSINXj6SKzB0zMiiPLecpSlK7qir/xn6YquvM5m6isFnjRyRAerqqrwrW99CwsWLEBZWVny66FQCGeeeSbKy8uTfzZz5kzcfffdiMfjnvZFxJpxeumll/D666/j9ddfx9atWx0XhyCEZJdSETwtg6vpcZle+gx83+kNsd4Vy3efCEd/F+oAACAASURBVCGEkAIkOw0rpXDbbbcdMXBSSg3atKusrAxPPPEETj/99Ky846SUQmtrKzo6OtDR0YHzzjvPcTnyTKb5/LzZaDaydEVXbrIJsQoc2Mv02qV/mV4+Xdl5t8sEcpUNSf/7Tu+K4G+miTM7OyEuffn9er3MZrKpaxCvl65yl7c/tzLZqDRIvuiKrvyWHejLt0v1Bnb09ttvP2LgNFTGjBkz8NBDDw2agcom8XjccXEIpRTi8bjrKcZwOFxUWbqiKyfZuAgWizXbdEAE74u1l1N8SDYfrvzoazh0sd4Js993+lQprIjHEXOx03oQrtfrLP8e0lU2fWn8e0hXdJXXv8NuP7dS4EkjR5DOwCmRSODhhx/GjBkzXF9QIpHA+vXrsWvXrpRs3749idviEG1tbTAMA7quo7Oz09FxR0dHUWXpiq7SybZ0dqIiFMIisd7NOSCCD0SwWwSTRaD3/ZYo3646Ozuh67rvs6d0dqIrFMIOsZY7fiSCZaaJ0zs7IT7ts1+ySqnA9ZmucpM1DAOaprnOKqXyct4gZumKrrKR1XXr+aEgZpzOPPNMPP744xgxYoTr8xjG4OIPwzF58uQks2bNclwcIhQK4ayzzkqOeO2RazrHuq7jlFNOSd7ohZ6lK7pKNxuLx2FoGiaJtTzvUN+gqc3+u+cDV0oplJeXo6mpCYZh+DobjcchmoZW6X/f6U2l0BSPQ3zaZz9kR4wYga6uLoTD4cD0ma5yk43H4zAMA01NTaioqHCcDYVC6OrqQmVlZU7PG8QsXdFVNrJKDX5+8PXASdd1fP3rX8cTTzyBePzIog+xWAzz5s3DpZdeCqWyt3+Tpml44YUXsGHDBmzYsAFbtmxxXBxCKYXS0lLX/bQf2IohS1d05SRbIoLHxHov52Ox3tMJ+8yViGRU0SfX2ZBYe2AdFGsW7ynpK1Hu4z7nO5tJxaUgXi9dOc+7ySllFcvK9XmDmKUruspWNtPnh2HwpJEjME0T3/jGN7Bw4cJhZ5x6enqwaNEiVFdXZ+X8Nrquo729HV1dXejq6sKMGTMcF4cghGSHYxWFIM4Z+L4Tq+wRQgghnuJ9ozU1Nfj5z3+ODRs24MCBA/j1r3+N5ubm5NdjsRjuvfdeXH/99a5ebsuEWCzmuDgENxtLH7qiq3SzMREsEmtW5D2xikLMl8FFIfLtyk++HGGauKmzE2+FQvhQrOIb6c46BfF6+feQrrKRpS+68mOWrnLnKwWeNDKIUCiEsWPHYvz48WhubsaJJ544aFrRNE20t7cP2hg3WyQSCbzyyivYtm0btm3bhl27djkuDjFwraTT8ysVvCokmWbpiq6OlY2LtVHrwKIQe0RwmggMH7nyiy/H/VYKlfE4tiuFj/s8pzt4CuL18u8hXWUjS1905dcsXeXGVwo8acS3GIaBiRMnYsqUKZgyZYqr4hCEEG/Rxaqct1OsohA7xVqml+9+FRrtMnhj3IQP+kQIIYQEmLx3IKvE43G88MILeO211/Daa69h8+bNjotDcFo0feiKrtLN6iLYIoJPRbBNhi8KkW9XfvLl9N6a0NmJaCiU3Bj3gKQ36xTE6+XfQ7rKRpa+6MqPWbrKna8UeNKIb/FixkkphUQiwc3G6IquPMrGxKr2dkCs/YZ2iKDch6784stNNpZIwNA0dIhV5j3dWaegXi//HtKV11n6oiu/ZukqN75S4EkjgaG0tNRxcQhCiLewml5uaRdr8PSRWAPWUh/0iRBCCAkgee9AVonFYlizZk1GxSFM00RHR4eraT5N09DQ0OBqijGIWbqiq2NlRdcRFWvPpk/6/mv61JWdd7tMIF/ZoUsTQmIthzwoVqGIRZJ6yV4Qr9dLV0HoM13lJktfdOXHLF059+X2+SEFnjTiWzRNG7RU74ILLnC1VC8ej3NalK7oyoNsVCksFGuZ3gGxypA/I8OXIc+3K5tM8vnIDl2aoIugQ9IvFBG06/XSVRD6TFe5y3qxpCqIn9P5Wn4WtD7Tlb+zdt7t80MKPGnENyQSCaxduxY7duzAjh07sH37dqxfvx7r1q3DunXr8Prrr+PQoUOoqqpKu01N01BbWwtN05IjXyfH9fX1RZNVStEVXQ17LJqGE+vrsVTXk2XI3xfBPk3DlY2NMHzqqqGhAUopKKUClbX/wWhsbIToOkyxZp0+7nOfXLLnoz77wVVQ+kxX2c8mP7tE0NDQwCyzzAYwaz8/uJ2xKviBk2EYmDJlCk4//fQkp512Gnp6etDT04MLL7zQ8YxTKBRCT08PwuEwRASRSCQ58j3Wsa7rOP7442EYRlFkTdOkK7oa9ljTdYw5/nicbRjYIdaysZ0i6FIKKhKB+NCViPVeZGNjIwzDCEw2Ho8nl3JE+tzqIuiSwbNOcRGIUr7os19cBaHPdJWbbCQSSVb0ikajjrOhUAidnZ2D9pDJxXmDmKUruspGVqkjnx88IP+DnWyilMLy5cuxfv16rF+/Hhs3bnQ846SUQiwWS/4wnJ4/FAoVVZau6CpVVg+FYCiFzdJfhjzkY1c2QVxiNNySqpAItkv/rNNCGf5dpyBer9eu/N5nuspNVinl+oFLKWtJVT7OG8QsXdGV11k77/b5IQWeNOJbDMNAd3c3TjvtNJx22mmuZpwIId4RFWv/pk/EmnE6Whly4i0pZ50IIYQQkg5570BOKSkpcVyOnBVM0oeu6ColmoaTGxuxWNfxoVgP7xMlvTLk+XIVVNdH83WsWacgXi//HtJVNrL0RVd+zNJV7nylwJNGfEsikcDq1avR29uL3t5e7Ny503E5cnta1M3yBHuK0e0SoyBm6YquhkUp1IbDeEMpfCpWGfJ0lunl01VQXR/N17FmnYJ6vfx7SFdeZ+mLrvyapavc+EqBJ434FsMwMGnSpORSvdmzZ3OpHiF5Ii79+zf1Cpfp5Qt71umQWLNOT4qgxAf9IoQQQnxO3juQVeLxOJYvX55ROfJi3aiUm7rSlZdZ0TSc0tCA7X3lyLdL+gOnfG+AGzTXx/Kli7VMco9Y1Q0/EWvJnl2ePGjXy7+HdJWNLH3RlR+zdJU7XynwpBHfYhgGJk+enCxNftFFF7naALesrMz1tOjA8ojFkKUruhoWpVAZiWCrUo4LQ+TLVVBdp+urSwR7pX/JXqzv5xQO4PXy7yFdeZ2lL7rya5aucuMrBZ40EhgikYjj4hCEkMyJieAJkWRhiG5JrzAEyS5dItgtgo/EWrIX8UGfCCGEEJ+S9w5klVgshlWrVmHr1q3YunUrduzY4bg4BKdF04eu6CoV5WLNatiFIcwAuAqqa8Mw0vZlirVs8nAfizQNxzc0QAJ0vbly5Zc+01Vuspnm7c8t0zQDc835/veQrujKy+xAX1yq54DJkydj6tSpmDp1quuleqxgQld0lVl2aGGIsgC4sslkmUC+sukuTbDfd9or1qzTp0rhr5EIogG73ly48lOf6So3WXuZkNtsWVlZRsuT8tHnfGXpiq68ztp5VtUbQCKRwJo1a7Bt27Zh6e3txbp167B27VqsXbsWGzZscFUcoqWlBYZhQNd1dHR0ODpua2srqixd0dXQYwmFEBFr49vDIthjmpjW0QEJgKuOjg5omha4rIik/f0ndXSgJxTCDrEGtntEUGGamBCg682VK7/0ma5ykzUMA0op11kRyct5g5ilK7rKRlbXrecHNzN0BTlwMgwDU6dOxdlnn52SM888M8kll1zieMYpFAph2rRpyd9a2yP9dI51Xce4ceNgmmZRZOmKroY7jmka5ovgXbFmNfZoGkaXlUF87kophREjRqCpqQmGYQQmW1VVhc7OToTD4bS+P15WhrCmJTfGfVcET2oa6gNyvbl05Yc+01VusmVlZTAMA42NjaisrHScDYVC6OzsRHV1dU7PG8QsXdFVNrJK9T8/ZDJrVVADJ6eEw2HHxSGUUojFYlDK3bSo/cBWLFm6oquh2O832dX0JgXElU0QlxiVlTlbUqWLVbBj4Ma4bvZ2KgZXfugzXeUma+fd5OyHt1yfN4hZuqKrbGUzeX5IgSeN+JZEIoGXX34ZW7ZswZYtW7B9+3bHxSEIIZmRkP73m7aKtQFrvvtEjsQUwQ7p3xh3vgjCPugXIYQQ4hPy3oGsYhgGpkyZktzH6eKLL3a8VK/Yqp+xUhxdeZ0tFev9pk9EsE3S378p366C6DoTX7oIJos12/Rx38/rCRFEfX69/HtIV9nI0hdd+TFLV7nzlQJPGvEt8Xgcy5Ytw5o1a7BmzRq89tprjotDaJqG8vJybjZGV3TlIhsTSb7f9LFYS8GcDpzy5Sporr3wJTJ4yd6bkv7AqdhcBfF66Yq+/JilK7rKRjZTXynwpBHfMrR4xJw5c/Duu+86mnEihLhn6PtNk4Ub3/ode8meXSjCyawTIYQQUsDkvQM5xTRNvPnmm2hoaHCU4bQoXdGVu6wX7zdxqV5ufdU1NOA0XcdOcTbrVIyugna9dEVffszSFV1lI5uprxR40ohvsYtDbN68GZs3b3ZVHILToulDV3Q1lBLJ7P2mfLoKmmuvfIUiEYSUwk7pLxTxuBy7UEQxugra9dIVffkxS1d0lY1spr5S4EkjvsUwDPT09GS0jxMhxB0xETwmmb3fRPKDLoIpMrhQxHzhkj1CCCFFTd47kFXi8TiWLl2K1atXY/Xq1Xj11VcdF4fgtGj60BVdDcR+v+mwWJvezg2YqyC59tqX1nfeSZJ+oYhidRWk66Ur+vJjlq7oKhvZTH2lwJNGfIuu6zjjjDNwzjnn4JxzzsHcuXMdF4fgtGj60BVdDaRM+t9v6lUKiUgEEiBXQXI9NOuVL1Osoh52oYjHJfXgqdhdFUO2mFxlmi+Gz3i6ois/ZzP1lQJPGgkMhmHgjTfecFQcghDijoGFIbaJIO6DPhFn6CLokcGzTqU+6BchhBCSB/LeAU+xi0Fs2bIlyaZNm5Js27YNhw4dclQcwp7mM02zfxmLpvF4mGPDMOiKrqxfTOg6ItJfGOJNTcP4hgZIgFwppdDU1ISmpiaYpon6+vpAZEeNGoXOzk6Ew2HU1dVldF7RdRgiyUIR74rgUbFmosQn1+sXV4WeLSZXmqahvr4epmmiqakJI0eOdJStq6tDOBxGZ2cnRo8eDaVUTs4bxCxd0VU2skOfH7hU7yiDnGnTpmHGjBmYMWMGpk+fjrPOOivJpZde6rg4hKZpqKiogKZZH8QlJSVQSvE4xTFd0VVJSQliSuFREXwogt0imKoUYiUlkAC5EhGUlpaipKQEmqYFKmv7spc4uD2vKJWcdXpT+gtFPC6CqI+u1w+uiiFbLK7sYztXWlrqKBuJRJLPDtFoFCKSk/MGMUtXdJWtrH1sf25x4JQmS5YswapVq7Bq1SqsX7/ecXEIQohzysV60P67WMv1TB/0iWTGFOGSPUIIIUVN3juQVYbOQF155ZWOi0OYpon29nZWMKErunKQHVgYYqsIRmgaqgPmKiiuc+XLFGvgZC/Ze0QGD4jpqrCzxeaKvujKj1m6yp2vFHjSSGDQdd1xcYiBS/Wcnm/gdGExZOmKrmyGFoaoUArhgLkKiutc+dJFMFUE+6R/yd5j0l9lj64KO1tsruiLrvyYpavc+UqBJ434lkQigRUrVmDjxo3YuHEjent7HReHIIQ4xy4M8akI9gg3vi0kWGWPEEJIkZL3DmQVwzAwdepUnH322Tj77LMxZ84cLtXLYpau6EpEEBNrGZddGOI0ERgBdBUE1/nwNXTJ3qPSN3iiq4LOFpsr+qIrP2bpKne+UuBJI4NIJBKYPXs27rrrLvz0pz9FSUnJoK+PGzcOL730UrJE+IYNG3Dbbbd5eVFJ4vE4lixZgpdffhkvv/wy1q5di4MHDzoqDsFp0fShK7oSGVwYYov0vQcTQFdBcJ0PXwOX7H3a97MuyfBnXKiuCilbbK7oi678mKWr3PlKgSeNJNF1HVOmTMGXvvQlzJ8/H0uXLkUikRj0PVOmTMGqVatw66234rrrrsMNN9yA7u5u16PJo2GaJs4991zMnDkTM2fOxNVXX+14xokQ4oyB7zf1CpfpFSqnibUM80MRPCysnEgIIaTg8bZBpRRGjBiBhoYG/Ou//isWLFiAsrKyQd8zceJE3HvvvYhEIjm/YE3THBeH4LRo+tAVXYkIwtK/8e02sSrsZbKMi0v1/OnLkP4le4dFMF/TcGKDtfkxXRVetthc0Rdd+TFLV7nzlQJPGhmW2267LeXA6b777svK0ryhxGIxvPTSS8niEFu3bnVcHELTNIwYMYLTonRFV2lko2LNPrwrVuW1ZGGIALryu+ujZXOxlMMQa8meXShin1KoLLE2zaWrwswWk6tM84X6GU9XdBWUbKa+UuBJI0dgmiZuv/32YQdOkyZNwtatW7Fy5UosX74cd9xxR3IH5Gxw+umnY9q0aZg2bRouu+wyLtUjJIvY7zd9IoKd0lcYwgf9ItlBl8GFIv7CnzchhJDCJTsNH23gFI/H0d3djXPPPRff/OY3sXXrVvzwhz9EOBx2fJ5EIoGVK1cmC00MZePGjVi5ciVWrFiBFStW4JVXXnFcHMKe5jMMA7qu85jHPE5xrEIhxMV6v+mwCHaaJia2t0N80De3x52dnTjuuOMQCoXQ1tbm+6ymaeju7sbEiRNRUlKC1tbWrJ63rb0d00IhvCnWDOMhESwwTZzm8OdeDK6CnC1GV21tbQiFQhg5ciQ6Ozuh63ra2dbWVpSUlKCrqwvd3d3QNC0n5w1ilq7oKhvZoce+X6p3tIHTQMLhMH784x+jt7cXI0aMcHWeGTNmYPbs2Sm54IILknz2s591PONkT/MppZLvcGma5uiYWWaLISuaNmjgtEPTcHzfn/u1z8c6rqysRDQaHTTd7/dsVVUVqqqqoOt61s9b3vfzHbhk721NQ+OQnztdBT9bbK7s42g0isrKSsefIbquo7KyElVVVa4+f9yeN4hZuqKrbGUHHvt64GQYBr7+9a9jwYIFR1TVG8pnPvMZbN261dEskFuUUo6LQxBC0scuDPGpCPaKIO6DPpHsY4i1Z9chEewXwUNive+W734RQgghHpK9xr/2ta/hiSeeQGlpafLPYrEY7rrrLlx77bUQsWaM5s2bh1/96ldH7PfkBYlEAi+++CJef/11vP7669iyZYvj4hCsYJI+dFXcrqJivePygVgP0WdK//suQXTlZ9d+82WI4AwRvCVD9naiq4LJFpsr+qIrP2bpKne+UuBJI4Oorq7Gj3/8Y7z22mt4//338Ytf/ALjxo1LXsD3v/99rF27FnfddRfuuece3HnnnRg5ciSUclcx42gYhoEzzzwT55xzDs455xzMnTvX9VI9N9N8SgWvCkkmWboqblfDbnwbYFd+du1XX1Olf28nJ4Uiis1VELPF5oq+6MqPWbrKna8UeNLIICKRCNrb2zF16lScccYZ6OzsRHl5efLrFRUV6O7uxqRJk9Dd3Z3VCnexWAxPPfUUnn/+eTz//PN4+eWXHReHIISkBze+Jbr0L9n7RAT/JVyyRwghpGDIeweyimmaOOuss3DeeefhvPPOw+WXX+54xinTadH6+nrX05NBy9JVcbsKyeCNb8s9Om++XPnZtR99aZqGuvp6TNN17Oy7D/aJIEJXBZEtNlf0RVd+zNJV7nylwJNGfEs8HseiRYvw4osv4sUXX8Tq1asdzzhpmobKykrX06KlpaWupyeDlqWr4nUVFcGfxSoM8LEI3hBBRcBd+dW1X30ppRAuLYWpFHaL4KD07+10rFmnYnQVtGyxuaIvuvJjlq5y5ysFnjTiW0zTxPnnn4+LLroIF110Ea677jpugEtIFigXa3bhE7HKUp8l3Ai1WDHEKgxilydPd9aJEEII8Tl570DOcVqOnNOi6UNXxeuqTPrfb9oqRw6agujKr6796svOiq4PetcpnVmnYnUVpGyxuaIvuvJjlq5y5ysFnjTiW2KxGJ5//nm8+uqrePXVV7Fp0ybH5cg5LZo+dFW8rgYOnIYrDBFEV3517VdfdlaUgi6Cs0XwtljlyY8161SsroKULTZX9EVXfszSVe58pcCTRnzNWWedhenTp2P69Om44ooruFSPkCwQl/6B09DCEKR4OVOs8uQfiLUpru6DPhFCCCEuyXsHPCUej+OFF17Ahg0bsGHDBrz22mt44YUXMipHbpom2traYJpmcspQ0zQeD3NsGAZdFaEr0TSMqq/HNl3HJ2IVhigXgQTclVIKTU1NaGpqgmmagcked9xx6OjoQDgcRl1dXd76PHTJ3idiFRApHXJv0FUwssXkyj42TRONjY1oampylK2rq0M4HEZHRwdGjRoFpVROzhvELF3RVbaymtb//MClekcZ5FxwwQW49NJLk1xyySVJrr/+ehw4cMDxBrj2NN/AKUMeH3lMV8XpKqoUnigtxYdKYY9YS7QMEUjAXYkIotEootEoNE0LTDYWi6Gqqgq6rue1z6IUDLEKhRxRKIKuApctJlf2saZpyTacZnVdR1VVFWKxGEQkZ+cNYpau6CobWaUGPz9w4OQSp8UhCCFHp1ysWaZPxdrHidX0yEAMsZbrHRSrXP2fhJviEkIICSR570BWicfjeO6557B+/XqsX78eGzduxKFDh1wt1WMFE7qiq+GzxyoMEVRXfnTtZ1+psoYIpsnRy5PTlf+zxeaKvujKj1m6yp2vFHjSiG8xTRPTpk3DjBkzMGPGDFx55ZWOi0NomoaqqipX03wDpwuLIUtXxekqnYFTEF350bWffR0te6xZJ7ryf7bYXNEXXfkxS1e585UCTxrxLbFYDAsXLsRzzz2H5557DitXrnRcHIIQcnQSwop65OikM+tECCGE+Jy8dyCrmKaJCy+8EHPmzMGcOXNw4403Oi4OwWlRZ77pqvhchcR6t+lTsd51qigQV3507Wdfx8ras06H5MhZJ7ryf7bYXNEXXfkxS1e585UCTxoJFE6LQ2Q6LWpXAimGLF0Vn6uoCB4UwftiPRSfK8MXhwiiK7+59ruvY2WNvvvjHenfFDdMV4HJFpsr+qIrP2bpKne+UuBJI74lHo9j+fLlWLduHdatW4fXX3/dcXEIQkhqysV6AP67sKIeSY9pItgr1qa4D4pA80GfCCGEkDTIeweyimmaOPfcczFz5kzMnDkTV111lePiEAM3wHV6/iBObXoxhUxXxeMqncIQQXXlN9d+95VuduCSvU9E8EcRxDUNVXTl62yxuaIvuvJjlq5y5ysFnjTiW2KxGBYsWIC//e1v+Nvf/oYVK1Y4Lg7BadH0oavic5VuYYgguvKba7/7SjdriOAcGVIoQilE6MrX2WJzRV905ccsXeXOVwo8acS3mKaJSy65BJdffjkuv/xy3HzzzY6LQxBCUmOKYLNY76y8KcMXhiBkKLpYy/Xs8uQPCKvsEUII8T1570DOcVocwjAMNDc3u54WrampcT09GbQsXRWXq4gI5kl/YYjpkvodpyC6sslkmUA+spqmobW11fXShFz02RDB2WLNOh0WwTuahtH19RC68m22GF3Zy4TcZA3DQGtrq6vfdGdy3iBm6YquspG1fbl9fkiBJ43kjaHFH4Zj7dq1STZs2OC4OEQ4HMa5556LUCgEXdfR2toKwzDSOjYMAz09PTBNsyiy9jtldFX4rkTXcWZrKw6YJj4RqzCEJgIxzYJxpes62traUFZWlvzHKgjZ9vZ21NXVwUzxs/BDn0XX0dHairdNEx+J4F2l8Fg0ivJQCOPpypfZYnPV2moNEhOJBNrb2x1nQ6EQ6urq0NHRkdPzBjFLV3SVjaxh9D8/RCIRDpxEBKFQCJdeeimuuOKKYbn88stxwQUXYNasWZg1axauueYax8UhlFJIJBJQSkEpherqamialvZxRUVFUWXpqjhciVI4oboa2zQNh8UqDFEmAtG0gnJl/5KFWW+zohTqq6sxQ9OS7zq9IYISTUOFT/vMbHFlq6urrc86keQ7Eswyy2xwsvZxIpGw/t3hwCk95s+fj2XLlmHZsmV48cUXHReHMAwD48ePd71MqLq6GrrubllE0LJ0VVyulFjvNx2rMERQXdkEbYmRUir5mzq/99l+18neFHdejn9GQXKV72wxutI0LqmiK39l6cq5L7fPDynwpBHfEgqFMGfOHFx55ZW48sorccsttzguDmE/eLm5SZUKXhWSTLJ0VTyuoiL4g1ibmR4UqzLa0QpDBNGVX1wHxZebrCGCGSJ4t+8++kSsQhFRuvJdtthc0Rdd+TFLV7nzlQJPGgkUTotDEEKOpFwEb4n1oLtbrIdf0wf9IsHkXLHuI7s8ecgHfSKEEEKGkPcOZJV4PI5ly5bhlVdewSuvvILXXnvNcXEI+0VYbjZGV3TVN2Wu64P2b9oq1pKrQnPlB9dB8pVJduiSvT+ItRSUrvyTLTZX9EVXfszSVe58pcCTRnyLaZqYPn06LrzwQlx44YX47Gc/67g4BKdF04euisOVKDVo4NQrR3+/Kaiu/OA6SL4yyWayZK/YXPG+yk2WvujKj1m6yp2vFHjSiG+JxWJ4/PHHsXTpUixduhQvvPCC4+IQhJAjMcQqQZ5OYQhC0oVL9gghhPiYvHcgq4RCIcydOxdXX301rr76anzxi190XByC06LpQ1eF76qqvh5xXcfvJP3CEEF1lW/XQfOVabayvh6mrg9asvd7uvJNtthc0Rdd+TFLV7nzlQJPGgkUTotDaJqGmpoaTovSFV0phZJoFBVKYZ/0F4Y4X45dGCKIrvLtOmi+vLi3TKVwvgxesjdPjr5krxhd8b7Kfpa+6MqPWbrKna8UeNKIb4nFYnj22WexZs0arFmzBq+++qrj4hCEkMGUibPCEIQ4Zbr0L9l7S7hkjxBCiC/IeweyzowZMzB79mzMnj0b1157rePiEIZhYMKECa6nRWtra11PTwYtS1eF72pEbS0qdD3501dc6gAAIABJREFUflM6hSGC6krE+m1XXV2d6w1D85HVdd310gS/XK8ugjckvSV7xe6K91V2siLW50ddXZ2r33bbG5UahpHT8wYxS1d0lY2s7cvt80MKPGnEN8TjcSxduhSrV6/G6tWrsWrVKixZsgTPPPMMnnnmGSxfvhwff/yxoxkn+yY1TTP5A9Q0La1jXdcxduxYGIZRFFm6KnxXI8eOxQjDSA6ctopghKahqgBdaZq1tjqRSEDX9cBkGxsbUVdXB8MwAtPnoVlD1zFTBAekf8ne70VQKgKhK95XOcjW1VkDrng8joaGBsdZ21NjY2NOzxvELF3RVTaymtb//BAKhThwGo5QKIQrrrgC11577bB8+ctfxnvvvYeamhpH7doje6UUYrEYlFJpHYsIIpFI2t9fCFm6KlxXSgRmJAJDKWyW/hmnCqVQWoCulOorv973OcBs7rLS97ObIYOX7JkiEJ/2mdnCyg78DLHfsXCStc/rJpvJeYOYpSu6ymbWMIzksQfkf7CTa5wWhzAMA83Nza6XCdXU1LheFhW0LF0VtivRNIypqcEfdB1vizUT8JYcu6JeUF3Z2L/1CkpW0zS0tLS4Xprgp+u1l+wdFKuK4+9k+EIRdMX7KhtZ+zfXbh66DMNAS0uLa9duzxvELF3RVTayti+3zw8p8KQR32Iv3Vu1ahVWrVqF9evXOy4OkcmD19BRb6Fn6aqwXYlSaIrF8LZSOCzWTMAsOXZFvaC64r2V/6whgply9EIRdMX7KhtZ+qIrP2bpKne+UuBJI77FNE3MnDkTF198MS6++GJcf/31jvdxIoT0ExUZ9H4TK+qRbJPurBMhhBCSZfLegawSi8Xw8MMPY/HixVi8eDGWLVvmuDiEaZqulycMfLmtGLJ0VdiuRNNwcl0dtus6Dkv6FfWC6or3lj+yplgzm0e860RXvK+ymKUvuvJjlq5y5ysFnjTiW0KhEK688kpcf/31uP766/GVr3zFcXEITXNfzjiIU5uZTiHTVeG6EqXQGIuhVylHpciD6or3ln+yA8uTvyOC+6V/1omueF9lI0tfdOXHLF3lzlcKPGlkENFoFOeddx5+8pOf4Fvf+hYikcigr5eVleFrX/sa7rrrLvzlL3/BV7/61SO+J5s4LQ5BCOmnVMTxHk6EZIopggvEKk/+qRw560QIIYTkAG8b1HUdkydPxle+8hUsWrQIy5YtQyKRSH69pKQEP/zhD/Hggw9i1qxZuO6667B27VrceOONXk6jJYnH4/jrX/+Kl19+GS+//DLWrVvnuDgEp0XTh64K25VoGhrr6rBN1x0PnILoiveW/7IzRbBXBO+L4Lf2n9MV76ssZOmLrvyYpavc+UqBJ40MusDa2lqMGTMG3/3ud7FgwQKUlZUlvx6JRPDlL38Zl112WfLPHnroITzwwAOD9lvwCtM0ceGFF2LOnDmYM2cObrrpJsfFIbyYFtU0rSiydFXYrkqVwp9jMezXNEelyIPqiveW/7L2kr3DYs16/lYEUbrifZWFLH3RlR+zdJU7XynwpJFhue22244YOCmlkEgkEItZm3jV1NTg6aefxnXXXZfc4NJLotEo/vKXv+Cpp57CU089haVLlzouDkEIsSgXwZsiyVLkFwqXS5HcYi/ZS1UoghBCCMki2WnYNE3cfvvtRwycbHRdx7//+79j1apVuO+++5IDqWxwwQUXZDTjZBgGxo0b53patKqqyvX0ZNCydFXYrsrEKkH+qVjvORW6K5ugbdyplMKECRMKdqNSXayB00ERvC2C32saTqirg9AV7yuPs/YyITdZe6NSt7MKbs8bxCxd0VU2srYvt88PKfCkkSM41sDJMAycc845uOWWW/Dggw/ipptuQigUcnyeeDyOJUuWYOXKlcOyYsUKLF68GIsWLcKiRYvw7LPPOp5xCofDOO+88xAKhaDrOlpaWmAYRlrHhmGgp6cHpmkWRdY0TboqUFfKNBEXa+B0SAS7TBOnt7RACtiVrutobW1FeXl5cp10ELJtbW1obGxEKBQKTJ+dZE1dx7+2tGCfaVpV9pRCeSwGcXG9he6K95X7bEuL9V5EWVkZWltbHWdDoRAaGhrQ1taW0/MGMUtXdJWNrGH0Pz94WIQuPwOngXz1q1/Fpk2bMGLECMfnCYVCuOaaa3DjjTemxde+9jVX5cjLysqglEquldQ0La1jpRQqKyuLKktXhelKdB2JvoHTYRHs0DScXFsLKWBXyWsX67ftzPojK5qG+tpavKXryU1x7xFBlD9fZj3Oapr1W303Wbt8ck1NTU7PG8QsXdFVtrL284PdTuAGToZhYPz48YMq7V1wwQV48803HQ1mMsFpOXLDMHDqqacGaklVvrJ0Vdiu7KV6dkW9WIG7sqmtdf9iab6ymSypCsL1KrHesfPiXadCd8X7yn1W0zJbUjVhwgTXe/UEbVkUXdGV37K2L7fPDynwpJFhufXWW/HYY48N6mx5eTmWLl2Kq666Kvln8+bNw8MPP5yV95zi8TiefvppvPTSS3jppZewZs0aHDx40NFSPfuH5uaDN4hVSDKt9kJXhetKE8FmEfxdnFXUC6or3lv+zmpiFSuxN8W9x8XPt1hc8b7KT1W9YvJFV3Tlt2ymvlLgSSODqKysxHe+8x2sW7cOH3zwAX784x/j5JNPhoj1vtAPfvADPPfcc/jlL3+J++67Dw888IDr0fOxCIVCuOiiizB37lzMnTsX//Iv/+K4OAQhxNr49h4RvCdWOeiLhNXMSH4xxboP3xOrUMQnIrhPBFEf9I0QQkhB4n2jpaWlOOOMMzB79mxcfPHFOOuss1BdXZ38eiwWw9lnn43zzz8fM2fOxNixY7N2gdFoFH/+85+xcOFCLFy4EH/9618dF4ewp0W52RhdFbOrcrEqmP1drIp6WhG44r0VjGwm5cmLzRXvK/ryY5au6Cob2Ux9pcCTRnxLOBzGddddh5tvvhk333wzvvGNb7gqDpHJtGg8Hnc9PRm0LF0Vrquh7zeVF4Er3lvByA5dsvcbuuJ95UGWvujKj1m6yp2vFHjSSKBwWhyCEJL5wImQbDHckr17xVpemu++EUIIKSjy3oGsEo/HsXjxYrz44ot48cUXsXr1asfFITgtmj50VbiuMh04BdEV761gZJWmobSuDhfr+qAlewZd8b7iUr1AZOmKrrKRzdRXCjxpxLeEQiFcfPHF+MxnPoPPfOYzuPnmmx0Xh+C0aPrQVeG64lI93lt+zpbE49A1zfGSvWJ0xfuKvvyWpSu6ykY2U18p8KQR3xKNRvGnP/0JCxYswIIFC7BkyRLHxSEIIdZ7JFuES/WIfzFEcLEI3hcu2SOEEJIV8t6BrBIOh3HDDTfglltuwS233IJvfvObjotDZDot6nbzvSBm6aowXZWK4C6xquod7Puvkz2cguqK91awslpf9iIR7JH0luwVqyveV/Tlpyxd0VU2spn6SoEnjQSKvXv3OioOkckPTSmFaDTqao+qIGbpqjBdJcQaLH0i1gPppeJ8D6cgurKJx+Ou8/nK1tfXu/6HJojXOzCriWCf9C/Zu4uueF+5zNrLhNxkNU1DfX29689pt+cNYpau6CobWdtXJgOvYfCkEd8Qi8WwaNEivPDCC8OyatUqx8UhlFIoKyuDUgpKKes3m5qW9nFlZaWj7w96lq4Ky5UohZNqa7Fd1/GJWMv1lAjE/i1/gbuy34cMYlZEAtdnL7KmruMSGbxk727pW7I3zH1bzK54X6XxGejyepWyHmxrampyet4gZumKrrKVVcp6frDb4cBpCPbSvC984Qv4whe+gFtuuQVXXnklrrjiClxxxRX4/Oc/77g4RCgUQk9PD0KhEJRSyd9epXOs6zrGjh0LwzCKImuaJl0VmCtRCk3xOLZp2uD3m4rAlVLWB259fT0MwwhMtqKiAi0tLQiFQoHps5dZ6fsHctgle3TF+yrNbDweh67rqKurQ3l5ueNsKBRCS0sLRowYkdPzBjFLV3SVjaxS/c8P4XCYA6d0eeCBBzB//nzMnz8fTz/9tOPiEJqmoaamJhBLqvKdpavCdBWXzPdwCqKr5PX3fQAHKVtsS6qGyw5dsvcbGb5QBF3xvkqF/QDmJqtpXFJFV3SVz6zty+3zQwo8acS3hMNh3HTTTfjSl76EL33pS/j2t7/tuDgEIcUON78lQcQUwRyxlux9Kunv7UQIIYSkIO8dyDlOi0MYhoHm5mZWMKGronXlxcApiK54bxVG9mIRvCGC90Twv+iK9xV9+S5LV3SVjWymvlLgSSO+JRaLYeHChXjuuefw3HPPYeXKlY6LQ9jTotxsjK6K1ZUmgs2S+VK9oLnivVUYWU0Eb4p1/34ig5fs0RXvK/rKf5au6Cob2Ux9pcCTRnxLKBTCnDlzcNVVV+Gqq67CF77wBcfFIQgpZkpF8Gvp38Npnzjfw4mQfGKKVUJ/t1gDp7eFS/YIIYS4Iu8dyCrRaBR/+MMf8Oijj+LRRx/FU0895bg4BKdF04euCs9VuVgPmodF8Kam4cu1tQgViavM8xrC4VqIFIcvP2cHFop4W6wleyUiELrifUVfec/SFV1lI5uprxR40ohvCYfD+NznPodbb70Vt956K77zne/g/fffd1QcQtd1NDQ0uJ4WTSQSrqcng5alq8JzNej9JqVQlkgkyz0Xuiu3+Z/9THD//YJ771V46KEE7r1Xwz33SJL77xf8/OfHakdBJAGR4Pjyc9YUwWUyeNZJF4HQFe8r+sp7lq7oKhvZTH2lwJNGAoXT4hCEFDMDB05bRRD1QZ/8hj1Quucewe9/Lzh0SPCPfwj+9/8W/P3vgv/5H+vY5h//sL7n97+XQQOqgdx9t+C++6y28319hcLQWadfy/DlyQkhhJAU5L0DWSUWi+HJJ5/E8uXLsXz5cqxYscJxcQhOi6YPXRWeK3vgdFgEOzQNJ9fWQorElYhAKQ2RSP9yu4GDpOEGSv/934IDB/oHTMPx3//dP5gaOqg62gArvZmq4Nxbuc6aIpgrgg+kvzx5xDBwEl2lRbHdV/RFV37M0lXufKXAk0Z8zWWXXYarr74aV199Nb74xS86Lg6haZltvllSUuJ6o7KgZemq8Fwp6a+ot00p1JeUQIrElYXCffclcP/92hGDJHsg9Mkn/YOh//kfwQcfCK6+WjBrluCiiyyGHl91leD99wcPpAa2M/DYPtfAgdSxBlH19e6XJgRxo1In2dnSX578Ll1HVUMDFF2lBTfATR9N01yvbgniZqN0RVd+y9q+ampqXC/1GwZPGskbsVgMTzzxBJYtWzYszz77LB555BE8/PDDePjhh/Hkk0/io48+QnV1ddrn0HUdJ5xwAnRdh67raG5uhmEYaR1rmoaTTz65qLJ0VRiuTm5uRsI08UuxljV9LIL3DAOTTz4ZUsCuNE1HXV0zREz89KeCefMEH30k+Oc/+2eT7AGNNZAx8LOfNeOSSwxcdpmOH/ygGbNnGxDR0dg4Hta7SjoaG5shYgw6vvBC6/vnzrWy//Zv/cff+954XHSRjquusgZi//xn/8Bs4GzU735nLem78077M8voO681WzZ+fDN0PT1Xuq5j/PjxyX9snHgOSlZ0HROam/GuaeKQWL8Q+A8RJAwDJ/u0z8zmJ9vc3AxdtwaJ48ePZ5ZZZgOWHfj8YBgGB04iVvGHz3/+8/jqV7+aFt/73vccF4cIh8OYPn06wuFwcqSvaVpax4ZhoL29HaZpFkU2FArRVYG4qmtoQKWuJyvq7RLB1aaJjvZ26AXqSikNIhoefLABf/yjjoMHBf/n//QPlv75T2sQc801gksuEcyZI5g9W0d5eQOsIg4aSkqsY6U0jBw5EvX19TBNM+W57O8X0VBa2n8ci41EONwAER0zZwouu8w65zXXDB5IDRxE3X+/4De/0bF4cQN+/vMj20zH29H6XAhZ0TSMamjAFbqeLBTxlghCuo4an/bZL9lRo0b9f/beNDqq60r73/fcW7OGkqokxCA0gBBTnPaYTjpZTtK94owe4ji2MWY0o5CEJkAgIRBCCAyykLEiY4xNMA4mtkM8Jp1kJavX6u6VfjvCdtz5O2ZGSGgA7GCc/9ufnvfDUWkuqFvjvVX7w7N8U6rnnnN/nKrcXXvffXDLLbfAZrOZZs6heCdNmgRN0zBx4kRkZ2fr9lqtVnzhC19ATk5OVMc1o5dZMatIeIUYun+w2+0cOAUrvc0hhDBHSZURvMwqvlgNbwxxgghCUWB1OCDimNWTT8og5No1QmenDEp8wdKDD8oyOz3jh1ImlJKSPBBgjXzdF0iNF0T5nrPyZaNaWoZnoyI/Z7N4FRpqFHGWCLuCGNNM1xsu76RJiVUCyiVVzMpoXmalnxeX6unQ6FK+3/3ud7qbQ7BYiaoRrchJ7ukU6zlFSg0NhOeeI/T0yGDEFzAtWEC4557Yz8+f/AVRly+PfC7quef0B1DxLAsRHiLZKKKX5BrfQ9xlj8VisVg3VMwnEFFZrVY8/PDDWLBgARYsWIA1a9ags7NTV6mepmmYM2cOdzBhVgnHanQr8nQhkB6HrHbtkl3wrl2TzzNdvEhYtIjwve8RfJvYCmH8tfW97xF+9CPCD3+oYceOOejrswyWGl67JgOo/ftlkGiUOcfa+yMifESj9nYy+Jz5Oys6XubFrIzoZVbR4+VHYTmJYeVyudDW1oZDhw7h0KFDOHbsWFDNISZPnhx0mZDZNgwLdWM2ZhU/rEZnnNIUBa44YrVtG+HZZ0dmmXp6CD/+8fD3mW9tEalwuyfj3ntVLFgwdG2BBFBm/CyF5KWRezvtNMOc+TsrKl7mxayM6GVW0ePlR2E5iWFls9mwcuVKrF27FmvXrkVtba3u5hAsVqJqeCvyeCrVq6+XAZPvWaaxWab40ve+R1i4UF8AlSiyEOFBGlmyt5u4ZI/FYrFY4yrmE4i69DaH4LRo4GJW8cPKSTTYitz3a7zHxKV6vg1sd+4cKsu7cMFflin26yMSvG4UQD3zjNxkt7FRIC1tiJcZrjcUr6ppmDpnDh6xWAa77AVasmfG643159BM18u8mJURvcwqerz8KCwnMaySkpJw9OhRvPXWW3jrrbfwm9/8RndzCE6LBi5mFT+s3CS7jfWTfAbkx0SwmbRULzk5BUQCO3cSrlyR3fK6uqRulmWKx7U1PIAa3db88mUFR4+moKHBPNcbKqsJkydDU1XdJXtmvN54/s4Kt5d5MSsjeplV9Hj5UVhOYlhZrVY8+uijWLRoERYtWoSSkhLdzSFYrETU6FbkigHmFIqamkYGTT09hEceif28Yqnvf19m2kY/B/XppzIL1d4uyxpjPc9oyEKER4jQTUMle7uIS/ZYLBaLNUIxn0BE5XK5sG/fPrzwwgt44YUXcPToUd3NIUJNiwa7/4wZvcwqfliNbgyRSgQyISui8YOmhx82Dmsj8Pr+9wmLF48t4/vkE1neaOTrDQcrbYDVQxR4lz0zXm88f2eF28u8mJURvcwqerz8KCwnMaxsNhtWr16N8vJylJeXo66uTndzCE6LBi5mFT+sxt3DyYSsQgmaEnFtjQ6guroIvb2BZZ/igZVChNM0VLLXZMA5G4WVGebMpXrm8DIrZhUJb6i8/CgsJzGV9DaHYLESUclk/s1vRwdNly75bwLBGqnvf18+B3XxouTmayIR7+V7vpK9iyRL9q4Ql+yxWCwWa1Axn0BYlZSUhCNHjuCXv/zluPrVr36Fnp4eXc0hNE3D7NmzoWkaFEVBZmYmhBB8POpYURSoqsqs4oAVKQoKMjPxZ1VFP40t1TMyK183uMZGGTRdvDgUND32mIDDkQlFCXwOWVlZyMrKgqZpuucfK++kSZMwd+5cWK1WZGRk6B53woQsEGmwWjMxb56Knp6xXfja2gjbtgm43ZkgEiCKD1bKwPovzszEyYH1f4YIYpz1b8brjeW6Mtv1ZmZmQtM0ZGVlYeLEiVAUJWBvRkYGrFYr5s6di8mTJ+vyhjKuGb3MillFyqsoQ/cPXKrnR3a7HWvWrEFVVRWqqqpQUVGBpUuXYvHixVi8eDHWrl2ruzmEqqqYMmUKVFWFoihITU0d/Mfj45HHQghmFQesSFEwNTUVHwgxplTPyKySk1NBJMYETUONIBS4XDo4EMHtdsPtdkNVVaSkpJjCm5aWhuzsbGiaFtK4TqfsRviDHxCWLCF0d48MoC5fVnDkSCq2bFEGvi/dSE01PytSFLhTU3FWiMGSvcaB9Z9sgDkbiZXR5xysV1FkeZCqqoPn0OvVNA3Z2dlIT08HEUVtXDN6mRWzCrd3vPsHDpwC1N69e3Hw4EEcPHgQL7/8su7mECxWIiqJzFmqN17QpOeZJpZ/3XvvUAB1/frIDnxtbYTNm2M/x3BJJcKjRLhEQyV7O4lgM8DcWCwWixUzxXwCEZUvA1VZWYnKykps3bpVd3MIX6kedzBhVonGqoOM01UvEFY3Ks8TIvpdteJ1bQ0PoMYr4duyxTycb8bqYfLfZc+Ma8PI68poXubFrIzoZVbR4+VHYTmJqaS3OcTwUj29Y/nShUIE10nEbF5mFR+sHETYQUPdxc4RIY1osFTPiKxuVp4XzLi8tm78Xn8B1CefEHbsiA9W43XZc4ZhXDN6jfydFQkv82JWRvQyq+jx8qOwnMSwSkpKwuHDh3H8+HEcP34c7777ru7mECxWoslNhLNE6CfCX4nwGBGsBpjXeHI4ZNB0+fLIoGnevNjPLVF0332EJ56QAdTf/ib/Da5ckf8usZ5bqLKSXP+XSJbrDTaKYLFYLFYiKuYTiKhsNhvmz5+PpUuXYunSpSgrK9PdHILTooGLWcUHq+F7OJ0g+au7UVkpCuH0aRksdXYSPv6Y8Oij4RmX15Y+7333CWzcmIlLl1T09sr9n555JrBnn4zO6hEinCTCBSJs971uwrVhxnXFpXrx72VWzCoS3lB5+VFYTjJCDocDX/va11BRUYGVK1fCZrPp+ns45XQ6sXfvXhw4cAAHDhzAkSNHdDeH4LRo4GJW8cFq3M1vDcpq2zbCmTOyTKynRx4LEZ5xeW3p5aVA01Ixf75ATw/h889lE4mrV2+efTI6K1/J3uUB7SCC04Rrw4zrikv14t/LrJhVJLyh8vKjsJxkxATvvPNOrF27Fm+++SbeffddpKSkBPz3cCscGScWK9HkL3AymrZvH/tc0/z5BKs19nNLdPnK9y5epBHZp7q62M8tGFmJMI+GGkWcJS7ZY7FYrARUeE8ohOyXPnPmTNTU1ODYsWNITU0N+O/hVjgyTpwWDVzMKj5Y+QucjMJKz3NNXKoX/TkP72A4b57sbnjpkmwg0dc3fgBlBla+rFP/wH93CIG0zEyQidaGmdcVl+rFr5dZMatIeEPl5UdhOcm4Ki0tvWFgdLO/h0N2ux1r165FdXU1qqursX37dt3tyFVVRXZ2NqdFmVXCsDJiqd5wVuM91/TYY+Efl9dWeLyPPSYzTr69n3wB1NNPE2prfe9TkJJibFZWIsynob2drioKnklNhdNEayOe1lWkvcyLWRnRy6yix8uPwnKSMbJYLCgvL/cbGN3s75GU3nbkLFaiaXTg5DLAnIarvv7GzzWxjKf77ycsWzYUOHV2+gugjK9HSXab7CfCKeKSPRaLxUogRebE0QqckpKS8NOf/hSvv/56QHr77bd1tyP3pflUVYWqqnzMx3F9TAPp7A6S7Ze7NA1fmT0bFOO5zZgxG8nJFjQ0jC3Rk881ReZzOnfuXEycOBEWiwWzZs0yvFcIgVtuuQVf+MIXYLfbMXPmzJjPeebM2SBSQaRi3brZWL3agq6usRmo1lZCfb2G6dPl+43IavpAyccpGgqcmjQN03V+RnhdGd87a9YsWCwWTJw4EXPnztXlnTlzJux2O+bOnYtbbrkFQoiojGtGL7NiVpHwjj42fKletAKn0aV4o7V+/XqsWLECy5Ytw7Jly1BRUaG7OYSqyjSfEAJCCD7m47g+dqoqthHhPMn2y4tUFdOys0ExntvEidnQNBWnTvkr0YvM53Tq1KlIT0+HpmmYMmWK4b2KoiA3Nxc5OTmwWCyGmrOiCDid2SBScf/9hOXL5d5PvgDq2jXCtWsqDh3KBpF8v9FYTcrOhkNVB/d26iHCp6qKQwOfEcUAnI3CKtZzDtU7ZcoUaJqGtLQ0TJ06VbfXYrEgJycHubm5UBQlauOa0cusmFW4vaOPVZVL9QLW7t270d7ejvb2dhw6dEh3cwgWK5Hk2/z2Ksk9nGI9n+HasoVL9OJNDz5IWLFCNo+4dk1mEnt6ZJv5WM/tZppPhG6SwVMPERqI4DDAvFgsFosVMUXu5KtXr8aRI0f8Rnk3+3s4ZLfbUV5ejk2bNmHTpk3YsWMHurq6dG+A60sX6h1fCPN1IQnFy6zMz+pGrchjxcrplGVcV6/KTFNXl2w2sHDhzVuPhzIur63oeR98UKC2NhM9PUOb5+7dS9i0ybisSAiUZWbilKqin/S1KOd1ZXwv82JWRvQyq+jx8qOwnGSE0tPTUVJSgj/84Q/o7OzE+vXrMX369ID/HmnpbQ7hK9UL5h/NjF1IuNtLYrO6UeAUK1ZWK+HxxwkffTS0J9Djj0d+XF5b0fP6Ns9duFCgt5fw97/LDXSvXr159ilWrEhR4E5NxVkh0EeEM0SoNzjnRFtX3FXPHF5mxawi4Q2Vlx+F5SQjlJycjB/84AdYtGgRli5divvuu29EoHKzv4dTLpcLL774Il599VW8+uqreOutt3Q3h2CxEk0dZLzNb8vKCOfOEU6eJPzgB7GfDyty+uEPZfmeL7OoJ/sUbSlEWECyVK+X5OeGS/ZYLBYrbhXzCURUNpsNixYtwooVK7BixQpUVVXpbg7BadHAxazMzcpB8hfz00ToI8I5IqQZgFV9PeHKFfkczOnTMgPhdEZ+XF5b0fcO3zz38cfl804A/+9eAAAgAElEQVS+zXM/+WT87FMsWXkHNsCdR7JF+WUKrGQv1pwTbV1xqZ6xvcyKWUXCGyovPwrLSQwrp9OJ3bt3o62tDW1tbXjxxRd1N4dQVRVTp04NOi3qdruDTk+azcuszM3K1xiin+RN4EIi2GLMassWGTRdvCjV309Yu5Zgt0eeFa+t2HsXLJCtyq9fH8pAtbQQNm4c7o8tKxoY9zTJz85pImwxGedEW1fMy1heZsWsIuENlZcfheUkhpXdbkdlZSVqa2tRW1uLnTt36m4OwWIlioY/33SCZBlSLOczPGga3hAi1pxY0dWPfkRYtUquge7uoX2fxgZQsZOV5A8NvpK9K0TYaoB5sVgsFiusivkEoi69zSFCTYtmZGQEnZ40m5dZmZvVjRpDRJOV0ymfaRmvi140WfHaMpZ3ePbJt3Hu1auEhgaBlJQMyE12Y8tq9PNO22j8552MzDnR1hXzir2XWTGrSHhD5eVHYTmJYeVyuXDw4EEcO3YMx44dwxtvvKG7OQSnRQMXszI3q5sFTtFiZbXKm+S//nWoOUCwmSYu1TPHnAP1+rJPly4Nle/19yt48UU3Nm40Bqv5dPPnnYzOOdHWFfPitWUWL7OKHi8/CstJDK0lS5agqKgIRUVF2LBhAy5evMileizWOEqiGwdO0ZLNJp9jOnNGNoPg8jzWaD34IKGoSJbudXcT/vY3mX3asiX2cyMa+bxTnQHmw2KxWKywKOYTCKtcLheef/55vPLKK3jllVfws5/9DG1tbdi3bx/27duHgwcPoru7W1dzCE3TMHPmTGiaBkVRkJGRASEEH486VhQFqqoyK5OyooHj91V1MHBKJQINpMmjNR+3W6bkT5+WXdQ6OuRncNq02LCaMGECJkyYAE3TTOOdOHEiZs+eDavVCq/Xa4o56/HKPZ9kad7ChSObR1y54gueBBQlA4oSfVYTMjKwVFVxiYa1KBcCUzMyQCbinGjrarxjTdOQmZmJrKwsKIoSsNfr9cJqtWL27NmYNGmSLm8o45rRy6yYVaS8ijJ0r8Wlen5kt9uxbt061NXVjasnn3xSd3OI4Wk+RZEpQ98/Hh+PPBZCMCuTsnIoCp5yu3FGiJGtyKM8n8xMN7ZuFTh1St4QnztH8HpVTJ4cfVZEhLS0NKSlpUFVVaSmpprC6/F4kJOTA03TTDPnYLxEsnTjoYeGsk+9vbKFeUuLgu3b3SBS4Ou6Fy1WSW7Zae9xkiV7/UQ4ryhId7tBJuScaOvKd5yamgpVVZGWlob09HTdXk3TkJOTA4/HAyKK2rhm9DIrZhVu73j3Whw4BSm9zSFYrESQm4bKi/5KhMU0shV5NHX6NOHyZfmM0+LF8pmnWPNhGV++7NPf/074/HO5hmJZuqcQ4QzJz9QpImwm3hiXxWKxTK6YTyCiGl26d/z4cd3NIXyletzBhFnFM6vRrchjwcrhINTVEU6dkvs1nT3r+1tsWPHaMo/X65Wle6OzT729hOZmwoYN0WdlJfkDRA/J9uRnaKhRhBk5J9q6Yl7MyoheZhU9Xn4UlpMYVjabDcuWLUNxcTGKi4uxceNG3c0hVFUdLE8I5h/c7Q6uG4gZvczKvKxu1lEvGqzcblma198vs01LlviyTbFhxWvLXF5FGfIuXiyDJt++T1evyqA8FqwWksw4nSdCre91E3JOtHXFvJiVEb3MKnq8/CgsJzGsnE4nmpqa0NraitbWVhw4cEB3cwgWKxEUSOAUDXV0yKYQZ88ShIg9F5Z5tXixDMKvXx/KQO3ZQ1i/PrrzUEiWwV4e0Bbikj0Wi8UyqWI+gYjK4XBgw4YN2Lp1K7Zu3Yo9e/agq6tLV+DEadHAxazMyyrQjFMkWdXUEM6fJ5w8KdtN+55tihUrXlvm9z78MGHNmqG25Z99Jp+D2rOHsG4dgUh2bIwkK1/Jnm9vpzNE0ISA22CseF0xL15bxvcyq+jx8qORL1gsFjzwwANoamrCyy+/jF/84hf4xS9+gZdeeglbt27FN7/5zXANHDPpbQ7BadHAxazMyyrWpXq1tbKV9KVLsjlEXZ185imWrHhtxY93ePbpwoWh8r36ehVebw6IIstqeKOI00SoEwI2txuKAVnxumJevLaM62VW0ePlR0P/Izc3F7t370ZbWxv27t2Lp556Co2NjdixYwdaWlrw9NNPo729HfX19UhNTQ3XBCIql8uFZ599FkeOHMGRI0fw2muv6W4OwWIlgmJVqme3y6Dp8mXCxYtS/f2Eqir5t1hzYcWPHnmEUFIi25X7yvd6egiNjXK9RXJsGxGeILmvUx/Jz1kNcckei8VimUzywOVyYdu2baisrMQdd9wBp9M55s1utxt333036uvrUVJSAofDEevJ31Q2mw0rVqxAaWkpSktLUVNTo7s5hKZpKCws5LQos4prVrEq1VMUwpkz8ga2s1OW6S1ZYgxWvLbi0/voozKA8pXvXb8uy/eefFJfABXMnBcT4WOSn7OzRINd9ozKKpHXFfNiVkb0Mqvo8fIjeZCbm4u6urqATG63G5s3b0ZKSkq4JhExOZ1ONDY2oqWlBS0tLdi/f7/u5hCcFg1czMq8rGJVqrdxoyzNu3BBBk/jNYXgUj1zry2jepcuHSrf6+yU/716VWZAIzXu6JK9Gp3Xyusqel7mxayM6GVW0ePlR/Jg8uTJOHDgAO66666bmhRFCfckIiaHw4GNGzdi27Zt2LZtG5qbm3U3h2CxEkUdRLhKsm1yWoTHcjrlA/pXr8qb1q4u+av/smUEmy32LFiJoUceIaxaNbJ8r7dXf/YpUA0v2eslub9TbZjHYLFYLFbEJA/cbjdOnDiBXbt2YevWrSguLsatt94a68lFRME0h5g2bRpH9wFI0zRmZUJWdpK/fJ8j+Sv4Uhq/hCic46oqobxcluZ1d49fohdrVj55vd6g/bHyFhYWBv3jlhmvNxTvlCmFePRRDStXyrV46VLg5XvBjruAhp53CiZ44nUVHa8QIuhnolVVRWFhYdTHNaOXWTGrSHiJQrt/8CN5YLfbsWDBAnzzm9/EkiVLUFJSgnXr1mHz5s0oLi7GbbfdFq4BwyqXy4X29nYcPnw4IP385z/HpUuXdGWcbDYb7rnnHthstsEFq6pqQMeapuEf//EfYbFYEsJrtVqZlclYTSsshFfTcIZktqlj4IsmP8Lj5uUVgkjD//k/spveiRMD4+Ybh5Wqqpg1axa8Xi8sFotpvLNnz8a0adNgtVpNM+dYssrPnwYiKyZMKMTKlRr6+saW723aRCDSkJ5eCCFCG1dRVUwqLMQKTUMPyQCqnwj1moYvFhaCDMwqkdZVYaF8LsLj8WDWrFm6vVarFfn5+ZgzZ05UxzWjl1kxq0h4VXXo/sFut4c3cCKSJXjDI7xbb70VDz/8MB577DGsWbMGzc3NWLFiBaxWa8wDJp8cDgdqamqwffv2cdXQ0IDy8nKUlZWhrKwMtbW1uptDCCGQmZkJRVEghEBubi5UVQ34ePLkyRBCJIRXURRmZTJW2bm5SNc0nCD5fNN7RPCoKrIjPG5BQS42b9Zw8qT8Zf/cOYLXqyI721iscnJyBr8f2Rvf3ilTckGk4dFHCWvXju2+t3u3ipaWXBCpIBKYOjX4cSfn5oIUZbBZRB8ROlUVebm5IBOwSgRvbm4uhJCZqpycHPayl70m86rq0P2DqgbXXOKGgdN4ysnJQVFRET788EMAwPHjx8ftuGdk+Z5tam5uxrPPPhtUc4j8/Pygy4RSU1MH/+Hj3SszBszKbKwCbUUe7nFPn5ZtyD/++MbPNsWKlU9mLDEqLEyskqpIsHrsMRlADd88t7ubsHOnLDMlIqSmBj9uqtcLVVVxmmTG6RQRqkzKyshz5lI943uZFbOKhJcotPsHP5IHVqsVt912GxRFwZw5c1BcXIyf/exn+Ld/+zf8+te/xv79+7F06VLcdddd4YzaIq7RGamWlhbdzSFUVUVubm7QN21paWlB32iazcuszMlKT+AUjnHtdln6dOqU7Go2Xic9I7DitRX/3kBYPfGEv+57AhZLGoiCm3NKWhrsQmAZDTWLuEyETSZmZbQ5x/Lzn2i8mBWzMpo3VF5+JA9SU1Pxu9/9DsePH8cf/vAH/OY3v8FPf/pTFBcX48tf/jJsNlu4Boy59DaHYLHiXdHe/FZR5N5NgWSbWCwjaN688cv3duwgVFSEfv7hnfYCCZ5YLBaLFRPJA4/Hg0uXLuEXv/gFSkpK8JWvfCUugiWXy4W2tjYcOnQIhw4dwrFjx3Q3h/BtnhVsdO8dKMdIBC+zMi+rDpLdvU5EcFy32wunU0V19chsk6IYkxWvrfj36mU1fz6hrEx23vNtnnv1qtyPLNQ5LyP5rFMfyeCphggOE7Mywpxj+flPNF7MilkZzRsqLz+SBy6XC0VFRUhPT7+h4fbbbzdUc4ibyW63o6ioCBUVFaioqEBdXZ3u5hCcFg1czMqcrNaTbEPeRXJzzl1EcEZg3JSUNKSnC5w9K4Omjz8mrFhx82wTl+qZd20Z3Rssq+XLh8r3urtl9lRP8ORvzk+QbBZxmQhnSW6Ya3ZWZl0bzItZGdHLrKLHy4/kgaIoIwKiW265BVu3bkV7e/ugDh06hP/4j/9AWlpauAaPuBwOB+rr67F7927s3r0bP/nJT3Q3h2Cx4lUOkkHSVSJcHNBlImyg8X/pDpc6OoZakMeaAYsVrB57jFBaKgOnvj65cW5Tk8xIhXLeMySbRZwmQrUBrpPFYrFYgxr7YnJyMt588038/ve/x3PPPYf29nb85Cc/weHDh/H+++/fNCtlJDkcDmzevBk7duzAjh070Nraqjtw4rRo4GJW5mJlJ8I6kt28uolwkmS5UCTGJRLIzvaipkYdbEF+/jwhLc24rHhtxb83tDIOAavVi5UrVfT1Ef7+d6lASvf8zdlGhBU0tDnueCV7ZmRlxrXBvJiVEb3MKnq8/Gjsi5mZmTh16hS+8pWvjHhdURTcdtttpirVG096m0Ooqoq8vDxOizKruGUVyPNNoY5LJJCXl4YLF8Rgmd7KlYE1hYgVK15b8e8NlVVysuyq9/jjsknEpUtD2afGRtlQIpg5LyNZstdPY0v2zMrKbGuDeTErI3qZVfR4+dHYF5OSklBTU4MvfvGLcDqdsNlssFqtSElJwT//8z+bqmmEy+XCvn378MILL+CFF17A0aNHdTeHYLHiWdHsqOd0yvI8LtNjxatWrJCB0/DGEdXVwZ3LV7J3iuRziLG+NhaLxWKN86LFYkFpaSn+67/+C7/85S9x7NgxvPLKK3jnnXdw8uRJU5XqERGKiopQVVWFqqoqbN26VXdzCE3TMH36dI7umVVcskqiwAOnUDNOHo8X772n4soV2Y48kDK9WLLyyWwbdyqKghkzZiTURqVGYvXEE7JZxOefywDKX/bpRnO2EWE5jSzZ2xCHrIzu9ZUJBePVNA0zZswI+nvabJuNMitmZTSvj1ew9w9+NPZFt9uNP/7xjzh69ChqampQXV2N6upq1NfX49ixY0hNTQ3X4GHX6AzTwYMHsXv3buzatQu7du3CM888o/sZJ4vFgjvvvBNWqxWKogx+CQdyrKoqCgoKoGlaQng1TWNWJmJFioJpXi8+UFX0kwycUolAA19U4RqXSIXdLrBzZxrOnxc4e1agpsYLm83YrBRFQWZmJjweD1RVNY13woQJmDZtGiwWi2nmHC+siBS4XF48/riK8vKRbcv7+gjbtxPKywVSUjLhdvufMykKbF4vVqnqYPDUT4QaIZCdmYm0OGBldK/XK5+r8Hg8yMzM1O21WCzIz89HVlZWVMc1o5dZMatIeIUYef8QscDJ6/Xi3//938d9DqiwsNDQzzg5HA5s2bJlMFBqamrCunXrQso4KYoyWJ6oKMrgr9eBHiclJUFRlITwEhGzMhErUhTkpqXhAyHGBE7hHJdIXu/Jk7J06f33xeDrRmc1vIuoWbxut9t0c44nVm730JpfsUJmn65fJ3R2Ej77jPDppwK7dvm88v3jnT85LQ0kxIjnnc4LgfSBcZU4YGV0r6IoIXvdbndMxjWjl1kxq3B6hRi6f/CdJwwa+2JycjJaW1sxf/583HXXXbjjjjtw++2346tf/SpWrVoFp9MZ8wBJj2pra9HU1ISmpiY8/fTTujNOqqpi2rRpMS+pMoNX0zRmZUJWfyLZkvw8EdIiMK7dTli3TgZO/f2ym15qqvFZ+TSUTTCHV1GUoayiSeYcz6wWLiRUVcmSPV/5Xnc3oaGBUFIS2Di+551OEqGKCEleLygOWRnNK0TwZUKqqnJJFbNiVjH0EoV2/+BHY19MTk7Gu+++iz/84Q94+eWXceTIEbz00ks4fvy46Z5xGr2PU1tbW1CBUygdTNLT04Ne4GbzMitzsfK1Iz9L8sZsNclnKyIx7pkz8pf3jz8mrF4dWDe9WLPitRX/3miy8gVQw8v3rl4lrF9/Y5+N5Gezj+QzT1eFwK70dDjimJURvMyLWRnRy6yix8uPxr6YlJSEPXv2YMGCBfjRj36Ehx56CA899BAWLFiAvXv3Ijk5OVyDx0R625GzWPEqNxHOkcw23awVebAanW06e5agKLG/dhYrVlq1Sv6IcO2aDKAuX7558EQk93fyleydppEtylksFosVFY19UVVVZGVljWuYMGFCSCUv0ZbL5UJraysOHjyIgwcP4uWXX9bdjtzXwSSUzcZCSamaycuszMOKhEAK6WtFHsy4bjfh3Dka3LtJb7Yplqx4bcW/N1asFi4UaGryordXoLeX0NMTWOne8Bbl63SOaVZWsfIyL2ZlRC+zih4vP5IHkyZNwre//e2AjfPmzUNSUlK4JhEx2e12rF27drAz4Pbt23U3h1BVFfn5+ZwWZVZxxSrYwCmYcTs6Qtu7KVaseG3Fvzd2a0vAZkvHmjVyQ+i//13qyhWZoR3PYyNCEcmSPV+L8qoEYBXLMh/mxayM5mVW0ePlR/JgypQpePHFF3H33Xff1PTwww+jtbX1hiV7t956K0pLS1FZWYlFixbdcNPcWbNmoby8HBUVFfjBD34QrgsDkXzGqba2Fo2NjWhsbMTevXvR1dXFG+CyWBT5zW/tdvlMx8mTshWznr2bWKxE0eLFMli6dEl+Tnp6CNu2EdasGf/9q4nQQ/J5p2CCJxaLxWIFLXmgqiruv/9+tLW1oaWlBatWrcJ9992Hb33rW/jWt76FBx54AKWlpXjmmWfQ2tqKW2+9ddzoT1EU/MM//AMOHz6MsrIyFBUV4ZVXXkFxcTEsFsuY90+dOhUvvfQSNm3ahOLiYhw5cgTf+c53oKpqWC7Q4XCgoaEBzc3NaG5uRnt7u+7mEJqmBd1JyIypzVBTyMzKHKyiUarnK9Pr6yOcPi1QV+eF3W4eVry24t8ba1aKMuRdvVp+VoY3jhg3+yQEar1eXBFiMHhaTwR7nLOKRZkP82JWRvMyq+jx8qORL3z7299Gc3MzXnjhBbz88ss4duwYjh49ipdeegnPP/88tm/fjttvv93vCZ1OJ5555hk899xzg6/dd999+Mtf/oKcnJwR77VYLCgrK8Obb745GFSVlpbi17/+dUQ32dXbHILTooGLWZmHVbRK9To65MPv778/MC6ZhxWvrfj3Go3V6tVD+z51dw9ln4qLh/sFHOnpKBJisFnEWQqsWUQ8sYq0l3kxKyN6mVX0ePnR+H+YPn06vv71r+O73/0uvvvd7+KrX/0qpk6detMTejwenDhxAgsXLhzcbCorKwvnzp3DN77xjRHvTU1Nxdtvv42ysrLBC/riF7+Izs5O3HLLLWG5QKfTib179+LAgQM4cOAAjhw5ors5BIsVr4pkqd7wMr3+fpl5Sk6O/TWzWEbXokVDpXu+7FNf33gB1MhmEZUGmDuLxWLFucJ7Qo/Hgw8//BBLliwZDJxSU1Pxl7/8ZczzSx6PBx988AHmz58/GElOnDgRFy5cwP333x+2Oa1duxabNm3Cpk2b0NjYiK6uLt3NIXJzc4OKVhVFQUpKSlCRshm9zMo8rEiIEYHTe0RwhXncM2eGuumVlCjweMzFyiePxxO0P1be6dOnB/0LmxmvNx5ZrVghs0+ff07o7JQB1JUrhPXrBZxOD4gEltPIZhGBBE/xyCpSXkVR4PF4gvKqqorp06dHfVwzepkVs4qE18cr2PsHPwrLSQaVlJSEn/3sZzh69OhgQ4iCggKcP38ed9xxx4j3er1efPTRR/jxj388GGR5vV6cP38e8+bNC2g8p9OJp556Cvv37x9X7e3taGxsRENDAxoaGtDS0qK7OYTNZsM999wDm80GIQQKCgqgqmpAx5qm4Utf+hIsFktCeK1WK7MyCSuyWkFE6CDCFSJ0aRruLCgAhTgukcDcuQVYv17Dxx/LwOnMGYLNZsEtt5iLlRACM2bMQEZGBiwWi2m8M2fOREFBAaxWq2nmzKxGvkdRBKZMKcDSpRrWryf09srAqauL0N8v0NqajpJSK9xTCrCatMHgqZ8IGzQNU/x8luORVaS8BQUFsFgs8Hq9KCws1O31cZo1a1ZUxzWjl1kxq0h4VXXo/sFutxszcBJC4Ktf/SreeecdPPXUUygqKkJTUxP+9Kc/jQlWPB4POjo6MG/ePAghfw2aNGkSLly4gHvvvTfgwKmxsREtLS0Baf/+/bqbQwghkJWVBSEEhBDIz88f/IcJ5Dg7OzthvIqiMCsTsJqanQ27qqKc5LMRp4lQpqqYnZ8/eLMV7LhE8vjCBQ19fbJUb80agsulYtIk87HKz88f/B4wizcvLw9E8pc6s8yZWY03t3wQyV9Jly4lbNgwVL736aeEa9dUtLbJ9zxEssteLxE+UVX8JD8f9gRiFSmvEPLeJBRvXl5eTMY1o5dZMatwelV16P5BVcPTdG4wcBLC9+B2eAKoL3/5yygtLcXKlSvxxz/+ERUVFWPSZE6nE8ePH8fatWsH/3brrbeis7MTc+fODWtAN1zBNIfg8jNmFU+sXCkpSBcC54hwlQgnwjiu3S438fRlm86eJSgKgUhBaqq5WPlkxhKjRCupShRWa9YMle91dREudhJqthLmFxGWEOEvJLNOH5P/ZhGJwiocXi6pYlZG8zIr/bwiUqqXnJyMXbt24bbbbgvXiUFEuP/++/Hiiy9i8uTJg6+lp6fjwQcfRG5uLlavXo033nhj8IIqKyvxzjvvhK2rntPpxJ49e9De3o729nYcOnRId3MIVVUxbdo07mDCrOKGVWp6OtKEwAnS1xgikHF9Lcj7+2W2qaSEYLMRiMzHitdW/HvNyOqJJwgbNw5lnz6/TujuI5TXEf68itBNsllEGbOK6ec/0XgxK2ZlNG+ovPxIHqSnp+PDDz/Ezp07sWHDBjzxxBMhZX1SUlJQXFyMAwcO4Mtf/vKIv915553o7OzEfffdh0mTJuHAgQOoq6vD+vXrcfToUfzLv/xL2FJqdrsdlZWVqKmpQU1NDZqamnQ3h2Cx4lF6W5EHqtRUwnvvyV/FT5yI/XWyWPGq4mLZLOL6ddk84tPrhAtXCWcrCF0kP9vlBpgni8VixZHkgcPhwLJly/Cd73wHRUVFqKqqQlVVFdavX4/ly5frag+elJSE9evXY+fOnfIh9FF/nzJlCkpKSjBz5kwQEaZNm4bVq1ejpKQE3/nOd8J6gQ6HA9XV1aivr0d9fT2am5t1N4fQNC3o8gQhRNBlAmb0MitzsEr1eILOOAUy7tDeTTIDZVZWvLbi32tWVunpsqueL/vU2yszT+e7CWd7CGfrCF2rxwZPicgqVp//ROPFrJiV0byh8vKjkZPzHauqirvuugsLFy7EkiVLsHr1ajQ0NGDBggWwDnTj8ieXy4WHHnoIXq83XJMMWk6nEzt27EBraytaW1tx4MAB3c0hOC0auJiVOVhFqlTPbieUlw/t3XT+PCEtzbyseG3Fv9fMrBRlyOsLoHouEbq6CWevE872EbrqCJdXyTbl9gRmFYvPf6LxYlbMymjeUHn50Y3fMGnSJDzxxBM4ceIEAODNN9+E0+kM1+Axkd7mECxWPCoSpXrjPd9kt8f+WlmsRJGvfO/z64TznTKA6rlKOFcR+7mxWCxWHEgeWCwWzJkzB0SEGTNmYOnSpXjuuefw29/+Fr/97W9x5MgRlJaW4mtf+1o4W/pFXE6nE08++STa2trQ1taGF154QXdzCE6LBi5mZQ5WKR4PFCHQQeEv1evokDduf/qT+Vnx2op/bzyyWraMsGnTUPnexW7CRz2EmlrC6tUCDocs82NWvLaM4mVWzCoS3lB5+ZE8SElJwTvvvIOXXnoJ//qv/4rf//73eP3111FdXY2vf/3rcDgc4RowqrLb7Vi3bh02b96MzZs3Y9euXbqbQ4SaFjXbQgvFy6zMwWqCx4NyIfAxydbF54mQFoZxS0oIp07JNsmnTxO2biU4HOZlxWsr/r3xzGr5chlA9fTI7nvXrxMuXxZoafFg5UpmxWvLOF5mxawi4Q2Vlx/JA4/Hg97eXvzqV79CdXU1vvGNb5g2WBouh8OB9evXY8uWLdiyZQt2796tuzkEixVvcpHc+LafCCeJsJbk8w/Bns/hINTXy0zTxYtSV66MDJxYLFZsVFxKOHmF0Pk54fwFwrVr8vNZVhb7ubFYLJbJJA9cLhfKy8sN0dAhnHI6ndi5cyf27duHffv24fnnn9fdHILTooGLWRmfFQmBfI8HHwiByxT45rc3GtfhINTVySxTd7fMOpWUxAErXltx700UVmeWEXo2Ec72yueeuroJvT2EzZsJK1cyK15bsfUyK2YVCW+ovPxIHiiKArvdHq6TGlp6m0Ooqoq8vLygF6nb7Q56sZjNy6yMz4qEQI7bjQ+EQD/pawxxs3H/+78Jn3wiAyhFiQNWAwqlo08svIqihFSaYLbrZVY3loVkVrmfCF3LCWc3yZbl5wc2z+kXYLYAACAASURBVO3rCyyASgRW411zenp6UF5fiZCiKFEd14xeZsWsIuH18Qr2/sGPwnISw2h0hmm0gsk4+YJKRVGgKMpg5BvocXJycsJ4iYhZGZwVKQqmJCcPZpzeJ0IqEWjYrzp6xiUSsNkIpaUyYDp/XqChwQO73fysRn9hs5e9ZvSmeTwgIVBKshlMFxHOriWcuyKzT+c7ZQB15QqhvHx48whzXm+4vB6PB4oib059wVcw3rS0tJiMa0Yvs2JW4fQKMfL+IUyxRuyDnXBqdBe9ffv2ob6+PqRnnCwWC+666y5YrVbd/2CqqqKgoACapiWEl1kZnxWpKu4oKMD/WCyDGadAA6fxxvV15zpzRmabTpwQUFX5utlZKYqCjIwMeL1eqKpqGm9mZiYKCgpgsVhMM2dmFVkvDdxArB0ePK0gnK0lXOglfHqd0N1F6OsTeOopD5Yvl4FTWlrisRp+rKoqvF4vMjIydHstFgsKCgowYcKEqI5rRi+zYlaR8Aox8v6BA6cAVVlZGXJXPS4/Y1bxwioSpXrFxXLfpu5umXWqrR3bFMKUrAbk+wI2i1dRlJBqus12vcxKn4YHT51E+HAFoayW0DnQfc/XPKK0lFkJIX9QCsarqiqmT58ORdH/S3co45rRy6yYVSS8Pl5cqqdD4djHicWKNzlJNoUIdfNbh4OwZcvYbnrbtnE3PRbLyPIFTz1E+P+IsIQIT6wl9A5sntvdLTeyXrs29nNlsVgsAynmE4i6gmkOEUrP/GAfTDWjl1kZnxUJgbT0dLwnhO7AafS4vjbkp0/LvZtOnfLf4tiUrHhtxb03EVmlpaeDhEAZyYYRfUS4RIRlRHh0FWFjndz7qa9P/nfjRsITTxCIVEydmjiseG0xKyN6mVX0ePlRWE5iWDmdTuzYsQOtra1obW3FgQMHuB15BL3MyvisbEJgi8eD00KgjwLf/PZG43Z0yEzTiRPxxYrXVvx7E5WV75mn4cFTHxEeHXhfcbn8TP/971KXLxPKyzVMmDAdRInBitcWszKil1lFj5cfheUkhpXD4UB1dTXq6+tRX1+P5uZm3gCXldByE+E0yZukk0SooNA2vyWSgdPVq4Tz5wlpabG/RhaLFbjWkvwu6CFZvrdq4PUVq+T+bL7s06VLhHXrfNknFovFSkjFfAIRld1uR2VlJWpqalBTU4OmpqagmkNwWpRZxQurVCK8R6R789vxxrXZZGOIM2cIZ88SKioIdnv8sOK1Ff9eZiV1hmTgdJHkd0PpsL+Vl8vnnbq7CdcH9n3auJGwbJl5r5fXlrG8zIpZRcIbKi8/CstJDCun04k9e/agvb0d7e3tOHTokO7mEJwWDVzMyvishgdOehtDjB7X7SacOyezTTcq0zMrK15b8e9lVjLjXEGyZO8iyQDqLBGUYb6yMlm6d/06obNTfwBlpOvltWU8L7NiVpHwhsrLj8JyElNJb3MIFiueFErgNOZcqYT33pPPP7z/vgykYn19LBYrOFXQUKe9k0QoGvX31asJmzbJgGl0AFVdTVi6NPbXwGKxWBFWzCcQUTmdTjQ2NqKlpQUtLS3Yv3+/7uYQqqoiPz+f06LMKi5YhZpxGj1uR0dggZMZWfHain8vsxopX+apb+C/a0b8XUVWVj6KijTU1ekLoIx6vby2jOFlVswqEt5QeflRWE5iaG3cuBENDQ1oaGhAS0uL7uYQqqoiNzc3KOiKoiAlJSWof3AzepmV8VkND5zeI4IryHFtNsKaNYSPP5Y3TKdO3bgxhBlZ+WTGjTsTbaNSZhU+7xoaahbRT4QSItgG/jZt2lBXvdWr5T5uXV2BBVBGvd4bSVGUkDcqjfa4ZvQyK2YVCa+PV7D3D34UlpPETKMzSqPV3NyMmpoabNq0CZs2bUJjY6Pu5hBCCGRlZUEIASEE8vPzoapqwMfZ2dkJ41UUhVkZmJWiaUghGTD1E+F/VBW35eeDdI5LpCI1VT7f1NdHOHtWRVtbPuz2+GE1/Nj3PWAWb15e3uD/4ZhlzszKGF4aOL6gabhEQ887WVQV2QOshFCQl5cPIhVEArt25aOhQUNPz8gA6soV+eMKkYrkZGNe782OhZABVyjevLy8mIxrRi+zYlbh9Krq0P2DqqocOPkCp7179+LAgQMB6ciRI7qbQ9hsNtxzzz2w2WwQQqCgoGDwH+Zmx5qm4Utf+hIsFktCeK1WK7MyMCsa+MWlwxc4aRruLCgYDJwCHZfIKs8zUKb34YeaPD/FDyvfcWFhITIyMmCxWEzjnTVrFgoKCmC1Wk0zZ2ZlDC8JgS8UFGCjpqFvIHD6mAjFmoYps2YhdxQrRRFwuwtApKGoSG6I7Svh6+6WLcw3btSwfXshXK4MEFkwfbpxrvdmxxaLBV6vF4WFhbq9VqsV06dPx6xZs6I6rhm9zIpZRcKrqkP3D3a7nQOnYKW3OYSqcvkZs4oPVjYirCZ5I9RPhHNESApiXJtNYPVqWabX3y8zT0lJ8cVquMxYYlRQUMDlZ8wqJG8lyZJe3+a4q4kwsaAA6k1YrVkjA6ieHhk8ffaZDKB27fJg8WLjXu94CrWkqqCgIOrjmtHLrJhVJLw+Xlyqp0MOhwMNDQ1obm5Gc3Mz2tvbdTeHYLHiRW6SwVI/EU4RYR0Ft/mtrw15f798tmndOv/7N7FYLPOqguR3he95p+U6vFVVQy3ML1wgXLsm/3dRUeyvi8VisYJUzCcQUTkcDtTW1qKxsRGNjY3Yu3dvUM0h8vO5gwmzMj+rUDa/9Y2bnJwORRHo6JA3QTfbv8msrGK9PszIy4xeZnVzDd8ct5/Gtim/kXzZp+Hlez09hPXrCUuWGPN6eW3x59DIXmYVPV5+FJaTGFZ2ux1r165FdXU1qqursX37dly8eFFXcwhN04Iu5RBCwOv1Br1YzOZlVsZmFeoeTkIITJjgxZo1An/9q8w4nT9/4256ZmUV6/VhRl5m9DKrG8tOMjN9mWTgFEzwRDS2fO/6dUJvrwygFi82zvXy2uLPodG9zCp6vPwoLCcxrBwOB+rq6tDU1ISmpiY8/fTTXKrHSliFY/Nbl4tw9uxQmd769QSHI/bXxmKxIqfxgqdVwZxn3VD53vDue6tXx/4aWSwWKwDFfAIRld1uR0lJCdavX4/169dj27ZtujNOqqoiLy+P06LMyvSsQg+cBPLy0vHBBwKXLwdepmdGVrFeH2bkZUYvswpcoQRPQgi43ekgEiguJjQ0jO2+V1VFWLTIONfLa4tZGdHLrKLHy4/CchLDyuVyobW1FQcPHsTBgwfx8ssv625HrmkaZsyYwWlRZmV6VuEInKZN8+KDDwT6+wnvvy8bRcQjq1ivDzPyMqOXWelTsMGTb1xFGRq3pEQGUKPL96qqCAsXGuN6eW0xK6N5mVX0ePlRWE5iKultR85ixYvCUapHRPjTnwhXrwb+fBOLxYofhatsb/B8XL7HYrHMo5hPIKJyOBzYsmULdu3ahV27dmHfvn26n3EKNS2alpYWdJRtNi+zMjarUAMnm42wYgXh9GnZjry6OvDnm8zGKtbrw4y8zOhlVvpY5eblgTRt3OBpZQjjlpYStm8fW75XUUFYtEjAZksDUXSvl9cWszKil1lFj5cfheUkhlZdXd1g4PTMM8/oDpw0TcP06dN5kTKruGDVQYSrRDhPhDSdXt/+TVevEjo64p+VT6GUCcTCqyhKSKUJZrteZhVdVjTAaj3pC54CGdcXQHV1SV2/Trh8WaCpyYsFC9Sos/KVCQXj9ZUIhVKeFO05x8rLrJhVJLw+XsHeP/hRWE5iGI3OMDU1NWHdunWoqqpCVVUVtm7dqrs5hKIosNlsg8e+m7BAj5OSkqAoSkJ4iYhZGZAVKQqy0tKwSgicIrkJ7gYiOIYFFTc7j+/X3o4OwuXLhPffF4OvxxOr8a9dfheYxet2u003Z2ZlfO9wVu60NJAQY4KnPpJlew4hkKJzXLfb9z2jYOfONHz6qRixeW5vL6GykrBgAQ28L7Dvn1BYKYoSstftdsdkXDN6mRWzCqdXiKH7B995wqDYBzvhlMvlwr59+/DCCy+Mq6NHj+puDmGxWHDnnXfCarVCUZTBX68COVZVdbB/fCJ4NU1jVgZkRYqC6V4vLqgqrtKwzW+FCGhcj8cLIhXLlhFOnpS/BJ89K7B7txcOR3yxGn2cmZkJj8cDVVVN450wYQKmTZsGi8VimjkzK+N7R7MiVWaAhgdPPUQ4SwRVCKQGOS6RgqQkL8rL1RHle77nn3p6CFVVAqWl3sFAy+MJ//V6vV6oqgqPx4PMzEzdXovFgvz8fGRlZUV1XDN6mRWzioRXiJH3Dxw4BSm9zSG4/CxwMSvjskqi4J9vslgIGzbITNPFi1JXrxJ27CA4nfHHarSGbujM4VUULj9jVtFl5QueeohwkgjLwzju2rU0bgDlewZKZqAiw0oILqliVsbyMiv9vLhUT4ccDgc2b96MHTt2YMeOHWhtbeUNcFkJqVAaQzgchJ07CWfOyGzT6dOyMUSsr4nFYhlH1SS/X/oGNF7wFIrKyuSPNaMDqN5eQnk54fHHY8+AxWLFvWI+gYjK4XCgvr4eu3fvxu7du/GTn/wkqK56ubm5nEVhVqZmFY5W5B0dsk2wno1vzcjKCOvDjLzM6GVW4WXlN3gKcc5Dzz/dPICaPz8818tri1kZ0cusosfLj8JyEsPKbrejqKgIFRUVqKioQF1dne7mEJqmobCwMKTNxlRVfzcgM3qZlXFZhStwCnb/JjOxMsL6MCMvM3qZVfhZjRs8CQFPmOfsL4C6fFlumyDfJ+DxxObzz2uLWTGr2HpD5eVHYTmJYeVyudDW1oZDhw7h0KFDOHbsmO7mECxWPCiUwMlmIyxfPrR/08aNge/fxGKxEk+RLtsbrtEBlG8PqNHZJxaLxQqDYj6BqEtvcwhOiwYuZmVcVqEETsP3bwqmTM9srIywPszIy4xeZhU5VuEKngKdsy+A6umRwVM4nn/itcWsjOZlVtHj5UdhOcmICd59992ora3Ftm3b0NDQgPr6elRUVOCf/umfxk215eXlYfHixViyZAm+/vWvh3U+DocDNTU12L59O7Zv346WlhZ0dXXp3gCX06LMyuysQi3VC+X5JrOxMsL6MCMvM3qZVWRZVRPhFMlue31EWKZzzGDmvGmT/JFn9PNPa9cSHnvM2Lxi/W9sprUV6zkzK+N7Q+XlR2E5yaCcTif279+P//zP/8Tx48fx6quv4s0338T//u//YvHixWMufOLEiXjuuefQ1NSEmpoaHDlyBHfffXfQgEbL4XCgoaEBzc3NaG5uxrPPPstd9VgJqw4iXCXCGSKk6fAtWUL4+GP5K+6pU4SqKoLdHvvrYbFYxtdZIvxfInRT8MGTXpWXy06gfX2Ev/1NbqIbSgDFYrFYAwrvCR0OB5YsWYJp06YNvjZz5ky8+uqrmDBhwoj3apqG1atX49e//jVsNhuICOvWrcMbb7yBlJSUsMzHbrdj1apVKCsrQ1lZGWpra3U3h+C0aOBiVsZkZSPCEyR/+b0gBPakpcERgNdul0FSf7/cu6mzU/6Su2dP4Ps3mY2VUdaHGXmZ0cusIsvKToRKIjSRzDr1kv7gKZQ5V1QI7N+fhsuXBT77TH8GiteWcddWrOfMrIzvDZWXH4XlJCMuMCMjYzBjZLFY0NTUhMWLF4+ZdEpKCn75y1+isrJy8G+33XYbLly4gDlz5oRlPi6XC+3t7Th8+DAOHz6Mn//857qbQ3BaNHAxK2OychPhHMls0/tCIMPrBQXgdToJTz45cv+mjRv1zdVsrIyyPszIy4xeZhUdVkSETSRLhfUGT6F9hgVcLi+qqlQ0NY3fwvxGARSvLeOvLTNeL7OKjjdUXn4UlpP41cyZM/H2229j8uTJY/7m8Xjw/vvv4/HHHx+MJCdNmoTOzk7ce++9EZuT3uYQLJbZNfz5pveI4NDp/+//JnzyiQygYn0tLBbLvKohwiUaCp6WRnn8ykrCrl3yh6DhGaieHkJpKeHRR2PPiMViGVqRO7nFYsGWLVtQXFwMi8Uy5u9erxd//etf8eMf/xiKogy+dv78ecybNy+gMRwOBzZu3Iht27YFpObmZt3NIVRVRU5ODlRVhRCCj/nYVMeKpiGFZMDUT4T/UVV8MScHdBPvlCk5cDo1LFkin2s6d46wZYuKggJjXFe0jvPy8uDxeKBpmmm806ZNQ35+PqxWK6ZOnWqKOTMr43tDZZXu8YA0DftzcvCppg02jFhKBFJVuHJyoETweqdOzQGRCiKBvXtz0Nysobd37B5QS5cSiFS4XDlQVQ0ejwd5eXkQQgQ87tSpU2G1WpGXl4dp06bp8ubk5EDTghvXjF5mxawi5R19HsMHTtOmTcO7776L3Nzccf/u8Xhw4sQJPProoxBCZpwmTpyICxcu4L777gtoDJfLhWeffRZHjhwZVy+99BJaW1vR0tKClpYW7N+/X3dzCF+aT1VVqKrKx3xsqmPFYhkZOGkavlRYCLqJd/r0Qni9Fpw5I59r6uiQn4X8fGNcV7SOZ82ahaysLFgsFlN4hRCYM2cO5syZA5vNhhkzZhh+zszK+N5wsSKLBTmFhdhisaCfZOapmwjlmobNhYVwRuF6FUWFx1MIIgsqKmQGavgeUN3dhPJyDTU18j1W6wTMnDlL17gzZsyAzWbD7NmzMWfOHAghAvYWFhbCYrFgwoQJmDVL37hm9DIrZhUp7+jzGDpw0jQNVVVV2LBhg9/JOp1OvPnmmyguLoaqytrFW265BRcvXsQXv/jFsM1l2bJlKC0tRWlpKWpqanQ3h2CxzK5gS/VSUwnvvSd/hX3/ffm/Y30tLBYrPlRD8jupmwj/P8nmNUqM5uIr4Ru+B9TFi4SSEsLDD8eeFYvFMowic+KcnBy88847mDFjxpi/paam4lvf+hays7NRVlaG1157bTBwKikpwW9/+1u43e6wzGN0Ruq1115DT08PvF5vwOdQVTXoNJ8QAm63ezCjFu9eZmVMVr7AqZ8IfxYCuW43KEBvR4fMOJ07R/B4BJKT45uVUdaHGXmZ0cusYsuqhghXSHbc+5gIS2J8vTU1Q3tA+VqYB/v8E68tZsWsYusNlZcfheUkI2Sz2bBhwwY0NTUNthkfrjvuuANnzpzB97//feTk5OCll15CWVkZli9fjqNHj+Lee+8N5wWOkd7mEJqmYebMmUGl+YQY2WUw3r3MypishgdOHwqBgoyMm3bVs1oJixcPPd+0eTPB5RJIS4tvVkZZH2bkZUYvs4o9q1oa6rbXS2ODp2hf77p1hN27ZfneZ5+NDKCKiwmPPMJryyxrKx69zCp6vPwoLCcZIafTieLiYsycOXPcv+fm5mLr1q2D5Xhz5szBxo0bsXnzZjz00ENhnYvD4cCGDRuwdetWbN26FXv27NHdHILFMrtGl+q5AvC43TJgunqVcOIEQVFifx0sFis+dbPgKRbyBVA9PWM78OkJoFgsVlwp5hOIqJxOJ5qamtDa2orW1lYcOHBAd3MITosGLmZlXFYdJPdx6hQC+QGU6o3/fFNisDLC+jAjLzN6mZVxWPkNnmJY5kMksG2bG83NAr29+jJQvLaMs7biycusosfLj8JyEsPKZrNh2bJlKC4uRnFxMTZu3Ki7OQSnRQMXszIeKysRFpN88PocEbYKgakBlOr5C5zimZWR1ocZeZnRy6yMxWp08LSYCCQEvDEq81EUAaIMEKmoqtJXwqeqvLaMtLbixcusosfLj8JyEsPK5XLh+eefxyuvvIJXXnkFx48f190cgsUys9xEOEsy23RCp7ejYyhwcrtjfy0sFiv+VUcjg6dFBpjTcG3YQGhuHj+AWrlSPhv64x/Hfp4sFisiivkEoi69zSFUVR3c7E/vWIqiBJ1iNKOXWRmP1ejnm9IUBck38VqthEWLCH/9K6G/Xz7rlJZGIIpvVkZaH2bkZUYvszImqzoKT/AUyc//8ADq888J165Jff65DKKKioIPoMy4PsyytszuZVbR4+VHYTmJYWW327Fu3TrU1dWhrq4OTz75JLq6urhUL0JeZmU8VqMDp3QhkHYTr9tNOHtW3hCcPk3YsoXgcBC4VM8cXv4cMqt4YFVLhNMkW5X3UXDBUzQ+/xs2EBobhzbSHZ2FCiaAMuP6MNPaMrOXWUWPlx+F5SSGVlNTE/bt24d9+/bh4MGDuptDsFhm1vDA6X2SpXs39Qw833TliuyoF+trYLFYiSeFZJnx5yQ3yTVi2d5orV8vs1DjdeILJQPFYrEMo5hPIKwanWHavHkz1qxZg6KiIhQVFWHDhg26m0MMT/P5UoaKovDxOMdCCGZlIFbJbjfcQuAEjS3V8+clEkhJkYFTfz/hz39WkJvrBlF8sxrvmIiQlpaGtLQ0qKqK1NRUU3g9Hs9gFyGzzJlZGd8bbVZORUG1ouB5txt9Qows21MUJEXwehVFQWpqKlRVRVpaGtLT0wN4v/yeJFKwfbsbTz01fie+oiLCI48osFiG3h/KuPHg1TQNOTk58Hg8ICJTzJlZGds73v0DB07jyOVy4eDBgzh27Ni4euONN3Q3h9A0DbNmzYKmaVAUBRkZGRBC8PGoY0VRoKoqszIQq7SMDKSp6ojAyVeq589LpI4InD78UKCgIANE8c3K3/GECRMwYcIEaJpmGu/EiRMxe/ZsWK1WeL1eU8yZWRnfG21WihAgRUFyRga2qergM089RFgsBBwD74nU9WZkZEDTNEyYMAFZWVlQFCUgr/yRSX6XVlcTnnpqZAnfZ58R+voE6uoy8NBD8v0WSwYUJbRxzer1er2wWq2YPXs2Jk2aZIo5MytzeBVl6P6BS/VCkN7mECyWmRVMqR6R7Kh39apsDCFbkbNYLFbstIXk91gfyQDqcQPMKVCNF0D97W8yA7VqFeGHP4z9HFksVkCK+QQiKrvdjsrKStTW1qK2thY7d+7U3RyCO5gELmZlPFZ6u+pZrYQFCwgnTxLOnyfU1/saQ8Q/KyOtDzPyMqOXWZmDVYpbbtq9hUZ221sYwXHDxUuIIV7jBVDXr8vs/sKFw/3mWx9mXVtm8zKr6PHyo7CcxLByOp3YvXs32tra0NbWhhdffBGXLl1CRkbgzSF8pXrcwYRZmZGV3q56vo56V6/KxhCKkjisjLQ+zMjLjF5mZR5Wvk27t9BQ8NRNhNVE+FEExo0kr9EBVHe31OrVhIceIhCJgfI986wPM68tM3mZVfR4+VFYTmJY2Ww2LFq0CCtWrMCKFStQVVWFzs5OXRknFsvs6iC5Ae45IqTd5L2+jnq88S2LxTKq6kkGT11EuE6yfM9MpXs+bdpE2LtXlux1dcns06VLciPdBx6I/fxYLNYYxXwCEZXL5cKLL76IV199Fa+++ireeust3c0hVFVFdnZ20GnR1NTUoNOTZvMyK2OxspK8mThJhPNE2EYEZwDejo7xA6d4ZmW09WFGXmb0Mivzsqon+YPQZ0S4RDIDtSCM40aTV329zPIPL9+7dImwbBnh8ccJDz5o/PURT2vLyF5mFT1efhSWk5hKeptDhJoWzczMDDo9aTYvszIWKzfJfVCuEuGE7/UbeK1W+X/SH30ka+7PnSOkpSUGK6OtDzPyMqOXWZmb1UYi7CXZac9XureSCA8O/F2J4edfL6+NG2X2qa9PBk7Xrkl9/vlQFiqQAIrXVnx7mVX0ePlRWE5iWNntdpSXl2PTpk3YtGkTduzYobs5BItlVuntqOd7vqmvj3D6NGHbNoLTGfvrYLFYrBspXkr3iGT53q5dUqObSASbhWKxWGFTzCcQUTmdTuzZswft7e1ob2/HoUOHdDeH4LRo4GJWxmI1buB0A+/w55tGN4aId1ZGWx9m5GVGL7OKH1ajS/d6iLBIUWBJTQUZvFRvrBTY7anYtEkEkYXitRXPXmYVPV5+FJaTGFY2mw0LFizAsmXLsGzZMlRUVOhuDqFpGmbPns1pUWZlOlajA6dUohuW6t2sMUQ8szLa+jAjLzN6mVV8saohwtM0VLrXIwRqMjPxQIxK9ULhlZGRCSI5bm0tYffu8VuZX7pEWLqU8NhjvoYSAhZLZtAd+XhtGdvLrKLHy4/CchLDKikpCT/96U/x+uuv4/XXX8fbb7+tuzkEi2VWBbP57fCNb4c/38RisVhmUQMRrpAs3fsbydK9+QaYVzhUW0t4+umRWai//W0oC7V8OeG++2I/TxYrThXzCURdeptDCCGQlZUVdFrU6XQGnZ40m1dVVWZlIFZOkk0hRpfqjee1WuUvlr6Nb7dsGft8UzyzupFCKROIlXfKlClB/0JnxutlVsxqtLaRDJiu0VDpnt7gyVcmFMychRDIzs4OyhvIuDU1hCef9P8s1PLl+luah3K9RmYVT15mpU+h3D/4UVhOEjPZ7XasXbsW1dXVAWn79u24ePGirlI9m82Ge+65BzabbXDBCiECOtY0DbfffjssFktCeK1WK7MyCCsSAnOys/FnVUU/ycAphQhksYzxEqlITZWNIa5cIXzwgTrwemKwutFxTk4OsrKyYLFYTOPNy8vD3LlzYbPZTDNnZmV8r5lYKUJ+B7ZlZ+MZVR1sV36JCAtVFd7sbFAA59E0DVlZWcjNzdU15+zsbFitVsydOxf5+fm6vTcbd8oU+f1MJJCZmY3aWhWtrYEEUCqmTInM9RqVVbx5mVVw9w92u50DJ6KxpXij9dprr+G5557D/v37sX//fhw+fDio5hC+fzBVVTF79myoqhrQsRACBQUFAb8/HrzMyhisSFXxj7Nn438slsHAKZUIpGljvIpiQUqKfL6pv5/wl79o+PKXZ4MoMVjd6HjWrFkgkr/ysZe97DWPV1FVZMyaBRIC9SRL93qIcEXTsH32bNDAe252HiLCrFmzdM159uzZEEIE7dUz7syZs0Ekn9+orSW0tsoNdT/7jNDZObIbRs7uuwAAIABJREFU3wMPaMjJkd/tihLe6zUDq3jwMqvg7h80TePAKVA99thjWLp0KZYuXYqysjLdzSGECL1UT1GUhPAyK2OxulGp3mjv8MYQ771HcLkSi9WNlJKSMvh/VmbxhlJSZcbrZVbMyp+SU1JAQgw+99RLhE4iPBaAN9SSqilTpgTlDa08ScGuXaloaxPo7R2bgVq0yP8zULEsP4sFKzN6mZV+Xlyqp0NOpxN79+7FgQMHcODAARw5ckR3xok7mAQuZmU8Vh0UeFe9jg7/HfUSgZWR1ocZeZnRy6wSgxUNeLeT/D7sJdk4YhkR7oszXooiIITsyFdbS9i3z/9+UPffP9bLa8vYXmYVPV5+FJaTGFY2mw3z588PKePEYplRViLMI8JHROgnwjkipPl7r5Uwbx7ho49kqR531GOxWPEqX/A0fLPceQaYVyS1ebP/AGrJEvn9PzqIYrFY4yrmE4iokpKScPjwYRw/fhzHjx/Hu+++q7sduaqqQZcnmHHDsFA3ZmNWxmDlJsJZkjcFp4nQSLJ0bzyv2y0bQ/T1EU6fJjQ2ju2oF8+sjLg+zMjLjF5mlZisttPYzXLHC57ijdfwAOr6ddnGfHgr8/GyULy2jOVlVtHj5UdhOYmppLcdOadFAxezMg6r4Xs4nSCCcgPv8OebTpwgKEpisTLi+jAjLzN6mVXisqojQhsN2yyXCI8mCK8tW+RmuqM78X32GaG7Wz4H9cgjhHvv5bVlNC+zih4vPwrLSQwru92ONWvWoLKyEpWVldi6davuduQslhmlZ/Pb4YGTv+ebWCwWKx61g4aaRowXPMW7tmwhtLUNZaE++WQoC9XdTVi6VF8AxWLFuWI+gYjK5XLh6aefxsGDB3Hw4EG8/PLLQbUj57QoszIbK3+Bkz/vzRpDxDMrI64PM/Iyo5dZMSsiWco8bvCUQLxkFkrBiy+m4vL/Y+/No6SqzvXhZ+9zTvVQQ89TgRo/JBHB7qYbUBFkEpBBEESZFKdrBpOY3OTmu7kruSvXm0lNNM5DlBkBRWYFZ1GjJhoBNXFCoWlm6AbRe9f6re9b33q+P06drurqqu46p6q6zunafzyrN8159tn7qV3V56n33e9uk/zqK3tRKLW2eoertOo9vZIgI524Fj6fjwsXLuQNN9zAG264gT/+8Y9tF4dQYdHUobRyj1bJjFM81+cz/ximUhiir2rlxvXhRb28yFVaKa0sJDRPUtJXXU2ZJ3oBkqWl1fz1rzU++GDivVDJolDpVOTzolbqfeh+brp6JUFGOnEtAoEAn3jiCW7evJmbN2/mc889Z7s4hIKCF5Fqql5sYYi9e8Hbb09cGEJBQUGhryPWPB0CeBPAaS4YV66Qjb1QCgoeR84H0OuwWxxCSsm6ujrHYdFAIOA4POk1rqZpSiuXaBVvnEJJuMFg58IQUuafVj3BiweV9uvXz/E3dF6cr9JKaZUp7u0wzdMhmFX3jgGc6+C+Ukr269fP8YHhoVDI0Xyzxb3tNnREob7+2twL9eWXZkTq8GHwhhvAyy+3f8++qFU2uUore0jn+SEJMtKJa1BYWMhbbrmFP/nJTxLiV7/6le3iED6fjxdddBF9Pl/HCyiESKmtaRoHDhxIXdfzgmsYhtLKBVpByk7G6UMheGYoRMRxAcEzzgjxgw9kx/6mkhIQyB+temqXlpaytraWuq57hltRUcEhQ4bQ5/N5ZsxKK/dz80GrYOTz8/cwy5V/BbNc+RFEzJMQROSztKcx+Hw+DhkyhBUVFbbGHAqFqGkaa2pqWFZW5gouIAgIFhaG+OtfC957r+CKFaGEe6Guuw68+mpwxgxBXY9y80WrbHOVVs6eHwoKCpRxSoRAIMDVq1dz69at3Lp1K7ds2cLly5dz6dKlXLp0KdeuXWu7OIQQgsFgsOPFqK6uppQy5XZ5ebmt673OVVrlXitoGkMR43QC4D+k5Derq4k4LiBYU1PN99/X2N4eu79J5o1WqbStzwGvcQF4bsxKK/dz+7pWiHwzfRvAhwEehhl1OgjwJim5KPJZih76EcKMCFRVVTn6/HGqcza5VVXVBMy/HaWl1fzNbzQ+/HDiKNSxY5I//3k1L7/cvN4wotx80CpbXKWV/c+BYDDY0Y8yTilg3rx5vP7663n99dfz1ltvtV0cQkqVqpcqVKqee7TqKVUPkDQM8KqrwM8+M78xvOOO7vc39VWtekIo5I0Uo1jkQ0qV0kpplW0uhOBDoRBPScmvAf4vTCM1LwWulPmTUnXbbUgYhTp92oxCLVoEzpkDTp+utEqXq7SyB5WqZxOBQIBr167lM888w2eeeYYvvvgijx07Zqs4hK7rHDx4sOMKJjU1NY4riXiNq7Ryl1Y7YaabtAAsi+MCGktKzIIQJ0/2vL+pr2vltjl7US8vcpVWSqtuISXLa2r4W03jI4gelnsQ4PXovnBE/uklWVZWw9/9TuMjj0SjUKdPd94Ldf314LRpnbmall9aqfdhb63J9PRKgox04inYLQ6hoOA1GACvAvgZwFaAfwBYnOA6dfCtgoKCQuq4E50LRxwFeLULxuVG/PrXZjU+q6BE/F6oa681o1DxJkpBweXI+QCyioKCAn73u9/lj3/8Y/74xz/mf/7nf9ouDqFpmuP0BCvE6DS1yWtcpZU7tCoFuBdmtGkXQJmAC0jbxqkvauXW9eFFvbzIVVoprezy70DXwhGJzFO+6dUd99e/Bh991F4UKtdjditXrave0ysJMtKJa+H3+/nQQw9x+fLlXL58OZ966inbxSFUWDR1KK3coVV3ZzjFpuoB4M6dqRunvqiVW9eHF/XyIldppbRywv9vgI+i+9S9fNMrFW42olBunm82uGpd9Z5eSZCRTjqhsrKSixYt4g9/+EP+6Ec/4g9+8AOOGjUq6aTD4TBnz57NK6+8ksOHD8/oWHw+H+fOnctFixZx0aJF/MEPfmC7OISCgteQyuG3hmGWjP3kE/DEidiKegoKCgoKqUCl7jlHfBSqvT1zUSgFhSwi852OHDmShw8f5ttvv83XXnuNr776Km+55ZaEbq+yspL33HMPH3jgAd55551cuXIlhw8f7rwCThwCgQCffPJJbtu2jdu2bePLL79suziEpmkMh8MqLKq08oxW3RknIQT9/hDLyiS/+ML8o7V3L/jHP3ZfUa+vauXW9eFFvbzIVVoprdLl/wGdU/cOw9xjCk1jYThMmSd6OeX+9rfggw9q3LQpzPZ2jadPR6NQhw6BCxeCV14JTp3qnjHnkptv78NMpOo51SsJMtJJJwwfPpwPP/wwy8rKCJhhtkQT1jSNN910E19++WUWFxcTAH/5y1/yqaeeYjAYzPi4LNgtDqHrOocMGaLCokorz2jVU6peRUUNy8o07tplpumlUlGvr2rl1jl7US8vcpVWSqtM8H8D8DFEU/cOALxR1/njIUOIPNErPa11Dhw4hHfeaSTdC5XMRAnhvfmq92Fvrav09EqCjHTSCcOHD+c999zT43WhUIjr16/nz3/+844JjRgxgi0tLTz33HMzMpaCggJ++9vf5q233spbb72Vv/jFL2wXh1BQ8BpSSdVTFfUUFBQUMos/IJq69xXMvU9zXDAur+G3vwUfeAB86KHkJmrRouRRKAWFLCLznV500UV8+eWXeeutt/K6665jc3NzwusqKiq4a9cuLlq0qCMi1a9fPx44cIDTp0/P2Hgeeughrly5kitXruS6detsF4eQUrK6utpxWLSoqMjxQWVe4yqt3KPVTiRP1SsoKGJpqbBtnPqqVj0hGAw65ueKm05qghfnq7RSWmWDK4SwnQFzJ8DjSJC6l+X7epkrpUyaCfSb34D33BM1Ue3t9lL53DjfbGnl1jHnimvpVV1dnbEtQMhQJ50wYMAA3nPPPVyzZk3HHqdLL720y4dtZWUlP/30U86dO7fjQ62yspL79+/nggULUrpXQUEB/+Vf/oU/+MEPEuL73/8+r7nmGi5YsIALFizg9773Pba2tkaqiqU2n4KCAk6aNIkFBQUdC9ZKP+ypres6hw4dSsMw8oLr8/mUVjnUClLyrHCYV2kaPwJ4AuA+gJWaxpoY7qBBQ2kYPv797+bht/v2gZWVGmtq8kerVNv9+/dnXV0dDcPwDPfMM89kfX09CwoKPDNmpZX7ufmmVTgcpq7rrKur4xlnnJHS9UKan8OLw2Eu1TQeQTR17xqAl1nPFpF9F5m6r9e5Pp+P9fX1POussyilpBARPYUkIFlcHCYg+bvfSW7bZu6F+uqrrlGoBQvAGTPAWbPAyy4DAY0+n8m1+nTDfDOplRfGnCuulNHnh8LCQvcap1icccYZ3LBhA19++eXI2THR/6uoqODu3bs5f/78DuNUW1vL1tZWzpo1K6X+A4EA161bx+eeey4lvPLKK46KQwwYMICaplHTNA4ZMoS6rqfUllLyW9/6Vl5xlVa50wqaxouHDOEBw+BRmGc53QWwRNd5bkc/koMGfYtXX63zk0/AAwfAu+4CS0p0nntu/mhlpw2Y31p5hTt48GDPjVlp5X5uPmqlaeYXvoMHD079M0fTWDfE3Nv0O5iFI74G+D8wI1CzAULXecaQIZQZvG9f50qpE9D4zW8O4R/+YPCBB8BHHjGjUJaB+vJL8NQp00gdPAguWqTzP/5jCKdPN7n9+g0hoFNK989XcdPnWs8AAwYMoK7r3jBOADhnzhx++umnXdLj/H4/t2/fzu9///sdwgwZMoQHDx5kU1NT1sZjtziElCr9TGnlHa38MPc3taPr4bcmBMPhIu7bJ3jyZOqFIfqiVqnCiylGdXV1jvTy6nyVVkqrbHDTSjGSktXhMH+naZ0KRxyEGX2akK37epBrRQiccH//e8Hly0N89FHZsR/qyy9NM3XqlNm2olGXX25Foizkl1ZeXBt9PlWvoKCA06ZN46BBgzp+94tf/IKbNm1iSUkJATNKdOGFF7Kuro4///nPuXr16o4Jfec73+Hrr7/O8vLyjI0nNpXvP/7jP2wXh9B1VcFEaeUdrXouDCH5zW/W8MMPNZ44Ya8wRF/Tys1z9qJeXuQqrZRW2dRr8JBoVb0/ovOZT0eQvHCEF/XK1doCJKU0D3X/7W/NvVD33ReNRiUqLHHNNZaBkvT5ogfC93WtvLg20n0Pp7e2EiIjnXQgEAhwzZo1XL9+PS+//HJeddVVXLFiBadMmdIx6aamJn788cecOnUqBw4cyHXr1vGmm27i3LlzuXr1as6dOzdjE/T7/Xz00Uf5xBNP8IknnuD69et59OhRW6l6CgpeQioV9YqL0VGKXFXUU1BQUOgd/BGdz3zqsvdJIaP43e9MI2WZqK++6lxYYsECcObM+CiUgkK3yHynw4YN4x133MHbbruN//Vf/8VLL7200/8PHDiQ999/P0eMGNFx/e2338677rqLN954YybDafT5fJw9ezbnz5/P+fPn87vf/a7t4hBSSsfpCVaI0cmcvMhVWuVeq56Nk2AoFOTu3dK2ceprWrl5zl7Uy4tcpZXSqrf1+j3AJTBT96yy5YcALgQ4ybrOg3q5fW3dfju4ZEnXKJRloubNM1P5Zs4EJ03Kb636CjddvZIgI524FoFAgE8//TSff/55Pv/883z11VdtF4dQYdHUobTKvVY9GSfDkPzud2v42Wdmqt6+fWBZWX5q5eY5e1EvL3KVVkqrXOl1N6LRp1ZEo1CzAEJKFtbUUHpIL6+srdtvNyNQf/5zVxNlFZawjFR3JioftPI6N129kiAjnXgKdotDKCh4CT0Zp9JScM8e8NgxcO9e8E9/Av3+3I9bQUFBId9gRZ9iz306ADP6dKkLxtfX8fvfgw8+CD76KLoUloiPRqUaiVLo88j5ALKKgoIC3njjjbzlllt4yy238N///d954MABW8UhVFg0dSitcq9VT8appAQdB9/u3g1qWv5q5eY5e1EvL3KVVkorN+h1O7qm73WULveIXl5cW4AgECQgOyJR99+fOBoVe+CuaaCi3HzQyovcdPVKgox04lr4/X4+9thjXLNmDdesWcONGzfaLg6hwqKpQ2mVe60EwJ1IzTjZLQzR17Ry85y9qJcXuUorpZWb9IpN3zsC8DDsmycvap3rtSVlV258Sp9VWOKrr8wzohYskLzxxhpOmZJfWnmJm65eSZCRTlwLn8/HWbNmce7cuZw7dy6//e1v2y4OoaDgFRgArwD4McATAPcBLIu7Jh3jpKCgoKCQXdwBcClM03QMZurefKjUvZy+JneAS5dGDZS1H+r0adNEzZ0LTptmFpeYODH341XIKnI+gKwiEAhw/fr1fPHFF/niiy/ytddes10cQoVFU4fSKrdalQL8AuYf230A74F5IG7sNekYp76kldvn7EW9vMhVWimt3KgXhODjwSBPScmvAP4PTCM1y8V65cPauuMOcz/UY491NVFWYQnLSHVnovJBKzdw09UrCTLSiadgtziErus877zzHIdFq6qqHIcnvcZVWuVWq9j9Tbtgpu3Fc4UAd+4ET540K+qVlOSnVnaQTppALrhSyrRSE7w2X6WV0ipbXCtNSAhhm6vrOs8//3xn95aSlTU1vEMILoX5ZVhs9GlilsacK246WuVqzJaJii0scfJk1Eh9/XVyEyVEfmmVK66ll9PnhyTISCeuQUFBAa+//np+97vf7cB3vvOdDvzsZz+zXRwCQIfglvMVQqTUBsCioqKUr+8LXKVVbrSClJ2M04dC8IxgkIhc4/cH6fNJzpwJfvopeOAAeN99glVV+aeV3bb1OeAVbiAQ8NyYlVbu5+ajVkKYnyGBQMDxfZ1wrfsiECCk5J8AtiNaOOIgTAM1WQhqkc95ZGDMueJmQqve4gKCgUCQZnEIsKgoyDvvFPzznwWXLQvy8cdlpwp9sSZq/vz4KJTZT1/Vyi1cwzCi76n0kXuzk0kEg0Fu3LiRL730El966SW++OKLXLduHZ966ik+9dRT3LJli+3iEIZhsLGxsUP42tpaSilTamuaxnPOOYe6rucFV9d1pVWOtIKmMQTTOJ0A+A8peW5tLRHhVlTUsrxc4+efm9+K7dxpnulUXp5/WqXKFUKwrq6OJSUl1DTNM9xwOMxwOExd1z0zZqWV+7n5plVtbS01TWMoFGJdXZ1trmEYHZqlc19EIgv3wCwccRrmuU+nAR6Rkj+qreUEKQkhWFRbS5nGmNOZrxu0ygW3traOZmU9QV2vJaDxzjvNdL7Fi81o1OnTnQtLzJkDTp8uuXBhbQe3oCDa7qta9TZXyujzg8/nU8YpVcyYMYNXXXUVr7rqKt588822i0Pous7Bgwc7ThOqrq52HFL1GldplVut4kuRh+J48fub7KTp9TWt7MBrKUZSSp5//vl5lVKltFJaZYMrpWRtbS2F6P2UqkT3vRPgcpjnPlkG6kuYEai5AMcBhJQsqq01o1C9OF+3aeUW7h/+AC5f3nVP1Ndfm2bqqqvAKVPAqVPBCRPyW6tMcy29nD4/JEFGOnEtAoFApwjU66+/brs4hIKCV2DnDCdVUU9BQUHBm/gDuhooK4Wvw0ApuAp/+EPnKNSXX0ZN1MmT0XQ+y0hNn56akVLodeR8AL2Ozz77zFZxCMvtqgomSiu3a5Vt49SXtHL7nL2olxe5SiullZf1SmagDgOc2cvzdbtWbuL+8Y+CTzwR5JIlnfdDpWakJA3DTAn0ynxz+R5OZ20lQUY6cS0KCgq4aNEi3nzzzbz55pv505/+1HZxCCss6jRNyOkL5kWu0iq3WvVknOIr6pWV5a9Wbp+zF/XyIldppbTqC3rFG6gjMAtJ2DVPam311tqSXfZDPfxwNBr19demgWptBdvbo6l9Bw6ACxbo/Ld/O59TpuSHVum+h9NZW0mQkU5cC7/fz2XLlvHpp5/m008/za1bt9ouDqGg4BV0Z5wMwyyJalXUu/9+0O/P/ZgVFBQUFDKDPwJciejhua0Ar4ZK3fMS/vhH00AtWdJ1X9SBA1EjdeCAWWTissvM/VHjx+d+7HmCnA8gq/D5fJwxYwbnzJnDOXPm8KabbrJdHCLdEHIgEHAcnvQaV2mVW626M06lpeioqLdrF6hp9u7Z17Ry+5y9qJcXuUorpVVf0wtCcGkg0HF47tcwo08zXKx1vq2tVLmWiXrkka5GKj6tzzJS3Zkot88309x011YSZKQT18Lv93Pp0qVct24d161b5yjilG8hZBVu965W3RmnTBSG6EtauX3OXtTLi1ylldKqr+kFKVlVW8s/aRpXADyKztGn8S7UOt/WllNuKkaqOxMlhLfmmy433bWVBBnpxLXIRMRJQcErEAB3wjzrYx/Aspj/UxX1FBQUFPIP96Hz4bkH0LOBUvAGujNSsSbq6qtVKl8GkfMBZBXBYJCbN2/mq6++yldffZVvvvmm7XLkUkrH50B4MbSZbrhdaZUbrQyA0wB+CrMk7YMA/TGcTBinvqKVF+bsRb28yFVaKa36ql4ihns/uh6eewDgHIBjY/lqbbmea2klRFet7r7bNFDLlnU+ePf0adNAzZ5t7okaO9bePb2qVbprKwky0omnYLccua7rPO+88xyHkCsrKx2HJ73GVVrlTqtSgJ/D/OO4C6DWhWNW1GtvBz/7zH5Fvb6klV2kkyaQK246qQlenK/SSmmVDa6VJuSEa6UIpXPoZybHfBfAVTALR3wJ0zh1MVAycnhunmvlZm6qWt19t2mgjh0zo1BtbeZ+qK++ipqoSZNSN1Je1MrSy+nzQxJkpJOcwefzceHChbzhhhtSwo9+9CPb5cillCwpKaEQosO5SilTagshWFFRkVdcpVXva1VVU8MyTeu0v6k88ntAo66D06aBn3wCHj4s+eSTVfT7U7tXX9PKDtdqA+a3Xn2aKyQlJGsKIlwI1hTWUCLy+6LINW4as+Iqbpa5UprfcjvhWg+21dXVvXrfeK6QktU1NYSUhJRcWVPD1ZrGY+gagboSZgW+YMz1+aSVF7jdaSWEdY0kIFlZWcN77pFcskRy+/YatrVJnjplpvKdPNm5sESskZowQTIUqiFg9lNUZLW9pZWpifn8YPWT98YpGAxyy5YtHal48XjllVe4ceNGbtiwgRs2bOCzzz5ruzhEQUEBJ06cSJ/PR03TWF9fT13XU2rrus6RI0fSMIy84BqGobTKgVaD6utZYRjcGTFOuwFWGgYH1ddTCIOhkFlRr60N/OgjH0ePHkkgP7Wyw9U0jQ0NDSwtLaVhGL3LrW9gqSilAYP1Z9ZTh04NWkrtxm80sp+/H33w2eNO0Fj/f9dTn6pTm6Kx/t8i7Wka62/tuZ+GsxpYCmdjTotb71znxsZG9uvXjz6fzztrI0fcfNOqvr6ehmGwpKSEDQ0Ntrk+n4/hcJiNjY29et9kXE3XKTWN/evrKQyDf4QZgYo1UF8CPKrrvK2+nmN1ndA0np+HWrmZa0erIUPqCegENJ53Xj0feMDHNWsCXL5cdkSirMISlpE6fRo8etTgr35Vz0mTdE6bpvHWW+sJGARKePbZDdQ0b2gV+/xQWFiojFOqmDZtGmfPns3Zs2fzxhtvtF0cQtdV+pnSyv1apVJR78QJ8MMPJc85p5JOTh3vK1rZRc5SjObVUpumEeNBTIoghbaYLHj+v51PY5qROncWKFpBcQoUJyM4Hvn5FSj2gZjdQz8TwdpFtdSm2B+zI+5lIMZGtCqspeZgTQuIvEs/S6fsc75pJWV6KVX19fWOvulO5752uXejq4E6CbOYxHSlleu46WgFSBqGefDuXXeZ+6H+/OfonqivvooevHvsWDS1b+9ecM4cyWuuqXW0PypXWll6qVQ9GwgEAtyyZQt37NjBHTt28K233uLx48fVAbgKfQ6pliLfvRsMBHI/XoUILgExGcSlcZgJipaIaTlpE+0R09Nu4/qToPgyxjh9GYOTEVPVlkI/bTbumy73K3NcuALEhAQadofJIMa44PVXUHAJ/gTwCZjly78EeATgfpjpe2NcMD6FLL/+fzIN1PLl6BSNOnnSNFJtbdFiE7NmgZdeCk6eDI7Jv8/RnA+g12G3OISVK+n0G7pAIOBow6MXuUqr3GmVqnH64APB/v0DBPJXq6zzk5mheFwRMSTx5ijeyHyZZXxlGi0sB8XjgoE1AYrFgngcJpaD4ljkumyPxQ5SNXTdma5ZKbxOWTBkAoIBBCjU+9C13HzUC0Lw0UCAa4TgUZhRJysK1ZOByjet+vL70DJRjz/e2UjF7o9qbzd/l5qRyt17OB29kiAjnbgWPp+P8+bN43XXXcfrrruOP/zhD20Xh7Byo9XBbEorN2vVnXGyKuq1tYH/+Ifkueeaofp81coRXybhx5ukZGYoEdoi18ZHeCwjswJR85JNLANxT2S+kKwtTpD29qfIdb0xnlSRjqFLx3RlwJDJyZK119ZSm6zZNl0SkrVFzlITvfg+zBU3H/USUrKgtpbQND6AriXMWwHOAjgZXU1UvmmVT38P441UbFpfakZKsqio95870tUrCTLSiWsRCAS4cuVKbty4kRs3buS2bdtsF4dQUPACkhknwzBPD//oI9M47d0LBoO5H68nkYpJijdD8aYoSaQnmZFR6AGWoXsUxGNwZrra4DyyF//6nor5fU9ph/GpiXaiYPGpiSr1UCEL+BPA1TD3P30FM4XvZKSdShRKoW8imZGKTeuz9ke1toJXXAFOmNBn0vtyPoCswjAMTpkyhTNnzuTMmTN53XXX2S4OIaVkdXW1CiErrVytlQS4E+Yftb0AyyK/Ly0F9+wxQ+379oGPPCJYVZXfWqWM0SAmwnxInQGK/ZGH2/YYnIp76LbM0EpQLBYMPBmgWCqIxeiKFSDuSzJuCAaK09QrWZQsm6+xPwdcp2lv94JylWT11mpqy7TEr1E3EEuSvL4rzTVgOxJmraV2B7BM18zIerWDiZG13tO6gmR1QbWzIhwe/IxOl9/UC8ebAAAgAElEQVSX/h7eC3AFwJUAj8M0ULFRqJkAJwIc7UDjvqZVX15Xfn/iNP977wVXrABXrky+P6q9vXNUauZM00xZmDgRHJ3wcyj9VD2neiVBRjpxLYLBIJ955hm+9tprfO211/j222/bLg6hQsipQ2mVG610gFMAfgLwIMCHAfoj18bub9q1CywokKyoyF+teoRlluKNUnwkKcYgJTNDEpK1fpVS1WtcB0bRgMH6s+tpwIFW3b2+90bWgk0z5mbTZUw2WP+v9TQuMxyZLsfphUKl6rmJey/ANYhW4TsFsB2dU/nsGqi+qlU+rivLRC1e3NVIffmlmd536lTUSCUzVFEj5TzNL129kiAjnXgKdotDKCi4HaUA98CMNu0CaMT8X6xxev9989+5Hq9rEBtRio8qtYHiQFwaVaxR6iZapKCQFlIxXY8l+F0qpssyV6fgzHQdh/NI17gUrnEQCVPIDbqLQh0EONUFY1TIPSwj9dhjppmyDJWV3hd7jlRsdCreSCWORuUEOR9AVuHz+Xj11Vfz2muv5bXXXsvvf//7totDqBBy6lBa5UarVCvqvf8+WFYmWFSUR1rFp3EliyjFp959BXMPzKpIlbmVwrZR8qReHnwveVarbKQm9mC60k4vjN8Llk6kqxfSD9OpXtij1m5eW73MjY1CxZYyTzX6lE9apcv1olZmel/nNL/YyFSi6FSskUoejcquXkmQkU5cjZUrV3Lz5s3cvHkzn3vuOdvFIXRd55AhQxyHRZ2+YF7kKq1yo1UQqZ/hVF4uWV6eR1pBsvaqWmoTNeLyBGYpdo+SFVF6DObD571mH7U+ZylGQG4O7pRSppWa4MWDSvNSKwepiQB6Ti+MjWal0l4eY7pi31PptK1I7wFEi2jYNV37QTlLsnZuLbVJmn3zNQGUEyVrF8bxU4yEGTBYf5bDNNBIWpTTB+tccAHTQFlnQcWWMu/JQFmHuqaTQuYlrdLhelmrno5Bufdes+jE4sWmqTpyJFq9L7W0vq4wDOfPD0mQkU5cA5/Px6uuuooLFy7kwoULuWDBAs6YMYOXX345L7/8cl577bXcv3+/reIQgLlQAUQ2x/kphEipDYCFhYUpX98XuEqr3tUKQjDs9/N9ITobJyFYWOinpgnu3Gl+e7N3L1heLujz9TGtICgg6C+ItIcL+ov8FBcLM7K0DxSnEd2n9CUoTwj6N/kplgqKpYL+jX6KByL9IKbPYn/H54CdMVttxVXcXuVa6zZZO349x/y+o43k7Q5u3HtEPCAoVgn6n/JTLIu8p+LaWAJiKbq9pqO91k/xhDCjvqfjTFUqsEzXiQjSiXzF80+bpgyXw0w/7A6XxP17AohR6FFnK8LV0zWJPq+sz0wn6yodLiLcAr+fjwrBdkTT976EGYG6HOAEgKOs56uOdev8vZCr+eZM5z6klWmkOreBaHvJEj9XrRJcvBjcuNHPEycET5/uvE/KOph3/37w8svBceNMMzVqVPQZXtP0jjFkALk3O5lEMBjktm3b+MYbbyTEX//6V9vFISx3bxgGpZSsq6ujlDKltqZpPOecc6jrel5wlVa9rxWk5Ll1dfxQ03gCpnEqAQgpWVtbxylTNH78MXjwIPjII2AopPGss/qAVkJSQrKuuo4SknK4ZF15HeU0SflPybqf1VHfp5kPUVZRB2uf0lpQPiRZVxvhQrLOH9OujYxBSIbDYYZCIWqaZmvMUuaO269fP9bW1lLXdc+MWWmVY27Mmk/W7hfux9qaWuqa3vmampj3TiBxOxwMMyRC1KAlvaZTu6COmtCI+9DJkGEpUsMqRMvN2zFcqZoy6wwwuyYsYrrkFZJ1V9VRXiopJ0jWLejaFhNEwt8nbE+SlKMl60rqqEFjEEGG/eGonsV1KbUTcotirulmjWmaxkAwyMpwmFLTeC/AJ5G4iMR+mJX4RknJkro6QtdZVFPDcL9+ttazdd9gMMhwOJwXXF3XWVNTw359UCshzOcWKSUByWCwjmZRiCDr6sJ86CGNK1eCS5eCq1YlLoPe3h41UjNmgGPG6Gxqqqem+ZRxcgq7xSF0Xef555/vOKXK6YnFXuQqrXKjVbJUvVDILEV+8qRZUU/XQaAPaTUs8nMKiA9BLASxBxRHIg9NBxBNwVsFMw3vfnv3FkI4P0wyR1xN09jQ0OBobXlxvkorD2gF4Ti90DJVttNl74P5nk/VbPWGKUsWCUu3bUXBpoFynGTtglqKCSIa6RqDlNpyQgLueBAx39539zrVFtdSxqVj3QezgMQqdC4iYUWhpgKcoOu8paGBiGQW2Fof0nvpdulwdV1nQ0NDRxaGF8acDleI5Gl+991n7o1atSq6P+rUqaiR+vJLsLVV5+jR51MIlaqXEgzD4Jw5c7hgwQIuWLCA3/ve92yf46Sg4HYkKw5RUmIWhLAKQ5SW5n6sGcM0mGbpWkTN0gnz4UHsjzFMT6Jjr5KCgoJCRpCKKVsCcy/YEjgzXXbTEy1OG9JLT0wnNXEMEqYmWrrdh85RqC8B/r8ACTMatQjgNIC+XL++Cp6DZaKsaNSxY+D/+T/m+ZXFxRm9V+4nm00EAgGuXr2aW7Zs4ZYtW/j888/z2LFjtlL1pDQ3tZuhQ3v3j8/v7OtcpVVutJIwy5AnMk6xFfVM4+RBrSBZXVZNCUmMBDETFC0JzFI7KA6B4ihMw3Q/uuwZ8Mqc3bK2+jpXadXHtUrj8y5dvoRkdVGCA4NTMF1imcP0RKtIh8tSE+NN133jwJXjwKUxWDYO3Bj5GejJoMUYsnQ+49Piqvehq7n33QeuXQs+9JDk2WdXU9Ps65UEGenEtTAMg5MmTeL06dM5ffp0XnPNNbaLQxiG4Tg9ITa/Mx+4Sqve10oHOAngRzCN016AZZHrEp/h5EGtLjDYcG4DjcuMaDQp1iwdBMVhEOtNM4XHY+4b2aeRzgGYntNLvQ+VVkqrtLlp66UbbKh3qJfT9MQHQDwBYlkGsRrRIh3ppCa2ZRCxqYljJevm1VGboBFjYQtyvE3ueJhf3lmvUbGD1yhNbr69D9N9DwMG6x2+D5MgI524FlaxiL/85S/8y1/+wr/97W+2i0MoKLgZ1uG3xwC2APwzQH/k/6Q09zZ5OlVvCogPQMwH8ZlpkERL5I/xEUTN0qMgSkD8BoThgnErKCgo9BWkasiWwLnpOuHAmMWmJjo1YXa4lmGbDjMt8ZLIz7E2kYgbY8oUXI2cD6DXYbc4hJSSVVVVKiyqtHKdVhCCJTDT89pg7nMyItfoOjhpEvjRR6Zx2rsXLCsDPZOqNxLmuUv7TGMkjkfMkpX+cRLEw4iaJV/mx5zPa8tL81VaKa2ywfWsXnFlyXuVmyjtLQXTJVdIVm2rIlZKGsvAKcvAmcvAccvAMcvAsRGMXwaOtHirI38XnETC0oVl2LIRRZuO1IxXT9dYiDFkOUtrzNFzR7rvwyTISCddJllfX8/x48dz6tSpHDJkSLfXV1ZWcuzYsRw/fjwHDRqU0bH4fD7Onj2b8+bN47x58/id73zHdnEIFRZNHUqr3tUKmsYQOheGKIlcU1pqVtQ7dgxsaQH//GfQ7wc9kao3ER3nLXUq9nAMxGqYf4QfACGyO+Z8Xltemq/SSmmVDa7SywG3ts5R5UQDBhsGNFDAYDHAZQC3A/xfgP8fwP8HnUuZzwA4EshOamJPyJZh62tpjWPRYdpyldaY7vswCTLSSQd0XefUqVO5atUqPvjgg1y/fj23bdvG5ubmhG6vtLSUv/3tb7l48WI++OCDXLp0KYcMGeLYWcYjEAjwySef5LZt27ht2za+9NJLtotDKCi4GalU1Nu9G/Qlici4BkMjP8dHjFJsSp5V7OEhF4xTQUFBQaFX8BDANQDXIlrK/ADMM6FaYJYyHwvwot4e20Mwv8RbBmKFQ8Rz1yC7aY2WkTqehgmzyz1t/h3HVJjFPC5xiHjuWBAX5WxdZrZDv9/Pu+++mz/96U8JmEZq69atvO+++1hUVNTpWk3TuHDhQu7YsYOlpaUEwP/+7//mihUrGAgEMjIewzA4ceJETp06lVOnTuXChQttF4fIt/QET6YmeJCbyVS9ZMapa2EIl2p1Gcx9TAsQ3ce0Dx2peXKJZFVFlVlVrxfH7Fq9emFteWm+SiulVTa4Si93afUQwKfR+UDdNphmqgXgdNg3UFlJTUyH+xCINejWcMlVklXbqyhXydRN2hrkJq0xm1G0FpiGrDvDNQaUoySr6pw9PyRBRjrpgKZpHDx4MAcOHEjANC5Llizhf/3Xf7GwsLDTtcFgkGvXruUvf/nLjhDayJEjuXfvXp5zzjkZGU8wGOT27dv55ptv8s033+Q777xjuzhEXobbVWqCJ7RKlKrXfSlyF2p1KcwIk7WPyUrNi3zo4jHQ8BlsGNT768qVevXS2vLSfJVWSqtscJVe7tTKikKtQfpRqFylJmYirdGAzXWVginLOOxE0ZwgBYPlazXYMKaBhhcOwB01ahR/8pOfcP369RwwYECX/y8vL+d7773H66+/vuNbhv79+/PAgQOcMmVK1sZltziEgoKbER9xCkR+r2mdK+oFArkfaydcCGJ6JLJ0GJ1Lix8F8TTM805S2MekoKCgoJB/uA/gOoBHYO6Bio9C5SyVTyGK+xBNa1yCqKlKtb08CdcyZbEHRZ+Ia/+v+YwBLxyAW1hYyDvuuIMvvfQS77rrLg4aNKhLCLayspKffPIJ586d2xEmrays5P79+zl//vyU7uPz+Thr1izOnTs3Ka6++uoO3HzzzbaLQ8SGkIUQqq3armlDyo6I0wmAH0rJARVVNHySl15qVtQ7cQJsaZEcOLCKQI7HXB4Jl09A5+IPB0zzhA1m5AmLzQ2hVcXm9bkcc3V1NYPBIDVNY2VlpSe4NTU1rK6upq7rnhmz0sr93HzTqrKykpqmMRAIsLq6mkIIW1xd11ldXc2amhrb3HTu60WuHa0qq6oopCSEYFFlJaWmcUUgwBeqq/mklDyGaBTqBMy0vhaYJuoSgGMAXiwl/ZWVhKYRgQCr+qhWXe4rI/etirlvZRWlkN22HXMhWFlUSQ0aAwiwuriaAoICglVFkb/v3bQrC7vhCknxsGDVi1WUqyTFStGRwtjRXispHhGs+oapg6uNkwXDMHjvvfdyw4YNDIVCXYzTBx98wHnz5lEI0zjV1NSwtbWVs2fPTqn/YDDI559/nm+//XZCvPXWW3zuuee4fft2bt++na+88ort4hCGYbCxsZG6rlPTNNVWbde0hWEwGDFOxwF+ZBi8aHAjQ5UGP/nErKi3dy+4YoXBiy9uJJCjMWs6NWhsPLvRPMTWijK1oGMfEx4FUQbi9yAMMx2hsSH3Ojc1NfGMM86gz+djQ0OD67lSSg4bNozDhg1jUVER6+vrXT9mpZX7ufmoVUNDA30+H/v378+mpiZqmpYyt76+nkVFRWxubuawYcMopeyV+3qRm45W9Q0NNHw+lvXvz/+rqYm6YfBBgOsR3Qt1MmKijkeM1CmAhwyD/97QwLE+H+f0789BTU2EplH2Ya1ytjbqG+gzfOzfrz+bhjZRkxo1qZl/3zW923a3XBl5rjinkTp6aDc0ureqnhCCgUCgk7ObOnUq9+7dy+rq6k7XBgIBvvDCC/ze975HTTPzPAcNGsSDBw9yxIgRGRvThAkTOGXKFE6ZMoXz58+3XRxCQcHNiE/VKwBY5MaKeheAuAwUe2NS86x9TItBSBeMUUFBQUGhT+BhmNX4nkTnghInAbYCPAozMrUX4GUAL3DBmBU8gcx26Pf7+ctf/pLNzc0dv/vZz37G119/nWVlZQTAoqIiDh48mNXV1fzVr37FpUuXdhit66+/nn/9618zVi48EAjwueee41tvvcW33nqL7777ru3iEFLKjhC/3fsLIVhcXNwRUevrXKVV72oFISgB7oT5x+ALgMUwjVOiino5m++EGKNkpeYdBbEBxCPo0TTlal1ZfC9WqEpHL6/NV2mltMoGV+nVd7SyTNQqdDZSlomyCktMgZnOl4qJ6qta9SVuunolQUY66UAoFOKzzz7Lxx57jJdccgmnT5/OTZs28brrrqOu6wTAhoYGvvfee5w0aRIHDx7MLVu2cM6cOZw4cSJXrlzJG2+8kT6fL6PjioXd4hBWqp6qjKO0cptWuqZxPMBPAB4CuBhmxMmfpKJer8/3AhBTY6JMLTGpeYuRcuGHXK2rfF5bXpqv0kpplQ2u0qvvapUsGhVbWGIaujdQ+aKVl7np6pUEGemkE4YMGcK7776b9957Lx988EHOnz+/k9MbNGgQV61axYsvvpgAOHr0aN5///185JFHeOutt2bUNBmGwenTp3P27NmcPXs2b7jhBtvFIRQU3IpSgJ/BrCa0G6ZpAsyKejt3gidPgl98AZaV5WB84yJG6VSkEETMuUxYApWap6CgoKCQUwiYJuqpCOLLm+8DOBngaIAjXDBeBVcg5wPIKgKBAJ9++mk+//zzfP755/nqq6/aLg6h0s9Sh9Kq97QqLC5mqRCd9jeFAEodHD8e/Phj8NAhcMmSzqXIsz7f4SCmxEWZYvczOTBNuU7Vy7e15bX5Kq2UVtngKr36vlYQgoikvQuAjwLcCHRU5juFaEGJfTBT+UYk4OaDVl7kpqtXEmSkE9fCMAyOHz+ekydP5uTJkzlv3jzbxSGsMJ+TSJgXQ5uZCCErrbKvVWVdHcs0jbsQNU7FAItKwU8/BdvbzXS9goJenG+yKNNREBthVs5zEGnK1brK17XltfkqrZRW2eAqvfJDq9q6OsoYrmWgeoxCScmZkYPo80Urr3HT1SsJMtKJaxFfrvzvf/+77eIQCgpuRXxFPaswhFVRL74wRFZhmaZkUSZ1kK2CgoKCgofQUxRqL0wTdTFUOl8eIecD6HXYLQ6hwqKpQ2nVe1olStVLVFEvtjBEVuargxiP6NlMSaJMAt5bV/m6trw2X6WV0iobXKWX0qrjOiSOQp2EaaJORP69D6kZqb6slZu46eqVBBnpxLUwDINTp07lFVdcwSuuuILXXXed7eIQKixqT2+lVe9oVZUsVa8H45Tx+WogPjGNkogtALEMndLyvLiu8nVteW2+SiulVTa4Si+lVSIIgH8GuC6C2NLmlpE6jmha3ySAF8E0U8OtfqRkMC5FsC9qlWtuunolQUY6cTWefvppvvDCC3zhhRe4Y8cO28UhFBTcivhUvSKAiFTUa28H9+zJckW9YSAmgfgnKA5GTFMbzNQ8Lff6KCgoKCgoZBOPwDRQq2FGoywj1QbzjKhj6GqkLgbY7IKxKzhCzgeQURiGwWnTpnHWrFmcNWsWr7jiCk6ePJmTJk3ipEmTOHfuXNvFIaSUrKiooJSyU8hQtbu2lVa9p1V8qt5ugCU6OHKsWVHv8GHBp54qZiCQ4fEXFFNAEGMie5lOxpzP1AaK5YLFfvMat2jltA2Yh3r7/X5KKT3DDQQCrKyspKZpnhmz0sr93HzSympLKTv6sMvVNI2VlZUMBAIE0Gv39SLXa1oVFRdTSMkiv5/S7zcr6wnBQHExHxOC64TgtuJiHheiY19UO8wCE8cQ3R+VMBolYqr19QGtcskVovPzgzJOCRAMBvniiy/ynXfe4TvvvMO//e1vfOGFF9IqRx57eJYVMpRSqnaCtq7rSqte0io+Ve/vAM8qBT/81EzT+/BDyW98o45ABscvJOuCddTGa4kPtV0KSkOyrsJdWjltCyHYv39/9u/fn4ZheIZ75plnsqmpiQUFBaytrfXEmJVW7ufmk1ZW2zAM9uvXj/3797fFra2tZUFBAZuamnjWWWd1PMBl+75e5PYFrYSUFNKs0AcpCSnZr66OizWN6wCuQTStz9oblSitbyLAi6TkVXV1vCDSTyCmz5o+oFVvcqWMPj+oVD0bGDNmDCdOnMiJEyfy6quvth1xUlBwKzSAO2F+AH8C8KwS8N2YinqhUBbuOzrmjKbYPU3LodLzFBQUFBQUEkACfAzgeoBrkdhIHY+gHWZE6lKAFwAcCZXa5yLkfABZRSAQ6BSB2rlzJ48fP86KioqU+5DSeZgvNlyYD1ylVe9oBSEYLC7mWCH4McBDAB8HWFcCvttNYYh0x4xLYkzT/kia3kmkZJq8uK7ycW15cb5KK6VVNrhKL6VV1taWMNP6FgvRYaTWI2qkYtP6rIiUZaQuhJne58RIeVGrdN/DaT1rJUZGOvEU7JYjNwyDQ4cOVRVMlFau0QpSclBdHT/XtI79TQJgYQ8V9dIac6xpssqNbwHxOFKKNHlxXeXj2vLifJVWSqtscJVeSqtscTvS+mK4sRGpWBN1EsmN1ESYRirViJQXtUr3PZzWs1ZiZKQT18IwDF522WWcMWMGZ8yYwUWLFqlUPYU+gQDMSnpWRb1CoKOi3smT4BdfZKiing5ibJxpUql5CgoKCgoKWUF8Wl+8kTqOrhX7LCOl0vqyjpwPIKsIBoPcsGEDX3rpJb700kt8/fXXbReHyLcQsgq3u18rCMG64mK+L0SninoXjTEr6h06BC5fDgYCGRizDuLjyDlN+01gGWybJi+uq3xcW16cr9JKaZUNrtJLaeUWbqyRelJKvlpRwRNSJoxIdRuNEjEV+1w830xx011bSZCRTlwLXdc5ZswYTpgwgRMmTOCcOXNsR5zSDSGHw2HH4UmvcZVWvaMVpOSgcJgfahpPIFpR74NPzPObdu8GCwszNObRMI3TQVAcAbEHRJHN8Xp0XeXj2vLifJVWSqtscJVeSis3cmEYbB46lCt9Pq6HeXbUBoBH0bXQxLFI+wuA4wGOkJKzw2EO99B8030Pq1Q9mwiFQnzppZf47rvv8t133+WuXbtsF4dQUHAjJKIV9T5G14p6JSUZuI9VQe8QKFojh9uuAOHP/fwVFBQUFBQUzAq7iwFuRNRIJarYdwxmdOoLgBMAjoAZlWpywRw8hJwPoFchhLBdHEJKyfLycsch5KKiIsfhSa9xlVa9o5UO8BKgo6LeYqRWUc/WmGPLjluH264ULA44D7d7bV3l49ry4nyVVkqrbHCVXkorN3ItrUQ3WnVnpKy0vqPoHJGagO5NlBe1SndtJUFGOnEtDMPgpEmTOG3aNE6bNo3XXHONStXLIldp1TtalcI8t6kd0Yp60MFdkcIQn3+evDBESmNOYJqwApQ+yXCFt7RSqXreGLPSyv3cfNNK6aW0ciPXiVaxRio+rS/WSMWaqC7RKCkZCIc7VQJ0u1bprq0kyEgnrsbGjRv58ssv8+WXX+Ybb7xhuziEgoLbUIJoRb1dAIsBXjA6WhhixYrEhSFSQiLTtBRmkQgXzF1BQUFBQUHBOR6FaaCehHkQr2WkTiDx/ijLSA2HSu+DCwaQFgzD4MSJEzsiSvGYOnUqJ0yYwPHjx3P8+PG88sorbUecOsKiQlAIodqqndM2pGQIZqTpBMCdkBx6djn/8ZlkW1tsYYjU162ENKvkjQbFFxHTFNnTJJ+QLK8qp0Du556LdkVFBf1+v6PPgVxxKysrWVFRQU3TWFZW5okxK63cz803rcrLzfSe4uJiVlRU2OKWlZVR0zRWVFSwsrKy1+7rRa7Sqne0Ki0vp5CSRX4/iysqzMp6QrCqvJzLhOBmIfhieTk3S9llf9QxRFP74gtODEfUUDUChJTUyss7+i/Loc7x/SjjBLP4w6uvvsr33nsvKf7+9793YPfu3baLQ1hhPl3XqWmaaqt2TtvC52MwYpyOA3xfGJw5Zijf/9jHEyfM/U3BIAikvm598JnG6aO4suMrQKPI4NDz3DH3XLSbm5t55pln0ufzsbGx0fVcKSVHjBjB4cOHs6ioiA0NDa4fs9LK/dx81KqxsZE+n49nnHEGm5ubqWlaytyGhgYWFRVx2LBhHDFiBKWUvXJfL3KVVr2vVVNzM6WmUWoaG4YOJXSd0DQOGDqUhT4fFwPcBDMatQldC03E75OyzNTnACcZBm8YOpQjdZ3DNI3nNjYSPh9LzziD32puNlP9NI2NWdaqy3OOStVzBiml7eIQCgpuQwlM49QGsxR5/yD4TgqFIbrFxchI2XEFBQUFBQWFvgEN4BKYBspK7duEruXPY6NTRxCt3jcW4LAImhETmfIucj6ArELXdV566aWcMmUKp0yZwgULFjhO1VPVXpRWbtFKR7QU+UcAK3XwrykUhkg65lGRFL3YsuOr0KXsuBe1Sue+Xl1bVkqHeh8qrZRWqqqeF7hKK/drBSEoiooIITqZqXUxSBSdik3ziy1AMQ4J0vwyPeY09UqCjHTiWgSDQW7ZsoU7duzgjh07+Oabb9ouDqGqvaQOpVX2tdIAXgzTMB0CuEoDJ14MfvARePgw+MQT3ReG6DRmHcTkrvua8AQIw/tapXvffFtbXp2v0kpplQ2u0ktp5UZurrQSUrI2HKbshqsDXAZwC8D1ADcjeZrfEZhG6mjkd5/DjE41wzRTDVa/UjLosJpfunolQUY6cS10XeeoUaM4btw4jhs3jrNnz7YdcVJQcBNKYZ7f1A7wXYC1peDuj8H2drMwRJHd9LqlEcN0sHvTpKCgoKCgoKCQKiwjtRlmRMoyU92l+SUyUk1IYKhyh5wPIKsIhUJ85ZVXOopDvP/++7aLQ0gp8yo9Id0QstIqu1rFliL/O8AzSsB334/ubyopSWHMBUUUuiAaQIwE8Q8z4oRV6NY0eU2rdO+b07UFsCjy07ZeAMt0ndJL882zteVFbr5ppfRSWrmR60WtYtP84qNSFhJFpywjlSwyZaFbQyUlSx3qlQQZ6cQz0DTNdnEIFUJOHUqr7GsVXxjizBJ7hSGklAxXhamVa2YxiPZIMYjd6LEYhNe0Sve+gGlCwsEgtUxyGxqI4cOJ5uakkCNGMHz55dRGjOj2ukQwLryQQ//lX+i76KLo74cPN++bi/lm+XXy4tryIjfftFJ6Ka3cyPWiVtlM8+vJUA03DJjhnMkAACAASURBVA5XqXr2Ftj48eM5efJkTp48mfPmzVOpegqeRrrGqQMaiN2R8uNfmfuc4KQaX19EvLFparJtXpJyx4wh9uyhaG+nOHq0exw50vM1yXD4cOd/t7cTn39OjB1rf8zpzLc7pGjmFBQUFBTyC3bS/JIZqlMAPwHoz+zYci9ONhEMBrl161a+9tprfO211/j222/z+PHjtopDeDEsqkLI7uemk6pnGad3AVZEKuq1t/dcUQ+AaZjqQYwB8c/IeU3bQKwE0U1RiZxqBSTWatCgnvnnnx99oE8Fl1xiGpu2tswYmHjukSMUBw6Yxunkyewhvv/2dvO+qcwlk/PtDm1txJ49pplM9fVJFc3NRH19amvLaVojnKdT5tNnllfnq/RSWrmRm29axab5GQCXA9wKcEMMtiBqlGIN1f8AbJGSZ5eVESpVLzXous6LL76YY8eO5dixYzlr1iy2tLTYijgZhsGmpiZPhUVzGUJWWmVXK8s4nQC4WwOnjAR3RyrqrV7dfUU9AOYepo9AcTL1FL2cajVoEA2ATQMH0hf7+0suId5/n7j0UnsmKJUH/2wam1OnKI4eJbZuJTZs6D1s2WLO79Sp7Bo2JwYvXbOWhikzLriATTfdRN8FF9g2Z3LYMIanT6c2fLgjwxYOhZynRDrlqs93pZcLuUorpVUyCClZ10OaXzJDtRngWsPg6KYmCpWqlxpCoRBfffVVvvfee3zvvff4wQcf2C4OoaDgJljG6TDA/aXgkY/BI3Yq6l0Ec2/TYdM4ic9B9FBQImewzNGECURjY2dD9Nln5sN2dw/cR45QtLZSnDiRnrF5+mnnhiWeu3UrsWIFYRi9q6VhEMuXp2bYMjnfnrB1K8WxY6bubW3ODVg8N9UI25EjZlqjE+Nmrb9Yrp0o2tChziNq8dwUDZuCgoKCQlrI+QB6Fbqu2y4OIYRgSUmJ47BoQUGB49Cm17hSSqVVlrWKNU4tJeD+98HDKVbUw0WmUep00O1q9Jiil1GtrN/Fp9nFp9TFm6PYh9MjR4j9+4n9+zubotiH57Y2ilOnKI8dY8ELL1AkerBP1N66lVi2rJOxKRLCUTpW2txYvWyirKTEUfpZr89X101Dt2ULi7Zvp9i4sefXKL69fn1X7pYtpiGyImzxayO2bUUXu7smVW6uUiKzmfaYAcOWVlpjjrjW51ZRUZFjbmlpaU7u60Wu0kpplWkuACKN59IkyEgnroFhGBw7diwnTpzYgQkTJnRgzpw5totD+Hw+jhw5suOB0crTTKWtaRoHDBhAXdfzgmsYhtIqi1oVFBWxVIiocTLAll3g4UjEyecT9PniuBDmvqaLQOzpfNCtWCtYFDKvych8EXlQicwp9qFFAzigqoo6QFx8MbF7NzF+vBlJGjXKNEltbZ2MUoc5ik+ba2unONBKefQLFr38EsWmTRSbNrHouecoNm+Otp99ltqaNRwwaBB1a2wS0XGm0PYXgf3qgtQlWFQQc00K7W65wkRRUeK23w/261dCXU9+TbJ2KCTY3PxN+nwxv8/EmBO2fTHcIvarq6MuZYfp61gPPbT9us5+lZXUARZJGfNa9NxOyPX5WLRuHcWzzyZeG9lob9pkRtBykRJpGTYretZbsAzb6NHmezkJZHMzw1OnUmtu7va6XuE2NRFDhpgPZTGfUYnaGsB+JSUMdHNNsrYPYNM3v8lQ7LpNkZvOfR1zCwupaRr79evHQCCQ8t8yq50O1+fzsampiaFQqFfv60Wu0sr5s5YyTgkQCoX42muvcffu3dy9ezd37drFN954g6+//jpff/11/vWvf3VUHKKqqopSyo48zVTbQgjW1tbmFVdplT2tqsJhlmkadyFinC4AW/4JHjwGfvQROGlSV64GjdBhFoI4Cor9pnHCalAWSYYrMjBfIRiORDjkeecxXFlptgGGJ02iHDaMsqmJdRMnUhszhvj0084pUocPx+0raqdoa6U40GoaqGeeMSMJGzcSmzYRz26lONpKuf4fDH+jNnqvioKE7boaP6UAJYYwXDeVUgylRCPDdVOSt2UzpWxiODyVUjbFtJtttnPDFWIohcjmfYdRynqGw+WUEpQSDIdDztoAw7WB6GtXF4y8XmC4ro5SiO7btbUdD8Gdfh+7DisqkrY7uN1ck6wtYrgaYEbQVq4knn3WXKvdYcOGnq9JlfvMM6kbtthImV1zdvx44sIjqZisdExdJrmW2Rs1irKxkeGpUymbmymbmhK2xdChPV6TrI0U+s/GfW1xhw2jrK9nuLyc0lrPoVB0ndtop8NFju7rRW5WtBKix2cAALaec9zAtZ61nO5z7PPGKRFGjhzJMWPGcMyYMbziiitsF4eQMr30s8LCQgrhLLXJa1ylVfa10gHu0sHDE8CWz8GWQ2Brq1lVb8OGJMUhLoBZEOIQzIIQe0D47Y2303wT/f/gwcT48cTOncS4cdFI0qefRiNJhw9THD5CcWA/xYn9pkGK3Vf0zDPEpo3EpieJZ7+gONZKPPkYpQ8sLUI09awIxMMfEv49BC4m0BBBfZJ2A4FRBD4jcILAkQgO9+H24Sz330ZgD4HRBBojaMhAu4nA4ITrrzsUFpqRNdtrGmBpieY8rdFhOmVs1CwjXMNIybCJzZs7ImV2zZrcvJmlO3ZQbtnS1bRZ+9R6Ml7pRNQyyY01e7HGKtPtw4ez238m2omihg0Nqp0v7aFDOyKwPX3uFDr8nMwVFzCfG0pCIUfPpUmQkU5ci0AgwB07dnDnzp3cuXMnP/zwQ544ccJWcYh8q2CSDldplV2tNIAXAfynHzy0AmxpBVsPmmc4rV1rPjx24sSm6MXua1oLR8ZJSslwXZ35zfq550b/78ILzep1J06YxRiSRpJOUpxqpzh6gHjmc2LTWmLTKuLZJ4lVDxM+615DiaJPiYc/IYqH00A9mxqvp08fRvMB+2ICHxI4xM4P9N3hMIEDNB/4T0bQrtqO2+0RPVPVP1W00TS4sYase1hRME1rTpljwTCGs6npRvp8FxLo+eGh8/vBjJppmoP3khDme8nBH/O0uIiJjtn9zALYNHhw5+qWQMqmzVWINXuxn0/52M5VmqeCO+DFdNtUMXQojaYmNg0frg7AdQrDMLhnzx5bxSEUFNyCEoAfATyigS3DwP3/BFsPg2vWgD5fAo6Bril6ayK/t3v/WKM0apS5R2n0aNM0ffoZxdEjZhSpdb+5B+nkSYpTJymOfkE8EzFIm1YRz64lVu0nfP8kMILAoAjOoxklupjAJzRNUUvk55GYn5YJaiGwn50f6JOhjcApAkcJPENgk01scMDJJXcjgacjP7N132ciep5KoHUqr0my18kyZnYNVzoG7hATR9BSQUMK1zTRrilTyDLsmD2nKZVWsRIrxTjddMxscePTPJ2mcmYjDTTb9/UiN9Na2THObkm3TRXt7cTHHxOBQCY/P1zwAZZF6LrOUaNGcdy4cRw3bhxnz55tuziElJKlpaUq/UxplXOtSgC+D/BwCdjyj2hRiOLiJJwR6Jyi9xkoAoKFho0xn3eemXq3c6dpmEaMID77lOL0EYojhykOHaY42EpxuIV4cT9F6+fE9qeIzU8Q2zYQT+wiCi4gcG4EwxmNFh2M/LRgpZi10jRFJxh9CG+PabfRjHYcIfAsgc1JIcQWFha+QCG2E3iCgL0NokKAhYXSWRpYjrhSgqWlxZQym/f1EVhFYFsCrbd0+5p0/zptjrymx9jVlHUHp2Ytdm1Zhu1whnGCZhRtFDunj2YbjYxPezRfX2dpjea60p2tK4CFkaIizrgFvc7t4DtMqZQAS4uLHR+u7PS+trk+H7FqFbFtG8WWLSx84QWKLVuIzZttIR2u3LqVpa+9Rrl1a6/e14vcjGv17LOp7490U7ptKvj6a8p9+1j6jW84TsdOgIx15EoEg0Fu27aNb7zxBt944w3+7W9/s10cQqWfpQ6lVXa1MgCzMIQBtuwGj5wE9+xJUIZcA3EhTKMUm6L3JChDkuGqHsY8cKD5c/hw4rM9FG0nKNpbTaN09DDF0Vbi+RaKo60Up1sp2luIJ1qImkPEA/8gAiPY2SQdY9QcHWT30aJUTNG2SJ/r2JMRMtOpKh2lU5l8wXC4jprmIC0qR1zD0NjU1EifT+/lMTvXujPXYLwp6x04MWypGjMrrbE30dWwSTmU4fAUaloT7RoxwxjGpqYb6PMNs83tfN+uhq7nteEwJTINLgBKYRYr0RyYRUPT2NTYSJ/u4H2Yy1TOykrnBzM75BoAm4YM6ZoG6uIx9xmtYoyzXSPmejzzDI1169h0ySX0OfiCOwky0knnF0aaVejOPfdcDhgwoMdv1EOhEBsbGzl06FCeeeaZGR2Lruu86KKLOHr0aI4ePZozZ860XRxCQcEN0ABeAPCfGnjoAnD/R2aa3pNPgsFg3PUGiH/EpeitBVHQw33OO48YO45452/E3OnEP/9BcewIxZH9plE61krxZatpkspbiKUtxIst5r8LWmgaohZGI0kH2dkgtbFnY5SKKSom8CiBjIbfFfIeXaNoPWNTCtc8y65pje10ntaYKjcbhu1QBvpwEoGrt3FtJrkW357ZU1BQ6LPIbIdCCJ599tm85ZZbuH37dm7cuJHBYDDp9cFgkL/4xS+4cuVKPv7443zsscc4cOBAR6lPiRAKhbhjxw7u2rWLu3btclQcQqWfpQ6lVfa0KgH4T4BHSswS5Faanj9RkYf4FL2YKnpJK+NdeAHFoT0UJ0+YEaVXD1Mcb6U42RI1SqtaiKda4kxSLOLT66x9Rc9SiM0sLHyOQjzH7o1RV1NkpgiFHKaeOX+N8mVtuWHM6XHBwsKCNNLPnK6tXKc19sRNZNgyldbolJvLCFwu0i3TNW1ehH2TmVYaaBrpp17k5kwrpJtu2/tcIJIy6+YDcDVN47BhwzhjxgzefffdXLduHUOhUJIXX/LKK6/k66+/zurqakopefvtt/PRRx+l3+/P6LgsFBQUcM+ePayrq0uZo9LPUofSKntalQD8AJH9TR+Ah9vA998HQ6GY6zSYpunTuBS9degwTta5NxpADDzHjEJdMIzY9xnxxhGzBPjaFqJqP7G6hVjXQhS2MLlJaov8tKJI2wlsjeA5AqsJFERSZkqpaSGaxij5FypuWVf5srbcMGZvamWlNToxt2A4XJVG+lkq3AKa77/nGH1PugHbGDV07R7CAWYm4tbXcYLApwRGEjg/JRhGE5uarqPP15wyx4KUjQyHL6OmDc0LrtLKDuppGA1savJAVT1N0/iv//qvfOqpp1hSUpLwmkAgwJUrV/K2226jYRgEwDFjxnDPnj08++yzMzIOXdfTPsdJQcENKAG4GxHjtDtqnEpLY65LlKL3JIjYMuUDzjF/Xnohsfsd4lvTiD0fEhuPELUtxIMtRLCFyY3SMXY1SVYU6WkChTnXSkFBwc1wYug2E9hi4/pMcS2+U7N33Ob1sWjzKNdKx7ZrMtMxpYqruInQRuAjZjitPzsfjLqu8yc/+Um3xqm8vJzvvvsub7jhho4Q2plnnskDBw5w8uTJGRmHEILbtm3jm2++yTfffJPvvPOO7eIQQggGAgHH6SeGYeQVV2mVHa06jJMBtuxKYpyGo3OK3scgYg/EnXAR8d47xKxpxMYPiaeOEGccIh5uTWCWLKMUG03aRsN4kUJYqXbWpmc/gYfZ3YeTF9eVhXRS/XLFdXoQtVfnq7Syw/U5StUxtQo6ShFK975OK0ymy7XSMc2CJU/Q/LJoE00jtqXbthDPsKTkdUaNW/fXd+ZuZWHhix7kPk/zqIIjNE1mrHFUbdXu7fbXFGIfA4EzHH8GJEDGOuoEwzB6NE6VlZX85JNPOHfu3I4/AFVVVdy/fz/nz5+f0n3iy40nwujRozlq1CiOGjWKM2bMsB1x8vl8HD9+PAsKCiiEYElJCYUQKbU1TeN5553X8eDW17lKq+xoBSmpA9ylgYdHmKXIj7SZFfXKSyVDBSWUF8hOKXraScmSF0oorVLlFw8ntn1GceoIsfkQUdTKqEFqiWkfZ+fiDdFiDbpu8LzzGmkYSyhEkCUlQQphPlyUlBRH2n1nXQkhWF5ezv79+1PXdc9wKysr2dzczIKCAs+MWWnlfm5mtbI+N0I9tsvLS9m/f5i6rqV0faa4JSUh6rpkv35hVlSUsetnXfdtn0+wubmeVVWltrm6DvbrV82KikSfsW7mlrGioo5CrKYQz7Ok5HUK8QwtE6naqt277e30+TZw/PgZLCx0lq7vOuP0wQcfcN7/3965hkdV3W1/7cOcZ/bMJJNzIAmUcIppjgQC4qEqINqq1QJXW1ulVa8L8JCCIlAU0RZiqWAtFYrKI5EgFikqpS0IERQ5SQiEEBQKASp9qn2f93rf9v16vx/GGROSkOw5ZM+euT/8LreZfe+91m/+M8yavWbt6dMhScGBU1ZWFi5cuIC77767X+fRNA379u3D8ePHe+XYsWNhWltbdS8OYbFYUFpaClVVoSgKKioqdG2XlZWlVJau4uDKakWVEGi1CPy9VaDjHwIXLgi82SiQZrHgmvsrYD1nDQ6aOgSk8wKWtxVUlI2AVRUQ11dBrP8UouBycCqe1ttg6e8QYtdXg6Y/QAgFwR+2r4UQLlgsAmVlpVBVAUWRrmhneWK4ivF5KyoqIMuy6bJCCNO1ma4SP5tqrlRVhSSF3uvkr973yvq9LYTQtX/nbUkyc1ZAUQQqKq7p93bQVUlEWVlOrSxd9T+rKAKlpaXhnwSZeuDk8Xiwa9cuPPjgg1CU4Ehw+PDhuHTpEsaNGxeXdtntdt2LQ0iSBE3TIl6hKvQteapk6Sr2rrxCoFUR+Lxa4Hxb8GrTp+0CHklAXCMg2oNT86QOAel/C4jmoRBWATG6GCKzFmJ9O4T3Mrr/bukCgvOA30dwsPQmhMiBEKvR0+INX/dXX1/NWlchzDYdKxpfZuwvXdFVvLKSFFztMdKspmkRu47mvObLBqeBRr5CnTXi85oxS1f68tG8b/VATA7SI3PmzEFjYyNstq5LDlutVhQUFCA9PR2/+MUv8PLLL4cHTjNmzMAnn3yCzMzMmLRBlmWMHTs2fB+nSKbqcYWq/kNX8XHlFQLHvQKftwpc+IfAl+cF/rBewHWtCC4GcTm4ep70uYBoGgtx6iDEnbdCvHYcIu2fCA6QzuPrq0sX8PUPgDfhaoMls7mK5XnNWluqqvJ1SFd0FWU22nzofSuSb7rN6Iuu6CrRsp19JfSqelarFaNHj8aqVauwd+9eVFdXd7mXU0lJCfbu3Ysbb7wR5eXl2LFjB26++WZUV1fjtddew5w5c7oNtiLF4/Hgz3/+M/bv34/9+/fj8OHDuheHIMRovELgmFfg8nGBC18IvNUs4LheQBwXkP77q4Ug3h8B0VALETgF0XgZYtslCNcFfD1o6nx1qQNC7EZw0OQwvH+EEEIIISYg9gfNyMjAs88+i23btmH37t2or69HSUlJ+PGSkhK88847uP766yFJEiZNmoR169Zh/fr1mD9/PpxOZ8zaoqoqampqMH78eIwfPx6333677itOoR+5ps7NJKPL0lXsXVmEQLNX4MtjAi2XBTxfCEj/S0D6HwHpXwLiD1UQ9tP4+mrS+U7/DW1/CSEaIUk5sNtfhST1fH81s7uK5XmN7rPZfJk1S1d0RV/GZ+mKrmKdjdZXL8TkIAmLx+PBn/70J3z44Yf48MMPcfDgQd1XnDj9rP/QVexdKUKgWgQXhvjymMBnFxV4d4yE+NM1EH8pgdg0FsLejuBvlDrQdRnxDnw9JS94j6XgzTMzEdlNOxPbVazPm+y1lUhtpqvEz6aaK/qiq0TM0tXA+eqFmBwkYVFVFWPGjEFtbS1qa2tx22238Qa4xFR4hcAJIfDfFQJffCawpc0Kj/sEggOjS1/R+SrTZQRvLPmXrx5rQnDRB07JI4QQQgiJAsMbEFc0TcPevXvR0tKClpYWnDx5Uvdy5FwpTl+WrmLryiIETlQI/J/TAlv+n4Dzs0oIbxuCA6SLCA6gLnz13y8hxBYEb0xrgxCvQAit23mT1VWsz2t0n83my6xZuqIr+jI+S1d0FetstL56ISYHMQ0Oh0P3cuQWiwWVlZURXxbNy8uL+PKk2bJ0FVtXiipQfa1A26cC2y4JOHZXQrzZDuH5O75e7GH3V9tN6M+VpWR1FY/z0lfyZ+mKrujL+Cxd0VU8stH66oWYHCRhCU3VCy0Owal6xEx43QKfvSHQ8U8Bz5lKCE/n3zJdQHBVvFwI8TKuvLJECCGEEEJiiuENiCuyLOMvf/kLDhw4gAMHDuCTTz7RvTiEJElwu90RX2K0Wq0plaWr2LmyC4GzFQLbz5fD9e4pCFfoJraXIcRpRDJYSlZX8ThviGimCRiV9Xg8pmszXSV+NtVchaYJRZrtfCuWgTyvGbN0RVexzobykX5+6IWYHCRhuHL58fHjx6O2thbjxo3DuHHjMHXqVN1XnKxWK2pra8NPXOc34b62FUXBkCFDoKpqSmQtFgtdxcCVxWqDUAQmVAls6CiH991TEM7QoOkCJOlL2Gx/giS5vspaEbqLeKL214x1JYSA0+lEXl4eVFU1TdbtdoenJpilzXSV+NlUc2Wz2aAoCvLy8uByuXRnrVYrKisruww2B+K8ZszSFV3FIytJ3T8/xADjBzuxRNM0fPTRR2htbQ1z/PjxMG1tbboXh5BlGVlZWZBlOTzXUs92Tk5OymQlSaKrGLjKzcjFDU6BjWfL4d3RddAkxBeQ5W3IyRkKWRYD2uZEdBXvNufm5kKSJEiSZKqsEMJ0baarxM+mkqvQthACubm5zDLLrAmzoc8Pkf5GKukHTn3hdDp1Lw4hScHLoqEnTw+SZL5VSKLN0lX0rnyqgv+6thL+N05BeDsPmr6EEG9Dkpyw2Sym66/Z6ipENHkjspIU3SpCZusvXdFVvLLRvm9pmma691qjsnRFV7HOhvKRfn7ohZgcJGGRJAlVVVXhqXq33nqr7ql6vNlY/6GrGLmyeSHWn4Dw/gPBQVMHggOnLRDCgeBNbM3VXzPWVSifl2eulYS46hJd0VX0Wfqiq0TM0pV+X7wBrg48Hg927tyJgwcP4uDBgzh69Cj++c9/6pqqR8iAogqI0VYItQXB5cbPQ6iXIUZ/CmHhynmEEEIIIQZheAPiiqqqqK6ujuqKU+gyn5kuTxo9pcpsbU4UV6oQGO0XsLxeBuFrhRBf3a/J/wXE61sh0lyGtzlRXA3EeY3us9l8mTVLV3RFX8Zn6YquYp2N1lcvxOQgCYumafjwww+jWhwimsuiodVAIrnEaMYsXUXnyi8EXhdlSBOnEB40iS8gxFYI4TK8zYnkaiDOS1/Jn6UruqIv47N0RVfxyEbrqxdichDT4Ha7dS8OQcjAUQ4hTiF4n6aeB02EEEIIIcQQDG9AXFEUBeXl5aiqqkJVVRUmTZqE8+fPIzs7u9/H4GVRfVm60uHK5YJkVSFGDYWwVEGIk+g6aNqGngZNZu2v2erK6D6bzZdZs3RFV/RlfJau6CrW2Wh99UJMDpKweDwe7Nq1C4cOHcKhQ4fQ3Nyse3EIXhbtP3Sl01XpNbBmuSD+qxki7R8IDpiuPmgya3/NWFf0lfxZuqIr+jI+S1d0FY9stL56ISYHSVhUVUVVVRXGjh2LsWPHRrQ4BCHx5ZsQog2hK02q+AKjxDZYOD2PEEIIISSRMLwBcSW0OMSJEydw4sQJnDp1SvfiEMHLfAokSf/5JUnAZhMplfV4ZNO12YhskNCg6euFIPxiGzYIF9L6qEmzXTI349QEo/tsNl9mzdIVXdGX8Vm6oqtYZ6P11QsxOYhp8Hg8uheHsFjsqKycBqv1GghRrAtFGYm8vBugKKNSImuxjEZl5QxYrSWmabNRWSEq0d/fNF2JLMvIzs6O6NK1GbMWiwVlZWUR3/Av0vOGiGaagBFZWZajmppgtv7SFV3FKxu6+WYkH7pCU4QidR3pec2YpSu6ikc25CvSzw+9EJODGIaqqqioqEB1dXWvVFZWoqKiAhUVFbj55pt1Lw4hhBdCHEfwA24H6ZMLCdAGs3Dh6/+O2AahuiEJAddX3450/qbkym23293nPsmUdTqdhpzX4/FACMEss8ymYFaSJAghospG+v4T7XnNmKUruop1VpK+/vzAgZMITsX7+OOPcerUqR5pa2vDkSNHcPjwYRw+fBjHjh3TvTiEED4I8RmE+L8Q4l8R8GWEOWaTO/slhOiAUP8HYtynEJu8EH4Biwh+m6SqKhRF6XFbVVXU1tbCYrH0uk8yZS0WC6677jpYrdYBPa+iKKiqqoLL5YKqqqbJVldXw+fzhb+ZNEOb6Srxs6nmqrKyEhaLBU6nE1VVVRFlvV4vqqurB/y8ZszSFV3FOquqX39+sNls4MDpK0Ijyp4IvcHX1NSgpqYGU6ZMiWBxCA+EeBtCNEGInYTEiD0Q4hKE/yOIDW9DBPq/GISimG91m2iyFosFVVVVXFVPh6/KSq66RFd0FavXv6qqhviK5LxmzNIVXcUjG/IV6eeHXojJQRIWl8uFDz/8EK2trWhtbY1ocQhC4oMXQrwGIfwQES8uQQghhBBCBgjDGzCgeL1e3YtDSJIEt9uJSFdds1rVlMrSlR5X7gizEqxWa0Rzds2aDc3nHsjzGt1ns/kya5au6Iq+jM/SFV3FOhutr16IyUESFkVRcM0116CsrAxlZWX41re+hXPnzulaHCLVpidwKsdAuiqnqwSuK/pK/ixd0RV9GZ+lK7qKRzZaX70Qk4MkLJqmYffu3Thy5AiOHDmClpaWCBaHIIQQQgghhKQ4hjcgrqhqcLnyMWPGYMyYMZg8ebLu5ch5WVRflq7oKllcGd1ns/kya5au6Iq+jM/SFV3FOhutr16IyUESFk3T8NFHH4UXh2hvb9e9OAQvi/YfuqKrZHJFHodOYwAAG71JREFUX8mfpSu6oi/js3RFV/HIRuurF2JyENPg8/l0Lw5BCCGEEEIISXkMb0BcURQFo0ePRmlpKUpLS3HDDTfoXhxCkiS4XC5TXZ40MktXdJUsrozus9l8mTVLV3RFX8Zn6YquYp2N1lcvxOQgCYuqqti9ezc++eQTfPLJJxEtDmGxWFBRURHRZT5ZlpGbmxvRJUYzZumKrpLJlRDBN91IpwkYlVVVNeKpCWbsL13RVTyyQgTfP/Ly8iDLsu5s6MabFotlQM9rxixd0VU8siFfkX5+6IWYHCRhUBQFpaWlqKioCFNdXR0mksUhQuJD251Hvv3ZZpZZZs2b7fxmyyyzzDLLLLPMmiMb2rZYLOHtGGD8YCeWaJqGgwcPor29PczJkyejWhxCURQUFRWF/z8jI0PXdn5+PhRFCY+a9WwXFRWZKqsoCoqLi6GqqmnaTFeJnzXSVX5+Pux2u+mymqZ1+VGtGdpMV4mfTSVXoW273R7Rv+OqqsLj8UT8GSDS85oxS1d0Fa+sogQ/P0RyhS4lBk5CBKcTWCwWWCwWqKra5bG0tDScOXNG1+IQVqsVkyZNQkFBAXJycpCbm4ucnJxet7Ozs8Pb+fn5KC0tDT9hnUe8fW0rihIuFLNkQ5eQQ98SmKHNdJX4WaNchfKhN2CzZK1Wa9iXWdpMV4mfTTVXkiSF850/S/Q3G3rfstlsA3peM2bpiq7ikRWi++eHGBCTgyQ0I0eORElJCUpKSnDdddfpXhzC4XBg4cKFeOKJJ1BXV4fHHnsszMMPP4zHHnss/Pe6ujrMmzcPdXV1qKurw+OPP46FCxfC6XQa7oEQQgghhBASMYY3IK5omoY9e/bg6NGjOHr0KI4fP657qp7H48GTTz4Jn88XvuxntVphtVrDN9WSJAmyLMNisSAzMxMWiwWKosDr9WL+/PnweDy62y5J5lvBRJK42gtdJY8ro/tsNl9mzdIVXdGX8Vm6oqtYZ6P11QsxOUjCoqoqysvLw4tDTJo0SffiEF6vF8uWLYOmaeG/eTwepKWl4bvf/S4KCgq6PCGd93O73Xjqqae6/K2/dJ5iYJZsNJdEzdhfukpuV/SV/Fm6oiv6Mj5LV3QVj2y0vnohJgdJWDRNw/79+3Hy5EmcPHkSp0+f1n3Fye12Y+7cuV2uGsmyDE3T8NRTT2HRokUYP348XC4XhAjeZFeW5V6zhBBCCCGEENNheAMGlPT0dN2LQ7jd7i7T7UI/zvP7/Vi8eDGef/55PPfcc/jhD38YXkCi88Dp8ccfj3jgFM0SikZkJUmC0+k0VZvpKvGzRrqir+TO0hVd0ZfxWbqiq3hlo/XVAzE5SL8armka8vLykJ2dHR5Y9IbD4UBRURGGDBmCQCAQ8XkVRcHw4cMxatQojBo1ChMnTtS9OERoqp7P5wv/LXTF6ec//zmWL1+OX/7yl6ivrw9ffQr1L3RVilP1ErfNdJX4WU7VM4cvM2bpiq7oy/gsXdFVPLLR+uqFmBzkqkiShEGDBuGnP/0p3n33XWzatAlut7vX/R0OBx555BE0Njbi9ddfx0svvYRBgwZFNFrUNA1NTU1obm5Gc3MzTpw4EfVUPUmS4HA4kJGRgcWLF6O+vh7Lly/Hs88+i9mzZ6OyspJT9QghhBBCCEku4n8SRVFQU1ODe+65By+++CL+8Ic/9HoFRpIk3H777di3bx8GDx4Mp9OJFStWYOXKlREt6a0oCsrKylBVVYWqqirccsstuheH8Hg8mD9/frfBXmjhhxUrVmDhwoWYOnUqfD4fsrKyOFXPRG2mq8TPcqqeeXyZLUtXdEVfxmfpiq7ilTX1VD2r1Yq6ujps3rwZXq+3x/3cbjdeeeUV/OIXvwjfNPamm25Ce3s7Bg8erPu8ocUh2tra0NbWFtHiEJqmYfny5QgEAl1uOGa32/Hkk09i9uzZGDFiRLifhYWF4UuKnKqX+G2mq8TPcqqeOXyZMUtXdEVfxmfpiq7ikY3WVy/E5CD9QlVVPPbYY1cdOPn9fhw4cAAzZ84MX7UpLCzExYsXcdNNN0XdhkAgoHtxCJfLhblz52Lo0KHhpcclSYLdbsdNN90Ev9/fZf/i4uLwts1mw89+9jNO1SOEEEIIIcTcDNzJLBZLn1ecAoEA2tvbMX369PBltYyMDHR0dGD69Ond9lcUBSNHjkRJSUmvjBw5EiNGjMCIESMwYcIE3YtDuN1uLF68GKNHj0ZhYSHKyspQXV2NMWPGoLa2FlVVVaioqEB5eTmKioowYcIEFBYWIjs7G0OHDsXixYvDA6fQTbgkSerXdujyYn/3Z5ZZZmObdblc4ZvvRXIcI7JutxsulwuyLJumzXSV+NlUcxXa32q1RvSeE/LkdrsH9LxmzNIVXcU629NxEnLg5Pf7MXLkSIwePRo5OTldGtrfgdOJEycwbdq0cDYzMxMXLlzAPffc021/TdNw6NAhnD59ul/87W9/w7///W9dK/U5nU4sWbIETzzxBObOnYtf/vKXmDdvHubNm9dte+7cuV22n3jiCSxZsgQOhwOyLKOqqgqqqkJRFG5zm9sm2K6pqUFhYSFsNhsqKytNkR03bhzGjh0Lh8OBiooKU7SZrhI/m2quKisrYbPZUFBQgJqaGiiK0u9sRUUFHA4HampqMG7cOF3ZaM5rxixd0VU8slduJ+RUPVmWceedd+Lw4cNoaWnBk08+2eU3Qf0ZOPn9fuzZswc//elPoSjB+YzDhg3DpUuXMGHChG77S1Jwylx/yc/PR1NTEzIzM3X1TVEUqKoKVVVhsVh0bYf6EXLEbW5z21zboS9xzJQN/b+Z2kxXiZ9NNVdCBD9nRJrt7Gwgz2vGLF3RVTyyV27HgJgdCEIEBxihQUpocYfOPPzww9i0aRMcDkf4b6qqIhAIwGq1hlfRW7VqVXjA8d3vfhctLS26ptf11cYYXrIjhBBCCCGEJD8DcyJVVVFQUIBly5Zh586dGDlyZHjwNGLECOzYsQMTJ06EEAJjx47Frl27UFNTg2HDhuH3v/895s+fD7vdbrQsQgghhBBCSGoyMCfKzMzE8uXLsXPnThw+fBgvvPACSkpKIIRAaWkpmpqaMGnSJAgRvCR311134fXXX8fGjRuxdOnSXqf2EUIIIYQQQsgAMDAnkiQJFoulC53nLqqq2m0OotVqhdVqjfXcREIIIYQQQgjRi+ENSHhkWcbgwYMxYsQIjBw5sgsjRoxAUVFRj4/19TiziZ9N1HYxy+efWT7/zPL5Z5bPP7N9Pz548OBYXoQxfmCS6Pj9fnz++ec4e/YsPv300y6cPXsW//nPf3p8rK/HmU38bKK2i1k+/8zy+WeWzz+zfP6Z7fvxy5cvIy0tjQOngSIrKwvnz5/HkCFD4HQ6u1BYWIiOjo4eH+vrcWYTP5uo7WKWzz+zfP6Z5fPPLJ9/Zvt+/Pz588jJyeHAaSAHTmfOnEFGRka3x9LT0/HZZ5/1+FhfjzOb+NlEbRezfP6Z5fPPLJ9/Zvn8M9v342fOnOHAaSAJDZx6kp6dnY1Lly4hNzeX2STM9pVnNrmziVqXzPL1zyxf/8zy9c9s9M9xBMTkIEnN1aQHAgHs3bsXmZmZzCZhtq88s8mdTdS6ZJavf2b5+meWr39mo3+OIyAmB0lqriY9tMy6JEnMJmG2rzyzyZ1N1Lpklq9/Zvn6Z5avf2ajf44jICYHSWqikc4ss8yaN2vWdjPLLLPRZ83abmaZZTZ2+R6IyUGSmmik9zX3MtmydEVXyeSKvpI/S1d0RV/GZ+mKruKRjdZXL8TkIElNNNIDgQD27dvX69zLZMvSFV0lkyv6Sv4sXdEVfRmfpSu6ikc2Wl+9EJODJDXRSJckCVartde5l8mWpSu6SiZX9JX8WbqiK/oyPktXdBWPbLS+eiEmB0lq4iA9aaEruqIr46EvuqIr46EvuqIr4+HAyQCinV+ZStAVXdGV8dAXXdGV8dAXXdGV8cTBl/GdSnSinV+ZStAVXdGV8dAXXdGV8dAXXdGV8cTBl/GdSnQkSYLNZot4fmUqQVd0RVfGQ190RVfGQ190RVfGEwdfxneKEEIIIYQQQhIcwxtACCGEEEIIIYmO4Q0ghBBCCCGEkETH8AYQQgghhBBCSKJjeAMIIYQQQgghJNExvAEJg9VqRXZ2NnJycuD1emO2bzLS3/5brVbk5eWhqKgoTFpaWsqsBiNJEpxOJwKBAPx+f5/9TuW60uMq1esqRFpaGnJzc5Gfnw+n03nVfVO5tvS4Ym0J+P1+5OTkID8/n/8WxtAXa6srPp+vz9diqtdWf1yxrvQ7iLK2jO9wImCz2fDQQw+hsbERDQ0NeOGFF3q9y7CefZMRPf2vrq7G+fPn0dHRgXPnzuHMmTNYsGABrFar4f2IN5IkITc3F/fffz+2bt2KhoYGuN3umHhNNvS6SuW6EkJAlmVUVFTgt7/9LTZu3Ig9e/Zg2bJlvf4DkMq1pddVKteWJEkoLS3F7373OzQ0NGDnzp1Yv349CgoKevwAksp1FYmvVK6tKxk0aBC2bduGmTNnQlVV1lYUrlhX+hzEoLaM77DRSJKEyZMnY+/evRg2bBh8Ph9WrlyJ+vp6OByOiPdNRvT2f8yYMWhsbERVVRWGDh2K4cOHIzMzMyW+CVEUBWPHjsWMGTOwevVqbNmyBZqmxcRrsqHHVarXlRACXq8X77zzDubOnQu3243y8nKcOnUKDzzwABRFYW1F6CrVa8vlcuHFF1/E0qVLoWka8vPz8f7772Pp0qWw2Wysqyh8pXptdcbhcGD58uXo6OjAQw89xPesKFyxrvQ5iFFtGd9ho3G5XFizZg3q6+thsVgghMDkyZPR1taGQYMGRbxvMqK3/9XV1fjNb34T3jfVUFUVDocDP/vZz7B58+Zev+VO9brS40oI1pXH48GaNWtwxx13QIjgN2hbtmzB6tWru03nSPXa0uMq1WvLYrHghhtuQE1NDYQIXq1bs2YNfv3rX7OuovSV6rUVQpZl3HXXXXjttdewadMm/OhHP+rmg7XVf1esK30OYlRbxnfYaPx+Pz7++GP85Cc/CY/mi4qKcPHiRdx4440R75uM6O1/TU0NNmzYgNGjRyMvL++q06+SFUVR8Nhjj111MJDqdaXHlRCsq9Cd0EO14nK58M477+Dpp5/u9k13qteWHlesraAvWZaRmZmJm2++Ge+99x7GjRvXbb9Uryu9vlhbQaqqqtDQ0ICKigr85je/wf3339/twy5rq/+uWFf6HMSotozvsNEEAgGcOnUK06dPD1/Wy8jIQEdHB6ZNmxbxvsmI3v6XlZWhqakJhw4dQnNzM9atW4eioqKUuoRssVhQV1d31cFAqteVHlesq+6Ul5fj2LFj4W++O8Pa6r8rIVhbQgSvyr388stoaWlBfX09MjMzWVdR+kr12pIkCdnZ2Vi7di3Gjx8PVVXx4osv4t5772VtReEq1etKr4MY1ZbxHTaaQCCA1tZWTJs2LSwyMzMTHR0d+N73vhfxvsmI3v4rigKn0wmv14ubbroJ+/fvx/r16+FyuQzvy0DR34FTKteVHlesq65kZmZi7dq1mDdvXo/fRrK2+u9KCNZWCJfLhcLCQqxbtw6//e1vu/WfdaXPV6rXlsPhwHPPPYcXXngBQ4YMQXFxMRoaGvD4449j0KBBkGWZtRWBq1SvK70OYlRbxnfYaPx+P5qamjBz5szwpbuhQ4fi4sWLmDhxYpd9vV5vv/dNRvS4uhJJkvDggw+ira0NgUDA8L4MFP0ZDETjNZno78CpM6laV0IE348WLFiA+vr6XhfTSPX3LD2uriQVa+vKH5/ffffdOH36NDIyMrr5ZF3139eVpFpteTwe7Ny5E+3t7Th69ChaWlrwr3/9C5cuXcLmzZu7fMBN9drS4yrV60qvgxjVlvGdNBqn04lVq1ZhxYoV4aUev/Od76C1tRW5ubkQIvjmqGkavF5vn/smM3pc2Ww25OTkwOPxhPMzZ87Evn37kJaWZnhfBpJHHnkEmzZt6vKD4ZAnVVX75TVV6MuVLMusKxH8B6Curg5Lly4Nu6ipqQkvv8r3LP2uUv09y263Y8aMGRgyZEj4b/fddx+OHj2K9PR01lUUvlK9tiRJgsvlgqZp8Pl8yM/Px6uvvoo5c+aE77fD2tLvKtXrSojga6wvBzGuLeM7nQhMnDgRu3fvxje/+U0MGjQIL7/8MhYvXhz+8XBxcTG2bNmC8ePH49prr8X777/fbV+73W54PxLF1ebNmzFlyhQ0NjbimWeeQVZWFoYMGYKGhgY8/PDDKXN/AUVRkJ2djWeeeQY7duzAkCFDwn0vLi7G1q1bMX78eAghcO211/boNVXqqj+uampq4PF48MYbb2Dp0qUpW1derxcrV67E1q1bMXXqVJSXl2Py5Ml455134Pf7w874ntV/V3zPCt5ks6mpCU8//TSysrIwbNgwbNmyBYsWLeK/hVH4Ym11x2azYc2aNbj//vvDf2Nt6XPFugri8XjQ2Nh41c8EMa4t4zudCKiqihkzZuCNN97Apk2bsHz58i6j9fLychw4cACTJ0+GqqqYPn16r/smO/1xtX//ftx+++2YMWMG3n33XaxduxZr167FQw89dNU7hScbmZmZqK+vxwcffIDjx49j1apVuOaaayBE8MeMBw4cwK233gohggOHq3lNdvrjKvT6mzZtGrZv356ydVVdXY1PP/0Uly5dwpkzZ3D27FmcO3cOH3/8cXgaGt+z9Lnie1Zw+eNJkyZh8+bNWL9+PTZu3Ih58+Z1mdrIutLvi7XVHZfLhRUrVuAHP/hB+Jt/1pY+V6yrIKHPTlf7TBDj2jK+04mCLMtwu93weDzdlqlVFAUulytctFfbNxXorytZluFyueB2u+F2u3u863Uyc2X/O9fQlTWV6nWlx1Wq15WqqtA0LTyVw+/3w+fzweVyhX/wyvesyFylem0JEZyS7fF44PF4ui2iwbqK3Bdr62tkWUZBQQEyMjL4nhWlK9ZV358JYlxbxneYEEIIIYQQQhIcwxtACCGEEEIIIYmO4Q0ghBBCCCGEkETH8AYQQgghCc2Vd6AnhBCSkhjeAEIIIaTfOBwOpKenQ5bluJ/LbreHf5it93wOhwPFxcXw+XyGOyOEEBITDG8AIYQQ0i9kWcb3v/997N69GxkZGXE9l8PhwKOPPoqVK1di5MiRuvNerxeLFi3Cr371K2RnZxvujhBCSNQY3gBCCCGkR2w2W7crPeXl5Xj88ce73Ck+1iiKgu9///tYs2YNcnNzoSiK7mNIkgSfz4dZs2Zh2bJlcLlchvskhBASFYY3gBBCCOlGIBDAkiVL8J3vfAfp6emwWCywWCxIT08PT9VzOBzw+/3QNA2BQADZ2dlwOp2w2+3IzMxEVlZW+O7xIbxeb/gYvQ2I0tPT8de//hXf+ta3wn9zu91IS0uD2+1GRkYGsrOzu9xt3mKxIC0tDenp6V0GdYMGDcKBAwcwatQow50SQgiJCsMbQAghhHRBlmVMmzYNFy5cwJ///GfU19dj1KhRGDZsGDZs2IANGzZA0zRMmTIFu3fvxrp167Bx40acOnUK69atw3333Yft27fj9OnTmDVrVvjGh8OGDcPSpUuxcuVKNDQ04N577+1201Ihgle1Wltbw1PsFEXBgw8+iKNHj+Lpp5/GW2+9hfb2dixZsgSqqkJVVcyaNQsvvfQS1q1bh9WrV4evMLndbjQ2NuLee+9NyZtTEkJIEmF4AwghhJBu5OTkYP/+/Zg2bRo0TYOqqrDZbJg1axb++Mc/wu12w+fz4a233sLq1atRXFyMb3/727h8+TJmzZqFoqIiLFy4EIcOHYKmaXC5XGhoaMCdd96JwYMHY+rUqWhra0NBQUGX80qShLvuugt79uxBWlpa+O/5+fk4ffo0HnjgAQQCAUyfPh1nzpxBVlYWcnNzcfr0aZSUlMDv92PJkiXQNA1CCDidTqxYsQJPPfUUHA6H4V4JIYREjOENIIQQQrrh8/nQ1NSEKVOmhP+mKAp+9KMf4a233oLL5YLVasWrr76KRx99NJw5fvw4brzxRgghMGbMGLS3tyM9PR2jR4/GhQsXsHLlSixatAjPP/883nvvPQwfPrzLeRVFwY9//GNs374dfr8//Pe0tDQcO3YMEydOhBACubm56OjowDe+8Q1kZGTg5MmTeO6555CTkwOn0xlewtxut+OZZ57Br3/9a/7OiRBCzI3hDSCEEEK6kZaWhg8++AC33XZb+G+qquK+++4LD5zsdjtee+01zJkzB0IEB05HjhwJD24qKytx8uRJZGVl4eabb8bJkydRUFAAt9sNt9sNh8PRbfEJRVHwgx/8AO+9916XgVMgEMCxY8cwYcIECCGQnZ2Nc+fOYcSIERBC4MYbb8SuXbtw6NAh3HHHHeHjOhwOPPvss/jVr37FgRMhhJgbwxtACCGEdCMtLQ179+7F1KlTw39TFAX33nsv3nzzTTgcDlitVrzyyiuYPXs2hBDQNA1HjhwJD25Cv1Xy+/2orKzExYsXUV5e3uU8Pd2faerUqfjggw+6TNXz+/1obm5GbW0thBDIzMzE2bNnMXz4cFitVni9Xvh8PsyfPx8tLS1IT0+HEAIulwurVq3CwoULuywmQQghxHQY3gBCCCGkG36/H3v37sWjjz6K9PR0qKoKu92OOXPmYPv27cjIyIDf78fmzZuxYMECWCwW5OXloa2tDVOnToWiKLj++utx7tw5DB48GC6XCzt27MCGDRswdOhQZGVl4ZZbbkFeXl54Wl2I4cOHo7W1FYMGDQr/rbCwEKdPn8aUKVMgyzK+8Y1v4PPPP8fYsWNRWVmJBQsWIBAIoLa2Fvv27UMgEIAQAh6PB1u3bsXdd989IDftJYQQEjcMbwAhhBDSDZvNhuXLl6O5uRkrVqzA0KFDUVxcjDfffBPNzc2YPn067rjjDhw4cABvv/02SkpKMHPmTJw7dw4vvfQSMjMzsWLFCly6dAl1dXVQFAWjRo3C5s2b8fHHH2PLli2YP38+fD5ft3N7vV40NjbinnvugRDBBSMeeeQRdHR04MUXX4Tf70ddXR0uXryI+vp6jBs3Dtu2bcNLL72EVatW4bbbbgsPkkaNGoWPPvoIhYWFhjslhBASFYY3gBBCCOkRu92O9PR0eL3e8LLfoSlxDocDdrsdPp8PXq8XFosFTqcTfr8fHo8HsizD4/HA7/d3+W2R2+1GIBBAWlpal0UcruT6669HQ0NDeCqey+XqcuzO/6+qKjRNg9frhaZpkGUZsiwjNzcX9fX1mD17drf7SRFCCDEdhjeAEEIISUhuueUWLFu+HBWVlbqz6enpeP755/HAAw/AarMZ3hdCCCFR4rDbQQghhJCu2G02uJxOZGVmwuf16s67XS7kZGXBq2mwWa2G94cQQkh0iMWPPAJCCCGEdGfRnDlYMGsWfj5nju7szx9+GAtmzcLC2bMN7wchhJDo+f8k11URjoIYQQAAAABJRU5ErkJggg==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395" y="941906"/>
            <a:ext cx="5762430" cy="2774377"/>
          </a:xfrm>
          <a:prstGeom prst="rect">
            <a:avLst/>
          </a:prstGeom>
        </p:spPr>
      </p:pic>
      <p:pic>
        <p:nvPicPr>
          <p:cNvPr id="11" name="Image 10" descr="Capture d’écran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99" y="3749263"/>
            <a:ext cx="5762430" cy="3099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A5E81A-0E5A-6C6B-2EF8-1D039357C911}"/>
                  </a:ext>
                </a:extLst>
              </p:cNvPr>
              <p:cNvSpPr txBox="1"/>
              <p:nvPr/>
            </p:nvSpPr>
            <p:spPr>
              <a:xfrm>
                <a:off x="8753384" y="1123093"/>
                <a:ext cx="32102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C00000"/>
                    </a:solidFill>
                  </a:rPr>
                  <a:t>Noise </a:t>
                </a:r>
                <a:r>
                  <a:rPr lang="en-GB" b="1" dirty="0">
                    <a:solidFill>
                      <a:srgbClr val="C00000"/>
                    </a:solidFill>
                  </a:rPr>
                  <a:t>x20</a:t>
                </a:r>
                <a:r>
                  <a:rPr lang="en-GB" dirty="0">
                    <a:solidFill>
                      <a:srgbClr val="C00000"/>
                    </a:solidFill>
                  </a:rPr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𝐻𝑉</m:t>
                        </m:r>
                      </m:sub>
                    </m:sSub>
                    <m:r>
                      <a:rPr lang="fr-FR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</m:t>
                    </m:r>
                    <m:r>
                      <a:rPr lang="en-GB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A5E81A-0E5A-6C6B-2EF8-1D039357C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384" y="1123093"/>
                <a:ext cx="3210247" cy="369332"/>
              </a:xfrm>
              <a:prstGeom prst="rect">
                <a:avLst/>
              </a:prstGeom>
              <a:blipFill>
                <a:blip r:embed="rId5"/>
                <a:stretch>
                  <a:fillRect l="-1708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0462A5-9407-0F13-C03D-95C660C57D7F}"/>
                  </a:ext>
                </a:extLst>
              </p:cNvPr>
              <p:cNvSpPr txBox="1"/>
              <p:nvPr/>
            </p:nvSpPr>
            <p:spPr>
              <a:xfrm>
                <a:off x="8195570" y="2576417"/>
                <a:ext cx="32102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2"/>
                    </a:solidFill>
                  </a:rPr>
                  <a:t>Noise </a:t>
                </a:r>
                <a:r>
                  <a:rPr lang="en-GB" b="1" dirty="0">
                    <a:solidFill>
                      <a:schemeClr val="accent2"/>
                    </a:solidFill>
                  </a:rPr>
                  <a:t>x1</a:t>
                </a:r>
                <a:r>
                  <a:rPr lang="en-GB" dirty="0">
                    <a:solidFill>
                      <a:schemeClr val="accent2"/>
                    </a:solidFill>
                  </a:rPr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𝐻𝑉</m:t>
                        </m:r>
                      </m:sub>
                    </m:sSub>
                    <m:r>
                      <a:rPr lang="fr-FR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r>
                      <a:rPr lang="fr-FR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0462A5-9407-0F13-C03D-95C660C57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570" y="2576417"/>
                <a:ext cx="3210247" cy="369332"/>
              </a:xfrm>
              <a:prstGeom prst="rect">
                <a:avLst/>
              </a:prstGeom>
              <a:blipFill>
                <a:blip r:embed="rId6"/>
                <a:stretch>
                  <a:fillRect l="-1518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6C99E1E-6D88-368C-B3DE-4C31362C3B3A}"/>
              </a:ext>
            </a:extLst>
          </p:cNvPr>
          <p:cNvSpPr txBox="1"/>
          <p:nvPr/>
        </p:nvSpPr>
        <p:spPr>
          <a:xfrm>
            <a:off x="6205490" y="586251"/>
            <a:ext cx="427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Noise amplified by PA as signal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AB9CF3-5678-CD48-75A8-9213C4E4F3BC}"/>
              </a:ext>
            </a:extLst>
          </p:cNvPr>
          <p:cNvSpPr txBox="1"/>
          <p:nvPr/>
        </p:nvSpPr>
        <p:spPr>
          <a:xfrm>
            <a:off x="6498454" y="3878461"/>
            <a:ext cx="196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Pulse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24EBA-C4CF-CE6D-FF9C-6A4DDFE46336}"/>
              </a:ext>
            </a:extLst>
          </p:cNvPr>
          <p:cNvSpPr txBox="1"/>
          <p:nvPr/>
        </p:nvSpPr>
        <p:spPr>
          <a:xfrm>
            <a:off x="8340570" y="3838994"/>
            <a:ext cx="193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200F2"/>
                </a:solidFill>
              </a:rPr>
              <a:t>1 channel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2A0BD-832A-5390-6525-E6B30FC0FE28}"/>
              </a:ext>
            </a:extLst>
          </p:cNvPr>
          <p:cNvSpPr txBox="1"/>
          <p:nvPr/>
        </p:nvSpPr>
        <p:spPr>
          <a:xfrm>
            <a:off x="8738717" y="4877741"/>
            <a:ext cx="193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25 channels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B9010-107C-871C-3239-CF8B0519D345}"/>
              </a:ext>
            </a:extLst>
          </p:cNvPr>
          <p:cNvSpPr txBox="1"/>
          <p:nvPr/>
        </p:nvSpPr>
        <p:spPr>
          <a:xfrm>
            <a:off x="9762976" y="4167264"/>
            <a:ext cx="193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AE90B"/>
                </a:solidFill>
              </a:rPr>
              <a:t>225 channels</a:t>
            </a:r>
          </a:p>
        </p:txBody>
      </p:sp>
      <p:sp>
        <p:nvSpPr>
          <p:cNvPr id="9" name="Espace réservé du pied de page 13">
            <a:extLst>
              <a:ext uri="{FF2B5EF4-FFF2-40B4-BE49-F238E27FC236}">
                <a16:creationId xmlns:a16="http://schemas.microsoft.com/office/drawing/2014/main" id="{17CDE4B5-2345-1897-010E-48063E99E14C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  <p:extLst>
      <p:ext uri="{BB962C8B-B14F-4D97-AF65-F5344CB8AC3E}">
        <p14:creationId xmlns:p14="http://schemas.microsoft.com/office/powerpoint/2010/main" val="274589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F79F66E-A3B8-03DF-471C-D08EA2211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0"/>
          <a:stretch/>
        </p:blipFill>
        <p:spPr>
          <a:xfrm flipV="1">
            <a:off x="2163594" y="1249587"/>
            <a:ext cx="7181444" cy="2578324"/>
          </a:xfrm>
          <a:prstGeom prst="rect">
            <a:avLst/>
          </a:prstGeom>
        </p:spPr>
      </p:pic>
      <p:sp>
        <p:nvSpPr>
          <p:cNvPr id="168" name="CustomShape 1"/>
          <p:cNvSpPr/>
          <p:nvPr/>
        </p:nvSpPr>
        <p:spPr>
          <a:xfrm>
            <a:off x="323077" y="4209212"/>
            <a:ext cx="12276546" cy="5860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en-GB" spc="-1" dirty="0">
                <a:solidFill>
                  <a:schemeClr val="accent6"/>
                </a:solidFill>
                <a:latin typeface="Arial"/>
                <a:ea typeface="DejaVu Sans"/>
              </a:rPr>
              <a:t>Digital c</a:t>
            </a:r>
            <a:r>
              <a:rPr lang="en-GB" sz="1800" b="0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lock couples on </a:t>
            </a:r>
            <a:r>
              <a:rPr lang="en-GB" spc="-1" dirty="0">
                <a:solidFill>
                  <a:schemeClr val="accent6"/>
                </a:solidFill>
                <a:latin typeface="Arial"/>
                <a:ea typeface="DejaVu Sans"/>
              </a:rPr>
              <a:t>preamplifier </a:t>
            </a:r>
            <a:r>
              <a:rPr lang="en-GB" spc="-1" dirty="0" err="1">
                <a:solidFill>
                  <a:schemeClr val="accent6"/>
                </a:solidFill>
                <a:latin typeface="Arial"/>
                <a:ea typeface="DejaVu Sans"/>
              </a:rPr>
              <a:t>gnd</a:t>
            </a:r>
            <a:r>
              <a:rPr lang="en-GB" spc="-1" dirty="0">
                <a:solidFill>
                  <a:schemeClr val="accent6"/>
                </a:solidFill>
                <a:latin typeface="Arial"/>
                <a:ea typeface="DejaVu Sans"/>
              </a:rPr>
              <a:t> input : induces a </a:t>
            </a:r>
            <a:r>
              <a:rPr lang="en-GB" b="0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noise ripple ~ 3 </a:t>
            </a:r>
            <a:r>
              <a:rPr lang="en-GB" b="0" strike="noStrike" spc="-1" dirty="0" err="1">
                <a:solidFill>
                  <a:schemeClr val="accent6"/>
                </a:solidFill>
                <a:latin typeface="Arial"/>
                <a:ea typeface="DejaVu Sans"/>
              </a:rPr>
              <a:t>fC</a:t>
            </a:r>
            <a:r>
              <a:rPr lang="en-GB" b="0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 = our limit ! </a:t>
            </a:r>
            <a:endParaRPr lang="en-GB" sz="1800" b="0" strike="noStrike" spc="-1" dirty="0">
              <a:solidFill>
                <a:schemeClr val="accent6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chemeClr val="accent6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endParaRPr lang="en-GB" spc="-1" dirty="0">
              <a:solidFill>
                <a:schemeClr val="accent6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chemeClr val="accent6"/>
              </a:solidFill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193800" y="-614549"/>
            <a:ext cx="5902200" cy="3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2000" b="0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8498C5-69F2-4E2A-C997-D8E10F1CDAB5}"/>
              </a:ext>
            </a:extLst>
          </p:cNvPr>
          <p:cNvSpPr txBox="1"/>
          <p:nvPr/>
        </p:nvSpPr>
        <p:spPr>
          <a:xfrm>
            <a:off x="9413910" y="1311261"/>
            <a:ext cx="21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A3A2BD"/>
                </a:solidFill>
              </a:rPr>
              <a:t>Scope trigger</a:t>
            </a:r>
          </a:p>
          <a:p>
            <a:r>
              <a:rPr lang="fr-FR" dirty="0">
                <a:solidFill>
                  <a:srgbClr val="A3A2BD"/>
                </a:solidFill>
              </a:rPr>
              <a:t>(FPGA calibration)</a:t>
            </a:r>
            <a:endParaRPr lang="en-US" dirty="0">
              <a:solidFill>
                <a:srgbClr val="A3A2BD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5E7998-56D4-6449-2384-1ECFC987F648}"/>
              </a:ext>
            </a:extLst>
          </p:cNvPr>
          <p:cNvSpPr txBox="1"/>
          <p:nvPr/>
        </p:nvSpPr>
        <p:spPr>
          <a:xfrm>
            <a:off x="4583680" y="612258"/>
            <a:ext cx="1752061" cy="646331"/>
          </a:xfrm>
          <a:prstGeom prst="rect">
            <a:avLst/>
          </a:prstGeom>
          <a:solidFill>
            <a:srgbClr val="FFFFFF">
              <a:alpha val="27059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FFC000"/>
                </a:solidFill>
              </a:rPr>
              <a:t>20 </a:t>
            </a:r>
            <a:r>
              <a:rPr lang="fr-FR" dirty="0" err="1">
                <a:solidFill>
                  <a:srgbClr val="FFC000"/>
                </a:solidFill>
              </a:rPr>
              <a:t>fC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injected</a:t>
            </a:r>
            <a:endParaRPr lang="fr-FR" dirty="0">
              <a:solidFill>
                <a:srgbClr val="FFC000"/>
              </a:solidFill>
            </a:endParaRPr>
          </a:p>
          <a:p>
            <a:pPr algn="r"/>
            <a:r>
              <a:rPr lang="fr-FR" dirty="0">
                <a:solidFill>
                  <a:srgbClr val="FFC000"/>
                </a:solidFill>
              </a:rPr>
              <a:t>Signal = 30 mV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6E59C6-59F8-90D2-E1E8-4C0E73AF1A46}"/>
              </a:ext>
            </a:extLst>
          </p:cNvPr>
          <p:cNvSpPr txBox="1"/>
          <p:nvPr/>
        </p:nvSpPr>
        <p:spPr>
          <a:xfrm>
            <a:off x="9374027" y="2949352"/>
            <a:ext cx="2383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No signal </a:t>
            </a:r>
            <a:r>
              <a:rPr lang="fr-FR" dirty="0" err="1">
                <a:solidFill>
                  <a:srgbClr val="C00000"/>
                </a:solidFill>
              </a:rPr>
              <a:t>injected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>
                <a:solidFill>
                  <a:srgbClr val="C00000"/>
                </a:solidFill>
              </a:rPr>
              <a:t>Noise = ± 5 </a:t>
            </a:r>
            <a:r>
              <a:rPr lang="fr-FR" dirty="0" err="1">
                <a:solidFill>
                  <a:srgbClr val="C00000"/>
                </a:solidFill>
              </a:rPr>
              <a:t>mVpp</a:t>
            </a:r>
            <a:endParaRPr lang="fr-FR" dirty="0">
              <a:solidFill>
                <a:srgbClr val="C00000"/>
              </a:solidFill>
            </a:endParaRPr>
          </a:p>
          <a:p>
            <a:endParaRPr lang="fr-FR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ustomShape 4">
            <a:extLst>
              <a:ext uri="{FF2B5EF4-FFF2-40B4-BE49-F238E27FC236}">
                <a16:creationId xmlns:a16="http://schemas.microsoft.com/office/drawing/2014/main" id="{D73F552A-CAFF-C1CA-5638-7864B04AD06A}"/>
              </a:ext>
            </a:extLst>
          </p:cNvPr>
          <p:cNvSpPr/>
          <p:nvPr/>
        </p:nvSpPr>
        <p:spPr>
          <a:xfrm>
            <a:off x="111760" y="630502"/>
            <a:ext cx="3408227" cy="774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Probing one</a:t>
            </a:r>
          </a:p>
          <a:p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transimpedance preamplifier :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03B695B-54D9-0CEA-C9EF-285EDB7992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05" y="2534397"/>
            <a:ext cx="586665" cy="498812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AF38229-D39B-E9DA-7E39-1ADE793771C2}"/>
              </a:ext>
            </a:extLst>
          </p:cNvPr>
          <p:cNvSpPr txBox="1"/>
          <p:nvPr/>
        </p:nvSpPr>
        <p:spPr>
          <a:xfrm>
            <a:off x="2222746" y="2231772"/>
            <a:ext cx="3461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Signal aligned with noise bump</a:t>
            </a:r>
          </a:p>
        </p:txBody>
      </p:sp>
      <p:sp>
        <p:nvSpPr>
          <p:cNvPr id="42" name="CustomShape 4">
            <a:extLst>
              <a:ext uri="{FF2B5EF4-FFF2-40B4-BE49-F238E27FC236}">
                <a16:creationId xmlns:a16="http://schemas.microsoft.com/office/drawing/2014/main" id="{682DEE8F-822F-B41C-0A3F-A803B3EB26E0}"/>
              </a:ext>
            </a:extLst>
          </p:cNvPr>
          <p:cNvSpPr/>
          <p:nvPr/>
        </p:nvSpPr>
        <p:spPr>
          <a:xfrm>
            <a:off x="7842890" y="633020"/>
            <a:ext cx="6120000" cy="6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ASIC+HPK LGAD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biased at -80V (B16)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B5FC9C3-67C4-0EB4-4E5C-4C436B79999F}"/>
              </a:ext>
            </a:extLst>
          </p:cNvPr>
          <p:cNvSpPr/>
          <p:nvPr/>
        </p:nvSpPr>
        <p:spPr>
          <a:xfrm>
            <a:off x="1890508" y="5311905"/>
            <a:ext cx="5239221" cy="764863"/>
          </a:xfrm>
          <a:custGeom>
            <a:avLst/>
            <a:gdLst>
              <a:gd name="connsiteX0" fmla="*/ 0 w 5239221"/>
              <a:gd name="connsiteY0" fmla="*/ 398751 h 764863"/>
              <a:gd name="connsiteX1" fmla="*/ 899160 w 5239221"/>
              <a:gd name="connsiteY1" fmla="*/ 10131 h 764863"/>
              <a:gd name="connsiteX2" fmla="*/ 2004060 w 5239221"/>
              <a:gd name="connsiteY2" fmla="*/ 764511 h 764863"/>
              <a:gd name="connsiteX3" fmla="*/ 3147060 w 5239221"/>
              <a:gd name="connsiteY3" fmla="*/ 116811 h 764863"/>
              <a:gd name="connsiteX4" fmla="*/ 4343400 w 5239221"/>
              <a:gd name="connsiteY4" fmla="*/ 741651 h 764863"/>
              <a:gd name="connsiteX5" fmla="*/ 5234940 w 5239221"/>
              <a:gd name="connsiteY5" fmla="*/ 238731 h 76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9221" h="764863">
                <a:moveTo>
                  <a:pt x="0" y="398751"/>
                </a:moveTo>
                <a:cubicBezTo>
                  <a:pt x="282575" y="173961"/>
                  <a:pt x="565150" y="-50829"/>
                  <a:pt x="899160" y="10131"/>
                </a:cubicBezTo>
                <a:cubicBezTo>
                  <a:pt x="1233170" y="71091"/>
                  <a:pt x="1629410" y="746731"/>
                  <a:pt x="2004060" y="764511"/>
                </a:cubicBezTo>
                <a:cubicBezTo>
                  <a:pt x="2378710" y="782291"/>
                  <a:pt x="2757170" y="120621"/>
                  <a:pt x="3147060" y="116811"/>
                </a:cubicBezTo>
                <a:cubicBezTo>
                  <a:pt x="3536950" y="113001"/>
                  <a:pt x="3995420" y="721331"/>
                  <a:pt x="4343400" y="741651"/>
                </a:cubicBezTo>
                <a:cubicBezTo>
                  <a:pt x="4691380" y="761971"/>
                  <a:pt x="5295900" y="198091"/>
                  <a:pt x="5234940" y="2387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4C5090B-4EC1-9F22-8CE8-67009509ADD6}"/>
              </a:ext>
            </a:extLst>
          </p:cNvPr>
          <p:cNvSpPr/>
          <p:nvPr/>
        </p:nvSpPr>
        <p:spPr>
          <a:xfrm>
            <a:off x="3730686" y="5111246"/>
            <a:ext cx="342900" cy="935249"/>
          </a:xfrm>
          <a:custGeom>
            <a:avLst/>
            <a:gdLst>
              <a:gd name="connsiteX0" fmla="*/ 0 w 342900"/>
              <a:gd name="connsiteY0" fmla="*/ 586756 h 601996"/>
              <a:gd name="connsiteX1" fmla="*/ 160020 w 342900"/>
              <a:gd name="connsiteY1" fmla="*/ 16 h 601996"/>
              <a:gd name="connsiteX2" fmla="*/ 342900 w 342900"/>
              <a:gd name="connsiteY2" fmla="*/ 601996 h 60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601996">
                <a:moveTo>
                  <a:pt x="0" y="586756"/>
                </a:moveTo>
                <a:cubicBezTo>
                  <a:pt x="51435" y="292116"/>
                  <a:pt x="102870" y="-2524"/>
                  <a:pt x="160020" y="16"/>
                </a:cubicBezTo>
                <a:cubicBezTo>
                  <a:pt x="217170" y="2556"/>
                  <a:pt x="288290" y="506746"/>
                  <a:pt x="342900" y="601996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CCD5293-8B20-FD4C-F695-14FA9E3E65AE}"/>
              </a:ext>
            </a:extLst>
          </p:cNvPr>
          <p:cNvSpPr/>
          <p:nvPr/>
        </p:nvSpPr>
        <p:spPr>
          <a:xfrm>
            <a:off x="4901831" y="5111899"/>
            <a:ext cx="342900" cy="369333"/>
          </a:xfrm>
          <a:custGeom>
            <a:avLst/>
            <a:gdLst>
              <a:gd name="connsiteX0" fmla="*/ 0 w 342900"/>
              <a:gd name="connsiteY0" fmla="*/ 586756 h 601996"/>
              <a:gd name="connsiteX1" fmla="*/ 160020 w 342900"/>
              <a:gd name="connsiteY1" fmla="*/ 16 h 601996"/>
              <a:gd name="connsiteX2" fmla="*/ 342900 w 342900"/>
              <a:gd name="connsiteY2" fmla="*/ 601996 h 60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601996">
                <a:moveTo>
                  <a:pt x="0" y="586756"/>
                </a:moveTo>
                <a:cubicBezTo>
                  <a:pt x="51435" y="292116"/>
                  <a:pt x="102870" y="-2524"/>
                  <a:pt x="160020" y="16"/>
                </a:cubicBezTo>
                <a:cubicBezTo>
                  <a:pt x="217170" y="2556"/>
                  <a:pt x="288290" y="506746"/>
                  <a:pt x="342900" y="601996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3AE39B-B897-E125-34AE-00342612B86B}"/>
              </a:ext>
            </a:extLst>
          </p:cNvPr>
          <p:cNvSpPr txBox="1"/>
          <p:nvPr/>
        </p:nvSpPr>
        <p:spPr>
          <a:xfrm>
            <a:off x="5772045" y="4888283"/>
            <a:ext cx="5239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b="0" strike="noStrike" spc="-1" dirty="0">
                <a:solidFill>
                  <a:srgbClr val="92D050"/>
                </a:solidFill>
                <a:latin typeface="Arial"/>
                <a:ea typeface="DejaVu Sans"/>
              </a:rPr>
              <a:t>Minimum threshold obtained aligning the signal with the noise bump.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88AE8C-0B15-04D2-47ED-EDDA39C6473D}"/>
              </a:ext>
            </a:extLst>
          </p:cNvPr>
          <p:cNvSpPr txBox="1"/>
          <p:nvPr/>
        </p:nvSpPr>
        <p:spPr>
          <a:xfrm>
            <a:off x="2539327" y="6180176"/>
            <a:ext cx="9796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pc="-1" dirty="0">
                <a:solidFill>
                  <a:srgbClr val="C00000"/>
                </a:solidFill>
                <a:latin typeface="Arial"/>
                <a:ea typeface="DejaVu Sans"/>
              </a:rPr>
              <a:t>Signal amplitude seen by the discriminator reduces : “hidden” inside the noise ripple 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83D7A-5D0A-7172-5017-D7195D92D58D}"/>
              </a:ext>
            </a:extLst>
          </p:cNvPr>
          <p:cNvCxnSpPr>
            <a:cxnSpLocks/>
          </p:cNvCxnSpPr>
          <p:nvPr/>
        </p:nvCxnSpPr>
        <p:spPr>
          <a:xfrm flipV="1">
            <a:off x="2868653" y="5175713"/>
            <a:ext cx="2844737" cy="9311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9BDE351C-4E0D-738F-D473-E8AD48E889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67149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Fighting against digital activity </a:t>
            </a:r>
            <a:endParaRPr lang="en-GB" sz="2400" b="1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2F306-6232-2E64-A711-82EFEF649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11</a:t>
            </a:fld>
            <a:endParaRPr kumimoji="0"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8AC75-1782-20BE-5447-6DE9C966550F}"/>
              </a:ext>
            </a:extLst>
          </p:cNvPr>
          <p:cNvSpPr txBox="1"/>
          <p:nvPr/>
        </p:nvSpPr>
        <p:spPr>
          <a:xfrm>
            <a:off x="101194" y="5146748"/>
            <a:ext cx="305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Preamplifier </a:t>
            </a:r>
          </a:p>
          <a:p>
            <a:r>
              <a:rPr lang="en-GB" dirty="0"/>
              <a:t>output baseline :</a:t>
            </a:r>
          </a:p>
          <a:p>
            <a:r>
              <a:rPr lang="en-GB" dirty="0"/>
              <a:t>(exaggerated)</a:t>
            </a:r>
          </a:p>
        </p:txBody>
      </p:sp>
      <p:cxnSp>
        <p:nvCxnSpPr>
          <p:cNvPr id="12" name="Connecteur droit 19">
            <a:extLst>
              <a:ext uri="{FF2B5EF4-FFF2-40B4-BE49-F238E27FC236}">
                <a16:creationId xmlns:a16="http://schemas.microsoft.com/office/drawing/2014/main" id="{BFF09600-3676-2D3A-E7FA-B9891AD307FC}"/>
              </a:ext>
            </a:extLst>
          </p:cNvPr>
          <p:cNvCxnSpPr>
            <a:cxnSpLocks/>
          </p:cNvCxnSpPr>
          <p:nvPr/>
        </p:nvCxnSpPr>
        <p:spPr>
          <a:xfrm>
            <a:off x="2752527" y="4121008"/>
            <a:ext cx="795020" cy="11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20">
            <a:extLst>
              <a:ext uri="{FF2B5EF4-FFF2-40B4-BE49-F238E27FC236}">
                <a16:creationId xmlns:a16="http://schemas.microsoft.com/office/drawing/2014/main" id="{A9CB21E6-18FA-E20A-97DE-0868C7BD698D}"/>
              </a:ext>
            </a:extLst>
          </p:cNvPr>
          <p:cNvCxnSpPr>
            <a:cxnSpLocks/>
          </p:cNvCxnSpPr>
          <p:nvPr/>
        </p:nvCxnSpPr>
        <p:spPr>
          <a:xfrm flipV="1">
            <a:off x="3545007" y="3918872"/>
            <a:ext cx="2540" cy="2033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26">
            <a:extLst>
              <a:ext uri="{FF2B5EF4-FFF2-40B4-BE49-F238E27FC236}">
                <a16:creationId xmlns:a16="http://schemas.microsoft.com/office/drawing/2014/main" id="{9912D523-5C01-D753-DC33-4A8087E7B3BA}"/>
              </a:ext>
            </a:extLst>
          </p:cNvPr>
          <p:cNvCxnSpPr>
            <a:cxnSpLocks/>
          </p:cNvCxnSpPr>
          <p:nvPr/>
        </p:nvCxnSpPr>
        <p:spPr>
          <a:xfrm>
            <a:off x="3545007" y="3921528"/>
            <a:ext cx="174955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29">
            <a:extLst>
              <a:ext uri="{FF2B5EF4-FFF2-40B4-BE49-F238E27FC236}">
                <a16:creationId xmlns:a16="http://schemas.microsoft.com/office/drawing/2014/main" id="{E0E8330A-D0F7-2654-3853-E684B05996E2}"/>
              </a:ext>
            </a:extLst>
          </p:cNvPr>
          <p:cNvCxnSpPr>
            <a:cxnSpLocks/>
          </p:cNvCxnSpPr>
          <p:nvPr/>
        </p:nvCxnSpPr>
        <p:spPr>
          <a:xfrm flipV="1">
            <a:off x="5294559" y="3917714"/>
            <a:ext cx="2540" cy="2033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30">
            <a:extLst>
              <a:ext uri="{FF2B5EF4-FFF2-40B4-BE49-F238E27FC236}">
                <a16:creationId xmlns:a16="http://schemas.microsoft.com/office/drawing/2014/main" id="{BE806E79-4BD8-FED2-5806-3A20819A4812}"/>
              </a:ext>
            </a:extLst>
          </p:cNvPr>
          <p:cNvCxnSpPr>
            <a:cxnSpLocks/>
          </p:cNvCxnSpPr>
          <p:nvPr/>
        </p:nvCxnSpPr>
        <p:spPr>
          <a:xfrm>
            <a:off x="5298389" y="4121288"/>
            <a:ext cx="18313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31">
            <a:extLst>
              <a:ext uri="{FF2B5EF4-FFF2-40B4-BE49-F238E27FC236}">
                <a16:creationId xmlns:a16="http://schemas.microsoft.com/office/drawing/2014/main" id="{BECA1217-1466-0B41-EFE2-F77C38444F85}"/>
              </a:ext>
            </a:extLst>
          </p:cNvPr>
          <p:cNvCxnSpPr>
            <a:cxnSpLocks/>
          </p:cNvCxnSpPr>
          <p:nvPr/>
        </p:nvCxnSpPr>
        <p:spPr>
          <a:xfrm flipV="1">
            <a:off x="7130553" y="3922954"/>
            <a:ext cx="2540" cy="2033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32">
            <a:extLst>
              <a:ext uri="{FF2B5EF4-FFF2-40B4-BE49-F238E27FC236}">
                <a16:creationId xmlns:a16="http://schemas.microsoft.com/office/drawing/2014/main" id="{54268254-0926-85AA-2945-215916CE7896}"/>
              </a:ext>
            </a:extLst>
          </p:cNvPr>
          <p:cNvCxnSpPr>
            <a:cxnSpLocks/>
          </p:cNvCxnSpPr>
          <p:nvPr/>
        </p:nvCxnSpPr>
        <p:spPr>
          <a:xfrm>
            <a:off x="7129729" y="3926002"/>
            <a:ext cx="169881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33">
            <a:extLst>
              <a:ext uri="{FF2B5EF4-FFF2-40B4-BE49-F238E27FC236}">
                <a16:creationId xmlns:a16="http://schemas.microsoft.com/office/drawing/2014/main" id="{9176404D-9344-7170-A3EC-48AF994F0072}"/>
              </a:ext>
            </a:extLst>
          </p:cNvPr>
          <p:cNvCxnSpPr>
            <a:cxnSpLocks/>
          </p:cNvCxnSpPr>
          <p:nvPr/>
        </p:nvCxnSpPr>
        <p:spPr>
          <a:xfrm flipV="1">
            <a:off x="8828543" y="3921684"/>
            <a:ext cx="2540" cy="2033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4">
            <a:extLst>
              <a:ext uri="{FF2B5EF4-FFF2-40B4-BE49-F238E27FC236}">
                <a16:creationId xmlns:a16="http://schemas.microsoft.com/office/drawing/2014/main" id="{25F24428-487B-9BDB-6287-7AF1F12625B6}"/>
              </a:ext>
            </a:extLst>
          </p:cNvPr>
          <p:cNvCxnSpPr>
            <a:cxnSpLocks/>
          </p:cNvCxnSpPr>
          <p:nvPr/>
        </p:nvCxnSpPr>
        <p:spPr>
          <a:xfrm>
            <a:off x="8831529" y="4121008"/>
            <a:ext cx="86853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9">
            <a:extLst>
              <a:ext uri="{FF2B5EF4-FFF2-40B4-BE49-F238E27FC236}">
                <a16:creationId xmlns:a16="http://schemas.microsoft.com/office/drawing/2014/main" id="{34F3348F-DBB2-EE2F-E0E8-F6AEA752A38D}"/>
              </a:ext>
            </a:extLst>
          </p:cNvPr>
          <p:cNvSpPr txBox="1"/>
          <p:nvPr/>
        </p:nvSpPr>
        <p:spPr>
          <a:xfrm>
            <a:off x="8985176" y="3865929"/>
            <a:ext cx="974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40 MHz</a:t>
            </a:r>
          </a:p>
        </p:txBody>
      </p:sp>
      <p:sp>
        <p:nvSpPr>
          <p:cNvPr id="20" name="Espace réservé du pied de page 13">
            <a:extLst>
              <a:ext uri="{FF2B5EF4-FFF2-40B4-BE49-F238E27FC236}">
                <a16:creationId xmlns:a16="http://schemas.microsoft.com/office/drawing/2014/main" id="{C7776085-6FF8-74EE-0791-64A46752B2AE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8" grpId="0"/>
      <p:bldP spid="19" grpId="0" animBg="1"/>
      <p:bldP spid="23" grpId="0" animBg="1"/>
      <p:bldP spid="24" grpId="0" animBg="1"/>
      <p:bldP spid="26" grpId="0"/>
      <p:bldP spid="29" grpId="0"/>
      <p:bldP spid="10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8CFC5B-E79C-8139-5D47-01841769372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16366" y="1430902"/>
            <a:ext cx="5975640" cy="298764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144000" y="144000"/>
            <a:ext cx="7054200" cy="6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530160" y="4528342"/>
            <a:ext cx="7414200" cy="136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216366" y="-512477"/>
            <a:ext cx="6695280" cy="34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6914796" y="592895"/>
            <a:ext cx="6120000" cy="6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ASIC+HPK LGAD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biased at -80V (B16) All TZ ON 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CFFB8E-CBD1-9B60-B12B-58E2DC5D032B}"/>
              </a:ext>
            </a:extLst>
          </p:cNvPr>
          <p:cNvSpPr txBox="1"/>
          <p:nvPr/>
        </p:nvSpPr>
        <p:spPr>
          <a:xfrm>
            <a:off x="754243" y="4639360"/>
            <a:ext cx="5962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Time-walk = convolution of the preamplifier rise time (300 </a:t>
            </a:r>
            <a:r>
              <a:rPr lang="en-GB" dirty="0" err="1"/>
              <a:t>ps</a:t>
            </a:r>
            <a:r>
              <a:rPr lang="en-GB" dirty="0"/>
              <a:t>) with LGAD rise time (600 </a:t>
            </a:r>
            <a:r>
              <a:rPr lang="en-GB" dirty="0" err="1"/>
              <a:t>ps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Skew between bottom and top of the column pixel : due to clock tree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72C307-EF91-0C8F-7C2D-5F7338998D8A}"/>
              </a:ext>
            </a:extLst>
          </p:cNvPr>
          <p:cNvSpPr txBox="1"/>
          <p:nvPr/>
        </p:nvSpPr>
        <p:spPr>
          <a:xfrm>
            <a:off x="2418459" y="1089699"/>
            <a:ext cx="282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TOA versus charge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272CCE-AA58-2258-142F-AE4BEAFEB398}"/>
              </a:ext>
            </a:extLst>
          </p:cNvPr>
          <p:cNvSpPr txBox="1"/>
          <p:nvPr/>
        </p:nvSpPr>
        <p:spPr>
          <a:xfrm>
            <a:off x="8278740" y="1066178"/>
            <a:ext cx="282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TOA versus TOT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0E5555-7D0C-D6B6-8A64-13D4A12C862A}"/>
              </a:ext>
            </a:extLst>
          </p:cNvPr>
          <p:cNvSpPr txBox="1"/>
          <p:nvPr/>
        </p:nvSpPr>
        <p:spPr>
          <a:xfrm>
            <a:off x="6716523" y="4658524"/>
            <a:ext cx="4858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Offline time-walk correction using TOT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86A8823-2569-B5A0-45B8-D4B920E7B70D}"/>
              </a:ext>
            </a:extLst>
          </p:cNvPr>
          <p:cNvCxnSpPr/>
          <p:nvPr/>
        </p:nvCxnSpPr>
        <p:spPr>
          <a:xfrm>
            <a:off x="5965472" y="1528540"/>
            <a:ext cx="0" cy="740780"/>
          </a:xfrm>
          <a:prstGeom prst="straightConnector1">
            <a:avLst/>
          </a:prstGeom>
          <a:ln>
            <a:solidFill>
              <a:srgbClr val="DB434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1D31498-6922-7132-CAA1-350004EC44AF}"/>
              </a:ext>
            </a:extLst>
          </p:cNvPr>
          <p:cNvCxnSpPr>
            <a:cxnSpLocks/>
          </p:cNvCxnSpPr>
          <p:nvPr/>
        </p:nvCxnSpPr>
        <p:spPr>
          <a:xfrm flipV="1">
            <a:off x="5962665" y="3877895"/>
            <a:ext cx="0" cy="661685"/>
          </a:xfrm>
          <a:prstGeom prst="straightConnector1">
            <a:avLst/>
          </a:prstGeom>
          <a:ln>
            <a:solidFill>
              <a:srgbClr val="DB434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C75C555-E49C-99B7-5CE3-D986322AE13E}"/>
              </a:ext>
            </a:extLst>
          </p:cNvPr>
          <p:cNvCxnSpPr>
            <a:cxnSpLocks/>
          </p:cNvCxnSpPr>
          <p:nvPr/>
        </p:nvCxnSpPr>
        <p:spPr>
          <a:xfrm>
            <a:off x="1026160" y="3851851"/>
            <a:ext cx="4939312" cy="0"/>
          </a:xfrm>
          <a:prstGeom prst="line">
            <a:avLst/>
          </a:prstGeom>
          <a:ln>
            <a:solidFill>
              <a:srgbClr val="DB4344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A60A2D8-CE45-2391-9438-48BCFA853995}"/>
              </a:ext>
            </a:extLst>
          </p:cNvPr>
          <p:cNvSpPr txBox="1"/>
          <p:nvPr/>
        </p:nvSpPr>
        <p:spPr>
          <a:xfrm>
            <a:off x="3662992" y="2870132"/>
            <a:ext cx="247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Time-walk = ~750 </a:t>
            </a:r>
            <a:r>
              <a:rPr lang="en-GB" dirty="0" err="1">
                <a:solidFill>
                  <a:srgbClr val="C00000"/>
                </a:solidFill>
              </a:rPr>
              <a:t>ps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0413E-74CE-E00A-D880-C061C120869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73900" y="1409252"/>
            <a:ext cx="5843880" cy="2921760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06861-992D-A1D5-19AD-FD2AA84807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79261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Correcting time-of-arrival </a:t>
            </a:r>
            <a:r>
              <a:rPr lang="en-US" sz="2400" b="1" strike="noStrike" spc="-1" dirty="0" err="1">
                <a:solidFill>
                  <a:srgbClr val="C00000"/>
                </a:solidFill>
                <a:latin typeface="Arial"/>
                <a:ea typeface="DejaVu Sans"/>
              </a:rPr>
              <a:t>timewalk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 with time-over-threshold</a:t>
            </a:r>
          </a:p>
        </p:txBody>
      </p:sp>
      <p:sp>
        <p:nvSpPr>
          <p:cNvPr id="15" name="CustomShape 3">
            <a:extLst>
              <a:ext uri="{FF2B5EF4-FFF2-40B4-BE49-F238E27FC236}">
                <a16:creationId xmlns:a16="http://schemas.microsoft.com/office/drawing/2014/main" id="{AD225B65-1461-23CA-A02E-4D7CD71FC20F}"/>
              </a:ext>
            </a:extLst>
          </p:cNvPr>
          <p:cNvSpPr/>
          <p:nvPr/>
        </p:nvSpPr>
        <p:spPr>
          <a:xfrm>
            <a:off x="754243" y="1521586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BB3944EB-DADE-DA50-A73E-DF8F23A2C5DA}"/>
              </a:ext>
            </a:extLst>
          </p:cNvPr>
          <p:cNvSpPr/>
          <p:nvPr/>
        </p:nvSpPr>
        <p:spPr>
          <a:xfrm>
            <a:off x="9784695" y="3603741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3F2EED-9872-2135-BC64-B0B50933A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12</a:t>
            </a:fld>
            <a:endParaRPr kumimoji="0" lang="en-US"/>
          </a:p>
        </p:txBody>
      </p:sp>
      <p:sp>
        <p:nvSpPr>
          <p:cNvPr id="12" name="Espace réservé du pied de page 13">
            <a:extLst>
              <a:ext uri="{FF2B5EF4-FFF2-40B4-BE49-F238E27FC236}">
                <a16:creationId xmlns:a16="http://schemas.microsoft.com/office/drawing/2014/main" id="{165578FE-5A9C-F003-6DD3-50A93D44F572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248172" y="-423159"/>
            <a:ext cx="7054200" cy="6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34CBD-F920-3A52-9467-0987B820DD6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40852" y="671193"/>
            <a:ext cx="10296000" cy="5523977"/>
          </a:xfrm>
          <a:prstGeom prst="rect">
            <a:avLst/>
          </a:prstGeom>
          <a:ln>
            <a:noFill/>
          </a:ln>
        </p:spPr>
      </p:pic>
      <p:sp>
        <p:nvSpPr>
          <p:cNvPr id="187" name="TextShape 2"/>
          <p:cNvSpPr txBox="1"/>
          <p:nvPr/>
        </p:nvSpPr>
        <p:spPr>
          <a:xfrm>
            <a:off x="360000" y="6120000"/>
            <a:ext cx="1029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en-GB" sz="18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0097F87-8DDF-1242-BD1D-AE106F3EFE89}"/>
                  </a:ext>
                </a:extLst>
              </p:cNvPr>
              <p:cNvSpPr txBox="1"/>
              <p:nvPr/>
            </p:nvSpPr>
            <p:spPr>
              <a:xfrm>
                <a:off x="7694341" y="3126377"/>
                <a:ext cx="3764022" cy="7865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𝑗𝑖𝑡𝑡𝑒𝑟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fr-FR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</m:oMath>
                </a14:m>
                <a:endParaRPr lang="fr-FR" sz="2000" dirty="0"/>
              </a:p>
              <a:p>
                <a:r>
                  <a:rPr lang="fr-FR" sz="2000" dirty="0"/>
                  <a:t> 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0097F87-8DDF-1242-BD1D-AE106F3EF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341" y="3126377"/>
                <a:ext cx="3764022" cy="786562"/>
              </a:xfrm>
              <a:prstGeom prst="rect">
                <a:avLst/>
              </a:prstGeom>
              <a:blipFill>
                <a:blip r:embed="rId4"/>
                <a:stretch>
                  <a:fillRect l="-162" t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1D7843BB-02BE-EE5C-21E9-6F08E2C40061}"/>
              </a:ext>
            </a:extLst>
          </p:cNvPr>
          <p:cNvSpPr txBox="1"/>
          <p:nvPr/>
        </p:nvSpPr>
        <p:spPr>
          <a:xfrm>
            <a:off x="7694341" y="3626500"/>
            <a:ext cx="3764022" cy="116955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  </a:t>
            </a:r>
            <a:r>
              <a:rPr lang="fr-FR" sz="1400" dirty="0"/>
              <a:t>C</a:t>
            </a:r>
            <a:r>
              <a:rPr lang="fr-FR" sz="1400" baseline="-25000" dirty="0"/>
              <a:t>d </a:t>
            </a:r>
            <a:r>
              <a:rPr lang="fr-FR" sz="1400" dirty="0"/>
              <a:t>: </a:t>
            </a:r>
            <a:r>
              <a:rPr lang="fr-FR" sz="1400" dirty="0" err="1"/>
              <a:t>sensor</a:t>
            </a:r>
            <a:r>
              <a:rPr lang="fr-FR" sz="1400" dirty="0"/>
              <a:t> cap </a:t>
            </a:r>
          </a:p>
          <a:p>
            <a:r>
              <a:rPr lang="fr-FR" sz="1400" dirty="0"/>
              <a:t>  t</a:t>
            </a:r>
            <a:r>
              <a:rPr lang="fr-FR" sz="1400" baseline="-25000" dirty="0"/>
              <a:t>d </a:t>
            </a:r>
            <a:r>
              <a:rPr lang="fr-FR" sz="1400" dirty="0"/>
              <a:t>: LGAD drift time, 600 </a:t>
            </a:r>
            <a:r>
              <a:rPr lang="fr-FR" sz="1400" dirty="0" err="1"/>
              <a:t>ps</a:t>
            </a:r>
            <a:endParaRPr lang="fr-FR" sz="1400" dirty="0"/>
          </a:p>
          <a:p>
            <a:r>
              <a:rPr lang="fr-FR" sz="1400" dirty="0"/>
              <a:t>  Q</a:t>
            </a:r>
            <a:r>
              <a:rPr lang="fr-FR" sz="1400" baseline="-25000" dirty="0"/>
              <a:t>in </a:t>
            </a:r>
            <a:r>
              <a:rPr lang="fr-FR" sz="1400" dirty="0"/>
              <a:t>: MIP charge (10 </a:t>
            </a:r>
            <a:r>
              <a:rPr lang="fr-FR" sz="1400" dirty="0" err="1"/>
              <a:t>fC</a:t>
            </a:r>
            <a:r>
              <a:rPr lang="fr-FR" sz="1400" dirty="0"/>
              <a:t> at start, 4 </a:t>
            </a:r>
            <a:r>
              <a:rPr lang="fr-FR" sz="1400" dirty="0" err="1"/>
              <a:t>fC</a:t>
            </a:r>
            <a:r>
              <a:rPr lang="fr-FR" sz="1400" dirty="0"/>
              <a:t> at end)</a:t>
            </a:r>
          </a:p>
          <a:p>
            <a:r>
              <a:rPr lang="fr-FR" sz="1400" dirty="0"/>
              <a:t>  e</a:t>
            </a:r>
            <a:r>
              <a:rPr lang="fr-FR" sz="1400" baseline="-25000" dirty="0"/>
              <a:t>n </a:t>
            </a:r>
            <a:r>
              <a:rPr lang="fr-FR" sz="1400" dirty="0"/>
              <a:t>: noise spectral </a:t>
            </a:r>
            <a:r>
              <a:rPr lang="fr-FR" sz="1400" dirty="0" err="1"/>
              <a:t>density</a:t>
            </a:r>
            <a:r>
              <a:rPr lang="fr-FR" sz="1400" dirty="0"/>
              <a:t> of input trans.</a:t>
            </a:r>
          </a:p>
          <a:p>
            <a:r>
              <a:rPr lang="fr-FR" sz="1400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82746E-B6CF-DBD5-610E-4B3B977B29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67149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Comparing measured time-of-arrival jitter with simulation </a:t>
            </a: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EADA8C3-0A71-F9C7-8EBC-03D58F76E6FC}"/>
              </a:ext>
            </a:extLst>
          </p:cNvPr>
          <p:cNvSpPr/>
          <p:nvPr/>
        </p:nvSpPr>
        <p:spPr>
          <a:xfrm>
            <a:off x="1176257" y="1078816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56DADD-367C-02F9-2FB4-4A02DB5F5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13</a:t>
            </a:fld>
            <a:endParaRPr kumimoji="0" lang="en-US"/>
          </a:p>
        </p:txBody>
      </p:sp>
      <p:sp>
        <p:nvSpPr>
          <p:cNvPr id="10" name="Espace réservé du pied de page 13">
            <a:extLst>
              <a:ext uri="{FF2B5EF4-FFF2-40B4-BE49-F238E27FC236}">
                <a16:creationId xmlns:a16="http://schemas.microsoft.com/office/drawing/2014/main" id="{43E00CB3-B4B2-0F1D-75D8-3E7EA19730D4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216000" y="-684406"/>
            <a:ext cx="8566560" cy="8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196" name="Image 192_1"/>
          <p:cNvPicPr/>
          <p:nvPr/>
        </p:nvPicPr>
        <p:blipFill>
          <a:blip r:embed="rId3"/>
          <a:stretch/>
        </p:blipFill>
        <p:spPr>
          <a:xfrm>
            <a:off x="381356" y="623707"/>
            <a:ext cx="9688197" cy="5074569"/>
          </a:xfrm>
          <a:prstGeom prst="rect">
            <a:avLst/>
          </a:prstGeom>
          <a:ln>
            <a:noFill/>
          </a:ln>
        </p:spPr>
      </p:pic>
      <p:sp>
        <p:nvSpPr>
          <p:cNvPr id="197" name="CustomShape 2"/>
          <p:cNvSpPr/>
          <p:nvPr/>
        </p:nvSpPr>
        <p:spPr>
          <a:xfrm>
            <a:off x="367317" y="5215234"/>
            <a:ext cx="10006200" cy="215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0661CA-3C81-F46F-3FF4-B49569D69CF3}"/>
              </a:ext>
            </a:extLst>
          </p:cNvPr>
          <p:cNvSpPr txBox="1"/>
          <p:nvPr/>
        </p:nvSpPr>
        <p:spPr>
          <a:xfrm>
            <a:off x="4780496" y="3574163"/>
            <a:ext cx="483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C97FF"/>
                </a:solidFill>
              </a:rPr>
              <a:t>ASIC alone with detector capacitance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0EA68F-E052-337E-3D4F-5C75979986AA}"/>
              </a:ext>
            </a:extLst>
          </p:cNvPr>
          <p:cNvSpPr txBox="1"/>
          <p:nvPr/>
        </p:nvSpPr>
        <p:spPr>
          <a:xfrm>
            <a:off x="6891246" y="4153273"/>
            <a:ext cx="174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CE2B"/>
                </a:solidFill>
              </a:rPr>
              <a:t>ASIC + sensor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482D11-CF9D-C9BD-9A63-360D785C3AA8}"/>
              </a:ext>
            </a:extLst>
          </p:cNvPr>
          <p:cNvSpPr txBox="1"/>
          <p:nvPr/>
        </p:nvSpPr>
        <p:spPr>
          <a:xfrm>
            <a:off x="3919662" y="2919706"/>
            <a:ext cx="434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B4344"/>
                </a:solidFill>
              </a:rPr>
              <a:t>ASIC alone without detector capacitance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F169FF-8DB6-9D15-E7F7-100AFD53DF46}"/>
              </a:ext>
            </a:extLst>
          </p:cNvPr>
          <p:cNvSpPr txBox="1"/>
          <p:nvPr/>
        </p:nvSpPr>
        <p:spPr>
          <a:xfrm>
            <a:off x="216000" y="5660968"/>
            <a:ext cx="11856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Pulse reconstruction of a voltage preamplifier, between </a:t>
            </a:r>
            <a:r>
              <a:rPr lang="en-GB" sz="1800" b="1" strike="noStrike" spc="-1" dirty="0">
                <a:solidFill>
                  <a:srgbClr val="2C97FF"/>
                </a:solidFill>
                <a:latin typeface="Arial"/>
                <a:ea typeface="DejaVu Sans"/>
              </a:rPr>
              <a:t>ASIC alone </a:t>
            </a: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and </a:t>
            </a:r>
            <a:r>
              <a:rPr lang="en-GB" sz="1800" b="1" strike="noStrike" spc="-1" dirty="0">
                <a:solidFill>
                  <a:srgbClr val="31CE2B"/>
                </a:solidFill>
                <a:latin typeface="Arial"/>
                <a:ea typeface="DejaVu Sans"/>
              </a:rPr>
              <a:t>ASIC + sensor</a:t>
            </a: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:</a:t>
            </a:r>
            <a:endParaRPr lang="en-GB" sz="18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Showing same amplitude &amp; falling edge decay time </a:t>
            </a:r>
            <a:r>
              <a:rPr lang="en-GB" sz="1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→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internal LGAD-like capacitance corresponds to 3.5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pF.</a:t>
            </a:r>
            <a:endParaRPr lang="en-GB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Showing slightly slowly rising time </a:t>
            </a:r>
            <a:r>
              <a:rPr lang="en-GB" sz="1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→ partially explains worst jitter with sensor. </a:t>
            </a:r>
            <a:endParaRPr lang="en-GB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2808F24-95F8-7B77-80B4-28E9B7CDCD9A}"/>
                  </a:ext>
                </a:extLst>
              </p:cNvPr>
              <p:cNvSpPr txBox="1"/>
              <p:nvPr/>
            </p:nvSpPr>
            <p:spPr>
              <a:xfrm>
                <a:off x="6222380" y="1746456"/>
                <a:ext cx="3764022" cy="97821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𝑗𝑖𝑡𝑡𝑒𝑟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fr-FR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fr-FR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F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</m:oMath>
                </a14:m>
                <a:endParaRPr lang="fr-FR" sz="2000" dirty="0"/>
              </a:p>
              <a:p>
                <a:r>
                  <a:rPr lang="fr-FR" sz="2000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2808F24-95F8-7B77-80B4-28E9B7CDC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380" y="1746456"/>
                <a:ext cx="3764022" cy="9782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99D4BD9C-E91E-BCAA-C7D4-D8FA2146DD6F}"/>
              </a:ext>
            </a:extLst>
          </p:cNvPr>
          <p:cNvSpPr txBox="1"/>
          <p:nvPr/>
        </p:nvSpPr>
        <p:spPr>
          <a:xfrm>
            <a:off x="6208341" y="2476628"/>
            <a:ext cx="3764022" cy="307777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  </a:t>
            </a:r>
            <a:r>
              <a:rPr lang="fr-FR" sz="1400" dirty="0">
                <a:solidFill>
                  <a:srgbClr val="C00000"/>
                </a:solidFill>
              </a:rPr>
              <a:t>C</a:t>
            </a:r>
            <a:r>
              <a:rPr lang="fr-FR" sz="1400" baseline="-25000" dirty="0">
                <a:solidFill>
                  <a:srgbClr val="C00000"/>
                </a:solidFill>
              </a:rPr>
              <a:t>d</a:t>
            </a:r>
            <a:r>
              <a:rPr lang="fr-FR" sz="1400" baseline="-25000" dirty="0"/>
              <a:t> </a:t>
            </a:r>
            <a:r>
              <a:rPr lang="fr-FR" sz="1400" dirty="0"/>
              <a:t>: LGAD capacitance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2CD1F6-AC4C-FF8A-E921-518F64F6B56B}"/>
              </a:ext>
            </a:extLst>
          </p:cNvPr>
          <p:cNvSpPr txBox="1"/>
          <p:nvPr/>
        </p:nvSpPr>
        <p:spPr>
          <a:xfrm>
            <a:off x="10083592" y="4568903"/>
            <a:ext cx="1988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</a:t>
            </a:r>
          </a:p>
          <a:p>
            <a:r>
              <a:rPr lang="en-GB" dirty="0"/>
              <a:t>calibration pulse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578CF94-4798-A515-E17A-6A82B38746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72226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Is the internal detector capacitance equivalent to an LGAD’s ?</a:t>
            </a: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2249924-B001-DDF6-5CD7-046B1379D336}"/>
              </a:ext>
            </a:extLst>
          </p:cNvPr>
          <p:cNvSpPr/>
          <p:nvPr/>
        </p:nvSpPr>
        <p:spPr>
          <a:xfrm>
            <a:off x="7814230" y="651015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418F0-B699-8A2D-3F75-60C3C8768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14</a:t>
            </a:fld>
            <a:endParaRPr kumimoji="0" lang="en-US"/>
          </a:p>
        </p:txBody>
      </p:sp>
      <p:sp>
        <p:nvSpPr>
          <p:cNvPr id="15" name="Espace réservé du pied de page 13">
            <a:extLst>
              <a:ext uri="{FF2B5EF4-FFF2-40B4-BE49-F238E27FC236}">
                <a16:creationId xmlns:a16="http://schemas.microsoft.com/office/drawing/2014/main" id="{F4865A3F-D0E1-FF72-DCA2-6160B9C0523C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9B35C-25F3-43A8-53F7-34BCE1B0F20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52488" y="767792"/>
            <a:ext cx="9537571" cy="5071899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361440" y="-528699"/>
            <a:ext cx="8387512" cy="3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361440" y="5112000"/>
            <a:ext cx="11950560" cy="174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500" b="0" strike="noStrike" spc="-1" dirty="0">
              <a:latin typeface="Arial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562820F-6AC0-CB56-F2F9-76B51499FC30}"/>
              </a:ext>
            </a:extLst>
          </p:cNvPr>
          <p:cNvGrpSpPr/>
          <p:nvPr/>
        </p:nvGrpSpPr>
        <p:grpSpPr>
          <a:xfrm>
            <a:off x="8053643" y="1658414"/>
            <a:ext cx="4185674" cy="2335309"/>
            <a:chOff x="1161010" y="2077407"/>
            <a:chExt cx="4185674" cy="2335309"/>
          </a:xfrm>
        </p:grpSpPr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D98A1CA5-F7AC-5E13-F62B-04B3157A6757}"/>
                </a:ext>
              </a:extLst>
            </p:cNvPr>
            <p:cNvCxnSpPr/>
            <p:nvPr/>
          </p:nvCxnSpPr>
          <p:spPr>
            <a:xfrm>
              <a:off x="1507371" y="4053239"/>
              <a:ext cx="36967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9F45D2DD-40D5-0A53-C1BC-756A13246B17}"/>
                </a:ext>
              </a:extLst>
            </p:cNvPr>
            <p:cNvCxnSpPr/>
            <p:nvPr/>
          </p:nvCxnSpPr>
          <p:spPr>
            <a:xfrm flipV="1">
              <a:off x="1504601" y="2281806"/>
              <a:ext cx="0" cy="19462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A15A340-1BCD-23CD-1A2D-4814C976C1AA}"/>
                </a:ext>
              </a:extLst>
            </p:cNvPr>
            <p:cNvGrpSpPr/>
            <p:nvPr/>
          </p:nvGrpSpPr>
          <p:grpSpPr>
            <a:xfrm>
              <a:off x="1161010" y="2077407"/>
              <a:ext cx="4185674" cy="2335309"/>
              <a:chOff x="1616712" y="2077408"/>
              <a:chExt cx="4185674" cy="2335309"/>
            </a:xfrm>
          </p:grpSpPr>
          <p:pic>
            <p:nvPicPr>
              <p:cNvPr id="19" name="Graphique 18">
                <a:extLst>
                  <a:ext uri="{FF2B5EF4-FFF2-40B4-BE49-F238E27FC236}">
                    <a16:creationId xmlns:a16="http://schemas.microsoft.com/office/drawing/2014/main" id="{EC8CD2C3-86B8-5437-23CF-BF1E5F686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943450" y="2361269"/>
                <a:ext cx="3783435" cy="1780809"/>
              </a:xfrm>
              <a:prstGeom prst="rect">
                <a:avLst/>
              </a:prstGeom>
            </p:spPr>
          </p:pic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65954DC0-ADA4-C294-B790-97F0CAA97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5564" y="2600406"/>
                <a:ext cx="3799505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FBD0BB1-A6CF-91C6-DF56-568DFA453128}"/>
                  </a:ext>
                </a:extLst>
              </p:cNvPr>
              <p:cNvSpPr txBox="1"/>
              <p:nvPr/>
            </p:nvSpPr>
            <p:spPr>
              <a:xfrm>
                <a:off x="5113351" y="4043385"/>
                <a:ext cx="689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Time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D9DA167-8775-A55B-977D-2215604CC631}"/>
                  </a:ext>
                </a:extLst>
              </p:cNvPr>
              <p:cNvSpPr txBox="1"/>
              <p:nvPr/>
            </p:nvSpPr>
            <p:spPr>
              <a:xfrm rot="16200000">
                <a:off x="1196084" y="2498036"/>
                <a:ext cx="121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Amplitude</a:t>
                </a:r>
              </a:p>
            </p:txBody>
          </p:sp>
        </p:grpSp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4F5E40-E779-5323-E790-CFF4370986A9}"/>
              </a:ext>
            </a:extLst>
          </p:cNvPr>
          <p:cNvCxnSpPr>
            <a:cxnSpLocks/>
          </p:cNvCxnSpPr>
          <p:nvPr/>
        </p:nvCxnSpPr>
        <p:spPr>
          <a:xfrm flipH="1">
            <a:off x="9358335" y="1689614"/>
            <a:ext cx="431724" cy="94058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3C7014B-D016-E3F4-573D-D0B75BEF2243}"/>
              </a:ext>
            </a:extLst>
          </p:cNvPr>
          <p:cNvCxnSpPr>
            <a:cxnSpLocks/>
          </p:cNvCxnSpPr>
          <p:nvPr/>
        </p:nvCxnSpPr>
        <p:spPr>
          <a:xfrm>
            <a:off x="8380381" y="2714641"/>
            <a:ext cx="3842083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14">
            <a:extLst>
              <a:ext uri="{FF2B5EF4-FFF2-40B4-BE49-F238E27FC236}">
                <a16:creationId xmlns:a16="http://schemas.microsoft.com/office/drawing/2014/main" id="{03F10B0E-8FFE-38F6-30F6-C64010EF447B}"/>
              </a:ext>
            </a:extLst>
          </p:cNvPr>
          <p:cNvSpPr txBox="1">
            <a:spLocks/>
          </p:cNvSpPr>
          <p:nvPr/>
        </p:nvSpPr>
        <p:spPr>
          <a:xfrm>
            <a:off x="9354595" y="2410414"/>
            <a:ext cx="3069276" cy="466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21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dirty="0">
                <a:solidFill>
                  <a:srgbClr val="00B050"/>
                </a:solidFill>
              </a:rPr>
              <a:t>Higher slope, better jitter</a:t>
            </a:r>
          </a:p>
        </p:txBody>
      </p:sp>
      <p:sp>
        <p:nvSpPr>
          <p:cNvPr id="27" name="Espace réservé du contenu 14">
            <a:extLst>
              <a:ext uri="{FF2B5EF4-FFF2-40B4-BE49-F238E27FC236}">
                <a16:creationId xmlns:a16="http://schemas.microsoft.com/office/drawing/2014/main" id="{69D9068C-E3EE-F9E4-41C2-5CBFCE85529B}"/>
              </a:ext>
            </a:extLst>
          </p:cNvPr>
          <p:cNvSpPr txBox="1">
            <a:spLocks/>
          </p:cNvSpPr>
          <p:nvPr/>
        </p:nvSpPr>
        <p:spPr>
          <a:xfrm>
            <a:off x="9281087" y="1832817"/>
            <a:ext cx="3322325" cy="881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21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dirty="0">
                <a:solidFill>
                  <a:srgbClr val="C00000"/>
                </a:solidFill>
              </a:rPr>
              <a:t>Lower slope, worst jitter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8DE9DBB-0471-F8F1-27D9-B9CC46731F72}"/>
              </a:ext>
            </a:extLst>
          </p:cNvPr>
          <p:cNvCxnSpPr>
            <a:cxnSpLocks/>
          </p:cNvCxnSpPr>
          <p:nvPr/>
        </p:nvCxnSpPr>
        <p:spPr>
          <a:xfrm flipH="1">
            <a:off x="9295860" y="2348202"/>
            <a:ext cx="211872" cy="8827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77A32A-F597-FF62-F08C-8D0221598F80}"/>
              </a:ext>
            </a:extLst>
          </p:cNvPr>
          <p:cNvSpPr txBox="1"/>
          <p:nvPr/>
        </p:nvSpPr>
        <p:spPr>
          <a:xfrm>
            <a:off x="1519470" y="1542944"/>
            <a:ext cx="254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77CB7"/>
                </a:solidFill>
              </a:rPr>
              <a:t>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77C1F-1E32-8C14-6038-25AC8308FB84}"/>
              </a:ext>
            </a:extLst>
          </p:cNvPr>
          <p:cNvSpPr txBox="1"/>
          <p:nvPr/>
        </p:nvSpPr>
        <p:spPr>
          <a:xfrm>
            <a:off x="1571047" y="2311537"/>
            <a:ext cx="1509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77CB7"/>
                </a:solidFill>
              </a:rPr>
              <a:t>Thresholds aligned </a:t>
            </a:r>
          </a:p>
          <a:p>
            <a:pPr algn="ctr"/>
            <a:r>
              <a:rPr lang="en-GB" dirty="0">
                <a:solidFill>
                  <a:srgbClr val="277CB7"/>
                </a:solidFill>
              </a:rPr>
              <a:t>at 3,2 </a:t>
            </a:r>
            <a:r>
              <a:rPr lang="en-GB" dirty="0" err="1">
                <a:solidFill>
                  <a:srgbClr val="277CB7"/>
                </a:solidFill>
              </a:rPr>
              <a:t>fC</a:t>
            </a:r>
            <a:endParaRPr lang="en-GB" dirty="0">
              <a:solidFill>
                <a:srgbClr val="277CB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A96F38-07FA-7CE4-8577-3B19FBB6D879}"/>
              </a:ext>
            </a:extLst>
          </p:cNvPr>
          <p:cNvSpPr txBox="1"/>
          <p:nvPr/>
        </p:nvSpPr>
        <p:spPr>
          <a:xfrm>
            <a:off x="2933267" y="2773207"/>
            <a:ext cx="1362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E6797A"/>
                </a:solidFill>
              </a:rPr>
              <a:t>Thresholds aligned </a:t>
            </a:r>
          </a:p>
          <a:p>
            <a:pPr algn="ctr"/>
            <a:r>
              <a:rPr lang="en-GB" dirty="0">
                <a:solidFill>
                  <a:srgbClr val="E6797A"/>
                </a:solidFill>
              </a:rPr>
              <a:t>at 4,8 </a:t>
            </a:r>
            <a:r>
              <a:rPr lang="en-GB" dirty="0" err="1">
                <a:solidFill>
                  <a:srgbClr val="E6797A"/>
                </a:solidFill>
              </a:rPr>
              <a:t>fC</a:t>
            </a:r>
            <a:endParaRPr lang="en-GB" dirty="0">
              <a:solidFill>
                <a:srgbClr val="E6797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EC1CA-66F5-6B0E-F2A0-E7685D20B34A}"/>
              </a:ext>
            </a:extLst>
          </p:cNvPr>
          <p:cNvSpPr txBox="1"/>
          <p:nvPr/>
        </p:nvSpPr>
        <p:spPr>
          <a:xfrm>
            <a:off x="4531849" y="3012617"/>
            <a:ext cx="1521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DC47D"/>
                </a:solidFill>
              </a:rPr>
              <a:t>Thresholds aligned </a:t>
            </a:r>
          </a:p>
          <a:p>
            <a:pPr algn="ctr"/>
            <a:r>
              <a:rPr lang="en-GB" dirty="0">
                <a:solidFill>
                  <a:srgbClr val="7DC47D"/>
                </a:solidFill>
              </a:rPr>
              <a:t>at 9,6 </a:t>
            </a:r>
            <a:r>
              <a:rPr lang="en-GB" dirty="0" err="1">
                <a:solidFill>
                  <a:srgbClr val="7DC47D"/>
                </a:solidFill>
              </a:rPr>
              <a:t>fC</a:t>
            </a:r>
            <a:endParaRPr lang="en-GB" dirty="0">
              <a:solidFill>
                <a:srgbClr val="7DC47D"/>
              </a:solidFill>
            </a:endParaRPr>
          </a:p>
        </p:txBody>
      </p:sp>
      <p:cxnSp>
        <p:nvCxnSpPr>
          <p:cNvPr id="8" name="Connecteur droit 22">
            <a:extLst>
              <a:ext uri="{FF2B5EF4-FFF2-40B4-BE49-F238E27FC236}">
                <a16:creationId xmlns:a16="http://schemas.microsoft.com/office/drawing/2014/main" id="{AD06D0A7-E24D-2D75-42C5-DD3C7B3EB9C7}"/>
              </a:ext>
            </a:extLst>
          </p:cNvPr>
          <p:cNvCxnSpPr>
            <a:cxnSpLocks/>
          </p:cNvCxnSpPr>
          <p:nvPr/>
        </p:nvCxnSpPr>
        <p:spPr>
          <a:xfrm flipH="1">
            <a:off x="9022445" y="3098919"/>
            <a:ext cx="429533" cy="67440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B3D8EB-9240-353F-ACC0-AD86CDB047F6}"/>
              </a:ext>
            </a:extLst>
          </p:cNvPr>
          <p:cNvSpPr txBox="1"/>
          <p:nvPr/>
        </p:nvSpPr>
        <p:spPr>
          <a:xfrm>
            <a:off x="6480835" y="3172581"/>
            <a:ext cx="1313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BDA1D6"/>
                </a:solidFill>
              </a:rPr>
              <a:t>Thresholds aligned </a:t>
            </a:r>
          </a:p>
          <a:p>
            <a:pPr algn="ctr"/>
            <a:r>
              <a:rPr lang="en-GB" dirty="0">
                <a:solidFill>
                  <a:srgbClr val="BDA1D6"/>
                </a:solidFill>
              </a:rPr>
              <a:t>at 19,2 </a:t>
            </a:r>
            <a:r>
              <a:rPr lang="en-GB" dirty="0" err="1">
                <a:solidFill>
                  <a:srgbClr val="BDA1D6"/>
                </a:solidFill>
              </a:rPr>
              <a:t>fC</a:t>
            </a:r>
            <a:endParaRPr lang="en-GB" dirty="0">
              <a:solidFill>
                <a:srgbClr val="BDA1D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71001D-073F-5472-6E6D-C96AA88064C5}"/>
              </a:ext>
            </a:extLst>
          </p:cNvPr>
          <p:cNvSpPr txBox="1"/>
          <p:nvPr/>
        </p:nvSpPr>
        <p:spPr>
          <a:xfrm>
            <a:off x="540327" y="5856367"/>
            <a:ext cx="751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Threshold trade-off to maximise pulse slope (</a:t>
            </a:r>
            <a:r>
              <a:rPr lang="en-GB" dirty="0" err="1"/>
              <a:t>dV</a:t>
            </a:r>
            <a:r>
              <a:rPr lang="en-GB" dirty="0"/>
              <a:t>/dt), thus minimize jitter.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C5E70AD-767E-B745-29B3-AE463EFE67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79261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Jitter depends on the charge, but also on the discriminator </a:t>
            </a:r>
            <a:r>
              <a:rPr lang="en-US" sz="2400" b="1" strike="noStrike" spc="-1" dirty="0" err="1">
                <a:solidFill>
                  <a:srgbClr val="C00000"/>
                </a:solidFill>
                <a:latin typeface="Arial"/>
                <a:ea typeface="DejaVu Sans"/>
              </a:rPr>
              <a:t>thres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.</a:t>
            </a: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4B4ECFB0-A449-75ED-A6F6-041215D408EC}"/>
              </a:ext>
            </a:extLst>
          </p:cNvPr>
          <p:cNvSpPr/>
          <p:nvPr/>
        </p:nvSpPr>
        <p:spPr>
          <a:xfrm>
            <a:off x="1021124" y="1081666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909E25-8938-3D2D-07C5-94DA34FECB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15</a:t>
            </a:fld>
            <a:endParaRPr kumimoji="0" lang="en-US"/>
          </a:p>
        </p:txBody>
      </p:sp>
      <p:sp>
        <p:nvSpPr>
          <p:cNvPr id="4" name="Espace réservé du pied de page 13">
            <a:extLst>
              <a:ext uri="{FF2B5EF4-FFF2-40B4-BE49-F238E27FC236}">
                <a16:creationId xmlns:a16="http://schemas.microsoft.com/office/drawing/2014/main" id="{7261F348-08FF-F698-4444-DCB9ACA81E60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apture d’écran">
            <a:extLst>
              <a:ext uri="{FF2B5EF4-FFF2-40B4-BE49-F238E27FC236}">
                <a16:creationId xmlns:a16="http://schemas.microsoft.com/office/drawing/2014/main" id="{F9A87217-485C-109A-0B72-EDEF8EB06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7660"/>
          <a:stretch/>
        </p:blipFill>
        <p:spPr>
          <a:xfrm>
            <a:off x="8809206" y="333792"/>
            <a:ext cx="3501378" cy="2263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D551E3-44D3-720F-6318-AFD5286CD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1" t="32491" b="17453"/>
          <a:stretch/>
        </p:blipFill>
        <p:spPr>
          <a:xfrm>
            <a:off x="9646341" y="2633457"/>
            <a:ext cx="2241691" cy="15597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F931724-E633-B963-E4F5-9AFFEB706D53}"/>
              </a:ext>
            </a:extLst>
          </p:cNvPr>
          <p:cNvSpPr txBox="1"/>
          <p:nvPr/>
        </p:nvSpPr>
        <p:spPr>
          <a:xfrm>
            <a:off x="216000" y="1253446"/>
            <a:ext cx="9261050" cy="293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Analog</a:t>
            </a:r>
            <a:r>
              <a:rPr lang="fr-FR" b="1" dirty="0"/>
              <a:t> performance </a:t>
            </a:r>
            <a:r>
              <a:rPr lang="fr-FR" b="1" dirty="0" err="1"/>
              <a:t>demonstrated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ALTIROC2 are </a:t>
            </a:r>
            <a:r>
              <a:rPr lang="fr-FR" b="1" dirty="0" err="1"/>
              <a:t>encouraging</a:t>
            </a:r>
            <a:r>
              <a:rPr lang="fr-FR" b="1" dirty="0"/>
              <a:t> !</a:t>
            </a:r>
            <a:endParaRPr lang="fr-FR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800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 sz="1600" dirty="0"/>
              <a:t>Very useful to understand system issues with sensor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/>
              <a:t>First </a:t>
            </a:r>
            <a:r>
              <a:rPr lang="fr-FR" sz="1600" dirty="0" err="1"/>
              <a:t>assembled</a:t>
            </a:r>
            <a:r>
              <a:rPr lang="fr-FR" sz="1600" dirty="0"/>
              <a:t> module has </a:t>
            </a:r>
            <a:r>
              <a:rPr lang="fr-FR" sz="1600" dirty="0" err="1"/>
              <a:t>given</a:t>
            </a:r>
            <a:r>
              <a:rPr lang="fr-FR" sz="1600" dirty="0"/>
              <a:t> </a:t>
            </a:r>
            <a:r>
              <a:rPr lang="fr-FR" sz="1600" dirty="0" err="1"/>
              <a:t>similar</a:t>
            </a:r>
            <a:r>
              <a:rPr lang="fr-FR" sz="1600" dirty="0"/>
              <a:t> performances </a:t>
            </a:r>
            <a:r>
              <a:rPr lang="fr-FR" sz="1600" dirty="0" err="1"/>
              <a:t>than</a:t>
            </a:r>
            <a:r>
              <a:rPr lang="fr-FR" sz="1600" dirty="0"/>
              <a:t> full ASIC </a:t>
            </a:r>
            <a:r>
              <a:rPr lang="fr-FR" sz="1600" dirty="0" err="1"/>
              <a:t>testboard</a:t>
            </a:r>
            <a:r>
              <a:rPr lang="fr-FR" sz="1600" dirty="0"/>
              <a:t>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 err="1">
                <a:solidFill>
                  <a:srgbClr val="C00000"/>
                </a:solidFill>
              </a:rPr>
              <a:t>Jitter</a:t>
            </a:r>
            <a:r>
              <a:rPr lang="fr-FR" sz="1600" dirty="0">
                <a:solidFill>
                  <a:srgbClr val="C00000"/>
                </a:solidFill>
              </a:rPr>
              <a:t> (</a:t>
            </a:r>
            <a:r>
              <a:rPr lang="fr-FR" sz="1600" dirty="0" err="1">
                <a:solidFill>
                  <a:srgbClr val="C00000"/>
                </a:solidFill>
              </a:rPr>
              <a:t>ASIC+sensor</a:t>
            </a:r>
            <a:r>
              <a:rPr lang="fr-FR" sz="1600" dirty="0">
                <a:solidFill>
                  <a:srgbClr val="C00000"/>
                </a:solidFill>
              </a:rPr>
              <a:t>) ~ 25 </a:t>
            </a:r>
            <a:r>
              <a:rPr lang="fr-FR" sz="1600" dirty="0" err="1">
                <a:solidFill>
                  <a:srgbClr val="C00000"/>
                </a:solidFill>
              </a:rPr>
              <a:t>ps</a:t>
            </a:r>
            <a:r>
              <a:rPr lang="fr-FR" sz="1600" dirty="0">
                <a:solidFill>
                  <a:srgbClr val="C00000"/>
                </a:solidFill>
              </a:rPr>
              <a:t> at 10 </a:t>
            </a:r>
            <a:r>
              <a:rPr lang="fr-FR" sz="1600" dirty="0" err="1">
                <a:solidFill>
                  <a:srgbClr val="C00000"/>
                </a:solidFill>
              </a:rPr>
              <a:t>fC</a:t>
            </a:r>
            <a:r>
              <a:rPr lang="fr-FR" sz="1600" dirty="0">
                <a:solidFill>
                  <a:srgbClr val="C00000"/>
                </a:solidFill>
              </a:rPr>
              <a:t> </a:t>
            </a:r>
            <a:r>
              <a:rPr lang="fr-FR" sz="1600" dirty="0" err="1">
                <a:solidFill>
                  <a:srgbClr val="C00000"/>
                </a:solidFill>
              </a:rPr>
              <a:t>with</a:t>
            </a:r>
            <a:r>
              <a:rPr lang="fr-FR" sz="1600" dirty="0">
                <a:solidFill>
                  <a:srgbClr val="C00000"/>
                </a:solidFill>
              </a:rPr>
              <a:t> calibration pulse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 err="1">
                <a:solidFill>
                  <a:srgbClr val="C00000"/>
                </a:solidFill>
              </a:rPr>
              <a:t>Vth</a:t>
            </a:r>
            <a:r>
              <a:rPr lang="fr-FR" sz="1600" dirty="0">
                <a:solidFill>
                  <a:srgbClr val="C00000"/>
                </a:solidFill>
              </a:rPr>
              <a:t> (</a:t>
            </a:r>
            <a:r>
              <a:rPr lang="fr-FR" sz="1600" dirty="0" err="1">
                <a:solidFill>
                  <a:srgbClr val="C00000"/>
                </a:solidFill>
              </a:rPr>
              <a:t>ASIC+sensor</a:t>
            </a:r>
            <a:r>
              <a:rPr lang="fr-FR" sz="1600" dirty="0">
                <a:solidFill>
                  <a:srgbClr val="C00000"/>
                </a:solidFill>
              </a:rPr>
              <a:t>) can </a:t>
            </a:r>
            <a:r>
              <a:rPr lang="fr-FR" sz="1600" dirty="0" err="1">
                <a:solidFill>
                  <a:srgbClr val="C00000"/>
                </a:solidFill>
              </a:rPr>
              <a:t>be</a:t>
            </a:r>
            <a:r>
              <a:rPr lang="fr-FR" sz="1600" dirty="0">
                <a:solidFill>
                  <a:srgbClr val="C00000"/>
                </a:solidFill>
              </a:rPr>
              <a:t> set at ~3 </a:t>
            </a:r>
            <a:r>
              <a:rPr lang="fr-FR" sz="1600" dirty="0" err="1">
                <a:solidFill>
                  <a:srgbClr val="C00000"/>
                </a:solidFill>
              </a:rPr>
              <a:t>fC</a:t>
            </a:r>
            <a:endParaRPr lang="fr-FR" sz="1600" dirty="0">
              <a:solidFill>
                <a:srgbClr val="C00000"/>
              </a:solidFill>
            </a:endParaRP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 err="1"/>
              <a:t>Testbeam</a:t>
            </a:r>
            <a:r>
              <a:rPr lang="fr-FR" sz="1600" dirty="0"/>
              <a:t> </a:t>
            </a:r>
            <a:r>
              <a:rPr lang="fr-FR" sz="1600" dirty="0" err="1"/>
              <a:t>results</a:t>
            </a:r>
            <a:r>
              <a:rPr lang="fr-FR" sz="1600" dirty="0"/>
              <a:t> show </a:t>
            </a:r>
            <a:r>
              <a:rPr lang="fr-FR" sz="1600" dirty="0" err="1"/>
              <a:t>degraded</a:t>
            </a:r>
            <a:r>
              <a:rPr lang="fr-FR" sz="1600" dirty="0"/>
              <a:t> </a:t>
            </a:r>
            <a:r>
              <a:rPr lang="fr-FR" sz="1600" dirty="0" err="1"/>
              <a:t>jitter</a:t>
            </a:r>
            <a:r>
              <a:rPr lang="fr-FR" sz="1600" dirty="0"/>
              <a:t> </a:t>
            </a:r>
            <a:r>
              <a:rPr lang="fr-FR" sz="1600" dirty="0" err="1"/>
              <a:t>around</a:t>
            </a:r>
            <a:r>
              <a:rPr lang="fr-FR" sz="1600" dirty="0"/>
              <a:t> 50 </a:t>
            </a:r>
            <a:r>
              <a:rPr lang="fr-FR" sz="1600" dirty="0" err="1"/>
              <a:t>ps</a:t>
            </a:r>
            <a:r>
              <a:rPr lang="fr-FR" sz="1600" dirty="0"/>
              <a:t> (~ 20 </a:t>
            </a:r>
            <a:r>
              <a:rPr lang="fr-FR" sz="1600" dirty="0" err="1"/>
              <a:t>fC</a:t>
            </a:r>
            <a:r>
              <a:rPr lang="fr-FR" sz="1600" dirty="0"/>
              <a:t> </a:t>
            </a:r>
            <a:r>
              <a:rPr lang="fr-FR" sz="1600" dirty="0" err="1"/>
              <a:t>injected</a:t>
            </a:r>
            <a:r>
              <a:rPr lang="fr-FR" sz="1600" dirty="0"/>
              <a:t> by an HPK LGAD)</a:t>
            </a:r>
          </a:p>
          <a:p>
            <a:pPr lvl="1">
              <a:lnSpc>
                <a:spcPct val="150000"/>
              </a:lnSpc>
            </a:pPr>
            <a:r>
              <a:rPr lang="fr-FR" sz="1600" dirty="0"/>
              <a:t>	</a:t>
            </a:r>
            <a:r>
              <a:rPr lang="fr-FR" sz="1600" dirty="0" err="1"/>
              <a:t>Difficulties</a:t>
            </a:r>
            <a:r>
              <a:rPr lang="fr-FR" sz="1600" dirty="0"/>
              <a:t> to correct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timewalk</a:t>
            </a:r>
            <a:r>
              <a:rPr lang="fr-FR" sz="1600" dirty="0"/>
              <a:t> with TOT due to digital </a:t>
            </a:r>
            <a:r>
              <a:rPr lang="fr-FR" sz="1600" dirty="0" err="1"/>
              <a:t>coupling</a:t>
            </a:r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8197E3-7ED4-9E61-8262-5BFC3A0FCEB7}"/>
              </a:ext>
            </a:extLst>
          </p:cNvPr>
          <p:cNvSpPr txBox="1"/>
          <p:nvPr/>
        </p:nvSpPr>
        <p:spPr>
          <a:xfrm>
            <a:off x="359924" y="747889"/>
            <a:ext cx="12140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ALTIROC2 : first 225 channels full matrix LGAD readout chip with 1 GHz preamplifier </a:t>
            </a:r>
          </a:p>
          <a:p>
            <a:r>
              <a:rPr lang="en-US" sz="1800" dirty="0">
                <a:solidFill>
                  <a:schemeClr val="accent2"/>
                </a:solidFill>
              </a:rPr>
              <a:t>with 4 pF detector capacitance : new territory in HEP !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73BE9F5-8E35-A982-2B07-8328AD36E394}"/>
              </a:ext>
            </a:extLst>
          </p:cNvPr>
          <p:cNvCxnSpPr>
            <a:cxnSpLocks/>
          </p:cNvCxnSpPr>
          <p:nvPr/>
        </p:nvCxnSpPr>
        <p:spPr>
          <a:xfrm>
            <a:off x="8400612" y="2612702"/>
            <a:ext cx="608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8014501-72BE-A958-8D9E-DD158586F4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72226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Conclusions</a:t>
            </a:r>
            <a:endParaRPr lang="en-GB" sz="2400" b="1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0EC5BC55-811A-32B8-2C24-DBBF958510D5}"/>
              </a:ext>
            </a:extLst>
          </p:cNvPr>
          <p:cNvSpPr txBox="1">
            <a:spLocks/>
          </p:cNvSpPr>
          <p:nvPr/>
        </p:nvSpPr>
        <p:spPr>
          <a:xfrm>
            <a:off x="11184468" y="6608768"/>
            <a:ext cx="1007533" cy="2492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/>
            <a:fld id="{91974DF9-AD47-4691-BA21-BBFCE3637A9A}" type="slidenum">
              <a:rPr lang="en-US" sz="1400" b="1" smtClean="0"/>
              <a:pPr algn="r"/>
              <a:t>16</a:t>
            </a:fld>
            <a:endParaRPr lang="en-US" sz="1600" b="1" dirty="0"/>
          </a:p>
        </p:txBody>
      </p:sp>
      <p:sp>
        <p:nvSpPr>
          <p:cNvPr id="4" name="Espace réservé du pied de page 13">
            <a:extLst>
              <a:ext uri="{FF2B5EF4-FFF2-40B4-BE49-F238E27FC236}">
                <a16:creationId xmlns:a16="http://schemas.microsoft.com/office/drawing/2014/main" id="{0CAAB391-AC9E-86DB-B004-B7EC4ECDD708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  <p:pic>
        <p:nvPicPr>
          <p:cNvPr id="10" name="Picture 9" descr="A close 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DE096CCC-F298-CD04-1E0A-EE5201069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79" y="4229513"/>
            <a:ext cx="4742640" cy="26677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6FC407-BA4F-F39C-6164-1E27017FB1B4}"/>
              </a:ext>
            </a:extLst>
          </p:cNvPr>
          <p:cNvSpPr txBox="1"/>
          <p:nvPr/>
        </p:nvSpPr>
        <p:spPr>
          <a:xfrm>
            <a:off x="-29837" y="4381111"/>
            <a:ext cx="8455681" cy="230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ALTIROC3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currently</a:t>
            </a:r>
            <a:r>
              <a:rPr lang="fr-FR" b="1" dirty="0"/>
              <a:t> </a:t>
            </a:r>
            <a:r>
              <a:rPr lang="fr-FR" b="1" dirty="0" err="1"/>
              <a:t>under</a:t>
            </a:r>
            <a:r>
              <a:rPr lang="fr-FR" b="1" dirty="0"/>
              <a:t> test with </a:t>
            </a:r>
            <a:r>
              <a:rPr lang="fr-FR" b="1" dirty="0" err="1"/>
              <a:t>improvements</a:t>
            </a:r>
            <a:r>
              <a:rPr lang="fr-FR" b="1" dirty="0"/>
              <a:t> :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/>
              <a:t>Leveraging on </a:t>
            </a:r>
            <a:r>
              <a:rPr lang="fr-FR" sz="1600" dirty="0" err="1"/>
              <a:t>bunch</a:t>
            </a:r>
            <a:r>
              <a:rPr lang="fr-FR" sz="1600" dirty="0"/>
              <a:t> </a:t>
            </a:r>
            <a:r>
              <a:rPr lang="fr-FR" sz="1600" dirty="0" err="1"/>
              <a:t>crossing</a:t>
            </a:r>
            <a:r>
              <a:rPr lang="fr-FR" sz="1600" dirty="0"/>
              <a:t> </a:t>
            </a:r>
            <a:r>
              <a:rPr lang="fr-FR" sz="1600" dirty="0" err="1"/>
              <a:t>synchronicity</a:t>
            </a:r>
            <a:r>
              <a:rPr lang="fr-FR" sz="1600" dirty="0"/>
              <a:t>, </a:t>
            </a:r>
            <a:r>
              <a:rPr lang="fr-FR" sz="1600" dirty="0" err="1"/>
              <a:t>using</a:t>
            </a:r>
            <a:r>
              <a:rPr lang="fr-FR" sz="1600" dirty="0"/>
              <a:t> </a:t>
            </a:r>
            <a:r>
              <a:rPr lang="fr-FR" sz="1600" dirty="0" err="1"/>
              <a:t>highly</a:t>
            </a:r>
            <a:r>
              <a:rPr lang="fr-FR" sz="1600" dirty="0"/>
              <a:t> </a:t>
            </a:r>
            <a:r>
              <a:rPr lang="fr-FR" sz="1600" dirty="0" err="1"/>
              <a:t>skewed</a:t>
            </a:r>
            <a:r>
              <a:rPr lang="fr-FR" sz="1600" dirty="0"/>
              <a:t> digital </a:t>
            </a:r>
            <a:r>
              <a:rPr lang="fr-FR" sz="1600" dirty="0" err="1"/>
              <a:t>logic</a:t>
            </a:r>
            <a:r>
              <a:rPr lang="fr-FR" sz="1600" dirty="0"/>
              <a:t> to </a:t>
            </a:r>
            <a:r>
              <a:rPr lang="fr-FR" sz="1600" dirty="0" err="1"/>
              <a:t>reduce</a:t>
            </a:r>
            <a:r>
              <a:rPr lang="fr-FR" sz="1600" dirty="0"/>
              <a:t> </a:t>
            </a:r>
            <a:r>
              <a:rPr lang="fr-FR" sz="1600" dirty="0" err="1"/>
              <a:t>couplings</a:t>
            </a:r>
            <a:r>
              <a:rPr lang="fr-FR" sz="1600" dirty="0"/>
              <a:t> on </a:t>
            </a:r>
            <a:r>
              <a:rPr lang="fr-FR" sz="1600" dirty="0" err="1"/>
              <a:t>analog</a:t>
            </a:r>
            <a:r>
              <a:rPr lang="fr-FR" sz="1600" dirty="0"/>
              <a:t>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 err="1"/>
              <a:t>Analog</a:t>
            </a:r>
            <a:r>
              <a:rPr lang="fr-FR" sz="1600" dirty="0"/>
              <a:t> performances relies on </a:t>
            </a:r>
            <a:r>
              <a:rPr lang="fr-FR" sz="1600" dirty="0" err="1"/>
              <a:t>floorplan</a:t>
            </a:r>
            <a:r>
              <a:rPr lang="fr-FR" sz="1600" dirty="0"/>
              <a:t> (power distribution, </a:t>
            </a:r>
            <a:r>
              <a:rPr lang="fr-FR" sz="1600" dirty="0" err="1"/>
              <a:t>grounding</a:t>
            </a:r>
            <a:r>
              <a:rPr lang="fr-FR" sz="1600" dirty="0"/>
              <a:t>, IR drops, </a:t>
            </a:r>
            <a:r>
              <a:rPr lang="fr-FR" sz="1600" dirty="0" err="1"/>
              <a:t>deepNwell</a:t>
            </a:r>
            <a:r>
              <a:rPr lang="fr-FR" sz="1600" dirty="0"/>
              <a:t>) to </a:t>
            </a:r>
            <a:r>
              <a:rPr lang="fr-FR" sz="1600" dirty="0" err="1"/>
              <a:t>minimize</a:t>
            </a:r>
            <a:r>
              <a:rPr lang="fr-FR" sz="1600" dirty="0"/>
              <a:t> </a:t>
            </a:r>
            <a:r>
              <a:rPr lang="fr-FR" sz="1600" dirty="0" err="1"/>
              <a:t>coupling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</a:t>
            </a:r>
            <a:r>
              <a:rPr lang="fr-FR" sz="1600" dirty="0" err="1"/>
              <a:t>analog</a:t>
            </a:r>
            <a:r>
              <a:rPr lang="fr-FR" sz="1600" dirty="0"/>
              <a:t> and digital power </a:t>
            </a:r>
            <a:r>
              <a:rPr lang="fr-FR" sz="1600" dirty="0" err="1"/>
              <a:t>domains</a:t>
            </a:r>
            <a:r>
              <a:rPr lang="fr-FR" sz="1600" dirty="0"/>
              <a:t>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sz="1600" dirty="0"/>
              <a:t>Fully triplicated digital logic for SEE hardness</a:t>
            </a:r>
          </a:p>
        </p:txBody>
      </p:sp>
    </p:spTree>
    <p:extLst>
      <p:ext uri="{BB962C8B-B14F-4D97-AF65-F5344CB8AC3E}">
        <p14:creationId xmlns:p14="http://schemas.microsoft.com/office/powerpoint/2010/main" val="1238533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B6C877D-5877-3175-A04F-8895B7F130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72226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Backup </a:t>
            </a:r>
            <a:endParaRPr lang="en-GB" sz="2400" b="1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F49D8F51-CD91-17CD-EE08-B82ACB96CFAF}"/>
              </a:ext>
            </a:extLst>
          </p:cNvPr>
          <p:cNvSpPr txBox="1">
            <a:spLocks/>
          </p:cNvSpPr>
          <p:nvPr/>
        </p:nvSpPr>
        <p:spPr>
          <a:xfrm>
            <a:off x="11184468" y="6608768"/>
            <a:ext cx="1007533" cy="2492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/>
            <a:fld id="{91974DF9-AD47-4691-BA21-BBFCE3637A9A}" type="slidenum">
              <a:rPr lang="en-US" sz="1400" b="1" smtClean="0"/>
              <a:pPr algn="r"/>
              <a:t>17</a:t>
            </a:fld>
            <a:endParaRPr lang="en-US" sz="1600" b="1" dirty="0"/>
          </a:p>
        </p:txBody>
      </p:sp>
      <p:sp>
        <p:nvSpPr>
          <p:cNvPr id="4" name="Espace réservé du pied de page 13">
            <a:extLst>
              <a:ext uri="{FF2B5EF4-FFF2-40B4-BE49-F238E27FC236}">
                <a16:creationId xmlns:a16="http://schemas.microsoft.com/office/drawing/2014/main" id="{4653A300-3A2A-DC04-4C6B-9934C0604B32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  <p:pic>
        <p:nvPicPr>
          <p:cNvPr id="2" name="Picture 1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DBF68AEE-446E-CDFF-8FE8-4145C1249E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920" y="28845"/>
            <a:ext cx="13243049" cy="68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9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 190_1"/>
          <p:cNvPicPr/>
          <p:nvPr/>
        </p:nvPicPr>
        <p:blipFill>
          <a:blip r:embed="rId3"/>
          <a:stretch/>
        </p:blipFill>
        <p:spPr>
          <a:xfrm>
            <a:off x="295993" y="1083273"/>
            <a:ext cx="8200636" cy="4691453"/>
          </a:xfrm>
          <a:prstGeom prst="rect">
            <a:avLst/>
          </a:prstGeom>
          <a:ln>
            <a:noFill/>
          </a:ln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47455EB1-F875-754B-608A-87DFF56F1440}"/>
              </a:ext>
            </a:extLst>
          </p:cNvPr>
          <p:cNvSpPr/>
          <p:nvPr/>
        </p:nvSpPr>
        <p:spPr>
          <a:xfrm>
            <a:off x="574816" y="-817869"/>
            <a:ext cx="8566560" cy="8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1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8A26EF0B-1797-0078-803B-14A5FD04769B}"/>
              </a:ext>
            </a:extLst>
          </p:cNvPr>
          <p:cNvSpPr/>
          <p:nvPr/>
        </p:nvSpPr>
        <p:spPr>
          <a:xfrm>
            <a:off x="6824547" y="635760"/>
            <a:ext cx="5519854" cy="6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ASIC alone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(B7) Pixels ON : Col 7 (VPA) or 8 (TZ)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A9E39A-B489-9C3C-1625-5114D292188E}"/>
              </a:ext>
            </a:extLst>
          </p:cNvPr>
          <p:cNvSpPr txBox="1"/>
          <p:nvPr/>
        </p:nvSpPr>
        <p:spPr>
          <a:xfrm>
            <a:off x="8657870" y="3603304"/>
            <a:ext cx="2370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TID : 220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Mrad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</a:p>
          <a:p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Dose rate : 3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Mrad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/h   </a:t>
            </a:r>
          </a:p>
          <a:p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Temperature : 22°C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DB5229-8844-843A-4EC1-1F5644DAE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53" t="21215"/>
          <a:stretch/>
        </p:blipFill>
        <p:spPr>
          <a:xfrm>
            <a:off x="8657870" y="1236240"/>
            <a:ext cx="3409440" cy="20668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5E4DEE-F2CF-246E-F806-41BF06A499CA}"/>
              </a:ext>
            </a:extLst>
          </p:cNvPr>
          <p:cNvSpPr txBox="1"/>
          <p:nvPr/>
        </p:nvSpPr>
        <p:spPr>
          <a:xfrm>
            <a:off x="295992" y="5930762"/>
            <a:ext cx="7290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All DC values and TDC bin remain constant along irradiation.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6373F69-3253-B2D6-2F22-97AB02752C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72226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Jitter stability under TID irradiation </a:t>
            </a:r>
            <a:endParaRPr lang="en-US" sz="2400" b="1" strike="noStrike" spc="-1" dirty="0">
              <a:solidFill>
                <a:srgbClr val="C00000"/>
              </a:solidFill>
              <a:latin typeface="Arial"/>
              <a:ea typeface="DejaVu Sans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041E594D-9D08-B35D-623B-7A2DC1539295}"/>
              </a:ext>
            </a:extLst>
          </p:cNvPr>
          <p:cNvSpPr/>
          <p:nvPr/>
        </p:nvSpPr>
        <p:spPr>
          <a:xfrm>
            <a:off x="5575732" y="4889383"/>
            <a:ext cx="3311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4F883-2445-BB68-A2B4-BD9CDC5D5F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18</a:t>
            </a:fld>
            <a:endParaRPr kumimoji="0" lang="en-US"/>
          </a:p>
        </p:txBody>
      </p:sp>
      <p:sp>
        <p:nvSpPr>
          <p:cNvPr id="6" name="Espace réservé du pied de page 13">
            <a:extLst>
              <a:ext uri="{FF2B5EF4-FFF2-40B4-BE49-F238E27FC236}">
                <a16:creationId xmlns:a16="http://schemas.microsoft.com/office/drawing/2014/main" id="{00447693-9547-FF8B-2ED4-E02E8AFCF5B6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>
          <a:xfrm>
            <a:off x="4703731" y="1619545"/>
            <a:ext cx="3174312" cy="2716595"/>
            <a:chOff x="3429000" y="3407641"/>
            <a:chExt cx="3906845" cy="3343502"/>
          </a:xfrm>
        </p:grpSpPr>
        <p:grpSp>
          <p:nvGrpSpPr>
            <p:cNvPr id="6" name="Group 12"/>
            <p:cNvGrpSpPr/>
            <p:nvPr/>
          </p:nvGrpSpPr>
          <p:grpSpPr>
            <a:xfrm>
              <a:off x="3834112" y="3407641"/>
              <a:ext cx="3501733" cy="3343502"/>
              <a:chOff x="2884866" y="1630728"/>
              <a:chExt cx="3501733" cy="334350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276256" y="1630728"/>
                <a:ext cx="3054400" cy="300625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50" dirty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3" name="Group 51"/>
              <p:cNvGrpSpPr/>
              <p:nvPr/>
            </p:nvGrpSpPr>
            <p:grpSpPr>
              <a:xfrm>
                <a:off x="2884866" y="1905000"/>
                <a:ext cx="3501733" cy="1936386"/>
                <a:chOff x="2884866" y="1905000"/>
                <a:chExt cx="3501733" cy="1936386"/>
              </a:xfrm>
            </p:grpSpPr>
            <p:grpSp>
              <p:nvGrpSpPr>
                <p:cNvPr id="85" name="Group 113"/>
                <p:cNvGrpSpPr/>
                <p:nvPr/>
              </p:nvGrpSpPr>
              <p:grpSpPr>
                <a:xfrm>
                  <a:off x="2884866" y="2288724"/>
                  <a:ext cx="2119730" cy="1143658"/>
                  <a:chOff x="3219448" y="2288724"/>
                  <a:chExt cx="1785145" cy="1143658"/>
                </a:xfrm>
              </p:grpSpPr>
              <p:sp>
                <p:nvSpPr>
                  <p:cNvPr id="190" name="Line 17"/>
                  <p:cNvSpPr>
                    <a:spLocks noChangeShapeType="1"/>
                  </p:cNvSpPr>
                  <p:nvPr/>
                </p:nvSpPr>
                <p:spPr bwMode="auto">
                  <a:xfrm rot="5400000" flipH="1">
                    <a:off x="4116420" y="1410246"/>
                    <a:ext cx="9696" cy="1766651"/>
                  </a:xfrm>
                  <a:prstGeom prst="line">
                    <a:avLst/>
                  </a:prstGeom>
                  <a:noFill/>
                  <a:ln w="2844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63">
                      <a:solidFill>
                        <a:srgbClr val="000000"/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191" name="Line 17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4109160" y="2536948"/>
                    <a:ext cx="5722" cy="1785145"/>
                  </a:xfrm>
                  <a:prstGeom prst="line">
                    <a:avLst/>
                  </a:prstGeom>
                  <a:noFill/>
                  <a:ln w="2844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63">
                      <a:solidFill>
                        <a:srgbClr val="000000"/>
                      </a:solidFill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86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3770631" y="273686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87" name="Line 43"/>
                <p:cNvSpPr>
                  <a:spLocks noChangeShapeType="1"/>
                </p:cNvSpPr>
                <p:nvPr/>
              </p:nvSpPr>
              <p:spPr bwMode="auto">
                <a:xfrm>
                  <a:off x="4889392" y="2286364"/>
                  <a:ext cx="982716" cy="22225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88" name="Line 17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5758349" y="2135848"/>
                  <a:ext cx="3168" cy="326426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89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3340947" y="2120470"/>
                  <a:ext cx="457200" cy="3540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0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3829897" y="2120470"/>
                  <a:ext cx="457200" cy="3540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1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5499046" y="2121264"/>
                  <a:ext cx="457200" cy="3524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2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4287044" y="2120470"/>
                  <a:ext cx="457200" cy="3540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3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4775994" y="2120470"/>
                  <a:ext cx="457200" cy="3540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4" name="Oval 65"/>
                <p:cNvSpPr>
                  <a:spLocks noChangeArrowheads="1"/>
                </p:cNvSpPr>
                <p:nvPr/>
              </p:nvSpPr>
              <p:spPr bwMode="auto">
                <a:xfrm>
                  <a:off x="3744913" y="2268901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3777456" y="2329993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6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4244227" y="273686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7" name="Oval 65"/>
                <p:cNvSpPr>
                  <a:spLocks noChangeArrowheads="1"/>
                </p:cNvSpPr>
                <p:nvPr/>
              </p:nvSpPr>
              <p:spPr bwMode="auto">
                <a:xfrm>
                  <a:off x="4218509" y="2268901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251052" y="2329993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9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4717823" y="273686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0" name="Oval 65"/>
                <p:cNvSpPr>
                  <a:spLocks noChangeArrowheads="1"/>
                </p:cNvSpPr>
                <p:nvPr/>
              </p:nvSpPr>
              <p:spPr bwMode="auto">
                <a:xfrm>
                  <a:off x="4692105" y="2268901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724648" y="2329993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2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5191419" y="273686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3" name="Oval 65"/>
                <p:cNvSpPr>
                  <a:spLocks noChangeArrowheads="1"/>
                </p:cNvSpPr>
                <p:nvPr/>
              </p:nvSpPr>
              <p:spPr bwMode="auto">
                <a:xfrm>
                  <a:off x="5165701" y="2268901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5198244" y="2329993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5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5920627" y="273686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6" name="Oval 65"/>
                <p:cNvSpPr>
                  <a:spLocks noChangeArrowheads="1"/>
                </p:cNvSpPr>
                <p:nvPr/>
              </p:nvSpPr>
              <p:spPr bwMode="auto">
                <a:xfrm>
                  <a:off x="5894909" y="2268901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5927452" y="2329993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8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357058" y="2172199"/>
                  <a:ext cx="29830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1</a:t>
                  </a:r>
                </a:p>
              </p:txBody>
            </p:sp>
            <p:sp>
              <p:nvSpPr>
                <p:cNvPr id="109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831170" y="2168212"/>
                  <a:ext cx="29830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2</a:t>
                  </a:r>
                </a:p>
              </p:txBody>
            </p:sp>
            <p:sp>
              <p:nvSpPr>
                <p:cNvPr id="110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305282" y="2164225"/>
                  <a:ext cx="29830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3</a:t>
                  </a:r>
                </a:p>
              </p:txBody>
            </p:sp>
            <p:sp>
              <p:nvSpPr>
                <p:cNvPr id="111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779394" y="2160238"/>
                  <a:ext cx="29830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4</a:t>
                  </a:r>
                </a:p>
              </p:txBody>
            </p:sp>
            <p:sp>
              <p:nvSpPr>
                <p:cNvPr id="112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486400" y="2152264"/>
                  <a:ext cx="44035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128</a:t>
                  </a:r>
                </a:p>
              </p:txBody>
            </p:sp>
            <p:sp>
              <p:nvSpPr>
                <p:cNvPr id="113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616106" y="2053919"/>
                  <a:ext cx="363414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F1</a:t>
                  </a:r>
                </a:p>
              </p:txBody>
            </p:sp>
            <p:sp>
              <p:nvSpPr>
                <p:cNvPr id="114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087046" y="2057892"/>
                  <a:ext cx="363414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F2</a:t>
                  </a:r>
                </a:p>
              </p:txBody>
            </p:sp>
            <p:sp>
              <p:nvSpPr>
                <p:cNvPr id="115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557988" y="2061865"/>
                  <a:ext cx="363414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F3</a:t>
                  </a:r>
                </a:p>
              </p:txBody>
            </p:sp>
            <p:sp>
              <p:nvSpPr>
                <p:cNvPr id="116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035753" y="2065838"/>
                  <a:ext cx="363414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F4</a:t>
                  </a:r>
                </a:p>
              </p:txBody>
            </p:sp>
            <p:sp>
              <p:nvSpPr>
                <p:cNvPr id="117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766005" y="2069811"/>
                  <a:ext cx="493627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F128</a:t>
                  </a:r>
                </a:p>
              </p:txBody>
            </p:sp>
            <p:sp>
              <p:nvSpPr>
                <p:cNvPr id="118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276256" y="1905000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120ps</a:t>
                  </a:r>
                </a:p>
              </p:txBody>
            </p:sp>
            <p:sp>
              <p:nvSpPr>
                <p:cNvPr id="119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768712" y="1905000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120ps</a:t>
                  </a:r>
                </a:p>
              </p:txBody>
            </p:sp>
            <p:sp>
              <p:nvSpPr>
                <p:cNvPr id="120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227048" y="1905000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120ps</a:t>
                  </a:r>
                </a:p>
              </p:txBody>
            </p:sp>
            <p:sp>
              <p:nvSpPr>
                <p:cNvPr id="121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703584" y="1905000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120ps</a:t>
                  </a:r>
                </a:p>
              </p:txBody>
            </p:sp>
            <p:sp>
              <p:nvSpPr>
                <p:cNvPr id="122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437152" y="1905000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120ps</a:t>
                  </a:r>
                </a:p>
              </p:txBody>
            </p:sp>
            <p:sp>
              <p:nvSpPr>
                <p:cNvPr id="12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3770631" y="298138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24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889392" y="3416490"/>
                  <a:ext cx="982716" cy="22225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25" name="Line 17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5758349" y="3262805"/>
                  <a:ext cx="3168" cy="326426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26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3340947" y="3250597"/>
                  <a:ext cx="457200" cy="3540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127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3829897" y="3250597"/>
                  <a:ext cx="457200" cy="3540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128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5499046" y="3251390"/>
                  <a:ext cx="457200" cy="35242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129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4287044" y="3250597"/>
                  <a:ext cx="457200" cy="3540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130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4775994" y="3250597"/>
                  <a:ext cx="457200" cy="3540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44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131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3744913" y="3399028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Line 43"/>
                <p:cNvSpPr>
                  <a:spLocks noChangeShapeType="1"/>
                </p:cNvSpPr>
                <p:nvPr/>
              </p:nvSpPr>
              <p:spPr bwMode="auto">
                <a:xfrm>
                  <a:off x="3777456" y="2981388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3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4244227" y="298138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34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4218509" y="3399028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Line 43"/>
                <p:cNvSpPr>
                  <a:spLocks noChangeShapeType="1"/>
                </p:cNvSpPr>
                <p:nvPr/>
              </p:nvSpPr>
              <p:spPr bwMode="auto">
                <a:xfrm>
                  <a:off x="4251052" y="2981388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36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4717823" y="298138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37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4692105" y="3399028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Line 43"/>
                <p:cNvSpPr>
                  <a:spLocks noChangeShapeType="1"/>
                </p:cNvSpPr>
                <p:nvPr/>
              </p:nvSpPr>
              <p:spPr bwMode="auto">
                <a:xfrm>
                  <a:off x="4724648" y="2981388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39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5191419" y="298138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40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5165701" y="3399028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Line 43"/>
                <p:cNvSpPr>
                  <a:spLocks noChangeShapeType="1"/>
                </p:cNvSpPr>
                <p:nvPr/>
              </p:nvSpPr>
              <p:spPr bwMode="auto">
                <a:xfrm>
                  <a:off x="5198244" y="2981388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42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5920627" y="2981388"/>
                  <a:ext cx="215794" cy="682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43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5894909" y="3399028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Line 43"/>
                <p:cNvSpPr>
                  <a:spLocks noChangeShapeType="1"/>
                </p:cNvSpPr>
                <p:nvPr/>
              </p:nvSpPr>
              <p:spPr bwMode="auto">
                <a:xfrm>
                  <a:off x="5927452" y="2981388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45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357058" y="3306659"/>
                  <a:ext cx="29830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1</a:t>
                  </a:r>
                </a:p>
              </p:txBody>
            </p:sp>
            <p:sp>
              <p:nvSpPr>
                <p:cNvPr id="146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831170" y="3310645"/>
                  <a:ext cx="29830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2</a:t>
                  </a:r>
                </a:p>
              </p:txBody>
            </p:sp>
            <p:sp>
              <p:nvSpPr>
                <p:cNvPr id="147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305282" y="3314633"/>
                  <a:ext cx="29830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3</a:t>
                  </a:r>
                </a:p>
              </p:txBody>
            </p:sp>
            <p:sp>
              <p:nvSpPr>
                <p:cNvPr id="148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779394" y="3318620"/>
                  <a:ext cx="29830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4</a:t>
                  </a:r>
                </a:p>
              </p:txBody>
            </p:sp>
            <p:sp>
              <p:nvSpPr>
                <p:cNvPr id="149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486400" y="3326594"/>
                  <a:ext cx="440357" cy="267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813" b="1" dirty="0">
                      <a:solidFill>
                        <a:srgbClr val="000000"/>
                      </a:solidFill>
                    </a:rPr>
                    <a:t>128</a:t>
                  </a:r>
                </a:p>
              </p:txBody>
            </p:sp>
            <p:sp>
              <p:nvSpPr>
                <p:cNvPr id="150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616106" y="3440328"/>
                  <a:ext cx="369332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S1</a:t>
                  </a:r>
                </a:p>
              </p:txBody>
            </p:sp>
            <p:sp>
              <p:nvSpPr>
                <p:cNvPr id="151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087046" y="3436355"/>
                  <a:ext cx="369332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S2</a:t>
                  </a:r>
                </a:p>
              </p:txBody>
            </p:sp>
            <p:sp>
              <p:nvSpPr>
                <p:cNvPr id="152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557988" y="3432382"/>
                  <a:ext cx="369332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S3</a:t>
                  </a:r>
                </a:p>
              </p:txBody>
            </p:sp>
            <p:sp>
              <p:nvSpPr>
                <p:cNvPr id="153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035753" y="3428409"/>
                  <a:ext cx="369332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S4</a:t>
                  </a:r>
                </a:p>
              </p:txBody>
            </p:sp>
            <p:sp>
              <p:nvSpPr>
                <p:cNvPr id="154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766005" y="3424436"/>
                  <a:ext cx="499545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S128</a:t>
                  </a:r>
                </a:p>
              </p:txBody>
            </p:sp>
            <p:sp>
              <p:nvSpPr>
                <p:cNvPr id="155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276256" y="3604634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140ps</a:t>
                  </a:r>
                </a:p>
              </p:txBody>
            </p:sp>
            <p:sp>
              <p:nvSpPr>
                <p:cNvPr id="156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768712" y="3604635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140ps</a:t>
                  </a:r>
                </a:p>
              </p:txBody>
            </p:sp>
            <p:sp>
              <p:nvSpPr>
                <p:cNvPr id="157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227048" y="3604635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140ps</a:t>
                  </a:r>
                </a:p>
              </p:txBody>
            </p:sp>
            <p:sp>
              <p:nvSpPr>
                <p:cNvPr id="158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703584" y="3604635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140ps</a:t>
                  </a:r>
                </a:p>
              </p:txBody>
            </p:sp>
            <p:sp>
              <p:nvSpPr>
                <p:cNvPr id="159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437152" y="3604635"/>
                  <a:ext cx="51927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140ps</a:t>
                  </a:r>
                </a:p>
              </p:txBody>
            </p:sp>
            <p:grpSp>
              <p:nvGrpSpPr>
                <p:cNvPr id="160" name="Group 188"/>
                <p:cNvGrpSpPr/>
                <p:nvPr/>
              </p:nvGrpSpPr>
              <p:grpSpPr>
                <a:xfrm>
                  <a:off x="3846755" y="2667492"/>
                  <a:ext cx="254397" cy="439579"/>
                  <a:chOff x="4979987" y="3710382"/>
                  <a:chExt cx="373909" cy="556818"/>
                </a:xfrm>
              </p:grpSpPr>
              <p:sp>
                <p:nvSpPr>
                  <p:cNvPr id="186" name="Rectangle 185"/>
                  <p:cNvSpPr/>
                  <p:nvPr/>
                </p:nvSpPr>
                <p:spPr bwMode="auto">
                  <a:xfrm>
                    <a:off x="4979987" y="3710382"/>
                    <a:ext cx="373909" cy="556818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63" dirty="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87" name="Group 215"/>
                  <p:cNvGrpSpPr/>
                  <p:nvPr/>
                </p:nvGrpSpPr>
                <p:grpSpPr>
                  <a:xfrm rot="5400000">
                    <a:off x="4998449" y="4022592"/>
                    <a:ext cx="168083" cy="185503"/>
                    <a:chOff x="1942127" y="3167298"/>
                    <a:chExt cx="224112" cy="186568"/>
                  </a:xfrm>
                </p:grpSpPr>
                <p:sp>
                  <p:nvSpPr>
                    <p:cNvPr id="188" name="Line 17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906776" y="320645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Line 1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018832" y="320264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61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3852080" y="2660668"/>
                  <a:ext cx="36341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Q1</a:t>
                  </a:r>
                </a:p>
              </p:txBody>
            </p:sp>
            <p:grpSp>
              <p:nvGrpSpPr>
                <p:cNvPr id="162" name="Group 190"/>
                <p:cNvGrpSpPr/>
                <p:nvPr/>
              </p:nvGrpSpPr>
              <p:grpSpPr>
                <a:xfrm>
                  <a:off x="4320351" y="2667492"/>
                  <a:ext cx="254397" cy="439579"/>
                  <a:chOff x="4979987" y="3710382"/>
                  <a:chExt cx="373909" cy="556818"/>
                </a:xfrm>
              </p:grpSpPr>
              <p:sp>
                <p:nvSpPr>
                  <p:cNvPr id="182" name="Rectangle 181"/>
                  <p:cNvSpPr/>
                  <p:nvPr/>
                </p:nvSpPr>
                <p:spPr bwMode="auto">
                  <a:xfrm>
                    <a:off x="4979987" y="3710382"/>
                    <a:ext cx="373909" cy="556818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63" dirty="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83" name="Group 211"/>
                  <p:cNvGrpSpPr/>
                  <p:nvPr/>
                </p:nvGrpSpPr>
                <p:grpSpPr>
                  <a:xfrm rot="5400000">
                    <a:off x="4998449" y="4022592"/>
                    <a:ext cx="168083" cy="185503"/>
                    <a:chOff x="1942127" y="3167298"/>
                    <a:chExt cx="224112" cy="186568"/>
                  </a:xfrm>
                </p:grpSpPr>
                <p:sp>
                  <p:nvSpPr>
                    <p:cNvPr id="184" name="Line 17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906776" y="320645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5" name="Line 1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018832" y="320264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63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325676" y="2660668"/>
                  <a:ext cx="36341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Q2</a:t>
                  </a:r>
                </a:p>
              </p:txBody>
            </p:sp>
            <p:grpSp>
              <p:nvGrpSpPr>
                <p:cNvPr id="164" name="Group 192"/>
                <p:cNvGrpSpPr/>
                <p:nvPr/>
              </p:nvGrpSpPr>
              <p:grpSpPr>
                <a:xfrm>
                  <a:off x="4793947" y="2667492"/>
                  <a:ext cx="254397" cy="439579"/>
                  <a:chOff x="4979987" y="3710382"/>
                  <a:chExt cx="373909" cy="556818"/>
                </a:xfrm>
              </p:grpSpPr>
              <p:sp>
                <p:nvSpPr>
                  <p:cNvPr id="178" name="Rectangle 177"/>
                  <p:cNvSpPr/>
                  <p:nvPr/>
                </p:nvSpPr>
                <p:spPr bwMode="auto">
                  <a:xfrm>
                    <a:off x="4979987" y="3710382"/>
                    <a:ext cx="373909" cy="556818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63" dirty="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79" name="Group 207"/>
                  <p:cNvGrpSpPr/>
                  <p:nvPr/>
                </p:nvGrpSpPr>
                <p:grpSpPr>
                  <a:xfrm rot="5400000">
                    <a:off x="4998449" y="4022592"/>
                    <a:ext cx="168083" cy="185503"/>
                    <a:chOff x="1942127" y="3167298"/>
                    <a:chExt cx="224112" cy="186568"/>
                  </a:xfrm>
                </p:grpSpPr>
                <p:sp>
                  <p:nvSpPr>
                    <p:cNvPr id="180" name="Line 17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906776" y="320645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1" name="Line 1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018832" y="320264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65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4799272" y="2660668"/>
                  <a:ext cx="36341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Q3</a:t>
                  </a:r>
                </a:p>
              </p:txBody>
            </p:sp>
            <p:grpSp>
              <p:nvGrpSpPr>
                <p:cNvPr id="166" name="Group 194"/>
                <p:cNvGrpSpPr/>
                <p:nvPr/>
              </p:nvGrpSpPr>
              <p:grpSpPr>
                <a:xfrm>
                  <a:off x="5267543" y="2667492"/>
                  <a:ext cx="254397" cy="439579"/>
                  <a:chOff x="4979987" y="3710382"/>
                  <a:chExt cx="373909" cy="556818"/>
                </a:xfrm>
              </p:grpSpPr>
              <p:sp>
                <p:nvSpPr>
                  <p:cNvPr id="174" name="Rectangle 173"/>
                  <p:cNvSpPr/>
                  <p:nvPr/>
                </p:nvSpPr>
                <p:spPr bwMode="auto">
                  <a:xfrm>
                    <a:off x="4979987" y="3710382"/>
                    <a:ext cx="373909" cy="556818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63" dirty="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75" name="Group 203"/>
                  <p:cNvGrpSpPr/>
                  <p:nvPr/>
                </p:nvGrpSpPr>
                <p:grpSpPr>
                  <a:xfrm rot="5400000">
                    <a:off x="4998449" y="4022592"/>
                    <a:ext cx="168083" cy="185503"/>
                    <a:chOff x="1942127" y="3167298"/>
                    <a:chExt cx="224112" cy="186568"/>
                  </a:xfrm>
                </p:grpSpPr>
                <p:sp>
                  <p:nvSpPr>
                    <p:cNvPr id="176" name="Line 17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906776" y="320645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7" name="Line 1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018832" y="320264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67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272868" y="2660668"/>
                  <a:ext cx="36341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Q4</a:t>
                  </a:r>
                </a:p>
              </p:txBody>
            </p:sp>
            <p:grpSp>
              <p:nvGrpSpPr>
                <p:cNvPr id="168" name="Group 196"/>
                <p:cNvGrpSpPr/>
                <p:nvPr/>
              </p:nvGrpSpPr>
              <p:grpSpPr>
                <a:xfrm>
                  <a:off x="5996751" y="2667492"/>
                  <a:ext cx="254397" cy="439579"/>
                  <a:chOff x="4979987" y="3710382"/>
                  <a:chExt cx="373909" cy="556818"/>
                </a:xfrm>
              </p:grpSpPr>
              <p:sp>
                <p:nvSpPr>
                  <p:cNvPr id="170" name="Rectangle 169"/>
                  <p:cNvSpPr/>
                  <p:nvPr/>
                </p:nvSpPr>
                <p:spPr bwMode="auto">
                  <a:xfrm>
                    <a:off x="4979987" y="3710382"/>
                    <a:ext cx="373909" cy="556818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63" dirty="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71" name="Group 199"/>
                  <p:cNvGrpSpPr/>
                  <p:nvPr/>
                </p:nvGrpSpPr>
                <p:grpSpPr>
                  <a:xfrm rot="5400000">
                    <a:off x="4998449" y="4022592"/>
                    <a:ext cx="168083" cy="185503"/>
                    <a:chOff x="1942127" y="3167298"/>
                    <a:chExt cx="224112" cy="186568"/>
                  </a:xfrm>
                </p:grpSpPr>
                <p:sp>
                  <p:nvSpPr>
                    <p:cNvPr id="172" name="Line 17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906776" y="320645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3" name="Line 1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018832" y="3202649"/>
                      <a:ext cx="182758" cy="11205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63">
                        <a:solidFill>
                          <a:srgbClr val="000000"/>
                        </a:solidFill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69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5908755" y="2660668"/>
                  <a:ext cx="477844" cy="236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650" b="1" dirty="0">
                      <a:solidFill>
                        <a:srgbClr val="000000"/>
                      </a:solidFill>
                    </a:rPr>
                    <a:t>Q128</a:t>
                  </a:r>
                </a:p>
              </p:txBody>
            </p:sp>
          </p:grpSp>
          <p:grpSp>
            <p:nvGrpSpPr>
              <p:cNvPr id="24" name="Group 52"/>
              <p:cNvGrpSpPr/>
              <p:nvPr/>
            </p:nvGrpSpPr>
            <p:grpSpPr>
              <a:xfrm>
                <a:off x="3837642" y="3850308"/>
                <a:ext cx="624573" cy="1123922"/>
                <a:chOff x="7129046" y="2501148"/>
                <a:chExt cx="624573" cy="1123922"/>
              </a:xfrm>
            </p:grpSpPr>
            <p:sp>
              <p:nvSpPr>
                <p:cNvPr id="74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384121" y="3347600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416663" y="3020362"/>
                  <a:ext cx="6069" cy="323296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6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205366" y="3373008"/>
                  <a:ext cx="477844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Bin2</a:t>
                  </a:r>
                </a:p>
              </p:txBody>
            </p:sp>
            <p:sp>
              <p:nvSpPr>
                <p:cNvPr id="77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49013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Line 43"/>
                <p:cNvSpPr>
                  <a:spLocks noChangeShapeType="1"/>
                </p:cNvSpPr>
                <p:nvPr/>
              </p:nvSpPr>
              <p:spPr bwMode="auto">
                <a:xfrm>
                  <a:off x="7522677" y="2735526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9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372450" y="2501148"/>
                  <a:ext cx="381169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Q2</a:t>
                  </a:r>
                </a:p>
              </p:txBody>
            </p:sp>
            <p:sp>
              <p:nvSpPr>
                <p:cNvPr id="80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29170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Line 43"/>
                <p:cNvSpPr>
                  <a:spLocks noChangeShapeType="1"/>
                </p:cNvSpPr>
                <p:nvPr/>
              </p:nvSpPr>
              <p:spPr bwMode="auto">
                <a:xfrm>
                  <a:off x="7324247" y="2744622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82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129046" y="2501148"/>
                  <a:ext cx="381169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Q1</a:t>
                  </a:r>
                </a:p>
              </p:txBody>
            </p:sp>
            <p:sp>
              <p:nvSpPr>
                <p:cNvPr id="83" name="AutoShape 13"/>
                <p:cNvSpPr>
                  <a:spLocks noChangeArrowheads="1"/>
                </p:cNvSpPr>
                <p:nvPr/>
              </p:nvSpPr>
              <p:spPr bwMode="auto">
                <a:xfrm rot="10800000">
                  <a:off x="7239000" y="2966288"/>
                  <a:ext cx="355329" cy="281565"/>
                </a:xfrm>
                <a:custGeom>
                  <a:avLst/>
                  <a:gdLst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6292" h="891718">
                      <a:moveTo>
                        <a:pt x="0" y="891718"/>
                      </a:moveTo>
                      <a:cubicBezTo>
                        <a:pt x="3617" y="563708"/>
                        <a:pt x="117538" y="3812"/>
                        <a:pt x="473146" y="0"/>
                      </a:cubicBezTo>
                      <a:cubicBezTo>
                        <a:pt x="808282" y="3812"/>
                        <a:pt x="937176" y="548323"/>
                        <a:pt x="946292" y="891718"/>
                      </a:cubicBezTo>
                      <a:lnTo>
                        <a:pt x="0" y="89171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84" name="Oval 112"/>
                <p:cNvSpPr/>
                <p:nvPr/>
              </p:nvSpPr>
              <p:spPr>
                <a:xfrm>
                  <a:off x="7281158" y="2858520"/>
                  <a:ext cx="96902" cy="1067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" name="Group 53"/>
              <p:cNvGrpSpPr/>
              <p:nvPr/>
            </p:nvGrpSpPr>
            <p:grpSpPr>
              <a:xfrm>
                <a:off x="4311672" y="3850308"/>
                <a:ext cx="624573" cy="1123922"/>
                <a:chOff x="7129046" y="2501148"/>
                <a:chExt cx="624573" cy="1123922"/>
              </a:xfrm>
            </p:grpSpPr>
            <p:sp>
              <p:nvSpPr>
                <p:cNvPr id="63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384121" y="3347600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416663" y="3020362"/>
                  <a:ext cx="6069" cy="323296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5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205366" y="3373008"/>
                  <a:ext cx="477844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Bin3</a:t>
                  </a:r>
                </a:p>
              </p:txBody>
            </p:sp>
            <p:sp>
              <p:nvSpPr>
                <p:cNvPr id="66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49013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Line 43"/>
                <p:cNvSpPr>
                  <a:spLocks noChangeShapeType="1"/>
                </p:cNvSpPr>
                <p:nvPr/>
              </p:nvSpPr>
              <p:spPr bwMode="auto">
                <a:xfrm>
                  <a:off x="7522677" y="2735526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8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372450" y="2501148"/>
                  <a:ext cx="381169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Q3</a:t>
                  </a:r>
                </a:p>
              </p:txBody>
            </p:sp>
            <p:sp>
              <p:nvSpPr>
                <p:cNvPr id="69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29170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" name="Line 43"/>
                <p:cNvSpPr>
                  <a:spLocks noChangeShapeType="1"/>
                </p:cNvSpPr>
                <p:nvPr/>
              </p:nvSpPr>
              <p:spPr bwMode="auto">
                <a:xfrm>
                  <a:off x="7324247" y="2744622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1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129046" y="2501148"/>
                  <a:ext cx="381169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Q2</a:t>
                  </a:r>
                </a:p>
              </p:txBody>
            </p:sp>
            <p:sp>
              <p:nvSpPr>
                <p:cNvPr id="72" name="AutoShape 13"/>
                <p:cNvSpPr>
                  <a:spLocks noChangeArrowheads="1"/>
                </p:cNvSpPr>
                <p:nvPr/>
              </p:nvSpPr>
              <p:spPr bwMode="auto">
                <a:xfrm rot="10800000">
                  <a:off x="7239000" y="2966288"/>
                  <a:ext cx="355329" cy="281565"/>
                </a:xfrm>
                <a:custGeom>
                  <a:avLst/>
                  <a:gdLst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6292" h="891718">
                      <a:moveTo>
                        <a:pt x="0" y="891718"/>
                      </a:moveTo>
                      <a:cubicBezTo>
                        <a:pt x="3617" y="563708"/>
                        <a:pt x="117538" y="3812"/>
                        <a:pt x="473146" y="0"/>
                      </a:cubicBezTo>
                      <a:cubicBezTo>
                        <a:pt x="808282" y="3812"/>
                        <a:pt x="937176" y="548323"/>
                        <a:pt x="946292" y="891718"/>
                      </a:cubicBezTo>
                      <a:lnTo>
                        <a:pt x="0" y="89171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73" name="Oval 101"/>
                <p:cNvSpPr/>
                <p:nvPr/>
              </p:nvSpPr>
              <p:spPr>
                <a:xfrm>
                  <a:off x="7281158" y="2858520"/>
                  <a:ext cx="96902" cy="1067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6" name="Group 54"/>
              <p:cNvGrpSpPr/>
              <p:nvPr/>
            </p:nvGrpSpPr>
            <p:grpSpPr>
              <a:xfrm>
                <a:off x="4785702" y="3850308"/>
                <a:ext cx="624573" cy="1123922"/>
                <a:chOff x="7129046" y="2501148"/>
                <a:chExt cx="624573" cy="1123922"/>
              </a:xfrm>
            </p:grpSpPr>
            <p:sp>
              <p:nvSpPr>
                <p:cNvPr id="52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384121" y="3347600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416663" y="3020362"/>
                  <a:ext cx="6069" cy="323296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4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205366" y="3373008"/>
                  <a:ext cx="477844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Bin4</a:t>
                  </a:r>
                </a:p>
              </p:txBody>
            </p:sp>
            <p:sp>
              <p:nvSpPr>
                <p:cNvPr id="55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49013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Line 43"/>
                <p:cNvSpPr>
                  <a:spLocks noChangeShapeType="1"/>
                </p:cNvSpPr>
                <p:nvPr/>
              </p:nvSpPr>
              <p:spPr bwMode="auto">
                <a:xfrm>
                  <a:off x="7522677" y="2735526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7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372450" y="2501148"/>
                  <a:ext cx="381169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Q4</a:t>
                  </a:r>
                </a:p>
              </p:txBody>
            </p:sp>
            <p:sp>
              <p:nvSpPr>
                <p:cNvPr id="58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29170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Line 43"/>
                <p:cNvSpPr>
                  <a:spLocks noChangeShapeType="1"/>
                </p:cNvSpPr>
                <p:nvPr/>
              </p:nvSpPr>
              <p:spPr bwMode="auto">
                <a:xfrm>
                  <a:off x="7324247" y="2744622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0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129046" y="2501148"/>
                  <a:ext cx="381169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Q3</a:t>
                  </a:r>
                </a:p>
              </p:txBody>
            </p:sp>
            <p:sp>
              <p:nvSpPr>
                <p:cNvPr id="61" name="AutoShape 13"/>
                <p:cNvSpPr>
                  <a:spLocks noChangeArrowheads="1"/>
                </p:cNvSpPr>
                <p:nvPr/>
              </p:nvSpPr>
              <p:spPr bwMode="auto">
                <a:xfrm rot="10800000">
                  <a:off x="7239000" y="2966288"/>
                  <a:ext cx="355329" cy="281565"/>
                </a:xfrm>
                <a:custGeom>
                  <a:avLst/>
                  <a:gdLst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6292" h="891718">
                      <a:moveTo>
                        <a:pt x="0" y="891718"/>
                      </a:moveTo>
                      <a:cubicBezTo>
                        <a:pt x="3617" y="563708"/>
                        <a:pt x="117538" y="3812"/>
                        <a:pt x="473146" y="0"/>
                      </a:cubicBezTo>
                      <a:cubicBezTo>
                        <a:pt x="808282" y="3812"/>
                        <a:pt x="937176" y="548323"/>
                        <a:pt x="946292" y="891718"/>
                      </a:cubicBezTo>
                      <a:lnTo>
                        <a:pt x="0" y="89171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2" name="Oval 90"/>
                <p:cNvSpPr/>
                <p:nvPr/>
              </p:nvSpPr>
              <p:spPr>
                <a:xfrm>
                  <a:off x="7281158" y="2858520"/>
                  <a:ext cx="96902" cy="1067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" name="Group 55"/>
              <p:cNvGrpSpPr/>
              <p:nvPr/>
            </p:nvGrpSpPr>
            <p:grpSpPr>
              <a:xfrm>
                <a:off x="5451554" y="3850308"/>
                <a:ext cx="817274" cy="1123922"/>
                <a:chOff x="7066558" y="2501148"/>
                <a:chExt cx="817274" cy="1123922"/>
              </a:xfrm>
            </p:grpSpPr>
            <p:sp>
              <p:nvSpPr>
                <p:cNvPr id="41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384121" y="3347600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416663" y="3020362"/>
                  <a:ext cx="6069" cy="323296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205365" y="3373008"/>
                  <a:ext cx="608057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Bin128</a:t>
                  </a:r>
                </a:p>
              </p:txBody>
            </p:sp>
            <p:sp>
              <p:nvSpPr>
                <p:cNvPr id="44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49013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Line 43"/>
                <p:cNvSpPr>
                  <a:spLocks noChangeShapeType="1"/>
                </p:cNvSpPr>
                <p:nvPr/>
              </p:nvSpPr>
              <p:spPr bwMode="auto">
                <a:xfrm>
                  <a:off x="7522677" y="2735526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6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372450" y="2501148"/>
                  <a:ext cx="511382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Q128</a:t>
                  </a:r>
                </a:p>
              </p:txBody>
            </p:sp>
            <p:sp>
              <p:nvSpPr>
                <p:cNvPr id="47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29170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Line 43"/>
                <p:cNvSpPr>
                  <a:spLocks noChangeShapeType="1"/>
                </p:cNvSpPr>
                <p:nvPr/>
              </p:nvSpPr>
              <p:spPr bwMode="auto">
                <a:xfrm>
                  <a:off x="7324247" y="2744622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9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066558" y="2501148"/>
                  <a:ext cx="511382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Q128</a:t>
                  </a:r>
                </a:p>
              </p:txBody>
            </p:sp>
            <p:sp>
              <p:nvSpPr>
                <p:cNvPr id="50" name="AutoShape 13"/>
                <p:cNvSpPr>
                  <a:spLocks noChangeArrowheads="1"/>
                </p:cNvSpPr>
                <p:nvPr/>
              </p:nvSpPr>
              <p:spPr bwMode="auto">
                <a:xfrm rot="10800000">
                  <a:off x="7239000" y="2966288"/>
                  <a:ext cx="355329" cy="281565"/>
                </a:xfrm>
                <a:custGeom>
                  <a:avLst/>
                  <a:gdLst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6292" h="891718">
                      <a:moveTo>
                        <a:pt x="0" y="891718"/>
                      </a:moveTo>
                      <a:cubicBezTo>
                        <a:pt x="3617" y="563708"/>
                        <a:pt x="117538" y="3812"/>
                        <a:pt x="473146" y="0"/>
                      </a:cubicBezTo>
                      <a:cubicBezTo>
                        <a:pt x="808282" y="3812"/>
                        <a:pt x="937176" y="548323"/>
                        <a:pt x="946292" y="891718"/>
                      </a:cubicBezTo>
                      <a:lnTo>
                        <a:pt x="0" y="89171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51" name="Oval 79"/>
                <p:cNvSpPr/>
                <p:nvPr/>
              </p:nvSpPr>
              <p:spPr>
                <a:xfrm>
                  <a:off x="7281158" y="2858520"/>
                  <a:ext cx="96902" cy="1067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8" name="Group 56"/>
              <p:cNvGrpSpPr/>
              <p:nvPr/>
            </p:nvGrpSpPr>
            <p:grpSpPr>
              <a:xfrm>
                <a:off x="3445830" y="3850308"/>
                <a:ext cx="553576" cy="1123922"/>
                <a:chOff x="7200044" y="2501148"/>
                <a:chExt cx="553576" cy="1123922"/>
              </a:xfrm>
            </p:grpSpPr>
            <p:sp>
              <p:nvSpPr>
                <p:cNvPr id="30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384121" y="3347600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416663" y="3020362"/>
                  <a:ext cx="6069" cy="323296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2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205366" y="3373008"/>
                  <a:ext cx="477844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Bin1</a:t>
                  </a:r>
                </a:p>
              </p:txBody>
            </p:sp>
            <p:sp>
              <p:nvSpPr>
                <p:cNvPr id="33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49013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Line 43"/>
                <p:cNvSpPr>
                  <a:spLocks noChangeShapeType="1"/>
                </p:cNvSpPr>
                <p:nvPr/>
              </p:nvSpPr>
              <p:spPr bwMode="auto">
                <a:xfrm>
                  <a:off x="7522677" y="2735526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5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372450" y="2501148"/>
                  <a:ext cx="381170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Q1</a:t>
                  </a:r>
                </a:p>
              </p:txBody>
            </p:sp>
            <p:sp>
              <p:nvSpPr>
                <p:cNvPr id="36" name="Oval 65"/>
                <p:cNvSpPr>
                  <a:spLocks noChangeArrowheads="1"/>
                </p:cNvSpPr>
                <p:nvPr/>
              </p:nvSpPr>
              <p:spPr bwMode="auto">
                <a:xfrm flipV="1">
                  <a:off x="7291704" y="2702944"/>
                  <a:ext cx="65087" cy="57150"/>
                </a:xfrm>
                <a:prstGeom prst="ellipse">
                  <a:avLst/>
                </a:prstGeom>
                <a:solidFill>
                  <a:srgbClr val="000000"/>
                </a:solidFill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Line 43"/>
                <p:cNvSpPr>
                  <a:spLocks noChangeShapeType="1"/>
                </p:cNvSpPr>
                <p:nvPr/>
              </p:nvSpPr>
              <p:spPr bwMode="auto">
                <a:xfrm>
                  <a:off x="7324247" y="2744622"/>
                  <a:ext cx="0" cy="413698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" name="TextBox 161"/>
                <p:cNvSpPr txBox="1">
                  <a:spLocks noChangeArrowheads="1"/>
                </p:cNvSpPr>
                <p:nvPr/>
              </p:nvSpPr>
              <p:spPr bwMode="auto">
                <a:xfrm>
                  <a:off x="7200044" y="2501148"/>
                  <a:ext cx="292389" cy="252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731" b="1" dirty="0">
                      <a:solidFill>
                        <a:srgbClr val="000000"/>
                      </a:solidFill>
                    </a:rPr>
                    <a:t>0</a:t>
                  </a:r>
                </a:p>
              </p:txBody>
            </p:sp>
            <p:sp>
              <p:nvSpPr>
                <p:cNvPr id="39" name="AutoShape 13"/>
                <p:cNvSpPr>
                  <a:spLocks noChangeArrowheads="1"/>
                </p:cNvSpPr>
                <p:nvPr/>
              </p:nvSpPr>
              <p:spPr bwMode="auto">
                <a:xfrm rot="10800000">
                  <a:off x="7239000" y="2966288"/>
                  <a:ext cx="355329" cy="281565"/>
                </a:xfrm>
                <a:custGeom>
                  <a:avLst/>
                  <a:gdLst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  <a:gd name="connsiteX0" fmla="*/ 0 w 946292"/>
                    <a:gd name="connsiteY0" fmla="*/ 891718 h 891718"/>
                    <a:gd name="connsiteX1" fmla="*/ 473146 w 946292"/>
                    <a:gd name="connsiteY1" fmla="*/ 0 h 891718"/>
                    <a:gd name="connsiteX2" fmla="*/ 946292 w 946292"/>
                    <a:gd name="connsiteY2" fmla="*/ 891718 h 891718"/>
                    <a:gd name="connsiteX3" fmla="*/ 0 w 946292"/>
                    <a:gd name="connsiteY3" fmla="*/ 891718 h 891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6292" h="891718">
                      <a:moveTo>
                        <a:pt x="0" y="891718"/>
                      </a:moveTo>
                      <a:cubicBezTo>
                        <a:pt x="3617" y="563708"/>
                        <a:pt x="117538" y="3812"/>
                        <a:pt x="473146" y="0"/>
                      </a:cubicBezTo>
                      <a:cubicBezTo>
                        <a:pt x="808282" y="3812"/>
                        <a:pt x="937176" y="548323"/>
                        <a:pt x="946292" y="891718"/>
                      </a:cubicBezTo>
                      <a:lnTo>
                        <a:pt x="0" y="89171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wrap="none" anchor="ctr"/>
                <a:lstStyle>
                  <a:lvl1pPr eaLnBrk="0" hangingPunct="0">
                    <a:lnSpc>
                      <a:spcPct val="120000"/>
                    </a:lnSpc>
                    <a:spcAft>
                      <a:spcPts val="300"/>
                    </a:spcAft>
                    <a:buClr>
                      <a:schemeClr val="tx1"/>
                    </a:buClr>
                    <a:buFont typeface="Arial" charset="0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lnSpc>
                      <a:spcPct val="120000"/>
                    </a:lnSpc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100000"/>
                    <a:buFont typeface="Arial" charset="0"/>
                    <a:buChar char="-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63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0" name="Oval 68"/>
                <p:cNvSpPr/>
                <p:nvPr/>
              </p:nvSpPr>
              <p:spPr>
                <a:xfrm>
                  <a:off x="7281158" y="2858520"/>
                  <a:ext cx="96902" cy="1067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63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TextBox 161"/>
              <p:cNvSpPr txBox="1">
                <a:spLocks noChangeArrowheads="1"/>
              </p:cNvSpPr>
              <p:nvPr/>
            </p:nvSpPr>
            <p:spPr bwMode="auto">
              <a:xfrm>
                <a:off x="3640566" y="1630729"/>
                <a:ext cx="2358042" cy="282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120000"/>
                  </a:lnSpc>
                  <a:spcAft>
                    <a:spcPts val="300"/>
                  </a:spcAft>
                  <a:buClr>
                    <a:schemeClr val="tx1"/>
                  </a:buClr>
                  <a:buFont typeface="Arial" charset="0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lnSpc>
                    <a:spcPct val="120000"/>
                  </a:lnSpc>
                  <a:buClr>
                    <a:schemeClr val="bg2"/>
                  </a:buClr>
                  <a:buSzPct val="100000"/>
                  <a:buFont typeface="Arial" charset="0"/>
                  <a:buChar char="•"/>
                  <a:defRPr sz="2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lnSpc>
                    <a:spcPct val="120000"/>
                  </a:lnSpc>
                  <a:buClr>
                    <a:schemeClr val="bg2"/>
                  </a:buClr>
                  <a:buSzPct val="100000"/>
                  <a:buFont typeface="Arial" charset="0"/>
                  <a:buChar char="-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lnSpc>
                    <a:spcPct val="120000"/>
                  </a:lnSpc>
                  <a:buClr>
                    <a:schemeClr val="bg2"/>
                  </a:buClr>
                  <a:buSzPct val="10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lnSpc>
                    <a:spcPct val="120000"/>
                  </a:lnSpc>
                  <a:buClr>
                    <a:schemeClr val="bg2"/>
                  </a:buClr>
                  <a:buSzPct val="100000"/>
                  <a:buFont typeface="Arial" charset="0"/>
                  <a:buChar char="-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SzPct val="100000"/>
                  <a:buFont typeface="Arial" charset="0"/>
                  <a:buChar char="-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SzPct val="100000"/>
                  <a:buFont typeface="Arial" charset="0"/>
                  <a:buChar char="-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SzPct val="100000"/>
                  <a:buFont typeface="Arial" charset="0"/>
                  <a:buChar char="-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SzPct val="100000"/>
                  <a:buFont typeface="Arial" charset="0"/>
                  <a:buChar char="-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894" b="1" dirty="0">
                    <a:solidFill>
                      <a:srgbClr val="000000"/>
                    </a:solidFill>
                  </a:rPr>
                  <a:t>Time-to-Digital Converter (TDC)</a:t>
                </a:r>
              </a:p>
            </p:txBody>
          </p:sp>
        </p:grpSp>
        <p:sp>
          <p:nvSpPr>
            <p:cNvPr id="7" name="TextBox 142"/>
            <p:cNvSpPr txBox="1">
              <a:spLocks noChangeArrowheads="1"/>
            </p:cNvSpPr>
            <p:nvPr/>
          </p:nvSpPr>
          <p:spPr bwMode="auto">
            <a:xfrm>
              <a:off x="3429000" y="5246022"/>
              <a:ext cx="647515" cy="2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813" dirty="0">
                  <a:solidFill>
                    <a:srgbClr val="000000"/>
                  </a:solidFill>
                </a:rPr>
                <a:t>START</a:t>
              </a:r>
              <a:endParaRPr lang="en-US" altLang="en-US" sz="813" baseline="-25000" dirty="0">
                <a:solidFill>
                  <a:srgbClr val="000000"/>
                </a:solidFill>
              </a:endParaRPr>
            </a:p>
          </p:txBody>
        </p:sp>
        <p:grpSp>
          <p:nvGrpSpPr>
            <p:cNvPr id="8" name="Group 143"/>
            <p:cNvGrpSpPr>
              <a:grpSpLocks/>
            </p:cNvGrpSpPr>
            <p:nvPr/>
          </p:nvGrpSpPr>
          <p:grpSpPr bwMode="auto">
            <a:xfrm rot="10800000">
              <a:off x="3638523" y="5132680"/>
              <a:ext cx="217551" cy="127428"/>
              <a:chOff x="9833358" y="4495800"/>
              <a:chExt cx="377442" cy="152400"/>
            </a:xfrm>
          </p:grpSpPr>
          <p:sp>
            <p:nvSpPr>
              <p:cNvPr id="17" name="Line 47"/>
              <p:cNvSpPr>
                <a:spLocks noChangeShapeType="1"/>
              </p:cNvSpPr>
              <p:nvPr/>
            </p:nvSpPr>
            <p:spPr bwMode="auto">
              <a:xfrm>
                <a:off x="9906000" y="4503616"/>
                <a:ext cx="3048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8" name="Line 47"/>
              <p:cNvSpPr>
                <a:spLocks noChangeShapeType="1"/>
              </p:cNvSpPr>
              <p:nvPr/>
            </p:nvSpPr>
            <p:spPr bwMode="auto">
              <a:xfrm>
                <a:off x="9906000" y="4644292"/>
                <a:ext cx="3048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9" name="Line 47"/>
              <p:cNvSpPr>
                <a:spLocks noChangeShapeType="1"/>
              </p:cNvSpPr>
              <p:nvPr/>
            </p:nvSpPr>
            <p:spPr bwMode="auto">
              <a:xfrm flipV="1">
                <a:off x="10206892" y="4495800"/>
                <a:ext cx="0" cy="1524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" name="Line 47"/>
              <p:cNvSpPr>
                <a:spLocks noChangeShapeType="1"/>
              </p:cNvSpPr>
              <p:nvPr/>
            </p:nvSpPr>
            <p:spPr bwMode="auto">
              <a:xfrm flipH="1" flipV="1">
                <a:off x="9833358" y="4564184"/>
                <a:ext cx="76200" cy="8401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1" name="Line 47"/>
              <p:cNvSpPr>
                <a:spLocks noChangeShapeType="1"/>
              </p:cNvSpPr>
              <p:nvPr/>
            </p:nvSpPr>
            <p:spPr bwMode="auto">
              <a:xfrm flipH="1">
                <a:off x="9833358" y="4499358"/>
                <a:ext cx="76200" cy="762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9" name="TextBox 142"/>
            <p:cNvSpPr txBox="1">
              <a:spLocks noChangeArrowheads="1"/>
            </p:cNvSpPr>
            <p:nvPr/>
          </p:nvSpPr>
          <p:spPr bwMode="auto">
            <a:xfrm>
              <a:off x="3429000" y="4112937"/>
              <a:ext cx="576490" cy="2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813" dirty="0">
                  <a:solidFill>
                    <a:srgbClr val="000000"/>
                  </a:solidFill>
                </a:rPr>
                <a:t>STOP</a:t>
              </a:r>
              <a:endParaRPr lang="en-US" altLang="en-US" sz="813" baseline="-25000" dirty="0">
                <a:solidFill>
                  <a:srgbClr val="000000"/>
                </a:solidFill>
              </a:endParaRPr>
            </a:p>
          </p:txBody>
        </p:sp>
        <p:grpSp>
          <p:nvGrpSpPr>
            <p:cNvPr id="10" name="Group 143"/>
            <p:cNvGrpSpPr>
              <a:grpSpLocks/>
            </p:cNvGrpSpPr>
            <p:nvPr/>
          </p:nvGrpSpPr>
          <p:grpSpPr bwMode="auto">
            <a:xfrm rot="10800000">
              <a:off x="3638523" y="3999595"/>
              <a:ext cx="217551" cy="127428"/>
              <a:chOff x="9833358" y="4495800"/>
              <a:chExt cx="377442" cy="152400"/>
            </a:xfrm>
          </p:grpSpPr>
          <p:sp>
            <p:nvSpPr>
              <p:cNvPr id="11" name="Line 47"/>
              <p:cNvSpPr>
                <a:spLocks noChangeShapeType="1"/>
              </p:cNvSpPr>
              <p:nvPr/>
            </p:nvSpPr>
            <p:spPr bwMode="auto">
              <a:xfrm>
                <a:off x="9906000" y="4503616"/>
                <a:ext cx="3048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2" name="Line 47"/>
              <p:cNvSpPr>
                <a:spLocks noChangeShapeType="1"/>
              </p:cNvSpPr>
              <p:nvPr/>
            </p:nvSpPr>
            <p:spPr bwMode="auto">
              <a:xfrm>
                <a:off x="9906000" y="4644292"/>
                <a:ext cx="3048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3" name="Line 47"/>
              <p:cNvSpPr>
                <a:spLocks noChangeShapeType="1"/>
              </p:cNvSpPr>
              <p:nvPr/>
            </p:nvSpPr>
            <p:spPr bwMode="auto">
              <a:xfrm flipV="1">
                <a:off x="10206892" y="4495800"/>
                <a:ext cx="0" cy="1524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5" name="Line 47"/>
              <p:cNvSpPr>
                <a:spLocks noChangeShapeType="1"/>
              </p:cNvSpPr>
              <p:nvPr/>
            </p:nvSpPr>
            <p:spPr bwMode="auto">
              <a:xfrm flipH="1" flipV="1">
                <a:off x="9833358" y="4564184"/>
                <a:ext cx="76200" cy="8401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6" name="Line 47"/>
              <p:cNvSpPr>
                <a:spLocks noChangeShapeType="1"/>
              </p:cNvSpPr>
              <p:nvPr/>
            </p:nvSpPr>
            <p:spPr bwMode="auto">
              <a:xfrm flipH="1">
                <a:off x="9833358" y="4499358"/>
                <a:ext cx="76200" cy="762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63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92" name="TextBox 7"/>
          <p:cNvSpPr txBox="1">
            <a:spLocks noChangeArrowheads="1"/>
          </p:cNvSpPr>
          <p:nvPr/>
        </p:nvSpPr>
        <p:spPr bwMode="auto">
          <a:xfrm>
            <a:off x="5446004" y="1276580"/>
            <a:ext cx="258853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cs typeface="Arial" pitchFamily="34" charset="0"/>
              </a:rPr>
              <a:t>Simplified Block Diagram 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4703731" y="1842391"/>
            <a:ext cx="3265714" cy="51337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3">
              <a:solidFill>
                <a:prstClr val="white"/>
              </a:solidFill>
            </a:endParaRPr>
          </a:p>
        </p:txBody>
      </p:sp>
      <p:cxnSp>
        <p:nvCxnSpPr>
          <p:cNvPr id="194" name="Straight Arrow Connector 231"/>
          <p:cNvCxnSpPr>
            <a:stCxn id="193" idx="3"/>
          </p:cNvCxnSpPr>
          <p:nvPr/>
        </p:nvCxnSpPr>
        <p:spPr>
          <a:xfrm>
            <a:off x="7969445" y="2099077"/>
            <a:ext cx="4953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/>
          <p:cNvSpPr/>
          <p:nvPr/>
        </p:nvSpPr>
        <p:spPr>
          <a:xfrm>
            <a:off x="4703731" y="2882303"/>
            <a:ext cx="3265714" cy="49653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3">
              <a:solidFill>
                <a:prstClr val="white"/>
              </a:solidFill>
            </a:endParaRPr>
          </a:p>
        </p:txBody>
      </p:sp>
      <p:sp>
        <p:nvSpPr>
          <p:cNvPr id="196" name="TextBox 7"/>
          <p:cNvSpPr txBox="1">
            <a:spLocks noChangeArrowheads="1"/>
          </p:cNvSpPr>
          <p:nvPr/>
        </p:nvSpPr>
        <p:spPr bwMode="auto">
          <a:xfrm>
            <a:off x="174712" y="4812115"/>
            <a:ext cx="1128806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2172" indent="-232172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START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 pulse comes first and initializes the TDC operation.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STOP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 pulse follows the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START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 with a delay that represents the time interval to be digitalized.</a:t>
            </a:r>
          </a:p>
          <a:p>
            <a:pPr marL="232172" indent="-232172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At each tap of the Delay Line,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STOP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 signal catches up to the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START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 signal by the difference of the propagation delays of cells in Slow and Fast branches: i.e.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140ps – 120ps = 20ps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 (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LSB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).</a:t>
            </a:r>
          </a:p>
          <a:p>
            <a:pPr marL="232172" indent="-232172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The number of cells necessary for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STOP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 signal to surpass the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START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 signal represents the result of TDC conversion</a:t>
            </a:r>
          </a:p>
          <a:p>
            <a:pPr marL="232172" indent="-232172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Cycling configuration used in order to reduce the total number of Delay Cells.</a:t>
            </a:r>
            <a:endParaRPr lang="en-US" sz="16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232172" indent="-232172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  <a:cs typeface="Arial" pitchFamily="34" charset="0"/>
              </a:rPr>
              <a:t>TDC range is equal to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128 * 20 </a:t>
            </a:r>
            <a:r>
              <a:rPr lang="en-US" sz="1600" b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ps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 = 2.56 ns</a:t>
            </a:r>
          </a:p>
        </p:txBody>
      </p:sp>
      <p:cxnSp>
        <p:nvCxnSpPr>
          <p:cNvPr id="197" name="Straight Arrow Connector 228"/>
          <p:cNvCxnSpPr/>
          <p:nvPr/>
        </p:nvCxnSpPr>
        <p:spPr>
          <a:xfrm>
            <a:off x="7969445" y="3139932"/>
            <a:ext cx="4953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Groupe 197"/>
          <p:cNvGrpSpPr/>
          <p:nvPr/>
        </p:nvGrpSpPr>
        <p:grpSpPr>
          <a:xfrm>
            <a:off x="709439" y="1882852"/>
            <a:ext cx="3994292" cy="2202008"/>
            <a:chOff x="579059" y="1171575"/>
            <a:chExt cx="4464762" cy="2349873"/>
          </a:xfrm>
        </p:grpSpPr>
        <p:sp>
          <p:nvSpPr>
            <p:cNvPr id="199" name="Rectangle 198"/>
            <p:cNvSpPr/>
            <p:nvPr/>
          </p:nvSpPr>
          <p:spPr>
            <a:xfrm>
              <a:off x="3483013" y="1456767"/>
              <a:ext cx="469014" cy="20646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5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00" name="Straight Connector 122"/>
            <p:cNvCxnSpPr>
              <a:cxnSpLocks noChangeShapeType="1"/>
            </p:cNvCxnSpPr>
            <p:nvPr/>
          </p:nvCxnSpPr>
          <p:spPr bwMode="auto">
            <a:xfrm>
              <a:off x="3463963" y="1390650"/>
              <a:ext cx="49021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1" name="TextBox 109"/>
            <p:cNvSpPr txBox="1">
              <a:spLocks noChangeArrowheads="1"/>
            </p:cNvSpPr>
            <p:nvPr/>
          </p:nvSpPr>
          <p:spPr bwMode="auto">
            <a:xfrm>
              <a:off x="3480214" y="1171575"/>
              <a:ext cx="525194" cy="25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731" b="1" dirty="0"/>
                <a:t>2.5ns</a:t>
              </a: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647529" y="1456767"/>
              <a:ext cx="469014" cy="20646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5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03" name="Group 1171"/>
            <p:cNvGrpSpPr/>
            <p:nvPr/>
          </p:nvGrpSpPr>
          <p:grpSpPr>
            <a:xfrm flipV="1">
              <a:off x="768213" y="2042151"/>
              <a:ext cx="3493693" cy="243849"/>
              <a:chOff x="311874" y="4264025"/>
              <a:chExt cx="2255985" cy="231775"/>
            </a:xfrm>
          </p:grpSpPr>
          <p:cxnSp>
            <p:nvCxnSpPr>
              <p:cNvPr id="237" name="Straight Connector 1172"/>
              <p:cNvCxnSpPr/>
              <p:nvPr/>
            </p:nvCxnSpPr>
            <p:spPr>
              <a:xfrm flipH="1">
                <a:off x="2375203" y="4267200"/>
                <a:ext cx="0" cy="22860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1173"/>
              <p:cNvCxnSpPr/>
              <p:nvPr/>
            </p:nvCxnSpPr>
            <p:spPr>
              <a:xfrm flipH="1">
                <a:off x="1794731" y="4267200"/>
                <a:ext cx="0" cy="22860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1174"/>
              <p:cNvCxnSpPr/>
              <p:nvPr/>
            </p:nvCxnSpPr>
            <p:spPr>
              <a:xfrm flipH="1">
                <a:off x="1794731" y="4267200"/>
                <a:ext cx="580472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1175"/>
              <p:cNvCxnSpPr/>
              <p:nvPr/>
            </p:nvCxnSpPr>
            <p:spPr>
              <a:xfrm flipH="1" flipV="1">
                <a:off x="2375204" y="4494213"/>
                <a:ext cx="192655" cy="158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1" name="Group 83"/>
              <p:cNvGrpSpPr>
                <a:grpSpLocks/>
              </p:cNvGrpSpPr>
              <p:nvPr/>
            </p:nvGrpSpPr>
            <p:grpSpPr bwMode="auto">
              <a:xfrm flipH="1">
                <a:off x="609597" y="4264025"/>
                <a:ext cx="1185133" cy="228600"/>
                <a:chOff x="2505742" y="3536950"/>
                <a:chExt cx="466058" cy="228600"/>
              </a:xfrm>
            </p:grpSpPr>
            <p:cxnSp>
              <p:nvCxnSpPr>
                <p:cNvPr id="243" name="Straight Connector 1178"/>
                <p:cNvCxnSpPr/>
                <p:nvPr/>
              </p:nvCxnSpPr>
              <p:spPr>
                <a:xfrm>
                  <a:off x="2743527" y="3536950"/>
                  <a:ext cx="0" cy="22860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179"/>
                <p:cNvCxnSpPr/>
                <p:nvPr/>
              </p:nvCxnSpPr>
              <p:spPr>
                <a:xfrm>
                  <a:off x="2743527" y="3536950"/>
                  <a:ext cx="190228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1180"/>
                <p:cNvCxnSpPr/>
                <p:nvPr/>
              </p:nvCxnSpPr>
              <p:spPr>
                <a:xfrm>
                  <a:off x="2971800" y="3536950"/>
                  <a:ext cx="0" cy="22860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1181"/>
                <p:cNvCxnSpPr/>
                <p:nvPr/>
              </p:nvCxnSpPr>
              <p:spPr>
                <a:xfrm>
                  <a:off x="2895709" y="3536950"/>
                  <a:ext cx="76091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1182"/>
                <p:cNvCxnSpPr/>
                <p:nvPr/>
              </p:nvCxnSpPr>
              <p:spPr>
                <a:xfrm flipV="1">
                  <a:off x="2505742" y="3763963"/>
                  <a:ext cx="237785" cy="1587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2" name="Straight Connector 1177"/>
              <p:cNvCxnSpPr/>
              <p:nvPr/>
            </p:nvCxnSpPr>
            <p:spPr bwMode="auto">
              <a:xfrm flipH="1">
                <a:off x="311874" y="4495800"/>
                <a:ext cx="298300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1183"/>
            <p:cNvGrpSpPr/>
            <p:nvPr/>
          </p:nvGrpSpPr>
          <p:grpSpPr>
            <a:xfrm>
              <a:off x="2110909" y="2413311"/>
              <a:ext cx="56745" cy="240509"/>
              <a:chOff x="1320313" y="4876800"/>
              <a:chExt cx="152400" cy="228600"/>
            </a:xfrm>
          </p:grpSpPr>
          <p:cxnSp>
            <p:nvCxnSpPr>
              <p:cNvPr id="234" name="Straight Connector 1184"/>
              <p:cNvCxnSpPr/>
              <p:nvPr/>
            </p:nvCxnSpPr>
            <p:spPr>
              <a:xfrm rot="10800000" flipH="1">
                <a:off x="1320313" y="4876800"/>
                <a:ext cx="0" cy="22860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1185"/>
              <p:cNvCxnSpPr/>
              <p:nvPr/>
            </p:nvCxnSpPr>
            <p:spPr>
              <a:xfrm rot="10800000" flipH="1">
                <a:off x="1472713" y="4876800"/>
                <a:ext cx="0" cy="22860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1186"/>
              <p:cNvCxnSpPr/>
              <p:nvPr/>
            </p:nvCxnSpPr>
            <p:spPr>
              <a:xfrm rot="10800000" flipH="1">
                <a:off x="1320313" y="4876800"/>
                <a:ext cx="152400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" name="Straight Connector 1187"/>
            <p:cNvCxnSpPr/>
            <p:nvPr/>
          </p:nvCxnSpPr>
          <p:spPr>
            <a:xfrm>
              <a:off x="768213" y="2653820"/>
              <a:ext cx="1360006" cy="191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TextBox 142"/>
            <p:cNvSpPr txBox="1">
              <a:spLocks noChangeArrowheads="1"/>
            </p:cNvSpPr>
            <p:nvPr/>
          </p:nvSpPr>
          <p:spPr bwMode="auto">
            <a:xfrm>
              <a:off x="579059" y="2052108"/>
              <a:ext cx="576490" cy="2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813" b="1" dirty="0"/>
                <a:t>Clock</a:t>
              </a:r>
              <a:endParaRPr lang="en-US" altLang="en-US" sz="813" b="1" baseline="-25000" dirty="0"/>
            </a:p>
          </p:txBody>
        </p:sp>
        <p:sp>
          <p:nvSpPr>
            <p:cNvPr id="207" name="TextBox 142"/>
            <p:cNvSpPr txBox="1">
              <a:spLocks noChangeArrowheads="1"/>
            </p:cNvSpPr>
            <p:nvPr/>
          </p:nvSpPr>
          <p:spPr bwMode="auto">
            <a:xfrm>
              <a:off x="579059" y="2425622"/>
              <a:ext cx="576490" cy="2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813" b="1" dirty="0">
                  <a:solidFill>
                    <a:srgbClr val="FF0000"/>
                  </a:solidFill>
                </a:rPr>
                <a:t>STOP</a:t>
              </a:r>
              <a:endParaRPr lang="en-US" altLang="en-US" sz="813" b="1" baseline="-25000" dirty="0">
                <a:solidFill>
                  <a:srgbClr val="FF0000"/>
                </a:solidFill>
              </a:endParaRPr>
            </a:p>
          </p:txBody>
        </p:sp>
        <p:grpSp>
          <p:nvGrpSpPr>
            <p:cNvPr id="208" name="Group 1192"/>
            <p:cNvGrpSpPr/>
            <p:nvPr/>
          </p:nvGrpSpPr>
          <p:grpSpPr>
            <a:xfrm>
              <a:off x="3963038" y="2413854"/>
              <a:ext cx="56745" cy="240509"/>
              <a:chOff x="1320313" y="4876800"/>
              <a:chExt cx="152400" cy="228600"/>
            </a:xfrm>
          </p:grpSpPr>
          <p:cxnSp>
            <p:nvCxnSpPr>
              <p:cNvPr id="231" name="Straight Connector 1193"/>
              <p:cNvCxnSpPr/>
              <p:nvPr/>
            </p:nvCxnSpPr>
            <p:spPr>
              <a:xfrm rot="10800000" flipH="1">
                <a:off x="1320313" y="4876800"/>
                <a:ext cx="0" cy="22860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1194"/>
              <p:cNvCxnSpPr/>
              <p:nvPr/>
            </p:nvCxnSpPr>
            <p:spPr>
              <a:xfrm rot="10800000" flipH="1">
                <a:off x="1472713" y="4876800"/>
                <a:ext cx="0" cy="22860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1195"/>
              <p:cNvCxnSpPr/>
              <p:nvPr/>
            </p:nvCxnSpPr>
            <p:spPr>
              <a:xfrm rot="10800000" flipH="1">
                <a:off x="1320313" y="4876800"/>
                <a:ext cx="152400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9" name="Straight Connector 1196"/>
            <p:cNvCxnSpPr/>
            <p:nvPr/>
          </p:nvCxnSpPr>
          <p:spPr>
            <a:xfrm>
              <a:off x="2163687" y="2653820"/>
              <a:ext cx="1799351" cy="54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1199"/>
            <p:cNvCxnSpPr/>
            <p:nvPr/>
          </p:nvCxnSpPr>
          <p:spPr>
            <a:xfrm>
              <a:off x="4020282" y="2655738"/>
              <a:ext cx="246918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5-Point Star 1200"/>
            <p:cNvSpPr/>
            <p:nvPr/>
          </p:nvSpPr>
          <p:spPr bwMode="auto">
            <a:xfrm rot="18794011">
              <a:off x="1691045" y="1540139"/>
              <a:ext cx="213966" cy="211972"/>
            </a:xfrm>
            <a:prstGeom prst="star5">
              <a:avLst/>
            </a:prstGeom>
            <a:solidFill>
              <a:srgbClr val="FFFF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63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2" name="Group 1201"/>
            <p:cNvGrpSpPr/>
            <p:nvPr/>
          </p:nvGrpSpPr>
          <p:grpSpPr>
            <a:xfrm>
              <a:off x="1746933" y="1803196"/>
              <a:ext cx="404113" cy="312110"/>
              <a:chOff x="2033632" y="3419305"/>
              <a:chExt cx="1277762" cy="571135"/>
            </a:xfrm>
          </p:grpSpPr>
          <p:cxnSp>
            <p:nvCxnSpPr>
              <p:cNvPr id="228" name="Straight Connector 1202"/>
              <p:cNvCxnSpPr/>
              <p:nvPr/>
            </p:nvCxnSpPr>
            <p:spPr bwMode="auto">
              <a:xfrm>
                <a:off x="2493581" y="3419305"/>
                <a:ext cx="817813" cy="28556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1203"/>
              <p:cNvCxnSpPr/>
              <p:nvPr/>
            </p:nvCxnSpPr>
            <p:spPr bwMode="auto">
              <a:xfrm>
                <a:off x="2033632" y="3705391"/>
                <a:ext cx="234950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Arc 229"/>
              <p:cNvSpPr/>
              <p:nvPr/>
            </p:nvSpPr>
            <p:spPr>
              <a:xfrm flipH="1">
                <a:off x="2268436" y="3419305"/>
                <a:ext cx="457200" cy="571135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63"/>
              </a:p>
            </p:txBody>
          </p:sp>
        </p:grpSp>
        <p:sp>
          <p:nvSpPr>
            <p:cNvPr id="213" name="TextBox 157"/>
            <p:cNvSpPr txBox="1">
              <a:spLocks noChangeArrowheads="1"/>
            </p:cNvSpPr>
            <p:nvPr/>
          </p:nvSpPr>
          <p:spPr bwMode="auto">
            <a:xfrm>
              <a:off x="1854253" y="1513321"/>
              <a:ext cx="635677" cy="32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569" b="1" dirty="0"/>
                <a:t>Event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569" b="1" dirty="0"/>
                <a:t>Detection</a:t>
              </a:r>
            </a:p>
          </p:txBody>
        </p:sp>
        <p:cxnSp>
          <p:nvCxnSpPr>
            <p:cNvPr id="214" name="Straight Connector 122"/>
            <p:cNvCxnSpPr>
              <a:cxnSpLocks noChangeShapeType="1"/>
            </p:cNvCxnSpPr>
            <p:nvPr/>
          </p:nvCxnSpPr>
          <p:spPr bwMode="auto">
            <a:xfrm>
              <a:off x="1628479" y="1390650"/>
              <a:ext cx="49021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" name="TextBox 109"/>
            <p:cNvSpPr txBox="1">
              <a:spLocks noChangeArrowheads="1"/>
            </p:cNvSpPr>
            <p:nvPr/>
          </p:nvSpPr>
          <p:spPr bwMode="auto">
            <a:xfrm>
              <a:off x="1644730" y="1171575"/>
              <a:ext cx="1779975" cy="25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731" b="1" dirty="0"/>
                <a:t>2.5ns Measurement Window</a:t>
              </a:r>
            </a:p>
          </p:txBody>
        </p:sp>
        <p:cxnSp>
          <p:nvCxnSpPr>
            <p:cNvPr id="216" name="Straight Connector 1208"/>
            <p:cNvCxnSpPr/>
            <p:nvPr/>
          </p:nvCxnSpPr>
          <p:spPr>
            <a:xfrm>
              <a:off x="768213" y="3091899"/>
              <a:ext cx="1052981" cy="325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122"/>
            <p:cNvCxnSpPr>
              <a:cxnSpLocks noChangeShapeType="1"/>
            </p:cNvCxnSpPr>
            <p:nvPr/>
          </p:nvCxnSpPr>
          <p:spPr bwMode="auto">
            <a:xfrm>
              <a:off x="1821612" y="3227015"/>
              <a:ext cx="306604" cy="181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Connector 1210"/>
            <p:cNvCxnSpPr/>
            <p:nvPr/>
          </p:nvCxnSpPr>
          <p:spPr>
            <a:xfrm>
              <a:off x="1878560" y="3091899"/>
              <a:ext cx="2388640" cy="54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1211"/>
            <p:cNvCxnSpPr>
              <a:endCxn id="211" idx="2"/>
            </p:cNvCxnSpPr>
            <p:nvPr/>
          </p:nvCxnSpPr>
          <p:spPr>
            <a:xfrm flipH="1" flipV="1">
              <a:off x="1821817" y="1755836"/>
              <a:ext cx="395" cy="15919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142"/>
            <p:cNvSpPr txBox="1">
              <a:spLocks noChangeArrowheads="1"/>
            </p:cNvSpPr>
            <p:nvPr/>
          </p:nvSpPr>
          <p:spPr bwMode="auto">
            <a:xfrm>
              <a:off x="579059" y="2855646"/>
              <a:ext cx="655407" cy="2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813" b="1" dirty="0">
                  <a:solidFill>
                    <a:srgbClr val="00B050"/>
                  </a:solidFill>
                </a:rPr>
                <a:t>START</a:t>
              </a:r>
            </a:p>
          </p:txBody>
        </p:sp>
        <p:sp>
          <p:nvSpPr>
            <p:cNvPr id="221" name="TextBox 109"/>
            <p:cNvSpPr txBox="1">
              <a:spLocks noChangeArrowheads="1"/>
            </p:cNvSpPr>
            <p:nvPr/>
          </p:nvSpPr>
          <p:spPr bwMode="auto">
            <a:xfrm>
              <a:off x="1762125" y="3244239"/>
              <a:ext cx="428519" cy="236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Aft>
                  <a:spcPts val="300"/>
                </a:spcAft>
                <a:buClr>
                  <a:schemeClr val="tx1"/>
                </a:buClr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50" b="1" dirty="0" err="1"/>
                <a:t>ToA</a:t>
              </a:r>
              <a:endParaRPr lang="en-US" altLang="en-US" sz="650" b="1" dirty="0"/>
            </a:p>
          </p:txBody>
        </p:sp>
        <p:grpSp>
          <p:nvGrpSpPr>
            <p:cNvPr id="222" name="Group 1217"/>
            <p:cNvGrpSpPr/>
            <p:nvPr/>
          </p:nvGrpSpPr>
          <p:grpSpPr>
            <a:xfrm>
              <a:off x="1821815" y="2860824"/>
              <a:ext cx="56745" cy="240509"/>
              <a:chOff x="1320313" y="4876800"/>
              <a:chExt cx="152400" cy="228600"/>
            </a:xfrm>
          </p:grpSpPr>
          <p:cxnSp>
            <p:nvCxnSpPr>
              <p:cNvPr id="225" name="Straight Connector 1218"/>
              <p:cNvCxnSpPr/>
              <p:nvPr/>
            </p:nvCxnSpPr>
            <p:spPr>
              <a:xfrm rot="10800000" flipH="1">
                <a:off x="1320313" y="4876800"/>
                <a:ext cx="0" cy="22860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1219"/>
              <p:cNvCxnSpPr/>
              <p:nvPr/>
            </p:nvCxnSpPr>
            <p:spPr>
              <a:xfrm rot="10800000" flipH="1">
                <a:off x="1472713" y="4876800"/>
                <a:ext cx="0" cy="22860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1220"/>
              <p:cNvCxnSpPr/>
              <p:nvPr/>
            </p:nvCxnSpPr>
            <p:spPr>
              <a:xfrm rot="10800000" flipH="1">
                <a:off x="1320313" y="4876800"/>
                <a:ext cx="152400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3" name="Straight Arrow Connector 1221"/>
            <p:cNvCxnSpPr/>
            <p:nvPr/>
          </p:nvCxnSpPr>
          <p:spPr>
            <a:xfrm flipV="1">
              <a:off x="2168539" y="1751342"/>
              <a:ext cx="2830762" cy="576385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1222"/>
            <p:cNvCxnSpPr/>
            <p:nvPr/>
          </p:nvCxnSpPr>
          <p:spPr>
            <a:xfrm flipV="1">
              <a:off x="1852479" y="2646847"/>
              <a:ext cx="3191342" cy="15872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ZoneTexte 247"/>
          <p:cNvSpPr txBox="1"/>
          <p:nvPr/>
        </p:nvSpPr>
        <p:spPr>
          <a:xfrm>
            <a:off x="4583858" y="4320781"/>
            <a:ext cx="449918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3" dirty="0" err="1"/>
              <a:t>Differential</a:t>
            </a:r>
            <a:r>
              <a:rPr lang="fr-FR" sz="1463" dirty="0"/>
              <a:t> shunt </a:t>
            </a:r>
            <a:r>
              <a:rPr lang="fr-FR" sz="1463" dirty="0" err="1"/>
              <a:t>capacitor</a:t>
            </a:r>
            <a:r>
              <a:rPr lang="fr-FR" sz="1463" dirty="0"/>
              <a:t> voltage-</a:t>
            </a:r>
            <a:r>
              <a:rPr lang="fr-FR" sz="1463" dirty="0" err="1"/>
              <a:t>controlled</a:t>
            </a:r>
            <a:r>
              <a:rPr lang="fr-FR" sz="1463" dirty="0"/>
              <a:t> </a:t>
            </a:r>
            <a:r>
              <a:rPr lang="fr-FR" sz="1463" dirty="0" err="1"/>
              <a:t>delay</a:t>
            </a:r>
            <a:r>
              <a:rPr lang="fr-FR" sz="1463" dirty="0"/>
              <a:t> </a:t>
            </a:r>
            <a:r>
              <a:rPr lang="fr-FR" sz="1463" dirty="0" err="1"/>
              <a:t>cells</a:t>
            </a:r>
            <a:endParaRPr lang="fr-FR" sz="1463" dirty="0"/>
          </a:p>
        </p:txBody>
      </p:sp>
      <p:sp>
        <p:nvSpPr>
          <p:cNvPr id="249" name="TextBox 7"/>
          <p:cNvSpPr txBox="1">
            <a:spLocks noChangeArrowheads="1"/>
          </p:cNvSpPr>
          <p:nvPr/>
        </p:nvSpPr>
        <p:spPr bwMode="auto">
          <a:xfrm>
            <a:off x="915337" y="822528"/>
            <a:ext cx="1744259" cy="9637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63" b="1" dirty="0">
                <a:solidFill>
                  <a:srgbClr val="FF0000"/>
                </a:solidFill>
                <a:latin typeface="Calibri" panose="020F0502020204030204" pitchFamily="34" charset="0"/>
              </a:rPr>
              <a:t>TOA TDC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sz="1400" dirty="0">
                <a:latin typeface="Calibri Light" panose="020F0302020204030204" pitchFamily="34" charset="0"/>
              </a:rPr>
              <a:t>Resolution: </a:t>
            </a:r>
            <a:r>
              <a:rPr lang="en-US" sz="1400" b="1" dirty="0">
                <a:latin typeface="Calibri Light" panose="020F0302020204030204" pitchFamily="34" charset="0"/>
              </a:rPr>
              <a:t>20 </a:t>
            </a:r>
            <a:r>
              <a:rPr lang="en-US" sz="1400" b="1" dirty="0" err="1">
                <a:latin typeface="Calibri Light" panose="020F0302020204030204" pitchFamily="34" charset="0"/>
              </a:rPr>
              <a:t>ps</a:t>
            </a:r>
            <a:endParaRPr lang="en-US" sz="1400" b="1" dirty="0">
              <a:latin typeface="Calibri Light" panose="020F0302020204030204" pitchFamily="34" charset="0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sz="1400" dirty="0">
                <a:latin typeface="Calibri Light" panose="020F0302020204030204" pitchFamily="34" charset="0"/>
              </a:rPr>
              <a:t>Range: </a:t>
            </a:r>
            <a:r>
              <a:rPr lang="en-US" sz="1400" b="1" dirty="0">
                <a:latin typeface="Calibri Light" panose="020F0302020204030204" pitchFamily="34" charset="0"/>
              </a:rPr>
              <a:t>2.5 ns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sz="1400" dirty="0">
                <a:latin typeface="Calibri Light" panose="020F0302020204030204" pitchFamily="34" charset="0"/>
              </a:rPr>
              <a:t>7 bits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6343516" y="865706"/>
            <a:ext cx="5439326" cy="31745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fr-FR" sz="1463" b="1" dirty="0">
                <a:solidFill>
                  <a:schemeClr val="bg1"/>
                </a:solidFill>
              </a:rPr>
              <a:t>TDC Power </a:t>
            </a:r>
            <a:r>
              <a:rPr lang="fr-FR" sz="1463" b="1" dirty="0" err="1">
                <a:solidFill>
                  <a:schemeClr val="bg1"/>
                </a:solidFill>
              </a:rPr>
              <a:t>consumption</a:t>
            </a:r>
            <a:r>
              <a:rPr lang="fr-FR" sz="1463" b="1" dirty="0">
                <a:solidFill>
                  <a:schemeClr val="bg1"/>
                </a:solidFill>
              </a:rPr>
              <a:t> :  0,5 mW @ 10% </a:t>
            </a:r>
            <a:r>
              <a:rPr lang="fr-FR" sz="1463" b="1" dirty="0" err="1">
                <a:solidFill>
                  <a:schemeClr val="bg1"/>
                </a:solidFill>
              </a:rPr>
              <a:t>occupancy</a:t>
            </a:r>
            <a:r>
              <a:rPr lang="fr-FR" sz="1463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2" name="TextBox 7"/>
          <p:cNvSpPr txBox="1">
            <a:spLocks noChangeArrowheads="1"/>
          </p:cNvSpPr>
          <p:nvPr/>
        </p:nvSpPr>
        <p:spPr bwMode="auto">
          <a:xfrm>
            <a:off x="8455263" y="1882852"/>
            <a:ext cx="3390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STOP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(rising edge of signal of 40 MHz) propagates in the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Fast Delay Line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Delay of one cell =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120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3" name="TextBox 7"/>
          <p:cNvSpPr txBox="1">
            <a:spLocks noChangeArrowheads="1"/>
          </p:cNvSpPr>
          <p:nvPr/>
        </p:nvSpPr>
        <p:spPr bwMode="auto">
          <a:xfrm>
            <a:off x="8479747" y="2915162"/>
            <a:ext cx="37122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cs typeface="Arial" pitchFamily="34" charset="0"/>
              </a:rPr>
              <a:t>START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(rising edge of the discriminator) signal propagates in the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Slow Delay Line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Delay of one cell =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140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ps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C2533FD-F4A6-208E-3E45-7D0C6B9AC5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72226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r>
              <a:rPr lang="en-US" sz="2400" dirty="0"/>
              <a:t>TOA TDC Architecture </a:t>
            </a:r>
            <a:r>
              <a:rPr lang="en-US" altLang="en-US" sz="2400" dirty="0">
                <a:cs typeface="Arial" charset="0"/>
              </a:rPr>
              <a:t>: </a:t>
            </a:r>
            <a:r>
              <a:rPr lang="en-US" sz="2400" dirty="0"/>
              <a:t>Vernier Delay Line</a:t>
            </a:r>
            <a:endParaRPr lang="en-GB" sz="2400" b="1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39C12-5908-85CA-F694-3CE2F1CB26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Espace réservé du pied de page 13">
            <a:extLst>
              <a:ext uri="{FF2B5EF4-FFF2-40B4-BE49-F238E27FC236}">
                <a16:creationId xmlns:a16="http://schemas.microsoft.com/office/drawing/2014/main" id="{8D23F635-A79C-E963-118F-B46BB8D1E523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  <p:extLst>
      <p:ext uri="{BB962C8B-B14F-4D97-AF65-F5344CB8AC3E}">
        <p14:creationId xmlns:p14="http://schemas.microsoft.com/office/powerpoint/2010/main" val="5320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87"/>
    </mc:Choice>
    <mc:Fallback xmlns="">
      <p:transition spd="slow" advTm="9798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14" y="732533"/>
            <a:ext cx="928628" cy="8524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6812" t="10712" b="3124"/>
          <a:stretch/>
        </p:blipFill>
        <p:spPr>
          <a:xfrm>
            <a:off x="577252" y="1581516"/>
            <a:ext cx="2919612" cy="24228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25" y="-97982"/>
            <a:ext cx="8543925" cy="671193"/>
          </a:xfrm>
          <a:ln>
            <a:noFill/>
          </a:ln>
        </p:spPr>
        <p:txBody>
          <a:bodyPr/>
          <a:lstStyle/>
          <a:p>
            <a:r>
              <a:rPr lang="en-GB" dirty="0"/>
              <a:t>High Granularity Timing Detector in HL-LHC</a:t>
            </a:r>
            <a:endParaRPr lang="en-US" dirty="0"/>
          </a:p>
        </p:txBody>
      </p:sp>
      <p:sp>
        <p:nvSpPr>
          <p:cNvPr id="24" name="ZoneTexte 23"/>
          <p:cNvSpPr txBox="1"/>
          <p:nvPr/>
        </p:nvSpPr>
        <p:spPr>
          <a:xfrm>
            <a:off x="4365978" y="66615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ASIC’S REQUIREMENTS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1639" y="670219"/>
            <a:ext cx="170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LGAD </a:t>
            </a:r>
            <a:r>
              <a:rPr lang="fr-FR" sz="1400" b="1" dirty="0" err="1"/>
              <a:t>sensor</a:t>
            </a:r>
            <a:r>
              <a:rPr lang="fr-FR" sz="1400" b="1" dirty="0"/>
              <a:t> </a:t>
            </a:r>
          </a:p>
          <a:p>
            <a:r>
              <a:rPr lang="fr-FR" sz="1400" dirty="0"/>
              <a:t>1.3 x 1.3 mm</a:t>
            </a:r>
            <a:r>
              <a:rPr lang="fr-FR" sz="1400" baseline="30000" dirty="0"/>
              <a:t>2</a:t>
            </a:r>
          </a:p>
          <a:p>
            <a:r>
              <a:rPr lang="fr-FR" sz="1400" dirty="0" err="1"/>
              <a:t>Thickness</a:t>
            </a:r>
            <a:r>
              <a:rPr lang="fr-FR" sz="1400" dirty="0"/>
              <a:t> = 50 µm</a:t>
            </a:r>
          </a:p>
          <a:p>
            <a:r>
              <a:rPr lang="fr-FR" sz="1400" dirty="0"/>
              <a:t>Cd = 4 pF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B7AEDC-98B5-B0A6-F741-92546675D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1">
                <a:extLst>
                  <a:ext uri="{FF2B5EF4-FFF2-40B4-BE49-F238E27FC236}">
                    <a16:creationId xmlns:a16="http://schemas.microsoft.com/office/drawing/2014/main" id="{EAE85537-1D05-35CD-F77F-02EC5524B211}"/>
                  </a:ext>
                </a:extLst>
              </p:cNvPr>
              <p:cNvSpPr txBox="1"/>
              <p:nvPr/>
            </p:nvSpPr>
            <p:spPr>
              <a:xfrm>
                <a:off x="4279703" y="1043784"/>
                <a:ext cx="3651803" cy="18158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/>
                  <a:t>225 channels </a:t>
                </a:r>
              </a:p>
              <a:p>
                <a:r>
                  <a:rPr lang="fr-FR" sz="1600" b="1" dirty="0"/>
                  <a:t>Minimum charge </a:t>
                </a:r>
                <a:r>
                  <a:rPr lang="fr-FR" sz="1600" dirty="0"/>
                  <a:t>	:</a:t>
                </a:r>
                <a:r>
                  <a:rPr lang="en-GB" sz="1600" dirty="0"/>
                  <a:t> </a:t>
                </a:r>
                <a:r>
                  <a:rPr lang="en-GB" sz="1600" dirty="0">
                    <a:solidFill>
                      <a:srgbClr val="C00000"/>
                    </a:solidFill>
                  </a:rPr>
                  <a:t>2 </a:t>
                </a:r>
                <a:r>
                  <a:rPr lang="en-GB" sz="1600" dirty="0" err="1">
                    <a:solidFill>
                      <a:srgbClr val="C00000"/>
                    </a:solidFill>
                  </a:rPr>
                  <a:t>fC</a:t>
                </a:r>
                <a:endParaRPr lang="en-GB" sz="1600" dirty="0">
                  <a:solidFill>
                    <a:srgbClr val="C00000"/>
                  </a:solidFill>
                </a:endParaRPr>
              </a:p>
              <a:p>
                <a:r>
                  <a:rPr lang="en-GB" sz="1600" b="1" dirty="0"/>
                  <a:t>Charge dynamic</a:t>
                </a:r>
                <a:r>
                  <a:rPr lang="en-GB" sz="1600" dirty="0"/>
                  <a:t> 	: up to 100 </a:t>
                </a:r>
                <a:r>
                  <a:rPr lang="en-GB" sz="1600" dirty="0" err="1"/>
                  <a:t>fC</a:t>
                </a:r>
                <a:endParaRPr lang="en-GB" sz="1600" dirty="0">
                  <a:solidFill>
                    <a:srgbClr val="C00000"/>
                  </a:solidFill>
                </a:endParaRPr>
              </a:p>
              <a:p>
                <a:r>
                  <a:rPr lang="en-GB" sz="1600" b="1" dirty="0"/>
                  <a:t>Noise </a:t>
                </a:r>
                <a:r>
                  <a:rPr lang="en-GB" sz="1600" dirty="0"/>
                  <a:t>                    	: </a:t>
                </a:r>
                <a:r>
                  <a:rPr lang="fr-FR" sz="1600" dirty="0">
                    <a:solidFill>
                      <a:srgbClr val="C00000"/>
                    </a:solidFill>
                  </a:rPr>
                  <a:t>&lt; 0.5 </a:t>
                </a:r>
                <a:r>
                  <a:rPr lang="fr-FR" sz="1600" dirty="0" err="1">
                    <a:solidFill>
                      <a:srgbClr val="C00000"/>
                    </a:solidFill>
                  </a:rPr>
                  <a:t>fC</a:t>
                </a:r>
                <a:r>
                  <a:rPr lang="fr-FR" sz="1600" dirty="0">
                    <a:solidFill>
                      <a:srgbClr val="C00000"/>
                    </a:solidFill>
                  </a:rPr>
                  <a:t> or 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sSup>
                      <m:sSupPr>
                        <m:ctrlPr>
                          <a:rPr lang="fr-F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fr-FR" sz="1600" dirty="0">
                  <a:solidFill>
                    <a:srgbClr val="C00000"/>
                  </a:solidFill>
                </a:endParaRPr>
              </a:p>
              <a:p>
                <a:r>
                  <a:rPr lang="fr-FR" sz="1600" b="1" dirty="0"/>
                  <a:t>Cross-talk	</a:t>
                </a:r>
                <a:r>
                  <a:rPr lang="fr-FR" sz="1600" dirty="0"/>
                  <a:t>: &lt; 2 %</a:t>
                </a:r>
              </a:p>
              <a:p>
                <a:r>
                  <a:rPr lang="fr-FR" sz="1600" b="1" dirty="0"/>
                  <a:t>Timing </a:t>
                </a:r>
                <a:r>
                  <a:rPr lang="fr-FR" sz="1600" b="1" dirty="0" err="1"/>
                  <a:t>precision</a:t>
                </a:r>
                <a:r>
                  <a:rPr lang="fr-FR" sz="1600" b="1" dirty="0"/>
                  <a:t> </a:t>
                </a:r>
                <a:r>
                  <a:rPr lang="fr-FR" sz="1600" dirty="0"/>
                  <a:t>: 	</a:t>
                </a:r>
                <a:r>
                  <a:rPr lang="en-GB" sz="1600" dirty="0">
                    <a:solidFill>
                      <a:srgbClr val="C00000"/>
                    </a:solidFill>
                  </a:rPr>
                  <a:t>35 </a:t>
                </a:r>
                <a:r>
                  <a:rPr lang="en-GB" sz="1600" dirty="0" err="1">
                    <a:solidFill>
                      <a:srgbClr val="C00000"/>
                    </a:solidFill>
                  </a:rPr>
                  <a:t>ps</a:t>
                </a:r>
                <a:r>
                  <a:rPr lang="en-GB" sz="1600" dirty="0">
                    <a:solidFill>
                      <a:srgbClr val="C00000"/>
                    </a:solidFill>
                  </a:rPr>
                  <a:t> for 10 </a:t>
                </a:r>
                <a:r>
                  <a:rPr lang="en-GB" sz="1600" dirty="0" err="1">
                    <a:solidFill>
                      <a:srgbClr val="C00000"/>
                    </a:solidFill>
                  </a:rPr>
                  <a:t>fC</a:t>
                </a:r>
                <a:endParaRPr lang="en-GB" sz="1600" dirty="0">
                  <a:solidFill>
                    <a:srgbClr val="C00000"/>
                  </a:solidFill>
                </a:endParaRPr>
              </a:p>
              <a:p>
                <a:r>
                  <a:rPr lang="en-GB" sz="1600" dirty="0"/>
                  <a:t>   </a:t>
                </a:r>
                <a:r>
                  <a:rPr lang="en-GB" sz="1600" b="1" dirty="0"/>
                  <a:t>(per hit)</a:t>
                </a:r>
                <a:r>
                  <a:rPr lang="en-GB" sz="1600" dirty="0"/>
                  <a:t>	</a:t>
                </a:r>
                <a:r>
                  <a:rPr lang="en-GB" sz="1600" dirty="0">
                    <a:solidFill>
                      <a:srgbClr val="C00000"/>
                    </a:solidFill>
                  </a:rPr>
                  <a:t>70 </a:t>
                </a:r>
                <a:r>
                  <a:rPr lang="en-GB" sz="1600" dirty="0" err="1">
                    <a:solidFill>
                      <a:srgbClr val="C00000"/>
                    </a:solidFill>
                  </a:rPr>
                  <a:t>ps</a:t>
                </a:r>
                <a:r>
                  <a:rPr lang="en-GB" sz="1600" dirty="0">
                    <a:solidFill>
                      <a:srgbClr val="C00000"/>
                    </a:solidFill>
                  </a:rPr>
                  <a:t> for   4 </a:t>
                </a:r>
                <a:r>
                  <a:rPr lang="en-GB" sz="1600" dirty="0" err="1">
                    <a:solidFill>
                      <a:srgbClr val="C00000"/>
                    </a:solidFill>
                  </a:rPr>
                  <a:t>fC</a:t>
                </a:r>
                <a:endParaRPr lang="en-GB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ZoneTexte 1">
                <a:extLst>
                  <a:ext uri="{FF2B5EF4-FFF2-40B4-BE49-F238E27FC236}">
                    <a16:creationId xmlns:a16="http://schemas.microsoft.com/office/drawing/2014/main" id="{EAE85537-1D05-35CD-F77F-02EC5524B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703" y="1043784"/>
                <a:ext cx="3651803" cy="1815882"/>
              </a:xfrm>
              <a:prstGeom prst="rect">
                <a:avLst/>
              </a:prstGeom>
              <a:blipFill>
                <a:blip r:embed="rId5"/>
                <a:stretch>
                  <a:fillRect l="-835" t="-1007" b="-33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5">
            <a:extLst>
              <a:ext uri="{FF2B5EF4-FFF2-40B4-BE49-F238E27FC236}">
                <a16:creationId xmlns:a16="http://schemas.microsoft.com/office/drawing/2014/main" id="{93B5883B-A344-F4C3-A831-D4F8BFD42B49}"/>
              </a:ext>
            </a:extLst>
          </p:cNvPr>
          <p:cNvSpPr txBox="1"/>
          <p:nvPr/>
        </p:nvSpPr>
        <p:spPr>
          <a:xfrm>
            <a:off x="8021069" y="1043784"/>
            <a:ext cx="3938016" cy="10772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TOA TDC  </a:t>
            </a:r>
          </a:p>
          <a:p>
            <a:r>
              <a:rPr lang="en-GB" sz="1600" b="1" dirty="0"/>
              <a:t>    Resolution 	          </a:t>
            </a:r>
            <a:r>
              <a:rPr lang="en-GB" sz="1600" dirty="0"/>
              <a:t>:  20 </a:t>
            </a:r>
            <a:r>
              <a:rPr lang="en-GB" sz="1600" dirty="0" err="1"/>
              <a:t>ps</a:t>
            </a:r>
            <a:endParaRPr lang="en-GB" sz="1600" dirty="0"/>
          </a:p>
          <a:p>
            <a:r>
              <a:rPr lang="en-GB" sz="1600" dirty="0"/>
              <a:t>    </a:t>
            </a:r>
            <a:r>
              <a:rPr lang="en-GB" sz="1600" b="1" dirty="0"/>
              <a:t>Measurement window </a:t>
            </a:r>
            <a:r>
              <a:rPr lang="en-GB" sz="1600" dirty="0"/>
              <a:t>: </a:t>
            </a:r>
            <a:r>
              <a:rPr lang="en-GB" sz="1600" b="1" dirty="0"/>
              <a:t> </a:t>
            </a:r>
            <a:r>
              <a:rPr lang="en-GB" sz="1600" dirty="0"/>
              <a:t>2.5 ns</a:t>
            </a:r>
          </a:p>
          <a:p>
            <a:r>
              <a:rPr lang="en-GB" sz="1600" dirty="0"/>
              <a:t>    </a:t>
            </a:r>
            <a:r>
              <a:rPr lang="en-GB" sz="1600" b="1" dirty="0"/>
              <a:t>Conversion time        </a:t>
            </a:r>
            <a:r>
              <a:rPr lang="en-GB" sz="1600" dirty="0"/>
              <a:t>  : &lt; 25 ns</a:t>
            </a:r>
          </a:p>
        </p:txBody>
      </p:sp>
      <p:sp>
        <p:nvSpPr>
          <p:cNvPr id="36" name="ZoneTexte 6">
            <a:extLst>
              <a:ext uri="{FF2B5EF4-FFF2-40B4-BE49-F238E27FC236}">
                <a16:creationId xmlns:a16="http://schemas.microsoft.com/office/drawing/2014/main" id="{638C8169-8FAE-BD88-62B0-CDBB43D7B14E}"/>
              </a:ext>
            </a:extLst>
          </p:cNvPr>
          <p:cNvSpPr txBox="1"/>
          <p:nvPr/>
        </p:nvSpPr>
        <p:spPr>
          <a:xfrm>
            <a:off x="8021069" y="2218011"/>
            <a:ext cx="3938017" cy="10772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TOT</a:t>
            </a:r>
            <a:r>
              <a:rPr lang="en-GB" sz="1600" dirty="0"/>
              <a:t> </a:t>
            </a:r>
            <a:r>
              <a:rPr lang="en-GB" sz="1600" b="1" dirty="0"/>
              <a:t>TDC   </a:t>
            </a:r>
          </a:p>
          <a:p>
            <a:r>
              <a:rPr lang="en-GB" sz="1600" dirty="0"/>
              <a:t>    </a:t>
            </a:r>
            <a:r>
              <a:rPr lang="en-GB" sz="1600" b="1" dirty="0"/>
              <a:t>Resolution</a:t>
            </a:r>
            <a:r>
              <a:rPr lang="en-GB" sz="1600" dirty="0"/>
              <a:t> 	          : 120 </a:t>
            </a:r>
            <a:r>
              <a:rPr lang="en-GB" sz="1600" dirty="0" err="1"/>
              <a:t>ps</a:t>
            </a:r>
            <a:endParaRPr lang="en-GB" sz="1600" dirty="0"/>
          </a:p>
          <a:p>
            <a:r>
              <a:rPr lang="en-GB" sz="1600" dirty="0"/>
              <a:t>    </a:t>
            </a:r>
            <a:r>
              <a:rPr lang="en-GB" sz="1600" b="1" dirty="0"/>
              <a:t>Dynamic range </a:t>
            </a:r>
            <a:r>
              <a:rPr lang="en-GB" sz="1600" dirty="0"/>
              <a:t>	          :   20 ns </a:t>
            </a:r>
          </a:p>
          <a:p>
            <a:r>
              <a:rPr lang="en-GB" sz="1600" b="1" dirty="0"/>
              <a:t>    Conversion time          </a:t>
            </a:r>
            <a:r>
              <a:rPr lang="en-GB" sz="1600" dirty="0"/>
              <a:t>: &lt; 25 ns                                                       </a:t>
            </a:r>
          </a:p>
        </p:txBody>
      </p:sp>
      <p:sp>
        <p:nvSpPr>
          <p:cNvPr id="39" name="ZoneTexte 6">
            <a:extLst>
              <a:ext uri="{FF2B5EF4-FFF2-40B4-BE49-F238E27FC236}">
                <a16:creationId xmlns:a16="http://schemas.microsoft.com/office/drawing/2014/main" id="{060AF6CA-AB3B-6B05-1657-8924BEAFD442}"/>
              </a:ext>
            </a:extLst>
          </p:cNvPr>
          <p:cNvSpPr txBox="1"/>
          <p:nvPr/>
        </p:nvSpPr>
        <p:spPr>
          <a:xfrm>
            <a:off x="8021069" y="3386302"/>
            <a:ext cx="3938016" cy="132343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Radiation tolerance</a:t>
            </a:r>
          </a:p>
          <a:p>
            <a:r>
              <a:rPr lang="en-GB" sz="1600" dirty="0"/>
              <a:t>    </a:t>
            </a:r>
            <a:r>
              <a:rPr lang="en-GB" sz="1600" b="1" dirty="0"/>
              <a:t>TID	</a:t>
            </a:r>
            <a:r>
              <a:rPr lang="en-GB" sz="1600" dirty="0"/>
              <a:t>: 2 </a:t>
            </a:r>
            <a:r>
              <a:rPr lang="en-GB" sz="1600" dirty="0" err="1"/>
              <a:t>MGy</a:t>
            </a:r>
            <a:r>
              <a:rPr lang="en-GB" sz="1600" dirty="0"/>
              <a:t>   		w/SF=2,25</a:t>
            </a:r>
          </a:p>
          <a:p>
            <a:r>
              <a:rPr lang="en-GB" sz="1600" b="1" dirty="0"/>
              <a:t>    NIEL 	</a:t>
            </a:r>
            <a:r>
              <a:rPr lang="en-GB" sz="1600" dirty="0"/>
              <a:t>: 2.5 10</a:t>
            </a:r>
            <a:r>
              <a:rPr lang="en-GB" sz="1600" baseline="30000" dirty="0"/>
              <a:t>15</a:t>
            </a:r>
            <a:r>
              <a:rPr lang="en-GB" sz="1600" dirty="0"/>
              <a:t> </a:t>
            </a:r>
            <a:r>
              <a:rPr lang="en-GB" sz="1600" dirty="0" err="1"/>
              <a:t>n</a:t>
            </a:r>
            <a:r>
              <a:rPr lang="en-GB" sz="1600" baseline="-25000" dirty="0" err="1"/>
              <a:t>eq</a:t>
            </a:r>
            <a:r>
              <a:rPr lang="en-GB" sz="1600" dirty="0"/>
              <a:t>/cm</a:t>
            </a:r>
            <a:r>
              <a:rPr lang="en-GB" sz="1600" baseline="30000" dirty="0"/>
              <a:t>2</a:t>
            </a:r>
            <a:r>
              <a:rPr lang="en-GB" sz="1600" dirty="0"/>
              <a:t> 	w/SF=1.5</a:t>
            </a:r>
          </a:p>
          <a:p>
            <a:r>
              <a:rPr lang="en-GB" sz="1600" b="1" dirty="0"/>
              <a:t>    SEE	</a:t>
            </a:r>
            <a:r>
              <a:rPr lang="en-GB" sz="1600" dirty="0"/>
              <a:t>: 10</a:t>
            </a:r>
            <a:r>
              <a:rPr lang="en-GB" sz="1600" baseline="30000" dirty="0"/>
              <a:t>15</a:t>
            </a:r>
            <a:r>
              <a:rPr lang="en-GB" sz="1600" dirty="0"/>
              <a:t> </a:t>
            </a:r>
            <a:r>
              <a:rPr lang="en-GB" sz="1600" dirty="0" err="1"/>
              <a:t>n</a:t>
            </a:r>
            <a:r>
              <a:rPr lang="en-GB" sz="1600" baseline="-25000" dirty="0" err="1"/>
              <a:t>eq</a:t>
            </a:r>
            <a:r>
              <a:rPr lang="en-GB" sz="1600" dirty="0"/>
              <a:t>/cm</a:t>
            </a:r>
            <a:r>
              <a:rPr lang="en-GB" sz="1600" baseline="30000" dirty="0"/>
              <a:t>2</a:t>
            </a:r>
            <a:r>
              <a:rPr lang="en-GB" sz="1600" dirty="0"/>
              <a:t> 	w/SF=1.5</a:t>
            </a:r>
          </a:p>
          <a:p>
            <a:r>
              <a:rPr lang="en-GB" sz="1600" dirty="0">
                <a:latin typeface="Calibri" panose="020F0502020204030204" pitchFamily="34" charset="0"/>
              </a:rPr>
              <a:t>     </a:t>
            </a:r>
            <a:r>
              <a:rPr lang="en-GB" sz="1600" b="1" dirty="0">
                <a:latin typeface="+mj-lt"/>
              </a:rPr>
              <a:t>SEU rate </a:t>
            </a:r>
            <a:r>
              <a:rPr lang="en-GB" sz="1600" dirty="0">
                <a:latin typeface="+mj-lt"/>
              </a:rPr>
              <a:t>: 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+mj-lt"/>
              </a:rPr>
              <a:t>&lt;</a:t>
            </a:r>
            <a:r>
              <a:rPr lang="en-US" sz="1600" b="0" i="0" u="none" strike="noStrike" baseline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+mj-lt"/>
              </a:rPr>
              <a:t>5 % per hour</a:t>
            </a:r>
          </a:p>
        </p:txBody>
      </p:sp>
      <p:sp>
        <p:nvSpPr>
          <p:cNvPr id="40" name="ZoneTexte 13">
            <a:extLst>
              <a:ext uri="{FF2B5EF4-FFF2-40B4-BE49-F238E27FC236}">
                <a16:creationId xmlns:a16="http://schemas.microsoft.com/office/drawing/2014/main" id="{87602913-04A2-D6C2-43DF-C56CFDAE401A}"/>
              </a:ext>
            </a:extLst>
          </p:cNvPr>
          <p:cNvSpPr txBox="1"/>
          <p:nvPr/>
        </p:nvSpPr>
        <p:spPr>
          <a:xfrm>
            <a:off x="4279701" y="3852027"/>
            <a:ext cx="3651803" cy="132343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ASIC power dissipation </a:t>
            </a:r>
            <a:r>
              <a:rPr lang="en-GB" sz="1600" dirty="0">
                <a:solidFill>
                  <a:srgbClr val="C00000"/>
                </a:solidFill>
              </a:rPr>
              <a:t>&lt; 1.2 W</a:t>
            </a:r>
          </a:p>
          <a:p>
            <a:r>
              <a:rPr lang="en-GB" sz="1600" dirty="0">
                <a:solidFill>
                  <a:srgbClr val="C00000"/>
                </a:solidFill>
              </a:rPr>
              <a:t>Per channel :</a:t>
            </a:r>
          </a:p>
          <a:p>
            <a:r>
              <a:rPr lang="en-GB" sz="1600" dirty="0">
                <a:solidFill>
                  <a:srgbClr val="C00000"/>
                </a:solidFill>
              </a:rPr>
              <a:t>    </a:t>
            </a:r>
            <a:r>
              <a:rPr lang="en-GB" sz="1600" dirty="0"/>
              <a:t>Analog very front-end : &lt; 2 </a:t>
            </a:r>
            <a:r>
              <a:rPr lang="en-GB" sz="1600" dirty="0" err="1"/>
              <a:t>mW</a:t>
            </a:r>
            <a:r>
              <a:rPr lang="en-GB" sz="1600" dirty="0"/>
              <a:t> </a:t>
            </a:r>
          </a:p>
          <a:p>
            <a:r>
              <a:rPr lang="en-GB" sz="1600" dirty="0"/>
              <a:t>    TDC : 0,5 </a:t>
            </a:r>
            <a:r>
              <a:rPr lang="en-GB" sz="1600" dirty="0" err="1"/>
              <a:t>mW</a:t>
            </a:r>
            <a:r>
              <a:rPr lang="en-GB" sz="1600" dirty="0"/>
              <a:t> at 10 % occupancy</a:t>
            </a:r>
          </a:p>
          <a:p>
            <a:r>
              <a:rPr lang="en-GB" sz="1600" dirty="0">
                <a:solidFill>
                  <a:srgbClr val="C00000"/>
                </a:solidFill>
              </a:rPr>
              <a:t>    </a:t>
            </a:r>
            <a:r>
              <a:rPr lang="en-GB" sz="1600" dirty="0"/>
              <a:t>Digital : &lt; 2 </a:t>
            </a:r>
            <a:r>
              <a:rPr lang="en-GB" sz="1600" dirty="0" err="1"/>
              <a:t>mW</a:t>
            </a:r>
            <a:endParaRPr lang="en-GB" sz="1600" dirty="0"/>
          </a:p>
        </p:txBody>
      </p:sp>
      <p:sp>
        <p:nvSpPr>
          <p:cNvPr id="41" name="ZoneTexte 14">
            <a:extLst>
              <a:ext uri="{FF2B5EF4-FFF2-40B4-BE49-F238E27FC236}">
                <a16:creationId xmlns:a16="http://schemas.microsoft.com/office/drawing/2014/main" id="{E080B94A-90AD-7FBE-8905-45491724591F}"/>
              </a:ext>
            </a:extLst>
          </p:cNvPr>
          <p:cNvSpPr txBox="1"/>
          <p:nvPr/>
        </p:nvSpPr>
        <p:spPr>
          <a:xfrm>
            <a:off x="4279702" y="2947653"/>
            <a:ext cx="3651803" cy="8309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Calibration LGAD-like injection :</a:t>
            </a:r>
          </a:p>
          <a:p>
            <a:r>
              <a:rPr lang="en-GB" sz="1600" dirty="0"/>
              <a:t>Range : 0 – 100 </a:t>
            </a:r>
            <a:r>
              <a:rPr lang="en-GB" sz="1600" dirty="0" err="1"/>
              <a:t>fC</a:t>
            </a:r>
            <a:endParaRPr lang="en-GB" sz="1600" dirty="0"/>
          </a:p>
          <a:p>
            <a:r>
              <a:rPr lang="en-GB" sz="1600" dirty="0"/>
              <a:t>Rise time  : 0.5-1.5 ns </a:t>
            </a:r>
          </a:p>
        </p:txBody>
      </p:sp>
      <p:sp>
        <p:nvSpPr>
          <p:cNvPr id="42" name="ZoneTexte 14">
            <a:extLst>
              <a:ext uri="{FF2B5EF4-FFF2-40B4-BE49-F238E27FC236}">
                <a16:creationId xmlns:a16="http://schemas.microsoft.com/office/drawing/2014/main" id="{D812105B-A4CA-1F6D-643C-167376C01A4A}"/>
              </a:ext>
            </a:extLst>
          </p:cNvPr>
          <p:cNvSpPr txBox="1"/>
          <p:nvPr/>
        </p:nvSpPr>
        <p:spPr>
          <a:xfrm>
            <a:off x="8036431" y="4820733"/>
            <a:ext cx="3922654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Luminosity : </a:t>
            </a:r>
            <a:r>
              <a:rPr lang="en-GB" sz="1600" dirty="0"/>
              <a:t>Number of hits per bunch crossing for 2 time windows</a:t>
            </a:r>
          </a:p>
        </p:txBody>
      </p:sp>
      <p:pic>
        <p:nvPicPr>
          <p:cNvPr id="5" name="Picture 4" descr="Picture 15">
            <a:extLst>
              <a:ext uri="{FF2B5EF4-FFF2-40B4-BE49-F238E27FC236}">
                <a16:creationId xmlns:a16="http://schemas.microsoft.com/office/drawing/2014/main" id="{E9C60637-75D4-F107-DE25-417D1B7C36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74" t="5313"/>
          <a:stretch>
            <a:fillRect/>
          </a:stretch>
        </p:blipFill>
        <p:spPr>
          <a:xfrm>
            <a:off x="201644" y="3778650"/>
            <a:ext cx="3813996" cy="3068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F594D66-F7D2-ADDA-2FFF-23009F90ACF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2981" y="5155978"/>
            <a:ext cx="6267569" cy="16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23"/>
    </mc:Choice>
    <mc:Fallback xmlns="">
      <p:transition spd="slow" advTm="8912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2AA93-6597-3891-D891-E1767ED1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ALTIROC’s architecture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E5D2DC-D74D-99BC-9C5F-D675C12C2A74}"/>
              </a:ext>
            </a:extLst>
          </p:cNvPr>
          <p:cNvSpPr txBox="1"/>
          <p:nvPr/>
        </p:nvSpPr>
        <p:spPr>
          <a:xfrm>
            <a:off x="170486" y="120259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DB4344"/>
                </a:solidFill>
              </a:rPr>
              <a:t>Analog</a:t>
            </a:r>
            <a:r>
              <a:rPr lang="fr-FR" dirty="0">
                <a:solidFill>
                  <a:srgbClr val="DB4344"/>
                </a:solidFill>
              </a:rPr>
              <a:t> </a:t>
            </a:r>
            <a:r>
              <a:rPr lang="fr-FR" dirty="0" err="1">
                <a:solidFill>
                  <a:srgbClr val="DB4344"/>
                </a:solidFill>
              </a:rPr>
              <a:t>front-end</a:t>
            </a:r>
            <a:r>
              <a:rPr lang="fr-FR" dirty="0">
                <a:solidFill>
                  <a:srgbClr val="DB4344"/>
                </a:solidFill>
              </a:rPr>
              <a:t> pixel </a:t>
            </a:r>
          </a:p>
        </p:txBody>
      </p:sp>
      <p:pic>
        <p:nvPicPr>
          <p:cNvPr id="22" name="image9.jpg">
            <a:extLst>
              <a:ext uri="{FF2B5EF4-FFF2-40B4-BE49-F238E27FC236}">
                <a16:creationId xmlns:a16="http://schemas.microsoft.com/office/drawing/2014/main" id="{56E9E910-0779-B646-4C9A-94EE15DCCC1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140929" y="760409"/>
            <a:ext cx="5227662" cy="5956375"/>
          </a:xfrm>
          <a:prstGeom prst="rect">
            <a:avLst/>
          </a:prstGeom>
          <a:ln/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33756FAC-9870-F538-1A94-6A663D11D352}"/>
              </a:ext>
            </a:extLst>
          </p:cNvPr>
          <p:cNvSpPr txBox="1"/>
          <p:nvPr/>
        </p:nvSpPr>
        <p:spPr>
          <a:xfrm rot="16200000">
            <a:off x="2556410" y="3011775"/>
            <a:ext cx="7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Matrix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45BAE900-B0E6-4E5B-2453-B2E350735399}"/>
              </a:ext>
            </a:extLst>
          </p:cNvPr>
          <p:cNvSpPr txBox="1"/>
          <p:nvPr/>
        </p:nvSpPr>
        <p:spPr>
          <a:xfrm rot="16200000">
            <a:off x="2410409" y="5193721"/>
            <a:ext cx="109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Periphery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B3E7E5-6830-6451-25C0-865DA381D5B5}"/>
              </a:ext>
            </a:extLst>
          </p:cNvPr>
          <p:cNvSpPr/>
          <p:nvPr/>
        </p:nvSpPr>
        <p:spPr>
          <a:xfrm>
            <a:off x="4576918" y="3092266"/>
            <a:ext cx="1760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15 x 15 channels</a:t>
            </a:r>
          </a:p>
          <a:p>
            <a:pPr algn="ctr"/>
            <a:r>
              <a:rPr lang="en-GB" b="1" dirty="0"/>
              <a:t>TSMC 130 nm </a:t>
            </a:r>
          </a:p>
        </p:txBody>
      </p:sp>
      <p:sp>
        <p:nvSpPr>
          <p:cNvPr id="7" name="ZoneTexte 12">
            <a:extLst>
              <a:ext uri="{FF2B5EF4-FFF2-40B4-BE49-F238E27FC236}">
                <a16:creationId xmlns:a16="http://schemas.microsoft.com/office/drawing/2014/main" id="{1AD17510-9A25-6347-62F4-08D8C3D80707}"/>
              </a:ext>
            </a:extLst>
          </p:cNvPr>
          <p:cNvSpPr txBox="1"/>
          <p:nvPr/>
        </p:nvSpPr>
        <p:spPr>
          <a:xfrm>
            <a:off x="8468135" y="1276271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Digital part of the pixel </a:t>
            </a:r>
          </a:p>
        </p:txBody>
      </p:sp>
      <p:sp>
        <p:nvSpPr>
          <p:cNvPr id="8" name="ZoneTexte 12">
            <a:extLst>
              <a:ext uri="{FF2B5EF4-FFF2-40B4-BE49-F238E27FC236}">
                <a16:creationId xmlns:a16="http://schemas.microsoft.com/office/drawing/2014/main" id="{10DB8E9F-1826-906F-1EF0-5704AF88E11D}"/>
              </a:ext>
            </a:extLst>
          </p:cNvPr>
          <p:cNvSpPr txBox="1"/>
          <p:nvPr/>
        </p:nvSpPr>
        <p:spPr>
          <a:xfrm>
            <a:off x="431642" y="4848833"/>
            <a:ext cx="2900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PLL</a:t>
            </a:r>
          </a:p>
          <a:p>
            <a:r>
              <a:rPr lang="fr-FR" dirty="0">
                <a:solidFill>
                  <a:srgbClr val="92D050"/>
                </a:solidFill>
              </a:rPr>
              <a:t>phase </a:t>
            </a:r>
            <a:r>
              <a:rPr lang="fr-FR" dirty="0" err="1">
                <a:solidFill>
                  <a:srgbClr val="92D050"/>
                </a:solidFill>
              </a:rPr>
              <a:t>shifter</a:t>
            </a:r>
            <a:endParaRPr lang="fr-FR" dirty="0">
              <a:solidFill>
                <a:srgbClr val="92D050"/>
              </a:solidFill>
            </a:endParaRPr>
          </a:p>
          <a:p>
            <a:r>
              <a:rPr lang="fr-FR" sz="1800" dirty="0">
                <a:solidFill>
                  <a:srgbClr val="92D050"/>
                </a:solidFill>
              </a:rPr>
              <a:t>calibration pulser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7A53B-CE9F-2C63-BD19-767107AC6760}"/>
              </a:ext>
            </a:extLst>
          </p:cNvPr>
          <p:cNvSpPr txBox="1"/>
          <p:nvPr/>
        </p:nvSpPr>
        <p:spPr>
          <a:xfrm>
            <a:off x="8491153" y="4525668"/>
            <a:ext cx="36382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374C4"/>
                </a:solidFill>
              </a:rPr>
              <a:t>End Of </a:t>
            </a:r>
            <a:r>
              <a:rPr lang="fr-FR" sz="1600" dirty="0" err="1">
                <a:solidFill>
                  <a:srgbClr val="4374C4"/>
                </a:solidFill>
              </a:rPr>
              <a:t>Column</a:t>
            </a:r>
            <a:endParaRPr lang="fr-FR" sz="1600" dirty="0">
              <a:solidFill>
                <a:srgbClr val="4374C4"/>
              </a:solidFill>
            </a:endParaRPr>
          </a:p>
          <a:p>
            <a:r>
              <a:rPr lang="fr-FR" sz="1600" dirty="0" err="1">
                <a:solidFill>
                  <a:srgbClr val="4374C4"/>
                </a:solidFill>
              </a:rPr>
              <a:t>Luminosity</a:t>
            </a:r>
            <a:r>
              <a:rPr lang="fr-FR" sz="1600" dirty="0">
                <a:solidFill>
                  <a:srgbClr val="4374C4"/>
                </a:solidFill>
              </a:rPr>
              <a:t> process unit</a:t>
            </a:r>
          </a:p>
          <a:p>
            <a:r>
              <a:rPr lang="fr-FR" sz="1600" dirty="0">
                <a:solidFill>
                  <a:srgbClr val="4374C4"/>
                </a:solidFill>
              </a:rPr>
              <a:t>320 Mbit/s fast </a:t>
            </a:r>
            <a:r>
              <a:rPr lang="fr-FR" sz="1600" dirty="0" err="1">
                <a:solidFill>
                  <a:srgbClr val="4374C4"/>
                </a:solidFill>
              </a:rPr>
              <a:t>commands</a:t>
            </a:r>
            <a:r>
              <a:rPr lang="fr-FR" sz="1600" dirty="0">
                <a:solidFill>
                  <a:srgbClr val="4374C4"/>
                </a:solidFill>
              </a:rPr>
              <a:t> </a:t>
            </a:r>
            <a:r>
              <a:rPr lang="fr-FR" sz="1600" dirty="0" err="1">
                <a:solidFill>
                  <a:srgbClr val="4374C4"/>
                </a:solidFill>
              </a:rPr>
              <a:t>decoder</a:t>
            </a:r>
            <a:endParaRPr lang="fr-FR" sz="1600" dirty="0">
              <a:solidFill>
                <a:srgbClr val="4374C4"/>
              </a:solidFill>
            </a:endParaRPr>
          </a:p>
          <a:p>
            <a:r>
              <a:rPr lang="fr-FR" sz="1600" dirty="0">
                <a:solidFill>
                  <a:srgbClr val="4374C4"/>
                </a:solidFill>
              </a:rPr>
              <a:t>Trigger </a:t>
            </a:r>
            <a:r>
              <a:rPr lang="fr-FR" sz="1600" dirty="0" err="1">
                <a:solidFill>
                  <a:srgbClr val="4374C4"/>
                </a:solidFill>
              </a:rPr>
              <a:t>Processing</a:t>
            </a:r>
            <a:r>
              <a:rPr lang="fr-FR" sz="1600" dirty="0">
                <a:solidFill>
                  <a:srgbClr val="4374C4"/>
                </a:solidFill>
              </a:rPr>
              <a:t> unit</a:t>
            </a:r>
          </a:p>
          <a:p>
            <a:r>
              <a:rPr lang="fr-FR" sz="1600" dirty="0">
                <a:solidFill>
                  <a:srgbClr val="4374C4"/>
                </a:solidFill>
              </a:rPr>
              <a:t>Hit data transmission up to 1,28 </a:t>
            </a:r>
            <a:r>
              <a:rPr lang="fr-FR" sz="1600" dirty="0" err="1">
                <a:solidFill>
                  <a:srgbClr val="4374C4"/>
                </a:solidFill>
              </a:rPr>
              <a:t>Gbps</a:t>
            </a:r>
            <a:endParaRPr lang="fr-FR" sz="1600" dirty="0">
              <a:solidFill>
                <a:srgbClr val="4374C4"/>
              </a:solidFill>
            </a:endParaRPr>
          </a:p>
          <a:p>
            <a:r>
              <a:rPr lang="fr-FR" sz="1600" dirty="0">
                <a:solidFill>
                  <a:srgbClr val="4374C4"/>
                </a:solidFill>
              </a:rPr>
              <a:t>Slow Control</a:t>
            </a:r>
            <a:endParaRPr lang="fr-FR" sz="1400" dirty="0">
              <a:solidFill>
                <a:srgbClr val="4374C4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3807EF-9A6F-600C-E010-1E40905733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Espace réservé du pied de page 13">
            <a:extLst>
              <a:ext uri="{FF2B5EF4-FFF2-40B4-BE49-F238E27FC236}">
                <a16:creationId xmlns:a16="http://schemas.microsoft.com/office/drawing/2014/main" id="{1EB0DE8D-2471-C099-A84A-46A6391CB345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  <p:extLst>
      <p:ext uri="{BB962C8B-B14F-4D97-AF65-F5344CB8AC3E}">
        <p14:creationId xmlns:p14="http://schemas.microsoft.com/office/powerpoint/2010/main" val="247868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8EA25D1-77D8-649D-B622-6F1D81FA1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37" y="3426263"/>
            <a:ext cx="11567497" cy="3767017"/>
          </a:xfrm>
        </p:spPr>
        <p:txBody>
          <a:bodyPr>
            <a:noAutofit/>
          </a:bodyPr>
          <a:lstStyle/>
          <a:p>
            <a:r>
              <a:rPr lang="en-US" sz="2000" b="1" dirty="0"/>
              <a:t>Ratio minimum charge detectable over detector capacitance</a:t>
            </a:r>
          </a:p>
          <a:p>
            <a:pPr lvl="1"/>
            <a:r>
              <a:rPr lang="en-US" sz="1600" b="1" dirty="0" err="1">
                <a:solidFill>
                  <a:srgbClr val="C00000"/>
                </a:solidFill>
              </a:rPr>
              <a:t>Altiroc</a:t>
            </a:r>
            <a:r>
              <a:rPr lang="en-US" sz="1600" b="1" dirty="0">
                <a:solidFill>
                  <a:srgbClr val="C00000"/>
                </a:solidFill>
              </a:rPr>
              <a:t>: </a:t>
            </a:r>
            <a:r>
              <a:rPr lang="en-US" sz="1600" b="1" dirty="0" err="1">
                <a:solidFill>
                  <a:srgbClr val="C00000"/>
                </a:solidFill>
              </a:rPr>
              <a:t>Qmin</a:t>
            </a:r>
            <a:r>
              <a:rPr lang="en-US" sz="1600" b="1" dirty="0">
                <a:solidFill>
                  <a:srgbClr val="C00000"/>
                </a:solidFill>
              </a:rPr>
              <a:t>/Cd ~  500 µV </a:t>
            </a:r>
            <a:r>
              <a:rPr lang="en-US" sz="1600" dirty="0"/>
              <a:t>with  </a:t>
            </a:r>
            <a:r>
              <a:rPr lang="en-US" sz="1600" b="1" dirty="0">
                <a:solidFill>
                  <a:srgbClr val="C00000"/>
                </a:solidFill>
              </a:rPr>
              <a:t>Cd ~4  pF </a:t>
            </a:r>
            <a:r>
              <a:rPr lang="en-US" sz="1600" dirty="0"/>
              <a:t>(1300 x 1300 µm²) and Vth min = 2 </a:t>
            </a:r>
            <a:r>
              <a:rPr lang="en-US" sz="1600" dirty="0" err="1"/>
              <a:t>fC</a:t>
            </a:r>
            <a:endParaRPr lang="en-US" sz="1600" dirty="0"/>
          </a:p>
          <a:p>
            <a:pPr lvl="1"/>
            <a:r>
              <a:rPr lang="en-US" sz="1600" dirty="0"/>
              <a:t>Timepix4: </a:t>
            </a:r>
            <a:r>
              <a:rPr lang="en-US" sz="1600" dirty="0" err="1"/>
              <a:t>Qmin</a:t>
            </a:r>
            <a:r>
              <a:rPr lang="en-US" sz="1600" dirty="0"/>
              <a:t>/Cd &gt;  </a:t>
            </a:r>
            <a:r>
              <a:rPr lang="en-US" sz="1600" dirty="0">
                <a:solidFill>
                  <a:srgbClr val="0070C0"/>
                </a:solidFill>
              </a:rPr>
              <a:t>2 mV</a:t>
            </a:r>
            <a:r>
              <a:rPr lang="en-US" sz="1600" dirty="0"/>
              <a:t> with Cd ~ </a:t>
            </a:r>
            <a:r>
              <a:rPr lang="en-US" sz="1600" dirty="0">
                <a:solidFill>
                  <a:srgbClr val="0070C0"/>
                </a:solidFill>
              </a:rPr>
              <a:t>50 </a:t>
            </a:r>
            <a:r>
              <a:rPr lang="en-US" sz="1600" dirty="0" err="1">
                <a:solidFill>
                  <a:srgbClr val="0070C0"/>
                </a:solidFill>
              </a:rPr>
              <a:t>fF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(50 x 50  µm</a:t>
            </a:r>
            <a:r>
              <a:rPr lang="en-US" sz="1600" baseline="30000" dirty="0"/>
              <a:t>2</a:t>
            </a:r>
            <a:r>
              <a:rPr lang="en-US" sz="1600" dirty="0"/>
              <a:t>) and Vth min=0,1 </a:t>
            </a:r>
            <a:r>
              <a:rPr lang="en-US" sz="1600" dirty="0" err="1"/>
              <a:t>fC</a:t>
            </a:r>
            <a:endParaRPr lang="en-US" sz="1600" dirty="0"/>
          </a:p>
          <a:p>
            <a:pPr lvl="2"/>
            <a:endParaRPr lang="en-US" sz="800" dirty="0"/>
          </a:p>
          <a:p>
            <a:r>
              <a:rPr lang="en-US" sz="1800" b="1" dirty="0"/>
              <a:t>Preamp BW</a:t>
            </a:r>
          </a:p>
          <a:p>
            <a:pPr lvl="1"/>
            <a:r>
              <a:rPr lang="en-US" sz="1600" dirty="0" err="1"/>
              <a:t>Altiroc</a:t>
            </a:r>
            <a:r>
              <a:rPr lang="en-US" sz="1600" dirty="0"/>
              <a:t>: </a:t>
            </a:r>
            <a:r>
              <a:rPr lang="en-US" sz="1600" b="1" dirty="0">
                <a:solidFill>
                  <a:srgbClr val="C00000"/>
                </a:solidFill>
              </a:rPr>
              <a:t>1 GHz </a:t>
            </a:r>
          </a:p>
          <a:p>
            <a:pPr lvl="1"/>
            <a:r>
              <a:rPr lang="en-US" sz="1600" dirty="0"/>
              <a:t>Timepix4: ~ </a:t>
            </a:r>
            <a:r>
              <a:rPr lang="en-US" sz="1600" dirty="0">
                <a:solidFill>
                  <a:srgbClr val="0070C0"/>
                </a:solidFill>
              </a:rPr>
              <a:t>20 MHz</a:t>
            </a:r>
          </a:p>
          <a:p>
            <a:pPr marL="914400" lvl="2" indent="0">
              <a:buNone/>
            </a:pPr>
            <a:endParaRPr lang="en-US" sz="900" dirty="0"/>
          </a:p>
          <a:p>
            <a:r>
              <a:rPr lang="en-US" sz="2000" b="1" dirty="0"/>
              <a:t>Power dissipation / technology / size</a:t>
            </a:r>
          </a:p>
          <a:p>
            <a:pPr lvl="1"/>
            <a:r>
              <a:rPr lang="en-US" sz="1600" dirty="0" err="1"/>
              <a:t>Altiroc</a:t>
            </a:r>
            <a:r>
              <a:rPr lang="en-US" sz="1600" dirty="0"/>
              <a:t>: </a:t>
            </a:r>
            <a:r>
              <a:rPr lang="en-US" sz="1600" b="1" dirty="0">
                <a:solidFill>
                  <a:srgbClr val="C00000"/>
                </a:solidFill>
              </a:rPr>
              <a:t>300 </a:t>
            </a:r>
            <a:r>
              <a:rPr lang="en-US" sz="1600" b="1" dirty="0" err="1">
                <a:solidFill>
                  <a:srgbClr val="C00000"/>
                </a:solidFill>
              </a:rPr>
              <a:t>mW</a:t>
            </a:r>
            <a:r>
              <a:rPr lang="en-US" sz="1600" b="1" dirty="0">
                <a:solidFill>
                  <a:srgbClr val="C00000"/>
                </a:solidFill>
              </a:rPr>
              <a:t>/cm2  </a:t>
            </a:r>
            <a:r>
              <a:rPr lang="en-US" sz="1600" dirty="0"/>
              <a:t>+ techno CMOS </a:t>
            </a:r>
            <a:r>
              <a:rPr lang="en-US" sz="1600" b="1" dirty="0">
                <a:solidFill>
                  <a:srgbClr val="C00000"/>
                </a:solidFill>
              </a:rPr>
              <a:t>130 nm + 225 channels </a:t>
            </a:r>
          </a:p>
          <a:p>
            <a:pPr lvl="1"/>
            <a:r>
              <a:rPr lang="en-US" sz="1600" dirty="0"/>
              <a:t>Timepix4: </a:t>
            </a:r>
            <a:r>
              <a:rPr lang="en-US" sz="1600" dirty="0">
                <a:solidFill>
                  <a:srgbClr val="0070C0"/>
                </a:solidFill>
              </a:rPr>
              <a:t>600 </a:t>
            </a:r>
            <a:r>
              <a:rPr lang="en-US" sz="1600" dirty="0" err="1">
                <a:solidFill>
                  <a:srgbClr val="0070C0"/>
                </a:solidFill>
              </a:rPr>
              <a:t>mW</a:t>
            </a:r>
            <a:r>
              <a:rPr lang="en-US" sz="1600" dirty="0">
                <a:solidFill>
                  <a:srgbClr val="0070C0"/>
                </a:solidFill>
              </a:rPr>
              <a:t>/cm2 </a:t>
            </a:r>
            <a:r>
              <a:rPr lang="en-US" sz="1600" dirty="0"/>
              <a:t>+ techno CMOS </a:t>
            </a:r>
            <a:r>
              <a:rPr lang="en-US" sz="1600" dirty="0">
                <a:solidFill>
                  <a:srgbClr val="0070C0"/>
                </a:solidFill>
              </a:rPr>
              <a:t>65 nm + 229k pixels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DB2A1-EC40-A278-E045-6282F53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5"/>
            <a:ext cx="9987278" cy="620713"/>
          </a:xfrm>
        </p:spPr>
        <p:txBody>
          <a:bodyPr/>
          <a:lstStyle/>
          <a:p>
            <a:r>
              <a:rPr lang="en-GB" dirty="0"/>
              <a:t>Comparing </a:t>
            </a:r>
            <a:r>
              <a:rPr lang="en-GB" dirty="0" err="1"/>
              <a:t>analog</a:t>
            </a:r>
            <a:r>
              <a:rPr lang="en-GB" dirty="0"/>
              <a:t> front-end to another timing/tracking pixel ASIC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18521CF1-30A5-81C0-242B-C6A0E852C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9" y="781401"/>
            <a:ext cx="10867581" cy="2758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13">
                <a:extLst>
                  <a:ext uri="{FF2B5EF4-FFF2-40B4-BE49-F238E27FC236}">
                    <a16:creationId xmlns:a16="http://schemas.microsoft.com/office/drawing/2014/main" id="{EA552E1E-EE4D-0FD1-2BFF-C0F06475153F}"/>
                  </a:ext>
                </a:extLst>
              </p:cNvPr>
              <p:cNvSpPr txBox="1"/>
              <p:nvPr/>
            </p:nvSpPr>
            <p:spPr>
              <a:xfrm>
                <a:off x="4419107" y="4840562"/>
                <a:ext cx="2652323" cy="43114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𝑗𝑖𝑡𝑡𝑒𝑟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6" name="ZoneTexte 13">
                <a:extLst>
                  <a:ext uri="{FF2B5EF4-FFF2-40B4-BE49-F238E27FC236}">
                    <a16:creationId xmlns:a16="http://schemas.microsoft.com/office/drawing/2014/main" id="{EA552E1E-EE4D-0FD1-2BFF-C0F064751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107" y="4840562"/>
                <a:ext cx="2652323" cy="431144"/>
              </a:xfrm>
              <a:prstGeom prst="rect">
                <a:avLst/>
              </a:prstGeom>
              <a:blipFill>
                <a:blip r:embed="rId3"/>
                <a:stretch>
                  <a:fillRect l="-2299" t="-5634" b="-18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14">
            <a:extLst>
              <a:ext uri="{FF2B5EF4-FFF2-40B4-BE49-F238E27FC236}">
                <a16:creationId xmlns:a16="http://schemas.microsoft.com/office/drawing/2014/main" id="{3C1C1C8E-0D99-9090-D776-AFB82872C0D8}"/>
              </a:ext>
            </a:extLst>
          </p:cNvPr>
          <p:cNvSpPr txBox="1"/>
          <p:nvPr/>
        </p:nvSpPr>
        <p:spPr>
          <a:xfrm>
            <a:off x="7243268" y="4632795"/>
            <a:ext cx="4444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</a:t>
            </a:r>
            <a:r>
              <a:rPr lang="fr-FR" sz="1100" baseline="-25000" dirty="0"/>
              <a:t>d</a:t>
            </a:r>
            <a:r>
              <a:rPr lang="fr-FR" sz="1100" dirty="0"/>
              <a:t>: </a:t>
            </a:r>
            <a:r>
              <a:rPr lang="fr-FR" sz="1100" dirty="0" err="1"/>
              <a:t>sensor</a:t>
            </a:r>
            <a:r>
              <a:rPr lang="fr-FR" sz="1100" dirty="0"/>
              <a:t> cap ( ~4 pF)</a:t>
            </a:r>
          </a:p>
          <a:p>
            <a:r>
              <a:rPr lang="fr-FR" sz="1100" dirty="0"/>
              <a:t>t</a:t>
            </a:r>
            <a:r>
              <a:rPr lang="fr-FR" sz="1100" baseline="-25000" dirty="0"/>
              <a:t>d</a:t>
            </a:r>
            <a:r>
              <a:rPr lang="fr-FR" sz="1100" dirty="0"/>
              <a:t>: LGAD drift time, 600 </a:t>
            </a:r>
            <a:r>
              <a:rPr lang="fr-FR" sz="1100" dirty="0" err="1"/>
              <a:t>ps</a:t>
            </a:r>
            <a:endParaRPr lang="fr-FR" sz="1100" dirty="0"/>
          </a:p>
          <a:p>
            <a:r>
              <a:rPr lang="fr-FR" sz="1100" dirty="0"/>
              <a:t>Q</a:t>
            </a:r>
            <a:r>
              <a:rPr lang="fr-FR" sz="1100" baseline="-25000" dirty="0"/>
              <a:t>in</a:t>
            </a:r>
            <a:r>
              <a:rPr lang="fr-FR" sz="1100" dirty="0"/>
              <a:t>: MIP charge ( 10 </a:t>
            </a:r>
            <a:r>
              <a:rPr lang="fr-FR" sz="1100" dirty="0" err="1"/>
              <a:t>fC</a:t>
            </a:r>
            <a:r>
              <a:rPr lang="fr-FR" sz="1100" dirty="0"/>
              <a:t> at </a:t>
            </a:r>
            <a:r>
              <a:rPr lang="fr-FR" sz="1100" dirty="0" err="1"/>
              <a:t>start</a:t>
            </a:r>
            <a:r>
              <a:rPr lang="fr-FR" sz="1100" dirty="0"/>
              <a:t>, 4 </a:t>
            </a:r>
            <a:r>
              <a:rPr lang="fr-FR" sz="1100" dirty="0" err="1"/>
              <a:t>fC</a:t>
            </a:r>
            <a:r>
              <a:rPr lang="fr-FR" sz="1100" dirty="0"/>
              <a:t> at end)</a:t>
            </a:r>
          </a:p>
          <a:p>
            <a:r>
              <a:rPr lang="fr-FR" sz="1100" dirty="0"/>
              <a:t>e</a:t>
            </a:r>
            <a:r>
              <a:rPr lang="fr-FR" sz="1100" baseline="-25000" dirty="0"/>
              <a:t>n</a:t>
            </a:r>
            <a:r>
              <a:rPr lang="fr-FR" sz="1100" dirty="0"/>
              <a:t>: noise spectral </a:t>
            </a:r>
            <a:r>
              <a:rPr lang="fr-FR" sz="1100" dirty="0" err="1"/>
              <a:t>density</a:t>
            </a:r>
            <a:r>
              <a:rPr lang="fr-FR" sz="1100" dirty="0"/>
              <a:t> of input </a:t>
            </a:r>
            <a:r>
              <a:rPr lang="fr-FR" sz="1100" dirty="0" err="1"/>
              <a:t>trans</a:t>
            </a:r>
            <a:r>
              <a:rPr lang="fr-FR" sz="1100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7D36B9-C280-53BB-78CB-73BFF53CE74D}"/>
              </a:ext>
            </a:extLst>
          </p:cNvPr>
          <p:cNvSpPr/>
          <p:nvPr/>
        </p:nvSpPr>
        <p:spPr>
          <a:xfrm>
            <a:off x="323054" y="781401"/>
            <a:ext cx="5545311" cy="244793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F3CF-9BF8-1258-6599-A72AFC6E27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Espace réservé du pied de page 13">
            <a:extLst>
              <a:ext uri="{FF2B5EF4-FFF2-40B4-BE49-F238E27FC236}">
                <a16:creationId xmlns:a16="http://schemas.microsoft.com/office/drawing/2014/main" id="{80B63467-6AA5-9EC3-E786-E1F34036FA99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2C654-FF98-DA06-8FF0-A706B61E7CC3}"/>
              </a:ext>
            </a:extLst>
          </p:cNvPr>
          <p:cNvSpPr txBox="1"/>
          <p:nvPr/>
        </p:nvSpPr>
        <p:spPr>
          <a:xfrm>
            <a:off x="6817360" y="5643979"/>
            <a:ext cx="61518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TDC bin</a:t>
            </a:r>
          </a:p>
          <a:p>
            <a:pPr marL="742950" lvl="1" indent="-285750">
              <a:buFontTx/>
              <a:buChar char="-"/>
            </a:pPr>
            <a:r>
              <a:rPr lang="en-US" sz="1600" dirty="0" err="1"/>
              <a:t>Altiroc</a:t>
            </a:r>
            <a:r>
              <a:rPr lang="en-US" sz="1600" dirty="0"/>
              <a:t>: </a:t>
            </a:r>
            <a:r>
              <a:rPr lang="en-US" sz="1600" b="1" dirty="0">
                <a:solidFill>
                  <a:srgbClr val="C00000"/>
                </a:solidFill>
              </a:rPr>
              <a:t>20 </a:t>
            </a:r>
            <a:r>
              <a:rPr lang="en-US" sz="1600" b="1" dirty="0" err="1">
                <a:solidFill>
                  <a:srgbClr val="C00000"/>
                </a:solidFill>
              </a:rPr>
              <a:t>ps</a:t>
            </a:r>
            <a:endParaRPr lang="en-US" sz="1600" b="1" dirty="0">
              <a:solidFill>
                <a:srgbClr val="C0000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sz="1600" dirty="0"/>
              <a:t>Timepix4: </a:t>
            </a:r>
            <a:r>
              <a:rPr lang="en-US" sz="1600" b="1" dirty="0">
                <a:solidFill>
                  <a:srgbClr val="C00000"/>
                </a:solidFill>
              </a:rPr>
              <a:t>200 </a:t>
            </a:r>
            <a:r>
              <a:rPr lang="en-US" sz="1600" b="1" dirty="0" err="1">
                <a:solidFill>
                  <a:srgbClr val="C00000"/>
                </a:solidFill>
              </a:rPr>
              <a:t>ps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2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B2A1-EC40-A278-E045-6282F53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5"/>
            <a:ext cx="9530077" cy="620713"/>
          </a:xfrm>
        </p:spPr>
        <p:txBody>
          <a:bodyPr/>
          <a:lstStyle/>
          <a:p>
            <a:r>
              <a:rPr lang="en-GB" dirty="0"/>
              <a:t>A challenging integration of the digital functionalities in 130 nm 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18521CF1-30A5-81C0-242B-C6A0E852C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9" y="781401"/>
            <a:ext cx="10867581" cy="2758240"/>
          </a:xfrm>
          <a:prstGeom prst="rect">
            <a:avLst/>
          </a:prstGeom>
        </p:spPr>
      </p:pic>
      <p:sp>
        <p:nvSpPr>
          <p:cNvPr id="5" name="ZoneTexte 11">
            <a:extLst>
              <a:ext uri="{FF2B5EF4-FFF2-40B4-BE49-F238E27FC236}">
                <a16:creationId xmlns:a16="http://schemas.microsoft.com/office/drawing/2014/main" id="{54D1368C-8028-975E-03AF-A89A737EB8E7}"/>
              </a:ext>
            </a:extLst>
          </p:cNvPr>
          <p:cNvSpPr txBox="1"/>
          <p:nvPr/>
        </p:nvSpPr>
        <p:spPr>
          <a:xfrm>
            <a:off x="311480" y="3562791"/>
            <a:ext cx="865861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</a:rPr>
              <a:t>Hit buffer:</a:t>
            </a:r>
            <a:r>
              <a:rPr lang="fr-FR" dirty="0"/>
              <a:t> SRAM 1536 x 19 bit = </a:t>
            </a:r>
            <a:r>
              <a:rPr lang="fr-FR" sz="1800" dirty="0" err="1">
                <a:latin typeface="+mj-lt"/>
                <a:sym typeface="Wingdings" panose="05000000000000000000" pitchFamily="2" charset="2"/>
              </a:rPr>
              <a:t>Depth</a:t>
            </a:r>
            <a:r>
              <a:rPr lang="fr-FR" sz="1800" dirty="0">
                <a:latin typeface="+mj-lt"/>
                <a:sym typeface="Wingdings" panose="05000000000000000000" pitchFamily="2" charset="2"/>
              </a:rPr>
              <a:t> of about 38 µs</a:t>
            </a:r>
            <a:endParaRPr lang="fr-FR" dirty="0"/>
          </a:p>
          <a:p>
            <a:pPr marL="742950" lvl="1" indent="-285750">
              <a:buFontTx/>
              <a:buChar char="-"/>
            </a:pPr>
            <a:r>
              <a:rPr lang="fr-FR" sz="1400" dirty="0" err="1">
                <a:latin typeface="+mj-lt"/>
              </a:rPr>
              <a:t>Circular</a:t>
            </a:r>
            <a:r>
              <a:rPr lang="fr-FR" sz="1400" dirty="0">
                <a:latin typeface="+mj-lt"/>
              </a:rPr>
              <a:t> buffer to store timing data for </a:t>
            </a:r>
            <a:r>
              <a:rPr lang="fr-FR" sz="1400" dirty="0" err="1">
                <a:latin typeface="+mj-lt"/>
              </a:rPr>
              <a:t>each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bunch-crossing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until</a:t>
            </a:r>
            <a:r>
              <a:rPr lang="fr-FR" sz="1400" dirty="0">
                <a:latin typeface="+mj-lt"/>
              </a:rPr>
              <a:t> a L1 trigger arrives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+mj-lt"/>
              </a:rPr>
              <a:t>Data = TOT and TOA bits, </a:t>
            </a:r>
            <a:r>
              <a:rPr lang="fr-FR" sz="1400" dirty="0" err="1">
                <a:latin typeface="+mj-lt"/>
              </a:rPr>
              <a:t>only</a:t>
            </a:r>
            <a:r>
              <a:rPr lang="fr-FR" sz="1400" dirty="0">
                <a:latin typeface="+mj-lt"/>
              </a:rPr>
              <a:t> in case of hit to </a:t>
            </a:r>
            <a:r>
              <a:rPr lang="fr-FR" sz="1400" dirty="0" err="1">
                <a:latin typeface="+mj-lt"/>
              </a:rPr>
              <a:t>save</a:t>
            </a:r>
            <a:r>
              <a:rPr lang="fr-FR" sz="1400" dirty="0">
                <a:latin typeface="+mj-lt"/>
              </a:rPr>
              <a:t> power 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; with zero suppress. </a:t>
            </a: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sz="1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</a:rPr>
              <a:t>Trigger Hit </a:t>
            </a:r>
            <a:r>
              <a:rPr lang="fr-FR" b="1" dirty="0" err="1">
                <a:solidFill>
                  <a:srgbClr val="00B0F0"/>
                </a:solidFill>
              </a:rPr>
              <a:t>Selector</a:t>
            </a:r>
            <a:r>
              <a:rPr lang="fr-FR" b="1" dirty="0">
                <a:solidFill>
                  <a:srgbClr val="00B0F0"/>
                </a:solidFill>
              </a:rPr>
              <a:t>:</a:t>
            </a:r>
            <a:endParaRPr lang="fr-FR" dirty="0"/>
          </a:p>
          <a:p>
            <a:pPr marL="742950" lvl="1" indent="-285750">
              <a:buFontTx/>
              <a:buChar char="-"/>
            </a:pPr>
            <a:r>
              <a:rPr lang="fr-FR" sz="1400" dirty="0" err="1">
                <a:latin typeface="+mj-lt"/>
              </a:rPr>
              <a:t>Each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received</a:t>
            </a:r>
            <a:r>
              <a:rPr lang="fr-FR" sz="1400" dirty="0">
                <a:latin typeface="+mj-lt"/>
              </a:rPr>
              <a:t> trigger </a:t>
            </a:r>
            <a:r>
              <a:rPr lang="fr-FR" sz="1400" dirty="0" err="1">
                <a:latin typeface="+mj-lt"/>
              </a:rPr>
              <a:t>associated</a:t>
            </a:r>
            <a:r>
              <a:rPr lang="fr-FR" sz="1400" dirty="0">
                <a:latin typeface="+mj-lt"/>
              </a:rPr>
              <a:t> to a trigger tag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+mj-lt"/>
              </a:rPr>
              <a:t>If data </a:t>
            </a:r>
            <a:r>
              <a:rPr lang="fr-FR" sz="1400" dirty="0" err="1">
                <a:latin typeface="+mj-lt"/>
              </a:rPr>
              <a:t>stored</a:t>
            </a:r>
            <a:r>
              <a:rPr lang="fr-FR" sz="1400" dirty="0">
                <a:latin typeface="+mj-lt"/>
              </a:rPr>
              <a:t> in Hit buffer </a:t>
            </a:r>
            <a:r>
              <a:rPr lang="fr-FR" sz="1400" dirty="0" err="1">
                <a:latin typeface="+mj-lt"/>
              </a:rPr>
              <a:t>related</a:t>
            </a:r>
            <a:r>
              <a:rPr lang="fr-FR" sz="1400" dirty="0">
                <a:latin typeface="+mj-lt"/>
              </a:rPr>
              <a:t> to </a:t>
            </a:r>
            <a:r>
              <a:rPr lang="fr-FR" sz="1400" dirty="0" err="1">
                <a:latin typeface="+mj-lt"/>
              </a:rPr>
              <a:t>received</a:t>
            </a:r>
            <a:r>
              <a:rPr lang="fr-FR" sz="1400" dirty="0">
                <a:latin typeface="+mj-lt"/>
              </a:rPr>
              <a:t> trigger, TOA/TOT data + </a:t>
            </a:r>
            <a:r>
              <a:rPr lang="fr-FR" sz="1400" dirty="0" err="1">
                <a:latin typeface="+mj-lt"/>
              </a:rPr>
              <a:t>trig</a:t>
            </a:r>
            <a:r>
              <a:rPr lang="fr-FR" sz="1400" dirty="0">
                <a:latin typeface="+mj-lt"/>
              </a:rPr>
              <a:t> tag </a:t>
            </a:r>
            <a:r>
              <a:rPr lang="fr-FR" sz="1400" dirty="0" err="1">
                <a:latin typeface="+mj-lt"/>
              </a:rPr>
              <a:t>stored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into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Matched</a:t>
            </a:r>
            <a:r>
              <a:rPr lang="fr-FR" sz="1400" dirty="0">
                <a:latin typeface="+mj-lt"/>
              </a:rPr>
              <a:t> Hit Buffer</a:t>
            </a:r>
          </a:p>
          <a:p>
            <a:pPr marL="742950" lvl="1" indent="-285750">
              <a:buFontTx/>
              <a:buChar char="-"/>
            </a:pPr>
            <a:endParaRPr lang="fr-FR" sz="1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00B0F0"/>
                </a:solidFill>
              </a:rPr>
              <a:t>Matched</a:t>
            </a:r>
            <a:r>
              <a:rPr lang="fr-FR" b="1" dirty="0">
                <a:solidFill>
                  <a:srgbClr val="00B0F0"/>
                </a:solidFill>
              </a:rPr>
              <a:t> Hit Buffer:</a:t>
            </a:r>
            <a:r>
              <a:rPr lang="fr-FR" dirty="0"/>
              <a:t> 32 positions FIFO 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+mj-lt"/>
              </a:rPr>
              <a:t>Control Unit: looks for data </a:t>
            </a:r>
            <a:r>
              <a:rPr lang="fr-FR" sz="1400" dirty="0" err="1">
                <a:latin typeface="+mj-lt"/>
              </a:rPr>
              <a:t>related</a:t>
            </a:r>
            <a:r>
              <a:rPr lang="fr-FR" sz="1400" dirty="0">
                <a:latin typeface="+mj-lt"/>
              </a:rPr>
              <a:t> to a trigger </a:t>
            </a:r>
            <a:r>
              <a:rPr lang="fr-FR" sz="1400" dirty="0" err="1">
                <a:latin typeface="+mj-lt"/>
              </a:rPr>
              <a:t>event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when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requested</a:t>
            </a:r>
            <a:r>
              <a:rPr lang="fr-FR" sz="1400" dirty="0">
                <a:latin typeface="+mj-lt"/>
              </a:rPr>
              <a:t> by the End Of </a:t>
            </a:r>
            <a:r>
              <a:rPr lang="fr-FR" sz="1400" dirty="0" err="1">
                <a:latin typeface="+mj-lt"/>
              </a:rPr>
              <a:t>Column</a:t>
            </a:r>
            <a:endParaRPr lang="fr-FR" sz="1400" dirty="0">
              <a:latin typeface="+mj-lt"/>
            </a:endParaRPr>
          </a:p>
          <a:p>
            <a:pPr marL="742950" lvl="1" indent="-285750">
              <a:buFontTx/>
              <a:buChar char="-"/>
            </a:pPr>
            <a:r>
              <a:rPr lang="fr-FR" sz="1400" dirty="0" err="1">
                <a:latin typeface="+mj-lt"/>
              </a:rPr>
              <a:t>Matched</a:t>
            </a:r>
            <a:r>
              <a:rPr lang="fr-FR" sz="1400" dirty="0">
                <a:latin typeface="+mj-lt"/>
              </a:rPr>
              <a:t> flag </a:t>
            </a:r>
            <a:r>
              <a:rPr lang="fr-FR" sz="1400" dirty="0" err="1">
                <a:latin typeface="+mj-lt"/>
              </a:rPr>
              <a:t>handled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through</a:t>
            </a:r>
            <a:r>
              <a:rPr lang="fr-FR" sz="1400" dirty="0">
                <a:latin typeface="+mj-lt"/>
              </a:rPr>
              <a:t> a </a:t>
            </a:r>
            <a:r>
              <a:rPr lang="fr-FR" sz="1400" dirty="0" err="1">
                <a:latin typeface="+mj-lt"/>
              </a:rPr>
              <a:t>priority</a:t>
            </a:r>
            <a:r>
              <a:rPr lang="fr-FR" sz="1400" dirty="0">
                <a:latin typeface="+mj-lt"/>
              </a:rPr>
              <a:t> OR </a:t>
            </a:r>
            <a:r>
              <a:rPr lang="fr-FR" sz="1400" dirty="0" err="1">
                <a:latin typeface="+mj-lt"/>
              </a:rPr>
              <a:t>chain</a:t>
            </a:r>
            <a:r>
              <a:rPr lang="fr-FR" sz="1400" dirty="0">
                <a:latin typeface="+mj-lt"/>
              </a:rPr>
              <a:t>. Pixel at the top of the </a:t>
            </a:r>
            <a:r>
              <a:rPr lang="fr-FR" sz="1400" dirty="0" err="1">
                <a:latin typeface="+mj-lt"/>
              </a:rPr>
              <a:t>column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with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highest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priority</a:t>
            </a:r>
            <a:endParaRPr lang="fr-FR" sz="1400" dirty="0">
              <a:latin typeface="+mj-lt"/>
            </a:endParaRPr>
          </a:p>
          <a:p>
            <a:pPr marL="742950" lvl="1" indent="-285750">
              <a:buFontTx/>
              <a:buChar char="-"/>
            </a:pPr>
            <a:r>
              <a:rPr lang="fr-FR" sz="1400" dirty="0" err="1">
                <a:latin typeface="+mj-lt"/>
              </a:rPr>
              <a:t>Synchronous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readout</a:t>
            </a:r>
            <a:r>
              <a:rPr lang="fr-FR" sz="1400" dirty="0">
                <a:latin typeface="+mj-lt"/>
              </a:rPr>
              <a:t> at 40 MHz</a:t>
            </a:r>
          </a:p>
          <a:p>
            <a:pPr marL="742950" lvl="1" indent="-285750">
              <a:buFontTx/>
              <a:buChar char="-"/>
            </a:pPr>
            <a:endParaRPr lang="fr-FR" sz="1000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fr-FR" sz="1000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fr-FR" sz="1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00B0F0"/>
                </a:solidFill>
              </a:rPr>
              <a:t>Luminosity</a:t>
            </a:r>
            <a:r>
              <a:rPr lang="fr-FR" dirty="0"/>
              <a:t> </a:t>
            </a:r>
            <a:r>
              <a:rPr lang="fr-FR" b="1" dirty="0">
                <a:solidFill>
                  <a:srgbClr val="00B0F0"/>
                </a:solidFill>
              </a:rPr>
              <a:t>process unit</a:t>
            </a:r>
            <a:r>
              <a:rPr lang="fr-FR" dirty="0"/>
              <a:t> 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+mj-lt"/>
              </a:rPr>
              <a:t>checks if hits are </a:t>
            </a:r>
            <a:r>
              <a:rPr lang="fr-FR" sz="1400" dirty="0" err="1">
                <a:latin typeface="+mj-lt"/>
              </a:rPr>
              <a:t>within</a:t>
            </a:r>
            <a:r>
              <a:rPr lang="fr-FR" sz="1400" dirty="0">
                <a:latin typeface="+mj-lt"/>
              </a:rPr>
              <a:t> 2 programmable  </a:t>
            </a:r>
            <a:r>
              <a:rPr lang="fr-FR" sz="1400" dirty="0" err="1">
                <a:latin typeface="+mj-lt"/>
              </a:rPr>
              <a:t>windows</a:t>
            </a:r>
            <a:endParaRPr lang="fr-FR" sz="1400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fr-FR" sz="1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</a:rPr>
              <a:t>I2C configuration </a:t>
            </a:r>
            <a:r>
              <a:rPr lang="fr-FR" b="1" dirty="0" err="1">
                <a:solidFill>
                  <a:srgbClr val="00B0F0"/>
                </a:solidFill>
              </a:rPr>
              <a:t>registers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7B9C4E-BFA9-BE64-0B75-1F1DE127E4BE}"/>
              </a:ext>
            </a:extLst>
          </p:cNvPr>
          <p:cNvSpPr/>
          <p:nvPr/>
        </p:nvSpPr>
        <p:spPr>
          <a:xfrm>
            <a:off x="5861020" y="792976"/>
            <a:ext cx="4891862" cy="243015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7498B-612F-E2F0-E669-1CBB7A1707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Espace réservé du pied de page 13">
            <a:extLst>
              <a:ext uri="{FF2B5EF4-FFF2-40B4-BE49-F238E27FC236}">
                <a16:creationId xmlns:a16="http://schemas.microsoft.com/office/drawing/2014/main" id="{487D8D54-0A0A-E951-717C-DED400A38328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  <p:pic>
        <p:nvPicPr>
          <p:cNvPr id="7" name="Image 7" descr="Capture d’écran">
            <a:extLst>
              <a:ext uri="{FF2B5EF4-FFF2-40B4-BE49-F238E27FC236}">
                <a16:creationId xmlns:a16="http://schemas.microsoft.com/office/drawing/2014/main" id="{350AB9DE-B34B-6DD9-7975-6B653BBFB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/>
          <a:stretch/>
        </p:blipFill>
        <p:spPr>
          <a:xfrm>
            <a:off x="9290231" y="3414549"/>
            <a:ext cx="2581635" cy="28923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29E249-5E95-CC40-D5CE-33A7B9B8E7EC}"/>
              </a:ext>
            </a:extLst>
          </p:cNvPr>
          <p:cNvSpPr/>
          <p:nvPr/>
        </p:nvSpPr>
        <p:spPr>
          <a:xfrm>
            <a:off x="8658131" y="6256369"/>
            <a:ext cx="3533869" cy="492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en-US" sz="1400" i="1" dirty="0">
                <a:solidFill>
                  <a:prstClr val="black"/>
                </a:solidFill>
              </a:rPr>
              <a:t>Altiroc2 pixel: </a:t>
            </a:r>
            <a:r>
              <a:rPr lang="en-US" sz="1200" i="1" dirty="0">
                <a:solidFill>
                  <a:prstClr val="black"/>
                </a:solidFill>
              </a:rPr>
              <a:t>SRAM  Latency of 38.4 µs to cope with 0.8 MHz readout bandwidth</a:t>
            </a:r>
          </a:p>
        </p:txBody>
      </p:sp>
    </p:spTree>
    <p:extLst>
      <p:ext uri="{BB962C8B-B14F-4D97-AF65-F5344CB8AC3E}">
        <p14:creationId xmlns:p14="http://schemas.microsoft.com/office/powerpoint/2010/main" val="14048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543925" cy="671193"/>
          </a:xfrm>
        </p:spPr>
        <p:txBody>
          <a:bodyPr/>
          <a:lstStyle/>
          <a:p>
            <a:r>
              <a:rPr lang="en-US" dirty="0"/>
              <a:t>Testbench for ALTIROC2</a:t>
            </a:r>
          </a:p>
        </p:txBody>
      </p:sp>
      <p:pic>
        <p:nvPicPr>
          <p:cNvPr id="31" name="Espace réservé du contenu 4" descr="Capture d’écran">
            <a:extLst>
              <a:ext uri="{FF2B5EF4-FFF2-40B4-BE49-F238E27FC236}">
                <a16:creationId xmlns:a16="http://schemas.microsoft.com/office/drawing/2014/main" id="{A7104D6E-C565-A763-0936-5F461CBDA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" b="97159" l="10000" r="99905">
                        <a14:foregroundMark x1="55143" y1="9280" x2="59619" y2="20455"/>
                        <a14:foregroundMark x1="66857" y1="77652" x2="75619" y2="63826"/>
                        <a14:foregroundMark x1="81714" y1="85985" x2="87143" y2="90341"/>
                        <a14:foregroundMark x1="95429" y1="73864" x2="95905" y2="84280"/>
                        <a14:foregroundMark x1="54571" y1="90720" x2="77619" y2="91856"/>
                        <a14:foregroundMark x1="54571" y1="13258" x2="54286" y2="83523"/>
                        <a14:foregroundMark x1="56286" y1="47538" x2="52190" y2="48106"/>
                        <a14:foregroundMark x1="97048" y1="15341" x2="97238" y2="88068"/>
                        <a14:backgroundMark x1="99143" y1="52273" x2="98381" y2="85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62"/>
          <a:stretch/>
        </p:blipFill>
        <p:spPr>
          <a:xfrm>
            <a:off x="233427" y="1113971"/>
            <a:ext cx="5658254" cy="591074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5FD98D-72B3-3D49-9BC1-B5043B0D15BE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15" y="3848819"/>
            <a:ext cx="5456398" cy="2803091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233427" y="674111"/>
            <a:ext cx="11725143" cy="2464703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85738" defTabSz="742950">
              <a:spcBef>
                <a:spcPts val="813"/>
              </a:spcBef>
              <a:defRPr/>
            </a:pPr>
            <a:r>
              <a:rPr lang="fr-FR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Setup = ASIC </a:t>
            </a:r>
            <a:r>
              <a:rPr lang="fr-FR" sz="160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board</a:t>
            </a:r>
            <a:r>
              <a:rPr lang="fr-FR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(ASIC </a:t>
            </a:r>
            <a:r>
              <a:rPr lang="fr-FR" sz="160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alone</a:t>
            </a:r>
            <a:r>
              <a:rPr lang="fr-FR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or </a:t>
            </a:r>
            <a:r>
              <a:rPr lang="fr-FR" sz="160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bump</a:t>
            </a:r>
            <a:r>
              <a:rPr lang="fr-FR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bonded</a:t>
            </a:r>
            <a:r>
              <a:rPr lang="fr-FR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onto </a:t>
            </a:r>
            <a:r>
              <a:rPr lang="fr-FR" sz="160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sensor</a:t>
            </a:r>
            <a:r>
              <a:rPr lang="fr-FR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) + interface </a:t>
            </a:r>
            <a:r>
              <a:rPr lang="fr-FR" sz="160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board</a:t>
            </a:r>
            <a:r>
              <a:rPr lang="fr-FR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+ FPGA </a:t>
            </a:r>
            <a:r>
              <a:rPr lang="fr-FR" sz="160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board</a:t>
            </a:r>
            <a:r>
              <a:rPr lang="fr-FR" sz="16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</a:p>
          <a:p>
            <a:pPr defTabSz="742950">
              <a:spcBef>
                <a:spcPts val="813"/>
              </a:spcBef>
              <a:buFontTx/>
              <a:buChar char="-"/>
              <a:defRPr/>
            </a:pPr>
            <a:r>
              <a:rPr lang="en-US" sz="1600" b="1" dirty="0">
                <a:latin typeface="Calibri" panose="020F0502020204030204" pitchFamily="34" charset="0"/>
              </a:rPr>
              <a:t>Front-end calibration : </a:t>
            </a:r>
            <a:r>
              <a:rPr lang="en-US" sz="1600" dirty="0">
                <a:latin typeface="Calibri" panose="020F0502020204030204" pitchFamily="34" charset="0"/>
              </a:rPr>
              <a:t>charge injection (0 up to 50 </a:t>
            </a:r>
            <a:r>
              <a:rPr lang="en-US" sz="1600" dirty="0" err="1">
                <a:latin typeface="Calibri" panose="020F0502020204030204" pitchFamily="34" charset="0"/>
              </a:rPr>
              <a:t>fC</a:t>
            </a:r>
            <a:r>
              <a:rPr lang="en-US" sz="1600" dirty="0">
                <a:latin typeface="Calibri" panose="020F0502020204030204" pitchFamily="34" charset="0"/>
              </a:rPr>
              <a:t>) using </a:t>
            </a:r>
            <a:r>
              <a:rPr lang="en-US" sz="1600" b="1" dirty="0">
                <a:latin typeface="Calibri" panose="020F0502020204030204" pitchFamily="34" charset="0"/>
              </a:rPr>
              <a:t>ASIC 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</a:rPr>
              <a:t>internal calibration pulser</a:t>
            </a:r>
            <a:r>
              <a:rPr lang="en-US" sz="1600" dirty="0">
                <a:latin typeface="Calibri" panose="020F0502020204030204" pitchFamily="34" charset="0"/>
              </a:rPr>
              <a:t>, controlled by the FPGA, synchronous to 40 MHz clock, 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ASIC alone: Cd=3,5 pF can be set by SC to mimic sensor capacitor</a:t>
            </a:r>
            <a:endParaRPr lang="fr-FR" sz="1463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-51053" y="6535978"/>
            <a:ext cx="4745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>
                    <a:lumMod val="50000"/>
                  </a:schemeClr>
                </a:solidFill>
              </a:rPr>
              <a:t>Designed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 by Pierrick </a:t>
            </a:r>
            <a:r>
              <a:rPr lang="fr-FR" sz="1600" b="1" dirty="0" err="1">
                <a:solidFill>
                  <a:schemeClr val="bg1">
                    <a:lumMod val="50000"/>
                  </a:schemeClr>
                </a:solidFill>
              </a:rPr>
              <a:t>Dinaucourt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 (OMEGA)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5D58E31-BBF7-E6B4-57F4-3733265FA970}"/>
              </a:ext>
            </a:extLst>
          </p:cNvPr>
          <p:cNvSpPr txBox="1"/>
          <p:nvPr/>
        </p:nvSpPr>
        <p:spPr>
          <a:xfrm>
            <a:off x="1038666" y="2700286"/>
            <a:ext cx="313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ALTIROC2 bump bonded onto an HPK LGAD</a:t>
            </a: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B46CF5F-E0B4-F631-AD95-93938E71AA14}"/>
              </a:ext>
            </a:extLst>
          </p:cNvPr>
          <p:cNvCxnSpPr>
            <a:cxnSpLocks/>
          </p:cNvCxnSpPr>
          <p:nvPr/>
        </p:nvCxnSpPr>
        <p:spPr>
          <a:xfrm>
            <a:off x="3276100" y="3478239"/>
            <a:ext cx="0" cy="83976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69D82DB-4C3D-6E51-F77C-87C2F780A74E}"/>
              </a:ext>
            </a:extLst>
          </p:cNvPr>
          <p:cNvSpPr txBox="1"/>
          <p:nvPr/>
        </p:nvSpPr>
        <p:spPr>
          <a:xfrm>
            <a:off x="3306380" y="3754512"/>
            <a:ext cx="7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 cm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B88CF8-ED1C-7115-E240-852CAC186F1F}"/>
              </a:ext>
            </a:extLst>
          </p:cNvPr>
          <p:cNvSpPr txBox="1">
            <a:spLocks/>
          </p:cNvSpPr>
          <p:nvPr/>
        </p:nvSpPr>
        <p:spPr bwMode="auto">
          <a:xfrm>
            <a:off x="11214047" y="6600212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2471A504-AE2C-4488-80ED-9ED6A4A5747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Espace réservé du pied de page 13">
            <a:extLst>
              <a:ext uri="{FF2B5EF4-FFF2-40B4-BE49-F238E27FC236}">
                <a16:creationId xmlns:a16="http://schemas.microsoft.com/office/drawing/2014/main" id="{12FA9AA1-F9E0-8337-CB13-3689A6AE79D8}"/>
              </a:ext>
            </a:extLst>
          </p:cNvPr>
          <p:cNvSpPr txBox="1">
            <a:spLocks/>
          </p:cNvSpPr>
          <p:nvPr/>
        </p:nvSpPr>
        <p:spPr>
          <a:xfrm>
            <a:off x="4642412" y="6600212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  <p:pic>
        <p:nvPicPr>
          <p:cNvPr id="8" name="Picture 7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C495881-7564-C5C1-0DBE-CA9FAFEF1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6497" r="18667" b="25357"/>
          <a:stretch/>
        </p:blipFill>
        <p:spPr>
          <a:xfrm>
            <a:off x="7252141" y="1557854"/>
            <a:ext cx="4745384" cy="2153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F98858-62A4-7F90-5F0A-F2BABB230B06}"/>
              </a:ext>
            </a:extLst>
          </p:cNvPr>
          <p:cNvSpPr txBox="1"/>
          <p:nvPr/>
        </p:nvSpPr>
        <p:spPr>
          <a:xfrm>
            <a:off x="7252141" y="3141732"/>
            <a:ext cx="6169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Wirebonding</a:t>
            </a:r>
            <a:r>
              <a:rPr lang="fr-FR" sz="1600" dirty="0">
                <a:solidFill>
                  <a:schemeClr val="bg1"/>
                </a:solidFill>
              </a:rPr>
              <a:t> Altiroc3 </a:t>
            </a:r>
          </a:p>
          <a:p>
            <a:r>
              <a:rPr lang="fr-FR" sz="1600" dirty="0">
                <a:solidFill>
                  <a:schemeClr val="bg1"/>
                </a:solidFill>
              </a:rPr>
              <a:t>Christophe </a:t>
            </a:r>
            <a:r>
              <a:rPr lang="fr-FR" sz="1600" dirty="0" err="1">
                <a:solidFill>
                  <a:schemeClr val="bg1"/>
                </a:solidFill>
              </a:rPr>
              <a:t>Wabnitz</a:t>
            </a:r>
            <a:r>
              <a:rPr lang="fr-FR" sz="1600" dirty="0">
                <a:solidFill>
                  <a:schemeClr val="bg1"/>
                </a:solidFill>
              </a:rPr>
              <a:t> (IPHC)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470DD19-2095-6BAF-BA0A-DAE6F687A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1"/>
          <a:stretch/>
        </p:blipFill>
        <p:spPr>
          <a:xfrm>
            <a:off x="4677445" y="1501634"/>
            <a:ext cx="2522026" cy="224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99"/>
    </mc:Choice>
    <mc:Fallback xmlns="">
      <p:transition spd="slow" advTm="9399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B4C806-6711-87E3-8189-35086A24DD1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659019" y="615240"/>
            <a:ext cx="4966557" cy="3279267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C3E521-0DB8-806C-220B-27D378946AB2}"/>
              </a:ext>
            </a:extLst>
          </p:cNvPr>
          <p:cNvPicPr/>
          <p:nvPr/>
        </p:nvPicPr>
        <p:blipFill rotWithShape="1">
          <a:blip r:embed="rId4"/>
          <a:srcRect t="2488"/>
          <a:stretch/>
        </p:blipFill>
        <p:spPr>
          <a:xfrm>
            <a:off x="6672184" y="3541751"/>
            <a:ext cx="4944958" cy="319764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2F549-095A-F97C-E793-80FC5A96C7F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520000" y="615240"/>
            <a:ext cx="4966559" cy="327779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A98788-0B06-EF4D-9B3F-2BD048A75782}"/>
              </a:ext>
            </a:extLst>
          </p:cNvPr>
          <p:cNvPicPr/>
          <p:nvPr/>
        </p:nvPicPr>
        <p:blipFill rotWithShape="1">
          <a:blip r:embed="rId6"/>
          <a:srcRect l="7484" t="2690" r="-1"/>
          <a:stretch/>
        </p:blipFill>
        <p:spPr>
          <a:xfrm>
            <a:off x="2899064" y="3541751"/>
            <a:ext cx="4579059" cy="3177026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180720" y="800891"/>
            <a:ext cx="3599280" cy="6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latin typeface="Arial"/>
                <a:ea typeface="DejaVu Sans"/>
              </a:rPr>
              <a:t>ASIC alone 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pc="-1" dirty="0">
                <a:latin typeface="Arial"/>
                <a:ea typeface="DejaVu Sans"/>
              </a:rPr>
              <a:t>i</a:t>
            </a:r>
            <a:r>
              <a:rPr lang="en-GB" sz="1800" b="0" strike="noStrike" spc="-1" dirty="0">
                <a:latin typeface="Arial"/>
                <a:ea typeface="DejaVu Sans"/>
              </a:rPr>
              <a:t>rradiated up to </a:t>
            </a:r>
            <a:r>
              <a:rPr lang="en-GB" spc="-1" dirty="0">
                <a:latin typeface="Arial"/>
                <a:ea typeface="DejaVu Sans"/>
              </a:rPr>
              <a:t>20</a:t>
            </a:r>
            <a:r>
              <a:rPr lang="en-GB" sz="1800" b="0" strike="noStrike" spc="-1" dirty="0">
                <a:latin typeface="Arial"/>
                <a:ea typeface="DejaVu Sans"/>
              </a:rPr>
              <a:t>0 </a:t>
            </a:r>
            <a:r>
              <a:rPr lang="en-GB" sz="1800" b="0" strike="noStrike" spc="-1" dirty="0" err="1">
                <a:latin typeface="Arial"/>
                <a:ea typeface="DejaVu Sans"/>
              </a:rPr>
              <a:t>Mrad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5089064" y="1037732"/>
            <a:ext cx="2221795" cy="6004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/>
            <a:r>
              <a:rPr lang="en-GB" sz="1800" b="0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 </a:t>
            </a:r>
            <a:r>
              <a:rPr lang="en-GB" spc="-1" dirty="0">
                <a:latin typeface="Arial"/>
                <a:ea typeface="DejaVu Sans"/>
              </a:rPr>
              <a:t>All digital ON </a:t>
            </a:r>
            <a:endParaRPr lang="en-GB" sz="1800" b="0" strike="noStrike" spc="-1" dirty="0">
              <a:latin typeface="Arial"/>
            </a:endParaRPr>
          </a:p>
          <a:p>
            <a:pPr algn="r"/>
            <a:r>
              <a:rPr lang="en-GB" sz="1800" b="0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15 pixels enabled</a:t>
            </a:r>
          </a:p>
        </p:txBody>
      </p:sp>
      <p:sp>
        <p:nvSpPr>
          <p:cNvPr id="155" name="CustomShape 3"/>
          <p:cNvSpPr/>
          <p:nvPr/>
        </p:nvSpPr>
        <p:spPr>
          <a:xfrm>
            <a:off x="360179" y="-590421"/>
            <a:ext cx="9286200" cy="4908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1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61" name="CustomShape 9"/>
          <p:cNvSpPr/>
          <p:nvPr/>
        </p:nvSpPr>
        <p:spPr>
          <a:xfrm>
            <a:off x="218520" y="3771670"/>
            <a:ext cx="3599280" cy="6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latin typeface="Arial"/>
                <a:ea typeface="DejaVu Sans"/>
              </a:rPr>
              <a:t>ASIC + LGAD 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pc="-1" dirty="0">
                <a:latin typeface="Arial"/>
              </a:rPr>
              <a:t>(unirradiated) </a:t>
            </a:r>
            <a:endParaRPr lang="en-GB" sz="1800" b="0" strike="noStrike" spc="-1" dirty="0">
              <a:latin typeface="Arial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1E21CE3-4B6E-6134-155A-66EB89B4B5DD}"/>
              </a:ext>
            </a:extLst>
          </p:cNvPr>
          <p:cNvCxnSpPr/>
          <p:nvPr/>
        </p:nvCxnSpPr>
        <p:spPr>
          <a:xfrm>
            <a:off x="0" y="3545338"/>
            <a:ext cx="1219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DC158636-1AC9-E51C-BBCD-F80C960C2983}"/>
              </a:ext>
            </a:extLst>
          </p:cNvPr>
          <p:cNvSpPr txBox="1"/>
          <p:nvPr/>
        </p:nvSpPr>
        <p:spPr>
          <a:xfrm>
            <a:off x="3275557" y="3714530"/>
            <a:ext cx="128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92D050"/>
                </a:solidFill>
              </a:rPr>
              <a:t>Targeted </a:t>
            </a:r>
          </a:p>
          <a:p>
            <a:pPr algn="ctr"/>
            <a:r>
              <a:rPr lang="en-GB" dirty="0">
                <a:solidFill>
                  <a:srgbClr val="92D050"/>
                </a:solidFill>
              </a:rPr>
              <a:t>minimum</a:t>
            </a:r>
          </a:p>
          <a:p>
            <a:pPr algn="ctr"/>
            <a:r>
              <a:rPr lang="en-GB" dirty="0">
                <a:solidFill>
                  <a:srgbClr val="92D050"/>
                </a:solidFill>
              </a:rPr>
              <a:t>charge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6EEEFDD-6358-56C5-82F3-E04D9EB314D9}"/>
              </a:ext>
            </a:extLst>
          </p:cNvPr>
          <p:cNvCxnSpPr>
            <a:cxnSpLocks/>
          </p:cNvCxnSpPr>
          <p:nvPr/>
        </p:nvCxnSpPr>
        <p:spPr>
          <a:xfrm>
            <a:off x="4132822" y="750906"/>
            <a:ext cx="0" cy="5588864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312EB6D-ADB7-759A-1705-4706A81FE4EA}"/>
              </a:ext>
            </a:extLst>
          </p:cNvPr>
          <p:cNvCxnSpPr>
            <a:cxnSpLocks/>
          </p:cNvCxnSpPr>
          <p:nvPr/>
        </p:nvCxnSpPr>
        <p:spPr>
          <a:xfrm>
            <a:off x="8278488" y="753407"/>
            <a:ext cx="0" cy="5588864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stomShape 4">
            <a:extLst>
              <a:ext uri="{FF2B5EF4-FFF2-40B4-BE49-F238E27FC236}">
                <a16:creationId xmlns:a16="http://schemas.microsoft.com/office/drawing/2014/main" id="{65225884-9E17-78F8-8216-E8F731D88B03}"/>
              </a:ext>
            </a:extLst>
          </p:cNvPr>
          <p:cNvSpPr/>
          <p:nvPr/>
        </p:nvSpPr>
        <p:spPr>
          <a:xfrm>
            <a:off x="4394169" y="2090726"/>
            <a:ext cx="3599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latin typeface="Arial"/>
              </a:rPr>
              <a:t>Qmin</a:t>
            </a:r>
            <a:r>
              <a:rPr lang="en-GB" sz="1800" b="0" strike="noStrike" spc="-1" dirty="0">
                <a:latin typeface="Arial"/>
              </a:rPr>
              <a:t> = 1.4 </a:t>
            </a:r>
            <a:r>
              <a:rPr lang="en-GB" sz="1800" b="0" strike="noStrike" spc="-1" dirty="0" err="1">
                <a:latin typeface="Arial"/>
              </a:rPr>
              <a:t>fC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6EB6A5AA-C636-2B22-3796-F9F0ECA100A7}"/>
              </a:ext>
            </a:extLst>
          </p:cNvPr>
          <p:cNvSpPr/>
          <p:nvPr/>
        </p:nvSpPr>
        <p:spPr>
          <a:xfrm>
            <a:off x="8998839" y="2089416"/>
            <a:ext cx="2519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latin typeface="Arial"/>
              </a:rPr>
              <a:t>Qmin</a:t>
            </a:r>
            <a:r>
              <a:rPr lang="en-GB" sz="1800" b="0" strike="noStrike" spc="-1" dirty="0">
                <a:latin typeface="Arial"/>
              </a:rPr>
              <a:t> = 3.1 </a:t>
            </a:r>
            <a:r>
              <a:rPr lang="en-GB" sz="1800" b="0" strike="noStrike" spc="-1" dirty="0" err="1">
                <a:latin typeface="Arial"/>
              </a:rPr>
              <a:t>fC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56" name="CustomShape 4"/>
          <p:cNvSpPr/>
          <p:nvPr/>
        </p:nvSpPr>
        <p:spPr>
          <a:xfrm>
            <a:off x="51589" y="5757679"/>
            <a:ext cx="3307427" cy="69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Noto Sans CJK SC"/>
              </a:rPr>
              <a:t>Transimpedance</a:t>
            </a:r>
          </a:p>
          <a:p>
            <a:pPr>
              <a:lnSpc>
                <a:spcPct val="100000"/>
              </a:lnSpc>
            </a:pPr>
            <a:r>
              <a:rPr lang="en-GB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Noto Sans CJK SC"/>
              </a:rPr>
              <a:t>preamplifier </a:t>
            </a:r>
            <a:r>
              <a:rPr lang="en-GB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Noto Sans CJK SC"/>
              </a:rPr>
              <a:t>results</a:t>
            </a:r>
            <a:endParaRPr lang="en-GB" sz="1800" b="0" strike="noStrike" spc="-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Noto Sans CJK SC"/>
              </a:rPr>
              <a:t>Thresholds aligned at 3.2 </a:t>
            </a:r>
            <a:r>
              <a:rPr lang="en-GB" sz="1800" b="0" strike="noStrike" spc="-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Noto Sans CJK SC"/>
              </a:rPr>
              <a:t>fC</a:t>
            </a:r>
            <a:r>
              <a:rPr lang="en-GB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Noto Sans CJK SC"/>
              </a:rPr>
              <a:t> </a:t>
            </a:r>
            <a:endParaRPr lang="en-GB" sz="1800" b="0" strike="noStrike" spc="-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23A296F2-4286-13BD-1D82-F38964239135}"/>
              </a:ext>
            </a:extLst>
          </p:cNvPr>
          <p:cNvSpPr/>
          <p:nvPr/>
        </p:nvSpPr>
        <p:spPr>
          <a:xfrm>
            <a:off x="4625198" y="4920785"/>
            <a:ext cx="333504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latin typeface="Arial"/>
              </a:rPr>
              <a:t>Qmin</a:t>
            </a:r>
            <a:r>
              <a:rPr lang="en-GB" sz="1800" b="0" strike="noStrike" spc="-1" dirty="0">
                <a:latin typeface="Arial"/>
              </a:rPr>
              <a:t> = 2.9 </a:t>
            </a:r>
            <a:r>
              <a:rPr lang="en-GB" sz="1800" b="0" strike="noStrike" spc="-1" dirty="0" err="1">
                <a:latin typeface="Arial"/>
              </a:rPr>
              <a:t>fC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42AC0CC8-5A7B-7DB9-D646-908AE95AFA0C}"/>
              </a:ext>
            </a:extLst>
          </p:cNvPr>
          <p:cNvSpPr/>
          <p:nvPr/>
        </p:nvSpPr>
        <p:spPr>
          <a:xfrm>
            <a:off x="9373206" y="4974204"/>
            <a:ext cx="33350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latin typeface="Arial"/>
              </a:rPr>
              <a:t>Qmin</a:t>
            </a:r>
            <a:r>
              <a:rPr lang="en-GB" sz="1800" b="0" strike="noStrike" spc="-1" dirty="0">
                <a:latin typeface="Arial"/>
              </a:rPr>
              <a:t> = 3.8 </a:t>
            </a:r>
            <a:r>
              <a:rPr lang="en-GB" sz="1800" b="0" strike="noStrike" spc="-1" dirty="0" err="1">
                <a:latin typeface="Arial"/>
              </a:rPr>
              <a:t>fC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44A6EB1-2068-8D37-3B78-A40F8F8891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67149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What is the minimum detectable charge ? </a:t>
            </a:r>
            <a:r>
              <a:rPr lang="en-GB" sz="2400" b="1" strike="noStrike" spc="-1" dirty="0">
                <a:solidFill>
                  <a:srgbClr val="C00000"/>
                </a:solidFill>
                <a:latin typeface="Arial"/>
              </a:rPr>
              <a:t>(Median at 50%)</a:t>
            </a: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A0C3F35-9063-A684-239F-7BAAE1141447}"/>
              </a:ext>
            </a:extLst>
          </p:cNvPr>
          <p:cNvSpPr/>
          <p:nvPr/>
        </p:nvSpPr>
        <p:spPr>
          <a:xfrm>
            <a:off x="5089065" y="694952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3B594AC4-1AFF-6E3F-0D34-4C1DFEB2E929}"/>
              </a:ext>
            </a:extLst>
          </p:cNvPr>
          <p:cNvSpPr/>
          <p:nvPr/>
        </p:nvSpPr>
        <p:spPr>
          <a:xfrm>
            <a:off x="9228084" y="689629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8F8E8C31-81A4-2064-1F96-BF5A4C3C0C2B}"/>
              </a:ext>
            </a:extLst>
          </p:cNvPr>
          <p:cNvSpPr/>
          <p:nvPr/>
        </p:nvSpPr>
        <p:spPr>
          <a:xfrm>
            <a:off x="5080106" y="3545163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511DEB70-D3B5-98D4-B751-719C3B3A1121}"/>
              </a:ext>
            </a:extLst>
          </p:cNvPr>
          <p:cNvSpPr/>
          <p:nvPr/>
        </p:nvSpPr>
        <p:spPr>
          <a:xfrm>
            <a:off x="9246117" y="3528594"/>
            <a:ext cx="2407305" cy="371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ATLAS HGTD preliminary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E331BA9-F9C6-3094-FAEB-F23F982A4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7</a:t>
            </a:fld>
            <a:endParaRPr kumimoji="0" lang="en-US"/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EB94FE03-451B-5741-298B-F626393B14B2}"/>
              </a:ext>
            </a:extLst>
          </p:cNvPr>
          <p:cNvSpPr/>
          <p:nvPr/>
        </p:nvSpPr>
        <p:spPr>
          <a:xfrm>
            <a:off x="5068911" y="3875956"/>
            <a:ext cx="2221795" cy="6004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/>
            <a:r>
              <a:rPr lang="en-GB" spc="-1" dirty="0">
                <a:latin typeface="Arial"/>
                <a:ea typeface="DejaVu Sans"/>
              </a:rPr>
              <a:t>All digital ON </a:t>
            </a:r>
          </a:p>
          <a:p>
            <a:pPr algn="r"/>
            <a:r>
              <a:rPr lang="en-GB" sz="1800" b="0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15 pixels enabled</a:t>
            </a:r>
          </a:p>
          <a:p>
            <a:pPr algn="r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 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23" name="CustomShape 10">
            <a:extLst>
              <a:ext uri="{FF2B5EF4-FFF2-40B4-BE49-F238E27FC236}">
                <a16:creationId xmlns:a16="http://schemas.microsoft.com/office/drawing/2014/main" id="{E91AAF5E-55A3-AED2-C3B8-E9085E59E880}"/>
              </a:ext>
            </a:extLst>
          </p:cNvPr>
          <p:cNvSpPr/>
          <p:nvPr/>
        </p:nvSpPr>
        <p:spPr>
          <a:xfrm>
            <a:off x="9280929" y="3894507"/>
            <a:ext cx="2407305" cy="3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pc="-1" dirty="0">
                <a:latin typeface="Arial"/>
                <a:ea typeface="DejaVu Sans"/>
              </a:rPr>
              <a:t>All digital ON </a:t>
            </a:r>
          </a:p>
          <a:p>
            <a:pPr algn="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C00000"/>
                </a:solidFill>
                <a:latin typeface="Arial"/>
                <a:ea typeface="DejaVu Sans"/>
              </a:rPr>
              <a:t>All TZ pixels enabled </a:t>
            </a: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24" name="CustomShape 10">
            <a:extLst>
              <a:ext uri="{FF2B5EF4-FFF2-40B4-BE49-F238E27FC236}">
                <a16:creationId xmlns:a16="http://schemas.microsoft.com/office/drawing/2014/main" id="{258A29E7-5D13-06CA-4259-B5D82F6EA05C}"/>
              </a:ext>
            </a:extLst>
          </p:cNvPr>
          <p:cNvSpPr/>
          <p:nvPr/>
        </p:nvSpPr>
        <p:spPr>
          <a:xfrm>
            <a:off x="9042573" y="1049715"/>
            <a:ext cx="2407305" cy="3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pc="-1" dirty="0">
                <a:latin typeface="Arial"/>
                <a:ea typeface="DejaVu Sans"/>
              </a:rPr>
              <a:t>All digital ON </a:t>
            </a:r>
          </a:p>
          <a:p>
            <a:pPr algn="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C00000"/>
                </a:solidFill>
                <a:latin typeface="Arial"/>
                <a:ea typeface="DejaVu Sans"/>
              </a:rPr>
              <a:t>All pixels enabled </a:t>
            </a: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17" name="Espace réservé du pied de page 13">
            <a:extLst>
              <a:ext uri="{FF2B5EF4-FFF2-40B4-BE49-F238E27FC236}">
                <a16:creationId xmlns:a16="http://schemas.microsoft.com/office/drawing/2014/main" id="{15ACB2F5-BA97-F82E-82DC-DB6DAE48FDB9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">
            <a:extLst>
              <a:ext uri="{FF2B5EF4-FFF2-40B4-BE49-F238E27FC236}">
                <a16:creationId xmlns:a16="http://schemas.microsoft.com/office/drawing/2014/main" id="{CDA3C347-D05A-32DE-50E4-DDA1CC368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8"/>
          <a:stretch/>
        </p:blipFill>
        <p:spPr>
          <a:xfrm>
            <a:off x="5135066" y="941131"/>
            <a:ext cx="3056468" cy="2900399"/>
          </a:xfrm>
          <a:prstGeom prst="rect">
            <a:avLst/>
          </a:prstGeom>
        </p:spPr>
      </p:pic>
      <p:sp>
        <p:nvSpPr>
          <p:cNvPr id="2" name="ZoneTexte 21">
            <a:extLst>
              <a:ext uri="{FF2B5EF4-FFF2-40B4-BE49-F238E27FC236}">
                <a16:creationId xmlns:a16="http://schemas.microsoft.com/office/drawing/2014/main" id="{0470355F-BB4A-27AA-D2D6-3FC8290A15D7}"/>
              </a:ext>
            </a:extLst>
          </p:cNvPr>
          <p:cNvSpPr txBox="1"/>
          <p:nvPr/>
        </p:nvSpPr>
        <p:spPr>
          <a:xfrm>
            <a:off x="425666" y="5599152"/>
            <a:ext cx="1137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Digital noise injected on the preamplifier ground gets amplified only when the impedance between the detector capacitance and the non-inverting preamplifier input is not zero : when the sensor is connected !</a:t>
            </a:r>
          </a:p>
        </p:txBody>
      </p:sp>
      <p:sp>
        <p:nvSpPr>
          <p:cNvPr id="3" name="ZoneTexte 23">
            <a:extLst>
              <a:ext uri="{FF2B5EF4-FFF2-40B4-BE49-F238E27FC236}">
                <a16:creationId xmlns:a16="http://schemas.microsoft.com/office/drawing/2014/main" id="{84F40BA7-1B9C-021A-DA4B-297EC47C5C46}"/>
              </a:ext>
            </a:extLst>
          </p:cNvPr>
          <p:cNvSpPr txBox="1"/>
          <p:nvPr/>
        </p:nvSpPr>
        <p:spPr>
          <a:xfrm>
            <a:off x="4688651" y="4371534"/>
            <a:ext cx="4199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Noise on </a:t>
            </a:r>
            <a:r>
              <a:rPr lang="en-GB" dirty="0" err="1">
                <a:solidFill>
                  <a:srgbClr val="C00000"/>
                </a:solidFill>
              </a:rPr>
              <a:t>gnd_pa</a:t>
            </a:r>
            <a:r>
              <a:rPr lang="en-GB" dirty="0">
                <a:solidFill>
                  <a:srgbClr val="C00000"/>
                </a:solidFill>
              </a:rPr>
              <a:t> amplified x20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“differential mode”</a:t>
            </a:r>
          </a:p>
          <a:p>
            <a:pPr algn="ctr"/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ZoneTexte 24">
            <a:extLst>
              <a:ext uri="{FF2B5EF4-FFF2-40B4-BE49-F238E27FC236}">
                <a16:creationId xmlns:a16="http://schemas.microsoft.com/office/drawing/2014/main" id="{C3AD50BB-5267-29CD-F940-6C3205CF3AE7}"/>
              </a:ext>
            </a:extLst>
          </p:cNvPr>
          <p:cNvSpPr txBox="1"/>
          <p:nvPr/>
        </p:nvSpPr>
        <p:spPr>
          <a:xfrm>
            <a:off x="167731" y="4094083"/>
            <a:ext cx="366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1CE2B"/>
                </a:solidFill>
              </a:rPr>
              <a:t>Noise on </a:t>
            </a:r>
            <a:r>
              <a:rPr lang="en-GB" dirty="0" err="1">
                <a:solidFill>
                  <a:srgbClr val="31CE2B"/>
                </a:solidFill>
              </a:rPr>
              <a:t>analog</a:t>
            </a:r>
            <a:r>
              <a:rPr lang="en-GB" dirty="0">
                <a:solidFill>
                  <a:srgbClr val="31CE2B"/>
                </a:solidFill>
              </a:rPr>
              <a:t> </a:t>
            </a:r>
            <a:r>
              <a:rPr lang="en-GB" dirty="0" err="1">
                <a:solidFill>
                  <a:srgbClr val="31CE2B"/>
                </a:solidFill>
              </a:rPr>
              <a:t>gnd</a:t>
            </a:r>
            <a:r>
              <a:rPr lang="en-GB" dirty="0">
                <a:solidFill>
                  <a:srgbClr val="31CE2B"/>
                </a:solidFill>
              </a:rPr>
              <a:t> amplified x1 “common mode”</a:t>
            </a:r>
          </a:p>
          <a:p>
            <a:pPr algn="ctr"/>
            <a:endParaRPr lang="en-GB" dirty="0">
              <a:solidFill>
                <a:srgbClr val="31CE2B"/>
              </a:solidFill>
            </a:endParaRPr>
          </a:p>
          <a:p>
            <a:pPr algn="ctr"/>
            <a:r>
              <a:rPr lang="en-GB" dirty="0">
                <a:solidFill>
                  <a:srgbClr val="31CE2B"/>
                </a:solidFill>
              </a:rPr>
              <a:t>ASIC alone = favourable situation</a:t>
            </a:r>
          </a:p>
        </p:txBody>
      </p:sp>
      <p:pic>
        <p:nvPicPr>
          <p:cNvPr id="6" name="Image 27">
            <a:extLst>
              <a:ext uri="{FF2B5EF4-FFF2-40B4-BE49-F238E27FC236}">
                <a16:creationId xmlns:a16="http://schemas.microsoft.com/office/drawing/2014/main" id="{FF1727FC-3893-FDCE-DC65-A6FA67F17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0"/>
          <a:stretch/>
        </p:blipFill>
        <p:spPr>
          <a:xfrm>
            <a:off x="8761008" y="2666343"/>
            <a:ext cx="3430992" cy="224647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8F60FC-8C0F-5604-3CAB-0F7E52410E05}"/>
              </a:ext>
            </a:extLst>
          </p:cNvPr>
          <p:cNvCxnSpPr/>
          <p:nvPr/>
        </p:nvCxnSpPr>
        <p:spPr>
          <a:xfrm>
            <a:off x="4365377" y="657905"/>
            <a:ext cx="0" cy="474732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65C47F2-C11B-201F-3F41-4BD8E882B5BC}"/>
              </a:ext>
            </a:extLst>
          </p:cNvPr>
          <p:cNvSpPr/>
          <p:nvPr/>
        </p:nvSpPr>
        <p:spPr>
          <a:xfrm>
            <a:off x="5871912" y="1911096"/>
            <a:ext cx="153984" cy="252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ge 7">
            <a:extLst>
              <a:ext uri="{FF2B5EF4-FFF2-40B4-BE49-F238E27FC236}">
                <a16:creationId xmlns:a16="http://schemas.microsoft.com/office/drawing/2014/main" id="{6A882EBF-1327-3ECF-C752-51E391DD6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r="49037"/>
          <a:stretch/>
        </p:blipFill>
        <p:spPr>
          <a:xfrm>
            <a:off x="152733" y="821193"/>
            <a:ext cx="3939440" cy="30203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1EAF5B-C3B5-E209-445A-0E079B163F42}"/>
              </a:ext>
            </a:extLst>
          </p:cNvPr>
          <p:cNvSpPr txBox="1"/>
          <p:nvPr/>
        </p:nvSpPr>
        <p:spPr>
          <a:xfrm>
            <a:off x="3568610" y="561020"/>
            <a:ext cx="153299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One channel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BB51038-6444-6121-F5E8-F95D0A3C09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72226" cy="6711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31216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pc="-1" dirty="0">
                <a:latin typeface="Arial"/>
                <a:ea typeface="DejaVu Sans"/>
              </a:rPr>
              <a:t>Sensor effect on noise</a:t>
            </a:r>
            <a:endParaRPr lang="en-US" sz="2400" b="1" strike="noStrike" spc="-1" dirty="0">
              <a:solidFill>
                <a:srgbClr val="C00000"/>
              </a:solidFill>
              <a:latin typeface="Arial"/>
              <a:ea typeface="DejaVu Sans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A8B793F-38B6-32BE-DD5D-AF87E993CD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84468" y="6608768"/>
            <a:ext cx="1007533" cy="249237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8</a:t>
            </a:fld>
            <a:endParaRPr kumimoji="0" lang="en-US"/>
          </a:p>
        </p:txBody>
      </p:sp>
      <p:pic>
        <p:nvPicPr>
          <p:cNvPr id="27" name="Image 10" descr="Capture d’écran">
            <a:extLst>
              <a:ext uri="{FF2B5EF4-FFF2-40B4-BE49-F238E27FC236}">
                <a16:creationId xmlns:a16="http://schemas.microsoft.com/office/drawing/2014/main" id="{1B3D16F8-ABF0-37C0-8A9A-42FE2DBB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50" y="708120"/>
            <a:ext cx="1619119" cy="2158825"/>
          </a:xfrm>
          <a:prstGeom prst="rect">
            <a:avLst/>
          </a:prstGeom>
        </p:spPr>
      </p:pic>
      <p:sp>
        <p:nvSpPr>
          <p:cNvPr id="8" name="Espace réservé du pied de page 13">
            <a:extLst>
              <a:ext uri="{FF2B5EF4-FFF2-40B4-BE49-F238E27FC236}">
                <a16:creationId xmlns:a16="http://schemas.microsoft.com/office/drawing/2014/main" id="{5A7791E2-3E4F-E7C0-2194-A4A13BE26DA5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C6EEAB-193F-665F-D233-021C971D654C}"/>
              </a:ext>
            </a:extLst>
          </p:cNvPr>
          <p:cNvSpPr/>
          <p:nvPr/>
        </p:nvSpPr>
        <p:spPr>
          <a:xfrm>
            <a:off x="5458968" y="2216067"/>
            <a:ext cx="1034304" cy="956812"/>
          </a:xfrm>
          <a:prstGeom prst="ellipse">
            <a:avLst/>
          </a:prstGeom>
          <a:noFill/>
          <a:ln>
            <a:solidFill>
              <a:srgbClr val="0B2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722E13-9445-9C7C-13F6-268B8E6AE2A0}"/>
              </a:ext>
            </a:extLst>
          </p:cNvPr>
          <p:cNvSpPr txBox="1"/>
          <p:nvPr/>
        </p:nvSpPr>
        <p:spPr>
          <a:xfrm>
            <a:off x="4335110" y="3685122"/>
            <a:ext cx="3966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B23FF"/>
                </a:solidFill>
              </a:rPr>
              <a:t>Can this parasitic inductance be hidden from the preamplifier ? </a:t>
            </a:r>
          </a:p>
        </p:txBody>
      </p:sp>
    </p:spTree>
    <p:extLst>
      <p:ext uri="{BB962C8B-B14F-4D97-AF65-F5344CB8AC3E}">
        <p14:creationId xmlns:p14="http://schemas.microsoft.com/office/powerpoint/2010/main" val="30975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69" y="922764"/>
            <a:ext cx="7418639" cy="45103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" y="5"/>
            <a:ext cx="10830754" cy="620713"/>
          </a:xfrm>
        </p:spPr>
        <p:txBody>
          <a:bodyPr/>
          <a:lstStyle/>
          <a:p>
            <a:r>
              <a:rPr lang="fr-FR" sz="2000" dirty="0" err="1"/>
              <a:t>Effect</a:t>
            </a:r>
            <a:r>
              <a:rPr lang="fr-FR" sz="2000" dirty="0"/>
              <a:t> of HV </a:t>
            </a:r>
            <a:r>
              <a:rPr lang="fr-FR" sz="2000" dirty="0" err="1"/>
              <a:t>decoupling</a:t>
            </a:r>
            <a:r>
              <a:rPr lang="fr-FR" sz="2000" dirty="0"/>
              <a:t> : </a:t>
            </a:r>
            <a:r>
              <a:rPr lang="fr-FR" sz="2000" dirty="0" err="1"/>
              <a:t>where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the AC </a:t>
            </a:r>
            <a:r>
              <a:rPr lang="fr-FR" sz="2000" dirty="0" err="1"/>
              <a:t>current</a:t>
            </a:r>
            <a:r>
              <a:rPr lang="fr-FR" sz="2000" dirty="0"/>
              <a:t> </a:t>
            </a:r>
            <a:r>
              <a:rPr lang="fr-FR" sz="2000" dirty="0" err="1"/>
              <a:t>flowing</a:t>
            </a:r>
            <a:r>
              <a:rPr lang="fr-FR" sz="2000" dirty="0"/>
              <a:t> back to </a:t>
            </a:r>
            <a:r>
              <a:rPr lang="fr-FR" sz="2000" dirty="0" err="1"/>
              <a:t>ground</a:t>
            </a:r>
            <a:r>
              <a:rPr lang="fr-FR" sz="2000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369" y="757240"/>
            <a:ext cx="11854139" cy="526573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/>
              <a:t>10 nF HV </a:t>
            </a:r>
            <a:r>
              <a:rPr lang="fr-FR" sz="2000" dirty="0" err="1"/>
              <a:t>decoupling</a:t>
            </a:r>
            <a:r>
              <a:rPr lang="fr-FR" sz="2000" dirty="0"/>
              <a:t> </a:t>
            </a:r>
            <a:r>
              <a:rPr lang="fr-FR" sz="2000" dirty="0" err="1"/>
              <a:t>capacitor</a:t>
            </a:r>
            <a:r>
              <a:rPr lang="fr-FR" sz="2000" dirty="0"/>
              <a:t> </a:t>
            </a:r>
            <a:r>
              <a:rPr lang="fr-FR" sz="2000" dirty="0" err="1"/>
              <a:t>adds</a:t>
            </a:r>
            <a:r>
              <a:rPr lang="fr-FR" sz="2000" dirty="0"/>
              <a:t> </a:t>
            </a:r>
            <a:r>
              <a:rPr lang="fr-FR" sz="1600" dirty="0"/>
              <a:t>50%</a:t>
            </a:r>
            <a:r>
              <a:rPr lang="fr-FR" sz="2000" dirty="0"/>
              <a:t> more noise on a TZ output.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utoShape 2" descr="data:image/png;filename=apgbfhjobonidjjn.png;base64,iVBORw0KGgoAAAANSUhEUgAAA04AAAJKCAYAAAAbRhUjAAAgAElEQVR4nOydaZwU1b33/6eW7p7pZWaYfUFAcYNhdgYYcUMFQXFB4hrXG2MWkxhjkpvkZr8mN8l9YlxiEjQxuW6ICEqQ4AYCAopsw46iIq6A5t7nSV4+z+f3vKipnoVp6Kqu7q7q/r34fiyZ+Z069Z2iqTPn1P+IiIB4S0lJCb7z3R/gqaUv4OODB1FdVTXo6+Xl5Th8+DA+/vhjnDD2RPz8nj/iLwuXY94jT+PBh5/EHwkhhBBCCClAHnz4STzw6GLMe/TptHjw8SX48+OL8d3v/RAlJaX5fs7P/0Cj0FBKYfToMfjt7x7AwYOHUF1dfcTXKyoqcMIJJ+Cdd/bj8adfwM/u+SN+//BiPPDYM3jgUUIIIYQQQgqXeWnyp0cX4Re/ugvHjzkeSql8P+fnf6BRqLS1tWP//v2oq6sb9uuGYeC999/HJ5/+HR2dE/FvP/kP3PuHP+Ou+/9ICCGEEEJIwfGb+/+I39z/4LG59wHcdffv8K/f+TeMGTMm78/1WR04xWIxVFRUoLKyEqFQ6Iiv67qOiooKVFRUoKSkJN8SskJ1dTX27duH+vr6QX+uaRqqq6tRWVmJSZMm4f/9v/+LQwcPoqW1FfF4AtFojBBCCCGEkCImimg0ikgkkvdn+qwNnJRSaG5uxt13343HHnsMK1aswI9+9CPEYrHk94RCIdxwww14/PHH8cgjj+CXv/zlEcvZCoGampphB06JRAJbtmzBoUOHsHfvXvz973/HP/7xD2zcuBHRaDTv/SaEEEIIIYQcgbcNJhIJPPXUU/j2t7+N6upq9PT0YPfu3bjxxhuT6xKnTZuGVatWYcKECaivr8d9992Hn/zkJ34bUWZMbW0t9u3bh7q6OiilUF1djerqaui6jgkTJuDDDz9Ee3s7KisrUVlZibq6Omialvd+E0IIIYQQQo7A2wYTiQT+/Oc/Y+7cuRARhMNhLF68GPfffz9M00Q4HMb999+PX//61zBNEyKCCy+8EDt27EBjY2O+ZXiKPXCKx+PQdR3bt2/H9u3bYRgGotEo9u/fj0Qikfd+EkIIIYQQQo6Jtw0qpRCLxZLvNUWjUSxevBg//elPoWkaEokE1q5di5tvvhm6rkNEcPzxx+O9997DWWedlW8ZnlJTU4O33noLzc3NqK6uRkNDA+rq6pBIJFBTU4OtW7di3LhxnGUihBBCCCHE/2T3BM3Nzejt7cVpp50GEUFlZSV2796Nq666Krl0r6amBu+++y6uuOIKx+0rpVBVVYWampq0qK6uRllZmaNyhkqp5OyYiKR9PGLECBw+fBj79+/Hpk2boOs6EokEent7kUgkUFdXh+effx41NTWu2ucxj3mcm2Nd111/DuQjGwqFEAqFAtVnuvJ/thhdKaWg67rrrO0s1+cNYpau6Mrr7NB27P/PEE8aGZaKigr89re/xfe//32Ew2GICKqqqrBz505cccUVyYuorq7Gu+++i8svv9zxOcrKyrBp0ybs27cvJbt378auXbuwa9cu7NmzB3v37kVFRUXa5zBNExMnToRhGNB1Pa3j1tZWjBw5EgcOHEBnZycaGhqglMKsWbPw1ltv4ZRTTkF5eTnGjRuHkpISx+3zmMc8zs3xpEmTMHr0aITDYXR1dQUi29PTgylTpqC0tBSdnZ2B6DNd+T9bbK66uroQDocxatQoTJo0Cbqup53t7OxEaWkpJk+ejJ6eHkfZTM4bxCxd0VU2skOPh6vw7auBUywWwx133IHf/OY3gwYpFRUVWL16NW666SboeuZL9TRNQ0NDA5qamoZl5MiRaG1tRVtbG9ra2nDOOefgww8/TLm30nAM/U1VOBxODvpSHYdCIdTW1mLLli0oLy9PZktKSjBmzBhs2bIF+/btw/r161FWVnbUdpyc1w9Zp6780Ge68n82X67C4TB03fqNdZCy9syA/d8g9Jmu/J8tNldKWb/tDofDjj5DBnpyms3kvEHM0hVdZTMrEoAZp2g0iq985Sv4+c9/jsrKSogIOjo6oGkaSkpK8Nvf/ha/+MUvYBgGRAQXXHABdu3ahaamJs/7Eg6H8fLLL2PLli3YsmULtm/fjsOHDyf7lS72IM8JmqZhxIgRgx74bOrr69HU1ISGhoajvuOUyQ86X1k3rvLdZ7ryfzZfruir8LN0RVdHI5P3kDPxlcl5g5ilK7rKRjZTX8PgWUMQEcTjcfzsZz/DE088genTp+Okk07C6aefjieffDI58zJt2jSsXLkSJ598Mqqrq3HffffhzjvvzMpGuLpulf4eOOP0zjvvOJpxspfquZ3ma2xsdPVD03UdTU1Ngcpm4iqI10tXhe2Kvgo/S1d0RV/5z9IVXWUjm6mvFHjSSJLu7m688847OHToEN566y288847OHDgADZv3pwcOJmmiRtuuAGPPfYY5s+fj7vuugs1NTWe9sMmkUhg3bp12LlzJ3bu3Im9e/c6nnFSSmU0zZfJSDdoWbqiq0JzRV+FnaUruqKv/Gfpiq6ylc3U1zB40kiScDiMurq65FK0kSNHoqmpCVVVVYM6bZomqqurUVNTg3g87mkfBqJpGmpqalBbW4va2lo0Nzfj7bffdjTj5MUPrZiydEVXheSKvgo/S1d0RV/5z9IVXWUjm6mvYfCsIV+ilEJpaSmi0Sii0SjGjBmDt956C/X19Wm3wWnR9KEruiokV/RV+Fm6oiv6yn+WrugqG9lMfaXAk0Z8SyKRwPr165PlyN944w1XS/UGVhBy80N32/+gZemKrgrNFX0Vdpau6Iq+8p+lK7rKVjZTX8PgSSO+RdczLw7hxQ+tmLJ0RVeF5Iq+Cj9LV3RFX/nP0hVdZSObqa9h8KwhX5JIJLB27Vrs2LEDO3bswJ49exzPOHFaNH3oiq4KyRV9FX6WruiKvvKfpSu6ykY2U18p8KQRX1NbW4v6+nrU19ejpaXFcXEIToumD13RVaG5CqIvEeG9RVd05UE2k7z9uRW0a87nZ3yQ+kxXwchyqV4agsrLy1FRUZGktLQ0yejRox0XhxAZvPmW0+OBP6xiyNIVXRWSK03TkvkgZe3/D1Kf6cr/2WJzJWJ9frjNDnSWy/MGMUtXdJWN7NBjD/CsIV9QVlaGTZs2Yd++fUl2796dxE1xCHuazzRNaJqWnDLk8eBjTdNgGAZd0VXBuFJK4bjjjsNxxx0H0zSTm1n7PTtmzBh0d3cjEomgoaEhEH2mK/9ni8mVpmlobGyEaZoYOXIkRo0aBU3T0s42NDQgEomgu7sbxx9/fPLBL9vnDWKWrugqG9mhzw9cqpcCTdOSgkeNGoXRo0ejtbU1o+IQQ6f5DMNIfi2dY13XHX1/0LN0RVeF5MowDBiGAaVUoLK2ryD1ma78ny02V0op6LruOhsKhWCaZs7PG8QsXdGV11n7mEv1HBAOh/HKK69kVBxCJLNpviBWIckkS1d0VUiu6Kvws3RFV/SV/yxd0VU2spn6GgbPGvIlmqahvr4ejY2NaGxsRFtbm+PiEKxgkj50RVeF5Iq+Cj9LV3RFX/nP0hVdZSObqa8UeNKIb1FKIRwOIxKJIBKJ4LjjjnNcHGLoUj03P3S3/Q9alq7oqtBc0VdhZ+mKrugr/1m6oqtsZTP1NQyeNOJbEokE1q9fn1FxCBFOi9IVXeU7y6V6wfAVxCxd0RV95T9LV3SVjWymvobBs4YGYRgGIpFIyqkxTdNQWlqKaDSKSCSSlT6IWKPUCRMmoL29He3t7a6KQ3BaNH3oiq4KyRV9FX6WruiKvvKfpSu6ykY2U18p8KSRQVRXV+Oaa67Bo48+ij/84Q+IRqODvh4Oh/G5z30ODz30EB555BE8+OCDOPHEEz3vh4g14/TKK69g+/bt2L59O3bv3u14xsle7ud2xDuwskehZ+mKrgrNFX0Vdpau6Iq+8p+lK7rKVjZTX8PgSSNJdF1HT08PbrjhBjz44IN4+umnkUgkBn39s5/9LP7617/i1FNPRWNjI+688048+uijg77PK+w68CNHjsTIkSPR3t7uuDiE3U4mP7RiytIVXRWSK/oq/Cxd0RV95T9LV3SVjWymvobBs4aSFxeJRJBIJHDHHXdgwYIFKCsrS369rKwMS5cuxXe+853kn7W1tWH//v2YMGGCp32xCYVCSUaOHIl9+/Y5Kg7BadH0oSu6KiRX9FX4WbqiK/rKf5au6Cob2Ux9pcCTRo5A0zR8/etfP2LgVFlZiZ07d+Laa69NjiArKyvxxhtvYNasWZ73o7S0NOPiEJlO87n9YQcxS1d0VWiuRIK5PIFLOeiKrjLPZpK3P7eCds35XH4WpD7TVTCyvl+qZ2OaJm6//fYjBk4VFRVYt24dvvWtbyWnzqqqqrBnzx5Mnz7dlZBYLIZ4PD4s5eXlaG1tTRaHOPfccx0Xh7DPYx8PfAhL53jgFGExZOmKrgrJla7ryXMzyyyzxZUVsT57mGWW2WBm7bx97AGeNTSIVAOncDiMH/3oR1i1ahVOPfVUlJSUYPr06di/f7+rAhFlZWXYuHEj3nzzzZTYhSHcFocwTRNdXV0wDAO6rvOYxzwuouNJkyZh9OjRCIfDgcn29PRgypQpKCkpQWdnZyD6TFf+zxabq66uLoTDYYwaNQqTJk2CrutpZzs7O1FSUoLJkyejp6fHUTaT8wYxS1d0la3swGPfL9VLNXASsWaYfvGLX+DZZ5/FvHnzsGTJEixcuBDxeNzxeTRNw5gxYzB27NhhOeGEEzBq1KgknZ2djotDDJzmU0qhpKTE0XEkEimarD04DlKf6cr/2Wy6EqUgSiEy3HmVgllSAsM0XfffzHFWRFBSUpLMBKHPdOX/bDG6sr/fMAzXnzmRSMT6nOl7lsjVeYOYpSu68jI78LMrEEv1NE3DbbfdhieeeAKxWOyIr0ejUdTX16OrqwsvvfQSzj//fC8vahCGYcA0TZimicbGRsfFIewbM1uuCg26oquguQod5WuGD67db74KDbqiK/rKP3RFVwHxlZ0OxuNxfPe738UzzzyD2tpa6Lp+xPclEgn8x3/8B7773e8mR85ek0gksH79euzatQu7du1yVRzCXqrHCiZ0RVeF48rs+2+tCBaLoEEE4SHUieAZXcfEpiaIrh91gFXovgo1S1d0RV/5z9IVXWUjm6mvFHjSyCBqamrwy1/+EuvXr8e+fftw9913o6WlJfl1pRRaW1vxpz/9Cd/73vdQUVHheR8GCm9pacmoOMTA6UI3fTAMo2iydEVXfnUlA7K1IpgvghNF8DcRHBTBBhGsH8KGvq+tME2cqBTmizXAcjKACqqvYsnSFV3RV/6zdEVX2cpm6msYPGnkiAusra1FU1MTmpqaUFdXh0gkkvx6RUUF/vM//xMXXXTRsMv4vCSRSGDNmjXYtm0btm3bhl27djmecbLFZ7OfhQRd0ZUfXdkzTCNE8KIIPhbBRhG8L4IDIjgsgk+GcLjva+/1fe8BEWwRwfMiqBzSrt/gvUVXdJV/6Iuu6Cr/+H6p3rHQdR3V1dWup92coGkajjvuOIwZMwZjxozBxIkTHReHyHRatLGx0fX0ZNCydEVXfnMluo6OxkYs1HWcKIJlIjgk1iDI/u97InhDBHuH8Ebf1wZ+78diDaiWizVjNV8E9QXkK4j3B13RVTay9EVXfszSVe58pcCTRnyNrutJGhoaHBeH4LRo+tAVXfnN1QgRrDJNfKzUoBmm90TwplgDoc0iOFmsAdBAThLBJhF81Pe974lgvwje7WtnY19+hQiqCsRXEO8PuqKrbGXpi678lqWr3PoaBk8a8S1eFIcghASTEWItqzsoR84abRDBFLGW7Y0/ShunimCFUpgiglf7su+LNXg6JNZg6pAIXhBr8OTXpXuEEEIIyZi8dyCr2MUhOjo60NHR4ao4BKdF04eu6MoPrkyx3kF6XvoHS++IYJ9YA58tYi2zExFUH6s9XUdbYyNE13GCWLNT+/va3Nf33wMi+ECs2annpP/9JwmILz/8jINyb/mhz3SVmyx90ZUfs3SVO18p8KQR3+JFcQhOi6YPXdFVvl2NEOv9o01iDWbsGaZtIuiRY88wDcuAqnx1Imjua2fgLNS70v/+08DZJ800B1X085svv/yMg3Bv+aXPdJW7LH3Rld+ydJVbX8PgSSO+ZvTo0TjhhBNwwgknYNKkSY6LQxBCgoG9NO+w9A9m3hPBAaWwQQRRSf0uklPsdsaKNQtlL+EbOvtU4QMvhBBCCPGEvHfAU5RSKC0tRTQaRTQaRWlpKTRNS1JXV+e4OIRpmuju7k5O8w0ctR7rWNd1jBw50tpHpgiydEVX+XJlD5oOiTVg2i9WUYdtuo7zRo5EvWFAiQya/UmnD4ZhoKmp6cjfeA04Pkmp5BK+9+TI2adKD8+bznEoFEouTXCazeS8QczSFV0d7VjXrc03TdN0nLWXCIXD4ZyeN4hZuqKrbGRFjnx+8ABPGvENZWVleP311/HGG28ksQtDuC0Ooes6xo4dC8MwoGlacq1lusejR4929P1BztIVXeXaVU1jI8p1HctlcHlx+12mcbqO6tGjIboO5aLPTU1NCIfDKb9H9fWhXtdxqvTPPtllzA+KYIWuY0Lfe1Lp9uFY5z1WNhqNDlob7tX1FmKWrujqaMehUAhNTU2usqWlpa6zmZw3iFm6oqtsZHW9//mBA6cUg5yTTjoJp556ahK7MERHRwfOO+887N+/3/FSvYEjXR7zmMf+OTZME3GlsFusGaZ3xJrx2SJWiXH7e1S2+9P3262T+s6dXCYo1szTStPEiBz6Gfjbtnz/jPx+TFd0xWMe87iwjwfORmWIJ434FtM0sWrVKvT29qK3txc7d+50PONkmiY6OztdTfNpmoaGhgbouvNqIEHM0hVd5cNVpQh6xRqgbBer+EO9B+cVsab77d9cpZupFxk0+2TPPD0vkhw8ZeO8NoZhuK4ilMl5g5ilK7o6GvZvrjVNc5w1TWtJ1cAHuFycN4hZuqKrbGRtX26ftVLgSSO+RdM0HH/88TjxxBNx4oknYvLkyY7LkSulUFJS4nq0mslIN2hZuqKrXLuqEKsIw3tizTjtEEHEwz5nkrdnn+zB0yFxNnjivZXfe8uvfaar3GXpi678lqWr3PoaBk8aCQw1NTWOi0MQQvxJucigd5s+FmuWp9wHfbM5RSlslcGDJ1bbI4QQQgJJ3juQVRKJBNavX59RcQh7WpSbjdEVXfnH1XCDpl6xlshpHp0307ym66hobMSpun7EzNOxBk+8t/J3b/m9z3SVmyx90ZUfs3SVO18p8KQR36LrOlpbW9HZ2YnOzk5XxSE4LZo+dEVXuXAVl+EHTadkoc+Z5nXThCiFk0Uczzzx3sr9vRWEPtNV7rL0RVd+y9JVbn0NgyeN+JZEIoEVK1Zg48aN2LhxI3p7e3Ho0CFHM06EEH8RE0lW0ftAjj5o8hNuBk+EEEII8Q1570BW8WLGidOi6UNXdJULVyPEGoAcFqsYxNEGTflcqjNcNt3BE++t/NxbQegzXeUmS1905ccsXeXOVwo8acS3JBIJrFq1Clu2bMGWLVuwY8cOx+84KaVQWloauOnJfE0h0xVdZcNVSWkpRCmUiWCZ9FfR2y6Ckiz2ORvXfIpYs2T24OmwWEsPBxa1UBn64r1FV3SVeZa+6MpvWbrKra9h8KQRX3PiiSfilFNOwSmnnIKpU6c6LkdOCPEHZSL4m/i7il662IOnjyT14IkQQgghviLvHciYcDickqFTc1VVVY7LkZumie7u7mRbAzfhOtaxrusYOXIkDMMoiixd0VU2sso0Ma27Gy+FQjgo/YOmbSIYr2nJKnpen1fE2vSzsbERhmF4llV9x6eIYLumDTvzpGVw3nA4nFya4Ifr9XOWrujqaMf2MiHTNB1n7SVCkUgkp+cNYpau6CobWZEjn7U8wJNG8kYikcCGDRuwd+/elNilyHft2oW9e/c6XqoXCoVwxhlnwDRN6LqOrq4uGIaR1rFhGJgyZUpRZemKrrzOimHgwjPOwDvhMD6Q/oIQLaaJU7N4Xvu4pKQEhmF4nhVdxzVdXdgdCuFDsQZPB0Xwkmni7K4umC7PO3HiRCQSieQ/sH65Xj9m6YqujnZsmiYikQgmTpzoKhuPx11nMzlvELN0RVdeZw2j/1krHA5z4CRi/TZ5/PjxaGlpSUlXV1eS6dOnuypHbq+PVEohGo06OmaWWWYzy4pSqCktRa9SOCxWRb1xIhClUJLlPkej0eTngNdZUQpmNIpxSqG3b0D4kQjeUAr1WTwvs8wy6+DzR4RZZpkNaFYpvuPkCMMwsHLlymRxiO3bt7vaALe9vd3VNJ+maaivr4euu9g8M4BZuqKrbGTFNHF2ezt2hUI4JIKNIojk4rx9ZFLRJ93sqSLYJdZyva1iVQ6szKAKUVeX+ypCubhev2Tpiq6OhqZpaGxsdPXQZc/Muf28dHveIGbpiq6ykbV9uX3WSoEnjfgWXddx8sknY9y4cRg3bhzOOOMMx8UhMh2tBrEKCau90JWfsgml8HI0ioNKYacI2kSg56jPubrmsAg2iTXj9J4I/qYUqkIhCO+trGbpiq7oK/9ZuqKrbGU545QhlZWVjotDEELyR4VY5cc/FmtA8YEInhJB3Ad98xJNrOWHu8QaPB3uu+4yH/SNEEIIIQLxQQeySiKRwLp167Bz507s3LnTVXEIe1qUm43RFV3lNhsXwTPSX37c3repU9Kfccqkz7m+5rBY5dXtyoGHxSq/7nTwxHuLrugq8yx90ZUfs3SVO18p8KQR32IYBtrb2zFx4kRMnDgRM2bMcFUcYuALak5QSiEUChVVlq7oyqusLoIuEewQa/C0XQTjc9jnXF+z1nd922Tw/k5OZ554b9EVXWWepS+68muWrnLjKwWeNOJbEokEVq5cic2bN2Pz5s3Ytm2b4xknQkh+KBXBk2INInaK80FTUBkn1iBx4ODpWRFEfdA3QgghpIjJeweyiq7rOPXUU9Hc3Izm5maceeaZjotDcFo0feiKrrzMVohgjwg+FWsgkW4lPa/6nE9fAwdPH4lgb58P3lveZumKrugr/1m6oqtsZDP1lQJPGgkMI0aMcFwcgtOizrJ0RVdeZOMiWCpWQYiPRLBFBOUOz5lpn/PpS8QaPG0TwYd9Hp4VQYL3ludZuqIr+sp/lq7oyutspr5S4EkjviUajWZcHIIQknviYs02fSLWhrcTlILmg37lFKUwXqxligMr7aUzeCKEEEKI5+S9A56j6zoMw4BhGAiHw+jo6EgWhzj//PMdF4fIdFq0qanJ9fRk0LJ0RVdeZcvE2gj2kAi2myZO6+qC5NiVnc/X8oTqxkaU6Dq2yOBKe0vl6IOnUCjEpRxpQld0lU7eMAzHWS+WVLk5bxCzdEVX2chm6isFnjTiGxKJBF577TXs2bMHe/bswe7du7F582Zs2rQJmzZtQm9vLw4dOuRoxskwDJx00kkwDCO5g7Gu62kfjxkzxtH3Bzmr6zpd0ZXrrNI0VDU2okzXsUSsvZt2iKDLMDD2pJOg58FVU1MTIpFIXrLhSAS6pmFGYyN26zo+FGvwdEgEy3UdpzY2Qvq8Dc0mEolBD41BuN58ZemKro52HIlEkr98cZI1DAPxeNxVNpPzBjFLV3SVrayuW89apmly4DQcuq6jpaUFHR0d6OjoQHt7O1pbW9HS0oKWlhacffbZjotDiMgg4QPXWqZzzCyzzKaXVSKoDoWwVCkcEuu9nvdFsFAE5aYJlYc+D/wtVb6yEgqhWalBlfY+UQovhEJI+LTPzDLLLLPMMpvPrH1smmby2APyP9jJJeXl5XjzzTcdFYcwTRMdHR2DfoDpomkaGhoaoOvOlwkEMUtXdJVJNiaCxdK/4e0HYs04nWaaaM+DKxHrxVL7N1f5zo7v82EPng6JtWwvPiRrGAY6Oztd+fLT9eYiS1d0dTTs31xrmuY4ay8RcvOb7kzOG8QsXdFVNrK2L7fPWinwpBHfkkgksHbtWuzYsQM7duzAnj17HBeHUEohFou5Gq0qFbwqJJlm6Yqu3GZ1EXRL/4a3u0XQIgJRCqV5cOVHXxP6/Hwg/WXKh77vxHvLWZau6Iq+8p+lK7ryOpuprxR40ohvMQwDHR0d6O7uRnd3t6viEISQ3BATwRNizaZ8JFZxCDd7NxU6E0SwS6xCEb3irkw7IYQQQhyT9w5klUQigRUrVmDjxo3YuHGjq+IQpmm6Xp4w8CXaYsjSFV1lkh1YgnyHCFrFmoXKlyu/+gqLta/VR2K9B7ZEBFHeW/x7SFeeZumLrvyYpavc+UqBJ434Fl3XMWHCBLS1taGtrQ3nnHOO4+IQnBZ1lqUrunKbtUuQfyrWxq+RAdl8uPKrL02sJYy7xBpk7pXBs068t5xl6Yqu6Cv/WbqiK6+zmfpKgSeNOEbTtEHYF5ft85aVlTkuDkEIyT5xETwj/cv0uATt6ISlf58re9ZpaJEIQgghhHiK941WVFRg7ty5mDdvHn7961+jtLQ0+bVQKIRvf/vb2L59O3bv3o3du3dj165d6O3txc033+x6g6tUDC0OsXv3bsfFITgtmj50RVdus0OX6bWJtUwvn6787EsTaynjTrE2xz0sA5bs8d5KG/49pCv6yn+WrugqG9lMfaXAk0YGXWBPTw9uvvlm/Nd//ReWLFmCRCKR/Ho0GsWvfvUr3HHHHZg1axbOPfdcXHXVVdi9ezemTp3q+ayTXT510qRJmDRpEmbOnIn9+/ejtrY27TY4LeosS1d05SabkOGX6eXTlZ992bSINXj6SKzB0zMiiPLecpSlK7qir/xn6YquvM5m6isFnjRyRAerqqrwrW99CwsWLEBZWVny66FQCGeeeSbKy8uTfzZz5kzcfffdiMfjnvZFxJpxeumll/D666/j9ddfx9atWx0XhyCEZJdSETwtg6vpcZle+gx83+kNsd4Vy3efCEd/F+oAACAASURBVCGEkAIkOw0rpXDbbbcdMXBSSg3atKusrAxPPPEETj/99Ky846SUQmtrKzo6OtDR0YHzzjvPcTnyTKb5/LzZaDaydEVXbrIJsQoc2Mv02qV/mV4+Xdl5t8sEcpUNSf/7Tu+K4G+miTM7OyEuffn9er3MZrKpaxCvl65yl7c/tzLZqDRIvuiKrvyWHejLt0v1Bnb09ttvP2LgNFTGjBkz8NBDDw2agcom8XjccXEIpRTi8bjrKcZwOFxUWbqiKyfZuAgWizXbdEAE74u1l1N8SDYfrvzoazh0sd4Js993+lQprIjHEXOx03oQrtfrLP8e0lU2fWn8e0hXdJXXv8NuP7dS4EkjR5DOwCmRSODhhx/GjBkzXF9QIpHA+vXrsWvXrpRs3749idviEG1tbTAMA7quo7Oz09FxR0dHUWXpiq7SybZ0dqIiFMIisd7NOSCCD0SwWwSTRaD3/ZYo3646Ozuh67rvs6d0dqIrFMIOsZY7fiSCZaaJ0zs7IT7ts1+ySqnA9ZmucpM1DAOaprnOKqXyct4gZumKrrKR1XXr+aEgZpzOPPNMPP744xgxYoTr8xjG4OIPwzF58uQks2bNclwcIhQK4ayzzkqOeO2RazrHuq7jlFNOSd7ohZ6lK7pKNxuLx2FoGiaJtTzvUN+gqc3+u+cDV0oplJeXo6mpCYZh+DobjcchmoZW6X/f6U2l0BSPQ3zaZz9kR4wYga6uLoTD4cD0ma5yk43H4zAMA01NTaioqHCcDYVC6OrqQmVlZU7PG8QsXdFVNrJKDX5+8PXASdd1fP3rX8cTTzyBePzIog+xWAzz5s3DpZdeCqWyt3+Tpml44YUXsGHDBmzYsAFbtmxxXBxCKYXS0lLX/bQf2IohS1d05SRbIoLHxHov52Ox3tMJ+8yViGRU0SfX2ZBYe2AdFGsW7ynpK1Hu4z7nO5tJxaUgXi9dOc+7ySllFcvK9XmDmKUruspWNtPnh2HwpJEjME0T3/jGN7Bw4cJhZ5x6enqwaNEiVFdXZ+X8Nrquo729HV1dXejq6sKMGTMcF4cghGSHYxWFIM4Z+L4Tq+wRQgghnuJ9ozU1Nfj5z3+ODRs24MCBA/j1r3+N5ubm5NdjsRjuvfdeXH/99a5ebsuEWCzmuDgENxtLH7qiq3SzMREsEmtW5D2xikLMl8FFIfLtyk++HGGauKmzE2+FQvhQrOIb6c46BfF6+feQrrKRpS+68mOWrnLnKwWeNDKIUCiEsWPHYvz48WhubsaJJ544aFrRNE20t7cP2hg3WyQSCbzyyivYtm0btm3bhl27djkuDjFwraTT8ysVvCokmWbpiq6OlY2LtVHrwKIQe0RwmggMH7nyiy/H/VYKlfE4tiuFj/s8pzt4CuL18u8hXWUjS1905dcsXeXGVwo8acS3GIaBiRMnYsqUKZgyZYqr4hCEEG/Rxaqct1OsohA7xVqml+9+FRrtMnhj3IQP+kQIIYQEmLx3IKvE43G88MILeO211/Daa69h8+bNjotDcFo0feiKrtLN6iLYIoJPRbBNhi8KkW9XfvLl9N6a0NmJaCiU3Bj3gKQ36xTE6+XfQ7rKRpa+6MqPWbrKna8UeNKIb/FixkkphUQiwc3G6IquPMrGxKr2dkCs/YZ2iKDch6784stNNpZIwNA0dIhV5j3dWaegXi//HtKV11n6oiu/ZukqN75S4EkjgaG0tNRxcQhCiLewml5uaRdr8PSRWAPWUh/0iRBCCAkgee9AVonFYlizZk1GxSFM00RHR4eraT5N09DQ0OBqijGIWbqiq2NlRdcRFWvPpk/6/mv61JWdd7tMIF/ZoUsTQmIthzwoVqGIRZJ6yV4Qr9dLV0HoM13lJktfdOXHLF059+X2+SEFnjTiWzRNG7RU74ILLnC1VC8ej3NalK7oyoNsVCksFGuZ3gGxypA/I8OXIc+3K5tM8vnIDl2aoIugQ9IvFBG06/XSVRD6TFe5y3qxpCqIn9P5Wn4WtD7Tlb+zdt7t80MKPGnENyQSCaxduxY7duzAjh07sH37dqxfvx7r1q3DunXr8Prrr+PQoUOoqqpKu01N01BbWwtN05IjXyfH9fX1RZNVStEVXQ17LJqGE+vrsVTXk2XI3xfBPk3DlY2NMHzqqqGhAUopKKUClbX/wWhsbIToOkyxZp0+7nOfXLLnoz77wVVQ+kxX2c8mP7tE0NDQwCyzzAYwaz8/uJ2xKviBk2EYmDJlCk4//fQkp512Gnp6etDT04MLL7zQ8YxTKBRCT08PwuEwRASRSCQ58j3Wsa7rOP7442EYRlFkTdOkK7oa9ljTdYw5/nicbRjYIdaysZ0i6FIKKhKB+NCViPVeZGNjIwzDCEw2Ho8nl3JE+tzqIuiSwbNOcRGIUr7os19cBaHPdJWbbCQSSVb0ikajjrOhUAidnZ2D9pDJxXmDmKUruspGVqkjnx88IP+DnWyilMLy5cuxfv16rF+/Hhs3bnQ846SUQiwWS/4wnJ4/FAoVVZau6CpVVg+FYCiFzdJfhjzkY1c2QVxiNNySqpAItkv/rNNCGf5dpyBer9eu/N5nuspNVinl+oFLKWtJVT7OG8QsXdGV11k77/b5IQWeNOJbDMNAd3c3TjvtNJx22mmuZpwIId4RFWv/pk/EmnE6Whly4i0pZ50IIYQQkg5570BOKSkpcVyOnBVM0oeu6ColmoaTGxuxWNfxoVgP7xMlvTLk+XIVVNdH83WsWacgXi//HtJVNrL0RVd+zNJV7nylwJNGfEsikcDq1avR29uL3t5e7Ny503E5cnta1M3yBHuK0e0SoyBm6YquhkUp1IbDeEMpfCpWGfJ0lunl01VQXR/N17FmnYJ6vfx7SFdeZ+mLrvyapavc+EqBJ434FsMwMGnSpORSvdmzZ3OpHiF5Ii79+zf1Cpfp5Qt71umQWLNOT4qgxAf9IoQQQnxO3juQVeLxOJYvX55ROfJi3aiUm7rSlZdZ0TSc0tCA7X3lyLdL+gOnfG+AGzTXx/Kli7VMco9Y1Q0/EWvJnl2ePGjXy7+HdJWNLH3RlR+zdJU7XynwpBHfYhgGJk+enCxNftFFF7naALesrMz1tOjA8ojFkKUruhoWpVAZiWCrUo4LQ+TLVVBdp+urSwR7pX/JXqzv5xQO4PXy7yFdeZ2lL7rya5aucuMrBZ40EhgikYjj4hCEkMyJieAJkWRhiG5JrzAEyS5dItgtgo/EWrIX8UGfCCGEEJ+S9w5klVgshlWrVmHr1q3YunUrduzY4bg4BKdF04eu6CoV5WLNatiFIcwAuAqqa8Mw0vZlirVs8nAfizQNxzc0QAJ0vbly5Zc+01Vuspnm7c8t0zQDc835/veQrujKy+xAX1yq54DJkydj6tSpmDp1quuleqxgQld0lVl2aGGIsgC4sslkmUC+sukuTbDfd9or1qzTp0rhr5EIogG73ly48lOf6So3WXuZkNtsWVlZRsuT8tHnfGXpiq68ztp5VtUbQCKRwJo1a7Bt27Zh6e3txbp167B27VqsXbsWGzZscFUcoqWlBYZhQNd1dHR0ODpua2srqixd0dXQYwmFEBFr49vDIthjmpjW0QEJgKuOjg5omha4rIik/f0ndXSgJxTCDrEGtntEUGGamBCg682VK7/0ma5ykzUMA0op11kRyct5g5ilK7rKRlbXrecHNzN0BTlwMgwDU6dOxdlnn52SM888M8kll1zieMYpFAph2rRpyd9a2yP9dI51Xce4ceNgmmZRZOmKroY7jmka5ovgXbFmNfZoGkaXlUF87kophREjRqCpqQmGYQQmW1VVhc7OToTD4bS+P15WhrCmJTfGfVcET2oa6gNyvbl05Yc+01VusmVlZTAMA42NjaisrHScDYVC6OzsRHV1dU7PG8QsXdFVNrJK9T8/ZDJrVVADJ6eEw2HHxSGUUojFYlDK3bSo/cBWLFm6oquh2O832dX0JgXElU0QlxiVlTlbUqWLVbBj4Ma4bvZ2KgZXfugzXeUma+fd5OyHt1yfN4hZuqKrbGUzeX5IgSeN+JZEIoGXX34ZW7ZswZYtW7B9+3bHxSEIIZmRkP73m7aKtQFrvvtEjsQUwQ7p3xh3vgjCPugXIYQQ4hPy3oGsYhgGpkyZktzH6eKLL3a8VK/Yqp+xUhxdeZ0tFev9pk9EsE3S378p366C6DoTX7oIJos12/Rx38/rCRFEfX69/HtIV9nI0hdd+TFLV7nzlQJPGvEt8Xgcy5Ytw5o1a7BmzRq89tprjotDaJqG8vJybjZGV3TlIhsTSb7f9LFYS8GcDpzy5Sporr3wJTJ4yd6bkv7AqdhcBfF66Yq+/JilK7rKRjZTXynwpBHfMrR4xJw5c/Duu+86mnEihLhn6PtNk4Ub3/ode8meXSjCyawTIYQQUsDkvQM5xTRNvPnmm2hoaHCU4bQoXdGVu6wX7zdxqV5ufdU1NOA0XcdOcTbrVIyugna9dEVffszSFV1lI5uprxR40ohvsYtDbN68GZs3b3ZVHILToulDV3Q1lBLJ7P2mfLoKmmuvfIUiEYSUwk7pLxTxuBy7UEQxugra9dIVffkxS1d0lY1spr5S4EkjvsUwDPT09GS0jxMhxB0xETwmmb3fRPKDLoIpMrhQxHzhkj1CCCFFTd47kFXi8TiWLl2K1atXY/Xq1Xj11VcdF4fgtGj60BVdDcR+v+mwWJvezg2YqyC59tqX1nfeSZJ+oYhidRWk66Ur+vJjlq7oKhvZTH2lwJNGfIuu6zjjjDNwzjnn4JxzzsHcuXMdF4fgtGj60BVdDaRM+t9v6lUKiUgEEiBXQXI9NOuVL1Osoh52oYjHJfXgqdhdFUO2mFxlmi+Gz3i6ois/ZzP1lQJPGgkMhmHgjTfecFQcghDijoGFIbaJIO6DPhFn6CLokcGzTqU+6BchhBCSB/LeAU+xi0Fs2bIlyaZNm5Js27YNhw4dclQcwp7mM02zfxmLpvF4mGPDMOiKrqxfTOg6ItJfGOJNTcP4hgZIgFwppdDU1ISmpiaYpon6+vpAZEeNGoXOzk6Ew2HU1dVldF7RdRgiyUIR74rgUbFmosQn1+sXV4WeLSZXmqahvr4epmmiqakJI0eOdJStq6tDOBxGZ2cnRo8eDaVUTs4bxCxd0VU2skOfH7hU7yiDnGnTpmHGjBmYMWMGpk+fjrPOOivJpZde6rg4hKZpqKiogKZZH8QlJSVQSvE4xTFd0VVJSQliSuFREXwogt0imKoUYiUlkAC5EhGUlpaipKQEmqYFKmv7spc4uD2vKJWcdXpT+gtFPC6CqI+u1w+uiiFbLK7sYztXWlrqKBuJRJLPDtFoFCKSk/MGMUtXdJWtrH1sf25x4JQmS5YswapVq7Bq1SqsX7/ecXEIQohzysV60P67WMv1TB/0iWTGFOGSPUIIIUVN3juQVYbOQF155ZWOi0OYpon29nZWMKErunKQHVgYYqsIRmgaqgPmKiiuc+XLFGvgZC/Ze0QGD4jpqrCzxeaKvujKj1m6yp2vFHjSSGDQdd1xcYiBS/Wcnm/gdGExZOmKrmyGFoaoUArhgLkKiutc+dJFMFUE+6R/yd5j0l9lj64KO1tsruiLrvyYpavc+UqBJ434lkQigRUrVmDjxo3YuHEjent7HReHIIQ4xy4M8akI9gg3vi0kWGWPEEJIkZL3DmQVwzAwdepUnH322Tj77LMxZ84cLtXLYpau6EpEEBNrGZddGOI0ERgBdBUE1/nwNXTJ3qPSN3iiq4LOFpsr+qIrP2bpKne+UuBJI4NIJBKYPXs27rrrLvz0pz9FSUnJoK+PGzcOL730UrJE+IYNG3Dbbbd5eVFJ4vE4lixZgpdffhkvv/wy1q5di4MHDzoqDsFp0fShK7oSGVwYYov0vQcTQFdBcJ0PXwOX7H3a97MuyfBnXKiuCilbbK7oi678mKWr3PlKgSeNJNF1HVOmTMGXvvQlzJ8/H0uXLkUikRj0PVOmTMGqVatw66234rrrrsMNN9yA7u5u16PJo2GaJs4991zMnDkTM2fOxNVXX+14xokQ4oyB7zf1CpfpFSqnibUM80MRPCysnEgIIaTg8bZBpRRGjBiBhoYG/Ou//isWLFiAsrKyQd8zceJE3HvvvYhEIjm/YE3THBeH4LRo+tAVXYkIwtK/8e02sSrsZbKMi0v1/OnLkP4le4dFMF/TcGKDtfkxXRVetthc0Rdd+TFLV7nzlQJPGhmW2267LeXA6b777svK0ryhxGIxvPTSS8niEFu3bnVcHELTNIwYMYLTonRFV2lko2LNPrwrVuW1ZGGIALryu+ujZXOxlMMQa8meXShin1KoLLE2zaWrwswWk6tM84X6GU9XdBWUbKa+UuBJI0dgmiZuv/32YQdOkyZNwtatW7Fy5UosX74cd9xxR3IH5Gxw+umnY9q0aZg2bRouu+wyLtUjJIvY7zd9IoKd0lcYwgf9ItlBl8GFIv7CnzchhJDCJTsNH23gFI/H0d3djXPPPRff/OY3sXXrVvzwhz9EOBx2fJ5EIoGVK1cmC00MZePGjVi5ciVWrFiBFStW4JVXXnFcHMKe5jMMA7qu85jHPE5xrEIhxMV6v+mwCHaaJia2t0N80De3x52dnTjuuOMQCoXQ1tbm+6ymaeju7sbEiRNRUlKC1tbWrJ63rb0d00IhvCnWDOMhESwwTZzm8OdeDK6CnC1GV21tbQiFQhg5ciQ6Ozuh63ra2dbWVpSUlKCrqwvd3d3QNC0n5w1ilq7oKhvZoce+X6p3tIHTQMLhMH784x+jt7cXI0aMcHWeGTNmYPbs2Sm54IILknz2s591PONkT/MppZLvcGma5uiYWWaLISuaNmjgtEPTcHzfn/u1z8c6rqysRDQaHTTd7/dsVVUVqqqqoOt61s9b3vfzHbhk721NQ+OQnztdBT9bbK7s42g0isrKSsefIbquo7KyElVVVa4+f9yeN4hZuqKrbGUHHvt64GQYBr7+9a9jwYIFR1TVG8pnPvMZbN261dEskFuUUo6LQxBC0scuDPGpCPaKIO6DPpHsY4i1Z9chEewXwUNive+W734RQgghHpK9xr/2ta/hiSeeQGlpafLPYrEY7rrrLlx77bUQsWaM5s2bh1/96ldH7PfkBYlEAi+++CJef/11vP7669iyZYvj4hCsYJI+dFXcrqJivePygVgP0WdK//suQXTlZ9d+82WI4AwRvCVD9naiq4LJFpsr+qIrP2bpKne+UuBJI4Oorq7Gj3/8Y7z22mt4//338Ytf/ALjxo1LXsD3v/99rF27FnfddRfuuece3HnnnRg5ciSUclcx42gYhoEzzzwT55xzDs455xzMnTvX9VI9N9N8SgWvCkkmWboqblfDbnwbYFd+du1XX1Olf28nJ4Uiis1VELPF5oq+6MqPWbrKna8UeNLIICKRCNrb2zF16lScccYZ6OzsRHl5efLrFRUV6O7uxqRJk9Dd3Z3VCnexWAxPPfUUnn/+eTz//PN4+eWXHReHIISkBze+Jbr0L9n7RAT/JVyyRwghpGDIeweyimmaOOuss3DeeefhvPPOw+WXX+54xinTadH6+nrX05NBy9JVcbsKyeCNb8s9Om++XPnZtR99aZqGuvp6TNN17Oy7D/aJIEJXBZEtNlf0RVd+zNJV7nylwJNGfEs8HseiRYvw4osv4sUXX8Tq1asdzzhpmobKykrX06KlpaWupyeDlqWr4nUVFcGfxSoM8LEI3hBBRcBd+dW1X30ppRAuLYWpFHaL4KD07+10rFmnYnQVtGyxuaIvuvJjlq5y5ysFnjTiW0zTxPnnn4+LLroIF110Ea677jpugEtIFigXa3bhE7HKUp8l3Ai1WDHEKgxilydPd9aJEEII8Tl570DOcVqOnNOi6UNXxeuqTPrfb9oqRw6agujKr6796svOiq4PetcpnVmnYnUVpGyxuaIvuvJjlq5y5ysFnjTiW2KxGJ5//nm8+uqrePXVV7Fp0ybH5cg5LZo+dFW8rgYOnIYrDBFEV3517VdfdlaUgi6Cs0XwtljlyY8161SsroKULTZX9EVXfszSVe58pcCTRnzNWWedhenTp2P69Om44ooruFSPkCwQl/6B09DCEKR4OVOs8uQfiLUpru6DPhFCCCEuyXsHPCUej+OFF17Ahg0bsGHDBrz22mt44YUXMipHbpom2traYJpmcspQ0zQeD3NsGAZdFaEr0TSMqq/HNl3HJ2IVhigXgQTclVIKTU1NaGpqgmmagcked9xx6OjoQDgcRl1dXd76PHTJ3idiFRApHXJv0FUwssXkyj42TRONjY1oampylK2rq0M4HEZHRwdGjRoFpVROzhvELF3RVbaymtb//MClekcZ5FxwwQW49NJLk1xyySVJrr/+ehw4cMDxBrj2NN/AKUMeH3lMV8XpKqoUnigtxYdKYY9YS7QMEUjAXYkIotEootEoNE0LTDYWi6Gqqgq6rue1z6IUDLEKhRxRKIKuApctJlf2saZpyTacZnVdR1VVFWKxGEQkZ+cNYpau6CobWaUGPz9w4OQSp8UhCCFHp1ysWaZPxdrHidX0yEAMsZbrHRSrXP2fhJviEkIICSR570BWicfjeO6557B+/XqsX78eGzduxKFDh1wt1WMFE7qiq+GzxyoMEVRXfnTtZ1+psoYIpsnRy5PTlf+zxeaKvujKj1m6yp2vFHjSiG8xTRPTpk3DjBkzMGPGDFx55ZWOi0NomoaqqipX03wDpwuLIUtXxekqnYFTEF350bWffR0te6xZJ7ryf7bYXNEXXfkxS1e585UCTxrxLbFYDAsXLsRzzz2H5557DitXrnRcHIIQcnQSwop65OikM+tECCGE+Jy8dyCrmKaJCy+8EHPmzMGcOXNw4403Oi4OwWlRZ77pqvhchcR6t+lTsd51qigQV3507Wdfx8ras06H5MhZJ7ryf7bYXNEXXfkxS1e585UCTxoJFE6LQ2Q6LWpXAimGLF0Vn6uoCB4UwftiPRSfK8MXhwiiK7+59ruvY2WNvvvjHenfFDdMV4HJFpsr+qIrP2bpKne+UuBJI74lHo9j+fLlWLduHdatW4fXX3/dcXEIQkhqysV6AP67sKIeSY9pItgr1qa4D4pA80GfCCGEkDTIeweyimmaOPfcczFz5kzMnDkTV111lePiEAM3wHV6/iBObXoxhUxXxeMqncIQQXXlN9d+95VuduCSvU9E8EcRxDUNVXTl62yxuaIvuvJjlq5y5ysFnjTiW2KxGBYsWIC//e1v+Nvf/oYVK1Y4Lg7BadH0oavic5VuYYgguvKba7/7SjdriOAcGVIoQilE6MrX2WJzRV905ccsXeXOVwo8acS3mKaJSy65BJdffjkuv/xy3HzzzY6LQxBCUmOKYLNY76y8KcMXhiBkKLpYy/Xs8uQPCKvsEUII8T1570DOcVocwjAMNDc3u54WrampcT09GbQsXRWXq4gI5kl/YYjpkvodpyC6sslkmUA+spqmobW11fXShFz02RDB2WLNOh0WwTuahtH19RC68m22GF3Zy4TcZA3DQGtrq6vfdGdy3iBm6YquspG1fbl9fkiBJ43kjaHFH4Zj7dq1STZs2OC4OEQ4HMa5556LUCgEXdfR2toKwzDSOjYMAz09PTBNsyiy9jtldFX4rkTXcWZrKw6YJj4RqzCEJgIxzYJxpes62traUFZWlvzHKgjZ9vZ21NXVwUzxs/BDn0XX0dHairdNEx+J4F2l8Fg0ivJQCOPpypfZYnPV2moNEhOJBNrb2x1nQ6EQ6urq0NHRkdPzBjFLV3SVjaxh9D8/RCIRDpxEBKFQCJdeeimuuOKKYbn88stxwQUXYNasWZg1axauueYax8UhlFJIJBJQSkEpherqamialvZxRUVFUWXpqjhciVI4oboa2zQNh8UqDFEmAtG0gnJl/5KFWW+zohTqq6sxQ9OS7zq9IYISTUOFT/vMbHFlq6urrc86keQ7Eswyy2xwsvZxIpGw/t3hwCk95s+fj2XLlmHZsmV48cUXHReHMAwD48ePd71MqLq6GrrubllE0LJ0VVyulFjvNx2rMERQXdkEbYmRUir5mzq/99l+18neFHdejn9GQXKV72wxutI0LqmiK39l6cq5L7fPDynwpBHfEgqFMGfOHFx55ZW48sorccsttzguDmE/eLm5SZUKXhWSTLJ0VTyuoiL4g1ibmR4UqzLa0QpDBNGVX1wHxZebrCGCGSJ4t+8++kSsQhFRuvJdtthc0Rdd+TFLV7nzlQJPGgkUTotDEEKOpFwEb4n1oLtbrIdf0wf9IsHkXLHuI7s8ecgHfSKEEEKGkPcOZJV4PI5ly5bhlVdewSuvvILXXnvNcXEI+0VYbjZGV3TVN2Wu64P2b9oq1pKrQnPlB9dB8pVJduiSvT+ItRSUrvyTLTZX9EVXfszSVe58pcCTRnyLaZqYPn06LrzwQlx44YX47Gc/67g4BKdF04euisOVKDVo4NQrR3+/Kaiu/OA6SL4yyWayZK/YXPG+yk2WvujKj1m6yp2vFHjSiG+JxWJ4/PHHsXTpUixduhQvvPCC4+IQhJAjMcQqQZ5OYQhC0oVL9gghhPiYvHcgq4RCIcydOxdXX301rr76anzxi190XByC06LpQ1eF76qqvh5xXcfvJP3CEEF1lW/XQfOVabayvh6mrg9asvd7uvJNtthc0Rdd+TFLV7nzlQJPGgkUTotDaJqGmpoaTovSFV0phZJoFBVKYZ/0F4Y4X45dGCKIrvLtOmi+vLi3TKVwvgxesjdPjr5krxhd8b7Kfpa+6MqPWbrKna8UeNKIb4nFYnj22WexZs0arFmzBq+++qrj4hCEkMGUibPCEIQ4Zbr0L9l7S7hkjxBCiC/IeweyzowZMzB79mzMnj0b1157rePiEIZhYMKECa6nRWtra11PTwYtS1eF72pEbS0qdD3501dc6gAAIABJREFUflM6hSGC6krE+m1XXV2d6w1D85HVdd310gS/XK8ugjckvSV7xe6K91V2siLW50ddXZ2r33bbG5UahpHT8wYxS1d0lY2s7cvt80MKPGnEN8TjcSxduhSrV6/G6tWrsWrVKixZsgTPPPMMnnnmGSxfvhwff/yxoxkn+yY1TTP5A9Q0La1jXdcxduxYGIZRFFm6KnxXI8eOxQjDSA6ctopghKahqgBdaZq1tjqRSEDX9cBkGxsbUVdXB8MwAtPnoVlD1zFTBAekf8ne70VQKgKhK95XOcjW1VkDrng8joaGBsdZ21NjY2NOzxvELF3RVTaymtb//BAKhThwGo5QKIQrrrgC11577bB8+ctfxnvvvYeamhpH7doje6UUYrEYlFJpHYsIIpFI2t9fCFm6KlxXSgRmJAJDKWyW/hmnCqVQWoCulOorv973OcBs7rLS97ObIYOX7JkiEJ/2mdnCyg78DLHfsXCStc/rJpvJeYOYpSu6ymbWMIzksQfkf7CTa5wWhzAMA83Nza6XCdXU1LheFhW0LF0VtivRNIypqcEfdB1vizUT8JYcu6JeUF3Z2L/1CkpW0zS0tLS4Xprgp+u1l+wdFKuK4+9k+EIRdMX7KhtZ+zfXbh66DMNAS0uLa9duzxvELF3RVTayti+3zw8p8KQR32Iv3Vu1ahVWrVqF9evXOy4OkcmD19BRb6Fn6aqwXYlSaIrF8LZSOCzWTMAsOXZFvaC64r2V/6whgply9EIRdMX7KhtZ+qIrP2bpKne+UuBJI77FNE3MnDkTF198MS6++GJcf/31jvdxIoT0ExUZ9H4TK+qRbJPurBMhhBCSZfLegawSi8Xw8MMPY/HixVi8eDGWLVvmuDiEaZqulycMfLmtGLJ0VdiuRNNwcl0dtus6Dkv6FfWC6or3lj+yplgzm0e860RXvK+ymKUvuvJjlq5y5ysFnjTiW0KhEK688kpcf/31uP766/GVr3zFcXEITXNfzjiIU5uZTiHTVeG6EqXQGIuhVylHpciD6or3ln+yA8uTvyOC+6V/1omueF9lI0tfdOXHLF3lzlcKPGlkENFoFOeddx5+8pOf4Fvf+hYikcigr5eVleFrX/sa7rrrLvzlL3/BV7/61SO+J5s4LQ5BCOmnVMTxHk6EZIopggvEKk/+qRw560QIIYTkAG8b1HUdkydPxle+8hUsWrQIy5YtQyKRSH69pKQEP/zhD/Hggw9i1qxZuO6667B27VrceOONXk6jJYnH4/jrX/+Kl19+GS+//DLWrVvnuDgEp0XTh64K25VoGhrr6rBN1x0PnILoiveW/7IzRbBXBO+L4Lf2n9MV76ssZOmLrvyYpavc+UqBJ40MusDa2lqMGTMG3/3ud7FgwQKUlZUlvx6JRPDlL38Zl112WfLPHnroITzwwAOD9lvwCtM0ceGFF2LOnDmYM2cObrrpJsfFIbyYFtU0rSiydFXYrkqVwp9jMezXNEelyIPqiveW/7L2kr3DYs16/lYEUbrifZWFLH3RlR+zdJU7XynwpJFhue22244YOCmlkEgkEItZm3jV1NTg6aefxnXXXZfc4NJLotEo/vKXv+Cpp57CU089haVLlzouDkEIsSgXwZsiyVLkFwqXS5HcYi/ZS1UoghBCCMki2WnYNE3cfvvtRwycbHRdx7//+79j1apVuO+++5IDqWxwwQUXZDTjZBgGxo0b53patKqqyvX0ZNCydFXYrsrEKkH+qVjvORW6K5ugbdyplMKECRMKdqNSXayB00ERvC2C32saTqirg9AV7yuPs/YyITdZe6NSt7MKbs8bxCxd0VU2srYvt88PKfCkkSM41sDJMAycc845uOWWW/Dggw/ipptuQigUcnyeeDyOJUuWYOXKlcOyYsUKLF68GIsWLcKiRYvw7LPPOp5xCofDOO+88xAKhaDrOlpaWmAYRlrHhmGgp6cHpmkWRdY0TboqUFfKNBEXa+B0SAS7TBOnt7RACtiVrutobW1FeXl5cp10ELJtbW1obGxEKBQKTJ+dZE1dx7+2tGCfaVpV9pRCeSwGcXG9he6K95X7bEuL9V5EWVkZWltbHWdDoRAaGhrQ1taW0/MGMUtXdJWNrGH0Pz94WIQuPwOngXz1q1/Fpk2bMGLECMfnCYVCuOaaa3DjjTemxde+9jVX5cjLysqglEquldQ0La1jpRQqKyuLKktXhelKdB2JvoHTYRHs0DScXFsLKWBXyWsX67ftzPojK5qG+tpavKXryU1x7xFBlD9fZj3Oapr1W303Wbt8ck1NTU7PG8QsXdFVtrL284PdTuAGToZhYPz48YMq7V1wwQV48803HQ1mMsFpOXLDMHDqqacGaklVvrJ0Vdiu7KV6dkW9WIG7sqmtdf9iab6ymSypCsL1KrHesfPiXadCd8X7yn1W0zJbUjVhwgTXe/UEbVkUXdGV37K2L7fPDynwpJFhufXWW/HYY48N6mx5eTmWLl2Kq666Kvln8+bNw8MPP5yV95zi8TiefvppvPTSS3jppZewZs0aHDx40NFSPfuH5uaDN4hVSDKt9kJXhetKE8FmEfxdnFXUC6or3lv+zmpiFSuxN8W9x8XPt1hc8b7KT1W9YvJFV3Tlt2ymvlLgSSODqKysxHe+8x2sW7cOH3zwAX784x/j5JNPhoj1vtAPfvADPPfcc/jlL3+J++67Dw888IDr0fOxCIVCuOiiizB37lzMnTsX//Iv/+K4OAQhxNr49h4RvCdWOeiLhNXMSH4xxboP3xOrUMQnIrhPBFEf9I0QQkhB4n2jpaWlOOOMMzB79mxcfPHFOOuss1BdXZ38eiwWw9lnn43zzz8fM2fOxNixY7N2gdFoFH/+85+xcOFCLFy4EH/9618dF4ewp0W52RhdFbOrcrEqmP1drIp6WhG44r0VjGwm5cmLzRXvK/ryY5au6Cob2Ux9pcCTRnxLOBzGddddh5tvvhk333wzvvGNb7gqDpHJtGg8Hnc9PRm0LF0Vrquh7zeVF4Er3lvByA5dsvcbuuJ95UGWvujKj1m6yp2vFHjSSKBwWhyCEJL5wImQbDHckr17xVpemu++EUIIKSjy3oGsEo/HsXjxYrz44ot48cUXsXr1asfFITgtmj50VbiuMh04BdEV761gZJWmobSuDhfr+qAlewZd8b7iUr1AZOmKrrKRzdRXCjxpxLeEQiFcfPHF+MxnPoPPfOYzuPnmmx0Xh+C0aPrQVeG64lI93lt+zpbE49A1zfGSvWJ0xfuKvvyWpSu6ykY2U18p8KQR3xKNRvGnP/0JCxYswIIFC7BkyRLHxSEIIdZ7JFuES/WIfzFEcLEI3hcu2SOEEJIV8t6BrBIOh3HDDTfglltuwS233IJvfvObjotDZDot6nbzvSBm6aowXZWK4C6xquod7Puvkz2cguqK91awslpf9iIR7JH0luwVqyveV/Tlpyxd0VU2spn6SoEnjQSKvXv3OioOkckPTSmFaDTqao+qIGbpqjBdJcQaLH0i1gPppeJ8D6cgurKJx+Ou8/nK1tfXu/6HJojXOzCriWCf9C/Zu4uueF+5zNrLhNxkNU1DfX29689pt+cNYpau6CobWdtXJgOvYfCkEd8Qi8WwaNEivPDCC8OyatUqx8UhlFIoKyuDUgpKKes3m5qW9nFlZaWj7w96lq4Ky5UohZNqa7Fd1/GJWMv1lAjE/i1/gbuy34cMYlZEAtdnL7KmruMSGbxk727pW7I3zH1bzK54X6XxGejyepWyHmxrampyet4gZumKrrKVVcp6frDb4cBpCPbSvC984Qv4whe+gFtuuQVXXnklrrjiClxxxRX4/Oc/77g4RCgUQk9PD0KhEJRSyd9epXOs6zrGjh0LwzCKImuaJl0VmCtRCk3xOLZp2uD3m4rAlVLWB259fT0MwwhMtqKiAi0tLQiFQoHps5dZ6fsHctgle3TF+yrNbDweh67rqKurQ3l5ueNsKBRCS0sLRowYkdPzBjFLV3SVjaxS/c8P4XCYA6d0eeCBBzB//nzMnz8fTz/9tOPiEJqmoaamJhBLqvKdpavCdBWXzPdwCqKr5PX3fQAHKVtsS6qGyw5dsvcbGb5QBF3xvkqF/QDmJqtpXFJFV3SVz6zty+3zQwo8acS3hMNh3HTTTfjSl76EL33pS/j2t7/tuDgEIcUON78lQcQUwRyxlux9Kunv7UQIIYSkIO8dyDlOi0MYhoHm5mZWMKGronXlxcApiK54bxVG9mIRvCGC90Twv+iK9xV9+S5LV3SVjWymvlLgSSO+JRaLYeHChXjuuefw3HPPYeXKlY6LQ9jTotxsjK6K1ZUmgs2S+VK9oLnivVUYWU0Eb4p1/34ig5fs0RXvK/rKf5au6Cob2Ux9pcCTRnxLKBTCnDlzcNVVV+Gqq67CF77wBcfFIQgpZkpF8Gvp38Npnzjfw4mQfGKKVUJ/t1gDp7eFS/YIIYS4Iu8dyCrRaBR/+MMf8Oijj+LRRx/FU0895bg4BKdF04euCs9VuVgPmodF8Kam4cu1tQgViavM8xrC4VqIFIcvP2cHFop4W6wleyUiELrifUVfec/SFV1lI5uprxR40ohvCYfD+NznPodbb70Vt956K77zne/g/fffd1QcQtd1NDQ0uJ4WTSQSrqcng5alq8JzNej9JqVQlkgkyz0Xuiu3+Z/9THD//YJ771V46KEE7r1Xwz33SJL77xf8/OfHakdBJAGR4Pjyc9YUwWUyeNZJF4HQFe8r+sp7lq7oKhvZTH2lwJNGAoXT4hCEFDMDB05bRRD1QZ/8hj1Quucewe9/Lzh0SPCPfwj+9/8W/P3vgv/5H+vY5h//sL7n97+XQQOqgdx9t+C++6y28319hcLQWadfy/DlyQkhhJAU5L0DWSUWi+HJJ5/E8uXLsXz5cqxYscJxcQhOi6YPXRWeK3vgdFgEOzQNJ9fWQorElYhAKQ2RSP9yu4GDpOEGSv/934IDB/oHTMPx3//dP5gaOqg62gArvZmq4Nxbuc6aIpgrgg+kvzx5xDBwEl2lRbHdV/RFV37M0lXufKXAk0Z8zWWXXYarr74aV199Nb74xS86Lg6haZltvllSUuJ6o7KgZemq8Fwp6a+ot00p1JeUQIrElYXCffclcP/92hGDJHsg9Mkn/YOh//kfwQcfCK6+WjBrluCiiyyGHl91leD99wcPpAa2M/DYPtfAgdSxBlH19e6XJgRxo1In2dnSX578Ll1HVUMDFF2lBTfATR9N01yvbgniZqN0RVd+y9q+ampqXC/1GwZPGskbsVgMTzzxBJYtWzYszz77LB555BE8/PDDePjhh/Hkk0/io48+QnV1ddrn0HUdJ5xwAnRdh67raG5uhmEYaR1rmoaTTz65qLJ0VRiuTm5uRsI08UuxljV9LIL3DAOTTz4ZUsCuNE1HXV0zREz89KeCefMEH30k+Oc/+2eT7AGNNZAx8LOfNeOSSwxcdpmOH/ygGbNnGxDR0dg4Hta7SjoaG5shYgw6vvBC6/vnzrWy//Zv/cff+954XHSRjquusgZi//xn/8Bs4GzU735nLem78077M8voO681WzZ+fDN0PT1Xuq5j/PjxyX9snHgOSlZ0HROam/GuaeKQWL8Q+A8RJAwDJ/u0z8zmJ9vc3AxdtwaJ48ePZ5ZZZgOWHfj8YBgGB04iVvGHz3/+8/jqV7+aFt/73vccF4cIh8OYPn06wuFwcqSvaVpax4ZhoL29HaZpFkU2FArRVYG4qmtoQKWuJyvq7RLB1aaJjvZ26AXqSikNIhoefLABf/yjjoMHBf/n//QPlv75T2sQc801gksuEcyZI5g9W0d5eQOsIg4aSkqsY6U0jBw5EvX19TBNM+W57O8X0VBa2n8ci41EONwAER0zZwouu8w65zXXDB5IDRxE3X+/4De/0bF4cQN+/vMj20zH29H6XAhZ0TSMamjAFbqeLBTxlghCuo4an/bZL9lRo0b9f/beNDqq60r73/fcW7OGkqokxCA0gBBTnPaYTjpZTtK94owe4ji2MWY0o5CEJkAgIRBCCAyykLEiY4xNMA4mtkM8Jp1kJavX6u6VfjvCdtz5O2ZGSGgA7GCc/9ufnvfDUWkuqFvjvVX7w7N8U6rnnnN/nKrcXXvffXDLLbfAZrOZZs6heCdNmgRN0zBx4kRkZ2fr9lqtVnzhC19ATk5OVMc1o5dZMatIeIUYun+w2+0cOAUrvc0hhDBHSZURvMwqvlgNbwxxgghCUWB1OCDimNWTT8og5No1QmenDEp8wdKDD8oyOz3jh1ImlJKSPBBgjXzdF0iNF0T5nrPyZaNaWoZnoyI/Z7N4FRpqFHGWCLuCGNNM1xsu76RJiVUCyiVVzMpoXmalnxeX6unQ6FK+3/3ud7qbQ7BYiaoRrchJ7ukU6zlFSg0NhOeeI/T0yGDEFzAtWEC4557Yz8+f/AVRly+PfC7quef0B1DxLAsRHiLZKKKX5BrfQ9xlj8VisVg3VMwnEFFZrVY8/PDDWLBgARYsWIA1a9ags7NTV6mepmmYM2cOdzBhVgnHanQr8nQhkB6HrHbtkl3wrl2TzzNdvEhYtIjwve8RfJvYCmH8tfW97xF+9CPCD3+oYceOOejrswyWGl67JgOo/ftlkGiUOcfa+yMifESj9nYy+Jz5Oys6XubFrIzoZVbR4+VHYTmJYeVyudDW1oZDhw7h0KFDOHbsWFDNISZPnhx0mZDZNgwLdWM2ZhU/rEZnnNIUBa44YrVtG+HZZ0dmmXp6CD/+8fD3mW9tEalwuyfj3ntVLFgwdG2BBFBm/CyF5KWRezvtNMOc+TsrKl7mxayM6GVW0ePlR2E5iWFls9mwcuVKrF27FmvXrkVtba3u5hAsVqJqeCvyeCrVq6+XAZPvWaaxWab40ve+R1i4UF8AlSiyEOFBGlmyt5u4ZI/FYrFY4yrmE4i69DaH4LRo4GJW8cPKSTTYitz3a7zHxKV6vg1sd+4cKsu7cMFflin26yMSvG4UQD3zjNxkt7FRIC1tiJcZrjcUr6ppmDpnDh6xWAa77AVasmfG643159BM18u8mJURvcwqerz8KCwnMaySkpJw9OhRvPXWW3jrrbfwm9/8RndzCE6LBi5mFT+s3CS7jfWTfAbkx0SwmbRULzk5BUQCO3cSrlyR3fK6uqRulmWKx7U1PIAa3db88mUFR4+moKHBPNcbKqsJkydDU1XdJXtmvN54/s4Kt5d5MSsjeplV9Hj5UVhOYlhZrVY8+uijWLRoERYtWoSSkhLdzSFYrETU6FbkigHmFIqamkYGTT09hEceif28Yqnvf19m2kY/B/XppzIL1d4uyxpjPc9oyEKER4jQTUMle7uIS/ZYLBaLNUIxn0BE5XK5sG/fPrzwwgt44YUXcPToUd3NIUJNiwa7/4wZvcwqfliNbgyRSgQyISui8YOmhx82Dmsj8Pr+9wmLF48t4/vkE1neaOTrDQcrbYDVQxR4lz0zXm88f2eF28u8mJURvcwqerz8KCwnMaxsNhtWr16N8vJylJeXo66uTndzCE6LBi5mFT+sxt3DyYSsQgmaEnFtjQ6guroIvb2BZZ/igZVChNM0VLLXZMA5G4WVGebMpXrm8DIrZhUJb6i8/CgsJzGV9DaHYLESUclk/s1vRwdNly75bwLBGqnvf18+B3XxouTmayIR7+V7vpK9iyRL9q4Ql+yxWCwWa1Axn0BYlZSUhCNHjuCXv/zluPrVr36Fnp4eXc0hNE3D7NmzoWkaFEVBZmYmhBB8POpYURSoqsqs4oAVKQoKMjPxZ1VFP40t1TMyK183uMZGGTRdvDgUND32mIDDkQlFCXwOWVlZyMrKgqZpuucfK++kSZMwd+5cWK1WZGRk6B53woQsEGmwWjMxb56Knp6xXfja2gjbtgm43ZkgEiCKD1bKwPovzszEyYH1f4YIYpz1b8brjeW6Mtv1ZmZmQtM0ZGVlYeLEiVAUJWBvRkYGrFYr5s6di8mTJ+vyhjKuGb3MillFyqsoQ/cPXKrnR3a7HWvWrEFVVRWqqqpQUVGBpUuXYvHixVi8eDHWrl2ruzmEqqqYMmUKVFWFoihITU0d/Mfj45HHQghmFQesSFEwNTUVHwgxplTPyKySk1NBJMYETUONIBS4XDo4EMHtdsPtdkNVVaSkpJjCm5aWhuzsbGiaFtK4TqfsRviDHxCWLCF0d48MoC5fVnDkSCq2bFEGvi/dSE01PytSFLhTU3FWiMGSvcaB9Z9sgDkbiZXR5xysV1FkeZCqqoPn0OvVNA3Z2dlIT08HEUVtXDN6mRWzCrd3vPsHDpwC1N69e3Hw4EEcPHgQL7/8su7mECxWIiqJzFmqN17QpOeZJpZ/3XvvUAB1/frIDnxtbYTNm2M/x3BJJcKjRLhEQyV7O4lgM8DcWCwWixUzxXwCEZUvA1VZWYnKykps3bpVd3MIX6kedzBhVonGqoOM01UvEFY3Ks8TIvpdteJ1bQ0PoMYr4duyxTycb8bqYfLfZc+Ma8PI68poXubFrIzoZVbR4+VHYTmJqaS3OcTwUj29Y/nShUIE10nEbF5mFR+sHETYQUPdxc4RIY1osFTPiKxuVp4XzLi8tm78Xn8B1CefEHbsiA9W43XZc4ZhXDN6jfydFQkv82JWRvQyq+jx8qOwnMSwSkpKwuHDh3H8+HEcP34c7777ru7mECxWoslNhLNE6CfCX4nwGBGsBpjXeHI4ZNB0+fLIoGnevNjPLVF0332EJ56QAdTf/ib/Da5ckf8usZ5bqLKSXP+XSJbrDTaKYLFYLFYiKuYTiKhsNhvmz5+PpUuXYunSpSgrK9PdHILTooGLWcUHq+F7OJ0g+au7UVkpCuH0aRksdXYSPv6Y8Oij4RmX15Y+7333CWzcmIlLl1T09sr9n555JrBnn4zO6hEinCTCBSJs971uwrVhxnXFpXrx72VWzCoS3lB5+VFYTjJCDocDX/va11BRUYGVK1fCZrPp+ns45XQ6sXfvXhw4cAAHDhzAkSNHdDeH4LRo4GJW8cFq3M1vDcpq2zbCmTOyTKynRx4LEZ5xeW3p5aVA01Ixf75ATw/h889lE4mrV2+efTI6K1/J3uUB7SCC04Rrw4zrikv14t/LrJhVJLyh8vKjsJxkxATvvPNOrF27Fm+++SbeffddpKSkBPz3cCscGScWK9HkL3AymrZvH/tc0/z5BKs19nNLdPnK9y5epBHZp7q62M8tGFmJMI+GGkWcJS7ZY7FYrARUeE8ohOyXPnPmTNTU1ODYsWNITU0N+O/hVjgyTpwWDVzMKj5Y+QucjMJKz3NNXKoX/TkP72A4b57sbnjpkmwg0dc3fgBlBla+rFP/wH93CIG0zEyQidaGmdcVl+rFr5dZMatIeEPl5UdhOcm4Ki0tvWFgdLO/h0N2ux1r165FdXU1qqursX37dt3tyFVVRXZ2NqdFmVXCsDJiqd5wVuM91/TYY+Efl9dWeLyPPSYzTr69n3wB1NNPE2prfe9TkJJibFZWIsynob2drioKnklNhdNEayOe1lWkvcyLWRnRy6yix8uPwnKSMbJYLCgvL/cbGN3s75GU3nbkLFaiaXTg5DLAnIarvv7GzzWxjKf77ycsWzYUOHV2+gugjK9HSXab7CfCKeKSPRaLxUogRebE0QqckpKS8NOf/hSvv/56QHr77bd1tyP3pflUVYWqqnzMx3F9TAPp7A6S7Ze7NA1fmT0bFOO5zZgxG8nJFjQ0jC3Rk881ReZzOnfuXEycOBEWiwWzZs0yvFcIgVtuuQVf+MIXYLfbMXPmzJjPeebM2SBSQaRi3brZWL3agq6usRmo1lZCfb2G6dPl+43IavpAyccpGgqcmjQN03V+RnhdGd87a9YsWCwWTJw4EXPnztXlnTlzJux2O+bOnYtbbrkFQoiojGtGL7NiVpHwjj42fKletAKn0aV4o7V+/XqsWLECy5Ytw7Jly1BRUaG7OYSqyjSfEAJCCD7m47g+dqoqthHhPMn2y4tUFdOys0ExntvEidnQNBWnTvkr0YvM53Tq1KlIT0+HpmmYMmWK4b2KoiA3Nxc5OTmwWCyGmrOiCDid2SBScf/9hOXL5d5PvgDq2jXCtWsqDh3KBpF8v9FYTcrOhkNVB/d26iHCp6qKQwOfEcUAnI3CKtZzDtU7ZcoUaJqGtLQ0TJ06VbfXYrEgJycHubm5UBQlauOa0cusmFW4vaOPVZVL9QLW7t270d7ejvb2dhw6dEh3cwgWK5Hk2/z2Ksk9nGI9n+HasoVL9OJNDz5IWLFCNo+4dk1mEnt6ZJv5WM/tZppPhG6SwVMPERqI4DDAvFgsFosVMUXu5KtXr8aRI0f8Rnk3+3s4ZLfbUV5ejk2bNmHTpk3YsWMHurq6dG+A60sX6h1fCPN1IQnFy6zMz+pGrchjxcrplGVcV6/KTFNXl2w2sHDhzVuPhzIur63oeR98UKC2NhM9PUOb5+7dS9i0ybisSAiUZWbilKqin/S1KOd1ZXwv82JWRvQyq+jx8qOwnGSE0tPTUVJSgj/84Q/o7OzE+vXrMX369ID/HmnpbQ7hK9UL5h/NjF1IuNtLYrO6UeAUK1ZWK+HxxwkffTS0J9Djj0d+XF5b0fP6Ns9duFCgt5fw97/LDXSvXr159ilWrEhR4E5NxVkh0EeEM0SoNzjnRFtX3FXPHF5mxawi4Q2Vlx+F5SQjlJycjB/84AdYtGgRli5divvuu29EoHKzv4dTLpcLL774Il599VW8+uqreOutt3Q3h2CxEk0dZLzNb8vKCOfOEU6eJPzgB7GfDyty+uEPZfmeL7OoJ/sUbSlEWECyVK+X5OeGS/ZYLBYrbhXzCURUNpsNixYtwooVK7BixQpUVVXpbg7BadHAxazMzcpB8hfz00ToI8I5IqQZgFV9PeHKFfkczOnTMgPhdEZ+XF5b0fcO3zz38cfl804A/+9eAAAgAElEQVS+zXM/+WT87FMsWXkHNsCdR7JF+WUKrGQv1pwTbV1xqZ6xvcyKWUXCGyovPwrLSQwrp9OJ3bt3o62tDW1tbXjxxRd1N4dQVRVTp04NOi3qdruDTk+azcuszM3K1xiin+RN4EIi2GLMassWGTRdvCjV309Yu5Zgt0eeFa+t2HsXLJCtyq9fH8pAtbQQNm4c7o8tKxoY9zTJz85pImwxGedEW1fMy1heZsWsIuENlZcfheUkhpXdbkdlZSVqa2tRW1uLnTt36m4OwWIlioY/33SCZBlSLOczPGga3hAi1pxY0dWPfkRYtUquge7uoX2fxgZQsZOV5A8NvpK9K0TYaoB5sVgsFiusivkEoi69zSFCTYtmZGQEnZ40m5dZmZvVjRpDRJOV0ymfaRmvi140WfHaMpZ3ePbJt3Hu1auEhgaBlJQMyE12Y8tq9PNO22j8552MzDnR1hXzir2XWTGrSHhD5eVHYTmJYeVyuXDw4EEcO3YMx44dwxtvvKG7OQSnRQMXszI3q5sFTtFiZbXKm+S//nWoOUCwmSYu1TPHnAP1+rJPly4Nle/19yt48UU3Nm40Bqv5dPPnnYzOOdHWFfPitWUWL7OKHi8/CstJDK0lS5agqKgIRUVF2LBhAy5evMileizWOEqiGwdO0ZLNJp9jOnNGNoPg8jzWaD34IKGoSJbudXcT/vY3mX3asiX2cyMa+bxTnQHmw2KxWKywKOYTCKtcLheef/55vPLKK3jllVfws5/9DG1tbdi3bx/27duHgwcPoru7W1dzCE3TMHPmTGiaBkVRkJGRASEEH486VhQFqqoyK5OyooHj91V1MHBKJQINpMmjNR+3W6bkT5+WXdQ6OuRncNq02LCaMGECJkyYAE3TTOOdOHEiZs+eDavVCq/Xa4o56/HKPZ9kad7ChSObR1y54gueBBQlA4oSfVYTMjKwVFVxiYa1KBcCUzMyQCbinGjrarxjTdOQmZmJrKwsKIoSsNfr9cJqtWL27NmYNGmSLm8o45rRy6yYVaS8ijJ0r8Wlen5kt9uxbt061NXVjasnn3xSd3OI4Wk+RZEpQ98/Hh+PPBZCMCuTsnIoCp5yu3FGiJGtyKM8n8xMN7ZuFTh1St4QnztH8HpVTJ4cfVZEhLS0NKSlpUFVVaSmpprC6/F4kJOTA03TTDPnYLxEsnTjoYeGsk+9vbKFeUuLgu3b3SBS4Ou6Fy1WSW7Zae9xkiV7/UQ4ryhId7tBJuScaOvKd5yamgpVVZGWlob09HTdXk3TkJOTA4/HAyKK2rhm9DIrZhVu73j3Whw4BSm9zSFYrESQm4bKi/5KhMU0shV5NHX6NOHyZfmM0+LF8pmnWPNhGV++7NPf/074/HO5hmJZuqcQ4QzJz9QpImwm3hiXxWKxTK6YTyCiGl26d/z4cd3NIXyletzBhFnFM6vRrchjwcrhINTVEU6dkvs1nT3r+1tsWPHaMo/X65Wle6OzT729hOZmwoYN0WdlJfkDRA/J9uRnaKhRhBk5J9q6Yl7MyoheZhU9Xn4UlpMYVjabDcuWLUNxcTGKi4uxceNG3c0hVFUdLE8I5h/c7Q6uG4gZvczKvKxu1lEvGqzcblma198vs01LlviyTbFhxWvLXF5FGfIuXiyDJt++T1evyqA8FqwWksw4nSdCre91E3JOtHXFvJiVEb3MKnq8/CgsJzGsnE4nmpqa0NraitbWVhw4cEB3cwgWKxEUSOAUDXV0yKYQZ88ShIg9F5Z5tXixDMKvXx/KQO3ZQ1i/PrrzUEiWwV4e0Bbikj0Wi8UyqWI+gYjK4XBgw4YN2Lp1K7Zu3Yo9e/agq6tLV+DEadHAxazMyyrQjFMkWdXUEM6fJ5w8KdtN+55tihUrXlvm9z78MGHNmqG25Z99Jp+D2rOHsG4dgUh2bIwkK1/Jnm9vpzNE0ISA22CseF0xL15bxvcyq+jx8qORL1gsFjzwwANoamrCyy+/jF/84hf4xS9+gZdeeglbt27FN7/5zXANHDPpbQ7BadHAxazMyyrWpXq1tbKV9KVLsjlEXZ185imWrHhtxY93ePbpwoWh8r36ehVebw6IIstqeKOI00SoEwI2txuKAVnxumJevLaM62VW0ePlR0P/Izc3F7t370ZbWxv27t2Lp556Co2NjdixYwdaWlrw9NNPo729HfX19UhNTQ3XBCIql8uFZ599FkeOHMGRI0fw2muv6W4OwWIlgmJVqme3y6Dp8mXCxYtS/f2Eqir5t1hzYcWPHnmEUFIi25X7yvd6egiNjXK9RXJsGxGeILmvUx/Jz1kNcckei8VimUzywOVyYdu2baisrMQdd9wBp9M55s1utxt333036uvrUVJSAofDEevJ31Q2mw0rVqxAaWkpSktLUVNTo7s5hKZpKCws5LQos4prVrEq1VMUwpkz8ga2s1OW6S1ZYgxWvLbi0/voozKA8pXvXb8uy/eefFJfABXMnBcT4WOSn7OzRINd9ozKKpHXFfNiVkb0Mqvo8fIjeZCbm4u6urqATG63G5s3b0ZKSkq4JhExOZ1ONDY2oqWlBS0tLdi/f7/u5hCcFg1czMq8rGJVqrdxoyzNu3BBBk/jNYXgUj1zry2jepcuHSrf6+yU/716VWZAIzXu6JK9Gp3Xyusqel7mxayM6GVW0ePlR/Jg8uTJOHDgAO66666bmhRFCfckIiaHw4GNGzdi27Zt2LZtG5qbm3U3h2CxEkUdRLhKsm1yWoTHcjrlA/pXr8qb1q4u+av/smUEmy32LFiJoUceIaxaNbJ8r7dXf/YpUA0v2eslub9TbZjHYLFYLFbEJA/cbjdOnDiBXbt2YevWrSguLsatt94a68lFRME0h5g2bRpH9wFI0zRmZUJWdpK/fJ8j+Sv4Uhq/hCic46oqobxcluZ1d49fohdrVj55vd6g/bHyFhYWBv3jlhmvNxTvlCmFePRRDStXyrV46VLg5XvBjruAhp53CiZ44nUVHa8QIuhnolVVRWFhYdTHNaOXWTGrSHiJQrt/8CN5YLfbsWDBAnzzm9/EkiVLUFJSgnXr1mHz5s0oLi7GbbfdFq4BwyqXy4X29nYcPnw4IP385z/HpUuXdGWcbDYb7rnnHthstsEFq6pqQMeapuEf//EfYbFYEsJrtVqZlclYTSsshFfTcIZktqlj4IsmP8Lj5uUVgkjD//k/spveiRMD4+Ybh5Wqqpg1axa8Xi8sFotpvLNnz8a0adNgtVpNM+dYssrPnwYiKyZMKMTKlRr6+saW723aRCDSkJ5eCCFCG1dRVUwqLMQKTUMPyQCqnwj1moYvFhaCDMwqkdZVYaF8LsLj8WDWrFm6vVarFfn5+ZgzZ05UxzWjl1kxq0h4VXXo/sFut4c3cCKSJXjDI7xbb70VDz/8MB577DGsWbMGzc3NWLFiBaxWa8wDJp8cDgdqamqwffv2cdXQ0IDy8nKUlZWhrKwMtbW1uptDCCGQmZkJRVEghEBubi5UVQ34ePLkyRBCJIRXURRmZTJW2bm5SNc0nCD5fNN7RPCoKrIjPG5BQS42b9Zw8qT8Zf/cOYLXqyI721iscnJyBr8f2Rvf3ilTckGk4dFHCWvXju2+t3u3ipaWXBCpIBKYOjX4cSfn5oIUZbBZRB8ROlUVebm5IBOwSgRvbm4uhJCZqpycHPayl70m86rq0P2DqgbXXOKGgdN4ysnJQVFRET788EMAwPHjx8ftuGdk+Z5tam5uxrPPPhtUc4j8/Pygy4RSU1MH/+Hj3SszBszKbKwCbUUe7nFPn5ZtyD/++MbPNsWKlU9mLDEqLEyskqpIsHrsMRlADd88t7ubsHOnLDMlIqSmBj9uqtcLVVVxmmTG6RQRqkzKyshz5lI943uZFbOKhJcotPsHP5IHVqsVt912GxRFwZw5c1BcXIyf/exn+Ld/+zf8+te/xv79+7F06VLcdddd4YzaIq7RGamWlhbdzSFUVUVubm7QN21paWlB32iazcuszMlKT+AUjnHtdln6dOqU7Go2Xic9I7DitRX/3kBYPfGEv+57AhZLGoiCm3NKWhrsQmAZDTWLuEyETSZmZbQ5x/Lzn2i8mBWzMpo3VF5+JA9SU1Pxu9/9DsePH8cf/vAH/OY3v8FPf/pTFBcX48tf/jJsNlu4Boy59DaHYLHiXdHe/FZR5N5NgWSbWCwjaN688cv3duwgVFSEfv7hnfYCCZ5YLBaLFRPJA4/Hg0uXLuEXv/gFSkpK8JWvfCUugiWXy4W2tjYcOnQIhw4dwrFjx3Q3h/BtnhVsdO8dKMdIBC+zMi+rDpLdvU5EcFy32wunU0V19chsk6IYkxWvrfj36mU1fz6hrEx23vNtnnv1qtyPLNQ5LyP5rFMfyeCphggOE7Mywpxj+flPNF7MilkZzRsqLz+SBy6XC0VFRUhPT7+h4fbbbzdUc4ibyW63o6ioCBUVFaioqEBdXZ3u5hCcFg1czMqcrNaTbEPeRXJzzl1EcEZg3JSUNKSnC5w9K4Omjz8mrFhx82wTl+qZd20Z3Rssq+XLh8r3urtl9lRP8ORvzk+QbBZxmQhnSW6Ya3ZWZl0bzItZGdHLrKLHy4/kgaIoIwKiW265BVu3bkV7e/ugDh06hP/4j/9AWlpauAaPuBwOB+rr67F7927s3r0bP/nJT3Q3h2Cx4lUOkkHSVSJcHNBlImyg8X/pDpc6OoZakMeaAYsVrB57jFBaKgOnvj65cW5Tk8xIhXLeMySbRZwmQrUBrpPFYrFYgxr7YnJyMt588038/ve/x3PPPYf29nb85Cc/weHDh/H+++/fNCtlJDkcDmzevBk7duzAjh070Nraqjtw4rRo4GJW5mJlJ8I6kt28uolwkmS5UCTGJRLIzvaipkYdbEF+/jwhLc24rHhtxb83tDIOAavVi5UrVfT1Ef7+d6lASvf8zdlGhBU0tDnueCV7ZmRlxrXBvJiVEb3MKnq8/Gjsi5mZmTh16hS+8pWvjHhdURTcdtttpirVG096m0Ooqoq8vDxOizKruGUVyPNNoY5LJJCXl4YLF8Rgmd7KlYE1hYgVK15b8e8NlVVysuyq9/jjsknEpUtD2afGRtlQIpg5LyNZstdPY0v2zMrKbGuDeTErI3qZVfR4+dHYF5OSklBTU4MvfvGLcDqdsNlssFqtSElJwT//8z+bqmmEy+XCvn378MILL+CFF17A0aNHdTeHYLHiWdHsqOd0yvI8LtNjxatWrJCB0/DGEdXVwZ3LV7J3iuRziLG+NhaLxWKN86LFYkFpaSn+67/+C7/85S9x7NgxvPLKK3jnnXdw8uRJU5XqERGKiopQVVWFqqoqbN26VXdzCE3TMH36dI7umVVcskqiwAOnUDNOHo8X772n4soV2Y48kDK9WLLyyWwbdyqKghkzZiTURqVGYvXEE7JZxOefywDKX/bpRnO2EWE5jSzZ2xCHrIzu9ZUJBePVNA0zZswI+nvabJuNMitmZTSvj1ew9w9+NPZFt9uNP/7xjzh69ChqampQXV2N6upq1NfX49ixY0hNTQ3X4GHX6AzTwYMHsXv3buzatQu7du3CM888o/sZJ4vFgjvvvBNWqxWKogx+CQdyrKoqCgoKoGlaQng1TWNWJmJFioJpXi8+UFX0kwycUolAA19U4RqXSIXdLrBzZxrOnxc4e1agpsYLm83YrBRFQWZmJjweD1RVNY13woQJmDZtGiwWi2nmHC+siBS4XF48/riK8vKRbcv7+gjbtxPKywVSUjLhdvufMykKbF4vVqnqYPDUT4QaIZCdmYm0OGBldK/XK5+r8Hg8yMzM1O21WCzIz89HVlZWVMc1o5dZMatIeIUYef8QscDJ6/Xi3//938d9DqiwsNDQzzg5HA5s2bJlMFBqamrCunXrQso4KYoyWJ6oKMrgr9eBHiclJUFRlITwEhGzMhErUhTkpqXhAyHGBE7hHJdIXu/Jk7J06f33xeDrRmc1vIuoWbxut9t0c44nVm730JpfsUJmn65fJ3R2Ej77jPDppwK7dvm88v3jnT85LQ0kxIjnnc4LgfSBcZU4YGV0r6IoIXvdbndMxjWjl1kxq3B6hRi6f/CdJwwa+2JycjJaW1sxf/583HXXXbjjjjtw++2346tf/SpWrVoFp9MZ8wBJj2pra9HU1ISmpiY8/fTTujNOqqpi2rRpMS+pMoNX0zRmZUJWfyLZkvw8EdIiMK7dTli3TgZO/f2ym15qqvFZ+TSUTTCHV1GUoayiSeYcz6wWLiRUVcmSPV/5Xnc3oaGBUFIS2Di+551OEqGKCEleLygOWRnNK0TwZUKqqnJJFbNiVjH0EoV2/+BHY19MTk7Gu+++iz/84Q94+eWXceTIEbz00ks4fvy46Z5xGr2PU1tbW1CBUygdTNLT04Ne4GbzMitzsfK1Iz9L8sZsNclnKyIx7pkz8pf3jz8mrF4dWDe9WLPitRX/3miy8gVQw8v3rl4lrF9/Y5+N5Gezj+QzT1eFwK70dDjimJURvMyLWRnRy6yix8uPxr6YlJSEPXv2YMGCBfjRj36Ehx56CA899BAWLFiAvXv3Ijk5OVyDx0R625GzWPEqNxHOkcw23awVebAanW06e5agKLG/dhYrVlq1Sv6IcO2aDKAuX7558EQk93fyleydppEtylksFosVFY19UVVVZGVljWuYMGFCSCUv0ZbL5UJraysOHjyIgwcP4uWXX9bdjtzXwSSUzcZCSamaycuszMOKhEAK6WtFHsy4bjfh3Dka3LtJb7Yplqx4bcW/N1asFi4UaGryordXoLeX0NMTWOne8Bbl63SOaVZWsfIyL2ZlRC+zih4vP5IHkyZNwre//e2AjfPmzUNSUlK4JhEx2e12rF27drAz4Pbt23U3h1BVFfn5+ZwWZVZxxSrYwCmYcTs6Qtu7KVaseG3Fvzd2a0vAZkvHmjVyQ+i//13qyhWZoR3PYyNCEcmSPV+L8qoEYBXLMh/mxayM5mVW0ePlR/JgypQpePHFF3H33Xff1PTwww+jtbX1hiV7t956K0pLS1FZWYlFixbdcNPcWbNmoby8HBUVFfjBD34QrgsDkXzGqba2Fo2NjWhsbMTevXvR1dXFG+CyWBT5zW/tdvlMx8mTshWznr2bWKxE0eLFMli6dEl+Tnp6CNu2EdasGf/9q4nQQ/J5p2CCJxaLxWIFLXmgqiruv/9+tLW1oaWlBatWrcJ9992Hb33rW/jWt76FBx54AKWlpXjmmWfQ2tqKW2+9ddzoT1EU/MM//AMOHz6MsrIyFBUV4ZVXXkFxcTEsFsuY90+dOhUvvfQSNm3ahOLiYhw5cgTf+c53oKpqWC7Q4XCgoaEBzc3NaG5uRnt7u+7mEJqmBd1JyIypzVBTyMzKHKyiUarnK9Pr6yOcPi1QV+eF3W4eVry24t8ba1aKMuRdvVp+VoY3jhg3+yQEar1eXBFiMHhaTwR7nLOKRZkP82JWRvMyq+jx8qORL3z7299Gc3MzXnjhBbz88ss4duwYjh49ipdeegnPP/88tm/fjttvv93vCZ1OJ5555hk899xzg6/dd999+Mtf/oKcnJwR77VYLCgrK8Obb745GFSVlpbi17/+dUQ32dXbHILTooGLWZmHVbRK9To65MPv778/MC6ZhxWvrfj3Go3V6tVD+z51dw9ln4qLh/sFHOnpKBJisFnEWQqsWUQ8sYq0l3kxKyN6mVX0ePnR+H+YPn06vv71r+O73/0uvvvd7+KrX/0qpk6detMTejwenDhxAgsXLhzcbCorKwvnzp3DN77xjRHvTU1Nxdtvv42ysrLBC/riF7+Izs5O3HLLLWG5QKfTib179+LAgQM4cOAAjhw5ors5BIsVr4pkqd7wMr3+fpl5Sk6O/TWzWEbXokVDpXu+7FNf33gB1MhmEZUGmDuLxWLFucJ7Qo/Hgw8//BBLliwZDJxSU1Pxl7/8ZczzSx6PBx988AHmz58/GElOnDgRFy5cwP333x+2Oa1duxabNm3Cpk2b0NjYiK6uLt3NIXJzc4OKVhVFQUpKSlCRshm9zMo8rEiIEYHTe0RwhXncM2eGuumVlCjweMzFyiePxxO0P1be6dOnB/0LmxmvNx5ZrVghs0+ff07o7JQB1JUrhPXrBZxOD4gEltPIZhGBBE/xyCpSXkVR4PF4gvKqqorp06dHfVwzepkVs4qE18cr2PsHPwrLSQaVlJSEn/3sZzh69OhgQ4iCggKcP38ed9xxx4j3er1efPTRR/jxj388GGR5vV6cP38e8+bNC2g8p9OJp556Cvv37x9X7e3taGxsRENDAxoaGtDS0qK7OYTNZsM999wDm80GIQQKCgqgqmpAx5qm4Utf+hIsFktCeK1WK7MyCSuyWkFE6CDCFSJ0aRruLCgAhTgukcDcuQVYv17Dxx/LwOnMGYLNZsEtt5iLlRACM2bMQEZGBiwWi2m8M2fOREFBAaxWq2nmzKxGvkdRBKZMKcDSpRrWryf09srAqauL0N8v0NqajpJSK9xTCrCatMHgqZ8IGzQNU/x8luORVaS8BQUFsFgs8Hq9KCws1O31cZo1a1ZUxzWjl1kxq0h4VXXo/sFutxszcBJC4Ktf/SreeecdPPXUUygqKkJTUxP+9Kc/jQlWPB4POjo6MG/ePAghfw2aNGkSLly4gHvvvTfgwKmxsREtLS0Baf/+/bqbQwghkJWVBSEEhBDIz88f/IcJ5Dg7OzthvIqiMCsTsJqanQ27qqKc5LMRp4lQpqqYnZ8/eLMV7LhE8vjCBQ19fbJUb80agsulYtIk87HKz88f/B4wizcvLw9E8pc6s8yZWY03t3wQyV9Jly4lbNgwVL736aeEa9dUtLbJ9zxEssteLxE+UVX8JD8f9gRiFSmvEPLeJBRvXl5eTMY1o5dZMatwelV16P5BVcPTdG4wcBLC9+B2eAKoL3/5yygtLcXKlSvxxz/+ERUVFWPSZE6nE8ePH8fatWsH/3brrbeis7MTc+fODWtAN1zBNIfg8jNmFU+sXCkpSBcC54hwlQgnwjiu3S438fRlm86eJSgKgUhBaqq5WPlkxhKjRCupShRWa9YMle91dREudhJqthLmFxGWEOEvJLNOH5P/ZhGJwiocXi6pYlZG8zIr/bwiUqqXnJyMXbt24bbbbgvXiUFEuP/++/Hiiy9i8uTJg6+lp6fjwQcfRG5uLlavXo033nhj8IIqKyvxzjvvhK2rntPpxJ49e9De3o729nYcOnRId3MIVVUxbdo07mDCrOKGVWp6OtKEwAnS1xgikHF9Lcj7+2W2qaSEYLMRiMzHitdW/HvNyOqJJwgbNw5lnz6/TujuI5TXEf68itBNsllEGbOK6ec/0XgxK2ZlNG+ovPxIHqSnp+PDDz/Ezp07sWHDBjzxxBMhZX1SUlJQXFyMAwcO4Mtf/vKIv915553o7OzEfffdh0mTJuHAgQOoq6vD+vXrcfToUfzLv/xL2FJqdrsdlZWVqKmpQU1NDZqamnQ3h2Cx4lF6W5EHqtRUwnvvyV/FT5yI/XWyWPGq4mLZLOL6ddk84tPrhAtXCWcrCF0kP9vlBpgni8VixZHkgcPhwLJly/Cd73wHRUVFqKqqQlVVFdavX4/ly5frag+elJSE9evXY+fOnfIh9FF/nzJlCkpKSjBz5kwQEaZNm4bVq1ejpKQE3/nOd8J6gQ6HA9XV1aivr0d9fT2am5t1N4fQNC3o8gQhRNBlAmb0MitzsEr1eILOOAUy7tDeTTIDZVZWvLbi32tWVunpsqueL/vU2yszT+e7CWd7CGfrCF2rxwZPicgqVp//ROPFrJiV0byh8vKjkZPzHauqirvuugsLFy7EkiVLsHr1ajQ0NGDBggWwDnTj8ieXy4WHHnoIXq83XJMMWk6nEzt27EBraytaW1tx4MAB3c0hOC0auJiVOVhFqlTPbieUlw/t3XT+PCEtzbyseG3Fv9fMrBRlyOsLoHouEbq6CWevE872EbrqCJdXyTbl9gRmFYvPf6LxYlbMymjeUHn50Y3fMGnSJDzxxBM4ceIEAODNN9+E0+kM1+Axkd7mECxWPCoSpXrjPd9kt8f+WlmsRJGvfO/z64TznTKA6rlKOFcR+7mxWCxWHEgeWCwWzJkzB0SEGTNmYOnSpXjuuefw29/+Fr/97W9x5MgRlJaW4mtf+1o4W/pFXE6nE08++STa2trQ1taGF154QXdzCE6LBi5mZQ5WKR4PFCHQQeEv1evokDduf/qT+Vnx2op/bzyyWraMsGnTUPnexW7CRz2EmlrC6tUCDocs82NWvLaM4mVWzCoS3lB5+ZE8SElJwTvvvIOXXnoJ//qv/4rf//73eP3111FdXY2vf/3rcDgc4RowqrLb7Vi3bh02b96MzZs3Y9euXbqbQ4SaFjXbQgvFy6zMwWqCx4NyIfAxydbF54mQFoZxS0oIp07JNsmnTxO2biU4HOZlxWsr/r3xzGr5chlA9fTI7nvXrxMuXxZoafFg5UpmxWvLOF5mxawi4Q2Vlx/JA4/Hg97eXvzqV79CdXU1vvGNb5g2WBouh8OB9evXY8uWLdiyZQt2796tuzkEixVvcpHc+LafCCeJsJbk8w/Bns/hINTXy0zTxYtSV66MDJxYLFZsVFxKOHmF0Pk54fwFwrVr8vNZVhb7ubFYLJbJJA9cLhfKy8sN0dAhnHI6ndi5cyf27duHffv24fnnn9fdHILTooGLWRmfFQmBfI8HHwiByxT45rc3GtfhINTVySxTd7fMOpWUxAErXltx700UVmeWEXo2Ec72yueeuroJvT2EzZsJK1cyK15bsfUyK2YVCW+ovPxIHiiKArvdHq6TGlp6m0Ooqoq8vLygF6nb7Q56sZjNy6yMz4qEQI7bjQ+EQD/pawxxs3H/+78Jn3wiAyhFiQNWAwqlo08svIqihFSaYLbrZVY3loVkVrmfCF3LCWc3yZbl5wc2z+kXYLYAACAASURBVO3rCyyASgRW411zenp6UF5fiZCiKFEd14xeZsWsIuH18Qr2/sGPwnISw2h0hmm0gsk4+YJKRVGgKMpg5BvocXJycsJ4iYhZGZwVKQqmJCcPZpzeJ0IqEWjYrzp6xiUSsNkIpaUyYDp/XqChwQO73fysRn9hs5e9ZvSmeTwgIVBKshlMFxHOriWcuyKzT+c7ZQB15QqhvHx48whzXm+4vB6PB4oib059wVcw3rS0tJiMa0Yvs2JW4fQKMfL+IUyxRuyDnXBqdBe9ffv2ob6+PqRnnCwWC+666y5YrVbd/2CqqqKgoACapiWEl1kZnxWpKu4oKMD/WCyDGadAA6fxxvV15zpzRmabTpwQUFX5utlZKYqCjIwMeL1eqKpqGm9mZiYKCgpgsVhMM2dmFVkvDdxArB0ePK0gnK0lXOglfHqd0N1F6OsTeOopD5Yvl4FTWlrisRp+rKoqvF4vMjIydHstFgsKCgowYcKEqI5rRi+zYlaR8Aox8v6BA6cAVVlZGXJXPS4/Y1bxwioSpXrFxXLfpu5umXWqrR3bFMKUrAbk+wI2i1dRlJBqus12vcxKn4YHT51E+HAFoayW0DnQfc/XPKK0lFkJIX9QCsarqiqmT58ORdH/S3co45rRy6yYVSS8Pl5cqqdD4djHicWKNzlJNoUIdfNbh4OwZcvYbnrbtnE3PRbLyPIFTz1E+P+IsIQIT6wl9A5sntvdLTeyXrs29nNlsVgsAynmE4i6gmkOEUrP/GAfTDWjl1kZnxUJgbT0dLwnhO7AafS4vjbkp0/LvZtOnfLf4tiUrHhtxb03EVmlpaeDhEAZyYYRfUS4RIRlRHh0FWFjndz7qa9P/nfjRsITTxCIVEydmjiseG0xKyN6mVX0ePlRWE5iWDmdTuzYsQOtra1obW3FgQMHuB15BL3MyvisbEJgi8eD00KgjwLf/PZG43Z0yEzTiRPxxYrXVvx7E5WV75mn4cFTHxEeHXhfcbn8TP/971KXLxPKyzVMmDAdRInBitcWszKil1lFj5cfheUkhpXD4UB1dTXq6+tRX1+P5uZm3gCXldByE+E0yZukk0SooNA2vyWSgdPVq4Tz5wlpabG/RhaLFbjWkvwu6CFZvrdq4PUVq+T+bL7s06VLhHXrfNknFovFSkjFfAIRld1uR2VlJWpqalBTU4OmpqagmkNwWpRZxQurVCK8R6R789vxxrXZZGOIM2cIZ88SKioIdnv8sOK1Ff9eZiV1hmTgdJHkd0PpsL+Vl8vnnbq7CdcH9n3auJGwbJl5r5fXlrG8zIpZRcIbKi8/CstJDCun04k9e/agvb0d7e3tOHTokO7mEJwWDVzMyvishgdOehtDjB7X7SacOyezTTcq0zMrK15b8e9lVjLjXEGyZO8iyQDqLBGUYb6yMlm6d/06obNTfwBlpOvltWU8L7NiVpHwhsrLj8JyElNJb3MIFiueFErgNOZcqYT33pPPP7z/vgykYn19LBYrOFXQUKe9k0QoGvX31asJmzbJgGl0AFVdTVi6NPbXwGKxWBFWzCcQUTmdTjQ2NqKlpQUtLS3Yv3+/7uYQqqoiPz+f06LMKi5YhZpxGj1uR0dggZMZWfHain8vsxopX+apb+C/a0b8XUVWVj6KijTU1ekLoIx6vby2jOFlVswqEt5QeflRWE5iaG3cuBENDQ1oaGhAS0uL7uYQqqoiNzc3KOiKoiAlJSWof3AzepmV8VkND5zeI4IryHFtNsKaNYSPP5Y3TKdO3bgxhBlZ+WTGjTsTbaNSZhU+7xoaahbRT4QSItgG/jZt2lBXvdWr5T5uXV2BBVBGvd4bSVGUkDcqjfa4ZvQyK2YVCa+PV7D3D34UlpPETKMzSqPV3NyMmpoabNq0CZs2bUJjY6Pu5hBCCGRlZUEIASEE8vPzoapqwMfZ2dkJ41UUhVkZmJWiaUghGTD1E+F/VBW35eeDdI5LpCI1VT7f1NdHOHtWRVtbPuz2+GE1/Nj3PWAWb15e3uD/4ZhlzszKGF4aOL6gabhEQ887WVQV2QOshFCQl5cPIhVEArt25aOhQUNPz8gA6soV+eMKkYrkZGNe782OhZABVyjevLy8mIxrRi+zYlbh9Krq0P2DqqocOPkCp7179+LAgQMB6ciRI7qbQ9hsNtxzzz2w2WwQQqCgoGDwH+Zmx5qm4Utf+hIsFktCeK1WK7MyMCsa+MWlwxc4aRruLCgYDJwCHZfIKs8zUKb34YeaPD/FDyvfcWFhITIyMmCxWEzjnTVrFgoKCmC1Wk0zZ2ZlDC8JgS8UFGCjpqFvIHD6mAjFmoYps2YhdxQrRRFwuwtApKGoSG6I7Svh6+6WLcw3btSwfXshXK4MEFkwfbpxrvdmxxaLBV6vF4WFhbq9VqsV06dPx6xZs6I6rhm9zIpZRcKrqkP3D3a7nQOnYKW3OYSqcvkZs4oPVjYirCZ5I9RPhHNESApiXJtNYPVqWabX3y8zT0lJ8cVquMxYYlRQUMDlZ8wqJG8lyZJe3+a4q4kwsaAA6k1YrVkjA6ieHhk8ffaZDKB27fJg8WLjXu94CrWkqqCgIOrjmtHLrJhVJLw+Xlyqp0MOhwMNDQ1obm5Gc3Mz2tvbdTeHYLHiRW6SwVI/EU4RYR0Ft/mtrw15f798tmndOv/7N7FYLPOqguR3he95p+U6vFVVQy3ML1wgXLsm/3dRUeyvi8VisYJUzCcQUTkcDtTW1qKxsRGNjY3Yu3dvUM0h8vO5gwmzMj+rUDa/9Y2bnJwORRHo6JA3QTfbv8msrGK9PszIy4xeZnVzDd8ct5/Gtim/kXzZp+Hlez09hPXrCUuWGPN6eW3x59DIXmYVPV5+FJaTGFZ2ux1r165FdXU1qqursX37dly8eFFXcwhN04Iu5RBCwOv1Br1YzOZlVsZmFeoeTkIITJjgxZo1An/9q8w4nT9/4256ZmUV6/VhRl5m9DKrG8tOMjN9mWTgFEzwRDS2fO/6dUJvrwygFi82zvXy2uLPodG9zCp6vPwoLCcxrBwOB+rq6tDU1ISmpiY8/fTTXKrHSliFY/Nbl4tw9uxQmd769QSHI/bXxmKxIqfxgqdVwZxn3VD53vDue6tXx/4aWSwWKwDFfAIRld1uR0lJCdavX4/169dj27ZtujNOqqoiLy+P06LMyvSsQg+cBPLy0vHBBwKXLwdepmdGVrFeH2bkZUYvswpcoQRPQgi43ekgEiguJjQ0jO2+V1VFWLTIONfLa4tZGdHLrKLHy4/CchLDyuVyobW1FQcPHsTBgwfx8ssv625HrmkaZsyYwWlRZmV6VuEInKZN8+KDDwT6+wnvvy8bRcQjq1ivDzPyMqOXWelTsMGTb1xFGRq3pEQGUKPL96qqCAsXGuN6eW0xK6N5mVX0ePlRWE5iKultR85ixYvCUapHRPjTnwhXrwb+fBOLxYofhatsb/B8XL7HYrHMo5hPIKJyOBzYsmULdu3ahV27dmHfvn26n3EKNS2alpYWdJRtNi+zMjarUAMnm42wYgXh9GnZjry6OvDnm8zGKtbrw4y8zOhlVvpY5eblgTRt3OBpZQjjlpYStm8fW75XUUFYtEjAZksDUXSvl9cWszKil1lFj5cfheUkhlZdXd1g4PTMM8/oDpw0TcP06dN5kTKruGDVQYSrRDhPhDSdXt/+TVevEjo64p+VT6GUCcTCqyhKSKUJZrteZhVdVjTAaj3pC54CGdcXQHV1SV2/Trh8WaCpyYsFC9Sos/KVCQXj9ZUIhVKeFO05x8rLrJhVJLw+XsHeP/hRWE5iGI3OMDU1NWHdunWoqqpCVVUVtm7dqrs5hKIosNlsg8e+m7BAj5OSkqAoSkJ4iYhZGZAVKQqy0tKwSgicIrkJ7gYiOIYFFTc7j+/X3o4OwuXLhPffF4OvxxOr8a9dfheYxet2u003Z2ZlfO9wVu60NJAQY4KnPpJlew4hkKJzXLfb9z2jYOfONHz6qRixeW5vL6GykrBgAQ28L7Dvn1BYKYoSstftdsdkXDN6mRWzCqdXiKH7B995wqDYBzvhlMvlwr59+/DCCy+Mq6NHj+puDmGxWHDnnXfCarVCUZTBX68COVZVdbB/fCJ4NU1jVgZkRYqC6V4vLqgqrtKwzW+FCGhcj8cLIhXLlhFOnpS/BJ89K7B7txcOR3yxGn2cmZkJj8cDVVVN450wYQKmTZsGi8VimjkzK+N7R7MiVWaAhgdPPUQ4SwRVCKQGOS6RgqQkL8rL1RHle77nn3p6CFVVAqWl3sFAy+MJ//V6vV6oqgqPx4PMzEzdXovFgvz8fGRlZUV1XDN6mRWzioRXiJH3Dxw4BSm9zSG4/CxwMSvjskqi4J9vslgIGzbITNPFi1JXrxJ27CA4nfHHarSGbujM4VUULj9jVtFl5QueeohwkgjLwzju2rU0bgDlewZKZqAiw0oILqliVsbyMiv9vLhUT4ccDgc2b96MHTt2YMeOHWhtbeUNcFkJqVAaQzgchJ07CWfOyGzT6dOyMUSsr4nFYhlH1SS/X/oGNF7wFIrKyuSPNaMDqN5eQnk54fHHY8+AxWLFvWI+gYjK4XCgvr4eu3fvxu7du/GTn/wkqK56ubm5nEVhVqZmFY5W5B0dsk2wno1vzcjKCOvDjLzM6GVW4WXlN3gKcc5Dzz/dPICaPz8818tri1kZ0cusosfLj8JyEsPKbrejqKgIFRUVqKioQF1dne7mEJqmobCwMKTNxlRVfzcgM3qZlXFZhStwCnb/JjOxMsL6MCMvM3qZVfhZjRs8CQFPmOfsL4C6fFlumyDfJ+DxxObzz2uLWTGr2HpD5eVHYTmJYeVyudDW1oZDhw7h0KFDOHbsmO7mECxWPCiUwMlmIyxfPrR/08aNge/fxGKxEk+RLtsbrtEBlG8PqNHZJxaLxQqDYj6BqEtvcwhOiwYuZmVcVqEETsP3bwqmTM9srIywPszIy4xeZhU5VuEKngKdsy+A6umRwVM4nn/itcWsjOZlVtHj5UdhOcmICd59992ora3Ftm3b0NDQgPr6elRUVOCf/umfxk215eXlYfHixViyZAm+/vWvh3U+DocDNTU12L59O7Zv346WlhZ0dXXp3gCX06LMyuysQi3VC+X5JrOxMsL6MCMvM3qZVWRZVRPhFMlue31EWKZzzGDmvGmT/JFn9PNPa9cSHnvM2Lxi/W9sprUV6zkzK+N7Q+XlR2E5yaCcTif279+P//zP/8Tx48fx6quv4s0338T//u//YvHixWMufOLEiXjuuefQ1NSEmpoaHDlyBHfffXfQgEbL4XCgoaEBzc3NaG5uxrPPPstd9VgJqw4iXCXCGSKk6fAtWUL4+GP5K+6pU4SqKoLdHvvrYbFYxtdZIvxfInRT8MGTXpWXy06gfX2Ev/1NbqIbSgDFYrFYAwrvCR0OB5YsWYJp06YNvjZz5ky8+uqrmDBhwoj3apqG1atX49e//jVsNhuICOvWrcMbb7yBlJSUsMzHbrdj1apVKCsrQ1lZGWpra3U3h+C0aOBiVsZkZSPCEyR/+b0gBPakpcERgNdul0FSf7/cu6mzU/6Su2dP4Ps3mY2VUdaHGXmZ0cusIsvKToRKIjSRzDr1kv7gKZQ5V1QI7N+fhsuXBT77TH8GiteWcddWrOfMrIzvDZWXH4XlJCMuMCMjYzBjZLFY0NTUhMWLF4+ZdEpKCn75y1+isrJy8G+33XYbLly4gDlz5oRlPi6XC+3t7Th8+DAOHz6Mn//857qbQ3BaNHAxK2OychPhHMls0/tCIMPrBQXgdToJTz45cv+mjRv1zdVsrIyyPszIy4xeZhUdVkSETSRLhfUGT6F9hgVcLi+qqlQ0NY3fwvxGARSvLeOvLTNeL7OKjjdUXn4UlpP41cyZM/H2229j8uTJY/7m8Xjw/vvv4/HHHx+MJCdNmoTOzk7ce++9EZuT3uYQLJbZNfz5pveI4NDp/+//JnzyiQygYn0tLBbLvKohwiUaCp6WRnn8ykrCrl3yh6DhGaieHkJpKeHRR2PPiMViGVqRO7nFYsGWLVtQXFwMi8Uy5u9erxd//etf8eMf/xiKogy+dv78ecybNy+gMRwOBzZu3Iht27YFpObmZt3NIVRVRU5ODlRVhRCCj/nYVMeKpiGFZMDUT4T/UVV8MScHdBPvlCk5cDo1LFkin2s6d46wZYuKggJjXFe0jvPy8uDxeKBpmmm806ZNQ35+PqxWK6ZOnWqKOTMr43tDZZXu8YA0DftzcvCppg02jFhKBFJVuHJyoETweqdOzQGRCiKBvXtz0Nysobd37B5QS5cSiFS4XDlQVQ0ejwd5eXkQQgQ87tSpU2G1WpGXl4dp06bp8ubk5EDTghvXjF5mxawi5R19HsMHTtOmTcO7776L3Nzccf/u8Xhw4sQJPProoxBCZpwmTpyICxcu4L777gtoDJfLhWeffRZHjhwZVy+99BJaW1vR0tKClpYW7N+/X3dzCF+aT1VVqKrKx3xsqmPFYhkZOGkavlRYCLqJd/r0Qni9Fpw5I59r6uiQn4X8fGNcV7SOZ82ahaysLFgsFlN4hRCYM2cO5syZA5vNhhkzZhh+zszK+N5wsSKLBTmFhdhisaCfZOapmwjlmobNhYVwRuF6FUWFx1MIIgsqKmQGavgeUN3dhPJyDTU18j1W6wTMnDlL17gzZsyAzWbD7NmzMWfOHAghAvYWFhbCYrFgwoQJmDVL37hm9DIrZhUp7+jzGDpw0jQNVVVV2LBhg9/JOp1OvPnmmyguLoaqytrFW265BRcvXsQXv/jFsM1l2bJlKC0tRWlpKWpqanQ3h2CxzK5gS/VSUwnvvSd/hX3/ffm/Y30tLBYrPlRD8jupmwj/P8nmNUqM5uIr4Ru+B9TFi4SSEsLDD8eeFYvFMowic+KcnBy88847mDFjxpi/paam4lvf+hays7NRVlaG1157bTBwKikpwW9/+1u43e6wzGN0Ruq1115DT08PvF5vwOdQVTXoNJ8QAm63ezCjFu9eZmVMVr7AqZ8IfxYCuW43KEBvR4fMOJ07R/B4BJKT45uVUdaHGXmZ0cusYsuqhghXSHbc+5gIS2J8vTU1Q3tA+VqYB/v8E68tZsWsYusNlZcfheUkI2Sz2bBhwwY0NTUNthkfrjvuuANnzpzB97//feTk5OCll15CWVkZli9fjqNHj+Lee+8N5wWOkd7mEJqmYebMmUGl+YQY2WUw3r3MypishgdOHwqBgoyMm3bVs1oJixcPPd+0eTPB5RJIS4tvVkZZH2bkZUYvs4o9q1oa6rbXS2ODp2hf77p1hN27ZfneZ5+NDKCKiwmPPMJryyxrKx69zCp6vPwoLCcZIafTieLiYsycOXPcv+fm5mLr1q2D5Xhz5szBxo0bsXnzZjz00ENhnYvD4cCGDRuwdetWbN26FXv27NHdHILFMrtGl+q5AvC43TJgunqVcOIEQVFifx0sFis+dbPgKRbyBVA9PWM78OkJoFgsVlwp5hOIqJxOJ5qamtDa2orW1lYcOHBAd3MITosGLmZlXFYdJPdx6hQC+QGU6o3/fFNisDLC+jAjLzN6mZVxWPkNnmJY5kMksG2bG83NAr29+jJQvLaMs7biycusosfLj8JyEsPKZrNh2bJlKC4uRnFxMTZu3Ki7OQSnRQMXszIeKysRFpN88PocEbYKgakBlOr5C5zimZWR1ocZeZnRy6yMxWp08LSYCCQEvDEq81EUAaIMEKmoqtJXwqeqvLaMtLbixcusosfLj8JyEsPK5XLh+eefxyuvvIJXXnkFx48f190cgsUys9xEOEsy23RCp7ejYyhwcrtjfy0sFiv+VUcjg6dFBpjTcG3YQGhuHj+AWrlSPhv64x/Hfp4sFisiivkEoi69zSFUVR3c7E/vWIqiBJ1iNKOXWRmP1ejnm9IUBck38VqthEWLCH/9K6G/Xz7rlJZGIIpvVkZaH2bkZUYvszImqzoKT/AUyc//8ADq888J165Jff65DKKKioIPoMy4PsyytszuZVbR4+VHYTmJYWW327Fu3TrU1dWhrq4OTz75JLq6urhUL0JeZmU8VqMDp3QhkHYTr9tNOHtW3hCcPk3YsoXgcBC4VM8cXv4cMqt4YFVLhNMkW5X3UXDBUzQ+/xs2EBobhzbSHZ2FCiaAMuP6MNPaMrOXWUWPlx+F5SSGVlNTE/bt24d9+/bh4MGDuptDsFhm1vDA6X2SpXs39Qw833TliuyoF+trYLFYiSeFZJnx5yQ3yTVi2d5orV8vs1DjdeILJQPFYrEMo5hPIKwanWHavHkz1qxZg6KiIhQVFWHDhg26m0MMT/P5UoaKovDxOMdCCGZlIFbJbjfcQuAEjS3V8+clEkhJkYFTfz/hz39WkJvrBlF8sxrvmIiQlpaGtLQ0qKqK1NRUU3g9Hs9gFyGzzJlZGd8bbVZORUG1ouB5txt9Qows21MUJEXwehVFQWpqKlRVRVpaGtLT0wN4v/yeJFKwfbsbTz01fie+oiLCI48osFiG3h/KuPHg1TQNOTk58Hg8ICJTzJlZGds73v0DB07jyOVy4eDBgzh27Ni4euONN3Q3h9A0DbNmzYKmaVAUBRkZGRBC8PGoY0VRoKoqszIQq7SMDKSp6ojAyVeq589LpI4InD78UKCgIANE8c3K3/GECRMwYcIEaJpmGu/EiRMxe/ZsWK1WeL1eU8yZWRnfG21WihAgRUFyRga2qergM089RFgsBBwD74nU9WZkZEDTNEyYMAFZWVlQFCUgr/yRSX6XVlcTnnpqZAnfZ58R+voE6uoy8NBD8v0WSwYUJbRxzer1er2wWq2YPXs2Jk2aZIo5MytzeBVl6P6BS/VCkN7mECyWmRVMqR6R7Kh39apsDCFbkbNYLFbstIXk91gfyQDqcQPMKVCNF0D97W8yA7VqFeGHP4z9HFksVkCK+QQiKrvdjsrKStTW1qK2thY7d+7U3RyCO5gELmZlPFZ6u+pZrYQFCwgnTxLOnyfU1/saQ8Q/KyOtDzPyMqOXWZmDVYpbbtq9hUZ221sYwXHDxUuIIV7jBVDXr8vs/sKFw/3mWx9mXVtm8zKr6PHyo7CcxLByOp3YvXs32tra0NbWhhdffBGXLl1CRkbgzSF8pXrcwYRZmZGV3q56vo56V6/KxhCKkjisjLQ+zMjLjF5mZR5Wvk27t9BQ8NRNhNVE+FEExo0kr9EBVHe31OrVhIceIhCJgfI986wPM68tM3mZVfR4+VFYTmJY2Ww2LFq0CCtWrMCKFStQVVWFzs5OXRknFsvs6iC5Ae45IqTd5L2+jnq88S2LxTKq6kkGT11EuE6yfM9MpXs+bdpE2LtXlux1dcns06VLciPdBx6I/fxYLNYYxXwCEZXL5cKLL76IV199Fa+++ireeust3c0hVFVFdnZ20GnR1NTUoNOTZvMyK2OxspK8mThJhPNE2EYEZwDejo7xA6d4ZmW09WFGXmb0Mivzsqon+YPQZ0S4RDIDtSCM40aTV329zPIPL9+7dImwbBnh8ccJDz5o/PURT2vLyF5mFT1efhSWk5hKeptDhJoWzczMDDo9aTYvszIWKzfJfVCuEuGE7/UbeK1W+X/SH30ka+7PnSOkpSUGK6OtDzPyMqOXWZmb1UYi7CXZac9XureSCA8O/F2J4edfL6+NG2X2qa9PBk7Xrkl9/vlQFiqQAIrXVnx7mVX0ePlRWE5iWNntdpSXl2PTpk3YtGkTduzYobs5BItlVuntqOd7vqmvj3D6NGHbNoLTGfvrYLFYrBspXkr3iGT53q5dUqObSASbhWKxWGFTzCcQUTmdTuzZswft7e1ob2/HoUOHdDeH4LRo4GJWxmI1buB0A+/w55tGN4aId1ZGWx9m5GVGL7OKH1ajS/d6iLBIUWBJTQUZvFRvrBTY7anYtEkEkYXitRXPXmYVPV5+FJaTGFY2mw0LFizAsmXLsGzZMlRUVOhuDqFpGmbPns1pUWZlOlajA6dUohuW6t2sMUQ8szLa+jAjLzN6mVV8saohwtM0VLrXIwRqMjPxQIxK9ULhlZGRCSI5bm0tYffu8VuZX7pEWLqU8NhjvoYSAhZLZtAd+XhtGdvLrKLHy4/CchLDKikpCT/96U/x+uuv4/XXX8fbb7+tuzkEi2VWBbP57fCNb4c/38RisVhmUQMRrpAs3fsbydK9+QaYVzhUW0t4+umRWai//W0oC7V8OeG++2I/TxYrThXzCURdeptDCCGQlZUVdFrU6XQGnZ40m1dVVWZlIFZOkk0hRpfqjee1WuUvlr6Nb7dsGft8UzyzupFCKROIlXfKlClB/0JnxutlVsxqtLaRDJiu0VDpnt7gyVcmFMychRDIzs4OyhvIuDU1hCef9P8s1PLl+luah3K9RmYVT15mpU+h3D/4UVhOEjPZ7XasXbsW1dXVAWn79u24ePGirlI9m82Ge+65BzabbXDBCiECOtY0DbfffjssFktCeK1WK7MyCCsSAnOys/FnVUU/ycAphQhksYzxEqlITZWNIa5cIXzwgTrwemKwutFxTk4OsrKyYLFYTOPNy8vD3LlzYbPZTDNnZmV8r5lYKUJ+B7ZlZ+MZVR1sV36JCAtVFd7sbFAA59E0DVlZWcjNzdU15+zsbFitVsydOxf5+fm6vTcbd8oU+f1MJJCZmY3aWhWtrYEEUCqmTInM9RqVVbx5mVVw9w92u50DJ6KxpXij9dprr+G5557D/v37sX//fhw+fDio5hC+fzBVVTF79myoqhrQsRACBQUFAb8/HrzMyhisSFXxj7Nn438slsHAKZUIpGljvIpiQUqKfL6pv5/wl79o+PKXZ4MoMVjd6HjWrFkgkr/ysZe97DWPV1FVZMyaBRIC9SRL93qIcEXTsH32bNDAe252HiLCrFmzdM159uzZEEIE7dUz7syZs0Ekn9+orSW0tsoNdT/7jNDZObIbRs7uuwAAIABJREFU3wMPaMjJkd/tihLe6zUDq3jwMqvg7h80TePAKVA99thjWLp0KZYuXYqysjLdzSGECL1UT1GUhPAyK2OxulGp3mjv8MYQ771HcLkSi9WNlJKSMvh/VmbxhlJSZcbrZVbMyp+SU1JAQgw+99RLhE4iPBaAN9SSqilTpgTlDa08ScGuXaloaxPo7R2bgVq0yP8zULEsP4sFKzN6mZV+Xlyqp0NOpxN79+7FgQMHcODAARw5ckR3xok7mAQuZmU8Vh0UeFe9jg7/HfUSgZWR1ocZeZnRy6wSgxUNeLeT/D7sJdk4YhkR7oszXooiIITsyFdbS9i3z/9+UPffP9bLa8vYXmYVPV5+FJaTGFY2mw3z588PKePEYplRViLMI8JHROgnwjkipPl7r5Uwbx7ho49kqR531GOxWPEqX/A0fLPceQaYVyS1ebP/AGrJEvn9PzqIYrFY4yrmE4iokpKScPjwYRw/fhzHjx/Hu+++q7sduaqqQZcnmHHDsFA3ZmNWxmDlJsJZkjcFp4nQSLJ0bzyv2y0bQ/T1EU6fJjQ2ju2oF8+sjLg+zMjLjF5mlZisttPYzXLHC57ijdfwAOr6ddnGfHgr8/GyULy2jOVlVtHj5UdhOYmppLcdOadFAxezMg6r4Xs4nSCCcgPv8OebTpwgKEpisTLi+jAjLzN6mVXisqojQhsN2yyXCI8mCK8tW+RmuqM78X32GaG7Wz4H9cgjhHvv5bVlNC+zih4vPwrLSQwru92ONWvWoLKyEpWVldi6davuduQslhmlZ/Pb4YGTv+ebWCwWKx61g4aaRowXPMW7tmwhtLUNZaE++WQoC9XdTVi6VF8AxWLFuWI+gYjK5XLh6aefxsGDB3Hw4EG8/PLLQbUj57QoszIbK3+Bkz/vzRpDxDMrI64PM/Iyo5dZMSsiWco8bvCUQLxkFkrBiy+m4vL/Y+/No6SqzvXhZ+9zTvVQQ89TgRo/JBHB7qYbUBFkEpBBEESZFKdrBpOY3OTmu7kruSvXm0lNNM5DlBkBRWYFZ1GjJhoBNXFCoWlm6AbRe9f6re9b33q+P06drurqqu46p6q6zunafzyrN8159tn7qV3V56n33e9uk/zqK3tRKLW2eoertOo9vZIgI524Fj6fjwsXLuQNN9zAG264gT/+8Y9tF4dQYdHUobRyj1bJjFM81+cz/ximUhiir2rlxvXhRb28yFVaKa0sJDRPUtJXXU2ZJ3oBkqWl1fz1rzU++GDivVDJolDpVOTzolbqfeh+brp6JUFGOnEtAoEAn3jiCW7evJmbN2/mc889Z7s4hIKCF5Fqql5sYYi9e8Hbb09cGEJBQUGhryPWPB0CeBPAaS4YV66Qjb1QCgoeR84H0OuwWxxCSsm6ujrHYdFAIOA4POk1rqZpSiuXaBVvnEJJuMFg58IQUuafVj3BiweV9uvXz/E3dF6cr9JKaZUp7u0wzdMhmFX3jgGc6+C+Ukr269fP8YHhoVDI0Xyzxb3tNnREob7+2twL9eWXZkTq8GHwhhvAyy+3f8++qFU2uUore0jn+SEJMtKJa1BYWMhbbrmFP/nJTxLiV7/6le3iED6fjxdddBF9Pl/HCyiESKmtaRoHDhxIXdfzgmsYhtLKBVpByk7G6UMheGYoRMRxAcEzzgjxgw9kx/6mkhIQyB+temqXlpaytraWuq57hltRUcEhQ4bQ5/N5ZsxKK/dz80GrYOTz8/cwy5V/BbNc+RFEzJMQROSztKcx+Hw+DhkyhBUVFbbGHAqFqGkaa2pqWFZW5gouIAgIFhaG+OtfC957r+CKFaGEe6Guuw68+mpwxgxBXY9y80WrbHOVVs6eHwoKCpRxSoRAIMDVq1dz69at3Lp1K7ds2cLly5dz6dKlXLp0KdeuXWu7OIQQgsFgsOPFqK6uppQy5XZ5ebmt673OVVrlXitoGkMR43QC4D+k5Derq4k4LiBYU1PN99/X2N4eu79J5o1WqbStzwGvcQF4bsxKK/dz+7pWiHwzfRvAhwEehhl1OgjwJim5KPJZih76EcKMCFRVVTn6/HGqcza5VVXVBMy/HaWl1fzNbzQ+/HDiKNSxY5I//3k1L7/cvN4wotx80CpbXKWV/c+BYDDY0Y8yTilg3rx5vP7663n99dfz1ltvtV0cQkqVqpcqVKqee7TqKVUPkDQM8KqrwM8+M78xvOOO7vc39VWtekIo5I0Uo1jkQ0qV0kpplW0uhOBDoRBPScmvAf4vTCM1LwWulPmTUnXbbUgYhTp92oxCLVoEzpkDTp+utEqXq7SyB5WqZxOBQIBr167lM888w2eeeYYvvvgijx07Zqs4hK7rHDx4sOMKJjU1NY4riXiNq7Ryl1Y7YaabtAAsi+MCGktKzIIQJ0/2vL+pr2vltjl7US8vcpVWSqtuISXLa2r4W03jI4gelnsQ4PXovnBE/uklWVZWw9/9TuMjj0SjUKdPd94Ldf314LRpnbmall9aqfdhb63J9PRKgox04inYLQ6hoOA1GACvAvgZwFaAfwBYnOA6dfCtgoKCQuq4E50LRxwFeLULxuVG/PrXZjU+q6BE/F6oa681o1DxJkpBweXI+QCyioKCAn73u9/lj3/8Y/74xz/mf/7nf9ouDqFpmuP0BCvE6DS1yWtcpZU7tCoFuBdmtGkXQJmAC0jbxqkvauXW9eFFvbzIVVoprezy70DXwhGJzFO+6dUd99e/Bh991F4UKtdjditXrave0ysJMtKJa+H3+/nQQw9x+fLlXL58OZ966inbxSFUWDR1KK3coVV3ZzjFpuoB4M6dqRunvqiVW9eHF/XyIldppbRywv9vgI+i+9S9fNMrFW42olBunm82uGpd9Z5eSZCRTjqhsrKSixYt4g9/+EP+6Ec/4g9+8AOOGjUq6aTD4TBnz57NK6+8ksOHD8/oWHw+H+fOnctFixZx0aJF/MEPfmC7OISCgteQyuG3hmGWjP3kE/DEidiKegoKCgoKqUCl7jlHfBSqvT1zUSgFhSwi852OHDmShw8f5ttvv83XXnuNr776Km+55ZaEbq+yspL33HMPH3jgAd55551cuXIlhw8f7rwCThwCgQCffPJJbtu2jdu2bePLL79suziEpmkMh8MqLKq08oxW3RknIQT9/hDLyiS/+ML8o7V3L/jHP3ZfUa+vauXW9eFFvbzIVVoprdLl/wGdU/cOw9xjCk1jYThMmSd6OeX+9rfggw9q3LQpzPZ2jadPR6NQhw6BCxeCV14JTp3qnjHnkptv78NMpOo51SsJMtJJJwwfPpwPP/wwy8rKCJhhtkQT1jSNN910E19++WUWFxcTAH/5y1/yqaeeYjAYzPi4LNgtDqHrOocMGaLCokorz2jVU6peRUUNy8o07tplpumlUlGvr2rl1jl7US8vcpVWSqtM8H8D8DFEU/cOALxR1/njIUOIPNErPa11Dhw4hHfeaSTdC5XMRAnhvfmq92Fvrav09EqCjHTSCcOHD+c999zT43WhUIjr16/nz3/+844JjRgxgi0tLTz33HMzMpaCggJ++9vf5q233spbb72Vv/jFL2wXh1BQ8BpSSdVTFfUUFBQUMos/IJq69xXMvU9zXDAur+G3vwUfeAB86KHkJmrRouRRKAWFLCLznV500UV8+eWXeeutt/K6665jc3NzwusqKiq4a9cuLlq0qCMi1a9fPx44cIDTp0/P2Hgeeughrly5kitXruS6detsF4eQUrK6utpxWLSoqMjxQWVe4yqt3KPVTiRP1SsoKGJpqbBtnPqqVj0hGAw65ueKm05qghfnq7RSWmWDK4SwnQFzJ8DjSJC6l+X7epkrpUyaCfSb34D33BM1Ue3t9lL53DjfbGnl1jHnimvpVV1dnbEtQMhQJ50wYMAA3nPPPVyzZk3HHqdLL720y4dtZWUlP/30U86dO7fjQ62yspL79+/nggULUrpXQUEB/+Vf/oU/+MEPEuL73/8+r7nmGi5YsIALFizg9773Pba2tkaqiqU2n4KCAk6aNIkFBQUdC9ZKP+ypres6hw4dSsMw8oLr8/mUVjnUClLyrHCYV2kaPwJ4AuA+gJWaxpoY7qBBQ2kYPv797+bht/v2gZWVGmtq8kerVNv9+/dnXV0dDcPwDPfMM89kfX09CwoKPDNmpZX7ufmmVTgcpq7rrKur4xlnnJHS9UKan8OLw2Eu1TQeQTR17xqAl1nPFpF9F5m6r9e5Pp+P9fX1POussyilpBARPYUkIFlcHCYg+bvfSW7bZu6F+uqrrlGoBQvAGTPAWbPAyy4DAY0+n8m1+nTDfDOplRfGnCuulNHnh8LCQvcap1icccYZ3LBhA19++eXI2THR/6uoqODu3bs5f/78DuNUW1vL1tZWzpo1K6X+A4EA161bx+eeey4lvPLKK46KQwwYMICaplHTNA4ZMoS6rqfUllLyW9/6Vl5xlVa50wqaxouHDOEBw+BRmGc53QWwRNd5bkc/koMGfYtXX63zk0/AAwfAu+4CS0p0nntu/mhlpw2Y31p5hTt48GDPjVlp5X5uPmqlaeYXvoMHD079M0fTWDfE3Nv0O5iFI74G+D8wI1CzAULXecaQIZQZvG9f50qpE9D4zW8O4R/+YPCBB8BHHjGjUJaB+vJL8NQp00gdPAguWqTzP/5jCKdPN7n9+g0hoFNK989XcdPnWs8AAwYMoK7r3jBOADhnzhx++umnXdLj/H4/t2/fzu9///sdwgwZMoQHDx5kU1NT1sZjtziElCr9TGnlHa38MPc3taPr4bcmBMPhIu7bJ3jyZOqFIfqiVqnCiylGdXV1jvTy6nyVVkqrbHDTSjGSktXhMH+naZ0KRxyEGX2akK37epBrRQiccH//e8Hly0N89FHZsR/qyy9NM3XqlNm2olGXX25Foizkl1ZeXBt9PlWvoKCA06ZN46BBgzp+94tf/IKbNm1iSUkJATNKdOGFF7Kuro4///nPuXr16o4Jfec73+Hrr7/O8vLyjI0nNpXvP/7jP2wXh9B1VcFEaeUdrXouDCH5zW/W8MMPNZ44Ya8wRF/Tys1z9qJeXuQqrZRW2dRr8JBoVb0/ovOZT0eQvHCEF/XK1doCJKU0D3X/7W/NvVD33ReNRiUqLHHNNZaBkvT5ogfC93WtvLg20n0Pp7e2EiIjnXQgEAhwzZo1XL9+PS+//HJeddVVXLFiBadMmdIx6aamJn788cecOnUqBw4cyHXr1vGmm27i3LlzuXr1as6dOzdjE/T7/Xz00Uf5xBNP8IknnuD69et59OhRW6l6CgpeQioV9YqL0VGKXFXUU1BQUOgd/BGdz3zqsvdJIaP43e9MI2WZqK++6lxYYsECcObM+CiUgkK3yHynw4YN4x133MHbbruN//Vf/8VLL7200/8PHDiQ999/P0eMGNFx/e2338677rqLN954YybDafT5fJw9ezbnz5/P+fPn87vf/a7t4hBSSsfpCVaI0cmcvMhVWuVeq56Nk2AoFOTu3dK2ceprWrl5zl7Uy4tcpZXSqrf1+j3AJTBT96yy5YcALgQ4ybrOg3q5fW3dfju4ZEnXKJRloubNM1P5Zs4EJ03Kb636CjddvZIgI524FoFAgE8//TSff/55Pv/883z11VdtF4dQYdHUobTKvVY9GSfDkPzud2v42Wdmqt6+fWBZWX5q5eY5e1EvL3KVVkqrXOl1N6LRp1ZEo1CzAEJKFtbUUHpIL6+srdtvNyNQf/5zVxNlFZawjFR3JioftPI6N129kiAjnXgKdotDKCh4CT0Zp9JScM8e8NgxcO9e8E9/Av3+3I9bQUFBId9gRZ9iz306ADP6dKkLxtfX8fvfgw8+CD76KLoUloiPRqUaiVLo88j5ALKKgoIC3njjjbzlllt4yy238N///d954MABW8UhVFg0dSitcq9VT8appAQdB9/u3g1qWv5q5eY5e1EvL3KVVkorN+h1O7qm73WULveIXl5cW4AgECQgOyJR99+fOBoVe+CuaaCi3HzQyovcdPVKgox04lr4/X4+9thjXLNmDdesWcONGzfaLg6hwqKpQ2mVe60EwJ1IzTjZLQzR17Ry85y9qJcXuUorpZWb9IpN3zsC8DDsmycvap3rtSVlV258Sp9VWOKrr8wzohYskLzxxhpOmZJfWnmJm65eSZCRTlwLn8/HWbNmce7cuZw7dy6//e1v2y4OoaDgFRgArwD4McATAPcBLIu7Jh3jpKCgoKCQXdwBcClM03QMZurefKjUvZy+JneAS5dGDZS1H+r0adNEzZ0LTptmFpeYODH341XIKnI+gKwiEAhw/fr1fPHFF/niiy/ytddes10cQoVFU4fSKrdalQL8AuYf230A74F5IG7sNekYp76kldvn7EW9vMhVWimt3KgXhODjwSBPScmvAP4PTCM1y8V65cPauuMOcz/UY491NVFWYQnLSHVnovJBKzdw09UrCTLSiadgtziErus877zzHIdFq6qqHIcnvcZVWuVWq9j9Tbtgpu3Fc4UAd+4ET540K+qVlOSnVnaQTppALrhSyrRSE7w2X6WV0ipbXCtNSAhhm6vrOs8//3xn95aSlTU1vEMILoX5ZVhs9GlilsacK246WuVqzJaJii0scfJk1Eh9/XVyEyVEfmmVK66ll9PnhyTISCeuQUFBAa+//np+97vf7cB3vvOdDvzsZz+zXRwCQIfglvMVQqTUBsCioqKUr+8LXKVVbrSClJ2M04dC8IxgkIhc4/cH6fNJzpwJfvopeOAAeN99glVV+aeV3bb1OeAVbiAQ8NyYlVbu5+ajVkKYnyGBQMDxfZ1wrfsiECCk5J8AtiNaOOIgTAM1WQhqkc95ZGDMueJmQqve4gKCgUCQZnEIsKgoyDvvFPzznwWXLQvy8cdlpwp9sSZq/vz4KJTZT1/Vyi1cwzCi76n0kXuzk0kEg0Fu3LiRL730El966SW++OKLXLduHZ966ik+9dRT3LJli+3iEIZhsLGxsUP42tpaSilTamuaxnPOOYe6rucFV9d1pVWOtIKmMQTTOJ0A+A8peW5tLRHhVlTUsrxc4+efm9+K7dxpnulUXp5/WqXKFUKwrq6OJSUl1DTNM9xwOMxwOExd1z0zZqWV+7n5plVtbS01TWMoFGJdXZ1trmEYHZqlc19EIgv3wCwccRrmuU+nAR6Rkj+qreUEKQkhWFRbS5nGmNOZrxu0ygW3traOZmU9QV2vJaDxzjvNdL7Fi81o1OnTnQtLzJkDTp8uuXBhbQe3oCDa7qta9TZXyujzg8/nU8YpVcyYMYNXXXUVr7rqKt588822i0Pous7Bgwc7ThOqrq52HFL1GldplVut4kuRh+J48fub7KTp9TWt7MBrKUZSSp5//vl5lVKltFJaZYMrpWRtbS2F6P2UqkT3vRPgcpjnPlkG6kuYEai5AMcBhJQsqq01o1C9OF+3aeUW7h/+AC5f3nVP1Ndfm2bqqqvAKVPAqVPBCRPyW6tMcy29nD4/JEFGOnEtAoFApwjU66+/brs4hIKCV2DnDCdVUU9BQUHBm/gDuhooK4Wvw0ApuAp/+EPnKNSXX0ZN1MmT0XQ+y0hNn56akVLodeR8AL2Ozz77zFZxCMvtqgomSiu3a5Vt49SXtHL7nL2olxe5SiullZf1SmagDgOc2cvzdbtWbuL+8Y+CTzwR5JIlnfdDpWakJA3DTAn0ynxz+R5OZ20lQUY6cS0KCgq4aNEi3nzzzbz55pv505/+1HZxCCss6jRNyOkL5kWu0iq3WvVknOIr6pWV5a9Wbp+zF/XyIldppbTqC3rFG6gjMAtJ2DVPam311tqSXfZDPfxwNBr19demgWptBdvbo6l9Bw6ACxbo/Ld/O59TpuSHVum+h9NZW0mQkU5cC7/fz2XLlvHpp5/m008/za1bt9ouDqGg4BV0Z5wMwyyJalXUu/9+0O/P/ZgVFBQUFDKDPwJciejhua0Ar4ZK3fMS/vhH00AtWdJ1X9SBA1EjdeCAWWTissvM/VHjx+d+7HmCnA8gq/D5fJwxYwbnzJnDOXPm8KabbrJdHCLdEHIgEHAcnvQaV2mVW626M06lpeioqLdrF6hp9u7Z17Ry+5y9qJcXuUorpVVf0wtCcGkg0HF47tcwo08zXKx1vq2tVLmWiXrkka5GKj6tzzJS3Zkot88309x011YSZKQT18Lv93Pp0qVct24d161b5yjilG8hZBVu965W3RmnTBSG6EtauX3OXtTLi1ylldKqr+kFKVlVW8s/aRpXADyKztGn8S7UOt/WllNuKkaqOxMlhLfmmy433bWVBBnpxLXIRMRJQcErEAB3wjzrYx/Aspj/UxX1FBQUFPIP96Hz4bkH0LOBUvAGujNSsSbq6qtVKl8GkfMBZBXBYJCbN2/mq6++yldffZVvvvmm7XLkUkrH50B4MbSZbrhdaZUbrQyA0wB+CrMk7YMA/TGcTBinvqKVF+bsRb28yFVaKa36ql4ihns/uh6eewDgHIBjY/lqbbmea2klRFet7r7bNFDLlnU+ePf0adNAzZ5t7okaO9bePb2qVbprKwky0omnYLccua7rPO+88xyHkCsrKx2HJ73GVVrlTqtSgJ/D/OO4C6DWhWNW1GtvBz/7zH5Fvb6klV2kkyaQK246qQlenK/SSmmVDa6VJuSEa6UIpXPoZybHfBfAVTALR3wJ0zh1MVAycnhunmvlZm6qWt19t2mgjh0zo1BtbeZ+qK++ipqoSZNSN1Je1MrSy+nzQxJkpJOcwefzceHChbzhhhtSwo9+9CPb5cillCwpKaEQosO5SilTagshWFFRkVdcpVXva1VVU8MyTeu0v6k88ntAo66D06aBn3wCHj4s+eSTVfT7U7tXX9PKDtdqA+a3Xn2aKyQlJGsKIlwI1hTWUCLy+6LINW4as+Iqbpa5UprfcjvhWg+21dXVvXrfeK6QktU1NYSUhJRcWVPD1ZrGY+gagboSZgW+YMz1+aSVF7jdaSWEdY0kIFlZWcN77pFcskRy+/YatrVJnjplpvKdPNm5sESskZowQTIUqiFg9lNUZLW9pZWpifn8YPWT98YpGAxyy5YtHal48XjllVe4ceNGbtiwgRs2bOCzzz5ruzhEQUEBJ06cSJ/PR03TWF9fT13XU2rrus6RI0fSMIy84BqGobTKgVaD6utZYRjcGTFOuwFWGgYH1ddTCIOhkFlRr60N/OgjH0ePHkkgP7Wyw9U0jQ0NDSwtLaVhGL3LrW9gqSilAYP1Z9ZTh04NWkrtxm80sp+/H33w2eNO0Fj/f9dTn6pTm6Kx/t8i7Wka62/tuZ+GsxpYCmdjTotb71znxsZG9uvXjz6fzztrI0fcfNOqvr6ehmGwpKSEDQ0Ntrk+n4/hcJiNjY29et9kXE3XKTWN/evrKQyDf4QZgYo1UF8CPKrrvK2+nmN1ndA0np+HWrmZa0erIUPqCegENJ53Xj0feMDHNWsCXL5cdkSirMISlpE6fRo8etTgr35Vz0mTdE6bpvHWW+sJGARKePbZDdQ0b2gV+/xQWFiojFOqmDZtGmfPns3Zs2fzxhtvtF0cQtdV+pnSyv1apVJR78QJ8MMPJc85p5JOTh3vK1rZRc5SjObVUpumEeNBTIoghbaYLHj+v51PY5qROncWKFpBcQoUJyM4Hvn5FSj2gZjdQz8TwdpFtdSm2B+zI+5lIMZGtCqspeZgTQuIvEs/S6fsc75pJWV6KVX19fWOvulO5752uXejq4E6CbOYxHSlleu46WgFSBqGefDuXXeZ+6H+/OfonqivvooevHvsWDS1b+9ecM4cyWuuqXW0PypXWll6qVQ9GwgEAtyyZQt37NjBHTt28K233uLx48fVAbgKfQ6pliLfvRsMBHI/XoUILgExGcSlcZgJipaIaTlpE+0R09Nu4/qToPgyxjh9GYOTEVPVlkI/bTbumy73K3NcuALEhAQadofJIMa44PVXUHAJ/gTwCZjly78EeATgfpjpe2NcMD6FLL/+fzIN1PLl6BSNOnnSNFJtbdFiE7NmgZdeCk6eDI7Jv8/RnA+g12G3OISVK+n0G7pAIOBow6MXuUqr3GmVqnH64APB/v0DBPJXq6zzk5mheFwRMSTx5ijeyHyZZXxlGi0sB8XjgoE1AYrFgngcJpaD4ljkumyPxQ5SNXTdma5ZKbxOWTBkAoIBBCjU+9C13HzUC0Lw0UCAa4TgUZhRJysK1ZOByjet+vL70DJRjz/e2UjF7o9qbzd/l5qRyt17OB29kiAjnbgWPp+P8+bN43XXXcfrrruOP/zhD20Xh7Byo9XBbEorN2vVnXGyKuq1tYH/+Ifkueeaofp81coRXybhx5ukZGYoEdoi18ZHeCwjswJR85JNLANxT2S+kKwtTpD29qfIdb0xnlSRjqFLx3RlwJDJyZK119ZSm6zZNl0SkrVFzlITvfg+zBU3H/USUrKgtpbQND6AriXMWwHOAjgZXU1UvmmVT38P441UbFpfakZKsqio95870tUrCTLSiWsRCAS4cuVKbty4kRs3buS2bdtsF4dQUPACkhknwzBPD//oI9M47d0LBoO5H68nkYpJijdD8aYoSaQnmZFR6AGWoXsUxGNwZrra4DyyF//6nor5fU9ph/GpiXaiYPGpiSr1UCEL+BPA1TD3P30FM4XvZKSdShRKoW8imZGKTeuz9ke1toJXXAFOmNBn0vtyPoCswjAMTpkyhTNnzuTMmTN53XXX2S4OIaVkdXW1CiErrVytlQS4E+Yftb0AyyK/Ly0F9+wxQ+379oGPPCJYVZXfWqWM0SAmwnxInQGK/ZGH2/YYnIp76LbM0EpQLBYMPBmgWCqIxeiKFSDuSzJuCAaK09QrWZQsm6+xPwdcp2lv94JylWT11mpqy7TEr1E3EEuSvL4rzTVgOxJmraV2B7BM18zIerWDiZG13tO6gmR1QbWzIhwe/IxOl9/UC8ebAAAgAElEQVSX/h7eC3AFwJUAj8M0ULFRqJkAJwIc7UDjvqZVX15Xfn/iNP977wVXrABXrky+P6q9vXNUauZM00xZmDgRHJ3wcyj9VD2neiVBRjpxLYLBIJ955hm+9tprfO211/j222/bLg6hQsipQ2mVG610gFMAfgLwIMCHAfoj18bub9q1CywokKyoyF+teoRlluKNUnwkKcYgJTNDEpK1fpVS1WtcB0bRgMH6s+tpwIFW3b2+90bWgk0z5mbTZUw2WP+v9TQuMxyZLsfphUKl6rmJey/ANYhW4TsFsB2dU/nsGqi+qlU+rivLRC1e3NVIffmlmd536lTUSCUzVFEj5TzNL129kiAjnXgKdotDKCi4HaUA98CMNu0CaMT8X6xxev9989+5Hq9rEBtRio8qtYHiQFwaVaxR6iZapKCQFlIxXY8l+F0qpssyV6fgzHQdh/NI17gUrnEQCVPIDbqLQh0EONUFY1TIPSwj9dhjppmyDJWV3hd7jlRsdCreSCWORuUEOR9AVuHz+Xj11Vfz2muv5bXXXsvvf//7totDqBBy6lBa5UarVCvqvf8+WFYmWFSUR1rFp3EliyjFp959BXMPzKpIlbmVwrZR8qReHnwveVarbKQm9mC60k4vjN8Llk6kqxfSD9OpXtij1m5eW73MjY1CxZYyTzX6lE9apcv1olZmel/nNL/YyFSi6FSskUoejcquXkmQkU5cjZUrV3Lz5s3cvHkzn3vuOdvFIXRd55AhQxyHRZ2+YF7kKq1yo1UQqZ/hVF4uWV6eR1pBsvaqWmoTNeLyBGYpdo+SFVF6DObD571mH7U+ZylGQG4O7pRSppWa4MWDSvNSKwepiQB6Ti+MjWal0l4eY7pi31PptK1I7wFEi2jYNV37QTlLsnZuLbVJmn3zNQGUEyVrF8bxU4yEGTBYf5bDNNBIWpTTB+tccAHTQFlnQcWWMu/JQFmHuqaTQuYlrdLhelmrno5Bufdes+jE4sWmqTpyJFq9L7W0vq4wDOfPD0mQkU5cA5/Px6uuuooLFy7kwoULuWDBAs6YMYOXX345L7/8cl577bXcv3+/reIQgLlQAUQ2x/kphEipDYCFhYUpX98XuEqr3tUKQjDs9/N9ITobJyFYWOinpgnu3Gl+e7N3L1heLujz9TGtICgg6C+ItIcL+ov8FBcLM7K0DxSnEd2n9CUoTwj6N/kplgqKpYL+jX6KByL9IKbPYn/H54CdMVttxVXcXuVa6zZZO349x/y+o43k7Q5u3HtEPCAoVgn6n/JTLIu8p+LaWAJiKbq9pqO91k/xhDCjvqfjTFUqsEzXiQjSiXzF80+bpgyXw0w/7A6XxP17AohR6FFnK8LV0zWJPq+sz0wn6yodLiLcAr+fjwrBdkTT976EGYG6HOAEgKOs56uOdev8vZCr+eZM5z6klWmkOreBaHvJEj9XrRJcvBjcuNHPEycET5/uvE/KOph3/37w8svBceNMMzVqVPQZXtP0jjFkALk3O5lEMBjktm3b+MYbbyTEX//6V9vFISx3bxgGpZSsq6ujlDKltqZpPOecc6jrel5wlVa9rxWk5Ll1dfxQ03gCpnEqAQgpWVtbxylTNH78MXjwIPjII2AopPGss/qAVkJSQrKuuo4SknK4ZF15HeU0SflPybqf1VHfp5kPUVZRB2uf0lpQPiRZVxvhQrLOH9OujYxBSIbDYYZCIWqaZmvMUuaO269fP9bW1lLXdc+MWWmVY27Mmk/W7hfux9qaWuqa3vmampj3TiBxOxwMMyRC1KAlvaZTu6COmtCI+9DJkGEpUsMqRMvN2zFcqZoy6wwwuyYsYrrkFZJ1V9VRXiopJ0jWLejaFhNEwt8nbE+SlKMl60rqqEFjEEGG/eGonsV1KbUTcotirulmjWmaxkAwyMpwmFLTeC/AJ5G4iMR+mJX4RknJkro6QtdZVFPDcL9+ttazdd9gMMhwOJwXXF3XWVNTw359UCshzOcWKSUByWCwjmZRiCDr6sJ86CGNK1eCS5eCq1YlLoPe3h41UjNmgGPG6Gxqqqem+ZRxcgq7xSF0Xef555/vOKXK6YnFXuQqrXKjVbJUvVDILEV+8qRZUU/XQaAPaTUs8nMKiA9BLASxBxRHIg9NBxBNwVsFMw3vfnv3FkI4P0wyR1xN09jQ0OBobXlxvkorD2gF4Ti90DJVttNl74P5nk/VbPWGKUsWCUu3bUXBpoFynGTtglqKCSIa6RqDlNpyQgLueBAx39539zrVFtdSxqVj3QezgMQqdC4iYUWhpgKcoOu8paGBiGQW2Fof0nvpdulwdV1nQ0NDRxaGF8acDleI5Gl+991n7o1atSq6P+rUqaiR+vJLsLVV5+jR51MIlaqXEgzD4Jw5c7hgwQIuWLCA3/ve92yf46Sg4HYkKw5RUmIWhLAKQ5SW5n6sGcM0mGbpWkTN0gnz4UHsjzFMT6Jjr5KCgoJCRpCKKVsCcy/YEjgzXXbTEy1OG9JLT0wnNXEMEqYmWrrdh85RqC8B/r8ACTMatQjgNIC+XL++Cp6DZaKsaNSxY+D/+T/m+ZXFxRm9V+4nm00EAgGuXr2aW7Zs4ZYtW/j888/z2LFjtlL1pDQ3tZuhQ3v3j8/v7OtcpVVutJIwy5AnMk6xFfVM4+RBrSBZXVZNCUmMBDETFC0JzFI7KA6B4ihMw3Q/uuwZ8Mqc3bK2+jpXadXHtUrj8y5dvoRkdVGCA4NTMF1imcP0RKtIh8tSE+NN133jwJXjwKUxWDYO3Bj5GejJoMUYsnQ+49Piqvehq7n33QeuXQs+9JDk2WdXU9Ps65UEGenEtTAMg5MmTeL06dM5ffp0XnPNNbaLQxiG4Tg9ITa/Mx+4Sqve10oHOAngRzCN016AZZHrEp/h5EGtLjDYcG4DjcuMaDQp1iwdBMVhEOtNM4XHY+4b2aeRzgGYntNLvQ+VVkqrtLlp66UbbKh3qJfT9MQHQDwBYlkGsRrRIh3ppCa2ZRCxqYljJevm1VGboBFjYQtyvE3ueJhf3lmvUbGD1yhNbr69D9N9DwMG6x2+D5MgI524FlaxiL/85S/8y1/+wr/97W+2i0MoKLgZ1uG3xwC2APwzQH/k/6Q09zZ5OlVvCogPQMwH8ZlpkERL5I/xEUTN0qMgSkD8BoThgnErKCgo9BWkasiWwLnpOuHAmMWmJjo1YXa4lmGbDjMt8ZLIz7E2kYgbY8oUXI2cD6DXYbc4hJSSVVVVKiyqtHKdVhCCJTDT89pg7nMyItfoOjhpEvjRR6Zx2rsXLCsDPZOqNxLmuUv7TGMkjkfMkpX+cRLEw4iaJV/mx5zPa8tL81VaKa2ywfWsXnFlyXuVmyjtLQXTJVdIVm2rIlZKGsvAKcvAmcvAccvAMcvAsRGMXwaOtHirI38XnETC0oVl2LIRRZuO1IxXT9dYiDFkOUtrzNFzR7rvwyTISCddJllfX8/x48dz6tSpHDJkSLfXV1ZWcuzYsRw/fjwHDRqU0bH4fD7Onj2b8+bN47x58/id73zHdnEIFRZNHUqr3tUKmsYQOheGKIlcU1pqVtQ7dgxsaQH//GfQ7wc9kao3ER3nLXUq9nAMxGqYf4QfACGyO+Z8Xltemq/SSmmVDa7SywG3ts5R5UQDBhsGNFDAYDHAZQC3A/xfgP8fwP8HnUuZzwA4EshOamJPyJZh62tpjWPRYdpyldaY7vswCTLSSQd0XefUqVO5atUqPvjgg1y/fj23bdvG5ubmhG6vtLSUv/3tb7l48WI++OCDXLp0KYcMGeLYWcYjEAjwySef5LZt27ht2za+9NJLtotDKCi4GalU1Nu9G/Qlici4BkMjP8dHjFJsSp5V7OEhF4xTQUFBQaFX8BDANQDXIlrK/ADMM6FaYJYyHwvwot4e20Mwv8RbBmKFQ8Rz1yC7aY2WkTqehgmzyz1t/h3HVJjFPC5xiHjuWBAX5WxdZrZDv9/Pu+++mz/96U8JmEZq69atvO+++1hUVNTpWk3TuHDhQu7YsYOlpaUEwP/+7//mihUrGAgEMjIewzA4ceJETp06lVOnTuXChQttF4fIt/QET6YmeJCbyVS9ZMapa2EIl2p1Gcx9TAsQ3ce0Dx2peXKJZFVFlVlVrxfH7Fq9emFteWm+SiulVTa4Si93afUQwKfR+UDdNphmqgXgdNg3UFlJTUyH+xCINejWcMlVklXbqyhXydRN2hrkJq0xm1G0FpiGrDvDNQaUoySr6pw9PyRBRjrpgKZpHDx4MAcOHEjANC5Llizhf/3Xf7GwsLDTtcFgkGvXruUvf/nLjhDayJEjuXfvXp5zzjkZGU8wGOT27dv55ptv8s033+Q777xjuzhEXobbVWqCJ7RKlKrXfSlyF2p1KcwIk7WPyUrNi3zo4jHQ8BlsGNT768qVevXS2vLSfJVWSqtscJVe7tTKikKtQfpRqFylJmYirdGAzXWVginLOOxE0ZwgBYPlazXYMKaBhhcOwB01ahR/8pOfcP369RwwYECX/y8vL+d7773H66+/vuNbhv79+/PAgQOcMmVK1sZltziEgoKbER9xCkR+r2mdK+oFArkfaydcCGJ6JLJ0GJ1Lix8F8TTM805S2MekoKCgoJB/uA/gOoBHYO6Bio9C5SyVTyGK+xBNa1yCqKlKtb08CdcyZbEHRZ+Ia/+v+YwBLxyAW1hYyDvuuIMvvfQS77rrLg4aNKhLCLayspKffPIJ586d2xEmrays5P79+zl//vyU7uPz+Thr1izOnTs3Ka6++uoO3HzzzbaLQ8SGkIUQqq3armlDyo6I0wmAH0rJARVVNHySl15qVtQ7cQJsaZEcOLCKQI7HXB4Jl09A5+IPB0zzhA1m5AmLzQ2hVcXm9bkcc3V1NYPBIDVNY2VlpSe4NTU1rK6upq7rnhmz0sr93HzTqrKykpqmMRAIsLq6mkIIW1xd11ldXc2amhrb3HTu60WuHa0qq6oopCSEYFFlJaWmcUUgwBeqq/mklDyGaBTqBMy0vhaYJuoSgGMAXiwl/ZWVhKYRgQCr+qhWXe4rI/etirlvZRWlkN22HXMhWFlUSQ0aAwiwuriaAoICglVFkb/v3bQrC7vhCknxsGDVi1WUqyTFStGRwtjRXispHhGs+oapg6uNkwXDMHjvvfdyw4YNDIVCXYzTBx98wHnz5lEI0zjV1NSwtbWVs2fPTqn/YDDI559/nm+//XZCvPXWW3zuuee4fft2bt++na+88ort4hCGYbCxsZG6rlPTNNVWbde0hWEwGDFOxwF+ZBi8aHAjQ5UGP/nErKi3dy+4YoXBiy9uJJCjMWs6NWhsPLvRPMTWijK1oGMfEx4FUQbi9yAMMx2hsSH3Ojc1NfGMM86gz+djQ0OD67lSSg4bNozDhg1jUVER6+vrXT9mpZX7ufmoVUNDA30+H/v378+mpiZqmpYyt76+nkVFRWxubuawYcMopeyV+3qRm45W9Q0NNHw+lvXvz/+rqYm6YfBBgOsR3Qt1MmKijkeM1CmAhwyD/97QwLE+H+f0789BTU2EplH2Ya1ytjbqG+gzfOzfrz+bhjZRkxo1qZl/3zW923a3XBl5rjinkTp6aDc0ureqnhCCgUCgk7ObOnUq9+7dy+rq6k7XBgIBvvDCC/ze975HTTPzPAcNGsSDBw9yxIgRGRvThAkTOGXKFE6ZMoXz58+3XRxCQcHNiE/VKwBY5MaKeheAuAwUe2NS86x9TItBSBeMUUFBQUGhT+BhmNX4nkTnghInAbYCPAozMrUX4GUAL3DBmBU8gcx26Pf7+ctf/pLNzc0dv/vZz37G119/nWVlZQTAoqIiDh48mNXV1fzVr37FpUuXdhit66+/nn/9618zVi48EAjwueee41tvvcW33nqL7777ru3iEFLKjhC/3fsLIVhcXNwRUevrXKVV72oFISgB7oT5x+ALgMUwjVOiino5m++EGKNkpeYdBbEBxCPo0TTlal1ZfC9WqEpHL6/NV2mltMoGV+nVd7SyTNQqdDZSlomyCktMgZnOl4qJ6qta9SVuunolQUY66UAoFOKzzz7Lxx57jJdccgmnT5/OTZs28brrrqOu6wTAhoYGvvfee5w0aRIHDx7MLVu2cM6cOZw4cSJXrlzJG2+8kT6fL6PjioXd4hBWqp6qjKO0cptWuqZxPMBPAB4CuBhmxMmfpKJer8/3AhBTY6JMLTGpeYuRcuGHXK2rfF5bXpqv0kpplQ2u0qvvapUsGhVbWGIaujdQ+aKVl7np6pUEGemkE4YMGcK7776b9957Lx988EHOnz+/k9MbNGgQV61axYsvvpgAOHr0aN5///185JFHeOutt2bUNBmGwenTp3P27NmcPXs2b7jhBtvFIRQU3IpSgJ/BrCa0G6ZpAsyKejt3gidPgl98AZaV5WB84yJG6VSkEETMuUxYApWap6CgoKCQUwiYJuqpCOLLm+8DOBngaIAjXDBeBVcg5wPIKgKBAJ9++mk+//zzfP755/nqq6/aLg6h0s9Sh9Kq97QqLC5mqRCd9jeFAEodHD8e/Phj8NAhcMmSzqXIsz7f4SCmxEWZYvczOTBNuU7Vy7e15bX5Kq2UVtngKr36vlYQgoikvQuAjwLcCHRU5juFaEGJfTBT+UYk4OaDVl7kpqtXEmSkE9fCMAyOHz+ekydP5uTJkzlv3jzbxSGsMJ+TSJgXQ5uZCCErrbKvVWVdHcs0jbsQNU7FAItKwU8/BdvbzXS9goJenG+yKNNREBthVs5zEGnK1brK17XltfkqrZRW2eAqvfJDq9q6OsoYrmWgeoxCScmZkYPo80Urr3HT1SsJMtKJaxFfrvzvf/+77eIQCgpuRXxFPaswhFVRL74wRFZhmaZkUSZ1kK2CgoKCgofQUxRqL0wTdTFUOl8eIecD6HXYLQ6hwqKpQ2nVe1olStVLVFEvtjBEVuargxiP6NlMSaJMAt5bV/m6trw2X6WV0iobXKWX0qrjOiSOQp2EaaJORP69D6kZqb6slZu46eqVBBnpxLUwDINTp07lFVdcwSuuuILXXXed7eIQKixqT2+lVe9oVZUsVa8H45Tx+WogPjGNkogtALEMndLyvLiu8nVteW2+SiulVTa4Si+lVSIIgH8GuC6C2NLmlpE6jmha3ySAF8E0U8OtfqRkMC5FsC9qlWtuunolQUY6cTWefvppvvDCC3zhhRe4Y8cO28UhFBTcivhUvSKAiFTUa28H9+zJckW9YSAmgfgnKA5GTFMbzNQ8Lff6KCgoKCgoZBOPwDRQq2FGoywj1QbzjKhj6GqkLgbY7IKxKzhCzgeQURiGwWnTpnHWrFmcNWsWr7jiCk6ePJmTJk3ipEmTOHfuXNvFIaSUrKiooJSyU8hQtbu2lVa9p1V8qt5ugCU6OHKsWVHv8GHBp54qZiCQ4fEXFFNAEGMie5lOxpzP1AaK5YLFfvMat2jltA2Yh3r7/X5KKT3DDQQCrKyspKZpnhmz0sr93HzSympLKTv6sMvVNI2VlZUMBAIE0Gv39SLXa1oVFRdTSMkiv5/S7zcr6wnBQHExHxOC64TgtuJiHheiY19UO8wCE8cQ3R+VMBolYqr19QGtcskVovPzgzJOCRAMBvniiy/ynXfe4TvvvMO//e1vfOGFF9IqRx57eJYVMpRSqnaCtq7rSqte0io+Ve/vAM8qBT/81EzT+/BDyW98o45ABscvJOuCddTGa4kPtV0KSkOyrsJdWjltCyHYv39/9u/fn4ZheIZ75plnsqmpiQUFBaytrfXEmJVW7ufmk1ZW2zAM9uvXj/3797fFra2tZUFBAZuamnjWWWd1PMBl+75e5PYFrYSUFNKs0AcpCSnZr66OizWN6wCuQTStz9oblSitbyLAi6TkVXV1vCDSTyCmz5o+oFVvcqWMPj+oVD0bGDNmDCdOnMiJEyfy6quvth1xUlBwKzSAO2F+AH8C8KwS8N2YinqhUBbuOzrmjKbYPU3LodLzFBQUFBQUEkACfAzgeoBrkdhIHY+gHWZE6lKAFwAcCZXa5yLkfABZRSAQ6BSB2rlzJ48fP86KioqU+5DSeZgvNlyYD1ylVe9oBSEYLC7mWCH4McBDAB8HWFcCvttNYYh0x4xLYkzT/kia3kmkZJq8uK7ycW15cb5KK6VVNrhKL6VV1taWMNP6FgvRYaTWI2qkYtP6rIiUZaQuhJne58RIeVGrdN/DaT1rJUZGOvEU7JYjNwyDQ4cOVRVMlFau0QpSclBdHT/XtI79TQJgYQ8V9dIac6xpssqNbwHxOFKKNHlxXeXj2vLifJVWSqtscJVeSqtscTvS+mK4sRGpWBN1EsmN1ESYRirViJQXtUr3PZzWs1ZiZKQT18IwDF522WWcMWMGZ8yYwUWLFqlUPYU+gQDMSnpWRb1CoKOi3smT4BdfZKiing5ibJxpUql5CgoKCgoKWUF8Wl+8kTqOrhX7LCOl0vqyjpwPIKsIBoPcsGEDX3rpJb700kt8/fXXbReHyLcQsgq3u18rCMG64mK+L0SninoXjTEr6h06BC5fDgYCGRizDuLjyDlN+01gGWybJi+uq3xcW16cr9JKaZUNrtJLaeUWbqyRelJKvlpRwRNSJoxIdRuNEjEV+1w830xx011bSZCRTlwLXdc5ZswYTpgwgRMmTOCcOXNsR5zSDSGHw2HH4UmvcZVWvaMVpOSgcJgfahpPIFpR74NPzPObdu8GCwszNObRMI3TQVAcAbEHRJHN8Xp0XeXj2vLifJVWSqtscJVeSis3cmEYbB46lCt9Pq6HeXbUBoBH0bXQxLFI+wuA4wGOkJKzw2EO99B8030Pq1Q9mwiFQnzppZf47rvv8t133+WuXbtsF4dQUHAjJKIV9T5G14p6JSUZuI9VQe8QKFojh9uuAOHP/fwVFBQUFBQUzAq7iwFuRNRIJarYdwxmdOoLgBMAjoAZlWpywRw8hJwPoFchhLBdHEJKyfLycsch5KKiIsfhSa9xlVa9o5UO8BKgo6LeYqRWUc/WmGPLjluH264ULA44D7d7bV3l49ry4nyVVkqrbHCVXkorN3ItrUQ3WnVnpKy0vqPoHJGagO5NlBe1SndtJUFGOnEtDMPgpEmTOG3aNE6bNo3XXHONStXLIldp1TtalcI8t6kd0Yp60MFdkcIQn3+evDBESmNOYJqwApQ+yXCFt7RSqXreGLPSyv3cfNNK6aW0ciPXiVaxRio+rS/WSMWaqC7RKCkZCIc7VQJ0u1bprq0kyEgnrsbGjRv58ssv8+WXX+Ybb7xhuziEgoLbUIJoRb1dAIsBXjA6WhhixYrEhSFSQiLTtBRmkQgXzF1BQUFBQUHBOR6FaaCehHkQr2WkTiDx/ijLSA2HSu+DCwaQFgzD4MSJEzsiSvGYOnUqJ0yYwPHjx3P8+PG88sorbUecOsKiQlAIodqqndM2pGQIZqTpBMCdkBx6djn/8ZlkW1tsYYjU162ENKvkjQbFFxHTFNnTJJ+QLK8qp0Du556LdkVFBf1+v6PPgVxxKysrWVFRQU3TWFZW5okxK63cz803rcrLzfSe4uJiVlRU2OKWlZVR0zRWVFSwsrKy1+7rRa7Sqne0Ki0vp5CSRX4/iysqzMp6QrCqvJzLhOBmIfhieTk3S9llf9QxRFP74gtODEfUUDUChJTUyss7+i/Loc7x/SjjBLP4w6uvvsr33nsvKf7+9793YPfu3baLQ1hhPl3XqWmaaqt2TtvC52MwYpyOA3xfGJw5Zijf/9jHEyfM/U3BIAikvm598JnG6aO4suMrQKPI4NDz3DH3XLSbm5t55pln0ufzsbGx0fVcKSVHjBjB4cOHs6ioiA0NDa4fs9LK/dx81KqxsZE+n49nnHEGm5ubqWlaytyGhgYWFRVx2LBhHDFiBKWUvXJfL3KVVr2vVVNzM6WmUWoaG4YOJXSd0DQOGDqUhT4fFwPcBDMatQldC03E75OyzNTnACcZBm8YOpQjdZ3DNI3nNjYSPh9LzziD32puNlP9NI2NWdaqy3OOStVzBiml7eIQCgpuQwlM49QGsxR5/yD4TgqFIbrFxchI2XEFBQUFBQWFvgEN4BKYBspK7duEruXPY6NTRxCt3jcW4LAImhETmfIucj6ArELXdV566aWcMmUKp0yZwgULFjhO1VPVXpRWbtFKR7QU+UcAK3XwrykUhkg65lGRFL3YsuOr0KXsuBe1Sue+Xl1bVkqHeh8qrZRWqqqeF7hKK/drBSEoiooIITqZqXUxSBSdik3ziy1AMQ4J0vwyPeY09UqCjHTiWgSDQW7ZsoU7duzgjh07+Oabb9ouDqGqvaQOpVX2tdIAXgzTMB0CuEoDJ14MfvARePgw+MQT3ReG6DRmHcTkrvua8AQIw/tapXvffFtbXp2v0kpplQ2u0ktp5UZurrQSUrI2HKbshqsDXAZwC8D1ADcjeZrfEZhG6mjkd5/DjE41wzRTDVa/UjLosJpfunolQUY6cS10XeeoUaM4btw4jhs3jrNnz7YdcVJQcBNKYZ7f1A7wXYC1peDuj8H2drMwRJHd9LqlEcN0sHvTpKCgoKCgoKCQKiwjtRlmRMoyU92l+SUyUk1IYKhyh5wPIKsIhUJ85ZVXOopDvP/++7aLQ0gp8yo9Id0QstIqu1rFliL/O8AzSsB334/ubyopSWHMBUUUuiAaQIwE8Q8z4oRV6NY0eU2rdO+b07UFsCjy07ZeAMt0ndJL882zteVFbr5ppfRSWrmR60WtYtP84qNSFhJFpywjlSwyZaFbQyUlSx3qlQQZ6cQz0DTNdnEIFUJOHUqr7GsVXxjizBJ7hSGklAxXhamVa2YxiPZIMYjd6LEYhNe0Sve+gGlCwsEgtUxyGxqI4cOJ5uakkCNGMHz55dRGjOj2ukQwLryQQ//lX+i76KLo74cPN++bi/lm+XXy4tryIjfftFJ6Ka3cyPWiVtlM8+vJUA03DJjhnMkAACAASURBVA5XqXr2Ftj48eM5efJkTp48mfPmzVOpegqeRrrGqQMaiN2R8uNfmfuc4KQaX19EvLFparJtXpJyx4wh9uyhaG+nOHq0exw50vM1yXD4cOd/t7cTn39OjB1rf8zpzLc7pGjmFBQUFBTyC3bS/JIZqlMAPwHoz+zYci9ONhEMBrl161a+9tprfO211/j222/z+PHjtopDeDEsqkLI7uemk6pnGad3AVZEKuq1t/dcUQ+AaZjqQYwB8c/IeU3bQKwE0U1RiZxqBSTWatCgnvnnnx99oE8Fl1xiGpu2tswYmHjukSMUBw6Yxunkyewhvv/2dvO+qcwlk/PtDm1txJ49pplM9fVJFc3NRH19amvLaVojnKdT5tNnllfnq/RSWrmRm29axab5GQCXA9wKcEMMtiBqlGIN1f8AbJGSZ5eVESpVLzXous6LL76YY8eO5dixYzlr1iy2tLTYijgZhsGmpiZPhUVzGUJWWmVXK8s4nQC4WwOnjAR3RyrqrV7dfUU9AOYepo9AcTL1FL2cajVoEA2ATQMH0hf7+0suId5/n7j0UnsmKJUH/2wam1OnKI4eJbZuJTZs6D1s2WLO79Sp7Bo2JwYvXbOWhikzLriATTfdRN8FF9g2Z3LYMIanT6c2fLgjwxYOhZynRDrlqs93pZcLuUorpVUyCClZ10OaXzJDtRngWsPg6KYmCpWqlxpCoRBfffVVvvfee3zvvff4wQcf2C4OoaDgJljG6TDA/aXgkY/BI3Yq6l0Ec2/TYdM4ic9B9FBQImewzNGECURjY2dD9Nln5sN2dw/cR45QtLZSnDiRnrF5+mnnhiWeu3UrsWIFYRi9q6VhEMuXp2bYMjnfnrB1K8WxY6bubW3ODVg8N9UI25EjZlqjE+Nmrb9Yrp0o2tChziNq8dwUDZuCgoKCQlrI+QB6Fbqu2y4OIYRgSUmJ47BoQUGB49Cm17hSSqVVlrWKNU4tJeD+98HDKVbUw0WmUep00O1q9Jiil1GtrN/Fp9nFp9TFm6PYh9MjR4j9+4n9+zubotiH57Y2ilOnKI8dY8ELL1AkerBP1N66lVi2rJOxKRLCUTpW2txYvWyirKTEUfpZr89X101Dt2ULi7Zvp9i4sefXKL69fn1X7pYtpiGyImzxayO2bUUXu7smVW6uUiKzmfaYAcOWVlpjjrjW51ZRUZFjbmlpaU7u60Wu0kpplWkuACKN59IkyEgnroFhGBw7diwnTpzYgQkTJnRgzpw5totD+Hw+jhw5suOB0crTTKWtaRoHDBhAXdfzgmsYhtIqi1oVFBWxVIiocTLAll3g4UjEyecT9PniuBDmvqaLQOzpfNCtWCtYFDKvych8EXlQicwp9qFFAzigqoo6QFx8MbF7NzF+vBlJGjXKNEltbZ2MUoc5ik+ba2unONBKefQLFr38EsWmTRSbNrHouecoNm+Otp99ltqaNRwwaBB1a2wS0XGm0PYXgf3qgtQlWFQQc00K7W65wkRRUeK23w/261dCXU9+TbJ2KCTY3PxN+nwxv8/EmBO2fTHcIvarq6MuZYfp61gPPbT9us5+lZXUARZJGfNa9NxOyPX5WLRuHcWzzyZeG9lob9pkRtBykRJpGTYretZbsAzb6NHmezkJZHMzw1OnUmtu7va6XuE2NRFDhpgPZTGfUYnaGsB+JSUMdHNNsrYPYNM3v8lQ7LpNkZvOfR1zCwupaRr79evHQCCQ8t8yq50O1+fzsampiaFQqFfv60Wu0sr5s5YyTgkQCoX42muvcffu3dy9ezd37drFN954g6+//jpff/11/vWvf3VUHKKqqopSyo48zVTbQgjW1tbmFVdplT2tqsJhlmkadyFinC4AW/4JHjwGfvQROGlSV64GjdBhFoI4Cor9pnHCalAWSYYrMjBfIRiORDjkeecxXFlptgGGJ02iHDaMsqmJdRMnUhszhvj0084pUocPx+0raqdoa6U40GoaqGeeMSMJGzcSmzYRz26lONpKuf4fDH+jNnqvioKE7boaP6UAJYYwXDeVUgylRCPDdVOSt2UzpWxiODyVUjbFtJtttnPDFWIohcjmfYdRynqGw+WUEpQSDIdDztoAw7WB6GtXF4y8XmC4ro5SiO7btbUdD8Gdfh+7DisqkrY7uN1ck6wtYrgaYEbQVq4knn3WXKvdYcOGnq9JlfvMM6kbtthImV1zdvx44sIjqZisdExdJrmW2Rs1irKxkeGpUymbmymbmhK2xdChPV6TrI0U+s/GfW1xhw2jrK9nuLyc0lrPoVB0ndtop8NFju7rRW5WtBKix2cAALaec9zAtZ61nO5z7PPGKRFGjhzJMWPGcMyYMbziiitsF4eQMr30s8LCQgrhLLXJa1ylVfa10gHu0sHDE8CWz8GWQ2Brq1lVb8OGJMUhLoBZEOIQzIIQe0D47Y2303wT/f/gwcT48cTOncS4cdFI0qefRiNJhw9THD5CcWA/xYn9pkGK3Vf0zDPEpo3EpieJZ7+gONZKPPkYpQ8sLUI09awIxMMfEv49BC4m0BBBfZJ2A4FRBD4jcILAkQgO9+H24Sz330ZgD4HRBBojaMhAu4nA4ITrrzsUFpqRNdtrGmBpieY8rdFhOmVs1CwjXMNIybCJzZs7ImV2zZrcvJmlO3ZQbtnS1bRZ+9R6Ml7pRNQyyY01e7HGKtPtw4ez238m2omihg0Nqp0v7aFDOyKwPX3uFDr8nMwVFzCfG0pCIUfPpUmQkU5ci0AgwB07dnDnzp3cuXMnP/zwQ544ccJWcYh8q2CSDldplV2tNIAXAfynHzy0AmxpBVsPmmc4rV1rPjx24sSm6MXua1oLR8ZJSslwXZ35zfq550b/78ILzep1J06YxRiSRpJOUpxqpzh6gHjmc2LTWmLTKuLZJ4lVDxM+615DiaJPiYc/IYqH00A9mxqvp08fRvMB+2ICHxI4xM4P9N3hMIEDNB/4T0bQrtqO2+0RPVPVP1W00TS4sYase1hRME1rTpljwTCGs6npRvp8FxLo+eGh8/vBjJppmoP3khDme8nBH/O0uIiJjtn9zALYNHhw5+qWQMqmzVWINXuxn0/52M5VmqeCO+DFdNtUMXQojaYmNg0frg7AdQrDMLhnzx5bxSEUFNyCEoAfATyigS3DwP3/BFsPg2vWgD5fAo6Bril6ayK/t3v/WKM0apS5R2n0aNM0ffoZxdEjZhSpdb+5B+nkSYpTJymOfkE8EzFIm1YRz64lVu0nfP8kMILAoAjOoxklupjAJzRNUUvk55GYn5YJaiGwn50f6JOhjcApAkcJPENgk01scMDJJXcjgacjP7N132ciep5KoHUqr0my18kyZnYNVzoG7hATR9BSQUMK1zTRrilTyDLsmD2nKZVWsRIrxTjddMxscePTPJ2mcmYjDTTb9/UiN9Na2THObkm3TRXt7cTHHxOBQCY/P1zwAZZF6LrOUaNGcdy4cRw3bhxnz55tuziElJKlpaUq/UxplXOtSgC+D/BwCdjyj2hRiOLiJJwR6Jyi9xkoAoKFho0xn3eemXq3c6dpmEaMID77lOL0EYojhykOHaY42EpxuIV4cT9F6+fE9qeIzU8Q2zYQT+wiCi4gcG4EwxmNFh2M/LRgpZi10jRFJxh9CG+PabfRjHYcIfAsgc1JIcQWFha+QCG2E3iCgL0NokKAhYXSWRpYjrhSgqWlxZQym/f1EVhFYFsCrbd0+5p0/zptjrymx9jVlHUHp2Ytdm1Zhu1whnGCZhRtFDunj2YbjYxPezRfX2dpjea60p2tK4CFkaIizrgFvc7t4DtMqZQAS4uLHR+u7PS+trk+H7FqFbFtG8WWLSx84QWKLVuIzZttIR2u3LqVpa+9Rrl1a6/e14vcjGv17LOp7490U7ptKvj6a8p9+1j6jW84TsdOgIx15EoEg0Fu27aNb7zxBt944w3+7W9/s10cQqWfpQ6lVXa1MgCzMIQBtuwGj5wE9+xJUIZcA3EhTKMUm6L3JChDkuGqHsY8cKD5c/hw4rM9FG0nKNpbTaN09DDF0Vbi+RaKo60Up1sp2luIJ1qImkPEA/8gAiPY2SQdY9QcHWT30aJUTNG2SJ/r2JMRMtOpKh2lU5l8wXC4jprmIC0qR1zD0NjU1EifT+/lMTvXujPXYLwp6x04MWypGjMrrbE30dWwSTmU4fAUaloT7RoxwxjGpqYb6PMNs83tfN+uhq7nteEwJTINLgBKYRYr0RyYRUPT2NTYSJ/u4H2Yy1TOykrnBzM75BoAm4YM6ZoG6uIx9xmtYoyzXSPmejzzDI1169h0ySX0OfiCOwky0knnF0aaVejOPfdcDhgwoMdv1EOhEBsbGzl06FCeeeaZGR2Lruu86KKLOHr0aI4ePZozZ860XRxCQcEN0ABeAPCfGnjoAnD/R2aa3pNPgsFg3PUGiH/EpeitBVHQw33OO48YO45452/E3OnEP/9BcewIxZH9plE61krxZatpkspbiKUtxIst5r8LWmgaohZGI0kH2dkgtbFnY5SKKSom8CiBjIbfFfIeXaNoPWNTCtc8y65pje10ntaYKjcbhu1QBvpwEoGrt3FtJrkW357ZU1BQ6LPIbIdCCJ599tm85ZZbuH37dm7cuJHBYDDp9cFgkL/4xS+4cuVKPv7443zsscc4cOBAR6lPiRAKhbhjxw7u2rWLu3btclQcQqWfpQ6lVfa0KgH4T4BHSswS5Faanj9RkYf4FL2YKnpJK+NdeAHFoT0UJ0+YEaVXD1Mcb6U42RI1SqtaiKda4kxSLOLT66x9Rc9SiM0sLHyOQjzH7o1RV1NkpgiFHKaeOX+N8mVtuWHM6XHBwsKCNNLPnK6tXKc19sRNZNgyldbolJvLCFwu0i3TNW1ehH2TmVYaaBrpp17k5kwrpJtu2/tcIJIy6+YDcDVN47BhwzhjxgzefffdXLduHUOhUJIXX/LKK6/k66+/zurqakopefvtt/PRRx+l3+/P6LgsFBQUcM+ePayrq0uZo9LPUofSKntalQD8AJH9TR+Ah9vA998HQ6GY6zSYpunTuBS9degwTta5NxpADDzHjEJdMIzY9xnxxhGzBPjaFqJqP7G6hVjXQhS2MLlJaov8tKJI2wlsjeA5AqsJFERSZkqpaSGaxij5FypuWVf5srbcMGZvamWlNToxt2A4XJVG+lkq3AKa77/nGH1PugHbGDV07R7CAWYm4tbXcYLApwRGEjg/JRhGE5uarqPP15wyx4KUjQyHL6OmDc0LrtLKDuppGA1savJAVT1N0/iv//qvfOqpp1hSUpLwmkAgwJUrV/K2226jYRgEwDFjxnDPnj08++yzMzIOXdfTPsdJQcENKAG4GxHjtDtqnEpLY65LlKL3JIjYMuUDzjF/Xnohsfsd4lvTiD0fEhuPELUtxIMtRLCFyY3SMXY1SVYU6WkChTnXSkFBwc1wYug2E9hi4/pMcS2+U7N33Ob1sWjzKNdKx7ZrMtMxpYqruInQRuAjZjitPzsfjLqu8yc/+Um3xqm8vJzvvvsub7jhho4Q2plnnskDBw5w8uTJGRmHEILbtm3jm2++yTfffJPvvPOO7eIQQggGAgHH6SeGYeQVV2mVHa06jJMBtuxKYpyGo3OK3scgYg/EnXAR8d47xKxpxMYPiaeOEGccIh5uTWCWLKMUG03aRsN4kUJYqXbWpmc/gYfZ3YeTF9eVhXRS/XLFdXoQtVfnq7Syw/U5StUxtQo6ShFK975OK0ymy7XSMc2CJU/Q/LJoE00jtqXbthDPsKTkdUaNW/fXd+ZuZWHhix7kPk/zqIIjNE1mrHFUbdXu7fbXFGIfA4EzHH8GJEDGOuoEwzB6NE6VlZX85JNPOHfu3I4/AFVVVdy/fz/nz5+f0n3iy40nwujRozlq1CiOGjWKM2bMsB1x8vl8HD9+PAsKCiiEYElJCYUQKbU1TeN5553X8eDW17lKq+xoBSmpA9ylgYdHmKXIj7SZFfXKSyVDBSWUF8hOKXraScmSF0oorVLlFw8ntn1GceoIsfkQUdTKqEFqiWkfZ+fiDdFiDbpu8LzzGmkYSyhEkCUlQQphPlyUlBRH2n1nXQkhWF5ezv79+1PXdc9wKysr2dzczIKCAs+MWWnlfm5mtbI+N0I9tsvLS9m/f5i6rqV0faa4JSUh6rpkv35hVlSUsetnXfdtn0+wubmeVVWltrm6DvbrV82KikSfsW7mlrGioo5CrKYQz7Ok5HUK8QwtE6naqt277e30+TZw/PgZLCx0lq7vOuP0wQcfcN7/3965hkdV3W1/7cOcZ/bMJJNzIAmUcIppjgQC4qEqINqq1QJXW1ulVa8L8JCCIlAU0RZiqWAtFYrKI5EgFikqpS0IERQ5SQiEEBQKASp9qn2f93rf9v16vx/GGROSkOw5ZM+euT/8LreZfe+91m/+M8yavWbt6dMhScGBU1ZWFi5cuIC77767X+fRNA379u3D8ePHe+XYsWNhWltbdS8OYbFYUFpaClVVoSgKKioqdG2XlZWlVJau4uDKakWVEGi1CPy9VaDjHwIXLgi82SiQZrHgmvsrYD1nDQ6aOgSk8wKWtxVUlI2AVRUQ11dBrP8UouBycCqe1ttg6e8QYtdXg6Y/QAgFwR+2r4UQLlgsAmVlpVBVAUWRrmhneWK4ivF5KyoqIMuy6bJCCNO1ma4SP5tqrlRVhSSF3uvkr973yvq9LYTQtX/nbUkyc1ZAUQQqKq7p93bQVUlEWVlOrSxd9T+rKAKlpaXhnwSZeuDk8Xiwa9cuPPjgg1CU4Ehw+PDhuHTpEsaNGxeXdtntdt2LQ0iSBE3TIl6hKvQteapk6Sr2rrxCoFUR+Lxa4Hxb8GrTp+0CHklAXCMg2oNT86QOAel/C4jmoRBWATG6GCKzFmJ9O4T3Mrr/bukCgvOA30dwsPQmhMiBEKvR0+INX/dXX1/NWlchzDYdKxpfZuwvXdFVvLKSFFztMdKspmkRu47mvObLBqeBRr5CnTXi85oxS1f68tG8b/VATA7SI3PmzEFjYyNstq5LDlutVhQUFCA9PR2/+MUv8PLLL4cHTjNmzMAnn3yCzMzMmLRBlmWMHTs2fB+nSKbqcYWq/kNX8XHlFQLHvQKftwpc+IfAl+cF/rBewHWtCC4GcTm4ep70uYBoGgtx6iDEnbdCvHYcIu2fCA6QzuPrq0sX8PUPgDfhaoMls7mK5XnNWluqqvJ1SFd0FWU22nzofSuSb7rN6Iuu6CrRsp19JfSqelarFaNHj8aqVauwd+9eVFdXd7mXU0lJCfbu3Ysbb7wR5eXl2LFjB26++WZUV1fjtddew5w5c7oNtiLF4/Hgz3/+M/bv34/9+/fj8OHDuheHIMRovELgmFfg8nGBC18IvNUs4LheQBwXkP77q4Ug3h8B0VALETgF0XgZYtslCNcFfD1o6nx1qQNC7EZw0OQwvH+EEEIIISYg9gfNyMjAs88+i23btmH37t2or69HSUlJ+PGSkhK88847uP766yFJEiZNmoR169Zh/fr1mD9/PpxOZ8zaoqoqampqMH78eIwfPx6333677itOoR+5ps7NJKPL0lXsXVmEQLNX4MtjAi2XBTxfCEj/S0D6HwHpXwLiD1UQ9tP4+mrS+U7/DW1/CSEaIUk5sNtfhST1fH81s7uK5XmN7rPZfJk1S1d0RV/GZ+mKrmKdjdZXL8TkIAmLx+PBn/70J3z44Yf48MMPcfDgQd1XnDj9rP/QVexdKUKgWgQXhvjymMBnFxV4d4yE+NM1EH8pgdg0FsLejuBvlDrQdRnxDnw9JS94j6XgzTMzEdlNOxPbVazPm+y1lUhtpqvEz6aaK/qiq0TM0tXA+eqFmBwkYVFVFWPGjEFtbS1qa2tx22238Qa4xFR4hcAJIfDfFQJffCawpc0Kj/sEggOjS1/R+SrTZQRvLPmXrx5rQnDRB07JI4QQQgiJAsMbEFc0TcPevXvR0tKClpYWnDx5Uvdy5FwpTl+WrmLryiIETlQI/J/TAlv+n4Dzs0oIbxuCA6SLCA6gLnz13y8hxBYEb0xrgxCvQAit23mT1VWsz2t0n83my6xZuqIr+jI+S1d0FetstL56ISYHMQ0Oh0P3cuQWiwWVlZURXxbNy8uL+PKk2bJ0FVtXiipQfa1A26cC2y4JOHZXQrzZDuH5O75e7GH3V9tN6M+VpWR1FY/z0lfyZ+mKrujL+Cxd0VU8stH66oWYHCRhCU3VCy0Owal6xEx43QKfvSHQ8U8Bz5lKCE/n3zJdQHBVvFwI8TKuvLJECCGEEEJiiuENiCuyLOMvf/kLDhw4gAMHDuCTTz7RvTiEJElwu90RX2K0Wq0plaWr2LmyC4GzFQLbz5fD9e4pCFfoJraXIcRpRDJYSlZX8ThviGimCRiV9Xg8pmszXSV+NtVchaYJRZrtfCuWgTyvGbN0RVexzobykX5+6IWYHCRhuHL58fHjx6O2thbjxo3DuHHjMHXqVN1XnKxWK2pra8NPXOc34b62FUXBkCFDoKpqSmQtFgtdxcCVxWqDUAQmVAls6CiH991TEM7QoOkCJOlL2Gx/giS5vspaEbqLeKL214x1JYSA0+lEXl4eVFU1TdbtdoenJpilzXSV+NlUc2Wz2aAoCvLy8uByuXRnrVYrKisruww2B+K8ZszSFV3FIytJ3T8/xADjBzuxRNM0fPTRR2htbQ1z/PjxMG1tbboXh5BlGVlZWZBlOTzXUs92Tk5OymQlSaKrGLjKzcjFDU6BjWfL4d3RddAkxBeQ5W3IyRkKWRYD2uZEdBXvNufm5kKSJEiSZKqsEMJ0baarxM+mkqvQthACubm5zDLLrAmzoc8Pkf5GKukHTn3hdDp1Lw4hScHLoqEnTw+SZL5VSKLN0lX0rnyqgv+6thL+N05BeDsPmr6EEG9Dkpyw2Sym66/Z6ipENHkjspIU3SpCZusvXdFVvLLRvm9pmma691qjsnRFV7HOhvKRfn7ohZgcJGGRJAlVVVXhqXq33nqr7ql6vNlY/6GrGLmyeSHWn4Dw/gPBQVMHggOnLRDCgeBNbM3VXzPWVSifl2eulYS46hJd0VX0Wfqiq0TM0pV+X7wBrg48Hg927tyJgwcP4uDBgzh69Cj++c9/6pqqR8iAogqI0VYItQXB5cbPQ6iXIUZ/CmHhynmEEEIIIQZheAPiiqqqqK6ujuqKU+gyn5kuTxo9pcpsbU4UV6oQGO0XsLxeBuFrhRBf3a/J/wXE61sh0lyGtzlRXA3EeY3us9l8mTVLV3RFX8Zn6YquYp2N1lcvxOQgCYumafjwww+jWhwimsuiodVAIrnEaMYsXUXnyi8EXhdlSBOnEB40iS8gxFYI4TK8zYnkaiDOS1/Jn6UruqIv47N0RVfxyEbrqxdichDT4Ha7dS8OQcjAUQ4hTiF4n6aeB02EEEIIIcQQDG9AXFEUBeXl5aiqqkJVVRUmTZqE8+fPIzs7u9/H4GVRfVm60uHK5YJkVSFGDYWwVEGIk+g6aNqGngZNZu2v2erK6D6bzZdZs3RFV/RlfJau6CrW2Wh99UJMDpKweDwe7Nq1C4cOHcKhQ4fQ3Nyse3EIXhbtP3Sl01XpNbBmuSD+qxki7R8IDpiuPmgya3/NWFf0lfxZuqIr+jI+S1d0FY9stL56ISYHSVhUVUVVVRXGjh2LsWPHRrQ4BCHx5ZsQog2hK02q+AKjxDZYOD2PEEIIISSRMLwBcSW0OMSJEydw4sQJnDp1SvfiEMHLfAokSf/5JUnAZhMplfV4ZNO12YhskNCg6euFIPxiGzYIF9L6qEmzXTI349QEo/tsNl9mzdIVXdGX8Vm6oqtYZ6P11QsxOYhp8Hg8uheHsFjsqKycBqv1GghRrAtFGYm8vBugKKNSImuxjEZl5QxYrSWmabNRWSEq0d/fNF2JLMvIzs6O6NK1GbMWiwVlZWUR3/Av0vOGiGaagBFZWZajmppgtv7SFV3FKxu6+WYkH7pCU4QidR3pec2YpSu6ikc25CvSzw+9EJODGIaqqqioqEB1dXWvVFZWoqKiAhUVFbj55pt1Lw4hhBdCHEfwA24H6ZMLCdAGs3Dh6/+O2AahuiEJAddX3450/qbkym23293nPsmUdTqdhpzX4/FACMEss8ymYFaSJAghospG+v4T7XnNmKUruop1VpK+/vzAgZMITsX7+OOPcerUqR5pa2vDkSNHcPjwYRw+fBjHjh3TvTiEED4I8RmE+L8Q4l8R8GWEOWaTO/slhOiAUP8HYtynEJu8EH4Biwh+m6SqKhRF6XFbVVXU1tbCYrH0uk8yZS0WC6677jpYrdYBPa+iKKiqqoLL5YKqqqbJVldXw+fzhb+ZNEOb6Srxs6nmqrKyEhaLBU6nE1VVVRFlvV4vqqurB/y8ZszSFV3FOquqX39+sNls4MDpK0Ijyp4IvcHX1NSgpqYGU6ZMiWBxCA+EeBtCNEGInYTEiD0Q4hKE/yOIDW9DBPq/GISimG91m2iyFosFVVVVXFVPh6/KSq66RFd0FavXv6qqhviK5LxmzNIVXcUjG/IV6eeHXojJQRIWl8uFDz/8EK2trWhtbY1ocQhC4oMXQrwGIfwQES8uQQghhBBCBgjDGzCgeL1e3YtDSJIEt9uJSFdds1rVlMrSlR5X7gizEqxWa0Rzds2aDc3nHsjzGt1ns/kya5au6Iq+jM/SFV3FOhutr16IyUESFkVRcM0116CsrAxlZWX41re+hXPnzulaHCLVpidwKsdAuiqnqwSuK/pK/ixd0RV9GZ+lK7qKRzZaX70Qk4MkLJqmYffu3Thy5AiOHDmClpaWCBaHIIQQQgghhKQ4hjcgrqhqcLnyMWPGYMyYMZg8ebLu5ch5WVRflq7oKllcGd1ns/kya5au6Iq+jM/SFV3FOhutr16IyUESFk3T8NFHH4UXh2hvb9e9OAQvi/YfuqKrZHJFHodOYwAAG71JREFUX8mfpSu6oi/js3RFV/HIRuurF2JyENPg8/l0Lw5BCCGEEEIISXkMb0BcURQFo0ePRmlpKUpLS3HDDTfoXhxCkiS4XC5TXZ40MktXdJUsrozus9l8mTVLV3RFX8Zn6YquYp2N1lcvxOQgCYuqqti9ezc++eQTfPLJJxEtDmGxWFBRURHRZT5ZlpGbmxvRJUYzZumKrpLJlRDBN91IpwkYlVVVNeKpCWbsL13RVTyyQgTfP/Ly8iDLsu5s6MabFotlQM9rxixd0VU8siFfkX5+6IWYHCRhUBQFpaWlqKioCFNdXR0mksUhQuJD251Hvv3ZZpZZZs2b7fxmyyyzzDLLLLPMmiMb2rZYLOHtGGD8YCeWaJqGgwcPor29PczJkyejWhxCURQUFRWF/z8jI0PXdn5+PhRFCY+a9WwXFRWZKqsoCoqLi6GqqmnaTFeJnzXSVX5+Pux2u+mymqZ1+VGtGdpMV4mfTSVXoW273R7Rv+OqqsLj8UT8GSDS85oxS1d0Fa+sogQ/P0RyhS4lBk5CBKcTWCwWWCwWqKra5bG0tDScOXNG1+IQVqsVkyZNQkFBAXJycpCbm4ucnJxet7Ozs8Pb+fn5KC0tDT9hnUe8fW0rihIuFLNkQ5eQQ98SmKHNdJX4WaNchfKhN2CzZK1Wa9iXWdpMV4mfTTVXkiSF850/S/Q3G3rfstlsA3peM2bpiq7ikRWi++eHGBCTgyQ0I0eORElJCUpKSnDdddfpXhzC4XBg4cKFeOKJJ1BXV4fHHnsszMMPP4zHHnss/Pe6ujrMmzcPdXV1qKurw+OPP46FCxfC6XQa7oEQQgghhBASMYY3IK5omoY9e/bg6NGjOHr0KI4fP657qp7H48GTTz4Jn88XvuxntVphtVrDN9WSJAmyLMNisSAzMxMWiwWKosDr9WL+/PnweDy62y5J5lvBRJK42gtdJY8ro/tsNl9mzdIVXdGX8Vm6oqtYZ6P11QsxOUjCoqoqysvLw4tDTJo0SffiEF6vF8uWLYOmaeG/eTwepKWl4bvf/S4KCgq6PCGd93O73Xjqqae6/K2/dJ5iYJZsNJdEzdhfukpuV/SV/Fm6oiv6Mj5LV3QVj2y0vnohJgdJWDRNw/79+3Hy5EmcPHkSp0+f1n3Fye12Y+7cuV2uGsmyDE3T8NRTT2HRokUYP348XC4XhAjeZFeW5V6zhBBCCCGEENNheAMGlPT0dN2LQ7jd7i7T7UI/zvP7/Vi8eDGef/55PPfcc/jhD38YXkCi88Dp8ccfj3jgFM0SikZkJUmC0+k0VZvpKvGzRrqir+TO0hVd0ZfxWbqiq3hlo/XVAzE5SL8armka8vLykJ2dHR5Y9IbD4UBRURGGDBmCQCAQ8XkVRcHw4cMxatQojBo1ChMnTtS9OERoqp7P5wv/LXTF6ec//zmWL1+OX/7yl6ivrw9ffQr1L3RVilP1ErfNdJX4WU7VM4cvM2bpiq7oy/gsXdFVPLLR+uqFmBzkqkiShEGDBuGnP/0p3n33XWzatAlut7vX/R0OBx555BE0Njbi9ddfx0svvYRBgwZFNFrUNA1NTU1obm5Gc3MzTpw4EfVUPUmS4HA4kJGRgcWLF6O+vh7Lly/Hs88+i9mzZ6OyspJT9QghhBBCCEku4n8SRVFQU1ODe+65By+++CL+8Ic/9HoFRpIk3H777di3bx8GDx4Mp9OJFStWYOXKlREt6a0oCsrKylBVVYWqqirccsstuheH8Hg8mD9/frfBXmjhhxUrVmDhwoWYOnUqfD4fsrKyOFXPRG2mq8TPcqqeeXyZLUtXdEVfxmfpiq7ilTX1VD2r1Yq6ujps3rwZXq+3x/3cbjdeeeUV/OIXvwjfNPamm25Ce3s7Bg8erPu8ocUh2tra0NbWFtHiEJqmYfny5QgEAl1uOGa32/Hkk09i9uzZGDFiRLifhYWF4UuKnKqX+G2mq8TPcqqeOXyZMUtXdEVfxmfpiq7ikY3WVy/E5CD9QlVVPPbYY1cdOPn9fhw4cAAzZ84MX7UpLCzExYsXcdNNN0XdhkAgoHtxCJfLhblz52Lo0KHhpcclSYLdbsdNN90Ev9/fZf/i4uLwts1mw89+9jNO1SOEEEIIIcTcDNzJLBZLn1ecAoEA2tvbMX369PBltYyMDHR0dGD69Ond9lcUBSNHjkRJSUmvjBw5EiNGjMCIESMwYcIE3YtDuN1uLF68GKNHj0ZhYSHKyspQXV2NMWPGoLa2FlVVVaioqEB5eTmKioowYcIEFBYWIjs7G0OHDsXixYvDA6fQTbgkSerXdujyYn/3Z5ZZZmObdblc4ZvvRXIcI7JutxsulwuyLJumzXSV+NlUcxXa32q1RvSeE/LkdrsH9LxmzNIVXcU629NxEnLg5Pf7MXLkSIwePRo5OTldGtrfgdOJEycwbdq0cDYzMxMXLlzAPffc021/TdNw6NAhnD59ul/87W9/w7///W9dK/U5nU4sWbIETzzxBObOnYtf/vKXmDdvHubNm9dte+7cuV22n3jiCSxZsgQOhwOyLKOqqgqqqkJRFG5zm9sm2K6pqUFhYSFsNhsqKytNkR03bhzGjh0Lh8OBiooKU7SZrhI/m2quKisrYbPZUFBQgJqaGiiK0u9sRUUFHA4HampqMG7cOF3ZaM5rxixd0VU8slduJ+RUPVmWceedd+Lw4cNoaWnBk08+2eU3Qf0ZOPn9fuzZswc//elPoSjB+YzDhg3DpUuXMGHChG77S1Jwylx/yc/PR1NTEzIzM3X1TVEUqKoKVVVhsVh0bYf6EXLEbW5z21zboS9xzJQN/b+Z2kxXiZ9NNVdCBD9nRJrt7Gwgz2vGLF3RVTyyV27HgJgdCEIEBxihQUpocYfOPPzww9i0aRMcDkf4b6qqIhAIwGq1hlfRW7VqVXjA8d3vfhctLS26ptf11cYYXrIjhBBCCCGEJD8DcyJVVVFQUIBly5Zh586dGDlyZHjwNGLECOzYsQMTJ06EEAJjx47Frl27UFNTg2HDhuH3v/895s+fD7vdbrQsQgghhBBCSGoyMCfKzMzE8uXLsXPnThw+fBgvvPACSkpKIIRAaWkpmpqaMGnSJAgRvCR311134fXXX8fGjRuxdOnSXqf2EUIIIYQQQsgAMDAnkiQJFoulC53nLqqq2m0OotVqhdVqjfXcREIIIYQQQgjRi+ENSHhkWcbgwYMxYsQIjBw5sgsjRoxAUVFRj4/19TiziZ9N1HYxy+efWT7/zPL5Z5bPP7N9Pz548OBYXoQxfmCS6Pj9fnz++ec4e/YsPv300y6cPXsW//nPf3p8rK/HmU38bKK2i1k+/8zy+WeWzz+zfP6Z7fvxy5cvIy0tjQOngSIrKwvnz5/HkCFD4HQ6u1BYWIiOjo4eH+vrcWYTP5uo7WKWzz+zfP6Z5fPPLJ9/Zvt+/Pz588jJyeHAaSAHTmfOnEFGRka3x9LT0/HZZ5/1+FhfjzOb+NlEbRezfP6Z5fPPLJ9/Zvn8M9v342fOnOHAaSAJDZx6kp6dnY1Lly4hNzeX2STM9pVnNrmziVqXzPL1zyxf/8zy9c9s9M9xBMTkIEnN1aQHAgHs3bsXmZmZzCZhtq88s8mdTdS6ZJavf2b5+meWr39mo3+OIyAmB0lqriY9tMy6JEnMJmG2rzyzyZ1N1Lpklq9/Zvn6Z5avf2ajf44jICYHSWqikc4ss8yaN2vWdjPLLLPRZ83abmaZZTZ2+R6IyUGSmmik9zX3MtmydEVXyeSKvpI/S1d0RV/GZ+mKruKRjdZXL8TkIElNNNIDgQD27dvX69zLZMvSFV0lkyv6Sv4sXdEVfRmfpSu6ikc2Wl+9EJODJDXRSJckCVartde5l8mWpSu6SiZX9JX8WbqiK/oyPktXdBWPbLS+eiEmB0lq4iA9aaEruqIr46EvuqIr46EvuqIr4+HAyQCinV+ZStAVXdGV8dAXXdGV8dAXXdGV8cTBl/GdSnSinV+ZStAVXdGV8dAXXdGV8dAXXdGV8cTBl/GdSnQkSYLNZot4fmUqQVd0RVfGQ190RVfGQ190RVfGEwdfxneKEEIIIYQQQhIcwxtACCGEEEIIIYmO4Q0ghBBCCCGEkETH8AYQQgghhBBCSKJjeAMIIYQQQgghJNExvAEJg9VqRXZ2NnJycuD1emO2bzLS3/5brVbk5eWhqKgoTFpaWsqsBiNJEpxOJwKBAPx+f5/9TuW60uMq1esqRFpaGnJzc5Gfnw+n03nVfVO5tvS4Ym0J+P1+5OTkID8/n/8WxtAXa6srPp+vz9diqtdWf1yxrvQ7iLK2jO9wImCz2fDQQw+hsbERDQ0NeOGFF3q9y7CefZMRPf2vrq7G+fPn0dHRgXPnzuHMmTNYsGABrFar4f2IN5IkITc3F/fffz+2bt2KhoYGuN3umHhNNvS6SuW6EkJAlmVUVFTgt7/9LTZu3Ig9e/Zg2bJlvf4DkMq1pddVKteWJEkoLS3F7373OzQ0NGDnzp1Yv349CgoKevwAksp1FYmvVK6tKxk0aBC2bduGmTNnQlVV1lYUrlhX+hzEoLaM77DRSJKEyZMnY+/evRg2bBh8Ph9WrlyJ+vp6OByOiPdNRvT2f8yYMWhsbERVVRWGDh2K4cOHIzMzMyW+CVEUBWPHjsWMGTOwevVqbNmyBZqmxcRrsqHHVarXlRACXq8X77zzDubOnQu3243y8nKcOnUKDzzwABRFYW1F6CrVa8vlcuHFF1/E0qVLoWka8vPz8f7772Pp0qWw2Wysqyh8pXptdcbhcGD58uXo6OjAQw89xPesKFyxrvQ5iFFtGd9ho3G5XFizZg3q6+thsVgghMDkyZPR1taGQYMGRbxvMqK3/9XV1fjNb34T3jfVUFUVDocDP/vZz7B58+Zev+VO9brS40oI1pXH48GaNWtwxx13QIjgN2hbtmzB6tWru03nSPXa0uMq1WvLYrHghhtuQE1NDYQIXq1bs2YNfv3rX7OuovSV6rUVQpZl3HXXXXjttdewadMm/OhHP+rmg7XVf1esK30OYlRbxnfYaPx+Pz7++GP85Cc/CY/mi4qKcPHiRdx4440R75uM6O1/TU0NNmzYgNGjRyMvL++q06+SFUVR8Nhjj111MJDqdaXHlRCsq9Cd0EO14nK58M477+Dpp5/u9k13qteWHlesraAvWZaRmZmJm2++Ge+99x7GjRvXbb9Uryu9vlhbQaqqqtDQ0ICKigr85je/wf3339/twy5rq/+uWFf6HMSotozvsNEEAgGcOnUK06dPD1/Wy8jIQEdHB6ZNmxbxvsmI3v6XlZWhqakJhw4dQnNzM9atW4eioqKUuoRssVhQV1d31cFAqteVHlesq+6Ul5fj2LFj4W++O8Pa6r8rIVhbQgSvyr388stoaWlBfX09MjMzWVdR+kr12pIkCdnZ2Vi7di3Gjx8PVVXx4osv4t5772VtReEq1etKr4MY1ZbxHTaaQCCA1tZWTJs2LSwyMzMTHR0d+N73vhfxvsmI3v4rigKn0wmv14ubbroJ+/fvx/r16+FyuQzvy0DR34FTKteVHlesq65kZmZi7dq1mDdvXo/fRrK2+u9KCNZWCJfLhcLCQqxbtw6//e1vu/WfdaXPV6rXlsPhwHPPPYcXXngBQ4YMQXFxMRoaGvD4449j0KBBkGWZtRWBq1SvK70OYlRbxnfYaPx+P5qamjBz5szwpbuhQ4fi4sWLmDhxYpd9vV5vv/dNRvS4uhJJkvDggw+ira0NgUDA8L4MFP0ZDETjNZno78CpM6laV0IE348WLFiA+vr6XhfTSPX3LD2uriQVa+vKH5/ffffdOH36NDIyMrr5ZF3139eVpFpteTwe7Ny5E+3t7Th69ChaWlrwr3/9C5cuXcLmzZu7fMBN9drS4yrV60qvgxjVlvGdNBqn04lVq1ZhxYoV4aUev/Od76C1tRW5ubkQIvjmqGkavF5vn/smM3pc2Ww25OTkwOPxhPMzZ87Evn37kJaWZnhfBpJHHnkEmzZt6vKD4ZAnVVX75TVV6MuVLMusKxH8B6Curg5Lly4Nu6ipqQkvv8r3LP2uUv09y263Y8aMGRgyZEj4b/fddx+OHj2K9PR01lUUvlK9tiRJgsvlgqZp8Pl8yM/Px6uvvoo5c+aE77fD2tLvKtXrSojga6wvBzGuLeM7nQhMnDgRu3fvxje/+U0MGjQIL7/8MhYvXhz+8XBxcTG2bNmC8ePH49prr8X777/fbV+73W54PxLF1ebNmzFlyhQ0NjbimWeeQVZWFoYMGYKGhgY8/PDDKXN/AUVRkJ2djWeeeQY7duzAkCFDwn0vLi7G1q1bMX78eAghcO211/boNVXqqj+uampq4PF48MYbb2Dp0qUpW1derxcrV67E1q1bMXXqVJSXl2Py5Ml455134Pf7w874ntV/V3zPCt5ks6mpCU8//TSysrIwbNgwbNmyBYsWLeK/hVH4Ym11x2azYc2aNbj//vvDf2Nt6XPFugri8XjQ2Nh41c8EMa4t4zudCKiqihkzZuCNN97Apk2bsHz58i6j9fLychw4cACTJ0+GqqqYPn16r/smO/1xtX//ftx+++2YMWMG3n33XaxduxZr167FQw89dNU7hScbmZmZqK+vxwcffIDjx49j1apVuOaaayBE8MeMBw4cwK233gohggOHq3lNdvrjKvT6mzZtGrZv356ydVVdXY1PP/0Uly5dwpkzZ3D27FmcO3cOH3/8cXgaGt+z9Lnie1Zw+eNJkyZh8+bNWL9+PTZu3Ih58+Z1mdrIutLvi7XVHZfLhRUrVuAHP/hB+Jt/1pY+V6yrIKHPTlf7TBDj2jK+04mCLMtwu93weDzdlqlVFAUulytctFfbNxXorytZluFyueB2u+F2u3u863Uyc2X/O9fQlTWV6nWlx1Wq15WqqtA0LTyVw+/3w+fzweVyhX/wyvesyFylem0JEZyS7fF44PF4ui2iwbqK3Bdr62tkWUZBQQEyMjL4nhWlK9ZV358JYlxbxneYEEIIIYQQQhIcwxtACCGEEEIIIYmO4Q0ghBBCCCGEkETH8AYQQgghCc2Vd6AnhBCSkhjeAEIIIaTfOBwOpKenQ5bluJ/LbreHf5it93wOhwPFxcXw+XyGOyOEEBITDG8AIYQQ0i9kWcb3v/997N69GxkZGXE9l8PhwKOPPoqVK1di5MiRuvNerxeLFi3Cr371K2RnZxvujhBCSNQY3gBCCCGkR2w2W7crPeXl5Xj88ce73Ck+1iiKgu9///tYs2YNcnNzoSiK7mNIkgSfz4dZs2Zh2bJlcLlchvskhBASFYY3gBBCCOlGIBDAkiVL8J3vfAfp6emwWCywWCxIT08PT9VzOBzw+/3QNA2BQADZ2dlwOp2w2+3IzMxEVlZW+O7xIbxeb/gYvQ2I0tPT8de//hXf+ta3wn9zu91IS0uD2+1GRkYGsrOzu9xt3mKxIC0tDenp6V0GdYMGDcKBAwcwatQow50SQgiJCsMbQAghhHRBlmVMmzYNFy5cwJ///GfU19dj1KhRGDZsGDZs2IANGzZA0zRMmTIFu3fvxrp167Bx40acOnUK69atw3333Yft27fj9OnTmDVrVvjGh8OGDcPSpUuxcuVKNDQ04N577+1201Ihgle1Wltbw1PsFEXBgw8+iKNHj+Lpp5/GW2+9hfb2dixZsgSqqkJVVcyaNQsvvfQS1q1bh9WrV4evMLndbjQ2NuLee+9NyZtTEkJIEmF4AwghhJBu5OTkYP/+/Zg2bRo0TYOqqrDZbJg1axb++Mc/wu12w+fz4a233sLq1atRXFyMb3/727h8+TJmzZqFoqIiLFy4EIcOHYKmaXC5XGhoaMCdd96JwYMHY+rUqWhra0NBQUGX80qShLvuugt79uxBWlpa+O/5+fk4ffo0HnjgAQQCAUyfPh1nzpxBVlYWcnNzcfr0aZSUlMDv92PJkiXQNA1CCDidTqxYsQJPPfUUHA6H4V4JIYREjOENIIQQQrrh8/nQ1NSEKVOmhP+mKAp+9KMf4a233oLL5YLVasWrr76KRx99NJw5fvw4brzxRgghMGbMGLS3tyM9PR2jR4/GhQsXsHLlSixatAjPP/883nvvPQwfPrzLeRVFwY9//GNs374dfr8//Pe0tDQcO3YMEydOhBACubm56OjowDe+8Q1kZGTg5MmTeO6555CTkwOn0xlewtxut+OZZ57Br3/9a/7OiRBCzI3hDSCEEEK6kZaWhg8++AC33XZb+G+qquK+++4LD5zsdjtee+01zJkzB0IEB05HjhwJD24qKytx8uRJZGVl4eabb8bJkydRUFAAt9sNt9sNh8PRbfEJRVHwgx/8AO+9916XgVMgEMCxY8cwYcIECCGQnZ2Nc+fOYcSIERBC4MYbb8SuXbtw6NAh3HHHHeHjOhwOPPvss/jVr37FgRMhhJgbwxtACCGEdCMtLQ179+7F1KlTw39TFAX33nsv3nzzTTgcDlitVrzyyiuYPXs2hBDQNA1HjhwJD25Cv1Xy+/2orKzExYsXUV5e3uU8Pd2faerUqfjggw+6TNXz+/1obm5GbW0thBDIzMzE2bNnMXz4cFitVni9Xvh8PsyfPx8tLS1IT0+HEAIulwurVq3CwoULuywmQQghxHQY3gBCCCGkG36/H3v37sWjjz6K9PR0qKoKu92OOXPmYPv27cjIyIDf78fmzZuxYMECWCwW5OXloa2tDVOnToWiKLj++utx7tw5DB48GC6XCzt27MCGDRswdOhQZGVl4ZZbbkFeXl54Wl2I4cOHo7W1FYMGDQr/rbCwEKdPn8aUKVMgyzK+8Y1v4PPPP8fYsWNRWVmJBQsWIBAIoLa2Fvv27UMgEIAQAh6PB1u3bsXdd989IDftJYQQEjcMbwAhhBDSDZvNhuXLl6O5uRkrVqzA0KFDUVxcjDfffBPNzc2YPn067rjjDhw4cABvv/02SkpKMHPmTJw7dw4vvfQSMjMzsWLFCly6dAl1dXVQFAWjRo3C5s2b8fHHH2PLli2YP38+fD5ft3N7vV40NjbinnvugRDBBSMeeeQRdHR04MUXX4Tf70ddXR0uXryI+vp6jBs3Dtu2bcNLL72EVatW4bbbbgsPkkaNGoWPPvoIhYWFhjslhBASFYY3gBBCCOkRu92O9PR0eL3e8LLfoSlxDocDdrsdPp8PXq8XFosFTqcTfr8fHo8HsizD4/HA7/d3+W2R2+1GIBBAWlpal0UcruT6669HQ0NDeCqey+XqcuzO/6+qKjRNg9frhaZpkGUZsiwjNzcX9fX1mD17drf7SRFCCDEdhjeAEEIISUhuueUWLFu+HBWVlbqz6enpeP755/HAAw/AarMZ3hdCCCFR4rDbQQghhJCu2G02uJxOZGVmwuf16s67XS7kZGXBq2mwWa2G94cQQkh0iMWPPAJCCCGEdGfRnDlYMGsWfj5nju7szx9+GAtmzcLC2bMN7wchhJDo+f8k11URjoIYQQ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data:image/png;filename=apgbfhjobonidjjn.png;base64,iVBORw0KGgoAAAANSUhEUgAAA04AAAJKCAYAAAAbRhUjAAAgAElEQVR4nOydaZwU1b33/6eW7p7pZWaYfUFAcYNhdgYYcUMFQXFB4hrXG2MWkxhjkpvkZr8mN8l9YlxiEjQxuW6ICEqQ4AYCAopsw46iIq6A5t7nSV4+z+f3vKipnoVp6Kqu7q7q/r34fiyZ+Z069Z2iqTPn1P+IiIB4S0lJCb7z3R/gqaUv4OODB1FdVTXo6+Xl5Th8+DA+/vhjnDD2RPz8nj/iLwuXY94jT+PBh5/EHwkhhBBCCClAHnz4STzw6GLMe/TptHjw8SX48+OL8d3v/RAlJaX5fs7P/0Cj0FBKYfToMfjt7x7AwYOHUF1dfcTXKyoqcMIJJ+Cdd/bj8adfwM/u+SN+//BiPPDYM3jgUUIIIYQQQgqXeWnyp0cX4Re/ugvHjzkeSql8P+fnf6BRqLS1tWP//v2oq6sb9uuGYeC999/HJ5/+HR2dE/FvP/kP3PuHP+Ou+/9ICCGEEEJIwfGb+/+I39z/4LG59wHcdffv8K/f+TeMGTMm78/1WR04xWIxVFRUoLKyEqFQ6Iiv67qOiooKVFRUoKSkJN8SskJ1dTX27duH+vr6QX+uaRqqq6tRWVmJSZMm4f/9v/+LQwcPoqW1FfF4AtFojBBCCCGEkCImimg0ikgkkvdn+qwNnJRSaG5uxt13343HHnsMK1aswI9+9CPEYrHk94RCIdxwww14/PHH8cgjj+CXv/zlEcvZCoGampphB06JRAJbtmzBoUOHsHfvXvz973/HP/7xD2zcuBHRaDTv/SaEEEIIIYQcgbcNJhIJPPXUU/j2t7+N6upq9PT0YPfu3bjxxhuT6xKnTZuGVatWYcKECaivr8d9992Hn/zkJ34bUWZMbW0t9u3bh7q6OiilUF1djerqaui6jgkTJuDDDz9Ee3s7KisrUVlZibq6Omialvd+E0IIIYQQQo7A2wYTiQT+/Oc/Y+7cuRARhMNhLF68GPfffz9M00Q4HMb999+PX//61zBNEyKCCy+8EDt27EBjY2O+ZXiKPXCKx+PQdR3bt2/H9u3bYRgGotEo9u/fj0Qikfd+EkIIIYQQQo6Jtw0qpRCLxZLvNUWjUSxevBg//elPoWkaEokE1q5di5tvvhm6rkNEcPzxx+O9997DWWedlW8ZnlJTU4O33noLzc3NqK6uRkNDA+rq6pBIJFBTU4OtW7di3LhxnGUihBBCCCHE/2T3BM3Nzejt7cVpp50GEUFlZSV2796Nq666Krl0r6amBu+++y6uuOIKx+0rpVBVVYWampq0qK6uRllZmaNyhkqp5OyYiKR9PGLECBw+fBj79+/Hpk2boOs6EokEent7kUgkUFdXh+effx41NTWu2ucxj3mcm2Nd111/DuQjGwqFEAqFAtVnuvJ/thhdKaWg67rrrO0s1+cNYpau6Mrr7NB27P/PEE8aGZaKigr89re/xfe//32Ew2GICKqqqrBz505cccUVyYuorq7Gu+++i8svv9zxOcrKyrBp0ybs27cvJbt378auXbuwa9cu7NmzB3v37kVFRUXa5zBNExMnToRhGNB1Pa3j1tZWjBw5EgcOHEBnZycaGhqglMKsWbPw1ltv4ZRTTkF5eTnGjRuHkpISx+3zmMc8zs3xpEmTMHr0aITDYXR1dQUi29PTgylTpqC0tBSdnZ2B6DNd+T9bbK66uroQDocxatQoTJo0Cbqup53t7OxEaWkpJk+ejJ6eHkfZTM4bxCxd0VU2skOPh6vw7auBUywWwx133IHf/OY3gwYpFRUVWL16NW666SboeuZL9TRNQ0NDA5qamoZl5MiRaG1tRVtbG9ra2nDOOefgww8/TLm30nAM/U1VOBxODvpSHYdCIdTW1mLLli0oLy9PZktKSjBmzBhs2bIF+/btw/r161FWVnbUdpyc1w9Zp6780Ge68n82X67C4TB03fqNdZCy9syA/d8g9Jmu/J8tNldKWb/tDofDjj5DBnpyms3kvEHM0hVdZTMrEoAZp2g0iq985Sv4+c9/jsrKSogIOjo6oGkaSkpK8Nvf/ha/+MUvYBgGRAQXXHABdu3ahaamJs/7Eg6H8fLLL2PLli3YsmULtm/fjsOHDyf7lS72IM8JmqZhxIgRgx74bOrr69HU1ISGhoajvuOUyQ86X1k3rvLdZ7ryfzZfruir8LN0RVdHI5P3kDPxlcl5g5ilK7rKRjZTX8PgWUMQEcTjcfzsZz/DE088genTp+Okk07C6aefjieffDI58zJt2jSsXLkSJ598Mqqrq3HffffhzjvvzMpGuLpulf4eOOP0zjvvOJpxspfquZ3ma2xsdPVD03UdTU1Ngcpm4iqI10tXhe2Kvgo/S1d0RV/5z9IVXWUjm6mvFHjSSJLu7m688847OHToEN566y288847OHDgADZv3pwcOJmmiRtuuAGPPfYY5s+fj7vuugs1NTWe9sMmkUhg3bp12LlzJ3bu3Im9e/c6nnFSSmU0zZfJSDdoWbqiq0JzRV+FnaUruqKv/Gfpiq6ylc3U1zB40kiScDiMurq65FK0kSNHoqmpCVVVVYM6bZomqqurUVNTg3g87mkfBqJpGmpqalBbW4va2lo0Nzfj7bffdjTj5MUPrZiydEVXheSKvgo/S1d0RV/5z9IVXWUjm6mvYfCsIV+ilEJpaSmi0Sii0SjGjBmDt956C/X19Wm3wWnR9KEruiokV/RV+Fm6oiv6yn+WrugqG9lMfaXAk0Z8SyKRwPr165PlyN944w1XS/UGVhBy80N32/+gZemKrgrNFX0Vdpau6Iq+8p+lK7rKVjZTX8PgSSO+RdczLw7hxQ+tmLJ0RVeF5Iq+Cj9LV3RFX/nP0hVdZSObqa9h8KwhX5JIJLB27Vrs2LEDO3bswJ49exzPOHFaNH3oiq4KyRV9FX6WruiKvvKfpSu6ykY2U18p8KQRX1NbW4v6+nrU19ejpaXFcXEIToumD13RVaG5CqIvEeG9RVd05UE2k7z9uRW0a87nZ3yQ+kxXwchyqV4agsrLy1FRUZGktLQ0yejRox0XhxAZvPmW0+OBP6xiyNIVXRWSK03TkvkgZe3/D1Kf6cr/2WJzJWJ9frjNDnSWy/MGMUtXdJWN7NBjD/CsIV9QVlaGTZs2Yd++fUl2796dxE1xCHuazzRNaJqWnDLk8eBjTdNgGAZd0VXBuFJK4bjjjsNxxx0H0zSTm1n7PTtmzBh0d3cjEomgoaEhEH2mK/9ni8mVpmlobGyEaZoYOXIkRo0aBU3T0s42NDQgEomgu7sbxx9/fPLBL9vnDWKWrugqG9mhzw9cqpcCTdOSgkeNGoXRo0ejtbU1o+IQQ6f5DMNIfi2dY13XHX1/0LN0RVeF5MowDBiGAaVUoLK2ryD1ma78ny02V0op6LruOhsKhWCaZs7PG8QsXdGV11n7mEv1HBAOh/HKK69kVBxCJLNpviBWIckkS1d0VUiu6Kvws3RFV/SV/yxd0VU2spn6GgbPGvIlmqahvr4ejY2NaGxsRFtbm+PiEKxgkj50RVeF5Iq+Cj9LV3RFX/nP0hVdZSObqa8UeNKIb1FKIRwOIxKJIBKJ4LjjjnNcHGLoUj03P3S3/Q9alq7oqtBc0VdhZ+mKrugr/1m6oqtsZTP1NQyeNOJbEokE1q9fn1FxCBFOi9IVXeU7y6V6wfAVxCxd0RV95T9LV3SVjWymvobBs4YGYRgGIpFIyqkxTdNQWlqKaDSKSCSSlT6IWKPUCRMmoL29He3t7a6KQ3BaNH3oiq4KyRV9FX6WruiKvvKfpSu6ykY2U18p8KSRQVRXV+Oaa67Bo48+ij/84Q+IRqODvh4Oh/G5z30ODz30EB555BE8+OCDOPHEEz3vh4g14/TKK69g+/bt2L59O3bv3u14xsle7ud2xDuwskehZ+mKrgrNFX0Vdpau6Iq+8p+lK7rKVjZTX8PgSSNJdF1HT08PbrjhBjz44IN4+umnkUgkBn39s5/9LP7617/i1FNPRWNjI+688048+uijg77PK+w68CNHjsTIkSPR3t7uuDiE3U4mP7RiytIVXRWSK/oq/Cxd0RV95T9LV3SVjWymvobBs4aSFxeJRJBIJHDHHXdgwYIFKCsrS369rKwMS5cuxXe+853kn7W1tWH//v2YMGGCp32xCYVCSUaOHIl9+/Y5Kg7BadH0oSu6KiRX9FX4WbqiK/rKf5au6Cob2Ux9pcCTRo5A0zR8/etfP2LgVFlZiZ07d+Laa69NjiArKyvxxhtvYNasWZ73o7S0NOPiEJlO87n9YQcxS1d0VWiuRIK5PIFLOeiKrjLPZpK3P7eCds35XH4WpD7TVTCyvl+qZ2OaJm6//fYjBk4VFRVYt24dvvWtbyWnzqqqqrBnzx5Mnz7dlZBYLIZ4PD4s5eXlaG1tTRaHOPfccx0Xh7DPYx8PfAhL53jgFGExZOmKrgrJla7ryXMzyyyzxZUVsT57mGWW2WBm7bx97AGeNTSIVAOncDiMH/3oR1i1ahVOPfVUlJSUYPr06di/f7+rAhFlZWXYuHEj3nzzzZTYhSHcFocwTRNdXV0wDAO6rvOYxzwuouNJkyZh9OjRCIfDgcn29PRgypQpKCkpQWdnZyD6TFf+zxabq66uLoTDYYwaNQqTJk2CrutpZzs7O1FSUoLJkyejp6fHUTaT8wYxS1d0la3swGPfL9VLNXASsWaYfvGLX+DZZ5/FvHnzsGTJEixcuBDxeNzxeTRNw5gxYzB27NhhOeGEEzBq1KgknZ2djotDDJzmU0qhpKTE0XEkEimarD04DlKf6cr/2Wy6EqUgSiEy3HmVgllSAsM0XfffzHFWRFBSUpLMBKHPdOX/bDG6sr/fMAzXnzmRSMT6nOl7lsjVeYOYpSu68jI78LMrEEv1NE3DbbfdhieeeAKxWOyIr0ejUdTX16OrqwsvvfQSzj//fC8vahCGYcA0TZimicbGRsfFIewbM1uuCg26oquguQod5WuGD67db74KDbqiK/rKP3RFVwHxlZ0OxuNxfPe738UzzzyD2tpa6Lp+xPclEgn8x3/8B7773e8mR85ek0gksH79euzatQu7du1yVRzCXqrHCiZ0RVeF48rs+2+tCBaLoEEE4SHUieAZXcfEpiaIrh91gFXovgo1S1d0RV/5z9IVXWUjm6mvFHjSyCBqamrwy1/+EuvXr8e+fftw9913o6WlJfl1pRRaW1vxpz/9Cd/73vdQUVHheR8GCm9pacmoOMTA6UI3fTAMo2iydEVXfnUlA7K1IpgvghNF8DcRHBTBBhGsH8KGvq+tME2cqBTmizXAcjKACqqvYsnSFV3RV/6zdEVX2cpm6msYPGnkiAusra1FU1MTmpqaUFdXh0gkkvx6RUUF/vM//xMXXXTRsMv4vCSRSGDNmjXYtm0btm3bhl27djmecbLFZ7OfhQRd0ZUfXdkzTCNE8KIIPhbBRhG8L4IDIjgsgk+GcLjva+/1fe8BEWwRwfMiqBzSrt/gvUVXdJV/6Iuu6Cr/+H6p3rHQdR3V1dWup92coGkajjvuOIwZMwZjxozBxIkTHReHyHRatLGx0fX0ZNCydEVXfnMluo6OxkYs1HWcKIJlIjgk1iDI/u97InhDBHuH8Ebf1wZ+78diDaiWizVjNV8E9QXkK4j3B13RVTay9EVXfszSVe58pcCTRnyNrutJGhoaHBeH4LRo+tAVXfnN1QgRrDJNfKzUoBmm90TwplgDoc0iOFmsAdBAThLBJhF81Pe974lgvwje7WtnY19+hQiqCsRXEO8PuqKrbGXpi678lqWr3PoaBk8a8S1eFIcghASTEWItqzsoR84abRDBFLGW7Y0/ShunimCFUpgiglf7su+LNXg6JNZg6pAIXhBr8OTXpXuEEEIIyZi8dyCr2MUhOjo60NHR4ao4BKdF04eu6MoPrkyx3kF6XvoHS++IYJ9YA58tYi2zExFUH6s9XUdbYyNE13GCWLNT+/va3Nf33wMi+ECs2annpP/9JwmILz/8jINyb/mhz3SVmyx90ZUfs3SVO18p8KQR3+JFcQhOi6YPXdFVvl2NEOv9o01iDWbsGaZtIuiRY88wDcuAqnx1Imjua2fgLNS70v/+08DZJ800B1X085svv/yMg3Bv+aXPdJW7LH3Rld+ydJVbX8PgSSO+ZvTo0TjhhBNwwgknYNKkSY6LQxBCgoG9NO+w9A9m3hPBAaWwQQRRSf0uklPsdsaKNQtlL+EbOvtU4QMvhBBCCPGEvHfAU5RSKC0tRTQaRTQaRWlpKTRNS1JXV+e4OIRpmuju7k5O8w0ctR7rWNd1jBw50tpHpgiydEVX+XJlD5oOiTVg2i9WUYdtuo7zRo5EvWFAiQya/UmnD4ZhoKmp6cjfeA04Pkmp5BK+9+TI2adKD8+bznEoFEouTXCazeS8QczSFV0d7VjXrc03TdN0nLWXCIXD4ZyeN4hZuqKrbGRFjnx+8ABPGvENZWVleP311/HGG28ksQtDuC0Ooes6xo4dC8MwoGlacq1lusejR4929P1BztIVXeXaVU1jI8p1HctlcHlx+12mcbqO6tGjIboO5aLPTU1NCIfDKb9H9fWhXtdxqvTPPtllzA+KYIWuY0Lfe1Lp9uFY5z1WNhqNDlob7tX1FmKWrujqaMehUAhNTU2usqWlpa6zmZw3iFm6oqtsZHW9//mBA6cUg5yTTjoJp556ahK7MERHRwfOO+887N+/3/FSvYEjXR7zmMf+OTZME3GlsFusGaZ3xJrx2SJWiXH7e1S2+9P3262T+s6dXCYo1szTStPEiBz6Gfjbtnz/jPx+TFd0xWMe87iwjwfORmWIJ434FtM0sWrVKvT29qK3txc7d+50PONkmiY6OztdTfNpmoaGhgbouvNqIEHM0hVd5cNVpQh6xRqgbBer+EO9B+cVsab77d9cpZupFxk0+2TPPD0vkhw8ZeO8NoZhuK4ilMl5g5ilK7o6GvZvrjVNc5w1TWtJ1cAHuFycN4hZuqKrbGRtX26ftVLgSSO+RdM0HH/88TjxxBNx4oknYvLkyY7LkSulUFJS4nq0mslIN2hZuqKrXLuqEKsIw3tizTjtEEHEwz5nkrdnn+zB0yFxNnjivZXfe8uvfaar3GXpi678lqWr3PoaBk8aCQw1NTWOi0MQQvxJucigd5s+FmuWp9wHfbM5RSlslcGDJ1bbI4QQQgJJ3juQVRKJBNavX59RcQh7WpSbjdEVXfnH1XCDpl6xlshpHp0307ym66hobMSpun7EzNOxBk+8t/J3b/m9z3SVmyx90ZUfs3SVO18p8KQR36LrOlpbW9HZ2YnOzk5XxSE4LZo+dEVXuXAVl+EHTadkoc+Z5nXThCiFk0Uczzzx3sr9vRWEPtNV7rL0RVd+y9JVbn0NgyeN+JZEIoEVK1Zg48aN2LhxI3p7e3Ho0CFHM06EEH8RE0lW0ftAjj5o8hNuBk+EEEII8Q1570BW8WLGidOi6UNXdJULVyPEGoAcFqsYxNEGTflcqjNcNt3BE++t/NxbQegzXeUmS1905ccsXeXOVwo8acS3JBIJrFq1Clu2bMGWLVuwY8cOx+84KaVQWloauOnJfE0h0xVdZcNVSWkpRCmUiWCZ9FfR2y6Ckiz2ORvXfIpYs2T24OmwWEsPBxa1UBn64r1FV3SVeZa+6MpvWbrKra9h8KQRX3PiiSfilFNOwSmnnIKpU6c6LkdOCPEHZSL4m/i7il662IOnjyT14IkQQgghviLvHciYcDickqFTc1VVVY7LkZumie7u7mRbAzfhOtaxrusYOXIkDMMoiixd0VU2sso0Ma27Gy+FQjgo/YOmbSIYr2nJKnpen1fE2vSzsbERhmF4llV9x6eIYLumDTvzpGVw3nA4nFya4Ifr9XOWrujqaMf2MiHTNB1n7SVCkUgkp+cNYpau6CobWZEjn7U8wJNG8kYikcCGDRuwd+/elNilyHft2oW9e/c6XqoXCoVwxhlnwDRN6LqOrq4uGIaR1rFhGJgyZUpRZemKrrzOimHgwjPOwDvhMD6Q/oIQLaaJU7N4Xvu4pKQEhmF4nhVdxzVdXdgdCuFDsQZPB0Xwkmni7K4umC7PO3HiRCQSieQ/sH65Xj9m6YqujnZsmiYikQgmTpzoKhuPx11nMzlvELN0RVdeZw2j/1krHA5z4CRi/TZ5/PjxaGlpSUlXV1eS6dOnuypHbq+PVEohGo06OmaWWWYzy4pSqCktRa9SOCxWRb1xIhClUJLlPkej0eTngNdZUQpmNIpxSqG3b0D4kQjeUAr1WTwvs8wy6+DzR4RZZpkNaFYpvuPkCMMwsHLlymRxiO3bt7vaALe9vd3VNJ+maaivr4euu9g8M4BZuqKrbGTFNHF2ezt2hUI4JIKNIojk4rx9ZFLRJ93sqSLYJdZyva1iVQ6szKAKUVeX+ypCubhev2Tpiq6OhqZpaGxsdPXQZc/Muf28dHveIGbpiq6ykbV9uX3WSoEnjfgWXddx8sknY9y4cRg3bhzOOOMMx8UhMh2tBrEKCau90JWfsgml8HI0ioNKYacI2kSg56jPubrmsAg2iTXj9J4I/qYUqkIhCO+trGbpiq7oK/9ZuqKrbGU545QhlZWVjotDEELyR4VY5cc/FmtA8YEInhJB3Ad98xJNrOWHu8QaPB3uu+4yH/SNEEIIIQLxQQeySiKRwLp167Bz507s3LnTVXEIe1qUm43RFV3lNhsXwTPSX37c3repU9Kfccqkz7m+5rBY5dXtyoGHxSq/7nTwxHuLrugq8yx90ZUfs3SVO18p8KQR32IYBtrb2zFx4kRMnDgRM2bMcFUcYuALak5QSiEUChVVlq7oyqusLoIuEewQa/C0XQTjc9jnXF+z1nd922Tw/k5OZ554b9EVXWWepS+68muWrnLjKwWeNOJbEokEVq5cic2bN2Pz5s3Ytm2b4xknQkh+KBXBk2INInaK80FTUBkn1iBx4ODpWRFEfdA3QgghpIjJeweyiq7rOPXUU9Hc3Izm5maceeaZjotDcFo0feiKrrzMVohgjwg+FWsgkW4lPa/6nE9fAwdPH4lgb58P3lveZumKrugr/1m6oqtsZDP1lQJPGgkMI0aMcFwcgtOizrJ0RVdeZOMiWCpWQYiPRLBFBOUOz5lpn/PpS8QaPG0TwYd9Hp4VQYL3ludZuqIr+sp/lq7oyutspr5S4EkjviUajWZcHIIQknviYs02fSLWhrcTlILmg37lFKUwXqxligMr7aUzeCKEEEKI5+S9A56j6zoMw4BhGAiHw+jo6EgWhzj//PMdF4fIdFq0qanJ9fRk0LJ0RVdeZcvE2gj2kAi2myZO6+qC5NiVnc/X8oTqxkaU6Dq2yOBKe0vl6IOnUCjEpRxpQld0lU7eMAzHWS+WVLk5bxCzdEVX2chm6isFnjTiGxKJBF577TXs2bMHe/bswe7du7F582Zs2rQJmzZtQm9vLw4dOuRoxskwDJx00kkwDCO5g7Gu62kfjxkzxtH3Bzmr6zpd0ZXrrNI0VDU2okzXsUSsvZt2iKDLMDD2pJOg58FVU1MTIpFIXrLhSAS6pmFGYyN26zo+FGvwdEgEy3UdpzY2Qvq8Dc0mEolBD41BuN58ZemKro52HIlEkr98cZI1DAPxeNxVNpPzBjFLV3SVrayuW89apmly4DQcuq6jpaUFHR0d6OjoQHt7O1pbW9HS0oKWlhacffbZjotDiMgg4QPXWqZzzCyzzKaXVSKoDoWwVCkcEuu9nvdFsFAE5aYJlYc+D/wtVb6yEgqhWalBlfY+UQovhEJI+LTPzDLLLLPMMpvPrH1smmby2APyP9jJJeXl5XjzzTcdFYcwTRMdHR2DfoDpomkaGhoaoOvOlwkEMUtXdJVJNiaCxdK/4e0HYs04nWaaaM+DKxHrxVL7N1f5zo7v82EPng6JtWwvPiRrGAY6Oztd+fLT9eYiS1d0dTTs31xrmuY4ay8RcvOb7kzOG8QsXdFVNrK2L7fPWinwpBHfkkgksHbtWuzYsQM7duzAnj17HBeHUEohFou5Gq0qFbwqJJlm6Yqu3GZ1EXRL/4a3u0XQIgJRCqV5cOVHXxP6/Hwg/WXKh77vxHvLWZau6Iq+8p+lK7ryOpuprxR40ohvMQwDHR0d6O7uRnd3t6viEISQ3BATwRNizaZ8JFZxCDd7NxU6E0SwS6xCEb3irkw7IYQQQhyT9w5klUQigRUrVmDjxo3YuHGjq+IQpmm6Xp4w8CXaYsjSFV1lkh1YgnyHCFrFmoXKlyu/+gqLta/VR2K9B7ZEBFHeW/x7SFeeZumLrvyYpavc+UqBJ434Fl3XMWHCBLS1taGtrQ3nnHOO4+IQnBZ1lqUrunKbtUuQfyrWxq+RAdl8uPKrL02sJYy7xBpk7pXBs068t5xl6Yqu6Cv/WbqiK6+zmfpKgSeNOEbTtEHYF5ft85aVlTkuDkEIyT5xETwj/cv0uATt6ISlf58re9ZpaJEIQgghhHiK941WVFRg7ty5mDdvHn7961+jtLQ0+bVQKIRvf/vb2L59O3bv3o3du3dj165d6O3txc033+x6g6tUDC0OsXv3bsfFITgtmj50RVdus0OX6bWJtUwvn6787EsTaynjTrE2xz0sA5bs8d5KG/49pCv6yn+WrugqG9lMfaXAk0YGXWBPTw9uvvlm/Nd//ReWLFmCRCKR/Ho0GsWvfvUr3HHHHZg1axbOPfdcXHXVVdi9ezemTp3q+ayTXT510qRJmDRpEmbOnIn9+/ejtrY27TY4LeosS1d05SabkOGX6eXTlZ992bSINXj6SKzB0zMiiPLecpSlK7qir/xn6YquvM5m6isFnjRyRAerqqrwrW99CwsWLEBZWVny66FQCGeeeSbKy8uTfzZz5kzcfffdiMfjnvZFxJpxeumll/D666/j9ddfx9atWx0XhyCEZJdSETwtg6vpcZle+gx83+kNsd4Vy3efCEd/F+oAACAASURBVCGEkAIkOw0rpXDbbbcdMXBSSg3atKusrAxPPPEETj/99Ky846SUQmtrKzo6OtDR0YHzzjvPcTnyTKb5/LzZaDaydEVXbrIJsQoc2Mv02qV/mV4+Xdl5t8sEcpUNSf/7Tu+K4G+miTM7OyEuffn9er3MZrKpaxCvl65yl7c/tzLZqDRIvuiKrvyWHejLt0v1Bnb09ttvP2LgNFTGjBkz8NBDDw2agcom8XjccXEIpRTi8bjrKcZwOFxUWbqiKyfZuAgWizXbdEAE74u1l1N8SDYfrvzoazh0sd4Js993+lQprIjHEXOx03oQrtfrLP8e0lU2fWn8e0hXdJXXv8NuP7dS4EkjR5DOwCmRSODhhx/GjBkzXF9QIpHA+vXrsWvXrpRs3749idviEG1tbTAMA7quo7Oz09FxR0dHUWXpiq7SybZ0dqIiFMIisd7NOSCCD0SwWwSTRaD3/ZYo3646Ozuh67rvs6d0dqIrFMIOsZY7fiSCZaaJ0zs7IT7ts1+ySqnA9ZmucpM1DAOaprnOKqXyct4gZumKrrKR1XXr+aEgZpzOPPNMPP744xgxYoTr8xjG4OIPwzF58uQks2bNclwcIhQK4ayzzkqOeO2RazrHuq7jlFNOSd7ohZ6lK7pKNxuLx2FoGiaJtTzvUN+gqc3+u+cDV0oplJeXo6mpCYZh+DobjcchmoZW6X/f6U2l0BSPQ3zaZz9kR4wYga6uLoTD4cD0ma5yk43H4zAMA01NTaioqHCcDYVC6OrqQmVlZU7PG8QsXdFVNrJKDX5+8PXASdd1fP3rX8cTTzyBePzIog+xWAzz5s3DpZdeCqWyt3+Tpml44YUXsGHDBmzYsAFbtmxxXBxCKYXS0lLX/bQf2IohS1d05SRbIoLHxHov52Ox3tMJ+8yViGRU0SfX2ZBYe2AdFGsW7ynpK1Hu4z7nO5tJxaUgXi9dOc+7ySllFcvK9XmDmKUruspWNtPnh2HwpJEjME0T3/jGN7Bw4cJhZ5x6enqwaNEiVFdXZ+X8Nrquo729HV1dXejq6sKMGTMcF4cghGSHYxWFIM4Z+L4Tq+wRQgghnuJ9ozU1Nfj5z3+ODRs24MCBA/j1r3+N5ubm5NdjsRjuvfdeXH/99a5ebsuEWCzmuDgENxtLH7qiq3SzMREsEmtW5D2xikLMl8FFIfLtyk++HGGauKmzE2+FQvhQrOIb6c46BfF6+feQrrKRpS+68mOWrnLnKwWeNDKIUCiEsWPHYvz48WhubsaJJ544aFrRNE20t7cP2hg3WyQSCbzyyivYtm0btm3bhl27djkuDjFwraTT8ysVvCokmWbpiq6OlY2LtVHrwKIQe0RwmggMH7nyiy/H/VYKlfE4tiuFj/s8pzt4CuL18u8hXWUjS1905dcsXeXGVwo8acS3GIaBiRMnYsqUKZgyZYqr4hCEEG/Rxaqct1OsohA7xVqml+9+FRrtMnhj3IQP+kQIIYQEmLx3IKvE43G88MILeO211/Daa69h8+bNjotDcFo0feiKrtLN6iLYIoJPRbBNhi8KkW9XfvLl9N6a0NmJaCiU3Bj3gKQ36xTE6+XfQ7rKRpa+6MqPWbrKna8UeNKIb/FixkkphUQiwc3G6IquPMrGxKr2dkCs/YZ2iKDch6784stNNpZIwNA0dIhV5j3dWaegXi//HtKV11n6oiu/ZukqN75S4EkjgaG0tNRxcQhCiLewml5uaRdr8PSRWAPWUh/0iRBCCAkgee9AVonFYlizZk1GxSFM00RHR4eraT5N09DQ0OBqijGIWbqiq2NlRdcRFWvPpk/6/mv61JWdd7tMIF/ZoUsTQmIthzwoVqGIRZJ6yV4Qr9dLV0HoM13lJktfdOXHLF059+X2+SEFnjTiWzRNG7RU74ILLnC1VC8ej3NalK7oyoNsVCksFGuZ3gGxypA/I8OXIc+3K5tM8vnIDl2aoIugQ9IvFBG06/XSVRD6TFe5y3qxpCqIn9P5Wn4WtD7Tlb+zdt7t80MKPGnENyQSCaxduxY7duzAjh07sH37dqxfvx7r1q3DunXr8Prrr+PQoUOoqqpKu01N01BbWwtN05IjXyfH9fX1RZNVStEVXQ17LJqGE+vrsVTXk2XI3xfBPk3DlY2NMHzqqqGhAUopKKUClbX/wWhsbIToOkyxZp0+7nOfXLLnoz77wVVQ+kxX2c8mP7tE0NDQwCyzzAYwaz8/uJ2xKviBk2EYmDJlCk4//fQkp512Gnp6etDT04MLL7zQ8YxTKBRCT08PwuEwRASRSCQ58j3Wsa7rOP7442EYRlFkTdOkK7oa9ljTdYw5/nicbRjYIdaysZ0i6FIKKhKB+NCViPVeZGNjIwzDCEw2Ho8nl3JE+tzqIuiSwbNOcRGIUr7os19cBaHPdJWbbCQSSVb0ikajjrOhUAidnZ2D9pDJxXmDmKUruspGVqkjnx88IP+DnWyilMLy5cuxfv16rF+/Hhs3bnQ846SUQiwWS/4wnJ4/FAoVVZau6CpVVg+FYCiFzdJfhjzkY1c2QVxiNNySqpAItkv/rNNCGf5dpyBer9eu/N5nuspNVinl+oFLKWtJVT7OG8QsXdGV11k77/b5IQWeNOJbDMNAd3c3TjvtNJx22mmuZpwIId4RFWv/pk/EmnE6Whly4i0pZ50IIYQQkg5570BOKSkpcVyOnBVM0oeu6ColmoaTGxuxWNfxoVgP7xMlvTLk+XIVVNdH83WsWacgXi//HtJVNrL0RVd+zNJV7nylwJNGfEsikcDq1avR29uL3t5e7Ny503E5cnta1M3yBHuK0e0SoyBm6YquhkUp1IbDeEMpfCpWGfJ0lunl01VQXR/N17FmnYJ6vfx7SFdeZ+mLrvyapavc+EqBJ434FsMwMGnSpORSvdmzZ3OpHiF5Ii79+zf1Cpfp5Qt71umQWLNOT4qgxAf9IoQQQnxO3juQVeLxOJYvX55ROfJi3aiUm7rSlZdZ0TSc0tCA7X3lyLdL+gOnfG+AGzTXx/Kli7VMco9Y1Q0/EWvJnl2ePGjXy7+HdJWNLH3RlR+zdJU7XynwpBHfYhgGJk+enCxNftFFF7naALesrMz1tOjA8ojFkKUruhoWpVAZiWCrUo4LQ+TLVVBdp+urSwR7pX/JXqzv5xQO4PXy7yFdeZ2lL7rya5aucuMrBZ40EhgikYjj4hCEkMyJieAJkWRhiG5JrzAEyS5dItgtgo/EWrIX8UGfCCGEEJ+S9w5klVgshlWrVmHr1q3YunUrduzY4bg4BKdF04eu6CoV5WLNatiFIcwAuAqqa8Mw0vZlirVs8nAfizQNxzc0QAJ0vbly5Zc+01Vuspnm7c8t0zQDc835/veQrujKy+xAX1yq54DJkydj6tSpmDp1quuleqxgQld0lVl2aGGIsgC4sslkmUC+sukuTbDfd9or1qzTp0rhr5EIogG73ly48lOf6So3WXuZkNtsWVlZRsuT8tHnfGXpiq68ztp5VtUbQCKRwJo1a7Bt27Zh6e3txbp167B27VqsXbsWGzZscFUcoqWlBYZhQNd1dHR0ODpua2srqixd0dXQYwmFEBFr49vDIthjmpjW0QEJgKuOjg5omha4rIik/f0ndXSgJxTCDrEGtntEUGGamBCg682VK7/0ma5ykzUMA0op11kRyct5g5ilK7rKRlbXrecHNzN0BTlwMgwDU6dOxdlnn52SM888M8kll1zieMYpFAph2rRpyd9a2yP9dI51Xce4ceNgmmZRZOmKroY7jmka5ovgXbFmNfZoGkaXlUF87kophREjRqCpqQmGYQQmW1VVhc7OToTD4bS+P15WhrCmJTfGfVcET2oa6gNyvbl05Yc+01VusmVlZTAMA42NjaisrHScDYVC6OzsRHV1dU7PG8QsXdFVNrJK9T8/ZDJrVVADJ6eEw2HHxSGUUojFYlDK3bSo/cBWLFm6oquh2O832dX0JgXElU0QlxiVlTlbUqWLVbBj4Ma4bvZ2KgZXfugzXeUma+fd5OyHt1yfN4hZuqKrbGUzeX5IgSeN+JZEIoGXX34ZW7ZswZYtW7B9+3bHxSEIIZmRkP73m7aKtQFrvvtEjsQUwQ7p3xh3vgjCPugXIYQQ4hPy3oGsYhgGpkyZktzH6eKLL3a8VK/Yqp+xUhxdeZ0tFev9pk9EsE3S378p366C6DoTX7oIJos12/Rx38/rCRFEfX69/HtIV9nI0hdd+TFLV7nzlQJPGvEt8Xgcy5Ytw5o1a7BmzRq89tprjotDaJqG8vJybjZGV3TlIhsTSb7f9LFYS8GcDpzy5Sporr3wJTJ4yd6bkv7AqdhcBfF66Yq+/JilK7rKRjZTXynwpBHfMrR4xJw5c/Duu+86mnEihLhn6PtNk4Ub3/ode8meXSjCyawTIYQQUsDkvQM5xTRNvPnmm2hoaHCU4bQoXdGVu6wX7zdxqV5ufdU1NOA0XcdOcTbrVIyugna9dEVffszSFV1lI5uprxR40ohvsYtDbN68GZs3b3ZVHILToulDV3Q1lBLJ7P2mfLoKmmuvfIUiEYSUwk7pLxTxuBy7UEQxugra9dIVffkxS1d0lY1spr5S4EkjvsUwDPT09GS0jxMhxB0xETwmmb3fRPKDLoIpMrhQxHzhkj1CCCFFTd47kFXi8TiWLl2K1atXY/Xq1Xj11VcdF4fgtGj60BVdDcR+v+mwWJvezg2YqyC59tqX1nfeSZJ+oYhidRWk66Ur+vJjlq7oKhvZTH2lwJNGfIuu6zjjjDNwzjnn4JxzzsHcuXMdF4fgtGj60BVdDaRM+t9v6lUKiUgEEiBXQXI9NOuVL1Osoh52oYjHJfXgqdhdFUO2mFxlmi+Gz3i6ois/ZzP1lQJPGgkMhmHgjTfecFQcghDijoGFIbaJIO6DPhFn6CLokcGzTqU+6BchhBCSB/LeAU+xi0Fs2bIlyaZNm5Js27YNhw4dclQcwp7mM02zfxmLpvF4mGPDMOiKrqxfTOg6ItJfGOJNTcP4hgZIgFwppdDU1ISmpiaYpon6+vpAZEeNGoXOzk6Ew2HU1dVldF7RdRgiyUIR74rgUbFmosQn1+sXV4WeLSZXmqahvr4epmmiqakJI0eOdJStq6tDOBxGZ2cnRo8eDaVUTs4bxCxd0VU2skOfH7hU7yiDnGnTpmHGjBmYMWMGpk+fjrPOOivJpZde6rg4hKZpqKiogKZZH8QlJSVQSvE4xTFd0VVJSQliSuFREXwogt0imKoUYiUlkAC5EhGUlpaipKQEmqYFKmv7spc4uD2vKJWcdXpT+gtFPC6CqI+u1w+uiiFbLK7sYztXWlrqKBuJRJLPDtFoFCKSk/MGMUtXdJWtrH1sf25x4JQmS5YswapVq7Bq1SqsX7/ecXEIQohzysV60P67WMv1TB/0iWTGFOGSPUIIIUVN3juQVYbOQF155ZWOi0OYpon29nZWMKErunKQHVgYYqsIRmgaqgPmKiiuc+XLFGvgZC/Ze0QGD4jpqrCzxeaKvujKj1m6yp2vFHjSSGDQdd1xcYiBS/Wcnm/gdGExZOmKrmyGFoaoUArhgLkKiutc+dJFMFUE+6R/yd5j0l9lj64KO1tsruiLrvyYpavc+UqBJ434lkQigRUrVmDjxo3YuHEjent7HReHIIQ4xy4M8akI9gg3vi0kWGWPEEJIkZL3DmQVwzAwdepUnH322Tj77LMxZ84cLtXLYpau6EpEEBNrGZddGOI0ERgBdBUE1/nwNXTJ3qPSN3iiq4LOFpsr+qIrP2bpKne+UuBJI4NIJBKYPXs27rrrLvz0pz9FSUnJoK+PGzcOL730UrJE+IYNG3Dbbbd5eVFJ4vE4lixZgpdffhkvv/wy1q5di4MHDzoqDsFp0fShK7oSGVwYYov0vQcTQFdBcJ0PXwOX7H3a97MuyfBnXKiuCilbbK7oi678mKWr3PlKgSeNJNF1HVOmTMGXvvQlzJ8/H0uXLkUikRj0PVOmTMGqVatw66234rrrrsMNN9yA7u5u16PJo2GaJs4991zMnDkTM2fOxNVXX+14xokQ4oyB7zf1CpfpFSqnibUM80MRPCysnEgIIaTg8bZBpRRGjBiBhoYG/Ou//isWLFiAsrKyQd8zceJE3HvvvYhEIjm/YE3THBeH4LRo+tAVXYkIwtK/8e02sSrsZbKMi0v1/OnLkP4le4dFMF/TcGKDtfkxXRVetthc0Rdd+TFLV7nzlQJPGhmW2267LeXA6b777svK0ryhxGIxvPTSS8niEFu3bnVcHELTNIwYMYLTonRFV2lko2LNPrwrVuW1ZGGIALryu+ujZXOxlMMQa8meXShin1KoLLE2zaWrwswWk6tM84X6GU9XdBWUbKa+UuBJI0dgmiZuv/32YQdOkyZNwtatW7Fy5UosX74cd9xxR3IH5Gxw+umnY9q0aZg2bRouu+wyLtUjJIvY7zd9IoKd0lcYwgf9ItlBl8GFIv7CnzchhJDCJTsNH23gFI/H0d3djXPPPRff/OY3sXXrVvzwhz9EOBx2fJ5EIoGVK1cmC00MZePGjVi5ciVWrFiBFStW4JVXXnFcHMKe5jMMA7qu85jHPE5xrEIhxMV6v+mwCHaaJia2t0N80De3x52dnTjuuOMQCoXQ1tbm+6ymaeju7sbEiRNRUlKC1tbWrJ63rb0d00IhvCnWDOMhESwwTZzm8OdeDK6CnC1GV21tbQiFQhg5ciQ6Ozuh63ra2dbWVpSUlKCrqwvd3d3QNC0n5w1ilq7oKhvZoce+X6p3tIHTQMLhMH784x+jt7cXI0aMcHWeGTNmYPbs2Sm54IILknz2s591PONkT/MppZLvcGma5uiYWWaLISuaNmjgtEPTcHzfn/u1z8c6rqysRDQaHTTd7/dsVVUVqqqqoOt61s9b3vfzHbhk721NQ+OQnztdBT9bbK7s42g0isrKSsefIbquo7KyElVVVa4+f9yeN4hZuqKrbGUHHvt64GQYBr7+9a9jwYIFR1TVG8pnPvMZbN261dEskFuUUo6LQxBC0scuDPGpCPaKIO6DPpHsY4i1Z9chEewXwUNive+W734RQgghHpK9xr/2ta/hiSeeQGlpafLPYrEY7rrrLlx77bUQsWaM5s2bh1/96ldH7PfkBYlEAi+++CJef/11vP7669iyZYvj4hCsYJI+dFXcrqJivePygVgP0WdK//suQXTlZ9d+82WI4AwRvCVD9naiq4LJFpsr+qIrP2bpKne+UuBJI4Oorq7Gj3/8Y7z22mt4//338Ytf/ALjxo1LXsD3v/99rF27FnfddRfuuece3HnnnRg5ciSUclcx42gYhoEzzzwT55xzDs455xzMnTvX9VI9N9N8SgWvCkkmWboqblfDbnwbYFd+du1XX1Olf28nJ4Uiis1VELPF5oq+6MqPWbrKna8UeNLIICKRCNrb2zF16lScccYZ6OzsRHl5efLrFRUV6O7uxqRJk9Dd3Z3VCnexWAxPPfUUnn/+eTz//PN4+eWXHReHIISkBze+Jbr0L9n7RAT/JVyyRwghpGDIeweyimmaOOuss3DeeefhvPPOw+WXX+54xinTadH6+nrX05NBy9JVcbsKyeCNb8s9Om++XPnZtR99aZqGuvp6TNN17Oy7D/aJIEJXBZEtNlf0RVd+zNJV7nylwJNGfEs8HseiRYvw4osv4sUXX8Tq1asdzzhpmobKykrX06KlpaWupyeDlqWr4nUVFcGfxSoM8LEI3hBBRcBd+dW1X30ppRAuLYWpFHaL4KD07+10rFmnYnQVtGyxuaIvuvJjlq5y5ysFnjTiW0zTxPnnn4+LLroIF110Ea677jpugEtIFigXa3bhE7HKUp8l3Ai1WDHEKgxilydPd9aJEEII8Tl570DOcVqOnNOi6UNXxeuqTPrfb9oqRw6agujKr6796svOiq4PetcpnVmnYnUVpGyxuaIvuvJjlq5y5ysFnjTiW2KxGJ5//nm8+uqrePXVV7Fp0ybH5cg5LZo+dFW8rgYOnIYrDBFEV3517VdfdlaUgi6Cs0XwtljlyY8161SsroKULTZX9EVXfszSVe58pcCTRnzNWWedhenTp2P69Om44ooruFSPkCwQl/6B09DCEKR4OVOs8uQfiLUpru6DPhFCCCEuyXsHPCUej+OFF17Ahg0bsGHDBrz22mt44YUXMipHbpom2traYJpmcspQ0zQeD3NsGAZdFaEr0TSMqq/HNl3HJ2IVhigXgQTclVIKTU1NaGpqgmmagcked9xx6OjoQDgcRl1dXd76PHTJ3idiFRApHXJv0FUwssXkyj42TRONjY1oampylK2rq0M4HEZHRwdGjRoFpVROzhvELF3RVbaymtb//MClekcZ5FxwwQW49NJLk1xyySVJrr/+ehw4cMDxBrj2NN/AKUMeH3lMV8XpKqoUnigtxYdKYY9YS7QMEUjAXYkIotEootEoNE0LTDYWi6Gqqgq6rue1z6IUDLEKhRxRKIKuApctJlf2saZpyTacZnVdR1VVFWKxGEQkZ+cNYpau6CobWaUGPz9w4OQSp8UhCCFHp1ysWaZPxdrHidX0yEAMsZbrHRSrXP2fhJviEkIICSR570BWicfjeO6557B+/XqsX78eGzduxKFDh1wt1WMFE7qiq+GzxyoMEVRXfnTtZ1+psoYIpsnRy5PTlf+zxeaKvujKj1m6yp2vFHjSiG8xTRPTpk3DjBkzMGPGDFx55ZWOi0NomoaqqipX03wDpwuLIUtXxekqnYFTEF350bWffR0te6xZJ7ryf7bYXNEXXfkxS1e585UCTxrxLbFYDAsXLsRzzz2H5557DitXrnRcHIIQcnQSwop65OikM+tECCGE+Jy8dyCrmKaJCy+8EHPmzMGcOXNw4403Oi4OwWlRZ77pqvhchcR6t+lTsd51qigQV3507Wdfx8ras06H5MhZJ7ryf7bYXNEXXfkxS1e585UCTxoJFE6LQ2Q6LWpXAimGLF0Vn6uoCB4UwftiPRSfK8MXhwiiK7+59ruvY2WNvvvjHenfFDdMV4HJFpsr+qIrP2bpKne+UuBJI74lHo9j+fLlWLduHdatW4fXX3/dcXEIQkhqysV6AP67sKIeSY9pItgr1qa4D4pA80GfCCGEkDTIeweyimmaOPfcczFz5kzMnDkTV111lePiEAM3wHV6/iBObXoxhUxXxeMqncIQQXXlN9d+95VuduCSvU9E8EcRxDUNVXTl62yxuaIvuvJjlq5y5ysFnjTiW2KxGBYsWIC//e1v+Nvf/oYVK1Y4Lg7BadH0oavic5VuYYgguvKba7/7SjdriOAcGVIoQilE6MrX2WJzRV905ccsXeXOVwo8acS3mKaJSy65BJdffjkuv/xy3HzzzY6LQxBCUmOKYLNY76y8KcMXhiBkKLpYy/Xs8uQPCKvsEUII8T1570DOcVocwjAMNDc3u54WrampcT09GbQsXRWXq4gI5kl/YYjpkvodpyC6sslkmUA+spqmobW11fXShFz02RDB2WLNOh0WwTuahtH19RC68m22GF3Zy4TcZA3DQGtrq6vfdGdy3iBm6YquspG1fbl9fkiBJ43kjaHFH4Zj7dq1STZs2OC4OEQ4HMa5556LUCgEXdfR2toKwzDSOjYMAz09PTBNsyiy9jtldFX4rkTXcWZrKw6YJj4RqzCEJgIxzYJxpes62traUFZWlvzHKgjZ9vZ21NXVwUzxs/BDn0XX0dHairdNEx+J4F2l8Fg0ivJQCOPpypfZYnPV2moNEhOJBNrb2x1nQ6EQ6urq0NHRkdPzBjFLV3SVjaxh9D8/RCIRDpxEBKFQCJdeeimuuOKKYbn88stxwQUXYNasWZg1axauueYax8UhlFJIJBJQSkEpherqamialvZxRUVFUWXpqjhciVI4oboa2zQNh8UqDFEmAtG0gnJl/5KFWW+zohTqq6sxQ9OS7zq9IYISTUOFT/vMbHFlq6urrc86keQ7Eswyy2xwsvZxIpGw/t3hwCk95s+fj2XLlmHZsmV48cUXHReHMAwD48ePd71MqLq6GrrubllE0LJ0VVyulFjvNx2rMERQXdkEbYmRUir5mzq/99l+18neFHdejn9GQXKV72wxutI0LqmiK39l6cq5L7fPDynwpBHfEgqFMGfOHFx55ZW48sorccsttzguDmE/eLm5SZUKXhWSTLJ0VTyuoiL4g1ibmR4UqzLa0QpDBNGVX1wHxZebrCGCGSJ4t+8++kSsQhFRuvJdtthc0Rdd+TFLV7nzlQJPGgkUTotDEEKOpFwEb4n1oLtbrIdf0wf9IsHkXLHuI7s8ecgHfSKEEEKGkPcOZJV4PI5ly5bhlVdewSuvvILXXnvNcXEI+0VYbjZGV3TVN2Wu64P2b9oq1pKrQnPlB9dB8pVJduiSvT+ItRSUrvyTLTZX9EVXfszSVe58pcCTRnyLaZqYPn06LrzwQlx44YX47Gc/67g4BKdF04euisOVKDVo4NQrR3+/Kaiu/OA6SL4yyWayZK/YXPG+yk2WvujKj1m6yp2vFHjSiG+JxWJ4/PHHsXTpUixduhQvvPCC4+IQhJAjMcQqQZ5OYQhC0oVL9gghhPiYvHcgq4RCIcydOxdXX301rr76anzxi190XByC06LpQ1eF76qqvh5xXcfvJP3CEEF1lW/XQfOVabayvh6mrg9asvd7uvJNtthc0Rdd+TFLV7nzlQJPGgkUTotDaJqGmpoaTovSFV0phZJoFBVKYZ/0F4Y4X45dGCKIrvLtOmi+vLi3TKVwvgxesjdPjr5krxhd8b7Kfpa+6MqPWbrKna8UeNKIb4nFYnj22WexZs0arFmzBq+++qrj4hCEkMGUibPCEIQ4Zbr0L9l7S7hkjxBCiC/IeweyzowZMzB79mzMnj0b1157rePiEIZhYMKECa6nRWtra11PTwYtS1eF72pEbS0qdD3501dc6gAAIABJREFUflM6hSGC6krE+m1XXV2d6w1D85HVdd310gS/XK8ugjckvSV7xe6K91V2siLW50ddXZ2r33bbG5UahpHT8wYxS1d0lY2s7cvt80MKPGnEN8TjcSxduhSrV6/G6tWrsWrVKixZsgTPPPMMnnnmGSxfvhwff/yxoxkn+yY1TTP5A9Q0La1jXdcxduxYGIZRFFm6KnxXI8eOxQjDSA6ctopghKahqgBdaZq1tjqRSEDX9cBkGxsbUVdXB8MwAtPnoVlD1zFTBAekf8ne70VQKgKhK95XOcjW1VkDrng8joaGBsdZ21NjY2NOzxvELF3RVTaymtb//BAKhThwGo5QKIQrrrgC11577bB8+ctfxnvvvYeamhpH7doje6UUYrEYlFJpHYsIIpFI2t9fCFm6KlxXSgRmJAJDKWyW/hmnCqVQWoCulOorv973OcBs7rLS97ObIYOX7JkiEJ/2mdnCyg78DLHfsXCStc/rJpvJeYOYpSu6ymbWMIzksQfkf7CTa5wWhzAMA83Nza6XCdXU1LheFhW0LF0VtivRNIypqcEfdB1vizUT8JYcu6JeUF3Z2L/1CkpW0zS0tLS4Xprgp+u1l+wdFKuK4+9k+EIRdMX7KhtZ+zfXbh66DMNAS0uLa9duzxvELF3RVTayti+3zw8p8KQR32Iv3Vu1ahVWrVqF9evXOy4OkcmD19BRb6Fn6aqwXYlSaIrF8LZSOCzWTMAsOXZFvaC64r2V/6whgply9EIRdMX7KhtZ+qIrP2bpKne+UuBJI77FNE3MnDkTF198MS6++GJcf/31jvdxIoT0ExUZ9H4TK+qRbJPurBMhhBCSZfLegawSi8Xw8MMPY/HixVi8eDGWLVvmuDiEaZqulycMfLmtGLJ0VdiuRNNwcl0dtus6Dkv6FfWC6or3lj+yplgzm0e860RXvK+ymKUvuvJjlq5y5ysFnjTiW0KhEK688kpcf/31uP766/GVr3zFcXEITXNfzjiIU5uZTiHTVeG6EqXQGIuhVylHpciD6or3ln+yA8uTvyOC+6V/1omueF9lI0tfdOXHLF3lzlcKPGlkENFoFOeddx5+8pOf4Fvf+hYikcigr5eVleFrX/sa7rrrLvzlL3/BV7/61SO+J5s4LQ5BCOmnVMTxHk6EZIopggvEKk/+qRw560QIIYTkAG8b1HUdkydPxle+8hUsWrQIy5YtQyKRSH69pKQEP/zhD/Hggw9i1qxZuO6667B27VrceOONXk6jJYnH4/jrX/+Kl19+GS+//DLWrVvnuDgEp0XTh64K25VoGhrr6rBN1x0PnILoiveW/7IzRbBXBO+L4Lf2n9MV76ssZOmLrvyYpavc+UqBJ40MusDa2lqMGTMG3/3ud7FgwQKUlZUlvx6JRPDlL38Zl112WfLPHnroITzwwAOD9lvwCtM0ceGFF2LOnDmYM2cObrrpJsfFIbyYFtU0rSiydFXYrkqVwp9jMezXNEelyIPqiveW/7L2kr3DYs16/lYEUbrifZWFLH3RlR+zdJU7XynwpJFhue22244YOCmlkEgkEItZm3jV1NTg6aefxnXXXZfc4NJLotEo/vKXv+Cpp57CU089haVLlzouDkEIsSgXwZsiyVLkFwqXS5HcYi/ZS1UoghBCCMki2WnYNE3cfvvtRwycbHRdx7//+79j1apVuO+++5IDqWxwwQUXZDTjZBgGxo0b53patKqqyvX0ZNCydFXYrsrEKkH+qVjvORW6K5ugbdyplMKECRMKdqNSXayB00ERvC2C32saTqirg9AV7yuPs/YyITdZe6NSt7MKbs8bxCxd0VU2srYvt88PKfCkkSM41sDJMAycc845uOWWW/Dggw/ipptuQigUcnyeeDyOJUuWYOXKlcOyYsUKLF68GIsWLcKiRYvw7LPPOp5xCofDOO+88xAKhaDrOlpaWmAYRlrHhmGgp6cHpmkWRdY0TboqUFfKNBEXa+B0SAS7TBOnt7RACtiVrutobW1FeXl5cp10ELJtbW1obGxEKBQKTJ+dZE1dx7+2tGCfaVpV9pRCeSwGcXG9he6K95X7bEuL9V5EWVkZWltbHWdDoRAaGhrQ1taW0/MGMUtXdJWNrGH0Pz94WIQuPwOngXz1q1/Fpk2bMGLECMfnCYVCuOaaa3DjjTemxde+9jVX5cjLysqglEquldQ0La1jpRQqKyuLKktXhelKdB2JvoHTYRHs0DScXFsLKWBXyWsX67ftzPojK5qG+tpavKXryU1x7xFBlD9fZj3Oapr1W303Wbt8ck1NTU7PG8QsXdFVtrL284PdTuAGToZhYPz48YMq7V1wwQV48803HQ1mMsFpOXLDMHDqqacGaklVvrJ0Vdiu7KV6dkW9WIG7sqmtdf9iab6ymSypCsL1KrHesfPiXadCd8X7yn1W0zJbUjVhwgTXe/UEbVkUXdGV37K2L7fPDynwpJFhufXWW/HYY48N6mx5eTmWLl2Kq666Kvln8+bNw8MPP5yV95zi8TiefvppvPTSS3jppZewZs0aHDx40NFSPfuH5uaDN4hVSDKt9kJXhetKE8FmEfxdnFXUC6or3lv+zmpiFSuxN8W9x8XPt1hc8b7KT1W9YvJFV3Tlt2ymvlLgSSODqKysxHe+8x2sW7cOH3zwAX784x/j5JNPhoj1vtAPfvADPPfcc/jlL3+J++67Dw888IDr0fOxCIVCuOiiizB37lzMnTsX//Iv/+K4OAQhxNr49h4RvCdWOeiLhNXMSH4xxboP3xOrUMQnIrhPBFEf9I0QQkhB4n2jpaWlOOOMMzB79mxcfPHFOOuss1BdXZ38eiwWw9lnn43zzz8fM2fOxNixY7N2gdFoFH/+85+xcOFCLFy4EH/9618dF4ewp0W52RhdFbOrcrEqmP1drIp6WhG44r0VjGwm5cmLzRXvK/ryY5au6Cob2Ux9pcCTRnxLOBzGddddh5tvvhk333wzvvGNb7gqDpHJtGg8Hnc9PRm0LF0Vrquh7zeVF4Er3lvByA5dsvcbuuJ95UGWvujKj1m6yp2vFHjSSKBwWhyCEJL5wImQbDHckr17xVpemu++EUIIKSjy3oGsEo/HsXjxYrz44ot48cUXsXr1asfFITgtmj50VbiuMh04BdEV761gZJWmobSuDhfr+qAlewZd8b7iUr1AZOmKrrKRzdRXCjxpxLeEQiFcfPHF+MxnPoPPfOYzuPnmmx0Xh+C0aPrQVeG64lI93lt+zpbE49A1zfGSvWJ0xfuKvvyWpSu6ykY2U18p8KQR3xKNRvGnP/0JCxYswIIFC7BkyRLHxSEIIdZ7JFuES/WIfzFEcLEI3hcu2SOEEJIV8t6BrBIOh3HDDTfglltuwS233IJvfvObjotDZDot6nbzvSBm6aowXZWK4C6xquod7Puvkz2cguqK91awslpf9iIR7JH0luwVqyveV/Tlpyxd0VU2spn6SoEnjQSKvXv3OioOkckPTSmFaDTqao+qIGbpqjBdJcQaLH0i1gPppeJ8D6cgurKJx+Ou8/nK1tfXu/6HJojXOzCriWCf9C/Zu4uueF+5zNrLhNxkNU1DfX29689pt+cNYpau6CobWdtXJgOvYfCkEd8Qi8WwaNEivPDCC8OyatUqx8UhlFIoKyuDUgpKKes3m5qW9nFlZaWj7w96lq4Ky5UohZNqa7Fd1/GJWMv1lAjE/i1/gbuy34cMYlZEAtdnL7KmruMSGbxk727pW7I3zH1bzK54X6XxGejyepWyHmxrampyet4gZumKrrKVVcp6frDb4cBpCPbSvC984Qv4whe+gFtuuQVXXnklrrjiClxxxRX4/Oc/77g4RCgUQk9PD0KhEJRSyd9epXOs6zrGjh0LwzCKImuaJl0VmCtRCk3xOLZp2uD3m4rAlVLWB259fT0MwwhMtqKiAi0tLQiFQoHps5dZ6fsHctgle3TF+yrNbDweh67rqKurQ3l5ueNsKBRCS0sLRowYkdPzBjFLV3SVjaxS/c8P4XCYA6d0eeCBBzB//nzMnz8fTz/9tOPiEJqmoaamJhBLqvKdpavCdBWXzPdwCqKr5PX3fQAHKVtsS6qGyw5dsvcbGb5QBF3xvkqF/QDmJqtpXFJFV3SVz6zty+3zQwo8acS3hMNh3HTTTfjSl76EL33pS/j2t7/tuDgEIcUON78lQcQUwRyxlux9Kunv7UQIIYSkIO8dyDlOi0MYhoHm5mZWMKGronXlxcApiK54bxVG9mIRvCGC90Twv+iK9xV9+S5LV3SVjWymvlLgSSO+JRaLYeHChXjuuefw3HPPYeXKlY6LQ9jTotxsjK6K1ZUmgs2S+VK9oLnivVUYWU0Eb4p1/34ig5fs0RXvK/rKf5au6Cob2Ux9pcCTRnxLKBTCnDlzcNVVV+Gqq67CF77wBcfFIQgpZkpF8Gvp38Npnzjfw4mQfGKKVUJ/t1gDp7eFS/YIIYS4Iu8dyCrRaBR/+MMf8Oijj+LRRx/FU0895bg4BKdF04euCs9VuVgPmodF8Kam4cu1tQgViavM8xrC4VqIFIcvP2cHFop4W6wleyUiELrifUVfec/SFV1lI5uprxR40ohvCYfD+NznPodbb70Vt956K77zne/g/fffd1QcQtd1NDQ0uJ4WTSQSrqcng5alq8JzNej9JqVQlkgkyz0Xuiu3+Z/9THD//YJ771V46KEE7r1Xwz33SJL77xf8/OfHakdBJAGR4Pjyc9YUwWUyeNZJF4HQFe8r+sp7lq7oKhvZTH2lwJNGAoXT4hCEFDMDB05bRRD1QZ/8hj1Quucewe9/Lzh0SPCPfwj+9/8W/P3vgv/5H+vY5h//sL7n97+XQQOqgdx9t+C++6y28319hcLQWadfy/DlyQkhhJAU5L0DWSUWi+HJJ5/E8uXLsXz5cqxYscJxcQhOi6YPXRWeK3vgdFgEOzQNJ9fWQorElYhAKQ2RSP9yu4GDpOEGSv/934IDB/oHTMPx3//dP5gaOqg62gArvZmq4Nxbuc6aIpgrgg+kvzx5xDBwEl2lRbHdV/RFV37M0lXufKXAk0Z8zWWXXYarr74aV199Nb74xS86Lg6haZltvllSUuJ6o7KgZemq8Fwp6a+ot00p1JeUQIrElYXCffclcP/92hGDJHsg9Mkn/YOh//kfwQcfCK6+WjBrluCiiyyGHl91leD99wcPpAa2M/DYPtfAgdSxBlH19e6XJgRxo1In2dnSX578Ll1HVUMDFF2lBTfATR9N01yvbgniZqN0RVd+y9q+ampqXC/1GwZPGskbsVgMTzzxBJYtWzYszz77LB555BE8/PDDePjhh/Hkk0/io48+QnV1ddrn0HUdJ5xwAnRdh67raG5uhmEYaR1rmoaTTz65qLJ0VRiuTm5uRsI08UuxljV9LIL3DAOTTz4ZUsCuNE1HXV0zREz89KeCefMEH30k+Oc/+2eT7AGNNZAx8LOfNeOSSwxcdpmOH/ygGbNnGxDR0dg4Hta7SjoaG5shYgw6vvBC6/vnzrWy//Zv/cff+954XHSRjquusgZi//xn/8Bs4GzU735nLem78077M8voO681WzZ+fDN0PT1Xuq5j/PjxyX9snHgOSlZ0HROam/GuaeKQWL8Q+A8RJAwDJ/u0z8zmJ9vc3AxdtwaJ48ePZ5ZZZgOWHfj8YBgGB04iVvGHz3/+8/jqV7+aFt/73vccF4cIh8OYPn06wuFwcqSvaVpax4ZhoL29HaZpFkU2FArRVYG4qmtoQKWuJyvq7RLB1aaJjvZ26AXqSikNIhoefLABf/yjjoMHBf/n//QPlv75T2sQc801gksuEcyZI5g9W0d5eQOsIg4aSkqsY6U0jBw5EvX19TBNM+W57O8X0VBa2n8ci41EONwAER0zZwouu8w65zXXDB5IDRxE3X+/4De/0bF4cQN+/vMj20zH29H6XAhZ0TSMamjAFbqeLBTxlghCuo4an/bZL9lRo0b9f/beNDqq60r73/fcW7OGkqokxCA0gBBTnPaYTjpZTtK94owe4ji2MWY0o5CEJkAgIRBCCAyykLEiY4xNMA4mtkM8Jp1kJavX6u6VfjvCdtz5O2ZGSGgA7GCc/9ufnvfDUWkuqFvjvVX7w7N8U6rnnnN/nKrcXXvffXDLLbfAZrOZZs6heCdNmgRN0zBx4kRkZ2fr9lqtVnzhC19ATk5OVMc1o5dZMatIeIUYun+w2+0cOAUrvc0hhDBHSZURvMwqvlgNbwxxgghCUWB1OCDimNWTT8og5No1QmenDEp8wdKDD8oyOz3jh1ImlJKSPBBgjXzdF0iNF0T5nrPyZaNaWoZnoyI/Z7N4FRpqFHGWCLuCGNNM1xsu76RJiVUCyiVVzMpoXmalnxeX6unQ6FK+3/3ud7qbQ7BYiaoRrchJ7ukU6zlFSg0NhOeeI/T0yGDEFzAtWEC4557Yz8+f/AVRly+PfC7quef0B1DxLAsRHiLZKKKX5BrfQ9xlj8VisVg3VMwnEFFZrVY8/PDDWLBgARYsWIA1a9ags7NTV6mepmmYM2cOdzBhVgnHanQr8nQhkB6HrHbtkl3wrl2TzzNdvEhYtIjwve8RfJvYCmH8tfW97xF+9CPCD3+oYceOOejrswyWGl67JgOo/ftlkGiUOcfa+yMifESj9nYy+Jz5Oys6XubFrIzoZVbR4+VHYTmJYeVyudDW1oZDhw7h0KFDOHbsWFDNISZPnhx0mZDZNgwLdWM2ZhU/rEZnnNIUBa44YrVtG+HZZ0dmmXp6CD/+8fD3mW9tEalwuyfj3ntVLFgwdG2BBFBm/CyF5KWRezvtNMOc+TsrKl7mxayM6GVW0ePlR2E5iWFls9mwcuVKrF27FmvXrkVtba3u5hAsVqJqeCvyeCrVq6+XAZPvWaaxWab40ve+R1i4UF8AlSiyEOFBGlmyt5u4ZI/FYrFY4yrmE4i69DaH4LRo4GJW8cPKSTTYitz3a7zHxKV6vg1sd+4cKsu7cMFflin26yMSvG4UQD3zjNxkt7FRIC1tiJcZrjcUr6ppmDpnDh6xWAa77AVasmfG643159BM18u8mJURvcwqerz8KCwnMaySkpJw9OhRvPXWW3jrrbfwm9/8RndzCE6LBi5mFT+s3CS7jfWTfAbkx0SwmbRULzk5BUQCO3cSrlyR3fK6uqRulmWKx7U1PIAa3db88mUFR4+moKHBPNcbKqsJkydDU1XdJXtmvN54/s4Kt5d5MSsjeplV9Hj5UVhOYlhZrVY8+uijWLRoERYtWoSSkhLdzSFYrETU6FbkigHmFIqamkYGTT09hEceif28Yqnvf19m2kY/B/XppzIL1d4uyxpjPc9oyEKER4jQTUMle7uIS/ZYLBaLNUIxn0BE5XK5sG/fPrzwwgt44YUXcPToUd3NIUJNiwa7/4wZvcwqfliNbgyRSgQyISui8YOmhx82Dmsj8Pr+9wmLF48t4/vkE1neaOTrDQcrbYDVQxR4lz0zXm88f2eF28u8mJURvcwqerz8KCwnMaxsNhtWr16N8vJylJeXo66uTndzCE6LBi5mFT+sxt3DyYSsQgmaEnFtjQ6guroIvb2BZZ/igZVChNM0VLLXZMA5G4WVGebMpXrm8DIrZhUJb6i8/CgsJzGV9DaHYLESUclk/s1vRwdNly75bwLBGqnvf18+B3XxouTmayIR7+V7vpK9iyRL9q4Ql+yxWCwWa1Axn0BYlZSUhCNHjuCXv/zluPrVr36Fnp4eXc0hNE3D7NmzoWkaFEVBZmYmhBB8POpYURSoqsqs4oAVKQoKMjPxZ1VFP40t1TMyK183uMZGGTRdvDgUND32mIDDkQlFCXwOWVlZyMrKgqZpuucfK++kSZMwd+5cWK1WZGRk6B53woQsEGmwWjMxb56Knp6xXfja2gjbtgm43ZkgEiCKD1bKwPovzszEyYH1f4YIYpz1b8brjeW6Mtv1ZmZmQtM0ZGVlYeLEiVAUJWBvRkYGrFYr5s6di8mTJ+vyhjKuGb3MillFyqsoQ/cPXKrnR3a7HWvWrEFVVRWqqqpQUVGBpUuXYvHixVi8eDHWrl2ruzmEqqqYMmUKVFWFoihITU0d/Mfj45HHQghmFQesSFEwNTUVHwgxplTPyKySk1NBJMYETUONIBS4XDo4EMHtdsPtdkNVVaSkpJjCm5aWhuzsbGiaFtK4TqfsRviDHxCWLCF0d48MoC5fVnDkSCq2bFEGvi/dSE01PytSFLhTU3FWiMGSvcaB9Z9sgDkbiZXR5xysV1FkeZCqqoPn0OvVNA3Z2dlIT08HEUVtXDN6mRWzCrd3vPsHDpwC1N69e3Hw4EEcPHgQL7/8su7mECxWIiqJzFmqN17QpOeZJpZ/3XvvUAB1/frIDnxtbYTNm2M/x3BJJcKjRLhEQyV7O4lgM8DcWCwWixUzxXwCEZUvA1VZWYnKykps3bpVd3MIX6kedzBhVonGqoOM01UvEFY3Ks8TIvpdteJ1bQ0PoMYr4duyxTycb8bqYfLfZc+Ma8PI68poXubFrIzoZVbR4+VHYTmJqaS3OcTwUj29Y/nShUIE10nEbF5mFR+sHETYQUPdxc4RIY1osFTPiKxuVp4XzLi8tm78Xn8B1CefEHbsiA9W43XZc4ZhXDN6jfydFQkv82JWRvQyq+jx8qOwnMSwSkpKwuHDh3H8+HEcP34c7777ru7mECxWoslNhLNE6CfCX4nwGBGsBpjXeHI4ZNB0+fLIoGnevNjPLVF0332EJ56QAdTf/ib/Da5ckf8usZ5bqLKSXP+XSJbrDTaKYLFYLFYiKuYTiKhsNhvmz5+PpUuXYunSpSgrK9PdHILTooGLWcUHq+F7OJ0g+au7UVkpCuH0aRksdXYSPv6Y8Oij4RmX15Y+7333CWzcmIlLl1T09sr9n555JrBnn4zO6hEinCTCBSJs971uwrVhxnXFpXrx72VWzCoS3lB5+VFYTjJCDocDX/va11BRUYGVK1fCZrPp+ns45XQ6sXfvXhw4cAAHDhzAkSNHdDeH4LRo4GJW8cFq3M1vDcpq2zbCmTOyTKynRx4LEZ5xeW3p5aVA01Ixf75ATw/h889lE4mrV2+efTI6K1/J3uUB7SCC04Rrw4zrikv14t/LrJhVJLyh8vKjsJxkxATvvPNOrF27Fm+++SbeffddpKSkBPz3cCscGScWK9HkL3AymrZvH/tc0/z5BKs19nNLdPnK9y5epBHZp7q62M8tGFmJMI+GGkWcJS7ZY7FYrARUeE8ohOyXPnPmTNTU1ODYsWNITU0N+O/hVjgyTpwWDVzMKj5Y+QucjMJKz3NNXKoX/TkP72A4b57sbnjpkmwg0dc3fgBlBla+rFP/wH93CIG0zEyQidaGmdcVl+rFr5dZMatIeEPl5UdhOcm4Ki0tvWFgdLO/h0N2ux1r165FdXU1qqursX37dt3tyFVVRXZ2NqdFmVXCsDJiqd5wVuM91/TYY+Efl9dWeLyPPSYzTr69n3wB1NNPE2prfe9TkJJibFZWIsynob2drioKnklNhdNEayOe1lWkvcyLWRnRy6yix8uPwnKSMbJYLCgvL/cbGN3s75GU3nbkLFaiaXTg5DLAnIarvv7GzzWxjKf77ycsWzYUOHV2+gugjK9HSXab7CfCKeKSPRaLxUogRebE0QqckpKS8NOf/hSvv/56QHr77bd1tyP3pflUVYWqqnzMx3F9TAPp7A6S7Ze7NA1fmT0bFOO5zZgxG8nJFjQ0jC3Rk881ReZzOnfuXEycOBEWiwWzZs0yvFcIgVtuuQVf+MIXYLfbMXPmzJjPeebM2SBSQaRi3brZWL3agq6usRmo1lZCfb2G6dPl+43IavpAyccpGgqcmjQN03V+RnhdGd87a9YsWCwWTJw4EXPnztXlnTlzJux2O+bOnYtbbrkFQoiojGtGL7NiVpHwjj42fKletAKn0aV4o7V+/XqsWLECy5Ytw7Jly1BRUaG7OYSqyjSfEAJCCD7m47g+dqoqthHhPMn2y4tUFdOys0ExntvEidnQNBWnTvkr0YvM53Tq1KlIT0+HpmmYMmWK4b2KoiA3Nxc5OTmwWCyGmrOiCDid2SBScf/9hOXL5d5PvgDq2jXCtWsqDh3KBpF8v9FYTcrOhkNVB/d26iHCp6qKQwOfEcUAnI3CKtZzDtU7ZcoUaJqGtLQ0TJ06VbfXYrEgJycHubm5UBQlauOa0cusmFW4vaOPVZVL9QLW7t270d7ejvb2dhw6dEh3cwgWK5Hk2/z2Ksk9nGI9n+HasoVL9OJNDz5IWLFCNo+4dk1mEnt6ZJv5WM/tZppPhG6SwVMPERqI4DDAvFgsFosVMUXu5KtXr8aRI0f8Rnk3+3s4ZLfbUV5ejk2bNmHTpk3YsWMHurq6dG+A60sX6h1fCPN1IQnFy6zMz+pGrchjxcrplGVcV6/KTFNXl2w2sHDhzVuPhzIur63oeR98UKC2NhM9PUOb5+7dS9i0ybisSAiUZWbilKqin/S1KOd1ZXwv82JWRvQyq+jx8qOwnGSE0tPTUVJSgj/84Q/o7OzE+vXrMX369ID/HmnpbQ7hK9UL5h/NjF1IuNtLYrO6UeAUK1ZWK+HxxwkffTS0J9Djj0d+XF5b0fP6Ns9duFCgt5fw97/LDXSvXr159ilWrEhR4E5NxVkh0EeEM0SoNzjnRFtX3FXPHF5mxawi4Q2Vlx+F5SQjlJycjB/84AdYtGgRli5divvuu29EoHKzv4dTLpcLL774Il599VW8+uqreOutt3Q3h2CxEk0dZLzNb8vKCOfOEU6eJPzgB7GfDyty+uEPZfmeL7OoJ/sUbSlEWECyVK+X5OeGS/ZYLBYrbhXzCURUNpsNixYtwooVK7BixQpUVVXpbg7BadHAxazMzcpB8hfz00ToI8I5IqQZgFV9PeHKFfkczOnTMgPhdEZ+XF5b0fcO3zz38cfl804A/+9eAAAgAElEQVS+zXM/+WT87FMsWXkHNsCdR7JF+WUKrGQv1pwTbV1xqZ6xvcyKWUXCGyovPwrLSQwrp9OJ3bt3o62tDW1tbXjxxRd1N4dQVRVTp04NOi3qdruDTk+azcuszM3K1xiin+RN4EIi2GLMassWGTRdvCjV309Yu5Zgt0eeFa+t2HsXLJCtyq9fH8pAtbQQNm4c7o8tKxoY9zTJz85pImwxGedEW1fMy1heZsWsIuENlZcfheUkhpXdbkdlZSVqa2tRW1uLnTt36m4OwWIlioY/33SCZBlSLOczPGga3hAi1pxY0dWPfkRYtUquge7uoX2fxgZQsZOV5A8NvpK9K0TYaoB5sVgsFiusivkEoi69zSFCTYtmZGQEnZ40m5dZmZvVjRpDRJOV0ymfaRmvi140WfHaMpZ3ePbJt3Hu1auEhgaBlJQMyE12Y8tq9PNO22j8552MzDnR1hXzir2XWTGrSHhD5eVHYTmJYeVyuXDw4EEcO3YMx44dwxtvvKG7OQSnRQMXszI3q5sFTtFiZbXKm+S//nWoOUCwmSYu1TPHnAP1+rJPly4Nle/19yt48UU3Nm40Bqv5dPPnnYzOOdHWFfPitWUWL7OKHi8/CstJDK0lS5agqKgIRUVF2LBhAy5evMileizWOEqiGwdO0ZLNJp9jOnNGNoPg8jzWaD34IKGoSJbudXcT/vY3mX3asiX2cyMa+bxTnQHmw2KxWKywKOYTCKtcLheef/55vPLKK3jllVfws5/9DG1tbdi3bx/27duHgwcPoru7W1dzCE3TMHPmTGiaBkVRkJGRASEEH486VhQFqqoyK5OyooHj91V1MHBKJQINpMmjNR+3W6bkT5+WXdQ6OuRncNq02LCaMGECJkyYAE3TTOOdOHEiZs+eDavVCq/Xa4o56/HKPZ9kad7ChSObR1y54gueBBQlA4oSfVYTMjKwVFVxiYa1KBcCUzMyQCbinGjrarxjTdOQmZmJrKwsKIoSsNfr9cJqtWL27NmYNGmSLm8o45rRy6yYVaS8ijJ0r8Wlen5kt9uxbt061NXVjasnn3xSd3OI4Wk+RZEpQ98/Hh+PPBZCMCuTsnIoCp5yu3FGiJGtyKM8n8xMN7ZuFTh1St4QnztH8HpVTJ4cfVZEhLS0NKSlpUFVVaSmpprC6/F4kJOTA03TTDPnYLxEsnTjoYeGsk+9vbKFeUuLgu3b3SBS4Ou6Fy1WSW7Zae9xkiV7/UQ4ryhId7tBJuScaOvKd5yamgpVVZGWlob09HTdXk3TkJOTA4/HAyKK2rhm9DIrZhVu73j3Whw4BSm9zSFYrESQm4bKi/5KhMU0shV5NHX6NOHyZfmM0+LF8pmnWPNhGV++7NPf/074/HO5hmJZuqcQ4QzJz9QpImwm3hiXxWKxTK6YTyCiGl26d/z4cd3NIXyletzBhFnFM6vRrchjwcrhINTVEU6dkvs1nT3r+1tsWPHaMo/X65Wle6OzT729hOZmwoYN0WdlJfkDRA/J9uRnaKhRhBk5J9q6Yl7MyoheZhU9Xn4UlpMYVjabDcuWLUNxcTGKi4uxceNG3c0hVFUdLE8I5h/c7Q6uG4gZvczKvKxu1lEvGqzcblma198vs01LlviyTbFhxWvLXF5FGfIuXiyDJt++T1evyqA8FqwWksw4nSdCre91E3JOtHXFvJiVEb3MKnq8/CgsJzGsnE4nmpqa0NraitbWVhw4cEB3cwgWKxEUSOAUDXV0yKYQZ88ShIg9F5Z5tXixDMKvXx/KQO3ZQ1i/PrrzUEiWwV4e0Bbikj0Wi8UyqWI+gYjK4XBgw4YN2Lp1K7Zu3Yo9e/agq6tLV+DEadHAxazMyyrQjFMkWdXUEM6fJ5w8KdtN+55tihUrXlvm9z78MGHNmqG25Z99Jp+D2rOHsG4dgUh2bIwkK1/Jnm9vpzNE0ISA22CseF0xL15bxvcyq+jx8qORL1gsFjzwwANoamrCyy+/jF/84hf4xS9+gZdeeglbt27FN7/5zXANHDPpbQ7BadHAxazMyyrWpXq1tbKV9KVLsjlEXZ185imWrHhtxY93ePbpwoWh8r36ehVebw6IIstqeKOI00SoEwI2txuKAVnxumJevLaM62VW0ePlR0P/Izc3F7t370ZbWxv27t2Lp556Co2NjdixYwdaWlrw9NNPo729HfX19UhNTQ3XBCIql8uFZ599FkeOHMGRI0fw2muv6W4OwWIlgmJVqme3y6Dp8mXCxYtS/f2Eqir5t1hzYcWPHnmEUFIi25X7yvd6egiNjXK9RXJsGxGeILmvUx/Jz1kNcckei8VimUzywOVyYdu2baisrMQdd9wBp9M55s1utxt333036uvrUVJSAofDEevJ31Q2mw0rVqxAaWkpSktLUVNTo7s5hKZpKCws5LQos4prVrEq1VMUwpkz8ga2s1OW6S1ZYgxWvLbi0/voozKA8pXvXb8uy/eefFJfABXMnBcT4WOSn7OzRINd9ozKKpHXFfNiVkb0Mqvo8fIjeZCbm4u6urqATG63G5s3b0ZKSkq4JhExOZ1ONDY2oqWlBS0tLdi/f7/u5hCcFg1czMq8rGJVqrdxoyzNu3BBBk/jNYXgUj1zry2jepcuHSrf6+yU/716VWZAIzXu6JK9Gp3Xyusqel7mxayM6GVW0ePlR/Jg8uTJOHDgAO66666bmhRFCfckIiaHw4GNGzdi27Zt2LZtG5qbm3U3h2CxEkUdRLhKsm1yWoTHcjrlA/pXr8qb1q4u+av/smUEmy32LFiJoUceIaxaNbJ8r7dXf/YpUA0v2eslub9TbZjHYLFYLFbEJA/cbjdOnDiBXbt2YevWrSguLsatt94a68lFRME0h5g2bRpH9wFI0zRmZUJWdpK/fJ8j+Sv4Uhq/hCic46oqobxcluZ1d49fohdrVj55vd6g/bHyFhYWBv3jlhmvNxTvlCmFePRRDStXyrV46VLg5XvBjruAhp53CiZ44nUVHa8QIuhnolVVRWFhYdTHNaOXWTGrSHiJQrt/8CN5YLfbsWDBAnzzm9/EkiVLUFJSgnXr1mHz5s0oLi7GbbfdFq4BwyqXy4X29nYcPnw4IP385z/HpUuXdGWcbDYb7rnnHthstsEFq6pqQMeapuEf//EfYbFYEsJrtVqZlclYTSsshFfTcIZktqlj4IsmP8Lj5uUVgkjD//k/spveiRMD4+Ybh5Wqqpg1axa8Xi8sFotpvLNnz8a0adNgtVpNM+dYssrPnwYiKyZMKMTKlRr6+saW723aRCDSkJ5eCCFCG1dRVUwqLMQKTUMPyQCqnwj1moYvFhaCDMwqkdZVYaF8LsLj8WDWrFm6vVarFfn5+ZgzZ05UxzWjl1kxq0h4VXXo/sFut4c3cCKSJXjDI7xbb70VDz/8MB577DGsWbMGzc3NWLFiBaxWa8wDJp8cDgdqamqwffv2cdXQ0IDy8nKUlZWhrKwMtbW1uptDCCGQmZkJRVEghEBubi5UVQ34ePLkyRBCJIRXURRmZTJW2bm5SNc0nCD5fNN7RPCoKrIjPG5BQS42b9Zw8qT8Zf/cOYLXqyI721iscnJyBr8f2Rvf3ilTckGk4dFHCWvXju2+t3u3ipaWXBCpIBKYOjX4cSfn5oIUZbBZRB8ROlUVebm5IBOwSgRvbm4uhJCZqpycHPayl70m86rq0P2DqgbXXOKGgdN4ysnJQVFRET788EMAwPHjx8ftuGdk+Z5tam5uxrPPPhtUc4j8/Pygy4RSU1MH/+Hj3SszBszKbKwCbUUe7nFPn5ZtyD/++MbPNsWKlU9mLDEqLEyskqpIsHrsMRlADd88t7ubsHOnLDMlIqSmBj9uqtcLVVVxmmTG6RQRqkzKyshz5lI943uZFbOKhJcotPsHP5IHVqsVt912GxRFwZw5c1BcXIyf/exn+Ld/+zf8+te/xv79+7F06VLcdddd4YzaIq7RGamWlhbdzSFUVUVubm7QN21paWlB32iazcuszMlKT+AUjnHtdln6dOqU7Go2Xic9I7DitRX/3kBYPfGEv+57AhZLGoiCm3NKWhrsQmAZDTWLuEyETSZmZbQ5x/Lzn2i8mBWzMpo3VF5+JA9SU1Pxu9/9DsePH8cf/vAH/OY3v8FPf/pTFBcX48tf/jJsNlu4Boy59DaHYLHiXdHe/FZR5N5NgWSbWCwjaN688cv3duwgVFSEfv7hnfYCCZ5YLBaLFRPJA4/Hg0uXLuEXv/gFSkpK8JWvfCUugiWXy4W2tjYcOnQIhw4dwrFjx3Q3h/BtnhVsdO8dKMdIBC+zMi+rDpLdvU5EcFy32wunU0V19chsk6IYkxWvrfj36mU1fz6hrEx23vNtnnv1qtyPLNQ5LyP5rFMfyeCphggOE7Mywpxj+flPNF7MilkZzRsqLz+SBy6XC0VFRUhPT7+h4fbbbzdUc4ibyW63o6ioCBUVFaioqEBdXZ3u5hCcFg1czMqcrNaTbEPeRXJzzl1EcEZg3JSUNKSnC5w9K4Omjz8mrFhx82wTl+qZd20Z3Rssq+XLh8r3urtl9lRP8ORvzk+QbBZxmQhnSW6Ya3ZWZl0bzItZGdHLrKLHy4/kgaIoIwKiW265BVu3bkV7e/ugDh06hP/4j/9AWlpauAaPuBwOB+rr67F7927s3r0bP/nJT3Q3h2Cx4lUOkkHSVSJcHNBlImyg8X/pDpc6OoZakMeaAYsVrB57jFBaKgOnvj65cW5Tk8xIhXLeMySbRZwmQrUBrpPFYrFYgxr7YnJyMt588038/ve/x3PPPYf29nb85Cc/weHDh/H+++/fNCtlJDkcDmzevBk7duzAjh070Nraqjtw4rRo4GJW5mJlJ8I6kt28uolwkmS5UCTGJRLIzvaipkYdbEF+/jwhLc24rHhtxb83tDIOAavVi5UrVfT1Ef7+d6lASvf8zdlGhBU0tDnueCV7ZmRlxrXBvJiVEb3MKnq8/Gjsi5mZmTh16hS+8pWvjHhdURTcdtttpirVG096m0Ooqoq8vDxOizKruGUVyPNNoY5LJJCXl4YLF8Rgmd7KlYE1hYgVK15b8e8NlVVysuyq9/jjsknEpUtD2afGRtlQIpg5LyNZstdPY0v2zMrKbGuDeTErI3qZVfR4+dHYF5OSklBTU4MvfvGLcDqdsNlssFqtSElJwT//8z+bqmmEy+XCvn378MILL+CFF17A0aNHdTeHYLHiWdHsqOd0yvI8LtNjxatWrJCB0/DGEdXVwZ3LV7J3iuRziLG+NhaLxWKN86LFYkFpaSn+67/+C7/85S9x7NgxvPLKK3jnnXdw8uRJU5XqERGKiopQVVWFqqoqbN26VXdzCE3TMH36dI7umVVcskqiwAOnUDNOHo8X772n4soV2Y48kDK9WLLyyWwbdyqKghkzZiTURqVGYvXEE7JZxOefywDKX/bpRnO2EWE5jSzZ2xCHrIzu9ZUJBePVNA0zZswI+nvabJuNMitmZTSvj1ew9w9+NPZFt9uNP/7xjzh69ChqampQXV2N6upq1NfX49ixY0hNTQ3X4GHX6AzTwYMHsXv3buzatQu7du3CM888o/sZJ4vFgjvvvBNWqxWKogx+CQdyrKoqCgoKoGlaQng1TWNWJmJFioJpXi8+UFX0kwycUolAA19U4RqXSIXdLrBzZxrOnxc4e1agpsYLm83YrBRFQWZmJjweD1RVNY13woQJmDZtGiwWi2nmHC+siBS4XF48/riK8vKRbcv7+gjbtxPKywVSUjLhdvufMykKbF4vVqnqYPDUT4QaIZCdmYm0OGBldK/XK5+r8Hg8yMzM1O21WCzIz89HVlZWVMc1o5dZMatIeIUYef8QscDJ6/Xi3//938d9DqiwsNDQzzg5HA5s2bJlMFBqamrCunXrQso4KYoyWJ6oKMrgr9eBHiclJUFRlITwEhGzMhErUhTkpqXhAyHGBE7hHJdIXu/Jk7J06f33xeDrRmc1vIuoWbxut9t0c44nVm730JpfsUJmn65fJ3R2Ej77jPDppwK7dvm88v3jnT85LQ0kxIjnnc4LgfSBcZU4YGV0r6IoIXvdbndMxjWjl1kxq3B6hRi6f/CdJwwa+2JycjJaW1sxf/583HXXXbjjjjtw++2346tf/SpWrVoFp9MZ8wBJj2pra9HU1ISmpiY8/fTTujNOqqpi2rRpMS+pMoNX0zRmZUJWfyLZkvw8EdIiMK7dTli3TgZO/f2ym15qqvFZ+TSUTTCHV1GUoayiSeYcz6wWLiRUVcmSPV/5Xnc3oaGBUFIS2Di+551OEqGKCEleLygOWRnNK0TwZUKqqnJJFbNiVjH0EoV2/+BHY19MTk7Gu+++iz/84Q94+eWXceTIEbz00ks4fvy46Z5xGr2PU1tbW1CBUygdTNLT04Ne4GbzMitzsfK1Iz9L8sZsNclnKyIx7pkz8pf3jz8mrF4dWDe9WLPitRX/3miy8gVQw8v3rl4lrF9/Y5+N5Gezj+QzT1eFwK70dDjimJURvMyLWRnRy6yix8uPxr6YlJSEPXv2YMGCBfjRj36Ehx56CA899BAWLFiAvXv3Ijk5OVyDx0R625GzWPEqNxHOkcw23awVebAanW06e5agKLG/dhYrVlq1Sv6IcO2aDKAuX7558EQk93fyleydppEtylksFosVFY19UVVVZGVljWuYMGFCSCUv0ZbL5UJraysOHjyIgwcP4uWXX9bdjtzXwSSUzcZCSamaycuszMOKhEAK6WtFHsy4bjfh3Dka3LtJb7Yplqx4bcW/N1asFi4UaGryordXoLeX0NMTWOne8Bbl63SOaVZWsfIyL2ZlRC+zih4vP5IHkyZNwre//e2AjfPmzUNSUlK4JhEx2e12rF27drAz4Pbt23U3h1BVFfn5+ZwWZVZxxSrYwCmYcTs6Qtu7KVaseG3Fvzd2a0vAZkvHmjVyQ+i//13qyhWZoR3PYyNCEcmSPV+L8qoEYBXLMh/mxayM5mVW0ePlR/JgypQpePHFF3H33Xff1PTwww+jtbX1hiV7t956K0pLS1FZWYlFixbdcNPcWbNmoby8HBUVFfjBD34QrgsDkXzGqba2Fo2NjWhsbMTevXvR1dXFG+CyWBT5zW/tdvlMx8mTshWznr2bWKxE0eLFMli6dEl+Tnp6CNu2EdasGf/9q4nQQ/J5p2CCJxaLxWIFLXmgqiruv/9+tLW1oaWlBatWrcJ9992Hb33rW/jWt76FBx54AKWlpXjmmWfQ2tqKW2+9ddzoT1EU/MM//AMOHz6MsrIyFBUV4ZVXXkFxcTEsFsuY90+dOhUvvfQSNm3ahOLiYhw5cgTf+c53oKpqWC7Q4XCgoaEBzc3NaG5uRnt7u+7mEJqmBd1JyIypzVBTyMzKHKyiUarnK9Pr6yOcPi1QV+eF3W4eVry24t8ba1aKMuRdvVp+VoY3jhg3+yQEar1eXBFiMHhaTwR7nLOKRZkP82JWRvMyq+jx8qORL3z7299Gc3MzXnjhBbz88ss4duwYjh49ipdeegnPP/88tm/fjttvv93vCZ1OJ5555hk899xzg6/dd999+Mtf/oKcnJwR77VYLCgrK8Obb745GFSVlpbi17/+dUQ32dXbHILTooGLWZmHVbRK9To65MPv778/MC6ZhxWvrfj3Go3V6tVD+z51dw9ln4qLh/sFHOnpKBJisFnEWQqsWUQ8sYq0l3kxKyN6mVX0ePnR+H+YPn06vv71r+O73/0uvvvd7+KrX/0qpk6detMTejwenDhxAgsXLhzcbCorKwvnzp3DN77xjRHvTU1Nxdtvv42ysrLBC/riF7+Izs5O3HLLLWG5QKfTib179+LAgQM4cOAAjhw5ors5BIsVr4pkqd7wMr3+fpl5Sk6O/TWzWEbXokVDpXu+7FNf33gB1MhmEZUGmDuLxWLFucJ7Qo/Hgw8//BBLliwZDJxSU1Pxl7/8ZczzSx6PBx988AHmz58/GElOnDgRFy5cwP333x+2Oa1duxabNm3Cpk2b0NjYiK6uLt3NIXJzc4OKVhVFQUpKSlCRshm9zMo8rEiIEYHTe0RwhXncM2eGuumVlCjweMzFyiePxxO0P1be6dOnB/0LmxmvNx5ZrVghs0+ff07o7JQB1JUrhPXrBZxOD4gEltPIZhGBBE/xyCpSXkVR4PF4gvKqqorp06dHfVwzepkVs4qE18cr2PsHPwrLSQaVlJSEn/3sZzh69OhgQ4iCggKcP38ed9xxx4j3er1efPTRR/jxj388GGR5vV6cP38e8+bNC2g8p9OJp556Cvv37x9X7e3taGxsRENDAxoaGtDS0qK7OYTNZsM999wDm80GIQQKCgqgqmpAx5qm4Utf+hIsFktCeK1WK7MyCSuyWkFE6CDCFSJ0aRruLCgAhTgukcDcuQVYv17Dxx/LwOnMGYLNZsEtt5iLlRACM2bMQEZGBiwWi2m8M2fOREFBAaxWq2nmzKxGvkdRBKZMKcDSpRrWryf09srAqauL0N8v0NqajpJSK9xTCrCatMHgqZ8IGzQNU/x8luORVaS8BQUFsFgs8Hq9KCws1O31cZo1a1ZUxzWjl1kxq0h4VXXo/sFutxszcBJC4Ktf/SreeecdPPXUUygqKkJTUxP+9Kc/jQlWPB4POjo6MG/ePAghfw2aNGkSLly4gHvvvTfgwKmxsREtLS0Baf/+/bqbQwghkJWVBSEEhBDIz88f/IcJ5Dg7OzthvIqiMCsTsJqanQ27qqKc5LMRp4lQpqqYnZ8/eLMV7LhE8vjCBQ19fbJUb80agsulYtIk87HKz88f/B4wizcvLw9E8pc6s8yZWY03t3wQyV9Jly4lbNgwVL736aeEa9dUtLbJ9zxEssteLxE+UVX8JD8f9gRiFSmvEPLeJBRvXl5eTMY1o5dZMatwelV16P5BVcPTdG4wcBLC9+B2eAKoL3/5yygtLcXKlSvxxz/+ERUVFWPSZE6nE8ePH8fatWsH/3brrbeis7MTc+fODWtAN1zBNIfg8jNmFU+sXCkpSBcC54hwlQgnwjiu3S438fRlm86eJSgKgUhBaqq5WPlkxhKjRCupShRWa9YMle91dREudhJqthLmFxGWEOEvJLNOH5P/ZhGJwiocXi6pYlZG8zIr/bwiUqqXnJyMXbt24bbbbgvXiUFEuP/++/Hiiy9i8uTJg6+lp6fjwQcfRG5uLlavXo033nhj8IIqKyvxzjvvhK2rntPpxJ49e9De3o729nYcOnRId3MIVVUxbdo07mDCrOKGVWp6OtKEwAnS1xgikHF9Lcj7+2W2qaSEYLMRiMzHitdW/HvNyOqJJwgbNw5lnz6/TujuI5TXEf68itBNsllEGbOK6ec/0XgxK2ZlNG+ovPxIHqSnp+PDDz/Ezp07sWHDBjzxxBMhZX1SUlJQXFyMAwcO4Mtf/vKIv915553o7OzEfffdh0mTJuHAgQOoq6vD+vXrcfToUfzLv/xL2FJqdrsdlZWVqKmpQU1NDZqamnQ3h2Cx4lF6W5EHqtRUwnvvyV/FT5yI/XWyWPGq4mLZLOL6ddk84tPrhAtXCWcrCF0kP9vlBpgni8VixZHkgcPhwLJly/Cd73wHRUVFqKqqQlVVFdavX4/ly5frag+elJSE9evXY+fOnfIh9FF/nzJlCkpKSjBz5kwQEaZNm4bVq1ejpKQE3/nOd8J6gQ6HA9XV1aivr0d9fT2am5t1N4fQNC3o8gQhRNBlAmb0MitzsEr1eILOOAUy7tDeTTIDZVZWvLbi32tWVunpsqueL/vU2yszT+e7CWd7CGfrCF2rxwZPicgqVp//ROPFrJiV0byh8vKjkZPzHauqirvuugsLFy7EkiVLsHr1ajQ0NGDBggWwDnTj8ieXy4WHHnoIXq83XJMMWk6nEzt27EBraytaW1tx4MAB3c0hOC0auJiVOVhFqlTPbieUlw/t3XT+PCEtzbyseG3Fv9fMrBRlyOsLoHouEbq6CWevE872EbrqCJdXyTbl9gRmFYvPf6LxYlbMymjeUHn50Y3fMGnSJDzxxBM4ceIEAODNN9+E0+kM1+Axkd7mECxWPCoSpXrjPd9kt8f+WlmsRJGvfO/z64TznTKA6rlKOFcR+7mxWCxWHEgeWCwWzJkzB0SEGTNmYOnSpXjuuefw29/+Fr/97W9x5MgRlJaW4mtf+1o4W/pFXE6nE08++STa2trQ1taGF154QXdzCE6LBi5mZQ5WKR4PFCHQQeEv1evokDduf/qT+Vnx2op/bzyyWraMsGnTUPnexW7CRz2EmlrC6tUCDocs82NWvLaM4mVWzCoS3lB5+ZE8SElJwTvvvIOXXnoJ//qv/4rf//73eP3111FdXY2vf/3rcDgc4RowqrLb7Vi3bh02b96MzZs3Y9euXbqbQ4SaFjXbQgvFy6zMwWqCx4NyIfAxydbF54mQFoZxS0oIp07JNsmnTxO2biU4HOZlxWsr/r3xzGr5chlA9fTI7nvXrxMuXxZoafFg5UpmxWvLOF5mxawi4Q2Vlx/JA4/Hg97eXvzqV79CdXU1vvGNb5g2WBouh8OB9evXY8uWLdiyZQt2796tuzkEixVvcpHc+LafCCeJsJbk8w/Bns/hINTXy0zTxYtSV66MDJxYLFZsVFxKOHmF0Pk54fwFwrVr8vNZVhb7ubFYLJbJJA9cLhfKy8sN0dAhnHI6ndi5cyf27duHffv24fnnn9fdHILTooGLWRmfFQmBfI8HHwiByxT45rc3GtfhINTVySxTd7fMOpWUxAErXltx700UVmeWEXo2Ec72yueeuroJvT2EzZsJK1cyK15bsfUyK2YVCW+ovPxIHiiKArvdHq6TGlp6m0Ooqoq8vLygF6nb7Q56sZjNy6yMz4qEQI7bjQ+EQD/pawxxs3H/+78Jn3wiAyhFiQNWAwqlo08svIqihFSaYLbrZVY3loVkVrmfCF3LCWc3yZbl5wc2z+kXYLYAACAASURBVO3rCyyASgRW411zenp6UF5fiZCiKFEd14xeZsWsIuH18Qr2/sGPwnISw2h0hmm0gsk4+YJKRVGgKMpg5BvocXJycsJ4iYhZGZwVKQqmJCcPZpzeJ0IqEWjYrzp6xiUSsNkIpaUyYDp/XqChwQO73fysRn9hs5e9ZvSmeTwgIVBKshlMFxHOriWcuyKzT+c7ZQB15QqhvHx48whzXm+4vB6PB4oib059wVcw3rS0tJiMa0Yvs2JW4fQKMfL+IUyxRuyDnXBqdBe9ffv2ob6+PqRnnCwWC+666y5YrVbd/2CqqqKgoACapiWEl1kZnxWpKu4oKMD/WCyDGadAA6fxxvV15zpzRmabTpwQUFX5utlZKYqCjIwMeL1eqKpqGm9mZiYKCgpgsVhMM2dmFVkvDdxArB0ePK0gnK0lXOglfHqd0N1F6OsTeOopD5Yvl4FTWlrisRp+rKoqvF4vMjIydHstFgsKCgowYcKEqI5rRi+zYlaR8Aox8v6BA6cAVVlZGXJXPS4/Y1bxwioSpXrFxXLfpu5umXWqrR3bFMKUrAbk+wI2i1dRlJBqus12vcxKn4YHT51E+HAFoayW0DnQfc/XPKK0lFkJIX9QCsarqiqmT58ORdH/S3co45rRy6yYVSS8Pl5cqqdD4djHicWKNzlJNoUIdfNbh4OwZcvYbnrbtnE3PRbLyPIFTz1E+P+IsIQIT6wl9A5sntvdLTeyXrs29nNlsVgsAynmE4i6gmkOEUrP/GAfTDWjl1kZnxUJgbT0dLwnhO7AafS4vjbkp0/LvZtOnfLf4tiUrHhtxb03EVmlpaeDhEAZyYYRfUS4RIRlRHh0FWFjndz7qa9P/nfjRsITTxCIVEydmjiseG0xKyN6mVX0ePlRWE5iWDmdTuzYsQOtra1obW3FgQMHuB15BL3MyvisbEJgi8eD00KgjwLf/PZG43Z0yEzTiRPxxYrXVvx7E5WV75mn4cFTHxEeHXhfcbn8TP/971KXLxPKyzVMmDAdRInBitcWszKil1lFj5cfheUkhpXD4UB1dTXq6+tRX1+P5uZm3gCXldByE+E0yZukk0SooNA2vyWSgdPVq4Tz5wlpabG/RhaLFbjWkvwu6CFZvrdq4PUVq+T+bL7s06VLhHXrfNknFovFSkjFfAIRld1uR2VlJWpqalBTU4OmpqagmkNwWpRZxQurVCK8R6R789vxxrXZZGOIM2cIZ88SKioIdnv8sOK1Ff9eZiV1hmTgdJHkd0PpsL+Vl8vnnbq7CdcH9n3auJGwbJl5r5fXlrG8zIpZRcIbKi8/CstJDCun04k9e/agvb0d7e3tOHTokO7mEJwWDVzMyvishgdOehtDjB7X7SacOyezTTcq0zMrK15b8e9lVjLjXEGyZO8iyQDqLBGUYb6yMlm6d/06obNTfwBlpOvltWU8L7NiVpHwhsrLj8JyElNJb3MIFiueFErgNOZcqYT33pPPP7z/vgykYn19LBYrOFXQUKe9k0QoGvX31asJmzbJgGl0AFVdTVi6NPbXwGKxWBFWzCcQUTmdTjQ2NqKlpQUtLS3Yv3+/7uYQqqoiPz+f06LMKi5YhZpxGj1uR0dggZMZWfHain8vsxopX+apb+C/a0b8XUVWVj6KijTU1ekLoIx6vby2jOFlVswqEt5QeflRWE5iaG3cuBENDQ1oaGhAS0uL7uYQqqoiNzc3KOiKoiAlJSWof3AzepmV8VkND5zeI4IryHFtNsKaNYSPP5Y3TKdO3bgxhBlZ+WTGjTsTbaNSZhU+7xoaahbRT4QSItgG/jZt2lBXvdWr5T5uXV2BBVBGvd4bSVGUkDcqjfa4ZvQyK2YVCa+PV7D3D34UlpPETKMzSqPV3NyMmpoabNq0CZs2bUJjY6Pu5hBCCGRlZUEIASEE8vPzoapqwMfZ2dkJ41UUhVkZmJWiaUghGTD1E+F/VBW35eeDdI5LpCI1VT7f1NdHOHtWRVtbPuz2+GE1/Nj3PWAWb15e3uD/4ZhlzszKGF4aOL6gabhEQ887WVQV2QOshFCQl5cPIhVEArt25aOhQUNPz8gA6soV+eMKkYrkZGNe782OhZABVyjevLy8mIxrRi+zYlbh9Krq0P2DqqocOPkCp7179+LAgQMB6ciRI7qbQ9hsNtxzzz2w2WwQQqCgoGDwH+Zmx5qm4Utf+hIsFktCeK1WK7MyMCsa+MWlwxc4aRruLCgYDJwCHZfIKs8zUKb34YeaPD/FDyvfcWFhITIyMmCxWEzjnTVrFgoKCmC1Wk0zZ2ZlDC8JgS8UFGCjpqFvIHD6mAjFmoYps2YhdxQrRRFwuwtApKGoSG6I7Svh6+6WLcw3btSwfXshXK4MEFkwfbpxrvdmxxaLBV6vF4WFhbq9VqsV06dPx6xZs6I6rhm9zIpZRcKrqkP3D3a7nQOnYKW3OYSqcvkZs4oPVjYirCZ5I9RPhHNESApiXJtNYPVqWabX3y8zT0lJ8cVquMxYYlRQUMDlZ8wqJG8lyZJe3+a4q4kwsaAA6k1YrVkjA6ieHhk8ffaZDKB27fJg8WLjXu94CrWkqqCgIOrjmtHLrJhVJLw+Xlyqp0MOhwMNDQ1obm5Gc3Mz2tvbdTeHYLHiRW6SwVI/EU4RYR0Ft/mtrw15f798tmndOv/7N7FYLPOqguR3he95p+U6vFVVQy3ML1wgXLsm/3dRUeyvi8VisYJUzCcQUTkcDtTW1qKxsRGNjY3Yu3dvUM0h8vO5gwmzMj+rUDa/9Y2bnJwORRHo6JA3QTfbv8msrGK9PszIy4xeZnVzDd8ct5/Gtim/kXzZp+Hlez09hPXrCUuWGPN6eW3x59DIXmYVPV5+FJaTGFZ2ux1r165FdXU1qqursX37dly8eFFXcwhN04Iu5RBCwOv1Br1YzOZlVsZmFeoeTkIITJjgxZo1An/9q8w4nT9/4256ZmUV6/VhRl5m9DKrG8tOMjN9mWTgFEzwRDS2fO/6dUJvrwygFi82zvXy2uLPodG9zCp6vPwoLCcxrBwOB+rq6tDU1ISmpiY8/fTTXKrHSliFY/Nbl4tw9uxQmd769QSHI/bXxmKxIqfxgqdVwZxn3VD53vDue6tXx/4aWSwWKwDFfAIRld1uR0lJCdavX4/169dj27ZtujNOqqoiLy+P06LMyvSsQg+cBPLy0vHBBwKXLwdepmdGVrFeH2bkZUYvswpcoQRPQgi43ekgEiguJjQ0jO2+V1VFWLTIONfLa4tZGdHLrKLHy4/CchLDyuVyobW1FQcPHsTBgwfx8ssv625HrmkaZsyYwWlRZmV6VuEInKZN8+KDDwT6+wnvvy8bRcQjq1ivDzPyMqOXWelTsMGTb1xFGRq3pEQGUKPL96qqCAsXGuN6eW0xK6N5mVX0ePlRWE5iKultR85ixYvCUapHRPjTnwhXrwb+fBOLxYofhatsb/B8XL7HYrHMo5hPIKJyOBzYsmULdu3ahV27dmHfvn26n3EKNS2alpYWdJRtNi+zMjarUAMnm42wYgXh9GnZjry6OvDnm8zGKtbrw4y8zOhlVvpY5eblgTRt3OBpZQjjlpYStm8fW75XUUFYtEjAZksDUXSvl9cWszKil1lFj5cfheUkhlZdXd1g4PTMM8/oDpw0TcP06dN5kTKruGDVQYSrRDhPhDSdXt/+TVevEjo64p+VT6GUCcTCqyhKSKUJZrteZhVdVjTAaj3pC54CGdcXQHV1SV2/Trh8WaCpyYsFC9Sos/KVCQXj9ZUIhVKeFO05x8rLrJhVJLw+XsHeP/hRWE5iGI3OMDU1NWHdunWoqqpCVVUVtm7dqrs5hKIosNlsg8e+m7BAj5OSkqAoSkJ4iYhZGZAVKQqy0tKwSgicIrkJ7gYiOIYFFTc7j+/X3o4OwuXLhPffF4OvxxOr8a9dfheYxet2u003Z2ZlfO9wVu60NJAQY4KnPpJlew4hkKJzXLfb9z2jYOfONHz6qRixeW5vL6GykrBgAQ28L7Dvn1BYKYoSstftdsdkXDN6mRWzCqdXiKH7B995wqDYBzvhlMvlwr59+/DCCy+Mq6NHj+puDmGxWHDnnXfCarVCUZTBX68COVZVdbB/fCJ4NU1jVgZkRYqC6V4vLqgqrtKwzW+FCGhcj8cLIhXLlhFOnpS/BJ89K7B7txcOR3yxGn2cmZkJj8cDVVVN450wYQKmTZsGi8VimjkzK+N7R7MiVWaAhgdPPUQ4SwRVCKQGOS6RgqQkL8rL1RHle77nn3p6CFVVAqWl3sFAy+MJ//V6vV6oqgqPx4PMzEzdXovFgvz8fGRlZUV1XDN6mRWzioRXiJH3Dxw4BSm9zSG4/CxwMSvjskqi4J9vslgIGzbITNPFi1JXrxJ27CA4nfHHarSGbujM4VUULj9jVtFl5QueeohwkgjLwzju2rU0bgDlewZKZqAiw0oILqliVsbyMiv9vLhUT4ccDgc2b96MHTt2YMeOHWhtbeUNcFkJqVAaQzgchJ07CWfOyGzT6dOyMUSsr4nFYhlH1SS/X/oGNF7wFIrKyuSPNaMDqN5eQnk54fHHY8+AxWLFvWI+gYjK4XCgvr4eu3fvxu7du/GTn/wkqK56ubm5nEVhVqZmFY5W5B0dsk2wno1vzcjKCOvDjLzM6GVW4WXlN3gKcc5Dzz/dPICaPz8818tri1kZ0cusosfLj8JyEsPKbrejqKgIFRUVqKioQF1dne7mEJqmobCwMKTNxlRVfzcgM3qZlXFZhStwCnb/JjOxMsL6MCMvM3qZVfhZjRs8CQFPmOfsL4C6fFlumyDfJ+DxxObzz2uLWTGr2HpD5eVHYTmJYeVyudDW1oZDhw7h0KFDOHbsmO7mECxWPCiUwMlmIyxfPrR/08aNge/fxGKxEk+RLtsbrtEBlG8PqNHZJxaLxQqDYj6BqEtvcwhOiwYuZmVcVqEETsP3bwqmTM9srIywPszIy4xeZhU5VuEKngKdsy+A6umRwVM4nn/itcWsjOZlVtHj5UdhOcmICd59992ora3Ftm3b0NDQgPr6elRUVOCf/umfxk215eXlYfHixViyZAm+/vWvh3U+DocDNTU12L59O7Zv346WlhZ0dXXp3gCX06LMyuysQi3VC+X5JrOxMsL6MCMvM3qZVWRZVRPhFMlue31EWKZzzGDmvGmT/JFn9PNPa9cSHnvM2Lxi/W9sprUV6zkzK+N7Q+XlR2E5yaCcTif279+P//zP/8Tx48fx6quv4s0338T//u//YvHixWMufOLEiXjuuefQ1NSEmpoaHDlyBHfffXfQgEbL4XCgoaEBzc3NaG5uxrPPPstd9VgJqw4iXCXCGSKk6fAtWUL4+GP5K+6pU4SqKoLdHvvrYbFYxtdZIvxfInRT8MGTXpWXy06gfX2Ev/1NbqIbSgDFYrFYAwrvCR0OB5YsWYJp06YNvjZz5ky8+uqrmDBhwoj3apqG1atX49e//jVsNhuICOvWrcMbb7yBlJSUsMzHbrdj1apVKCsrQ1lZGWpra3U3h+C0aOBiVsZkZSPCEyR/+b0gBPakpcERgNdul0FSf7/cu6mzU/6Su2dP4Ps3mY2VUdaHGXmZ0cusIsvKToRKIjSRzDr1kv7gKZQ5V1QI7N+fhsuXBT77TH8GiteWcddWrOfMrIzvDZWXH4XlJCMuMCMjYzBjZLFY0NTUhMWLF4+ZdEpKCn75y1+isrJy8G+33XYbLly4gDlz5oRlPi6XC+3t7Th8+DAOHz6Mn//857qbQ3BaNHAxK2OychPhHMls0/tCIMPrBQXgdToJTz45cv+mjRv1zdVsrIyyPszIy4xeZhUdVkSETSRLhfUGT6F9hgVcLi+qqlQ0NY3fwvxGARSvLeOvLTNeL7OKjjdUXn4UlpP41cyZM/H2229j8uTJY/7m8Xjw/vvv4/HHHx+MJCdNmoTOzk7ce++9EZuT3uYQLJbZNfz5pveI4NDp/+//JnzyiQygYn0tLBbLvKohwiUaCp6WRnn8ykrCrl3yh6DhGaieHkJpKeHRR2PPiMViGVqRO7nFYsGWLVtQXFwMi8Uy5u9erxd//etf8eMf/xiKogy+dv78ecybNy+gMRwOBzZu3Iht27YFpObmZt3NIVRVRU5ODlRVhRCCj/nYVMeKpiGFZMDUT4T/UVV8MScHdBPvlCk5cDo1LFkin2s6d46wZYuKggJjXFe0jvPy8uDxeKBpmmm806ZNQ35+PqxWK6ZOnWqKOTMr43tDZZXu8YA0DftzcvCppg02jFhKBFJVuHJyoETweqdOzQGRCiKBvXtz0Nysobd37B5QS5cSiFS4XDlQVQ0ejwd5eXkQQgQ87tSpU2G1WpGXl4dp06bp8ubk5EDTghvXjF5mxawi5R19HsMHTtOmTcO7776L3Nzccf/u8Xhw4sQJPProoxBCZpwmTpyICxcu4L777gtoDJfLhWeffRZHjhwZVy+99BJaW1vR0tKClpYW7N+/X3dzCF+aT1VVqKrKx3xsqmPFYhkZOGkavlRYCLqJd/r0Qni9Fpw5I59r6uiQn4X8fGNcV7SOZ82ahaysLFgsFlN4hRCYM2cO5syZA5vNhhkzZhh+zszK+N5wsSKLBTmFhdhisaCfZOapmwjlmobNhYVwRuF6FUWFx1MIIgsqKmQGavgeUN3dhPJyDTU18j1W6wTMnDlL17gzZsyAzWbD7NmzMWfOHAghAvYWFhbCYrFgwoQJmDVL37hm9DIrZhUp7+jzGDpw0jQNVVVV2LBhg9/JOp1OvPnmmyguLoaqytrFW265BRcvXsQXv/jFsM1l2bJlKC0tRWlpKWpqanQ3h2CxzK5gS/VSUwnvvSd/hX3/ffm/Y30tLBYrPlRD8jupmwj/P8nmNUqM5uIr4Ru+B9TFi4SSEsLDD8eeFYvFMowic+KcnBy88847mDFjxpi/paam4lvf+hays7NRVlaG1157bTBwKikpwW9/+1u43e6wzGN0Ruq1115DT08PvF5vwOdQVTXoNJ8QAm63ezCjFu9eZmVMVr7AqZ8IfxYCuW43KEBvR4fMOJ07R/B4BJKT45uVUdaHGXmZ0cusYsuqhghXSHbc+5gIS2J8vTU1Q3tA+VqYB/v8E68tZsWsYusNlZcfheUkI2Sz2bBhwwY0NTUNthkfrjvuuANnzpzB97//feTk5OCll15CWVkZli9fjqNHj+Lee+8N5wWOkd7mEJqmYebMmUGl+YQY2WUw3r3MypishgdOHwqBgoyMm3bVs1oJixcPPd+0eTPB5RJIS4tvVkZZH2bkZUYvs4o9q1oa6rbXS2ODp2hf77p1hN27ZfneZ5+NDKCKiwmPPMJryyxrKx69zCp6vPwoLCcZIafTieLiYsycOXPcv+fm5mLr1q2D5Xhz5szBxo0bsXnzZjz00ENhnYvD4cCGDRuwdetWbN26FXv27NHdHILFMrtGl+q5AvC43TJgunqVcOIEQVFifx0sFis+dbPgKRbyBVA9PWM78OkJoFgsVlwp5hOIqJxOJ5qamtDa2orW1lYcOHBAd3MITosGLmZlXFYdJPdx6hQC+QGU6o3/fFNisDLC+jAjLzN6mZVxWPkNnmJY5kMksG2bG83NAr29+jJQvLaMs7biycusosfLj8JyEsPKZrNh2bJlKC4uRnFxMTZu3Ki7OQSnRQMXszIeKysRFpN88PocEbYKgakBlOr5C5zimZWR1ocZeZnRy6yMxWp08LSYCCQEvDEq81EUAaIMEKmoqtJXwqeqvLaMtLbixcusosfLj8JyEsPK5XLh+eefxyuvvIJXXnkFx48f190cgsUys9xEOEsy23RCp7ejYyhwcrtjfy0sFiv+VUcjg6dFBpjTcG3YQGhuHj+AWrlSPhv64x/Hfp4sFisiivkEoi69zSFUVR3c7E/vWIqiBJ1iNKOXWRmP1ejnm9IUBck38VqthEWLCH/9K6G/Xz7rlJZGIIpvVkZaH2bkZUYvszImqzoKT/AUyc//8ADq888J165Jff65DKKKioIPoMy4PsyytszuZVbR4+VHYTmJYWW327Fu3TrU1dWhrq4OTz75JLq6urhUL0JeZmU8VqMDp3QhkHYTr9tNOHtW3hCcPk3YsoXgcBC4VM8cXv4cMqt4YFVLhNMkW5X3UXDBUzQ+/xs2EBobhzbSHZ2FCiaAMuP6MNPaMrOXWUWPlx+F5SSGVlNTE/bt24d9+/bh4MGDuptDsFhm1vDA6X2SpXs39Qw833TliuyoF+trYLFYiSeFZJnx5yQ3yTVi2d5orV8vs1DjdeILJQPFYrEMo5hPIKwanWHavHkz1qxZg6KiIhQVFWHDhg26m0MMT/P5UoaKovDxOMdCCGZlIFbJbjfcQuAEjS3V8+clEkhJkYFTfz/hz39WkJvrBlF8sxrvmIiQlpaGtLQ0qKqK1NRUU3g9Hs9gFyGzzJlZGd8bbVZORUG1ouB5txt9Qows21MUJEXwehVFQWpqKlRVRVpaGtLT0wN4v/yeJFKwfbsbTz01fie+oiLCI48osFiG3h/KuPHg1TQNOTk58Hg8ICJTzJlZGds73v0DB07jyOVy4eDBgzh27Ni4euONN3Q3h9A0DbNmzYKmaVAUBRkZGRBC8PGoY0VRoKoqszIQq7SMDKSp6ojAyVeq589LpI4InD78UKCgIANE8c3K3/GECRMwYcIEaJpmGu/EiRMxe/ZsWK1WeL1eU8yZWRnfG21WihAgRUFyRga2qergM089RFgsBBwD74nU9WZkZEDTNEyYMAFZWVlQFCUgr/yRSX6XVlcTnnpqZAnfZ58R+voE6uoy8NBD8v0WSwYUJbRxzer1er2wWq2YPXs2Jk2aZIo5MytzeBVl6P6BS/VCkN7mECyWmRVMqR6R7Kh39apsDCFbkbNYLFbstIXk91gfyQDqcQPMKVCNF0D97W8yA7VqFeGHP4z9HFksVkCK+QQiKrvdjsrKStTW1qK2thY7d+7U3RyCO5gELmZlPFZ6u+pZrYQFCwgnTxLOnyfU1/saQ8Q/KyOtDzPyMqOXWZmDVYpbbtq9hUZ221sYwXHDxUuIIV7jBVDXr8vs/sKFw/3mWx9mXVtm8zKr6PHyo7CcxLByOp3YvXs32tra0NbWhhdffBGXLl1CRkbgzSF8pXrcwYRZmZGV3q56vo56V6/KxhCKkjisjLQ+zMjLjF5mZR5Wvk27t9BQ8NRNhNVE+FEExo0kr9EBVHe31OrVhIceIhCJgfI986wPM68tM3mZVfR4+VFYTmJY2Ww2LFq0CCtWrMCKFStQVVWFzs5OXRknFsvs6iC5Ae45IqTd5L2+jnq88S2LxTKq6kkGT11EuE6yfM9MpXs+bdpE2LtXlux1dcns06VLciPdBx6I/fxYLNYYxXwCEZXL5cKLL76IV199Fa+++ireeust3c0hVFVFdnZ20GnR1NTUoNOTZvMyK2OxspK8mThJhPNE2EYEZwDejo7xA6d4ZmW09WFGXmb0Mivzsqon+YPQZ0S4RDIDtSCM40aTV329zPIPL9+7dImwbBnh8ccJDz5o/PURT2vLyF5mFT1efhSWk5hKeptDhJoWzczMDDo9aTYvszIWKzfJfVCuEuGE7/UbeK1W+X/SH30ka+7PnSOkpSUGK6OtDzPyMqOXWZmb1UYi7CXZac9XureSCA8O/F2J4edfL6+NG2X2qa9PBk7Xrkl9/vlQFiqQAIrXVnx7mVX0ePlRWE5iWNntdpSXl2PTpk3YtGkTduzYobs5BItlVuntqOd7vqmvj3D6NGHbNoLTGfvrYLFYrBspXkr3iGT53q5dUqObSASbhWKxWGFTzCcQUTmdTuzZswft7e1ob2/HoUOHdDeH4LRo4GJWxmI1buB0A+/w55tGN4aId1ZGWx9m5GVGL7OKH1ajS/d6iLBIUWBJTQUZvFRvrBTY7anYtEkEkYXitRXPXmYVPV5+FJaTGFY2mw0LFizAsmXLsGzZMlRUVOhuDqFpGmbPns1pUWZlOlajA6dUohuW6t2sMUQ8szLa+jAjLzN6mVV8saohwtM0VLrXIwRqMjPxQIxK9ULhlZGRCSI5bm0tYffu8VuZX7pEWLqU8NhjvoYSAhZLZtAd+XhtGdvLrKLHy4/CchLDKikpCT/96U/x+uuv4/XXX8fbb7+tuzkEi2VWBbP57fCNb4c/38RisVhmUQMRrpAs3fsbydK9+QaYVzhUW0t4+umRWai//W0oC7V8OeG++2I/TxYrThXzCURdeptDCCGQlZUVdFrU6XQGnZ40m1dVVWZlIFZOkk0hRpfqjee1WuUvlr6Nb7dsGft8UzyzupFCKROIlXfKlClB/0JnxutlVsxqtLaRDJiu0VDpnt7gyVcmFMychRDIzs4OyhvIuDU1hCef9P8s1PLl+luah3K9RmYVT15mpU+h3D/4UVhOEjPZ7XasXbsW1dXVAWn79u24ePGirlI9m82Ge+65BzabbXDBCiECOtY0DbfffjssFktCeK1WK7MyCCsSAnOys/FnVUU/ycAphQhksYzxEqlITZWNIa5cIXzwgTrwemKwutFxTk4OsrKyYLFYTOPNy8vD3LlzYbPZTDNnZmV8r5lYKUJ+B7ZlZ+MZVR1sV36JCAtVFd7sbFAA59E0DVlZWcjNzdU15+zsbFitVsydOxf5+fm6vTcbd8oU+f1MJJCZmY3aWhWtrYEEUCqmTInM9RqVVbx5mVVw9w92u50DJ6KxpXij9dprr+G5557D/v37sX//fhw+fDio5hC+fzBVVTF79myoqhrQsRACBQUFAb8/HrzMyhisSFXxj7Nn438slsHAKZUIpGljvIpiQUqKfL6pv5/wl79o+PKXZ4MoMVjd6HjWrFkgkr/ysZe97DWPV1FVZMyaBRIC9SRL93qIcEXTsH32bNDAe252HiLCrFmzdM159uzZEEIE7dUz7syZs0Ekn9+orSW0tsoNdT/7jNDZObIbRs7uuwAAIABJREFU3wMPaMjJkd/tihLe6zUDq3jwMqvg7h80TePAKVA99thjWLp0KZYuXYqysjLdzSGECL1UT1GUhPAyK2OxulGp3mjv8MYQ771HcLkSi9WNlJKSMvh/VmbxhlJSZcbrZVbMyp+SU1JAQgw+99RLhE4iPBaAN9SSqilTpgTlDa08ScGuXaloaxPo7R2bgVq0yP8zULEsP4sFKzN6mZV+Xlyqp0NOpxN79+7FgQMHcODAARw5ckR3xok7mAQuZmU8Vh0UeFe9jg7/HfUSgZWR1ocZeZnRy6wSgxUNeLeT/D7sJdk4YhkR7oszXooiIITsyFdbS9i3z/9+UPffP9bLa8vYXmYVPV5+FJaTGFY2mw3z588PKePEYplRViLMI8JHROgnwjkipPl7r5Uwbx7ho49kqR531GOxWPEqX/A0fLPceQaYVyS1ebP/AGrJEvn9PzqIYrFY4yrmE4iokpKScPjwYRw/fhzHjx/Hu+++q7sduaqqQZcnmHHDsFA3ZmNWxmDlJsJZkjcFp4nQSLJ0bzyv2y0bQ/T1EU6fJjQ2ju2oF8+sjLg+zMjLjF5mlZisttPYzXLHC57ijdfwAOr6ddnGfHgr8/GyULy2jOVlVtHj5UdhOYmppLcdOadFAxezMg6r4Xs4nSCCcgPv8OebTpwgKEpisTLi+jAjLzN6mVXisqojQhsN2yyXCI8mCK8tW+RmuqM78X32GaG7Wz4H9cgjhHvv5bVlNC+zih4vPwrLSQwru92ONWvWoLKyEpWVldi6davuduQslhmlZ/Pb4YGTv+ebWCwWKx61g4aaRowXPMW7tmwhtLUNZaE++WQoC9XdTVi6VF8AxWLFuWI+gYjK5XLh6aefxsGDB3Hw4EG8/PLLQbUj57QoszIbK3+Bkz/vzRpDxDMrI64PM/Iyo5dZMSsiWco8bvCUQLxkFkrBiy+m4vL/Y+/No6SqzvXhZ+9zTvVQQ89TgRo/JBHB7qYbUBFkEpBBEESZFKdrBpOY3OTmu7kruSvXm0lNNM5DlBkBRWYFZ1GjJhoBNXFCoWlm6AbRe9f6re9b33q+P06drurqqu46p6q6zunafzyrN8159tn7qV3V56n33e9uk/zqK3tRKLW2eoertOo9vZIgI524Fj6fjwsXLuQNN9zAG264gT/+8Y9tF4dQYdHUobRyj1bJjFM81+cz/ximUhiir2rlxvXhRb28yFVaKa0sJDRPUtJXXU2ZJ3oBkqWl1fz1rzU++GDivVDJolDpVOTzolbqfeh+brp6JUFGOnEtAoEAn3jiCW7evJmbN2/mc889Z7s4hIKCF5Fqql5sYYi9e8Hbb09cGEJBQUGhryPWPB0CeBPAaS4YV66Qjb1QCgoeR84H0OuwWxxCSsm6ujrHYdFAIOA4POk1rqZpSiuXaBVvnEJJuMFg58IQUuafVj3BiweV9uvXz/E3dF6cr9JKaZUp7u0wzdMhmFX3jgGc6+C+Ukr269fP8YHhoVDI0Xyzxb3tNnREob7+2twL9eWXZkTq8GHwhhvAyy+3f8++qFU2uUore0jn+SEJMtKJa1BYWMhbbrmFP/nJTxLiV7/6le3iED6fjxdddBF9Pl/HCyiESKmtaRoHDhxIXdfzgmsYhtLKBVpByk7G6UMheGYoRMRxAcEzzgjxgw9kx/6mkhIQyB+temqXlpaytraWuq57hltRUcEhQ4bQ5/N5ZsxKK/dz80GrYOTz8/cwy5V/BbNc+RFEzJMQROSztKcx+Hw+DhkyhBUVFbbGHAqFqGkaa2pqWFZW5gouIAgIFhaG+OtfC957r+CKFaGEe6Guuw68+mpwxgxBXY9y80WrbHOVVs6eHwoKCpRxSoRAIMDVq1dz69at3Lp1K7ds2cLly5dz6dKlXLp0KdeuXWu7OIQQgsFgsOPFqK6uppQy5XZ5ebmt673OVVrlXitoGkMR43QC4D+k5Derq4k4LiBYU1PN99/X2N4eu79J5o1WqbStzwGvcQF4bsxKK/dz+7pWiHwzfRvAhwEehhl1OgjwJim5KPJZih76EcKMCFRVVTn6/HGqcza5VVXVBMy/HaWl1fzNbzQ+/HDiKNSxY5I//3k1L7/cvN4wotx80CpbXKWV/c+BYDDY0Y8yTilg3rx5vP7663n99dfz1ltvtV0cQkqVqpcqVKqee7TqKVUPkDQM8KqrwM8+M78xvOOO7vc39VWtekIo5I0Uo1jkQ0qV0kpplW0uhOBDoRBPScmvAf4vTCM1LwWulPmTUnXbbUgYhTp92oxCLVoEzpkDTp+utEqXq7SyB5WqZxOBQIBr167lM888w2eeeYYvvvgijx07Zqs4hK7rHDx4sOMKJjU1NY4riXiNq7Ryl1Y7YaabtAAsi+MCGktKzIIQJ0/2vL+pr2vltjl7US8vcpVWSqtuISXLa2r4W03jI4gelnsQ4PXovnBE/uklWVZWw9/9TuMjj0SjUKdPd94Ldf314LRpnbmall9aqfdhb63J9PRKgox04inYLQ6hoOA1GACvAvgZwFaAfwBYnOA6dfCtgoKCQuq4E50LRxwFeLULxuVG/PrXZjU+q6BE/F6oa681o1DxJkpBweXI+QCyioKCAn73u9/lj3/8Y/74xz/mf/7nf9ouDqFpmuP0BCvE6DS1yWtcpZU7tCoFuBdmtGkXQJmAC0jbxqkvauXW9eFFvbzIVVoprezy70DXwhGJzFO+6dUd99e/Bh991F4UKtdjditXrave0ysJMtKJa+H3+/nQQw9x+fLlXL58OZ966inbxSFUWDR1KK3coVV3ZzjFpuoB4M6dqRunvqiVW9eHF/XyIldppbRywv9vgI+i+9S9fNMrFW42olBunm82uGpd9Z5eSZCRTjqhsrKSixYt4g9/+EP+6Ec/4g9+8AOOGjUq6aTD4TBnz57NK6+8ksOHD8/oWHw+H+fOnctFixZx0aJF/MEPfmC7OISCgteQyuG3hmGWjP3kE/DEidiKegoKCgoKqUCl7jlHfBSqvT1zUSgFhSwi852OHDmShw8f5ttvv83XXnuNr776Km+55ZaEbq+yspL33HMPH3jgAd55551cuXIlhw8f7rwCThwCgQCffPJJbtu2jdu2bePLL79suziEpmkMh8MqLKq08oxW3RknIQT9/hDLyiS/+ML8o7V3L/jHP3ZfUa+vauXW9eFFvbzIVVoprdLl/wGdU/cOw9xjCk1jYThMmSd6OeX+9rfggw9q3LQpzPZ2jadPR6NQhw6BCxeCV14JTp3qnjHnkptv78NMpOo51SsJMtJJJwwfPpwPP/wwy8rKCJhhtkQT1jSNN910E19++WUWFxcTAH/5y1/yqaeeYjAYzPi4LNgtDqHrOocMGaLCokorz2jVU6peRUUNy8o07tplpumlUlGvr2rl1jl7US8vcpVWSqtM8H8D8DFEU/cOALxR1/njIUOIPNErPa11Dhw4hHfeaSTdC5XMRAnhvfmq92Fvrav09EqCjHTSCcOHD+c999zT43WhUIjr16/nz3/+844JjRgxgi0tLTz33HMzMpaCggJ++9vf5q233spbb72Vv/jFL2wXh1BQ8BpSSdVTFfUUFBQUMos/IJq69xXMvU9zXDAur+G3vwUfeAB86KHkJmrRouRRKAWFLCLznV500UV8+eWXeeutt/K6665jc3NzwusqKiq4a9cuLlq0qCMi1a9fPx44cIDTp0/P2Hgeeughrly5kitXruS6detsF4eQUrK6utpxWLSoqMjxQWVe4yqt3KPVTiRP1SsoKGJpqbBtnPqqVj0hGAw65ueKm05qghfnq7RSWmWDK4SwnQFzJ8DjSJC6l+X7epkrpUyaCfSb34D33BM1Ue3t9lL53DjfbGnl1jHnimvpVV1dnbEtQMhQJ50wYMAA3nPPPVyzZk3HHqdLL720y4dtZWUlP/30U86dO7fjQ62yspL79+/nggULUrpXQUEB/+Vf/oU/+MEPEuL73/8+r7nmGi5YsIALFizg9773Pba2tkaqiqU2n4KCAk6aNIkFBQUdC9ZKP+ypres6hw4dSsMw8oLr8/mUVjnUClLyrHCYV2kaPwJ4AuA+gJWaxpoY7qBBQ2kYPv797+bht/v2gZWVGmtq8kerVNv9+/dnXV0dDcPwDPfMM89kfX09CwoKPDNmpZX7ufmmVTgcpq7rrKur4xlnnJHS9UKan8OLw2Eu1TQeQTR17xqAl1nPFpF9F5m6r9e5Pp+P9fX1POussyilpBARPYUkIFlcHCYg+bvfSW7bZu6F+uqrrlGoBQvAGTPAWbPAyy4DAY0+n8m1+nTDfDOplRfGnCuulNHnh8LCQvcap1icccYZ3LBhA19++eXI2THR/6uoqODu3bs5f/78DuNUW1vL1tZWzpo1K6X+A4EA161bx+eeey4lvPLKK46KQwwYMICaplHTNA4ZMoS6rqfUllLyW9/6Vl5xlVa50wqaxouHDOEBw+BRmGc53QWwRNd5bkc/koMGfYtXX63zk0/AAwfAu+4CS0p0nntu/mhlpw2Y31p5hTt48GDPjVlp5X5uPmqlaeYXvoMHD079M0fTWDfE3Nv0O5iFI74G+D8wI1CzAULXecaQIZQZvG9f50qpE9D4zW8O4R/+YPCBB8BHHjGjUJaB+vJL8NQp00gdPAguWqTzP/5jCKdPN7n9+g0hoFNK989XcdPnWs8AAwYMoK7r3jBOADhnzhx++umnXdLj/H4/t2/fzu9///sdwgwZMoQHDx5kU1NT1sZjtziElCr9TGnlHa38MPc3taPr4bcmBMPhIu7bJ3jyZOqFIfqiVqnCiylGdXV1jvTy6nyVVkqrbHDTSjGSktXhMH+naZ0KRxyEGX2akK37epBrRQiccH//e8Hly0N89FHZsR/qyy9NM3XqlNm2olGXX25Foizkl1ZeXBt9PlWvoKCA06ZN46BBgzp+94tf/IKbNm1iSUkJATNKdOGFF7Kuro4///nPuXr16o4Jfec73+Hrr7/O8vLyjI0nNpXvP/7jP2wXh9B1VcFEaeUdrXouDCH5zW/W8MMPNZ44Ya8wRF/Tys1z9qJeXuQqrZRW2dRr8JBoVb0/ovOZT0eQvHCEF/XK1doCJKU0D3X/7W/NvVD33ReNRiUqLHHNNZaBkvT5ogfC93WtvLg20n0Pp7e2EiIjnXQgEAhwzZo1XL9+PS+//HJeddVVXLFiBadMmdIx6aamJn788cecOnUqBw4cyHXr1vGmm27i3LlzuXr1as6dOzdjE/T7/Xz00Uf5xBNP8IknnuD69et59OhRW6l6CgpeQioV9YqL0VGKXFXUU1BQUOgd/BGdz3zqsvdJIaP43e9MI2WZqK++6lxYYsECcObM+CiUgkK3yHynw4YN4x133MHbbruN//Vf/8VLL7200/8PHDiQ999/P0eMGNFx/e2338677rqLN954YybDafT5fJw9ezbnz5/P+fPn87vf/a7t4hBSSsfpCVaI0cmcvMhVWuVeq56Nk2AoFOTu3dK2ceprWrl5zl7Uy4tcpZXSqrf1+j3AJTBT96yy5YcALgQ4ybrOg3q5fW3dfju4ZEnXKJRloubNM1P5Zs4EJ03Kb636CjddvZIgI524FoFAgE8//TSff/55Pv/883z11VdtF4dQYdHUobTKvVY9GSfDkPzud2v42Wdmqt6+fWBZWX5q5eY5e1EvL3KVVkqrXOl1N6LRp1ZEo1CzAEJKFtbUUHpIL6+srdtvNyNQf/5zVxNlFZawjFR3JioftPI6N129kiAjnXgKdotDKCh4CT0Zp9JScM8e8NgxcO9e8E9/Av3+3I9bQUFBId9gRZ9iz306ADP6dKkLxtfX8fvfgw8+CD76KLoUloiPRqUaiVLo88j5ALKKgoIC3njjjbzlllt4yy238N///d954MABW8UhVFg0dSitcq9VT8appAQdB9/u3g1qWv5q5eY5e1EvL3KVVkorN+h1O7qm73WULveIXl5cW4AgECQgOyJR99+fOBoVe+CuaaCi3HzQyovcdPVKgox04lr4/X4+9thjXLNmDdesWcONGzfaLg6hwqKpQ2mVe60EwJ1IzTjZLQzR17Ry85y9qJcXuUorpZWb9IpN3zsC8DDsmycvap3rtSVlV258Sp9VWOKrr8wzohYskLzxxhpOmZJfWnmJm65eSZCRTlwLn8/HWbNmce7cuZw7dy6//e1v2y4OoaDgFRgArwD4McATAPcBLIu7Jh3jpKCgoKCQXdwBcClM03QMZurefKjUvZy+JneAS5dGDZS1H+r0adNEzZ0LTptmFpeYODH341XIKnI+gKwiEAhw/fr1fPHFF/niiy/ytddes10cQoVFU4fSKrdalQL8AuYf230A74F5IG7sNekYp76kldvn7EW9vMhVWimt3KgXhODjwSBPScmvAP4PTCM1y8V65cPauuMOcz/UY491NVFWYQnLSHVnovJBKzdw09UrCTLSiadgtziErus877zzHIdFq6qqHIcnvcZVWuVWq9j9Tbtgpu3Fc4UAd+4ET540K+qVlOSnVnaQTppALrhSyrRSE7w2X6WV0ipbXCtNSAhhm6vrOs8//3xn95aSlTU1vEMILoX5ZVhs9GlilsacK246WuVqzJaJii0scfJk1Eh9/XVyEyVEfmmVK66ll9PnhyTISCeuQUFBAa+//np+97vf7cB3vvOdDvzsZz+zXRwCQIfglvMVQqTUBsCioqKUr+8LXKVVbrSClJ2M04dC8IxgkIhc4/cH6fNJzpwJfvopeOAAeN99glVV+aeV3bb1OeAVbiAQ8NyYlVbu5+ajVkKYnyGBQMDxfZ1wrfsiECCk5J8AtiNaOOIgTAM1WQhqkc95ZGDMueJmQqve4gKCgUCQZnEIsKgoyDvvFPzznwWXLQvy8cdlpwp9sSZq/vz4KJTZT1/Vyi1cwzCi76n0kXuzk0kEg0Fu3LiRL730El966SW++OKLXLduHZ966ik+9dRT3LJli+3iEIZhsLGxsUP42tpaSilTamuaxnPOOYe6rucFV9d1pVWOtIKmMQTTOJ0A+A8peW5tLRHhVlTUsrxc4+efm9+K7dxpnulUXp5/WqXKFUKwrq6OJSUl1DTNM9xwOMxwOExd1z0zZqWV+7n5plVtbS01TWMoFGJdXZ1trmEYHZqlc19EIgv3wCwccRrmuU+nAR6Rkj+qreUEKQkhWFRbS5nGmNOZrxu0ygW3traOZmU9QV2vJaDxzjvNdL7Fi81o1OnTnQtLzJkDTp8uuXBhbQe3oCDa7qta9TZXyujzg8/nU8YpVcyYMYNXXXUVr7rqKt588822i0Pous7Bgwc7ThOqrq52HFL1GldplVut4kuRh+J48fub7KTp9TWt7MBrKUZSSp5//vl5lVKltFJaZYMrpWRtbS2F6P2UqkT3vRPgcpjnPlkG6kuYEai5AMcBhJQsqq01o1C9OF+3aeUW7h/+AC5f3nVP1Ndfm2bqqqvAKVPAqVPBCRPyW6tMcy29nD4/JEFGOnEtAoFApwjU66+/brs4hIKCV2DnDCdVUU9BQUHBm/gDuhooK4Wvw0ApuAp/+EPnKNSXX0ZN1MmT0XQ+y0hNn56akVLodeR8AL2Ozz77zFZxCMvtqgomSiu3a5Vt49SXtHL7nL2olxe5SiullZf1SmagDgOc2cvzdbtWbuL+8Y+CTzwR5JIlnfdDpWakJA3DTAn0ynxz+R5OZ20lQUY6cS0KCgq4aNEi3nzzzbz55pv505/+1HZxCCss6jRNyOkL5kWu0iq3WvVknOIr6pWV5a9Wbp+zF/XyIldppbTqC3rFG6gjMAtJ2DVPam311tqSXfZDPfxwNBr19demgWptBdvbo6l9Bw6ACxbo/Ld/O59TpuSHVum+h9NZW0mQkU5cC7/fz2XLlvHpp5/m008/za1bt9ouDqGg4BV0Z5wMwyyJalXUu/9+0O/P/ZgVFBQUFDKDPwJciejhua0Ar4ZK3fMS/vhH00AtWdJ1X9SBA1EjdeCAWWTissvM/VHjx+d+7HmCnA8gq/D5fJwxYwbnzJnDOXPm8KabbrJdHCLdEHIgEHAcnvQaV2mVW626M06lpeioqLdrF6hp9u7Z17Ry+5y9qJcXuUorpVVf0wtCcGkg0HF47tcwo08zXKx1vq2tVLmWiXrkka5GKj6tzzJS3Zkot88309x011YSZKQT18Lv93Pp0qVct24d161b5yjilG8hZBVu965W3RmnTBSG6EtauX3OXtTLi1ylldKqr+kFKVlVW8s/aRpXADyKztGn8S7UOt/WllNuKkaqOxMlhLfmmy433bWVBBnpxLXIRMRJQcErEAB3wjzrYx/Aspj/UxX1FBQUFPIP96Hz4bkH0LOBUvAGujNSsSbq6qtVKl8GkfMBZBXBYJCbN2/mq6++yldffZVvvvmm7XLkUkrH50B4MbSZbrhdaZUbrQyA0wB+CrMk7YMA/TGcTBinvqKVF+bsRb28yFVaKa36ql4ihns/uh6eewDgHIBjY/lqbbmea2klRFet7r7bNFDLlnU+ePf0adNAzZ5t7okaO9bePb2qVbprKwky0omnYLccua7rPO+88xyHkCsrKx2HJ73GVVrlTqtSgJ/D/OO4C6DWhWNW1GtvBz/7zH5Fvb6klV2kkyaQK246qQlenK/SSmmVDa6VJuSEa6UIpXPoZybHfBfAVTALR3wJ0zh1MVAycnhunmvlZm6qWt19t2mgjh0zo1BtbeZ+qK++ipqoSZNSN1Je1MrSy+nzQxJkpJOcwefzceHChbzhhhtSwo9+9CPb5cillCwpKaEQosO5SilTagshWFFRkVdcpVXva1VVU8MyTeu0v6k88ntAo66D06aBn3wCHj4s+eSTVfT7U7tXX9PKDtdqA+a3Xn2aKyQlJGsKIlwI1hTWUCLy+6LINW4as+Iqbpa5UprfcjvhWg+21dXVvXrfeK6QktU1NYSUhJRcWVPD1ZrGY+gagboSZgW+YMz1+aSVF7jdaSWEdY0kIFlZWcN77pFcskRy+/YatrVJnjplpvKdPNm5sESskZowQTIUqiFg9lNUZLW9pZWpifn8YPWT98YpGAxyy5YtHal48XjllVe4ceNGbtiwgRs2bOCzzz5ruzhEQUEBJ06cSJ/PR03TWF9fT13XU2rrus6RI0fSMIy84BqGobTKgVaD6utZYRjcGTFOuwFWGgYH1ddTCIOhkFlRr60N/OgjH0ePHkkgP7Wyw9U0jQ0NDSwtLaVhGL3LrW9gqSilAYP1Z9ZTh04NWkrtxm80sp+/H33w2eNO0Fj/f9dTn6pTm6Kx/t8i7Wka62/tuZ+GsxpYCmdjTotb71znxsZG9uvXjz6fzztrI0fcfNOqvr6ehmGwpKSEDQ0Ntrk+n4/hcJiNjY29et9kXE3XKTWN/evrKQyDf4QZgYo1UF8CPKrrvK2+nmN1ndA0np+HWrmZa0erIUPqCegENJ53Xj0feMDHNWsCXL5cdkSirMISlpE6fRo8etTgr35Vz0mTdE6bpvHWW+sJGARKePbZDdQ0b2gV+/xQWFiojFOqmDZtGmfPns3Zs2fzxhtvtF0cQtdV+pnSyv1apVJR78QJ8MMPJc85p5JOTh3vK1rZRc5SjObVUpumEeNBTIoghbaYLHj+v51PY5qROncWKFpBcQoUJyM4Hvn5FSj2gZjdQz8TwdpFtdSm2B+zI+5lIMZGtCqspeZgTQuIvEs/S6fsc75pJWV6KVX19fWOvulO5752uXejq4E6CbOYxHSlleu46WgFSBqGefDuXXeZ+6H+/OfonqivvooevHvsWDS1b+9ecM4cyWuuqXW0PypXWll6qVQ9GwgEAtyyZQt37NjBHTt28K233uLx48fVAbgKfQ6pliLfvRsMBHI/XoUILgExGcSlcZgJipaIaTlpE+0R09Nu4/qToPgyxjh9GYOTEVPVlkI/bTbumy73K3NcuALEhAQadofJIMa44PVXUHAJ/gTwCZjly78EeATgfpjpe2NcMD6FLL/+fzIN1PLl6BSNOnnSNFJtbdFiE7NmgZdeCk6eDI7Jv8/RnA+g12G3OISVK+n0G7pAIOBow6MXuUqr3GmVqnH64APB/v0DBPJXq6zzk5mheFwRMSTx5ijeyHyZZXxlGi0sB8XjgoE1AYrFgngcJpaD4ljkumyPxQ5SNXTdma5ZKbxOWTBkAoIBBCjU+9C13HzUC0Lw0UCAa4TgUZhRJysK1ZOByjet+vL70DJRjz/e2UjF7o9qbzd/l5qRyt17OB29kiAjnbgWPp+P8+bN43XXXcfrrruOP/zhD20Xh7Byo9XBbEorN2vVnXGyKuq1tYH/+Ifkueeaofp81coRXybhx5ukZGYoEdoi18ZHeCwjswJR85JNLANxT2S+kKwtTpD29qfIdb0xnlSRjqFLx3RlwJDJyZK119ZSm6zZNl0SkrVFzlITvfg+zBU3H/USUrKgtpbQND6AriXMWwHOAjgZXU1UvmmVT38P441UbFpfakZKsqio95870tUrCTLSiWsRCAS4cuVKbty4kRs3buS2bdtsF4dQUPACkhknwzBPD//oI9M47d0LBoO5H68nkYpJijdD8aYoSaQnmZFR6AGWoXsUxGNwZrra4DyyF//6nor5fU9ph/GpiXaiYPGpiSr1UCEL+BPA1TD3P30FM4XvZKSdShRKoW8imZGKTeuz9ke1toJXXAFOmNBn0vtyPoCswjAMTpkyhTNnzuTMmTN53XXX2S4OIaVkdXW1CiErrVytlQS4E+Yftb0AyyK/Ly0F9+wxQ+379oGPPCJYVZXfWqWM0SAmwnxInQGK/ZGH2/YYnIp76LbM0EpQLBYMPBmgWCqIxeiKFSDuSzJuCAaK09QrWZQsm6+xPwdcp2lv94JylWT11mpqy7TEr1E3EEuSvL4rzTVgOxJmraV2B7BM18zIerWDiZG13tO6gmR1QbWzIhwe/IxOl9/UC8ebAAAgAElEQVSX/h7eC3AFwJUAj8M0ULFRqJkAJwIc7UDjvqZVX15Xfn/iNP977wVXrABXrky+P6q9vXNUauZM00xZmDgRHJ3wcyj9VD2neiVBRjpxLYLBIJ955hm+9tprfO211/j222/bLg6hQsipQ2mVG610gFMAfgLwIMCHAfoj18bub9q1CywokKyoyF+teoRlluKNUnwkKcYgJTNDEpK1fpVS1WtcB0bRgMH6s+tpwIFW3b2+90bWgk0z5mbTZUw2WP+v9TQuMxyZLsfphUKl6rmJey/ANYhW4TsFsB2dU/nsGqi+qlU+rivLRC1e3NVIffmlmd536lTUSCUzVFEj5TzNL129kiAjnXgKdotDKCi4HaUA98CMNu0CaMT8X6xxev9989+5Hq9rEBtRio8qtYHiQFwaVaxR6iZapKCQFlIxXY8l+F0qpssyV6fgzHQdh/NI17gUrnEQCVPIDbqLQh0EONUFY1TIPSwj9dhjppmyDJWV3hd7jlRsdCreSCWORuUEOR9AVuHz+Xj11Vfz2muv5bXXXsvvf//7totDqBBy6lBa5UarVCvqvf8+WFYmWFSUR1rFp3EliyjFp959BXMPzKpIlbmVwrZR8qReHnwveVarbKQm9mC60k4vjN8Llk6kqxfSD9OpXtij1m5eW73MjY1CxZYyTzX6lE9apcv1olZmel/nNL/YyFSi6FSskUoejcquXkmQkU5cjZUrV3Lz5s3cvHkzn3vuOdvFIXRd55AhQxyHRZ2+YF7kKq1yo1UQqZ/hVF4uWV6eR1pBsvaqWmoTNeLyBGYpdo+SFVF6DObD571mH7U+ZylGQG4O7pRSppWa4MWDSvNSKwepiQB6Ti+MjWal0l4eY7pi31PptK1I7wFEi2jYNV37QTlLsnZuLbVJmn3zNQGUEyVrF8bxU4yEGTBYf5bDNNBIWpTTB+tccAHTQFlnQcWWMu/JQFmHuqaTQuYlrdLhelmrno5Bufdes+jE4sWmqTpyJFq9L7W0vq4wDOfPD0mQkU5cA5/Px6uuuooLFy7kwoULuWDBAs6YMYOXX345L7/8cl577bXcv3+/reIQgLlQAUQ2x/kphEipDYCFhYUpX98XuEqr3tUKQjDs9/N9ITobJyFYWOinpgnu3Gl+e7N3L1heLujz9TGtICgg6C+ItIcL+ov8FBcLM7K0DxSnEd2n9CUoTwj6N/kplgqKpYL+jX6KByL9IKbPYn/H54CdMVttxVXcXuVa6zZZO349x/y+o43k7Q5u3HtEPCAoVgn6n/JTLIu8p+LaWAJiKbq9pqO91k/xhDCjvqfjTFUqsEzXiQjSiXzF80+bpgyXw0w/7A6XxP17AohR6FFnK8LV0zWJPq+sz0wn6yodLiLcAr+fjwrBdkTT976EGYG6HOAEgKOs56uOdev8vZCr+eZM5z6klWmkOreBaHvJEj9XrRJcvBjcuNHPEycET5/uvE/KOph3/37w8svBceNMMzVqVPQZXtP0jjFkALk3O5lEMBjktm3b+MYbbyTEX//6V9vFISx3bxgGpZSsq6ujlDKltqZpPOecc6jrel5wlVa9rxWk5Ll1dfxQ03gCpnEqAQgpWVtbxylTNH78MXjwIPjII2AopPGss/qAVkJSQrKuuo4SknK4ZF15HeU0SflPybqf1VHfp5kPUVZRB2uf0lpQPiRZVxvhQrLOH9OujYxBSIbDYYZCIWqaZmvMUuaO269fP9bW1lLXdc+MWWmVY27Mmk/W7hfux9qaWuqa3vmampj3TiBxOxwMMyRC1KAlvaZTu6COmtCI+9DJkGEpUsMqRMvN2zFcqZoy6wwwuyYsYrrkFZJ1V9VRXiopJ0jWLejaFhNEwt8nbE+SlKMl60rqqEFjEEGG/eGonsV1KbUTcotirulmjWmaxkAwyMpwmFLTeC/AJ5G4iMR+mJX4RknJkro6QtdZVFPDcL9+ttazdd9gMMhwOJwXXF3XWVNTw359UCshzOcWKSUByWCwjmZRiCDr6sJ86CGNK1eCS5eCq1YlLoPe3h41UjNmgGPG6Gxqqqem+ZRxcgq7xSF0Xef555/vOKXK6YnFXuQqrXKjVbJUvVDILEV+8qRZUU/XQaAPaTUs8nMKiA9BLASxBxRHIg9NBxBNwVsFMw3vfnv3FkI4P0wyR1xN09jQ0OBobXlxvkorD2gF4Ti90DJVttNl74P5nk/VbPWGKUsWCUu3bUXBpoFynGTtglqKCSIa6RqDlNpyQgLueBAx39539zrVFtdSxqVj3QezgMQqdC4iYUWhpgKcoOu8paGBiGQW2Fof0nvpdulwdV1nQ0NDRxaGF8acDleI5Gl+991n7o1atSq6P+rUqaiR+vJLsLVV5+jR51MIlaqXEgzD4Jw5c7hgwQIuWLCA3/ve92yf46Sg4HYkKw5RUmIWhLAKQ5SW5n6sGcM0mGbpWkTN0gnz4UHsjzFMT6Jjr5KCgoJCRpCKKVsCcy/YEjgzXXbTEy1OG9JLT0wnNXEMEqYmWrrdh85RqC8B/r8ACTMatQjgNIC+XL++Cp6DZaKsaNSxY+D/+T/m+ZXFxRm9V+4nm00EAgGuXr2aW7Zs4ZYtW/j888/z2LFjtlL1pDQ3tZuhQ3v3j8/v7OtcpVVutJIwy5AnMk6xFfVM4+RBrSBZXVZNCUmMBDETFC0JzFI7KA6B4ihMw3Q/uuwZ8Mqc3bK2+jpXadXHtUrj8y5dvoRkdVGCA4NTMF1imcP0RKtIh8tSE+NN133jwJXjwKUxWDYO3Bj5GejJoMUYsnQ+49Piqvehq7n33QeuXQs+9JDk2WdXU9Ps65UEGenEtTAMg5MmTeL06dM5ffp0XnPNNbaLQxiG4Tg9ITa/Mx+4Sqve10oHOAngRzCN016AZZHrEp/h5EGtLjDYcG4DjcuMaDQp1iwdBMVhEOtNM4XHY+4b2aeRzgGYntNLvQ+VVkqrtLlp66UbbKh3qJfT9MQHQDwBYlkGsRrRIh3ppCa2ZRCxqYljJevm1VGboBFjYQtyvE3ueJhf3lmvUbGD1yhNbr69D9N9DwMG6x2+D5MgI524FlaxiL/85S/8y1/+wr/97W+2i0MoKLgZ1uG3xwC2APwzQH/k/6Q09zZ5OlVvCogPQMwH8ZlpkERL5I/xEUTN0qMgSkD8BoThgnErKCgo9BWkasiWwLnpOuHAmMWmJjo1YXa4lmGbDjMt8ZLIz7E2kYgbY8oUXI2cD6DXYbc4hJSSVVVVKiyqtHKdVhCCJTDT89pg7nMyItfoOjhpEvjRR6Zx2rsXLCsDPZOqNxLmuUv7TGMkjkfMkpX+cRLEw4iaJV/mx5zPa8tL81VaKa2ywfWsXnFlyXuVmyjtLQXTJVdIVm2rIlZKGsvAKcvAmcvAccvAMcvAsRGMXwaOtHirI38XnETC0oVl2LIRRZuO1IxXT9dYiDFkOUtrzNFzR7rvwyTISCddJllfX8/x48dz6tSpHDJkSLfXV1ZWcuzYsRw/fjwHDRqU0bH4fD7Onj2b8+bN47x58/id73zHdnEIFRZNHUqr3tUKmsYQOheGKIlcU1pqVtQ7dgxsaQH//GfQ7wc9kao3ER3nLXUq9nAMxGqYf4QfACGyO+Z8Xltemq/SSmmVDa7SywG3ts5R5UQDBhsGNFDAYDHAZQC3A/xfgP8fwP8HnUuZzwA4EshOamJPyJZh62tpjWPRYdpyldaY7vswCTLSSQd0XefUqVO5atUqPvjgg1y/fj23bdvG5ubmhG6vtLSUv/3tb7l48WI++OCDXLp0KYcMGeLYWcYjEAjwySef5LZt27ht2za+9NJLtotDKCi4GalU1Nu9G/Qlici4BkMjP8dHjFJsSp5V7OEhF4xTQUFBQaFX8BDANQDXIlrK/ADMM6FaYJYyHwvwot4e20Mwv8RbBmKFQ8Rz1yC7aY2WkTqehgmzyz1t/h3HVJjFPC5xiHjuWBAX5WxdZrZDv9/Pu+++mz/96U8JmEZq69atvO+++1hUVNTpWk3TuHDhQu7YsYOlpaUEwP/+7//mihUrGAgEMjIewzA4ceJETp06lVOnTuXChQttF4fIt/QET6YmeJCbyVS9ZMapa2EIl2p1Gcx9TAsQ3ce0Dx2peXKJZFVFlVlVrxfH7Fq9emFteWm+SiulVTa4Si93afUQwKfR+UDdNphmqgXgdNg3UFlJTUyH+xCINejWcMlVklXbqyhXydRN2hrkJq0xm1G0FpiGrDvDNQaUoySr6pw9PyRBRjrpgKZpHDx4MAcOHEjANC5Llizhf/3Xf7GwsLDTtcFgkGvXruUvf/nLjhDayJEjuXfvXp5zzjkZGU8wGOT27dv55ptv8s033+Q777xjuzhEXobbVWqCJ7RKlKrXfSlyF2p1KcwIk7WPyUrNi3zo4jHQ8BlsGNT768qVevXS2vLSfJVWSqtscJVe7tTKikKtQfpRqFylJmYirdGAzXWVginLOOxE0ZwgBYPlazXYMKaBhhcOwB01ahR/8pOfcP369RwwYECX/y8vL+d7773H66+/vuNbhv79+/PAgQOcMmVK1sZltziEgoKbER9xCkR+r2mdK+oFArkfaydcCGJ6JLJ0GJ1Lix8F8TTM805S2MekoKCgoJB/uA/gOoBHYO6Bio9C5SyVTyGK+xBNa1yCqKlKtb08CdcyZbEHRZ+Ia/+v+YwBLxyAW1hYyDvuuIMvvfQS77rrLg4aNKhLCLayspKffPIJ586d2xEmrays5P79+zl//vyU7uPz+Thr1izOnTs3Ka6++uoO3HzzzbaLQ8SGkIUQqq3armlDyo6I0wmAH0rJARVVNHySl15qVtQ7cQJsaZEcOLCKQI7HXB4Jl09A5+IPB0zzhA1m5AmLzQ2hVcXm9bkcc3V1NYPBIDVNY2VlpSe4NTU1rK6upq7rnhmz0sr93HzTqrKykpqmMRAIsLq6mkIIW1xd11ldXc2amhrb3HTu60WuHa0qq6oopCSEYFFlJaWmcUUgwBeqq/mklDyGaBTqBMy0vhaYJuoSgGMAXiwl/ZWVhKYRgQCr+qhWXe4rI/etirlvZRWlkN22HXMhWFlUSQ0aAwiwuriaAoICglVFkb/v3bQrC7vhCknxsGDVi1WUqyTFStGRwtjRXispHhGs+oapg6uNkwXDMHjvvfdyw4YNDIVCXYzTBx98wHnz5lEI0zjV1NSwtbWVs2fPTqn/YDDI559/nm+//XZCvPXWW3zuuee4fft2bt++na+88ort4hCGYbCxsZG6rlPTNNVWbde0hWEwGDFOxwF+ZBi8aHAjQ5UGP/nErKi3dy+4YoXBiy9uJJCjMWs6NWhsPLvRPMTWijK1oGMfEx4FUQbi9yAMMx2hsSH3Ojc1NfGMM86gz+djQ0OD67lSSg4bNozDhg1jUVER6+vrXT9mpZX7ufmoVUNDA30+H/v378+mpiZqmpYyt76+nkVFRWxubuawYcMopeyV+3qRm45W9Q0NNHw+lvXvz/+rqYm6YfBBgOsR3Qt1MmKijkeM1CmAhwyD/97QwLE+H+f0789BTU2EplH2Ya1ytjbqG+gzfOzfrz+bhjZRkxo1qZl/3zW923a3XBl5rjinkTp6aDc0ureqnhCCgUCgk7ObOnUq9+7dy+rq6k7XBgIBvvDCC/ze975HTTPzPAcNGsSDBw9yxIgRGRvThAkTOGXKFE6ZMoXz58+3XRxCQcHNiE/VKwBY5MaKeheAuAwUe2NS86x9TItBSBeMUUFBQUGhT+BhmNX4nkTnghInAbYCPAozMrUX4GUAL3DBmBU8gcx26Pf7+ctf/pLNzc0dv/vZz37G119/nWVlZQTAoqIiDh48mNXV1fzVr37FpUuXdhit66+/nn/9618zVi48EAjwueee41tvvcW33nqL7777ru3iEFLKjhC/3fsLIVhcXNwRUevrXKVV72oFISgB7oT5x+ALgMUwjVOiino5m++EGKNkpeYdBbEBxCPo0TTlal1ZfC9WqEpHL6/NV2mltMoGV+nVd7SyTNQqdDZSlomyCktMgZnOl4qJ6qta9SVuunolQUY66UAoFOKzzz7Lxx57jJdccgmnT5/OTZs28brrrqOu6wTAhoYGvvfee5w0aRIHDx7MLVu2cM6cOZw4cSJXrlzJG2+8kT6fL6PjioXd4hBWqp6qjKO0cptWuqZxPMBPAB4CuBhmxMmfpKJer8/3AhBTY6JMLTGpeYuRcuGHXK2rfF5bXpqv0kpplQ2u0qvvapUsGhVbWGIaujdQ+aKVl7np6pUEGemkE4YMGcK7776b9957Lx988EHOnz+/k9MbNGgQV61axYsvvpgAOHr0aN5///185JFHeOutt2bUNBmGwenTp3P27NmcPXs2b7jhBtvFIRQU3IpSgJ/BrCa0G6ZpAsyKejt3gidPgl98AZaV5WB84yJG6VSkEETMuUxYApWap6CgoKCQUwiYJuqpCOLLm+8DOBngaIAjXDBeBVcg5wPIKgKBAJ9++mk+//zzfP755/nqq6/aLg6h0s9Sh9Kq97QqLC5mqRCd9jeFAEodHD8e/Phj8NAhcMmSzqXIsz7f4SCmxEWZYvczOTBNuU7Vy7e15bX5Kq2UVtngKr36vlYQgoikvQuAjwLcCHRU5juFaEGJfTBT+UYk4OaDVl7kpqtXEmSkE9fCMAyOHz+ekydP5uTJkzlv3jzbxSGsMJ+TSJgXQ5uZCCErrbKvVWVdHcs0jbsQNU7FAItKwU8/BdvbzXS9goJenG+yKNNREBthVs5zEGnK1brK17XltfkqrZRW2eAqvfJDq9q6OsoYrmWgeoxCScmZkYPo80Urr3HT1SsJMtKJaxFfrvzvf/+77eIQCgpuRXxFPaswhFVRL74wRFZhmaZkUSZ1kK2CgoKCgofQUxRqL0wTdTFUOl8eIecD6HXYLQ6hwqKpQ2nVe1olStVLVFEvtjBEVuargxiP6NlMSaJMAt5bV/m6trw2X6WV0iobXKWX0qrjOiSOQp2EaaJORP69D6kZqb6slZu46eqVBBnpxLUwDINTp07lFVdcwSuuuILXXXed7eIQKixqT2+lVe9oVZUsVa8H45Tx+WogPjGNkogtALEMndLyvLiu8nVteW2+SiulVTa4Si+lVSIIgH8GuC6C2NLmlpE6jmha3ySAF8E0U8OtfqRkMC5FsC9qlWtuunolQUY6cTWefvppvvDCC3zhhRe4Y8cO28UhFBTcivhUvSKAiFTUa28H9+zJckW9YSAmgfgnKA5GTFMbzNQ8Lff6KCgoKCgoZBOPwDRQq2FGoywj1QbzjKhj6GqkLgbY7IKxKzhCzgeQURiGwWnTpnHWrFmcNWsWr7jiCk6ePJmTJk3ipEmTOHfuXNvFIaSUrKiooJSyU8hQtbu2lVa9p1V8qt5ugCU6OHKsWVHv8GHBp54qZiCQ4fEXFFNAEGMie5lOxpzP1AaK5YLFfvMat2jltA2Yh3r7/X5KKT3DDQQCrKyspKZpnhmz0sr93HzSympLKTv6sMvVNI2VlZUMBAIE0Gv39SLXa1oVFRdTSMkiv5/S7zcr6wnBQHExHxOC64TgtuJiHheiY19UO8wCE8cQ3R+VMBolYqr19QGtcskVovPzgzJOCRAMBvniiy/ynXfe4TvvvMO//e1vfOGFF9IqRx57eJYVMpRSqnaCtq7rSqte0io+Ve/vAM8qBT/81EzT+/BDyW98o45ABscvJOuCddTGa4kPtV0KSkOyrsJdWjltCyHYv39/9u/fn4ZheIZ75plnsqmpiQUFBaytrfXEmJVW7ufmk1ZW2zAM9uvXj/3797fFra2tZUFBAZuamnjWWWd1PMBl+75e5PYFrYSUFNKs0AcpCSnZr66OizWN6wCuQTStz9oblSitbyLAi6TkVXV1vCDSTyCmz5o+oFVvcqWMPj+oVD0bGDNmDCdOnMiJEyfy6quvth1xUlBwKzSAO2F+AH8C8KwS8N2YinqhUBbuOzrmjKbYPU3LodLzFBQUFBQUEkACfAzgeoBrkdhIHY+gHWZE6lKAFwAcCZXa5yLkfABZRSAQ6BSB2rlzJ48fP86KioqU+5DSeZgvNlyYD1ylVe9oBSEYLC7mWCH4McBDAB8HWFcCvttNYYh0x4xLYkzT/kia3kmkZJq8uK7ycW15cb5KK6VVNrhKL6VV1taWMNP6FgvRYaTWI2qkYtP6rIiUZaQuhJne58RIeVGrdN/DaT1rJUZGOvEU7JYjNwyDQ4cOVRVMlFau0QpSclBdHT/XtI79TQJgYQ8V9dIac6xpssqNbwHxOFKKNHlxXeXj2vLifJVWSqtscJVeSqtscTvS+mK4sRGpWBN1EsmN1ESYRirViJQXtUr3PZzWs1ZiZKQT18IwDF522WWcMWMGZ8yYwUWLFqlUPYU+gQDMSnpWRb1CoKOi3smT4BdfZKiing5ibJxpUql5CgoKCgoKWUF8Wl+8kTqOrhX7LCOl0vqyjpwPIKsIBoPcsGEDX3rpJb700kt8/fXXbReHyLcQsgq3u18rCMG64mK+L0SninoXjTEr6h06BC5fDgYCGRizDuLjyDlN+01gGWybJi+uq3xcW16cr9JKaZUNrtJLaeUWbqyRelJKvlpRwRNSJoxIdRuNEjEV+1w830xx011bSZCRTlwLXdc5ZswYTpgwgRMmTOCcOXNsR5zSDSGHw2HH4UmvcZVWvaMVpOSgcJgfahpPIFpR74NPzPObdu8GCwszNObRMI3TQVAcAbEHRJHN8Xp0XeXj2vLifJVWSqtscJVeSis3cmEYbB46lCt9Pq6HeXbUBoBH0bXQxLFI+wuA4wGOkJKzw2EO99B8030Pq1Q9mwiFQnzppZf47rvv8t133+WuXbtsF4dQUHAjJKIV9T5G14p6JSUZuI9VQe8QKFojh9uuAOHP/fwVFBQUFBQUzAq7iwFuRNRIJarYdwxmdOoLgBMAjoAZlWpywRw8hJwPoFchhLBdHEJKyfLycsch5KKiIsfhSa9xlVa9o5UO8BKgo6LeYqRWUc/WmGPLjluH264ULA44D7d7bV3l49ry4nyVVkqrbHCVXkorN3ItrUQ3WnVnpKy0vqPoHJGagO5NlBe1SndtJUFGOnEtDMPgpEmTOG3aNE6bNo3XXHONStXLIldp1TtalcI8t6kd0Yp60MFdkcIQn3+evDBESmNOYJqwApQ+yXCFt7RSqXreGLPSyv3cfNNK6aW0ciPXiVaxRio+rS/WSMWaqC7RKCkZCIc7VQJ0u1bprq0kyEgnrsbGjRv58ssv8+WXX+Ybb7xhuziEgoLbUIJoRb1dAIsBXjA6WhhixYrEhSFSQiLTtBRmkQgXzF1BQUFBQUHBOR6FaaCehHkQr2WkTiDx/ijLSA2HSu+DCwaQFgzD4MSJEzsiSvGYOnUqJ0yYwPHjx3P8+PG88sorbUecOsKiQlAIodqqndM2pGQIZqTpBMCdkBx6djn/8ZlkW1tsYYjU162ENKvkjQbFFxHTFNnTJJ+QLK8qp0Du556LdkVFBf1+v6PPgVxxKysrWVFRQU3TWFZW5okxK63cz803rcrLzfSe4uJiVlRU2OKWlZVR0zRWVFSwsrKy1+7rRa7Sqne0Ki0vp5CSRX4/iysqzMp6QrCqvJzLhOBmIfhieTk3S9llf9QxRFP74gtODEfUUDUChJTUyss7+i/Loc7x/SjjBLP4w6uvvsr33nsvKf7+9793YPfu3baLQ1hhPl3XqWmaaqt2TtvC52MwYpyOA3xfGJw5Zijf/9jHEyfM/U3BIAikvm598JnG6aO4suMrQKPI4NDz3DH3XLSbm5t55pln0ufzsbGx0fVcKSVHjBjB4cOHs6ioiA0NDa4fs9LK/dx81KqxsZE+n49nnHEGm5ubqWlaytyGhgYWFRVx2LBhHDFiBKWUvXJfL3KVVr2vVVNzM6WmUWoaG4YOJXSd0DQOGDqUhT4fFwPcBDMatQldC03E75OyzNTnACcZBm8YOpQjdZ3DNI3nNjYSPh9LzziD32puNlP9NI2NWdaqy3OOStVzBiml7eIQCgpuQwlM49QGsxR5/yD4TgqFIbrFxchI2XEFBQUFBQWFvgEN4BKYBspK7duEruXPY6NTRxCt3jcW4LAImhETmfIucj6ArELXdV566aWcMmUKp0yZwgULFjhO1VPVXpRWbtFKR7QU+UcAK3XwrykUhkg65lGRFL3YsuOr0KXsuBe1Sue+Xl1bVkqHeh8qrZRWqqqeF7hKK/drBSEoiooIITqZqXUxSBSdik3ziy1AMQ4J0vwyPeY09UqCjHTiWgSDQW7ZsoU7duzgjh07+Oabb9ouDqGqvaQOpVX2tdIAXgzTMB0CuEoDJ14MfvARePgw+MQT3ReG6DRmHcTkrvua8AQIw/tapXvffFtbXp2v0kpplQ2u0ktp5UZurrQSUrI2HKbshqsDXAZwC8D1ADcjeZrfEZhG6mjkd5/DjE41wzRTDVa/UjLosJpfunolQUY6cS10XeeoUaM4btw4jhs3jrNnz7YdcVJQcBNKYZ7f1A7wXYC1peDuj8H2drMwRJHd9LqlEcN0sHvTpKCgoKCgoKCQKiwjtRlmRMoyU92l+SUyUk1IYKhyh5wPIKsIhUJ85ZVXOopDvP/++7aLQ0gp8yo9Id0QstIqu1rFliL/O8AzSsB334/ubyopSWHMBUUUuiAaQIwE8Q8z4oRV6NY0eU2rdO+b07UFsCjy07ZeAMt0ndJL882zteVFbr5ppfRSWrmR60WtYtP84qNSFhJFpywjlSwyZaFbQyUlSx3qlQQZ6cQz0DTNdnEIFUJOHUqr7GsVXxjizBJ7hSGklAxXhamVa2YxiPZIMYjd6LEYhNe0Sve+gGlCwsEgtUxyGxqI4cOJ5uakkCNGMHz55dRGjOj2ukQwLryQQ//lX+i76KLo74cPN++bi/lm+XXy4tryIjfftFJ6Ka3cyPWiVtlM8+vJUA03DJjhnMkAACAASURBVA5XqXr2Ftj48eM5efJkTp48mfPmzVOpegqeRrrGqQMaiN2R8uNfmfuc4KQaX19EvLFparJtXpJyx4wh9uyhaG+nOHq0exw50vM1yXD4cOd/t7cTn39OjB1rf8zpzLc7pGjmFBQUFBTyC3bS/JIZqlMAPwHoz+zYci9ONhEMBrl161a+9tprfO211/j222/z+PHjtopDeDEsqkLI7uemk6pnGad3AVZEKuq1t/dcUQ+AaZjqQYwB8c/IeU3bQKwE0U1RiZxqBSTWatCgnvnnnx99oE8Fl1xiGpu2tswYmHjukSMUBw6Yxunkyewhvv/2dvO+qcwlk/PtDm1txJ49pplM9fVJFc3NRH19amvLaVojnKdT5tNnllfnq/RSWrmRm29axab5GQCXA9wKcEMMtiBqlGIN1f8AbJGSZ5eVESpVLzXous6LL76YY8eO5dixYzlr1iy2tLTYijgZhsGmpiZPhUVzGUJWWmVXK8s4nQC4WwOnjAR3RyrqrV7dfUU9AOYepo9AcTL1FL2cajVoEA2ATQMH0hf7+0suId5/n7j0UnsmKJUH/2wam1OnKI4eJbZuJTZs6D1s2WLO79Sp7Bo2JwYvXbOWhikzLriATTfdRN8FF9g2Z3LYMIanT6c2fLgjwxYOhZynRDrlqs93pZcLuUorpVUyCClZ10OaXzJDtRngWsPg6KYmCpWqlxpCoRBfffVVvvfee3zvvff4wQcf2C4OoaDgJljG6TDA/aXgkY/BI3Yq6l0Ec2/TYdM4ic9B9FBQImewzNGECURjY2dD9Nln5sN2dw/cR45QtLZSnDiRnrF5+mnnhiWeu3UrsWIFYRi9q6VhEMuXp2bYMjnfnrB1K8WxY6bubW3ODVg8N9UI25EjZlqjE+Nmrb9Yrp0o2tChziNq8dwUDZuCgoKCQlrI+QB6Fbqu2y4OIYRgSUmJ47BoQUGB49Cm17hSSqVVlrWKNU4tJeD+98HDKVbUw0WmUep00O1q9Jiil1GtrN/Fp9nFp9TFm6PYh9MjR4j9+4n9+zubotiH57Y2ilOnKI8dY8ELL1AkerBP1N66lVi2rJOxKRLCUTpW2txYvWyirKTEUfpZr89X101Dt2ULi7Zvp9i4sefXKL69fn1X7pYtpiGyImzxayO2bUUXu7smVW6uUiKzmfaYAcOWVlpjjrjW51ZRUZFjbmlpaU7u60Wu0kpplWkuACKN59IkyEgnroFhGBw7diwnTpzYgQkTJnRgzpw5totD+Hw+jhw5suOB0crTTKWtaRoHDBhAXdfzgmsYhtIqi1oVFBWxVIiocTLAll3g4UjEyecT9PniuBDmvqaLQOzpfNCtWCtYFDKvych8EXlQicwp9qFFAzigqoo6QFx8MbF7NzF+vBlJGjXKNEltbZ2MUoc5ik+ba2unONBKefQLFr38EsWmTRSbNrHouecoNm+Otp99ltqaNRwwaBB1a2wS0XGm0PYXgf3qgtQlWFQQc00K7W65wkRRUeK23w/261dCXU9+TbJ2KCTY3PxN+nwxv8/EmBO2fTHcIvarq6MuZYfp61gPPbT9us5+lZXUARZJGfNa9NxOyPX5WLRuHcWzzyZeG9lob9pkRtBykRJpGTYretZbsAzb6NHmezkJZHMzw1OnUmtu7va6XuE2NRFDhpgPZTGfUYnaGsB+JSUMdHNNsrYPYNM3v8lQ7LpNkZvOfR1zCwupaRr79evHQCCQ8t8yq50O1+fzsampiaFQqFfv60Wu0sr5s5YyTgkQCoX42muvcffu3dy9ezd37drFN954g6+//jpff/11/vWvf3VUHKKqqopSyo48zVTbQgjW1tbmFVdplT2tqsJhlmkadyFinC4AW/4JHjwGfvQROGlSV64GjdBhFoI4Cor9pnHCalAWSYYrMjBfIRiORDjkeecxXFlptgGGJ02iHDaMsqmJdRMnUhszhvj0084pUocPx+0raqdoa6U40GoaqGeeMSMJGzcSmzYRz26lONpKuf4fDH+jNnqvioKE7boaP6UAJYYwXDeVUgylRCPDdVOSt2UzpWxiODyVUjbFtJtttnPDFWIohcjmfYdRynqGw+WUEpQSDIdDztoAw7WB6GtXF4y8XmC4ro5SiO7btbUdD8Gdfh+7DisqkrY7uN1ck6wtYrgaYEbQVq4knn3WXKvdYcOGnq9JlfvMM6kbtthImV1zdvx44sIjqZisdExdJrmW2Rs1irKxkeGpUymbmymbmhK2xdChPV6TrI0U+s/GfW1xhw2jrK9nuLyc0lrPoVB0ndtop8NFju7rRW5WtBKix2cAALaec9zAtZ61nO5z7PPGKRFGjhzJMWPGcMyYMbziiitsF4eQMr30s8LCQgrhLLXJa1ylVfa10gHu0sHDE8CWz8GWQ2Brq1lVb8OGJMUhLoBZEOIQzIIQe0D47Y2303wT/f/gwcT48cTOncS4cdFI0qefRiNJhw9THD5CcWA/xYn9pkGK3Vf0zDPEpo3EpieJZ7+gONZKPPkYpQ8sLUI09awIxMMfEv49BC4m0BBBfZJ2A4FRBD4jcILAkQgO9+H24Sz330ZgD4HRBBojaMhAu4nA4ITrrzsUFpqRNdtrGmBpieY8rdFhOmVs1CwjXMNIybCJzZs7ImV2zZrcvJmlO3ZQbtnS1bRZ+9R6Ml7pRNQyyY01e7HGKtPtw4ez238m2omihg0Nqp0v7aFDOyKwPX3uFDr8nMwVFzCfG0pCIUfPpUmQkU5ci0AgwB07dnDnzp3cuXMnP/zwQ544ccJWcYh8q2CSDldplV2tNIAXAfynHzy0AmxpBVsPmmc4rV1rPjx24sSm6MXua1oLR8ZJSslwXZ35zfq550b/78ILzep1J06YxRiSRpJOUpxqpzh6gHjmc2LTWmLTKuLZJ4lVDxM+615DiaJPiYc/IYqH00A9mxqvp08fRvMB+2ICHxI4xM4P9N3hMIEDNB/4T0bQrtqO2+0RPVPVP1W00TS4sYase1hRME1rTpljwTCGs6npRvp8FxLo+eGh8/vBjJppmoP3khDme8nBH/O0uIiJjtn9zALYNHhw5+qWQMqmzVWINXuxn0/52M5VmqeCO+DFdNtUMXQojaYmNg0frg7AdQrDMLhnzx5bxSEUFNyCEoAfATyigS3DwP3/BFsPg2vWgD5fAo6Bril6ayK/t3v/WKM0apS5R2n0aNM0ffoZxdEjZhSpdb+5B+nkSYpTJymOfkE8EzFIm1YRz64lVu0nfP8kMILAoAjOoxklupjAJzRNUUvk55GYn5YJaiGwn50f6JOhjcApAkcJPENgk01scMDJJXcjgacjP7N132ciep5KoHUqr0my18kyZnYNVzoG7hATR9BSQUMK1zTRrilTyDLsmD2nKZVWsRIrxTjddMxscePTPJ2mcmYjDTTb9/UiN9Na2THObkm3TRXt7cTHHxOBQCY/P1zwAZZF6LrOUaNGcdy4cRw3bhxnz55tuziElJKlpaUq/UxplXOtSgC+D/BwCdjyj2hRiOLiJJwR6Jyi9xkoAoKFho0xn3eemXq3c6dpmEaMID77lOL0EYojhykOHaY42EpxuIV4cT9F6+fE9qeIzU8Q2zYQT+wiCi4gcG4EwxmNFh2M/LRgpZi10jRFJxh9CG+PabfRjHYcIfAsgc1JIcQWFha+QCG2E3iCgL0NokKAhYXSWRpYjrhSgqWlxZQym/f1EVhFYFsCrbd0+5p0/zptjrymx9jVlHUHp2Ytdm1Zhu1whnGCZhRtFDunj2YbjYxPezRfX2dpjea60p2tK4CFkaIizrgFvc7t4DtMqZQAS4uLHR+u7PS+trk+H7FqFbFtG8WWLSx84QWKLVuIzZttIR2u3LqVpa+9Rrl1a6/e14vcjGv17LOp7490U7ptKvj6a8p9+1j6jW84TsdOgIx15EoEg0Fu27aNb7zxBt944w3+7W9/s10cQqWfpQ6lVXa1MgCzMIQBtuwGj5wE9+xJUIZcA3EhTKMUm6L3JChDkuGqHsY8cKD5c/hw4rM9FG0nKNpbTaN09DDF0Vbi+RaKo60Up1sp2luIJ1qImkPEA/8gAiPY2SQdY9QcHWT30aJUTNG2SJ/r2JMRMtOpKh2lU5l8wXC4jprmIC0qR1zD0NjU1EifT+/lMTvXujPXYLwp6x04MWypGjMrrbE30dWwSTmU4fAUaloT7RoxwxjGpqYb6PMNs83tfN+uhq7nteEwJTINLgBKYRYr0RyYRUPT2NTYSJ/u4H2Yy1TOykrnBzM75BoAm4YM6ZoG6uIx9xmtYoyzXSPmejzzDI1169h0ySX0OfiCOwky0knnF0aaVejOPfdcDhgwoMdv1EOhEBsbGzl06FCeeeaZGR2Lruu86KKLOHr0aI4ePZozZ860XRxCQcEN0ABeAPCfGnjoAnD/R2aa3pNPgsFg3PUGiH/EpeitBVHQw33OO48YO45452/E3OnEP/9BcewIxZH9plE61krxZatpkspbiKUtxIst5r8LWmgaohZGI0kH2dkgtbFnY5SKKSom8CiBjIbfFfIeXaNoPWNTCtc8y65pje10ntaYKjcbhu1QBvpwEoGrt3FtJrkW357ZU1BQ6LPIbIdCCJ599tm85ZZbuH37dm7cuJHBYDDp9cFgkL/4xS+4cuVKPv7443zsscc4cOBAR6lPiRAKhbhjxw7u2rWLu3btclQcQqWfpQ6lVfa0KgH4T4BHSswS5Faanj9RkYf4FL2YKnpJK+NdeAHFoT0UJ0+YEaVXD1Mcb6U42RI1SqtaiKda4kxSLOLT66x9Rc9SiM0sLHyOQjzH7o1RV1NkpgiFHKaeOX+N8mVtuWHM6XHBwsKCNNLPnK6tXKc19sRNZNgyldbolJvLCFwu0i3TNW1ehH2TmVYaaBrpp17k5kwrpJtu2/tcIJIy6+YDcDVN47BhwzhjxgzefffdXLduHUOhUJIXX/LKK6/k66+/zurqakopefvtt/PRRx+l3+/P6LgsFBQUcM+ePayrq0uZo9LPUofSKntalQD8AJH9TR+Ah9vA998HQ6GY6zSYpunTuBS9degwTta5NxpADDzHjEJdMIzY9xnxxhGzBPjaFqJqP7G6hVjXQhS2MLlJaov8tKJI2wlsjeA5AqsJFERSZkqpaSGaxij5FypuWVf5srbcMGZvamWlNToxt2A4XJVG+lkq3AKa77/nGH1PugHbGDV07R7CAWYm4tbXcYLApwRGEjg/JRhGE5uarqPP15wyx4KUjQyHL6OmDc0LrtLKDuppGA1savJAVT1N0/iv//qvfOqpp1hSUpLwmkAgwJUrV/K2226jYRgEwDFjxnDPnj08++yzMzIOXdfTPsdJQcENKAG4GxHjtDtqnEpLY65LlKL3JIjYMuUDzjF/Xnohsfsd4lvTiD0fEhuPELUtxIMtRLCFyY3SMXY1SVYU6WkChTnXSkFBwc1wYug2E9hi4/pMcS2+U7N33Ob1sWjzKNdKx7ZrMtMxpYqruInQRuAjZjitPzsfjLqu8yc/+Um3xqm8vJzvvvsub7jhho4Q2plnnskDBw5w8uTJGRmHEILbtm3jm2++yTfffJPvvPOO7eIQQggGAgHH6SeGYeQVV2mVHa06jJMBtuxKYpyGo3OK3scgYg/EnXAR8d47xKxpxMYPiaeOEGccIh5uTWCWLKMUG03aRsN4kUJYqXbWpmc/gYfZ3YeTF9eVhXRS/XLFdXoQtVfnq7Syw/U5StUxtQo6ShFK975OK0ymy7XSMc2CJU/Q/LJoE00jtqXbthDPsKTkdUaNW/fXd+ZuZWHhix7kPk/zqIIjNE1mrHFUbdXu7fbXFGIfA4EzHH8GJEDGOuoEwzB6NE6VlZX85JNPOHfu3I4/AFVVVdy/fz/nz5+f0n3iy40nwujRozlq1CiOGjWKM2bMsB1x8vl8HD9+PAsKCiiEYElJCYUQKbU1TeN5553X8eDW17lKq+xoBSmpA9ylgYdHmKXIj7SZFfXKSyVDBSWUF8hOKXraScmSF0oorVLlFw8ntn1GceoIsfkQUdTKqEFqiWkfZ+fiDdFiDbpu8LzzGmkYSyhEkCUlQQphPlyUlBRH2n1nXQkhWF5ezv79+1PXdc9wKysr2dzczIKCAs+MWWnlfm5mtbI+N0I9tsvLS9m/f5i6rqV0faa4JSUh6rpkv35hVlSUsetnXfdtn0+wubmeVVWltrm6DvbrV82KikSfsW7mlrGioo5CrKYQz7Ok5HUK8QwtE6naqt277e30+TZw/PgZLCx0lq7vOuP0wQcfcN7/3965hkdV3W1/7cOcZ/bMJJNzIAmUcIppjgQC4qEqINqq1QJXW1ulVa8L8JCCIlAU0RZiqWAtFYrKI5EgFikqpS0IERQ5SQiEEBQKASp9qn2f93rf9v16vx/GGROSkOw5ZM+euT/8LreZfe+91m/+M8yavWbt6dMhScGBU1ZWFi5cuIC77767X+fRNA379u3D8ePHe+XYsWNhWltbdS8OYbFYUFpaClVVoSgKKioqdG2XlZWlVJau4uDKakWVEGi1CPy9VaDjHwIXLgi82SiQZrHgmvsrYD1nDQ6aOgSk8wKWtxVUlI2AVRUQ11dBrP8UouBycCqe1ttg6e8QYtdXg6Y/QAgFwR+2r4UQLlgsAmVlpVBVAUWRrmhneWK4ivF5KyoqIMuy6bJCCNO1ma4SP5tqrlRVhSSF3uvkr973yvq9LYTQtX/nbUkyc1ZAUQQqKq7p93bQVUlEWVlOrSxd9T+rKAKlpaXhnwSZeuDk8Xiwa9cuPPjgg1CU4Ehw+PDhuHTpEsaNGxeXdtntdt2LQ0iSBE3TIl6hKvQteapk6Sr2rrxCoFUR+Lxa4Hxb8GrTp+0CHklAXCMg2oNT86QOAel/C4jmoRBWATG6GCKzFmJ9O4T3Mrr/bukCgvOA30dwsPQmhMiBEKvR0+INX/dXX1/NWlchzDYdKxpfZuwvXdFVvLKSFFztMdKspmkRu47mvObLBqeBRr5CnTXi85oxS1f68tG8b/VATA7SI3PmzEFjYyNstq5LDlutVhQUFCA9PR2/+MUv8PLLL4cHTjNmzMAnn3yCzMzMmLRBlmWMHTs2fB+nSKbqcYWq/kNX8XHlFQLHvQKftwpc+IfAl+cF/rBewHWtCC4GcTm4ep70uYBoGgtx6iDEnbdCvHYcIu2fCA6QzuPrq0sX8PUPgDfhaoMls7mK5XnNWluqqvJ1SFd0FWU22nzofSuSb7rN6Iuu6CrRsp19JfSqelarFaNHj8aqVauwd+9eVFdXd7mXU0lJCfbu3Ysbb7wR5eXl2LFjB26++WZUV1fjtddew5w5c7oNtiLF4/Hgz3/+M/bv34/9+/fj8OHDuheHIMRovELgmFfg8nGBC18IvNUs4LheQBwXkP77q4Ug3h8B0VALETgF0XgZYtslCNcFfD1o6nx1qQNC7EZw0OQwvH+EEEIIISYg9gfNyMjAs88+i23btmH37t2or69HSUlJ+PGSkhK88847uP766yFJEiZNmoR169Zh/fr1mD9/PpxOZ8zaoqoqampqMH78eIwfPx6333677itOoR+5ps7NJKPL0lXsXVmEQLNX4MtjAi2XBTxfCEj/S0D6HwHpXwLiD1UQ9tP4+mrS+U7/DW1/CSEaIUk5sNtfhST1fH81s7uK5XmN7rPZfJk1S1d0RV/GZ+mKrmKdjdZXL8TkIAmLx+PBn/70J3z44Yf48MMPcfDgQd1XnDj9rP/QVexdKUKgWgQXhvjymMBnFxV4d4yE+NM1EH8pgdg0FsLejuBvlDrQdRnxDnw9JS94j6XgzTMzEdlNOxPbVazPm+y1lUhtpqvEz6aaK/qiq0TM0tXA+eqFmBwkYVFVFWPGjEFtbS1qa2tx22238Qa4xFR4hcAJIfDfFQJffCawpc0Kj/sEggOjS1/R+SrTZQRvLPmXrx5rQnDRB07JI4QQQgiJAsMbEFc0TcPevXvR0tKClpYWnDx5Uvdy5FwpTl+WrmLryiIETlQI/J/TAlv+n4Dzs0oIbxuCA6SLCA6gLnz13y8hxBYEb0xrgxCvQAit23mT1VWsz2t0n83my6xZuqIr+jI+S1d0FetstL56ISYHMQ0Oh0P3cuQWiwWVlZURXxbNy8uL+PKk2bJ0FVtXiipQfa1A26cC2y4JOHZXQrzZDuH5O75e7GH3V9tN6M+VpWR1FY/z0lfyZ+mKrujL+Cxd0VU8stH66oWYHCRhCU3VCy0Owal6xEx43QKfvSHQ8U8Bz5lKCE/n3zJdQHBVvFwI8TKuvLJECCGEEEJiiuENiCuyLOMvf/kLDhw4gAMHDuCTTz7RvTiEJElwu90RX2K0Wq0plaWr2LmyC4GzFQLbz5fD9e4pCFfoJraXIcRpRDJYSlZX8ThviGimCRiV9Xg8pmszXSV+NtVchaYJRZrtfCuWgTyvGbN0RVexzobykX5+6IWYHCRhuHL58fHjx6O2thbjxo3DuHHjMHXqVN1XnKxWK2pra8NPXOc34b62FUXBkCFDoKpqSmQtFgtdxcCVxWqDUAQmVAls6CiH991TEM7QoOkCJOlL2Gx/giS5vspaEbqLeKL214x1JYSA0+lEXl4eVFU1TdbtdoenJpilzXSV+NlUc2Wz2aAoCvLy8uByuXRnrVYrKisruww2B+K8ZszSFV3FIytJ3T8/xADjBzuxRNM0fPTRR2htbQ1z/PjxMG1tbboXh5BlGVlZWZBlOTzXUs92Tk5OymQlSaKrGLjKzcjFDU6BjWfL4d3RddAkxBeQ5W3IyRkKWRYD2uZEdBXvNufm5kKSJEiSZKqsEMJ0baarxM+mkqvQthACubm5zDLLrAmzoc8Pkf5GKukHTn3hdDp1Lw4hScHLoqEnTw+SZL5VSKLN0lX0rnyqgv+6thL+N05BeDsPmr6EEG9Dkpyw2Sym66/Z6ipENHkjspIU3SpCZusvXdFVvLLRvm9pmma691qjsnRFV7HOhvKRfn7ohZgcJGGRJAlVVVXhqXq33nqr7ql6vNlY/6GrGLmyeSHWn4Dw/gPBQVMHggOnLRDCgeBNbM3VXzPWVSifl2eulYS46hJd0VX0Wfqiq0TM0pV+X7wBrg48Hg927tyJgwcP4uDBgzh69Cj++c9/6pqqR8iAogqI0VYItQXB5cbPQ6iXIUZ/CmHhynmEEEIIIQZheAPiiqqqqK6ujuqKU+gyn5kuTxo9pcpsbU4UV6oQGO0XsLxeBuFrhRBf3a/J/wXE61sh0lyGtzlRXA3EeY3us9l8mTVLV3RFX8Zn6YquYp2N1lcvxOQgCYumafjwww+jWhwimsuiodVAIrnEaMYsXUXnyi8EXhdlSBOnEB40iS8gxFYI4TK8zYnkaiDOS1/Jn6UruqIv47N0RVfxyEbrqxdichDT4Ha7dS8OQcjAUQ4hTiF4n6aeB02EEEIIIcQQDG9AXFEUBeXl5aiqqkJVVRUmTZqE8+fPIzs7u9/H4GVRfVm60uHK5YJkVSFGDYWwVEGIk+g6aNqGngZNZu2v2erK6D6bzZdZs3RFV/RlfJau6CrW2Wh99UJMDpKweDwe7Nq1C4cOHcKhQ4fQ3Nyse3EIXhbtP3Sl01XpNbBmuSD+qxki7R8IDpiuPmgya3/NWFf0lfxZuqIr+jI+S1d0FY9stL56ISYHSVhUVUVVVRXGjh2LsWPHRrQ4BCHx5ZsQog2hK02q+AKjxDZYOD2PEEIIISSRMLwBcSW0OMSJEydw4sQJnDp1SvfiEMHLfAokSf/5JUnAZhMplfV4ZNO12YhskNCg6euFIPxiGzYIF9L6qEmzXTI349QEo/tsNl9mzdIVXdGX8Vm6oqtYZ6P11QsxOYhp8Hg8uheHsFjsqKycBqv1GghRrAtFGYm8vBugKKNSImuxjEZl5QxYrSWmabNRWSEq0d/fNF2JLMvIzs6O6NK1GbMWiwVlZWUR3/Av0vOGiGaagBFZWZajmppgtv7SFV3FKxu6+WYkH7pCU4QidR3pec2YpSu6ikc25CvSzw+9EJODGIaqqqioqEB1dXWvVFZWoqKiAhUVFbj55pt1Lw4hhBdCHEfwA24H6ZMLCdAGs3Dh6/+O2AahuiEJAddX3450/qbkym23293nPsmUdTqdhpzX4/FACMEss8ymYFaSJAghospG+v4T7XnNmKUruop1VpK+/vzAgZMITsX7+OOPcerUqR5pa2vDkSNHcPjwYRw+fBjHjh3TvTiEED4I8RmE+L8Q4l8R8GWEOWaTO/slhOiAUP8HYtynEJu8EH4Biwh+m6SqKhRF6XFbVVXU1tbCYrH0uk8yZS0WC6677jpYrdYBPa+iKKiqqoLL5YKqqqbJVldXw+fzhb+ZNEOb6Srxs6nmqrKyEhaLBU6nE1VVVRFlvV4vqqurB/y8ZszSFV3FOquqX39+sNls4MDpK0Ijyp4IvcHX1NSgpqYGU6ZMiWBxCA+EeBtCNEGInYTEiD0Q4hKE/yOIDW9DBPq/GISimG91m2iyFosFVVVVXFVPh6/KSq66RFd0FavXv6qqhviK5LxmzNIVXcUjG/IV6eeHXojJQRIWl8uFDz/8EK2trWhtbY1ocQhC4oMXQrwGIfwQES8uQQghhBBCBgjDGzCgeL1e3YtDSJIEt9uJSFdds1rVlMrSlR5X7gizEqxWa0Rzds2aDc3nHsjzGt1ns/kya5au6Iq+jM/SFV3FOhutr16IyUESFkVRcM0116CsrAxlZWX41re+hXPnzulaHCLVpidwKsdAuiqnqwSuK/pK/ixd0RV9GZ+lK7qKRzZaX70Qk4MkLJqmYffu3Thy5AiOHDmClpaWCBaHIIQQQgghhKQ4hjcgrqhqcLnyMWPGYMyYMZg8ebLu5ch5WVRflq7oKllcGd1ns/kya5au6Iq+jM/SFV3FOhutr16IyUESFk3T8NFHH4UXh2hvb9e9OAQvi/YfuqKrZHJFHodOYwAAG71JREFUX8mfpSu6oi/js3RFV/HIRuurF2JyENPg8/l0Lw5BCCGEEEIISXkMb0BcURQFo0ePRmlpKUpLS3HDDTfoXhxCkiS4XC5TXZ40MktXdJUsrozus9l8mTVLV3RFX8Zn6YquYp2N1lcvxOQgCYuqqti9ezc++eQTfPLJJxEtDmGxWFBRURHRZT5ZlpGbmxvRJUYzZumKrpLJlRDBN91IpwkYlVVVNeKpCWbsL13RVTyyQgTfP/Ly8iDLsu5s6MabFotlQM9rxixd0VU8siFfkX5+6IWYHCRhUBQFpaWlqKioCFNdXR0mksUhQuJD251Hvv3ZZpZZZs2b7fxmyyyzzDLLLLPMmiMb2rZYLOHtGGD8YCeWaJqGgwcPor29PczJkyejWhxCURQUFRWF/z8jI0PXdn5+PhRFCY+a9WwXFRWZKqsoCoqLi6GqqmnaTFeJnzXSVX5+Pux2u+mymqZ1+VGtGdpMV4mfTSVXoW273R7Rv+OqqsLj8UT8GSDS85oxS1d0Fa+sogQ/P0RyhS4lBk5CBKcTWCwWWCwWqKra5bG0tDScOXNG1+IQVqsVkyZNQkFBAXJycpCbm4ucnJxet7Ozs8Pb+fn5KC0tDT9hnUe8fW0rihIuFLNkQ5eQQ98SmKHNdJX4WaNchfKhN2CzZK1Wa9iXWdpMV4mfTTVXkiSF850/S/Q3G3rfstlsA3peM2bpiq7ikRWi++eHGBCTgyQ0I0eORElJCUpKSnDdddfpXhzC4XBg4cKFeOKJJ1BXV4fHHnsszMMPP4zHHnss/Pe6ujrMmzcPdXV1qKurw+OPP46FCxfC6XQa7oEQQgghhBASMYY3IK5omoY9e/bg6NGjOHr0KI4fP657qp7H48GTTz4Jn88XvuxntVphtVrDN9WSJAmyLMNisSAzMxMWiwWKosDr9WL+/PnweDy62y5J5lvBRJK42gtdJY8ro/tsNl9mzdIVXdGX8Vm6oqtYZ6P11QsxOUjCoqoqysvLw4tDTJo0SffiEF6vF8uWLYOmaeG/eTwepKWl4bvf/S4KCgq6PCGd93O73Xjqqae6/K2/dJ5iYJZsNJdEzdhfukpuV/SV/Fm6oiv6Mj5LV3QVj2y0vnohJgdJWDRNw/79+3Hy5EmcPHkSp0+f1n3Fye12Y+7cuV2uGsmyDE3T8NRTT2HRokUYP348XC4XhAjeZFeW5V6zhBBCCCGEENNheAMGlPT0dN2LQ7jd7i7T7UI/zvP7/Vi8eDGef/55PPfcc/jhD38YXkCi88Dp8ccfj3jgFM0SikZkJUmC0+k0VZvpKvGzRrqir+TO0hVd0ZfxWbqiq3hlo/XVAzE5SL8armka8vLykJ2dHR5Y9IbD4UBRURGGDBmCQCAQ8XkVRcHw4cMxatQojBo1ChMnTtS9OERoqp7P5wv/LXTF6ec//zmWL1+OX/7yl6ivrw9ffQr1L3RVilP1ErfNdJX4WU7VM4cvM2bpiq7oy/gsXdFVPLLR+uqFmBzkqkiShEGDBuGnP/0p3n33XWzatAlut7vX/R0OBx555BE0Njbi9ddfx0svvYRBgwZFNFrUNA1NTU1obm5Gc3MzTpw4EfVUPUmS4HA4kJGRgcWLF6O+vh7Lly/Hs88+i9mzZ6OyspJT9QghhBBCCEku4n8SRVFQU1ODe+65By+++CL+8Ic/9HoFRpIk3H777di3bx8GDx4Mp9OJFStWYOXKlREt6a0oCsrKylBVVYWqqirccsstuheH8Hg8mD9/frfBXmjhhxUrVmDhwoWYOnUqfD4fsrKyOFXPRG2mq8TPcqqeeXyZLUtXdEVfxmfpiq7ilTX1VD2r1Yq6ujps3rwZXq+3x/3cbjdeeeUV/OIXvwjfNPamm25Ce3s7Bg8erPu8ocUh2tra0NbWFtHiEJqmYfny5QgEAl1uOGa32/Hkk09i9uzZGDFiRLifhYWF4UuKnKqX+G2mq8TPcqqeOXyZMUtXdEVfxmfpiq7ikY3WVy/E5CD9QlVVPPbYY1cdOPn9fhw4cAAzZ84MX7UpLCzExYsXcdNNN0XdhkAgoHtxCJfLhblz52Lo0KHhpcclSYLdbsdNN90Ev9/fZf/i4uLwts1mw89+9jNO1SOEEEIIIcTcDNzJLBZLn1ecAoEA2tvbMX369PBltYyMDHR0dGD69Ond9lcUBSNHjkRJSUmvjBw5EiNGjMCIESMwYcIE3YtDuN1uLF68GKNHj0ZhYSHKyspQXV2NMWPGoLa2FlVVVaioqEB5eTmKioowYcIEFBYWIjs7G0OHDsXixYvDA6fQTbgkSerXdujyYn/3Z5ZZZmObdblc4ZvvRXIcI7JutxsulwuyLJumzXSV+NlUcxXa32q1RvSeE/LkdrsH9LxmzNIVXcU629NxEnLg5Pf7MXLkSIwePRo5OTldGtrfgdOJEycwbdq0cDYzMxMXLlzAPffc021/TdNw6NAhnD59ul/87W9/w7///W9dK/U5nU4sWbIETzzxBObOnYtf/vKXmDdvHubNm9dte+7cuV22n3jiCSxZsgQOhwOyLKOqqgqqqkJRFG5zm9sm2K6pqUFhYSFsNhsqKytNkR03bhzGjh0Lh8OBiooKU7SZrhI/m2quKisrYbPZUFBQgJqaGiiK0u9sRUUFHA4HampqMG7cOF3ZaM5rxixd0VU8slduJ+RUPVmWceedd+Lw4cNoaWnBk08+2eU3Qf0ZOPn9fuzZswc//elPoSjB+YzDhg3DpUuXMGHChG77S1Jwylx/yc/PR1NTEzIzM3X1TVEUqKoKVVVhsVh0bYf6EXLEbW5z21zboS9xzJQN/b+Z2kxXiZ9NNVdCBD9nRJrt7Gwgz2vGLF3RVTyyV27HgJgdCEIEBxihQUpocYfOPPzww9i0aRMcDkf4b6qqIhAIwGq1hlfRW7VqVXjA8d3vfhctLS26ptf11cYYXrIjhBBCCCGEJD8DcyJVVVFQUIBly5Zh586dGDlyZHjwNGLECOzYsQMTJ06EEAJjx47Frl27UFNTg2HDhuH3v/895s+fD7vdbrQsQgghhBBCSGoyMCfKzMzE8uXLsXPnThw+fBgvvPACSkpKIIRAaWkpmpqaMGnSJAgRvCR311134fXXX8fGjRuxdOnSXqf2EUIIIYQQQsgAMDAnkiQJFoulC53nLqqq2m0OotVqhdVqjfXcREIIIYQQQgjRi+ENSHhkWcbgwYMxYsQIjBw5sgsjRoxAUVFRj4/19TiziZ9N1HYxy+efWT7/zPL5Z5bPP7N9Pz548OBYXoQxfmCS6Pj9fnz++ec4e/YsPv300y6cPXsW//nPf3p8rK/HmU38bKK2i1k+/8zy+WeWzz+zfP6Z7fvxy5cvIy0tjQOngSIrKwvnz5/HkCFD4HQ6u1BYWIiOjo4eH+vrcWYTP5uo7WKWzz+zfP6Z5fPPLJ9/Zvt+/Pz588jJyeHAaSAHTmfOnEFGRka3x9LT0/HZZ5/1+FhfjzOb+NlEbRezfP6Z5fPPLJ9/Zvn8M9v342fOnOHAaSAJDZx6kp6dnY1Lly4hNzeX2STM9pVnNrmziVqXzPL1zyxf/8zy9c9s9M9xBMTkIEnN1aQHAgHs3bsXmZmZzCZhtq88s8mdTdS6ZJavf2b5+meWr39mo3+OIyAmB0lqriY9tMy6JEnMJmG2rzyzyZ1N1Lpklq9/Zvn6Z5avf2ajf44jICYHSWqikc4ss8yaN2vWdjPLLLPRZ83abmaZZTZ2+R6IyUGSmmik9zX3MtmydEVXyeSKvpI/S1d0RV/GZ+mKruKRjdZXL8TkIElNNNIDgQD27dvX69zLZMvSFV0lkyv6Sv4sXdEVfRmfpSu6ikc2Wl+9EJODJDXRSJckCVartde5l8mWpSu6SiZX9JX8WbqiK/oyPktXdBWPbLS+eiEmB0lq4iA9aaEruqIr46EvuqIr46EvuqIr4+HAyQCinV+ZStAVXdGV8dAXXdGV8dAXXdGV8cTBl/GdSnSinV+ZStAVXdGV8dAXXdGV8dAXXdGV8cTBl/GdSnQkSYLNZot4fmUqQVd0RVfGQ190RVfGQ190RVfGEwdfxneKEEIIIYQQQhIcwxtACCGEEEIIIYmO4Q0ghBBCCCGEkETH8AYQQgghhBBCSKJjeAMIIYQQQgghJNExvAEJg9VqRXZ2NnJycuD1emO2bzLS3/5brVbk5eWhqKgoTFpaWsqsBiNJEpxOJwKBAPx+f5/9TuW60uMq1esqRFpaGnJzc5Gfnw+n03nVfVO5tvS4Ym0J+P1+5OTkID8/n/8WxtAXa6srPp+vz9diqtdWf1yxrvQ7iLK2jO9wImCz2fDQQw+hsbERDQ0NeOGFF3q9y7CefZMRPf2vrq7G+fPn0dHRgXPnzuHMmTNYsGABrFar4f2IN5IkITc3F/fffz+2bt2KhoYGuN3umHhNNvS6SuW6EkJAlmVUVFTgt7/9LTZu3Ig9e/Zg2bJlvf4DkMq1pddVKteWJEkoLS3F7373OzQ0NGDnzp1Yv349CgoKevwAksp1FYmvVK6tKxk0aBC2bduGmTNnQlVV1lYUrlhX+hzEoLaM77DRSJKEyZMnY+/evRg2bBh8Ph9WrlyJ+vp6OByOiPdNRvT2f8yYMWhsbERVVRWGDh2K4cOHIzMzMyW+CVEUBWPHjsWMGTOwevVqbNmyBZqmxcRrsqHHVarXlRACXq8X77zzDubOnQu3243y8nKcOnUKDzzwABRFYW1F6CrVa8vlcuHFF1/E0qVLoWka8vPz8f7772Pp0qWw2Wysqyh8pXptdcbhcGD58uXo6OjAQw89xPesKFyxrvQ5iFFtGd9ho3G5XFizZg3q6+thsVgghMDkyZPR1taGQYMGRbxvMqK3/9XV1fjNb34T3jfVUFUVDocDP/vZz7B58+Zev+VO9brS40oI1pXH48GaNWtwxx13QIjgN2hbtmzB6tWru03nSPXa0uMq1WvLYrHghhtuQE1NDYQIXq1bs2YNfv3rX7OuovSV6rUVQpZl3HXXXXjttdewadMm/OhHP+rmg7XVf1esK30OYlRbxnfYaPx+Pz7++GP85Cc/CY/mi4qKcPHiRdx4440R75uM6O1/TU0NNmzYgNGjRyMvL++q06+SFUVR8Nhjj111MJDqdaXHlRCsq9Cd0EO14nK58M477+Dpp5/u9k13qteWHlesraAvWZaRmZmJm2++Ge+99x7GjRvXbb9Uryu9vlhbQaqqqtDQ0ICKigr85je/wf3339/twy5rq/+uWFf6HMSotozvsNEEAgGcOnUK06dPD1/Wy8jIQEdHB6ZNmxbxvsmI3v6XlZWhqakJhw4dQnNzM9atW4eioqKUuoRssVhQV1d31cFAqteVHlesq+6Ul5fj2LFj4W++O8Pa6r8rIVhbQgSvyr388stoaWlBfX09MjMzWVdR+kr12pIkCdnZ2Vi7di3Gjx8PVVXx4osv4t5772VtReEq1etKr4MY1ZbxHTaaQCCA1tZWTJs2LSwyMzMTHR0d+N73vhfxvsmI3v4rigKn0wmv14ubbroJ+/fvx/r16+FyuQzvy0DR34FTKteVHlesq65kZmZi7dq1mDdvXo/fRrK2+u9KCNZWCJfLhcLCQqxbtw6//e1vu/WfdaXPV6rXlsPhwHPPPYcXXngBQ4YMQXFxMRoaGvD4449j0KBBkGWZtRWBq1SvK70OYlRbxnfYaPx+P5qamjBz5szwpbuhQ4fi4sWLmDhxYpd9vV5vv/dNRvS4uhJJkvDggw+ira0NgUDA8L4MFP0ZDETjNZno78CpM6laV0IE348WLFiA+vr6XhfTSPX3LD2uriQVa+vKH5/ffffdOH36NDIyMrr5ZF3139eVpFpteTwe7Ny5E+3t7Th69ChaWlrwr3/9C5cuXcLmzZu7fMBN9drS4yrV60qvgxjVlvGdNBqn04lVq1ZhxYoV4aUev/Od76C1tRW5ubkQIvjmqGkavF5vn/smM3pc2Ww25OTkwOPxhPMzZ87Evn37kJaWZnhfBpJHHnkEmzZt6vKD4ZAnVVX75TVV6MuVLMusKxH8B6Curg5Lly4Nu6ipqQkvv8r3LP2uUv09y263Y8aMGRgyZEj4b/fddx+OHj2K9PR01lUUvlK9tiRJgsvlgqZp8Pl8yM/Px6uvvoo5c+aE77fD2tLvKtXrSojga6wvBzGuLeM7nQhMnDgRu3fvxje/+U0MGjQIL7/8MhYvXhz+8XBxcTG2bNmC8ePH49prr8X777/fbV+73W54PxLF1ebNmzFlyhQ0NjbimWeeQVZWFoYMGYKGhgY8/PDDKXN/AUVRkJ2djWeeeQY7duzAkCFDwn0vLi7G1q1bMX78eAghcO211/boNVXqqj+uampq4PF48MYbb2Dp0qUpW1derxcrV67E1q1bMXXqVJSXl2Py5Ml455134Pf7w874ntV/V3zPCt5ks6mpCU8//TSysrIwbNgwbNmyBYsWLeK/hVH4Ym11x2azYc2aNbj//vvDf2Nt6XPFugri8XjQ2Nh41c8EMa4t4zudCKiqihkzZuCNN97Apk2bsHz58i6j9fLychw4cACTJ0+GqqqYPn16r/smO/1xtX//ftx+++2YMWMG3n33XaxduxZr167FQw89dNU7hScbmZmZqK+vxwcffIDjx49j1apVuOaaayBE8MeMBw4cwK233gohggOHq3lNdvrjKvT6mzZtGrZv356ydVVdXY1PP/0Uly5dwpkzZ3D27FmcO3cOH3/8cXgaGt+z9Lnie1Zw+eNJkyZh8+bNWL9+PTZu3Ih58+Z1mdrIutLvi7XVHZfLhRUrVuAHP/hB+Jt/1pY+V6yrIKHPTlf7TBDj2jK+04mCLMtwu93weDzdlqlVFAUulytctFfbNxXorytZluFyueB2u+F2u3u863Uyc2X/O9fQlTWV6nWlx1Wq15WqqtA0LTyVw+/3w+fzweVyhX/wyvesyFylem0JEZyS7fF44PF4ui2iwbqK3Bdr62tkWUZBQQEyMjL4nhWlK9ZV358JYlxbxneYEEIIIYQQQhIcwxtACCGEEEIIIYmO4Q0ghBBCCCGEkETH8AYQQgghCc2Vd6AnhBCSkhjeAEIIIaTfOBwOpKenQ5bluJ/LbreHf5it93wOhwPFxcXw+XyGOyOEEBITDG8AIYQQ0i9kWcb3v/997N69GxkZGXE9l8PhwKOPPoqVK1di5MiRuvNerxeLFi3Cr371K2RnZxvujhBCSNQY3gBCCCGkR2w2W7crPeXl5Xj88ce73Ck+1iiKgu9///tYs2YNcnNzoSiK7mNIkgSfz4dZs2Zh2bJlcLlchvskhBASFYY3gBBCCOlGIBDAkiVL8J3vfAfp6emwWCywWCxIT08PT9VzOBzw+/3QNA2BQADZ2dlwOp2w2+3IzMxEVlZW+O7xIbxeb/gYvQ2I0tPT8de//hXf+ta3wn9zu91IS0uD2+1GRkYGsrOzu9xt3mKxIC0tDenp6V0GdYMGDcKBAwcwatQow50SQgiJCsMbQAghhHRBlmVMmzYNFy5cwJ///GfU19dj1KhRGDZsGDZs2IANGzZA0zRMmTIFu3fvxrp167Bx40acOnUK69atw3333Yft27fj9OnTmDVrVvjGh8OGDcPSpUuxcuVKNDQ04N577+1201Ihgle1Wltbw1PsFEXBgw8+iKNHj+Lpp5/GW2+9hfb2dixZsgSqqkJVVcyaNQsvvfQS1q1bh9WrV4evMLndbjQ2NuLee+9NyZtTEkJIEmF4AwghhJBu5OTkYP/+/Zg2bRo0TYOqqrDZbJg1axb++Mc/wu12w+fz4a233sLq1atRXFyMb3/727h8+TJmzZqFoqIiLFy4EIcOHYKmaXC5XGhoaMCdd96JwYMHY+rUqWhra0NBQUGX80qShLvuugt79uxBWlpa+O/5+fk4ffo0HnjgAQQCAUyfPh1nzpxBVlYWcnNzcfr0aZSUlMDv92PJkiXQNA1CCDidTqxYsQJPPfUUHA6H4V4JIYREjOENIIQQQrrh8/nQ1NSEKVOmhP+mKAp+9KMf4a233oLL5YLVasWrr76KRx99NJw5fvw4brzxRgghMGbMGLS3tyM9PR2jR4/GhQsXsHLlSixatAjPP/883nvvPQwfPrzLeRVFwY9//GNs374dfr8//Pe0tDQcO3YMEydOhBACubm56OjowDe+8Q1kZGTg5MmTeO6555CTkwOn0xlewtxut+OZZ57Br3/9a/7OiRBCzI3hDSCEEEK6kZaWhg8++AC33XZb+G+qquK+++4LD5zsdjtee+01zJkzB0IEB05HjhwJD24qKytx8uRJZGVl4eabb8bJkydRUFAAt9sNt9sNh8PRbfEJRVHwgx/8AO+9916XgVMgEMCxY8cwYcIECCGQnZ2Nc+fOYcSIERBC4MYbb8SuXbtw6NAh3HHHHeHjOhwOPPvss/jVr37FgRMhhJgbwxtACCGEdCMtLQ179+7F1KlTw39TFAX33nsv3nzzTTgcDlitVrzyyiuYPXs2hBDQNA1HjhwJD25Cv1Xy+/2orKzExYsXUV5e3uU8Pd2faerUqfjggw+6TNXz+/1obm5GbW0thBDIzMzE2bNnMXz4cFitVni9Xvh8PsyfPx8tLS1IT0+HEAIulwurVq3CwoULuywmQQghxHQY3gBCCCGkG36/H3v37sWjjz6K9PR0qKoKu92OOXPmYPv27cjIyIDf78fmzZuxYMECWCwW5OXloa2tDVOnToWiKLj++utx7tw5DB48GC6XCzt27MCGDRswdOhQZGVl4ZZbbkFeXl54Wl2I4cOHo7W1FYMGDQr/rbCwEKdPn8aUKVMgyzK+8Y1v4PPPP8fYsWNRWVmJBQsWIBAIoLa2Fvv27UMgEIAQAh6PB1u3bsXdd989IDftJYQQEjcMbwAhhBDSDZvNhuXLl6O5uRkrVqzA0KFDUVxcjDfffBPNzc2YPn067rjjDhw4cABvv/02SkpKMHPmTJw7dw4vvfQSMjMzsWLFCly6dAl1dXVQFAWjRo3C5s2b8fHHH2PLli2YP38+fD5ft3N7vV40NjbinnvugRDBBSMeeeQRdHR04MUXX4Tf70ddXR0uXryI+vp6jBs3Dtu2bcNLL72EVatW4bbbbgsPkkaNGoWPPvoIhYWFhjslhBASFYY3gBBCCOkRu92O9PR0eL3e8LLfoSlxDocDdrsdPp8PXq8XFosFTqcTfr8fHo8HsizD4/HA7/d3+W2R2+1GIBBAWlpal0UcruT6669HQ0NDeCqey+XqcuzO/6+qKjRNg9frhaZpkGUZsiwjNzcX9fX1mD17drf7SRFCCDEdhjeAEEIISUhuueUWLFu+HBWVlbqz6enpeP755/HAAw/AarMZ3hdCCCFR4rDbQQghhJCu2G02uJxOZGVmwuf16s67XS7kZGXBq2mwWa2G94cQQkh0iMWPPAJCCCGEdGfRnDlYMGsWfj5nju7szx9+GAtmzcLC2bMN7wchhJDo+f8k11URjoIYQQAAAABJRU5ErkJggg==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0" r="25507" b="26463"/>
          <a:stretch/>
        </p:blipFill>
        <p:spPr>
          <a:xfrm rot="16200000">
            <a:off x="215532" y="1265698"/>
            <a:ext cx="3886710" cy="398250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6D5655-A02F-4453-2D83-779C2FC8512B}"/>
              </a:ext>
            </a:extLst>
          </p:cNvPr>
          <p:cNvSpPr/>
          <p:nvPr/>
        </p:nvSpPr>
        <p:spPr>
          <a:xfrm>
            <a:off x="2014941" y="1455938"/>
            <a:ext cx="473946" cy="577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B9548B-B74E-A0CE-2341-F4A4BB2F1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r="10961" b="36479"/>
          <a:stretch/>
        </p:blipFill>
        <p:spPr>
          <a:xfrm>
            <a:off x="2158887" y="3932869"/>
            <a:ext cx="6186123" cy="2534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243851-5AF7-2724-0DC2-63E01593366F}"/>
              </a:ext>
            </a:extLst>
          </p:cNvPr>
          <p:cNvSpPr txBox="1"/>
          <p:nvPr/>
        </p:nvSpPr>
        <p:spPr>
          <a:xfrm>
            <a:off x="5877609" y="5132815"/>
            <a:ext cx="5876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With HV capacitor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Bump likely digital coupling inside the </a:t>
            </a:r>
            <a:r>
              <a:rPr lang="en-GB" dirty="0" err="1">
                <a:solidFill>
                  <a:srgbClr val="C00000"/>
                </a:solidFill>
              </a:rPr>
              <a:t>asic</a:t>
            </a:r>
            <a:r>
              <a:rPr lang="en-GB" dirty="0">
                <a:solidFill>
                  <a:srgbClr val="C00000"/>
                </a:solidFill>
              </a:rPr>
              <a:t> </a:t>
            </a:r>
          </a:p>
          <a:p>
            <a:r>
              <a:rPr lang="en-GB" dirty="0">
                <a:solidFill>
                  <a:srgbClr val="C00000"/>
                </a:solidFill>
              </a:rPr>
              <a:t>amplified by the HV capacitor </a:t>
            </a:r>
          </a:p>
          <a:p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E1FA5-153D-B549-71D1-8D614598D085}"/>
              </a:ext>
            </a:extLst>
          </p:cNvPr>
          <p:cNvSpPr txBox="1"/>
          <p:nvPr/>
        </p:nvSpPr>
        <p:spPr>
          <a:xfrm>
            <a:off x="3922776" y="4191701"/>
            <a:ext cx="384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Without HV decoupling capacitor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D23D9-7F59-47B0-7506-D188DFF965ED}"/>
              </a:ext>
            </a:extLst>
          </p:cNvPr>
          <p:cNvSpPr txBox="1"/>
          <p:nvPr/>
        </p:nvSpPr>
        <p:spPr>
          <a:xfrm>
            <a:off x="10191565" y="550593"/>
            <a:ext cx="2000435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Multiple channels </a:t>
            </a:r>
          </a:p>
        </p:txBody>
      </p:sp>
      <p:sp>
        <p:nvSpPr>
          <p:cNvPr id="4" name="Espace réservé du pied de page 13">
            <a:extLst>
              <a:ext uri="{FF2B5EF4-FFF2-40B4-BE49-F238E27FC236}">
                <a16:creationId xmlns:a16="http://schemas.microsoft.com/office/drawing/2014/main" id="{926D835D-E25C-F003-D9A8-D9CDE3C3D8AB}"/>
              </a:ext>
            </a:extLst>
          </p:cNvPr>
          <p:cNvSpPr txBox="1">
            <a:spLocks/>
          </p:cNvSpPr>
          <p:nvPr/>
        </p:nvSpPr>
        <p:spPr>
          <a:xfrm>
            <a:off x="4041813" y="6616966"/>
            <a:ext cx="477695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</a:rPr>
              <a:t>ATLAS HGTD Electronics – JME Caen – 13</a:t>
            </a:r>
            <a:r>
              <a:rPr lang="en-US" sz="1100" b="1" baseline="30000" dirty="0">
                <a:solidFill>
                  <a:schemeClr val="tx1"/>
                </a:solidFill>
              </a:rPr>
              <a:t>th</a:t>
            </a:r>
            <a:r>
              <a:rPr lang="en-US" sz="1100" b="1" dirty="0">
                <a:solidFill>
                  <a:schemeClr val="tx1"/>
                </a:solidFill>
              </a:rPr>
              <a:t> June, 2023</a:t>
            </a:r>
          </a:p>
        </p:txBody>
      </p:sp>
    </p:spTree>
    <p:extLst>
      <p:ext uri="{BB962C8B-B14F-4D97-AF65-F5344CB8AC3E}">
        <p14:creationId xmlns:p14="http://schemas.microsoft.com/office/powerpoint/2010/main" val="272458946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omega" id="{8F448D68-073B-4786-A250-62E23EDF9520}" vid="{A3A5C5F0-7FD5-4EF0-9123-62CA810FD4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Themeomega</Template>
  <TotalTime>0</TotalTime>
  <Words>2166</Words>
  <Application>Microsoft Office PowerPoint</Application>
  <PresentationFormat>Widescreen</PresentationFormat>
  <Paragraphs>392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Bryant Medium Compressed</vt:lpstr>
      <vt:lpstr>Calibri</vt:lpstr>
      <vt:lpstr>Calibri Light</vt:lpstr>
      <vt:lpstr>Cambria Math</vt:lpstr>
      <vt:lpstr>Century Gothic</vt:lpstr>
      <vt:lpstr>Garamond</vt:lpstr>
      <vt:lpstr>Helvetica</vt:lpstr>
      <vt:lpstr>Symbol</vt:lpstr>
      <vt:lpstr>Themeomega</vt:lpstr>
      <vt:lpstr>PowerPoint Presentation</vt:lpstr>
      <vt:lpstr>High Granularity Timing Detector in HL-LHC</vt:lpstr>
      <vt:lpstr>ALTIROC’s architecture </vt:lpstr>
      <vt:lpstr>Comparing analog front-end to another timing/tracking pixel ASIC</vt:lpstr>
      <vt:lpstr>A challenging integration of the digital functionalities in 130 nm </vt:lpstr>
      <vt:lpstr>Testbench for ALTIROC2</vt:lpstr>
      <vt:lpstr>PowerPoint Presentation</vt:lpstr>
      <vt:lpstr>PowerPoint Presentation</vt:lpstr>
      <vt:lpstr>Effect of HV decoupling : where is the AC current flowing back to ground ?</vt:lpstr>
      <vt:lpstr>Optimal HV impedance is very different for 5x5 and 15x15 sensor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Maxime Morenas</dc:creator>
  <dc:description/>
  <cp:lastModifiedBy>Maxime MORENAS</cp:lastModifiedBy>
  <cp:revision>297</cp:revision>
  <dcterms:created xsi:type="dcterms:W3CDTF">2022-07-05T14:58:56Z</dcterms:created>
  <dcterms:modified xsi:type="dcterms:W3CDTF">2023-06-13T07:05:29Z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47</vt:i4>
  </property>
</Properties>
</file>