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1" r:id="rId2"/>
    <p:sldId id="313" r:id="rId3"/>
    <p:sldId id="314" r:id="rId4"/>
    <p:sldId id="315" r:id="rId5"/>
    <p:sldId id="316" r:id="rId6"/>
    <p:sldId id="321" r:id="rId7"/>
    <p:sldId id="322" r:id="rId8"/>
    <p:sldId id="324" r:id="rId9"/>
    <p:sldId id="323" r:id="rId10"/>
    <p:sldId id="325" r:id="rId11"/>
    <p:sldId id="320" r:id="rId12"/>
    <p:sldId id="327" r:id="rId13"/>
    <p:sldId id="332" r:id="rId14"/>
    <p:sldId id="329" r:id="rId15"/>
    <p:sldId id="333" r:id="rId16"/>
    <p:sldId id="326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2"/>
    <a:srgbClr val="00294B"/>
    <a:srgbClr val="222268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9" autoAdjust="0"/>
    <p:restoredTop sz="94504"/>
  </p:normalViewPr>
  <p:slideViewPr>
    <p:cSldViewPr>
      <p:cViewPr varScale="1">
        <p:scale>
          <a:sx n="104" d="100"/>
          <a:sy n="104" d="100"/>
        </p:scale>
        <p:origin x="58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Blocs fonctionnels / IPs à partager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5241853262113468E-2"/>
          <c:y val="0.1244255587031791"/>
          <c:w val="0.930220585393983"/>
          <c:h val="0.62904116447200475"/>
        </c:manualLayout>
      </c:layout>
      <c:barChart>
        <c:barDir val="col"/>
        <c:grouping val="clustered"/>
        <c:varyColors val="0"/>
        <c:ser>
          <c:idx val="0"/>
          <c:order val="0"/>
          <c:tx>
            <c:v>Contrôle commande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Sheet1!$Q$47:$Q$48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D-45EB-9ADD-4F9BB88BDCB2}"/>
            </c:ext>
          </c:extLst>
        </c:ser>
        <c:ser>
          <c:idx val="1"/>
          <c:order val="1"/>
          <c:tx>
            <c:v> Protocoles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Sheet1!$R$47:$R$48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D-45EB-9ADD-4F9BB88BDCB2}"/>
            </c:ext>
          </c:extLst>
        </c:ser>
        <c:ser>
          <c:idx val="2"/>
          <c:order val="2"/>
          <c:tx>
            <c:v>Quantification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Sheet1!$S$47:$S$48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D-45EB-9ADD-4F9BB88BDCB2}"/>
            </c:ext>
          </c:extLst>
        </c:ser>
        <c:ser>
          <c:idx val="3"/>
          <c:order val="3"/>
          <c:tx>
            <c:v>Traitement de données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Sheet1!$T$47:$T$48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6D-45EB-9ADD-4F9BB88BDCB2}"/>
            </c:ext>
          </c:extLst>
        </c:ser>
        <c:ser>
          <c:idx val="4"/>
          <c:order val="4"/>
          <c:tx>
            <c:v>Mise en temps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Sheet1!$U$47:$U$48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6D-45EB-9ADD-4F9BB88BDCB2}"/>
            </c:ext>
          </c:extLst>
        </c:ser>
        <c:ser>
          <c:idx val="5"/>
          <c:order val="5"/>
          <c:tx>
            <c:v>Liens rapides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Sheet1!$V$47:$V$48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6D-45EB-9ADD-4F9BB88BDCB2}"/>
            </c:ext>
          </c:extLst>
        </c:ser>
        <c:ser>
          <c:idx val="6"/>
          <c:order val="6"/>
          <c:tx>
            <c:v>Calcul hardware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Sheet1!$W$47:$W$48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6D-45EB-9ADD-4F9BB88BDCB2}"/>
            </c:ext>
          </c:extLst>
        </c:ser>
        <c:ser>
          <c:idx val="7"/>
          <c:order val="7"/>
          <c:tx>
            <c:v>Processeur embarqué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Sheet1!$X$47:$X$48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6D-45EB-9ADD-4F9BB88BDCB2}"/>
            </c:ext>
          </c:extLst>
        </c:ser>
        <c:ser>
          <c:idx val="8"/>
          <c:order val="8"/>
          <c:tx>
            <c:v>DAC/ADC embarqué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Sheet1!$Y$47:$Y$48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D-45EB-9ADD-4F9BB88BDCB2}"/>
            </c:ext>
          </c:extLst>
        </c:ser>
        <c:ser>
          <c:idx val="9"/>
          <c:order val="9"/>
          <c:tx>
            <c:v>Autres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Sheet1!$Z$47:$Z$48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6D-45EB-9ADD-4F9BB88BDC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1871295"/>
        <c:axId val="1201867967"/>
      </c:barChart>
      <c:catAx>
        <c:axId val="120187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1867967"/>
        <c:crosses val="autoZero"/>
        <c:auto val="1"/>
        <c:lblAlgn val="ctr"/>
        <c:lblOffset val="100"/>
        <c:noMultiLvlLbl val="0"/>
      </c:catAx>
      <c:valAx>
        <c:axId val="12018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1871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4729889438301"/>
          <c:y val="0.78054485988587741"/>
          <c:w val="0.79004764834746743"/>
          <c:h val="0.19554722798460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Feuil1!$B$3:$B$35</cx:f>
        <cx:lvl ptCount="33" formatCode="Standard">
          <cx:pt idx="0">27</cx:pt>
          <cx:pt idx="1">27</cx:pt>
          <cx:pt idx="2">33</cx:pt>
          <cx:pt idx="3">33</cx:pt>
          <cx:pt idx="4">34</cx:pt>
          <cx:pt idx="5">37</cx:pt>
          <cx:pt idx="6">37</cx:pt>
          <cx:pt idx="7">38</cx:pt>
          <cx:pt idx="8">38</cx:pt>
          <cx:pt idx="9">40</cx:pt>
          <cx:pt idx="10">41</cx:pt>
          <cx:pt idx="11">42</cx:pt>
          <cx:pt idx="12">44</cx:pt>
          <cx:pt idx="13">45</cx:pt>
          <cx:pt idx="14">46</cx:pt>
          <cx:pt idx="15">46</cx:pt>
          <cx:pt idx="16">47</cx:pt>
          <cx:pt idx="17">49</cx:pt>
          <cx:pt idx="18">49</cx:pt>
          <cx:pt idx="19">49</cx:pt>
          <cx:pt idx="20">49</cx:pt>
          <cx:pt idx="21">51</cx:pt>
          <cx:pt idx="22">52</cx:pt>
          <cx:pt idx="23">52</cx:pt>
          <cx:pt idx="24">53</cx:pt>
          <cx:pt idx="25">54</cx:pt>
          <cx:pt idx="26">54</cx:pt>
          <cx:pt idx="27">55</cx:pt>
          <cx:pt idx="28">56</cx:pt>
          <cx:pt idx="29">57</cx:pt>
          <cx:pt idx="30">60</cx:pt>
          <cx:pt idx="31">63</cx:pt>
          <cx:pt idx="32">64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fr-FR"/>
          </a:p>
        </cx:rich>
      </cx:tx>
    </cx:title>
    <cx:plotArea>
      <cx:plotAreaRegion>
        <cx:series layoutId="clusteredColumn" uniqueId="{544942ED-B32B-4598-A8B7-486CDBDA5748}" formatIdx="0">
          <cx:dataLabels>
            <cx:visibility seriesName="0" categoryName="0" value="1"/>
          </cx:dataLabels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EA5362B-1957-E749-BDB4-71334AF260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5966D8-DCC8-1B45-9D0F-B9EE6D977A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BAC6-4D01-964C-AC2A-97C9FBD5B5F6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065F59-9016-444B-9610-4304B7C95C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168A7D-1A68-D347-88E2-99B24B6985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0F0C-52B9-D845-A56D-BFFC037D6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0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739278"/>
            <a:ext cx="9144000" cy="1404222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249492"/>
            <a:ext cx="69334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3969632"/>
            <a:ext cx="7380312" cy="47432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Date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4498132"/>
            <a:ext cx="7344371" cy="4498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i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z="2200" dirty="0"/>
              <a:t>Nom de l’intervenant - fonction</a:t>
            </a:r>
            <a:endParaRPr lang="fr-FR" dirty="0"/>
          </a:p>
        </p:txBody>
      </p:sp>
      <p:pic>
        <p:nvPicPr>
          <p:cNvPr id="3" name="Image 2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47614"/>
            <a:ext cx="6984776" cy="22322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9B8747-90F2-574F-8A6A-663D4D1E2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435" y="111054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4887000"/>
            <a:ext cx="5184000" cy="270000"/>
          </a:xfrm>
        </p:spPr>
        <p:txBody>
          <a:bodyPr/>
          <a:lstStyle/>
          <a:p>
            <a:r>
              <a:rPr lang="fr-FR"/>
              <a:t>Institut National de Physique Nucléaire et de Physique des Particules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4887000"/>
            <a:ext cx="720000" cy="27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17749" y="627534"/>
            <a:ext cx="9253715" cy="1418316"/>
            <a:chOff x="-109715" y="234904"/>
            <a:chExt cx="9253715" cy="189108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0641" y="796978"/>
              <a:ext cx="3635897" cy="1315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09715" y="810968"/>
              <a:ext cx="5508104" cy="1315024"/>
            </a:xfrm>
            <a:prstGeom prst="rect">
              <a:avLst/>
            </a:prstGeom>
            <a:solidFill>
              <a:srgbClr val="E75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3635896" y="927600"/>
              <a:ext cx="55081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fr-FR" sz="28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3635894" y="234904"/>
              <a:ext cx="5503331" cy="6018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r-FR" altLang="fr-FR" sz="1700" b="0" dirty="0">
                  <a:solidFill>
                    <a:srgbClr val="E75112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Institut national de physique nucléaire et de physique des particules</a:t>
              </a:r>
              <a:endParaRPr lang="fr-FR" sz="1700" b="0" dirty="0">
                <a:solidFill>
                  <a:srgbClr val="E7511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28824" y="1347614"/>
            <a:ext cx="5151818" cy="41906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3E74307C-4BAD-5C4A-BBA5-DD251413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4887000"/>
            <a:ext cx="1152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2019.03</a:t>
            </a:r>
            <a:endParaRPr lang="en-GB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27A1D6B-739C-9C45-8B89-0A3F8B8970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1584" y="33468"/>
            <a:ext cx="568800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95486"/>
            <a:ext cx="6120680" cy="25953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4887000"/>
            <a:ext cx="5184000" cy="270000"/>
          </a:xfrm>
        </p:spPr>
        <p:txBody>
          <a:bodyPr/>
          <a:lstStyle/>
          <a:p>
            <a:r>
              <a:rPr lang="fr-FR" dirty="0"/>
              <a:t>Institut National de Physique Nucléaire et de Physique des Particules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4887000"/>
            <a:ext cx="720000" cy="27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0EAFB9D0-342E-0D42-8DB6-E8BD34F3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4887000"/>
            <a:ext cx="1152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2019.03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5987008" cy="25953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4887000"/>
            <a:ext cx="5184000" cy="270000"/>
          </a:xfrm>
        </p:spPr>
        <p:txBody>
          <a:bodyPr/>
          <a:lstStyle/>
          <a:p>
            <a:r>
              <a:rPr lang="fr-FR"/>
              <a:t>Institut National de Physique Nucléaire et de Physique des Particules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4887000"/>
            <a:ext cx="720000" cy="27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4887000"/>
            <a:ext cx="1152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2019.03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3741" y="195486"/>
            <a:ext cx="4762872" cy="25953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4887000"/>
            <a:ext cx="5184000" cy="270000"/>
          </a:xfrm>
        </p:spPr>
        <p:txBody>
          <a:bodyPr/>
          <a:lstStyle/>
          <a:p>
            <a:r>
              <a:rPr lang="fr-FR"/>
              <a:t>Institut National de Physique Nucléaire et de Physique des Particules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4887000"/>
            <a:ext cx="720000" cy="27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4887000"/>
            <a:ext cx="1152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2019.03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695700"/>
            <a:ext cx="55081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6244"/>
            <a:ext cx="9144000" cy="172534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86244"/>
            <a:ext cx="636050" cy="1725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20" y="4840002"/>
            <a:ext cx="259200" cy="259200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-828600" y="4840873"/>
            <a:ext cx="171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E75112"/>
                </a:solidFill>
                <a:latin typeface="Arial Narrow" panose="020B0606020202030204" pitchFamily="34" charset="0"/>
              </a:rPr>
              <a:t>                            IN2P3</a:t>
            </a:r>
          </a:p>
          <a:p>
            <a:pPr algn="r"/>
            <a:r>
              <a:rPr lang="fr-FR" sz="500" b="0" dirty="0">
                <a:solidFill>
                  <a:srgbClr val="E75112"/>
                </a:solidFill>
                <a:latin typeface="Arial Narrow" panose="020B0606020202030204" pitchFamily="34" charset="0"/>
              </a:rPr>
              <a:t>Les</a:t>
            </a:r>
            <a:r>
              <a:rPr lang="fr-FR" sz="500" b="1" baseline="0" dirty="0">
                <a:solidFill>
                  <a:srgbClr val="E75112"/>
                </a:solidFill>
                <a:latin typeface="Arial Narrow" panose="020B0606020202030204" pitchFamily="34" charset="0"/>
              </a:rPr>
              <a:t> deux infinis</a:t>
            </a:r>
            <a:endParaRPr lang="fr-FR" sz="600" b="1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4887000"/>
            <a:ext cx="5184000" cy="270000"/>
          </a:xfrm>
        </p:spPr>
        <p:txBody>
          <a:bodyPr/>
          <a:lstStyle/>
          <a:p>
            <a:r>
              <a:rPr lang="fr-FR"/>
              <a:t>Institut National de Physique Nucléaire et de Physique des Particules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4887000"/>
            <a:ext cx="720000" cy="27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367996"/>
            <a:ext cx="8507950" cy="25953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4887000"/>
            <a:ext cx="115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2019.03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3" y="-457"/>
            <a:ext cx="1763689" cy="573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"/>
            <a:ext cx="7380312" cy="57352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27784" y="4840002"/>
            <a:ext cx="5184000" cy="324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Institut National de Physique Nucléaire et de Physique des Particules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4840002"/>
            <a:ext cx="720000" cy="31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195486"/>
            <a:ext cx="4762872" cy="2595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860832" y="-457"/>
            <a:ext cx="6447473" cy="56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552" y="4849067"/>
            <a:ext cx="1152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2019.03</a:t>
            </a:r>
            <a:endParaRPr lang="en-GB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5918434-0421-DF4D-9A43-A65B1AA9733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496" y="6528"/>
            <a:ext cx="568800" cy="568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BAFBC7-5FBC-EE46-96F0-033FF921B37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8417" y="484000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2" r:id="rId5"/>
    <p:sldLayoutId id="2147483656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in2p3.fr/index.php/836617?lang=f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4B810-2491-8945-9B4C-61BF56BE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Prospectives</a:t>
            </a:r>
            <a:r>
              <a:rPr lang="en-GB" dirty="0" smtClean="0"/>
              <a:t> Firmware à l’IN2P3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32378-F39E-6343-98FC-6CA234CE8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Abdel Rebii - 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04552" y="4873500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95736" y="80816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/>
              <a:t>Quelle serait vôtre procédure ou </a:t>
            </a:r>
            <a:r>
              <a:rPr lang="fr-FR" sz="1400" b="1" dirty="0" smtClean="0"/>
              <a:t>méthode </a:t>
            </a:r>
            <a:r>
              <a:rPr lang="fr-FR" sz="1400" b="1" dirty="0"/>
              <a:t>de </a:t>
            </a:r>
            <a:r>
              <a:rPr lang="fr-FR" sz="1400" b="1" dirty="0" smtClean="0"/>
              <a:t>partage ?</a:t>
            </a:r>
            <a:endParaRPr lang="fr-FR" sz="1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7614"/>
            <a:ext cx="4152867" cy="31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889174" y="4859942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503" y="1270090"/>
            <a:ext cx="1886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/>
              <a:t>Logiciel de simulation </a:t>
            </a:r>
            <a:r>
              <a:rPr lang="fr-FR" sz="1400" b="1" dirty="0" smtClean="0"/>
              <a:t>: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915816" y="1131590"/>
            <a:ext cx="3991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En règle générale quelle méthodologie utilisez-vous pour tester vos réalisations ?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64" y="1558338"/>
            <a:ext cx="2728852" cy="25427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824"/>
            <a:ext cx="2604525" cy="19533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10" y="1753689"/>
            <a:ext cx="3384781" cy="25385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503" y="908424"/>
            <a:ext cx="1525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 smtClean="0"/>
              <a:t>Simulation</a:t>
            </a:r>
            <a:endParaRPr lang="fr-FR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4182613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400" dirty="0" smtClean="0"/>
              <a:t>La simulation est basée essentiellement sur des </a:t>
            </a:r>
            <a:r>
              <a:rPr lang="fr-FR" sz="1400" dirty="0" err="1" smtClean="0"/>
              <a:t>testBench</a:t>
            </a:r>
            <a:r>
              <a:rPr lang="fr-FR" sz="1400" dirty="0" smtClean="0"/>
              <a:t> classique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dirty="0" smtClean="0"/>
              <a:t>IL serait préférable d’utiliser UVVM  (Universal VHDL </a:t>
            </a:r>
            <a:r>
              <a:rPr lang="fr-FR" sz="1400" dirty="0" err="1" smtClean="0"/>
              <a:t>Verification</a:t>
            </a:r>
            <a:r>
              <a:rPr lang="fr-FR" sz="1400" dirty="0" smtClean="0"/>
              <a:t> </a:t>
            </a:r>
            <a:r>
              <a:rPr lang="fr-FR" sz="1400" dirty="0" err="1" smtClean="0"/>
              <a:t>Methodology</a:t>
            </a:r>
            <a:r>
              <a:rPr lang="fr-FR" sz="1400" dirty="0" smtClean="0"/>
              <a:t>)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64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Bilan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9234"/>
              </p:ext>
            </p:extLst>
          </p:nvPr>
        </p:nvGraphicFramePr>
        <p:xfrm>
          <a:off x="1207770" y="554355"/>
          <a:ext cx="6244550" cy="352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755576" y="4059371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400" dirty="0" smtClean="0">
                <a:solidFill>
                  <a:srgbClr val="00B050"/>
                </a:solidFill>
              </a:rPr>
              <a:t>117 blocks et </a:t>
            </a:r>
            <a:r>
              <a:rPr lang="fr-FR" sz="1400" dirty="0" err="1" smtClean="0">
                <a:solidFill>
                  <a:srgbClr val="00B050"/>
                </a:solidFill>
              </a:rPr>
              <a:t>IPs</a:t>
            </a:r>
            <a:r>
              <a:rPr lang="fr-FR" sz="1400" dirty="0" smtClean="0">
                <a:solidFill>
                  <a:srgbClr val="00B050"/>
                </a:solidFill>
              </a:rPr>
              <a:t> potentiellement partageables …</a:t>
            </a:r>
            <a:endParaRPr lang="fr-F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Communication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2019.03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7544" y="915566"/>
            <a:ext cx="78488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/>
              <a:t>3 </a:t>
            </a:r>
            <a:r>
              <a:rPr lang="fr-FR" sz="1600" dirty="0"/>
              <a:t>mailing </a:t>
            </a:r>
            <a:r>
              <a:rPr lang="fr-FR" sz="1600" dirty="0" err="1"/>
              <a:t>lists</a:t>
            </a:r>
            <a:r>
              <a:rPr lang="fr-FR" sz="1600" dirty="0"/>
              <a:t> </a:t>
            </a:r>
            <a:r>
              <a:rPr lang="fr-FR" sz="1600" dirty="0"/>
              <a:t>ont été créées pour </a:t>
            </a:r>
            <a:r>
              <a:rPr lang="fr-FR" sz="1600" dirty="0" smtClean="0"/>
              <a:t>la </a:t>
            </a:r>
            <a:r>
              <a:rPr lang="fr-FR" sz="1600" dirty="0"/>
              <a:t>diffusion des informations </a:t>
            </a:r>
            <a:r>
              <a:rPr lang="fr-FR" sz="1600" dirty="0" smtClean="0"/>
              <a:t>à l'in2p3: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C</a:t>
            </a:r>
            <a:r>
              <a:rPr lang="fr-FR" sz="1600" dirty="0" smtClean="0"/>
              <a:t>oncernant </a:t>
            </a:r>
            <a:r>
              <a:rPr lang="fr-FR" sz="1600" dirty="0"/>
              <a:t>les FPGA. </a:t>
            </a:r>
            <a:endParaRPr lang="fr-FR" sz="16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les </a:t>
            </a:r>
            <a:r>
              <a:rPr lang="fr-FR" sz="1600" dirty="0"/>
              <a:t>licences/logiciels </a:t>
            </a:r>
            <a:r>
              <a:rPr lang="fr-FR" sz="1600" dirty="0" smtClean="0"/>
              <a:t> (Guillaume </a:t>
            </a:r>
            <a:r>
              <a:rPr lang="fr-FR" sz="1600" dirty="0" err="1" smtClean="0"/>
              <a:t>Vouters</a:t>
            </a:r>
            <a:r>
              <a:rPr lang="fr-FR" sz="1600" dirty="0" smtClean="0"/>
              <a:t>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la </a:t>
            </a:r>
            <a:r>
              <a:rPr lang="fr-FR" sz="1600" dirty="0"/>
              <a:t>bibliothèque d’IP que nous sommes en train de mettre en place.</a:t>
            </a:r>
          </a:p>
          <a:p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  <a:p>
            <a:pPr marL="671513" lvl="1" indent="-214313">
              <a:buFont typeface="Wingdings" panose="05000000000000000000" pitchFamily="2" charset="2"/>
              <a:buChar char="v"/>
            </a:pPr>
            <a:r>
              <a:rPr lang="fr-FR" sz="1600" b="1" dirty="0"/>
              <a:t>&lt;fpga-dev-l@in2p3.fr&gt; 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200" dirty="0"/>
              <a:t>[</a:t>
            </a:r>
            <a:r>
              <a:rPr lang="fr-FR" sz="1200" dirty="0"/>
              <a:t>mailing </a:t>
            </a:r>
            <a:r>
              <a:rPr lang="fr-FR" sz="1200" dirty="0" err="1"/>
              <a:t>list</a:t>
            </a:r>
            <a:r>
              <a:rPr lang="fr-FR" sz="1200" dirty="0"/>
              <a:t> concernant tous les utilisateurs FPGA. Rassemble les 2 mailing </a:t>
            </a:r>
            <a:r>
              <a:rPr lang="fr-FR" sz="1200" dirty="0" err="1"/>
              <a:t>lists</a:t>
            </a:r>
            <a:r>
              <a:rPr lang="fr-FR" sz="1200" dirty="0"/>
              <a:t> ci dessous]</a:t>
            </a:r>
          </a:p>
          <a:p>
            <a:endParaRPr lang="fr-FR" sz="1600" dirty="0"/>
          </a:p>
          <a:p>
            <a:pPr marL="671513" lvl="1" indent="-214313">
              <a:buFont typeface="Wingdings" panose="05000000000000000000" pitchFamily="2" charset="2"/>
              <a:buChar char="v"/>
            </a:pPr>
            <a:r>
              <a:rPr lang="fr-FR" sz="1600" b="1" dirty="0"/>
              <a:t>&lt;</a:t>
            </a:r>
            <a:r>
              <a:rPr lang="fr-FR" sz="1600" b="1" dirty="0"/>
              <a:t>fpga-amd-dev-l@in2p3.fr&gt; 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200" dirty="0"/>
              <a:t>[</a:t>
            </a:r>
            <a:r>
              <a:rPr lang="fr-FR" sz="1200" dirty="0"/>
              <a:t>mailing </a:t>
            </a:r>
            <a:r>
              <a:rPr lang="fr-FR" sz="1200" dirty="0" err="1"/>
              <a:t>list</a:t>
            </a:r>
            <a:r>
              <a:rPr lang="fr-FR" sz="1200" dirty="0"/>
              <a:t> concernant les utilisateurs AMD/XILINX]</a:t>
            </a:r>
          </a:p>
          <a:p>
            <a:endParaRPr lang="fr-FR" sz="1600" dirty="0"/>
          </a:p>
          <a:p>
            <a:pPr marL="671513" lvl="1" indent="-214313">
              <a:buFont typeface="Wingdings" panose="05000000000000000000" pitchFamily="2" charset="2"/>
              <a:buChar char="v"/>
            </a:pPr>
            <a:r>
              <a:rPr lang="fr-FR" sz="1600" b="1" dirty="0"/>
              <a:t>&lt;</a:t>
            </a:r>
            <a:r>
              <a:rPr lang="fr-FR" sz="1600" b="1" dirty="0"/>
              <a:t>fpga-intel-dev-l@in2p3.fr&gt; 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200" dirty="0"/>
              <a:t>[</a:t>
            </a:r>
            <a:r>
              <a:rPr lang="fr-FR" sz="1200" dirty="0"/>
              <a:t>mailing </a:t>
            </a:r>
            <a:r>
              <a:rPr lang="fr-FR" sz="1200" dirty="0" err="1"/>
              <a:t>list</a:t>
            </a:r>
            <a:r>
              <a:rPr lang="fr-FR" sz="1200" dirty="0"/>
              <a:t> concernant les utilisateurs INTEL/QUARTUS]</a:t>
            </a:r>
          </a:p>
        </p:txBody>
      </p:sp>
    </p:spTree>
    <p:extLst>
      <p:ext uri="{BB962C8B-B14F-4D97-AF65-F5344CB8AC3E}">
        <p14:creationId xmlns:p14="http://schemas.microsoft.com/office/powerpoint/2010/main" val="41146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Communication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2019.03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9585"/>
            <a:ext cx="8597082" cy="37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Bibliothèque IP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2019.03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32" y="826058"/>
            <a:ext cx="5108239" cy="23093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82" y="2182248"/>
            <a:ext cx="4533369" cy="25250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540993">
            <a:off x="2310313" y="2247522"/>
            <a:ext cx="488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fr-FR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691680" y="4863222"/>
            <a:ext cx="5184000" cy="270000"/>
          </a:xfrm>
        </p:spPr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7544" y="55552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Résultats </a:t>
            </a:r>
            <a:r>
              <a:rPr lang="fr-FR" sz="1600" dirty="0" smtClean="0"/>
              <a:t>du sondage très satisfaisants</a:t>
            </a:r>
            <a:r>
              <a:rPr lang="fr-FR" sz="1600" dirty="0" smtClean="0"/>
              <a:t> encourageants pour la suite de l’initiative</a:t>
            </a:r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Grande </a:t>
            </a:r>
            <a:r>
              <a:rPr lang="fr-FR" sz="1600" dirty="0" smtClean="0"/>
              <a:t>volonté de partage (89 % des réponses) du savoir en matière </a:t>
            </a:r>
            <a:r>
              <a:rPr lang="fr-FR" sz="1600" dirty="0" err="1" smtClean="0"/>
              <a:t>firmware</a:t>
            </a:r>
            <a:endParaRPr lang="fr-FR" sz="1600" dirty="0" smtClean="0"/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 smtClean="0"/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L’outil </a:t>
            </a:r>
            <a:r>
              <a:rPr lang="fr-FR" sz="1600" dirty="0" err="1" smtClean="0"/>
              <a:t>Gitlab</a:t>
            </a:r>
            <a:r>
              <a:rPr lang="fr-FR" sz="1600" dirty="0" smtClean="0"/>
              <a:t> est en cours de construction</a:t>
            </a:r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Procédure de partage d’IP en cours de validation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Formation </a:t>
            </a:r>
            <a:r>
              <a:rPr lang="fr-FR" sz="1600" dirty="0" err="1" smtClean="0"/>
              <a:t>Gitlab</a:t>
            </a:r>
            <a:r>
              <a:rPr lang="fr-FR" sz="1600" dirty="0" smtClean="0"/>
              <a:t> à préconiser pour les prochaines ANF …</a:t>
            </a:r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/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Le </a:t>
            </a:r>
            <a:r>
              <a:rPr lang="fr-FR" sz="1600" dirty="0" err="1" smtClean="0"/>
              <a:t>Firmware</a:t>
            </a:r>
            <a:r>
              <a:rPr lang="fr-FR" sz="1600" dirty="0" smtClean="0"/>
              <a:t> est un </a:t>
            </a:r>
            <a:r>
              <a:rPr lang="fr-FR" sz="1600" dirty="0" err="1" smtClean="0"/>
              <a:t>co</a:t>
            </a:r>
            <a:r>
              <a:rPr lang="fr-FR" sz="1600" dirty="0" smtClean="0"/>
              <a:t>-développement électronique-Informatique</a:t>
            </a:r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Notre prospective peut intéresser des informaticiens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Dépasser le structuration « </a:t>
            </a:r>
            <a:r>
              <a:rPr lang="fr-FR" sz="1600" dirty="0" err="1" smtClean="0"/>
              <a:t>metiers</a:t>
            </a:r>
            <a:r>
              <a:rPr lang="fr-FR" sz="1600" dirty="0" smtClean="0"/>
              <a:t> » de l’Institut …</a:t>
            </a:r>
            <a:endParaRPr lang="fr-FR" sz="1600" dirty="0" smtClean="0"/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891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30200" y="4873500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3528" y="655075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/>
              <a:t>Les circuits programmables numériques type </a:t>
            </a:r>
            <a:r>
              <a:rPr lang="fr-FR" sz="1600" b="1" dirty="0">
                <a:solidFill>
                  <a:srgbClr val="0070C0"/>
                </a:solidFill>
              </a:rPr>
              <a:t>FPGA sont incontournables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/>
              <a:t>de par leurs performances et leurs capacités d’intégrer des applications très complexes. </a:t>
            </a:r>
            <a:endParaRPr lang="fr-FR" sz="1600" dirty="0" smtClean="0"/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/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A l’IN2P3,  ces composants couvrent </a:t>
            </a:r>
            <a:r>
              <a:rPr lang="fr-FR" sz="1600" dirty="0" smtClean="0">
                <a:solidFill>
                  <a:srgbClr val="0070C0"/>
                </a:solidFill>
              </a:rPr>
              <a:t>l’ensemble des systèmes d’acquisition de données</a:t>
            </a:r>
            <a:r>
              <a:rPr lang="fr-FR" sz="1600" dirty="0" smtClean="0"/>
              <a:t>. </a:t>
            </a:r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/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/>
              <a:t>U</a:t>
            </a:r>
            <a:r>
              <a:rPr lang="fr-FR" sz="1600" dirty="0" smtClean="0"/>
              <a:t>ne </a:t>
            </a:r>
            <a:r>
              <a:rPr lang="fr-FR" sz="1600" dirty="0"/>
              <a:t>maitrise du </a:t>
            </a:r>
            <a:r>
              <a:rPr lang="fr-FR" sz="1600" dirty="0">
                <a:solidFill>
                  <a:srgbClr val="0070C0"/>
                </a:solidFill>
              </a:rPr>
              <a:t>langage de description </a:t>
            </a:r>
            <a:r>
              <a:rPr lang="fr-FR" sz="1600" dirty="0" smtClean="0">
                <a:solidFill>
                  <a:srgbClr val="0070C0"/>
                </a:solidFill>
              </a:rPr>
              <a:t>hardware </a:t>
            </a:r>
            <a:r>
              <a:rPr lang="fr-FR" sz="1600" dirty="0" smtClean="0"/>
              <a:t>(VHDL/</a:t>
            </a:r>
            <a:r>
              <a:rPr lang="fr-FR" sz="1600" dirty="0" err="1" smtClean="0"/>
              <a:t>Verilog</a:t>
            </a:r>
            <a:r>
              <a:rPr lang="fr-FR" sz="1600" dirty="0" smtClean="0"/>
              <a:t>/C2S</a:t>
            </a:r>
            <a:r>
              <a:rPr lang="fr-FR" sz="1600" dirty="0"/>
              <a:t>), et des </a:t>
            </a:r>
            <a:r>
              <a:rPr lang="fr-FR" sz="1600" dirty="0">
                <a:solidFill>
                  <a:srgbClr val="0070C0"/>
                </a:solidFill>
              </a:rPr>
              <a:t>outils de </a:t>
            </a:r>
            <a:r>
              <a:rPr lang="fr-FR" sz="1600" dirty="0" smtClean="0">
                <a:solidFill>
                  <a:srgbClr val="0070C0"/>
                </a:solidFill>
              </a:rPr>
              <a:t>développement</a:t>
            </a:r>
            <a:r>
              <a:rPr lang="fr-FR" sz="1600" dirty="0" smtClean="0"/>
              <a:t> ( simulation</a:t>
            </a:r>
            <a:r>
              <a:rPr lang="fr-FR" sz="1600" dirty="0"/>
              <a:t>, synthèse et </a:t>
            </a:r>
            <a:r>
              <a:rPr lang="fr-FR" sz="1600" dirty="0" smtClean="0"/>
              <a:t>implémentation)  </a:t>
            </a:r>
            <a:r>
              <a:rPr lang="fr-FR" sz="1600" dirty="0"/>
              <a:t>proposés par les leaders du </a:t>
            </a:r>
            <a:r>
              <a:rPr lang="fr-FR" sz="1600" dirty="0" smtClean="0"/>
              <a:t>marché: </a:t>
            </a:r>
            <a:r>
              <a:rPr lang="fr-FR" sz="1600" dirty="0"/>
              <a:t>AMD/</a:t>
            </a:r>
            <a:r>
              <a:rPr lang="fr-FR" sz="1600" dirty="0" err="1"/>
              <a:t>Xilinx</a:t>
            </a:r>
            <a:r>
              <a:rPr lang="fr-FR" sz="1600" dirty="0"/>
              <a:t> et Intel/ALTERA</a:t>
            </a:r>
            <a:r>
              <a:rPr lang="fr-FR" sz="1600" dirty="0" smtClean="0"/>
              <a:t>.</a:t>
            </a:r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600" dirty="0" smtClean="0"/>
          </a:p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L’expertise </a:t>
            </a:r>
            <a:r>
              <a:rPr lang="fr-FR" sz="1600" dirty="0" err="1" smtClean="0"/>
              <a:t>firmware</a:t>
            </a:r>
            <a:r>
              <a:rPr lang="fr-FR" sz="1600" dirty="0" smtClean="0"/>
              <a:t> est  </a:t>
            </a:r>
            <a:r>
              <a:rPr lang="fr-FR" sz="1600" dirty="0"/>
              <a:t>très </a:t>
            </a:r>
            <a:r>
              <a:rPr lang="fr-FR" sz="1600" dirty="0" smtClean="0"/>
              <a:t>demandée par l’industrie, et  devient </a:t>
            </a:r>
            <a:r>
              <a:rPr lang="fr-FR" sz="1600" dirty="0"/>
              <a:t>de fait, </a:t>
            </a:r>
            <a:r>
              <a:rPr lang="fr-FR" sz="1600" dirty="0">
                <a:solidFill>
                  <a:srgbClr val="C00000"/>
                </a:solidFill>
              </a:rPr>
              <a:t>rares dans les instituts de recherches en général, et l’IN2P3 en particulier.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/>
              <a:t>L’objectif du groupe de travail "</a:t>
            </a:r>
            <a:r>
              <a:rPr lang="fr-FR" sz="1600" dirty="0" err="1"/>
              <a:t>Firmware</a:t>
            </a:r>
            <a:r>
              <a:rPr lang="fr-FR" sz="1600" dirty="0"/>
              <a:t> at IN2P3" est </a:t>
            </a:r>
            <a:r>
              <a:rPr lang="fr-FR" sz="1600" dirty="0">
                <a:solidFill>
                  <a:srgbClr val="0070C0"/>
                </a:solidFill>
              </a:rPr>
              <a:t>d’évaluer précisément la situation </a:t>
            </a:r>
            <a:r>
              <a:rPr lang="fr-FR" sz="1600" dirty="0" smtClean="0"/>
              <a:t>au </a:t>
            </a:r>
            <a:r>
              <a:rPr lang="fr-FR" sz="1600" dirty="0"/>
              <a:t>sein de l’institut, </a:t>
            </a:r>
            <a:r>
              <a:rPr lang="fr-FR" sz="1600" dirty="0">
                <a:solidFill>
                  <a:srgbClr val="0070C0"/>
                </a:solidFill>
              </a:rPr>
              <a:t>faciliter l'échange et le partage du savoir faire </a:t>
            </a:r>
            <a:r>
              <a:rPr lang="fr-FR" sz="1600" dirty="0" err="1" smtClean="0">
                <a:solidFill>
                  <a:srgbClr val="0070C0"/>
                </a:solidFill>
              </a:rPr>
              <a:t>firmware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entre ses laboratoires.</a:t>
            </a:r>
            <a:endParaRPr lang="fr-FR" sz="1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64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l’IN2P3 : Objectifs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79848" y="4887000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699542"/>
            <a:ext cx="38164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400" dirty="0" smtClean="0">
                <a:effectLst/>
              </a:rPr>
              <a:t>Initiative soutenue par la DAT IN2P3</a:t>
            </a:r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400" dirty="0" smtClean="0"/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400" dirty="0" smtClean="0">
                <a:effectLst/>
              </a:rPr>
              <a:t>Groupe de Travail « </a:t>
            </a:r>
            <a:r>
              <a:rPr lang="fr-FR" sz="1400" dirty="0" err="1" smtClean="0">
                <a:effectLst/>
              </a:rPr>
              <a:t>Firmware</a:t>
            </a:r>
            <a:r>
              <a:rPr lang="fr-FR" sz="1400" dirty="0" smtClean="0">
                <a:effectLst/>
              </a:rPr>
              <a:t> at IN2P3 » </a:t>
            </a:r>
          </a:p>
          <a:p>
            <a:pPr marL="285750" indent="-285750" algn="just">
              <a:buClr>
                <a:srgbClr val="C00000"/>
              </a:buClr>
              <a:buFont typeface="Arial Black" panose="020B0A04020102020204" pitchFamily="34" charset="0"/>
              <a:buChar char="▌"/>
            </a:pPr>
            <a:endParaRPr lang="fr-FR" sz="1400" dirty="0" smtClean="0">
              <a:effectLst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/>
              <a:t>Abderrahmane BOUJRAD (GANIL)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>
                <a:effectLst/>
              </a:rPr>
              <a:t>Daniel  CHARLET (IJCLAB)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/>
              <a:t>Geoffrey GALBIT (IP2I Lyon)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/>
              <a:t>Guillaume VOUTERS (LAPP Annecy)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/>
              <a:t>Nicolas CHEVILLON (IPHC Strasbourg)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/>
              <a:t>Fréderic HACHON (CPPM Marseille)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r-FR" sz="1200" dirty="0" smtClean="0">
                <a:effectLst/>
              </a:rPr>
              <a:t>Abdelkader REBII (LP2IB)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8629" y="1044053"/>
            <a:ext cx="4824536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07000"/>
              </a:lnSpc>
              <a:buFont typeface="+mj-lt"/>
              <a:buAutoNum type="romanUcPeriod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Proposer une méthode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fonctionnement permettant d’assurer une continuité des échanges entre laboratoires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l’expertise </a:t>
            </a:r>
            <a:r>
              <a:rPr lang="fr-FR" sz="14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firmware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sein de l’institut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endParaRPr lang="fr-FR" sz="1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les 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blocks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fonctionnels et IP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susceptibles d’être partageables entre laboratoires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eriod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Proposer 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outil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une  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méthodologie 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partage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fr-FR" sz="14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400050">
              <a:lnSpc>
                <a:spcPct val="107000"/>
              </a:lnSpc>
              <a:buFont typeface="+mj-lt"/>
              <a:buAutoNum type="romanUcPeriod" startAt="2"/>
            </a:pP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Créer des 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domaine et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recenser les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viviers de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recrutement.</a:t>
            </a:r>
          </a:p>
          <a:p>
            <a:pPr marL="400050" lvl="0" indent="-40005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Virage 8"/>
          <p:cNvSpPr/>
          <p:nvPr/>
        </p:nvSpPr>
        <p:spPr>
          <a:xfrm rot="10800000" flipH="1">
            <a:off x="1475656" y="3087407"/>
            <a:ext cx="1440160" cy="645165"/>
          </a:xfrm>
          <a:prstGeom prst="bentArrow">
            <a:avLst>
              <a:gd name="adj1" fmla="val 25000"/>
              <a:gd name="adj2" fmla="val 28527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l’IN2P3 : Démarche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95736" y="4887000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5576" y="1275606"/>
            <a:ext cx="63367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effectLst/>
              </a:rPr>
              <a:t>Questionnaire établie suite à plusieurs réunions du GT</a:t>
            </a:r>
          </a:p>
          <a:p>
            <a:pPr algn="just">
              <a:buClr>
                <a:srgbClr val="C00000"/>
              </a:buClr>
            </a:pPr>
            <a:endParaRPr lang="fr-FR" sz="1400" dirty="0" smtClean="0">
              <a:effectLst/>
            </a:endParaRPr>
          </a:p>
          <a:p>
            <a:pPr lvl="1" algn="just">
              <a:buClr>
                <a:srgbClr val="C00000"/>
              </a:buClr>
            </a:pPr>
            <a:r>
              <a:rPr lang="fr-FR" sz="1400" dirty="0">
                <a:hlinkClick r:id="rId2"/>
              </a:rPr>
              <a:t>https://survey.in2p3.fr/index.php/836617?lang=fr</a:t>
            </a:r>
            <a:r>
              <a:rPr lang="fr-FR" sz="1400" dirty="0" smtClean="0">
                <a:effectLst/>
              </a:rPr>
              <a:t> </a:t>
            </a:r>
          </a:p>
          <a:p>
            <a:pPr lvl="1" algn="just">
              <a:buClr>
                <a:srgbClr val="C00000"/>
              </a:buClr>
            </a:pPr>
            <a:endParaRPr lang="fr-FR" sz="1400" dirty="0" smtClean="0">
              <a:effectLst/>
            </a:endParaRPr>
          </a:p>
          <a:p>
            <a:pPr marL="800100" lvl="1" indent="-342900" algn="just">
              <a:buClr>
                <a:srgbClr val="C00000"/>
              </a:buClr>
              <a:buFont typeface="+mj-lt"/>
              <a:buAutoNum type="arabicPeriod"/>
            </a:pPr>
            <a:endParaRPr lang="fr-FR" sz="1400" dirty="0" smtClean="0">
              <a:effectLst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dirty="0" smtClean="0"/>
              <a:t>Envoyé aux DT des laboratoires IN2P3</a:t>
            </a:r>
            <a:r>
              <a:rPr lang="fr-FR" sz="1400" dirty="0" smtClean="0">
                <a:effectLst/>
              </a:rPr>
              <a:t> </a:t>
            </a:r>
          </a:p>
          <a:p>
            <a:pPr marL="800100" lvl="1" indent="-342900" algn="just">
              <a:buClr>
                <a:srgbClr val="C00000"/>
              </a:buClr>
              <a:buFont typeface="+mj-lt"/>
              <a:buAutoNum type="alphaLcPeriod"/>
            </a:pPr>
            <a:r>
              <a:rPr lang="fr-FR" sz="1400" dirty="0" smtClean="0"/>
              <a:t>Ouverture le 21/10/2022</a:t>
            </a:r>
          </a:p>
          <a:p>
            <a:pPr marL="800100" lvl="1" indent="-342900" algn="just">
              <a:buClr>
                <a:srgbClr val="C00000"/>
              </a:buClr>
              <a:buFont typeface="+mj-lt"/>
              <a:buAutoNum type="alphaLcPeriod"/>
            </a:pPr>
            <a:r>
              <a:rPr lang="fr-FR" sz="1400" dirty="0" smtClean="0"/>
              <a:t>Relance le 12/01/2023</a:t>
            </a:r>
          </a:p>
          <a:p>
            <a:pPr marL="800100" lvl="1" indent="-342900" algn="just">
              <a:buClr>
                <a:srgbClr val="C00000"/>
              </a:buClr>
              <a:buFont typeface="+mj-lt"/>
              <a:buAutoNum type="alphaLcPeriod"/>
            </a:pPr>
            <a:r>
              <a:rPr lang="fr-FR" sz="1400" dirty="0" smtClean="0"/>
              <a:t>Fermeture le 28/03/2023</a:t>
            </a:r>
          </a:p>
          <a:p>
            <a:pPr algn="just">
              <a:buClr>
                <a:srgbClr val="C00000"/>
              </a:buClr>
            </a:pPr>
            <a:endParaRPr lang="fr-FR" sz="1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effectLst/>
              </a:rPr>
              <a:t>Résultats :</a:t>
            </a:r>
          </a:p>
          <a:p>
            <a:pPr algn="just">
              <a:buClr>
                <a:srgbClr val="C00000"/>
              </a:buClr>
            </a:pPr>
            <a:endParaRPr lang="fr-FR" sz="1400" dirty="0"/>
          </a:p>
          <a:p>
            <a:pPr marL="742950" lvl="1" indent="-2857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00B050"/>
                </a:solidFill>
                <a:effectLst/>
              </a:rPr>
              <a:t>Réponses complètes : 			41</a:t>
            </a:r>
          </a:p>
          <a:p>
            <a:pPr marL="742950" lvl="1" indent="-2857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solidFill>
                  <a:srgbClr val="FF0000"/>
                </a:solidFill>
              </a:rPr>
              <a:t>Réponses incomplètes et inexploitables : 	59</a:t>
            </a:r>
          </a:p>
          <a:p>
            <a:pPr marL="742950" lvl="1" indent="-2857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effectLst/>
              </a:rPr>
              <a:t>Nombre total des réponses : 		100</a:t>
            </a:r>
            <a:endParaRPr lang="fr-FR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775" y="760946"/>
            <a:ext cx="496855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Identifier l’expertise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firmware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sein de l’institut</a:t>
            </a:r>
          </a:p>
        </p:txBody>
      </p:sp>
    </p:spTree>
    <p:extLst>
      <p:ext uri="{BB962C8B-B14F-4D97-AF65-F5344CB8AC3E}">
        <p14:creationId xmlns:p14="http://schemas.microsoft.com/office/powerpoint/2010/main" val="10241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</a:t>
            </a:r>
            <a:r>
              <a:rPr lang="fr-FR" dirty="0" smtClean="0">
                <a:solidFill>
                  <a:srgbClr val="7030A0"/>
                </a:solidFill>
                <a:cs typeface="Arial" charset="0"/>
              </a:rPr>
              <a:t>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65987" y="4887000"/>
            <a:ext cx="5184000" cy="270000"/>
          </a:xfrm>
        </p:spPr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716653"/>
            <a:ext cx="197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Laboratoire IN2P3: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3" name="Graphique 32"/>
              <p:cNvGraphicFramePr/>
              <p:nvPr>
                <p:extLst>
                  <p:ext uri="{D42A27DB-BD31-4B8C-83A1-F6EECF244321}">
                    <p14:modId xmlns:p14="http://schemas.microsoft.com/office/powerpoint/2010/main" val="2828207275"/>
                  </p:ext>
                </p:extLst>
              </p:nvPr>
            </p:nvGraphicFramePr>
            <p:xfrm>
              <a:off x="5292080" y="1131590"/>
              <a:ext cx="3648747" cy="25922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3" name="Graphique 3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080" y="1131590"/>
                <a:ext cx="3648747" cy="2592288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ZoneTexte 33"/>
          <p:cNvSpPr txBox="1"/>
          <p:nvPr/>
        </p:nvSpPr>
        <p:spPr>
          <a:xfrm>
            <a:off x="7002155" y="3481683"/>
            <a:ext cx="65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Age </a:t>
            </a:r>
            <a:endParaRPr lang="fr-FR" sz="1200" dirty="0"/>
          </a:p>
        </p:txBody>
      </p:sp>
      <p:sp>
        <p:nvSpPr>
          <p:cNvPr id="35" name="Rectangle 34"/>
          <p:cNvSpPr/>
          <p:nvPr/>
        </p:nvSpPr>
        <p:spPr>
          <a:xfrm>
            <a:off x="6378109" y="1171077"/>
            <a:ext cx="1351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Moyenne d'Age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6587440" y="260550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36%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22243" y="303717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28%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49987" y="285405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30%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236439" y="2605509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6%</a:t>
            </a:r>
            <a:endParaRPr lang="fr-FR" sz="1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42" y="1080278"/>
            <a:ext cx="4730172" cy="30592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407617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Tous les laboratoires IN2P3 ont répondu au questionnaire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Les réponses ne reflètent pas l’expertise du laboratoire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200" dirty="0" smtClean="0"/>
              <a:t>Réponses incomplètes </a:t>
            </a:r>
            <a:r>
              <a:rPr lang="fr-FR" sz="1200" dirty="0" smtClean="0">
                <a:sym typeface="Wingdings" panose="05000000000000000000" pitchFamily="2" charset="2"/>
              </a:rPr>
              <a:t> </a:t>
            </a:r>
            <a:r>
              <a:rPr lang="fr-FR" sz="1200" dirty="0" smtClean="0"/>
              <a:t> inexploitables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427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56900" y="4858480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9571" y="556315"/>
            <a:ext cx="2052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Plateforme FPGA </a:t>
            </a:r>
            <a:r>
              <a:rPr lang="fr-FR" sz="1600" b="1" dirty="0" smtClean="0"/>
              <a:t>:</a:t>
            </a:r>
            <a:endParaRPr lang="fr-FR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3995936" y="556315"/>
            <a:ext cx="2308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/>
              <a:t>Systèmes </a:t>
            </a:r>
            <a:r>
              <a:rPr lang="fr-FR" sz="1600" b="1" dirty="0" smtClean="0"/>
              <a:t>d'exploitation:</a:t>
            </a:r>
            <a:endParaRPr lang="fr-FR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665205" y="2683876"/>
            <a:ext cx="239193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600" b="1" dirty="0"/>
              <a:t>Outils de développement: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4" y="894869"/>
            <a:ext cx="2332830" cy="17496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38" y="932458"/>
            <a:ext cx="2402662" cy="18019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7" y="3123721"/>
            <a:ext cx="2038772" cy="15290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19872" y="2925235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Pas de coloration technologique (</a:t>
            </a:r>
            <a:r>
              <a:rPr lang="fr-FR" sz="1200" dirty="0" err="1" smtClean="0"/>
              <a:t>Xilinx</a:t>
            </a:r>
            <a:r>
              <a:rPr lang="fr-FR" sz="1200" dirty="0" smtClean="0"/>
              <a:t> ou </a:t>
            </a:r>
            <a:r>
              <a:rPr lang="fr-FR" sz="1200" dirty="0" err="1" smtClean="0"/>
              <a:t>Altera</a:t>
            </a:r>
            <a:r>
              <a:rPr lang="fr-FR" sz="1200" dirty="0" smtClean="0"/>
              <a:t>) à l’IN2P3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Plusieurs experts dans chaque technologie.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dirty="0" smtClean="0"/>
              <a:t>Peu d’expertise dans les deux à la fois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 smtClean="0"/>
              <a:t>Passage d’une technologie à une autre est imposé par les projets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fr-FR" sz="1200" dirty="0" smtClean="0"/>
              <a:t>Nécessité d’une formation et d’</a:t>
            </a:r>
            <a:r>
              <a:rPr lang="fr-FR" sz="1200" dirty="0" err="1" smtClean="0"/>
              <a:t>echange</a:t>
            </a:r>
            <a:r>
              <a:rPr lang="fr-FR" sz="1200" dirty="0" smtClean="0"/>
              <a:t> entre experts</a:t>
            </a:r>
          </a:p>
        </p:txBody>
      </p:sp>
    </p:spTree>
    <p:extLst>
      <p:ext uri="{BB962C8B-B14F-4D97-AF65-F5344CB8AC3E}">
        <p14:creationId xmlns:p14="http://schemas.microsoft.com/office/powerpoint/2010/main" val="31677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052296" y="4873540"/>
            <a:ext cx="5184000" cy="270000"/>
          </a:xfrm>
        </p:spPr>
        <p:txBody>
          <a:bodyPr/>
          <a:lstStyle/>
          <a:p>
            <a:r>
              <a:rPr lang="fr-FR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1520" y="83608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/>
              <a:t>Seriez vous prêt à participer à un catalogue de blocks et </a:t>
            </a:r>
            <a:r>
              <a:rPr lang="fr-FR" sz="1400" b="1" dirty="0" err="1"/>
              <a:t>IPs</a:t>
            </a:r>
            <a:r>
              <a:rPr lang="fr-FR" sz="1400" b="1" dirty="0"/>
              <a:t> partageables entre les laboratoires de l'IN2P3 ?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957" y="1252062"/>
            <a:ext cx="3924436" cy="22559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8" y="1252062"/>
            <a:ext cx="3384376" cy="253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541" y="4006415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>
                <a:solidFill>
                  <a:srgbClr val="00B050"/>
                </a:solidFill>
              </a:rPr>
              <a:t>Grande volonté de partage (89 % des réponses) du savoir en matière </a:t>
            </a:r>
            <a:r>
              <a:rPr lang="fr-FR" sz="1600" dirty="0" err="1" smtClean="0">
                <a:solidFill>
                  <a:srgbClr val="00B050"/>
                </a:solidFill>
              </a:rPr>
              <a:t>firmware</a:t>
            </a:r>
            <a:endParaRPr lang="fr-FR" sz="1600" dirty="0" smtClean="0">
              <a:solidFill>
                <a:srgbClr val="00B050"/>
              </a:solidFill>
            </a:endParaRPr>
          </a:p>
          <a:p>
            <a:pPr marL="742950" lvl="1" indent="-285750">
              <a:buClr>
                <a:srgbClr val="C00000"/>
              </a:buClr>
              <a:buFont typeface="Arial Black" panose="020B0A04020102020204" pitchFamily="34" charset="0"/>
              <a:buChar char="▌"/>
            </a:pPr>
            <a:r>
              <a:rPr lang="fr-FR" sz="1600" dirty="0" smtClean="0"/>
              <a:t>Le niveau de validité  d’IP partageable reste à définir 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620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95736" y="4873500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7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0304" y="694515"/>
            <a:ext cx="4265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 err="1"/>
              <a:t>Firmware</a:t>
            </a:r>
            <a:r>
              <a:rPr lang="fr-FR" sz="1400" b="1" dirty="0"/>
              <a:t> / Blocs fonctionnels / </a:t>
            </a:r>
            <a:r>
              <a:rPr lang="fr-FR" sz="1400" b="1" dirty="0" err="1"/>
              <a:t>IPs</a:t>
            </a:r>
            <a:r>
              <a:rPr lang="fr-FR" sz="1400" b="1" dirty="0"/>
              <a:t> que vous avez développé (ou sur lesquels vous avez une expertise)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31088"/>
            <a:ext cx="2448272" cy="37696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25512"/>
            <a:ext cx="4068960" cy="3051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4563054"/>
            <a:ext cx="294664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latin typeface="FreeSerif"/>
              </a:rPr>
              <a:t>Autre : Bancs </a:t>
            </a:r>
            <a:r>
              <a:rPr lang="fr-FR" sz="1050" dirty="0">
                <a:latin typeface="FreeSerif"/>
              </a:rPr>
              <a:t>de tests spécifiques pour </a:t>
            </a:r>
            <a:r>
              <a:rPr lang="fr-FR" sz="1050" dirty="0" smtClean="0">
                <a:latin typeface="FreeSerif"/>
              </a:rPr>
              <a:t>ASIC,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3859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cs typeface="Arial" charset="0"/>
              </a:rPr>
              <a:t>Prospective </a:t>
            </a:r>
            <a:r>
              <a:rPr lang="fr-FR" dirty="0" err="1">
                <a:solidFill>
                  <a:srgbClr val="7030A0"/>
                </a:solidFill>
                <a:cs typeface="Arial" charset="0"/>
              </a:rPr>
              <a:t>Firmware</a:t>
            </a:r>
            <a:r>
              <a:rPr lang="fr-FR" dirty="0">
                <a:solidFill>
                  <a:srgbClr val="7030A0"/>
                </a:solidFill>
                <a:cs typeface="Arial" charset="0"/>
              </a:rPr>
              <a:t> à l’IN2P3 : 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79712" y="4876006"/>
            <a:ext cx="5184000" cy="270000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7544" y="882144"/>
            <a:ext cx="3510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/>
              <a:t>Quelles seraient les difficultés que vous pourriez rencontrer et qui pourraient freiner le partage de vos réalisations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998650"/>
            <a:ext cx="3456384" cy="34025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3678"/>
            <a:ext cx="343812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IN2P3</Template>
  <TotalTime>23887</TotalTime>
  <Words>950</Words>
  <Application>Microsoft Office PowerPoint</Application>
  <PresentationFormat>Affichage à l'écran (16:9)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Black</vt:lpstr>
      <vt:lpstr>Arial Narrow</vt:lpstr>
      <vt:lpstr>Calibri</vt:lpstr>
      <vt:lpstr>Courier New</vt:lpstr>
      <vt:lpstr>FreeSerif</vt:lpstr>
      <vt:lpstr>Times New Roman</vt:lpstr>
      <vt:lpstr>Wingdings</vt:lpstr>
      <vt:lpstr>Modele presentation IN2P3</vt:lpstr>
      <vt:lpstr>Prospectives Firmware à l’IN2P3</vt:lpstr>
      <vt:lpstr>Prospective Firmware à l’IN2P3</vt:lpstr>
      <vt:lpstr>Prospective Firmware à l’IN2P3 : Objectifs</vt:lpstr>
      <vt:lpstr>Prospective Firmware à l’IN2P3 : Démarche</vt:lpstr>
      <vt:lpstr>Prospective Firmware à l’IN2P3 : Résultats</vt:lpstr>
      <vt:lpstr>Prospective Firmware à l’IN2P3 : Résultats</vt:lpstr>
      <vt:lpstr>Prospective Firmware à l’IN2P3 : Résultats</vt:lpstr>
      <vt:lpstr>Prospective Firmware à l’IN2P3 : Résultats</vt:lpstr>
      <vt:lpstr>Prospective Firmware à l’IN2P3 : Résultats</vt:lpstr>
      <vt:lpstr>Prospective Firmware à l’IN2P3 : Résultats</vt:lpstr>
      <vt:lpstr>Prospective Firmware à l’IN2P3 : Résultats</vt:lpstr>
      <vt:lpstr>Prospective Firmware à l’IN2P3 : Bilan</vt:lpstr>
      <vt:lpstr>Prospective Firmware à l’IN2P3 : Communication</vt:lpstr>
      <vt:lpstr>Prospective Firmware à l’IN2P3 : Communication</vt:lpstr>
      <vt:lpstr>Prospective Firmware à l’IN2P3 : Bibliothèque IP</vt:lpstr>
      <vt:lpstr>Prospective Firmware à l’IN2P3 : Conclusion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MERCIER Francois</dc:creator>
  <cp:lastModifiedBy>abdel rebii</cp:lastModifiedBy>
  <cp:revision>341</cp:revision>
  <cp:lastPrinted>2019-03-07T15:41:16Z</cp:lastPrinted>
  <dcterms:created xsi:type="dcterms:W3CDTF">2017-07-31T09:41:10Z</dcterms:created>
  <dcterms:modified xsi:type="dcterms:W3CDTF">2023-06-13T14:19:39Z</dcterms:modified>
</cp:coreProperties>
</file>