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4"/>
  </p:sldMasterIdLst>
  <p:notesMasterIdLst>
    <p:notesMasterId r:id="rId10"/>
  </p:notesMasterIdLst>
  <p:sldIdLst>
    <p:sldId id="256" r:id="rId5"/>
    <p:sldId id="263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94B"/>
    <a:srgbClr val="E75112"/>
    <a:srgbClr val="62C4DD"/>
    <a:srgbClr val="456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46"/>
    <p:restoredTop sz="94780"/>
  </p:normalViewPr>
  <p:slideViewPr>
    <p:cSldViewPr>
      <p:cViewPr varScale="1">
        <p:scale>
          <a:sx n="110" d="100"/>
          <a:sy n="110" d="100"/>
        </p:scale>
        <p:origin x="151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7F24A-4044-434C-BEEA-F4F4DA9256D8}" type="datetimeFigureOut">
              <a:rPr lang="fr-FR" smtClean="0"/>
              <a:t>09/06/2023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864A8-E5E8-4C6C-89E7-BC8C8B4867B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942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5079999"/>
            <a:ext cx="9144000" cy="1872296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/>
          <p:nvPr userDrawn="1"/>
        </p:nvCxnSpPr>
        <p:spPr>
          <a:xfrm flipH="1">
            <a:off x="6984958" y="5750260"/>
            <a:ext cx="1979530" cy="0"/>
          </a:xfrm>
          <a:prstGeom prst="line">
            <a:avLst/>
          </a:prstGeom>
          <a:ln>
            <a:solidFill>
              <a:srgbClr val="62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/>
          <p:cNvSpPr txBox="1">
            <a:spLocks noChangeArrowheads="1"/>
          </p:cNvSpPr>
          <p:nvPr userDrawn="1"/>
        </p:nvSpPr>
        <p:spPr bwMode="auto">
          <a:xfrm>
            <a:off x="6696744" y="1340768"/>
            <a:ext cx="23397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FR" b="0" dirty="0">
                <a:solidFill>
                  <a:srgbClr val="1B4367"/>
                </a:solidFill>
                <a:latin typeface="Arial Narrow" panose="020B0606020202030204" pitchFamily="34" charset="0"/>
              </a:rPr>
              <a:t>in2p3.cnrs.fr</a:t>
            </a:r>
          </a:p>
        </p:txBody>
      </p:sp>
      <p:sp>
        <p:nvSpPr>
          <p:cNvPr id="15" name="Titre 1"/>
          <p:cNvSpPr txBox="1">
            <a:spLocks/>
          </p:cNvSpPr>
          <p:nvPr userDrawn="1"/>
        </p:nvSpPr>
        <p:spPr>
          <a:xfrm>
            <a:off x="2123728" y="332656"/>
            <a:ext cx="69334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Institut national de physique nucléaire </a:t>
            </a:r>
          </a:p>
          <a:p>
            <a:pPr algn="r"/>
            <a:r>
              <a:rPr lang="fr-FR" altLang="fr-FR" sz="3600" dirty="0">
                <a:solidFill>
                  <a:srgbClr val="E75112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et de physique des particules</a:t>
            </a:r>
            <a:endParaRPr lang="fr-FR" sz="3600" dirty="0">
              <a:solidFill>
                <a:srgbClr val="E75112"/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187624" y="6525384"/>
            <a:ext cx="6768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r-FR" sz="1200" dirty="0" smtClean="0"/>
              <a:t>14/06/2023</a:t>
            </a:r>
            <a:endParaRPr lang="fr-FR" sz="1200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669754" y="5196832"/>
            <a:ext cx="7380312" cy="464416"/>
          </a:xfrm>
        </p:spPr>
        <p:txBody>
          <a:bodyPr>
            <a:noAutofit/>
          </a:bodyPr>
          <a:lstStyle>
            <a:lvl1pPr algn="r">
              <a:defRPr sz="3000" b="0" i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44824"/>
            <a:ext cx="9157313" cy="3311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ED3377-1CB8-3D4E-AB0C-DBF6CAA41290}"/>
              </a:ext>
            </a:extLst>
          </p:cNvPr>
          <p:cNvSpPr/>
          <p:nvPr userDrawn="1"/>
        </p:nvSpPr>
        <p:spPr>
          <a:xfrm>
            <a:off x="4427984" y="580700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1800" i="1" dirty="0" smtClean="0">
                <a:solidFill>
                  <a:schemeClr val="bg1"/>
                </a:solidFill>
              </a:rPr>
              <a:t>Christine Gasq – CMFI</a:t>
            </a:r>
            <a:r>
              <a:rPr lang="fr-FR" sz="1800" i="1" dirty="0">
                <a:solidFill>
                  <a:schemeClr val="bg1"/>
                </a:solidFill>
              </a:rPr>
              <a:t/>
            </a:r>
            <a:br>
              <a:rPr lang="fr-FR" sz="1800" i="1" dirty="0">
                <a:solidFill>
                  <a:schemeClr val="bg1"/>
                </a:solidFill>
              </a:rPr>
            </a:br>
            <a:r>
              <a:rPr lang="fr-FR" sz="1800" i="1" dirty="0" smtClean="0">
                <a:solidFill>
                  <a:srgbClr val="FFFF00"/>
                </a:solidFill>
              </a:rPr>
              <a:t>christine.gasq@in2p3.fr</a:t>
            </a:r>
            <a:endParaRPr lang="fr-FR" sz="1800" i="1" dirty="0">
              <a:solidFill>
                <a:srgbClr val="FFFF0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D42082B-C51F-4D4A-9FE8-BE1A1FDA80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271" y="182914"/>
            <a:ext cx="1442483" cy="144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17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14/06/2023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88E2FC32-ED7C-FA4B-94C4-3D0E5B7492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E0FE2E31-FA02-3C4D-A384-3B4F60B79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79642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14/06/2023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11D35837-75E8-3C49-AE75-8F9B87B1E69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571F9CFD-73C7-434A-A7B2-49151489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104" y="260648"/>
            <a:ext cx="7380312" cy="346050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75677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 txBox="1">
            <a:spLocks/>
          </p:cNvSpPr>
          <p:nvPr userDrawn="1"/>
        </p:nvSpPr>
        <p:spPr>
          <a:xfrm>
            <a:off x="3635896" y="927600"/>
            <a:ext cx="55081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114992"/>
            <a:ext cx="9144000" cy="230045"/>
          </a:xfrm>
          <a:prstGeom prst="rect">
            <a:avLst/>
          </a:prstGeom>
          <a:gradFill flip="none" rotWithShape="1">
            <a:gsLst>
              <a:gs pos="0">
                <a:srgbClr val="E75112"/>
              </a:gs>
              <a:gs pos="66000">
                <a:schemeClr val="accent3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7950" y="114992"/>
            <a:ext cx="636050" cy="230045"/>
          </a:xfrm>
          <a:prstGeom prst="rect">
            <a:avLst/>
          </a:prstGeom>
        </p:spPr>
      </p:pic>
      <p:sp>
        <p:nvSpPr>
          <p:cNvPr id="1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771800" y="6516000"/>
            <a:ext cx="5184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r>
              <a:rPr lang="fr-FR" dirty="0" smtClean="0"/>
              <a:t>14/06/2023</a:t>
            </a:r>
            <a:endParaRPr lang="fr-FR" dirty="0"/>
          </a:p>
        </p:txBody>
      </p:sp>
      <p:sp>
        <p:nvSpPr>
          <p:cNvPr id="1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316416" y="6516000"/>
            <a:ext cx="720000" cy="360000"/>
          </a:xfrm>
        </p:spPr>
        <p:txBody>
          <a:bodyPr/>
          <a:lstStyle>
            <a:lvl1pPr>
              <a:defRPr>
                <a:solidFill>
                  <a:srgbClr val="00294B"/>
                </a:solidFill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0" y="490662"/>
            <a:ext cx="8507950" cy="34605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E7511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e la date 1">
            <a:extLst>
              <a:ext uri="{FF2B5EF4-FFF2-40B4-BE49-F238E27FC236}">
                <a16:creationId xmlns:a16="http://schemas.microsoft.com/office/drawing/2014/main" id="{CF4F2A73-E7E8-ED4E-B141-EBEDEC70A4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D4CA93D-3525-9249-B3E5-5B6A2FA0EE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5" y="6353630"/>
            <a:ext cx="828643" cy="459746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8E5E46E5-25CC-C04F-874A-FB7B80D94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5221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16632"/>
            <a:ext cx="9144000" cy="637887"/>
          </a:xfrm>
          <a:prstGeom prst="rect">
            <a:avLst/>
          </a:prstGeom>
          <a:solidFill>
            <a:srgbClr val="E751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516000"/>
            <a:ext cx="51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00294B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fr-FR" dirty="0" smtClean="0"/>
              <a:t>14/06/2023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316416" y="6516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294B"/>
                </a:solidFill>
                <a:latin typeface="Arial Narrow" panose="020B0606020202030204" pitchFamily="34" charset="0"/>
              </a:defRPr>
            </a:lvl1pPr>
          </a:lstStyle>
          <a:p>
            <a:fld id="{5A41D906-68FB-4FCF-A226-CB4AF2FE620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977480" y="260648"/>
            <a:ext cx="4762872" cy="3460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titre 10"/>
          <p:cNvSpPr>
            <a:spLocks noGrp="1"/>
          </p:cNvSpPr>
          <p:nvPr>
            <p:ph type="title"/>
          </p:nvPr>
        </p:nvSpPr>
        <p:spPr>
          <a:xfrm>
            <a:off x="936104" y="114729"/>
            <a:ext cx="7380312" cy="6378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7766BF7-7152-8F4D-833A-7A2060F77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5656" y="6516000"/>
            <a:ext cx="1152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294B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993441C-B2E9-4D43-A74F-FFEF6CF4D7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504" y="6286127"/>
            <a:ext cx="459746" cy="45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69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>
          <a:solidFill>
            <a:schemeClr val="bg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formation.in2p3.f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z="1200" smtClean="0"/>
              <a:t>14/06/2023</a:t>
            </a:r>
            <a:endParaRPr lang="fr-FR" sz="1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 Formation Permanente 2023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790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14/06/2023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Liste des ANF 2023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196915"/>
              </p:ext>
            </p:extLst>
          </p:nvPr>
        </p:nvGraphicFramePr>
        <p:xfrm>
          <a:off x="305779" y="1489451"/>
          <a:ext cx="8640961" cy="4675853"/>
        </p:xfrm>
        <a:graphic>
          <a:graphicData uri="http://schemas.openxmlformats.org/drawingml/2006/table">
            <a:tbl>
              <a:tblPr/>
              <a:tblGrid>
                <a:gridCol w="3528393">
                  <a:extLst>
                    <a:ext uri="{9D8B030D-6E8A-4147-A177-3AD203B41FA5}">
                      <a16:colId xmlns:a16="http://schemas.microsoft.com/office/drawing/2014/main" val="49765589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60724407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66880735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562371894"/>
                    </a:ext>
                  </a:extLst>
                </a:gridCol>
              </a:tblGrid>
              <a:tr h="3474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Titre complet</a:t>
                      </a:r>
                    </a:p>
                  </a:txBody>
                  <a:tcPr marL="8686" marR="8686" marT="8686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Porteur</a:t>
                      </a:r>
                    </a:p>
                  </a:txBody>
                  <a:tcPr marL="8686" marR="8686" marT="8686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8686" marR="8686" marT="8686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Lieu</a:t>
                      </a:r>
                    </a:p>
                  </a:txBody>
                  <a:tcPr marL="8686" marR="8686" marT="8686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4122511"/>
                  </a:ext>
                </a:extLst>
              </a:tr>
              <a:tr h="3474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Utilisation de CST pour les accélérateurs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Didier CHARRIER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au 27 janvier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CC - Lyon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499806"/>
                  </a:ext>
                </a:extLst>
              </a:tr>
              <a:tr h="1737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Bonnes pratiques issues des normes IPC pour la conception et la fiabilisation des PCB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Cédric HUSS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au 10 mars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CAES Fréjus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2631780"/>
                  </a:ext>
                </a:extLst>
              </a:tr>
              <a:tr h="1737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Ecole IN2P3 des accélérateurs 2023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Luc PERROT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mars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CAES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Fréjus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916622"/>
                  </a:ext>
                </a:extLst>
              </a:tr>
              <a:tr h="3474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Journées des Entrants IN2P3 2023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Christine GASQ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et 4 avril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Domaine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Valpre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Lyon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8243484"/>
                  </a:ext>
                </a:extLst>
              </a:tr>
              <a:tr h="1737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GEANT4 2023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Ivana HRIVNACOVA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au 26 mai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IJCLab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Orsay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817807"/>
                  </a:ext>
                </a:extLst>
              </a:tr>
              <a:tr h="1737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FA pour les projets de la physique des deux infinis : conception, post-traitement, et plus si affinité…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Marc KRAUTH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mai au 2 juin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Mittle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– 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Mittlewhir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263644"/>
                  </a:ext>
                </a:extLst>
              </a:tr>
              <a:tr h="3474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Conduire un projet : 1 - les fondamentaux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Philippe LABORIE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Jean Bosco – Lyon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004863"/>
                  </a:ext>
                </a:extLst>
              </a:tr>
              <a:tr h="1737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Technologies du vide et de la cryogénie pour les accélérateurs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Romuald LEVALLOIS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au 5 octobre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Sweethome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Cabourg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946502"/>
                  </a:ext>
                </a:extLst>
              </a:tr>
              <a:tr h="1737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Qualité logicielle dans les projets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Cyril L'ORPHELIN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au 20 octobre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CAES Fréjus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170022"/>
                  </a:ext>
                </a:extLst>
              </a:tr>
              <a:tr h="1737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Assurance produit pour l'assemblage, l'intégration et le suivi des instruments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Corinne JUFFROY Clémence AGRAPART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au 12 octobre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OMP - Toulouse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515690"/>
                  </a:ext>
                </a:extLst>
              </a:tr>
              <a:tr h="1737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L’utilisation des conteneurs informatiques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Martin SOUCHAL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au 17 novembre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Centre CAES Fréjus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446273"/>
                  </a:ext>
                </a:extLst>
              </a:tr>
              <a:tr h="17371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Formations aux logiciels d’IAO/CAO de l’IN2P3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Mathieu WALTER</a:t>
                      </a:r>
                    </a:p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Claude COLLEDANI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Toute l’année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640840"/>
                  </a:ext>
                </a:extLst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301235" y="894364"/>
            <a:ext cx="864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Nouveau site web formation permanente IN2P3 </a:t>
            </a:r>
            <a:r>
              <a:rPr lang="fr-FR" sz="2000" dirty="0"/>
              <a:t>: </a:t>
            </a:r>
            <a:r>
              <a:rPr lang="fr-FR" sz="2000" dirty="0">
                <a:hlinkClick r:id="rId2"/>
              </a:rPr>
              <a:t>https://formation.in2p3.fr/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47600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14/06/2023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Projets ANF 2024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526010"/>
              </p:ext>
            </p:extLst>
          </p:nvPr>
        </p:nvGraphicFramePr>
        <p:xfrm>
          <a:off x="395536" y="1052736"/>
          <a:ext cx="8280920" cy="5196584"/>
        </p:xfrm>
        <a:graphic>
          <a:graphicData uri="http://schemas.openxmlformats.org/drawingml/2006/table">
            <a:tbl>
              <a:tblPr/>
              <a:tblGrid>
                <a:gridCol w="1710726">
                  <a:extLst>
                    <a:ext uri="{9D8B030D-6E8A-4147-A177-3AD203B41FA5}">
                      <a16:colId xmlns:a16="http://schemas.microsoft.com/office/drawing/2014/main" val="2207393353"/>
                    </a:ext>
                  </a:extLst>
                </a:gridCol>
                <a:gridCol w="6570194">
                  <a:extLst>
                    <a:ext uri="{9D8B030D-6E8A-4147-A177-3AD203B41FA5}">
                      <a16:colId xmlns:a16="http://schemas.microsoft.com/office/drawing/2014/main" val="1103425258"/>
                    </a:ext>
                  </a:extLst>
                </a:gridCol>
              </a:tblGrid>
              <a:tr h="449364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Nom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Titre complet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71413"/>
                  </a:ext>
                </a:extLst>
              </a:tr>
              <a:tr h="149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Salle blanche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Monter, entretenir et utiliser une salle blanche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797507"/>
                  </a:ext>
                </a:extLst>
              </a:tr>
              <a:tr h="149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Thermoflu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Couplage des calculs thermiques et fluidiques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3316016"/>
                  </a:ext>
                </a:extLst>
              </a:tr>
              <a:tr h="149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TBD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Technique de Base des Détecteurs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910285"/>
                  </a:ext>
                </a:extLst>
              </a:tr>
              <a:tr h="149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JdE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2024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Journées des Entrants IN2P3 2023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299219"/>
                  </a:ext>
                </a:extLst>
              </a:tr>
              <a:tr h="2995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 Composants Elec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Assurance Produit composants électroniques et équivalents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00450"/>
                  </a:ext>
                </a:extLst>
              </a:tr>
              <a:tr h="149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3D Experience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 des experts IN2P3 3D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Experience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7224760"/>
                  </a:ext>
                </a:extLst>
              </a:tr>
              <a:tr h="149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Numérique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Electronique numérique 2024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749843"/>
                  </a:ext>
                </a:extLst>
              </a:tr>
              <a:tr h="149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Micro-électronique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376951"/>
                  </a:ext>
                </a:extLst>
              </a:tr>
              <a:tr h="2995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COMSOL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Comsol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intégration de la modélisation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multiphysique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dans les projets expérimentaux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44955"/>
                  </a:ext>
                </a:extLst>
              </a:tr>
              <a:tr h="2995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ImpactNum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environnement du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numérique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580912"/>
                  </a:ext>
                </a:extLst>
              </a:tr>
              <a:tr h="149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TOPSOLID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FAO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Topsolid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351712"/>
                  </a:ext>
                </a:extLst>
              </a:tr>
              <a:tr h="149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Automatismes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Programmation d'automates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33138"/>
                  </a:ext>
                </a:extLst>
              </a:tr>
              <a:tr h="2995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DRTBT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Détection de rayonnement à très basse température (réseau détecteurs cryogéniques)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67293"/>
                  </a:ext>
                </a:extLst>
              </a:tr>
              <a:tr h="149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Cotation ISO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 cotation iso de la conception au contrôle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8069001"/>
                  </a:ext>
                </a:extLst>
              </a:tr>
              <a:tr h="2995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IAOCAO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Formations aux logiciels d’IAO/CAO de l’IN2P3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716590"/>
                  </a:ext>
                </a:extLst>
              </a:tr>
              <a:tr h="2995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Projet1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Conduire un projet : 1 - les fondamentaux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9913009"/>
                  </a:ext>
                </a:extLst>
              </a:tr>
              <a:tr h="299576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CID+Flex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Certification CID et normes pour la conception des Flex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7114355"/>
                  </a:ext>
                </a:extLst>
              </a:tr>
              <a:tr h="14978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Assurance Produit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Assurance Produit Niveau 1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2651244"/>
                  </a:ext>
                </a:extLst>
              </a:tr>
              <a:tr h="157277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Projet2</a:t>
                      </a:r>
                    </a:p>
                  </a:txBody>
                  <a:tcPr marL="7489" marR="7489" marT="7489" marB="0" anchor="ctr">
                    <a:lnL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Conduire un projet : 2 - les applications</a:t>
                      </a:r>
                    </a:p>
                  </a:txBody>
                  <a:tcPr marL="7489" marR="7489" marT="7489" marB="0" anchor="ctr">
                    <a:lnL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482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829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085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14/06/2023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Messages important de la FP IN2P3 1</a:t>
            </a:r>
            <a:endParaRPr lang="fr-FR" dirty="0"/>
          </a:p>
        </p:txBody>
      </p:sp>
      <p:sp>
        <p:nvSpPr>
          <p:cNvPr id="7" name="ZoneTexte 1"/>
          <p:cNvSpPr txBox="1">
            <a:spLocks noChangeArrowheads="1"/>
          </p:cNvSpPr>
          <p:nvPr/>
        </p:nvSpPr>
        <p:spPr bwMode="auto">
          <a:xfrm>
            <a:off x="589558" y="1052736"/>
            <a:ext cx="8073404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7188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Inscriptions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Inscription </a:t>
            </a:r>
            <a:r>
              <a:rPr lang="fr-FR" sz="2000" dirty="0" err="1"/>
              <a:t>Indico</a:t>
            </a:r>
            <a:r>
              <a:rPr lang="fr-FR" sz="2000" dirty="0"/>
              <a:t> </a:t>
            </a:r>
            <a:r>
              <a:rPr lang="fr-FR" sz="2000" dirty="0" smtClean="0"/>
              <a:t>: </a:t>
            </a:r>
            <a:r>
              <a:rPr lang="fr-FR" sz="2000" dirty="0"/>
              <a:t>tous </a:t>
            </a:r>
            <a:r>
              <a:rPr lang="fr-FR" sz="2000" dirty="0" smtClean="0"/>
              <a:t>renseignements utiles </a:t>
            </a:r>
            <a:r>
              <a:rPr lang="fr-FR" sz="2000" dirty="0"/>
              <a:t>et </a:t>
            </a:r>
            <a:r>
              <a:rPr lang="fr-FR" sz="2000" dirty="0" smtClean="0"/>
              <a:t>nécessaires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Fiche </a:t>
            </a:r>
            <a:r>
              <a:rPr lang="fr-FR" sz="2000" dirty="0"/>
              <a:t>d’inscription : bien </a:t>
            </a:r>
            <a:r>
              <a:rPr lang="fr-FR" sz="2000" dirty="0" smtClean="0"/>
              <a:t>la remplir</a:t>
            </a:r>
          </a:p>
          <a:p>
            <a:pPr marL="984250" lvl="1" indent="0"/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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renseignements insuffisants = candidature non retenue même si formation non remplie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Signatures </a:t>
            </a:r>
            <a:r>
              <a:rPr lang="fr-FR" sz="2000" dirty="0" smtClean="0"/>
              <a:t>: </a:t>
            </a:r>
            <a:r>
              <a:rPr lang="fr-FR" sz="2000" dirty="0"/>
              <a:t>nécessité de chaque signature </a:t>
            </a:r>
            <a:r>
              <a:rPr lang="fr-FR" sz="2000" dirty="0" smtClean="0"/>
              <a:t>ou </a:t>
            </a:r>
            <a:r>
              <a:rPr lang="fr-FR" sz="2000" dirty="0"/>
              <a:t>de la raison d’une </a:t>
            </a:r>
            <a:r>
              <a:rPr lang="fr-FR" sz="2000" dirty="0" smtClean="0"/>
              <a:t>manquante</a:t>
            </a:r>
          </a:p>
          <a:p>
            <a:pPr marL="984250" lvl="1" indent="0"/>
            <a:r>
              <a:rPr lang="fr-FR" sz="2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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signature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manquante sans raison valable donnée = candidature non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retenue</a:t>
            </a:r>
          </a:p>
          <a:p>
            <a:pPr marL="1327150" lvl="1" indent="-342900">
              <a:buFont typeface="Symbol" panose="05050102010706020507" pitchFamily="18" charset="2"/>
              <a:buChar char="Þ"/>
            </a:pPr>
            <a:endParaRPr lang="fr-FR" sz="1600" dirty="0">
              <a:solidFill>
                <a:srgbClr val="FF0000"/>
              </a:solidFill>
            </a:endParaRPr>
          </a:p>
          <a:p>
            <a:pPr marL="0" indent="0" algn="ctr"/>
            <a:r>
              <a:rPr lang="fr-FR" b="1" dirty="0" smtClean="0">
                <a:solidFill>
                  <a:srgbClr val="FF0000"/>
                </a:solidFill>
              </a:rPr>
              <a:t>Ne pas attendre la dernière minute pour s’inscrire !</a:t>
            </a:r>
          </a:p>
          <a:p>
            <a:pPr marL="1436688" indent="0"/>
            <a:endParaRPr lang="fr-FR" sz="1600" dirty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/>
              <a:t>Inscription à une formation = engagement à la suivre en totalité en présentiel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pas </a:t>
            </a:r>
            <a:r>
              <a:rPr lang="fr-FR" sz="2000" dirty="0"/>
              <a:t>à la </a:t>
            </a:r>
            <a:r>
              <a:rPr lang="fr-FR" sz="2000" dirty="0" smtClean="0"/>
              <a:t>carte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v</a:t>
            </a:r>
            <a:r>
              <a:rPr lang="fr-FR" sz="2000" dirty="0" smtClean="0"/>
              <a:t>érification du </a:t>
            </a:r>
            <a:r>
              <a:rPr lang="fr-FR" sz="2000" dirty="0"/>
              <a:t>transport dès </a:t>
            </a:r>
            <a:r>
              <a:rPr lang="fr-FR" sz="2000" dirty="0" smtClean="0"/>
              <a:t>l’inscription (besoin d’arriver la veille, etc…) : heures des navettes données sur </a:t>
            </a:r>
            <a:r>
              <a:rPr lang="fr-FR" sz="2000" dirty="0" err="1" smtClean="0"/>
              <a:t>Indico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77929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654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Annulation </a:t>
            </a:r>
            <a:r>
              <a:rPr lang="fr-FR" sz="2400" dirty="0"/>
              <a:t>de dernière minute (&lt; 2 semaines) </a:t>
            </a:r>
            <a:r>
              <a:rPr lang="fr-FR" sz="2400" dirty="0" smtClean="0"/>
              <a:t>= conséquences </a:t>
            </a:r>
            <a:r>
              <a:rPr lang="fr-FR" sz="2400" dirty="0"/>
              <a:t>non négligeables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Travail effectué pour rien </a:t>
            </a:r>
            <a:r>
              <a:rPr lang="fr-FR" sz="2000" dirty="0" smtClean="0"/>
              <a:t>par </a:t>
            </a:r>
            <a:r>
              <a:rPr lang="fr-FR" sz="2000" dirty="0"/>
              <a:t>l’équipe organisatrice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Travail supplémentaire </a:t>
            </a:r>
            <a:r>
              <a:rPr lang="fr-FR" sz="2000" dirty="0" smtClean="0"/>
              <a:t>(recherche </a:t>
            </a:r>
            <a:r>
              <a:rPr lang="fr-FR" sz="2000" dirty="0"/>
              <a:t>d’un </a:t>
            </a:r>
            <a:r>
              <a:rPr lang="fr-FR" sz="2000" dirty="0" smtClean="0"/>
              <a:t>remplaçant, </a:t>
            </a:r>
            <a:r>
              <a:rPr lang="fr-FR" sz="2000" dirty="0"/>
              <a:t>mise à jour des listes, des feuilles d’émargement, des navettes quand il y en a, etc</a:t>
            </a:r>
            <a:r>
              <a:rPr lang="fr-FR" sz="2000" dirty="0" smtClean="0"/>
              <a:t>…)</a:t>
            </a:r>
            <a:endParaRPr lang="fr-F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/>
              <a:t>Budget </a:t>
            </a:r>
            <a:r>
              <a:rPr lang="fr-FR" sz="2000" dirty="0" smtClean="0"/>
              <a:t>perdu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2000" dirty="0" smtClean="0"/>
              <a:t>Place </a:t>
            </a:r>
            <a:r>
              <a:rPr lang="fr-FR" sz="2000" dirty="0"/>
              <a:t>perdue pour un autre </a:t>
            </a:r>
            <a:r>
              <a:rPr lang="fr-FR" sz="2000" dirty="0" smtClean="0"/>
              <a:t>inscrit</a:t>
            </a:r>
            <a:endParaRPr lang="fr-FR" sz="2000" dirty="0"/>
          </a:p>
          <a:p>
            <a:pPr marL="1257300" lvl="1" indent="0">
              <a:buNone/>
            </a:pP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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Probable évolution vers un mail au </a:t>
            </a:r>
            <a:r>
              <a:rPr lang="fr-FR" sz="2000" dirty="0" err="1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CoFo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 et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directeur</a:t>
            </a:r>
            <a:endParaRPr lang="fr-FR" sz="2400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fr-FR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 smtClean="0"/>
              <a:t>Inscription </a:t>
            </a:r>
            <a:r>
              <a:rPr lang="fr-FR" sz="2400" dirty="0"/>
              <a:t>= engagement à remplir l’enquête </a:t>
            </a:r>
            <a:r>
              <a:rPr lang="fr-FR" sz="2400" dirty="0" smtClean="0"/>
              <a:t>d’évaluation (important pour amélioration et justification auprès du CNRS)</a:t>
            </a:r>
            <a:endParaRPr lang="fr-FR" sz="2400" dirty="0"/>
          </a:p>
          <a:p>
            <a:pPr marL="1257300" indent="0">
              <a:buNone/>
            </a:pPr>
            <a:r>
              <a:rPr lang="fr-FR" sz="2000" dirty="0">
                <a:solidFill>
                  <a:schemeClr val="accent3">
                    <a:lumMod val="75000"/>
                  </a:schemeClr>
                </a:solidFill>
              </a:rPr>
              <a:t>Vous voulez conserver les formations </a:t>
            </a:r>
            <a:r>
              <a:rPr lang="fr-FR" sz="2000" dirty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 remplissez les questionnaires </a:t>
            </a:r>
            <a:r>
              <a:rPr lang="fr-FR" sz="2000" dirty="0" smtClean="0">
                <a:solidFill>
                  <a:schemeClr val="accent3">
                    <a:lumMod val="75000"/>
                  </a:schemeClr>
                </a:solidFill>
                <a:sym typeface="Symbol" panose="05050102010706020507" pitchFamily="18" charset="2"/>
              </a:rPr>
              <a:t>d’évaluation</a:t>
            </a:r>
            <a:endParaRPr lang="fr-FR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14/06/2023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Messages important de la FP </a:t>
            </a:r>
            <a:r>
              <a:rPr lang="fr-FR" dirty="0" smtClean="0"/>
              <a:t>IN2P3 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14340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 presentation IN2P3">
  <a:themeElements>
    <a:clrScheme name="Thème IN2P3">
      <a:dk1>
        <a:srgbClr val="00294B"/>
      </a:dk1>
      <a:lt1>
        <a:srgbClr val="FFFFFF"/>
      </a:lt1>
      <a:dk2>
        <a:srgbClr val="456487"/>
      </a:dk2>
      <a:lt2>
        <a:srgbClr val="FFFFFF"/>
      </a:lt2>
      <a:accent1>
        <a:srgbClr val="00294B"/>
      </a:accent1>
      <a:accent2>
        <a:srgbClr val="456487"/>
      </a:accent2>
      <a:accent3>
        <a:srgbClr val="E75112"/>
      </a:accent3>
      <a:accent4>
        <a:srgbClr val="62C4DD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40d28d27-aef0-4b79-9a60-30d5425488e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319EE6AB0FEE47A06ADE2D64326A2C" ma:contentTypeVersion="12" ma:contentTypeDescription="Crée un document." ma:contentTypeScope="" ma:versionID="5822cf9cf4dcdf80f61ebaf2e74120e8">
  <xsd:schema xmlns:xsd="http://www.w3.org/2001/XMLSchema" xmlns:xs="http://www.w3.org/2001/XMLSchema" xmlns:p="http://schemas.microsoft.com/office/2006/metadata/properties" xmlns:ns3="40d28d27-aef0-4b79-9a60-30d5425488ed" targetNamespace="http://schemas.microsoft.com/office/2006/metadata/properties" ma:root="true" ma:fieldsID="19a5a7d6eb13a2ec1be5a6af0f28883b" ns3:_="">
    <xsd:import namespace="40d28d27-aef0-4b79-9a60-30d5425488e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d28d27-aef0-4b79-9a60-30d542548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6DE3F1-75BD-47AE-85B0-F6B81987C8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5FC5DE-6B95-4E60-B724-2B5F89B563F3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0d28d27-aef0-4b79-9a60-30d5425488e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07C0B4-E30B-4FE9-A24E-331C63B257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d28d27-aef0-4b79-9a60-30d5425488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17793</TotalTime>
  <Words>586</Words>
  <Application>Microsoft Office PowerPoint</Application>
  <PresentationFormat>Affichage à l'écran (4:3)</PresentationFormat>
  <Paragraphs>124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4" baseType="lpstr">
      <vt:lpstr>MS PGothic</vt:lpstr>
      <vt:lpstr>MS PGothic</vt:lpstr>
      <vt:lpstr>Arial</vt:lpstr>
      <vt:lpstr>Arial Narrow</vt:lpstr>
      <vt:lpstr>Calibri</vt:lpstr>
      <vt:lpstr>Symbol</vt:lpstr>
      <vt:lpstr>Times New Roman</vt:lpstr>
      <vt:lpstr>Wingdings</vt:lpstr>
      <vt:lpstr>Modele presentation IN2P3</vt:lpstr>
      <vt:lpstr>Point Formation Permanente 2023</vt:lpstr>
      <vt:lpstr>Liste des ANF 2023</vt:lpstr>
      <vt:lpstr>Projets ANF 2024</vt:lpstr>
      <vt:lpstr>Messages important de la FP IN2P3 1</vt:lpstr>
      <vt:lpstr>Messages important de la FP IN2P3 2</vt:lpstr>
    </vt:vector>
  </TitlesOfParts>
  <Company>CNRS DR16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MERCIER Francois</dc:creator>
  <cp:lastModifiedBy>Christine Gasq</cp:lastModifiedBy>
  <cp:revision>244</cp:revision>
  <dcterms:created xsi:type="dcterms:W3CDTF">2017-07-31T09:41:10Z</dcterms:created>
  <dcterms:modified xsi:type="dcterms:W3CDTF">2023-06-09T04:07:25Z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0x01010025319EE6AB0FEE47A06ADE2D64326A2C</vt:lpwstr>
  </property>
</Properties>
</file>