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1" r:id="rId1"/>
    <p:sldMasterId id="2147483962" r:id="rId2"/>
  </p:sldMasterIdLst>
  <p:notesMasterIdLst>
    <p:notesMasterId r:id="rId17"/>
  </p:notesMasterIdLst>
  <p:handoutMasterIdLst>
    <p:handoutMasterId r:id="rId18"/>
  </p:handoutMasterIdLst>
  <p:sldIdLst>
    <p:sldId id="439" r:id="rId3"/>
    <p:sldId id="443" r:id="rId4"/>
    <p:sldId id="442" r:id="rId5"/>
    <p:sldId id="261" r:id="rId6"/>
    <p:sldId id="444" r:id="rId7"/>
    <p:sldId id="262" r:id="rId8"/>
    <p:sldId id="454" r:id="rId9"/>
    <p:sldId id="458" r:id="rId10"/>
    <p:sldId id="456" r:id="rId11"/>
    <p:sldId id="459" r:id="rId12"/>
    <p:sldId id="457" r:id="rId13"/>
    <p:sldId id="461" r:id="rId14"/>
    <p:sldId id="462" r:id="rId15"/>
    <p:sldId id="447" r:id="rId16"/>
  </p:sldIdLst>
  <p:sldSz cx="12192000" cy="6858000"/>
  <p:notesSz cx="6623050" cy="9810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521415D9-36F7-43E2-AB2F-B90AF26B5E84}">
      <p14:sectionLst xmlns:p14="http://schemas.microsoft.com/office/powerpoint/2010/main">
        <p14:section name="Section par défaut" id="{6FAD2D55-A4EA-4E7C-B85B-5BA5369A8BA5}">
          <p14:sldIdLst>
            <p14:sldId id="439"/>
            <p14:sldId id="443"/>
            <p14:sldId id="442"/>
            <p14:sldId id="261"/>
            <p14:sldId id="444"/>
            <p14:sldId id="262"/>
            <p14:sldId id="454"/>
            <p14:sldId id="458"/>
            <p14:sldId id="456"/>
            <p14:sldId id="459"/>
            <p14:sldId id="457"/>
            <p14:sldId id="461"/>
            <p14:sldId id="462"/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en2" initials="m" lastIdx="1" clrIdx="0">
    <p:extLst>
      <p:ext uri="{19B8F6BF-5375-455C-9EA6-DF929625EA0E}">
        <p15:presenceInfo xmlns:p15="http://schemas.microsoft.com/office/powerpoint/2012/main" userId="manen2" providerId="None"/>
      </p:ext>
    </p:extLst>
  </p:cmAuthor>
  <p:cmAuthor id="2" name="Philippe Vallerand" initials="PV" lastIdx="1" clrIdx="1">
    <p:extLst>
      <p:ext uri="{19B8F6BF-5375-455C-9EA6-DF929625EA0E}">
        <p15:presenceInfo xmlns:p15="http://schemas.microsoft.com/office/powerpoint/2012/main" userId="S-1-5-21-4087870506-3340583420-3770169302-1962" providerId="AD"/>
      </p:ext>
    </p:extLst>
  </p:cmAuthor>
  <p:cmAuthor id="3" name="COLLEDANI Claude" initials="CC" lastIdx="1" clrIdx="2">
    <p:extLst>
      <p:ext uri="{19B8F6BF-5375-455C-9EA6-DF929625EA0E}">
        <p15:presenceInfo xmlns:p15="http://schemas.microsoft.com/office/powerpoint/2012/main" userId="S-1-5-21-2052111302-842925246-682003330-13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4BC"/>
    <a:srgbClr val="F7A627"/>
    <a:srgbClr val="77C9DD"/>
    <a:srgbClr val="FF6600"/>
    <a:srgbClr val="2B9DC5"/>
    <a:srgbClr val="D2FAFE"/>
    <a:srgbClr val="FF0000"/>
    <a:srgbClr val="CCFFFF"/>
    <a:srgbClr val="23346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7" autoAdjust="0"/>
    <p:restoredTop sz="96374" autoAdjust="0"/>
  </p:normalViewPr>
  <p:slideViewPr>
    <p:cSldViewPr snapToGrid="0">
      <p:cViewPr varScale="1">
        <p:scale>
          <a:sx n="67" d="100"/>
          <a:sy n="67" d="100"/>
        </p:scale>
        <p:origin x="648" y="4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0"/>
    </p:cViewPr>
  </p:sorterViewPr>
  <p:notesViewPr>
    <p:cSldViewPr snapToGrid="0">
      <p:cViewPr varScale="1">
        <p:scale>
          <a:sx n="86" d="100"/>
          <a:sy n="86" d="100"/>
        </p:scale>
        <p:origin x="4229" y="82"/>
      </p:cViewPr>
      <p:guideLst>
        <p:guide orient="horz" pos="3090"/>
        <p:guide pos="20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1263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A1627F-4720-4CBA-B86E-9E964F7BA9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03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1263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275" y="735013"/>
            <a:ext cx="6540500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4659313"/>
            <a:ext cx="52990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E48B92-27D4-40D6-BCBE-B1A7833D59D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5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48B92-27D4-40D6-BCBE-B1A7833D59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E48B92-27D4-40D6-BCBE-B1A7833D59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0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 bwMode="auto">
          <a:xfrm flipH="1" flipV="1">
            <a:off x="2017107" y="520070"/>
            <a:ext cx="9010052" cy="4108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0769600" y="6593428"/>
            <a:ext cx="1422400" cy="260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9311" cy="11693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66" y="91747"/>
            <a:ext cx="2036722" cy="73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hor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>
            <a:cxnSpLocks/>
          </p:cNvCxnSpPr>
          <p:nvPr userDrawn="1"/>
        </p:nvCxnSpPr>
        <p:spPr bwMode="auto">
          <a:xfrm flipH="1" flipV="1">
            <a:off x="2250352" y="533161"/>
            <a:ext cx="9960801" cy="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0769600" y="6593428"/>
            <a:ext cx="1422400" cy="260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1876" cy="11818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66" y="91747"/>
            <a:ext cx="2036722" cy="7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6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A86BA-2F7C-8DE1-771A-D871FC44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E17D82-3B28-40D6-4EAF-82E0D9DC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4E9333-B90B-E2DA-2DF7-CBC4EDED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F2E7-00CA-4B65-8121-7133344AC9C9}" type="datetime1">
              <a:rPr lang="fr-FR" smtClean="0"/>
              <a:t>14/06/2023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64A955-87B1-03FB-C67B-2C92E986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C05AE-5C64-2AA1-EC2E-ABBC88D4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40C5-D8F0-EE42-8002-DAE2842FC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4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qu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 bwMode="auto">
          <a:xfrm flipH="1" flipV="1">
            <a:off x="2017107" y="520070"/>
            <a:ext cx="9010052" cy="4108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0769600" y="6593428"/>
            <a:ext cx="1422400" cy="260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7611" cy="16576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66" y="91747"/>
            <a:ext cx="2036722" cy="7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hor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>
            <a:cxnSpLocks/>
          </p:cNvCxnSpPr>
          <p:nvPr userDrawn="1"/>
        </p:nvCxnSpPr>
        <p:spPr bwMode="auto">
          <a:xfrm flipH="1" flipV="1">
            <a:off x="2250352" y="533161"/>
            <a:ext cx="9960801" cy="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0769600" y="6593428"/>
            <a:ext cx="1422400" cy="260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7611" cy="16576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66" y="91747"/>
            <a:ext cx="2036722" cy="7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9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A86BA-2F7C-8DE1-771A-D871FC44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E17D82-3B28-40D6-4EAF-82E0D9DC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4E9333-B90B-E2DA-2DF7-CBC4EDED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945A-879D-4EEB-B96C-19613015B7DB}" type="datetime1">
              <a:rPr lang="fr-FR" smtClean="0"/>
              <a:t>14/06/2023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64A955-87B1-03FB-C67B-2C92E986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C05AE-5C64-2AA1-EC2E-ABBC88D4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40C5-D8F0-EE42-8002-DAE2842FC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20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727200" y="0"/>
            <a:ext cx="1016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438400" y="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0769600" y="6593428"/>
            <a:ext cx="1422400" cy="260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360605" y="824250"/>
            <a:ext cx="3262648" cy="296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0" name="Connecteur droit 29"/>
          <p:cNvCxnSpPr/>
          <p:nvPr userDrawn="1"/>
        </p:nvCxnSpPr>
        <p:spPr bwMode="auto">
          <a:xfrm flipH="1">
            <a:off x="0" y="6480006"/>
            <a:ext cx="12192000" cy="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60" r:id="rId2"/>
    <p:sldLayoutId id="2147483961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727200" y="0"/>
            <a:ext cx="1016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438400" y="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0769600" y="6593428"/>
            <a:ext cx="1422400" cy="260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360605" y="824250"/>
            <a:ext cx="3262648" cy="296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0" name="Connecteur droit 29"/>
          <p:cNvCxnSpPr/>
          <p:nvPr userDrawn="1"/>
        </p:nvCxnSpPr>
        <p:spPr bwMode="auto">
          <a:xfrm flipH="1">
            <a:off x="0" y="6480006"/>
            <a:ext cx="12192000" cy="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883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aemi2i.in2p3.fr/index.php/category/actualit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ox.in2p3.fr/index.php/apps/onlyoffice/24946143?filePath=%2FMI2I_WP%2FInt%C3%A9r%C3%AAt%20pour%20les%20axes%20de%20travail.xlsx" TargetMode="External"/><Relationship Id="rId2" Type="http://schemas.openxmlformats.org/officeDocument/2006/relationships/hyperlink" Target="https://indico.in2p3.fr/event/29824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ndico.in2p3.fr/category/1129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903EDFE-CD14-47CA-BB44-77531D63B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8923" y="2492385"/>
            <a:ext cx="3853823" cy="206210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62991" y="424214"/>
            <a:ext cx="9453518" cy="18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4400" b="0" dirty="0">
                <a:solidFill>
                  <a:srgbClr val="0070C0"/>
                </a:solidFill>
                <a:latin typeface="Times New Roman" pitchFamily="18" charset="0"/>
              </a:rPr>
              <a:t>Bilan du 1</a:t>
            </a:r>
            <a:r>
              <a:rPr lang="fr-FR" sz="4400" b="0" baseline="30000" dirty="0">
                <a:solidFill>
                  <a:srgbClr val="0070C0"/>
                </a:solidFill>
                <a:latin typeface="Times New Roman" pitchFamily="18" charset="0"/>
              </a:rPr>
              <a:t>er</a:t>
            </a:r>
            <a:r>
              <a:rPr lang="fr-FR" sz="4400" b="0" dirty="0">
                <a:solidFill>
                  <a:srgbClr val="0070C0"/>
                </a:solidFill>
                <a:latin typeface="Times New Roman" pitchFamily="18" charset="0"/>
              </a:rPr>
              <a:t> mandat de la MI2I Organisation et objectifs du 2</a:t>
            </a:r>
            <a:r>
              <a:rPr lang="fr-FR" sz="4400" b="0" baseline="30000" dirty="0">
                <a:solidFill>
                  <a:srgbClr val="0070C0"/>
                </a:solidFill>
                <a:latin typeface="Times New Roman" pitchFamily="18" charset="0"/>
              </a:rPr>
              <a:t>ème</a:t>
            </a:r>
            <a:r>
              <a:rPr lang="fr-FR" sz="4400" b="0" dirty="0">
                <a:solidFill>
                  <a:srgbClr val="0070C0"/>
                </a:solidFill>
                <a:latin typeface="Times New Roman" pitchFamily="18" charset="0"/>
              </a:rPr>
              <a:t> mandat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5EDF65F-AD2B-4571-BD18-3ECD2D1D6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4" y="4821575"/>
            <a:ext cx="8702675" cy="140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3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2614" y="4287402"/>
            <a:ext cx="103909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r-FR" sz="24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r"/>
            <a:r>
              <a:rPr lang="fr-FR" sz="24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r"/>
            <a:r>
              <a:rPr lang="fr-FR" sz="2000" b="0" dirty="0">
                <a:solidFill>
                  <a:srgbClr val="002060"/>
                </a:solidFill>
                <a:latin typeface="Times New Roman" pitchFamily="18" charset="0"/>
              </a:rPr>
              <a:t>Samuel Manen &amp; Damien Prêle: Responsables </a:t>
            </a:r>
            <a:r>
              <a:rPr lang="fr-FR" sz="2000" b="0" dirty="0" err="1">
                <a:solidFill>
                  <a:srgbClr val="002060"/>
                </a:solidFill>
                <a:latin typeface="Times New Roman" pitchFamily="18" charset="0"/>
              </a:rPr>
              <a:t>ComEx</a:t>
            </a:r>
            <a:r>
              <a:rPr lang="fr-FR" sz="2000" b="0" dirty="0">
                <a:solidFill>
                  <a:srgbClr val="002060"/>
                </a:solidFill>
                <a:latin typeface="Times New Roman" pitchFamily="18" charset="0"/>
              </a:rPr>
              <a:t> MI2I</a:t>
            </a:r>
          </a:p>
          <a:p>
            <a:pPr algn="r"/>
            <a:r>
              <a:rPr lang="fr-FR" sz="2000" b="0" u="sng" dirty="0">
                <a:solidFill>
                  <a:srgbClr val="002060"/>
                </a:solidFill>
                <a:latin typeface="Times New Roman" pitchFamily="18" charset="0"/>
              </a:rPr>
              <a:t>Claude Colledani:</a:t>
            </a:r>
            <a:r>
              <a:rPr lang="fr-FR" sz="2000" b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000" b="0" dirty="0" err="1">
                <a:solidFill>
                  <a:srgbClr val="002060"/>
                </a:solidFill>
                <a:latin typeface="Times New Roman" pitchFamily="18" charset="0"/>
              </a:rPr>
              <a:t>CdM</a:t>
            </a:r>
            <a:r>
              <a:rPr lang="fr-FR" sz="2000" b="0" dirty="0">
                <a:solidFill>
                  <a:srgbClr val="002060"/>
                </a:solidFill>
                <a:latin typeface="Times New Roman" pitchFamily="18" charset="0"/>
              </a:rPr>
              <a:t>-E </a:t>
            </a:r>
          </a:p>
          <a:p>
            <a:pPr algn="r"/>
            <a:r>
              <a:rPr lang="fr-FR" sz="2000" b="0" u="sng" dirty="0">
                <a:solidFill>
                  <a:srgbClr val="002060"/>
                </a:solidFill>
                <a:latin typeface="Times New Roman" pitchFamily="18" charset="0"/>
              </a:rPr>
              <a:t>Membres du COMEX:</a:t>
            </a:r>
            <a:r>
              <a:rPr lang="fr-FR" sz="2000" b="0" dirty="0">
                <a:solidFill>
                  <a:srgbClr val="002060"/>
                </a:solidFill>
                <a:latin typeface="Times New Roman" pitchFamily="18" charset="0"/>
              </a:rPr>
              <a:t> Edouard Bechetoille, Hervé </a:t>
            </a:r>
            <a:r>
              <a:rPr lang="fr-FR" sz="2000" b="0" dirty="0" err="1">
                <a:solidFill>
                  <a:srgbClr val="002060"/>
                </a:solidFill>
                <a:latin typeface="Times New Roman" pitchFamily="18" charset="0"/>
              </a:rPr>
              <a:t>Chanal</a:t>
            </a:r>
            <a:r>
              <a:rPr lang="fr-FR" sz="2000" b="0" dirty="0">
                <a:solidFill>
                  <a:srgbClr val="002060"/>
                </a:solidFill>
                <a:latin typeface="Times New Roman" pitchFamily="18" charset="0"/>
              </a:rPr>
              <a:t>, Laurent </a:t>
            </a:r>
            <a:r>
              <a:rPr lang="fr-FR" sz="2000" b="0" dirty="0" err="1">
                <a:solidFill>
                  <a:srgbClr val="002060"/>
                </a:solidFill>
                <a:latin typeface="Times New Roman" pitchFamily="18" charset="0"/>
              </a:rPr>
              <a:t>Leterrier</a:t>
            </a:r>
            <a:r>
              <a:rPr lang="fr-FR" sz="2000" b="0" dirty="0">
                <a:solidFill>
                  <a:srgbClr val="002060"/>
                </a:solidFill>
                <a:latin typeface="Times New Roman" pitchFamily="18" charset="0"/>
              </a:rPr>
              <a:t>, Hervé </a:t>
            </a:r>
            <a:r>
              <a:rPr lang="fr-FR" sz="2000" b="0" dirty="0" err="1">
                <a:solidFill>
                  <a:srgbClr val="002060"/>
                </a:solidFill>
                <a:latin typeface="Times New Roman" pitchFamily="18" charset="0"/>
              </a:rPr>
              <a:t>Mathez</a:t>
            </a:r>
            <a:r>
              <a:rPr lang="fr-FR" sz="2000" b="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fr-FR" sz="2000" b="0" dirty="0" err="1">
                <a:solidFill>
                  <a:srgbClr val="002060"/>
                </a:solidFill>
                <a:latin typeface="Times New Roman" pitchFamily="18" charset="0"/>
              </a:rPr>
              <a:t>Mohsine</a:t>
            </a:r>
            <a:r>
              <a:rPr lang="fr-FR" sz="2000" b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000" b="0" dirty="0" err="1">
                <a:solidFill>
                  <a:srgbClr val="002060"/>
                </a:solidFill>
                <a:latin typeface="Times New Roman" pitchFamily="18" charset="0"/>
              </a:rPr>
              <a:t>Menouni</a:t>
            </a:r>
            <a:r>
              <a:rPr lang="fr-FR" sz="2000" b="0" dirty="0">
                <a:solidFill>
                  <a:srgbClr val="002060"/>
                </a:solidFill>
                <a:latin typeface="Times New Roman" pitchFamily="18" charset="0"/>
              </a:rPr>
              <a:t>, Frédéric Morel, Hung Pham, Damien Thienpont, Philippe Vallerand.</a:t>
            </a:r>
            <a:endParaRPr lang="fr-FR" sz="2400" b="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9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BF993-0C26-42CE-B6CC-A847CA7D06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661" y="729392"/>
            <a:ext cx="1070431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2000" b="0" dirty="0"/>
              <a:t>Objectifs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600" b="0" dirty="0"/>
              <a:t>Favoriser la </a:t>
            </a:r>
            <a:r>
              <a:rPr lang="fr-FR" sz="1600" dirty="0">
                <a:solidFill>
                  <a:srgbClr val="C00000"/>
                </a:solidFill>
              </a:rPr>
              <a:t>communication interne</a:t>
            </a:r>
            <a:r>
              <a:rPr lang="fr-FR" sz="1600" b="0" dirty="0"/>
              <a:t> + que la liste de diffusion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600" b="0" dirty="0"/>
              <a:t>Renforcer le </a:t>
            </a:r>
            <a:r>
              <a:rPr lang="fr-FR" sz="1600" dirty="0">
                <a:solidFill>
                  <a:srgbClr val="C00000"/>
                </a:solidFill>
              </a:rPr>
              <a:t>sentiment d’appartenance @MI2I-IN2P3</a:t>
            </a:r>
            <a:r>
              <a:rPr lang="fr-FR" sz="1600" b="0" dirty="0"/>
              <a:t>	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600" b="0" dirty="0"/>
              <a:t>Donner de la </a:t>
            </a:r>
            <a:r>
              <a:rPr lang="fr-FR" sz="1600" dirty="0">
                <a:solidFill>
                  <a:srgbClr val="C00000"/>
                </a:solidFill>
              </a:rPr>
              <a:t>visibilité, de l’attractivité à la MI2I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/>
              <a:t>Réalisations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C00000"/>
                </a:solidFill>
              </a:rPr>
              <a:t>Logo</a:t>
            </a:r>
            <a:r>
              <a:rPr lang="fr-FR" sz="1600" b="0" dirty="0"/>
              <a:t> et polos MI2I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C00000"/>
                </a:solidFill>
              </a:rPr>
              <a:t>S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ite Web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en cours </a:t>
            </a:r>
          </a:p>
          <a:p>
            <a:pPr lvl="1"/>
            <a:r>
              <a:rPr lang="fr-FR" sz="1600" b="0" dirty="0">
                <a:solidFill>
                  <a:srgbClr val="009999"/>
                </a:solidFill>
                <a:latin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ite Web MI2I</a:t>
            </a:r>
            <a:r>
              <a:rPr lang="fr-FR" sz="1600" b="0" dirty="0">
                <a:solidFill>
                  <a:srgbClr val="0070C0"/>
                </a:solidFill>
              </a:rPr>
              <a:t> </a:t>
            </a:r>
            <a:r>
              <a:rPr lang="fr-FR" sz="1600" b="0" dirty="0"/>
              <a:t>: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0" dirty="0"/>
          </a:p>
          <a:p>
            <a:pPr lvl="1"/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lvl="1"/>
            <a:endParaRPr lang="fr-FR" sz="1600" b="0" dirty="0"/>
          </a:p>
          <a:p>
            <a:pPr lvl="1"/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lvl="1"/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lvl="1"/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Présentation de la MI2I et contacts; 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Offres de stages</a:t>
            </a:r>
            <a:r>
              <a:rPr lang="fr-FR" sz="1600" dirty="0"/>
              <a:t>/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Thèses/Postes; Publications/Présentation; Travaux; Evènements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b="0" dirty="0"/>
              <a:t>A finaliser et valider après mise en cohérence avec les outils de diffusion récents de l’IN2P3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OSMOSE, </a:t>
            </a:r>
            <a:r>
              <a:rPr lang="fr-FR" sz="1600" b="0" dirty="0"/>
              <a:t>OSCAR CAMPUS, RECRUTDIPLOMA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b="0" dirty="0"/>
          </a:p>
          <a:p>
            <a:r>
              <a:rPr lang="fr-FR" sz="2000" b="0" dirty="0"/>
              <a:t>Propositions : </a:t>
            </a:r>
            <a:r>
              <a:rPr lang="fr-FR" sz="1800" b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Vidéo de présentation métiers + kit de communication</a:t>
            </a:r>
            <a:endParaRPr lang="fr-FR" sz="1800" b="0" dirty="0">
              <a:solidFill>
                <a:srgbClr val="0070C0"/>
              </a:solidFill>
              <a:latin typeface="Times New Roman" pitchFamily="18" charset="0"/>
              <a:hlinkClick r:id="rId2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hlinkClick r:id="rId2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hlinkClick r:id="rId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5B3275-5C5D-47FE-B8C7-4D8A5E01924A}"/>
              </a:ext>
            </a:extLst>
          </p:cNvPr>
          <p:cNvSpPr txBox="1"/>
          <p:nvPr/>
        </p:nvSpPr>
        <p:spPr>
          <a:xfrm>
            <a:off x="2277594" y="-6578"/>
            <a:ext cx="774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WP 5.1: Communication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4DC686-DA79-4864-AE15-2DF90FDDAE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347" y="2900286"/>
            <a:ext cx="8160069" cy="156198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687D0EF-A7F3-C072-64BA-3180CC65DB84}"/>
              </a:ext>
            </a:extLst>
          </p:cNvPr>
          <p:cNvSpPr txBox="1"/>
          <p:nvPr/>
        </p:nvSpPr>
        <p:spPr>
          <a:xfrm>
            <a:off x="343179" y="3093336"/>
            <a:ext cx="1116011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0" dirty="0"/>
              <a:t>7 contributeurs</a:t>
            </a:r>
          </a:p>
        </p:txBody>
      </p:sp>
    </p:spTree>
    <p:extLst>
      <p:ext uri="{BB962C8B-B14F-4D97-AF65-F5344CB8AC3E}">
        <p14:creationId xmlns:p14="http://schemas.microsoft.com/office/powerpoint/2010/main" val="253572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BF993-0C26-42CE-B6CC-A847CA7D06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7400" y="597746"/>
            <a:ext cx="10518045" cy="44627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2000" b="0" dirty="0">
                <a:solidFill>
                  <a:srgbClr val="002060"/>
                </a:solidFill>
                <a:latin typeface="+mj-lt"/>
              </a:rPr>
              <a:t>Constituer des </a:t>
            </a:r>
            <a:r>
              <a:rPr lang="fr-FR" sz="2000" dirty="0">
                <a:solidFill>
                  <a:srgbClr val="C00000"/>
                </a:solidFill>
                <a:latin typeface="+mj-lt"/>
              </a:rPr>
              <a:t>groupes de travail sur des sujets primordiaux </a:t>
            </a:r>
          </a:p>
          <a:p>
            <a:pPr lvl="1"/>
            <a:r>
              <a:rPr lang="fr-FR" sz="1800" b="0" dirty="0">
                <a:solidFill>
                  <a:srgbClr val="002060"/>
                </a:solidFill>
                <a:latin typeface="+mj-lt"/>
              </a:rPr>
              <a:t>En vue de </a:t>
            </a:r>
            <a:r>
              <a:rPr lang="fr-FR" sz="1800" dirty="0">
                <a:solidFill>
                  <a:srgbClr val="C00000"/>
                </a:solidFill>
                <a:latin typeface="+mj-lt"/>
              </a:rPr>
              <a:t>développer des IP </a:t>
            </a:r>
            <a:r>
              <a:rPr lang="fr-FR" sz="1800" b="0" dirty="0">
                <a:solidFill>
                  <a:srgbClr val="002060"/>
                </a:solidFill>
                <a:latin typeface="+mj-lt"/>
              </a:rPr>
              <a:t>à court et moyens termes, ex. ADC, TDC …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1800" b="0" dirty="0">
              <a:solidFill>
                <a:srgbClr val="002060"/>
              </a:solidFill>
              <a:latin typeface="+mj-lt"/>
            </a:endParaRPr>
          </a:p>
          <a:p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	</a:t>
            </a:r>
            <a:r>
              <a:rPr kumimoji="0" lang="fr-FR" sz="200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GT « ADC » :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 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besoin avéré et stratégique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mais nb de designers faible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  <a:sym typeface="Wingdings" panose="05000000000000000000" pitchFamily="2" charset="2"/>
              </a:rPr>
              <a:t>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NoGo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Arial Unicode MS" pitchFamily="34" charset="-128"/>
            </a:endParaRPr>
          </a:p>
          <a:p>
            <a:pPr lvl="2"/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Arial Unicode MS" pitchFamily="34" charset="-128"/>
            </a:endParaRPr>
          </a:p>
          <a:p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	</a:t>
            </a:r>
            <a:r>
              <a:rPr kumimoji="0" lang="fr-FR" sz="200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GT « TDC »</a:t>
            </a:r>
            <a:r>
              <a:rPr kumimoji="0" lang="fr-FR" sz="160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 :</a:t>
            </a:r>
          </a:p>
          <a:p>
            <a:pPr lvl="1"/>
            <a:r>
              <a:rPr lang="fr-FR" sz="1800" dirty="0">
                <a:solidFill>
                  <a:srgbClr val="C00000"/>
                </a:solidFill>
                <a:latin typeface="+mj-lt"/>
              </a:rPr>
              <a:t>axe stratégique </a:t>
            </a:r>
            <a:r>
              <a:rPr lang="fr-FR" sz="1800" b="0" dirty="0">
                <a:solidFill>
                  <a:srgbClr val="002060"/>
                </a:solidFill>
                <a:latin typeface="+mj-lt"/>
              </a:rPr>
              <a:t>identifié ECFA pour des détecteurs 4-5D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Arial Unicode MS" pitchFamily="34" charset="-128"/>
            </a:endParaRPr>
          </a:p>
          <a:p>
            <a:pPr lvl="1"/>
            <a:r>
              <a:rPr lang="fr-FR" sz="1800" b="0" dirty="0">
                <a:solidFill>
                  <a:srgbClr val="002060"/>
                </a:solidFill>
                <a:latin typeface="+mj-lt"/>
              </a:rPr>
              <a:t>	suite à donner après R&amp;T </a:t>
            </a:r>
            <a:r>
              <a:rPr lang="fr-FR" sz="1800" b="0" dirty="0" err="1">
                <a:solidFill>
                  <a:srgbClr val="002060"/>
                </a:solidFill>
                <a:latin typeface="+mj-lt"/>
              </a:rPr>
              <a:t>Fastime</a:t>
            </a:r>
            <a:r>
              <a:rPr lang="fr-FR" sz="1800" b="0" dirty="0">
                <a:solidFill>
                  <a:srgbClr val="002060"/>
                </a:solidFill>
                <a:latin typeface="+mj-lt"/>
              </a:rPr>
              <a:t> 2021qui fédère déjà les concepteurs </a:t>
            </a:r>
            <a:br>
              <a:rPr lang="fr-FR" sz="1800" b="0" dirty="0">
                <a:solidFill>
                  <a:srgbClr val="002060"/>
                </a:solidFill>
                <a:latin typeface="+mj-lt"/>
              </a:rPr>
            </a:br>
            <a:r>
              <a:rPr lang="fr-FR" sz="1800" b="0" dirty="0">
                <a:solidFill>
                  <a:srgbClr val="002060"/>
                </a:solidFill>
                <a:latin typeface="+mj-lt"/>
              </a:rPr>
              <a:t>de 5 labos et accumule les savoir-faire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Nécessité de 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cibler des applications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de physique, des détecteurs.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Arial Unicode MS" pitchFamily="34" charset="-128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800" b="0" dirty="0">
                <a:solidFill>
                  <a:srgbClr val="002060"/>
                </a:solidFill>
                <a:latin typeface="+mj-lt"/>
              </a:rPr>
              <a:t>Réunion en T1 2023: 2 pilotes du </a:t>
            </a:r>
            <a:r>
              <a:rPr lang="fr-FR" sz="1800" b="0" dirty="0" err="1">
                <a:solidFill>
                  <a:srgbClr val="002060"/>
                </a:solidFill>
                <a:latin typeface="+mj-lt"/>
              </a:rPr>
              <a:t>WPs</a:t>
            </a:r>
            <a:r>
              <a:rPr lang="fr-FR" sz="1800" b="0" dirty="0">
                <a:solidFill>
                  <a:srgbClr val="002060"/>
                </a:solidFill>
                <a:latin typeface="+mj-lt"/>
              </a:rPr>
              <a:t> et 6 physiciens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1600" b="0" dirty="0">
                <a:solidFill>
                  <a:srgbClr val="002060"/>
                </a:solidFill>
                <a:latin typeface="+mj-lt"/>
              </a:rPr>
              <a:t>Trackers, calorimétrie, applications transverses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Arial Unicode MS" pitchFamily="34" charset="-128"/>
            </a:endParaRPr>
          </a:p>
          <a:p>
            <a:pPr lvl="1"/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Arial Unicode MS" pitchFamily="34" charset="-128"/>
            </a:endParaRPr>
          </a:p>
          <a:p>
            <a:r>
              <a:rPr lang="fr-FR" sz="2000" b="0" dirty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2000" u="sng" dirty="0">
                <a:solidFill>
                  <a:srgbClr val="002060"/>
                </a:solidFill>
                <a:latin typeface="+mj-lt"/>
              </a:rPr>
              <a:t>GT méthodologies de conception</a:t>
            </a:r>
            <a:r>
              <a:rPr lang="fr-FR" sz="2000" b="0" dirty="0">
                <a:solidFill>
                  <a:srgbClr val="002060"/>
                </a:solidFill>
                <a:latin typeface="+mj-lt"/>
              </a:rPr>
              <a:t> / réalisation (à venir)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800" b="0" dirty="0">
                <a:solidFill>
                  <a:srgbClr val="002060"/>
                </a:solidFill>
                <a:latin typeface="+mj-lt"/>
              </a:rPr>
              <a:t>Simulations, </a:t>
            </a:r>
            <a:r>
              <a:rPr lang="fr-FR" sz="1800" b="0" i="1" dirty="0">
                <a:solidFill>
                  <a:srgbClr val="002060"/>
                </a:solidFill>
                <a:latin typeface="+mj-lt"/>
              </a:rPr>
              <a:t>Digital on Top </a:t>
            </a:r>
            <a:r>
              <a:rPr lang="fr-FR" sz="1800" b="0" dirty="0">
                <a:solidFill>
                  <a:srgbClr val="002060"/>
                </a:solidFill>
                <a:latin typeface="+mj-lt"/>
              </a:rPr>
              <a:t>et vérification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5B3275-5C5D-47FE-B8C7-4D8A5E01924A}"/>
              </a:ext>
            </a:extLst>
          </p:cNvPr>
          <p:cNvSpPr txBox="1"/>
          <p:nvPr/>
        </p:nvSpPr>
        <p:spPr>
          <a:xfrm>
            <a:off x="2277594" y="-6578"/>
            <a:ext cx="774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WP 5.2: Synergies thématiques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464FCD-81AA-876E-4942-670E32DE3AAB}"/>
              </a:ext>
            </a:extLst>
          </p:cNvPr>
          <p:cNvSpPr txBox="1"/>
          <p:nvPr/>
        </p:nvSpPr>
        <p:spPr>
          <a:xfrm>
            <a:off x="144808" y="3005807"/>
            <a:ext cx="1116011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0" dirty="0"/>
              <a:t>7 contributeurs</a:t>
            </a:r>
          </a:p>
        </p:txBody>
      </p:sp>
    </p:spTree>
    <p:extLst>
      <p:ext uri="{BB962C8B-B14F-4D97-AF65-F5344CB8AC3E}">
        <p14:creationId xmlns:p14="http://schemas.microsoft.com/office/powerpoint/2010/main" val="255136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BF993-0C26-42CE-B6CC-A847CA7D06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BDE476-E823-4C48-B599-2047B1021FF0}"/>
              </a:ext>
            </a:extLst>
          </p:cNvPr>
          <p:cNvSpPr txBox="1"/>
          <p:nvPr/>
        </p:nvSpPr>
        <p:spPr>
          <a:xfrm>
            <a:off x="1893455" y="-6578"/>
            <a:ext cx="782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rPr>
              <a:t>Les membres du COMEX pour le mandat 2023-2025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2B821A-3E2A-A3AF-9DE5-BC2994E9FB24}"/>
              </a:ext>
            </a:extLst>
          </p:cNvPr>
          <p:cNvSpPr/>
          <p:nvPr/>
        </p:nvSpPr>
        <p:spPr>
          <a:xfrm>
            <a:off x="1400424" y="849101"/>
            <a:ext cx="10080376" cy="529375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Meeting le 11 et 12/05 à Lyon pour structurer ce second mandat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fr-FR" sz="1800" b="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Meeting MI2I@Lyon</a:t>
            </a:r>
            <a:endParaRPr lang="fr-FR" sz="1800" b="0" dirty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7 personnes constituent le COMEX version 2023-2025</a:t>
            </a:r>
          </a:p>
          <a:p>
            <a:pPr marL="800100" lvl="2" indent="-342900">
              <a:buFont typeface="Wingdings" panose="05000000000000000000" pitchFamily="2" charset="2"/>
              <a:buChar char="ü"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L.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Leterrier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, LPC Caen</a:t>
            </a:r>
          </a:p>
          <a:p>
            <a:pPr marL="800100" lvl="2" indent="-342900">
              <a:buFont typeface="Wingdings" panose="05000000000000000000" pitchFamily="2" charset="2"/>
              <a:buChar char="ü"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H.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Mathez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, IP2I</a:t>
            </a:r>
          </a:p>
          <a:p>
            <a:pPr marL="800100" lvl="2" indent="-342900">
              <a:buFont typeface="Wingdings" panose="05000000000000000000" pitchFamily="2" charset="2"/>
              <a:buChar char="ü"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M.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Menouni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, CPPM </a:t>
            </a:r>
          </a:p>
          <a:p>
            <a:pPr marL="800100" lvl="2" indent="-342900">
              <a:buFont typeface="Wingdings" panose="05000000000000000000" pitchFamily="2" charset="2"/>
              <a:buChar char="ü"/>
              <a:defRPr/>
            </a:pPr>
            <a:r>
              <a:rPr lang="fr-FR" sz="1800" b="0" dirty="0">
                <a:solidFill>
                  <a:srgbClr val="002060"/>
                </a:solidFill>
              </a:rPr>
              <a:t>F. Morel, C4PI</a:t>
            </a: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P. Vallerand,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IJCLab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 </a:t>
            </a: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800" b="0" dirty="0">
                <a:solidFill>
                  <a:srgbClr val="002060"/>
                </a:solidFill>
              </a:rPr>
              <a:t>D. Prêle, APC (responsable adjoint)</a:t>
            </a:r>
          </a:p>
          <a:p>
            <a:pPr marL="800100" lvl="2" indent="-342900">
              <a:buFont typeface="Wingdings" panose="05000000000000000000" pitchFamily="2" charset="2"/>
              <a:buChar char="ü"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S. Manen, LPC Clermont </a:t>
            </a:r>
            <a:r>
              <a:rPr lang="fr-FR" sz="1800" b="0" dirty="0">
                <a:solidFill>
                  <a:srgbClr val="002060"/>
                </a:solidFill>
              </a:rPr>
              <a:t>(responsable)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marL="8001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fr-FR" sz="2000" dirty="0">
                <a:solidFill>
                  <a:srgbClr val="C00000"/>
                </a:solidFill>
              </a:rPr>
              <a:t>Groupe et axes de travail resserrés </a:t>
            </a:r>
            <a:r>
              <a:rPr lang="fr-FR" sz="2000" b="0" dirty="0"/>
              <a:t>pour gagner en efficacité et lisibilité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fr-FR" sz="2000" b="0" dirty="0"/>
              <a:t>Appel fait à la communauté (mail du 22/05) pour participer à ces axes de travail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fr-FR" sz="1800" b="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Axes de travail MI2I</a:t>
            </a:r>
            <a:endParaRPr lang="fr-FR" sz="1800" b="0" dirty="0">
              <a:solidFill>
                <a:srgbClr val="0070C0"/>
              </a:solidFill>
            </a:endParaRPr>
          </a:p>
        </p:txBody>
      </p:sp>
      <p:pic>
        <p:nvPicPr>
          <p:cNvPr id="3" name="Image 2" descr="Une image contenant personne, habits, sourire, homme&#10;&#10;Description générée automatiquement">
            <a:extLst>
              <a:ext uri="{FF2B5EF4-FFF2-40B4-BE49-F238E27FC236}">
                <a16:creationId xmlns:a16="http://schemas.microsoft.com/office/drawing/2014/main" id="{4443294A-8AB1-F757-659A-9A47F6184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35" y="1446222"/>
            <a:ext cx="4027765" cy="25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BF993-0C26-42CE-B6CC-A847CA7D06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BDE476-E823-4C48-B599-2047B1021FF0}"/>
              </a:ext>
            </a:extLst>
          </p:cNvPr>
          <p:cNvSpPr txBox="1"/>
          <p:nvPr/>
        </p:nvSpPr>
        <p:spPr>
          <a:xfrm>
            <a:off x="1893455" y="-6578"/>
            <a:ext cx="782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rPr>
              <a:t>Axes de travail pour le mandat 2023-2025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3B01721-B210-73A8-0C64-B74AD2E57374}"/>
              </a:ext>
            </a:extLst>
          </p:cNvPr>
          <p:cNvGrpSpPr/>
          <p:nvPr/>
        </p:nvGrpSpPr>
        <p:grpSpPr>
          <a:xfrm>
            <a:off x="1175246" y="516642"/>
            <a:ext cx="10303888" cy="5626701"/>
            <a:chOff x="1159764" y="608509"/>
            <a:chExt cx="10303888" cy="5626701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72BDDDD-0EC2-A12E-5074-4FA8511B6DE3}"/>
                </a:ext>
              </a:extLst>
            </p:cNvPr>
            <p:cNvSpPr/>
            <p:nvPr/>
          </p:nvSpPr>
          <p:spPr>
            <a:xfrm>
              <a:off x="3783721" y="3187210"/>
              <a:ext cx="4572000" cy="3048000"/>
            </a:xfrm>
            <a:prstGeom prst="ellipse">
              <a:avLst/>
            </a:prstGeom>
            <a:noFill/>
            <a:ln w="127000">
              <a:solidFill>
                <a:srgbClr val="1F9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</a:t>
              </a:r>
            </a:p>
            <a:p>
              <a:pPr algn="ctr"/>
              <a:r>
                <a:rPr lang="fr-FR" sz="1800" dirty="0">
                  <a:solidFill>
                    <a:srgbClr val="002060"/>
                  </a:solidFill>
                </a:rPr>
                <a:t>- Roadmap techno</a:t>
              </a:r>
            </a:p>
            <a:p>
              <a:pPr marL="285750" indent="-285750" algn="ctr">
                <a:buFontTx/>
                <a:buChar char="-"/>
              </a:pPr>
              <a:r>
                <a:rPr lang="fr-FR" sz="1800" dirty="0">
                  <a:solidFill>
                    <a:srgbClr val="002060"/>
                  </a:solidFill>
                </a:rPr>
                <a:t>R&amp;T « design » : ADC TDC Briques </a:t>
              </a:r>
              <a:r>
                <a:rPr lang="fr-FR" sz="1800" dirty="0" err="1">
                  <a:solidFill>
                    <a:srgbClr val="002060"/>
                  </a:solidFill>
                </a:rPr>
                <a:t>TechnosAlt</a:t>
              </a:r>
              <a:endParaRPr lang="fr-FR" sz="1800" dirty="0">
                <a:solidFill>
                  <a:srgbClr val="002060"/>
                </a:solidFill>
              </a:endParaRPr>
            </a:p>
            <a:p>
              <a:pPr algn="ctr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917C4E8-CCFF-C290-481F-5FDFB06D1B46}"/>
                </a:ext>
              </a:extLst>
            </p:cNvPr>
            <p:cNvSpPr/>
            <p:nvPr/>
          </p:nvSpPr>
          <p:spPr>
            <a:xfrm>
              <a:off x="6891652" y="741036"/>
              <a:ext cx="4572000" cy="3048000"/>
            </a:xfrm>
            <a:prstGeom prst="ellipse">
              <a:avLst/>
            </a:prstGeom>
            <a:noFill/>
            <a:ln w="127000">
              <a:solidFill>
                <a:srgbClr val="F7A62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Outils</a:t>
              </a:r>
            </a:p>
            <a:p>
              <a:pPr marL="285750" indent="-285750" algn="ctr">
                <a:buFontTx/>
                <a:buChar char="-"/>
              </a:pPr>
              <a:r>
                <a:rPr lang="fr-FR" sz="1800" dirty="0">
                  <a:solidFill>
                    <a:srgbClr val="002060"/>
                  </a:solidFill>
                </a:rPr>
                <a:t>OMMIC</a:t>
              </a:r>
            </a:p>
            <a:p>
              <a:pPr marL="285750" indent="-285750" algn="ctr">
                <a:buFontTx/>
                <a:buChar char="-"/>
              </a:pPr>
              <a:r>
                <a:rPr lang="fr-FR" sz="1800" dirty="0">
                  <a:solidFill>
                    <a:srgbClr val="002060"/>
                  </a:solidFill>
                </a:rPr>
                <a:t>Cadence</a:t>
              </a:r>
            </a:p>
            <a:p>
              <a:pPr marL="285750" indent="-285750" algn="ctr">
                <a:buFontTx/>
                <a:buChar char="-"/>
              </a:pPr>
              <a:r>
                <a:rPr lang="fr-FR" sz="1800" dirty="0">
                  <a:solidFill>
                    <a:srgbClr val="002060"/>
                  </a:solidFill>
                </a:rPr>
                <a:t>NDA</a:t>
              </a:r>
            </a:p>
            <a:p>
              <a:pPr marL="285750" indent="-285750" algn="ctr">
                <a:buFontTx/>
                <a:buChar char="-"/>
              </a:pPr>
              <a:r>
                <a:rPr lang="fr-FR" sz="1800" dirty="0">
                  <a:solidFill>
                    <a:srgbClr val="002060"/>
                  </a:solidFill>
                </a:rPr>
                <a:t>DK</a:t>
              </a:r>
            </a:p>
            <a:p>
              <a:pPr algn="ctr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9C8BD03-0812-CD9F-FD3B-A4120EE06774}"/>
                </a:ext>
              </a:extLst>
            </p:cNvPr>
            <p:cNvSpPr/>
            <p:nvPr/>
          </p:nvSpPr>
          <p:spPr>
            <a:xfrm>
              <a:off x="1159764" y="762770"/>
              <a:ext cx="4032435" cy="3048000"/>
            </a:xfrm>
            <a:prstGeom prst="ellipse">
              <a:avLst/>
            </a:prstGeom>
            <a:noFill/>
            <a:ln w="127000">
              <a:solidFill>
                <a:srgbClr val="77C9DD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Synergie</a:t>
              </a:r>
            </a:p>
            <a:p>
              <a:pPr marL="285750" indent="-285750" algn="ctr">
                <a:buFontTx/>
                <a:buChar char="-"/>
              </a:pPr>
              <a:r>
                <a:rPr lang="fr-FR" sz="1800" dirty="0">
                  <a:solidFill>
                    <a:srgbClr val="002060"/>
                  </a:solidFill>
                </a:rPr>
                <a:t>Communication</a:t>
              </a:r>
            </a:p>
            <a:p>
              <a:pPr marL="285750" indent="-285750" algn="ctr">
                <a:buFontTx/>
                <a:buChar char="-"/>
              </a:pPr>
              <a:r>
                <a:rPr lang="fr-FR" sz="1800" dirty="0">
                  <a:solidFill>
                    <a:srgbClr val="002060"/>
                  </a:solidFill>
                </a:rPr>
                <a:t>Site web</a:t>
              </a:r>
            </a:p>
            <a:p>
              <a:pPr marL="285750" indent="-285750" algn="ctr">
                <a:buFontTx/>
                <a:buChar char="-"/>
              </a:pPr>
              <a:r>
                <a:rPr lang="fr-FR" sz="1800" dirty="0">
                  <a:solidFill>
                    <a:srgbClr val="002060"/>
                  </a:solidFill>
                </a:rPr>
                <a:t>Partage d’infos VLSI</a:t>
              </a:r>
            </a:p>
            <a:p>
              <a:pPr marL="285750" indent="-285750" algn="ctr">
                <a:buFontTx/>
                <a:buChar char="-"/>
              </a:pPr>
              <a:r>
                <a:rPr lang="fr-FR" sz="1800" dirty="0">
                  <a:solidFill>
                    <a:srgbClr val="002060"/>
                  </a:solidFill>
                </a:rPr>
                <a:t>Ecoles</a:t>
              </a:r>
            </a:p>
            <a:p>
              <a:pPr marL="285750" indent="-285750" algn="ctr">
                <a:buFontTx/>
                <a:buChar char="-"/>
              </a:pPr>
              <a:r>
                <a:rPr lang="fr-FR" sz="1800" dirty="0">
                  <a:solidFill>
                    <a:srgbClr val="002060"/>
                  </a:solidFill>
                </a:rPr>
                <a:t>Enseignement …</a:t>
              </a:r>
            </a:p>
            <a:p>
              <a:pPr algn="ctr"/>
              <a:endParaRPr lang="fr-FR" dirty="0">
                <a:solidFill>
                  <a:srgbClr val="002060"/>
                </a:solidFill>
              </a:endParaRP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D2940864-40A4-4DF2-C83F-15A32AE3B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1460" y="608509"/>
              <a:ext cx="3356522" cy="3356522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A68B44F7-5793-64D7-26B0-E78CB88BD341}"/>
              </a:ext>
            </a:extLst>
          </p:cNvPr>
          <p:cNvSpPr txBox="1"/>
          <p:nvPr/>
        </p:nvSpPr>
        <p:spPr>
          <a:xfrm>
            <a:off x="469484" y="3326488"/>
            <a:ext cx="1194558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0" dirty="0"/>
              <a:t>10 contributeurs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4CE77C-6208-6F94-7ACE-DB8899332A55}"/>
              </a:ext>
            </a:extLst>
          </p:cNvPr>
          <p:cNvSpPr txBox="1"/>
          <p:nvPr/>
        </p:nvSpPr>
        <p:spPr>
          <a:xfrm>
            <a:off x="10761457" y="3457293"/>
            <a:ext cx="1116011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0" dirty="0"/>
              <a:t>7 contributeurs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F32D89-1B5D-C39D-C92B-79D52C97954F}"/>
              </a:ext>
            </a:extLst>
          </p:cNvPr>
          <p:cNvSpPr txBox="1"/>
          <p:nvPr/>
        </p:nvSpPr>
        <p:spPr>
          <a:xfrm>
            <a:off x="7166185" y="6121609"/>
            <a:ext cx="1194558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0" dirty="0"/>
              <a:t>10 contributeurs</a:t>
            </a:r>
          </a:p>
        </p:txBody>
      </p:sp>
    </p:spTree>
    <p:extLst>
      <p:ext uri="{BB962C8B-B14F-4D97-AF65-F5344CB8AC3E}">
        <p14:creationId xmlns:p14="http://schemas.microsoft.com/office/powerpoint/2010/main" val="77957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BF993-0C26-42CE-B6CC-A847CA7D06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BDE476-E823-4C48-B599-2047B1021FF0}"/>
              </a:ext>
            </a:extLst>
          </p:cNvPr>
          <p:cNvSpPr txBox="1"/>
          <p:nvPr/>
        </p:nvSpPr>
        <p:spPr>
          <a:xfrm>
            <a:off x="1893455" y="-6578"/>
            <a:ext cx="782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Objectifs de ce second mandat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1530" y="729009"/>
            <a:ext cx="9954389" cy="390876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ü"/>
              <a:defRPr/>
            </a:pPr>
            <a:r>
              <a:rPr lang="fr-FR" sz="1800" dirty="0">
                <a:solidFill>
                  <a:srgbClr val="C00000"/>
                </a:solidFill>
              </a:rPr>
              <a:t>Poursuivre les échanges réguliers entre micro-électroniciens de la communauté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fr-FR" sz="1600" b="0" dirty="0">
                <a:solidFill>
                  <a:srgbClr val="002060"/>
                </a:solidFill>
              </a:rPr>
              <a:t>Meeting mensuel avec le COMEX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fr-FR" sz="1600" b="0" dirty="0">
                <a:solidFill>
                  <a:srgbClr val="002060"/>
                </a:solidFill>
              </a:rPr>
              <a:t>Meeting bimensuel avec le DAT et le chargé de mission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fr-FR" sz="1600" b="0" dirty="0">
                <a:solidFill>
                  <a:srgbClr val="002060"/>
                </a:solidFill>
              </a:rPr>
              <a:t>Intensifier la relation avec le GDR DI2I, le réseau DAQ et la EL2I.</a:t>
            </a:r>
          </a:p>
          <a:p>
            <a:pPr marL="1257300" lvl="3" indent="-342900">
              <a:buFont typeface="Wingdings" panose="05000000000000000000" pitchFamily="2" charset="2"/>
              <a:buChar char="ü"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lvl="1" indent="-342900">
              <a:buFont typeface="Wingdings" panose="05000000000000000000" pitchFamily="2" charset="2"/>
              <a:buChar char="ü"/>
              <a:defRPr/>
            </a:pPr>
            <a:r>
              <a:rPr lang="fr-FR" sz="1800" dirty="0">
                <a:solidFill>
                  <a:srgbClr val="C00000"/>
                </a:solidFill>
              </a:rPr>
              <a:t>Elargir les échanges aux physiciens et aux électroniciens de l’Institut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fr-FR" sz="1600" b="0" dirty="0"/>
              <a:t>Cibler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 </a:t>
            </a:r>
            <a:r>
              <a:rPr lang="fr-FR" sz="1600" b="0" dirty="0"/>
              <a:t>des thèmes pour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des applications à court / moyen terme mais initiés par des R&amp;T</a:t>
            </a:r>
            <a:endParaRPr lang="fr-FR" sz="1600" b="0" dirty="0"/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fr-FR" sz="1600" b="0" dirty="0"/>
              <a:t>Un 1</a:t>
            </a:r>
            <a:r>
              <a:rPr lang="fr-FR" sz="1600" b="0" baseline="30000" dirty="0"/>
              <a:t>er</a:t>
            </a:r>
            <a:r>
              <a:rPr lang="fr-FR" sz="1600" b="0" dirty="0"/>
              <a:t> thème identifié autour de la « mesure de temps »	</a:t>
            </a:r>
          </a:p>
          <a:p>
            <a:pPr marL="1714500" lvl="4" indent="-342900">
              <a:buFont typeface="Wingdings" panose="05000000000000000000" pitchFamily="2" charset="2"/>
              <a:buChar char="ü"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marL="342900" lvl="1" indent="-342900">
              <a:buFont typeface="Wingdings" panose="05000000000000000000" pitchFamily="2" charset="2"/>
              <a:buChar char="ü"/>
              <a:defRPr/>
            </a:pPr>
            <a:r>
              <a:rPr lang="fr-FR" sz="1800" dirty="0">
                <a:solidFill>
                  <a:srgbClr val="C00000"/>
                </a:solidFill>
              </a:rPr>
              <a:t>OMMIC, outils communs microélectroniques au CCIN2P3</a:t>
            </a:r>
          </a:p>
          <a:p>
            <a:pPr marL="342900" lvl="1" indent="-342900">
              <a:buFont typeface="Wingdings" panose="05000000000000000000" pitchFamily="2" charset="2"/>
              <a:buChar char="ü"/>
              <a:defRPr/>
            </a:pPr>
            <a:endParaRPr lang="fr-FR" sz="1800" b="0" dirty="0"/>
          </a:p>
          <a:p>
            <a:pPr marL="342900" lvl="1" indent="-342900">
              <a:buFont typeface="Wingdings" panose="05000000000000000000" pitchFamily="2" charset="2"/>
              <a:buChar char="ü"/>
              <a:defRPr/>
            </a:pPr>
            <a:r>
              <a:rPr lang="fr-FR" sz="1800" dirty="0">
                <a:solidFill>
                  <a:srgbClr val="C00000"/>
                </a:solidFill>
              </a:rPr>
              <a:t>Adapter nos axes de travail aux DRDT </a:t>
            </a:r>
            <a:r>
              <a:rPr lang="fr-FR" sz="1800" b="0" dirty="0"/>
              <a:t>identifiés par le CERN et en accord avec l’IN2P3 pour les HEP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Relation rapprochée avec la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ComMic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, les </a:t>
            </a:r>
            <a:r>
              <a:rPr kumimoji="0" lang="fr-FR" sz="1600" b="0" i="0" u="none" strike="noStrike" kern="1200" cap="none" spc="0" normalizeH="0" baseline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représentan</a:t>
            </a:r>
            <a:r>
              <a:rPr lang="fr-FR" sz="1600" b="0" dirty="0"/>
              <a:t>ts nationaux ECFA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Fonder une roadmap microélectronique @IN2P3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E0DBD49-AED9-CB1D-A8D7-656984443E13}"/>
              </a:ext>
            </a:extLst>
          </p:cNvPr>
          <p:cNvGrpSpPr/>
          <p:nvPr/>
        </p:nvGrpSpPr>
        <p:grpSpPr>
          <a:xfrm>
            <a:off x="787971" y="4667881"/>
            <a:ext cx="10926636" cy="1873847"/>
            <a:chOff x="1142140" y="4490692"/>
            <a:chExt cx="10926636" cy="187384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140" y="4490692"/>
              <a:ext cx="4662915" cy="1796300"/>
            </a:xfrm>
            <a:prstGeom prst="rect">
              <a:avLst/>
            </a:prstGeom>
          </p:spPr>
        </p:pic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E33B358A-9A67-461E-B36D-4E0EB516A8ED}"/>
                </a:ext>
              </a:extLst>
            </p:cNvPr>
            <p:cNvGrpSpPr/>
            <p:nvPr/>
          </p:nvGrpSpPr>
          <p:grpSpPr>
            <a:xfrm>
              <a:off x="6439229" y="4546296"/>
              <a:ext cx="5629547" cy="1818243"/>
              <a:chOff x="7355838" y="5077426"/>
              <a:chExt cx="4836162" cy="1561994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5838" y="5077426"/>
                <a:ext cx="3697555" cy="413078"/>
              </a:xfrm>
              <a:prstGeom prst="rect">
                <a:avLst/>
              </a:prstGeom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5838" y="5452234"/>
                <a:ext cx="4836162" cy="987175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7573753" y="5298215"/>
                <a:ext cx="876563" cy="138663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srgbClr val="23346C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7618948" y="5688379"/>
                <a:ext cx="876563" cy="138663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srgbClr val="23346C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7618948" y="5826293"/>
                <a:ext cx="1020555" cy="13937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srgbClr val="23346C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8639503" y="6136880"/>
                <a:ext cx="983769" cy="162871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srgbClr val="23346C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8394611" y="6301462"/>
                <a:ext cx="736776" cy="1379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srgbClr val="23346C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9358410" y="6441120"/>
                <a:ext cx="1052407" cy="1983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 Unicode MS" pitchFamily="34" charset="-128"/>
                  </a:rPr>
                  <a:t>Christophe </a:t>
                </a:r>
                <a:r>
                  <a:rPr kumimoji="0" lang="fr-FR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Arial Unicode MS" pitchFamily="34" charset="-128"/>
                  </a:rPr>
                  <a:t>Flouzat</a:t>
                </a:r>
                <a:endPara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</a:endParaRPr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F22E333-D465-4E1F-9258-91C96FB66A5B}"/>
                </a:ext>
              </a:extLst>
            </p:cNvPr>
            <p:cNvSpPr txBox="1"/>
            <p:nvPr/>
          </p:nvSpPr>
          <p:spPr>
            <a:xfrm>
              <a:off x="5398966" y="4982592"/>
              <a:ext cx="885179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0" dirty="0"/>
                <a:t>ECFA</a:t>
              </a:r>
            </a:p>
            <a:p>
              <a:pPr algn="ctr"/>
              <a:r>
                <a:rPr lang="fr-FR" sz="2000" b="0" dirty="0"/>
                <a:t>DRD7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56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1E035A-915B-2743-B7DD-914EF89B3413}"/>
              </a:ext>
            </a:extLst>
          </p:cNvPr>
          <p:cNvSpPr txBox="1">
            <a:spLocks/>
          </p:cNvSpPr>
          <p:nvPr/>
        </p:nvSpPr>
        <p:spPr>
          <a:xfrm>
            <a:off x="1749735" y="1000125"/>
            <a:ext cx="8561079" cy="4676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kern="0" dirty="0"/>
          </a:p>
          <a:p>
            <a:pPr lvl="1"/>
            <a:endParaRPr lang="en-GB" kern="0" dirty="0"/>
          </a:p>
          <a:p>
            <a:pPr lvl="1"/>
            <a:endParaRPr lang="en-GB" kern="0" dirty="0"/>
          </a:p>
        </p:txBody>
      </p:sp>
      <p:sp>
        <p:nvSpPr>
          <p:cNvPr id="9" name="ZoneTexte 8"/>
          <p:cNvSpPr txBox="1"/>
          <p:nvPr/>
        </p:nvSpPr>
        <p:spPr>
          <a:xfrm>
            <a:off x="2007645" y="1340593"/>
            <a:ext cx="10563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0" dirty="0"/>
              <a:t>C’est quoi la MI2I?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0" dirty="0"/>
              <a:t>Structuration et organisation de la MI2I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0" dirty="0"/>
              <a:t>Bilan des activités du 1</a:t>
            </a:r>
            <a:r>
              <a:rPr lang="fr-FR" sz="2400" b="0" baseline="30000" dirty="0"/>
              <a:t>er</a:t>
            </a:r>
            <a:r>
              <a:rPr lang="fr-FR" sz="2400" b="0" dirty="0"/>
              <a:t> mandat 2021-2023</a:t>
            </a:r>
          </a:p>
          <a:p>
            <a:pPr lvl="1"/>
            <a:endParaRPr lang="fr-FR" sz="2400" b="0" dirty="0"/>
          </a:p>
          <a:p>
            <a:pPr lvl="1"/>
            <a:endParaRPr lang="fr-FR" sz="24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0" dirty="0"/>
              <a:t>L’organisation et les objectifs du second mandat 2023-2025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45408" y="0"/>
            <a:ext cx="662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87594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1E035A-915B-2743-B7DD-914EF89B3413}"/>
              </a:ext>
            </a:extLst>
          </p:cNvPr>
          <p:cNvSpPr txBox="1">
            <a:spLocks/>
          </p:cNvSpPr>
          <p:nvPr/>
        </p:nvSpPr>
        <p:spPr>
          <a:xfrm>
            <a:off x="1749735" y="1000125"/>
            <a:ext cx="8561079" cy="4676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kern="0" dirty="0"/>
          </a:p>
          <a:p>
            <a:pPr lvl="1"/>
            <a:endParaRPr lang="en-GB" kern="0" dirty="0"/>
          </a:p>
          <a:p>
            <a:pPr lvl="1"/>
            <a:endParaRPr lang="en-GB" kern="0" dirty="0"/>
          </a:p>
        </p:txBody>
      </p:sp>
      <p:sp>
        <p:nvSpPr>
          <p:cNvPr id="7" name="ZoneTexte 6"/>
          <p:cNvSpPr txBox="1"/>
          <p:nvPr/>
        </p:nvSpPr>
        <p:spPr>
          <a:xfrm>
            <a:off x="2184577" y="-2523"/>
            <a:ext cx="662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C’est quoi la MI2I ?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55163" y="733581"/>
            <a:ext cx="1034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1" dirty="0">
                <a:solidFill>
                  <a:srgbClr val="FF0000"/>
                </a:solidFill>
              </a:rPr>
              <a:t> </a:t>
            </a:r>
            <a:r>
              <a:rPr lang="fr-FR" sz="2000" i="1" dirty="0">
                <a:solidFill>
                  <a:srgbClr val="C00000"/>
                </a:solidFill>
              </a:rPr>
              <a:t>Réseau métier </a:t>
            </a:r>
            <a:r>
              <a:rPr lang="fr-FR" sz="2000" b="0" i="1" dirty="0">
                <a:solidFill>
                  <a:srgbClr val="C00000"/>
                </a:solidFill>
              </a:rPr>
              <a:t>-&gt; promouvoir l’intelligence collective </a:t>
            </a:r>
          </a:p>
          <a:p>
            <a:r>
              <a:rPr lang="fr-FR" sz="2000" b="0" i="1" dirty="0">
                <a:solidFill>
                  <a:srgbClr val="C00000"/>
                </a:solidFill>
              </a:rPr>
              <a:t> 				et </a:t>
            </a:r>
            <a:r>
              <a:rPr lang="fr-FR" sz="2000" i="1" dirty="0">
                <a:solidFill>
                  <a:srgbClr val="C00000"/>
                </a:solidFill>
              </a:rPr>
              <a:t>fédérer les micro-électroniciens de l’IN2P3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891567" y="2005505"/>
            <a:ext cx="4945770" cy="3867399"/>
            <a:chOff x="6367778" y="1832724"/>
            <a:chExt cx="5817978" cy="419938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778" y="1832724"/>
              <a:ext cx="5662037" cy="4165794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0642101" y="5784443"/>
              <a:ext cx="1543655" cy="247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Crédit </a:t>
              </a:r>
              <a:r>
                <a:rPr lang="fr-FR" dirty="0" err="1"/>
                <a:t>Faccio@CERN</a:t>
              </a:r>
              <a:endParaRPr lang="fr-FR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110EE-9793-DEFB-A9DD-2C1C9DED09D0}"/>
              </a:ext>
            </a:extLst>
          </p:cNvPr>
          <p:cNvSpPr/>
          <p:nvPr/>
        </p:nvSpPr>
        <p:spPr>
          <a:xfrm>
            <a:off x="81610" y="1753992"/>
            <a:ext cx="670001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800" dirty="0"/>
              <a:t>Tendances pour les activités micro-électroniques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rgbClr val="002060"/>
                </a:solidFill>
              </a:rPr>
              <a:t>SOC de </a:t>
            </a:r>
            <a:r>
              <a:rPr lang="fr-FR" sz="1600" dirty="0">
                <a:solidFill>
                  <a:srgbClr val="C00000"/>
                </a:solidFill>
              </a:rPr>
              <a:t>+ en + complexes </a:t>
            </a:r>
            <a:r>
              <a:rPr lang="fr-FR" sz="1600" b="0" dirty="0">
                <a:solidFill>
                  <a:srgbClr val="002060"/>
                </a:solidFill>
              </a:rPr>
              <a:t>à développer sur </a:t>
            </a:r>
            <a:br>
              <a:rPr lang="fr-FR" sz="1600" b="0" dirty="0">
                <a:solidFill>
                  <a:srgbClr val="002060"/>
                </a:solidFill>
              </a:rPr>
            </a:br>
            <a:r>
              <a:rPr lang="fr-FR" sz="1600" b="0" dirty="0">
                <a:solidFill>
                  <a:srgbClr val="002060"/>
                </a:solidFill>
              </a:rPr>
              <a:t>une durée moyenne de 5 ans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1600" b="0" dirty="0">
              <a:solidFill>
                <a:srgbClr val="00206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rgbClr val="002060"/>
                </a:solidFill>
              </a:rPr>
              <a:t>Nécessité de </a:t>
            </a:r>
            <a:r>
              <a:rPr lang="fr-FR" sz="1600" dirty="0">
                <a:solidFill>
                  <a:srgbClr val="C00000"/>
                </a:solidFill>
              </a:rPr>
              <a:t>masses critiques </a:t>
            </a:r>
            <a:r>
              <a:rPr lang="fr-FR" sz="1600" b="0" dirty="0">
                <a:solidFill>
                  <a:srgbClr val="002060"/>
                </a:solidFill>
              </a:rPr>
              <a:t>pour réaliser l’intégration des </a:t>
            </a:r>
            <a:r>
              <a:rPr lang="fr-FR" sz="1600" b="0" dirty="0" err="1">
                <a:solidFill>
                  <a:srgbClr val="002060"/>
                </a:solidFill>
              </a:rPr>
              <a:t>SOCs</a:t>
            </a:r>
            <a:endParaRPr lang="fr-FR" sz="1600" b="0" dirty="0">
              <a:solidFill>
                <a:srgbClr val="00206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1600" b="0" dirty="0">
              <a:solidFill>
                <a:srgbClr val="00206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rgbClr val="002060"/>
                </a:solidFill>
              </a:rPr>
              <a:t>Coût des </a:t>
            </a:r>
            <a:r>
              <a:rPr lang="fr-FR" sz="1600" dirty="0">
                <a:solidFill>
                  <a:srgbClr val="C00000"/>
                </a:solidFill>
              </a:rPr>
              <a:t>technologies microélectroniques </a:t>
            </a:r>
            <a:r>
              <a:rPr lang="fr-FR" sz="1600" dirty="0">
                <a:solidFill>
                  <a:srgbClr val="C00000"/>
                </a:solidFill>
                <a:sym typeface="Bookshelf Symbol 7" panose="05010101010101010101" pitchFamily="2" charset="2"/>
              </a:rPr>
              <a:t>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1600" b="0" dirty="0">
              <a:solidFill>
                <a:srgbClr val="00206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C00000"/>
                </a:solidFill>
              </a:rPr>
              <a:t>Pérennité des technologies </a:t>
            </a:r>
            <a:r>
              <a:rPr lang="fr-FR" sz="1600" dirty="0">
                <a:solidFill>
                  <a:srgbClr val="C00000"/>
                </a:solidFill>
                <a:sym typeface="Bookshelf Symbol 7" panose="05010101010101010101" pitchFamily="2" charset="2"/>
              </a:rPr>
              <a:t>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1600" b="0" dirty="0">
              <a:solidFill>
                <a:srgbClr val="00206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C00000"/>
                </a:solidFill>
              </a:rPr>
              <a:t>Complexité </a:t>
            </a:r>
            <a:r>
              <a:rPr lang="fr-FR" sz="1600" dirty="0">
                <a:solidFill>
                  <a:srgbClr val="C00000"/>
                </a:solidFill>
                <a:sym typeface="Bookshelf Symbol 7" panose="05010101010101010101" pitchFamily="2" charset="2"/>
              </a:rPr>
              <a:t></a:t>
            </a:r>
            <a:r>
              <a:rPr lang="fr-FR" sz="1600" dirty="0">
                <a:solidFill>
                  <a:srgbClr val="C00000"/>
                </a:solidFill>
              </a:rPr>
              <a:t> des architectures </a:t>
            </a:r>
            <a:r>
              <a:rPr lang="fr-FR" sz="1600" b="0" dirty="0">
                <a:solidFill>
                  <a:srgbClr val="002060"/>
                </a:solidFill>
              </a:rPr>
              <a:t>de circuits </a:t>
            </a:r>
            <a:r>
              <a:rPr lang="fr-FR" sz="1600" dirty="0">
                <a:solidFill>
                  <a:srgbClr val="C00000"/>
                </a:solidFill>
              </a:rPr>
              <a:t>&amp; </a:t>
            </a:r>
            <a:br>
              <a:rPr lang="fr-FR" sz="1600" dirty="0">
                <a:solidFill>
                  <a:srgbClr val="C00000"/>
                </a:solidFill>
              </a:rPr>
            </a:br>
            <a:r>
              <a:rPr lang="fr-FR" sz="1600" dirty="0">
                <a:solidFill>
                  <a:srgbClr val="C00000"/>
                </a:solidFill>
              </a:rPr>
              <a:t>des méthodologies de conception &amp; des tests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1600" b="0" dirty="0">
              <a:solidFill>
                <a:srgbClr val="00206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C00000"/>
                </a:solidFill>
              </a:rPr>
              <a:t>Concurrence</a:t>
            </a:r>
            <a:r>
              <a:rPr lang="fr-FR" sz="1600" b="0" dirty="0">
                <a:solidFill>
                  <a:srgbClr val="002060"/>
                </a:solidFill>
              </a:rPr>
              <a:t> internationale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361335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AFDB7E2-7FA4-45BF-BF71-81984C07E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CF04E1E-DBF8-A39F-F6BC-61CFAAF2054C}"/>
              </a:ext>
            </a:extLst>
          </p:cNvPr>
          <p:cNvGrpSpPr/>
          <p:nvPr/>
        </p:nvGrpSpPr>
        <p:grpSpPr>
          <a:xfrm>
            <a:off x="657365" y="1137307"/>
            <a:ext cx="11323783" cy="4066231"/>
            <a:chOff x="592132" y="1158793"/>
            <a:chExt cx="11323783" cy="4066231"/>
          </a:xfrm>
        </p:grpSpPr>
        <p:sp>
          <p:nvSpPr>
            <p:cNvPr id="145" name="Organigramme : Procédé 144">
              <a:extLst>
                <a:ext uri="{FF2B5EF4-FFF2-40B4-BE49-F238E27FC236}">
                  <a16:creationId xmlns:a16="http://schemas.microsoft.com/office/drawing/2014/main" id="{5D264AC0-9B12-4409-9282-D19AC405679E}"/>
                </a:ext>
              </a:extLst>
            </p:cNvPr>
            <p:cNvSpPr/>
            <p:nvPr/>
          </p:nvSpPr>
          <p:spPr bwMode="auto">
            <a:xfrm>
              <a:off x="592132" y="1158793"/>
              <a:ext cx="8953002" cy="4066231"/>
            </a:xfrm>
            <a:prstGeom prst="flowChartProcess">
              <a:avLst/>
            </a:prstGeom>
            <a:gradFill flip="none" rotWithShape="1">
              <a:gsLst>
                <a:gs pos="0">
                  <a:srgbClr val="44546A">
                    <a:lumMod val="60000"/>
                    <a:lumOff val="40000"/>
                    <a:tint val="66000"/>
                    <a:satMod val="160000"/>
                  </a:srgbClr>
                </a:gs>
                <a:gs pos="7950">
                  <a:srgbClr val="B8C5D8"/>
                </a:gs>
                <a:gs pos="50000">
                  <a:srgbClr val="44546A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44546A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58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D168DA8-42B6-4EA7-A0F9-129F865A7224}"/>
                </a:ext>
              </a:extLst>
            </p:cNvPr>
            <p:cNvSpPr/>
            <p:nvPr/>
          </p:nvSpPr>
          <p:spPr>
            <a:xfrm>
              <a:off x="608979" y="1175959"/>
              <a:ext cx="6010275" cy="102700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lèche : double flèche verticale 152">
              <a:extLst>
                <a:ext uri="{FF2B5EF4-FFF2-40B4-BE49-F238E27FC236}">
                  <a16:creationId xmlns:a16="http://schemas.microsoft.com/office/drawing/2014/main" id="{61FFD8B3-451D-4B26-937D-51879C23F857}"/>
                </a:ext>
              </a:extLst>
            </p:cNvPr>
            <p:cNvSpPr/>
            <p:nvPr/>
          </p:nvSpPr>
          <p:spPr>
            <a:xfrm>
              <a:off x="4872477" y="2003852"/>
              <a:ext cx="231178" cy="830997"/>
            </a:xfrm>
            <a:prstGeom prst="upDownArrow">
              <a:avLst/>
            </a:prstGeom>
            <a:solidFill>
              <a:srgbClr val="4472C4">
                <a:lumMod val="60000"/>
                <a:lumOff val="40000"/>
              </a:srgbClr>
            </a:solidFill>
            <a:ln w="2222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6" name="Connecteur droit 155">
              <a:extLst>
                <a:ext uri="{FF2B5EF4-FFF2-40B4-BE49-F238E27FC236}">
                  <a16:creationId xmlns:a16="http://schemas.microsoft.com/office/drawing/2014/main" id="{4F0AC6BA-13E6-4FDE-9138-CAF2F423473B}"/>
                </a:ext>
              </a:extLst>
            </p:cNvPr>
            <p:cNvCxnSpPr>
              <a:cxnSpLocks/>
              <a:stCxn id="158" idx="1"/>
            </p:cNvCxnSpPr>
            <p:nvPr/>
          </p:nvCxnSpPr>
          <p:spPr>
            <a:xfrm flipH="1" flipV="1">
              <a:off x="5976022" y="1617654"/>
              <a:ext cx="1060286" cy="0"/>
            </a:xfrm>
            <a:prstGeom prst="line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0040A7A8-A40B-4BFF-891E-FF6B5D5722B5}"/>
                </a:ext>
              </a:extLst>
            </p:cNvPr>
            <p:cNvSpPr/>
            <p:nvPr/>
          </p:nvSpPr>
          <p:spPr>
            <a:xfrm>
              <a:off x="7036308" y="1298756"/>
              <a:ext cx="1988820" cy="656852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Commission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Microélectronique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39B5176-1645-448C-B6F7-8D59A7284782}"/>
                </a:ext>
              </a:extLst>
            </p:cNvPr>
            <p:cNvSpPr/>
            <p:nvPr/>
          </p:nvSpPr>
          <p:spPr>
            <a:xfrm>
              <a:off x="9954873" y="2088969"/>
              <a:ext cx="1808579" cy="2946821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F1E62C19-FCC1-4756-B6D6-FD5C080792E5}"/>
                </a:ext>
              </a:extLst>
            </p:cNvPr>
            <p:cNvSpPr txBox="1"/>
            <p:nvPr/>
          </p:nvSpPr>
          <p:spPr>
            <a:xfrm>
              <a:off x="9973925" y="2108633"/>
              <a:ext cx="1775809" cy="646331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Interlocuteurs directs 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25852658-8303-4E10-B244-F0CE3F0165C7}"/>
                </a:ext>
              </a:extLst>
            </p:cNvPr>
            <p:cNvSpPr txBox="1"/>
            <p:nvPr/>
          </p:nvSpPr>
          <p:spPr>
            <a:xfrm>
              <a:off x="9900482" y="2540816"/>
              <a:ext cx="201543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fr-FR" sz="18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  <a:cs typeface="+mn-cs"/>
                </a:rPr>
                <a:t>DAT &amp; DAS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fr-FR" sz="1800" dirty="0" err="1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  <a:cs typeface="+mn-cs"/>
                </a:rPr>
                <a:t>CdM</a:t>
              </a:r>
              <a:r>
                <a:rPr lang="fr-FR" sz="18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  <a:cs typeface="+mn-cs"/>
                </a:rPr>
                <a:t>-E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fr-FR" sz="18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  <a:cs typeface="+mn-cs"/>
                </a:rPr>
                <a:t>Directeur de plateformes </a:t>
              </a:r>
              <a:endParaRPr lang="fr-FR" sz="1800" b="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fr-FR" sz="18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  <a:cs typeface="+mn-cs"/>
                </a:rPr>
                <a:t>Responsables de Services des laboratoires</a:t>
              </a:r>
              <a:endParaRPr lang="fr-FR" sz="1800" b="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cs typeface="+mn-cs"/>
              </a:endParaRPr>
            </a:p>
          </p:txBody>
        </p:sp>
        <p:pic>
          <p:nvPicPr>
            <p:cNvPr id="166" name="Image 165">
              <a:extLst>
                <a:ext uri="{FF2B5EF4-FFF2-40B4-BE49-F238E27FC236}">
                  <a16:creationId xmlns:a16="http://schemas.microsoft.com/office/drawing/2014/main" id="{EF4620F9-C788-4E83-9C56-259F2A854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589" y="1251561"/>
              <a:ext cx="616265" cy="821120"/>
            </a:xfrm>
            <a:prstGeom prst="rect">
              <a:avLst/>
            </a:prstGeom>
          </p:spPr>
        </p:pic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E9B23E6-2E49-4D5A-B2CC-D8EC7AC4B31B}"/>
                </a:ext>
              </a:extLst>
            </p:cNvPr>
            <p:cNvSpPr/>
            <p:nvPr/>
          </p:nvSpPr>
          <p:spPr>
            <a:xfrm>
              <a:off x="3885604" y="1295934"/>
              <a:ext cx="2099610" cy="659134"/>
            </a:xfrm>
            <a:prstGeom prst="rect">
              <a:avLst/>
            </a:prstGeom>
            <a:solidFill>
              <a:srgbClr val="FFC000"/>
            </a:solidFill>
            <a:ln w="508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Comité Exécutif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FC02574-9D70-437D-A9BE-EDFDCE690877}"/>
                </a:ext>
              </a:extLst>
            </p:cNvPr>
            <p:cNvSpPr/>
            <p:nvPr/>
          </p:nvSpPr>
          <p:spPr>
            <a:xfrm>
              <a:off x="7438444" y="2622964"/>
              <a:ext cx="198225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dirty="0">
                  <a:solidFill>
                    <a:srgbClr val="002060"/>
                  </a:solidFill>
                  <a:latin typeface="Calibri" panose="020F0502020204030204"/>
                  <a:cs typeface="+mn-cs"/>
                </a:rPr>
                <a:t>Organe consultatif, de surveillance et de conseils 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dirty="0">
                  <a:solidFill>
                    <a:srgbClr val="002060"/>
                  </a:solidFill>
                  <a:latin typeface="Calibri" panose="020F0502020204030204"/>
                  <a:cs typeface="+mn-cs"/>
                </a:rPr>
                <a:t> 5 chercheurs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dirty="0">
                  <a:solidFill>
                    <a:srgbClr val="002060"/>
                  </a:solidFill>
                  <a:latin typeface="Calibri" panose="020F0502020204030204"/>
                  <a:cs typeface="+mn-cs"/>
                </a:rPr>
                <a:t>+ 5 ingénieurs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dirty="0">
                  <a:solidFill>
                    <a:srgbClr val="002060"/>
                  </a:solidFill>
                  <a:latin typeface="Calibri" panose="020F0502020204030204"/>
                  <a:cs typeface="+mn-cs"/>
                </a:rPr>
                <a:t>+ </a:t>
              </a:r>
              <a:r>
                <a:rPr lang="fr-FR" sz="1600" dirty="0" err="1">
                  <a:solidFill>
                    <a:srgbClr val="002060"/>
                  </a:solidFill>
                  <a:latin typeface="Calibri" panose="020F0502020204030204"/>
                  <a:cs typeface="+mn-cs"/>
                </a:rPr>
                <a:t>CdM</a:t>
              </a:r>
              <a:r>
                <a:rPr lang="fr-FR" sz="1600" dirty="0">
                  <a:solidFill>
                    <a:srgbClr val="002060"/>
                  </a:solidFill>
                  <a:latin typeface="Calibri" panose="020F0502020204030204"/>
                  <a:cs typeface="+mn-cs"/>
                </a:rPr>
                <a:t>-E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dirty="0">
                  <a:solidFill>
                    <a:srgbClr val="002060"/>
                  </a:solidFill>
                  <a:latin typeface="Calibri" panose="020F0502020204030204"/>
                  <a:cs typeface="+mn-cs"/>
                </a:rPr>
                <a:t>+ DAT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fr-FR" sz="1600" dirty="0">
                <a:solidFill>
                  <a:srgbClr val="002060"/>
                </a:solidFill>
                <a:latin typeface="Calibri" panose="020F0502020204030204"/>
                <a:cs typeface="+mn-cs"/>
              </a:endParaRP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185EF370-A830-48BF-9ECF-7C9A22064D40}"/>
                </a:ext>
              </a:extLst>
            </p:cNvPr>
            <p:cNvGrpSpPr/>
            <p:nvPr/>
          </p:nvGrpSpPr>
          <p:grpSpPr>
            <a:xfrm>
              <a:off x="2500161" y="2430079"/>
              <a:ext cx="4997039" cy="2764825"/>
              <a:chOff x="2558747" y="3294374"/>
              <a:chExt cx="4997039" cy="2764825"/>
            </a:xfrm>
          </p:grpSpPr>
          <p:sp>
            <p:nvSpPr>
              <p:cNvPr id="147" name="Organigramme : Procédé 146">
                <a:extLst>
                  <a:ext uri="{FF2B5EF4-FFF2-40B4-BE49-F238E27FC236}">
                    <a16:creationId xmlns:a16="http://schemas.microsoft.com/office/drawing/2014/main" id="{CA1D743D-BE67-43B1-8A43-D066B7DC43D6}"/>
                  </a:ext>
                </a:extLst>
              </p:cNvPr>
              <p:cNvSpPr/>
              <p:nvPr/>
            </p:nvSpPr>
            <p:spPr bwMode="auto">
              <a:xfrm>
                <a:off x="2558747" y="3367515"/>
                <a:ext cx="4832012" cy="2550415"/>
              </a:xfrm>
              <a:prstGeom prst="flowChartProcess">
                <a:avLst/>
              </a:prstGeom>
              <a:noFill/>
              <a:ln w="25400" cap="flat" cmpd="sng" algn="ctr">
                <a:solidFill>
                  <a:srgbClr val="FF66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0C68242-6706-47C0-83F6-59C26D5C87F9}"/>
                  </a:ext>
                </a:extLst>
              </p:cNvPr>
              <p:cNvSpPr/>
              <p:nvPr/>
            </p:nvSpPr>
            <p:spPr>
              <a:xfrm>
                <a:off x="5263683" y="3294374"/>
                <a:ext cx="19680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600" dirty="0">
                    <a:solidFill>
                      <a:srgbClr val="FF6600"/>
                    </a:solidFill>
                    <a:latin typeface="Calibri" panose="020F0502020204030204"/>
                    <a:cs typeface="+mn-cs"/>
                  </a:rPr>
                  <a:t>Ressources Microélectroniques @IN2P3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9446612-3FED-4E85-9CBF-C873D7DAB32B}"/>
                  </a:ext>
                </a:extLst>
              </p:cNvPr>
              <p:cNvSpPr/>
              <p:nvPr/>
            </p:nvSpPr>
            <p:spPr>
              <a:xfrm>
                <a:off x="5589647" y="4446980"/>
                <a:ext cx="1642120" cy="623681"/>
              </a:xfrm>
              <a:prstGeom prst="rect">
                <a:avLst/>
              </a:prstGeom>
              <a:solidFill>
                <a:srgbClr val="DACCD9"/>
              </a:solidFill>
              <a:ln w="41275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Laboratoires</a:t>
                </a:r>
              </a:p>
            </p:txBody>
          </p:sp>
          <p:cxnSp>
            <p:nvCxnSpPr>
              <p:cNvPr id="150" name="Connecteur droit 149">
                <a:extLst>
                  <a:ext uri="{FF2B5EF4-FFF2-40B4-BE49-F238E27FC236}">
                    <a16:creationId xmlns:a16="http://schemas.microsoft.com/office/drawing/2014/main" id="{D075BB39-0482-4C46-A051-82A0FD95B8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5543" y="4772387"/>
                <a:ext cx="514105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0ED491DE-3DBB-410A-A143-2F449B2C2F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5543" y="4198779"/>
                <a:ext cx="16018" cy="1154146"/>
              </a:xfrm>
              <a:prstGeom prst="line">
                <a:avLst/>
              </a:prstGeom>
              <a:noFill/>
              <a:ln w="158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Connecteur droit 151">
                <a:extLst>
                  <a:ext uri="{FF2B5EF4-FFF2-40B4-BE49-F238E27FC236}">
                    <a16:creationId xmlns:a16="http://schemas.microsoft.com/office/drawing/2014/main" id="{75CFBB2C-CE16-4943-8B53-458201857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99543" y="5352925"/>
                <a:ext cx="57600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sp>
            <p:nvSpPr>
              <p:cNvPr id="155" name="Ellipse 154">
                <a:extLst>
                  <a:ext uri="{FF2B5EF4-FFF2-40B4-BE49-F238E27FC236}">
                    <a16:creationId xmlns:a16="http://schemas.microsoft.com/office/drawing/2014/main" id="{4AFC5158-7B3C-4C90-A0C9-B124815151EE}"/>
                  </a:ext>
                </a:extLst>
              </p:cNvPr>
              <p:cNvSpPr/>
              <p:nvPr/>
            </p:nvSpPr>
            <p:spPr>
              <a:xfrm>
                <a:off x="3016607" y="4945501"/>
                <a:ext cx="1492461" cy="776748"/>
              </a:xfrm>
              <a:prstGeom prst="ellipse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Plateforme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OMEGA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39F1CF6C-1910-4512-86B9-527AB6B3E192}"/>
                  </a:ext>
                </a:extLst>
              </p:cNvPr>
              <p:cNvSpPr/>
              <p:nvPr/>
            </p:nvSpPr>
            <p:spPr>
              <a:xfrm>
                <a:off x="5567272" y="4017587"/>
                <a:ext cx="14736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60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≡ 50 ingénieurs</a:t>
                </a:r>
                <a:endParaRPr lang="fr-FR" sz="1600" dirty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7FD63CA-DAB2-41E9-AE6B-A7D6668CCE0B}"/>
                  </a:ext>
                </a:extLst>
              </p:cNvPr>
              <p:cNvSpPr/>
              <p:nvPr/>
            </p:nvSpPr>
            <p:spPr>
              <a:xfrm>
                <a:off x="4939664" y="5074314"/>
                <a:ext cx="2616122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400" b="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APC, CPPM, </a:t>
                </a:r>
                <a:r>
                  <a:rPr lang="fr-FR" sz="1400" b="0" dirty="0" err="1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IJCLab</a:t>
                </a:r>
                <a:r>
                  <a:rPr lang="fr-FR" sz="1400" b="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, IP2I, LPC, LPCC, LPNHE, LPSC, </a:t>
                </a:r>
                <a:r>
                  <a:rPr lang="fr-FR" sz="1400" b="0" dirty="0" err="1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Subatech</a:t>
                </a:r>
                <a:endParaRPr lang="fr-FR" sz="1400" b="0" dirty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600" b="0" dirty="0">
                  <a:ln>
                    <a:solidFill>
                      <a:srgbClr val="A5A5A5">
                        <a:lumMod val="75000"/>
                      </a:srgbClr>
                    </a:solidFill>
                  </a:ln>
                  <a:solidFill>
                    <a:srgbClr val="DACCD9"/>
                  </a:solidFill>
                  <a:latin typeface="Calibri" panose="020F0502020204030204"/>
                  <a:cs typeface="+mn-cs"/>
                </a:endParaRPr>
              </a:p>
            </p:txBody>
          </p:sp>
          <p:cxnSp>
            <p:nvCxnSpPr>
              <p:cNvPr id="169" name="Connecteur droit 168">
                <a:extLst>
                  <a:ext uri="{FF2B5EF4-FFF2-40B4-BE49-F238E27FC236}">
                    <a16:creationId xmlns:a16="http://schemas.microsoft.com/office/drawing/2014/main" id="{68DBE98A-4D06-4477-A691-37890C80BB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93190" y="4186079"/>
                <a:ext cx="57600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0" name="Ellipse 169">
                <a:extLst>
                  <a:ext uri="{FF2B5EF4-FFF2-40B4-BE49-F238E27FC236}">
                    <a16:creationId xmlns:a16="http://schemas.microsoft.com/office/drawing/2014/main" id="{64D0AB20-30FC-4B08-A8BA-FC5A7087666C}"/>
                  </a:ext>
                </a:extLst>
              </p:cNvPr>
              <p:cNvSpPr/>
              <p:nvPr/>
            </p:nvSpPr>
            <p:spPr>
              <a:xfrm>
                <a:off x="3016607" y="3810405"/>
                <a:ext cx="1492461" cy="776748"/>
              </a:xfrm>
              <a:prstGeom prst="ellipse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Plateforme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C4PI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400" b="0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IPHC</a:t>
                </a: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1" name="Groupe 170">
              <a:extLst>
                <a:ext uri="{FF2B5EF4-FFF2-40B4-BE49-F238E27FC236}">
                  <a16:creationId xmlns:a16="http://schemas.microsoft.com/office/drawing/2014/main" id="{B78C8321-823D-4F38-B5F0-29222FD5065D}"/>
                </a:ext>
              </a:extLst>
            </p:cNvPr>
            <p:cNvGrpSpPr/>
            <p:nvPr/>
          </p:nvGrpSpPr>
          <p:grpSpPr>
            <a:xfrm>
              <a:off x="726513" y="1187300"/>
              <a:ext cx="2760945" cy="784492"/>
              <a:chOff x="6396547" y="2198921"/>
              <a:chExt cx="2760945" cy="784492"/>
            </a:xfrm>
          </p:grpSpPr>
          <p:sp>
            <p:nvSpPr>
              <p:cNvPr id="172" name="ZoneTexte 171">
                <a:extLst>
                  <a:ext uri="{FF2B5EF4-FFF2-40B4-BE49-F238E27FC236}">
                    <a16:creationId xmlns:a16="http://schemas.microsoft.com/office/drawing/2014/main" id="{E21ECFEF-F51B-4229-A459-5B5CC643B32E}"/>
                  </a:ext>
                </a:extLst>
              </p:cNvPr>
              <p:cNvSpPr txBox="1"/>
              <p:nvPr/>
            </p:nvSpPr>
            <p:spPr>
              <a:xfrm>
                <a:off x="7067075" y="2198921"/>
                <a:ext cx="2090417" cy="707886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Responsables du 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Comité Exécutif </a:t>
                </a:r>
              </a:p>
            </p:txBody>
          </p:sp>
          <p:pic>
            <p:nvPicPr>
              <p:cNvPr id="173" name="Image 172">
                <a:extLst>
                  <a:ext uri="{FF2B5EF4-FFF2-40B4-BE49-F238E27FC236}">
                    <a16:creationId xmlns:a16="http://schemas.microsoft.com/office/drawing/2014/main" id="{98A6E851-B58A-4ECA-BAA5-AA67EDC9EF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96547" y="2269500"/>
                <a:ext cx="670527" cy="713913"/>
              </a:xfrm>
              <a:prstGeom prst="rect">
                <a:avLst/>
              </a:prstGeom>
            </p:spPr>
          </p:pic>
        </p:grpSp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4D97ACD3-0EE0-4D30-BDC7-00526B14D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74053" y="1235273"/>
              <a:ext cx="782835" cy="833487"/>
            </a:xfrm>
            <a:prstGeom prst="rect">
              <a:avLst/>
            </a:prstGeom>
          </p:spPr>
        </p:pic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96B06B8-6735-4DD6-911F-6B02FC5D158A}"/>
                </a:ext>
              </a:extLst>
            </p:cNvPr>
            <p:cNvSpPr/>
            <p:nvPr/>
          </p:nvSpPr>
          <p:spPr>
            <a:xfrm>
              <a:off x="638342" y="2807147"/>
              <a:ext cx="182777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800" dirty="0">
                  <a:solidFill>
                    <a:srgbClr val="000000"/>
                  </a:solidFill>
                  <a:latin typeface="Calibri" panose="020F0502020204030204" pitchFamily="34" charset="0"/>
                  <a:cs typeface="+mn-cs"/>
                </a:rPr>
                <a:t>Mission : élaborer et mettre en œuvre le plan d’actions de la MI2I en phase avec la stratégie de l’institut</a:t>
              </a:r>
            </a:p>
          </p:txBody>
        </p:sp>
        <p:grpSp>
          <p:nvGrpSpPr>
            <p:cNvPr id="176" name="Groupe 175">
              <a:extLst>
                <a:ext uri="{FF2B5EF4-FFF2-40B4-BE49-F238E27FC236}">
                  <a16:creationId xmlns:a16="http://schemas.microsoft.com/office/drawing/2014/main" id="{73D606ED-B2DC-4640-9141-B502DBF91B68}"/>
                </a:ext>
              </a:extLst>
            </p:cNvPr>
            <p:cNvGrpSpPr/>
            <p:nvPr/>
          </p:nvGrpSpPr>
          <p:grpSpPr>
            <a:xfrm>
              <a:off x="8142769" y="2086462"/>
              <a:ext cx="326406" cy="557722"/>
              <a:chOff x="2507364" y="481942"/>
              <a:chExt cx="326406" cy="648185"/>
            </a:xfrm>
          </p:grpSpPr>
          <p:sp>
            <p:nvSpPr>
              <p:cNvPr id="177" name="Flèche : bas 176">
                <a:extLst>
                  <a:ext uri="{FF2B5EF4-FFF2-40B4-BE49-F238E27FC236}">
                    <a16:creationId xmlns:a16="http://schemas.microsoft.com/office/drawing/2014/main" id="{97BCCF9C-F32E-4898-ABB3-78DD244FA86E}"/>
                  </a:ext>
                </a:extLst>
              </p:cNvPr>
              <p:cNvSpPr/>
              <p:nvPr/>
            </p:nvSpPr>
            <p:spPr>
              <a:xfrm>
                <a:off x="2507364" y="481942"/>
                <a:ext cx="326406" cy="648185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rgbClr val="FFC000">
                  <a:lumMod val="60000"/>
                  <a:lumOff val="40000"/>
                  <a:alpha val="90000"/>
                </a:srgbClr>
              </a:solidFill>
              <a:ln w="12700" cap="flat" cmpd="sng" algn="ctr">
                <a:solidFill>
                  <a:sysClr val="windowText" lastClr="000000">
                    <a:alpha val="90000"/>
                  </a:sysClr>
                </a:solidFill>
                <a:prstDash val="solid"/>
                <a:miter lim="800000"/>
              </a:ln>
              <a:effectLst/>
            </p:spPr>
          </p:sp>
          <p:sp>
            <p:nvSpPr>
              <p:cNvPr id="178" name="Flèche : bas 4">
                <a:extLst>
                  <a:ext uri="{FF2B5EF4-FFF2-40B4-BE49-F238E27FC236}">
                    <a16:creationId xmlns:a16="http://schemas.microsoft.com/office/drawing/2014/main" id="{F5D1A4CE-257D-4BAA-88D3-CC4F9B057808}"/>
                  </a:ext>
                </a:extLst>
              </p:cNvPr>
              <p:cNvSpPr txBox="1"/>
              <p:nvPr/>
            </p:nvSpPr>
            <p:spPr>
              <a:xfrm>
                <a:off x="2580805" y="481942"/>
                <a:ext cx="179524" cy="567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marL="0" marR="0" lvl="0" indent="0" defTabSz="12446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9" name="Groupe 178">
              <a:extLst>
                <a:ext uri="{FF2B5EF4-FFF2-40B4-BE49-F238E27FC236}">
                  <a16:creationId xmlns:a16="http://schemas.microsoft.com/office/drawing/2014/main" id="{5FBCD420-5DFD-4E7F-AAE7-37455EAD4F9D}"/>
                </a:ext>
              </a:extLst>
            </p:cNvPr>
            <p:cNvGrpSpPr/>
            <p:nvPr/>
          </p:nvGrpSpPr>
          <p:grpSpPr>
            <a:xfrm>
              <a:off x="1482706" y="2238422"/>
              <a:ext cx="326406" cy="568725"/>
              <a:chOff x="2507364" y="481942"/>
              <a:chExt cx="326406" cy="648185"/>
            </a:xfrm>
          </p:grpSpPr>
          <p:sp>
            <p:nvSpPr>
              <p:cNvPr id="180" name="Flèche : bas 179">
                <a:extLst>
                  <a:ext uri="{FF2B5EF4-FFF2-40B4-BE49-F238E27FC236}">
                    <a16:creationId xmlns:a16="http://schemas.microsoft.com/office/drawing/2014/main" id="{5A3E6F80-8DC0-42E4-BE70-DA7099EF8E28}"/>
                  </a:ext>
                </a:extLst>
              </p:cNvPr>
              <p:cNvSpPr/>
              <p:nvPr/>
            </p:nvSpPr>
            <p:spPr>
              <a:xfrm>
                <a:off x="2507364" y="481942"/>
                <a:ext cx="326406" cy="648185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rgbClr val="FFC000">
                  <a:lumMod val="60000"/>
                  <a:lumOff val="40000"/>
                  <a:alpha val="90000"/>
                </a:srgbClr>
              </a:solidFill>
              <a:ln w="12700" cap="flat" cmpd="sng" algn="ctr">
                <a:solidFill>
                  <a:sysClr val="windowText" lastClr="000000">
                    <a:alpha val="90000"/>
                  </a:sysClr>
                </a:solidFill>
                <a:prstDash val="solid"/>
                <a:miter lim="800000"/>
              </a:ln>
              <a:effectLst/>
            </p:spPr>
          </p:sp>
          <p:sp>
            <p:nvSpPr>
              <p:cNvPr id="181" name="Flèche : bas 4">
                <a:extLst>
                  <a:ext uri="{FF2B5EF4-FFF2-40B4-BE49-F238E27FC236}">
                    <a16:creationId xmlns:a16="http://schemas.microsoft.com/office/drawing/2014/main" id="{8E10111E-AB47-493F-8C4D-639927D42B5B}"/>
                  </a:ext>
                </a:extLst>
              </p:cNvPr>
              <p:cNvSpPr txBox="1"/>
              <p:nvPr/>
            </p:nvSpPr>
            <p:spPr>
              <a:xfrm>
                <a:off x="2580805" y="481942"/>
                <a:ext cx="179524" cy="567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marL="0" marR="0" lvl="0" indent="0" defTabSz="12446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3" name="ZoneTexte 182">
            <a:extLst>
              <a:ext uri="{FF2B5EF4-FFF2-40B4-BE49-F238E27FC236}">
                <a16:creationId xmlns:a16="http://schemas.microsoft.com/office/drawing/2014/main" id="{2BDF300A-C7AF-44A9-A7A7-BEF06E5FE08B}"/>
              </a:ext>
            </a:extLst>
          </p:cNvPr>
          <p:cNvSpPr txBox="1"/>
          <p:nvPr/>
        </p:nvSpPr>
        <p:spPr>
          <a:xfrm>
            <a:off x="2277595" y="-6578"/>
            <a:ext cx="671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Structuration de la MI2I 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A87AA28-9966-4CBF-B798-9E4156F7E42E}"/>
              </a:ext>
            </a:extLst>
          </p:cNvPr>
          <p:cNvSpPr txBox="1"/>
          <p:nvPr/>
        </p:nvSpPr>
        <p:spPr>
          <a:xfrm>
            <a:off x="581683" y="5453371"/>
            <a:ext cx="1074043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800" b="0" dirty="0"/>
              <a:t>73 ingénieurs recensés en 2020 (16 ingénieurs travaillant sur la caractérisation des </a:t>
            </a:r>
            <a:r>
              <a:rPr lang="fr-FR" sz="1800" b="0" dirty="0" err="1"/>
              <a:t>Asics</a:t>
            </a:r>
            <a:r>
              <a:rPr lang="fr-FR" sz="1800" b="0" dirty="0"/>
              <a:t>)</a:t>
            </a:r>
          </a:p>
          <a:p>
            <a:pPr lvl="1"/>
            <a:r>
              <a:rPr lang="fr-FR" sz="1800" b="0" dirty="0"/>
              <a:t>-&gt; Relancer un inventaire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800" b="0" dirty="0"/>
              <a:t>Pôle </a:t>
            </a:r>
            <a:r>
              <a:rPr lang="fr-FR" sz="1800" b="0" dirty="0" err="1"/>
              <a:t>MicRhau</a:t>
            </a:r>
            <a:r>
              <a:rPr lang="fr-FR" sz="1800" b="0" dirty="0"/>
              <a:t> arrêté depuis 09/2022</a:t>
            </a:r>
          </a:p>
        </p:txBody>
      </p:sp>
    </p:spTree>
    <p:extLst>
      <p:ext uri="{BB962C8B-B14F-4D97-AF65-F5344CB8AC3E}">
        <p14:creationId xmlns:p14="http://schemas.microsoft.com/office/powerpoint/2010/main" val="175265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5246" y="947036"/>
            <a:ext cx="1075112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/>
              <a:t>1 responsable, 1 adjoint,  9 pilotes de </a:t>
            </a:r>
            <a:r>
              <a:rPr lang="fr-FR" sz="2000" b="0" dirty="0" err="1"/>
              <a:t>WPs</a:t>
            </a:r>
            <a:r>
              <a:rPr lang="fr-FR" sz="2000" b="0" dirty="0"/>
              <a:t> -&gt; </a:t>
            </a:r>
            <a:r>
              <a:rPr lang="fr-FR" sz="2000" dirty="0">
                <a:solidFill>
                  <a:srgbClr val="C00000"/>
                </a:solidFill>
              </a:rPr>
              <a:t>3/4 FTE au total</a:t>
            </a:r>
            <a:endParaRPr lang="fr-FR" sz="2000" b="0" dirty="0"/>
          </a:p>
          <a:p>
            <a:pPr lvl="1"/>
            <a:r>
              <a:rPr lang="fr-FR" sz="1800" b="0" dirty="0">
                <a:solidFill>
                  <a:srgbClr val="002060"/>
                </a:solidFill>
              </a:rPr>
              <a:t>						</a:t>
            </a:r>
            <a:endParaRPr lang="fr-FR" sz="180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C00000"/>
                </a:solidFill>
              </a:rPr>
              <a:t>Cadre</a:t>
            </a:r>
            <a:r>
              <a:rPr lang="fr-FR" sz="2000" b="0" dirty="0">
                <a:solidFill>
                  <a:srgbClr val="002060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</a:rPr>
              <a:t>Jalons</a:t>
            </a:r>
            <a:r>
              <a:rPr lang="fr-FR" sz="2000" b="0" dirty="0">
                <a:solidFill>
                  <a:srgbClr val="002060"/>
                </a:solidFill>
              </a:rPr>
              <a:t> et des </a:t>
            </a:r>
            <a:r>
              <a:rPr lang="fr-FR" sz="2000" b="0" dirty="0">
                <a:solidFill>
                  <a:srgbClr val="C00000"/>
                </a:solidFill>
              </a:rPr>
              <a:t>P</a:t>
            </a:r>
            <a:r>
              <a:rPr lang="fr-FR" sz="2000" dirty="0">
                <a:solidFill>
                  <a:srgbClr val="C00000"/>
                </a:solidFill>
              </a:rPr>
              <a:t>onts</a:t>
            </a:r>
            <a:r>
              <a:rPr lang="fr-FR" sz="2000" b="0" dirty="0">
                <a:solidFill>
                  <a:srgbClr val="002060"/>
                </a:solidFill>
              </a:rPr>
              <a:t> entre ingénieurs</a:t>
            </a:r>
            <a:r>
              <a:rPr lang="fr-FR" sz="1800" b="0" dirty="0">
                <a:solidFill>
                  <a:srgbClr val="002060"/>
                </a:solidFill>
              </a:rPr>
              <a:t> </a:t>
            </a:r>
            <a:endParaRPr lang="fr-FR" sz="1800" b="0" i="1" dirty="0">
              <a:solidFill>
                <a:srgbClr val="002060"/>
              </a:solidFill>
            </a:endParaRPr>
          </a:p>
          <a:p>
            <a:pPr lvl="1"/>
            <a:endParaRPr lang="fr-FR" sz="1800" b="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C00000"/>
                </a:solidFill>
              </a:rPr>
              <a:t>Réunions régulières </a:t>
            </a:r>
            <a:r>
              <a:rPr lang="fr-FR" sz="2000" b="0" dirty="0">
                <a:solidFill>
                  <a:srgbClr val="002060"/>
                </a:solidFill>
              </a:rPr>
              <a:t>-&gt; </a:t>
            </a:r>
            <a:r>
              <a:rPr lang="fr-FR" sz="2000" b="0" i="1" dirty="0">
                <a:solidFill>
                  <a:srgbClr val="002060"/>
                </a:solidFill>
              </a:rPr>
              <a:t>dynamique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800" b="0" dirty="0">
                <a:solidFill>
                  <a:srgbClr val="002060"/>
                </a:solidFill>
              </a:rPr>
              <a:t>Mensuelles du </a:t>
            </a:r>
            <a:r>
              <a:rPr lang="fr-FR" sz="1800" b="0" dirty="0" err="1">
                <a:solidFill>
                  <a:srgbClr val="002060"/>
                </a:solidFill>
              </a:rPr>
              <a:t>ComEx</a:t>
            </a:r>
            <a:r>
              <a:rPr lang="fr-FR" sz="1800" b="0" dirty="0">
                <a:solidFill>
                  <a:srgbClr val="002060"/>
                </a:solidFill>
              </a:rPr>
              <a:t> : point sur l’état d’avancement des </a:t>
            </a:r>
            <a:r>
              <a:rPr lang="fr-FR" sz="1800" b="0" dirty="0" err="1">
                <a:solidFill>
                  <a:srgbClr val="002060"/>
                </a:solidFill>
              </a:rPr>
              <a:t>WPs</a:t>
            </a:r>
            <a:endParaRPr lang="fr-FR" sz="1800" b="0" dirty="0">
              <a:solidFill>
                <a:srgbClr val="002060"/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1800" b="0" dirty="0" err="1">
                <a:solidFill>
                  <a:srgbClr val="002060"/>
                </a:solidFill>
              </a:rPr>
              <a:t>Indico</a:t>
            </a:r>
            <a:r>
              <a:rPr lang="fr-FR" sz="1800" b="0" dirty="0">
                <a:solidFill>
                  <a:srgbClr val="002060"/>
                </a:solidFill>
              </a:rPr>
              <a:t> MI2I: </a:t>
            </a:r>
            <a:r>
              <a:rPr lang="fr-FR" sz="1800" dirty="0">
                <a:solidFill>
                  <a:srgbClr val="FF0000"/>
                </a:solidFill>
                <a:hlinkClick r:id="rId2"/>
              </a:rPr>
              <a:t>https://indico.in2p3.fr/category/1129/</a:t>
            </a:r>
            <a:endParaRPr lang="fr-FR" sz="1800" dirty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800" b="0" dirty="0">
                <a:solidFill>
                  <a:srgbClr val="002060"/>
                </a:solidFill>
              </a:rPr>
              <a:t>Mensuelles avec DAT et </a:t>
            </a:r>
            <a:r>
              <a:rPr lang="fr-FR" sz="1800" b="0" dirty="0" err="1">
                <a:solidFill>
                  <a:srgbClr val="002060"/>
                </a:solidFill>
              </a:rPr>
              <a:t>CdM</a:t>
            </a:r>
            <a:r>
              <a:rPr lang="fr-FR" sz="1800" b="0" dirty="0">
                <a:solidFill>
                  <a:srgbClr val="002060"/>
                </a:solidFill>
              </a:rPr>
              <a:t>-E pour transmission d’informations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800" b="0" dirty="0">
                <a:solidFill>
                  <a:srgbClr val="002060"/>
                </a:solidFill>
              </a:rPr>
              <a:t>Qd nécessaire avec les responsables des 2 plateformes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1800" b="0" dirty="0" err="1">
                <a:solidFill>
                  <a:srgbClr val="002060"/>
                </a:solidFill>
              </a:rPr>
              <a:t>Bi-annuelles</a:t>
            </a:r>
            <a:r>
              <a:rPr lang="fr-FR" sz="1800" b="0" dirty="0">
                <a:solidFill>
                  <a:srgbClr val="002060"/>
                </a:solidFill>
              </a:rPr>
              <a:t> avec la </a:t>
            </a:r>
            <a:r>
              <a:rPr lang="fr-FR" sz="1800" b="0" dirty="0" err="1">
                <a:solidFill>
                  <a:srgbClr val="002060"/>
                </a:solidFill>
              </a:rPr>
              <a:t>Com’Mic</a:t>
            </a:r>
            <a:endParaRPr lang="fr-FR" sz="1800" b="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/>
              <a:t>Budget de fonctionnement, dotation DAT 18 k€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BD1B1D-DC21-4362-B5A9-4E999F68F155}"/>
              </a:ext>
            </a:extLst>
          </p:cNvPr>
          <p:cNvSpPr txBox="1"/>
          <p:nvPr/>
        </p:nvSpPr>
        <p:spPr>
          <a:xfrm>
            <a:off x="2138714" y="23582"/>
            <a:ext cx="671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Comité Exécutif de la MI2I, le 1</a:t>
            </a:r>
            <a:r>
              <a:rPr lang="fr-FR" sz="2800" b="0" baseline="30000" dirty="0">
                <a:solidFill>
                  <a:srgbClr val="0070C0"/>
                </a:solidFill>
                <a:latin typeface="Times New Roman" pitchFamily="18" charset="0"/>
              </a:rPr>
              <a:t>er</a:t>
            </a:r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 mandat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324B91-E8E2-481A-AA55-A3D3F69F86BF}"/>
              </a:ext>
            </a:extLst>
          </p:cNvPr>
          <p:cNvSpPr txBox="1"/>
          <p:nvPr/>
        </p:nvSpPr>
        <p:spPr>
          <a:xfrm>
            <a:off x="775246" y="4523795"/>
            <a:ext cx="11194455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1800" b="0" dirty="0">
              <a:latin typeface="+mj-lt"/>
            </a:endParaRPr>
          </a:p>
          <a:p>
            <a:r>
              <a:rPr lang="fr-FR" sz="1800" dirty="0">
                <a:solidFill>
                  <a:schemeClr val="tx1"/>
                </a:solidFill>
                <a:latin typeface="+mj-lt"/>
              </a:rPr>
              <a:t>-&gt; Nouvelle impulsion: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800" b="0" dirty="0">
                <a:latin typeface="+mj-lt"/>
              </a:rPr>
              <a:t>« jeunes séniors » au pilotage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800" b="0" dirty="0">
                <a:latin typeface="+mj-lt"/>
              </a:rPr>
              <a:t>La communauté MI2I se saisit de son réseau</a:t>
            </a:r>
          </a:p>
          <a:p>
            <a:pPr lvl="2"/>
            <a:r>
              <a:rPr lang="fr-FR" sz="1800" b="0" i="1" dirty="0">
                <a:latin typeface="+mj-lt"/>
              </a:rPr>
              <a:t>		≈ </a:t>
            </a:r>
            <a:r>
              <a:rPr lang="fr-FR" sz="1800" i="1" dirty="0">
                <a:solidFill>
                  <a:srgbClr val="C00000"/>
                </a:solidFill>
                <a:latin typeface="+mj-lt"/>
              </a:rPr>
              <a:t>25 ingénieurs impliqués dans les </a:t>
            </a:r>
            <a:r>
              <a:rPr lang="fr-FR" sz="1800" i="1" dirty="0" err="1">
                <a:solidFill>
                  <a:srgbClr val="C00000"/>
                </a:solidFill>
                <a:latin typeface="+mj-lt"/>
              </a:rPr>
              <a:t>WPs</a:t>
            </a:r>
            <a:r>
              <a:rPr lang="fr-FR" sz="18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1800" b="0" i="1" dirty="0">
                <a:latin typeface="+mj-lt"/>
              </a:rPr>
              <a:t>(pilotes ou contributeurs) 1,25 FTE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800" b="0" dirty="0">
                <a:latin typeface="+mj-lt"/>
              </a:rPr>
              <a:t>Intensification et prise de conscience du contexte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800" b="0" dirty="0">
                <a:latin typeface="+mj-lt"/>
              </a:rPr>
              <a:t>Chacun est acteur du futur de la MI2I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34707CF-8F41-4F18-A5D9-AA9B65550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87460"/>
              </p:ext>
            </p:extLst>
          </p:nvPr>
        </p:nvGraphicFramePr>
        <p:xfrm>
          <a:off x="8855278" y="1084558"/>
          <a:ext cx="3336722" cy="42475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5863">
                  <a:extLst>
                    <a:ext uri="{9D8B030D-6E8A-4147-A177-3AD203B41FA5}">
                      <a16:colId xmlns:a16="http://schemas.microsoft.com/office/drawing/2014/main" val="1841657571"/>
                    </a:ext>
                  </a:extLst>
                </a:gridCol>
                <a:gridCol w="1510859">
                  <a:extLst>
                    <a:ext uri="{9D8B030D-6E8A-4147-A177-3AD203B41FA5}">
                      <a16:colId xmlns:a16="http://schemas.microsoft.com/office/drawing/2014/main" val="2689183202"/>
                    </a:ext>
                  </a:extLst>
                </a:gridCol>
              </a:tblGrid>
              <a:tr h="386137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Resp. Ph. Vallerand</a:t>
                      </a:r>
                    </a:p>
                  </a:txBody>
                  <a:tcPr marL="36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IJCLab</a:t>
                      </a:r>
                      <a:endParaRPr lang="fr-FR" sz="1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750002"/>
                  </a:ext>
                </a:extLst>
              </a:tr>
              <a:tr h="386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Adj. S. Manen</a:t>
                      </a:r>
                    </a:p>
                  </a:txBody>
                  <a:tcPr marL="36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LPC-Clermont</a:t>
                      </a:r>
                      <a:endParaRPr lang="fr-FR" sz="1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271316"/>
                  </a:ext>
                </a:extLst>
              </a:tr>
              <a:tr h="386137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Bechetoille</a:t>
                      </a:r>
                      <a:endParaRPr lang="fr-FR" sz="1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IP2I</a:t>
                      </a:r>
                    </a:p>
                  </a:txBody>
                  <a:tcPr marL="36000" marR="360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359298"/>
                  </a:ext>
                </a:extLst>
              </a:tr>
              <a:tr h="386137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Chanal</a:t>
                      </a:r>
                      <a:endParaRPr lang="fr-FR" sz="1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LPC-Clermont</a:t>
                      </a:r>
                      <a:endParaRPr lang="fr-FR" sz="1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718622"/>
                  </a:ext>
                </a:extLst>
              </a:tr>
              <a:tr h="386137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 Leterrier</a:t>
                      </a:r>
                      <a:endParaRPr lang="fr-FR" sz="1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LPC-Caen</a:t>
                      </a:r>
                      <a:endParaRPr lang="fr-FR" sz="1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131364"/>
                  </a:ext>
                </a:extLst>
              </a:tr>
              <a:tr h="386137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Mathez</a:t>
                      </a:r>
                      <a:endParaRPr lang="fr-FR" sz="1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IP2I</a:t>
                      </a:r>
                    </a:p>
                  </a:txBody>
                  <a:tcPr marL="36000" marR="360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29497"/>
                  </a:ext>
                </a:extLst>
              </a:tr>
              <a:tr h="386137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Menouni</a:t>
                      </a:r>
                      <a:endParaRPr lang="fr-FR" sz="1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CPPM</a:t>
                      </a:r>
                    </a:p>
                  </a:txBody>
                  <a:tcPr marL="36000" marR="360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89134"/>
                  </a:ext>
                </a:extLst>
              </a:tr>
              <a:tr h="386137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Morel</a:t>
                      </a:r>
                    </a:p>
                  </a:txBody>
                  <a:tcPr marL="36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IPHC</a:t>
                      </a:r>
                    </a:p>
                  </a:txBody>
                  <a:tcPr marL="36000" marR="360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8230"/>
                  </a:ext>
                </a:extLst>
              </a:tr>
              <a:tr h="386137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Pham</a:t>
                      </a:r>
                    </a:p>
                  </a:txBody>
                  <a:tcPr marL="36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IPHC</a:t>
                      </a:r>
                    </a:p>
                  </a:txBody>
                  <a:tcPr marL="36000" marR="360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753550"/>
                  </a:ext>
                </a:extLst>
              </a:tr>
              <a:tr h="386137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Prêle</a:t>
                      </a:r>
                    </a:p>
                  </a:txBody>
                  <a:tcPr marL="36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APC</a:t>
                      </a:r>
                    </a:p>
                  </a:txBody>
                  <a:tcPr marL="36000" marR="360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38789"/>
                  </a:ext>
                </a:extLst>
              </a:tr>
              <a:tr h="386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err="1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D.Thienpont</a:t>
                      </a:r>
                      <a:endParaRPr lang="fr-FR" sz="14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OMEGA</a:t>
                      </a:r>
                    </a:p>
                  </a:txBody>
                  <a:tcPr marL="36000" marR="360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265144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312E37E8-E5E3-7A39-346A-8300A0975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69" y="3821909"/>
            <a:ext cx="1519979" cy="14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1E035A-915B-2743-B7DD-914EF89B3413}"/>
              </a:ext>
            </a:extLst>
          </p:cNvPr>
          <p:cNvSpPr txBox="1">
            <a:spLocks/>
          </p:cNvSpPr>
          <p:nvPr/>
        </p:nvSpPr>
        <p:spPr>
          <a:xfrm>
            <a:off x="1749735" y="1000125"/>
            <a:ext cx="8561079" cy="4676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kern="0" dirty="0"/>
          </a:p>
          <a:p>
            <a:pPr lvl="1"/>
            <a:endParaRPr lang="en-GB" kern="0" dirty="0"/>
          </a:p>
          <a:p>
            <a:pPr lvl="1"/>
            <a:endParaRPr lang="en-GB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8D834B-6D68-4858-B028-12082D626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18" y="1994650"/>
            <a:ext cx="5725552" cy="4428055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8CE293B-5E72-4561-8A71-336150FFF811}"/>
              </a:ext>
            </a:extLst>
          </p:cNvPr>
          <p:cNvSpPr/>
          <p:nvPr/>
        </p:nvSpPr>
        <p:spPr>
          <a:xfrm>
            <a:off x="404178" y="3786800"/>
            <a:ext cx="5006021" cy="2503923"/>
          </a:xfrm>
          <a:prstGeom prst="roundRect">
            <a:avLst/>
          </a:prstGeom>
          <a:noFill/>
          <a:ln w="349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OBJECTIF de l’Institut:</a:t>
            </a:r>
            <a:r>
              <a:rPr kumimoji="0" lang="fr-FR" sz="1800" b="0" i="0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laboratoires en mode proche </a:t>
            </a:r>
            <a:r>
              <a:rPr kumimoji="0" lang="fr-FR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service commun multisite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(11 laboratoires - 50 ingénieurs (FTE))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→ </a:t>
            </a:r>
            <a:r>
              <a:rPr lang="fr-FR" sz="1800" b="0" kern="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Gestion transverse des </a:t>
            </a:r>
            <a:r>
              <a:rPr lang="fr-FR" sz="1800" kern="0" dirty="0">
                <a:solidFill>
                  <a:srgbClr val="C000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moyens communs</a:t>
            </a:r>
            <a:endParaRPr lang="fr-FR" sz="1800" b="0" kern="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kern="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→ Expertises, synergies et collaboration -&gt;  </a:t>
            </a:r>
            <a:r>
              <a:rPr lang="fr-FR" sz="1800" kern="0" dirty="0">
                <a:solidFill>
                  <a:srgbClr val="C000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accroitre notre force de frappe </a:t>
            </a:r>
            <a:r>
              <a:rPr lang="fr-FR" sz="1800" b="0" kern="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sur les projets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3139970-DC4A-49FD-AFF6-EA6765332D44}"/>
              </a:ext>
            </a:extLst>
          </p:cNvPr>
          <p:cNvSpPr/>
          <p:nvPr/>
        </p:nvSpPr>
        <p:spPr>
          <a:xfrm>
            <a:off x="404179" y="1659242"/>
            <a:ext cx="5006020" cy="1413277"/>
          </a:xfrm>
          <a:prstGeom prst="roundRect">
            <a:avLst/>
          </a:prstGeom>
          <a:noFill/>
          <a:ln w="349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ENJEU: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Répondre au mieux à l’évolution des expériences de physique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→ </a:t>
            </a:r>
            <a:r>
              <a:rPr kumimoji="0" lang="fr-FR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architectures et technologies + complexes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dans un contexte de baisse des effectifs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D028FD3-CDDB-482D-A3F9-88AA5E56F845}"/>
              </a:ext>
            </a:extLst>
          </p:cNvPr>
          <p:cNvGrpSpPr/>
          <p:nvPr/>
        </p:nvGrpSpPr>
        <p:grpSpPr>
          <a:xfrm>
            <a:off x="2632805" y="3090509"/>
            <a:ext cx="326406" cy="658358"/>
            <a:chOff x="2507364" y="481942"/>
            <a:chExt cx="326406" cy="648185"/>
          </a:xfrm>
        </p:grpSpPr>
        <p:sp>
          <p:nvSpPr>
            <p:cNvPr id="23" name="Flèche : bas 22">
              <a:extLst>
                <a:ext uri="{FF2B5EF4-FFF2-40B4-BE49-F238E27FC236}">
                  <a16:creationId xmlns:a16="http://schemas.microsoft.com/office/drawing/2014/main" id="{4A1E8F6E-6672-49C5-B453-8D92E6568710}"/>
                </a:ext>
              </a:extLst>
            </p:cNvPr>
            <p:cNvSpPr/>
            <p:nvPr/>
          </p:nvSpPr>
          <p:spPr>
            <a:xfrm>
              <a:off x="2507364" y="481942"/>
              <a:ext cx="326406" cy="64818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C000">
                <a:lumMod val="60000"/>
                <a:lumOff val="40000"/>
                <a:alpha val="90000"/>
              </a:srgbClr>
            </a:solidFill>
            <a:ln w="12700" cap="flat" cmpd="sng" algn="ctr">
              <a:solidFill>
                <a:sysClr val="windowText" lastClr="000000">
                  <a:alpha val="9000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4" name="Flèche : bas 4">
              <a:extLst>
                <a:ext uri="{FF2B5EF4-FFF2-40B4-BE49-F238E27FC236}">
                  <a16:creationId xmlns:a16="http://schemas.microsoft.com/office/drawing/2014/main" id="{09912C70-A48E-4CF4-BB69-49E862613A01}"/>
                </a:ext>
              </a:extLst>
            </p:cNvPr>
            <p:cNvSpPr txBox="1"/>
            <p:nvPr/>
          </p:nvSpPr>
          <p:spPr>
            <a:xfrm>
              <a:off x="2580805" y="481942"/>
              <a:ext cx="179524" cy="5674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defTabSz="12446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BF8199E-184C-432A-A838-F5B55AA6411A}"/>
              </a:ext>
            </a:extLst>
          </p:cNvPr>
          <p:cNvGrpSpPr/>
          <p:nvPr/>
        </p:nvGrpSpPr>
        <p:grpSpPr>
          <a:xfrm rot="16200000">
            <a:off x="5576873" y="3865776"/>
            <a:ext cx="326406" cy="685801"/>
            <a:chOff x="2507364" y="481942"/>
            <a:chExt cx="326406" cy="648185"/>
          </a:xfrm>
        </p:grpSpPr>
        <p:sp>
          <p:nvSpPr>
            <p:cNvPr id="26" name="Flèche : bas 25">
              <a:extLst>
                <a:ext uri="{FF2B5EF4-FFF2-40B4-BE49-F238E27FC236}">
                  <a16:creationId xmlns:a16="http://schemas.microsoft.com/office/drawing/2014/main" id="{16225468-97C1-4D5F-8801-654348B363FF}"/>
                </a:ext>
              </a:extLst>
            </p:cNvPr>
            <p:cNvSpPr/>
            <p:nvPr/>
          </p:nvSpPr>
          <p:spPr>
            <a:xfrm>
              <a:off x="2507364" y="481942"/>
              <a:ext cx="326406" cy="64818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C000">
                <a:lumMod val="60000"/>
                <a:lumOff val="40000"/>
                <a:alpha val="90000"/>
              </a:srgbClr>
            </a:solidFill>
            <a:ln w="12700" cap="flat" cmpd="sng" algn="ctr">
              <a:solidFill>
                <a:sysClr val="windowText" lastClr="000000">
                  <a:alpha val="9000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7" name="Flèche : bas 4">
              <a:extLst>
                <a:ext uri="{FF2B5EF4-FFF2-40B4-BE49-F238E27FC236}">
                  <a16:creationId xmlns:a16="http://schemas.microsoft.com/office/drawing/2014/main" id="{2BFCB1F4-C59D-40CC-B0A3-32BABEF7431F}"/>
                </a:ext>
              </a:extLst>
            </p:cNvPr>
            <p:cNvSpPr txBox="1"/>
            <p:nvPr/>
          </p:nvSpPr>
          <p:spPr>
            <a:xfrm>
              <a:off x="2580805" y="481942"/>
              <a:ext cx="179524" cy="5674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defTabSz="12446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C4E02ABA-090A-49E2-BAB6-B419D186E7AB}"/>
              </a:ext>
            </a:extLst>
          </p:cNvPr>
          <p:cNvSpPr txBox="1"/>
          <p:nvPr/>
        </p:nvSpPr>
        <p:spPr>
          <a:xfrm>
            <a:off x="1315877" y="697023"/>
            <a:ext cx="7770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  <a:defRPr/>
            </a:pPr>
            <a:r>
              <a:rPr lang="fr-FR" sz="2000" b="0" dirty="0"/>
              <a:t>Structuration en </a:t>
            </a:r>
            <a:r>
              <a:rPr lang="fr-FR" sz="2000" dirty="0" err="1">
                <a:solidFill>
                  <a:srgbClr val="C00000"/>
                </a:solidFill>
              </a:rPr>
              <a:t>Workpackages</a:t>
            </a: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fr-FR" sz="2000" b="0" dirty="0">
                <a:solidFill>
                  <a:srgbClr val="C00000"/>
                </a:solidFill>
              </a:rPr>
              <a:t>(liste ambitieuse)</a:t>
            </a:r>
            <a:endParaRPr lang="fr-FR" sz="2000" dirty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  <a:defRPr/>
            </a:pPr>
            <a:r>
              <a:rPr lang="fr-FR" sz="2000" b="0" dirty="0"/>
              <a:t> </a:t>
            </a:r>
            <a:r>
              <a:rPr lang="fr-FR" sz="2000" dirty="0">
                <a:solidFill>
                  <a:srgbClr val="C00000"/>
                </a:solidFill>
              </a:rPr>
              <a:t>Fiches de tâches </a:t>
            </a:r>
            <a:r>
              <a:rPr lang="fr-FR" sz="2000" b="0" dirty="0"/>
              <a:t>pour les pilotes </a:t>
            </a:r>
          </a:p>
        </p:txBody>
      </p:sp>
      <p:sp>
        <p:nvSpPr>
          <p:cNvPr id="7" name="Légende : encadrée à une bordure 6">
            <a:extLst>
              <a:ext uri="{FF2B5EF4-FFF2-40B4-BE49-F238E27FC236}">
                <a16:creationId xmlns:a16="http://schemas.microsoft.com/office/drawing/2014/main" id="{1FBC50E6-E014-467D-8307-5A67B7574763}"/>
              </a:ext>
            </a:extLst>
          </p:cNvPr>
          <p:cNvSpPr/>
          <p:nvPr/>
        </p:nvSpPr>
        <p:spPr bwMode="auto">
          <a:xfrm>
            <a:off x="9086778" y="1083076"/>
            <a:ext cx="2861381" cy="804815"/>
          </a:xfrm>
          <a:prstGeom prst="accentBorderCallout1">
            <a:avLst>
              <a:gd name="adj1" fmla="val 18750"/>
              <a:gd name="adj2" fmla="val -8333"/>
              <a:gd name="adj3" fmla="val 123684"/>
              <a:gd name="adj4" fmla="val -28584"/>
            </a:avLst>
          </a:prstGeom>
          <a:gradFill flip="none" rotWithShape="1">
            <a:gsLst>
              <a:gs pos="29000">
                <a:srgbClr val="176FD9">
                  <a:alpha val="57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0" dirty="0"/>
              <a:t>WP1.1 : technologies alternatives</a:t>
            </a:r>
          </a:p>
          <a:p>
            <a:r>
              <a:rPr lang="fr-FR" sz="1400" b="0" dirty="0"/>
              <a:t>WP1.2  : 65nm</a:t>
            </a:r>
          </a:p>
          <a:p>
            <a:r>
              <a:rPr lang="fr-FR" sz="1400" b="0" dirty="0"/>
              <a:t>WP1.3  : 28nm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57EAD-F8B3-4FAF-995F-0A80925345DF}"/>
              </a:ext>
            </a:extLst>
          </p:cNvPr>
          <p:cNvSpPr/>
          <p:nvPr/>
        </p:nvSpPr>
        <p:spPr>
          <a:xfrm>
            <a:off x="1375546" y="0"/>
            <a:ext cx="864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Organisation des axes de travail en </a:t>
            </a:r>
            <a:r>
              <a:rPr lang="fr-FR" sz="2800" b="0" dirty="0" err="1">
                <a:solidFill>
                  <a:srgbClr val="0070C0"/>
                </a:solidFill>
                <a:latin typeface="Times New Roman" pitchFamily="18" charset="0"/>
              </a:rPr>
              <a:t>WPs</a:t>
            </a:r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 pour le 1</a:t>
            </a:r>
            <a:r>
              <a:rPr lang="fr-FR" sz="2800" b="0" baseline="30000" dirty="0">
                <a:solidFill>
                  <a:srgbClr val="0070C0"/>
                </a:solidFill>
                <a:latin typeface="Times New Roman" pitchFamily="18" charset="0"/>
              </a:rPr>
              <a:t>er</a:t>
            </a:r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 mandat</a:t>
            </a:r>
          </a:p>
        </p:txBody>
      </p:sp>
    </p:spTree>
    <p:extLst>
      <p:ext uri="{BB962C8B-B14F-4D97-AF65-F5344CB8AC3E}">
        <p14:creationId xmlns:p14="http://schemas.microsoft.com/office/powerpoint/2010/main" val="234078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BF993-0C26-42CE-B6CC-A847CA7D06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475" y="653974"/>
            <a:ext cx="10854785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fr-FR" sz="1600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fr-FR" sz="1800" dirty="0"/>
              <a:t>WP1.1 Technologie Alternative 130/180 nm:</a:t>
            </a:r>
            <a:endParaRPr lang="fr-FR" sz="1800" b="0" dirty="0"/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1600" b="0" dirty="0"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Technologie </a:t>
            </a:r>
            <a:r>
              <a:rPr lang="fr-FR" sz="1600" dirty="0">
                <a:solidFill>
                  <a:srgbClr val="C00000"/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pérenne</a:t>
            </a:r>
            <a:r>
              <a:rPr lang="fr-FR" sz="1600" dirty="0"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, </a:t>
            </a:r>
            <a:r>
              <a:rPr lang="fr-FR" sz="1600" b="0" dirty="0"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répondant à un </a:t>
            </a:r>
            <a:r>
              <a:rPr lang="fr-FR" sz="1600" u="sng" dirty="0">
                <a:solidFill>
                  <a:srgbClr val="C00000"/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large champ de besoins </a:t>
            </a:r>
            <a:br>
              <a:rPr lang="fr-FR" sz="1600" u="sng" dirty="0">
                <a:solidFill>
                  <a:srgbClr val="C00000"/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fr-FR" sz="1600" u="sng" dirty="0">
                <a:solidFill>
                  <a:srgbClr val="C00000"/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en électronique analogique</a:t>
            </a:r>
            <a:r>
              <a:rPr lang="fr-FR" sz="1600" dirty="0">
                <a:solidFill>
                  <a:srgbClr val="C00000"/>
                </a:solidFill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 frontale</a:t>
            </a:r>
            <a:r>
              <a:rPr lang="fr-FR" sz="1600" b="0" dirty="0"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, à nombre de voies modérées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1600" b="0" dirty="0">
                <a:latin typeface="+mn-lt"/>
                <a:ea typeface="MS Gothic" panose="020B0609070205080204" pitchFamily="49" charset="-128"/>
                <a:cs typeface="Arial" panose="020B0604020202020204" pitchFamily="34" charset="0"/>
              </a:rPr>
              <a:t>Evaluation de 3 technos IHP130, ST130, XFAB180</a:t>
            </a:r>
            <a:endParaRPr lang="fr-FR" sz="1600" b="0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1600" b="0" dirty="0">
                <a:latin typeface="+mn-lt"/>
              </a:rPr>
              <a:t>Soutenu par un projet de R&amp;T </a:t>
            </a:r>
            <a:r>
              <a:rPr lang="fr-FR" sz="1600" b="0" dirty="0" err="1">
                <a:latin typeface="+mn-lt"/>
              </a:rPr>
              <a:t>BiCMOS</a:t>
            </a:r>
            <a:r>
              <a:rPr lang="fr-FR" sz="1600" b="0" dirty="0">
                <a:latin typeface="+mn-lt"/>
              </a:rPr>
              <a:t>, </a:t>
            </a:r>
            <a:r>
              <a:rPr lang="fr-FR" sz="1600" b="0" dirty="0">
                <a:solidFill>
                  <a:srgbClr val="0070C0"/>
                </a:solidFill>
                <a:latin typeface="+mn-lt"/>
              </a:rPr>
              <a:t>D. Charrier @Subatech</a:t>
            </a:r>
          </a:p>
          <a:p>
            <a:pPr lvl="1">
              <a:defRPr/>
            </a:pPr>
            <a:r>
              <a:rPr lang="fr-FR" sz="1600" b="0" dirty="0">
                <a:solidFill>
                  <a:srgbClr val="002060"/>
                </a:solidFill>
                <a:latin typeface="+mn-lt"/>
              </a:rPr>
              <a:t>	Aussi couplé à un projet ATHENA </a:t>
            </a:r>
            <a:r>
              <a:rPr lang="fr-FR" sz="1600" b="0" dirty="0">
                <a:solidFill>
                  <a:srgbClr val="0070C0"/>
                </a:solidFill>
                <a:latin typeface="+mn-lt"/>
              </a:rPr>
              <a:t>D. Prêle @APC</a:t>
            </a:r>
          </a:p>
          <a:p>
            <a:pPr lvl="1">
              <a:defRPr/>
            </a:pPr>
            <a:endParaRPr lang="fr-FR" sz="1400" b="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fr-FR" sz="1800" dirty="0"/>
              <a:t>WP1.2 Technologie 65 nm: </a:t>
            </a:r>
            <a:r>
              <a:rPr lang="fr-FR" sz="1800" b="0" dirty="0"/>
              <a:t>TSMC (</a:t>
            </a:r>
            <a:r>
              <a:rPr lang="fr-FR" sz="1800" b="0" dirty="0" err="1"/>
              <a:t>LHCb</a:t>
            </a:r>
            <a:r>
              <a:rPr lang="fr-FR" sz="1800" b="0" dirty="0"/>
              <a:t>), TOWER CIS (M-Pixels)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C00000"/>
                </a:solidFill>
                <a:latin typeface="+mn-lt"/>
              </a:rPr>
              <a:t>Expertises et d’IP</a:t>
            </a:r>
            <a:r>
              <a:rPr lang="fr-FR" sz="1600" b="0" dirty="0">
                <a:latin typeface="+mn-lt"/>
              </a:rPr>
              <a:t> pour échanges potentiels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1600" b="0" dirty="0">
                <a:latin typeface="+mn-lt"/>
              </a:rPr>
              <a:t>Au cœur des activités 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CERN</a:t>
            </a:r>
            <a:r>
              <a:rPr lang="fr-FR" sz="1600" b="0" dirty="0">
                <a:latin typeface="+mn-lt"/>
              </a:rPr>
              <a:t> -&gt; mobilisent déjà les ressources IN2P3 sur des projets</a:t>
            </a: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fr-FR" sz="1400" b="0" dirty="0">
                <a:latin typeface="+mn-lt"/>
              </a:rPr>
              <a:t>Projet de R&amp;T </a:t>
            </a:r>
            <a:r>
              <a:rPr lang="fr-FR" sz="1400" b="0" dirty="0" err="1">
                <a:latin typeface="+mn-lt"/>
              </a:rPr>
              <a:t>LHCb</a:t>
            </a:r>
            <a:r>
              <a:rPr lang="fr-FR" sz="1400" b="0" dirty="0">
                <a:latin typeface="+mn-lt"/>
              </a:rPr>
              <a:t> </a:t>
            </a:r>
            <a:r>
              <a:rPr lang="fr-FR" sz="1400" b="0" dirty="0" err="1">
                <a:latin typeface="+mn-lt"/>
              </a:rPr>
              <a:t>PicoCal</a:t>
            </a:r>
            <a:r>
              <a:rPr lang="fr-FR" sz="1400" b="0" dirty="0">
                <a:latin typeface="+mn-lt"/>
              </a:rPr>
              <a:t>, </a:t>
            </a:r>
            <a:r>
              <a:rPr lang="fr-FR" sz="1400" b="0" dirty="0" err="1">
                <a:solidFill>
                  <a:srgbClr val="0070C0"/>
                </a:solidFill>
                <a:latin typeface="+mn-lt"/>
              </a:rPr>
              <a:t>IJCLab</a:t>
            </a:r>
            <a:r>
              <a:rPr lang="fr-FR" sz="1400" b="0" dirty="0">
                <a:solidFill>
                  <a:srgbClr val="0070C0"/>
                </a:solidFill>
                <a:latin typeface="+mn-lt"/>
              </a:rPr>
              <a:t> &amp; LPC Clermont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FR" sz="1400" b="0" dirty="0">
                <a:latin typeface="+mn-lt"/>
              </a:rPr>
              <a:t>ASIC « Spider » mesure de temps haute résolution : </a:t>
            </a:r>
            <a:r>
              <a:rPr lang="fr-FR" sz="1400" b="0" dirty="0" err="1">
                <a:latin typeface="+mn-lt"/>
              </a:rPr>
              <a:t>co-resp</a:t>
            </a:r>
            <a:r>
              <a:rPr lang="fr-FR" sz="1400" b="0" dirty="0">
                <a:latin typeface="+mn-lt"/>
              </a:rPr>
              <a:t> </a:t>
            </a:r>
            <a:r>
              <a:rPr lang="fr-FR" sz="1400" b="0" dirty="0">
                <a:solidFill>
                  <a:srgbClr val="0070C0"/>
                </a:solidFill>
                <a:latin typeface="+mn-lt"/>
              </a:rPr>
              <a:t>S. </a:t>
            </a:r>
            <a:r>
              <a:rPr lang="fr-FR" sz="1400" b="0" dirty="0" err="1">
                <a:solidFill>
                  <a:srgbClr val="0070C0"/>
                </a:solidFill>
                <a:latin typeface="+mn-lt"/>
              </a:rPr>
              <a:t>Manen</a:t>
            </a:r>
            <a:r>
              <a:rPr lang="fr-FR" sz="1400" b="0" dirty="0">
                <a:solidFill>
                  <a:srgbClr val="0070C0"/>
                </a:solidFill>
                <a:latin typeface="+mn-lt"/>
              </a:rPr>
              <a:t> et P. Vallerand</a:t>
            </a: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fr-FR" sz="1400" b="0" dirty="0">
                <a:latin typeface="+mn-lt"/>
              </a:rPr>
              <a:t>Tracker ALICE-ITS3: </a:t>
            </a:r>
            <a:r>
              <a:rPr lang="fr-FR" sz="1400" b="0" dirty="0">
                <a:solidFill>
                  <a:srgbClr val="0070C0"/>
                </a:solidFill>
                <a:latin typeface="+mn-lt"/>
              </a:rPr>
              <a:t>IPHC </a:t>
            </a:r>
            <a:r>
              <a:rPr lang="fr-FR" sz="1400" b="0" dirty="0">
                <a:solidFill>
                  <a:schemeClr val="tx1"/>
                </a:solidFill>
                <a:latin typeface="+mn-lt"/>
              </a:rPr>
              <a:t>et</a:t>
            </a:r>
            <a:r>
              <a:rPr lang="fr-FR" sz="1400" b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b="0" dirty="0">
                <a:solidFill>
                  <a:schemeClr val="tx1"/>
                </a:solidFill>
              </a:rPr>
              <a:t>CERN R&amp;D WP1.2 </a:t>
            </a:r>
            <a:r>
              <a:rPr lang="fr-FR" sz="1400" b="0" dirty="0">
                <a:solidFill>
                  <a:srgbClr val="0070C0"/>
                </a:solidFill>
              </a:rPr>
              <a:t>CPPM</a:t>
            </a:r>
            <a:endParaRPr lang="fr-FR" sz="1400" b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endParaRPr lang="fr-FR" sz="1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fr-FR" sz="1800" dirty="0"/>
              <a:t>WP1.3 Technologie 28 nm:</a:t>
            </a:r>
            <a:endParaRPr lang="fr-FR" sz="1800" b="0" dirty="0"/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C00000"/>
                </a:solidFill>
              </a:rPr>
              <a:t>Futurs détecteurs internes </a:t>
            </a:r>
            <a:r>
              <a:rPr lang="fr-FR" sz="1600" b="0" dirty="0"/>
              <a:t>et </a:t>
            </a:r>
            <a:r>
              <a:rPr lang="fr-FR" sz="1600" dirty="0">
                <a:solidFill>
                  <a:srgbClr val="C00000"/>
                </a:solidFill>
              </a:rPr>
              <a:t>transmission de données</a:t>
            </a: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fr-FR" sz="1400" b="0" dirty="0"/>
              <a:t>Bon </a:t>
            </a:r>
            <a:r>
              <a:rPr lang="fr-FR" sz="1400" dirty="0">
                <a:solidFill>
                  <a:srgbClr val="C00000"/>
                </a:solidFill>
              </a:rPr>
              <a:t>compromis densité d'intégration </a:t>
            </a:r>
            <a:r>
              <a:rPr lang="fr-FR" sz="1400" b="0" dirty="0"/>
              <a:t>/ et la </a:t>
            </a:r>
            <a:r>
              <a:rPr lang="fr-FR" sz="1400" u="sng" dirty="0"/>
              <a:t>tolérance aux rayonnements ionisants</a:t>
            </a: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fr-FR" sz="1400" b="0" dirty="0"/>
              <a:t>Déjà débutée par R&amp;D CERN, </a:t>
            </a:r>
            <a:r>
              <a:rPr lang="fr-FR" sz="1400" b="0" dirty="0" err="1"/>
              <a:t>AidaInnova</a:t>
            </a:r>
            <a:r>
              <a:rPr lang="fr-FR" sz="1400" b="0" dirty="0"/>
              <a:t>, INFN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1600" b="0" dirty="0"/>
              <a:t>@ IN2P3: 28nm portée par Master Project </a:t>
            </a:r>
            <a:r>
              <a:rPr lang="fr-FR" sz="1600" b="0" dirty="0" err="1"/>
              <a:t>Dephy</a:t>
            </a:r>
            <a:r>
              <a:rPr lang="fr-FR" sz="1600" b="0" dirty="0"/>
              <a:t> </a:t>
            </a:r>
            <a:r>
              <a:rPr lang="fr-FR" sz="1600" b="0" dirty="0">
                <a:solidFill>
                  <a:srgbClr val="2B9DC5"/>
                </a:solidFill>
              </a:rPr>
              <a:t>@CPPM</a:t>
            </a: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fr-FR" sz="1400" b="0" dirty="0">
                <a:solidFill>
                  <a:schemeClr val="tx1"/>
                </a:solidFill>
              </a:rPr>
              <a:t>propositions d’élargissement envisagées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1600" b="0" dirty="0"/>
              <a:t>Les </a:t>
            </a:r>
            <a:r>
              <a:rPr lang="fr-FR" sz="1600" dirty="0" err="1">
                <a:solidFill>
                  <a:srgbClr val="C00000"/>
                </a:solidFill>
              </a:rPr>
              <a:t>NDAs</a:t>
            </a:r>
            <a:r>
              <a:rPr lang="fr-FR" sz="1600" dirty="0">
                <a:solidFill>
                  <a:srgbClr val="C00000"/>
                </a:solidFill>
              </a:rPr>
              <a:t> 28nm ont été signées par l’IN2P3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1600" b="0" dirty="0"/>
              <a:t>L’activité au CERN sur ce nœud est dynamique (Serveur SOS ouvert à la communauté)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5B3275-5C5D-47FE-B8C7-4D8A5E01924A}"/>
              </a:ext>
            </a:extLst>
          </p:cNvPr>
          <p:cNvSpPr txBox="1"/>
          <p:nvPr/>
        </p:nvSpPr>
        <p:spPr>
          <a:xfrm>
            <a:off x="2277594" y="-6578"/>
            <a:ext cx="774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rPr>
              <a:t>WP1: Roadmap technologique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9421706-A8AC-4C75-ADE1-11A4D17B3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2096" y="920310"/>
            <a:ext cx="1043164" cy="152700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07F1DDC-FFFF-4913-BA26-377F86708271}"/>
              </a:ext>
            </a:extLst>
          </p:cNvPr>
          <p:cNvSpPr txBox="1"/>
          <p:nvPr/>
        </p:nvSpPr>
        <p:spPr>
          <a:xfrm>
            <a:off x="336740" y="1683811"/>
            <a:ext cx="1194558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0" dirty="0"/>
              <a:t>10 contributeurs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72766D4-8385-40DE-B9BC-C97D1AB44B7D}"/>
              </a:ext>
            </a:extLst>
          </p:cNvPr>
          <p:cNvSpPr txBox="1"/>
          <p:nvPr/>
        </p:nvSpPr>
        <p:spPr>
          <a:xfrm>
            <a:off x="336740" y="3211993"/>
            <a:ext cx="1194558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0" dirty="0"/>
              <a:t>11 contributeurs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0A4F1E-9724-4F3B-A7AD-33FEEACB3E5F}"/>
              </a:ext>
            </a:extLst>
          </p:cNvPr>
          <p:cNvSpPr txBox="1"/>
          <p:nvPr/>
        </p:nvSpPr>
        <p:spPr>
          <a:xfrm>
            <a:off x="336740" y="4912579"/>
            <a:ext cx="1194558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0" dirty="0"/>
              <a:t>15 contributeurs</a:t>
            </a:r>
          </a:p>
        </p:txBody>
      </p:sp>
    </p:spTree>
    <p:extLst>
      <p:ext uri="{BB962C8B-B14F-4D97-AF65-F5344CB8AC3E}">
        <p14:creationId xmlns:p14="http://schemas.microsoft.com/office/powerpoint/2010/main" val="58755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BF993-0C26-42CE-B6CC-A847CA7D06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9542" y="838006"/>
            <a:ext cx="1106245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/>
              <a:t>Première motivation: </a:t>
            </a:r>
            <a:r>
              <a:rPr lang="fr-FR" sz="2000" dirty="0">
                <a:solidFill>
                  <a:srgbClr val="C00000"/>
                </a:solidFill>
              </a:rPr>
              <a:t>Source des stagiaires et des jeunes diplômés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800" b="0" dirty="0"/>
              <a:t>Faire connaitre l’IN2P3 aux étudiants en micro-électronique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2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C00000"/>
                </a:solidFill>
              </a:rPr>
              <a:t>Lien entre les métiers de la MI2I et les formations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/>
              <a:t>Répertorier les « derniers » lieux de formation à la micro-électronique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1600" b="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/>
              <a:t>Mieux jouer collectif et compiler &amp; propager les offres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1600" b="0" dirty="0"/>
              <a:t>De </a:t>
            </a:r>
            <a:r>
              <a:rPr lang="fr-FR" sz="1600" dirty="0">
                <a:solidFill>
                  <a:srgbClr val="C00000"/>
                </a:solidFill>
              </a:rPr>
              <a:t>stages, thèses</a:t>
            </a:r>
            <a:r>
              <a:rPr lang="fr-FR" sz="1600" b="0" dirty="0"/>
              <a:t>, DU2I (test &amp; caractérisation)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FR" sz="1600" b="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/>
              <a:t>Présenter nos métiers aux formations en micro-électronique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1600" b="0" dirty="0"/>
              <a:t>A partir d’un canevas commun</a:t>
            </a:r>
          </a:p>
          <a:p>
            <a:endParaRPr lang="fr-FR" sz="12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C00000"/>
                </a:solidFill>
              </a:rPr>
              <a:t>Formation interne: un savoir-faire rodé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 Unicode MS" pitchFamily="34" charset="-128"/>
              </a:rPr>
              <a:t>2022 ANF Nanoélectronique @Oléron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rgbClr val="002060"/>
                </a:solidFill>
                <a:latin typeface="+mj-lt"/>
              </a:rPr>
              <a:t>2022</a:t>
            </a:r>
            <a:r>
              <a:rPr lang="fr-FR" sz="1600" dirty="0">
                <a:solidFill>
                  <a:srgbClr val="002060"/>
                </a:solidFill>
                <a:latin typeface="+mj-lt"/>
              </a:rPr>
              <a:t> Journée </a:t>
            </a:r>
            <a:r>
              <a:rPr lang="fr-FR" sz="1600" dirty="0" err="1">
                <a:solidFill>
                  <a:srgbClr val="002060"/>
                </a:solidFill>
                <a:latin typeface="+mj-lt"/>
              </a:rPr>
              <a:t>REx</a:t>
            </a:r>
            <a:r>
              <a:rPr lang="fr-FR" sz="1600" dirty="0">
                <a:solidFill>
                  <a:srgbClr val="002060"/>
                </a:solidFill>
                <a:latin typeface="+mj-lt"/>
              </a:rPr>
              <a:t> @ Meudon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rgbClr val="002060"/>
                </a:solidFill>
                <a:latin typeface="+mj-lt"/>
              </a:rPr>
              <a:t>Approfondie sur une sélection de 13 thèmes (2 j, 36 participants)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1800" b="0" dirty="0">
              <a:solidFill>
                <a:srgbClr val="002060"/>
              </a:solidFill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C00000"/>
                </a:solidFill>
                <a:latin typeface="+mj-lt"/>
              </a:rPr>
              <a:t>2023 Journées de Métiers de l’électronique + comité local LPC Caen + WP communication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C00000"/>
                </a:solidFill>
                <a:latin typeface="+mj-lt"/>
              </a:rPr>
              <a:t>Avec réseaux DAQ et PCB/Librairies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fr-FR" sz="1600" b="0" dirty="0">
              <a:solidFill>
                <a:srgbClr val="002060"/>
              </a:solidFill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rgbClr val="002060"/>
                </a:solidFill>
                <a:latin typeface="+mj-lt"/>
              </a:rPr>
              <a:t>2024 ANF en préparation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rgbClr val="002060"/>
                </a:solidFill>
                <a:latin typeface="+mj-lt"/>
              </a:rPr>
              <a:t>Récurrente ANF CADENCE versée à ce WP (attention à fin du mandat du </a:t>
            </a:r>
            <a:r>
              <a:rPr lang="fr-FR" sz="1600" b="0" dirty="0" err="1">
                <a:solidFill>
                  <a:srgbClr val="002060"/>
                </a:solidFill>
                <a:latin typeface="+mj-lt"/>
              </a:rPr>
              <a:t>CdM</a:t>
            </a:r>
            <a:r>
              <a:rPr lang="fr-FR" sz="1600" b="0" dirty="0">
                <a:solidFill>
                  <a:srgbClr val="002060"/>
                </a:solidFill>
                <a:latin typeface="+mj-lt"/>
              </a:rPr>
              <a:t>-E…)</a:t>
            </a:r>
            <a:endParaRPr lang="fr-FR" sz="1800" b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5B3275-5C5D-47FE-B8C7-4D8A5E01924A}"/>
              </a:ext>
            </a:extLst>
          </p:cNvPr>
          <p:cNvSpPr txBox="1"/>
          <p:nvPr/>
        </p:nvSpPr>
        <p:spPr>
          <a:xfrm>
            <a:off x="1129542" y="-24200"/>
            <a:ext cx="8909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WP 2: Relation avec enseignement et formation interne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1A8CC5-0407-F253-DC43-7D0015D941A3}"/>
              </a:ext>
            </a:extLst>
          </p:cNvPr>
          <p:cNvSpPr txBox="1"/>
          <p:nvPr/>
        </p:nvSpPr>
        <p:spPr>
          <a:xfrm>
            <a:off x="214391" y="3151291"/>
            <a:ext cx="1116011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0" dirty="0"/>
              <a:t>9 contributeurs</a:t>
            </a:r>
          </a:p>
        </p:txBody>
      </p:sp>
    </p:spTree>
    <p:extLst>
      <p:ext uri="{BB962C8B-B14F-4D97-AF65-F5344CB8AC3E}">
        <p14:creationId xmlns:p14="http://schemas.microsoft.com/office/powerpoint/2010/main" val="30793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BF993-0C26-42CE-B6CC-A847CA7D06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479" y="843677"/>
            <a:ext cx="11129541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/>
              <a:t>Un </a:t>
            </a:r>
            <a:r>
              <a:rPr lang="fr-FR" sz="2000" dirty="0">
                <a:solidFill>
                  <a:srgbClr val="C00000"/>
                </a:solidFill>
              </a:rPr>
              <a:t>cloud IN2P3 pour la µE au CC-IN2P3</a:t>
            </a:r>
            <a:r>
              <a:rPr lang="fr-FR" sz="2000" b="0" dirty="0"/>
              <a:t>, catalyseur pour le travail en équipe</a:t>
            </a:r>
            <a:endParaRPr lang="fr-FR" sz="20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b="0" dirty="0">
                <a:solidFill>
                  <a:srgbClr val="002060"/>
                </a:solidFill>
              </a:rPr>
              <a:t> </a:t>
            </a:r>
            <a:r>
              <a:rPr lang="fr-FR" sz="1600" b="0" dirty="0">
                <a:solidFill>
                  <a:srgbClr val="002060"/>
                </a:solidFill>
              </a:rPr>
              <a:t>OMMIC = </a:t>
            </a:r>
            <a:r>
              <a:rPr lang="fr-FR" sz="1600" dirty="0">
                <a:solidFill>
                  <a:srgbClr val="C00000"/>
                </a:solidFill>
              </a:rPr>
              <a:t>Outils Mutualisés pour la Microélectronique </a:t>
            </a:r>
            <a:r>
              <a:rPr lang="fr-FR" sz="1400" b="0" dirty="0">
                <a:solidFill>
                  <a:srgbClr val="002060"/>
                </a:solidFill>
              </a:rPr>
              <a:t>(</a:t>
            </a:r>
            <a:r>
              <a:rPr lang="fr-FR" sz="1400" b="0" dirty="0" err="1">
                <a:solidFill>
                  <a:srgbClr val="002060"/>
                </a:solidFill>
              </a:rPr>
              <a:t>Rq</a:t>
            </a:r>
            <a:r>
              <a:rPr lang="fr-FR" sz="1400" b="0" dirty="0">
                <a:solidFill>
                  <a:srgbClr val="002060"/>
                </a:solidFill>
              </a:rPr>
              <a:t>: Cadence @ Amazon)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rgbClr val="002060"/>
                </a:solidFill>
              </a:rPr>
              <a:t>Pour une </a:t>
            </a:r>
            <a:r>
              <a:rPr lang="fr-FR" sz="1600" b="0" dirty="0">
                <a:solidFill>
                  <a:srgbClr val="002060"/>
                </a:solidFill>
                <a:latin typeface="+mn-lt"/>
              </a:rPr>
              <a:t>gestion centralisée, des procédures unifiées, du coworking, des ressources calcul &amp; stockage</a:t>
            </a:r>
            <a:endParaRPr lang="fr-FR" sz="1400" b="0" dirty="0">
              <a:solidFill>
                <a:srgbClr val="002060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 Unicode MS" pitchFamily="34" charset="-128"/>
              </a:rPr>
              <a:t>A débuté en T1-23: RP N. Pillet @LPC Clermont, + 0,3 ETP informaticien puis experts outils CAO 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 Unicode MS" pitchFamily="34" charset="-128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1600" dirty="0" err="1">
                <a:solidFill>
                  <a:srgbClr val="C00000"/>
                </a:solidFill>
                <a:latin typeface="+mn-lt"/>
              </a:rPr>
              <a:t>Demonstarteur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 OMME </a:t>
            </a:r>
            <a:r>
              <a:rPr lang="fr-FR" sz="1600" b="0" dirty="0">
                <a:solidFill>
                  <a:srgbClr val="002060"/>
                </a:solidFill>
                <a:latin typeface="+mn-lt"/>
              </a:rPr>
              <a:t>(R&amp;T) qui accueille ~3 projets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 Unicode MS" pitchFamily="34" charset="-128"/>
              </a:rPr>
              <a:t>A </a:t>
            </a:r>
            <a:r>
              <a:rPr lang="fr-FR" sz="1600" b="0" dirty="0">
                <a:solidFill>
                  <a:srgbClr val="002060"/>
                </a:solidFill>
                <a:latin typeface="+mn-lt"/>
              </a:rPr>
              <a:t>mettre en œuvre: 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environnement de coworking &amp; versioning </a:t>
            </a:r>
            <a:r>
              <a:rPr lang="fr-FR" sz="1600" b="0" dirty="0">
                <a:solidFill>
                  <a:srgbClr val="002060"/>
                </a:solidFill>
                <a:latin typeface="+mn-lt"/>
              </a:rPr>
              <a:t>selon règles d’accès dictées NDA/Projets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 Unicode MS" pitchFamily="34" charset="-128"/>
              </a:rPr>
              <a:t>2 machines en production et 1 pour développement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rgbClr val="002060"/>
                </a:solidFill>
                <a:latin typeface="+mn-lt"/>
              </a:rPr>
              <a:t>Opérationnel en Q4-23 pour une 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montée en charge progressive d’ici 2025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1600" b="0" dirty="0">
              <a:solidFill>
                <a:srgbClr val="C00000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1400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C00000"/>
                </a:solidFill>
                <a:latin typeface="+mn-lt"/>
              </a:rPr>
              <a:t>Gestion des NDA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>
                <a:solidFill>
                  <a:srgbClr val="002060"/>
                </a:solidFill>
                <a:latin typeface="+mn-lt"/>
              </a:rPr>
              <a:t>Maitrise totale par l’IN2P3 pour ses labos (12 concernés par la µE)</a:t>
            </a:r>
          </a:p>
          <a:p>
            <a:pPr lvl="3"/>
            <a:r>
              <a:rPr lang="fr-FR" sz="1600" b="0" dirty="0">
                <a:solidFill>
                  <a:srgbClr val="002060"/>
                </a:solidFill>
                <a:latin typeface="+mn-lt"/>
              </a:rPr>
              <a:t>		processus dépendant de chaque fondeur: XFAB, TSI, TSMC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400" b="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rgbClr val="C00000"/>
                </a:solidFill>
                <a:latin typeface="+mn-lt"/>
              </a:rPr>
              <a:t>Marché CADENCE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C00000"/>
                </a:solidFill>
                <a:latin typeface="+mn-lt"/>
              </a:rPr>
              <a:t>Nouveau marché 2023-26 dans un contexte inflationniste </a:t>
            </a:r>
            <a:r>
              <a:rPr lang="fr-FR" sz="1600" b="0" dirty="0">
                <a:solidFill>
                  <a:srgbClr val="002060"/>
                </a:solidFill>
                <a:latin typeface="+mn-lt"/>
              </a:rPr>
              <a:t>qui concerne les outils des 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1600" u="sng" dirty="0">
                <a:solidFill>
                  <a:srgbClr val="002060"/>
                </a:solidFill>
                <a:latin typeface="+mn-lt"/>
              </a:rPr>
              <a:t>ASIC analogiques:</a:t>
            </a:r>
            <a:r>
              <a:rPr lang="fr-FR" sz="1600" b="0" dirty="0">
                <a:solidFill>
                  <a:srgbClr val="002060"/>
                </a:solidFill>
                <a:latin typeface="+mn-lt"/>
              </a:rPr>
              <a:t> Evolution: Simulateur rapide et Editeur de </a:t>
            </a:r>
            <a:r>
              <a:rPr lang="fr-FR" sz="1600" b="0" dirty="0" err="1">
                <a:solidFill>
                  <a:srgbClr val="002060"/>
                </a:solidFill>
                <a:latin typeface="+mn-lt"/>
              </a:rPr>
              <a:t>layout</a:t>
            </a:r>
            <a:endParaRPr lang="fr-FR" sz="1600" b="0" dirty="0">
              <a:solidFill>
                <a:srgbClr val="002060"/>
              </a:solidFill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1600" u="sng" dirty="0">
                <a:solidFill>
                  <a:srgbClr val="002060"/>
                </a:solidFill>
                <a:latin typeface="+mn-lt"/>
              </a:rPr>
              <a:t>ASIC numériques:</a:t>
            </a:r>
            <a:r>
              <a:rPr lang="fr-FR" sz="1600" b="0" dirty="0">
                <a:solidFill>
                  <a:srgbClr val="002060"/>
                </a:solidFill>
                <a:latin typeface="+mn-lt"/>
              </a:rPr>
              <a:t> Configuration renforcé mais €€€€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1600" u="sng" dirty="0">
                <a:solidFill>
                  <a:srgbClr val="002060"/>
                </a:solidFill>
                <a:latin typeface="+mn-lt"/>
              </a:rPr>
              <a:t>Simulation / Vérification numérique</a:t>
            </a:r>
            <a:r>
              <a:rPr lang="fr-FR" sz="1600" b="0" dirty="0">
                <a:solidFill>
                  <a:srgbClr val="002060"/>
                </a:solidFill>
                <a:latin typeface="+mn-lt"/>
              </a:rPr>
              <a:t> (µE et FPGA): Refonte prometteuse mais pas pour 23-26, €€€€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1600" u="sng" dirty="0">
                <a:solidFill>
                  <a:srgbClr val="002060"/>
                </a:solidFill>
                <a:latin typeface="+mn-lt"/>
              </a:rPr>
              <a:t>PCB et Librairies:</a:t>
            </a:r>
            <a:r>
              <a:rPr lang="fr-FR" sz="1600" b="0" dirty="0">
                <a:solidFill>
                  <a:srgbClr val="002060"/>
                </a:solidFill>
                <a:latin typeface="+mn-lt"/>
              </a:rPr>
              <a:t> Changements Modes de travail et Gestion des projets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5B3275-5C5D-47FE-B8C7-4D8A5E01924A}"/>
              </a:ext>
            </a:extLst>
          </p:cNvPr>
          <p:cNvSpPr txBox="1"/>
          <p:nvPr/>
        </p:nvSpPr>
        <p:spPr>
          <a:xfrm>
            <a:off x="1386840" y="-6578"/>
            <a:ext cx="8637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0" dirty="0">
                <a:solidFill>
                  <a:srgbClr val="0070C0"/>
                </a:solidFill>
                <a:latin typeface="Times New Roman" pitchFamily="18" charset="0"/>
              </a:rPr>
              <a:t>WP 3: Infrastructure informatique commune, les actions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484F38-2309-62C1-965A-91AB1CD3D455}"/>
              </a:ext>
            </a:extLst>
          </p:cNvPr>
          <p:cNvSpPr txBox="1"/>
          <p:nvPr/>
        </p:nvSpPr>
        <p:spPr>
          <a:xfrm>
            <a:off x="236180" y="1672539"/>
            <a:ext cx="1116011" cy="2616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0" dirty="0"/>
              <a:t>7 contributeurs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74CF6A-7D63-231A-76CE-B7623ECACED7}"/>
              </a:ext>
            </a:extLst>
          </p:cNvPr>
          <p:cNvSpPr txBox="1"/>
          <p:nvPr/>
        </p:nvSpPr>
        <p:spPr>
          <a:xfrm>
            <a:off x="1780427" y="6106466"/>
            <a:ext cx="10070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0" i="1" dirty="0"/>
              <a:t>En transition car fin du mandat du </a:t>
            </a:r>
            <a:r>
              <a:rPr lang="fr-FR" sz="1400" b="0" i="1" dirty="0" err="1"/>
              <a:t>CdM</a:t>
            </a:r>
            <a:r>
              <a:rPr lang="fr-FR" sz="1400" b="0" i="1" dirty="0"/>
              <a:t>-E actuellement en charge des outils et des formation attachées, au plus tard 12/2024</a:t>
            </a:r>
          </a:p>
          <a:p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522899591"/>
      </p:ext>
    </p:extLst>
  </p:cSld>
  <p:clrMapOvr>
    <a:masterClrMapping/>
  </p:clrMapOvr>
</p:sld>
</file>

<file path=ppt/theme/theme1.xml><?xml version="1.0" encoding="utf-8"?>
<a:theme xmlns:a="http://schemas.openxmlformats.org/drawingml/2006/main" name="titre">
  <a:themeElements>
    <a:clrScheme name="ilc_lo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lc_lolo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ilc_l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re">
  <a:themeElements>
    <a:clrScheme name="ilc_lo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lc_lolo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ilc_l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c_lo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c_lo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146368</TotalTime>
  <Words>1728</Words>
  <Application>Microsoft Office PowerPoint</Application>
  <PresentationFormat>Grand écran</PresentationFormat>
  <Paragraphs>304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titre</vt:lpstr>
      <vt:lpstr>1_titre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Cornell LEPP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Manen</dc:creator>
  <cp:lastModifiedBy>Samuel Manen</cp:lastModifiedBy>
  <cp:revision>2769</cp:revision>
  <dcterms:created xsi:type="dcterms:W3CDTF">2005-11-21T04:08:26Z</dcterms:created>
  <dcterms:modified xsi:type="dcterms:W3CDTF">2023-06-14T05:16:01Z</dcterms:modified>
</cp:coreProperties>
</file>