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1" r:id="rId1"/>
    <p:sldMasterId id="2147483883" r:id="rId2"/>
  </p:sldMasterIdLst>
  <p:notesMasterIdLst>
    <p:notesMasterId r:id="rId25"/>
  </p:notesMasterIdLst>
  <p:handoutMasterIdLst>
    <p:handoutMasterId r:id="rId26"/>
  </p:handoutMasterIdLst>
  <p:sldIdLst>
    <p:sldId id="504" r:id="rId3"/>
    <p:sldId id="540" r:id="rId4"/>
    <p:sldId id="545" r:id="rId5"/>
    <p:sldId id="535" r:id="rId6"/>
    <p:sldId id="544" r:id="rId7"/>
    <p:sldId id="517" r:id="rId8"/>
    <p:sldId id="518" r:id="rId9"/>
    <p:sldId id="519" r:id="rId10"/>
    <p:sldId id="541" r:id="rId11"/>
    <p:sldId id="520" r:id="rId12"/>
    <p:sldId id="522" r:id="rId13"/>
    <p:sldId id="521" r:id="rId14"/>
    <p:sldId id="542" r:id="rId15"/>
    <p:sldId id="523" r:id="rId16"/>
    <p:sldId id="529" r:id="rId17"/>
    <p:sldId id="543" r:id="rId18"/>
    <p:sldId id="469" r:id="rId19"/>
    <p:sldId id="546" r:id="rId20"/>
    <p:sldId id="528" r:id="rId21"/>
    <p:sldId id="468" r:id="rId22"/>
    <p:sldId id="476" r:id="rId23"/>
    <p:sldId id="477" r:id="rId24"/>
  </p:sldIdLst>
  <p:sldSz cx="12192000" cy="6858000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70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9933"/>
    <a:srgbClr val="CC0000"/>
    <a:srgbClr val="006600"/>
    <a:srgbClr val="FF3300"/>
    <a:srgbClr val="FFCC00"/>
    <a:srgbClr val="FF6600"/>
    <a:srgbClr val="FF6699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58961" autoAdjust="0"/>
  </p:normalViewPr>
  <p:slideViewPr>
    <p:cSldViewPr>
      <p:cViewPr>
        <p:scale>
          <a:sx n="100" d="100"/>
          <a:sy n="100" d="100"/>
        </p:scale>
        <p:origin x="906" y="366"/>
      </p:cViewPr>
      <p:guideLst>
        <p:guide orient="horz" pos="2160"/>
        <p:guide pos="270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3732" y="-102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7137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99" tIns="49500" rIns="98999" bIns="49500" numCol="1" anchor="t" anchorCtr="0" compatLnSpc="1">
            <a:prstTxWarp prst="textNoShape">
              <a:avLst/>
            </a:prstTxWarp>
          </a:bodyPr>
          <a:lstStyle>
            <a:lvl1pPr defTabSz="990112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507" y="1"/>
            <a:ext cx="3077137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99" tIns="49500" rIns="98999" bIns="49500" numCol="1" anchor="t" anchorCtr="0" compatLnSpc="1">
            <a:prstTxWarp prst="textNoShape">
              <a:avLst/>
            </a:prstTxWarp>
          </a:bodyPr>
          <a:lstStyle>
            <a:lvl1pPr algn="r" defTabSz="990112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0675"/>
            <a:ext cx="3077137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99" tIns="49500" rIns="98999" bIns="49500" numCol="1" anchor="b" anchorCtr="0" compatLnSpc="1">
            <a:prstTxWarp prst="textNoShape">
              <a:avLst/>
            </a:prstTxWarp>
          </a:bodyPr>
          <a:lstStyle>
            <a:lvl1pPr defTabSz="990112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507" y="9720675"/>
            <a:ext cx="3077137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99" tIns="49500" rIns="98999" bIns="49500" numCol="1" anchor="b" anchorCtr="0" compatLnSpc="1">
            <a:prstTxWarp prst="textNoShape">
              <a:avLst/>
            </a:prstTxWarp>
          </a:bodyPr>
          <a:lstStyle>
            <a:lvl1pPr algn="r" defTabSz="990112">
              <a:defRPr sz="1300">
                <a:latin typeface="Arial" charset="0"/>
              </a:defRPr>
            </a:lvl1pPr>
          </a:lstStyle>
          <a:p>
            <a:pPr>
              <a:defRPr/>
            </a:pPr>
            <a:fld id="{19E14790-E3AA-44A9-AC30-9F3910EB56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2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7137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71" tIns="46235" rIns="92471" bIns="46235" numCol="1" anchor="t" anchorCtr="0" compatLnSpc="1">
            <a:prstTxWarp prst="textNoShape">
              <a:avLst/>
            </a:prstTxWarp>
          </a:bodyPr>
          <a:lstStyle>
            <a:lvl1pPr defTabSz="924324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507" y="1"/>
            <a:ext cx="3077137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71" tIns="46235" rIns="92471" bIns="46235" numCol="1" anchor="t" anchorCtr="0" compatLnSpc="1">
            <a:prstTxWarp prst="textNoShape">
              <a:avLst/>
            </a:prstTxWarp>
          </a:bodyPr>
          <a:lstStyle>
            <a:lvl1pPr algn="r" defTabSz="924324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6763"/>
            <a:ext cx="6818312" cy="3836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00" y="4861155"/>
            <a:ext cx="5680104" cy="460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71" tIns="46235" rIns="92471" bIns="462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0675"/>
            <a:ext cx="3077137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71" tIns="46235" rIns="92471" bIns="46235" numCol="1" anchor="b" anchorCtr="0" compatLnSpc="1">
            <a:prstTxWarp prst="textNoShape">
              <a:avLst/>
            </a:prstTxWarp>
          </a:bodyPr>
          <a:lstStyle>
            <a:lvl1pPr defTabSz="924324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507" y="9720675"/>
            <a:ext cx="3077137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71" tIns="46235" rIns="92471" bIns="46235" numCol="1" anchor="b" anchorCtr="0" compatLnSpc="1">
            <a:prstTxWarp prst="textNoShape">
              <a:avLst/>
            </a:prstTxWarp>
          </a:bodyPr>
          <a:lstStyle>
            <a:lvl1pPr algn="r" defTabSz="924324">
              <a:defRPr sz="1200">
                <a:latin typeface="Arial" charset="0"/>
              </a:defRPr>
            </a:lvl1pPr>
          </a:lstStyle>
          <a:p>
            <a:pPr>
              <a:defRPr/>
            </a:pPr>
            <a:fld id="{9831BB6A-A0DD-468D-BA33-5CDE4EAAAC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368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1288" y="766763"/>
            <a:ext cx="6818312" cy="38369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9629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31BB6A-A0DD-468D-BA33-5CDE4EAAACD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962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79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61606"/>
            <a:ext cx="1248139" cy="13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9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HKROC 2023 - Kyoto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91603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HKROC 2023 - Kyoto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191999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49" y="120155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7511" y="31735"/>
            <a:ext cx="864095" cy="149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50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21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44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31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02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01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58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580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839416" y="6608764"/>
            <a:ext cx="10179051" cy="215900"/>
          </a:xfrm>
          <a:ln/>
        </p:spPr>
        <p:txBody>
          <a:bodyPr/>
          <a:lstStyle>
            <a:lvl1pPr>
              <a:defRPr sz="1000"/>
            </a:lvl1pPr>
          </a:lstStyle>
          <a:p>
            <a:r>
              <a:rPr lang="en-US" smtClean="0"/>
              <a:t>HKROC 2023 - Kyoto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36560" y="6608764"/>
            <a:ext cx="1055440" cy="215901"/>
          </a:xfrm>
          <a:ln/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06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13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86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95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HKROC 2023 - Kyoto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9964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HKROC 2023 - Kyoto</a:t>
            </a: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578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HKROC 2023 - Kyoto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HKROC 2023 - Kyoto</a:t>
            </a:r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0591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HKROC 2023 - Kyoto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65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HKROC 2023 - Kyoto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8481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HKROC 2023 - Kyoto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8955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fr-FR" smtClean="0"/>
              <a:t>HKROC 2023 - Kyoto</a:t>
            </a:r>
            <a:endParaRPr lang="fr-FR" dirty="0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HKROC 2023 - Kyoto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9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9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2"/>
          <p:cNvSpPr txBox="1">
            <a:spLocks/>
          </p:cNvSpPr>
          <p:nvPr/>
        </p:nvSpPr>
        <p:spPr bwMode="auto">
          <a:xfrm>
            <a:off x="2999656" y="5429190"/>
            <a:ext cx="6297880" cy="80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D3121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800" b="0" kern="0" dirty="0" smtClean="0">
                <a:latin typeface="Calibri" panose="020F0502020204030204" pitchFamily="34" charset="0"/>
              </a:rPr>
              <a:t>Selma Conforti– conforti@in2p3.fr</a:t>
            </a:r>
            <a:endParaRPr lang="fr-FR" sz="1800" b="0" kern="0" dirty="0">
              <a:latin typeface="Calibri" panose="020F0502020204030204" pitchFamily="34" charset="0"/>
            </a:endParaRPr>
          </a:p>
          <a:p>
            <a:r>
              <a:rPr lang="fr-FR" sz="1800" b="0" kern="0" dirty="0">
                <a:latin typeface="Calibri" panose="020F0502020204030204" pitchFamily="34" charset="0"/>
              </a:rPr>
              <a:t>Ecole Polytechnique – CNRS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91344" y="1700808"/>
            <a:ext cx="1180931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Calibri" panose="020F0502020204030204" pitchFamily="34" charset="0"/>
              </a:rPr>
              <a:t>HKROC: an integrated front-end </a:t>
            </a:r>
            <a:r>
              <a:rPr lang="en-US" sz="3600" dirty="0" smtClean="0">
                <a:latin typeface="Calibri" panose="020F0502020204030204" pitchFamily="34" charset="0"/>
              </a:rPr>
              <a:t>ASIC </a:t>
            </a:r>
            <a:r>
              <a:rPr lang="en-US" sz="3600" dirty="0">
                <a:latin typeface="Calibri" panose="020F0502020204030204" pitchFamily="34" charset="0"/>
              </a:rPr>
              <a:t>to readout photomultiplier tubes for large neutrino experiments </a:t>
            </a:r>
          </a:p>
          <a:p>
            <a:pPr algn="ctr"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Caen 13-15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Juin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2023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508" y="5458005"/>
            <a:ext cx="1768028" cy="74723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48" y="5429191"/>
            <a:ext cx="643023" cy="72835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16" y="5440657"/>
            <a:ext cx="1326901" cy="72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8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</a:rPr>
              <a:t>Main </a:t>
            </a:r>
            <a:r>
              <a:rPr lang="fr-FR" dirty="0" err="1" smtClean="0">
                <a:latin typeface="Calibri" panose="020F0502020204030204" pitchFamily="34" charset="0"/>
              </a:rPr>
              <a:t>experimental</a:t>
            </a:r>
            <a:r>
              <a:rPr lang="fr-FR" dirty="0" smtClean="0">
                <a:latin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</a:rPr>
              <a:t>results</a:t>
            </a:r>
            <a:r>
              <a:rPr lang="fr-FR" dirty="0" smtClean="0">
                <a:latin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</a:rPr>
              <a:t>with</a:t>
            </a:r>
            <a:r>
              <a:rPr lang="fr-FR" dirty="0" smtClean="0">
                <a:latin typeface="Calibri" panose="020F0502020204030204" pitchFamily="34" charset="0"/>
              </a:rPr>
              <a:t> HKROC0 – Charge and Time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71A504-AE2C-4488-80ED-9ED6A4A57476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942413" y="4080281"/>
            <a:ext cx="801823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Calibri" panose="020F0502020204030204" pitchFamily="34" charset="0"/>
                <a:cs typeface="Calibri" panose="020F0502020204030204" pitchFamily="34" charset="0"/>
              </a:rPr>
              <a:t>Threshold (</a:t>
            </a:r>
            <a:r>
              <a:rPr lang="en-US" sz="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</a:t>
            </a:r>
            <a:r>
              <a:rPr lang="en-US" sz="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4112" y="1284059"/>
            <a:ext cx="5089608" cy="301166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919578" y="4807877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0.2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p.e.</a:t>
            </a:r>
            <a:endParaRPr lang="en-US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668139" y="2276872"/>
            <a:ext cx="599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p.e.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150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960096" y="3594502"/>
            <a:ext cx="626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68859" y="4593784"/>
            <a:ext cx="4559790" cy="175432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TDC characterization with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1/6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p.e.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threshold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TDC resolution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 </a:t>
            </a:r>
            <a:r>
              <a:rPr lang="en-US" b="1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rms</a:t>
            </a:r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</a:t>
            </a:r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b="1" dirty="0" err="1" smtClean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≤ 25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@ 10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p.e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12" y="1412776"/>
            <a:ext cx="4267836" cy="37419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068964" y="4319535"/>
            <a:ext cx="3040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LG linearity well within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±1%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02168" y="1540114"/>
            <a:ext cx="946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LG linearity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43672" y="5573339"/>
            <a:ext cx="3974064" cy="9233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Charge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linearity </a:t>
            </a:r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±1%</a:t>
            </a:r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from 1 to </a:t>
            </a:r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1250 </a:t>
            </a:r>
            <a:r>
              <a:rPr lang="en-US" b="1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p.e.</a:t>
            </a:r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(2500 </a:t>
            </a:r>
            <a:r>
              <a:rPr lang="en-US" b="1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</a:t>
            </a:r>
            <a:r>
              <a:rPr lang="en-US" b="1" dirty="0" smtClean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across  the 3 gains</a:t>
            </a:r>
            <a:endParaRPr lang="en-US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8601" y="5367333"/>
            <a:ext cx="2821055" cy="13388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Charge resolution :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0.1 </a:t>
            </a:r>
            <a:r>
              <a:rPr lang="en-US" b="1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p.e</a:t>
            </a:r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(200 </a:t>
            </a:r>
            <a:r>
              <a:rPr lang="en-US" b="1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 ≤ 10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p.e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1 %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otherwise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7925305" y="3806931"/>
            <a:ext cx="2131135" cy="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800289" y="1335581"/>
            <a:ext cx="7674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092475" y="1337855"/>
            <a:ext cx="184752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1250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p.e</a:t>
            </a:r>
            <a:r>
              <a:rPr lang="en-US" sz="1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(2500 </a:t>
            </a:r>
            <a:r>
              <a:rPr lang="en-US" sz="1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748" y="548680"/>
            <a:ext cx="9126252" cy="1000588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>
                <a:latin typeface="Calibri" pitchFamily="34" charset="0"/>
              </a:rPr>
              <a:t>Measurement with the full chain (analog + digital and reconstruction)</a:t>
            </a:r>
          </a:p>
          <a:p>
            <a:pPr lvl="1"/>
            <a:r>
              <a:rPr lang="en-US" sz="1600" dirty="0" smtClean="0">
                <a:latin typeface="Calibri" pitchFamily="34" charset="0"/>
              </a:rPr>
              <a:t>Signal auto-triggered with threshold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0282277" y="4029906"/>
            <a:ext cx="64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sz="1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06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</a:rPr>
              <a:t>Main </a:t>
            </a:r>
            <a:r>
              <a:rPr lang="fr-FR" dirty="0" err="1" smtClean="0">
                <a:latin typeface="Calibri" panose="020F0502020204030204" pitchFamily="34" charset="0"/>
              </a:rPr>
              <a:t>experimental</a:t>
            </a:r>
            <a:r>
              <a:rPr lang="fr-FR" dirty="0" smtClean="0">
                <a:latin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</a:rPr>
              <a:t>results</a:t>
            </a:r>
            <a:r>
              <a:rPr lang="fr-FR" dirty="0" smtClean="0">
                <a:latin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</a:rPr>
              <a:t>with</a:t>
            </a:r>
            <a:r>
              <a:rPr lang="fr-FR" dirty="0" smtClean="0">
                <a:latin typeface="Calibri" panose="020F0502020204030204" pitchFamily="34" charset="0"/>
              </a:rPr>
              <a:t> HKROC0 - Pile-up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71A504-AE2C-4488-80ED-9ED6A4A57476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16080" y="4254018"/>
            <a:ext cx="4994398" cy="175432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Charge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reconstruction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algorithm of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two peaks 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Good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linearity of reconstructed pile-up events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reconstruct both peaks properly </a:t>
            </a:r>
            <a:r>
              <a:rPr lang="en-US" b="1" dirty="0" smtClean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b="1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7342" y="1274544"/>
            <a:ext cx="4203045" cy="216293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129" y="1169393"/>
            <a:ext cx="5527143" cy="243799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01" y="3243929"/>
            <a:ext cx="5325359" cy="355084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655840" y="6016116"/>
            <a:ext cx="8739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± 1%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943872" y="3760480"/>
            <a:ext cx="7617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p.e.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55440" y="5099141"/>
            <a:ext cx="6575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p.e.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298716" y="2966440"/>
            <a:ext cx="65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p.e.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285213" y="2292689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p.e</a:t>
            </a:r>
            <a:r>
              <a:rPr lang="en-US" sz="1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078796" y="1412776"/>
            <a:ext cx="761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p.e.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220085" y="2574203"/>
            <a:ext cx="65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p.e.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223662" y="2016092"/>
            <a:ext cx="65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p.e.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332384" y="1358764"/>
            <a:ext cx="117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Primary peak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0061380" y="1224301"/>
            <a:ext cx="1361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Secondary peak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074040" y="2802414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ns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1919536" y="3119222"/>
            <a:ext cx="936104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748" y="548680"/>
            <a:ext cx="11118812" cy="1000588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>
                <a:latin typeface="Calibri" pitchFamily="34" charset="0"/>
              </a:rPr>
              <a:t>Measurement with 2 events separated by ~30 ns (full chain: analog, digital and reconstruction)</a:t>
            </a:r>
          </a:p>
          <a:p>
            <a:pPr lvl="1"/>
            <a:r>
              <a:rPr lang="en-US" sz="1600" dirty="0" smtClean="0">
                <a:latin typeface="Calibri" pitchFamily="34" charset="0"/>
              </a:rPr>
              <a:t>Signals auto-triggered at 1/6 of </a:t>
            </a:r>
            <a:r>
              <a:rPr lang="en-US" sz="1600" dirty="0" err="1" smtClean="0">
                <a:latin typeface="Calibri" pitchFamily="34" charset="0"/>
              </a:rPr>
              <a:t>p.e.</a:t>
            </a:r>
            <a:r>
              <a:rPr lang="en-US" sz="1600" dirty="0" smtClean="0">
                <a:latin typeface="Calibri" pitchFamily="34" charset="0"/>
              </a:rPr>
              <a:t> (internal programmable threshold)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8377175" y="2003603"/>
            <a:ext cx="1082494" cy="1248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8717253" y="1699332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ns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796028" y="3450296"/>
            <a:ext cx="3340532" cy="3464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Internal signal after slow shaping</a:t>
            </a:r>
          </a:p>
        </p:txBody>
      </p:sp>
    </p:spTree>
    <p:extLst>
      <p:ext uri="{BB962C8B-B14F-4D97-AF65-F5344CB8AC3E}">
        <p14:creationId xmlns:p14="http://schemas.microsoft.com/office/powerpoint/2010/main" val="347935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Calibri" panose="020F0502020204030204" pitchFamily="34" charset="0"/>
              </a:rPr>
              <a:t>Improvements</a:t>
            </a:r>
            <a:r>
              <a:rPr lang="fr-FR" dirty="0" smtClean="0">
                <a:latin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</a:rPr>
              <a:t>with</a:t>
            </a:r>
            <a:r>
              <a:rPr lang="fr-FR" dirty="0" smtClean="0">
                <a:latin typeface="Calibri" panose="020F0502020204030204" pitchFamily="34" charset="0"/>
              </a:rPr>
              <a:t> HKROC1b 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</a:rPr>
              <a:t>crosstalk</a:t>
            </a:r>
            <a:r>
              <a:rPr lang="fr-FR" dirty="0" smtClean="0">
                <a:latin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71A504-AE2C-4488-80ED-9ED6A4A57476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857"/>
          <a:stretch/>
        </p:blipFill>
        <p:spPr>
          <a:xfrm>
            <a:off x="335360" y="4309231"/>
            <a:ext cx="3600400" cy="236012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333" y="4365104"/>
            <a:ext cx="3266283" cy="2414303"/>
          </a:xfrm>
          <a:prstGeom prst="rect">
            <a:avLst/>
          </a:prstGeom>
        </p:spPr>
      </p:pic>
      <p:sp>
        <p:nvSpPr>
          <p:cNvPr id="13" name="Flèche droite 12"/>
          <p:cNvSpPr/>
          <p:nvPr/>
        </p:nvSpPr>
        <p:spPr>
          <a:xfrm flipV="1">
            <a:off x="4462265" y="4874778"/>
            <a:ext cx="3168352" cy="383340"/>
          </a:xfrm>
          <a:prstGeom prst="rightArrow">
            <a:avLst/>
          </a:prstGeom>
          <a:solidFill>
            <a:schemeClr val="accent1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4223792" y="4266349"/>
            <a:ext cx="3600400" cy="6646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Reduction of the crosstalk of large signal on other channels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015880" y="5421940"/>
            <a:ext cx="2232248" cy="6728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 of x3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(1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is ~ 30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ADCu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07368" y="4446962"/>
            <a:ext cx="3600400" cy="3501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Mean value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ADC units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434290" y="4353044"/>
            <a:ext cx="2088233" cy="732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Mean value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ADC units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0" y="62071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HKROC 1b </a:t>
            </a:r>
            <a:r>
              <a:rPr lang="en-US" sz="2400" dirty="0" smtClean="0">
                <a:latin typeface="Calibri" panose="020F0502020204030204" pitchFamily="34" charset="0"/>
              </a:rPr>
              <a:t>submitted in july22 to fix very minor modifications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20" name="Image 19" descr="C:\OMEGA\HyperK\measurements_HKROC\measurements\DATA\2022_04_04_coupling\5V_CH6-7-8\ch9_to_35_5V_mea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022040"/>
            <a:ext cx="2952328" cy="27715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048328" y="3923764"/>
            <a:ext cx="2540119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HKROC1b</a:t>
            </a:r>
            <a:r>
              <a:rPr lang="fr-FR" dirty="0" smtClean="0">
                <a:latin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</a:rPr>
              <a:t>measurements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157429" y="3933056"/>
            <a:ext cx="2418291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HKROC0 </a:t>
            </a:r>
            <a:r>
              <a:rPr lang="en-US" dirty="0" smtClean="0">
                <a:latin typeface="Calibri" panose="020F0502020204030204" pitchFamily="34" charset="0"/>
              </a:rPr>
              <a:t>measurements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68555" y="1510840"/>
            <a:ext cx="5976664" cy="16927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“Diffuse crosstalk”, observed </a:t>
            </a:r>
            <a:r>
              <a:rPr lang="en-US" sz="1600" dirty="0">
                <a:latin typeface="Calibri" panose="020F0502020204030204" pitchFamily="34" charset="0"/>
              </a:rPr>
              <a:t>in </a:t>
            </a:r>
            <a:r>
              <a:rPr lang="en-US" sz="1600" dirty="0" smtClean="0">
                <a:latin typeface="Calibri" panose="020F0502020204030204" pitchFamily="34" charset="0"/>
              </a:rPr>
              <a:t>measurement in </a:t>
            </a:r>
            <a:r>
              <a:rPr lang="en-US" sz="1600" dirty="0">
                <a:latin typeface="Calibri" panose="020F0502020204030204" pitchFamily="34" charset="0"/>
              </a:rPr>
              <a:t>all </a:t>
            </a:r>
            <a:r>
              <a:rPr lang="en-US" sz="1600" dirty="0" smtClean="0">
                <a:latin typeface="Calibri" panose="020F0502020204030204" pitchFamily="34" charset="0"/>
              </a:rPr>
              <a:t>channels with </a:t>
            </a:r>
            <a:r>
              <a:rPr lang="en-US" sz="1600" dirty="0">
                <a:latin typeface="Calibri" panose="020F0502020204030204" pitchFamily="34" charset="0"/>
              </a:rPr>
              <a:t>a large input </a:t>
            </a:r>
            <a:r>
              <a:rPr lang="en-US" sz="1600" dirty="0" smtClean="0">
                <a:latin typeface="Calibri" panose="020F0502020204030204" pitchFamily="34" charset="0"/>
              </a:rPr>
              <a:t>signal (~ 800 </a:t>
            </a:r>
            <a:r>
              <a:rPr lang="en-US" sz="1600" dirty="0" err="1" smtClean="0">
                <a:latin typeface="Calibri" panose="020F0502020204030204" pitchFamily="34" charset="0"/>
              </a:rPr>
              <a:t>p.E.</a:t>
            </a:r>
            <a:r>
              <a:rPr lang="en-US" sz="1600" dirty="0" smtClean="0">
                <a:latin typeface="Calibri" panose="020F0502020204030204" pitchFamily="34" charset="0"/>
              </a:rPr>
              <a:t>).</a:t>
            </a:r>
            <a:endParaRPr lang="en-US" sz="16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</a:rPr>
              <a:t>Main sources of crosstalk: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</a:rPr>
              <a:t>The </a:t>
            </a:r>
            <a:r>
              <a:rPr lang="en-US" sz="1600" b="1" dirty="0">
                <a:latin typeface="Calibri" panose="020F0502020204030204" pitchFamily="34" charset="0"/>
              </a:rPr>
              <a:t>PA bias</a:t>
            </a:r>
            <a:r>
              <a:rPr lang="en-US" sz="1600" dirty="0">
                <a:latin typeface="Calibri" panose="020F0502020204030204" pitchFamily="34" charset="0"/>
              </a:rPr>
              <a:t>, the </a:t>
            </a:r>
            <a:r>
              <a:rPr lang="en-US" sz="1600" b="1" dirty="0">
                <a:latin typeface="Calibri" panose="020F0502020204030204" pitchFamily="34" charset="0"/>
              </a:rPr>
              <a:t>shaper references </a:t>
            </a:r>
            <a:r>
              <a:rPr lang="en-US" sz="1600" dirty="0">
                <a:latin typeface="Calibri" panose="020F0502020204030204" pitchFamily="34" charset="0"/>
              </a:rPr>
              <a:t>and the </a:t>
            </a:r>
            <a:r>
              <a:rPr lang="en-US" sz="1600" b="1" dirty="0">
                <a:latin typeface="Calibri" panose="020F0502020204030204" pitchFamily="34" charset="0"/>
              </a:rPr>
              <a:t>input calibration block</a:t>
            </a:r>
            <a:r>
              <a:rPr lang="en-US" sz="1600" dirty="0">
                <a:latin typeface="Calibri" panose="020F0502020204030204" pitchFamily="34" charset="0"/>
              </a:rPr>
              <a:t> common to the 36 </a:t>
            </a:r>
            <a:r>
              <a:rPr lang="en-US" sz="1600" dirty="0" err="1">
                <a:latin typeface="Calibri" panose="020F0502020204030204" pitchFamily="34" charset="0"/>
              </a:rPr>
              <a:t>chs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8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</a:rPr>
              <a:t>Packaging and </a:t>
            </a:r>
            <a:r>
              <a:rPr lang="fr-FR" dirty="0">
                <a:latin typeface="Calibri" panose="020F0502020204030204" pitchFamily="34" charset="0"/>
              </a:rPr>
              <a:t>a</a:t>
            </a:r>
            <a:r>
              <a:rPr lang="fr-FR" dirty="0" smtClean="0">
                <a:latin typeface="Calibri" panose="020F0502020204030204" pitchFamily="34" charset="0"/>
              </a:rPr>
              <a:t>cquisition </a:t>
            </a:r>
            <a:r>
              <a:rPr lang="fr-FR" dirty="0" err="1">
                <a:latin typeface="Calibri" panose="020F0502020204030204" pitchFamily="34" charset="0"/>
              </a:rPr>
              <a:t>board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</a:rPr>
              <a:t>improvements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839416" y="6597352"/>
            <a:ext cx="10179051" cy="215900"/>
          </a:xfrm>
        </p:spPr>
        <p:txBody>
          <a:bodyPr/>
          <a:lstStyle/>
          <a:p>
            <a:r>
              <a:rPr lang="en-US" dirty="0" smtClean="0"/>
              <a:t>HKROC 2023 - Kyoto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40" name="Groupe 39"/>
          <p:cNvGrpSpPr/>
          <p:nvPr/>
        </p:nvGrpSpPr>
        <p:grpSpPr>
          <a:xfrm>
            <a:off x="335360" y="2680981"/>
            <a:ext cx="4315263" cy="3401027"/>
            <a:chOff x="196561" y="3196325"/>
            <a:chExt cx="4315263" cy="3401027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2"/>
            <a:srcRect t="9530" r="1112" b="421"/>
            <a:stretch/>
          </p:blipFill>
          <p:spPr>
            <a:xfrm>
              <a:off x="196561" y="3196325"/>
              <a:ext cx="4315263" cy="3401027"/>
            </a:xfrm>
            <a:prstGeom prst="rect">
              <a:avLst/>
            </a:prstGeom>
          </p:spPr>
        </p:pic>
        <p:grpSp>
          <p:nvGrpSpPr>
            <p:cNvPr id="9" name="Groupe 8"/>
            <p:cNvGrpSpPr/>
            <p:nvPr/>
          </p:nvGrpSpPr>
          <p:grpSpPr>
            <a:xfrm>
              <a:off x="1600896" y="5525936"/>
              <a:ext cx="444953" cy="406594"/>
              <a:chOff x="5591908" y="1051426"/>
              <a:chExt cx="504092" cy="56302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591944" y="1051426"/>
                <a:ext cx="504056" cy="21733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 smtClean="0">
                    <a:solidFill>
                      <a:schemeClr val="tx1"/>
                    </a:solidFill>
                  </a:rPr>
                  <a:t>HG</a:t>
                </a:r>
                <a:endParaRPr lang="en-US" sz="105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591908" y="1268760"/>
                <a:ext cx="504056" cy="17284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>
                    <a:solidFill>
                      <a:schemeClr val="tx1"/>
                    </a:solidFill>
                  </a:rPr>
                  <a:t>M</a:t>
                </a:r>
                <a:r>
                  <a:rPr lang="en-US" sz="1050" b="1" dirty="0" smtClean="0">
                    <a:solidFill>
                      <a:schemeClr val="tx1"/>
                    </a:solidFill>
                  </a:rPr>
                  <a:t>G</a:t>
                </a:r>
                <a:endParaRPr lang="en-US" sz="105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591908" y="1441603"/>
                <a:ext cx="504056" cy="17284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>
                    <a:solidFill>
                      <a:schemeClr val="tx1"/>
                    </a:solidFill>
                  </a:rPr>
                  <a:t>L</a:t>
                </a:r>
                <a:r>
                  <a:rPr lang="en-US" sz="1050" b="1" dirty="0" smtClean="0">
                    <a:solidFill>
                      <a:schemeClr val="tx1"/>
                    </a:solidFill>
                  </a:rPr>
                  <a:t>G</a:t>
                </a:r>
                <a:endParaRPr lang="en-US" sz="1050" b="1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3" name="Connecteur droit 12"/>
            <p:cNvCxnSpPr/>
            <p:nvPr/>
          </p:nvCxnSpPr>
          <p:spPr>
            <a:xfrm flipV="1">
              <a:off x="2045817" y="5298504"/>
              <a:ext cx="814435" cy="6176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V="1">
              <a:off x="1600896" y="4989595"/>
              <a:ext cx="966712" cy="5363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567608" y="4721904"/>
              <a:ext cx="272729" cy="2903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67608" y="5038902"/>
              <a:ext cx="272729" cy="262306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860252" y="5275482"/>
              <a:ext cx="1350467" cy="7223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Inject PMT 7</a:t>
              </a:r>
            </a:p>
            <a:p>
              <a:pPr algn="ctr"/>
              <a:r>
                <a:rPr lang="en-US" sz="16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Verify others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649204" y="4346592"/>
              <a:ext cx="918419" cy="30181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PMT 6</a:t>
              </a:r>
            </a:p>
          </p:txBody>
        </p:sp>
        <p:cxnSp>
          <p:nvCxnSpPr>
            <p:cNvPr id="19" name="Connecteur droit avec flèche 18"/>
            <p:cNvCxnSpPr/>
            <p:nvPr/>
          </p:nvCxnSpPr>
          <p:spPr>
            <a:xfrm flipH="1" flipV="1">
              <a:off x="2703972" y="4386973"/>
              <a:ext cx="1025" cy="28562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3" name="Image 22" descr="C:\OMEGA\HyperK\measurements_HKROC\measurements\DATA\2022_04_04_coupling\5V_CH6-7-8\ch6_7_8_5V_mean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11" y="3321814"/>
            <a:ext cx="2967135" cy="249814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/>
          <p:cNvSpPr/>
          <p:nvPr/>
        </p:nvSpPr>
        <p:spPr>
          <a:xfrm>
            <a:off x="6579505" y="3628213"/>
            <a:ext cx="1091966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PMT 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injection</a:t>
            </a:r>
            <a:endParaRPr lang="en-US" sz="2000" dirty="0"/>
          </a:p>
        </p:txBody>
      </p:sp>
      <p:pic>
        <p:nvPicPr>
          <p:cNvPr id="25" name="Image 24" descr="C:\OMEGA\HyperK\measurements_HKROC\measurements\DATA\2022_04_04_coupling\5V_CH6-7-8\ch3_4_5_5V_mea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68" y="3352464"/>
            <a:ext cx="3049994" cy="240348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ZoneTexte 25"/>
          <p:cNvSpPr txBox="1"/>
          <p:nvPr/>
        </p:nvSpPr>
        <p:spPr>
          <a:xfrm>
            <a:off x="9185163" y="3650248"/>
            <a:ext cx="1239208" cy="720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PMT 6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Crosstalk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431" y="513693"/>
            <a:ext cx="121731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“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Close” crosstalk</a:t>
            </a:r>
            <a:r>
              <a:rPr lang="en-US" sz="2000" dirty="0">
                <a:latin typeface="Calibri" panose="020F0502020204030204" pitchFamily="34" charset="0"/>
              </a:rPr>
              <a:t>: </a:t>
            </a:r>
            <a:r>
              <a:rPr lang="en-US" sz="2000" dirty="0" smtClean="0">
                <a:latin typeface="Calibri" panose="020F0502020204030204" pitchFamily="34" charset="0"/>
              </a:rPr>
              <a:t>on 2 closer channels </a:t>
            </a:r>
            <a:r>
              <a:rPr lang="en-US" sz="2000" dirty="0" smtClean="0">
                <a:latin typeface="Calibri" panose="020F0502020204030204" pitchFamily="34" charset="0"/>
              </a:rPr>
              <a:t>(~40 </a:t>
            </a:r>
            <a:r>
              <a:rPr lang="en-US" sz="2000" dirty="0" err="1" smtClean="0">
                <a:latin typeface="Calibri" panose="020F0502020204030204" pitchFamily="34" charset="0"/>
              </a:rPr>
              <a:t>ADCu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on LG and ~ </a:t>
            </a:r>
            <a:r>
              <a:rPr lang="en-US" sz="2000" dirty="0" smtClean="0">
                <a:latin typeface="Calibri" panose="020F0502020204030204" pitchFamily="34" charset="0"/>
              </a:rPr>
              <a:t>20 </a:t>
            </a:r>
            <a:r>
              <a:rPr lang="en-US" sz="2000" dirty="0" err="1" smtClean="0">
                <a:latin typeface="Calibri" panose="020F0502020204030204" pitchFamily="34" charset="0"/>
              </a:rPr>
              <a:t>ADCu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on MG)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libri" panose="020F0502020204030204" pitchFamily="34" charset="0"/>
              </a:rPr>
              <a:t>Not observed in simulations </a:t>
            </a:r>
            <a:r>
              <a:rPr lang="en-US" sz="2000" dirty="0">
                <a:latin typeface="Calibri" panose="020F0502020204030204" pitchFamily="34" charset="0"/>
              </a:rPr>
              <a:t>(schematic and </a:t>
            </a:r>
            <a:r>
              <a:rPr lang="en-US" sz="2000" dirty="0" err="1" smtClean="0">
                <a:latin typeface="Calibri" panose="020F0502020204030204" pitchFamily="34" charset="0"/>
              </a:rPr>
              <a:t>postlayout</a:t>
            </a:r>
            <a:r>
              <a:rPr lang="en-US" sz="2000" dirty="0" smtClean="0">
                <a:latin typeface="Calibri" panose="020F0502020204030204" pitchFamily="34" charset="0"/>
              </a:rPr>
              <a:t>) </a:t>
            </a:r>
            <a:r>
              <a:rPr lang="en-US" sz="2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000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Probably </a:t>
            </a:r>
            <a:r>
              <a:rPr lang="en-US" sz="2000" b="1" dirty="0">
                <a:latin typeface="Calibri" panose="020F0502020204030204" pitchFamily="34" charset="0"/>
                <a:sym typeface="Wingdings" panose="05000000000000000000" pitchFamily="2" charset="2"/>
              </a:rPr>
              <a:t>on the </a:t>
            </a:r>
            <a:r>
              <a:rPr lang="en-US" sz="2000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board!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35360" y="1977552"/>
            <a:ext cx="6458371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Calibri" pitchFamily="34" charset="0"/>
              </a:rPr>
              <a:t>HKROC0</a:t>
            </a:r>
            <a:r>
              <a:rPr lang="en-US" b="1" i="1" dirty="0" smtClean="0">
                <a:latin typeface="Calibri" pitchFamily="34" charset="0"/>
              </a:rPr>
              <a:t> </a:t>
            </a:r>
            <a:r>
              <a:rPr lang="en-US" b="1" i="1" dirty="0" smtClean="0">
                <a:solidFill>
                  <a:srgbClr val="FF3300"/>
                </a:solidFill>
                <a:latin typeface="Calibri" pitchFamily="34" charset="0"/>
              </a:rPr>
              <a:t>flip-chip</a:t>
            </a:r>
            <a:r>
              <a:rPr lang="en-US" b="1" i="1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coupling </a:t>
            </a:r>
            <a:r>
              <a:rPr lang="en-US" dirty="0">
                <a:latin typeface="Calibri" pitchFamily="34" charset="0"/>
              </a:rPr>
              <a:t>map by injecting large charge (&gt; 900 </a:t>
            </a:r>
            <a:r>
              <a:rPr lang="en-US" dirty="0" err="1">
                <a:latin typeface="Calibri" pitchFamily="34" charset="0"/>
              </a:rPr>
              <a:t>pe</a:t>
            </a:r>
            <a:r>
              <a:rPr lang="en-US" dirty="0" smtClean="0">
                <a:latin typeface="Calibri" pitchFamily="34" charset="0"/>
              </a:rPr>
              <a:t>)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Calibri" pitchFamily="34" charset="0"/>
              </a:rPr>
              <a:t>Acquisition board 2021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with </a:t>
            </a:r>
            <a:r>
              <a:rPr lang="en-US" b="1" dirty="0" smtClean="0">
                <a:solidFill>
                  <a:srgbClr val="0000FF"/>
                </a:solidFill>
                <a:latin typeface="Calibri" pitchFamily="34" charset="0"/>
              </a:rPr>
              <a:t>mezzanine</a:t>
            </a:r>
            <a:endParaRPr 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28" y="695632"/>
            <a:ext cx="3006645" cy="225498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689752" y="3728008"/>
            <a:ext cx="372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LG</a:t>
            </a:r>
            <a:endParaRPr lang="en-US" sz="1050" dirty="0"/>
          </a:p>
        </p:txBody>
      </p:sp>
      <p:sp>
        <p:nvSpPr>
          <p:cNvPr id="28" name="ZoneTexte 27"/>
          <p:cNvSpPr txBox="1"/>
          <p:nvPr/>
        </p:nvSpPr>
        <p:spPr>
          <a:xfrm>
            <a:off x="8744266" y="4296950"/>
            <a:ext cx="4010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MG</a:t>
            </a:r>
            <a:endParaRPr lang="en-US" sz="1050" dirty="0"/>
          </a:p>
        </p:txBody>
      </p:sp>
      <p:sp>
        <p:nvSpPr>
          <p:cNvPr id="29" name="ZoneTexte 28"/>
          <p:cNvSpPr txBox="1"/>
          <p:nvPr/>
        </p:nvSpPr>
        <p:spPr>
          <a:xfrm>
            <a:off x="8288680" y="4867412"/>
            <a:ext cx="4010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HG</a:t>
            </a:r>
            <a:endParaRPr lang="en-US" sz="1050" dirty="0"/>
          </a:p>
        </p:txBody>
      </p:sp>
      <p:sp>
        <p:nvSpPr>
          <p:cNvPr id="6" name="Rectangle 5"/>
          <p:cNvSpPr/>
          <p:nvPr/>
        </p:nvSpPr>
        <p:spPr>
          <a:xfrm>
            <a:off x="3064151" y="2696889"/>
            <a:ext cx="976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  <a:latin typeface="Calibri" pitchFamily="34" charset="0"/>
              </a:rPr>
              <a:t>HKROC0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e 108"/>
          <p:cNvGrpSpPr/>
          <p:nvPr/>
        </p:nvGrpSpPr>
        <p:grpSpPr>
          <a:xfrm>
            <a:off x="235836" y="3142274"/>
            <a:ext cx="3938944" cy="3594464"/>
            <a:chOff x="212622" y="2924944"/>
            <a:chExt cx="4032448" cy="3810488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/>
            <a:srcRect t="6914"/>
            <a:stretch/>
          </p:blipFill>
          <p:spPr>
            <a:xfrm>
              <a:off x="212622" y="2924944"/>
              <a:ext cx="4032448" cy="3810488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908936" y="4977916"/>
              <a:ext cx="334154" cy="275387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908936" y="4713915"/>
              <a:ext cx="334154" cy="24023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2787042" y="4195312"/>
              <a:ext cx="918419" cy="30181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PMT 6</a:t>
              </a: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2398697" y="5277065"/>
              <a:ext cx="1350467" cy="7223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Inject PMT 7</a:t>
              </a:r>
            </a:p>
            <a:p>
              <a:pPr algn="ctr"/>
              <a:r>
                <a:rPr lang="en-US" sz="16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Verify others</a:t>
              </a: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2381370" y="4202774"/>
              <a:ext cx="1494669" cy="16024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libri" panose="020F0502020204030204" pitchFamily="34" charset="0"/>
              </a:rPr>
              <a:t>Packaging and acquisition </a:t>
            </a:r>
            <a:r>
              <a:rPr lang="fr-FR" dirty="0" err="1">
                <a:latin typeface="Calibri" panose="020F0502020204030204" pitchFamily="34" charset="0"/>
              </a:rPr>
              <a:t>board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</a:rPr>
              <a:t>improvements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71A504-AE2C-4488-80ED-9ED6A4A57476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74348"/>
            <a:ext cx="12192000" cy="1599786"/>
          </a:xfrm>
          <a:prstGeom prst="rect">
            <a:avLst/>
          </a:prstGeom>
        </p:spPr>
        <p:txBody>
          <a:bodyPr/>
          <a:lstStyle/>
          <a:p>
            <a:pPr marL="57150" indent="0">
              <a:lnSpc>
                <a:spcPct val="150000"/>
              </a:lnSpc>
              <a:buNone/>
            </a:pPr>
            <a:r>
              <a:rPr lang="en-US" sz="2000" dirty="0" smtClean="0">
                <a:latin typeface="Calibri" pitchFamily="34" charset="0"/>
              </a:rPr>
              <a:t>Huge work on BGA substrate and PCB with focus on suppressing HG coupling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BGA substrate </a:t>
            </a:r>
            <a:r>
              <a:rPr lang="en-US" dirty="0" smtClean="0">
                <a:latin typeface="Calibri" pitchFamily="34" charset="0"/>
              </a:rPr>
              <a:t>with 3 PMT gains </a:t>
            </a:r>
            <a:r>
              <a:rPr lang="en-US" dirty="0" err="1" smtClean="0">
                <a:latin typeface="Calibri" pitchFamily="34" charset="0"/>
              </a:rPr>
              <a:t>splitted</a:t>
            </a:r>
            <a:r>
              <a:rPr lang="en-US" dirty="0" smtClean="0">
                <a:latin typeface="Calibri" pitchFamily="34" charset="0"/>
              </a:rPr>
              <a:t> in 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2 layers </a:t>
            </a:r>
            <a:r>
              <a:rPr lang="en-US" dirty="0" smtClean="0">
                <a:latin typeface="Calibri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</a:rPr>
              <a:t>A batch of HKROC0 </a:t>
            </a:r>
            <a:r>
              <a:rPr lang="en-US" dirty="0">
                <a:latin typeface="Calibri" panose="020F0502020204030204" pitchFamily="34" charset="0"/>
              </a:rPr>
              <a:t>packaged in </a:t>
            </a:r>
            <a:r>
              <a:rPr lang="en-US" b="1" dirty="0" smtClean="0">
                <a:latin typeface="Calibri" panose="020F0502020204030204" pitchFamily="34" charset="0"/>
              </a:rPr>
              <a:t>BGA)</a:t>
            </a:r>
            <a:endParaRPr lang="en-US" dirty="0" smtClean="0">
              <a:latin typeface="Calibri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Acq</a:t>
            </a:r>
            <a:r>
              <a:rPr lang="en-US" dirty="0">
                <a:solidFill>
                  <a:srgbClr val="0000FF"/>
                </a:solidFill>
                <a:latin typeface="Calibri" pitchFamily="34" charset="0"/>
              </a:rPr>
              <a:t>. board 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2022</a:t>
            </a:r>
            <a:r>
              <a:rPr lang="en-US" dirty="0" smtClean="0">
                <a:latin typeface="Calibri" pitchFamily="34" charset="0"/>
              </a:rPr>
              <a:t>: 3 </a:t>
            </a:r>
            <a:r>
              <a:rPr lang="en-US" dirty="0">
                <a:latin typeface="Calibri" pitchFamily="34" charset="0"/>
              </a:rPr>
              <a:t>PMT gains split into 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2 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layers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35836" y="2420888"/>
            <a:ext cx="6224333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Calibri" pitchFamily="34" charset="0"/>
              </a:rPr>
              <a:t>HKROC1b</a:t>
            </a:r>
            <a:r>
              <a:rPr lang="en-US" b="1" i="1" dirty="0" smtClean="0">
                <a:latin typeface="Calibri" pitchFamily="34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Calibri" pitchFamily="34" charset="0"/>
              </a:rPr>
              <a:t>BGA</a:t>
            </a:r>
            <a:r>
              <a:rPr lang="en-US" b="1" i="1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coupling </a:t>
            </a:r>
            <a:r>
              <a:rPr lang="en-US" dirty="0">
                <a:latin typeface="Calibri" pitchFamily="34" charset="0"/>
              </a:rPr>
              <a:t>map by injecting large charge (&gt; 900 </a:t>
            </a:r>
            <a:r>
              <a:rPr lang="en-US" dirty="0" err="1">
                <a:latin typeface="Calibri" pitchFamily="34" charset="0"/>
              </a:rPr>
              <a:t>pe</a:t>
            </a:r>
            <a:r>
              <a:rPr lang="en-US" dirty="0" smtClean="0">
                <a:latin typeface="Calibri" pitchFamily="34" charset="0"/>
              </a:rPr>
              <a:t>)</a:t>
            </a:r>
          </a:p>
          <a:p>
            <a:r>
              <a:rPr lang="en-US" b="1" dirty="0">
                <a:solidFill>
                  <a:srgbClr val="0000FF"/>
                </a:solidFill>
                <a:latin typeface="Calibri" pitchFamily="34" charset="0"/>
              </a:rPr>
              <a:t>Acquisition board </a:t>
            </a:r>
            <a:r>
              <a:rPr lang="en-US" b="1" dirty="0" smtClean="0">
                <a:solidFill>
                  <a:srgbClr val="0000FF"/>
                </a:solidFill>
                <a:latin typeface="Calibri" pitchFamily="34" charset="0"/>
              </a:rPr>
              <a:t>2022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with </a:t>
            </a:r>
            <a:r>
              <a:rPr lang="en-US" b="1" dirty="0" smtClean="0">
                <a:solidFill>
                  <a:srgbClr val="0000FF"/>
                </a:solidFill>
                <a:latin typeface="Calibri" pitchFamily="34" charset="0"/>
              </a:rPr>
              <a:t>socket for BGA packaging</a:t>
            </a:r>
            <a:endParaRPr 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grpSp>
        <p:nvGrpSpPr>
          <p:cNvPr id="102" name="Groupe 101"/>
          <p:cNvGrpSpPr/>
          <p:nvPr/>
        </p:nvGrpSpPr>
        <p:grpSpPr>
          <a:xfrm>
            <a:off x="3902445" y="3521274"/>
            <a:ext cx="1863700" cy="1562100"/>
            <a:chOff x="3471000" y="2638119"/>
            <a:chExt cx="1863700" cy="1562100"/>
          </a:xfrm>
        </p:grpSpPr>
        <p:pic>
          <p:nvPicPr>
            <p:cNvPr id="100" name="Image 9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0926" y="2638119"/>
              <a:ext cx="1838325" cy="1562100"/>
            </a:xfrm>
            <a:prstGeom prst="rect">
              <a:avLst/>
            </a:prstGeom>
          </p:spPr>
        </p:pic>
        <p:sp>
          <p:nvSpPr>
            <p:cNvPr id="101" name="Rectangle 100"/>
            <p:cNvSpPr/>
            <p:nvPr/>
          </p:nvSpPr>
          <p:spPr>
            <a:xfrm>
              <a:off x="3471000" y="2638119"/>
              <a:ext cx="1863700" cy="15621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Flèche courbée vers le haut 103"/>
          <p:cNvSpPr/>
          <p:nvPr/>
        </p:nvSpPr>
        <p:spPr>
          <a:xfrm rot="9702813">
            <a:off x="3410227" y="4503930"/>
            <a:ext cx="822869" cy="572671"/>
          </a:xfrm>
          <a:prstGeom prst="curvedUpArrow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1" name="Image 110">
            <a:extLst>
              <a:ext uri="{FF2B5EF4-FFF2-40B4-BE49-F238E27FC236}">
                <a16:creationId xmlns="" xmlns:a16="http://schemas.microsoft.com/office/drawing/2014/main" id="{3635E234-BA8F-41B3-88BB-0F5B02E39D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164604" y="3776356"/>
            <a:ext cx="2070902" cy="3471805"/>
          </a:xfrm>
          <a:prstGeom prst="rect">
            <a:avLst/>
          </a:prstGeom>
        </p:spPr>
      </p:pic>
      <p:sp>
        <p:nvSpPr>
          <p:cNvPr id="112" name="Ellipse 111"/>
          <p:cNvSpPr/>
          <p:nvPr/>
        </p:nvSpPr>
        <p:spPr>
          <a:xfrm>
            <a:off x="1487488" y="3933056"/>
            <a:ext cx="360040" cy="144016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Ellipse 112"/>
          <p:cNvSpPr/>
          <p:nvPr/>
        </p:nvSpPr>
        <p:spPr>
          <a:xfrm>
            <a:off x="2129135" y="4424932"/>
            <a:ext cx="360040" cy="144016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Image 1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823027"/>
            <a:ext cx="4876550" cy="2682028"/>
          </a:xfrm>
          <a:prstGeom prst="rect">
            <a:avLst/>
          </a:prstGeom>
        </p:spPr>
      </p:pic>
      <p:sp>
        <p:nvSpPr>
          <p:cNvPr id="115" name="Flèche courbée vers le bas 114"/>
          <p:cNvSpPr/>
          <p:nvPr/>
        </p:nvSpPr>
        <p:spPr>
          <a:xfrm rot="2136844">
            <a:off x="10116298" y="840262"/>
            <a:ext cx="1080120" cy="648072"/>
          </a:xfrm>
          <a:prstGeom prst="curvedDownArrow">
            <a:avLst/>
          </a:prstGeom>
          <a:solidFill>
            <a:srgbClr val="CC0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236033" y="1733907"/>
            <a:ext cx="1915909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Developed</a:t>
            </a:r>
          </a:p>
          <a:p>
            <a:pPr algn="ctr"/>
            <a:r>
              <a:rPr lang="en-US" sz="1600" dirty="0" smtClean="0"/>
              <a:t>By Omega</a:t>
            </a:r>
          </a:p>
          <a:p>
            <a:pPr algn="ctr"/>
            <a:r>
              <a:rPr lang="en-US" sz="1600" dirty="0" err="1" smtClean="0"/>
              <a:t>Pierrick</a:t>
            </a:r>
            <a:r>
              <a:rPr lang="en-US" sz="1600" dirty="0" smtClean="0"/>
              <a:t> </a:t>
            </a:r>
            <a:r>
              <a:rPr lang="en-US" sz="1600" dirty="0" err="1" smtClean="0"/>
              <a:t>Dinaucourt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7532345" y="5956288"/>
            <a:ext cx="1722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alibri" pitchFamily="34" charset="0"/>
              </a:rPr>
              <a:t>Acq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. board 2022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511807" y="4538022"/>
            <a:ext cx="484428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LLR</a:t>
            </a:r>
            <a:endParaRPr lang="en-US" sz="12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4242973" y="5345256"/>
            <a:ext cx="2852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ONLY in the MG </a:t>
            </a:r>
            <a:r>
              <a:rPr lang="en-US" b="1" dirty="0" smtClean="0"/>
              <a:t>channel</a:t>
            </a:r>
          </a:p>
          <a:p>
            <a:r>
              <a:rPr lang="en-US" b="1" dirty="0"/>
              <a:t>t</a:t>
            </a:r>
            <a:r>
              <a:rPr lang="en-US" b="1" dirty="0" smtClean="0"/>
              <a:t>hat is in the HG layer</a:t>
            </a:r>
            <a:endParaRPr lang="en-US" b="1" dirty="0"/>
          </a:p>
        </p:txBody>
      </p:sp>
      <p:sp>
        <p:nvSpPr>
          <p:cNvPr id="28" name="Rectangle 27"/>
          <p:cNvSpPr/>
          <p:nvPr/>
        </p:nvSpPr>
        <p:spPr>
          <a:xfrm>
            <a:off x="2596057" y="3239620"/>
            <a:ext cx="1098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Calibri" pitchFamily="34" charset="0"/>
              </a:rPr>
              <a:t>HKROC1b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619466" y="3948062"/>
            <a:ext cx="63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~ </a:t>
            </a:r>
            <a:r>
              <a:rPr lang="en-US" dirty="0" smtClean="0">
                <a:latin typeface="Calibri" panose="020F0502020204030204" pitchFamily="34" charset="0"/>
              </a:rPr>
              <a:t>2%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728147" y="3907420"/>
            <a:ext cx="119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~ </a:t>
            </a:r>
            <a:r>
              <a:rPr lang="en-US" dirty="0" smtClean="0">
                <a:latin typeface="Calibri" panose="020F0502020204030204" pitchFamily="34" charset="0"/>
              </a:rPr>
              <a:t>max 10%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18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Conclusion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488" y="637387"/>
            <a:ext cx="2735213" cy="205315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748" y="548679"/>
            <a:ext cx="9126252" cy="4199445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>
                <a:latin typeface="Calibri" pitchFamily="34" charset="0"/>
              </a:rPr>
              <a:t>HKROC is a versatile ASIC able to readout PMT</a:t>
            </a:r>
          </a:p>
          <a:p>
            <a:pPr lvl="1"/>
            <a:r>
              <a:rPr lang="en-US" sz="1600" b="1" dirty="0" smtClean="0">
                <a:latin typeface="Calibri" pitchFamily="34" charset="0"/>
              </a:rPr>
              <a:t>Time measurement </a:t>
            </a:r>
            <a:r>
              <a:rPr lang="en-US" sz="1600" dirty="0" smtClean="0">
                <a:latin typeface="Calibri" pitchFamily="34" charset="0"/>
              </a:rPr>
              <a:t>with a </a:t>
            </a:r>
            <a:r>
              <a:rPr lang="en-US" sz="1600" b="1" dirty="0" smtClean="0">
                <a:latin typeface="Calibri" pitchFamily="34" charset="0"/>
              </a:rPr>
              <a:t>precision at 150 </a:t>
            </a:r>
            <a:r>
              <a:rPr lang="en-US" sz="1600" b="1" dirty="0" err="1" smtClean="0">
                <a:latin typeface="Calibri" pitchFamily="34" charset="0"/>
              </a:rPr>
              <a:t>ps</a:t>
            </a:r>
            <a:r>
              <a:rPr lang="en-US" sz="1600" b="1" dirty="0" smtClean="0">
                <a:latin typeface="Calibri" pitchFamily="34" charset="0"/>
              </a:rPr>
              <a:t> at 1 </a:t>
            </a:r>
            <a:r>
              <a:rPr lang="en-US" sz="1600" b="1" dirty="0" err="1" smtClean="0">
                <a:latin typeface="Calibri" pitchFamily="34" charset="0"/>
              </a:rPr>
              <a:t>p.e.</a:t>
            </a:r>
            <a:endParaRPr lang="en-US" sz="1600" b="1" dirty="0" smtClean="0">
              <a:latin typeface="Calibri" pitchFamily="34" charset="0"/>
            </a:endParaRPr>
          </a:p>
          <a:p>
            <a:pPr lvl="1"/>
            <a:r>
              <a:rPr lang="en-US" sz="1600" b="1" dirty="0" smtClean="0">
                <a:latin typeface="Calibri" pitchFamily="34" charset="0"/>
              </a:rPr>
              <a:t>Charge measurement </a:t>
            </a:r>
            <a:r>
              <a:rPr lang="en-US" sz="1600" dirty="0" smtClean="0">
                <a:latin typeface="Calibri" pitchFamily="34" charset="0"/>
              </a:rPr>
              <a:t>with a linearity of </a:t>
            </a:r>
            <a:r>
              <a:rPr lang="en-US" sz="1600" b="1" dirty="0" smtClean="0">
                <a:latin typeface="Calibri" pitchFamily="34" charset="0"/>
              </a:rPr>
              <a:t>1% (up to 2500 </a:t>
            </a:r>
            <a:r>
              <a:rPr lang="en-US" sz="1600" b="1" dirty="0" err="1" smtClean="0">
                <a:latin typeface="Calibri" pitchFamily="34" charset="0"/>
              </a:rPr>
              <a:t>pC</a:t>
            </a:r>
            <a:r>
              <a:rPr lang="en-US" sz="1600" b="1" dirty="0" smtClean="0">
                <a:latin typeface="Calibri" pitchFamily="34" charset="0"/>
              </a:rPr>
              <a:t>)</a:t>
            </a:r>
          </a:p>
          <a:p>
            <a:pPr lvl="1"/>
            <a:r>
              <a:rPr lang="en-US" sz="1600" dirty="0" smtClean="0">
                <a:latin typeface="Calibri" pitchFamily="34" charset="0"/>
              </a:rPr>
              <a:t>Low power consumption (10 </a:t>
            </a:r>
            <a:r>
              <a:rPr lang="en-US" sz="1600" dirty="0" err="1" smtClean="0">
                <a:latin typeface="Calibri" pitchFamily="34" charset="0"/>
              </a:rPr>
              <a:t>mW</a:t>
            </a:r>
            <a:r>
              <a:rPr lang="en-US" sz="1600" dirty="0" smtClean="0">
                <a:latin typeface="Calibri" pitchFamily="34" charset="0"/>
              </a:rPr>
              <a:t> per channel, 30 </a:t>
            </a:r>
            <a:r>
              <a:rPr lang="en-US" sz="1600" dirty="0" err="1" smtClean="0">
                <a:latin typeface="Calibri" pitchFamily="34" charset="0"/>
              </a:rPr>
              <a:t>mW</a:t>
            </a:r>
            <a:r>
              <a:rPr lang="en-US" sz="1600" dirty="0" smtClean="0">
                <a:latin typeface="Calibri" pitchFamily="34" charset="0"/>
              </a:rPr>
              <a:t> if three gains used)</a:t>
            </a:r>
          </a:p>
          <a:p>
            <a:pPr lvl="1"/>
            <a:r>
              <a:rPr lang="en-US" sz="1600" b="1" dirty="0" smtClean="0">
                <a:latin typeface="Calibri" pitchFamily="34" charset="0"/>
              </a:rPr>
              <a:t>Hit rate </a:t>
            </a:r>
            <a:r>
              <a:rPr lang="en-US" sz="1600" dirty="0" smtClean="0">
                <a:latin typeface="Calibri" pitchFamily="34" charset="0"/>
              </a:rPr>
              <a:t>up to ~40 MHz with an average from </a:t>
            </a:r>
            <a:r>
              <a:rPr lang="en-US" sz="1600" b="1" dirty="0" smtClean="0">
                <a:latin typeface="Calibri" pitchFamily="34" charset="0"/>
              </a:rPr>
              <a:t>100k to 1M (fast mode)</a:t>
            </a:r>
            <a:endParaRPr lang="en-US" sz="2000" dirty="0" smtClean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Production in April 2023 (quantity 4000)</a:t>
            </a:r>
          </a:p>
          <a:p>
            <a:pPr lvl="1"/>
            <a:r>
              <a:rPr lang="en-US" sz="1600" b="1" dirty="0" smtClean="0">
                <a:latin typeface="Calibri" pitchFamily="34" charset="0"/>
              </a:rPr>
              <a:t>3000 HKROC1c with few improvements</a:t>
            </a:r>
          </a:p>
          <a:p>
            <a:pPr lvl="1"/>
            <a:r>
              <a:rPr lang="en-US" sz="1600" b="1" dirty="0" smtClean="0">
                <a:latin typeface="Calibri" pitchFamily="34" charset="0"/>
              </a:rPr>
              <a:t>1000 HKROC1b </a:t>
            </a:r>
          </a:p>
          <a:p>
            <a:pPr lvl="1"/>
            <a:r>
              <a:rPr lang="en-US" sz="1600" b="1" dirty="0" smtClean="0">
                <a:latin typeface="Calibri" pitchFamily="34" charset="0"/>
              </a:rPr>
              <a:t>Packaged is a BGA</a:t>
            </a:r>
            <a:r>
              <a:rPr lang="en-US" sz="1600" dirty="0" smtClean="0">
                <a:latin typeface="Calibri" pitchFamily="34" charset="0"/>
              </a:rPr>
              <a:t> (new substrate version) with 0.8 mm pitch (400 balls)</a:t>
            </a:r>
          </a:p>
          <a:p>
            <a:pPr lvl="1"/>
            <a:r>
              <a:rPr lang="en-US" sz="1600" dirty="0" smtClean="0">
                <a:latin typeface="Calibri" pitchFamily="34" charset="0"/>
              </a:rPr>
              <a:t>Acquisition board under study to reduce the Close crosstalk</a:t>
            </a:r>
            <a:endParaRPr lang="en-US" sz="2000" dirty="0">
              <a:latin typeface="Calibri" pitchFamily="34" charset="0"/>
            </a:endParaRPr>
          </a:p>
          <a:p>
            <a:r>
              <a:rPr lang="en-US" sz="2000" dirty="0" smtClean="0">
                <a:solidFill>
                  <a:srgbClr val="FF3300"/>
                </a:solidFill>
                <a:latin typeface="Calibri" pitchFamily="34" charset="0"/>
              </a:rPr>
              <a:t>Provide a full HKROC-based solution (ASIC + board) </a:t>
            </a:r>
            <a:r>
              <a:rPr lang="en-US" sz="2000" dirty="0" smtClean="0">
                <a:latin typeface="Calibri" pitchFamily="34" charset="0"/>
              </a:rPr>
              <a:t>to the community</a:t>
            </a:r>
          </a:p>
          <a:p>
            <a:pPr marL="457200" lvl="1" indent="0" algn="ctr"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Calibri" pitchFamily="34" charset="0"/>
              </a:rPr>
              <a:t>HKROC: Auto-triggered waveform digitizer!!!!!</a:t>
            </a:r>
            <a:endParaRPr lang="en-US" sz="32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47" t="12201" r="25785" b="6951"/>
          <a:stretch/>
        </p:blipFill>
        <p:spPr>
          <a:xfrm>
            <a:off x="10421188" y="2785409"/>
            <a:ext cx="1065035" cy="105138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5464" y="2792045"/>
            <a:ext cx="1073515" cy="1074708"/>
          </a:xfrm>
          <a:prstGeom prst="rect">
            <a:avLst/>
          </a:prstGeom>
        </p:spPr>
      </p:pic>
      <p:sp>
        <p:nvSpPr>
          <p:cNvPr id="10" name="Flèche droite 9"/>
          <p:cNvSpPr/>
          <p:nvPr/>
        </p:nvSpPr>
        <p:spPr>
          <a:xfrm>
            <a:off x="191344" y="5837154"/>
            <a:ext cx="10297144" cy="122653"/>
          </a:xfrm>
          <a:prstGeom prst="rightArrow">
            <a:avLst/>
          </a:prstGeom>
          <a:solidFill>
            <a:schemeClr val="accent1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35360" y="5165706"/>
            <a:ext cx="1090866" cy="7003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HKROC0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2021/12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07006" y="5157192"/>
            <a:ext cx="2300762" cy="7003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HKROC0-BGA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(x80) - 2022/06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655840" y="5157192"/>
            <a:ext cx="1944216" cy="7003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HKROC1b-BGA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(x80) - 2022/12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104112" y="5157193"/>
            <a:ext cx="2283070" cy="61415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HKROC production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(x4000) - 2023/04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0524492" y="5253506"/>
            <a:ext cx="1620180" cy="11521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HKROC-based acquisition system paper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2023/12</a:t>
            </a:r>
          </a:p>
          <a:p>
            <a:pPr algn="ctr"/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42910" y="6055443"/>
            <a:ext cx="1728192" cy="7003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Mezzanine daughter board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719736" y="6055443"/>
            <a:ext cx="1724697" cy="7003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Acquisition board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373593" y="6055443"/>
            <a:ext cx="2114895" cy="70037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Acquisition board with reconstruction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000824" y="6151642"/>
            <a:ext cx="1724697" cy="423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here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V="1">
            <a:off x="7824192" y="5973008"/>
            <a:ext cx="0" cy="3958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>
            <a:off x="7536160" y="6368875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30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Potential projects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620714"/>
            <a:ext cx="682658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/>
              <a:t>Water Cherenkov Test Experiment @ CERN</a:t>
            </a:r>
            <a:r>
              <a:rPr lang="en-US" dirty="0"/>
              <a:t> (WCTE):</a:t>
            </a:r>
          </a:p>
          <a:p>
            <a:pPr>
              <a:lnSpc>
                <a:spcPct val="200000"/>
              </a:lnSpc>
            </a:pPr>
            <a:r>
              <a:rPr lang="en-US" dirty="0"/>
              <a:t>WCTE is </a:t>
            </a:r>
            <a:r>
              <a:rPr lang="en-US" dirty="0">
                <a:solidFill>
                  <a:srgbClr val="FF0000"/>
                </a:solidFill>
              </a:rPr>
              <a:t>a small scale water Cherenkov detector </a:t>
            </a:r>
            <a:r>
              <a:rPr lang="en-US" dirty="0"/>
              <a:t>which will be commissioned over 2022 and 2023, with the aim to be placed in the T9 beam area in CERN. </a:t>
            </a:r>
            <a:endParaRPr lang="en-US" dirty="0" smtClean="0"/>
          </a:p>
          <a:p>
            <a:pPr>
              <a:lnSpc>
                <a:spcPct val="200000"/>
              </a:lnSpc>
            </a:pPr>
            <a:r>
              <a:rPr lang="en-US" dirty="0" smtClean="0"/>
              <a:t>The </a:t>
            </a:r>
            <a:r>
              <a:rPr lang="en-US" dirty="0"/>
              <a:t>WCTE will be a test bed for future water Cherenkov technologies. </a:t>
            </a:r>
          </a:p>
          <a:p>
            <a:pPr>
              <a:lnSpc>
                <a:spcPct val="200000"/>
              </a:lnSpc>
            </a:pPr>
            <a:r>
              <a:rPr lang="en-US" u="sng" dirty="0"/>
              <a:t>DOI 10.5281/zenodo.6784532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2"/>
          <a:srcRect l="1" t="1784" r="2203" b="1121"/>
          <a:stretch/>
        </p:blipFill>
        <p:spPr>
          <a:xfrm>
            <a:off x="6826582" y="834241"/>
            <a:ext cx="4817565" cy="599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22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54" y="1501012"/>
            <a:ext cx="8795178" cy="39453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HKROC operating modes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TWEPP 2022 BERGEN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1524001" y="62071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HKROC has “</a:t>
            </a:r>
            <a:r>
              <a:rPr lang="en-US" sz="1600" b="1" dirty="0"/>
              <a:t>three operating modes”</a:t>
            </a:r>
            <a:r>
              <a:rPr lang="en-US" sz="1600" dirty="0"/>
              <a:t>: </a:t>
            </a:r>
            <a:r>
              <a:rPr lang="en-US" sz="1600" b="1" dirty="0"/>
              <a:t>normal</a:t>
            </a:r>
            <a:r>
              <a:rPr lang="en-US" sz="1600" dirty="0"/>
              <a:t>, </a:t>
            </a:r>
            <a:r>
              <a:rPr lang="en-US" sz="1600" b="1" dirty="0"/>
              <a:t>supernovae</a:t>
            </a:r>
            <a:r>
              <a:rPr lang="en-US" sz="1600" dirty="0"/>
              <a:t> and </a:t>
            </a:r>
            <a:r>
              <a:rPr lang="en-US" sz="1600" b="1" dirty="0"/>
              <a:t>ultra-fast.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Each mode has a different </a:t>
            </a:r>
            <a:r>
              <a:rPr lang="en-US" sz="1600" b="1" dirty="0"/>
              <a:t>triggering rate capability </a:t>
            </a:r>
            <a:r>
              <a:rPr lang="en-US" sz="1600" dirty="0"/>
              <a:t>and a </a:t>
            </a:r>
            <a:r>
              <a:rPr lang="en-US" sz="1600" b="1" dirty="0"/>
              <a:t>specific readout format</a:t>
            </a:r>
            <a:r>
              <a:rPr lang="en-US" sz="1600" dirty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07569" y="5398051"/>
            <a:ext cx="1770731" cy="600164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100" b="1" dirty="0">
                <a:latin typeface="+mj-lt"/>
              </a:rPr>
              <a:t>NORMAL MODE:</a:t>
            </a:r>
          </a:p>
          <a:p>
            <a:r>
              <a:rPr lang="en-US" sz="1100" b="1" dirty="0">
                <a:latin typeface="+mj-lt"/>
              </a:rPr>
              <a:t>DATA FRAME </a:t>
            </a:r>
            <a:r>
              <a:rPr lang="en-US" sz="1100" dirty="0">
                <a:latin typeface="+mj-lt"/>
              </a:rPr>
              <a:t>for </a:t>
            </a:r>
            <a:r>
              <a:rPr lang="en-US" sz="1100" dirty="0">
                <a:solidFill>
                  <a:srgbClr val="FF0000"/>
                </a:solidFill>
                <a:latin typeface="+mj-lt"/>
              </a:rPr>
              <a:t>9 </a:t>
            </a:r>
            <a:r>
              <a:rPr lang="en-US" sz="1100" dirty="0" err="1">
                <a:solidFill>
                  <a:srgbClr val="FF0000"/>
                </a:solidFill>
                <a:latin typeface="+mj-lt"/>
              </a:rPr>
              <a:t>chs</a:t>
            </a:r>
            <a:r>
              <a:rPr lang="en-US" sz="1100" dirty="0">
                <a:solidFill>
                  <a:srgbClr val="FF0000"/>
                </a:solidFill>
                <a:latin typeface="+mj-lt"/>
              </a:rPr>
              <a:t>: </a:t>
            </a:r>
          </a:p>
          <a:p>
            <a:r>
              <a:rPr lang="en-US" sz="1100" b="1" dirty="0">
                <a:solidFill>
                  <a:srgbClr val="FF0000"/>
                </a:solidFill>
                <a:latin typeface="+mj-lt"/>
              </a:rPr>
              <a:t>10 words </a:t>
            </a:r>
            <a:r>
              <a:rPr lang="en-US" sz="1100" b="1" dirty="0">
                <a:latin typeface="+mj-lt"/>
              </a:rPr>
              <a:t>of 32bits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44268" y="4791809"/>
            <a:ext cx="1898276" cy="600164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100" b="1" dirty="0">
                <a:latin typeface="+mj-lt"/>
              </a:rPr>
              <a:t>SUPERNOVA MODE:</a:t>
            </a:r>
          </a:p>
          <a:p>
            <a:r>
              <a:rPr lang="en-US" sz="1100" b="1" dirty="0">
                <a:latin typeface="+mj-lt"/>
              </a:rPr>
              <a:t>DATA FRAME </a:t>
            </a:r>
            <a:r>
              <a:rPr lang="en-US" sz="1100" dirty="0">
                <a:latin typeface="+mj-lt"/>
              </a:rPr>
              <a:t>for </a:t>
            </a:r>
            <a:r>
              <a:rPr lang="en-US" sz="1100" dirty="0">
                <a:solidFill>
                  <a:srgbClr val="FF0000"/>
                </a:solidFill>
                <a:latin typeface="+mj-lt"/>
              </a:rPr>
              <a:t>9 </a:t>
            </a:r>
            <a:r>
              <a:rPr lang="en-US" sz="1100" dirty="0" err="1">
                <a:solidFill>
                  <a:srgbClr val="FF0000"/>
                </a:solidFill>
                <a:latin typeface="+mj-lt"/>
              </a:rPr>
              <a:t>chs</a:t>
            </a:r>
            <a:r>
              <a:rPr lang="en-US" sz="1100" dirty="0">
                <a:solidFill>
                  <a:srgbClr val="FF0000"/>
                </a:solidFill>
                <a:latin typeface="+mj-lt"/>
              </a:rPr>
              <a:t>: </a:t>
            </a:r>
          </a:p>
          <a:p>
            <a:r>
              <a:rPr lang="en-US" sz="1100" b="1" dirty="0">
                <a:solidFill>
                  <a:srgbClr val="FF0000"/>
                </a:solidFill>
                <a:latin typeface="+mj-lt"/>
              </a:rPr>
              <a:t>4 words </a:t>
            </a:r>
            <a:r>
              <a:rPr lang="en-US" sz="1100" b="1" dirty="0">
                <a:latin typeface="+mj-lt"/>
              </a:rPr>
              <a:t>of 32bits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040217" y="5446340"/>
            <a:ext cx="1749903" cy="600164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100" b="1" dirty="0">
                <a:latin typeface="+mj-lt"/>
              </a:rPr>
              <a:t>ULTRA FAST MODE:</a:t>
            </a:r>
          </a:p>
          <a:p>
            <a:r>
              <a:rPr lang="en-US" sz="1100" b="1" dirty="0">
                <a:latin typeface="+mj-lt"/>
              </a:rPr>
              <a:t>DATA FRAME </a:t>
            </a:r>
            <a:r>
              <a:rPr lang="en-US" sz="1100" dirty="0">
                <a:latin typeface="+mj-lt"/>
              </a:rPr>
              <a:t>for </a:t>
            </a:r>
            <a:r>
              <a:rPr lang="en-US" sz="1100" dirty="0">
                <a:solidFill>
                  <a:srgbClr val="FF0000"/>
                </a:solidFill>
                <a:latin typeface="+mj-lt"/>
              </a:rPr>
              <a:t>9 </a:t>
            </a:r>
            <a:r>
              <a:rPr lang="en-US" sz="1100" dirty="0" err="1">
                <a:solidFill>
                  <a:srgbClr val="FF0000"/>
                </a:solidFill>
                <a:latin typeface="+mj-lt"/>
              </a:rPr>
              <a:t>chs</a:t>
            </a:r>
            <a:r>
              <a:rPr lang="en-US" sz="1100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r>
              <a:rPr lang="en-US" sz="1100" b="1" dirty="0">
                <a:solidFill>
                  <a:srgbClr val="FF0000"/>
                </a:solidFill>
                <a:latin typeface="+mj-lt"/>
              </a:rPr>
              <a:t>1 words </a:t>
            </a:r>
            <a:r>
              <a:rPr lang="en-US" sz="1100" b="1" dirty="0">
                <a:latin typeface="+mj-lt"/>
              </a:rPr>
              <a:t>of 32bits</a:t>
            </a:r>
          </a:p>
        </p:txBody>
      </p:sp>
    </p:spTree>
    <p:extLst>
      <p:ext uri="{BB962C8B-B14F-4D97-AF65-F5344CB8AC3E}">
        <p14:creationId xmlns:p14="http://schemas.microsoft.com/office/powerpoint/2010/main" val="1990004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HKROC </a:t>
            </a:r>
            <a:r>
              <a:rPr lang="fr-FR" dirty="0" err="1" smtClean="0"/>
              <a:t>testbench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3023" y="594554"/>
            <a:ext cx="894962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CMR12"/>
              </a:rPr>
              <a:t>HKROC has been received in </a:t>
            </a:r>
            <a:r>
              <a:rPr lang="en-US" sz="1600" b="1" dirty="0">
                <a:latin typeface="CMR12"/>
              </a:rPr>
              <a:t>January 2022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MR12"/>
              </a:rPr>
              <a:t>A dedicated </a:t>
            </a:r>
            <a:r>
              <a:rPr lang="en-US" sz="1600" b="1" dirty="0">
                <a:latin typeface="CMR12"/>
              </a:rPr>
              <a:t>test-board</a:t>
            </a:r>
            <a:r>
              <a:rPr lang="en-US" sz="1600" dirty="0">
                <a:latin typeface="CMR12"/>
              </a:rPr>
              <a:t> used to test the ASIC performances. It</a:t>
            </a:r>
            <a:r>
              <a:rPr lang="en-US" sz="1600" b="1" dirty="0"/>
              <a:t> </a:t>
            </a:r>
            <a:r>
              <a:rPr lang="en-US" sz="1600" dirty="0"/>
              <a:t>is placed on a </a:t>
            </a:r>
            <a:r>
              <a:rPr lang="en-US" sz="1600" b="1" dirty="0"/>
              <a:t>mezzanine board </a:t>
            </a:r>
          </a:p>
          <a:p>
            <a:pPr>
              <a:lnSpc>
                <a:spcPct val="150000"/>
              </a:lnSpc>
            </a:pPr>
            <a:r>
              <a:rPr lang="en-US" sz="1600" b="1" dirty="0"/>
              <a:t>mounted</a:t>
            </a:r>
            <a:r>
              <a:rPr lang="en-US" sz="1600" dirty="0"/>
              <a:t> directly through a </a:t>
            </a:r>
            <a:r>
              <a:rPr lang="en-US" sz="1600" b="1" dirty="0"/>
              <a:t>flip-chip process</a:t>
            </a:r>
            <a:r>
              <a:rPr lang="en-US" sz="1600" dirty="0"/>
              <a:t>. The mezzanine is mounted on a </a:t>
            </a:r>
            <a:r>
              <a:rPr lang="en-US" sz="1600" b="1" dirty="0"/>
              <a:t>mother board 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that is connected to a test board “ </a:t>
            </a:r>
            <a:r>
              <a:rPr lang="en-US" sz="1600" b="1" dirty="0"/>
              <a:t>Xilinx </a:t>
            </a:r>
            <a:r>
              <a:rPr lang="en-US" sz="1600" b="1" dirty="0" err="1"/>
              <a:t>Kintex</a:t>
            </a:r>
            <a:r>
              <a:rPr lang="en-US" sz="1600" b="1" dirty="0"/>
              <a:t> </a:t>
            </a:r>
            <a:r>
              <a:rPr lang="en-US" sz="1600" b="1" dirty="0" err="1"/>
              <a:t>UltraScale</a:t>
            </a:r>
            <a:r>
              <a:rPr lang="en-US" sz="1600" b="1" dirty="0"/>
              <a:t> FPGA KCU</a:t>
            </a:r>
            <a:r>
              <a:rPr lang="en-US" sz="1600" dirty="0"/>
              <a:t>”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574" y="2832650"/>
            <a:ext cx="4565317" cy="369457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505" y="2501973"/>
            <a:ext cx="2354959" cy="1282513"/>
          </a:xfrm>
          <a:prstGeom prst="rect">
            <a:avLst/>
          </a:prstGeom>
        </p:spPr>
      </p:pic>
      <p:cxnSp>
        <p:nvCxnSpPr>
          <p:cNvPr id="11" name="Connecteur en angle 10"/>
          <p:cNvCxnSpPr>
            <a:stCxn id="9" idx="1"/>
          </p:cNvCxnSpPr>
          <p:nvPr/>
        </p:nvCxnSpPr>
        <p:spPr>
          <a:xfrm rot="10800000" flipV="1">
            <a:off x="5888343" y="3143229"/>
            <a:ext cx="2020163" cy="1142024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5240269" y="4136792"/>
            <a:ext cx="648072" cy="2969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1522183" y="2671499"/>
            <a:ext cx="259077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Three test-benches in parallel:</a:t>
            </a:r>
          </a:p>
          <a:p>
            <a:r>
              <a:rPr lang="en-US" sz="1400" dirty="0">
                <a:solidFill>
                  <a:srgbClr val="FF0000"/>
                </a:solidFill>
              </a:rPr>
              <a:t>OMEGA, LLR, CEA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80795" y="6023228"/>
            <a:ext cx="3076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ASIC Power Consumption</a:t>
            </a:r>
            <a:r>
              <a:rPr lang="en-US" sz="1200" dirty="0"/>
              <a:t>: 40 </a:t>
            </a:r>
            <a:r>
              <a:rPr lang="en-US" sz="1200" dirty="0" err="1"/>
              <a:t>mW</a:t>
            </a:r>
            <a:r>
              <a:rPr lang="en-US" sz="1200" dirty="0"/>
              <a:t>/PMT </a:t>
            </a:r>
          </a:p>
          <a:p>
            <a:r>
              <a:rPr lang="en-US" sz="1200" dirty="0"/>
              <a:t>Board Power Consumption: 3.2 W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7619327" y="3824445"/>
            <a:ext cx="2808312" cy="2177963"/>
            <a:chOff x="4139989" y="3794663"/>
            <a:chExt cx="2808312" cy="2177963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9989" y="3794663"/>
              <a:ext cx="2808312" cy="217796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014196" y="4403933"/>
              <a:ext cx="145745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/>
                <a:t>12ns</a:t>
              </a:r>
              <a:r>
                <a:rPr lang="en-US" sz="1000" dirty="0"/>
                <a:t> of </a:t>
              </a:r>
              <a:r>
                <a:rPr lang="en-US" sz="1000" b="1" dirty="0"/>
                <a:t>FWHM width </a:t>
              </a:r>
              <a:endParaRPr lang="en-US" sz="10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379661" y="4959321"/>
              <a:ext cx="45397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/>
                <a:t>6mV</a:t>
              </a:r>
              <a:endParaRPr lang="en-US" sz="10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65658" y="5379555"/>
              <a:ext cx="6126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1 </a:t>
              </a:r>
              <a:r>
                <a:rPr lang="en-US" sz="1200" dirty="0" err="1"/>
                <a:t>p.e.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433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neutrino detectors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 des Metiers de l’electronique de l’in2p3 et de 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620714"/>
            <a:ext cx="12192001" cy="276387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800" b="1" dirty="0" smtClean="0">
                <a:latin typeface="Calibri" panose="020F0502020204030204" pitchFamily="34" charset="0"/>
              </a:rPr>
              <a:t>Next-generation </a:t>
            </a:r>
            <a:r>
              <a:rPr lang="en-US" sz="1800" b="1" dirty="0">
                <a:latin typeface="Calibri" panose="020F0502020204030204" pitchFamily="34" charset="0"/>
              </a:rPr>
              <a:t>neutrino experiments </a:t>
            </a:r>
            <a:r>
              <a:rPr lang="en-US" sz="1800" dirty="0">
                <a:latin typeface="Calibri" panose="020F0502020204030204" pitchFamily="34" charset="0"/>
              </a:rPr>
              <a:t>using a </a:t>
            </a:r>
            <a:r>
              <a:rPr lang="en-US" sz="1800" b="1" dirty="0">
                <a:latin typeface="Calibri" panose="020F0502020204030204" pitchFamily="34" charset="0"/>
              </a:rPr>
              <a:t>large number </a:t>
            </a:r>
            <a:r>
              <a:rPr lang="en-US" sz="1800" dirty="0">
                <a:latin typeface="Calibri" panose="020F0502020204030204" pitchFamily="34" charset="0"/>
              </a:rPr>
              <a:t>of </a:t>
            </a:r>
            <a:r>
              <a:rPr lang="en-US" sz="1800" dirty="0" smtClean="0">
                <a:latin typeface="Calibri" panose="020F0502020204030204" pitchFamily="34" charset="0"/>
              </a:rPr>
              <a:t>photomultiplier </a:t>
            </a:r>
            <a:r>
              <a:rPr lang="en-US" sz="1800" dirty="0">
                <a:latin typeface="Calibri" panose="020F0502020204030204" pitchFamily="34" charset="0"/>
              </a:rPr>
              <a:t>tubes (</a:t>
            </a:r>
            <a:r>
              <a:rPr lang="en-US" sz="1800" b="1" dirty="0">
                <a:latin typeface="Calibri" panose="020F0502020204030204" pitchFamily="34" charset="0"/>
              </a:rPr>
              <a:t>PMTs</a:t>
            </a:r>
            <a:r>
              <a:rPr lang="en-US" sz="1800" dirty="0">
                <a:latin typeface="Calibri" panose="020F0502020204030204" pitchFamily="34" charset="0"/>
              </a:rPr>
              <a:t>) 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are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currently under design and 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construction like </a:t>
            </a: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Hyper-</a:t>
            </a:r>
            <a:r>
              <a:rPr lang="en-US" sz="1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Kamiokande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in Japan (</a:t>
            </a:r>
            <a:r>
              <a:rPr lang="en-US" sz="1800" dirty="0" smtClean="0">
                <a:latin typeface="Calibri" panose="020F0502020204030204" pitchFamily="34" charset="0"/>
              </a:rPr>
              <a:t>water Cherenkov detector) or </a:t>
            </a:r>
            <a:r>
              <a:rPr lang="en-US" sz="1800" b="1" dirty="0" smtClean="0">
                <a:latin typeface="Calibri" panose="020F0502020204030204" pitchFamily="34" charset="0"/>
              </a:rPr>
              <a:t>Juno</a:t>
            </a:r>
            <a:r>
              <a:rPr lang="en-US" sz="1800" dirty="0" smtClean="0">
                <a:latin typeface="Calibri" panose="020F0502020204030204" pitchFamily="34" charset="0"/>
              </a:rPr>
              <a:t> in China (Liquid-scintillator Cherenkov detector), SNO+ Canada (</a:t>
            </a:r>
            <a:r>
              <a:rPr lang="en-US" sz="1800" dirty="0">
                <a:latin typeface="Calibri" panose="020F0502020204030204" pitchFamily="34" charset="0"/>
              </a:rPr>
              <a:t>Liquid-scintillator Cherenkov ), </a:t>
            </a:r>
            <a:r>
              <a:rPr lang="en-US" sz="1800" dirty="0" err="1" smtClean="0">
                <a:latin typeface="Calibri" panose="020F0502020204030204" pitchFamily="34" charset="0"/>
              </a:rPr>
              <a:t>etc</a:t>
            </a:r>
            <a:endParaRPr lang="en-US" sz="1800" dirty="0" smtClean="0">
              <a:latin typeface="Calibri" panose="020F0502020204030204" pitchFamily="34" charset="0"/>
            </a:endParaRPr>
          </a:p>
          <a:p>
            <a:r>
              <a:rPr lang="en-US" sz="1800" b="1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Larger detectors </a:t>
            </a:r>
            <a:r>
              <a:rPr lang="en-US" sz="1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 to improve the neutrino interactions  Neutrinos </a:t>
            </a:r>
            <a:r>
              <a:rPr lang="en-US" sz="1800" dirty="0">
                <a:latin typeface="Calibri" panose="020F0502020204030204" pitchFamily="34" charset="0"/>
                <a:sym typeface="Wingdings" panose="05000000000000000000" pitchFamily="2" charset="2"/>
              </a:rPr>
              <a:t>week interaction  </a:t>
            </a:r>
            <a:r>
              <a:rPr lang="en-US" sz="1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Neutrinos with a very small mass ( 10</a:t>
            </a:r>
            <a:r>
              <a:rPr lang="en-US" sz="1800" baseline="30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-36 </a:t>
            </a:r>
            <a:r>
              <a:rPr lang="en-US" sz="1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kg) </a:t>
            </a:r>
          </a:p>
          <a:p>
            <a:r>
              <a:rPr lang="en-US" sz="1800" b="1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Larger number of photodetectors </a:t>
            </a:r>
          </a:p>
          <a:p>
            <a:r>
              <a:rPr lang="en-US" sz="1800" b="1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Larger number of electronics and cables</a:t>
            </a:r>
          </a:p>
          <a:p>
            <a:r>
              <a:rPr lang="en-US" sz="1800" b="1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Extra Costs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32" y="3650456"/>
            <a:ext cx="2573463" cy="1943001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41" name="Groupe 40"/>
          <p:cNvGrpSpPr/>
          <p:nvPr/>
        </p:nvGrpSpPr>
        <p:grpSpPr>
          <a:xfrm>
            <a:off x="7688345" y="2929067"/>
            <a:ext cx="4165476" cy="3816425"/>
            <a:chOff x="7831652" y="2475816"/>
            <a:chExt cx="4215867" cy="4269676"/>
          </a:xfrm>
        </p:grpSpPr>
        <p:sp>
          <p:nvSpPr>
            <p:cNvPr id="32" name="Rectangle 31"/>
            <p:cNvSpPr/>
            <p:nvPr/>
          </p:nvSpPr>
          <p:spPr>
            <a:xfrm>
              <a:off x="10128356" y="2475816"/>
              <a:ext cx="1919163" cy="58535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r>
                <a:rPr lang="en-US" sz="1400" b="1" dirty="0" smtClean="0"/>
                <a:t>18,000 20” LPMTs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</a:rPr>
                <a:t>26,000 3” SPMTs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40" name="Groupe 39"/>
            <p:cNvGrpSpPr/>
            <p:nvPr/>
          </p:nvGrpSpPr>
          <p:grpSpPr>
            <a:xfrm>
              <a:off x="7831652" y="2628754"/>
              <a:ext cx="4215867" cy="4116738"/>
              <a:chOff x="7831652" y="2628754"/>
              <a:chExt cx="4215867" cy="411673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831652" y="3027225"/>
                <a:ext cx="4215867" cy="37182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Image 2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38" r="21462"/>
              <a:stretch/>
            </p:blipFill>
            <p:spPr>
              <a:xfrm>
                <a:off x="7871546" y="3071980"/>
                <a:ext cx="1868631" cy="214081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30" name="Image 29"/>
              <p:cNvPicPr>
                <a:picLocks noChangeAspect="1"/>
              </p:cNvPicPr>
              <p:nvPr/>
            </p:nvPicPr>
            <p:blipFill rotWithShape="1">
              <a:blip r:embed="rId4"/>
              <a:srcRect l="3594" t="11160" r="55850"/>
              <a:stretch/>
            </p:blipFill>
            <p:spPr>
              <a:xfrm>
                <a:off x="9974502" y="3164465"/>
                <a:ext cx="1856189" cy="148377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31" name="Image 30"/>
              <p:cNvPicPr>
                <a:picLocks noChangeAspect="1"/>
              </p:cNvPicPr>
              <p:nvPr/>
            </p:nvPicPr>
            <p:blipFill rotWithShape="1">
              <a:blip r:embed="rId5"/>
              <a:srcRect r="49341"/>
              <a:stretch/>
            </p:blipFill>
            <p:spPr>
              <a:xfrm>
                <a:off x="10853209" y="4653526"/>
                <a:ext cx="1003431" cy="903708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3" name="ZoneTexte 32"/>
              <p:cNvSpPr txBox="1"/>
              <p:nvPr/>
            </p:nvSpPr>
            <p:spPr>
              <a:xfrm>
                <a:off x="9302488" y="2628754"/>
                <a:ext cx="82586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</a:rPr>
                  <a:t>JUNO</a:t>
                </a:r>
                <a:endParaRPr lang="en-US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8" name="Image 27"/>
              <p:cNvPicPr>
                <a:picLocks noChangeAspect="1"/>
              </p:cNvPicPr>
              <p:nvPr/>
            </p:nvPicPr>
            <p:blipFill rotWithShape="1">
              <a:blip r:embed="rId6"/>
              <a:srcRect l="20148" r="2619"/>
              <a:stretch/>
            </p:blipFill>
            <p:spPr>
              <a:xfrm>
                <a:off x="7895450" y="5311580"/>
                <a:ext cx="2149438" cy="1362541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60" name="ZoneTexte 59"/>
            <p:cNvSpPr txBox="1"/>
            <p:nvPr/>
          </p:nvSpPr>
          <p:spPr>
            <a:xfrm>
              <a:off x="7871544" y="3061297"/>
              <a:ext cx="1060311" cy="232899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Ready in </a:t>
              </a:r>
              <a:r>
                <a:rPr lang="en-US" sz="1100" b="1" dirty="0" smtClean="0"/>
                <a:t>2025</a:t>
              </a:r>
              <a:endParaRPr lang="en-US" sz="1100" b="1" dirty="0"/>
            </a:p>
          </p:txBody>
        </p:sp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9339" y="4673431"/>
              <a:ext cx="800836" cy="73211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985333" y="5615513"/>
              <a:ext cx="198679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000" i="1" dirty="0" smtClean="0"/>
                <a:t>Le </a:t>
              </a:r>
              <a:r>
                <a:rPr lang="fr-FR" sz="1000" i="1" dirty="0"/>
                <a:t>système JUNO-Small PMT </a:t>
              </a:r>
              <a:endParaRPr lang="fr-FR" sz="1000" i="1" dirty="0" smtClean="0"/>
            </a:p>
            <a:p>
              <a:pPr algn="ctr"/>
              <a:r>
                <a:rPr lang="fr-FR" sz="1000" i="1" dirty="0" smtClean="0"/>
                <a:t>et </a:t>
              </a:r>
              <a:r>
                <a:rPr lang="fr-FR" sz="1000" i="1" dirty="0"/>
                <a:t>la carte ABC 128 voies </a:t>
              </a:r>
              <a:endParaRPr lang="fr-FR" sz="1000" i="1" dirty="0" smtClean="0"/>
            </a:p>
            <a:p>
              <a:pPr algn="ctr"/>
              <a:r>
                <a:rPr lang="fr-FR" sz="1000" i="1" dirty="0" smtClean="0"/>
                <a:t>de </a:t>
              </a:r>
              <a:r>
                <a:rPr lang="fr-FR" sz="1000" i="1" dirty="0"/>
                <a:t>lecture de </a:t>
              </a:r>
              <a:r>
                <a:rPr lang="fr-FR" sz="1000" i="1" dirty="0" err="1"/>
                <a:t>photomultipliers</a:t>
              </a:r>
              <a:r>
                <a:rPr lang="fr-FR" sz="1000" i="1" dirty="0"/>
                <a:t> </a:t>
              </a:r>
              <a:r>
                <a:rPr lang="fr-FR" sz="1000" i="1" dirty="0" smtClean="0"/>
                <a:t>3 </a:t>
              </a:r>
            </a:p>
            <a:p>
              <a:pPr algn="ctr"/>
              <a:r>
                <a:rPr lang="fr-FR" sz="1000" b="1" dirty="0"/>
                <a:t>Abdel </a:t>
              </a:r>
              <a:r>
                <a:rPr lang="fr-FR" sz="1000" b="1" dirty="0" err="1" smtClean="0"/>
                <a:t>Rebii</a:t>
              </a:r>
              <a:endParaRPr lang="fr-FR" sz="1000" b="1" dirty="0" smtClean="0"/>
            </a:p>
            <a:p>
              <a:pPr algn="ctr"/>
              <a:r>
                <a:rPr lang="fr-FR" sz="1000" b="1" dirty="0"/>
                <a:t>15 juin 2023, 09:30 </a:t>
              </a:r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3298186" y="2929067"/>
            <a:ext cx="4093166" cy="3816425"/>
            <a:chOff x="3215680" y="2503885"/>
            <a:chExt cx="4525214" cy="4237484"/>
          </a:xfrm>
        </p:grpSpPr>
        <p:sp>
          <p:nvSpPr>
            <p:cNvPr id="9" name="Rectangle 8"/>
            <p:cNvSpPr/>
            <p:nvPr/>
          </p:nvSpPr>
          <p:spPr>
            <a:xfrm>
              <a:off x="3215680" y="3041106"/>
              <a:ext cx="4507734" cy="370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3244130" y="3098484"/>
              <a:ext cx="3003166" cy="3444512"/>
              <a:chOff x="7163523" y="4234660"/>
              <a:chExt cx="2546197" cy="2519134"/>
            </a:xfrm>
            <a:solidFill>
              <a:schemeClr val="bg1"/>
            </a:solidFill>
          </p:grpSpPr>
          <p:pic>
            <p:nvPicPr>
              <p:cNvPr id="20" name="Image 1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462" r="29253"/>
              <a:stretch/>
            </p:blipFill>
            <p:spPr>
              <a:xfrm>
                <a:off x="7163523" y="4234660"/>
                <a:ext cx="2546197" cy="2519134"/>
              </a:xfrm>
              <a:prstGeom prst="rect">
                <a:avLst/>
              </a:prstGeom>
              <a:grpFill/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7835272" y="5490559"/>
                <a:ext cx="414878" cy="21589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solidFill>
                      <a:srgbClr val="000000"/>
                    </a:solidFill>
                  </a:rPr>
                  <a:t>71m</a:t>
                </a:r>
                <a:endParaRPr lang="en-US" sz="1000" dirty="0"/>
              </a:p>
            </p:txBody>
          </p:sp>
          <p:cxnSp>
            <p:nvCxnSpPr>
              <p:cNvPr id="22" name="Connecteur droit avec flèche 21"/>
              <p:cNvCxnSpPr/>
              <p:nvPr/>
            </p:nvCxnSpPr>
            <p:spPr>
              <a:xfrm>
                <a:off x="8328248" y="4941168"/>
                <a:ext cx="0" cy="1152128"/>
              </a:xfrm>
              <a:prstGeom prst="straightConnector1">
                <a:avLst/>
              </a:prstGeom>
              <a:grpFill/>
              <a:ln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avec flèche 22"/>
              <p:cNvCxnSpPr/>
              <p:nvPr/>
            </p:nvCxnSpPr>
            <p:spPr>
              <a:xfrm flipV="1">
                <a:off x="8400256" y="4869160"/>
                <a:ext cx="1152128" cy="494"/>
              </a:xfrm>
              <a:prstGeom prst="straightConnector1">
                <a:avLst/>
              </a:prstGeom>
              <a:grpFill/>
              <a:ln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8711429" y="4638344"/>
                <a:ext cx="462281" cy="19994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</a:rPr>
                  <a:t>68 m</a:t>
                </a:r>
                <a:endParaRPr lang="en-US" sz="1000" dirty="0"/>
              </a:p>
            </p:txBody>
          </p:sp>
        </p:grpSp>
        <p:sp>
          <p:nvSpPr>
            <p:cNvPr id="11" name="ZoneTexte 10"/>
            <p:cNvSpPr txBox="1"/>
            <p:nvPr/>
          </p:nvSpPr>
          <p:spPr>
            <a:xfrm>
              <a:off x="3771516" y="2503885"/>
              <a:ext cx="217239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C00000"/>
                  </a:solidFill>
                </a:rPr>
                <a:t>Hyperkamiokande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89097" y="3101848"/>
              <a:ext cx="1348015" cy="141239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10"/>
            <a:srcRect l="3730" t="5830" r="3798" b="3496"/>
            <a:stretch/>
          </p:blipFill>
          <p:spPr>
            <a:xfrm>
              <a:off x="6305970" y="4565262"/>
              <a:ext cx="1297880" cy="119353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6" name="Rectangle 15"/>
            <p:cNvSpPr/>
            <p:nvPr/>
          </p:nvSpPr>
          <p:spPr>
            <a:xfrm>
              <a:off x="6107626" y="2661148"/>
              <a:ext cx="1633268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0000"/>
                  </a:solidFill>
                </a:rPr>
                <a:t>20,000 </a:t>
              </a:r>
              <a:r>
                <a:rPr lang="en-US" sz="1400" b="1" dirty="0">
                  <a:solidFill>
                    <a:srgbClr val="000000"/>
                  </a:solidFill>
                </a:rPr>
                <a:t>20” PMTs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endParaRPr lang="en-US" sz="14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266569" y="3106357"/>
              <a:ext cx="1445802" cy="36170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100" dirty="0" smtClean="0">
                  <a:solidFill>
                    <a:srgbClr val="000000"/>
                  </a:solidFill>
                </a:rPr>
                <a:t>Ready in ~</a:t>
              </a:r>
              <a:r>
                <a:rPr lang="en-US" sz="1100" b="1" dirty="0" smtClean="0">
                  <a:solidFill>
                    <a:srgbClr val="000000"/>
                  </a:solidFill>
                </a:rPr>
                <a:t>2027</a:t>
              </a:r>
              <a:endParaRPr lang="en-US" sz="11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8" name="Connecteur droit avec flèche 17"/>
            <p:cNvCxnSpPr>
              <a:stCxn id="19" idx="4"/>
              <a:endCxn id="12" idx="2"/>
            </p:cNvCxnSpPr>
            <p:nvPr/>
          </p:nvCxnSpPr>
          <p:spPr>
            <a:xfrm>
              <a:off x="6935365" y="3888906"/>
              <a:ext cx="27739" cy="625334"/>
            </a:xfrm>
            <a:prstGeom prst="straightConnector1">
              <a:avLst/>
            </a:prstGeom>
            <a:solidFill>
              <a:schemeClr val="bg1"/>
            </a:solidFill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Ellipse 18"/>
            <p:cNvSpPr/>
            <p:nvPr/>
          </p:nvSpPr>
          <p:spPr>
            <a:xfrm>
              <a:off x="6754483" y="3455967"/>
              <a:ext cx="361764" cy="4329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11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6298" y="5817134"/>
              <a:ext cx="938115" cy="888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93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326" y="1327233"/>
            <a:ext cx="4464422" cy="3306308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680" y="1307055"/>
            <a:ext cx="4447837" cy="3322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HKROC Trigger rate measurements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74825" y="4630050"/>
            <a:ext cx="3716082" cy="10618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CMR12"/>
              </a:rPr>
              <a:t>1 PMT channel </a:t>
            </a:r>
            <a:r>
              <a:rPr lang="en-US" sz="1400" dirty="0">
                <a:latin typeface="CMR12"/>
                <a:sym typeface="Wingdings" panose="05000000000000000000" pitchFamily="2" charset="2"/>
              </a:rPr>
              <a:t>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CMR12"/>
                <a:sym typeface="Wingdings" panose="05000000000000000000" pitchFamily="2" charset="2"/>
              </a:rPr>
              <a:t>3 HKROC channels</a:t>
            </a:r>
            <a:r>
              <a:rPr lang="en-US" sz="1400" dirty="0">
                <a:latin typeface="CMR12"/>
                <a:sym typeface="Wingdings" panose="05000000000000000000" pitchFamily="2" charset="2"/>
              </a:rPr>
              <a:t> tested in Normal Mode: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CMR12"/>
              </a:rPr>
              <a:t>100%</a:t>
            </a:r>
            <a:r>
              <a:rPr lang="en-US" sz="1400" dirty="0">
                <a:latin typeface="CMR12"/>
              </a:rPr>
              <a:t> Trigger efficiency up to </a:t>
            </a:r>
            <a:r>
              <a:rPr lang="en-US" sz="1400" b="1" dirty="0">
                <a:solidFill>
                  <a:srgbClr val="006600"/>
                </a:solidFill>
              </a:rPr>
              <a:t>415 kHz 3 </a:t>
            </a:r>
            <a:r>
              <a:rPr lang="en-US" sz="1400" b="1" dirty="0" err="1">
                <a:solidFill>
                  <a:srgbClr val="006600"/>
                </a:solidFill>
              </a:rPr>
              <a:t>chs</a:t>
            </a:r>
            <a:endParaRPr lang="en-US" sz="1400" b="1" dirty="0">
              <a:solidFill>
                <a:srgbClr val="0066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642298"/>
            <a:ext cx="89146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latin typeface="+mj-lt"/>
              </a:rPr>
              <a:t>FAST hit rate (~ 1MHz) required for close Supernova signals (~ 1 </a:t>
            </a:r>
            <a:r>
              <a:rPr lang="en-US" sz="1600" b="1" dirty="0" err="1">
                <a:latin typeface="+mj-lt"/>
              </a:rPr>
              <a:t>p.e.</a:t>
            </a:r>
            <a:r>
              <a:rPr lang="en-US" sz="1600" b="1" dirty="0">
                <a:latin typeface="+mj-lt"/>
              </a:rPr>
              <a:t>)</a:t>
            </a:r>
          </a:p>
        </p:txBody>
      </p:sp>
      <p:sp>
        <p:nvSpPr>
          <p:cNvPr id="7" name="Ellipse 6"/>
          <p:cNvSpPr/>
          <p:nvPr/>
        </p:nvSpPr>
        <p:spPr>
          <a:xfrm>
            <a:off x="3705130" y="1404346"/>
            <a:ext cx="216024" cy="1940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12025" y="4630050"/>
            <a:ext cx="4084773" cy="10618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CMR12"/>
              </a:rPr>
              <a:t>1 PMT channel </a:t>
            </a:r>
            <a:r>
              <a:rPr lang="en-US" sz="1400" dirty="0">
                <a:latin typeface="CMR12"/>
                <a:sym typeface="Wingdings" panose="05000000000000000000" pitchFamily="2" charset="2"/>
              </a:rPr>
              <a:t>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CMR12"/>
                <a:sym typeface="Wingdings" panose="05000000000000000000" pitchFamily="2" charset="2"/>
              </a:rPr>
              <a:t> 3 HKROC channels </a:t>
            </a:r>
            <a:r>
              <a:rPr lang="en-US" sz="1400" dirty="0">
                <a:latin typeface="CMR12"/>
                <a:sym typeface="Wingdings" panose="05000000000000000000" pitchFamily="2" charset="2"/>
              </a:rPr>
              <a:t>tested in </a:t>
            </a:r>
            <a:r>
              <a:rPr lang="en-US" sz="1400" dirty="0" err="1">
                <a:latin typeface="CMR12"/>
                <a:sym typeface="Wingdings" panose="05000000000000000000" pitchFamily="2" charset="2"/>
              </a:rPr>
              <a:t>SuperNova</a:t>
            </a:r>
            <a:r>
              <a:rPr lang="en-US" sz="1400" dirty="0">
                <a:latin typeface="CMR12"/>
                <a:sym typeface="Wingdings" panose="05000000000000000000" pitchFamily="2" charset="2"/>
              </a:rPr>
              <a:t> Mode: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CMR12"/>
              </a:rPr>
              <a:t>100% </a:t>
            </a:r>
            <a:r>
              <a:rPr lang="en-US" sz="1400" dirty="0">
                <a:latin typeface="CMR12"/>
              </a:rPr>
              <a:t>Trigger efficiency up to </a:t>
            </a:r>
            <a:r>
              <a:rPr lang="en-US" sz="1400" b="1" dirty="0">
                <a:solidFill>
                  <a:srgbClr val="006600"/>
                </a:solidFill>
              </a:rPr>
              <a:t>950 kHz 3 </a:t>
            </a:r>
            <a:r>
              <a:rPr lang="en-US" sz="1400" b="1" dirty="0" err="1">
                <a:solidFill>
                  <a:srgbClr val="006600"/>
                </a:solidFill>
              </a:rPr>
              <a:t>chs</a:t>
            </a:r>
            <a:endParaRPr lang="en-US" sz="1400" b="1" dirty="0">
              <a:solidFill>
                <a:srgbClr val="006600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7438133" y="1431473"/>
            <a:ext cx="216024" cy="1798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71163" y="1690862"/>
            <a:ext cx="204414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/>
              <a:t>100% at 1 MHz one </a:t>
            </a:r>
            <a:r>
              <a:rPr lang="en-US" sz="1400" b="1" dirty="0" err="1"/>
              <a:t>ch</a:t>
            </a:r>
            <a:endParaRPr lang="en-US" sz="1400" b="1" dirty="0"/>
          </a:p>
        </p:txBody>
      </p:sp>
      <p:sp>
        <p:nvSpPr>
          <p:cNvPr id="14" name="Rectangle 13"/>
          <p:cNvSpPr/>
          <p:nvPr/>
        </p:nvSpPr>
        <p:spPr>
          <a:xfrm>
            <a:off x="2997880" y="895877"/>
            <a:ext cx="1564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C00000"/>
                </a:solidFill>
                <a:latin typeface="CMR12"/>
              </a:rPr>
              <a:t>Normal mode</a:t>
            </a:r>
            <a:r>
              <a:rPr lang="en-US" sz="1600" b="1" dirty="0">
                <a:latin typeface="CMR12"/>
              </a:rPr>
              <a:t>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46146" y="1046560"/>
            <a:ext cx="19271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MR12"/>
              </a:rPr>
              <a:t>Super Nova mode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6693597" y="1721440"/>
            <a:ext cx="219322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/>
              <a:t>100% at 2.2 MHz one </a:t>
            </a:r>
            <a:r>
              <a:rPr lang="en-US" sz="1400" b="1" dirty="0" err="1"/>
              <a:t>ch</a:t>
            </a:r>
            <a:endParaRPr lang="en-US" sz="1400" b="1" dirty="0"/>
          </a:p>
        </p:txBody>
      </p:sp>
      <p:sp>
        <p:nvSpPr>
          <p:cNvPr id="28" name="Rectangle 27"/>
          <p:cNvSpPr/>
          <p:nvPr/>
        </p:nvSpPr>
        <p:spPr>
          <a:xfrm>
            <a:off x="1558906" y="6018940"/>
            <a:ext cx="8906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HKROC saturation naturally appears when the chip internal memory is full. The chip has one independent memory for each read-out link at 1.28 Gb/s, which gather 3 </a:t>
            </a:r>
            <a:r>
              <a:rPr lang="en-US" sz="1400" dirty="0" err="1"/>
              <a:t>PMTs.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8688288" y="5321001"/>
            <a:ext cx="1296144" cy="3241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3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628" y="1687262"/>
            <a:ext cx="6100879" cy="438415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PMT </a:t>
            </a:r>
            <a:r>
              <a:rPr lang="en-US" dirty="0" err="1" smtClean="0"/>
              <a:t>testbench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0" y="69269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eXGyrePagella-Regular"/>
              </a:rPr>
              <a:t>Connected Hamamatsu R12680 PMT to </a:t>
            </a:r>
            <a:r>
              <a:rPr lang="en-US" dirty="0" smtClean="0">
                <a:latin typeface="TeXGyrePagella-Regular"/>
              </a:rPr>
              <a:t>HKROC </a:t>
            </a:r>
            <a:r>
              <a:rPr lang="en-US" dirty="0"/>
              <a:t>illuminated by </a:t>
            </a:r>
            <a:r>
              <a:rPr lang="en-US" dirty="0" smtClean="0"/>
              <a:t>a PILAS </a:t>
            </a:r>
            <a:r>
              <a:rPr lang="en-US" dirty="0"/>
              <a:t>402 nm laser diode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787" y="5932130"/>
            <a:ext cx="805097" cy="731121"/>
          </a:xfrm>
          <a:prstGeom prst="rect">
            <a:avLst/>
          </a:prstGeom>
        </p:spPr>
      </p:pic>
      <p:cxnSp>
        <p:nvCxnSpPr>
          <p:cNvPr id="15" name="Connecteur en angle 14"/>
          <p:cNvCxnSpPr>
            <a:stCxn id="3" idx="1"/>
          </p:cNvCxnSpPr>
          <p:nvPr/>
        </p:nvCxnSpPr>
        <p:spPr>
          <a:xfrm rot="10800000">
            <a:off x="6366068" y="5227741"/>
            <a:ext cx="305996" cy="1043728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253996" y="1818164"/>
            <a:ext cx="972926" cy="489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5357718" y="1862858"/>
            <a:ext cx="893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420 nm</a:t>
            </a:r>
          </a:p>
          <a:p>
            <a:r>
              <a:rPr lang="en-US" sz="1000" b="1" dirty="0"/>
              <a:t>Laser pulse</a:t>
            </a:r>
          </a:p>
        </p:txBody>
      </p:sp>
      <p:cxnSp>
        <p:nvCxnSpPr>
          <p:cNvPr id="19" name="Connecteur en angle 18"/>
          <p:cNvCxnSpPr/>
          <p:nvPr/>
        </p:nvCxnSpPr>
        <p:spPr>
          <a:xfrm flipV="1">
            <a:off x="3084365" y="2071254"/>
            <a:ext cx="2147514" cy="1573770"/>
          </a:xfrm>
          <a:prstGeom prst="bentConnector3">
            <a:avLst>
              <a:gd name="adj1" fmla="val 34624"/>
            </a:avLst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en angle 20"/>
          <p:cNvCxnSpPr>
            <a:stCxn id="17" idx="3"/>
            <a:endCxn id="7" idx="3"/>
          </p:cNvCxnSpPr>
          <p:nvPr/>
        </p:nvCxnSpPr>
        <p:spPr>
          <a:xfrm>
            <a:off x="6250911" y="2062914"/>
            <a:ext cx="1302973" cy="4234777"/>
          </a:xfrm>
          <a:prstGeom prst="bentConnector3">
            <a:avLst>
              <a:gd name="adj1" fmla="val 117544"/>
            </a:avLst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3998758" y="1687262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FPGA/DAQ </a:t>
            </a:r>
          </a:p>
          <a:p>
            <a:r>
              <a:rPr lang="en-US" sz="1000" b="1" dirty="0"/>
              <a:t>trigger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293064" y="1843326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Optical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7854541" y="3007983"/>
            <a:ext cx="2661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TeXGyrePagella-Regular"/>
              </a:rPr>
              <a:t>PMT HV set to have the 1 </a:t>
            </a:r>
            <a:r>
              <a:rPr lang="en-US" sz="1200" dirty="0" err="1">
                <a:latin typeface="TeXGyrePagella-Regular"/>
              </a:rPr>
              <a:t>p.e</a:t>
            </a:r>
            <a:r>
              <a:rPr lang="en-US" sz="1200" dirty="0">
                <a:latin typeface="TeXGyrePagella-Regular"/>
              </a:rPr>
              <a:t> peak amplitude at -6 mV</a:t>
            </a:r>
            <a:endParaRPr lang="en-US" sz="1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Charge calibrated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TTS : FWHM= 2.8 ns, </a:t>
            </a:r>
            <a:r>
              <a:rPr lang="el-GR" sz="1200" dirty="0"/>
              <a:t>σ</a:t>
            </a:r>
            <a:r>
              <a:rPr lang="fr-FR" sz="1200" dirty="0"/>
              <a:t>= 1.2 ns</a:t>
            </a:r>
            <a:r>
              <a:rPr lang="en-US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72065" y="5819577"/>
            <a:ext cx="946291" cy="9037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803" y="4470061"/>
            <a:ext cx="2636144" cy="163430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1283" y="1395279"/>
            <a:ext cx="2778091" cy="136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59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PMT </a:t>
            </a:r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2924944"/>
            <a:ext cx="4513845" cy="32403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1" y="714162"/>
            <a:ext cx="46164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TeXGyrePagella-Regular"/>
              </a:rPr>
              <a:t>Trigger time distribution </a:t>
            </a:r>
            <a:r>
              <a:rPr lang="en-US" sz="1400" dirty="0">
                <a:latin typeface="TeXGyrePagella-Regular"/>
              </a:rPr>
              <a:t>for events having charge ≤ 1.5 </a:t>
            </a:r>
            <a:r>
              <a:rPr lang="en-US" sz="1400" dirty="0" err="1">
                <a:latin typeface="TeXGyrePagella-Regular"/>
              </a:rPr>
              <a:t>p.e</a:t>
            </a:r>
            <a:r>
              <a:rPr lang="en-US" sz="1400" dirty="0">
                <a:latin typeface="TeXGyrePagella-Regular"/>
              </a:rPr>
              <a:t> : </a:t>
            </a:r>
            <a:r>
              <a:rPr lang="en-US" sz="1400" dirty="0"/>
              <a:t>FWHM of </a:t>
            </a:r>
            <a:r>
              <a:rPr lang="en-US" sz="1400" b="1" dirty="0"/>
              <a:t>2.6 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Excellent agreement with the 2.8 ns found for the PMT only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6600"/>
                </a:solidFill>
              </a:rPr>
              <a:t> Digitizer does not degrade the PMT time resolution 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00056" y="714163"/>
            <a:ext cx="406794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The charge </a:t>
            </a:r>
            <a:r>
              <a:rPr lang="en-US" sz="1400" b="1" dirty="0"/>
              <a:t>linearity</a:t>
            </a:r>
            <a:r>
              <a:rPr lang="en-US" sz="1400" dirty="0"/>
              <a:t> is </a:t>
            </a:r>
            <a:r>
              <a:rPr lang="en-US" sz="1400" b="1" dirty="0"/>
              <a:t>≤ ±1%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06600"/>
                </a:solidFill>
              </a:rPr>
              <a:t>Exact same behavior than with the function generator.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984" y="3001348"/>
            <a:ext cx="4608512" cy="331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33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Requirements Neutrino experiments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086703"/>
              </p:ext>
            </p:extLst>
          </p:nvPr>
        </p:nvGraphicFramePr>
        <p:xfrm>
          <a:off x="263352" y="938082"/>
          <a:ext cx="11665296" cy="5699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4295"/>
                <a:gridCol w="3096345"/>
                <a:gridCol w="3096344"/>
                <a:gridCol w="2808312"/>
              </a:tblGrid>
              <a:tr h="1289665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Typical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 requirements </a:t>
                      </a:r>
                      <a:endParaRPr lang="en-US" sz="1600" b="1" baseline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for 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neutrino 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Cerenkov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experiments</a:t>
                      </a:r>
                      <a:endParaRPr lang="en-US" sz="1600" b="1" baseline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CATIROC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HKROC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Multichannel read-out</a:t>
                      </a:r>
                      <a:endParaRPr lang="en-US" sz="14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Large number of PMTs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To reduce number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of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electronics boards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26,000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3” SPMTs (Juno)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16 channels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 CATIROC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ASICs (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200 boards)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20,000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20” PMT (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Hyperk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36 channels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Independents channels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The signals arrive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random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 the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asic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chs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16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independent channels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36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independent channels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526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Auto-triggers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 channel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@ Low  trigger threshold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latin typeface="Calibri" panose="020F0502020204030204" pitchFamily="34" charset="0"/>
                        </a:rPr>
                        <a:t>All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 the PMTs </a:t>
                      </a:r>
                      <a:r>
                        <a:rPr lang="en-US" sz="1400" b="1" dirty="0" smtClean="0">
                          <a:latin typeface="Calibri" panose="020F0502020204030204" pitchFamily="34" charset="0"/>
                        </a:rPr>
                        <a:t>signals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  above a threshold are </a:t>
                      </a:r>
                      <a:r>
                        <a:rPr lang="en-US" sz="1400" b="1" dirty="0" smtClean="0">
                          <a:latin typeface="Calibri" panose="020F0502020204030204" pitchFamily="34" charset="0"/>
                        </a:rPr>
                        <a:t>detected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TH @ 1/3 of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p.e.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Good 1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p.e.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detection</a:t>
                      </a:r>
                      <a:endParaRPr lang="en-US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TH @ 1/6 of </a:t>
                      </a:r>
                      <a:r>
                        <a:rPr lang="en-US" sz="1400" b="1" i="0" u="none" strike="noStrike" kern="12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p.e.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(0.33 </a:t>
                      </a:r>
                      <a:r>
                        <a:rPr lang="en-US" sz="1400" b="1" i="0" u="none" strike="noStrike" kern="12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pC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Good 1 </a:t>
                      </a:r>
                      <a:r>
                        <a:rPr lang="en-US" sz="1400" b="1" i="0" u="none" strike="noStrike" kern="12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p.e.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detection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Charge information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(large charge dynamic range)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Cerenkov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ring reconstruction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(Supernova signals)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Charge dynamic range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0 to 64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pC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. Photons counting 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(Juno)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Charge dynamic range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0 to 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2500 </a:t>
                      </a:r>
                      <a:r>
                        <a:rPr lang="en-US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pC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(Resolution 0.2 </a:t>
                      </a:r>
                      <a:r>
                        <a:rPr lang="en-US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pC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  for Q &lt; 20 </a:t>
                      </a:r>
                      <a:r>
                        <a:rPr lang="en-US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pC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Time-stamp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Cerenkov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ring reconstruction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resolution ~ 170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ps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rms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&lt; 1ns required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resolution ~ 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150 </a:t>
                      </a:r>
                      <a:r>
                        <a:rPr lang="en-US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ps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rms</a:t>
                      </a:r>
                      <a:endParaRPr lang="en-US" sz="1400" b="1" baseline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300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ps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required at 1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p.e.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High frequency 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hit rate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Supernova signals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100 kHz/</a:t>
                      </a:r>
                      <a:r>
                        <a:rPr lang="en-US" sz="1400" b="0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ch</a:t>
                      </a:r>
                      <a:r>
                        <a:rPr lang="en-US" sz="1400" b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+ 16 rigger outputs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 MHz/</a:t>
                      </a:r>
                      <a:r>
                        <a:rPr lang="en-US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ch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 (required)</a:t>
                      </a:r>
                      <a:endParaRPr lang="en-US" sz="1400" b="1" baseline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388" y="969124"/>
            <a:ext cx="1529440" cy="11547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10" y="1243926"/>
            <a:ext cx="885082" cy="87994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392144" y="1659121"/>
            <a:ext cx="1064715" cy="415498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2500 ASICS</a:t>
            </a:r>
          </a:p>
          <a:p>
            <a:r>
              <a:rPr lang="en-US" sz="1050" b="1" dirty="0" smtClean="0"/>
              <a:t>For Juno exp.</a:t>
            </a:r>
            <a:endParaRPr lang="en-US" sz="1050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352" y="1243926"/>
            <a:ext cx="890880" cy="89187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392144" y="1402701"/>
            <a:ext cx="10230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AMS 350 nm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0272464" y="1422289"/>
            <a:ext cx="1109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TSMC 130 nm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176120" y="626086"/>
            <a:ext cx="3732817" cy="276999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b="1" dirty="0" smtClean="0"/>
              <a:t>Omega expertise in ASIC for Cerenkov detectors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25914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69" y="2627555"/>
            <a:ext cx="4485910" cy="25693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" panose="020F0502020204030204" pitchFamily="34" charset="0"/>
              </a:rPr>
              <a:t>HyperK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R&amp;D: HKROC ASIC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597961"/>
            <a:ext cx="12192000" cy="5632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Started R&amp;D </a:t>
            </a: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September 2020: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Design of a </a:t>
            </a:r>
            <a:r>
              <a:rPr lang="en-US" sz="2000" b="1" dirty="0" smtClean="0">
                <a:latin typeface="Calibri" panose="020F0502020204030204" pitchFamily="34" charset="0"/>
              </a:rPr>
              <a:t>front-end board </a:t>
            </a:r>
            <a:r>
              <a:rPr lang="en-US" sz="2000" dirty="0" smtClean="0">
                <a:latin typeface="Calibri" panose="020F0502020204030204" pitchFamily="34" charset="0"/>
              </a:rPr>
              <a:t>for the charge and the time measurements (“Digitizer”) for the Hyper-</a:t>
            </a:r>
            <a:r>
              <a:rPr lang="en-US" sz="2000" dirty="0" err="1" smtClean="0">
                <a:latin typeface="Calibri" panose="020F0502020204030204" pitchFamily="34" charset="0"/>
              </a:rPr>
              <a:t>Kamiokande</a:t>
            </a:r>
            <a:r>
              <a:rPr lang="en-US" sz="2000" dirty="0" smtClean="0">
                <a:latin typeface="Calibri" panose="020F0502020204030204" pitchFamily="34" charset="0"/>
              </a:rPr>
              <a:t> experiment: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Omega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developed the ASIC </a:t>
            </a: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</a:rPr>
              <a:t>HKROC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 </a:t>
            </a:r>
            <a:r>
              <a:rPr lang="en-US" sz="2000" b="1" dirty="0" smtClean="0">
                <a:latin typeface="Calibri" pitchFamily="34" charset="0"/>
              </a:rPr>
              <a:t>TSMC </a:t>
            </a:r>
            <a:r>
              <a:rPr lang="en-US" sz="2000" b="1" dirty="0">
                <a:latin typeface="Calibri" pitchFamily="34" charset="0"/>
              </a:rPr>
              <a:t>130 nm </a:t>
            </a:r>
            <a:r>
              <a:rPr lang="en-US" sz="2000" dirty="0" smtClean="0">
                <a:latin typeface="Calibri" pitchFamily="34" charset="0"/>
              </a:rPr>
              <a:t>node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en-US" sz="2000" b="1" dirty="0" smtClean="0">
                <a:latin typeface="Calibri" panose="020F0502020204030204" pitchFamily="34" charset="0"/>
              </a:rPr>
              <a:t>3 </a:t>
            </a:r>
            <a:r>
              <a:rPr lang="en-US" sz="2000" b="1" dirty="0">
                <a:latin typeface="Calibri" panose="020F0502020204030204" pitchFamily="34" charset="0"/>
              </a:rPr>
              <a:t>solutions </a:t>
            </a:r>
            <a:r>
              <a:rPr lang="en-US" sz="2000" dirty="0" smtClean="0">
                <a:latin typeface="Calibri" panose="020F0502020204030204" pitchFamily="34" charset="0"/>
              </a:rPr>
              <a:t>in </a:t>
            </a:r>
            <a:r>
              <a:rPr lang="en-US" sz="2000" dirty="0">
                <a:latin typeface="Calibri" panose="020F0502020204030204" pitchFamily="34" charset="0"/>
              </a:rPr>
              <a:t>competition (</a:t>
            </a:r>
            <a:r>
              <a:rPr lang="en-US" sz="2000" dirty="0" smtClean="0">
                <a:latin typeface="Calibri" panose="020F0502020204030204" pitchFamily="34" charset="0"/>
              </a:rPr>
              <a:t>QTC-Japan, Discrete-Italy, HKROC-France)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HKROC</a:t>
            </a:r>
            <a:r>
              <a:rPr lang="en-US" sz="2000" b="1" dirty="0" smtClean="0">
                <a:latin typeface="Calibri" panose="020F0502020204030204" pitchFamily="34" charset="0"/>
              </a:rPr>
              <a:t> Layout started in March 2021 and </a:t>
            </a: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submitted in August 21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Designed in few months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FLOORPLAN at Omega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" panose="020F0502020204030204" pitchFamily="34" charset="0"/>
              </a:rPr>
              <a:t>Receive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chip in </a:t>
            </a:r>
            <a:r>
              <a:rPr lang="en-US" sz="2000" b="1" dirty="0" smtClean="0">
                <a:latin typeface="Calibri" panose="020F0502020204030204" pitchFamily="34" charset="0"/>
              </a:rPr>
              <a:t>January 2022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" panose="020F0502020204030204" pitchFamily="34" charset="0"/>
              </a:rPr>
              <a:t>Provide tested chip by end of June 2022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Very good work of 3 French laboratories: </a:t>
            </a: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LLR-OMEGA-CEA </a:t>
            </a:r>
            <a:r>
              <a:rPr lang="en-US" sz="2000" dirty="0" smtClean="0">
                <a:latin typeface="Calibri" panose="020F0502020204030204" pitchFamily="34" charset="0"/>
              </a:rPr>
              <a:t>(200 </a:t>
            </a:r>
            <a:r>
              <a:rPr lang="en-US" sz="2000" dirty="0">
                <a:latin typeface="Calibri" panose="020F0502020204030204" pitchFamily="34" charset="0"/>
              </a:rPr>
              <a:t>pages of technical </a:t>
            </a:r>
            <a:r>
              <a:rPr lang="en-US" sz="2000" dirty="0" smtClean="0">
                <a:latin typeface="Calibri" panose="020F0502020204030204" pitchFamily="34" charset="0"/>
              </a:rPr>
              <a:t>report to be submitted to the HYPERK collaboration) </a:t>
            </a:r>
            <a:r>
              <a:rPr lang="en-US" sz="2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 HYPERK Digitizer </a:t>
            </a:r>
            <a:r>
              <a:rPr lang="en-US" sz="2000" dirty="0">
                <a:latin typeface="Calibri" panose="020F0502020204030204" pitchFamily="34" charset="0"/>
                <a:sym typeface="Wingdings" panose="05000000000000000000" pitchFamily="2" charset="2"/>
              </a:rPr>
              <a:t>Review </a:t>
            </a:r>
            <a:r>
              <a:rPr lang="en-US" sz="2000" b="1" dirty="0">
                <a:latin typeface="Calibri" panose="020F0502020204030204" pitchFamily="34" charset="0"/>
                <a:sym typeface="Wingdings" panose="05000000000000000000" pitchFamily="2" charset="2"/>
              </a:rPr>
              <a:t>decision September 22 </a:t>
            </a:r>
            <a:endParaRPr lang="en-US" sz="2000" dirty="0" smtClean="0">
              <a:latin typeface="Calibri" panose="020F050202020403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16" y="644709"/>
            <a:ext cx="1092245" cy="4616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69" y="623089"/>
            <a:ext cx="485327" cy="57396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453" y="673249"/>
            <a:ext cx="831255" cy="45519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5564305"/>
            <a:ext cx="885081" cy="8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1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Calibri" panose="020F0502020204030204" pitchFamily="34" charset="0"/>
              </a:rPr>
              <a:t>From</a:t>
            </a:r>
            <a:r>
              <a:rPr lang="fr-FR" dirty="0">
                <a:latin typeface="Calibri" panose="020F0502020204030204" pitchFamily="34" charset="0"/>
              </a:rPr>
              <a:t> HL-LHC to the HKROC ASIC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Espace réservé du contenu 6">
            <a:extLst>
              <a:ext uri="{FF2B5EF4-FFF2-40B4-BE49-F238E27FC236}">
                <a16:creationId xmlns="" xmlns:a16="http://schemas.microsoft.com/office/drawing/2014/main" id="{9B38F83D-C9B2-46E2-9E00-2E922D1DEEBB}"/>
              </a:ext>
            </a:extLst>
          </p:cNvPr>
          <p:cNvPicPr>
            <a:picLocks noGrp="1"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25238" y="1060911"/>
            <a:ext cx="3575719" cy="245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34433" y="764704"/>
            <a:ext cx="3635526" cy="871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HKROC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was developed in</a:t>
            </a:r>
          </a:p>
          <a:p>
            <a:pPr algn="ctr"/>
            <a:r>
              <a:rPr lang="en-US" sz="2400" dirty="0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months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256240" y="770559"/>
            <a:ext cx="3725975" cy="871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HGCROC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for the endcap calorimeter – Phase II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34433" y="2053830"/>
            <a:ext cx="3635522" cy="10151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</a:rPr>
              <a:t>Starting point </a:t>
            </a:r>
            <a:r>
              <a:rPr lang="en-US" sz="2000" dirty="0">
                <a:latin typeface="Calibri" panose="020F0502020204030204" pitchFamily="34" charset="0"/>
              </a:rPr>
              <a:t>is the existing ASIC used for CERN-CMS </a:t>
            </a:r>
            <a:r>
              <a:rPr lang="en-US" sz="2000" dirty="0" smtClean="0">
                <a:latin typeface="Calibri" panose="020F0502020204030204" pitchFamily="34" charset="0"/>
              </a:rPr>
              <a:t>experiment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HGCROC</a:t>
            </a:r>
            <a:endParaRPr lang="en-US" sz="2000" dirty="0" smtClean="0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34432" y="3342957"/>
            <a:ext cx="3635527" cy="10221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</a:rPr>
              <a:t>Only minor changes </a:t>
            </a:r>
            <a:endParaRPr lang="en-US" sz="2000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in </a:t>
            </a:r>
            <a:r>
              <a:rPr lang="en-US" sz="2000" dirty="0">
                <a:latin typeface="Calibri" panose="020F0502020204030204" pitchFamily="34" charset="0"/>
              </a:rPr>
              <a:t>analog/mixed part 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Analog part</a:t>
            </a:r>
            <a:r>
              <a:rPr lang="en-US" sz="2000" dirty="0">
                <a:latin typeface="Calibri" panose="020F0502020204030204" pitchFamily="34" charset="0"/>
              </a:rPr>
              <a:t>, PLL, ADC, TDC)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34431" y="4857250"/>
            <a:ext cx="3635527" cy="10221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New data processing</a:t>
            </a:r>
            <a:r>
              <a:rPr lang="en-US" sz="2000" dirty="0">
                <a:latin typeface="Calibri" panose="020F0502020204030204" pitchFamily="34" charset="0"/>
              </a:rPr>
              <a:t>, easy to handle (</a:t>
            </a:r>
            <a:r>
              <a:rPr lang="en-US" sz="2000" b="1" dirty="0" err="1">
                <a:latin typeface="Calibri" panose="020F0502020204030204" pitchFamily="34" charset="0"/>
              </a:rPr>
              <a:t>triggerless</a:t>
            </a:r>
            <a:r>
              <a:rPr lang="en-US" sz="2000" b="1" dirty="0">
                <a:latin typeface="Calibri" panose="020F0502020204030204" pitchFamily="34" charset="0"/>
              </a:rPr>
              <a:t> mode</a:t>
            </a:r>
            <a:r>
              <a:rPr lang="en-US" sz="2000" dirty="0">
                <a:latin typeface="Calibri" panose="020F0502020204030204" pitchFamily="34" charset="0"/>
              </a:rPr>
              <a:t>, new readout scheme)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256240" y="2052664"/>
            <a:ext cx="3725975" cy="871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6M of Silicon channels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(+ 240k of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256239" y="3278676"/>
            <a:ext cx="3725976" cy="10864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Radhard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(200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Low Power (15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mW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Precise timing (25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8256239" y="4810251"/>
            <a:ext cx="3725976" cy="1407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Total of 150k ASICs needed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Pre-prod this year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Project started in </a:t>
            </a:r>
            <a:r>
              <a:rPr lang="en-US" sz="2000" b="1" dirty="0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  <a:p>
            <a:pPr algn="ctr"/>
            <a:r>
              <a:rPr lang="en-US" sz="2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years of expertize &amp; </a:t>
            </a:r>
            <a:r>
              <a:rPr lang="en-US" sz="2000" b="1" dirty="0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tests!!</a:t>
            </a:r>
            <a:endParaRPr lang="en-US" sz="2000" b="1" dirty="0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403811" y="4489594"/>
            <a:ext cx="3418574" cy="172774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Based on HGCROC,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HKROC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versatile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low-power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fully integrated solution 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large neutrino experiments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FB8E9307-147D-47F5-A050-00004BF917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490" y="3660919"/>
            <a:ext cx="403800" cy="68069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8A064FF6-1562-4E04-A189-5CE7FDD3D6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87"/>
          <a:stretch/>
        </p:blipFill>
        <p:spPr>
          <a:xfrm>
            <a:off x="5621949" y="3528265"/>
            <a:ext cx="599781" cy="94336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931" y="3637357"/>
            <a:ext cx="586607" cy="63155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5717" y="3773400"/>
            <a:ext cx="1092245" cy="46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7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</a:rPr>
              <a:t>HKROC main </a:t>
            </a:r>
            <a:r>
              <a:rPr lang="fr-FR" dirty="0" err="1" smtClean="0">
                <a:latin typeface="Calibri" panose="020F0502020204030204" pitchFamily="34" charset="0"/>
              </a:rPr>
              <a:t>features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71A504-AE2C-4488-80ED-9ED6A4A57476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" y="3419222"/>
            <a:ext cx="11739715" cy="323702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HKROC </a:t>
            </a:r>
            <a:r>
              <a:rPr lang="en-US" dirty="0">
                <a:latin typeface="Calibri" pitchFamily="34" charset="0"/>
              </a:rPr>
              <a:t>is </a:t>
            </a:r>
            <a:r>
              <a:rPr lang="en-US" b="1" dirty="0">
                <a:latin typeface="Calibri" pitchFamily="34" charset="0"/>
              </a:rPr>
              <a:t>36 channels</a:t>
            </a:r>
            <a:r>
              <a:rPr lang="en-US" dirty="0">
                <a:latin typeface="Calibri" pitchFamily="34" charset="0"/>
              </a:rPr>
              <a:t> ASIC in </a:t>
            </a:r>
            <a:r>
              <a:rPr lang="en-US" b="1" dirty="0">
                <a:latin typeface="Calibri" pitchFamily="34" charset="0"/>
              </a:rPr>
              <a:t>TSMC 130 nm </a:t>
            </a:r>
            <a:r>
              <a:rPr lang="en-US" dirty="0">
                <a:latin typeface="Calibri" pitchFamily="34" charset="0"/>
              </a:rPr>
              <a:t>node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latin typeface="Calibri" pitchFamily="34" charset="0"/>
              </a:rPr>
              <a:t>Charge </a:t>
            </a:r>
            <a:r>
              <a:rPr lang="en-US" sz="2000" dirty="0" smtClean="0">
                <a:latin typeface="Calibri" pitchFamily="34" charset="0"/>
              </a:rPr>
              <a:t>measurement with 3 gains (up to 2500 </a:t>
            </a:r>
            <a:r>
              <a:rPr lang="en-US" sz="2000" dirty="0" err="1" smtClean="0">
                <a:latin typeface="Calibri" pitchFamily="34" charset="0"/>
              </a:rPr>
              <a:t>pC</a:t>
            </a:r>
            <a:r>
              <a:rPr lang="en-US" sz="2000" dirty="0" smtClean="0">
                <a:latin typeface="Calibri" pitchFamily="34" charset="0"/>
              </a:rPr>
              <a:t>)</a:t>
            </a:r>
          </a:p>
          <a:p>
            <a:pPr lvl="1"/>
            <a:r>
              <a:rPr lang="en-US" sz="1800" b="1" dirty="0">
                <a:latin typeface="Calibri" pitchFamily="34" charset="0"/>
              </a:rPr>
              <a:t>12 PMTs </a:t>
            </a:r>
            <a:r>
              <a:rPr lang="en-US" sz="1800" dirty="0">
                <a:latin typeface="Calibri" pitchFamily="34" charset="0"/>
              </a:rPr>
              <a:t>with High, Medium and Low gain</a:t>
            </a:r>
          </a:p>
          <a:p>
            <a:pPr lvl="1"/>
            <a:r>
              <a:rPr lang="en-US" sz="1800" dirty="0">
                <a:latin typeface="Calibri" pitchFamily="34" charset="0"/>
              </a:rPr>
              <a:t>Or 36 PMTs with one </a:t>
            </a:r>
            <a:r>
              <a:rPr lang="en-US" sz="1800" dirty="0" smtClean="0">
                <a:latin typeface="Calibri" pitchFamily="34" charset="0"/>
              </a:rPr>
              <a:t>gain</a:t>
            </a:r>
            <a:endParaRPr lang="en-US" dirty="0" smtClean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pitchFamily="34" charset="0"/>
              </a:rPr>
              <a:t>Integrated timing measurements (</a:t>
            </a:r>
            <a:r>
              <a:rPr lang="en-US" sz="2000" b="1" dirty="0" smtClean="0">
                <a:latin typeface="Calibri" pitchFamily="34" charset="0"/>
              </a:rPr>
              <a:t>25 </a:t>
            </a:r>
            <a:r>
              <a:rPr lang="en-US" sz="2000" b="1" dirty="0" err="1" smtClean="0">
                <a:latin typeface="Calibri" pitchFamily="34" charset="0"/>
              </a:rPr>
              <a:t>ps</a:t>
            </a:r>
            <a:r>
              <a:rPr lang="en-US" sz="2000" b="1" dirty="0" smtClean="0">
                <a:latin typeface="Calibri" pitchFamily="34" charset="0"/>
              </a:rPr>
              <a:t> binning</a:t>
            </a:r>
            <a:r>
              <a:rPr lang="en-US" sz="2000" dirty="0" smtClean="0">
                <a:latin typeface="Calibri" pitchFamily="34" charset="0"/>
              </a:rPr>
              <a:t>)</a:t>
            </a:r>
            <a:endParaRPr lang="en-US" sz="2000" dirty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pitchFamily="34" charset="0"/>
              </a:rPr>
              <a:t>Readout with </a:t>
            </a:r>
            <a:r>
              <a:rPr lang="en-US" sz="2000" dirty="0" smtClean="0">
                <a:latin typeface="Calibri" pitchFamily="34" charset="0"/>
              </a:rPr>
              <a:t>4 high </a:t>
            </a:r>
            <a:r>
              <a:rPr lang="en-US" sz="2000" dirty="0" smtClean="0">
                <a:latin typeface="Calibri" pitchFamily="34" charset="0"/>
              </a:rPr>
              <a:t>speed links (</a:t>
            </a:r>
            <a:r>
              <a:rPr lang="en-US" sz="2000" b="1" dirty="0" smtClean="0">
                <a:latin typeface="Calibri" pitchFamily="34" charset="0"/>
              </a:rPr>
              <a:t>1,28 Gb/s</a:t>
            </a:r>
            <a:r>
              <a:rPr lang="en-US" sz="2000" dirty="0" smtClean="0">
                <a:latin typeface="Calibri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HKROC is a waveform digitizer with auto-trigger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10560"/>
            <a:ext cx="1566550" cy="679399"/>
          </a:xfrm>
          <a:prstGeom prst="rect">
            <a:avLst/>
          </a:prstGeom>
        </p:spPr>
      </p:pic>
      <p:grpSp>
        <p:nvGrpSpPr>
          <p:cNvPr id="41" name="Groupe 40"/>
          <p:cNvGrpSpPr/>
          <p:nvPr/>
        </p:nvGrpSpPr>
        <p:grpSpPr>
          <a:xfrm>
            <a:off x="1343472" y="779035"/>
            <a:ext cx="2711031" cy="2323046"/>
            <a:chOff x="792681" y="1356866"/>
            <a:chExt cx="2999063" cy="2432174"/>
          </a:xfrm>
        </p:grpSpPr>
        <p:sp>
          <p:nvSpPr>
            <p:cNvPr id="14" name="Rectangle 13"/>
            <p:cNvSpPr/>
            <p:nvPr/>
          </p:nvSpPr>
          <p:spPr>
            <a:xfrm>
              <a:off x="1247876" y="2155871"/>
              <a:ext cx="1152128" cy="126543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42694" y="1618812"/>
              <a:ext cx="1733568" cy="2359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Image 29" descr="C:\OMEGA\HyperK\DOC_per_HKOC\SCHEMATIC_HKROC_analog_HYPERK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94565" y="1467671"/>
              <a:ext cx="1646660" cy="1451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771" y="1430177"/>
              <a:ext cx="792437" cy="760740"/>
            </a:xfrm>
            <a:prstGeom prst="rect">
              <a:avLst/>
            </a:prstGeom>
          </p:spPr>
        </p:pic>
        <p:cxnSp>
          <p:nvCxnSpPr>
            <p:cNvPr id="7" name="Connecteur droit 6"/>
            <p:cNvCxnSpPr/>
            <p:nvPr/>
          </p:nvCxnSpPr>
          <p:spPr>
            <a:xfrm flipH="1">
              <a:off x="1621208" y="1793129"/>
              <a:ext cx="43790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1" name="Image 30" descr="C:\OMEGA\HyperK\DOC_per_HKOC\SCHEMATIC_HKROC_analog_HYPERK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98046" y="2074329"/>
              <a:ext cx="1646660" cy="9361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Image 31" descr="C:\OMEGA\HyperK\DOC_per_HKOC\SCHEMATIC_HKROC_analog_HYPERK.jp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94565" y="2926441"/>
              <a:ext cx="1646660" cy="8625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" name="Connecteur droit avec flèche 32"/>
            <p:cNvCxnSpPr/>
            <p:nvPr/>
          </p:nvCxnSpPr>
          <p:spPr>
            <a:xfrm>
              <a:off x="3289129" y="1793129"/>
              <a:ext cx="502615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3340819" y="1887616"/>
              <a:ext cx="450925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>
              <a:off x="3444674" y="1978834"/>
              <a:ext cx="34707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3332110" y="1885081"/>
              <a:ext cx="0" cy="7115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flipH="1">
              <a:off x="3237439" y="2596649"/>
              <a:ext cx="8596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>
              <a:off x="3436131" y="1981583"/>
              <a:ext cx="1" cy="115395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 flipH="1">
              <a:off x="3246148" y="3135541"/>
              <a:ext cx="18998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792681" y="1356866"/>
              <a:ext cx="2999063" cy="2432174"/>
            </a:xfrm>
            <a:prstGeom prst="rect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Connecteur en angle 44"/>
          <p:cNvCxnSpPr/>
          <p:nvPr/>
        </p:nvCxnSpPr>
        <p:spPr>
          <a:xfrm>
            <a:off x="4062225" y="1283550"/>
            <a:ext cx="2044576" cy="702147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7" name="Imag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92" y="877688"/>
            <a:ext cx="5590428" cy="470104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="" xmlns:a16="http://schemas.microsoft.com/office/drawing/2014/main" id="{FB8E9307-147D-47F5-A050-00004BF917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882" y="5756451"/>
            <a:ext cx="480562" cy="40956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142653" y="5692378"/>
            <a:ext cx="4728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/>
              <a:t>10-bit TDC </a:t>
            </a:r>
            <a:r>
              <a:rPr lang="en-US" sz="1400" dirty="0"/>
              <a:t>(designed by the CEA IRFU group in </a:t>
            </a:r>
            <a:r>
              <a:rPr lang="en-US" sz="1400" dirty="0" err="1"/>
              <a:t>Saclay</a:t>
            </a:r>
            <a:r>
              <a:rPr lang="en-US" sz="1400" dirty="0" smtClean="0"/>
              <a:t>)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b="1" dirty="0"/>
              <a:t>10-bit SAR ADC </a:t>
            </a:r>
            <a:r>
              <a:rPr lang="en-US" sz="1400" dirty="0"/>
              <a:t>(designed by AGH in Krakow) </a:t>
            </a:r>
            <a:endParaRPr lang="en-US" sz="1400" dirty="0"/>
          </a:p>
        </p:txBody>
      </p:sp>
      <p:pic>
        <p:nvPicPr>
          <p:cNvPr id="34" name="Image 33">
            <a:extLst>
              <a:ext uri="{FF2B5EF4-FFF2-40B4-BE49-F238E27FC236}">
                <a16:creationId xmlns="" xmlns:a16="http://schemas.microsoft.com/office/drawing/2014/main" id="{8A064FF6-1562-4E04-A189-5CE7FDD3D6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87"/>
          <a:stretch/>
        </p:blipFill>
        <p:spPr>
          <a:xfrm>
            <a:off x="10056440" y="6048610"/>
            <a:ext cx="467722" cy="5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3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</a:rPr>
              <a:t>HKROC: </a:t>
            </a:r>
            <a:r>
              <a:rPr lang="en-US" dirty="0" smtClean="0">
                <a:latin typeface="Calibri" panose="020F0502020204030204" pitchFamily="34" charset="0"/>
              </a:rPr>
              <a:t>waveform </a:t>
            </a:r>
            <a:r>
              <a:rPr lang="en-US" dirty="0">
                <a:latin typeface="Calibri" panose="020F0502020204030204" pitchFamily="34" charset="0"/>
              </a:rPr>
              <a:t>digitizer with </a:t>
            </a:r>
            <a:r>
              <a:rPr lang="en-US" dirty="0" smtClean="0">
                <a:latin typeface="Calibri" panose="020F0502020204030204" pitchFamily="34" charset="0"/>
              </a:rPr>
              <a:t>auto-trigger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71A504-AE2C-4488-80ED-9ED6A4A57476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Double flèche horizontale 36"/>
          <p:cNvSpPr/>
          <p:nvPr/>
        </p:nvSpPr>
        <p:spPr>
          <a:xfrm>
            <a:off x="5879976" y="3097595"/>
            <a:ext cx="6228565" cy="670427"/>
          </a:xfrm>
          <a:prstGeom prst="leftRightArrow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576343" y="2780928"/>
            <a:ext cx="863714" cy="455819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None/>
            </a:pPr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Normal </a:t>
            </a:r>
          </a:p>
          <a:p>
            <a:pPr marL="0" lvl="0" indent="0" algn="ctr">
              <a:buNone/>
            </a:pPr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mode</a:t>
            </a:r>
            <a:endParaRPr lang="en-US" sz="105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267366" y="3263966"/>
            <a:ext cx="1016909" cy="246666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~</a:t>
            </a:r>
            <a:r>
              <a:rPr lang="en-US" sz="1600" b="1" dirty="0" smtClean="0">
                <a:solidFill>
                  <a:srgbClr val="FFFF00"/>
                </a:solidFill>
                <a:latin typeface="Calibri" pitchFamily="34" charset="0"/>
              </a:rPr>
              <a:t>1M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/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</a:rPr>
              <a:t>chn</a:t>
            </a:r>
            <a:endParaRPr lang="en-US" sz="1200" dirty="0" smtClean="0">
              <a:latin typeface="Calibri" pitchFamily="34" charset="0"/>
            </a:endParaRPr>
          </a:p>
        </p:txBody>
      </p:sp>
      <p:sp>
        <p:nvSpPr>
          <p:cNvPr id="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959944" y="3259508"/>
            <a:ext cx="1630351" cy="392727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Rate  </a:t>
            </a:r>
            <a:r>
              <a:rPr lang="en-US" sz="1600" b="1" dirty="0" smtClean="0">
                <a:solidFill>
                  <a:srgbClr val="FFFF00"/>
                </a:solidFill>
                <a:latin typeface="Calibri" pitchFamily="34" charset="0"/>
              </a:rPr>
              <a:t>400 k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/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</a:rPr>
              <a:t>chn</a:t>
            </a:r>
            <a:endParaRPr lang="en-US" sz="16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348034" y="3287447"/>
            <a:ext cx="1016909" cy="246666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None/>
            </a:pPr>
            <a:r>
              <a:rPr lang="en-US" sz="1600" b="1" dirty="0" smtClean="0">
                <a:solidFill>
                  <a:srgbClr val="FFFF00"/>
                </a:solidFill>
                <a:latin typeface="Calibri" pitchFamily="34" charset="0"/>
              </a:rPr>
              <a:t>40 M</a:t>
            </a:r>
            <a:endParaRPr lang="en-US" sz="1200" dirty="0" smtClean="0">
              <a:latin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6925" y="723224"/>
            <a:ext cx="5184957" cy="1848706"/>
          </a:xfrm>
          <a:prstGeom prst="rect">
            <a:avLst/>
          </a:prstGeom>
        </p:spPr>
      </p:pic>
      <p:sp>
        <p:nvSpPr>
          <p:cNvPr id="1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804" y="567808"/>
            <a:ext cx="12190195" cy="254656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Calibri" pitchFamily="34" charset="0"/>
              </a:rPr>
              <a:t>HKROC is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waveform digitizer </a:t>
            </a:r>
            <a:r>
              <a:rPr lang="en-US" sz="2000" dirty="0" smtClean="0">
                <a:latin typeface="Calibri" pitchFamily="34" charset="0"/>
              </a:rPr>
              <a:t>working @ 40 MHz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Calibri" pitchFamily="34" charset="0"/>
              </a:rPr>
              <a:t>Number of charge sampling points from 1 to 7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Calibri" pitchFamily="34" charset="0"/>
              </a:rPr>
              <a:t>Fast channel for precise timing (25 </a:t>
            </a:r>
            <a:r>
              <a:rPr lang="en-US" dirty="0" err="1" smtClean="0">
                <a:latin typeface="Calibri" pitchFamily="34" charset="0"/>
              </a:rPr>
              <a:t>ps</a:t>
            </a:r>
            <a:r>
              <a:rPr lang="en-US" dirty="0" smtClean="0">
                <a:latin typeface="Calibri" pitchFamily="34" charset="0"/>
              </a:rPr>
              <a:t> binning) 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Calibri" pitchFamily="34" charset="0"/>
              </a:rPr>
              <a:t>Charge reconstruction algorithm in FPGA</a:t>
            </a:r>
          </a:p>
          <a:p>
            <a:pPr lvl="2"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5% resources of a modern XILINX FPGA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443670" y="2114523"/>
            <a:ext cx="843381" cy="3962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Trigger (Time)</a:t>
            </a:r>
          </a:p>
        </p:txBody>
      </p:sp>
      <p:sp>
        <p:nvSpPr>
          <p:cNvPr id="1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3751408"/>
            <a:ext cx="12192000" cy="30772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Calibri" pitchFamily="34" charset="0"/>
              </a:rPr>
              <a:t>When using </a:t>
            </a:r>
            <a:r>
              <a:rPr lang="en-US" sz="2000" b="1" dirty="0" smtClean="0">
                <a:latin typeface="Calibri" pitchFamily="34" charset="0"/>
              </a:rPr>
              <a:t>3 gains </a:t>
            </a:r>
            <a:r>
              <a:rPr lang="en-US" sz="2000" dirty="0" smtClean="0">
                <a:latin typeface="Calibri" pitchFamily="34" charset="0"/>
              </a:rPr>
              <a:t>/ PMT (high, medium, low)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Calibri" pitchFamily="34" charset="0"/>
              </a:rPr>
              <a:t>Hit rate capability up to </a:t>
            </a:r>
            <a:r>
              <a:rPr lang="en-US" b="1" dirty="0" smtClean="0">
                <a:latin typeface="Calibri" pitchFamily="34" charset="0"/>
              </a:rPr>
              <a:t>400 kHz </a:t>
            </a:r>
            <a:r>
              <a:rPr lang="en-US" dirty="0" smtClean="0">
                <a:latin typeface="Calibri" pitchFamily="34" charset="0"/>
              </a:rPr>
              <a:t>/ PMT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Calibri" pitchFamily="34" charset="0"/>
              </a:rPr>
              <a:t>Increased up to </a:t>
            </a:r>
            <a:r>
              <a:rPr lang="en-US" b="1" dirty="0" smtClean="0">
                <a:latin typeface="Calibri" pitchFamily="34" charset="0"/>
              </a:rPr>
              <a:t>1 MHz </a:t>
            </a:r>
            <a:r>
              <a:rPr lang="en-US" dirty="0" smtClean="0">
                <a:latin typeface="Calibri" pitchFamily="34" charset="0"/>
              </a:rPr>
              <a:t>by focusing on </a:t>
            </a:r>
            <a:r>
              <a:rPr lang="en-US" b="1" dirty="0" smtClean="0">
                <a:latin typeface="Calibri" pitchFamily="34" charset="0"/>
              </a:rPr>
              <a:t>high gain</a:t>
            </a:r>
          </a:p>
          <a:p>
            <a:pPr lvl="2">
              <a:lnSpc>
                <a:spcPct val="150000"/>
              </a:lnSpc>
            </a:pPr>
            <a:r>
              <a:rPr lang="en-US" sz="2000" dirty="0" smtClean="0">
                <a:latin typeface="Calibri" pitchFamily="34" charset="0"/>
              </a:rPr>
              <a:t>Dynamic selectable by the user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Calibri" pitchFamily="34" charset="0"/>
              </a:rPr>
              <a:t>Average values only limited by readout speed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42" r="64841"/>
          <a:stretch/>
        </p:blipFill>
        <p:spPr>
          <a:xfrm>
            <a:off x="7174283" y="4316064"/>
            <a:ext cx="3470239" cy="2440796"/>
          </a:xfrm>
          <a:prstGeom prst="rect">
            <a:avLst/>
          </a:prstGeom>
        </p:spPr>
      </p:pic>
      <p:sp>
        <p:nvSpPr>
          <p:cNvPr id="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407561" y="2807323"/>
            <a:ext cx="863714" cy="455819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None/>
            </a:pPr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Supernova </a:t>
            </a:r>
            <a:endParaRPr lang="en-US" sz="12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0" lvl="0" indent="0" algn="ctr">
              <a:buNone/>
            </a:pPr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mode</a:t>
            </a:r>
            <a:endParaRPr lang="en-US" sz="105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344472" y="2791396"/>
            <a:ext cx="1092422" cy="455819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None/>
            </a:pPr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High speed </a:t>
            </a:r>
            <a:endParaRPr lang="en-US" sz="12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0" lvl="0" indent="0" algn="ctr">
              <a:buNone/>
            </a:pPr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mode</a:t>
            </a:r>
            <a:endParaRPr lang="en-US" sz="105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Accolade ouvrante 2"/>
          <p:cNvSpPr/>
          <p:nvPr/>
        </p:nvSpPr>
        <p:spPr>
          <a:xfrm rot="16200000">
            <a:off x="6738562" y="3387390"/>
            <a:ext cx="262797" cy="826329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6316925" y="3952509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Full snapshot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3" name="Accolade ouvrante 22"/>
          <p:cNvSpPr/>
          <p:nvPr/>
        </p:nvSpPr>
        <p:spPr>
          <a:xfrm rot="16200000">
            <a:off x="8665350" y="3357937"/>
            <a:ext cx="262797" cy="826329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ZoneTexte 23"/>
          <p:cNvSpPr txBox="1"/>
          <p:nvPr/>
        </p:nvSpPr>
        <p:spPr>
          <a:xfrm>
            <a:off x="8243713" y="3902500"/>
            <a:ext cx="10631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HG snapshot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5" name="Accolade ouvrante 24"/>
          <p:cNvSpPr/>
          <p:nvPr/>
        </p:nvSpPr>
        <p:spPr>
          <a:xfrm rot="16200000">
            <a:off x="10748531" y="3354857"/>
            <a:ext cx="262797" cy="826329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ZoneTexte 25"/>
          <p:cNvSpPr txBox="1"/>
          <p:nvPr/>
        </p:nvSpPr>
        <p:spPr>
          <a:xfrm>
            <a:off x="10326894" y="3919976"/>
            <a:ext cx="15151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Oscilloscope mode 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Only ADC charge</a:t>
            </a:r>
          </a:p>
        </p:txBody>
      </p:sp>
    </p:spTree>
    <p:extLst>
      <p:ext uri="{BB962C8B-B14F-4D97-AF65-F5344CB8AC3E}">
        <p14:creationId xmlns:p14="http://schemas.microsoft.com/office/powerpoint/2010/main" val="172952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Calibri" panose="020F0502020204030204" pitchFamily="34" charset="0"/>
              </a:rPr>
              <a:t>Timeline</a:t>
            </a:r>
            <a:r>
              <a:rPr lang="fr-FR" dirty="0" smtClean="0">
                <a:latin typeface="Calibri" panose="020F0502020204030204" pitchFamily="34" charset="0"/>
              </a:rPr>
              <a:t> and hardware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Journées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Metiers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l’electronique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l’in2p3 et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l’IRFU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71A504-AE2C-4488-80ED-9ED6A4A57476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3635E234-BA8F-41B3-88BB-0F5B02E39D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20297" y="2573759"/>
            <a:ext cx="2448272" cy="410445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83" y="3464045"/>
            <a:ext cx="3006645" cy="225498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26885" y="5798816"/>
            <a:ext cx="2160240" cy="7516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Naked HKROC 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on mezzanine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50625" y="2812097"/>
            <a:ext cx="1080120" cy="3962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208" y="3177224"/>
            <a:ext cx="3399082" cy="275123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898044" y="2873634"/>
            <a:ext cx="1138277" cy="3962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120716" y="2492896"/>
            <a:ext cx="1583795" cy="3962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2023/07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362696" y="5798816"/>
            <a:ext cx="4208974" cy="6594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Packaged HKROC 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 acquisition board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752184" y="5905045"/>
            <a:ext cx="4032448" cy="8363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Packaged HKROC with charge reconstruction FPGA</a:t>
            </a:r>
          </a:p>
        </p:txBody>
      </p:sp>
      <p:sp>
        <p:nvSpPr>
          <p:cNvPr id="15" name="Flèche droite 14"/>
          <p:cNvSpPr/>
          <p:nvPr/>
        </p:nvSpPr>
        <p:spPr>
          <a:xfrm>
            <a:off x="191344" y="1564377"/>
            <a:ext cx="10297144" cy="122653"/>
          </a:xfrm>
          <a:prstGeom prst="rightArrow">
            <a:avLst/>
          </a:prstGeom>
          <a:solidFill>
            <a:schemeClr val="accent1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335360" y="892929"/>
            <a:ext cx="1090866" cy="7003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HKROC0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2021/12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707006" y="884415"/>
            <a:ext cx="2300762" cy="7003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HKROC0-BGA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(x80) - 2022/06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655840" y="884415"/>
            <a:ext cx="1944216" cy="7003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HKROC1b-BGA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(x80) - 2022/12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104112" y="884416"/>
            <a:ext cx="2283070" cy="61415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HKROC1 production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(x4000) - 2023/04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0524492" y="980729"/>
            <a:ext cx="1620180" cy="11521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HKROC-based acquisition system paper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2023/09</a:t>
            </a:r>
          </a:p>
          <a:p>
            <a:pPr algn="ctr"/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42910" y="1782666"/>
            <a:ext cx="1728192" cy="7003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Mezzanine daughter board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719736" y="1782666"/>
            <a:ext cx="1724697" cy="7003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Acquisition board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8373593" y="1782666"/>
            <a:ext cx="2114895" cy="70037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Acquisition board with reconstruction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8688288" y="2780928"/>
            <a:ext cx="57606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8688288" y="2564904"/>
            <a:ext cx="0" cy="2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7968208" y="3163300"/>
            <a:ext cx="2234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3300"/>
                </a:solidFill>
              </a:rPr>
              <a:t>Will be sent in production </a:t>
            </a:r>
          </a:p>
          <a:p>
            <a:r>
              <a:rPr lang="en-US" sz="1400" dirty="0" smtClean="0">
                <a:solidFill>
                  <a:srgbClr val="FF3300"/>
                </a:solidFill>
              </a:rPr>
              <a:t>in the next months</a:t>
            </a:r>
            <a:endParaRPr lang="en-US" sz="1400" dirty="0">
              <a:solidFill>
                <a:srgbClr val="FF33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65047" y="3478049"/>
            <a:ext cx="766557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OMEGA</a:t>
            </a:r>
            <a:endParaRPr lang="en-US" sz="1200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3462587" y="3464045"/>
            <a:ext cx="484428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LLR</a:t>
            </a:r>
            <a:endParaRPr lang="en-US" sz="1200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10849319" y="3211173"/>
            <a:ext cx="484428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LLR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09883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</a:rPr>
              <a:t>HKROC0 </a:t>
            </a:r>
            <a:r>
              <a:rPr lang="fr-FR" dirty="0" err="1" smtClean="0">
                <a:latin typeface="Calibri" panose="020F0502020204030204" pitchFamily="34" charset="0"/>
              </a:rPr>
              <a:t>testbench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Journées Developpement d’ASIC 7-8 decembre 2022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71795"/>
            <a:ext cx="120006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HKROC was submitted with an IMEC MPW on </a:t>
            </a:r>
            <a:r>
              <a:rPr lang="en-US" sz="2000" b="1" dirty="0">
                <a:latin typeface="Calibri" panose="020F0502020204030204" pitchFamily="34" charset="0"/>
              </a:rPr>
              <a:t>August 21 </a:t>
            </a:r>
            <a:r>
              <a:rPr lang="en-US" sz="2000" dirty="0">
                <a:latin typeface="Calibri" panose="020F0502020204030204" pitchFamily="34" charset="0"/>
              </a:rPr>
              <a:t>(</a:t>
            </a:r>
            <a:r>
              <a:rPr lang="en-US" sz="2000" b="1" dirty="0">
                <a:latin typeface="Calibri" panose="020F0502020204030204" pitchFamily="34" charset="0"/>
              </a:rPr>
              <a:t>TSMC130 nm</a:t>
            </a:r>
            <a:r>
              <a:rPr lang="en-US" sz="2000" dirty="0" smtClean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Back </a:t>
            </a:r>
            <a:r>
              <a:rPr lang="en-US" sz="2000" dirty="0">
                <a:latin typeface="Calibri" panose="020F0502020204030204" pitchFamily="34" charset="0"/>
              </a:rPr>
              <a:t>from production </a:t>
            </a:r>
            <a:r>
              <a:rPr lang="en-US" sz="2000" dirty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>
                <a:latin typeface="Calibri" panose="020F0502020204030204" pitchFamily="34" charset="0"/>
              </a:rPr>
              <a:t>January 2022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A dedicated </a:t>
            </a:r>
            <a:r>
              <a:rPr lang="en-US" sz="2000" b="1" dirty="0">
                <a:latin typeface="Calibri" panose="020F0502020204030204" pitchFamily="34" charset="0"/>
              </a:rPr>
              <a:t>test-board</a:t>
            </a:r>
            <a:r>
              <a:rPr lang="en-US" sz="2000" dirty="0">
                <a:latin typeface="Calibri" panose="020F0502020204030204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CHIP on a </a:t>
            </a:r>
            <a:r>
              <a:rPr lang="en-US" sz="2000" b="1" dirty="0">
                <a:latin typeface="Calibri" panose="020F0502020204030204" pitchFamily="34" charset="0"/>
              </a:rPr>
              <a:t>mezzanine board mounted</a:t>
            </a:r>
            <a:r>
              <a:rPr lang="en-US" sz="2000" dirty="0">
                <a:latin typeface="Calibri" panose="020F0502020204030204" pitchFamily="34" charset="0"/>
              </a:rPr>
              <a:t> directly through a </a:t>
            </a:r>
            <a:r>
              <a:rPr lang="en-US" sz="2000" b="1" dirty="0">
                <a:latin typeface="Calibri" panose="020F0502020204030204" pitchFamily="34" charset="0"/>
              </a:rPr>
              <a:t>flip-chip </a:t>
            </a:r>
            <a:r>
              <a:rPr lang="en-US" sz="2000" b="1" dirty="0" smtClean="0">
                <a:latin typeface="Calibri" panose="020F0502020204030204" pitchFamily="34" charset="0"/>
              </a:rPr>
              <a:t>process (</a:t>
            </a:r>
            <a:r>
              <a:rPr lang="en-US" sz="2000" i="1" dirty="0">
                <a:latin typeface="Calibri" panose="020F0502020204030204" pitchFamily="34" charset="0"/>
              </a:rPr>
              <a:t>Hybrid </a:t>
            </a:r>
            <a:r>
              <a:rPr lang="en-US" sz="2000" i="1" dirty="0" smtClean="0">
                <a:latin typeface="Calibri" panose="020F0502020204030204" pitchFamily="34" charset="0"/>
              </a:rPr>
              <a:t>SA)</a:t>
            </a:r>
            <a:r>
              <a:rPr lang="en-US" sz="2000" dirty="0" smtClean="0">
                <a:latin typeface="Calibri" panose="020F0502020204030204" pitchFamily="34" charset="0"/>
              </a:rPr>
              <a:t>. </a:t>
            </a:r>
            <a:endParaRPr lang="en-US" sz="2000" dirty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Mezzanine mounted on a </a:t>
            </a:r>
            <a:r>
              <a:rPr lang="en-US" sz="2000" b="1" dirty="0">
                <a:latin typeface="Calibri" panose="020F0502020204030204" pitchFamily="34" charset="0"/>
              </a:rPr>
              <a:t>mother board </a:t>
            </a:r>
            <a:r>
              <a:rPr lang="en-US" sz="2000" dirty="0">
                <a:latin typeface="Calibri" panose="020F0502020204030204" pitchFamily="34" charset="0"/>
              </a:rPr>
              <a:t>connected to “ </a:t>
            </a:r>
            <a:r>
              <a:rPr lang="en-US" sz="2000" b="1" dirty="0">
                <a:latin typeface="Calibri" panose="020F0502020204030204" pitchFamily="34" charset="0"/>
              </a:rPr>
              <a:t>Xilinx </a:t>
            </a:r>
            <a:r>
              <a:rPr lang="en-US" sz="2000" b="1" dirty="0" err="1">
                <a:latin typeface="Calibri" panose="020F0502020204030204" pitchFamily="34" charset="0"/>
              </a:rPr>
              <a:t>Kintex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</a:rPr>
              <a:t>UltraScale</a:t>
            </a:r>
            <a:r>
              <a:rPr lang="en-US" sz="2000" b="1" dirty="0">
                <a:latin typeface="Calibri" panose="020F0502020204030204" pitchFamily="34" charset="0"/>
              </a:rPr>
              <a:t> FPGA KCU</a:t>
            </a:r>
            <a:r>
              <a:rPr lang="en-US" sz="2000" dirty="0">
                <a:latin typeface="Calibri" panose="020F0502020204030204" pitchFamily="34" charset="0"/>
              </a:rPr>
              <a:t>”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59" y="3148307"/>
            <a:ext cx="7500838" cy="275512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07859" y="3295203"/>
            <a:ext cx="275748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Three test-benches in parallel</a:t>
            </a:r>
            <a:r>
              <a:rPr lang="en-US" sz="1400" dirty="0"/>
              <a:t>:</a:t>
            </a:r>
          </a:p>
          <a:p>
            <a:r>
              <a:rPr lang="en-US" sz="1400" dirty="0">
                <a:solidFill>
                  <a:srgbClr val="FF0000"/>
                </a:solidFill>
              </a:rPr>
              <a:t>OMEGA, LLR, CEA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75720" y="3116565"/>
            <a:ext cx="40190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High redundancy to ↓ risk of mistakes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5981224"/>
            <a:ext cx="8688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Calibri" pitchFamily="34" charset="0"/>
              </a:rPr>
              <a:t>Similar </a:t>
            </a:r>
            <a:r>
              <a:rPr lang="en-GB" b="1" dirty="0" err="1" smtClean="0">
                <a:latin typeface="Calibri" pitchFamily="34" charset="0"/>
              </a:rPr>
              <a:t>testbench</a:t>
            </a:r>
            <a:r>
              <a:rPr lang="en-GB" b="1" dirty="0" smtClean="0">
                <a:latin typeface="Calibri" pitchFamily="34" charset="0"/>
              </a:rPr>
              <a:t> to HGCROC </a:t>
            </a:r>
            <a:r>
              <a:rPr lang="en-GB" dirty="0" smtClean="0">
                <a:latin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</a:rPr>
              <a:t>o </a:t>
            </a:r>
            <a:r>
              <a:rPr lang="en-US" dirty="0">
                <a:latin typeface="Calibri" pitchFamily="34" charset="0"/>
              </a:rPr>
              <a:t>be compatible with existing KCU105 test system from </a:t>
            </a:r>
            <a:r>
              <a:rPr lang="en-US" dirty="0" smtClean="0">
                <a:latin typeface="Calibri" pitchFamily="34" charset="0"/>
              </a:rPr>
              <a:t>CMS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5060" y="3278094"/>
            <a:ext cx="1278829" cy="1055344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>
          <a:xfrm>
            <a:off x="8423907" y="4075394"/>
            <a:ext cx="3677897" cy="1349653"/>
            <a:chOff x="-234406" y="2996952"/>
            <a:chExt cx="5670502" cy="1944216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6300" y="2996952"/>
              <a:ext cx="3309796" cy="1944216"/>
            </a:xfrm>
            <a:prstGeom prst="rect">
              <a:avLst/>
            </a:prstGeom>
          </p:spPr>
        </p:pic>
        <p:sp>
          <p:nvSpPr>
            <p:cNvPr id="17" name="Accolade ouvrante 16"/>
            <p:cNvSpPr/>
            <p:nvPr/>
          </p:nvSpPr>
          <p:spPr>
            <a:xfrm>
              <a:off x="1838268" y="3463107"/>
              <a:ext cx="432048" cy="432048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-234406" y="3471696"/>
              <a:ext cx="1683712" cy="389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TSMC foundry</a:t>
              </a:r>
            </a:p>
          </p:txBody>
        </p:sp>
        <p:sp>
          <p:nvSpPr>
            <p:cNvPr id="19" name="Accolade ouvrante 18"/>
            <p:cNvSpPr/>
            <p:nvPr/>
          </p:nvSpPr>
          <p:spPr>
            <a:xfrm>
              <a:off x="1573262" y="3969060"/>
              <a:ext cx="432048" cy="432048"/>
            </a:xfrm>
            <a:prstGeom prst="leftBrac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" name="Connecteur droit 19"/>
            <p:cNvCxnSpPr/>
            <p:nvPr/>
          </p:nvCxnSpPr>
          <p:spPr>
            <a:xfrm>
              <a:off x="1679802" y="3932940"/>
              <a:ext cx="3391040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-40352" y="3932939"/>
              <a:ext cx="1295603" cy="661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Packaging</a:t>
              </a:r>
            </a:p>
            <a:p>
              <a:pPr algn="ctr"/>
              <a:r>
                <a:rPr lang="fr-FR" sz="1400" dirty="0" err="1"/>
                <a:t>company</a:t>
              </a:r>
              <a:endParaRPr lang="fr-FR" sz="1400" dirty="0"/>
            </a:p>
          </p:txBody>
        </p:sp>
      </p:grp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0" t="2554" r="3058" b="4360"/>
          <a:stretch/>
        </p:blipFill>
        <p:spPr>
          <a:xfrm>
            <a:off x="9828754" y="689073"/>
            <a:ext cx="2363246" cy="248443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0393" y="3284199"/>
            <a:ext cx="964474" cy="59013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10320250" y="1933506"/>
            <a:ext cx="292329" cy="2215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/>
          <p:cNvCxnSpPr>
            <a:stCxn id="29" idx="2"/>
            <a:endCxn id="28" idx="0"/>
          </p:cNvCxnSpPr>
          <p:nvPr/>
        </p:nvCxnSpPr>
        <p:spPr>
          <a:xfrm>
            <a:off x="10466415" y="2155094"/>
            <a:ext cx="496215" cy="11291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28" idx="2"/>
          </p:cNvCxnSpPr>
          <p:nvPr/>
        </p:nvCxnSpPr>
        <p:spPr>
          <a:xfrm flipH="1">
            <a:off x="10612579" y="3874336"/>
            <a:ext cx="350051" cy="4254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9390101" y="662843"/>
            <a:ext cx="2600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1600" b="1" dirty="0">
                <a:latin typeface="Calibri" panose="020F0502020204030204" pitchFamily="34" charset="0"/>
              </a:rPr>
              <a:t>C4-bumps processing </a:t>
            </a:r>
            <a:endParaRPr lang="en-US" sz="1600" b="1" dirty="0" smtClean="0">
              <a:latin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</a:rPr>
              <a:t>by </a:t>
            </a:r>
            <a:r>
              <a:rPr lang="en-US" sz="1600" dirty="0">
                <a:latin typeface="Calibri" panose="020F0502020204030204" pitchFamily="34" charset="0"/>
              </a:rPr>
              <a:t>TSMC (FAB14) 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</a:rPr>
              <a:t>(~</a:t>
            </a:r>
            <a:r>
              <a:rPr lang="en-US" sz="1600" dirty="0">
                <a:latin typeface="Calibri" panose="020F0502020204030204" pitchFamily="34" charset="0"/>
              </a:rPr>
              <a:t>330 bumps)</a:t>
            </a:r>
          </a:p>
        </p:txBody>
      </p:sp>
    </p:spTree>
    <p:extLst>
      <p:ext uri="{BB962C8B-B14F-4D97-AF65-F5344CB8AC3E}">
        <p14:creationId xmlns:p14="http://schemas.microsoft.com/office/powerpoint/2010/main" val="145358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omega2013</Template>
  <TotalTime>52101</TotalTime>
  <Words>2193</Words>
  <Application>Microsoft Office PowerPoint</Application>
  <PresentationFormat>Grand écran</PresentationFormat>
  <Paragraphs>408</Paragraphs>
  <Slides>22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30" baseType="lpstr">
      <vt:lpstr>Arial</vt:lpstr>
      <vt:lpstr>Bryant Medium Compressed</vt:lpstr>
      <vt:lpstr>Calibri</vt:lpstr>
      <vt:lpstr>CMR12</vt:lpstr>
      <vt:lpstr>TeXGyrePagella-Regular</vt:lpstr>
      <vt:lpstr>Wingdings</vt:lpstr>
      <vt:lpstr>OMEGA</vt:lpstr>
      <vt:lpstr>5_OMEGA</vt:lpstr>
      <vt:lpstr>Présentation PowerPoint</vt:lpstr>
      <vt:lpstr>Future neutrino detectors</vt:lpstr>
      <vt:lpstr>Requirements Neutrino experiments</vt:lpstr>
      <vt:lpstr>HyperK R&amp;D: HKROC ASIC</vt:lpstr>
      <vt:lpstr>From HL-LHC to the HKROC ASIC</vt:lpstr>
      <vt:lpstr>HKROC main features</vt:lpstr>
      <vt:lpstr>HKROC: waveform digitizer with auto-trigger</vt:lpstr>
      <vt:lpstr>Timeline and hardware</vt:lpstr>
      <vt:lpstr>HKROC0 testbench</vt:lpstr>
      <vt:lpstr>Main experimental results with HKROC0 – Charge and Time</vt:lpstr>
      <vt:lpstr>Main experimental results with HKROC0 - Pile-up</vt:lpstr>
      <vt:lpstr>Improvements with HKROC1b  crosstalk </vt:lpstr>
      <vt:lpstr>Packaging and acquisition board improvements</vt:lpstr>
      <vt:lpstr>Packaging and acquisition board improvements</vt:lpstr>
      <vt:lpstr>Conclusion</vt:lpstr>
      <vt:lpstr>Potential projects</vt:lpstr>
      <vt:lpstr>Backup</vt:lpstr>
      <vt:lpstr>HKROC operating modes</vt:lpstr>
      <vt:lpstr>HKROC testbench</vt:lpstr>
      <vt:lpstr>HKROC Trigger rate measurements</vt:lpstr>
      <vt:lpstr>PMT testbench</vt:lpstr>
      <vt:lpstr>PMT measurements</vt:lpstr>
    </vt:vector>
  </TitlesOfParts>
  <Company>LAL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blin</dc:creator>
  <cp:lastModifiedBy>conforti</cp:lastModifiedBy>
  <cp:revision>1037</cp:revision>
  <cp:lastPrinted>2023-06-09T07:56:06Z</cp:lastPrinted>
  <dcterms:created xsi:type="dcterms:W3CDTF">2013-06-17T16:24:05Z</dcterms:created>
  <dcterms:modified xsi:type="dcterms:W3CDTF">2023-06-14T07:42:57Z</dcterms:modified>
</cp:coreProperties>
</file>