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4" r:id="rId2"/>
  </p:sldMasterIdLst>
  <p:notesMasterIdLst>
    <p:notesMasterId r:id="rId23"/>
  </p:notesMasterIdLst>
  <p:handoutMasterIdLst>
    <p:handoutMasterId r:id="rId24"/>
  </p:handoutMasterIdLst>
  <p:sldIdLst>
    <p:sldId id="292" r:id="rId3"/>
    <p:sldId id="434" r:id="rId4"/>
    <p:sldId id="416" r:id="rId5"/>
    <p:sldId id="417" r:id="rId6"/>
    <p:sldId id="435" r:id="rId7"/>
    <p:sldId id="433" r:id="rId8"/>
    <p:sldId id="451" r:id="rId9"/>
    <p:sldId id="429" r:id="rId10"/>
    <p:sldId id="444" r:id="rId11"/>
    <p:sldId id="445" r:id="rId12"/>
    <p:sldId id="446" r:id="rId13"/>
    <p:sldId id="447" r:id="rId14"/>
    <p:sldId id="448" r:id="rId15"/>
    <p:sldId id="450" r:id="rId16"/>
    <p:sldId id="436" r:id="rId17"/>
    <p:sldId id="452" r:id="rId18"/>
    <p:sldId id="453" r:id="rId19"/>
    <p:sldId id="441" r:id="rId20"/>
    <p:sldId id="432" r:id="rId21"/>
    <p:sldId id="359" r:id="rId22"/>
  </p:sldIdLst>
  <p:sldSz cx="12192000" cy="6858000"/>
  <p:notesSz cx="6807200" cy="99393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FF00FF"/>
    <a:srgbClr val="FF99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83" autoAdjust="0"/>
    <p:restoredTop sz="80000" autoAdjust="0"/>
  </p:normalViewPr>
  <p:slideViewPr>
    <p:cSldViewPr snapToGrid="0" snapToObjects="1" showGuides="1">
      <p:cViewPr varScale="1">
        <p:scale>
          <a:sx n="88" d="100"/>
          <a:sy n="88" d="100"/>
        </p:scale>
        <p:origin x="134" y="62"/>
      </p:cViewPr>
      <p:guideLst>
        <p:guide orient="horz" pos="2137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11324-D2DB-4170-A893-55120CDBFD3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AEBCA-457E-43DF-A49C-BCBAF7485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433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0A83A-C636-3D4C-B7B0-095CB971F10B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43DF9-C866-4C40-AADE-BCCD46503C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33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0C23-B9A2-468E-AD41-AC7FEB96E04B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927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11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12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86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13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98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14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32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DE533-6052-4496-A9D8-CD592E5CA2F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697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DE533-6052-4496-A9D8-CD592E5CA2F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79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3013"/>
            <a:ext cx="596265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45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3013"/>
            <a:ext cx="596265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3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46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3013"/>
            <a:ext cx="596265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48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3013"/>
            <a:ext cx="5962650" cy="3354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5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91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JUNO, est à ce jour le plus grand détecteur neutrinos au monde, et qui sera implanté en chine pour la mesure des paramètres d’oscillation de neutrinos artificiels type électron produit par deux réacteurs EPR.</a:t>
            </a:r>
          </a:p>
          <a:p>
            <a:r>
              <a:rPr lang="fr-FR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L’instrument de ce projet, est</a:t>
            </a:r>
            <a:r>
              <a:rPr lang="fr-FR" sz="1200" kern="1200" baseline="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une sphère acrylique, immergée dans de l’eau pure dans laquelle il y aura un liquide scintillant. Sur cette sphère seront fixé 17000 photomultiplicateurs 20 pouces ou LPMT et 25 600 pm 3 pouces SPMT</a:t>
            </a:r>
          </a:p>
          <a:p>
            <a:r>
              <a:rPr lang="fr-FR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On distingue ainsi deux projets sur le même instrument : JUNO LPMT et JUNO SPMT</a:t>
            </a:r>
          </a:p>
          <a:p>
            <a:r>
              <a:rPr lang="fr-FR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C’est SPMT sont regroupés en paquet de 128 avec une électronique Front End dédiée, c’est la contribution française à ce projet. </a:t>
            </a:r>
            <a:endParaRPr lang="fr-FR" sz="1200" kern="1200" dirty="0">
              <a:solidFill>
                <a:srgbClr val="000000"/>
              </a:solidFill>
              <a:effectLst/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6B0AEBA-96B2-4836-BE03-BF887DCC4B0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131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DE533-6052-4496-A9D8-CD592E5CA2F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864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9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49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10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1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937D9-90C0-4E65-9215-37337D2BDB73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645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8B0F-A62F-499F-BAF6-B1A75725FC1D}" type="datetime1">
              <a:rPr lang="fr-FR" smtClean="0"/>
              <a:t>13/06/2023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43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9624-82B1-493C-B040-9045F449DD91}" type="datetime1">
              <a:rPr lang="fr-FR" smtClean="0"/>
              <a:t>13/06/2023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1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A1D7-907A-44AC-B73E-2340486D0E6F}" type="datetime1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118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CBBFE-F3CA-4085-8216-F756E9CEEC86}" type="datetime1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405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BCEE-5774-4CDE-9F15-D1AB6C57AFBE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85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3E62-4C89-4F05-8628-5735A5A79EEC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320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775D2FC9-E010-4D74-884F-89BFABF3EAD1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141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0210" y="21006"/>
            <a:ext cx="10193593" cy="991718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6A7F5-FF37-42E3-AF04-1457E093947A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81401" y="6356356"/>
            <a:ext cx="4839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53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BC1AA-3E9E-4430-B0B1-D4935F2937BC}" type="datetime1">
              <a:rPr lang="fr-FR" smtClean="0"/>
              <a:t>13/06/2023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132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27EF7-9568-4DD1-A007-806B811A0A12}" type="datetime1">
              <a:rPr lang="fr-FR" smtClean="0"/>
              <a:t>13/06/2023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660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8283-11D3-4978-8659-9A0A2C6D22C7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11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77A8-7EFC-4CC6-A28D-C383CCB63170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937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156E-0CA2-4488-B5D8-9412760847BC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15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7B04A-CD7B-47EF-BEAA-5B55D43256A3}" type="datetime1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94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EC34-ACA7-4D6B-B177-09FC5D9BC151}" type="datetime1">
              <a:rPr lang="fr-FR" smtClean="0"/>
              <a:t>13/06/2023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68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0541" y="0"/>
            <a:ext cx="10213259" cy="98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3C3E3-7DDA-46D8-B546-B81B27A8B693}" type="datetime1">
              <a:rPr lang="fr-FR" smtClean="0"/>
              <a:t>13/06/2023</a:t>
            </a:fld>
            <a:endParaRPr lang="fr-FR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02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D0FA1-29F3-429B-9FC3-A8E48F65A6AA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F8E4C-A3A6-4EA5-BB5C-34CA0D541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53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C014B1F-E1E3-EE4B-B833-C6DB62F0B6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86663"/>
            <a:ext cx="12192000" cy="2121421"/>
          </a:xfrm>
          <a:prstGeom prst="rect">
            <a:avLst/>
          </a:prstGeom>
          <a:effectLst>
            <a:glow>
              <a:schemeClr val="accent1"/>
            </a:glow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839866"/>
            <a:ext cx="9144000" cy="166282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660066"/>
                </a:solidFill>
                <a:latin typeface="Cambria" panose="02040503050406030204" pitchFamily="18" charset="0"/>
              </a:rPr>
              <a:t>JUNO </a:t>
            </a:r>
            <a:r>
              <a:rPr lang="fr-FR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660066"/>
                </a:solidFill>
                <a:latin typeface="Cambria" panose="02040503050406030204" pitchFamily="18" charset="0"/>
              </a:rPr>
              <a:t>sPMT</a:t>
            </a:r>
            <a:r>
              <a:rPr lang="fr-FR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660066"/>
                </a:solidFill>
                <a:latin typeface="Cambria" panose="02040503050406030204" pitchFamily="18" charset="0"/>
              </a:rPr>
              <a:t> A</a:t>
            </a:r>
            <a:r>
              <a:rPr lang="fr-FR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660066"/>
                </a:solidFill>
                <a:effectLst/>
                <a:latin typeface="Cambria" panose="02040503050406030204" pitchFamily="18" charset="0"/>
              </a:rPr>
              <a:t>BC Front-End </a:t>
            </a:r>
            <a:r>
              <a:rPr lang="fr-FR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660066"/>
                </a:solidFill>
                <a:latin typeface="Cambria" panose="02040503050406030204" pitchFamily="18" charset="0"/>
              </a:rPr>
              <a:t>Board</a:t>
            </a:r>
            <a:endParaRPr lang="en-US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rgbClr val="660066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>
          <a:xfrm>
            <a:off x="1498144" y="3553369"/>
            <a:ext cx="9144000" cy="16557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C. Bordereau, C.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  <a:sym typeface="Chalkboard"/>
              </a:rPr>
              <a:t>Cerna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, T.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  <a:sym typeface="Chalkboard"/>
              </a:rPr>
              <a:t>Chabaud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, F.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  <a:sym typeface="Chalkboard"/>
              </a:rPr>
              <a:t>Druillole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, P.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  <a:sym typeface="Chalkboard"/>
              </a:rPr>
              <a:t>Hellmuth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, C. Huss,</a:t>
            </a:r>
          </a:p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 </a:t>
            </a:r>
            <a:r>
              <a:rPr lang="en-US" dirty="0">
                <a:ea typeface="Arial Unicode MS" pitchFamily="34" charset="-128"/>
                <a:cs typeface="Arial Unicode MS" pitchFamily="34" charset="-128"/>
                <a:sym typeface="Chalkboard"/>
              </a:rPr>
              <a:t>L. </a:t>
            </a:r>
            <a:r>
              <a:rPr lang="en-US" dirty="0" err="1">
                <a:ea typeface="Arial Unicode MS" pitchFamily="34" charset="-128"/>
                <a:cs typeface="Arial Unicode MS" pitchFamily="34" charset="-128"/>
                <a:sym typeface="Chalkboard"/>
              </a:rPr>
              <a:t>Labit</a:t>
            </a:r>
            <a:r>
              <a:rPr lang="en-US" dirty="0">
                <a:ea typeface="Arial Unicode MS" pitchFamily="34" charset="-128"/>
                <a:cs typeface="Arial Unicode MS" pitchFamily="34" charset="-128"/>
                <a:sym typeface="Chalkboard"/>
              </a:rPr>
              <a:t>, 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P. Perrot, </a:t>
            </a:r>
            <a:r>
              <a:rPr lang="en-US" u="sng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A. Rebii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 </a:t>
            </a:r>
          </a:p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On behalf of  SPMT group</a:t>
            </a:r>
          </a:p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i="1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LP2IB, </a:t>
            </a:r>
            <a:r>
              <a:rPr lang="en-US" i="1" dirty="0">
                <a:ea typeface="Arial Unicode MS" pitchFamily="34" charset="-128"/>
                <a:cs typeface="Arial Unicode MS" pitchFamily="34" charset="-128"/>
                <a:sym typeface="Chalkboard"/>
              </a:rPr>
              <a:t>University of Bordeaux/ IN2P3</a:t>
            </a:r>
          </a:p>
        </p:txBody>
      </p:sp>
      <p:pic>
        <p:nvPicPr>
          <p:cNvPr id="4" name="Picture 2" descr="Résultat de recherche d'images pour &quot;CNRS IN2P3 logo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7109"/>
            <a:ext cx="3083735" cy="17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013" y="67112"/>
            <a:ext cx="1992263" cy="161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513" y="383840"/>
            <a:ext cx="2177529" cy="10673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C4E4AE-C9A0-2E4E-B485-2564A0A3BD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616" y="383840"/>
            <a:ext cx="3243819" cy="10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31504" y="44451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LP2IB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Combined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sz="3600" dirty="0">
                <a:solidFill>
                  <a:srgbClr val="7030A0"/>
                </a:solidFill>
                <a:cs typeface="Arial" charset="0"/>
              </a:rPr>
              <a:t>test </a:t>
            </a:r>
            <a:r>
              <a:rPr lang="fr-FR" sz="3600" dirty="0" err="1">
                <a:solidFill>
                  <a:srgbClr val="7030A0"/>
                </a:solidFill>
                <a:cs typeface="Arial" charset="0"/>
              </a:rPr>
              <a:t>bench</a:t>
            </a:r>
            <a:r>
              <a:rPr lang="fr-FR" sz="3600" dirty="0">
                <a:solidFill>
                  <a:srgbClr val="7030A0"/>
                </a:solidFill>
                <a:cs typeface="Arial" charset="0"/>
              </a:rPr>
              <a:t> </a:t>
            </a:r>
          </a:p>
        </p:txBody>
      </p:sp>
      <p:sp>
        <p:nvSpPr>
          <p:cNvPr id="4100" name="ZoneTexte 5"/>
          <p:cNvSpPr txBox="1">
            <a:spLocks noChangeArrowheads="1"/>
          </p:cNvSpPr>
          <p:nvPr/>
        </p:nvSpPr>
        <p:spPr bwMode="auto">
          <a:xfrm>
            <a:off x="6096000" y="1484314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A0BB90-2ABF-3943-A4D8-C58009EC7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3" y="952413"/>
            <a:ext cx="6400399" cy="531353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0E88B24-BFEC-6D41-A76F-DF7C4FA685BD}"/>
              </a:ext>
            </a:extLst>
          </p:cNvPr>
          <p:cNvSpPr txBox="1"/>
          <p:nvPr/>
        </p:nvSpPr>
        <p:spPr>
          <a:xfrm>
            <a:off x="967154" y="1158376"/>
            <a:ext cx="6336704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 Black" panose="020B0A04020102020204" pitchFamily="34" charset="0"/>
              <a:buChar char="▌"/>
            </a:pPr>
            <a:r>
              <a:rPr lang="en-US" b="1" dirty="0">
                <a:solidFill>
                  <a:srgbClr val="00B0F0"/>
                </a:solidFill>
              </a:rPr>
              <a:t>128 3’’ JUNO PMTs</a:t>
            </a:r>
          </a:p>
          <a:p>
            <a:pPr marL="285750" indent="-285750">
              <a:buClr>
                <a:srgbClr val="C00000"/>
              </a:buClr>
              <a:buFont typeface="Arial Black" panose="020B0A04020102020204" pitchFamily="34" charset="0"/>
              <a:buChar char="▌"/>
            </a:pPr>
            <a:r>
              <a:rPr lang="en-US" b="1" dirty="0">
                <a:solidFill>
                  <a:srgbClr val="00B050"/>
                </a:solidFill>
              </a:rPr>
              <a:t>Control Power and readout of ABC through GCU (V1.1)</a:t>
            </a:r>
          </a:p>
          <a:p>
            <a:pPr marL="285750" indent="-285750">
              <a:buClr>
                <a:srgbClr val="C00000"/>
              </a:buClr>
              <a:buFont typeface="Arial Black" panose="020B0A04020102020204" pitchFamily="34" charset="0"/>
              <a:buChar char="▌"/>
            </a:pPr>
            <a:r>
              <a:rPr lang="en-US" b="1" dirty="0">
                <a:solidFill>
                  <a:srgbClr val="00B0F0"/>
                </a:solidFill>
              </a:rPr>
              <a:t>Control and power of HV Splitter boards (V0.3.2) through GCU</a:t>
            </a:r>
          </a:p>
          <a:p>
            <a:pPr marL="285750" indent="-285750">
              <a:buClr>
                <a:srgbClr val="C00000"/>
              </a:buClr>
              <a:buFont typeface="Arial Black" panose="020B0A04020102020204" pitchFamily="34" charset="0"/>
              <a:buChar char="▌"/>
            </a:pPr>
            <a:r>
              <a:rPr lang="en-US" b="1" dirty="0">
                <a:solidFill>
                  <a:srgbClr val="00B0F0"/>
                </a:solidFill>
              </a:rPr>
              <a:t>JUNO grounding scheme policy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60BD6D-8891-46CC-85D0-B889AB05F194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18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56" y="1009157"/>
            <a:ext cx="7798754" cy="5200050"/>
          </a:xfrm>
          <a:prstGeom prst="rect">
            <a:avLst/>
          </a:prstGeom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31504" y="44451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LP2IB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Combined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sz="3600" dirty="0">
                <a:solidFill>
                  <a:srgbClr val="7030A0"/>
                </a:solidFill>
                <a:cs typeface="Arial" charset="0"/>
              </a:rPr>
              <a:t>test </a:t>
            </a:r>
            <a:r>
              <a:rPr lang="fr-FR" sz="3600" dirty="0" err="1">
                <a:solidFill>
                  <a:srgbClr val="7030A0"/>
                </a:solidFill>
                <a:cs typeface="Arial" charset="0"/>
              </a:rPr>
              <a:t>bench</a:t>
            </a:r>
            <a:r>
              <a:rPr lang="fr-FR" sz="3600" dirty="0">
                <a:solidFill>
                  <a:srgbClr val="7030A0"/>
                </a:solidFill>
                <a:cs typeface="Arial" charset="0"/>
              </a:rPr>
              <a:t> </a:t>
            </a:r>
          </a:p>
        </p:txBody>
      </p:sp>
      <p:sp>
        <p:nvSpPr>
          <p:cNvPr id="4100" name="ZoneTexte 5"/>
          <p:cNvSpPr txBox="1">
            <a:spLocks noChangeArrowheads="1"/>
          </p:cNvSpPr>
          <p:nvPr/>
        </p:nvSpPr>
        <p:spPr bwMode="auto">
          <a:xfrm>
            <a:off x="4372717" y="1484314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97" y="954565"/>
            <a:ext cx="7463790" cy="53092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88276" y="1135470"/>
            <a:ext cx="3368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128 JUNO 3’’ PMTs in a dark room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1825AD9-4E99-4CFD-8476-12DFCC8AC01C}" type="datetime1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8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31505" y="44451"/>
            <a:ext cx="8856983" cy="77787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7030A0"/>
                </a:solidFill>
                <a:cs typeface="Arial" charset="0"/>
              </a:rPr>
              <a:t>Acceptance and calibration test sequence</a:t>
            </a:r>
            <a:endParaRPr lang="fr-FR" sz="3600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4100" name="ZoneTexte 5"/>
          <p:cNvSpPr txBox="1">
            <a:spLocks noChangeArrowheads="1"/>
          </p:cNvSpPr>
          <p:nvPr/>
        </p:nvSpPr>
        <p:spPr bwMode="auto">
          <a:xfrm>
            <a:off x="6444890" y="82850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08185" y="1016001"/>
            <a:ext cx="8756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 Black" panose="020B0A04020102020204" pitchFamily="34" charset="0"/>
              <a:buChar char="▌"/>
            </a:pPr>
            <a:r>
              <a:rPr lang="en-US" sz="2000" dirty="0"/>
              <a:t>Sequence step by step and deliverable</a:t>
            </a:r>
          </a:p>
        </p:txBody>
      </p:sp>
      <p:sp>
        <p:nvSpPr>
          <p:cNvPr id="11" name="Signalisation droite 4">
            <a:extLst>
              <a:ext uri="{FF2B5EF4-FFF2-40B4-BE49-F238E27FC236}">
                <a16:creationId xmlns:a16="http://schemas.microsoft.com/office/drawing/2014/main" id="{3A3DF779-0387-6B43-9B28-1DF5941D32CC}"/>
              </a:ext>
            </a:extLst>
          </p:cNvPr>
          <p:cNvSpPr/>
          <p:nvPr/>
        </p:nvSpPr>
        <p:spPr>
          <a:xfrm>
            <a:off x="1867362" y="1734131"/>
            <a:ext cx="1559493" cy="1105317"/>
          </a:xfrm>
          <a:prstGeom prst="homePlate">
            <a:avLst>
              <a:gd name="adj" fmla="val 31053"/>
            </a:avLst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93A72D2-8EC7-F141-8094-F2CBB666971C}"/>
              </a:ext>
            </a:extLst>
          </p:cNvPr>
          <p:cNvSpPr txBox="1"/>
          <p:nvPr/>
        </p:nvSpPr>
        <p:spPr>
          <a:xfrm>
            <a:off x="1847528" y="2041129"/>
            <a:ext cx="1636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Installation and ABC powered</a:t>
            </a:r>
          </a:p>
          <a:p>
            <a:endParaRPr lang="en-US" sz="1600" dirty="0"/>
          </a:p>
        </p:txBody>
      </p:sp>
      <p:sp>
        <p:nvSpPr>
          <p:cNvPr id="14" name="Signalisation droite 8">
            <a:extLst>
              <a:ext uri="{FF2B5EF4-FFF2-40B4-BE49-F238E27FC236}">
                <a16:creationId xmlns:a16="http://schemas.microsoft.com/office/drawing/2014/main" id="{5CAA73EE-9DF2-6244-B9B2-5F1226D56FB5}"/>
              </a:ext>
            </a:extLst>
          </p:cNvPr>
          <p:cNvSpPr/>
          <p:nvPr/>
        </p:nvSpPr>
        <p:spPr>
          <a:xfrm>
            <a:off x="3898790" y="1732381"/>
            <a:ext cx="1693155" cy="1105317"/>
          </a:xfrm>
          <a:prstGeom prst="homePlate">
            <a:avLst>
              <a:gd name="adj" fmla="val 20712"/>
            </a:avLst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0FF8C6-F889-204E-A0F7-B7700ADF6702}"/>
              </a:ext>
            </a:extLst>
          </p:cNvPr>
          <p:cNvSpPr txBox="1"/>
          <p:nvPr/>
        </p:nvSpPr>
        <p:spPr>
          <a:xfrm>
            <a:off x="3867084" y="1775398"/>
            <a:ext cx="1724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Pedestal measurement in</a:t>
            </a:r>
            <a:r>
              <a:rPr lang="en-US" sz="1600" baseline="30000" dirty="0"/>
              <a:t> </a:t>
            </a:r>
            <a:r>
              <a:rPr lang="en-US" sz="1600" dirty="0"/>
              <a:t>High Gain</a:t>
            </a:r>
          </a:p>
          <a:p>
            <a:r>
              <a:rPr lang="en-US" sz="1600" dirty="0"/>
              <a:t>HV OFF/ON</a:t>
            </a:r>
          </a:p>
        </p:txBody>
      </p:sp>
      <p:sp>
        <p:nvSpPr>
          <p:cNvPr id="16" name="Signalisation droite 14">
            <a:extLst>
              <a:ext uri="{FF2B5EF4-FFF2-40B4-BE49-F238E27FC236}">
                <a16:creationId xmlns:a16="http://schemas.microsoft.com/office/drawing/2014/main" id="{9B3656D1-CE1F-2D45-9DDF-8BCAC0BB16CA}"/>
              </a:ext>
            </a:extLst>
          </p:cNvPr>
          <p:cNvSpPr/>
          <p:nvPr/>
        </p:nvSpPr>
        <p:spPr>
          <a:xfrm>
            <a:off x="8264320" y="1679098"/>
            <a:ext cx="1792120" cy="1105317"/>
          </a:xfrm>
          <a:prstGeom prst="homePlate">
            <a:avLst>
              <a:gd name="adj" fmla="val 20712"/>
            </a:avLst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D3DECC3-0FA8-914B-B464-B8F1520D0730}"/>
              </a:ext>
            </a:extLst>
          </p:cNvPr>
          <p:cNvSpPr txBox="1"/>
          <p:nvPr/>
        </p:nvSpPr>
        <p:spPr>
          <a:xfrm>
            <a:off x="8327244" y="1927311"/>
            <a:ext cx="1801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S-curve and</a:t>
            </a:r>
          </a:p>
          <a:p>
            <a:r>
              <a:rPr lang="en-US" sz="1600" dirty="0"/>
              <a:t>threshold tuning</a:t>
            </a:r>
            <a:endParaRPr lang="en-US" sz="1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91E28BC-F311-8646-9E25-1BE93494C1F8}"/>
              </a:ext>
            </a:extLst>
          </p:cNvPr>
          <p:cNvSpPr txBox="1"/>
          <p:nvPr/>
        </p:nvSpPr>
        <p:spPr>
          <a:xfrm>
            <a:off x="1923520" y="4074529"/>
            <a:ext cx="1963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PMT measurement</a:t>
            </a:r>
          </a:p>
          <a:p>
            <a:r>
              <a:rPr lang="en-US" sz="1600" dirty="0"/>
              <a:t>In Dark Rate mode</a:t>
            </a:r>
          </a:p>
          <a:p>
            <a:r>
              <a:rPr lang="en-US" sz="1600" dirty="0"/>
              <a:t>@ nominal HV and nominal thresholds</a:t>
            </a:r>
            <a:endParaRPr lang="en-US" sz="14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431A57-0B15-0340-B3E5-83EB0B51CA32}"/>
              </a:ext>
            </a:extLst>
          </p:cNvPr>
          <p:cNvSpPr txBox="1"/>
          <p:nvPr/>
        </p:nvSpPr>
        <p:spPr>
          <a:xfrm>
            <a:off x="3818578" y="2833772"/>
            <a:ext cx="1773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ym typeface="Wingdings" panose="05000000000000000000" pitchFamily="2" charset="2"/>
              </a:rPr>
              <a:t> </a:t>
            </a:r>
            <a:r>
              <a:rPr lang="en-US" sz="1400" i="1" dirty="0"/>
              <a:t>HG </a:t>
            </a:r>
            <a:r>
              <a:rPr lang="en-US" sz="1400" i="1" dirty="0" err="1"/>
              <a:t>Mean</a:t>
            </a:r>
            <a:r>
              <a:rPr lang="en-US" sz="1400" i="1" baseline="-25000" dirty="0" err="1"/>
              <a:t>channel</a:t>
            </a:r>
            <a:endParaRPr lang="en-US" sz="1400" i="1" baseline="-25000" dirty="0"/>
          </a:p>
          <a:p>
            <a:r>
              <a:rPr lang="en-US" sz="1400" i="1" dirty="0">
                <a:sym typeface="Wingdings" panose="05000000000000000000" pitchFamily="2" charset="2"/>
              </a:rPr>
              <a:t> </a:t>
            </a:r>
            <a:r>
              <a:rPr lang="en-US" sz="1400" i="1" dirty="0"/>
              <a:t>HG </a:t>
            </a:r>
            <a:r>
              <a:rPr lang="en-US" sz="1400" i="1" dirty="0" err="1"/>
              <a:t>Sigma</a:t>
            </a:r>
            <a:r>
              <a:rPr lang="en-US" sz="1400" i="1" baseline="-25000" dirty="0" err="1"/>
              <a:t>channel</a:t>
            </a:r>
            <a:endParaRPr lang="en-US" sz="1400" i="1" baseline="-250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41EC865-8342-9E4F-AAB6-3861B9CE3708}"/>
              </a:ext>
            </a:extLst>
          </p:cNvPr>
          <p:cNvSpPr txBox="1"/>
          <p:nvPr/>
        </p:nvSpPr>
        <p:spPr>
          <a:xfrm>
            <a:off x="6096001" y="2831559"/>
            <a:ext cx="1667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ym typeface="Wingdings" panose="05000000000000000000" pitchFamily="2" charset="2"/>
              </a:rPr>
              <a:t> </a:t>
            </a:r>
            <a:r>
              <a:rPr lang="en-US" sz="1400" i="1" dirty="0"/>
              <a:t>LG </a:t>
            </a:r>
            <a:r>
              <a:rPr lang="en-US" sz="1400" i="1" dirty="0" err="1"/>
              <a:t>Mean</a:t>
            </a:r>
            <a:r>
              <a:rPr lang="en-US" sz="1400" i="1" baseline="-25000" dirty="0" err="1"/>
              <a:t>channel</a:t>
            </a:r>
            <a:endParaRPr lang="en-US" sz="1400" i="1" baseline="-25000" dirty="0"/>
          </a:p>
          <a:p>
            <a:r>
              <a:rPr lang="en-US" sz="1400" i="1" dirty="0">
                <a:sym typeface="Wingdings" panose="05000000000000000000" pitchFamily="2" charset="2"/>
              </a:rPr>
              <a:t> </a:t>
            </a:r>
            <a:r>
              <a:rPr lang="en-US" sz="1400" i="1" dirty="0"/>
              <a:t>LG </a:t>
            </a:r>
            <a:r>
              <a:rPr lang="en-US" sz="1400" i="1" dirty="0" err="1"/>
              <a:t>Sigma</a:t>
            </a:r>
            <a:r>
              <a:rPr lang="en-US" sz="1400" i="1" baseline="-25000" dirty="0" err="1"/>
              <a:t>channel</a:t>
            </a:r>
            <a:endParaRPr lang="en-US" sz="1400" i="1" baseline="-25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ACEBED-479C-3B44-AE77-2FD49E56F5A7}"/>
              </a:ext>
            </a:extLst>
          </p:cNvPr>
          <p:cNvSpPr txBox="1"/>
          <p:nvPr/>
        </p:nvSpPr>
        <p:spPr>
          <a:xfrm>
            <a:off x="1842042" y="5197911"/>
            <a:ext cx="2222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ym typeface="Wingdings" panose="05000000000000000000" pitchFamily="2" charset="2"/>
              </a:rPr>
              <a:t> </a:t>
            </a:r>
            <a:r>
              <a:rPr lang="en-US" sz="1400" i="1" dirty="0"/>
              <a:t>Charge Resolution</a:t>
            </a:r>
            <a:endParaRPr lang="en-US" sz="1400" i="1" baseline="-25000" dirty="0"/>
          </a:p>
          <a:p>
            <a:r>
              <a:rPr lang="en-US" sz="1400" i="1" dirty="0">
                <a:sym typeface="Wingdings" panose="05000000000000000000" pitchFamily="2" charset="2"/>
              </a:rPr>
              <a:t> </a:t>
            </a:r>
            <a:r>
              <a:rPr lang="en-US" sz="1400" i="1" dirty="0"/>
              <a:t>Dark Rate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5F83F34-5BE3-414A-8477-F2483B034467}"/>
              </a:ext>
            </a:extLst>
          </p:cNvPr>
          <p:cNvSpPr txBox="1"/>
          <p:nvPr/>
        </p:nvSpPr>
        <p:spPr>
          <a:xfrm>
            <a:off x="8230422" y="2835442"/>
            <a:ext cx="20338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ym typeface="Wingdings" pitchFamily="2" charset="2"/>
              </a:rPr>
              <a:t> Nominal trigger </a:t>
            </a:r>
            <a:r>
              <a:rPr lang="en-US" sz="1400" i="1" dirty="0" err="1">
                <a:sym typeface="Wingdings" pitchFamily="2" charset="2"/>
              </a:rPr>
              <a:t>thresholds</a:t>
            </a:r>
            <a:r>
              <a:rPr lang="en-US" sz="1400" i="1" baseline="-25000" dirty="0" err="1">
                <a:sym typeface="Wingdings" pitchFamily="2" charset="2"/>
              </a:rPr>
              <a:t>Asic</a:t>
            </a:r>
            <a:endParaRPr lang="en-US" sz="1400" i="1" baseline="-250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77DB380-0A5C-1B40-80BE-79025F07D10B}"/>
              </a:ext>
            </a:extLst>
          </p:cNvPr>
          <p:cNvSpPr txBox="1"/>
          <p:nvPr/>
        </p:nvSpPr>
        <p:spPr>
          <a:xfrm>
            <a:off x="7236252" y="5197911"/>
            <a:ext cx="2460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ym typeface="Wingdings" pitchFamily="2" charset="2"/>
              </a:rPr>
              <a:t> Fine charge calibration parameters in HG with SPE</a:t>
            </a:r>
          </a:p>
        </p:txBody>
      </p:sp>
      <p:sp>
        <p:nvSpPr>
          <p:cNvPr id="28" name="Signalisation droite 20">
            <a:extLst>
              <a:ext uri="{FF2B5EF4-FFF2-40B4-BE49-F238E27FC236}">
                <a16:creationId xmlns:a16="http://schemas.microsoft.com/office/drawing/2014/main" id="{5FA96DD7-1C91-524A-83EF-302D5B0A550F}"/>
              </a:ext>
            </a:extLst>
          </p:cNvPr>
          <p:cNvSpPr/>
          <p:nvPr/>
        </p:nvSpPr>
        <p:spPr>
          <a:xfrm>
            <a:off x="4800170" y="4076019"/>
            <a:ext cx="1523005" cy="1105317"/>
          </a:xfrm>
          <a:prstGeom prst="homePlate">
            <a:avLst>
              <a:gd name="adj" fmla="val 20621"/>
            </a:avLst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ED1D58F-A301-9140-84FE-B533A9FBB2F4}"/>
              </a:ext>
            </a:extLst>
          </p:cNvPr>
          <p:cNvSpPr txBox="1"/>
          <p:nvPr/>
        </p:nvSpPr>
        <p:spPr>
          <a:xfrm>
            <a:off x="4800170" y="4351528"/>
            <a:ext cx="14644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LED ON</a:t>
            </a:r>
            <a:endParaRPr lang="en-US" sz="1400" dirty="0"/>
          </a:p>
          <a:p>
            <a:r>
              <a:rPr lang="en-US" sz="1400" dirty="0"/>
              <a:t>@ nominal HV</a:t>
            </a:r>
            <a:endParaRPr lang="en-US" sz="1600" baseline="-250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604C153-082B-CC40-A07E-0743F64EC0E2}"/>
              </a:ext>
            </a:extLst>
          </p:cNvPr>
          <p:cNvSpPr txBox="1"/>
          <p:nvPr/>
        </p:nvSpPr>
        <p:spPr>
          <a:xfrm>
            <a:off x="4629028" y="5213409"/>
            <a:ext cx="2259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ym typeface="Wingdings" pitchFamily="2" charset="2"/>
              </a:rPr>
              <a:t> HG/LG verification and rough charge calibration</a:t>
            </a:r>
            <a:endParaRPr lang="en-US" sz="1400" i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88975B9-323D-3B4C-9778-2C1897667EFC}"/>
              </a:ext>
            </a:extLst>
          </p:cNvPr>
          <p:cNvSpPr txBox="1"/>
          <p:nvPr/>
        </p:nvSpPr>
        <p:spPr>
          <a:xfrm>
            <a:off x="6138243" y="1775716"/>
            <a:ext cx="16248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Pedestal measurement in</a:t>
            </a:r>
            <a:r>
              <a:rPr lang="en-US" sz="1600" baseline="30000" dirty="0"/>
              <a:t> </a:t>
            </a:r>
            <a:r>
              <a:rPr lang="en-US" sz="1600" dirty="0"/>
              <a:t>Low Gain</a:t>
            </a:r>
          </a:p>
          <a:p>
            <a:r>
              <a:rPr lang="en-US" sz="1600" dirty="0"/>
              <a:t>HV OFF/ON</a:t>
            </a:r>
          </a:p>
        </p:txBody>
      </p:sp>
      <p:sp>
        <p:nvSpPr>
          <p:cNvPr id="34" name="Signalisation droite 8">
            <a:extLst>
              <a:ext uri="{FF2B5EF4-FFF2-40B4-BE49-F238E27FC236}">
                <a16:creationId xmlns:a16="http://schemas.microsoft.com/office/drawing/2014/main" id="{5CAA73EE-9DF2-6244-B9B2-5F1226D56FB5}"/>
              </a:ext>
            </a:extLst>
          </p:cNvPr>
          <p:cNvSpPr/>
          <p:nvPr/>
        </p:nvSpPr>
        <p:spPr>
          <a:xfrm>
            <a:off x="6140808" y="1728456"/>
            <a:ext cx="1683385" cy="1105317"/>
          </a:xfrm>
          <a:prstGeom prst="homePlate">
            <a:avLst>
              <a:gd name="adj" fmla="val 20712"/>
            </a:avLst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ignalisation droite 8">
            <a:extLst>
              <a:ext uri="{FF2B5EF4-FFF2-40B4-BE49-F238E27FC236}">
                <a16:creationId xmlns:a16="http://schemas.microsoft.com/office/drawing/2014/main" id="{5CAA73EE-9DF2-6244-B9B2-5F1226D56FB5}"/>
              </a:ext>
            </a:extLst>
          </p:cNvPr>
          <p:cNvSpPr/>
          <p:nvPr/>
        </p:nvSpPr>
        <p:spPr>
          <a:xfrm>
            <a:off x="1894278" y="4076020"/>
            <a:ext cx="2148141" cy="1105317"/>
          </a:xfrm>
          <a:prstGeom prst="homePlate">
            <a:avLst>
              <a:gd name="adj" fmla="val 20712"/>
            </a:avLst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ignalisation droite 20">
            <a:extLst>
              <a:ext uri="{FF2B5EF4-FFF2-40B4-BE49-F238E27FC236}">
                <a16:creationId xmlns:a16="http://schemas.microsoft.com/office/drawing/2014/main" id="{5FA96DD7-1C91-524A-83EF-302D5B0A550F}"/>
              </a:ext>
            </a:extLst>
          </p:cNvPr>
          <p:cNvSpPr/>
          <p:nvPr/>
        </p:nvSpPr>
        <p:spPr>
          <a:xfrm>
            <a:off x="7298206" y="4078577"/>
            <a:ext cx="1523005" cy="1105317"/>
          </a:xfrm>
          <a:prstGeom prst="homePlate">
            <a:avLst>
              <a:gd name="adj" fmla="val 20621"/>
            </a:avLst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77796" y="4109200"/>
            <a:ext cx="13384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</a:rPr>
              <a:t>HV variation from 1100 to 1400 V by step of 50 V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183267" y="5949112"/>
            <a:ext cx="8756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 A</a:t>
            </a:r>
            <a:r>
              <a:rPr lang="en-US" sz="2000" b="1" dirty="0" smtClean="0">
                <a:solidFill>
                  <a:srgbClr val="008000"/>
                </a:solidFill>
              </a:rPr>
              <a:t>ll </a:t>
            </a:r>
            <a:r>
              <a:rPr lang="en-US" sz="2000" b="1" dirty="0">
                <a:solidFill>
                  <a:srgbClr val="008000"/>
                </a:solidFill>
              </a:rPr>
              <a:t>the sequence lasted ~25’ and was fully automatized 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4431A57-0B15-0340-B3E5-83EB0B51CA32}"/>
              </a:ext>
            </a:extLst>
          </p:cNvPr>
          <p:cNvSpPr txBox="1"/>
          <p:nvPr/>
        </p:nvSpPr>
        <p:spPr>
          <a:xfrm>
            <a:off x="1748127" y="2840906"/>
            <a:ext cx="1755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ym typeface="Wingdings" panose="05000000000000000000" pitchFamily="2" charset="2"/>
              </a:rPr>
              <a:t> </a:t>
            </a:r>
            <a:r>
              <a:rPr lang="en-US" sz="1400" i="1" dirty="0"/>
              <a:t>Control of the current (~0.5-0.6 A)</a:t>
            </a:r>
            <a:endParaRPr lang="en-US" sz="1400" i="1" baseline="-25000" dirty="0"/>
          </a:p>
        </p:txBody>
      </p:sp>
      <p:cxnSp>
        <p:nvCxnSpPr>
          <p:cNvPr id="31" name="Connecteur droit 30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1EE2B50-8004-4FF8-ADFE-1B7DD5447469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12</a:t>
            </a:fld>
            <a:endParaRPr lang="fr-FR"/>
          </a:p>
        </p:txBody>
      </p:sp>
      <p:cxnSp>
        <p:nvCxnSpPr>
          <p:cNvPr id="18" name="Connecteur droit avec flèche 17"/>
          <p:cNvCxnSpPr>
            <a:endCxn id="15" idx="1"/>
          </p:cNvCxnSpPr>
          <p:nvPr/>
        </p:nvCxnSpPr>
        <p:spPr>
          <a:xfrm>
            <a:off x="3426855" y="2314007"/>
            <a:ext cx="4402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ngle 26"/>
          <p:cNvCxnSpPr>
            <a:stCxn id="17" idx="3"/>
            <a:endCxn id="35" idx="1"/>
          </p:cNvCxnSpPr>
          <p:nvPr/>
        </p:nvCxnSpPr>
        <p:spPr>
          <a:xfrm flipH="1">
            <a:off x="1894278" y="2219699"/>
            <a:ext cx="8234170" cy="2408980"/>
          </a:xfrm>
          <a:prstGeom prst="bentConnector5">
            <a:avLst>
              <a:gd name="adj1" fmla="val -2776"/>
              <a:gd name="adj2" fmla="val 60170"/>
              <a:gd name="adj3" fmla="val 10277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5619767" y="2273952"/>
            <a:ext cx="4402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7839593" y="2281114"/>
            <a:ext cx="4402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endCxn id="29" idx="1"/>
          </p:cNvCxnSpPr>
          <p:nvPr/>
        </p:nvCxnSpPr>
        <p:spPr>
          <a:xfrm flipV="1">
            <a:off x="4064841" y="4628527"/>
            <a:ext cx="735329" cy="12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endCxn id="7" idx="1"/>
          </p:cNvCxnSpPr>
          <p:nvPr/>
        </p:nvCxnSpPr>
        <p:spPr>
          <a:xfrm>
            <a:off x="6324215" y="4619198"/>
            <a:ext cx="953581" cy="28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0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524001" y="44451"/>
            <a:ext cx="9144000" cy="77787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ABC readout front-end board performances from production</a:t>
            </a:r>
            <a:endParaRPr lang="fr-FR" sz="3600" dirty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66D1A9-A6AE-443E-99F5-F2EF248B8EA2}" type="datetime1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13</a:t>
            </a:fld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5A306A1-4A47-BD27-F1C9-CA30632D7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086" y="1190503"/>
            <a:ext cx="4233830" cy="247127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43078E40-25F4-DF66-F7BE-9A871C285011}"/>
              </a:ext>
            </a:extLst>
          </p:cNvPr>
          <p:cNvSpPr txBox="1"/>
          <p:nvPr/>
        </p:nvSpPr>
        <p:spPr>
          <a:xfrm>
            <a:off x="1655433" y="3631365"/>
            <a:ext cx="45771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76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Low noise achieved </a:t>
            </a:r>
          </a:p>
          <a:p>
            <a:pPr lvl="1">
              <a:lnSpc>
                <a:spcPts val="1760"/>
              </a:lnSpc>
            </a:pP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～4% PE / &lt;1% PMT resolution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145B7B4-DC34-F6A6-D3EC-C6B4D22D2146}"/>
              </a:ext>
            </a:extLst>
          </p:cNvPr>
          <p:cNvSpPr txBox="1"/>
          <p:nvPr/>
        </p:nvSpPr>
        <p:spPr>
          <a:xfrm>
            <a:off x="1737626" y="869399"/>
            <a:ext cx="43922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/>
              <a:t>Mean and sigma pedestal distributions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7EC47BC-E22B-35A8-8DDD-7F1599E13157}"/>
              </a:ext>
            </a:extLst>
          </p:cNvPr>
          <p:cNvSpPr txBox="1"/>
          <p:nvPr/>
        </p:nvSpPr>
        <p:spPr>
          <a:xfrm>
            <a:off x="6275798" y="855194"/>
            <a:ext cx="43922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/>
              <a:t>Calibration parameters in High Gain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823DF16-9029-85B0-74C2-6FF29ECD144B}"/>
              </a:ext>
            </a:extLst>
          </p:cNvPr>
          <p:cNvSpPr txBox="1"/>
          <p:nvPr/>
        </p:nvSpPr>
        <p:spPr>
          <a:xfrm>
            <a:off x="6286948" y="3252218"/>
            <a:ext cx="4105355" cy="326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176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00B050"/>
                </a:solidFill>
              </a:rPr>
              <a:t>High Gain range [1/3 - 10] PE  </a:t>
            </a:r>
            <a:r>
              <a:rPr lang="en-US" sz="1600" dirty="0">
                <a:solidFill>
                  <a:srgbClr val="00B050"/>
                </a:solidFill>
              </a:rPr>
              <a:t>@Gain 20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3DD31926-65D7-A2ED-CB34-AA3856163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26" y="3894441"/>
            <a:ext cx="3129388" cy="2173746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0EBF4BA2-96CD-E33A-FD0B-98F8792D32DC}"/>
              </a:ext>
            </a:extLst>
          </p:cNvPr>
          <p:cNvSpPr txBox="1"/>
          <p:nvPr/>
        </p:nvSpPr>
        <p:spPr>
          <a:xfrm>
            <a:off x="6253120" y="3551573"/>
            <a:ext cx="43922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/>
              <a:t>Calibration slope in Low Gain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F413FD3-83C7-8758-EB53-5223E1DB8C2C}"/>
              </a:ext>
            </a:extLst>
          </p:cNvPr>
          <p:cNvSpPr txBox="1"/>
          <p:nvPr/>
        </p:nvSpPr>
        <p:spPr>
          <a:xfrm>
            <a:off x="6286947" y="5975722"/>
            <a:ext cx="4035528" cy="326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176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00B050"/>
                </a:solidFill>
              </a:rPr>
              <a:t>Low Gain range [10 - 150] PE </a:t>
            </a:r>
            <a:r>
              <a:rPr lang="en-US" sz="1600" dirty="0">
                <a:solidFill>
                  <a:srgbClr val="00B050"/>
                </a:solidFill>
              </a:rPr>
              <a:t>@Gain 20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0EBCB6F-8E26-D09C-32E7-C49D6CCEF05F}"/>
              </a:ext>
            </a:extLst>
          </p:cNvPr>
          <p:cNvSpPr txBox="1"/>
          <p:nvPr/>
        </p:nvSpPr>
        <p:spPr>
          <a:xfrm>
            <a:off x="1685200" y="4834207"/>
            <a:ext cx="4410801" cy="70788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0432FF"/>
                </a:solidFill>
                <a:latin typeface="LiberationSans"/>
              </a:rPr>
              <a:t>Front-End boards parameters delivered for integration</a:t>
            </a:r>
            <a:endParaRPr lang="en-US" sz="2000" b="1" dirty="0">
              <a:solidFill>
                <a:srgbClr val="0432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6D5CE1CE-BB3C-050A-EDAE-90C44B6DD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893" y="1212309"/>
            <a:ext cx="3028061" cy="2053513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4DE915B8-5999-6257-2572-E5C9474DC295}"/>
              </a:ext>
            </a:extLst>
          </p:cNvPr>
          <p:cNvSpPr txBox="1"/>
          <p:nvPr/>
        </p:nvSpPr>
        <p:spPr>
          <a:xfrm>
            <a:off x="9227303" y="127262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 + LED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43094A7-8CA4-ED73-F8F5-247F2026814F}"/>
              </a:ext>
            </a:extLst>
          </p:cNvPr>
          <p:cNvSpPr txBox="1"/>
          <p:nvPr/>
        </p:nvSpPr>
        <p:spPr>
          <a:xfrm>
            <a:off x="9168678" y="4533677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LED only</a:t>
            </a:r>
          </a:p>
        </p:txBody>
      </p:sp>
    </p:spTree>
    <p:extLst>
      <p:ext uri="{BB962C8B-B14F-4D97-AF65-F5344CB8AC3E}">
        <p14:creationId xmlns:p14="http://schemas.microsoft.com/office/powerpoint/2010/main" val="30680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524001" y="44451"/>
            <a:ext cx="9144000" cy="777875"/>
          </a:xfrm>
        </p:spPr>
        <p:txBody>
          <a:bodyPr/>
          <a:lstStyle/>
          <a:p>
            <a:pPr eaLnBrk="1" hangingPunct="1"/>
            <a:r>
              <a:rPr lang="fr-FR" sz="3600" dirty="0">
                <a:solidFill>
                  <a:srgbClr val="7030A0"/>
                </a:solidFill>
                <a:cs typeface="Arial" charset="0"/>
              </a:rPr>
              <a:t>ABC mass </a:t>
            </a:r>
            <a:r>
              <a:rPr lang="fr-FR" sz="3600" dirty="0" err="1">
                <a:solidFill>
                  <a:srgbClr val="7030A0"/>
                </a:solidFill>
                <a:cs typeface="Arial" charset="0"/>
              </a:rPr>
              <a:t>testing</a:t>
            </a:r>
            <a:r>
              <a:rPr lang="fr-FR" sz="3600" dirty="0">
                <a:solidFill>
                  <a:srgbClr val="7030A0"/>
                </a:solidFill>
                <a:cs typeface="Arial" charset="0"/>
              </a:rPr>
              <a:t>: </a:t>
            </a:r>
            <a:r>
              <a:rPr lang="fr-FR" sz="3600" dirty="0" err="1">
                <a:solidFill>
                  <a:srgbClr val="7030A0"/>
                </a:solidFill>
                <a:cs typeface="Arial" charset="0"/>
              </a:rPr>
              <a:t>summary</a:t>
            </a:r>
            <a:endParaRPr lang="fr-FR" sz="3600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4100" name="ZoneTexte 5"/>
          <p:cNvSpPr txBox="1">
            <a:spLocks noChangeArrowheads="1"/>
          </p:cNvSpPr>
          <p:nvPr/>
        </p:nvSpPr>
        <p:spPr bwMode="auto">
          <a:xfrm>
            <a:off x="6096000" y="1484314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847850" y="932528"/>
            <a:ext cx="849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113692" y="932527"/>
            <a:ext cx="9230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C00000"/>
              </a:buClr>
              <a:buFont typeface="Arial Black" panose="020B0A04020102020204" pitchFamily="34" charset="0"/>
              <a:buChar char="▌"/>
            </a:pPr>
            <a:r>
              <a:rPr lang="fr-FR" sz="2400" dirty="0"/>
              <a:t>220 ABC front-end </a:t>
            </a:r>
            <a:r>
              <a:rPr lang="fr-FR" sz="2400" dirty="0" err="1"/>
              <a:t>boards</a:t>
            </a:r>
            <a:r>
              <a:rPr lang="fr-FR" sz="2400" dirty="0"/>
              <a:t> have been </a:t>
            </a:r>
            <a:r>
              <a:rPr lang="fr-FR" sz="2400" dirty="0" err="1"/>
              <a:t>produced</a:t>
            </a:r>
            <a:r>
              <a:rPr lang="fr-FR" sz="2400" dirty="0"/>
              <a:t>, </a:t>
            </a:r>
            <a:r>
              <a:rPr lang="fr-FR" sz="2400" dirty="0" err="1"/>
              <a:t>delivered</a:t>
            </a:r>
            <a:r>
              <a:rPr lang="fr-FR" sz="2400" dirty="0"/>
              <a:t> and </a:t>
            </a:r>
            <a:r>
              <a:rPr lang="fr-FR" sz="2400" dirty="0" err="1"/>
              <a:t>tested</a:t>
            </a:r>
            <a:endParaRPr lang="fr-FR" sz="2400" dirty="0"/>
          </a:p>
          <a:p>
            <a:pPr marL="342900" indent="-342900" algn="just">
              <a:buClr>
                <a:srgbClr val="C00000"/>
              </a:buClr>
              <a:buFont typeface="Arial Black" panose="020B0A04020102020204" pitchFamily="34" charset="0"/>
              <a:buChar char="▌"/>
            </a:pPr>
            <a:r>
              <a:rPr lang="fr-FR" sz="2400" dirty="0"/>
              <a:t>212 have been </a:t>
            </a:r>
            <a:r>
              <a:rPr lang="fr-FR" sz="2400" dirty="0" err="1"/>
              <a:t>accepted</a:t>
            </a:r>
            <a:r>
              <a:rPr lang="fr-FR" sz="2400" dirty="0"/>
              <a:t> for the SPMT system (96.4%)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42" y="1716085"/>
            <a:ext cx="6385026" cy="4615680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CCCF71-0B6A-4AB9-8C01-C6976A3BD788}" type="datetime1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0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1414" y="-14030"/>
            <a:ext cx="10213259" cy="989005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7030A0"/>
                </a:solidFill>
                <a:latin typeface="+mn-lt"/>
              </a:rPr>
              <a:t>JUNO-SPMT ABC </a:t>
            </a:r>
            <a:r>
              <a:rPr lang="fr-FR" sz="3600" b="1" dirty="0" err="1">
                <a:solidFill>
                  <a:srgbClr val="7030A0"/>
                </a:solidFill>
                <a:latin typeface="+mn-lt"/>
              </a:rPr>
              <a:t>Firmware</a:t>
            </a:r>
            <a:r>
              <a:rPr lang="fr-FR" sz="36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fr-FR" sz="3600" b="1" dirty="0" smtClean="0">
                <a:solidFill>
                  <a:srgbClr val="7030A0"/>
                </a:solidFill>
                <a:latin typeface="+mn-lt"/>
              </a:rPr>
              <a:t>Progress</a:t>
            </a:r>
            <a:endParaRPr lang="en-US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3" name="ZoneTexte 62"/>
          <p:cNvSpPr txBox="1"/>
          <p:nvPr/>
        </p:nvSpPr>
        <p:spPr>
          <a:xfrm rot="16200000">
            <a:off x="-134746" y="740689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  <a:latin typeface="Calibri" panose="020F0502020204030204"/>
              </a:rPr>
              <a:t>CENBG</a:t>
            </a: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99E2ACC-0C0A-41B0-AFD7-AAC18421A729}" type="datetime1">
              <a:rPr lang="fr-FR" smtClean="0"/>
              <a:t>13/06/2023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15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26334" y="918691"/>
            <a:ext cx="113724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Arial Black" panose="020B0A04020102020204" pitchFamily="34" charset="0"/>
              <a:buChar char="▌"/>
            </a:pPr>
            <a:r>
              <a:rPr lang="en-US" sz="2400" dirty="0">
                <a:latin typeface="+mj-lt"/>
              </a:rPr>
              <a:t>ABC Firmware </a:t>
            </a:r>
            <a:r>
              <a:rPr lang="en-US" sz="2400" dirty="0" smtClean="0">
                <a:latin typeface="+mj-lt"/>
              </a:rPr>
              <a:t>1.0 (2021-2022): </a:t>
            </a:r>
            <a:r>
              <a:rPr lang="en-US" sz="2400" dirty="0">
                <a:latin typeface="+mj-lt"/>
              </a:rPr>
              <a:t>deployed for </a:t>
            </a:r>
            <a:r>
              <a:rPr lang="en-US" sz="2400" dirty="0" smtClean="0">
                <a:latin typeface="+mj-lt"/>
              </a:rPr>
              <a:t>PMT testing and </a:t>
            </a:r>
            <a:r>
              <a:rPr lang="en-US" sz="2400" dirty="0">
                <a:latin typeface="+mj-lt"/>
              </a:rPr>
              <a:t>UWB integration</a:t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  <a:p>
            <a:pPr marL="342900" indent="-342900">
              <a:buClr>
                <a:srgbClr val="C00000"/>
              </a:buClr>
              <a:buFont typeface="Arial Black" panose="020B0A04020102020204" pitchFamily="34" charset="0"/>
              <a:buChar char="▌"/>
            </a:pPr>
            <a:r>
              <a:rPr lang="en-US" sz="2400" dirty="0" smtClean="0">
                <a:latin typeface="+mj-lt"/>
              </a:rPr>
              <a:t>ABC </a:t>
            </a:r>
            <a:r>
              <a:rPr lang="en-US" sz="2400" dirty="0">
                <a:latin typeface="+mj-lt"/>
              </a:rPr>
              <a:t>Firmware 2.0: Q/T data </a:t>
            </a:r>
            <a:r>
              <a:rPr lang="en-US" sz="2400" dirty="0" smtClean="0">
                <a:latin typeface="+mj-lt"/>
              </a:rPr>
              <a:t>stream</a:t>
            </a:r>
          </a:p>
          <a:p>
            <a:pPr marL="342900" indent="-342900">
              <a:buClr>
                <a:srgbClr val="C00000"/>
              </a:buClr>
              <a:buFont typeface="Arial Black" panose="020B0A04020102020204" pitchFamily="34" charset="0"/>
              <a:buChar char="▌"/>
            </a:pPr>
            <a:endParaRPr lang="en-US" sz="2400" dirty="0" smtClean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j-lt"/>
              </a:rPr>
              <a:t>perfectly </a:t>
            </a:r>
            <a:r>
              <a:rPr lang="en-US" sz="2400" dirty="0">
                <a:latin typeface="+mj-lt"/>
              </a:rPr>
              <a:t>fits CATIROC performances</a:t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  <a:p>
            <a:pPr marL="342900" indent="-342900">
              <a:buClr>
                <a:srgbClr val="C00000"/>
              </a:buClr>
              <a:buFont typeface="Arial Black" panose="020B0A04020102020204" pitchFamily="34" charset="0"/>
              <a:buChar char="▌"/>
            </a:pPr>
            <a:r>
              <a:rPr lang="en-US" sz="2400" dirty="0" smtClean="0">
                <a:latin typeface="+mj-lt"/>
              </a:rPr>
              <a:t>ABC </a:t>
            </a:r>
            <a:r>
              <a:rPr lang="en-US" sz="2400" dirty="0">
                <a:latin typeface="+mj-lt"/>
              </a:rPr>
              <a:t>Firmware 3.0: Q/T + </a:t>
            </a:r>
            <a:r>
              <a:rPr lang="en-US" sz="2400" dirty="0" smtClean="0">
                <a:latin typeface="+mj-lt"/>
              </a:rPr>
              <a:t>Discriminator Data </a:t>
            </a:r>
            <a:r>
              <a:rPr lang="en-US" sz="2400" dirty="0">
                <a:latin typeface="+mj-lt"/>
              </a:rPr>
              <a:t>Stream (DDS)</a:t>
            </a:r>
            <a:br>
              <a:rPr lang="en-US" sz="2400" dirty="0">
                <a:latin typeface="+mj-lt"/>
              </a:rPr>
            </a:br>
            <a:endParaRPr lang="en-US" sz="2400" dirty="0" smtClean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j-lt"/>
              </a:rPr>
              <a:t>Trigger </a:t>
            </a:r>
            <a:r>
              <a:rPr lang="en-US" sz="2400" dirty="0">
                <a:latin typeface="+mj-lt"/>
              </a:rPr>
              <a:t>width gives information </a:t>
            </a:r>
            <a:r>
              <a:rPr lang="en-US" sz="2400" dirty="0" smtClean="0">
                <a:latin typeface="+mj-lt"/>
              </a:rPr>
              <a:t>on the </a:t>
            </a:r>
            <a:r>
              <a:rPr lang="en-US" sz="2400" dirty="0">
                <a:latin typeface="+mj-lt"/>
              </a:rPr>
              <a:t>charge </a:t>
            </a:r>
            <a:endParaRPr lang="en-US" sz="2400" dirty="0" smtClean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j-lt"/>
              </a:rPr>
              <a:t>(</a:t>
            </a:r>
            <a:r>
              <a:rPr lang="en-US" sz="2400" dirty="0">
                <a:latin typeface="+mj-lt"/>
              </a:rPr>
              <a:t>allows to recover </a:t>
            </a:r>
            <a:r>
              <a:rPr lang="en-US" sz="2400" dirty="0" smtClean="0">
                <a:latin typeface="+mj-lt"/>
              </a:rPr>
              <a:t>charge of hits </a:t>
            </a:r>
            <a:r>
              <a:rPr lang="en-US" sz="2400" dirty="0">
                <a:latin typeface="+mj-lt"/>
              </a:rPr>
              <a:t>triggered during </a:t>
            </a:r>
            <a:endParaRPr lang="en-US" sz="2400" dirty="0" smtClean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j-lt"/>
              </a:rPr>
              <a:t>charge integrator dead-time</a:t>
            </a:r>
            <a:r>
              <a:rPr lang="en-US" sz="2400" dirty="0">
                <a:latin typeface="+mj-lt"/>
              </a:rPr>
              <a:t>)</a:t>
            </a:r>
            <a:br>
              <a:rPr lang="en-US" sz="2400" dirty="0">
                <a:latin typeface="+mj-lt"/>
              </a:rPr>
            </a:br>
            <a:endParaRPr lang="en-US" sz="2400" dirty="0" smtClean="0"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j-lt"/>
              </a:rPr>
              <a:t>First </a:t>
            </a:r>
            <a:r>
              <a:rPr lang="en-US" sz="2400" dirty="0">
                <a:latin typeface="+mj-lt"/>
              </a:rPr>
              <a:t>measurement: DDS principle </a:t>
            </a:r>
            <a:r>
              <a:rPr lang="en-US" sz="2400" dirty="0" smtClean="0">
                <a:latin typeface="+mj-lt"/>
              </a:rPr>
              <a:t>is working !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j-lt"/>
              </a:rPr>
              <a:t>To </a:t>
            </a:r>
            <a:r>
              <a:rPr lang="en-US" sz="2400" dirty="0">
                <a:latin typeface="+mj-lt"/>
              </a:rPr>
              <a:t>be </a:t>
            </a:r>
            <a:r>
              <a:rPr lang="en-US" sz="2400" dirty="0" err="1">
                <a:latin typeface="+mj-lt"/>
              </a:rPr>
              <a:t>finalised</a:t>
            </a:r>
            <a:r>
              <a:rPr lang="en-US" sz="2400" dirty="0">
                <a:latin typeface="+mj-lt"/>
              </a:rPr>
              <a:t> and delivered in 2023</a:t>
            </a:r>
            <a:endParaRPr lang="fr-FR" sz="2400" dirty="0">
              <a:latin typeface="+mj-lt"/>
            </a:endParaRPr>
          </a:p>
        </p:txBody>
      </p:sp>
      <p:cxnSp>
        <p:nvCxnSpPr>
          <p:cNvPr id="40" name="Connecteur droit 39"/>
          <p:cNvCxnSpPr/>
          <p:nvPr/>
        </p:nvCxnSpPr>
        <p:spPr>
          <a:xfrm>
            <a:off x="857412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5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487930" y="867085"/>
            <a:ext cx="9853714" cy="54938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6512350" y="867085"/>
            <a:ext cx="3829294" cy="2539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6729046" y="867085"/>
            <a:ext cx="3612598" cy="2352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4" name="Rectangle à coins arrondis 253"/>
          <p:cNvSpPr/>
          <p:nvPr/>
        </p:nvSpPr>
        <p:spPr>
          <a:xfrm>
            <a:off x="549379" y="900241"/>
            <a:ext cx="883658" cy="531681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0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3778" y="0"/>
            <a:ext cx="9225881" cy="989005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anose="05000000000000000000" pitchFamily="2" charset="2"/>
              </a:rPr>
              <a:t>ABC </a:t>
            </a:r>
            <a:r>
              <a:rPr lang="fr-FR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anose="05000000000000000000" pitchFamily="2" charset="2"/>
              </a:rPr>
              <a:t>Firmware</a:t>
            </a: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anose="05000000000000000000" pitchFamily="2" charset="2"/>
              </a:rPr>
              <a:t> 1.0</a:t>
            </a:r>
            <a:endParaRPr lang="fr-FR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0" name="Rectangle à coins arrondis 89"/>
          <p:cNvSpPr/>
          <p:nvPr/>
        </p:nvSpPr>
        <p:spPr>
          <a:xfrm>
            <a:off x="7702923" y="3661187"/>
            <a:ext cx="1181633" cy="20236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GCU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bg1"/>
                </a:solidFill>
                <a:latin typeface="Calibri" panose="020F0502020204030204"/>
              </a:rPr>
              <a:t>Interface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à coins arrondis 2"/>
          <p:cNvSpPr/>
          <p:nvPr/>
        </p:nvSpPr>
        <p:spPr>
          <a:xfrm rot="16200000">
            <a:off x="1466198" y="3963103"/>
            <a:ext cx="1455006" cy="72614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Synchro-nisation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à coins arrondis 3"/>
          <p:cNvSpPr/>
          <p:nvPr/>
        </p:nvSpPr>
        <p:spPr>
          <a:xfrm rot="16200000">
            <a:off x="2823518" y="3956221"/>
            <a:ext cx="1417460" cy="702357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Deserializor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3059" y="3711517"/>
            <a:ext cx="755374" cy="715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3385" y="3787044"/>
            <a:ext cx="755374" cy="715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73376" y="3858606"/>
            <a:ext cx="755374" cy="715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2856" y="3938337"/>
            <a:ext cx="755374" cy="715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2866" y="4019399"/>
            <a:ext cx="755374" cy="715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73385" y="4095563"/>
            <a:ext cx="755374" cy="715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6055" y="4495831"/>
            <a:ext cx="755374" cy="715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Connecteur droit avec flèche 12"/>
          <p:cNvCxnSpPr>
            <a:endCxn id="3" idx="0"/>
          </p:cNvCxnSpPr>
          <p:nvPr/>
        </p:nvCxnSpPr>
        <p:spPr>
          <a:xfrm flipV="1">
            <a:off x="1439005" y="4326173"/>
            <a:ext cx="391626" cy="6528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Connecteur droit avec flèche 14"/>
          <p:cNvCxnSpPr/>
          <p:nvPr/>
        </p:nvCxnSpPr>
        <p:spPr>
          <a:xfrm flipV="1">
            <a:off x="3897296" y="3755085"/>
            <a:ext cx="570516" cy="504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Connecteur droit avec flèche 15"/>
          <p:cNvCxnSpPr/>
          <p:nvPr/>
        </p:nvCxnSpPr>
        <p:spPr>
          <a:xfrm flipV="1">
            <a:off x="3895539" y="3830363"/>
            <a:ext cx="570516" cy="605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Rectangle à coins arrondis 22"/>
          <p:cNvSpPr/>
          <p:nvPr/>
        </p:nvSpPr>
        <p:spPr>
          <a:xfrm>
            <a:off x="1695982" y="5281142"/>
            <a:ext cx="1128998" cy="606042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solidFill>
                  <a:prstClr val="white"/>
                </a:solidFill>
                <a:latin typeface="Calibri" panose="020F0502020204030204"/>
              </a:rPr>
              <a:t>Triggers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solidFill>
                  <a:prstClr val="white"/>
                </a:solidFill>
                <a:latin typeface="Calibri" panose="020F0502020204030204"/>
              </a:rPr>
              <a:t>Handler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3550329" y="5131474"/>
            <a:ext cx="960952" cy="842689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 Event Header » </a:t>
            </a:r>
            <a:r>
              <a:rPr kumimoji="0" lang="fr-F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generator</a:t>
            </a:r>
            <a:endParaRPr kumimoji="0" lang="fr-F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2868920" y="5451339"/>
            <a:ext cx="674961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2817619" y="5492073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>
                <a:solidFill>
                  <a:prstClr val="black"/>
                </a:solidFill>
                <a:latin typeface="Calibri" panose="020F0502020204030204"/>
              </a:rPr>
              <a:t>HitRegister</a:t>
            </a:r>
            <a:endParaRPr lang="fr-FR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901510" y="5189729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>
                <a:solidFill>
                  <a:prstClr val="black"/>
                </a:solidFill>
                <a:latin typeface="Calibri" panose="020F0502020204030204"/>
              </a:rPr>
              <a:t>Evt</a:t>
            </a:r>
            <a:r>
              <a:rPr lang="fr-FR" sz="1100" dirty="0" smtClean="0">
                <a:solidFill>
                  <a:prstClr val="black"/>
                </a:solidFill>
                <a:latin typeface="Calibri" panose="020F0502020204030204"/>
              </a:rPr>
              <a:t> TS</a:t>
            </a:r>
            <a:endParaRPr lang="fr-FR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1420304" y="5622878"/>
            <a:ext cx="315556" cy="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Connecteur droit 32"/>
          <p:cNvCxnSpPr/>
          <p:nvPr/>
        </p:nvCxnSpPr>
        <p:spPr>
          <a:xfrm flipV="1">
            <a:off x="3151242" y="5647197"/>
            <a:ext cx="123663" cy="228257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34" name="ZoneTexte 33"/>
          <p:cNvSpPr txBox="1"/>
          <p:nvPr/>
        </p:nvSpPr>
        <p:spPr>
          <a:xfrm>
            <a:off x="487930" y="3950796"/>
            <a:ext cx="11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anose="020F0502020204030204"/>
              </a:rPr>
              <a:t>Catiroc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/>
              </a:rPr>
              <a:t> data streaming</a:t>
            </a:r>
            <a:endParaRPr lang="fr-FR" sz="16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31835" y="5154927"/>
            <a:ext cx="92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anose="020F0502020204030204"/>
              </a:rPr>
              <a:t>Catiroc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/>
              </a:rPr>
              <a:t> Triggers</a:t>
            </a:r>
            <a:endParaRPr lang="fr-FR" sz="16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380397" y="4576286"/>
            <a:ext cx="847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prstClr val="black"/>
                </a:solidFill>
                <a:latin typeface="Calibri" panose="020F0502020204030204"/>
              </a:rPr>
              <a:t>128 </a:t>
            </a:r>
            <a:r>
              <a:rPr lang="fr-FR" sz="1000" dirty="0" err="1" smtClean="0">
                <a:solidFill>
                  <a:prstClr val="black"/>
                </a:solidFill>
                <a:latin typeface="Calibri" panose="020F0502020204030204"/>
              </a:rPr>
              <a:t>channels</a:t>
            </a:r>
            <a:r>
              <a:rPr lang="fr-FR" sz="10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000" dirty="0" err="1" smtClean="0">
                <a:solidFill>
                  <a:prstClr val="black"/>
                </a:solidFill>
                <a:latin typeface="Calibri" panose="020F0502020204030204"/>
              </a:rPr>
              <a:t>Registers</a:t>
            </a:r>
            <a:endParaRPr lang="fr-FR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Rectangle à coins arrondis 36"/>
          <p:cNvSpPr/>
          <p:nvPr/>
        </p:nvSpPr>
        <p:spPr>
          <a:xfrm>
            <a:off x="6087113" y="3598672"/>
            <a:ext cx="850474" cy="20434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Builder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Connecteur en angle 41"/>
          <p:cNvCxnSpPr>
            <a:stCxn id="24" idx="3"/>
            <a:endCxn id="37" idx="2"/>
          </p:cNvCxnSpPr>
          <p:nvPr/>
        </p:nvCxnSpPr>
        <p:spPr>
          <a:xfrm>
            <a:off x="4511281" y="5552819"/>
            <a:ext cx="2001069" cy="89338"/>
          </a:xfrm>
          <a:prstGeom prst="bentConnector4">
            <a:avLst>
              <a:gd name="adj1" fmla="val 39375"/>
              <a:gd name="adj2" fmla="val 355882"/>
            </a:avLst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9" name="Rectangle 58"/>
          <p:cNvSpPr/>
          <p:nvPr/>
        </p:nvSpPr>
        <p:spPr>
          <a:xfrm>
            <a:off x="4942750" y="5192856"/>
            <a:ext cx="755374" cy="715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942750" y="5275455"/>
            <a:ext cx="755374" cy="715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" name="Connecteur droit avec flèche 84"/>
          <p:cNvCxnSpPr/>
          <p:nvPr/>
        </p:nvCxnSpPr>
        <p:spPr>
          <a:xfrm>
            <a:off x="2868919" y="5745583"/>
            <a:ext cx="674962" cy="810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7" name="Connecteur droit avec flèche 116"/>
          <p:cNvCxnSpPr/>
          <p:nvPr/>
        </p:nvCxnSpPr>
        <p:spPr>
          <a:xfrm flipV="1">
            <a:off x="6945313" y="4266974"/>
            <a:ext cx="786589" cy="11260"/>
          </a:xfrm>
          <a:prstGeom prst="straightConnector1">
            <a:avLst/>
          </a:prstGeom>
          <a:noFill/>
          <a:ln w="47625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2" name="ZoneTexte 121"/>
          <p:cNvSpPr txBox="1"/>
          <p:nvPr/>
        </p:nvSpPr>
        <p:spPr>
          <a:xfrm>
            <a:off x="7271420" y="3966985"/>
            <a:ext cx="429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72</a:t>
            </a:r>
            <a:endParaRPr lang="fr-FR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25" name="Connecteur droit 124"/>
          <p:cNvCxnSpPr/>
          <p:nvPr/>
        </p:nvCxnSpPr>
        <p:spPr>
          <a:xfrm flipV="1">
            <a:off x="7319512" y="4210523"/>
            <a:ext cx="174112" cy="152972"/>
          </a:xfrm>
          <a:prstGeom prst="line">
            <a:avLst/>
          </a:prstGeom>
          <a:ln w="9525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>
            <a:endCxn id="4" idx="0"/>
          </p:cNvCxnSpPr>
          <p:nvPr/>
        </p:nvCxnSpPr>
        <p:spPr>
          <a:xfrm>
            <a:off x="2556771" y="4294547"/>
            <a:ext cx="624299" cy="12853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1" name="Connecteur droit avec flèche 100"/>
          <p:cNvCxnSpPr/>
          <p:nvPr/>
        </p:nvCxnSpPr>
        <p:spPr>
          <a:xfrm flipV="1">
            <a:off x="3897296" y="3898785"/>
            <a:ext cx="570516" cy="605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Connecteur droit avec flèche 102"/>
          <p:cNvCxnSpPr/>
          <p:nvPr/>
        </p:nvCxnSpPr>
        <p:spPr>
          <a:xfrm flipV="1">
            <a:off x="3899672" y="3976710"/>
            <a:ext cx="570516" cy="605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4" name="Connecteur droit avec flèche 103"/>
          <p:cNvCxnSpPr/>
          <p:nvPr/>
        </p:nvCxnSpPr>
        <p:spPr>
          <a:xfrm flipV="1">
            <a:off x="3897491" y="4051961"/>
            <a:ext cx="570516" cy="605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5" name="Connecteur droit avec flèche 104"/>
          <p:cNvCxnSpPr/>
          <p:nvPr/>
        </p:nvCxnSpPr>
        <p:spPr>
          <a:xfrm flipV="1">
            <a:off x="3901689" y="4133148"/>
            <a:ext cx="570516" cy="605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6" name="Connecteur droit avec flèche 115"/>
          <p:cNvCxnSpPr/>
          <p:nvPr/>
        </p:nvCxnSpPr>
        <p:spPr>
          <a:xfrm flipV="1">
            <a:off x="3890228" y="4301459"/>
            <a:ext cx="570516" cy="605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8" name="Rectangle 117"/>
          <p:cNvSpPr/>
          <p:nvPr/>
        </p:nvSpPr>
        <p:spPr>
          <a:xfrm>
            <a:off x="4470454" y="4266974"/>
            <a:ext cx="755374" cy="71562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9" name="Connecteur droit avec flèche 118"/>
          <p:cNvCxnSpPr/>
          <p:nvPr/>
        </p:nvCxnSpPr>
        <p:spPr>
          <a:xfrm flipV="1">
            <a:off x="3890228" y="4531963"/>
            <a:ext cx="570516" cy="605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0" name="Rectangle 119"/>
          <p:cNvSpPr/>
          <p:nvPr/>
        </p:nvSpPr>
        <p:spPr>
          <a:xfrm>
            <a:off x="4942750" y="5350979"/>
            <a:ext cx="755374" cy="715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1" name="Connecteur droit avec flèche 140"/>
          <p:cNvCxnSpPr/>
          <p:nvPr/>
        </p:nvCxnSpPr>
        <p:spPr>
          <a:xfrm flipV="1">
            <a:off x="5248054" y="3742385"/>
            <a:ext cx="831333" cy="1059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3" name="Connecteur droit avec flèche 142"/>
          <p:cNvCxnSpPr/>
          <p:nvPr/>
        </p:nvCxnSpPr>
        <p:spPr>
          <a:xfrm flipV="1">
            <a:off x="5244879" y="3817366"/>
            <a:ext cx="831333" cy="1059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4" name="Connecteur droit avec flèche 143"/>
          <p:cNvCxnSpPr/>
          <p:nvPr/>
        </p:nvCxnSpPr>
        <p:spPr>
          <a:xfrm flipV="1">
            <a:off x="5244879" y="3890546"/>
            <a:ext cx="831333" cy="1059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5" name="Connecteur droit avec flèche 144"/>
          <p:cNvCxnSpPr/>
          <p:nvPr/>
        </p:nvCxnSpPr>
        <p:spPr>
          <a:xfrm flipV="1">
            <a:off x="5244879" y="3963709"/>
            <a:ext cx="831333" cy="1059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6" name="Connecteur droit avec flèche 145"/>
          <p:cNvCxnSpPr/>
          <p:nvPr/>
        </p:nvCxnSpPr>
        <p:spPr>
          <a:xfrm flipV="1">
            <a:off x="5244723" y="4036872"/>
            <a:ext cx="831333" cy="1059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7" name="Connecteur droit avec flèche 146"/>
          <p:cNvCxnSpPr/>
          <p:nvPr/>
        </p:nvCxnSpPr>
        <p:spPr>
          <a:xfrm flipV="1">
            <a:off x="5244879" y="4112506"/>
            <a:ext cx="831333" cy="1059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8" name="Connecteur droit avec flèche 147"/>
          <p:cNvCxnSpPr/>
          <p:nvPr/>
        </p:nvCxnSpPr>
        <p:spPr>
          <a:xfrm flipV="1">
            <a:off x="5241931" y="4290498"/>
            <a:ext cx="831333" cy="1059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9" name="Connecteur droit avec flèche 148"/>
          <p:cNvCxnSpPr/>
          <p:nvPr/>
        </p:nvCxnSpPr>
        <p:spPr>
          <a:xfrm flipV="1">
            <a:off x="5232046" y="4518759"/>
            <a:ext cx="831333" cy="1059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0" name="Connecteur droit avec flèche 149"/>
          <p:cNvCxnSpPr>
            <a:stCxn id="59" idx="3"/>
          </p:cNvCxnSpPr>
          <p:nvPr/>
        </p:nvCxnSpPr>
        <p:spPr>
          <a:xfrm flipV="1">
            <a:off x="5698124" y="5224344"/>
            <a:ext cx="381263" cy="429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2" name="Connecteur droit avec flèche 151"/>
          <p:cNvCxnSpPr/>
          <p:nvPr/>
        </p:nvCxnSpPr>
        <p:spPr>
          <a:xfrm flipV="1">
            <a:off x="5699608" y="5296587"/>
            <a:ext cx="381263" cy="429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3" name="Connecteur droit avec flèche 152"/>
          <p:cNvCxnSpPr/>
          <p:nvPr/>
        </p:nvCxnSpPr>
        <p:spPr>
          <a:xfrm flipV="1">
            <a:off x="5705527" y="5369708"/>
            <a:ext cx="381263" cy="429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3" name="Connecteur droit avec flèche 222"/>
          <p:cNvCxnSpPr/>
          <p:nvPr/>
        </p:nvCxnSpPr>
        <p:spPr>
          <a:xfrm flipV="1">
            <a:off x="4511281" y="5233535"/>
            <a:ext cx="427892" cy="495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5" name="Connecteur droit avec flèche 224"/>
          <p:cNvCxnSpPr/>
          <p:nvPr/>
        </p:nvCxnSpPr>
        <p:spPr>
          <a:xfrm flipV="1">
            <a:off x="4511281" y="5308828"/>
            <a:ext cx="427892" cy="495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6" name="Connecteur droit avec flèche 225"/>
          <p:cNvCxnSpPr/>
          <p:nvPr/>
        </p:nvCxnSpPr>
        <p:spPr>
          <a:xfrm flipV="1">
            <a:off x="4514858" y="5382427"/>
            <a:ext cx="427892" cy="495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3" name="Connecteur droit avec flèche 122"/>
          <p:cNvCxnSpPr/>
          <p:nvPr/>
        </p:nvCxnSpPr>
        <p:spPr>
          <a:xfrm flipH="1">
            <a:off x="6997916" y="4842648"/>
            <a:ext cx="636721" cy="12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ZoneTexte 123"/>
          <p:cNvSpPr txBox="1"/>
          <p:nvPr/>
        </p:nvSpPr>
        <p:spPr>
          <a:xfrm>
            <a:off x="7225458" y="4545353"/>
            <a:ext cx="429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RD</a:t>
            </a:r>
            <a:endParaRPr lang="fr-FR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27" name="Connecteur droit avec flèche 126"/>
          <p:cNvCxnSpPr/>
          <p:nvPr/>
        </p:nvCxnSpPr>
        <p:spPr>
          <a:xfrm flipH="1">
            <a:off x="6937587" y="5119852"/>
            <a:ext cx="716889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ZoneTexte 128"/>
          <p:cNvSpPr txBox="1"/>
          <p:nvPr/>
        </p:nvSpPr>
        <p:spPr>
          <a:xfrm>
            <a:off x="7019854" y="4881111"/>
            <a:ext cx="638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EMPTY</a:t>
            </a:r>
            <a:endParaRPr lang="fr-FR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5481158" y="5909276"/>
            <a:ext cx="1567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prstClr val="black"/>
                </a:solidFill>
                <a:latin typeface="Calibri" panose="020F0502020204030204"/>
              </a:rPr>
              <a:t>Top_Data_Capture</a:t>
            </a:r>
            <a:endParaRPr lang="fr-FR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3" name="ZoneTexte 162"/>
          <p:cNvSpPr txBox="1"/>
          <p:nvPr/>
        </p:nvSpPr>
        <p:spPr>
          <a:xfrm>
            <a:off x="9426224" y="2631032"/>
            <a:ext cx="963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prstClr val="black"/>
                </a:solidFill>
                <a:latin typeface="Calibri" panose="020F0502020204030204"/>
              </a:rPr>
              <a:t>GCU</a:t>
            </a:r>
            <a:endParaRPr lang="fr-FR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Rectangle à coins arrondis 164"/>
          <p:cNvSpPr/>
          <p:nvPr/>
        </p:nvSpPr>
        <p:spPr>
          <a:xfrm>
            <a:off x="9359540" y="1035366"/>
            <a:ext cx="636484" cy="971169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IPBus</a:t>
            </a:r>
            <a:r>
              <a:rPr kumimoji="0" lang="fr-FR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kern="0" dirty="0" smtClean="0">
                <a:solidFill>
                  <a:prstClr val="white"/>
                </a:solidFill>
                <a:latin typeface="Calibri" panose="020F0502020204030204"/>
              </a:rPr>
              <a:t>Master</a:t>
            </a:r>
            <a:endParaRPr kumimoji="0" lang="fr-FR" sz="105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6" name="Rectangle à coins arrondis 165"/>
          <p:cNvSpPr/>
          <p:nvPr/>
        </p:nvSpPr>
        <p:spPr>
          <a:xfrm>
            <a:off x="7312158" y="1229957"/>
            <a:ext cx="803202" cy="6348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SPI</a:t>
            </a:r>
            <a:r>
              <a:rPr kumimoji="0" lang="fr-FR" sz="105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Ma</a:t>
            </a:r>
            <a:r>
              <a:rPr lang="fr-FR" sz="1050" kern="0" dirty="0" err="1" smtClean="0">
                <a:solidFill>
                  <a:prstClr val="white"/>
                </a:solidFill>
                <a:latin typeface="Calibri" panose="020F0502020204030204"/>
              </a:rPr>
              <a:t>ster</a:t>
            </a:r>
            <a:endParaRPr kumimoji="0" lang="fr-FR" sz="105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79" name="Connecteur droit avec flèche 178"/>
          <p:cNvCxnSpPr>
            <a:stCxn id="165" idx="3"/>
          </p:cNvCxnSpPr>
          <p:nvPr/>
        </p:nvCxnSpPr>
        <p:spPr>
          <a:xfrm>
            <a:off x="9996024" y="1520951"/>
            <a:ext cx="936326" cy="26439"/>
          </a:xfrm>
          <a:prstGeom prst="straightConnector1">
            <a:avLst/>
          </a:prstGeom>
          <a:noFill/>
          <a:ln w="7620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98" name="ZoneTexte 197"/>
          <p:cNvSpPr txBox="1"/>
          <p:nvPr/>
        </p:nvSpPr>
        <p:spPr>
          <a:xfrm rot="5400000">
            <a:off x="10375387" y="929045"/>
            <a:ext cx="523220" cy="5907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prstClr val="black"/>
                </a:solidFill>
                <a:latin typeface="Calibri" panose="020F0502020204030204"/>
              </a:rPr>
              <a:t>Ethernet </a:t>
            </a:r>
            <a:r>
              <a:rPr lang="fr-FR" sz="1100" dirty="0" err="1" smtClean="0">
                <a:solidFill>
                  <a:prstClr val="black"/>
                </a:solidFill>
                <a:latin typeface="Calibri" panose="020F0502020204030204"/>
              </a:rPr>
              <a:t>link</a:t>
            </a:r>
            <a:endParaRPr lang="fr-FR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99" name="Connecteur droit avec flèche 198"/>
          <p:cNvCxnSpPr>
            <a:stCxn id="166" idx="3"/>
            <a:endCxn id="165" idx="1"/>
          </p:cNvCxnSpPr>
          <p:nvPr/>
        </p:nvCxnSpPr>
        <p:spPr>
          <a:xfrm flipV="1">
            <a:off x="8115360" y="1520951"/>
            <a:ext cx="1244180" cy="26439"/>
          </a:xfrm>
          <a:prstGeom prst="straightConnector1">
            <a:avLst/>
          </a:prstGeom>
          <a:noFill/>
          <a:ln w="7620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255" name="Connecteur droit avec flèche 254"/>
          <p:cNvCxnSpPr/>
          <p:nvPr/>
        </p:nvCxnSpPr>
        <p:spPr>
          <a:xfrm>
            <a:off x="1401144" y="1410870"/>
            <a:ext cx="1363415" cy="9032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256" name="ZoneTexte 255"/>
          <p:cNvSpPr txBox="1"/>
          <p:nvPr/>
        </p:nvSpPr>
        <p:spPr>
          <a:xfrm>
            <a:off x="1877386" y="1244267"/>
            <a:ext cx="5564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>
                <a:solidFill>
                  <a:prstClr val="black"/>
                </a:solidFill>
                <a:latin typeface="Calibri" panose="020F0502020204030204"/>
              </a:rPr>
              <a:t>SCLK[7..0]</a:t>
            </a:r>
            <a:endParaRPr lang="fr-FR" sz="7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57" name="Connecteur droit avec flèche 256"/>
          <p:cNvCxnSpPr/>
          <p:nvPr/>
        </p:nvCxnSpPr>
        <p:spPr>
          <a:xfrm flipV="1">
            <a:off x="1420304" y="1571333"/>
            <a:ext cx="1329946" cy="15172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258" name="ZoneTexte 257"/>
          <p:cNvSpPr txBox="1"/>
          <p:nvPr/>
        </p:nvSpPr>
        <p:spPr>
          <a:xfrm>
            <a:off x="1889234" y="1406331"/>
            <a:ext cx="60916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>
                <a:solidFill>
                  <a:prstClr val="black"/>
                </a:solidFill>
                <a:latin typeface="Calibri" panose="020F0502020204030204"/>
              </a:rPr>
              <a:t>DOUT[7..0]</a:t>
            </a:r>
            <a:endParaRPr lang="fr-FR" sz="7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61" name="Connecteur droit avec flèche 260"/>
          <p:cNvCxnSpPr/>
          <p:nvPr/>
        </p:nvCxnSpPr>
        <p:spPr>
          <a:xfrm flipV="1">
            <a:off x="1461310" y="1793638"/>
            <a:ext cx="1288939" cy="4120"/>
          </a:xfrm>
          <a:prstGeom prst="straightConnector1">
            <a:avLst/>
          </a:prstGeom>
          <a:noFill/>
          <a:ln w="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262" name="ZoneTexte 261"/>
          <p:cNvSpPr txBox="1"/>
          <p:nvPr/>
        </p:nvSpPr>
        <p:spPr>
          <a:xfrm>
            <a:off x="1912639" y="1617084"/>
            <a:ext cx="5141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>
                <a:solidFill>
                  <a:prstClr val="black"/>
                </a:solidFill>
                <a:latin typeface="Calibri" panose="020F0502020204030204"/>
              </a:rPr>
              <a:t>SELECT</a:t>
            </a:r>
            <a:endParaRPr lang="fr-FR" sz="7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63" name="Connecteur droit avec flèche 262"/>
          <p:cNvCxnSpPr/>
          <p:nvPr/>
        </p:nvCxnSpPr>
        <p:spPr>
          <a:xfrm flipV="1">
            <a:off x="1447481" y="2069495"/>
            <a:ext cx="1317078" cy="13034"/>
          </a:xfrm>
          <a:prstGeom prst="straightConnector1">
            <a:avLst/>
          </a:prstGeom>
          <a:noFill/>
          <a:ln w="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264" name="ZoneTexte 263"/>
          <p:cNvSpPr txBox="1"/>
          <p:nvPr/>
        </p:nvSpPr>
        <p:spPr>
          <a:xfrm>
            <a:off x="1926948" y="1909324"/>
            <a:ext cx="5141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>
                <a:solidFill>
                  <a:prstClr val="black"/>
                </a:solidFill>
                <a:latin typeface="Calibri" panose="020F0502020204030204"/>
              </a:rPr>
              <a:t>RST</a:t>
            </a:r>
            <a:endParaRPr lang="fr-FR" sz="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5" name="Rectangle à coins arrondis 264"/>
          <p:cNvSpPr/>
          <p:nvPr/>
        </p:nvSpPr>
        <p:spPr>
          <a:xfrm>
            <a:off x="2750250" y="1237711"/>
            <a:ext cx="625911" cy="9965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 Write</a:t>
            </a:r>
          </a:p>
        </p:txBody>
      </p:sp>
      <p:sp>
        <p:nvSpPr>
          <p:cNvPr id="267" name="Rectangle à coins arrondis 266"/>
          <p:cNvSpPr/>
          <p:nvPr/>
        </p:nvSpPr>
        <p:spPr>
          <a:xfrm>
            <a:off x="3623242" y="1196863"/>
            <a:ext cx="607072" cy="10523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Memory </a:t>
            </a:r>
          </a:p>
        </p:txBody>
      </p:sp>
      <p:sp>
        <p:nvSpPr>
          <p:cNvPr id="268" name="Rectangle à coins arrondis 267"/>
          <p:cNvSpPr/>
          <p:nvPr/>
        </p:nvSpPr>
        <p:spPr>
          <a:xfrm>
            <a:off x="4675538" y="1179199"/>
            <a:ext cx="607072" cy="10699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SPI Slave</a:t>
            </a:r>
          </a:p>
        </p:txBody>
      </p:sp>
      <p:cxnSp>
        <p:nvCxnSpPr>
          <p:cNvPr id="269" name="Connecteur droit avec flèche 268"/>
          <p:cNvCxnSpPr/>
          <p:nvPr/>
        </p:nvCxnSpPr>
        <p:spPr>
          <a:xfrm flipH="1">
            <a:off x="3332464" y="2011762"/>
            <a:ext cx="304382" cy="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270" name="Connecteur droit avec flèche 269"/>
          <p:cNvCxnSpPr/>
          <p:nvPr/>
        </p:nvCxnSpPr>
        <p:spPr>
          <a:xfrm>
            <a:off x="3344312" y="1522841"/>
            <a:ext cx="285466" cy="0"/>
          </a:xfrm>
          <a:prstGeom prst="straightConnector1">
            <a:avLst/>
          </a:prstGeom>
          <a:noFill/>
          <a:ln w="0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271" name="ZoneTexte 270"/>
          <p:cNvSpPr txBox="1"/>
          <p:nvPr/>
        </p:nvSpPr>
        <p:spPr>
          <a:xfrm>
            <a:off x="3315703" y="1281062"/>
            <a:ext cx="4053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prstClr val="black"/>
                </a:solidFill>
                <a:latin typeface="Calibri" panose="020F0502020204030204"/>
              </a:rPr>
              <a:t>RD </a:t>
            </a:r>
            <a:endParaRPr lang="fr-FR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2" name="ZoneTexte 271"/>
          <p:cNvSpPr txBox="1"/>
          <p:nvPr/>
        </p:nvSpPr>
        <p:spPr>
          <a:xfrm>
            <a:off x="3247608" y="1740876"/>
            <a:ext cx="477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prstClr val="black"/>
                </a:solidFill>
                <a:latin typeface="Calibri" panose="020F0502020204030204"/>
              </a:rPr>
              <a:t>DOUT</a:t>
            </a:r>
            <a:r>
              <a:rPr lang="fr-FR" sz="9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fr-FR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73" name="Connecteur droit avec flèche 272"/>
          <p:cNvCxnSpPr/>
          <p:nvPr/>
        </p:nvCxnSpPr>
        <p:spPr>
          <a:xfrm flipV="1">
            <a:off x="4234825" y="1395535"/>
            <a:ext cx="426269" cy="11832"/>
          </a:xfrm>
          <a:prstGeom prst="straightConnector1">
            <a:avLst/>
          </a:prstGeom>
          <a:noFill/>
          <a:ln w="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274" name="Connecteur droit avec flèche 273"/>
          <p:cNvCxnSpPr/>
          <p:nvPr/>
        </p:nvCxnSpPr>
        <p:spPr>
          <a:xfrm flipH="1">
            <a:off x="4235855" y="1672715"/>
            <a:ext cx="455158" cy="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275" name="Connecteur droit avec flèche 274"/>
          <p:cNvCxnSpPr/>
          <p:nvPr/>
        </p:nvCxnSpPr>
        <p:spPr>
          <a:xfrm flipH="1">
            <a:off x="4220380" y="1977384"/>
            <a:ext cx="455158" cy="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276" name="ZoneTexte 275"/>
          <p:cNvSpPr txBox="1"/>
          <p:nvPr/>
        </p:nvSpPr>
        <p:spPr>
          <a:xfrm>
            <a:off x="4286533" y="1098378"/>
            <a:ext cx="4053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prstClr val="black"/>
                </a:solidFill>
                <a:latin typeface="Calibri" panose="020F0502020204030204"/>
              </a:rPr>
              <a:t>WR </a:t>
            </a:r>
            <a:endParaRPr lang="fr-FR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7" name="ZoneTexte 276"/>
          <p:cNvSpPr txBox="1"/>
          <p:nvPr/>
        </p:nvSpPr>
        <p:spPr>
          <a:xfrm>
            <a:off x="4348903" y="1478184"/>
            <a:ext cx="4053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prstClr val="black"/>
                </a:solidFill>
                <a:latin typeface="Calibri" panose="020F0502020204030204"/>
              </a:rPr>
              <a:t>@</a:t>
            </a:r>
            <a:r>
              <a:rPr lang="fr-FR" sz="9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fr-FR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8" name="ZoneTexte 277"/>
          <p:cNvSpPr txBox="1"/>
          <p:nvPr/>
        </p:nvSpPr>
        <p:spPr>
          <a:xfrm>
            <a:off x="4270161" y="1677770"/>
            <a:ext cx="405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prstClr val="black"/>
                </a:solidFill>
                <a:latin typeface="Calibri" panose="020F0502020204030204"/>
              </a:rPr>
              <a:t>DIN </a:t>
            </a:r>
            <a:endParaRPr lang="fr-FR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2" name="ZoneTexte 281"/>
          <p:cNvSpPr txBox="1"/>
          <p:nvPr/>
        </p:nvSpPr>
        <p:spPr>
          <a:xfrm>
            <a:off x="570140" y="1290746"/>
            <a:ext cx="1149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anose="020F0502020204030204"/>
              </a:rPr>
              <a:t>Catiroc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/>
              </a:rPr>
              <a:t> Slow 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Calibri" panose="020F0502020204030204"/>
              </a:rPr>
              <a:t>Control</a:t>
            </a:r>
          </a:p>
          <a:p>
            <a:r>
              <a:rPr lang="fr-FR" sz="1600" dirty="0" err="1" smtClean="0">
                <a:solidFill>
                  <a:schemeClr val="bg1"/>
                </a:solidFill>
                <a:latin typeface="Calibri" panose="020F0502020204030204"/>
              </a:rPr>
              <a:t>Signals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/>
              </a:rPr>
              <a:t> </a:t>
            </a:r>
            <a:endParaRPr lang="fr-FR" sz="1600" dirty="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283" name="Image 28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62" y="1357918"/>
            <a:ext cx="1471971" cy="827984"/>
          </a:xfrm>
          <a:prstGeom prst="rect">
            <a:avLst/>
          </a:prstGeom>
        </p:spPr>
      </p:pic>
      <p:sp>
        <p:nvSpPr>
          <p:cNvPr id="284" name="Rectangle à coins arrondis 283"/>
          <p:cNvSpPr/>
          <p:nvPr/>
        </p:nvSpPr>
        <p:spPr>
          <a:xfrm>
            <a:off x="7298198" y="2007294"/>
            <a:ext cx="1083336" cy="880649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IPBus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kern="0" dirty="0" smtClean="0">
                <a:solidFill>
                  <a:prstClr val="white"/>
                </a:solidFill>
                <a:latin typeface="Calibri" panose="020F0502020204030204"/>
              </a:rPr>
              <a:t>FIFO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48" name="Connecteur en angle 47"/>
          <p:cNvCxnSpPr>
            <a:stCxn id="284" idx="3"/>
          </p:cNvCxnSpPr>
          <p:nvPr/>
        </p:nvCxnSpPr>
        <p:spPr>
          <a:xfrm flipV="1">
            <a:off x="8381534" y="1571855"/>
            <a:ext cx="322628" cy="875764"/>
          </a:xfrm>
          <a:prstGeom prst="bentConnector2">
            <a:avLst/>
          </a:prstGeom>
          <a:ln w="730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49"/>
          <p:cNvCxnSpPr>
            <a:stCxn id="90" idx="3"/>
            <a:endCxn id="284" idx="2"/>
          </p:cNvCxnSpPr>
          <p:nvPr/>
        </p:nvCxnSpPr>
        <p:spPr>
          <a:xfrm flipH="1" flipV="1">
            <a:off x="7839866" y="2887943"/>
            <a:ext cx="1044690" cy="1785062"/>
          </a:xfrm>
          <a:prstGeom prst="bentConnector4">
            <a:avLst>
              <a:gd name="adj1" fmla="val -21882"/>
              <a:gd name="adj2" fmla="val 71857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ZoneTexte 284"/>
          <p:cNvSpPr txBox="1"/>
          <p:nvPr/>
        </p:nvSpPr>
        <p:spPr>
          <a:xfrm>
            <a:off x="9203051" y="3780474"/>
            <a:ext cx="8114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prstClr val="black"/>
                </a:solidFill>
                <a:latin typeface="Calibri" panose="020F0502020204030204"/>
              </a:rPr>
              <a:t>16 bits </a:t>
            </a:r>
          </a:p>
          <a:p>
            <a:r>
              <a:rPr lang="fr-FR" sz="1400" b="1" dirty="0" err="1" smtClean="0">
                <a:solidFill>
                  <a:prstClr val="black"/>
                </a:solidFill>
                <a:latin typeface="Calibri" panose="020F0502020204030204"/>
              </a:rPr>
              <a:t>Custum</a:t>
            </a:r>
            <a:r>
              <a:rPr lang="fr-FR" sz="14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r>
              <a:rPr lang="fr-FR" sz="1400" b="1" dirty="0" err="1" smtClean="0">
                <a:solidFill>
                  <a:prstClr val="black"/>
                </a:solidFill>
                <a:latin typeface="Calibri" panose="020F0502020204030204"/>
              </a:rPr>
              <a:t>protocol</a:t>
            </a:r>
            <a:endParaRPr lang="fr-FR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9368944" y="5792503"/>
            <a:ext cx="963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prstClr val="black"/>
                </a:solidFill>
                <a:latin typeface="Calibri" panose="020F0502020204030204"/>
              </a:rPr>
              <a:t>ABC</a:t>
            </a:r>
            <a:endParaRPr lang="fr-FR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2" name="Connecteur en angle 71"/>
          <p:cNvCxnSpPr>
            <a:stCxn id="268" idx="3"/>
            <a:endCxn id="166" idx="1"/>
          </p:cNvCxnSpPr>
          <p:nvPr/>
        </p:nvCxnSpPr>
        <p:spPr>
          <a:xfrm flipV="1">
            <a:off x="5282610" y="1547390"/>
            <a:ext cx="2029548" cy="166798"/>
          </a:xfrm>
          <a:prstGeom prst="bentConnector3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ZoneTexte 286"/>
          <p:cNvSpPr txBox="1"/>
          <p:nvPr/>
        </p:nvSpPr>
        <p:spPr>
          <a:xfrm>
            <a:off x="5490991" y="178944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prstClr val="black"/>
                </a:solidFill>
                <a:latin typeface="Calibri" panose="020F0502020204030204"/>
              </a:rPr>
              <a:t>SPI Bus</a:t>
            </a:r>
            <a:endParaRPr lang="fr-FR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88" name="Connecteur droit 287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Connecteur droit 288"/>
          <p:cNvCxnSpPr/>
          <p:nvPr/>
        </p:nvCxnSpPr>
        <p:spPr>
          <a:xfrm>
            <a:off x="857412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space réservé de la date 7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ADF267-A170-49BC-8437-DAEE4F72654D}" type="datetime1">
              <a:rPr lang="fr-FR" smtClean="0"/>
              <a:t>13/06/2023</a:t>
            </a:fld>
            <a:endParaRPr lang="fr-FR"/>
          </a:p>
        </p:txBody>
      </p:sp>
      <p:sp>
        <p:nvSpPr>
          <p:cNvPr id="75" name="Espace réservé du pied de page 7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76" name="Espace réservé du numéro de diapositive 7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70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695779" y="851743"/>
            <a:ext cx="9853714" cy="54938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à coins arrondis 36"/>
          <p:cNvSpPr/>
          <p:nvPr/>
        </p:nvSpPr>
        <p:spPr>
          <a:xfrm>
            <a:off x="5768370" y="3598672"/>
            <a:ext cx="1169217" cy="20434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Builder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9" name="Image 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84" y="3999730"/>
            <a:ext cx="1122683" cy="12421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9" name="Rectangle 68"/>
          <p:cNvSpPr/>
          <p:nvPr/>
        </p:nvSpPr>
        <p:spPr>
          <a:xfrm>
            <a:off x="6512350" y="867085"/>
            <a:ext cx="3829294" cy="2539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6729046" y="867085"/>
            <a:ext cx="3612598" cy="2352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4" name="Rectangle à coins arrondis 253"/>
          <p:cNvSpPr/>
          <p:nvPr/>
        </p:nvSpPr>
        <p:spPr>
          <a:xfrm>
            <a:off x="549379" y="900241"/>
            <a:ext cx="883658" cy="531681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0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3778" y="0"/>
            <a:ext cx="9225881" cy="989005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anose="05000000000000000000" pitchFamily="2" charset="2"/>
              </a:rPr>
              <a:t>ABC </a:t>
            </a:r>
            <a:r>
              <a:rPr lang="fr-FR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anose="05000000000000000000" pitchFamily="2" charset="2"/>
              </a:rPr>
              <a:t>Firmware</a:t>
            </a:r>
            <a:r>
              <a:rPr lang="fr-F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anose="05000000000000000000" pitchFamily="2" charset="2"/>
              </a:rPr>
              <a:t> 2.x</a:t>
            </a:r>
            <a:endParaRPr lang="fr-FR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0" name="Rectangle à coins arrondis 89"/>
          <p:cNvSpPr/>
          <p:nvPr/>
        </p:nvSpPr>
        <p:spPr>
          <a:xfrm>
            <a:off x="7702923" y="3661187"/>
            <a:ext cx="1181633" cy="20236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GCU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bg1"/>
                </a:solidFill>
                <a:latin typeface="Calibri" panose="020F0502020204030204"/>
              </a:rPr>
              <a:t>Interface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522034" y="4278234"/>
            <a:ext cx="11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anose="020F0502020204030204"/>
              </a:rPr>
              <a:t>Catiroc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/>
              </a:rPr>
              <a:t> data streaming</a:t>
            </a:r>
            <a:endParaRPr lang="fr-FR" sz="1600" dirty="0">
              <a:solidFill>
                <a:schemeClr val="bg1"/>
              </a:solidFill>
              <a:latin typeface="Calibri" panose="020F0502020204030204"/>
            </a:endParaRPr>
          </a:p>
        </p:txBody>
      </p:sp>
      <p:cxnSp>
        <p:nvCxnSpPr>
          <p:cNvPr id="117" name="Connecteur droit avec flèche 116"/>
          <p:cNvCxnSpPr/>
          <p:nvPr/>
        </p:nvCxnSpPr>
        <p:spPr>
          <a:xfrm flipV="1">
            <a:off x="6945313" y="4266974"/>
            <a:ext cx="786589" cy="11260"/>
          </a:xfrm>
          <a:prstGeom prst="straightConnector1">
            <a:avLst/>
          </a:prstGeom>
          <a:noFill/>
          <a:ln w="47625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2" name="ZoneTexte 121"/>
          <p:cNvSpPr txBox="1"/>
          <p:nvPr/>
        </p:nvSpPr>
        <p:spPr>
          <a:xfrm>
            <a:off x="7271420" y="3966985"/>
            <a:ext cx="429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64</a:t>
            </a:r>
            <a:endParaRPr lang="fr-FR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25" name="Connecteur droit 124"/>
          <p:cNvCxnSpPr/>
          <p:nvPr/>
        </p:nvCxnSpPr>
        <p:spPr>
          <a:xfrm flipV="1">
            <a:off x="7319512" y="4210523"/>
            <a:ext cx="174112" cy="152972"/>
          </a:xfrm>
          <a:prstGeom prst="line">
            <a:avLst/>
          </a:prstGeom>
          <a:ln w="9525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/>
          <p:nvPr/>
        </p:nvCxnSpPr>
        <p:spPr>
          <a:xfrm flipH="1">
            <a:off x="6952297" y="4698282"/>
            <a:ext cx="636721" cy="12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ZoneTexte 123"/>
          <p:cNvSpPr txBox="1"/>
          <p:nvPr/>
        </p:nvSpPr>
        <p:spPr>
          <a:xfrm>
            <a:off x="7225458" y="4545353"/>
            <a:ext cx="429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RD</a:t>
            </a:r>
            <a:endParaRPr lang="fr-FR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27" name="Connecteur droit avec flèche 126"/>
          <p:cNvCxnSpPr/>
          <p:nvPr/>
        </p:nvCxnSpPr>
        <p:spPr>
          <a:xfrm flipH="1">
            <a:off x="6937587" y="5119852"/>
            <a:ext cx="716889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ZoneTexte 128"/>
          <p:cNvSpPr txBox="1"/>
          <p:nvPr/>
        </p:nvSpPr>
        <p:spPr>
          <a:xfrm>
            <a:off x="7019854" y="4881111"/>
            <a:ext cx="638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EMPTY</a:t>
            </a:r>
            <a:endParaRPr lang="fr-FR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3" name="ZoneTexte 162"/>
          <p:cNvSpPr txBox="1"/>
          <p:nvPr/>
        </p:nvSpPr>
        <p:spPr>
          <a:xfrm>
            <a:off x="9426224" y="2631032"/>
            <a:ext cx="963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prstClr val="black"/>
                </a:solidFill>
                <a:latin typeface="Calibri" panose="020F0502020204030204"/>
              </a:rPr>
              <a:t>GCU</a:t>
            </a:r>
            <a:endParaRPr lang="fr-FR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Rectangle à coins arrondis 164"/>
          <p:cNvSpPr/>
          <p:nvPr/>
        </p:nvSpPr>
        <p:spPr>
          <a:xfrm>
            <a:off x="9359540" y="1035366"/>
            <a:ext cx="636484" cy="971169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IPBus</a:t>
            </a:r>
            <a:r>
              <a:rPr kumimoji="0" lang="fr-FR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kern="0" dirty="0" smtClean="0">
                <a:solidFill>
                  <a:prstClr val="white"/>
                </a:solidFill>
                <a:latin typeface="Calibri" panose="020F0502020204030204"/>
              </a:rPr>
              <a:t>Master</a:t>
            </a:r>
            <a:endParaRPr kumimoji="0" lang="fr-FR" sz="105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6" name="Rectangle à coins arrondis 165"/>
          <p:cNvSpPr/>
          <p:nvPr/>
        </p:nvSpPr>
        <p:spPr>
          <a:xfrm>
            <a:off x="7312158" y="1229957"/>
            <a:ext cx="803202" cy="6348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SPI</a:t>
            </a:r>
            <a:r>
              <a:rPr kumimoji="0" lang="fr-FR" sz="105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Ma</a:t>
            </a:r>
            <a:r>
              <a:rPr lang="fr-FR" sz="1050" kern="0" dirty="0" err="1" smtClean="0">
                <a:solidFill>
                  <a:prstClr val="white"/>
                </a:solidFill>
                <a:latin typeface="Calibri" panose="020F0502020204030204"/>
              </a:rPr>
              <a:t>ster</a:t>
            </a:r>
            <a:endParaRPr kumimoji="0" lang="fr-FR" sz="105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79" name="Connecteur droit avec flèche 178"/>
          <p:cNvCxnSpPr>
            <a:stCxn id="165" idx="3"/>
          </p:cNvCxnSpPr>
          <p:nvPr/>
        </p:nvCxnSpPr>
        <p:spPr>
          <a:xfrm>
            <a:off x="9996024" y="1520951"/>
            <a:ext cx="936326" cy="26439"/>
          </a:xfrm>
          <a:prstGeom prst="straightConnector1">
            <a:avLst/>
          </a:prstGeom>
          <a:noFill/>
          <a:ln w="7620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98" name="ZoneTexte 197"/>
          <p:cNvSpPr txBox="1"/>
          <p:nvPr/>
        </p:nvSpPr>
        <p:spPr>
          <a:xfrm rot="5400000">
            <a:off x="10375387" y="929045"/>
            <a:ext cx="523220" cy="5907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prstClr val="black"/>
                </a:solidFill>
                <a:latin typeface="Calibri" panose="020F0502020204030204"/>
              </a:rPr>
              <a:t>Ethernet </a:t>
            </a:r>
            <a:r>
              <a:rPr lang="fr-FR" sz="1100" dirty="0" err="1" smtClean="0">
                <a:solidFill>
                  <a:prstClr val="black"/>
                </a:solidFill>
                <a:latin typeface="Calibri" panose="020F0502020204030204"/>
              </a:rPr>
              <a:t>link</a:t>
            </a:r>
            <a:endParaRPr lang="fr-FR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99" name="Connecteur droit avec flèche 198"/>
          <p:cNvCxnSpPr>
            <a:stCxn id="166" idx="3"/>
            <a:endCxn id="165" idx="1"/>
          </p:cNvCxnSpPr>
          <p:nvPr/>
        </p:nvCxnSpPr>
        <p:spPr>
          <a:xfrm flipV="1">
            <a:off x="8115360" y="1520951"/>
            <a:ext cx="1244180" cy="26439"/>
          </a:xfrm>
          <a:prstGeom prst="straightConnector1">
            <a:avLst/>
          </a:prstGeom>
          <a:noFill/>
          <a:ln w="7620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255" name="Connecteur droit avec flèche 254"/>
          <p:cNvCxnSpPr/>
          <p:nvPr/>
        </p:nvCxnSpPr>
        <p:spPr>
          <a:xfrm>
            <a:off x="1401144" y="1410870"/>
            <a:ext cx="1363415" cy="9032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256" name="ZoneTexte 255"/>
          <p:cNvSpPr txBox="1"/>
          <p:nvPr/>
        </p:nvSpPr>
        <p:spPr>
          <a:xfrm>
            <a:off x="1877386" y="1244267"/>
            <a:ext cx="5564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>
                <a:solidFill>
                  <a:prstClr val="black"/>
                </a:solidFill>
                <a:latin typeface="Calibri" panose="020F0502020204030204"/>
              </a:rPr>
              <a:t>SCLK[7..0]</a:t>
            </a:r>
            <a:endParaRPr lang="fr-FR" sz="7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57" name="Connecteur droit avec flèche 256"/>
          <p:cNvCxnSpPr/>
          <p:nvPr/>
        </p:nvCxnSpPr>
        <p:spPr>
          <a:xfrm flipV="1">
            <a:off x="1420304" y="1571333"/>
            <a:ext cx="1329946" cy="15172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258" name="ZoneTexte 257"/>
          <p:cNvSpPr txBox="1"/>
          <p:nvPr/>
        </p:nvSpPr>
        <p:spPr>
          <a:xfrm>
            <a:off x="1889234" y="1406331"/>
            <a:ext cx="60916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>
                <a:solidFill>
                  <a:prstClr val="black"/>
                </a:solidFill>
                <a:latin typeface="Calibri" panose="020F0502020204030204"/>
              </a:rPr>
              <a:t>DOUT[7..0]</a:t>
            </a:r>
            <a:endParaRPr lang="fr-FR" sz="7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59" name="Connecteur droit avec flèche 258"/>
          <p:cNvCxnSpPr/>
          <p:nvPr/>
        </p:nvCxnSpPr>
        <p:spPr>
          <a:xfrm flipH="1" flipV="1">
            <a:off x="1433037" y="2740299"/>
            <a:ext cx="1317212" cy="590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260" name="ZoneTexte 259"/>
          <p:cNvSpPr txBox="1"/>
          <p:nvPr/>
        </p:nvSpPr>
        <p:spPr>
          <a:xfrm>
            <a:off x="1917544" y="2587970"/>
            <a:ext cx="60916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>
                <a:solidFill>
                  <a:prstClr val="black"/>
                </a:solidFill>
                <a:latin typeface="Calibri" panose="020F0502020204030204"/>
              </a:rPr>
              <a:t>DIN[7..0]</a:t>
            </a:r>
            <a:endParaRPr lang="fr-FR" sz="7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61" name="Connecteur droit avec flèche 260"/>
          <p:cNvCxnSpPr/>
          <p:nvPr/>
        </p:nvCxnSpPr>
        <p:spPr>
          <a:xfrm flipV="1">
            <a:off x="1461310" y="1793638"/>
            <a:ext cx="1288939" cy="4120"/>
          </a:xfrm>
          <a:prstGeom prst="straightConnector1">
            <a:avLst/>
          </a:prstGeom>
          <a:noFill/>
          <a:ln w="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262" name="ZoneTexte 261"/>
          <p:cNvSpPr txBox="1"/>
          <p:nvPr/>
        </p:nvSpPr>
        <p:spPr>
          <a:xfrm>
            <a:off x="1912639" y="1617084"/>
            <a:ext cx="5141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>
                <a:solidFill>
                  <a:prstClr val="black"/>
                </a:solidFill>
                <a:latin typeface="Calibri" panose="020F0502020204030204"/>
              </a:rPr>
              <a:t>SELECT</a:t>
            </a:r>
            <a:endParaRPr lang="fr-FR" sz="7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63" name="Connecteur droit avec flèche 262"/>
          <p:cNvCxnSpPr/>
          <p:nvPr/>
        </p:nvCxnSpPr>
        <p:spPr>
          <a:xfrm flipV="1">
            <a:off x="1447481" y="2069495"/>
            <a:ext cx="1317078" cy="13034"/>
          </a:xfrm>
          <a:prstGeom prst="straightConnector1">
            <a:avLst/>
          </a:prstGeom>
          <a:noFill/>
          <a:ln w="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264" name="ZoneTexte 263"/>
          <p:cNvSpPr txBox="1"/>
          <p:nvPr/>
        </p:nvSpPr>
        <p:spPr>
          <a:xfrm>
            <a:off x="1926948" y="1909324"/>
            <a:ext cx="5141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>
                <a:solidFill>
                  <a:prstClr val="black"/>
                </a:solidFill>
                <a:latin typeface="Calibri" panose="020F0502020204030204"/>
              </a:rPr>
              <a:t>RST</a:t>
            </a:r>
            <a:endParaRPr lang="fr-FR" sz="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5" name="Rectangle à coins arrondis 264"/>
          <p:cNvSpPr/>
          <p:nvPr/>
        </p:nvSpPr>
        <p:spPr>
          <a:xfrm>
            <a:off x="2750250" y="1237711"/>
            <a:ext cx="625911" cy="9965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 Write</a:t>
            </a:r>
          </a:p>
        </p:txBody>
      </p:sp>
      <p:sp>
        <p:nvSpPr>
          <p:cNvPr id="266" name="Rectangle à coins arrondis 265"/>
          <p:cNvSpPr/>
          <p:nvPr/>
        </p:nvSpPr>
        <p:spPr>
          <a:xfrm>
            <a:off x="2750250" y="2321305"/>
            <a:ext cx="650076" cy="8030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 Read</a:t>
            </a:r>
          </a:p>
        </p:txBody>
      </p:sp>
      <p:sp>
        <p:nvSpPr>
          <p:cNvPr id="267" name="Rectangle à coins arrondis 266"/>
          <p:cNvSpPr/>
          <p:nvPr/>
        </p:nvSpPr>
        <p:spPr>
          <a:xfrm>
            <a:off x="3623242" y="1196863"/>
            <a:ext cx="607072" cy="10523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Memory </a:t>
            </a:r>
          </a:p>
        </p:txBody>
      </p:sp>
      <p:sp>
        <p:nvSpPr>
          <p:cNvPr id="268" name="Rectangle à coins arrondis 267"/>
          <p:cNvSpPr/>
          <p:nvPr/>
        </p:nvSpPr>
        <p:spPr>
          <a:xfrm>
            <a:off x="4675538" y="1179199"/>
            <a:ext cx="607072" cy="19050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SPI Slave</a:t>
            </a:r>
          </a:p>
        </p:txBody>
      </p:sp>
      <p:cxnSp>
        <p:nvCxnSpPr>
          <p:cNvPr id="269" name="Connecteur droit avec flèche 268"/>
          <p:cNvCxnSpPr/>
          <p:nvPr/>
        </p:nvCxnSpPr>
        <p:spPr>
          <a:xfrm flipH="1">
            <a:off x="3332464" y="2011762"/>
            <a:ext cx="304382" cy="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270" name="Connecteur droit avec flèche 269"/>
          <p:cNvCxnSpPr/>
          <p:nvPr/>
        </p:nvCxnSpPr>
        <p:spPr>
          <a:xfrm>
            <a:off x="3344312" y="1522841"/>
            <a:ext cx="285466" cy="0"/>
          </a:xfrm>
          <a:prstGeom prst="straightConnector1">
            <a:avLst/>
          </a:prstGeom>
          <a:noFill/>
          <a:ln w="0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271" name="ZoneTexte 270"/>
          <p:cNvSpPr txBox="1"/>
          <p:nvPr/>
        </p:nvSpPr>
        <p:spPr>
          <a:xfrm>
            <a:off x="3315703" y="1281062"/>
            <a:ext cx="4053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prstClr val="black"/>
                </a:solidFill>
                <a:latin typeface="Calibri" panose="020F0502020204030204"/>
              </a:rPr>
              <a:t>RD </a:t>
            </a:r>
            <a:endParaRPr lang="fr-FR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2" name="ZoneTexte 271"/>
          <p:cNvSpPr txBox="1"/>
          <p:nvPr/>
        </p:nvSpPr>
        <p:spPr>
          <a:xfrm>
            <a:off x="3247608" y="1740876"/>
            <a:ext cx="477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prstClr val="black"/>
                </a:solidFill>
                <a:latin typeface="Calibri" panose="020F0502020204030204"/>
              </a:rPr>
              <a:t>DOUT</a:t>
            </a:r>
            <a:r>
              <a:rPr lang="fr-FR" sz="9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fr-FR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73" name="Connecteur droit avec flèche 272"/>
          <p:cNvCxnSpPr/>
          <p:nvPr/>
        </p:nvCxnSpPr>
        <p:spPr>
          <a:xfrm flipV="1">
            <a:off x="4234825" y="1395535"/>
            <a:ext cx="426269" cy="11832"/>
          </a:xfrm>
          <a:prstGeom prst="straightConnector1">
            <a:avLst/>
          </a:prstGeom>
          <a:noFill/>
          <a:ln w="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274" name="Connecteur droit avec flèche 273"/>
          <p:cNvCxnSpPr/>
          <p:nvPr/>
        </p:nvCxnSpPr>
        <p:spPr>
          <a:xfrm flipH="1">
            <a:off x="4235855" y="1672715"/>
            <a:ext cx="455158" cy="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275" name="Connecteur droit avec flèche 274"/>
          <p:cNvCxnSpPr/>
          <p:nvPr/>
        </p:nvCxnSpPr>
        <p:spPr>
          <a:xfrm flipH="1">
            <a:off x="4220380" y="1977384"/>
            <a:ext cx="455158" cy="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276" name="ZoneTexte 275"/>
          <p:cNvSpPr txBox="1"/>
          <p:nvPr/>
        </p:nvSpPr>
        <p:spPr>
          <a:xfrm>
            <a:off x="4286533" y="1098378"/>
            <a:ext cx="4053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prstClr val="black"/>
                </a:solidFill>
                <a:latin typeface="Calibri" panose="020F0502020204030204"/>
              </a:rPr>
              <a:t>WR </a:t>
            </a:r>
            <a:endParaRPr lang="fr-FR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7" name="ZoneTexte 276"/>
          <p:cNvSpPr txBox="1"/>
          <p:nvPr/>
        </p:nvSpPr>
        <p:spPr>
          <a:xfrm>
            <a:off x="4348903" y="1478184"/>
            <a:ext cx="4053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prstClr val="black"/>
                </a:solidFill>
                <a:latin typeface="Calibri" panose="020F0502020204030204"/>
              </a:rPr>
              <a:t>@</a:t>
            </a:r>
            <a:r>
              <a:rPr lang="fr-FR" sz="9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fr-FR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8" name="ZoneTexte 277"/>
          <p:cNvSpPr txBox="1"/>
          <p:nvPr/>
        </p:nvSpPr>
        <p:spPr>
          <a:xfrm>
            <a:off x="4270161" y="1677770"/>
            <a:ext cx="405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prstClr val="black"/>
                </a:solidFill>
                <a:latin typeface="Calibri" panose="020F0502020204030204"/>
              </a:rPr>
              <a:t>DIN </a:t>
            </a:r>
            <a:endParaRPr lang="fr-FR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79" name="Connecteur droit avec flèche 278"/>
          <p:cNvCxnSpPr/>
          <p:nvPr/>
        </p:nvCxnSpPr>
        <p:spPr>
          <a:xfrm flipH="1" flipV="1">
            <a:off x="3332464" y="2740299"/>
            <a:ext cx="1377194" cy="590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280" name="Connecteur droit 279"/>
          <p:cNvCxnSpPr>
            <a:endCxn id="281" idx="3"/>
          </p:cNvCxnSpPr>
          <p:nvPr/>
        </p:nvCxnSpPr>
        <p:spPr>
          <a:xfrm flipV="1">
            <a:off x="3973447" y="2635206"/>
            <a:ext cx="183916" cy="159796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281" name="ZoneTexte 280"/>
          <p:cNvSpPr txBox="1"/>
          <p:nvPr/>
        </p:nvSpPr>
        <p:spPr>
          <a:xfrm>
            <a:off x="3893559" y="2519790"/>
            <a:ext cx="2638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prstClr val="black"/>
                </a:solidFill>
                <a:latin typeface="Calibri" panose="020F0502020204030204"/>
              </a:rPr>
              <a:t>8 </a:t>
            </a:r>
            <a:endParaRPr lang="fr-FR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2" name="ZoneTexte 281"/>
          <p:cNvSpPr txBox="1"/>
          <p:nvPr/>
        </p:nvSpPr>
        <p:spPr>
          <a:xfrm>
            <a:off x="570140" y="1290746"/>
            <a:ext cx="1149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anose="020F0502020204030204"/>
              </a:rPr>
              <a:t>Catiroc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/>
              </a:rPr>
              <a:t> Slow 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Calibri" panose="020F0502020204030204"/>
              </a:rPr>
              <a:t>Control</a:t>
            </a:r>
          </a:p>
          <a:p>
            <a:r>
              <a:rPr lang="fr-FR" sz="1600" dirty="0" err="1" smtClean="0">
                <a:solidFill>
                  <a:schemeClr val="bg1"/>
                </a:solidFill>
                <a:latin typeface="Calibri" panose="020F0502020204030204"/>
              </a:rPr>
              <a:t>Signals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/>
              </a:rPr>
              <a:t> </a:t>
            </a:r>
            <a:endParaRPr lang="fr-FR" sz="1600" dirty="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283" name="Image 2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62" y="1357918"/>
            <a:ext cx="1471971" cy="827984"/>
          </a:xfrm>
          <a:prstGeom prst="rect">
            <a:avLst/>
          </a:prstGeom>
        </p:spPr>
      </p:pic>
      <p:sp>
        <p:nvSpPr>
          <p:cNvPr id="284" name="Rectangle à coins arrondis 283"/>
          <p:cNvSpPr/>
          <p:nvPr/>
        </p:nvSpPr>
        <p:spPr>
          <a:xfrm>
            <a:off x="7298198" y="2007294"/>
            <a:ext cx="1083336" cy="880649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IPBus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kern="0" dirty="0" smtClean="0">
                <a:solidFill>
                  <a:prstClr val="white"/>
                </a:solidFill>
                <a:latin typeface="Calibri" panose="020F0502020204030204"/>
              </a:rPr>
              <a:t>FIFO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48" name="Connecteur en angle 47"/>
          <p:cNvCxnSpPr>
            <a:stCxn id="284" idx="3"/>
          </p:cNvCxnSpPr>
          <p:nvPr/>
        </p:nvCxnSpPr>
        <p:spPr>
          <a:xfrm flipV="1">
            <a:off x="8381534" y="1571855"/>
            <a:ext cx="322628" cy="875764"/>
          </a:xfrm>
          <a:prstGeom prst="bentConnector2">
            <a:avLst/>
          </a:prstGeom>
          <a:ln w="730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49"/>
          <p:cNvCxnSpPr>
            <a:stCxn id="90" idx="3"/>
            <a:endCxn id="284" idx="2"/>
          </p:cNvCxnSpPr>
          <p:nvPr/>
        </p:nvCxnSpPr>
        <p:spPr>
          <a:xfrm flipH="1" flipV="1">
            <a:off x="7839866" y="2887943"/>
            <a:ext cx="1044690" cy="1785062"/>
          </a:xfrm>
          <a:prstGeom prst="bentConnector4">
            <a:avLst>
              <a:gd name="adj1" fmla="val -21882"/>
              <a:gd name="adj2" fmla="val 71857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ZoneTexte 284"/>
          <p:cNvSpPr txBox="1"/>
          <p:nvPr/>
        </p:nvSpPr>
        <p:spPr>
          <a:xfrm>
            <a:off x="9203051" y="3780474"/>
            <a:ext cx="8114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prstClr val="black"/>
                </a:solidFill>
                <a:latin typeface="Calibri" panose="020F0502020204030204"/>
              </a:rPr>
              <a:t>16 bits </a:t>
            </a:r>
          </a:p>
          <a:p>
            <a:r>
              <a:rPr lang="fr-FR" sz="1400" b="1" dirty="0" err="1" smtClean="0">
                <a:solidFill>
                  <a:prstClr val="black"/>
                </a:solidFill>
                <a:latin typeface="Calibri" panose="020F0502020204030204"/>
              </a:rPr>
              <a:t>Custum</a:t>
            </a:r>
            <a:r>
              <a:rPr lang="fr-FR" sz="14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r>
              <a:rPr lang="fr-FR" sz="1400" b="1" dirty="0" err="1" smtClean="0">
                <a:solidFill>
                  <a:prstClr val="black"/>
                </a:solidFill>
                <a:latin typeface="Calibri" panose="020F0502020204030204"/>
              </a:rPr>
              <a:t>protocol</a:t>
            </a:r>
            <a:endParaRPr lang="fr-FR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9368944" y="5792503"/>
            <a:ext cx="963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prstClr val="black"/>
                </a:solidFill>
                <a:latin typeface="Calibri" panose="020F0502020204030204"/>
              </a:rPr>
              <a:t>ABC</a:t>
            </a:r>
            <a:endParaRPr lang="fr-FR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2" name="Connecteur en angle 71"/>
          <p:cNvCxnSpPr>
            <a:stCxn id="268" idx="3"/>
            <a:endCxn id="166" idx="1"/>
          </p:cNvCxnSpPr>
          <p:nvPr/>
        </p:nvCxnSpPr>
        <p:spPr>
          <a:xfrm flipV="1">
            <a:off x="5282610" y="1547390"/>
            <a:ext cx="2029548" cy="584317"/>
          </a:xfrm>
          <a:prstGeom prst="bentConnector3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ZoneTexte 286"/>
          <p:cNvSpPr txBox="1"/>
          <p:nvPr/>
        </p:nvSpPr>
        <p:spPr>
          <a:xfrm>
            <a:off x="5490991" y="178944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prstClr val="black"/>
                </a:solidFill>
                <a:latin typeface="Calibri" panose="020F0502020204030204"/>
              </a:rPr>
              <a:t>SPI Bus</a:t>
            </a:r>
            <a:endParaRPr lang="fr-FR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88" name="Connecteur droit 287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Connecteur droit 288"/>
          <p:cNvCxnSpPr/>
          <p:nvPr/>
        </p:nvCxnSpPr>
        <p:spPr>
          <a:xfrm>
            <a:off x="857412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space réservé de la date 7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FC4BE7-FEF4-49BB-8392-24E0EC510FFE}" type="datetime1">
              <a:rPr lang="fr-FR" smtClean="0"/>
              <a:t>13/06/2023</a:t>
            </a:fld>
            <a:endParaRPr lang="fr-FR"/>
          </a:p>
        </p:txBody>
      </p:sp>
      <p:sp>
        <p:nvSpPr>
          <p:cNvPr id="75" name="Espace réservé du pied de page 7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76" name="Espace réservé du numéro de diapositive 7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17</a:t>
            </a:fld>
            <a:endParaRPr lang="fr-FR"/>
          </a:p>
        </p:txBody>
      </p:sp>
      <p:sp>
        <p:nvSpPr>
          <p:cNvPr id="121" name="Rectangle à coins arrondis 120"/>
          <p:cNvSpPr/>
          <p:nvPr/>
        </p:nvSpPr>
        <p:spPr>
          <a:xfrm>
            <a:off x="1938832" y="3750404"/>
            <a:ext cx="2659356" cy="400783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fr-FR" sz="1200" b="1" kern="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block_</a:t>
            </a:r>
            <a:r>
              <a:rPr lang="fr-FR" sz="1200" b="1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data_Capture</a:t>
            </a:r>
            <a:r>
              <a:rPr lang="fr-FR" sz="1200" b="1" kern="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 #0</a:t>
            </a:r>
          </a:p>
        </p:txBody>
      </p:sp>
      <p:sp>
        <p:nvSpPr>
          <p:cNvPr id="126" name="Rectangle à coins arrondis 125"/>
          <p:cNvSpPr/>
          <p:nvPr/>
        </p:nvSpPr>
        <p:spPr>
          <a:xfrm>
            <a:off x="1938832" y="4359441"/>
            <a:ext cx="2659356" cy="400783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fr-FR" sz="1200" b="1" kern="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block_</a:t>
            </a:r>
            <a:r>
              <a:rPr lang="fr-FR" sz="1200" b="1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data_Capture</a:t>
            </a:r>
            <a:r>
              <a:rPr lang="fr-FR" sz="1200" b="1" kern="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 #0</a:t>
            </a:r>
          </a:p>
        </p:txBody>
      </p:sp>
      <p:sp>
        <p:nvSpPr>
          <p:cNvPr id="128" name="Rectangle à coins arrondis 127"/>
          <p:cNvSpPr/>
          <p:nvPr/>
        </p:nvSpPr>
        <p:spPr>
          <a:xfrm>
            <a:off x="1938832" y="5385567"/>
            <a:ext cx="2659356" cy="400783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fr-FR" sz="1200" b="1" kern="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block_</a:t>
            </a:r>
            <a:r>
              <a:rPr lang="fr-FR" sz="1200" b="1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data_Capture</a:t>
            </a:r>
            <a:r>
              <a:rPr lang="fr-FR" sz="1200" b="1" kern="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 #0</a:t>
            </a:r>
          </a:p>
        </p:txBody>
      </p:sp>
      <p:cxnSp>
        <p:nvCxnSpPr>
          <p:cNvPr id="130" name="Connecteur en angle 129"/>
          <p:cNvCxnSpPr/>
          <p:nvPr/>
        </p:nvCxnSpPr>
        <p:spPr>
          <a:xfrm>
            <a:off x="4615839" y="3931605"/>
            <a:ext cx="1144805" cy="312379"/>
          </a:xfrm>
          <a:prstGeom prst="bentConnector3">
            <a:avLst>
              <a:gd name="adj1" fmla="val 50000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en angle 130"/>
          <p:cNvCxnSpPr>
            <a:stCxn id="128" idx="3"/>
          </p:cNvCxnSpPr>
          <p:nvPr/>
        </p:nvCxnSpPr>
        <p:spPr>
          <a:xfrm flipV="1">
            <a:off x="4598188" y="5017524"/>
            <a:ext cx="1170182" cy="568435"/>
          </a:xfrm>
          <a:prstGeom prst="bentConnector3">
            <a:avLst>
              <a:gd name="adj1" fmla="val 50000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en angle 132"/>
          <p:cNvCxnSpPr>
            <a:stCxn id="126" idx="3"/>
            <a:endCxn id="37" idx="1"/>
          </p:cNvCxnSpPr>
          <p:nvPr/>
        </p:nvCxnSpPr>
        <p:spPr>
          <a:xfrm>
            <a:off x="4598188" y="4559833"/>
            <a:ext cx="1170182" cy="60582"/>
          </a:xfrm>
          <a:prstGeom prst="bentConnector3">
            <a:avLst>
              <a:gd name="adj1" fmla="val 50000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291081" y="4881111"/>
            <a:ext cx="0" cy="42063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/>
          <p:cNvCxnSpPr>
            <a:stCxn id="121" idx="1"/>
          </p:cNvCxnSpPr>
          <p:nvPr/>
        </p:nvCxnSpPr>
        <p:spPr>
          <a:xfrm flipH="1" flipV="1">
            <a:off x="1420304" y="3950795"/>
            <a:ext cx="518528" cy="1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135" name="Connecteur droit avec flèche 134"/>
          <p:cNvCxnSpPr/>
          <p:nvPr/>
        </p:nvCxnSpPr>
        <p:spPr>
          <a:xfrm flipH="1" flipV="1">
            <a:off x="1428397" y="4554956"/>
            <a:ext cx="518528" cy="1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136" name="Connecteur droit avec flèche 135"/>
          <p:cNvCxnSpPr/>
          <p:nvPr/>
        </p:nvCxnSpPr>
        <p:spPr>
          <a:xfrm flipH="1" flipV="1">
            <a:off x="1420304" y="5585959"/>
            <a:ext cx="518528" cy="1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39" name="ZoneTexte 38"/>
          <p:cNvSpPr txBox="1"/>
          <p:nvPr/>
        </p:nvSpPr>
        <p:spPr>
          <a:xfrm>
            <a:off x="1562582" y="5888383"/>
            <a:ext cx="410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capture is done in a parallel </a:t>
            </a:r>
            <a:r>
              <a:rPr lang="en-US" b="1" dirty="0" smtClean="0"/>
              <a:t>mode</a:t>
            </a:r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5739448" y="4332936"/>
            <a:ext cx="1197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Blocks </a:t>
            </a:r>
            <a:r>
              <a:rPr lang="fr-FR" dirty="0" err="1"/>
              <a:t>Readout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03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068" y="4109215"/>
            <a:ext cx="3751969" cy="224714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err="1">
                <a:solidFill>
                  <a:srgbClr val="7030A0"/>
                </a:solidFill>
              </a:rPr>
              <a:t>Catiroc</a:t>
            </a:r>
            <a:r>
              <a:rPr lang="fr-FR" sz="3600" b="1" dirty="0">
                <a:solidFill>
                  <a:srgbClr val="7030A0"/>
                </a:solidFill>
              </a:rPr>
              <a:t> </a:t>
            </a:r>
            <a:r>
              <a:rPr lang="fr-FR" sz="3600" b="1" dirty="0" err="1">
                <a:solidFill>
                  <a:srgbClr val="7030A0"/>
                </a:solidFill>
              </a:rPr>
              <a:t>trig</a:t>
            </a:r>
            <a:r>
              <a:rPr lang="fr-FR" sz="3600" b="1" dirty="0">
                <a:solidFill>
                  <a:srgbClr val="7030A0"/>
                </a:solidFill>
              </a:rPr>
              <a:t>. </a:t>
            </a:r>
            <a:r>
              <a:rPr lang="fr-FR" sz="3600" b="1" dirty="0" err="1">
                <a:solidFill>
                  <a:srgbClr val="7030A0"/>
                </a:solidFill>
              </a:rPr>
              <a:t>deadtime</a:t>
            </a:r>
            <a:r>
              <a:rPr lang="fr-FR" sz="3600" b="1" dirty="0">
                <a:solidFill>
                  <a:srgbClr val="7030A0"/>
                </a:solidFill>
              </a:rPr>
              <a:t> vs </a:t>
            </a:r>
            <a:r>
              <a:rPr lang="fr-FR" sz="3600" b="1" dirty="0" err="1">
                <a:solidFill>
                  <a:srgbClr val="7030A0"/>
                </a:solidFill>
              </a:rPr>
              <a:t>Firmware</a:t>
            </a:r>
            <a:r>
              <a:rPr lang="fr-FR" sz="3600" b="1" dirty="0">
                <a:solidFill>
                  <a:srgbClr val="7030A0"/>
                </a:solidFill>
              </a:rPr>
              <a:t> </a:t>
            </a:r>
            <a:r>
              <a:rPr lang="fr-FR" sz="3600" b="1" dirty="0" smtClean="0">
                <a:solidFill>
                  <a:srgbClr val="7030A0"/>
                </a:solidFill>
              </a:rPr>
              <a:t>2.x </a:t>
            </a:r>
            <a:r>
              <a:rPr lang="fr-FR" sz="3600" b="1" dirty="0" err="1">
                <a:solidFill>
                  <a:srgbClr val="7030A0"/>
                </a:solidFill>
              </a:rPr>
              <a:t>deadtime</a:t>
            </a:r>
            <a:endParaRPr lang="fr-FR" sz="3600" b="1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D4C19E7-F14F-461C-B5FD-A68559CD0BA9}" type="datetime1">
              <a:rPr lang="fr-FR" smtClean="0"/>
              <a:t>13/06/2023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18</a:t>
            </a:fld>
            <a:endParaRPr lang="fr-FR"/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5790083" y="1501916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330579" y="926323"/>
            <a:ext cx="4501642" cy="3488658"/>
            <a:chOff x="25847" y="1149682"/>
            <a:chExt cx="4672584" cy="3801323"/>
          </a:xfrm>
        </p:grpSpPr>
        <p:sp>
          <p:nvSpPr>
            <p:cNvPr id="8" name="Rectangle 7"/>
            <p:cNvSpPr/>
            <p:nvPr/>
          </p:nvSpPr>
          <p:spPr>
            <a:xfrm>
              <a:off x="126431" y="1149682"/>
              <a:ext cx="4572000" cy="70425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 err="1" smtClean="0"/>
                <a:t>Catiroc</a:t>
              </a:r>
              <a:r>
                <a:rPr lang="en-US" dirty="0" smtClean="0"/>
                <a:t> trigger </a:t>
              </a:r>
              <a:r>
                <a:rPr lang="en-US" dirty="0" err="1" smtClean="0"/>
                <a:t>deadtime</a:t>
              </a:r>
              <a:r>
                <a:rPr lang="en-US" dirty="0" smtClean="0"/>
                <a:t> : due </a:t>
              </a:r>
              <a:r>
                <a:rPr lang="en-US" dirty="0"/>
                <a:t>to trigger processing in analog part of </a:t>
              </a:r>
              <a:r>
                <a:rPr lang="en-US" dirty="0" smtClean="0"/>
                <a:t>circuit</a:t>
              </a:r>
              <a:endParaRPr lang="en-US" dirty="0"/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25847" y="1843807"/>
              <a:ext cx="4310222" cy="3107198"/>
              <a:chOff x="0" y="2094253"/>
              <a:chExt cx="4310222" cy="3107198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94253"/>
                <a:ext cx="4310222" cy="3107198"/>
              </a:xfrm>
              <a:prstGeom prst="rect">
                <a:avLst/>
              </a:prstGeom>
            </p:spPr>
          </p:pic>
          <p:cxnSp>
            <p:nvCxnSpPr>
              <p:cNvPr id="11" name="Connecteur droit 10"/>
              <p:cNvCxnSpPr/>
              <p:nvPr/>
            </p:nvCxnSpPr>
            <p:spPr>
              <a:xfrm>
                <a:off x="2119481" y="2358390"/>
                <a:ext cx="0" cy="247421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>
                <a:off x="1559859" y="2358390"/>
                <a:ext cx="0" cy="248183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ZoneTexte 12"/>
              <p:cNvSpPr txBox="1"/>
              <p:nvPr/>
            </p:nvSpPr>
            <p:spPr>
              <a:xfrm>
                <a:off x="2323394" y="2947181"/>
                <a:ext cx="11112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dirty="0" smtClean="0">
                    <a:solidFill>
                      <a:srgbClr val="FF0000"/>
                    </a:solidFill>
                  </a:rPr>
                  <a:t>Δ</a:t>
                </a:r>
                <a:r>
                  <a:rPr lang="fr-FR" dirty="0">
                    <a:solidFill>
                      <a:srgbClr val="FF0000"/>
                    </a:solidFill>
                  </a:rPr>
                  <a:t>t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>
                    <a:solidFill>
                      <a:srgbClr val="FF0000"/>
                    </a:solidFill>
                  </a:rPr>
                  <a:t>&gt; 90 ns</a:t>
                </a:r>
                <a:endParaRPr lang="fr-FR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fr-FR" dirty="0" smtClean="0">
                    <a:solidFill>
                      <a:srgbClr val="FF0000"/>
                    </a:solidFill>
                  </a:rPr>
                  <a:t>2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signals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485386" y="2947181"/>
                <a:ext cx="11112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dirty="0" smtClean="0">
                    <a:solidFill>
                      <a:srgbClr val="FF0000"/>
                    </a:solidFill>
                  </a:rPr>
                  <a:t>Δ</a:t>
                </a:r>
                <a:r>
                  <a:rPr lang="fr-FR" dirty="0">
                    <a:solidFill>
                      <a:srgbClr val="FF0000"/>
                    </a:solidFill>
                  </a:rPr>
                  <a:t>t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&lt; 60 </a:t>
                </a:r>
                <a:r>
                  <a:rPr lang="fr-FR" dirty="0">
                    <a:solidFill>
                      <a:srgbClr val="FF0000"/>
                    </a:solidFill>
                  </a:rPr>
                  <a:t>ns</a:t>
                </a:r>
                <a:endParaRPr lang="fr-FR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fr-FR" dirty="0">
                    <a:solidFill>
                      <a:srgbClr val="FF0000"/>
                    </a:solidFill>
                  </a:rPr>
                  <a:t>1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signal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5832221" y="949695"/>
            <a:ext cx="4194986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dirty="0" err="1" smtClean="0">
                <a:sym typeface="Wingdings" panose="05000000000000000000" pitchFamily="2" charset="2"/>
              </a:rPr>
              <a:t>Using</a:t>
            </a:r>
            <a:r>
              <a:rPr lang="fr-FR" dirty="0" smtClean="0">
                <a:sym typeface="Wingdings" panose="05000000000000000000" pitchFamily="2" charset="2"/>
              </a:rPr>
              <a:t> ABC </a:t>
            </a:r>
            <a:r>
              <a:rPr lang="fr-FR" dirty="0" err="1" smtClean="0">
                <a:sym typeface="Wingdings" panose="05000000000000000000" pitchFamily="2" charset="2"/>
              </a:rPr>
              <a:t>board</a:t>
            </a:r>
            <a:r>
              <a:rPr lang="fr-FR" dirty="0" smtClean="0"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ym typeface="Wingdings" panose="05000000000000000000" pitchFamily="2" charset="2"/>
              </a:rPr>
              <a:t>firmware</a:t>
            </a:r>
            <a:r>
              <a:rPr lang="fr-FR" dirty="0" smtClean="0">
                <a:sym typeface="Wingdings" panose="05000000000000000000" pitchFamily="2" charset="2"/>
              </a:rPr>
              <a:t> 2.0 </a:t>
            </a:r>
            <a:r>
              <a:rPr lang="fr-FR" dirty="0" err="1" smtClean="0">
                <a:sym typeface="Wingdings" panose="05000000000000000000" pitchFamily="2" charset="2"/>
              </a:rPr>
              <a:t>with</a:t>
            </a:r>
            <a:r>
              <a:rPr lang="fr-FR" dirty="0" smtClean="0">
                <a:sym typeface="Wingdings" panose="05000000000000000000" pitchFamily="2" charset="2"/>
              </a:rPr>
              <a:t> pulse </a:t>
            </a:r>
            <a:r>
              <a:rPr lang="fr-FR" dirty="0" err="1" smtClean="0">
                <a:sym typeface="Wingdings" panose="05000000000000000000" pitchFamily="2" charset="2"/>
              </a:rPr>
              <a:t>generator</a:t>
            </a:r>
            <a:r>
              <a:rPr lang="fr-FR" dirty="0" smtClean="0">
                <a:sym typeface="Wingdings" panose="05000000000000000000" pitchFamily="2" charset="2"/>
              </a:rPr>
              <a:t> in </a:t>
            </a:r>
            <a:r>
              <a:rPr lang="fr-FR" dirty="0" err="1" smtClean="0">
                <a:sym typeface="Wingdings" panose="05000000000000000000" pitchFamily="2" charset="2"/>
              </a:rPr>
              <a:t>burst</a:t>
            </a:r>
            <a:r>
              <a:rPr lang="fr-FR" dirty="0" smtClean="0">
                <a:sym typeface="Wingdings" panose="05000000000000000000" pitchFamily="2" charset="2"/>
              </a:rPr>
              <a:t> mode in the </a:t>
            </a:r>
            <a:r>
              <a:rPr lang="fr-FR" dirty="0" err="1" smtClean="0">
                <a:sym typeface="Wingdings" panose="05000000000000000000" pitchFamily="2" charset="2"/>
              </a:rPr>
              <a:t>same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channel</a:t>
            </a:r>
            <a:endParaRPr lang="fr-FR" dirty="0" smtClean="0">
              <a:sym typeface="Wingdings" panose="05000000000000000000" pitchFamily="2" charset="2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32" y="1922459"/>
            <a:ext cx="2846242" cy="2133418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>
            <a:off x="8598395" y="4194868"/>
            <a:ext cx="0" cy="17149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915230" y="4194868"/>
            <a:ext cx="0" cy="17373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710898" y="4906767"/>
            <a:ext cx="1070551" cy="593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fr-FR" dirty="0">
                <a:solidFill>
                  <a:srgbClr val="FF0000"/>
                </a:solidFill>
              </a:rPr>
              <a:t>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&gt; 90 ns</a:t>
            </a:r>
            <a:endParaRPr lang="fr-FR" dirty="0" smtClean="0">
              <a:solidFill>
                <a:srgbClr val="FF0000"/>
              </a:solidFill>
            </a:endParaRP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2 </a:t>
            </a:r>
            <a:r>
              <a:rPr lang="fr-FR" dirty="0" err="1" smtClean="0">
                <a:solidFill>
                  <a:srgbClr val="FF0000"/>
                </a:solidFill>
              </a:rPr>
              <a:t>signals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680659" y="4906767"/>
            <a:ext cx="1070551" cy="593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fr-FR" dirty="0">
                <a:solidFill>
                  <a:srgbClr val="FF0000"/>
                </a:solidFill>
              </a:rPr>
              <a:t>t</a:t>
            </a:r>
            <a:r>
              <a:rPr lang="fr-FR" dirty="0" smtClean="0">
                <a:solidFill>
                  <a:srgbClr val="FF0000"/>
                </a:solidFill>
              </a:rPr>
              <a:t> &lt; 60 </a:t>
            </a:r>
            <a:r>
              <a:rPr lang="fr-FR" dirty="0">
                <a:solidFill>
                  <a:srgbClr val="FF0000"/>
                </a:solidFill>
              </a:rPr>
              <a:t>ns</a:t>
            </a:r>
            <a:endParaRPr lang="fr-FR" dirty="0" smtClean="0">
              <a:solidFill>
                <a:srgbClr val="FF0000"/>
              </a:solidFill>
            </a:endParaRPr>
          </a:p>
          <a:p>
            <a:pPr algn="ctr"/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dirty="0" smtClean="0">
                <a:solidFill>
                  <a:srgbClr val="FF0000"/>
                </a:solidFill>
              </a:rPr>
              <a:t> signal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69432" y="4885018"/>
            <a:ext cx="4504801" cy="1311128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the </a:t>
            </a:r>
            <a:r>
              <a:rPr lang="fr-FR" dirty="0" err="1" smtClean="0">
                <a:sym typeface="Wingdings" panose="05000000000000000000" pitchFamily="2" charset="2"/>
              </a:rPr>
              <a:t>curve</a:t>
            </a:r>
            <a:r>
              <a:rPr lang="fr-FR" dirty="0" smtClean="0">
                <a:sym typeface="Wingdings" panose="05000000000000000000" pitchFamily="2" charset="2"/>
              </a:rPr>
              <a:t> of the trigger </a:t>
            </a:r>
            <a:r>
              <a:rPr lang="fr-FR" dirty="0" err="1" smtClean="0">
                <a:sym typeface="Wingdings" panose="05000000000000000000" pitchFamily="2" charset="2"/>
              </a:rPr>
              <a:t>efficiency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is</a:t>
            </a:r>
            <a:r>
              <a:rPr lang="fr-FR" dirty="0" smtClean="0">
                <a:sym typeface="Wingdings" panose="05000000000000000000" pitchFamily="2" charset="2"/>
              </a:rPr>
              <a:t> not </a:t>
            </a:r>
            <a:r>
              <a:rPr lang="fr-FR" dirty="0" err="1" smtClean="0">
                <a:sym typeface="Wingdings" panose="05000000000000000000" pitchFamily="2" charset="2"/>
              </a:rPr>
              <a:t>affected</a:t>
            </a:r>
            <a:r>
              <a:rPr lang="fr-FR" dirty="0" smtClean="0">
                <a:sym typeface="Wingdings" panose="05000000000000000000" pitchFamily="2" charset="2"/>
              </a:rPr>
              <a:t> by the </a:t>
            </a:r>
            <a:r>
              <a:rPr lang="fr-FR" dirty="0" err="1" smtClean="0">
                <a:sym typeface="Wingdings" panose="05000000000000000000" pitchFamily="2" charset="2"/>
              </a:rPr>
              <a:t>Firmware</a:t>
            </a:r>
            <a:r>
              <a:rPr lang="fr-FR" dirty="0" smtClean="0">
                <a:sym typeface="Wingdings" panose="05000000000000000000" pitchFamily="2" charset="2"/>
              </a:rPr>
              <a:t> 2.0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fr-FR" dirty="0" smtClean="0">
                <a:solidFill>
                  <a:srgbClr val="008000"/>
                </a:solidFill>
                <a:sym typeface="Wingdings" panose="05000000000000000000" pitchFamily="2" charset="2"/>
              </a:rPr>
              <a:t>No </a:t>
            </a:r>
            <a:r>
              <a:rPr lang="fr-FR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additionnal</a:t>
            </a:r>
            <a:r>
              <a:rPr lang="fr-FR" dirty="0" smtClean="0">
                <a:solidFill>
                  <a:srgbClr val="008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deadtime</a:t>
            </a:r>
            <a:r>
              <a:rPr lang="fr-FR" dirty="0" smtClean="0">
                <a:solidFill>
                  <a:srgbClr val="008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added</a:t>
            </a:r>
            <a:r>
              <a:rPr lang="fr-FR" dirty="0" smtClean="0">
                <a:solidFill>
                  <a:srgbClr val="008000"/>
                </a:solidFill>
                <a:sym typeface="Wingdings" panose="05000000000000000000" pitchFamily="2" charset="2"/>
              </a:rPr>
              <a:t> by the </a:t>
            </a:r>
            <a:r>
              <a:rPr lang="fr-FR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firmware</a:t>
            </a:r>
            <a:r>
              <a:rPr lang="fr-FR" dirty="0" smtClean="0">
                <a:solidFill>
                  <a:srgbClr val="008000"/>
                </a:solidFill>
                <a:sym typeface="Wingdings" panose="05000000000000000000" pitchFamily="2" charset="2"/>
              </a:rPr>
              <a:t> 2.0</a:t>
            </a:r>
          </a:p>
        </p:txBody>
      </p:sp>
      <p:cxnSp>
        <p:nvCxnSpPr>
          <p:cNvPr id="23" name="Connecteur droit 22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857412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5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2718299" y="43704"/>
            <a:ext cx="7625851" cy="855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rgbClr val="7030A0"/>
                </a:solidFill>
                <a:cs typeface="Arial" charset="0"/>
              </a:rPr>
              <a:t>JUNO-SPMT ABC </a:t>
            </a:r>
            <a:r>
              <a:rPr lang="fr-FR" sz="3600" b="1" dirty="0" err="1">
                <a:solidFill>
                  <a:srgbClr val="7030A0"/>
                </a:solidFill>
                <a:cs typeface="Arial" charset="0"/>
              </a:rPr>
              <a:t>Remote</a:t>
            </a:r>
            <a:r>
              <a:rPr lang="fr-FR" sz="3600" b="1" dirty="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sz="3600" b="1" dirty="0" err="1">
                <a:solidFill>
                  <a:srgbClr val="7030A0"/>
                </a:solidFill>
                <a:cs typeface="Arial" charset="0"/>
              </a:rPr>
              <a:t>Programming</a:t>
            </a:r>
            <a:endParaRPr lang="fr-FR" sz="3600" b="1" dirty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847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4203" y="2002071"/>
            <a:ext cx="6226839" cy="3231299"/>
          </a:xfrm>
          <a:prstGeom prst="rect">
            <a:avLst/>
          </a:prstGeom>
        </p:spPr>
      </p:sp>
      <p:sp>
        <p:nvSpPr>
          <p:cNvPr id="11" name="Rectangle à coins arrondis 10"/>
          <p:cNvSpPr/>
          <p:nvPr/>
        </p:nvSpPr>
        <p:spPr>
          <a:xfrm>
            <a:off x="1488253" y="2593505"/>
            <a:ext cx="1508117" cy="135286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2" name="Zone de texte 11"/>
          <p:cNvSpPr txBox="1"/>
          <p:nvPr/>
        </p:nvSpPr>
        <p:spPr>
          <a:xfrm>
            <a:off x="2237843" y="3699829"/>
            <a:ext cx="732609" cy="2469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7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SPARTAN 6</a:t>
            </a:r>
            <a:endParaRPr lang="fr-FR" sz="1000" kern="10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ngsana New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1654464" y="3281747"/>
            <a:ext cx="706249" cy="4112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Zone de texte 11"/>
          <p:cNvSpPr txBox="1"/>
          <p:nvPr/>
        </p:nvSpPr>
        <p:spPr>
          <a:xfrm>
            <a:off x="1633669" y="3276941"/>
            <a:ext cx="714998" cy="4190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7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ETH SWITCH</a:t>
            </a:r>
            <a:endParaRPr lang="fr-FR" sz="14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Connecteur en angle 16"/>
          <p:cNvCxnSpPr>
            <a:stCxn id="80" idx="0"/>
            <a:endCxn id="14" idx="2"/>
          </p:cNvCxnSpPr>
          <p:nvPr/>
        </p:nvCxnSpPr>
        <p:spPr>
          <a:xfrm rot="5400000" flipH="1" flipV="1">
            <a:off x="1085703" y="3378376"/>
            <a:ext cx="587834" cy="1223095"/>
          </a:xfrm>
          <a:prstGeom prst="bentConnector3">
            <a:avLst/>
          </a:prstGeom>
          <a:ln w="25400" cap="sq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à coins arrondis 17"/>
          <p:cNvSpPr/>
          <p:nvPr/>
        </p:nvSpPr>
        <p:spPr>
          <a:xfrm>
            <a:off x="3507328" y="2602505"/>
            <a:ext cx="1162886" cy="1358751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9" name="Zone de texte 11"/>
          <p:cNvSpPr txBox="1"/>
          <p:nvPr/>
        </p:nvSpPr>
        <p:spPr>
          <a:xfrm>
            <a:off x="3533166" y="3714384"/>
            <a:ext cx="912670" cy="24687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700" b="1" kern="10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KINTEX 7</a:t>
            </a:r>
            <a:endParaRPr lang="fr-FR" sz="1200" kern="100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3808822" y="3145943"/>
            <a:ext cx="636924" cy="51700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22" name="Zone de texte 11"/>
          <p:cNvSpPr txBox="1"/>
          <p:nvPr/>
        </p:nvSpPr>
        <p:spPr>
          <a:xfrm>
            <a:off x="3808733" y="3175740"/>
            <a:ext cx="646096" cy="3167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6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JTAG MASTER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5447822" y="2587949"/>
            <a:ext cx="839512" cy="1342981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24" name="Zone de texte 11"/>
          <p:cNvSpPr txBox="1"/>
          <p:nvPr/>
        </p:nvSpPr>
        <p:spPr>
          <a:xfrm>
            <a:off x="5465190" y="3699828"/>
            <a:ext cx="912670" cy="24618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700" b="1" kern="10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KINTEX 7</a:t>
            </a:r>
            <a:endParaRPr lang="fr-FR" sz="1200" kern="100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5437179" y="1839463"/>
            <a:ext cx="725537" cy="4158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27" name="Zone de texte 11"/>
          <p:cNvSpPr txBox="1"/>
          <p:nvPr/>
        </p:nvSpPr>
        <p:spPr>
          <a:xfrm>
            <a:off x="5477040" y="1922645"/>
            <a:ext cx="645816" cy="27735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9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FLASH</a:t>
            </a:r>
            <a:endParaRPr lang="fr-FR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Connecteur en angle 27"/>
          <p:cNvCxnSpPr>
            <a:stCxn id="23" idx="0"/>
            <a:endCxn id="26" idx="2"/>
          </p:cNvCxnSpPr>
          <p:nvPr/>
        </p:nvCxnSpPr>
        <p:spPr>
          <a:xfrm rot="16200000" flipV="1">
            <a:off x="5667439" y="2387807"/>
            <a:ext cx="332651" cy="67632"/>
          </a:xfrm>
          <a:prstGeom prst="bentConnector3">
            <a:avLst>
              <a:gd name="adj1" fmla="val 50000"/>
            </a:avLst>
          </a:prstGeom>
          <a:ln w="25400" cap="sq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4488780" y="3236532"/>
            <a:ext cx="90388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4488787" y="3336749"/>
            <a:ext cx="9031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488800" y="3448429"/>
            <a:ext cx="9031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4496365" y="3531013"/>
            <a:ext cx="902406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 de texte 11"/>
          <p:cNvSpPr txBox="1"/>
          <p:nvPr/>
        </p:nvSpPr>
        <p:spPr>
          <a:xfrm>
            <a:off x="4818024" y="3084466"/>
            <a:ext cx="474255" cy="24618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6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TCK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34" name="Zone de texte 11"/>
          <p:cNvSpPr txBox="1"/>
          <p:nvPr/>
        </p:nvSpPr>
        <p:spPr>
          <a:xfrm>
            <a:off x="4818457" y="3293289"/>
            <a:ext cx="473704" cy="24618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6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TMS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35" name="Zone de texte 11"/>
          <p:cNvSpPr txBox="1"/>
          <p:nvPr/>
        </p:nvSpPr>
        <p:spPr>
          <a:xfrm>
            <a:off x="4816932" y="3193778"/>
            <a:ext cx="473704" cy="24618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6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TDO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36" name="Zone de texte 11"/>
          <p:cNvSpPr txBox="1"/>
          <p:nvPr/>
        </p:nvSpPr>
        <p:spPr>
          <a:xfrm>
            <a:off x="4817906" y="3386556"/>
            <a:ext cx="473704" cy="14155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6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TDI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cxnSp>
        <p:nvCxnSpPr>
          <p:cNvPr id="37" name="Connecteur en angle 36"/>
          <p:cNvCxnSpPr>
            <a:stCxn id="14" idx="3"/>
            <a:endCxn id="22" idx="1"/>
          </p:cNvCxnSpPr>
          <p:nvPr/>
        </p:nvCxnSpPr>
        <p:spPr>
          <a:xfrm flipV="1">
            <a:off x="2348666" y="3334115"/>
            <a:ext cx="1460066" cy="152358"/>
          </a:xfrm>
          <a:prstGeom prst="bentConnector3">
            <a:avLst/>
          </a:prstGeom>
          <a:ln w="25400" cap="sq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 de texte 11"/>
          <p:cNvSpPr txBox="1"/>
          <p:nvPr/>
        </p:nvSpPr>
        <p:spPr>
          <a:xfrm>
            <a:off x="3034019" y="3148295"/>
            <a:ext cx="493623" cy="24618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7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IPBUS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39" name="Zone de texte 11"/>
          <p:cNvSpPr txBox="1"/>
          <p:nvPr/>
        </p:nvSpPr>
        <p:spPr>
          <a:xfrm>
            <a:off x="1551793" y="4066807"/>
            <a:ext cx="911880" cy="24550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700" b="1" kern="10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IPBUS</a:t>
            </a:r>
            <a:endParaRPr lang="fr-FR" sz="1200" kern="100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3512588" y="1662931"/>
            <a:ext cx="725537" cy="4158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cxnSp>
        <p:nvCxnSpPr>
          <p:cNvPr id="46" name="Connecteur en angle 45"/>
          <p:cNvCxnSpPr>
            <a:endCxn id="45" idx="2"/>
          </p:cNvCxnSpPr>
          <p:nvPr/>
        </p:nvCxnSpPr>
        <p:spPr>
          <a:xfrm rot="16200000" flipV="1">
            <a:off x="3817653" y="2136470"/>
            <a:ext cx="518039" cy="402630"/>
          </a:xfrm>
          <a:prstGeom prst="bentConnector3">
            <a:avLst>
              <a:gd name="adj1" fmla="val 50000"/>
            </a:avLst>
          </a:prstGeom>
          <a:ln w="25400" cap="sq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 de texte 11"/>
          <p:cNvSpPr txBox="1"/>
          <p:nvPr/>
        </p:nvSpPr>
        <p:spPr>
          <a:xfrm>
            <a:off x="3549002" y="1765581"/>
            <a:ext cx="645816" cy="27735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9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FLASH</a:t>
            </a:r>
            <a:endParaRPr lang="fr-FR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377665" y="1562288"/>
            <a:ext cx="3359993" cy="2793610"/>
          </a:xfrm>
          <a:prstGeom prst="rect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/>
          <p:cNvSpPr/>
          <p:nvPr/>
        </p:nvSpPr>
        <p:spPr>
          <a:xfrm>
            <a:off x="5212275" y="1562288"/>
            <a:ext cx="1178138" cy="2793610"/>
          </a:xfrm>
          <a:prstGeom prst="rect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 de texte 11"/>
          <p:cNvSpPr txBox="1"/>
          <p:nvPr/>
        </p:nvSpPr>
        <p:spPr>
          <a:xfrm>
            <a:off x="4131898" y="4110188"/>
            <a:ext cx="645816" cy="27735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9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GCU</a:t>
            </a:r>
            <a:endParaRPr lang="fr-FR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56" name="Zone de texte 11"/>
          <p:cNvSpPr txBox="1"/>
          <p:nvPr/>
        </p:nvSpPr>
        <p:spPr>
          <a:xfrm>
            <a:off x="5207295" y="4103525"/>
            <a:ext cx="645816" cy="27735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9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ABC</a:t>
            </a:r>
            <a:endParaRPr lang="fr-FR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 à coins arrondis 60"/>
          <p:cNvSpPr/>
          <p:nvPr/>
        </p:nvSpPr>
        <p:spPr>
          <a:xfrm>
            <a:off x="2291795" y="2650651"/>
            <a:ext cx="636924" cy="51700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3" name="Zone de texte 11"/>
          <p:cNvSpPr txBox="1"/>
          <p:nvPr/>
        </p:nvSpPr>
        <p:spPr>
          <a:xfrm>
            <a:off x="2316448" y="2743616"/>
            <a:ext cx="646096" cy="3167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6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JTAG MASTER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cxnSp>
        <p:nvCxnSpPr>
          <p:cNvPr id="64" name="Connecteur en angle 63"/>
          <p:cNvCxnSpPr>
            <a:stCxn id="13" idx="3"/>
            <a:endCxn id="61" idx="2"/>
          </p:cNvCxnSpPr>
          <p:nvPr/>
        </p:nvCxnSpPr>
        <p:spPr>
          <a:xfrm flipV="1">
            <a:off x="2360713" y="3167658"/>
            <a:ext cx="249545" cy="319717"/>
          </a:xfrm>
          <a:prstGeom prst="bentConnector2">
            <a:avLst/>
          </a:prstGeom>
          <a:ln w="25400" cap="sq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V="1">
            <a:off x="2934272" y="2774547"/>
            <a:ext cx="598895" cy="7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 de texte 11"/>
          <p:cNvSpPr txBox="1"/>
          <p:nvPr/>
        </p:nvSpPr>
        <p:spPr>
          <a:xfrm>
            <a:off x="3034019" y="2630424"/>
            <a:ext cx="347257" cy="1562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6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TCK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cxnSp>
        <p:nvCxnSpPr>
          <p:cNvPr id="70" name="Connecteur droit avec flèche 69"/>
          <p:cNvCxnSpPr/>
          <p:nvPr/>
        </p:nvCxnSpPr>
        <p:spPr>
          <a:xfrm flipV="1">
            <a:off x="2939361" y="2870660"/>
            <a:ext cx="598895" cy="7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 flipV="1">
            <a:off x="2934272" y="2977337"/>
            <a:ext cx="598895" cy="7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 flipV="1">
            <a:off x="2934272" y="3059748"/>
            <a:ext cx="573057" cy="619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 de texte 11"/>
          <p:cNvSpPr txBox="1"/>
          <p:nvPr/>
        </p:nvSpPr>
        <p:spPr>
          <a:xfrm>
            <a:off x="3037605" y="2720022"/>
            <a:ext cx="347257" cy="1562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6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TDO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75" name="Zone de texte 11"/>
          <p:cNvSpPr txBox="1"/>
          <p:nvPr/>
        </p:nvSpPr>
        <p:spPr>
          <a:xfrm>
            <a:off x="3041404" y="2821640"/>
            <a:ext cx="347257" cy="1562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6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TMS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76" name="Zone de texte 11"/>
          <p:cNvSpPr txBox="1"/>
          <p:nvPr/>
        </p:nvSpPr>
        <p:spPr>
          <a:xfrm>
            <a:off x="3042298" y="2912471"/>
            <a:ext cx="347257" cy="1562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6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ngsana New"/>
              </a:rPr>
              <a:t>TDI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52054" y="1058185"/>
            <a:ext cx="2929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kern="1000" cap="all" dirty="0">
                <a:solidFill>
                  <a:srgbClr val="333366"/>
                </a:solidFill>
                <a:latin typeface="Arial" panose="020B0604020202020204" pitchFamily="34" charset="0"/>
                <a:cs typeface="Angsana New"/>
              </a:rPr>
              <a:t>Firmware structure</a:t>
            </a:r>
            <a:endParaRPr lang="fr-FR" b="1" kern="1000" cap="all" dirty="0">
              <a:solidFill>
                <a:srgbClr val="333366"/>
              </a:solidFill>
              <a:latin typeface="Arial" panose="020B0604020202020204" pitchFamily="34" charset="0"/>
              <a:cs typeface="Angsana New"/>
            </a:endParaRPr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" y="4283840"/>
            <a:ext cx="1471971" cy="827984"/>
          </a:xfrm>
          <a:prstGeom prst="rect">
            <a:avLst/>
          </a:prstGeom>
        </p:spPr>
      </p:pic>
      <p:sp>
        <p:nvSpPr>
          <p:cNvPr id="84" name="ZoneTexte 83"/>
          <p:cNvSpPr txBox="1"/>
          <p:nvPr/>
        </p:nvSpPr>
        <p:spPr>
          <a:xfrm>
            <a:off x="6962497" y="1180845"/>
            <a:ext cx="424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 smtClean="0"/>
              <a:t>Install </a:t>
            </a:r>
            <a:r>
              <a:rPr lang="fr-FR" dirty="0"/>
              <a:t>Master JTAG ON GCU </a:t>
            </a:r>
            <a:r>
              <a:rPr lang="fr-FR" dirty="0" smtClean="0"/>
              <a:t>Kintex7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 err="1" smtClean="0"/>
              <a:t>Dedicated</a:t>
            </a:r>
            <a:r>
              <a:rPr lang="fr-FR" dirty="0" smtClean="0"/>
              <a:t> </a:t>
            </a:r>
            <a:r>
              <a:rPr lang="fr-FR" dirty="0" err="1" smtClean="0"/>
              <a:t>firmware</a:t>
            </a:r>
            <a:r>
              <a:rPr lang="fr-FR" dirty="0" smtClean="0"/>
              <a:t> on GCU</a:t>
            </a:r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6957480" y="2267656"/>
            <a:ext cx="4482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2</a:t>
            </a:r>
            <a:r>
              <a:rPr lang="fr-FR" dirty="0"/>
              <a:t>. Configure ABC Kintex7 as Gateway for Flash </a:t>
            </a:r>
            <a:r>
              <a:rPr lang="fr-FR" dirty="0" smtClean="0"/>
              <a:t>programmer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Dedicated</a:t>
            </a:r>
            <a:r>
              <a:rPr lang="fr-FR" dirty="0" smtClean="0"/>
              <a:t> </a:t>
            </a:r>
            <a:r>
              <a:rPr lang="fr-FR" dirty="0" err="1" smtClean="0"/>
              <a:t>firmware</a:t>
            </a:r>
            <a:r>
              <a:rPr lang="fr-FR" dirty="0" smtClean="0"/>
              <a:t> on ABC </a:t>
            </a:r>
          </a:p>
          <a:p>
            <a:endParaRPr lang="fr-FR" sz="1600" dirty="0"/>
          </a:p>
        </p:txBody>
      </p:sp>
      <p:cxnSp>
        <p:nvCxnSpPr>
          <p:cNvPr id="119" name="Connecteur en angle 118"/>
          <p:cNvCxnSpPr>
            <a:endCxn id="23" idx="0"/>
          </p:cNvCxnSpPr>
          <p:nvPr/>
        </p:nvCxnSpPr>
        <p:spPr>
          <a:xfrm flipV="1">
            <a:off x="5453636" y="2587949"/>
            <a:ext cx="413943" cy="371145"/>
          </a:xfrm>
          <a:prstGeom prst="bentConnector4">
            <a:avLst>
              <a:gd name="adj1" fmla="val 57205"/>
              <a:gd name="adj2" fmla="val 35669"/>
            </a:avLst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ZoneTexte 122"/>
          <p:cNvSpPr txBox="1"/>
          <p:nvPr/>
        </p:nvSpPr>
        <p:spPr>
          <a:xfrm>
            <a:off x="6897075" y="3662949"/>
            <a:ext cx="3987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3</a:t>
            </a:r>
            <a:r>
              <a:rPr lang="fr-FR" dirty="0"/>
              <a:t>. Install ABC Flash Programmer on GCU </a:t>
            </a:r>
            <a:r>
              <a:rPr lang="fr-FR" dirty="0" err="1" smtClean="0"/>
              <a:t>Kintex</a:t>
            </a:r>
            <a:endParaRPr lang="fr-FR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firmware</a:t>
            </a:r>
            <a:r>
              <a:rPr lang="fr-FR" dirty="0"/>
              <a:t> on </a:t>
            </a:r>
            <a:r>
              <a:rPr lang="fr-FR" dirty="0" smtClean="0"/>
              <a:t>GCU</a:t>
            </a:r>
            <a:endParaRPr lang="fr-FR" dirty="0"/>
          </a:p>
        </p:txBody>
      </p:sp>
      <p:sp>
        <p:nvSpPr>
          <p:cNvPr id="124" name="Rectangle 123"/>
          <p:cNvSpPr/>
          <p:nvPr/>
        </p:nvSpPr>
        <p:spPr>
          <a:xfrm>
            <a:off x="3808414" y="2743617"/>
            <a:ext cx="651375" cy="240843"/>
          </a:xfrm>
          <a:prstGeom prst="rect">
            <a:avLst/>
          </a:prstGeom>
          <a:solidFill>
            <a:srgbClr val="FF9966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5" name="Connecteur en angle 124"/>
          <p:cNvCxnSpPr/>
          <p:nvPr/>
        </p:nvCxnSpPr>
        <p:spPr>
          <a:xfrm rot="5400000" flipH="1" flipV="1">
            <a:off x="3502231" y="3013970"/>
            <a:ext cx="466616" cy="145747"/>
          </a:xfrm>
          <a:prstGeom prst="bentConnector2">
            <a:avLst/>
          </a:prstGeom>
          <a:ln w="25400" cap="sq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en angle 127"/>
          <p:cNvCxnSpPr>
            <a:stCxn id="124" idx="3"/>
          </p:cNvCxnSpPr>
          <p:nvPr/>
        </p:nvCxnSpPr>
        <p:spPr>
          <a:xfrm>
            <a:off x="4459788" y="2864039"/>
            <a:ext cx="950540" cy="95057"/>
          </a:xfrm>
          <a:prstGeom prst="bentConnector3">
            <a:avLst>
              <a:gd name="adj1" fmla="val 50000"/>
            </a:avLst>
          </a:prstGeom>
          <a:ln w="25400" cap="sq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Zone de texte 11"/>
          <p:cNvSpPr txBox="1"/>
          <p:nvPr/>
        </p:nvSpPr>
        <p:spPr>
          <a:xfrm>
            <a:off x="3803035" y="2718705"/>
            <a:ext cx="646096" cy="3499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600" b="1" kern="10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Flash Programmer</a:t>
            </a:r>
            <a:endParaRPr lang="fr-FR" sz="1200" kern="1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6745469" y="4812233"/>
            <a:ext cx="373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4. </a:t>
            </a:r>
            <a:r>
              <a:rPr lang="fr-FR" dirty="0" err="1"/>
              <a:t>Download</a:t>
            </a:r>
            <a:r>
              <a:rPr lang="fr-FR" dirty="0"/>
              <a:t> a </a:t>
            </a:r>
            <a:r>
              <a:rPr lang="fr-FR" dirty="0" err="1"/>
              <a:t>Bitstream</a:t>
            </a:r>
            <a:r>
              <a:rPr lang="fr-FR" dirty="0"/>
              <a:t> to ABC </a:t>
            </a:r>
            <a:r>
              <a:rPr lang="fr-FR" dirty="0" smtClean="0"/>
              <a:t>Flash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FPGA_Prog</a:t>
            </a:r>
            <a:r>
              <a:rPr lang="fr-FR" dirty="0" smtClean="0"/>
              <a:t> Software</a:t>
            </a:r>
            <a:endParaRPr lang="fr-FR" dirty="0"/>
          </a:p>
        </p:txBody>
      </p:sp>
      <p:sp>
        <p:nvSpPr>
          <p:cNvPr id="133" name="Rectangle 132"/>
          <p:cNvSpPr/>
          <p:nvPr/>
        </p:nvSpPr>
        <p:spPr>
          <a:xfrm>
            <a:off x="838200" y="5552150"/>
            <a:ext cx="10195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B050"/>
                </a:solidFill>
              </a:rPr>
              <a:t>The whole procedure is automated </a:t>
            </a:r>
            <a:r>
              <a:rPr lang="en-US" dirty="0" smtClean="0">
                <a:solidFill>
                  <a:srgbClr val="00B050"/>
                </a:solidFill>
              </a:rPr>
              <a:t>with Shell scripts, </a:t>
            </a:r>
            <a:r>
              <a:rPr lang="en-US" dirty="0">
                <a:solidFill>
                  <a:srgbClr val="00B050"/>
                </a:solidFill>
              </a:rPr>
              <a:t>and can be applied to the 200 ABC </a:t>
            </a:r>
            <a:r>
              <a:rPr lang="en-US" dirty="0" smtClean="0">
                <a:solidFill>
                  <a:srgbClr val="00B050"/>
                </a:solidFill>
              </a:rPr>
              <a:t>boards </a:t>
            </a:r>
            <a:r>
              <a:rPr lang="en-US" dirty="0">
                <a:solidFill>
                  <a:srgbClr val="00B050"/>
                </a:solidFill>
              </a:rPr>
              <a:t>of the experiment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69" name="Connecteur droit 68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1015008" y="6420645"/>
            <a:ext cx="10269521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pied de page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BC453CA-77FF-42F8-B1EA-F64EBC3FF9A0}" type="datetime1">
              <a:rPr lang="fr-FR" smtClean="0"/>
              <a:t>13/06/2023</a:t>
            </a:fld>
            <a:endParaRPr lang="fr-FR"/>
          </a:p>
        </p:txBody>
      </p:sp>
      <p:sp>
        <p:nvSpPr>
          <p:cNvPr id="40" name="Espace réservé du numéro de diapositive 3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19</a:t>
            </a:fld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3060586" y="2630424"/>
            <a:ext cx="292214" cy="4540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à coins arrondis 65"/>
          <p:cNvSpPr/>
          <p:nvPr/>
        </p:nvSpPr>
        <p:spPr>
          <a:xfrm>
            <a:off x="4839888" y="3106071"/>
            <a:ext cx="292214" cy="4540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090090" y="2078766"/>
            <a:ext cx="1002745" cy="259019"/>
          </a:xfrm>
          <a:prstGeom prst="wedgeRectCallout">
            <a:avLst>
              <a:gd name="adj1" fmla="val 53985"/>
              <a:gd name="adj2" fmla="val 158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JTAG</a:t>
            </a:r>
            <a:r>
              <a:rPr lang="fr-FR" sz="1000" dirty="0" smtClean="0"/>
              <a:t> </a:t>
            </a:r>
            <a:r>
              <a:rPr lang="fr-FR" sz="1000" dirty="0" smtClean="0">
                <a:solidFill>
                  <a:schemeClr val="tx1"/>
                </a:solidFill>
              </a:rPr>
              <a:t>Sp6 – K7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236285" y="4548304"/>
            <a:ext cx="1002745" cy="259019"/>
          </a:xfrm>
          <a:prstGeom prst="wedgeRectCallout">
            <a:avLst>
              <a:gd name="adj1" fmla="val 25412"/>
              <a:gd name="adj2" fmla="val -40584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JTAG</a:t>
            </a:r>
            <a:r>
              <a:rPr lang="fr-FR" sz="1000" dirty="0" smtClean="0"/>
              <a:t> </a:t>
            </a:r>
            <a:r>
              <a:rPr lang="fr-FR" sz="1000" dirty="0" smtClean="0">
                <a:solidFill>
                  <a:schemeClr val="tx1"/>
                </a:solidFill>
              </a:rPr>
              <a:t>K7 – K7</a:t>
            </a:r>
            <a:endParaRPr lang="fr-FR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38" grpId="0"/>
      <p:bldP spid="84" grpId="0"/>
      <p:bldP spid="117" grpId="0"/>
      <p:bldP spid="123" grpId="0"/>
      <p:bldP spid="124" grpId="0" animBg="1"/>
      <p:bldP spid="131" grpId="0"/>
      <p:bldP spid="132" grpId="0"/>
      <p:bldP spid="1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31504" y="44455"/>
            <a:ext cx="8928992" cy="777875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JUNO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Experiment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: </a:t>
            </a:r>
            <a:r>
              <a:rPr lang="fr-FR" sz="3600" dirty="0">
                <a:solidFill>
                  <a:srgbClr val="7030A0"/>
                </a:solidFill>
              </a:rPr>
              <a:t>International </a:t>
            </a:r>
            <a:r>
              <a:rPr lang="fr-FR" sz="3600" dirty="0" err="1">
                <a:solidFill>
                  <a:srgbClr val="7030A0"/>
                </a:solidFill>
              </a:rPr>
              <a:t>cooperation</a:t>
            </a:r>
            <a:endParaRPr lang="fr-FR" sz="3600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4100" name="ZoneTexte 5"/>
          <p:cNvSpPr txBox="1">
            <a:spLocks noChangeArrowheads="1"/>
          </p:cNvSpPr>
          <p:nvPr/>
        </p:nvSpPr>
        <p:spPr bwMode="auto">
          <a:xfrm>
            <a:off x="6096006" y="148431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73EE5CB-F48E-4F9D-8E94-C64FB527C4FB}" type="datetime1">
              <a:rPr lang="fr-FR" smtClean="0"/>
              <a:t>13/06/2023</a:t>
            </a:fld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2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540" y="961158"/>
            <a:ext cx="8289548" cy="48265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199" y="5849225"/>
            <a:ext cx="10981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Arial Black" panose="020B0A04020102020204" pitchFamily="34" charset="0"/>
              <a:buChar char="▌"/>
            </a:pPr>
            <a:r>
              <a:rPr lang="en-US" sz="2400" dirty="0"/>
              <a:t>694 physicists mainly from China and Europe, 77 institutes including 5 at IN2P3</a:t>
            </a:r>
            <a:endParaRPr lang="fr-FR" sz="24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1040" y="3982720"/>
            <a:ext cx="2773680" cy="8432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4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336713" y="155596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660066"/>
                </a:solidFill>
                <a:latin typeface="Cambria" panose="02040503050406030204" pitchFamily="18" charset="0"/>
              </a:rPr>
              <a:t>The End</a:t>
            </a:r>
            <a:endParaRPr lang="en-US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rgbClr val="660066"/>
              </a:solidFill>
              <a:latin typeface="Cambria" panose="02040503050406030204" pitchFamily="18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5A8DC9-CD17-4371-A5AF-4A90AB25747B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4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31504" y="44455"/>
            <a:ext cx="8928992" cy="777875"/>
          </a:xfrm>
        </p:spPr>
        <p:txBody>
          <a:bodyPr/>
          <a:lstStyle/>
          <a:p>
            <a:r>
              <a:rPr lang="fr-FR" sz="3600" dirty="0">
                <a:solidFill>
                  <a:srgbClr val="7030A0"/>
                </a:solidFill>
                <a:cs typeface="Arial" charset="0"/>
              </a:rPr>
              <a:t>JUNO </a:t>
            </a:r>
            <a:r>
              <a:rPr lang="fr-FR" sz="3600" dirty="0" err="1">
                <a:solidFill>
                  <a:srgbClr val="7030A0"/>
                </a:solidFill>
                <a:cs typeface="Arial" charset="0"/>
              </a:rPr>
              <a:t>Experience</a:t>
            </a:r>
            <a:r>
              <a:rPr lang="fr-FR" sz="3600" dirty="0">
                <a:solidFill>
                  <a:srgbClr val="7030A0"/>
                </a:solidFill>
                <a:cs typeface="Arial" charset="0"/>
              </a:rPr>
              <a:t> : 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Goal</a:t>
            </a:r>
            <a:endParaRPr lang="fr-FR" sz="3600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4100" name="ZoneTexte 5"/>
          <p:cNvSpPr txBox="1">
            <a:spLocks noChangeArrowheads="1"/>
          </p:cNvSpPr>
          <p:nvPr/>
        </p:nvSpPr>
        <p:spPr bwMode="auto">
          <a:xfrm>
            <a:off x="6096006" y="148431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26477" y="908720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B0F0"/>
                </a:solidFill>
              </a:rPr>
              <a:t>Determine the order of neutrino masses </a:t>
            </a:r>
            <a:r>
              <a:rPr lang="en-US" sz="2000" dirty="0"/>
              <a:t>using electron antineutrinos emitted from two nuclear power plants in China</a:t>
            </a:r>
            <a:endParaRPr lang="fr-FR" sz="2000" dirty="0">
              <a:sym typeface="Wingdings" panose="05000000000000000000" pitchFamily="2" charset="2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3760" y="1799075"/>
            <a:ext cx="1722784" cy="179956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77" y="1813359"/>
            <a:ext cx="2495512" cy="1663674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69" y="3953259"/>
            <a:ext cx="4114147" cy="2341736"/>
          </a:xfrm>
          <a:prstGeom prst="rect">
            <a:avLst/>
          </a:prstGeom>
        </p:spPr>
      </p:pic>
      <p:cxnSp>
        <p:nvCxnSpPr>
          <p:cNvPr id="25" name="Connecteur droit avec flèche 24"/>
          <p:cNvCxnSpPr/>
          <p:nvPr/>
        </p:nvCxnSpPr>
        <p:spPr>
          <a:xfrm flipH="1" flipV="1">
            <a:off x="8045073" y="4342498"/>
            <a:ext cx="139163" cy="244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8151954" y="4482040"/>
            <a:ext cx="846963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Daya </a:t>
            </a:r>
            <a:r>
              <a:rPr lang="fr-FR" sz="1400" dirty="0" err="1"/>
              <a:t>Bay</a:t>
            </a:r>
            <a:endParaRPr lang="fr-FR" sz="1400" dirty="0"/>
          </a:p>
          <a:p>
            <a:r>
              <a:rPr lang="fr-FR" sz="1400" dirty="0"/>
              <a:t>D. Chooz</a:t>
            </a:r>
          </a:p>
          <a:p>
            <a:r>
              <a:rPr lang="fr-FR" sz="1400" dirty="0"/>
              <a:t>RENO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9020013" y="5415455"/>
            <a:ext cx="434279" cy="199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8346432" y="5265060"/>
            <a:ext cx="60144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66CC"/>
                </a:solidFill>
              </a:rPr>
              <a:t>JUNO</a:t>
            </a:r>
          </a:p>
        </p:txBody>
      </p:sp>
      <p:sp>
        <p:nvSpPr>
          <p:cNvPr id="29" name="Ellipse 28"/>
          <p:cNvSpPr/>
          <p:nvPr/>
        </p:nvSpPr>
        <p:spPr>
          <a:xfrm>
            <a:off x="7279304" y="3967591"/>
            <a:ext cx="667931" cy="417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7047656" y="4356057"/>
            <a:ext cx="957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 Oscillations</a:t>
            </a:r>
          </a:p>
          <a:p>
            <a:pPr algn="ctr"/>
            <a:r>
              <a:rPr lang="fr-FR" sz="1200" b="1" dirty="0">
                <a:solidFill>
                  <a:srgbClr val="FF0000"/>
                </a:solidFill>
              </a:rPr>
              <a:t>rapides</a:t>
            </a:r>
          </a:p>
        </p:txBody>
      </p:sp>
      <p:sp>
        <p:nvSpPr>
          <p:cNvPr id="31" name="Ellipse 30"/>
          <p:cNvSpPr/>
          <p:nvPr/>
        </p:nvSpPr>
        <p:spPr>
          <a:xfrm>
            <a:off x="7358249" y="5515125"/>
            <a:ext cx="667931" cy="41745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6919088" y="5124132"/>
            <a:ext cx="957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rgbClr val="7030A0"/>
                </a:solidFill>
              </a:rPr>
              <a:t>Oscillations </a:t>
            </a:r>
          </a:p>
          <a:p>
            <a:pPr algn="ctr"/>
            <a:r>
              <a:rPr lang="fr-FR" sz="1200" b="1" dirty="0">
                <a:solidFill>
                  <a:srgbClr val="7030A0"/>
                </a:solidFill>
              </a:rPr>
              <a:t>lentes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720122" y="3430673"/>
            <a:ext cx="1688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Réacteurs nucléaires</a:t>
            </a:r>
          </a:p>
          <a:p>
            <a:pPr algn="ctr"/>
            <a:r>
              <a:rPr lang="fr-FR" sz="1400" dirty="0"/>
              <a:t>(~10</a:t>
            </a:r>
            <a:r>
              <a:rPr lang="fr-FR" sz="1400" baseline="30000" dirty="0"/>
              <a:t>21</a:t>
            </a:r>
            <a:r>
              <a:rPr lang="fr-FR" sz="1400" dirty="0"/>
              <a:t>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fr-FR" sz="1400" dirty="0"/>
              <a:t>/s/GW)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710003" y="3560619"/>
            <a:ext cx="1530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Détecteur JUNO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3746870" y="2825176"/>
            <a:ext cx="1600008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3704826" y="2850622"/>
            <a:ext cx="1587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Base de vol ~53 km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67154" y="3933062"/>
            <a:ext cx="47968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B0F0"/>
                </a:solidFill>
              </a:rPr>
              <a:t>Precision measurement (&lt;1%) </a:t>
            </a:r>
            <a:r>
              <a:rPr lang="en-US" sz="2000" dirty="0"/>
              <a:t>of 3 neutrino oscillation parameters</a:t>
            </a:r>
            <a:endParaRPr lang="fr-FR" sz="2000" dirty="0">
              <a:sym typeface="Wingdings" panose="05000000000000000000" pitchFamily="2" charset="2"/>
            </a:endParaRPr>
          </a:p>
          <a:p>
            <a:pPr marL="342882" indent="-34288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2000" dirty="0" err="1"/>
              <a:t>Measurement</a:t>
            </a:r>
            <a:r>
              <a:rPr lang="fr-FR" sz="2000" dirty="0"/>
              <a:t> of </a:t>
            </a:r>
            <a:r>
              <a:rPr lang="fr-FR" sz="2000" dirty="0" err="1">
                <a:solidFill>
                  <a:srgbClr val="00B0F0"/>
                </a:solidFill>
              </a:rPr>
              <a:t>solar</a:t>
            </a:r>
            <a:r>
              <a:rPr lang="fr-FR" sz="2000" dirty="0">
                <a:solidFill>
                  <a:srgbClr val="00B0F0"/>
                </a:solidFill>
              </a:rPr>
              <a:t> neutrinos, </a:t>
            </a:r>
            <a:r>
              <a:rPr lang="fr-FR" sz="2000" dirty="0" smtClean="0">
                <a:solidFill>
                  <a:srgbClr val="00B0F0"/>
                </a:solidFill>
              </a:rPr>
              <a:t>Supernova neutrinos ,  </a:t>
            </a:r>
            <a:r>
              <a:rPr lang="fr-FR" sz="2000" dirty="0" err="1">
                <a:solidFill>
                  <a:srgbClr val="00B0F0"/>
                </a:solidFill>
              </a:rPr>
              <a:t>geo</a:t>
            </a:r>
            <a:r>
              <a:rPr lang="fr-FR" sz="2000" dirty="0">
                <a:solidFill>
                  <a:srgbClr val="00B0F0"/>
                </a:solidFill>
              </a:rPr>
              <a:t> neutrinos, …</a:t>
            </a:r>
            <a:endParaRPr lang="fr-FR" sz="2000" dirty="0">
              <a:solidFill>
                <a:srgbClr val="00B0F0"/>
              </a:solidFill>
              <a:sym typeface="Wingdings" panose="05000000000000000000" pitchFamily="2" charset="2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552083" y="2394593"/>
            <a:ext cx="1989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Oscillation des neutrinos</a:t>
            </a: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49" y="1477782"/>
            <a:ext cx="2786595" cy="2259449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14" y="1570473"/>
            <a:ext cx="599416" cy="48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orme libre 34"/>
          <p:cNvSpPr>
            <a:spLocks noChangeAspect="1"/>
          </p:cNvSpPr>
          <p:nvPr/>
        </p:nvSpPr>
        <p:spPr>
          <a:xfrm flipH="1">
            <a:off x="5972773" y="1915007"/>
            <a:ext cx="1106916" cy="1627006"/>
          </a:xfrm>
          <a:custGeom>
            <a:avLst/>
            <a:gdLst>
              <a:gd name="connsiteX0" fmla="*/ 371789 w 2049864"/>
              <a:gd name="connsiteY0" fmla="*/ 944545 h 2898950"/>
              <a:gd name="connsiteX1" fmla="*/ 376814 w 2049864"/>
              <a:gd name="connsiteY1" fmla="*/ 276330 h 2898950"/>
              <a:gd name="connsiteX2" fmla="*/ 417007 w 2049864"/>
              <a:gd name="connsiteY2" fmla="*/ 140677 h 2898950"/>
              <a:gd name="connsiteX3" fmla="*/ 502418 w 2049864"/>
              <a:gd name="connsiteY3" fmla="*/ 20097 h 2898950"/>
              <a:gd name="connsiteX4" fmla="*/ 502418 w 2049864"/>
              <a:gd name="connsiteY4" fmla="*/ 20097 h 2898950"/>
              <a:gd name="connsiteX5" fmla="*/ 552660 w 2049864"/>
              <a:gd name="connsiteY5" fmla="*/ 0 h 2898950"/>
              <a:gd name="connsiteX6" fmla="*/ 617974 w 2049864"/>
              <a:gd name="connsiteY6" fmla="*/ 60291 h 2898950"/>
              <a:gd name="connsiteX7" fmla="*/ 653143 w 2049864"/>
              <a:gd name="connsiteY7" fmla="*/ 170822 h 2898950"/>
              <a:gd name="connsiteX8" fmla="*/ 688313 w 2049864"/>
              <a:gd name="connsiteY8" fmla="*/ 241161 h 2898950"/>
              <a:gd name="connsiteX9" fmla="*/ 693337 w 2049864"/>
              <a:gd name="connsiteY9" fmla="*/ 366765 h 2898950"/>
              <a:gd name="connsiteX10" fmla="*/ 693337 w 2049864"/>
              <a:gd name="connsiteY10" fmla="*/ 622998 h 2898950"/>
              <a:gd name="connsiteX11" fmla="*/ 693337 w 2049864"/>
              <a:gd name="connsiteY11" fmla="*/ 949570 h 2898950"/>
              <a:gd name="connsiteX12" fmla="*/ 924449 w 2049864"/>
              <a:gd name="connsiteY12" fmla="*/ 1075174 h 2898950"/>
              <a:gd name="connsiteX13" fmla="*/ 924449 w 2049864"/>
              <a:gd name="connsiteY13" fmla="*/ 849086 h 2898950"/>
              <a:gd name="connsiteX14" fmla="*/ 1125416 w 2049864"/>
              <a:gd name="connsiteY14" fmla="*/ 844062 h 2898950"/>
              <a:gd name="connsiteX15" fmla="*/ 1135464 w 2049864"/>
              <a:gd name="connsiteY15" fmla="*/ 894304 h 2898950"/>
              <a:gd name="connsiteX16" fmla="*/ 1135464 w 2049864"/>
              <a:gd name="connsiteY16" fmla="*/ 1075174 h 2898950"/>
              <a:gd name="connsiteX17" fmla="*/ 1105319 w 2049864"/>
              <a:gd name="connsiteY17" fmla="*/ 1175658 h 2898950"/>
              <a:gd name="connsiteX18" fmla="*/ 2009671 w 2049864"/>
              <a:gd name="connsiteY18" fmla="*/ 1647930 h 2898950"/>
              <a:gd name="connsiteX19" fmla="*/ 2044840 w 2049864"/>
              <a:gd name="connsiteY19" fmla="*/ 1703196 h 2898950"/>
              <a:gd name="connsiteX20" fmla="*/ 2049864 w 2049864"/>
              <a:gd name="connsiteY20" fmla="*/ 1853921 h 2898950"/>
              <a:gd name="connsiteX21" fmla="*/ 2004647 w 2049864"/>
              <a:gd name="connsiteY21" fmla="*/ 1788607 h 2898950"/>
              <a:gd name="connsiteX22" fmla="*/ 1090247 w 2049864"/>
              <a:gd name="connsiteY22" fmla="*/ 1472084 h 2898950"/>
              <a:gd name="connsiteX23" fmla="*/ 708409 w 2049864"/>
              <a:gd name="connsiteY23" fmla="*/ 1467060 h 2898950"/>
              <a:gd name="connsiteX24" fmla="*/ 703385 w 2049864"/>
              <a:gd name="connsiteY24" fmla="*/ 2044840 h 2898950"/>
              <a:gd name="connsiteX25" fmla="*/ 678264 w 2049864"/>
              <a:gd name="connsiteY25" fmla="*/ 2245807 h 2898950"/>
              <a:gd name="connsiteX26" fmla="*/ 643095 w 2049864"/>
              <a:gd name="connsiteY26" fmla="*/ 2426677 h 2898950"/>
              <a:gd name="connsiteX27" fmla="*/ 1075174 w 2049864"/>
              <a:gd name="connsiteY27" fmla="*/ 2718080 h 2898950"/>
              <a:gd name="connsiteX28" fmla="*/ 1065126 w 2049864"/>
              <a:gd name="connsiteY28" fmla="*/ 2843684 h 2898950"/>
              <a:gd name="connsiteX29" fmla="*/ 612950 w 2049864"/>
              <a:gd name="connsiteY29" fmla="*/ 2738176 h 2898950"/>
              <a:gd name="connsiteX30" fmla="*/ 562708 w 2049864"/>
              <a:gd name="connsiteY30" fmla="*/ 2893926 h 2898950"/>
              <a:gd name="connsiteX31" fmla="*/ 507442 w 2049864"/>
              <a:gd name="connsiteY31" fmla="*/ 2898950 h 2898950"/>
              <a:gd name="connsiteX32" fmla="*/ 457200 w 2049864"/>
              <a:gd name="connsiteY32" fmla="*/ 2743200 h 2898950"/>
              <a:gd name="connsiteX33" fmla="*/ 5025 w 2049864"/>
              <a:gd name="connsiteY33" fmla="*/ 2838660 h 2898950"/>
              <a:gd name="connsiteX34" fmla="*/ 0 w 2049864"/>
              <a:gd name="connsiteY34" fmla="*/ 2713055 h 2898950"/>
              <a:gd name="connsiteX35" fmla="*/ 432080 w 2049864"/>
              <a:gd name="connsiteY35" fmla="*/ 2436726 h 2898950"/>
              <a:gd name="connsiteX36" fmla="*/ 391886 w 2049864"/>
              <a:gd name="connsiteY36" fmla="*/ 2326194 h 2898950"/>
              <a:gd name="connsiteX37" fmla="*/ 371789 w 2049864"/>
              <a:gd name="connsiteY37" fmla="*/ 2110154 h 2898950"/>
              <a:gd name="connsiteX38" fmla="*/ 361741 w 2049864"/>
              <a:gd name="connsiteY38" fmla="*/ 1753438 h 2898950"/>
              <a:gd name="connsiteX39" fmla="*/ 371789 w 2049864"/>
              <a:gd name="connsiteY39" fmla="*/ 1477108 h 2898950"/>
              <a:gd name="connsiteX0" fmla="*/ 365163 w 2049864"/>
              <a:gd name="connsiteY0" fmla="*/ 964423 h 2898950"/>
              <a:gd name="connsiteX1" fmla="*/ 376814 w 2049864"/>
              <a:gd name="connsiteY1" fmla="*/ 276330 h 2898950"/>
              <a:gd name="connsiteX2" fmla="*/ 417007 w 2049864"/>
              <a:gd name="connsiteY2" fmla="*/ 140677 h 2898950"/>
              <a:gd name="connsiteX3" fmla="*/ 502418 w 2049864"/>
              <a:gd name="connsiteY3" fmla="*/ 20097 h 2898950"/>
              <a:gd name="connsiteX4" fmla="*/ 502418 w 2049864"/>
              <a:gd name="connsiteY4" fmla="*/ 20097 h 2898950"/>
              <a:gd name="connsiteX5" fmla="*/ 552660 w 2049864"/>
              <a:gd name="connsiteY5" fmla="*/ 0 h 2898950"/>
              <a:gd name="connsiteX6" fmla="*/ 617974 w 2049864"/>
              <a:gd name="connsiteY6" fmla="*/ 60291 h 2898950"/>
              <a:gd name="connsiteX7" fmla="*/ 653143 w 2049864"/>
              <a:gd name="connsiteY7" fmla="*/ 170822 h 2898950"/>
              <a:gd name="connsiteX8" fmla="*/ 688313 w 2049864"/>
              <a:gd name="connsiteY8" fmla="*/ 241161 h 2898950"/>
              <a:gd name="connsiteX9" fmla="*/ 693337 w 2049864"/>
              <a:gd name="connsiteY9" fmla="*/ 366765 h 2898950"/>
              <a:gd name="connsiteX10" fmla="*/ 693337 w 2049864"/>
              <a:gd name="connsiteY10" fmla="*/ 622998 h 2898950"/>
              <a:gd name="connsiteX11" fmla="*/ 693337 w 2049864"/>
              <a:gd name="connsiteY11" fmla="*/ 949570 h 2898950"/>
              <a:gd name="connsiteX12" fmla="*/ 924449 w 2049864"/>
              <a:gd name="connsiteY12" fmla="*/ 1075174 h 2898950"/>
              <a:gd name="connsiteX13" fmla="*/ 924449 w 2049864"/>
              <a:gd name="connsiteY13" fmla="*/ 849086 h 2898950"/>
              <a:gd name="connsiteX14" fmla="*/ 1125416 w 2049864"/>
              <a:gd name="connsiteY14" fmla="*/ 844062 h 2898950"/>
              <a:gd name="connsiteX15" fmla="*/ 1135464 w 2049864"/>
              <a:gd name="connsiteY15" fmla="*/ 894304 h 2898950"/>
              <a:gd name="connsiteX16" fmla="*/ 1135464 w 2049864"/>
              <a:gd name="connsiteY16" fmla="*/ 1075174 h 2898950"/>
              <a:gd name="connsiteX17" fmla="*/ 1105319 w 2049864"/>
              <a:gd name="connsiteY17" fmla="*/ 1175658 h 2898950"/>
              <a:gd name="connsiteX18" fmla="*/ 2009671 w 2049864"/>
              <a:gd name="connsiteY18" fmla="*/ 1647930 h 2898950"/>
              <a:gd name="connsiteX19" fmla="*/ 2044840 w 2049864"/>
              <a:gd name="connsiteY19" fmla="*/ 1703196 h 2898950"/>
              <a:gd name="connsiteX20" fmla="*/ 2049864 w 2049864"/>
              <a:gd name="connsiteY20" fmla="*/ 1853921 h 2898950"/>
              <a:gd name="connsiteX21" fmla="*/ 2004647 w 2049864"/>
              <a:gd name="connsiteY21" fmla="*/ 1788607 h 2898950"/>
              <a:gd name="connsiteX22" fmla="*/ 1090247 w 2049864"/>
              <a:gd name="connsiteY22" fmla="*/ 1472084 h 2898950"/>
              <a:gd name="connsiteX23" fmla="*/ 708409 w 2049864"/>
              <a:gd name="connsiteY23" fmla="*/ 1467060 h 2898950"/>
              <a:gd name="connsiteX24" fmla="*/ 703385 w 2049864"/>
              <a:gd name="connsiteY24" fmla="*/ 2044840 h 2898950"/>
              <a:gd name="connsiteX25" fmla="*/ 678264 w 2049864"/>
              <a:gd name="connsiteY25" fmla="*/ 2245807 h 2898950"/>
              <a:gd name="connsiteX26" fmla="*/ 643095 w 2049864"/>
              <a:gd name="connsiteY26" fmla="*/ 2426677 h 2898950"/>
              <a:gd name="connsiteX27" fmla="*/ 1075174 w 2049864"/>
              <a:gd name="connsiteY27" fmla="*/ 2718080 h 2898950"/>
              <a:gd name="connsiteX28" fmla="*/ 1065126 w 2049864"/>
              <a:gd name="connsiteY28" fmla="*/ 2843684 h 2898950"/>
              <a:gd name="connsiteX29" fmla="*/ 612950 w 2049864"/>
              <a:gd name="connsiteY29" fmla="*/ 2738176 h 2898950"/>
              <a:gd name="connsiteX30" fmla="*/ 562708 w 2049864"/>
              <a:gd name="connsiteY30" fmla="*/ 2893926 h 2898950"/>
              <a:gd name="connsiteX31" fmla="*/ 507442 w 2049864"/>
              <a:gd name="connsiteY31" fmla="*/ 2898950 h 2898950"/>
              <a:gd name="connsiteX32" fmla="*/ 457200 w 2049864"/>
              <a:gd name="connsiteY32" fmla="*/ 2743200 h 2898950"/>
              <a:gd name="connsiteX33" fmla="*/ 5025 w 2049864"/>
              <a:gd name="connsiteY33" fmla="*/ 2838660 h 2898950"/>
              <a:gd name="connsiteX34" fmla="*/ 0 w 2049864"/>
              <a:gd name="connsiteY34" fmla="*/ 2713055 h 2898950"/>
              <a:gd name="connsiteX35" fmla="*/ 432080 w 2049864"/>
              <a:gd name="connsiteY35" fmla="*/ 2436726 h 2898950"/>
              <a:gd name="connsiteX36" fmla="*/ 391886 w 2049864"/>
              <a:gd name="connsiteY36" fmla="*/ 2326194 h 2898950"/>
              <a:gd name="connsiteX37" fmla="*/ 371789 w 2049864"/>
              <a:gd name="connsiteY37" fmla="*/ 2110154 h 2898950"/>
              <a:gd name="connsiteX38" fmla="*/ 361741 w 2049864"/>
              <a:gd name="connsiteY38" fmla="*/ 1753438 h 2898950"/>
              <a:gd name="connsiteX39" fmla="*/ 371789 w 2049864"/>
              <a:gd name="connsiteY39" fmla="*/ 1477108 h 2898950"/>
              <a:gd name="connsiteX0" fmla="*/ 365163 w 2049864"/>
              <a:gd name="connsiteY0" fmla="*/ 964423 h 2898950"/>
              <a:gd name="connsiteX1" fmla="*/ 366006 w 2049864"/>
              <a:gd name="connsiteY1" fmla="*/ 957409 h 2898950"/>
              <a:gd name="connsiteX2" fmla="*/ 376814 w 2049864"/>
              <a:gd name="connsiteY2" fmla="*/ 276330 h 2898950"/>
              <a:gd name="connsiteX3" fmla="*/ 417007 w 2049864"/>
              <a:gd name="connsiteY3" fmla="*/ 140677 h 2898950"/>
              <a:gd name="connsiteX4" fmla="*/ 502418 w 2049864"/>
              <a:gd name="connsiteY4" fmla="*/ 20097 h 2898950"/>
              <a:gd name="connsiteX5" fmla="*/ 502418 w 2049864"/>
              <a:gd name="connsiteY5" fmla="*/ 20097 h 2898950"/>
              <a:gd name="connsiteX6" fmla="*/ 552660 w 2049864"/>
              <a:gd name="connsiteY6" fmla="*/ 0 h 2898950"/>
              <a:gd name="connsiteX7" fmla="*/ 617974 w 2049864"/>
              <a:gd name="connsiteY7" fmla="*/ 60291 h 2898950"/>
              <a:gd name="connsiteX8" fmla="*/ 653143 w 2049864"/>
              <a:gd name="connsiteY8" fmla="*/ 170822 h 2898950"/>
              <a:gd name="connsiteX9" fmla="*/ 688313 w 2049864"/>
              <a:gd name="connsiteY9" fmla="*/ 241161 h 2898950"/>
              <a:gd name="connsiteX10" fmla="*/ 693337 w 2049864"/>
              <a:gd name="connsiteY10" fmla="*/ 366765 h 2898950"/>
              <a:gd name="connsiteX11" fmla="*/ 693337 w 2049864"/>
              <a:gd name="connsiteY11" fmla="*/ 622998 h 2898950"/>
              <a:gd name="connsiteX12" fmla="*/ 693337 w 2049864"/>
              <a:gd name="connsiteY12" fmla="*/ 949570 h 2898950"/>
              <a:gd name="connsiteX13" fmla="*/ 924449 w 2049864"/>
              <a:gd name="connsiteY13" fmla="*/ 1075174 h 2898950"/>
              <a:gd name="connsiteX14" fmla="*/ 924449 w 2049864"/>
              <a:gd name="connsiteY14" fmla="*/ 849086 h 2898950"/>
              <a:gd name="connsiteX15" fmla="*/ 1125416 w 2049864"/>
              <a:gd name="connsiteY15" fmla="*/ 844062 h 2898950"/>
              <a:gd name="connsiteX16" fmla="*/ 1135464 w 2049864"/>
              <a:gd name="connsiteY16" fmla="*/ 894304 h 2898950"/>
              <a:gd name="connsiteX17" fmla="*/ 1135464 w 2049864"/>
              <a:gd name="connsiteY17" fmla="*/ 1075174 h 2898950"/>
              <a:gd name="connsiteX18" fmla="*/ 1105319 w 2049864"/>
              <a:gd name="connsiteY18" fmla="*/ 1175658 h 2898950"/>
              <a:gd name="connsiteX19" fmla="*/ 2009671 w 2049864"/>
              <a:gd name="connsiteY19" fmla="*/ 1647930 h 2898950"/>
              <a:gd name="connsiteX20" fmla="*/ 2044840 w 2049864"/>
              <a:gd name="connsiteY20" fmla="*/ 1703196 h 2898950"/>
              <a:gd name="connsiteX21" fmla="*/ 2049864 w 2049864"/>
              <a:gd name="connsiteY21" fmla="*/ 1853921 h 2898950"/>
              <a:gd name="connsiteX22" fmla="*/ 2004647 w 2049864"/>
              <a:gd name="connsiteY22" fmla="*/ 1788607 h 2898950"/>
              <a:gd name="connsiteX23" fmla="*/ 1090247 w 2049864"/>
              <a:gd name="connsiteY23" fmla="*/ 1472084 h 2898950"/>
              <a:gd name="connsiteX24" fmla="*/ 708409 w 2049864"/>
              <a:gd name="connsiteY24" fmla="*/ 1467060 h 2898950"/>
              <a:gd name="connsiteX25" fmla="*/ 703385 w 2049864"/>
              <a:gd name="connsiteY25" fmla="*/ 2044840 h 2898950"/>
              <a:gd name="connsiteX26" fmla="*/ 678264 w 2049864"/>
              <a:gd name="connsiteY26" fmla="*/ 2245807 h 2898950"/>
              <a:gd name="connsiteX27" fmla="*/ 643095 w 2049864"/>
              <a:gd name="connsiteY27" fmla="*/ 2426677 h 2898950"/>
              <a:gd name="connsiteX28" fmla="*/ 1075174 w 2049864"/>
              <a:gd name="connsiteY28" fmla="*/ 2718080 h 2898950"/>
              <a:gd name="connsiteX29" fmla="*/ 1065126 w 2049864"/>
              <a:gd name="connsiteY29" fmla="*/ 2843684 h 2898950"/>
              <a:gd name="connsiteX30" fmla="*/ 612950 w 2049864"/>
              <a:gd name="connsiteY30" fmla="*/ 2738176 h 2898950"/>
              <a:gd name="connsiteX31" fmla="*/ 562708 w 2049864"/>
              <a:gd name="connsiteY31" fmla="*/ 2893926 h 2898950"/>
              <a:gd name="connsiteX32" fmla="*/ 507442 w 2049864"/>
              <a:gd name="connsiteY32" fmla="*/ 2898950 h 2898950"/>
              <a:gd name="connsiteX33" fmla="*/ 457200 w 2049864"/>
              <a:gd name="connsiteY33" fmla="*/ 2743200 h 2898950"/>
              <a:gd name="connsiteX34" fmla="*/ 5025 w 2049864"/>
              <a:gd name="connsiteY34" fmla="*/ 2838660 h 2898950"/>
              <a:gd name="connsiteX35" fmla="*/ 0 w 2049864"/>
              <a:gd name="connsiteY35" fmla="*/ 2713055 h 2898950"/>
              <a:gd name="connsiteX36" fmla="*/ 432080 w 2049864"/>
              <a:gd name="connsiteY36" fmla="*/ 2436726 h 2898950"/>
              <a:gd name="connsiteX37" fmla="*/ 391886 w 2049864"/>
              <a:gd name="connsiteY37" fmla="*/ 2326194 h 2898950"/>
              <a:gd name="connsiteX38" fmla="*/ 371789 w 2049864"/>
              <a:gd name="connsiteY38" fmla="*/ 2110154 h 2898950"/>
              <a:gd name="connsiteX39" fmla="*/ 361741 w 2049864"/>
              <a:gd name="connsiteY39" fmla="*/ 1753438 h 2898950"/>
              <a:gd name="connsiteX40" fmla="*/ 371789 w 2049864"/>
              <a:gd name="connsiteY40" fmla="*/ 1477108 h 2898950"/>
              <a:gd name="connsiteX0" fmla="*/ 365163 w 2049864"/>
              <a:gd name="connsiteY0" fmla="*/ 964423 h 2898950"/>
              <a:gd name="connsiteX1" fmla="*/ 147345 w 2049864"/>
              <a:gd name="connsiteY1" fmla="*/ 1089931 h 2898950"/>
              <a:gd name="connsiteX2" fmla="*/ 376814 w 2049864"/>
              <a:gd name="connsiteY2" fmla="*/ 276330 h 2898950"/>
              <a:gd name="connsiteX3" fmla="*/ 417007 w 2049864"/>
              <a:gd name="connsiteY3" fmla="*/ 140677 h 2898950"/>
              <a:gd name="connsiteX4" fmla="*/ 502418 w 2049864"/>
              <a:gd name="connsiteY4" fmla="*/ 20097 h 2898950"/>
              <a:gd name="connsiteX5" fmla="*/ 502418 w 2049864"/>
              <a:gd name="connsiteY5" fmla="*/ 20097 h 2898950"/>
              <a:gd name="connsiteX6" fmla="*/ 552660 w 2049864"/>
              <a:gd name="connsiteY6" fmla="*/ 0 h 2898950"/>
              <a:gd name="connsiteX7" fmla="*/ 617974 w 2049864"/>
              <a:gd name="connsiteY7" fmla="*/ 60291 h 2898950"/>
              <a:gd name="connsiteX8" fmla="*/ 653143 w 2049864"/>
              <a:gd name="connsiteY8" fmla="*/ 170822 h 2898950"/>
              <a:gd name="connsiteX9" fmla="*/ 688313 w 2049864"/>
              <a:gd name="connsiteY9" fmla="*/ 241161 h 2898950"/>
              <a:gd name="connsiteX10" fmla="*/ 693337 w 2049864"/>
              <a:gd name="connsiteY10" fmla="*/ 366765 h 2898950"/>
              <a:gd name="connsiteX11" fmla="*/ 693337 w 2049864"/>
              <a:gd name="connsiteY11" fmla="*/ 622998 h 2898950"/>
              <a:gd name="connsiteX12" fmla="*/ 693337 w 2049864"/>
              <a:gd name="connsiteY12" fmla="*/ 949570 h 2898950"/>
              <a:gd name="connsiteX13" fmla="*/ 924449 w 2049864"/>
              <a:gd name="connsiteY13" fmla="*/ 1075174 h 2898950"/>
              <a:gd name="connsiteX14" fmla="*/ 924449 w 2049864"/>
              <a:gd name="connsiteY14" fmla="*/ 849086 h 2898950"/>
              <a:gd name="connsiteX15" fmla="*/ 1125416 w 2049864"/>
              <a:gd name="connsiteY15" fmla="*/ 844062 h 2898950"/>
              <a:gd name="connsiteX16" fmla="*/ 1135464 w 2049864"/>
              <a:gd name="connsiteY16" fmla="*/ 894304 h 2898950"/>
              <a:gd name="connsiteX17" fmla="*/ 1135464 w 2049864"/>
              <a:gd name="connsiteY17" fmla="*/ 1075174 h 2898950"/>
              <a:gd name="connsiteX18" fmla="*/ 1105319 w 2049864"/>
              <a:gd name="connsiteY18" fmla="*/ 1175658 h 2898950"/>
              <a:gd name="connsiteX19" fmla="*/ 2009671 w 2049864"/>
              <a:gd name="connsiteY19" fmla="*/ 1647930 h 2898950"/>
              <a:gd name="connsiteX20" fmla="*/ 2044840 w 2049864"/>
              <a:gd name="connsiteY20" fmla="*/ 1703196 h 2898950"/>
              <a:gd name="connsiteX21" fmla="*/ 2049864 w 2049864"/>
              <a:gd name="connsiteY21" fmla="*/ 1853921 h 2898950"/>
              <a:gd name="connsiteX22" fmla="*/ 2004647 w 2049864"/>
              <a:gd name="connsiteY22" fmla="*/ 1788607 h 2898950"/>
              <a:gd name="connsiteX23" fmla="*/ 1090247 w 2049864"/>
              <a:gd name="connsiteY23" fmla="*/ 1472084 h 2898950"/>
              <a:gd name="connsiteX24" fmla="*/ 708409 w 2049864"/>
              <a:gd name="connsiteY24" fmla="*/ 1467060 h 2898950"/>
              <a:gd name="connsiteX25" fmla="*/ 703385 w 2049864"/>
              <a:gd name="connsiteY25" fmla="*/ 2044840 h 2898950"/>
              <a:gd name="connsiteX26" fmla="*/ 678264 w 2049864"/>
              <a:gd name="connsiteY26" fmla="*/ 2245807 h 2898950"/>
              <a:gd name="connsiteX27" fmla="*/ 643095 w 2049864"/>
              <a:gd name="connsiteY27" fmla="*/ 2426677 h 2898950"/>
              <a:gd name="connsiteX28" fmla="*/ 1075174 w 2049864"/>
              <a:gd name="connsiteY28" fmla="*/ 2718080 h 2898950"/>
              <a:gd name="connsiteX29" fmla="*/ 1065126 w 2049864"/>
              <a:gd name="connsiteY29" fmla="*/ 2843684 h 2898950"/>
              <a:gd name="connsiteX30" fmla="*/ 612950 w 2049864"/>
              <a:gd name="connsiteY30" fmla="*/ 2738176 h 2898950"/>
              <a:gd name="connsiteX31" fmla="*/ 562708 w 2049864"/>
              <a:gd name="connsiteY31" fmla="*/ 2893926 h 2898950"/>
              <a:gd name="connsiteX32" fmla="*/ 507442 w 2049864"/>
              <a:gd name="connsiteY32" fmla="*/ 2898950 h 2898950"/>
              <a:gd name="connsiteX33" fmla="*/ 457200 w 2049864"/>
              <a:gd name="connsiteY33" fmla="*/ 2743200 h 2898950"/>
              <a:gd name="connsiteX34" fmla="*/ 5025 w 2049864"/>
              <a:gd name="connsiteY34" fmla="*/ 2838660 h 2898950"/>
              <a:gd name="connsiteX35" fmla="*/ 0 w 2049864"/>
              <a:gd name="connsiteY35" fmla="*/ 2713055 h 2898950"/>
              <a:gd name="connsiteX36" fmla="*/ 432080 w 2049864"/>
              <a:gd name="connsiteY36" fmla="*/ 2436726 h 2898950"/>
              <a:gd name="connsiteX37" fmla="*/ 391886 w 2049864"/>
              <a:gd name="connsiteY37" fmla="*/ 2326194 h 2898950"/>
              <a:gd name="connsiteX38" fmla="*/ 371789 w 2049864"/>
              <a:gd name="connsiteY38" fmla="*/ 2110154 h 2898950"/>
              <a:gd name="connsiteX39" fmla="*/ 361741 w 2049864"/>
              <a:gd name="connsiteY39" fmla="*/ 1753438 h 2898950"/>
              <a:gd name="connsiteX40" fmla="*/ 371789 w 2049864"/>
              <a:gd name="connsiteY40" fmla="*/ 1477108 h 2898950"/>
              <a:gd name="connsiteX0" fmla="*/ 365163 w 2049864"/>
              <a:gd name="connsiteY0" fmla="*/ 964423 h 2898950"/>
              <a:gd name="connsiteX1" fmla="*/ 140719 w 2049864"/>
              <a:gd name="connsiteY1" fmla="*/ 864644 h 2898950"/>
              <a:gd name="connsiteX2" fmla="*/ 376814 w 2049864"/>
              <a:gd name="connsiteY2" fmla="*/ 276330 h 2898950"/>
              <a:gd name="connsiteX3" fmla="*/ 417007 w 2049864"/>
              <a:gd name="connsiteY3" fmla="*/ 140677 h 2898950"/>
              <a:gd name="connsiteX4" fmla="*/ 502418 w 2049864"/>
              <a:gd name="connsiteY4" fmla="*/ 20097 h 2898950"/>
              <a:gd name="connsiteX5" fmla="*/ 502418 w 2049864"/>
              <a:gd name="connsiteY5" fmla="*/ 20097 h 2898950"/>
              <a:gd name="connsiteX6" fmla="*/ 552660 w 2049864"/>
              <a:gd name="connsiteY6" fmla="*/ 0 h 2898950"/>
              <a:gd name="connsiteX7" fmla="*/ 617974 w 2049864"/>
              <a:gd name="connsiteY7" fmla="*/ 60291 h 2898950"/>
              <a:gd name="connsiteX8" fmla="*/ 653143 w 2049864"/>
              <a:gd name="connsiteY8" fmla="*/ 170822 h 2898950"/>
              <a:gd name="connsiteX9" fmla="*/ 688313 w 2049864"/>
              <a:gd name="connsiteY9" fmla="*/ 241161 h 2898950"/>
              <a:gd name="connsiteX10" fmla="*/ 693337 w 2049864"/>
              <a:gd name="connsiteY10" fmla="*/ 366765 h 2898950"/>
              <a:gd name="connsiteX11" fmla="*/ 693337 w 2049864"/>
              <a:gd name="connsiteY11" fmla="*/ 622998 h 2898950"/>
              <a:gd name="connsiteX12" fmla="*/ 693337 w 2049864"/>
              <a:gd name="connsiteY12" fmla="*/ 949570 h 2898950"/>
              <a:gd name="connsiteX13" fmla="*/ 924449 w 2049864"/>
              <a:gd name="connsiteY13" fmla="*/ 1075174 h 2898950"/>
              <a:gd name="connsiteX14" fmla="*/ 924449 w 2049864"/>
              <a:gd name="connsiteY14" fmla="*/ 849086 h 2898950"/>
              <a:gd name="connsiteX15" fmla="*/ 1125416 w 2049864"/>
              <a:gd name="connsiteY15" fmla="*/ 844062 h 2898950"/>
              <a:gd name="connsiteX16" fmla="*/ 1135464 w 2049864"/>
              <a:gd name="connsiteY16" fmla="*/ 894304 h 2898950"/>
              <a:gd name="connsiteX17" fmla="*/ 1135464 w 2049864"/>
              <a:gd name="connsiteY17" fmla="*/ 1075174 h 2898950"/>
              <a:gd name="connsiteX18" fmla="*/ 1105319 w 2049864"/>
              <a:gd name="connsiteY18" fmla="*/ 1175658 h 2898950"/>
              <a:gd name="connsiteX19" fmla="*/ 2009671 w 2049864"/>
              <a:gd name="connsiteY19" fmla="*/ 1647930 h 2898950"/>
              <a:gd name="connsiteX20" fmla="*/ 2044840 w 2049864"/>
              <a:gd name="connsiteY20" fmla="*/ 1703196 h 2898950"/>
              <a:gd name="connsiteX21" fmla="*/ 2049864 w 2049864"/>
              <a:gd name="connsiteY21" fmla="*/ 1853921 h 2898950"/>
              <a:gd name="connsiteX22" fmla="*/ 2004647 w 2049864"/>
              <a:gd name="connsiteY22" fmla="*/ 1788607 h 2898950"/>
              <a:gd name="connsiteX23" fmla="*/ 1090247 w 2049864"/>
              <a:gd name="connsiteY23" fmla="*/ 1472084 h 2898950"/>
              <a:gd name="connsiteX24" fmla="*/ 708409 w 2049864"/>
              <a:gd name="connsiteY24" fmla="*/ 1467060 h 2898950"/>
              <a:gd name="connsiteX25" fmla="*/ 703385 w 2049864"/>
              <a:gd name="connsiteY25" fmla="*/ 2044840 h 2898950"/>
              <a:gd name="connsiteX26" fmla="*/ 678264 w 2049864"/>
              <a:gd name="connsiteY26" fmla="*/ 2245807 h 2898950"/>
              <a:gd name="connsiteX27" fmla="*/ 643095 w 2049864"/>
              <a:gd name="connsiteY27" fmla="*/ 2426677 h 2898950"/>
              <a:gd name="connsiteX28" fmla="*/ 1075174 w 2049864"/>
              <a:gd name="connsiteY28" fmla="*/ 2718080 h 2898950"/>
              <a:gd name="connsiteX29" fmla="*/ 1065126 w 2049864"/>
              <a:gd name="connsiteY29" fmla="*/ 2843684 h 2898950"/>
              <a:gd name="connsiteX30" fmla="*/ 612950 w 2049864"/>
              <a:gd name="connsiteY30" fmla="*/ 2738176 h 2898950"/>
              <a:gd name="connsiteX31" fmla="*/ 562708 w 2049864"/>
              <a:gd name="connsiteY31" fmla="*/ 2893926 h 2898950"/>
              <a:gd name="connsiteX32" fmla="*/ 507442 w 2049864"/>
              <a:gd name="connsiteY32" fmla="*/ 2898950 h 2898950"/>
              <a:gd name="connsiteX33" fmla="*/ 457200 w 2049864"/>
              <a:gd name="connsiteY33" fmla="*/ 2743200 h 2898950"/>
              <a:gd name="connsiteX34" fmla="*/ 5025 w 2049864"/>
              <a:gd name="connsiteY34" fmla="*/ 2838660 h 2898950"/>
              <a:gd name="connsiteX35" fmla="*/ 0 w 2049864"/>
              <a:gd name="connsiteY35" fmla="*/ 2713055 h 2898950"/>
              <a:gd name="connsiteX36" fmla="*/ 432080 w 2049864"/>
              <a:gd name="connsiteY36" fmla="*/ 2436726 h 2898950"/>
              <a:gd name="connsiteX37" fmla="*/ 391886 w 2049864"/>
              <a:gd name="connsiteY37" fmla="*/ 2326194 h 2898950"/>
              <a:gd name="connsiteX38" fmla="*/ 371789 w 2049864"/>
              <a:gd name="connsiteY38" fmla="*/ 2110154 h 2898950"/>
              <a:gd name="connsiteX39" fmla="*/ 361741 w 2049864"/>
              <a:gd name="connsiteY39" fmla="*/ 1753438 h 2898950"/>
              <a:gd name="connsiteX40" fmla="*/ 371789 w 2049864"/>
              <a:gd name="connsiteY40" fmla="*/ 1477108 h 2898950"/>
              <a:gd name="connsiteX0" fmla="*/ 365163 w 2049864"/>
              <a:gd name="connsiteY0" fmla="*/ 964423 h 2898950"/>
              <a:gd name="connsiteX1" fmla="*/ 147345 w 2049864"/>
              <a:gd name="connsiteY1" fmla="*/ 1096557 h 2898950"/>
              <a:gd name="connsiteX2" fmla="*/ 376814 w 2049864"/>
              <a:gd name="connsiteY2" fmla="*/ 276330 h 2898950"/>
              <a:gd name="connsiteX3" fmla="*/ 417007 w 2049864"/>
              <a:gd name="connsiteY3" fmla="*/ 140677 h 2898950"/>
              <a:gd name="connsiteX4" fmla="*/ 502418 w 2049864"/>
              <a:gd name="connsiteY4" fmla="*/ 20097 h 2898950"/>
              <a:gd name="connsiteX5" fmla="*/ 502418 w 2049864"/>
              <a:gd name="connsiteY5" fmla="*/ 20097 h 2898950"/>
              <a:gd name="connsiteX6" fmla="*/ 552660 w 2049864"/>
              <a:gd name="connsiteY6" fmla="*/ 0 h 2898950"/>
              <a:gd name="connsiteX7" fmla="*/ 617974 w 2049864"/>
              <a:gd name="connsiteY7" fmla="*/ 60291 h 2898950"/>
              <a:gd name="connsiteX8" fmla="*/ 653143 w 2049864"/>
              <a:gd name="connsiteY8" fmla="*/ 170822 h 2898950"/>
              <a:gd name="connsiteX9" fmla="*/ 688313 w 2049864"/>
              <a:gd name="connsiteY9" fmla="*/ 241161 h 2898950"/>
              <a:gd name="connsiteX10" fmla="*/ 693337 w 2049864"/>
              <a:gd name="connsiteY10" fmla="*/ 366765 h 2898950"/>
              <a:gd name="connsiteX11" fmla="*/ 693337 w 2049864"/>
              <a:gd name="connsiteY11" fmla="*/ 622998 h 2898950"/>
              <a:gd name="connsiteX12" fmla="*/ 693337 w 2049864"/>
              <a:gd name="connsiteY12" fmla="*/ 949570 h 2898950"/>
              <a:gd name="connsiteX13" fmla="*/ 924449 w 2049864"/>
              <a:gd name="connsiteY13" fmla="*/ 1075174 h 2898950"/>
              <a:gd name="connsiteX14" fmla="*/ 924449 w 2049864"/>
              <a:gd name="connsiteY14" fmla="*/ 849086 h 2898950"/>
              <a:gd name="connsiteX15" fmla="*/ 1125416 w 2049864"/>
              <a:gd name="connsiteY15" fmla="*/ 844062 h 2898950"/>
              <a:gd name="connsiteX16" fmla="*/ 1135464 w 2049864"/>
              <a:gd name="connsiteY16" fmla="*/ 894304 h 2898950"/>
              <a:gd name="connsiteX17" fmla="*/ 1135464 w 2049864"/>
              <a:gd name="connsiteY17" fmla="*/ 1075174 h 2898950"/>
              <a:gd name="connsiteX18" fmla="*/ 1105319 w 2049864"/>
              <a:gd name="connsiteY18" fmla="*/ 1175658 h 2898950"/>
              <a:gd name="connsiteX19" fmla="*/ 2009671 w 2049864"/>
              <a:gd name="connsiteY19" fmla="*/ 1647930 h 2898950"/>
              <a:gd name="connsiteX20" fmla="*/ 2044840 w 2049864"/>
              <a:gd name="connsiteY20" fmla="*/ 1703196 h 2898950"/>
              <a:gd name="connsiteX21" fmla="*/ 2049864 w 2049864"/>
              <a:gd name="connsiteY21" fmla="*/ 1853921 h 2898950"/>
              <a:gd name="connsiteX22" fmla="*/ 2004647 w 2049864"/>
              <a:gd name="connsiteY22" fmla="*/ 1788607 h 2898950"/>
              <a:gd name="connsiteX23" fmla="*/ 1090247 w 2049864"/>
              <a:gd name="connsiteY23" fmla="*/ 1472084 h 2898950"/>
              <a:gd name="connsiteX24" fmla="*/ 708409 w 2049864"/>
              <a:gd name="connsiteY24" fmla="*/ 1467060 h 2898950"/>
              <a:gd name="connsiteX25" fmla="*/ 703385 w 2049864"/>
              <a:gd name="connsiteY25" fmla="*/ 2044840 h 2898950"/>
              <a:gd name="connsiteX26" fmla="*/ 678264 w 2049864"/>
              <a:gd name="connsiteY26" fmla="*/ 2245807 h 2898950"/>
              <a:gd name="connsiteX27" fmla="*/ 643095 w 2049864"/>
              <a:gd name="connsiteY27" fmla="*/ 2426677 h 2898950"/>
              <a:gd name="connsiteX28" fmla="*/ 1075174 w 2049864"/>
              <a:gd name="connsiteY28" fmla="*/ 2718080 h 2898950"/>
              <a:gd name="connsiteX29" fmla="*/ 1065126 w 2049864"/>
              <a:gd name="connsiteY29" fmla="*/ 2843684 h 2898950"/>
              <a:gd name="connsiteX30" fmla="*/ 612950 w 2049864"/>
              <a:gd name="connsiteY30" fmla="*/ 2738176 h 2898950"/>
              <a:gd name="connsiteX31" fmla="*/ 562708 w 2049864"/>
              <a:gd name="connsiteY31" fmla="*/ 2893926 h 2898950"/>
              <a:gd name="connsiteX32" fmla="*/ 507442 w 2049864"/>
              <a:gd name="connsiteY32" fmla="*/ 2898950 h 2898950"/>
              <a:gd name="connsiteX33" fmla="*/ 457200 w 2049864"/>
              <a:gd name="connsiteY33" fmla="*/ 2743200 h 2898950"/>
              <a:gd name="connsiteX34" fmla="*/ 5025 w 2049864"/>
              <a:gd name="connsiteY34" fmla="*/ 2838660 h 2898950"/>
              <a:gd name="connsiteX35" fmla="*/ 0 w 2049864"/>
              <a:gd name="connsiteY35" fmla="*/ 2713055 h 2898950"/>
              <a:gd name="connsiteX36" fmla="*/ 432080 w 2049864"/>
              <a:gd name="connsiteY36" fmla="*/ 2436726 h 2898950"/>
              <a:gd name="connsiteX37" fmla="*/ 391886 w 2049864"/>
              <a:gd name="connsiteY37" fmla="*/ 2326194 h 2898950"/>
              <a:gd name="connsiteX38" fmla="*/ 371789 w 2049864"/>
              <a:gd name="connsiteY38" fmla="*/ 2110154 h 2898950"/>
              <a:gd name="connsiteX39" fmla="*/ 361741 w 2049864"/>
              <a:gd name="connsiteY39" fmla="*/ 1753438 h 2898950"/>
              <a:gd name="connsiteX40" fmla="*/ 371789 w 2049864"/>
              <a:gd name="connsiteY40" fmla="*/ 1477108 h 2898950"/>
              <a:gd name="connsiteX0" fmla="*/ 365163 w 2049864"/>
              <a:gd name="connsiteY0" fmla="*/ 964423 h 2898950"/>
              <a:gd name="connsiteX1" fmla="*/ 147345 w 2049864"/>
              <a:gd name="connsiteY1" fmla="*/ 1096557 h 2898950"/>
              <a:gd name="connsiteX2" fmla="*/ 140719 w 2049864"/>
              <a:gd name="connsiteY2" fmla="*/ 1056801 h 2898950"/>
              <a:gd name="connsiteX3" fmla="*/ 376814 w 2049864"/>
              <a:gd name="connsiteY3" fmla="*/ 276330 h 2898950"/>
              <a:gd name="connsiteX4" fmla="*/ 417007 w 2049864"/>
              <a:gd name="connsiteY4" fmla="*/ 140677 h 2898950"/>
              <a:gd name="connsiteX5" fmla="*/ 502418 w 2049864"/>
              <a:gd name="connsiteY5" fmla="*/ 20097 h 2898950"/>
              <a:gd name="connsiteX6" fmla="*/ 502418 w 2049864"/>
              <a:gd name="connsiteY6" fmla="*/ 20097 h 2898950"/>
              <a:gd name="connsiteX7" fmla="*/ 552660 w 2049864"/>
              <a:gd name="connsiteY7" fmla="*/ 0 h 2898950"/>
              <a:gd name="connsiteX8" fmla="*/ 617974 w 2049864"/>
              <a:gd name="connsiteY8" fmla="*/ 60291 h 2898950"/>
              <a:gd name="connsiteX9" fmla="*/ 653143 w 2049864"/>
              <a:gd name="connsiteY9" fmla="*/ 170822 h 2898950"/>
              <a:gd name="connsiteX10" fmla="*/ 688313 w 2049864"/>
              <a:gd name="connsiteY10" fmla="*/ 241161 h 2898950"/>
              <a:gd name="connsiteX11" fmla="*/ 693337 w 2049864"/>
              <a:gd name="connsiteY11" fmla="*/ 366765 h 2898950"/>
              <a:gd name="connsiteX12" fmla="*/ 693337 w 2049864"/>
              <a:gd name="connsiteY12" fmla="*/ 622998 h 2898950"/>
              <a:gd name="connsiteX13" fmla="*/ 693337 w 2049864"/>
              <a:gd name="connsiteY13" fmla="*/ 949570 h 2898950"/>
              <a:gd name="connsiteX14" fmla="*/ 924449 w 2049864"/>
              <a:gd name="connsiteY14" fmla="*/ 1075174 h 2898950"/>
              <a:gd name="connsiteX15" fmla="*/ 924449 w 2049864"/>
              <a:gd name="connsiteY15" fmla="*/ 849086 h 2898950"/>
              <a:gd name="connsiteX16" fmla="*/ 1125416 w 2049864"/>
              <a:gd name="connsiteY16" fmla="*/ 844062 h 2898950"/>
              <a:gd name="connsiteX17" fmla="*/ 1135464 w 2049864"/>
              <a:gd name="connsiteY17" fmla="*/ 894304 h 2898950"/>
              <a:gd name="connsiteX18" fmla="*/ 1135464 w 2049864"/>
              <a:gd name="connsiteY18" fmla="*/ 1075174 h 2898950"/>
              <a:gd name="connsiteX19" fmla="*/ 1105319 w 2049864"/>
              <a:gd name="connsiteY19" fmla="*/ 1175658 h 2898950"/>
              <a:gd name="connsiteX20" fmla="*/ 2009671 w 2049864"/>
              <a:gd name="connsiteY20" fmla="*/ 1647930 h 2898950"/>
              <a:gd name="connsiteX21" fmla="*/ 2044840 w 2049864"/>
              <a:gd name="connsiteY21" fmla="*/ 1703196 h 2898950"/>
              <a:gd name="connsiteX22" fmla="*/ 2049864 w 2049864"/>
              <a:gd name="connsiteY22" fmla="*/ 1853921 h 2898950"/>
              <a:gd name="connsiteX23" fmla="*/ 2004647 w 2049864"/>
              <a:gd name="connsiteY23" fmla="*/ 1788607 h 2898950"/>
              <a:gd name="connsiteX24" fmla="*/ 1090247 w 2049864"/>
              <a:gd name="connsiteY24" fmla="*/ 1472084 h 2898950"/>
              <a:gd name="connsiteX25" fmla="*/ 708409 w 2049864"/>
              <a:gd name="connsiteY25" fmla="*/ 1467060 h 2898950"/>
              <a:gd name="connsiteX26" fmla="*/ 703385 w 2049864"/>
              <a:gd name="connsiteY26" fmla="*/ 2044840 h 2898950"/>
              <a:gd name="connsiteX27" fmla="*/ 678264 w 2049864"/>
              <a:gd name="connsiteY27" fmla="*/ 2245807 h 2898950"/>
              <a:gd name="connsiteX28" fmla="*/ 643095 w 2049864"/>
              <a:gd name="connsiteY28" fmla="*/ 2426677 h 2898950"/>
              <a:gd name="connsiteX29" fmla="*/ 1075174 w 2049864"/>
              <a:gd name="connsiteY29" fmla="*/ 2718080 h 2898950"/>
              <a:gd name="connsiteX30" fmla="*/ 1065126 w 2049864"/>
              <a:gd name="connsiteY30" fmla="*/ 2843684 h 2898950"/>
              <a:gd name="connsiteX31" fmla="*/ 612950 w 2049864"/>
              <a:gd name="connsiteY31" fmla="*/ 2738176 h 2898950"/>
              <a:gd name="connsiteX32" fmla="*/ 562708 w 2049864"/>
              <a:gd name="connsiteY32" fmla="*/ 2893926 h 2898950"/>
              <a:gd name="connsiteX33" fmla="*/ 507442 w 2049864"/>
              <a:gd name="connsiteY33" fmla="*/ 2898950 h 2898950"/>
              <a:gd name="connsiteX34" fmla="*/ 457200 w 2049864"/>
              <a:gd name="connsiteY34" fmla="*/ 2743200 h 2898950"/>
              <a:gd name="connsiteX35" fmla="*/ 5025 w 2049864"/>
              <a:gd name="connsiteY35" fmla="*/ 2838660 h 2898950"/>
              <a:gd name="connsiteX36" fmla="*/ 0 w 2049864"/>
              <a:gd name="connsiteY36" fmla="*/ 2713055 h 2898950"/>
              <a:gd name="connsiteX37" fmla="*/ 432080 w 2049864"/>
              <a:gd name="connsiteY37" fmla="*/ 2436726 h 2898950"/>
              <a:gd name="connsiteX38" fmla="*/ 391886 w 2049864"/>
              <a:gd name="connsiteY38" fmla="*/ 2326194 h 2898950"/>
              <a:gd name="connsiteX39" fmla="*/ 371789 w 2049864"/>
              <a:gd name="connsiteY39" fmla="*/ 2110154 h 2898950"/>
              <a:gd name="connsiteX40" fmla="*/ 361741 w 2049864"/>
              <a:gd name="connsiteY40" fmla="*/ 1753438 h 2898950"/>
              <a:gd name="connsiteX41" fmla="*/ 371789 w 2049864"/>
              <a:gd name="connsiteY41" fmla="*/ 1477108 h 2898950"/>
              <a:gd name="connsiteX0" fmla="*/ 365163 w 2049864"/>
              <a:gd name="connsiteY0" fmla="*/ 964423 h 2898950"/>
              <a:gd name="connsiteX1" fmla="*/ 147345 w 2049864"/>
              <a:gd name="connsiteY1" fmla="*/ 1096557 h 2898950"/>
              <a:gd name="connsiteX2" fmla="*/ 147345 w 2049864"/>
              <a:gd name="connsiteY2" fmla="*/ 844767 h 2898950"/>
              <a:gd name="connsiteX3" fmla="*/ 376814 w 2049864"/>
              <a:gd name="connsiteY3" fmla="*/ 276330 h 2898950"/>
              <a:gd name="connsiteX4" fmla="*/ 417007 w 2049864"/>
              <a:gd name="connsiteY4" fmla="*/ 140677 h 2898950"/>
              <a:gd name="connsiteX5" fmla="*/ 502418 w 2049864"/>
              <a:gd name="connsiteY5" fmla="*/ 20097 h 2898950"/>
              <a:gd name="connsiteX6" fmla="*/ 502418 w 2049864"/>
              <a:gd name="connsiteY6" fmla="*/ 20097 h 2898950"/>
              <a:gd name="connsiteX7" fmla="*/ 552660 w 2049864"/>
              <a:gd name="connsiteY7" fmla="*/ 0 h 2898950"/>
              <a:gd name="connsiteX8" fmla="*/ 617974 w 2049864"/>
              <a:gd name="connsiteY8" fmla="*/ 60291 h 2898950"/>
              <a:gd name="connsiteX9" fmla="*/ 653143 w 2049864"/>
              <a:gd name="connsiteY9" fmla="*/ 170822 h 2898950"/>
              <a:gd name="connsiteX10" fmla="*/ 688313 w 2049864"/>
              <a:gd name="connsiteY10" fmla="*/ 241161 h 2898950"/>
              <a:gd name="connsiteX11" fmla="*/ 693337 w 2049864"/>
              <a:gd name="connsiteY11" fmla="*/ 366765 h 2898950"/>
              <a:gd name="connsiteX12" fmla="*/ 693337 w 2049864"/>
              <a:gd name="connsiteY12" fmla="*/ 622998 h 2898950"/>
              <a:gd name="connsiteX13" fmla="*/ 693337 w 2049864"/>
              <a:gd name="connsiteY13" fmla="*/ 949570 h 2898950"/>
              <a:gd name="connsiteX14" fmla="*/ 924449 w 2049864"/>
              <a:gd name="connsiteY14" fmla="*/ 1075174 h 2898950"/>
              <a:gd name="connsiteX15" fmla="*/ 924449 w 2049864"/>
              <a:gd name="connsiteY15" fmla="*/ 849086 h 2898950"/>
              <a:gd name="connsiteX16" fmla="*/ 1125416 w 2049864"/>
              <a:gd name="connsiteY16" fmla="*/ 844062 h 2898950"/>
              <a:gd name="connsiteX17" fmla="*/ 1135464 w 2049864"/>
              <a:gd name="connsiteY17" fmla="*/ 894304 h 2898950"/>
              <a:gd name="connsiteX18" fmla="*/ 1135464 w 2049864"/>
              <a:gd name="connsiteY18" fmla="*/ 1075174 h 2898950"/>
              <a:gd name="connsiteX19" fmla="*/ 1105319 w 2049864"/>
              <a:gd name="connsiteY19" fmla="*/ 1175658 h 2898950"/>
              <a:gd name="connsiteX20" fmla="*/ 2009671 w 2049864"/>
              <a:gd name="connsiteY20" fmla="*/ 1647930 h 2898950"/>
              <a:gd name="connsiteX21" fmla="*/ 2044840 w 2049864"/>
              <a:gd name="connsiteY21" fmla="*/ 1703196 h 2898950"/>
              <a:gd name="connsiteX22" fmla="*/ 2049864 w 2049864"/>
              <a:gd name="connsiteY22" fmla="*/ 1853921 h 2898950"/>
              <a:gd name="connsiteX23" fmla="*/ 2004647 w 2049864"/>
              <a:gd name="connsiteY23" fmla="*/ 1788607 h 2898950"/>
              <a:gd name="connsiteX24" fmla="*/ 1090247 w 2049864"/>
              <a:gd name="connsiteY24" fmla="*/ 1472084 h 2898950"/>
              <a:gd name="connsiteX25" fmla="*/ 708409 w 2049864"/>
              <a:gd name="connsiteY25" fmla="*/ 1467060 h 2898950"/>
              <a:gd name="connsiteX26" fmla="*/ 703385 w 2049864"/>
              <a:gd name="connsiteY26" fmla="*/ 2044840 h 2898950"/>
              <a:gd name="connsiteX27" fmla="*/ 678264 w 2049864"/>
              <a:gd name="connsiteY27" fmla="*/ 2245807 h 2898950"/>
              <a:gd name="connsiteX28" fmla="*/ 643095 w 2049864"/>
              <a:gd name="connsiteY28" fmla="*/ 2426677 h 2898950"/>
              <a:gd name="connsiteX29" fmla="*/ 1075174 w 2049864"/>
              <a:gd name="connsiteY29" fmla="*/ 2718080 h 2898950"/>
              <a:gd name="connsiteX30" fmla="*/ 1065126 w 2049864"/>
              <a:gd name="connsiteY30" fmla="*/ 2843684 h 2898950"/>
              <a:gd name="connsiteX31" fmla="*/ 612950 w 2049864"/>
              <a:gd name="connsiteY31" fmla="*/ 2738176 h 2898950"/>
              <a:gd name="connsiteX32" fmla="*/ 562708 w 2049864"/>
              <a:gd name="connsiteY32" fmla="*/ 2893926 h 2898950"/>
              <a:gd name="connsiteX33" fmla="*/ 507442 w 2049864"/>
              <a:gd name="connsiteY33" fmla="*/ 2898950 h 2898950"/>
              <a:gd name="connsiteX34" fmla="*/ 457200 w 2049864"/>
              <a:gd name="connsiteY34" fmla="*/ 2743200 h 2898950"/>
              <a:gd name="connsiteX35" fmla="*/ 5025 w 2049864"/>
              <a:gd name="connsiteY35" fmla="*/ 2838660 h 2898950"/>
              <a:gd name="connsiteX36" fmla="*/ 0 w 2049864"/>
              <a:gd name="connsiteY36" fmla="*/ 2713055 h 2898950"/>
              <a:gd name="connsiteX37" fmla="*/ 432080 w 2049864"/>
              <a:gd name="connsiteY37" fmla="*/ 2436726 h 2898950"/>
              <a:gd name="connsiteX38" fmla="*/ 391886 w 2049864"/>
              <a:gd name="connsiteY38" fmla="*/ 2326194 h 2898950"/>
              <a:gd name="connsiteX39" fmla="*/ 371789 w 2049864"/>
              <a:gd name="connsiteY39" fmla="*/ 2110154 h 2898950"/>
              <a:gd name="connsiteX40" fmla="*/ 361741 w 2049864"/>
              <a:gd name="connsiteY40" fmla="*/ 1753438 h 2898950"/>
              <a:gd name="connsiteX41" fmla="*/ 371789 w 2049864"/>
              <a:gd name="connsiteY41" fmla="*/ 1477108 h 2898950"/>
              <a:gd name="connsiteX0" fmla="*/ 365163 w 2049864"/>
              <a:gd name="connsiteY0" fmla="*/ 964423 h 2898950"/>
              <a:gd name="connsiteX1" fmla="*/ 147345 w 2049864"/>
              <a:gd name="connsiteY1" fmla="*/ 1096557 h 2898950"/>
              <a:gd name="connsiteX2" fmla="*/ 147345 w 2049864"/>
              <a:gd name="connsiteY2" fmla="*/ 844767 h 2898950"/>
              <a:gd name="connsiteX3" fmla="*/ 140719 w 2049864"/>
              <a:gd name="connsiteY3" fmla="*/ 824888 h 2898950"/>
              <a:gd name="connsiteX4" fmla="*/ 376814 w 2049864"/>
              <a:gd name="connsiteY4" fmla="*/ 276330 h 2898950"/>
              <a:gd name="connsiteX5" fmla="*/ 417007 w 2049864"/>
              <a:gd name="connsiteY5" fmla="*/ 140677 h 2898950"/>
              <a:gd name="connsiteX6" fmla="*/ 502418 w 2049864"/>
              <a:gd name="connsiteY6" fmla="*/ 20097 h 2898950"/>
              <a:gd name="connsiteX7" fmla="*/ 502418 w 2049864"/>
              <a:gd name="connsiteY7" fmla="*/ 20097 h 2898950"/>
              <a:gd name="connsiteX8" fmla="*/ 552660 w 2049864"/>
              <a:gd name="connsiteY8" fmla="*/ 0 h 2898950"/>
              <a:gd name="connsiteX9" fmla="*/ 617974 w 2049864"/>
              <a:gd name="connsiteY9" fmla="*/ 60291 h 2898950"/>
              <a:gd name="connsiteX10" fmla="*/ 653143 w 2049864"/>
              <a:gd name="connsiteY10" fmla="*/ 170822 h 2898950"/>
              <a:gd name="connsiteX11" fmla="*/ 688313 w 2049864"/>
              <a:gd name="connsiteY11" fmla="*/ 241161 h 2898950"/>
              <a:gd name="connsiteX12" fmla="*/ 693337 w 2049864"/>
              <a:gd name="connsiteY12" fmla="*/ 366765 h 2898950"/>
              <a:gd name="connsiteX13" fmla="*/ 693337 w 2049864"/>
              <a:gd name="connsiteY13" fmla="*/ 622998 h 2898950"/>
              <a:gd name="connsiteX14" fmla="*/ 693337 w 2049864"/>
              <a:gd name="connsiteY14" fmla="*/ 949570 h 2898950"/>
              <a:gd name="connsiteX15" fmla="*/ 924449 w 2049864"/>
              <a:gd name="connsiteY15" fmla="*/ 1075174 h 2898950"/>
              <a:gd name="connsiteX16" fmla="*/ 924449 w 2049864"/>
              <a:gd name="connsiteY16" fmla="*/ 849086 h 2898950"/>
              <a:gd name="connsiteX17" fmla="*/ 1125416 w 2049864"/>
              <a:gd name="connsiteY17" fmla="*/ 844062 h 2898950"/>
              <a:gd name="connsiteX18" fmla="*/ 1135464 w 2049864"/>
              <a:gd name="connsiteY18" fmla="*/ 894304 h 2898950"/>
              <a:gd name="connsiteX19" fmla="*/ 1135464 w 2049864"/>
              <a:gd name="connsiteY19" fmla="*/ 1075174 h 2898950"/>
              <a:gd name="connsiteX20" fmla="*/ 1105319 w 2049864"/>
              <a:gd name="connsiteY20" fmla="*/ 1175658 h 2898950"/>
              <a:gd name="connsiteX21" fmla="*/ 2009671 w 2049864"/>
              <a:gd name="connsiteY21" fmla="*/ 1647930 h 2898950"/>
              <a:gd name="connsiteX22" fmla="*/ 2044840 w 2049864"/>
              <a:gd name="connsiteY22" fmla="*/ 1703196 h 2898950"/>
              <a:gd name="connsiteX23" fmla="*/ 2049864 w 2049864"/>
              <a:gd name="connsiteY23" fmla="*/ 1853921 h 2898950"/>
              <a:gd name="connsiteX24" fmla="*/ 2004647 w 2049864"/>
              <a:gd name="connsiteY24" fmla="*/ 1788607 h 2898950"/>
              <a:gd name="connsiteX25" fmla="*/ 1090247 w 2049864"/>
              <a:gd name="connsiteY25" fmla="*/ 1472084 h 2898950"/>
              <a:gd name="connsiteX26" fmla="*/ 708409 w 2049864"/>
              <a:gd name="connsiteY26" fmla="*/ 1467060 h 2898950"/>
              <a:gd name="connsiteX27" fmla="*/ 703385 w 2049864"/>
              <a:gd name="connsiteY27" fmla="*/ 2044840 h 2898950"/>
              <a:gd name="connsiteX28" fmla="*/ 678264 w 2049864"/>
              <a:gd name="connsiteY28" fmla="*/ 2245807 h 2898950"/>
              <a:gd name="connsiteX29" fmla="*/ 643095 w 2049864"/>
              <a:gd name="connsiteY29" fmla="*/ 2426677 h 2898950"/>
              <a:gd name="connsiteX30" fmla="*/ 1075174 w 2049864"/>
              <a:gd name="connsiteY30" fmla="*/ 2718080 h 2898950"/>
              <a:gd name="connsiteX31" fmla="*/ 1065126 w 2049864"/>
              <a:gd name="connsiteY31" fmla="*/ 2843684 h 2898950"/>
              <a:gd name="connsiteX32" fmla="*/ 612950 w 2049864"/>
              <a:gd name="connsiteY32" fmla="*/ 2738176 h 2898950"/>
              <a:gd name="connsiteX33" fmla="*/ 562708 w 2049864"/>
              <a:gd name="connsiteY33" fmla="*/ 2893926 h 2898950"/>
              <a:gd name="connsiteX34" fmla="*/ 507442 w 2049864"/>
              <a:gd name="connsiteY34" fmla="*/ 2898950 h 2898950"/>
              <a:gd name="connsiteX35" fmla="*/ 457200 w 2049864"/>
              <a:gd name="connsiteY35" fmla="*/ 2743200 h 2898950"/>
              <a:gd name="connsiteX36" fmla="*/ 5025 w 2049864"/>
              <a:gd name="connsiteY36" fmla="*/ 2838660 h 2898950"/>
              <a:gd name="connsiteX37" fmla="*/ 0 w 2049864"/>
              <a:gd name="connsiteY37" fmla="*/ 2713055 h 2898950"/>
              <a:gd name="connsiteX38" fmla="*/ 432080 w 2049864"/>
              <a:gd name="connsiteY38" fmla="*/ 2436726 h 2898950"/>
              <a:gd name="connsiteX39" fmla="*/ 391886 w 2049864"/>
              <a:gd name="connsiteY39" fmla="*/ 2326194 h 2898950"/>
              <a:gd name="connsiteX40" fmla="*/ 371789 w 2049864"/>
              <a:gd name="connsiteY40" fmla="*/ 2110154 h 2898950"/>
              <a:gd name="connsiteX41" fmla="*/ 361741 w 2049864"/>
              <a:gd name="connsiteY41" fmla="*/ 1753438 h 2898950"/>
              <a:gd name="connsiteX42" fmla="*/ 371789 w 2049864"/>
              <a:gd name="connsiteY42" fmla="*/ 1477108 h 2898950"/>
              <a:gd name="connsiteX0" fmla="*/ 396723 w 2081424"/>
              <a:gd name="connsiteY0" fmla="*/ 964423 h 2898950"/>
              <a:gd name="connsiteX1" fmla="*/ 178905 w 2081424"/>
              <a:gd name="connsiteY1" fmla="*/ 1096557 h 2898950"/>
              <a:gd name="connsiteX2" fmla="*/ 178905 w 2081424"/>
              <a:gd name="connsiteY2" fmla="*/ 844767 h 2898950"/>
              <a:gd name="connsiteX3" fmla="*/ 0 w 2081424"/>
              <a:gd name="connsiteY3" fmla="*/ 844767 h 2898950"/>
              <a:gd name="connsiteX4" fmla="*/ 408374 w 2081424"/>
              <a:gd name="connsiteY4" fmla="*/ 276330 h 2898950"/>
              <a:gd name="connsiteX5" fmla="*/ 448567 w 2081424"/>
              <a:gd name="connsiteY5" fmla="*/ 140677 h 2898950"/>
              <a:gd name="connsiteX6" fmla="*/ 533978 w 2081424"/>
              <a:gd name="connsiteY6" fmla="*/ 20097 h 2898950"/>
              <a:gd name="connsiteX7" fmla="*/ 533978 w 2081424"/>
              <a:gd name="connsiteY7" fmla="*/ 20097 h 2898950"/>
              <a:gd name="connsiteX8" fmla="*/ 584220 w 2081424"/>
              <a:gd name="connsiteY8" fmla="*/ 0 h 2898950"/>
              <a:gd name="connsiteX9" fmla="*/ 649534 w 2081424"/>
              <a:gd name="connsiteY9" fmla="*/ 60291 h 2898950"/>
              <a:gd name="connsiteX10" fmla="*/ 684703 w 2081424"/>
              <a:gd name="connsiteY10" fmla="*/ 170822 h 2898950"/>
              <a:gd name="connsiteX11" fmla="*/ 719873 w 2081424"/>
              <a:gd name="connsiteY11" fmla="*/ 241161 h 2898950"/>
              <a:gd name="connsiteX12" fmla="*/ 724897 w 2081424"/>
              <a:gd name="connsiteY12" fmla="*/ 366765 h 2898950"/>
              <a:gd name="connsiteX13" fmla="*/ 724897 w 2081424"/>
              <a:gd name="connsiteY13" fmla="*/ 622998 h 2898950"/>
              <a:gd name="connsiteX14" fmla="*/ 724897 w 2081424"/>
              <a:gd name="connsiteY14" fmla="*/ 949570 h 2898950"/>
              <a:gd name="connsiteX15" fmla="*/ 956009 w 2081424"/>
              <a:gd name="connsiteY15" fmla="*/ 1075174 h 2898950"/>
              <a:gd name="connsiteX16" fmla="*/ 956009 w 2081424"/>
              <a:gd name="connsiteY16" fmla="*/ 849086 h 2898950"/>
              <a:gd name="connsiteX17" fmla="*/ 1156976 w 2081424"/>
              <a:gd name="connsiteY17" fmla="*/ 844062 h 2898950"/>
              <a:gd name="connsiteX18" fmla="*/ 1167024 w 2081424"/>
              <a:gd name="connsiteY18" fmla="*/ 894304 h 2898950"/>
              <a:gd name="connsiteX19" fmla="*/ 1167024 w 2081424"/>
              <a:gd name="connsiteY19" fmla="*/ 1075174 h 2898950"/>
              <a:gd name="connsiteX20" fmla="*/ 1136879 w 2081424"/>
              <a:gd name="connsiteY20" fmla="*/ 1175658 h 2898950"/>
              <a:gd name="connsiteX21" fmla="*/ 2041231 w 2081424"/>
              <a:gd name="connsiteY21" fmla="*/ 1647930 h 2898950"/>
              <a:gd name="connsiteX22" fmla="*/ 2076400 w 2081424"/>
              <a:gd name="connsiteY22" fmla="*/ 1703196 h 2898950"/>
              <a:gd name="connsiteX23" fmla="*/ 2081424 w 2081424"/>
              <a:gd name="connsiteY23" fmla="*/ 1853921 h 2898950"/>
              <a:gd name="connsiteX24" fmla="*/ 2036207 w 2081424"/>
              <a:gd name="connsiteY24" fmla="*/ 1788607 h 2898950"/>
              <a:gd name="connsiteX25" fmla="*/ 1121807 w 2081424"/>
              <a:gd name="connsiteY25" fmla="*/ 1472084 h 2898950"/>
              <a:gd name="connsiteX26" fmla="*/ 739969 w 2081424"/>
              <a:gd name="connsiteY26" fmla="*/ 1467060 h 2898950"/>
              <a:gd name="connsiteX27" fmla="*/ 734945 w 2081424"/>
              <a:gd name="connsiteY27" fmla="*/ 2044840 h 2898950"/>
              <a:gd name="connsiteX28" fmla="*/ 709824 w 2081424"/>
              <a:gd name="connsiteY28" fmla="*/ 2245807 h 2898950"/>
              <a:gd name="connsiteX29" fmla="*/ 674655 w 2081424"/>
              <a:gd name="connsiteY29" fmla="*/ 2426677 h 2898950"/>
              <a:gd name="connsiteX30" fmla="*/ 1106734 w 2081424"/>
              <a:gd name="connsiteY30" fmla="*/ 2718080 h 2898950"/>
              <a:gd name="connsiteX31" fmla="*/ 1096686 w 2081424"/>
              <a:gd name="connsiteY31" fmla="*/ 2843684 h 2898950"/>
              <a:gd name="connsiteX32" fmla="*/ 644510 w 2081424"/>
              <a:gd name="connsiteY32" fmla="*/ 2738176 h 2898950"/>
              <a:gd name="connsiteX33" fmla="*/ 594268 w 2081424"/>
              <a:gd name="connsiteY33" fmla="*/ 2893926 h 2898950"/>
              <a:gd name="connsiteX34" fmla="*/ 539002 w 2081424"/>
              <a:gd name="connsiteY34" fmla="*/ 2898950 h 2898950"/>
              <a:gd name="connsiteX35" fmla="*/ 488760 w 2081424"/>
              <a:gd name="connsiteY35" fmla="*/ 2743200 h 2898950"/>
              <a:gd name="connsiteX36" fmla="*/ 36585 w 2081424"/>
              <a:gd name="connsiteY36" fmla="*/ 2838660 h 2898950"/>
              <a:gd name="connsiteX37" fmla="*/ 31560 w 2081424"/>
              <a:gd name="connsiteY37" fmla="*/ 2713055 h 2898950"/>
              <a:gd name="connsiteX38" fmla="*/ 463640 w 2081424"/>
              <a:gd name="connsiteY38" fmla="*/ 2436726 h 2898950"/>
              <a:gd name="connsiteX39" fmla="*/ 423446 w 2081424"/>
              <a:gd name="connsiteY39" fmla="*/ 2326194 h 2898950"/>
              <a:gd name="connsiteX40" fmla="*/ 403349 w 2081424"/>
              <a:gd name="connsiteY40" fmla="*/ 2110154 h 2898950"/>
              <a:gd name="connsiteX41" fmla="*/ 393301 w 2081424"/>
              <a:gd name="connsiteY41" fmla="*/ 1753438 h 2898950"/>
              <a:gd name="connsiteX42" fmla="*/ 403349 w 2081424"/>
              <a:gd name="connsiteY42" fmla="*/ 1477108 h 2898950"/>
              <a:gd name="connsiteX0" fmla="*/ 403349 w 2088050"/>
              <a:gd name="connsiteY0" fmla="*/ 964423 h 2898950"/>
              <a:gd name="connsiteX1" fmla="*/ 185531 w 2088050"/>
              <a:gd name="connsiteY1" fmla="*/ 1096557 h 2898950"/>
              <a:gd name="connsiteX2" fmla="*/ 185531 w 2088050"/>
              <a:gd name="connsiteY2" fmla="*/ 844767 h 2898950"/>
              <a:gd name="connsiteX3" fmla="*/ 6626 w 2088050"/>
              <a:gd name="connsiteY3" fmla="*/ 844767 h 2898950"/>
              <a:gd name="connsiteX4" fmla="*/ 0 w 2088050"/>
              <a:gd name="connsiteY4" fmla="*/ 824888 h 2898950"/>
              <a:gd name="connsiteX5" fmla="*/ 415000 w 2088050"/>
              <a:gd name="connsiteY5" fmla="*/ 276330 h 2898950"/>
              <a:gd name="connsiteX6" fmla="*/ 455193 w 2088050"/>
              <a:gd name="connsiteY6" fmla="*/ 140677 h 2898950"/>
              <a:gd name="connsiteX7" fmla="*/ 540604 w 2088050"/>
              <a:gd name="connsiteY7" fmla="*/ 20097 h 2898950"/>
              <a:gd name="connsiteX8" fmla="*/ 540604 w 2088050"/>
              <a:gd name="connsiteY8" fmla="*/ 20097 h 2898950"/>
              <a:gd name="connsiteX9" fmla="*/ 590846 w 2088050"/>
              <a:gd name="connsiteY9" fmla="*/ 0 h 2898950"/>
              <a:gd name="connsiteX10" fmla="*/ 656160 w 2088050"/>
              <a:gd name="connsiteY10" fmla="*/ 60291 h 2898950"/>
              <a:gd name="connsiteX11" fmla="*/ 691329 w 2088050"/>
              <a:gd name="connsiteY11" fmla="*/ 170822 h 2898950"/>
              <a:gd name="connsiteX12" fmla="*/ 726499 w 2088050"/>
              <a:gd name="connsiteY12" fmla="*/ 241161 h 2898950"/>
              <a:gd name="connsiteX13" fmla="*/ 731523 w 2088050"/>
              <a:gd name="connsiteY13" fmla="*/ 366765 h 2898950"/>
              <a:gd name="connsiteX14" fmla="*/ 731523 w 2088050"/>
              <a:gd name="connsiteY14" fmla="*/ 622998 h 2898950"/>
              <a:gd name="connsiteX15" fmla="*/ 731523 w 2088050"/>
              <a:gd name="connsiteY15" fmla="*/ 949570 h 2898950"/>
              <a:gd name="connsiteX16" fmla="*/ 962635 w 2088050"/>
              <a:gd name="connsiteY16" fmla="*/ 1075174 h 2898950"/>
              <a:gd name="connsiteX17" fmla="*/ 962635 w 2088050"/>
              <a:gd name="connsiteY17" fmla="*/ 849086 h 2898950"/>
              <a:gd name="connsiteX18" fmla="*/ 1163602 w 2088050"/>
              <a:gd name="connsiteY18" fmla="*/ 844062 h 2898950"/>
              <a:gd name="connsiteX19" fmla="*/ 1173650 w 2088050"/>
              <a:gd name="connsiteY19" fmla="*/ 894304 h 2898950"/>
              <a:gd name="connsiteX20" fmla="*/ 1173650 w 2088050"/>
              <a:gd name="connsiteY20" fmla="*/ 1075174 h 2898950"/>
              <a:gd name="connsiteX21" fmla="*/ 1143505 w 2088050"/>
              <a:gd name="connsiteY21" fmla="*/ 1175658 h 2898950"/>
              <a:gd name="connsiteX22" fmla="*/ 2047857 w 2088050"/>
              <a:gd name="connsiteY22" fmla="*/ 1647930 h 2898950"/>
              <a:gd name="connsiteX23" fmla="*/ 2083026 w 2088050"/>
              <a:gd name="connsiteY23" fmla="*/ 1703196 h 2898950"/>
              <a:gd name="connsiteX24" fmla="*/ 2088050 w 2088050"/>
              <a:gd name="connsiteY24" fmla="*/ 1853921 h 2898950"/>
              <a:gd name="connsiteX25" fmla="*/ 2042833 w 2088050"/>
              <a:gd name="connsiteY25" fmla="*/ 1788607 h 2898950"/>
              <a:gd name="connsiteX26" fmla="*/ 1128433 w 2088050"/>
              <a:gd name="connsiteY26" fmla="*/ 1472084 h 2898950"/>
              <a:gd name="connsiteX27" fmla="*/ 746595 w 2088050"/>
              <a:gd name="connsiteY27" fmla="*/ 1467060 h 2898950"/>
              <a:gd name="connsiteX28" fmla="*/ 741571 w 2088050"/>
              <a:gd name="connsiteY28" fmla="*/ 2044840 h 2898950"/>
              <a:gd name="connsiteX29" fmla="*/ 716450 w 2088050"/>
              <a:gd name="connsiteY29" fmla="*/ 2245807 h 2898950"/>
              <a:gd name="connsiteX30" fmla="*/ 681281 w 2088050"/>
              <a:gd name="connsiteY30" fmla="*/ 2426677 h 2898950"/>
              <a:gd name="connsiteX31" fmla="*/ 1113360 w 2088050"/>
              <a:gd name="connsiteY31" fmla="*/ 2718080 h 2898950"/>
              <a:gd name="connsiteX32" fmla="*/ 1103312 w 2088050"/>
              <a:gd name="connsiteY32" fmla="*/ 2843684 h 2898950"/>
              <a:gd name="connsiteX33" fmla="*/ 651136 w 2088050"/>
              <a:gd name="connsiteY33" fmla="*/ 2738176 h 2898950"/>
              <a:gd name="connsiteX34" fmla="*/ 600894 w 2088050"/>
              <a:gd name="connsiteY34" fmla="*/ 2893926 h 2898950"/>
              <a:gd name="connsiteX35" fmla="*/ 545628 w 2088050"/>
              <a:gd name="connsiteY35" fmla="*/ 2898950 h 2898950"/>
              <a:gd name="connsiteX36" fmla="*/ 495386 w 2088050"/>
              <a:gd name="connsiteY36" fmla="*/ 2743200 h 2898950"/>
              <a:gd name="connsiteX37" fmla="*/ 43211 w 2088050"/>
              <a:gd name="connsiteY37" fmla="*/ 2838660 h 2898950"/>
              <a:gd name="connsiteX38" fmla="*/ 38186 w 2088050"/>
              <a:gd name="connsiteY38" fmla="*/ 2713055 h 2898950"/>
              <a:gd name="connsiteX39" fmla="*/ 470266 w 2088050"/>
              <a:gd name="connsiteY39" fmla="*/ 2436726 h 2898950"/>
              <a:gd name="connsiteX40" fmla="*/ 430072 w 2088050"/>
              <a:gd name="connsiteY40" fmla="*/ 2326194 h 2898950"/>
              <a:gd name="connsiteX41" fmla="*/ 409975 w 2088050"/>
              <a:gd name="connsiteY41" fmla="*/ 2110154 h 2898950"/>
              <a:gd name="connsiteX42" fmla="*/ 399927 w 2088050"/>
              <a:gd name="connsiteY42" fmla="*/ 1753438 h 2898950"/>
              <a:gd name="connsiteX43" fmla="*/ 409975 w 2088050"/>
              <a:gd name="connsiteY43" fmla="*/ 1477108 h 2898950"/>
              <a:gd name="connsiteX0" fmla="*/ 429853 w 2114554"/>
              <a:gd name="connsiteY0" fmla="*/ 964423 h 2898950"/>
              <a:gd name="connsiteX1" fmla="*/ 212035 w 2114554"/>
              <a:gd name="connsiteY1" fmla="*/ 1096557 h 2898950"/>
              <a:gd name="connsiteX2" fmla="*/ 212035 w 2114554"/>
              <a:gd name="connsiteY2" fmla="*/ 844767 h 2898950"/>
              <a:gd name="connsiteX3" fmla="*/ 33130 w 2114554"/>
              <a:gd name="connsiteY3" fmla="*/ 844767 h 2898950"/>
              <a:gd name="connsiteX4" fmla="*/ 0 w 2114554"/>
              <a:gd name="connsiteY4" fmla="*/ 897775 h 2898950"/>
              <a:gd name="connsiteX5" fmla="*/ 441504 w 2114554"/>
              <a:gd name="connsiteY5" fmla="*/ 276330 h 2898950"/>
              <a:gd name="connsiteX6" fmla="*/ 481697 w 2114554"/>
              <a:gd name="connsiteY6" fmla="*/ 140677 h 2898950"/>
              <a:gd name="connsiteX7" fmla="*/ 567108 w 2114554"/>
              <a:gd name="connsiteY7" fmla="*/ 20097 h 2898950"/>
              <a:gd name="connsiteX8" fmla="*/ 567108 w 2114554"/>
              <a:gd name="connsiteY8" fmla="*/ 20097 h 2898950"/>
              <a:gd name="connsiteX9" fmla="*/ 617350 w 2114554"/>
              <a:gd name="connsiteY9" fmla="*/ 0 h 2898950"/>
              <a:gd name="connsiteX10" fmla="*/ 682664 w 2114554"/>
              <a:gd name="connsiteY10" fmla="*/ 60291 h 2898950"/>
              <a:gd name="connsiteX11" fmla="*/ 717833 w 2114554"/>
              <a:gd name="connsiteY11" fmla="*/ 170822 h 2898950"/>
              <a:gd name="connsiteX12" fmla="*/ 753003 w 2114554"/>
              <a:gd name="connsiteY12" fmla="*/ 241161 h 2898950"/>
              <a:gd name="connsiteX13" fmla="*/ 758027 w 2114554"/>
              <a:gd name="connsiteY13" fmla="*/ 366765 h 2898950"/>
              <a:gd name="connsiteX14" fmla="*/ 758027 w 2114554"/>
              <a:gd name="connsiteY14" fmla="*/ 622998 h 2898950"/>
              <a:gd name="connsiteX15" fmla="*/ 758027 w 2114554"/>
              <a:gd name="connsiteY15" fmla="*/ 949570 h 2898950"/>
              <a:gd name="connsiteX16" fmla="*/ 989139 w 2114554"/>
              <a:gd name="connsiteY16" fmla="*/ 1075174 h 2898950"/>
              <a:gd name="connsiteX17" fmla="*/ 989139 w 2114554"/>
              <a:gd name="connsiteY17" fmla="*/ 849086 h 2898950"/>
              <a:gd name="connsiteX18" fmla="*/ 1190106 w 2114554"/>
              <a:gd name="connsiteY18" fmla="*/ 844062 h 2898950"/>
              <a:gd name="connsiteX19" fmla="*/ 1200154 w 2114554"/>
              <a:gd name="connsiteY19" fmla="*/ 894304 h 2898950"/>
              <a:gd name="connsiteX20" fmla="*/ 1200154 w 2114554"/>
              <a:gd name="connsiteY20" fmla="*/ 1075174 h 2898950"/>
              <a:gd name="connsiteX21" fmla="*/ 1170009 w 2114554"/>
              <a:gd name="connsiteY21" fmla="*/ 1175658 h 2898950"/>
              <a:gd name="connsiteX22" fmla="*/ 2074361 w 2114554"/>
              <a:gd name="connsiteY22" fmla="*/ 1647930 h 2898950"/>
              <a:gd name="connsiteX23" fmla="*/ 2109530 w 2114554"/>
              <a:gd name="connsiteY23" fmla="*/ 1703196 h 2898950"/>
              <a:gd name="connsiteX24" fmla="*/ 2114554 w 2114554"/>
              <a:gd name="connsiteY24" fmla="*/ 1853921 h 2898950"/>
              <a:gd name="connsiteX25" fmla="*/ 2069337 w 2114554"/>
              <a:gd name="connsiteY25" fmla="*/ 1788607 h 2898950"/>
              <a:gd name="connsiteX26" fmla="*/ 1154937 w 2114554"/>
              <a:gd name="connsiteY26" fmla="*/ 1472084 h 2898950"/>
              <a:gd name="connsiteX27" fmla="*/ 773099 w 2114554"/>
              <a:gd name="connsiteY27" fmla="*/ 1467060 h 2898950"/>
              <a:gd name="connsiteX28" fmla="*/ 768075 w 2114554"/>
              <a:gd name="connsiteY28" fmla="*/ 2044840 h 2898950"/>
              <a:gd name="connsiteX29" fmla="*/ 742954 w 2114554"/>
              <a:gd name="connsiteY29" fmla="*/ 2245807 h 2898950"/>
              <a:gd name="connsiteX30" fmla="*/ 707785 w 2114554"/>
              <a:gd name="connsiteY30" fmla="*/ 2426677 h 2898950"/>
              <a:gd name="connsiteX31" fmla="*/ 1139864 w 2114554"/>
              <a:gd name="connsiteY31" fmla="*/ 2718080 h 2898950"/>
              <a:gd name="connsiteX32" fmla="*/ 1129816 w 2114554"/>
              <a:gd name="connsiteY32" fmla="*/ 2843684 h 2898950"/>
              <a:gd name="connsiteX33" fmla="*/ 677640 w 2114554"/>
              <a:gd name="connsiteY33" fmla="*/ 2738176 h 2898950"/>
              <a:gd name="connsiteX34" fmla="*/ 627398 w 2114554"/>
              <a:gd name="connsiteY34" fmla="*/ 2893926 h 2898950"/>
              <a:gd name="connsiteX35" fmla="*/ 572132 w 2114554"/>
              <a:gd name="connsiteY35" fmla="*/ 2898950 h 2898950"/>
              <a:gd name="connsiteX36" fmla="*/ 521890 w 2114554"/>
              <a:gd name="connsiteY36" fmla="*/ 2743200 h 2898950"/>
              <a:gd name="connsiteX37" fmla="*/ 69715 w 2114554"/>
              <a:gd name="connsiteY37" fmla="*/ 2838660 h 2898950"/>
              <a:gd name="connsiteX38" fmla="*/ 64690 w 2114554"/>
              <a:gd name="connsiteY38" fmla="*/ 2713055 h 2898950"/>
              <a:gd name="connsiteX39" fmla="*/ 496770 w 2114554"/>
              <a:gd name="connsiteY39" fmla="*/ 2436726 h 2898950"/>
              <a:gd name="connsiteX40" fmla="*/ 456576 w 2114554"/>
              <a:gd name="connsiteY40" fmla="*/ 2326194 h 2898950"/>
              <a:gd name="connsiteX41" fmla="*/ 436479 w 2114554"/>
              <a:gd name="connsiteY41" fmla="*/ 2110154 h 2898950"/>
              <a:gd name="connsiteX42" fmla="*/ 426431 w 2114554"/>
              <a:gd name="connsiteY42" fmla="*/ 1753438 h 2898950"/>
              <a:gd name="connsiteX43" fmla="*/ 436479 w 2114554"/>
              <a:gd name="connsiteY43" fmla="*/ 1477108 h 2898950"/>
              <a:gd name="connsiteX0" fmla="*/ 429853 w 2114554"/>
              <a:gd name="connsiteY0" fmla="*/ 964423 h 2898950"/>
              <a:gd name="connsiteX1" fmla="*/ 212035 w 2114554"/>
              <a:gd name="connsiteY1" fmla="*/ 1096557 h 2898950"/>
              <a:gd name="connsiteX2" fmla="*/ 212035 w 2114554"/>
              <a:gd name="connsiteY2" fmla="*/ 844767 h 2898950"/>
              <a:gd name="connsiteX3" fmla="*/ 33130 w 2114554"/>
              <a:gd name="connsiteY3" fmla="*/ 844767 h 2898950"/>
              <a:gd name="connsiteX4" fmla="*/ 0 w 2114554"/>
              <a:gd name="connsiteY4" fmla="*/ 897775 h 2898950"/>
              <a:gd name="connsiteX5" fmla="*/ 0 w 2114554"/>
              <a:gd name="connsiteY5" fmla="*/ 884522 h 2898950"/>
              <a:gd name="connsiteX6" fmla="*/ 441504 w 2114554"/>
              <a:gd name="connsiteY6" fmla="*/ 276330 h 2898950"/>
              <a:gd name="connsiteX7" fmla="*/ 481697 w 2114554"/>
              <a:gd name="connsiteY7" fmla="*/ 140677 h 2898950"/>
              <a:gd name="connsiteX8" fmla="*/ 567108 w 2114554"/>
              <a:gd name="connsiteY8" fmla="*/ 20097 h 2898950"/>
              <a:gd name="connsiteX9" fmla="*/ 567108 w 2114554"/>
              <a:gd name="connsiteY9" fmla="*/ 20097 h 2898950"/>
              <a:gd name="connsiteX10" fmla="*/ 617350 w 2114554"/>
              <a:gd name="connsiteY10" fmla="*/ 0 h 2898950"/>
              <a:gd name="connsiteX11" fmla="*/ 682664 w 2114554"/>
              <a:gd name="connsiteY11" fmla="*/ 60291 h 2898950"/>
              <a:gd name="connsiteX12" fmla="*/ 717833 w 2114554"/>
              <a:gd name="connsiteY12" fmla="*/ 170822 h 2898950"/>
              <a:gd name="connsiteX13" fmla="*/ 753003 w 2114554"/>
              <a:gd name="connsiteY13" fmla="*/ 241161 h 2898950"/>
              <a:gd name="connsiteX14" fmla="*/ 758027 w 2114554"/>
              <a:gd name="connsiteY14" fmla="*/ 366765 h 2898950"/>
              <a:gd name="connsiteX15" fmla="*/ 758027 w 2114554"/>
              <a:gd name="connsiteY15" fmla="*/ 622998 h 2898950"/>
              <a:gd name="connsiteX16" fmla="*/ 758027 w 2114554"/>
              <a:gd name="connsiteY16" fmla="*/ 949570 h 2898950"/>
              <a:gd name="connsiteX17" fmla="*/ 989139 w 2114554"/>
              <a:gd name="connsiteY17" fmla="*/ 1075174 h 2898950"/>
              <a:gd name="connsiteX18" fmla="*/ 989139 w 2114554"/>
              <a:gd name="connsiteY18" fmla="*/ 849086 h 2898950"/>
              <a:gd name="connsiteX19" fmla="*/ 1190106 w 2114554"/>
              <a:gd name="connsiteY19" fmla="*/ 844062 h 2898950"/>
              <a:gd name="connsiteX20" fmla="*/ 1200154 w 2114554"/>
              <a:gd name="connsiteY20" fmla="*/ 894304 h 2898950"/>
              <a:gd name="connsiteX21" fmla="*/ 1200154 w 2114554"/>
              <a:gd name="connsiteY21" fmla="*/ 1075174 h 2898950"/>
              <a:gd name="connsiteX22" fmla="*/ 1170009 w 2114554"/>
              <a:gd name="connsiteY22" fmla="*/ 1175658 h 2898950"/>
              <a:gd name="connsiteX23" fmla="*/ 2074361 w 2114554"/>
              <a:gd name="connsiteY23" fmla="*/ 1647930 h 2898950"/>
              <a:gd name="connsiteX24" fmla="*/ 2109530 w 2114554"/>
              <a:gd name="connsiteY24" fmla="*/ 1703196 h 2898950"/>
              <a:gd name="connsiteX25" fmla="*/ 2114554 w 2114554"/>
              <a:gd name="connsiteY25" fmla="*/ 1853921 h 2898950"/>
              <a:gd name="connsiteX26" fmla="*/ 2069337 w 2114554"/>
              <a:gd name="connsiteY26" fmla="*/ 1788607 h 2898950"/>
              <a:gd name="connsiteX27" fmla="*/ 1154937 w 2114554"/>
              <a:gd name="connsiteY27" fmla="*/ 1472084 h 2898950"/>
              <a:gd name="connsiteX28" fmla="*/ 773099 w 2114554"/>
              <a:gd name="connsiteY28" fmla="*/ 1467060 h 2898950"/>
              <a:gd name="connsiteX29" fmla="*/ 768075 w 2114554"/>
              <a:gd name="connsiteY29" fmla="*/ 2044840 h 2898950"/>
              <a:gd name="connsiteX30" fmla="*/ 742954 w 2114554"/>
              <a:gd name="connsiteY30" fmla="*/ 2245807 h 2898950"/>
              <a:gd name="connsiteX31" fmla="*/ 707785 w 2114554"/>
              <a:gd name="connsiteY31" fmla="*/ 2426677 h 2898950"/>
              <a:gd name="connsiteX32" fmla="*/ 1139864 w 2114554"/>
              <a:gd name="connsiteY32" fmla="*/ 2718080 h 2898950"/>
              <a:gd name="connsiteX33" fmla="*/ 1129816 w 2114554"/>
              <a:gd name="connsiteY33" fmla="*/ 2843684 h 2898950"/>
              <a:gd name="connsiteX34" fmla="*/ 677640 w 2114554"/>
              <a:gd name="connsiteY34" fmla="*/ 2738176 h 2898950"/>
              <a:gd name="connsiteX35" fmla="*/ 627398 w 2114554"/>
              <a:gd name="connsiteY35" fmla="*/ 2893926 h 2898950"/>
              <a:gd name="connsiteX36" fmla="*/ 572132 w 2114554"/>
              <a:gd name="connsiteY36" fmla="*/ 2898950 h 2898950"/>
              <a:gd name="connsiteX37" fmla="*/ 521890 w 2114554"/>
              <a:gd name="connsiteY37" fmla="*/ 2743200 h 2898950"/>
              <a:gd name="connsiteX38" fmla="*/ 69715 w 2114554"/>
              <a:gd name="connsiteY38" fmla="*/ 2838660 h 2898950"/>
              <a:gd name="connsiteX39" fmla="*/ 64690 w 2114554"/>
              <a:gd name="connsiteY39" fmla="*/ 2713055 h 2898950"/>
              <a:gd name="connsiteX40" fmla="*/ 496770 w 2114554"/>
              <a:gd name="connsiteY40" fmla="*/ 2436726 h 2898950"/>
              <a:gd name="connsiteX41" fmla="*/ 456576 w 2114554"/>
              <a:gd name="connsiteY41" fmla="*/ 2326194 h 2898950"/>
              <a:gd name="connsiteX42" fmla="*/ 436479 w 2114554"/>
              <a:gd name="connsiteY42" fmla="*/ 2110154 h 2898950"/>
              <a:gd name="connsiteX43" fmla="*/ 426431 w 2114554"/>
              <a:gd name="connsiteY43" fmla="*/ 1753438 h 2898950"/>
              <a:gd name="connsiteX44" fmla="*/ 436479 w 2114554"/>
              <a:gd name="connsiteY44" fmla="*/ 1477108 h 2898950"/>
              <a:gd name="connsiteX0" fmla="*/ 429853 w 2114554"/>
              <a:gd name="connsiteY0" fmla="*/ 964423 h 2898950"/>
              <a:gd name="connsiteX1" fmla="*/ 212035 w 2114554"/>
              <a:gd name="connsiteY1" fmla="*/ 1096557 h 2898950"/>
              <a:gd name="connsiteX2" fmla="*/ 212035 w 2114554"/>
              <a:gd name="connsiteY2" fmla="*/ 844767 h 2898950"/>
              <a:gd name="connsiteX3" fmla="*/ 33130 w 2114554"/>
              <a:gd name="connsiteY3" fmla="*/ 844767 h 2898950"/>
              <a:gd name="connsiteX4" fmla="*/ 0 w 2114554"/>
              <a:gd name="connsiteY4" fmla="*/ 897775 h 2898950"/>
              <a:gd name="connsiteX5" fmla="*/ 6626 w 2114554"/>
              <a:gd name="connsiteY5" fmla="*/ 1176070 h 2898950"/>
              <a:gd name="connsiteX6" fmla="*/ 441504 w 2114554"/>
              <a:gd name="connsiteY6" fmla="*/ 276330 h 2898950"/>
              <a:gd name="connsiteX7" fmla="*/ 481697 w 2114554"/>
              <a:gd name="connsiteY7" fmla="*/ 140677 h 2898950"/>
              <a:gd name="connsiteX8" fmla="*/ 567108 w 2114554"/>
              <a:gd name="connsiteY8" fmla="*/ 20097 h 2898950"/>
              <a:gd name="connsiteX9" fmla="*/ 567108 w 2114554"/>
              <a:gd name="connsiteY9" fmla="*/ 20097 h 2898950"/>
              <a:gd name="connsiteX10" fmla="*/ 617350 w 2114554"/>
              <a:gd name="connsiteY10" fmla="*/ 0 h 2898950"/>
              <a:gd name="connsiteX11" fmla="*/ 682664 w 2114554"/>
              <a:gd name="connsiteY11" fmla="*/ 60291 h 2898950"/>
              <a:gd name="connsiteX12" fmla="*/ 717833 w 2114554"/>
              <a:gd name="connsiteY12" fmla="*/ 170822 h 2898950"/>
              <a:gd name="connsiteX13" fmla="*/ 753003 w 2114554"/>
              <a:gd name="connsiteY13" fmla="*/ 241161 h 2898950"/>
              <a:gd name="connsiteX14" fmla="*/ 758027 w 2114554"/>
              <a:gd name="connsiteY14" fmla="*/ 366765 h 2898950"/>
              <a:gd name="connsiteX15" fmla="*/ 758027 w 2114554"/>
              <a:gd name="connsiteY15" fmla="*/ 622998 h 2898950"/>
              <a:gd name="connsiteX16" fmla="*/ 758027 w 2114554"/>
              <a:gd name="connsiteY16" fmla="*/ 949570 h 2898950"/>
              <a:gd name="connsiteX17" fmla="*/ 989139 w 2114554"/>
              <a:gd name="connsiteY17" fmla="*/ 1075174 h 2898950"/>
              <a:gd name="connsiteX18" fmla="*/ 989139 w 2114554"/>
              <a:gd name="connsiteY18" fmla="*/ 849086 h 2898950"/>
              <a:gd name="connsiteX19" fmla="*/ 1190106 w 2114554"/>
              <a:gd name="connsiteY19" fmla="*/ 844062 h 2898950"/>
              <a:gd name="connsiteX20" fmla="*/ 1200154 w 2114554"/>
              <a:gd name="connsiteY20" fmla="*/ 894304 h 2898950"/>
              <a:gd name="connsiteX21" fmla="*/ 1200154 w 2114554"/>
              <a:gd name="connsiteY21" fmla="*/ 1075174 h 2898950"/>
              <a:gd name="connsiteX22" fmla="*/ 1170009 w 2114554"/>
              <a:gd name="connsiteY22" fmla="*/ 1175658 h 2898950"/>
              <a:gd name="connsiteX23" fmla="*/ 2074361 w 2114554"/>
              <a:gd name="connsiteY23" fmla="*/ 1647930 h 2898950"/>
              <a:gd name="connsiteX24" fmla="*/ 2109530 w 2114554"/>
              <a:gd name="connsiteY24" fmla="*/ 1703196 h 2898950"/>
              <a:gd name="connsiteX25" fmla="*/ 2114554 w 2114554"/>
              <a:gd name="connsiteY25" fmla="*/ 1853921 h 2898950"/>
              <a:gd name="connsiteX26" fmla="*/ 2069337 w 2114554"/>
              <a:gd name="connsiteY26" fmla="*/ 1788607 h 2898950"/>
              <a:gd name="connsiteX27" fmla="*/ 1154937 w 2114554"/>
              <a:gd name="connsiteY27" fmla="*/ 1472084 h 2898950"/>
              <a:gd name="connsiteX28" fmla="*/ 773099 w 2114554"/>
              <a:gd name="connsiteY28" fmla="*/ 1467060 h 2898950"/>
              <a:gd name="connsiteX29" fmla="*/ 768075 w 2114554"/>
              <a:gd name="connsiteY29" fmla="*/ 2044840 h 2898950"/>
              <a:gd name="connsiteX30" fmla="*/ 742954 w 2114554"/>
              <a:gd name="connsiteY30" fmla="*/ 2245807 h 2898950"/>
              <a:gd name="connsiteX31" fmla="*/ 707785 w 2114554"/>
              <a:gd name="connsiteY31" fmla="*/ 2426677 h 2898950"/>
              <a:gd name="connsiteX32" fmla="*/ 1139864 w 2114554"/>
              <a:gd name="connsiteY32" fmla="*/ 2718080 h 2898950"/>
              <a:gd name="connsiteX33" fmla="*/ 1129816 w 2114554"/>
              <a:gd name="connsiteY33" fmla="*/ 2843684 h 2898950"/>
              <a:gd name="connsiteX34" fmla="*/ 677640 w 2114554"/>
              <a:gd name="connsiteY34" fmla="*/ 2738176 h 2898950"/>
              <a:gd name="connsiteX35" fmla="*/ 627398 w 2114554"/>
              <a:gd name="connsiteY35" fmla="*/ 2893926 h 2898950"/>
              <a:gd name="connsiteX36" fmla="*/ 572132 w 2114554"/>
              <a:gd name="connsiteY36" fmla="*/ 2898950 h 2898950"/>
              <a:gd name="connsiteX37" fmla="*/ 521890 w 2114554"/>
              <a:gd name="connsiteY37" fmla="*/ 2743200 h 2898950"/>
              <a:gd name="connsiteX38" fmla="*/ 69715 w 2114554"/>
              <a:gd name="connsiteY38" fmla="*/ 2838660 h 2898950"/>
              <a:gd name="connsiteX39" fmla="*/ 64690 w 2114554"/>
              <a:gd name="connsiteY39" fmla="*/ 2713055 h 2898950"/>
              <a:gd name="connsiteX40" fmla="*/ 496770 w 2114554"/>
              <a:gd name="connsiteY40" fmla="*/ 2436726 h 2898950"/>
              <a:gd name="connsiteX41" fmla="*/ 456576 w 2114554"/>
              <a:gd name="connsiteY41" fmla="*/ 2326194 h 2898950"/>
              <a:gd name="connsiteX42" fmla="*/ 436479 w 2114554"/>
              <a:gd name="connsiteY42" fmla="*/ 2110154 h 2898950"/>
              <a:gd name="connsiteX43" fmla="*/ 426431 w 2114554"/>
              <a:gd name="connsiteY43" fmla="*/ 1753438 h 2898950"/>
              <a:gd name="connsiteX44" fmla="*/ 436479 w 2114554"/>
              <a:gd name="connsiteY44" fmla="*/ 1477108 h 2898950"/>
              <a:gd name="connsiteX0" fmla="*/ 429853 w 2114554"/>
              <a:gd name="connsiteY0" fmla="*/ 964423 h 2898950"/>
              <a:gd name="connsiteX1" fmla="*/ 212035 w 2114554"/>
              <a:gd name="connsiteY1" fmla="*/ 1083305 h 2898950"/>
              <a:gd name="connsiteX2" fmla="*/ 212035 w 2114554"/>
              <a:gd name="connsiteY2" fmla="*/ 844767 h 2898950"/>
              <a:gd name="connsiteX3" fmla="*/ 33130 w 2114554"/>
              <a:gd name="connsiteY3" fmla="*/ 844767 h 2898950"/>
              <a:gd name="connsiteX4" fmla="*/ 0 w 2114554"/>
              <a:gd name="connsiteY4" fmla="*/ 897775 h 2898950"/>
              <a:gd name="connsiteX5" fmla="*/ 6626 w 2114554"/>
              <a:gd name="connsiteY5" fmla="*/ 1176070 h 2898950"/>
              <a:gd name="connsiteX6" fmla="*/ 441504 w 2114554"/>
              <a:gd name="connsiteY6" fmla="*/ 276330 h 2898950"/>
              <a:gd name="connsiteX7" fmla="*/ 481697 w 2114554"/>
              <a:gd name="connsiteY7" fmla="*/ 140677 h 2898950"/>
              <a:gd name="connsiteX8" fmla="*/ 567108 w 2114554"/>
              <a:gd name="connsiteY8" fmla="*/ 20097 h 2898950"/>
              <a:gd name="connsiteX9" fmla="*/ 567108 w 2114554"/>
              <a:gd name="connsiteY9" fmla="*/ 20097 h 2898950"/>
              <a:gd name="connsiteX10" fmla="*/ 617350 w 2114554"/>
              <a:gd name="connsiteY10" fmla="*/ 0 h 2898950"/>
              <a:gd name="connsiteX11" fmla="*/ 682664 w 2114554"/>
              <a:gd name="connsiteY11" fmla="*/ 60291 h 2898950"/>
              <a:gd name="connsiteX12" fmla="*/ 717833 w 2114554"/>
              <a:gd name="connsiteY12" fmla="*/ 170822 h 2898950"/>
              <a:gd name="connsiteX13" fmla="*/ 753003 w 2114554"/>
              <a:gd name="connsiteY13" fmla="*/ 241161 h 2898950"/>
              <a:gd name="connsiteX14" fmla="*/ 758027 w 2114554"/>
              <a:gd name="connsiteY14" fmla="*/ 366765 h 2898950"/>
              <a:gd name="connsiteX15" fmla="*/ 758027 w 2114554"/>
              <a:gd name="connsiteY15" fmla="*/ 622998 h 2898950"/>
              <a:gd name="connsiteX16" fmla="*/ 758027 w 2114554"/>
              <a:gd name="connsiteY16" fmla="*/ 949570 h 2898950"/>
              <a:gd name="connsiteX17" fmla="*/ 989139 w 2114554"/>
              <a:gd name="connsiteY17" fmla="*/ 1075174 h 2898950"/>
              <a:gd name="connsiteX18" fmla="*/ 989139 w 2114554"/>
              <a:gd name="connsiteY18" fmla="*/ 849086 h 2898950"/>
              <a:gd name="connsiteX19" fmla="*/ 1190106 w 2114554"/>
              <a:gd name="connsiteY19" fmla="*/ 844062 h 2898950"/>
              <a:gd name="connsiteX20" fmla="*/ 1200154 w 2114554"/>
              <a:gd name="connsiteY20" fmla="*/ 894304 h 2898950"/>
              <a:gd name="connsiteX21" fmla="*/ 1200154 w 2114554"/>
              <a:gd name="connsiteY21" fmla="*/ 1075174 h 2898950"/>
              <a:gd name="connsiteX22" fmla="*/ 1170009 w 2114554"/>
              <a:gd name="connsiteY22" fmla="*/ 1175658 h 2898950"/>
              <a:gd name="connsiteX23" fmla="*/ 2074361 w 2114554"/>
              <a:gd name="connsiteY23" fmla="*/ 1647930 h 2898950"/>
              <a:gd name="connsiteX24" fmla="*/ 2109530 w 2114554"/>
              <a:gd name="connsiteY24" fmla="*/ 1703196 h 2898950"/>
              <a:gd name="connsiteX25" fmla="*/ 2114554 w 2114554"/>
              <a:gd name="connsiteY25" fmla="*/ 1853921 h 2898950"/>
              <a:gd name="connsiteX26" fmla="*/ 2069337 w 2114554"/>
              <a:gd name="connsiteY26" fmla="*/ 1788607 h 2898950"/>
              <a:gd name="connsiteX27" fmla="*/ 1154937 w 2114554"/>
              <a:gd name="connsiteY27" fmla="*/ 1472084 h 2898950"/>
              <a:gd name="connsiteX28" fmla="*/ 773099 w 2114554"/>
              <a:gd name="connsiteY28" fmla="*/ 1467060 h 2898950"/>
              <a:gd name="connsiteX29" fmla="*/ 768075 w 2114554"/>
              <a:gd name="connsiteY29" fmla="*/ 2044840 h 2898950"/>
              <a:gd name="connsiteX30" fmla="*/ 742954 w 2114554"/>
              <a:gd name="connsiteY30" fmla="*/ 2245807 h 2898950"/>
              <a:gd name="connsiteX31" fmla="*/ 707785 w 2114554"/>
              <a:gd name="connsiteY31" fmla="*/ 2426677 h 2898950"/>
              <a:gd name="connsiteX32" fmla="*/ 1139864 w 2114554"/>
              <a:gd name="connsiteY32" fmla="*/ 2718080 h 2898950"/>
              <a:gd name="connsiteX33" fmla="*/ 1129816 w 2114554"/>
              <a:gd name="connsiteY33" fmla="*/ 2843684 h 2898950"/>
              <a:gd name="connsiteX34" fmla="*/ 677640 w 2114554"/>
              <a:gd name="connsiteY34" fmla="*/ 2738176 h 2898950"/>
              <a:gd name="connsiteX35" fmla="*/ 627398 w 2114554"/>
              <a:gd name="connsiteY35" fmla="*/ 2893926 h 2898950"/>
              <a:gd name="connsiteX36" fmla="*/ 572132 w 2114554"/>
              <a:gd name="connsiteY36" fmla="*/ 2898950 h 2898950"/>
              <a:gd name="connsiteX37" fmla="*/ 521890 w 2114554"/>
              <a:gd name="connsiteY37" fmla="*/ 2743200 h 2898950"/>
              <a:gd name="connsiteX38" fmla="*/ 69715 w 2114554"/>
              <a:gd name="connsiteY38" fmla="*/ 2838660 h 2898950"/>
              <a:gd name="connsiteX39" fmla="*/ 64690 w 2114554"/>
              <a:gd name="connsiteY39" fmla="*/ 2713055 h 2898950"/>
              <a:gd name="connsiteX40" fmla="*/ 496770 w 2114554"/>
              <a:gd name="connsiteY40" fmla="*/ 2436726 h 2898950"/>
              <a:gd name="connsiteX41" fmla="*/ 456576 w 2114554"/>
              <a:gd name="connsiteY41" fmla="*/ 2326194 h 2898950"/>
              <a:gd name="connsiteX42" fmla="*/ 436479 w 2114554"/>
              <a:gd name="connsiteY42" fmla="*/ 2110154 h 2898950"/>
              <a:gd name="connsiteX43" fmla="*/ 426431 w 2114554"/>
              <a:gd name="connsiteY43" fmla="*/ 1753438 h 2898950"/>
              <a:gd name="connsiteX44" fmla="*/ 436479 w 2114554"/>
              <a:gd name="connsiteY44" fmla="*/ 1477108 h 2898950"/>
              <a:gd name="connsiteX0" fmla="*/ 429853 w 2114554"/>
              <a:gd name="connsiteY0" fmla="*/ 965620 h 2900147"/>
              <a:gd name="connsiteX1" fmla="*/ 212035 w 2114554"/>
              <a:gd name="connsiteY1" fmla="*/ 1084502 h 2900147"/>
              <a:gd name="connsiteX2" fmla="*/ 212035 w 2114554"/>
              <a:gd name="connsiteY2" fmla="*/ 845964 h 2900147"/>
              <a:gd name="connsiteX3" fmla="*/ 33130 w 2114554"/>
              <a:gd name="connsiteY3" fmla="*/ 845964 h 2900147"/>
              <a:gd name="connsiteX4" fmla="*/ 0 w 2114554"/>
              <a:gd name="connsiteY4" fmla="*/ 898972 h 2900147"/>
              <a:gd name="connsiteX5" fmla="*/ 6626 w 2114554"/>
              <a:gd name="connsiteY5" fmla="*/ 1177267 h 2900147"/>
              <a:gd name="connsiteX6" fmla="*/ 441504 w 2114554"/>
              <a:gd name="connsiteY6" fmla="*/ 277527 h 2900147"/>
              <a:gd name="connsiteX7" fmla="*/ 481697 w 2114554"/>
              <a:gd name="connsiteY7" fmla="*/ 141874 h 2900147"/>
              <a:gd name="connsiteX8" fmla="*/ 567108 w 2114554"/>
              <a:gd name="connsiteY8" fmla="*/ 21294 h 2900147"/>
              <a:gd name="connsiteX9" fmla="*/ 567108 w 2114554"/>
              <a:gd name="connsiteY9" fmla="*/ 21294 h 2900147"/>
              <a:gd name="connsiteX10" fmla="*/ 617350 w 2114554"/>
              <a:gd name="connsiteY10" fmla="*/ 1197 h 2900147"/>
              <a:gd name="connsiteX11" fmla="*/ 682664 w 2114554"/>
              <a:gd name="connsiteY11" fmla="*/ 61488 h 2900147"/>
              <a:gd name="connsiteX12" fmla="*/ 717833 w 2114554"/>
              <a:gd name="connsiteY12" fmla="*/ 172019 h 2900147"/>
              <a:gd name="connsiteX13" fmla="*/ 753003 w 2114554"/>
              <a:gd name="connsiteY13" fmla="*/ 242358 h 2900147"/>
              <a:gd name="connsiteX14" fmla="*/ 758027 w 2114554"/>
              <a:gd name="connsiteY14" fmla="*/ 367962 h 2900147"/>
              <a:gd name="connsiteX15" fmla="*/ 758027 w 2114554"/>
              <a:gd name="connsiteY15" fmla="*/ 624195 h 2900147"/>
              <a:gd name="connsiteX16" fmla="*/ 758027 w 2114554"/>
              <a:gd name="connsiteY16" fmla="*/ 950767 h 2900147"/>
              <a:gd name="connsiteX17" fmla="*/ 989139 w 2114554"/>
              <a:gd name="connsiteY17" fmla="*/ 1076371 h 2900147"/>
              <a:gd name="connsiteX18" fmla="*/ 989139 w 2114554"/>
              <a:gd name="connsiteY18" fmla="*/ 850283 h 2900147"/>
              <a:gd name="connsiteX19" fmla="*/ 1190106 w 2114554"/>
              <a:gd name="connsiteY19" fmla="*/ 845259 h 2900147"/>
              <a:gd name="connsiteX20" fmla="*/ 1200154 w 2114554"/>
              <a:gd name="connsiteY20" fmla="*/ 895501 h 2900147"/>
              <a:gd name="connsiteX21" fmla="*/ 1200154 w 2114554"/>
              <a:gd name="connsiteY21" fmla="*/ 1076371 h 2900147"/>
              <a:gd name="connsiteX22" fmla="*/ 1170009 w 2114554"/>
              <a:gd name="connsiteY22" fmla="*/ 1176855 h 2900147"/>
              <a:gd name="connsiteX23" fmla="*/ 2074361 w 2114554"/>
              <a:gd name="connsiteY23" fmla="*/ 1649127 h 2900147"/>
              <a:gd name="connsiteX24" fmla="*/ 2109530 w 2114554"/>
              <a:gd name="connsiteY24" fmla="*/ 1704393 h 2900147"/>
              <a:gd name="connsiteX25" fmla="*/ 2114554 w 2114554"/>
              <a:gd name="connsiteY25" fmla="*/ 1855118 h 2900147"/>
              <a:gd name="connsiteX26" fmla="*/ 2069337 w 2114554"/>
              <a:gd name="connsiteY26" fmla="*/ 1789804 h 2900147"/>
              <a:gd name="connsiteX27" fmla="*/ 1154937 w 2114554"/>
              <a:gd name="connsiteY27" fmla="*/ 1473281 h 2900147"/>
              <a:gd name="connsiteX28" fmla="*/ 773099 w 2114554"/>
              <a:gd name="connsiteY28" fmla="*/ 1468257 h 2900147"/>
              <a:gd name="connsiteX29" fmla="*/ 768075 w 2114554"/>
              <a:gd name="connsiteY29" fmla="*/ 2046037 h 2900147"/>
              <a:gd name="connsiteX30" fmla="*/ 742954 w 2114554"/>
              <a:gd name="connsiteY30" fmla="*/ 2247004 h 2900147"/>
              <a:gd name="connsiteX31" fmla="*/ 707785 w 2114554"/>
              <a:gd name="connsiteY31" fmla="*/ 2427874 h 2900147"/>
              <a:gd name="connsiteX32" fmla="*/ 1139864 w 2114554"/>
              <a:gd name="connsiteY32" fmla="*/ 2719277 h 2900147"/>
              <a:gd name="connsiteX33" fmla="*/ 1129816 w 2114554"/>
              <a:gd name="connsiteY33" fmla="*/ 2844881 h 2900147"/>
              <a:gd name="connsiteX34" fmla="*/ 677640 w 2114554"/>
              <a:gd name="connsiteY34" fmla="*/ 2739373 h 2900147"/>
              <a:gd name="connsiteX35" fmla="*/ 627398 w 2114554"/>
              <a:gd name="connsiteY35" fmla="*/ 2895123 h 2900147"/>
              <a:gd name="connsiteX36" fmla="*/ 572132 w 2114554"/>
              <a:gd name="connsiteY36" fmla="*/ 2900147 h 2900147"/>
              <a:gd name="connsiteX37" fmla="*/ 521890 w 2114554"/>
              <a:gd name="connsiteY37" fmla="*/ 2744397 h 2900147"/>
              <a:gd name="connsiteX38" fmla="*/ 69715 w 2114554"/>
              <a:gd name="connsiteY38" fmla="*/ 2839857 h 2900147"/>
              <a:gd name="connsiteX39" fmla="*/ 64690 w 2114554"/>
              <a:gd name="connsiteY39" fmla="*/ 2714252 h 2900147"/>
              <a:gd name="connsiteX40" fmla="*/ 496770 w 2114554"/>
              <a:gd name="connsiteY40" fmla="*/ 2437923 h 2900147"/>
              <a:gd name="connsiteX41" fmla="*/ 456576 w 2114554"/>
              <a:gd name="connsiteY41" fmla="*/ 2327391 h 2900147"/>
              <a:gd name="connsiteX42" fmla="*/ 436479 w 2114554"/>
              <a:gd name="connsiteY42" fmla="*/ 2111351 h 2900147"/>
              <a:gd name="connsiteX43" fmla="*/ 426431 w 2114554"/>
              <a:gd name="connsiteY43" fmla="*/ 1754635 h 2900147"/>
              <a:gd name="connsiteX44" fmla="*/ 436479 w 2114554"/>
              <a:gd name="connsiteY44" fmla="*/ 1478305 h 2900147"/>
              <a:gd name="connsiteX0" fmla="*/ 429853 w 2114554"/>
              <a:gd name="connsiteY0" fmla="*/ 970388 h 2904915"/>
              <a:gd name="connsiteX1" fmla="*/ 212035 w 2114554"/>
              <a:gd name="connsiteY1" fmla="*/ 1089270 h 2904915"/>
              <a:gd name="connsiteX2" fmla="*/ 212035 w 2114554"/>
              <a:gd name="connsiteY2" fmla="*/ 850732 h 2904915"/>
              <a:gd name="connsiteX3" fmla="*/ 33130 w 2114554"/>
              <a:gd name="connsiteY3" fmla="*/ 850732 h 2904915"/>
              <a:gd name="connsiteX4" fmla="*/ 0 w 2114554"/>
              <a:gd name="connsiteY4" fmla="*/ 903740 h 2904915"/>
              <a:gd name="connsiteX5" fmla="*/ 6626 w 2114554"/>
              <a:gd name="connsiteY5" fmla="*/ 1182035 h 2904915"/>
              <a:gd name="connsiteX6" fmla="*/ 441504 w 2114554"/>
              <a:gd name="connsiteY6" fmla="*/ 282295 h 2904915"/>
              <a:gd name="connsiteX7" fmla="*/ 481697 w 2114554"/>
              <a:gd name="connsiteY7" fmla="*/ 146642 h 2904915"/>
              <a:gd name="connsiteX8" fmla="*/ 567108 w 2114554"/>
              <a:gd name="connsiteY8" fmla="*/ 26062 h 2904915"/>
              <a:gd name="connsiteX9" fmla="*/ 567108 w 2114554"/>
              <a:gd name="connsiteY9" fmla="*/ 26062 h 2904915"/>
              <a:gd name="connsiteX10" fmla="*/ 617350 w 2114554"/>
              <a:gd name="connsiteY10" fmla="*/ 5965 h 2904915"/>
              <a:gd name="connsiteX11" fmla="*/ 682664 w 2114554"/>
              <a:gd name="connsiteY11" fmla="*/ 66256 h 2904915"/>
              <a:gd name="connsiteX12" fmla="*/ 717833 w 2114554"/>
              <a:gd name="connsiteY12" fmla="*/ 176787 h 2904915"/>
              <a:gd name="connsiteX13" fmla="*/ 753003 w 2114554"/>
              <a:gd name="connsiteY13" fmla="*/ 247126 h 2904915"/>
              <a:gd name="connsiteX14" fmla="*/ 758027 w 2114554"/>
              <a:gd name="connsiteY14" fmla="*/ 372730 h 2904915"/>
              <a:gd name="connsiteX15" fmla="*/ 758027 w 2114554"/>
              <a:gd name="connsiteY15" fmla="*/ 628963 h 2904915"/>
              <a:gd name="connsiteX16" fmla="*/ 758027 w 2114554"/>
              <a:gd name="connsiteY16" fmla="*/ 955535 h 2904915"/>
              <a:gd name="connsiteX17" fmla="*/ 989139 w 2114554"/>
              <a:gd name="connsiteY17" fmla="*/ 1081139 h 2904915"/>
              <a:gd name="connsiteX18" fmla="*/ 989139 w 2114554"/>
              <a:gd name="connsiteY18" fmla="*/ 855051 h 2904915"/>
              <a:gd name="connsiteX19" fmla="*/ 1190106 w 2114554"/>
              <a:gd name="connsiteY19" fmla="*/ 850027 h 2904915"/>
              <a:gd name="connsiteX20" fmla="*/ 1200154 w 2114554"/>
              <a:gd name="connsiteY20" fmla="*/ 900269 h 2904915"/>
              <a:gd name="connsiteX21" fmla="*/ 1200154 w 2114554"/>
              <a:gd name="connsiteY21" fmla="*/ 1081139 h 2904915"/>
              <a:gd name="connsiteX22" fmla="*/ 1170009 w 2114554"/>
              <a:gd name="connsiteY22" fmla="*/ 1181623 h 2904915"/>
              <a:gd name="connsiteX23" fmla="*/ 2074361 w 2114554"/>
              <a:gd name="connsiteY23" fmla="*/ 1653895 h 2904915"/>
              <a:gd name="connsiteX24" fmla="*/ 2109530 w 2114554"/>
              <a:gd name="connsiteY24" fmla="*/ 1709161 h 2904915"/>
              <a:gd name="connsiteX25" fmla="*/ 2114554 w 2114554"/>
              <a:gd name="connsiteY25" fmla="*/ 1859886 h 2904915"/>
              <a:gd name="connsiteX26" fmla="*/ 2069337 w 2114554"/>
              <a:gd name="connsiteY26" fmla="*/ 1794572 h 2904915"/>
              <a:gd name="connsiteX27" fmla="*/ 1154937 w 2114554"/>
              <a:gd name="connsiteY27" fmla="*/ 1478049 h 2904915"/>
              <a:gd name="connsiteX28" fmla="*/ 773099 w 2114554"/>
              <a:gd name="connsiteY28" fmla="*/ 1473025 h 2904915"/>
              <a:gd name="connsiteX29" fmla="*/ 768075 w 2114554"/>
              <a:gd name="connsiteY29" fmla="*/ 2050805 h 2904915"/>
              <a:gd name="connsiteX30" fmla="*/ 742954 w 2114554"/>
              <a:gd name="connsiteY30" fmla="*/ 2251772 h 2904915"/>
              <a:gd name="connsiteX31" fmla="*/ 707785 w 2114554"/>
              <a:gd name="connsiteY31" fmla="*/ 2432642 h 2904915"/>
              <a:gd name="connsiteX32" fmla="*/ 1139864 w 2114554"/>
              <a:gd name="connsiteY32" fmla="*/ 2724045 h 2904915"/>
              <a:gd name="connsiteX33" fmla="*/ 1129816 w 2114554"/>
              <a:gd name="connsiteY33" fmla="*/ 2849649 h 2904915"/>
              <a:gd name="connsiteX34" fmla="*/ 677640 w 2114554"/>
              <a:gd name="connsiteY34" fmla="*/ 2744141 h 2904915"/>
              <a:gd name="connsiteX35" fmla="*/ 627398 w 2114554"/>
              <a:gd name="connsiteY35" fmla="*/ 2899891 h 2904915"/>
              <a:gd name="connsiteX36" fmla="*/ 572132 w 2114554"/>
              <a:gd name="connsiteY36" fmla="*/ 2904915 h 2904915"/>
              <a:gd name="connsiteX37" fmla="*/ 521890 w 2114554"/>
              <a:gd name="connsiteY37" fmla="*/ 2749165 h 2904915"/>
              <a:gd name="connsiteX38" fmla="*/ 69715 w 2114554"/>
              <a:gd name="connsiteY38" fmla="*/ 2844625 h 2904915"/>
              <a:gd name="connsiteX39" fmla="*/ 64690 w 2114554"/>
              <a:gd name="connsiteY39" fmla="*/ 2719020 h 2904915"/>
              <a:gd name="connsiteX40" fmla="*/ 496770 w 2114554"/>
              <a:gd name="connsiteY40" fmla="*/ 2442691 h 2904915"/>
              <a:gd name="connsiteX41" fmla="*/ 456576 w 2114554"/>
              <a:gd name="connsiteY41" fmla="*/ 2332159 h 2904915"/>
              <a:gd name="connsiteX42" fmla="*/ 436479 w 2114554"/>
              <a:gd name="connsiteY42" fmla="*/ 2116119 h 2904915"/>
              <a:gd name="connsiteX43" fmla="*/ 426431 w 2114554"/>
              <a:gd name="connsiteY43" fmla="*/ 1759403 h 2904915"/>
              <a:gd name="connsiteX44" fmla="*/ 436479 w 2114554"/>
              <a:gd name="connsiteY44" fmla="*/ 1483073 h 2904915"/>
              <a:gd name="connsiteX0" fmla="*/ 429853 w 2114554"/>
              <a:gd name="connsiteY0" fmla="*/ 965621 h 2900148"/>
              <a:gd name="connsiteX1" fmla="*/ 212035 w 2114554"/>
              <a:gd name="connsiteY1" fmla="*/ 1084503 h 2900148"/>
              <a:gd name="connsiteX2" fmla="*/ 212035 w 2114554"/>
              <a:gd name="connsiteY2" fmla="*/ 845965 h 2900148"/>
              <a:gd name="connsiteX3" fmla="*/ 33130 w 2114554"/>
              <a:gd name="connsiteY3" fmla="*/ 845965 h 2900148"/>
              <a:gd name="connsiteX4" fmla="*/ 0 w 2114554"/>
              <a:gd name="connsiteY4" fmla="*/ 898973 h 2900148"/>
              <a:gd name="connsiteX5" fmla="*/ 6626 w 2114554"/>
              <a:gd name="connsiteY5" fmla="*/ 1177268 h 2900148"/>
              <a:gd name="connsiteX6" fmla="*/ 441504 w 2114554"/>
              <a:gd name="connsiteY6" fmla="*/ 277528 h 2900148"/>
              <a:gd name="connsiteX7" fmla="*/ 481697 w 2114554"/>
              <a:gd name="connsiteY7" fmla="*/ 141875 h 2900148"/>
              <a:gd name="connsiteX8" fmla="*/ 567108 w 2114554"/>
              <a:gd name="connsiteY8" fmla="*/ 21295 h 2900148"/>
              <a:gd name="connsiteX9" fmla="*/ 567108 w 2114554"/>
              <a:gd name="connsiteY9" fmla="*/ 21295 h 2900148"/>
              <a:gd name="connsiteX10" fmla="*/ 617350 w 2114554"/>
              <a:gd name="connsiteY10" fmla="*/ 1198 h 2900148"/>
              <a:gd name="connsiteX11" fmla="*/ 682664 w 2114554"/>
              <a:gd name="connsiteY11" fmla="*/ 61489 h 2900148"/>
              <a:gd name="connsiteX12" fmla="*/ 717833 w 2114554"/>
              <a:gd name="connsiteY12" fmla="*/ 172020 h 2900148"/>
              <a:gd name="connsiteX13" fmla="*/ 753003 w 2114554"/>
              <a:gd name="connsiteY13" fmla="*/ 242359 h 2900148"/>
              <a:gd name="connsiteX14" fmla="*/ 758027 w 2114554"/>
              <a:gd name="connsiteY14" fmla="*/ 367963 h 2900148"/>
              <a:gd name="connsiteX15" fmla="*/ 758027 w 2114554"/>
              <a:gd name="connsiteY15" fmla="*/ 624196 h 2900148"/>
              <a:gd name="connsiteX16" fmla="*/ 758027 w 2114554"/>
              <a:gd name="connsiteY16" fmla="*/ 950768 h 2900148"/>
              <a:gd name="connsiteX17" fmla="*/ 989139 w 2114554"/>
              <a:gd name="connsiteY17" fmla="*/ 1076372 h 2900148"/>
              <a:gd name="connsiteX18" fmla="*/ 989139 w 2114554"/>
              <a:gd name="connsiteY18" fmla="*/ 850284 h 2900148"/>
              <a:gd name="connsiteX19" fmla="*/ 1190106 w 2114554"/>
              <a:gd name="connsiteY19" fmla="*/ 845260 h 2900148"/>
              <a:gd name="connsiteX20" fmla="*/ 1200154 w 2114554"/>
              <a:gd name="connsiteY20" fmla="*/ 895502 h 2900148"/>
              <a:gd name="connsiteX21" fmla="*/ 1200154 w 2114554"/>
              <a:gd name="connsiteY21" fmla="*/ 1076372 h 2900148"/>
              <a:gd name="connsiteX22" fmla="*/ 1170009 w 2114554"/>
              <a:gd name="connsiteY22" fmla="*/ 1176856 h 2900148"/>
              <a:gd name="connsiteX23" fmla="*/ 2074361 w 2114554"/>
              <a:gd name="connsiteY23" fmla="*/ 1649128 h 2900148"/>
              <a:gd name="connsiteX24" fmla="*/ 2109530 w 2114554"/>
              <a:gd name="connsiteY24" fmla="*/ 1704394 h 2900148"/>
              <a:gd name="connsiteX25" fmla="*/ 2114554 w 2114554"/>
              <a:gd name="connsiteY25" fmla="*/ 1855119 h 2900148"/>
              <a:gd name="connsiteX26" fmla="*/ 2069337 w 2114554"/>
              <a:gd name="connsiteY26" fmla="*/ 1789805 h 2900148"/>
              <a:gd name="connsiteX27" fmla="*/ 1154937 w 2114554"/>
              <a:gd name="connsiteY27" fmla="*/ 1473282 h 2900148"/>
              <a:gd name="connsiteX28" fmla="*/ 773099 w 2114554"/>
              <a:gd name="connsiteY28" fmla="*/ 1468258 h 2900148"/>
              <a:gd name="connsiteX29" fmla="*/ 768075 w 2114554"/>
              <a:gd name="connsiteY29" fmla="*/ 2046038 h 2900148"/>
              <a:gd name="connsiteX30" fmla="*/ 742954 w 2114554"/>
              <a:gd name="connsiteY30" fmla="*/ 2247005 h 2900148"/>
              <a:gd name="connsiteX31" fmla="*/ 707785 w 2114554"/>
              <a:gd name="connsiteY31" fmla="*/ 2427875 h 2900148"/>
              <a:gd name="connsiteX32" fmla="*/ 1139864 w 2114554"/>
              <a:gd name="connsiteY32" fmla="*/ 2719278 h 2900148"/>
              <a:gd name="connsiteX33" fmla="*/ 1129816 w 2114554"/>
              <a:gd name="connsiteY33" fmla="*/ 2844882 h 2900148"/>
              <a:gd name="connsiteX34" fmla="*/ 677640 w 2114554"/>
              <a:gd name="connsiteY34" fmla="*/ 2739374 h 2900148"/>
              <a:gd name="connsiteX35" fmla="*/ 627398 w 2114554"/>
              <a:gd name="connsiteY35" fmla="*/ 2895124 h 2900148"/>
              <a:gd name="connsiteX36" fmla="*/ 572132 w 2114554"/>
              <a:gd name="connsiteY36" fmla="*/ 2900148 h 2900148"/>
              <a:gd name="connsiteX37" fmla="*/ 521890 w 2114554"/>
              <a:gd name="connsiteY37" fmla="*/ 2744398 h 2900148"/>
              <a:gd name="connsiteX38" fmla="*/ 69715 w 2114554"/>
              <a:gd name="connsiteY38" fmla="*/ 2839858 h 2900148"/>
              <a:gd name="connsiteX39" fmla="*/ 64690 w 2114554"/>
              <a:gd name="connsiteY39" fmla="*/ 2714253 h 2900148"/>
              <a:gd name="connsiteX40" fmla="*/ 496770 w 2114554"/>
              <a:gd name="connsiteY40" fmla="*/ 2437924 h 2900148"/>
              <a:gd name="connsiteX41" fmla="*/ 456576 w 2114554"/>
              <a:gd name="connsiteY41" fmla="*/ 2327392 h 2900148"/>
              <a:gd name="connsiteX42" fmla="*/ 436479 w 2114554"/>
              <a:gd name="connsiteY42" fmla="*/ 2111352 h 2900148"/>
              <a:gd name="connsiteX43" fmla="*/ 426431 w 2114554"/>
              <a:gd name="connsiteY43" fmla="*/ 1754636 h 2900148"/>
              <a:gd name="connsiteX44" fmla="*/ 436479 w 2114554"/>
              <a:gd name="connsiteY44" fmla="*/ 1478306 h 2900148"/>
              <a:gd name="connsiteX0" fmla="*/ 429853 w 2114554"/>
              <a:gd name="connsiteY0" fmla="*/ 965621 h 2900148"/>
              <a:gd name="connsiteX1" fmla="*/ 212035 w 2114554"/>
              <a:gd name="connsiteY1" fmla="*/ 1084503 h 2900148"/>
              <a:gd name="connsiteX2" fmla="*/ 212035 w 2114554"/>
              <a:gd name="connsiteY2" fmla="*/ 845965 h 2900148"/>
              <a:gd name="connsiteX3" fmla="*/ 33130 w 2114554"/>
              <a:gd name="connsiteY3" fmla="*/ 845965 h 2900148"/>
              <a:gd name="connsiteX4" fmla="*/ 0 w 2114554"/>
              <a:gd name="connsiteY4" fmla="*/ 898973 h 2900148"/>
              <a:gd name="connsiteX5" fmla="*/ 6626 w 2114554"/>
              <a:gd name="connsiteY5" fmla="*/ 1177268 h 2900148"/>
              <a:gd name="connsiteX6" fmla="*/ 441504 w 2114554"/>
              <a:gd name="connsiteY6" fmla="*/ 277528 h 2900148"/>
              <a:gd name="connsiteX7" fmla="*/ 481697 w 2114554"/>
              <a:gd name="connsiteY7" fmla="*/ 141875 h 2900148"/>
              <a:gd name="connsiteX8" fmla="*/ 567108 w 2114554"/>
              <a:gd name="connsiteY8" fmla="*/ 21295 h 2900148"/>
              <a:gd name="connsiteX9" fmla="*/ 567108 w 2114554"/>
              <a:gd name="connsiteY9" fmla="*/ 21295 h 2900148"/>
              <a:gd name="connsiteX10" fmla="*/ 617350 w 2114554"/>
              <a:gd name="connsiteY10" fmla="*/ 1198 h 2900148"/>
              <a:gd name="connsiteX11" fmla="*/ 682664 w 2114554"/>
              <a:gd name="connsiteY11" fmla="*/ 61489 h 2900148"/>
              <a:gd name="connsiteX12" fmla="*/ 717833 w 2114554"/>
              <a:gd name="connsiteY12" fmla="*/ 172020 h 2900148"/>
              <a:gd name="connsiteX13" fmla="*/ 753003 w 2114554"/>
              <a:gd name="connsiteY13" fmla="*/ 242359 h 2900148"/>
              <a:gd name="connsiteX14" fmla="*/ 758027 w 2114554"/>
              <a:gd name="connsiteY14" fmla="*/ 367963 h 2900148"/>
              <a:gd name="connsiteX15" fmla="*/ 758027 w 2114554"/>
              <a:gd name="connsiteY15" fmla="*/ 624196 h 2900148"/>
              <a:gd name="connsiteX16" fmla="*/ 758027 w 2114554"/>
              <a:gd name="connsiteY16" fmla="*/ 950768 h 2900148"/>
              <a:gd name="connsiteX17" fmla="*/ 989139 w 2114554"/>
              <a:gd name="connsiteY17" fmla="*/ 1076372 h 2900148"/>
              <a:gd name="connsiteX18" fmla="*/ 989139 w 2114554"/>
              <a:gd name="connsiteY18" fmla="*/ 850284 h 2900148"/>
              <a:gd name="connsiteX19" fmla="*/ 1190106 w 2114554"/>
              <a:gd name="connsiteY19" fmla="*/ 845260 h 2900148"/>
              <a:gd name="connsiteX20" fmla="*/ 1200154 w 2114554"/>
              <a:gd name="connsiteY20" fmla="*/ 895502 h 2900148"/>
              <a:gd name="connsiteX21" fmla="*/ 1200154 w 2114554"/>
              <a:gd name="connsiteY21" fmla="*/ 1076372 h 2900148"/>
              <a:gd name="connsiteX22" fmla="*/ 1170009 w 2114554"/>
              <a:gd name="connsiteY22" fmla="*/ 1176856 h 2900148"/>
              <a:gd name="connsiteX23" fmla="*/ 2074361 w 2114554"/>
              <a:gd name="connsiteY23" fmla="*/ 1649128 h 2900148"/>
              <a:gd name="connsiteX24" fmla="*/ 2109530 w 2114554"/>
              <a:gd name="connsiteY24" fmla="*/ 1704394 h 2900148"/>
              <a:gd name="connsiteX25" fmla="*/ 2114554 w 2114554"/>
              <a:gd name="connsiteY25" fmla="*/ 1855119 h 2900148"/>
              <a:gd name="connsiteX26" fmla="*/ 2069337 w 2114554"/>
              <a:gd name="connsiteY26" fmla="*/ 1789805 h 2900148"/>
              <a:gd name="connsiteX27" fmla="*/ 1154937 w 2114554"/>
              <a:gd name="connsiteY27" fmla="*/ 1473282 h 2900148"/>
              <a:gd name="connsiteX28" fmla="*/ 773099 w 2114554"/>
              <a:gd name="connsiteY28" fmla="*/ 1468258 h 2900148"/>
              <a:gd name="connsiteX29" fmla="*/ 768075 w 2114554"/>
              <a:gd name="connsiteY29" fmla="*/ 2046038 h 2900148"/>
              <a:gd name="connsiteX30" fmla="*/ 742954 w 2114554"/>
              <a:gd name="connsiteY30" fmla="*/ 2247005 h 2900148"/>
              <a:gd name="connsiteX31" fmla="*/ 707785 w 2114554"/>
              <a:gd name="connsiteY31" fmla="*/ 2427875 h 2900148"/>
              <a:gd name="connsiteX32" fmla="*/ 1139864 w 2114554"/>
              <a:gd name="connsiteY32" fmla="*/ 2719278 h 2900148"/>
              <a:gd name="connsiteX33" fmla="*/ 1129816 w 2114554"/>
              <a:gd name="connsiteY33" fmla="*/ 2844882 h 2900148"/>
              <a:gd name="connsiteX34" fmla="*/ 677640 w 2114554"/>
              <a:gd name="connsiteY34" fmla="*/ 2739374 h 2900148"/>
              <a:gd name="connsiteX35" fmla="*/ 627398 w 2114554"/>
              <a:gd name="connsiteY35" fmla="*/ 2895124 h 2900148"/>
              <a:gd name="connsiteX36" fmla="*/ 572132 w 2114554"/>
              <a:gd name="connsiteY36" fmla="*/ 2900148 h 2900148"/>
              <a:gd name="connsiteX37" fmla="*/ 521890 w 2114554"/>
              <a:gd name="connsiteY37" fmla="*/ 2744398 h 2900148"/>
              <a:gd name="connsiteX38" fmla="*/ 69715 w 2114554"/>
              <a:gd name="connsiteY38" fmla="*/ 2839858 h 2900148"/>
              <a:gd name="connsiteX39" fmla="*/ 64690 w 2114554"/>
              <a:gd name="connsiteY39" fmla="*/ 2714253 h 2900148"/>
              <a:gd name="connsiteX40" fmla="*/ 496770 w 2114554"/>
              <a:gd name="connsiteY40" fmla="*/ 2437924 h 2900148"/>
              <a:gd name="connsiteX41" fmla="*/ 456576 w 2114554"/>
              <a:gd name="connsiteY41" fmla="*/ 2327392 h 2900148"/>
              <a:gd name="connsiteX42" fmla="*/ 436479 w 2114554"/>
              <a:gd name="connsiteY42" fmla="*/ 2111352 h 2900148"/>
              <a:gd name="connsiteX43" fmla="*/ 426431 w 2114554"/>
              <a:gd name="connsiteY43" fmla="*/ 1754636 h 2900148"/>
              <a:gd name="connsiteX44" fmla="*/ 436479 w 2114554"/>
              <a:gd name="connsiteY44" fmla="*/ 1478306 h 2900148"/>
              <a:gd name="connsiteX0" fmla="*/ 429853 w 2114554"/>
              <a:gd name="connsiteY0" fmla="*/ 965621 h 2900148"/>
              <a:gd name="connsiteX1" fmla="*/ 212035 w 2114554"/>
              <a:gd name="connsiteY1" fmla="*/ 1084503 h 2900148"/>
              <a:gd name="connsiteX2" fmla="*/ 212035 w 2114554"/>
              <a:gd name="connsiteY2" fmla="*/ 845965 h 2900148"/>
              <a:gd name="connsiteX3" fmla="*/ 33130 w 2114554"/>
              <a:gd name="connsiteY3" fmla="*/ 845965 h 2900148"/>
              <a:gd name="connsiteX4" fmla="*/ 0 w 2114554"/>
              <a:gd name="connsiteY4" fmla="*/ 898973 h 2900148"/>
              <a:gd name="connsiteX5" fmla="*/ 6626 w 2114554"/>
              <a:gd name="connsiteY5" fmla="*/ 1177268 h 2900148"/>
              <a:gd name="connsiteX6" fmla="*/ 441504 w 2114554"/>
              <a:gd name="connsiteY6" fmla="*/ 277528 h 2900148"/>
              <a:gd name="connsiteX7" fmla="*/ 481697 w 2114554"/>
              <a:gd name="connsiteY7" fmla="*/ 141875 h 2900148"/>
              <a:gd name="connsiteX8" fmla="*/ 567108 w 2114554"/>
              <a:gd name="connsiteY8" fmla="*/ 21295 h 2900148"/>
              <a:gd name="connsiteX9" fmla="*/ 567108 w 2114554"/>
              <a:gd name="connsiteY9" fmla="*/ 21295 h 2900148"/>
              <a:gd name="connsiteX10" fmla="*/ 617350 w 2114554"/>
              <a:gd name="connsiteY10" fmla="*/ 1198 h 2900148"/>
              <a:gd name="connsiteX11" fmla="*/ 682664 w 2114554"/>
              <a:gd name="connsiteY11" fmla="*/ 61489 h 2900148"/>
              <a:gd name="connsiteX12" fmla="*/ 717833 w 2114554"/>
              <a:gd name="connsiteY12" fmla="*/ 172020 h 2900148"/>
              <a:gd name="connsiteX13" fmla="*/ 753003 w 2114554"/>
              <a:gd name="connsiteY13" fmla="*/ 242359 h 2900148"/>
              <a:gd name="connsiteX14" fmla="*/ 758027 w 2114554"/>
              <a:gd name="connsiteY14" fmla="*/ 367963 h 2900148"/>
              <a:gd name="connsiteX15" fmla="*/ 758027 w 2114554"/>
              <a:gd name="connsiteY15" fmla="*/ 624196 h 2900148"/>
              <a:gd name="connsiteX16" fmla="*/ 758027 w 2114554"/>
              <a:gd name="connsiteY16" fmla="*/ 950768 h 2900148"/>
              <a:gd name="connsiteX17" fmla="*/ 989139 w 2114554"/>
              <a:gd name="connsiteY17" fmla="*/ 1076372 h 2900148"/>
              <a:gd name="connsiteX18" fmla="*/ 989139 w 2114554"/>
              <a:gd name="connsiteY18" fmla="*/ 850284 h 2900148"/>
              <a:gd name="connsiteX19" fmla="*/ 1190106 w 2114554"/>
              <a:gd name="connsiteY19" fmla="*/ 845260 h 2900148"/>
              <a:gd name="connsiteX20" fmla="*/ 1200154 w 2114554"/>
              <a:gd name="connsiteY20" fmla="*/ 895502 h 2900148"/>
              <a:gd name="connsiteX21" fmla="*/ 1200154 w 2114554"/>
              <a:gd name="connsiteY21" fmla="*/ 1076372 h 2900148"/>
              <a:gd name="connsiteX22" fmla="*/ 1170009 w 2114554"/>
              <a:gd name="connsiteY22" fmla="*/ 1176856 h 2900148"/>
              <a:gd name="connsiteX23" fmla="*/ 2074361 w 2114554"/>
              <a:gd name="connsiteY23" fmla="*/ 1649128 h 2900148"/>
              <a:gd name="connsiteX24" fmla="*/ 2109530 w 2114554"/>
              <a:gd name="connsiteY24" fmla="*/ 1704394 h 2900148"/>
              <a:gd name="connsiteX25" fmla="*/ 2114554 w 2114554"/>
              <a:gd name="connsiteY25" fmla="*/ 1855119 h 2900148"/>
              <a:gd name="connsiteX26" fmla="*/ 2069337 w 2114554"/>
              <a:gd name="connsiteY26" fmla="*/ 1789805 h 2900148"/>
              <a:gd name="connsiteX27" fmla="*/ 1154937 w 2114554"/>
              <a:gd name="connsiteY27" fmla="*/ 1473282 h 2900148"/>
              <a:gd name="connsiteX28" fmla="*/ 773099 w 2114554"/>
              <a:gd name="connsiteY28" fmla="*/ 1468258 h 2900148"/>
              <a:gd name="connsiteX29" fmla="*/ 768075 w 2114554"/>
              <a:gd name="connsiteY29" fmla="*/ 2046038 h 2900148"/>
              <a:gd name="connsiteX30" fmla="*/ 742954 w 2114554"/>
              <a:gd name="connsiteY30" fmla="*/ 2247005 h 2900148"/>
              <a:gd name="connsiteX31" fmla="*/ 707785 w 2114554"/>
              <a:gd name="connsiteY31" fmla="*/ 2427875 h 2900148"/>
              <a:gd name="connsiteX32" fmla="*/ 1139864 w 2114554"/>
              <a:gd name="connsiteY32" fmla="*/ 2719278 h 2900148"/>
              <a:gd name="connsiteX33" fmla="*/ 1129816 w 2114554"/>
              <a:gd name="connsiteY33" fmla="*/ 2844882 h 2900148"/>
              <a:gd name="connsiteX34" fmla="*/ 677640 w 2114554"/>
              <a:gd name="connsiteY34" fmla="*/ 2739374 h 2900148"/>
              <a:gd name="connsiteX35" fmla="*/ 627398 w 2114554"/>
              <a:gd name="connsiteY35" fmla="*/ 2895124 h 2900148"/>
              <a:gd name="connsiteX36" fmla="*/ 572132 w 2114554"/>
              <a:gd name="connsiteY36" fmla="*/ 2900148 h 2900148"/>
              <a:gd name="connsiteX37" fmla="*/ 521890 w 2114554"/>
              <a:gd name="connsiteY37" fmla="*/ 2744398 h 2900148"/>
              <a:gd name="connsiteX38" fmla="*/ 69715 w 2114554"/>
              <a:gd name="connsiteY38" fmla="*/ 2839858 h 2900148"/>
              <a:gd name="connsiteX39" fmla="*/ 64690 w 2114554"/>
              <a:gd name="connsiteY39" fmla="*/ 2714253 h 2900148"/>
              <a:gd name="connsiteX40" fmla="*/ 496770 w 2114554"/>
              <a:gd name="connsiteY40" fmla="*/ 2437924 h 2900148"/>
              <a:gd name="connsiteX41" fmla="*/ 456576 w 2114554"/>
              <a:gd name="connsiteY41" fmla="*/ 2327392 h 2900148"/>
              <a:gd name="connsiteX42" fmla="*/ 436479 w 2114554"/>
              <a:gd name="connsiteY42" fmla="*/ 2111352 h 2900148"/>
              <a:gd name="connsiteX43" fmla="*/ 426431 w 2114554"/>
              <a:gd name="connsiteY43" fmla="*/ 1754636 h 2900148"/>
              <a:gd name="connsiteX44" fmla="*/ 436479 w 2114554"/>
              <a:gd name="connsiteY44" fmla="*/ 1478306 h 2900148"/>
              <a:gd name="connsiteX0" fmla="*/ 429853 w 2114554"/>
              <a:gd name="connsiteY0" fmla="*/ 965621 h 2900148"/>
              <a:gd name="connsiteX1" fmla="*/ 212035 w 2114554"/>
              <a:gd name="connsiteY1" fmla="*/ 1084503 h 2900148"/>
              <a:gd name="connsiteX2" fmla="*/ 212035 w 2114554"/>
              <a:gd name="connsiteY2" fmla="*/ 845965 h 2900148"/>
              <a:gd name="connsiteX3" fmla="*/ 33130 w 2114554"/>
              <a:gd name="connsiteY3" fmla="*/ 845965 h 2900148"/>
              <a:gd name="connsiteX4" fmla="*/ 0 w 2114554"/>
              <a:gd name="connsiteY4" fmla="*/ 898973 h 2900148"/>
              <a:gd name="connsiteX5" fmla="*/ 6626 w 2114554"/>
              <a:gd name="connsiteY5" fmla="*/ 1177268 h 2900148"/>
              <a:gd name="connsiteX6" fmla="*/ 441504 w 2114554"/>
              <a:gd name="connsiteY6" fmla="*/ 277528 h 2900148"/>
              <a:gd name="connsiteX7" fmla="*/ 481697 w 2114554"/>
              <a:gd name="connsiteY7" fmla="*/ 141875 h 2900148"/>
              <a:gd name="connsiteX8" fmla="*/ 567108 w 2114554"/>
              <a:gd name="connsiteY8" fmla="*/ 21295 h 2900148"/>
              <a:gd name="connsiteX9" fmla="*/ 567108 w 2114554"/>
              <a:gd name="connsiteY9" fmla="*/ 21295 h 2900148"/>
              <a:gd name="connsiteX10" fmla="*/ 617350 w 2114554"/>
              <a:gd name="connsiteY10" fmla="*/ 1198 h 2900148"/>
              <a:gd name="connsiteX11" fmla="*/ 682664 w 2114554"/>
              <a:gd name="connsiteY11" fmla="*/ 61489 h 2900148"/>
              <a:gd name="connsiteX12" fmla="*/ 717833 w 2114554"/>
              <a:gd name="connsiteY12" fmla="*/ 172020 h 2900148"/>
              <a:gd name="connsiteX13" fmla="*/ 753003 w 2114554"/>
              <a:gd name="connsiteY13" fmla="*/ 242359 h 2900148"/>
              <a:gd name="connsiteX14" fmla="*/ 758027 w 2114554"/>
              <a:gd name="connsiteY14" fmla="*/ 367963 h 2900148"/>
              <a:gd name="connsiteX15" fmla="*/ 758027 w 2114554"/>
              <a:gd name="connsiteY15" fmla="*/ 624196 h 2900148"/>
              <a:gd name="connsiteX16" fmla="*/ 758027 w 2114554"/>
              <a:gd name="connsiteY16" fmla="*/ 950768 h 2900148"/>
              <a:gd name="connsiteX17" fmla="*/ 989139 w 2114554"/>
              <a:gd name="connsiteY17" fmla="*/ 1076372 h 2900148"/>
              <a:gd name="connsiteX18" fmla="*/ 989139 w 2114554"/>
              <a:gd name="connsiteY18" fmla="*/ 850284 h 2900148"/>
              <a:gd name="connsiteX19" fmla="*/ 1190106 w 2114554"/>
              <a:gd name="connsiteY19" fmla="*/ 845260 h 2900148"/>
              <a:gd name="connsiteX20" fmla="*/ 1200154 w 2114554"/>
              <a:gd name="connsiteY20" fmla="*/ 895502 h 2900148"/>
              <a:gd name="connsiteX21" fmla="*/ 1200154 w 2114554"/>
              <a:gd name="connsiteY21" fmla="*/ 1076372 h 2900148"/>
              <a:gd name="connsiteX22" fmla="*/ 1170009 w 2114554"/>
              <a:gd name="connsiteY22" fmla="*/ 1176856 h 2900148"/>
              <a:gd name="connsiteX23" fmla="*/ 2074361 w 2114554"/>
              <a:gd name="connsiteY23" fmla="*/ 1649128 h 2900148"/>
              <a:gd name="connsiteX24" fmla="*/ 2109530 w 2114554"/>
              <a:gd name="connsiteY24" fmla="*/ 1704394 h 2900148"/>
              <a:gd name="connsiteX25" fmla="*/ 2114554 w 2114554"/>
              <a:gd name="connsiteY25" fmla="*/ 1855119 h 2900148"/>
              <a:gd name="connsiteX26" fmla="*/ 2069337 w 2114554"/>
              <a:gd name="connsiteY26" fmla="*/ 1789805 h 2900148"/>
              <a:gd name="connsiteX27" fmla="*/ 1154937 w 2114554"/>
              <a:gd name="connsiteY27" fmla="*/ 1473282 h 2900148"/>
              <a:gd name="connsiteX28" fmla="*/ 773099 w 2114554"/>
              <a:gd name="connsiteY28" fmla="*/ 1468258 h 2900148"/>
              <a:gd name="connsiteX29" fmla="*/ 768075 w 2114554"/>
              <a:gd name="connsiteY29" fmla="*/ 2046038 h 2900148"/>
              <a:gd name="connsiteX30" fmla="*/ 742954 w 2114554"/>
              <a:gd name="connsiteY30" fmla="*/ 2247005 h 2900148"/>
              <a:gd name="connsiteX31" fmla="*/ 707785 w 2114554"/>
              <a:gd name="connsiteY31" fmla="*/ 2427875 h 2900148"/>
              <a:gd name="connsiteX32" fmla="*/ 1139864 w 2114554"/>
              <a:gd name="connsiteY32" fmla="*/ 2719278 h 2900148"/>
              <a:gd name="connsiteX33" fmla="*/ 1129816 w 2114554"/>
              <a:gd name="connsiteY33" fmla="*/ 2844882 h 2900148"/>
              <a:gd name="connsiteX34" fmla="*/ 677640 w 2114554"/>
              <a:gd name="connsiteY34" fmla="*/ 2739374 h 2900148"/>
              <a:gd name="connsiteX35" fmla="*/ 627398 w 2114554"/>
              <a:gd name="connsiteY35" fmla="*/ 2895124 h 2900148"/>
              <a:gd name="connsiteX36" fmla="*/ 572132 w 2114554"/>
              <a:gd name="connsiteY36" fmla="*/ 2900148 h 2900148"/>
              <a:gd name="connsiteX37" fmla="*/ 521890 w 2114554"/>
              <a:gd name="connsiteY37" fmla="*/ 2744398 h 2900148"/>
              <a:gd name="connsiteX38" fmla="*/ 69715 w 2114554"/>
              <a:gd name="connsiteY38" fmla="*/ 2839858 h 2900148"/>
              <a:gd name="connsiteX39" fmla="*/ 64690 w 2114554"/>
              <a:gd name="connsiteY39" fmla="*/ 2714253 h 2900148"/>
              <a:gd name="connsiteX40" fmla="*/ 496770 w 2114554"/>
              <a:gd name="connsiteY40" fmla="*/ 2437924 h 2900148"/>
              <a:gd name="connsiteX41" fmla="*/ 456576 w 2114554"/>
              <a:gd name="connsiteY41" fmla="*/ 2327392 h 2900148"/>
              <a:gd name="connsiteX42" fmla="*/ 436479 w 2114554"/>
              <a:gd name="connsiteY42" fmla="*/ 2111352 h 2900148"/>
              <a:gd name="connsiteX43" fmla="*/ 426431 w 2114554"/>
              <a:gd name="connsiteY43" fmla="*/ 1754636 h 2900148"/>
              <a:gd name="connsiteX44" fmla="*/ 436479 w 2114554"/>
              <a:gd name="connsiteY44" fmla="*/ 1478306 h 2900148"/>
              <a:gd name="connsiteX0" fmla="*/ 429853 w 2114554"/>
              <a:gd name="connsiteY0" fmla="*/ 965621 h 2900148"/>
              <a:gd name="connsiteX1" fmla="*/ 212035 w 2114554"/>
              <a:gd name="connsiteY1" fmla="*/ 1084503 h 2900148"/>
              <a:gd name="connsiteX2" fmla="*/ 212035 w 2114554"/>
              <a:gd name="connsiteY2" fmla="*/ 845965 h 2900148"/>
              <a:gd name="connsiteX3" fmla="*/ 33130 w 2114554"/>
              <a:gd name="connsiteY3" fmla="*/ 845965 h 2900148"/>
              <a:gd name="connsiteX4" fmla="*/ 0 w 2114554"/>
              <a:gd name="connsiteY4" fmla="*/ 898973 h 2900148"/>
              <a:gd name="connsiteX5" fmla="*/ 443948 w 2114554"/>
              <a:gd name="connsiteY5" fmla="*/ 971859 h 2900148"/>
              <a:gd name="connsiteX6" fmla="*/ 441504 w 2114554"/>
              <a:gd name="connsiteY6" fmla="*/ 277528 h 2900148"/>
              <a:gd name="connsiteX7" fmla="*/ 481697 w 2114554"/>
              <a:gd name="connsiteY7" fmla="*/ 141875 h 2900148"/>
              <a:gd name="connsiteX8" fmla="*/ 567108 w 2114554"/>
              <a:gd name="connsiteY8" fmla="*/ 21295 h 2900148"/>
              <a:gd name="connsiteX9" fmla="*/ 567108 w 2114554"/>
              <a:gd name="connsiteY9" fmla="*/ 21295 h 2900148"/>
              <a:gd name="connsiteX10" fmla="*/ 617350 w 2114554"/>
              <a:gd name="connsiteY10" fmla="*/ 1198 h 2900148"/>
              <a:gd name="connsiteX11" fmla="*/ 682664 w 2114554"/>
              <a:gd name="connsiteY11" fmla="*/ 61489 h 2900148"/>
              <a:gd name="connsiteX12" fmla="*/ 717833 w 2114554"/>
              <a:gd name="connsiteY12" fmla="*/ 172020 h 2900148"/>
              <a:gd name="connsiteX13" fmla="*/ 753003 w 2114554"/>
              <a:gd name="connsiteY13" fmla="*/ 242359 h 2900148"/>
              <a:gd name="connsiteX14" fmla="*/ 758027 w 2114554"/>
              <a:gd name="connsiteY14" fmla="*/ 367963 h 2900148"/>
              <a:gd name="connsiteX15" fmla="*/ 758027 w 2114554"/>
              <a:gd name="connsiteY15" fmla="*/ 624196 h 2900148"/>
              <a:gd name="connsiteX16" fmla="*/ 758027 w 2114554"/>
              <a:gd name="connsiteY16" fmla="*/ 950768 h 2900148"/>
              <a:gd name="connsiteX17" fmla="*/ 989139 w 2114554"/>
              <a:gd name="connsiteY17" fmla="*/ 1076372 h 2900148"/>
              <a:gd name="connsiteX18" fmla="*/ 989139 w 2114554"/>
              <a:gd name="connsiteY18" fmla="*/ 850284 h 2900148"/>
              <a:gd name="connsiteX19" fmla="*/ 1190106 w 2114554"/>
              <a:gd name="connsiteY19" fmla="*/ 845260 h 2900148"/>
              <a:gd name="connsiteX20" fmla="*/ 1200154 w 2114554"/>
              <a:gd name="connsiteY20" fmla="*/ 895502 h 2900148"/>
              <a:gd name="connsiteX21" fmla="*/ 1200154 w 2114554"/>
              <a:gd name="connsiteY21" fmla="*/ 1076372 h 2900148"/>
              <a:gd name="connsiteX22" fmla="*/ 1170009 w 2114554"/>
              <a:gd name="connsiteY22" fmla="*/ 1176856 h 2900148"/>
              <a:gd name="connsiteX23" fmla="*/ 2074361 w 2114554"/>
              <a:gd name="connsiteY23" fmla="*/ 1649128 h 2900148"/>
              <a:gd name="connsiteX24" fmla="*/ 2109530 w 2114554"/>
              <a:gd name="connsiteY24" fmla="*/ 1704394 h 2900148"/>
              <a:gd name="connsiteX25" fmla="*/ 2114554 w 2114554"/>
              <a:gd name="connsiteY25" fmla="*/ 1855119 h 2900148"/>
              <a:gd name="connsiteX26" fmla="*/ 2069337 w 2114554"/>
              <a:gd name="connsiteY26" fmla="*/ 1789805 h 2900148"/>
              <a:gd name="connsiteX27" fmla="*/ 1154937 w 2114554"/>
              <a:gd name="connsiteY27" fmla="*/ 1473282 h 2900148"/>
              <a:gd name="connsiteX28" fmla="*/ 773099 w 2114554"/>
              <a:gd name="connsiteY28" fmla="*/ 1468258 h 2900148"/>
              <a:gd name="connsiteX29" fmla="*/ 768075 w 2114554"/>
              <a:gd name="connsiteY29" fmla="*/ 2046038 h 2900148"/>
              <a:gd name="connsiteX30" fmla="*/ 742954 w 2114554"/>
              <a:gd name="connsiteY30" fmla="*/ 2247005 h 2900148"/>
              <a:gd name="connsiteX31" fmla="*/ 707785 w 2114554"/>
              <a:gd name="connsiteY31" fmla="*/ 2427875 h 2900148"/>
              <a:gd name="connsiteX32" fmla="*/ 1139864 w 2114554"/>
              <a:gd name="connsiteY32" fmla="*/ 2719278 h 2900148"/>
              <a:gd name="connsiteX33" fmla="*/ 1129816 w 2114554"/>
              <a:gd name="connsiteY33" fmla="*/ 2844882 h 2900148"/>
              <a:gd name="connsiteX34" fmla="*/ 677640 w 2114554"/>
              <a:gd name="connsiteY34" fmla="*/ 2739374 h 2900148"/>
              <a:gd name="connsiteX35" fmla="*/ 627398 w 2114554"/>
              <a:gd name="connsiteY35" fmla="*/ 2895124 h 2900148"/>
              <a:gd name="connsiteX36" fmla="*/ 572132 w 2114554"/>
              <a:gd name="connsiteY36" fmla="*/ 2900148 h 2900148"/>
              <a:gd name="connsiteX37" fmla="*/ 521890 w 2114554"/>
              <a:gd name="connsiteY37" fmla="*/ 2744398 h 2900148"/>
              <a:gd name="connsiteX38" fmla="*/ 69715 w 2114554"/>
              <a:gd name="connsiteY38" fmla="*/ 2839858 h 2900148"/>
              <a:gd name="connsiteX39" fmla="*/ 64690 w 2114554"/>
              <a:gd name="connsiteY39" fmla="*/ 2714253 h 2900148"/>
              <a:gd name="connsiteX40" fmla="*/ 496770 w 2114554"/>
              <a:gd name="connsiteY40" fmla="*/ 2437924 h 2900148"/>
              <a:gd name="connsiteX41" fmla="*/ 456576 w 2114554"/>
              <a:gd name="connsiteY41" fmla="*/ 2327392 h 2900148"/>
              <a:gd name="connsiteX42" fmla="*/ 436479 w 2114554"/>
              <a:gd name="connsiteY42" fmla="*/ 2111352 h 2900148"/>
              <a:gd name="connsiteX43" fmla="*/ 426431 w 2114554"/>
              <a:gd name="connsiteY43" fmla="*/ 1754636 h 2900148"/>
              <a:gd name="connsiteX44" fmla="*/ 436479 w 2114554"/>
              <a:gd name="connsiteY44" fmla="*/ 1478306 h 2900148"/>
              <a:gd name="connsiteX0" fmla="*/ 429853 w 2114554"/>
              <a:gd name="connsiteY0" fmla="*/ 965621 h 2900148"/>
              <a:gd name="connsiteX1" fmla="*/ 212035 w 2114554"/>
              <a:gd name="connsiteY1" fmla="*/ 1084503 h 2900148"/>
              <a:gd name="connsiteX2" fmla="*/ 212035 w 2114554"/>
              <a:gd name="connsiteY2" fmla="*/ 845965 h 2900148"/>
              <a:gd name="connsiteX3" fmla="*/ 33130 w 2114554"/>
              <a:gd name="connsiteY3" fmla="*/ 845965 h 2900148"/>
              <a:gd name="connsiteX4" fmla="*/ 0 w 2114554"/>
              <a:gd name="connsiteY4" fmla="*/ 1190521 h 2900148"/>
              <a:gd name="connsiteX5" fmla="*/ 443948 w 2114554"/>
              <a:gd name="connsiteY5" fmla="*/ 971859 h 2900148"/>
              <a:gd name="connsiteX6" fmla="*/ 441504 w 2114554"/>
              <a:gd name="connsiteY6" fmla="*/ 277528 h 2900148"/>
              <a:gd name="connsiteX7" fmla="*/ 481697 w 2114554"/>
              <a:gd name="connsiteY7" fmla="*/ 141875 h 2900148"/>
              <a:gd name="connsiteX8" fmla="*/ 567108 w 2114554"/>
              <a:gd name="connsiteY8" fmla="*/ 21295 h 2900148"/>
              <a:gd name="connsiteX9" fmla="*/ 567108 w 2114554"/>
              <a:gd name="connsiteY9" fmla="*/ 21295 h 2900148"/>
              <a:gd name="connsiteX10" fmla="*/ 617350 w 2114554"/>
              <a:gd name="connsiteY10" fmla="*/ 1198 h 2900148"/>
              <a:gd name="connsiteX11" fmla="*/ 682664 w 2114554"/>
              <a:gd name="connsiteY11" fmla="*/ 61489 h 2900148"/>
              <a:gd name="connsiteX12" fmla="*/ 717833 w 2114554"/>
              <a:gd name="connsiteY12" fmla="*/ 172020 h 2900148"/>
              <a:gd name="connsiteX13" fmla="*/ 753003 w 2114554"/>
              <a:gd name="connsiteY13" fmla="*/ 242359 h 2900148"/>
              <a:gd name="connsiteX14" fmla="*/ 758027 w 2114554"/>
              <a:gd name="connsiteY14" fmla="*/ 367963 h 2900148"/>
              <a:gd name="connsiteX15" fmla="*/ 758027 w 2114554"/>
              <a:gd name="connsiteY15" fmla="*/ 624196 h 2900148"/>
              <a:gd name="connsiteX16" fmla="*/ 758027 w 2114554"/>
              <a:gd name="connsiteY16" fmla="*/ 950768 h 2900148"/>
              <a:gd name="connsiteX17" fmla="*/ 989139 w 2114554"/>
              <a:gd name="connsiteY17" fmla="*/ 1076372 h 2900148"/>
              <a:gd name="connsiteX18" fmla="*/ 989139 w 2114554"/>
              <a:gd name="connsiteY18" fmla="*/ 850284 h 2900148"/>
              <a:gd name="connsiteX19" fmla="*/ 1190106 w 2114554"/>
              <a:gd name="connsiteY19" fmla="*/ 845260 h 2900148"/>
              <a:gd name="connsiteX20" fmla="*/ 1200154 w 2114554"/>
              <a:gd name="connsiteY20" fmla="*/ 895502 h 2900148"/>
              <a:gd name="connsiteX21" fmla="*/ 1200154 w 2114554"/>
              <a:gd name="connsiteY21" fmla="*/ 1076372 h 2900148"/>
              <a:gd name="connsiteX22" fmla="*/ 1170009 w 2114554"/>
              <a:gd name="connsiteY22" fmla="*/ 1176856 h 2900148"/>
              <a:gd name="connsiteX23" fmla="*/ 2074361 w 2114554"/>
              <a:gd name="connsiteY23" fmla="*/ 1649128 h 2900148"/>
              <a:gd name="connsiteX24" fmla="*/ 2109530 w 2114554"/>
              <a:gd name="connsiteY24" fmla="*/ 1704394 h 2900148"/>
              <a:gd name="connsiteX25" fmla="*/ 2114554 w 2114554"/>
              <a:gd name="connsiteY25" fmla="*/ 1855119 h 2900148"/>
              <a:gd name="connsiteX26" fmla="*/ 2069337 w 2114554"/>
              <a:gd name="connsiteY26" fmla="*/ 1789805 h 2900148"/>
              <a:gd name="connsiteX27" fmla="*/ 1154937 w 2114554"/>
              <a:gd name="connsiteY27" fmla="*/ 1473282 h 2900148"/>
              <a:gd name="connsiteX28" fmla="*/ 773099 w 2114554"/>
              <a:gd name="connsiteY28" fmla="*/ 1468258 h 2900148"/>
              <a:gd name="connsiteX29" fmla="*/ 768075 w 2114554"/>
              <a:gd name="connsiteY29" fmla="*/ 2046038 h 2900148"/>
              <a:gd name="connsiteX30" fmla="*/ 742954 w 2114554"/>
              <a:gd name="connsiteY30" fmla="*/ 2247005 h 2900148"/>
              <a:gd name="connsiteX31" fmla="*/ 707785 w 2114554"/>
              <a:gd name="connsiteY31" fmla="*/ 2427875 h 2900148"/>
              <a:gd name="connsiteX32" fmla="*/ 1139864 w 2114554"/>
              <a:gd name="connsiteY32" fmla="*/ 2719278 h 2900148"/>
              <a:gd name="connsiteX33" fmla="*/ 1129816 w 2114554"/>
              <a:gd name="connsiteY33" fmla="*/ 2844882 h 2900148"/>
              <a:gd name="connsiteX34" fmla="*/ 677640 w 2114554"/>
              <a:gd name="connsiteY34" fmla="*/ 2739374 h 2900148"/>
              <a:gd name="connsiteX35" fmla="*/ 627398 w 2114554"/>
              <a:gd name="connsiteY35" fmla="*/ 2895124 h 2900148"/>
              <a:gd name="connsiteX36" fmla="*/ 572132 w 2114554"/>
              <a:gd name="connsiteY36" fmla="*/ 2900148 h 2900148"/>
              <a:gd name="connsiteX37" fmla="*/ 521890 w 2114554"/>
              <a:gd name="connsiteY37" fmla="*/ 2744398 h 2900148"/>
              <a:gd name="connsiteX38" fmla="*/ 69715 w 2114554"/>
              <a:gd name="connsiteY38" fmla="*/ 2839858 h 2900148"/>
              <a:gd name="connsiteX39" fmla="*/ 64690 w 2114554"/>
              <a:gd name="connsiteY39" fmla="*/ 2714253 h 2900148"/>
              <a:gd name="connsiteX40" fmla="*/ 496770 w 2114554"/>
              <a:gd name="connsiteY40" fmla="*/ 2437924 h 2900148"/>
              <a:gd name="connsiteX41" fmla="*/ 456576 w 2114554"/>
              <a:gd name="connsiteY41" fmla="*/ 2327392 h 2900148"/>
              <a:gd name="connsiteX42" fmla="*/ 436479 w 2114554"/>
              <a:gd name="connsiteY42" fmla="*/ 2111352 h 2900148"/>
              <a:gd name="connsiteX43" fmla="*/ 426431 w 2114554"/>
              <a:gd name="connsiteY43" fmla="*/ 1754636 h 2900148"/>
              <a:gd name="connsiteX44" fmla="*/ 436479 w 2114554"/>
              <a:gd name="connsiteY44" fmla="*/ 1478306 h 2900148"/>
              <a:gd name="connsiteX0" fmla="*/ 429853 w 2114554"/>
              <a:gd name="connsiteY0" fmla="*/ 965621 h 2900148"/>
              <a:gd name="connsiteX1" fmla="*/ 212035 w 2114554"/>
              <a:gd name="connsiteY1" fmla="*/ 1084503 h 2900148"/>
              <a:gd name="connsiteX2" fmla="*/ 212035 w 2114554"/>
              <a:gd name="connsiteY2" fmla="*/ 845965 h 2900148"/>
              <a:gd name="connsiteX3" fmla="*/ 0 w 2114554"/>
              <a:gd name="connsiteY3" fmla="*/ 859217 h 2900148"/>
              <a:gd name="connsiteX4" fmla="*/ 0 w 2114554"/>
              <a:gd name="connsiteY4" fmla="*/ 1190521 h 2900148"/>
              <a:gd name="connsiteX5" fmla="*/ 443948 w 2114554"/>
              <a:gd name="connsiteY5" fmla="*/ 971859 h 2900148"/>
              <a:gd name="connsiteX6" fmla="*/ 441504 w 2114554"/>
              <a:gd name="connsiteY6" fmla="*/ 277528 h 2900148"/>
              <a:gd name="connsiteX7" fmla="*/ 481697 w 2114554"/>
              <a:gd name="connsiteY7" fmla="*/ 141875 h 2900148"/>
              <a:gd name="connsiteX8" fmla="*/ 567108 w 2114554"/>
              <a:gd name="connsiteY8" fmla="*/ 21295 h 2900148"/>
              <a:gd name="connsiteX9" fmla="*/ 567108 w 2114554"/>
              <a:gd name="connsiteY9" fmla="*/ 21295 h 2900148"/>
              <a:gd name="connsiteX10" fmla="*/ 617350 w 2114554"/>
              <a:gd name="connsiteY10" fmla="*/ 1198 h 2900148"/>
              <a:gd name="connsiteX11" fmla="*/ 682664 w 2114554"/>
              <a:gd name="connsiteY11" fmla="*/ 61489 h 2900148"/>
              <a:gd name="connsiteX12" fmla="*/ 717833 w 2114554"/>
              <a:gd name="connsiteY12" fmla="*/ 172020 h 2900148"/>
              <a:gd name="connsiteX13" fmla="*/ 753003 w 2114554"/>
              <a:gd name="connsiteY13" fmla="*/ 242359 h 2900148"/>
              <a:gd name="connsiteX14" fmla="*/ 758027 w 2114554"/>
              <a:gd name="connsiteY14" fmla="*/ 367963 h 2900148"/>
              <a:gd name="connsiteX15" fmla="*/ 758027 w 2114554"/>
              <a:gd name="connsiteY15" fmla="*/ 624196 h 2900148"/>
              <a:gd name="connsiteX16" fmla="*/ 758027 w 2114554"/>
              <a:gd name="connsiteY16" fmla="*/ 950768 h 2900148"/>
              <a:gd name="connsiteX17" fmla="*/ 989139 w 2114554"/>
              <a:gd name="connsiteY17" fmla="*/ 1076372 h 2900148"/>
              <a:gd name="connsiteX18" fmla="*/ 989139 w 2114554"/>
              <a:gd name="connsiteY18" fmla="*/ 850284 h 2900148"/>
              <a:gd name="connsiteX19" fmla="*/ 1190106 w 2114554"/>
              <a:gd name="connsiteY19" fmla="*/ 845260 h 2900148"/>
              <a:gd name="connsiteX20" fmla="*/ 1200154 w 2114554"/>
              <a:gd name="connsiteY20" fmla="*/ 895502 h 2900148"/>
              <a:gd name="connsiteX21" fmla="*/ 1200154 w 2114554"/>
              <a:gd name="connsiteY21" fmla="*/ 1076372 h 2900148"/>
              <a:gd name="connsiteX22" fmla="*/ 1170009 w 2114554"/>
              <a:gd name="connsiteY22" fmla="*/ 1176856 h 2900148"/>
              <a:gd name="connsiteX23" fmla="*/ 2074361 w 2114554"/>
              <a:gd name="connsiteY23" fmla="*/ 1649128 h 2900148"/>
              <a:gd name="connsiteX24" fmla="*/ 2109530 w 2114554"/>
              <a:gd name="connsiteY24" fmla="*/ 1704394 h 2900148"/>
              <a:gd name="connsiteX25" fmla="*/ 2114554 w 2114554"/>
              <a:gd name="connsiteY25" fmla="*/ 1855119 h 2900148"/>
              <a:gd name="connsiteX26" fmla="*/ 2069337 w 2114554"/>
              <a:gd name="connsiteY26" fmla="*/ 1789805 h 2900148"/>
              <a:gd name="connsiteX27" fmla="*/ 1154937 w 2114554"/>
              <a:gd name="connsiteY27" fmla="*/ 1473282 h 2900148"/>
              <a:gd name="connsiteX28" fmla="*/ 773099 w 2114554"/>
              <a:gd name="connsiteY28" fmla="*/ 1468258 h 2900148"/>
              <a:gd name="connsiteX29" fmla="*/ 768075 w 2114554"/>
              <a:gd name="connsiteY29" fmla="*/ 2046038 h 2900148"/>
              <a:gd name="connsiteX30" fmla="*/ 742954 w 2114554"/>
              <a:gd name="connsiteY30" fmla="*/ 2247005 h 2900148"/>
              <a:gd name="connsiteX31" fmla="*/ 707785 w 2114554"/>
              <a:gd name="connsiteY31" fmla="*/ 2427875 h 2900148"/>
              <a:gd name="connsiteX32" fmla="*/ 1139864 w 2114554"/>
              <a:gd name="connsiteY32" fmla="*/ 2719278 h 2900148"/>
              <a:gd name="connsiteX33" fmla="*/ 1129816 w 2114554"/>
              <a:gd name="connsiteY33" fmla="*/ 2844882 h 2900148"/>
              <a:gd name="connsiteX34" fmla="*/ 677640 w 2114554"/>
              <a:gd name="connsiteY34" fmla="*/ 2739374 h 2900148"/>
              <a:gd name="connsiteX35" fmla="*/ 627398 w 2114554"/>
              <a:gd name="connsiteY35" fmla="*/ 2895124 h 2900148"/>
              <a:gd name="connsiteX36" fmla="*/ 572132 w 2114554"/>
              <a:gd name="connsiteY36" fmla="*/ 2900148 h 2900148"/>
              <a:gd name="connsiteX37" fmla="*/ 521890 w 2114554"/>
              <a:gd name="connsiteY37" fmla="*/ 2744398 h 2900148"/>
              <a:gd name="connsiteX38" fmla="*/ 69715 w 2114554"/>
              <a:gd name="connsiteY38" fmla="*/ 2839858 h 2900148"/>
              <a:gd name="connsiteX39" fmla="*/ 64690 w 2114554"/>
              <a:gd name="connsiteY39" fmla="*/ 2714253 h 2900148"/>
              <a:gd name="connsiteX40" fmla="*/ 496770 w 2114554"/>
              <a:gd name="connsiteY40" fmla="*/ 2437924 h 2900148"/>
              <a:gd name="connsiteX41" fmla="*/ 456576 w 2114554"/>
              <a:gd name="connsiteY41" fmla="*/ 2327392 h 2900148"/>
              <a:gd name="connsiteX42" fmla="*/ 436479 w 2114554"/>
              <a:gd name="connsiteY42" fmla="*/ 2111352 h 2900148"/>
              <a:gd name="connsiteX43" fmla="*/ 426431 w 2114554"/>
              <a:gd name="connsiteY43" fmla="*/ 1754636 h 2900148"/>
              <a:gd name="connsiteX44" fmla="*/ 436479 w 2114554"/>
              <a:gd name="connsiteY44" fmla="*/ 1478306 h 290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14554" h="2900148">
                <a:moveTo>
                  <a:pt x="429853" y="965621"/>
                </a:moveTo>
                <a:lnTo>
                  <a:pt x="212035" y="1084503"/>
                </a:lnTo>
                <a:lnTo>
                  <a:pt x="212035" y="845965"/>
                </a:lnTo>
                <a:lnTo>
                  <a:pt x="0" y="859217"/>
                </a:lnTo>
                <a:lnTo>
                  <a:pt x="0" y="1190521"/>
                </a:lnTo>
                <a:lnTo>
                  <a:pt x="443948" y="971859"/>
                </a:lnTo>
                <a:cubicBezTo>
                  <a:pt x="443133" y="740415"/>
                  <a:pt x="442319" y="508972"/>
                  <a:pt x="441504" y="277528"/>
                </a:cubicBezTo>
                <a:lnTo>
                  <a:pt x="481697" y="141875"/>
                </a:lnTo>
                <a:lnTo>
                  <a:pt x="567108" y="21295"/>
                </a:lnTo>
                <a:lnTo>
                  <a:pt x="567108" y="21295"/>
                </a:lnTo>
                <a:cubicBezTo>
                  <a:pt x="575482" y="17946"/>
                  <a:pt x="598091" y="-5501"/>
                  <a:pt x="617350" y="1198"/>
                </a:cubicBezTo>
                <a:lnTo>
                  <a:pt x="682664" y="61489"/>
                </a:lnTo>
                <a:cubicBezTo>
                  <a:pt x="699411" y="89959"/>
                  <a:pt x="706110" y="148574"/>
                  <a:pt x="717833" y="172020"/>
                </a:cubicBezTo>
                <a:lnTo>
                  <a:pt x="753003" y="242359"/>
                </a:lnTo>
                <a:cubicBezTo>
                  <a:pt x="764726" y="265805"/>
                  <a:pt x="757190" y="304324"/>
                  <a:pt x="758027" y="367963"/>
                </a:cubicBezTo>
                <a:lnTo>
                  <a:pt x="758027" y="624196"/>
                </a:lnTo>
                <a:lnTo>
                  <a:pt x="758027" y="950768"/>
                </a:lnTo>
                <a:lnTo>
                  <a:pt x="989139" y="1076372"/>
                </a:lnTo>
                <a:lnTo>
                  <a:pt x="989139" y="850284"/>
                </a:lnTo>
                <a:lnTo>
                  <a:pt x="1190106" y="845260"/>
                </a:lnTo>
                <a:lnTo>
                  <a:pt x="1200154" y="895502"/>
                </a:lnTo>
                <a:lnTo>
                  <a:pt x="1200154" y="1076372"/>
                </a:lnTo>
                <a:lnTo>
                  <a:pt x="1170009" y="1176856"/>
                </a:lnTo>
                <a:lnTo>
                  <a:pt x="2074361" y="1649128"/>
                </a:lnTo>
                <a:lnTo>
                  <a:pt x="2109530" y="1704394"/>
                </a:lnTo>
                <a:lnTo>
                  <a:pt x="2114554" y="1855119"/>
                </a:lnTo>
                <a:lnTo>
                  <a:pt x="2069337" y="1789805"/>
                </a:lnTo>
                <a:lnTo>
                  <a:pt x="1154937" y="1473282"/>
                </a:lnTo>
                <a:lnTo>
                  <a:pt x="773099" y="1468258"/>
                </a:lnTo>
                <a:cubicBezTo>
                  <a:pt x="771424" y="1660851"/>
                  <a:pt x="769750" y="1853445"/>
                  <a:pt x="768075" y="2046038"/>
                </a:cubicBezTo>
                <a:lnTo>
                  <a:pt x="742954" y="2247005"/>
                </a:lnTo>
                <a:lnTo>
                  <a:pt x="707785" y="2427875"/>
                </a:lnTo>
                <a:lnTo>
                  <a:pt x="1139864" y="2719278"/>
                </a:lnTo>
                <a:lnTo>
                  <a:pt x="1129816" y="2844882"/>
                </a:lnTo>
                <a:lnTo>
                  <a:pt x="677640" y="2739374"/>
                </a:lnTo>
                <a:lnTo>
                  <a:pt x="627398" y="2895124"/>
                </a:lnTo>
                <a:lnTo>
                  <a:pt x="572132" y="2900148"/>
                </a:lnTo>
                <a:lnTo>
                  <a:pt x="521890" y="2744398"/>
                </a:lnTo>
                <a:lnTo>
                  <a:pt x="69715" y="2839858"/>
                </a:lnTo>
                <a:lnTo>
                  <a:pt x="64690" y="2714253"/>
                </a:lnTo>
                <a:lnTo>
                  <a:pt x="496770" y="2437924"/>
                </a:lnTo>
                <a:lnTo>
                  <a:pt x="456576" y="2327392"/>
                </a:lnTo>
                <a:lnTo>
                  <a:pt x="436479" y="2111352"/>
                </a:lnTo>
                <a:lnTo>
                  <a:pt x="426431" y="1754636"/>
                </a:lnTo>
                <a:lnTo>
                  <a:pt x="436479" y="1478306"/>
                </a:lnTo>
              </a:path>
            </a:pathLst>
          </a:custGeom>
          <a:noFill/>
          <a:ln w="28575" cap="flat">
            <a:solidFill>
              <a:srgbClr val="FF2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08474D-36A2-40A0-BC76-A3576159BBAB}" type="datetime1">
              <a:rPr lang="fr-FR" smtClean="0"/>
              <a:t>13/06/2023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7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31504" y="44455"/>
            <a:ext cx="8928992" cy="777875"/>
          </a:xfrm>
        </p:spPr>
        <p:txBody>
          <a:bodyPr/>
          <a:lstStyle/>
          <a:p>
            <a:r>
              <a:rPr lang="fr-FR" sz="3600" dirty="0">
                <a:solidFill>
                  <a:srgbClr val="7030A0"/>
                </a:solidFill>
                <a:cs typeface="Arial" charset="0"/>
              </a:rPr>
              <a:t>JUNO </a:t>
            </a:r>
            <a:r>
              <a:rPr lang="fr-FR" sz="3600" dirty="0" err="1">
                <a:solidFill>
                  <a:srgbClr val="7030A0"/>
                </a:solidFill>
                <a:cs typeface="Arial" charset="0"/>
              </a:rPr>
              <a:t>Experience</a:t>
            </a:r>
            <a:r>
              <a:rPr lang="fr-FR" sz="3600" dirty="0">
                <a:solidFill>
                  <a:srgbClr val="7030A0"/>
                </a:solidFill>
                <a:cs typeface="Arial" charset="0"/>
              </a:rPr>
              <a:t> : 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Detector</a:t>
            </a:r>
            <a:endParaRPr lang="fr-FR" sz="3600" dirty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6FF71E-20E5-4545-AA31-97372E252172}" type="datetime1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46" y="1042393"/>
            <a:ext cx="90487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31504" y="44455"/>
            <a:ext cx="8928992" cy="777875"/>
          </a:xfrm>
        </p:spPr>
        <p:txBody>
          <a:bodyPr/>
          <a:lstStyle/>
          <a:p>
            <a:r>
              <a:rPr lang="fr-FR" sz="3600" dirty="0">
                <a:solidFill>
                  <a:srgbClr val="7030A0"/>
                </a:solidFill>
              </a:rPr>
              <a:t>JUNO Detector Performance</a:t>
            </a:r>
            <a:endParaRPr lang="fr-FR" sz="3600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4100" name="ZoneTexte 5"/>
          <p:cNvSpPr txBox="1">
            <a:spLocks noChangeArrowheads="1"/>
          </p:cNvSpPr>
          <p:nvPr/>
        </p:nvSpPr>
        <p:spPr bwMode="auto">
          <a:xfrm>
            <a:off x="6096006" y="148431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100" y="908723"/>
            <a:ext cx="10462846" cy="176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Detect 100,000 neutrinos in 6 years of data collection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20,000 tons </a:t>
            </a:r>
            <a:r>
              <a:rPr lang="en-US" sz="2000" dirty="0"/>
              <a:t>of </a:t>
            </a:r>
            <a:r>
              <a:rPr lang="en-US" sz="2000" dirty="0" smtClean="0"/>
              <a:t>liquid Scintillator </a:t>
            </a:r>
            <a:r>
              <a:rPr lang="en-US" sz="2000" dirty="0"/>
              <a:t>(LS) in a sphere </a:t>
            </a:r>
            <a:r>
              <a:rPr lang="en-US" sz="2000" dirty="0" smtClean="0"/>
              <a:t>with 35 m diameter</a:t>
            </a:r>
          </a:p>
          <a:p>
            <a:pPr marL="342882" indent="-342882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00B0F0"/>
                </a:solidFill>
              </a:rPr>
              <a:t>Energy</a:t>
            </a:r>
            <a:r>
              <a:rPr lang="fr-FR" sz="2000" dirty="0">
                <a:solidFill>
                  <a:srgbClr val="00B0F0"/>
                </a:solidFill>
              </a:rPr>
              <a:t> </a:t>
            </a:r>
            <a:r>
              <a:rPr lang="fr-FR" sz="2000" dirty="0" err="1">
                <a:solidFill>
                  <a:srgbClr val="00B0F0"/>
                </a:solidFill>
              </a:rPr>
              <a:t>resolution</a:t>
            </a:r>
            <a:r>
              <a:rPr lang="fr-FR" sz="2000" dirty="0">
                <a:solidFill>
                  <a:srgbClr val="00B0F0"/>
                </a:solidFill>
              </a:rPr>
              <a:t> of </a:t>
            </a:r>
            <a:r>
              <a:rPr lang="fr-FR" sz="2000" dirty="0" smtClean="0">
                <a:solidFill>
                  <a:srgbClr val="00B0F0"/>
                </a:solidFill>
              </a:rPr>
              <a:t> </a:t>
            </a:r>
            <a:r>
              <a:rPr lang="en-US" sz="2000" dirty="0" smtClean="0">
                <a:solidFill>
                  <a:srgbClr val="00B0F0"/>
                </a:solidFill>
                <a:sym typeface="Wingdings" panose="05000000000000000000" pitchFamily="2" charset="2"/>
              </a:rPr>
              <a:t>3</a:t>
            </a:r>
            <a:r>
              <a:rPr lang="en-US" sz="2000" dirty="0">
                <a:solidFill>
                  <a:srgbClr val="00B0F0"/>
                </a:solidFill>
                <a:sym typeface="Wingdings" panose="05000000000000000000" pitchFamily="2" charset="2"/>
              </a:rPr>
              <a:t>%/√E(MeV) </a:t>
            </a:r>
          </a:p>
          <a:p>
            <a:pPr lvl="1" algn="just">
              <a:lnSpc>
                <a:spcPct val="110000"/>
              </a:lnSpc>
            </a:pP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System of 18000 PM 20’’ and 26000 PM 3’’ (78% angular coverage) to detect ~1500 photoelectrons / MeV</a:t>
            </a:r>
            <a:endParaRPr lang="fr-FR" sz="2000" dirty="0">
              <a:sym typeface="Wingdings" panose="05000000000000000000" pitchFamily="2" charset="2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288" y="2852936"/>
            <a:ext cx="3178696" cy="3178696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99" t="5990"/>
          <a:stretch/>
        </p:blipFill>
        <p:spPr>
          <a:xfrm>
            <a:off x="1278667" y="2866429"/>
            <a:ext cx="4909704" cy="3342723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DC7CA0-1F10-448B-9477-0E80CA819B21}" type="datetime1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28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078" y="4601879"/>
            <a:ext cx="2727201" cy="1754477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V="1">
            <a:off x="7492618" y="2447547"/>
            <a:ext cx="692747" cy="418007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8046326" y="1174471"/>
            <a:ext cx="319252" cy="390197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856442" y="874708"/>
            <a:ext cx="4255943" cy="3021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400" b="1" u="sng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JUNO </a:t>
            </a:r>
            <a:r>
              <a:rPr lang="fr-FR" sz="1400" b="1" u="sng" dirty="0">
                <a:solidFill>
                  <a:schemeClr val="tx1"/>
                </a:solidFill>
                <a:latin typeface="+mj-lt"/>
                <a:cs typeface="Arial" pitchFamily="34" charset="0"/>
              </a:rPr>
              <a:t>– SPMT : </a:t>
            </a:r>
            <a:r>
              <a:rPr lang="fr-FR" sz="1400" b="1" u="sng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(FRANCE</a:t>
            </a:r>
            <a:r>
              <a:rPr lang="fr-FR" sz="1400" b="1" u="sng" dirty="0">
                <a:solidFill>
                  <a:schemeClr val="tx1"/>
                </a:solidFill>
                <a:latin typeface="+mj-lt"/>
                <a:cs typeface="Arial" pitchFamily="34" charset="0"/>
              </a:rPr>
              <a:t>, </a:t>
            </a:r>
            <a:r>
              <a:rPr lang="fr-FR" sz="1400" b="1" u="sng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CHINA, CHILE)</a:t>
            </a:r>
            <a:endParaRPr lang="fr-FR" sz="1400" i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400" i="1" dirty="0" smtClean="0">
              <a:solidFill>
                <a:srgbClr val="7030A0"/>
              </a:solidFill>
              <a:latin typeface="+mj-lt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400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PMTs</a:t>
            </a:r>
            <a:r>
              <a:rPr lang="fr-FR" sz="1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25 </a:t>
            </a:r>
            <a:r>
              <a:rPr lang="fr-FR" sz="1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600 </a:t>
            </a:r>
            <a:r>
              <a:rPr lang="fr-FR" sz="14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photomultipliers</a:t>
            </a:r>
            <a:r>
              <a:rPr lang="fr-FR" sz="1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fr-FR" sz="1400" i="1" dirty="0">
                <a:solidFill>
                  <a:srgbClr val="7030A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3’’ </a:t>
            </a:r>
            <a:endParaRPr lang="fr-FR" sz="1400" i="1" dirty="0" smtClean="0">
              <a:solidFill>
                <a:srgbClr val="7030A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endParaRP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400" i="1" dirty="0" smtClean="0">
                <a:solidFill>
                  <a:srgbClr val="7030A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CHINA (HZC)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400" i="1" dirty="0" err="1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Electronic</a:t>
            </a:r>
            <a:endParaRPr lang="fr-FR" sz="1400" i="1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fr-FR" sz="1400" i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Front End Electronics for </a:t>
            </a:r>
            <a:r>
              <a:rPr lang="fr-FR" sz="1400" i="1" dirty="0" err="1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sPMTs</a:t>
            </a:r>
            <a:endParaRPr lang="fr-FR" sz="1400" i="1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400" i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France</a:t>
            </a:r>
            <a:r>
              <a:rPr lang="fr-FR" sz="1400" i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: IN2P3 </a:t>
            </a:r>
            <a:endParaRPr lang="fr-FR" sz="1400" i="1" dirty="0" smtClean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fr-FR" sz="1400" i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High Voltages </a:t>
            </a:r>
            <a:r>
              <a:rPr lang="fr-FR" sz="1400" i="1" dirty="0" err="1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Splitters</a:t>
            </a:r>
            <a:endParaRPr lang="fr-FR" sz="1400" i="1" dirty="0" smtClean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400" i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Chile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fr-FR" sz="1400" i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Global  Control Modules 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400" i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China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400" i="1" dirty="0" err="1" smtClean="0">
                <a:solidFill>
                  <a:srgbClr val="6666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Mechanical</a:t>
            </a:r>
            <a:endParaRPr lang="fr-FR" sz="1400" i="1" dirty="0">
              <a:solidFill>
                <a:srgbClr val="6666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400" i="1" dirty="0">
                <a:solidFill>
                  <a:srgbClr val="6666FF"/>
                </a:solidFill>
                <a:latin typeface="+mj-lt"/>
                <a:cs typeface="Calibri" panose="020F0502020204030204" pitchFamily="34" charset="0"/>
              </a:rPr>
              <a:t>200 UWB (</a:t>
            </a:r>
            <a:r>
              <a:rPr lang="fr-FR" sz="1400" b="1" i="1" dirty="0">
                <a:solidFill>
                  <a:srgbClr val="6666FF"/>
                </a:solidFill>
                <a:latin typeface="+mj-lt"/>
                <a:cs typeface="Calibri" panose="020F0502020204030204" pitchFamily="34" charset="0"/>
              </a:rPr>
              <a:t>U</a:t>
            </a:r>
            <a:r>
              <a:rPr lang="fr-FR" sz="1400" i="1" dirty="0">
                <a:solidFill>
                  <a:srgbClr val="6666FF"/>
                </a:solidFill>
                <a:latin typeface="+mj-lt"/>
                <a:cs typeface="Calibri" panose="020F0502020204030204" pitchFamily="34" charset="0"/>
              </a:rPr>
              <a:t>nder </a:t>
            </a:r>
            <a:r>
              <a:rPr lang="fr-FR" sz="1400" b="1" i="1" dirty="0">
                <a:solidFill>
                  <a:srgbClr val="6666FF"/>
                </a:solidFill>
                <a:latin typeface="+mj-lt"/>
                <a:cs typeface="Calibri" panose="020F0502020204030204" pitchFamily="34" charset="0"/>
              </a:rPr>
              <a:t>W</a:t>
            </a:r>
            <a:r>
              <a:rPr lang="fr-FR" sz="1400" i="1" dirty="0">
                <a:solidFill>
                  <a:srgbClr val="6666FF"/>
                </a:solidFill>
                <a:latin typeface="+mj-lt"/>
                <a:cs typeface="Calibri" panose="020F0502020204030204" pitchFamily="34" charset="0"/>
              </a:rPr>
              <a:t>ater </a:t>
            </a:r>
            <a:r>
              <a:rPr lang="fr-FR" sz="1400" b="1" i="1" dirty="0">
                <a:solidFill>
                  <a:srgbClr val="6666FF"/>
                </a:solidFill>
                <a:latin typeface="+mj-lt"/>
                <a:cs typeface="Calibri" panose="020F0502020204030204" pitchFamily="34" charset="0"/>
              </a:rPr>
              <a:t>B</a:t>
            </a:r>
            <a:r>
              <a:rPr lang="fr-FR" sz="1400" i="1" dirty="0">
                <a:solidFill>
                  <a:srgbClr val="6666FF"/>
                </a:solidFill>
                <a:latin typeface="+mj-lt"/>
                <a:cs typeface="Calibri" panose="020F0502020204030204" pitchFamily="34" charset="0"/>
              </a:rPr>
              <a:t>ox) </a:t>
            </a:r>
            <a:endParaRPr lang="fr-FR" sz="1400" i="1" dirty="0" smtClean="0">
              <a:solidFill>
                <a:srgbClr val="6666FF"/>
              </a:solidFill>
              <a:latin typeface="+mj-lt"/>
              <a:cs typeface="Calibri" panose="020F0502020204030204" pitchFamily="34" charset="0"/>
            </a:endParaRP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400" i="1" dirty="0" smtClean="0">
                <a:solidFill>
                  <a:srgbClr val="6666FF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France , Chile, China</a:t>
            </a:r>
            <a:endParaRPr lang="fr-FR" sz="1400" i="1" dirty="0">
              <a:solidFill>
                <a:srgbClr val="6666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7" name="Espace réservé du pied de page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848996" y="207361"/>
            <a:ext cx="5857682" cy="473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solidFill>
                  <a:srgbClr val="7030A0"/>
                </a:solidFill>
                <a:cs typeface="Calibri" panose="020F0502020204030204" pitchFamily="34" charset="0"/>
              </a:rPr>
              <a:t>JUNO </a:t>
            </a:r>
            <a:r>
              <a:rPr lang="fr-FR" sz="3600" dirty="0" err="1" smtClean="0">
                <a:solidFill>
                  <a:srgbClr val="7030A0"/>
                </a:solidFill>
                <a:cs typeface="Calibri" panose="020F0502020204030204" pitchFamily="34" charset="0"/>
              </a:rPr>
              <a:t>sPMT</a:t>
            </a:r>
            <a:r>
              <a:rPr lang="fr-FR" sz="3600" dirty="0" smtClean="0">
                <a:solidFill>
                  <a:srgbClr val="7030A0"/>
                </a:solidFill>
                <a:cs typeface="Calibri" panose="020F0502020204030204" pitchFamily="34" charset="0"/>
              </a:rPr>
              <a:t> Project</a:t>
            </a:r>
            <a:endParaRPr lang="fr-FR" sz="36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96" y="4006609"/>
            <a:ext cx="4018499" cy="2244421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B80-C0DC-4B94-A76A-C17517C7E607}" type="datetime1">
              <a:rPr lang="fr-FR" smtClean="0"/>
              <a:t>13/06/2023</a:t>
            </a:fld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6</a:t>
            </a:fld>
            <a:endParaRPr lang="fr-FR"/>
          </a:p>
        </p:txBody>
      </p:sp>
      <p:cxnSp>
        <p:nvCxnSpPr>
          <p:cNvPr id="26" name="Connecteur droit 25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464" y="4601879"/>
            <a:ext cx="2812356" cy="1754477"/>
          </a:xfrm>
          <a:prstGeom prst="rect">
            <a:avLst/>
          </a:prstGeom>
        </p:spPr>
      </p:pic>
      <p:sp>
        <p:nvSpPr>
          <p:cNvPr id="32" name="文本框 3">
            <a:extLst>
              <a:ext uri="{FF2B5EF4-FFF2-40B4-BE49-F238E27FC236}">
                <a16:creationId xmlns:a16="http://schemas.microsoft.com/office/drawing/2014/main" id="{4FB71D17-7CFE-653F-D3F6-CC26317C2679}"/>
              </a:ext>
            </a:extLst>
          </p:cNvPr>
          <p:cNvSpPr txBox="1"/>
          <p:nvPr/>
        </p:nvSpPr>
        <p:spPr>
          <a:xfrm>
            <a:off x="6634142" y="5795634"/>
            <a:ext cx="1031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1</a:t>
            </a:r>
            <a:r>
              <a:rPr lang="en-US" altLang="zh-CN" sz="1600" baseline="30000" dirty="0" smtClean="0">
                <a:solidFill>
                  <a:schemeClr val="bg1"/>
                </a:solidFill>
              </a:rPr>
              <a:t>st</a:t>
            </a:r>
            <a:r>
              <a:rPr lang="en-US" altLang="zh-CN" sz="1600" dirty="0" smtClean="0">
                <a:solidFill>
                  <a:schemeClr val="bg1"/>
                </a:solidFill>
              </a:rPr>
              <a:t> UWB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33" name="文本框 7">
            <a:extLst>
              <a:ext uri="{FF2B5EF4-FFF2-40B4-BE49-F238E27FC236}">
                <a16:creationId xmlns:a16="http://schemas.microsoft.com/office/drawing/2014/main" id="{4AB3A6B2-6E17-6EF4-57AA-A5CD462535F3}"/>
              </a:ext>
            </a:extLst>
          </p:cNvPr>
          <p:cNvSpPr txBox="1"/>
          <p:nvPr/>
        </p:nvSpPr>
        <p:spPr>
          <a:xfrm>
            <a:off x="9300400" y="5626357"/>
            <a:ext cx="1031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2</a:t>
            </a:r>
            <a:r>
              <a:rPr lang="en-US" altLang="zh-CN" sz="1600" baseline="30000" dirty="0">
                <a:solidFill>
                  <a:schemeClr val="bg1"/>
                </a:solidFill>
              </a:rPr>
              <a:t>nd</a:t>
            </a:r>
            <a:r>
              <a:rPr lang="en-US" altLang="zh-CN" sz="1600" dirty="0">
                <a:solidFill>
                  <a:schemeClr val="bg1"/>
                </a:solidFill>
              </a:rPr>
              <a:t> UWB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465" y="917938"/>
            <a:ext cx="5539556" cy="36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1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33996" y="1067731"/>
            <a:ext cx="879755" cy="404763"/>
          </a:xfrm>
          <a:prstGeom prst="rect">
            <a:avLst/>
          </a:prstGeom>
          <a:solidFill>
            <a:srgbClr val="FFCC66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DDR3</a:t>
            </a:r>
          </a:p>
          <a:p>
            <a:pPr algn="ctr"/>
            <a:r>
              <a:rPr lang="fr-FR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1Gbytes</a:t>
            </a: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44009" y="1011564"/>
            <a:ext cx="970747" cy="357232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</a:t>
            </a: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8413" y="1635981"/>
            <a:ext cx="3787937" cy="4433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headEnd type="none" w="med" len="med"/>
            <a:tailEnd type="arrow" w="med" len="med"/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49541" y="1810032"/>
            <a:ext cx="757004" cy="321698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JTAG</a:t>
            </a:r>
            <a:endParaRPr lang="fr-FR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0480" y="3525780"/>
            <a:ext cx="712524" cy="326578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Ctrl</a:t>
            </a:r>
            <a:endParaRPr lang="fr-FR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539" y="5260480"/>
            <a:ext cx="668951" cy="395341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Capture</a:t>
            </a:r>
            <a:endParaRPr lang="fr-FR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05114" y="1977356"/>
            <a:ext cx="1195684" cy="570339"/>
          </a:xfrm>
          <a:prstGeom prst="rect">
            <a:avLst/>
          </a:prstGeom>
          <a:solidFill>
            <a:srgbClr val="FFCC66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DDR3</a:t>
            </a:r>
          </a:p>
          <a:p>
            <a:pPr algn="ctr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 algn="ctr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fr-FR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57846" y="3557895"/>
            <a:ext cx="1045939" cy="387959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CATIROC 0</a:t>
            </a: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ouble flèche verticale 20"/>
          <p:cNvSpPr/>
          <p:nvPr/>
        </p:nvSpPr>
        <p:spPr>
          <a:xfrm>
            <a:off x="3353056" y="1351723"/>
            <a:ext cx="231197" cy="382421"/>
          </a:xfrm>
          <a:prstGeom prst="upDown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5147810" y="4610411"/>
            <a:ext cx="702082" cy="350289"/>
          </a:xfrm>
          <a:prstGeom prst="rect">
            <a:avLst/>
          </a:prstGeom>
          <a:solidFill>
            <a:srgbClr val="FFCC66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endParaRPr lang="fr-FR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31686" y="1761117"/>
            <a:ext cx="950492" cy="355548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JTAG </a:t>
            </a:r>
            <a:r>
              <a:rPr lang="fr-FR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Switsh</a:t>
            </a: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057846" y="4028496"/>
            <a:ext cx="1045939" cy="387959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CATIROC 1</a:t>
            </a: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42610" y="5260480"/>
            <a:ext cx="1045939" cy="387959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CATIROC 7</a:t>
            </a: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lèche à angle droit 38"/>
          <p:cNvSpPr/>
          <p:nvPr/>
        </p:nvSpPr>
        <p:spPr>
          <a:xfrm rot="5400000" flipV="1">
            <a:off x="3127819" y="3755780"/>
            <a:ext cx="453803" cy="426414"/>
          </a:xfrm>
          <a:prstGeom prst="bent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Double flèche horizontale 40"/>
          <p:cNvSpPr/>
          <p:nvPr/>
        </p:nvSpPr>
        <p:spPr>
          <a:xfrm>
            <a:off x="3141511" y="3588210"/>
            <a:ext cx="1985745" cy="206057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à angle droit 41"/>
          <p:cNvSpPr/>
          <p:nvPr/>
        </p:nvSpPr>
        <p:spPr>
          <a:xfrm rot="5400000" flipV="1">
            <a:off x="2706103" y="4577054"/>
            <a:ext cx="1297236" cy="426414"/>
          </a:xfrm>
          <a:prstGeom prst="bent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droite 43"/>
          <p:cNvSpPr/>
          <p:nvPr/>
        </p:nvSpPr>
        <p:spPr>
          <a:xfrm>
            <a:off x="3154235" y="5438880"/>
            <a:ext cx="2018188" cy="223591"/>
          </a:xfrm>
          <a:prstGeom prst="rightArrow">
            <a:avLst/>
          </a:prstGeom>
          <a:solidFill>
            <a:srgbClr val="0070C0"/>
          </a:solidFill>
          <a:ln>
            <a:noFill/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9546255" y="2832057"/>
            <a:ext cx="1055735" cy="855145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GCU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459458" y="4734459"/>
            <a:ext cx="1195684" cy="404073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2.0 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FTDI 2232H</a:t>
            </a:r>
          </a:p>
        </p:txBody>
      </p:sp>
      <p:sp>
        <p:nvSpPr>
          <p:cNvPr id="61" name="Rectangle 60"/>
          <p:cNvSpPr/>
          <p:nvPr/>
        </p:nvSpPr>
        <p:spPr>
          <a:xfrm rot="16200000">
            <a:off x="3968922" y="4676386"/>
            <a:ext cx="911787" cy="389770"/>
          </a:xfrm>
          <a:prstGeom prst="rect">
            <a:avLst/>
          </a:prstGeom>
          <a:solidFill>
            <a:srgbClr val="FFCC66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In_Calib</a:t>
            </a:r>
            <a:endParaRPr lang="fr-FR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7492136" y="5630193"/>
            <a:ext cx="1213701" cy="42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Kintex</a:t>
            </a:r>
            <a:r>
              <a:rPr lang="fr-FR" sz="1200" b="1" dirty="0" smtClean="0"/>
              <a:t> 7</a:t>
            </a:r>
          </a:p>
          <a:p>
            <a:r>
              <a:rPr lang="fr-FR" sz="1200" dirty="0" smtClean="0"/>
              <a:t>325T-FFG625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287899" y="5781232"/>
            <a:ext cx="764544" cy="287811"/>
          </a:xfrm>
          <a:prstGeom prst="rect">
            <a:avLst/>
          </a:prstGeom>
          <a:solidFill>
            <a:srgbClr val="CCFFCC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</a:p>
          <a:p>
            <a:pPr algn="ctr"/>
            <a:r>
              <a:rPr lang="fr-FR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Connecteur droit avec flèche 81"/>
          <p:cNvCxnSpPr>
            <a:stCxn id="80" idx="3"/>
          </p:cNvCxnSpPr>
          <p:nvPr/>
        </p:nvCxnSpPr>
        <p:spPr>
          <a:xfrm>
            <a:off x="4052443" y="5925138"/>
            <a:ext cx="7618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>
          <a:xfrm>
            <a:off x="2565579" y="4577461"/>
            <a:ext cx="0" cy="537044"/>
          </a:xfrm>
          <a:prstGeom prst="line">
            <a:avLst/>
          </a:prstGeom>
          <a:ln w="38100">
            <a:solidFill>
              <a:schemeClr val="tx1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Double flèche horizontale 91"/>
          <p:cNvSpPr/>
          <p:nvPr/>
        </p:nvSpPr>
        <p:spPr>
          <a:xfrm>
            <a:off x="8206948" y="4851232"/>
            <a:ext cx="1259982" cy="197653"/>
          </a:xfrm>
          <a:prstGeom prst="leftRightArrow">
            <a:avLst/>
          </a:prstGeom>
          <a:solidFill>
            <a:srgbClr val="00B050"/>
          </a:solidFill>
          <a:ln>
            <a:noFill/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Flèche à angle droit 92"/>
          <p:cNvSpPr/>
          <p:nvPr/>
        </p:nvSpPr>
        <p:spPr>
          <a:xfrm rot="10800000" flipH="1">
            <a:off x="3279865" y="3843254"/>
            <a:ext cx="804290" cy="1649871"/>
          </a:xfrm>
          <a:prstGeom prst="bentUpArrow">
            <a:avLst>
              <a:gd name="adj1" fmla="val 13919"/>
              <a:gd name="adj2" fmla="val 25000"/>
              <a:gd name="adj3" fmla="val 0"/>
            </a:avLst>
          </a:prstGeom>
          <a:solidFill>
            <a:srgbClr val="0070C0"/>
          </a:solidFill>
          <a:ln>
            <a:noFill/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lèche droite 93"/>
          <p:cNvSpPr/>
          <p:nvPr/>
        </p:nvSpPr>
        <p:spPr>
          <a:xfrm>
            <a:off x="3279864" y="4195889"/>
            <a:ext cx="655553" cy="198568"/>
          </a:xfrm>
          <a:prstGeom prst="rightArrow">
            <a:avLst/>
          </a:prstGeom>
          <a:solidFill>
            <a:srgbClr val="0070C0"/>
          </a:solidFill>
          <a:ln>
            <a:noFill/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/>
          <p:cNvSpPr/>
          <p:nvPr/>
        </p:nvSpPr>
        <p:spPr>
          <a:xfrm>
            <a:off x="5130651" y="2832057"/>
            <a:ext cx="728956" cy="391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endParaRPr lang="fr-F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4066611" y="5735944"/>
            <a:ext cx="851801" cy="238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40 Mhz</a:t>
            </a:r>
          </a:p>
        </p:txBody>
      </p:sp>
      <p:sp>
        <p:nvSpPr>
          <p:cNvPr id="103" name="ZoneTexte 102"/>
          <p:cNvSpPr txBox="1"/>
          <p:nvPr/>
        </p:nvSpPr>
        <p:spPr>
          <a:xfrm>
            <a:off x="3394408" y="3396420"/>
            <a:ext cx="1375187" cy="22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Slow control </a:t>
            </a:r>
            <a:r>
              <a:rPr lang="fr-FR" sz="1000" dirty="0" err="1" smtClean="0"/>
              <a:t>signals</a:t>
            </a:r>
            <a:endParaRPr lang="fr-FR" sz="1000" dirty="0" smtClean="0"/>
          </a:p>
        </p:txBody>
      </p:sp>
      <p:sp>
        <p:nvSpPr>
          <p:cNvPr id="104" name="ZoneTexte 103"/>
          <p:cNvSpPr txBox="1"/>
          <p:nvPr/>
        </p:nvSpPr>
        <p:spPr>
          <a:xfrm rot="5400000">
            <a:off x="3110618" y="4878620"/>
            <a:ext cx="1215157" cy="246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Data </a:t>
            </a:r>
            <a:r>
              <a:rPr lang="fr-FR" sz="1000" dirty="0" err="1" smtClean="0"/>
              <a:t>signals</a:t>
            </a:r>
            <a:endParaRPr lang="fr-FR" sz="1000" dirty="0" smtClean="0"/>
          </a:p>
        </p:txBody>
      </p:sp>
      <p:sp>
        <p:nvSpPr>
          <p:cNvPr id="108" name="Rectangle 107"/>
          <p:cNvSpPr/>
          <p:nvPr/>
        </p:nvSpPr>
        <p:spPr>
          <a:xfrm>
            <a:off x="5127256" y="2253883"/>
            <a:ext cx="742623" cy="393452"/>
          </a:xfrm>
          <a:prstGeom prst="rect">
            <a:avLst/>
          </a:prstGeom>
          <a:pattFill prst="pct5">
            <a:fgClr>
              <a:srgbClr val="FFCC66"/>
            </a:fgClr>
            <a:bgClr>
              <a:srgbClr val="92D050"/>
            </a:bgClr>
          </a:patt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Ext. Trigger &amp;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</a:t>
            </a:r>
            <a:endParaRPr lang="fr-F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Double flèche horizontale 108"/>
          <p:cNvSpPr/>
          <p:nvPr/>
        </p:nvSpPr>
        <p:spPr>
          <a:xfrm>
            <a:off x="4617930" y="4744697"/>
            <a:ext cx="522011" cy="15546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ZoneTexte 116"/>
          <p:cNvSpPr txBox="1"/>
          <p:nvPr/>
        </p:nvSpPr>
        <p:spPr>
          <a:xfrm>
            <a:off x="10048292" y="5928816"/>
            <a:ext cx="1213701" cy="308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ABC </a:t>
            </a:r>
            <a:endParaRPr lang="fr-FR" sz="1600" dirty="0" smtClean="0"/>
          </a:p>
        </p:txBody>
      </p:sp>
      <p:sp>
        <p:nvSpPr>
          <p:cNvPr id="118" name="Rectangle 117"/>
          <p:cNvSpPr/>
          <p:nvPr/>
        </p:nvSpPr>
        <p:spPr>
          <a:xfrm>
            <a:off x="8927481" y="1101796"/>
            <a:ext cx="237199" cy="195870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8951211" y="1583142"/>
            <a:ext cx="213470" cy="179280"/>
          </a:xfrm>
          <a:prstGeom prst="rect">
            <a:avLst/>
          </a:prstGeom>
          <a:solidFill>
            <a:srgbClr val="FFCC66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9256347" y="1101797"/>
            <a:ext cx="1703472" cy="22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9222386" y="1567689"/>
            <a:ext cx="1703472" cy="22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FR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5144504" y="3990839"/>
            <a:ext cx="699289" cy="565397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410695" y="3742084"/>
            <a:ext cx="232670" cy="480390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SAMTEC</a:t>
            </a:r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422333" y="4959540"/>
            <a:ext cx="232670" cy="480390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SAMTEC</a:t>
            </a:r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en angle 9"/>
          <p:cNvCxnSpPr>
            <a:stCxn id="64" idx="3"/>
            <a:endCxn id="12" idx="1"/>
          </p:cNvCxnSpPr>
          <p:nvPr/>
        </p:nvCxnSpPr>
        <p:spPr>
          <a:xfrm flipV="1">
            <a:off x="1643365" y="3751875"/>
            <a:ext cx="414481" cy="230405"/>
          </a:xfrm>
          <a:prstGeom prst="bentConnector3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ngle 14"/>
          <p:cNvCxnSpPr>
            <a:stCxn id="64" idx="3"/>
            <a:endCxn id="33" idx="1"/>
          </p:cNvCxnSpPr>
          <p:nvPr/>
        </p:nvCxnSpPr>
        <p:spPr>
          <a:xfrm>
            <a:off x="1643365" y="3982279"/>
            <a:ext cx="414481" cy="240196"/>
          </a:xfrm>
          <a:prstGeom prst="bentConnector3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ngle 16"/>
          <p:cNvCxnSpPr>
            <a:stCxn id="66" idx="3"/>
            <a:endCxn id="34" idx="1"/>
          </p:cNvCxnSpPr>
          <p:nvPr/>
        </p:nvCxnSpPr>
        <p:spPr>
          <a:xfrm>
            <a:off x="1655004" y="5199736"/>
            <a:ext cx="387606" cy="254724"/>
          </a:xfrm>
          <a:prstGeom prst="bentConnector3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>
            <a:stCxn id="66" idx="3"/>
          </p:cNvCxnSpPr>
          <p:nvPr/>
        </p:nvCxnSpPr>
        <p:spPr>
          <a:xfrm flipV="1">
            <a:off x="1655004" y="5020284"/>
            <a:ext cx="387606" cy="179451"/>
          </a:xfrm>
          <a:prstGeom prst="bentConnector3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1032344" y="3850473"/>
            <a:ext cx="347107" cy="12538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50" dirty="0" err="1" smtClean="0"/>
              <a:t>From</a:t>
            </a:r>
            <a:r>
              <a:rPr lang="fr-FR" sz="1050" dirty="0" smtClean="0"/>
              <a:t> </a:t>
            </a:r>
            <a:r>
              <a:rPr lang="fr-FR" sz="1050" dirty="0" err="1" smtClean="0"/>
              <a:t>HVSplitters</a:t>
            </a:r>
            <a:endParaRPr lang="fr-FR" sz="1050" dirty="0" smtClean="0"/>
          </a:p>
        </p:txBody>
      </p:sp>
      <p:sp>
        <p:nvSpPr>
          <p:cNvPr id="69" name="Rectangle 68"/>
          <p:cNvSpPr/>
          <p:nvPr/>
        </p:nvSpPr>
        <p:spPr>
          <a:xfrm>
            <a:off x="1259427" y="1616932"/>
            <a:ext cx="1191346" cy="570692"/>
          </a:xfrm>
          <a:prstGeom prst="rect">
            <a:avLst/>
          </a:prstGeom>
          <a:pattFill prst="pct5">
            <a:fgClr>
              <a:srgbClr val="FFCC66"/>
            </a:fgClr>
            <a:bgClr>
              <a:srgbClr val="92D050"/>
            </a:bgClr>
          </a:patt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GCU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JTAG Interface</a:t>
            </a:r>
            <a:endParaRPr lang="fr-FR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Double flèche verticale 69"/>
          <p:cNvSpPr/>
          <p:nvPr/>
        </p:nvSpPr>
        <p:spPr>
          <a:xfrm rot="16200000">
            <a:off x="2567639" y="1785286"/>
            <a:ext cx="230283" cy="482565"/>
          </a:xfrm>
          <a:prstGeom prst="upDown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Double flèche verticale 70"/>
          <p:cNvSpPr/>
          <p:nvPr/>
        </p:nvSpPr>
        <p:spPr>
          <a:xfrm rot="16200000">
            <a:off x="4467557" y="1512219"/>
            <a:ext cx="244589" cy="1074811"/>
          </a:xfrm>
          <a:prstGeom prst="upDown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Double flèche verticale 71"/>
          <p:cNvSpPr/>
          <p:nvPr/>
        </p:nvSpPr>
        <p:spPr>
          <a:xfrm>
            <a:off x="5425817" y="1362835"/>
            <a:ext cx="235962" cy="454580"/>
          </a:xfrm>
          <a:prstGeom prst="upDown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/>
          <p:cNvSpPr/>
          <p:nvPr/>
        </p:nvSpPr>
        <p:spPr>
          <a:xfrm>
            <a:off x="2960509" y="940728"/>
            <a:ext cx="1045939" cy="390510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JTAG </a:t>
            </a:r>
            <a:r>
              <a:rPr lang="fr-FR" sz="10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Connector</a:t>
            </a:r>
            <a:endParaRPr lang="fr-FR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252188" y="4490686"/>
            <a:ext cx="948951" cy="807719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Interface</a:t>
            </a:r>
            <a:endParaRPr lang="fr-F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7227571" y="2822291"/>
            <a:ext cx="958540" cy="864911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GCU 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  <a:endParaRPr lang="fr-F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ouble flèche verticale 77"/>
          <p:cNvSpPr/>
          <p:nvPr/>
        </p:nvSpPr>
        <p:spPr>
          <a:xfrm rot="16200000">
            <a:off x="8717264" y="2600863"/>
            <a:ext cx="270450" cy="1358794"/>
          </a:xfrm>
          <a:prstGeom prst="upDown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Double flèche verticale 78"/>
          <p:cNvSpPr/>
          <p:nvPr/>
        </p:nvSpPr>
        <p:spPr>
          <a:xfrm rot="10800000">
            <a:off x="6397859" y="1772847"/>
            <a:ext cx="309475" cy="3989371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Double flèche verticale 80"/>
          <p:cNvSpPr/>
          <p:nvPr/>
        </p:nvSpPr>
        <p:spPr>
          <a:xfrm rot="16200000">
            <a:off x="6789778" y="3047535"/>
            <a:ext cx="257251" cy="555092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Double flèche verticale 84"/>
          <p:cNvSpPr/>
          <p:nvPr/>
        </p:nvSpPr>
        <p:spPr>
          <a:xfrm rot="16200000">
            <a:off x="6822989" y="4617821"/>
            <a:ext cx="220332" cy="584594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Double flèche verticale 85"/>
          <p:cNvSpPr/>
          <p:nvPr/>
        </p:nvSpPr>
        <p:spPr>
          <a:xfrm rot="16200000">
            <a:off x="6087218" y="2732327"/>
            <a:ext cx="168991" cy="602175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Double flèche verticale 86"/>
          <p:cNvSpPr/>
          <p:nvPr/>
        </p:nvSpPr>
        <p:spPr>
          <a:xfrm rot="16200000">
            <a:off x="6071781" y="3404756"/>
            <a:ext cx="168506" cy="61834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Double flèche verticale 87"/>
          <p:cNvSpPr/>
          <p:nvPr/>
        </p:nvSpPr>
        <p:spPr>
          <a:xfrm rot="16200000">
            <a:off x="6061635" y="3966768"/>
            <a:ext cx="164978" cy="600661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Double flèche verticale 88"/>
          <p:cNvSpPr/>
          <p:nvPr/>
        </p:nvSpPr>
        <p:spPr>
          <a:xfrm rot="16200000">
            <a:off x="6084375" y="4519324"/>
            <a:ext cx="150560" cy="611105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Double flèche verticale 89"/>
          <p:cNvSpPr/>
          <p:nvPr/>
        </p:nvSpPr>
        <p:spPr>
          <a:xfrm rot="16200000">
            <a:off x="6087086" y="5169906"/>
            <a:ext cx="150640" cy="605602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Double flèche verticale 95"/>
          <p:cNvSpPr/>
          <p:nvPr/>
        </p:nvSpPr>
        <p:spPr>
          <a:xfrm>
            <a:off x="7911473" y="1497500"/>
            <a:ext cx="235962" cy="454580"/>
          </a:xfrm>
          <a:prstGeom prst="upDownArrow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Double flèche verticale 96"/>
          <p:cNvSpPr/>
          <p:nvPr/>
        </p:nvSpPr>
        <p:spPr>
          <a:xfrm rot="16200000">
            <a:off x="6083079" y="2208147"/>
            <a:ext cx="175487" cy="588771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Double flèche verticale 97"/>
          <p:cNvSpPr/>
          <p:nvPr/>
        </p:nvSpPr>
        <p:spPr>
          <a:xfrm rot="16200000">
            <a:off x="6851308" y="1962850"/>
            <a:ext cx="242867" cy="661010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/>
          <p:cNvSpPr/>
          <p:nvPr/>
        </p:nvSpPr>
        <p:spPr>
          <a:xfrm>
            <a:off x="3511616" y="2861577"/>
            <a:ext cx="886557" cy="390938"/>
          </a:xfrm>
          <a:prstGeom prst="rect">
            <a:avLst/>
          </a:prstGeom>
          <a:solidFill>
            <a:srgbClr val="FFCC66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fr-F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humidity</a:t>
            </a:r>
            <a:r>
              <a:rPr lang="fr-F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endParaRPr lang="fr-F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avec flèche 12"/>
          <p:cNvCxnSpPr>
            <a:stCxn id="99" idx="3"/>
          </p:cNvCxnSpPr>
          <p:nvPr/>
        </p:nvCxnSpPr>
        <p:spPr>
          <a:xfrm>
            <a:off x="4398173" y="3057046"/>
            <a:ext cx="729084" cy="0"/>
          </a:xfrm>
          <a:prstGeom prst="straightConnector1">
            <a:avLst/>
          </a:prstGeom>
          <a:ln w="5397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3511616" y="2330415"/>
            <a:ext cx="886557" cy="390938"/>
          </a:xfrm>
          <a:prstGeom prst="rect">
            <a:avLst/>
          </a:prstGeom>
          <a:solidFill>
            <a:srgbClr val="FFCC66"/>
          </a:solidFill>
          <a:ln>
            <a:noFill/>
            <a:headEnd type="none" w="med" len="med"/>
            <a:tailEnd type="arrow" w="med" len="med"/>
          </a:ln>
          <a:effectLst>
            <a:outerShdw blurRad="50800" dist="38100" dir="2700000" sx="110000" sy="110000" algn="tl" rotWithShape="0">
              <a:srgbClr val="92D050">
                <a:alpha val="6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  <a:endParaRPr lang="fr-FR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eur en angle 15"/>
          <p:cNvCxnSpPr>
            <a:stCxn id="110" idx="3"/>
          </p:cNvCxnSpPr>
          <p:nvPr/>
        </p:nvCxnSpPr>
        <p:spPr>
          <a:xfrm>
            <a:off x="4398173" y="2525884"/>
            <a:ext cx="363634" cy="507531"/>
          </a:xfrm>
          <a:prstGeom prst="bentConnector2">
            <a:avLst/>
          </a:prstGeom>
          <a:ln w="38100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154235" y="2414788"/>
            <a:ext cx="314418" cy="0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/>
          <p:cNvCxnSpPr/>
          <p:nvPr/>
        </p:nvCxnSpPr>
        <p:spPr>
          <a:xfrm>
            <a:off x="3169060" y="2647334"/>
            <a:ext cx="314418" cy="0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3279864" y="2502532"/>
            <a:ext cx="0" cy="87745"/>
          </a:xfrm>
          <a:prstGeom prst="lin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Accolade ouvrante 23"/>
          <p:cNvSpPr/>
          <p:nvPr/>
        </p:nvSpPr>
        <p:spPr>
          <a:xfrm>
            <a:off x="3031686" y="2330415"/>
            <a:ext cx="72098" cy="390938"/>
          </a:xfrm>
          <a:prstGeom prst="leftBrac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2263932" y="2345503"/>
            <a:ext cx="774161" cy="364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Voltages</a:t>
            </a:r>
          </a:p>
          <a:p>
            <a:r>
              <a:rPr lang="fr-FR" sz="1000" dirty="0" err="1" smtClean="0"/>
              <a:t>Currents</a:t>
            </a:r>
            <a:endParaRPr lang="fr-FR" sz="1000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800100" y="940728"/>
            <a:ext cx="10618052" cy="5358876"/>
          </a:xfrm>
          <a:prstGeom prst="rect">
            <a:avLst/>
          </a:prstGeom>
          <a:noFill/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35" name="Connecteur en angle 34"/>
          <p:cNvCxnSpPr>
            <a:stCxn id="61" idx="0"/>
            <a:endCxn id="34" idx="3"/>
          </p:cNvCxnSpPr>
          <p:nvPr/>
        </p:nvCxnSpPr>
        <p:spPr>
          <a:xfrm rot="10800000" flipV="1">
            <a:off x="3088549" y="4871271"/>
            <a:ext cx="1141382" cy="583188"/>
          </a:xfrm>
          <a:prstGeom prst="bentConnector3">
            <a:avLst>
              <a:gd name="adj1" fmla="val 17652"/>
            </a:avLst>
          </a:prstGeom>
          <a:ln w="9525" cmpd="sng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en angle 37"/>
          <p:cNvCxnSpPr/>
          <p:nvPr/>
        </p:nvCxnSpPr>
        <p:spPr>
          <a:xfrm rot="10800000">
            <a:off x="3248116" y="4002255"/>
            <a:ext cx="981813" cy="869017"/>
          </a:xfrm>
          <a:prstGeom prst="bentConnector4">
            <a:avLst>
              <a:gd name="adj1" fmla="val 20532"/>
              <a:gd name="adj2" fmla="val 100444"/>
            </a:avLst>
          </a:prstGeom>
          <a:ln w="9525" cmpd="sng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itre 1"/>
          <p:cNvSpPr txBox="1">
            <a:spLocks/>
          </p:cNvSpPr>
          <p:nvPr/>
        </p:nvSpPr>
        <p:spPr>
          <a:xfrm>
            <a:off x="1204894" y="24792"/>
            <a:ext cx="10213258" cy="749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7030A0"/>
                </a:solidFill>
                <a:cs typeface="Calibri" panose="020F0502020204030204" pitchFamily="34" charset="0"/>
              </a:rPr>
              <a:t>JUNO </a:t>
            </a:r>
            <a:r>
              <a:rPr lang="fr-FR" sz="3600" dirty="0" err="1">
                <a:solidFill>
                  <a:srgbClr val="7030A0"/>
                </a:solidFill>
                <a:cs typeface="Calibri" panose="020F0502020204030204" pitchFamily="34" charset="0"/>
              </a:rPr>
              <a:t>sPMT</a:t>
            </a:r>
            <a:r>
              <a:rPr lang="fr-FR" sz="36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fr-FR" sz="3600" dirty="0" smtClean="0">
                <a:solidFill>
                  <a:srgbClr val="7030A0"/>
                </a:solidFill>
                <a:cs typeface="Calibri" panose="020F0502020204030204" pitchFamily="34" charset="0"/>
              </a:rPr>
              <a:t>: </a:t>
            </a:r>
            <a:r>
              <a:rPr lang="fr-FR" sz="3600" dirty="0" smtClean="0">
                <a:solidFill>
                  <a:srgbClr val="7030A0"/>
                </a:solidFill>
              </a:rPr>
              <a:t>ABC   Block  </a:t>
            </a:r>
            <a:r>
              <a:rPr lang="fr-FR" sz="3600" dirty="0" err="1" smtClean="0">
                <a:solidFill>
                  <a:srgbClr val="7030A0"/>
                </a:solidFill>
              </a:rPr>
              <a:t>Diagram</a:t>
            </a:r>
            <a:endParaRPr lang="fr-FR" sz="3600" dirty="0">
              <a:solidFill>
                <a:srgbClr val="7030A0"/>
              </a:solidFill>
            </a:endParaRPr>
          </a:p>
        </p:txBody>
      </p:sp>
      <p:cxnSp>
        <p:nvCxnSpPr>
          <p:cNvPr id="105" name="Connecteur droit 104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7360-8B83-4B23-8394-5AA55B5DBF23}" type="datetime1">
              <a:rPr lang="fr-FR" smtClean="0"/>
              <a:t>13/06/2023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148" y="2327624"/>
            <a:ext cx="5226691" cy="254851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02" y="4237026"/>
            <a:ext cx="6861638" cy="2002445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26BB8C1-405F-A44D-9E66-C4F4BC0E9BDC}"/>
              </a:ext>
            </a:extLst>
          </p:cNvPr>
          <p:cNvSpPr txBox="1">
            <a:spLocks/>
          </p:cNvSpPr>
          <p:nvPr/>
        </p:nvSpPr>
        <p:spPr>
          <a:xfrm>
            <a:off x="3773360" y="988536"/>
            <a:ext cx="3515040" cy="2903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  <a:buFont typeface="Arial Black" panose="020B0A04020102020204" pitchFamily="34" charset="0"/>
              <a:buChar char="▌"/>
            </a:pPr>
            <a:r>
              <a:rPr lang="en-US" sz="2000" dirty="0"/>
              <a:t>12 Layers 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5 Powers plans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Arial Black" panose="020B0A04020102020204" pitchFamily="34" charset="0"/>
              <a:buChar char="▌"/>
            </a:pPr>
            <a:r>
              <a:rPr lang="fr-FR" sz="2000" dirty="0"/>
              <a:t>compatible </a:t>
            </a:r>
            <a:r>
              <a:rPr lang="fr-FR" sz="2000" dirty="0" err="1"/>
              <a:t>with</a:t>
            </a:r>
            <a:r>
              <a:rPr lang="fr-FR" sz="2000" dirty="0"/>
              <a:t> IPC standards 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IPC 7351, IPC 2222, IPC 2221 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IPC 4101</a:t>
            </a:r>
          </a:p>
          <a:p>
            <a:pPr>
              <a:buClr>
                <a:schemeClr val="accent6">
                  <a:lumMod val="75000"/>
                </a:schemeClr>
              </a:buClr>
              <a:buFont typeface="Arial Black" panose="020B0A04020102020204" pitchFamily="34" charset="0"/>
              <a:buChar char="▌"/>
            </a:pPr>
            <a:r>
              <a:rPr lang="en-US" sz="2000" dirty="0">
                <a:sym typeface="Wingdings" pitchFamily="2" charset="2"/>
              </a:rPr>
              <a:t>1902 Components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000" dirty="0"/>
              <a:t>CMS </a:t>
            </a:r>
            <a:r>
              <a:rPr lang="fr-FR" sz="2000" dirty="0" err="1"/>
              <a:t>technology</a:t>
            </a:r>
            <a:r>
              <a:rPr lang="fr-FR" sz="2000" dirty="0"/>
              <a:t> </a:t>
            </a:r>
            <a:endParaRPr lang="en-US" sz="2000" dirty="0">
              <a:sym typeface="Wingdings" pitchFamily="2" charset="2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Arial Black" panose="020B0A04020102020204" pitchFamily="34" charset="0"/>
              <a:buChar char="▌"/>
            </a:pPr>
            <a:r>
              <a:rPr lang="en-US" sz="2000" dirty="0">
                <a:sym typeface="Wingdings" pitchFamily="2" charset="2"/>
              </a:rPr>
              <a:t>45 differential pairs</a:t>
            </a:r>
          </a:p>
          <a:p>
            <a:pPr lvl="2">
              <a:buClr>
                <a:schemeClr val="accent6">
                  <a:lumMod val="75000"/>
                </a:schemeClr>
              </a:buClr>
              <a:buFont typeface="Arial Black" panose="020B0A04020102020204" pitchFamily="34" charset="0"/>
              <a:buChar char="▌"/>
            </a:pPr>
            <a:endParaRPr lang="en-US" sz="1800" dirty="0">
              <a:sym typeface="Wingdings" pitchFamily="2" charset="2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2334001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04387E45-AFF5-8442-AA85-CD593FFFE9AD}"/>
              </a:ext>
            </a:extLst>
          </p:cNvPr>
          <p:cNvSpPr txBox="1">
            <a:spLocks/>
          </p:cNvSpPr>
          <p:nvPr/>
        </p:nvSpPr>
        <p:spPr>
          <a:xfrm>
            <a:off x="838200" y="3"/>
            <a:ext cx="10213259" cy="98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7030A0"/>
                </a:solidFill>
              </a:rPr>
              <a:t>JUNO-SPMT : </a:t>
            </a:r>
            <a:r>
              <a:rPr lang="en-US" sz="3600" dirty="0" smtClean="0">
                <a:solidFill>
                  <a:srgbClr val="7030A0"/>
                </a:solidFill>
              </a:rPr>
              <a:t>ABC PCB Overview</a:t>
            </a:r>
            <a:endParaRPr lang="en-US" sz="3600" dirty="0">
              <a:solidFill>
                <a:srgbClr val="7030A0"/>
              </a:solidFill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492507"/>
              </p:ext>
            </p:extLst>
          </p:nvPr>
        </p:nvGraphicFramePr>
        <p:xfrm>
          <a:off x="7074438" y="894341"/>
          <a:ext cx="4044623" cy="322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531">
                  <a:extLst>
                    <a:ext uri="{9D8B030D-6E8A-4147-A177-3AD203B41FA5}">
                      <a16:colId xmlns:a16="http://schemas.microsoft.com/office/drawing/2014/main" val="2918009725"/>
                    </a:ext>
                  </a:extLst>
                </a:gridCol>
                <a:gridCol w="837197">
                  <a:extLst>
                    <a:ext uri="{9D8B030D-6E8A-4147-A177-3AD203B41FA5}">
                      <a16:colId xmlns:a16="http://schemas.microsoft.com/office/drawing/2014/main" val="2272128038"/>
                    </a:ext>
                  </a:extLst>
                </a:gridCol>
                <a:gridCol w="1325011">
                  <a:extLst>
                    <a:ext uri="{9D8B030D-6E8A-4147-A177-3AD203B41FA5}">
                      <a16:colId xmlns:a16="http://schemas.microsoft.com/office/drawing/2014/main" val="2520848668"/>
                    </a:ext>
                  </a:extLst>
                </a:gridCol>
                <a:gridCol w="1143884">
                  <a:extLst>
                    <a:ext uri="{9D8B030D-6E8A-4147-A177-3AD203B41FA5}">
                      <a16:colId xmlns:a16="http://schemas.microsoft.com/office/drawing/2014/main" val="3126880272"/>
                    </a:ext>
                  </a:extLst>
                </a:gridCol>
              </a:tblGrid>
              <a:tr h="918726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Layer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err="1" smtClean="0"/>
                        <a:t>Thickness</a:t>
                      </a:r>
                      <a:endParaRPr lang="fr-FR" sz="1500" dirty="0" smtClean="0"/>
                    </a:p>
                    <a:p>
                      <a:pPr algn="ctr"/>
                      <a:r>
                        <a:rPr lang="fr-FR" sz="1500" dirty="0" smtClean="0"/>
                        <a:t>(µm)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Single</a:t>
                      </a:r>
                    </a:p>
                    <a:p>
                      <a:pPr algn="ctr"/>
                      <a:r>
                        <a:rPr lang="fr-FR" sz="1500" dirty="0" err="1" smtClean="0"/>
                        <a:t>impedance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err="1" smtClean="0"/>
                        <a:t>Differential</a:t>
                      </a:r>
                      <a:r>
                        <a:rPr lang="fr-FR" sz="1500" dirty="0" smtClean="0"/>
                        <a:t> </a:t>
                      </a:r>
                      <a:r>
                        <a:rPr lang="fr-FR" sz="1500" dirty="0" err="1" smtClean="0"/>
                        <a:t>impedance</a:t>
                      </a:r>
                      <a:endParaRPr lang="fr-F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215676"/>
                  </a:ext>
                </a:extLst>
              </a:tr>
              <a:tr h="292322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1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45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50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100</a:t>
                      </a:r>
                      <a:endParaRPr lang="fr-F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246278"/>
                  </a:ext>
                </a:extLst>
              </a:tr>
              <a:tr h="292322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3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18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40,50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6251"/>
                  </a:ext>
                </a:extLst>
              </a:tr>
              <a:tr h="386834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4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18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40,50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253567"/>
                  </a:ext>
                </a:extLst>
              </a:tr>
              <a:tr h="292322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6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18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40,50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495278"/>
                  </a:ext>
                </a:extLst>
              </a:tr>
              <a:tr h="292322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8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18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40,50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80,100</a:t>
                      </a:r>
                      <a:endParaRPr lang="fr-F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630293"/>
                  </a:ext>
                </a:extLst>
              </a:tr>
              <a:tr h="292322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10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18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40,50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80,100</a:t>
                      </a:r>
                      <a:endParaRPr lang="fr-F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917429"/>
                  </a:ext>
                </a:extLst>
              </a:tr>
              <a:tr h="292322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12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45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40,50</a:t>
                      </a:r>
                      <a:endParaRPr lang="fr-F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558344"/>
                  </a:ext>
                </a:extLst>
              </a:tr>
            </a:tbl>
          </a:graphicData>
        </a:graphic>
      </p:graphicFrame>
      <p:cxnSp>
        <p:nvCxnSpPr>
          <p:cNvPr id="11" name="Connecteur droit 10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4689ADE-9AAE-4483-B2AD-A214444721B5}" type="datetime1">
              <a:rPr lang="fr-FR" smtClean="0"/>
              <a:t>13/06/2023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1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EDD : Fabricant de cartes et sous-ensemble en électronique professionnelle">
            <a:extLst>
              <a:ext uri="{FF2B5EF4-FFF2-40B4-BE49-F238E27FC236}">
                <a16:creationId xmlns:a16="http://schemas.microsoft.com/office/drawing/2014/main" id="{EC53C297-4A69-9C48-BCFF-3720BF2F4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" r="60899"/>
          <a:stretch/>
        </p:blipFill>
        <p:spPr bwMode="auto">
          <a:xfrm>
            <a:off x="9097388" y="831091"/>
            <a:ext cx="996121" cy="67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631504" y="44451"/>
            <a:ext cx="8928992" cy="777875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7030A0"/>
                </a:solidFill>
                <a:cs typeface="Arial" charset="0"/>
              </a:rPr>
              <a:t>ABC Production </a:t>
            </a:r>
            <a:r>
              <a:rPr lang="en-US" sz="3600" dirty="0">
                <a:solidFill>
                  <a:srgbClr val="7030A0"/>
                </a:solidFill>
                <a:cs typeface="Arial" charset="0"/>
              </a:rPr>
              <a:t>and Tests at FEDD company</a:t>
            </a:r>
            <a:endParaRPr lang="fr-FR" sz="3600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4100" name="ZoneTexte 5"/>
          <p:cNvSpPr txBox="1">
            <a:spLocks noChangeArrowheads="1"/>
          </p:cNvSpPr>
          <p:nvPr/>
        </p:nvSpPr>
        <p:spPr bwMode="auto">
          <a:xfrm>
            <a:off x="6096000" y="1484314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568729" y="980236"/>
            <a:ext cx="1669414" cy="609519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PCB Manufacturing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3369123" y="929570"/>
            <a:ext cx="1832563" cy="69614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PCB control </a:t>
            </a:r>
          </a:p>
          <a:p>
            <a:r>
              <a:rPr lang="en-US" sz="1600" dirty="0">
                <a:solidFill>
                  <a:schemeClr val="tx1"/>
                </a:solidFill>
              </a:rPr>
              <a:t>review by     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3372726" y="1665786"/>
            <a:ext cx="1832563" cy="69614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Components control review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6093940" y="1181184"/>
            <a:ext cx="2187623" cy="88149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Boards serialization: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Cleaning &amp; steaming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1848818" y="2564905"/>
            <a:ext cx="2659406" cy="706865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CMS and </a:t>
            </a:r>
            <a:r>
              <a:rPr lang="en-US" sz="1600" dirty="0" err="1">
                <a:solidFill>
                  <a:schemeClr val="tx1"/>
                </a:solidFill>
              </a:rPr>
              <a:t>feedThrough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Components soldering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14025" y="3206808"/>
            <a:ext cx="2102563" cy="82040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Visual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BGA X Ray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Placement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Automatic Optical Inspection</a:t>
            </a:r>
          </a:p>
        </p:txBody>
      </p:sp>
      <p:cxnSp>
        <p:nvCxnSpPr>
          <p:cNvPr id="18" name="Connecteur en angle 17"/>
          <p:cNvCxnSpPr>
            <a:cxnSpLocks/>
            <a:stCxn id="12" idx="3"/>
            <a:endCxn id="15" idx="1"/>
          </p:cNvCxnSpPr>
          <p:nvPr/>
        </p:nvCxnSpPr>
        <p:spPr>
          <a:xfrm>
            <a:off x="5201685" y="1277645"/>
            <a:ext cx="892254" cy="344289"/>
          </a:xfrm>
          <a:prstGeom prst="bentConnector3">
            <a:avLst/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en angle 18"/>
          <p:cNvCxnSpPr>
            <a:cxnSpLocks/>
            <a:stCxn id="14" idx="3"/>
            <a:endCxn id="15" idx="1"/>
          </p:cNvCxnSpPr>
          <p:nvPr/>
        </p:nvCxnSpPr>
        <p:spPr>
          <a:xfrm flipV="1">
            <a:off x="5205289" y="1621934"/>
            <a:ext cx="888651" cy="391927"/>
          </a:xfrm>
          <a:prstGeom prst="bentConnector3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ngle 19"/>
          <p:cNvCxnSpPr>
            <a:cxnSpLocks/>
            <a:stCxn id="15" idx="3"/>
            <a:endCxn id="16" idx="1"/>
          </p:cNvCxnSpPr>
          <p:nvPr/>
        </p:nvCxnSpPr>
        <p:spPr>
          <a:xfrm flipH="1">
            <a:off x="1848818" y="1621933"/>
            <a:ext cx="6432744" cy="1296404"/>
          </a:xfrm>
          <a:prstGeom prst="bentConnector5">
            <a:avLst>
              <a:gd name="adj1" fmla="val -3554"/>
              <a:gd name="adj2" fmla="val 64055"/>
              <a:gd name="adj3" fmla="val 103554"/>
            </a:avLst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cxnSpLocks/>
            <a:stCxn id="25" idx="3"/>
            <a:endCxn id="26" idx="1"/>
          </p:cNvCxnSpPr>
          <p:nvPr/>
        </p:nvCxnSpPr>
        <p:spPr>
          <a:xfrm flipV="1">
            <a:off x="5916504" y="2915985"/>
            <a:ext cx="223326" cy="448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à coins arrondis 21"/>
          <p:cNvSpPr/>
          <p:nvPr/>
        </p:nvSpPr>
        <p:spPr>
          <a:xfrm>
            <a:off x="3594446" y="5461533"/>
            <a:ext cx="1417777" cy="820407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chemeClr val="tx1"/>
                </a:solidFill>
                <a:latin typeface="Arial Unicode MS" panose="020B0604020202020204" pitchFamily="34" charset="-128"/>
              </a:rPr>
              <a:t>Final Quality Control</a:t>
            </a: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23" name="Connecteur droit 22"/>
          <p:cNvCxnSpPr>
            <a:cxnSpLocks/>
            <a:stCxn id="16" idx="3"/>
            <a:endCxn id="25" idx="1"/>
          </p:cNvCxnSpPr>
          <p:nvPr/>
        </p:nvCxnSpPr>
        <p:spPr>
          <a:xfrm>
            <a:off x="4508225" y="2918337"/>
            <a:ext cx="304367" cy="2128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cxnSpLocks/>
          </p:cNvCxnSpPr>
          <p:nvPr/>
        </p:nvCxnSpPr>
        <p:spPr>
          <a:xfrm>
            <a:off x="2188185" y="238403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à coins arrondis 22">
            <a:extLst>
              <a:ext uri="{FF2B5EF4-FFF2-40B4-BE49-F238E27FC236}">
                <a16:creationId xmlns:a16="http://schemas.microsoft.com/office/drawing/2014/main" id="{1B83D245-4D24-D645-9209-7166EA05055E}"/>
              </a:ext>
            </a:extLst>
          </p:cNvPr>
          <p:cNvSpPr/>
          <p:nvPr/>
        </p:nvSpPr>
        <p:spPr>
          <a:xfrm>
            <a:off x="4812592" y="2581721"/>
            <a:ext cx="1103913" cy="677489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Burning Test</a:t>
            </a:r>
          </a:p>
        </p:txBody>
      </p:sp>
      <p:sp>
        <p:nvSpPr>
          <p:cNvPr id="26" name="Rectangle à coins arrondis 23">
            <a:extLst>
              <a:ext uri="{FF2B5EF4-FFF2-40B4-BE49-F238E27FC236}">
                <a16:creationId xmlns:a16="http://schemas.microsoft.com/office/drawing/2014/main" id="{A4160D22-728E-0B43-B612-9B206D5EE8F2}"/>
              </a:ext>
            </a:extLst>
          </p:cNvPr>
          <p:cNvSpPr/>
          <p:nvPr/>
        </p:nvSpPr>
        <p:spPr>
          <a:xfrm>
            <a:off x="6139830" y="2581843"/>
            <a:ext cx="1119410" cy="668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Takaya test</a:t>
            </a:r>
          </a:p>
        </p:txBody>
      </p:sp>
      <p:sp>
        <p:nvSpPr>
          <p:cNvPr id="27" name="Rectangle à coins arrondis 24">
            <a:extLst>
              <a:ext uri="{FF2B5EF4-FFF2-40B4-BE49-F238E27FC236}">
                <a16:creationId xmlns:a16="http://schemas.microsoft.com/office/drawing/2014/main" id="{7AAA707A-3746-CD4D-A727-732CAF3535C9}"/>
              </a:ext>
            </a:extLst>
          </p:cNvPr>
          <p:cNvSpPr/>
          <p:nvPr/>
        </p:nvSpPr>
        <p:spPr>
          <a:xfrm>
            <a:off x="8019919" y="2584383"/>
            <a:ext cx="1943365" cy="576940"/>
          </a:xfrm>
          <a:prstGeom prst="roundRect">
            <a:avLst/>
          </a:prstGeom>
          <a:solidFill>
            <a:srgbClr val="00F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Functional tests</a:t>
            </a:r>
          </a:p>
        </p:txBody>
      </p:sp>
      <p:sp>
        <p:nvSpPr>
          <p:cNvPr id="28" name="Rectangle à coins arrondis 22">
            <a:extLst>
              <a:ext uri="{FF2B5EF4-FFF2-40B4-BE49-F238E27FC236}">
                <a16:creationId xmlns:a16="http://schemas.microsoft.com/office/drawing/2014/main" id="{6D5E5AA2-97B7-FC47-996E-1C8476A88213}"/>
              </a:ext>
            </a:extLst>
          </p:cNvPr>
          <p:cNvSpPr/>
          <p:nvPr/>
        </p:nvSpPr>
        <p:spPr>
          <a:xfrm>
            <a:off x="1775521" y="5461533"/>
            <a:ext cx="1604697" cy="820407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Tropicalization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Coating</a:t>
            </a:r>
          </a:p>
        </p:txBody>
      </p:sp>
      <p:sp>
        <p:nvSpPr>
          <p:cNvPr id="29" name="Rectangle à coins arrondis 54">
            <a:extLst>
              <a:ext uri="{FF2B5EF4-FFF2-40B4-BE49-F238E27FC236}">
                <a16:creationId xmlns:a16="http://schemas.microsoft.com/office/drawing/2014/main" id="{0F7E319F-7A85-C440-9D62-87559C9F93A6}"/>
              </a:ext>
            </a:extLst>
          </p:cNvPr>
          <p:cNvSpPr/>
          <p:nvPr/>
        </p:nvSpPr>
        <p:spPr>
          <a:xfrm>
            <a:off x="5188270" y="5461533"/>
            <a:ext cx="1411787" cy="820407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chemeClr val="tx1"/>
                </a:solidFill>
                <a:latin typeface="Arial Unicode MS" panose="020B0604020202020204" pitchFamily="34" charset="-128"/>
              </a:rPr>
              <a:t>Packaging shipping</a:t>
            </a:r>
            <a:endParaRPr lang="en-US" altLang="en-US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30" name="Connecteur en angle 29">
            <a:extLst>
              <a:ext uri="{FF2B5EF4-FFF2-40B4-BE49-F238E27FC236}">
                <a16:creationId xmlns:a16="http://schemas.microsoft.com/office/drawing/2014/main" id="{7E9104D9-86EE-554B-8327-39BE4D33F864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 flipH="1">
            <a:off x="1775521" y="2872854"/>
            <a:ext cx="8187763" cy="2998883"/>
          </a:xfrm>
          <a:prstGeom prst="bentConnector5">
            <a:avLst>
              <a:gd name="adj1" fmla="val -2792"/>
              <a:gd name="adj2" fmla="val 82465"/>
              <a:gd name="adj3" fmla="val 102228"/>
            </a:avLst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A377FD6-504F-0F4D-B530-AA5F21030171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3238144" y="1277645"/>
            <a:ext cx="130979" cy="7351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à coins arrondis 3">
            <a:extLst>
              <a:ext uri="{FF2B5EF4-FFF2-40B4-BE49-F238E27FC236}">
                <a16:creationId xmlns:a16="http://schemas.microsoft.com/office/drawing/2014/main" id="{AC4119C0-E7E3-D04C-A0B1-C250FB382496}"/>
              </a:ext>
            </a:extLst>
          </p:cNvPr>
          <p:cNvSpPr/>
          <p:nvPr/>
        </p:nvSpPr>
        <p:spPr>
          <a:xfrm>
            <a:off x="1560061" y="1700809"/>
            <a:ext cx="1669414" cy="609519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Components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provisioning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7FBC79B1-D055-1F4D-9638-C9E7347CA198}"/>
              </a:ext>
            </a:extLst>
          </p:cNvPr>
          <p:cNvCxnSpPr>
            <a:cxnSpLocks/>
            <a:stCxn id="32" idx="3"/>
            <a:endCxn id="14" idx="1"/>
          </p:cNvCxnSpPr>
          <p:nvPr/>
        </p:nvCxnSpPr>
        <p:spPr>
          <a:xfrm>
            <a:off x="3229475" y="2005568"/>
            <a:ext cx="143250" cy="8292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 33">
            <a:extLst>
              <a:ext uri="{FF2B5EF4-FFF2-40B4-BE49-F238E27FC236}">
                <a16:creationId xmlns:a16="http://schemas.microsoft.com/office/drawing/2014/main" id="{7AA1A1DB-722F-8745-B1B8-3C63C60F0B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6222" y="1256491"/>
            <a:ext cx="576000" cy="32199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7628F82-E062-4845-8A0F-13E9E735D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9918" y="5515698"/>
            <a:ext cx="1232754" cy="689140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99FA283-781B-824E-AC25-F5C019A40896}"/>
              </a:ext>
            </a:extLst>
          </p:cNvPr>
          <p:cNvCxnSpPr>
            <a:cxnSpLocks/>
            <a:stCxn id="22" idx="3"/>
            <a:endCxn id="29" idx="1"/>
          </p:cNvCxnSpPr>
          <p:nvPr/>
        </p:nvCxnSpPr>
        <p:spPr>
          <a:xfrm>
            <a:off x="5012223" y="5871736"/>
            <a:ext cx="176047" cy="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652A381-97AB-8A46-80F0-2405A816AA49}"/>
              </a:ext>
            </a:extLst>
          </p:cNvPr>
          <p:cNvCxnSpPr>
            <a:cxnSpLocks/>
            <a:stCxn id="29" idx="3"/>
            <a:endCxn id="35" idx="1"/>
          </p:cNvCxnSpPr>
          <p:nvPr/>
        </p:nvCxnSpPr>
        <p:spPr>
          <a:xfrm flipV="1">
            <a:off x="6600056" y="5860268"/>
            <a:ext cx="1419862" cy="11468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072A3971-6BE0-0442-813B-EBC7D039AD03}"/>
              </a:ext>
            </a:extLst>
          </p:cNvPr>
          <p:cNvSpPr txBox="1"/>
          <p:nvPr/>
        </p:nvSpPr>
        <p:spPr>
          <a:xfrm>
            <a:off x="8773166" y="1487190"/>
            <a:ext cx="2057401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eaLnBrk="0" fontAlgn="base" hangingPunct="0">
              <a:lnSpc>
                <a:spcPts val="128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fr-F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ISO9001</a:t>
            </a:r>
          </a:p>
          <a:p>
            <a:pPr marL="171450" indent="-171450" eaLnBrk="0" fontAlgn="base" hangingPunct="0">
              <a:lnSpc>
                <a:spcPts val="128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fr-F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ISO13485</a:t>
            </a:r>
          </a:p>
          <a:p>
            <a:pPr marL="171450" indent="-171450" eaLnBrk="0" fontAlgn="base" hangingPunct="0">
              <a:lnSpc>
                <a:spcPts val="128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fr-F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EN9100 </a:t>
            </a:r>
          </a:p>
          <a:p>
            <a:pPr marL="171450" indent="-171450" eaLnBrk="0" fontAlgn="base" hangingPunct="0">
              <a:lnSpc>
                <a:spcPts val="128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fr-F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IPCA600: printed circuits</a:t>
            </a:r>
          </a:p>
          <a:p>
            <a:pPr marL="171450" indent="-171450" eaLnBrk="0" fontAlgn="base" hangingPunct="0">
              <a:lnSpc>
                <a:spcPts val="128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fr-F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IPCA610: card wiring </a:t>
            </a:r>
          </a:p>
          <a:p>
            <a:pPr marL="171450" indent="-171450" eaLnBrk="0" fontAlgn="base" hangingPunct="0">
              <a:lnSpc>
                <a:spcPts val="128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fr-F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IPCA620: wired cabling</a:t>
            </a:r>
            <a:r>
              <a:rPr lang="en-US" altLang="fr-FR" sz="1000" dirty="0">
                <a:latin typeface="Arial Unicode MS" panose="020B0604020202020204" pitchFamily="34" charset="-128"/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212D9EF-3A55-664F-A855-4251C986872A}"/>
              </a:ext>
            </a:extLst>
          </p:cNvPr>
          <p:cNvSpPr/>
          <p:nvPr/>
        </p:nvSpPr>
        <p:spPr>
          <a:xfrm>
            <a:off x="7799664" y="3132005"/>
            <a:ext cx="2293844" cy="2110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Test bench from LP2I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FPGA Programming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CATIROC ship slow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All interfaces verifications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Functional performances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DAQ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Pedestal noise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Charge injection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HG/LG verification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Trigger </a:t>
            </a:r>
            <a:r>
              <a:rPr lang="en-US" sz="12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verif</a:t>
            </a: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Coarse/Fine Time </a:t>
            </a:r>
            <a:r>
              <a:rPr lang="en-US" sz="12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verif</a:t>
            </a:r>
            <a:r>
              <a:rPr lang="en-US" sz="1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335E57D5-63CE-BF4F-BD7F-29172E9A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1507" y="3189925"/>
            <a:ext cx="536333" cy="299823"/>
          </a:xfrm>
          <a:prstGeom prst="rect">
            <a:avLst/>
          </a:prstGeom>
        </p:spPr>
      </p:pic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55B9B36C-4A21-3745-9DA3-0274AEEF83DE}"/>
              </a:ext>
            </a:extLst>
          </p:cNvPr>
          <p:cNvCxnSpPr>
            <a:cxnSpLocks/>
            <a:stCxn id="28" idx="3"/>
            <a:endCxn id="22" idx="1"/>
          </p:cNvCxnSpPr>
          <p:nvPr/>
        </p:nvCxnSpPr>
        <p:spPr>
          <a:xfrm>
            <a:off x="3380217" y="5871736"/>
            <a:ext cx="214228" cy="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à coins arrondis 3">
            <a:extLst>
              <a:ext uri="{FF2B5EF4-FFF2-40B4-BE49-F238E27FC236}">
                <a16:creationId xmlns:a16="http://schemas.microsoft.com/office/drawing/2014/main" id="{2902CCE1-B57C-DC46-BC47-66CBF9BD885C}"/>
              </a:ext>
            </a:extLst>
          </p:cNvPr>
          <p:cNvSpPr/>
          <p:nvPr/>
        </p:nvSpPr>
        <p:spPr>
          <a:xfrm>
            <a:off x="3061181" y="4298619"/>
            <a:ext cx="3662059" cy="748717"/>
          </a:xfrm>
          <a:prstGeom prst="roundRect">
            <a:avLst/>
          </a:prstGeom>
          <a:noFill/>
          <a:ln w="28575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220 ABC boards produced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June’21 </a:t>
            </a:r>
            <a:r>
              <a:rPr lang="en-US" sz="2000" b="1" dirty="0">
                <a:solidFill>
                  <a:schemeClr val="tx1"/>
                </a:solidFill>
                <a:sym typeface="Wingdings" pitchFamily="2" charset="2"/>
              </a:rPr>
              <a:t> Jan’22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43" name="Connecteur droit 42"/>
          <p:cNvCxnSpPr/>
          <p:nvPr/>
        </p:nvCxnSpPr>
        <p:spPr>
          <a:xfrm>
            <a:off x="967154" y="836613"/>
            <a:ext cx="10317375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967154" y="6381751"/>
            <a:ext cx="10374923" cy="2738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864AF3-B4D9-429A-8867-1406C3DABB43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Journées des Métiers de l'Electronique de l'IN2P3 et de l'IRFU @ LPC Caen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FF8E4C-A3A6-4EA5-BB5C-34CA0D541CF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99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68953</TotalTime>
  <Words>1645</Words>
  <Application>Microsoft Office PowerPoint</Application>
  <PresentationFormat>Grand écran</PresentationFormat>
  <Paragraphs>461</Paragraphs>
  <Slides>20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5" baseType="lpstr">
      <vt:lpstr>Angsana New</vt:lpstr>
      <vt:lpstr>Arial</vt:lpstr>
      <vt:lpstr>Arial Black</vt:lpstr>
      <vt:lpstr>Arial Narrow</vt:lpstr>
      <vt:lpstr>Arial Unicode MS</vt:lpstr>
      <vt:lpstr>Calibri</vt:lpstr>
      <vt:lpstr>Calibri Light</vt:lpstr>
      <vt:lpstr>Cambria</vt:lpstr>
      <vt:lpstr>Chalkboard</vt:lpstr>
      <vt:lpstr>等线</vt:lpstr>
      <vt:lpstr>LiberationSans</vt:lpstr>
      <vt:lpstr>Times New Roman</vt:lpstr>
      <vt:lpstr>Wingdings</vt:lpstr>
      <vt:lpstr>Thème Office</vt:lpstr>
      <vt:lpstr>Conception personnalisée</vt:lpstr>
      <vt:lpstr>JUNO sPMT ABC Front-End Board</vt:lpstr>
      <vt:lpstr>JUNO Experiment: International cooperation</vt:lpstr>
      <vt:lpstr>JUNO Experience : Goal</vt:lpstr>
      <vt:lpstr>JUNO Experience : Detector</vt:lpstr>
      <vt:lpstr>JUNO Detector Performance</vt:lpstr>
      <vt:lpstr>Présentation PowerPoint</vt:lpstr>
      <vt:lpstr>Présentation PowerPoint</vt:lpstr>
      <vt:lpstr>Présentation PowerPoint</vt:lpstr>
      <vt:lpstr>ABC Production and Tests at FEDD company</vt:lpstr>
      <vt:lpstr>LP2IB Combined test bench </vt:lpstr>
      <vt:lpstr>LP2IB Combined test bench </vt:lpstr>
      <vt:lpstr>Acceptance and calibration test sequence</vt:lpstr>
      <vt:lpstr>ABC readout front-end board performances from production</vt:lpstr>
      <vt:lpstr>ABC mass testing: summary</vt:lpstr>
      <vt:lpstr>JUNO-SPMT ABC Firmware Progress</vt:lpstr>
      <vt:lpstr>ABC Firmware 1.0</vt:lpstr>
      <vt:lpstr>ABC Firmware 2.x</vt:lpstr>
      <vt:lpstr>Catiroc trig. deadtime vs Firmware 2.x deadtime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abdel rebii</cp:lastModifiedBy>
  <cp:revision>632</cp:revision>
  <cp:lastPrinted>2023-05-31T15:01:42Z</cp:lastPrinted>
  <dcterms:created xsi:type="dcterms:W3CDTF">2017-09-11T09:20:56Z</dcterms:created>
  <dcterms:modified xsi:type="dcterms:W3CDTF">2023-06-13T14:15:24Z</dcterms:modified>
</cp:coreProperties>
</file>