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3"/>
  </p:notesMasterIdLst>
  <p:sldIdLst>
    <p:sldId id="256" r:id="rId2"/>
    <p:sldId id="257" r:id="rId3"/>
    <p:sldId id="286" r:id="rId4"/>
    <p:sldId id="287" r:id="rId5"/>
    <p:sldId id="288" r:id="rId6"/>
    <p:sldId id="271" r:id="rId7"/>
    <p:sldId id="279" r:id="rId8"/>
    <p:sldId id="272" r:id="rId9"/>
    <p:sldId id="273" r:id="rId10"/>
    <p:sldId id="281" r:id="rId11"/>
    <p:sldId id="280" r:id="rId12"/>
    <p:sldId id="285" r:id="rId13"/>
    <p:sldId id="275" r:id="rId14"/>
    <p:sldId id="283" r:id="rId15"/>
    <p:sldId id="284" r:id="rId16"/>
    <p:sldId id="289" r:id="rId17"/>
    <p:sldId id="290" r:id="rId18"/>
    <p:sldId id="291" r:id="rId19"/>
    <p:sldId id="276" r:id="rId20"/>
    <p:sldId id="274" r:id="rId21"/>
    <p:sldId id="277" r:id="rId22"/>
  </p:sldIdLst>
  <p:sldSz cx="12192000" cy="6858000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900" b="1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900" b="1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900" b="1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900" b="1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900" b="1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2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25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6D3EA-E7B5-436B-8492-F36F5E29B336}" type="datetimeFigureOut">
              <a:rPr lang="en-GB" smtClean="0"/>
              <a:t>12/06/2023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7D4DDB-7D48-4B6E-909A-5FED01D740F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758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6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764000"/>
            <a:ext cx="12192000" cy="324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1"/>
          <p:cNvSpPr txBox="1">
            <a:spLocks noChangeArrowheads="1"/>
          </p:cNvSpPr>
          <p:nvPr/>
        </p:nvSpPr>
        <p:spPr bwMode="auto">
          <a:xfrm>
            <a:off x="4449234" y="6573839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fr-FR" altLang="fr-FR" sz="1200" b="0" dirty="0" smtClean="0">
              <a:solidFill>
                <a:schemeClr val="tx1"/>
              </a:solidFill>
            </a:endParaRPr>
          </a:p>
        </p:txBody>
      </p:sp>
      <p:sp>
        <p:nvSpPr>
          <p:cNvPr id="5" name="Text Box 23"/>
          <p:cNvSpPr txBox="1">
            <a:spLocks noChangeArrowheads="1"/>
          </p:cNvSpPr>
          <p:nvPr/>
        </p:nvSpPr>
        <p:spPr bwMode="auto">
          <a:xfrm>
            <a:off x="4449234" y="6573839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fr-FR" altLang="fr-FR" sz="1200" b="0" dirty="0" smtClean="0">
              <a:solidFill>
                <a:schemeClr val="tx1"/>
              </a:solidFill>
            </a:endParaRPr>
          </a:p>
        </p:txBody>
      </p:sp>
      <p:pic>
        <p:nvPicPr>
          <p:cNvPr id="6" name="Picture 24" descr="IPH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654" y="153888"/>
            <a:ext cx="1661539" cy="11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47531" y="153888"/>
            <a:ext cx="1152000" cy="11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869" y="156721"/>
            <a:ext cx="2696594" cy="11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16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874800" y="1764000"/>
            <a:ext cx="10440000" cy="3240000"/>
          </a:xfr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effectLst>
                  <a:glow rad="127000">
                    <a:schemeClr val="tx2">
                      <a:lumMod val="60000"/>
                      <a:lumOff val="40000"/>
                      <a:alpha val="40000"/>
                    </a:schemeClr>
                  </a:glow>
                </a:effectLst>
              </a:defRPr>
            </a:lvl1pPr>
          </a:lstStyle>
          <a:p>
            <a:pPr lvl="0"/>
            <a:r>
              <a:rPr lang="fr-FR" altLang="fr-FR" noProof="0" smtClean="0"/>
              <a:t>Modifiez le style du titre</a:t>
            </a:r>
            <a:endParaRPr lang="en-GB" altLang="fr-FR" noProof="0" dirty="0" smtClean="0"/>
          </a:p>
        </p:txBody>
      </p:sp>
      <p:sp>
        <p:nvSpPr>
          <p:cNvPr id="153617" name="Rectangle 17"/>
          <p:cNvSpPr>
            <a:spLocks noGrp="1" noChangeArrowheads="1"/>
          </p:cNvSpPr>
          <p:nvPr>
            <p:ph type="subTitle" idx="1"/>
          </p:nvPr>
        </p:nvSpPr>
        <p:spPr>
          <a:xfrm>
            <a:off x="874800" y="5184000"/>
            <a:ext cx="10440000" cy="10440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altLang="fr-FR" noProof="0" smtClean="0"/>
              <a:t>Modifier le style des sous-titres du masque</a:t>
            </a:r>
            <a:endParaRPr lang="en-GB" altLang="fr-FR" noProof="0" dirty="0" smtClean="0"/>
          </a:p>
        </p:txBody>
      </p:sp>
      <p:sp>
        <p:nvSpPr>
          <p:cNvPr id="11" name="Rectangle 1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sz="1100" b="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GB" smtClean="0"/>
              <a:t>hung.phaml@iphc.cnrs.fr </a:t>
            </a:r>
            <a:endParaRPr lang="en-GB"/>
          </a:p>
        </p:txBody>
      </p:sp>
      <p:sp>
        <p:nvSpPr>
          <p:cNvPr id="12" name="Rectangle 1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EA12196-9EE2-4711-86E6-A66CFA9D564F}" type="slidenum">
              <a:rPr lang="en-GB" smtClean="0"/>
              <a:t>‹N°›</a:t>
            </a:fld>
            <a:endParaRPr lang="en-GB"/>
          </a:p>
        </p:txBody>
      </p:sp>
      <p:sp>
        <p:nvSpPr>
          <p:cNvPr id="13" name="Rectangle 2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sz="1100" b="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14/06/2023</a:t>
            </a:r>
            <a:endParaRPr lang="en-GB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12" y="153888"/>
            <a:ext cx="1145904" cy="115200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85" b="52415"/>
          <a:stretch/>
        </p:blipFill>
        <p:spPr bwMode="auto">
          <a:xfrm>
            <a:off x="0" y="6523200"/>
            <a:ext cx="12192000" cy="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6054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1"/>
          <p:cNvSpPr txBox="1">
            <a:spLocks noChangeArrowheads="1"/>
          </p:cNvSpPr>
          <p:nvPr/>
        </p:nvSpPr>
        <p:spPr bwMode="auto">
          <a:xfrm>
            <a:off x="4449234" y="6573839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fr-FR" altLang="fr-FR" sz="1200" b="0" dirty="0" smtClean="0">
              <a:solidFill>
                <a:schemeClr val="tx1"/>
              </a:solidFill>
            </a:endParaRPr>
          </a:p>
        </p:txBody>
      </p:sp>
      <p:sp>
        <p:nvSpPr>
          <p:cNvPr id="5" name="Text Box 23"/>
          <p:cNvSpPr txBox="1">
            <a:spLocks noChangeArrowheads="1"/>
          </p:cNvSpPr>
          <p:nvPr/>
        </p:nvSpPr>
        <p:spPr bwMode="auto">
          <a:xfrm>
            <a:off x="4449234" y="6573839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fr-FR" altLang="fr-FR" sz="1200" b="0" dirty="0" smtClean="0">
              <a:solidFill>
                <a:schemeClr val="tx1"/>
              </a:solidFill>
            </a:endParaRPr>
          </a:p>
        </p:txBody>
      </p:sp>
      <p:pic>
        <p:nvPicPr>
          <p:cNvPr id="10" name="Imag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764000"/>
            <a:ext cx="12192000" cy="324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16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876000" y="1764000"/>
            <a:ext cx="10440000" cy="3240000"/>
          </a:xfr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effectLst>
                  <a:glow rad="127000">
                    <a:schemeClr val="bg2">
                      <a:lumMod val="75000"/>
                      <a:alpha val="40000"/>
                    </a:schemeClr>
                  </a:glow>
                </a:effectLst>
              </a:defRPr>
            </a:lvl1pPr>
          </a:lstStyle>
          <a:p>
            <a:pPr lvl="0"/>
            <a:r>
              <a:rPr lang="fr-FR" altLang="fr-FR" noProof="0" smtClean="0"/>
              <a:t>Modifiez le style du titre</a:t>
            </a:r>
            <a:endParaRPr lang="en-GB" altLang="fr-FR" noProof="0" dirty="0" smtClean="0"/>
          </a:p>
        </p:txBody>
      </p:sp>
      <p:sp>
        <p:nvSpPr>
          <p:cNvPr id="153617" name="Rectangle 17"/>
          <p:cNvSpPr>
            <a:spLocks noGrp="1" noChangeArrowheads="1"/>
          </p:cNvSpPr>
          <p:nvPr>
            <p:ph type="subTitle" idx="1"/>
          </p:nvPr>
        </p:nvSpPr>
        <p:spPr>
          <a:xfrm>
            <a:off x="876000" y="5184000"/>
            <a:ext cx="10440000" cy="10440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2800"/>
            </a:lvl1pPr>
          </a:lstStyle>
          <a:p>
            <a:pPr lvl="0"/>
            <a:r>
              <a:rPr lang="fr-FR" altLang="fr-FR" noProof="0" smtClean="0"/>
              <a:t>Modifier le style des sous-titres du masque</a:t>
            </a:r>
            <a:endParaRPr lang="en-GB" altLang="fr-FR" noProof="0" dirty="0" smtClean="0"/>
          </a:p>
        </p:txBody>
      </p:sp>
      <p:sp>
        <p:nvSpPr>
          <p:cNvPr id="11" name="Rectangle 1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lang="en-GB" sz="1100" b="0" kern="1200">
                <a:solidFill>
                  <a:srgbClr val="3C3C65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r>
              <a:rPr lang="en-GB" smtClean="0"/>
              <a:t>hung.phaml@iphc.cnrs.fr </a:t>
            </a:r>
            <a:endParaRPr lang="en-GB" dirty="0"/>
          </a:p>
        </p:txBody>
      </p:sp>
      <p:sp>
        <p:nvSpPr>
          <p:cNvPr id="12" name="Rectangle 1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EA12196-9EE2-4711-86E6-A66CFA9D564F}" type="slidenum">
              <a:rPr lang="en-GB" smtClean="0"/>
              <a:t>‹N°›</a:t>
            </a:fld>
            <a:endParaRPr lang="en-GB" dirty="0"/>
          </a:p>
        </p:txBody>
      </p:sp>
      <p:sp>
        <p:nvSpPr>
          <p:cNvPr id="13" name="Rectangle 2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lang="en-GB" sz="1100" b="0" kern="1200" smtClean="0">
                <a:solidFill>
                  <a:srgbClr val="3C3C65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14/06/2023</a:t>
            </a:r>
            <a:endParaRPr lang="en-GB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85" b="52415"/>
          <a:stretch/>
        </p:blipFill>
        <p:spPr bwMode="auto">
          <a:xfrm>
            <a:off x="0" y="6523200"/>
            <a:ext cx="12192000" cy="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4355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2000" y="972000"/>
            <a:ext cx="11760000" cy="5400000"/>
          </a:xfrm>
        </p:spPr>
        <p:txBody>
          <a:bodyPr/>
          <a:lstStyle>
            <a:lvl1pPr marL="360363" indent="-360363">
              <a:buClr>
                <a:schemeClr val="tx2"/>
              </a:buClr>
              <a:defRPr sz="2400">
                <a:solidFill>
                  <a:schemeClr val="tx2"/>
                </a:solidFill>
              </a:defRPr>
            </a:lvl1pPr>
            <a:lvl2pPr marL="720725" indent="-360363">
              <a:buClr>
                <a:schemeClr val="tx2"/>
              </a:buClr>
              <a:defRPr sz="2000">
                <a:solidFill>
                  <a:schemeClr val="tx2"/>
                </a:solidFill>
              </a:defRPr>
            </a:lvl2pPr>
            <a:lvl3pPr marL="1081088" indent="-361950">
              <a:buClr>
                <a:schemeClr val="tx2"/>
              </a:buClr>
              <a:defRPr sz="1800">
                <a:solidFill>
                  <a:schemeClr val="tx2"/>
                </a:solidFill>
              </a:defRPr>
            </a:lvl3pPr>
            <a:lvl4pPr marL="1431925" indent="-352425">
              <a:buClr>
                <a:schemeClr val="tx2"/>
              </a:buClr>
              <a:defRPr sz="1800">
                <a:solidFill>
                  <a:schemeClr val="tx2"/>
                </a:solidFill>
              </a:defRPr>
            </a:lvl4pPr>
            <a:lvl5pPr marL="1790700" indent="-358775">
              <a:buClr>
                <a:schemeClr val="tx2"/>
              </a:buClr>
              <a:defRPr sz="1600">
                <a:solidFill>
                  <a:schemeClr val="tx2"/>
                </a:solidFill>
              </a:defRPr>
            </a:lvl5pPr>
            <a:lvl6pPr>
              <a:defRPr sz="800"/>
            </a:lvl6pPr>
          </a:lstStyle>
          <a:p>
            <a:pPr lvl="0"/>
            <a:r>
              <a:rPr lang="fr-FR" noProof="0" smtClean="0"/>
              <a:t>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GB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6" y="162000"/>
            <a:ext cx="12192000" cy="504000"/>
          </a:xfrm>
        </p:spPr>
        <p:txBody>
          <a:bodyPr/>
          <a:lstStyle>
            <a:lvl1pPr>
              <a:defRPr sz="2800"/>
            </a:lvl1pPr>
          </a:lstStyle>
          <a:p>
            <a:r>
              <a:rPr lang="fr-FR" noProof="0" smtClean="0"/>
              <a:t>Modifiez le style du titre</a:t>
            </a:r>
            <a:endParaRPr lang="en-GB" noProof="0" dirty="0"/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hung.phaml@iphc.cnrs.fr </a:t>
            </a:r>
            <a:endParaRPr lang="en-GB" dirty="0"/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A12196-9EE2-4711-86E6-A66CFA9D564F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7" name="Espace réservé de la date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14/06/2023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6126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6" y="162000"/>
            <a:ext cx="12192000" cy="504000"/>
          </a:xfrm>
        </p:spPr>
        <p:txBody>
          <a:bodyPr/>
          <a:lstStyle/>
          <a:p>
            <a:r>
              <a:rPr lang="fr-FR" noProof="0" smtClean="0"/>
              <a:t>Modifiez le style du titre</a:t>
            </a:r>
            <a:endParaRPr lang="en-GB" noProof="0" dirty="0"/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hung.phaml@iphc.cnrs.fr </a:t>
            </a:r>
            <a:endParaRPr lang="en-GB" dirty="0"/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A12196-9EE2-4711-86E6-A66CFA9D564F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7" name="Espace réservé de la date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14/06/2023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176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4535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5" b="60897"/>
          <a:stretch/>
        </p:blipFill>
        <p:spPr bwMode="auto">
          <a:xfrm>
            <a:off x="0" y="0"/>
            <a:ext cx="12192000" cy="82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58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56000" y="6624000"/>
            <a:ext cx="6480000" cy="2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SzTx/>
              <a:buFontTx/>
              <a:buNone/>
              <a:defRPr lang="en-GB" sz="1100" b="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r>
              <a:rPr lang="en-GB" smtClean="0"/>
              <a:t>hung.phaml@iphc.cnrs.fr </a:t>
            </a:r>
            <a:endParaRPr lang="en-GB"/>
          </a:p>
        </p:txBody>
      </p:sp>
      <p:sp>
        <p:nvSpPr>
          <p:cNvPr id="15258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896000" y="6624000"/>
            <a:ext cx="1080000" cy="2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lang="en-GB" sz="1100" b="0" kern="120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DEA12196-9EE2-4711-86E6-A66CFA9D564F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028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6000" y="972000"/>
            <a:ext cx="11761200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noProof="0" dirty="0" smtClean="0"/>
              <a:t>Cliques pour modifier les styles du </a:t>
            </a:r>
            <a:r>
              <a:rPr lang="en-GB" altLang="fr-FR" noProof="0" dirty="0" err="1" smtClean="0"/>
              <a:t>texte</a:t>
            </a:r>
            <a:r>
              <a:rPr lang="en-GB" altLang="fr-FR" noProof="0" dirty="0" smtClean="0"/>
              <a:t> du masque</a:t>
            </a:r>
          </a:p>
          <a:p>
            <a:pPr lvl="1"/>
            <a:r>
              <a:rPr lang="en-GB" altLang="fr-FR" noProof="0" dirty="0" err="1" smtClean="0"/>
              <a:t>Deuxième</a:t>
            </a:r>
            <a:r>
              <a:rPr lang="en-GB" altLang="fr-FR" noProof="0" dirty="0" smtClean="0"/>
              <a:t> </a:t>
            </a:r>
            <a:r>
              <a:rPr lang="en-GB" altLang="fr-FR" noProof="0" dirty="0" err="1" smtClean="0"/>
              <a:t>niveau</a:t>
            </a:r>
            <a:endParaRPr lang="en-GB" altLang="fr-FR" noProof="0" dirty="0" smtClean="0"/>
          </a:p>
          <a:p>
            <a:pPr lvl="2"/>
            <a:r>
              <a:rPr lang="en-GB" altLang="fr-FR" noProof="0" dirty="0" err="1" smtClean="0"/>
              <a:t>Troisième</a:t>
            </a:r>
            <a:r>
              <a:rPr lang="en-GB" altLang="fr-FR" noProof="0" dirty="0" smtClean="0"/>
              <a:t> </a:t>
            </a:r>
            <a:r>
              <a:rPr lang="en-GB" altLang="fr-FR" noProof="0" dirty="0" err="1" smtClean="0"/>
              <a:t>niveau</a:t>
            </a:r>
            <a:endParaRPr lang="en-GB" altLang="fr-FR" noProof="0" dirty="0" smtClean="0"/>
          </a:p>
          <a:p>
            <a:pPr lvl="3"/>
            <a:r>
              <a:rPr lang="en-GB" altLang="fr-FR" noProof="0" dirty="0" err="1" smtClean="0"/>
              <a:t>Quatrième</a:t>
            </a:r>
            <a:r>
              <a:rPr lang="en-GB" altLang="fr-FR" noProof="0" dirty="0" smtClean="0"/>
              <a:t> </a:t>
            </a:r>
            <a:r>
              <a:rPr lang="en-GB" altLang="fr-FR" noProof="0" dirty="0" err="1" smtClean="0"/>
              <a:t>niveau</a:t>
            </a:r>
            <a:endParaRPr lang="en-GB" altLang="fr-FR" noProof="0" dirty="0" smtClean="0"/>
          </a:p>
          <a:p>
            <a:pPr lvl="4"/>
            <a:r>
              <a:rPr lang="en-GB" altLang="fr-FR" noProof="0" dirty="0" err="1" smtClean="0"/>
              <a:t>Cinquième</a:t>
            </a:r>
            <a:r>
              <a:rPr lang="en-GB" altLang="fr-FR" noProof="0" dirty="0" smtClean="0"/>
              <a:t> </a:t>
            </a:r>
            <a:r>
              <a:rPr lang="en-GB" altLang="fr-FR" noProof="0" dirty="0" err="1" smtClean="0"/>
              <a:t>niveau</a:t>
            </a:r>
            <a:endParaRPr lang="en-GB" altLang="fr-FR" noProof="0" dirty="0" smtClean="0"/>
          </a:p>
        </p:txBody>
      </p:sp>
      <p:sp>
        <p:nvSpPr>
          <p:cNvPr id="152602" name="Rectangle 2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6000" y="6624000"/>
            <a:ext cx="1080000" cy="2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sz="11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smtClean="0"/>
              <a:t>14/06/2023</a:t>
            </a:r>
            <a:endParaRPr lang="en-GB" dirty="0"/>
          </a:p>
        </p:txBody>
      </p:sp>
      <p:sp>
        <p:nvSpPr>
          <p:cNvPr id="1030" name="Text Box 28"/>
          <p:cNvSpPr txBox="1">
            <a:spLocks noChangeArrowheads="1"/>
          </p:cNvSpPr>
          <p:nvPr/>
        </p:nvSpPr>
        <p:spPr bwMode="auto">
          <a:xfrm>
            <a:off x="4449234" y="6469064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fr-FR" altLang="fr-FR" sz="1200" b="0" dirty="0" smtClean="0">
              <a:solidFill>
                <a:schemeClr val="tx1"/>
              </a:solidFill>
            </a:endParaRPr>
          </a:p>
        </p:txBody>
      </p:sp>
      <p:sp>
        <p:nvSpPr>
          <p:cNvPr id="1031" name="Text Box 29"/>
          <p:cNvSpPr txBox="1">
            <a:spLocks noChangeArrowheads="1"/>
          </p:cNvSpPr>
          <p:nvPr/>
        </p:nvSpPr>
        <p:spPr bwMode="auto">
          <a:xfrm>
            <a:off x="4449234" y="6469064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fr-FR" altLang="fr-FR" sz="1200" b="0" dirty="0" smtClean="0">
              <a:solidFill>
                <a:schemeClr val="tx1"/>
              </a:solidFill>
            </a:endParaRPr>
          </a:p>
        </p:txBody>
      </p:sp>
      <p:sp>
        <p:nvSpPr>
          <p:cNvPr id="1033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0" y="162718"/>
            <a:ext cx="121920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noProof="0" dirty="0" err="1" smtClean="0"/>
              <a:t>Cliquez</a:t>
            </a:r>
            <a:r>
              <a:rPr lang="en-GB" altLang="fr-FR" noProof="0" dirty="0" smtClean="0"/>
              <a:t> pour modifier le style du titre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85" b="52415"/>
          <a:stretch/>
        </p:blipFill>
        <p:spPr bwMode="auto">
          <a:xfrm>
            <a:off x="0" y="6523200"/>
            <a:ext cx="12192000" cy="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5130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60363" indent="-360363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2400" kern="1200">
          <a:solidFill>
            <a:schemeClr val="tx2"/>
          </a:solidFill>
          <a:latin typeface="Calibri" panose="020F0502020204030204" pitchFamily="34" charset="0"/>
          <a:ea typeface="Calibri" pitchFamily="34" charset="0"/>
          <a:cs typeface="Calibri" panose="020F0502020204030204" pitchFamily="34" charset="0"/>
        </a:defRPr>
      </a:lvl1pPr>
      <a:lvl2pPr marL="720725" indent="-360363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q"/>
        <a:defRPr sz="2000" kern="1200">
          <a:solidFill>
            <a:schemeClr val="tx2"/>
          </a:solidFill>
          <a:latin typeface="Calibri" panose="020F0502020204030204" pitchFamily="34" charset="0"/>
          <a:ea typeface="Calibri" pitchFamily="34" charset="0"/>
          <a:cs typeface="Calibri" panose="020F0502020204030204" pitchFamily="34" charset="0"/>
        </a:defRPr>
      </a:lvl2pPr>
      <a:lvl3pPr marL="1081088" indent="-3619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n"/>
        <a:defRPr sz="1800" kern="1200">
          <a:solidFill>
            <a:schemeClr val="tx2"/>
          </a:solidFill>
          <a:latin typeface="Calibri" panose="020F0502020204030204" pitchFamily="34" charset="0"/>
          <a:ea typeface="Calibri" pitchFamily="34" charset="0"/>
          <a:cs typeface="Calibri" panose="020F0502020204030204" pitchFamily="34" charset="0"/>
        </a:defRPr>
      </a:lvl3pPr>
      <a:lvl4pPr marL="1431925" indent="-3524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¨"/>
        <a:defRPr sz="1800" kern="1200">
          <a:solidFill>
            <a:schemeClr val="tx2"/>
          </a:solidFill>
          <a:latin typeface="Calibri" panose="020F0502020204030204" pitchFamily="34" charset="0"/>
          <a:ea typeface="Calibri" pitchFamily="34" charset="0"/>
          <a:cs typeface="Calibri" panose="020F0502020204030204" pitchFamily="34" charset="0"/>
        </a:defRPr>
      </a:lvl4pPr>
      <a:lvl5pPr marL="1790700" indent="-35877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Calibri" panose="020F0502020204030204" pitchFamily="34" charset="0"/>
          <a:ea typeface="Calibri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OBELIX </a:t>
            </a:r>
            <a:r>
              <a:rPr lang="fr-FR" dirty="0" err="1" smtClean="0"/>
              <a:t>sensor</a:t>
            </a:r>
            <a:r>
              <a:rPr lang="fr-FR" dirty="0" smtClean="0"/>
              <a:t> for VTX of BELLE 2  </a:t>
            </a: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Journée des métiers électroniques – Strasbourg 07/06/2023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38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 err="1" smtClean="0"/>
              <a:t>Bonding</a:t>
            </a:r>
            <a:r>
              <a:rPr lang="fr-FR" dirty="0" smtClean="0"/>
              <a:t> </a:t>
            </a:r>
            <a:r>
              <a:rPr lang="fr-FR" dirty="0" err="1" smtClean="0"/>
              <a:t>Fragilities</a:t>
            </a:r>
            <a:r>
              <a:rPr lang="fr-FR" dirty="0" smtClean="0"/>
              <a:t>: </a:t>
            </a:r>
          </a:p>
          <a:p>
            <a:pPr lvl="1"/>
            <a:r>
              <a:rPr lang="fr-FR" dirty="0" smtClean="0"/>
              <a:t>Important power pads </a:t>
            </a:r>
            <a:r>
              <a:rPr lang="fr-FR" dirty="0" err="1" smtClean="0"/>
              <a:t>number</a:t>
            </a:r>
            <a:r>
              <a:rPr lang="fr-FR" dirty="0" smtClean="0"/>
              <a:t>  (~400 pads)</a:t>
            </a:r>
          </a:p>
          <a:p>
            <a:pPr lvl="1"/>
            <a:r>
              <a:rPr lang="fr-FR" dirty="0" smtClean="0"/>
              <a:t>Long distance </a:t>
            </a:r>
            <a:r>
              <a:rPr lang="fr-FR" dirty="0" err="1" smtClean="0"/>
              <a:t>from</a:t>
            </a:r>
            <a:r>
              <a:rPr lang="fr-FR" dirty="0" smtClean="0"/>
              <a:t> chip </a:t>
            </a:r>
            <a:r>
              <a:rPr lang="fr-FR" dirty="0" err="1" smtClean="0"/>
              <a:t>edge</a:t>
            </a:r>
            <a:r>
              <a:rPr lang="fr-FR" dirty="0" smtClean="0"/>
              <a:t> (up to 1mm)</a:t>
            </a:r>
          </a:p>
          <a:p>
            <a:pPr lvl="1"/>
            <a:r>
              <a:rPr lang="fr-FR" dirty="0" err="1" smtClean="0"/>
              <a:t>Bonding</a:t>
            </a:r>
            <a:r>
              <a:rPr lang="fr-FR" dirty="0" smtClean="0"/>
              <a:t> pads close to the </a:t>
            </a:r>
            <a:r>
              <a:rPr lang="fr-FR" dirty="0" err="1" smtClean="0"/>
              <a:t>metal</a:t>
            </a:r>
            <a:r>
              <a:rPr lang="fr-FR" dirty="0" smtClean="0"/>
              <a:t> top </a:t>
            </a:r>
            <a:r>
              <a:rPr lang="fr-FR" dirty="0" err="1" smtClean="0"/>
              <a:t>routing</a:t>
            </a:r>
            <a:r>
              <a:rPr lang="fr-FR" dirty="0" smtClean="0"/>
              <a:t> (&lt;6µm)</a:t>
            </a:r>
          </a:p>
          <a:p>
            <a:r>
              <a:rPr lang="fr-FR" dirty="0"/>
              <a:t> </a:t>
            </a:r>
            <a:r>
              <a:rPr lang="fr-FR" dirty="0" err="1" smtClean="0"/>
              <a:t>Coupling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digital &amp; analogue</a:t>
            </a:r>
          </a:p>
          <a:p>
            <a:pPr lvl="1"/>
            <a:r>
              <a:rPr lang="fr-FR" dirty="0" smtClean="0"/>
              <a:t>Pixels </a:t>
            </a:r>
            <a:r>
              <a:rPr lang="fr-FR" dirty="0" err="1" smtClean="0"/>
              <a:t>threshold</a:t>
            </a:r>
            <a:r>
              <a:rPr lang="fr-FR" dirty="0" smtClean="0"/>
              <a:t> </a:t>
            </a:r>
            <a:r>
              <a:rPr lang="fr-FR" dirty="0" err="1" smtClean="0"/>
              <a:t>oscillating</a:t>
            </a:r>
            <a:r>
              <a:rPr lang="fr-FR" dirty="0" smtClean="0"/>
              <a:t> at amplifier </a:t>
            </a:r>
            <a:r>
              <a:rPr lang="fr-FR" dirty="0" err="1" smtClean="0"/>
              <a:t>frequency</a:t>
            </a:r>
            <a:r>
              <a:rPr lang="fr-FR" dirty="0" smtClean="0"/>
              <a:t> and </a:t>
            </a:r>
            <a:r>
              <a:rPr lang="fr-FR" dirty="0" err="1" smtClean="0"/>
              <a:t>correlated</a:t>
            </a:r>
            <a:r>
              <a:rPr lang="fr-FR" dirty="0" smtClean="0"/>
              <a:t> to BCID </a:t>
            </a:r>
            <a:r>
              <a:rPr lang="fr-FR" dirty="0" err="1" smtClean="0"/>
              <a:t>clock</a:t>
            </a:r>
            <a:endParaRPr lang="fr-FR" dirty="0" smtClean="0"/>
          </a:p>
          <a:p>
            <a:pPr lvl="1"/>
            <a:r>
              <a:rPr lang="fr-FR" dirty="0"/>
              <a:t>P</a:t>
            </a:r>
            <a:r>
              <a:rPr lang="fr-FR" dirty="0" smtClean="0"/>
              <a:t>ixel 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threshold</a:t>
            </a:r>
            <a:r>
              <a:rPr lang="fr-FR" dirty="0" smtClean="0"/>
              <a:t> are </a:t>
            </a:r>
            <a:r>
              <a:rPr lang="fr-FR" dirty="0" err="1" smtClean="0"/>
              <a:t>trigged</a:t>
            </a:r>
            <a:r>
              <a:rPr lang="fr-FR" dirty="0" smtClean="0"/>
              <a:t> by flush signal</a:t>
            </a:r>
          </a:p>
          <a:p>
            <a:r>
              <a:rPr lang="fr-FR" dirty="0"/>
              <a:t> </a:t>
            </a:r>
            <a:r>
              <a:rPr lang="fr-FR" dirty="0" smtClean="0"/>
              <a:t>Limitation of injection </a:t>
            </a:r>
            <a:r>
              <a:rPr lang="fr-FR" dirty="0" err="1" smtClean="0"/>
              <a:t>dynamic</a:t>
            </a:r>
            <a:r>
              <a:rPr lang="fr-FR" dirty="0" smtClean="0"/>
              <a:t> due to injection </a:t>
            </a:r>
            <a:r>
              <a:rPr lang="fr-FR" dirty="0" err="1" smtClean="0"/>
              <a:t>buffering</a:t>
            </a:r>
            <a:r>
              <a:rPr lang="fr-FR" dirty="0"/>
              <a:t> </a:t>
            </a:r>
            <a:r>
              <a:rPr lang="fr-FR" dirty="0" smtClean="0"/>
              <a:t>(source </a:t>
            </a:r>
            <a:r>
              <a:rPr lang="fr-FR" dirty="0" err="1" smtClean="0"/>
              <a:t>follower</a:t>
            </a:r>
            <a:r>
              <a:rPr lang="fr-FR" dirty="0" smtClean="0"/>
              <a:t>) 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Analog</a:t>
            </a:r>
            <a:r>
              <a:rPr lang="fr-FR" dirty="0"/>
              <a:t> </a:t>
            </a:r>
            <a:r>
              <a:rPr lang="fr-FR" dirty="0" smtClean="0"/>
              <a:t>aspect issue </a:t>
            </a:r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hung.phaml@iphc.cnrs.fr </a:t>
            </a:r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A12196-9EE2-4711-86E6-A66CFA9D564F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14/06/2023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312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61" y="1163391"/>
            <a:ext cx="8697539" cy="4963218"/>
          </a:xfr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BCID </a:t>
            </a:r>
            <a:r>
              <a:rPr lang="fr-FR" dirty="0" err="1" smtClean="0"/>
              <a:t>Crosstalk</a:t>
            </a:r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hung.phaml@iphc.cnrs.fr </a:t>
            </a:r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A12196-9EE2-4711-86E6-A66CFA9D564F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14/06/2023</a:t>
            </a:r>
            <a:endParaRPr lang="en-GB" dirty="0"/>
          </a:p>
        </p:txBody>
      </p:sp>
      <p:sp>
        <p:nvSpPr>
          <p:cNvPr id="8" name="ZoneTexte 7"/>
          <p:cNvSpPr txBox="1"/>
          <p:nvPr/>
        </p:nvSpPr>
        <p:spPr>
          <a:xfrm>
            <a:off x="5826291" y="4909887"/>
            <a:ext cx="3618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solidFill>
                  <a:schemeClr val="tx1"/>
                </a:solidFill>
              </a:rPr>
              <a:t>DAC Unit ~10electron</a:t>
            </a:r>
            <a:r>
              <a:rPr lang="fr-FR" sz="1800" dirty="0" smtClean="0"/>
              <a:t>C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665053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OBELIX SENSOR</a:t>
            </a:r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hung.phaml@iphc.cnrs.fr </a:t>
            </a:r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A12196-9EE2-4711-86E6-A66CFA9D564F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14/06/2023</a:t>
            </a:r>
            <a:endParaRPr lang="en-GB" dirty="0"/>
          </a:p>
        </p:txBody>
      </p:sp>
      <p:sp>
        <p:nvSpPr>
          <p:cNvPr id="19" name="ZoneTexte 18"/>
          <p:cNvSpPr txBox="1"/>
          <p:nvPr/>
        </p:nvSpPr>
        <p:spPr>
          <a:xfrm>
            <a:off x="7332776" y="2292103"/>
            <a:ext cx="4343326" cy="32932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fr-FR" sz="1200" dirty="0" smtClean="0">
              <a:solidFill>
                <a:schemeClr val="tx1"/>
              </a:solidFill>
            </a:endParaRPr>
          </a:p>
          <a:p>
            <a:pPr marL="171450" indent="-17145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fr-FR" sz="1800" dirty="0" smtClean="0">
                <a:solidFill>
                  <a:schemeClr val="tx1"/>
                </a:solidFill>
              </a:rPr>
              <a:t>Matrix size: 464x896 pixels</a:t>
            </a:r>
          </a:p>
          <a:p>
            <a:pPr marL="171450" indent="-17145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fr-FR" sz="1800" dirty="0" err="1" smtClean="0">
                <a:solidFill>
                  <a:schemeClr val="tx1"/>
                </a:solidFill>
              </a:rPr>
              <a:t>Timestamp</a:t>
            </a:r>
            <a:r>
              <a:rPr lang="fr-FR" sz="1800" dirty="0" smtClean="0">
                <a:solidFill>
                  <a:schemeClr val="tx1"/>
                </a:solidFill>
              </a:rPr>
              <a:t> résolution : ~50ns</a:t>
            </a:r>
          </a:p>
          <a:p>
            <a:pPr marL="171450" indent="-17145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fr-FR" sz="1800" dirty="0" smtClean="0">
                <a:solidFill>
                  <a:schemeClr val="tx1"/>
                </a:solidFill>
              </a:rPr>
              <a:t>Up to 10µs trigger </a:t>
            </a:r>
            <a:r>
              <a:rPr lang="fr-FR" sz="1800" dirty="0" err="1" smtClean="0">
                <a:solidFill>
                  <a:schemeClr val="tx1"/>
                </a:solidFill>
              </a:rPr>
              <a:t>latency</a:t>
            </a:r>
            <a:endParaRPr lang="fr-FR" sz="1800" dirty="0" smtClean="0">
              <a:solidFill>
                <a:schemeClr val="tx1"/>
              </a:solidFill>
            </a:endParaRPr>
          </a:p>
          <a:p>
            <a:pPr marL="171450" indent="-17145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fr-FR" sz="1800" dirty="0" smtClean="0">
                <a:solidFill>
                  <a:schemeClr val="tx1"/>
                </a:solidFill>
              </a:rPr>
              <a:t>Power &lt; 1.5 W </a:t>
            </a:r>
          </a:p>
          <a:p>
            <a:pPr marL="171450" indent="-17145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fr-FR" sz="1800" dirty="0" smtClean="0">
                <a:solidFill>
                  <a:schemeClr val="tx1"/>
                </a:solidFill>
              </a:rPr>
              <a:t>TID </a:t>
            </a:r>
            <a:r>
              <a:rPr lang="fr-FR" sz="1800" dirty="0" err="1" smtClean="0">
                <a:solidFill>
                  <a:schemeClr val="tx1"/>
                </a:solidFill>
              </a:rPr>
              <a:t>tolerance</a:t>
            </a:r>
            <a:r>
              <a:rPr lang="fr-FR" sz="1800" dirty="0" smtClean="0">
                <a:solidFill>
                  <a:schemeClr val="tx1"/>
                </a:solidFill>
              </a:rPr>
              <a:t>: 100kGy/</a:t>
            </a:r>
            <a:r>
              <a:rPr lang="fr-FR" sz="1800" dirty="0" err="1" smtClean="0">
                <a:solidFill>
                  <a:schemeClr val="tx1"/>
                </a:solidFill>
              </a:rPr>
              <a:t>year</a:t>
            </a:r>
            <a:endParaRPr lang="fr-FR" sz="1800" dirty="0" smtClean="0">
              <a:solidFill>
                <a:schemeClr val="tx1"/>
              </a:solidFill>
            </a:endParaRPr>
          </a:p>
          <a:p>
            <a:pPr marL="171450" indent="-17145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fr-FR" sz="1800" dirty="0" smtClean="0">
                <a:solidFill>
                  <a:schemeClr val="tx1"/>
                </a:solidFill>
              </a:rPr>
              <a:t>NIEL </a:t>
            </a:r>
            <a:r>
              <a:rPr lang="fr-FR" sz="1800" dirty="0" err="1" smtClean="0">
                <a:solidFill>
                  <a:schemeClr val="tx1"/>
                </a:solidFill>
              </a:rPr>
              <a:t>tolerance</a:t>
            </a:r>
            <a:r>
              <a:rPr lang="fr-FR" sz="1800" dirty="0" smtClean="0">
                <a:solidFill>
                  <a:schemeClr val="tx1"/>
                </a:solidFill>
              </a:rPr>
              <a:t>: 5x10</a:t>
            </a:r>
            <a:r>
              <a:rPr lang="fr-FR" sz="1800" baseline="30000" dirty="0" smtClean="0">
                <a:solidFill>
                  <a:schemeClr val="tx1"/>
                </a:solidFill>
              </a:rPr>
              <a:t>13</a:t>
            </a:r>
            <a:r>
              <a:rPr lang="fr-FR" sz="1800" dirty="0" smtClean="0">
                <a:solidFill>
                  <a:schemeClr val="tx1"/>
                </a:solidFill>
              </a:rPr>
              <a:t>n</a:t>
            </a:r>
            <a:r>
              <a:rPr lang="fr-FR" sz="1800" baseline="-25000" dirty="0" smtClean="0">
                <a:solidFill>
                  <a:schemeClr val="tx1"/>
                </a:solidFill>
              </a:rPr>
              <a:t>eq</a:t>
            </a:r>
            <a:r>
              <a:rPr lang="fr-FR" sz="1800" dirty="0" smtClean="0">
                <a:solidFill>
                  <a:schemeClr val="tx1"/>
                </a:solidFill>
              </a:rPr>
              <a:t>/cm²/</a:t>
            </a:r>
            <a:r>
              <a:rPr lang="fr-FR" sz="1800" dirty="0" err="1" smtClean="0">
                <a:solidFill>
                  <a:schemeClr val="tx1"/>
                </a:solidFill>
              </a:rPr>
              <a:t>year</a:t>
            </a:r>
            <a:endParaRPr lang="fr-FR" sz="1800" dirty="0" smtClean="0">
              <a:solidFill>
                <a:schemeClr val="tx1"/>
              </a:solidFill>
            </a:endParaRPr>
          </a:p>
          <a:p>
            <a:pPr marL="171450" indent="-17145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fr-FR" sz="1800" dirty="0" err="1" smtClean="0">
                <a:solidFill>
                  <a:schemeClr val="tx1"/>
                </a:solidFill>
              </a:rPr>
              <a:t>Hitrates</a:t>
            </a:r>
            <a:r>
              <a:rPr lang="fr-FR" sz="1800" dirty="0" smtClean="0">
                <a:solidFill>
                  <a:schemeClr val="tx1"/>
                </a:solidFill>
              </a:rPr>
              <a:t> up to 120 MHz/cm² 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72" b="3362"/>
          <a:stretch/>
        </p:blipFill>
        <p:spPr>
          <a:xfrm>
            <a:off x="571499" y="1191229"/>
            <a:ext cx="6520636" cy="437119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37" b="76723"/>
          <a:stretch/>
        </p:blipFill>
        <p:spPr>
          <a:xfrm>
            <a:off x="7186786" y="1253415"/>
            <a:ext cx="3375839" cy="105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5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OBELIX – PIXEL MATRIX &amp; ANALOG PERIPHERY</a:t>
            </a:r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hung.phaml@iphc.cnrs.fr </a:t>
            </a:r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A12196-9EE2-4711-86E6-A66CFA9D564F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14/06/2023</a:t>
            </a:r>
            <a:endParaRPr lang="en-GB" dirty="0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AFCC35C5-D280-E441-9862-421B878D8FE7}"/>
              </a:ext>
            </a:extLst>
          </p:cNvPr>
          <p:cNvGrpSpPr/>
          <p:nvPr/>
        </p:nvGrpSpPr>
        <p:grpSpPr>
          <a:xfrm>
            <a:off x="5317140" y="1047223"/>
            <a:ext cx="6730635" cy="4418523"/>
            <a:chOff x="2975261" y="1002068"/>
            <a:chExt cx="8298249" cy="465372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0E0DD1D-D141-7E4A-A596-DE096D52DC80}"/>
                </a:ext>
              </a:extLst>
            </p:cNvPr>
            <p:cNvSpPr/>
            <p:nvPr/>
          </p:nvSpPr>
          <p:spPr>
            <a:xfrm>
              <a:off x="3442562" y="1450787"/>
              <a:ext cx="6804000" cy="4205001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440047A-C42C-CA45-8EDC-75A2378C3D50}"/>
                </a:ext>
              </a:extLst>
            </p:cNvPr>
            <p:cNvSpPr/>
            <p:nvPr/>
          </p:nvSpPr>
          <p:spPr>
            <a:xfrm>
              <a:off x="3545586" y="1484422"/>
              <a:ext cx="6602400" cy="33336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ysClr val="windowText" lastClr="000000"/>
                  </a:solidFill>
                </a:rPr>
                <a:t>Pixel matrix 4.5 </a:t>
              </a:r>
              <a:r>
                <a:rPr lang="fr-FR" sz="1100" dirty="0" smtClean="0">
                  <a:solidFill>
                    <a:sysClr val="windowText" lastClr="000000"/>
                  </a:solidFill>
                </a:rPr>
                <a:t>cm</a:t>
              </a:r>
              <a:r>
                <a:rPr lang="fr-FR" sz="1100" baseline="30000" dirty="0" smtClean="0">
                  <a:solidFill>
                    <a:sysClr val="windowText" lastClr="000000"/>
                  </a:solidFill>
                </a:rPr>
                <a:t>2</a:t>
              </a:r>
            </a:p>
            <a:p>
              <a:pPr algn="ctr"/>
              <a:r>
                <a:rPr lang="fr-FR" sz="1100" dirty="0" smtClean="0">
                  <a:solidFill>
                    <a:sysClr val="windowText" lastClr="000000"/>
                  </a:solidFill>
                </a:rPr>
                <a:t>~70 mW/cm2</a:t>
              </a:r>
              <a:endParaRPr lang="fr-FR" sz="11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143491A-B6A6-0842-A43A-349EE79F9194}"/>
                </a:ext>
              </a:extLst>
            </p:cNvPr>
            <p:cNvSpPr/>
            <p:nvPr/>
          </p:nvSpPr>
          <p:spPr>
            <a:xfrm>
              <a:off x="3545587" y="4827126"/>
              <a:ext cx="6602401" cy="82866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err="1">
                  <a:solidFill>
                    <a:schemeClr val="tx1"/>
                  </a:solidFill>
                </a:rPr>
                <a:t>Periphery</a:t>
              </a:r>
              <a:r>
                <a:rPr lang="fr-FR" sz="1100" dirty="0">
                  <a:solidFill>
                    <a:schemeClr val="tx1"/>
                  </a:solidFill>
                </a:rPr>
                <a:t> 1cm2</a:t>
              </a:r>
            </a:p>
            <a:p>
              <a:pPr algn="ctr"/>
              <a:r>
                <a:rPr lang="fr-FR" sz="1100" dirty="0">
                  <a:solidFill>
                    <a:schemeClr val="tx1"/>
                  </a:solidFill>
                </a:rPr>
                <a:t>~260 mW/cm2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C59CE2AB-ED0A-4E42-8D2C-5D96303006C6}"/>
                </a:ext>
              </a:extLst>
            </p:cNvPr>
            <p:cNvSpPr txBox="1"/>
            <p:nvPr/>
          </p:nvSpPr>
          <p:spPr>
            <a:xfrm>
              <a:off x="10173186" y="4878720"/>
              <a:ext cx="1100324" cy="4145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/>
                <a:t>3400 µm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7C5A93E2-CE1F-0645-A1B4-62EEF66185E0}"/>
                </a:ext>
              </a:extLst>
            </p:cNvPr>
            <p:cNvSpPr txBox="1"/>
            <p:nvPr/>
          </p:nvSpPr>
          <p:spPr>
            <a:xfrm>
              <a:off x="5811252" y="1002068"/>
              <a:ext cx="2676945" cy="257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>
                  <a:solidFill>
                    <a:schemeClr val="tx1"/>
                  </a:solidFill>
                </a:rPr>
                <a:t>Total </a:t>
              </a:r>
              <a:r>
                <a:rPr lang="fr-FR" sz="1100" dirty="0" err="1">
                  <a:solidFill>
                    <a:schemeClr val="tx1"/>
                  </a:solidFill>
                </a:rPr>
                <a:t>width</a:t>
              </a:r>
              <a:r>
                <a:rPr lang="fr-FR" sz="1100" dirty="0">
                  <a:solidFill>
                    <a:schemeClr val="tx1"/>
                  </a:solidFill>
                </a:rPr>
                <a:t> = 30040 µm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C59CFB36-F917-D346-827B-786B5BBB1DE6}"/>
                </a:ext>
              </a:extLst>
            </p:cNvPr>
            <p:cNvSpPr txBox="1"/>
            <p:nvPr/>
          </p:nvSpPr>
          <p:spPr>
            <a:xfrm rot="16200000">
              <a:off x="2289922" y="3160825"/>
              <a:ext cx="1697067" cy="3263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>
                  <a:solidFill>
                    <a:schemeClr val="tx1"/>
                  </a:solidFill>
                </a:rPr>
                <a:t>Total </a:t>
              </a:r>
              <a:r>
                <a:rPr lang="fr-FR" sz="1100" dirty="0" err="1">
                  <a:solidFill>
                    <a:schemeClr val="tx1"/>
                  </a:solidFill>
                </a:rPr>
                <a:t>width</a:t>
              </a:r>
              <a:r>
                <a:rPr lang="fr-FR" sz="1100" dirty="0">
                  <a:solidFill>
                    <a:schemeClr val="tx1"/>
                  </a:solidFill>
                </a:rPr>
                <a:t> = 18860 µm</a:t>
              </a:r>
            </a:p>
          </p:txBody>
        </p:sp>
        <p:cxnSp>
          <p:nvCxnSpPr>
            <p:cNvPr id="15" name="Connecteur droit avec flèche 14">
              <a:extLst>
                <a:ext uri="{FF2B5EF4-FFF2-40B4-BE49-F238E27FC236}">
                  <a16:creationId xmlns:a16="http://schemas.microsoft.com/office/drawing/2014/main" id="{A35EB39F-679D-F84C-AE7F-7E3529FEE6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52490" y="1290504"/>
              <a:ext cx="6794072" cy="2775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avec flèche 15">
              <a:extLst>
                <a:ext uri="{FF2B5EF4-FFF2-40B4-BE49-F238E27FC236}">
                  <a16:creationId xmlns:a16="http://schemas.microsoft.com/office/drawing/2014/main" id="{36E73225-BB53-8E46-B536-E865BC728CB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45452" y="1450787"/>
              <a:ext cx="5734" cy="390781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87464CD-9616-5344-AC9F-38DDD930DBAE}"/>
                </a:ext>
              </a:extLst>
            </p:cNvPr>
            <p:cNvSpPr/>
            <p:nvPr/>
          </p:nvSpPr>
          <p:spPr>
            <a:xfrm rot="16200000">
              <a:off x="1591551" y="3356648"/>
              <a:ext cx="3800006" cy="7812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ysClr val="windowText" lastClr="000000"/>
                  </a:solidFill>
                </a:rPr>
                <a:t>1800 mW/cm2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7641897-22FF-D34A-A921-1FA473BCC927}"/>
                </a:ext>
              </a:extLst>
            </p:cNvPr>
            <p:cNvSpPr/>
            <p:nvPr/>
          </p:nvSpPr>
          <p:spPr>
            <a:xfrm rot="5400000">
              <a:off x="8300292" y="3372212"/>
              <a:ext cx="3800006" cy="7812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ysClr val="windowText" lastClr="000000"/>
                  </a:solidFill>
                </a:rPr>
                <a:t>1800 mW/cm2</a:t>
              </a:r>
            </a:p>
          </p:txBody>
        </p:sp>
      </p:grpSp>
      <p:sp>
        <p:nvSpPr>
          <p:cNvPr id="24" name="ZoneTexte 23"/>
          <p:cNvSpPr txBox="1"/>
          <p:nvPr/>
        </p:nvSpPr>
        <p:spPr>
          <a:xfrm>
            <a:off x="239368" y="1530693"/>
            <a:ext cx="4946576" cy="43396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sz="1200" dirty="0" smtClean="0">
                <a:solidFill>
                  <a:schemeClr val="tx1"/>
                </a:solidFill>
              </a:rPr>
              <a:t>PIXEL MATRIX (BONN, IPHC, CPPM, BERGAMO/PAVIA)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fr-FR" sz="1200" b="0" dirty="0" err="1" smtClean="0">
                <a:solidFill>
                  <a:schemeClr val="tx1"/>
                </a:solidFill>
              </a:rPr>
              <a:t>Increase</a:t>
            </a:r>
            <a:r>
              <a:rPr lang="fr-FR" sz="1200" b="0" dirty="0" smtClean="0">
                <a:solidFill>
                  <a:schemeClr val="tx1"/>
                </a:solidFill>
              </a:rPr>
              <a:t> matrix size </a:t>
            </a:r>
            <a:r>
              <a:rPr lang="fr-FR" sz="1200" b="0" dirty="0" err="1" smtClean="0">
                <a:solidFill>
                  <a:schemeClr val="tx1"/>
                </a:solidFill>
              </a:rPr>
              <a:t>from</a:t>
            </a:r>
            <a:r>
              <a:rPr lang="fr-FR" sz="1200" b="0" dirty="0" smtClean="0">
                <a:solidFill>
                  <a:schemeClr val="tx1"/>
                </a:solidFill>
              </a:rPr>
              <a:t> 512x512 pixels to 464x896 pixels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fr-FR" sz="1200" b="0" dirty="0" err="1" smtClean="0">
                <a:solidFill>
                  <a:schemeClr val="tx1"/>
                </a:solidFill>
              </a:rPr>
              <a:t>Introduce</a:t>
            </a:r>
            <a:r>
              <a:rPr lang="fr-FR" sz="1200" b="0" dirty="0" smtClean="0">
                <a:solidFill>
                  <a:schemeClr val="tx1"/>
                </a:solidFill>
              </a:rPr>
              <a:t> LDO for </a:t>
            </a:r>
            <a:r>
              <a:rPr lang="fr-FR" sz="1200" b="0" dirty="0" err="1" smtClean="0">
                <a:solidFill>
                  <a:schemeClr val="tx1"/>
                </a:solidFill>
              </a:rPr>
              <a:t>Analog</a:t>
            </a:r>
            <a:r>
              <a:rPr lang="fr-FR" sz="1200" b="0" dirty="0" smtClean="0">
                <a:solidFill>
                  <a:schemeClr val="tx1"/>
                </a:solidFill>
              </a:rPr>
              <a:t> &amp; Digital power supplies to </a:t>
            </a:r>
            <a:r>
              <a:rPr lang="fr-FR" sz="1200" b="0" dirty="0" err="1" smtClean="0">
                <a:solidFill>
                  <a:schemeClr val="tx1"/>
                </a:solidFill>
              </a:rPr>
              <a:t>reduce</a:t>
            </a:r>
            <a:r>
              <a:rPr lang="fr-FR" sz="1200" b="0" dirty="0" smtClean="0">
                <a:solidFill>
                  <a:schemeClr val="tx1"/>
                </a:solidFill>
              </a:rPr>
              <a:t> the non-active </a:t>
            </a:r>
            <a:r>
              <a:rPr lang="fr-FR" sz="1200" b="0" dirty="0" err="1" smtClean="0">
                <a:solidFill>
                  <a:schemeClr val="tx1"/>
                </a:solidFill>
              </a:rPr>
              <a:t>side</a:t>
            </a:r>
            <a:r>
              <a:rPr lang="fr-FR" sz="1200" b="0" dirty="0">
                <a:solidFill>
                  <a:schemeClr val="tx1"/>
                </a:solidFill>
              </a:rPr>
              <a:t> </a:t>
            </a:r>
            <a:r>
              <a:rPr lang="fr-FR" sz="1200" b="0" dirty="0" err="1" smtClean="0">
                <a:solidFill>
                  <a:schemeClr val="tx1"/>
                </a:solidFill>
              </a:rPr>
              <a:t>width</a:t>
            </a:r>
            <a:r>
              <a:rPr lang="fr-FR" sz="1200" b="0" dirty="0" smtClean="0">
                <a:solidFill>
                  <a:schemeClr val="tx1"/>
                </a:solidFill>
              </a:rPr>
              <a:t> </a:t>
            </a:r>
            <a:r>
              <a:rPr lang="fr-FR" sz="1200" b="0" dirty="0" err="1" smtClean="0">
                <a:solidFill>
                  <a:schemeClr val="tx1"/>
                </a:solidFill>
              </a:rPr>
              <a:t>from</a:t>
            </a:r>
            <a:r>
              <a:rPr lang="fr-FR" sz="1200" b="0" dirty="0" smtClean="0">
                <a:solidFill>
                  <a:schemeClr val="tx1"/>
                </a:solidFill>
              </a:rPr>
              <a:t> 600µm to ~270µm </a:t>
            </a:r>
            <a:endParaRPr lang="fr-FR" sz="1200" b="0" dirty="0">
              <a:solidFill>
                <a:schemeClr val="tx1"/>
              </a:solidFill>
            </a:endParaRP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fr-FR" sz="1200" b="0" dirty="0" err="1" smtClean="0">
                <a:solidFill>
                  <a:schemeClr val="tx1"/>
                </a:solidFill>
              </a:rPr>
              <a:t>Add</a:t>
            </a:r>
            <a:r>
              <a:rPr lang="fr-FR" sz="1200" b="0" dirty="0" smtClean="0">
                <a:solidFill>
                  <a:schemeClr val="tx1"/>
                </a:solidFill>
              </a:rPr>
              <a:t> direct </a:t>
            </a:r>
            <a:r>
              <a:rPr lang="fr-FR" sz="1200" b="0" dirty="0" err="1" smtClean="0">
                <a:solidFill>
                  <a:schemeClr val="tx1"/>
                </a:solidFill>
              </a:rPr>
              <a:t>analog</a:t>
            </a:r>
            <a:r>
              <a:rPr lang="fr-FR" sz="1200" b="0" dirty="0" smtClean="0">
                <a:solidFill>
                  <a:schemeClr val="tx1"/>
                </a:solidFill>
              </a:rPr>
              <a:t> output to first &amp; last </a:t>
            </a:r>
            <a:r>
              <a:rPr lang="fr-FR" sz="1200" b="0" dirty="0" err="1" smtClean="0">
                <a:solidFill>
                  <a:schemeClr val="tx1"/>
                </a:solidFill>
              </a:rPr>
              <a:t>column</a:t>
            </a:r>
            <a:r>
              <a:rPr lang="fr-FR" sz="1200" b="0" dirty="0" smtClean="0">
                <a:solidFill>
                  <a:schemeClr val="tx1"/>
                </a:solidFill>
              </a:rPr>
              <a:t> for monitoring &amp; </a:t>
            </a:r>
            <a:r>
              <a:rPr lang="fr-FR" sz="1200" b="0" dirty="0" err="1" smtClean="0">
                <a:solidFill>
                  <a:schemeClr val="tx1"/>
                </a:solidFill>
              </a:rPr>
              <a:t>debugging</a:t>
            </a:r>
            <a:endParaRPr lang="fr-FR" sz="1200" b="0" dirty="0" smtClean="0">
              <a:solidFill>
                <a:schemeClr val="tx1"/>
              </a:solidFill>
            </a:endParaRP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fr-FR" sz="1200" b="0" dirty="0" err="1" smtClean="0">
                <a:solidFill>
                  <a:schemeClr val="tx1"/>
                </a:solidFill>
              </a:rPr>
              <a:t>Rearrange</a:t>
            </a:r>
            <a:r>
              <a:rPr lang="fr-FR" sz="1200" b="0" dirty="0" smtClean="0">
                <a:solidFill>
                  <a:schemeClr val="tx1"/>
                </a:solidFill>
              </a:rPr>
              <a:t> double </a:t>
            </a:r>
            <a:r>
              <a:rPr lang="fr-FR" sz="1200" b="0" dirty="0" err="1" smtClean="0">
                <a:solidFill>
                  <a:schemeClr val="tx1"/>
                </a:solidFill>
              </a:rPr>
              <a:t>column</a:t>
            </a:r>
            <a:r>
              <a:rPr lang="fr-FR" sz="1200" b="0" dirty="0" smtClean="0">
                <a:solidFill>
                  <a:schemeClr val="tx1"/>
                </a:solidFill>
              </a:rPr>
              <a:t> </a:t>
            </a:r>
            <a:r>
              <a:rPr lang="fr-FR" sz="1200" b="0" dirty="0" err="1" smtClean="0">
                <a:solidFill>
                  <a:schemeClr val="tx1"/>
                </a:solidFill>
              </a:rPr>
              <a:t>layout</a:t>
            </a:r>
            <a:r>
              <a:rPr lang="fr-FR" sz="1200" b="0" dirty="0" smtClean="0">
                <a:solidFill>
                  <a:schemeClr val="tx1"/>
                </a:solidFill>
              </a:rPr>
              <a:t> for </a:t>
            </a:r>
            <a:r>
              <a:rPr lang="fr-FR" sz="1200" b="0" dirty="0" err="1" smtClean="0">
                <a:solidFill>
                  <a:schemeClr val="tx1"/>
                </a:solidFill>
              </a:rPr>
              <a:t>better</a:t>
            </a:r>
            <a:r>
              <a:rPr lang="fr-FR" sz="1200" b="0" dirty="0" smtClean="0">
                <a:solidFill>
                  <a:schemeClr val="tx1"/>
                </a:solidFill>
              </a:rPr>
              <a:t> </a:t>
            </a:r>
            <a:r>
              <a:rPr lang="fr-FR" sz="1200" b="0" dirty="0" err="1" smtClean="0">
                <a:solidFill>
                  <a:schemeClr val="tx1"/>
                </a:solidFill>
              </a:rPr>
              <a:t>compatiblity</a:t>
            </a:r>
            <a:r>
              <a:rPr lang="fr-FR" sz="1200" b="0" dirty="0" smtClean="0">
                <a:solidFill>
                  <a:schemeClr val="tx1"/>
                </a:solidFill>
              </a:rPr>
              <a:t> </a:t>
            </a:r>
            <a:r>
              <a:rPr lang="fr-FR" sz="1200" b="0" dirty="0" err="1" smtClean="0">
                <a:solidFill>
                  <a:schemeClr val="tx1"/>
                </a:solidFill>
              </a:rPr>
              <a:t>with</a:t>
            </a:r>
            <a:r>
              <a:rPr lang="fr-FR" sz="1200" b="0" dirty="0" smtClean="0">
                <a:solidFill>
                  <a:schemeClr val="tx1"/>
                </a:solidFill>
              </a:rPr>
              <a:t> Digital on Top (</a:t>
            </a:r>
            <a:r>
              <a:rPr lang="fr-FR" sz="1200" b="0" dirty="0" err="1" smtClean="0">
                <a:solidFill>
                  <a:schemeClr val="tx1"/>
                </a:solidFill>
              </a:rPr>
              <a:t>DoT</a:t>
            </a:r>
            <a:r>
              <a:rPr lang="fr-FR" sz="1200" b="0" dirty="0" smtClean="0">
                <a:solidFill>
                  <a:schemeClr val="tx1"/>
                </a:solidFill>
              </a:rPr>
              <a:t>) </a:t>
            </a:r>
            <a:r>
              <a:rPr lang="fr-FR" sz="1200" b="0" dirty="0" err="1" smtClean="0">
                <a:solidFill>
                  <a:schemeClr val="tx1"/>
                </a:solidFill>
              </a:rPr>
              <a:t>integration</a:t>
            </a:r>
            <a:r>
              <a:rPr lang="fr-FR" sz="1200" b="0" dirty="0" smtClean="0">
                <a:solidFill>
                  <a:schemeClr val="tx1"/>
                </a:solidFill>
              </a:rPr>
              <a:t> flow</a:t>
            </a:r>
          </a:p>
          <a:p>
            <a:pPr lvl="1"/>
            <a:endParaRPr lang="fr-FR" sz="1200" b="0" dirty="0">
              <a:solidFill>
                <a:schemeClr val="tx1"/>
              </a:solidFill>
            </a:endParaRPr>
          </a:p>
          <a:p>
            <a:pPr lvl="1"/>
            <a:endParaRPr lang="fr-FR" sz="1200" b="0" dirty="0" smtClean="0">
              <a:solidFill>
                <a:schemeClr val="tx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sz="1200" dirty="0">
                <a:solidFill>
                  <a:schemeClr val="tx1"/>
                </a:solidFill>
              </a:rPr>
              <a:t> </a:t>
            </a:r>
            <a:r>
              <a:rPr lang="fr-FR" sz="1200" dirty="0" smtClean="0">
                <a:solidFill>
                  <a:schemeClr val="tx1"/>
                </a:solidFill>
              </a:rPr>
              <a:t>ANALOG PERIPHERY (IPHC, DORTMUND, IFIC-Valencia, CEA)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fr-FR" sz="1200" b="0" dirty="0" err="1" smtClean="0">
                <a:solidFill>
                  <a:schemeClr val="tx1"/>
                </a:solidFill>
              </a:rPr>
              <a:t>Rearrange</a:t>
            </a:r>
            <a:r>
              <a:rPr lang="fr-FR" sz="1200" b="0" dirty="0" smtClean="0">
                <a:solidFill>
                  <a:schemeClr val="tx1"/>
                </a:solidFill>
              </a:rPr>
              <a:t> </a:t>
            </a:r>
            <a:r>
              <a:rPr lang="fr-FR" sz="1200" b="0" dirty="0" err="1" smtClean="0">
                <a:solidFill>
                  <a:schemeClr val="tx1"/>
                </a:solidFill>
              </a:rPr>
              <a:t>EoC</a:t>
            </a:r>
            <a:r>
              <a:rPr lang="fr-FR" sz="1200" b="0" dirty="0" smtClean="0">
                <a:solidFill>
                  <a:schemeClr val="tx1"/>
                </a:solidFill>
              </a:rPr>
              <a:t> DAC </a:t>
            </a:r>
            <a:r>
              <a:rPr lang="fr-FR" sz="1200" b="0" dirty="0" err="1" smtClean="0">
                <a:solidFill>
                  <a:schemeClr val="tx1"/>
                </a:solidFill>
              </a:rPr>
              <a:t>layout</a:t>
            </a:r>
            <a:r>
              <a:rPr lang="fr-FR" sz="1200" b="0" dirty="0" smtClean="0">
                <a:solidFill>
                  <a:schemeClr val="tx1"/>
                </a:solidFill>
              </a:rPr>
              <a:t> for </a:t>
            </a:r>
            <a:r>
              <a:rPr lang="fr-FR" sz="1200" b="0" dirty="0" err="1" smtClean="0">
                <a:solidFill>
                  <a:schemeClr val="tx1"/>
                </a:solidFill>
              </a:rPr>
              <a:t>integration</a:t>
            </a:r>
            <a:endParaRPr lang="fr-FR" sz="1200" b="0" dirty="0" smtClean="0">
              <a:solidFill>
                <a:schemeClr val="tx1"/>
              </a:solidFill>
            </a:endParaRP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fr-FR" sz="1200" b="0" dirty="0" err="1" smtClean="0">
                <a:solidFill>
                  <a:schemeClr val="tx1"/>
                </a:solidFill>
              </a:rPr>
              <a:t>Increase</a:t>
            </a:r>
            <a:r>
              <a:rPr lang="fr-FR" sz="1200" b="0" dirty="0" smtClean="0">
                <a:solidFill>
                  <a:schemeClr val="tx1"/>
                </a:solidFill>
              </a:rPr>
              <a:t> the </a:t>
            </a:r>
            <a:r>
              <a:rPr lang="fr-FR" sz="1200" b="0" dirty="0" err="1" smtClean="0">
                <a:solidFill>
                  <a:schemeClr val="tx1"/>
                </a:solidFill>
              </a:rPr>
              <a:t>dynamic</a:t>
            </a:r>
            <a:r>
              <a:rPr lang="fr-FR" sz="1200" b="0" dirty="0" smtClean="0">
                <a:solidFill>
                  <a:schemeClr val="tx1"/>
                </a:solidFill>
              </a:rPr>
              <a:t> range of the in-pixel </a:t>
            </a:r>
            <a:r>
              <a:rPr lang="fr-FR" sz="1200" b="0" dirty="0" err="1" smtClean="0">
                <a:solidFill>
                  <a:schemeClr val="tx1"/>
                </a:solidFill>
              </a:rPr>
              <a:t>threshold</a:t>
            </a:r>
            <a:r>
              <a:rPr lang="fr-FR" sz="1200" b="0" dirty="0" smtClean="0">
                <a:solidFill>
                  <a:schemeClr val="tx1"/>
                </a:solidFill>
              </a:rPr>
              <a:t> </a:t>
            </a:r>
            <a:r>
              <a:rPr lang="fr-FR" sz="1200" b="0" dirty="0" err="1" smtClean="0">
                <a:solidFill>
                  <a:schemeClr val="tx1"/>
                </a:solidFill>
              </a:rPr>
              <a:t>tunning</a:t>
            </a:r>
            <a:endParaRPr lang="fr-FR" sz="1200" b="0" dirty="0" smtClean="0">
              <a:solidFill>
                <a:schemeClr val="tx1"/>
              </a:solidFill>
            </a:endParaRP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fr-FR" sz="1200" b="0" dirty="0" err="1" smtClean="0">
                <a:solidFill>
                  <a:schemeClr val="tx1"/>
                </a:solidFill>
              </a:rPr>
              <a:t>Increase</a:t>
            </a:r>
            <a:r>
              <a:rPr lang="fr-FR" sz="1200" b="0" dirty="0" smtClean="0">
                <a:solidFill>
                  <a:schemeClr val="tx1"/>
                </a:solidFill>
              </a:rPr>
              <a:t> injection </a:t>
            </a:r>
            <a:r>
              <a:rPr lang="fr-FR" sz="1200" b="0" dirty="0" err="1" smtClean="0">
                <a:solidFill>
                  <a:schemeClr val="tx1"/>
                </a:solidFill>
              </a:rPr>
              <a:t>dynamic</a:t>
            </a:r>
            <a:r>
              <a:rPr lang="fr-FR" sz="1200" b="0" dirty="0" smtClean="0">
                <a:solidFill>
                  <a:schemeClr val="tx1"/>
                </a:solidFill>
              </a:rPr>
              <a:t> </a:t>
            </a:r>
            <a:r>
              <a:rPr lang="fr-FR" sz="1200" b="0" dirty="0" err="1" smtClean="0">
                <a:solidFill>
                  <a:schemeClr val="tx1"/>
                </a:solidFill>
              </a:rPr>
              <a:t>from</a:t>
            </a:r>
            <a:r>
              <a:rPr lang="fr-FR" sz="1200" b="0" dirty="0" smtClean="0">
                <a:solidFill>
                  <a:schemeClr val="tx1"/>
                </a:solidFill>
              </a:rPr>
              <a:t> ~1k6e</a:t>
            </a:r>
            <a:r>
              <a:rPr lang="fr-FR" sz="1200" b="0" baseline="30000" dirty="0" smtClean="0">
                <a:solidFill>
                  <a:schemeClr val="tx1"/>
                </a:solidFill>
              </a:rPr>
              <a:t>- </a:t>
            </a:r>
            <a:r>
              <a:rPr lang="fr-FR" sz="1200" b="0" dirty="0" smtClean="0">
                <a:solidFill>
                  <a:schemeClr val="tx1"/>
                </a:solidFill>
              </a:rPr>
              <a:t> to ~2k4e</a:t>
            </a:r>
            <a:r>
              <a:rPr lang="fr-FR" sz="1200" b="0" baseline="30000" dirty="0" smtClean="0">
                <a:solidFill>
                  <a:schemeClr val="tx1"/>
                </a:solidFill>
              </a:rPr>
              <a:t>- </a:t>
            </a:r>
            <a:r>
              <a:rPr lang="fr-FR" sz="1200" b="0" dirty="0" smtClean="0">
                <a:solidFill>
                  <a:schemeClr val="tx1"/>
                </a:solidFill>
              </a:rPr>
              <a:t> for </a:t>
            </a:r>
            <a:r>
              <a:rPr lang="fr-FR" sz="1200" b="0" dirty="0" err="1" smtClean="0">
                <a:solidFill>
                  <a:schemeClr val="tx1"/>
                </a:solidFill>
              </a:rPr>
              <a:t>ToT</a:t>
            </a:r>
            <a:r>
              <a:rPr lang="fr-FR" sz="1200" b="0" dirty="0" smtClean="0">
                <a:solidFill>
                  <a:schemeClr val="tx1"/>
                </a:solidFill>
              </a:rPr>
              <a:t> calibration</a:t>
            </a:r>
            <a:endParaRPr lang="fr-FR" sz="1200" b="0" baseline="30000" dirty="0" smtClean="0">
              <a:solidFill>
                <a:schemeClr val="tx1"/>
              </a:solidFill>
            </a:endParaRP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fr-FR" sz="1200" b="0" dirty="0" err="1" smtClean="0">
                <a:solidFill>
                  <a:schemeClr val="tx1"/>
                </a:solidFill>
              </a:rPr>
              <a:t>Add</a:t>
            </a:r>
            <a:r>
              <a:rPr lang="fr-FR" sz="1200" b="0" dirty="0" smtClean="0">
                <a:solidFill>
                  <a:schemeClr val="tx1"/>
                </a:solidFill>
              </a:rPr>
              <a:t> </a:t>
            </a:r>
            <a:r>
              <a:rPr lang="fr-FR" sz="1200" b="0" dirty="0" err="1" smtClean="0">
                <a:solidFill>
                  <a:schemeClr val="tx1"/>
                </a:solidFill>
              </a:rPr>
              <a:t>internal</a:t>
            </a:r>
            <a:r>
              <a:rPr lang="fr-FR" sz="1200" b="0" dirty="0" smtClean="0">
                <a:solidFill>
                  <a:schemeClr val="tx1"/>
                </a:solidFill>
              </a:rPr>
              <a:t> DAC &amp; buffer for SRAM end-</a:t>
            </a:r>
            <a:r>
              <a:rPr lang="fr-FR" sz="1200" b="0" dirty="0" err="1" smtClean="0">
                <a:solidFill>
                  <a:schemeClr val="tx1"/>
                </a:solidFill>
              </a:rPr>
              <a:t>column</a:t>
            </a:r>
            <a:r>
              <a:rPr lang="fr-FR" sz="1200" b="0" dirty="0" smtClean="0">
                <a:solidFill>
                  <a:schemeClr val="tx1"/>
                </a:solidFill>
              </a:rPr>
              <a:t> sens-amplifier </a:t>
            </a:r>
            <a:r>
              <a:rPr lang="fr-FR" sz="1200" b="0" dirty="0" err="1" smtClean="0">
                <a:solidFill>
                  <a:schemeClr val="tx1"/>
                </a:solidFill>
              </a:rPr>
              <a:t>bias</a:t>
            </a:r>
            <a:r>
              <a:rPr lang="fr-FR" sz="1200" b="0" dirty="0">
                <a:solidFill>
                  <a:schemeClr val="tx1"/>
                </a:solidFill>
              </a:rPr>
              <a:t> </a:t>
            </a:r>
            <a:r>
              <a:rPr lang="fr-FR" sz="1200" b="0" dirty="0" smtClean="0">
                <a:solidFill>
                  <a:schemeClr val="tx1"/>
                </a:solidFill>
              </a:rPr>
              <a:t>(</a:t>
            </a:r>
            <a:r>
              <a:rPr lang="fr-FR" sz="1200" b="0" dirty="0" err="1" smtClean="0">
                <a:solidFill>
                  <a:schemeClr val="tx1"/>
                </a:solidFill>
              </a:rPr>
              <a:t>Extenal</a:t>
            </a:r>
            <a:r>
              <a:rPr lang="fr-FR" sz="1200" b="0" dirty="0" smtClean="0">
                <a:solidFill>
                  <a:schemeClr val="tx1"/>
                </a:solidFill>
              </a:rPr>
              <a:t> </a:t>
            </a:r>
            <a:r>
              <a:rPr lang="fr-FR" sz="1200" b="0" dirty="0" err="1" smtClean="0">
                <a:solidFill>
                  <a:schemeClr val="tx1"/>
                </a:solidFill>
              </a:rPr>
              <a:t>biasing</a:t>
            </a:r>
            <a:r>
              <a:rPr lang="fr-FR" sz="1200" b="0" dirty="0" smtClean="0">
                <a:solidFill>
                  <a:schemeClr val="tx1"/>
                </a:solidFill>
              </a:rPr>
              <a:t> in MONOPIX2)    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fr-FR" sz="1200" b="0" dirty="0" err="1" smtClean="0">
                <a:solidFill>
                  <a:schemeClr val="tx1"/>
                </a:solidFill>
              </a:rPr>
              <a:t>Possibility</a:t>
            </a:r>
            <a:r>
              <a:rPr lang="fr-FR" sz="1200" b="0" dirty="0" smtClean="0">
                <a:solidFill>
                  <a:schemeClr val="tx1"/>
                </a:solidFill>
              </a:rPr>
              <a:t> of </a:t>
            </a:r>
            <a:r>
              <a:rPr lang="fr-FR" sz="1200" b="0" dirty="0" err="1" smtClean="0">
                <a:solidFill>
                  <a:schemeClr val="tx1"/>
                </a:solidFill>
              </a:rPr>
              <a:t>implementing</a:t>
            </a:r>
            <a:r>
              <a:rPr lang="fr-FR" sz="1200" b="0" dirty="0" smtClean="0">
                <a:solidFill>
                  <a:schemeClr val="tx1"/>
                </a:solidFill>
              </a:rPr>
              <a:t> 12-bit ADC monitoring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fr-FR" sz="1200" b="0" dirty="0" smtClean="0">
                <a:solidFill>
                  <a:schemeClr val="tx1"/>
                </a:solidFill>
              </a:rPr>
              <a:t>LVDS TX &amp; RX </a:t>
            </a:r>
            <a:r>
              <a:rPr lang="fr-FR" sz="1200" b="0" dirty="0" err="1" smtClean="0">
                <a:solidFill>
                  <a:schemeClr val="tx1"/>
                </a:solidFill>
              </a:rPr>
              <a:t>layout</a:t>
            </a:r>
            <a:r>
              <a:rPr lang="fr-FR" sz="1200" b="0" dirty="0" smtClean="0">
                <a:solidFill>
                  <a:schemeClr val="tx1"/>
                </a:solidFill>
              </a:rPr>
              <a:t> adaptation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fr-FR" sz="1200" b="0" dirty="0" smtClean="0">
                <a:solidFill>
                  <a:schemeClr val="tx1"/>
                </a:solidFill>
              </a:rPr>
              <a:t>Power-on Reset (Yavuz </a:t>
            </a:r>
            <a:r>
              <a:rPr lang="fr-FR" sz="1200" b="0" dirty="0" err="1" smtClean="0">
                <a:solidFill>
                  <a:schemeClr val="tx1"/>
                </a:solidFill>
              </a:rPr>
              <a:t>Degerli</a:t>
            </a:r>
            <a:r>
              <a:rPr lang="fr-FR" sz="1200" b="0" dirty="0" smtClean="0">
                <a:solidFill>
                  <a:schemeClr val="tx1"/>
                </a:solidFill>
              </a:rPr>
              <a:t> - CEA) 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endParaRPr lang="fr-FR" sz="1200" b="0" dirty="0">
              <a:solidFill>
                <a:schemeClr val="tx1"/>
              </a:solidFill>
            </a:endParaRPr>
          </a:p>
          <a:p>
            <a:endParaRPr lang="fr-FR" sz="1200" b="0" dirty="0">
              <a:solidFill>
                <a:schemeClr val="tx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338145" y="2536389"/>
            <a:ext cx="203132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Active Matrix Area 464x896 </a:t>
            </a:r>
            <a:r>
              <a:rPr lang="fr-FR" dirty="0">
                <a:solidFill>
                  <a:schemeClr val="tx1"/>
                </a:solidFill>
              </a:rPr>
              <a:t>pixels</a:t>
            </a:r>
          </a:p>
        </p:txBody>
      </p:sp>
    </p:spTree>
    <p:extLst>
      <p:ext uri="{BB962C8B-B14F-4D97-AF65-F5344CB8AC3E}">
        <p14:creationId xmlns:p14="http://schemas.microsoft.com/office/powerpoint/2010/main" val="221380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OBELIX – Power management</a:t>
            </a:r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hung.phaml@iphc.cnrs.fr </a:t>
            </a:r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A12196-9EE2-4711-86E6-A66CFA9D564F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14/06/2023</a:t>
            </a:r>
            <a:endParaRPr lang="en-GB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3" b="6180"/>
          <a:stretch/>
        </p:blipFill>
        <p:spPr>
          <a:xfrm>
            <a:off x="520951" y="3562066"/>
            <a:ext cx="3155242" cy="2797791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790058" y="5660931"/>
            <a:ext cx="4067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>
                <a:solidFill>
                  <a:schemeClr val="tx1"/>
                </a:solidFill>
              </a:rPr>
              <a:t>Pre</a:t>
            </a:r>
            <a:r>
              <a:rPr lang="de-DE" sz="1600" dirty="0" smtClean="0">
                <a:solidFill>
                  <a:schemeClr val="tx1"/>
                </a:solidFill>
              </a:rPr>
              <a:t>-regulator &amp; LDO</a:t>
            </a:r>
          </a:p>
          <a:p>
            <a:r>
              <a:rPr lang="de-DE" sz="1600" dirty="0">
                <a:solidFill>
                  <a:schemeClr val="tx1"/>
                </a:solidFill>
              </a:rPr>
              <a:t>michael.karagounis@fh-dortmund.de</a:t>
            </a:r>
            <a:endParaRPr lang="en-GB" sz="1600" dirty="0">
              <a:solidFill>
                <a:schemeClr val="tx1"/>
              </a:solidFill>
            </a:endParaRPr>
          </a:p>
          <a:p>
            <a:endParaRPr lang="en-GB" sz="1600" dirty="0">
              <a:solidFill>
                <a:schemeClr val="tx1"/>
              </a:solidFill>
            </a:endParaRPr>
          </a:p>
        </p:txBody>
      </p:sp>
      <p:pic>
        <p:nvPicPr>
          <p:cNvPr id="10" name="Espace réservé du contenu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3"/>
          <a:stretch/>
        </p:blipFill>
        <p:spPr bwMode="auto">
          <a:xfrm>
            <a:off x="586853" y="856419"/>
            <a:ext cx="3203205" cy="2518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585477" y="988825"/>
            <a:ext cx="1949293" cy="2309098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ZoneTexte 11"/>
          <p:cNvSpPr txBox="1"/>
          <p:nvPr/>
        </p:nvSpPr>
        <p:spPr>
          <a:xfrm>
            <a:off x="2159412" y="988825"/>
            <a:ext cx="1016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accent1"/>
                </a:solidFill>
              </a:rPr>
              <a:t>LDO_Ref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377641" y="1335392"/>
            <a:ext cx="6895410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chemeClr val="tx1"/>
                </a:solidFill>
              </a:rPr>
              <a:t>On-chip LDO </a:t>
            </a:r>
            <a:r>
              <a:rPr lang="fr-FR" sz="1600" dirty="0" err="1" smtClean="0">
                <a:solidFill>
                  <a:schemeClr val="tx1"/>
                </a:solidFill>
              </a:rPr>
              <a:t>allows</a:t>
            </a:r>
            <a:r>
              <a:rPr lang="fr-FR" sz="1600" dirty="0" smtClean="0">
                <a:solidFill>
                  <a:schemeClr val="tx1"/>
                </a:solidFill>
              </a:rPr>
              <a:t> to </a:t>
            </a:r>
            <a:r>
              <a:rPr lang="fr-FR" sz="1600" dirty="0" err="1" smtClean="0">
                <a:solidFill>
                  <a:schemeClr val="tx1"/>
                </a:solidFill>
              </a:rPr>
              <a:t>compensate</a:t>
            </a:r>
            <a:r>
              <a:rPr lang="fr-FR" sz="1600" dirty="0" smtClean="0">
                <a:solidFill>
                  <a:schemeClr val="tx1"/>
                </a:solidFill>
              </a:rPr>
              <a:t> the voltage drop on VTX </a:t>
            </a:r>
            <a:r>
              <a:rPr lang="fr-FR" sz="1600" dirty="0" err="1" smtClean="0">
                <a:solidFill>
                  <a:schemeClr val="tx1"/>
                </a:solidFill>
              </a:rPr>
              <a:t>ladder</a:t>
            </a:r>
            <a:r>
              <a:rPr lang="fr-FR" sz="1600" dirty="0" smtClean="0">
                <a:solidFill>
                  <a:schemeClr val="tx1"/>
                </a:solidFill>
              </a:rPr>
              <a:t>.</a:t>
            </a:r>
          </a:p>
          <a:p>
            <a:pPr marL="628650" lvl="1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chemeClr val="tx1"/>
                </a:solidFill>
              </a:rPr>
              <a:t>Input voltage = 2V – 3V</a:t>
            </a:r>
          </a:p>
          <a:p>
            <a:pPr marL="628650" lvl="1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 err="1" smtClean="0">
                <a:solidFill>
                  <a:schemeClr val="tx1"/>
                </a:solidFill>
              </a:rPr>
              <a:t>Iload_max</a:t>
            </a:r>
            <a:r>
              <a:rPr lang="fr-FR" sz="1600" dirty="0" smtClean="0">
                <a:solidFill>
                  <a:schemeClr val="tx1"/>
                </a:solidFill>
              </a:rPr>
              <a:t> = 500mA@20mv</a:t>
            </a:r>
          </a:p>
          <a:p>
            <a:pPr marL="628650" lvl="1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 err="1" smtClean="0">
                <a:solidFill>
                  <a:schemeClr val="tx1"/>
                </a:solidFill>
              </a:rPr>
              <a:t>Vout</a:t>
            </a:r>
            <a:r>
              <a:rPr lang="fr-FR" sz="1600" dirty="0" smtClean="0">
                <a:solidFill>
                  <a:schemeClr val="tx1"/>
                </a:solidFill>
              </a:rPr>
              <a:t> = 1.8 +/- 0.05mV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 err="1" smtClean="0">
                <a:solidFill>
                  <a:schemeClr val="tx1"/>
                </a:solidFill>
              </a:rPr>
              <a:t>Obelix’s</a:t>
            </a:r>
            <a:r>
              <a:rPr lang="fr-FR" sz="1600" dirty="0" smtClean="0">
                <a:solidFill>
                  <a:schemeClr val="tx1"/>
                </a:solidFill>
              </a:rPr>
              <a:t> matrix is </a:t>
            </a:r>
            <a:r>
              <a:rPr lang="fr-FR" sz="1600" dirty="0" err="1" smtClean="0">
                <a:solidFill>
                  <a:schemeClr val="tx1"/>
                </a:solidFill>
              </a:rPr>
              <a:t>powered</a:t>
            </a:r>
            <a:r>
              <a:rPr lang="fr-FR" sz="1600" dirty="0" smtClean="0">
                <a:solidFill>
                  <a:schemeClr val="tx1"/>
                </a:solidFill>
              </a:rPr>
              <a:t> </a:t>
            </a:r>
            <a:r>
              <a:rPr lang="fr-FR" sz="1600" dirty="0" err="1" smtClean="0">
                <a:solidFill>
                  <a:schemeClr val="tx1"/>
                </a:solidFill>
              </a:rPr>
              <a:t>from</a:t>
            </a:r>
            <a:r>
              <a:rPr lang="fr-FR" sz="1600" dirty="0" smtClean="0">
                <a:solidFill>
                  <a:schemeClr val="tx1"/>
                </a:solidFill>
              </a:rPr>
              <a:t> </a:t>
            </a:r>
            <a:r>
              <a:rPr lang="fr-FR" sz="1600" dirty="0" err="1" smtClean="0">
                <a:solidFill>
                  <a:schemeClr val="tx1"/>
                </a:solidFill>
              </a:rPr>
              <a:t>lateral</a:t>
            </a:r>
            <a:r>
              <a:rPr lang="fr-FR" sz="1600" dirty="0" smtClean="0">
                <a:solidFill>
                  <a:schemeClr val="tx1"/>
                </a:solidFill>
              </a:rPr>
              <a:t> </a:t>
            </a:r>
            <a:r>
              <a:rPr lang="fr-FR" sz="1600" dirty="0" err="1" smtClean="0">
                <a:solidFill>
                  <a:schemeClr val="tx1"/>
                </a:solidFill>
              </a:rPr>
              <a:t>side</a:t>
            </a:r>
            <a:r>
              <a:rPr lang="fr-FR" sz="1600" dirty="0">
                <a:solidFill>
                  <a:schemeClr val="tx1"/>
                </a:solidFill>
              </a:rPr>
              <a:t> </a:t>
            </a:r>
            <a:r>
              <a:rPr lang="fr-FR" sz="1600" dirty="0" smtClean="0">
                <a:solidFill>
                  <a:schemeClr val="tx1"/>
                </a:solidFill>
              </a:rPr>
              <a:t>=&gt; the </a:t>
            </a:r>
            <a:r>
              <a:rPr lang="fr-FR" sz="1600" dirty="0" err="1" smtClean="0">
                <a:solidFill>
                  <a:schemeClr val="tx1"/>
                </a:solidFill>
              </a:rPr>
              <a:t>pass</a:t>
            </a:r>
            <a:r>
              <a:rPr lang="fr-FR" sz="1600" dirty="0" smtClean="0">
                <a:solidFill>
                  <a:schemeClr val="tx1"/>
                </a:solidFill>
              </a:rPr>
              <a:t> transistor is </a:t>
            </a:r>
            <a:r>
              <a:rPr lang="fr-FR" sz="1600" dirty="0" err="1" smtClean="0">
                <a:solidFill>
                  <a:schemeClr val="tx1"/>
                </a:solidFill>
              </a:rPr>
              <a:t>stretched</a:t>
            </a:r>
            <a:r>
              <a:rPr lang="fr-FR" sz="1600" dirty="0" smtClean="0">
                <a:solidFill>
                  <a:schemeClr val="tx1"/>
                </a:solidFill>
              </a:rPr>
              <a:t> over the matrix size in </a:t>
            </a:r>
            <a:r>
              <a:rPr lang="fr-FR" sz="1600" dirty="0" err="1" smtClean="0">
                <a:solidFill>
                  <a:schemeClr val="tx1"/>
                </a:solidFill>
              </a:rPr>
              <a:t>order</a:t>
            </a:r>
            <a:r>
              <a:rPr lang="fr-FR" sz="1600" dirty="0" smtClean="0">
                <a:solidFill>
                  <a:schemeClr val="tx1"/>
                </a:solidFill>
              </a:rPr>
              <a:t> to </a:t>
            </a:r>
            <a:r>
              <a:rPr lang="fr-FR" sz="1600" dirty="0" err="1" smtClean="0">
                <a:solidFill>
                  <a:schemeClr val="tx1"/>
                </a:solidFill>
              </a:rPr>
              <a:t>minimize</a:t>
            </a:r>
            <a:r>
              <a:rPr lang="fr-FR" sz="1600" dirty="0" smtClean="0">
                <a:solidFill>
                  <a:schemeClr val="tx1"/>
                </a:solidFill>
              </a:rPr>
              <a:t> the </a:t>
            </a:r>
            <a:r>
              <a:rPr lang="fr-FR" sz="1600" dirty="0" err="1" smtClean="0">
                <a:solidFill>
                  <a:schemeClr val="tx1"/>
                </a:solidFill>
              </a:rPr>
              <a:t>death</a:t>
            </a:r>
            <a:r>
              <a:rPr lang="fr-FR" sz="1600" dirty="0" smtClean="0">
                <a:solidFill>
                  <a:schemeClr val="tx1"/>
                </a:solidFill>
              </a:rPr>
              <a:t> area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 err="1" smtClean="0">
                <a:solidFill>
                  <a:schemeClr val="tx1"/>
                </a:solidFill>
              </a:rPr>
              <a:t>Pre-regulator</a:t>
            </a:r>
            <a:r>
              <a:rPr lang="fr-FR" sz="1600" dirty="0" smtClean="0">
                <a:solidFill>
                  <a:schemeClr val="tx1"/>
                </a:solidFill>
              </a:rPr>
              <a:t> is </a:t>
            </a:r>
            <a:r>
              <a:rPr lang="fr-FR" sz="1600" dirty="0" err="1" smtClean="0">
                <a:solidFill>
                  <a:schemeClr val="tx1"/>
                </a:solidFill>
              </a:rPr>
              <a:t>implemented</a:t>
            </a:r>
            <a:r>
              <a:rPr lang="fr-FR" sz="1600" dirty="0" smtClean="0">
                <a:solidFill>
                  <a:schemeClr val="tx1"/>
                </a:solidFill>
              </a:rPr>
              <a:t> to </a:t>
            </a:r>
            <a:r>
              <a:rPr lang="fr-FR" sz="1600" dirty="0" err="1" smtClean="0">
                <a:solidFill>
                  <a:schemeClr val="tx1"/>
                </a:solidFill>
              </a:rPr>
              <a:t>generate</a:t>
            </a:r>
            <a:r>
              <a:rPr lang="fr-FR" sz="1600" dirty="0" smtClean="0">
                <a:solidFill>
                  <a:schemeClr val="tx1"/>
                </a:solidFill>
              </a:rPr>
              <a:t> </a:t>
            </a:r>
            <a:r>
              <a:rPr lang="fr-FR" sz="1600" dirty="0" err="1" smtClean="0">
                <a:solidFill>
                  <a:schemeClr val="tx1"/>
                </a:solidFill>
              </a:rPr>
              <a:t>low</a:t>
            </a:r>
            <a:r>
              <a:rPr lang="fr-FR" sz="1600" dirty="0" smtClean="0">
                <a:solidFill>
                  <a:schemeClr val="tx1"/>
                </a:solidFill>
              </a:rPr>
              <a:t> </a:t>
            </a:r>
            <a:r>
              <a:rPr lang="fr-FR" sz="1600" dirty="0" err="1" smtClean="0">
                <a:solidFill>
                  <a:schemeClr val="tx1"/>
                </a:solidFill>
              </a:rPr>
              <a:t>precision</a:t>
            </a:r>
            <a:r>
              <a:rPr lang="fr-FR" sz="1600" dirty="0" smtClean="0">
                <a:solidFill>
                  <a:schemeClr val="tx1"/>
                </a:solidFill>
              </a:rPr>
              <a:t> output voltage (VDD_PRE) </a:t>
            </a:r>
            <a:r>
              <a:rPr lang="fr-FR" sz="1600" dirty="0" err="1" smtClean="0">
                <a:solidFill>
                  <a:schemeClr val="tx1"/>
                </a:solidFill>
              </a:rPr>
              <a:t>from</a:t>
            </a:r>
            <a:r>
              <a:rPr lang="fr-FR" sz="1600" dirty="0" smtClean="0">
                <a:solidFill>
                  <a:schemeClr val="tx1"/>
                </a:solidFill>
              </a:rPr>
              <a:t> high voltage </a:t>
            </a:r>
            <a:r>
              <a:rPr lang="fr-FR" sz="1600" dirty="0" err="1" smtClean="0">
                <a:solidFill>
                  <a:schemeClr val="tx1"/>
                </a:solidFill>
              </a:rPr>
              <a:t>tolerence</a:t>
            </a:r>
            <a:r>
              <a:rPr lang="fr-FR" sz="1600" dirty="0" smtClean="0">
                <a:solidFill>
                  <a:schemeClr val="tx1"/>
                </a:solidFill>
              </a:rPr>
              <a:t> </a:t>
            </a:r>
            <a:r>
              <a:rPr lang="fr-FR" sz="1600" dirty="0" err="1" smtClean="0">
                <a:solidFill>
                  <a:schemeClr val="tx1"/>
                </a:solidFill>
              </a:rPr>
              <a:t>bandgap</a:t>
            </a:r>
            <a:r>
              <a:rPr lang="fr-FR" sz="1600" dirty="0" smtClean="0">
                <a:solidFill>
                  <a:schemeClr val="tx1"/>
                </a:solidFill>
              </a:rPr>
              <a:t>. VDD_PRE </a:t>
            </a:r>
            <a:r>
              <a:rPr lang="fr-FR" sz="1600" dirty="0" err="1" smtClean="0">
                <a:solidFill>
                  <a:schemeClr val="tx1"/>
                </a:solidFill>
              </a:rPr>
              <a:t>will</a:t>
            </a:r>
            <a:r>
              <a:rPr lang="fr-FR" sz="1600" dirty="0" smtClean="0">
                <a:solidFill>
                  <a:schemeClr val="tx1"/>
                </a:solidFill>
              </a:rPr>
              <a:t> power the </a:t>
            </a:r>
            <a:r>
              <a:rPr lang="fr-FR" sz="1600" dirty="0" err="1" smtClean="0">
                <a:solidFill>
                  <a:schemeClr val="tx1"/>
                </a:solidFill>
              </a:rPr>
              <a:t>reference</a:t>
            </a:r>
            <a:r>
              <a:rPr lang="fr-FR" sz="1600" dirty="0" smtClean="0">
                <a:solidFill>
                  <a:schemeClr val="tx1"/>
                </a:solidFill>
              </a:rPr>
              <a:t> block </a:t>
            </a:r>
            <a:r>
              <a:rPr lang="fr-FR" sz="1600" dirty="0" err="1" smtClean="0">
                <a:solidFill>
                  <a:schemeClr val="tx1"/>
                </a:solidFill>
              </a:rPr>
              <a:t>that</a:t>
            </a:r>
            <a:r>
              <a:rPr lang="fr-FR" sz="1600" dirty="0" smtClean="0">
                <a:solidFill>
                  <a:schemeClr val="tx1"/>
                </a:solidFill>
              </a:rPr>
              <a:t> </a:t>
            </a:r>
            <a:r>
              <a:rPr lang="fr-FR" sz="1600" dirty="0" err="1" smtClean="0">
                <a:solidFill>
                  <a:schemeClr val="tx1"/>
                </a:solidFill>
              </a:rPr>
              <a:t>allows</a:t>
            </a:r>
            <a:r>
              <a:rPr lang="fr-FR" sz="1600" dirty="0" smtClean="0">
                <a:solidFill>
                  <a:schemeClr val="tx1"/>
                </a:solidFill>
              </a:rPr>
              <a:t> to </a:t>
            </a:r>
            <a:r>
              <a:rPr lang="fr-FR" sz="1600" dirty="0" err="1" smtClean="0">
                <a:solidFill>
                  <a:schemeClr val="tx1"/>
                </a:solidFill>
              </a:rPr>
              <a:t>generate</a:t>
            </a:r>
            <a:r>
              <a:rPr lang="fr-FR" sz="1600" dirty="0" smtClean="0">
                <a:solidFill>
                  <a:schemeClr val="tx1"/>
                </a:solidFill>
              </a:rPr>
              <a:t> LDO </a:t>
            </a:r>
            <a:r>
              <a:rPr lang="fr-FR" sz="1600" dirty="0" err="1" smtClean="0">
                <a:solidFill>
                  <a:schemeClr val="tx1"/>
                </a:solidFill>
              </a:rPr>
              <a:t>reference</a:t>
            </a:r>
            <a:r>
              <a:rPr lang="fr-FR" sz="1600" dirty="0" smtClean="0">
                <a:solidFill>
                  <a:schemeClr val="tx1"/>
                </a:solidFill>
              </a:rPr>
              <a:t> voltage. </a:t>
            </a:r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2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OBELIX – New </a:t>
            </a:r>
            <a:r>
              <a:rPr lang="fr-FR" dirty="0" err="1" smtClean="0"/>
              <a:t>features</a:t>
            </a:r>
            <a:r>
              <a:rPr lang="fr-FR" dirty="0" smtClean="0"/>
              <a:t> </a:t>
            </a:r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hung.phaml@iphc.cnrs.fr </a:t>
            </a:r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A12196-9EE2-4711-86E6-A66CFA9D564F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14/06/2023</a:t>
            </a:r>
            <a:endParaRPr lang="en-GB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834" y="971550"/>
            <a:ext cx="9578708" cy="5400675"/>
          </a:xfrm>
        </p:spPr>
      </p:pic>
    </p:spTree>
    <p:extLst>
      <p:ext uri="{BB962C8B-B14F-4D97-AF65-F5344CB8AC3E}">
        <p14:creationId xmlns:p14="http://schemas.microsoft.com/office/powerpoint/2010/main" val="1794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751" y="971550"/>
            <a:ext cx="9576873" cy="5400675"/>
          </a:xfr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OBELIX – New </a:t>
            </a:r>
            <a:r>
              <a:rPr lang="fr-FR" dirty="0" err="1" smtClean="0"/>
              <a:t>features</a:t>
            </a:r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hung.phaml@iphc.cnrs.fr </a:t>
            </a:r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A12196-9EE2-4711-86E6-A66CFA9D564F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14/06/2023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736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157" y="971550"/>
            <a:ext cx="9612061" cy="5400675"/>
          </a:xfr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OBELIX </a:t>
            </a:r>
            <a:r>
              <a:rPr lang="fr-FR" dirty="0" smtClean="0"/>
              <a:t>– New </a:t>
            </a:r>
            <a:r>
              <a:rPr lang="fr-FR" dirty="0" err="1" smtClean="0"/>
              <a:t>features</a:t>
            </a:r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hung.phaml@iphc.cnrs.fr </a:t>
            </a:r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A12196-9EE2-4711-86E6-A66CFA9D564F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14/06/2023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28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OBELIX – New </a:t>
            </a:r>
            <a:r>
              <a:rPr lang="fr-FR" dirty="0" err="1" smtClean="0"/>
              <a:t>features</a:t>
            </a:r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hung.phaml@iphc.cnrs.fr </a:t>
            </a:r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A12196-9EE2-4711-86E6-A66CFA9D564F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14/06/2023</a:t>
            </a:r>
            <a:endParaRPr lang="en-GB" dirty="0"/>
          </a:p>
        </p:txBody>
      </p:sp>
      <p:pic>
        <p:nvPicPr>
          <p:cNvPr id="9" name="Espace réservé du contenu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430" y="971550"/>
            <a:ext cx="9607516" cy="5400675"/>
          </a:xfrm>
        </p:spPr>
      </p:pic>
    </p:spTree>
    <p:extLst>
      <p:ext uri="{BB962C8B-B14F-4D97-AF65-F5344CB8AC3E}">
        <p14:creationId xmlns:p14="http://schemas.microsoft.com/office/powerpoint/2010/main" val="341761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Digital on Top </a:t>
            </a:r>
            <a:r>
              <a:rPr lang="fr-FR" dirty="0" err="1" smtClean="0"/>
              <a:t>integration</a:t>
            </a:r>
            <a:r>
              <a:rPr lang="fr-FR" dirty="0" smtClean="0"/>
              <a:t> :</a:t>
            </a:r>
          </a:p>
          <a:p>
            <a:pPr lvl="1"/>
            <a:r>
              <a:rPr lang="fr-FR" dirty="0" smtClean="0"/>
              <a:t> </a:t>
            </a:r>
            <a:r>
              <a:rPr lang="fr-FR" dirty="0" err="1" smtClean="0"/>
              <a:t>Early</a:t>
            </a:r>
            <a:r>
              <a:rPr lang="fr-FR" dirty="0" smtClean="0"/>
              <a:t> IR-Drop </a:t>
            </a:r>
            <a:r>
              <a:rPr lang="fr-FR" dirty="0" err="1" smtClean="0"/>
              <a:t>analysis</a:t>
            </a:r>
            <a:endParaRPr lang="fr-FR" dirty="0" smtClean="0"/>
          </a:p>
          <a:p>
            <a:pPr lvl="1"/>
            <a:r>
              <a:rPr lang="fr-FR" dirty="0"/>
              <a:t> </a:t>
            </a:r>
            <a:r>
              <a:rPr lang="fr-FR" dirty="0" smtClean="0"/>
              <a:t>Flexible </a:t>
            </a:r>
            <a:r>
              <a:rPr lang="fr-FR" dirty="0" err="1" smtClean="0"/>
              <a:t>implemenation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early</a:t>
            </a:r>
            <a:r>
              <a:rPr lang="fr-FR" dirty="0" smtClean="0"/>
              <a:t> surface estimation</a:t>
            </a:r>
            <a:endParaRPr lang="en-GB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OBELIX - FLOORPLAN</a:t>
            </a:r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hung.phaml@iphc.cnrs.fr </a:t>
            </a:r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A12196-9EE2-4711-86E6-A66CFA9D564F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14/06/2023</a:t>
            </a:r>
            <a:endParaRPr lang="en-GB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440" y="2635881"/>
            <a:ext cx="1951040" cy="364881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100" y="2507297"/>
            <a:ext cx="5287847" cy="3087956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533102" y="2329881"/>
            <a:ext cx="18637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solidFill>
                  <a:schemeClr val="tx2"/>
                </a:solidFill>
              </a:rPr>
              <a:t>VINA IR drop (0-10 mV)</a:t>
            </a:r>
            <a:endParaRPr lang="en-GB" sz="1200" dirty="0">
              <a:solidFill>
                <a:schemeClr val="tx2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654777" y="2215798"/>
            <a:ext cx="1931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solidFill>
                  <a:schemeClr val="tx2"/>
                </a:solidFill>
              </a:rPr>
              <a:t>VDDA IR drop</a:t>
            </a:r>
            <a:r>
              <a:rPr lang="en-GB" sz="1200" dirty="0">
                <a:solidFill>
                  <a:schemeClr val="tx2"/>
                </a:solidFill>
              </a:rPr>
              <a:t> (</a:t>
            </a:r>
            <a:r>
              <a:rPr lang="en-GB" sz="1200" dirty="0" smtClean="0">
                <a:solidFill>
                  <a:schemeClr val="tx2"/>
                </a:solidFill>
              </a:rPr>
              <a:t>0-30 </a:t>
            </a:r>
            <a:r>
              <a:rPr lang="en-GB" sz="1200" dirty="0">
                <a:solidFill>
                  <a:schemeClr val="tx2"/>
                </a:solidFill>
              </a:rPr>
              <a:t>mV)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280643" y="5731837"/>
            <a:ext cx="50101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err="1" smtClean="0">
                <a:solidFill>
                  <a:schemeClr val="tx1"/>
                </a:solidFill>
              </a:rPr>
              <a:t>IRDrop</a:t>
            </a:r>
            <a:r>
              <a:rPr lang="fr-FR" i="1" dirty="0" smtClean="0">
                <a:solidFill>
                  <a:schemeClr val="tx1"/>
                </a:solidFill>
              </a:rPr>
              <a:t> </a:t>
            </a:r>
            <a:r>
              <a:rPr lang="fr-FR" i="1" dirty="0" err="1" smtClean="0">
                <a:solidFill>
                  <a:schemeClr val="tx1"/>
                </a:solidFill>
              </a:rPr>
              <a:t>Analysis</a:t>
            </a:r>
            <a:r>
              <a:rPr lang="fr-FR" i="1" dirty="0" smtClean="0">
                <a:solidFill>
                  <a:schemeClr val="tx1"/>
                </a:solidFill>
              </a:rPr>
              <a:t> </a:t>
            </a:r>
            <a:r>
              <a:rPr lang="fr-FR" i="1" dirty="0" err="1" smtClean="0">
                <a:solidFill>
                  <a:schemeClr val="tx1"/>
                </a:solidFill>
              </a:rPr>
              <a:t>with</a:t>
            </a:r>
            <a:r>
              <a:rPr lang="fr-FR" i="1" dirty="0" smtClean="0">
                <a:solidFill>
                  <a:schemeClr val="tx1"/>
                </a:solidFill>
              </a:rPr>
              <a:t> 2x 80 LDO </a:t>
            </a:r>
            <a:r>
              <a:rPr lang="fr-FR" i="1" dirty="0" err="1" smtClean="0">
                <a:solidFill>
                  <a:schemeClr val="tx1"/>
                </a:solidFill>
              </a:rPr>
              <a:t>pass</a:t>
            </a:r>
            <a:r>
              <a:rPr lang="fr-FR" i="1" dirty="0" smtClean="0">
                <a:solidFill>
                  <a:schemeClr val="tx1"/>
                </a:solidFill>
              </a:rPr>
              <a:t> transistor </a:t>
            </a:r>
            <a:r>
              <a:rPr lang="fr-FR" i="1" dirty="0" err="1" smtClean="0">
                <a:solidFill>
                  <a:schemeClr val="tx1"/>
                </a:solidFill>
              </a:rPr>
              <a:t>distributed</a:t>
            </a:r>
            <a:r>
              <a:rPr lang="fr-FR" i="1" dirty="0" smtClean="0">
                <a:solidFill>
                  <a:schemeClr val="tx1"/>
                </a:solidFill>
              </a:rPr>
              <a:t> over </a:t>
            </a:r>
            <a:r>
              <a:rPr lang="fr-FR" i="1" dirty="0" err="1" smtClean="0">
                <a:solidFill>
                  <a:schemeClr val="tx1"/>
                </a:solidFill>
              </a:rPr>
              <a:t>lateral</a:t>
            </a:r>
            <a:r>
              <a:rPr lang="fr-FR" i="1" dirty="0" smtClean="0">
                <a:solidFill>
                  <a:schemeClr val="tx1"/>
                </a:solidFill>
              </a:rPr>
              <a:t> </a:t>
            </a:r>
            <a:r>
              <a:rPr lang="fr-FR" i="1" dirty="0" err="1" smtClean="0">
                <a:solidFill>
                  <a:schemeClr val="tx1"/>
                </a:solidFill>
              </a:rPr>
              <a:t>side</a:t>
            </a:r>
            <a:endParaRPr lang="en-GB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02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296000" y="1677224"/>
            <a:ext cx="5617130" cy="2135765"/>
          </a:xfrm>
        </p:spPr>
        <p:txBody>
          <a:bodyPr/>
          <a:lstStyle/>
          <a:p>
            <a:r>
              <a:rPr lang="fr-FR" dirty="0" smtClean="0"/>
              <a:t>VTX </a:t>
            </a:r>
            <a:r>
              <a:rPr lang="fr-FR" dirty="0" err="1" smtClean="0"/>
              <a:t>Requirements</a:t>
            </a:r>
            <a:endParaRPr lang="en-GB" dirty="0" smtClean="0"/>
          </a:p>
          <a:p>
            <a:r>
              <a:rPr lang="fr-FR" dirty="0" smtClean="0"/>
              <a:t>Monopix2 architecture </a:t>
            </a:r>
          </a:p>
          <a:p>
            <a:r>
              <a:rPr lang="fr-FR" dirty="0" err="1" smtClean="0"/>
              <a:t>Monopix</a:t>
            </a:r>
            <a:r>
              <a:rPr lang="fr-FR" dirty="0" smtClean="0"/>
              <a:t> 2 performances &amp; issues</a:t>
            </a:r>
            <a:endParaRPr lang="fr-FR" dirty="0"/>
          </a:p>
          <a:p>
            <a:r>
              <a:rPr lang="fr-FR" dirty="0" err="1" smtClean="0"/>
              <a:t>Obelix</a:t>
            </a:r>
            <a:r>
              <a:rPr lang="fr-FR" dirty="0" smtClean="0"/>
              <a:t> modification</a:t>
            </a:r>
          </a:p>
          <a:p>
            <a:r>
              <a:rPr lang="fr-FR" dirty="0" err="1" smtClean="0"/>
              <a:t>Preliminary</a:t>
            </a:r>
            <a:r>
              <a:rPr lang="fr-FR" dirty="0" smtClean="0"/>
              <a:t> plan</a:t>
            </a:r>
          </a:p>
          <a:p>
            <a:r>
              <a:rPr lang="fr-FR" dirty="0" smtClean="0"/>
              <a:t>Conclusions</a:t>
            </a:r>
          </a:p>
          <a:p>
            <a:endParaRPr lang="fr-FR" dirty="0" smtClean="0"/>
          </a:p>
          <a:p>
            <a:endParaRPr lang="en-GB" dirty="0" smtClean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Outline</a:t>
            </a:r>
            <a:endParaRPr lang="en-GB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14/06/2023</a:t>
            </a:r>
            <a:endParaRPr lang="en-GB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hung.phaml@iphc.cnrs.fr </a:t>
            </a:r>
            <a:endParaRPr lang="en-GB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A12196-9EE2-4711-86E6-A66CFA9D564F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18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OBELIX - </a:t>
            </a:r>
            <a:r>
              <a:rPr lang="fr-FR" dirty="0" err="1" smtClean="0"/>
              <a:t>FlOORPLAN</a:t>
            </a:r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2856000" y="6719250"/>
            <a:ext cx="6480000" cy="216000"/>
          </a:xfrm>
        </p:spPr>
        <p:txBody>
          <a:bodyPr/>
          <a:lstStyle/>
          <a:p>
            <a:r>
              <a:rPr lang="en-GB" smtClean="0"/>
              <a:t>hung.phaml@iphc.cnrs.fr </a:t>
            </a:r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A12196-9EE2-4711-86E6-A66CFA9D564F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14/06/2023</a:t>
            </a:r>
            <a:endParaRPr lang="en-GB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5761" y="1076204"/>
            <a:ext cx="8698389" cy="532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34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16000" y="1328839"/>
            <a:ext cx="11760000" cy="3114922"/>
          </a:xfrm>
        </p:spPr>
        <p:txBody>
          <a:bodyPr/>
          <a:lstStyle/>
          <a:p>
            <a:r>
              <a:rPr lang="fr-FR" dirty="0" smtClean="0"/>
              <a:t> </a:t>
            </a:r>
            <a:r>
              <a:rPr lang="fr-FR" dirty="0" err="1" smtClean="0"/>
              <a:t>Obelix</a:t>
            </a:r>
            <a:r>
              <a:rPr lang="fr-FR" dirty="0"/>
              <a:t> </a:t>
            </a:r>
            <a:r>
              <a:rPr lang="fr-FR" dirty="0" smtClean="0"/>
              <a:t>is </a:t>
            </a:r>
            <a:r>
              <a:rPr lang="fr-FR" dirty="0" err="1" smtClean="0"/>
              <a:t>inherited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Monopix2</a:t>
            </a:r>
            <a:r>
              <a:rPr lang="fr-FR" dirty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modifications:</a:t>
            </a:r>
          </a:p>
          <a:p>
            <a:pPr lvl="1"/>
            <a:r>
              <a:rPr lang="fr-FR" dirty="0"/>
              <a:t>Top </a:t>
            </a:r>
            <a:r>
              <a:rPr lang="fr-FR" dirty="0" err="1"/>
              <a:t>integration</a:t>
            </a:r>
            <a:r>
              <a:rPr lang="fr-FR" dirty="0"/>
              <a:t> by Digital on Top to </a:t>
            </a:r>
            <a:r>
              <a:rPr lang="fr-FR" dirty="0" err="1"/>
              <a:t>better</a:t>
            </a:r>
            <a:r>
              <a:rPr lang="fr-FR" dirty="0"/>
              <a:t> </a:t>
            </a:r>
            <a:r>
              <a:rPr lang="fr-FR" dirty="0" err="1"/>
              <a:t>ancicipate</a:t>
            </a:r>
            <a:r>
              <a:rPr lang="fr-FR" dirty="0"/>
              <a:t> IR-Drop, area estimation &amp; flexible </a:t>
            </a:r>
            <a:r>
              <a:rPr lang="fr-FR" dirty="0" err="1" smtClean="0"/>
              <a:t>implementation</a:t>
            </a:r>
            <a:endParaRPr lang="fr-FR" dirty="0" smtClean="0"/>
          </a:p>
          <a:p>
            <a:pPr lvl="1"/>
            <a:r>
              <a:rPr lang="fr-FR" dirty="0" err="1" smtClean="0"/>
              <a:t>Increase</a:t>
            </a:r>
            <a:r>
              <a:rPr lang="fr-FR" dirty="0" smtClean="0"/>
              <a:t> matrix size for </a:t>
            </a:r>
            <a:r>
              <a:rPr lang="fr-FR" dirty="0" err="1" smtClean="0"/>
              <a:t>larger</a:t>
            </a:r>
            <a:r>
              <a:rPr lang="fr-FR" dirty="0" smtClean="0"/>
              <a:t> active area</a:t>
            </a:r>
          </a:p>
          <a:p>
            <a:pPr lvl="1"/>
            <a:r>
              <a:rPr lang="fr-FR" dirty="0" err="1" smtClean="0"/>
              <a:t>Reduction</a:t>
            </a:r>
            <a:r>
              <a:rPr lang="fr-FR" dirty="0" smtClean="0"/>
              <a:t> of </a:t>
            </a:r>
            <a:r>
              <a:rPr lang="fr-FR" dirty="0" err="1" smtClean="0"/>
              <a:t>lateral</a:t>
            </a:r>
            <a:r>
              <a:rPr lang="fr-FR" dirty="0" smtClean="0"/>
              <a:t> non-active area &amp; </a:t>
            </a:r>
            <a:r>
              <a:rPr lang="fr-FR" dirty="0" err="1" smtClean="0"/>
              <a:t>analog</a:t>
            </a:r>
            <a:r>
              <a:rPr lang="fr-FR" dirty="0" smtClean="0"/>
              <a:t> power pad </a:t>
            </a:r>
            <a:r>
              <a:rPr lang="fr-FR" dirty="0" err="1" smtClean="0"/>
              <a:t>number</a:t>
            </a:r>
            <a:r>
              <a:rPr lang="fr-FR" dirty="0" smtClean="0"/>
              <a:t> by </a:t>
            </a:r>
            <a:r>
              <a:rPr lang="fr-FR" dirty="0" err="1" smtClean="0"/>
              <a:t>implementing</a:t>
            </a:r>
            <a:r>
              <a:rPr lang="fr-FR" dirty="0" smtClean="0"/>
              <a:t> LDO </a:t>
            </a:r>
            <a:r>
              <a:rPr lang="fr-FR" dirty="0" err="1" smtClean="0"/>
              <a:t>regulator</a:t>
            </a:r>
            <a:endParaRPr lang="fr-FR" dirty="0"/>
          </a:p>
          <a:p>
            <a:pPr lvl="1"/>
            <a:r>
              <a:rPr lang="fr-FR" dirty="0" err="1" smtClean="0"/>
              <a:t>Increase</a:t>
            </a:r>
            <a:r>
              <a:rPr lang="fr-FR" dirty="0" smtClean="0"/>
              <a:t> of the in-pixel </a:t>
            </a:r>
            <a:r>
              <a:rPr lang="fr-FR" dirty="0" err="1" smtClean="0"/>
              <a:t>tunning</a:t>
            </a:r>
            <a:r>
              <a:rPr lang="fr-FR" dirty="0" smtClean="0"/>
              <a:t> </a:t>
            </a:r>
            <a:r>
              <a:rPr lang="fr-FR" dirty="0" err="1" smtClean="0"/>
              <a:t>dynamic</a:t>
            </a:r>
            <a:r>
              <a:rPr lang="fr-FR" dirty="0" smtClean="0"/>
              <a:t> range to </a:t>
            </a:r>
            <a:r>
              <a:rPr lang="fr-FR" dirty="0" err="1" smtClean="0"/>
              <a:t>better</a:t>
            </a:r>
            <a:r>
              <a:rPr lang="fr-FR" dirty="0" smtClean="0"/>
              <a:t> </a:t>
            </a:r>
            <a:r>
              <a:rPr lang="fr-FR" dirty="0" err="1" smtClean="0"/>
              <a:t>compensate</a:t>
            </a:r>
            <a:r>
              <a:rPr lang="fr-FR" dirty="0" smtClean="0"/>
              <a:t> the </a:t>
            </a:r>
            <a:r>
              <a:rPr lang="fr-FR" dirty="0" err="1" smtClean="0"/>
              <a:t>threshold</a:t>
            </a:r>
            <a:r>
              <a:rPr lang="fr-FR" dirty="0" smtClean="0"/>
              <a:t> dispersion</a:t>
            </a:r>
          </a:p>
          <a:p>
            <a:pPr lvl="1"/>
            <a:r>
              <a:rPr lang="fr-FR" dirty="0" err="1" smtClean="0"/>
              <a:t>Implementation</a:t>
            </a:r>
            <a:r>
              <a:rPr lang="fr-FR" dirty="0" smtClean="0"/>
              <a:t> of monitoring ADC</a:t>
            </a:r>
          </a:p>
          <a:p>
            <a:pPr lvl="1"/>
            <a:r>
              <a:rPr lang="fr-FR" dirty="0" smtClean="0"/>
              <a:t>New digital </a:t>
            </a:r>
            <a:r>
              <a:rPr lang="fr-FR" dirty="0" err="1" smtClean="0"/>
              <a:t>features</a:t>
            </a:r>
            <a:r>
              <a:rPr lang="fr-FR" dirty="0" smtClean="0"/>
              <a:t> for triggers management</a:t>
            </a:r>
          </a:p>
          <a:p>
            <a:pPr marL="360362" lvl="1" indent="0">
              <a:buNone/>
            </a:pPr>
            <a:r>
              <a:rPr lang="fr-FR" dirty="0" smtClean="0"/>
              <a:t>  </a:t>
            </a:r>
          </a:p>
          <a:p>
            <a:pPr lvl="1"/>
            <a:endParaRPr lang="fr-FR" dirty="0" smtClean="0"/>
          </a:p>
          <a:p>
            <a:pPr lvl="1"/>
            <a:endParaRPr lang="en-GB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Conclusions</a:t>
            </a:r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hung.phaml@iphc.cnrs.fr </a:t>
            </a:r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A12196-9EE2-4711-86E6-A66CFA9D564F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14/06/2023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609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BELLE II program &amp; detector </a:t>
            </a:r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hung.phaml@iphc.cnrs.fr </a:t>
            </a:r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A12196-9EE2-4711-86E6-A66CFA9D564F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14/06/2023</a:t>
            </a:r>
            <a:endParaRPr lang="en-GB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/>
          <a:srcRect l="939" t="600" r="412" b="1182"/>
          <a:stretch/>
        </p:blipFill>
        <p:spPr>
          <a:xfrm>
            <a:off x="1647824" y="942974"/>
            <a:ext cx="9399369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130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" t="1385" r="634" b="1063"/>
          <a:stretch/>
        </p:blipFill>
        <p:spPr>
          <a:xfrm>
            <a:off x="1047750" y="1020862"/>
            <a:ext cx="9372600" cy="5248276"/>
          </a:xfr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Current</a:t>
            </a:r>
            <a:r>
              <a:rPr lang="fr-FR" dirty="0" smtClean="0"/>
              <a:t> VTX</a:t>
            </a:r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hung.phaml@iphc.cnrs.fr </a:t>
            </a:r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A12196-9EE2-4711-86E6-A66CFA9D564F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14/06/2023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6755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" b="1235"/>
          <a:stretch/>
        </p:blipFill>
        <p:spPr>
          <a:xfrm>
            <a:off x="1047750" y="978000"/>
            <a:ext cx="9530594" cy="5334000"/>
          </a:xfr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VTX Concept</a:t>
            </a:r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hung.phaml@iphc.cnrs.fr </a:t>
            </a:r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A12196-9EE2-4711-86E6-A66CFA9D564F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14/06/2023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8571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VTX </a:t>
            </a:r>
            <a:r>
              <a:rPr lang="fr-FR" dirty="0" err="1" smtClean="0"/>
              <a:t>sensor</a:t>
            </a:r>
            <a:r>
              <a:rPr lang="fr-FR" dirty="0" smtClean="0"/>
              <a:t> </a:t>
            </a:r>
            <a:r>
              <a:rPr lang="fr-FR" dirty="0" err="1" smtClean="0"/>
              <a:t>requirements</a:t>
            </a:r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hung.phaml@iphc.cnrs.fr </a:t>
            </a:r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A12196-9EE2-4711-86E6-A66CFA9D564F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14/06/2023</a:t>
            </a:r>
            <a:endParaRPr lang="en-GB" dirty="0"/>
          </a:p>
        </p:txBody>
      </p:sp>
      <p:pic>
        <p:nvPicPr>
          <p:cNvPr id="9" name="Espace réservé du contenu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000" y="830992"/>
            <a:ext cx="9983176" cy="5628016"/>
          </a:xfrm>
        </p:spPr>
      </p:pic>
    </p:spTree>
    <p:extLst>
      <p:ext uri="{BB962C8B-B14F-4D97-AF65-F5344CB8AC3E}">
        <p14:creationId xmlns:p14="http://schemas.microsoft.com/office/powerpoint/2010/main" val="104077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VTX power </a:t>
            </a:r>
            <a:r>
              <a:rPr lang="fr-FR" dirty="0" err="1" smtClean="0"/>
              <a:t>consumption</a:t>
            </a:r>
            <a:r>
              <a:rPr lang="fr-FR" dirty="0" smtClean="0"/>
              <a:t> estimation</a:t>
            </a:r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hung.phaml@iphc.cnrs.fr </a:t>
            </a:r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A12196-9EE2-4711-86E6-A66CFA9D564F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14/06/2023</a:t>
            </a:r>
            <a:endParaRPr lang="en-GB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30899C10-3DBA-B46B-0FF3-876431F5BA74}"/>
              </a:ext>
            </a:extLst>
          </p:cNvPr>
          <p:cNvGrpSpPr/>
          <p:nvPr/>
        </p:nvGrpSpPr>
        <p:grpSpPr>
          <a:xfrm>
            <a:off x="847836" y="1334278"/>
            <a:ext cx="9201623" cy="4888914"/>
            <a:chOff x="756396" y="1747474"/>
            <a:chExt cx="8842401" cy="4212037"/>
          </a:xfrm>
        </p:grpSpPr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F07C149B-B771-6814-8C4E-9C611DF4EB8D}"/>
                </a:ext>
              </a:extLst>
            </p:cNvPr>
            <p:cNvGrpSpPr/>
            <p:nvPr/>
          </p:nvGrpSpPr>
          <p:grpSpPr>
            <a:xfrm>
              <a:off x="756396" y="2154621"/>
              <a:ext cx="8295931" cy="3804890"/>
              <a:chOff x="1902023" y="1545021"/>
              <a:chExt cx="8295931" cy="3804890"/>
            </a:xfrm>
          </p:grpSpPr>
          <p:pic>
            <p:nvPicPr>
              <p:cNvPr id="17" name="Image 16">
                <a:extLst>
                  <a:ext uri="{FF2B5EF4-FFF2-40B4-BE49-F238E27FC236}">
                    <a16:creationId xmlns:a16="http://schemas.microsoft.com/office/drawing/2014/main" id="{5950195C-0451-8782-FA85-68924C5DCC7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961"/>
              <a:stretch/>
            </p:blipFill>
            <p:spPr>
              <a:xfrm>
                <a:off x="2209800" y="1545021"/>
                <a:ext cx="7772400" cy="3804890"/>
              </a:xfrm>
              <a:prstGeom prst="rect">
                <a:avLst/>
              </a:prstGeom>
            </p:spPr>
          </p:pic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55A74E61-F2F1-58A5-792B-FAC3E8599C4B}"/>
                  </a:ext>
                </a:extLst>
              </p:cNvPr>
              <p:cNvSpPr txBox="1"/>
              <p:nvPr/>
            </p:nvSpPr>
            <p:spPr>
              <a:xfrm>
                <a:off x="8744607" y="4582510"/>
                <a:ext cx="145334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Hit rate MHz/cm</a:t>
                </a:r>
                <a:r>
                  <a:rPr lang="en-GB" sz="1400" baseline="30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647F9034-326F-6305-4D3C-766D0C28FEAD}"/>
                  </a:ext>
                </a:extLst>
              </p:cNvPr>
              <p:cNvSpPr txBox="1"/>
              <p:nvPr/>
            </p:nvSpPr>
            <p:spPr>
              <a:xfrm rot="16200000">
                <a:off x="684190" y="2853559"/>
                <a:ext cx="274344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Average total area power </a:t>
                </a:r>
                <a:r>
                  <a:rPr lang="en-GB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mW</a:t>
                </a:r>
                <a:r>
                  <a:rPr lang="en-GB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/cm</a:t>
                </a:r>
                <a:r>
                  <a:rPr lang="en-GB" sz="1400" baseline="30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</p:grp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904A8317-F92C-C803-78F4-5D925540A57E}"/>
                </a:ext>
              </a:extLst>
            </p:cNvPr>
            <p:cNvSpPr txBox="1"/>
            <p:nvPr/>
          </p:nvSpPr>
          <p:spPr>
            <a:xfrm>
              <a:off x="9034694" y="3887789"/>
              <a:ext cx="564103" cy="2916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 smtClean="0">
                  <a:solidFill>
                    <a:srgbClr val="C00000"/>
                  </a:solidFill>
                  <a:latin typeface="Century Gothic"/>
                  <a:cs typeface="Century Gothic"/>
                </a:rPr>
                <a:t>limit</a:t>
              </a:r>
              <a:endParaRPr lang="en-GB" sz="1600" b="1" baseline="30000" dirty="0">
                <a:solidFill>
                  <a:srgbClr val="C00000"/>
                </a:solidFill>
                <a:latin typeface="Century Gothic"/>
                <a:cs typeface="Century Gothic"/>
              </a:endParaRPr>
            </a:p>
          </p:txBody>
        </p:sp>
        <p:cxnSp>
          <p:nvCxnSpPr>
            <p:cNvPr id="10" name="Connecteur droit avec flèche 9">
              <a:extLst>
                <a:ext uri="{FF2B5EF4-FFF2-40B4-BE49-F238E27FC236}">
                  <a16:creationId xmlns:a16="http://schemas.microsoft.com/office/drawing/2014/main" id="{6CEE8662-4AC1-E50A-2D3B-775942C2A4F6}"/>
                </a:ext>
              </a:extLst>
            </p:cNvPr>
            <p:cNvCxnSpPr>
              <a:stCxn id="9" idx="1"/>
            </p:cNvCxnSpPr>
            <p:nvPr/>
          </p:nvCxnSpPr>
          <p:spPr>
            <a:xfrm flipH="1">
              <a:off x="8502872" y="4033629"/>
              <a:ext cx="531822" cy="3387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1DF93370-CB57-CF6F-1B6A-C7F33E83C5B9}"/>
                </a:ext>
              </a:extLst>
            </p:cNvPr>
            <p:cNvSpPr txBox="1"/>
            <p:nvPr/>
          </p:nvSpPr>
          <p:spPr>
            <a:xfrm>
              <a:off x="4140536" y="1747474"/>
              <a:ext cx="8098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>
                  <a:solidFill>
                    <a:schemeClr val="accent1">
                      <a:lumMod val="75000"/>
                    </a:schemeClr>
                  </a:solidFill>
                  <a:latin typeface="Century Gothic"/>
                  <a:cs typeface="Century Gothic"/>
                </a:rPr>
                <a:t>Layer 1</a:t>
              </a:r>
              <a:endParaRPr lang="en-GB" sz="1400" b="1" baseline="30000" dirty="0">
                <a:solidFill>
                  <a:schemeClr val="accent1">
                    <a:lumMod val="75000"/>
                  </a:schemeClr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5D2BBE04-38FA-487D-D455-36C15B186DCE}"/>
                </a:ext>
              </a:extLst>
            </p:cNvPr>
            <p:cNvSpPr txBox="1"/>
            <p:nvPr/>
          </p:nvSpPr>
          <p:spPr>
            <a:xfrm>
              <a:off x="2253929" y="1787882"/>
              <a:ext cx="8098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>
                  <a:solidFill>
                    <a:schemeClr val="accent1">
                      <a:lumMod val="75000"/>
                    </a:schemeClr>
                  </a:solidFill>
                  <a:latin typeface="Century Gothic"/>
                  <a:cs typeface="Century Gothic"/>
                </a:rPr>
                <a:t>Layer 2</a:t>
              </a:r>
              <a:endParaRPr lang="en-GB" sz="1400" b="1" baseline="30000" dirty="0">
                <a:solidFill>
                  <a:schemeClr val="accent1">
                    <a:lumMod val="75000"/>
                  </a:schemeClr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6F66DBD1-0A0F-7C4F-F5DE-06C6E078A67A}"/>
                </a:ext>
              </a:extLst>
            </p:cNvPr>
            <p:cNvSpPr txBox="1"/>
            <p:nvPr/>
          </p:nvSpPr>
          <p:spPr>
            <a:xfrm>
              <a:off x="1064173" y="1787881"/>
              <a:ext cx="1111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>
                  <a:solidFill>
                    <a:schemeClr val="accent1">
                      <a:lumMod val="75000"/>
                    </a:schemeClr>
                  </a:solidFill>
                  <a:latin typeface="Century Gothic"/>
                  <a:cs typeface="Century Gothic"/>
                </a:rPr>
                <a:t>Layer 3,4,5</a:t>
              </a:r>
              <a:endParaRPr lang="en-GB" sz="1400" b="1" baseline="30000" dirty="0">
                <a:solidFill>
                  <a:schemeClr val="accent1">
                    <a:lumMod val="75000"/>
                  </a:schemeClr>
                </a:solidFill>
                <a:latin typeface="Century Gothic"/>
                <a:cs typeface="Century Gothic"/>
              </a:endParaRPr>
            </a:p>
          </p:txBody>
        </p:sp>
        <p:cxnSp>
          <p:nvCxnSpPr>
            <p:cNvPr id="14" name="Connecteur droit avec flèche 13">
              <a:extLst>
                <a:ext uri="{FF2B5EF4-FFF2-40B4-BE49-F238E27FC236}">
                  <a16:creationId xmlns:a16="http://schemas.microsoft.com/office/drawing/2014/main" id="{871FAA1C-73F0-35B5-301A-CD6DA9B3C15F}"/>
                </a:ext>
              </a:extLst>
            </p:cNvPr>
            <p:cNvCxnSpPr/>
            <p:nvPr/>
          </p:nvCxnSpPr>
          <p:spPr>
            <a:xfrm>
              <a:off x="4545454" y="2154621"/>
              <a:ext cx="0" cy="35735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avec flèche 14">
              <a:extLst>
                <a:ext uri="{FF2B5EF4-FFF2-40B4-BE49-F238E27FC236}">
                  <a16:creationId xmlns:a16="http://schemas.microsoft.com/office/drawing/2014/main" id="{B6941AA5-63DB-8AC2-6A28-E7BB96BD2098}"/>
                </a:ext>
              </a:extLst>
            </p:cNvPr>
            <p:cNvCxnSpPr/>
            <p:nvPr/>
          </p:nvCxnSpPr>
          <p:spPr>
            <a:xfrm>
              <a:off x="2553744" y="2145478"/>
              <a:ext cx="0" cy="35735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avec flèche 15">
              <a:extLst>
                <a:ext uri="{FF2B5EF4-FFF2-40B4-BE49-F238E27FC236}">
                  <a16:creationId xmlns:a16="http://schemas.microsoft.com/office/drawing/2014/main" id="{C2A09DFA-CD4A-B958-1F2B-0E716BFA5CED}"/>
                </a:ext>
              </a:extLst>
            </p:cNvPr>
            <p:cNvCxnSpPr/>
            <p:nvPr/>
          </p:nvCxnSpPr>
          <p:spPr>
            <a:xfrm>
              <a:off x="1712917" y="2134968"/>
              <a:ext cx="0" cy="35735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ZoneTexte 19">
            <a:extLst>
              <a:ext uri="{FF2B5EF4-FFF2-40B4-BE49-F238E27FC236}">
                <a16:creationId xmlns:a16="http://schemas.microsoft.com/office/drawing/2014/main" id="{D912E84A-835A-EC1D-F85F-3CFB3EBFF28E}"/>
              </a:ext>
            </a:extLst>
          </p:cNvPr>
          <p:cNvSpPr txBox="1"/>
          <p:nvPr/>
        </p:nvSpPr>
        <p:spPr>
          <a:xfrm>
            <a:off x="506719" y="891970"/>
            <a:ext cx="9993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  <a:latin typeface="Century Gothic"/>
                <a:cs typeface="Century Gothic"/>
              </a:rPr>
              <a:t>Average total power per area computed assumption: 19 </a:t>
            </a:r>
            <a:r>
              <a:rPr lang="en-GB" sz="1400" dirty="0" err="1">
                <a:solidFill>
                  <a:schemeClr val="tx1"/>
                </a:solidFill>
                <a:latin typeface="Century Gothic"/>
                <a:cs typeface="Century Gothic"/>
              </a:rPr>
              <a:t>ms</a:t>
            </a:r>
            <a:r>
              <a:rPr lang="en-GB" sz="1400" dirty="0">
                <a:solidFill>
                  <a:schemeClr val="tx1"/>
                </a:solidFill>
                <a:latin typeface="Century Gothic"/>
                <a:cs typeface="Century Gothic"/>
              </a:rPr>
              <a:t> @ given hit-rate + 1ms @ max hit-rate (120 MHz/cm</a:t>
            </a:r>
            <a:r>
              <a:rPr lang="en-GB" sz="1400" baseline="30000" dirty="0">
                <a:solidFill>
                  <a:schemeClr val="tx1"/>
                </a:solidFill>
                <a:latin typeface="Century Gothic"/>
                <a:cs typeface="Century Gothic"/>
              </a:rPr>
              <a:t>2</a:t>
            </a:r>
            <a:r>
              <a:rPr lang="en-GB" sz="1400" dirty="0">
                <a:solidFill>
                  <a:schemeClr val="tx1"/>
                </a:solidFill>
                <a:latin typeface="Century Gothic"/>
                <a:cs typeface="Century Gothic"/>
              </a:rPr>
              <a:t>)</a:t>
            </a:r>
          </a:p>
        </p:txBody>
      </p:sp>
      <p:cxnSp>
        <p:nvCxnSpPr>
          <p:cNvPr id="21" name="Connecteur droit 20"/>
          <p:cNvCxnSpPr/>
          <p:nvPr/>
        </p:nvCxnSpPr>
        <p:spPr bwMode="auto">
          <a:xfrm>
            <a:off x="1551482" y="4015023"/>
            <a:ext cx="7287718" cy="12114"/>
          </a:xfrm>
          <a:prstGeom prst="line">
            <a:avLst/>
          </a:prstGeom>
          <a:ln w="44450">
            <a:solidFill>
              <a:srgbClr val="C00000"/>
            </a:solidFill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889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" r="14968" b="60931"/>
          <a:stretch/>
        </p:blipFill>
        <p:spPr>
          <a:xfrm>
            <a:off x="5262210" y="883950"/>
            <a:ext cx="4136363" cy="2316664"/>
          </a:xfr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MONOPIX 2 - MATRIX </a:t>
            </a:r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hung.phaml@iphc.cnrs.fr </a:t>
            </a:r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A12196-9EE2-4711-86E6-A66CFA9D564F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14/06/2023</a:t>
            </a:r>
            <a:endParaRPr lang="en-GB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12" y="969093"/>
            <a:ext cx="4994016" cy="493274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210" y="3284247"/>
            <a:ext cx="2891239" cy="3001832"/>
          </a:xfrm>
          <a:prstGeom prst="rect">
            <a:avLst/>
          </a:prstGeom>
        </p:spPr>
      </p:pic>
      <p:cxnSp>
        <p:nvCxnSpPr>
          <p:cNvPr id="12" name="Connecteur droit avec flèche 11"/>
          <p:cNvCxnSpPr/>
          <p:nvPr/>
        </p:nvCxnSpPr>
        <p:spPr bwMode="auto">
          <a:xfrm>
            <a:off x="756000" y="1199925"/>
            <a:ext cx="3949350" cy="0"/>
          </a:xfrm>
          <a:prstGeom prst="straightConnector1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ZoneTexte 14"/>
          <p:cNvSpPr txBox="1"/>
          <p:nvPr/>
        </p:nvSpPr>
        <p:spPr>
          <a:xfrm>
            <a:off x="2448735" y="817599"/>
            <a:ext cx="5638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17mm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6" name="Connecteur droit avec flèche 15"/>
          <p:cNvCxnSpPr/>
          <p:nvPr/>
        </p:nvCxnSpPr>
        <p:spPr bwMode="auto">
          <a:xfrm flipV="1">
            <a:off x="756000" y="1199925"/>
            <a:ext cx="0" cy="3733748"/>
          </a:xfrm>
          <a:prstGeom prst="straightConnector1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ZoneTexte 18"/>
          <p:cNvSpPr txBox="1"/>
          <p:nvPr/>
        </p:nvSpPr>
        <p:spPr>
          <a:xfrm>
            <a:off x="732120" y="2029179"/>
            <a:ext cx="5638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17mm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8276731" y="3538535"/>
            <a:ext cx="333424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dirty="0" smtClean="0">
                <a:solidFill>
                  <a:srgbClr val="FF0000"/>
                </a:solidFill>
              </a:rPr>
              <a:t> 17mmx17mm active area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smtClean="0">
                <a:solidFill>
                  <a:schemeClr val="tx1"/>
                </a:solidFill>
              </a:rPr>
              <a:t>512x512 pixels of 33.04x33.04 µm²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smtClean="0">
                <a:solidFill>
                  <a:srgbClr val="FF0000"/>
                </a:solidFill>
              </a:rPr>
              <a:t>4 pixel </a:t>
            </a:r>
            <a:r>
              <a:rPr lang="fr-FR" dirty="0" err="1" smtClean="0">
                <a:solidFill>
                  <a:srgbClr val="FF0000"/>
                </a:solidFill>
              </a:rPr>
              <a:t>flavours</a:t>
            </a:r>
            <a:r>
              <a:rPr lang="fr-FR" dirty="0" smtClean="0">
                <a:solidFill>
                  <a:srgbClr val="FF0000"/>
                </a:solidFill>
              </a:rPr>
              <a:t> + 2 </a:t>
            </a:r>
            <a:r>
              <a:rPr lang="fr-FR" dirty="0" err="1" smtClean="0">
                <a:solidFill>
                  <a:srgbClr val="FF0000"/>
                </a:solidFill>
              </a:rPr>
              <a:t>columns</a:t>
            </a:r>
            <a:r>
              <a:rPr lang="fr-FR" dirty="0" smtClean="0">
                <a:solidFill>
                  <a:srgbClr val="FF0000"/>
                </a:solidFill>
              </a:rPr>
              <a:t>  for </a:t>
            </a:r>
            <a:r>
              <a:rPr lang="fr-FR" dirty="0" err="1" smtClean="0">
                <a:solidFill>
                  <a:srgbClr val="FF0000"/>
                </a:solidFill>
              </a:rPr>
              <a:t>Analog</a:t>
            </a:r>
            <a:r>
              <a:rPr lang="fr-FR" dirty="0" smtClean="0">
                <a:solidFill>
                  <a:srgbClr val="FF0000"/>
                </a:solidFill>
              </a:rPr>
              <a:t> Monitoring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Column</a:t>
            </a:r>
            <a:r>
              <a:rPr lang="fr-FR" dirty="0" smtClean="0">
                <a:solidFill>
                  <a:schemeClr val="tx1"/>
                </a:solidFill>
              </a:rPr>
              <a:t> drain architecture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smtClean="0">
                <a:solidFill>
                  <a:schemeClr val="tx1"/>
                </a:solidFill>
              </a:rPr>
              <a:t>24-bit data per double </a:t>
            </a:r>
            <a:r>
              <a:rPr lang="fr-FR" dirty="0" err="1" smtClean="0">
                <a:solidFill>
                  <a:schemeClr val="tx1"/>
                </a:solidFill>
              </a:rPr>
              <a:t>column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including</a:t>
            </a:r>
            <a:r>
              <a:rPr lang="fr-FR" dirty="0" smtClean="0">
                <a:solidFill>
                  <a:schemeClr val="tx1"/>
                </a:solidFill>
              </a:rPr>
              <a:t> : 7-b </a:t>
            </a:r>
            <a:r>
              <a:rPr lang="fr-FR" dirty="0" err="1" smtClean="0">
                <a:solidFill>
                  <a:schemeClr val="tx1"/>
                </a:solidFill>
              </a:rPr>
              <a:t>Leading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Edge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smtClean="0">
                <a:solidFill>
                  <a:schemeClr val="tx1"/>
                </a:solidFill>
              </a:rPr>
              <a:t>(LE) + 7-b </a:t>
            </a:r>
            <a:r>
              <a:rPr lang="fr-FR" dirty="0" err="1" smtClean="0">
                <a:solidFill>
                  <a:schemeClr val="tx1"/>
                </a:solidFill>
              </a:rPr>
              <a:t>Falling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Edge</a:t>
            </a:r>
            <a:r>
              <a:rPr lang="fr-FR" dirty="0" smtClean="0">
                <a:solidFill>
                  <a:schemeClr val="tx1"/>
                </a:solidFill>
              </a:rPr>
              <a:t> (FE) + 10-b </a:t>
            </a:r>
            <a:r>
              <a:rPr lang="fr-FR" dirty="0" err="1" smtClean="0">
                <a:solidFill>
                  <a:schemeClr val="tx1"/>
                </a:solidFill>
              </a:rPr>
              <a:t>address</a:t>
            </a:r>
            <a:endParaRPr lang="fr-FR" dirty="0" smtClean="0">
              <a:solidFill>
                <a:schemeClr val="tx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smtClean="0">
                <a:solidFill>
                  <a:schemeClr val="tx1"/>
                </a:solidFill>
              </a:rPr>
              <a:t>Full custom in-pixel digital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dirty="0" smtClean="0">
                <a:solidFill>
                  <a:srgbClr val="FF0000"/>
                </a:solidFill>
              </a:rPr>
              <a:t>3-bit </a:t>
            </a:r>
            <a:r>
              <a:rPr lang="fr-FR" dirty="0" err="1" smtClean="0">
                <a:solidFill>
                  <a:srgbClr val="FF0000"/>
                </a:solidFill>
              </a:rPr>
              <a:t>Threshold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Tuning</a:t>
            </a:r>
            <a:r>
              <a:rPr lang="fr-FR" dirty="0" smtClean="0">
                <a:solidFill>
                  <a:srgbClr val="FF0000"/>
                </a:solidFill>
              </a:rPr>
              <a:t> per Pixel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dirty="0" err="1" smtClean="0">
                <a:solidFill>
                  <a:schemeClr val="tx1"/>
                </a:solidFill>
              </a:rPr>
              <a:t>Lateral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powering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with</a:t>
            </a:r>
            <a:r>
              <a:rPr lang="fr-FR" dirty="0" smtClean="0">
                <a:solidFill>
                  <a:schemeClr val="tx1"/>
                </a:solidFill>
              </a:rPr>
              <a:t> horizontal power drop compensation by </a:t>
            </a:r>
            <a:r>
              <a:rPr lang="fr-FR" dirty="0" err="1" smtClean="0">
                <a:solidFill>
                  <a:schemeClr val="tx1"/>
                </a:solidFill>
              </a:rPr>
              <a:t>distributing</a:t>
            </a:r>
            <a:r>
              <a:rPr lang="fr-FR" dirty="0" smtClean="0">
                <a:solidFill>
                  <a:schemeClr val="tx1"/>
                </a:solidFill>
              </a:rPr>
              <a:t> End of </a:t>
            </a:r>
            <a:r>
              <a:rPr lang="fr-FR" dirty="0" err="1" smtClean="0">
                <a:solidFill>
                  <a:schemeClr val="tx1"/>
                </a:solidFill>
              </a:rPr>
              <a:t>Column</a:t>
            </a:r>
            <a:r>
              <a:rPr lang="fr-FR" dirty="0" smtClean="0">
                <a:solidFill>
                  <a:schemeClr val="tx1"/>
                </a:solidFill>
              </a:rPr>
              <a:t> DAC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dirty="0" err="1" smtClean="0">
                <a:solidFill>
                  <a:srgbClr val="FF0000"/>
                </a:solidFill>
              </a:rPr>
              <a:t>Analog</a:t>
            </a:r>
            <a:r>
              <a:rPr lang="fr-FR" dirty="0" smtClean="0">
                <a:solidFill>
                  <a:srgbClr val="FF0000"/>
                </a:solidFill>
              </a:rPr>
              <a:t> On Top </a:t>
            </a:r>
            <a:r>
              <a:rPr lang="fr-FR" dirty="0" err="1" smtClean="0">
                <a:solidFill>
                  <a:srgbClr val="FF0000"/>
                </a:solidFill>
              </a:rPr>
              <a:t>integration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521677" y="5947127"/>
            <a:ext cx="3183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Kostas </a:t>
            </a:r>
            <a:r>
              <a:rPr lang="en-GB" dirty="0">
                <a:solidFill>
                  <a:schemeClr val="tx1"/>
                </a:solidFill>
              </a:rPr>
              <a:t>Moustakas thesis (https://</a:t>
            </a:r>
            <a:r>
              <a:rPr lang="en-GB" dirty="0" smtClean="0">
                <a:solidFill>
                  <a:schemeClr val="tx1"/>
                </a:solidFill>
              </a:rPr>
              <a:t>cds.cern.ch/record/2782279?ln=fr)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33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Monopix</a:t>
            </a:r>
            <a:r>
              <a:rPr lang="fr-FR" dirty="0"/>
              <a:t>2</a:t>
            </a:r>
            <a:r>
              <a:rPr lang="fr-FR" dirty="0" smtClean="0"/>
              <a:t> pixels </a:t>
            </a:r>
            <a:r>
              <a:rPr lang="fr-FR" dirty="0" err="1" smtClean="0"/>
              <a:t>flavours</a:t>
            </a:r>
            <a:r>
              <a:rPr lang="fr-FR" dirty="0" smtClean="0"/>
              <a:t> </a:t>
            </a:r>
            <a:endParaRPr lang="en-GB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MONOPIX-2 PIXEL PERFORMANCES</a:t>
            </a:r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hung.phaml@iphc.cnrs.fr </a:t>
            </a:r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A12196-9EE2-4711-86E6-A66CFA9D564F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14/06/2023</a:t>
            </a:r>
            <a:endParaRPr lang="en-GB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50" y="1670415"/>
            <a:ext cx="8106190" cy="394916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6477000" y="2248012"/>
            <a:ext cx="2266950" cy="2847975"/>
          </a:xfrm>
          <a:prstGeom prst="rect">
            <a:avLst/>
          </a:prstGeom>
          <a:noFill/>
          <a:ln w="412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3525" marR="0" indent="-2635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231638" y="5188508"/>
            <a:ext cx="2959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>
                <a:solidFill>
                  <a:srgbClr val="FF0000"/>
                </a:solidFill>
              </a:rPr>
              <a:t>Base-line</a:t>
            </a:r>
            <a:r>
              <a:rPr lang="fr-FR" sz="1600" dirty="0" smtClean="0">
                <a:solidFill>
                  <a:srgbClr val="FF0000"/>
                </a:solidFill>
              </a:rPr>
              <a:t> option for </a:t>
            </a:r>
            <a:r>
              <a:rPr lang="fr-FR" sz="1600" dirty="0" err="1" smtClean="0">
                <a:solidFill>
                  <a:srgbClr val="FF0000"/>
                </a:solidFill>
              </a:rPr>
              <a:t>Obelix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348833" y="5191586"/>
            <a:ext cx="3183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Kostas </a:t>
            </a:r>
            <a:r>
              <a:rPr lang="en-GB" dirty="0">
                <a:solidFill>
                  <a:schemeClr val="tx1"/>
                </a:solidFill>
              </a:rPr>
              <a:t>Moustakas thesis (https://</a:t>
            </a:r>
            <a:r>
              <a:rPr lang="en-GB" dirty="0" smtClean="0">
                <a:solidFill>
                  <a:schemeClr val="tx1"/>
                </a:solidFill>
              </a:rPr>
              <a:t>cds.cern.ch/record/2782279?ln=fr)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20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4pi_extra_lar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ReS_LEPSI_NEW_ble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63525" marR="0" indent="-263525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75000"/>
          <a:buFont typeface="Wingdings" panose="05000000000000000000" pitchFamily="2" charset="2"/>
          <a:buChar char="n"/>
          <a:tabLst/>
          <a:defRPr kumimoji="0" lang="fr-FR" altLang="fr-FR" sz="9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63525" marR="0" indent="-263525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75000"/>
          <a:buFont typeface="Wingdings" panose="05000000000000000000" pitchFamily="2" charset="2"/>
          <a:buChar char="n"/>
          <a:tabLst/>
          <a:defRPr kumimoji="0" lang="fr-FR" altLang="fr-FR" sz="9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IReS_LEPSI_NEW_bleu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eS_LEPSI_NEW_bleu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eS_LEPSI_NEW_bleu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eS_LEPSI_NEW_bleu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eS_LEPSI_NEW_bleu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eS_LEPSI_NEW_bleu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eS_LEPSI_NEW_bleu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ReS_LEPSI_NEW_bleu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ReS_LEPSI_NEW_bleu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ReS_LEPSI_NEW_bleu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ReS_LEPSI_NEW_bleu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ReS_LEPSI_NEW_bleu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4pi_extra_large" id="{5DBCCDEC-9252-4AE0-8394-E52D8DEE4DD0}" vid="{707885B2-3E81-4515-9588-F6491701377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c4pi_extra_large</Template>
  <TotalTime>101054</TotalTime>
  <Words>773</Words>
  <Application>Microsoft Office PowerPoint</Application>
  <PresentationFormat>Grand écran</PresentationFormat>
  <Paragraphs>176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Century Gothic</vt:lpstr>
      <vt:lpstr>Wingdings</vt:lpstr>
      <vt:lpstr>c4pi_extra_large</vt:lpstr>
      <vt:lpstr>OBELIX sensor for VTX of BELLE 2  </vt:lpstr>
      <vt:lpstr>Outline</vt:lpstr>
      <vt:lpstr>BELLE II program &amp; detector </vt:lpstr>
      <vt:lpstr>Current VTX</vt:lpstr>
      <vt:lpstr>VTX Concept</vt:lpstr>
      <vt:lpstr>VTX sensor requirements</vt:lpstr>
      <vt:lpstr>VTX power consumption estimation</vt:lpstr>
      <vt:lpstr>MONOPIX 2 - MATRIX </vt:lpstr>
      <vt:lpstr>MONOPIX-2 PIXEL PERFORMANCES</vt:lpstr>
      <vt:lpstr>Analog aspect issue </vt:lpstr>
      <vt:lpstr>BCID Crosstalk</vt:lpstr>
      <vt:lpstr>OBELIX SENSOR</vt:lpstr>
      <vt:lpstr>OBELIX – PIXEL MATRIX &amp; ANALOG PERIPHERY</vt:lpstr>
      <vt:lpstr>OBELIX – Power management</vt:lpstr>
      <vt:lpstr>OBELIX – New features </vt:lpstr>
      <vt:lpstr>OBELIX – New features</vt:lpstr>
      <vt:lpstr>OBELIX – New features</vt:lpstr>
      <vt:lpstr>OBELIX – New features</vt:lpstr>
      <vt:lpstr>OBELIX - FLOORPLAN</vt:lpstr>
      <vt:lpstr>OBELIX - FlOORPLAN</vt:lpstr>
      <vt:lpstr>Conclusions</vt:lpstr>
    </vt:vector>
  </TitlesOfParts>
  <Company>IPHC IN2P3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OBELIX_planning</dc:title>
  <dc:creator>Morel</dc:creator>
  <cp:lastModifiedBy>Morel</cp:lastModifiedBy>
  <cp:revision>102</cp:revision>
  <dcterms:created xsi:type="dcterms:W3CDTF">2023-02-13T15:06:42Z</dcterms:created>
  <dcterms:modified xsi:type="dcterms:W3CDTF">2023-06-12T09:42:53Z</dcterms:modified>
</cp:coreProperties>
</file>