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5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76" r:id="rId3"/>
    <p:sldId id="278" r:id="rId4"/>
    <p:sldId id="277" r:id="rId5"/>
    <p:sldId id="279" r:id="rId6"/>
    <p:sldId id="280" r:id="rId7"/>
  </p:sldIdLst>
  <p:sldSz cx="9144000" cy="6858000" type="screen4x3"/>
  <p:notesSz cx="9144000" cy="6858000"/>
  <p:defaultTextStyle>
    <a:defPPr>
      <a:defRPr lang="en-US"/>
    </a:defPPr>
    <a:lvl1pPr algn="l">
      <a:spcBef>
        <a:spcPts val="0"/>
      </a:spcBef>
      <a:spcAft>
        <a:spcPts val="0"/>
      </a:spcAft>
      <a:defRPr sz="2400">
        <a:solidFill>
          <a:schemeClr val="tx1"/>
        </a:solidFill>
        <a:latin typeface="Times New Roman"/>
        <a:ea typeface="MS PGothic"/>
        <a:cs typeface="+mn-cs"/>
      </a:defRPr>
    </a:lvl1pPr>
    <a:lvl2pPr marL="457200" algn="l">
      <a:spcBef>
        <a:spcPts val="0"/>
      </a:spcBef>
      <a:spcAft>
        <a:spcPts val="0"/>
      </a:spcAft>
      <a:defRPr sz="2400">
        <a:solidFill>
          <a:schemeClr val="tx1"/>
        </a:solidFill>
        <a:latin typeface="Times New Roman"/>
        <a:ea typeface="MS PGothic"/>
        <a:cs typeface="+mn-cs"/>
      </a:defRPr>
    </a:lvl2pPr>
    <a:lvl3pPr marL="914400" algn="l">
      <a:spcBef>
        <a:spcPts val="0"/>
      </a:spcBef>
      <a:spcAft>
        <a:spcPts val="0"/>
      </a:spcAft>
      <a:defRPr sz="2400">
        <a:solidFill>
          <a:schemeClr val="tx1"/>
        </a:solidFill>
        <a:latin typeface="Times New Roman"/>
        <a:ea typeface="MS PGothic"/>
        <a:cs typeface="+mn-cs"/>
      </a:defRPr>
    </a:lvl3pPr>
    <a:lvl4pPr marL="1371600" algn="l">
      <a:spcBef>
        <a:spcPts val="0"/>
      </a:spcBef>
      <a:spcAft>
        <a:spcPts val="0"/>
      </a:spcAft>
      <a:defRPr sz="2400">
        <a:solidFill>
          <a:schemeClr val="tx1"/>
        </a:solidFill>
        <a:latin typeface="Times New Roman"/>
        <a:ea typeface="MS PGothic"/>
        <a:cs typeface="+mn-cs"/>
      </a:defRPr>
    </a:lvl4pPr>
    <a:lvl5pPr marL="1828800" algn="l">
      <a:spcBef>
        <a:spcPts val="0"/>
      </a:spcBef>
      <a:spcAft>
        <a:spcPts val="0"/>
      </a:spcAft>
      <a:defRPr sz="2400">
        <a:solidFill>
          <a:schemeClr val="tx1"/>
        </a:solidFill>
        <a:latin typeface="Times New Roman"/>
        <a:ea typeface="MS PGothic"/>
        <a:cs typeface="+mn-cs"/>
      </a:defRPr>
    </a:lvl5pPr>
    <a:lvl6pPr marL="2286000" algn="l" defTabSz="914400">
      <a:defRPr sz="2400">
        <a:solidFill>
          <a:schemeClr val="tx1"/>
        </a:solidFill>
        <a:latin typeface="Times New Roman"/>
        <a:ea typeface="MS PGothic"/>
        <a:cs typeface="+mn-cs"/>
      </a:defRPr>
    </a:lvl6pPr>
    <a:lvl7pPr marL="2743200" algn="l" defTabSz="914400">
      <a:defRPr sz="2400">
        <a:solidFill>
          <a:schemeClr val="tx1"/>
        </a:solidFill>
        <a:latin typeface="Times New Roman"/>
        <a:ea typeface="MS PGothic"/>
        <a:cs typeface="+mn-cs"/>
      </a:defRPr>
    </a:lvl7pPr>
    <a:lvl8pPr marL="3200400" algn="l" defTabSz="914400">
      <a:defRPr sz="2400">
        <a:solidFill>
          <a:schemeClr val="tx1"/>
        </a:solidFill>
        <a:latin typeface="Times New Roman"/>
        <a:ea typeface="MS PGothic"/>
        <a:cs typeface="+mn-cs"/>
      </a:defRPr>
    </a:lvl8pPr>
    <a:lvl9pPr marL="3657600" algn="l" defTabSz="914400">
      <a:defRPr sz="2400">
        <a:solidFill>
          <a:schemeClr val="tx1"/>
        </a:solidFill>
        <a:latin typeface="Times New Roman"/>
        <a:ea typeface="MS PGothic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44876-D5E9-4283-9EB4-A0B19EFC541E}" type="datetimeFigureOut">
              <a:rPr lang="fr-FR" smtClean="0"/>
              <a:t>16/06/2023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7248C-6572-4B34-9089-BC9B63C9D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4316760"/>
            <a:ext cx="9144000" cy="2634903"/>
          </a:xfrm>
          <a:prstGeom prst="rect">
            <a:avLst/>
          </a:prstGeom>
          <a:solidFill>
            <a:srgbClr val="D84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-26988"/>
            <a:ext cx="9144000" cy="18049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-2115" y="1268760"/>
            <a:ext cx="9144000" cy="304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sposition personnalisée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auto">
          <a:xfrm>
            <a:off x="323528" y="1196752"/>
            <a:ext cx="8496944" cy="5112568"/>
          </a:xfrm>
          <a:prstGeom prst="rect">
            <a:avLst/>
          </a:prstGeom>
        </p:spPr>
        <p:txBody>
          <a:bodyPr/>
          <a:lstStyle>
            <a:lvl1pPr>
              <a:buClr>
                <a:srgbClr val="D84800"/>
              </a:buClr>
              <a:defRPr sz="2400" b="0">
                <a:solidFill>
                  <a:srgbClr val="1F497D"/>
                </a:solidFill>
                <a:latin typeface="Helvetica Neue"/>
                <a:cs typeface="Helvetica Neue"/>
              </a:defRPr>
            </a:lvl1pPr>
            <a:lvl2pPr>
              <a:buClr>
                <a:srgbClr val="D84800"/>
              </a:buClr>
              <a:defRPr sz="2000">
                <a:solidFill>
                  <a:srgbClr val="1F497D"/>
                </a:solidFill>
                <a:latin typeface="Helvetica Neue"/>
                <a:cs typeface="Helvetica Neue"/>
              </a:defRPr>
            </a:lvl2pPr>
            <a:lvl3pPr>
              <a:buClr>
                <a:srgbClr val="D84800"/>
              </a:buClr>
              <a:defRPr sz="1800">
                <a:solidFill>
                  <a:srgbClr val="1F497D"/>
                </a:solidFill>
                <a:latin typeface="Helvetica Neue"/>
                <a:cs typeface="Helvetica Neue"/>
              </a:defRPr>
            </a:lvl3pPr>
            <a:lvl4pPr>
              <a:buClr>
                <a:srgbClr val="D84800"/>
              </a:buClr>
              <a:defRPr sz="1600">
                <a:solidFill>
                  <a:srgbClr val="1F497D"/>
                </a:solidFill>
                <a:latin typeface="Helvetica Neue"/>
                <a:cs typeface="Helvetica Neue"/>
              </a:defRPr>
            </a:lvl4pPr>
            <a:lvl5pPr>
              <a:buClr>
                <a:srgbClr val="D84800"/>
              </a:buClr>
              <a:defRPr sz="1400">
                <a:solidFill>
                  <a:srgbClr val="1F497D"/>
                </a:solidFill>
                <a:latin typeface="Helvetica Neue"/>
                <a:cs typeface="Helvetica Neue"/>
              </a:defRPr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9" name="Espace réservé du titre 10"/>
          <p:cNvSpPr>
            <a:spLocks noGrp="1"/>
          </p:cNvSpPr>
          <p:nvPr>
            <p:ph type="title"/>
          </p:nvPr>
        </p:nvSpPr>
        <p:spPr bwMode="auto">
          <a:xfrm>
            <a:off x="1835696" y="115888"/>
            <a:ext cx="7308304" cy="6381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1403350" y="90319"/>
            <a:ext cx="7731125" cy="638175"/>
          </a:xfrm>
          <a:prstGeom prst="rect">
            <a:avLst/>
          </a:prstGeom>
          <a:solidFill>
            <a:srgbClr val="D84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1"/>
          <p:cNvSpPr txBox="1"/>
          <p:nvPr userDrawn="1"/>
        </p:nvSpPr>
        <p:spPr bwMode="auto">
          <a:xfrm>
            <a:off x="2978150" y="260350"/>
            <a:ext cx="4762500" cy="346075"/>
          </a:xfrm>
          <a:prstGeom prst="rect">
            <a:avLst/>
          </a:prstGeom>
        </p:spPr>
        <p:txBody>
          <a:bodyPr/>
          <a:lstStyle>
            <a:lvl1pPr algn="ctr" defTabSz="91440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Espace réservé du titre 10"/>
          <p:cNvSpPr>
            <a:spLocks noGrp="1"/>
          </p:cNvSpPr>
          <p:nvPr>
            <p:ph type="title"/>
          </p:nvPr>
        </p:nvSpPr>
        <p:spPr bwMode="auto">
          <a:xfrm>
            <a:off x="1763713" y="115888"/>
            <a:ext cx="7380287" cy="638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8" name="Espace réservé de la date 1"/>
          <p:cNvSpPr txBox="1"/>
          <p:nvPr userDrawn="1"/>
        </p:nvSpPr>
        <p:spPr bwMode="auto">
          <a:xfrm>
            <a:off x="0" y="6497638"/>
            <a:ext cx="9144000" cy="3603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bg1">
                    <a:lumMod val="50000"/>
                  </a:schemeClr>
                </a:solidFill>
                <a:latin typeface="Helvetica Neue"/>
                <a:ea typeface="MS PGothic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5pPr>
            <a:lvl6pPr marL="2286000" algn="l" defTabSz="914400"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6pPr>
            <a:lvl7pPr marL="2743200" algn="l" defTabSz="914400"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7pPr>
            <a:lvl8pPr marL="3200400" algn="l" defTabSz="914400"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8pPr>
            <a:lvl9pPr marL="3657600" algn="l" defTabSz="914400"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13" name="Espace réservé de la date 1"/>
          <p:cNvSpPr txBox="1"/>
          <p:nvPr userDrawn="1"/>
        </p:nvSpPr>
        <p:spPr bwMode="auto">
          <a:xfrm>
            <a:off x="0" y="6497638"/>
            <a:ext cx="2267744" cy="3603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bg1">
                    <a:lumMod val="50000"/>
                  </a:schemeClr>
                </a:solidFill>
                <a:latin typeface="Helvetica Neue"/>
                <a:ea typeface="MS PGothic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5pPr>
            <a:lvl6pPr marL="2286000" algn="l" defTabSz="914400"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6pPr>
            <a:lvl7pPr marL="2743200" algn="l" defTabSz="914400"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7pPr>
            <a:lvl8pPr marL="3200400" algn="l" defTabSz="914400"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8pPr>
            <a:lvl9pPr marL="3657600" algn="l" defTabSz="914400">
              <a:defRPr sz="2400">
                <a:solidFill>
                  <a:schemeClr val="tx1"/>
                </a:solidFill>
                <a:latin typeface="Times New Roman"/>
                <a:ea typeface="MS PGothic"/>
                <a:cs typeface="+mn-cs"/>
              </a:defRPr>
            </a:lvl9pPr>
          </a:lstStyle>
          <a:p>
            <a:pPr>
              <a:defRPr/>
            </a:pPr>
            <a:r>
              <a:rPr lang="fr-FR" sz="1600" dirty="0"/>
              <a:t>14/06/2023</a:t>
            </a:r>
          </a:p>
        </p:txBody>
      </p:sp>
      <p:sp>
        <p:nvSpPr>
          <p:cNvPr id="10" name="Espace réservé de la date 1"/>
          <p:cNvSpPr txBox="1"/>
          <p:nvPr userDrawn="1"/>
        </p:nvSpPr>
        <p:spPr bwMode="auto">
          <a:xfrm>
            <a:off x="7947025" y="6497638"/>
            <a:ext cx="1187450" cy="360362"/>
          </a:xfrm>
          <a:prstGeom prst="rect">
            <a:avLst/>
          </a:prstGeom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9pPr>
          </a:lstStyle>
          <a:p>
            <a:pPr algn="r">
              <a:defRPr/>
            </a:pPr>
            <a:fld id="{88E021F3-F773-42DB-B2A8-CB27FEF62F02}" type="slidenum">
              <a:rPr lang="fr-FR" sz="1200">
                <a:solidFill>
                  <a:srgbClr val="7F7F7F"/>
                </a:solidFill>
                <a:latin typeface="Helvetica Neue"/>
              </a:rPr>
              <a:t>‹N°›</a:t>
            </a:fld>
            <a:endParaRPr lang="fr-FR" sz="1200">
              <a:solidFill>
                <a:srgbClr val="7F7F7F"/>
              </a:solidFill>
              <a:latin typeface="Helvetica Neue"/>
            </a:endParaRP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352490" y="90319"/>
            <a:ext cx="834959" cy="10116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>
        <a:spcBef>
          <a:spcPts val="0"/>
        </a:spcBef>
        <a:spcAft>
          <a:spcPts val="0"/>
        </a:spcAft>
        <a:defRPr sz="2400">
          <a:solidFill>
            <a:schemeClr val="bg1"/>
          </a:solidFill>
          <a:latin typeface="Helvetica Neue"/>
          <a:ea typeface="Helvetica Neue"/>
          <a:cs typeface="Helvetica Neue"/>
        </a:defRPr>
      </a:lvl1pPr>
      <a:lvl2pPr algn="l">
        <a:spcBef>
          <a:spcPts val="0"/>
        </a:spcBef>
        <a:spcAft>
          <a:spcPts val="0"/>
        </a:spcAft>
        <a:defRPr sz="2400">
          <a:solidFill>
            <a:schemeClr val="bg1"/>
          </a:solidFill>
          <a:latin typeface="Helvetica Neue"/>
          <a:ea typeface="Helvetica Neue"/>
          <a:cs typeface="Helvetica Neue"/>
        </a:defRPr>
      </a:lvl2pPr>
      <a:lvl3pPr algn="l">
        <a:spcBef>
          <a:spcPts val="0"/>
        </a:spcBef>
        <a:spcAft>
          <a:spcPts val="0"/>
        </a:spcAft>
        <a:defRPr sz="2400">
          <a:solidFill>
            <a:schemeClr val="bg1"/>
          </a:solidFill>
          <a:latin typeface="Helvetica Neue"/>
          <a:ea typeface="Helvetica Neue"/>
          <a:cs typeface="Helvetica Neue"/>
        </a:defRPr>
      </a:lvl3pPr>
      <a:lvl4pPr algn="l">
        <a:spcBef>
          <a:spcPts val="0"/>
        </a:spcBef>
        <a:spcAft>
          <a:spcPts val="0"/>
        </a:spcAft>
        <a:defRPr sz="2400">
          <a:solidFill>
            <a:schemeClr val="bg1"/>
          </a:solidFill>
          <a:latin typeface="Helvetica Neue"/>
          <a:ea typeface="Helvetica Neue"/>
          <a:cs typeface="Helvetica Neue"/>
        </a:defRPr>
      </a:lvl4pPr>
      <a:lvl5pPr algn="l">
        <a:spcBef>
          <a:spcPts val="0"/>
        </a:spcBef>
        <a:spcAft>
          <a:spcPts val="0"/>
        </a:spcAft>
        <a:defRPr sz="2400">
          <a:solidFill>
            <a:schemeClr val="bg1"/>
          </a:solidFill>
          <a:latin typeface="Helvetica Neue"/>
          <a:ea typeface="Helvetica Neue"/>
          <a:cs typeface="Helvetica Neue"/>
        </a:defRPr>
      </a:lvl5pPr>
      <a:lvl6pPr marL="457200" algn="ctr">
        <a:spcBef>
          <a:spcPts val="0"/>
        </a:spcBef>
        <a:spcAft>
          <a:spcPts val="0"/>
        </a:spcAft>
        <a:defRPr sz="2400" b="1">
          <a:solidFill>
            <a:srgbClr val="000066"/>
          </a:solidFill>
          <a:latin typeface="Verdana"/>
        </a:defRPr>
      </a:lvl6pPr>
      <a:lvl7pPr marL="914400" algn="ctr">
        <a:spcBef>
          <a:spcPts val="0"/>
        </a:spcBef>
        <a:spcAft>
          <a:spcPts val="0"/>
        </a:spcAft>
        <a:defRPr sz="2400" b="1">
          <a:solidFill>
            <a:srgbClr val="000066"/>
          </a:solidFill>
          <a:latin typeface="Verdana"/>
        </a:defRPr>
      </a:lvl7pPr>
      <a:lvl8pPr marL="1371600" algn="ctr">
        <a:spcBef>
          <a:spcPts val="0"/>
        </a:spcBef>
        <a:spcAft>
          <a:spcPts val="0"/>
        </a:spcAft>
        <a:defRPr sz="2400" b="1">
          <a:solidFill>
            <a:srgbClr val="000066"/>
          </a:solidFill>
          <a:latin typeface="Verdana"/>
        </a:defRPr>
      </a:lvl8pPr>
      <a:lvl9pPr marL="1828800" algn="ctr">
        <a:spcBef>
          <a:spcPts val="0"/>
        </a:spcBef>
        <a:spcAft>
          <a:spcPts val="0"/>
        </a:spcAft>
        <a:defRPr sz="2400" b="1">
          <a:solidFill>
            <a:srgbClr val="000066"/>
          </a:solidFill>
          <a:latin typeface="Verdana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lr>
          <a:srgbClr val="FF6600"/>
        </a:buClr>
        <a:buFont typeface="Courier New"/>
        <a:buChar char="o"/>
        <a:defRPr sz="2000" b="1">
          <a:solidFill>
            <a:srgbClr val="000066"/>
          </a:solidFill>
          <a:latin typeface="Arial Narrow"/>
          <a:ea typeface="MS PGothic"/>
          <a:cs typeface="Arial Narrow"/>
        </a:defRPr>
      </a:lvl1pPr>
      <a:lvl2pPr marL="742950" indent="-285750" algn="l">
        <a:spcBef>
          <a:spcPts val="0"/>
        </a:spcBef>
        <a:spcAft>
          <a:spcPts val="0"/>
        </a:spcAft>
        <a:buClr>
          <a:srgbClr val="FF6600"/>
        </a:buClr>
        <a:buFont typeface="Arial"/>
        <a:buChar char="•"/>
        <a:defRPr>
          <a:solidFill>
            <a:srgbClr val="000066"/>
          </a:solidFill>
          <a:latin typeface="Arial Narrow"/>
          <a:ea typeface="MS PGothic"/>
          <a:cs typeface="Arial Narrow"/>
        </a:defRPr>
      </a:lvl2pPr>
      <a:lvl3pPr marL="1200150" indent="-285750" algn="l">
        <a:spcBef>
          <a:spcPts val="0"/>
        </a:spcBef>
        <a:spcAft>
          <a:spcPts val="0"/>
        </a:spcAft>
        <a:buClr>
          <a:srgbClr val="FF6600"/>
        </a:buClr>
        <a:buFont typeface="Arial"/>
        <a:buChar char="•"/>
        <a:defRPr sz="1600">
          <a:solidFill>
            <a:srgbClr val="000066"/>
          </a:solidFill>
          <a:latin typeface="Arial Narrow"/>
          <a:ea typeface="MS PGothic"/>
          <a:cs typeface="Arial Narrow"/>
        </a:defRPr>
      </a:lvl3pPr>
      <a:lvl4pPr marL="1657350" indent="-285750" algn="l">
        <a:spcBef>
          <a:spcPts val="0"/>
        </a:spcBef>
        <a:spcAft>
          <a:spcPts val="0"/>
        </a:spcAft>
        <a:buClr>
          <a:srgbClr val="FF6600"/>
        </a:buClr>
        <a:buFont typeface="Arial"/>
        <a:buChar char="•"/>
        <a:defRPr sz="1400">
          <a:solidFill>
            <a:srgbClr val="000066"/>
          </a:solidFill>
          <a:latin typeface="Arial Narrow"/>
          <a:ea typeface="MS PGothic"/>
          <a:cs typeface="Arial Narrow"/>
        </a:defRPr>
      </a:lvl4pPr>
      <a:lvl5pPr marL="2000250" indent="-171450" algn="l">
        <a:spcBef>
          <a:spcPts val="0"/>
        </a:spcBef>
        <a:spcAft>
          <a:spcPts val="0"/>
        </a:spcAft>
        <a:buClr>
          <a:srgbClr val="FF6600"/>
        </a:buClr>
        <a:buFont typeface="Arial"/>
        <a:buChar char="•"/>
        <a:defRPr sz="1000">
          <a:solidFill>
            <a:srgbClr val="000066"/>
          </a:solidFill>
          <a:latin typeface="Arial Narrow"/>
          <a:ea typeface="MS PGothic"/>
          <a:cs typeface="Arial Narrow"/>
        </a:defRPr>
      </a:lvl5pPr>
      <a:lvl6pPr marL="2514600" indent="-228600" algn="l">
        <a:spcBef>
          <a:spcPts val="0"/>
        </a:spcBef>
        <a:spcAft>
          <a:spcPts val="0"/>
        </a:spcAft>
        <a:buChar char="»"/>
        <a:defRPr sz="1000">
          <a:solidFill>
            <a:srgbClr val="000066"/>
          </a:solidFill>
          <a:latin typeface="+mn-lt"/>
        </a:defRPr>
      </a:lvl6pPr>
      <a:lvl7pPr marL="2971800" indent="-228600" algn="l">
        <a:spcBef>
          <a:spcPts val="0"/>
        </a:spcBef>
        <a:spcAft>
          <a:spcPts val="0"/>
        </a:spcAft>
        <a:buChar char="»"/>
        <a:defRPr sz="1000">
          <a:solidFill>
            <a:srgbClr val="000066"/>
          </a:solidFill>
          <a:latin typeface="+mn-lt"/>
        </a:defRPr>
      </a:lvl7pPr>
      <a:lvl8pPr marL="3429000" indent="-228600" algn="l">
        <a:spcBef>
          <a:spcPts val="0"/>
        </a:spcBef>
        <a:spcAft>
          <a:spcPts val="0"/>
        </a:spcAft>
        <a:buChar char="»"/>
        <a:defRPr sz="1000">
          <a:solidFill>
            <a:srgbClr val="000066"/>
          </a:solidFill>
          <a:latin typeface="+mn-lt"/>
        </a:defRPr>
      </a:lvl8pPr>
      <a:lvl9pPr marL="3886200" indent="-228600" algn="l">
        <a:spcBef>
          <a:spcPts val="0"/>
        </a:spcBef>
        <a:spcAft>
          <a:spcPts val="0"/>
        </a:spcAft>
        <a:buChar char="»"/>
        <a:defRPr sz="1000">
          <a:solidFill>
            <a:srgbClr val="000066"/>
          </a:solidFill>
          <a:latin typeface="+mn-lt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ation.in2p3.f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" name="Image 8"/>
          <p:cNvPicPr>
            <a:picLocks noChangeAspect="1" noChangeArrowheads="1"/>
          </p:cNvPicPr>
          <p:nvPr/>
        </p:nvPicPr>
        <p:blipFill>
          <a:blip r:embed="rId2"/>
          <a:srcRect l="13553" t="12241" r="9891" b="15545"/>
          <a:stretch/>
        </p:blipFill>
        <p:spPr bwMode="auto">
          <a:xfrm>
            <a:off x="1259632" y="250919"/>
            <a:ext cx="1631423" cy="801817"/>
          </a:xfrm>
          <a:prstGeom prst="rect">
            <a:avLst/>
          </a:prstGeom>
          <a:noFill/>
          <a:ln>
            <a:noFill/>
          </a:ln>
        </p:spPr>
      </p:pic>
      <p:sp>
        <p:nvSpPr>
          <p:cNvPr id="5122" name="ZoneTexte 1"/>
          <p:cNvSpPr txBox="1">
            <a:spLocks noChangeArrowheads="1"/>
          </p:cNvSpPr>
          <p:nvPr/>
        </p:nvSpPr>
        <p:spPr bwMode="auto">
          <a:xfrm>
            <a:off x="3175" y="4365104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9pPr>
          </a:lstStyle>
          <a:p>
            <a:pPr algn="ctr">
              <a:defRPr/>
            </a:pPr>
            <a:r>
              <a:rPr lang="fr-FR" sz="2800" b="1" dirty="0" err="1">
                <a:solidFill>
                  <a:schemeClr val="bg1"/>
                </a:solidFill>
                <a:latin typeface="+mj-lt"/>
              </a:rPr>
              <a:t>Ommic</a:t>
            </a:r>
            <a:r>
              <a:rPr lang="fr-FR" sz="2800" b="1" dirty="0">
                <a:solidFill>
                  <a:schemeClr val="bg1"/>
                </a:solidFill>
                <a:latin typeface="+mj-lt"/>
              </a:rPr>
              <a:t> 14/06/2023</a:t>
            </a:r>
            <a:endParaRPr dirty="0"/>
          </a:p>
        </p:txBody>
      </p:sp>
      <p:pic>
        <p:nvPicPr>
          <p:cNvPr id="5127" name="Image 1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7504" y="116631"/>
            <a:ext cx="1079500" cy="107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4"/>
          <p:cNvSpPr txBox="1">
            <a:spLocks noChangeArrowheads="1"/>
          </p:cNvSpPr>
          <p:nvPr/>
        </p:nvSpPr>
        <p:spPr bwMode="auto">
          <a:xfrm>
            <a:off x="36512" y="5466186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  <a:ea typeface="MS PGothic"/>
              </a:defRPr>
            </a:lvl9pPr>
          </a:lstStyle>
          <a:p>
            <a:pPr algn="ctr">
              <a:defRPr/>
            </a:pPr>
            <a:r>
              <a:rPr lang="fr-FR" sz="2000" u="sng" dirty="0">
                <a:solidFill>
                  <a:schemeClr val="bg1"/>
                </a:solidFill>
                <a:latin typeface="+mj-lt"/>
              </a:rPr>
              <a:t>E. </a:t>
            </a:r>
            <a:r>
              <a:rPr lang="fr-FR" sz="2000" u="sng" dirty="0" err="1">
                <a:solidFill>
                  <a:schemeClr val="bg1"/>
                </a:solidFill>
                <a:latin typeface="+mj-lt"/>
              </a:rPr>
              <a:t>Bechetoile</a:t>
            </a:r>
            <a:r>
              <a:rPr lang="fr-FR" sz="2000" dirty="0">
                <a:solidFill>
                  <a:schemeClr val="bg1"/>
                </a:solidFill>
                <a:latin typeface="+mj-lt"/>
              </a:rPr>
              <a:t>, F. Morel, T. </a:t>
            </a:r>
            <a:r>
              <a:rPr lang="fr-FR" sz="2000" dirty="0" err="1">
                <a:solidFill>
                  <a:schemeClr val="bg1"/>
                </a:solidFill>
                <a:latin typeface="+mj-lt"/>
              </a:rPr>
              <a:t>Descombes</a:t>
            </a:r>
            <a:r>
              <a:rPr lang="fr-FR" sz="2000" dirty="0">
                <a:solidFill>
                  <a:schemeClr val="bg1"/>
                </a:solidFill>
                <a:latin typeface="+mj-lt"/>
              </a:rPr>
              <a:t>, N. Pillet</a:t>
            </a:r>
            <a:endParaRPr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950" y="348112"/>
            <a:ext cx="1390300" cy="70462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481" y="0"/>
            <a:ext cx="1075485" cy="116782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456" y="157669"/>
            <a:ext cx="1510490" cy="1038462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6A1DE43-22BC-48D2-A1AE-5E89BD53EA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543" y="116631"/>
            <a:ext cx="2026953" cy="7366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 dirty="0" err="1">
                <a:latin typeface="+mj-lt"/>
              </a:rPr>
              <a:t>Objectif</a:t>
            </a:r>
            <a:r>
              <a:rPr lang="en-GB" dirty="0">
                <a:latin typeface="+mj-lt"/>
              </a:rPr>
              <a:t> et </a:t>
            </a:r>
            <a:r>
              <a:rPr lang="en-GB" dirty="0" err="1">
                <a:latin typeface="+mj-lt"/>
              </a:rPr>
              <a:t>Contexte</a:t>
            </a:r>
            <a:endParaRPr lang="en-GB" dirty="0">
              <a:latin typeface="+mj-lt"/>
            </a:endParaRP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3"/>
          </p:nvPr>
        </p:nvSpPr>
        <p:spPr bwMode="auto">
          <a:xfrm>
            <a:off x="323528" y="1196752"/>
            <a:ext cx="8496944" cy="511256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None/>
            </a:pPr>
            <a:endParaRPr lang="fr-FR" altLang="fr-FR" dirty="0">
              <a:latin typeface="+mn-lt"/>
            </a:endParaRPr>
          </a:p>
          <a:p>
            <a:r>
              <a:rPr lang="fr-FR" altLang="fr-FR" dirty="0">
                <a:latin typeface="+mn-lt"/>
              </a:rPr>
              <a:t>OMMIC pour Outil Mutualisé pour la </a:t>
            </a:r>
            <a:r>
              <a:rPr lang="fr-FR" altLang="fr-FR" dirty="0" err="1">
                <a:latin typeface="+mn-lt"/>
              </a:rPr>
              <a:t>MICro-électronique</a:t>
            </a:r>
            <a:endParaRPr lang="fr-FR" altLang="fr-FR" dirty="0">
              <a:latin typeface="+mn-lt"/>
            </a:endParaRPr>
          </a:p>
          <a:p>
            <a:endParaRPr lang="fr-FR" altLang="fr-FR" dirty="0">
              <a:latin typeface="+mn-lt"/>
            </a:endParaRPr>
          </a:p>
          <a:p>
            <a:r>
              <a:rPr lang="fr-FR" altLang="fr-FR" dirty="0">
                <a:latin typeface="+mn-lt"/>
              </a:rPr>
              <a:t>Développer une plateforme d’outil informatique mutualisé pour la communauté de microélectronique hébergé au CCIN2P3</a:t>
            </a:r>
          </a:p>
          <a:p>
            <a:endParaRPr lang="fr-FR" altLang="fr-FR" dirty="0">
              <a:latin typeface="+mn-lt"/>
            </a:endParaRPr>
          </a:p>
          <a:p>
            <a:r>
              <a:rPr lang="fr-FR" altLang="fr-FR" dirty="0">
                <a:latin typeface="+mn-lt"/>
              </a:rPr>
              <a:t>Le projet OMME a montré une « proof of concept », le projet </a:t>
            </a:r>
            <a:r>
              <a:rPr lang="fr-FR" altLang="fr-FR" dirty="0" err="1">
                <a:latin typeface="+mn-lt"/>
              </a:rPr>
              <a:t>Ommic</a:t>
            </a:r>
            <a:r>
              <a:rPr lang="fr-FR" altLang="fr-FR" dirty="0">
                <a:latin typeface="+mn-lt"/>
              </a:rPr>
              <a:t> vise un passage à l’échelle pour l’ensemble de la communauté (~40FTE évaluées à l’institut)</a:t>
            </a:r>
          </a:p>
        </p:txBody>
      </p:sp>
    </p:spTree>
    <p:extLst>
      <p:ext uri="{BB962C8B-B14F-4D97-AF65-F5344CB8AC3E}">
        <p14:creationId xmlns:p14="http://schemas.microsoft.com/office/powerpoint/2010/main" val="336524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 dirty="0">
                <a:latin typeface="+mj-lt"/>
              </a:rPr>
              <a:t>Organisation</a:t>
            </a: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3"/>
          </p:nvPr>
        </p:nvSpPr>
        <p:spPr bwMode="auto">
          <a:xfrm>
            <a:off x="323528" y="1196752"/>
            <a:ext cx="8496944" cy="511256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None/>
            </a:pPr>
            <a:endParaRPr lang="fr-FR" altLang="fr-FR" dirty="0">
              <a:latin typeface="+mn-lt"/>
            </a:endParaRPr>
          </a:p>
          <a:p>
            <a:r>
              <a:rPr lang="fr-FR" altLang="fr-FR" dirty="0">
                <a:latin typeface="+mn-lt"/>
              </a:rPr>
              <a:t>Recentrer le groupe projet pour augmenter son efficacité:</a:t>
            </a:r>
          </a:p>
          <a:p>
            <a:pPr lvl="1"/>
            <a:r>
              <a:rPr lang="fr-FR" altLang="fr-FR" dirty="0">
                <a:latin typeface="+mn-lt"/>
              </a:rPr>
              <a:t>Nicolas Pillet (LPC): porteur du projet</a:t>
            </a:r>
          </a:p>
          <a:p>
            <a:pPr lvl="1"/>
            <a:r>
              <a:rPr lang="fr-FR" altLang="fr-FR" dirty="0">
                <a:latin typeface="+mn-lt"/>
              </a:rPr>
              <a:t>Edouard </a:t>
            </a:r>
            <a:r>
              <a:rPr lang="fr-FR" altLang="fr-FR" dirty="0" err="1">
                <a:latin typeface="+mn-lt"/>
              </a:rPr>
              <a:t>Bechetoile</a:t>
            </a:r>
            <a:r>
              <a:rPr lang="fr-FR" altLang="fr-FR" dirty="0">
                <a:latin typeface="+mn-lt"/>
              </a:rPr>
              <a:t> (IP2I): expert </a:t>
            </a:r>
            <a:r>
              <a:rPr lang="fr-FR" altLang="fr-FR" dirty="0" err="1">
                <a:latin typeface="+mn-lt"/>
              </a:rPr>
              <a:t>microélectronicien</a:t>
            </a:r>
            <a:endParaRPr lang="fr-FR" altLang="fr-FR" dirty="0">
              <a:latin typeface="+mn-lt"/>
            </a:endParaRPr>
          </a:p>
          <a:p>
            <a:pPr lvl="1"/>
            <a:r>
              <a:rPr lang="fr-FR" altLang="fr-FR" dirty="0">
                <a:latin typeface="+mn-lt"/>
              </a:rPr>
              <a:t>Frédéric Morel (IPHC): expert </a:t>
            </a:r>
            <a:r>
              <a:rPr lang="fr-FR" altLang="fr-FR" dirty="0" err="1">
                <a:latin typeface="+mn-lt"/>
              </a:rPr>
              <a:t>microélectronicien</a:t>
            </a:r>
            <a:endParaRPr lang="fr-FR" altLang="fr-FR" dirty="0">
              <a:latin typeface="+mn-lt"/>
            </a:endParaRPr>
          </a:p>
          <a:p>
            <a:pPr lvl="1"/>
            <a:r>
              <a:rPr lang="fr-FR" altLang="fr-FR" dirty="0">
                <a:latin typeface="+mn-lt"/>
              </a:rPr>
              <a:t>Thierry </a:t>
            </a:r>
            <a:r>
              <a:rPr lang="fr-FR" altLang="fr-FR" dirty="0" err="1">
                <a:latin typeface="+mn-lt"/>
              </a:rPr>
              <a:t>Descombes</a:t>
            </a:r>
            <a:r>
              <a:rPr lang="fr-FR" altLang="fr-FR" dirty="0">
                <a:latin typeface="+mn-lt"/>
              </a:rPr>
              <a:t> (LPSC): expert système informatique</a:t>
            </a:r>
          </a:p>
          <a:p>
            <a:endParaRPr lang="fr-FR" altLang="fr-FR" dirty="0">
              <a:latin typeface="+mn-lt"/>
            </a:endParaRPr>
          </a:p>
          <a:p>
            <a:r>
              <a:rPr lang="fr-FR" altLang="fr-FR" dirty="0">
                <a:latin typeface="+mn-lt"/>
              </a:rPr>
              <a:t>Création d’un groupe utilisateur avec un représentant de chaque laboratoire hébergeant un </a:t>
            </a:r>
            <a:r>
              <a:rPr lang="fr-FR" altLang="fr-FR" dirty="0" err="1">
                <a:latin typeface="+mn-lt"/>
              </a:rPr>
              <a:t>microélectronicien</a:t>
            </a:r>
            <a:r>
              <a:rPr lang="fr-FR" altLang="fr-FR" dirty="0">
                <a:latin typeface="+mn-lt"/>
              </a:rPr>
              <a:t> (groupe en cours de création)</a:t>
            </a:r>
          </a:p>
          <a:p>
            <a:pPr lvl="1"/>
            <a:r>
              <a:rPr lang="fr-FR" altLang="fr-FR" dirty="0">
                <a:latin typeface="+mn-lt"/>
              </a:rPr>
              <a:t>S’assurer que le développement rejoint les besoins utilisateurs</a:t>
            </a:r>
          </a:p>
          <a:p>
            <a:pPr lvl="1"/>
            <a:r>
              <a:rPr lang="fr-FR" altLang="fr-FR" dirty="0">
                <a:latin typeface="+mn-lt"/>
              </a:rPr>
              <a:t>Avoir un pool de béta testeur</a:t>
            </a:r>
          </a:p>
          <a:p>
            <a:pPr lvl="1"/>
            <a:r>
              <a:rPr lang="fr-FR" altLang="fr-FR" dirty="0">
                <a:latin typeface="+mn-lt"/>
              </a:rPr>
              <a:t>Avoir un relais dans les laboratoires</a:t>
            </a:r>
          </a:p>
        </p:txBody>
      </p:sp>
    </p:spTree>
    <p:extLst>
      <p:ext uri="{BB962C8B-B14F-4D97-AF65-F5344CB8AC3E}">
        <p14:creationId xmlns:p14="http://schemas.microsoft.com/office/powerpoint/2010/main" val="325624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 dirty="0" err="1">
                <a:latin typeface="+mj-lt"/>
              </a:rPr>
              <a:t>Etat</a:t>
            </a:r>
            <a:r>
              <a:rPr lang="en-GB" dirty="0">
                <a:latin typeface="+mj-lt"/>
              </a:rPr>
              <a:t> des </a:t>
            </a:r>
            <a:r>
              <a:rPr lang="en-GB" dirty="0" err="1">
                <a:latin typeface="+mj-lt"/>
              </a:rPr>
              <a:t>développements</a:t>
            </a:r>
            <a:endParaRPr lang="en-GB" dirty="0">
              <a:latin typeface="+mj-lt"/>
            </a:endParaRP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3"/>
          </p:nvPr>
        </p:nvSpPr>
        <p:spPr bwMode="auto">
          <a:xfrm>
            <a:off x="323528" y="1196752"/>
            <a:ext cx="8496944" cy="511256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None/>
            </a:pPr>
            <a:endParaRPr lang="fr-FR" altLang="fr-FR" dirty="0">
              <a:latin typeface="+mn-lt"/>
            </a:endParaRPr>
          </a:p>
          <a:p>
            <a:r>
              <a:rPr lang="fr-FR" altLang="fr-FR" dirty="0">
                <a:latin typeface="+mn-lt"/>
              </a:rPr>
              <a:t>2 machines en </a:t>
            </a:r>
            <a:r>
              <a:rPr lang="fr-FR" altLang="fr-FR" dirty="0" err="1">
                <a:latin typeface="+mn-lt"/>
              </a:rPr>
              <a:t>pre</a:t>
            </a:r>
            <a:r>
              <a:rPr lang="fr-FR" altLang="fr-FR" dirty="0">
                <a:latin typeface="+mn-lt"/>
              </a:rPr>
              <a:t>-release:</a:t>
            </a:r>
          </a:p>
          <a:p>
            <a:pPr lvl="1"/>
            <a:r>
              <a:rPr lang="fr-FR" altLang="fr-FR" dirty="0">
                <a:latin typeface="+mn-lt"/>
                <a:sym typeface="Wingdings" panose="05000000000000000000" pitchFamily="2" charset="2"/>
              </a:rPr>
              <a:t>8 Cœurs, 128/64 Go Ram, 1 To local + 3 To </a:t>
            </a:r>
            <a:r>
              <a:rPr lang="fr-FR" altLang="fr-FR" dirty="0" err="1">
                <a:latin typeface="+mn-lt"/>
                <a:sym typeface="Wingdings" panose="05000000000000000000" pitchFamily="2" charset="2"/>
              </a:rPr>
              <a:t>share</a:t>
            </a:r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r>
              <a:rPr lang="fr-FR" altLang="fr-FR" dirty="0">
                <a:latin typeface="+mn-lt"/>
                <a:sym typeface="Wingdings" panose="05000000000000000000" pitchFamily="2" charset="2"/>
              </a:rPr>
              <a:t>Suite cadence installée et fonctionnelle</a:t>
            </a:r>
          </a:p>
          <a:p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r>
              <a:rPr lang="fr-FR" altLang="fr-FR" dirty="0">
                <a:latin typeface="+mn-lt"/>
                <a:sym typeface="Wingdings" panose="05000000000000000000" pitchFamily="2" charset="2"/>
              </a:rPr>
              <a:t>Plusieurs design kit installés:</a:t>
            </a:r>
          </a:p>
          <a:p>
            <a:pPr lvl="1"/>
            <a:r>
              <a:rPr lang="fr-FR" altLang="fr-FR" dirty="0">
                <a:latin typeface="+mn-lt"/>
                <a:sym typeface="Wingdings" panose="05000000000000000000" pitchFamily="2" charset="2"/>
              </a:rPr>
              <a:t>TSMC 130nm et 65 nm</a:t>
            </a:r>
          </a:p>
          <a:p>
            <a:pPr lvl="1"/>
            <a:r>
              <a:rPr lang="fr-FR" altLang="fr-FR" dirty="0">
                <a:latin typeface="+mn-lt"/>
                <a:sym typeface="Wingdings" panose="05000000000000000000" pitchFamily="2" charset="2"/>
              </a:rPr>
              <a:t>Tower Jazz 180 nm</a:t>
            </a:r>
          </a:p>
          <a:p>
            <a:pPr lvl="1"/>
            <a:r>
              <a:rPr lang="fr-FR" altLang="fr-FR" dirty="0" err="1">
                <a:latin typeface="+mn-lt"/>
                <a:sym typeface="Wingdings" panose="05000000000000000000" pitchFamily="2" charset="2"/>
              </a:rPr>
              <a:t>OnSemi</a:t>
            </a:r>
            <a:r>
              <a:rPr lang="fr-FR" altLang="fr-FR" dirty="0">
                <a:latin typeface="+mn-lt"/>
                <a:sym typeface="Wingdings" panose="05000000000000000000" pitchFamily="2" charset="2"/>
              </a:rPr>
              <a:t> i3t25</a:t>
            </a:r>
          </a:p>
          <a:p>
            <a:pPr marL="457200" lvl="1" indent="0">
              <a:buNone/>
            </a:pPr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r>
              <a:rPr lang="fr-FR" altLang="fr-FR" dirty="0">
                <a:latin typeface="+mn-lt"/>
                <a:sym typeface="Wingdings" panose="05000000000000000000" pitchFamily="2" charset="2"/>
              </a:rPr>
              <a:t>1 projet qui fait office de beta testeur: R&amp;T </a:t>
            </a:r>
            <a:r>
              <a:rPr lang="fr-FR" altLang="fr-FR" dirty="0" err="1">
                <a:latin typeface="+mn-lt"/>
                <a:sym typeface="Wingdings" panose="05000000000000000000" pitchFamily="2" charset="2"/>
              </a:rPr>
              <a:t>SiGe</a:t>
            </a:r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pPr lvl="1"/>
            <a:r>
              <a:rPr lang="fr-FR" altLang="fr-FR" dirty="0">
                <a:latin typeface="+mn-lt"/>
                <a:sym typeface="Wingdings" panose="05000000000000000000" pitchFamily="2" charset="2"/>
              </a:rPr>
              <a:t>Soumission prévu à la fin de l’année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64A4117-2CD3-4E62-B104-7A302967D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15616" y="3645024"/>
            <a:ext cx="3179781" cy="1872208"/>
          </a:xfrm>
          <a:prstGeom prst="rect">
            <a:avLst/>
          </a:prstGeom>
        </p:spPr>
      </p:pic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18CF4D9A-96C6-48B3-8DAD-119FCC6E100E}"/>
              </a:ext>
            </a:extLst>
          </p:cNvPr>
          <p:cNvSpPr/>
          <p:nvPr/>
        </p:nvSpPr>
        <p:spPr>
          <a:xfrm>
            <a:off x="4295397" y="3645024"/>
            <a:ext cx="204595" cy="126014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ccolade fermante 5">
            <a:extLst>
              <a:ext uri="{FF2B5EF4-FFF2-40B4-BE49-F238E27FC236}">
                <a16:creationId xmlns:a16="http://schemas.microsoft.com/office/drawing/2014/main" id="{A39F1D16-BAE0-445A-BB5F-8C322D5AFEC0}"/>
              </a:ext>
            </a:extLst>
          </p:cNvPr>
          <p:cNvSpPr/>
          <p:nvPr/>
        </p:nvSpPr>
        <p:spPr>
          <a:xfrm>
            <a:off x="4487642" y="4941168"/>
            <a:ext cx="168591" cy="216024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Accolade fermante 6">
            <a:extLst>
              <a:ext uri="{FF2B5EF4-FFF2-40B4-BE49-F238E27FC236}">
                <a16:creationId xmlns:a16="http://schemas.microsoft.com/office/drawing/2014/main" id="{E9BE786C-1EEB-44F1-9D41-EA699D9AAB7D}"/>
              </a:ext>
            </a:extLst>
          </p:cNvPr>
          <p:cNvSpPr/>
          <p:nvPr/>
        </p:nvSpPr>
        <p:spPr>
          <a:xfrm>
            <a:off x="4295397" y="5211198"/>
            <a:ext cx="168591" cy="216024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2D00FE1-53C9-4CEE-B835-491A94C1B7BF}"/>
              </a:ext>
            </a:extLst>
          </p:cNvPr>
          <p:cNvSpPr txBox="1"/>
          <p:nvPr/>
        </p:nvSpPr>
        <p:spPr>
          <a:xfrm>
            <a:off x="4469336" y="4059070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/>
              <a:t>NDA globaux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B22ACF-3459-4DDD-BE00-1F82858567F3}"/>
              </a:ext>
            </a:extLst>
          </p:cNvPr>
          <p:cNvSpPr txBox="1"/>
          <p:nvPr/>
        </p:nvSpPr>
        <p:spPr>
          <a:xfrm>
            <a:off x="4661392" y="4818347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/>
              <a:t>NDA labo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A80BD4E-2F2D-480F-80AC-E40916D81821}"/>
              </a:ext>
            </a:extLst>
          </p:cNvPr>
          <p:cNvSpPr txBox="1"/>
          <p:nvPr/>
        </p:nvSpPr>
        <p:spPr>
          <a:xfrm>
            <a:off x="4463988" y="5117020"/>
            <a:ext cx="420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/>
              <a:t>Ne pas utiliser </a:t>
            </a:r>
            <a:r>
              <a:rPr lang="fr-FR" sz="1800" dirty="0" err="1"/>
              <a:t>Tsi</a:t>
            </a:r>
            <a:r>
              <a:rPr lang="fr-FR" sz="1800" dirty="0"/>
              <a:t> si production &lt; 20 wafer</a:t>
            </a:r>
          </a:p>
        </p:txBody>
      </p:sp>
    </p:spTree>
    <p:extLst>
      <p:ext uri="{BB962C8B-B14F-4D97-AF65-F5344CB8AC3E}">
        <p14:creationId xmlns:p14="http://schemas.microsoft.com/office/powerpoint/2010/main" val="1965141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 dirty="0">
                <a:latin typeface="+mj-lt"/>
              </a:rPr>
              <a:t>Planning 2023</a:t>
            </a: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3"/>
          </p:nvPr>
        </p:nvSpPr>
        <p:spPr bwMode="auto">
          <a:xfrm>
            <a:off x="251520" y="1196752"/>
            <a:ext cx="8712968" cy="511256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None/>
            </a:pPr>
            <a:endParaRPr lang="fr-FR" altLang="fr-FR" dirty="0">
              <a:latin typeface="+mn-lt"/>
            </a:endParaRPr>
          </a:p>
          <a:p>
            <a:r>
              <a:rPr lang="fr-FR" altLang="fr-FR" dirty="0">
                <a:latin typeface="+mn-lt"/>
              </a:rPr>
              <a:t>2 nouvelles machines plus petite (</a:t>
            </a:r>
            <a:r>
              <a:rPr lang="fr-FR" altLang="fr-FR" dirty="0">
                <a:latin typeface="+mn-lt"/>
                <a:sym typeface="Wingdings" panose="05000000000000000000" pitchFamily="2" charset="2"/>
              </a:rPr>
              <a:t>32Go Ram)</a:t>
            </a:r>
          </a:p>
          <a:p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r>
              <a:rPr lang="fr-FR" altLang="fr-FR" dirty="0">
                <a:latin typeface="+mn-lt"/>
                <a:sym typeface="Wingdings" panose="05000000000000000000" pitchFamily="2" charset="2"/>
              </a:rPr>
              <a:t>Installation et paramétrage de la suite </a:t>
            </a:r>
            <a:r>
              <a:rPr lang="fr-FR" altLang="fr-FR" dirty="0" err="1">
                <a:latin typeface="+mn-lt"/>
                <a:sym typeface="Wingdings" panose="05000000000000000000" pitchFamily="2" charset="2"/>
              </a:rPr>
              <a:t>SoS</a:t>
            </a:r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r>
              <a:rPr lang="fr-FR" altLang="fr-FR" dirty="0">
                <a:latin typeface="+mn-lt"/>
                <a:sym typeface="Wingdings" panose="05000000000000000000" pitchFamily="2" charset="2"/>
              </a:rPr>
              <a:t>Production de la documentation (document écrit, tutoriel vidéo etc.), le tout sera stocké sur le site de la formation permanente (</a:t>
            </a:r>
            <a:r>
              <a:rPr lang="fr-FR" altLang="fr-FR" dirty="0">
                <a:latin typeface="+mn-lt"/>
                <a:sym typeface="Wingdings" panose="05000000000000000000" pitchFamily="2" charset="2"/>
                <a:hlinkClick r:id="rId2"/>
              </a:rPr>
              <a:t>https://formation.in2p3.fr/</a:t>
            </a:r>
            <a:r>
              <a:rPr lang="fr-FR" altLang="fr-FR" dirty="0">
                <a:latin typeface="+mn-lt"/>
                <a:sym typeface="Wingdings" panose="05000000000000000000" pitchFamily="2" charset="2"/>
              </a:rPr>
              <a:t>)</a:t>
            </a:r>
          </a:p>
          <a:p>
            <a:endParaRPr lang="fr-FR" altLang="fr-FR" dirty="0">
              <a:latin typeface="+mn-lt"/>
              <a:sym typeface="Wingdings" panose="05000000000000000000" pitchFamily="2" charset="2"/>
            </a:endParaRPr>
          </a:p>
          <a:p>
            <a:r>
              <a:rPr lang="fr-FR" altLang="fr-FR" dirty="0">
                <a:latin typeface="+mn-lt"/>
                <a:sym typeface="Wingdings" panose="05000000000000000000" pitchFamily="2" charset="2"/>
              </a:rPr>
              <a:t>Mise en place d’outil d’évaluation des performances (principalement autour de l’accès distant)</a:t>
            </a:r>
          </a:p>
        </p:txBody>
      </p:sp>
    </p:spTree>
    <p:extLst>
      <p:ext uri="{BB962C8B-B14F-4D97-AF65-F5344CB8AC3E}">
        <p14:creationId xmlns:p14="http://schemas.microsoft.com/office/powerpoint/2010/main" val="539358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GB" dirty="0">
              <a:latin typeface="+mj-lt"/>
            </a:endParaRP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3"/>
          </p:nvPr>
        </p:nvSpPr>
        <p:spPr bwMode="auto">
          <a:xfrm>
            <a:off x="107504" y="2348880"/>
            <a:ext cx="8928992" cy="144016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None/>
            </a:pPr>
            <a:endParaRPr lang="fr-FR" altLang="fr-FR" dirty="0">
              <a:latin typeface="+mn-lt"/>
            </a:endParaRPr>
          </a:p>
          <a:p>
            <a:pPr marL="0" indent="0" algn="ctr">
              <a:buNone/>
            </a:pPr>
            <a:r>
              <a:rPr lang="fr-FR" altLang="fr-FR" dirty="0">
                <a:latin typeface="+mn-lt"/>
              </a:rPr>
              <a:t>MERCI DE VOTRE ATTENTION</a:t>
            </a:r>
            <a:endParaRPr lang="fr-FR" altLang="fr-FR" dirty="0">
              <a:latin typeface="+mn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84921777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eption personnalisée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295</Words>
  <Application>Microsoft Office PowerPoint</Application>
  <DocSecurity>0</DocSecurity>
  <PresentationFormat>Affichage à l'écran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Courier New</vt:lpstr>
      <vt:lpstr>Helvetica Neue</vt:lpstr>
      <vt:lpstr>Times New Roman</vt:lpstr>
      <vt:lpstr>Verdana</vt:lpstr>
      <vt:lpstr>Conception personnalisée</vt:lpstr>
      <vt:lpstr>Présentation PowerPoint</vt:lpstr>
      <vt:lpstr>Objectif et Contexte</vt:lpstr>
      <vt:lpstr>Organisation</vt:lpstr>
      <vt:lpstr>Etat des développements</vt:lpstr>
      <vt:lpstr>Planning 2023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DE LA TAILLE Christophe</dc:creator>
  <cp:keywords/>
  <dc:description/>
  <cp:lastModifiedBy>Edouard Bechetoille</cp:lastModifiedBy>
  <cp:revision>1002</cp:revision>
  <dcterms:created xsi:type="dcterms:W3CDTF">1601-01-01T00:00:00Z</dcterms:created>
  <dcterms:modified xsi:type="dcterms:W3CDTF">2023-06-16T13:03:43Z</dcterms:modified>
  <cp:category/>
  <dc:identifier/>
  <cp:contentStatus/>
  <dc:language/>
  <cp:version/>
</cp:coreProperties>
</file>