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0" r:id="rId6"/>
    <p:sldId id="267" r:id="rId7"/>
    <p:sldId id="262" r:id="rId8"/>
    <p:sldId id="266" r:id="rId9"/>
    <p:sldId id="263" r:id="rId10"/>
    <p:sldId id="268" r:id="rId11"/>
    <p:sldId id="264" r:id="rId12"/>
    <p:sldId id="269" r:id="rId13"/>
    <p:sldId id="265" r:id="rId14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27F92-4A90-4AC9-AFEE-170ADF081E1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AEA70-0F06-4737-934F-11DF93EE09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24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64000"/>
            <a:ext cx="12192000" cy="32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449234" y="65738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449234" y="65738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24" descr="IP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25" y="153888"/>
            <a:ext cx="1661539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3201" y="153888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39" y="156721"/>
            <a:ext cx="2696594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874800" y="1764000"/>
            <a:ext cx="10440000" cy="32400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effectLst>
                  <a:glow rad="1270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GB" altLang="fr-FR" noProof="0" dirty="0" smtClean="0"/>
          </a:p>
        </p:txBody>
      </p:sp>
      <p:sp>
        <p:nvSpPr>
          <p:cNvPr id="15361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874800" y="5184000"/>
            <a:ext cx="10440000" cy="1044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altLang="fr-FR" noProof="0" smtClean="0"/>
              <a:t>Modifier le style des sous-titres du masque</a:t>
            </a:r>
            <a:endParaRPr lang="en-GB" altLang="fr-FR" noProof="0" dirty="0" smtClean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frederic.morel@iphc.cnrs.fr - Journées des Métiers de l'Electronique de l'IN2P3 et de l'IRFU</a:t>
            </a:r>
            <a:endParaRPr lang="en-GB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A12196-9EE2-4711-86E6-A66CFA9D564F}" type="slidenum">
              <a:rPr lang="en-GB" smtClean="0"/>
              <a:t>‹N°›</a:t>
            </a:fld>
            <a:endParaRPr lang="en-GB"/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15/06/2023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2" y="153888"/>
            <a:ext cx="1145904" cy="115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54" y="153888"/>
            <a:ext cx="3183333" cy="115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5" b="52415"/>
          <a:stretch/>
        </p:blipFill>
        <p:spPr bwMode="auto">
          <a:xfrm>
            <a:off x="0" y="6523200"/>
            <a:ext cx="12192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5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449234" y="65738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449234" y="65738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pic>
        <p:nvPicPr>
          <p:cNvPr id="10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64000"/>
            <a:ext cx="12192000" cy="32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876000" y="1764000"/>
            <a:ext cx="10440000" cy="32400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effectLst>
                  <a:glow rad="127000">
                    <a:schemeClr val="bg2">
                      <a:lumMod val="75000"/>
                      <a:alpha val="40000"/>
                    </a:schemeClr>
                  </a:glow>
                </a:effectLst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GB" altLang="fr-FR" noProof="0" dirty="0" smtClean="0"/>
          </a:p>
        </p:txBody>
      </p:sp>
      <p:sp>
        <p:nvSpPr>
          <p:cNvPr id="15361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876000" y="5184000"/>
            <a:ext cx="10440000" cy="1044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fr-FR" altLang="fr-FR" noProof="0" smtClean="0"/>
              <a:t>Modifier le style des sous-titres du masque</a:t>
            </a:r>
            <a:endParaRPr lang="en-GB" altLang="fr-FR" noProof="0" dirty="0" smtClean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lang="en-GB" sz="1100" b="0" kern="1200">
                <a:solidFill>
                  <a:srgbClr val="3C3C6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A12196-9EE2-4711-86E6-A66CFA9D564F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lang="en-GB" sz="1100" b="0" kern="1200" smtClean="0">
                <a:solidFill>
                  <a:srgbClr val="3C3C6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smtClean="0"/>
              <a:t>15/06/2023</a:t>
            </a:r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5" b="52415"/>
          <a:stretch/>
        </p:blipFill>
        <p:spPr bwMode="auto">
          <a:xfrm>
            <a:off x="0" y="6523200"/>
            <a:ext cx="12192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5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000" y="972000"/>
            <a:ext cx="11760000" cy="5400000"/>
          </a:xfrm>
        </p:spPr>
        <p:txBody>
          <a:bodyPr/>
          <a:lstStyle>
            <a:lvl1pPr marL="360363" indent="-360363">
              <a:buClr>
                <a:schemeClr val="tx2"/>
              </a:buClr>
              <a:defRPr sz="2400">
                <a:solidFill>
                  <a:schemeClr val="tx2"/>
                </a:solidFill>
              </a:defRPr>
            </a:lvl1pPr>
            <a:lvl2pPr marL="720725" indent="-360363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081088" indent="-361950">
              <a:buClr>
                <a:schemeClr val="tx2"/>
              </a:buClr>
              <a:defRPr sz="1800">
                <a:solidFill>
                  <a:schemeClr val="tx2"/>
                </a:solidFill>
              </a:defRPr>
            </a:lvl3pPr>
            <a:lvl4pPr marL="1431925" indent="-352425">
              <a:buClr>
                <a:schemeClr val="tx2"/>
              </a:buClr>
              <a:defRPr sz="1800">
                <a:solidFill>
                  <a:schemeClr val="tx2"/>
                </a:solidFill>
              </a:defRPr>
            </a:lvl4pPr>
            <a:lvl5pPr marL="1790700" indent="-358775">
              <a:buClr>
                <a:schemeClr val="tx2"/>
              </a:buClr>
              <a:defRPr sz="1600">
                <a:solidFill>
                  <a:schemeClr val="tx2"/>
                </a:solidFill>
              </a:defRPr>
            </a:lvl5pPr>
            <a:lvl6pPr>
              <a:defRPr sz="800"/>
            </a:lvl6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" y="162000"/>
            <a:ext cx="12192000" cy="504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A12196-9EE2-4711-86E6-A66CFA9D564F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15/06/2023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12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" y="162000"/>
            <a:ext cx="12192000" cy="504000"/>
          </a:xfrm>
        </p:spPr>
        <p:txBody>
          <a:bodyPr/>
          <a:lstStyle/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A12196-9EE2-4711-86E6-A66CFA9D564F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15/06/2023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7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53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b="60897"/>
          <a:stretch/>
        </p:blipFill>
        <p:spPr bwMode="auto">
          <a:xfrm>
            <a:off x="0" y="0"/>
            <a:ext cx="12192000" cy="82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6000" y="6624000"/>
            <a:ext cx="648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lang="en-GB" sz="11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frederic.morel@iphc.cnrs.fr - Journées des Métiers de l'Electronique de l'IN2P3 et de l'IRFU</a:t>
            </a:r>
            <a:endParaRPr lang="en-GB"/>
          </a:p>
        </p:txBody>
      </p:sp>
      <p:sp>
        <p:nvSpPr>
          <p:cNvPr id="152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000" y="6624000"/>
            <a:ext cx="108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lang="en-GB" sz="1100" b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DEA12196-9EE2-4711-86E6-A66CFA9D564F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000" y="972000"/>
            <a:ext cx="117612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smtClean="0"/>
              <a:t>Cliques pour modifier les styles du </a:t>
            </a:r>
            <a:r>
              <a:rPr lang="en-GB" altLang="fr-FR" noProof="0" dirty="0" err="1" smtClean="0"/>
              <a:t>texte</a:t>
            </a:r>
            <a:r>
              <a:rPr lang="en-GB" altLang="fr-FR" noProof="0" dirty="0" smtClean="0"/>
              <a:t> du masque</a:t>
            </a:r>
          </a:p>
          <a:p>
            <a:pPr lvl="1"/>
            <a:r>
              <a:rPr lang="en-GB" altLang="fr-FR" noProof="0" dirty="0" err="1" smtClean="0"/>
              <a:t>Deuxième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  <a:p>
            <a:pPr lvl="2"/>
            <a:r>
              <a:rPr lang="en-GB" altLang="fr-FR" noProof="0" dirty="0" err="1" smtClean="0"/>
              <a:t>Troisième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  <a:p>
            <a:pPr lvl="3"/>
            <a:r>
              <a:rPr lang="en-GB" altLang="fr-FR" noProof="0" dirty="0" err="1" smtClean="0"/>
              <a:t>Quatrième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  <a:p>
            <a:pPr lvl="4"/>
            <a:r>
              <a:rPr lang="en-GB" altLang="fr-FR" noProof="0" dirty="0" err="1" smtClean="0"/>
              <a:t>Cinquième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</p:txBody>
      </p:sp>
      <p:sp>
        <p:nvSpPr>
          <p:cNvPr id="152602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6000" y="6624000"/>
            <a:ext cx="108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1030" name="Text Box 28"/>
          <p:cNvSpPr txBox="1">
            <a:spLocks noChangeArrowheads="1"/>
          </p:cNvSpPr>
          <p:nvPr/>
        </p:nvSpPr>
        <p:spPr bwMode="auto">
          <a:xfrm>
            <a:off x="4449234" y="6469064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1031" name="Text Box 29"/>
          <p:cNvSpPr txBox="1">
            <a:spLocks noChangeArrowheads="1"/>
          </p:cNvSpPr>
          <p:nvPr/>
        </p:nvSpPr>
        <p:spPr bwMode="auto">
          <a:xfrm>
            <a:off x="4449234" y="6469064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103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0" y="162718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err="1" smtClean="0"/>
              <a:t>Cliquez</a:t>
            </a:r>
            <a:r>
              <a:rPr lang="en-GB" altLang="fr-FR" noProof="0" dirty="0" smtClean="0"/>
              <a:t> pour modifier le style du titre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5" b="52415"/>
          <a:stretch/>
        </p:blipFill>
        <p:spPr bwMode="auto">
          <a:xfrm>
            <a:off x="0" y="6523200"/>
            <a:ext cx="12192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13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60363" indent="-3603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2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20725" indent="-3603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2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081088" indent="-3619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800" kern="1200">
          <a:solidFill>
            <a:schemeClr val="tx2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431925" indent="-352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¨"/>
        <a:defRPr sz="1800" kern="1200">
          <a:solidFill>
            <a:schemeClr val="tx2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790700" indent="-358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Implémentation</a:t>
            </a:r>
            <a:r>
              <a:rPr lang="en-GB" dirty="0" smtClean="0"/>
              <a:t> de SOC RISC-V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Protium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2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0" t="136" r="1452"/>
          <a:stretch/>
        </p:blipFill>
        <p:spPr>
          <a:xfrm>
            <a:off x="439445" y="1529542"/>
            <a:ext cx="11313622" cy="4157346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Protium</a:t>
            </a:r>
            <a:r>
              <a:rPr lang="en-GB" dirty="0" smtClean="0"/>
              <a:t> platform</a:t>
            </a:r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9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Co-development:</a:t>
            </a:r>
          </a:p>
          <a:p>
            <a:pPr lvl="1"/>
            <a:r>
              <a:rPr lang="en-GB" dirty="0"/>
              <a:t>Full chain verification</a:t>
            </a:r>
          </a:p>
          <a:p>
            <a:pPr lvl="1"/>
            <a:r>
              <a:rPr lang="en-GB" dirty="0"/>
              <a:t>Software and hardware validation</a:t>
            </a:r>
          </a:p>
          <a:p>
            <a:pPr lvl="1"/>
            <a:r>
              <a:rPr lang="en-GB" dirty="0"/>
              <a:t>External hardware </a:t>
            </a:r>
            <a:r>
              <a:rPr lang="en-GB" dirty="0" smtClean="0"/>
              <a:t>optional</a:t>
            </a:r>
            <a:endParaRPr lang="en-GB" dirty="0"/>
          </a:p>
          <a:p>
            <a:r>
              <a:rPr lang="en-GB" dirty="0" err="1"/>
              <a:t>SoC</a:t>
            </a:r>
            <a:r>
              <a:rPr lang="en-GB" dirty="0"/>
              <a:t> usage:</a:t>
            </a:r>
          </a:p>
          <a:p>
            <a:pPr lvl="1"/>
            <a:r>
              <a:rPr lang="en-GB" dirty="0"/>
              <a:t>Versatile device to configure ASIC</a:t>
            </a:r>
          </a:p>
          <a:p>
            <a:pPr lvl="1"/>
            <a:r>
              <a:rPr lang="en-GB" dirty="0"/>
              <a:t>Fast reconfiguration (C compilation)</a:t>
            </a:r>
          </a:p>
          <a:p>
            <a:pPr lvl="1"/>
            <a:r>
              <a:rPr lang="en-GB" dirty="0"/>
              <a:t>No need to PNR the system</a:t>
            </a:r>
          </a:p>
          <a:p>
            <a:pPr lvl="1"/>
            <a:r>
              <a:rPr lang="en-GB" dirty="0" smtClean="0"/>
              <a:t>Increase </a:t>
            </a:r>
            <a:r>
              <a:rPr lang="en-GB" dirty="0" err="1"/>
              <a:t>Protium</a:t>
            </a:r>
            <a:r>
              <a:rPr lang="en-GB" dirty="0"/>
              <a:t> </a:t>
            </a:r>
            <a:r>
              <a:rPr lang="en-GB" dirty="0" smtClean="0"/>
              <a:t>interactivity</a:t>
            </a:r>
          </a:p>
          <a:p>
            <a:r>
              <a:rPr lang="en-GB" dirty="0" smtClean="0"/>
              <a:t>First steps for future implementation of RISC-V in our designs:</a:t>
            </a:r>
          </a:p>
          <a:p>
            <a:pPr lvl="1"/>
            <a:r>
              <a:rPr lang="en-GB" dirty="0" smtClean="0"/>
              <a:t>Smart sensor with fast auto-test and calibration capabilities</a:t>
            </a:r>
          </a:p>
          <a:p>
            <a:pPr lvl="1"/>
            <a:r>
              <a:rPr lang="en-GB" dirty="0"/>
              <a:t>Not for </a:t>
            </a:r>
            <a:r>
              <a:rPr lang="en-GB" dirty="0" smtClean="0"/>
              <a:t>computing in first intention</a:t>
            </a:r>
            <a:endParaRPr lang="en-GB" dirty="0"/>
          </a:p>
          <a:p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RISC-V in </a:t>
            </a:r>
            <a:r>
              <a:rPr lang="en-GB" dirty="0" err="1" smtClean="0"/>
              <a:t>protium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2078"/>
          <a:stretch/>
        </p:blipFill>
        <p:spPr>
          <a:xfrm>
            <a:off x="5113867" y="1454201"/>
            <a:ext cx="6623541" cy="168353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1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1999" y="972000"/>
            <a:ext cx="4853825" cy="5400000"/>
          </a:xfrm>
        </p:spPr>
        <p:txBody>
          <a:bodyPr/>
          <a:lstStyle/>
          <a:p>
            <a:r>
              <a:rPr lang="en-GB" dirty="0" err="1" smtClean="0"/>
              <a:t>Pulpissimo</a:t>
            </a:r>
            <a:endParaRPr lang="en-GB" dirty="0" smtClean="0"/>
          </a:p>
          <a:p>
            <a:pPr lvl="1"/>
            <a:r>
              <a:rPr lang="en-GB" dirty="0" smtClean="0"/>
              <a:t>CPU is working</a:t>
            </a:r>
          </a:p>
          <a:p>
            <a:pPr lvl="1"/>
            <a:r>
              <a:rPr lang="en-GB" dirty="0" smtClean="0"/>
              <a:t>Difficulties with modules due to complex </a:t>
            </a:r>
            <a:r>
              <a:rPr lang="en-GB" dirty="0" err="1" smtClean="0"/>
              <a:t>SystemVerilog</a:t>
            </a:r>
            <a:r>
              <a:rPr lang="en-GB" dirty="0" smtClean="0"/>
              <a:t> bus interfaces</a:t>
            </a:r>
          </a:p>
          <a:p>
            <a:pPr lvl="1"/>
            <a:endParaRPr lang="en-GB" dirty="0"/>
          </a:p>
          <a:p>
            <a:r>
              <a:rPr lang="en-GB" dirty="0" smtClean="0"/>
              <a:t>PicoRV32</a:t>
            </a:r>
          </a:p>
          <a:p>
            <a:pPr lvl="1"/>
            <a:r>
              <a:rPr lang="en-GB" dirty="0" smtClean="0"/>
              <a:t>First communication through UART</a:t>
            </a:r>
          </a:p>
          <a:p>
            <a:pPr lvl="1"/>
            <a:r>
              <a:rPr lang="en-GB" dirty="0" err="1" smtClean="0"/>
              <a:t>Blackbox</a:t>
            </a:r>
            <a:r>
              <a:rPr lang="en-GB" dirty="0" smtClean="0"/>
              <a:t> mode is ongoing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"/>
          <a:stretch/>
        </p:blipFill>
        <p:spPr>
          <a:xfrm>
            <a:off x="6400800" y="2545069"/>
            <a:ext cx="5419898" cy="34458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11939"/>
          <a:stretch/>
        </p:blipFill>
        <p:spPr>
          <a:xfrm>
            <a:off x="4779700" y="1133902"/>
            <a:ext cx="7298576" cy="94428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50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RISC-V will come soon in particle physics designs</a:t>
            </a:r>
          </a:p>
          <a:p>
            <a:pPr lvl="1"/>
            <a:r>
              <a:rPr lang="en-GB" dirty="0" smtClean="0"/>
              <a:t>Mainly not for computing </a:t>
            </a:r>
            <a:r>
              <a:rPr lang="en-GB" dirty="0" smtClean="0">
                <a:sym typeface="Wingdings" panose="05000000000000000000" pitchFamily="2" charset="2"/>
              </a:rPr>
              <a:t> power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Most probable </a:t>
            </a:r>
            <a:r>
              <a:rPr lang="en-GB" smtClean="0">
                <a:sym typeface="Wingdings" panose="05000000000000000000" pitchFamily="2" charset="2"/>
              </a:rPr>
              <a:t>for supervision</a:t>
            </a: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RISC-V landscape is large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Easy to find something suitable for your needs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Difficult to choose the best fitted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We succeed to implement it in </a:t>
            </a:r>
            <a:r>
              <a:rPr lang="en-GB" dirty="0" err="1" smtClean="0">
                <a:sym typeface="Wingdings" panose="05000000000000000000" pitchFamily="2" charset="2"/>
              </a:rPr>
              <a:t>Protium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Can enhanced the </a:t>
            </a:r>
            <a:r>
              <a:rPr lang="en-GB" dirty="0" err="1" smtClean="0">
                <a:sym typeface="Wingdings" panose="05000000000000000000" pitchFamily="2" charset="2"/>
              </a:rPr>
              <a:t>Protium</a:t>
            </a:r>
            <a:r>
              <a:rPr lang="en-GB" dirty="0" smtClean="0">
                <a:sym typeface="Wingdings" panose="05000000000000000000" pitchFamily="2" charset="2"/>
              </a:rPr>
              <a:t> platform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First step before ASIC version</a:t>
            </a:r>
            <a:endParaRPr lang="en-GB" dirty="0" smtClean="0">
              <a:sym typeface="Wingdings" panose="05000000000000000000" pitchFamily="2" charset="2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3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endParaRPr lang="en-GB" dirty="0" smtClean="0"/>
          </a:p>
          <a:p>
            <a:r>
              <a:rPr lang="en-GB" dirty="0" smtClean="0"/>
              <a:t>RISC-V global overview</a:t>
            </a:r>
          </a:p>
          <a:p>
            <a:endParaRPr lang="en-GB" dirty="0" smtClean="0"/>
          </a:p>
          <a:p>
            <a:r>
              <a:rPr lang="en-GB" dirty="0" smtClean="0"/>
              <a:t>Two different architectures</a:t>
            </a:r>
          </a:p>
          <a:p>
            <a:endParaRPr lang="en-GB" dirty="0" smtClean="0"/>
          </a:p>
          <a:p>
            <a:r>
              <a:rPr lang="en-GB" dirty="0" smtClean="0"/>
              <a:t>Implementation in </a:t>
            </a:r>
            <a:r>
              <a:rPr lang="en-GB" dirty="0" err="1" smtClean="0"/>
              <a:t>Protium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Conclusion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44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RISC-V?</a:t>
            </a:r>
          </a:p>
          <a:p>
            <a:pPr lvl="1"/>
            <a:r>
              <a:rPr lang="en-GB" dirty="0" smtClean="0"/>
              <a:t>It is a Instruction Set Architecture (ISA)</a:t>
            </a:r>
          </a:p>
          <a:p>
            <a:pPr lvl="1"/>
            <a:r>
              <a:rPr lang="en-GB" dirty="0"/>
              <a:t>It is based on established </a:t>
            </a:r>
            <a:r>
              <a:rPr lang="en-GB" dirty="0" smtClean="0"/>
              <a:t>Reduced Instruction Set Computer </a:t>
            </a:r>
            <a:r>
              <a:rPr lang="en-GB" dirty="0"/>
              <a:t>(RISC) </a:t>
            </a:r>
            <a:r>
              <a:rPr lang="en-GB" dirty="0" smtClean="0"/>
              <a:t>principle</a:t>
            </a:r>
          </a:p>
          <a:p>
            <a:pPr lvl="1"/>
            <a:r>
              <a:rPr lang="en-GB" dirty="0" smtClean="0"/>
              <a:t>It </a:t>
            </a:r>
            <a:r>
              <a:rPr lang="en-GB" dirty="0"/>
              <a:t>is s provided under royalty-free open-source </a:t>
            </a:r>
            <a:r>
              <a:rPr lang="en-GB" dirty="0" smtClean="0"/>
              <a:t>licenses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When it has started?</a:t>
            </a:r>
          </a:p>
          <a:p>
            <a:pPr lvl="1"/>
            <a:r>
              <a:rPr lang="en-GB" dirty="0" smtClean="0"/>
              <a:t>18</a:t>
            </a:r>
            <a:r>
              <a:rPr lang="en-GB" baseline="30000" dirty="0" smtClean="0"/>
              <a:t>th</a:t>
            </a:r>
            <a:r>
              <a:rPr lang="en-GB" dirty="0" smtClean="0"/>
              <a:t> May 2010</a:t>
            </a:r>
          </a:p>
          <a:p>
            <a:pPr lvl="1"/>
            <a:r>
              <a:rPr lang="en-GB" dirty="0" smtClean="0"/>
              <a:t>First Silicon in 2011 (FDSOI 28nm from STM)</a:t>
            </a:r>
          </a:p>
          <a:p>
            <a:pPr lvl="1"/>
            <a:r>
              <a:rPr lang="en-GB" dirty="0" smtClean="0"/>
              <a:t>RISC-V Foundation was formed in 2015</a:t>
            </a:r>
          </a:p>
          <a:p>
            <a:pPr lvl="1"/>
            <a:r>
              <a:rPr lang="en-GB" dirty="0" smtClean="0"/>
              <a:t>Based </a:t>
            </a:r>
            <a:r>
              <a:rPr lang="en-GB" dirty="0"/>
              <a:t>on </a:t>
            </a:r>
            <a:r>
              <a:rPr lang="en-GB" dirty="0" smtClean="0"/>
              <a:t>computer </a:t>
            </a:r>
            <a:r>
              <a:rPr lang="en-GB" dirty="0"/>
              <a:t>architecture ideas that date back at least 40 </a:t>
            </a:r>
            <a:r>
              <a:rPr lang="en-GB" dirty="0" smtClean="0"/>
              <a:t>years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6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Historical overview</a:t>
            </a:r>
            <a:endParaRPr lang="en-GB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51" y="1301403"/>
            <a:ext cx="10901009" cy="4741193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36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2000" y="972000"/>
            <a:ext cx="5782199" cy="5400000"/>
          </a:xfrm>
        </p:spPr>
        <p:txBody>
          <a:bodyPr/>
          <a:lstStyle/>
          <a:p>
            <a:r>
              <a:rPr lang="en-GB" dirty="0" smtClean="0"/>
              <a:t>Base ISA variant:</a:t>
            </a:r>
          </a:p>
          <a:p>
            <a:pPr lvl="1"/>
            <a:r>
              <a:rPr lang="en-GB" dirty="0" smtClean="0"/>
              <a:t>32, 64 or 128 bits address space</a:t>
            </a:r>
          </a:p>
          <a:p>
            <a:pPr lvl="1"/>
            <a:r>
              <a:rPr lang="en-GB" dirty="0" smtClean="0"/>
              <a:t>The I extension is the only mandatory</a:t>
            </a:r>
          </a:p>
          <a:p>
            <a:pPr lvl="1"/>
            <a:r>
              <a:rPr lang="en-GB" dirty="0" smtClean="0"/>
              <a:t>The E extension is a reduce set of I for embedded (16 registers instead of 32)</a:t>
            </a:r>
          </a:p>
          <a:p>
            <a:r>
              <a:rPr lang="en-GB" dirty="0" smtClean="0"/>
              <a:t>Several RISC-V extension exist:</a:t>
            </a:r>
            <a:endParaRPr lang="en-GB" dirty="0"/>
          </a:p>
          <a:p>
            <a:pPr lvl="1"/>
            <a:r>
              <a:rPr lang="en-GB" dirty="0" smtClean="0"/>
              <a:t>Allows fitting the architecture to your needs</a:t>
            </a:r>
          </a:p>
          <a:p>
            <a:pPr lvl="1"/>
            <a:r>
              <a:rPr lang="en-GB" dirty="0" smtClean="0"/>
              <a:t>Support of non-standard extension:</a:t>
            </a:r>
          </a:p>
          <a:p>
            <a:pPr lvl="2"/>
            <a:r>
              <a:rPr lang="en-GB" dirty="0" smtClean="0"/>
              <a:t>Free portions of the encoding space are guarantee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Extensions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63" y="975687"/>
            <a:ext cx="2746554" cy="53963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5" y="972000"/>
            <a:ext cx="3184372" cy="5388293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15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Except in rv32e there is 32 integer registers</a:t>
            </a:r>
          </a:p>
          <a:p>
            <a:pPr lvl="1"/>
            <a:r>
              <a:rPr lang="en-GB" dirty="0" smtClean="0"/>
              <a:t>The x0 is hard codded to 0</a:t>
            </a:r>
          </a:p>
          <a:p>
            <a:pPr lvl="1"/>
            <a:r>
              <a:rPr lang="en-GB" dirty="0" smtClean="0"/>
              <a:t>The other usage are by convention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Integer registers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645" b="-1"/>
          <a:stretch/>
        </p:blipFill>
        <p:spPr>
          <a:xfrm>
            <a:off x="5838770" y="2044128"/>
            <a:ext cx="5734850" cy="393738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1999" y="972000"/>
            <a:ext cx="3761971" cy="5400000"/>
          </a:xfrm>
        </p:spPr>
        <p:txBody>
          <a:bodyPr/>
          <a:lstStyle/>
          <a:p>
            <a:r>
              <a:rPr lang="en-GB" dirty="0" smtClean="0"/>
              <a:t>Several RISC-V cores:</a:t>
            </a:r>
          </a:p>
          <a:p>
            <a:pPr lvl="1"/>
            <a:r>
              <a:rPr lang="en-GB" dirty="0" smtClean="0"/>
              <a:t>32 or 64 bits address space</a:t>
            </a:r>
          </a:p>
          <a:p>
            <a:pPr lvl="1"/>
            <a:r>
              <a:rPr lang="en-GB" dirty="0" smtClean="0"/>
              <a:t>Different pipeline stages</a:t>
            </a:r>
          </a:p>
          <a:p>
            <a:r>
              <a:rPr lang="en-GB" dirty="0" smtClean="0"/>
              <a:t>Complete systems</a:t>
            </a:r>
          </a:p>
          <a:p>
            <a:r>
              <a:rPr lang="en-GB" dirty="0" smtClean="0"/>
              <a:t>Wide sort of peripherals</a:t>
            </a:r>
          </a:p>
          <a:p>
            <a:r>
              <a:rPr lang="en-GB" dirty="0" err="1" smtClean="0"/>
              <a:t>SolderPad</a:t>
            </a:r>
            <a:r>
              <a:rPr lang="en-GB" dirty="0" smtClean="0"/>
              <a:t> license</a:t>
            </a:r>
          </a:p>
          <a:p>
            <a:pPr lvl="1"/>
            <a:r>
              <a:rPr lang="en-GB" dirty="0" smtClean="0"/>
              <a:t>Non-exclusive</a:t>
            </a:r>
            <a:endParaRPr lang="en-GB" dirty="0"/>
          </a:p>
          <a:p>
            <a:pPr lvl="1"/>
            <a:r>
              <a:rPr lang="en-GB" dirty="0" smtClean="0"/>
              <a:t>No-charge</a:t>
            </a:r>
            <a:endParaRPr lang="en-GB" dirty="0"/>
          </a:p>
          <a:p>
            <a:pPr lvl="1"/>
            <a:r>
              <a:rPr lang="en-GB" dirty="0" smtClean="0"/>
              <a:t>Royalty-free</a:t>
            </a:r>
            <a:endParaRPr lang="en-GB" dirty="0"/>
          </a:p>
          <a:p>
            <a:pPr lvl="1"/>
            <a:r>
              <a:rPr lang="en-GB" dirty="0" smtClean="0"/>
              <a:t>Irrevocable</a:t>
            </a:r>
          </a:p>
          <a:p>
            <a:r>
              <a:rPr lang="en-GB" dirty="0" smtClean="0"/>
              <a:t>Support of Hardware </a:t>
            </a:r>
            <a:r>
              <a:rPr lang="en-GB" dirty="0"/>
              <a:t>Processing </a:t>
            </a:r>
            <a:r>
              <a:rPr lang="en-GB" dirty="0" smtClean="0"/>
              <a:t>Engine</a:t>
            </a:r>
          </a:p>
          <a:p>
            <a:r>
              <a:rPr lang="en-GB" dirty="0" smtClean="0"/>
              <a:t>Rich toolset</a:t>
            </a:r>
          </a:p>
          <a:p>
            <a:pPr lvl="1"/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Pulp platform</a:t>
            </a:r>
            <a:endParaRPr lang="en-GB" dirty="0"/>
          </a:p>
        </p:txBody>
      </p:sp>
      <p:pic>
        <p:nvPicPr>
          <p:cNvPr id="2050" name="Picture 2" descr="https://pulp-platform.org/img/main/pulp_fami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71" y="1321724"/>
            <a:ext cx="8105026" cy="44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8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2000" y="972000"/>
            <a:ext cx="6400822" cy="5400000"/>
          </a:xfrm>
        </p:spPr>
        <p:txBody>
          <a:bodyPr/>
          <a:lstStyle/>
          <a:p>
            <a:r>
              <a:rPr lang="en-GB" dirty="0" smtClean="0"/>
              <a:t>Single-core platform</a:t>
            </a:r>
          </a:p>
          <a:p>
            <a:r>
              <a:rPr lang="en-GB" dirty="0"/>
              <a:t>Either the RI5CY core or the Ibex </a:t>
            </a:r>
            <a:r>
              <a:rPr lang="en-GB" dirty="0" smtClean="0"/>
              <a:t>one</a:t>
            </a:r>
          </a:p>
          <a:p>
            <a:r>
              <a:rPr lang="en-GB" dirty="0"/>
              <a:t>Autonomous </a:t>
            </a:r>
            <a:r>
              <a:rPr lang="en-GB" dirty="0" err="1"/>
              <a:t>Input/Output</a:t>
            </a:r>
            <a:r>
              <a:rPr lang="en-GB" dirty="0"/>
              <a:t> </a:t>
            </a:r>
            <a:r>
              <a:rPr lang="en-GB" dirty="0" smtClean="0"/>
              <a:t>subsystem (</a:t>
            </a:r>
            <a:r>
              <a:rPr lang="en-GB" dirty="0" err="1" smtClean="0"/>
              <a:t>uDMA</a:t>
            </a:r>
            <a:r>
              <a:rPr lang="en-GB" dirty="0" smtClean="0"/>
              <a:t>)</a:t>
            </a:r>
          </a:p>
          <a:p>
            <a:r>
              <a:rPr lang="en-GB" dirty="0" smtClean="0"/>
              <a:t>Software Development Kit</a:t>
            </a:r>
          </a:p>
          <a:p>
            <a:r>
              <a:rPr lang="en-GB" dirty="0" smtClean="0"/>
              <a:t>RISCY is a RV32IMC[F] with some specific extensions</a:t>
            </a:r>
          </a:p>
          <a:p>
            <a:r>
              <a:rPr lang="en-GB" dirty="0" smtClean="0"/>
              <a:t>Ibex highly configurable core</a:t>
            </a:r>
          </a:p>
          <a:p>
            <a:pPr lvl="1"/>
            <a:r>
              <a:rPr lang="en-GB" dirty="0" smtClean="0"/>
              <a:t>See </a:t>
            </a:r>
            <a:r>
              <a:rPr lang="en-GB" dirty="0" err="1" smtClean="0"/>
              <a:t>lowRISC</a:t>
            </a:r>
            <a:r>
              <a:rPr lang="en-GB" dirty="0" smtClean="0"/>
              <a:t> company for more details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Pulpissimo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2" y="1886988"/>
            <a:ext cx="5428665" cy="40837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784243">
            <a:off x="10738443" y="1224091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Stage M2 2022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Willy Perrin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6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Goal: Auxiliary processor for FPGA/ASIC</a:t>
            </a:r>
          </a:p>
          <a:p>
            <a:pPr lvl="1"/>
            <a:r>
              <a:rPr lang="en-GB" dirty="0" smtClean="0"/>
              <a:t>High </a:t>
            </a:r>
            <a:r>
              <a:rPr lang="en-GB" dirty="0" err="1" smtClean="0"/>
              <a:t>Fmax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 ease timing closure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Small area</a:t>
            </a:r>
            <a:endParaRPr lang="en-GB" dirty="0" smtClean="0"/>
          </a:p>
          <a:p>
            <a:r>
              <a:rPr lang="en-GB" dirty="0" smtClean="0"/>
              <a:t>RV32I[M][C]</a:t>
            </a:r>
          </a:p>
          <a:p>
            <a:pPr lvl="1"/>
            <a:r>
              <a:rPr lang="en-GB" dirty="0" smtClean="0"/>
              <a:t>A RV32E implementation is also possible</a:t>
            </a:r>
          </a:p>
          <a:p>
            <a:r>
              <a:rPr lang="en-GB" dirty="0" smtClean="0"/>
              <a:t>Three variations:</a:t>
            </a:r>
          </a:p>
          <a:p>
            <a:pPr lvl="1"/>
            <a:r>
              <a:rPr lang="en-GB" dirty="0" smtClean="0"/>
              <a:t>Simple native memory interface</a:t>
            </a:r>
          </a:p>
          <a:p>
            <a:pPr lvl="1"/>
            <a:r>
              <a:rPr lang="en-GB" dirty="0" smtClean="0"/>
              <a:t>Wishbone master interface</a:t>
            </a:r>
          </a:p>
          <a:p>
            <a:pPr lvl="1"/>
            <a:r>
              <a:rPr lang="en-GB" dirty="0" smtClean="0"/>
              <a:t>AXI-4 </a:t>
            </a:r>
            <a:r>
              <a:rPr lang="en-GB" dirty="0" err="1" smtClean="0"/>
              <a:t>Lite</a:t>
            </a:r>
            <a:r>
              <a:rPr lang="en-GB" dirty="0" smtClean="0"/>
              <a:t> master interface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PicoRV32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533" y="1953490"/>
            <a:ext cx="6000299" cy="40710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784243">
            <a:off x="10587441" y="1329165"/>
            <a:ext cx="157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Stage M2 2023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Corentin Antony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15/06/2023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frederic.morel@iphc.cnrs.fr - Journées des Métiers de l'Electronique de l'IN2P3 et de l'IRFU</a:t>
            </a:r>
            <a:endParaRPr lang="en-GB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18350"/>
      </p:ext>
    </p:extLst>
  </p:cSld>
  <p:clrMapOvr>
    <a:masterClrMapping/>
  </p:clrMapOvr>
</p:sld>
</file>

<file path=ppt/theme/theme1.xml><?xml version="1.0" encoding="utf-8"?>
<a:theme xmlns:a="http://schemas.openxmlformats.org/drawingml/2006/main" name="c4pi_mi2i_lar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ReS_LEPSI_NEW_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3525" marR="0" indent="-2635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Char char="n"/>
          <a:tabLst/>
          <a:defRPr kumimoji="0" lang="fr-FR" altLang="fr-FR" sz="9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3525" marR="0" indent="-2635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Char char="n"/>
          <a:tabLst/>
          <a:defRPr kumimoji="0" lang="fr-FR" altLang="fr-FR" sz="9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ReS_LEPSI_NEW_bleu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4pi_mi2i_large" id="{8CE80CDE-4FB7-4A0D-9A66-D468D809D0F2}" vid="{1BD80734-1934-46A7-821D-0DE0FEC482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c4pi_mi2i_large</Template>
  <TotalTime>12864</TotalTime>
  <Words>610</Words>
  <Application>Microsoft Office PowerPoint</Application>
  <PresentationFormat>Grand écran</PresentationFormat>
  <Paragraphs>141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c4pi_mi2i_large</vt:lpstr>
      <vt:lpstr>Implémentation de SOC RISC-V dans Protium</vt:lpstr>
      <vt:lpstr>Outline</vt:lpstr>
      <vt:lpstr>Introduction</vt:lpstr>
      <vt:lpstr>Historical overview</vt:lpstr>
      <vt:lpstr>Extensions</vt:lpstr>
      <vt:lpstr>Integer registers</vt:lpstr>
      <vt:lpstr>Pulp platform</vt:lpstr>
      <vt:lpstr>Pulpissimo</vt:lpstr>
      <vt:lpstr>PicoRV32</vt:lpstr>
      <vt:lpstr>Protium platform</vt:lpstr>
      <vt:lpstr>Why RISC-V in protium</vt:lpstr>
      <vt:lpstr>Results</vt:lpstr>
      <vt:lpstr>Conclusion</vt:lpstr>
    </vt:vector>
  </TitlesOfParts>
  <Company>IPHC 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Implémentation de SOC RISC-V dans Protium</dc:title>
  <dc:creator>Morel</dc:creator>
  <cp:lastModifiedBy>Morel</cp:lastModifiedBy>
  <cp:revision>27</cp:revision>
  <dcterms:created xsi:type="dcterms:W3CDTF">2023-05-11T08:27:10Z</dcterms:created>
  <dcterms:modified xsi:type="dcterms:W3CDTF">2023-06-13T05:41:56Z</dcterms:modified>
</cp:coreProperties>
</file>